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6"/>
  </p:notesMasterIdLst>
  <p:sldIdLst>
    <p:sldId id="346" r:id="rId2"/>
    <p:sldId id="257" r:id="rId3"/>
    <p:sldId id="260" r:id="rId4"/>
    <p:sldId id="261" r:id="rId5"/>
    <p:sldId id="262" r:id="rId6"/>
    <p:sldId id="263" r:id="rId7"/>
    <p:sldId id="264" r:id="rId8"/>
    <p:sldId id="265" r:id="rId9"/>
    <p:sldId id="266" r:id="rId10"/>
    <p:sldId id="267" r:id="rId11"/>
    <p:sldId id="268" r:id="rId12"/>
    <p:sldId id="344" r:id="rId13"/>
    <p:sldId id="270" r:id="rId14"/>
    <p:sldId id="327" r:id="rId15"/>
    <p:sldId id="328" r:id="rId16"/>
    <p:sldId id="329" r:id="rId17"/>
    <p:sldId id="330" r:id="rId18"/>
    <p:sldId id="331" r:id="rId19"/>
    <p:sldId id="332" r:id="rId20"/>
    <p:sldId id="269" r:id="rId21"/>
    <p:sldId id="298" r:id="rId22"/>
    <p:sldId id="297" r:id="rId23"/>
    <p:sldId id="271" r:id="rId24"/>
    <p:sldId id="273" r:id="rId25"/>
    <p:sldId id="325" r:id="rId26"/>
    <p:sldId id="274" r:id="rId27"/>
    <p:sldId id="276" r:id="rId28"/>
    <p:sldId id="277" r:id="rId29"/>
    <p:sldId id="333" r:id="rId30"/>
    <p:sldId id="278" r:id="rId31"/>
    <p:sldId id="334" r:id="rId32"/>
    <p:sldId id="335" r:id="rId33"/>
    <p:sldId id="290" r:id="rId34"/>
    <p:sldId id="279" r:id="rId35"/>
    <p:sldId id="336" r:id="rId36"/>
    <p:sldId id="337" r:id="rId37"/>
    <p:sldId id="280" r:id="rId38"/>
    <p:sldId id="281" r:id="rId39"/>
    <p:sldId id="338" r:id="rId40"/>
    <p:sldId id="284" r:id="rId41"/>
    <p:sldId id="339" r:id="rId42"/>
    <p:sldId id="340" r:id="rId43"/>
    <p:sldId id="341" r:id="rId44"/>
    <p:sldId id="285" r:id="rId45"/>
    <p:sldId id="342" r:id="rId46"/>
    <p:sldId id="343" r:id="rId47"/>
    <p:sldId id="286" r:id="rId48"/>
    <p:sldId id="318" r:id="rId49"/>
    <p:sldId id="319" r:id="rId50"/>
    <p:sldId id="320" r:id="rId51"/>
    <p:sldId id="321" r:id="rId52"/>
    <p:sldId id="322" r:id="rId53"/>
    <p:sldId id="323" r:id="rId54"/>
    <p:sldId id="324" r:id="rId55"/>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Garamond" pitchFamily="18" charset="0"/>
        <a:ea typeface="+mn-ea"/>
        <a:cs typeface="Arial" charset="0"/>
      </a:defRPr>
    </a:lvl1pPr>
    <a:lvl2pPr marL="457200" algn="r" rtl="1" fontAlgn="base">
      <a:spcBef>
        <a:spcPct val="0"/>
      </a:spcBef>
      <a:spcAft>
        <a:spcPct val="0"/>
      </a:spcAft>
      <a:defRPr kern="1200">
        <a:solidFill>
          <a:schemeClr val="tx1"/>
        </a:solidFill>
        <a:latin typeface="Garamond" pitchFamily="18" charset="0"/>
        <a:ea typeface="+mn-ea"/>
        <a:cs typeface="Arial" charset="0"/>
      </a:defRPr>
    </a:lvl2pPr>
    <a:lvl3pPr marL="914400" algn="r" rtl="1" fontAlgn="base">
      <a:spcBef>
        <a:spcPct val="0"/>
      </a:spcBef>
      <a:spcAft>
        <a:spcPct val="0"/>
      </a:spcAft>
      <a:defRPr kern="1200">
        <a:solidFill>
          <a:schemeClr val="tx1"/>
        </a:solidFill>
        <a:latin typeface="Garamond" pitchFamily="18" charset="0"/>
        <a:ea typeface="+mn-ea"/>
        <a:cs typeface="Arial" charset="0"/>
      </a:defRPr>
    </a:lvl3pPr>
    <a:lvl4pPr marL="1371600" algn="r" rtl="1" fontAlgn="base">
      <a:spcBef>
        <a:spcPct val="0"/>
      </a:spcBef>
      <a:spcAft>
        <a:spcPct val="0"/>
      </a:spcAft>
      <a:defRPr kern="1200">
        <a:solidFill>
          <a:schemeClr val="tx1"/>
        </a:solidFill>
        <a:latin typeface="Garamond" pitchFamily="18" charset="0"/>
        <a:ea typeface="+mn-ea"/>
        <a:cs typeface="Arial" charset="0"/>
      </a:defRPr>
    </a:lvl4pPr>
    <a:lvl5pPr marL="1828800" algn="r" rtl="1"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6600"/>
    <a:srgbClr val="663300"/>
    <a:srgbClr val="660033"/>
    <a:srgbClr val="008000"/>
    <a:srgbClr val="003300"/>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714" autoAdjust="0"/>
    <p:restoredTop sz="99284" autoAdjust="0"/>
  </p:normalViewPr>
  <p:slideViewPr>
    <p:cSldViewPr>
      <p:cViewPr varScale="1">
        <p:scale>
          <a:sx n="62" d="100"/>
          <a:sy n="62" d="100"/>
        </p:scale>
        <p:origin x="-10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421B6F2-DDD7-491A-B954-26FE572633D9}" type="datetimeFigureOut">
              <a:rPr lang="en-US"/>
              <a:pPr>
                <a:defRPr/>
              </a:pPr>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55C0F67-D371-4420-894E-82C4A3DAB0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C2DC53-84CD-4556-8E3A-B66DBAC80B6B}"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87BCA8-BE99-4C41-9F00-CBD79339A237}" type="slidenum">
              <a:rPr lang="en-US"/>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17"/>
          <p:cNvSpPr>
            <a:spLocks/>
          </p:cNvSpPr>
          <p:nvPr/>
        </p:nvSpPr>
        <p:spPr bwMode="gray">
          <a:xfrm>
            <a:off x="-166688" y="-12700"/>
            <a:ext cx="9310688" cy="6878638"/>
          </a:xfrm>
          <a:custGeom>
            <a:avLst/>
            <a:gdLst/>
            <a:ahLst/>
            <a:cxnLst>
              <a:cxn ang="0">
                <a:pos x="5865" y="2870"/>
              </a:cxn>
              <a:cxn ang="0">
                <a:pos x="4934" y="3427"/>
              </a:cxn>
              <a:cxn ang="0">
                <a:pos x="3003" y="3839"/>
              </a:cxn>
              <a:cxn ang="0">
                <a:pos x="1319" y="3610"/>
              </a:cxn>
              <a:cxn ang="0">
                <a:pos x="145" y="2327"/>
              </a:cxn>
              <a:cxn ang="0">
                <a:pos x="519" y="553"/>
              </a:cxn>
              <a:cxn ang="0">
                <a:pos x="1130" y="8"/>
              </a:cxn>
              <a:cxn ang="0">
                <a:pos x="98" y="0"/>
              </a:cxn>
              <a:cxn ang="0">
                <a:pos x="94" y="4328"/>
              </a:cxn>
              <a:cxn ang="0">
                <a:pos x="5862" y="4333"/>
              </a:cxn>
            </a:cxnLst>
            <a:rect l="0" t="0" r="r" b="b"/>
            <a:pathLst>
              <a:path w="5865" h="4333">
                <a:moveTo>
                  <a:pt x="5865" y="2870"/>
                </a:moveTo>
                <a:cubicBezTo>
                  <a:pt x="5766" y="3006"/>
                  <a:pt x="5616" y="3111"/>
                  <a:pt x="4934" y="3427"/>
                </a:cubicBezTo>
                <a:cubicBezTo>
                  <a:pt x="4254" y="3742"/>
                  <a:pt x="3605" y="3809"/>
                  <a:pt x="3003" y="3839"/>
                </a:cubicBezTo>
                <a:cubicBezTo>
                  <a:pt x="2401" y="3869"/>
                  <a:pt x="1795" y="3862"/>
                  <a:pt x="1319" y="3610"/>
                </a:cubicBezTo>
                <a:cubicBezTo>
                  <a:pt x="784" y="3413"/>
                  <a:pt x="233" y="2771"/>
                  <a:pt x="145" y="2327"/>
                </a:cubicBezTo>
                <a:cubicBezTo>
                  <a:pt x="0" y="1528"/>
                  <a:pt x="308" y="844"/>
                  <a:pt x="519" y="553"/>
                </a:cubicBezTo>
                <a:cubicBezTo>
                  <a:pt x="729" y="262"/>
                  <a:pt x="1076" y="17"/>
                  <a:pt x="1130" y="8"/>
                </a:cubicBezTo>
                <a:lnTo>
                  <a:pt x="98" y="0"/>
                </a:lnTo>
                <a:lnTo>
                  <a:pt x="94" y="4328"/>
                </a:lnTo>
                <a:lnTo>
                  <a:pt x="5862" y="4333"/>
                </a:lnTo>
              </a:path>
            </a:pathLst>
          </a:custGeom>
          <a:gradFill rotWithShape="1">
            <a:gsLst>
              <a:gs pos="0">
                <a:schemeClr val="bg1"/>
              </a:gs>
              <a:gs pos="100000">
                <a:schemeClr val="accent2"/>
              </a:gs>
            </a:gsLst>
            <a:lin ang="2700000" scaled="1"/>
          </a:gradFill>
          <a:ln w="9525">
            <a:noFill/>
            <a:round/>
            <a:headEnd/>
            <a:tailEnd/>
          </a:ln>
          <a:effectLst/>
        </p:spPr>
        <p:txBody>
          <a:bodyPr/>
          <a:lstStyle/>
          <a:p>
            <a:pPr>
              <a:defRPr/>
            </a:pPr>
            <a:endParaRPr lang="en-US"/>
          </a:p>
        </p:txBody>
      </p:sp>
      <p:sp>
        <p:nvSpPr>
          <p:cNvPr id="5" name="Freeform 16"/>
          <p:cNvSpPr>
            <a:spLocks/>
          </p:cNvSpPr>
          <p:nvPr/>
        </p:nvSpPr>
        <p:spPr bwMode="ltGray">
          <a:xfrm>
            <a:off x="-15875" y="-3175"/>
            <a:ext cx="9159875" cy="6865938"/>
          </a:xfrm>
          <a:custGeom>
            <a:avLst/>
            <a:gdLst/>
            <a:ahLst/>
            <a:cxnLst>
              <a:cxn ang="0">
                <a:pos x="0" y="445"/>
              </a:cxn>
              <a:cxn ang="0">
                <a:pos x="0" y="4322"/>
              </a:cxn>
              <a:cxn ang="0">
                <a:pos x="3976" y="4325"/>
              </a:cxn>
              <a:cxn ang="0">
                <a:pos x="4975" y="3860"/>
              </a:cxn>
              <a:cxn ang="0">
                <a:pos x="5770" y="3261"/>
              </a:cxn>
              <a:cxn ang="0">
                <a:pos x="5770" y="2818"/>
              </a:cxn>
              <a:cxn ang="0">
                <a:pos x="4865" y="3312"/>
              </a:cxn>
              <a:cxn ang="0">
                <a:pos x="2853" y="3778"/>
              </a:cxn>
              <a:cxn ang="0">
                <a:pos x="1025" y="3403"/>
              </a:cxn>
              <a:cxn ang="0">
                <a:pos x="129" y="2288"/>
              </a:cxn>
              <a:cxn ang="0">
                <a:pos x="531" y="514"/>
              </a:cxn>
              <a:cxn ang="0">
                <a:pos x="1080" y="2"/>
              </a:cxn>
              <a:cxn ang="0">
                <a:pos x="481" y="0"/>
              </a:cxn>
              <a:cxn ang="0">
                <a:pos x="184" y="248"/>
              </a:cxn>
              <a:cxn ang="0">
                <a:pos x="0" y="445"/>
              </a:cxn>
            </a:cxnLst>
            <a:rect l="0" t="0" r="r" b="b"/>
            <a:pathLst>
              <a:path w="5770" h="4325">
                <a:moveTo>
                  <a:pt x="0" y="445"/>
                </a:moveTo>
                <a:lnTo>
                  <a:pt x="0" y="4322"/>
                </a:lnTo>
                <a:lnTo>
                  <a:pt x="3976" y="4325"/>
                </a:lnTo>
                <a:cubicBezTo>
                  <a:pt x="4424" y="4168"/>
                  <a:pt x="4665" y="4052"/>
                  <a:pt x="4975" y="3860"/>
                </a:cubicBezTo>
                <a:cubicBezTo>
                  <a:pt x="5285" y="3668"/>
                  <a:pt x="5638" y="3435"/>
                  <a:pt x="5770" y="3261"/>
                </a:cubicBezTo>
                <a:lnTo>
                  <a:pt x="5770" y="2818"/>
                </a:lnTo>
                <a:cubicBezTo>
                  <a:pt x="5747" y="2832"/>
                  <a:pt x="5548" y="2996"/>
                  <a:pt x="4865" y="3312"/>
                </a:cubicBezTo>
                <a:cubicBezTo>
                  <a:pt x="4182" y="3628"/>
                  <a:pt x="3493" y="3763"/>
                  <a:pt x="2853" y="3778"/>
                </a:cubicBezTo>
                <a:cubicBezTo>
                  <a:pt x="2213" y="3793"/>
                  <a:pt x="1592" y="3723"/>
                  <a:pt x="1025" y="3403"/>
                </a:cubicBezTo>
                <a:cubicBezTo>
                  <a:pt x="458" y="3083"/>
                  <a:pt x="248" y="2745"/>
                  <a:pt x="129" y="2288"/>
                </a:cubicBezTo>
                <a:cubicBezTo>
                  <a:pt x="10" y="1831"/>
                  <a:pt x="65" y="1026"/>
                  <a:pt x="531" y="514"/>
                </a:cubicBezTo>
                <a:cubicBezTo>
                  <a:pt x="997" y="2"/>
                  <a:pt x="1071" y="29"/>
                  <a:pt x="1080" y="2"/>
                </a:cubicBezTo>
                <a:lnTo>
                  <a:pt x="481" y="0"/>
                </a:lnTo>
                <a:cubicBezTo>
                  <a:pt x="376" y="68"/>
                  <a:pt x="264" y="174"/>
                  <a:pt x="184" y="248"/>
                </a:cubicBezTo>
                <a:cubicBezTo>
                  <a:pt x="104" y="322"/>
                  <a:pt x="38" y="404"/>
                  <a:pt x="0" y="445"/>
                </a:cubicBezTo>
                <a:close/>
              </a:path>
            </a:pathLst>
          </a:custGeom>
          <a:gradFill rotWithShape="1">
            <a:gsLst>
              <a:gs pos="0">
                <a:schemeClr val="accent2"/>
              </a:gs>
              <a:gs pos="100000">
                <a:schemeClr val="bg1"/>
              </a:gs>
            </a:gsLst>
            <a:lin ang="2700000" scaled="1"/>
          </a:gradFill>
          <a:ln w="9525">
            <a:noFill/>
            <a:round/>
            <a:headEnd/>
            <a:tailEnd/>
          </a:ln>
          <a:effectLst/>
        </p:spPr>
        <p:txBody>
          <a:bodyPr/>
          <a:lstStyle/>
          <a:p>
            <a:pPr>
              <a:defRPr/>
            </a:pPr>
            <a:endParaRPr lang="en-US"/>
          </a:p>
        </p:txBody>
      </p:sp>
      <p:sp>
        <p:nvSpPr>
          <p:cNvPr id="6" name="Text Box 14"/>
          <p:cNvSpPr txBox="1">
            <a:spLocks noChangeArrowheads="1"/>
          </p:cNvSpPr>
          <p:nvPr/>
        </p:nvSpPr>
        <p:spPr bwMode="auto">
          <a:xfrm>
            <a:off x="4024313" y="6324600"/>
            <a:ext cx="1157287" cy="488950"/>
          </a:xfrm>
          <a:prstGeom prst="rect">
            <a:avLst/>
          </a:prstGeom>
          <a:noFill/>
          <a:ln w="9525">
            <a:noFill/>
            <a:miter lim="800000"/>
            <a:headEnd/>
            <a:tailEnd/>
          </a:ln>
          <a:effectLst/>
        </p:spPr>
        <p:txBody>
          <a:bodyPr wrap="none">
            <a:spAutoFit/>
          </a:bodyPr>
          <a:lstStyle/>
          <a:p>
            <a:pPr>
              <a:defRPr/>
            </a:pPr>
            <a:r>
              <a:rPr lang="en-US" sz="2600" b="1"/>
              <a:t>LOGO</a:t>
            </a:r>
          </a:p>
        </p:txBody>
      </p:sp>
      <p:sp>
        <p:nvSpPr>
          <p:cNvPr id="7" name="AutoShape 18"/>
          <p:cNvSpPr>
            <a:spLocks noChangeArrowheads="1"/>
          </p:cNvSpPr>
          <p:nvPr/>
        </p:nvSpPr>
        <p:spPr bwMode="gray">
          <a:xfrm rot="5400000">
            <a:off x="4381500" y="5730875"/>
            <a:ext cx="381000" cy="1066800"/>
          </a:xfrm>
          <a:prstGeom prst="moon">
            <a:avLst>
              <a:gd name="adj" fmla="val 16250"/>
            </a:avLst>
          </a:prstGeom>
          <a:solidFill>
            <a:schemeClr val="accent2"/>
          </a:solidFill>
          <a:ln w="9525">
            <a:noFill/>
            <a:miter lim="800000"/>
            <a:headEnd/>
            <a:tailEnd/>
          </a:ln>
          <a:effectLst/>
        </p:spPr>
        <p:txBody>
          <a:bodyPr wrap="none" anchor="ctr"/>
          <a:lstStyle/>
          <a:p>
            <a:pPr>
              <a:defRPr/>
            </a:pPr>
            <a:endParaRPr lang="en-US"/>
          </a:p>
        </p:txBody>
      </p:sp>
      <p:sp>
        <p:nvSpPr>
          <p:cNvPr id="3074" name="Rectangle 2"/>
          <p:cNvSpPr>
            <a:spLocks noGrp="1" noChangeArrowheads="1"/>
          </p:cNvSpPr>
          <p:nvPr>
            <p:ph type="ctrTitle"/>
          </p:nvPr>
        </p:nvSpPr>
        <p:spPr bwMode="auto">
          <a:xfrm>
            <a:off x="685800" y="2590800"/>
            <a:ext cx="7772400" cy="1470025"/>
          </a:xfrm>
          <a:effectLst>
            <a:outerShdw dist="53882" dir="2700000" algn="ctr" rotWithShape="0">
              <a:srgbClr val="000000"/>
            </a:outerShdw>
          </a:effectLst>
        </p:spPr>
        <p:txBody>
          <a:bodyPr/>
          <a:lstStyle>
            <a:lvl1pPr>
              <a:defRPr sz="48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962400"/>
            <a:ext cx="6400800" cy="685800"/>
          </a:xfrm>
        </p:spPr>
        <p:txBody>
          <a:bodyPr/>
          <a:lstStyle>
            <a:lvl1pPr marL="0" indent="0" algn="ctr">
              <a:buFont typeface="Wingdings" pitchFamily="2" charset="2"/>
              <a:buNone/>
              <a:defRPr sz="2800"/>
            </a:lvl1pPr>
          </a:lstStyle>
          <a:p>
            <a:r>
              <a:rPr lang="en-US" smtClean="0"/>
              <a:t>Click to edit Master subtitle style</a:t>
            </a:r>
            <a:endParaRPr lang="en-US"/>
          </a:p>
        </p:txBody>
      </p:sp>
      <p:sp>
        <p:nvSpPr>
          <p:cNvPr id="8" name="Rectangle 4"/>
          <p:cNvSpPr>
            <a:spLocks noGrp="1" noChangeArrowheads="1"/>
          </p:cNvSpPr>
          <p:nvPr>
            <p:ph type="dt" sz="half" idx="10"/>
          </p:nvPr>
        </p:nvSpPr>
        <p:spPr>
          <a:xfrm>
            <a:off x="457200" y="6610350"/>
            <a:ext cx="2133600" cy="171450"/>
          </a:xfrm>
        </p:spPr>
        <p:txBody>
          <a:bodyPr/>
          <a:lstStyle>
            <a:lvl1pPr>
              <a:defRPr smtClean="0"/>
            </a:lvl1pPr>
          </a:lstStyle>
          <a:p>
            <a:pPr>
              <a:defRPr/>
            </a:pPr>
            <a:endParaRPr lang="en-US"/>
          </a:p>
        </p:txBody>
      </p:sp>
      <p:sp>
        <p:nvSpPr>
          <p:cNvPr id="9" name="Rectangle 6"/>
          <p:cNvSpPr>
            <a:spLocks noGrp="1" noChangeArrowheads="1"/>
          </p:cNvSpPr>
          <p:nvPr>
            <p:ph type="sldNum" sz="quarter" idx="11"/>
          </p:nvPr>
        </p:nvSpPr>
        <p:spPr>
          <a:xfrm>
            <a:off x="6553200" y="6610350"/>
            <a:ext cx="2133600" cy="171450"/>
          </a:xfrm>
        </p:spPr>
        <p:txBody>
          <a:bodyPr/>
          <a:lstStyle>
            <a:lvl1pPr>
              <a:defRPr smtClean="0"/>
            </a:lvl1pPr>
          </a:lstStyle>
          <a:p>
            <a:pPr>
              <a:defRPr/>
            </a:pPr>
            <a:fld id="{C2028196-02FF-4A61-A404-7C8B5359A0C0}"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4E636C-D635-4A73-9FF3-939AFDABF933}"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4BE90E-142D-4CBA-A463-2CC03E4D3D47}"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A7D7A-92CB-4734-AC77-B77C932BB64E}"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smtClean="0"/>
            </a:lvl1pPr>
          </a:lstStyle>
          <a:p>
            <a:pPr>
              <a:defRPr/>
            </a:pPr>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smtClean="0"/>
            </a:lvl1pPr>
          </a:lstStyle>
          <a:p>
            <a:pPr>
              <a:defRPr/>
            </a:pPr>
            <a:fld id="{E745F77A-A1EB-4E0A-A2E9-4221C9A3D974}" type="slidenum">
              <a:rPr lang="ar-SA"/>
              <a:pPr>
                <a:defRPr/>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smtClean="0"/>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smtClean="0"/>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smtClean="0"/>
            </a:lvl1pPr>
          </a:lstStyle>
          <a:p>
            <a:pPr>
              <a:defRPr/>
            </a:pPr>
            <a:fld id="{C0B86459-8DFC-4F35-8988-592698B91E52}" type="slidenum">
              <a:rPr lang="ar-SA"/>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smtClean="0"/>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smtClean="0"/>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smtClean="0"/>
            </a:lvl1pPr>
          </a:lstStyle>
          <a:p>
            <a:pPr>
              <a:defRPr/>
            </a:pPr>
            <a:fld id="{3E5E9BAC-DA15-4B0B-9DC6-69FB5ED9EC06}" type="slidenum">
              <a:rPr lang="ar-SA"/>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smtClean="0"/>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672977-D8F7-47C8-86FA-3AB12151517E}"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021E0-5D37-405A-95E0-D6739BB3CBAD}"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824EDE-E012-40D6-8BE0-FC7A7FC50C9F}"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88A46B-94BA-4B20-8AC0-618CF2BFF800}"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35885E-5B4A-45DB-A044-C8412139472A}"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C54131-70B7-44F1-BA84-6F4460E0B45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C862F0-2F08-4E9A-8E14-960A746F8551}"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E60355-4BFF-4505-83EF-27F6329B3A1F}"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ltGray">
          <a:xfrm>
            <a:off x="0" y="304800"/>
            <a:ext cx="9144000" cy="60960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1037" name="Freeform 13"/>
          <p:cNvSpPr>
            <a:spLocks/>
          </p:cNvSpPr>
          <p:nvPr/>
        </p:nvSpPr>
        <p:spPr bwMode="ltGray">
          <a:xfrm>
            <a:off x="0" y="5167313"/>
            <a:ext cx="9158288" cy="1701800"/>
          </a:xfrm>
          <a:custGeom>
            <a:avLst/>
            <a:gdLst/>
            <a:ahLst/>
            <a:cxnLst>
              <a:cxn ang="0">
                <a:pos x="6" y="1072"/>
              </a:cxn>
              <a:cxn ang="0">
                <a:pos x="0" y="356"/>
              </a:cxn>
              <a:cxn ang="0">
                <a:pos x="1975" y="914"/>
              </a:cxn>
              <a:cxn ang="0">
                <a:pos x="5769" y="0"/>
              </a:cxn>
              <a:cxn ang="0">
                <a:pos x="5766" y="1072"/>
              </a:cxn>
              <a:cxn ang="0">
                <a:pos x="6" y="1072"/>
              </a:cxn>
            </a:cxnLst>
            <a:rect l="0" t="0" r="r" b="b"/>
            <a:pathLst>
              <a:path w="5769" h="1072">
                <a:moveTo>
                  <a:pt x="6" y="1072"/>
                </a:moveTo>
                <a:lnTo>
                  <a:pt x="0" y="356"/>
                </a:lnTo>
                <a:cubicBezTo>
                  <a:pt x="229" y="494"/>
                  <a:pt x="667" y="923"/>
                  <a:pt x="1975" y="914"/>
                </a:cubicBezTo>
                <a:cubicBezTo>
                  <a:pt x="3283" y="905"/>
                  <a:pt x="4891" y="539"/>
                  <a:pt x="5769" y="0"/>
                </a:cubicBezTo>
                <a:lnTo>
                  <a:pt x="5766" y="1072"/>
                </a:lnTo>
                <a:lnTo>
                  <a:pt x="6" y="1072"/>
                </a:lnTo>
                <a:close/>
              </a:path>
            </a:pathLst>
          </a:custGeom>
          <a:solidFill>
            <a:schemeClr val="accent2">
              <a:alpha val="22000"/>
            </a:schemeClr>
          </a:solidFill>
          <a:ln w="9525">
            <a:noFill/>
            <a:round/>
            <a:headEnd/>
            <a:tailEnd/>
          </a:ln>
          <a:effectLst/>
        </p:spPr>
        <p:txBody>
          <a:bodyPr/>
          <a:lstStyle/>
          <a:p>
            <a:pPr>
              <a:defRPr/>
            </a:pPr>
            <a:endParaRPr lang="en-US"/>
          </a:p>
        </p:txBody>
      </p:sp>
      <p:sp>
        <p:nvSpPr>
          <p:cNvPr id="1038" name="Freeform 14"/>
          <p:cNvSpPr>
            <a:spLocks/>
          </p:cNvSpPr>
          <p:nvPr/>
        </p:nvSpPr>
        <p:spPr bwMode="ltGray">
          <a:xfrm>
            <a:off x="-9525" y="5776913"/>
            <a:ext cx="9153525" cy="1095375"/>
          </a:xfrm>
          <a:custGeom>
            <a:avLst/>
            <a:gdLst/>
            <a:ahLst/>
            <a:cxnLst>
              <a:cxn ang="0">
                <a:pos x="6" y="690"/>
              </a:cxn>
              <a:cxn ang="0">
                <a:pos x="0" y="362"/>
              </a:cxn>
              <a:cxn ang="0">
                <a:pos x="1999" y="603"/>
              </a:cxn>
              <a:cxn ang="0">
                <a:pos x="5766" y="0"/>
              </a:cxn>
              <a:cxn ang="0">
                <a:pos x="5766" y="690"/>
              </a:cxn>
              <a:cxn ang="0">
                <a:pos x="6" y="690"/>
              </a:cxn>
            </a:cxnLst>
            <a:rect l="0" t="0" r="r" b="b"/>
            <a:pathLst>
              <a:path w="5766" h="690">
                <a:moveTo>
                  <a:pt x="6" y="690"/>
                </a:moveTo>
                <a:lnTo>
                  <a:pt x="0" y="362"/>
                </a:lnTo>
                <a:cubicBezTo>
                  <a:pt x="211" y="392"/>
                  <a:pt x="1078" y="610"/>
                  <a:pt x="1999" y="603"/>
                </a:cubicBezTo>
                <a:cubicBezTo>
                  <a:pt x="2920" y="596"/>
                  <a:pt x="4596" y="485"/>
                  <a:pt x="5766" y="0"/>
                </a:cubicBezTo>
                <a:lnTo>
                  <a:pt x="5766" y="690"/>
                </a:lnTo>
                <a:lnTo>
                  <a:pt x="6" y="690"/>
                </a:lnTo>
                <a:close/>
              </a:path>
            </a:pathLst>
          </a:custGeom>
          <a:gradFill rotWithShape="1">
            <a:gsLst>
              <a:gs pos="0">
                <a:schemeClr val="accent2"/>
              </a:gs>
              <a:gs pos="100000">
                <a:schemeClr val="accent2">
                  <a:gamma/>
                  <a:shade val="46275"/>
                  <a:invGamma/>
                </a:schemeClr>
              </a:gs>
            </a:gsLst>
            <a:lin ang="5400000" scaled="1"/>
          </a:gradFill>
          <a:ln w="9525">
            <a:noFill/>
            <a:round/>
            <a:headEnd/>
            <a:tailEnd/>
          </a:ln>
          <a:effectLst/>
        </p:spPr>
        <p:txBody>
          <a:bodyPr/>
          <a:lstStyle/>
          <a:p>
            <a:pPr>
              <a:defRPr/>
            </a:pPr>
            <a:endParaRPr lang="en-US"/>
          </a:p>
        </p:txBody>
      </p:sp>
      <p:sp>
        <p:nvSpPr>
          <p:cNvPr id="1026" name="Rectangle 2"/>
          <p:cNvSpPr>
            <a:spLocks noGrp="1" noChangeArrowheads="1"/>
          </p:cNvSpPr>
          <p:nvPr>
            <p:ph type="title"/>
          </p:nvPr>
        </p:nvSpPr>
        <p:spPr bwMode="white">
          <a:xfrm>
            <a:off x="457200" y="274638"/>
            <a:ext cx="8229600" cy="563562"/>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457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6135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D4C01EE-60BC-4333-9A45-B0144192E00A}" type="slidenum">
              <a:rPr lang="ar-SA"/>
              <a:pPr>
                <a:defRPr/>
              </a:pPr>
              <a:t>‹#›</a:t>
            </a:fld>
            <a:endParaRPr lang="en-US"/>
          </a:p>
        </p:txBody>
      </p:sp>
      <p:sp>
        <p:nvSpPr>
          <p:cNvPr id="1033" name="Rectangle 3"/>
          <p:cNvSpPr>
            <a:spLocks noGrp="1" noChangeArrowheads="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 id="2147483701" r:id="rId14"/>
    <p:sldLayoutId id="2147483702" r:id="rId15"/>
  </p:sldLayoutIdLst>
  <p:hf hdr="0" ftr="0" dt="0"/>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Arial" charset="0"/>
        </a:defRPr>
      </a:lvl2pPr>
      <a:lvl3pPr algn="ctr" rtl="0" fontAlgn="base">
        <a:spcBef>
          <a:spcPct val="0"/>
        </a:spcBef>
        <a:spcAft>
          <a:spcPct val="0"/>
        </a:spcAft>
        <a:defRPr sz="4000" b="1">
          <a:solidFill>
            <a:schemeClr val="tx2"/>
          </a:solidFill>
          <a:latin typeface="Arial" charset="0"/>
        </a:defRPr>
      </a:lvl3pPr>
      <a:lvl4pPr algn="ctr" rtl="0" fontAlgn="base">
        <a:spcBef>
          <a:spcPct val="0"/>
        </a:spcBef>
        <a:spcAft>
          <a:spcPct val="0"/>
        </a:spcAft>
        <a:defRPr sz="4000" b="1">
          <a:solidFill>
            <a:schemeClr val="tx2"/>
          </a:solidFill>
          <a:latin typeface="Arial" charset="0"/>
        </a:defRPr>
      </a:lvl4pPr>
      <a:lvl5pPr algn="ctr" rtl="0" fontAlgn="base">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14348" y="3786190"/>
            <a:ext cx="7715304" cy="2862322"/>
          </a:xfrm>
          <a:prstGeom prst="rect">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0" scaled="1"/>
            <a:tileRect/>
          </a:gradFill>
          <a:ln>
            <a:gradFill>
              <a:gsLst>
                <a:gs pos="0">
                  <a:srgbClr val="FF3399"/>
                </a:gs>
                <a:gs pos="25000">
                  <a:srgbClr val="FF6633"/>
                </a:gs>
                <a:gs pos="50000">
                  <a:srgbClr val="FFFF00"/>
                </a:gs>
                <a:gs pos="75000">
                  <a:srgbClr val="01A78F"/>
                </a:gs>
                <a:gs pos="100000">
                  <a:srgbClr val="3366FF"/>
                </a:gs>
              </a:gsLst>
              <a:lin ang="5400000" scaled="0"/>
            </a:grad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6000" b="1" dirty="0">
                <a:solidFill>
                  <a:srgbClr val="C00000"/>
                </a:solidFill>
                <a:cs typeface="B Compset" pitchFamily="2" charset="-78"/>
              </a:rPr>
              <a:t>روش</a:t>
            </a:r>
            <a:r>
              <a:rPr lang="fa-IR" sz="6000" b="1" dirty="0">
                <a:solidFill>
                  <a:srgbClr val="C00000"/>
                </a:solidFill>
                <a:cs typeface="B Compset" pitchFamily="2" charset="-78"/>
              </a:rPr>
              <a:t> تهيه نقشه های هم بارش در محیط</a:t>
            </a:r>
            <a:br>
              <a:rPr lang="fa-IR" sz="6000" b="1" dirty="0">
                <a:solidFill>
                  <a:srgbClr val="C00000"/>
                </a:solidFill>
                <a:cs typeface="B Compset" pitchFamily="2" charset="-78"/>
              </a:rPr>
            </a:br>
            <a:r>
              <a:rPr lang="ar-SA" sz="6000" b="1" dirty="0">
                <a:solidFill>
                  <a:srgbClr val="C00000"/>
                </a:solidFill>
                <a:cs typeface="B Compset" pitchFamily="2" charset="-78"/>
              </a:rPr>
              <a:t> </a:t>
            </a:r>
            <a:r>
              <a:rPr lang="en-US" sz="6000" b="1" dirty="0">
                <a:solidFill>
                  <a:srgbClr val="C00000"/>
                </a:solidFill>
                <a:latin typeface="Arial" charset="0"/>
              </a:rPr>
              <a:t>Arc GIS</a:t>
            </a:r>
            <a:endParaRPr lang="en-US" sz="6000" b="1" spc="50" dirty="0">
              <a:ln w="11430"/>
              <a:solidFill>
                <a:srgbClr val="C00000"/>
              </a:solidFill>
              <a:effectLst>
                <a:outerShdw blurRad="76200" dist="50800" dir="5400000" algn="tl" rotWithShape="0">
                  <a:srgbClr val="000000">
                    <a:alpha val="65000"/>
                  </a:srgbClr>
                </a:outerShdw>
              </a:effectLst>
            </a:endParaRPr>
          </a:p>
        </p:txBody>
      </p:sp>
      <p:sp>
        <p:nvSpPr>
          <p:cNvPr id="7174" name="Slide Number Placeholder 14"/>
          <p:cNvSpPr>
            <a:spLocks noGrp="1"/>
          </p:cNvSpPr>
          <p:nvPr>
            <p:ph type="sldNum" sz="quarter" idx="11"/>
          </p:nvPr>
        </p:nvSpPr>
        <p:spPr>
          <a:noFill/>
        </p:spPr>
        <p:txBody>
          <a:bodyPr/>
          <a:lstStyle/>
          <a:p>
            <a:fld id="{CA462604-B27C-4061-9EC9-6F805BC4C1EC}" type="slidenum">
              <a:rPr lang="ar-SA"/>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algn="r">
              <a:defRPr/>
            </a:pPr>
            <a:r>
              <a:rPr lang="en-US" smtClean="0">
                <a:latin typeface="Monotype Corsiva" pitchFamily="66" charset="0"/>
              </a:rPr>
              <a:t>Fixed</a:t>
            </a:r>
          </a:p>
        </p:txBody>
      </p:sp>
      <p:sp>
        <p:nvSpPr>
          <p:cNvPr id="16387" name="Rectangle 3"/>
          <p:cNvSpPr>
            <a:spLocks noGrp="1" noChangeArrowheads="1"/>
          </p:cNvSpPr>
          <p:nvPr>
            <p:ph idx="1"/>
          </p:nvPr>
        </p:nvSpPr>
        <p:spPr/>
        <p:txBody>
          <a:bodyPr/>
          <a:lstStyle/>
          <a:p>
            <a:pPr algn="r" rtl="1">
              <a:lnSpc>
                <a:spcPct val="150000"/>
              </a:lnSpc>
              <a:buFont typeface="Wingdings" pitchFamily="2" charset="2"/>
              <a:buNone/>
            </a:pPr>
            <a:r>
              <a:rPr lang="fa-IR" sz="2600" smtClean="0">
                <a:solidFill>
                  <a:srgbClr val="FFFF00"/>
                </a:solidFill>
              </a:rPr>
              <a:t>1- </a:t>
            </a:r>
            <a:r>
              <a:rPr lang="ar-SA" sz="2500" b="1" smtClean="0">
                <a:cs typeface="B Nazanin" pitchFamily="2" charset="-78"/>
              </a:rPr>
              <a:t>براي داده هاي نقطه اي كه زياد بوده و به طور منطقي پخش شده اند</a:t>
            </a:r>
            <a:endParaRPr lang="en-US" sz="2500" b="1" smtClean="0">
              <a:cs typeface="B Nazanin" pitchFamily="2" charset="-78"/>
            </a:endParaRPr>
          </a:p>
          <a:p>
            <a:pPr algn="r" rtl="1">
              <a:lnSpc>
                <a:spcPct val="150000"/>
              </a:lnSpc>
              <a:buFont typeface="Wingdings" pitchFamily="2" charset="2"/>
              <a:buNone/>
            </a:pPr>
            <a:r>
              <a:rPr lang="fa-IR" sz="2500" b="1" smtClean="0">
                <a:cs typeface="B Nazanin" pitchFamily="2" charset="-78"/>
              </a:rPr>
              <a:t>2- </a:t>
            </a:r>
            <a:r>
              <a:rPr lang="ar-SA" sz="2500" b="1" smtClean="0">
                <a:cs typeface="B Nazanin" pitchFamily="2" charset="-78"/>
              </a:rPr>
              <a:t>اين روش به يك فاصله همسايگي و حداقل نقاط(</a:t>
            </a:r>
            <a:r>
              <a:rPr lang="en-US" sz="2500" b="1" smtClean="0">
                <a:cs typeface="B Nazanin" pitchFamily="2" charset="-78"/>
              </a:rPr>
              <a:t>inimum number of point</a:t>
            </a:r>
            <a:r>
              <a:rPr lang="ar-SA" sz="2500" b="1" smtClean="0">
                <a:cs typeface="B Nazanin" pitchFamily="2" charset="-78"/>
              </a:rPr>
              <a:t>)</a:t>
            </a:r>
            <a:r>
              <a:rPr lang="en-US" sz="2500" b="1" smtClean="0">
                <a:cs typeface="B Nazanin" pitchFamily="2" charset="-78"/>
              </a:rPr>
              <a:t> </a:t>
            </a:r>
            <a:r>
              <a:rPr lang="ar-SA" sz="2500" b="1" smtClean="0">
                <a:cs typeface="B Nazanin" pitchFamily="2" charset="-78"/>
              </a:rPr>
              <a:t>نياز دارد.</a:t>
            </a:r>
            <a:endParaRPr lang="fa-IR" sz="2500" b="1" smtClean="0">
              <a:cs typeface="B Nazanin" pitchFamily="2" charset="-78"/>
            </a:endParaRPr>
          </a:p>
          <a:p>
            <a:pPr algn="r" rtl="1">
              <a:lnSpc>
                <a:spcPct val="150000"/>
              </a:lnSpc>
              <a:buFont typeface="Wingdings" pitchFamily="2" charset="2"/>
              <a:buNone/>
            </a:pPr>
            <a:r>
              <a:rPr lang="fa-IR" sz="2500" b="1" smtClean="0">
                <a:cs typeface="B Nazanin" pitchFamily="2" charset="-78"/>
              </a:rPr>
              <a:t>3- </a:t>
            </a:r>
            <a:r>
              <a:rPr lang="ar-SA" sz="2500" b="1" smtClean="0">
                <a:cs typeface="B Nazanin" pitchFamily="2" charset="-78"/>
              </a:rPr>
              <a:t>در اين روش اندازه</a:t>
            </a:r>
            <a:r>
              <a:rPr lang="fa-IR" sz="2500" b="1" smtClean="0">
                <a:cs typeface="B Nazanin" pitchFamily="2" charset="-78"/>
              </a:rPr>
              <a:t> شعاع جستجو </a:t>
            </a:r>
            <a:r>
              <a:rPr lang="ar-SA" sz="2500" b="1" smtClean="0">
                <a:cs typeface="B Nazanin" pitchFamily="2" charset="-78"/>
              </a:rPr>
              <a:t>براي هر </a:t>
            </a:r>
            <a:r>
              <a:rPr lang="fa-IR" sz="2500" b="1" smtClean="0">
                <a:cs typeface="B Nazanin" pitchFamily="2" charset="-78"/>
              </a:rPr>
              <a:t>نقطه مجهول ثابت خواهد بود</a:t>
            </a:r>
            <a:r>
              <a:rPr lang="ar-SA" sz="2500" b="1" smtClean="0">
                <a:cs typeface="B Nazanin" pitchFamily="2" charset="-78"/>
              </a:rPr>
              <a:t> و فقط نقاطي كه درون دايره با شعاع تعيين شده مي افتند در</a:t>
            </a:r>
            <a:r>
              <a:rPr lang="fa-IR" sz="2500" b="1" smtClean="0">
                <a:cs typeface="B Nazanin" pitchFamily="2" charset="-78"/>
              </a:rPr>
              <a:t> پيش بيني ارزش نقاط مجهول </a:t>
            </a:r>
            <a:r>
              <a:rPr lang="ar-SA" sz="2500" b="1" smtClean="0">
                <a:cs typeface="B Nazanin" pitchFamily="2" charset="-78"/>
              </a:rPr>
              <a:t>موثر واقع خواهند شد.</a:t>
            </a:r>
            <a:endParaRPr lang="fa-IR" sz="2500" b="1" smtClean="0">
              <a:cs typeface="B Nazanin" pitchFamily="2" charset="-78"/>
            </a:endParaRPr>
          </a:p>
          <a:p>
            <a:pPr algn="r" rtl="1">
              <a:lnSpc>
                <a:spcPct val="150000"/>
              </a:lnSpc>
              <a:buFont typeface="Wingdings" pitchFamily="2" charset="2"/>
              <a:buNone/>
            </a:pPr>
            <a:r>
              <a:rPr lang="fa-IR" sz="2500" b="1" smtClean="0">
                <a:cs typeface="B Nazanin" pitchFamily="2" charset="-78"/>
              </a:rPr>
              <a:t>4- </a:t>
            </a:r>
            <a:r>
              <a:rPr lang="ar-SA" sz="2500" b="1" smtClean="0">
                <a:cs typeface="B Nazanin" pitchFamily="2" charset="-78"/>
              </a:rPr>
              <a:t>در اين روش اگر تعداد نقاط واقع در اطراف </a:t>
            </a:r>
            <a:r>
              <a:rPr lang="fa-IR" sz="2500" b="1" smtClean="0">
                <a:cs typeface="B Nazanin" pitchFamily="2" charset="-78"/>
              </a:rPr>
              <a:t>نقطه مجهول</a:t>
            </a:r>
            <a:r>
              <a:rPr lang="ar-SA" sz="2500" b="1" smtClean="0">
                <a:cs typeface="B Nazanin" pitchFamily="2" charset="-78"/>
              </a:rPr>
              <a:t> از تعداد حداقل كه ما تعيين كرده ايم كمتر باشد شعاع جستجو</a:t>
            </a:r>
            <a:r>
              <a:rPr lang="fa-IR" sz="2500" b="1" smtClean="0">
                <a:cs typeface="B Nazanin" pitchFamily="2" charset="-78"/>
              </a:rPr>
              <a:t> به صورت خودكار</a:t>
            </a:r>
            <a:r>
              <a:rPr lang="ar-SA" sz="2500" b="1" smtClean="0">
                <a:cs typeface="B Nazanin" pitchFamily="2" charset="-78"/>
              </a:rPr>
              <a:t> افزايش خواهد يافت تا</a:t>
            </a:r>
            <a:r>
              <a:rPr lang="fa-IR" sz="2500" b="1" smtClean="0">
                <a:cs typeface="B Nazanin" pitchFamily="2" charset="-78"/>
              </a:rPr>
              <a:t> به </a:t>
            </a:r>
            <a:r>
              <a:rPr lang="ar-SA" sz="2500" b="1" smtClean="0">
                <a:cs typeface="B Nazanin" pitchFamily="2" charset="-78"/>
              </a:rPr>
              <a:t>حداقل</a:t>
            </a:r>
            <a:r>
              <a:rPr lang="fa-IR" sz="2500" b="1" smtClean="0">
                <a:cs typeface="B Nazanin" pitchFamily="2" charset="-78"/>
              </a:rPr>
              <a:t> نقاط مورد نياز جهت پيش بين دست يابد</a:t>
            </a:r>
            <a:r>
              <a:rPr lang="fa-IR" sz="2600" smtClean="0"/>
              <a:t>.</a:t>
            </a:r>
            <a:endParaRPr lang="en-US" sz="2600" smtClean="0"/>
          </a:p>
        </p:txBody>
      </p:sp>
      <p:sp>
        <p:nvSpPr>
          <p:cNvPr id="16388" name="Slide Number Placeholder 6"/>
          <p:cNvSpPr>
            <a:spLocks noGrp="1"/>
          </p:cNvSpPr>
          <p:nvPr>
            <p:ph type="sldNum" sz="quarter" idx="12"/>
          </p:nvPr>
        </p:nvSpPr>
        <p:spPr>
          <a:noFill/>
        </p:spPr>
        <p:txBody>
          <a:bodyPr/>
          <a:lstStyle/>
          <a:p>
            <a:fld id="{5AE057B7-F461-4302-8529-57C038F15222}" type="slidenum">
              <a:rPr lang="ar-SA"/>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4" presetClass="entr" presetSubtype="0" accel="100000" fill="hold" grpId="0" nodeType="after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calcmode="lin" valueType="num">
                                      <p:cBhvr>
                                        <p:cTn id="12" dur="500" fill="hold"/>
                                        <p:tgtEl>
                                          <p:spTgt spid="16387">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16387">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16387">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16387">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1638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6387">
                                            <p:txEl>
                                              <p:pRg st="1" end="1"/>
                                            </p:txEl>
                                          </p:spTgt>
                                        </p:tgtEl>
                                        <p:attrNameLst>
                                          <p:attrName>style.visibility</p:attrName>
                                        </p:attrNameLst>
                                      </p:cBhvr>
                                      <p:to>
                                        <p:strVal val="visible"/>
                                      </p:to>
                                    </p:set>
                                    <p:anim calcmode="lin" valueType="num">
                                      <p:cBhvr>
                                        <p:cTn id="21" dur="500" fill="hold"/>
                                        <p:tgtEl>
                                          <p:spTgt spid="16387">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16387">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16387">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16387">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1638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6387">
                                            <p:txEl>
                                              <p:pRg st="2" end="2"/>
                                            </p:txEl>
                                          </p:spTgt>
                                        </p:tgtEl>
                                        <p:attrNameLst>
                                          <p:attrName>style.visibility</p:attrName>
                                        </p:attrNameLst>
                                      </p:cBhvr>
                                      <p:to>
                                        <p:strVal val="visible"/>
                                      </p:to>
                                    </p:set>
                                    <p:anim calcmode="lin" valueType="num">
                                      <p:cBhvr>
                                        <p:cTn id="30" dur="500" fill="hold"/>
                                        <p:tgtEl>
                                          <p:spTgt spid="1638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1638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1638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1638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1638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16387">
                                            <p:txEl>
                                              <p:pRg st="3" end="3"/>
                                            </p:txEl>
                                          </p:spTgt>
                                        </p:tgtEl>
                                        <p:attrNameLst>
                                          <p:attrName>style.visibility</p:attrName>
                                        </p:attrNameLst>
                                      </p:cBhvr>
                                      <p:to>
                                        <p:strVal val="visible"/>
                                      </p:to>
                                    </p:set>
                                    <p:anim calcmode="lin" valueType="num">
                                      <p:cBhvr>
                                        <p:cTn id="39" dur="500" fill="hold"/>
                                        <p:tgtEl>
                                          <p:spTgt spid="16387">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16387">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16387">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16387">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algn="r">
              <a:defRPr/>
            </a:pPr>
            <a:r>
              <a:rPr lang="en-US" smtClean="0">
                <a:latin typeface="Monotype Corsiva" pitchFamily="66" charset="0"/>
              </a:rPr>
              <a:t>Variable</a:t>
            </a:r>
          </a:p>
        </p:txBody>
      </p:sp>
      <p:sp>
        <p:nvSpPr>
          <p:cNvPr id="17411" name="Rectangle 3"/>
          <p:cNvSpPr>
            <a:spLocks noGrp="1" noChangeArrowheads="1"/>
          </p:cNvSpPr>
          <p:nvPr>
            <p:ph idx="1"/>
          </p:nvPr>
        </p:nvSpPr>
        <p:spPr>
          <a:xfrm>
            <a:off x="457200" y="1600200"/>
            <a:ext cx="8229600" cy="2836863"/>
          </a:xfrm>
        </p:spPr>
        <p:txBody>
          <a:bodyPr/>
          <a:lstStyle/>
          <a:p>
            <a:pPr algn="just" rtl="1">
              <a:lnSpc>
                <a:spcPct val="150000"/>
              </a:lnSpc>
              <a:buFont typeface="Wingdings" pitchFamily="2" charset="2"/>
              <a:buNone/>
            </a:pPr>
            <a:r>
              <a:rPr lang="fa-IR" sz="2500" b="1" smtClean="0">
                <a:solidFill>
                  <a:srgbClr val="FFFF00"/>
                </a:solidFill>
                <a:cs typeface="B Nazanin" pitchFamily="2" charset="-78"/>
              </a:rPr>
              <a:t>   </a:t>
            </a:r>
            <a:r>
              <a:rPr lang="ar-SA" sz="2500" b="1" smtClean="0">
                <a:solidFill>
                  <a:srgbClr val="FFFF00"/>
                </a:solidFill>
                <a:cs typeface="B Nazanin" pitchFamily="2" charset="-78"/>
              </a:rPr>
              <a:t>در اين روش شعاع جستجو ب</a:t>
            </a:r>
            <a:r>
              <a:rPr lang="fa-IR" sz="2500" b="1" smtClean="0">
                <a:solidFill>
                  <a:srgbClr val="FFFF00"/>
                </a:solidFill>
                <a:cs typeface="B Nazanin" pitchFamily="2" charset="-78"/>
              </a:rPr>
              <a:t>راي </a:t>
            </a:r>
            <a:r>
              <a:rPr lang="ar-SA" sz="2500" b="1" smtClean="0">
                <a:solidFill>
                  <a:srgbClr val="FFFF00"/>
                </a:solidFill>
                <a:cs typeface="B Nazanin" pitchFamily="2" charset="-78"/>
              </a:rPr>
              <a:t> عمل درونيابي </a:t>
            </a:r>
            <a:r>
              <a:rPr lang="fa-IR" sz="2500" b="1" smtClean="0">
                <a:solidFill>
                  <a:srgbClr val="FFFF00"/>
                </a:solidFill>
                <a:cs typeface="B Nazanin" pitchFamily="2" charset="-78"/>
              </a:rPr>
              <a:t>هر نقطه مجهول</a:t>
            </a:r>
            <a:r>
              <a:rPr lang="ar-SA" sz="2500" b="1" smtClean="0">
                <a:solidFill>
                  <a:srgbClr val="FFFF00"/>
                </a:solidFill>
                <a:cs typeface="B Nazanin" pitchFamily="2" charset="-78"/>
              </a:rPr>
              <a:t> متفاوت خواهد بود. در </a:t>
            </a:r>
            <a:r>
              <a:rPr lang="fa-IR" sz="2500" b="1" smtClean="0">
                <a:solidFill>
                  <a:srgbClr val="FFFF00"/>
                </a:solidFill>
                <a:cs typeface="B Nazanin" pitchFamily="2" charset="-78"/>
              </a:rPr>
              <a:t>روش </a:t>
            </a:r>
            <a:r>
              <a:rPr lang="en-US" sz="2500" b="1" smtClean="0">
                <a:solidFill>
                  <a:srgbClr val="FFFF00"/>
                </a:solidFill>
                <a:cs typeface="B Nazanin" pitchFamily="2" charset="-78"/>
              </a:rPr>
              <a:t>variable</a:t>
            </a:r>
            <a:r>
              <a:rPr lang="ar-SA" sz="2500" b="1" smtClean="0">
                <a:solidFill>
                  <a:srgbClr val="FFFF00"/>
                </a:solidFill>
                <a:cs typeface="B Nazanin" pitchFamily="2" charset="-78"/>
              </a:rPr>
              <a:t> براي هر </a:t>
            </a:r>
            <a:r>
              <a:rPr lang="fa-IR" sz="2500" b="1" smtClean="0">
                <a:solidFill>
                  <a:srgbClr val="FFFF00"/>
                </a:solidFill>
                <a:cs typeface="B Nazanin" pitchFamily="2" charset="-78"/>
              </a:rPr>
              <a:t>نقطه مجهول</a:t>
            </a:r>
            <a:r>
              <a:rPr lang="ar-SA" sz="2500" b="1" smtClean="0">
                <a:solidFill>
                  <a:srgbClr val="FFFF00"/>
                </a:solidFill>
                <a:cs typeface="B Nazanin" pitchFamily="2" charset="-78"/>
              </a:rPr>
              <a:t> خاص شعاع جستجو</a:t>
            </a:r>
            <a:r>
              <a:rPr lang="fa-IR" sz="2500" b="1" smtClean="0">
                <a:solidFill>
                  <a:srgbClr val="FFFF00"/>
                </a:solidFill>
                <a:cs typeface="B Nazanin" pitchFamily="2" charset="-78"/>
              </a:rPr>
              <a:t> به صورت خودكار</a:t>
            </a:r>
            <a:r>
              <a:rPr lang="ar-SA" sz="2500" b="1" smtClean="0">
                <a:solidFill>
                  <a:srgbClr val="FFFF00"/>
                </a:solidFill>
                <a:cs typeface="B Nazanin" pitchFamily="2" charset="-78"/>
              </a:rPr>
              <a:t> آنقدر تغيير خواهد تا به ح</a:t>
            </a:r>
            <a:r>
              <a:rPr lang="fa-IR" sz="2500" b="1" smtClean="0">
                <a:solidFill>
                  <a:srgbClr val="FFFF00"/>
                </a:solidFill>
                <a:cs typeface="B Nazanin" pitchFamily="2" charset="-78"/>
              </a:rPr>
              <a:t>د</a:t>
            </a:r>
            <a:r>
              <a:rPr lang="ar-SA" sz="2500" b="1" smtClean="0">
                <a:solidFill>
                  <a:srgbClr val="FFFF00"/>
                </a:solidFill>
                <a:cs typeface="B Nazanin" pitchFamily="2" charset="-78"/>
              </a:rPr>
              <a:t>اقل نقاط مورد نياز در </a:t>
            </a:r>
            <a:r>
              <a:rPr lang="fa-IR" sz="2500" b="1" smtClean="0">
                <a:solidFill>
                  <a:srgbClr val="FFFF00"/>
                </a:solidFill>
                <a:cs typeface="B Nazanin" pitchFamily="2" charset="-78"/>
              </a:rPr>
              <a:t>جهت پيش بيني</a:t>
            </a:r>
            <a:r>
              <a:rPr lang="ar-SA" sz="2500" b="1" smtClean="0">
                <a:solidFill>
                  <a:srgbClr val="FFFF00"/>
                </a:solidFill>
                <a:cs typeface="B Nazanin" pitchFamily="2" charset="-78"/>
              </a:rPr>
              <a:t> دست يابد. يا به عبارتي شعاع جستجو بستگي به مقدار تراكم نقاط</a:t>
            </a:r>
            <a:r>
              <a:rPr lang="fa-IR" sz="2500" b="1" smtClean="0">
                <a:solidFill>
                  <a:srgbClr val="FFFF00"/>
                </a:solidFill>
                <a:cs typeface="B Nazanin" pitchFamily="2" charset="-78"/>
              </a:rPr>
              <a:t> معلوم</a:t>
            </a:r>
            <a:r>
              <a:rPr lang="ar-SA" sz="2500" b="1" smtClean="0">
                <a:solidFill>
                  <a:srgbClr val="FFFF00"/>
                </a:solidFill>
                <a:cs typeface="B Nazanin" pitchFamily="2" charset="-78"/>
              </a:rPr>
              <a:t> </a:t>
            </a:r>
            <a:r>
              <a:rPr lang="fa-IR" sz="2500" b="1" smtClean="0">
                <a:solidFill>
                  <a:srgbClr val="FFFF00"/>
                </a:solidFill>
                <a:cs typeface="B Nazanin" pitchFamily="2" charset="-78"/>
              </a:rPr>
              <a:t>در</a:t>
            </a:r>
            <a:r>
              <a:rPr lang="ar-SA" sz="2500" b="1" smtClean="0">
                <a:solidFill>
                  <a:srgbClr val="FFFF00"/>
                </a:solidFill>
                <a:cs typeface="B Nazanin" pitchFamily="2" charset="-78"/>
              </a:rPr>
              <a:t> اطراف </a:t>
            </a:r>
            <a:r>
              <a:rPr lang="fa-IR" sz="2500" b="1" smtClean="0">
                <a:solidFill>
                  <a:srgbClr val="FFFF00"/>
                </a:solidFill>
                <a:cs typeface="B Nazanin" pitchFamily="2" charset="-78"/>
              </a:rPr>
              <a:t>نقطه مجهول</a:t>
            </a:r>
            <a:r>
              <a:rPr lang="ar-SA" sz="2500" b="1" smtClean="0">
                <a:solidFill>
                  <a:srgbClr val="FFFF00"/>
                </a:solidFill>
                <a:cs typeface="B Nazanin" pitchFamily="2" charset="-78"/>
              </a:rPr>
              <a:t> مورد نظر دارد.</a:t>
            </a:r>
            <a:endParaRPr lang="fa-IR" sz="2500" b="1" smtClean="0">
              <a:solidFill>
                <a:srgbClr val="FFFF00"/>
              </a:solidFill>
              <a:cs typeface="B Nazanin" pitchFamily="2" charset="-78"/>
            </a:endParaRPr>
          </a:p>
          <a:p>
            <a:pPr>
              <a:buFont typeface="Wingdings" pitchFamily="2" charset="2"/>
              <a:buNone/>
            </a:pPr>
            <a:r>
              <a:rPr lang="fa-IR" sz="2800" smtClean="0">
                <a:solidFill>
                  <a:srgbClr val="FFFF00"/>
                </a:solidFill>
              </a:rPr>
              <a:t>    </a:t>
            </a:r>
            <a:endParaRPr lang="en-US" sz="2800" smtClean="0">
              <a:solidFill>
                <a:srgbClr val="FFFF00"/>
              </a:solidFill>
            </a:endParaRPr>
          </a:p>
        </p:txBody>
      </p:sp>
      <p:sp useBgFill="1">
        <p:nvSpPr>
          <p:cNvPr id="6" name="Title 4"/>
          <p:cNvSpPr txBox="1">
            <a:spLocks/>
          </p:cNvSpPr>
          <p:nvPr/>
        </p:nvSpPr>
        <p:spPr bwMode="auto">
          <a:xfrm>
            <a:off x="395288" y="277813"/>
            <a:ext cx="1800225" cy="719137"/>
          </a:xfrm>
          <a:prstGeom prst="wedgeRoundRectCallout">
            <a:avLst>
              <a:gd name="adj1" fmla="val 39838"/>
              <a:gd name="adj2" fmla="val 79813"/>
              <a:gd name="adj3" fmla="val 16667"/>
            </a:avLst>
          </a:prstGeom>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2500" b="1" dirty="0" smtClean="0">
                <a:solidFill>
                  <a:schemeClr val="tx1"/>
                </a:solidFill>
                <a:cs typeface="B Nazanin" pitchFamily="2" charset="-78"/>
              </a:rPr>
              <a:t>مقدمه</a:t>
            </a:r>
            <a:endParaRPr lang="en-US" sz="2500" dirty="0">
              <a:solidFill>
                <a:schemeClr val="tx1"/>
              </a:solidFill>
            </a:endParaRPr>
          </a:p>
        </p:txBody>
      </p:sp>
      <p:sp>
        <p:nvSpPr>
          <p:cNvPr id="17413" name="Slide Number Placeholder 7"/>
          <p:cNvSpPr>
            <a:spLocks noGrp="1"/>
          </p:cNvSpPr>
          <p:nvPr>
            <p:ph type="sldNum" sz="quarter" idx="12"/>
          </p:nvPr>
        </p:nvSpPr>
        <p:spPr>
          <a:noFill/>
        </p:spPr>
        <p:txBody>
          <a:bodyPr/>
          <a:lstStyle/>
          <a:p>
            <a:fld id="{7AC84418-065D-4FC1-B706-30CB246137CB}" type="slidenum">
              <a:rPr lang="ar-SA"/>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900" decel="100000" fill="hold"/>
                                        <p:tgtEl>
                                          <p:spTgt spid="174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0" presetClass="entr" presetSubtype="0" fill="hold" grpId="0" nodeType="after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wedge">
                                      <p:cBhvr>
                                        <p:cTn id="14" dur="2000"/>
                                        <p:tgtEl>
                                          <p:spTgt spid="174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wedge">
                                      <p:cBhvr>
                                        <p:cTn id="19" dur="2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bwMode="auto">
          <a:xfrm>
            <a:off x="2714612" y="1357298"/>
            <a:ext cx="3514712" cy="2928958"/>
          </a:xfrm>
          <a:prstGeom prst="wedgeRoundRectCallout">
            <a:avLst>
              <a:gd name="adj1" fmla="val 39838"/>
              <a:gd name="adj2" fmla="val 79813"/>
              <a:gd name="adj3" fmla="val 16667"/>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path path="circle">
              <a:fillToRect l="50000" t="50000" r="50000" b="50000"/>
            </a:path>
            <a:tileRect/>
          </a:gradFill>
          <a:ln>
            <a:solidFill>
              <a:srgbClr val="FF0000"/>
            </a:solidFill>
          </a:ln>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6000" b="1" dirty="0" smtClean="0">
                <a:solidFill>
                  <a:srgbClr val="C00000"/>
                </a:solidFill>
                <a:latin typeface="Monotype Corsiva" pitchFamily="66" charset="0"/>
                <a:cs typeface="B Nazanin" pitchFamily="2" charset="-78"/>
              </a:rPr>
              <a:t>روش کار</a:t>
            </a:r>
            <a:endParaRPr lang="en-US" sz="6000" b="1" dirty="0">
              <a:solidFill>
                <a:srgbClr val="C00000"/>
              </a:solidFill>
            </a:endParaRPr>
          </a:p>
        </p:txBody>
      </p:sp>
      <p:sp>
        <p:nvSpPr>
          <p:cNvPr id="18437" name="Slide Number Placeholder 7"/>
          <p:cNvSpPr>
            <a:spLocks noGrp="1"/>
          </p:cNvSpPr>
          <p:nvPr>
            <p:ph type="sldNum" sz="quarter" idx="12"/>
          </p:nvPr>
        </p:nvSpPr>
        <p:spPr>
          <a:noFill/>
        </p:spPr>
        <p:txBody>
          <a:bodyPr/>
          <a:lstStyle/>
          <a:p>
            <a:fld id="{78887C28-7FBE-45A0-8A52-5BFD52625C78}" type="slidenum">
              <a:rPr lang="ar-SA"/>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500063" y="928688"/>
            <a:ext cx="8229600" cy="633412"/>
          </a:xfrm>
        </p:spPr>
        <p:txBody>
          <a:bodyPr/>
          <a:lstStyle/>
          <a:p>
            <a:pPr algn="r">
              <a:defRPr/>
            </a:pPr>
            <a:r>
              <a:rPr lang="ar-SA" dirty="0" smtClean="0">
                <a:cs typeface="B Compset" pitchFamily="2" charset="-78"/>
              </a:rPr>
              <a:t>روش انجام درونيابي</a:t>
            </a:r>
            <a:r>
              <a:rPr lang="fa-IR" dirty="0" smtClean="0">
                <a:cs typeface="B Compset" pitchFamily="2" charset="-78"/>
              </a:rPr>
              <a:t> براي تهيه نقشه بارش</a:t>
            </a:r>
            <a:r>
              <a:rPr lang="ar-SA" dirty="0" smtClean="0">
                <a:cs typeface="B Compset" pitchFamily="2" charset="-78"/>
              </a:rPr>
              <a:t> </a:t>
            </a:r>
            <a:endParaRPr lang="en-US" dirty="0" smtClean="0">
              <a:cs typeface="B Compset" pitchFamily="2" charset="-78"/>
            </a:endParaRPr>
          </a:p>
        </p:txBody>
      </p:sp>
      <p:sp>
        <p:nvSpPr>
          <p:cNvPr id="19467" name="Rectangle 11"/>
          <p:cNvSpPr>
            <a:spLocks noChangeArrowheads="1"/>
          </p:cNvSpPr>
          <p:nvPr/>
        </p:nvSpPr>
        <p:spPr bwMode="auto">
          <a:xfrm>
            <a:off x="0" y="1643063"/>
            <a:ext cx="8840788" cy="45720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fa-IR" sz="2500" dirty="0">
                <a:solidFill>
                  <a:srgbClr val="FFFF00"/>
                </a:solidFill>
                <a:effectLst>
                  <a:outerShdw blurRad="38100" dist="38100" dir="2700000" algn="tl">
                    <a:srgbClr val="000000"/>
                  </a:outerShdw>
                </a:effectLst>
                <a:latin typeface="Arial" charset="0"/>
                <a:cs typeface="B Nazanin" pitchFamily="2" charset="-78"/>
              </a:rPr>
              <a:t>1- لايه نقطه اي </a:t>
            </a:r>
            <a:r>
              <a:rPr lang="en-US" sz="2500" dirty="0" err="1">
                <a:solidFill>
                  <a:srgbClr val="FFFF00"/>
                </a:solidFill>
                <a:effectLst>
                  <a:outerShdw blurRad="38100" dist="38100" dir="2700000" algn="tl">
                    <a:srgbClr val="000000"/>
                  </a:outerShdw>
                </a:effectLst>
                <a:latin typeface="Arial" charset="0"/>
                <a:cs typeface="B Nazanin" pitchFamily="2" charset="-78"/>
              </a:rPr>
              <a:t>Climatology_station</a:t>
            </a:r>
            <a:r>
              <a:rPr lang="fa-IR" sz="2500" dirty="0">
                <a:solidFill>
                  <a:srgbClr val="FFFF00"/>
                </a:solidFill>
                <a:effectLst>
                  <a:outerShdw blurRad="38100" dist="38100" dir="2700000" algn="tl">
                    <a:srgbClr val="000000"/>
                  </a:outerShdw>
                </a:effectLst>
                <a:latin typeface="Arial" charset="0"/>
                <a:cs typeface="B Nazanin" pitchFamily="2" charset="-78"/>
              </a:rPr>
              <a:t> و </a:t>
            </a:r>
            <a:r>
              <a:rPr lang="en-US" sz="2500" dirty="0" err="1">
                <a:solidFill>
                  <a:srgbClr val="FFFF00"/>
                </a:solidFill>
                <a:effectLst>
                  <a:outerShdw blurRad="38100" dist="38100" dir="2700000" algn="tl">
                    <a:srgbClr val="000000"/>
                  </a:outerShdw>
                </a:effectLst>
                <a:latin typeface="Arial" charset="0"/>
                <a:cs typeface="B Nazanin" pitchFamily="2" charset="-78"/>
              </a:rPr>
              <a:t>Marze</a:t>
            </a:r>
            <a:r>
              <a:rPr lang="en-US" sz="2500" dirty="0">
                <a:solidFill>
                  <a:srgbClr val="FFFF00"/>
                </a:solidFill>
                <a:effectLst>
                  <a:outerShdw blurRad="38100" dist="38100" dir="2700000" algn="tl">
                    <a:srgbClr val="000000"/>
                  </a:outerShdw>
                </a:effectLst>
                <a:latin typeface="Arial" charset="0"/>
                <a:cs typeface="B Nazanin" pitchFamily="2" charset="-78"/>
              </a:rPr>
              <a:t> </a:t>
            </a:r>
            <a:r>
              <a:rPr lang="fa-IR" sz="2500" dirty="0">
                <a:solidFill>
                  <a:srgbClr val="FFFF00"/>
                </a:solidFill>
                <a:effectLst>
                  <a:outerShdw blurRad="38100" dist="38100" dir="2700000" algn="tl">
                    <a:srgbClr val="000000"/>
                  </a:outerShdw>
                </a:effectLst>
                <a:latin typeface="Arial" charset="0"/>
                <a:cs typeface="B Nazanin" pitchFamily="2" charset="-78"/>
              </a:rPr>
              <a:t> را از مسير </a:t>
            </a:r>
            <a:r>
              <a:rPr lang="en-US" sz="2500" dirty="0">
                <a:solidFill>
                  <a:srgbClr val="FFFF00"/>
                </a:solidFill>
                <a:effectLst>
                  <a:outerShdw blurRad="38100" dist="38100" dir="2700000" algn="tl">
                    <a:srgbClr val="000000"/>
                  </a:outerShdw>
                </a:effectLst>
                <a:latin typeface="Arial" charset="0"/>
                <a:cs typeface="B Nazanin" pitchFamily="2" charset="-78"/>
              </a:rPr>
              <a:t>CD\Layer\ </a:t>
            </a:r>
            <a:r>
              <a:rPr lang="fa-IR" sz="2500" dirty="0">
                <a:solidFill>
                  <a:srgbClr val="FFFF00"/>
                </a:solidFill>
                <a:effectLst>
                  <a:outerShdw blurRad="38100" dist="38100" dir="2700000" algn="tl">
                    <a:srgbClr val="000000"/>
                  </a:outerShdw>
                </a:effectLst>
                <a:latin typeface="Arial" charset="0"/>
                <a:cs typeface="B Nazanin" pitchFamily="2" charset="-78"/>
              </a:rPr>
              <a:t> وارد محيط </a:t>
            </a:r>
            <a:r>
              <a:rPr lang="en-US" sz="2500" dirty="0" err="1">
                <a:solidFill>
                  <a:srgbClr val="FFFF00"/>
                </a:solidFill>
                <a:effectLst>
                  <a:outerShdw blurRad="38100" dist="38100" dir="2700000" algn="tl">
                    <a:srgbClr val="000000"/>
                  </a:outerShdw>
                </a:effectLst>
                <a:latin typeface="Arial" charset="0"/>
                <a:cs typeface="B Nazanin" pitchFamily="2" charset="-78"/>
              </a:rPr>
              <a:t>ArcMap</a:t>
            </a:r>
            <a:r>
              <a:rPr lang="fa-IR" sz="2500" dirty="0">
                <a:solidFill>
                  <a:srgbClr val="FFFF00"/>
                </a:solidFill>
                <a:effectLst>
                  <a:outerShdw blurRad="38100" dist="38100" dir="2700000" algn="tl">
                    <a:srgbClr val="000000"/>
                  </a:outerShdw>
                </a:effectLst>
                <a:latin typeface="Arial" charset="0"/>
                <a:cs typeface="B Nazanin" pitchFamily="2" charset="-78"/>
              </a:rPr>
              <a:t> كرده</a:t>
            </a:r>
            <a:endParaRPr lang="en-US" sz="2500" dirty="0">
              <a:solidFill>
                <a:srgbClr val="FFFF00"/>
              </a:solidFill>
              <a:effectLst>
                <a:outerShdw blurRad="38100" dist="38100" dir="2700000" algn="tl">
                  <a:srgbClr val="000000"/>
                </a:outerShdw>
              </a:effectLst>
              <a:latin typeface="Arial" charset="0"/>
              <a:cs typeface="B Nazanin" pitchFamily="2" charset="-78"/>
            </a:endParaRPr>
          </a:p>
          <a:p>
            <a:pPr marL="342900" indent="-342900">
              <a:spcBef>
                <a:spcPct val="20000"/>
              </a:spcBef>
              <a:buClr>
                <a:schemeClr val="hlink"/>
              </a:buClr>
              <a:buSzPct val="70000"/>
              <a:buFont typeface="Wingdings" pitchFamily="2" charset="2"/>
              <a:buChar char="n"/>
              <a:defRPr/>
            </a:pPr>
            <a:r>
              <a:rPr lang="fa-IR" sz="2500" dirty="0">
                <a:solidFill>
                  <a:srgbClr val="FFFF00"/>
                </a:solidFill>
                <a:effectLst>
                  <a:outerShdw blurRad="38100" dist="38100" dir="2700000" algn="tl">
                    <a:srgbClr val="000000"/>
                  </a:outerShdw>
                </a:effectLst>
                <a:latin typeface="Arial" charset="0"/>
                <a:cs typeface="B Nazanin" pitchFamily="2" charset="-78"/>
              </a:rPr>
              <a:t>2- قسمت </a:t>
            </a:r>
            <a:r>
              <a:rPr lang="en-US" sz="2500" dirty="0">
                <a:solidFill>
                  <a:srgbClr val="FFFF00"/>
                </a:solidFill>
                <a:effectLst>
                  <a:outerShdw blurRad="38100" dist="38100" dir="2700000" algn="tl">
                    <a:srgbClr val="000000"/>
                  </a:outerShdw>
                </a:effectLst>
                <a:latin typeface="Arial" charset="0"/>
                <a:cs typeface="B Nazanin" pitchFamily="2" charset="-78"/>
              </a:rPr>
              <a:t>option</a:t>
            </a:r>
            <a:r>
              <a:rPr lang="fa-IR" sz="2500" dirty="0">
                <a:solidFill>
                  <a:srgbClr val="FFFF00"/>
                </a:solidFill>
                <a:effectLst>
                  <a:outerShdw blurRad="38100" dist="38100" dir="2700000" algn="tl">
                    <a:srgbClr val="000000"/>
                  </a:outerShdw>
                </a:effectLst>
                <a:latin typeface="Arial" charset="0"/>
                <a:cs typeface="B Nazanin" pitchFamily="2" charset="-78"/>
              </a:rPr>
              <a:t> در </a:t>
            </a:r>
            <a:r>
              <a:rPr lang="en-US" sz="2500" dirty="0">
                <a:solidFill>
                  <a:srgbClr val="FFFF00"/>
                </a:solidFill>
                <a:effectLst>
                  <a:outerShdw blurRad="38100" dist="38100" dir="2700000" algn="tl">
                    <a:srgbClr val="000000"/>
                  </a:outerShdw>
                </a:effectLst>
                <a:latin typeface="Arial" charset="0"/>
                <a:cs typeface="B Nazanin" pitchFamily="2" charset="-78"/>
              </a:rPr>
              <a:t>Spatial Analyst</a:t>
            </a:r>
            <a:r>
              <a:rPr lang="fa-IR" sz="2500" dirty="0">
                <a:solidFill>
                  <a:srgbClr val="FFFF00"/>
                </a:solidFill>
                <a:effectLst>
                  <a:outerShdw blurRad="38100" dist="38100" dir="2700000" algn="tl">
                    <a:srgbClr val="000000"/>
                  </a:outerShdw>
                </a:effectLst>
                <a:latin typeface="Arial" charset="0"/>
                <a:cs typeface="B Nazanin" pitchFamily="2" charset="-78"/>
              </a:rPr>
              <a:t> را تنظيم كرده به صورت زير</a:t>
            </a:r>
          </a:p>
          <a:p>
            <a:pPr marL="342900" indent="-342900">
              <a:spcBef>
                <a:spcPct val="20000"/>
              </a:spcBef>
              <a:buClr>
                <a:schemeClr val="hlink"/>
              </a:buClr>
              <a:buSzPct val="70000"/>
              <a:buFont typeface="Wingdings" pitchFamily="2" charset="2"/>
              <a:buNone/>
              <a:defRPr/>
            </a:pPr>
            <a:r>
              <a:rPr lang="fa-IR" sz="2500" dirty="0">
                <a:solidFill>
                  <a:srgbClr val="FFFF00"/>
                </a:solidFill>
                <a:effectLst>
                  <a:outerShdw blurRad="38100" dist="38100" dir="2700000" algn="tl">
                    <a:srgbClr val="000000"/>
                  </a:outerShdw>
                </a:effectLst>
                <a:latin typeface="Arial" charset="0"/>
                <a:cs typeface="B Nazanin" pitchFamily="2" charset="-78"/>
              </a:rPr>
              <a:t>     </a:t>
            </a:r>
            <a:r>
              <a:rPr lang="en-US" sz="2500" dirty="0">
                <a:solidFill>
                  <a:srgbClr val="FFFF00"/>
                </a:solidFill>
                <a:effectLst>
                  <a:outerShdw blurRad="38100" dist="38100" dir="2700000" algn="tl">
                    <a:srgbClr val="000000"/>
                  </a:outerShdw>
                </a:effectLst>
                <a:latin typeface="Arial" charset="0"/>
                <a:cs typeface="B Nazanin" pitchFamily="2" charset="-78"/>
              </a:rPr>
              <a:t>General </a:t>
            </a:r>
            <a:r>
              <a:rPr lang="fa-IR" sz="2500" dirty="0">
                <a:solidFill>
                  <a:srgbClr val="FFFF00"/>
                </a:solidFill>
                <a:effectLst>
                  <a:outerShdw blurRad="38100" dist="38100" dir="2700000" algn="tl">
                    <a:srgbClr val="000000"/>
                  </a:outerShdw>
                </a:effectLst>
                <a:latin typeface="Arial" charset="0"/>
                <a:cs typeface="B Nazanin" pitchFamily="2" charset="-78"/>
              </a:rPr>
              <a:t>  </a:t>
            </a:r>
            <a:r>
              <a:rPr lang="en-US" sz="2500" dirty="0">
                <a:solidFill>
                  <a:srgbClr val="FFFF00"/>
                </a:solidFill>
                <a:effectLst>
                  <a:outerShdw blurRad="38100" dist="38100" dir="2700000" algn="tl">
                    <a:srgbClr val="000000"/>
                  </a:outerShdw>
                </a:effectLst>
                <a:latin typeface="Arial" charset="0"/>
                <a:cs typeface="B Nazanin" pitchFamily="2" charset="-78"/>
              </a:rPr>
              <a:t>&lt;</a:t>
            </a:r>
            <a:r>
              <a:rPr lang="fa-IR" sz="2500" dirty="0">
                <a:solidFill>
                  <a:srgbClr val="FFFF00"/>
                </a:solidFill>
                <a:effectLst>
                  <a:outerShdw blurRad="38100" dist="38100" dir="2700000" algn="tl">
                    <a:srgbClr val="000000"/>
                  </a:outerShdw>
                </a:effectLst>
                <a:latin typeface="Arial" charset="0"/>
                <a:cs typeface="B Nazanin" pitchFamily="2" charset="-78"/>
              </a:rPr>
              <a:t> </a:t>
            </a:r>
            <a:r>
              <a:rPr lang="en-US" sz="2500" dirty="0">
                <a:solidFill>
                  <a:srgbClr val="FFFF00"/>
                </a:solidFill>
                <a:effectLst>
                  <a:outerShdw blurRad="38100" dist="38100" dir="2700000" algn="tl">
                    <a:srgbClr val="000000"/>
                  </a:outerShdw>
                </a:effectLst>
                <a:latin typeface="Arial" charset="0"/>
                <a:cs typeface="B Nazanin" pitchFamily="2" charset="-78"/>
              </a:rPr>
              <a:t>Analysis Mask</a:t>
            </a:r>
            <a:r>
              <a:rPr lang="fa-IR" sz="2500" dirty="0">
                <a:solidFill>
                  <a:srgbClr val="FFFF00"/>
                </a:solidFill>
                <a:effectLst>
                  <a:outerShdw blurRad="38100" dist="38100" dir="2700000" algn="tl">
                    <a:srgbClr val="000000"/>
                  </a:outerShdw>
                </a:effectLst>
                <a:latin typeface="Arial" charset="0"/>
                <a:cs typeface="B Nazanin" pitchFamily="2" charset="-78"/>
              </a:rPr>
              <a:t>  در اين قسمت لايه </a:t>
            </a:r>
            <a:r>
              <a:rPr lang="en-US" sz="2500" dirty="0" err="1">
                <a:solidFill>
                  <a:srgbClr val="FFFF00"/>
                </a:solidFill>
                <a:effectLst>
                  <a:outerShdw blurRad="38100" dist="38100" dir="2700000" algn="tl">
                    <a:srgbClr val="000000"/>
                  </a:outerShdw>
                </a:effectLst>
                <a:latin typeface="Arial" charset="0"/>
                <a:cs typeface="B Nazanin" pitchFamily="2" charset="-78"/>
              </a:rPr>
              <a:t>Marze</a:t>
            </a:r>
            <a:r>
              <a:rPr lang="fa-IR" sz="2500" dirty="0">
                <a:solidFill>
                  <a:srgbClr val="FFFF00"/>
                </a:solidFill>
                <a:effectLst>
                  <a:outerShdw blurRad="38100" dist="38100" dir="2700000" algn="tl">
                    <a:srgbClr val="000000"/>
                  </a:outerShdw>
                </a:effectLst>
                <a:latin typeface="Arial" charset="0"/>
                <a:cs typeface="B Nazanin" pitchFamily="2" charset="-78"/>
              </a:rPr>
              <a:t> را معرفي كره تا درون يابي فقط در محدود مرز صورت گيرد</a:t>
            </a:r>
          </a:p>
          <a:p>
            <a:pPr marL="342900" indent="-342900">
              <a:spcBef>
                <a:spcPct val="20000"/>
              </a:spcBef>
              <a:buClr>
                <a:schemeClr val="hlink"/>
              </a:buClr>
              <a:buSzPct val="70000"/>
              <a:buFont typeface="Wingdings" pitchFamily="2" charset="2"/>
              <a:buNone/>
              <a:defRPr/>
            </a:pPr>
            <a:r>
              <a:rPr lang="fa-IR" sz="2500" dirty="0">
                <a:solidFill>
                  <a:srgbClr val="FFFF00"/>
                </a:solidFill>
                <a:effectLst>
                  <a:outerShdw blurRad="38100" dist="38100" dir="2700000" algn="tl">
                    <a:srgbClr val="000000"/>
                  </a:outerShdw>
                </a:effectLst>
                <a:latin typeface="Arial" charset="0"/>
                <a:cs typeface="B Nazanin" pitchFamily="2" charset="-78"/>
              </a:rPr>
              <a:t>   </a:t>
            </a:r>
            <a:r>
              <a:rPr lang="en-US" sz="2500" dirty="0">
                <a:solidFill>
                  <a:srgbClr val="FFFF00"/>
                </a:solidFill>
                <a:effectLst>
                  <a:outerShdw blurRad="38100" dist="38100" dir="2700000" algn="tl">
                    <a:srgbClr val="000000"/>
                  </a:outerShdw>
                </a:effectLst>
                <a:latin typeface="Arial" charset="0"/>
                <a:cs typeface="B Nazanin" pitchFamily="2" charset="-78"/>
              </a:rPr>
              <a:t>Extent</a:t>
            </a:r>
            <a:r>
              <a:rPr lang="fa-IR" sz="2500" dirty="0">
                <a:solidFill>
                  <a:srgbClr val="FFFF00"/>
                </a:solidFill>
                <a:effectLst>
                  <a:outerShdw blurRad="38100" dist="38100" dir="2700000" algn="tl">
                    <a:srgbClr val="000000"/>
                  </a:outerShdw>
                </a:effectLst>
                <a:latin typeface="Arial" charset="0"/>
                <a:cs typeface="B Nazanin" pitchFamily="2" charset="-78"/>
              </a:rPr>
              <a:t> </a:t>
            </a:r>
            <a:r>
              <a:rPr lang="en-US" sz="2500" dirty="0">
                <a:solidFill>
                  <a:srgbClr val="FFFF00"/>
                </a:solidFill>
                <a:effectLst>
                  <a:outerShdw blurRad="38100" dist="38100" dir="2700000" algn="tl">
                    <a:srgbClr val="000000"/>
                  </a:outerShdw>
                </a:effectLst>
                <a:latin typeface="Arial" charset="0"/>
                <a:cs typeface="B Nazanin" pitchFamily="2" charset="-78"/>
              </a:rPr>
              <a:t>&lt; </a:t>
            </a:r>
            <a:r>
              <a:rPr lang="fa-IR" sz="2500" dirty="0">
                <a:solidFill>
                  <a:srgbClr val="FFFF00"/>
                </a:solidFill>
                <a:effectLst>
                  <a:outerShdw blurRad="38100" dist="38100" dir="2700000" algn="tl">
                    <a:srgbClr val="000000"/>
                  </a:outerShdw>
                </a:effectLst>
                <a:latin typeface="Arial" charset="0"/>
                <a:cs typeface="B Nazanin" pitchFamily="2" charset="-78"/>
              </a:rPr>
              <a:t> در اين قسمت لايه </a:t>
            </a:r>
            <a:r>
              <a:rPr lang="en-US" sz="2500" dirty="0">
                <a:solidFill>
                  <a:srgbClr val="FFFF00"/>
                </a:solidFill>
                <a:effectLst>
                  <a:outerShdw blurRad="38100" dist="38100" dir="2700000" algn="tl">
                    <a:srgbClr val="000000"/>
                  </a:outerShdw>
                </a:effectLst>
                <a:latin typeface="Arial" charset="0"/>
                <a:cs typeface="B Nazanin" pitchFamily="2" charset="-78"/>
              </a:rPr>
              <a:t>“</a:t>
            </a:r>
            <a:r>
              <a:rPr lang="en-US" sz="2500" dirty="0" err="1">
                <a:solidFill>
                  <a:srgbClr val="FFFF00"/>
                </a:solidFill>
                <a:effectLst>
                  <a:outerShdw blurRad="38100" dist="38100" dir="2700000" algn="tl">
                    <a:srgbClr val="000000"/>
                  </a:outerShdw>
                </a:effectLst>
                <a:latin typeface="Arial" charset="0"/>
                <a:cs typeface="B Nazanin" pitchFamily="2" charset="-78"/>
              </a:rPr>
              <a:t>Climatology_station</a:t>
            </a:r>
            <a:r>
              <a:rPr lang="en-US" sz="2500" dirty="0">
                <a:solidFill>
                  <a:srgbClr val="FFFF00"/>
                </a:solidFill>
                <a:effectLst>
                  <a:outerShdw blurRad="38100" dist="38100" dir="2700000" algn="tl">
                    <a:srgbClr val="000000"/>
                  </a:outerShdw>
                </a:effectLst>
                <a:latin typeface="Arial" charset="0"/>
                <a:cs typeface="B Nazanin" pitchFamily="2" charset="-78"/>
              </a:rPr>
              <a:t>”</a:t>
            </a:r>
            <a:r>
              <a:rPr lang="fa-IR" sz="2500" dirty="0">
                <a:solidFill>
                  <a:srgbClr val="FFFF00"/>
                </a:solidFill>
                <a:effectLst>
                  <a:outerShdw blurRad="38100" dist="38100" dir="2700000" algn="tl">
                    <a:srgbClr val="000000"/>
                  </a:outerShdw>
                </a:effectLst>
                <a:latin typeface="Arial" charset="0"/>
                <a:cs typeface="B Nazanin" pitchFamily="2" charset="-78"/>
              </a:rPr>
              <a:t> </a:t>
            </a:r>
            <a:r>
              <a:rPr lang="en-US" sz="2500" dirty="0">
                <a:solidFill>
                  <a:srgbClr val="FFFF00"/>
                </a:solidFill>
                <a:effectLst>
                  <a:outerShdw blurRad="38100" dist="38100" dir="2700000" algn="tl">
                    <a:srgbClr val="000000"/>
                  </a:outerShdw>
                </a:effectLst>
                <a:latin typeface="Arial" charset="0"/>
                <a:cs typeface="B Nazanin" pitchFamily="2" charset="-78"/>
              </a:rPr>
              <a:t>Same as layer</a:t>
            </a:r>
            <a:r>
              <a:rPr lang="fa-IR" sz="2500" dirty="0">
                <a:solidFill>
                  <a:srgbClr val="FFFF00"/>
                </a:solidFill>
                <a:effectLst>
                  <a:outerShdw blurRad="38100" dist="38100" dir="2700000" algn="tl">
                    <a:srgbClr val="000000"/>
                  </a:outerShdw>
                </a:effectLst>
                <a:latin typeface="Arial" charset="0"/>
                <a:cs typeface="B Nazanin" pitchFamily="2" charset="-78"/>
              </a:rPr>
              <a:t>  را قرار دهيد يعني براي درون يابي از كل داده هاي نقطه اي ايستگاه هاي هواشناسي چه آنهاي كه در درون مرز مطالعاتي و چه آنهايي كه در خارج از مرز قرار دارند استفاده كند</a:t>
            </a:r>
          </a:p>
          <a:p>
            <a:pPr marL="342900" indent="-342900">
              <a:spcBef>
                <a:spcPct val="20000"/>
              </a:spcBef>
              <a:buClr>
                <a:schemeClr val="hlink"/>
              </a:buClr>
              <a:buSzPct val="70000"/>
              <a:buFont typeface="Wingdings" pitchFamily="2" charset="2"/>
              <a:buNone/>
              <a:defRPr/>
            </a:pPr>
            <a:r>
              <a:rPr lang="fa-IR" sz="2500" dirty="0">
                <a:solidFill>
                  <a:srgbClr val="FFFF00"/>
                </a:solidFill>
                <a:effectLst>
                  <a:outerShdw blurRad="38100" dist="38100" dir="2700000" algn="tl">
                    <a:srgbClr val="000000"/>
                  </a:outerShdw>
                </a:effectLst>
                <a:latin typeface="Arial" charset="0"/>
                <a:cs typeface="B Nazanin" pitchFamily="2" charset="-78"/>
              </a:rPr>
              <a:t>    </a:t>
            </a:r>
            <a:r>
              <a:rPr lang="en-US" sz="2500" dirty="0">
                <a:solidFill>
                  <a:srgbClr val="FFFF00"/>
                </a:solidFill>
                <a:effectLst>
                  <a:outerShdw blurRad="38100" dist="38100" dir="2700000" algn="tl">
                    <a:srgbClr val="000000"/>
                  </a:outerShdw>
                </a:effectLst>
                <a:latin typeface="Arial" charset="0"/>
                <a:cs typeface="B Nazanin" pitchFamily="2" charset="-78"/>
              </a:rPr>
              <a:t>Cell Size</a:t>
            </a:r>
            <a:r>
              <a:rPr lang="fa-IR" sz="2500" dirty="0">
                <a:solidFill>
                  <a:srgbClr val="FFFF00"/>
                </a:solidFill>
                <a:effectLst>
                  <a:outerShdw blurRad="38100" dist="38100" dir="2700000" algn="tl">
                    <a:srgbClr val="000000"/>
                  </a:outerShdw>
                </a:effectLst>
                <a:latin typeface="Arial" charset="0"/>
                <a:cs typeface="B Nazanin" pitchFamily="2" charset="-78"/>
              </a:rPr>
              <a:t> </a:t>
            </a:r>
            <a:r>
              <a:rPr lang="en-US" sz="2500" dirty="0">
                <a:solidFill>
                  <a:srgbClr val="FFFF00"/>
                </a:solidFill>
                <a:effectLst>
                  <a:outerShdw blurRad="38100" dist="38100" dir="2700000" algn="tl">
                    <a:srgbClr val="000000"/>
                  </a:outerShdw>
                </a:effectLst>
                <a:latin typeface="Arial" charset="0"/>
                <a:cs typeface="B Nazanin" pitchFamily="2" charset="-78"/>
              </a:rPr>
              <a:t>&lt; </a:t>
            </a:r>
            <a:r>
              <a:rPr lang="fa-IR" sz="2500" dirty="0">
                <a:solidFill>
                  <a:srgbClr val="FFFF00"/>
                </a:solidFill>
                <a:effectLst>
                  <a:outerShdw blurRad="38100" dist="38100" dir="2700000" algn="tl">
                    <a:srgbClr val="000000"/>
                  </a:outerShdw>
                </a:effectLst>
                <a:latin typeface="Arial" charset="0"/>
                <a:cs typeface="B Nazanin" pitchFamily="2" charset="-78"/>
              </a:rPr>
              <a:t>  </a:t>
            </a:r>
            <a:r>
              <a:rPr lang="en-US" sz="2500" dirty="0">
                <a:solidFill>
                  <a:srgbClr val="FFFF00"/>
                </a:solidFill>
                <a:effectLst>
                  <a:outerShdw blurRad="38100" dist="38100" dir="2700000" algn="tl">
                    <a:srgbClr val="000000"/>
                  </a:outerShdw>
                </a:effectLst>
                <a:latin typeface="Arial" charset="0"/>
                <a:cs typeface="B Nazanin" pitchFamily="2" charset="-78"/>
              </a:rPr>
              <a:t>As Specified Below </a:t>
            </a:r>
            <a:r>
              <a:rPr lang="fa-IR" sz="2500" dirty="0">
                <a:solidFill>
                  <a:srgbClr val="FFFF00"/>
                </a:solidFill>
                <a:effectLst>
                  <a:outerShdw blurRad="38100" dist="38100" dir="2700000" algn="tl">
                    <a:srgbClr val="000000"/>
                  </a:outerShdw>
                </a:effectLst>
                <a:latin typeface="Arial" charset="0"/>
                <a:cs typeface="B Nazanin" pitchFamily="2" charset="-78"/>
              </a:rPr>
              <a:t> </a:t>
            </a:r>
            <a:r>
              <a:rPr lang="en-US" sz="2500" dirty="0">
                <a:solidFill>
                  <a:srgbClr val="FFFF00"/>
                </a:solidFill>
                <a:effectLst>
                  <a:outerShdw blurRad="38100" dist="38100" dir="2700000" algn="tl">
                    <a:srgbClr val="000000"/>
                  </a:outerShdw>
                </a:effectLst>
                <a:latin typeface="Arial" charset="0"/>
                <a:cs typeface="B Nazanin" pitchFamily="2" charset="-78"/>
              </a:rPr>
              <a:t>&lt;</a:t>
            </a:r>
            <a:r>
              <a:rPr lang="fa-IR" sz="2500" dirty="0">
                <a:solidFill>
                  <a:srgbClr val="FFFF00"/>
                </a:solidFill>
                <a:effectLst>
                  <a:outerShdw blurRad="38100" dist="38100" dir="2700000" algn="tl">
                    <a:srgbClr val="000000"/>
                  </a:outerShdw>
                </a:effectLst>
                <a:latin typeface="Arial" charset="0"/>
                <a:cs typeface="B Nazanin" pitchFamily="2" charset="-78"/>
              </a:rPr>
              <a:t> </a:t>
            </a:r>
            <a:r>
              <a:rPr lang="en-US" sz="2500" dirty="0">
                <a:solidFill>
                  <a:srgbClr val="FFFF00"/>
                </a:solidFill>
                <a:effectLst>
                  <a:outerShdw blurRad="38100" dist="38100" dir="2700000" algn="tl">
                    <a:srgbClr val="000000"/>
                  </a:outerShdw>
                </a:effectLst>
                <a:latin typeface="Arial" charset="0"/>
                <a:cs typeface="B Nazanin" pitchFamily="2" charset="-78"/>
              </a:rPr>
              <a:t>cell size</a:t>
            </a:r>
            <a:r>
              <a:rPr lang="fa-IR" sz="2500" dirty="0">
                <a:solidFill>
                  <a:srgbClr val="FFFF00"/>
                </a:solidFill>
                <a:effectLst>
                  <a:outerShdw blurRad="38100" dist="38100" dir="2700000" algn="tl">
                    <a:srgbClr val="000000"/>
                  </a:outerShdw>
                </a:effectLst>
                <a:latin typeface="Arial" charset="0"/>
                <a:cs typeface="B Nazanin" pitchFamily="2" charset="-78"/>
              </a:rPr>
              <a:t> را برابر با 30 متر قرار داده </a:t>
            </a:r>
          </a:p>
        </p:txBody>
      </p:sp>
      <p:sp useBgFill="1">
        <p:nvSpPr>
          <p:cNvPr id="6" name="Title 4"/>
          <p:cNvSpPr txBox="1">
            <a:spLocks/>
          </p:cNvSpPr>
          <p:nvPr/>
        </p:nvSpPr>
        <p:spPr bwMode="auto">
          <a:xfrm>
            <a:off x="285750" y="214313"/>
            <a:ext cx="1800225" cy="719137"/>
          </a:xfrm>
          <a:prstGeom prst="wedgeRoundRectCallout">
            <a:avLst>
              <a:gd name="adj1" fmla="val 39838"/>
              <a:gd name="adj2" fmla="val 79813"/>
              <a:gd name="adj3" fmla="val 16667"/>
            </a:avLst>
          </a:prstGeom>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2500" b="1" dirty="0" smtClean="0">
                <a:solidFill>
                  <a:schemeClr val="tx1"/>
                </a:solidFill>
                <a:cs typeface="B Nazanin" pitchFamily="2" charset="-78"/>
              </a:rPr>
              <a:t>روش کار</a:t>
            </a:r>
            <a:endParaRPr lang="en-US" sz="2500" dirty="0">
              <a:solidFill>
                <a:schemeClr val="tx1"/>
              </a:solidFill>
            </a:endParaRPr>
          </a:p>
        </p:txBody>
      </p:sp>
      <p:sp>
        <p:nvSpPr>
          <p:cNvPr id="19461" name="Slide Number Placeholder 7"/>
          <p:cNvSpPr>
            <a:spLocks noGrp="1"/>
          </p:cNvSpPr>
          <p:nvPr>
            <p:ph type="sldNum" sz="quarter" idx="12"/>
          </p:nvPr>
        </p:nvSpPr>
        <p:spPr>
          <a:noFill/>
        </p:spPr>
        <p:txBody>
          <a:bodyPr/>
          <a:lstStyle/>
          <a:p>
            <a:fld id="{BD9235BC-127D-404F-B855-38BC648C888C}" type="slidenum">
              <a:rPr lang="ar-SA"/>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900" decel="100000" fill="hold"/>
                                        <p:tgtEl>
                                          <p:spTgt spid="194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idx="1"/>
          </p:nvPr>
        </p:nvSpPr>
        <p:spPr>
          <a:xfrm>
            <a:off x="179388" y="1096963"/>
            <a:ext cx="8964612" cy="5761037"/>
          </a:xfrm>
        </p:spPr>
        <p:txBody>
          <a:bodyPr/>
          <a:lstStyle/>
          <a:p>
            <a:pPr algn="r" rtl="1">
              <a:lnSpc>
                <a:spcPct val="80000"/>
              </a:lnSpc>
            </a:pPr>
            <a:r>
              <a:rPr lang="fa-IR" sz="2500" b="1" smtClean="0">
                <a:cs typeface="B Nazanin" pitchFamily="2" charset="-78"/>
              </a:rPr>
              <a:t>3- از مسير </a:t>
            </a:r>
          </a:p>
          <a:p>
            <a:pPr algn="r" rtl="1">
              <a:lnSpc>
                <a:spcPct val="80000"/>
              </a:lnSpc>
            </a:pPr>
            <a:r>
              <a:rPr lang="en-US" sz="2500" b="1" smtClean="0">
                <a:solidFill>
                  <a:srgbClr val="FFFF00"/>
                </a:solidFill>
                <a:cs typeface="B Nazanin" pitchFamily="2" charset="-78"/>
              </a:rPr>
              <a:t>spatial analyst</a:t>
            </a:r>
            <a:r>
              <a:rPr lang="fa-IR" sz="2500" b="1" smtClean="0">
                <a:solidFill>
                  <a:srgbClr val="FFFF00"/>
                </a:solidFill>
                <a:cs typeface="B Nazanin" pitchFamily="2" charset="-78"/>
              </a:rPr>
              <a:t> </a:t>
            </a:r>
            <a:r>
              <a:rPr lang="en-US" sz="2500" b="1" smtClean="0">
                <a:solidFill>
                  <a:srgbClr val="FFFF00"/>
                </a:solidFill>
                <a:cs typeface="B Nazanin" pitchFamily="2" charset="-78"/>
              </a:rPr>
              <a:t>&lt; </a:t>
            </a:r>
            <a:r>
              <a:rPr lang="fa-IR" sz="2500" b="1" smtClean="0">
                <a:solidFill>
                  <a:srgbClr val="FFFF00"/>
                </a:solidFill>
                <a:cs typeface="B Nazanin" pitchFamily="2" charset="-78"/>
              </a:rPr>
              <a:t> </a:t>
            </a:r>
            <a:r>
              <a:rPr lang="en-US" sz="2500" b="1" smtClean="0">
                <a:solidFill>
                  <a:srgbClr val="FFFF00"/>
                </a:solidFill>
                <a:cs typeface="B Nazanin" pitchFamily="2" charset="-78"/>
              </a:rPr>
              <a:t>interpolate to raster</a:t>
            </a:r>
            <a:r>
              <a:rPr lang="fa-IR" sz="2500" b="1" smtClean="0">
                <a:solidFill>
                  <a:srgbClr val="FFFF00"/>
                </a:solidFill>
                <a:cs typeface="B Nazanin" pitchFamily="2" charset="-78"/>
              </a:rPr>
              <a:t>   </a:t>
            </a:r>
            <a:r>
              <a:rPr lang="en-US" sz="2500" b="1" smtClean="0">
                <a:solidFill>
                  <a:srgbClr val="FFFF00"/>
                </a:solidFill>
                <a:cs typeface="B Nazanin" pitchFamily="2" charset="-78"/>
              </a:rPr>
              <a:t>&lt;</a:t>
            </a:r>
            <a:r>
              <a:rPr lang="fa-IR" sz="2500" b="1" smtClean="0">
                <a:solidFill>
                  <a:srgbClr val="FFFF00"/>
                </a:solidFill>
                <a:cs typeface="B Nazanin" pitchFamily="2" charset="-78"/>
              </a:rPr>
              <a:t> </a:t>
            </a:r>
            <a:r>
              <a:rPr lang="en-US" sz="2500" b="1" smtClean="0">
                <a:solidFill>
                  <a:srgbClr val="FFFF00"/>
                </a:solidFill>
                <a:cs typeface="B Nazanin" pitchFamily="2" charset="-78"/>
              </a:rPr>
              <a:t>distance</a:t>
            </a:r>
            <a:r>
              <a:rPr lang="fa-IR" sz="2500" b="1" smtClean="0">
                <a:solidFill>
                  <a:srgbClr val="FFFF00"/>
                </a:solidFill>
                <a:cs typeface="B Nazanin" pitchFamily="2" charset="-78"/>
              </a:rPr>
              <a:t> </a:t>
            </a:r>
            <a:r>
              <a:rPr lang="en-US" sz="2500" b="1" smtClean="0">
                <a:solidFill>
                  <a:srgbClr val="FFFF00"/>
                </a:solidFill>
                <a:cs typeface="B Nazanin" pitchFamily="2" charset="-78"/>
              </a:rPr>
              <a:t>weighted</a:t>
            </a:r>
            <a:r>
              <a:rPr lang="fa-IR" sz="2500" b="1" smtClean="0">
                <a:solidFill>
                  <a:srgbClr val="FFFF00"/>
                </a:solidFill>
                <a:cs typeface="B Nazanin" pitchFamily="2" charset="-78"/>
              </a:rPr>
              <a:t> </a:t>
            </a:r>
            <a:r>
              <a:rPr lang="en-US" sz="2500" b="1" smtClean="0">
                <a:solidFill>
                  <a:srgbClr val="FFFF00"/>
                </a:solidFill>
                <a:cs typeface="B Nazanin" pitchFamily="2" charset="-78"/>
              </a:rPr>
              <a:t>Inverse </a:t>
            </a:r>
            <a:r>
              <a:rPr lang="fa-IR" sz="2500" b="1" smtClean="0">
                <a:solidFill>
                  <a:srgbClr val="FFFF00"/>
                </a:solidFill>
                <a:cs typeface="B Nazanin" pitchFamily="2" charset="-78"/>
              </a:rPr>
              <a:t>را انتخاب كرده</a:t>
            </a:r>
          </a:p>
          <a:p>
            <a:pPr algn="r" rtl="1">
              <a:lnSpc>
                <a:spcPct val="80000"/>
              </a:lnSpc>
            </a:pPr>
            <a:r>
              <a:rPr lang="ar-SA" sz="2500" b="1" smtClean="0">
                <a:cs typeface="B Nazanin" pitchFamily="2" charset="-78"/>
              </a:rPr>
              <a:t>در</a:t>
            </a:r>
            <a:r>
              <a:rPr lang="fa-IR" sz="2500" b="1" smtClean="0">
                <a:cs typeface="B Nazanin" pitchFamily="2" charset="-78"/>
              </a:rPr>
              <a:t> پنجره باز شده </a:t>
            </a:r>
          </a:p>
          <a:p>
            <a:pPr algn="r" rtl="1">
              <a:lnSpc>
                <a:spcPct val="80000"/>
              </a:lnSpc>
            </a:pPr>
            <a:r>
              <a:rPr lang="en-US" sz="2500" b="1" smtClean="0">
                <a:solidFill>
                  <a:srgbClr val="FFFF00"/>
                </a:solidFill>
                <a:cs typeface="B Nazanin" pitchFamily="2" charset="-78"/>
              </a:rPr>
              <a:t>Input point</a:t>
            </a:r>
            <a:r>
              <a:rPr lang="fa-IR" sz="2500" b="1" smtClean="0">
                <a:solidFill>
                  <a:srgbClr val="FFFF00"/>
                </a:solidFill>
                <a:cs typeface="B Nazanin" pitchFamily="2" charset="-78"/>
              </a:rPr>
              <a:t> = در اين قسمت لايه نقطه اي </a:t>
            </a:r>
            <a:r>
              <a:rPr lang="en-US" sz="2500" b="1" smtClean="0">
                <a:solidFill>
                  <a:srgbClr val="FFFF00"/>
                </a:solidFill>
                <a:cs typeface="B Nazanin" pitchFamily="2" charset="-78"/>
              </a:rPr>
              <a:t> </a:t>
            </a:r>
            <a:r>
              <a:rPr lang="fa-IR" sz="2500" b="1" smtClean="0">
                <a:solidFill>
                  <a:srgbClr val="FFFF00"/>
                </a:solidFill>
                <a:cs typeface="B Nazanin" pitchFamily="2" charset="-78"/>
              </a:rPr>
              <a:t>  </a:t>
            </a:r>
            <a:r>
              <a:rPr lang="en-US" sz="2500" b="1" smtClean="0">
                <a:solidFill>
                  <a:srgbClr val="FFFF00"/>
                </a:solidFill>
                <a:cs typeface="B Nazanin" pitchFamily="2" charset="-78"/>
              </a:rPr>
              <a:t>Climatology_station</a:t>
            </a:r>
            <a:r>
              <a:rPr lang="fa-IR" sz="2500" b="1" smtClean="0">
                <a:solidFill>
                  <a:srgbClr val="FFFF00"/>
                </a:solidFill>
                <a:cs typeface="B Nazanin" pitchFamily="2" charset="-78"/>
              </a:rPr>
              <a:t> را معرفي كرده</a:t>
            </a:r>
          </a:p>
          <a:p>
            <a:pPr algn="r" rtl="1">
              <a:lnSpc>
                <a:spcPct val="80000"/>
              </a:lnSpc>
            </a:pPr>
            <a:r>
              <a:rPr lang="en-US" sz="2500" b="1" smtClean="0">
                <a:solidFill>
                  <a:srgbClr val="FFFF00"/>
                </a:solidFill>
                <a:cs typeface="B Nazanin" pitchFamily="2" charset="-78"/>
              </a:rPr>
              <a:t>Z Value Field</a:t>
            </a:r>
            <a:r>
              <a:rPr lang="fa-IR" sz="2500" b="1" smtClean="0">
                <a:solidFill>
                  <a:srgbClr val="FFFF00"/>
                </a:solidFill>
                <a:cs typeface="B Nazanin" pitchFamily="2" charset="-78"/>
              </a:rPr>
              <a:t> = در اين قسمت پارامتر مورد نظر(فيلد مورد نظر در جدول اطلاعاتي) را انتخاب كرده كه فيلد مورد نظر </a:t>
            </a:r>
            <a:r>
              <a:rPr lang="en-US" sz="2500" b="1" smtClean="0">
                <a:solidFill>
                  <a:srgbClr val="FFFF00"/>
                </a:solidFill>
                <a:cs typeface="B Nazanin" pitchFamily="2" charset="-78"/>
              </a:rPr>
              <a:t>Rain</a:t>
            </a:r>
            <a:r>
              <a:rPr lang="fa-IR" sz="2500" b="1" smtClean="0">
                <a:solidFill>
                  <a:srgbClr val="FFFF00"/>
                </a:solidFill>
                <a:cs typeface="B Nazanin" pitchFamily="2" charset="-78"/>
              </a:rPr>
              <a:t> يا بارش است</a:t>
            </a:r>
          </a:p>
          <a:p>
            <a:pPr algn="r" rtl="1">
              <a:lnSpc>
                <a:spcPct val="80000"/>
              </a:lnSpc>
            </a:pPr>
            <a:r>
              <a:rPr lang="en-US" sz="2500" b="1" smtClean="0">
                <a:solidFill>
                  <a:srgbClr val="FFFF00"/>
                </a:solidFill>
                <a:cs typeface="B Nazanin" pitchFamily="2" charset="-78"/>
              </a:rPr>
              <a:t>Search Radius point</a:t>
            </a:r>
            <a:r>
              <a:rPr lang="fa-IR" sz="2500" b="1" smtClean="0">
                <a:solidFill>
                  <a:srgbClr val="FFFF00"/>
                </a:solidFill>
                <a:cs typeface="B Nazanin" pitchFamily="2" charset="-78"/>
              </a:rPr>
              <a:t> = در اين قسمت روش </a:t>
            </a:r>
            <a:r>
              <a:rPr lang="en-US" sz="2500" b="1" smtClean="0">
                <a:solidFill>
                  <a:srgbClr val="FFFF00"/>
                </a:solidFill>
                <a:cs typeface="B Nazanin" pitchFamily="2" charset="-78"/>
              </a:rPr>
              <a:t>Variable</a:t>
            </a:r>
            <a:r>
              <a:rPr lang="fa-IR" sz="2500" b="1" smtClean="0">
                <a:solidFill>
                  <a:srgbClr val="FFFF00"/>
                </a:solidFill>
                <a:cs typeface="B Nazanin" pitchFamily="2" charset="-78"/>
              </a:rPr>
              <a:t> را براي درون يابي انتخاب كرده</a:t>
            </a:r>
            <a:r>
              <a:rPr lang="en-US" sz="2500" b="1" smtClean="0">
                <a:solidFill>
                  <a:srgbClr val="FFFF00"/>
                </a:solidFill>
                <a:cs typeface="B Nazanin" pitchFamily="2" charset="-78"/>
              </a:rPr>
              <a:t> </a:t>
            </a:r>
          </a:p>
          <a:p>
            <a:pPr algn="r" rtl="1">
              <a:lnSpc>
                <a:spcPct val="80000"/>
              </a:lnSpc>
            </a:pPr>
            <a:r>
              <a:rPr lang="en-US" sz="2500" b="1" smtClean="0">
                <a:solidFill>
                  <a:srgbClr val="FFFF00"/>
                </a:solidFill>
                <a:cs typeface="B Nazanin" pitchFamily="2" charset="-78"/>
              </a:rPr>
              <a:t>Number of Point</a:t>
            </a:r>
            <a:r>
              <a:rPr lang="fa-IR" sz="2500" b="1" smtClean="0">
                <a:solidFill>
                  <a:srgbClr val="FFFF00"/>
                </a:solidFill>
                <a:cs typeface="B Nazanin" pitchFamily="2" charset="-78"/>
              </a:rPr>
              <a:t> = تعداد نقاط جستجو را 8 قرار دهيد</a:t>
            </a:r>
          </a:p>
          <a:p>
            <a:pPr algn="r" rtl="1">
              <a:lnSpc>
                <a:spcPct val="80000"/>
              </a:lnSpc>
            </a:pPr>
            <a:r>
              <a:rPr lang="en-US" sz="2500" b="1" smtClean="0">
                <a:solidFill>
                  <a:srgbClr val="FFFF00"/>
                </a:solidFill>
                <a:cs typeface="B Nazanin" pitchFamily="2" charset="-78"/>
              </a:rPr>
              <a:t>Out put cell size</a:t>
            </a:r>
            <a:r>
              <a:rPr lang="fa-IR" sz="2500" b="1" smtClean="0">
                <a:solidFill>
                  <a:srgbClr val="FFFF00"/>
                </a:solidFill>
                <a:cs typeface="B Nazanin" pitchFamily="2" charset="-78"/>
              </a:rPr>
              <a:t>  =  مقدار اندازه پيكسل ها را معادل با 30 متر قرار دهيد</a:t>
            </a:r>
          </a:p>
          <a:p>
            <a:pPr algn="r" rtl="1">
              <a:lnSpc>
                <a:spcPct val="80000"/>
              </a:lnSpc>
            </a:pPr>
            <a:r>
              <a:rPr lang="fa-IR" sz="2500" b="1" smtClean="0">
                <a:solidFill>
                  <a:srgbClr val="FFFF00"/>
                </a:solidFill>
                <a:cs typeface="B Nazanin" pitchFamily="2" charset="-78"/>
              </a:rPr>
              <a:t>    در نهايت </a:t>
            </a:r>
            <a:r>
              <a:rPr lang="en-US" sz="2500" b="1" smtClean="0">
                <a:solidFill>
                  <a:srgbClr val="FFFF00"/>
                </a:solidFill>
                <a:cs typeface="B Nazanin" pitchFamily="2" charset="-78"/>
              </a:rPr>
              <a:t>out put raster</a:t>
            </a:r>
            <a:r>
              <a:rPr lang="fa-IR" sz="2500" b="1" smtClean="0">
                <a:solidFill>
                  <a:srgbClr val="FFFF00"/>
                </a:solidFill>
                <a:cs typeface="B Nazanin" pitchFamily="2" charset="-78"/>
              </a:rPr>
              <a:t> را مشخص كرده  يعني براي ذخيره لايه جديد نام و فرمت داده و مسير </a:t>
            </a:r>
          </a:p>
          <a:p>
            <a:pPr algn="r" rtl="1">
              <a:lnSpc>
                <a:spcPct val="80000"/>
              </a:lnSpc>
            </a:pPr>
            <a:r>
              <a:rPr lang="fa-IR" sz="2500" b="1" smtClean="0">
                <a:solidFill>
                  <a:srgbClr val="FFFF00"/>
                </a:solidFill>
                <a:cs typeface="B Nazanin" pitchFamily="2" charset="-78"/>
              </a:rPr>
              <a:t>     ذخيره را مشخص </a:t>
            </a:r>
            <a:r>
              <a:rPr lang="fa-IR" sz="2500" smtClean="0">
                <a:solidFill>
                  <a:srgbClr val="FFFF00"/>
                </a:solidFill>
                <a:cs typeface="B Nazanin" pitchFamily="2" charset="-78"/>
              </a:rPr>
              <a:t>كنيد.</a:t>
            </a:r>
          </a:p>
        </p:txBody>
      </p:sp>
      <p:sp useBgFill="1">
        <p:nvSpPr>
          <p:cNvPr id="5" name="Title 4"/>
          <p:cNvSpPr txBox="1">
            <a:spLocks/>
          </p:cNvSpPr>
          <p:nvPr/>
        </p:nvSpPr>
        <p:spPr bwMode="auto">
          <a:xfrm>
            <a:off x="285750" y="214313"/>
            <a:ext cx="1800225" cy="579437"/>
          </a:xfrm>
          <a:prstGeom prst="wedgeRoundRectCallout">
            <a:avLst>
              <a:gd name="adj1" fmla="val 39838"/>
              <a:gd name="adj2" fmla="val 79813"/>
              <a:gd name="adj3" fmla="val 16667"/>
            </a:avLst>
          </a:prstGeom>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2500" b="1" dirty="0" smtClean="0">
                <a:solidFill>
                  <a:schemeClr val="tx1"/>
                </a:solidFill>
                <a:cs typeface="B Nazanin" pitchFamily="2" charset="-78"/>
              </a:rPr>
              <a:t>روش کار</a:t>
            </a:r>
            <a:endParaRPr lang="en-US" sz="2500" dirty="0">
              <a:solidFill>
                <a:schemeClr val="tx1"/>
              </a:solidFill>
            </a:endParaRPr>
          </a:p>
        </p:txBody>
      </p:sp>
      <p:sp>
        <p:nvSpPr>
          <p:cNvPr id="20484" name="Slide Number Placeholder 6"/>
          <p:cNvSpPr>
            <a:spLocks noGrp="1"/>
          </p:cNvSpPr>
          <p:nvPr>
            <p:ph type="sldNum" sz="quarter" idx="12"/>
          </p:nvPr>
        </p:nvSpPr>
        <p:spPr>
          <a:noFill/>
        </p:spPr>
        <p:txBody>
          <a:bodyPr/>
          <a:lstStyle/>
          <a:p>
            <a:fld id="{786284EB-C7E0-468A-991E-0E0F70779E6E}" type="slidenum">
              <a:rPr lang="ar-SA"/>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28004">
                                            <p:txEl>
                                              <p:pRg st="0" end="0"/>
                                            </p:txEl>
                                          </p:spTgt>
                                        </p:tgtEl>
                                        <p:attrNameLst>
                                          <p:attrName>style.visibility</p:attrName>
                                        </p:attrNameLst>
                                      </p:cBhvr>
                                      <p:to>
                                        <p:strVal val="visible"/>
                                      </p:to>
                                    </p:set>
                                    <p:anim calcmode="lin" valueType="num">
                                      <p:cBhvr additive="base">
                                        <p:cTn id="7" dur="1000" fill="hold"/>
                                        <p:tgtEl>
                                          <p:spTgt spid="12800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280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28004">
                                            <p:txEl>
                                              <p:pRg st="1" end="1"/>
                                            </p:txEl>
                                          </p:spTgt>
                                        </p:tgtEl>
                                        <p:attrNameLst>
                                          <p:attrName>style.visibility</p:attrName>
                                        </p:attrNameLst>
                                      </p:cBhvr>
                                      <p:to>
                                        <p:strVal val="visible"/>
                                      </p:to>
                                    </p:set>
                                    <p:anim calcmode="lin" valueType="num">
                                      <p:cBhvr additive="base">
                                        <p:cTn id="13" dur="1000" fill="hold"/>
                                        <p:tgtEl>
                                          <p:spTgt spid="12800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80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28004">
                                            <p:txEl>
                                              <p:pRg st="2" end="2"/>
                                            </p:txEl>
                                          </p:spTgt>
                                        </p:tgtEl>
                                        <p:attrNameLst>
                                          <p:attrName>style.visibility</p:attrName>
                                        </p:attrNameLst>
                                      </p:cBhvr>
                                      <p:to>
                                        <p:strVal val="visible"/>
                                      </p:to>
                                    </p:set>
                                    <p:anim calcmode="lin" valueType="num">
                                      <p:cBhvr additive="base">
                                        <p:cTn id="19" dur="1000" fill="hold"/>
                                        <p:tgtEl>
                                          <p:spTgt spid="12800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80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28004">
                                            <p:txEl>
                                              <p:pRg st="3" end="3"/>
                                            </p:txEl>
                                          </p:spTgt>
                                        </p:tgtEl>
                                        <p:attrNameLst>
                                          <p:attrName>style.visibility</p:attrName>
                                        </p:attrNameLst>
                                      </p:cBhvr>
                                      <p:to>
                                        <p:strVal val="visible"/>
                                      </p:to>
                                    </p:set>
                                    <p:anim calcmode="lin" valueType="num">
                                      <p:cBhvr additive="base">
                                        <p:cTn id="25" dur="1000" fill="hold"/>
                                        <p:tgtEl>
                                          <p:spTgt spid="128004">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80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28004">
                                            <p:txEl>
                                              <p:pRg st="4" end="4"/>
                                            </p:txEl>
                                          </p:spTgt>
                                        </p:tgtEl>
                                        <p:attrNameLst>
                                          <p:attrName>style.visibility</p:attrName>
                                        </p:attrNameLst>
                                      </p:cBhvr>
                                      <p:to>
                                        <p:strVal val="visible"/>
                                      </p:to>
                                    </p:set>
                                    <p:anim calcmode="lin" valueType="num">
                                      <p:cBhvr additive="base">
                                        <p:cTn id="31" dur="1000" fill="hold"/>
                                        <p:tgtEl>
                                          <p:spTgt spid="128004">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280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28004">
                                            <p:txEl>
                                              <p:pRg st="5" end="5"/>
                                            </p:txEl>
                                          </p:spTgt>
                                        </p:tgtEl>
                                        <p:attrNameLst>
                                          <p:attrName>style.visibility</p:attrName>
                                        </p:attrNameLst>
                                      </p:cBhvr>
                                      <p:to>
                                        <p:strVal val="visible"/>
                                      </p:to>
                                    </p:set>
                                    <p:anim calcmode="lin" valueType="num">
                                      <p:cBhvr additive="base">
                                        <p:cTn id="37" dur="1000" fill="hold"/>
                                        <p:tgtEl>
                                          <p:spTgt spid="128004">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2800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28004">
                                            <p:txEl>
                                              <p:pRg st="6" end="6"/>
                                            </p:txEl>
                                          </p:spTgt>
                                        </p:tgtEl>
                                        <p:attrNameLst>
                                          <p:attrName>style.visibility</p:attrName>
                                        </p:attrNameLst>
                                      </p:cBhvr>
                                      <p:to>
                                        <p:strVal val="visible"/>
                                      </p:to>
                                    </p:set>
                                    <p:anim calcmode="lin" valueType="num">
                                      <p:cBhvr additive="base">
                                        <p:cTn id="43" dur="1000" fill="hold"/>
                                        <p:tgtEl>
                                          <p:spTgt spid="128004">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2800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128004">
                                            <p:txEl>
                                              <p:pRg st="7" end="7"/>
                                            </p:txEl>
                                          </p:spTgt>
                                        </p:tgtEl>
                                        <p:attrNameLst>
                                          <p:attrName>style.visibility</p:attrName>
                                        </p:attrNameLst>
                                      </p:cBhvr>
                                      <p:to>
                                        <p:strVal val="visible"/>
                                      </p:to>
                                    </p:set>
                                    <p:anim calcmode="lin" valueType="num">
                                      <p:cBhvr additive="base">
                                        <p:cTn id="49" dur="1000" fill="hold"/>
                                        <p:tgtEl>
                                          <p:spTgt spid="128004">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2800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28004">
                                            <p:txEl>
                                              <p:pRg st="8" end="8"/>
                                            </p:txEl>
                                          </p:spTgt>
                                        </p:tgtEl>
                                        <p:attrNameLst>
                                          <p:attrName>style.visibility</p:attrName>
                                        </p:attrNameLst>
                                      </p:cBhvr>
                                      <p:to>
                                        <p:strVal val="visible"/>
                                      </p:to>
                                    </p:set>
                                    <p:anim calcmode="lin" valueType="num">
                                      <p:cBhvr additive="base">
                                        <p:cTn id="55" dur="1000" fill="hold"/>
                                        <p:tgtEl>
                                          <p:spTgt spid="128004">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12800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128004">
                                            <p:txEl>
                                              <p:pRg st="9" end="9"/>
                                            </p:txEl>
                                          </p:spTgt>
                                        </p:tgtEl>
                                        <p:attrNameLst>
                                          <p:attrName>style.visibility</p:attrName>
                                        </p:attrNameLst>
                                      </p:cBhvr>
                                      <p:to>
                                        <p:strVal val="visible"/>
                                      </p:to>
                                    </p:set>
                                    <p:anim calcmode="lin" valueType="num">
                                      <p:cBhvr additive="base">
                                        <p:cTn id="61" dur="1000" fill="hold"/>
                                        <p:tgtEl>
                                          <p:spTgt spid="128004">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12800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srcRect/>
          <a:stretch>
            <a:fillRect/>
          </a:stretch>
        </p:blipFill>
        <p:spPr bwMode="auto">
          <a:xfrm>
            <a:off x="107950" y="0"/>
            <a:ext cx="8964613" cy="6858000"/>
          </a:xfrm>
          <a:prstGeom prst="rect">
            <a:avLst/>
          </a:prstGeom>
          <a:noFill/>
          <a:ln w="9525">
            <a:noFill/>
            <a:miter lim="800000"/>
            <a:headEnd/>
            <a:tailEnd/>
          </a:ln>
        </p:spPr>
      </p:pic>
      <p:pic>
        <p:nvPicPr>
          <p:cNvPr id="21507" name="Picture 6"/>
          <p:cNvPicPr>
            <a:picLocks noChangeAspect="1" noChangeArrowheads="1"/>
          </p:cNvPicPr>
          <p:nvPr/>
        </p:nvPicPr>
        <p:blipFill>
          <a:blip r:embed="rId3"/>
          <a:srcRect/>
          <a:stretch>
            <a:fillRect/>
          </a:stretch>
        </p:blipFill>
        <p:spPr bwMode="auto">
          <a:xfrm>
            <a:off x="4859338" y="2781300"/>
            <a:ext cx="3305175" cy="3381375"/>
          </a:xfrm>
          <a:prstGeom prst="rect">
            <a:avLst/>
          </a:prstGeom>
          <a:noFill/>
          <a:ln w="9525">
            <a:noFill/>
            <a:miter lim="800000"/>
            <a:headEnd/>
            <a:tailEnd/>
          </a:ln>
        </p:spPr>
      </p:pic>
      <p:sp>
        <p:nvSpPr>
          <p:cNvPr id="21508" name="Slide Number Placeholder 6"/>
          <p:cNvSpPr>
            <a:spLocks noGrp="1"/>
          </p:cNvSpPr>
          <p:nvPr>
            <p:ph type="sldNum" sz="quarter" idx="12"/>
          </p:nvPr>
        </p:nvSpPr>
        <p:spPr>
          <a:noFill/>
        </p:spPr>
        <p:txBody>
          <a:bodyPr/>
          <a:lstStyle/>
          <a:p>
            <a:fld id="{5788E92E-E7E2-498A-94A6-1B7CFE3E76EC}" type="slidenum">
              <a:rPr lang="ar-SA"/>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1" name="Slide Number Placeholder 5"/>
          <p:cNvSpPr>
            <a:spLocks noGrp="1"/>
          </p:cNvSpPr>
          <p:nvPr>
            <p:ph type="sldNum" sz="quarter" idx="12"/>
          </p:nvPr>
        </p:nvSpPr>
        <p:spPr>
          <a:noFill/>
        </p:spPr>
        <p:txBody>
          <a:bodyPr/>
          <a:lstStyle/>
          <a:p>
            <a:fld id="{8B551D14-871E-4158-9D39-0F58989B97EE}" type="slidenum">
              <a:rPr lang="ar-SA"/>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5" name="Slide Number Placeholder 5"/>
          <p:cNvSpPr>
            <a:spLocks noGrp="1"/>
          </p:cNvSpPr>
          <p:nvPr>
            <p:ph type="sldNum" sz="quarter" idx="12"/>
          </p:nvPr>
        </p:nvSpPr>
        <p:spPr>
          <a:noFill/>
        </p:spPr>
        <p:txBody>
          <a:bodyPr/>
          <a:lstStyle/>
          <a:p>
            <a:fld id="{E332D52C-E92A-46A2-A312-AC34445249DC}" type="slidenum">
              <a:rPr lang="ar-SA"/>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9" name="Slide Number Placeholder 5"/>
          <p:cNvSpPr>
            <a:spLocks noGrp="1"/>
          </p:cNvSpPr>
          <p:nvPr>
            <p:ph type="sldNum" sz="quarter" idx="12"/>
          </p:nvPr>
        </p:nvSpPr>
        <p:spPr>
          <a:noFill/>
        </p:spPr>
        <p:txBody>
          <a:bodyPr/>
          <a:lstStyle/>
          <a:p>
            <a:fld id="{0F4E19F3-C7F9-48DF-910D-202A3E51A3ED}" type="slidenum">
              <a:rPr lang="ar-SA"/>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3" name="Slide Number Placeholder 5"/>
          <p:cNvSpPr>
            <a:spLocks noGrp="1"/>
          </p:cNvSpPr>
          <p:nvPr>
            <p:ph type="sldNum" sz="quarter" idx="12"/>
          </p:nvPr>
        </p:nvSpPr>
        <p:spPr>
          <a:noFill/>
        </p:spPr>
        <p:txBody>
          <a:bodyPr/>
          <a:lstStyle/>
          <a:p>
            <a:fld id="{208B7F80-6584-4F67-B6BB-27197E300EBB}" type="slidenum">
              <a:rPr lang="ar-SA"/>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algn="r">
              <a:defRPr/>
            </a:pPr>
            <a:r>
              <a:rPr lang="ar-SA" smtClean="0">
                <a:cs typeface="B Davat" pitchFamily="2" charset="-78"/>
              </a:rPr>
              <a:t>انواع داده ها</a:t>
            </a:r>
            <a:r>
              <a:rPr lang="en-US" smtClean="0">
                <a:cs typeface="B Davat" pitchFamily="2" charset="-78"/>
              </a:rPr>
              <a:t> </a:t>
            </a:r>
          </a:p>
        </p:txBody>
      </p:sp>
      <p:sp>
        <p:nvSpPr>
          <p:cNvPr id="3075" name="Rectangle 3"/>
          <p:cNvSpPr>
            <a:spLocks noGrp="1" noChangeArrowheads="1"/>
          </p:cNvSpPr>
          <p:nvPr>
            <p:ph sz="half" idx="1"/>
          </p:nvPr>
        </p:nvSpPr>
        <p:spPr>
          <a:xfrm>
            <a:off x="539750" y="1484313"/>
            <a:ext cx="7918450" cy="1944687"/>
          </a:xfrm>
        </p:spPr>
        <p:txBody>
          <a:bodyPr/>
          <a:lstStyle/>
          <a:p>
            <a:pPr algn="r" rtl="1">
              <a:lnSpc>
                <a:spcPct val="90000"/>
              </a:lnSpc>
              <a:buClr>
                <a:srgbClr val="583232"/>
              </a:buClr>
              <a:buSzTx/>
              <a:buFont typeface="Wingdings" pitchFamily="2" charset="2"/>
              <a:buChar char="m"/>
            </a:pPr>
            <a:r>
              <a:rPr lang="ar-SA" sz="2700" b="1" smtClean="0">
                <a:cs typeface="B Compset" pitchFamily="2" charset="-78"/>
              </a:rPr>
              <a:t>داده هاي گسسته		 </a:t>
            </a:r>
            <a:endParaRPr lang="fa-IR" sz="2700" b="1" smtClean="0">
              <a:cs typeface="B Compset" pitchFamily="2" charset="-78"/>
            </a:endParaRPr>
          </a:p>
          <a:p>
            <a:pPr algn="r">
              <a:lnSpc>
                <a:spcPct val="90000"/>
              </a:lnSpc>
              <a:buFont typeface="Wingdings" pitchFamily="2" charset="2"/>
              <a:buNone/>
            </a:pPr>
            <a:r>
              <a:rPr lang="fa-IR" sz="2400" b="1" smtClean="0">
                <a:solidFill>
                  <a:srgbClr val="FFC000"/>
                </a:solidFill>
                <a:cs typeface="B Compset" pitchFamily="2" charset="-78"/>
              </a:rPr>
              <a:t>     </a:t>
            </a:r>
            <a:r>
              <a:rPr lang="ar-SA" sz="2400" b="1" smtClean="0">
                <a:solidFill>
                  <a:srgbClr val="FFC000"/>
                </a:solidFill>
                <a:cs typeface="B Compset" pitchFamily="2" charset="-78"/>
              </a:rPr>
              <a:t>داده هايي كه فقط براي نقاط خاصي ارزش عددي را نشان مي دهند يعني ارزش عددي را در امتداد يك خط يا تعدادي نقاط نشان مي دهند و براي خطوط و نقاط بين آنها ارزشي را نمايش نمي دهند. مثال: </a:t>
            </a:r>
            <a:endParaRPr lang="fa-IR" sz="2400" b="1" smtClean="0">
              <a:solidFill>
                <a:srgbClr val="FFC000"/>
              </a:solidFill>
              <a:cs typeface="B Compset" pitchFamily="2" charset="-78"/>
            </a:endParaRPr>
          </a:p>
          <a:p>
            <a:pPr algn="r" rtl="1">
              <a:lnSpc>
                <a:spcPct val="90000"/>
              </a:lnSpc>
              <a:buFont typeface="Wingdings" pitchFamily="2" charset="2"/>
              <a:buNone/>
            </a:pPr>
            <a:r>
              <a:rPr lang="fa-IR" sz="2400" b="1" smtClean="0">
                <a:solidFill>
                  <a:srgbClr val="FFC000"/>
                </a:solidFill>
                <a:cs typeface="B Compset" pitchFamily="2" charset="-78"/>
              </a:rPr>
              <a:t>        </a:t>
            </a:r>
            <a:r>
              <a:rPr lang="ar-SA" sz="2400" b="1" smtClean="0">
                <a:solidFill>
                  <a:srgbClr val="FFC000"/>
                </a:solidFill>
                <a:cs typeface="B Compset" pitchFamily="2" charset="-78"/>
              </a:rPr>
              <a:t>ايستگاههاي هواشناسي : دما، بارش و ...</a:t>
            </a:r>
            <a:r>
              <a:rPr lang="fa-IR" sz="2400" b="1" smtClean="0">
                <a:solidFill>
                  <a:srgbClr val="FFC000"/>
                </a:solidFill>
                <a:cs typeface="B Compset" pitchFamily="2" charset="-78"/>
              </a:rPr>
              <a:t> </a:t>
            </a:r>
            <a:r>
              <a:rPr lang="ar-SA" sz="2400" b="1" smtClean="0">
                <a:solidFill>
                  <a:srgbClr val="FFC000"/>
                </a:solidFill>
                <a:cs typeface="B Compset" pitchFamily="2" charset="-78"/>
              </a:rPr>
              <a:t>خطوط توپو گرافي ، جز و مد</a:t>
            </a:r>
            <a:r>
              <a:rPr lang="en-US" sz="2400" b="1" smtClean="0">
                <a:solidFill>
                  <a:srgbClr val="FFC000"/>
                </a:solidFill>
                <a:cs typeface="B Compset" pitchFamily="2" charset="-78"/>
              </a:rPr>
              <a:t>  </a:t>
            </a:r>
            <a:r>
              <a:rPr lang="ar-SA" sz="2400" b="1" smtClean="0">
                <a:solidFill>
                  <a:srgbClr val="FFC000"/>
                </a:solidFill>
                <a:cs typeface="B Compset" pitchFamily="2" charset="-78"/>
              </a:rPr>
              <a:t>  </a:t>
            </a:r>
            <a:endParaRPr lang="en-US" sz="2400" b="1" smtClean="0">
              <a:solidFill>
                <a:srgbClr val="FFC000"/>
              </a:solidFill>
              <a:cs typeface="B Compset" pitchFamily="2" charset="-78"/>
            </a:endParaRPr>
          </a:p>
        </p:txBody>
      </p:sp>
      <p:sp>
        <p:nvSpPr>
          <p:cNvPr id="3076" name="Rectangle 4"/>
          <p:cNvSpPr>
            <a:spLocks noGrp="1" noChangeArrowheads="1"/>
          </p:cNvSpPr>
          <p:nvPr>
            <p:ph sz="half" idx="2"/>
          </p:nvPr>
        </p:nvSpPr>
        <p:spPr>
          <a:xfrm>
            <a:off x="468313" y="3933825"/>
            <a:ext cx="8064500" cy="2232025"/>
          </a:xfrm>
        </p:spPr>
        <p:txBody>
          <a:bodyPr/>
          <a:lstStyle/>
          <a:p>
            <a:pPr algn="r" rtl="1">
              <a:lnSpc>
                <a:spcPct val="90000"/>
              </a:lnSpc>
              <a:buClr>
                <a:srgbClr val="583232"/>
              </a:buClr>
              <a:buSzTx/>
              <a:buFont typeface="Wingdings" pitchFamily="2" charset="2"/>
              <a:buChar char="m"/>
            </a:pPr>
            <a:r>
              <a:rPr lang="ar-SA" sz="2700" b="1" smtClean="0">
                <a:cs typeface="B Compset" pitchFamily="2" charset="-78"/>
              </a:rPr>
              <a:t>داده پيوسته</a:t>
            </a:r>
            <a:endParaRPr lang="fa-IR" sz="2700" b="1" smtClean="0">
              <a:cs typeface="B Compset" pitchFamily="2" charset="-78"/>
            </a:endParaRPr>
          </a:p>
          <a:p>
            <a:pPr algn="r" rtl="1">
              <a:lnSpc>
                <a:spcPct val="90000"/>
              </a:lnSpc>
              <a:buFont typeface="Wingdings" pitchFamily="2" charset="2"/>
              <a:buNone/>
            </a:pPr>
            <a:r>
              <a:rPr lang="fa-IR" sz="2400" b="1" smtClean="0">
                <a:solidFill>
                  <a:srgbClr val="FFC000"/>
                </a:solidFill>
                <a:cs typeface="B Compset" pitchFamily="2" charset="-78"/>
              </a:rPr>
              <a:t> </a:t>
            </a:r>
            <a:r>
              <a:rPr lang="ar-SA" sz="2400" b="1" smtClean="0">
                <a:solidFill>
                  <a:srgbClr val="FFC000"/>
                </a:solidFill>
                <a:cs typeface="B Compset" pitchFamily="2" charset="-78"/>
              </a:rPr>
              <a:t>داده هايي كه براي تك تك نقاط ( پيكسلها ) در محدوده مطالعاتي ارزش عددي را بيان مي كنند و ساختار اين داده ها به صورت رستر ( پيكسل ) مي باشد. مثال:</a:t>
            </a:r>
            <a:r>
              <a:rPr lang="en-US" sz="2400" b="1" smtClean="0">
                <a:solidFill>
                  <a:srgbClr val="FFC000"/>
                </a:solidFill>
                <a:latin typeface="Monotype Corsiva" pitchFamily="66" charset="0"/>
                <a:cs typeface="B Compset" pitchFamily="2" charset="-78"/>
              </a:rPr>
              <a:t>DEM</a:t>
            </a:r>
            <a:r>
              <a:rPr lang="ar-SA" sz="2400" b="1" smtClean="0">
                <a:solidFill>
                  <a:srgbClr val="FFC000"/>
                </a:solidFill>
                <a:cs typeface="B Compset" pitchFamily="2" charset="-78"/>
              </a:rPr>
              <a:t> ، شيب ، جهت شيب،...</a:t>
            </a:r>
            <a:r>
              <a:rPr lang="en-US" sz="2400" b="1" smtClean="0">
                <a:solidFill>
                  <a:srgbClr val="FFC000"/>
                </a:solidFill>
                <a:cs typeface="B Compset" pitchFamily="2" charset="-78"/>
              </a:rPr>
              <a:t> </a:t>
            </a:r>
          </a:p>
          <a:p>
            <a:pPr>
              <a:lnSpc>
                <a:spcPct val="90000"/>
              </a:lnSpc>
              <a:buFont typeface="Wingdings" pitchFamily="2" charset="2"/>
              <a:buNone/>
            </a:pPr>
            <a:r>
              <a:rPr lang="fa-IR" sz="2400" b="1" smtClean="0">
                <a:solidFill>
                  <a:schemeClr val="hlink"/>
                </a:solidFill>
                <a:cs typeface="B Compset" pitchFamily="2" charset="-78"/>
              </a:rPr>
              <a:t>  </a:t>
            </a:r>
            <a:endParaRPr lang="en-US" sz="2400" b="1" smtClean="0">
              <a:solidFill>
                <a:schemeClr val="hlink"/>
              </a:solidFill>
              <a:cs typeface="B Compset" pitchFamily="2" charset="-78"/>
            </a:endParaRPr>
          </a:p>
        </p:txBody>
      </p:sp>
      <p:sp useBgFill="1">
        <p:nvSpPr>
          <p:cNvPr id="7" name="Title 4"/>
          <p:cNvSpPr txBox="1">
            <a:spLocks/>
          </p:cNvSpPr>
          <p:nvPr/>
        </p:nvSpPr>
        <p:spPr bwMode="auto">
          <a:xfrm>
            <a:off x="395288" y="277813"/>
            <a:ext cx="1800225" cy="719137"/>
          </a:xfrm>
          <a:prstGeom prst="wedgeRoundRectCallout">
            <a:avLst>
              <a:gd name="adj1" fmla="val 39838"/>
              <a:gd name="adj2" fmla="val 79813"/>
              <a:gd name="adj3" fmla="val 16667"/>
            </a:avLst>
          </a:prstGeom>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2500" b="1" dirty="0" smtClean="0">
                <a:solidFill>
                  <a:schemeClr val="tx1"/>
                </a:solidFill>
                <a:cs typeface="B Nazanin" pitchFamily="2" charset="-78"/>
              </a:rPr>
              <a:t>مقدمه</a:t>
            </a:r>
            <a:endParaRPr lang="en-US" sz="2500" dirty="0">
              <a:solidFill>
                <a:schemeClr val="tx1"/>
              </a:solidFill>
            </a:endParaRPr>
          </a:p>
        </p:txBody>
      </p:sp>
      <p:sp>
        <p:nvSpPr>
          <p:cNvPr id="8198" name="Slide Number Placeholder 8"/>
          <p:cNvSpPr>
            <a:spLocks noGrp="1"/>
          </p:cNvSpPr>
          <p:nvPr>
            <p:ph type="sldNum" sz="quarter" idx="12"/>
          </p:nvPr>
        </p:nvSpPr>
        <p:spPr>
          <a:noFill/>
        </p:spPr>
        <p:txBody>
          <a:bodyPr/>
          <a:lstStyle/>
          <a:p>
            <a:fld id="{3E013059-3505-49B9-BA57-15BC8C0E87E0}" type="slidenum">
              <a:rPr lang="ar-SA"/>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p:cTn id="13" dur="1000" fill="hold"/>
                                        <p:tgtEl>
                                          <p:spTgt spid="307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0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3075">
                                            <p:txEl>
                                              <p:pRg st="1" end="1"/>
                                            </p:txEl>
                                          </p:spTgt>
                                        </p:tgtEl>
                                        <p:attrNameLst>
                                          <p:attrName>style.visibility</p:attrName>
                                        </p:attrNameLst>
                                      </p:cBhvr>
                                      <p:to>
                                        <p:strVal val="visible"/>
                                      </p:to>
                                    </p:set>
                                    <p:anim calcmode="lin" valueType="num">
                                      <p:cBhvr>
                                        <p:cTn id="20" dur="1000" fill="hold"/>
                                        <p:tgtEl>
                                          <p:spTgt spid="3075">
                                            <p:txEl>
                                              <p:pRg st="1" end="1"/>
                                            </p:txEl>
                                          </p:spTgt>
                                        </p:tgtEl>
                                        <p:attrNameLst>
                                          <p:attrName>ppt_w</p:attrName>
                                        </p:attrNameLst>
                                      </p:cBhvr>
                                      <p:tavLst>
                                        <p:tav tm="0">
                                          <p:val>
                                            <p:strVal val="#ppt_w+.3"/>
                                          </p:val>
                                        </p:tav>
                                        <p:tav tm="100000">
                                          <p:val>
                                            <p:strVal val="#ppt_w"/>
                                          </p:val>
                                        </p:tav>
                                      </p:tavLst>
                                    </p:anim>
                                    <p:anim calcmode="lin" valueType="num">
                                      <p:cBhvr>
                                        <p:cTn id="21"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07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calcmode="lin" valueType="num">
                                      <p:cBhvr>
                                        <p:cTn id="27" dur="1000" fill="hold"/>
                                        <p:tgtEl>
                                          <p:spTgt spid="3075">
                                            <p:txEl>
                                              <p:pRg st="2" end="2"/>
                                            </p:txEl>
                                          </p:spTgt>
                                        </p:tgtEl>
                                        <p:attrNameLst>
                                          <p:attrName>ppt_w</p:attrName>
                                        </p:attrNameLst>
                                      </p:cBhvr>
                                      <p:tavLst>
                                        <p:tav tm="0">
                                          <p:val>
                                            <p:strVal val="#ppt_w+.3"/>
                                          </p:val>
                                        </p:tav>
                                        <p:tav tm="100000">
                                          <p:val>
                                            <p:strVal val="#ppt_w"/>
                                          </p:val>
                                        </p:tav>
                                      </p:tavLst>
                                    </p:anim>
                                    <p:anim calcmode="lin" valueType="num">
                                      <p:cBhvr>
                                        <p:cTn id="28"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075">
                                            <p:txEl>
                                              <p:pRg st="2" end="2"/>
                                            </p:txEl>
                                          </p:spTgt>
                                        </p:tgtEl>
                                      </p:cBhvr>
                                    </p:animEffect>
                                  </p:childTnLst>
                                </p:cTn>
                              </p:par>
                            </p:childTnLst>
                          </p:cTn>
                        </p:par>
                        <p:par>
                          <p:cTn id="30" fill="hold">
                            <p:stCondLst>
                              <p:cond delay="1000"/>
                            </p:stCondLst>
                            <p:childTnLst>
                              <p:par>
                                <p:cTn id="31" presetID="50" presetClass="entr" presetSubtype="0" decel="100000" fill="hold" grpId="0" nodeType="afterEffect">
                                  <p:stCondLst>
                                    <p:cond delay="0"/>
                                  </p:stCondLst>
                                  <p:childTnLst>
                                    <p:set>
                                      <p:cBhvr>
                                        <p:cTn id="32" dur="1" fill="hold">
                                          <p:stCondLst>
                                            <p:cond delay="0"/>
                                          </p:stCondLst>
                                        </p:cTn>
                                        <p:tgtEl>
                                          <p:spTgt spid="3076">
                                            <p:txEl>
                                              <p:pRg st="0" end="0"/>
                                            </p:txEl>
                                          </p:spTgt>
                                        </p:tgtEl>
                                        <p:attrNameLst>
                                          <p:attrName>style.visibility</p:attrName>
                                        </p:attrNameLst>
                                      </p:cBhvr>
                                      <p:to>
                                        <p:strVal val="visible"/>
                                      </p:to>
                                    </p:set>
                                    <p:anim calcmode="lin" valueType="num">
                                      <p:cBhvr>
                                        <p:cTn id="33" dur="1000" fill="hold"/>
                                        <p:tgtEl>
                                          <p:spTgt spid="3076">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076">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07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076">
                                            <p:txEl>
                                              <p:pRg st="1" end="1"/>
                                            </p:txEl>
                                          </p:spTgt>
                                        </p:tgtEl>
                                        <p:attrNameLst>
                                          <p:attrName>style.visibility</p:attrName>
                                        </p:attrNameLst>
                                      </p:cBhvr>
                                      <p:to>
                                        <p:strVal val="visible"/>
                                      </p:to>
                                    </p:set>
                                    <p:anim calcmode="lin" valueType="num">
                                      <p:cBhvr>
                                        <p:cTn id="40" dur="1000" fill="hold"/>
                                        <p:tgtEl>
                                          <p:spTgt spid="3076">
                                            <p:txEl>
                                              <p:pRg st="1" end="1"/>
                                            </p:txEl>
                                          </p:spTgt>
                                        </p:tgtEl>
                                        <p:attrNameLst>
                                          <p:attrName>ppt_w</p:attrName>
                                        </p:attrNameLst>
                                      </p:cBhvr>
                                      <p:tavLst>
                                        <p:tav tm="0">
                                          <p:val>
                                            <p:strVal val="#ppt_w+.3"/>
                                          </p:val>
                                        </p:tav>
                                        <p:tav tm="100000">
                                          <p:val>
                                            <p:strVal val="#ppt_w"/>
                                          </p:val>
                                        </p:tav>
                                      </p:tavLst>
                                    </p:anim>
                                    <p:anim calcmode="lin" valueType="num">
                                      <p:cBhvr>
                                        <p:cTn id="41" dur="1000" fill="hold"/>
                                        <p:tgtEl>
                                          <p:spTgt spid="3076">
                                            <p:txEl>
                                              <p:pRg st="1" end="1"/>
                                            </p:txEl>
                                          </p:spTgt>
                                        </p:tgtEl>
                                        <p:attrNameLst>
                                          <p:attrName>ppt_h</p:attrName>
                                        </p:attrNameLst>
                                      </p:cBhvr>
                                      <p:tavLst>
                                        <p:tav tm="0">
                                          <p:val>
                                            <p:strVal val="#ppt_h"/>
                                          </p:val>
                                        </p:tav>
                                        <p:tav tm="100000">
                                          <p:val>
                                            <p:strVal val="#ppt_h"/>
                                          </p:val>
                                        </p:tav>
                                      </p:tavLst>
                                    </p:anim>
                                    <p:animEffect transition="in" filter="fade">
                                      <p:cBhvr>
                                        <p:cTn id="42" dur="1000"/>
                                        <p:tgtEl>
                                          <p:spTgt spid="307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076">
                                            <p:txEl>
                                              <p:pRg st="2" end="2"/>
                                            </p:txEl>
                                          </p:spTgt>
                                        </p:tgtEl>
                                        <p:attrNameLst>
                                          <p:attrName>style.visibility</p:attrName>
                                        </p:attrNameLst>
                                      </p:cBhvr>
                                      <p:to>
                                        <p:strVal val="visible"/>
                                      </p:to>
                                    </p:set>
                                    <p:anim calcmode="lin" valueType="num">
                                      <p:cBhvr>
                                        <p:cTn id="47" dur="1000" fill="hold"/>
                                        <p:tgtEl>
                                          <p:spTgt spid="3076">
                                            <p:txEl>
                                              <p:pRg st="2" end="2"/>
                                            </p:txEl>
                                          </p:spTgt>
                                        </p:tgtEl>
                                        <p:attrNameLst>
                                          <p:attrName>ppt_w</p:attrName>
                                        </p:attrNameLst>
                                      </p:cBhvr>
                                      <p:tavLst>
                                        <p:tav tm="0">
                                          <p:val>
                                            <p:strVal val="#ppt_w+.3"/>
                                          </p:val>
                                        </p:tav>
                                        <p:tav tm="100000">
                                          <p:val>
                                            <p:strVal val="#ppt_w"/>
                                          </p:val>
                                        </p:tav>
                                      </p:tavLst>
                                    </p:anim>
                                    <p:anim calcmode="lin" valueType="num">
                                      <p:cBhvr>
                                        <p:cTn id="48" dur="1000" fill="hold"/>
                                        <p:tgtEl>
                                          <p:spTgt spid="3076">
                                            <p:txEl>
                                              <p:pRg st="2" end="2"/>
                                            </p:txEl>
                                          </p:spTgt>
                                        </p:tgtEl>
                                        <p:attrNameLst>
                                          <p:attrName>ppt_h</p:attrName>
                                        </p:attrNameLst>
                                      </p:cBhvr>
                                      <p:tavLst>
                                        <p:tav tm="0">
                                          <p:val>
                                            <p:strVal val="#ppt_h"/>
                                          </p:val>
                                        </p:tav>
                                        <p:tav tm="100000">
                                          <p:val>
                                            <p:strVal val="#ppt_h"/>
                                          </p:val>
                                        </p:tav>
                                      </p:tavLst>
                                    </p:anim>
                                    <p:animEffect transition="in" filter="fade">
                                      <p:cBhvr>
                                        <p:cTn id="49" dur="1000"/>
                                        <p:tgtEl>
                                          <p:spTgt spid="30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307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algn="r">
              <a:defRPr/>
            </a:pPr>
            <a:r>
              <a:rPr lang="en-US" smtClean="0">
                <a:latin typeface="Monotype Corsiva" pitchFamily="66" charset="0"/>
              </a:rPr>
              <a:t>Barrier </a:t>
            </a:r>
          </a:p>
        </p:txBody>
      </p:sp>
      <p:sp>
        <p:nvSpPr>
          <p:cNvPr id="18435" name="Rectangle 3"/>
          <p:cNvSpPr>
            <a:spLocks noGrp="1" noChangeArrowheads="1"/>
          </p:cNvSpPr>
          <p:nvPr>
            <p:ph idx="1"/>
          </p:nvPr>
        </p:nvSpPr>
        <p:spPr>
          <a:xfrm>
            <a:off x="468313" y="1268413"/>
            <a:ext cx="8139112" cy="5040312"/>
          </a:xfrm>
        </p:spPr>
        <p:txBody>
          <a:bodyPr/>
          <a:lstStyle/>
          <a:p>
            <a:pPr algn="r" rtl="1">
              <a:lnSpc>
                <a:spcPct val="150000"/>
              </a:lnSpc>
              <a:buFont typeface="Wingdings" pitchFamily="2" charset="2"/>
              <a:buNone/>
            </a:pPr>
            <a:r>
              <a:rPr lang="fa-IR" sz="2500" b="1" smtClean="0">
                <a:solidFill>
                  <a:srgbClr val="FFFF00"/>
                </a:solidFill>
                <a:cs typeface="B Compset" pitchFamily="2" charset="-78"/>
              </a:rPr>
              <a:t>  </a:t>
            </a:r>
            <a:r>
              <a:rPr lang="ar-SA" sz="2500" b="1" smtClean="0">
                <a:solidFill>
                  <a:srgbClr val="FFFF00"/>
                </a:solidFill>
                <a:cs typeface="B Compset" pitchFamily="2" charset="-78"/>
              </a:rPr>
              <a:t>گاهي اوقات در منطقه مورد نظر جهت درونيابي عوارضي مانند گسل ، </a:t>
            </a:r>
            <a:r>
              <a:rPr lang="en-US" sz="2500" b="1" smtClean="0">
                <a:solidFill>
                  <a:srgbClr val="FFFF00"/>
                </a:solidFill>
                <a:latin typeface="Monotype Corsiva" pitchFamily="66" charset="0"/>
                <a:cs typeface="B Compset" pitchFamily="2" charset="-78"/>
              </a:rPr>
              <a:t>cliff</a:t>
            </a:r>
            <a:r>
              <a:rPr lang="ar-SA" sz="2500" b="1" smtClean="0">
                <a:solidFill>
                  <a:srgbClr val="FFFF00"/>
                </a:solidFill>
                <a:cs typeface="B Compset" pitchFamily="2" charset="-78"/>
              </a:rPr>
              <a:t> يا </a:t>
            </a:r>
            <a:r>
              <a:rPr lang="en-US" sz="2500" b="1" smtClean="0">
                <a:solidFill>
                  <a:srgbClr val="FFFF00"/>
                </a:solidFill>
                <a:latin typeface="Monotype Corsiva" pitchFamily="66" charset="0"/>
                <a:cs typeface="B Compset" pitchFamily="2" charset="-78"/>
              </a:rPr>
              <a:t>rigde</a:t>
            </a:r>
            <a:r>
              <a:rPr lang="en-US" sz="2500" b="1" smtClean="0">
                <a:solidFill>
                  <a:srgbClr val="FFFF00"/>
                </a:solidFill>
                <a:cs typeface="B Compset" pitchFamily="2" charset="-78"/>
              </a:rPr>
              <a:t> </a:t>
            </a:r>
            <a:r>
              <a:rPr lang="fa-IR" sz="2500" b="1" smtClean="0">
                <a:solidFill>
                  <a:srgbClr val="FFFF00"/>
                </a:solidFill>
                <a:cs typeface="B Compset" pitchFamily="2" charset="-78"/>
              </a:rPr>
              <a:t> </a:t>
            </a:r>
            <a:r>
              <a:rPr lang="ar-SA" sz="2500" b="1" smtClean="0">
                <a:solidFill>
                  <a:srgbClr val="FFFF00"/>
                </a:solidFill>
                <a:cs typeface="B Compset" pitchFamily="2" charset="-78"/>
              </a:rPr>
              <a:t>(دايك يا صخره يا پرتگاه و ...) داريم كه درونيابي را محدود مي كند.</a:t>
            </a:r>
            <a:endParaRPr lang="fa-IR" sz="2500" b="1" smtClean="0">
              <a:solidFill>
                <a:srgbClr val="FFFF00"/>
              </a:solidFill>
              <a:cs typeface="B Compset" pitchFamily="2" charset="-78"/>
            </a:endParaRPr>
          </a:p>
          <a:p>
            <a:pPr algn="r" rtl="1">
              <a:lnSpc>
                <a:spcPct val="150000"/>
              </a:lnSpc>
              <a:buFont typeface="Wingdings" pitchFamily="2" charset="2"/>
              <a:buNone/>
            </a:pPr>
            <a:r>
              <a:rPr lang="fa-IR" sz="2500" b="1" smtClean="0">
                <a:solidFill>
                  <a:srgbClr val="FFFF00"/>
                </a:solidFill>
                <a:cs typeface="B Compset" pitchFamily="2" charset="-78"/>
              </a:rPr>
              <a:t>   </a:t>
            </a:r>
            <a:r>
              <a:rPr lang="ar-SA" sz="2500" b="1" smtClean="0">
                <a:solidFill>
                  <a:srgbClr val="FFFF00"/>
                </a:solidFill>
                <a:cs typeface="B Compset" pitchFamily="2" charset="-78"/>
              </a:rPr>
              <a:t>در اين صورت عمل درونيابي تا خط مورد نظر انجام شده و وقتي به خط رسد درونيابي را متوقف مي كند و بعد از خط شروع مي كند.</a:t>
            </a:r>
            <a:r>
              <a:rPr lang="en-US" sz="2500" b="1" smtClean="0">
                <a:solidFill>
                  <a:srgbClr val="FFFF00"/>
                </a:solidFill>
                <a:cs typeface="B Compset" pitchFamily="2" charset="-78"/>
              </a:rPr>
              <a:t> </a:t>
            </a:r>
            <a:r>
              <a:rPr lang="ar-SA" sz="2500" b="1" smtClean="0">
                <a:solidFill>
                  <a:srgbClr val="FFFF00"/>
                </a:solidFill>
                <a:cs typeface="B Compset" pitchFamily="2" charset="-78"/>
              </a:rPr>
              <a:t> </a:t>
            </a:r>
            <a:r>
              <a:rPr lang="fa-IR" sz="2500" b="1" smtClean="0">
                <a:solidFill>
                  <a:srgbClr val="FFFF00"/>
                </a:solidFill>
                <a:cs typeface="B Compset" pitchFamily="2" charset="-78"/>
              </a:rPr>
              <a:t>اين عامل براي مواردي استفاده مي گردد كه درونيابي براي پديدهاي سطح زمين باشد مانند تهيه نقشه خاك و نقشه شوري خاك و غيره</a:t>
            </a:r>
            <a:r>
              <a:rPr lang="en-US" sz="2500" b="1" smtClean="0">
                <a:solidFill>
                  <a:srgbClr val="FFFF00"/>
                </a:solidFill>
                <a:cs typeface="B Compset" pitchFamily="2" charset="-78"/>
              </a:rPr>
              <a:t> </a:t>
            </a:r>
          </a:p>
          <a:p>
            <a:pPr algn="r" rtl="1">
              <a:lnSpc>
                <a:spcPct val="150000"/>
              </a:lnSpc>
              <a:buFont typeface="Wingdings" pitchFamily="2" charset="2"/>
              <a:buNone/>
            </a:pPr>
            <a:r>
              <a:rPr lang="fa-IR" sz="2500" b="1" smtClean="0">
                <a:cs typeface="B Compset" pitchFamily="2" charset="-78"/>
              </a:rPr>
              <a:t>براي اعمال اين دستور از مسير </a:t>
            </a:r>
          </a:p>
          <a:p>
            <a:pPr algn="r" rtl="1">
              <a:lnSpc>
                <a:spcPct val="150000"/>
              </a:lnSpc>
              <a:buFont typeface="Wingdings" pitchFamily="2" charset="2"/>
              <a:buNone/>
            </a:pPr>
            <a:r>
              <a:rPr lang="en-US" sz="2500" b="1" smtClean="0">
                <a:solidFill>
                  <a:srgbClr val="FFFF00"/>
                </a:solidFill>
                <a:cs typeface="B Compset" pitchFamily="2" charset="-78"/>
              </a:rPr>
              <a:t>CD\Spatial Analyst\Interpolate\Barrer\</a:t>
            </a:r>
            <a:r>
              <a:rPr lang="fa-IR" sz="2500" b="1" smtClean="0">
                <a:solidFill>
                  <a:srgbClr val="FFFF00"/>
                </a:solidFill>
                <a:cs typeface="B Compset" pitchFamily="2" charset="-78"/>
              </a:rPr>
              <a:t> لايه </a:t>
            </a:r>
            <a:r>
              <a:rPr lang="en-US" sz="2500" b="1" smtClean="0">
                <a:solidFill>
                  <a:srgbClr val="FFFF00"/>
                </a:solidFill>
                <a:cs typeface="B Compset" pitchFamily="2" charset="-78"/>
              </a:rPr>
              <a:t>Dike</a:t>
            </a:r>
            <a:r>
              <a:rPr lang="fa-IR" sz="2500" b="1" smtClean="0">
                <a:solidFill>
                  <a:srgbClr val="FFFF00"/>
                </a:solidFill>
                <a:cs typeface="B Compset" pitchFamily="2" charset="-78"/>
              </a:rPr>
              <a:t> وارد </a:t>
            </a:r>
            <a:r>
              <a:rPr lang="en-US" sz="2500" b="1" smtClean="0">
                <a:solidFill>
                  <a:srgbClr val="FFFF00"/>
                </a:solidFill>
                <a:cs typeface="B Compset" pitchFamily="2" charset="-78"/>
              </a:rPr>
              <a:t>Arcmap</a:t>
            </a:r>
            <a:r>
              <a:rPr lang="fa-IR" sz="2500" b="1" smtClean="0">
                <a:solidFill>
                  <a:srgbClr val="FFFF00"/>
                </a:solidFill>
                <a:cs typeface="B Compset" pitchFamily="2" charset="-78"/>
              </a:rPr>
              <a:t> كرده و در درون يابي اعمال </a:t>
            </a:r>
            <a:r>
              <a:rPr lang="fa-IR" sz="2800" smtClean="0">
                <a:solidFill>
                  <a:srgbClr val="FFFF00"/>
                </a:solidFill>
                <a:cs typeface="B Compset" pitchFamily="2" charset="-78"/>
              </a:rPr>
              <a:t>كنيد</a:t>
            </a:r>
            <a:endParaRPr lang="en-US" sz="2800" smtClean="0">
              <a:solidFill>
                <a:srgbClr val="FFFF00"/>
              </a:solidFill>
              <a:cs typeface="B Compset" pitchFamily="2" charset="-78"/>
            </a:endParaRPr>
          </a:p>
        </p:txBody>
      </p:sp>
      <p:sp>
        <p:nvSpPr>
          <p:cNvPr id="26628" name="Slide Number Placeholder 6"/>
          <p:cNvSpPr>
            <a:spLocks noGrp="1"/>
          </p:cNvSpPr>
          <p:nvPr>
            <p:ph type="sldNum" sz="quarter" idx="12"/>
          </p:nvPr>
        </p:nvSpPr>
        <p:spPr>
          <a:noFill/>
        </p:spPr>
        <p:txBody>
          <a:bodyPr/>
          <a:lstStyle/>
          <a:p>
            <a:fld id="{27A2FCF0-085A-443A-A53B-5BD2E116D6B0}" type="slidenum">
              <a:rPr lang="ar-SA"/>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2000"/>
                                        <p:tgtEl>
                                          <p:spTgt spid="184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animEffect transition="in" filter="fade">
                                      <p:cBhvr>
                                        <p:cTn id="16" dur="20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2000"/>
                                        <p:tgtEl>
                                          <p:spTgt spid="184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Effect transition="in" filter="fade">
                                      <p:cBhvr>
                                        <p:cTn id="26" dur="20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b2"/>
          <p:cNvPicPr>
            <a:picLocks noGrp="1" noChangeAspect="1" noChangeArrowheads="1"/>
          </p:cNvPicPr>
          <p:nvPr>
            <p:ph/>
          </p:nvPr>
        </p:nvPicPr>
        <p:blipFill>
          <a:blip r:embed="rId2"/>
          <a:srcRect/>
          <a:stretch>
            <a:fillRect/>
          </a:stretch>
        </p:blipFill>
        <p:spPr>
          <a:xfrm>
            <a:off x="671513" y="274638"/>
            <a:ext cx="7800975" cy="5851525"/>
          </a:xfrm>
          <a:noFill/>
        </p:spPr>
      </p:pic>
      <p:sp>
        <p:nvSpPr>
          <p:cNvPr id="27651" name="Slide Number Placeholder 5"/>
          <p:cNvSpPr>
            <a:spLocks noGrp="1"/>
          </p:cNvSpPr>
          <p:nvPr>
            <p:ph type="sldNum" sz="quarter" idx="11"/>
          </p:nvPr>
        </p:nvSpPr>
        <p:spPr>
          <a:noFill/>
        </p:spPr>
        <p:txBody>
          <a:bodyPr/>
          <a:lstStyle/>
          <a:p>
            <a:fld id="{928DF022-577D-490B-AFEE-69CE425198CC}" type="slidenum">
              <a:rPr lang="ar-SA"/>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p:cTn id="7" dur="1000" fill="hold"/>
                                        <p:tgtEl>
                                          <p:spTgt spid="70661"/>
                                        </p:tgtEl>
                                        <p:attrNameLst>
                                          <p:attrName>ppt_w</p:attrName>
                                        </p:attrNameLst>
                                      </p:cBhvr>
                                      <p:tavLst>
                                        <p:tav tm="0">
                                          <p:val>
                                            <p:strVal val="#ppt_w*0.70"/>
                                          </p:val>
                                        </p:tav>
                                        <p:tav tm="100000">
                                          <p:val>
                                            <p:strVal val="#ppt_w"/>
                                          </p:val>
                                        </p:tav>
                                      </p:tavLst>
                                    </p:anim>
                                    <p:anim calcmode="lin" valueType="num">
                                      <p:cBhvr>
                                        <p:cTn id="8" dur="1000" fill="hold"/>
                                        <p:tgtEl>
                                          <p:spTgt spid="70661"/>
                                        </p:tgtEl>
                                        <p:attrNameLst>
                                          <p:attrName>ppt_h</p:attrName>
                                        </p:attrNameLst>
                                      </p:cBhvr>
                                      <p:tavLst>
                                        <p:tav tm="0">
                                          <p:val>
                                            <p:strVal val="#ppt_h"/>
                                          </p:val>
                                        </p:tav>
                                        <p:tav tm="100000">
                                          <p:val>
                                            <p:strVal val="#ppt_h"/>
                                          </p:val>
                                        </p:tav>
                                      </p:tavLst>
                                    </p:anim>
                                    <p:animEffect transition="in" filter="fade">
                                      <p:cBhvr>
                                        <p:cTn id="9" dur="10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6"/>
          <p:cNvSpPr>
            <a:spLocks noGrp="1" noRot="1" noChangeArrowheads="1"/>
          </p:cNvSpPr>
          <p:nvPr>
            <p:ph type="title"/>
          </p:nvPr>
        </p:nvSpPr>
        <p:spPr/>
        <p:txBody>
          <a:bodyPr/>
          <a:lstStyle/>
          <a:p>
            <a:pPr algn="r">
              <a:defRPr/>
            </a:pPr>
            <a:r>
              <a:rPr lang="fa-IR" smtClean="0">
                <a:latin typeface="Monotype Corsiva" pitchFamily="66" charset="0"/>
              </a:rPr>
              <a:t> </a:t>
            </a:r>
            <a:r>
              <a:rPr lang="fa-IR" smtClean="0">
                <a:latin typeface="Monotype Corsiva" pitchFamily="66" charset="0"/>
                <a:cs typeface="B Compset" pitchFamily="2" charset="-78"/>
              </a:rPr>
              <a:t>استفاده نشده است</a:t>
            </a:r>
            <a:r>
              <a:rPr lang="fa-IR" smtClean="0">
                <a:latin typeface="Monotype Corsiva" pitchFamily="66" charset="0"/>
              </a:rPr>
              <a:t> </a:t>
            </a:r>
            <a:r>
              <a:rPr lang="en-US" smtClean="0">
                <a:latin typeface="Monotype Corsiva" pitchFamily="66" charset="0"/>
              </a:rPr>
              <a:t>Barrier</a:t>
            </a:r>
            <a:r>
              <a:rPr lang="fa-IR" smtClean="0">
                <a:cs typeface="B Compset" pitchFamily="2" charset="-78"/>
              </a:rPr>
              <a:t> زمانی که از</a:t>
            </a:r>
            <a:r>
              <a:rPr lang="en-US" smtClean="0">
                <a:cs typeface="B Compset" pitchFamily="2" charset="-78"/>
              </a:rPr>
              <a:t> </a:t>
            </a:r>
          </a:p>
        </p:txBody>
      </p:sp>
      <p:pic>
        <p:nvPicPr>
          <p:cNvPr id="68613" name="Picture 5" descr="b1"/>
          <p:cNvPicPr>
            <a:picLocks noGrp="1" noChangeAspect="1" noChangeArrowheads="1"/>
          </p:cNvPicPr>
          <p:nvPr>
            <p:ph idx="1"/>
          </p:nvPr>
        </p:nvPicPr>
        <p:blipFill>
          <a:blip r:embed="rId2"/>
          <a:srcRect/>
          <a:stretch>
            <a:fillRect/>
          </a:stretch>
        </p:blipFill>
        <p:spPr>
          <a:xfrm>
            <a:off x="0" y="0"/>
            <a:ext cx="9144000" cy="6858000"/>
          </a:xfrm>
          <a:noFill/>
        </p:spPr>
      </p:pic>
      <p:sp>
        <p:nvSpPr>
          <p:cNvPr id="28676" name="Slide Number Placeholder 6"/>
          <p:cNvSpPr>
            <a:spLocks noGrp="1"/>
          </p:cNvSpPr>
          <p:nvPr>
            <p:ph type="sldNum" sz="quarter" idx="12"/>
          </p:nvPr>
        </p:nvSpPr>
        <p:spPr>
          <a:noFill/>
        </p:spPr>
        <p:txBody>
          <a:bodyPr/>
          <a:lstStyle/>
          <a:p>
            <a:fld id="{295EF4D9-62C3-4784-9CF7-45B9E77D21BA}" type="slidenum">
              <a:rPr lang="ar-SA"/>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8614"/>
                                        </p:tgtEl>
                                        <p:attrNameLst>
                                          <p:attrName>style.visibility</p:attrName>
                                        </p:attrNameLst>
                                      </p:cBhvr>
                                      <p:to>
                                        <p:strVal val="visible"/>
                                      </p:to>
                                    </p:set>
                                    <p:animEffect transition="in" filter="fade">
                                      <p:cBhvr>
                                        <p:cTn id="7" dur="1000"/>
                                        <p:tgtEl>
                                          <p:spTgt spid="68614"/>
                                        </p:tgtEl>
                                      </p:cBhvr>
                                    </p:animEffect>
                                    <p:anim calcmode="lin" valueType="num">
                                      <p:cBhvr>
                                        <p:cTn id="8" dur="1000" fill="hold"/>
                                        <p:tgtEl>
                                          <p:spTgt spid="68614"/>
                                        </p:tgtEl>
                                        <p:attrNameLst>
                                          <p:attrName>ppt_x</p:attrName>
                                        </p:attrNameLst>
                                      </p:cBhvr>
                                      <p:tavLst>
                                        <p:tav tm="0">
                                          <p:val>
                                            <p:strVal val="#ppt_x-.1"/>
                                          </p:val>
                                        </p:tav>
                                        <p:tav tm="100000">
                                          <p:val>
                                            <p:strVal val="#ppt_x"/>
                                          </p:val>
                                        </p:tav>
                                      </p:tavLst>
                                    </p:anim>
                                    <p:anim calcmode="lin" valueType="num">
                                      <p:cBhvr>
                                        <p:cTn id="9" dur="1000" fill="hold"/>
                                        <p:tgtEl>
                                          <p:spTgt spid="6861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2000"/>
                                        <p:tgtEl>
                                          <p:spTgt spid="68614"/>
                                        </p:tgtEl>
                                        <p:attrNameLst>
                                          <p:attrName>ppt_x</p:attrName>
                                        </p:attrNameLst>
                                      </p:cBhvr>
                                      <p:tavLst>
                                        <p:tav tm="0">
                                          <p:val>
                                            <p:strVal val="ppt_x"/>
                                          </p:val>
                                        </p:tav>
                                        <p:tav tm="100000">
                                          <p:val>
                                            <p:strVal val="ppt_x"/>
                                          </p:val>
                                        </p:tav>
                                      </p:tavLst>
                                    </p:anim>
                                    <p:anim calcmode="lin" valueType="num">
                                      <p:cBhvr additive="base">
                                        <p:cTn id="14" dur="2000"/>
                                        <p:tgtEl>
                                          <p:spTgt spid="68614"/>
                                        </p:tgtEl>
                                        <p:attrNameLst>
                                          <p:attrName>ppt_y</p:attrName>
                                        </p:attrNameLst>
                                      </p:cBhvr>
                                      <p:tavLst>
                                        <p:tav tm="0">
                                          <p:val>
                                            <p:strVal val="ppt_y"/>
                                          </p:val>
                                        </p:tav>
                                        <p:tav tm="100000">
                                          <p:val>
                                            <p:strVal val="1+ppt_h/2"/>
                                          </p:val>
                                        </p:tav>
                                      </p:tavLst>
                                    </p:anim>
                                    <p:set>
                                      <p:cBhvr>
                                        <p:cTn id="15" dur="1" fill="hold">
                                          <p:stCondLst>
                                            <p:cond delay="1999"/>
                                          </p:stCondLst>
                                        </p:cTn>
                                        <p:tgtEl>
                                          <p:spTgt spid="68614"/>
                                        </p:tgtEl>
                                        <p:attrNameLst>
                                          <p:attrName>style.visibility</p:attrName>
                                        </p:attrNameLst>
                                      </p:cBhvr>
                                      <p:to>
                                        <p:strVal val="hidden"/>
                                      </p:to>
                                    </p:set>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68613"/>
                                        </p:tgtEl>
                                        <p:attrNameLst>
                                          <p:attrName>style.visibility</p:attrName>
                                        </p:attrNameLst>
                                      </p:cBhvr>
                                      <p:to>
                                        <p:strVal val="visible"/>
                                      </p:to>
                                    </p:set>
                                    <p:animEffect transition="in" filter="checkerboard(across)">
                                      <p:cBhvr>
                                        <p:cTn id="19"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188913"/>
            <a:ext cx="8229600" cy="561975"/>
          </a:xfrm>
        </p:spPr>
        <p:txBody>
          <a:bodyPr/>
          <a:lstStyle/>
          <a:p>
            <a:pPr algn="r">
              <a:defRPr/>
            </a:pPr>
            <a:r>
              <a:rPr lang="ar-SA" u="sng" smtClean="0">
                <a:cs typeface="B Compset" pitchFamily="2" charset="-78"/>
              </a:rPr>
              <a:t>روش </a:t>
            </a:r>
            <a:r>
              <a:rPr lang="fa-IR" u="sng" smtClean="0">
                <a:cs typeface="B Compset" pitchFamily="2" charset="-78"/>
              </a:rPr>
              <a:t>ساده درون يابي بين دو نقطه</a:t>
            </a:r>
            <a:endParaRPr lang="en-US" smtClean="0">
              <a:cs typeface="B Compset" pitchFamily="2" charset="-78"/>
            </a:endParaRPr>
          </a:p>
        </p:txBody>
      </p:sp>
      <p:sp>
        <p:nvSpPr>
          <p:cNvPr id="20483" name="Rectangle 3"/>
          <p:cNvSpPr>
            <a:spLocks noGrp="1" noChangeArrowheads="1"/>
          </p:cNvSpPr>
          <p:nvPr>
            <p:ph type="body" sz="half" idx="1"/>
          </p:nvPr>
        </p:nvSpPr>
        <p:spPr>
          <a:xfrm>
            <a:off x="457200" y="1125538"/>
            <a:ext cx="8229600" cy="1468437"/>
          </a:xfrm>
        </p:spPr>
        <p:txBody>
          <a:bodyPr/>
          <a:lstStyle/>
          <a:p>
            <a:pPr algn="just" rtl="1">
              <a:buFont typeface="Wingdings" pitchFamily="2" charset="2"/>
              <a:buBlip>
                <a:blip r:embed="rId2"/>
              </a:buBlip>
            </a:pPr>
            <a:r>
              <a:rPr lang="ar-SA" sz="2500" b="1" smtClean="0">
                <a:solidFill>
                  <a:srgbClr val="FFFF00"/>
                </a:solidFill>
                <a:cs typeface="B Compset" pitchFamily="2" charset="-78"/>
              </a:rPr>
              <a:t>ابتدا اختلاف ارزش عددي بين دو نقطه را بدست مي آوريم. به عنوان مثال </a:t>
            </a:r>
            <a:r>
              <a:rPr lang="fa-IR" sz="2500" b="1" smtClean="0">
                <a:solidFill>
                  <a:srgbClr val="FFFF00"/>
                </a:solidFill>
                <a:cs typeface="B Compset" pitchFamily="2" charset="-78"/>
              </a:rPr>
              <a:t>اگر اختلاف ارتفاع دو نقطه </a:t>
            </a:r>
            <a:r>
              <a:rPr lang="en-US" sz="2500" b="1" smtClean="0">
                <a:solidFill>
                  <a:srgbClr val="FFFF00"/>
                </a:solidFill>
                <a:cs typeface="B Compset" pitchFamily="2" charset="-78"/>
              </a:rPr>
              <a:t>AB</a:t>
            </a:r>
            <a:r>
              <a:rPr lang="fa-IR" sz="2500" b="1" smtClean="0">
                <a:solidFill>
                  <a:srgbClr val="FFFF00"/>
                </a:solidFill>
                <a:cs typeface="B Compset" pitchFamily="2" charset="-78"/>
              </a:rPr>
              <a:t> 100 متر و فاصله افقي اين دو نقطه 1500 متر باشد به ازاي هر يك متر فاصله افقي حدود </a:t>
            </a:r>
            <a:r>
              <a:rPr lang="en-US" sz="2500" b="1" smtClean="0">
                <a:solidFill>
                  <a:srgbClr val="FFFF00"/>
                </a:solidFill>
                <a:cs typeface="B Compset" pitchFamily="2" charset="-78"/>
              </a:rPr>
              <a:t>0/066</a:t>
            </a:r>
            <a:r>
              <a:rPr lang="fa-IR" sz="2500" b="1" smtClean="0">
                <a:solidFill>
                  <a:srgbClr val="FFFF00"/>
                </a:solidFill>
                <a:cs typeface="B Compset" pitchFamily="2" charset="-78"/>
              </a:rPr>
              <a:t> متر اختلاف ارتفاع خواهيم داشت</a:t>
            </a:r>
            <a:endParaRPr lang="en-US" sz="2500" b="1" smtClean="0">
              <a:solidFill>
                <a:srgbClr val="FFFF00"/>
              </a:solidFill>
              <a:cs typeface="B Compset" pitchFamily="2" charset="-78"/>
            </a:endParaRPr>
          </a:p>
        </p:txBody>
      </p:sp>
      <p:pic>
        <p:nvPicPr>
          <p:cNvPr id="29700" name="Picture 7"/>
          <p:cNvPicPr>
            <a:picLocks noGrp="1" noChangeAspect="1" noChangeArrowheads="1"/>
          </p:cNvPicPr>
          <p:nvPr>
            <p:ph sz="half" idx="2"/>
          </p:nvPr>
        </p:nvPicPr>
        <p:blipFill>
          <a:blip r:embed="rId3"/>
          <a:srcRect/>
          <a:stretch>
            <a:fillRect/>
          </a:stretch>
        </p:blipFill>
        <p:spPr>
          <a:xfrm>
            <a:off x="395288" y="2995613"/>
            <a:ext cx="8424862" cy="3673475"/>
          </a:xfrm>
        </p:spPr>
      </p:pic>
      <p:sp>
        <p:nvSpPr>
          <p:cNvPr id="29701" name="Slide Number Placeholder 7"/>
          <p:cNvSpPr>
            <a:spLocks noGrp="1"/>
          </p:cNvSpPr>
          <p:nvPr>
            <p:ph type="sldNum" sz="quarter" idx="11"/>
          </p:nvPr>
        </p:nvSpPr>
        <p:spPr>
          <a:noFill/>
        </p:spPr>
        <p:txBody>
          <a:bodyPr/>
          <a:lstStyle/>
          <a:p>
            <a:fld id="{DAE630E3-557A-4A17-A998-212BE15E84B5}" type="slidenum">
              <a:rPr lang="ar-SA"/>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strips(downLeft)">
                                      <p:cBhvr>
                                        <p:cTn id="11"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algn="r">
              <a:defRPr/>
            </a:pPr>
            <a:r>
              <a:rPr lang="ar-SA" u="sng" smtClean="0">
                <a:cs typeface="B Compset" pitchFamily="2" charset="-78"/>
              </a:rPr>
              <a:t>روش رياضي اعمال توان در </a:t>
            </a:r>
            <a:r>
              <a:rPr lang="en-US" u="sng" smtClean="0">
                <a:latin typeface="Monotype Corsiva" pitchFamily="66" charset="0"/>
                <a:cs typeface="B Compset" pitchFamily="2" charset="-78"/>
              </a:rPr>
              <a:t>IDW</a:t>
            </a:r>
          </a:p>
        </p:txBody>
      </p:sp>
      <p:sp>
        <p:nvSpPr>
          <p:cNvPr id="26627" name="Rectangle 3"/>
          <p:cNvSpPr>
            <a:spLocks noGrp="1" noChangeArrowheads="1"/>
          </p:cNvSpPr>
          <p:nvPr>
            <p:ph idx="1"/>
          </p:nvPr>
        </p:nvSpPr>
        <p:spPr>
          <a:xfrm>
            <a:off x="428625" y="1285875"/>
            <a:ext cx="8229600" cy="4924425"/>
          </a:xfrm>
        </p:spPr>
        <p:txBody>
          <a:bodyPr/>
          <a:lstStyle/>
          <a:p>
            <a:pPr algn="r" rtl="1">
              <a:lnSpc>
                <a:spcPct val="90000"/>
              </a:lnSpc>
              <a:buFont typeface="Wingdings" pitchFamily="2" charset="2"/>
              <a:buBlip>
                <a:blip r:embed="rId2"/>
              </a:buBlip>
            </a:pPr>
            <a:r>
              <a:rPr lang="fa-IR" sz="2400" b="1" smtClean="0">
                <a:solidFill>
                  <a:srgbClr val="FFFF00"/>
                </a:solidFill>
                <a:cs typeface="B Compset" pitchFamily="2" charset="-78"/>
              </a:rPr>
              <a:t>1-  </a:t>
            </a:r>
            <a:r>
              <a:rPr lang="fa-IR" sz="2400" b="1" smtClean="0">
                <a:cs typeface="B Compset" pitchFamily="2" charset="-78"/>
              </a:rPr>
              <a:t>ابتدا اختلاف ارتفاع بين دو نقطه </a:t>
            </a:r>
            <a:r>
              <a:rPr lang="en-US" sz="2400" b="1" smtClean="0">
                <a:cs typeface="B Compset" pitchFamily="2" charset="-78"/>
              </a:rPr>
              <a:t>AB</a:t>
            </a:r>
            <a:r>
              <a:rPr lang="fa-IR" sz="2400" b="1" smtClean="0">
                <a:cs typeface="B Compset" pitchFamily="2" charset="-78"/>
              </a:rPr>
              <a:t> بدست مي ايد كه حدود 100 متر است</a:t>
            </a:r>
          </a:p>
          <a:p>
            <a:pPr algn="r" rtl="1">
              <a:lnSpc>
                <a:spcPct val="90000"/>
              </a:lnSpc>
              <a:buFont typeface="Wingdings" pitchFamily="2" charset="2"/>
              <a:buBlip>
                <a:blip r:embed="rId2"/>
              </a:buBlip>
            </a:pPr>
            <a:r>
              <a:rPr lang="fa-IR" sz="2400" b="1" smtClean="0">
                <a:cs typeface="B Compset" pitchFamily="2" charset="-78"/>
              </a:rPr>
              <a:t>2-  در مرحله دوم فاصله افقي دو نقطه بدست مي آيد كه حدود 1500متر مي باشد</a:t>
            </a:r>
          </a:p>
          <a:p>
            <a:pPr algn="r" rtl="1">
              <a:lnSpc>
                <a:spcPct val="90000"/>
              </a:lnSpc>
              <a:buFont typeface="Wingdings" pitchFamily="2" charset="2"/>
              <a:buBlip>
                <a:blip r:embed="rId2"/>
              </a:buBlip>
            </a:pPr>
            <a:r>
              <a:rPr lang="fa-IR" sz="2400" b="1" smtClean="0">
                <a:cs typeface="B Compset" pitchFamily="2" charset="-78"/>
              </a:rPr>
              <a:t>3- فاصله بدست آمد معكوس كرده                         </a:t>
            </a:r>
            <a:r>
              <a:rPr lang="en-US" sz="2400" b="1" smtClean="0">
                <a:cs typeface="B Compset" pitchFamily="2" charset="-78"/>
              </a:rPr>
              <a:t>1/1500= 0/0066</a:t>
            </a:r>
          </a:p>
          <a:p>
            <a:pPr algn="r" rtl="1">
              <a:lnSpc>
                <a:spcPct val="90000"/>
              </a:lnSpc>
              <a:buFont typeface="Wingdings" pitchFamily="2" charset="2"/>
              <a:buBlip>
                <a:blip r:embed="rId2"/>
              </a:buBlip>
            </a:pPr>
            <a:endParaRPr lang="fa-IR" sz="2400" b="1" smtClean="0">
              <a:cs typeface="B Compset" pitchFamily="2" charset="-78"/>
            </a:endParaRPr>
          </a:p>
          <a:p>
            <a:pPr algn="r" rtl="1">
              <a:lnSpc>
                <a:spcPct val="90000"/>
              </a:lnSpc>
              <a:buFont typeface="Wingdings" pitchFamily="2" charset="2"/>
              <a:buBlip>
                <a:blip r:embed="rId2"/>
              </a:buBlip>
            </a:pPr>
            <a:r>
              <a:rPr lang="ar-SA" sz="2400" b="1" smtClean="0">
                <a:cs typeface="B Compset" pitchFamily="2" charset="-78"/>
              </a:rPr>
              <a:t>فاصله معكوس شده را به تواني كه مورد نظرمان است مي رسانيم (فرضا</a:t>
            </a:r>
            <a:r>
              <a:rPr lang="fa-IR" sz="2400" b="1" smtClean="0">
                <a:cs typeface="B Compset" pitchFamily="2" charset="-78"/>
              </a:rPr>
              <a:t>ً</a:t>
            </a:r>
            <a:r>
              <a:rPr lang="ar-SA" sz="2400" b="1" smtClean="0">
                <a:cs typeface="B Compset" pitchFamily="2" charset="-78"/>
              </a:rPr>
              <a:t> 2)</a:t>
            </a:r>
            <a:endParaRPr lang="en-US" sz="2400" b="1" smtClean="0">
              <a:cs typeface="B Compset" pitchFamily="2" charset="-78"/>
            </a:endParaRPr>
          </a:p>
          <a:p>
            <a:pPr algn="r" rtl="1">
              <a:lnSpc>
                <a:spcPct val="90000"/>
              </a:lnSpc>
              <a:buFont typeface="Wingdings" pitchFamily="2" charset="2"/>
              <a:buNone/>
            </a:pPr>
            <a:r>
              <a:rPr lang="fa-IR" sz="2400" b="1" smtClean="0">
                <a:latin typeface="Monotype Corsiva" pitchFamily="66" charset="0"/>
                <a:cs typeface="B Compset" pitchFamily="2" charset="-78"/>
              </a:rPr>
              <a:t>                                              </a:t>
            </a:r>
            <a:r>
              <a:rPr lang="en-US" sz="2400" b="1" smtClean="0">
                <a:latin typeface="Monotype Corsiva" pitchFamily="66" charset="0"/>
                <a:cs typeface="B Compset" pitchFamily="2" charset="-78"/>
              </a:rPr>
              <a:t>(0/0066)^2 = 0/00000044</a:t>
            </a:r>
            <a:r>
              <a:rPr lang="fa-IR" sz="2400" b="1" smtClean="0">
                <a:latin typeface="Monotype Corsiva" pitchFamily="66" charset="0"/>
                <a:cs typeface="B Compset" pitchFamily="2" charset="-78"/>
              </a:rPr>
              <a:t> </a:t>
            </a:r>
          </a:p>
          <a:p>
            <a:pPr algn="r" rtl="1">
              <a:lnSpc>
                <a:spcPct val="90000"/>
              </a:lnSpc>
              <a:buFont typeface="Wingdings" pitchFamily="2" charset="2"/>
              <a:buBlip>
                <a:blip r:embed="rId2"/>
              </a:buBlip>
            </a:pPr>
            <a:r>
              <a:rPr lang="fa-IR" sz="2400" b="1" smtClean="0">
                <a:cs typeface="B Compset" pitchFamily="2" charset="-78"/>
              </a:rPr>
              <a:t>فاصله </a:t>
            </a:r>
            <a:r>
              <a:rPr lang="en-US" sz="2400" b="1" smtClean="0">
                <a:cs typeface="B Compset" pitchFamily="2" charset="-78"/>
              </a:rPr>
              <a:t>AB</a:t>
            </a:r>
            <a:r>
              <a:rPr lang="fa-IR" sz="2400" b="1" smtClean="0">
                <a:cs typeface="B Compset" pitchFamily="2" charset="-78"/>
              </a:rPr>
              <a:t> يعني 1500 را به عدد بدست آمد يعني </a:t>
            </a:r>
            <a:r>
              <a:rPr lang="en-US" sz="2400" b="1" smtClean="0">
                <a:cs typeface="B Compset" pitchFamily="2" charset="-78"/>
              </a:rPr>
              <a:t>0/00000044</a:t>
            </a:r>
            <a:r>
              <a:rPr lang="fa-IR" sz="2400" b="1" smtClean="0">
                <a:cs typeface="B Compset" pitchFamily="2" charset="-78"/>
              </a:rPr>
              <a:t> تقسيم خواهد كرد</a:t>
            </a:r>
            <a:endParaRPr lang="en-US" sz="2400" b="1" smtClean="0">
              <a:cs typeface="B Compset" pitchFamily="2" charset="-78"/>
            </a:endParaRPr>
          </a:p>
          <a:p>
            <a:pPr algn="r" rtl="1">
              <a:lnSpc>
                <a:spcPct val="90000"/>
              </a:lnSpc>
              <a:buFont typeface="Wingdings" pitchFamily="2" charset="2"/>
              <a:buNone/>
            </a:pPr>
            <a:r>
              <a:rPr lang="fa-IR" sz="2400" b="1" smtClean="0">
                <a:latin typeface="Monotype Corsiva" pitchFamily="66" charset="0"/>
                <a:cs typeface="B Compset" pitchFamily="2" charset="-78"/>
              </a:rPr>
              <a:t>                                </a:t>
            </a:r>
            <a:r>
              <a:rPr lang="en-US" sz="2400" b="1" smtClean="0">
                <a:latin typeface="Monotype Corsiva" pitchFamily="66" charset="0"/>
                <a:cs typeface="B Compset" pitchFamily="2" charset="-78"/>
              </a:rPr>
              <a:t>1500 / 0/00000044 = 3375000000</a:t>
            </a:r>
            <a:endParaRPr lang="fa-IR" sz="2400" b="1" smtClean="0">
              <a:latin typeface="Monotype Corsiva" pitchFamily="66" charset="0"/>
              <a:cs typeface="B Compset" pitchFamily="2" charset="-78"/>
            </a:endParaRPr>
          </a:p>
          <a:p>
            <a:pPr algn="r" rtl="1">
              <a:lnSpc>
                <a:spcPct val="90000"/>
              </a:lnSpc>
              <a:buFont typeface="Wingdings" pitchFamily="2" charset="2"/>
              <a:buNone/>
            </a:pPr>
            <a:r>
              <a:rPr lang="fa-IR" sz="2400" b="1" smtClean="0">
                <a:latin typeface="Monotype Corsiva" pitchFamily="66" charset="0"/>
                <a:cs typeface="B Compset" pitchFamily="2" charset="-78"/>
              </a:rPr>
              <a:t>   در نهايت اختلاف ارتفاع </a:t>
            </a:r>
            <a:r>
              <a:rPr lang="en-US" sz="2400" b="1" smtClean="0">
                <a:latin typeface="Monotype Corsiva" pitchFamily="66" charset="0"/>
                <a:cs typeface="B Compset" pitchFamily="2" charset="-78"/>
              </a:rPr>
              <a:t>AB</a:t>
            </a:r>
            <a:r>
              <a:rPr lang="fa-IR" sz="2400" b="1" smtClean="0">
                <a:latin typeface="Monotype Corsiva" pitchFamily="66" charset="0"/>
                <a:cs typeface="B Compset" pitchFamily="2" charset="-78"/>
              </a:rPr>
              <a:t> يعني 100 را به تعداد فاصله بدست آمده تقسيم كرده تا ارزش معلوم شده براي هر فاصله تعيين شود                             </a:t>
            </a:r>
            <a:endParaRPr lang="en-US" sz="2400" b="1" smtClean="0">
              <a:cs typeface="B Compset" pitchFamily="2" charset="-78"/>
            </a:endParaRPr>
          </a:p>
          <a:p>
            <a:pPr>
              <a:lnSpc>
                <a:spcPct val="90000"/>
              </a:lnSpc>
              <a:buFont typeface="Wingdings" pitchFamily="2" charset="2"/>
              <a:buNone/>
            </a:pPr>
            <a:r>
              <a:rPr lang="fa-IR" sz="2400" smtClean="0">
                <a:latin typeface="Monotype Corsiva" pitchFamily="66" charset="0"/>
                <a:cs typeface="B Compset" pitchFamily="2" charset="-78"/>
              </a:rPr>
              <a:t>                                            </a:t>
            </a:r>
            <a:r>
              <a:rPr lang="en-US" sz="2400" smtClean="0">
                <a:latin typeface="Monotype Corsiva" pitchFamily="66" charset="0"/>
                <a:cs typeface="B Compset" pitchFamily="2" charset="-78"/>
              </a:rPr>
              <a:t>100 / 3375000000 = 0/00000029</a:t>
            </a:r>
          </a:p>
        </p:txBody>
      </p:sp>
      <p:sp>
        <p:nvSpPr>
          <p:cNvPr id="30724" name="Slide Number Placeholder 6"/>
          <p:cNvSpPr>
            <a:spLocks noGrp="1"/>
          </p:cNvSpPr>
          <p:nvPr>
            <p:ph type="sldNum" sz="quarter" idx="12"/>
          </p:nvPr>
        </p:nvSpPr>
        <p:spPr>
          <a:noFill/>
        </p:spPr>
        <p:txBody>
          <a:bodyPr/>
          <a:lstStyle/>
          <a:p>
            <a:fld id="{C02BA228-5F2F-43D7-B87F-FB7EC67C456A}" type="slidenum">
              <a:rPr lang="ar-SA"/>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strips(down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strips(down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strips(downLeft)">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strips(downLeft)">
                                      <p:cBhvr>
                                        <p:cTn id="22" dur="500"/>
                                        <p:tgtEl>
                                          <p:spTgt spid="26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Effect transition="in" filter="strips(downLeft)">
                                      <p:cBhvr>
                                        <p:cTn id="27" dur="500"/>
                                        <p:tgtEl>
                                          <p:spTgt spid="266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6627">
                                            <p:txEl>
                                              <p:pRg st="6" end="6"/>
                                            </p:txEl>
                                          </p:spTgt>
                                        </p:tgtEl>
                                        <p:attrNameLst>
                                          <p:attrName>style.visibility</p:attrName>
                                        </p:attrNameLst>
                                      </p:cBhvr>
                                      <p:to>
                                        <p:strVal val="visible"/>
                                      </p:to>
                                    </p:set>
                                    <p:animEffect transition="in" filter="strips(downLeft)">
                                      <p:cBhvr>
                                        <p:cTn id="32" dur="500"/>
                                        <p:tgtEl>
                                          <p:spTgt spid="2662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6627">
                                            <p:txEl>
                                              <p:pRg st="7" end="7"/>
                                            </p:txEl>
                                          </p:spTgt>
                                        </p:tgtEl>
                                        <p:attrNameLst>
                                          <p:attrName>style.visibility</p:attrName>
                                        </p:attrNameLst>
                                      </p:cBhvr>
                                      <p:to>
                                        <p:strVal val="visible"/>
                                      </p:to>
                                    </p:set>
                                    <p:animEffect transition="in" filter="strips(downLeft)">
                                      <p:cBhvr>
                                        <p:cTn id="37" dur="500"/>
                                        <p:tgtEl>
                                          <p:spTgt spid="2662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6627">
                                            <p:txEl>
                                              <p:pRg st="8" end="8"/>
                                            </p:txEl>
                                          </p:spTgt>
                                        </p:tgtEl>
                                        <p:attrNameLst>
                                          <p:attrName>style.visibility</p:attrName>
                                        </p:attrNameLst>
                                      </p:cBhvr>
                                      <p:to>
                                        <p:strVal val="visible"/>
                                      </p:to>
                                    </p:set>
                                    <p:animEffect transition="in" filter="strips(downLeft)">
                                      <p:cBhvr>
                                        <p:cTn id="42" dur="500"/>
                                        <p:tgtEl>
                                          <p:spTgt spid="2662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6627">
                                            <p:txEl>
                                              <p:pRg st="9" end="9"/>
                                            </p:txEl>
                                          </p:spTgt>
                                        </p:tgtEl>
                                        <p:attrNameLst>
                                          <p:attrName>style.visibility</p:attrName>
                                        </p:attrNameLst>
                                      </p:cBhvr>
                                      <p:to>
                                        <p:strVal val="visible"/>
                                      </p:to>
                                    </p:set>
                                    <p:animEffect transition="in" filter="strips(downLeft)">
                                      <p:cBhvr>
                                        <p:cTn id="47" dur="5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srcRect/>
          <a:stretch>
            <a:fillRect/>
          </a:stretch>
        </p:blipFill>
        <p:spPr bwMode="auto">
          <a:xfrm>
            <a:off x="250825" y="333375"/>
            <a:ext cx="8713788" cy="6264275"/>
          </a:xfrm>
          <a:prstGeom prst="rect">
            <a:avLst/>
          </a:prstGeom>
          <a:noFill/>
          <a:ln w="9525">
            <a:noFill/>
            <a:miter lim="800000"/>
            <a:headEnd/>
            <a:tailEnd/>
          </a:ln>
        </p:spPr>
      </p:pic>
      <p:sp>
        <p:nvSpPr>
          <p:cNvPr id="31747" name="Slide Number Placeholder 5"/>
          <p:cNvSpPr>
            <a:spLocks noGrp="1"/>
          </p:cNvSpPr>
          <p:nvPr>
            <p:ph type="sldNum" sz="quarter" idx="12"/>
          </p:nvPr>
        </p:nvSpPr>
        <p:spPr>
          <a:noFill/>
        </p:spPr>
        <p:txBody>
          <a:bodyPr/>
          <a:lstStyle/>
          <a:p>
            <a:fld id="{AA05635C-83E2-4979-8761-4B9D8DD97BE2}" type="slidenum">
              <a:rPr lang="ar-SA"/>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57200" y="274638"/>
            <a:ext cx="8229600" cy="633412"/>
          </a:xfrm>
        </p:spPr>
        <p:txBody>
          <a:bodyPr/>
          <a:lstStyle/>
          <a:p>
            <a:pPr algn="r">
              <a:defRPr/>
            </a:pPr>
            <a:r>
              <a:rPr lang="ar-SA" dirty="0" smtClean="0">
                <a:cs typeface="B Compset" pitchFamily="2" charset="-78"/>
              </a:rPr>
              <a:t>روش تهيه نقشه هاي اقليمي </a:t>
            </a:r>
            <a:endParaRPr lang="en-US" dirty="0" smtClean="0">
              <a:cs typeface="B Compset" pitchFamily="2" charset="-78"/>
            </a:endParaRPr>
          </a:p>
        </p:txBody>
      </p:sp>
      <p:sp>
        <p:nvSpPr>
          <p:cNvPr id="27651" name="Rectangle 3"/>
          <p:cNvSpPr>
            <a:spLocks noGrp="1" noChangeArrowheads="1"/>
          </p:cNvSpPr>
          <p:nvPr>
            <p:ph idx="1"/>
          </p:nvPr>
        </p:nvSpPr>
        <p:spPr/>
        <p:txBody>
          <a:bodyPr/>
          <a:lstStyle/>
          <a:p>
            <a:pPr marL="609600" indent="-609600" algn="r" rtl="1">
              <a:lnSpc>
                <a:spcPct val="90000"/>
              </a:lnSpc>
              <a:buFont typeface="Wingdings" pitchFamily="2" charset="2"/>
              <a:buBlip>
                <a:blip r:embed="rId2"/>
              </a:buBlip>
            </a:pPr>
            <a:r>
              <a:rPr lang="fa-IR" sz="2600" b="1" smtClean="0">
                <a:solidFill>
                  <a:srgbClr val="FFC000"/>
                </a:solidFill>
                <a:cs typeface="B Compset" pitchFamily="2" charset="-78"/>
              </a:rPr>
              <a:t>دو روش براي تهيه نقشه هاي اقليمي وجود دارد:</a:t>
            </a:r>
          </a:p>
          <a:p>
            <a:pPr marL="609600" indent="-609600" algn="r" rtl="1">
              <a:lnSpc>
                <a:spcPct val="90000"/>
              </a:lnSpc>
              <a:buFont typeface="Wingdings" pitchFamily="2" charset="2"/>
              <a:buNone/>
            </a:pPr>
            <a:r>
              <a:rPr lang="fa-IR" sz="2600" b="1" smtClean="0">
                <a:solidFill>
                  <a:srgbClr val="FFC000"/>
                </a:solidFill>
                <a:cs typeface="B Compset" pitchFamily="2" charset="-78"/>
              </a:rPr>
              <a:t> </a:t>
            </a:r>
          </a:p>
          <a:p>
            <a:pPr marL="609600" indent="-609600" algn="r" rtl="1">
              <a:lnSpc>
                <a:spcPct val="90000"/>
              </a:lnSpc>
              <a:buFont typeface="Wingdings" pitchFamily="2" charset="2"/>
              <a:buNone/>
            </a:pPr>
            <a:r>
              <a:rPr lang="fa-IR" sz="2400" smtClean="0">
                <a:cs typeface="B Compset" pitchFamily="2" charset="-78"/>
              </a:rPr>
              <a:t>   </a:t>
            </a:r>
            <a:r>
              <a:rPr lang="fa-IR" sz="2400" b="1" smtClean="0">
                <a:cs typeface="B Nazanin" pitchFamily="2" charset="-78"/>
              </a:rPr>
              <a:t>1- به روش </a:t>
            </a:r>
            <a:r>
              <a:rPr lang="en-US" sz="2400" b="1" smtClean="0">
                <a:cs typeface="B Nazanin" pitchFamily="2" charset="-78"/>
              </a:rPr>
              <a:t>IDW</a:t>
            </a:r>
            <a:r>
              <a:rPr lang="fa-IR" sz="2400" b="1" smtClean="0">
                <a:cs typeface="B Nazanin" pitchFamily="2" charset="-78"/>
              </a:rPr>
              <a:t> و </a:t>
            </a:r>
            <a:r>
              <a:rPr lang="en-US" sz="2400" b="1" smtClean="0">
                <a:cs typeface="B Nazanin" pitchFamily="2" charset="-78"/>
              </a:rPr>
              <a:t>Spline</a:t>
            </a:r>
          </a:p>
          <a:p>
            <a:pPr marL="609600" indent="-609600" algn="r" rtl="1">
              <a:lnSpc>
                <a:spcPct val="90000"/>
              </a:lnSpc>
              <a:buFont typeface="Wingdings" pitchFamily="2" charset="2"/>
              <a:buNone/>
            </a:pPr>
            <a:r>
              <a:rPr lang="en-US" sz="2400" b="1" smtClean="0">
                <a:cs typeface="B Nazanin" pitchFamily="2" charset="-78"/>
              </a:rPr>
              <a:t>  </a:t>
            </a:r>
            <a:r>
              <a:rPr lang="fa-IR" sz="2400" b="1" smtClean="0">
                <a:cs typeface="B Nazanin" pitchFamily="2" charset="-78"/>
              </a:rPr>
              <a:t> 2- به روش رگرسيون از روي </a:t>
            </a:r>
            <a:r>
              <a:rPr lang="en-US" sz="2400" b="1" smtClean="0">
                <a:cs typeface="B Nazanin" pitchFamily="2" charset="-78"/>
              </a:rPr>
              <a:t>DEM</a:t>
            </a:r>
            <a:endParaRPr lang="fa-IR" sz="2400" b="1" smtClean="0">
              <a:cs typeface="B Nazanin" pitchFamily="2" charset="-78"/>
            </a:endParaRPr>
          </a:p>
          <a:p>
            <a:pPr marL="609600" indent="-609600" algn="r" rtl="1">
              <a:lnSpc>
                <a:spcPct val="90000"/>
              </a:lnSpc>
              <a:buFont typeface="Wingdings" pitchFamily="2" charset="2"/>
              <a:buNone/>
            </a:pPr>
            <a:endParaRPr lang="en-US" sz="2400" b="1" smtClean="0">
              <a:cs typeface="B Nazanin" pitchFamily="2" charset="-78"/>
            </a:endParaRPr>
          </a:p>
          <a:p>
            <a:pPr marL="609600" indent="-609600" algn="r" rtl="1">
              <a:lnSpc>
                <a:spcPct val="90000"/>
              </a:lnSpc>
              <a:buFont typeface="Wingdings" pitchFamily="2" charset="2"/>
              <a:buBlip>
                <a:blip r:embed="rId2"/>
              </a:buBlip>
            </a:pPr>
            <a:r>
              <a:rPr lang="fa-IR" sz="2400" b="1" smtClean="0">
                <a:solidFill>
                  <a:srgbClr val="FFC000"/>
                </a:solidFill>
                <a:cs typeface="B Compset" pitchFamily="2" charset="-78"/>
              </a:rPr>
              <a:t>در روش رگرسيون ابتدا بايد معادله رگرسيون مورد نظر بين پارامتر ارتفاع و عنصر اقليمي مورد نظر را بدست آورده شود به همين منظور اگر نقاط استگاههاي هواشناسي موجود باشد ابتدا اين رابطه را بدست مي آوريم .            </a:t>
            </a:r>
          </a:p>
          <a:p>
            <a:pPr marL="609600" indent="-609600" algn="r" rtl="1">
              <a:lnSpc>
                <a:spcPct val="90000"/>
              </a:lnSpc>
              <a:buFont typeface="Wingdings" pitchFamily="2" charset="2"/>
              <a:buNone/>
            </a:pPr>
            <a:r>
              <a:rPr lang="fa-IR" sz="2400" b="1" smtClean="0">
                <a:solidFill>
                  <a:srgbClr val="FFC000"/>
                </a:solidFill>
                <a:cs typeface="B Compset" pitchFamily="2" charset="-78"/>
              </a:rPr>
              <a:t>      </a:t>
            </a:r>
            <a:r>
              <a:rPr lang="ar-SA" sz="2400" b="1" smtClean="0">
                <a:solidFill>
                  <a:srgbClr val="FFC000"/>
                </a:solidFill>
                <a:cs typeface="B Compset" pitchFamily="2" charset="-78"/>
              </a:rPr>
              <a:t>در ايستگاههاي هواشناسي </a:t>
            </a:r>
            <a:r>
              <a:rPr lang="fa-IR" sz="2400" b="1" smtClean="0">
                <a:solidFill>
                  <a:srgbClr val="FFC000"/>
                </a:solidFill>
                <a:cs typeface="B Compset" pitchFamily="2" charset="-78"/>
              </a:rPr>
              <a:t>معمولا </a:t>
            </a:r>
            <a:r>
              <a:rPr lang="ar-SA" sz="2400" b="1" smtClean="0">
                <a:solidFill>
                  <a:srgbClr val="FFC000"/>
                </a:solidFill>
                <a:cs typeface="B Compset" pitchFamily="2" charset="-78"/>
              </a:rPr>
              <a:t> پارامترهاي اقليمي(بارش، دما و...) و ارتفاع </a:t>
            </a:r>
            <a:r>
              <a:rPr lang="fa-IR" sz="2400" b="1" smtClean="0">
                <a:solidFill>
                  <a:srgbClr val="FFC000"/>
                </a:solidFill>
                <a:cs typeface="B Compset" pitchFamily="2" charset="-78"/>
              </a:rPr>
              <a:t> موجود مي باشد</a:t>
            </a:r>
            <a:r>
              <a:rPr lang="ar-SA" sz="2400" b="1" smtClean="0">
                <a:solidFill>
                  <a:srgbClr val="FFC000"/>
                </a:solidFill>
                <a:cs typeface="B Compset" pitchFamily="2" charset="-78"/>
              </a:rPr>
              <a:t>،</a:t>
            </a:r>
            <a:r>
              <a:rPr lang="fa-IR" sz="2400" b="1" smtClean="0">
                <a:solidFill>
                  <a:srgbClr val="FFC000"/>
                </a:solidFill>
                <a:cs typeface="B Compset" pitchFamily="2" charset="-78"/>
              </a:rPr>
              <a:t> به عنوان مثال</a:t>
            </a:r>
            <a:r>
              <a:rPr lang="ar-SA" sz="2400" b="1" smtClean="0">
                <a:solidFill>
                  <a:srgbClr val="FFC000"/>
                </a:solidFill>
                <a:cs typeface="B Compset" pitchFamily="2" charset="-78"/>
              </a:rPr>
              <a:t> بين يكي از اين پار</a:t>
            </a:r>
            <a:r>
              <a:rPr lang="fa-IR" sz="2400" b="1" smtClean="0">
                <a:solidFill>
                  <a:srgbClr val="FFC000"/>
                </a:solidFill>
                <a:cs typeface="B Compset" pitchFamily="2" charset="-78"/>
              </a:rPr>
              <a:t>ا</a:t>
            </a:r>
            <a:r>
              <a:rPr lang="ar-SA" sz="2400" b="1" smtClean="0">
                <a:solidFill>
                  <a:srgbClr val="FFC000"/>
                </a:solidFill>
                <a:cs typeface="B Compset" pitchFamily="2" charset="-78"/>
              </a:rPr>
              <a:t>مترها مثلا بارش و ارتفاع رگرسيون  مي گيريم.</a:t>
            </a:r>
            <a:endParaRPr lang="fa-IR" sz="2400" b="1" smtClean="0">
              <a:solidFill>
                <a:srgbClr val="FFC000"/>
              </a:solidFill>
              <a:cs typeface="B Compset" pitchFamily="2" charset="-78"/>
            </a:endParaRPr>
          </a:p>
          <a:p>
            <a:pPr marL="609600" indent="-609600" algn="r" rtl="1">
              <a:lnSpc>
                <a:spcPct val="90000"/>
              </a:lnSpc>
              <a:buFont typeface="Wingdings" pitchFamily="2" charset="2"/>
              <a:buNone/>
            </a:pPr>
            <a:r>
              <a:rPr lang="fa-IR" sz="2400" b="1" smtClean="0">
                <a:solidFill>
                  <a:srgbClr val="FFC000"/>
                </a:solidFill>
                <a:cs typeface="B Compset" pitchFamily="2" charset="-78"/>
              </a:rPr>
              <a:t>       </a:t>
            </a:r>
            <a:r>
              <a:rPr lang="ar-SA" sz="2400" b="1" smtClean="0">
                <a:solidFill>
                  <a:srgbClr val="FFC000"/>
                </a:solidFill>
                <a:cs typeface="B Compset" pitchFamily="2" charset="-78"/>
              </a:rPr>
              <a:t>معادله اي به صورت </a:t>
            </a:r>
            <a:r>
              <a:rPr lang="en-US" sz="3000" b="1" smtClean="0">
                <a:solidFill>
                  <a:srgbClr val="FF0000"/>
                </a:solidFill>
                <a:latin typeface="Monotype Corsiva" pitchFamily="66" charset="0"/>
                <a:cs typeface="B Compset" pitchFamily="2" charset="-78"/>
              </a:rPr>
              <a:t>y = ax + b</a:t>
            </a:r>
            <a:r>
              <a:rPr lang="fa-IR" sz="3000" b="1" smtClean="0">
                <a:solidFill>
                  <a:srgbClr val="FF0000"/>
                </a:solidFill>
                <a:latin typeface="Monotype Corsiva" pitchFamily="66" charset="0"/>
                <a:cs typeface="B Compset" pitchFamily="2" charset="-78"/>
              </a:rPr>
              <a:t> </a:t>
            </a:r>
            <a:r>
              <a:rPr lang="fa-IR" sz="3000" b="1" smtClean="0">
                <a:solidFill>
                  <a:srgbClr val="FF0000"/>
                </a:solidFill>
                <a:cs typeface="B Compset" pitchFamily="2" charset="-78"/>
              </a:rPr>
              <a:t> </a:t>
            </a:r>
            <a:r>
              <a:rPr lang="fa-IR" sz="2400" b="1" smtClean="0">
                <a:solidFill>
                  <a:srgbClr val="FFC000"/>
                </a:solidFill>
                <a:cs typeface="B Compset" pitchFamily="2" charset="-78"/>
              </a:rPr>
              <a:t>براي ما بدست خواهد آمد كه </a:t>
            </a:r>
            <a:r>
              <a:rPr lang="ar-SA" sz="2400" b="1" smtClean="0">
                <a:solidFill>
                  <a:srgbClr val="FFC000"/>
                </a:solidFill>
                <a:cs typeface="B Compset" pitchFamily="2" charset="-78"/>
              </a:rPr>
              <a:t> </a:t>
            </a:r>
            <a:r>
              <a:rPr lang="en-US" sz="2400" b="1" smtClean="0">
                <a:solidFill>
                  <a:srgbClr val="FFC000"/>
                </a:solidFill>
                <a:latin typeface="Monotype Corsiva" pitchFamily="66" charset="0"/>
                <a:cs typeface="B Compset" pitchFamily="2" charset="-78"/>
              </a:rPr>
              <a:t>a</a:t>
            </a:r>
            <a:r>
              <a:rPr lang="ar-SA" sz="2400" b="1" smtClean="0">
                <a:solidFill>
                  <a:srgbClr val="FFC000"/>
                </a:solidFill>
                <a:cs typeface="B Compset" pitchFamily="2" charset="-78"/>
              </a:rPr>
              <a:t> شيب خط است و نشان دهنده تغييرات بارش (پارامتر انتخابي) بر حسب ارتفاع است.</a:t>
            </a:r>
            <a:endParaRPr lang="en-US" sz="2400" b="1" smtClean="0">
              <a:solidFill>
                <a:srgbClr val="FFC000"/>
              </a:solidFill>
              <a:cs typeface="B Compset" pitchFamily="2" charset="-78"/>
            </a:endParaRPr>
          </a:p>
          <a:p>
            <a:pPr marL="609600" indent="-609600">
              <a:lnSpc>
                <a:spcPct val="90000"/>
              </a:lnSpc>
              <a:buFont typeface="Wingdings" pitchFamily="2" charset="2"/>
              <a:buNone/>
            </a:pPr>
            <a:endParaRPr lang="en-US" sz="2400" smtClean="0">
              <a:solidFill>
                <a:srgbClr val="FFFF00"/>
              </a:solidFill>
              <a:cs typeface="B Compset" pitchFamily="2" charset="-78"/>
            </a:endParaRPr>
          </a:p>
        </p:txBody>
      </p:sp>
      <p:sp>
        <p:nvSpPr>
          <p:cNvPr id="32772" name="Slide Number Placeholder 6"/>
          <p:cNvSpPr>
            <a:spLocks noGrp="1"/>
          </p:cNvSpPr>
          <p:nvPr>
            <p:ph type="sldNum" sz="quarter" idx="12"/>
          </p:nvPr>
        </p:nvSpPr>
        <p:spPr>
          <a:noFill/>
        </p:spPr>
        <p:txBody>
          <a:bodyPr/>
          <a:lstStyle/>
          <a:p>
            <a:fld id="{E5D11BE6-6314-48EB-AD5B-4E72223FC16F}" type="slidenum">
              <a:rPr lang="ar-SA"/>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randombar(horizontal)">
                                      <p:cBhvr>
                                        <p:cTn id="7" dur="500"/>
                                        <p:tgtEl>
                                          <p:spTgt spid="27650"/>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 calcmode="lin" valueType="num">
                                      <p:cBhvr>
                                        <p:cTn id="11"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7651">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7651">
                                            <p:txEl>
                                              <p:pRg st="0" end="0"/>
                                            </p:txEl>
                                          </p:spTgt>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 calcmode="lin" valueType="num">
                                      <p:cBhvr>
                                        <p:cTn id="17"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7651">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765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 calcmode="lin" valueType="num">
                                      <p:cBhvr>
                                        <p:cTn id="24"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27651">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2765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p:cTn id="31"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7651">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2765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7651">
                                            <p:txEl>
                                              <p:pRg st="5" end="5"/>
                                            </p:txEl>
                                          </p:spTgt>
                                        </p:tgtEl>
                                        <p:attrNameLst>
                                          <p:attrName>style.visibility</p:attrName>
                                        </p:attrNameLst>
                                      </p:cBhvr>
                                      <p:to>
                                        <p:strVal val="visible"/>
                                      </p:to>
                                    </p:set>
                                    <p:anim calcmode="lin" valueType="num">
                                      <p:cBhvr>
                                        <p:cTn id="38" dur="5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27651">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2765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7651">
                                            <p:txEl>
                                              <p:pRg st="6" end="6"/>
                                            </p:txEl>
                                          </p:spTgt>
                                        </p:tgtEl>
                                        <p:attrNameLst>
                                          <p:attrName>style.visibility</p:attrName>
                                        </p:attrNameLst>
                                      </p:cBhvr>
                                      <p:to>
                                        <p:strVal val="visible"/>
                                      </p:to>
                                    </p:set>
                                    <p:anim calcmode="lin" valueType="num">
                                      <p:cBhvr>
                                        <p:cTn id="45" dur="500" fill="hold"/>
                                        <p:tgtEl>
                                          <p:spTgt spid="27651">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27651">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2765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27651">
                                            <p:txEl>
                                              <p:pRg st="7" end="7"/>
                                            </p:txEl>
                                          </p:spTgt>
                                        </p:tgtEl>
                                        <p:attrNameLst>
                                          <p:attrName>style.visibility</p:attrName>
                                        </p:attrNameLst>
                                      </p:cBhvr>
                                      <p:to>
                                        <p:strVal val="visible"/>
                                      </p:to>
                                    </p:set>
                                    <p:anim calcmode="lin" valueType="num">
                                      <p:cBhvr>
                                        <p:cTn id="52" dur="500" fill="hold"/>
                                        <p:tgtEl>
                                          <p:spTgt spid="27651">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27651">
                                            <p:txEl>
                                              <p:pRg st="7" end="7"/>
                                            </p:txEl>
                                          </p:spTgt>
                                        </p:tgtEl>
                                        <p:attrNameLst>
                                          <p:attrName>ppt_h</p:attrName>
                                        </p:attrNameLst>
                                      </p:cBhvr>
                                      <p:tavLst>
                                        <p:tav tm="0">
                                          <p:val>
                                            <p:fltVal val="0"/>
                                          </p:val>
                                        </p:tav>
                                        <p:tav tm="100000">
                                          <p:val>
                                            <p:strVal val="#ppt_h"/>
                                          </p:val>
                                        </p:tav>
                                      </p:tavLst>
                                    </p:anim>
                                    <p:animEffect transition="in" filter="fade">
                                      <p:cBhvr>
                                        <p:cTn id="54" dur="5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algn="r">
              <a:defRPr/>
            </a:pPr>
            <a:r>
              <a:rPr lang="ar-SA" sz="4200" smtClean="0">
                <a:cs typeface="B Compset" pitchFamily="2" charset="-78"/>
              </a:rPr>
              <a:t>داده هاي مورد نياز براي روش</a:t>
            </a:r>
            <a:r>
              <a:rPr lang="fa-IR" sz="4200" smtClean="0">
                <a:cs typeface="B Compset" pitchFamily="2" charset="-78"/>
              </a:rPr>
              <a:t> رگرسيون گيري </a:t>
            </a:r>
            <a:endParaRPr lang="en-US" sz="4200" smtClean="0">
              <a:cs typeface="B Compset" pitchFamily="2" charset="-78"/>
            </a:endParaRPr>
          </a:p>
        </p:txBody>
      </p:sp>
      <p:sp>
        <p:nvSpPr>
          <p:cNvPr id="29699" name="Rectangle 3"/>
          <p:cNvSpPr>
            <a:spLocks noGrp="1" noChangeArrowheads="1"/>
          </p:cNvSpPr>
          <p:nvPr>
            <p:ph idx="1"/>
          </p:nvPr>
        </p:nvSpPr>
        <p:spPr>
          <a:xfrm>
            <a:off x="2071688" y="1600200"/>
            <a:ext cx="6794500" cy="3043238"/>
          </a:xfrm>
        </p:spPr>
        <p:txBody>
          <a:bodyPr/>
          <a:lstStyle/>
          <a:p>
            <a:pPr marL="609600" indent="-609600" algn="r" rtl="1">
              <a:buFont typeface="Wingdings" pitchFamily="2" charset="2"/>
              <a:buBlip>
                <a:blip r:embed="rId2"/>
              </a:buBlip>
            </a:pPr>
            <a:r>
              <a:rPr lang="fa-IR" smtClean="0">
                <a:solidFill>
                  <a:srgbClr val="FFFF00"/>
                </a:solidFill>
                <a:cs typeface="B Nazanin" pitchFamily="2" charset="-78"/>
              </a:rPr>
              <a:t>1- </a:t>
            </a:r>
            <a:r>
              <a:rPr lang="ar-SA" smtClean="0">
                <a:solidFill>
                  <a:srgbClr val="FFFF00"/>
                </a:solidFill>
                <a:cs typeface="B Nazanin" pitchFamily="2" charset="-78"/>
              </a:rPr>
              <a:t>ايستگاههاي هواشناسي كه داراي </a:t>
            </a:r>
            <a:r>
              <a:rPr lang="fa-IR" smtClean="0">
                <a:solidFill>
                  <a:srgbClr val="FFFF00"/>
                </a:solidFill>
                <a:cs typeface="B Nazanin" pitchFamily="2" charset="-78"/>
              </a:rPr>
              <a:t> پارامتر هاي </a:t>
            </a:r>
            <a:r>
              <a:rPr lang="en-US" smtClean="0">
                <a:solidFill>
                  <a:srgbClr val="FFFF00"/>
                </a:solidFill>
                <a:cs typeface="B Nazanin" pitchFamily="2" charset="-78"/>
              </a:rPr>
              <a:t> X</a:t>
            </a:r>
            <a:r>
              <a:rPr lang="ar-SA" smtClean="0">
                <a:solidFill>
                  <a:srgbClr val="FFFF00"/>
                </a:solidFill>
                <a:cs typeface="B Nazanin" pitchFamily="2" charset="-78"/>
              </a:rPr>
              <a:t> و </a:t>
            </a:r>
            <a:r>
              <a:rPr lang="en-US" smtClean="0">
                <a:solidFill>
                  <a:srgbClr val="FFFF00"/>
                </a:solidFill>
                <a:cs typeface="B Nazanin" pitchFamily="2" charset="-78"/>
              </a:rPr>
              <a:t>Y</a:t>
            </a:r>
            <a:r>
              <a:rPr lang="ar-SA" smtClean="0">
                <a:solidFill>
                  <a:srgbClr val="FFFF00"/>
                </a:solidFill>
                <a:cs typeface="B Nazanin" pitchFamily="2" charset="-78"/>
              </a:rPr>
              <a:t> ، ارتفاع و پارامترهاي </a:t>
            </a:r>
            <a:r>
              <a:rPr lang="fa-IR" smtClean="0">
                <a:solidFill>
                  <a:srgbClr val="FFFF00"/>
                </a:solidFill>
                <a:cs typeface="B Nazanin" pitchFamily="2" charset="-78"/>
              </a:rPr>
              <a:t> اقليمي </a:t>
            </a:r>
            <a:endParaRPr lang="en-US" smtClean="0">
              <a:solidFill>
                <a:srgbClr val="FFFF00"/>
              </a:solidFill>
              <a:cs typeface="B Nazanin" pitchFamily="2" charset="-78"/>
            </a:endParaRPr>
          </a:p>
          <a:p>
            <a:pPr marL="609600" indent="-609600" algn="ctr" rtl="1">
              <a:buFont typeface="Wingdings" pitchFamily="2" charset="2"/>
              <a:buNone/>
            </a:pPr>
            <a:r>
              <a:rPr lang="fa-IR" smtClean="0">
                <a:solidFill>
                  <a:srgbClr val="FFFF00"/>
                </a:solidFill>
                <a:cs typeface="B Nazanin" pitchFamily="2" charset="-78"/>
              </a:rPr>
              <a:t>( مانند بارش ، دما ، تبخير و غيره ) </a:t>
            </a:r>
            <a:r>
              <a:rPr lang="ar-SA" smtClean="0">
                <a:solidFill>
                  <a:srgbClr val="FFFF00"/>
                </a:solidFill>
                <a:cs typeface="B Nazanin" pitchFamily="2" charset="-78"/>
              </a:rPr>
              <a:t>باشند.</a:t>
            </a:r>
            <a:endParaRPr lang="fa-IR" smtClean="0">
              <a:solidFill>
                <a:srgbClr val="FFFF00"/>
              </a:solidFill>
              <a:cs typeface="B Nazanin" pitchFamily="2" charset="-78"/>
            </a:endParaRPr>
          </a:p>
          <a:p>
            <a:pPr marL="609600" indent="-609600" algn="r" rtl="1">
              <a:buFont typeface="Wingdings" pitchFamily="2" charset="2"/>
              <a:buNone/>
            </a:pPr>
            <a:endParaRPr lang="fa-IR" smtClean="0">
              <a:solidFill>
                <a:srgbClr val="FFFF00"/>
              </a:solidFill>
              <a:cs typeface="B Nazanin" pitchFamily="2" charset="-78"/>
            </a:endParaRPr>
          </a:p>
          <a:p>
            <a:pPr marL="609600" indent="-609600" algn="r" rtl="1">
              <a:buFont typeface="Wingdings" pitchFamily="2" charset="2"/>
              <a:buBlip>
                <a:blip r:embed="rId2"/>
              </a:buBlip>
            </a:pPr>
            <a:r>
              <a:rPr lang="fa-IR" smtClean="0">
                <a:solidFill>
                  <a:srgbClr val="FFFF00"/>
                </a:solidFill>
                <a:cs typeface="B Nazanin" pitchFamily="2" charset="-78"/>
              </a:rPr>
              <a:t>2- </a:t>
            </a:r>
            <a:r>
              <a:rPr lang="en-US" smtClean="0">
                <a:solidFill>
                  <a:srgbClr val="FFFF00"/>
                </a:solidFill>
                <a:cs typeface="B Nazanin" pitchFamily="2" charset="-78"/>
              </a:rPr>
              <a:t>DEM </a:t>
            </a:r>
            <a:r>
              <a:rPr lang="fa-IR" smtClean="0">
                <a:solidFill>
                  <a:srgbClr val="FFFF00"/>
                </a:solidFill>
                <a:cs typeface="B Nazanin" pitchFamily="2" charset="-78"/>
              </a:rPr>
              <a:t> منطقه </a:t>
            </a:r>
            <a:r>
              <a:rPr lang="en-US" smtClean="0">
                <a:solidFill>
                  <a:srgbClr val="FFFF00"/>
                </a:solidFill>
                <a:cs typeface="B Nazanin" pitchFamily="2" charset="-78"/>
              </a:rPr>
              <a:t> </a:t>
            </a:r>
          </a:p>
        </p:txBody>
      </p:sp>
      <p:sp>
        <p:nvSpPr>
          <p:cNvPr id="33796" name="Slide Number Placeholder 6"/>
          <p:cNvSpPr>
            <a:spLocks noGrp="1"/>
          </p:cNvSpPr>
          <p:nvPr>
            <p:ph type="sldNum" sz="quarter" idx="12"/>
          </p:nvPr>
        </p:nvSpPr>
        <p:spPr>
          <a:noFill/>
        </p:spPr>
        <p:txBody>
          <a:bodyPr/>
          <a:lstStyle/>
          <a:p>
            <a:fld id="{982B9D5C-9C3D-4228-8801-73FE7A5AC343}" type="slidenum">
              <a:rPr lang="ar-SA"/>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to="" calcmode="lin" valueType="num">
                                      <p:cBhvr>
                                        <p:cTn id="7" dur="1" fill="hold"/>
                                        <p:tgtEl>
                                          <p:spTgt spid="29698"/>
                                        </p:tgtEl>
                                        <p:attrNameLst>
                                          <p:attrName/>
                                        </p:attrNameLst>
                                      </p:cBhvr>
                                    </p:anim>
                                  </p:childTnLst>
                                </p:cTn>
                              </p:par>
                            </p:childTnLst>
                          </p:cTn>
                        </p:par>
                        <p:par>
                          <p:cTn id="8" fill="hold">
                            <p:stCondLst>
                              <p:cond delay="0"/>
                            </p:stCondLst>
                            <p:childTnLst>
                              <p:par>
                                <p:cTn id="9" presetID="29" presetClass="entr" presetSubtype="0" fill="hold" grpId="0" nodeType="after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anim calcmode="lin" valueType="num">
                                      <p:cBhvr>
                                        <p:cTn id="11" dur="1000" fill="hold"/>
                                        <p:tgtEl>
                                          <p:spTgt spid="29699">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296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9699">
                                            <p:txEl>
                                              <p:pRg st="0" end="0"/>
                                            </p:txEl>
                                          </p:spTgt>
                                        </p:tgtEl>
                                      </p:cBhvr>
                                    </p:animEffect>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 calcmode="lin" valueType="num">
                                      <p:cBhvr>
                                        <p:cTn id="17" dur="1000" fill="hold"/>
                                        <p:tgtEl>
                                          <p:spTgt spid="29699">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2969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9699">
                                            <p:txEl>
                                              <p:pRg st="1" end="1"/>
                                            </p:txEl>
                                          </p:spTgt>
                                        </p:tgtEl>
                                      </p:cBhvr>
                                    </p:animEffect>
                                  </p:childTnLst>
                                </p:cTn>
                              </p:par>
                            </p:childTnLst>
                          </p:cTn>
                        </p:par>
                        <p:par>
                          <p:cTn id="20" fill="hold">
                            <p:stCondLst>
                              <p:cond delay="2000"/>
                            </p:stCondLst>
                            <p:childTnLst>
                              <p:par>
                                <p:cTn id="21" presetID="29" presetClass="entr" presetSubtype="0" fill="hold" grpId="0" nodeType="after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p:cTn id="23" dur="1000" fill="hold"/>
                                        <p:tgtEl>
                                          <p:spTgt spid="29699">
                                            <p:txEl>
                                              <p:pRg st="3" end="3"/>
                                            </p:txEl>
                                          </p:spTgt>
                                        </p:tgtEl>
                                        <p:attrNameLst>
                                          <p:attrName>ppt_x</p:attrName>
                                        </p:attrNameLst>
                                      </p:cBhvr>
                                      <p:tavLst>
                                        <p:tav tm="0">
                                          <p:val>
                                            <p:strVal val="#ppt_x-.2"/>
                                          </p:val>
                                        </p:tav>
                                        <p:tav tm="100000">
                                          <p:val>
                                            <p:strVal val="#ppt_x"/>
                                          </p:val>
                                        </p:tav>
                                      </p:tavLst>
                                    </p:anim>
                                    <p:anim calcmode="lin" valueType="num">
                                      <p:cBhvr>
                                        <p:cTn id="24" dur="1000" fill="hold"/>
                                        <p:tgtEl>
                                          <p:spTgt spid="2969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57200" y="274638"/>
            <a:ext cx="8229600" cy="490537"/>
          </a:xfrm>
        </p:spPr>
        <p:txBody>
          <a:bodyPr/>
          <a:lstStyle/>
          <a:p>
            <a:pPr algn="r">
              <a:defRPr/>
            </a:pPr>
            <a:r>
              <a:rPr lang="fa-IR" smtClean="0">
                <a:cs typeface="B Compset" pitchFamily="2" charset="-78"/>
              </a:rPr>
              <a:t> </a:t>
            </a:r>
            <a:r>
              <a:rPr lang="ar-SA" smtClean="0">
                <a:cs typeface="B Compset" pitchFamily="2" charset="-78"/>
              </a:rPr>
              <a:t>روش كار </a:t>
            </a:r>
            <a:endParaRPr lang="en-US" smtClean="0">
              <a:cs typeface="B Compset" pitchFamily="2" charset="-78"/>
            </a:endParaRPr>
          </a:p>
        </p:txBody>
      </p:sp>
      <p:sp>
        <p:nvSpPr>
          <p:cNvPr id="30723" name="Rectangle 3"/>
          <p:cNvSpPr>
            <a:spLocks noGrp="1" noChangeArrowheads="1"/>
          </p:cNvSpPr>
          <p:nvPr>
            <p:ph idx="1"/>
          </p:nvPr>
        </p:nvSpPr>
        <p:spPr>
          <a:xfrm>
            <a:off x="539750" y="1484313"/>
            <a:ext cx="8064500" cy="3889375"/>
          </a:xfrm>
        </p:spPr>
        <p:txBody>
          <a:bodyPr/>
          <a:lstStyle/>
          <a:p>
            <a:pPr marL="609600" indent="-609600" algn="r" rtl="1">
              <a:lnSpc>
                <a:spcPct val="80000"/>
              </a:lnSpc>
              <a:buClr>
                <a:srgbClr val="583232"/>
              </a:buClr>
              <a:buSzTx/>
              <a:buFont typeface="Wingdings" pitchFamily="2" charset="2"/>
              <a:buBlip>
                <a:blip r:embed="rId2"/>
              </a:buBlip>
            </a:pPr>
            <a:r>
              <a:rPr lang="ar-SA" smtClean="0">
                <a:solidFill>
                  <a:srgbClr val="FFFF00"/>
                </a:solidFill>
                <a:cs typeface="B Nazanin" pitchFamily="2" charset="-78"/>
              </a:rPr>
              <a:t>از لايه نقطه اي مربوط به هواشناسي</a:t>
            </a:r>
            <a:r>
              <a:rPr lang="fa-IR" smtClean="0">
                <a:solidFill>
                  <a:srgbClr val="FFFF00"/>
                </a:solidFill>
                <a:cs typeface="B Nazanin" pitchFamily="2" charset="-78"/>
              </a:rPr>
              <a:t>(</a:t>
            </a:r>
            <a:r>
              <a:rPr lang="en-US" smtClean="0">
                <a:cs typeface="B Nazanin" pitchFamily="2" charset="-78"/>
              </a:rPr>
              <a:t>Climatology_station</a:t>
            </a:r>
            <a:r>
              <a:rPr lang="fa-IR" smtClean="0">
                <a:cs typeface="B Nazanin" pitchFamily="2" charset="-78"/>
              </a:rPr>
              <a:t>)</a:t>
            </a:r>
            <a:r>
              <a:rPr lang="ar-SA" smtClean="0">
                <a:solidFill>
                  <a:srgbClr val="FFFF00"/>
                </a:solidFill>
                <a:cs typeface="B Nazanin" pitchFamily="2" charset="-78"/>
              </a:rPr>
              <a:t> </a:t>
            </a:r>
            <a:r>
              <a:rPr lang="fa-IR" smtClean="0">
                <a:solidFill>
                  <a:srgbClr val="FFFF00"/>
                </a:solidFill>
                <a:cs typeface="B Nazanin" pitchFamily="2" charset="-78"/>
              </a:rPr>
              <a:t>فيلد هاي </a:t>
            </a:r>
            <a:r>
              <a:rPr lang="ar-SA" smtClean="0">
                <a:solidFill>
                  <a:srgbClr val="FFFF00"/>
                </a:solidFill>
                <a:cs typeface="B Nazanin" pitchFamily="2" charset="-78"/>
              </a:rPr>
              <a:t> مورد نظر ارتفاع (</a:t>
            </a:r>
            <a:r>
              <a:rPr lang="en-US" smtClean="0">
                <a:solidFill>
                  <a:srgbClr val="FFFF00"/>
                </a:solidFill>
                <a:cs typeface="B Nazanin" pitchFamily="2" charset="-78"/>
              </a:rPr>
              <a:t>elevation</a:t>
            </a:r>
            <a:r>
              <a:rPr lang="ar-SA" smtClean="0">
                <a:solidFill>
                  <a:srgbClr val="FFFF00"/>
                </a:solidFill>
                <a:cs typeface="B Nazanin" pitchFamily="2" charset="-78"/>
              </a:rPr>
              <a:t>) و بارش(</a:t>
            </a:r>
            <a:r>
              <a:rPr lang="en-US" smtClean="0">
                <a:solidFill>
                  <a:srgbClr val="FFFF00"/>
                </a:solidFill>
                <a:cs typeface="B Nazanin" pitchFamily="2" charset="-78"/>
              </a:rPr>
              <a:t>Rain</a:t>
            </a:r>
            <a:r>
              <a:rPr lang="ar-SA" smtClean="0">
                <a:solidFill>
                  <a:srgbClr val="FFFF00"/>
                </a:solidFill>
                <a:cs typeface="B Nazanin" pitchFamily="2" charset="-78"/>
              </a:rPr>
              <a:t>) را به </a:t>
            </a:r>
            <a:r>
              <a:rPr lang="en-US" smtClean="0">
                <a:solidFill>
                  <a:srgbClr val="FFFF00"/>
                </a:solidFill>
                <a:cs typeface="B Nazanin" pitchFamily="2" charset="-78"/>
              </a:rPr>
              <a:t>excel</a:t>
            </a:r>
            <a:r>
              <a:rPr lang="ar-SA" smtClean="0">
                <a:solidFill>
                  <a:srgbClr val="FFFF00"/>
                </a:solidFill>
                <a:cs typeface="B Nazanin" pitchFamily="2" charset="-78"/>
              </a:rPr>
              <a:t> ، از طريق زير </a:t>
            </a:r>
            <a:r>
              <a:rPr lang="en-US" smtClean="0">
                <a:solidFill>
                  <a:srgbClr val="FFFF00"/>
                </a:solidFill>
                <a:cs typeface="B Nazanin" pitchFamily="2" charset="-78"/>
              </a:rPr>
              <a:t>Export</a:t>
            </a:r>
            <a:r>
              <a:rPr lang="ar-SA" smtClean="0">
                <a:solidFill>
                  <a:srgbClr val="FFFF00"/>
                </a:solidFill>
                <a:cs typeface="B Nazanin" pitchFamily="2" charset="-78"/>
              </a:rPr>
              <a:t> مي كنيم. </a:t>
            </a:r>
            <a:endParaRPr lang="fa-IR" smtClean="0">
              <a:solidFill>
                <a:srgbClr val="FFFF00"/>
              </a:solidFill>
              <a:cs typeface="B Nazanin" pitchFamily="2" charset="-78"/>
            </a:endParaRPr>
          </a:p>
          <a:p>
            <a:pPr marL="609600" indent="-609600" algn="r" rtl="1">
              <a:lnSpc>
                <a:spcPct val="80000"/>
              </a:lnSpc>
              <a:buClr>
                <a:srgbClr val="583232"/>
              </a:buClr>
              <a:buSzTx/>
              <a:buFont typeface="Wingdings" pitchFamily="2" charset="2"/>
              <a:buNone/>
            </a:pPr>
            <a:endParaRPr lang="en-US" smtClean="0">
              <a:solidFill>
                <a:srgbClr val="FFFF00"/>
              </a:solidFill>
              <a:cs typeface="B Nazanin" pitchFamily="2" charset="-78"/>
            </a:endParaRPr>
          </a:p>
          <a:p>
            <a:pPr marL="609600" indent="-609600" algn="r" rtl="1">
              <a:lnSpc>
                <a:spcPct val="80000"/>
              </a:lnSpc>
              <a:buClr>
                <a:srgbClr val="583232"/>
              </a:buClr>
              <a:buSzTx/>
              <a:buFont typeface="Wingdings" pitchFamily="2" charset="2"/>
              <a:buNone/>
            </a:pPr>
            <a:r>
              <a:rPr lang="en-US" smtClean="0">
                <a:solidFill>
                  <a:srgbClr val="FFFF00"/>
                </a:solidFill>
                <a:cs typeface="B Nazanin" pitchFamily="2" charset="-78"/>
              </a:rPr>
              <a:t>X Tools → table operations → Export Data to MS Excel</a:t>
            </a:r>
            <a:endParaRPr lang="fa-IR" smtClean="0">
              <a:solidFill>
                <a:srgbClr val="FFFF00"/>
              </a:solidFill>
              <a:cs typeface="B Nazanin" pitchFamily="2" charset="-78"/>
            </a:endParaRPr>
          </a:p>
          <a:p>
            <a:pPr marL="609600" indent="-609600" algn="r" rtl="1">
              <a:lnSpc>
                <a:spcPct val="80000"/>
              </a:lnSpc>
              <a:buClr>
                <a:srgbClr val="583232"/>
              </a:buClr>
              <a:buSzTx/>
              <a:buFont typeface="Wingdings" pitchFamily="2" charset="2"/>
              <a:buBlip>
                <a:blip r:embed="rId2"/>
              </a:buBlip>
            </a:pPr>
            <a:r>
              <a:rPr lang="fa-IR" smtClean="0">
                <a:solidFill>
                  <a:srgbClr val="FFFF00"/>
                </a:solidFill>
                <a:cs typeface="B Nazanin" pitchFamily="2" charset="-78"/>
              </a:rPr>
              <a:t>لازم به ذكر است كه برنامه </a:t>
            </a:r>
            <a:r>
              <a:rPr lang="en-US" smtClean="0">
                <a:solidFill>
                  <a:srgbClr val="FFFF00"/>
                </a:solidFill>
                <a:cs typeface="B Nazanin" pitchFamily="2" charset="-78"/>
              </a:rPr>
              <a:t>Excel </a:t>
            </a:r>
            <a:r>
              <a:rPr lang="fa-IR" smtClean="0">
                <a:solidFill>
                  <a:srgbClr val="FFFF00"/>
                </a:solidFill>
                <a:cs typeface="B Nazanin" pitchFamily="2" charset="-78"/>
              </a:rPr>
              <a:t> از مجموعه برنامه هاي </a:t>
            </a:r>
            <a:r>
              <a:rPr lang="en-US" smtClean="0">
                <a:solidFill>
                  <a:srgbClr val="FFFF00"/>
                </a:solidFill>
                <a:cs typeface="B Nazanin" pitchFamily="2" charset="-78"/>
              </a:rPr>
              <a:t>Office</a:t>
            </a:r>
            <a:r>
              <a:rPr lang="fa-IR" smtClean="0">
                <a:solidFill>
                  <a:srgbClr val="FFFF00"/>
                </a:solidFill>
                <a:cs typeface="B Nazanin" pitchFamily="2" charset="-78"/>
              </a:rPr>
              <a:t> بايد بر روي كامپيوتر نصب باشد</a:t>
            </a:r>
            <a:endParaRPr lang="en-US" smtClean="0">
              <a:solidFill>
                <a:srgbClr val="FFFF00"/>
              </a:solidFill>
              <a:cs typeface="B Nazanin" pitchFamily="2" charset="-78"/>
            </a:endParaRPr>
          </a:p>
        </p:txBody>
      </p:sp>
      <p:sp>
        <p:nvSpPr>
          <p:cNvPr id="34820" name="Slide Number Placeholder 6"/>
          <p:cNvSpPr>
            <a:spLocks noGrp="1"/>
          </p:cNvSpPr>
          <p:nvPr>
            <p:ph type="sldNum" sz="quarter" idx="12"/>
          </p:nvPr>
        </p:nvSpPr>
        <p:spPr>
          <a:noFill/>
        </p:spPr>
        <p:txBody>
          <a:bodyPr/>
          <a:lstStyle/>
          <a:p>
            <a:fld id="{56BDD837-CD1B-4773-9A41-1C4D061C134D}" type="slidenum">
              <a:rPr lang="ar-SA"/>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 calcmode="lin" valueType="num">
                                      <p:cBhvr>
                                        <p:cTn id="11"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07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 calcmode="lin" valueType="num">
                                      <p:cBhvr>
                                        <p:cTn id="18"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072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p:cTn id="25"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5843" name="Picture 5"/>
          <p:cNvPicPr>
            <a:picLocks noChangeAspect="1" noChangeArrowheads="1"/>
          </p:cNvPicPr>
          <p:nvPr/>
        </p:nvPicPr>
        <p:blipFill>
          <a:blip r:embed="rId3"/>
          <a:srcRect/>
          <a:stretch>
            <a:fillRect/>
          </a:stretch>
        </p:blipFill>
        <p:spPr bwMode="auto">
          <a:xfrm>
            <a:off x="3419475" y="1052513"/>
            <a:ext cx="3168650" cy="4392612"/>
          </a:xfrm>
          <a:prstGeom prst="rect">
            <a:avLst/>
          </a:prstGeom>
          <a:noFill/>
          <a:ln w="9525">
            <a:noFill/>
            <a:miter lim="800000"/>
            <a:headEnd/>
            <a:tailEnd/>
          </a:ln>
        </p:spPr>
      </p:pic>
      <p:pic>
        <p:nvPicPr>
          <p:cNvPr id="35844" name="Picture 6"/>
          <p:cNvPicPr>
            <a:picLocks noChangeAspect="1" noChangeArrowheads="1"/>
          </p:cNvPicPr>
          <p:nvPr/>
        </p:nvPicPr>
        <p:blipFill>
          <a:blip r:embed="rId4"/>
          <a:srcRect/>
          <a:stretch>
            <a:fillRect/>
          </a:stretch>
        </p:blipFill>
        <p:spPr bwMode="auto">
          <a:xfrm>
            <a:off x="6084888" y="3646488"/>
            <a:ext cx="2757487" cy="3095625"/>
          </a:xfrm>
          <a:prstGeom prst="rect">
            <a:avLst/>
          </a:prstGeom>
          <a:noFill/>
          <a:ln w="9525">
            <a:noFill/>
            <a:miter lim="800000"/>
            <a:headEnd/>
            <a:tailEnd/>
          </a:ln>
        </p:spPr>
      </p:pic>
      <p:sp>
        <p:nvSpPr>
          <p:cNvPr id="35845" name="Slide Number Placeholder 7"/>
          <p:cNvSpPr>
            <a:spLocks noGrp="1"/>
          </p:cNvSpPr>
          <p:nvPr>
            <p:ph type="sldNum" sz="quarter" idx="12"/>
          </p:nvPr>
        </p:nvSpPr>
        <p:spPr>
          <a:noFill/>
        </p:spPr>
        <p:txBody>
          <a:bodyPr/>
          <a:lstStyle/>
          <a:p>
            <a:fld id="{41CA73AF-05EB-4FED-8625-6E8CC6AA0951}" type="slidenum">
              <a:rPr lang="ar-SA"/>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algn="r">
              <a:defRPr/>
            </a:pPr>
            <a:r>
              <a:rPr lang="ar-SA" smtClean="0">
                <a:cs typeface="B Compset" pitchFamily="2" charset="-78"/>
              </a:rPr>
              <a:t>درون يابي </a:t>
            </a:r>
            <a:endParaRPr lang="en-US" smtClean="0">
              <a:cs typeface="B Compset" pitchFamily="2" charset="-78"/>
            </a:endParaRPr>
          </a:p>
        </p:txBody>
      </p:sp>
      <p:sp>
        <p:nvSpPr>
          <p:cNvPr id="9219" name="Rectangle 3"/>
          <p:cNvSpPr>
            <a:spLocks noGrp="1" noChangeArrowheads="1"/>
          </p:cNvSpPr>
          <p:nvPr>
            <p:ph idx="1"/>
          </p:nvPr>
        </p:nvSpPr>
        <p:spPr>
          <a:xfrm>
            <a:off x="500063" y="1643063"/>
            <a:ext cx="8229600" cy="5059362"/>
          </a:xfrm>
        </p:spPr>
        <p:txBody>
          <a:bodyPr/>
          <a:lstStyle/>
          <a:p>
            <a:pPr algn="r">
              <a:buFont typeface="Wingdings" pitchFamily="2" charset="2"/>
              <a:buNone/>
            </a:pPr>
            <a:r>
              <a:rPr lang="fa-IR" smtClean="0">
                <a:solidFill>
                  <a:srgbClr val="FFFF00"/>
                </a:solidFill>
                <a:cs typeface="B Compset" pitchFamily="2" charset="-78"/>
              </a:rPr>
              <a:t>   </a:t>
            </a:r>
            <a:r>
              <a:rPr lang="ar-SA" smtClean="0">
                <a:solidFill>
                  <a:srgbClr val="FFFF00"/>
                </a:solidFill>
                <a:cs typeface="B Compset" pitchFamily="2" charset="-78"/>
              </a:rPr>
              <a:t>دادن ارزش به نقاط فاقد اطلاعات</a:t>
            </a:r>
            <a:r>
              <a:rPr lang="fa-IR" smtClean="0">
                <a:solidFill>
                  <a:srgbClr val="FFFF00"/>
                </a:solidFill>
                <a:cs typeface="B Compset" pitchFamily="2" charset="-78"/>
              </a:rPr>
              <a:t>(نقاط مجهول)</a:t>
            </a:r>
            <a:r>
              <a:rPr lang="ar-SA" smtClean="0">
                <a:solidFill>
                  <a:srgbClr val="FFFF00"/>
                </a:solidFill>
                <a:cs typeface="B Compset" pitchFamily="2" charset="-78"/>
              </a:rPr>
              <a:t> بر اساس اطلاعات موجود</a:t>
            </a:r>
            <a:r>
              <a:rPr lang="fa-IR" smtClean="0">
                <a:solidFill>
                  <a:srgbClr val="FFFF00"/>
                </a:solidFill>
                <a:cs typeface="B Compset" pitchFamily="2" charset="-78"/>
              </a:rPr>
              <a:t>(نقاط معلوم)</a:t>
            </a:r>
            <a:r>
              <a:rPr lang="ar-SA" smtClean="0">
                <a:solidFill>
                  <a:srgbClr val="FFFF00"/>
                </a:solidFill>
                <a:cs typeface="B Compset" pitchFamily="2" charset="-78"/>
              </a:rPr>
              <a:t> را درون يابي گويند.</a:t>
            </a:r>
            <a:endParaRPr lang="fa-IR" smtClean="0">
              <a:solidFill>
                <a:srgbClr val="FFFF00"/>
              </a:solidFill>
              <a:cs typeface="B Compset" pitchFamily="2" charset="-78"/>
            </a:endParaRPr>
          </a:p>
          <a:p>
            <a:pPr algn="r">
              <a:buFont typeface="Wingdings" pitchFamily="2" charset="2"/>
              <a:buNone/>
            </a:pPr>
            <a:r>
              <a:rPr lang="fa-IR" smtClean="0">
                <a:solidFill>
                  <a:srgbClr val="FFFF00"/>
                </a:solidFill>
                <a:cs typeface="B Compset" pitchFamily="2" charset="-78"/>
              </a:rPr>
              <a:t>   </a:t>
            </a:r>
            <a:r>
              <a:rPr lang="ar-SA" smtClean="0">
                <a:solidFill>
                  <a:srgbClr val="FFFF00"/>
                </a:solidFill>
                <a:cs typeface="B Compset" pitchFamily="2" charset="-78"/>
              </a:rPr>
              <a:t>به عبارتي ديگر درون يابي به معني تهيه داده هاي پيوسته از روي داده هاي گسسته است. با اين روش قادر به پيش بيني ارزشهاي ناشناخته از طريق داده هاي نمونه برداري شده نقطه اي</a:t>
            </a:r>
            <a:r>
              <a:rPr lang="fa-IR" smtClean="0">
                <a:solidFill>
                  <a:srgbClr val="FFFF00"/>
                </a:solidFill>
                <a:cs typeface="B Compset" pitchFamily="2" charset="-78"/>
              </a:rPr>
              <a:t> يا خطي</a:t>
            </a:r>
            <a:r>
              <a:rPr lang="ar-SA" smtClean="0">
                <a:solidFill>
                  <a:srgbClr val="FFFF00"/>
                </a:solidFill>
                <a:cs typeface="B Compset" pitchFamily="2" charset="-78"/>
              </a:rPr>
              <a:t> هستيم. </a:t>
            </a:r>
            <a:endParaRPr lang="en-US" smtClean="0">
              <a:solidFill>
                <a:srgbClr val="FFFF00"/>
              </a:solidFill>
              <a:cs typeface="B Compset" pitchFamily="2" charset="-78"/>
            </a:endParaRPr>
          </a:p>
        </p:txBody>
      </p:sp>
      <p:sp useBgFill="1">
        <p:nvSpPr>
          <p:cNvPr id="6" name="Title 4"/>
          <p:cNvSpPr txBox="1">
            <a:spLocks/>
          </p:cNvSpPr>
          <p:nvPr/>
        </p:nvSpPr>
        <p:spPr bwMode="auto">
          <a:xfrm>
            <a:off x="395288" y="277813"/>
            <a:ext cx="1800225" cy="719137"/>
          </a:xfrm>
          <a:prstGeom prst="wedgeRoundRectCallout">
            <a:avLst>
              <a:gd name="adj1" fmla="val 39838"/>
              <a:gd name="adj2" fmla="val 79813"/>
              <a:gd name="adj3" fmla="val 16667"/>
            </a:avLst>
          </a:prstGeom>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2500" b="1" dirty="0" smtClean="0">
                <a:solidFill>
                  <a:schemeClr val="tx1"/>
                </a:solidFill>
                <a:cs typeface="B Nazanin" pitchFamily="2" charset="-78"/>
              </a:rPr>
              <a:t>مقدمه</a:t>
            </a:r>
            <a:endParaRPr lang="en-US" sz="2500" dirty="0">
              <a:solidFill>
                <a:schemeClr val="tx1"/>
              </a:solidFill>
            </a:endParaRPr>
          </a:p>
        </p:txBody>
      </p:sp>
      <p:sp>
        <p:nvSpPr>
          <p:cNvPr id="9221" name="Slide Number Placeholder 7"/>
          <p:cNvSpPr>
            <a:spLocks noGrp="1"/>
          </p:cNvSpPr>
          <p:nvPr>
            <p:ph type="sldNum" sz="quarter" idx="12"/>
          </p:nvPr>
        </p:nvSpPr>
        <p:spPr>
          <a:noFill/>
        </p:spPr>
        <p:txBody>
          <a:bodyPr/>
          <a:lstStyle/>
          <a:p>
            <a:fld id="{A2CECB14-3CFA-4CBB-8FFE-8F5B1E15B6E3}" type="slidenum">
              <a:rPr lang="ar-SA"/>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Effect transition="in" filter="fade">
                                      <p:cBhvr>
                                        <p:cTn id="9" dur="1000"/>
                                        <p:tgtEl>
                                          <p:spTgt spid="9218"/>
                                        </p:tgtEl>
                                      </p:cBhvr>
                                    </p:animEffect>
                                  </p:childTnLst>
                                </p:cTn>
                              </p:par>
                            </p:childTnLst>
                          </p:cTn>
                        </p:par>
                        <p:par>
                          <p:cTn id="10" fill="hold">
                            <p:stCondLst>
                              <p:cond delay="1000"/>
                            </p:stCondLst>
                            <p:childTnLst>
                              <p:par>
                                <p:cTn id="11" presetID="24" presetClass="entr" presetSubtype="0" fill="hold" grpId="0" nodeType="after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to="" calcmode="lin" valueType="num">
                                      <p:cBhvr>
                                        <p:cTn id="13" dur="1" fill="hold"/>
                                        <p:tgtEl>
                                          <p:spTgt spid="921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 to="" calcmode="lin" valueType="num">
                                      <p:cBhvr>
                                        <p:cTn id="18" dur="1" fill="hold"/>
                                        <p:tgtEl>
                                          <p:spTgt spid="921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274638"/>
            <a:ext cx="8229600" cy="633412"/>
          </a:xfrm>
        </p:spPr>
        <p:txBody>
          <a:bodyPr/>
          <a:lstStyle/>
          <a:p>
            <a:pPr algn="r" rtl="1">
              <a:defRPr/>
            </a:pPr>
            <a:r>
              <a:rPr lang="fa-IR" dirty="0" smtClean="0">
                <a:cs typeface="B Compset" pitchFamily="2" charset="-78"/>
              </a:rPr>
              <a:t>روش کار در</a:t>
            </a:r>
            <a:r>
              <a:rPr lang="en-US" dirty="0" smtClean="0">
                <a:latin typeface="Monotype Corsiva" pitchFamily="66" charset="0"/>
              </a:rPr>
              <a:t> Excel</a:t>
            </a:r>
            <a:r>
              <a:rPr lang="fa-IR" dirty="0" smtClean="0">
                <a:cs typeface="B Compset" pitchFamily="2" charset="-78"/>
              </a:rPr>
              <a:t> </a:t>
            </a:r>
            <a:endParaRPr lang="en-US" dirty="0" smtClean="0">
              <a:cs typeface="B Compset" pitchFamily="2" charset="-78"/>
            </a:endParaRPr>
          </a:p>
        </p:txBody>
      </p:sp>
      <p:sp>
        <p:nvSpPr>
          <p:cNvPr id="31747" name="Rectangle 3"/>
          <p:cNvSpPr>
            <a:spLocks noGrp="1" noChangeArrowheads="1"/>
          </p:cNvSpPr>
          <p:nvPr>
            <p:ph idx="1"/>
          </p:nvPr>
        </p:nvSpPr>
        <p:spPr>
          <a:xfrm>
            <a:off x="539750" y="981075"/>
            <a:ext cx="8208963" cy="1584325"/>
          </a:xfrm>
        </p:spPr>
        <p:txBody>
          <a:bodyPr/>
          <a:lstStyle/>
          <a:p>
            <a:pPr marL="609600" indent="-609600" algn="r" rtl="1">
              <a:lnSpc>
                <a:spcPct val="80000"/>
              </a:lnSpc>
              <a:buFont typeface="Wingdings" pitchFamily="2" charset="2"/>
              <a:buAutoNum type="arabicPeriod"/>
            </a:pPr>
            <a:r>
              <a:rPr lang="ar-SA" sz="2000" b="1" smtClean="0">
                <a:solidFill>
                  <a:srgbClr val="FFFF00"/>
                </a:solidFill>
                <a:cs typeface="B Nazanin" pitchFamily="2" charset="-78"/>
              </a:rPr>
              <a:t>در برنامه </a:t>
            </a:r>
            <a:r>
              <a:rPr lang="en-US" sz="2000" b="1" smtClean="0">
                <a:solidFill>
                  <a:srgbClr val="FFFF00"/>
                </a:solidFill>
                <a:cs typeface="B Nazanin" pitchFamily="2" charset="-78"/>
              </a:rPr>
              <a:t> Excel</a:t>
            </a:r>
            <a:r>
              <a:rPr lang="fa-IR" sz="2000" b="1" smtClean="0">
                <a:solidFill>
                  <a:srgbClr val="FFFF00"/>
                </a:solidFill>
                <a:cs typeface="B Nazanin" pitchFamily="2" charset="-78"/>
              </a:rPr>
              <a:t> ابتدا </a:t>
            </a:r>
            <a:r>
              <a:rPr lang="ar-SA" sz="2000" b="1" smtClean="0">
                <a:solidFill>
                  <a:srgbClr val="FFFF00"/>
                </a:solidFill>
                <a:cs typeface="B Nazanin" pitchFamily="2" charset="-78"/>
              </a:rPr>
              <a:t> داده ها را انتخاب كرده و گزينه </a:t>
            </a:r>
            <a:r>
              <a:rPr lang="en-US" sz="2000" b="1" smtClean="0">
                <a:solidFill>
                  <a:srgbClr val="FFFF00"/>
                </a:solidFill>
                <a:cs typeface="B Nazanin" pitchFamily="2" charset="-78"/>
              </a:rPr>
              <a:t>Chart</a:t>
            </a:r>
            <a:r>
              <a:rPr lang="ar-SA" sz="2000" b="1" smtClean="0">
                <a:solidFill>
                  <a:srgbClr val="FFFF00"/>
                </a:solidFill>
                <a:cs typeface="B Nazanin" pitchFamily="2" charset="-78"/>
              </a:rPr>
              <a:t> </a:t>
            </a:r>
            <a:r>
              <a:rPr lang="fa-IR" sz="2000" b="1" smtClean="0">
                <a:solidFill>
                  <a:srgbClr val="FFFF00"/>
                </a:solidFill>
                <a:cs typeface="B Nazanin" pitchFamily="2" charset="-78"/>
              </a:rPr>
              <a:t>را براي ترسيم گراف انتخاب كرده</a:t>
            </a:r>
            <a:r>
              <a:rPr lang="ar-SA" sz="2000" b="1" smtClean="0">
                <a:solidFill>
                  <a:srgbClr val="FFFF00"/>
                </a:solidFill>
                <a:cs typeface="B Nazanin" pitchFamily="2" charset="-78"/>
              </a:rPr>
              <a:t> </a:t>
            </a:r>
            <a:endParaRPr lang="fa-IR" sz="2000" b="1" smtClean="0">
              <a:solidFill>
                <a:srgbClr val="FFFF00"/>
              </a:solidFill>
              <a:cs typeface="B Nazanin" pitchFamily="2" charset="-78"/>
            </a:endParaRPr>
          </a:p>
          <a:p>
            <a:pPr marL="609600" indent="-609600" algn="r" rtl="1">
              <a:lnSpc>
                <a:spcPct val="80000"/>
              </a:lnSpc>
              <a:buFont typeface="Wingdings" pitchFamily="2" charset="2"/>
              <a:buAutoNum type="arabicPeriod"/>
            </a:pPr>
            <a:r>
              <a:rPr lang="fa-IR" sz="2000" b="1" smtClean="0">
                <a:solidFill>
                  <a:srgbClr val="FFFF00"/>
                </a:solidFill>
                <a:cs typeface="B Nazanin" pitchFamily="2" charset="-78"/>
              </a:rPr>
              <a:t> از بين گرافهاي موجود در </a:t>
            </a:r>
            <a:r>
              <a:rPr lang="en-US" sz="2000" b="1" smtClean="0">
                <a:solidFill>
                  <a:srgbClr val="FFFF00"/>
                </a:solidFill>
                <a:cs typeface="B Nazanin" pitchFamily="2" charset="-78"/>
              </a:rPr>
              <a:t>Chard type</a:t>
            </a:r>
            <a:r>
              <a:rPr lang="ar-SA" sz="2000" b="1" smtClean="0">
                <a:solidFill>
                  <a:srgbClr val="FFFF00"/>
                </a:solidFill>
                <a:cs typeface="B Nazanin" pitchFamily="2" charset="-78"/>
              </a:rPr>
              <a:t> گزينه</a:t>
            </a:r>
            <a:r>
              <a:rPr lang="en-US" sz="2000" b="1" smtClean="0">
                <a:solidFill>
                  <a:srgbClr val="FFFF00"/>
                </a:solidFill>
                <a:cs typeface="B Nazanin" pitchFamily="2" charset="-78"/>
              </a:rPr>
              <a:t>XY( Scatter) </a:t>
            </a:r>
            <a:r>
              <a:rPr lang="fa-IR" sz="2000" b="1" smtClean="0">
                <a:solidFill>
                  <a:srgbClr val="FFFF00"/>
                </a:solidFill>
                <a:cs typeface="B Nazanin" pitchFamily="2" charset="-78"/>
              </a:rPr>
              <a:t>  </a:t>
            </a:r>
            <a:r>
              <a:rPr lang="ar-SA" sz="2000" b="1" smtClean="0">
                <a:solidFill>
                  <a:srgbClr val="FFFF00"/>
                </a:solidFill>
                <a:cs typeface="B Nazanin" pitchFamily="2" charset="-78"/>
              </a:rPr>
              <a:t>را انتخاب مي كنيم</a:t>
            </a:r>
            <a:endParaRPr lang="fa-IR" sz="2000" b="1" smtClean="0">
              <a:solidFill>
                <a:srgbClr val="FFFF00"/>
              </a:solidFill>
              <a:cs typeface="B Nazanin" pitchFamily="2" charset="-78"/>
            </a:endParaRPr>
          </a:p>
          <a:p>
            <a:pPr marL="609600" indent="-609600" algn="r" rtl="1">
              <a:lnSpc>
                <a:spcPct val="80000"/>
              </a:lnSpc>
              <a:buFont typeface="Wingdings" pitchFamily="2" charset="2"/>
              <a:buAutoNum type="arabicPeriod"/>
            </a:pPr>
            <a:r>
              <a:rPr lang="en-US" sz="2000" b="1" smtClean="0">
                <a:solidFill>
                  <a:srgbClr val="FFFF00"/>
                </a:solidFill>
                <a:cs typeface="B Nazanin" pitchFamily="2" charset="-78"/>
              </a:rPr>
              <a:t>Chart sub type  </a:t>
            </a:r>
            <a:r>
              <a:rPr lang="ar-SA" sz="2000" b="1" smtClean="0">
                <a:solidFill>
                  <a:srgbClr val="FFFF00"/>
                </a:solidFill>
                <a:cs typeface="B Nazanin" pitchFamily="2" charset="-78"/>
              </a:rPr>
              <a:t>اولين چارتي كه نقطه اي است را انتخاب مي كنيم.</a:t>
            </a:r>
            <a:endParaRPr lang="en-US" sz="2000" b="1" smtClean="0">
              <a:solidFill>
                <a:srgbClr val="FFFF00"/>
              </a:solidFill>
              <a:cs typeface="B Nazanin" pitchFamily="2" charset="-78"/>
            </a:endParaRPr>
          </a:p>
          <a:p>
            <a:pPr marL="609600" indent="-609600" algn="r" rtl="1">
              <a:lnSpc>
                <a:spcPct val="80000"/>
              </a:lnSpc>
              <a:buFont typeface="Wingdings" pitchFamily="2" charset="2"/>
              <a:buAutoNum type="arabicPeriod"/>
            </a:pPr>
            <a:endParaRPr lang="fa-IR" sz="2000" b="1" smtClean="0">
              <a:solidFill>
                <a:srgbClr val="FFFF00"/>
              </a:solidFill>
              <a:cs typeface="B Nazanin" pitchFamily="2" charset="-78"/>
            </a:endParaRPr>
          </a:p>
        </p:txBody>
      </p:sp>
      <p:pic>
        <p:nvPicPr>
          <p:cNvPr id="36868" name="Picture 4"/>
          <p:cNvPicPr>
            <a:picLocks noChangeAspect="1" noChangeArrowheads="1"/>
          </p:cNvPicPr>
          <p:nvPr/>
        </p:nvPicPr>
        <p:blipFill>
          <a:blip r:embed="rId2"/>
          <a:srcRect/>
          <a:stretch>
            <a:fillRect/>
          </a:stretch>
        </p:blipFill>
        <p:spPr bwMode="auto">
          <a:xfrm>
            <a:off x="103188" y="2420938"/>
            <a:ext cx="4108450" cy="4322762"/>
          </a:xfrm>
          <a:prstGeom prst="rect">
            <a:avLst/>
          </a:prstGeom>
          <a:noFill/>
          <a:ln w="9525">
            <a:noFill/>
            <a:miter lim="800000"/>
            <a:headEnd/>
            <a:tailEnd/>
          </a:ln>
        </p:spPr>
      </p:pic>
      <p:pic>
        <p:nvPicPr>
          <p:cNvPr id="36869" name="Picture 6"/>
          <p:cNvPicPr>
            <a:picLocks noChangeAspect="1" noChangeArrowheads="1"/>
          </p:cNvPicPr>
          <p:nvPr/>
        </p:nvPicPr>
        <p:blipFill>
          <a:blip r:embed="rId3"/>
          <a:srcRect/>
          <a:stretch>
            <a:fillRect/>
          </a:stretch>
        </p:blipFill>
        <p:spPr bwMode="auto">
          <a:xfrm>
            <a:off x="4378325" y="2636838"/>
            <a:ext cx="4010025" cy="3990975"/>
          </a:xfrm>
          <a:prstGeom prst="rect">
            <a:avLst/>
          </a:prstGeom>
          <a:noFill/>
          <a:ln w="9525">
            <a:noFill/>
            <a:miter lim="800000"/>
            <a:headEnd/>
            <a:tailEnd/>
          </a:ln>
        </p:spPr>
      </p:pic>
      <p:sp>
        <p:nvSpPr>
          <p:cNvPr id="36870" name="Slide Number Placeholder 8"/>
          <p:cNvSpPr>
            <a:spLocks noGrp="1"/>
          </p:cNvSpPr>
          <p:nvPr>
            <p:ph type="sldNum" sz="quarter" idx="12"/>
          </p:nvPr>
        </p:nvSpPr>
        <p:spPr>
          <a:noFill/>
        </p:spPr>
        <p:txBody>
          <a:bodyPr/>
          <a:lstStyle/>
          <a:p>
            <a:fld id="{36D5C337-6107-4E33-8545-95E66A55B0BB}" type="slidenum">
              <a:rPr lang="ar-SA"/>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500"/>
                                        <p:tgtEl>
                                          <p:spTgt spid="31747">
                                            <p:txEl>
                                              <p:pRg st="0" end="0"/>
                                            </p:txEl>
                                          </p:spTgt>
                                        </p:tgtEl>
                                      </p:cBhvr>
                                    </p:animEffect>
                                    <p:anim calcmode="lin" valueType="num">
                                      <p:cBhvr>
                                        <p:cTn id="13"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500"/>
                                        <p:tgtEl>
                                          <p:spTgt spid="31747">
                                            <p:txEl>
                                              <p:pRg st="1" end="1"/>
                                            </p:txEl>
                                          </p:spTgt>
                                        </p:tgtEl>
                                      </p:cBhvr>
                                    </p:animEffect>
                                    <p:anim calcmode="lin" valueType="num">
                                      <p:cBhvr>
                                        <p:cTn id="20"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1747">
                                            <p:txEl>
                                              <p:pRg st="2" end="2"/>
                                            </p:txEl>
                                          </p:spTgt>
                                        </p:tgtEl>
                                        <p:attrNameLst>
                                          <p:attrName>style.visibility</p:attrName>
                                        </p:attrNameLst>
                                      </p:cBhvr>
                                      <p:to>
                                        <p:strVal val="visible"/>
                                      </p:to>
                                    </p:set>
                                    <p:animEffect transition="in" filter="fade">
                                      <p:cBhvr>
                                        <p:cTn id="26" dur="500"/>
                                        <p:tgtEl>
                                          <p:spTgt spid="31747">
                                            <p:txEl>
                                              <p:pRg st="2" end="2"/>
                                            </p:txEl>
                                          </p:spTgt>
                                        </p:tgtEl>
                                      </p:cBhvr>
                                    </p:animEffect>
                                    <p:anim calcmode="lin" valueType="num">
                                      <p:cBhvr>
                                        <p:cTn id="27"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57200" y="260350"/>
            <a:ext cx="8229600" cy="1439863"/>
          </a:xfrm>
        </p:spPr>
        <p:txBody>
          <a:bodyPr/>
          <a:lstStyle/>
          <a:p>
            <a:pPr marL="609600" indent="-609600" algn="just" rtl="1">
              <a:buFont typeface="Wingdings" pitchFamily="2" charset="2"/>
              <a:buNone/>
            </a:pPr>
            <a:r>
              <a:rPr lang="fa-IR" sz="2400" b="1" smtClean="0">
                <a:cs typeface="B Nazanin" pitchFamily="2" charset="-78"/>
              </a:rPr>
              <a:t> 4 - گزينه </a:t>
            </a:r>
            <a:r>
              <a:rPr lang="en-US" sz="2400" b="1" smtClean="0">
                <a:cs typeface="B Nazanin" pitchFamily="2" charset="-78"/>
              </a:rPr>
              <a:t>Next</a:t>
            </a:r>
            <a:r>
              <a:rPr lang="fa-IR" sz="2400" b="1" smtClean="0">
                <a:cs typeface="B Nazanin" pitchFamily="2" charset="-78"/>
              </a:rPr>
              <a:t> را زده و در پنجره بعدي سربرگ </a:t>
            </a:r>
            <a:r>
              <a:rPr lang="en-US" sz="2400" b="1" smtClean="0">
                <a:cs typeface="B Nazanin" pitchFamily="2" charset="-78"/>
              </a:rPr>
              <a:t>Series</a:t>
            </a:r>
            <a:r>
              <a:rPr lang="fa-IR" sz="2400" b="1" smtClean="0">
                <a:cs typeface="B Nazanin" pitchFamily="2" charset="-78"/>
              </a:rPr>
              <a:t> را براي تنظيم محور </a:t>
            </a:r>
            <a:r>
              <a:rPr lang="en-US" sz="2400" b="1" smtClean="0">
                <a:cs typeface="B Nazanin" pitchFamily="2" charset="-78"/>
              </a:rPr>
              <a:t>x , y</a:t>
            </a:r>
            <a:r>
              <a:rPr lang="fa-IR" sz="2400" b="1" smtClean="0">
                <a:cs typeface="B Nazanin" pitchFamily="2" charset="-78"/>
              </a:rPr>
              <a:t> مي زنيم بنابراين در محور </a:t>
            </a:r>
            <a:r>
              <a:rPr lang="en-US" sz="2400" b="1" smtClean="0">
                <a:cs typeface="B Nazanin" pitchFamily="2" charset="-78"/>
              </a:rPr>
              <a:t>X</a:t>
            </a:r>
            <a:r>
              <a:rPr lang="fa-IR" sz="2400" b="1" smtClean="0">
                <a:cs typeface="B Nazanin" pitchFamily="2" charset="-78"/>
              </a:rPr>
              <a:t> فيلد ارتفاع(</a:t>
            </a:r>
            <a:r>
              <a:rPr lang="en-US" sz="2400" b="1" smtClean="0">
                <a:cs typeface="B Nazanin" pitchFamily="2" charset="-78"/>
              </a:rPr>
              <a:t>elevation</a:t>
            </a:r>
            <a:r>
              <a:rPr lang="fa-IR" sz="2400" b="1" smtClean="0">
                <a:cs typeface="B Nazanin" pitchFamily="2" charset="-78"/>
              </a:rPr>
              <a:t>) را معرفي كرده و در محور </a:t>
            </a:r>
            <a:r>
              <a:rPr lang="en-US" sz="2400" b="1" smtClean="0">
                <a:cs typeface="B Nazanin" pitchFamily="2" charset="-78"/>
              </a:rPr>
              <a:t>Y</a:t>
            </a:r>
            <a:r>
              <a:rPr lang="fa-IR" sz="2400" b="1" smtClean="0">
                <a:cs typeface="B Nazanin" pitchFamily="2" charset="-78"/>
              </a:rPr>
              <a:t> فيلد بارش (</a:t>
            </a:r>
            <a:r>
              <a:rPr lang="en-US" sz="2400" b="1" smtClean="0">
                <a:cs typeface="B Nazanin" pitchFamily="2" charset="-78"/>
              </a:rPr>
              <a:t>rain</a:t>
            </a:r>
            <a:r>
              <a:rPr lang="fa-IR" sz="2400" b="1" smtClean="0">
                <a:cs typeface="B Nazanin" pitchFamily="2" charset="-78"/>
              </a:rPr>
              <a:t>) را معرفي مي كنيم</a:t>
            </a:r>
          </a:p>
        </p:txBody>
      </p:sp>
      <p:pic>
        <p:nvPicPr>
          <p:cNvPr id="37891" name="Picture 4"/>
          <p:cNvPicPr>
            <a:picLocks noChangeAspect="1" noChangeArrowheads="1"/>
          </p:cNvPicPr>
          <p:nvPr/>
        </p:nvPicPr>
        <p:blipFill>
          <a:blip r:embed="rId2"/>
          <a:srcRect/>
          <a:stretch>
            <a:fillRect/>
          </a:stretch>
        </p:blipFill>
        <p:spPr bwMode="auto">
          <a:xfrm>
            <a:off x="684213" y="1628775"/>
            <a:ext cx="7775575" cy="5157788"/>
          </a:xfrm>
          <a:prstGeom prst="rect">
            <a:avLst/>
          </a:prstGeom>
          <a:noFill/>
          <a:ln w="9525">
            <a:noFill/>
            <a:miter lim="800000"/>
            <a:headEnd/>
            <a:tailEnd/>
          </a:ln>
        </p:spPr>
      </p:pic>
      <p:sp>
        <p:nvSpPr>
          <p:cNvPr id="37892" name="Slide Number Placeholder 6"/>
          <p:cNvSpPr>
            <a:spLocks noGrp="1"/>
          </p:cNvSpPr>
          <p:nvPr>
            <p:ph type="sldNum" sz="quarter" idx="12"/>
          </p:nvPr>
        </p:nvSpPr>
        <p:spPr>
          <a:noFill/>
        </p:spPr>
        <p:txBody>
          <a:bodyPr/>
          <a:lstStyle/>
          <a:p>
            <a:fld id="{77506470-EFBC-4F71-9D78-E6FB02A78E7D}" type="slidenum">
              <a:rPr lang="ar-SA"/>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68313" y="333375"/>
            <a:ext cx="8229600" cy="2016125"/>
          </a:xfrm>
        </p:spPr>
        <p:txBody>
          <a:bodyPr/>
          <a:lstStyle/>
          <a:p>
            <a:pPr marL="609600" indent="-609600" algn="r" rtl="1">
              <a:buFont typeface="Wingdings" pitchFamily="2" charset="2"/>
              <a:buNone/>
            </a:pPr>
            <a:r>
              <a:rPr lang="fa-IR" sz="2400" smtClean="0">
                <a:solidFill>
                  <a:srgbClr val="FFFF00"/>
                </a:solidFill>
              </a:rPr>
              <a:t> </a:t>
            </a:r>
            <a:r>
              <a:rPr lang="fa-IR" sz="2400" b="1" smtClean="0">
                <a:solidFill>
                  <a:srgbClr val="FFFF00"/>
                </a:solidFill>
                <a:cs typeface="B Nazanin" pitchFamily="2" charset="-78"/>
              </a:rPr>
              <a:t>5- در مرحله بعد گزينه</a:t>
            </a:r>
            <a:r>
              <a:rPr lang="fa-IR" sz="2400" smtClean="0">
                <a:solidFill>
                  <a:srgbClr val="FFFF00"/>
                </a:solidFill>
              </a:rPr>
              <a:t> </a:t>
            </a:r>
            <a:r>
              <a:rPr lang="en-US" sz="2400" smtClean="0">
                <a:solidFill>
                  <a:srgbClr val="FFFF00"/>
                </a:solidFill>
              </a:rPr>
              <a:t>Finish</a:t>
            </a:r>
            <a:r>
              <a:rPr lang="fa-IR" sz="2400" smtClean="0">
                <a:solidFill>
                  <a:srgbClr val="FFFF00"/>
                </a:solidFill>
              </a:rPr>
              <a:t> </a:t>
            </a:r>
            <a:r>
              <a:rPr lang="fa-IR" sz="2400" b="1" smtClean="0">
                <a:solidFill>
                  <a:srgbClr val="FFFF00"/>
                </a:solidFill>
                <a:cs typeface="B Nazanin" pitchFamily="2" charset="-78"/>
              </a:rPr>
              <a:t>را زده و كار را به پايان مي رسانيم</a:t>
            </a:r>
          </a:p>
          <a:p>
            <a:pPr marL="609600" indent="-609600" algn="r" rtl="1">
              <a:buFont typeface="Wingdings" pitchFamily="2" charset="2"/>
              <a:buNone/>
            </a:pPr>
            <a:endParaRPr lang="fa-IR" sz="2400" b="1" smtClean="0">
              <a:solidFill>
                <a:srgbClr val="FFFF00"/>
              </a:solidFill>
              <a:cs typeface="B Nazanin" pitchFamily="2" charset="-78"/>
            </a:endParaRPr>
          </a:p>
          <a:p>
            <a:pPr marL="609600" indent="-609600" algn="r" rtl="1">
              <a:buFont typeface="Wingdings" pitchFamily="2" charset="2"/>
              <a:buNone/>
            </a:pPr>
            <a:r>
              <a:rPr lang="fa-IR" sz="2400" b="1" smtClean="0">
                <a:solidFill>
                  <a:srgbClr val="FFFF00"/>
                </a:solidFill>
                <a:cs typeface="B Nazanin" pitchFamily="2" charset="-78"/>
              </a:rPr>
              <a:t> 6- در چارت ظاهر شده ابتدا نقاط را انتخاب كرده براي اين منظور </a:t>
            </a:r>
            <a:r>
              <a:rPr lang="ar-SA" sz="2400" b="1" smtClean="0">
                <a:solidFill>
                  <a:srgbClr val="FFFF00"/>
                </a:solidFill>
                <a:cs typeface="B Nazanin" pitchFamily="2" charset="-78"/>
              </a:rPr>
              <a:t>روي يكي از نقطه هاي درون نمودار كليك مي كنيم و آنرا به صورت انتخاب شده در مي آوريم. روي</a:t>
            </a:r>
            <a:r>
              <a:rPr lang="fa-IR" sz="2400" b="1" smtClean="0">
                <a:solidFill>
                  <a:srgbClr val="FFFF00"/>
                </a:solidFill>
                <a:cs typeface="B Nazanin" pitchFamily="2" charset="-78"/>
              </a:rPr>
              <a:t> نقطه انتخاب شده </a:t>
            </a:r>
            <a:r>
              <a:rPr lang="ar-SA" sz="2400" b="1" smtClean="0">
                <a:solidFill>
                  <a:srgbClr val="FFFF00"/>
                </a:solidFill>
                <a:cs typeface="B Nazanin" pitchFamily="2" charset="-78"/>
              </a:rPr>
              <a:t>كليك راست </a:t>
            </a:r>
            <a:r>
              <a:rPr lang="fa-IR" sz="2400" b="1" smtClean="0">
                <a:solidFill>
                  <a:srgbClr val="FFFF00"/>
                </a:solidFill>
                <a:cs typeface="B Nazanin" pitchFamily="2" charset="-78"/>
              </a:rPr>
              <a:t>كرده </a:t>
            </a:r>
            <a:r>
              <a:rPr lang="ar-SA" sz="2400" b="1" smtClean="0">
                <a:solidFill>
                  <a:srgbClr val="FFFF00"/>
                </a:solidFill>
                <a:cs typeface="B Nazanin" pitchFamily="2" charset="-78"/>
              </a:rPr>
              <a:t> و گزينه </a:t>
            </a:r>
            <a:r>
              <a:rPr lang="en-US" sz="2400" b="1" smtClean="0">
                <a:solidFill>
                  <a:srgbClr val="FFFF00"/>
                </a:solidFill>
                <a:cs typeface="B Nazanin" pitchFamily="2" charset="-78"/>
              </a:rPr>
              <a:t>Add trend line </a:t>
            </a:r>
            <a:r>
              <a:rPr lang="fa-IR" sz="2400" b="1" smtClean="0">
                <a:solidFill>
                  <a:srgbClr val="FFFF00"/>
                </a:solidFill>
                <a:cs typeface="B Nazanin" pitchFamily="2" charset="-78"/>
              </a:rPr>
              <a:t> </a:t>
            </a:r>
            <a:r>
              <a:rPr lang="ar-SA" sz="2400" b="1" smtClean="0">
                <a:solidFill>
                  <a:srgbClr val="FFFF00"/>
                </a:solidFill>
                <a:cs typeface="B Nazanin" pitchFamily="2" charset="-78"/>
              </a:rPr>
              <a:t>را انتخاب </a:t>
            </a:r>
            <a:r>
              <a:rPr lang="fa-IR" sz="2400" b="1" smtClean="0">
                <a:solidFill>
                  <a:srgbClr val="FFFF00"/>
                </a:solidFill>
                <a:cs typeface="B Nazanin" pitchFamily="2" charset="-78"/>
              </a:rPr>
              <a:t>كنيد</a:t>
            </a:r>
            <a:r>
              <a:rPr lang="ar-SA" sz="2400" smtClean="0">
                <a:solidFill>
                  <a:srgbClr val="FFFF00"/>
                </a:solidFill>
              </a:rPr>
              <a:t>.</a:t>
            </a:r>
            <a:endParaRPr lang="en-US" sz="2400" smtClean="0">
              <a:solidFill>
                <a:srgbClr val="FFFF00"/>
              </a:solidFill>
            </a:endParaRPr>
          </a:p>
          <a:p>
            <a:pPr marL="609600" indent="-609600"/>
            <a:endParaRPr lang="en-US" sz="2400" smtClean="0"/>
          </a:p>
        </p:txBody>
      </p:sp>
      <p:pic>
        <p:nvPicPr>
          <p:cNvPr id="38915" name="Picture 4"/>
          <p:cNvPicPr>
            <a:picLocks noChangeAspect="1" noChangeArrowheads="1"/>
          </p:cNvPicPr>
          <p:nvPr/>
        </p:nvPicPr>
        <p:blipFill>
          <a:blip r:embed="rId2"/>
          <a:srcRect/>
          <a:stretch>
            <a:fillRect/>
          </a:stretch>
        </p:blipFill>
        <p:spPr bwMode="auto">
          <a:xfrm>
            <a:off x="250825" y="3357563"/>
            <a:ext cx="4686300" cy="3057525"/>
          </a:xfrm>
          <a:prstGeom prst="rect">
            <a:avLst/>
          </a:prstGeom>
          <a:noFill/>
          <a:ln w="9525">
            <a:noFill/>
            <a:miter lim="800000"/>
            <a:headEnd/>
            <a:tailEnd/>
          </a:ln>
        </p:spPr>
      </p:pic>
      <p:sp>
        <p:nvSpPr>
          <p:cNvPr id="38916" name="Slide Number Placeholder 6"/>
          <p:cNvSpPr>
            <a:spLocks noGrp="1"/>
          </p:cNvSpPr>
          <p:nvPr>
            <p:ph type="sldNum" sz="quarter" idx="12"/>
          </p:nvPr>
        </p:nvSpPr>
        <p:spPr>
          <a:noFill/>
        </p:spPr>
        <p:txBody>
          <a:bodyPr/>
          <a:lstStyle/>
          <a:p>
            <a:fld id="{A2EB98AD-E9AC-4BC7-8869-4ED8BD9D2E67}" type="slidenum">
              <a:rPr lang="ar-SA"/>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idx="1"/>
          </p:nvPr>
        </p:nvSpPr>
        <p:spPr>
          <a:xfrm>
            <a:off x="395288" y="333375"/>
            <a:ext cx="8229600" cy="2951163"/>
          </a:xfrm>
        </p:spPr>
        <p:txBody>
          <a:bodyPr/>
          <a:lstStyle/>
          <a:p>
            <a:pPr marL="609600" indent="-609600" algn="just" rtl="1">
              <a:buFont typeface="Wingdings" pitchFamily="2" charset="2"/>
              <a:buNone/>
            </a:pPr>
            <a:r>
              <a:rPr lang="fa-IR" sz="2400" smtClean="0">
                <a:solidFill>
                  <a:srgbClr val="FFFF00"/>
                </a:solidFill>
                <a:cs typeface="B Nazanin" pitchFamily="2" charset="-78"/>
              </a:rPr>
              <a:t>       </a:t>
            </a:r>
            <a:r>
              <a:rPr lang="ar-SA" sz="2400" smtClean="0">
                <a:solidFill>
                  <a:srgbClr val="FFFF00"/>
                </a:solidFill>
                <a:cs typeface="B Nazanin" pitchFamily="2" charset="-78"/>
              </a:rPr>
              <a:t>در </a:t>
            </a:r>
            <a:r>
              <a:rPr lang="fa-IR" sz="2400" smtClean="0">
                <a:solidFill>
                  <a:srgbClr val="FFFF00"/>
                </a:solidFill>
                <a:cs typeface="B Nazanin" pitchFamily="2" charset="-78"/>
              </a:rPr>
              <a:t>سربرگ</a:t>
            </a:r>
            <a:r>
              <a:rPr lang="ar-SA" sz="2400" smtClean="0">
                <a:solidFill>
                  <a:srgbClr val="FFFF00"/>
                </a:solidFill>
                <a:cs typeface="B Nazanin" pitchFamily="2" charset="-78"/>
              </a:rPr>
              <a:t> </a:t>
            </a:r>
            <a:r>
              <a:rPr lang="en-US" sz="2400" smtClean="0">
                <a:solidFill>
                  <a:srgbClr val="FFFF00"/>
                </a:solidFill>
                <a:cs typeface="B Nazanin" pitchFamily="2" charset="-78"/>
              </a:rPr>
              <a:t>Type</a:t>
            </a:r>
            <a:r>
              <a:rPr lang="ar-SA" sz="2400" smtClean="0">
                <a:solidFill>
                  <a:srgbClr val="FFFF00"/>
                </a:solidFill>
                <a:cs typeface="B Nazanin" pitchFamily="2" charset="-78"/>
              </a:rPr>
              <a:t> گزينه </a:t>
            </a:r>
            <a:r>
              <a:rPr lang="en-US" sz="2400" smtClean="0">
                <a:solidFill>
                  <a:srgbClr val="FFFF00"/>
                </a:solidFill>
                <a:cs typeface="B Nazanin" pitchFamily="2" charset="-78"/>
              </a:rPr>
              <a:t>Linear</a:t>
            </a:r>
            <a:r>
              <a:rPr lang="ar-SA" sz="2400" smtClean="0">
                <a:solidFill>
                  <a:srgbClr val="FFFF00"/>
                </a:solidFill>
                <a:cs typeface="B Nazanin" pitchFamily="2" charset="-78"/>
              </a:rPr>
              <a:t> را انتخاب </a:t>
            </a:r>
            <a:r>
              <a:rPr lang="fa-IR" sz="2400" smtClean="0">
                <a:solidFill>
                  <a:srgbClr val="FFFF00"/>
                </a:solidFill>
                <a:cs typeface="B Nazanin" pitchFamily="2" charset="-78"/>
              </a:rPr>
              <a:t>كرده</a:t>
            </a:r>
            <a:r>
              <a:rPr lang="ar-SA" sz="2400" smtClean="0">
                <a:solidFill>
                  <a:srgbClr val="FFFF00"/>
                </a:solidFill>
                <a:cs typeface="B Nazanin" pitchFamily="2" charset="-78"/>
              </a:rPr>
              <a:t>.</a:t>
            </a:r>
            <a:endParaRPr lang="fa-IR" sz="2400" smtClean="0">
              <a:solidFill>
                <a:srgbClr val="FFFF00"/>
              </a:solidFill>
              <a:cs typeface="B Nazanin" pitchFamily="2" charset="-78"/>
            </a:endParaRPr>
          </a:p>
          <a:p>
            <a:pPr marL="609600" indent="-609600" algn="just" rtl="1">
              <a:buFont typeface="Wingdings" pitchFamily="2" charset="2"/>
              <a:buNone/>
            </a:pPr>
            <a:r>
              <a:rPr lang="fa-IR" sz="2400" smtClean="0">
                <a:solidFill>
                  <a:srgbClr val="FFFF00"/>
                </a:solidFill>
                <a:cs typeface="B Nazanin" pitchFamily="2" charset="-78"/>
              </a:rPr>
              <a:t>       سپس به سربرگ</a:t>
            </a:r>
            <a:r>
              <a:rPr lang="ar-SA" sz="2400" smtClean="0">
                <a:solidFill>
                  <a:srgbClr val="FFFF00"/>
                </a:solidFill>
                <a:cs typeface="B Nazanin" pitchFamily="2" charset="-78"/>
              </a:rPr>
              <a:t> </a:t>
            </a:r>
            <a:r>
              <a:rPr lang="en-US" sz="2400" smtClean="0">
                <a:solidFill>
                  <a:srgbClr val="FFFF00"/>
                </a:solidFill>
                <a:cs typeface="B Nazanin" pitchFamily="2" charset="-78"/>
              </a:rPr>
              <a:t>Options</a:t>
            </a:r>
            <a:r>
              <a:rPr lang="ar-SA" sz="2400" smtClean="0">
                <a:solidFill>
                  <a:srgbClr val="FFFF00"/>
                </a:solidFill>
                <a:cs typeface="B Nazanin" pitchFamily="2" charset="-78"/>
              </a:rPr>
              <a:t> </a:t>
            </a:r>
            <a:r>
              <a:rPr lang="fa-IR" sz="2400" smtClean="0">
                <a:solidFill>
                  <a:srgbClr val="FFFF00"/>
                </a:solidFill>
                <a:cs typeface="B Nazanin" pitchFamily="2" charset="-78"/>
              </a:rPr>
              <a:t>رفته و گزينه هاي زير را تيك بزنيد   </a:t>
            </a:r>
            <a:endParaRPr lang="en-US" sz="2400" smtClean="0">
              <a:solidFill>
                <a:srgbClr val="FFFF00"/>
              </a:solidFill>
              <a:cs typeface="B Nazanin" pitchFamily="2" charset="-78"/>
            </a:endParaRPr>
          </a:p>
          <a:p>
            <a:pPr marL="609600" indent="-609600" algn="just" rtl="1">
              <a:buFont typeface="Wingdings" pitchFamily="2" charset="2"/>
              <a:buAutoNum type="arabicPeriod" startAt="7"/>
            </a:pPr>
            <a:r>
              <a:rPr lang="en-US" sz="2400" smtClean="0">
                <a:solidFill>
                  <a:srgbClr val="FFFF00"/>
                </a:solidFill>
                <a:cs typeface="B Nazanin" pitchFamily="2" charset="-78"/>
              </a:rPr>
              <a:t>Display equation on chart</a:t>
            </a:r>
            <a:r>
              <a:rPr lang="fa-IR" sz="2400" smtClean="0">
                <a:solidFill>
                  <a:srgbClr val="FFFF00"/>
                </a:solidFill>
                <a:cs typeface="B Nazanin" pitchFamily="2" charset="-78"/>
              </a:rPr>
              <a:t>    </a:t>
            </a:r>
            <a:endParaRPr lang="en-US" sz="2400" smtClean="0">
              <a:solidFill>
                <a:srgbClr val="FFFF00"/>
              </a:solidFill>
              <a:cs typeface="B Nazanin" pitchFamily="2" charset="-78"/>
            </a:endParaRPr>
          </a:p>
          <a:p>
            <a:pPr marL="609600" indent="-609600" algn="just" rtl="1">
              <a:buFont typeface="Wingdings" pitchFamily="2" charset="2"/>
              <a:buAutoNum type="arabicPeriod" startAt="7"/>
            </a:pPr>
            <a:r>
              <a:rPr lang="en-US" sz="2400" smtClean="0">
                <a:solidFill>
                  <a:srgbClr val="FFFF00"/>
                </a:solidFill>
                <a:cs typeface="B Nazanin" pitchFamily="2" charset="-78"/>
              </a:rPr>
              <a:t>Display R – squared value on chart</a:t>
            </a:r>
            <a:r>
              <a:rPr lang="fa-IR" sz="2400" smtClean="0">
                <a:solidFill>
                  <a:srgbClr val="FFFF00"/>
                </a:solidFill>
                <a:cs typeface="B Nazanin" pitchFamily="2" charset="-78"/>
              </a:rPr>
              <a:t>  </a:t>
            </a:r>
          </a:p>
          <a:p>
            <a:pPr marL="609600" indent="-609600" algn="just" rtl="1">
              <a:buFont typeface="Wingdings" pitchFamily="2" charset="2"/>
              <a:buNone/>
            </a:pPr>
            <a:r>
              <a:rPr lang="fa-IR" sz="2400" smtClean="0">
                <a:solidFill>
                  <a:srgbClr val="FFFF00"/>
                </a:solidFill>
                <a:cs typeface="B Nazanin" pitchFamily="2" charset="-78"/>
              </a:rPr>
              <a:t>       </a:t>
            </a:r>
            <a:r>
              <a:rPr lang="ar-SA" sz="2400" smtClean="0">
                <a:solidFill>
                  <a:srgbClr val="FFFF00"/>
                </a:solidFill>
                <a:cs typeface="B Nazanin" pitchFamily="2" charset="-78"/>
              </a:rPr>
              <a:t>اولي </a:t>
            </a:r>
            <a:r>
              <a:rPr lang="fa-IR" sz="2400" smtClean="0">
                <a:solidFill>
                  <a:srgbClr val="FFFF00"/>
                </a:solidFill>
                <a:cs typeface="B Nazanin" pitchFamily="2" charset="-78"/>
              </a:rPr>
              <a:t> گزينه </a:t>
            </a:r>
            <a:r>
              <a:rPr lang="ar-SA" sz="2400" smtClean="0">
                <a:solidFill>
                  <a:srgbClr val="FFFF00"/>
                </a:solidFill>
                <a:cs typeface="B Nazanin" pitchFamily="2" charset="-78"/>
              </a:rPr>
              <a:t>معادله خط را نشان مي دهد و دومي</a:t>
            </a:r>
            <a:r>
              <a:rPr lang="fa-IR" sz="2400" smtClean="0">
                <a:solidFill>
                  <a:srgbClr val="FFFF00"/>
                </a:solidFill>
                <a:cs typeface="B Nazanin" pitchFamily="2" charset="-78"/>
              </a:rPr>
              <a:t>ن گزينه</a:t>
            </a:r>
            <a:r>
              <a:rPr lang="ar-SA" sz="2400" smtClean="0">
                <a:solidFill>
                  <a:srgbClr val="FFFF00"/>
                </a:solidFill>
                <a:cs typeface="B Nazanin" pitchFamily="2" charset="-78"/>
              </a:rPr>
              <a:t> ضريب همبستگي بين دو پارامتر مورد نظر بارش و ارتفاع.</a:t>
            </a:r>
            <a:endParaRPr lang="fa-IR" sz="2400" smtClean="0">
              <a:solidFill>
                <a:srgbClr val="FFFF00"/>
              </a:solidFill>
              <a:cs typeface="B Nazanin" pitchFamily="2" charset="-78"/>
            </a:endParaRPr>
          </a:p>
          <a:p>
            <a:pPr marL="609600" indent="-609600" algn="just" rtl="1">
              <a:buFont typeface="Wingdings" pitchFamily="2" charset="2"/>
              <a:buNone/>
            </a:pPr>
            <a:r>
              <a:rPr lang="ar-SA" sz="2400" smtClean="0">
                <a:solidFill>
                  <a:srgbClr val="FFFF00"/>
                </a:solidFill>
                <a:cs typeface="B Nazanin" pitchFamily="2" charset="-78"/>
              </a:rPr>
              <a:t>معادله خط را يادداشت </a:t>
            </a:r>
            <a:r>
              <a:rPr lang="fa-IR" sz="2400" smtClean="0">
                <a:solidFill>
                  <a:srgbClr val="FFFF00"/>
                </a:solidFill>
                <a:cs typeface="B Nazanin" pitchFamily="2" charset="-78"/>
              </a:rPr>
              <a:t>كرده</a:t>
            </a:r>
            <a:r>
              <a:rPr lang="en-US" sz="2400" smtClean="0">
                <a:solidFill>
                  <a:srgbClr val="FF0000"/>
                </a:solidFill>
                <a:cs typeface="B Nazanin" pitchFamily="2" charset="-78"/>
              </a:rPr>
              <a:t>Y</a:t>
            </a:r>
            <a:r>
              <a:rPr lang="en-US" sz="2400" smtClean="0">
                <a:solidFill>
                  <a:srgbClr val="FFFF00"/>
                </a:solidFill>
                <a:cs typeface="B Nazanin" pitchFamily="2" charset="-78"/>
              </a:rPr>
              <a:t> </a:t>
            </a:r>
            <a:r>
              <a:rPr lang="en-US" sz="2400" smtClean="0">
                <a:solidFill>
                  <a:srgbClr val="FF3300"/>
                </a:solidFill>
                <a:cs typeface="B Nazanin" pitchFamily="2" charset="-78"/>
              </a:rPr>
              <a:t>= 0.057x + 181.79</a:t>
            </a:r>
            <a:r>
              <a:rPr lang="en-US" sz="2400" smtClean="0">
                <a:solidFill>
                  <a:srgbClr val="FFFF00"/>
                </a:solidFill>
                <a:cs typeface="B Nazanin" pitchFamily="2" charset="-78"/>
              </a:rPr>
              <a:t>  </a:t>
            </a:r>
          </a:p>
        </p:txBody>
      </p:sp>
      <p:pic>
        <p:nvPicPr>
          <p:cNvPr id="39939" name="Picture 5"/>
          <p:cNvPicPr>
            <a:picLocks noChangeAspect="1" noChangeArrowheads="1"/>
          </p:cNvPicPr>
          <p:nvPr/>
        </p:nvPicPr>
        <p:blipFill>
          <a:blip r:embed="rId2"/>
          <a:srcRect/>
          <a:stretch>
            <a:fillRect/>
          </a:stretch>
        </p:blipFill>
        <p:spPr bwMode="auto">
          <a:xfrm>
            <a:off x="107950" y="3573463"/>
            <a:ext cx="3887788" cy="3000375"/>
          </a:xfrm>
          <a:prstGeom prst="rect">
            <a:avLst/>
          </a:prstGeom>
          <a:noFill/>
          <a:ln w="9525">
            <a:noFill/>
            <a:miter lim="800000"/>
            <a:headEnd/>
            <a:tailEnd/>
          </a:ln>
        </p:spPr>
      </p:pic>
      <p:pic>
        <p:nvPicPr>
          <p:cNvPr id="39940" name="Picture 7"/>
          <p:cNvPicPr>
            <a:picLocks noChangeAspect="1" noChangeArrowheads="1"/>
          </p:cNvPicPr>
          <p:nvPr/>
        </p:nvPicPr>
        <p:blipFill>
          <a:blip r:embed="rId3"/>
          <a:srcRect/>
          <a:stretch>
            <a:fillRect/>
          </a:stretch>
        </p:blipFill>
        <p:spPr bwMode="auto">
          <a:xfrm>
            <a:off x="4140200" y="3678238"/>
            <a:ext cx="4859338" cy="2919412"/>
          </a:xfrm>
          <a:prstGeom prst="rect">
            <a:avLst/>
          </a:prstGeom>
          <a:noFill/>
          <a:ln w="9525">
            <a:noFill/>
            <a:miter lim="800000"/>
            <a:headEnd/>
            <a:tailEnd/>
          </a:ln>
        </p:spPr>
      </p:pic>
      <p:sp>
        <p:nvSpPr>
          <p:cNvPr id="39941" name="Slide Number Placeholder 7"/>
          <p:cNvSpPr>
            <a:spLocks noGrp="1"/>
          </p:cNvSpPr>
          <p:nvPr>
            <p:ph type="sldNum" sz="quarter" idx="12"/>
          </p:nvPr>
        </p:nvSpPr>
        <p:spPr>
          <a:noFill/>
        </p:spPr>
        <p:txBody>
          <a:bodyPr/>
          <a:lstStyle/>
          <a:p>
            <a:fld id="{1DAF5448-4B5C-4D44-805D-94E320554341}" type="slidenum">
              <a:rPr lang="ar-SA"/>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Effect transition="in" filter="fade">
                                      <p:cBhvr>
                                        <p:cTn id="7" dur="500"/>
                                        <p:tgtEl>
                                          <p:spTgt spid="53252">
                                            <p:txEl>
                                              <p:pRg st="0" end="0"/>
                                            </p:txEl>
                                          </p:spTgt>
                                        </p:tgtEl>
                                      </p:cBhvr>
                                    </p:animEffect>
                                    <p:anim calcmode="lin" valueType="num">
                                      <p:cBhvr>
                                        <p:cTn id="8" dur="500" fill="hold"/>
                                        <p:tgtEl>
                                          <p:spTgt spid="5325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32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3252">
                                            <p:txEl>
                                              <p:pRg st="1" end="1"/>
                                            </p:txEl>
                                          </p:spTgt>
                                        </p:tgtEl>
                                        <p:attrNameLst>
                                          <p:attrName>style.visibility</p:attrName>
                                        </p:attrNameLst>
                                      </p:cBhvr>
                                      <p:to>
                                        <p:strVal val="visible"/>
                                      </p:to>
                                    </p:set>
                                    <p:animEffect transition="in" filter="fade">
                                      <p:cBhvr>
                                        <p:cTn id="14" dur="500"/>
                                        <p:tgtEl>
                                          <p:spTgt spid="53252">
                                            <p:txEl>
                                              <p:pRg st="1" end="1"/>
                                            </p:txEl>
                                          </p:spTgt>
                                        </p:tgtEl>
                                      </p:cBhvr>
                                    </p:animEffect>
                                    <p:anim calcmode="lin" valueType="num">
                                      <p:cBhvr>
                                        <p:cTn id="15" dur="500" fill="hold"/>
                                        <p:tgtEl>
                                          <p:spTgt spid="5325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32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3252">
                                            <p:txEl>
                                              <p:pRg st="2" end="2"/>
                                            </p:txEl>
                                          </p:spTgt>
                                        </p:tgtEl>
                                        <p:attrNameLst>
                                          <p:attrName>style.visibility</p:attrName>
                                        </p:attrNameLst>
                                      </p:cBhvr>
                                      <p:to>
                                        <p:strVal val="visible"/>
                                      </p:to>
                                    </p:set>
                                    <p:animEffect transition="in" filter="fade">
                                      <p:cBhvr>
                                        <p:cTn id="21" dur="500"/>
                                        <p:tgtEl>
                                          <p:spTgt spid="53252">
                                            <p:txEl>
                                              <p:pRg st="2" end="2"/>
                                            </p:txEl>
                                          </p:spTgt>
                                        </p:tgtEl>
                                      </p:cBhvr>
                                    </p:animEffect>
                                    <p:anim calcmode="lin" valueType="num">
                                      <p:cBhvr>
                                        <p:cTn id="22" dur="500" fill="hold"/>
                                        <p:tgtEl>
                                          <p:spTgt spid="5325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2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3252">
                                            <p:txEl>
                                              <p:pRg st="3" end="3"/>
                                            </p:txEl>
                                          </p:spTgt>
                                        </p:tgtEl>
                                        <p:attrNameLst>
                                          <p:attrName>style.visibility</p:attrName>
                                        </p:attrNameLst>
                                      </p:cBhvr>
                                      <p:to>
                                        <p:strVal val="visible"/>
                                      </p:to>
                                    </p:set>
                                    <p:animEffect transition="in" filter="fade">
                                      <p:cBhvr>
                                        <p:cTn id="28" dur="500"/>
                                        <p:tgtEl>
                                          <p:spTgt spid="53252">
                                            <p:txEl>
                                              <p:pRg st="3" end="3"/>
                                            </p:txEl>
                                          </p:spTgt>
                                        </p:tgtEl>
                                      </p:cBhvr>
                                    </p:animEffect>
                                    <p:anim calcmode="lin" valueType="num">
                                      <p:cBhvr>
                                        <p:cTn id="29" dur="500" fill="hold"/>
                                        <p:tgtEl>
                                          <p:spTgt spid="5325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32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3252">
                                            <p:txEl>
                                              <p:pRg st="4" end="4"/>
                                            </p:txEl>
                                          </p:spTgt>
                                        </p:tgtEl>
                                        <p:attrNameLst>
                                          <p:attrName>style.visibility</p:attrName>
                                        </p:attrNameLst>
                                      </p:cBhvr>
                                      <p:to>
                                        <p:strVal val="visible"/>
                                      </p:to>
                                    </p:set>
                                    <p:animEffect transition="in" filter="fade">
                                      <p:cBhvr>
                                        <p:cTn id="35" dur="500"/>
                                        <p:tgtEl>
                                          <p:spTgt spid="53252">
                                            <p:txEl>
                                              <p:pRg st="4" end="4"/>
                                            </p:txEl>
                                          </p:spTgt>
                                        </p:tgtEl>
                                      </p:cBhvr>
                                    </p:animEffect>
                                    <p:anim calcmode="lin" valueType="num">
                                      <p:cBhvr>
                                        <p:cTn id="36" dur="500" fill="hold"/>
                                        <p:tgtEl>
                                          <p:spTgt spid="53252">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325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3252">
                                            <p:txEl>
                                              <p:pRg st="5" end="5"/>
                                            </p:txEl>
                                          </p:spTgt>
                                        </p:tgtEl>
                                        <p:attrNameLst>
                                          <p:attrName>style.visibility</p:attrName>
                                        </p:attrNameLst>
                                      </p:cBhvr>
                                      <p:to>
                                        <p:strVal val="visible"/>
                                      </p:to>
                                    </p:set>
                                    <p:animEffect transition="in" filter="fade">
                                      <p:cBhvr>
                                        <p:cTn id="42" dur="500"/>
                                        <p:tgtEl>
                                          <p:spTgt spid="53252">
                                            <p:txEl>
                                              <p:pRg st="5" end="5"/>
                                            </p:txEl>
                                          </p:spTgt>
                                        </p:tgtEl>
                                      </p:cBhvr>
                                    </p:animEffect>
                                    <p:anim calcmode="lin" valueType="num">
                                      <p:cBhvr>
                                        <p:cTn id="43" dur="500" fill="hold"/>
                                        <p:tgtEl>
                                          <p:spTgt spid="53252">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5325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algn="r" rtl="1">
              <a:defRPr/>
            </a:pPr>
            <a:r>
              <a:rPr lang="fa-IR" dirty="0" smtClean="0">
                <a:cs typeface="B Compset" pitchFamily="2" charset="-78"/>
              </a:rPr>
              <a:t>روش کار در</a:t>
            </a:r>
            <a:r>
              <a:rPr lang="en-US" dirty="0" smtClean="0">
                <a:latin typeface="Monotype Corsiva" pitchFamily="66" charset="0"/>
              </a:rPr>
              <a:t> Excel</a:t>
            </a:r>
          </a:p>
        </p:txBody>
      </p:sp>
      <p:sp>
        <p:nvSpPr>
          <p:cNvPr id="32771" name="Rectangle 3"/>
          <p:cNvSpPr>
            <a:spLocks noGrp="1" noChangeArrowheads="1"/>
          </p:cNvSpPr>
          <p:nvPr>
            <p:ph idx="1"/>
          </p:nvPr>
        </p:nvSpPr>
        <p:spPr/>
        <p:txBody>
          <a:bodyPr/>
          <a:lstStyle/>
          <a:p>
            <a:pPr marL="609600" indent="-609600" algn="just" rtl="1">
              <a:lnSpc>
                <a:spcPct val="150000"/>
              </a:lnSpc>
              <a:buFont typeface="Wingdings" pitchFamily="2" charset="2"/>
              <a:buAutoNum type="arabicPeriod" startAt="9"/>
            </a:pPr>
            <a:r>
              <a:rPr lang="ar-SA" sz="2400" b="1" smtClean="0">
                <a:solidFill>
                  <a:srgbClr val="FFFF00"/>
                </a:solidFill>
                <a:cs typeface="B Nazanin" pitchFamily="2" charset="-78"/>
              </a:rPr>
              <a:t>حالا به </a:t>
            </a:r>
            <a:r>
              <a:rPr lang="en-US" sz="2400" b="1" smtClean="0">
                <a:solidFill>
                  <a:srgbClr val="FFFF00"/>
                </a:solidFill>
                <a:cs typeface="B Nazanin" pitchFamily="2" charset="-78"/>
              </a:rPr>
              <a:t>Arc map</a:t>
            </a:r>
            <a:r>
              <a:rPr lang="ar-SA" sz="2400" b="1" smtClean="0">
                <a:solidFill>
                  <a:srgbClr val="FFFF00"/>
                </a:solidFill>
                <a:cs typeface="B Nazanin" pitchFamily="2" charset="-78"/>
              </a:rPr>
              <a:t> بر مي گرديم و مسير زير را اجرا مي كنيم.</a:t>
            </a:r>
            <a:endParaRPr lang="fa-IR" sz="2400" b="1" smtClean="0">
              <a:solidFill>
                <a:srgbClr val="FFFF00"/>
              </a:solidFill>
              <a:cs typeface="B Nazanin" pitchFamily="2" charset="-78"/>
            </a:endParaRPr>
          </a:p>
          <a:p>
            <a:pPr marL="609600" indent="-609600" algn="just" rtl="1">
              <a:lnSpc>
                <a:spcPct val="150000"/>
              </a:lnSpc>
              <a:buFont typeface="Wingdings" pitchFamily="2" charset="2"/>
              <a:buNone/>
            </a:pPr>
            <a:endParaRPr lang="en-US" sz="2400" b="1" smtClean="0">
              <a:solidFill>
                <a:srgbClr val="FFFF00"/>
              </a:solidFill>
              <a:cs typeface="B Nazanin" pitchFamily="2" charset="-78"/>
            </a:endParaRPr>
          </a:p>
          <a:p>
            <a:pPr marL="609600" indent="-609600" algn="r">
              <a:lnSpc>
                <a:spcPct val="150000"/>
              </a:lnSpc>
              <a:buFont typeface="Wingdings" pitchFamily="2" charset="2"/>
              <a:buNone/>
            </a:pPr>
            <a:r>
              <a:rPr lang="en-US" sz="2400" b="1" smtClean="0">
                <a:solidFill>
                  <a:srgbClr val="FFFF00"/>
                </a:solidFill>
                <a:cs typeface="B Nazanin" pitchFamily="2" charset="-78"/>
              </a:rPr>
              <a:t>10. Spatial Analyst → Raster Calculato</a:t>
            </a:r>
            <a:r>
              <a:rPr lang="fa-IR" sz="2400" b="1" smtClean="0">
                <a:solidFill>
                  <a:srgbClr val="FFFF00"/>
                </a:solidFill>
                <a:cs typeface="B Nazanin" pitchFamily="2" charset="-78"/>
              </a:rPr>
              <a:t>.</a:t>
            </a:r>
          </a:p>
          <a:p>
            <a:pPr marL="609600" indent="-609600" algn="just" rtl="1">
              <a:lnSpc>
                <a:spcPct val="150000"/>
              </a:lnSpc>
              <a:buFont typeface="Wingdings" pitchFamily="2" charset="2"/>
              <a:buNone/>
            </a:pPr>
            <a:r>
              <a:rPr lang="fa-IR" sz="2400" b="1" smtClean="0">
                <a:solidFill>
                  <a:srgbClr val="FFFF00"/>
                </a:solidFill>
                <a:cs typeface="B Nazanin" pitchFamily="2" charset="-78"/>
              </a:rPr>
              <a:t>11. </a:t>
            </a:r>
            <a:r>
              <a:rPr lang="ar-SA" sz="2400" b="1" smtClean="0">
                <a:solidFill>
                  <a:srgbClr val="FFFF00"/>
                </a:solidFill>
                <a:cs typeface="B Nazanin" pitchFamily="2" charset="-78"/>
              </a:rPr>
              <a:t>در پنجره باز شده معادله را مي نويسيم و به جاي </a:t>
            </a:r>
            <a:r>
              <a:rPr lang="en-US" sz="2400" b="1" smtClean="0">
                <a:solidFill>
                  <a:srgbClr val="FFFF00"/>
                </a:solidFill>
                <a:cs typeface="B Nazanin" pitchFamily="2" charset="-78"/>
              </a:rPr>
              <a:t>X</a:t>
            </a:r>
            <a:r>
              <a:rPr lang="ar-SA" sz="2400" b="1" smtClean="0">
                <a:solidFill>
                  <a:srgbClr val="FFFF00"/>
                </a:solidFill>
                <a:cs typeface="B Nazanin" pitchFamily="2" charset="-78"/>
              </a:rPr>
              <a:t> ، </a:t>
            </a:r>
            <a:r>
              <a:rPr lang="en-US" sz="2400" b="1" smtClean="0">
                <a:solidFill>
                  <a:srgbClr val="FFFF00"/>
                </a:solidFill>
                <a:cs typeface="B Nazanin" pitchFamily="2" charset="-78"/>
              </a:rPr>
              <a:t>DEM</a:t>
            </a:r>
            <a:r>
              <a:rPr lang="fa-IR" sz="2400" b="1" smtClean="0">
                <a:solidFill>
                  <a:srgbClr val="FFFF00"/>
                </a:solidFill>
                <a:cs typeface="B Nazanin" pitchFamily="2" charset="-78"/>
              </a:rPr>
              <a:t>  </a:t>
            </a:r>
            <a:r>
              <a:rPr lang="ar-SA" sz="2400" b="1" smtClean="0">
                <a:solidFill>
                  <a:srgbClr val="FFFF00"/>
                </a:solidFill>
                <a:cs typeface="B Nazanin" pitchFamily="2" charset="-78"/>
              </a:rPr>
              <a:t>منطقه را قرار مي دهيم.</a:t>
            </a:r>
            <a:endParaRPr lang="fa-IR" sz="2400" b="1" smtClean="0">
              <a:solidFill>
                <a:srgbClr val="FFFF00"/>
              </a:solidFill>
              <a:cs typeface="B Nazanin" pitchFamily="2" charset="-78"/>
            </a:endParaRPr>
          </a:p>
          <a:p>
            <a:pPr marL="609600" indent="-609600" algn="just" rtl="1">
              <a:lnSpc>
                <a:spcPct val="150000"/>
              </a:lnSpc>
              <a:buFont typeface="Wingdings" pitchFamily="2" charset="2"/>
              <a:buAutoNum type="arabicPeriod" startAt="12"/>
            </a:pPr>
            <a:r>
              <a:rPr lang="en-US" sz="2400" b="1" smtClean="0">
                <a:solidFill>
                  <a:srgbClr val="FF3300"/>
                </a:solidFill>
                <a:cs typeface="B Nazanin" pitchFamily="2" charset="-78"/>
              </a:rPr>
              <a:t>0.057 * DEM)  + 181.79</a:t>
            </a:r>
            <a:r>
              <a:rPr lang="fa-IR" sz="2400" b="1" smtClean="0">
                <a:solidFill>
                  <a:srgbClr val="FF3300"/>
                </a:solidFill>
                <a:cs typeface="B Nazanin" pitchFamily="2" charset="-78"/>
              </a:rPr>
              <a:t>)</a:t>
            </a:r>
          </a:p>
          <a:p>
            <a:pPr marL="609600" indent="-609600" algn="just" rtl="1">
              <a:lnSpc>
                <a:spcPct val="150000"/>
              </a:lnSpc>
              <a:buFont typeface="Wingdings" pitchFamily="2" charset="2"/>
              <a:buNone/>
            </a:pPr>
            <a:r>
              <a:rPr lang="fa-IR" sz="2400" b="1" smtClean="0">
                <a:solidFill>
                  <a:schemeClr val="tx2"/>
                </a:solidFill>
                <a:cs typeface="B Nazanin" pitchFamily="2" charset="-78"/>
              </a:rPr>
              <a:t>13</a:t>
            </a:r>
            <a:r>
              <a:rPr lang="fa-IR" sz="2400" b="1" smtClean="0">
                <a:solidFill>
                  <a:srgbClr val="FF3300"/>
                </a:solidFill>
                <a:cs typeface="B Nazanin" pitchFamily="2" charset="-78"/>
              </a:rPr>
              <a:t>. </a:t>
            </a:r>
            <a:r>
              <a:rPr lang="ar-SA" sz="2400" b="1" smtClean="0">
                <a:solidFill>
                  <a:srgbClr val="FFFF00"/>
                </a:solidFill>
                <a:cs typeface="B Nazanin" pitchFamily="2" charset="-78"/>
              </a:rPr>
              <a:t>حالا دكمه </a:t>
            </a:r>
            <a:r>
              <a:rPr lang="en-US" sz="2400" b="1" smtClean="0">
                <a:solidFill>
                  <a:srgbClr val="FFFF00"/>
                </a:solidFill>
                <a:cs typeface="B Nazanin" pitchFamily="2" charset="-78"/>
              </a:rPr>
              <a:t>Evaluate</a:t>
            </a:r>
            <a:r>
              <a:rPr lang="ar-SA" sz="2400" b="1" smtClean="0">
                <a:solidFill>
                  <a:srgbClr val="FFFF00"/>
                </a:solidFill>
                <a:cs typeface="B Nazanin" pitchFamily="2" charset="-78"/>
              </a:rPr>
              <a:t> را مي زنيم.</a:t>
            </a:r>
            <a:r>
              <a:rPr lang="en-US" sz="2400" b="1" smtClean="0">
                <a:solidFill>
                  <a:srgbClr val="FFFF00"/>
                </a:solidFill>
                <a:cs typeface="B Nazanin" pitchFamily="2" charset="-78"/>
              </a:rPr>
              <a:t> </a:t>
            </a:r>
          </a:p>
        </p:txBody>
      </p:sp>
      <p:sp>
        <p:nvSpPr>
          <p:cNvPr id="40964" name="Slide Number Placeholder 6"/>
          <p:cNvSpPr>
            <a:spLocks noGrp="1"/>
          </p:cNvSpPr>
          <p:nvPr>
            <p:ph type="sldNum" sz="quarter" idx="12"/>
          </p:nvPr>
        </p:nvSpPr>
        <p:spPr>
          <a:noFill/>
        </p:spPr>
        <p:txBody>
          <a:bodyPr/>
          <a:lstStyle/>
          <a:p>
            <a:fld id="{768CB1FB-7943-47A4-A561-A43F293BE4EC}" type="slidenum">
              <a:rPr lang="ar-SA"/>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2771">
                                            <p:txEl>
                                              <p:pRg st="2" end="2"/>
                                            </p:txEl>
                                          </p:spTgt>
                                        </p:tgtEl>
                                        <p:attrNameLst>
                                          <p:attrName>style.visibility</p:attrName>
                                        </p:attrNameLst>
                                      </p:cBhvr>
                                      <p:to>
                                        <p:strVal val="visible"/>
                                      </p:to>
                                    </p:set>
                                    <p:animEffect transition="in" filter="fade">
                                      <p:cBhvr>
                                        <p:cTn id="14" dur="1000"/>
                                        <p:tgtEl>
                                          <p:spTgt spid="32771">
                                            <p:txEl>
                                              <p:pRg st="2" end="2"/>
                                            </p:txEl>
                                          </p:spTgt>
                                        </p:tgtEl>
                                      </p:cBhvr>
                                    </p:animEffect>
                                    <p:anim calcmode="lin" valueType="num">
                                      <p:cBhvr>
                                        <p:cTn id="15"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Effect transition="in" filter="fade">
                                      <p:cBhvr>
                                        <p:cTn id="21" dur="1000"/>
                                        <p:tgtEl>
                                          <p:spTgt spid="32771">
                                            <p:txEl>
                                              <p:pRg st="3" end="3"/>
                                            </p:txEl>
                                          </p:spTgt>
                                        </p:tgtEl>
                                      </p:cBhvr>
                                    </p:animEffect>
                                    <p:anim calcmode="lin" valueType="num">
                                      <p:cBhvr>
                                        <p:cTn id="22"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2771">
                                            <p:txEl>
                                              <p:pRg st="4" end="4"/>
                                            </p:txEl>
                                          </p:spTgt>
                                        </p:tgtEl>
                                        <p:attrNameLst>
                                          <p:attrName>style.visibility</p:attrName>
                                        </p:attrNameLst>
                                      </p:cBhvr>
                                      <p:to>
                                        <p:strVal val="visible"/>
                                      </p:to>
                                    </p:set>
                                    <p:animEffect transition="in" filter="fade">
                                      <p:cBhvr>
                                        <p:cTn id="28" dur="1000"/>
                                        <p:tgtEl>
                                          <p:spTgt spid="32771">
                                            <p:txEl>
                                              <p:pRg st="4" end="4"/>
                                            </p:txEl>
                                          </p:spTgt>
                                        </p:tgtEl>
                                      </p:cBhvr>
                                    </p:animEffect>
                                    <p:anim calcmode="lin" valueType="num">
                                      <p:cBhvr>
                                        <p:cTn id="29"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2771">
                                            <p:txEl>
                                              <p:pRg st="5" end="5"/>
                                            </p:txEl>
                                          </p:spTgt>
                                        </p:tgtEl>
                                        <p:attrNameLst>
                                          <p:attrName>style.visibility</p:attrName>
                                        </p:attrNameLst>
                                      </p:cBhvr>
                                      <p:to>
                                        <p:strVal val="visible"/>
                                      </p:to>
                                    </p:set>
                                    <p:animEffect transition="in" filter="fade">
                                      <p:cBhvr>
                                        <p:cTn id="35" dur="1000"/>
                                        <p:tgtEl>
                                          <p:spTgt spid="32771">
                                            <p:txEl>
                                              <p:pRg st="5" end="5"/>
                                            </p:txEl>
                                          </p:spTgt>
                                        </p:tgtEl>
                                      </p:cBhvr>
                                    </p:animEffect>
                                    <p:anim calcmode="lin" valueType="num">
                                      <p:cBhvr>
                                        <p:cTn id="36"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27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1987" name="Picture 4"/>
          <p:cNvPicPr>
            <a:picLocks noChangeAspect="1" noChangeArrowheads="1"/>
          </p:cNvPicPr>
          <p:nvPr/>
        </p:nvPicPr>
        <p:blipFill>
          <a:blip r:embed="rId3"/>
          <a:srcRect/>
          <a:stretch>
            <a:fillRect/>
          </a:stretch>
        </p:blipFill>
        <p:spPr bwMode="auto">
          <a:xfrm>
            <a:off x="4067175" y="2636838"/>
            <a:ext cx="4076700" cy="3409950"/>
          </a:xfrm>
          <a:prstGeom prst="rect">
            <a:avLst/>
          </a:prstGeom>
          <a:noFill/>
          <a:ln w="9525">
            <a:noFill/>
            <a:miter lim="800000"/>
            <a:headEnd/>
            <a:tailEnd/>
          </a:ln>
        </p:spPr>
      </p:pic>
      <p:sp>
        <p:nvSpPr>
          <p:cNvPr id="41988" name="Slide Number Placeholder 6"/>
          <p:cNvSpPr>
            <a:spLocks noGrp="1"/>
          </p:cNvSpPr>
          <p:nvPr>
            <p:ph type="sldNum" sz="quarter" idx="12"/>
          </p:nvPr>
        </p:nvSpPr>
        <p:spPr>
          <a:noFill/>
        </p:spPr>
        <p:txBody>
          <a:bodyPr/>
          <a:lstStyle/>
          <a:p>
            <a:fld id="{CA874427-3B73-44EB-8318-F20384CD6B4C}" type="slidenum">
              <a:rPr lang="ar-SA"/>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srcRect/>
          <a:stretch>
            <a:fillRect/>
          </a:stretch>
        </p:blipFill>
        <p:spPr bwMode="auto">
          <a:xfrm>
            <a:off x="215900" y="115888"/>
            <a:ext cx="8893175" cy="6670675"/>
          </a:xfrm>
          <a:prstGeom prst="rect">
            <a:avLst/>
          </a:prstGeom>
          <a:noFill/>
          <a:ln w="9525">
            <a:noFill/>
            <a:miter lim="800000"/>
            <a:headEnd/>
            <a:tailEnd/>
          </a:ln>
        </p:spPr>
      </p:pic>
      <p:sp>
        <p:nvSpPr>
          <p:cNvPr id="43011" name="Slide Number Placeholder 5"/>
          <p:cNvSpPr>
            <a:spLocks noGrp="1"/>
          </p:cNvSpPr>
          <p:nvPr>
            <p:ph type="sldNum" sz="quarter" idx="12"/>
          </p:nvPr>
        </p:nvSpPr>
        <p:spPr>
          <a:noFill/>
        </p:spPr>
        <p:txBody>
          <a:bodyPr/>
          <a:lstStyle/>
          <a:p>
            <a:fld id="{931193EE-3E24-494F-BE4D-A8DB7355C04B}" type="slidenum">
              <a:rPr lang="ar-SA"/>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algn="r">
              <a:defRPr/>
            </a:pPr>
            <a:r>
              <a:rPr lang="ar-SA" smtClean="0">
                <a:cs typeface="B Compset" pitchFamily="2" charset="-78"/>
              </a:rPr>
              <a:t>درون يابي به روش </a:t>
            </a:r>
            <a:r>
              <a:rPr lang="en-US" smtClean="0">
                <a:latin typeface="Monotype Corsiva" pitchFamily="66" charset="0"/>
                <a:cs typeface="B Compset" pitchFamily="2" charset="-78"/>
              </a:rPr>
              <a:t>Spline </a:t>
            </a:r>
          </a:p>
        </p:txBody>
      </p:sp>
      <p:sp>
        <p:nvSpPr>
          <p:cNvPr id="33795" name="Rectangle 3"/>
          <p:cNvSpPr>
            <a:spLocks noGrp="1" noChangeArrowheads="1"/>
          </p:cNvSpPr>
          <p:nvPr>
            <p:ph idx="1"/>
          </p:nvPr>
        </p:nvSpPr>
        <p:spPr>
          <a:xfrm>
            <a:off x="468313" y="1700213"/>
            <a:ext cx="8229600" cy="2692400"/>
          </a:xfrm>
        </p:spPr>
        <p:txBody>
          <a:bodyPr/>
          <a:lstStyle/>
          <a:p>
            <a:pPr algn="r" rtl="1">
              <a:lnSpc>
                <a:spcPct val="150000"/>
              </a:lnSpc>
              <a:buFont typeface="Wingdings" pitchFamily="2" charset="2"/>
              <a:buNone/>
            </a:pPr>
            <a:r>
              <a:rPr lang="ar-SA" sz="2800" b="1" smtClean="0">
                <a:cs typeface="B Nazanin" pitchFamily="2" charset="-78"/>
              </a:rPr>
              <a:t>اين روش براي نواحي مسطح كه ناهمواري كمي دارند و </a:t>
            </a:r>
            <a:r>
              <a:rPr lang="fa-IR" sz="2800" b="1" smtClean="0">
                <a:cs typeface="B Nazanin" pitchFamily="2" charset="-78"/>
              </a:rPr>
              <a:t> </a:t>
            </a:r>
            <a:r>
              <a:rPr lang="ar-SA" sz="2800" b="1" smtClean="0">
                <a:cs typeface="B Nazanin" pitchFamily="2" charset="-78"/>
              </a:rPr>
              <a:t>تغييرات شيب تدريجي است مناسب مي</a:t>
            </a:r>
            <a:r>
              <a:rPr lang="fa-IR" sz="2800" b="1" smtClean="0">
                <a:cs typeface="B Nazanin" pitchFamily="2" charset="-78"/>
              </a:rPr>
              <a:t> باشد.</a:t>
            </a:r>
          </a:p>
          <a:p>
            <a:pPr algn="r" rtl="1">
              <a:lnSpc>
                <a:spcPct val="150000"/>
              </a:lnSpc>
              <a:buFont typeface="Wingdings" pitchFamily="2" charset="2"/>
              <a:buNone/>
            </a:pPr>
            <a:r>
              <a:rPr lang="fa-IR" sz="2800" b="1" smtClean="0">
                <a:cs typeface="B Nazanin" pitchFamily="2" charset="-78"/>
              </a:rPr>
              <a:t>1- نقشه هاي فشار در سطوح بالا</a:t>
            </a:r>
          </a:p>
          <a:p>
            <a:pPr algn="r" rtl="1">
              <a:lnSpc>
                <a:spcPct val="150000"/>
              </a:lnSpc>
              <a:buFont typeface="Wingdings" pitchFamily="2" charset="2"/>
              <a:buNone/>
            </a:pPr>
            <a:r>
              <a:rPr lang="fa-IR" sz="2800" b="1" smtClean="0">
                <a:cs typeface="B Nazanin" pitchFamily="2" charset="-78"/>
              </a:rPr>
              <a:t>2- </a:t>
            </a:r>
            <a:r>
              <a:rPr lang="en-US" sz="2800" b="1" smtClean="0">
                <a:cs typeface="B Nazanin" pitchFamily="2" charset="-78"/>
              </a:rPr>
              <a:t>Pollution</a:t>
            </a:r>
            <a:r>
              <a:rPr lang="fa-IR" sz="2800" b="1" smtClean="0">
                <a:cs typeface="B Nazanin" pitchFamily="2" charset="-78"/>
              </a:rPr>
              <a:t> </a:t>
            </a:r>
            <a:r>
              <a:rPr lang="en-US" sz="2800" b="1" smtClean="0">
                <a:cs typeface="B Nazanin" pitchFamily="2" charset="-78"/>
              </a:rPr>
              <a:t>concentration</a:t>
            </a:r>
            <a:r>
              <a:rPr lang="fa-IR" sz="2800" b="1" smtClean="0">
                <a:cs typeface="B Nazanin" pitchFamily="2" charset="-78"/>
              </a:rPr>
              <a:t> </a:t>
            </a:r>
            <a:r>
              <a:rPr lang="ar-SA" sz="2800" b="1" smtClean="0">
                <a:cs typeface="B Nazanin" pitchFamily="2" charset="-78"/>
              </a:rPr>
              <a:t>(شدت يا غلظت آلودگي</a:t>
            </a:r>
            <a:r>
              <a:rPr lang="fa-IR" sz="2800" b="1" smtClean="0">
                <a:cs typeface="B Nazanin" pitchFamily="2" charset="-78"/>
              </a:rPr>
              <a:t> هوا</a:t>
            </a:r>
            <a:r>
              <a:rPr lang="ar-SA" sz="2800" b="1" smtClean="0">
                <a:cs typeface="B Nazanin" pitchFamily="2" charset="-78"/>
              </a:rPr>
              <a:t>) </a:t>
            </a:r>
            <a:endParaRPr lang="fa-IR" sz="2800" b="1" smtClean="0">
              <a:cs typeface="B Nazanin" pitchFamily="2" charset="-78"/>
            </a:endParaRPr>
          </a:p>
        </p:txBody>
      </p:sp>
      <p:sp>
        <p:nvSpPr>
          <p:cNvPr id="44036" name="Slide Number Placeholder 6"/>
          <p:cNvSpPr>
            <a:spLocks noGrp="1"/>
          </p:cNvSpPr>
          <p:nvPr>
            <p:ph type="sldNum" sz="quarter" idx="12"/>
          </p:nvPr>
        </p:nvSpPr>
        <p:spPr>
          <a:noFill/>
        </p:spPr>
        <p:txBody>
          <a:bodyPr/>
          <a:lstStyle/>
          <a:p>
            <a:fld id="{7ABFD50A-498D-45F7-A8F5-A31AA06BD328}" type="slidenum">
              <a:rPr lang="ar-SA"/>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fltVal val="0"/>
                                          </p:val>
                                        </p:tav>
                                        <p:tav tm="100000">
                                          <p:val>
                                            <p:strVal val="#ppt_w"/>
                                          </p:val>
                                        </p:tav>
                                      </p:tavLst>
                                    </p:anim>
                                    <p:anim calcmode="lin" valueType="num">
                                      <p:cBhvr>
                                        <p:cTn id="8" dur="1000" fill="hold"/>
                                        <p:tgtEl>
                                          <p:spTgt spid="33794"/>
                                        </p:tgtEl>
                                        <p:attrNameLst>
                                          <p:attrName>ppt_h</p:attrName>
                                        </p:attrNameLst>
                                      </p:cBhvr>
                                      <p:tavLst>
                                        <p:tav tm="0">
                                          <p:val>
                                            <p:fltVal val="0"/>
                                          </p:val>
                                        </p:tav>
                                        <p:tav tm="100000">
                                          <p:val>
                                            <p:strVal val="#ppt_h"/>
                                          </p:val>
                                        </p:tav>
                                      </p:tavLst>
                                    </p:anim>
                                    <p:anim calcmode="lin" valueType="num">
                                      <p:cBhvr>
                                        <p:cTn id="9" dur="1000" fill="hold"/>
                                        <p:tgtEl>
                                          <p:spTgt spid="33794"/>
                                        </p:tgtEl>
                                        <p:attrNameLst>
                                          <p:attrName>style.rotation</p:attrName>
                                        </p:attrNameLst>
                                      </p:cBhvr>
                                      <p:tavLst>
                                        <p:tav tm="0">
                                          <p:val>
                                            <p:fltVal val="90"/>
                                          </p:val>
                                        </p:tav>
                                        <p:tav tm="100000">
                                          <p:val>
                                            <p:fltVal val="0"/>
                                          </p:val>
                                        </p:tav>
                                      </p:tavLst>
                                    </p:anim>
                                    <p:animEffect transition="in" filter="fade">
                                      <p:cBhvr>
                                        <p:cTn id="10" dur="1000"/>
                                        <p:tgtEl>
                                          <p:spTgt spid="33794"/>
                                        </p:tgtEl>
                                      </p:cBhvr>
                                    </p:animEffect>
                                  </p:childTnLst>
                                </p:cTn>
                              </p:par>
                            </p:childTnLst>
                          </p:cTn>
                        </p:par>
                        <p:par>
                          <p:cTn id="11" fill="hold">
                            <p:stCondLst>
                              <p:cond delay="1900"/>
                            </p:stCondLst>
                            <p:childTnLst>
                              <p:par>
                                <p:cTn id="12" presetID="29" presetClass="entr" presetSubtype="0" fill="hold" grpId="0" nodeType="afterEffect">
                                  <p:stCondLst>
                                    <p:cond delay="0"/>
                                  </p:stCondLst>
                                  <p:childTnLst>
                                    <p:set>
                                      <p:cBhvr>
                                        <p:cTn id="13" dur="1" fill="hold">
                                          <p:stCondLst>
                                            <p:cond delay="0"/>
                                          </p:stCondLst>
                                        </p:cTn>
                                        <p:tgtEl>
                                          <p:spTgt spid="33795">
                                            <p:txEl>
                                              <p:pRg st="0" end="0"/>
                                            </p:txEl>
                                          </p:spTgt>
                                        </p:tgtEl>
                                        <p:attrNameLst>
                                          <p:attrName>style.visibility</p:attrName>
                                        </p:attrNameLst>
                                      </p:cBhvr>
                                      <p:to>
                                        <p:strVal val="visible"/>
                                      </p:to>
                                    </p:set>
                                    <p:anim calcmode="lin" valueType="num">
                                      <p:cBhvr>
                                        <p:cTn id="14" dur="1000" fill="hold"/>
                                        <p:tgtEl>
                                          <p:spTgt spid="33795">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37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37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3795">
                                            <p:txEl>
                                              <p:pRg st="1" end="1"/>
                                            </p:txEl>
                                          </p:spTgt>
                                        </p:tgtEl>
                                        <p:attrNameLst>
                                          <p:attrName>style.visibility</p:attrName>
                                        </p:attrNameLst>
                                      </p:cBhvr>
                                      <p:to>
                                        <p:strVal val="visible"/>
                                      </p:to>
                                    </p:set>
                                    <p:anim calcmode="lin" valueType="num">
                                      <p:cBhvr>
                                        <p:cTn id="21" dur="1000" fill="hold"/>
                                        <p:tgtEl>
                                          <p:spTgt spid="33795">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379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79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3795">
                                            <p:txEl>
                                              <p:pRg st="2" end="2"/>
                                            </p:txEl>
                                          </p:spTgt>
                                        </p:tgtEl>
                                        <p:attrNameLst>
                                          <p:attrName>style.visibility</p:attrName>
                                        </p:attrNameLst>
                                      </p:cBhvr>
                                      <p:to>
                                        <p:strVal val="visible"/>
                                      </p:to>
                                    </p:set>
                                    <p:anim calcmode="lin" valueType="num">
                                      <p:cBhvr>
                                        <p:cTn id="28" dur="1000" fill="hold"/>
                                        <p:tgtEl>
                                          <p:spTgt spid="33795">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37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274638"/>
            <a:ext cx="8229600" cy="561975"/>
          </a:xfrm>
        </p:spPr>
        <p:txBody>
          <a:bodyPr/>
          <a:lstStyle/>
          <a:p>
            <a:pPr algn="r" rtl="1">
              <a:defRPr/>
            </a:pPr>
            <a:r>
              <a:rPr lang="ar-SA" dirty="0" smtClean="0">
                <a:cs typeface="B Compset" pitchFamily="2" charset="-78"/>
              </a:rPr>
              <a:t>روش </a:t>
            </a:r>
            <a:r>
              <a:rPr lang="en-US" dirty="0" err="1" smtClean="0">
                <a:latin typeface="Monotype Corsiva" pitchFamily="66" charset="0"/>
                <a:cs typeface="B Compset" pitchFamily="2" charset="-78"/>
              </a:rPr>
              <a:t>Spline</a:t>
            </a:r>
            <a:r>
              <a:rPr lang="ar-SA" dirty="0" smtClean="0">
                <a:cs typeface="B Compset" pitchFamily="2" charset="-78"/>
              </a:rPr>
              <a:t> به دو صورت انجام مي شود</a:t>
            </a:r>
            <a:endParaRPr lang="en-US" dirty="0" smtClean="0">
              <a:cs typeface="B Compset" pitchFamily="2" charset="-78"/>
            </a:endParaRPr>
          </a:p>
        </p:txBody>
      </p:sp>
      <p:sp>
        <p:nvSpPr>
          <p:cNvPr id="34819" name="Rectangle 3"/>
          <p:cNvSpPr>
            <a:spLocks noGrp="1" noChangeArrowheads="1"/>
          </p:cNvSpPr>
          <p:nvPr>
            <p:ph idx="1"/>
          </p:nvPr>
        </p:nvSpPr>
        <p:spPr>
          <a:xfrm>
            <a:off x="395288" y="981075"/>
            <a:ext cx="8229600" cy="2663825"/>
          </a:xfrm>
        </p:spPr>
        <p:txBody>
          <a:bodyPr/>
          <a:lstStyle/>
          <a:p>
            <a:pPr marL="609600" indent="-609600" algn="r" rtl="1">
              <a:lnSpc>
                <a:spcPct val="90000"/>
              </a:lnSpc>
              <a:buFont typeface="Wingdings" pitchFamily="2" charset="2"/>
              <a:buBlip>
                <a:blip r:embed="rId2"/>
              </a:buBlip>
            </a:pPr>
            <a:r>
              <a:rPr lang="en-US" sz="2800" smtClean="0">
                <a:solidFill>
                  <a:srgbClr val="FFFF00"/>
                </a:solidFill>
                <a:latin typeface="Monotype Corsiva" pitchFamily="66" charset="0"/>
                <a:cs typeface="B Compset" pitchFamily="2" charset="-78"/>
              </a:rPr>
              <a:t>Regularized</a:t>
            </a:r>
            <a:r>
              <a:rPr lang="fa-IR" sz="2800" smtClean="0">
                <a:solidFill>
                  <a:srgbClr val="FFFF00"/>
                </a:solidFill>
                <a:cs typeface="B Compset" pitchFamily="2" charset="-78"/>
              </a:rPr>
              <a:t>: </a:t>
            </a:r>
            <a:r>
              <a:rPr lang="ar-SA" sz="2800" smtClean="0">
                <a:solidFill>
                  <a:srgbClr val="FFFF00"/>
                </a:solidFill>
                <a:cs typeface="B Compset" pitchFamily="2" charset="-78"/>
              </a:rPr>
              <a:t>اين روش در مناطق </a:t>
            </a:r>
            <a:r>
              <a:rPr lang="fa-IR" sz="2800" smtClean="0">
                <a:solidFill>
                  <a:srgbClr val="FFFF00"/>
                </a:solidFill>
                <a:cs typeface="B Compset" pitchFamily="2" charset="-78"/>
              </a:rPr>
              <a:t>كاملا </a:t>
            </a:r>
            <a:r>
              <a:rPr lang="ar-SA" sz="2800" smtClean="0">
                <a:solidFill>
                  <a:srgbClr val="FFFF00"/>
                </a:solidFill>
                <a:cs typeface="B Compset" pitchFamily="2" charset="-78"/>
              </a:rPr>
              <a:t>هموار </a:t>
            </a:r>
            <a:r>
              <a:rPr lang="fa-IR" sz="2800" smtClean="0">
                <a:solidFill>
                  <a:srgbClr val="FFFF00"/>
                </a:solidFill>
                <a:cs typeface="B Compset" pitchFamily="2" charset="-78"/>
              </a:rPr>
              <a:t>استفاده مي گردد. نقشه هاي فشار بهتر است با اين روش تهيه شود</a:t>
            </a:r>
          </a:p>
          <a:p>
            <a:pPr marL="609600" indent="-609600" algn="r" rtl="1">
              <a:lnSpc>
                <a:spcPct val="90000"/>
              </a:lnSpc>
              <a:buFont typeface="Wingdings" pitchFamily="2" charset="2"/>
              <a:buBlip>
                <a:blip r:embed="rId2"/>
              </a:buBlip>
            </a:pPr>
            <a:r>
              <a:rPr lang="ar-SA" sz="2800" smtClean="0">
                <a:solidFill>
                  <a:srgbClr val="FFFF00"/>
                </a:solidFill>
                <a:cs typeface="B Compset" pitchFamily="2" charset="-78"/>
              </a:rPr>
              <a:t> </a:t>
            </a:r>
            <a:r>
              <a:rPr lang="en-US" sz="2800" smtClean="0">
                <a:solidFill>
                  <a:srgbClr val="FFFF00"/>
                </a:solidFill>
                <a:latin typeface="Monotype Corsiva" pitchFamily="66" charset="0"/>
                <a:cs typeface="B Compset" pitchFamily="2" charset="-78"/>
              </a:rPr>
              <a:t>Tension</a:t>
            </a:r>
            <a:r>
              <a:rPr lang="fa-IR" sz="2800" smtClean="0">
                <a:solidFill>
                  <a:srgbClr val="FFFF00"/>
                </a:solidFill>
                <a:cs typeface="B Compset" pitchFamily="2" charset="-78"/>
              </a:rPr>
              <a:t>: </a:t>
            </a:r>
            <a:r>
              <a:rPr lang="ar-SA" sz="2800" smtClean="0">
                <a:solidFill>
                  <a:srgbClr val="FFFF00"/>
                </a:solidFill>
                <a:cs typeface="B Compset" pitchFamily="2" charset="-78"/>
              </a:rPr>
              <a:t>در مناطق هموار كه در داخل آن سطوح ناهموار كمي وجود دارد از اين روش استفاده مي شود.</a:t>
            </a:r>
            <a:r>
              <a:rPr lang="en-US" sz="2800" smtClean="0">
                <a:solidFill>
                  <a:srgbClr val="FFFF00"/>
                </a:solidFill>
                <a:cs typeface="B Compset" pitchFamily="2" charset="-78"/>
              </a:rPr>
              <a:t> </a:t>
            </a:r>
            <a:r>
              <a:rPr lang="fa-IR" sz="2800" smtClean="0">
                <a:solidFill>
                  <a:srgbClr val="FFFF00"/>
                </a:solidFill>
                <a:cs typeface="B Compset" pitchFamily="2" charset="-78"/>
              </a:rPr>
              <a:t>براي تهيه نقشه آلودگي هوا كه از ناهمواري زمين تاثير مي پذيرد بهتر است از اين روش استفاده گردد</a:t>
            </a:r>
            <a:endParaRPr lang="en-US" sz="2800" smtClean="0">
              <a:solidFill>
                <a:srgbClr val="FFFF00"/>
              </a:solidFill>
              <a:cs typeface="B Compset" pitchFamily="2" charset="-78"/>
            </a:endParaRPr>
          </a:p>
          <a:p>
            <a:pPr marL="609600" indent="-609600" algn="r" rtl="1">
              <a:lnSpc>
                <a:spcPct val="90000"/>
              </a:lnSpc>
            </a:pPr>
            <a:endParaRPr lang="en-US" sz="2800" smtClean="0">
              <a:solidFill>
                <a:srgbClr val="FFFF00"/>
              </a:solidFill>
              <a:cs typeface="B Compset" pitchFamily="2" charset="-78"/>
            </a:endParaRPr>
          </a:p>
        </p:txBody>
      </p:sp>
      <p:sp>
        <p:nvSpPr>
          <p:cNvPr id="34820" name="Rectangle 4"/>
          <p:cNvSpPr>
            <a:spLocks noChangeArrowheads="1"/>
          </p:cNvSpPr>
          <p:nvPr/>
        </p:nvSpPr>
        <p:spPr bwMode="auto">
          <a:xfrm>
            <a:off x="395288" y="3500438"/>
            <a:ext cx="8229600" cy="3097212"/>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ar-SA" sz="2800" dirty="0">
                <a:effectLst>
                  <a:outerShdw blurRad="38100" dist="38100" dir="2700000" algn="tl">
                    <a:srgbClr val="000000"/>
                  </a:outerShdw>
                </a:effectLst>
                <a:cs typeface="B Compset" pitchFamily="2" charset="-78"/>
              </a:rPr>
              <a:t>در روش </a:t>
            </a:r>
            <a:r>
              <a:rPr lang="en-US" sz="2800" dirty="0">
                <a:effectLst>
                  <a:outerShdw blurRad="38100" dist="38100" dir="2700000" algn="tl">
                    <a:srgbClr val="000000"/>
                  </a:outerShdw>
                </a:effectLst>
                <a:latin typeface="Monotype Corsiva" pitchFamily="66" charset="0"/>
                <a:cs typeface="B Compset" pitchFamily="2" charset="-78"/>
              </a:rPr>
              <a:t>Regularized</a:t>
            </a:r>
            <a:r>
              <a:rPr lang="fa-IR" sz="2800" dirty="0">
                <a:effectLst>
                  <a:outerShdw blurRad="38100" dist="38100" dir="2700000" algn="tl">
                    <a:srgbClr val="000000"/>
                  </a:outerShdw>
                </a:effectLst>
                <a:cs typeface="B Compset" pitchFamily="2" charset="-78"/>
              </a:rPr>
              <a:t>  </a:t>
            </a:r>
            <a:r>
              <a:rPr lang="ar-SA" sz="2800" dirty="0">
                <a:effectLst>
                  <a:outerShdw blurRad="38100" dist="38100" dir="2700000" algn="tl">
                    <a:srgbClr val="000000"/>
                  </a:outerShdw>
                </a:effectLst>
                <a:cs typeface="B Compset" pitchFamily="2" charset="-78"/>
              </a:rPr>
              <a:t>وزنها بين </a:t>
            </a:r>
            <a:r>
              <a:rPr lang="en-US" sz="2800" dirty="0">
                <a:effectLst>
                  <a:outerShdw blurRad="38100" dist="38100" dir="2700000" algn="tl">
                    <a:srgbClr val="000000"/>
                  </a:outerShdw>
                </a:effectLst>
                <a:latin typeface="Monotype Corsiva" pitchFamily="66" charset="0"/>
                <a:cs typeface="B Compset" pitchFamily="2" charset="-78"/>
              </a:rPr>
              <a:t>0-1</a:t>
            </a:r>
            <a:r>
              <a:rPr lang="ar-SA" sz="2800" dirty="0">
                <a:effectLst>
                  <a:outerShdw blurRad="38100" dist="38100" dir="2700000" algn="tl">
                    <a:srgbClr val="000000"/>
                  </a:outerShdw>
                </a:effectLst>
                <a:cs typeface="B Compset" pitchFamily="2" charset="-78"/>
              </a:rPr>
              <a:t> تغيير مي كند.</a:t>
            </a:r>
            <a:endParaRPr lang="fa-IR" sz="2800" dirty="0">
              <a:effectLst>
                <a:outerShdw blurRad="38100" dist="38100" dir="2700000" algn="tl">
                  <a:srgbClr val="000000"/>
                </a:outerShdw>
              </a:effectLst>
              <a:cs typeface="B Compset" pitchFamily="2" charset="-78"/>
            </a:endParaRPr>
          </a:p>
          <a:p>
            <a:pPr marL="342900" indent="-342900">
              <a:spcBef>
                <a:spcPct val="20000"/>
              </a:spcBef>
              <a:buClr>
                <a:schemeClr val="hlink"/>
              </a:buClr>
              <a:buSzPct val="70000"/>
              <a:buFont typeface="Wingdings" pitchFamily="2" charset="2"/>
              <a:buNone/>
              <a:defRPr/>
            </a:pPr>
            <a:r>
              <a:rPr lang="ar-SA" sz="2800" dirty="0">
                <a:effectLst>
                  <a:outerShdw blurRad="38100" dist="38100" dir="2700000" algn="tl">
                    <a:srgbClr val="000000"/>
                  </a:outerShdw>
                </a:effectLst>
                <a:cs typeface="B Compset" pitchFamily="2" charset="-78"/>
              </a:rPr>
              <a:t>در روش </a:t>
            </a:r>
            <a:r>
              <a:rPr lang="en-US" sz="2800" dirty="0">
                <a:effectLst>
                  <a:outerShdw blurRad="38100" dist="38100" dir="2700000" algn="tl">
                    <a:srgbClr val="000000"/>
                  </a:outerShdw>
                </a:effectLst>
                <a:latin typeface="Monotype Corsiva" pitchFamily="66" charset="0"/>
                <a:cs typeface="B Compset" pitchFamily="2" charset="-78"/>
              </a:rPr>
              <a:t>Tension</a:t>
            </a:r>
            <a:r>
              <a:rPr lang="fa-IR" sz="2800" dirty="0">
                <a:effectLst>
                  <a:outerShdw blurRad="38100" dist="38100" dir="2700000" algn="tl">
                    <a:srgbClr val="000000"/>
                  </a:outerShdw>
                </a:effectLst>
                <a:cs typeface="B Compset" pitchFamily="2" charset="-78"/>
              </a:rPr>
              <a:t>  </a:t>
            </a:r>
            <a:r>
              <a:rPr lang="ar-SA" sz="2800" dirty="0">
                <a:effectLst>
                  <a:outerShdw blurRad="38100" dist="38100" dir="2700000" algn="tl">
                    <a:srgbClr val="000000"/>
                  </a:outerShdw>
                </a:effectLst>
                <a:cs typeface="B Compset" pitchFamily="2" charset="-78"/>
              </a:rPr>
              <a:t>وزنها بين </a:t>
            </a:r>
            <a:r>
              <a:rPr lang="en-US" sz="2800" dirty="0">
                <a:effectLst>
                  <a:outerShdw blurRad="38100" dist="38100" dir="2700000" algn="tl">
                    <a:srgbClr val="000000"/>
                  </a:outerShdw>
                </a:effectLst>
                <a:latin typeface="Monotype Corsiva" pitchFamily="66" charset="0"/>
                <a:cs typeface="B Compset" pitchFamily="2" charset="-78"/>
              </a:rPr>
              <a:t>1-10</a:t>
            </a:r>
            <a:r>
              <a:rPr lang="ar-SA" sz="2800" dirty="0">
                <a:effectLst>
                  <a:outerShdw blurRad="38100" dist="38100" dir="2700000" algn="tl">
                    <a:srgbClr val="000000"/>
                  </a:outerShdw>
                </a:effectLst>
                <a:cs typeface="B Compset" pitchFamily="2" charset="-78"/>
              </a:rPr>
              <a:t> تغيير مي كند.</a:t>
            </a:r>
            <a:r>
              <a:rPr lang="fa-IR" sz="2800" dirty="0">
                <a:effectLst>
                  <a:outerShdw blurRad="38100" dist="38100" dir="2700000" algn="tl">
                    <a:srgbClr val="000000"/>
                  </a:outerShdw>
                </a:effectLst>
                <a:cs typeface="B Compset" pitchFamily="2" charset="-78"/>
              </a:rPr>
              <a:t/>
            </a:r>
            <a:br>
              <a:rPr lang="fa-IR" sz="2800" dirty="0">
                <a:effectLst>
                  <a:outerShdw blurRad="38100" dist="38100" dir="2700000" algn="tl">
                    <a:srgbClr val="000000"/>
                  </a:outerShdw>
                </a:effectLst>
                <a:cs typeface="B Compset" pitchFamily="2" charset="-78"/>
              </a:rPr>
            </a:br>
            <a:r>
              <a:rPr lang="fa-IR" sz="2800" dirty="0">
                <a:effectLst>
                  <a:outerShdw blurRad="38100" dist="38100" dir="2700000" algn="tl">
                    <a:srgbClr val="000000"/>
                  </a:outerShdw>
                </a:effectLst>
                <a:cs typeface="B Compset" pitchFamily="2" charset="-78"/>
              </a:rPr>
              <a:t> </a:t>
            </a:r>
            <a:r>
              <a:rPr lang="en-US" sz="2800" dirty="0">
                <a:solidFill>
                  <a:srgbClr val="CC3300"/>
                </a:solidFill>
                <a:effectLst>
                  <a:outerShdw blurRad="38100" dist="38100" dir="2700000" algn="tl">
                    <a:srgbClr val="000000"/>
                  </a:outerShdw>
                </a:effectLst>
                <a:latin typeface="Monotype Corsiva" pitchFamily="66" charset="0"/>
                <a:cs typeface="B Compset" pitchFamily="2" charset="-78"/>
              </a:rPr>
              <a:t>Weight</a:t>
            </a:r>
            <a:r>
              <a:rPr lang="fa-IR" sz="2800" dirty="0">
                <a:effectLst>
                  <a:outerShdw blurRad="38100" dist="38100" dir="2700000" algn="tl">
                    <a:srgbClr val="000000"/>
                  </a:outerShdw>
                </a:effectLst>
                <a:latin typeface="Monotype Corsiva" pitchFamily="66" charset="0"/>
                <a:cs typeface="B Compset" pitchFamily="2" charset="-78"/>
              </a:rPr>
              <a:t>: </a:t>
            </a:r>
            <a:r>
              <a:rPr lang="ar-SA" sz="2800" dirty="0">
                <a:effectLst>
                  <a:outerShdw blurRad="38100" dist="38100" dir="2700000" algn="tl">
                    <a:srgbClr val="000000"/>
                  </a:outerShdw>
                </a:effectLst>
                <a:cs typeface="B Compset" pitchFamily="2" charset="-78"/>
              </a:rPr>
              <a:t>مقدار خميدگي يا درجه سختي يا نرم شدگي را بيان مي كند.</a:t>
            </a:r>
            <a:r>
              <a:rPr lang="fa-IR" sz="2800" dirty="0">
                <a:effectLst>
                  <a:outerShdw blurRad="38100" dist="38100" dir="2700000" algn="tl">
                    <a:srgbClr val="000000"/>
                  </a:outerShdw>
                </a:effectLst>
                <a:cs typeface="B Compset" pitchFamily="2" charset="-78"/>
              </a:rPr>
              <a:t>                   </a:t>
            </a:r>
          </a:p>
          <a:p>
            <a:pPr marL="342900" indent="-342900">
              <a:spcBef>
                <a:spcPct val="20000"/>
              </a:spcBef>
              <a:buClr>
                <a:srgbClr val="583232"/>
              </a:buClr>
              <a:buSzPct val="110000"/>
              <a:buFont typeface="Wingdings" pitchFamily="2" charset="2"/>
              <a:buNone/>
              <a:defRPr/>
            </a:pPr>
            <a:r>
              <a:rPr lang="fa-IR" sz="2800" dirty="0">
                <a:effectLst>
                  <a:outerShdw blurRad="38100" dist="38100" dir="2700000" algn="tl">
                    <a:srgbClr val="000000"/>
                  </a:outerShdw>
                </a:effectLst>
                <a:cs typeface="B Compset" pitchFamily="2" charset="-78"/>
              </a:rPr>
              <a:t>                   </a:t>
            </a:r>
            <a:r>
              <a:rPr lang="ar-SA" sz="2800" dirty="0">
                <a:effectLst>
                  <a:outerShdw blurRad="38100" dist="38100" dir="2700000" algn="tl">
                    <a:srgbClr val="000000"/>
                  </a:outerShdw>
                </a:effectLst>
                <a:cs typeface="B Compset" pitchFamily="2" charset="-78"/>
              </a:rPr>
              <a:t>هر چه وزن بيشتر باشد نرم شدگي بيشتر است و هموارتر مي شود( خميدگي </a:t>
            </a:r>
            <a:r>
              <a:rPr lang="fa-IR" sz="2800" dirty="0">
                <a:effectLst>
                  <a:outerShdw blurRad="38100" dist="38100" dir="2700000" algn="tl">
                    <a:srgbClr val="000000"/>
                  </a:outerShdw>
                </a:effectLst>
                <a:cs typeface="B Compset" pitchFamily="2" charset="-78"/>
              </a:rPr>
              <a:t> </a:t>
            </a:r>
            <a:r>
              <a:rPr lang="ar-SA" sz="2800" dirty="0">
                <a:effectLst>
                  <a:outerShdw blurRad="38100" dist="38100" dir="2700000" algn="tl">
                    <a:srgbClr val="000000"/>
                  </a:outerShdw>
                </a:effectLst>
                <a:cs typeface="B Compset" pitchFamily="2" charset="-78"/>
              </a:rPr>
              <a:t>طبقات كمتر مي گردد. )</a:t>
            </a:r>
            <a:endParaRPr lang="en-US" sz="2800" dirty="0">
              <a:effectLst>
                <a:outerShdw blurRad="38100" dist="38100" dir="2700000" algn="tl">
                  <a:srgbClr val="000000"/>
                </a:outerShdw>
              </a:effectLst>
              <a:cs typeface="B Compset" pitchFamily="2" charset="-78"/>
            </a:endParaRPr>
          </a:p>
        </p:txBody>
      </p:sp>
      <p:sp>
        <p:nvSpPr>
          <p:cNvPr id="45061" name="Slide Number Placeholder 7"/>
          <p:cNvSpPr>
            <a:spLocks noGrp="1"/>
          </p:cNvSpPr>
          <p:nvPr>
            <p:ph type="sldNum" sz="quarter" idx="12"/>
          </p:nvPr>
        </p:nvSpPr>
        <p:spPr>
          <a:noFill/>
        </p:spPr>
        <p:txBody>
          <a:bodyPr/>
          <a:lstStyle/>
          <a:p>
            <a:fld id="{E91861F9-093E-45C9-BE00-95814CE39BA0}" type="slidenum">
              <a:rPr lang="ar-SA"/>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strVal val="#ppt_w+.3"/>
                                          </p:val>
                                        </p:tav>
                                        <p:tav tm="100000">
                                          <p:val>
                                            <p:strVal val="#ppt_w"/>
                                          </p:val>
                                        </p:tav>
                                      </p:tavLst>
                                    </p:anim>
                                    <p:anim calcmode="lin" valueType="num">
                                      <p:cBhvr>
                                        <p:cTn id="8" dur="1000" fill="hold"/>
                                        <p:tgtEl>
                                          <p:spTgt spid="34818"/>
                                        </p:tgtEl>
                                        <p:attrNameLst>
                                          <p:attrName>ppt_h</p:attrName>
                                        </p:attrNameLst>
                                      </p:cBhvr>
                                      <p:tavLst>
                                        <p:tav tm="0">
                                          <p:val>
                                            <p:strVal val="#ppt_h"/>
                                          </p:val>
                                        </p:tav>
                                        <p:tav tm="100000">
                                          <p:val>
                                            <p:strVal val="#ppt_h"/>
                                          </p:val>
                                        </p:tav>
                                      </p:tavLst>
                                    </p:anim>
                                    <p:animEffect transition="in" filter="fade">
                                      <p:cBhvr>
                                        <p:cTn id="9" dur="1000"/>
                                        <p:tgtEl>
                                          <p:spTgt spid="34818"/>
                                        </p:tgtEl>
                                      </p:cBhvr>
                                    </p:animEffect>
                                  </p:childTnLst>
                                </p:cTn>
                              </p:par>
                            </p:childTnLst>
                          </p:cTn>
                        </p:par>
                        <p:par>
                          <p:cTn id="10" fill="hold">
                            <p:stCondLst>
                              <p:cond delay="1000"/>
                            </p:stCondLst>
                            <p:childTnLst>
                              <p:par>
                                <p:cTn id="11" presetID="51" presetClass="entr" presetSubtype="0" fill="hold" grpId="0" nodeType="after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fade">
                                      <p:cBhvr>
                                        <p:cTn id="13" dur="770" decel="100000"/>
                                        <p:tgtEl>
                                          <p:spTgt spid="34819">
                                            <p:txEl>
                                              <p:pRg st="0" end="0"/>
                                            </p:txEl>
                                          </p:spTgt>
                                        </p:tgtEl>
                                      </p:cBhvr>
                                    </p:animEffect>
                                    <p:animScale>
                                      <p:cBhvr>
                                        <p:cTn id="14" dur="770" decel="100000"/>
                                        <p:tgtEl>
                                          <p:spTgt spid="34819">
                                            <p:txEl>
                                              <p:pRg st="0" end="0"/>
                                            </p:txEl>
                                          </p:spTgt>
                                        </p:tgtEl>
                                      </p:cBhvr>
                                      <p:from x="10000" y="10000"/>
                                      <p:to x="200000" y="450000"/>
                                    </p:animScale>
                                    <p:animScale>
                                      <p:cBhvr>
                                        <p:cTn id="15" dur="1230" accel="100000" fill="hold">
                                          <p:stCondLst>
                                            <p:cond delay="770"/>
                                          </p:stCondLst>
                                        </p:cTn>
                                        <p:tgtEl>
                                          <p:spTgt spid="34819">
                                            <p:txEl>
                                              <p:pRg st="0" end="0"/>
                                            </p:txEl>
                                          </p:spTgt>
                                        </p:tgtEl>
                                      </p:cBhvr>
                                      <p:from x="200000" y="450000"/>
                                      <p:to x="100000" y="100000"/>
                                    </p:animScale>
                                    <p:set>
                                      <p:cBhvr>
                                        <p:cTn id="16" dur="770" fill="hold"/>
                                        <p:tgtEl>
                                          <p:spTgt spid="34819">
                                            <p:txEl>
                                              <p:pRg st="0" end="0"/>
                                            </p:txEl>
                                          </p:spTgt>
                                        </p:tgtEl>
                                        <p:attrNameLst>
                                          <p:attrName>ppt_x</p:attrName>
                                        </p:attrNameLst>
                                      </p:cBhvr>
                                      <p:to>
                                        <p:strVal val="(0.5)"/>
                                      </p:to>
                                    </p:set>
                                    <p:anim from="(0.5)" to="(#ppt_x)" calcmode="lin" valueType="num">
                                      <p:cBhvr>
                                        <p:cTn id="17" dur="1230" accel="100000" fill="hold">
                                          <p:stCondLst>
                                            <p:cond delay="770"/>
                                          </p:stCondLst>
                                        </p:cTn>
                                        <p:tgtEl>
                                          <p:spTgt spid="34819">
                                            <p:txEl>
                                              <p:pRg st="0" end="0"/>
                                            </p:txEl>
                                          </p:spTgt>
                                        </p:tgtEl>
                                        <p:attrNameLst>
                                          <p:attrName>ppt_x</p:attrName>
                                        </p:attrNameLst>
                                      </p:cBhvr>
                                    </p:anim>
                                    <p:set>
                                      <p:cBhvr>
                                        <p:cTn id="18" dur="770" fill="hold"/>
                                        <p:tgtEl>
                                          <p:spTgt spid="34819">
                                            <p:txEl>
                                              <p:pRg st="0" end="0"/>
                                            </p:txEl>
                                          </p:spTgt>
                                        </p:tgtEl>
                                        <p:attrNameLst>
                                          <p:attrName>ppt_y</p:attrName>
                                        </p:attrNameLst>
                                      </p:cBhvr>
                                      <p:to>
                                        <p:strVal val="(#ppt_y+0.4)"/>
                                      </p:to>
                                    </p:set>
                                    <p:anim from="(#ppt_y+0.4)" to="(#ppt_y)" calcmode="lin" valueType="num">
                                      <p:cBhvr>
                                        <p:cTn id="19" dur="1230" accel="100000" fill="hold">
                                          <p:stCondLst>
                                            <p:cond delay="770"/>
                                          </p:stCondLst>
                                        </p:cTn>
                                        <p:tgtEl>
                                          <p:spTgt spid="34819">
                                            <p:txEl>
                                              <p:pRg st="0" end="0"/>
                                            </p:txEl>
                                          </p:spTgt>
                                        </p:tgtEl>
                                        <p:attrNameLst>
                                          <p:attrName>ppt_y</p:attrName>
                                        </p:attrNameLst>
                                      </p:cBhvr>
                                    </p:anim>
                                  </p:childTnLst>
                                </p:cTn>
                              </p:par>
                            </p:childTnLst>
                          </p:cTn>
                        </p:par>
                        <p:par>
                          <p:cTn id="20" fill="hold">
                            <p:stCondLst>
                              <p:cond delay="3000"/>
                            </p:stCondLst>
                            <p:childTnLst>
                              <p:par>
                                <p:cTn id="21" presetID="51" presetClass="entr" presetSubtype="0" fill="hold" grpId="0" nodeType="afterEffect">
                                  <p:stCondLst>
                                    <p:cond delay="0"/>
                                  </p:stCondLst>
                                  <p:childTnLst>
                                    <p:set>
                                      <p:cBhvr>
                                        <p:cTn id="22" dur="1" fill="hold">
                                          <p:stCondLst>
                                            <p:cond delay="0"/>
                                          </p:stCondLst>
                                        </p:cTn>
                                        <p:tgtEl>
                                          <p:spTgt spid="34819">
                                            <p:txEl>
                                              <p:pRg st="1" end="1"/>
                                            </p:txEl>
                                          </p:spTgt>
                                        </p:tgtEl>
                                        <p:attrNameLst>
                                          <p:attrName>style.visibility</p:attrName>
                                        </p:attrNameLst>
                                      </p:cBhvr>
                                      <p:to>
                                        <p:strVal val="visible"/>
                                      </p:to>
                                    </p:set>
                                    <p:animEffect transition="in" filter="fade">
                                      <p:cBhvr>
                                        <p:cTn id="23" dur="770" decel="100000"/>
                                        <p:tgtEl>
                                          <p:spTgt spid="34819">
                                            <p:txEl>
                                              <p:pRg st="1" end="1"/>
                                            </p:txEl>
                                          </p:spTgt>
                                        </p:tgtEl>
                                      </p:cBhvr>
                                    </p:animEffect>
                                    <p:animScale>
                                      <p:cBhvr>
                                        <p:cTn id="24" dur="770" decel="100000"/>
                                        <p:tgtEl>
                                          <p:spTgt spid="34819">
                                            <p:txEl>
                                              <p:pRg st="1" end="1"/>
                                            </p:txEl>
                                          </p:spTgt>
                                        </p:tgtEl>
                                      </p:cBhvr>
                                      <p:from x="10000" y="10000"/>
                                      <p:to x="200000" y="450000"/>
                                    </p:animScale>
                                    <p:animScale>
                                      <p:cBhvr>
                                        <p:cTn id="25" dur="1230" accel="100000" fill="hold">
                                          <p:stCondLst>
                                            <p:cond delay="770"/>
                                          </p:stCondLst>
                                        </p:cTn>
                                        <p:tgtEl>
                                          <p:spTgt spid="34819">
                                            <p:txEl>
                                              <p:pRg st="1" end="1"/>
                                            </p:txEl>
                                          </p:spTgt>
                                        </p:tgtEl>
                                      </p:cBhvr>
                                      <p:from x="200000" y="450000"/>
                                      <p:to x="100000" y="100000"/>
                                    </p:animScale>
                                    <p:set>
                                      <p:cBhvr>
                                        <p:cTn id="26" dur="770" fill="hold"/>
                                        <p:tgtEl>
                                          <p:spTgt spid="34819">
                                            <p:txEl>
                                              <p:pRg st="1" end="1"/>
                                            </p:txEl>
                                          </p:spTgt>
                                        </p:tgtEl>
                                        <p:attrNameLst>
                                          <p:attrName>ppt_x</p:attrName>
                                        </p:attrNameLst>
                                      </p:cBhvr>
                                      <p:to>
                                        <p:strVal val="(0.5)"/>
                                      </p:to>
                                    </p:set>
                                    <p:anim from="(0.5)" to="(#ppt_x)" calcmode="lin" valueType="num">
                                      <p:cBhvr>
                                        <p:cTn id="27" dur="1230" accel="100000" fill="hold">
                                          <p:stCondLst>
                                            <p:cond delay="770"/>
                                          </p:stCondLst>
                                        </p:cTn>
                                        <p:tgtEl>
                                          <p:spTgt spid="34819">
                                            <p:txEl>
                                              <p:pRg st="1" end="1"/>
                                            </p:txEl>
                                          </p:spTgt>
                                        </p:tgtEl>
                                        <p:attrNameLst>
                                          <p:attrName>ppt_x</p:attrName>
                                        </p:attrNameLst>
                                      </p:cBhvr>
                                    </p:anim>
                                    <p:set>
                                      <p:cBhvr>
                                        <p:cTn id="28" dur="770" fill="hold"/>
                                        <p:tgtEl>
                                          <p:spTgt spid="34819">
                                            <p:txEl>
                                              <p:pRg st="1" end="1"/>
                                            </p:txEl>
                                          </p:spTgt>
                                        </p:tgtEl>
                                        <p:attrNameLst>
                                          <p:attrName>ppt_y</p:attrName>
                                        </p:attrNameLst>
                                      </p:cBhvr>
                                      <p:to>
                                        <p:strVal val="(#ppt_y+0.4)"/>
                                      </p:to>
                                    </p:set>
                                    <p:anim from="(#ppt_y+0.4)" to="(#ppt_y)" calcmode="lin" valueType="num">
                                      <p:cBhvr>
                                        <p:cTn id="29" dur="1230" accel="100000" fill="hold">
                                          <p:stCondLst>
                                            <p:cond delay="770"/>
                                          </p:stCondLst>
                                        </p:cTn>
                                        <p:tgtEl>
                                          <p:spTgt spid="34819">
                                            <p:txEl>
                                              <p:pRg st="1" end="1"/>
                                            </p:txEl>
                                          </p:spTgt>
                                        </p:tgtEl>
                                        <p:attrNameLst>
                                          <p:attrName>ppt_y</p:attrName>
                                        </p:attrNameLst>
                                      </p:cBhvr>
                                    </p:anim>
                                  </p:childTnLst>
                                </p:cTn>
                              </p:par>
                            </p:childTnLst>
                          </p:cTn>
                        </p:par>
                        <p:par>
                          <p:cTn id="30" fill="hold">
                            <p:stCondLst>
                              <p:cond delay="5000"/>
                            </p:stCondLst>
                            <p:childTnLst>
                              <p:par>
                                <p:cTn id="31" presetID="51" presetClass="entr" presetSubtype="0" fill="hold" grpId="0" nodeType="afterEffect">
                                  <p:stCondLst>
                                    <p:cond delay="0"/>
                                  </p:stCondLst>
                                  <p:childTnLst>
                                    <p:set>
                                      <p:cBhvr>
                                        <p:cTn id="32" dur="1" fill="hold">
                                          <p:stCondLst>
                                            <p:cond delay="0"/>
                                          </p:stCondLst>
                                        </p:cTn>
                                        <p:tgtEl>
                                          <p:spTgt spid="34820">
                                            <p:txEl>
                                              <p:pRg st="0" end="0"/>
                                            </p:txEl>
                                          </p:spTgt>
                                        </p:tgtEl>
                                        <p:attrNameLst>
                                          <p:attrName>style.visibility</p:attrName>
                                        </p:attrNameLst>
                                      </p:cBhvr>
                                      <p:to>
                                        <p:strVal val="visible"/>
                                      </p:to>
                                    </p:set>
                                    <p:animEffect transition="in" filter="fade">
                                      <p:cBhvr>
                                        <p:cTn id="33" dur="770" decel="100000"/>
                                        <p:tgtEl>
                                          <p:spTgt spid="34820">
                                            <p:txEl>
                                              <p:pRg st="0" end="0"/>
                                            </p:txEl>
                                          </p:spTgt>
                                        </p:tgtEl>
                                      </p:cBhvr>
                                    </p:animEffect>
                                    <p:animScale>
                                      <p:cBhvr>
                                        <p:cTn id="34" dur="770" decel="100000"/>
                                        <p:tgtEl>
                                          <p:spTgt spid="34820">
                                            <p:txEl>
                                              <p:pRg st="0" end="0"/>
                                            </p:txEl>
                                          </p:spTgt>
                                        </p:tgtEl>
                                      </p:cBhvr>
                                      <p:from x="10000" y="10000"/>
                                      <p:to x="200000" y="450000"/>
                                    </p:animScale>
                                    <p:animScale>
                                      <p:cBhvr>
                                        <p:cTn id="35" dur="1230" accel="100000" fill="hold">
                                          <p:stCondLst>
                                            <p:cond delay="770"/>
                                          </p:stCondLst>
                                        </p:cTn>
                                        <p:tgtEl>
                                          <p:spTgt spid="34820">
                                            <p:txEl>
                                              <p:pRg st="0" end="0"/>
                                            </p:txEl>
                                          </p:spTgt>
                                        </p:tgtEl>
                                      </p:cBhvr>
                                      <p:from x="200000" y="450000"/>
                                      <p:to x="100000" y="100000"/>
                                    </p:animScale>
                                    <p:set>
                                      <p:cBhvr>
                                        <p:cTn id="36" dur="770" fill="hold"/>
                                        <p:tgtEl>
                                          <p:spTgt spid="34820">
                                            <p:txEl>
                                              <p:pRg st="0" end="0"/>
                                            </p:txEl>
                                          </p:spTgt>
                                        </p:tgtEl>
                                        <p:attrNameLst>
                                          <p:attrName>ppt_x</p:attrName>
                                        </p:attrNameLst>
                                      </p:cBhvr>
                                      <p:to>
                                        <p:strVal val="(0.5)"/>
                                      </p:to>
                                    </p:set>
                                    <p:anim from="(0.5)" to="(#ppt_x)" calcmode="lin" valueType="num">
                                      <p:cBhvr>
                                        <p:cTn id="37" dur="1230" accel="100000" fill="hold">
                                          <p:stCondLst>
                                            <p:cond delay="770"/>
                                          </p:stCondLst>
                                        </p:cTn>
                                        <p:tgtEl>
                                          <p:spTgt spid="34820">
                                            <p:txEl>
                                              <p:pRg st="0" end="0"/>
                                            </p:txEl>
                                          </p:spTgt>
                                        </p:tgtEl>
                                        <p:attrNameLst>
                                          <p:attrName>ppt_x</p:attrName>
                                        </p:attrNameLst>
                                      </p:cBhvr>
                                    </p:anim>
                                    <p:set>
                                      <p:cBhvr>
                                        <p:cTn id="38" dur="770" fill="hold"/>
                                        <p:tgtEl>
                                          <p:spTgt spid="34820">
                                            <p:txEl>
                                              <p:pRg st="0" end="0"/>
                                            </p:txEl>
                                          </p:spTgt>
                                        </p:tgtEl>
                                        <p:attrNameLst>
                                          <p:attrName>ppt_y</p:attrName>
                                        </p:attrNameLst>
                                      </p:cBhvr>
                                      <p:to>
                                        <p:strVal val="(#ppt_y+0.4)"/>
                                      </p:to>
                                    </p:set>
                                    <p:anim from="(#ppt_y+0.4)" to="(#ppt_y)" calcmode="lin" valueType="num">
                                      <p:cBhvr>
                                        <p:cTn id="39" dur="1230" accel="100000" fill="hold">
                                          <p:stCondLst>
                                            <p:cond delay="770"/>
                                          </p:stCondLst>
                                        </p:cTn>
                                        <p:tgtEl>
                                          <p:spTgt spid="34820">
                                            <p:txEl>
                                              <p:pRg st="0" end="0"/>
                                            </p:txEl>
                                          </p:spTgt>
                                        </p:tgtEl>
                                        <p:attrNameLst>
                                          <p:attrName>ppt_y</p:attrName>
                                        </p:attrNameLst>
                                      </p:cBhvr>
                                    </p:anim>
                                  </p:childTnLst>
                                </p:cTn>
                              </p:par>
                            </p:childTnLst>
                          </p:cTn>
                        </p:par>
                        <p:par>
                          <p:cTn id="40" fill="hold">
                            <p:stCondLst>
                              <p:cond delay="7000"/>
                            </p:stCondLst>
                            <p:childTnLst>
                              <p:par>
                                <p:cTn id="41" presetID="51" presetClass="entr" presetSubtype="0" fill="hold" grpId="0" nodeType="afterEffect">
                                  <p:stCondLst>
                                    <p:cond delay="0"/>
                                  </p:stCondLst>
                                  <p:childTnLst>
                                    <p:set>
                                      <p:cBhvr>
                                        <p:cTn id="42" dur="1" fill="hold">
                                          <p:stCondLst>
                                            <p:cond delay="0"/>
                                          </p:stCondLst>
                                        </p:cTn>
                                        <p:tgtEl>
                                          <p:spTgt spid="34820">
                                            <p:txEl>
                                              <p:pRg st="1" end="1"/>
                                            </p:txEl>
                                          </p:spTgt>
                                        </p:tgtEl>
                                        <p:attrNameLst>
                                          <p:attrName>style.visibility</p:attrName>
                                        </p:attrNameLst>
                                      </p:cBhvr>
                                      <p:to>
                                        <p:strVal val="visible"/>
                                      </p:to>
                                    </p:set>
                                    <p:animEffect transition="in" filter="fade">
                                      <p:cBhvr>
                                        <p:cTn id="43" dur="770" decel="100000"/>
                                        <p:tgtEl>
                                          <p:spTgt spid="34820">
                                            <p:txEl>
                                              <p:pRg st="1" end="1"/>
                                            </p:txEl>
                                          </p:spTgt>
                                        </p:tgtEl>
                                      </p:cBhvr>
                                    </p:animEffect>
                                    <p:animScale>
                                      <p:cBhvr>
                                        <p:cTn id="44" dur="770" decel="100000"/>
                                        <p:tgtEl>
                                          <p:spTgt spid="34820">
                                            <p:txEl>
                                              <p:pRg st="1" end="1"/>
                                            </p:txEl>
                                          </p:spTgt>
                                        </p:tgtEl>
                                      </p:cBhvr>
                                      <p:from x="10000" y="10000"/>
                                      <p:to x="200000" y="450000"/>
                                    </p:animScale>
                                    <p:animScale>
                                      <p:cBhvr>
                                        <p:cTn id="45" dur="1230" accel="100000" fill="hold">
                                          <p:stCondLst>
                                            <p:cond delay="770"/>
                                          </p:stCondLst>
                                        </p:cTn>
                                        <p:tgtEl>
                                          <p:spTgt spid="34820">
                                            <p:txEl>
                                              <p:pRg st="1" end="1"/>
                                            </p:txEl>
                                          </p:spTgt>
                                        </p:tgtEl>
                                      </p:cBhvr>
                                      <p:from x="200000" y="450000"/>
                                      <p:to x="100000" y="100000"/>
                                    </p:animScale>
                                    <p:set>
                                      <p:cBhvr>
                                        <p:cTn id="46" dur="770" fill="hold"/>
                                        <p:tgtEl>
                                          <p:spTgt spid="34820">
                                            <p:txEl>
                                              <p:pRg st="1" end="1"/>
                                            </p:txEl>
                                          </p:spTgt>
                                        </p:tgtEl>
                                        <p:attrNameLst>
                                          <p:attrName>ppt_x</p:attrName>
                                        </p:attrNameLst>
                                      </p:cBhvr>
                                      <p:to>
                                        <p:strVal val="(0.5)"/>
                                      </p:to>
                                    </p:set>
                                    <p:anim from="(0.5)" to="(#ppt_x)" calcmode="lin" valueType="num">
                                      <p:cBhvr>
                                        <p:cTn id="47" dur="1230" accel="100000" fill="hold">
                                          <p:stCondLst>
                                            <p:cond delay="770"/>
                                          </p:stCondLst>
                                        </p:cTn>
                                        <p:tgtEl>
                                          <p:spTgt spid="34820">
                                            <p:txEl>
                                              <p:pRg st="1" end="1"/>
                                            </p:txEl>
                                          </p:spTgt>
                                        </p:tgtEl>
                                        <p:attrNameLst>
                                          <p:attrName>ppt_x</p:attrName>
                                        </p:attrNameLst>
                                      </p:cBhvr>
                                    </p:anim>
                                    <p:set>
                                      <p:cBhvr>
                                        <p:cTn id="48" dur="770" fill="hold"/>
                                        <p:tgtEl>
                                          <p:spTgt spid="34820">
                                            <p:txEl>
                                              <p:pRg st="1" end="1"/>
                                            </p:txEl>
                                          </p:spTgt>
                                        </p:tgtEl>
                                        <p:attrNameLst>
                                          <p:attrName>ppt_y</p:attrName>
                                        </p:attrNameLst>
                                      </p:cBhvr>
                                      <p:to>
                                        <p:strVal val="(#ppt_y+0.4)"/>
                                      </p:to>
                                    </p:set>
                                    <p:anim from="(#ppt_y+0.4)" to="(#ppt_y)" calcmode="lin" valueType="num">
                                      <p:cBhvr>
                                        <p:cTn id="49" dur="1230" accel="100000" fill="hold">
                                          <p:stCondLst>
                                            <p:cond delay="770"/>
                                          </p:stCondLst>
                                        </p:cTn>
                                        <p:tgtEl>
                                          <p:spTgt spid="34820">
                                            <p:txEl>
                                              <p:pRg st="1" end="1"/>
                                            </p:txEl>
                                          </p:spTgt>
                                        </p:tgtEl>
                                        <p:attrNameLst>
                                          <p:attrName>ppt_y</p:attrName>
                                        </p:attrNameLst>
                                      </p:cBhvr>
                                    </p:anim>
                                  </p:childTnLst>
                                </p:cTn>
                              </p:par>
                            </p:childTnLst>
                          </p:cTn>
                        </p:par>
                        <p:par>
                          <p:cTn id="50" fill="hold">
                            <p:stCondLst>
                              <p:cond delay="9000"/>
                            </p:stCondLst>
                            <p:childTnLst>
                              <p:par>
                                <p:cTn id="51" presetID="51" presetClass="entr" presetSubtype="0" fill="hold" grpId="0" nodeType="afterEffect">
                                  <p:stCondLst>
                                    <p:cond delay="0"/>
                                  </p:stCondLst>
                                  <p:childTnLst>
                                    <p:set>
                                      <p:cBhvr>
                                        <p:cTn id="52" dur="1" fill="hold">
                                          <p:stCondLst>
                                            <p:cond delay="0"/>
                                          </p:stCondLst>
                                        </p:cTn>
                                        <p:tgtEl>
                                          <p:spTgt spid="34820">
                                            <p:txEl>
                                              <p:pRg st="2" end="2"/>
                                            </p:txEl>
                                          </p:spTgt>
                                        </p:tgtEl>
                                        <p:attrNameLst>
                                          <p:attrName>style.visibility</p:attrName>
                                        </p:attrNameLst>
                                      </p:cBhvr>
                                      <p:to>
                                        <p:strVal val="visible"/>
                                      </p:to>
                                    </p:set>
                                    <p:animEffect transition="in" filter="fade">
                                      <p:cBhvr>
                                        <p:cTn id="53" dur="770" decel="100000"/>
                                        <p:tgtEl>
                                          <p:spTgt spid="34820">
                                            <p:txEl>
                                              <p:pRg st="2" end="2"/>
                                            </p:txEl>
                                          </p:spTgt>
                                        </p:tgtEl>
                                      </p:cBhvr>
                                    </p:animEffect>
                                    <p:animScale>
                                      <p:cBhvr>
                                        <p:cTn id="54" dur="770" decel="100000"/>
                                        <p:tgtEl>
                                          <p:spTgt spid="34820">
                                            <p:txEl>
                                              <p:pRg st="2" end="2"/>
                                            </p:txEl>
                                          </p:spTgt>
                                        </p:tgtEl>
                                      </p:cBhvr>
                                      <p:from x="10000" y="10000"/>
                                      <p:to x="200000" y="450000"/>
                                    </p:animScale>
                                    <p:animScale>
                                      <p:cBhvr>
                                        <p:cTn id="55" dur="1230" accel="100000" fill="hold">
                                          <p:stCondLst>
                                            <p:cond delay="770"/>
                                          </p:stCondLst>
                                        </p:cTn>
                                        <p:tgtEl>
                                          <p:spTgt spid="34820">
                                            <p:txEl>
                                              <p:pRg st="2" end="2"/>
                                            </p:txEl>
                                          </p:spTgt>
                                        </p:tgtEl>
                                      </p:cBhvr>
                                      <p:from x="200000" y="450000"/>
                                      <p:to x="100000" y="100000"/>
                                    </p:animScale>
                                    <p:set>
                                      <p:cBhvr>
                                        <p:cTn id="56" dur="770" fill="hold"/>
                                        <p:tgtEl>
                                          <p:spTgt spid="34820">
                                            <p:txEl>
                                              <p:pRg st="2" end="2"/>
                                            </p:txEl>
                                          </p:spTgt>
                                        </p:tgtEl>
                                        <p:attrNameLst>
                                          <p:attrName>ppt_x</p:attrName>
                                        </p:attrNameLst>
                                      </p:cBhvr>
                                      <p:to>
                                        <p:strVal val="(0.5)"/>
                                      </p:to>
                                    </p:set>
                                    <p:anim from="(0.5)" to="(#ppt_x)" calcmode="lin" valueType="num">
                                      <p:cBhvr>
                                        <p:cTn id="57" dur="1230" accel="100000" fill="hold">
                                          <p:stCondLst>
                                            <p:cond delay="770"/>
                                          </p:stCondLst>
                                        </p:cTn>
                                        <p:tgtEl>
                                          <p:spTgt spid="34820">
                                            <p:txEl>
                                              <p:pRg st="2" end="2"/>
                                            </p:txEl>
                                          </p:spTgt>
                                        </p:tgtEl>
                                        <p:attrNameLst>
                                          <p:attrName>ppt_x</p:attrName>
                                        </p:attrNameLst>
                                      </p:cBhvr>
                                    </p:anim>
                                    <p:set>
                                      <p:cBhvr>
                                        <p:cTn id="58" dur="770" fill="hold"/>
                                        <p:tgtEl>
                                          <p:spTgt spid="34820">
                                            <p:txEl>
                                              <p:pRg st="2" end="2"/>
                                            </p:txEl>
                                          </p:spTgt>
                                        </p:tgtEl>
                                        <p:attrNameLst>
                                          <p:attrName>ppt_y</p:attrName>
                                        </p:attrNameLst>
                                      </p:cBhvr>
                                      <p:to>
                                        <p:strVal val="(#ppt_y+0.4)"/>
                                      </p:to>
                                    </p:set>
                                    <p:anim from="(#ppt_y+0.4)" to="(#ppt_y)" calcmode="lin" valueType="num">
                                      <p:cBhvr>
                                        <p:cTn id="59" dur="1230" accel="100000" fill="hold">
                                          <p:stCondLst>
                                            <p:cond delay="770"/>
                                          </p:stCondLst>
                                        </p:cTn>
                                        <p:tgtEl>
                                          <p:spTgt spid="34820">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P spid="3482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a:xfrm>
            <a:off x="457200" y="203200"/>
            <a:ext cx="8229600" cy="633413"/>
          </a:xfrm>
        </p:spPr>
        <p:txBody>
          <a:bodyPr/>
          <a:lstStyle/>
          <a:p>
            <a:pPr algn="r" rtl="1">
              <a:defRPr/>
            </a:pPr>
            <a:r>
              <a:rPr lang="fa-IR" dirty="0" smtClean="0"/>
              <a:t>مراحل درون يابي به روش </a:t>
            </a:r>
            <a:r>
              <a:rPr lang="en-US" dirty="0" err="1" smtClean="0"/>
              <a:t>Spline</a:t>
            </a:r>
            <a:endParaRPr lang="en-US" dirty="0" smtClean="0"/>
          </a:p>
        </p:txBody>
      </p:sp>
      <p:sp>
        <p:nvSpPr>
          <p:cNvPr id="46083" name="Rectangle 3"/>
          <p:cNvSpPr>
            <a:spLocks noGrp="1" noChangeArrowheads="1"/>
          </p:cNvSpPr>
          <p:nvPr>
            <p:ph idx="1"/>
          </p:nvPr>
        </p:nvSpPr>
        <p:spPr>
          <a:xfrm>
            <a:off x="500063" y="1285875"/>
            <a:ext cx="8229600" cy="5019675"/>
          </a:xfrm>
        </p:spPr>
        <p:txBody>
          <a:bodyPr/>
          <a:lstStyle/>
          <a:p>
            <a:pPr algn="just" rtl="1">
              <a:lnSpc>
                <a:spcPct val="90000"/>
              </a:lnSpc>
            </a:pPr>
            <a:r>
              <a:rPr lang="fa-IR" sz="2600" b="1" smtClean="0">
                <a:cs typeface="B Nazanin" pitchFamily="2" charset="-78"/>
              </a:rPr>
              <a:t>لايه نقطه اي </a:t>
            </a:r>
            <a:r>
              <a:rPr lang="en-US" sz="2600" b="1" smtClean="0">
                <a:cs typeface="B Nazanin" pitchFamily="2" charset="-78"/>
              </a:rPr>
              <a:t>Climatology_station</a:t>
            </a:r>
            <a:r>
              <a:rPr lang="fa-IR" sz="2600" b="1" smtClean="0">
                <a:cs typeface="B Nazanin" pitchFamily="2" charset="-78"/>
              </a:rPr>
              <a:t> و </a:t>
            </a:r>
            <a:r>
              <a:rPr lang="en-US" sz="2600" b="1" smtClean="0">
                <a:cs typeface="B Nazanin" pitchFamily="2" charset="-78"/>
              </a:rPr>
              <a:t>Marze </a:t>
            </a:r>
            <a:r>
              <a:rPr lang="fa-IR" sz="2600" b="1" smtClean="0">
                <a:cs typeface="B Nazanin" pitchFamily="2" charset="-78"/>
              </a:rPr>
              <a:t> را از مسير </a:t>
            </a:r>
            <a:r>
              <a:rPr lang="en-US" sz="2600" b="1" smtClean="0">
                <a:cs typeface="B Nazanin" pitchFamily="2" charset="-78"/>
              </a:rPr>
              <a:t>CD\Layer\ </a:t>
            </a:r>
            <a:r>
              <a:rPr lang="fa-IR" sz="2600" b="1" smtClean="0">
                <a:cs typeface="B Nazanin" pitchFamily="2" charset="-78"/>
              </a:rPr>
              <a:t> وارد محيط </a:t>
            </a:r>
            <a:r>
              <a:rPr lang="en-US" sz="2600" b="1" smtClean="0">
                <a:cs typeface="B Nazanin" pitchFamily="2" charset="-78"/>
              </a:rPr>
              <a:t>ArcMap</a:t>
            </a:r>
            <a:r>
              <a:rPr lang="fa-IR" sz="2600" b="1" smtClean="0">
                <a:cs typeface="B Nazanin" pitchFamily="2" charset="-78"/>
              </a:rPr>
              <a:t> كرده</a:t>
            </a:r>
            <a:endParaRPr lang="en-US" sz="2600" b="1" smtClean="0">
              <a:cs typeface="B Nazanin" pitchFamily="2" charset="-78"/>
            </a:endParaRPr>
          </a:p>
          <a:p>
            <a:pPr algn="just" rtl="1">
              <a:lnSpc>
                <a:spcPct val="90000"/>
              </a:lnSpc>
            </a:pPr>
            <a:r>
              <a:rPr lang="fa-IR" sz="2600" b="1" smtClean="0">
                <a:cs typeface="B Nazanin" pitchFamily="2" charset="-78"/>
              </a:rPr>
              <a:t>2- قسمت </a:t>
            </a:r>
            <a:r>
              <a:rPr lang="en-US" sz="2600" b="1" smtClean="0">
                <a:cs typeface="B Nazanin" pitchFamily="2" charset="-78"/>
              </a:rPr>
              <a:t>option</a:t>
            </a:r>
            <a:r>
              <a:rPr lang="fa-IR" sz="2600" b="1" smtClean="0">
                <a:cs typeface="B Nazanin" pitchFamily="2" charset="-78"/>
              </a:rPr>
              <a:t> در </a:t>
            </a:r>
            <a:r>
              <a:rPr lang="en-US" sz="2600" b="1" smtClean="0">
                <a:cs typeface="B Nazanin" pitchFamily="2" charset="-78"/>
              </a:rPr>
              <a:t>Spatial Analyst</a:t>
            </a:r>
            <a:r>
              <a:rPr lang="fa-IR" sz="2600" b="1" smtClean="0">
                <a:cs typeface="B Nazanin" pitchFamily="2" charset="-78"/>
              </a:rPr>
              <a:t> را تنظيم كرده به صورت زير</a:t>
            </a:r>
          </a:p>
          <a:p>
            <a:pPr algn="just" rtl="1">
              <a:lnSpc>
                <a:spcPct val="90000"/>
              </a:lnSpc>
              <a:buFont typeface="Wingdings" pitchFamily="2" charset="2"/>
              <a:buNone/>
            </a:pPr>
            <a:r>
              <a:rPr lang="fa-IR" sz="2600" b="1" smtClean="0">
                <a:cs typeface="B Nazanin" pitchFamily="2" charset="-78"/>
              </a:rPr>
              <a:t>     </a:t>
            </a:r>
            <a:r>
              <a:rPr lang="en-US" sz="2600" b="1" smtClean="0">
                <a:cs typeface="B Nazanin" pitchFamily="2" charset="-78"/>
              </a:rPr>
              <a:t>General </a:t>
            </a:r>
            <a:r>
              <a:rPr lang="fa-IR" sz="2600" b="1" smtClean="0">
                <a:cs typeface="B Nazanin" pitchFamily="2" charset="-78"/>
              </a:rPr>
              <a:t>  </a:t>
            </a:r>
            <a:r>
              <a:rPr lang="en-US" sz="2600" b="1" smtClean="0">
                <a:cs typeface="B Nazanin" pitchFamily="2" charset="-78"/>
              </a:rPr>
              <a:t>&lt;</a:t>
            </a:r>
            <a:r>
              <a:rPr lang="fa-IR" sz="2600" b="1" smtClean="0">
                <a:cs typeface="B Nazanin" pitchFamily="2" charset="-78"/>
              </a:rPr>
              <a:t> </a:t>
            </a:r>
            <a:r>
              <a:rPr lang="en-US" sz="2600" b="1" smtClean="0">
                <a:cs typeface="B Nazanin" pitchFamily="2" charset="-78"/>
              </a:rPr>
              <a:t>Analysis Mask</a:t>
            </a:r>
            <a:r>
              <a:rPr lang="fa-IR" sz="2600" b="1" smtClean="0">
                <a:cs typeface="B Nazanin" pitchFamily="2" charset="-78"/>
              </a:rPr>
              <a:t>  در اين قسمت لايه </a:t>
            </a:r>
            <a:r>
              <a:rPr lang="en-US" sz="2600" b="1" smtClean="0">
                <a:cs typeface="B Nazanin" pitchFamily="2" charset="-78"/>
              </a:rPr>
              <a:t>Marze</a:t>
            </a:r>
            <a:r>
              <a:rPr lang="fa-IR" sz="2600" b="1" smtClean="0">
                <a:cs typeface="B Nazanin" pitchFamily="2" charset="-78"/>
              </a:rPr>
              <a:t> را معرفي كره تا درون يابي فقط در محدود مرز صورت گيرد</a:t>
            </a:r>
          </a:p>
          <a:p>
            <a:pPr algn="just" rtl="1">
              <a:lnSpc>
                <a:spcPct val="90000"/>
              </a:lnSpc>
              <a:buFont typeface="Wingdings" pitchFamily="2" charset="2"/>
              <a:buNone/>
            </a:pPr>
            <a:r>
              <a:rPr lang="fa-IR" sz="2600" b="1" smtClean="0">
                <a:cs typeface="B Nazanin" pitchFamily="2" charset="-78"/>
              </a:rPr>
              <a:t>   </a:t>
            </a:r>
            <a:r>
              <a:rPr lang="en-US" sz="2600" b="1" smtClean="0">
                <a:cs typeface="B Nazanin" pitchFamily="2" charset="-78"/>
              </a:rPr>
              <a:t>Extent</a:t>
            </a:r>
            <a:r>
              <a:rPr lang="fa-IR" sz="2600" b="1" smtClean="0">
                <a:cs typeface="B Nazanin" pitchFamily="2" charset="-78"/>
              </a:rPr>
              <a:t> </a:t>
            </a:r>
            <a:r>
              <a:rPr lang="en-US" sz="2600" b="1" smtClean="0">
                <a:cs typeface="B Nazanin" pitchFamily="2" charset="-78"/>
              </a:rPr>
              <a:t>&lt; </a:t>
            </a:r>
            <a:r>
              <a:rPr lang="fa-IR" sz="2600" b="1" smtClean="0">
                <a:cs typeface="B Nazanin" pitchFamily="2" charset="-78"/>
              </a:rPr>
              <a:t> در اين قسمت لايه </a:t>
            </a:r>
            <a:r>
              <a:rPr lang="en-US" sz="2600" b="1" smtClean="0">
                <a:cs typeface="B Nazanin" pitchFamily="2" charset="-78"/>
              </a:rPr>
              <a:t>“Climatology_station”</a:t>
            </a:r>
            <a:r>
              <a:rPr lang="fa-IR" sz="2600" b="1" smtClean="0">
                <a:cs typeface="B Nazanin" pitchFamily="2" charset="-78"/>
              </a:rPr>
              <a:t> </a:t>
            </a:r>
            <a:r>
              <a:rPr lang="en-US" sz="2600" b="1" smtClean="0">
                <a:cs typeface="B Nazanin" pitchFamily="2" charset="-78"/>
              </a:rPr>
              <a:t>Same as layer</a:t>
            </a:r>
            <a:r>
              <a:rPr lang="fa-IR" sz="2600" b="1" smtClean="0">
                <a:cs typeface="B Nazanin" pitchFamily="2" charset="-78"/>
              </a:rPr>
              <a:t>  را قرار دهيد يعني براي درون يابي از كل داده هاي نقطه اي ايستگاه هاي هواشناسي چه آنهاي كه در درون مرز مطالعاتي و چه آنهايي كه در خارج از مرز قرار دارند استفاده كند</a:t>
            </a:r>
          </a:p>
          <a:p>
            <a:pPr algn="just" rtl="1">
              <a:lnSpc>
                <a:spcPct val="90000"/>
              </a:lnSpc>
              <a:buFont typeface="Wingdings" pitchFamily="2" charset="2"/>
              <a:buNone/>
            </a:pPr>
            <a:r>
              <a:rPr lang="fa-IR" sz="2600" b="1" smtClean="0">
                <a:cs typeface="B Nazanin" pitchFamily="2" charset="-78"/>
              </a:rPr>
              <a:t>    </a:t>
            </a:r>
            <a:r>
              <a:rPr lang="en-US" sz="2600" b="1" smtClean="0">
                <a:cs typeface="B Nazanin" pitchFamily="2" charset="-78"/>
              </a:rPr>
              <a:t>Cell Size</a:t>
            </a:r>
            <a:r>
              <a:rPr lang="fa-IR" sz="2600" b="1" smtClean="0">
                <a:cs typeface="B Nazanin" pitchFamily="2" charset="-78"/>
              </a:rPr>
              <a:t> </a:t>
            </a:r>
            <a:r>
              <a:rPr lang="en-US" sz="2600" b="1" smtClean="0">
                <a:cs typeface="B Nazanin" pitchFamily="2" charset="-78"/>
              </a:rPr>
              <a:t>&lt; </a:t>
            </a:r>
            <a:r>
              <a:rPr lang="fa-IR" sz="2600" b="1" smtClean="0">
                <a:cs typeface="B Nazanin" pitchFamily="2" charset="-78"/>
              </a:rPr>
              <a:t>  </a:t>
            </a:r>
            <a:r>
              <a:rPr lang="en-US" sz="2600" b="1" smtClean="0">
                <a:cs typeface="B Nazanin" pitchFamily="2" charset="-78"/>
              </a:rPr>
              <a:t>As Specified Below </a:t>
            </a:r>
            <a:r>
              <a:rPr lang="fa-IR" sz="2600" b="1" smtClean="0">
                <a:cs typeface="B Nazanin" pitchFamily="2" charset="-78"/>
              </a:rPr>
              <a:t> </a:t>
            </a:r>
            <a:r>
              <a:rPr lang="en-US" sz="2600" b="1" smtClean="0">
                <a:cs typeface="B Nazanin" pitchFamily="2" charset="-78"/>
              </a:rPr>
              <a:t>&lt;</a:t>
            </a:r>
            <a:r>
              <a:rPr lang="fa-IR" sz="2600" b="1" smtClean="0">
                <a:cs typeface="B Nazanin" pitchFamily="2" charset="-78"/>
              </a:rPr>
              <a:t> </a:t>
            </a:r>
            <a:r>
              <a:rPr lang="en-US" sz="2600" b="1" smtClean="0">
                <a:cs typeface="B Nazanin" pitchFamily="2" charset="-78"/>
              </a:rPr>
              <a:t>cell size</a:t>
            </a:r>
            <a:r>
              <a:rPr lang="fa-IR" sz="2600" b="1" smtClean="0">
                <a:cs typeface="B Nazanin" pitchFamily="2" charset="-78"/>
              </a:rPr>
              <a:t> را برابر با 30 متر قرار داده </a:t>
            </a:r>
          </a:p>
          <a:p>
            <a:pPr algn="just" rtl="1">
              <a:lnSpc>
                <a:spcPct val="90000"/>
              </a:lnSpc>
              <a:buFont typeface="Wingdings" pitchFamily="2" charset="2"/>
              <a:buNone/>
            </a:pPr>
            <a:r>
              <a:rPr lang="fa-IR" sz="2600" b="1" smtClean="0">
                <a:cs typeface="B Nazanin" pitchFamily="2" charset="-78"/>
              </a:rPr>
              <a:t>  </a:t>
            </a:r>
          </a:p>
        </p:txBody>
      </p:sp>
      <p:sp>
        <p:nvSpPr>
          <p:cNvPr id="46084" name="Slide Number Placeholder 6"/>
          <p:cNvSpPr>
            <a:spLocks noGrp="1"/>
          </p:cNvSpPr>
          <p:nvPr>
            <p:ph type="sldNum" sz="quarter" idx="12"/>
          </p:nvPr>
        </p:nvSpPr>
        <p:spPr>
          <a:noFill/>
        </p:spPr>
        <p:txBody>
          <a:bodyPr/>
          <a:lstStyle/>
          <a:p>
            <a:fld id="{8A90F6B8-2C36-4543-A0C7-24D949F2CD4B}" type="slidenum">
              <a:rPr lang="ar-SA"/>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algn="r">
              <a:defRPr/>
            </a:pPr>
            <a:r>
              <a:rPr lang="ar-SA" smtClean="0">
                <a:cs typeface="B Compset" pitchFamily="2" charset="-78"/>
              </a:rPr>
              <a:t>چرا از درون يابي استفاده مي كنيم؟</a:t>
            </a:r>
            <a:endParaRPr lang="en-US" smtClean="0">
              <a:cs typeface="B Compset" pitchFamily="2" charset="-78"/>
            </a:endParaRPr>
          </a:p>
        </p:txBody>
      </p:sp>
      <p:sp>
        <p:nvSpPr>
          <p:cNvPr id="10243" name="Rectangle 3"/>
          <p:cNvSpPr>
            <a:spLocks noGrp="1" noChangeArrowheads="1"/>
          </p:cNvSpPr>
          <p:nvPr>
            <p:ph idx="1"/>
          </p:nvPr>
        </p:nvSpPr>
        <p:spPr>
          <a:xfrm>
            <a:off x="457200" y="1600200"/>
            <a:ext cx="8329613" cy="1973263"/>
          </a:xfrm>
        </p:spPr>
        <p:txBody>
          <a:bodyPr/>
          <a:lstStyle/>
          <a:p>
            <a:pPr algn="r" rtl="1">
              <a:buFont typeface="Wingdings" pitchFamily="2" charset="2"/>
              <a:buNone/>
            </a:pPr>
            <a:r>
              <a:rPr lang="ar-SA" sz="3300" b="1" smtClean="0">
                <a:cs typeface="B Compset" pitchFamily="2" charset="-78"/>
              </a:rPr>
              <a:t>جهت تهيه داده هاي پيوسته از روي داده هاي گسسته</a:t>
            </a:r>
            <a:r>
              <a:rPr lang="fa-IR" sz="3300" b="1" smtClean="0">
                <a:cs typeface="B Compset" pitchFamily="2" charset="-78"/>
              </a:rPr>
              <a:t> اي</a:t>
            </a:r>
            <a:r>
              <a:rPr lang="ar-SA" sz="3300" b="1" smtClean="0">
                <a:cs typeface="B Compset" pitchFamily="2" charset="-78"/>
              </a:rPr>
              <a:t> مانند : </a:t>
            </a:r>
            <a:endParaRPr lang="fa-IR" sz="3300" b="1" smtClean="0">
              <a:cs typeface="B Compset" pitchFamily="2" charset="-78"/>
            </a:endParaRPr>
          </a:p>
          <a:p>
            <a:pPr algn="r" rtl="1">
              <a:buClr>
                <a:srgbClr val="0F0367"/>
              </a:buClr>
              <a:buSzTx/>
              <a:buFont typeface="Wingdings" pitchFamily="2" charset="2"/>
              <a:buNone/>
            </a:pPr>
            <a:r>
              <a:rPr lang="fa-IR" sz="3300" b="1" smtClean="0">
                <a:cs typeface="B Compset" pitchFamily="2" charset="-78"/>
              </a:rPr>
              <a:t>  شيب ، جهت شيب ، نقشه بارش ، تبخير ، </a:t>
            </a:r>
            <a:r>
              <a:rPr lang="en-US" sz="3300" b="1" smtClean="0">
                <a:cs typeface="B Compset" pitchFamily="2" charset="-78"/>
              </a:rPr>
              <a:t>Dem</a:t>
            </a:r>
            <a:r>
              <a:rPr lang="fa-IR" sz="3300" b="1" smtClean="0">
                <a:cs typeface="B Compset" pitchFamily="2" charset="-78"/>
              </a:rPr>
              <a:t> </a:t>
            </a:r>
          </a:p>
          <a:p>
            <a:pPr algn="r" rtl="1">
              <a:buClr>
                <a:srgbClr val="0F0367"/>
              </a:buClr>
              <a:buSzTx/>
              <a:buFont typeface="Wingdings" pitchFamily="2" charset="2"/>
              <a:buNone/>
            </a:pPr>
            <a:r>
              <a:rPr lang="fa-IR" sz="3300" b="1" smtClean="0">
                <a:cs typeface="B Compset" pitchFamily="2" charset="-78"/>
              </a:rPr>
              <a:t>ما نياز داريم كه از درون يابي استفاده كنيم</a:t>
            </a:r>
          </a:p>
          <a:p>
            <a:pPr>
              <a:buClr>
                <a:srgbClr val="0F0367"/>
              </a:buClr>
              <a:buSzTx/>
              <a:buFont typeface="Wingdings" pitchFamily="2" charset="2"/>
              <a:buNone/>
            </a:pPr>
            <a:endParaRPr lang="en-US" smtClean="0">
              <a:solidFill>
                <a:srgbClr val="FFFF00"/>
              </a:solidFill>
              <a:cs typeface="B Compset" pitchFamily="2" charset="-78"/>
            </a:endParaRPr>
          </a:p>
        </p:txBody>
      </p:sp>
      <p:sp useBgFill="1">
        <p:nvSpPr>
          <p:cNvPr id="6" name="Title 4"/>
          <p:cNvSpPr txBox="1">
            <a:spLocks/>
          </p:cNvSpPr>
          <p:nvPr/>
        </p:nvSpPr>
        <p:spPr bwMode="auto">
          <a:xfrm>
            <a:off x="395288" y="277813"/>
            <a:ext cx="1800225" cy="719137"/>
          </a:xfrm>
          <a:prstGeom prst="wedgeRoundRectCallout">
            <a:avLst>
              <a:gd name="adj1" fmla="val 39838"/>
              <a:gd name="adj2" fmla="val 79813"/>
              <a:gd name="adj3" fmla="val 16667"/>
            </a:avLst>
          </a:prstGeom>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2500" b="1" dirty="0" smtClean="0">
                <a:solidFill>
                  <a:schemeClr val="tx1"/>
                </a:solidFill>
                <a:cs typeface="B Nazanin" pitchFamily="2" charset="-78"/>
              </a:rPr>
              <a:t>مقدمه</a:t>
            </a:r>
            <a:endParaRPr lang="en-US" sz="2500" dirty="0">
              <a:solidFill>
                <a:schemeClr val="tx1"/>
              </a:solidFill>
            </a:endParaRPr>
          </a:p>
        </p:txBody>
      </p:sp>
      <p:sp>
        <p:nvSpPr>
          <p:cNvPr id="10245" name="Slide Number Placeholder 7"/>
          <p:cNvSpPr>
            <a:spLocks noGrp="1"/>
          </p:cNvSpPr>
          <p:nvPr>
            <p:ph type="sldNum" sz="quarter" idx="12"/>
          </p:nvPr>
        </p:nvSpPr>
        <p:spPr>
          <a:noFill/>
        </p:spPr>
        <p:txBody>
          <a:bodyPr/>
          <a:lstStyle/>
          <a:p>
            <a:fld id="{3C30CAC0-F9D5-416B-A7C8-691367713074}" type="slidenum">
              <a:rPr lang="ar-SA"/>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par>
                          <p:cTn id="11" fill="hold">
                            <p:stCondLst>
                              <p:cond delay="2300"/>
                            </p:stCondLst>
                            <p:childTnLst>
                              <p:par>
                                <p:cTn id="12" presetID="17" presetClass="entr" presetSubtype="10" fill="hold" grpId="0" nodeType="after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 calcmode="lin" valueType="num">
                                      <p:cBhvr>
                                        <p:cTn id="14"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2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0243">
                                            <p:txEl>
                                              <p:pRg st="1" end="1"/>
                                            </p:txEl>
                                          </p:spTgt>
                                        </p:tgtEl>
                                        <p:attrNameLst>
                                          <p:attrName>style.visibility</p:attrName>
                                        </p:attrNameLst>
                                      </p:cBhvr>
                                      <p:to>
                                        <p:strVal val="visible"/>
                                      </p:to>
                                    </p:set>
                                    <p:anim calcmode="lin" valueType="num">
                                      <p:cBhvr>
                                        <p:cTn id="20"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02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0243">
                                            <p:txEl>
                                              <p:pRg st="2" end="2"/>
                                            </p:txEl>
                                          </p:spTgt>
                                        </p:tgtEl>
                                        <p:attrNameLst>
                                          <p:attrName>style.visibility</p:attrName>
                                        </p:attrNameLst>
                                      </p:cBhvr>
                                      <p:to>
                                        <p:strVal val="visible"/>
                                      </p:to>
                                    </p:set>
                                    <p:anim calcmode="lin" valueType="num">
                                      <p:cBhvr>
                                        <p:cTn id="26"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024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323850" y="333375"/>
            <a:ext cx="8015288" cy="719138"/>
          </a:xfrm>
        </p:spPr>
        <p:txBody>
          <a:bodyPr/>
          <a:lstStyle/>
          <a:p>
            <a:pPr algn="r">
              <a:defRPr/>
            </a:pPr>
            <a:r>
              <a:rPr lang="ar-SA" smtClean="0">
                <a:cs typeface="B Compset" pitchFamily="2" charset="-78"/>
              </a:rPr>
              <a:t>انجام درون يابي به روش </a:t>
            </a:r>
            <a:r>
              <a:rPr lang="en-US" smtClean="0">
                <a:latin typeface="Monotype Corsiva" pitchFamily="66" charset="0"/>
                <a:cs typeface="B Compset" pitchFamily="2" charset="-78"/>
              </a:rPr>
              <a:t>Spline</a:t>
            </a:r>
            <a:r>
              <a:rPr lang="en-US" smtClean="0">
                <a:cs typeface="B Compset" pitchFamily="2" charset="-78"/>
              </a:rPr>
              <a:t/>
            </a:r>
            <a:br>
              <a:rPr lang="en-US" smtClean="0">
                <a:cs typeface="B Compset" pitchFamily="2" charset="-78"/>
              </a:rPr>
            </a:br>
            <a:endParaRPr lang="en-US" smtClean="0">
              <a:cs typeface="B Compset" pitchFamily="2" charset="-78"/>
            </a:endParaRPr>
          </a:p>
        </p:txBody>
      </p:sp>
      <p:sp>
        <p:nvSpPr>
          <p:cNvPr id="37891" name="Rectangle 3"/>
          <p:cNvSpPr>
            <a:spLocks noGrp="1" noChangeArrowheads="1"/>
          </p:cNvSpPr>
          <p:nvPr>
            <p:ph idx="1"/>
          </p:nvPr>
        </p:nvSpPr>
        <p:spPr>
          <a:xfrm>
            <a:off x="179388" y="981075"/>
            <a:ext cx="8785225" cy="5688013"/>
          </a:xfrm>
        </p:spPr>
        <p:txBody>
          <a:bodyPr/>
          <a:lstStyle/>
          <a:p>
            <a:pPr algn="r" rtl="1">
              <a:lnSpc>
                <a:spcPct val="80000"/>
              </a:lnSpc>
              <a:buFont typeface="Wingdings" pitchFamily="2" charset="2"/>
              <a:buNone/>
            </a:pPr>
            <a:r>
              <a:rPr lang="fa-IR" sz="2400" smtClean="0">
                <a:latin typeface="Monotype Corsiva" pitchFamily="66" charset="0"/>
                <a:cs typeface="B Compset" pitchFamily="2" charset="-78"/>
              </a:rPr>
              <a:t>از مسير زير</a:t>
            </a:r>
            <a:r>
              <a:rPr lang="en-US" sz="2400" smtClean="0">
                <a:cs typeface="B Compset" pitchFamily="2" charset="-78"/>
              </a:rPr>
              <a:t> </a:t>
            </a:r>
          </a:p>
          <a:p>
            <a:pPr algn="r" rtl="1">
              <a:lnSpc>
                <a:spcPct val="80000"/>
              </a:lnSpc>
              <a:buFont typeface="Wingdings" pitchFamily="2" charset="2"/>
              <a:buNone/>
            </a:pPr>
            <a:r>
              <a:rPr lang="en-US" sz="2400" smtClean="0">
                <a:latin typeface="Monotype Corsiva" pitchFamily="66" charset="0"/>
                <a:cs typeface="B Compset" pitchFamily="2" charset="-78"/>
              </a:rPr>
              <a:t>Spatial Analyst</a:t>
            </a:r>
            <a:r>
              <a:rPr lang="en-US" sz="2400" smtClean="0">
                <a:cs typeface="B Compset" pitchFamily="2" charset="-78"/>
              </a:rPr>
              <a:t> </a:t>
            </a:r>
            <a:r>
              <a:rPr lang="en-US" sz="2400" smtClean="0"/>
              <a:t>→</a:t>
            </a:r>
            <a:r>
              <a:rPr lang="en-US" sz="2400" smtClean="0">
                <a:cs typeface="B Compset" pitchFamily="2" charset="-78"/>
              </a:rPr>
              <a:t> </a:t>
            </a:r>
            <a:r>
              <a:rPr lang="en-US" sz="2400" smtClean="0">
                <a:latin typeface="Monotype Corsiva" pitchFamily="66" charset="0"/>
                <a:cs typeface="B Compset" pitchFamily="2" charset="-78"/>
              </a:rPr>
              <a:t>Interpolate to Raster</a:t>
            </a:r>
            <a:r>
              <a:rPr lang="en-US" sz="2400" smtClean="0">
                <a:cs typeface="B Compset" pitchFamily="2" charset="-78"/>
              </a:rPr>
              <a:t> </a:t>
            </a:r>
            <a:r>
              <a:rPr lang="en-US" sz="2400" smtClean="0"/>
              <a:t>→</a:t>
            </a:r>
            <a:r>
              <a:rPr lang="en-US" sz="2400" smtClean="0">
                <a:cs typeface="B Compset" pitchFamily="2" charset="-78"/>
              </a:rPr>
              <a:t> </a:t>
            </a:r>
            <a:r>
              <a:rPr lang="en-US" sz="2400" smtClean="0">
                <a:latin typeface="Monotype Corsiva" pitchFamily="66" charset="0"/>
                <a:cs typeface="B Compset" pitchFamily="2" charset="-78"/>
              </a:rPr>
              <a:t>Spline</a:t>
            </a:r>
            <a:r>
              <a:rPr lang="en-US" sz="2400" smtClean="0">
                <a:cs typeface="B Compset" pitchFamily="2" charset="-78"/>
              </a:rPr>
              <a:t> </a:t>
            </a:r>
            <a:r>
              <a:rPr lang="fa-IR" sz="2400" smtClean="0">
                <a:cs typeface="B Compset" pitchFamily="2" charset="-78"/>
              </a:rPr>
              <a:t> دستور را اجرا كرده</a:t>
            </a:r>
            <a:endParaRPr lang="en-US" sz="2400" smtClean="0">
              <a:cs typeface="B Compset" pitchFamily="2" charset="-78"/>
            </a:endParaRPr>
          </a:p>
          <a:p>
            <a:pPr algn="r" rtl="1">
              <a:lnSpc>
                <a:spcPct val="80000"/>
              </a:lnSpc>
              <a:buFont typeface="Wingdings" pitchFamily="2" charset="2"/>
              <a:buNone/>
            </a:pPr>
            <a:r>
              <a:rPr lang="ar-SA" sz="2400" smtClean="0">
                <a:cs typeface="B Compset" pitchFamily="2" charset="-78"/>
              </a:rPr>
              <a:t>در پنجره باز شده با گزينه هاي زير </a:t>
            </a:r>
            <a:r>
              <a:rPr lang="fa-IR" sz="2400" smtClean="0">
                <a:cs typeface="B Compset" pitchFamily="2" charset="-78"/>
              </a:rPr>
              <a:t>را تنظيم كنيد:</a:t>
            </a:r>
            <a:endParaRPr lang="en-US" sz="2400" smtClean="0">
              <a:cs typeface="B Compset" pitchFamily="2" charset="-78"/>
            </a:endParaRPr>
          </a:p>
          <a:p>
            <a:pPr algn="r" rtl="1">
              <a:lnSpc>
                <a:spcPct val="80000"/>
              </a:lnSpc>
              <a:buClr>
                <a:srgbClr val="583232"/>
              </a:buClr>
              <a:buSzPct val="110000"/>
              <a:buFont typeface="Wingdings" pitchFamily="2" charset="2"/>
              <a:buChar char="²"/>
            </a:pPr>
            <a:r>
              <a:rPr lang="en-US" sz="2400" b="1" smtClean="0">
                <a:solidFill>
                  <a:srgbClr val="CC3300"/>
                </a:solidFill>
                <a:latin typeface="Monotype Corsiva" pitchFamily="66" charset="0"/>
                <a:cs typeface="B Compset" pitchFamily="2" charset="-78"/>
              </a:rPr>
              <a:t>Input</a:t>
            </a:r>
            <a:r>
              <a:rPr lang="en-US" sz="2400" smtClean="0">
                <a:solidFill>
                  <a:srgbClr val="CC3300"/>
                </a:solidFill>
                <a:latin typeface="Monotype Corsiva" pitchFamily="66" charset="0"/>
                <a:cs typeface="B Compset" pitchFamily="2" charset="-78"/>
              </a:rPr>
              <a:t> </a:t>
            </a:r>
            <a:r>
              <a:rPr lang="en-US" sz="2400" b="1" smtClean="0">
                <a:solidFill>
                  <a:srgbClr val="CC3300"/>
                </a:solidFill>
                <a:latin typeface="Monotype Corsiva" pitchFamily="66" charset="0"/>
                <a:cs typeface="B Compset" pitchFamily="2" charset="-78"/>
              </a:rPr>
              <a:t>points</a:t>
            </a:r>
            <a:r>
              <a:rPr lang="fa-IR" sz="2400" smtClean="0">
                <a:cs typeface="B Compset" pitchFamily="2" charset="-78"/>
              </a:rPr>
              <a:t>: </a:t>
            </a:r>
            <a:r>
              <a:rPr lang="en-US" sz="2400" smtClean="0">
                <a:cs typeface="B Compset" pitchFamily="2" charset="-78"/>
              </a:rPr>
              <a:t> </a:t>
            </a:r>
            <a:r>
              <a:rPr lang="fa-IR" sz="2400" smtClean="0">
                <a:solidFill>
                  <a:srgbClr val="FFFF00"/>
                </a:solidFill>
                <a:cs typeface="B Compset" pitchFamily="2" charset="-78"/>
              </a:rPr>
              <a:t>لايه نقطه اي </a:t>
            </a:r>
            <a:r>
              <a:rPr lang="en-US" sz="2400" smtClean="0">
                <a:solidFill>
                  <a:srgbClr val="FFFF00"/>
                </a:solidFill>
              </a:rPr>
              <a:t>Climatology_station</a:t>
            </a:r>
            <a:r>
              <a:rPr lang="fa-IR" sz="2400" smtClean="0">
                <a:solidFill>
                  <a:srgbClr val="FFFF00"/>
                </a:solidFill>
              </a:rPr>
              <a:t> را معرفي كرده</a:t>
            </a:r>
            <a:endParaRPr lang="en-US" sz="2400" smtClean="0">
              <a:solidFill>
                <a:srgbClr val="FFFF00"/>
              </a:solidFill>
              <a:cs typeface="B Compset" pitchFamily="2" charset="-78"/>
            </a:endParaRPr>
          </a:p>
          <a:p>
            <a:pPr algn="r" rtl="1">
              <a:lnSpc>
                <a:spcPct val="80000"/>
              </a:lnSpc>
              <a:buClr>
                <a:srgbClr val="583232"/>
              </a:buClr>
              <a:buSzPct val="110000"/>
              <a:buFont typeface="Wingdings" pitchFamily="2" charset="2"/>
              <a:buChar char="²"/>
            </a:pPr>
            <a:r>
              <a:rPr lang="en-US" sz="2400" b="1" smtClean="0">
                <a:solidFill>
                  <a:srgbClr val="CC3300"/>
                </a:solidFill>
                <a:latin typeface="Monotype Corsiva" pitchFamily="66" charset="0"/>
                <a:cs typeface="B Compset" pitchFamily="2" charset="-78"/>
              </a:rPr>
              <a:t>Z</a:t>
            </a:r>
            <a:r>
              <a:rPr lang="en-US" sz="2400" smtClean="0">
                <a:solidFill>
                  <a:srgbClr val="CC3300"/>
                </a:solidFill>
                <a:latin typeface="Monotype Corsiva" pitchFamily="66" charset="0"/>
                <a:cs typeface="B Compset" pitchFamily="2" charset="-78"/>
              </a:rPr>
              <a:t> </a:t>
            </a:r>
            <a:r>
              <a:rPr lang="en-US" sz="2400" b="1" smtClean="0">
                <a:solidFill>
                  <a:srgbClr val="CC3300"/>
                </a:solidFill>
                <a:latin typeface="Monotype Corsiva" pitchFamily="66" charset="0"/>
                <a:cs typeface="B Compset" pitchFamily="2" charset="-78"/>
              </a:rPr>
              <a:t>value</a:t>
            </a:r>
            <a:r>
              <a:rPr lang="en-US" sz="2400" smtClean="0">
                <a:solidFill>
                  <a:srgbClr val="CC3300"/>
                </a:solidFill>
                <a:latin typeface="Monotype Corsiva" pitchFamily="66" charset="0"/>
                <a:cs typeface="B Compset" pitchFamily="2" charset="-78"/>
              </a:rPr>
              <a:t> </a:t>
            </a:r>
            <a:r>
              <a:rPr lang="en-US" sz="2400" b="1" smtClean="0">
                <a:solidFill>
                  <a:srgbClr val="CC3300"/>
                </a:solidFill>
                <a:latin typeface="Monotype Corsiva" pitchFamily="66" charset="0"/>
                <a:cs typeface="B Compset" pitchFamily="2" charset="-78"/>
              </a:rPr>
              <a:t>field</a:t>
            </a:r>
            <a:r>
              <a:rPr lang="fa-IR" sz="2400" smtClean="0">
                <a:cs typeface="B Compset" pitchFamily="2" charset="-78"/>
              </a:rPr>
              <a:t>: </a:t>
            </a:r>
            <a:r>
              <a:rPr lang="fa-IR" sz="2400" smtClean="0">
                <a:solidFill>
                  <a:srgbClr val="FFFF00"/>
                </a:solidFill>
                <a:cs typeface="B Compset" pitchFamily="2" charset="-78"/>
              </a:rPr>
              <a:t>فيلد فشار (</a:t>
            </a:r>
            <a:r>
              <a:rPr lang="en-US" sz="2400" smtClean="0">
                <a:solidFill>
                  <a:srgbClr val="FFFF00"/>
                </a:solidFill>
                <a:cs typeface="B Compset" pitchFamily="2" charset="-78"/>
              </a:rPr>
              <a:t>Pressure</a:t>
            </a:r>
            <a:r>
              <a:rPr lang="fa-IR" sz="2400" smtClean="0">
                <a:solidFill>
                  <a:srgbClr val="FFFF00"/>
                </a:solidFill>
                <a:cs typeface="B Compset" pitchFamily="2" charset="-78"/>
              </a:rPr>
              <a:t>) را معرفي كرده.</a:t>
            </a:r>
            <a:r>
              <a:rPr lang="fa-IR" sz="2400" smtClean="0">
                <a:cs typeface="B Compset" pitchFamily="2" charset="-78"/>
              </a:rPr>
              <a:t>    </a:t>
            </a:r>
            <a:r>
              <a:rPr lang="en-US" sz="2400" smtClean="0">
                <a:cs typeface="B Compset" pitchFamily="2" charset="-78"/>
              </a:rPr>
              <a:t>  </a:t>
            </a:r>
          </a:p>
          <a:p>
            <a:pPr algn="r" rtl="1">
              <a:lnSpc>
                <a:spcPct val="80000"/>
              </a:lnSpc>
              <a:buClr>
                <a:srgbClr val="583232"/>
              </a:buClr>
              <a:buSzPct val="110000"/>
              <a:buFont typeface="Wingdings" pitchFamily="2" charset="2"/>
              <a:buChar char="²"/>
            </a:pPr>
            <a:r>
              <a:rPr lang="en-US" sz="2400" b="1" smtClean="0">
                <a:solidFill>
                  <a:srgbClr val="CC3300"/>
                </a:solidFill>
                <a:latin typeface="Monotype Corsiva" pitchFamily="66" charset="0"/>
                <a:cs typeface="B Compset" pitchFamily="2" charset="-78"/>
              </a:rPr>
              <a:t>Spline</a:t>
            </a:r>
            <a:r>
              <a:rPr lang="en-US" sz="2400" smtClean="0">
                <a:solidFill>
                  <a:srgbClr val="CC3300"/>
                </a:solidFill>
                <a:latin typeface="Monotype Corsiva" pitchFamily="66" charset="0"/>
                <a:cs typeface="B Compset" pitchFamily="2" charset="-78"/>
              </a:rPr>
              <a:t> </a:t>
            </a:r>
            <a:r>
              <a:rPr lang="en-US" sz="2400" b="1" smtClean="0">
                <a:solidFill>
                  <a:srgbClr val="CC3300"/>
                </a:solidFill>
                <a:latin typeface="Monotype Corsiva" pitchFamily="66" charset="0"/>
                <a:cs typeface="B Compset" pitchFamily="2" charset="-78"/>
              </a:rPr>
              <a:t>type</a:t>
            </a:r>
            <a:endParaRPr lang="fa-IR" sz="2400" b="1" smtClean="0">
              <a:solidFill>
                <a:srgbClr val="CC3300"/>
              </a:solidFill>
              <a:latin typeface="Monotype Corsiva" pitchFamily="66" charset="0"/>
              <a:cs typeface="B Compset" pitchFamily="2" charset="-78"/>
            </a:endParaRPr>
          </a:p>
          <a:p>
            <a:pPr algn="r" rtl="1">
              <a:lnSpc>
                <a:spcPct val="80000"/>
              </a:lnSpc>
              <a:buClr>
                <a:srgbClr val="583232"/>
              </a:buClr>
              <a:buSzPct val="110000"/>
              <a:buFont typeface="Wingdings" pitchFamily="2" charset="2"/>
              <a:buNone/>
            </a:pPr>
            <a:r>
              <a:rPr lang="fa-IR" sz="2400" smtClean="0">
                <a:cs typeface="B Compset" pitchFamily="2" charset="-78"/>
              </a:rPr>
              <a:t> </a:t>
            </a:r>
            <a:r>
              <a:rPr lang="fa-IR" sz="2400" smtClean="0">
                <a:solidFill>
                  <a:srgbClr val="FFFF00"/>
                </a:solidFill>
                <a:cs typeface="B Compset" pitchFamily="2" charset="-78"/>
              </a:rPr>
              <a:t>روش </a:t>
            </a:r>
            <a:r>
              <a:rPr lang="ar-SA" sz="2400" smtClean="0">
                <a:solidFill>
                  <a:srgbClr val="FFFF00"/>
                </a:solidFill>
                <a:cs typeface="B Compset" pitchFamily="2" charset="-78"/>
              </a:rPr>
              <a:t> </a:t>
            </a:r>
            <a:r>
              <a:rPr lang="en-US" sz="2400" smtClean="0">
                <a:solidFill>
                  <a:srgbClr val="FFFF00"/>
                </a:solidFill>
                <a:latin typeface="Monotype Corsiva" pitchFamily="66" charset="0"/>
                <a:cs typeface="B Compset" pitchFamily="2" charset="-78"/>
              </a:rPr>
              <a:t>Regularized </a:t>
            </a:r>
            <a:r>
              <a:rPr lang="fa-IR" sz="2400" smtClean="0">
                <a:solidFill>
                  <a:srgbClr val="FFFF00"/>
                </a:solidFill>
                <a:latin typeface="Monotype Corsiva" pitchFamily="66" charset="0"/>
                <a:cs typeface="B Compset" pitchFamily="2" charset="-78"/>
              </a:rPr>
              <a:t> را معرفي كرده</a:t>
            </a:r>
            <a:endParaRPr lang="en-US" sz="2400" smtClean="0">
              <a:solidFill>
                <a:srgbClr val="FFFF00"/>
              </a:solidFill>
              <a:cs typeface="B Compset" pitchFamily="2" charset="-78"/>
            </a:endParaRPr>
          </a:p>
          <a:p>
            <a:pPr algn="r" rtl="1">
              <a:lnSpc>
                <a:spcPct val="80000"/>
              </a:lnSpc>
              <a:buClr>
                <a:srgbClr val="583232"/>
              </a:buClr>
              <a:buSzPct val="110000"/>
              <a:buFont typeface="Wingdings" pitchFamily="2" charset="2"/>
              <a:buChar char="²"/>
            </a:pPr>
            <a:r>
              <a:rPr lang="en-US" sz="2400" b="1" smtClean="0">
                <a:solidFill>
                  <a:srgbClr val="CC3300"/>
                </a:solidFill>
                <a:latin typeface="Monotype Corsiva" pitchFamily="66" charset="0"/>
                <a:cs typeface="B Compset" pitchFamily="2" charset="-78"/>
              </a:rPr>
              <a:t>Weight</a:t>
            </a:r>
            <a:r>
              <a:rPr lang="fa-IR" sz="2400" b="1" smtClean="0">
                <a:latin typeface="Monotype Corsiva" pitchFamily="66" charset="0"/>
                <a:cs typeface="B Compset" pitchFamily="2" charset="-78"/>
              </a:rPr>
              <a:t>: </a:t>
            </a:r>
            <a:r>
              <a:rPr lang="ar-SA" sz="2400" b="1" smtClean="0">
                <a:cs typeface="B Compset" pitchFamily="2" charset="-78"/>
              </a:rPr>
              <a:t>مقدار خميدگي يا درجه سختي يا نرم شدگي را بيان مي كند.</a:t>
            </a:r>
            <a:r>
              <a:rPr lang="fa-IR" sz="2400" b="1" smtClean="0">
                <a:cs typeface="B Compset" pitchFamily="2" charset="-78"/>
              </a:rPr>
              <a:t>                   </a:t>
            </a:r>
          </a:p>
          <a:p>
            <a:pPr algn="r" rtl="1">
              <a:lnSpc>
                <a:spcPct val="80000"/>
              </a:lnSpc>
              <a:buClr>
                <a:srgbClr val="583232"/>
              </a:buClr>
              <a:buSzPct val="110000"/>
              <a:buFont typeface="Wingdings" pitchFamily="2" charset="2"/>
              <a:buNone/>
            </a:pPr>
            <a:r>
              <a:rPr lang="fa-IR" sz="2400" b="1" smtClean="0">
                <a:cs typeface="B Compset" pitchFamily="2" charset="-78"/>
              </a:rPr>
              <a:t>                   </a:t>
            </a:r>
            <a:r>
              <a:rPr lang="ar-SA" sz="2400" b="1" smtClean="0">
                <a:cs typeface="B Compset" pitchFamily="2" charset="-78"/>
              </a:rPr>
              <a:t>هر چه وزن بيشتر باشد نرم شدگي بيشتر است و هموارتر مي شود( خميدگي </a:t>
            </a:r>
            <a:r>
              <a:rPr lang="fa-IR" sz="2400" b="1" smtClean="0">
                <a:cs typeface="B Compset" pitchFamily="2" charset="-78"/>
              </a:rPr>
              <a:t> </a:t>
            </a:r>
            <a:r>
              <a:rPr lang="ar-SA" sz="2400" b="1" smtClean="0">
                <a:cs typeface="B Compset" pitchFamily="2" charset="-78"/>
              </a:rPr>
              <a:t>طبقات كمتر مي گردد. )</a:t>
            </a:r>
            <a:r>
              <a:rPr lang="fa-IR" sz="2400" b="1" smtClean="0">
                <a:cs typeface="B Compset" pitchFamily="2" charset="-78"/>
              </a:rPr>
              <a:t> مقدار تعيين شده را قبول كرده </a:t>
            </a:r>
          </a:p>
          <a:p>
            <a:pPr algn="r" rtl="1">
              <a:lnSpc>
                <a:spcPct val="80000"/>
              </a:lnSpc>
              <a:buClr>
                <a:srgbClr val="583232"/>
              </a:buClr>
              <a:buSzPct val="110000"/>
              <a:buFont typeface="Wingdings" pitchFamily="2" charset="2"/>
              <a:buChar char="²"/>
            </a:pPr>
            <a:r>
              <a:rPr lang="en-US" sz="2400" b="1" smtClean="0">
                <a:solidFill>
                  <a:srgbClr val="CC3300"/>
                </a:solidFill>
                <a:latin typeface="Monotype Corsiva" pitchFamily="66" charset="0"/>
                <a:cs typeface="B Compset" pitchFamily="2" charset="-78"/>
              </a:rPr>
              <a:t>Number of point</a:t>
            </a:r>
            <a:r>
              <a:rPr lang="fa-IR" sz="2400" b="1" smtClean="0">
                <a:latin typeface="Monotype Corsiva" pitchFamily="66" charset="0"/>
                <a:cs typeface="B Compset" pitchFamily="2" charset="-78"/>
              </a:rPr>
              <a:t>: تعداد نقاط موثر در درون‌يابي را بيان مي كنند باز هم مقدار تعيين شده را قبول كرده</a:t>
            </a:r>
            <a:endParaRPr lang="en-US" sz="2400" b="1" smtClean="0">
              <a:latin typeface="Monotype Corsiva" pitchFamily="66" charset="0"/>
              <a:cs typeface="B Compset" pitchFamily="2" charset="-78"/>
            </a:endParaRPr>
          </a:p>
          <a:p>
            <a:pPr algn="r" rtl="1">
              <a:lnSpc>
                <a:spcPct val="80000"/>
              </a:lnSpc>
              <a:buClr>
                <a:srgbClr val="583232"/>
              </a:buClr>
              <a:buSzPct val="110000"/>
              <a:buFont typeface="Wingdings" pitchFamily="2" charset="2"/>
              <a:buChar char="²"/>
            </a:pPr>
            <a:r>
              <a:rPr lang="en-US" sz="2400" b="1" smtClean="0">
                <a:latin typeface="Monotype Corsiva" pitchFamily="66" charset="0"/>
                <a:cs typeface="B Compset" pitchFamily="2" charset="-78"/>
              </a:rPr>
              <a:t>:</a:t>
            </a:r>
            <a:r>
              <a:rPr lang="en-US" sz="2400" b="1" smtClean="0">
                <a:solidFill>
                  <a:srgbClr val="CC3300"/>
                </a:solidFill>
                <a:latin typeface="Monotype Corsiva" pitchFamily="66" charset="0"/>
                <a:cs typeface="B Compset" pitchFamily="2" charset="-78"/>
              </a:rPr>
              <a:t>Output cell size</a:t>
            </a:r>
            <a:r>
              <a:rPr lang="en-US" sz="2400" b="1" smtClean="0">
                <a:cs typeface="B Compset" pitchFamily="2" charset="-78"/>
              </a:rPr>
              <a:t>   </a:t>
            </a:r>
            <a:r>
              <a:rPr lang="fa-IR" sz="2400" b="1" smtClean="0">
                <a:cs typeface="B Compset" pitchFamily="2" charset="-78"/>
              </a:rPr>
              <a:t>مقدار 30 متر را تعيين كنيد                                      </a:t>
            </a:r>
            <a:endParaRPr lang="en-US" sz="2400" b="1" smtClean="0">
              <a:cs typeface="B Compset" pitchFamily="2" charset="-78"/>
            </a:endParaRPr>
          </a:p>
          <a:p>
            <a:pPr algn="r" rtl="1">
              <a:lnSpc>
                <a:spcPct val="80000"/>
              </a:lnSpc>
              <a:buClr>
                <a:srgbClr val="583232"/>
              </a:buClr>
              <a:buSzPct val="110000"/>
              <a:buFont typeface="Wingdings" pitchFamily="2" charset="2"/>
              <a:buChar char="²"/>
            </a:pPr>
            <a:r>
              <a:rPr lang="en-US" sz="2400" b="1" smtClean="0">
                <a:solidFill>
                  <a:srgbClr val="CC3300"/>
                </a:solidFill>
                <a:latin typeface="Monotype Corsiva" pitchFamily="66" charset="0"/>
                <a:cs typeface="B Compset" pitchFamily="2" charset="-78"/>
              </a:rPr>
              <a:t>Out put raster</a:t>
            </a:r>
            <a:r>
              <a:rPr lang="fa-IR" sz="2400" b="1" smtClean="0">
                <a:latin typeface="Monotype Corsiva" pitchFamily="66" charset="0"/>
                <a:cs typeface="B Compset" pitchFamily="2" charset="-78"/>
              </a:rPr>
              <a:t>: </a:t>
            </a:r>
            <a:r>
              <a:rPr lang="ar-SA" sz="2400" b="1" smtClean="0">
                <a:cs typeface="B Compset" pitchFamily="2" charset="-78"/>
              </a:rPr>
              <a:t>محل ذخيره نقشه را تعيين مي كنيم.</a:t>
            </a:r>
            <a:endParaRPr lang="en-US" sz="2400" b="1" smtClean="0">
              <a:cs typeface="B Compset" pitchFamily="2" charset="-78"/>
            </a:endParaRPr>
          </a:p>
          <a:p>
            <a:pPr algn="r" rtl="1">
              <a:lnSpc>
                <a:spcPct val="80000"/>
              </a:lnSpc>
              <a:buClr>
                <a:srgbClr val="583232"/>
              </a:buClr>
              <a:buSzPct val="110000"/>
              <a:buFont typeface="Wingdings" pitchFamily="2" charset="2"/>
              <a:buNone/>
            </a:pPr>
            <a:endParaRPr lang="en-US" sz="2400" smtClean="0"/>
          </a:p>
        </p:txBody>
      </p:sp>
      <p:sp>
        <p:nvSpPr>
          <p:cNvPr id="47108" name="Slide Number Placeholder 6"/>
          <p:cNvSpPr>
            <a:spLocks noGrp="1"/>
          </p:cNvSpPr>
          <p:nvPr>
            <p:ph type="sldNum" sz="quarter" idx="12"/>
          </p:nvPr>
        </p:nvSpPr>
        <p:spPr>
          <a:noFill/>
        </p:spPr>
        <p:txBody>
          <a:bodyPr/>
          <a:lstStyle/>
          <a:p>
            <a:fld id="{F5B74785-AA8B-4608-BC51-1588B9DDDD4F}" type="slidenum">
              <a:rPr lang="ar-SA"/>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
                                        <p:tgtEl>
                                          <p:spTgt spid="37890"/>
                                        </p:tgtEl>
                                      </p:cBhvr>
                                    </p:animEffect>
                                    <p:anim calcmode="lin" valueType="num">
                                      <p:cBhvr>
                                        <p:cTn id="8" dur="400" fill="hold"/>
                                        <p:tgtEl>
                                          <p:spTgt spid="37890"/>
                                        </p:tgtEl>
                                        <p:attrNameLst>
                                          <p:attrName>ppt_x</p:attrName>
                                        </p:attrNameLst>
                                      </p:cBhvr>
                                      <p:tavLst>
                                        <p:tav tm="0">
                                          <p:val>
                                            <p:strVal val="#ppt_x"/>
                                          </p:val>
                                        </p:tav>
                                        <p:tav tm="100000">
                                          <p:val>
                                            <p:strVal val="#ppt_x"/>
                                          </p:val>
                                        </p:tav>
                                      </p:tavLst>
                                    </p:anim>
                                    <p:anim calcmode="lin" valueType="num">
                                      <p:cBhvr>
                                        <p:cTn id="9" dur="400" fill="hold"/>
                                        <p:tgtEl>
                                          <p:spTgt spid="3789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789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789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37891">
                                            <p:txEl>
                                              <p:pRg st="0" end="0"/>
                                            </p:txEl>
                                          </p:spTgt>
                                        </p:tgtEl>
                                        <p:attrNameLst>
                                          <p:attrName>style.visibility</p:attrName>
                                        </p:attrNameLst>
                                      </p:cBhvr>
                                      <p:to>
                                        <p:strVal val="visible"/>
                                      </p:to>
                                    </p:set>
                                    <p:anim calcmode="lin" valueType="num">
                                      <p:cBhvr>
                                        <p:cTn id="15"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789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789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789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7891">
                                            <p:txEl>
                                              <p:pRg st="1" end="1"/>
                                            </p:txEl>
                                          </p:spTgt>
                                        </p:tgtEl>
                                        <p:attrNameLst>
                                          <p:attrName>style.visibility</p:attrName>
                                        </p:attrNameLst>
                                      </p:cBhvr>
                                      <p:to>
                                        <p:strVal val="visible"/>
                                      </p:to>
                                    </p:set>
                                    <p:anim calcmode="lin" valueType="num">
                                      <p:cBhvr>
                                        <p:cTn id="23"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7891">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7891">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789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7891">
                                            <p:txEl>
                                              <p:pRg st="2" end="2"/>
                                            </p:txEl>
                                          </p:spTgt>
                                        </p:tgtEl>
                                        <p:attrNameLst>
                                          <p:attrName>style.visibility</p:attrName>
                                        </p:attrNameLst>
                                      </p:cBhvr>
                                      <p:to>
                                        <p:strVal val="visible"/>
                                      </p:to>
                                    </p:set>
                                    <p:anim calcmode="lin" valueType="num">
                                      <p:cBhvr>
                                        <p:cTn id="31"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7891">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7891">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789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7891">
                                            <p:txEl>
                                              <p:pRg st="3" end="3"/>
                                            </p:txEl>
                                          </p:spTgt>
                                        </p:tgtEl>
                                        <p:attrNameLst>
                                          <p:attrName>style.visibility</p:attrName>
                                        </p:attrNameLst>
                                      </p:cBhvr>
                                      <p:to>
                                        <p:strVal val="visible"/>
                                      </p:to>
                                    </p:set>
                                    <p:anim calcmode="lin" valueType="num">
                                      <p:cBhvr>
                                        <p:cTn id="39" dur="500" fill="hold"/>
                                        <p:tgtEl>
                                          <p:spTgt spid="3789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7891">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37891">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3789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7891">
                                            <p:txEl>
                                              <p:pRg st="4" end="4"/>
                                            </p:txEl>
                                          </p:spTgt>
                                        </p:tgtEl>
                                        <p:attrNameLst>
                                          <p:attrName>style.visibility</p:attrName>
                                        </p:attrNameLst>
                                      </p:cBhvr>
                                      <p:to>
                                        <p:strVal val="visible"/>
                                      </p:to>
                                    </p:set>
                                    <p:anim calcmode="lin" valueType="num">
                                      <p:cBhvr>
                                        <p:cTn id="47" dur="5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7891">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37891">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3789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37891">
                                            <p:txEl>
                                              <p:pRg st="5" end="5"/>
                                            </p:txEl>
                                          </p:spTgt>
                                        </p:tgtEl>
                                        <p:attrNameLst>
                                          <p:attrName>style.visibility</p:attrName>
                                        </p:attrNameLst>
                                      </p:cBhvr>
                                      <p:to>
                                        <p:strVal val="visible"/>
                                      </p:to>
                                    </p:set>
                                    <p:anim calcmode="lin" valueType="num">
                                      <p:cBhvr>
                                        <p:cTn id="55" dur="500" fill="hold"/>
                                        <p:tgtEl>
                                          <p:spTgt spid="37891">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7891">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37891">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37891">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37891">
                                            <p:txEl>
                                              <p:pRg st="6" end="6"/>
                                            </p:txEl>
                                          </p:spTgt>
                                        </p:tgtEl>
                                        <p:attrNameLst>
                                          <p:attrName>style.visibility</p:attrName>
                                        </p:attrNameLst>
                                      </p:cBhvr>
                                      <p:to>
                                        <p:strVal val="visible"/>
                                      </p:to>
                                    </p:set>
                                    <p:anim calcmode="lin" valueType="num">
                                      <p:cBhvr>
                                        <p:cTn id="63" dur="500" fill="hold"/>
                                        <p:tgtEl>
                                          <p:spTgt spid="37891">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37891">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37891">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37891">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37891">
                                            <p:txEl>
                                              <p:pRg st="7" end="7"/>
                                            </p:txEl>
                                          </p:spTgt>
                                        </p:tgtEl>
                                        <p:attrNameLst>
                                          <p:attrName>style.visibility</p:attrName>
                                        </p:attrNameLst>
                                      </p:cBhvr>
                                      <p:to>
                                        <p:strVal val="visible"/>
                                      </p:to>
                                    </p:set>
                                    <p:anim calcmode="lin" valueType="num">
                                      <p:cBhvr>
                                        <p:cTn id="71" dur="500" fill="hold"/>
                                        <p:tgtEl>
                                          <p:spTgt spid="37891">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37891">
                                            <p:txEl>
                                              <p:pRg st="7" end="7"/>
                                            </p:txEl>
                                          </p:spTgt>
                                        </p:tgtEl>
                                        <p:attrNameLst>
                                          <p:attrName>ppt_h</p:attrName>
                                        </p:attrNameLst>
                                      </p:cBhvr>
                                      <p:tavLst>
                                        <p:tav tm="0">
                                          <p:val>
                                            <p:fltVal val="0"/>
                                          </p:val>
                                        </p:tav>
                                        <p:tav tm="100000">
                                          <p:val>
                                            <p:strVal val="#ppt_h"/>
                                          </p:val>
                                        </p:tav>
                                      </p:tavLst>
                                    </p:anim>
                                    <p:anim calcmode="lin" valueType="num">
                                      <p:cBhvr>
                                        <p:cTn id="73" dur="500" fill="hold"/>
                                        <p:tgtEl>
                                          <p:spTgt spid="37891">
                                            <p:txEl>
                                              <p:pRg st="7" end="7"/>
                                            </p:txEl>
                                          </p:spTgt>
                                        </p:tgtEl>
                                        <p:attrNameLst>
                                          <p:attrName>style.rotation</p:attrName>
                                        </p:attrNameLst>
                                      </p:cBhvr>
                                      <p:tavLst>
                                        <p:tav tm="0">
                                          <p:val>
                                            <p:fltVal val="360"/>
                                          </p:val>
                                        </p:tav>
                                        <p:tav tm="100000">
                                          <p:val>
                                            <p:fltVal val="0"/>
                                          </p:val>
                                        </p:tav>
                                      </p:tavLst>
                                    </p:anim>
                                    <p:animEffect transition="in" filter="fade">
                                      <p:cBhvr>
                                        <p:cTn id="74" dur="500"/>
                                        <p:tgtEl>
                                          <p:spTgt spid="37891">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37891">
                                            <p:txEl>
                                              <p:pRg st="8" end="8"/>
                                            </p:txEl>
                                          </p:spTgt>
                                        </p:tgtEl>
                                        <p:attrNameLst>
                                          <p:attrName>style.visibility</p:attrName>
                                        </p:attrNameLst>
                                      </p:cBhvr>
                                      <p:to>
                                        <p:strVal val="visible"/>
                                      </p:to>
                                    </p:set>
                                    <p:anim calcmode="lin" valueType="num">
                                      <p:cBhvr>
                                        <p:cTn id="79" dur="500" fill="hold"/>
                                        <p:tgtEl>
                                          <p:spTgt spid="37891">
                                            <p:txEl>
                                              <p:pRg st="8" end="8"/>
                                            </p:txEl>
                                          </p:spTgt>
                                        </p:tgtEl>
                                        <p:attrNameLst>
                                          <p:attrName>ppt_w</p:attrName>
                                        </p:attrNameLst>
                                      </p:cBhvr>
                                      <p:tavLst>
                                        <p:tav tm="0">
                                          <p:val>
                                            <p:fltVal val="0"/>
                                          </p:val>
                                        </p:tav>
                                        <p:tav tm="100000">
                                          <p:val>
                                            <p:strVal val="#ppt_w"/>
                                          </p:val>
                                        </p:tav>
                                      </p:tavLst>
                                    </p:anim>
                                    <p:anim calcmode="lin" valueType="num">
                                      <p:cBhvr>
                                        <p:cTn id="80" dur="500" fill="hold"/>
                                        <p:tgtEl>
                                          <p:spTgt spid="37891">
                                            <p:txEl>
                                              <p:pRg st="8" end="8"/>
                                            </p:txEl>
                                          </p:spTgt>
                                        </p:tgtEl>
                                        <p:attrNameLst>
                                          <p:attrName>ppt_h</p:attrName>
                                        </p:attrNameLst>
                                      </p:cBhvr>
                                      <p:tavLst>
                                        <p:tav tm="0">
                                          <p:val>
                                            <p:fltVal val="0"/>
                                          </p:val>
                                        </p:tav>
                                        <p:tav tm="100000">
                                          <p:val>
                                            <p:strVal val="#ppt_h"/>
                                          </p:val>
                                        </p:tav>
                                      </p:tavLst>
                                    </p:anim>
                                    <p:anim calcmode="lin" valueType="num">
                                      <p:cBhvr>
                                        <p:cTn id="81" dur="500" fill="hold"/>
                                        <p:tgtEl>
                                          <p:spTgt spid="37891">
                                            <p:txEl>
                                              <p:pRg st="8" end="8"/>
                                            </p:txEl>
                                          </p:spTgt>
                                        </p:tgtEl>
                                        <p:attrNameLst>
                                          <p:attrName>style.rotation</p:attrName>
                                        </p:attrNameLst>
                                      </p:cBhvr>
                                      <p:tavLst>
                                        <p:tav tm="0">
                                          <p:val>
                                            <p:fltVal val="360"/>
                                          </p:val>
                                        </p:tav>
                                        <p:tav tm="100000">
                                          <p:val>
                                            <p:fltVal val="0"/>
                                          </p:val>
                                        </p:tav>
                                      </p:tavLst>
                                    </p:anim>
                                    <p:animEffect transition="in" filter="fade">
                                      <p:cBhvr>
                                        <p:cTn id="82" dur="500"/>
                                        <p:tgtEl>
                                          <p:spTgt spid="37891">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37891">
                                            <p:txEl>
                                              <p:pRg st="9" end="9"/>
                                            </p:txEl>
                                          </p:spTgt>
                                        </p:tgtEl>
                                        <p:attrNameLst>
                                          <p:attrName>style.visibility</p:attrName>
                                        </p:attrNameLst>
                                      </p:cBhvr>
                                      <p:to>
                                        <p:strVal val="visible"/>
                                      </p:to>
                                    </p:set>
                                    <p:anim calcmode="lin" valueType="num">
                                      <p:cBhvr>
                                        <p:cTn id="87" dur="500" fill="hold"/>
                                        <p:tgtEl>
                                          <p:spTgt spid="37891">
                                            <p:txEl>
                                              <p:pRg st="9" end="9"/>
                                            </p:txEl>
                                          </p:spTgt>
                                        </p:tgtEl>
                                        <p:attrNameLst>
                                          <p:attrName>ppt_w</p:attrName>
                                        </p:attrNameLst>
                                      </p:cBhvr>
                                      <p:tavLst>
                                        <p:tav tm="0">
                                          <p:val>
                                            <p:fltVal val="0"/>
                                          </p:val>
                                        </p:tav>
                                        <p:tav tm="100000">
                                          <p:val>
                                            <p:strVal val="#ppt_w"/>
                                          </p:val>
                                        </p:tav>
                                      </p:tavLst>
                                    </p:anim>
                                    <p:anim calcmode="lin" valueType="num">
                                      <p:cBhvr>
                                        <p:cTn id="88" dur="500" fill="hold"/>
                                        <p:tgtEl>
                                          <p:spTgt spid="37891">
                                            <p:txEl>
                                              <p:pRg st="9" end="9"/>
                                            </p:txEl>
                                          </p:spTgt>
                                        </p:tgtEl>
                                        <p:attrNameLst>
                                          <p:attrName>ppt_h</p:attrName>
                                        </p:attrNameLst>
                                      </p:cBhvr>
                                      <p:tavLst>
                                        <p:tav tm="0">
                                          <p:val>
                                            <p:fltVal val="0"/>
                                          </p:val>
                                        </p:tav>
                                        <p:tav tm="100000">
                                          <p:val>
                                            <p:strVal val="#ppt_h"/>
                                          </p:val>
                                        </p:tav>
                                      </p:tavLst>
                                    </p:anim>
                                    <p:anim calcmode="lin" valueType="num">
                                      <p:cBhvr>
                                        <p:cTn id="89" dur="500" fill="hold"/>
                                        <p:tgtEl>
                                          <p:spTgt spid="37891">
                                            <p:txEl>
                                              <p:pRg st="9" end="9"/>
                                            </p:txEl>
                                          </p:spTgt>
                                        </p:tgtEl>
                                        <p:attrNameLst>
                                          <p:attrName>style.rotation</p:attrName>
                                        </p:attrNameLst>
                                      </p:cBhvr>
                                      <p:tavLst>
                                        <p:tav tm="0">
                                          <p:val>
                                            <p:fltVal val="360"/>
                                          </p:val>
                                        </p:tav>
                                        <p:tav tm="100000">
                                          <p:val>
                                            <p:fltVal val="0"/>
                                          </p:val>
                                        </p:tav>
                                      </p:tavLst>
                                    </p:anim>
                                    <p:animEffect transition="in" filter="fade">
                                      <p:cBhvr>
                                        <p:cTn id="90" dur="500"/>
                                        <p:tgtEl>
                                          <p:spTgt spid="37891">
                                            <p:txEl>
                                              <p:pRg st="9" end="9"/>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37891">
                                            <p:txEl>
                                              <p:pRg st="10" end="10"/>
                                            </p:txEl>
                                          </p:spTgt>
                                        </p:tgtEl>
                                        <p:attrNameLst>
                                          <p:attrName>style.visibility</p:attrName>
                                        </p:attrNameLst>
                                      </p:cBhvr>
                                      <p:to>
                                        <p:strVal val="visible"/>
                                      </p:to>
                                    </p:set>
                                    <p:anim calcmode="lin" valueType="num">
                                      <p:cBhvr>
                                        <p:cTn id="95" dur="500" fill="hold"/>
                                        <p:tgtEl>
                                          <p:spTgt spid="37891">
                                            <p:txEl>
                                              <p:pRg st="10" end="10"/>
                                            </p:txEl>
                                          </p:spTgt>
                                        </p:tgtEl>
                                        <p:attrNameLst>
                                          <p:attrName>ppt_w</p:attrName>
                                        </p:attrNameLst>
                                      </p:cBhvr>
                                      <p:tavLst>
                                        <p:tav tm="0">
                                          <p:val>
                                            <p:fltVal val="0"/>
                                          </p:val>
                                        </p:tav>
                                        <p:tav tm="100000">
                                          <p:val>
                                            <p:strVal val="#ppt_w"/>
                                          </p:val>
                                        </p:tav>
                                      </p:tavLst>
                                    </p:anim>
                                    <p:anim calcmode="lin" valueType="num">
                                      <p:cBhvr>
                                        <p:cTn id="96" dur="500" fill="hold"/>
                                        <p:tgtEl>
                                          <p:spTgt spid="37891">
                                            <p:txEl>
                                              <p:pRg st="10" end="10"/>
                                            </p:txEl>
                                          </p:spTgt>
                                        </p:tgtEl>
                                        <p:attrNameLst>
                                          <p:attrName>ppt_h</p:attrName>
                                        </p:attrNameLst>
                                      </p:cBhvr>
                                      <p:tavLst>
                                        <p:tav tm="0">
                                          <p:val>
                                            <p:fltVal val="0"/>
                                          </p:val>
                                        </p:tav>
                                        <p:tav tm="100000">
                                          <p:val>
                                            <p:strVal val="#ppt_h"/>
                                          </p:val>
                                        </p:tav>
                                      </p:tavLst>
                                    </p:anim>
                                    <p:anim calcmode="lin" valueType="num">
                                      <p:cBhvr>
                                        <p:cTn id="97" dur="500" fill="hold"/>
                                        <p:tgtEl>
                                          <p:spTgt spid="37891">
                                            <p:txEl>
                                              <p:pRg st="10" end="10"/>
                                            </p:txEl>
                                          </p:spTgt>
                                        </p:tgtEl>
                                        <p:attrNameLst>
                                          <p:attrName>style.rotation</p:attrName>
                                        </p:attrNameLst>
                                      </p:cBhvr>
                                      <p:tavLst>
                                        <p:tav tm="0">
                                          <p:val>
                                            <p:fltVal val="360"/>
                                          </p:val>
                                        </p:tav>
                                        <p:tav tm="100000">
                                          <p:val>
                                            <p:fltVal val="0"/>
                                          </p:val>
                                        </p:tav>
                                      </p:tavLst>
                                    </p:anim>
                                    <p:animEffect transition="in" filter="fade">
                                      <p:cBhvr>
                                        <p:cTn id="98" dur="500"/>
                                        <p:tgtEl>
                                          <p:spTgt spid="37891">
                                            <p:txEl>
                                              <p:pRg st="10" end="1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37891">
                                            <p:txEl>
                                              <p:pRg st="11" end="11"/>
                                            </p:txEl>
                                          </p:spTgt>
                                        </p:tgtEl>
                                        <p:attrNameLst>
                                          <p:attrName>style.visibility</p:attrName>
                                        </p:attrNameLst>
                                      </p:cBhvr>
                                      <p:to>
                                        <p:strVal val="visible"/>
                                      </p:to>
                                    </p:set>
                                    <p:anim calcmode="lin" valueType="num">
                                      <p:cBhvr>
                                        <p:cTn id="103" dur="500" fill="hold"/>
                                        <p:tgtEl>
                                          <p:spTgt spid="37891">
                                            <p:txEl>
                                              <p:pRg st="11" end="11"/>
                                            </p:txEl>
                                          </p:spTgt>
                                        </p:tgtEl>
                                        <p:attrNameLst>
                                          <p:attrName>ppt_w</p:attrName>
                                        </p:attrNameLst>
                                      </p:cBhvr>
                                      <p:tavLst>
                                        <p:tav tm="0">
                                          <p:val>
                                            <p:fltVal val="0"/>
                                          </p:val>
                                        </p:tav>
                                        <p:tav tm="100000">
                                          <p:val>
                                            <p:strVal val="#ppt_w"/>
                                          </p:val>
                                        </p:tav>
                                      </p:tavLst>
                                    </p:anim>
                                    <p:anim calcmode="lin" valueType="num">
                                      <p:cBhvr>
                                        <p:cTn id="104" dur="500" fill="hold"/>
                                        <p:tgtEl>
                                          <p:spTgt spid="37891">
                                            <p:txEl>
                                              <p:pRg st="11" end="11"/>
                                            </p:txEl>
                                          </p:spTgt>
                                        </p:tgtEl>
                                        <p:attrNameLst>
                                          <p:attrName>ppt_h</p:attrName>
                                        </p:attrNameLst>
                                      </p:cBhvr>
                                      <p:tavLst>
                                        <p:tav tm="0">
                                          <p:val>
                                            <p:fltVal val="0"/>
                                          </p:val>
                                        </p:tav>
                                        <p:tav tm="100000">
                                          <p:val>
                                            <p:strVal val="#ppt_h"/>
                                          </p:val>
                                        </p:tav>
                                      </p:tavLst>
                                    </p:anim>
                                    <p:anim calcmode="lin" valueType="num">
                                      <p:cBhvr>
                                        <p:cTn id="105" dur="500" fill="hold"/>
                                        <p:tgtEl>
                                          <p:spTgt spid="37891">
                                            <p:txEl>
                                              <p:pRg st="11" end="11"/>
                                            </p:txEl>
                                          </p:spTgt>
                                        </p:tgtEl>
                                        <p:attrNameLst>
                                          <p:attrName>style.rotation</p:attrName>
                                        </p:attrNameLst>
                                      </p:cBhvr>
                                      <p:tavLst>
                                        <p:tav tm="0">
                                          <p:val>
                                            <p:fltVal val="360"/>
                                          </p:val>
                                        </p:tav>
                                        <p:tav tm="100000">
                                          <p:val>
                                            <p:fltVal val="0"/>
                                          </p:val>
                                        </p:tav>
                                      </p:tavLst>
                                    </p:anim>
                                    <p:animEffect transition="in" filter="fade">
                                      <p:cBhvr>
                                        <p:cTn id="106" dur="500"/>
                                        <p:tgtEl>
                                          <p:spTgt spid="378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8131" name="Slide Number Placeholder 5"/>
          <p:cNvSpPr>
            <a:spLocks noGrp="1"/>
          </p:cNvSpPr>
          <p:nvPr>
            <p:ph type="sldNum" sz="quarter" idx="12"/>
          </p:nvPr>
        </p:nvSpPr>
        <p:spPr>
          <a:noFill/>
        </p:spPr>
        <p:txBody>
          <a:bodyPr/>
          <a:lstStyle/>
          <a:p>
            <a:fld id="{3551024C-EBEB-4E59-8C07-0CB65C347C72}" type="slidenum">
              <a:rPr lang="ar-SA"/>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9155" name="Picture 5"/>
          <p:cNvPicPr>
            <a:picLocks noChangeAspect="1" noChangeArrowheads="1"/>
          </p:cNvPicPr>
          <p:nvPr/>
        </p:nvPicPr>
        <p:blipFill>
          <a:blip r:embed="rId3"/>
          <a:srcRect/>
          <a:stretch>
            <a:fillRect/>
          </a:stretch>
        </p:blipFill>
        <p:spPr bwMode="auto">
          <a:xfrm>
            <a:off x="5580063" y="2276475"/>
            <a:ext cx="3162300" cy="2943225"/>
          </a:xfrm>
          <a:prstGeom prst="rect">
            <a:avLst/>
          </a:prstGeom>
          <a:noFill/>
          <a:ln w="9525">
            <a:noFill/>
            <a:miter lim="800000"/>
            <a:headEnd/>
            <a:tailEnd/>
          </a:ln>
        </p:spPr>
      </p:pic>
      <p:sp>
        <p:nvSpPr>
          <p:cNvPr id="49156" name="Slide Number Placeholder 6"/>
          <p:cNvSpPr>
            <a:spLocks noGrp="1"/>
          </p:cNvSpPr>
          <p:nvPr>
            <p:ph type="sldNum" sz="quarter" idx="12"/>
          </p:nvPr>
        </p:nvSpPr>
        <p:spPr>
          <a:noFill/>
        </p:spPr>
        <p:txBody>
          <a:bodyPr/>
          <a:lstStyle/>
          <a:p>
            <a:fld id="{DF9915E5-10D5-4377-B12B-F8D4796C27F0}" type="slidenum">
              <a:rPr lang="ar-SA"/>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srcRect/>
          <a:stretch>
            <a:fillRect/>
          </a:stretch>
        </p:blipFill>
        <p:spPr bwMode="auto">
          <a:xfrm>
            <a:off x="34925" y="-19050"/>
            <a:ext cx="9109075" cy="6832600"/>
          </a:xfrm>
          <a:prstGeom prst="rect">
            <a:avLst/>
          </a:prstGeom>
          <a:noFill/>
          <a:ln w="9525">
            <a:noFill/>
            <a:miter lim="800000"/>
            <a:headEnd/>
            <a:tailEnd/>
          </a:ln>
        </p:spPr>
      </p:pic>
      <p:sp>
        <p:nvSpPr>
          <p:cNvPr id="50179" name="Slide Number Placeholder 5"/>
          <p:cNvSpPr>
            <a:spLocks noGrp="1"/>
          </p:cNvSpPr>
          <p:nvPr>
            <p:ph type="sldNum" sz="quarter" idx="12"/>
          </p:nvPr>
        </p:nvSpPr>
        <p:spPr>
          <a:noFill/>
        </p:spPr>
        <p:txBody>
          <a:bodyPr/>
          <a:lstStyle/>
          <a:p>
            <a:fld id="{563B4CAA-BDD2-429A-B8C9-665436874EA6}" type="slidenum">
              <a:rPr lang="ar-SA"/>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142875" y="500063"/>
            <a:ext cx="8785225" cy="5314950"/>
          </a:xfrm>
        </p:spPr>
        <p:txBody>
          <a:bodyPr/>
          <a:lstStyle/>
          <a:p>
            <a:pPr algn="r">
              <a:lnSpc>
                <a:spcPct val="150000"/>
              </a:lnSpc>
              <a:defRPr/>
            </a:pPr>
            <a:r>
              <a:rPr lang="fa-IR" sz="3300" dirty="0" smtClean="0">
                <a:solidFill>
                  <a:schemeClr val="tx1"/>
                </a:solidFill>
                <a:cs typeface="B Lotus" pitchFamily="2" charset="-78"/>
              </a:rPr>
              <a:t>روش های بدست آوردن لایه پیوسته از روی داده های گسسته از طریق داده های خطی</a:t>
            </a:r>
            <a:br>
              <a:rPr lang="fa-IR" sz="3300" dirty="0" smtClean="0">
                <a:solidFill>
                  <a:schemeClr val="tx1"/>
                </a:solidFill>
                <a:cs typeface="B Lotus" pitchFamily="2" charset="-78"/>
              </a:rPr>
            </a:br>
            <a:r>
              <a:rPr lang="fa-IR" sz="3300" dirty="0" smtClean="0">
                <a:solidFill>
                  <a:schemeClr val="tx1"/>
                </a:solidFill>
                <a:cs typeface="B Lotus" pitchFamily="2" charset="-78"/>
              </a:rPr>
              <a:t>ابتدا لايه هاي مرز (</a:t>
            </a:r>
            <a:r>
              <a:rPr lang="en-US" sz="3300" dirty="0" err="1" smtClean="0">
                <a:solidFill>
                  <a:schemeClr val="tx1"/>
                </a:solidFill>
                <a:cs typeface="B Lotus" pitchFamily="2" charset="-78"/>
              </a:rPr>
              <a:t>Marze</a:t>
            </a:r>
            <a:r>
              <a:rPr lang="fa-IR" sz="3300" dirty="0" smtClean="0">
                <a:solidFill>
                  <a:schemeClr val="tx1"/>
                </a:solidFill>
                <a:cs typeface="B Lotus" pitchFamily="2" charset="-78"/>
              </a:rPr>
              <a:t>) و بارش(</a:t>
            </a:r>
            <a:r>
              <a:rPr lang="en-US" sz="3300" dirty="0" smtClean="0">
                <a:solidFill>
                  <a:schemeClr val="tx1"/>
                </a:solidFill>
                <a:cs typeface="B Lotus" pitchFamily="2" charset="-78"/>
              </a:rPr>
              <a:t>Rain)</a:t>
            </a:r>
            <a:r>
              <a:rPr lang="fa-IR" sz="3300" dirty="0" smtClean="0">
                <a:solidFill>
                  <a:schemeClr val="tx1"/>
                </a:solidFill>
                <a:cs typeface="B Lotus" pitchFamily="2" charset="-78"/>
              </a:rPr>
              <a:t>را از مسير</a:t>
            </a:r>
            <a:br>
              <a:rPr lang="fa-IR" sz="3300" dirty="0" smtClean="0">
                <a:solidFill>
                  <a:schemeClr val="tx1"/>
                </a:solidFill>
                <a:cs typeface="B Lotus" pitchFamily="2" charset="-78"/>
              </a:rPr>
            </a:br>
            <a:r>
              <a:rPr lang="en-US" sz="3300" dirty="0" smtClean="0">
                <a:solidFill>
                  <a:schemeClr val="tx1"/>
                </a:solidFill>
                <a:cs typeface="B Lotus" pitchFamily="2" charset="-78"/>
              </a:rPr>
              <a:t>CD\Layer\</a:t>
            </a:r>
            <a:r>
              <a:rPr lang="fa-IR" sz="3300" dirty="0" smtClean="0">
                <a:solidFill>
                  <a:schemeClr val="tx1"/>
                </a:solidFill>
                <a:cs typeface="B Lotus" pitchFamily="2" charset="-78"/>
              </a:rPr>
              <a:t> وارد </a:t>
            </a:r>
            <a:r>
              <a:rPr lang="en-US" sz="3300" dirty="0" err="1" smtClean="0">
                <a:solidFill>
                  <a:schemeClr val="tx1"/>
                </a:solidFill>
                <a:cs typeface="B Lotus" pitchFamily="2" charset="-78"/>
              </a:rPr>
              <a:t>Arcmap</a:t>
            </a:r>
            <a:r>
              <a:rPr lang="fa-IR" sz="3300" dirty="0" smtClean="0">
                <a:solidFill>
                  <a:schemeClr val="tx1"/>
                </a:solidFill>
                <a:cs typeface="B Lotus" pitchFamily="2" charset="-78"/>
              </a:rPr>
              <a:t> كرده</a:t>
            </a:r>
            <a:br>
              <a:rPr lang="fa-IR" sz="3300" dirty="0" smtClean="0">
                <a:solidFill>
                  <a:schemeClr val="tx1"/>
                </a:solidFill>
                <a:cs typeface="B Lotus" pitchFamily="2" charset="-78"/>
              </a:rPr>
            </a:br>
            <a:r>
              <a:rPr lang="fa-IR" sz="3300" dirty="0" smtClean="0">
                <a:solidFill>
                  <a:schemeClr val="tx1"/>
                </a:solidFill>
                <a:cs typeface="B Lotus" pitchFamily="2" charset="-78"/>
              </a:rPr>
              <a:t>براي بدست آوردن لايه بارش از مسير استفاده كرده:</a:t>
            </a:r>
            <a:br>
              <a:rPr lang="fa-IR" sz="3300" dirty="0" smtClean="0">
                <a:solidFill>
                  <a:schemeClr val="tx1"/>
                </a:solidFill>
                <a:cs typeface="B Lotus" pitchFamily="2" charset="-78"/>
              </a:rPr>
            </a:br>
            <a:r>
              <a:rPr lang="en-US" sz="2000" dirty="0" smtClean="0">
                <a:solidFill>
                  <a:schemeClr val="tx1"/>
                </a:solidFill>
                <a:cs typeface="B Lotus" pitchFamily="2" charset="-78"/>
              </a:rPr>
              <a:t>Arc tool box &gt; 3D Analyst tool &gt;Raster inter </a:t>
            </a:r>
            <a:r>
              <a:rPr lang="en-US" sz="2000" dirty="0" err="1" smtClean="0">
                <a:solidFill>
                  <a:schemeClr val="tx1"/>
                </a:solidFill>
                <a:cs typeface="B Lotus" pitchFamily="2" charset="-78"/>
              </a:rPr>
              <a:t>polation</a:t>
            </a:r>
            <a:r>
              <a:rPr lang="en-US" sz="2000" dirty="0" smtClean="0">
                <a:solidFill>
                  <a:schemeClr val="tx1"/>
                </a:solidFill>
                <a:cs typeface="B Lotus" pitchFamily="2" charset="-78"/>
              </a:rPr>
              <a:t> &gt; </a:t>
            </a:r>
            <a:r>
              <a:rPr lang="en-US" sz="2000" dirty="0" err="1" smtClean="0">
                <a:solidFill>
                  <a:schemeClr val="tx1"/>
                </a:solidFill>
                <a:cs typeface="B Lotus" pitchFamily="2" charset="-78"/>
              </a:rPr>
              <a:t>topo</a:t>
            </a:r>
            <a:r>
              <a:rPr lang="en-US" sz="2000" dirty="0" smtClean="0">
                <a:solidFill>
                  <a:schemeClr val="tx1"/>
                </a:solidFill>
                <a:cs typeface="B Lotus" pitchFamily="2" charset="-78"/>
              </a:rPr>
              <a:t> to raster</a:t>
            </a:r>
            <a:br>
              <a:rPr lang="en-US" sz="2000" dirty="0" smtClean="0">
                <a:solidFill>
                  <a:schemeClr val="tx1"/>
                </a:solidFill>
                <a:cs typeface="B Lotus" pitchFamily="2" charset="-78"/>
              </a:rPr>
            </a:br>
            <a:endParaRPr lang="en-US" sz="2000" dirty="0" smtClean="0">
              <a:solidFill>
                <a:schemeClr val="tx1"/>
              </a:solidFill>
              <a:cs typeface="B Lotus" pitchFamily="2" charset="-78"/>
            </a:endParaRPr>
          </a:p>
        </p:txBody>
      </p:sp>
      <p:sp>
        <p:nvSpPr>
          <p:cNvPr id="51203" name="Slide Number Placeholder 5"/>
          <p:cNvSpPr>
            <a:spLocks noGrp="1"/>
          </p:cNvSpPr>
          <p:nvPr>
            <p:ph type="sldNum" sz="quarter" idx="12"/>
          </p:nvPr>
        </p:nvSpPr>
        <p:spPr>
          <a:noFill/>
        </p:spPr>
        <p:txBody>
          <a:bodyPr/>
          <a:lstStyle/>
          <a:p>
            <a:fld id="{2B22AB69-46CF-4925-B4D9-74112A311D05}" type="slidenum">
              <a:rPr lang="ar-SA"/>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41986"/>
                                        </p:tgtEl>
                                      </p:cBhvr>
                                    </p:animEffect>
                                    <p:set>
                                      <p:cBhvr>
                                        <p:cTn id="13" dur="1" fill="hold">
                                          <p:stCondLst>
                                            <p:cond delay="499"/>
                                          </p:stCondLst>
                                        </p:cTn>
                                        <p:tgtEl>
                                          <p:spTgt spid="41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6"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2227" name="Slide Number Placeholder 5"/>
          <p:cNvSpPr>
            <a:spLocks noGrp="1"/>
          </p:cNvSpPr>
          <p:nvPr>
            <p:ph type="sldNum" sz="quarter" idx="12"/>
          </p:nvPr>
        </p:nvSpPr>
        <p:spPr>
          <a:noFill/>
        </p:spPr>
        <p:txBody>
          <a:bodyPr/>
          <a:lstStyle/>
          <a:p>
            <a:fld id="{F78E6455-DAA7-4BE5-A7DA-4DEB3DB4FD17}" type="slidenum">
              <a:rPr lang="ar-SA"/>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57200" y="476250"/>
            <a:ext cx="8229600" cy="2305050"/>
          </a:xfrm>
        </p:spPr>
        <p:txBody>
          <a:bodyPr/>
          <a:lstStyle/>
          <a:p>
            <a:pPr algn="r" rtl="1"/>
            <a:r>
              <a:rPr lang="fa-IR" b="1" smtClean="0"/>
              <a:t>تنظيمات را به صورت زير انجام دهيد</a:t>
            </a:r>
            <a:endParaRPr lang="en-US" b="1" smtClean="0"/>
          </a:p>
        </p:txBody>
      </p:sp>
      <p:pic>
        <p:nvPicPr>
          <p:cNvPr id="53251" name="Picture 6"/>
          <p:cNvPicPr>
            <a:picLocks noChangeAspect="1" noChangeArrowheads="1"/>
          </p:cNvPicPr>
          <p:nvPr/>
        </p:nvPicPr>
        <p:blipFill>
          <a:blip r:embed="rId2"/>
          <a:srcRect/>
          <a:stretch>
            <a:fillRect/>
          </a:stretch>
        </p:blipFill>
        <p:spPr bwMode="auto">
          <a:xfrm>
            <a:off x="2051050" y="1125538"/>
            <a:ext cx="5689600" cy="1223962"/>
          </a:xfrm>
          <a:prstGeom prst="rect">
            <a:avLst/>
          </a:prstGeom>
          <a:noFill/>
          <a:ln w="9525">
            <a:noFill/>
            <a:miter lim="800000"/>
            <a:headEnd/>
            <a:tailEnd/>
          </a:ln>
        </p:spPr>
      </p:pic>
      <p:pic>
        <p:nvPicPr>
          <p:cNvPr id="53252" name="Picture 7"/>
          <p:cNvPicPr>
            <a:picLocks noChangeAspect="1" noChangeArrowheads="1"/>
          </p:cNvPicPr>
          <p:nvPr/>
        </p:nvPicPr>
        <p:blipFill>
          <a:blip r:embed="rId3"/>
          <a:srcRect/>
          <a:stretch>
            <a:fillRect/>
          </a:stretch>
        </p:blipFill>
        <p:spPr bwMode="auto">
          <a:xfrm>
            <a:off x="2124075" y="2492375"/>
            <a:ext cx="5472113" cy="4292600"/>
          </a:xfrm>
          <a:prstGeom prst="rect">
            <a:avLst/>
          </a:prstGeom>
          <a:noFill/>
          <a:ln w="9525">
            <a:noFill/>
            <a:miter lim="800000"/>
            <a:headEnd/>
            <a:tailEnd/>
          </a:ln>
        </p:spPr>
      </p:pic>
      <p:sp>
        <p:nvSpPr>
          <p:cNvPr id="53253" name="Slide Number Placeholder 7"/>
          <p:cNvSpPr>
            <a:spLocks noGrp="1"/>
          </p:cNvSpPr>
          <p:nvPr>
            <p:ph type="sldNum" sz="quarter" idx="12"/>
          </p:nvPr>
        </p:nvSpPr>
        <p:spPr>
          <a:noFill/>
        </p:spPr>
        <p:txBody>
          <a:bodyPr/>
          <a:lstStyle/>
          <a:p>
            <a:fld id="{2D03C91A-4E75-406F-9F17-6CC2F035CB0D}" type="slidenum">
              <a:rPr lang="ar-SA"/>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9"/>
          <p:cNvPicPr>
            <a:picLocks noGrp="1" noChangeAspect="1" noChangeArrowheads="1"/>
          </p:cNvPicPr>
          <p:nvPr>
            <p:ph/>
          </p:nvPr>
        </p:nvPicPr>
        <p:blipFill>
          <a:blip r:embed="rId2"/>
          <a:srcRect/>
          <a:stretch>
            <a:fillRect/>
          </a:stretch>
        </p:blipFill>
        <p:spPr>
          <a:xfrm>
            <a:off x="71438" y="0"/>
            <a:ext cx="8964612" cy="6858000"/>
          </a:xfrm>
        </p:spPr>
      </p:pic>
      <p:sp>
        <p:nvSpPr>
          <p:cNvPr id="54275" name="Slide Number Placeholder 5"/>
          <p:cNvSpPr>
            <a:spLocks noGrp="1"/>
          </p:cNvSpPr>
          <p:nvPr>
            <p:ph type="sldNum" sz="quarter" idx="11"/>
          </p:nvPr>
        </p:nvSpPr>
        <p:spPr>
          <a:noFill/>
        </p:spPr>
        <p:txBody>
          <a:bodyPr/>
          <a:lstStyle/>
          <a:p>
            <a:fld id="{40958724-E640-4534-8908-447756398298}" type="slidenum">
              <a:rPr lang="ar-SA"/>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pPr algn="r">
              <a:defRPr/>
            </a:pPr>
            <a:r>
              <a:rPr lang="ar-SA" smtClean="0"/>
              <a:t>محاسيه طول عوارض خطي </a:t>
            </a:r>
            <a:endParaRPr lang="en-US" smtClean="0"/>
          </a:p>
        </p:txBody>
      </p:sp>
      <p:sp>
        <p:nvSpPr>
          <p:cNvPr id="114691" name="Rectangle 3"/>
          <p:cNvSpPr>
            <a:spLocks noGrp="1" noChangeArrowheads="1"/>
          </p:cNvSpPr>
          <p:nvPr>
            <p:ph idx="1"/>
          </p:nvPr>
        </p:nvSpPr>
        <p:spPr>
          <a:xfrm>
            <a:off x="457200" y="1600200"/>
            <a:ext cx="8229600" cy="2405063"/>
          </a:xfrm>
        </p:spPr>
        <p:txBody>
          <a:bodyPr/>
          <a:lstStyle/>
          <a:p>
            <a:pPr algn="r" rtl="1">
              <a:lnSpc>
                <a:spcPct val="150000"/>
              </a:lnSpc>
              <a:buFont typeface="Wingdings" pitchFamily="2" charset="2"/>
              <a:buNone/>
            </a:pPr>
            <a:r>
              <a:rPr lang="ar-SA" b="1" smtClean="0">
                <a:solidFill>
                  <a:srgbClr val="FFFF00"/>
                </a:solidFill>
                <a:cs typeface="B Nazanin" pitchFamily="2" charset="-78"/>
              </a:rPr>
              <a:t> </a:t>
            </a:r>
            <a:r>
              <a:rPr lang="ar-SA" b="1" smtClean="0">
                <a:cs typeface="B Nazanin" pitchFamily="2" charset="-78"/>
              </a:rPr>
              <a:t>در </a:t>
            </a:r>
            <a:r>
              <a:rPr lang="en-US" b="1" smtClean="0">
                <a:cs typeface="B Nazanin" pitchFamily="2" charset="-78"/>
              </a:rPr>
              <a:t>Arc toolbox</a:t>
            </a:r>
            <a:r>
              <a:rPr lang="ar-SA" b="1" smtClean="0">
                <a:cs typeface="B Nazanin" pitchFamily="2" charset="-78"/>
              </a:rPr>
              <a:t> عوارض خطي به صورت سه بعدي محاسبه مي شود ولي در </a:t>
            </a:r>
            <a:r>
              <a:rPr lang="en-US" b="1" smtClean="0">
                <a:cs typeface="B Nazanin" pitchFamily="2" charset="-78"/>
              </a:rPr>
              <a:t>xtools</a:t>
            </a:r>
            <a:r>
              <a:rPr lang="ar-SA" b="1" smtClean="0">
                <a:cs typeface="B Nazanin" pitchFamily="2" charset="-78"/>
              </a:rPr>
              <a:t> به صورت افقي محاسبه مي شود. به عنوان مثال طول يك جاده كوهستاني بيشتر از وقتي است كه به صورت افقي حساب مي شود </a:t>
            </a:r>
            <a:r>
              <a:rPr lang="en-US" b="1" smtClean="0">
                <a:cs typeface="B Nazanin" pitchFamily="2" charset="-78"/>
              </a:rPr>
              <a:t> </a:t>
            </a:r>
          </a:p>
        </p:txBody>
      </p:sp>
      <p:sp>
        <p:nvSpPr>
          <p:cNvPr id="55300" name="Slide Number Placeholder 6"/>
          <p:cNvSpPr>
            <a:spLocks noGrp="1"/>
          </p:cNvSpPr>
          <p:nvPr>
            <p:ph type="sldNum" sz="quarter" idx="12"/>
          </p:nvPr>
        </p:nvSpPr>
        <p:spPr>
          <a:noFill/>
        </p:spPr>
        <p:txBody>
          <a:bodyPr/>
          <a:lstStyle/>
          <a:p>
            <a:fld id="{ECC11138-1D87-4E69-929E-3B71F2A7121E}" type="slidenum">
              <a:rPr lang="ar-SA"/>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0"/>
                                  </p:iterate>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75" fill="hold"/>
                                        <p:tgtEl>
                                          <p:spTgt spid="114690"/>
                                        </p:tgtEl>
                                        <p:attrNameLst>
                                          <p:attrName>ppt_x</p:attrName>
                                        </p:attrNameLst>
                                      </p:cBhvr>
                                      <p:tavLst>
                                        <p:tav tm="0">
                                          <p:val>
                                            <p:strVal val="#ppt_x"/>
                                          </p:val>
                                        </p:tav>
                                        <p:tav tm="100000">
                                          <p:val>
                                            <p:strVal val="#ppt_x"/>
                                          </p:val>
                                        </p:tav>
                                      </p:tavLst>
                                    </p:anim>
                                    <p:anim calcmode="lin" valueType="num">
                                      <p:cBhvr additive="base">
                                        <p:cTn id="8" dur="75" fill="hold"/>
                                        <p:tgtEl>
                                          <p:spTgt spid="114690"/>
                                        </p:tgtEl>
                                        <p:attrNameLst>
                                          <p:attrName>ppt_y</p:attrName>
                                        </p:attrNameLst>
                                      </p:cBhvr>
                                      <p:tavLst>
                                        <p:tav tm="0">
                                          <p:val>
                                            <p:strVal val="1+#ppt_h/2"/>
                                          </p:val>
                                        </p:tav>
                                        <p:tav tm="100000">
                                          <p:val>
                                            <p:strVal val="#ppt_y"/>
                                          </p:val>
                                        </p:tav>
                                      </p:tavLst>
                                    </p:anim>
                                  </p:childTnLst>
                                </p:cTn>
                              </p:par>
                            </p:childTnLst>
                          </p:cTn>
                        </p:par>
                        <p:par>
                          <p:cTn id="9" fill="hold">
                            <p:stCondLst>
                              <p:cond delay="1275"/>
                            </p:stCondLst>
                            <p:childTnLst>
                              <p:par>
                                <p:cTn id="10" presetID="5" presetClass="entr" presetSubtype="10" fill="hold" grpId="0" nodeType="afterEffect">
                                  <p:stCondLst>
                                    <p:cond delay="0"/>
                                  </p:stCondLst>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checkerboard(across)">
                                      <p:cBhvr>
                                        <p:cTn id="12" dur="500"/>
                                        <p:tgtEl>
                                          <p:spTgt spid="1146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1"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7" name="Picture 5" descr="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6323" name="Slide Number Placeholder 5"/>
          <p:cNvSpPr>
            <a:spLocks noGrp="1"/>
          </p:cNvSpPr>
          <p:nvPr>
            <p:ph type="sldNum" sz="quarter" idx="11"/>
          </p:nvPr>
        </p:nvSpPr>
        <p:spPr>
          <a:noFill/>
        </p:spPr>
        <p:txBody>
          <a:bodyPr/>
          <a:lstStyle/>
          <a:p>
            <a:fld id="{C6435C96-2234-44EE-8374-574486BB1E8F}" type="slidenum">
              <a:rPr lang="ar-SA"/>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5717"/>
                                        </p:tgtEl>
                                        <p:attrNameLst>
                                          <p:attrName>style.visibility</p:attrName>
                                        </p:attrNameLst>
                                      </p:cBhvr>
                                      <p:to>
                                        <p:strVal val="visible"/>
                                      </p:to>
                                    </p:set>
                                    <p:anim calcmode="lin" valueType="num">
                                      <p:cBhvr>
                                        <p:cTn id="7" dur="500" fill="hold"/>
                                        <p:tgtEl>
                                          <p:spTgt spid="115717"/>
                                        </p:tgtEl>
                                        <p:attrNameLst>
                                          <p:attrName>ppt_w</p:attrName>
                                        </p:attrNameLst>
                                      </p:cBhvr>
                                      <p:tavLst>
                                        <p:tav tm="0">
                                          <p:val>
                                            <p:fltVal val="0"/>
                                          </p:val>
                                        </p:tav>
                                        <p:tav tm="100000">
                                          <p:val>
                                            <p:strVal val="#ppt_w"/>
                                          </p:val>
                                        </p:tav>
                                      </p:tavLst>
                                    </p:anim>
                                    <p:anim calcmode="lin" valueType="num">
                                      <p:cBhvr>
                                        <p:cTn id="8" dur="500" fill="hold"/>
                                        <p:tgtEl>
                                          <p:spTgt spid="1157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algn="r">
              <a:defRPr/>
            </a:pPr>
            <a:r>
              <a:rPr lang="ar-SA" smtClean="0">
                <a:cs typeface="B Compset" pitchFamily="2" charset="-78"/>
              </a:rPr>
              <a:t>انواع روشهاي درون يابي </a:t>
            </a:r>
            <a:endParaRPr lang="en-US" smtClean="0">
              <a:cs typeface="B Compset" pitchFamily="2" charset="-78"/>
            </a:endParaRPr>
          </a:p>
        </p:txBody>
      </p:sp>
      <p:sp>
        <p:nvSpPr>
          <p:cNvPr id="11267" name="Rectangle 3"/>
          <p:cNvSpPr>
            <a:spLocks noGrp="1" noChangeArrowheads="1"/>
          </p:cNvSpPr>
          <p:nvPr>
            <p:ph idx="1"/>
          </p:nvPr>
        </p:nvSpPr>
        <p:spPr>
          <a:xfrm>
            <a:off x="357188" y="1798638"/>
            <a:ext cx="8229600" cy="2416175"/>
          </a:xfrm>
        </p:spPr>
        <p:txBody>
          <a:bodyPr/>
          <a:lstStyle/>
          <a:p>
            <a:pPr marL="609600" indent="-609600">
              <a:buClr>
                <a:srgbClr val="663300"/>
              </a:buClr>
              <a:buFontTx/>
              <a:buAutoNum type="alphaLcParenR"/>
            </a:pPr>
            <a:r>
              <a:rPr lang="en-US" smtClean="0">
                <a:solidFill>
                  <a:srgbClr val="FFFF00"/>
                </a:solidFill>
              </a:rPr>
              <a:t>IDW</a:t>
            </a:r>
            <a:r>
              <a:rPr lang="fa-IR" smtClean="0">
                <a:solidFill>
                  <a:srgbClr val="FFFF00"/>
                </a:solidFill>
              </a:rPr>
              <a:t>  </a:t>
            </a:r>
            <a:r>
              <a:rPr lang="en-US" smtClean="0">
                <a:solidFill>
                  <a:srgbClr val="FFFF00"/>
                </a:solidFill>
              </a:rPr>
              <a:t>	</a:t>
            </a:r>
            <a:r>
              <a:rPr lang="fa-IR" smtClean="0">
                <a:solidFill>
                  <a:srgbClr val="FFFF00"/>
                </a:solidFill>
              </a:rPr>
              <a:t>)</a:t>
            </a:r>
            <a:r>
              <a:rPr lang="en-US" smtClean="0">
                <a:solidFill>
                  <a:srgbClr val="FFFF00"/>
                </a:solidFill>
              </a:rPr>
              <a:t>Inverse distance weighted</a:t>
            </a:r>
            <a:r>
              <a:rPr lang="fa-IR" smtClean="0">
                <a:solidFill>
                  <a:srgbClr val="FFFF00"/>
                </a:solidFill>
              </a:rPr>
              <a:t> (</a:t>
            </a:r>
            <a:endParaRPr lang="ar-SA" smtClean="0">
              <a:solidFill>
                <a:srgbClr val="FFFF00"/>
              </a:solidFill>
            </a:endParaRPr>
          </a:p>
          <a:p>
            <a:pPr marL="609600" indent="-609600">
              <a:buClr>
                <a:srgbClr val="663300"/>
              </a:buClr>
              <a:buFontTx/>
              <a:buAutoNum type="alphaLcParenR"/>
            </a:pPr>
            <a:r>
              <a:rPr lang="en-US" smtClean="0">
                <a:solidFill>
                  <a:srgbClr val="FFFF00"/>
                </a:solidFill>
              </a:rPr>
              <a:t>Spline</a:t>
            </a:r>
          </a:p>
          <a:p>
            <a:pPr marL="609600" indent="-609600">
              <a:buClr>
                <a:srgbClr val="663300"/>
              </a:buClr>
              <a:buFontTx/>
              <a:buAutoNum type="alphaLcParenR"/>
            </a:pPr>
            <a:r>
              <a:rPr lang="en-US" smtClean="0">
                <a:solidFill>
                  <a:srgbClr val="FFFF00"/>
                </a:solidFill>
              </a:rPr>
              <a:t>Kriging  </a:t>
            </a:r>
            <a:r>
              <a:rPr lang="ar-SA" smtClean="0">
                <a:solidFill>
                  <a:srgbClr val="FFFF00"/>
                </a:solidFill>
              </a:rPr>
              <a:t> </a:t>
            </a:r>
            <a:endParaRPr lang="en-US" smtClean="0">
              <a:solidFill>
                <a:srgbClr val="FFFF00"/>
              </a:solidFill>
            </a:endParaRPr>
          </a:p>
        </p:txBody>
      </p:sp>
      <p:sp useBgFill="1">
        <p:nvSpPr>
          <p:cNvPr id="6" name="Title 4"/>
          <p:cNvSpPr txBox="1">
            <a:spLocks/>
          </p:cNvSpPr>
          <p:nvPr/>
        </p:nvSpPr>
        <p:spPr bwMode="auto">
          <a:xfrm>
            <a:off x="395288" y="277813"/>
            <a:ext cx="1800225" cy="719137"/>
          </a:xfrm>
          <a:prstGeom prst="wedgeRoundRectCallout">
            <a:avLst>
              <a:gd name="adj1" fmla="val 39838"/>
              <a:gd name="adj2" fmla="val 79813"/>
              <a:gd name="adj3" fmla="val 16667"/>
            </a:avLst>
          </a:prstGeom>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2500" b="1" dirty="0" smtClean="0">
                <a:solidFill>
                  <a:schemeClr val="tx1"/>
                </a:solidFill>
                <a:cs typeface="B Nazanin" pitchFamily="2" charset="-78"/>
              </a:rPr>
              <a:t>مقدمه</a:t>
            </a:r>
            <a:endParaRPr lang="en-US" sz="2500" dirty="0">
              <a:solidFill>
                <a:schemeClr val="tx1"/>
              </a:solidFill>
            </a:endParaRPr>
          </a:p>
        </p:txBody>
      </p:sp>
      <p:sp>
        <p:nvSpPr>
          <p:cNvPr id="11269" name="Slide Number Placeholder 7"/>
          <p:cNvSpPr>
            <a:spLocks noGrp="1"/>
          </p:cNvSpPr>
          <p:nvPr>
            <p:ph type="sldNum" sz="quarter" idx="12"/>
          </p:nvPr>
        </p:nvSpPr>
        <p:spPr>
          <a:noFill/>
        </p:spPr>
        <p:txBody>
          <a:bodyPr/>
          <a:lstStyle/>
          <a:p>
            <a:fld id="{1FD945B9-6C07-4AEE-AED0-DE29EA608ABA}" type="slidenum">
              <a:rPr lang="ar-SA"/>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slide(fromBottom)">
                                      <p:cBhvr>
                                        <p:cTn id="13" dur="500"/>
                                        <p:tgtEl>
                                          <p:spTgt spid="112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Effect transition="in" filter="slide(fromBottom)">
                                      <p:cBhvr>
                                        <p:cTn id="18" dur="500"/>
                                        <p:tgtEl>
                                          <p:spTgt spid="112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1267">
                                            <p:txEl>
                                              <p:pRg st="2" end="2"/>
                                            </p:txEl>
                                          </p:spTgt>
                                        </p:tgtEl>
                                        <p:attrNameLst>
                                          <p:attrName>style.visibility</p:attrName>
                                        </p:attrNameLst>
                                      </p:cBhvr>
                                      <p:to>
                                        <p:strVal val="visible"/>
                                      </p:to>
                                    </p:set>
                                    <p:animEffect transition="in" filter="slide(fromBottom)">
                                      <p:cBhvr>
                                        <p:cTn id="2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1" name="Picture 5" descr="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7347" name="Slide Number Placeholder 5"/>
          <p:cNvSpPr>
            <a:spLocks noGrp="1"/>
          </p:cNvSpPr>
          <p:nvPr>
            <p:ph type="sldNum" sz="quarter" idx="11"/>
          </p:nvPr>
        </p:nvSpPr>
        <p:spPr>
          <a:noFill/>
        </p:spPr>
        <p:txBody>
          <a:bodyPr/>
          <a:lstStyle/>
          <a:p>
            <a:fld id="{C01DFD37-3C25-41EE-A19F-A6B951F660C4}" type="slidenum">
              <a:rPr lang="ar-SA"/>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6741"/>
                                        </p:tgtEl>
                                        <p:attrNameLst>
                                          <p:attrName>style.visibility</p:attrName>
                                        </p:attrNameLst>
                                      </p:cBhvr>
                                      <p:to>
                                        <p:strVal val="visible"/>
                                      </p:to>
                                    </p:set>
                                    <p:anim calcmode="lin" valueType="num">
                                      <p:cBhvr>
                                        <p:cTn id="7" dur="1000" fill="hold"/>
                                        <p:tgtEl>
                                          <p:spTgt spid="116741"/>
                                        </p:tgtEl>
                                        <p:attrNameLst>
                                          <p:attrName>ppt_w</p:attrName>
                                        </p:attrNameLst>
                                      </p:cBhvr>
                                      <p:tavLst>
                                        <p:tav tm="0">
                                          <p:val>
                                            <p:fltVal val="0"/>
                                          </p:val>
                                        </p:tav>
                                        <p:tav tm="100000">
                                          <p:val>
                                            <p:strVal val="#ppt_w"/>
                                          </p:val>
                                        </p:tav>
                                      </p:tavLst>
                                    </p:anim>
                                    <p:anim calcmode="lin" valueType="num">
                                      <p:cBhvr>
                                        <p:cTn id="8" dur="1000" fill="hold"/>
                                        <p:tgtEl>
                                          <p:spTgt spid="116741"/>
                                        </p:tgtEl>
                                        <p:attrNameLst>
                                          <p:attrName>ppt_h</p:attrName>
                                        </p:attrNameLst>
                                      </p:cBhvr>
                                      <p:tavLst>
                                        <p:tav tm="0">
                                          <p:val>
                                            <p:fltVal val="0"/>
                                          </p:val>
                                        </p:tav>
                                        <p:tav tm="100000">
                                          <p:val>
                                            <p:strVal val="#ppt_h"/>
                                          </p:val>
                                        </p:tav>
                                      </p:tavLst>
                                    </p:anim>
                                    <p:anim calcmode="lin" valueType="num">
                                      <p:cBhvr>
                                        <p:cTn id="9" dur="1000" fill="hold"/>
                                        <p:tgtEl>
                                          <p:spTgt spid="1167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67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5" name="Picture 5" descr="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8371" name="Slide Number Placeholder 5"/>
          <p:cNvSpPr>
            <a:spLocks noGrp="1"/>
          </p:cNvSpPr>
          <p:nvPr>
            <p:ph type="sldNum" sz="quarter" idx="11"/>
          </p:nvPr>
        </p:nvSpPr>
        <p:spPr>
          <a:noFill/>
        </p:spPr>
        <p:txBody>
          <a:bodyPr/>
          <a:lstStyle/>
          <a:p>
            <a:fld id="{CF99C592-8575-4364-A5F3-795045FA0BD1}" type="slidenum">
              <a:rPr lang="ar-SA"/>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7765"/>
                                        </p:tgtEl>
                                        <p:attrNameLst>
                                          <p:attrName>style.visibility</p:attrName>
                                        </p:attrNameLst>
                                      </p:cBhvr>
                                      <p:to>
                                        <p:strVal val="visible"/>
                                      </p:to>
                                    </p:set>
                                    <p:anim calcmode="lin" valueType="num">
                                      <p:cBhvr>
                                        <p:cTn id="7" dur="500" fill="hold"/>
                                        <p:tgtEl>
                                          <p:spTgt spid="117765"/>
                                        </p:tgtEl>
                                        <p:attrNameLst>
                                          <p:attrName>ppt_w</p:attrName>
                                        </p:attrNameLst>
                                      </p:cBhvr>
                                      <p:tavLst>
                                        <p:tav tm="0">
                                          <p:val>
                                            <p:fltVal val="0"/>
                                          </p:val>
                                        </p:tav>
                                        <p:tav tm="100000">
                                          <p:val>
                                            <p:strVal val="#ppt_w"/>
                                          </p:val>
                                        </p:tav>
                                      </p:tavLst>
                                    </p:anim>
                                    <p:anim calcmode="lin" valueType="num">
                                      <p:cBhvr>
                                        <p:cTn id="8" dur="500" fill="hold"/>
                                        <p:tgtEl>
                                          <p:spTgt spid="1177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3" name="Picture 5" descr="1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9395" name="Slide Number Placeholder 5"/>
          <p:cNvSpPr>
            <a:spLocks noGrp="1"/>
          </p:cNvSpPr>
          <p:nvPr>
            <p:ph type="sldNum" sz="quarter" idx="11"/>
          </p:nvPr>
        </p:nvSpPr>
        <p:spPr>
          <a:noFill/>
        </p:spPr>
        <p:txBody>
          <a:bodyPr/>
          <a:lstStyle/>
          <a:p>
            <a:fld id="{55AE6DAE-55AE-45A3-9817-2ADA74F84A58}" type="slidenum">
              <a:rPr lang="ar-SA"/>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dissolve">
                                      <p:cBhvr>
                                        <p:cTn id="7" dur="5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7" name="Picture 5" descr="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0419" name="Slide Number Placeholder 5"/>
          <p:cNvSpPr>
            <a:spLocks noGrp="1"/>
          </p:cNvSpPr>
          <p:nvPr>
            <p:ph type="sldNum" sz="quarter" idx="11"/>
          </p:nvPr>
        </p:nvSpPr>
        <p:spPr>
          <a:noFill/>
        </p:spPr>
        <p:txBody>
          <a:bodyPr/>
          <a:lstStyle/>
          <a:p>
            <a:fld id="{1B99B1A0-6097-4610-BD19-C30C531A70C7}" type="slidenum">
              <a:rPr lang="ar-SA"/>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0837"/>
                                        </p:tgtEl>
                                        <p:attrNameLst>
                                          <p:attrName>style.visibility</p:attrName>
                                        </p:attrNameLst>
                                      </p:cBhvr>
                                      <p:to>
                                        <p:strVal val="visible"/>
                                      </p:to>
                                    </p:set>
                                    <p:anim calcmode="lin" valueType="num">
                                      <p:cBhvr additive="base">
                                        <p:cTn id="7" dur="500" fill="hold"/>
                                        <p:tgtEl>
                                          <p:spTgt spid="120837"/>
                                        </p:tgtEl>
                                        <p:attrNameLst>
                                          <p:attrName>ppt_x</p:attrName>
                                        </p:attrNameLst>
                                      </p:cBhvr>
                                      <p:tavLst>
                                        <p:tav tm="0">
                                          <p:val>
                                            <p:strVal val="#ppt_x"/>
                                          </p:val>
                                        </p:tav>
                                        <p:tav tm="100000">
                                          <p:val>
                                            <p:strVal val="#ppt_x"/>
                                          </p:val>
                                        </p:tav>
                                      </p:tavLst>
                                    </p:anim>
                                    <p:anim calcmode="lin" valueType="num">
                                      <p:cBhvr additive="base">
                                        <p:cTn id="8" dur="500" fill="hold"/>
                                        <p:tgtEl>
                                          <p:spTgt spid="1208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1" name="Picture 5" descr="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43" name="Slide Number Placeholder 5"/>
          <p:cNvSpPr>
            <a:spLocks noGrp="1"/>
          </p:cNvSpPr>
          <p:nvPr>
            <p:ph type="sldNum" sz="quarter" idx="11"/>
          </p:nvPr>
        </p:nvSpPr>
        <p:spPr>
          <a:noFill/>
        </p:spPr>
        <p:txBody>
          <a:bodyPr/>
          <a:lstStyle/>
          <a:p>
            <a:fld id="{0C2FEF56-5D60-48F6-B4EE-AA7351188D86}" type="slidenum">
              <a:rPr lang="ar-SA"/>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1861"/>
                                        </p:tgtEl>
                                        <p:attrNameLst>
                                          <p:attrName>style.visibility</p:attrName>
                                        </p:attrNameLst>
                                      </p:cBhvr>
                                      <p:to>
                                        <p:strVal val="visible"/>
                                      </p:to>
                                    </p:set>
                                    <p:anim calcmode="lin" valueType="num">
                                      <p:cBhvr additive="base">
                                        <p:cTn id="7" dur="5000" fill="hold"/>
                                        <p:tgtEl>
                                          <p:spTgt spid="121861"/>
                                        </p:tgtEl>
                                        <p:attrNameLst>
                                          <p:attrName>ppt_x</p:attrName>
                                        </p:attrNameLst>
                                      </p:cBhvr>
                                      <p:tavLst>
                                        <p:tav tm="0">
                                          <p:val>
                                            <p:strVal val="#ppt_x"/>
                                          </p:val>
                                        </p:tav>
                                        <p:tav tm="100000">
                                          <p:val>
                                            <p:strVal val="#ppt_x"/>
                                          </p:val>
                                        </p:tav>
                                      </p:tavLst>
                                    </p:anim>
                                    <p:anim calcmode="lin" valueType="num">
                                      <p:cBhvr additive="base">
                                        <p:cTn id="8" dur="5000" fill="hold"/>
                                        <p:tgtEl>
                                          <p:spTgt spid="1218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algn="r">
              <a:defRPr/>
            </a:pPr>
            <a:r>
              <a:rPr lang="en-US" sz="5700" smtClean="0">
                <a:latin typeface="Monotype Corsiva" pitchFamily="66" charset="0"/>
              </a:rPr>
              <a:t>IDW</a:t>
            </a:r>
          </a:p>
        </p:txBody>
      </p:sp>
      <p:sp>
        <p:nvSpPr>
          <p:cNvPr id="12291" name="Rectangle 3"/>
          <p:cNvSpPr>
            <a:spLocks noGrp="1" noChangeArrowheads="1"/>
          </p:cNvSpPr>
          <p:nvPr>
            <p:ph idx="1"/>
          </p:nvPr>
        </p:nvSpPr>
        <p:spPr/>
        <p:txBody>
          <a:bodyPr/>
          <a:lstStyle/>
          <a:p>
            <a:pPr algn="r" rtl="1">
              <a:lnSpc>
                <a:spcPct val="150000"/>
              </a:lnSpc>
              <a:buFont typeface="Wingdings" pitchFamily="2" charset="2"/>
              <a:buNone/>
            </a:pPr>
            <a:r>
              <a:rPr lang="fa-IR" sz="3300" b="1" smtClean="0">
                <a:cs typeface="B Nazanin" pitchFamily="2" charset="-78"/>
              </a:rPr>
              <a:t>   </a:t>
            </a:r>
            <a:r>
              <a:rPr lang="ar-SA" sz="3300" b="1" smtClean="0">
                <a:cs typeface="B Nazanin" pitchFamily="2" charset="-78"/>
              </a:rPr>
              <a:t>اين روش براي نواحي به كار برده مي شود كه ناهموار باشند مانند</a:t>
            </a:r>
            <a:r>
              <a:rPr lang="fa-IR" sz="3300" b="1" smtClean="0">
                <a:cs typeface="B Nazanin" pitchFamily="2" charset="-78"/>
              </a:rPr>
              <a:t> نواحي كوهستاني</a:t>
            </a:r>
            <a:r>
              <a:rPr lang="ar-SA" sz="3300" b="1" smtClean="0">
                <a:cs typeface="B Nazanin" pitchFamily="2" charset="-78"/>
              </a:rPr>
              <a:t> غرب كشور.</a:t>
            </a:r>
            <a:endParaRPr lang="fa-IR" sz="3300" b="1" smtClean="0">
              <a:cs typeface="B Nazanin" pitchFamily="2" charset="-78"/>
            </a:endParaRPr>
          </a:p>
          <a:p>
            <a:pPr algn="r" rtl="1">
              <a:lnSpc>
                <a:spcPct val="150000"/>
              </a:lnSpc>
              <a:buFont typeface="Wingdings" pitchFamily="2" charset="2"/>
              <a:buNone/>
            </a:pPr>
            <a:r>
              <a:rPr lang="fa-IR" sz="3300" b="1" smtClean="0">
                <a:cs typeface="B Nazanin" pitchFamily="2" charset="-78"/>
              </a:rPr>
              <a:t>   </a:t>
            </a:r>
            <a:r>
              <a:rPr lang="ar-SA" sz="3300" b="1" smtClean="0">
                <a:cs typeface="B Nazanin" pitchFamily="2" charset="-78"/>
              </a:rPr>
              <a:t>در اين روش ار</a:t>
            </a:r>
            <a:r>
              <a:rPr lang="fa-IR" sz="3300" b="1" smtClean="0">
                <a:cs typeface="B Nazanin" pitchFamily="2" charset="-78"/>
              </a:rPr>
              <a:t>ز</a:t>
            </a:r>
            <a:r>
              <a:rPr lang="ar-SA" sz="3300" b="1" smtClean="0">
                <a:cs typeface="B Nazanin" pitchFamily="2" charset="-78"/>
              </a:rPr>
              <a:t>ش هر </a:t>
            </a:r>
            <a:r>
              <a:rPr lang="fa-IR" sz="3300" b="1" smtClean="0">
                <a:cs typeface="B Nazanin" pitchFamily="2" charset="-78"/>
              </a:rPr>
              <a:t>نقطه مجهول</a:t>
            </a:r>
            <a:r>
              <a:rPr lang="ar-SA" sz="3300" b="1" smtClean="0">
                <a:cs typeface="B Nazanin" pitchFamily="2" charset="-78"/>
              </a:rPr>
              <a:t> از طريق ارزش داده هاي نقطه اي</a:t>
            </a:r>
            <a:r>
              <a:rPr lang="fa-IR" sz="3300" b="1" smtClean="0">
                <a:cs typeface="B Nazanin" pitchFamily="2" charset="-78"/>
              </a:rPr>
              <a:t> معلومي </a:t>
            </a:r>
            <a:r>
              <a:rPr lang="ar-SA" sz="3300" b="1" smtClean="0">
                <a:cs typeface="B Nazanin" pitchFamily="2" charset="-78"/>
              </a:rPr>
              <a:t>كه در مجاورت </a:t>
            </a:r>
            <a:r>
              <a:rPr lang="fa-IR" sz="3300" b="1" smtClean="0">
                <a:cs typeface="B Nazanin" pitchFamily="2" charset="-78"/>
              </a:rPr>
              <a:t>نقطه مجهول</a:t>
            </a:r>
            <a:r>
              <a:rPr lang="ar-SA" sz="3300" b="1" smtClean="0">
                <a:cs typeface="B Nazanin" pitchFamily="2" charset="-78"/>
              </a:rPr>
              <a:t> مورد نظر قرار دارند تعيين مي شود.. براي درون يابي به روش </a:t>
            </a:r>
            <a:r>
              <a:rPr lang="en-US" sz="3300" b="1" smtClean="0">
                <a:cs typeface="B Nazanin" pitchFamily="2" charset="-78"/>
              </a:rPr>
              <a:t>IDW</a:t>
            </a:r>
            <a:r>
              <a:rPr lang="fa-IR" sz="3300" b="1" smtClean="0">
                <a:cs typeface="B Nazanin" pitchFamily="2" charset="-78"/>
              </a:rPr>
              <a:t>  </a:t>
            </a:r>
            <a:r>
              <a:rPr lang="ar-SA" sz="3300" b="1" smtClean="0">
                <a:cs typeface="B Nazanin" pitchFamily="2" charset="-78"/>
              </a:rPr>
              <a:t>حتماَ بايد داده نقطه </a:t>
            </a:r>
            <a:r>
              <a:rPr lang="ar-SA" smtClean="0"/>
              <a:t>اي داشته باشيم. </a:t>
            </a:r>
            <a:r>
              <a:rPr lang="en-US" smtClean="0"/>
              <a:t> </a:t>
            </a:r>
            <a:r>
              <a:rPr lang="ar-SA" smtClean="0"/>
              <a:t> </a:t>
            </a:r>
            <a:endParaRPr lang="en-US" smtClean="0"/>
          </a:p>
        </p:txBody>
      </p:sp>
      <p:sp useBgFill="1">
        <p:nvSpPr>
          <p:cNvPr id="6" name="Title 4"/>
          <p:cNvSpPr txBox="1">
            <a:spLocks/>
          </p:cNvSpPr>
          <p:nvPr/>
        </p:nvSpPr>
        <p:spPr bwMode="auto">
          <a:xfrm>
            <a:off x="395288" y="277813"/>
            <a:ext cx="1800225" cy="719137"/>
          </a:xfrm>
          <a:prstGeom prst="wedgeRoundRectCallout">
            <a:avLst>
              <a:gd name="adj1" fmla="val 39838"/>
              <a:gd name="adj2" fmla="val 79813"/>
              <a:gd name="adj3" fmla="val 16667"/>
            </a:avLst>
          </a:prstGeom>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2500" b="1" dirty="0" smtClean="0">
                <a:solidFill>
                  <a:schemeClr val="tx1"/>
                </a:solidFill>
                <a:cs typeface="B Nazanin" pitchFamily="2" charset="-78"/>
              </a:rPr>
              <a:t>مقدمه</a:t>
            </a:r>
            <a:endParaRPr lang="en-US" sz="2500" dirty="0">
              <a:solidFill>
                <a:schemeClr val="tx1"/>
              </a:solidFill>
            </a:endParaRPr>
          </a:p>
        </p:txBody>
      </p:sp>
      <p:sp>
        <p:nvSpPr>
          <p:cNvPr id="12293" name="Slide Number Placeholder 7"/>
          <p:cNvSpPr>
            <a:spLocks noGrp="1"/>
          </p:cNvSpPr>
          <p:nvPr>
            <p:ph type="sldNum" sz="quarter" idx="12"/>
          </p:nvPr>
        </p:nvSpPr>
        <p:spPr>
          <a:noFill/>
        </p:spPr>
        <p:txBody>
          <a:bodyPr/>
          <a:lstStyle/>
          <a:p>
            <a:fld id="{81447EBB-54E8-4726-8F87-33F1AFFEAD8E}" type="slidenum">
              <a:rPr lang="ar-SA"/>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6" fill="hold" grpId="0" nodeType="after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barn(inHorizontal)">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barn(inHorizontal)">
                                      <p:cBhvr>
                                        <p:cTn id="17"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algn="r">
              <a:defRPr/>
            </a:pPr>
            <a:r>
              <a:rPr lang="en-US" sz="5700" smtClean="0">
                <a:latin typeface="Monotype Corsiva" pitchFamily="66" charset="0"/>
              </a:rPr>
              <a:t>POWER</a:t>
            </a:r>
          </a:p>
        </p:txBody>
      </p:sp>
      <p:sp>
        <p:nvSpPr>
          <p:cNvPr id="13315" name="Rectangle 3"/>
          <p:cNvSpPr>
            <a:spLocks noGrp="1" noChangeArrowheads="1"/>
          </p:cNvSpPr>
          <p:nvPr>
            <p:ph idx="1"/>
          </p:nvPr>
        </p:nvSpPr>
        <p:spPr>
          <a:xfrm>
            <a:off x="285750" y="1143000"/>
            <a:ext cx="8443913" cy="4997450"/>
          </a:xfrm>
        </p:spPr>
        <p:txBody>
          <a:bodyPr/>
          <a:lstStyle/>
          <a:p>
            <a:pPr algn="just" rtl="1">
              <a:lnSpc>
                <a:spcPct val="90000"/>
              </a:lnSpc>
              <a:buFont typeface="Wingdings" pitchFamily="2" charset="2"/>
              <a:buNone/>
            </a:pPr>
            <a:r>
              <a:rPr lang="ar-SA" sz="2400" b="1" smtClean="0">
                <a:cs typeface="B Nazanin" pitchFamily="2" charset="-78"/>
              </a:rPr>
              <a:t>هر چه نقاطي كه داري ارزش معلومند به نقطه مجهول نزديكتر باشند تاثير بيشتري در ارزش گذاري دارند و هر چه اين نقاط دورتر باشند تاثير كمتري دارند. اين تاثير گذاري توسط گزينه </a:t>
            </a:r>
            <a:r>
              <a:rPr lang="en-US" sz="2400" b="1" smtClean="0">
                <a:cs typeface="B Nazanin" pitchFamily="2" charset="-78"/>
              </a:rPr>
              <a:t>power</a:t>
            </a:r>
            <a:r>
              <a:rPr lang="ar-SA" sz="2400" b="1" smtClean="0">
                <a:cs typeface="B Nazanin" pitchFamily="2" charset="-78"/>
              </a:rPr>
              <a:t> تعيين مي شود . هر چه </a:t>
            </a:r>
            <a:r>
              <a:rPr lang="en-US" sz="2400" b="1" smtClean="0">
                <a:cs typeface="B Nazanin" pitchFamily="2" charset="-78"/>
              </a:rPr>
              <a:t>power</a:t>
            </a:r>
            <a:r>
              <a:rPr lang="ar-SA" sz="2400" b="1" smtClean="0">
                <a:cs typeface="B Nazanin" pitchFamily="2" charset="-78"/>
              </a:rPr>
              <a:t>  ( توان ) كمتر باشد تاثير نقاط دورتر بيشتر و هر چه توان بزرگتر باشد تاثير نقاط دور كمتر و نقاط نزديك بيشتر مي شود. </a:t>
            </a:r>
            <a:endParaRPr lang="fa-IR" sz="2400" b="1" smtClean="0">
              <a:cs typeface="B Nazanin" pitchFamily="2" charset="-78"/>
            </a:endParaRPr>
          </a:p>
          <a:p>
            <a:pPr algn="just">
              <a:lnSpc>
                <a:spcPct val="90000"/>
              </a:lnSpc>
              <a:buFont typeface="Wingdings" pitchFamily="2" charset="2"/>
              <a:buNone/>
            </a:pPr>
            <a:endParaRPr lang="fa-IR" sz="2400" smtClean="0">
              <a:solidFill>
                <a:srgbClr val="FFFF00"/>
              </a:solidFill>
              <a:cs typeface="B Nazanin" pitchFamily="2" charset="-78"/>
            </a:endParaRPr>
          </a:p>
          <a:p>
            <a:pPr algn="r" rtl="1">
              <a:lnSpc>
                <a:spcPct val="90000"/>
              </a:lnSpc>
              <a:buFont typeface="Wingdings" pitchFamily="2" charset="2"/>
              <a:buNone/>
            </a:pPr>
            <a:r>
              <a:rPr lang="ar-SA" sz="2400" b="1" smtClean="0">
                <a:solidFill>
                  <a:srgbClr val="FFC000"/>
                </a:solidFill>
                <a:cs typeface="B Nazanin" pitchFamily="2" charset="-78"/>
              </a:rPr>
              <a:t>بدين ترتيب با افزايش </a:t>
            </a:r>
            <a:r>
              <a:rPr lang="en-US" sz="2400" b="1" smtClean="0">
                <a:solidFill>
                  <a:srgbClr val="FFC000"/>
                </a:solidFill>
                <a:cs typeface="B Nazanin" pitchFamily="2" charset="-78"/>
              </a:rPr>
              <a:t>power </a:t>
            </a:r>
            <a:r>
              <a:rPr lang="fa-IR" sz="2400" b="1" smtClean="0">
                <a:solidFill>
                  <a:srgbClr val="FFC000"/>
                </a:solidFill>
                <a:cs typeface="B Nazanin" pitchFamily="2" charset="-78"/>
              </a:rPr>
              <a:t> </a:t>
            </a:r>
            <a:r>
              <a:rPr lang="ar-SA" sz="2400" b="1" smtClean="0">
                <a:solidFill>
                  <a:srgbClr val="FFC000"/>
                </a:solidFill>
                <a:cs typeface="B Nazanin" pitchFamily="2" charset="-78"/>
              </a:rPr>
              <a:t>(توان ) مي توان روي داده هاي نقطه اي</a:t>
            </a:r>
            <a:r>
              <a:rPr lang="fa-IR" sz="2400" b="1" smtClean="0">
                <a:solidFill>
                  <a:srgbClr val="FFC000"/>
                </a:solidFill>
                <a:cs typeface="B Nazanin" pitchFamily="2" charset="-78"/>
              </a:rPr>
              <a:t> معلوم</a:t>
            </a:r>
            <a:r>
              <a:rPr lang="ar-SA" sz="2400" b="1" smtClean="0">
                <a:solidFill>
                  <a:srgbClr val="FFC000"/>
                </a:solidFill>
                <a:cs typeface="B Nazanin" pitchFamily="2" charset="-78"/>
              </a:rPr>
              <a:t> كه به </a:t>
            </a:r>
            <a:r>
              <a:rPr lang="fa-IR" sz="2400" b="1" smtClean="0">
                <a:solidFill>
                  <a:srgbClr val="FFC000"/>
                </a:solidFill>
                <a:cs typeface="B Nazanin" pitchFamily="2" charset="-78"/>
              </a:rPr>
              <a:t>نقطه مجهول</a:t>
            </a:r>
            <a:r>
              <a:rPr lang="ar-SA" sz="2400" b="1" smtClean="0">
                <a:solidFill>
                  <a:srgbClr val="FFC000"/>
                </a:solidFill>
                <a:cs typeface="B Nazanin" pitchFamily="2" charset="-78"/>
              </a:rPr>
              <a:t> مورد نظر نزديكترند تاكيد بيشتر كرده</a:t>
            </a:r>
            <a:r>
              <a:rPr lang="fa-IR" sz="2400" b="1" smtClean="0">
                <a:solidFill>
                  <a:srgbClr val="FFC000"/>
                </a:solidFill>
                <a:cs typeface="B Nazanin" pitchFamily="2" charset="-78"/>
              </a:rPr>
              <a:t> </a:t>
            </a:r>
            <a:r>
              <a:rPr lang="ar-SA" sz="2400" b="1" smtClean="0">
                <a:solidFill>
                  <a:srgbClr val="FFC000"/>
                </a:solidFill>
                <a:cs typeface="B Nazanin" pitchFamily="2" charset="-78"/>
              </a:rPr>
              <a:t> درنتيجه</a:t>
            </a:r>
            <a:r>
              <a:rPr lang="fa-IR" sz="2400" b="1" smtClean="0">
                <a:solidFill>
                  <a:srgbClr val="FFC000"/>
                </a:solidFill>
                <a:cs typeface="B Nazanin" pitchFamily="2" charset="-78"/>
              </a:rPr>
              <a:t> نقاط معلوم نزديكتر تاثير بيشتري روي ارزش تعيين شده براي نقطه مجهول خواهند داشت و ارزش تعيين شده براي نقطه مجهول به ارزش نقاط معلوم نزديكتر شباهت بيشتري خواهد داشت و</a:t>
            </a:r>
            <a:r>
              <a:rPr lang="ar-SA" sz="2400" b="1" smtClean="0">
                <a:solidFill>
                  <a:srgbClr val="FFC000"/>
                </a:solidFill>
                <a:cs typeface="B Nazanin" pitchFamily="2" charset="-78"/>
              </a:rPr>
              <a:t> جواب داراي جزئيات بيشتري خواهد بود</a:t>
            </a:r>
            <a:r>
              <a:rPr lang="fa-IR" sz="2400" b="1" smtClean="0">
                <a:solidFill>
                  <a:srgbClr val="FFC000"/>
                </a:solidFill>
                <a:cs typeface="B Nazanin" pitchFamily="2" charset="-78"/>
              </a:rPr>
              <a:t>.</a:t>
            </a:r>
          </a:p>
          <a:p>
            <a:pPr algn="r" rtl="1">
              <a:lnSpc>
                <a:spcPct val="90000"/>
              </a:lnSpc>
              <a:buFont typeface="Wingdings" pitchFamily="2" charset="2"/>
              <a:buNone/>
            </a:pPr>
            <a:r>
              <a:rPr lang="ar-SA" sz="2400" b="1" smtClean="0">
                <a:solidFill>
                  <a:srgbClr val="FFC000"/>
                </a:solidFill>
                <a:cs typeface="B Nazanin" pitchFamily="2" charset="-78"/>
              </a:rPr>
              <a:t>با كاهش توان لايه خروجي داراي (</a:t>
            </a:r>
            <a:r>
              <a:rPr lang="en-US" sz="2400" b="1" smtClean="0">
                <a:solidFill>
                  <a:srgbClr val="FFC000"/>
                </a:solidFill>
                <a:cs typeface="B Nazanin" pitchFamily="2" charset="-78"/>
              </a:rPr>
              <a:t>smoother</a:t>
            </a:r>
            <a:r>
              <a:rPr lang="ar-SA" sz="2400" b="1" smtClean="0">
                <a:solidFill>
                  <a:srgbClr val="FFC000"/>
                </a:solidFill>
                <a:cs typeface="B Nazanin" pitchFamily="2" charset="-78"/>
              </a:rPr>
              <a:t> ) صاف شدگي بيشتري است و تاثير نقاط دورتر بيشتر مي شود.</a:t>
            </a:r>
            <a:endParaRPr lang="fa-IR" sz="2400" b="1" smtClean="0">
              <a:solidFill>
                <a:srgbClr val="FFC000"/>
              </a:solidFill>
              <a:cs typeface="B Nazanin" pitchFamily="2" charset="-78"/>
            </a:endParaRPr>
          </a:p>
          <a:p>
            <a:pPr algn="r" rtl="1">
              <a:lnSpc>
                <a:spcPct val="90000"/>
              </a:lnSpc>
              <a:buFont typeface="Wingdings" pitchFamily="2" charset="2"/>
              <a:buNone/>
            </a:pPr>
            <a:r>
              <a:rPr lang="fa-IR" sz="2400" b="1" smtClean="0">
                <a:solidFill>
                  <a:srgbClr val="FFFF00"/>
                </a:solidFill>
                <a:cs typeface="B Nazanin" pitchFamily="2" charset="-78"/>
              </a:rPr>
              <a:t>مناسب ترين عدد براي توان در روش </a:t>
            </a:r>
            <a:r>
              <a:rPr lang="en-US" sz="2400" b="1" smtClean="0">
                <a:solidFill>
                  <a:srgbClr val="FFFF00"/>
                </a:solidFill>
                <a:cs typeface="B Nazanin" pitchFamily="2" charset="-78"/>
              </a:rPr>
              <a:t>IDW</a:t>
            </a:r>
            <a:r>
              <a:rPr lang="fa-IR" sz="2400" b="1" smtClean="0">
                <a:solidFill>
                  <a:srgbClr val="FFFF00"/>
                </a:solidFill>
                <a:cs typeface="B Nazanin" pitchFamily="2" charset="-78"/>
              </a:rPr>
              <a:t> عدد 2 مي باشد</a:t>
            </a:r>
            <a:r>
              <a:rPr lang="ar-SA" sz="2400" b="1" smtClean="0">
                <a:solidFill>
                  <a:srgbClr val="FFFF00"/>
                </a:solidFill>
                <a:cs typeface="B Nazanin" pitchFamily="2" charset="-78"/>
              </a:rPr>
              <a:t>  </a:t>
            </a:r>
            <a:endParaRPr lang="en-US" sz="2400" b="1" smtClean="0">
              <a:solidFill>
                <a:srgbClr val="FFFF00"/>
              </a:solidFill>
              <a:cs typeface="B Nazanin" pitchFamily="2" charset="-78"/>
            </a:endParaRPr>
          </a:p>
        </p:txBody>
      </p:sp>
      <p:sp useBgFill="1">
        <p:nvSpPr>
          <p:cNvPr id="6" name="Title 4"/>
          <p:cNvSpPr txBox="1">
            <a:spLocks/>
          </p:cNvSpPr>
          <p:nvPr/>
        </p:nvSpPr>
        <p:spPr bwMode="auto">
          <a:xfrm>
            <a:off x="395288" y="277813"/>
            <a:ext cx="1800225" cy="719137"/>
          </a:xfrm>
          <a:prstGeom prst="wedgeRoundRectCallout">
            <a:avLst>
              <a:gd name="adj1" fmla="val 39838"/>
              <a:gd name="adj2" fmla="val 79813"/>
              <a:gd name="adj3" fmla="val 16667"/>
            </a:avLst>
          </a:prstGeom>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2500" b="1" dirty="0" smtClean="0">
                <a:solidFill>
                  <a:schemeClr val="tx1"/>
                </a:solidFill>
                <a:cs typeface="B Nazanin" pitchFamily="2" charset="-78"/>
              </a:rPr>
              <a:t>مقدمه</a:t>
            </a:r>
            <a:endParaRPr lang="en-US" sz="2500" dirty="0">
              <a:solidFill>
                <a:schemeClr val="tx1"/>
              </a:solidFill>
            </a:endParaRPr>
          </a:p>
        </p:txBody>
      </p:sp>
      <p:sp>
        <p:nvSpPr>
          <p:cNvPr id="13317" name="Slide Number Placeholder 7"/>
          <p:cNvSpPr>
            <a:spLocks noGrp="1"/>
          </p:cNvSpPr>
          <p:nvPr>
            <p:ph type="sldNum" sz="quarter" idx="12"/>
          </p:nvPr>
        </p:nvSpPr>
        <p:spPr>
          <a:noFill/>
        </p:spPr>
        <p:txBody>
          <a:bodyPr/>
          <a:lstStyle/>
          <a:p>
            <a:fld id="{F3CE83AD-EB34-4909-BD8B-6F1FC4B425C0}" type="slidenum">
              <a:rPr lang="ar-SA"/>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
                                        <p:tgtEl>
                                          <p:spTgt spid="13314"/>
                                        </p:tgtEl>
                                      </p:cBhvr>
                                    </p:animEffect>
                                    <p:anim calcmode="lin" valueType="num">
                                      <p:cBhvr>
                                        <p:cTn id="8" dur="400" fill="hold"/>
                                        <p:tgtEl>
                                          <p:spTgt spid="13314"/>
                                        </p:tgtEl>
                                        <p:attrNameLst>
                                          <p:attrName>ppt_x</p:attrName>
                                        </p:attrNameLst>
                                      </p:cBhvr>
                                      <p:tavLst>
                                        <p:tav tm="0">
                                          <p:val>
                                            <p:strVal val="#ppt_x"/>
                                          </p:val>
                                        </p:tav>
                                        <p:tav tm="100000">
                                          <p:val>
                                            <p:strVal val="#ppt_x"/>
                                          </p:val>
                                        </p:tav>
                                      </p:tavLst>
                                    </p:anim>
                                    <p:anim calcmode="lin" valueType="num">
                                      <p:cBhvr>
                                        <p:cTn id="9" dur="400" fill="hold"/>
                                        <p:tgtEl>
                                          <p:spTgt spid="1331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33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33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5" presetClass="entr" presetSubtype="0" fill="hold" grpId="0" nodeType="after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 calcmode="lin" valueType="num">
                                      <p:cBhvr>
                                        <p:cTn id="15" dur="500" decel="50000" fill="hold">
                                          <p:stCondLst>
                                            <p:cond delay="0"/>
                                          </p:stCondLst>
                                        </p:cTn>
                                        <p:tgtEl>
                                          <p:spTgt spid="13315">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3315">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3315">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13315">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3315">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3315">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3315">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33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3315">
                                            <p:txEl>
                                              <p:pRg st="2" end="2"/>
                                            </p:txEl>
                                          </p:spTgt>
                                        </p:tgtEl>
                                        <p:attrNameLst>
                                          <p:attrName>style.visibility</p:attrName>
                                        </p:attrNameLst>
                                      </p:cBhvr>
                                      <p:to>
                                        <p:strVal val="visible"/>
                                      </p:to>
                                    </p:set>
                                    <p:anim calcmode="lin" valueType="num">
                                      <p:cBhvr>
                                        <p:cTn id="27" dur="500" decel="50000" fill="hold">
                                          <p:stCondLst>
                                            <p:cond delay="0"/>
                                          </p:stCondLst>
                                        </p:cTn>
                                        <p:tgtEl>
                                          <p:spTgt spid="13315">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3315">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3315">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13315">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3315">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3315">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3315">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331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3315">
                                            <p:txEl>
                                              <p:pRg st="3" end="3"/>
                                            </p:txEl>
                                          </p:spTgt>
                                        </p:tgtEl>
                                        <p:attrNameLst>
                                          <p:attrName>style.visibility</p:attrName>
                                        </p:attrNameLst>
                                      </p:cBhvr>
                                      <p:to>
                                        <p:strVal val="visible"/>
                                      </p:to>
                                    </p:set>
                                    <p:anim calcmode="lin" valueType="num">
                                      <p:cBhvr>
                                        <p:cTn id="39" dur="500" decel="50000" fill="hold">
                                          <p:stCondLst>
                                            <p:cond delay="0"/>
                                          </p:stCondLst>
                                        </p:cTn>
                                        <p:tgtEl>
                                          <p:spTgt spid="13315">
                                            <p:txEl>
                                              <p:pRg st="3" end="3"/>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3315">
                                            <p:txEl>
                                              <p:pRg st="3" end="3"/>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3315">
                                            <p:txEl>
                                              <p:pRg st="3" end="3"/>
                                            </p:txEl>
                                          </p:spTgt>
                                        </p:tgtEl>
                                        <p:attrNameLst>
                                          <p:attrName>ppt_w</p:attrName>
                                        </p:attrNameLst>
                                      </p:cBhvr>
                                      <p:tavLst>
                                        <p:tav tm="0">
                                          <p:val>
                                            <p:strVal val="#ppt_w*.05"/>
                                          </p:val>
                                        </p:tav>
                                        <p:tav tm="100000">
                                          <p:val>
                                            <p:strVal val="#ppt_w"/>
                                          </p:val>
                                        </p:tav>
                                      </p:tavLst>
                                    </p:anim>
                                    <p:anim calcmode="lin" valueType="num">
                                      <p:cBhvr>
                                        <p:cTn id="42" dur="1000" fill="hold"/>
                                        <p:tgtEl>
                                          <p:spTgt spid="13315">
                                            <p:txEl>
                                              <p:pRg st="3" end="3"/>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3315">
                                            <p:txEl>
                                              <p:pRg st="3" end="3"/>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3315">
                                            <p:txEl>
                                              <p:pRg st="3" end="3"/>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3315">
                                            <p:txEl>
                                              <p:pRg st="3" end="3"/>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33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3315">
                                            <p:txEl>
                                              <p:pRg st="4" end="4"/>
                                            </p:txEl>
                                          </p:spTgt>
                                        </p:tgtEl>
                                        <p:attrNameLst>
                                          <p:attrName>style.visibility</p:attrName>
                                        </p:attrNameLst>
                                      </p:cBhvr>
                                      <p:to>
                                        <p:strVal val="visible"/>
                                      </p:to>
                                    </p:set>
                                    <p:anim calcmode="lin" valueType="num">
                                      <p:cBhvr>
                                        <p:cTn id="51" dur="500" decel="50000" fill="hold">
                                          <p:stCondLst>
                                            <p:cond delay="0"/>
                                          </p:stCondLst>
                                        </p:cTn>
                                        <p:tgtEl>
                                          <p:spTgt spid="13315">
                                            <p:txEl>
                                              <p:pRg st="4" end="4"/>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3315">
                                            <p:txEl>
                                              <p:pRg st="4" end="4"/>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3315">
                                            <p:txEl>
                                              <p:pRg st="4" end="4"/>
                                            </p:txEl>
                                          </p:spTgt>
                                        </p:tgtEl>
                                        <p:attrNameLst>
                                          <p:attrName>ppt_w</p:attrName>
                                        </p:attrNameLst>
                                      </p:cBhvr>
                                      <p:tavLst>
                                        <p:tav tm="0">
                                          <p:val>
                                            <p:strVal val="#ppt_w*.05"/>
                                          </p:val>
                                        </p:tav>
                                        <p:tav tm="100000">
                                          <p:val>
                                            <p:strVal val="#ppt_w"/>
                                          </p:val>
                                        </p:tav>
                                      </p:tavLst>
                                    </p:anim>
                                    <p:anim calcmode="lin" valueType="num">
                                      <p:cBhvr>
                                        <p:cTn id="54" dur="1000" fill="hold"/>
                                        <p:tgtEl>
                                          <p:spTgt spid="13315">
                                            <p:txEl>
                                              <p:pRg st="4" end="4"/>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3315">
                                            <p:txEl>
                                              <p:pRg st="4" end="4"/>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3315">
                                            <p:txEl>
                                              <p:pRg st="4" end="4"/>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3315">
                                            <p:txEl>
                                              <p:pRg st="4" end="4"/>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algn="r">
              <a:defRPr/>
            </a:pPr>
            <a:r>
              <a:rPr lang="ar-SA" smtClean="0">
                <a:cs typeface="B Compset" pitchFamily="2" charset="-78"/>
              </a:rPr>
              <a:t>شعاع جستجو</a:t>
            </a:r>
            <a:r>
              <a:rPr lang="en-US" smtClean="0">
                <a:cs typeface="B Compset" pitchFamily="2" charset="-78"/>
              </a:rPr>
              <a:t> </a:t>
            </a:r>
          </a:p>
        </p:txBody>
      </p:sp>
      <p:sp>
        <p:nvSpPr>
          <p:cNvPr id="14339" name="Rectangle 3"/>
          <p:cNvSpPr>
            <a:spLocks noGrp="1" noChangeArrowheads="1"/>
          </p:cNvSpPr>
          <p:nvPr>
            <p:ph idx="1"/>
          </p:nvPr>
        </p:nvSpPr>
        <p:spPr>
          <a:xfrm>
            <a:off x="214313" y="1066800"/>
            <a:ext cx="8472487" cy="5059363"/>
          </a:xfrm>
        </p:spPr>
        <p:txBody>
          <a:bodyPr/>
          <a:lstStyle/>
          <a:p>
            <a:pPr algn="just" rtl="1">
              <a:lnSpc>
                <a:spcPct val="150000"/>
              </a:lnSpc>
              <a:buFont typeface="Wingdings" pitchFamily="2" charset="2"/>
              <a:buNone/>
            </a:pPr>
            <a:r>
              <a:rPr lang="fa-IR" sz="2400" smtClean="0">
                <a:solidFill>
                  <a:srgbClr val="003300"/>
                </a:solidFill>
                <a:cs typeface="B Compset" pitchFamily="2" charset="-78"/>
              </a:rPr>
              <a:t>    </a:t>
            </a:r>
            <a:r>
              <a:rPr lang="ar-SA" sz="2400" b="1" smtClean="0">
                <a:cs typeface="B Nazanin" pitchFamily="2" charset="-78"/>
              </a:rPr>
              <a:t>در روش </a:t>
            </a:r>
            <a:r>
              <a:rPr lang="en-US" sz="2400" b="1" smtClean="0">
                <a:cs typeface="B Nazanin" pitchFamily="2" charset="-78"/>
              </a:rPr>
              <a:t>IDW</a:t>
            </a:r>
            <a:r>
              <a:rPr lang="ar-SA" sz="2400" b="1" smtClean="0">
                <a:cs typeface="B Nazanin" pitchFamily="2" charset="-78"/>
              </a:rPr>
              <a:t> </a:t>
            </a:r>
            <a:r>
              <a:rPr lang="fa-IR" sz="2400" b="1" smtClean="0">
                <a:cs typeface="B Nazanin" pitchFamily="2" charset="-78"/>
              </a:rPr>
              <a:t>براي محدود كردن تعداد نقاط معلوم موثر جهت تعيين ارزش براي نقطه مجهول از شعاع جستجو استفاده مي گردد.</a:t>
            </a:r>
          </a:p>
          <a:p>
            <a:pPr algn="just" rtl="1">
              <a:lnSpc>
                <a:spcPct val="150000"/>
              </a:lnSpc>
              <a:buFont typeface="Wingdings" pitchFamily="2" charset="2"/>
              <a:buNone/>
            </a:pPr>
            <a:r>
              <a:rPr lang="fa-IR" sz="2400" b="1" smtClean="0">
                <a:cs typeface="B Nazanin" pitchFamily="2" charset="-78"/>
              </a:rPr>
              <a:t>    </a:t>
            </a:r>
            <a:r>
              <a:rPr lang="ar-SA" sz="2400" b="1" smtClean="0">
                <a:cs typeface="B Nazanin" pitchFamily="2" charset="-78"/>
              </a:rPr>
              <a:t> </a:t>
            </a:r>
            <a:r>
              <a:rPr lang="fa-IR" sz="2400" b="1" smtClean="0">
                <a:cs typeface="B Nazanin" pitchFamily="2" charset="-78"/>
              </a:rPr>
              <a:t>1- </a:t>
            </a:r>
            <a:r>
              <a:rPr lang="ar-SA" sz="2400" b="1" smtClean="0">
                <a:cs typeface="B Nazanin" pitchFamily="2" charset="-78"/>
              </a:rPr>
              <a:t>اين عامل تعداد نقاط موثر در </a:t>
            </a:r>
            <a:r>
              <a:rPr lang="fa-IR" sz="2400" b="1" smtClean="0">
                <a:cs typeface="B Nazanin" pitchFamily="2" charset="-78"/>
              </a:rPr>
              <a:t>د</a:t>
            </a:r>
            <a:r>
              <a:rPr lang="ar-SA" sz="2400" b="1" smtClean="0">
                <a:cs typeface="B Nazanin" pitchFamily="2" charset="-78"/>
              </a:rPr>
              <a:t>رونيابي را محدود مي كند و باعث افزايش سرعت درون يابي و عمليات محاسباتي مي گردد.</a:t>
            </a:r>
            <a:endParaRPr lang="fa-IR" sz="2400" b="1" smtClean="0">
              <a:cs typeface="B Nazanin" pitchFamily="2" charset="-78"/>
            </a:endParaRPr>
          </a:p>
          <a:p>
            <a:pPr algn="just" rtl="1">
              <a:lnSpc>
                <a:spcPct val="150000"/>
              </a:lnSpc>
              <a:buFont typeface="Wingdings" pitchFamily="2" charset="2"/>
              <a:buNone/>
            </a:pPr>
            <a:r>
              <a:rPr lang="ar-SA" sz="2400" b="1" smtClean="0">
                <a:cs typeface="B Nazanin" pitchFamily="2" charset="-78"/>
              </a:rPr>
              <a:t> </a:t>
            </a:r>
            <a:r>
              <a:rPr lang="fa-IR" sz="2400" b="1" smtClean="0">
                <a:cs typeface="B Nazanin" pitchFamily="2" charset="-78"/>
              </a:rPr>
              <a:t>    2- </a:t>
            </a:r>
            <a:r>
              <a:rPr lang="ar-SA" sz="2400" b="1" smtClean="0">
                <a:cs typeface="B Nazanin" pitchFamily="2" charset="-78"/>
              </a:rPr>
              <a:t>محدود كردن نقاط بدين وسيله </a:t>
            </a:r>
            <a:r>
              <a:rPr lang="fa-IR" sz="2400" b="1" smtClean="0">
                <a:cs typeface="B Nazanin" pitchFamily="2" charset="-78"/>
              </a:rPr>
              <a:t> </a:t>
            </a:r>
            <a:r>
              <a:rPr lang="ar-SA" sz="2400" b="1" smtClean="0">
                <a:cs typeface="B Nazanin" pitchFamily="2" charset="-78"/>
              </a:rPr>
              <a:t>اين امكان را به كاربر مي دهد تا نقاطي را كه از </a:t>
            </a:r>
            <a:r>
              <a:rPr lang="fa-IR" sz="2400" b="1" smtClean="0">
                <a:cs typeface="B Nazanin" pitchFamily="2" charset="-78"/>
              </a:rPr>
              <a:t>نقطه مجهول دورتر بوده و تاثير آنها باعث افزايش خطاي ارزش تعيين شده خواهد داشت از درون يابي حدف شوند</a:t>
            </a:r>
            <a:r>
              <a:rPr lang="ar-SA" sz="2400" b="1" smtClean="0">
                <a:cs typeface="B Nazanin" pitchFamily="2" charset="-78"/>
              </a:rPr>
              <a:t>.</a:t>
            </a:r>
            <a:endParaRPr lang="fa-IR" sz="2400" b="1" smtClean="0">
              <a:cs typeface="B Nazanin" pitchFamily="2" charset="-78"/>
            </a:endParaRPr>
          </a:p>
          <a:p>
            <a:pPr algn="just" rtl="1">
              <a:lnSpc>
                <a:spcPct val="150000"/>
              </a:lnSpc>
              <a:buFont typeface="Wingdings" pitchFamily="2" charset="2"/>
              <a:buNone/>
            </a:pPr>
            <a:r>
              <a:rPr lang="fa-IR" sz="2400" b="1" smtClean="0">
                <a:cs typeface="B Nazanin" pitchFamily="2" charset="-78"/>
              </a:rPr>
              <a:t>    </a:t>
            </a:r>
            <a:r>
              <a:rPr lang="ar-SA" sz="2400" b="1" smtClean="0">
                <a:cs typeface="B Nazanin" pitchFamily="2" charset="-78"/>
              </a:rPr>
              <a:t>اگر هدف دخالت دادن نقاط خيلي نزديك است بايد شعاع جستجو را كوچك در نظر گرفت و اگر هدف دخالت دادن نقاط درفاصله اي دورتر باشد مي توان شعاع را بزرگتر تعريف كرد. </a:t>
            </a:r>
            <a:endParaRPr lang="en-US" sz="2400" b="1" smtClean="0">
              <a:cs typeface="B Nazanin" pitchFamily="2" charset="-78"/>
            </a:endParaRPr>
          </a:p>
        </p:txBody>
      </p:sp>
      <p:sp useBgFill="1">
        <p:nvSpPr>
          <p:cNvPr id="6" name="Title 4"/>
          <p:cNvSpPr txBox="1">
            <a:spLocks/>
          </p:cNvSpPr>
          <p:nvPr/>
        </p:nvSpPr>
        <p:spPr bwMode="auto">
          <a:xfrm>
            <a:off x="395288" y="277813"/>
            <a:ext cx="1800225" cy="719137"/>
          </a:xfrm>
          <a:prstGeom prst="wedgeRoundRectCallout">
            <a:avLst>
              <a:gd name="adj1" fmla="val 39838"/>
              <a:gd name="adj2" fmla="val 79813"/>
              <a:gd name="adj3" fmla="val 16667"/>
            </a:avLst>
          </a:prstGeom>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2500" b="1" dirty="0" smtClean="0">
                <a:solidFill>
                  <a:schemeClr val="tx1"/>
                </a:solidFill>
                <a:cs typeface="B Nazanin" pitchFamily="2" charset="-78"/>
              </a:rPr>
              <a:t>مقدمه</a:t>
            </a:r>
            <a:endParaRPr lang="en-US" sz="2500" dirty="0">
              <a:solidFill>
                <a:schemeClr val="tx1"/>
              </a:solidFill>
            </a:endParaRPr>
          </a:p>
        </p:txBody>
      </p:sp>
      <p:sp>
        <p:nvSpPr>
          <p:cNvPr id="14341" name="Slide Number Placeholder 7"/>
          <p:cNvSpPr>
            <a:spLocks noGrp="1"/>
          </p:cNvSpPr>
          <p:nvPr>
            <p:ph type="sldNum" sz="quarter" idx="12"/>
          </p:nvPr>
        </p:nvSpPr>
        <p:spPr>
          <a:noFill/>
        </p:spPr>
        <p:txBody>
          <a:bodyPr/>
          <a:lstStyle/>
          <a:p>
            <a:fld id="{2E21407F-07CD-485D-800A-3DE0F910F4B3}" type="slidenum">
              <a:rPr lang="ar-SA"/>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0.70"/>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p:cTn id="13"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4339">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14339">
                                            <p:txEl>
                                              <p:pRg st="0" end="0"/>
                                            </p:txEl>
                                          </p:spTgt>
                                        </p:tgtEl>
                                      </p:cBhvr>
                                    </p:animEffect>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14339">
                                            <p:txEl>
                                              <p:pRg st="1" end="1"/>
                                            </p:txEl>
                                          </p:spTgt>
                                        </p:tgtEl>
                                        <p:attrNameLst>
                                          <p:attrName>style.visibility</p:attrName>
                                        </p:attrNameLst>
                                      </p:cBhvr>
                                      <p:to>
                                        <p:strVal val="visible"/>
                                      </p:to>
                                    </p:set>
                                    <p:anim calcmode="lin" valueType="num">
                                      <p:cBhvr>
                                        <p:cTn id="20"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14339">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14339">
                                            <p:txEl>
                                              <p:pRg st="1" end="1"/>
                                            </p:txEl>
                                          </p:spTgt>
                                        </p:tgtEl>
                                      </p:cBhvr>
                                    </p:animEffect>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14339">
                                            <p:txEl>
                                              <p:pRg st="2" end="2"/>
                                            </p:txEl>
                                          </p:spTgt>
                                        </p:tgtEl>
                                        <p:attrNameLst>
                                          <p:attrName>style.visibility</p:attrName>
                                        </p:attrNameLst>
                                      </p:cBhvr>
                                      <p:to>
                                        <p:strVal val="visible"/>
                                      </p:to>
                                    </p:set>
                                    <p:anim calcmode="lin" valueType="num">
                                      <p:cBhvr>
                                        <p:cTn id="27"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4339">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433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4339">
                                            <p:txEl>
                                              <p:pRg st="3" end="3"/>
                                            </p:txEl>
                                          </p:spTgt>
                                        </p:tgtEl>
                                        <p:attrNameLst>
                                          <p:attrName>style.visibility</p:attrName>
                                        </p:attrNameLst>
                                      </p:cBhvr>
                                      <p:to>
                                        <p:strVal val="visible"/>
                                      </p:to>
                                    </p:set>
                                    <p:anim calcmode="lin" valueType="num">
                                      <p:cBhvr>
                                        <p:cTn id="35"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37" dur="500" fill="hold"/>
                                        <p:tgtEl>
                                          <p:spTgt spid="14339">
                                            <p:txEl>
                                              <p:pRg st="3" end="3"/>
                                            </p:txEl>
                                          </p:spTgt>
                                        </p:tgtEl>
                                        <p:attrNameLst>
                                          <p:attrName>style.rotation</p:attrName>
                                        </p:attrNameLst>
                                      </p:cBhvr>
                                      <p:tavLst>
                                        <p:tav tm="0">
                                          <p:val>
                                            <p:fltVal val="360"/>
                                          </p:val>
                                        </p:tav>
                                        <p:tav tm="100000">
                                          <p:val>
                                            <p:fltVal val="0"/>
                                          </p:val>
                                        </p:tav>
                                      </p:tavLst>
                                    </p:anim>
                                    <p:animEffect transition="in" filter="fade">
                                      <p:cBhvr>
                                        <p:cTn id="38"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lgn="r">
              <a:defRPr/>
            </a:pPr>
            <a:r>
              <a:rPr lang="ar-SA" smtClean="0">
                <a:cs typeface="B Compset" pitchFamily="2" charset="-78"/>
              </a:rPr>
              <a:t>انواع </a:t>
            </a:r>
            <a:r>
              <a:rPr lang="fa-IR" smtClean="0">
                <a:cs typeface="B Compset" pitchFamily="2" charset="-78"/>
              </a:rPr>
              <a:t>روشهاي درون يابي </a:t>
            </a:r>
            <a:r>
              <a:rPr lang="ar-SA" smtClean="0">
                <a:cs typeface="B Compset" pitchFamily="2" charset="-78"/>
              </a:rPr>
              <a:t> در </a:t>
            </a:r>
            <a:r>
              <a:rPr lang="en-US" smtClean="0">
                <a:latin typeface="Monotype Corsiva" pitchFamily="66" charset="0"/>
                <a:cs typeface="B Compset" pitchFamily="2" charset="-78"/>
              </a:rPr>
              <a:t>IDW</a:t>
            </a:r>
            <a:r>
              <a:rPr lang="fa-IR" smtClean="0">
                <a:cs typeface="B Compset" pitchFamily="2" charset="-78"/>
              </a:rPr>
              <a:t> </a:t>
            </a:r>
            <a:endParaRPr lang="en-US" smtClean="0">
              <a:cs typeface="B Compset" pitchFamily="2" charset="-78"/>
            </a:endParaRPr>
          </a:p>
        </p:txBody>
      </p:sp>
      <p:sp>
        <p:nvSpPr>
          <p:cNvPr id="15363" name="Rectangle 3"/>
          <p:cNvSpPr>
            <a:spLocks noGrp="1" noChangeArrowheads="1"/>
          </p:cNvSpPr>
          <p:nvPr>
            <p:ph idx="1"/>
          </p:nvPr>
        </p:nvSpPr>
        <p:spPr>
          <a:xfrm>
            <a:off x="500063" y="1798638"/>
            <a:ext cx="8229600" cy="5059362"/>
          </a:xfrm>
        </p:spPr>
        <p:txBody>
          <a:bodyPr/>
          <a:lstStyle/>
          <a:p>
            <a:pPr marL="609600" indent="-609600">
              <a:buClr>
                <a:srgbClr val="800000"/>
              </a:buClr>
              <a:buSzTx/>
              <a:buFont typeface="Wingdings" pitchFamily="2" charset="2"/>
              <a:buChar char="a"/>
            </a:pPr>
            <a:r>
              <a:rPr lang="en-US" smtClean="0">
                <a:solidFill>
                  <a:srgbClr val="FFFF00"/>
                </a:solidFill>
              </a:rPr>
              <a:t>Fixed search radius    </a:t>
            </a:r>
            <a:r>
              <a:rPr lang="fa-IR" smtClean="0">
                <a:solidFill>
                  <a:srgbClr val="FFFF00"/>
                </a:solidFill>
              </a:rPr>
              <a:t>   </a:t>
            </a:r>
            <a:endParaRPr lang="ar-SA" smtClean="0">
              <a:solidFill>
                <a:srgbClr val="FFFF00"/>
              </a:solidFill>
            </a:endParaRPr>
          </a:p>
          <a:p>
            <a:pPr marL="609600" indent="-609600">
              <a:buClr>
                <a:srgbClr val="800000"/>
              </a:buClr>
              <a:buSzTx/>
              <a:buFont typeface="Wingdings" pitchFamily="2" charset="2"/>
              <a:buChar char="a"/>
            </a:pPr>
            <a:r>
              <a:rPr lang="en-US" smtClean="0">
                <a:solidFill>
                  <a:srgbClr val="FFFF00"/>
                </a:solidFill>
              </a:rPr>
              <a:t>Variable search radius</a:t>
            </a:r>
          </a:p>
          <a:p>
            <a:pPr marL="609600" indent="-609600"/>
            <a:endParaRPr lang="en-US" smtClean="0">
              <a:solidFill>
                <a:srgbClr val="FFFF00"/>
              </a:solidFill>
            </a:endParaRPr>
          </a:p>
        </p:txBody>
      </p:sp>
      <p:sp useBgFill="1">
        <p:nvSpPr>
          <p:cNvPr id="6" name="Title 4"/>
          <p:cNvSpPr txBox="1">
            <a:spLocks/>
          </p:cNvSpPr>
          <p:nvPr/>
        </p:nvSpPr>
        <p:spPr bwMode="auto">
          <a:xfrm>
            <a:off x="395288" y="277813"/>
            <a:ext cx="1800225" cy="719137"/>
          </a:xfrm>
          <a:prstGeom prst="wedgeRoundRectCallout">
            <a:avLst>
              <a:gd name="adj1" fmla="val 39838"/>
              <a:gd name="adj2" fmla="val 79813"/>
              <a:gd name="adj3" fmla="val 16667"/>
            </a:avLst>
          </a:prstGeom>
          <a:extLst>
            <a:ext uri="{909E8E84-426E-40DD-AFC4-6F175D3DCCD1}"/>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1" fontAlgn="base" hangingPunct="1">
              <a:spcBef>
                <a:spcPct val="0"/>
              </a:spcBef>
              <a:spcAft>
                <a:spcPct val="0"/>
              </a:spcAft>
              <a:defRPr sz="4400" kern="1200">
                <a:solidFill>
                  <a:schemeClr val="lt1"/>
                </a:solidFill>
                <a:latin typeface="+mn-lt"/>
                <a:ea typeface="+mn-ea"/>
                <a:cs typeface="+mn-cs"/>
              </a:defRPr>
            </a:lvl1pPr>
            <a:lvl2pPr algn="ctr" rtl="0" eaLnBrk="1" fontAlgn="base" hangingPunct="1">
              <a:spcBef>
                <a:spcPct val="0"/>
              </a:spcBef>
              <a:spcAft>
                <a:spcPct val="0"/>
              </a:spcAft>
              <a:defRPr sz="4400">
                <a:solidFill>
                  <a:schemeClr val="lt1"/>
                </a:solidFill>
                <a:latin typeface="+mn-lt"/>
                <a:ea typeface="+mn-ea"/>
                <a:cs typeface="+mn-cs"/>
              </a:defRPr>
            </a:lvl2pPr>
            <a:lvl3pPr algn="ctr" rtl="0" eaLnBrk="1" fontAlgn="base" hangingPunct="1">
              <a:spcBef>
                <a:spcPct val="0"/>
              </a:spcBef>
              <a:spcAft>
                <a:spcPct val="0"/>
              </a:spcAft>
              <a:defRPr sz="4400">
                <a:solidFill>
                  <a:schemeClr val="lt1"/>
                </a:solidFill>
                <a:latin typeface="+mn-lt"/>
                <a:ea typeface="+mn-ea"/>
                <a:cs typeface="+mn-cs"/>
              </a:defRPr>
            </a:lvl3pPr>
            <a:lvl4pPr algn="ctr" rtl="0" eaLnBrk="1" fontAlgn="base" hangingPunct="1">
              <a:spcBef>
                <a:spcPct val="0"/>
              </a:spcBef>
              <a:spcAft>
                <a:spcPct val="0"/>
              </a:spcAft>
              <a:defRPr sz="4400">
                <a:solidFill>
                  <a:schemeClr val="lt1"/>
                </a:solidFill>
                <a:latin typeface="+mn-lt"/>
                <a:ea typeface="+mn-ea"/>
                <a:cs typeface="+mn-cs"/>
              </a:defRPr>
            </a:lvl4pPr>
            <a:lvl5pPr algn="ctr" rtl="0" eaLnBrk="1" fontAlgn="base" hangingPunct="1">
              <a:spcBef>
                <a:spcPct val="0"/>
              </a:spcBef>
              <a:spcAft>
                <a:spcPct val="0"/>
              </a:spcAft>
              <a:defRPr sz="4400">
                <a:solidFill>
                  <a:schemeClr val="lt1"/>
                </a:solidFill>
                <a:latin typeface="+mn-lt"/>
                <a:ea typeface="+mn-ea"/>
                <a:cs typeface="+mn-cs"/>
              </a:defRPr>
            </a:lvl5pPr>
            <a:lvl6pPr marL="457200" algn="ctr" rtl="0" eaLnBrk="1" fontAlgn="base" hangingPunct="1">
              <a:spcBef>
                <a:spcPct val="0"/>
              </a:spcBef>
              <a:spcAft>
                <a:spcPct val="0"/>
              </a:spcAft>
              <a:defRPr sz="4400">
                <a:solidFill>
                  <a:schemeClr val="lt1"/>
                </a:solidFill>
                <a:latin typeface="+mn-lt"/>
                <a:ea typeface="+mn-ea"/>
                <a:cs typeface="+mn-cs"/>
              </a:defRPr>
            </a:lvl6pPr>
            <a:lvl7pPr marL="914400" algn="ctr" rtl="0" eaLnBrk="1" fontAlgn="base" hangingPunct="1">
              <a:spcBef>
                <a:spcPct val="0"/>
              </a:spcBef>
              <a:spcAft>
                <a:spcPct val="0"/>
              </a:spcAft>
              <a:defRPr sz="4400">
                <a:solidFill>
                  <a:schemeClr val="lt1"/>
                </a:solidFill>
                <a:latin typeface="+mn-lt"/>
                <a:ea typeface="+mn-ea"/>
                <a:cs typeface="+mn-cs"/>
              </a:defRPr>
            </a:lvl7pPr>
            <a:lvl8pPr marL="1371600" algn="ctr" rtl="0" eaLnBrk="1" fontAlgn="base" hangingPunct="1">
              <a:spcBef>
                <a:spcPct val="0"/>
              </a:spcBef>
              <a:spcAft>
                <a:spcPct val="0"/>
              </a:spcAft>
              <a:defRPr sz="4400">
                <a:solidFill>
                  <a:schemeClr val="lt1"/>
                </a:solidFill>
                <a:latin typeface="+mn-lt"/>
                <a:ea typeface="+mn-ea"/>
                <a:cs typeface="+mn-cs"/>
              </a:defRPr>
            </a:lvl8pPr>
            <a:lvl9pPr marL="1828800" algn="ctr" rtl="0" eaLnBrk="1" fontAlgn="base" hangingPunct="1">
              <a:spcBef>
                <a:spcPct val="0"/>
              </a:spcBef>
              <a:spcAft>
                <a:spcPct val="0"/>
              </a:spcAft>
              <a:defRPr sz="4400">
                <a:solidFill>
                  <a:schemeClr val="lt1"/>
                </a:solidFill>
                <a:latin typeface="+mn-lt"/>
                <a:ea typeface="+mn-ea"/>
                <a:cs typeface="+mn-cs"/>
              </a:defRPr>
            </a:lvl9pPr>
          </a:lstStyle>
          <a:p>
            <a:pPr>
              <a:defRPr/>
            </a:pPr>
            <a:r>
              <a:rPr lang="fa-IR" sz="2500" b="1" dirty="0" smtClean="0">
                <a:solidFill>
                  <a:schemeClr val="tx1"/>
                </a:solidFill>
                <a:cs typeface="B Nazanin" pitchFamily="2" charset="-78"/>
              </a:rPr>
              <a:t>مقدمه</a:t>
            </a:r>
            <a:endParaRPr lang="en-US" sz="2500" dirty="0">
              <a:solidFill>
                <a:schemeClr val="tx1"/>
              </a:solidFill>
            </a:endParaRPr>
          </a:p>
        </p:txBody>
      </p:sp>
      <p:sp>
        <p:nvSpPr>
          <p:cNvPr id="15365" name="Slide Number Placeholder 7"/>
          <p:cNvSpPr>
            <a:spLocks noGrp="1"/>
          </p:cNvSpPr>
          <p:nvPr>
            <p:ph type="sldNum" sz="quarter" idx="12"/>
          </p:nvPr>
        </p:nvSpPr>
        <p:spPr>
          <a:noFill/>
        </p:spPr>
        <p:txBody>
          <a:bodyPr/>
          <a:lstStyle/>
          <a:p>
            <a:fld id="{5615FC04-D6D2-4B94-9708-AA2B85004BB4}" type="slidenum">
              <a:rPr lang="ar-SA"/>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anim calcmode="lin" valueType="num">
                                      <p:cBhvr>
                                        <p:cTn id="8" dur="2000" fill="hold"/>
                                        <p:tgtEl>
                                          <p:spTgt spid="15362"/>
                                        </p:tgtEl>
                                        <p:attrNameLst>
                                          <p:attrName>ppt_w</p:attrName>
                                        </p:attrNameLst>
                                      </p:cBhvr>
                                      <p:tavLst>
                                        <p:tav tm="0" fmla="#ppt_w*sin(2.5*pi*$)">
                                          <p:val>
                                            <p:fltVal val="0"/>
                                          </p:val>
                                        </p:tav>
                                        <p:tav tm="100000">
                                          <p:val>
                                            <p:fltVal val="1"/>
                                          </p:val>
                                        </p:tav>
                                      </p:tavLst>
                                    </p:anim>
                                    <p:anim calcmode="lin" valueType="num">
                                      <p:cBhvr>
                                        <p:cTn id="9" dur="2000" fill="hold"/>
                                        <p:tgtEl>
                                          <p:spTgt spid="15362"/>
                                        </p:tgtEl>
                                        <p:attrNameLst>
                                          <p:attrName>ppt_h</p:attrName>
                                        </p:attrNameLst>
                                      </p:cBhvr>
                                      <p:tavLst>
                                        <p:tav tm="0">
                                          <p:val>
                                            <p:strVal val="#ppt_h"/>
                                          </p:val>
                                        </p:tav>
                                        <p:tav tm="100000">
                                          <p:val>
                                            <p:strVal val="#ppt_h"/>
                                          </p:val>
                                        </p:tav>
                                      </p:tavLst>
                                    </p:anim>
                                  </p:childTnLst>
                                </p:cTn>
                              </p:par>
                            </p:childTnLst>
                          </p:cTn>
                        </p:par>
                        <p:par>
                          <p:cTn id="10" fill="hold">
                            <p:stCondLst>
                              <p:cond delay="66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fade">
                                      <p:cBhvr>
                                        <p:cTn id="13" dur="1000"/>
                                        <p:tgtEl>
                                          <p:spTgt spid="15363">
                                            <p:txEl>
                                              <p:pRg st="0" end="0"/>
                                            </p:txEl>
                                          </p:spTgt>
                                        </p:tgtEl>
                                      </p:cBhvr>
                                    </p:animEffect>
                                    <p:anim calcmode="lin" valueType="num">
                                      <p:cBhvr>
                                        <p:cTn id="14" dur="1000" fill="hold"/>
                                        <p:tgtEl>
                                          <p:spTgt spid="1536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92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15363">
                                            <p:txEl>
                                              <p:pRg st="1" end="1"/>
                                            </p:txEl>
                                          </p:spTgt>
                                        </p:tgtEl>
                                        <p:attrNameLst>
                                          <p:attrName>style.visibility</p:attrName>
                                        </p:attrNameLst>
                                      </p:cBhvr>
                                      <p:to>
                                        <p:strVal val="visible"/>
                                      </p:to>
                                    </p:set>
                                    <p:animEffect transition="in" filter="fade">
                                      <p:cBhvr>
                                        <p:cTn id="19" dur="1000"/>
                                        <p:tgtEl>
                                          <p:spTgt spid="15363">
                                            <p:txEl>
                                              <p:pRg st="1" end="1"/>
                                            </p:txEl>
                                          </p:spTgt>
                                        </p:tgtEl>
                                      </p:cBhvr>
                                    </p:animEffect>
                                    <p:anim calcmode="lin" valueType="num">
                                      <p:cBhvr>
                                        <p:cTn id="20" dur="1000" fill="hold"/>
                                        <p:tgtEl>
                                          <p:spTgt spid="15363">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theme/theme1.xml><?xml version="1.0" encoding="utf-8"?>
<a:theme xmlns:a="http://schemas.openxmlformats.org/drawingml/2006/main" name="sample_dark">
  <a:themeElements>
    <a:clrScheme name="sample_dark 3">
      <a:dk1>
        <a:srgbClr val="969696"/>
      </a:dk1>
      <a:lt1>
        <a:srgbClr val="FFFFFF"/>
      </a:lt1>
      <a:dk2>
        <a:srgbClr val="003399"/>
      </a:dk2>
      <a:lt2>
        <a:srgbClr val="FCF8A2"/>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fontScheme name="sample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sample_dark 2">
        <a:dk1>
          <a:srgbClr val="969696"/>
        </a:dk1>
        <a:lt1>
          <a:srgbClr val="FFFFFF"/>
        </a:lt1>
        <a:dk2>
          <a:srgbClr val="551D2A"/>
        </a:dk2>
        <a:lt2>
          <a:srgbClr val="EEE5A2"/>
        </a:lt2>
        <a:accent1>
          <a:srgbClr val="557FE7"/>
        </a:accent1>
        <a:accent2>
          <a:srgbClr val="EB6363"/>
        </a:accent2>
        <a:accent3>
          <a:srgbClr val="B4ABAC"/>
        </a:accent3>
        <a:accent4>
          <a:srgbClr val="DADADA"/>
        </a:accent4>
        <a:accent5>
          <a:srgbClr val="B4C0F1"/>
        </a:accent5>
        <a:accent6>
          <a:srgbClr val="D55959"/>
        </a:accent6>
        <a:hlink>
          <a:srgbClr val="9351C9"/>
        </a:hlink>
        <a:folHlink>
          <a:srgbClr val="3EB2AC"/>
        </a:folHlink>
      </a:clrScheme>
      <a:clrMap bg1="dk2" tx1="lt1" bg2="dk1" tx2="lt2" accent1="accent1" accent2="accent2" accent3="accent3" accent4="accent4" accent5="accent5" accent6="accent6" hlink="hlink" folHlink="folHlink"/>
    </a:extraClrScheme>
    <a:extraClrScheme>
      <a:clrScheme name="sample_dark 3">
        <a:dk1>
          <a:srgbClr val="969696"/>
        </a:dk1>
        <a:lt1>
          <a:srgbClr val="FFFFFF"/>
        </a:lt1>
        <a:dk2>
          <a:srgbClr val="003399"/>
        </a:dk2>
        <a:lt2>
          <a:srgbClr val="FCF8A2"/>
        </a:lt2>
        <a:accent1>
          <a:srgbClr val="5AB14B"/>
        </a:accent1>
        <a:accent2>
          <a:srgbClr val="2F7ADF"/>
        </a:accent2>
        <a:accent3>
          <a:srgbClr val="AAADCA"/>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cdb2004174d</Template>
  <TotalTime>1017</TotalTime>
  <Words>2345</Words>
  <Application>Microsoft PowerPoint</Application>
  <PresentationFormat>On-screen Show (4:3)</PresentationFormat>
  <Paragraphs>221</Paragraphs>
  <Slides>54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Garamond</vt:lpstr>
      <vt:lpstr>Arial</vt:lpstr>
      <vt:lpstr>Wingdings</vt:lpstr>
      <vt:lpstr>Calibri</vt:lpstr>
      <vt:lpstr>B Nazanin</vt:lpstr>
      <vt:lpstr>B Davat</vt:lpstr>
      <vt:lpstr>B Compset</vt:lpstr>
      <vt:lpstr>Monotype Corsiva</vt:lpstr>
      <vt:lpstr>B Lotus</vt:lpstr>
      <vt:lpstr>sample_dark</vt:lpstr>
      <vt:lpstr>Slide 1</vt:lpstr>
      <vt:lpstr>انواع داده ها </vt:lpstr>
      <vt:lpstr>درون يابي </vt:lpstr>
      <vt:lpstr>چرا از درون يابي استفاده مي كنيم؟</vt:lpstr>
      <vt:lpstr>انواع روشهاي درون يابي </vt:lpstr>
      <vt:lpstr>IDW</vt:lpstr>
      <vt:lpstr>POWER</vt:lpstr>
      <vt:lpstr>شعاع جستجو </vt:lpstr>
      <vt:lpstr>انواع روشهاي درون يابي  در IDW </vt:lpstr>
      <vt:lpstr>Fixed</vt:lpstr>
      <vt:lpstr>Variable</vt:lpstr>
      <vt:lpstr>Slide 12</vt:lpstr>
      <vt:lpstr>روش انجام درونيابي براي تهيه نقشه بارش </vt:lpstr>
      <vt:lpstr>Slide 14</vt:lpstr>
      <vt:lpstr>Slide 15</vt:lpstr>
      <vt:lpstr>Slide 16</vt:lpstr>
      <vt:lpstr>Slide 17</vt:lpstr>
      <vt:lpstr>Slide 18</vt:lpstr>
      <vt:lpstr>Slide 19</vt:lpstr>
      <vt:lpstr>Barrier </vt:lpstr>
      <vt:lpstr>Slide 21</vt:lpstr>
      <vt:lpstr> استفاده نشده است Barrier زمانی که از </vt:lpstr>
      <vt:lpstr>روش ساده درون يابي بين دو نقطه</vt:lpstr>
      <vt:lpstr>روش رياضي اعمال توان در IDW</vt:lpstr>
      <vt:lpstr>Slide 25</vt:lpstr>
      <vt:lpstr>روش تهيه نقشه هاي اقليمي </vt:lpstr>
      <vt:lpstr>داده هاي مورد نياز براي روش رگرسيون گيري </vt:lpstr>
      <vt:lpstr> روش كار </vt:lpstr>
      <vt:lpstr>Slide 29</vt:lpstr>
      <vt:lpstr>روش کار در Excel </vt:lpstr>
      <vt:lpstr>Slide 31</vt:lpstr>
      <vt:lpstr>Slide 32</vt:lpstr>
      <vt:lpstr>Slide 33</vt:lpstr>
      <vt:lpstr>روش کار در Excel</vt:lpstr>
      <vt:lpstr>Slide 35</vt:lpstr>
      <vt:lpstr>Slide 36</vt:lpstr>
      <vt:lpstr>درون يابي به روش Spline </vt:lpstr>
      <vt:lpstr>روش Spline به دو صورت انجام مي شود</vt:lpstr>
      <vt:lpstr>مراحل درون يابي به روش Spline</vt:lpstr>
      <vt:lpstr>انجام درون يابي به روش Spline </vt:lpstr>
      <vt:lpstr>Slide 41</vt:lpstr>
      <vt:lpstr>Slide 42</vt:lpstr>
      <vt:lpstr>Slide 43</vt:lpstr>
      <vt:lpstr>روش های بدست آوردن لایه پیوسته از روی داده های گسسته از طریق داده های خطی ابتدا لايه هاي مرز (Marze) و بارش(Rain)را از مسير CD\Layer\ وارد Arcmap كرده براي بدست آوردن لايه بارش از مسير استفاده كرده: Arc tool box &gt; 3D Analyst tool &gt;Raster inter polation &gt; topo to raster </vt:lpstr>
      <vt:lpstr>Slide 45</vt:lpstr>
      <vt:lpstr>Slide 46</vt:lpstr>
      <vt:lpstr>Slide 47</vt:lpstr>
      <vt:lpstr>محاسيه طول عوارض خطي </vt:lpstr>
      <vt:lpstr>Slide 49</vt:lpstr>
      <vt:lpstr>Slide 50</vt:lpstr>
      <vt:lpstr>Slide 51</vt:lpstr>
      <vt:lpstr>Slide 52</vt:lpstr>
      <vt:lpstr>Slide 53</vt:lpstr>
      <vt:lpstr>Slide 54</vt:lpstr>
    </vt:vector>
  </TitlesOfParts>
  <Company>SGN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 GIS</dc:title>
  <dc:creator>SGN</dc:creator>
  <cp:lastModifiedBy>parsa</cp:lastModifiedBy>
  <cp:revision>228</cp:revision>
  <dcterms:created xsi:type="dcterms:W3CDTF">2006-08-19T09:40:53Z</dcterms:created>
  <dcterms:modified xsi:type="dcterms:W3CDTF">2016-02-22T08:37:10Z</dcterms:modified>
</cp:coreProperties>
</file>