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7"/>
  </p:notesMasterIdLst>
  <p:handoutMasterIdLst>
    <p:handoutMasterId r:id="rId38"/>
  </p:handoutMasterIdLst>
  <p:sldIdLst>
    <p:sldId id="331" r:id="rId3"/>
    <p:sldId id="257" r:id="rId4"/>
    <p:sldId id="258" r:id="rId5"/>
    <p:sldId id="260" r:id="rId6"/>
    <p:sldId id="301" r:id="rId7"/>
    <p:sldId id="259" r:id="rId8"/>
    <p:sldId id="261" r:id="rId9"/>
    <p:sldId id="303" r:id="rId10"/>
    <p:sldId id="304" r:id="rId11"/>
    <p:sldId id="305" r:id="rId12"/>
    <p:sldId id="262" r:id="rId13"/>
    <p:sldId id="307" r:id="rId14"/>
    <p:sldId id="308" r:id="rId15"/>
    <p:sldId id="263" r:id="rId16"/>
    <p:sldId id="309" r:id="rId17"/>
    <p:sldId id="264" r:id="rId18"/>
    <p:sldId id="265" r:id="rId19"/>
    <p:sldId id="270" r:id="rId20"/>
    <p:sldId id="271" r:id="rId21"/>
    <p:sldId id="272" r:id="rId22"/>
    <p:sldId id="273" r:id="rId23"/>
    <p:sldId id="274" r:id="rId24"/>
    <p:sldId id="275" r:id="rId25"/>
    <p:sldId id="284" r:id="rId26"/>
    <p:sldId id="285" r:id="rId27"/>
    <p:sldId id="318" r:id="rId28"/>
    <p:sldId id="319" r:id="rId29"/>
    <p:sldId id="290" r:id="rId30"/>
    <p:sldId id="332" r:id="rId31"/>
    <p:sldId id="293" r:id="rId32"/>
    <p:sldId id="294" r:id="rId33"/>
    <p:sldId id="299" r:id="rId34"/>
    <p:sldId id="300" r:id="rId35"/>
    <p:sldId id="33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7A69B45-BA70-4069-A29A-1DEC209B2040}">
          <p14:sldIdLst>
            <p14:sldId id="331"/>
            <p14:sldId id="257"/>
          </p14:sldIdLst>
        </p14:section>
        <p14:section name="Untitled Section" id="{D0DABDE8-7C58-4E1C-AD9D-69E7E0DC11D0}">
          <p14:sldIdLst>
            <p14:sldId id="258"/>
            <p14:sldId id="260"/>
            <p14:sldId id="301"/>
            <p14:sldId id="259"/>
            <p14:sldId id="261"/>
            <p14:sldId id="303"/>
            <p14:sldId id="304"/>
            <p14:sldId id="305"/>
            <p14:sldId id="262"/>
            <p14:sldId id="307"/>
            <p14:sldId id="308"/>
            <p14:sldId id="263"/>
            <p14:sldId id="309"/>
            <p14:sldId id="264"/>
            <p14:sldId id="265"/>
            <p14:sldId id="270"/>
            <p14:sldId id="271"/>
            <p14:sldId id="272"/>
            <p14:sldId id="273"/>
            <p14:sldId id="274"/>
            <p14:sldId id="275"/>
            <p14:sldId id="284"/>
            <p14:sldId id="285"/>
            <p14:sldId id="318"/>
            <p14:sldId id="319"/>
            <p14:sldId id="290"/>
            <p14:sldId id="332"/>
            <p14:sldId id="293"/>
            <p14:sldId id="294"/>
            <p14:sldId id="299"/>
            <p14:sldId id="300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67" d="100"/>
          <a:sy n="67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فرایندها و منابع انسانی</c:v>
          </c:tx>
          <c:explosion val="25"/>
          <c:dLbls>
            <c:dLbl>
              <c:idx val="0"/>
              <c:layout>
                <c:manualLayout>
                  <c:x val="5.7151574803149606E-2"/>
                  <c:y val="-3.4047827354913968E-4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تکنولوژی  20درصد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7646544181977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fa-IR"/>
                      <a:t>فرایندها و منابع انسانی  80درصد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Lit>
              <c:ptCount val="1"/>
              <c:pt idx="0">
                <c:v>فرایند و منابع انسانی</c:v>
              </c:pt>
            </c:strLit>
          </c:cat>
          <c:val>
            <c:numRef>
              <c:f>Sheet1!$K$7:$L$7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 b="1"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6FD05-841C-407E-8CBF-028C3BE000D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CCE2692-69E1-4CA5-AEA2-1FCE0FBA9BFA}">
      <dgm:prSet phldrT="[Text]" custT="1"/>
      <dgm:spPr/>
      <dgm:t>
        <a:bodyPr/>
        <a:lstStyle/>
        <a:p>
          <a:pPr rtl="1"/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داده</a:t>
          </a:r>
        </a:p>
      </dgm:t>
    </dgm:pt>
    <dgm:pt modelId="{653163D1-4CA7-47CB-9B89-66D63F42A663}" type="parTrans" cxnId="{B87ED844-2CB8-4D94-8F55-C114AA66DEE7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E78B9CCC-ECDF-4B4E-85D8-47C7E9C0B3F8}" type="sibTrans" cxnId="{B87ED844-2CB8-4D94-8F55-C114AA66DEE7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09056B8A-EC4B-4D14-A639-11B828D670EB}">
      <dgm:prSet phldrT="[Text]" custT="1"/>
      <dgm:spPr/>
      <dgm:t>
        <a:bodyPr/>
        <a:lstStyle/>
        <a:p>
          <a:pPr rtl="1"/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اطلاعات</a:t>
          </a:r>
        </a:p>
      </dgm:t>
    </dgm:pt>
    <dgm:pt modelId="{C67E9A5D-9E17-4711-B1C4-3C274742F373}" type="parTrans" cxnId="{DC9CFBF6-4BA9-48C3-B3A0-79264CE3ED0A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5D7C349B-D15E-4B64-9D61-B432760617FF}" type="sibTrans" cxnId="{DC9CFBF6-4BA9-48C3-B3A0-79264CE3ED0A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A2FE70B5-6694-4FEE-8465-7B25915C92EA}">
      <dgm:prSet phldrT="[Text]" custT="1"/>
      <dgm:spPr/>
      <dgm:t>
        <a:bodyPr/>
        <a:lstStyle/>
        <a:p>
          <a:pPr rtl="1"/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دانش</a:t>
          </a:r>
        </a:p>
      </dgm:t>
    </dgm:pt>
    <dgm:pt modelId="{1B58C604-F4D4-4EAF-BEA8-DE47924ACB0C}" type="parTrans" cxnId="{95C74941-3F91-49FC-BFF1-F7FC765C0887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1D3BE155-9E25-4E2F-8C91-FA5F8C74DAFB}" type="sibTrans" cxnId="{95C74941-3F91-49FC-BFF1-F7FC765C0887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B56F6A68-E309-4D40-9135-59DFEF88A220}">
      <dgm:prSet phldrT="[Text]" custT="1"/>
      <dgm:spPr/>
      <dgm:t>
        <a:bodyPr/>
        <a:lstStyle/>
        <a:p>
          <a:pPr rtl="1"/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خرد</a:t>
          </a:r>
          <a:endParaRPr lang="fa-IR" sz="3000" b="1" kern="1200" cap="all" baseline="0" dirty="0">
            <a:ln w="5000" cmpd="sng">
              <a:solidFill>
                <a:schemeClr val="tx2">
                  <a:lumMod val="50000"/>
                </a:schemeClr>
              </a:solidFill>
              <a:prstDash val="solid"/>
            </a:ln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  <a:latin typeface="+mj-lt"/>
            <a:ea typeface="+mj-ea"/>
            <a:cs typeface="B Nazanin" pitchFamily="2" charset="-78"/>
          </a:endParaRPr>
        </a:p>
      </dgm:t>
    </dgm:pt>
    <dgm:pt modelId="{2D333B26-03ED-4CF5-88C4-FE368E6783C7}" type="parTrans" cxnId="{EAAEF33B-65DF-4AFA-9585-8EBF9D5D98BB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FED4BFC1-3CA1-4EEF-A75D-0D688AA90D63}" type="sibTrans" cxnId="{EAAEF33B-65DF-4AFA-9585-8EBF9D5D98BB}">
      <dgm:prSet/>
      <dgm:spPr/>
      <dgm:t>
        <a:bodyPr/>
        <a:lstStyle/>
        <a:p>
          <a:pPr rtl="1"/>
          <a:endParaRPr lang="fa-IR">
            <a:cs typeface="B Nazanin" pitchFamily="2" charset="-78"/>
          </a:endParaRPr>
        </a:p>
      </dgm:t>
    </dgm:pt>
    <dgm:pt modelId="{097FCEEF-0078-4422-B519-7160E5EB265D}" type="pres">
      <dgm:prSet presAssocID="{51F6FD05-841C-407E-8CBF-028C3BE000D1}" presName="arrowDiagram" presStyleCnt="0">
        <dgm:presLayoutVars>
          <dgm:chMax val="5"/>
          <dgm:dir/>
          <dgm:resizeHandles val="exact"/>
        </dgm:presLayoutVars>
      </dgm:prSet>
      <dgm:spPr/>
    </dgm:pt>
    <dgm:pt modelId="{66C245CC-D7AB-4E0F-853B-A9B46F3AC2A1}" type="pres">
      <dgm:prSet presAssocID="{51F6FD05-841C-407E-8CBF-028C3BE000D1}" presName="arrow" presStyleLbl="bgShp" presStyleIdx="0" presStyleCnt="1"/>
      <dgm:spPr>
        <a:solidFill>
          <a:schemeClr val="tx2">
            <a:lumMod val="75000"/>
          </a:schemeClr>
        </a:solidFill>
      </dgm:spPr>
    </dgm:pt>
    <dgm:pt modelId="{A1AE37C0-0A3F-4ACB-9E7A-6464DDB876C8}" type="pres">
      <dgm:prSet presAssocID="{51F6FD05-841C-407E-8CBF-028C3BE000D1}" presName="arrowDiagram4" presStyleCnt="0"/>
      <dgm:spPr/>
    </dgm:pt>
    <dgm:pt modelId="{9C6CCFB7-BCBD-41D8-A514-9B102C97252A}" type="pres">
      <dgm:prSet presAssocID="{FCCE2692-69E1-4CA5-AEA2-1FCE0FBA9BFA}" presName="bullet4a" presStyleLbl="node1" presStyleIdx="0" presStyleCnt="4"/>
      <dgm:spPr>
        <a:solidFill>
          <a:schemeClr val="accent3">
            <a:lumMod val="75000"/>
          </a:schemeClr>
        </a:solidFill>
      </dgm:spPr>
    </dgm:pt>
    <dgm:pt modelId="{7B49D2AA-3E26-44A3-A678-0FE970B36DEB}" type="pres">
      <dgm:prSet presAssocID="{FCCE2692-69E1-4CA5-AEA2-1FCE0FBA9BFA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633D82-65EC-44D5-A50B-BA6994A4A7A9}" type="pres">
      <dgm:prSet presAssocID="{09056B8A-EC4B-4D14-A639-11B828D670EB}" presName="bullet4b" presStyleLbl="node1" presStyleIdx="1" presStyleCnt="4"/>
      <dgm:spPr>
        <a:solidFill>
          <a:schemeClr val="accent3">
            <a:lumMod val="75000"/>
          </a:schemeClr>
        </a:solidFill>
      </dgm:spPr>
    </dgm:pt>
    <dgm:pt modelId="{10F124D9-C7CF-459D-A2E9-9570D675DF15}" type="pres">
      <dgm:prSet presAssocID="{09056B8A-EC4B-4D14-A639-11B828D670EB}" presName="textBox4b" presStyleLbl="revTx" presStyleIdx="1" presStyleCnt="4" custScaleY="24106" custLinFactNeighborX="-4545" custLinFactNeighborY="-2612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B0E8BA4-B764-47E4-A9FD-9E8AF471ABFC}" type="pres">
      <dgm:prSet presAssocID="{A2FE70B5-6694-4FEE-8465-7B25915C92EA}" presName="bullet4c" presStyleLbl="node1" presStyleIdx="2" presStyleCnt="4"/>
      <dgm:spPr>
        <a:solidFill>
          <a:schemeClr val="accent3">
            <a:lumMod val="75000"/>
          </a:schemeClr>
        </a:solidFill>
      </dgm:spPr>
    </dgm:pt>
    <dgm:pt modelId="{5CEFD0D8-6E62-4EC6-BD95-7E4D8FE4F79A}" type="pres">
      <dgm:prSet presAssocID="{A2FE70B5-6694-4FEE-8465-7B25915C92EA}" presName="textBox4c" presStyleLbl="revTx" presStyleIdx="2" presStyleCnt="4" custScaleY="17886" custLinFactNeighborY="-3139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704F5A1-F4A7-46F1-A673-D9E003D4DDCC}" type="pres">
      <dgm:prSet presAssocID="{B56F6A68-E309-4D40-9135-59DFEF88A220}" presName="bullet4d" presStyleLbl="node1" presStyleIdx="3" presStyleCnt="4"/>
      <dgm:spPr>
        <a:solidFill>
          <a:schemeClr val="accent3">
            <a:lumMod val="75000"/>
          </a:schemeClr>
        </a:solidFill>
      </dgm:spPr>
    </dgm:pt>
    <dgm:pt modelId="{379E26E7-20CE-482B-ABE2-5E941D86064A}" type="pres">
      <dgm:prSet presAssocID="{B56F6A68-E309-4D40-9135-59DFEF88A220}" presName="textBox4d" presStyleLbl="revTx" presStyleIdx="3" presStyleCnt="4" custScaleY="16734" custLinFactNeighborX="-22903" custLinFactNeighborY="-2914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87ED844-2CB8-4D94-8F55-C114AA66DEE7}" srcId="{51F6FD05-841C-407E-8CBF-028C3BE000D1}" destId="{FCCE2692-69E1-4CA5-AEA2-1FCE0FBA9BFA}" srcOrd="0" destOrd="0" parTransId="{653163D1-4CA7-47CB-9B89-66D63F42A663}" sibTransId="{E78B9CCC-ECDF-4B4E-85D8-47C7E9C0B3F8}"/>
    <dgm:cxn modelId="{DBA3FF77-F448-44AC-AF18-7F458C1EEEAB}" type="presOf" srcId="{B56F6A68-E309-4D40-9135-59DFEF88A220}" destId="{379E26E7-20CE-482B-ABE2-5E941D86064A}" srcOrd="0" destOrd="0" presId="urn:microsoft.com/office/officeart/2005/8/layout/arrow2"/>
    <dgm:cxn modelId="{8150BE7B-91E9-4367-92A7-33756BB189AC}" type="presOf" srcId="{51F6FD05-841C-407E-8CBF-028C3BE000D1}" destId="{097FCEEF-0078-4422-B519-7160E5EB265D}" srcOrd="0" destOrd="0" presId="urn:microsoft.com/office/officeart/2005/8/layout/arrow2"/>
    <dgm:cxn modelId="{22F106A2-FC55-47C4-81F3-F3BA1A2262F9}" type="presOf" srcId="{09056B8A-EC4B-4D14-A639-11B828D670EB}" destId="{10F124D9-C7CF-459D-A2E9-9570D675DF15}" srcOrd="0" destOrd="0" presId="urn:microsoft.com/office/officeart/2005/8/layout/arrow2"/>
    <dgm:cxn modelId="{DC9CFBF6-4BA9-48C3-B3A0-79264CE3ED0A}" srcId="{51F6FD05-841C-407E-8CBF-028C3BE000D1}" destId="{09056B8A-EC4B-4D14-A639-11B828D670EB}" srcOrd="1" destOrd="0" parTransId="{C67E9A5D-9E17-4711-B1C4-3C274742F373}" sibTransId="{5D7C349B-D15E-4B64-9D61-B432760617FF}"/>
    <dgm:cxn modelId="{EAAEF33B-65DF-4AFA-9585-8EBF9D5D98BB}" srcId="{51F6FD05-841C-407E-8CBF-028C3BE000D1}" destId="{B56F6A68-E309-4D40-9135-59DFEF88A220}" srcOrd="3" destOrd="0" parTransId="{2D333B26-03ED-4CF5-88C4-FE368E6783C7}" sibTransId="{FED4BFC1-3CA1-4EEF-A75D-0D688AA90D63}"/>
    <dgm:cxn modelId="{5D3D36D9-F537-40C8-9D37-849692EAA463}" type="presOf" srcId="{A2FE70B5-6694-4FEE-8465-7B25915C92EA}" destId="{5CEFD0D8-6E62-4EC6-BD95-7E4D8FE4F79A}" srcOrd="0" destOrd="0" presId="urn:microsoft.com/office/officeart/2005/8/layout/arrow2"/>
    <dgm:cxn modelId="{95C74941-3F91-49FC-BFF1-F7FC765C0887}" srcId="{51F6FD05-841C-407E-8CBF-028C3BE000D1}" destId="{A2FE70B5-6694-4FEE-8465-7B25915C92EA}" srcOrd="2" destOrd="0" parTransId="{1B58C604-F4D4-4EAF-BEA8-DE47924ACB0C}" sibTransId="{1D3BE155-9E25-4E2F-8C91-FA5F8C74DAFB}"/>
    <dgm:cxn modelId="{34892269-57CA-4738-AE46-1225C32CFEF2}" type="presOf" srcId="{FCCE2692-69E1-4CA5-AEA2-1FCE0FBA9BFA}" destId="{7B49D2AA-3E26-44A3-A678-0FE970B36DEB}" srcOrd="0" destOrd="0" presId="urn:microsoft.com/office/officeart/2005/8/layout/arrow2"/>
    <dgm:cxn modelId="{A0A2D97C-0EF3-4538-826C-4C39771626F1}" type="presParOf" srcId="{097FCEEF-0078-4422-B519-7160E5EB265D}" destId="{66C245CC-D7AB-4E0F-853B-A9B46F3AC2A1}" srcOrd="0" destOrd="0" presId="urn:microsoft.com/office/officeart/2005/8/layout/arrow2"/>
    <dgm:cxn modelId="{B6CB4BCC-BCCA-43A3-AEEA-E2C56D5FAC7B}" type="presParOf" srcId="{097FCEEF-0078-4422-B519-7160E5EB265D}" destId="{A1AE37C0-0A3F-4ACB-9E7A-6464DDB876C8}" srcOrd="1" destOrd="0" presId="urn:microsoft.com/office/officeart/2005/8/layout/arrow2"/>
    <dgm:cxn modelId="{E3C38433-E3A9-4AA9-8549-909B95320362}" type="presParOf" srcId="{A1AE37C0-0A3F-4ACB-9E7A-6464DDB876C8}" destId="{9C6CCFB7-BCBD-41D8-A514-9B102C97252A}" srcOrd="0" destOrd="0" presId="urn:microsoft.com/office/officeart/2005/8/layout/arrow2"/>
    <dgm:cxn modelId="{A066F07F-ADDB-4412-B703-D409B97BE2A9}" type="presParOf" srcId="{A1AE37C0-0A3F-4ACB-9E7A-6464DDB876C8}" destId="{7B49D2AA-3E26-44A3-A678-0FE970B36DEB}" srcOrd="1" destOrd="0" presId="urn:microsoft.com/office/officeart/2005/8/layout/arrow2"/>
    <dgm:cxn modelId="{66FAEF72-11AD-42F1-B9C7-3BCB21BE82DF}" type="presParOf" srcId="{A1AE37C0-0A3F-4ACB-9E7A-6464DDB876C8}" destId="{F5633D82-65EC-44D5-A50B-BA6994A4A7A9}" srcOrd="2" destOrd="0" presId="urn:microsoft.com/office/officeart/2005/8/layout/arrow2"/>
    <dgm:cxn modelId="{9432372D-C2B0-471E-9CEF-3F1EA5A27561}" type="presParOf" srcId="{A1AE37C0-0A3F-4ACB-9E7A-6464DDB876C8}" destId="{10F124D9-C7CF-459D-A2E9-9570D675DF15}" srcOrd="3" destOrd="0" presId="urn:microsoft.com/office/officeart/2005/8/layout/arrow2"/>
    <dgm:cxn modelId="{84BC1C3E-B28D-4337-AE00-F2911BDFA7DE}" type="presParOf" srcId="{A1AE37C0-0A3F-4ACB-9E7A-6464DDB876C8}" destId="{2B0E8BA4-B764-47E4-A9FD-9E8AF471ABFC}" srcOrd="4" destOrd="0" presId="urn:microsoft.com/office/officeart/2005/8/layout/arrow2"/>
    <dgm:cxn modelId="{95793135-C407-44FA-B06F-D9226A6CC2B0}" type="presParOf" srcId="{A1AE37C0-0A3F-4ACB-9E7A-6464DDB876C8}" destId="{5CEFD0D8-6E62-4EC6-BD95-7E4D8FE4F79A}" srcOrd="5" destOrd="0" presId="urn:microsoft.com/office/officeart/2005/8/layout/arrow2"/>
    <dgm:cxn modelId="{BF464E42-0683-40FB-8487-6FC6BD77003B}" type="presParOf" srcId="{A1AE37C0-0A3F-4ACB-9E7A-6464DDB876C8}" destId="{C704F5A1-F4A7-46F1-A673-D9E003D4DDCC}" srcOrd="6" destOrd="0" presId="urn:microsoft.com/office/officeart/2005/8/layout/arrow2"/>
    <dgm:cxn modelId="{388D6C0B-B6AC-4FAE-8ACD-2130BDC5C77F}" type="presParOf" srcId="{A1AE37C0-0A3F-4ACB-9E7A-6464DDB876C8}" destId="{379E26E7-20CE-482B-ABE2-5E941D86064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245CC-D7AB-4E0F-853B-A9B46F3AC2A1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6CCFB7-BCBD-41D8-A514-9B102C97252A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9D2AA-3E26-44A3-A678-0FE970B36DEB}">
      <dsp:nvSpPr>
        <dsp:cNvPr id="0" name=""/>
        <dsp:cNvSpPr/>
      </dsp:nvSpPr>
      <dsp:spPr>
        <a:xfrm>
          <a:off x="1290599" y="3448783"/>
          <a:ext cx="1238303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داده</a:t>
          </a:r>
        </a:p>
      </dsp:txBody>
      <dsp:txXfrm>
        <a:off x="1290599" y="3448783"/>
        <a:ext cx="1238303" cy="1077179"/>
      </dsp:txXfrm>
    </dsp:sp>
    <dsp:sp modelId="{F5633D82-65EC-44D5-A50B-BA6994A4A7A9}">
      <dsp:nvSpPr>
        <dsp:cNvPr id="0" name=""/>
        <dsp:cNvSpPr/>
      </dsp:nvSpPr>
      <dsp:spPr>
        <a:xfrm>
          <a:off x="2384071" y="2312767"/>
          <a:ext cx="289661" cy="289661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124D9-C7CF-459D-A2E9-9570D675DF15}">
      <dsp:nvSpPr>
        <dsp:cNvPr id="0" name=""/>
        <dsp:cNvSpPr/>
      </dsp:nvSpPr>
      <dsp:spPr>
        <a:xfrm>
          <a:off x="2459785" y="2702057"/>
          <a:ext cx="1520723" cy="49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lvl="0" algn="l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اطلاعات</a:t>
          </a:r>
        </a:p>
      </dsp:txBody>
      <dsp:txXfrm>
        <a:off x="2459785" y="2702057"/>
        <a:ext cx="1520723" cy="498600"/>
      </dsp:txXfrm>
    </dsp:sp>
    <dsp:sp modelId="{2B0E8BA4-B764-47E4-A9FD-9E8AF471ABFC}">
      <dsp:nvSpPr>
        <dsp:cNvPr id="0" name=""/>
        <dsp:cNvSpPr/>
      </dsp:nvSpPr>
      <dsp:spPr>
        <a:xfrm>
          <a:off x="3886691" y="1537017"/>
          <a:ext cx="383801" cy="383801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FD0D8-6E62-4EC6-BD95-7E4D8FE4F79A}">
      <dsp:nvSpPr>
        <dsp:cNvPr id="0" name=""/>
        <dsp:cNvSpPr/>
      </dsp:nvSpPr>
      <dsp:spPr>
        <a:xfrm>
          <a:off x="4078592" y="1999140"/>
          <a:ext cx="1520723" cy="500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lvl="0" algn="l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دانش</a:t>
          </a:r>
        </a:p>
      </dsp:txBody>
      <dsp:txXfrm>
        <a:off x="4078592" y="1999140"/>
        <a:ext cx="1520723" cy="500279"/>
      </dsp:txXfrm>
    </dsp:sp>
    <dsp:sp modelId="{C704F5A1-F4A7-46F1-A673-D9E003D4DDCC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E26E7-20CE-482B-ABE2-5E941D86064A}">
      <dsp:nvSpPr>
        <dsp:cNvPr id="0" name=""/>
        <dsp:cNvSpPr/>
      </dsp:nvSpPr>
      <dsp:spPr>
        <a:xfrm>
          <a:off x="5432063" y="1686162"/>
          <a:ext cx="1520723" cy="54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lvl="0" algn="l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b="1" kern="1200" cap="all" baseline="0" dirty="0" smtClean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+mj-lt"/>
              <a:ea typeface="+mj-ea"/>
              <a:cs typeface="B Nazanin" pitchFamily="2" charset="-78"/>
            </a:rPr>
            <a:t>خرد</a:t>
          </a:r>
          <a:endParaRPr lang="fa-IR" sz="3000" b="1" kern="1200" cap="all" baseline="0" dirty="0">
            <a:ln w="5000" cmpd="sng">
              <a:solidFill>
                <a:schemeClr val="tx2">
                  <a:lumMod val="50000"/>
                </a:schemeClr>
              </a:solidFill>
              <a:prstDash val="solid"/>
            </a:ln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50000"/>
                </a:prstClr>
              </a:outerShdw>
            </a:effectLst>
            <a:latin typeface="+mj-lt"/>
            <a:ea typeface="+mj-ea"/>
            <a:cs typeface="B Nazanin" pitchFamily="2" charset="-78"/>
          </a:endParaRPr>
        </a:p>
      </dsp:txBody>
      <dsp:txXfrm>
        <a:off x="5432063" y="1686162"/>
        <a:ext cx="1520723" cy="54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F2E9A-A0BC-4B3D-8154-CD49BCE7B832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 smtClean="0"/>
              <a:t>مدیریت دانش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B6113-1EFF-4F0F-96DD-FA0F9DD97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704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9195F-E9E0-4A24-ADFD-F70C4EEB9BE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 smtClean="0"/>
              <a:t>مدیریت دانش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35409-8BDE-45DE-AB05-ECB4AE1EB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4088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57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fa-IR" sz="2000">
              <a:cs typeface="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77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09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3550" cy="3205163"/>
          </a:xfrm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40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29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1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55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7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71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ar-SA" sz="500"/>
              <a:t>عوامل اجتماعي، «دانش» و «اطلاعات» را بهتر به يكديگر تبديل مي‌كنند اما همين عوامل در تبديل «داده» به «اطلاعات» كند هستند.</a:t>
            </a:r>
            <a:endParaRPr lang="fa-IR" sz="500"/>
          </a:p>
          <a:p>
            <a:r>
              <a:rPr lang="ar-SA" sz="500"/>
              <a:t> اين يكي از دلايلي است كه ما اعتقاد داريم مديريت دانش از طريق بهينه‌سازي دو عامل </a:t>
            </a:r>
            <a:r>
              <a:rPr lang="ar-SA" sz="500" b="1"/>
              <a:t>زير سيستم‌هاي اجتماعي</a:t>
            </a:r>
            <a:r>
              <a:rPr lang="ar-SA" sz="500"/>
              <a:t> و </a:t>
            </a:r>
            <a:r>
              <a:rPr lang="ar-SA" sz="500" b="1"/>
              <a:t>فناوري </a:t>
            </a:r>
            <a:r>
              <a:rPr lang="ar-SA" sz="500"/>
              <a:t>بهتر انجام مي‌شود. ريشه‌هاي اين ديدگاه را مي‌توان در چشم‌اندازهاي اجتماعي- فناوري سازمان يافت. </a:t>
            </a:r>
            <a:endParaRPr lang="fa-IR" sz="500"/>
          </a:p>
          <a:p>
            <a:r>
              <a:rPr lang="ar-SA" sz="700"/>
              <a:t> معمولاً </a:t>
            </a:r>
            <a:r>
              <a:rPr lang="ar-SA" sz="700" b="1"/>
              <a:t>داده به عنوان مواد خام</a:t>
            </a:r>
            <a:r>
              <a:rPr lang="ar-SA" sz="700"/>
              <a:t>، </a:t>
            </a:r>
            <a:r>
              <a:rPr lang="ar-SA" sz="700" b="1"/>
              <a:t>اطلاعات به عنوان مجموعه سامان يافته‌اي از داده</a:t>
            </a:r>
            <a:r>
              <a:rPr lang="ar-SA" sz="700"/>
              <a:t> و </a:t>
            </a:r>
            <a:r>
              <a:rPr lang="ar-SA" sz="700" b="1"/>
              <a:t>دانش به عنوان اطلاعات با مفهوم</a:t>
            </a:r>
            <a:r>
              <a:rPr lang="ar-SA" sz="700"/>
              <a:t> شناخته مي‌شود.</a:t>
            </a:r>
            <a:endParaRPr lang="fa-IR" sz="700"/>
          </a:p>
          <a:p>
            <a:r>
              <a:rPr lang="ar-SA" sz="700"/>
              <a:t>تبديل اين سه به يكديگر به ميزان </a:t>
            </a:r>
            <a:r>
              <a:rPr lang="ar-SA" sz="700" b="1"/>
              <a:t>سازماندهي</a:t>
            </a:r>
            <a:r>
              <a:rPr lang="ar-SA" sz="700"/>
              <a:t> و </a:t>
            </a:r>
            <a:r>
              <a:rPr lang="ar-SA" sz="700" b="1"/>
              <a:t>تفسير</a:t>
            </a:r>
            <a:r>
              <a:rPr lang="ar-SA" sz="700"/>
              <a:t> آنها بستگي دارد.</a:t>
            </a:r>
            <a:endParaRPr lang="en-US" sz="7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0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33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43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75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60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 rtl="1"/>
            <a:endParaRPr lang="en-US" sz="1600" b="1">
              <a:cs typeface="B Roy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مدیریت دانش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9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D29F-D1A9-48FC-B24F-6317F56B0874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913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C30-557D-4C1D-ABC9-9233C7B46707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7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A5401-0545-420C-8434-95E15BE9C4E1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60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9516F-1129-4DF0-BE68-839BE9C3A9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1502-7F4F-4B27-9592-09363E8E53A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54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Enjoy\Pictures\Photos\SXC\Abstract\1212569_2182322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 algn="r" defTabSz="914400" rtl="1" eaLnBrk="1" latinLnBrk="0" hangingPunct="1">
              <a:spcBef>
                <a:spcPts val="0"/>
              </a:spcBef>
              <a:buClr>
                <a:schemeClr val="accent5"/>
              </a:buClr>
              <a:buFont typeface="Wingdings" pitchFamily="2" charset="2"/>
              <a:buChar char=""/>
              <a:defRPr lang="en-US" sz="2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1pPr>
            <a:lvl2pPr algn="r" defTabSz="914400" rtl="1" eaLnBrk="1" latinLnBrk="0" hangingPunct="1">
              <a:spcBef>
                <a:spcPts val="0"/>
              </a:spcBef>
              <a:buClr>
                <a:schemeClr val="accent5"/>
              </a:buClr>
              <a:buFont typeface="Wingdings" pitchFamily="2" charset="2"/>
              <a:buChar char="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2pPr>
            <a:lvl3pPr algn="r" defTabSz="914400" rtl="1" eaLnBrk="1" latinLnBrk="0" hangingPunct="1">
              <a:spcBef>
                <a:spcPts val="0"/>
              </a:spcBef>
              <a:buClr>
                <a:schemeClr val="accent5"/>
              </a:buClr>
              <a:buFont typeface="Wingdings" pitchFamily="2" charset="2"/>
              <a:buChar char="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3pPr>
            <a:lvl4pPr algn="r" defTabSz="914400" rtl="1" eaLnBrk="1" latinLnBrk="0" hangingPunct="1">
              <a:spcBef>
                <a:spcPts val="0"/>
              </a:spcBef>
              <a:buClr>
                <a:schemeClr val="accent5"/>
              </a:buClr>
              <a:buFont typeface="Wingdings" pitchFamily="2" charset="2"/>
              <a:buChar char="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4pPr>
            <a:lvl5pPr algn="r" defTabSz="914400" rtl="1" eaLnBrk="1" latinLnBrk="0" hangingPunct="1">
              <a:spcBef>
                <a:spcPts val="0"/>
              </a:spcBef>
              <a:buClr>
                <a:schemeClr val="accent5"/>
              </a:buClr>
              <a:buFont typeface="Wingdings" pitchFamily="2" charset="2"/>
              <a:buChar char="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DF1D-085C-4BA1-9655-774E0E990E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fld id="{078B2EC8-5807-4CAC-A212-A629859A2C9A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07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BB9C6-0E11-4A79-B9E2-1C673C577F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C08D-CBFE-44EB-A215-B884EBF65238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43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CA91-6026-46EB-9D75-C61F4DE4F4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CE4B-C85F-4EE2-B477-616E1810F189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91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1D297-A9E9-4CDB-AD60-C8AC5F612C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94E10-D58B-4C6F-B131-050B21D48DC0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4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45A3C-8471-4534-BC81-BEB5899C8C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5484-D1E2-4369-89F5-1D2C877D4807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5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7808-43F1-481A-A839-2AAB01CD1F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B7308-88F1-4533-8FF1-62BF1601CC6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DDEF1-615B-48E6-B7A9-993FF0FAEF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B5362-54EF-4C7C-AC5C-23EB8080C2EB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4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C4F0-327D-4811-BCCA-CF59F99ED282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79398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5F087-FBB6-49F2-869E-9CB15734E8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4B7F8-E523-44EA-99F7-FB2EF8C8DE38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57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5E4D-0B63-4410-B516-6BEE9E9D71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E390-0318-4D32-8CA9-174C0D574A44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44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F2839-A6D1-47E1-B520-D9A9DE306F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6DBA5-71AD-4F70-AB97-1E9A0BC519E5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48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63257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62359-EF01-47A0-80D8-33C4FB38012E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33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2351-8E38-4A4A-8FD8-42AC758795AF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26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0784-0A0F-4711-B3E3-8EE4C5E7321E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355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EA1E-70E0-45DE-BFE8-712690E57917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DD6-F2C9-4630-8F3A-EB1CC1374344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1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6E2-1923-46D0-B2B1-E5B00BF6C264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267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29BA-C879-4CEF-ACC8-16E249E85713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912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EA1066-991F-4C15-A535-7D78B420AFBE}" type="datetime1">
              <a:rPr lang="en-US" smtClean="0">
                <a:solidFill>
                  <a:srgbClr val="696464"/>
                </a:solidFill>
              </a:rPr>
              <a:t>12/10/2014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a-IR" smtClean="0">
                <a:solidFill>
                  <a:srgbClr val="696464"/>
                </a:solidFill>
              </a:rPr>
              <a:t>تهیه وتنظیم: جواد جهانبخش     مدیریت دانش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6F1F9-2BF5-4F9C-8742-8E7433952E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77000"/>
            <a:ext cx="304800" cy="22860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0" tIns="45720" rIns="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53CFB0-CCC0-426E-9775-96712191FDE8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0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981200"/>
            <a:ext cx="4216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79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19400"/>
            <a:ext cx="8229600" cy="4525963"/>
          </a:xfrm>
        </p:spPr>
        <p:txBody>
          <a:bodyPr/>
          <a:lstStyle/>
          <a:p>
            <a:pPr algn="ctr"/>
            <a:r>
              <a:rPr lang="fa-IR" sz="4800" dirty="0">
                <a:solidFill>
                  <a:srgbClr val="0000FC"/>
                </a:solidFill>
                <a:cs typeface="B Nazanin" pitchFamily="2" charset="-78"/>
              </a:rPr>
              <a:t>زمانی که داده ها به منظور خاصی بشکلی منطقــی سازمانـــدهی می شوند تبدیل به اطلاعات مي‌گردند.</a:t>
            </a:r>
            <a:endParaRPr lang="en-US" sz="4800" dirty="0">
              <a:solidFill>
                <a:srgbClr val="0000FC"/>
              </a:solidFill>
              <a:cs typeface="B Nazanin" pitchFamily="2" charset="-78"/>
            </a:endParaRPr>
          </a:p>
        </p:txBody>
      </p:sp>
      <p:sp>
        <p:nvSpPr>
          <p:cNvPr id="662533" name="Text Box 5"/>
          <p:cNvSpPr txBox="1">
            <a:spLocks noChangeArrowheads="1"/>
          </p:cNvSpPr>
          <p:nvPr/>
        </p:nvSpPr>
        <p:spPr bwMode="auto">
          <a:xfrm>
            <a:off x="300346" y="1905793"/>
            <a:ext cx="8870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Zar" panose="00000400000000000000" pitchFamily="2" charset="-78"/>
              </a:rPr>
              <a:t>اطلاعات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662535" name="Text Box 7"/>
          <p:cNvSpPr txBox="1">
            <a:spLocks noChangeArrowheads="1"/>
          </p:cNvSpPr>
          <p:nvPr/>
        </p:nvSpPr>
        <p:spPr bwMode="auto">
          <a:xfrm>
            <a:off x="0" y="68738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32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2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دانش سنگ نيست! آب است!</a:t>
            </a:r>
          </a:p>
          <a:p>
            <a:endParaRPr lang="en-US" sz="2400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4750" y="2857496"/>
            <a:ext cx="33162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857496"/>
            <a:ext cx="309721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935831" y="5357813"/>
            <a:ext cx="7293769" cy="735012"/>
            <a:chOff x="539750" y="5357813"/>
            <a:chExt cx="7993063" cy="735012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39750" y="6092825"/>
              <a:ext cx="79930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fa-IR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39750" y="5357813"/>
              <a:ext cx="79216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داده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2627313" y="5372100"/>
              <a:ext cx="1296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اطلاعات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859338" y="5372100"/>
              <a:ext cx="1296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دانش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7092950" y="5372100"/>
              <a:ext cx="12969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خرد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</p:grp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92150" y="6245225"/>
            <a:ext cx="7993063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fa-IR">
              <a:solidFill>
                <a:prstClr val="white"/>
              </a:solidFill>
            </a:endParaRP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6096000" y="533400"/>
            <a:ext cx="2633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داده، اطلاعات، دانش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0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19088" y="1971675"/>
            <a:ext cx="8434387" cy="3951288"/>
          </a:xfrm>
        </p:spPr>
        <p:txBody>
          <a:bodyPr/>
          <a:lstStyle/>
          <a:p>
            <a:pPr algn="justLow" rtl="1">
              <a:lnSpc>
                <a:spcPct val="90000"/>
              </a:lnSpc>
            </a:pPr>
            <a:r>
              <a:rPr lang="fa-IR" dirty="0">
                <a:solidFill>
                  <a:srgbClr val="0000FC"/>
                </a:solidFill>
                <a:cs typeface="B Nazanin" pitchFamily="2" charset="-78"/>
              </a:rPr>
              <a:t>دانش : مخلوط </a:t>
            </a:r>
            <a:r>
              <a:rPr lang="fa-IR" dirty="0" smtClean="0">
                <a:solidFill>
                  <a:srgbClr val="0000FC"/>
                </a:solidFill>
                <a:cs typeface="B Nazanin" pitchFamily="2" charset="-78"/>
              </a:rPr>
              <a:t>از </a:t>
            </a:r>
            <a:r>
              <a:rPr lang="fa-IR" dirty="0">
                <a:solidFill>
                  <a:srgbClr val="0000FC"/>
                </a:solidFill>
                <a:cs typeface="B Nazanin" pitchFamily="2" charset="-78"/>
              </a:rPr>
              <a:t>تجربیات، ارزش ها، اطلاعات موجود و نگرش‌های کارشناسی نظام یافته است که چارچوبی برای ارزشیابی و بهره گیری از تجربیات و اطلاعات جدید به دست می‌دهد. دانش، در ذهن دانشور به وجود آمده و به کار می‌رود</a:t>
            </a:r>
            <a:r>
              <a:rPr lang="fa-IR" dirty="0" smtClean="0">
                <a:solidFill>
                  <a:srgbClr val="0000FC"/>
                </a:solidFill>
                <a:cs typeface="B Nazanin" pitchFamily="2" charset="-78"/>
              </a:rPr>
              <a:t>.</a:t>
            </a:r>
            <a:endParaRPr lang="en-US" dirty="0" smtClean="0">
              <a:solidFill>
                <a:srgbClr val="0000FC"/>
              </a:solidFill>
              <a:cs typeface="B Nazanin" pitchFamily="2" charset="-78"/>
            </a:endParaRPr>
          </a:p>
          <a:p>
            <a:pPr algn="l">
              <a:lnSpc>
                <a:spcPct val="90000"/>
              </a:lnSpc>
            </a:pPr>
            <a:r>
              <a:rPr lang="fa-IR" b="0" dirty="0" smtClean="0">
                <a:solidFill>
                  <a:srgbClr val="0000FC"/>
                </a:solidFill>
                <a:cs typeface="B Nazanin" pitchFamily="2" charset="-78"/>
              </a:rPr>
              <a:t>(</a:t>
            </a:r>
            <a:r>
              <a:rPr lang="fa-IR" b="0" dirty="0">
                <a:solidFill>
                  <a:srgbClr val="0000FC"/>
                </a:solidFill>
                <a:cs typeface="B Nazanin" pitchFamily="2" charset="-78"/>
              </a:rPr>
              <a:t>داونپورت و پروساک)</a:t>
            </a:r>
            <a:endParaRPr lang="en-US" b="0" dirty="0">
              <a:solidFill>
                <a:srgbClr val="0000FC"/>
              </a:solidFill>
              <a:cs typeface="B Nazanin" pitchFamily="2" charset="-78"/>
            </a:endParaRPr>
          </a:p>
        </p:txBody>
      </p:sp>
      <p:sp>
        <p:nvSpPr>
          <p:cNvPr id="692228" name="Text Box 4"/>
          <p:cNvSpPr txBox="1">
            <a:spLocks noChangeArrowheads="1"/>
          </p:cNvSpPr>
          <p:nvPr/>
        </p:nvSpPr>
        <p:spPr bwMode="auto">
          <a:xfrm>
            <a:off x="130175" y="1179513"/>
            <a:ext cx="887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Zar" panose="00000400000000000000" pitchFamily="2" charset="-78"/>
              </a:rPr>
              <a:t>مفهوم دانش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692230" name="Text Box 6"/>
          <p:cNvSpPr txBox="1">
            <a:spLocks noChangeArrowheads="1"/>
          </p:cNvSpPr>
          <p:nvPr/>
        </p:nvSpPr>
        <p:spPr bwMode="auto">
          <a:xfrm>
            <a:off x="0" y="6873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1800" baseline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1800" baseline="0">
              <a:solidFill>
                <a:schemeClr val="bg1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61502-7F4F-4B27-9592-09363E8E53A1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0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9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9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9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9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5138" y="1911350"/>
            <a:ext cx="7858125" cy="4114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</a:pPr>
            <a:r>
              <a:rPr lang="fa-IR" b="1" dirty="0">
                <a:solidFill>
                  <a:schemeClr val="tx1"/>
                </a:solidFill>
                <a:cs typeface="B Lotus" panose="00000400000000000000" pitchFamily="2" charset="-78"/>
              </a:rPr>
              <a:t>دانش، مجموعه كل شناخت‎ها و مهارت‎هايي است كه افراد براي حل مسئله به كار مي برند. </a:t>
            </a:r>
          </a:p>
          <a:p>
            <a:pPr marL="609600" indent="-609600" algn="just">
              <a:lnSpc>
                <a:spcPct val="90000"/>
              </a:lnSpc>
            </a:pPr>
            <a:r>
              <a:rPr lang="fa-IR" b="1" dirty="0">
                <a:solidFill>
                  <a:schemeClr val="tx1"/>
                </a:solidFill>
                <a:cs typeface="B Lotus" panose="00000400000000000000" pitchFamily="2" charset="-78"/>
              </a:rPr>
              <a:t>دانش هم نظريه‎ها و هم قواعد و دستورات عملي را شامل مي‎شود. </a:t>
            </a:r>
          </a:p>
          <a:p>
            <a:pPr marL="609600" indent="-609600" algn="just">
              <a:lnSpc>
                <a:spcPct val="90000"/>
              </a:lnSpc>
            </a:pPr>
            <a:r>
              <a:rPr lang="fa-IR" b="1" dirty="0">
                <a:solidFill>
                  <a:schemeClr val="tx1"/>
                </a:solidFill>
                <a:cs typeface="B Lotus" panose="00000400000000000000" pitchFamily="2" charset="-78"/>
              </a:rPr>
              <a:t>دانش بر داده و اطلاعات پايه‎گذاري مي‎شود امّا بر خلاف آنها هميشه محدود به انسان‌ها است. </a:t>
            </a:r>
          </a:p>
          <a:p>
            <a:pPr marL="609600" indent="-609600" algn="just">
              <a:lnSpc>
                <a:spcPct val="90000"/>
              </a:lnSpc>
            </a:pPr>
            <a:r>
              <a:rPr lang="fa-IR" b="1" dirty="0">
                <a:solidFill>
                  <a:schemeClr val="tx1"/>
                </a:solidFill>
                <a:cs typeface="B Lotus" panose="00000400000000000000" pitchFamily="2" charset="-78"/>
              </a:rPr>
              <a:t>دانش به وسيله افراد ساخته مي‎شود و باورهاي افراد درباره روابط علّي را نشان مي‌دهد.</a:t>
            </a:r>
            <a:endParaRPr lang="en-US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688132" name="Text Box 4"/>
          <p:cNvSpPr txBox="1">
            <a:spLocks noChangeArrowheads="1"/>
          </p:cNvSpPr>
          <p:nvPr/>
        </p:nvSpPr>
        <p:spPr bwMode="auto">
          <a:xfrm>
            <a:off x="130175" y="1208088"/>
            <a:ext cx="887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Zar" panose="00000400000000000000" pitchFamily="2" charset="-78"/>
              </a:rPr>
              <a:t>تعريف دانش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688134" name="Text Box 6"/>
          <p:cNvSpPr txBox="1">
            <a:spLocks noChangeArrowheads="1"/>
          </p:cNvSpPr>
          <p:nvPr/>
        </p:nvSpPr>
        <p:spPr bwMode="auto">
          <a:xfrm>
            <a:off x="0" y="68738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32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0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a-IR" sz="2100" b="1" dirty="0" smtClean="0">
                <a:solidFill>
                  <a:schemeClr val="accent1"/>
                </a:solidFill>
                <a:cs typeface="B Nazanin" pitchFamily="2" charset="-78"/>
              </a:rPr>
              <a:t>سرمایه مشهود سازمان</a:t>
            </a:r>
            <a:r>
              <a:rPr lang="fa-IR" dirty="0" smtClean="0"/>
              <a:t> </a:t>
            </a:r>
          </a:p>
          <a:p>
            <a:pPr marL="0" indent="0">
              <a:buNone/>
            </a:pPr>
            <a:endParaRPr lang="fa-I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a-IR" sz="2100" b="1" dirty="0" smtClean="0">
                <a:solidFill>
                  <a:schemeClr val="accent1"/>
                </a:solidFill>
                <a:cs typeface="B Nazanin" pitchFamily="2" charset="-78"/>
              </a:rPr>
              <a:t>(دانش آشکار)کتاب</a:t>
            </a:r>
            <a:r>
              <a:rPr lang="fa-IR" sz="2100" b="1" dirty="0">
                <a:solidFill>
                  <a:schemeClr val="accent1"/>
                </a:solidFill>
                <a:cs typeface="B Nazanin" pitchFamily="2" charset="-78"/>
              </a:rPr>
              <a:t>، نقشه، فایل، فیلم، عکس، ...</a:t>
            </a:r>
          </a:p>
          <a:p>
            <a:pPr marL="0" indent="0">
              <a:buNone/>
            </a:pPr>
            <a:endParaRPr lang="fa-IR" sz="2100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marL="0" indent="0">
              <a:buNone/>
            </a:pPr>
            <a:r>
              <a:rPr lang="fa-IR" sz="2100" b="1" dirty="0" smtClean="0">
                <a:solidFill>
                  <a:schemeClr val="accent1"/>
                </a:solidFill>
                <a:cs typeface="B Nazanin" pitchFamily="2" charset="-78"/>
              </a:rPr>
              <a:t>سرمایه </a:t>
            </a:r>
            <a:r>
              <a:rPr lang="fa-IR" sz="2100" b="1" dirty="0">
                <a:solidFill>
                  <a:schemeClr val="accent1"/>
                </a:solidFill>
                <a:cs typeface="B Nazanin" pitchFamily="2" charset="-78"/>
              </a:rPr>
              <a:t>پنهان </a:t>
            </a:r>
            <a:r>
              <a:rPr lang="fa-IR" sz="2100" b="1" dirty="0" smtClean="0">
                <a:solidFill>
                  <a:schemeClr val="accent1"/>
                </a:solidFill>
                <a:cs typeface="B Nazanin" pitchFamily="2" charset="-78"/>
              </a:rPr>
              <a:t>سازمان</a:t>
            </a:r>
          </a:p>
          <a:p>
            <a:pPr marL="0" indent="0">
              <a:buNone/>
            </a:pPr>
            <a:endParaRPr lang="fa-IR" sz="1600" b="1" dirty="0">
              <a:solidFill>
                <a:schemeClr val="accent1"/>
              </a:solidFill>
              <a:cs typeface="B Nazanin" pitchFamily="2" charset="-7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a-IR" sz="2100" b="1" dirty="0" smtClean="0">
                <a:solidFill>
                  <a:schemeClr val="accent1"/>
                </a:solidFill>
                <a:cs typeface="B Nazanin" pitchFamily="2" charset="-78"/>
              </a:rPr>
              <a:t>(دانش ضمنی)ذهن </a:t>
            </a:r>
            <a:r>
              <a:rPr lang="fa-IR" sz="2100" b="1" dirty="0">
                <a:solidFill>
                  <a:schemeClr val="accent1"/>
                </a:solidFill>
                <a:cs typeface="B Nazanin" pitchFamily="2" charset="-78"/>
              </a:rPr>
              <a:t>افراد و گروهها</a:t>
            </a:r>
            <a:endParaRPr lang="en-US" sz="2100" b="1" dirty="0">
              <a:solidFill>
                <a:schemeClr val="accent1"/>
              </a:solidFill>
              <a:cs typeface="B Nazanin" pitchFamily="2" charset="-78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انواع دانش</a:t>
            </a:r>
          </a:p>
        </p:txBody>
      </p:sp>
      <p:pic>
        <p:nvPicPr>
          <p:cNvPr id="1026" name="Picture 2" descr="http://kaheel7.com/userimages/kids_mount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600200"/>
            <a:ext cx="3543300" cy="46535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7" name="Left Arrow 6"/>
          <p:cNvSpPr/>
          <p:nvPr/>
        </p:nvSpPr>
        <p:spPr>
          <a:xfrm rot="21109882">
            <a:off x="3087970" y="2068862"/>
            <a:ext cx="3392682" cy="190841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 rot="21109882">
            <a:off x="3778913" y="3244213"/>
            <a:ext cx="2775143" cy="186102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86400" y="4635787"/>
            <a:ext cx="27344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fa-IR" sz="3200" b="1" dirty="0">
                <a:solidFill>
                  <a:srgbClr val="FF0000"/>
                </a:solidFill>
                <a:cs typeface="B Nazanin" pitchFamily="2" charset="-78"/>
              </a:rPr>
              <a:t>مكمل</a:t>
            </a:r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 نه مجزا!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3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1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627" name="Group 3"/>
          <p:cNvGrpSpPr>
            <a:grpSpLocks/>
          </p:cNvGrpSpPr>
          <p:nvPr/>
        </p:nvGrpSpPr>
        <p:grpSpPr bwMode="auto">
          <a:xfrm>
            <a:off x="742950" y="4649788"/>
            <a:ext cx="4903788" cy="1296987"/>
            <a:chOff x="507" y="2929"/>
            <a:chExt cx="3346" cy="817"/>
          </a:xfrm>
        </p:grpSpPr>
        <p:sp>
          <p:nvSpPr>
            <p:cNvPr id="666628" name="Freeform 4"/>
            <p:cNvSpPr>
              <a:spLocks/>
            </p:cNvSpPr>
            <p:nvPr/>
          </p:nvSpPr>
          <p:spPr bwMode="auto">
            <a:xfrm>
              <a:off x="3262" y="2929"/>
              <a:ext cx="591" cy="816"/>
            </a:xfrm>
            <a:custGeom>
              <a:avLst/>
              <a:gdLst>
                <a:gd name="T0" fmla="*/ 278 w 591"/>
                <a:gd name="T1" fmla="*/ 815 h 816"/>
                <a:gd name="T2" fmla="*/ 0 w 591"/>
                <a:gd name="T3" fmla="*/ 347 h 816"/>
                <a:gd name="T4" fmla="*/ 261 w 591"/>
                <a:gd name="T5" fmla="*/ 0 h 816"/>
                <a:gd name="T6" fmla="*/ 590 w 591"/>
                <a:gd name="T7" fmla="*/ 406 h 816"/>
                <a:gd name="T8" fmla="*/ 278 w 591"/>
                <a:gd name="T9" fmla="*/ 815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16">
                  <a:moveTo>
                    <a:pt x="278" y="815"/>
                  </a:moveTo>
                  <a:lnTo>
                    <a:pt x="0" y="347"/>
                  </a:lnTo>
                  <a:lnTo>
                    <a:pt x="261" y="0"/>
                  </a:lnTo>
                  <a:lnTo>
                    <a:pt x="590" y="406"/>
                  </a:lnTo>
                  <a:lnTo>
                    <a:pt x="278" y="815"/>
                  </a:lnTo>
                </a:path>
              </a:pathLst>
            </a:custGeom>
            <a:solidFill>
              <a:srgbClr val="FF5FB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29" name="Freeform 5"/>
            <p:cNvSpPr>
              <a:spLocks/>
            </p:cNvSpPr>
            <p:nvPr/>
          </p:nvSpPr>
          <p:spPr bwMode="auto">
            <a:xfrm>
              <a:off x="775" y="2929"/>
              <a:ext cx="2749" cy="350"/>
            </a:xfrm>
            <a:custGeom>
              <a:avLst/>
              <a:gdLst>
                <a:gd name="T0" fmla="*/ 0 w 2749"/>
                <a:gd name="T1" fmla="*/ 349 h 350"/>
                <a:gd name="T2" fmla="*/ 2487 w 2749"/>
                <a:gd name="T3" fmla="*/ 349 h 350"/>
                <a:gd name="T4" fmla="*/ 2748 w 2749"/>
                <a:gd name="T5" fmla="*/ 0 h 350"/>
                <a:gd name="T6" fmla="*/ 351 w 2749"/>
                <a:gd name="T7" fmla="*/ 0 h 350"/>
                <a:gd name="T8" fmla="*/ 0 w 2749"/>
                <a:gd name="T9" fmla="*/ 349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9" h="350">
                  <a:moveTo>
                    <a:pt x="0" y="349"/>
                  </a:moveTo>
                  <a:lnTo>
                    <a:pt x="2487" y="349"/>
                  </a:lnTo>
                  <a:lnTo>
                    <a:pt x="2748" y="0"/>
                  </a:lnTo>
                  <a:lnTo>
                    <a:pt x="351" y="0"/>
                  </a:lnTo>
                  <a:lnTo>
                    <a:pt x="0" y="349"/>
                  </a:lnTo>
                </a:path>
              </a:pathLst>
            </a:custGeom>
            <a:solidFill>
              <a:srgbClr val="800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30" name="Freeform 6"/>
            <p:cNvSpPr>
              <a:spLocks/>
            </p:cNvSpPr>
            <p:nvPr/>
          </p:nvSpPr>
          <p:spPr bwMode="auto">
            <a:xfrm>
              <a:off x="507" y="3276"/>
              <a:ext cx="3036" cy="470"/>
            </a:xfrm>
            <a:custGeom>
              <a:avLst/>
              <a:gdLst>
                <a:gd name="T0" fmla="*/ 267 w 3036"/>
                <a:gd name="T1" fmla="*/ 0 h 470"/>
                <a:gd name="T2" fmla="*/ 2754 w 3036"/>
                <a:gd name="T3" fmla="*/ 0 h 470"/>
                <a:gd name="T4" fmla="*/ 3035 w 3036"/>
                <a:gd name="T5" fmla="*/ 469 h 470"/>
                <a:gd name="T6" fmla="*/ 0 w 3036"/>
                <a:gd name="T7" fmla="*/ 469 h 470"/>
                <a:gd name="T8" fmla="*/ 267 w 3036"/>
                <a:gd name="T9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6" h="470">
                  <a:moveTo>
                    <a:pt x="267" y="0"/>
                  </a:moveTo>
                  <a:lnTo>
                    <a:pt x="2754" y="0"/>
                  </a:lnTo>
                  <a:lnTo>
                    <a:pt x="3035" y="469"/>
                  </a:lnTo>
                  <a:lnTo>
                    <a:pt x="0" y="469"/>
                  </a:lnTo>
                  <a:lnTo>
                    <a:pt x="267" y="0"/>
                  </a:lnTo>
                </a:path>
              </a:pathLst>
            </a:custGeom>
            <a:solidFill>
              <a:srgbClr val="FF00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6631" name="Group 7"/>
          <p:cNvGrpSpPr>
            <a:grpSpLocks/>
          </p:cNvGrpSpPr>
          <p:nvPr/>
        </p:nvGrpSpPr>
        <p:grpSpPr bwMode="auto">
          <a:xfrm>
            <a:off x="1208088" y="3914775"/>
            <a:ext cx="3887787" cy="1173163"/>
            <a:chOff x="824" y="2466"/>
            <a:chExt cx="2653" cy="739"/>
          </a:xfrm>
        </p:grpSpPr>
        <p:sp>
          <p:nvSpPr>
            <p:cNvPr id="666632" name="Freeform 8"/>
            <p:cNvSpPr>
              <a:spLocks/>
            </p:cNvSpPr>
            <p:nvPr/>
          </p:nvSpPr>
          <p:spPr bwMode="auto">
            <a:xfrm>
              <a:off x="2955" y="2466"/>
              <a:ext cx="522" cy="739"/>
            </a:xfrm>
            <a:custGeom>
              <a:avLst/>
              <a:gdLst>
                <a:gd name="T0" fmla="*/ 266 w 522"/>
                <a:gd name="T1" fmla="*/ 738 h 739"/>
                <a:gd name="T2" fmla="*/ 0 w 522"/>
                <a:gd name="T3" fmla="*/ 258 h 739"/>
                <a:gd name="T4" fmla="*/ 195 w 522"/>
                <a:gd name="T5" fmla="*/ 0 h 739"/>
                <a:gd name="T6" fmla="*/ 521 w 522"/>
                <a:gd name="T7" fmla="*/ 407 h 739"/>
                <a:gd name="T8" fmla="*/ 266 w 522"/>
                <a:gd name="T9" fmla="*/ 73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2" h="739">
                  <a:moveTo>
                    <a:pt x="266" y="738"/>
                  </a:moveTo>
                  <a:lnTo>
                    <a:pt x="0" y="258"/>
                  </a:lnTo>
                  <a:lnTo>
                    <a:pt x="195" y="0"/>
                  </a:lnTo>
                  <a:lnTo>
                    <a:pt x="521" y="407"/>
                  </a:lnTo>
                  <a:lnTo>
                    <a:pt x="266" y="738"/>
                  </a:lnTo>
                </a:path>
              </a:pathLst>
            </a:custGeom>
            <a:solidFill>
              <a:srgbClr val="FF5F7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33" name="Freeform 9"/>
            <p:cNvSpPr>
              <a:spLocks/>
            </p:cNvSpPr>
            <p:nvPr/>
          </p:nvSpPr>
          <p:spPr bwMode="auto">
            <a:xfrm>
              <a:off x="1086" y="2466"/>
              <a:ext cx="2066" cy="260"/>
            </a:xfrm>
            <a:custGeom>
              <a:avLst/>
              <a:gdLst>
                <a:gd name="T0" fmla="*/ 0 w 2066"/>
                <a:gd name="T1" fmla="*/ 259 h 260"/>
                <a:gd name="T2" fmla="*/ 1871 w 2066"/>
                <a:gd name="T3" fmla="*/ 259 h 260"/>
                <a:gd name="T4" fmla="*/ 2065 w 2066"/>
                <a:gd name="T5" fmla="*/ 0 h 260"/>
                <a:gd name="T6" fmla="*/ 370 w 2066"/>
                <a:gd name="T7" fmla="*/ 1 h 260"/>
                <a:gd name="T8" fmla="*/ 0 w 2066"/>
                <a:gd name="T9" fmla="*/ 259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6" h="260">
                  <a:moveTo>
                    <a:pt x="0" y="259"/>
                  </a:moveTo>
                  <a:lnTo>
                    <a:pt x="1871" y="259"/>
                  </a:lnTo>
                  <a:lnTo>
                    <a:pt x="2065" y="0"/>
                  </a:lnTo>
                  <a:lnTo>
                    <a:pt x="370" y="1"/>
                  </a:lnTo>
                  <a:lnTo>
                    <a:pt x="0" y="259"/>
                  </a:lnTo>
                </a:path>
              </a:pathLst>
            </a:custGeom>
            <a:solidFill>
              <a:srgbClr val="8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34" name="Freeform 10"/>
            <p:cNvSpPr>
              <a:spLocks/>
            </p:cNvSpPr>
            <p:nvPr/>
          </p:nvSpPr>
          <p:spPr bwMode="auto">
            <a:xfrm>
              <a:off x="824" y="2724"/>
              <a:ext cx="2398" cy="481"/>
            </a:xfrm>
            <a:custGeom>
              <a:avLst/>
              <a:gdLst>
                <a:gd name="T0" fmla="*/ 0 w 2398"/>
                <a:gd name="T1" fmla="*/ 480 h 481"/>
                <a:gd name="T2" fmla="*/ 2397 w 2398"/>
                <a:gd name="T3" fmla="*/ 480 h 481"/>
                <a:gd name="T4" fmla="*/ 2131 w 2398"/>
                <a:gd name="T5" fmla="*/ 0 h 481"/>
                <a:gd name="T6" fmla="*/ 263 w 2398"/>
                <a:gd name="T7" fmla="*/ 0 h 481"/>
                <a:gd name="T8" fmla="*/ 0 w 2398"/>
                <a:gd name="T9" fmla="*/ 48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8" h="481">
                  <a:moveTo>
                    <a:pt x="0" y="480"/>
                  </a:moveTo>
                  <a:lnTo>
                    <a:pt x="2397" y="480"/>
                  </a:lnTo>
                  <a:lnTo>
                    <a:pt x="2131" y="0"/>
                  </a:lnTo>
                  <a:lnTo>
                    <a:pt x="263" y="0"/>
                  </a:lnTo>
                  <a:lnTo>
                    <a:pt x="0" y="480"/>
                  </a:lnTo>
                </a:path>
              </a:pathLst>
            </a:custGeom>
            <a:solidFill>
              <a:srgbClr val="FF001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6635" name="Group 11"/>
          <p:cNvGrpSpPr>
            <a:grpSpLocks/>
          </p:cNvGrpSpPr>
          <p:nvPr/>
        </p:nvGrpSpPr>
        <p:grpSpPr bwMode="auto">
          <a:xfrm>
            <a:off x="1722438" y="2844800"/>
            <a:ext cx="2889250" cy="1019175"/>
            <a:chOff x="1175" y="1792"/>
            <a:chExt cx="1972" cy="642"/>
          </a:xfrm>
        </p:grpSpPr>
        <p:sp>
          <p:nvSpPr>
            <p:cNvPr id="666636" name="Freeform 12"/>
            <p:cNvSpPr>
              <a:spLocks/>
            </p:cNvSpPr>
            <p:nvPr/>
          </p:nvSpPr>
          <p:spPr bwMode="auto">
            <a:xfrm>
              <a:off x="2690" y="1792"/>
              <a:ext cx="457" cy="641"/>
            </a:xfrm>
            <a:custGeom>
              <a:avLst/>
              <a:gdLst>
                <a:gd name="T0" fmla="*/ 0 w 457"/>
                <a:gd name="T1" fmla="*/ 175 h 641"/>
                <a:gd name="T2" fmla="*/ 271 w 457"/>
                <a:gd name="T3" fmla="*/ 640 h 641"/>
                <a:gd name="T4" fmla="*/ 456 w 457"/>
                <a:gd name="T5" fmla="*/ 402 h 641"/>
                <a:gd name="T6" fmla="*/ 131 w 457"/>
                <a:gd name="T7" fmla="*/ 0 h 641"/>
                <a:gd name="T8" fmla="*/ 0 w 457"/>
                <a:gd name="T9" fmla="*/ 175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7" h="641">
                  <a:moveTo>
                    <a:pt x="0" y="175"/>
                  </a:moveTo>
                  <a:lnTo>
                    <a:pt x="271" y="640"/>
                  </a:lnTo>
                  <a:lnTo>
                    <a:pt x="456" y="402"/>
                  </a:lnTo>
                  <a:lnTo>
                    <a:pt x="131" y="0"/>
                  </a:lnTo>
                  <a:lnTo>
                    <a:pt x="0" y="175"/>
                  </a:lnTo>
                </a:path>
              </a:pathLst>
            </a:custGeom>
            <a:solidFill>
              <a:srgbClr val="BF5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37" name="Freeform 13"/>
            <p:cNvSpPr>
              <a:spLocks/>
            </p:cNvSpPr>
            <p:nvPr/>
          </p:nvSpPr>
          <p:spPr bwMode="auto">
            <a:xfrm>
              <a:off x="1441" y="1792"/>
              <a:ext cx="1380" cy="174"/>
            </a:xfrm>
            <a:custGeom>
              <a:avLst/>
              <a:gdLst>
                <a:gd name="T0" fmla="*/ 0 w 1380"/>
                <a:gd name="T1" fmla="*/ 173 h 174"/>
                <a:gd name="T2" fmla="*/ 1248 w 1380"/>
                <a:gd name="T3" fmla="*/ 173 h 174"/>
                <a:gd name="T4" fmla="*/ 1379 w 1380"/>
                <a:gd name="T5" fmla="*/ 0 h 174"/>
                <a:gd name="T6" fmla="*/ 349 w 1380"/>
                <a:gd name="T7" fmla="*/ 0 h 174"/>
                <a:gd name="T8" fmla="*/ 0 w 1380"/>
                <a:gd name="T9" fmla="*/ 17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0" h="174">
                  <a:moveTo>
                    <a:pt x="0" y="173"/>
                  </a:moveTo>
                  <a:lnTo>
                    <a:pt x="1248" y="173"/>
                  </a:lnTo>
                  <a:lnTo>
                    <a:pt x="1379" y="0"/>
                  </a:lnTo>
                  <a:lnTo>
                    <a:pt x="349" y="0"/>
                  </a:lnTo>
                  <a:lnTo>
                    <a:pt x="0" y="173"/>
                  </a:lnTo>
                </a:path>
              </a:pathLst>
            </a:custGeom>
            <a:solidFill>
              <a:srgbClr val="5F009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38" name="Freeform 14"/>
            <p:cNvSpPr>
              <a:spLocks/>
            </p:cNvSpPr>
            <p:nvPr/>
          </p:nvSpPr>
          <p:spPr bwMode="auto">
            <a:xfrm>
              <a:off x="1175" y="1965"/>
              <a:ext cx="1786" cy="469"/>
            </a:xfrm>
            <a:custGeom>
              <a:avLst/>
              <a:gdLst>
                <a:gd name="T0" fmla="*/ 0 w 1786"/>
                <a:gd name="T1" fmla="*/ 468 h 469"/>
                <a:gd name="T2" fmla="*/ 1785 w 1786"/>
                <a:gd name="T3" fmla="*/ 468 h 469"/>
                <a:gd name="T4" fmla="*/ 1514 w 1786"/>
                <a:gd name="T5" fmla="*/ 0 h 469"/>
                <a:gd name="T6" fmla="*/ 266 w 1786"/>
                <a:gd name="T7" fmla="*/ 0 h 469"/>
                <a:gd name="T8" fmla="*/ 0 w 1786"/>
                <a:gd name="T9" fmla="*/ 468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469">
                  <a:moveTo>
                    <a:pt x="0" y="468"/>
                  </a:moveTo>
                  <a:lnTo>
                    <a:pt x="1785" y="468"/>
                  </a:lnTo>
                  <a:lnTo>
                    <a:pt x="1514" y="0"/>
                  </a:lnTo>
                  <a:lnTo>
                    <a:pt x="266" y="0"/>
                  </a:lnTo>
                  <a:lnTo>
                    <a:pt x="0" y="468"/>
                  </a:lnTo>
                </a:path>
              </a:pathLst>
            </a:custGeom>
            <a:solidFill>
              <a:srgbClr val="9F3FD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6639" name="Freeform 15"/>
          <p:cNvSpPr>
            <a:spLocks/>
          </p:cNvSpPr>
          <p:nvPr/>
        </p:nvSpPr>
        <p:spPr bwMode="auto">
          <a:xfrm>
            <a:off x="3038475" y="1524000"/>
            <a:ext cx="1068388" cy="1530350"/>
          </a:xfrm>
          <a:custGeom>
            <a:avLst/>
            <a:gdLst>
              <a:gd name="T0" fmla="*/ 592 w 730"/>
              <a:gd name="T1" fmla="*/ 963 h 964"/>
              <a:gd name="T2" fmla="*/ 729 w 730"/>
              <a:gd name="T3" fmla="*/ 814 h 964"/>
              <a:gd name="T4" fmla="*/ 0 w 730"/>
              <a:gd name="T5" fmla="*/ 0 h 964"/>
              <a:gd name="T6" fmla="*/ 592 w 730"/>
              <a:gd name="T7" fmla="*/ 963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0" h="964">
                <a:moveTo>
                  <a:pt x="592" y="963"/>
                </a:moveTo>
                <a:lnTo>
                  <a:pt x="729" y="814"/>
                </a:lnTo>
                <a:lnTo>
                  <a:pt x="0" y="0"/>
                </a:lnTo>
                <a:lnTo>
                  <a:pt x="592" y="963"/>
                </a:lnTo>
              </a:path>
            </a:pathLst>
          </a:custGeom>
          <a:solidFill>
            <a:srgbClr val="FFBF1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6640" name="Freeform 16"/>
          <p:cNvSpPr>
            <a:spLocks/>
          </p:cNvSpPr>
          <p:nvPr/>
        </p:nvSpPr>
        <p:spPr bwMode="auto">
          <a:xfrm>
            <a:off x="2193925" y="1524000"/>
            <a:ext cx="1716088" cy="1530350"/>
          </a:xfrm>
          <a:custGeom>
            <a:avLst/>
            <a:gdLst>
              <a:gd name="T0" fmla="*/ 0 w 1171"/>
              <a:gd name="T1" fmla="*/ 963 h 964"/>
              <a:gd name="T2" fmla="*/ 1170 w 1171"/>
              <a:gd name="T3" fmla="*/ 963 h 964"/>
              <a:gd name="T4" fmla="*/ 585 w 1171"/>
              <a:gd name="T5" fmla="*/ 0 h 964"/>
              <a:gd name="T6" fmla="*/ 0 w 1171"/>
              <a:gd name="T7" fmla="*/ 963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1" h="964">
                <a:moveTo>
                  <a:pt x="0" y="963"/>
                </a:moveTo>
                <a:lnTo>
                  <a:pt x="1170" y="963"/>
                </a:lnTo>
                <a:lnTo>
                  <a:pt x="585" y="0"/>
                </a:lnTo>
                <a:lnTo>
                  <a:pt x="0" y="963"/>
                </a:lnTo>
              </a:path>
            </a:pathLst>
          </a:custGeom>
          <a:solidFill>
            <a:srgbClr val="FF9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6641" name="Rectangle 17"/>
          <p:cNvSpPr>
            <a:spLocks noChangeArrowheads="1"/>
          </p:cNvSpPr>
          <p:nvPr/>
        </p:nvSpPr>
        <p:spPr bwMode="auto">
          <a:xfrm>
            <a:off x="2574925" y="5272088"/>
            <a:ext cx="766763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 fontAlgn="base"/>
            <a:r>
              <a:rPr lang="fa-IR" sz="3200" baseline="0" dirty="0">
                <a:cs typeface="B Nazanin" pitchFamily="2" charset="-78"/>
              </a:rPr>
              <a:t>داده</a:t>
            </a:r>
            <a:endParaRPr lang="en-US" sz="3200" baseline="0" dirty="0">
              <a:cs typeface="B Nazanin" pitchFamily="2" charset="-78"/>
            </a:endParaRPr>
          </a:p>
        </p:txBody>
      </p:sp>
      <p:sp>
        <p:nvSpPr>
          <p:cNvPr id="666642" name="Rectangle 18"/>
          <p:cNvSpPr>
            <a:spLocks noChangeArrowheads="1"/>
          </p:cNvSpPr>
          <p:nvPr/>
        </p:nvSpPr>
        <p:spPr bwMode="auto">
          <a:xfrm>
            <a:off x="2371725" y="4400550"/>
            <a:ext cx="13160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 fontAlgn="base"/>
            <a:r>
              <a:rPr lang="fa-IR" sz="3200" baseline="0" dirty="0">
                <a:cs typeface="B Nazanin" pitchFamily="2" charset="-78"/>
              </a:rPr>
              <a:t>اطلاعات</a:t>
            </a:r>
            <a:endParaRPr lang="en-US" sz="3200" baseline="0" dirty="0">
              <a:cs typeface="B Nazanin" pitchFamily="2" charset="-78"/>
            </a:endParaRPr>
          </a:p>
        </p:txBody>
      </p:sp>
      <p:sp>
        <p:nvSpPr>
          <p:cNvPr id="666643" name="Rectangle 19"/>
          <p:cNvSpPr>
            <a:spLocks noChangeArrowheads="1"/>
          </p:cNvSpPr>
          <p:nvPr/>
        </p:nvSpPr>
        <p:spPr bwMode="auto">
          <a:xfrm>
            <a:off x="2589213" y="3243263"/>
            <a:ext cx="9255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rtl="1" fontAlgn="base"/>
            <a:r>
              <a:rPr lang="fa-IR" sz="3200" baseline="0">
                <a:latin typeface="AlMutanabi" pitchFamily="2" charset="2"/>
                <a:cs typeface="B Nazanin" pitchFamily="2" charset="-78"/>
              </a:rPr>
              <a:t>دانش</a:t>
            </a:r>
            <a:endParaRPr lang="en-US" sz="3200" baseline="0">
              <a:latin typeface="AlMutanabi" pitchFamily="2" charset="2"/>
              <a:cs typeface="B Nazanin" pitchFamily="2" charset="-78"/>
            </a:endParaRPr>
          </a:p>
        </p:txBody>
      </p:sp>
      <p:sp>
        <p:nvSpPr>
          <p:cNvPr id="666644" name="Line 20"/>
          <p:cNvSpPr>
            <a:spLocks noChangeShapeType="1"/>
          </p:cNvSpPr>
          <p:nvPr/>
        </p:nvSpPr>
        <p:spPr bwMode="auto">
          <a:xfrm flipV="1">
            <a:off x="608013" y="3884613"/>
            <a:ext cx="1008062" cy="322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45" name="Line 21"/>
          <p:cNvSpPr>
            <a:spLocks noChangeShapeType="1"/>
          </p:cNvSpPr>
          <p:nvPr/>
        </p:nvSpPr>
        <p:spPr bwMode="auto">
          <a:xfrm>
            <a:off x="1663700" y="3921125"/>
            <a:ext cx="862013" cy="1635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46" name="Line 22"/>
          <p:cNvSpPr>
            <a:spLocks noChangeShapeType="1"/>
          </p:cNvSpPr>
          <p:nvPr/>
        </p:nvSpPr>
        <p:spPr bwMode="auto">
          <a:xfrm flipV="1">
            <a:off x="2560638" y="3827463"/>
            <a:ext cx="347662" cy="30797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47" name="Line 23"/>
          <p:cNvSpPr>
            <a:spLocks noChangeShapeType="1"/>
          </p:cNvSpPr>
          <p:nvPr/>
        </p:nvSpPr>
        <p:spPr bwMode="auto">
          <a:xfrm>
            <a:off x="2968625" y="3906838"/>
            <a:ext cx="533400" cy="177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48" name="Line 24"/>
          <p:cNvSpPr>
            <a:spLocks noChangeShapeType="1"/>
          </p:cNvSpPr>
          <p:nvPr/>
        </p:nvSpPr>
        <p:spPr bwMode="auto">
          <a:xfrm flipV="1">
            <a:off x="3509963" y="3927475"/>
            <a:ext cx="730250" cy="20796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49" name="Line 25"/>
          <p:cNvSpPr>
            <a:spLocks noChangeShapeType="1"/>
          </p:cNvSpPr>
          <p:nvPr/>
        </p:nvSpPr>
        <p:spPr bwMode="auto">
          <a:xfrm>
            <a:off x="4287838" y="3963988"/>
            <a:ext cx="1627187" cy="249237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650" name="Rectangle 26"/>
          <p:cNvSpPr>
            <a:spLocks noChangeArrowheads="1"/>
          </p:cNvSpPr>
          <p:nvPr/>
        </p:nvSpPr>
        <p:spPr bwMode="auto">
          <a:xfrm>
            <a:off x="2628900" y="2420938"/>
            <a:ext cx="7651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rtl="1" fontAlgn="base"/>
            <a:r>
              <a:rPr lang="fa-IR" sz="3200" baseline="0" dirty="0">
                <a:cs typeface="B Nazanin" pitchFamily="2" charset="-78"/>
              </a:rPr>
              <a:t>خرد</a:t>
            </a:r>
            <a:endParaRPr lang="en-US" sz="3200" baseline="0" dirty="0">
              <a:cs typeface="B Nazanin" pitchFamily="2" charset="-78"/>
            </a:endParaRPr>
          </a:p>
        </p:txBody>
      </p:sp>
      <p:sp>
        <p:nvSpPr>
          <p:cNvPr id="666651" name="Rectangle 27"/>
          <p:cNvSpPr>
            <a:spLocks noChangeArrowheads="1"/>
          </p:cNvSpPr>
          <p:nvPr/>
        </p:nvSpPr>
        <p:spPr bwMode="auto">
          <a:xfrm>
            <a:off x="5892944" y="4733925"/>
            <a:ext cx="2269981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rtl="1" fontAlgn="base"/>
            <a:r>
              <a:rPr lang="fa-IR" sz="2400" baseline="0" dirty="0">
                <a:solidFill>
                  <a:srgbClr val="000099"/>
                </a:solidFill>
                <a:cs typeface="B Nazanin" pitchFamily="2" charset="-78"/>
              </a:rPr>
              <a:t>قابل </a:t>
            </a:r>
            <a:r>
              <a:rPr lang="fa-IR" sz="2400" baseline="0" dirty="0" smtClean="0">
                <a:solidFill>
                  <a:srgbClr val="000099"/>
                </a:solidFill>
                <a:cs typeface="B Nazanin" pitchFamily="2" charset="-78"/>
              </a:rPr>
              <a:t>کدگذاری</a:t>
            </a:r>
            <a:r>
              <a:rPr lang="fa-IR" sz="2400" baseline="0" dirty="0">
                <a:solidFill>
                  <a:srgbClr val="000099"/>
                </a:solidFill>
                <a:cs typeface="B Nazanin" pitchFamily="2" charset="-78"/>
              </a:rPr>
              <a:t>،</a:t>
            </a:r>
            <a:r>
              <a:rPr lang="en-US" sz="2400" baseline="0" dirty="0">
                <a:solidFill>
                  <a:srgbClr val="000099"/>
                </a:solidFill>
                <a:cs typeface="B Nazanin" pitchFamily="2" charset="-78"/>
              </a:rPr>
              <a:t> </a:t>
            </a:r>
            <a:r>
              <a:rPr lang="fa-IR" sz="2400" baseline="0" dirty="0">
                <a:solidFill>
                  <a:srgbClr val="000099"/>
                </a:solidFill>
                <a:cs typeface="B Nazanin" pitchFamily="2" charset="-78"/>
              </a:rPr>
              <a:t> واضح</a:t>
            </a:r>
            <a:endParaRPr lang="en-US" sz="2400" baseline="0" dirty="0">
              <a:solidFill>
                <a:srgbClr val="000099"/>
              </a:solidFill>
              <a:cs typeface="B Nazanin" pitchFamily="2" charset="-78"/>
            </a:endParaRPr>
          </a:p>
          <a:p>
            <a:pPr algn="r" fontAlgn="base"/>
            <a:r>
              <a:rPr lang="fa-IR" sz="2400" baseline="0" dirty="0">
                <a:solidFill>
                  <a:srgbClr val="000099"/>
                </a:solidFill>
                <a:cs typeface="B Nazanin" pitchFamily="2" charset="-78"/>
              </a:rPr>
              <a:t>براحتی قابل انتقال</a:t>
            </a:r>
            <a:endParaRPr lang="en-US" sz="2400" baseline="0" dirty="0">
              <a:solidFill>
                <a:srgbClr val="000099"/>
              </a:solidFill>
              <a:cs typeface="B Nazanin" pitchFamily="2" charset="-78"/>
            </a:endParaRPr>
          </a:p>
        </p:txBody>
      </p:sp>
      <p:sp>
        <p:nvSpPr>
          <p:cNvPr id="666652" name="Rectangle 28"/>
          <p:cNvSpPr>
            <a:spLocks noChangeArrowheads="1"/>
          </p:cNvSpPr>
          <p:nvPr/>
        </p:nvSpPr>
        <p:spPr bwMode="auto">
          <a:xfrm>
            <a:off x="5991382" y="2162175"/>
            <a:ext cx="2262031" cy="15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rtl="1" fontAlgn="base"/>
            <a:r>
              <a:rPr lang="fa-IR" sz="2400" i="1" baseline="0" dirty="0">
                <a:solidFill>
                  <a:srgbClr val="000099"/>
                </a:solidFill>
                <a:latin typeface="AlMutanabi" pitchFamily="2" charset="2"/>
                <a:cs typeface="B Nazanin" pitchFamily="2" charset="-78"/>
              </a:rPr>
              <a:t>بشری، قضاوتی</a:t>
            </a:r>
            <a:endParaRPr lang="en-US" sz="2400" i="1" baseline="0" dirty="0">
              <a:solidFill>
                <a:srgbClr val="000099"/>
              </a:solidFill>
              <a:latin typeface="AlMutanabi" pitchFamily="2" charset="2"/>
              <a:cs typeface="B Nazanin" pitchFamily="2" charset="-78"/>
            </a:endParaRPr>
          </a:p>
          <a:p>
            <a:pPr algn="r" rtl="1" fontAlgn="base"/>
            <a:endParaRPr lang="en-US" sz="2400" i="1" baseline="0" dirty="0">
              <a:solidFill>
                <a:srgbClr val="000099"/>
              </a:solidFill>
              <a:latin typeface="AlMutanabi" pitchFamily="2" charset="2"/>
              <a:cs typeface="B Nazanin" pitchFamily="2" charset="-78"/>
            </a:endParaRPr>
          </a:p>
          <a:p>
            <a:pPr algn="r" rtl="1" fontAlgn="base"/>
            <a:r>
              <a:rPr lang="fa-IR" sz="2400" i="1" baseline="0" dirty="0" smtClean="0">
                <a:solidFill>
                  <a:srgbClr val="000099"/>
                </a:solidFill>
                <a:cs typeface="B Nazanin" pitchFamily="2" charset="-78"/>
              </a:rPr>
              <a:t> مفهومی</a:t>
            </a:r>
            <a:r>
              <a:rPr lang="fa-IR" sz="2400" i="1" dirty="0">
                <a:solidFill>
                  <a:srgbClr val="000099"/>
                </a:solidFill>
                <a:cs typeface="B Nazanin" pitchFamily="2" charset="-78"/>
              </a:rPr>
              <a:t>،</a:t>
            </a:r>
            <a:r>
              <a:rPr lang="en-US" sz="2400" i="1" baseline="0" dirty="0" smtClean="0">
                <a:solidFill>
                  <a:srgbClr val="000099"/>
                </a:solidFill>
                <a:cs typeface="B Nazanin" pitchFamily="2" charset="-78"/>
              </a:rPr>
              <a:t> </a:t>
            </a:r>
            <a:r>
              <a:rPr lang="fa-IR" sz="2400" i="1" baseline="0" dirty="0">
                <a:solidFill>
                  <a:srgbClr val="000099"/>
                </a:solidFill>
                <a:cs typeface="B Nazanin" pitchFamily="2" charset="-78"/>
              </a:rPr>
              <a:t>ضمنی</a:t>
            </a:r>
            <a:endParaRPr lang="en-US" sz="2400" i="1" baseline="0" dirty="0">
              <a:solidFill>
                <a:srgbClr val="000099"/>
              </a:solidFill>
              <a:cs typeface="B Nazanin" pitchFamily="2" charset="-78"/>
            </a:endParaRPr>
          </a:p>
          <a:p>
            <a:pPr algn="r" rtl="1" fontAlgn="base"/>
            <a:r>
              <a:rPr lang="fa-IR" sz="2400" i="1" baseline="0" dirty="0">
                <a:solidFill>
                  <a:srgbClr val="000099"/>
                </a:solidFill>
                <a:cs typeface="B Nazanin" pitchFamily="2" charset="-78"/>
              </a:rPr>
              <a:t>فراگیری انتقال الزامات</a:t>
            </a:r>
            <a:endParaRPr lang="en-US" sz="2400" i="1" baseline="0" dirty="0">
              <a:solidFill>
                <a:srgbClr val="000099"/>
              </a:solidFill>
              <a:cs typeface="B Nazanin" pitchFamily="2" charset="-78"/>
            </a:endParaRPr>
          </a:p>
        </p:txBody>
      </p:sp>
      <p:sp>
        <p:nvSpPr>
          <p:cNvPr id="666656" name="Text Box 32"/>
          <p:cNvSpPr txBox="1">
            <a:spLocks noChangeArrowheads="1"/>
          </p:cNvSpPr>
          <p:nvPr/>
        </p:nvSpPr>
        <p:spPr bwMode="auto">
          <a:xfrm>
            <a:off x="0" y="6873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1800" baseline="0">
                <a:solidFill>
                  <a:schemeClr val="bg1"/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1800" baseline="0">
              <a:solidFill>
                <a:schemeClr val="bg1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D5484-D1E2-4369-89F5-1D2C877D4807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0316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4282" y="1212869"/>
            <a:ext cx="8229600" cy="387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2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1pPr>
            <a:lvl2pPr marL="742950" indent="-28575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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2pPr>
            <a:lvl3pPr marL="11430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3pPr>
            <a:lvl4pPr marL="16002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4pPr>
            <a:lvl5pPr marL="20574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BACC6"/>
              </a:buClr>
            </a:pPr>
            <a:r>
              <a:rPr lang="fa-IR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هرچه از دانش آشكار به سمت دانش ضمني حركت كنيم: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كاهش امكان كدكردن و جدا كردن آن از حامل دانش (انسان</a:t>
            </a:r>
            <a:r>
              <a:rPr lang="fa-IR" dirty="0" smtClean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)</a:t>
            </a:r>
            <a:endParaRPr lang="fa-IR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سخت‌تر بودن مديريت آن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افزايش ارزش و اهميت 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چسبنده‌تر بودن و سخت‌تر بودن جابجايي و ذخيره‌سازي </a:t>
            </a:r>
          </a:p>
          <a:p>
            <a:pPr lvl="1">
              <a:buClr>
                <a:srgbClr val="4BACC6"/>
              </a:buClr>
            </a:pPr>
            <a:endParaRPr lang="fa-IR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66800" y="4932378"/>
            <a:ext cx="6858000" cy="735012"/>
            <a:chOff x="539750" y="5408632"/>
            <a:chExt cx="8135938" cy="735012"/>
          </a:xfrm>
        </p:grpSpPr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539750" y="6143644"/>
              <a:ext cx="7993063" cy="0"/>
            </a:xfrm>
            <a:prstGeom prst="line">
              <a:avLst/>
            </a:prstGeom>
            <a:noFill/>
            <a:ln w="50800">
              <a:solidFill>
                <a:schemeClr val="tx2">
                  <a:lumMod val="60000"/>
                  <a:lumOff val="40000"/>
                </a:schemeClr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fa-IR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39750" y="5408632"/>
              <a:ext cx="23503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دانش آشكار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370638" y="5408632"/>
              <a:ext cx="2305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دانش ضمني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</p:grp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انواع دانش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8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8094" y="1082686"/>
            <a:ext cx="8229600" cy="47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2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1pPr>
            <a:lvl2pPr marL="742950" indent="-28575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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2pPr>
            <a:lvl3pPr marL="11430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3pPr>
            <a:lvl4pPr marL="16002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4pPr>
            <a:lvl5pPr marL="2057400" indent="-228600" algn="r" defTabSz="914400" rtl="1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accent5"/>
              </a:buClr>
              <a:buFont typeface="Wingdings" pitchFamily="2" charset="2"/>
              <a:buChar char="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2  Traffic" pitchFamily="2" charset="-7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BACC6"/>
              </a:buClr>
            </a:pPr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اما ....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عمده دانش </a:t>
            </a:r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ارزشمند‌ </a:t>
            </a: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يك سازمان ضمني‌ست.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معمولا </a:t>
            </a:r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مزيت رقابتي</a:t>
            </a: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 يك سازمان به خاطر دانش ضمني‌ست.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توان درك و استفاده از دانش آشكار، تا حد زيادي وابسته به دانش </a:t>
            </a:r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ضمني</a:t>
            </a: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 موجود در محيط است. (مثال فرمول تركيب بمب اتم)</a:t>
            </a:r>
          </a:p>
          <a:p>
            <a:pPr lvl="1">
              <a:lnSpc>
                <a:spcPct val="150000"/>
              </a:lnSpc>
              <a:buClr>
                <a:srgbClr val="4BACC6"/>
              </a:buClr>
            </a:pPr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خلق، جذب و كار كردن با دانش ضمني زمان و هزينه بسيار بيشتري مي‌طلبد.</a:t>
            </a:r>
          </a:p>
          <a:p>
            <a:pPr lvl="1">
              <a:buClr>
                <a:srgbClr val="4BACC6"/>
              </a:buClr>
            </a:pPr>
            <a:endParaRPr lang="fa-IR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42970" y="4956831"/>
            <a:ext cx="7173330" cy="735012"/>
            <a:chOff x="539750" y="5408632"/>
            <a:chExt cx="8135938" cy="735012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539750" y="6143644"/>
              <a:ext cx="7993063" cy="0"/>
            </a:xfrm>
            <a:prstGeom prst="line">
              <a:avLst/>
            </a:prstGeom>
            <a:noFill/>
            <a:ln w="50800">
              <a:solidFill>
                <a:schemeClr val="tx2">
                  <a:lumMod val="60000"/>
                  <a:lumOff val="40000"/>
                </a:schemeClr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fa-IR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39750" y="5408632"/>
              <a:ext cx="22470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دانش آشكار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370638" y="5408632"/>
              <a:ext cx="2305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a-IR" sz="2400" b="1" dirty="0">
                  <a:solidFill>
                    <a:srgbClr val="8064A2">
                      <a:lumMod val="50000"/>
                    </a:srgbClr>
                  </a:solidFill>
                  <a:cs typeface="B Nazanin" pitchFamily="2" charset="-78"/>
                </a:rPr>
                <a:t>دانش ضمني</a:t>
              </a:r>
              <a:endParaRPr lang="en-US" sz="24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endParaRPr>
            </a:p>
          </p:txBody>
        </p:sp>
      </p:grp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انواع دانش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2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 fontScale="92500"/>
          </a:bodyPr>
          <a:lstStyle/>
          <a:p>
            <a:pPr lvl="1" algn="justLow"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در فرآيندهاي شركت گوگل:</a:t>
            </a:r>
          </a:p>
          <a:p>
            <a:pPr lvl="1" indent="0" algn="justLow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” </a:t>
            </a:r>
            <a:r>
              <a:rPr lang="ar-SA" sz="2000" b="1" dirty="0">
                <a:cs typeface="B Nazanin" pitchFamily="2" charset="-78"/>
              </a:rPr>
              <a:t>گوگل به کارمندانش اجازه داده تا 20 درصد از وقت کاري روزانه</a:t>
            </a:r>
            <a:r>
              <a:rPr lang="fa-IR" sz="2000" b="1" dirty="0">
                <a:cs typeface="B Nazanin" pitchFamily="2" charset="-78"/>
              </a:rPr>
              <a:t>‌</a:t>
            </a:r>
            <a:r>
              <a:rPr lang="ar-SA" sz="2000" b="1" dirty="0">
                <a:cs typeface="B Nazanin" pitchFamily="2" charset="-78"/>
              </a:rPr>
              <a:t>شان - و يا يک روز کامل در هفته - را به پروژه</a:t>
            </a:r>
            <a:r>
              <a:rPr lang="fa-IR" sz="2000" b="1" dirty="0">
                <a:cs typeface="B Nazanin" pitchFamily="2" charset="-78"/>
              </a:rPr>
              <a:t>‌</a:t>
            </a:r>
            <a:r>
              <a:rPr lang="ar-SA" sz="2000" b="1" dirty="0">
                <a:cs typeface="B Nazanin" pitchFamily="2" charset="-78"/>
              </a:rPr>
              <a:t>ها و کارهاي مورد علاقه خودشان، که ربطي به شغل</a:t>
            </a:r>
            <a:r>
              <a:rPr lang="fa-IR" sz="2000" b="1" dirty="0">
                <a:cs typeface="B Nazanin" pitchFamily="2" charset="-78"/>
              </a:rPr>
              <a:t>‌</a:t>
            </a:r>
            <a:r>
              <a:rPr lang="ar-SA" sz="2000" b="1" dirty="0">
                <a:cs typeface="B Nazanin" pitchFamily="2" charset="-78"/>
              </a:rPr>
              <a:t>شان ندارد، اختصاص بدهند تا فکرشان باز و رابطه</a:t>
            </a:r>
            <a:r>
              <a:rPr lang="fa-IR" sz="2000" b="1" dirty="0">
                <a:cs typeface="B Nazanin" pitchFamily="2" charset="-78"/>
              </a:rPr>
              <a:t>‌</a:t>
            </a:r>
            <a:r>
              <a:rPr lang="ar-SA" sz="2000" b="1" dirty="0">
                <a:cs typeface="B Nazanin" pitchFamily="2" charset="-78"/>
              </a:rPr>
              <a:t>شان با دنياي غير کامپ</a:t>
            </a:r>
            <a:r>
              <a:rPr lang="fa-IR" sz="2000" b="1" dirty="0">
                <a:cs typeface="B Nazanin" pitchFamily="2" charset="-78"/>
              </a:rPr>
              <a:t>ي</a:t>
            </a:r>
            <a:r>
              <a:rPr lang="ar-SA" sz="2000" b="1" dirty="0">
                <a:cs typeface="B Nazanin" pitchFamily="2" charset="-78"/>
              </a:rPr>
              <a:t>وتري بيشتر شود</a:t>
            </a:r>
            <a:r>
              <a:rPr lang="ar-SA" sz="2000" dirty="0">
                <a:cs typeface="B Nazanin" pitchFamily="2" charset="-78"/>
              </a:rPr>
              <a:t> </a:t>
            </a:r>
            <a:r>
              <a:rPr lang="fa-IR" b="1" dirty="0">
                <a:cs typeface="B Nazanin" pitchFamily="2" charset="-78"/>
              </a:rPr>
              <a:t>“</a:t>
            </a:r>
          </a:p>
          <a:p>
            <a:pPr lvl="1" algn="justLow"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در مستندات: </a:t>
            </a:r>
            <a:r>
              <a:rPr lang="fa-IR" dirty="0">
                <a:cs typeface="B Nazanin" pitchFamily="2" charset="-78"/>
              </a:rPr>
              <a:t>مستندات طراحي و توسعه نرم‌افزارها</a:t>
            </a:r>
          </a:p>
          <a:p>
            <a:pPr lvl="1" algn="justLow"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در فرهنگ سازماني: </a:t>
            </a:r>
            <a:r>
              <a:rPr lang="fa-IR" dirty="0">
                <a:cs typeface="B Nazanin" pitchFamily="2" charset="-78"/>
              </a:rPr>
              <a:t>”وقتي كه كسي هيچ‌كاري نمي‌كند و ساكت يك‌جا نشسته‌است، چنين جا افتاده كه كسي كاري به آن فرد ندارد و به هيچ‌وجه مزاحم او نمي‌شود، چراكه او دارد مهمترين كار يعني تفكر و خلق دانش را انجام مي‌دهد.“</a:t>
            </a:r>
            <a:endParaRPr lang="en-US" dirty="0">
              <a:cs typeface="B Nazanin" pitchFamily="2" charset="-78"/>
            </a:endParaRPr>
          </a:p>
          <a:p>
            <a:pPr algn="justLow"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5638800" y="533400"/>
            <a:ext cx="30908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دانش درکجای سازمان است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8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افراد سازمان</a:t>
            </a: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روابط بين افراد سازمان (شبكه ارتباطي)</a:t>
            </a: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سيستم‌ها و تجهيزات سازمان</a:t>
            </a: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فرآيندها و ساختار سازماني</a:t>
            </a: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فرهنگ سازمان</a:t>
            </a: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مستندات سازمان</a:t>
            </a:r>
          </a:p>
          <a:p>
            <a:pPr>
              <a:lnSpc>
                <a:spcPct val="150000"/>
              </a:lnSpc>
              <a:buFontTx/>
              <a:buNone/>
            </a:pPr>
            <a:endParaRPr lang="fa-IR" sz="24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5638800" y="533400"/>
            <a:ext cx="30908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دانش درکجای سازمان است</a:t>
            </a:r>
          </a:p>
        </p:txBody>
      </p:sp>
      <p:sp>
        <p:nvSpPr>
          <p:cNvPr id="2" name="Oval Callout 1"/>
          <p:cNvSpPr/>
          <p:nvPr/>
        </p:nvSpPr>
        <p:spPr>
          <a:xfrm>
            <a:off x="609600" y="3657600"/>
            <a:ext cx="3429000" cy="2133600"/>
          </a:xfrm>
          <a:prstGeom prst="wedgeEllipse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cs typeface="B Homa" panose="00000400000000000000" pitchFamily="2" charset="-78"/>
              </a:rPr>
              <a:t>در سازمان شما ارزشمند‌ترين دانش شما در كداميك از اين بسته‌هاست</a:t>
            </a:r>
            <a:r>
              <a:rPr lang="fa-IR" sz="2400" dirty="0" smtClean="0">
                <a:cs typeface="B Homa" panose="00000400000000000000" pitchFamily="2" charset="-78"/>
              </a:rPr>
              <a:t>؟</a:t>
            </a:r>
            <a:endParaRPr lang="en-US" sz="2400" dirty="0">
              <a:cs typeface="B Homa" panose="00000400000000000000" pitchFamily="2" charset="-78"/>
            </a:endParaRPr>
          </a:p>
        </p:txBody>
      </p:sp>
      <p:sp>
        <p:nvSpPr>
          <p:cNvPr id="4" name="AutoShape 2" descr="data:image/jpeg;base64,/9j/4AAQSkZJRgABAQAAAQABAAD/2wCEAAkGBw8QEBAQDxIQDw8QEBAUDxAPDxAPDg0QFBEWFxQVFBQYHCggGBolGxYUIjEiJTUsLi8uFx8zODQtNygtLysBCgoKDg0OGxAQGzQmICQsLCw3LzIsLCwsNCwsLCwsLCwsLCwtLCw0MDctLC4sLCwsLCwsLCw0LCwsLCwsLCwsN//AABEIAOEA4QMBEQACEQEDEQH/xAAcAAEAAQUBAQAAAAAAAAAAAAAAAQIDBQYHBAj/xABFEAABAwIDBAcEBwUFCQAAAAABAAIDBBEFEiEGMUFRBxMiYXGBkRQyQqEjUmJykrHBFYKTstEzQ3Oi4RYkRFNjs8Lw8f/EABsBAQACAwEBAAAAAAAAAAAAAAADBAECBQYH/8QANREBAAIBAgQDBgYCAQUBAAAAAAECAwQRBRIhMUFRoSJhcYGR4RMUscHR8AYy8SNCUmKyFf/aAAwDAQACEQMRAD8A7igICAgICAgICAgICAgICAgICAgICAgICAgICAgICAgICAgICAgIIc4DU6AbydwCDWsV29wynJaZxK8fDADL5Zh2QfNQW1GOvi6mDg+syxvFNo9/T07+jAy9LdJ8NPUuH2uqaf5iovzlfJfr/jefxvHr/EJi6WqP44Klv3RE7/yCRrK+MMW/xvP4Xr6/wzWH9IWFzEDr+qceE7HRj8RGX5qWupxz4qWXgusx9eTf4Tv6d/RssE7JGh8bmvYdzmODmnwIU0TE9nMtS1J2tG0riy1EBAQEBAQEBAQEBAQEBAQEBAQEBAQYHavaqnw+PNKc8rv7KFpGeQ8/st5k/PcosuauOOq/oOH5dZbavSI7z4R9/c4vtJtbWV7j1ryyG/ZgjJbEBwzfXPefKy5mTNbJ3e10fDsGlj2I6+c9/t8mBUS8ICMiD2YZilRSuz08skLuOR1mu+83c7zW1b2rO8SgzafFnry5KxLpey3Si1xbFiDQwmwFRGOwT/1GfD4jTuCvYtXv0v8AV5rXf4/NYm+nnf8A9Z7/ACn9p+sulRSNe0OaQ5rgC1zSC1wO4gjeFdid3mZiaztPdWjAgICAgICAgICAgICAgICAgICDA7YbSxYdAZHWdK64givrI/v5NGlz/UKLLljHXdf4foL6zJyx0rHefL7+X8OB4niMtTK+edxfI83JO4DgAOAHALk2tNp3l77DhphpGOkbRDyrVKICAgICAg27YTbSSgeIpS59G49pu90BJ1fH3c28fHfYwZ5xztPZx+KcLrq689Ol49fdP7T+zuVPOyRjXxuD2PaHMc03a5pFwQV1IneN4eHtS1LTW0bTC4stRAQEBAQEBAQEBAQEBAQEBB4MbxWKkgfPKeywaAe89x91re8laZLxSvNKxpNLk1OWMWPvPpHjMvn/AGmxuWtqHTSnuY0HsxtG5re4fM3PFci95vPNL6FptLj0uOMWPtHj5z5sStU4sMiCzPVMZ7xseW8reuO1uytm1eHD/vLz/tWL7XopPy91T/8AWwe/6PTT1LJNGG55cfRaWx2r3haxazDl6Vt+y6o1pKAg6R0S7UGN/sEx+jkJNMSfck3uZ4O1I7781d0uXaeSXm+PaDnr+Zp3jv8ADz+X6fB1xdB5EQEBAQEBAQEBAQEBAQEBAQcY6UdoDPUmBh+hpSW6HR8+558vd8nc1y9Vk5r8sdo/V7rgWjjBp/xbR7V//nw+vf6NBVd1xAQemkwPEKvs0VNLNzkADIm93WPIbfuurODDNus9nG4nxKuD/p1n2v0VzdFeO2zeyhxO8Cppi4f59fJXeSYeZnVUmd5lrGL4FWUjstVTzQEmwMkbmsefsu3O8isTGySt627S8cbTf8u5apYZ6inc4WfqeDuJ7nc/FVsuKJ6w7Wi11q+xknp+j0qq7ggqikc1zXNJa5pDmuGha4G4I807dmLRFomJ7S+jtlsXFZSQVA3vZ2wPhkacrx4ZgfKy7GK/PWJfOdbpp0+e2Lynp8PD0ZVSKogICAgICAgICAgICAgIMftBiPstLPUaXiic5oO5z7dgebrDzWmS3LWbLGkwfj56YvOYj5ePo+Y8QxYB5Bu83Je6+uYm537zzXMphm0by9xqeJUxX/DrG8R6e6EQ1kbtzhfkdD81i2K0N8Wvw5PHb4r6iXInfs9uDYa+qqIaaP3pnht9+Ru9zrdzQT5Lelee0VQ6rURgw2yz4R/x6vpHD6KOCKOGIZY4mNawcgBbU8T3rsRERG0PnOTJbJeb27z1ehZaLNXSxzMdHKxksbxZ7JGh7HDkWnQoROziXSP0bNo71dED7KT9NDcuNKSdHNO8x8NdW9492C9dusOppM8X9i3dowswKKXRrCqCTNfuKp5Y2s9Bosk2x7T4LijWxB1voUryYqqnP93IyRvhI0tIHmweqv6O3SYeT/yPFtkpk84mPp/y6WrrzYgICAgICAgICAgICAgIMFtpgUlfRyUscwp3PLDnLOsFmuDrWuLaga8FpekWjaVjTai2DJ+JXv19ejgmPdF+LUlz1PtUY+OlJlP8Owf8io5pMLtNVjt7mmSMLSWuBa5ps5rgQ5p5EHctViJiey5DVPZ7riByOo9CtJpFu8JcefJj/wBZ2dx6GtmKhl8Qq2CPPHlpmEESFriCZSD7oIFhzBJ3WvvhwRWeZW4jxO+fHGGfPfd1ZWXGEBBbnhbIxzHgOY9pa9pFw5rhYgjkQjMTMTvD5d2qw11JWVFKSSIZXBpJ1MZ7UZPflLVSv0nZ6fBb8SkX820bE9HlVWME0p9mp32LHOaXSyt5sZpofrHyBWsYJydZ6Q2txXHpN61jmt6fOf2dFpOjTC2Cz2zTHi58zmk+TMoU8aXHDnZOO6u07xMR8I/ndbr+jHDZB9EZoHcC2TrG+Yfe/kQsW0mOe3Rti4/qqz7W1vlt+mzzbBbLVWHYhM15EtPLTOyTMBDXPbKyzXN+F1i429CbFa4MNsd537bJeJ8Qw6zS1mvS0W7e6Yn6ujK28+ICAgICAgICAgICAgICAgIMXjWztFWjLV08U+lg57B1jR9l47TfIrExEtq3tXtLVcO6JcLgqm1LRK9rNWU8rxJA1+ljqMxA5OJ1WvJG6W2pvNdm/LdAICAgIOU4ns5HWbQVL5Wh0FOymdM0i4llMTerY7mLAE9zbcVXmnNkl141E4dFWI7zM7fDfq6F1ysOQjrkDrkFTZ7IMhDIHAEf+lBWgICAgICAgICAgICAgICAgICAgICAgolkaxrnOIa1oJc4mwa0C5JPKyMxEzO0NB2axBs7airH/FVUr230PVstHGD+6wepUWKeaJt5yu6/HOK9cU/9tY+s9Z9ZZn2lSqKPaUD2hBUKhBlMGmzZxysfz/0QZNAQEBAQEBAQEBAQEBAQEBAQEBAQEFueZkbXPkc1jGglznENa0DeSTuCxMxHWW1a2tMVrG8y410hbf8AteampCRTX+kk1Dqm3ADgzu48dNDQz6jm9mvZ63hnCYwbZc3W3hHhH39IXdgq69KWX1jkeD4O7QPzPop9LO9NvJyuPY5rqef/AMoj06Nk9pVlxT2lBIqEFYqEGf2YuRI7h2QPHUn8wgzqAgICAgICAgICAgICAgICAgICAgxO0W0NNQR9ZUPtcHJG2xllI4Nb6a7hdR5MlaRvK1pNHl1V+XHHxnwj4/3dxDa/bSpxFxa49VTA9iBp0PJzz8R+Q4Bc/Lmtkn3PYaLh+LSR7PW3n/HlHr5taUK+y2zeKezzXd/ZyANf3a9l3lr5EqfBk5Lde0ubxTR/mcPs/wC1esfvH98W+e08ium8RPR6MPq4cxE2Y3tlyuy+KDLyYW2RuamkufqSG3o4D80FwYDLlv1jQ7kWm3qCg2fBqdscLWAgkavPN53/ANPJB7kBAQEBAQEBAQEBAQEBAQEBAQEGsba7Xx4ewNaBLVSD6KK+jRuzycm7+82sOJEGbNGOPe6nDeGX1lt56UjvP7R7/wBHCsZxWaqldLM8yPdvcePIAfC0cAFzrWm07y9jjxY8NIx442iP7u8Cw3FgFkZnBMVma5kIa6YOIaxjAXS3O4MHHwVjDntX2e8ONxLhuLLE5Ynlt4z4T8f5/Vt1Zh08bi2RhY4WuCRpcX3g2Pkui8g9GGV0sYOt8tuOpHFBsuGY4H2BKDZsLaCXvudQ0W+Eb9fH+iDIoCAgICAgICAgICAgICAgICAgxO0+NsoaaSofqRpGy9utlPut/U9wKjy5IpXmWtFpbarNGOPnPlHjP98Xz3jGIyTySSyuL5ZXEvcfyHIAWAHJcqZm07y9/XHTDjjHSNohjUaiAgyOA4HU10ohpmZ3aZnHSOJv1nu4D5ngCt6Y7XnaFbU6vHp682Sfl4y7lsZsTT4c3MPpqpws+dw3Di2MfC35njwA6OPDWnxeQ1vEMmqnr0r5JrnMkkc42N9B4AWClUGNqMChk1acjjy3HyQRhuAmF93NBb9YEkX7wdyDYpZjCGvbuBAcOBaUGWhlD2hzdQUFaAgICAgICAgICAgICAgICAg450v4wZKplK09inYHPHOWQX18GZfxFc/V33ty+T1/ANPyYZyz3tPpH3/RzmZ1yq0Ozeeq2stS6DN7JbNzYjUCGPssaA6aUi7YWX+bjwHHXgCRJixTedlLW6yulx80957R/fB9AYDglPQwtgpmZWDVzjrJK7i57uJ/+Cw0XSrWKxtDxmfPkz358k7y98wJa62/KbeNlshc6diFjvQXI8S70HoZjLhuKCv9tXBDzcEWQZPA8Qy6HVp393eg2UFBKAgICAgICAgICAgICAgIBQfNGOV/tFTUT3v1s0jm/cLjkHk2w8lx7zzWmX0TTY/wsNMflER8/H1YklGZlCG5dGH0D0X4Q2mw6E2+kqR18h4nOOwPAMy6c7810sFeWkPF8Uzzl1NvKOn0+7bVM54g57jWEsE8osdX3FiR73at80GOfgjt4Jb4k39EFDMKdfVzvVBmKGiiY0gtzZhZxdqSOXcgyUVVCwWDWi3IBBsOFSF0TXHjmt4ZjZB60BAQEBAQEBAQEBAQEBAQY/aKp6mjqpRvjp5nDxbGSPmtbztWZT6anPmpXzmI9XzMTYa6WHkuQ+g2tEdZWgVlFExPYRlVDEXuaxvvPc1rfFxsPzWYjedmtrRWJtPg+qKeIMY1jdGsa1re4AWC68Pn0zvO8riMCDUsWnAme/gTa/gAP0+aDxmVBadI0IIdU30ZqePIeJQZjCtnoZWMlkdI4m92BwbHcOI4C/Dmg2VjA0BrQAAAABoABuAQVICAgICAgICAgICAgICAgxu0mGuqqSenY8RumjLA9zS4NvvuARwutb15qzCbT5vwctcm2+07uIYv0O4vclklLUNHutbI+J34XNsPVRVwxXsvZeI2zT7f2atXbA4zT6voqjT/AJIbUf8AaLkmksV1FfCWGkbVRvEb2yskcQGxvjcHuJNgA0i5N1pOOs+C3TW5Yjpd03YDo7xOSaCpq2tpIY5YpMkrT7TKGODsvVg9i9iO1YjkVmunjfdpl4veaTTvvEw7srLiCC1UuIY8jeGOI8QNEGnPaHjXigx0uGuvpI8DlcIKBhw+NzneJt+SCt8obZrbAcgg3XZ0/wC7Rnnn/nKDJICAgICAgICAgICAgICAgICC3UVDI2l8jmsY0Xc97g1rRzJOgWJmI6y2rS155axvMtMxDpTwuJ2VpmqLEgugiBYLd7y2/ldQTqaR73Ux8F1N43navxn+Il7cE2/wyse2NkvVyk9hk7ercSdLNd7pOu4G62pnpZDn4ZqMMc0xvHnHX7+jalM54gIBQafJHkc9g3Nc4DwBICCw9yDxVc2UEncBqgxEL3PdfhwQdRwqLJBE3lG2/iRc/NB6kBAQEBAQEBAQEBAQEBAQEGqbc7ZMw9oYwNkqpG3Yx3uRt3Z321tcGw42O5V8+eMfSO7rcL4XbWTzWnakePn7o/vRxTaPaGqrHXqJXSWNw33Y2dzWDQeO/vVGb2v1tL1VNPh00cmGu3nPjPxnv+zCrDKEY3dr6Itq31Ub6OocXzQNDonuN3SQ3tZx4lpIF+ThyV7T5JtHLLzHF9HXFaMtI6T3+P3dGVlxhAQalXn6WT77vzQeKQoMNi0m5vM6+AQKOPcBxQdSaLADkglAQEBAQEBAQEBAQEBAQEBB83bZ4m6evq3uP9/IxvcyNxYwejR81y8m9rzL3WimuLTUrHlE/OessC4rTZPvv1QghZYbj0SveMWgDdzmTiT7nVOP8waptPvzw5vFtvytt/d+v8bvoBdB5EQEGoVx+ll/xH/zFB4ZigwNS7NKeQsEGTwtl5Ixzewf5gg6QgICAgICAgICCm6BdAugXQLoF0C6BdB859IeGOpMRqWuBDZZHTxE7nMlcXaeDi5v7qpXptaXp9JqefBX3Rt9GuRvDrgbxrbiR3KK9PFewZ4n2ZFGtiMOu9DOzb4w+vmaW9azJTNcLExkguktyNmgdwJ3EK5p8e3tS83xjVxeYw1nt3+Pk6jmVpxDMgh8gAJO4C5QafVvu97vrOcfC5ug8E8gQYeMdo95QZvAmXnhA+u0/h1P5IN+ugXQLoF0C6BdBKBdAugt5kEZkEZ0DOgZ0EZ0EdYgjrEGv7Y7MU2Jw9VNdkjLmGdgBkhcd/3mmwu3jYbiARrasW7psOa2Kd4cYxXoqxeJ/wBC2OqbfsvimZGbcCWyFpB8L+Kj/DldjWVn3PfgnRZistjVSQUjOOYiom/Cw5T+Jafl4lLHFslI2jr8XQsC6OcOpi18gfVytNwZyOrB7om6H97Mt64KVV83E9RljbfaPd/d26dapnPOuQOtQeDGaqzA0b3HXwH+tkGqVk5QMLpHSNnld7kUUlvtSZDYeW/0QYmMaoNl2XZ9MD9Vjj+n6oNvzoGZBIcgkOQTmQLoJugXQLoLN0EEoKS5BSXIKS9BS6RBbMyC26oQeeSutz9EHnfituDvRBb/AGwOTvRBUMUvwd6ILra8ngfRBcbVFBdbOUGPxJxcb8AEGAla57srRckgDzPFBss7GQ0rox9RzRze5w1P5lBqMcJvuQbFgcgie5z9OwQNLkm45IM5DiDXcx42Qetr0FQcgnMgnMgnMgkOQTdAzIKbIIsgpIQQWoKSxBTkQQY0FBiCCkwjkgpMA5D0QUGAcggpMQ5IIyBBSbILM7xlIBDTwJ3IPEMTjb2X2DvEEHwKC43FmAWblHhYIMdjFdnYC0Fzmn3W6kg79PRBiI6943xS/wANx/RB6Bi/OOX+E/8AogvxYxwDJSf8N/8ARBs+H1B6tt99te65vZB7BKgqEiCsPQVByCQ5BVmQTdBcIQRZAsgjKgjKgZUEFqCksQRkQQY0EGNBT1SCDCgo9mQWpKFrt4ug8FRs1TP96MeIJafkg8/+x9Nw60eErv1QXqbZiCM3bnJ5ueXIPa3CmBBcbQBBcbRhBUKZBWIEEiFBPVoKhGgkMQTkQTlQXrIFkCyCLIFkCyBZBGVAyoGVALUEZUDIgZUEZUDIgZEE5EDKgZUE5UDKgnKgZUDKgZUDKgnKgZUFSAgIFkEIJsgiyBZAsgWQLIFkCyBZAsgWQLIFkCyBZBNkCyBZAQLICAgWQLIJQEBBCAgICAgICAgICAgFAQEBAQEBAQSgICAgICAg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w8QEBAQDxIQDw8QEBAUDxAPDxAPDg0QFBEWFxQVFBQYHCggGBolGxYUIjEiJTUsLi8uFx8zODQtNygtLysBCgoKDg0OGxAQGzQmICQsLCw3LzIsLCwsNCwsLCwsLCwsLCwtLCw0MDctLC4sLCwsLCwsLCw0LCwsLCwsLCwsN//AABEIAOEA4QMBEQACEQEDEQH/xAAcAAEAAQUBAQAAAAAAAAAAAAAAAQIDBQYHBAj/xABFEAABAwIDBAcEBwUFCQAAAAABAAIDBBEFEiEGMUFRBxMiYXGBkRQyQqEjUmJykrHBFYKTstEzQ3Oi4RYkRFNjs8Lw8f/EABsBAQACAwEBAAAAAAAAAAAAAAADBAECBQYH/8QANREBAAIBAgQDBgYCAQUBAAAAAAECAwQRBRIhMUFRoSJhcYGR4RMUscHR8AYy8SNCUmKyFf/aAAwDAQACEQMRAD8A7igICAgICAgICAgICAgICAgICAgICAgICAgICAgICAgICAgICAgIIc4DU6AbydwCDWsV29wynJaZxK8fDADL5Zh2QfNQW1GOvi6mDg+syxvFNo9/T07+jAy9LdJ8NPUuH2uqaf5iovzlfJfr/jefxvHr/EJi6WqP44Klv3RE7/yCRrK+MMW/xvP4Xr6/wzWH9IWFzEDr+qceE7HRj8RGX5qWupxz4qWXgusx9eTf4Tv6d/RssE7JGh8bmvYdzmODmnwIU0TE9nMtS1J2tG0riy1EBAQEBAQEBAQEBAQEBAQEBAQEBAQYHavaqnw+PNKc8rv7KFpGeQ8/st5k/PcosuauOOq/oOH5dZbavSI7z4R9/c4vtJtbWV7j1ryyG/ZgjJbEBwzfXPefKy5mTNbJ3e10fDsGlj2I6+c9/t8mBUS8ICMiD2YZilRSuz08skLuOR1mu+83c7zW1b2rO8SgzafFnry5KxLpey3Si1xbFiDQwmwFRGOwT/1GfD4jTuCvYtXv0v8AV5rXf4/NYm+nnf8A9Z7/ACn9p+sulRSNe0OaQ5rgC1zSC1wO4gjeFdid3mZiaztPdWjAgICAgICAgICAgICAgICAgICDA7YbSxYdAZHWdK64givrI/v5NGlz/UKLLljHXdf4foL6zJyx0rHefL7+X8OB4niMtTK+edxfI83JO4DgAOAHALk2tNp3l77DhphpGOkbRDyrVKICAgICAg27YTbSSgeIpS59G49pu90BJ1fH3c28fHfYwZ5xztPZx+KcLrq689Ol49fdP7T+zuVPOyRjXxuD2PaHMc03a5pFwQV1IneN4eHtS1LTW0bTC4stRAQEBAQEBAQEBAQEBAQEBB4MbxWKkgfPKeywaAe89x91re8laZLxSvNKxpNLk1OWMWPvPpHjMvn/AGmxuWtqHTSnuY0HsxtG5re4fM3PFci95vPNL6FptLj0uOMWPtHj5z5sStU4sMiCzPVMZ7xseW8reuO1uytm1eHD/vLz/tWL7XopPy91T/8AWwe/6PTT1LJNGG55cfRaWx2r3haxazDl6Vt+y6o1pKAg6R0S7UGN/sEx+jkJNMSfck3uZ4O1I7781d0uXaeSXm+PaDnr+Zp3jv8ADz+X6fB1xdB5EQEBAQEBAQEBAQEBAQEBAQcY6UdoDPUmBh+hpSW6HR8+558vd8nc1y9Vk5r8sdo/V7rgWjjBp/xbR7V//nw+vf6NBVd1xAQemkwPEKvs0VNLNzkADIm93WPIbfuurODDNus9nG4nxKuD/p1n2v0VzdFeO2zeyhxO8Cppi4f59fJXeSYeZnVUmd5lrGL4FWUjstVTzQEmwMkbmsefsu3O8isTGySt627S8cbTf8u5apYZ6inc4WfqeDuJ7nc/FVsuKJ6w7Wi11q+xknp+j0qq7ggqikc1zXNJa5pDmuGha4G4I807dmLRFomJ7S+jtlsXFZSQVA3vZ2wPhkacrx4ZgfKy7GK/PWJfOdbpp0+e2Lynp8PD0ZVSKogICAgICAgICAgICAgIMftBiPstLPUaXiic5oO5z7dgebrDzWmS3LWbLGkwfj56YvOYj5ePo+Y8QxYB5Bu83Je6+uYm537zzXMphm0by9xqeJUxX/DrG8R6e6EQ1kbtzhfkdD81i2K0N8Wvw5PHb4r6iXInfs9uDYa+qqIaaP3pnht9+Ru9zrdzQT5Lelee0VQ6rURgw2yz4R/x6vpHD6KOCKOGIZY4mNawcgBbU8T3rsRERG0PnOTJbJeb27z1ehZaLNXSxzMdHKxksbxZ7JGh7HDkWnQoROziXSP0bNo71dED7KT9NDcuNKSdHNO8x8NdW9492C9dusOppM8X9i3dowswKKXRrCqCTNfuKp5Y2s9Bosk2x7T4LijWxB1voUryYqqnP93IyRvhI0tIHmweqv6O3SYeT/yPFtkpk84mPp/y6WrrzYgICAgICAgICAgICAgIMFtpgUlfRyUscwp3PLDnLOsFmuDrWuLaga8FpekWjaVjTai2DJ+JXv19ejgmPdF+LUlz1PtUY+OlJlP8Owf8io5pMLtNVjt7mmSMLSWuBa5ps5rgQ5p5EHctViJiey5DVPZ7riByOo9CtJpFu8JcefJj/wBZ2dx6GtmKhl8Qq2CPPHlpmEESFriCZSD7oIFhzBJ3WvvhwRWeZW4jxO+fHGGfPfd1ZWXGEBBbnhbIxzHgOY9pa9pFw5rhYgjkQjMTMTvD5d2qw11JWVFKSSIZXBpJ1MZ7UZPflLVSv0nZ6fBb8SkX820bE9HlVWME0p9mp32LHOaXSyt5sZpofrHyBWsYJydZ6Q2txXHpN61jmt6fOf2dFpOjTC2Cz2zTHi58zmk+TMoU8aXHDnZOO6u07xMR8I/ndbr+jHDZB9EZoHcC2TrG+Yfe/kQsW0mOe3Rti4/qqz7W1vlt+mzzbBbLVWHYhM15EtPLTOyTMBDXPbKyzXN+F1i429CbFa4MNsd537bJeJ8Qw6zS1mvS0W7e6Yn6ujK28+ICAgICAgICAgICAgICAgIMXjWztFWjLV08U+lg57B1jR9l47TfIrExEtq3tXtLVcO6JcLgqm1LRK9rNWU8rxJA1+ljqMxA5OJ1WvJG6W2pvNdm/LdAICAgIOU4ns5HWbQVL5Wh0FOymdM0i4llMTerY7mLAE9zbcVXmnNkl141E4dFWI7zM7fDfq6F1ysOQjrkDrkFTZ7IMhDIHAEf+lBWgICAgICAgICAgICAgICAgICAgICAgolkaxrnOIa1oJc4mwa0C5JPKyMxEzO0NB2axBs7airH/FVUr230PVstHGD+6wepUWKeaJt5yu6/HOK9cU/9tY+s9Z9ZZn2lSqKPaUD2hBUKhBlMGmzZxysfz/0QZNAQEBAQEBAQEBAQEBAQEBAQEBAQEFueZkbXPkc1jGglznENa0DeSTuCxMxHWW1a2tMVrG8y410hbf8AteampCRTX+kk1Dqm3ADgzu48dNDQz6jm9mvZ63hnCYwbZc3W3hHhH39IXdgq69KWX1jkeD4O7QPzPop9LO9NvJyuPY5rqef/AMoj06Nk9pVlxT2lBIqEFYqEGf2YuRI7h2QPHUn8wgzqAgICAgICAgICAgICAgICAgICAgxO0W0NNQR9ZUPtcHJG2xllI4Nb6a7hdR5MlaRvK1pNHl1V+XHHxnwj4/3dxDa/bSpxFxa49VTA9iBp0PJzz8R+Q4Bc/Lmtkn3PYaLh+LSR7PW3n/HlHr5taUK+y2zeKezzXd/ZyANf3a9l3lr5EqfBk5Lde0ubxTR/mcPs/wC1esfvH98W+e08ium8RPR6MPq4cxE2Y3tlyuy+KDLyYW2RuamkufqSG3o4D80FwYDLlv1jQ7kWm3qCg2fBqdscLWAgkavPN53/ANPJB7kBAQEBAQEBAQEBAQEBAQEBAQEGsba7Xx4ewNaBLVSD6KK+jRuzycm7+82sOJEGbNGOPe6nDeGX1lt56UjvP7R7/wBHCsZxWaqldLM8yPdvcePIAfC0cAFzrWm07y9jjxY8NIx442iP7u8Cw3FgFkZnBMVma5kIa6YOIaxjAXS3O4MHHwVjDntX2e8ONxLhuLLE5Ynlt4z4T8f5/Vt1Zh08bi2RhY4WuCRpcX3g2Pkui8g9GGV0sYOt8tuOpHFBsuGY4H2BKDZsLaCXvudQ0W+Eb9fH+iDIoCAgICAgICAgICAgICAgICAgxO0+NsoaaSofqRpGy9utlPut/U9wKjy5IpXmWtFpbarNGOPnPlHjP98Xz3jGIyTySSyuL5ZXEvcfyHIAWAHJcqZm07y9/XHTDjjHSNohjUaiAgyOA4HU10ohpmZ3aZnHSOJv1nu4D5ngCt6Y7XnaFbU6vHp682Sfl4y7lsZsTT4c3MPpqpws+dw3Di2MfC35njwA6OPDWnxeQ1vEMmqnr0r5JrnMkkc42N9B4AWClUGNqMChk1acjjy3HyQRhuAmF93NBb9YEkX7wdyDYpZjCGvbuBAcOBaUGWhlD2hzdQUFaAgICAgICAgICAgICAgICAg450v4wZKplK09inYHPHOWQX18GZfxFc/V33ty+T1/ANPyYZyz3tPpH3/RzmZ1yq0Ozeeq2stS6DN7JbNzYjUCGPssaA6aUi7YWX+bjwHHXgCRJixTedlLW6yulx80957R/fB9AYDglPQwtgpmZWDVzjrJK7i57uJ/+Cw0XSrWKxtDxmfPkz358k7y98wJa62/KbeNlshc6diFjvQXI8S70HoZjLhuKCv9tXBDzcEWQZPA8Qy6HVp393eg2UFBKAgICAgICAgICAgICAgIBQfNGOV/tFTUT3v1s0jm/cLjkHk2w8lx7zzWmX0TTY/wsNMflER8/H1YklGZlCG5dGH0D0X4Q2mw6E2+kqR18h4nOOwPAMy6c7810sFeWkPF8Uzzl1NvKOn0+7bVM54g57jWEsE8osdX3FiR73at80GOfgjt4Jb4k39EFDMKdfVzvVBmKGiiY0gtzZhZxdqSOXcgyUVVCwWDWi3IBBsOFSF0TXHjmt4ZjZB60BAQEBAQEBAQEBAQEBAQY/aKp6mjqpRvjp5nDxbGSPmtbztWZT6anPmpXzmI9XzMTYa6WHkuQ+g2tEdZWgVlFExPYRlVDEXuaxvvPc1rfFxsPzWYjedmtrRWJtPg+qKeIMY1jdGsa1re4AWC68Pn0zvO8riMCDUsWnAme/gTa/gAP0+aDxmVBadI0IIdU30ZqePIeJQZjCtnoZWMlkdI4m92BwbHcOI4C/Dmg2VjA0BrQAAAABoABuAQVICAgICAgICAgICAgICAgxu0mGuqqSenY8RumjLA9zS4NvvuARwutb15qzCbT5vwctcm2+07uIYv0O4vclklLUNHutbI+J34XNsPVRVwxXsvZeI2zT7f2atXbA4zT6voqjT/AJIbUf8AaLkmksV1FfCWGkbVRvEb2yskcQGxvjcHuJNgA0i5N1pOOs+C3TW5Yjpd03YDo7xOSaCpq2tpIY5YpMkrT7TKGODsvVg9i9iO1YjkVmunjfdpl4veaTTvvEw7srLiCC1UuIY8jeGOI8QNEGnPaHjXigx0uGuvpI8DlcIKBhw+NzneJt+SCt8obZrbAcgg3XZ0/wC7Rnnn/nKDJICAgICAgICAgICAgICAgICC3UVDI2l8jmsY0Xc97g1rRzJOgWJmI6y2rS155axvMtMxDpTwuJ2VpmqLEgugiBYLd7y2/ldQTqaR73Ux8F1N43navxn+Il7cE2/wyse2NkvVyk9hk7ercSdLNd7pOu4G62pnpZDn4ZqMMc0xvHnHX7+jalM54gIBQafJHkc9g3Nc4DwBICCw9yDxVc2UEncBqgxEL3PdfhwQdRwqLJBE3lG2/iRc/NB6kBAQEBAQEBAQEBAQEBAQEGqbc7ZMw9oYwNkqpG3Yx3uRt3Z321tcGw42O5V8+eMfSO7rcL4XbWTzWnakePn7o/vRxTaPaGqrHXqJXSWNw33Y2dzWDQeO/vVGb2v1tL1VNPh00cmGu3nPjPxnv+zCrDKEY3dr6Itq31Ub6OocXzQNDonuN3SQ3tZx4lpIF+ThyV7T5JtHLLzHF9HXFaMtI6T3+P3dGVlxhAQalXn6WT77vzQeKQoMNi0m5vM6+AQKOPcBxQdSaLADkglAQEBAQEBAQEBAQEBAQEBB83bZ4m6evq3uP9/IxvcyNxYwejR81y8m9rzL3WimuLTUrHlE/OessC4rTZPvv1QghZYbj0SveMWgDdzmTiT7nVOP8waptPvzw5vFtvytt/d+v8bvoBdB5EQEGoVx+ll/xH/zFB4ZigwNS7NKeQsEGTwtl5Ixzewf5gg6QgICAgICAgICCm6BdAugXQLoF0C6BdB859IeGOpMRqWuBDZZHTxE7nMlcXaeDi5v7qpXptaXp9JqefBX3Rt9GuRvDrgbxrbiR3KK9PFewZ4n2ZFGtiMOu9DOzb4w+vmaW9azJTNcLExkguktyNmgdwJ3EK5p8e3tS83xjVxeYw1nt3+Pk6jmVpxDMgh8gAJO4C5QafVvu97vrOcfC5ug8E8gQYeMdo95QZvAmXnhA+u0/h1P5IN+ugXQLoF0C6BdBKBdAugt5kEZkEZ0DOgZ0EZ0EdYgjrEGv7Y7MU2Jw9VNdkjLmGdgBkhcd/3mmwu3jYbiARrasW7psOa2Kd4cYxXoqxeJ/wBC2OqbfsvimZGbcCWyFpB8L+Kj/DldjWVn3PfgnRZistjVSQUjOOYiom/Cw5T+Jafl4lLHFslI2jr8XQsC6OcOpi18gfVytNwZyOrB7om6H97Mt64KVV83E9RljbfaPd/d26dapnPOuQOtQeDGaqzA0b3HXwH+tkGqVk5QMLpHSNnld7kUUlvtSZDYeW/0QYmMaoNl2XZ9MD9Vjj+n6oNvzoGZBIcgkOQTmQLoJugXQLoLN0EEoKS5BSXIKS9BS6RBbMyC26oQeeSutz9EHnfituDvRBb/AGwOTvRBUMUvwd6ILra8ngfRBcbVFBdbOUGPxJxcb8AEGAla57srRckgDzPFBss7GQ0rox9RzRze5w1P5lBqMcJvuQbFgcgie5z9OwQNLkm45IM5DiDXcx42Qetr0FQcgnMgnMgnMgkOQTdAzIKbIIsgpIQQWoKSxBTkQQY0FBiCCkwjkgpMA5D0QUGAcggpMQ5IIyBBSbILM7xlIBDTwJ3IPEMTjb2X2DvEEHwKC43FmAWblHhYIMdjFdnYC0Fzmn3W6kg79PRBiI6943xS/wANx/RB6Bi/OOX+E/8AogvxYxwDJSf8N/8ARBs+H1B6tt99te65vZB7BKgqEiCsPQVByCQ5BVmQTdBcIQRZAsgjKgjKgZUEFqCksQRkQQY0EGNBT1SCDCgo9mQWpKFrt4ug8FRs1TP96MeIJafkg8/+x9Nw60eErv1QXqbZiCM3bnJ5ueXIPa3CmBBcbQBBcbRhBUKZBWIEEiFBPVoKhGgkMQTkQTlQXrIFkCyCLIFkCyBZBGVAyoGVALUEZUDIgZUEZUDIgZEE5EDKgZUE5UDKgnKgZUDKgZUDKgnKgZUFSAgIFkEIJsgiyBZAsgWQLIFkCyBZAsgWQLIFkCyBZBNkCyBZAQLICAgWQLIJQEBBCAgICAgICAgICAgFAQEBAQEBAQSgICAgICAg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4876800"/>
            <a:ext cx="1981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7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580" y="3275081"/>
            <a:ext cx="6553200" cy="1111718"/>
          </a:xfrm>
          <a:solidFill>
            <a:srgbClr val="00B0F0"/>
          </a:solidFill>
        </p:spPr>
        <p:txBody>
          <a:bodyPr numCol="1" spcCol="0">
            <a:normAutofit/>
          </a:bodyPr>
          <a:lstStyle/>
          <a:p>
            <a:pPr rtl="1"/>
            <a:endParaRPr lang="fa-IR" sz="3000" dirty="0" smtClean="0">
              <a:solidFill>
                <a:schemeClr val="tx1"/>
              </a:solidFill>
              <a:cs typeface="B Titr" pitchFamily="2" charset="-78"/>
            </a:endParaRPr>
          </a:p>
          <a:p>
            <a:pPr rtl="1"/>
            <a:endParaRPr lang="fa-IR" sz="2000" dirty="0" smtClean="0">
              <a:solidFill>
                <a:schemeClr val="tx1"/>
              </a:solidFill>
              <a:cs typeface="B Titr" pitchFamily="2" charset="-78"/>
            </a:endParaRPr>
          </a:p>
          <a:p>
            <a:pPr rtl="1"/>
            <a:endParaRPr lang="fa-IR" sz="3000" dirty="0" smtClean="0">
              <a:solidFill>
                <a:schemeClr val="tx1"/>
              </a:solidFill>
              <a:cs typeface="B Titr" pitchFamily="2" charset="-78"/>
            </a:endParaRPr>
          </a:p>
          <a:p>
            <a:pPr rtl="1"/>
            <a:endParaRPr lang="en-US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2388" y="56255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200" b="1" dirty="0" smtClean="0">
                <a:solidFill>
                  <a:prstClr val="black"/>
                </a:solidFill>
                <a:cs typeface="B Nazanin" pitchFamily="2" charset="-78"/>
              </a:rPr>
              <a:t>آذر</a:t>
            </a:r>
            <a:r>
              <a:rPr lang="fa-IR" sz="3200" b="1" dirty="0" smtClean="0">
                <a:solidFill>
                  <a:prstClr val="black"/>
                </a:solidFill>
                <a:cs typeface="B Nazanin" pitchFamily="2" charset="-78"/>
              </a:rPr>
              <a:t>1393</a:t>
            </a:r>
            <a:endParaRPr lang="en-US" sz="3200" b="1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80999" y="1470152"/>
            <a:ext cx="8229600" cy="1470025"/>
          </a:xfrm>
        </p:spPr>
        <p:txBody>
          <a:bodyPr/>
          <a:lstStyle/>
          <a:p>
            <a:r>
              <a:rPr lang="en-US" dirty="0" smtClean="0"/>
              <a:t>Knowledge Management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70355" y="3124200"/>
            <a:ext cx="42672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7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2  Aseman" panose="00000400000000000000" pitchFamily="2" charset="-78"/>
              </a:rPr>
              <a:t>مدیریت دانش</a:t>
            </a:r>
            <a:endParaRPr lang="en-US" sz="7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2  Asema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8622" y="4783812"/>
            <a:ext cx="27831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_MRT_Khodkar" panose="00000700000000000000" pitchFamily="2" charset="-78"/>
              </a:rPr>
              <a:t>تهیه کننده: جهانبخش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cs typeface="_MRT_Khodkar" panose="00000700000000000000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>
                <a:cs typeface="B Nazanin" pitchFamily="2" charset="-78"/>
              </a:rPr>
              <a:t>سازمان‌ها </a:t>
            </a:r>
            <a:r>
              <a:rPr lang="fa-IR" b="1" dirty="0">
                <a:cs typeface="B Nazanin" pitchFamily="2" charset="-78"/>
              </a:rPr>
              <a:t>در گذشته كه ”</a:t>
            </a:r>
            <a:r>
              <a:rPr lang="fa-IR" dirty="0">
                <a:cs typeface="B Nazanin" pitchFamily="2" charset="-78"/>
              </a:rPr>
              <a:t>مديريت دانش“ نبود چه مي‌كردند؟</a:t>
            </a:r>
          </a:p>
          <a:p>
            <a:pPr lvl="1"/>
            <a:r>
              <a:rPr lang="fa-IR" dirty="0">
                <a:cs typeface="B Nazanin" pitchFamily="2" charset="-78"/>
              </a:rPr>
              <a:t>عصر دانش = تشديد نيازهاي دانشي</a:t>
            </a:r>
          </a:p>
          <a:p>
            <a:pPr lvl="1"/>
            <a:r>
              <a:rPr lang="fa-IR" dirty="0">
                <a:cs typeface="B Nazanin" pitchFamily="2" charset="-78"/>
              </a:rPr>
              <a:t>تدوين تجريبات گذشته شركت‌هاي موفق = ظهور ابزارها و تكنيك‌هاي مديريت دانش</a:t>
            </a:r>
          </a:p>
          <a:p>
            <a:r>
              <a:rPr lang="fa-IR" dirty="0">
                <a:cs typeface="B Nazanin" pitchFamily="2" charset="-78"/>
              </a:rPr>
              <a:t>سازمان‌هاي </a:t>
            </a:r>
            <a:r>
              <a:rPr lang="fa-IR" b="1" dirty="0">
                <a:cs typeface="B Nazanin" pitchFamily="2" charset="-78"/>
              </a:rPr>
              <a:t>موفقي</a:t>
            </a:r>
            <a:r>
              <a:rPr lang="fa-IR" dirty="0">
                <a:cs typeface="B Nazanin" pitchFamily="2" charset="-78"/>
              </a:rPr>
              <a:t> هستند كه </a:t>
            </a:r>
            <a:r>
              <a:rPr lang="fa-IR" b="1" dirty="0">
                <a:cs typeface="B Nazanin" pitchFamily="2" charset="-78"/>
              </a:rPr>
              <a:t>مديريت دانش ندارند</a:t>
            </a:r>
            <a:r>
              <a:rPr lang="fa-IR" dirty="0">
                <a:cs typeface="B Nazanin" pitchFamily="2" charset="-78"/>
              </a:rPr>
              <a:t>!</a:t>
            </a:r>
          </a:p>
          <a:p>
            <a:pPr lvl="1"/>
            <a:r>
              <a:rPr lang="fa-IR" dirty="0">
                <a:cs typeface="B Nazanin" pitchFamily="2" charset="-78"/>
              </a:rPr>
              <a:t>مديريت دانش به صورت ضمني و عملي اجرا مي‌شود.</a:t>
            </a:r>
          </a:p>
          <a:p>
            <a:pPr lvl="1"/>
            <a:r>
              <a:rPr lang="fa-IR" dirty="0">
                <a:cs typeface="B Nazanin" pitchFamily="2" charset="-78"/>
              </a:rPr>
              <a:t>مثل فردي‌ست كه به صورت منظم چك‌آپ نمي‌كند!</a:t>
            </a:r>
          </a:p>
          <a:p>
            <a:r>
              <a:rPr lang="fa-IR" dirty="0">
                <a:cs typeface="B Nazanin" pitchFamily="2" charset="-78"/>
              </a:rPr>
              <a:t>مگر ما چه </a:t>
            </a:r>
            <a:r>
              <a:rPr lang="fa-IR" b="1" dirty="0" smtClean="0">
                <a:cs typeface="B Nazanin" pitchFamily="2" charset="-78"/>
              </a:rPr>
              <a:t>نيازها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b="1" dirty="0">
                <a:cs typeface="B Nazanin" pitchFamily="2" charset="-78"/>
              </a:rPr>
              <a:t>و مشكلاتي </a:t>
            </a:r>
            <a:r>
              <a:rPr lang="fa-IR" dirty="0">
                <a:cs typeface="B Nazanin" pitchFamily="2" charset="-78"/>
              </a:rPr>
              <a:t>داريم كه مديريت دانش درمان آن است؟</a:t>
            </a:r>
          </a:p>
          <a:p>
            <a:pPr lvl="1"/>
            <a:r>
              <a:rPr lang="fa-IR" dirty="0">
                <a:cs typeface="B Nazanin" pitchFamily="2" charset="-78"/>
              </a:rPr>
              <a:t>(اسلايد بعد)</a:t>
            </a:r>
            <a:endParaRPr lang="en-US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120606" y="533400"/>
            <a:ext cx="2609057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اگر مدیریت دانش نبود؟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0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از دست دادن حافظه سازماني</a:t>
            </a:r>
          </a:p>
          <a:p>
            <a:pPr lv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”فلاني اين كار رو بلد بود، اما ....“</a:t>
            </a:r>
          </a:p>
          <a:p>
            <a:pPr>
              <a:lnSpc>
                <a:spcPct val="150000"/>
              </a:lnSpc>
            </a:pPr>
            <a:endParaRPr lang="fa-IR" sz="700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اختراع مجدد چرخ!</a:t>
            </a:r>
          </a:p>
          <a:p>
            <a:pPr lv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”اي واي، اين را كه فلاني قبلا كار كرده بود!“</a:t>
            </a:r>
          </a:p>
          <a:p>
            <a:pPr lvl="1">
              <a:lnSpc>
                <a:spcPct val="150000"/>
              </a:lnSpc>
            </a:pPr>
            <a:endParaRPr lang="en-US" sz="11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اشتباهات تكراري!</a:t>
            </a:r>
          </a:p>
          <a:p>
            <a:pPr lv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”اين مشكل قبلا هم به صورتي مشابه اتفاق افتاده‌ بود!!!“</a:t>
            </a:r>
          </a:p>
          <a:p>
            <a:pPr>
              <a:lnSpc>
                <a:spcPct val="150000"/>
              </a:lnSpc>
            </a:pPr>
            <a:endParaRPr lang="fa-IR" sz="1100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چالش‌هاي جديد!</a:t>
            </a:r>
          </a:p>
          <a:p>
            <a:pPr lvl="1">
              <a:lnSpc>
                <a:spcPct val="150000"/>
              </a:lnSpc>
            </a:pPr>
            <a:r>
              <a:rPr lang="fa-IR" sz="2000" dirty="0">
                <a:cs typeface="B Nazanin" pitchFamily="2" charset="-78"/>
              </a:rPr>
              <a:t>”واقعا اين مساله را بايد چگونه حل كنيم“؟</a:t>
            </a:r>
          </a:p>
          <a:p>
            <a:pPr>
              <a:lnSpc>
                <a:spcPct val="150000"/>
              </a:lnSpc>
            </a:pPr>
            <a:endParaRPr lang="en-US" sz="2400" dirty="0">
              <a:cs typeface="B Nazanin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34" y="3810000"/>
            <a:ext cx="1042966" cy="10321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4434" y="5029200"/>
            <a:ext cx="1042966" cy="9627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4434" y="2667000"/>
            <a:ext cx="1042966" cy="9509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b="5434"/>
          <a:stretch>
            <a:fillRect/>
          </a:stretch>
        </p:blipFill>
        <p:spPr bwMode="auto">
          <a:xfrm>
            <a:off x="1022168" y="1500174"/>
            <a:ext cx="1035231" cy="985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6143636" y="533400"/>
            <a:ext cx="2586027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ضرورت مدیریت دانش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3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>
                <a:cs typeface="B Nazanin" pitchFamily="2" charset="-78"/>
              </a:rPr>
              <a:t>كندي و بي‌نظمي در حافظه سازماني</a:t>
            </a:r>
          </a:p>
          <a:p>
            <a:pPr lvl="1"/>
            <a:r>
              <a:rPr lang="fa-IR" dirty="0">
                <a:cs typeface="B Nazanin" pitchFamily="2" charset="-78"/>
              </a:rPr>
              <a:t>”فلاني اين كاره است اما ....“</a:t>
            </a:r>
          </a:p>
          <a:p>
            <a:endParaRPr lang="fa-IR" sz="2000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شكاف دانشي</a:t>
            </a:r>
          </a:p>
          <a:p>
            <a:pPr lvl="1"/>
            <a:r>
              <a:rPr lang="fa-IR" dirty="0">
                <a:cs typeface="B Nazanin" pitchFamily="2" charset="-78"/>
              </a:rPr>
              <a:t>”هر كسي براي خودش يلي‌ست، اما در كنار هم ....“</a:t>
            </a:r>
          </a:p>
          <a:p>
            <a:endParaRPr lang="fa-IR" sz="2000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مرغ دانش ما يك‌پا دارد!</a:t>
            </a:r>
          </a:p>
          <a:p>
            <a:pPr lvl="1"/>
            <a:r>
              <a:rPr lang="fa-IR" dirty="0">
                <a:cs typeface="B Nazanin" pitchFamily="2" charset="-78"/>
              </a:rPr>
              <a:t>”اين روش ديگه منسوخ شده، بايد گذاشتش كنار!“</a:t>
            </a:r>
          </a:p>
          <a:p>
            <a:endParaRPr lang="fa-IR" sz="1600" dirty="0">
              <a:cs typeface="B Nazanin" pitchFamily="2" charset="-78"/>
            </a:endParaRPr>
          </a:p>
          <a:p>
            <a:pPr lvl="1"/>
            <a:endParaRPr lang="fa-IR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143636" y="533400"/>
            <a:ext cx="2586027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ضرورت مدیریت دانش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34" y="1643050"/>
            <a:ext cx="966766" cy="9667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4434" y="4038600"/>
            <a:ext cx="966766" cy="9667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0886" y="2860918"/>
            <a:ext cx="956018" cy="7966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7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cs typeface="B Nazanin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00298" y="5071280"/>
            <a:ext cx="578647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357302" y="3856822"/>
            <a:ext cx="285749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43042" y="3213892"/>
            <a:ext cx="1214446" cy="92869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تحولات محيطي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00562" y="5071280"/>
            <a:ext cx="1857388" cy="3571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نقش دانش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43174" y="4999842"/>
            <a:ext cx="1428760" cy="3571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كم</a:t>
            </a:r>
            <a:endParaRPr lang="en-US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72264" y="5071280"/>
            <a:ext cx="1428760" cy="3571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زياد</a:t>
            </a:r>
            <a:endParaRPr lang="en-US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28794" y="4571214"/>
            <a:ext cx="928694" cy="3571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پايين</a:t>
            </a:r>
            <a:endParaRPr lang="en-US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7356" y="2570950"/>
            <a:ext cx="928694" cy="3571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بالا</a:t>
            </a:r>
            <a:endParaRPr lang="en-US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7488" y="4286256"/>
            <a:ext cx="1428760" cy="6421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عصر كشاورزي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0496" y="3786190"/>
            <a:ext cx="1428760" cy="6421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عصر صنعت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2066" y="3286918"/>
            <a:ext cx="1428760" cy="6421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عصر اطلاعات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43636" y="2643182"/>
            <a:ext cx="1428760" cy="6421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عصر دانش</a:t>
            </a:r>
            <a:endParaRPr lang="en-US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36112" y="5572140"/>
            <a:ext cx="3779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دانش </a:t>
            </a:r>
            <a:r>
              <a:rPr lang="fa-IR" sz="32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=</a:t>
            </a:r>
            <a:r>
              <a:rPr lang="fa-IR" sz="28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 سرمايه‌ كليدي‌ست!</a:t>
            </a:r>
            <a:endParaRPr lang="en-US" sz="2800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-357222" y="3604519"/>
            <a:ext cx="3779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مديريت دانش </a:t>
            </a:r>
            <a:r>
              <a:rPr lang="fa-IR" sz="32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=</a:t>
            </a:r>
            <a:r>
              <a:rPr lang="fa-IR" sz="28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  <a:sym typeface="Wingdings" pitchFamily="2" charset="2"/>
              </a:rPr>
              <a:t> ضرورت بقا</a:t>
            </a:r>
            <a:endParaRPr lang="en-US" sz="2800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6143636" y="533400"/>
            <a:ext cx="2586027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ضرورت مدیریت دانش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سازمان </a:t>
            </a:r>
            <a:r>
              <a:rPr lang="fa-IR" b="1" dirty="0">
                <a:cs typeface="B Nazanin" pitchFamily="2" charset="-78"/>
              </a:rPr>
              <a:t>و </a:t>
            </a:r>
            <a:r>
              <a:rPr lang="fa-IR" b="1" dirty="0" smtClean="0">
                <a:cs typeface="B Nazanin" pitchFamily="2" charset="-78"/>
              </a:rPr>
              <a:t>فرآيندها</a:t>
            </a:r>
            <a:r>
              <a:rPr lang="en-US" b="1" dirty="0" smtClean="0">
                <a:cs typeface="B Nazanin" pitchFamily="2" charset="-78"/>
              </a:rPr>
              <a:t> Process </a:t>
            </a:r>
            <a:endParaRPr lang="fa-IR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منابع </a:t>
            </a:r>
            <a:r>
              <a:rPr lang="fa-IR" b="1" dirty="0" smtClean="0">
                <a:cs typeface="B Nazanin" pitchFamily="2" charset="-78"/>
              </a:rPr>
              <a:t>انساني</a:t>
            </a:r>
            <a:r>
              <a:rPr lang="en-US" b="1" dirty="0" smtClean="0">
                <a:cs typeface="B Nazanin" pitchFamily="2" charset="-78"/>
              </a:rPr>
              <a:t>People </a:t>
            </a:r>
            <a:endParaRPr lang="fa-IR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فناوري اطلاعات و </a:t>
            </a:r>
            <a:r>
              <a:rPr lang="fa-IR" b="1" dirty="0" smtClean="0">
                <a:cs typeface="B Nazanin" pitchFamily="2" charset="-78"/>
              </a:rPr>
              <a:t>ارتباطات</a:t>
            </a:r>
            <a:r>
              <a:rPr lang="en-US" b="1" dirty="0" smtClean="0">
                <a:cs typeface="B Nazanin" pitchFamily="2" charset="-78"/>
              </a:rPr>
              <a:t>Technology </a:t>
            </a:r>
            <a:endParaRPr lang="fa-IR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4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8612" indent="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  <a:buNone/>
            </a:pPr>
            <a:r>
              <a:rPr lang="fa-IR" b="1" dirty="0" smtClean="0">
                <a:solidFill>
                  <a:prstClr val="black"/>
                </a:solidFill>
                <a:latin typeface="Arial"/>
                <a:cs typeface="B Nazanin" pitchFamily="2" charset="-78"/>
              </a:rPr>
              <a:t>منابع انسانی</a:t>
            </a: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endParaRPr lang="en-US" sz="2000" b="1" dirty="0" smtClean="0">
              <a:solidFill>
                <a:prstClr val="black"/>
              </a:solidFill>
              <a:latin typeface="Arial"/>
              <a:cs typeface="B Nazanin" pitchFamily="2" charset="-78"/>
            </a:endParaRP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2000" b="1" dirty="0" smtClean="0">
                <a:solidFill>
                  <a:prstClr val="black"/>
                </a:solidFill>
                <a:latin typeface="Arial"/>
                <a:cs typeface="B Nazanin" pitchFamily="2" charset="-78"/>
              </a:rPr>
              <a:t>ارزيابي</a:t>
            </a:r>
            <a:r>
              <a:rPr lang="fa-IR" sz="2000" b="1" dirty="0">
                <a:solidFill>
                  <a:prstClr val="black"/>
                </a:solidFill>
                <a:latin typeface="Arial"/>
                <a:cs typeface="B Nazanin" pitchFamily="2" charset="-78"/>
              </a:rPr>
              <a:t>: </a:t>
            </a:r>
            <a:r>
              <a:rPr lang="fa-IR" sz="20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در چه حوزه‌هاي دانشي نيروي انساني كافي داريم؟ كيفيت نيروي انساني ما در چه وضعيتي است؟ در چه حوزه‌هاي دانشي ضعف داريم؟</a:t>
            </a: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endParaRPr lang="fa-IR" sz="2000" dirty="0">
              <a:solidFill>
                <a:prstClr val="black"/>
              </a:solidFill>
              <a:latin typeface="Arial"/>
              <a:cs typeface="B Nazanin" pitchFamily="2" charset="-78"/>
            </a:endParaRP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2000" b="1" dirty="0">
                <a:solidFill>
                  <a:prstClr val="black"/>
                </a:solidFill>
                <a:latin typeface="Arial"/>
                <a:cs typeface="B Nazanin" pitchFamily="2" charset="-78"/>
              </a:rPr>
              <a:t>جذب: </a:t>
            </a:r>
            <a:r>
              <a:rPr lang="fa-IR" sz="20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در چه حوزه‌هاي دانشي بايد نيروي انساني جذب كنيم؟ از كجا؟ با چه روشي؟ با چه هزينه‌اي؟ عضو سازمان ما شوند يا صرفا با آن‌ها مرتبط شويم؟</a:t>
            </a: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endParaRPr lang="fa-IR" sz="2000" dirty="0">
              <a:solidFill>
                <a:prstClr val="black"/>
              </a:solidFill>
              <a:latin typeface="Arial"/>
              <a:cs typeface="B Nazanin" pitchFamily="2" charset="-78"/>
            </a:endParaRP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2000" b="1" dirty="0">
                <a:solidFill>
                  <a:prstClr val="black"/>
                </a:solidFill>
                <a:latin typeface="Arial"/>
                <a:cs typeface="B Nazanin" pitchFamily="2" charset="-78"/>
              </a:rPr>
              <a:t>آموزش و نگهداري: </a:t>
            </a:r>
            <a:r>
              <a:rPr lang="fa-IR" sz="20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براي تقويت سطح و غناي دانشي نيروي انساني خود چه بايد بكنيم؟ چه آموزش‌هايي؟ چه تجارب عملي‌اي؟  چه تعاملاتي؟</a:t>
            </a: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endParaRPr lang="fa-IR" sz="2000" dirty="0">
              <a:solidFill>
                <a:prstClr val="black"/>
              </a:solidFill>
              <a:latin typeface="Arial"/>
              <a:cs typeface="B Nazanin" pitchFamily="2" charset="-78"/>
            </a:endParaRP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2000" b="1" dirty="0">
                <a:solidFill>
                  <a:prstClr val="black"/>
                </a:solidFill>
                <a:latin typeface="Arial"/>
                <a:cs typeface="B Nazanin" pitchFamily="2" charset="-78"/>
              </a:rPr>
              <a:t>به‌كارگيري: </a:t>
            </a:r>
            <a:r>
              <a:rPr lang="fa-IR" sz="20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براي اينكه نيروي انساني ما فعاليت‌هاي دانشي (مثلا اشتراك دانش) را انجام دهد، چه مكانيزم‌هاي انگيزشي‌اي بايد به كار بگيريم؟ چه جابجايي در نقش‌ها و جايگاه نيروي انساني خود بايد اعمال كنيم؟</a:t>
            </a: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endParaRPr lang="fa-IR" sz="2000" dirty="0">
              <a:solidFill>
                <a:prstClr val="black"/>
              </a:solidFill>
              <a:latin typeface="Arial"/>
              <a:cs typeface="B Nazanin" pitchFamily="2" charset="-78"/>
            </a:endParaRPr>
          </a:p>
          <a:p>
            <a:pPr marL="785812" indent="-457200" algn="justLow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2000" b="1" dirty="0">
                <a:solidFill>
                  <a:prstClr val="black"/>
                </a:solidFill>
                <a:latin typeface="Arial"/>
                <a:cs typeface="B Nazanin" pitchFamily="2" charset="-78"/>
              </a:rPr>
              <a:t>خروج: </a:t>
            </a:r>
            <a:r>
              <a:rPr lang="fa-IR" sz="20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چه افرادي باعث مي‌شوند تا مديريت دانش در سازمان ما مختلف شود؟؟! </a:t>
            </a:r>
            <a:r>
              <a:rPr lang="fa-IR" sz="18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(ارتباط با فراموشي فعال دانش)</a:t>
            </a:r>
            <a:endParaRPr lang="fa-IR" sz="2400" dirty="0">
              <a:cs typeface="B Nazanin" pitchFamily="2" charset="-78"/>
            </a:endParaRPr>
          </a:p>
          <a:p>
            <a:pPr algn="justLow"/>
            <a:endParaRPr lang="en-US" sz="2000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25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400" dirty="0">
                <a:latin typeface="tarnaz" pitchFamily="2" charset="-78"/>
                <a:cs typeface="B Nazanin" pitchFamily="2" charset="-78"/>
              </a:rPr>
              <a:t>سازمان يادگيرنده سازماني است که مي داند از دانش چگونه استفاده كند و به كاركنان خود فرصت و ابزارهاي ايجاد و بكارگيري دانش را بدهد.</a:t>
            </a:r>
          </a:p>
          <a:p>
            <a:pPr>
              <a:buNone/>
            </a:pPr>
            <a:endParaRPr lang="fa-IR" sz="2400" dirty="0">
              <a:latin typeface="tarnaz" pitchFamily="2" charset="-78"/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477000" y="533400"/>
            <a:ext cx="2252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سازمان یادگیرنده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7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latin typeface="tarnaz" pitchFamily="2" charset="-78"/>
                <a:cs typeface="B Nazanin" pitchFamily="2" charset="-78"/>
              </a:rPr>
              <a:t>دانش افزاران</a:t>
            </a:r>
            <a:r>
              <a:rPr lang="en-US" dirty="0">
                <a:latin typeface="tarnaz" pitchFamily="2" charset="-78"/>
                <a:cs typeface="B Nazanin" pitchFamily="2" charset="-78"/>
              </a:rPr>
              <a:t> </a:t>
            </a:r>
            <a:r>
              <a:rPr lang="fa-IR" dirty="0">
                <a:latin typeface="tarnaz" pitchFamily="2" charset="-78"/>
                <a:cs typeface="B Nazanin" pitchFamily="2" charset="-78"/>
              </a:rPr>
              <a:t>(منابع انساني دانش) را مي</a:t>
            </a:r>
            <a:r>
              <a:rPr lang="en-US" dirty="0">
                <a:latin typeface="tarnaz" pitchFamily="2" charset="-78"/>
                <a:cs typeface="B Nazanin" pitchFamily="2" charset="-78"/>
              </a:rPr>
              <a:t> </a:t>
            </a:r>
            <a:r>
              <a:rPr lang="fa-IR" dirty="0">
                <a:latin typeface="tarnaz" pitchFamily="2" charset="-78"/>
                <a:cs typeface="B Nazanin" pitchFamily="2" charset="-78"/>
              </a:rPr>
              <a:t>توان در قلمروهايي از قبيل زير يافت: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>
              <a:buNone/>
            </a:pP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مشتريان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پرسنل وکارکنان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شرکاي تجاري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فرآيندهاي کسب و کار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تعامل</a:t>
            </a:r>
            <a:r>
              <a:rPr lang="en-US" dirty="0">
                <a:latin typeface="tarnaz" pitchFamily="2" charset="-78"/>
                <a:cs typeface="B Nazanin" pitchFamily="2" charset="-78"/>
              </a:rPr>
              <a:t> </a:t>
            </a:r>
            <a:r>
              <a:rPr lang="fa-IR" dirty="0">
                <a:latin typeface="tarnaz" pitchFamily="2" charset="-78"/>
                <a:cs typeface="B Nazanin" pitchFamily="2" charset="-78"/>
              </a:rPr>
              <a:t>هاي تيمي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گردهمايي</a:t>
            </a:r>
            <a:r>
              <a:rPr lang="en-US" dirty="0">
                <a:latin typeface="tarnaz" pitchFamily="2" charset="-78"/>
                <a:cs typeface="B Nazanin" pitchFamily="2" charset="-78"/>
              </a:rPr>
              <a:t> </a:t>
            </a:r>
            <a:r>
              <a:rPr lang="fa-IR" dirty="0">
                <a:latin typeface="tarnaz" pitchFamily="2" charset="-78"/>
                <a:cs typeface="B Nazanin" pitchFamily="2" charset="-78"/>
              </a:rPr>
              <a:t>هاي غير رسمي</a:t>
            </a:r>
            <a:endParaRPr lang="en-US" dirty="0">
              <a:latin typeface="tarnaz" pitchFamily="2" charset="-78"/>
              <a:cs typeface="B Nazanin" pitchFamily="2" charset="-78"/>
            </a:endParaRPr>
          </a:p>
          <a:p>
            <a:pPr lvl="2"/>
            <a:r>
              <a:rPr lang="fa-IR" dirty="0">
                <a:latin typeface="tarnaz" pitchFamily="2" charset="-78"/>
                <a:cs typeface="B Nazanin" pitchFamily="2" charset="-78"/>
              </a:rPr>
              <a:t>و </a:t>
            </a:r>
            <a:r>
              <a:rPr lang="en-US" dirty="0">
                <a:latin typeface="Arial"/>
                <a:cs typeface="B Nazanin" pitchFamily="2" charset="-78"/>
              </a:rPr>
              <a:t>…</a:t>
            </a:r>
            <a:endParaRPr lang="en-US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477000" y="533400"/>
            <a:ext cx="2252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سازمان یادگیرنده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dirty="0">
                <a:cs typeface="B Nazanin" pitchFamily="2" charset="-78"/>
              </a:rPr>
              <a:t>ابعاد </a:t>
            </a:r>
            <a:r>
              <a:rPr lang="fa-IR" b="1" dirty="0" smtClean="0">
                <a:cs typeface="B Nazanin" pitchFamily="2" charset="-78"/>
              </a:rPr>
              <a:t>سازمانی</a:t>
            </a:r>
          </a:p>
          <a:p>
            <a:pPr marL="785812" indent="-457200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b="1" dirty="0">
                <a:cs typeface="B Nazanin" pitchFamily="2" charset="-78"/>
              </a:rPr>
              <a:t>ساختار سازمانی (</a:t>
            </a:r>
            <a:r>
              <a:rPr lang="en-US" b="1" dirty="0">
                <a:solidFill>
                  <a:srgbClr val="FF0000"/>
                </a:solidFill>
                <a:cs typeface="B Nazanin" pitchFamily="2" charset="-78"/>
              </a:rPr>
              <a:t>S</a:t>
            </a:r>
            <a:r>
              <a:rPr lang="en-US" b="1" dirty="0">
                <a:cs typeface="B Nazanin" pitchFamily="2" charset="-78"/>
              </a:rPr>
              <a:t>tructure</a:t>
            </a:r>
            <a:r>
              <a:rPr lang="fa-IR" b="1" dirty="0">
                <a:cs typeface="B Nazanin" pitchFamily="2" charset="-78"/>
              </a:rPr>
              <a:t>)</a:t>
            </a:r>
          </a:p>
          <a:p>
            <a:pPr marL="785812" indent="-457200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b="1" dirty="0">
                <a:cs typeface="B Nazanin" pitchFamily="2" charset="-78"/>
              </a:rPr>
              <a:t>فرآیندهای سازمانی (</a:t>
            </a:r>
            <a:r>
              <a:rPr lang="en-US" b="1" dirty="0">
                <a:solidFill>
                  <a:srgbClr val="FF0000"/>
                </a:solidFill>
                <a:cs typeface="B Nazanin" pitchFamily="2" charset="-78"/>
              </a:rPr>
              <a:t>P</a:t>
            </a:r>
            <a:r>
              <a:rPr lang="en-US" b="1" dirty="0">
                <a:cs typeface="B Nazanin" pitchFamily="2" charset="-78"/>
              </a:rPr>
              <a:t>rocess</a:t>
            </a:r>
            <a:r>
              <a:rPr lang="fa-IR" b="1" dirty="0">
                <a:cs typeface="B Nazanin" pitchFamily="2" charset="-78"/>
              </a:rPr>
              <a:t>)</a:t>
            </a:r>
          </a:p>
          <a:p>
            <a:pPr marL="785812" indent="-457200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b="1" dirty="0">
                <a:cs typeface="B Nazanin" pitchFamily="2" charset="-78"/>
              </a:rPr>
              <a:t>فرهنگ سازمانی (</a:t>
            </a:r>
            <a:r>
              <a:rPr lang="en-US" b="1" dirty="0">
                <a:solidFill>
                  <a:srgbClr val="FF0000"/>
                </a:solidFill>
                <a:cs typeface="B Nazanin" pitchFamily="2" charset="-78"/>
              </a:rPr>
              <a:t>C</a:t>
            </a:r>
            <a:r>
              <a:rPr lang="en-US" b="1" dirty="0">
                <a:cs typeface="B Nazanin" pitchFamily="2" charset="-78"/>
              </a:rPr>
              <a:t>ulture</a:t>
            </a:r>
            <a:r>
              <a:rPr lang="fa-IR" b="1" dirty="0">
                <a:cs typeface="B Nazanin" pitchFamily="2" charset="-78"/>
              </a:rPr>
              <a:t>)</a:t>
            </a:r>
            <a:endParaRPr lang="en-US" b="1" dirty="0">
              <a:cs typeface="B Nazanin" pitchFamily="2" charset="-78"/>
            </a:endParaRPr>
          </a:p>
          <a:p>
            <a:pPr marL="457200" lvl="1" indent="-469900">
              <a:lnSpc>
                <a:spcPct val="140000"/>
              </a:lnSpc>
              <a:spcBef>
                <a:spcPct val="0"/>
              </a:spcBef>
              <a:buClrTx/>
              <a:buFont typeface="Wingdings" pitchFamily="2" charset="2"/>
              <a:buChar char="ü"/>
            </a:pPr>
            <a:r>
              <a:rPr lang="fa-IR" dirty="0">
                <a:cs typeface="B Nazanin" pitchFamily="2" charset="-78"/>
              </a:rPr>
              <a:t>سازمان ما به‌گونه‌اي است كه:</a:t>
            </a:r>
          </a:p>
          <a:p>
            <a:pPr marL="1371600" lvl="2" indent="-457200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19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”اگر كسي بخواهد انتقادي بكند و يا راه حل مناسب‌تري را پيشنهاد بدهد، بايد ماه‌ها دوندگي كند و آخرش هم به‌جايي نرسد!“</a:t>
            </a:r>
          </a:p>
          <a:p>
            <a:pPr marL="1371600" lvl="2" indent="-457200">
              <a:lnSpc>
                <a:spcPct val="80000"/>
              </a:lnSpc>
              <a:buClr>
                <a:srgbClr val="6EA0B0">
                  <a:lumMod val="75000"/>
                </a:srgbClr>
              </a:buClr>
            </a:pPr>
            <a:r>
              <a:rPr lang="fa-IR" sz="1900" dirty="0">
                <a:solidFill>
                  <a:prstClr val="black"/>
                </a:solidFill>
                <a:latin typeface="Arial"/>
                <a:cs typeface="B Nazanin" pitchFamily="2" charset="-78"/>
              </a:rPr>
              <a:t>”فقط كافيه كه شما ايده‌ جالبي داشته باشيد يا حرف جديدي، همه چيز فراهم است كه در اولين فرصت از آن استفاده شود!“</a:t>
            </a:r>
          </a:p>
          <a:p>
            <a:pPr marL="0" lvl="1" indent="0">
              <a:lnSpc>
                <a:spcPct val="140000"/>
              </a:lnSpc>
              <a:spcBef>
                <a:spcPct val="0"/>
              </a:spcBef>
              <a:buClrTx/>
              <a:buNone/>
            </a:pPr>
            <a:endParaRPr lang="fa-IR" altLang="zh-CN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28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1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b="1" dirty="0">
                <a:cs typeface="B Nazanin" pitchFamily="2" charset="-78"/>
              </a:rPr>
              <a:t>جايگاه سازماني مديريت </a:t>
            </a:r>
            <a:r>
              <a:rPr lang="fa-IR" b="1" dirty="0" smtClean="0">
                <a:cs typeface="B Nazanin" pitchFamily="2" charset="-78"/>
              </a:rPr>
              <a:t>دانش</a:t>
            </a:r>
          </a:p>
          <a:p>
            <a:endParaRPr lang="fa-IR" b="1" dirty="0" smtClean="0">
              <a:cs typeface="B Nazanin" pitchFamily="2" charset="-78"/>
            </a:endParaRPr>
          </a:p>
          <a:p>
            <a:r>
              <a:rPr lang="fa-IR" b="1" dirty="0" smtClean="0">
                <a:cs typeface="B Nazanin" pitchFamily="2" charset="-78"/>
              </a:rPr>
              <a:t>مديريت </a:t>
            </a:r>
            <a:r>
              <a:rPr lang="fa-IR" b="1" dirty="0">
                <a:cs typeface="B Nazanin" pitchFamily="2" charset="-78"/>
              </a:rPr>
              <a:t>دانش فردي</a:t>
            </a:r>
          </a:p>
          <a:p>
            <a:pPr lvl="1"/>
            <a:r>
              <a:rPr lang="fa-IR" dirty="0">
                <a:cs typeface="B Nazanin" pitchFamily="2" charset="-78"/>
              </a:rPr>
              <a:t>منابع انساني</a:t>
            </a:r>
          </a:p>
          <a:p>
            <a:r>
              <a:rPr lang="fa-IR" b="1" dirty="0">
                <a:cs typeface="B Nazanin" pitchFamily="2" charset="-78"/>
              </a:rPr>
              <a:t>مديريت دانش در پروژه‌ها</a:t>
            </a:r>
          </a:p>
          <a:p>
            <a:pPr lvl="1"/>
            <a:r>
              <a:rPr lang="fa-IR" dirty="0">
                <a:cs typeface="B Nazanin" pitchFamily="2" charset="-78"/>
              </a:rPr>
              <a:t>دفتر مديريت پروژه (</a:t>
            </a:r>
            <a:r>
              <a:rPr lang="en-US" dirty="0">
                <a:cs typeface="B Nazanin" pitchFamily="2" charset="-78"/>
              </a:rPr>
              <a:t>PMO</a:t>
            </a:r>
            <a:r>
              <a:rPr lang="fa-IR" dirty="0">
                <a:cs typeface="B Nazanin" pitchFamily="2" charset="-78"/>
              </a:rPr>
              <a:t>)</a:t>
            </a:r>
          </a:p>
          <a:p>
            <a:pPr lvl="1"/>
            <a:r>
              <a:rPr lang="fa-IR" dirty="0">
                <a:cs typeface="B Nazanin" pitchFamily="2" charset="-78"/>
              </a:rPr>
              <a:t>دفتر فني هر پروژه</a:t>
            </a:r>
          </a:p>
          <a:p>
            <a:pPr lvl="1"/>
            <a:r>
              <a:rPr lang="fa-IR" dirty="0">
                <a:cs typeface="B Nazanin" pitchFamily="2" charset="-78"/>
              </a:rPr>
              <a:t>(بعضا) بخش كنترل پروژه</a:t>
            </a:r>
          </a:p>
          <a:p>
            <a:r>
              <a:rPr lang="fa-IR" b="1" dirty="0" smtClean="0">
                <a:cs typeface="B Nazanin" pitchFamily="2" charset="-78"/>
              </a:rPr>
              <a:t>مديريت دانش سازماني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واحد </a:t>
            </a:r>
            <a:r>
              <a:rPr lang="fa-IR" dirty="0">
                <a:cs typeface="B Nazanin" pitchFamily="2" charset="-78"/>
              </a:rPr>
              <a:t>سيستم‌ها و روش‌ها</a:t>
            </a:r>
          </a:p>
          <a:p>
            <a:pPr lvl="1"/>
            <a:r>
              <a:rPr lang="fa-IR" dirty="0">
                <a:cs typeface="B Nazanin" pitchFamily="2" charset="-78"/>
              </a:rPr>
              <a:t>واحد مديريت دانش (</a:t>
            </a:r>
            <a:r>
              <a:rPr lang="en-US" dirty="0">
                <a:cs typeface="B Nazanin" pitchFamily="2" charset="-78"/>
              </a:rPr>
              <a:t>CKO</a:t>
            </a:r>
            <a:r>
              <a:rPr lang="fa-IR" dirty="0">
                <a:cs typeface="B Nazanin" pitchFamily="2" charset="-78"/>
              </a:rPr>
              <a:t>)</a:t>
            </a: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29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2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019800" y="457200"/>
            <a:ext cx="27098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عصر اطلاعات و دانش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4282" y="4800600"/>
            <a:ext cx="2357454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prstClr val="black"/>
                </a:solidFill>
                <a:cs typeface="B Nazanin" pitchFamily="2" charset="-78"/>
              </a:rPr>
              <a:t>عصر كشاورزي</a:t>
            </a:r>
            <a:endParaRPr lang="en-US" sz="2400" b="1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28860" y="4038600"/>
            <a:ext cx="2357454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>
                <a:solidFill>
                  <a:prstClr val="black"/>
                </a:solidFill>
                <a:cs typeface="B Nazanin" pitchFamily="2" charset="-78"/>
              </a:rPr>
              <a:t>عصر صنعت</a:t>
            </a:r>
            <a:endParaRPr lang="en-US" sz="2400" b="1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2819400"/>
            <a:ext cx="2286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F79646">
                    <a:lumMod val="75000"/>
                  </a:srgbClr>
                </a:solidFill>
                <a:cs typeface="B Nazanin" pitchFamily="2" charset="-78"/>
              </a:rPr>
              <a:t>عوامل توليد: </a:t>
            </a:r>
          </a:p>
          <a:p>
            <a:pPr marL="268288" lvl="1" algn="r" rtl="1"/>
            <a:r>
              <a:rPr lang="fa-IR" sz="1600" b="1" dirty="0">
                <a:solidFill>
                  <a:srgbClr val="F79646">
                    <a:lumMod val="75000"/>
                  </a:srgbClr>
                </a:solidFill>
                <a:cs typeface="B Nazanin" pitchFamily="2" charset="-78"/>
              </a:rPr>
              <a:t>زمين، نيروي‌كار، ماشين‌آلات، سرمايه</a:t>
            </a:r>
          </a:p>
          <a:p>
            <a:pPr algn="r" rtl="1"/>
            <a:r>
              <a:rPr lang="fa-IR" sz="1600" b="1" dirty="0">
                <a:solidFill>
                  <a:srgbClr val="F79646">
                    <a:lumMod val="75000"/>
                  </a:srgbClr>
                </a:solidFill>
                <a:cs typeface="B Nazanin" pitchFamily="2" charset="-78"/>
              </a:rPr>
              <a:t>مزيت رقابتي: </a:t>
            </a:r>
          </a:p>
          <a:p>
            <a:pPr marL="268288" lvl="1" algn="r" rtl="1"/>
            <a:r>
              <a:rPr lang="fa-IR" sz="1600" b="1" dirty="0">
                <a:solidFill>
                  <a:srgbClr val="F79646">
                    <a:lumMod val="75000"/>
                  </a:srgbClr>
                </a:solidFill>
                <a:cs typeface="B Nazanin" pitchFamily="2" charset="-78"/>
              </a:rPr>
              <a:t>سرمايه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3429000"/>
            <a:ext cx="2286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عوامل توليد: </a:t>
            </a:r>
          </a:p>
          <a:p>
            <a:pPr marL="254000" lvl="1" algn="r" rtl="1"/>
            <a:r>
              <a:rPr lang="fa-IR" sz="16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زمين، نيروي‌كار</a:t>
            </a:r>
          </a:p>
          <a:p>
            <a:pPr algn="r" rtl="1"/>
            <a:r>
              <a:rPr lang="fa-IR" sz="16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مزيت رقابتي: </a:t>
            </a:r>
          </a:p>
          <a:p>
            <a:pPr marL="268288" lvl="1" algn="r" rtl="1"/>
            <a:r>
              <a:rPr lang="fa-IR" sz="1600" b="1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نيروي كار بيشتر، زمين حاصل‌خيزتر و بزرگتر</a:t>
            </a:r>
            <a:endParaRPr lang="en-US" sz="1600" b="1" dirty="0">
              <a:solidFill>
                <a:srgbClr val="8064A2">
                  <a:lumMod val="50000"/>
                </a:srgbClr>
              </a:solidFill>
              <a:cs typeface="B Nazanin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0" y="3200400"/>
            <a:ext cx="2357454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>
                <a:solidFill>
                  <a:prstClr val="black"/>
                </a:solidFill>
                <a:cs typeface="B Nazanin" pitchFamily="2" charset="-78"/>
              </a:rPr>
              <a:t>عصر اطلاعات</a:t>
            </a:r>
            <a:endParaRPr lang="en-US" sz="32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1600200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00B050"/>
                </a:solidFill>
                <a:cs typeface="B Nazanin" pitchFamily="2" charset="-78"/>
              </a:rPr>
              <a:t>عوامل توليد: </a:t>
            </a:r>
          </a:p>
          <a:p>
            <a:pPr marL="254000" lvl="1" algn="r" rtl="1"/>
            <a:r>
              <a:rPr lang="fa-IR" sz="1600" b="1" dirty="0">
                <a:solidFill>
                  <a:srgbClr val="00B050"/>
                </a:solidFill>
                <a:cs typeface="B Nazanin" pitchFamily="2" charset="-78"/>
              </a:rPr>
              <a:t>زمين، نيروي‌كار، ماشين‌آلات، سرمايه، اطلاعات</a:t>
            </a:r>
          </a:p>
          <a:p>
            <a:pPr algn="r" rtl="1"/>
            <a:r>
              <a:rPr lang="fa-IR" sz="1600" b="1" dirty="0">
                <a:solidFill>
                  <a:srgbClr val="00B050"/>
                </a:solidFill>
                <a:cs typeface="B Nazanin" pitchFamily="2" charset="-78"/>
              </a:rPr>
              <a:t>مزيت رقابتي: </a:t>
            </a:r>
          </a:p>
          <a:p>
            <a:pPr marL="268288" lvl="1" algn="r" rtl="1"/>
            <a:r>
              <a:rPr lang="fa-IR" sz="1600" b="1" dirty="0">
                <a:solidFill>
                  <a:srgbClr val="00B050"/>
                </a:solidFill>
                <a:cs typeface="B Nazanin" pitchFamily="2" charset="-78"/>
              </a:rPr>
              <a:t>اطلاعات و مديريت آن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629400" y="2560260"/>
            <a:ext cx="2357454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>
                <a:solidFill>
                  <a:prstClr val="black"/>
                </a:solidFill>
                <a:cs typeface="B Nazanin" pitchFamily="2" charset="-78"/>
              </a:rPr>
              <a:t>عصر دانش</a:t>
            </a:r>
            <a:endParaRPr lang="en-US" sz="32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44168" y="990600"/>
            <a:ext cx="228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8064A2">
                    <a:lumMod val="75000"/>
                  </a:srgbClr>
                </a:solidFill>
                <a:cs typeface="B Nazanin" pitchFamily="2" charset="-78"/>
              </a:rPr>
              <a:t>عوامل توليد: </a:t>
            </a:r>
          </a:p>
          <a:p>
            <a:pPr marL="268288" lvl="1" algn="r" rtl="1"/>
            <a:r>
              <a:rPr lang="fa-IR" sz="1600" b="1" dirty="0">
                <a:solidFill>
                  <a:srgbClr val="8064A2">
                    <a:lumMod val="75000"/>
                  </a:srgbClr>
                </a:solidFill>
                <a:cs typeface="B Nazanin" pitchFamily="2" charset="-78"/>
              </a:rPr>
              <a:t>زمين، نيروي‌كار، ماشين‌آلات، سرمايه، اطلاعات، دانش</a:t>
            </a:r>
          </a:p>
          <a:p>
            <a:pPr algn="r" rtl="1"/>
            <a:r>
              <a:rPr lang="fa-IR" sz="1600" b="1" dirty="0">
                <a:solidFill>
                  <a:srgbClr val="8064A2">
                    <a:lumMod val="75000"/>
                  </a:srgbClr>
                </a:solidFill>
                <a:cs typeface="B Nazanin" pitchFamily="2" charset="-78"/>
              </a:rPr>
              <a:t>مزيت رقابتي: </a:t>
            </a:r>
          </a:p>
          <a:p>
            <a:pPr marL="268288" lvl="1" algn="r" rtl="1"/>
            <a:r>
              <a:rPr lang="fa-IR" sz="1600" b="1" dirty="0">
                <a:solidFill>
                  <a:srgbClr val="8064A2">
                    <a:lumMod val="75000"/>
                  </a:srgbClr>
                </a:solidFill>
                <a:cs typeface="B Nazanin" pitchFamily="2" charset="-78"/>
              </a:rPr>
              <a:t>دانش و مديريت آن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4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dirty="0">
                <a:cs typeface="B Nazanin" pitchFamily="2" charset="-78"/>
              </a:rPr>
              <a:t>سهم تاثير ابعاد مختلف مديريت دانش</a:t>
            </a:r>
            <a:endParaRPr lang="en-US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863314"/>
              </p:ext>
            </p:extLst>
          </p:nvPr>
        </p:nvGraphicFramePr>
        <p:xfrm>
          <a:off x="1524000" y="2282442"/>
          <a:ext cx="5715000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30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1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چند نكته عملي</a:t>
            </a:r>
          </a:p>
          <a:p>
            <a:pPr lvl="1">
              <a:lnSpc>
                <a:spcPct val="150000"/>
              </a:lnSpc>
            </a:pPr>
            <a:r>
              <a:rPr lang="fa-IR" dirty="0">
                <a:cs typeface="B Nazanin" pitchFamily="2" charset="-78"/>
              </a:rPr>
              <a:t>معمولا بعد </a:t>
            </a:r>
            <a:r>
              <a:rPr lang="fa-IR" b="1" dirty="0">
                <a:cs typeface="B Nazanin" pitchFamily="2" charset="-78"/>
              </a:rPr>
              <a:t>تكنولوژي</a:t>
            </a:r>
            <a:r>
              <a:rPr lang="fa-IR" dirty="0">
                <a:cs typeface="B Nazanin" pitchFamily="2" charset="-78"/>
              </a:rPr>
              <a:t> از همه ابعاد </a:t>
            </a:r>
            <a:r>
              <a:rPr lang="fa-IR" b="1" dirty="0">
                <a:cs typeface="B Nazanin" pitchFamily="2" charset="-78"/>
              </a:rPr>
              <a:t>جلوتر</a:t>
            </a:r>
            <a:r>
              <a:rPr lang="fa-IR" dirty="0">
                <a:cs typeface="B Nazanin" pitchFamily="2" charset="-78"/>
              </a:rPr>
              <a:t> است.</a:t>
            </a:r>
          </a:p>
          <a:p>
            <a:pPr lvl="2"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چرا؟</a:t>
            </a:r>
          </a:p>
          <a:p>
            <a:pPr lvl="1">
              <a:lnSpc>
                <a:spcPct val="150000"/>
              </a:lnSpc>
            </a:pPr>
            <a:r>
              <a:rPr lang="fa-IR" dirty="0">
                <a:cs typeface="B Nazanin" pitchFamily="2" charset="-78"/>
              </a:rPr>
              <a:t>معمولا بعد سازمان و نيروي انساني از همه </a:t>
            </a:r>
            <a:r>
              <a:rPr lang="fa-IR" b="1" dirty="0">
                <a:cs typeface="B Nazanin" pitchFamily="2" charset="-78"/>
              </a:rPr>
              <a:t>سخت‌تر</a:t>
            </a:r>
            <a:r>
              <a:rPr lang="fa-IR" dirty="0">
                <a:cs typeface="B Nazanin" pitchFamily="2" charset="-78"/>
              </a:rPr>
              <a:t> تغيير مي‌كند.</a:t>
            </a:r>
          </a:p>
          <a:p>
            <a:pPr lvl="1">
              <a:lnSpc>
                <a:spcPct val="150000"/>
              </a:lnSpc>
            </a:pPr>
            <a:r>
              <a:rPr lang="fa-IR" dirty="0">
                <a:cs typeface="B Nazanin" pitchFamily="2" charset="-78"/>
              </a:rPr>
              <a:t>متاسفانه بعد تكنولوژي از اهميت كمتري برخوردار است.</a:t>
            </a:r>
          </a:p>
          <a:p>
            <a:pPr lvl="2">
              <a:lnSpc>
                <a:spcPct val="150000"/>
              </a:lnSpc>
            </a:pPr>
            <a:r>
              <a:rPr lang="fa-IR" b="1" dirty="0">
                <a:cs typeface="B Nazanin" pitchFamily="2" charset="-78"/>
              </a:rPr>
              <a:t>10 درصد تكنولوژي، 90 درصد بقيه ابعاد</a:t>
            </a:r>
          </a:p>
          <a:p>
            <a:pPr lvl="1">
              <a:lnSpc>
                <a:spcPct val="150000"/>
              </a:lnSpc>
            </a:pPr>
            <a:r>
              <a:rPr lang="fa-IR" dirty="0">
                <a:cs typeface="B Nazanin" pitchFamily="2" charset="-78"/>
              </a:rPr>
              <a:t>متاسفانه در </a:t>
            </a:r>
            <a:r>
              <a:rPr lang="fa-IR" b="1" dirty="0">
                <a:cs typeface="B Nazanin" pitchFamily="2" charset="-78"/>
              </a:rPr>
              <a:t>كشور ما</a:t>
            </a:r>
            <a:r>
              <a:rPr lang="fa-IR" dirty="0">
                <a:cs typeface="B Nazanin" pitchFamily="2" charset="-78"/>
              </a:rPr>
              <a:t> بعد تكنولوژي بيش از همه مورد توجه قرار مي‌گيرد.</a:t>
            </a:r>
          </a:p>
          <a:p>
            <a:pPr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553200" y="533400"/>
            <a:ext cx="21764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ابعاد مدیریت دانش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>
                <a:cs typeface="Nazanin" pitchFamily="2" charset="-78"/>
              </a:rPr>
              <a:t>دستاوردهاي ملموس</a:t>
            </a:r>
          </a:p>
          <a:p>
            <a:pPr lvl="1"/>
            <a:r>
              <a:rPr lang="fa-IR" dirty="0">
                <a:cs typeface="Nazanin" pitchFamily="2" charset="-78"/>
              </a:rPr>
              <a:t>در جولاي 2000، در سيستم</a:t>
            </a:r>
          </a:p>
          <a:p>
            <a:pPr lvl="2"/>
            <a:r>
              <a:rPr lang="fa-IR" sz="2800" b="1" dirty="0">
                <a:cs typeface="Nazanin" pitchFamily="2" charset="-78"/>
              </a:rPr>
              <a:t>30.000 ايده </a:t>
            </a:r>
          </a:p>
          <a:p>
            <a:pPr lvl="2"/>
            <a:r>
              <a:rPr lang="fa-IR" sz="2800" b="1" dirty="0">
                <a:cs typeface="Nazanin" pitchFamily="2" charset="-78"/>
              </a:rPr>
              <a:t>15.000 تكنيسين به عنوان كاربر دانش</a:t>
            </a:r>
          </a:p>
          <a:p>
            <a:pPr lvl="1"/>
            <a:r>
              <a:rPr lang="fa-IR" sz="2800" b="1" dirty="0">
                <a:cs typeface="Nazanin" pitchFamily="2" charset="-78"/>
              </a:rPr>
              <a:t>با استفاده از ايده‌ها</a:t>
            </a:r>
          </a:p>
          <a:p>
            <a:pPr lvl="2"/>
            <a:r>
              <a:rPr lang="fa-IR" sz="2800" dirty="0">
                <a:cs typeface="Nazanin" pitchFamily="2" charset="-78"/>
              </a:rPr>
              <a:t>صرفه‌جويي 11 ميليون دلاري در سال 2000</a:t>
            </a:r>
          </a:p>
          <a:p>
            <a:pPr lvl="1"/>
            <a:r>
              <a:rPr lang="fa-IR" sz="2800" dirty="0">
                <a:cs typeface="Nazanin" pitchFamily="2" charset="-78"/>
              </a:rPr>
              <a:t>در برزيل:</a:t>
            </a:r>
          </a:p>
          <a:p>
            <a:pPr lvl="2"/>
            <a:r>
              <a:rPr lang="fa-IR" b="1" dirty="0">
                <a:cs typeface="Nazanin" pitchFamily="2" charset="-78"/>
              </a:rPr>
              <a:t>تصميم يك تعميركار براي تعويض يك ماشين 40.000 دلاري خراب</a:t>
            </a:r>
          </a:p>
          <a:p>
            <a:pPr lvl="2"/>
            <a:r>
              <a:rPr lang="fa-IR" dirty="0">
                <a:cs typeface="Nazanin" pitchFamily="2" charset="-78"/>
              </a:rPr>
              <a:t>با مطالعه تجربه مشابه يك تعميركار در مونترال كانادا: </a:t>
            </a:r>
          </a:p>
          <a:p>
            <a:pPr lvl="3"/>
            <a:r>
              <a:rPr lang="fa-IR" b="1" dirty="0">
                <a:cs typeface="Nazanin" pitchFamily="2" charset="-78"/>
              </a:rPr>
              <a:t>مشكل با تعويض يك فيوز 50 سنتي حل شد.!!!</a:t>
            </a:r>
          </a:p>
          <a:p>
            <a:pPr algn="ctr">
              <a:buNone/>
            </a:pPr>
            <a:r>
              <a:rPr lang="fa-IR" sz="4000" b="1" dirty="0">
                <a:cs typeface="Nazanin" pitchFamily="2" charset="-78"/>
              </a:rPr>
              <a:t>(افزايش بهره‌وري 40 ميليون درصد!)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8"/>
            <a:ext cx="3500430" cy="84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629400" y="533400"/>
            <a:ext cx="21002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بررسی یک نمونه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32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8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>
                <a:cs typeface="B Nazanin" pitchFamily="2" charset="-78"/>
              </a:rPr>
              <a:t>دانش همان اطلاعات است.</a:t>
            </a:r>
          </a:p>
          <a:p>
            <a:r>
              <a:rPr lang="fa-IR" dirty="0">
                <a:cs typeface="B Nazanin" pitchFamily="2" charset="-78"/>
              </a:rPr>
              <a:t>دانش قابل اندازه‌گيري و كنترل است.</a:t>
            </a:r>
          </a:p>
          <a:p>
            <a:r>
              <a:rPr lang="fa-IR" dirty="0">
                <a:cs typeface="B Nazanin" pitchFamily="2" charset="-78"/>
              </a:rPr>
              <a:t>مديريت دانش يعني سيستم‌هاي اطلاعاتي گران‌قيمت.</a:t>
            </a:r>
          </a:p>
          <a:p>
            <a:r>
              <a:rPr lang="fa-IR" dirty="0">
                <a:cs typeface="B Nazanin" pitchFamily="2" charset="-78"/>
              </a:rPr>
              <a:t>مديريت دانش يك محصول است كه مي‌توان از بازار آنرا خريد.</a:t>
            </a:r>
          </a:p>
          <a:p>
            <a:r>
              <a:rPr lang="fa-IR" dirty="0">
                <a:cs typeface="B Nazanin" pitchFamily="2" charset="-78"/>
              </a:rPr>
              <a:t>مديريت دانش در همه سازمان‌ها يكسان است.</a:t>
            </a:r>
          </a:p>
          <a:p>
            <a:r>
              <a:rPr lang="fa-IR" dirty="0">
                <a:cs typeface="B Nazanin" pitchFamily="2" charset="-78"/>
              </a:rPr>
              <a:t>مديريت دانش در كوتاه‌مدت اثرات خود را نشان مي‌دهد.</a:t>
            </a:r>
          </a:p>
          <a:p>
            <a:r>
              <a:rPr lang="fa-IR" dirty="0">
                <a:cs typeface="B Nazanin" pitchFamily="2" charset="-78"/>
              </a:rPr>
              <a:t>براي اجراي مديريت دانش نيازي به ايجاد تغييرات اساسي در سازمان نيست.</a:t>
            </a:r>
          </a:p>
          <a:p>
            <a:r>
              <a:rPr lang="fa-IR" dirty="0">
                <a:cs typeface="B Nazanin" pitchFamily="2" charset="-78"/>
              </a:rPr>
              <a:t>همه مشكلات سازمان را مي‌توان با مديريت دانش حل كرد.</a:t>
            </a:r>
          </a:p>
          <a:p>
            <a:r>
              <a:rPr lang="fa-IR" dirty="0">
                <a:cs typeface="B Nazanin" pitchFamily="2" charset="-78"/>
              </a:rPr>
              <a:t>مديريت دانش امري ‌طبيعي‌ست و خودبخود انجام مي‌شود.</a:t>
            </a:r>
          </a:p>
          <a:p>
            <a:r>
              <a:rPr lang="fa-IR" dirty="0">
                <a:cs typeface="B Nazanin" pitchFamily="2" charset="-78"/>
              </a:rPr>
              <a:t>مديريت دانش مربوط به سطوح عملياتي سازمان است؛ ربطي به مديريت ارشد سازمان ندارد.</a:t>
            </a: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705600" y="533400"/>
            <a:ext cx="20240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اشتباهات مهلک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829800" cy="4648200"/>
          </a:xfrm>
        </p:spPr>
        <p:txBody>
          <a:bodyPr/>
          <a:lstStyle/>
          <a:p>
            <a:r>
              <a:rPr lang="fa-IR" sz="20000" dirty="0" smtClean="0">
                <a:cs typeface="_MRT_Khodkar" panose="00000700000000000000" pitchFamily="2" charset="-78"/>
              </a:rPr>
              <a:t>پایان</a:t>
            </a:r>
            <a:endParaRPr lang="en-US" sz="20000" dirty="0">
              <a:cs typeface="_MRT_Khodka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34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z="1400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 sz="14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6547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سلسله مراتب داده تا </a:t>
            </a:r>
            <a:r>
              <a:rPr lang="fa-IR" b="1" dirty="0" smtClean="0">
                <a:cs typeface="B Nazanin" pitchFamily="2" charset="-78"/>
              </a:rPr>
              <a:t>خرد</a:t>
            </a:r>
            <a:endParaRPr lang="fa-IR" b="1" dirty="0"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داده</a:t>
            </a:r>
            <a:r>
              <a:rPr lang="fa-IR" dirty="0">
                <a:cs typeface="B Nazanin" pitchFamily="2" charset="-78"/>
              </a:rPr>
              <a:t> (</a:t>
            </a:r>
            <a:r>
              <a:rPr lang="en-US" b="1" dirty="0">
                <a:cs typeface="B Nazanin" pitchFamily="2" charset="-78"/>
              </a:rPr>
              <a:t>Data</a:t>
            </a:r>
            <a:r>
              <a:rPr lang="fa-IR" dirty="0">
                <a:cs typeface="B Nazanin" pitchFamily="2" charset="-78"/>
              </a:rPr>
              <a:t>)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اطلاعات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(</a:t>
            </a:r>
            <a:r>
              <a:rPr lang="en-US" b="1" dirty="0">
                <a:cs typeface="B Nazanin" pitchFamily="2" charset="-78"/>
              </a:rPr>
              <a:t>Information</a:t>
            </a:r>
            <a:r>
              <a:rPr lang="en-US" dirty="0">
                <a:cs typeface="B Nazanin" pitchFamily="2" charset="-78"/>
              </a:rPr>
              <a:t> = </a:t>
            </a:r>
            <a:r>
              <a:rPr lang="en-US" b="1" dirty="0">
                <a:cs typeface="B Nazanin" pitchFamily="2" charset="-78"/>
              </a:rPr>
              <a:t>Data</a:t>
            </a:r>
            <a:r>
              <a:rPr lang="en-US" dirty="0">
                <a:cs typeface="B Nazanin" pitchFamily="2" charset="-78"/>
              </a:rPr>
              <a:t> + (Relevance + Purpose)</a:t>
            </a:r>
            <a:r>
              <a:rPr lang="fa-IR" dirty="0" smtClean="0">
                <a:cs typeface="B Nazanin" pitchFamily="2" charset="-78"/>
              </a:rPr>
              <a:t>)</a:t>
            </a:r>
            <a:endParaRPr lang="fa-IR" dirty="0"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اطلاعات 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>= داده + (ارتباط + هدف)</a:t>
            </a:r>
            <a:endParaRPr lang="fa-IR" b="1" dirty="0" smtClean="0">
              <a:solidFill>
                <a:schemeClr val="accent2">
                  <a:lumMod val="75000"/>
                </a:schemeClr>
              </a:solidFill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دانش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(</a:t>
            </a:r>
            <a:r>
              <a:rPr lang="en-US" b="1" dirty="0">
                <a:cs typeface="B Nazanin" pitchFamily="2" charset="-78"/>
              </a:rPr>
              <a:t>Knowledge</a:t>
            </a:r>
            <a:r>
              <a:rPr lang="en-US" dirty="0">
                <a:cs typeface="B Nazanin" pitchFamily="2" charset="-78"/>
              </a:rPr>
              <a:t> = </a:t>
            </a:r>
            <a:r>
              <a:rPr lang="en-US" b="1" dirty="0">
                <a:cs typeface="B Nazanin" pitchFamily="2" charset="-78"/>
              </a:rPr>
              <a:t>Information</a:t>
            </a:r>
            <a:r>
              <a:rPr lang="en-US" dirty="0">
                <a:cs typeface="B Nazanin" pitchFamily="2" charset="-78"/>
              </a:rPr>
              <a:t> + Application</a:t>
            </a:r>
            <a:r>
              <a:rPr lang="fa-IR" dirty="0" smtClean="0">
                <a:cs typeface="B Nazanin" pitchFamily="2" charset="-78"/>
              </a:rPr>
              <a:t>)</a:t>
            </a:r>
            <a:endParaRPr lang="fa-IR" dirty="0"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دانش 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(اطلاعات 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برنامه)</a:t>
            </a:r>
            <a:endParaRPr lang="fa-IR" b="1" dirty="0" smtClean="0">
              <a:solidFill>
                <a:schemeClr val="accent2">
                  <a:lumMod val="75000"/>
                </a:schemeClr>
              </a:solidFill>
              <a:cs typeface="B Nazanin" pitchFamily="2" charset="-78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خرد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(</a:t>
            </a:r>
            <a:r>
              <a:rPr lang="en-US" b="1" dirty="0">
                <a:cs typeface="B Nazanin" pitchFamily="2" charset="-78"/>
              </a:rPr>
              <a:t>Wisdom </a:t>
            </a:r>
            <a:r>
              <a:rPr lang="en-US" dirty="0">
                <a:cs typeface="B Nazanin" pitchFamily="2" charset="-78"/>
              </a:rPr>
              <a:t>= </a:t>
            </a:r>
            <a:r>
              <a:rPr lang="en-US" b="1" dirty="0">
                <a:cs typeface="B Nazanin" pitchFamily="2" charset="-78"/>
              </a:rPr>
              <a:t>Knowledge</a:t>
            </a:r>
            <a:r>
              <a:rPr lang="en-US" dirty="0">
                <a:cs typeface="B Nazanin" pitchFamily="2" charset="-78"/>
              </a:rPr>
              <a:t> + (Intuition + Experience)</a:t>
            </a:r>
            <a:r>
              <a:rPr lang="fa-IR" dirty="0">
                <a:cs typeface="B Nazanin" pitchFamily="2" charset="-78"/>
              </a:rPr>
              <a:t>)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خرد= 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>دانش + (شهود +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تجربه)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cs typeface="B Nazanin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096000" y="533400"/>
            <a:ext cx="2633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داده، اطلاعات، دانش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7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800225"/>
            <a:ext cx="8291512" cy="1624013"/>
          </a:xfrm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ar-SA" sz="2400" dirty="0">
                <a:solidFill>
                  <a:srgbClr val="0000FC"/>
                </a:solidFill>
                <a:cs typeface="B Mitra" panose="00000400000000000000" pitchFamily="2" charset="-78"/>
              </a:rPr>
              <a:t>تبديل داده و اطلاعات به يكديگر به واسطه فناوري اطلاعات صورت مي‌گيرد ولي فناوري اطلاعات گزينه ناتواني براي تبديل «اطلاعات» به «دانش» است. </a:t>
            </a:r>
            <a:endParaRPr lang="fa-IR" sz="2400" dirty="0">
              <a:solidFill>
                <a:srgbClr val="0000FC"/>
              </a:solidFill>
              <a:cs typeface="B Mitra" panose="00000400000000000000" pitchFamily="2" charset="-78"/>
            </a:endParaRP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ar-SA" sz="2400" dirty="0">
                <a:solidFill>
                  <a:srgbClr val="0000FC"/>
                </a:solidFill>
                <a:cs typeface="B Mitra" panose="00000400000000000000" pitchFamily="2" charset="-78"/>
              </a:rPr>
              <a:t>عوامل اجتماعي، «دانش» و «اطلاعات» را بهتر به يكديگر تبديل مي‌كنند اما همين عوامل در تبديل «داده» به «اطلاعات» كند هستند.</a:t>
            </a:r>
            <a:endParaRPr lang="en-US" sz="2400" dirty="0">
              <a:solidFill>
                <a:srgbClr val="0000FC"/>
              </a:solidFill>
              <a:cs typeface="B Mitra" panose="00000400000000000000" pitchFamily="2" charset="-78"/>
            </a:endParaRPr>
          </a:p>
        </p:txBody>
      </p:sp>
      <p:pic>
        <p:nvPicPr>
          <p:cNvPr id="753667" name="Picture 3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65625"/>
            <a:ext cx="3960812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3668" name="Text Box 4"/>
          <p:cNvSpPr txBox="1">
            <a:spLocks noChangeArrowheads="1"/>
          </p:cNvSpPr>
          <p:nvPr/>
        </p:nvSpPr>
        <p:spPr bwMode="auto">
          <a:xfrm>
            <a:off x="1707712" y="3563938"/>
            <a:ext cx="62953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rtl="1" fontAlgn="base"/>
            <a:r>
              <a:rPr lang="fa-IR" sz="2000" baseline="0" dirty="0">
                <a:effectLst>
                  <a:outerShdw blurRad="38100" dist="38100" dir="2700000" algn="tl">
                    <a:srgbClr val="C0C0C0"/>
                  </a:outerShdw>
                </a:effectLst>
                <a:cs typeface="B Nasim" panose="00000700000000000000" pitchFamily="2" charset="-78"/>
              </a:rPr>
              <a:t>ت</a:t>
            </a:r>
            <a:r>
              <a:rPr lang="ar-SA" sz="2000" baseline="0" dirty="0">
                <a:effectLst>
                  <a:outerShdw blurRad="38100" dist="38100" dir="2700000" algn="tl">
                    <a:srgbClr val="C0C0C0"/>
                  </a:outerShdw>
                </a:effectLst>
                <a:cs typeface="B Nasim" panose="00000700000000000000" pitchFamily="2" charset="-78"/>
              </a:rPr>
              <a:t>مايز «داده»، «اطلاعات» و «دانش» مشكل است. </a:t>
            </a:r>
            <a:endParaRPr lang="en-US" sz="2000" baseline="0" dirty="0">
              <a:effectLst>
                <a:outerShdw blurRad="38100" dist="38100" dir="2700000" algn="tl">
                  <a:srgbClr val="C0C0C0"/>
                </a:outerShdw>
              </a:effectLst>
              <a:cs typeface="B Nasim" panose="00000700000000000000" pitchFamily="2" charset="-78"/>
            </a:endParaRPr>
          </a:p>
        </p:txBody>
      </p:sp>
      <p:sp>
        <p:nvSpPr>
          <p:cNvPr id="753669" name="Text Box 5"/>
          <p:cNvSpPr txBox="1">
            <a:spLocks noChangeArrowheads="1"/>
          </p:cNvSpPr>
          <p:nvPr/>
        </p:nvSpPr>
        <p:spPr bwMode="auto">
          <a:xfrm>
            <a:off x="4427538" y="4652963"/>
            <a:ext cx="43926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fontAlgn="base"/>
            <a:r>
              <a:rPr lang="ar-SA" sz="2400" b="1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Yaqouti" pitchFamily="2" charset="2"/>
                <a:cs typeface="B Mitra" panose="00000400000000000000" pitchFamily="2" charset="-78"/>
              </a:rPr>
              <a:t>تنها از طريق مفاهيم بيروني يا از ديدگاه كاربر مي‌توان بين «داده»، «اطلاعات» و «دانش» تفاوت قائل شد.</a:t>
            </a:r>
            <a:r>
              <a:rPr lang="ar-SA" sz="2400" b="1" baseline="0" dirty="0">
                <a:latin typeface="Yaqouti" pitchFamily="2" charset="2"/>
                <a:cs typeface="B Mitra" panose="00000400000000000000" pitchFamily="2" charset="-78"/>
              </a:rPr>
              <a:t> </a:t>
            </a:r>
            <a:endParaRPr lang="en-US" sz="2400" b="1" baseline="0" dirty="0">
              <a:latin typeface="Yaqouti" pitchFamily="2" charset="2"/>
              <a:cs typeface="B Mitra" panose="00000400000000000000" pitchFamily="2" charset="-78"/>
            </a:endParaRPr>
          </a:p>
        </p:txBody>
      </p:sp>
      <p:sp>
        <p:nvSpPr>
          <p:cNvPr id="753670" name="Text Box 6"/>
          <p:cNvSpPr txBox="1">
            <a:spLocks noChangeArrowheads="1"/>
          </p:cNvSpPr>
          <p:nvPr/>
        </p:nvSpPr>
        <p:spPr bwMode="auto">
          <a:xfrm>
            <a:off x="130175" y="1222375"/>
            <a:ext cx="8870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Nazanin" panose="00000400000000000000" pitchFamily="2" charset="-78"/>
              </a:rPr>
              <a:t>داده – اطلاعات – دانش - خرد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753671" name="Text Box 7"/>
          <p:cNvSpPr txBox="1">
            <a:spLocks noChangeArrowheads="1"/>
          </p:cNvSpPr>
          <p:nvPr/>
        </p:nvSpPr>
        <p:spPr bwMode="auto">
          <a:xfrm>
            <a:off x="-421943" y="28711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32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7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75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75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/>
      <p:bldP spid="7536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10 سانتي‌متر </a:t>
            </a:r>
          </a:p>
          <a:p>
            <a:pPr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قطر پيستون</a:t>
            </a:r>
            <a:r>
              <a:rPr lang="fa-IR" sz="2400" dirty="0">
                <a:cs typeface="B Nazanin" pitchFamily="2" charset="-78"/>
              </a:rPr>
              <a:t> = 10 سانتي‌متر</a:t>
            </a:r>
          </a:p>
          <a:p>
            <a:pPr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در شرايط آب‌ و هوايي گرم و مرطوب براي كاهش مصرف سوخت و با فرض حداقل لرزش و صدا در موتور، بهينه‌ترين</a:t>
            </a:r>
            <a:r>
              <a:rPr lang="fa-IR" sz="2400" dirty="0">
                <a:cs typeface="B Nazanin" pitchFamily="2" charset="-78"/>
              </a:rPr>
              <a:t> قطر پيستون، 10 سانتي‌متر است.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cs typeface="B Nazanin" pitchFamily="2" charset="-78"/>
              </a:rPr>
              <a:t> در شرايط آب‌ و هوايي گرم و مرطوب از نظر مصرف سوخت و با فرض حداقل لرزش و صدا در موتور، </a:t>
            </a:r>
            <a:r>
              <a:rPr lang="fa-IR" sz="2400" b="1" dirty="0">
                <a:cs typeface="B Nazanin" pitchFamily="2" charset="-78"/>
              </a:rPr>
              <a:t>بر اساس تجربه 40 سال خودروسازي</a:t>
            </a:r>
            <a:r>
              <a:rPr lang="fa-IR" sz="2400" dirty="0">
                <a:cs typeface="B Nazanin" pitchFamily="2" charset="-78"/>
              </a:rPr>
              <a:t>، بهينه‌ترين قطر پيستون، 10 سانتي‌متر است. </a:t>
            </a:r>
          </a:p>
          <a:p>
            <a:pPr>
              <a:lnSpc>
                <a:spcPct val="150000"/>
              </a:lnSpc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096000" y="533400"/>
            <a:ext cx="2633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داده، اطلاعات، دانش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6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385954"/>
              </p:ext>
            </p:extLst>
          </p:nvPr>
        </p:nvGraphicFramePr>
        <p:xfrm>
          <a:off x="457200" y="1371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3500430" y="3962400"/>
            <a:ext cx="52149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8660" lvl="1" indent="-342900" algn="r" rt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fa-IR" sz="2400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با ارزش‌تر مي‌شود.</a:t>
            </a:r>
          </a:p>
          <a:p>
            <a:pPr marL="708660" lvl="1" indent="-342900" algn="r" rt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fa-IR" sz="2400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مديريتش سخت‌تر مي‌شود.</a:t>
            </a:r>
          </a:p>
          <a:p>
            <a:pPr marL="708660" lvl="1" indent="-342900" algn="r" rt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fa-IR" sz="2400" dirty="0" smtClean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زمان‌برتر </a:t>
            </a:r>
            <a:r>
              <a:rPr lang="fa-IR" sz="2400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مي‌شود.</a:t>
            </a:r>
          </a:p>
          <a:p>
            <a:pPr marL="708660" lvl="1" indent="-342900" algn="r" rt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fa-IR" sz="2400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غني‌تر و عميق‌تر مي‌شود.</a:t>
            </a:r>
          </a:p>
          <a:p>
            <a:pPr marL="708660" lvl="1" indent="-342900" algn="r" rtl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fa-IR" sz="2400" dirty="0">
                <a:solidFill>
                  <a:srgbClr val="8064A2">
                    <a:lumMod val="50000"/>
                  </a:srgbClr>
                </a:solidFill>
                <a:cs typeface="B Nazanin" pitchFamily="2" charset="-78"/>
              </a:rPr>
              <a:t>نقش مسايل انساني و اجتماعي بيشتر مي‌شود.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096000" y="533400"/>
            <a:ext cx="2633663" cy="4320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a-IR" sz="2400" b="1" dirty="0">
                <a:solidFill>
                  <a:prstClr val="white"/>
                </a:solidFill>
                <a:cs typeface="B Nazanin" pitchFamily="2" charset="-78"/>
              </a:rPr>
              <a:t>داده، اطلاعات، دانش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>
              <a:buClr>
                <a:srgbClr val="FF0000"/>
              </a:buClr>
              <a:buSzPct val="80000"/>
              <a:buFont typeface="Wingdings" pitchFamily="2" charset="2"/>
              <a:buChar char="q"/>
            </a:pPr>
            <a:r>
              <a:rPr lang="fa-IR" sz="3600" dirty="0">
                <a:solidFill>
                  <a:schemeClr val="accent2"/>
                </a:solidFill>
                <a:cs typeface="B Nazanin" pitchFamily="2" charset="-78"/>
              </a:rPr>
              <a:t>داده </a:t>
            </a:r>
            <a:r>
              <a:rPr lang="ar-SA" sz="3600" dirty="0">
                <a:solidFill>
                  <a:schemeClr val="accent2"/>
                </a:solidFill>
                <a:cs typeface="B Nazanin" pitchFamily="2" charset="-78"/>
              </a:rPr>
              <a:t>–</a:t>
            </a:r>
            <a:r>
              <a:rPr lang="fa-IR" sz="3600" dirty="0">
                <a:cs typeface="B Nazanin" pitchFamily="2" charset="-78"/>
              </a:rPr>
              <a:t> اعداد</a:t>
            </a:r>
          </a:p>
          <a:p>
            <a:pPr algn="justLow">
              <a:buClr>
                <a:srgbClr val="FF0000"/>
              </a:buClr>
              <a:buSzPct val="80000"/>
              <a:buFont typeface="Wingdings" pitchFamily="2" charset="2"/>
              <a:buChar char="q"/>
            </a:pPr>
            <a:r>
              <a:rPr lang="fa-IR" sz="3600" dirty="0">
                <a:solidFill>
                  <a:schemeClr val="accent2"/>
                </a:solidFill>
                <a:cs typeface="B Nazanin" pitchFamily="2" charset="-78"/>
              </a:rPr>
              <a:t>اطلاعات </a:t>
            </a:r>
            <a:r>
              <a:rPr lang="ar-SA" sz="3600" dirty="0">
                <a:solidFill>
                  <a:schemeClr val="accent2"/>
                </a:solidFill>
                <a:cs typeface="B Nazanin" pitchFamily="2" charset="-78"/>
              </a:rPr>
              <a:t>–</a:t>
            </a:r>
            <a:r>
              <a:rPr lang="fa-IR" sz="3600" dirty="0">
                <a:cs typeface="B Nazanin" pitchFamily="2" charset="-78"/>
              </a:rPr>
              <a:t> الگــوی خــاص به داده‌ها</a:t>
            </a:r>
          </a:p>
          <a:p>
            <a:pPr algn="justLow">
              <a:buClr>
                <a:srgbClr val="FF0000"/>
              </a:buClr>
              <a:buSzPct val="80000"/>
              <a:buFont typeface="Wingdings" pitchFamily="2" charset="2"/>
              <a:buChar char="q"/>
            </a:pPr>
            <a:r>
              <a:rPr lang="fa-IR" sz="3600" dirty="0">
                <a:solidFill>
                  <a:schemeClr val="accent2"/>
                </a:solidFill>
                <a:cs typeface="B Nazanin" pitchFamily="2" charset="-78"/>
              </a:rPr>
              <a:t>دانش </a:t>
            </a:r>
            <a:r>
              <a:rPr lang="ar-SA" sz="3600" dirty="0">
                <a:solidFill>
                  <a:schemeClr val="accent2"/>
                </a:solidFill>
                <a:cs typeface="B Nazanin" pitchFamily="2" charset="-78"/>
              </a:rPr>
              <a:t>–</a:t>
            </a:r>
            <a:r>
              <a:rPr lang="fa-IR" sz="3600" dirty="0">
                <a:cs typeface="B Nazanin" pitchFamily="2" charset="-78"/>
              </a:rPr>
              <a:t> اطلاعاتی که می توان به آن عمل کرد</a:t>
            </a:r>
          </a:p>
          <a:p>
            <a:pPr algn="justLow">
              <a:buClr>
                <a:srgbClr val="FF0000"/>
              </a:buClr>
              <a:buSzPct val="80000"/>
              <a:buFont typeface="Wingdings" pitchFamily="2" charset="2"/>
              <a:buChar char="q"/>
            </a:pPr>
            <a:r>
              <a:rPr lang="fa-IR" sz="3600" dirty="0">
                <a:solidFill>
                  <a:schemeClr val="accent2"/>
                </a:solidFill>
                <a:cs typeface="B Nazanin" pitchFamily="2" charset="-78"/>
              </a:rPr>
              <a:t>خرد </a:t>
            </a:r>
            <a:r>
              <a:rPr lang="ar-SA" sz="3600" dirty="0">
                <a:solidFill>
                  <a:schemeClr val="accent2"/>
                </a:solidFill>
                <a:cs typeface="B Nazanin" pitchFamily="2" charset="-78"/>
              </a:rPr>
              <a:t>–</a:t>
            </a:r>
            <a:r>
              <a:rPr lang="fa-IR" sz="3600" dirty="0">
                <a:cs typeface="B Nazanin" pitchFamily="2" charset="-78"/>
              </a:rPr>
              <a:t> اقداماتی که منجر به تصمیم‌گیری و بهبود می‌گردد</a:t>
            </a:r>
            <a:endParaRPr lang="en-US" sz="3600" dirty="0">
              <a:cs typeface="B Nazanin" pitchFamily="2" charset="-78"/>
            </a:endParaRPr>
          </a:p>
        </p:txBody>
      </p:sp>
      <p:sp>
        <p:nvSpPr>
          <p:cNvPr id="660486" name="Text Box 6"/>
          <p:cNvSpPr txBox="1">
            <a:spLocks noChangeArrowheads="1"/>
          </p:cNvSpPr>
          <p:nvPr/>
        </p:nvSpPr>
        <p:spPr bwMode="auto">
          <a:xfrm>
            <a:off x="130175" y="1236663"/>
            <a:ext cx="887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Zar" panose="00000400000000000000" pitchFamily="2" charset="-78"/>
              </a:rPr>
              <a:t>داده – اطلاعات – دانش - خرد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660487" name="Text Box 7"/>
          <p:cNvSpPr txBox="1">
            <a:spLocks noChangeArrowheads="1"/>
          </p:cNvSpPr>
          <p:nvPr/>
        </p:nvSpPr>
        <p:spPr bwMode="auto">
          <a:xfrm>
            <a:off x="-6350" y="47011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32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05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013"/>
            <a:ext cx="7772400" cy="38274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4400" b="0">
                <a:solidFill>
                  <a:srgbClr val="023DD0"/>
                </a:solidFill>
                <a:cs typeface="B Roya" pitchFamily="2" charset="-78"/>
              </a:rPr>
              <a:t> </a:t>
            </a:r>
            <a:r>
              <a:rPr lang="fa-IR" sz="4400">
                <a:solidFill>
                  <a:srgbClr val="023DD0"/>
                </a:solidFill>
                <a:cs typeface="B Nazanin" pitchFamily="2" charset="-78"/>
              </a:rPr>
              <a:t>داده ها، حقایق و اعدادی هستند که از آنها اطلاعات به دست می‌آید.</a:t>
            </a:r>
          </a:p>
          <a:p>
            <a:pPr algn="ctr">
              <a:buFont typeface="Wingdings" pitchFamily="2" charset="2"/>
              <a:buNone/>
            </a:pPr>
            <a:r>
              <a:rPr lang="fa-IR" sz="4400">
                <a:solidFill>
                  <a:srgbClr val="023DD0"/>
                </a:solidFill>
                <a:cs typeface="B Nazanin" pitchFamily="2" charset="-78"/>
              </a:rPr>
              <a:t> برای مثال داده می‌تواند شامل آمار، فهرست اقلام و فهرستی از اسامی و آدرس‌ها باشد.</a:t>
            </a:r>
            <a:endParaRPr lang="en-US" sz="4400">
              <a:solidFill>
                <a:srgbClr val="023DD0"/>
              </a:solidFill>
              <a:cs typeface="B Nazanin" pitchFamily="2" charset="-78"/>
            </a:endParaRPr>
          </a:p>
        </p:txBody>
      </p:sp>
      <p:sp>
        <p:nvSpPr>
          <p:cNvPr id="661509" name="Text Box 5"/>
          <p:cNvSpPr txBox="1">
            <a:spLocks noChangeArrowheads="1"/>
          </p:cNvSpPr>
          <p:nvPr/>
        </p:nvSpPr>
        <p:spPr bwMode="auto">
          <a:xfrm>
            <a:off x="130175" y="1236663"/>
            <a:ext cx="887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rgbClr val="008000"/>
                </a:solidFill>
                <a:latin typeface="Times New Roman" pitchFamily="18" charset="0"/>
                <a:cs typeface="B Zar" panose="00000400000000000000" pitchFamily="2" charset="-78"/>
              </a:rPr>
              <a:t>داده</a:t>
            </a:r>
            <a:endParaRPr lang="en-US" sz="3200" b="1" baseline="0" dirty="0">
              <a:solidFill>
                <a:srgbClr val="008000"/>
              </a:solidFill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661510" name="Text Box 6"/>
          <p:cNvSpPr txBox="1">
            <a:spLocks noChangeArrowheads="1"/>
          </p:cNvSpPr>
          <p:nvPr/>
        </p:nvSpPr>
        <p:spPr bwMode="auto">
          <a:xfrm>
            <a:off x="0" y="68738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fontAlgn="base">
              <a:spcBef>
                <a:spcPct val="50000"/>
              </a:spcBef>
            </a:pPr>
            <a:r>
              <a:rPr lang="fa-IR" sz="32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آشنايي كلي  با مديريت دانش</a:t>
            </a:r>
            <a:endParaRPr lang="en-US" sz="32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2EC8-5807-4CAC-A212-A629859A2C9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>
                <a:solidFill>
                  <a:prstClr val="black">
                    <a:tint val="75000"/>
                  </a:prstClr>
                </a:solidFill>
              </a:rPr>
              <a:t>تهیه وتنظیم: جواد جهانبخش     مدیریت دانش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8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2211</Words>
  <Application>Microsoft Office PowerPoint</Application>
  <PresentationFormat>On-screen Show (4:3)</PresentationFormat>
  <Paragraphs>348</Paragraphs>
  <Slides>34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23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59" baseType="lpstr">
      <vt:lpstr>宋体</vt:lpstr>
      <vt:lpstr>_MRT_Khodkar</vt:lpstr>
      <vt:lpstr>2  Aseman</vt:lpstr>
      <vt:lpstr>2  Traffic</vt:lpstr>
      <vt:lpstr>AlMutanabi</vt:lpstr>
      <vt:lpstr>Arial</vt:lpstr>
      <vt:lpstr>B Homa</vt:lpstr>
      <vt:lpstr>B Lotus</vt:lpstr>
      <vt:lpstr>B Mitra</vt:lpstr>
      <vt:lpstr>B Nasim</vt:lpstr>
      <vt:lpstr>B Nazanin</vt:lpstr>
      <vt:lpstr>B Roya</vt:lpstr>
      <vt:lpstr>B Titr</vt:lpstr>
      <vt:lpstr>B Zar</vt:lpstr>
      <vt:lpstr>Calibri</vt:lpstr>
      <vt:lpstr>Franklin Gothic Book</vt:lpstr>
      <vt:lpstr>Nazanin</vt:lpstr>
      <vt:lpstr>Perpetua</vt:lpstr>
      <vt:lpstr>tarnaz</vt:lpstr>
      <vt:lpstr>Times New Roman</vt:lpstr>
      <vt:lpstr>Wingdings</vt:lpstr>
      <vt:lpstr>Wingdings 2</vt:lpstr>
      <vt:lpstr>Yaqouti</vt:lpstr>
      <vt:lpstr>Equity</vt:lpstr>
      <vt:lpstr>2_Office Theme</vt:lpstr>
      <vt:lpstr>PowerPoint Presentation</vt:lpstr>
      <vt:lpstr>Knowledge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ASBAY</dc:creator>
  <cp:lastModifiedBy>oktay1</cp:lastModifiedBy>
  <cp:revision>33</cp:revision>
  <dcterms:created xsi:type="dcterms:W3CDTF">2014-11-16T13:15:45Z</dcterms:created>
  <dcterms:modified xsi:type="dcterms:W3CDTF">2014-12-10T12:58:22Z</dcterms:modified>
</cp:coreProperties>
</file>