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88" r:id="rId9"/>
    <p:sldId id="263" r:id="rId10"/>
    <p:sldId id="289" r:id="rId11"/>
    <p:sldId id="264" r:id="rId12"/>
    <p:sldId id="265" r:id="rId13"/>
    <p:sldId id="291" r:id="rId14"/>
    <p:sldId id="277" r:id="rId15"/>
    <p:sldId id="266" r:id="rId16"/>
    <p:sldId id="267" r:id="rId17"/>
    <p:sldId id="268" r:id="rId18"/>
    <p:sldId id="269" r:id="rId19"/>
    <p:sldId id="271" r:id="rId20"/>
    <p:sldId id="279" r:id="rId21"/>
    <p:sldId id="292" r:id="rId22"/>
    <p:sldId id="293" r:id="rId23"/>
    <p:sldId id="294" r:id="rId24"/>
    <p:sldId id="295" r:id="rId25"/>
    <p:sldId id="296" r:id="rId26"/>
    <p:sldId id="297" r:id="rId27"/>
    <p:sldId id="298" r:id="rId28"/>
    <p:sldId id="299" r:id="rId29"/>
    <p:sldId id="300" r:id="rId30"/>
    <p:sldId id="30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p:scale>
          <a:sx n="77" d="100"/>
          <a:sy n="77" d="100"/>
        </p:scale>
        <p:origin x="-1176" y="222"/>
      </p:cViewPr>
      <p:guideLst>
        <p:guide orient="horz" pos="2160"/>
        <p:guide pos="2880"/>
      </p:guideLst>
    </p:cSldViewPr>
  </p:slideViewPr>
  <p:outlineViewPr>
    <p:cViewPr>
      <p:scale>
        <a:sx n="33" d="100"/>
        <a:sy n="33" d="100"/>
      </p:scale>
      <p:origin x="0" y="254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C727C44-7534-4430-BA69-9B2152DC8C12}" type="datetimeFigureOut">
              <a:rPr lang="en-US" smtClean="0"/>
              <a:t>12/30/2015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60BCEB9-536A-473C-ABF2-728211386F6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0BCEB9-536A-473C-ABF2-728211386F6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0BCEB9-536A-473C-ABF2-728211386F6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0BCEB9-536A-473C-ABF2-728211386F6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60BCEB9-536A-473C-ABF2-728211386F6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0BCEB9-536A-473C-ABF2-728211386F6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60BCEB9-536A-473C-ABF2-728211386F6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60BCEB9-536A-473C-ABF2-728211386F6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C727C44-7534-4430-BA69-9B2152DC8C12}" type="datetimeFigureOut">
              <a:rPr lang="en-US" smtClean="0"/>
              <a:t>12/30/2015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60BCEB9-536A-473C-ABF2-728211386F6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C727C44-7534-4430-BA69-9B2152DC8C12}" type="datetimeFigureOut">
              <a:rPr lang="en-US" smtClean="0"/>
              <a:t>12/30/2015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60BCEB9-536A-473C-ABF2-728211386F6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C727C44-7534-4430-BA69-9B2152DC8C12}" type="datetimeFigureOut">
              <a:rPr lang="en-US" smtClean="0"/>
              <a:t>12/30/2015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60BCEB9-536A-473C-ABF2-728211386F6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C727C44-7534-4430-BA69-9B2152DC8C12}" type="datetimeFigureOut">
              <a:rPr lang="en-US" smtClean="0"/>
              <a:t>12/30/2015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60BCEB9-536A-473C-ABF2-728211386F6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772400" cy="1829761"/>
          </a:xfrm>
        </p:spPr>
        <p:txBody>
          <a:bodyPr>
            <a:normAutofit/>
          </a:bodyPr>
          <a:lstStyle/>
          <a:p>
            <a:pPr algn="ctr"/>
            <a:r>
              <a:rPr lang="en-US" sz="4000" dirty="0" smtClean="0">
                <a:solidFill>
                  <a:srgbClr val="7030A0"/>
                </a:solidFill>
                <a:effectLst/>
                <a:latin typeface="Times New Roman" pitchFamily="18" charset="0"/>
                <a:cs typeface="Times New Roman" pitchFamily="18" charset="0"/>
              </a:rPr>
              <a:t>AUTHENTICITY AND MATERIALS DEVELOPMENT</a:t>
            </a:r>
            <a:endParaRPr lang="en-US" sz="4000" dirty="0">
              <a:solidFill>
                <a:srgbClr val="7030A0"/>
              </a:solidFill>
              <a:effectLst/>
              <a:latin typeface="Times New Roman" pitchFamily="18" charset="0"/>
              <a:cs typeface="Times New Roman" pitchFamily="18" charset="0"/>
            </a:endParaRPr>
          </a:p>
        </p:txBody>
      </p:sp>
      <p:sp>
        <p:nvSpPr>
          <p:cNvPr id="3" name="Rectangle 2"/>
          <p:cNvSpPr/>
          <p:nvPr/>
        </p:nvSpPr>
        <p:spPr>
          <a:xfrm>
            <a:off x="683568" y="3573016"/>
            <a:ext cx="4572000" cy="707886"/>
          </a:xfrm>
          <a:prstGeom prst="rect">
            <a:avLst/>
          </a:prstGeom>
        </p:spPr>
        <p:txBody>
          <a:bodyPr>
            <a:spAutoFit/>
          </a:bodyPr>
          <a:lstStyle/>
          <a:p>
            <a:r>
              <a:rPr lang="en-US" sz="2000" dirty="0">
                <a:latin typeface="Times New Roman" pitchFamily="18" charset="0"/>
                <a:cs typeface="Times New Roman" pitchFamily="18" charset="0"/>
              </a:rPr>
              <a:t>Mohammad </a:t>
            </a:r>
            <a:r>
              <a:rPr lang="en-US" sz="2000" dirty="0" err="1">
                <a:latin typeface="Times New Roman" pitchFamily="18" charset="0"/>
                <a:cs typeface="Times New Roman" pitchFamily="18" charset="0"/>
              </a:rPr>
              <a:t>Alipour</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Islamic Azad University, Ahvaz Branch</a:t>
            </a:r>
            <a:endParaRPr lang="en-GB"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229600" cy="4525963"/>
          </a:xfrm>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The marriage of the authentic texts and the task model is a felicitous one, in that both derive from the ‘real-world’, with the notion of task in pedagogy today broadening to encompass personal and divergent tasks as well as more practical ones.</a:t>
            </a:r>
          </a:p>
          <a:p>
            <a:pPr algn="just">
              <a:lnSpc>
                <a:spcPct val="150000"/>
              </a:lnSpc>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073427"/>
          </a:xfrm>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perhaps incumbent to deal at the outset with the issue of adopting terms like authentic and </a:t>
            </a:r>
            <a:r>
              <a:rPr lang="en-US" sz="2000" dirty="0" smtClean="0">
                <a:latin typeface="Times New Roman" pitchFamily="18" charset="0"/>
                <a:cs typeface="Times New Roman" pitchFamily="18" charset="0"/>
              </a:rPr>
              <a:t>authenticity, so weighed </a:t>
            </a:r>
            <a:r>
              <a:rPr lang="en-US" sz="2000" dirty="0">
                <a:latin typeface="Times New Roman" pitchFamily="18" charset="0"/>
                <a:cs typeface="Times New Roman" pitchFamily="18" charset="0"/>
              </a:rPr>
              <a:t>by the value </a:t>
            </a:r>
            <a:r>
              <a:rPr lang="en-US" sz="2000" dirty="0" smtClean="0">
                <a:latin typeface="Times New Roman" pitchFamily="18" charset="0"/>
                <a:cs typeface="Times New Roman" pitchFamily="18" charset="0"/>
              </a:rPr>
              <a:t>judgment </a:t>
            </a:r>
            <a:r>
              <a:rPr lang="en-US" sz="2000" dirty="0">
                <a:latin typeface="Times New Roman" pitchFamily="18" charset="0"/>
                <a:cs typeface="Times New Roman" pitchFamily="18" charset="0"/>
              </a:rPr>
              <a:t>implicit in their gloss as </a:t>
            </a:r>
            <a:r>
              <a:rPr lang="en-US" sz="2000" dirty="0" smtClean="0">
                <a:latin typeface="Times New Roman" pitchFamily="18" charset="0"/>
                <a:cs typeface="Times New Roman" pitchFamily="18" charset="0"/>
              </a:rPr>
              <a:t>real, genuine, and pure. </a:t>
            </a: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Such </a:t>
            </a:r>
            <a:r>
              <a:rPr lang="en-US" sz="2000" dirty="0">
                <a:latin typeface="Times New Roman" pitchFamily="18" charset="0"/>
                <a:cs typeface="Times New Roman" pitchFamily="18" charset="0"/>
              </a:rPr>
              <a:t>value </a:t>
            </a:r>
            <a:r>
              <a:rPr lang="en-US" sz="2000" dirty="0" smtClean="0">
                <a:latin typeface="Times New Roman" pitchFamily="18" charset="0"/>
                <a:cs typeface="Times New Roman" pitchFamily="18" charset="0"/>
              </a:rPr>
              <a:t>judgments </a:t>
            </a:r>
            <a:r>
              <a:rPr lang="en-US" sz="2000" dirty="0">
                <a:latin typeface="Times New Roman" pitchFamily="18" charset="0"/>
                <a:cs typeface="Times New Roman" pitchFamily="18" charset="0"/>
              </a:rPr>
              <a:t>have meant that authentic materials and authenticity are a naturally appealing proposition for language practitioners and learners alike</a:t>
            </a:r>
            <a:r>
              <a:rPr lang="en-US" sz="2000" dirty="0" smtClean="0">
                <a:latin typeface="Times New Roman" pitchFamily="18" charset="0"/>
                <a:cs typeface="Times New Roman" pitchFamily="18" charset="0"/>
              </a:rPr>
              <a:t>. </a:t>
            </a:r>
          </a:p>
          <a:p>
            <a:pPr algn="just">
              <a:lnSpc>
                <a:spcPct val="150000"/>
              </a:lnSpc>
            </a:pPr>
            <a:endParaRPr lang="en-US" sz="2000" dirty="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just"/>
            <a:r>
              <a:rPr lang="en-US" sz="3300" b="1" dirty="0" smtClean="0">
                <a:solidFill>
                  <a:srgbClr val="00B0F0"/>
                </a:solidFill>
                <a:effectLst/>
                <a:latin typeface="Times New Roman" pitchFamily="18" charset="0"/>
                <a:cs typeface="Times New Roman" pitchFamily="18" charset="0"/>
              </a:rPr>
              <a:t>Authenticity</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Autofit/>
          </a:bodyPr>
          <a:lstStyle/>
          <a:p>
            <a:pPr marL="109728" indent="0" algn="just">
              <a:lnSpc>
                <a:spcPct val="150000"/>
              </a:lnSpc>
              <a:buNone/>
            </a:pPr>
            <a:r>
              <a:rPr lang="en-US" sz="2000" dirty="0" smtClean="0">
                <a:latin typeface="Times New Roman" pitchFamily="18" charset="0"/>
                <a:cs typeface="Times New Roman" pitchFamily="18" charset="0"/>
              </a:rPr>
              <a:t>Yet, as </a:t>
            </a:r>
            <a:r>
              <a:rPr lang="en-US" sz="2000" dirty="0">
                <a:latin typeface="Times New Roman" pitchFamily="18" charset="0"/>
                <a:cs typeface="Times New Roman" pitchFamily="18" charset="0"/>
              </a:rPr>
              <a:t>has eloquently been described in </a:t>
            </a:r>
            <a:r>
              <a:rPr lang="en-US" sz="2000" dirty="0" smtClean="0">
                <a:latin typeface="Times New Roman" pitchFamily="18" charset="0"/>
                <a:cs typeface="Times New Roman" pitchFamily="18" charset="0"/>
              </a:rPr>
              <a:t>Cook (</a:t>
            </a:r>
            <a:r>
              <a:rPr lang="en-US" sz="2000" dirty="0">
                <a:latin typeface="Times New Roman" pitchFamily="18" charset="0"/>
                <a:cs typeface="Times New Roman" pitchFamily="18" charset="0"/>
              </a:rPr>
              <a:t>2000), </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language play’ </a:t>
            </a: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at the heart of learning our first language and remains central to our socialization throughout our lives. </a:t>
            </a:r>
            <a:endParaRPr lang="en-US" sz="2000" dirty="0" smtClean="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‘artificiality’ of the classroom and the suspension of reality in the pedagogical situation reveal learners as willing collaborators in the learning game</a:t>
            </a:r>
            <a:r>
              <a:rPr lang="en-US" sz="2000" dirty="0" smtClean="0">
                <a:latin typeface="Times New Roman" pitchFamily="18" charset="0"/>
                <a:cs typeface="Times New Roman" pitchFamily="18" charset="0"/>
              </a:rPr>
              <a:t>.</a:t>
            </a:r>
          </a:p>
          <a:p>
            <a:pPr marL="109728" indent="0" algn="just">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4525963"/>
          </a:xfrm>
        </p:spPr>
        <p:txBody>
          <a:bodyPr>
            <a:normAutofit fontScale="92500"/>
          </a:bodyPr>
          <a:lstStyle/>
          <a:p>
            <a:pPr marL="109728" indent="0" algn="just">
              <a:lnSpc>
                <a:spcPct val="150000"/>
              </a:lnSpc>
              <a:buNone/>
            </a:pPr>
            <a:r>
              <a:rPr lang="en-US" sz="2200" dirty="0">
                <a:latin typeface="Times New Roman" pitchFamily="18" charset="0"/>
                <a:cs typeface="Times New Roman" pitchFamily="18" charset="0"/>
              </a:rPr>
              <a:t>It is interesting to surmise what made the appeal of authenticity so strong as to have become the predominant paradigm for language teaching classroom. </a:t>
            </a:r>
          </a:p>
          <a:p>
            <a:pPr marL="109728" indent="0" algn="just">
              <a:lnSpc>
                <a:spcPct val="150000"/>
              </a:lnSpc>
              <a:buNone/>
            </a:pPr>
            <a:endParaRPr lang="en-US" sz="2200" dirty="0" smtClean="0">
              <a:latin typeface="Times New Roman" pitchFamily="18" charset="0"/>
              <a:cs typeface="Times New Roman" pitchFamily="18" charset="0"/>
            </a:endParaRPr>
          </a:p>
          <a:p>
            <a:pPr marL="109728" indent="0" algn="just">
              <a:lnSpc>
                <a:spcPct val="150000"/>
              </a:lnSpc>
              <a:buNone/>
            </a:pP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theoretical ‘authenticity’ debate has been all but sidelined in the rush to exploit authentic texts for pedagogical purposes. </a:t>
            </a:r>
          </a:p>
          <a:p>
            <a:pPr algn="just">
              <a:lnSpc>
                <a:spcPct val="150000"/>
              </a:lnSpc>
            </a:pPr>
            <a:endParaRPr lang="en-US" sz="2200" dirty="0">
              <a:latin typeface="Times New Roman" pitchFamily="18" charset="0"/>
              <a:cs typeface="Times New Roman" pitchFamily="18" charset="0"/>
            </a:endParaRPr>
          </a:p>
          <a:p>
            <a:pPr marL="109728" indent="0" algn="just">
              <a:lnSpc>
                <a:spcPct val="150000"/>
              </a:lnSpc>
              <a:buNone/>
            </a:pPr>
            <a:r>
              <a:rPr lang="en-US" sz="2200" dirty="0">
                <a:latin typeface="Times New Roman" pitchFamily="18" charset="0"/>
                <a:cs typeface="Times New Roman" pitchFamily="18" charset="0"/>
              </a:rPr>
              <a:t>The authenticity ‘explosion’ is probably in part a consequence of the </a:t>
            </a:r>
            <a:r>
              <a:rPr lang="en-US" sz="2200" dirty="0" smtClean="0">
                <a:latin typeface="Times New Roman" pitchFamily="18" charset="0"/>
                <a:cs typeface="Times New Roman" pitchFamily="18" charset="0"/>
              </a:rPr>
              <a:t>symbiotic </a:t>
            </a:r>
            <a:r>
              <a:rPr lang="en-US" sz="2200" dirty="0">
                <a:latin typeface="Times New Roman" pitchFamily="18" charset="0"/>
                <a:cs typeface="Times New Roman" pitchFamily="18" charset="0"/>
              </a:rPr>
              <a:t>relationship between two movements – the </a:t>
            </a:r>
            <a:r>
              <a:rPr lang="en-US" sz="2200" dirty="0" smtClean="0">
                <a:latin typeface="Times New Roman" pitchFamily="18" charset="0"/>
                <a:cs typeface="Times New Roman" pitchFamily="18" charset="0"/>
              </a:rPr>
              <a:t>sociological one  </a:t>
            </a:r>
            <a:r>
              <a:rPr lang="en-US" sz="2200" dirty="0">
                <a:latin typeface="Times New Roman" pitchFamily="18" charset="0"/>
                <a:cs typeface="Times New Roman" pitchFamily="18" charset="0"/>
              </a:rPr>
              <a:t>and the </a:t>
            </a:r>
            <a:r>
              <a:rPr lang="en-US" sz="2200" dirty="0" smtClean="0">
                <a:latin typeface="Times New Roman" pitchFamily="18" charset="0"/>
                <a:cs typeface="Times New Roman" pitchFamily="18" charset="0"/>
              </a:rPr>
              <a:t>pedagogical one. </a:t>
            </a:r>
            <a:endParaRPr lang="en-US" sz="22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2603221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The first is the aforementioned revolution in information and communications technologies which has opened up access to authentic texts of all types in hundreds of world languages. </a:t>
            </a: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 second is the shift toward self-direction in learning, the transferring of the responsibility for learning, and the paths to information and knowledge from the teacher to the learner. </a:t>
            </a:r>
          </a:p>
          <a:p>
            <a:pPr algn="just">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Authenticity </a:t>
            </a:r>
            <a:r>
              <a:rPr lang="en-US" sz="2000" dirty="0">
                <a:latin typeface="Times New Roman" pitchFamily="18" charset="0"/>
                <a:cs typeface="Times New Roman" pitchFamily="18" charset="0"/>
              </a:rPr>
              <a:t>is a term which creates confusion because of a basic ambiguity</a:t>
            </a:r>
            <a:r>
              <a:rPr lang="en-US" sz="2000" dirty="0" smtClean="0">
                <a:latin typeface="Times New Roman" pitchFamily="18" charset="0"/>
                <a:cs typeface="Times New Roman" pitchFamily="18" charset="0"/>
              </a:rPr>
              <a:t>.</a:t>
            </a: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Authenticity </a:t>
            </a:r>
            <a:r>
              <a:rPr lang="en-US" sz="2000" dirty="0">
                <a:latin typeface="Times New Roman" pitchFamily="18" charset="0"/>
                <a:cs typeface="Times New Roman" pitchFamily="18" charset="0"/>
              </a:rPr>
              <a:t>in language learning is born of prevailing currents from three areas. </a:t>
            </a:r>
            <a:endParaRPr lang="en-US" sz="2000" dirty="0" smtClean="0">
              <a:latin typeface="Times New Roman" pitchFamily="18" charset="0"/>
              <a:cs typeface="Times New Roman" pitchFamily="18" charset="0"/>
            </a:endParaRPr>
          </a:p>
          <a:p>
            <a:pPr marL="109728" indent="0" algn="just">
              <a:lnSpc>
                <a:spcPct val="150000"/>
              </a:lnSpc>
              <a:buNone/>
            </a:pP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first is from SLA </a:t>
            </a:r>
            <a:r>
              <a:rPr lang="en-US" sz="2000" dirty="0" smtClean="0">
                <a:latin typeface="Times New Roman" pitchFamily="18" charset="0"/>
                <a:cs typeface="Times New Roman" pitchFamily="18" charset="0"/>
              </a:rPr>
              <a:t>research, the </a:t>
            </a:r>
            <a:r>
              <a:rPr lang="en-US" sz="2000" dirty="0">
                <a:latin typeface="Times New Roman" pitchFamily="18" charset="0"/>
                <a:cs typeface="Times New Roman" pitchFamily="18" charset="0"/>
              </a:rPr>
              <a:t>second is from language pedagogy itself – communicative and approaches to language </a:t>
            </a:r>
            <a:r>
              <a:rPr lang="en-US" sz="2000" dirty="0" smtClean="0">
                <a:latin typeface="Times New Roman" pitchFamily="18" charset="0"/>
                <a:cs typeface="Times New Roman" pitchFamily="18" charset="0"/>
              </a:rPr>
              <a:t>learning, and </a:t>
            </a:r>
            <a:r>
              <a:rPr lang="en-US" sz="2000" dirty="0">
                <a:latin typeface="Times New Roman" pitchFamily="18" charset="0"/>
                <a:cs typeface="Times New Roman" pitchFamily="18" charset="0"/>
              </a:rPr>
              <a:t>the third is sociological – the growing influence of information and communications technologies (ICT) on our work and learning practices. </a:t>
            </a:r>
          </a:p>
          <a:p>
            <a:pPr algn="just">
              <a:lnSpc>
                <a:spcPct val="150000"/>
              </a:lnSpc>
            </a:pPr>
            <a:endParaRPr lang="en-US" sz="2000" dirty="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Definition of authenticity</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is substantial research evidence to support the use in language learning of the linguistically </a:t>
            </a:r>
            <a:r>
              <a:rPr lang="en-US" sz="2000" dirty="0" smtClean="0">
                <a:latin typeface="Times New Roman" pitchFamily="18" charset="0"/>
                <a:cs typeface="Times New Roman" pitchFamily="18" charset="0"/>
              </a:rPr>
              <a:t>rich, culturally </a:t>
            </a:r>
            <a:r>
              <a:rPr lang="en-US" sz="2000" dirty="0">
                <a:latin typeface="Times New Roman" pitchFamily="18" charset="0"/>
                <a:cs typeface="Times New Roman" pitchFamily="18" charset="0"/>
              </a:rPr>
              <a:t>faithful and potentially emotive input supplied by authentic texts. </a:t>
            </a:r>
            <a:endParaRPr lang="en-US" sz="2000" dirty="0" smtClean="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is little evidence of a fixed acquisition </a:t>
            </a:r>
            <a:r>
              <a:rPr lang="en-US" sz="2000" dirty="0" smtClean="0">
                <a:latin typeface="Times New Roman" pitchFamily="18" charset="0"/>
                <a:cs typeface="Times New Roman" pitchFamily="18" charset="0"/>
              </a:rPr>
              <a:t>order, which </a:t>
            </a:r>
            <a:r>
              <a:rPr lang="en-US" sz="2000" dirty="0">
                <a:latin typeface="Times New Roman" pitchFamily="18" charset="0"/>
                <a:cs typeface="Times New Roman" pitchFamily="18" charset="0"/>
              </a:rPr>
              <a:t>is the rationale for the use of phased language instruction and which is often used to repudiate the use of authentic texts for language learning.</a:t>
            </a:r>
          </a:p>
          <a:p>
            <a:pPr algn="just">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SLA research </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notion of authenticity </a:t>
            </a:r>
            <a:r>
              <a:rPr lang="en-US" sz="2000" dirty="0" smtClean="0">
                <a:latin typeface="Times New Roman" pitchFamily="18" charset="0"/>
                <a:cs typeface="Times New Roman" pitchFamily="18" charset="0"/>
              </a:rPr>
              <a:t>is, secondly, embedded </a:t>
            </a:r>
            <a:r>
              <a:rPr lang="en-US" sz="2000" dirty="0">
                <a:latin typeface="Times New Roman" pitchFamily="18" charset="0"/>
                <a:cs typeface="Times New Roman" pitchFamily="18" charset="0"/>
              </a:rPr>
              <a:t>in prevailing language pedagogies – communicative and autonomous models of learning. </a:t>
            </a:r>
            <a:endParaRPr lang="en-US" sz="2000" dirty="0" smtClean="0">
              <a:latin typeface="Times New Roman" pitchFamily="18" charset="0"/>
              <a:cs typeface="Times New Roman" pitchFamily="18" charset="0"/>
            </a:endParaRPr>
          </a:p>
          <a:p>
            <a:pPr marL="109728" indent="0" algn="just">
              <a:lnSpc>
                <a:spcPct val="150000"/>
              </a:lnSpc>
              <a:buNone/>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emphasis in communicative language teaching on real language use begs the question of what is </a:t>
            </a:r>
            <a:r>
              <a:rPr lang="en-US" sz="2000" dirty="0" smtClean="0">
                <a:latin typeface="Times New Roman" pitchFamily="18" charset="0"/>
                <a:cs typeface="Times New Roman" pitchFamily="18" charset="0"/>
              </a:rPr>
              <a:t>real, authentic, while </a:t>
            </a:r>
            <a:r>
              <a:rPr lang="en-US" sz="2000" dirty="0">
                <a:latin typeface="Times New Roman" pitchFamily="18" charset="0"/>
                <a:cs typeface="Times New Roman" pitchFamily="18" charset="0"/>
              </a:rPr>
              <a:t>among the choices students face in more independent language </a:t>
            </a:r>
            <a:r>
              <a:rPr lang="en-US" sz="2000" dirty="0" smtClean="0">
                <a:latin typeface="Times New Roman" pitchFamily="18" charset="0"/>
                <a:cs typeface="Times New Roman" pitchFamily="18" charset="0"/>
              </a:rPr>
              <a:t>learning, are </a:t>
            </a:r>
            <a:r>
              <a:rPr lang="en-US" sz="2000" dirty="0">
                <a:latin typeface="Times New Roman" pitchFamily="18" charset="0"/>
                <a:cs typeface="Times New Roman" pitchFamily="18" charset="0"/>
              </a:rPr>
              <a:t>the types of texts they work with and the resources they use. </a:t>
            </a:r>
            <a:endParaRPr lang="en-US" sz="2000" dirty="0" smtClean="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Communicative approaches</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8229600" cy="5314595"/>
          </a:xfrm>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Increasingly today, these resources are electronic ones, ICT, the third current implicating the notion of authenticity.</a:t>
            </a:r>
          </a:p>
          <a:p>
            <a:pPr algn="just">
              <a:lnSpc>
                <a:spcPct val="150000"/>
              </a:lnSpc>
            </a:pP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What </a:t>
            </a:r>
            <a:r>
              <a:rPr lang="en-US" sz="2000" dirty="0">
                <a:latin typeface="Times New Roman" pitchFamily="18" charset="0"/>
                <a:cs typeface="Times New Roman" pitchFamily="18" charset="0"/>
              </a:rPr>
              <a:t>makes the notion of authenticity such a crucial one to describe and define is its embedding </a:t>
            </a: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and its drawing together of </a:t>
            </a: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three related </a:t>
            </a:r>
            <a:r>
              <a:rPr lang="en-US" sz="2000" dirty="0" smtClean="0">
                <a:latin typeface="Times New Roman" pitchFamily="18" charset="0"/>
                <a:cs typeface="Times New Roman" pitchFamily="18" charset="0"/>
              </a:rPr>
              <a:t>areas: SLA research, language pedagogy, </a:t>
            </a:r>
            <a:r>
              <a:rPr lang="en-US" sz="2000" dirty="0">
                <a:latin typeface="Times New Roman" pitchFamily="18" charset="0"/>
                <a:cs typeface="Times New Roman" pitchFamily="18" charset="0"/>
              </a:rPr>
              <a:t>and ICT.</a:t>
            </a:r>
          </a:p>
          <a:p>
            <a:pPr algn="just">
              <a:lnSpc>
                <a:spcPct val="150000"/>
              </a:lnSpc>
            </a:pPr>
            <a:endParaRPr lang="en-US"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Every definition </a:t>
            </a:r>
            <a:r>
              <a:rPr lang="en-US" sz="2000" dirty="0">
                <a:latin typeface="Times New Roman" pitchFamily="18" charset="0"/>
                <a:cs typeface="Times New Roman" pitchFamily="18" charset="0"/>
              </a:rPr>
              <a:t>of the term ‘authentic texts’ </a:t>
            </a:r>
            <a:r>
              <a:rPr lang="en-US" sz="2000" dirty="0" smtClean="0">
                <a:latin typeface="Times New Roman" pitchFamily="18" charset="0"/>
                <a:cs typeface="Times New Roman" pitchFamily="18" charset="0"/>
              </a:rPr>
              <a:t>is typified </a:t>
            </a:r>
            <a:r>
              <a:rPr lang="en-US" sz="2000" dirty="0">
                <a:latin typeface="Times New Roman" pitchFamily="18" charset="0"/>
                <a:cs typeface="Times New Roman" pitchFamily="18" charset="0"/>
              </a:rPr>
              <a:t>by this one from Morrow: </a:t>
            </a: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A</a:t>
            </a:r>
            <a:r>
              <a:rPr lang="en-US" sz="2000" dirty="0" smtClean="0">
                <a:latin typeface="Times New Roman" pitchFamily="18" charset="0"/>
                <a:cs typeface="Times New Roman" pitchFamily="18" charset="0"/>
              </a:rPr>
              <a:t>n </a:t>
            </a:r>
            <a:r>
              <a:rPr lang="en-US" sz="2000" dirty="0">
                <a:latin typeface="Times New Roman" pitchFamily="18" charset="0"/>
                <a:cs typeface="Times New Roman" pitchFamily="18" charset="0"/>
              </a:rPr>
              <a:t>authentic text is a stretch of real </a:t>
            </a:r>
            <a:r>
              <a:rPr lang="en-US" sz="2000" dirty="0" smtClean="0">
                <a:latin typeface="Times New Roman" pitchFamily="18" charset="0"/>
                <a:cs typeface="Times New Roman" pitchFamily="18" charset="0"/>
              </a:rPr>
              <a:t>language, produced </a:t>
            </a:r>
            <a:r>
              <a:rPr lang="en-US" sz="2000" dirty="0">
                <a:latin typeface="Times New Roman" pitchFamily="18" charset="0"/>
                <a:cs typeface="Times New Roman" pitchFamily="18" charset="0"/>
              </a:rPr>
              <a:t>by a real speaker or writer for a real audience and designed to convey a real message of some sort</a:t>
            </a:r>
            <a:r>
              <a:rPr lang="en-US" sz="2000" dirty="0" smtClean="0">
                <a:latin typeface="Times New Roman" pitchFamily="18" charset="0"/>
                <a:cs typeface="Times New Roman" pitchFamily="18" charset="0"/>
              </a:rPr>
              <a:t>’.</a:t>
            </a:r>
          </a:p>
          <a:p>
            <a:pPr algn="just">
              <a:lnSpc>
                <a:spcPct val="150000"/>
              </a:lnSpc>
            </a:pPr>
            <a:endParaRPr lang="en-US" sz="2000" dirty="0">
              <a:latin typeface="Times New Roman" pitchFamily="18" charset="0"/>
              <a:cs typeface="Times New Roman" pitchFamily="18" charset="0"/>
            </a:endParaRPr>
          </a:p>
          <a:p>
            <a:pPr algn="just">
              <a:lnSpc>
                <a:spcPct val="150000"/>
              </a:lnSpc>
              <a:buNone/>
            </a:pP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Authenticity of text</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pPr>
            <a:r>
              <a:rPr lang="en-US" sz="2000" dirty="0">
                <a:latin typeface="Times New Roman" pitchFamily="18" charset="0"/>
                <a:cs typeface="Times New Roman" pitchFamily="18" charset="0"/>
              </a:rPr>
              <a:t>Authentic materials </a:t>
            </a:r>
            <a:r>
              <a:rPr lang="en-US" sz="2000" dirty="0" smtClean="0">
                <a:latin typeface="Times New Roman" pitchFamily="18" charset="0"/>
                <a:cs typeface="Times New Roman" pitchFamily="18" charset="0"/>
              </a:rPr>
              <a:t>refer </a:t>
            </a:r>
            <a:r>
              <a:rPr lang="en-US" sz="2000" dirty="0">
                <a:latin typeface="Times New Roman" pitchFamily="18" charset="0"/>
                <a:cs typeface="Times New Roman" pitchFamily="18" charset="0"/>
              </a:rPr>
              <a:t>to the use of </a:t>
            </a:r>
            <a:r>
              <a:rPr lang="en-US" sz="2000" dirty="0" smtClean="0">
                <a:latin typeface="Times New Roman" pitchFamily="18" charset="0"/>
                <a:cs typeface="Times New Roman" pitchFamily="18" charset="0"/>
              </a:rPr>
              <a:t>texts, photos, video selections, and </a:t>
            </a:r>
            <a:r>
              <a:rPr lang="en-US" sz="2000" dirty="0">
                <a:latin typeface="Times New Roman" pitchFamily="18" charset="0"/>
                <a:cs typeface="Times New Roman" pitchFamily="18" charset="0"/>
              </a:rPr>
              <a:t>other teaching resources that </a:t>
            </a:r>
            <a:r>
              <a:rPr lang="en-US" sz="2000" dirty="0" smtClean="0">
                <a:latin typeface="Times New Roman" pitchFamily="18" charset="0"/>
                <a:cs typeface="Times New Roman" pitchFamily="18" charset="0"/>
              </a:rPr>
              <a:t>were not </a:t>
            </a:r>
            <a:r>
              <a:rPr lang="en-US" sz="2000" dirty="0">
                <a:latin typeface="Times New Roman" pitchFamily="18" charset="0"/>
                <a:cs typeface="Times New Roman" pitchFamily="18" charset="0"/>
              </a:rPr>
              <a:t>specifically prepared for pedagogical purposes. </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Created </a:t>
            </a:r>
            <a:r>
              <a:rPr lang="en-US" sz="2000" dirty="0">
                <a:latin typeface="Times New Roman" pitchFamily="18" charset="0"/>
                <a:cs typeface="Times New Roman" pitchFamily="18" charset="0"/>
              </a:rPr>
              <a:t>materials </a:t>
            </a:r>
            <a:r>
              <a:rPr lang="en-US" sz="2000" dirty="0" smtClean="0">
                <a:latin typeface="Times New Roman" pitchFamily="18" charset="0"/>
                <a:cs typeface="Times New Roman" pitchFamily="18" charset="0"/>
              </a:rPr>
              <a:t>refer </a:t>
            </a:r>
            <a:r>
              <a:rPr lang="en-US" sz="2000" dirty="0">
                <a:latin typeface="Times New Roman" pitchFamily="18" charset="0"/>
                <a:cs typeface="Times New Roman" pitchFamily="18" charset="0"/>
              </a:rPr>
              <a:t>to specifically developed instructional resources. </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say that authentic materials are preferred because they contain authentic language and reflect real-world uses of language. </a:t>
            </a:r>
          </a:p>
          <a:p>
            <a:pPr algn="just"/>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ctr"/>
            <a:r>
              <a:rPr lang="en-US" b="1" dirty="0">
                <a:solidFill>
                  <a:srgbClr val="00B0F0"/>
                </a:solidFill>
                <a:effectLst/>
                <a:latin typeface="Times New Roman" pitchFamily="18" charset="0"/>
                <a:cs typeface="Times New Roman" pitchFamily="18" charset="0"/>
              </a:rPr>
              <a:t>Authentic </a:t>
            </a:r>
            <a:r>
              <a:rPr lang="en-US" b="1" dirty="0" smtClean="0">
                <a:solidFill>
                  <a:srgbClr val="00B0F0"/>
                </a:solidFill>
                <a:effectLst/>
                <a:latin typeface="Times New Roman" pitchFamily="18" charset="0"/>
                <a:cs typeface="Times New Roman" pitchFamily="18" charset="0"/>
              </a:rPr>
              <a:t>versus </a:t>
            </a:r>
            <a:r>
              <a:rPr lang="en-US" b="1" dirty="0">
                <a:solidFill>
                  <a:srgbClr val="00B0F0"/>
                </a:solidFill>
                <a:effectLst/>
                <a:latin typeface="Times New Roman" pitchFamily="18" charset="0"/>
                <a:cs typeface="Times New Roman" pitchFamily="18" charset="0"/>
              </a:rPr>
              <a:t>created materials</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Morrow was using real as an antonym of imaginary, in other words, an authentic text is one written for the purpose of communicating information. </a:t>
            </a: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Set in its historical context, Morrow’s definition turned on the concept of purpose, so central to the communicative approach that was taking hold at that time. </a:t>
            </a:r>
          </a:p>
          <a:p>
            <a:pPr marL="109728" indent="0" algn="just">
              <a:lnSpc>
                <a:spcPct val="150000"/>
              </a:lnSpc>
              <a:buNone/>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If interaction was to have purpose and be meaningful, it followed that the input and context had to be ‘real’ or ‘authentic’.</a:t>
            </a:r>
            <a:endParaRPr lang="en-US"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Authenticity of language use</a:t>
            </a:r>
            <a:r>
              <a:rPr lang="en-US" sz="3000" dirty="0" smtClean="0">
                <a:solidFill>
                  <a:srgbClr val="00B0F0"/>
                </a:solidFill>
                <a:latin typeface="Times New Roman" pitchFamily="18" charset="0"/>
                <a:cs typeface="Times New Roman" pitchFamily="18" charset="0"/>
              </a:rPr>
              <a:t/>
            </a:r>
            <a:br>
              <a:rPr lang="en-US" sz="3000" dirty="0" smtClean="0">
                <a:solidFill>
                  <a:srgbClr val="00B0F0"/>
                </a:solidFill>
                <a:latin typeface="Times New Roman" pitchFamily="18" charset="0"/>
                <a:cs typeface="Times New Roman" pitchFamily="18" charset="0"/>
              </a:rPr>
            </a:br>
            <a:endParaRPr lang="en-US" sz="3000"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concept of authenticity of language use has proved somewhat less difficult to pin down than that of authenticity of text. </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Early </a:t>
            </a:r>
            <a:r>
              <a:rPr lang="en-US" sz="2000" dirty="0">
                <a:latin typeface="Times New Roman" pitchFamily="18" charset="0"/>
                <a:cs typeface="Times New Roman" pitchFamily="18" charset="0"/>
              </a:rPr>
              <a:t>on in the </a:t>
            </a:r>
            <a:r>
              <a:rPr lang="en-US" sz="2000" dirty="0" smtClean="0">
                <a:latin typeface="Times New Roman" pitchFamily="18" charset="0"/>
                <a:cs typeface="Times New Roman" pitchFamily="18" charset="0"/>
              </a:rPr>
              <a:t>debate, </a:t>
            </a:r>
            <a:r>
              <a:rPr lang="en-US" sz="2000" dirty="0" err="1" smtClean="0">
                <a:latin typeface="Times New Roman" pitchFamily="18" charset="0"/>
                <a:cs typeface="Times New Roman" pitchFamily="18" charset="0"/>
              </a:rPr>
              <a:t>Widdowson</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had made a seminal terminological distinction between the concept of authenticity and what he termed ‘genuineness</a:t>
            </a:r>
            <a:r>
              <a:rPr lang="en-US" sz="2000" dirty="0" smtClean="0">
                <a:latin typeface="Times New Roman" pitchFamily="18" charset="0"/>
                <a:cs typeface="Times New Roman" pitchFamily="18" charset="0"/>
              </a:rPr>
              <a:t>’:</a:t>
            </a: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a:latin typeface="Times New Roman" pitchFamily="18" charset="0"/>
                <a:cs typeface="Times New Roman" pitchFamily="18" charset="0"/>
              </a:rPr>
              <a:t>G</a:t>
            </a:r>
            <a:r>
              <a:rPr lang="en-US" sz="2000" dirty="0" smtClean="0">
                <a:latin typeface="Times New Roman" pitchFamily="18" charset="0"/>
                <a:cs typeface="Times New Roman" pitchFamily="18" charset="0"/>
              </a:rPr>
              <a:t>enuineness </a:t>
            </a:r>
            <a:r>
              <a:rPr lang="en-US" sz="2000" dirty="0">
                <a:latin typeface="Times New Roman" pitchFamily="18" charset="0"/>
                <a:cs typeface="Times New Roman" pitchFamily="18" charset="0"/>
              </a:rPr>
              <a:t>is a characteristic of the passage itself and is an absolute quality. </a:t>
            </a:r>
          </a:p>
        </p:txBody>
      </p:sp>
    </p:spTree>
    <p:extLst>
      <p:ext uri="{BB962C8B-B14F-4D97-AF65-F5344CB8AC3E}">
        <p14:creationId xmlns:p14="http://schemas.microsoft.com/office/powerpoint/2010/main" val="3379552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marL="0" indent="0" algn="just">
              <a:lnSpc>
                <a:spcPct val="150000"/>
              </a:lnSpc>
              <a:buNone/>
            </a:pPr>
            <a:r>
              <a:rPr lang="en-US" sz="2000" dirty="0" smtClean="0">
                <a:latin typeface="Times New Roman" pitchFamily="18" charset="0"/>
                <a:cs typeface="Times New Roman" pitchFamily="18" charset="0"/>
              </a:rPr>
              <a:t>Authenticity is a characteristic of the relationship between the passage and the reader and it has to do with appropriate response</a:t>
            </a:r>
            <a:r>
              <a:rPr lang="en-US" sz="2000" dirty="0" smtClean="0">
                <a:latin typeface="Times New Roman" pitchFamily="18" charset="0"/>
                <a:cs typeface="Times New Roman" pitchFamily="18" charset="0"/>
              </a:rPr>
              <a:t>.</a:t>
            </a:r>
          </a:p>
          <a:p>
            <a:pPr marL="0" indent="0" algn="just">
              <a:lnSpc>
                <a:spcPct val="150000"/>
              </a:lnSpc>
              <a:buNone/>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crux of the term authenticity is that it applies not to any characteristic of the material itself, but to the interaction between the user and the text.</a:t>
            </a:r>
          </a:p>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69558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93507"/>
          </a:xfrm>
        </p:spPr>
        <p:txBody>
          <a:bodyPr/>
          <a:lstStyle/>
          <a:p>
            <a:pPr algn="just">
              <a:lnSpc>
                <a:spcPct val="150000"/>
              </a:lnSpc>
            </a:pPr>
            <a:r>
              <a:rPr lang="en-US" sz="2000" dirty="0">
                <a:latin typeface="Times New Roman" pitchFamily="18" charset="0"/>
                <a:cs typeface="Times New Roman" pitchFamily="18" charset="0"/>
              </a:rPr>
              <a:t>In other words, authenticity may be something that is realized in the act of interpretation, and may be judged in terms of the degree of participation of the learner. </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algn="just">
              <a:lnSpc>
                <a:spcPct val="150000"/>
              </a:lnSpc>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concept has critical implication for the pedagogical context, where it implies that what is important is what we do with the text rather than its having occurred in a real environment.</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66560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21499"/>
          </a:xfrm>
        </p:spPr>
        <p:txBody>
          <a:bodyPr>
            <a:normAutofit/>
          </a:bodyPr>
          <a:lstStyle/>
          <a:p>
            <a:pPr marL="0" indent="0" algn="just">
              <a:lnSpc>
                <a:spcPct val="150000"/>
              </a:lnSpc>
              <a:buNone/>
            </a:pPr>
            <a:r>
              <a:rPr lang="en-US" sz="2000" dirty="0">
                <a:latin typeface="Times New Roman" pitchFamily="18" charset="0"/>
                <a:cs typeface="Times New Roman" pitchFamily="18" charset="0"/>
              </a:rPr>
              <a:t>Authenticity is not brought into the classroom with the materials or the lesson plan, </a:t>
            </a:r>
            <a:r>
              <a:rPr lang="en-US" sz="2000" dirty="0" smtClean="0">
                <a:latin typeface="Times New Roman" pitchFamily="18" charset="0"/>
                <a:cs typeface="Times New Roman" pitchFamily="18" charset="0"/>
              </a:rPr>
              <a:t>rather,</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a goal that teacher and students have to work towards, consciously and constantly</a:t>
            </a:r>
            <a:r>
              <a:rPr lang="en-US" sz="2000" dirty="0" smtClean="0">
                <a:latin typeface="Times New Roman" pitchFamily="18" charset="0"/>
                <a:cs typeface="Times New Roman" pitchFamily="18" charset="0"/>
              </a:rPr>
              <a:t>.</a:t>
            </a:r>
          </a:p>
          <a:p>
            <a:pPr algn="just">
              <a:lnSpc>
                <a:spcPct val="150000"/>
              </a:lnSpc>
            </a:pPr>
            <a:endParaRPr lang="en-US" sz="2000" dirty="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Authenticity </a:t>
            </a:r>
            <a:r>
              <a:rPr lang="en-US" sz="2000" dirty="0">
                <a:latin typeface="Times New Roman" pitchFamily="18" charset="0"/>
                <a:cs typeface="Times New Roman" pitchFamily="18" charset="0"/>
              </a:rPr>
              <a:t>is the result of acts of authentication, by students and their teacher, of the </a:t>
            </a:r>
            <a:r>
              <a:rPr lang="en-US" sz="2000" dirty="0" smtClean="0">
                <a:latin typeface="Times New Roman" pitchFamily="18" charset="0"/>
                <a:cs typeface="Times New Roman" pitchFamily="18" charset="0"/>
              </a:rPr>
              <a:t>learning </a:t>
            </a:r>
            <a:r>
              <a:rPr lang="en-US" sz="2000" dirty="0">
                <a:latin typeface="Times New Roman" pitchFamily="18" charset="0"/>
                <a:cs typeface="Times New Roman" pitchFamily="18" charset="0"/>
              </a:rPr>
              <a:t>process and the language used in it (Van </a:t>
            </a:r>
            <a:r>
              <a:rPr lang="en-US" sz="2000" dirty="0" err="1" smtClean="0">
                <a:latin typeface="Times New Roman" pitchFamily="18" charset="0"/>
                <a:cs typeface="Times New Roman" pitchFamily="18" charset="0"/>
              </a:rPr>
              <a:t>Lier</a:t>
            </a:r>
            <a:r>
              <a:rPr lang="en-US" sz="2000" dirty="0" smtClean="0">
                <a:latin typeface="Times New Roman" pitchFamily="18" charset="0"/>
                <a:cs typeface="Times New Roman" pitchFamily="18" charset="0"/>
              </a:rPr>
              <a:t>, 1996</a:t>
            </a:r>
            <a:r>
              <a:rPr lang="en-US" sz="2000" dirty="0" smtClean="0">
                <a:latin typeface="Times New Roman" pitchFamily="18" charset="0"/>
                <a:cs typeface="Times New Roman" pitchFamily="18" charset="0"/>
              </a:rPr>
              <a:t>, p.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128).</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64498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649491"/>
          </a:xfrm>
        </p:spPr>
        <p:txBody>
          <a:bodyPr>
            <a:normAutofit fontScale="92500" lnSpcReduction="10000"/>
          </a:bodyPr>
          <a:lstStyle/>
          <a:p>
            <a:pPr algn="just">
              <a:lnSpc>
                <a:spcPct val="150000"/>
              </a:lnSpc>
            </a:pPr>
            <a:r>
              <a:rPr lang="en-US" sz="2200" dirty="0">
                <a:latin typeface="Times New Roman" pitchFamily="18" charset="0"/>
                <a:cs typeface="Times New Roman" pitchFamily="18" charset="0"/>
              </a:rPr>
              <a:t>The centrality of the pedagogical task is consistent with the position that the pedagogical context itself as an authentic environment. </a:t>
            </a:r>
            <a:endParaRPr lang="en-US" sz="2200" dirty="0" smtClean="0">
              <a:latin typeface="Times New Roman" pitchFamily="18" charset="0"/>
              <a:cs typeface="Times New Roman" pitchFamily="18" charset="0"/>
            </a:endParaRPr>
          </a:p>
          <a:p>
            <a:pPr algn="just">
              <a:lnSpc>
                <a:spcPct val="150000"/>
              </a:lnSpc>
            </a:pP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We </a:t>
            </a:r>
            <a:r>
              <a:rPr lang="en-US" sz="2200" dirty="0">
                <a:latin typeface="Times New Roman" pitchFamily="18" charset="0"/>
                <a:cs typeface="Times New Roman" pitchFamily="18" charset="0"/>
              </a:rPr>
              <a:t>must acknowledge that the classroom itself is a real place. </a:t>
            </a:r>
            <a:endParaRPr lang="en-US" sz="2200" dirty="0" smtClean="0">
              <a:latin typeface="Times New Roman" pitchFamily="18" charset="0"/>
              <a:cs typeface="Times New Roman" pitchFamily="18" charset="0"/>
            </a:endParaRPr>
          </a:p>
          <a:p>
            <a:pPr algn="just">
              <a:lnSpc>
                <a:spcPct val="150000"/>
              </a:lnSpc>
            </a:pP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It </a:t>
            </a:r>
            <a:r>
              <a:rPr lang="en-US" sz="2200" dirty="0">
                <a:latin typeface="Times New Roman" pitchFamily="18" charset="0"/>
                <a:cs typeface="Times New Roman" pitchFamily="18" charset="0"/>
              </a:rPr>
              <a:t>is unquestionably a reality for millions of children who spend a large portion of their childhood within one</a:t>
            </a:r>
            <a:r>
              <a:rPr lang="en-US" sz="2200" dirty="0" smtClean="0">
                <a:latin typeface="Times New Roman" pitchFamily="18" charset="0"/>
                <a:cs typeface="Times New Roman" pitchFamily="18" charset="0"/>
              </a:rPr>
              <a:t>.</a:t>
            </a:r>
          </a:p>
          <a:p>
            <a:pPr algn="just">
              <a:lnSpc>
                <a:spcPct val="150000"/>
              </a:lnSpc>
            </a:pP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The pedagogical situation itself is at least as authentic as that of the post office or bank so enamored of communicative </a:t>
            </a:r>
            <a:r>
              <a:rPr lang="en-US" sz="2200" dirty="0" smtClean="0">
                <a:latin typeface="Times New Roman" pitchFamily="18" charset="0"/>
                <a:cs typeface="Times New Roman" pitchFamily="18" charset="0"/>
              </a:rPr>
              <a:t>dialogists. </a:t>
            </a:r>
          </a:p>
          <a:p>
            <a:pPr algn="just">
              <a:lnSpc>
                <a:spcPct val="150000"/>
              </a:lnSpc>
            </a:pP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we must recognize that the classroom has its own reality and naturalness. </a:t>
            </a:r>
            <a:endParaRPr lang="en-US" sz="2200"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00720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778098"/>
          </a:xfrm>
        </p:spPr>
        <p:txBody>
          <a:bodyPr>
            <a:normAutofit/>
          </a:bodyPr>
          <a:lstStyle/>
          <a:p>
            <a:pPr algn="ctr"/>
            <a:r>
              <a:rPr lang="en-US" sz="3000" b="1" dirty="0">
                <a:solidFill>
                  <a:srgbClr val="00B0F0"/>
                </a:solidFill>
                <a:effectLst/>
                <a:latin typeface="Times New Roman" pitchFamily="18" charset="0"/>
                <a:cs typeface="Times New Roman" pitchFamily="18" charset="0"/>
              </a:rPr>
              <a:t>The pedagogical rationales </a:t>
            </a:r>
            <a:endParaRPr lang="en-US" sz="3000" dirty="0">
              <a:solidFill>
                <a:srgbClr val="00B0F0"/>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395536" y="1268760"/>
            <a:ext cx="8229600" cy="4389120"/>
          </a:xfrm>
        </p:spPr>
        <p:txBody>
          <a:bodyPr>
            <a:normAutofit fontScale="25000" lnSpcReduction="20000"/>
          </a:bodyPr>
          <a:lstStyle/>
          <a:p>
            <a:pPr marL="0" indent="0" algn="just">
              <a:lnSpc>
                <a:spcPct val="170000"/>
              </a:lnSpc>
              <a:buNone/>
            </a:pPr>
            <a:r>
              <a:rPr lang="en-US" sz="8000" dirty="0" smtClean="0">
                <a:latin typeface="Times New Roman" pitchFamily="18" charset="0"/>
                <a:cs typeface="Times New Roman" pitchFamily="18" charset="0"/>
              </a:rPr>
              <a:t>The </a:t>
            </a:r>
            <a:r>
              <a:rPr lang="en-US" sz="8000" dirty="0">
                <a:latin typeface="Times New Roman" pitchFamily="18" charset="0"/>
                <a:cs typeface="Times New Roman" pitchFamily="18" charset="0"/>
              </a:rPr>
              <a:t>arguments for the use of authentic texts for language learning are encapsulated as ‘the 3 c’s’, culture, currency, and challenge. </a:t>
            </a:r>
            <a:endParaRPr lang="en-US" sz="8000" dirty="0" smtClean="0">
              <a:latin typeface="Times New Roman" pitchFamily="18" charset="0"/>
              <a:cs typeface="Times New Roman" pitchFamily="18" charset="0"/>
            </a:endParaRPr>
          </a:p>
          <a:p>
            <a:pPr marL="0" indent="0" algn="just">
              <a:lnSpc>
                <a:spcPct val="170000"/>
              </a:lnSpc>
              <a:buNone/>
            </a:pPr>
            <a:r>
              <a:rPr lang="en-US" sz="8000" dirty="0" smtClean="0">
                <a:latin typeface="Times New Roman" pitchFamily="18" charset="0"/>
                <a:cs typeface="Times New Roman" pitchFamily="18" charset="0"/>
              </a:rPr>
              <a:t>Culture</a:t>
            </a:r>
            <a:r>
              <a:rPr lang="en-US" sz="8000" dirty="0">
                <a:latin typeface="Times New Roman" pitchFamily="18" charset="0"/>
                <a:cs typeface="Times New Roman" pitchFamily="18" charset="0"/>
              </a:rPr>
              <a:t>, in that authentic texts incorporate and represent the culture/s of speakers of the target language; </a:t>
            </a:r>
            <a:endParaRPr lang="en-US" sz="8000" dirty="0" smtClean="0">
              <a:latin typeface="Times New Roman" pitchFamily="18" charset="0"/>
              <a:cs typeface="Times New Roman" pitchFamily="18" charset="0"/>
            </a:endParaRPr>
          </a:p>
          <a:p>
            <a:pPr marL="0" indent="0" algn="just">
              <a:lnSpc>
                <a:spcPct val="170000"/>
              </a:lnSpc>
              <a:buNone/>
            </a:pPr>
            <a:r>
              <a:rPr lang="en-US" sz="8000" dirty="0" smtClean="0">
                <a:latin typeface="Times New Roman" pitchFamily="18" charset="0"/>
                <a:cs typeface="Times New Roman" pitchFamily="18" charset="0"/>
              </a:rPr>
              <a:t>currency</a:t>
            </a:r>
            <a:r>
              <a:rPr lang="en-US" sz="8000" dirty="0">
                <a:latin typeface="Times New Roman" pitchFamily="18" charset="0"/>
                <a:cs typeface="Times New Roman" pitchFamily="18" charset="0"/>
              </a:rPr>
              <a:t>, in that authentic texts offer topics and language in current use, as well as those relevant to the learners; </a:t>
            </a:r>
            <a:endParaRPr lang="en-US" sz="8000" dirty="0" smtClean="0">
              <a:latin typeface="Times New Roman" pitchFamily="18" charset="0"/>
              <a:cs typeface="Times New Roman" pitchFamily="18" charset="0"/>
            </a:endParaRPr>
          </a:p>
          <a:p>
            <a:pPr marL="0" indent="0" algn="just">
              <a:lnSpc>
                <a:spcPct val="170000"/>
              </a:lnSpc>
              <a:buNone/>
            </a:pPr>
            <a:r>
              <a:rPr lang="en-US" sz="8000" dirty="0" smtClean="0">
                <a:latin typeface="Times New Roman" pitchFamily="18" charset="0"/>
                <a:cs typeface="Times New Roman" pitchFamily="18" charset="0"/>
              </a:rPr>
              <a:t>challenge</a:t>
            </a:r>
            <a:r>
              <a:rPr lang="en-US" sz="8000" dirty="0">
                <a:latin typeface="Times New Roman" pitchFamily="18" charset="0"/>
                <a:cs typeface="Times New Roman" pitchFamily="18" charset="0"/>
              </a:rPr>
              <a:t>, in that authentic texts are intrinsically more challenging yet can be used at all proficiency levels.</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185766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865515"/>
          </a:xfrm>
        </p:spPr>
        <p:txBody>
          <a:bodyPr>
            <a:normAutofit fontScale="92500" lnSpcReduction="10000"/>
          </a:bodyPr>
          <a:lstStyle/>
          <a:p>
            <a:pPr marL="0" indent="0" algn="just">
              <a:lnSpc>
                <a:spcPct val="150000"/>
              </a:lnSpc>
              <a:buNone/>
            </a:pPr>
            <a:r>
              <a:rPr lang="en-US" sz="2200" dirty="0">
                <a:latin typeface="Times New Roman" pitchFamily="18" charset="0"/>
                <a:cs typeface="Times New Roman" pitchFamily="18" charset="0"/>
              </a:rPr>
              <a:t>It is argued that culture and language are indivisible, any and every linguistic product of a society from a newspaper headline to a food label embodying/representing the culture. </a:t>
            </a:r>
            <a:endParaRPr lang="en-US" sz="2200" dirty="0" smtClean="0">
              <a:latin typeface="Times New Roman" pitchFamily="18" charset="0"/>
              <a:cs typeface="Times New Roman" pitchFamily="18" charset="0"/>
            </a:endParaRPr>
          </a:p>
          <a:p>
            <a:pPr algn="just">
              <a:lnSpc>
                <a:spcPct val="150000"/>
              </a:lnSpc>
            </a:pPr>
            <a:endParaRPr lang="en-US" sz="2200" dirty="0" smtClean="0">
              <a:latin typeface="Times New Roman" pitchFamily="18" charset="0"/>
              <a:cs typeface="Times New Roman" pitchFamily="18" charset="0"/>
            </a:endParaRPr>
          </a:p>
          <a:p>
            <a:pPr marL="0" indent="0" algn="just">
              <a:lnSpc>
                <a:spcPct val="150000"/>
              </a:lnSpc>
              <a:buNone/>
            </a:pPr>
            <a:r>
              <a:rPr lang="en-US" sz="2200" dirty="0" smtClean="0">
                <a:latin typeface="Times New Roman" pitchFamily="18" charset="0"/>
                <a:cs typeface="Times New Roman" pitchFamily="18" charset="0"/>
              </a:rPr>
              <a:t>This </a:t>
            </a:r>
            <a:r>
              <a:rPr lang="en-US" sz="2200" dirty="0">
                <a:latin typeface="Times New Roman" pitchFamily="18" charset="0"/>
                <a:cs typeface="Times New Roman" pitchFamily="18" charset="0"/>
              </a:rPr>
              <a:t>means that it is crucial to include consciousness-raising of this cultural element in language teaching, and the only vehicles suitable for this are these very linguistic products, authentic texts. </a:t>
            </a:r>
            <a:endParaRPr lang="en-US" sz="2200" dirty="0" smtClean="0">
              <a:latin typeface="Times New Roman" pitchFamily="18" charset="0"/>
              <a:cs typeface="Times New Roman" pitchFamily="18" charset="0"/>
            </a:endParaRPr>
          </a:p>
          <a:p>
            <a:pPr algn="just">
              <a:lnSpc>
                <a:spcPct val="150000"/>
              </a:lnSpc>
            </a:pPr>
            <a:endParaRPr lang="en-US" sz="2200" dirty="0" smtClean="0">
              <a:latin typeface="Times New Roman" pitchFamily="18" charset="0"/>
              <a:cs typeface="Times New Roman" pitchFamily="18" charset="0"/>
            </a:endParaRPr>
          </a:p>
          <a:p>
            <a:pPr marL="0" indent="0" algn="just">
              <a:lnSpc>
                <a:spcPct val="150000"/>
              </a:lnSpc>
              <a:buNone/>
            </a:pPr>
            <a:r>
              <a:rPr lang="en-US" sz="2200" dirty="0" smtClean="0">
                <a:latin typeface="Times New Roman" pitchFamily="18" charset="0"/>
                <a:cs typeface="Times New Roman" pitchFamily="18" charset="0"/>
              </a:rPr>
              <a:t>It </a:t>
            </a:r>
            <a:r>
              <a:rPr lang="en-US" sz="2200" dirty="0">
                <a:latin typeface="Times New Roman" pitchFamily="18" charset="0"/>
                <a:cs typeface="Times New Roman" pitchFamily="18" charset="0"/>
              </a:rPr>
              <a:t>is argued that to neglect the cultural element, or seek to neutralize it – an accusation that has been levied towards the ELT </a:t>
            </a:r>
            <a:r>
              <a:rPr lang="en-US" sz="2200" dirty="0" smtClean="0">
                <a:latin typeface="Times New Roman" pitchFamily="18" charset="0"/>
                <a:cs typeface="Times New Roman" pitchFamily="18" charset="0"/>
              </a:rPr>
              <a:t>course book </a:t>
            </a:r>
            <a:r>
              <a:rPr lang="en-US" sz="2200" dirty="0">
                <a:latin typeface="Times New Roman" pitchFamily="18" charset="0"/>
                <a:cs typeface="Times New Roman" pitchFamily="18" charset="0"/>
              </a:rPr>
              <a:t>as a genre – is to present only a partial picture of the language</a:t>
            </a:r>
            <a:r>
              <a:rPr lang="en-US" sz="2200" dirty="0" smtClean="0">
                <a:latin typeface="Times New Roman" pitchFamily="18" charset="0"/>
                <a:cs typeface="Times New Roman" pitchFamily="18" charset="0"/>
              </a:rPr>
              <a: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41763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649491"/>
          </a:xfrm>
        </p:spPr>
        <p:txBody>
          <a:bodyPr>
            <a:normAutofit/>
          </a:bodyPr>
          <a:lstStyle/>
          <a:p>
            <a:pPr marL="0" indent="0" algn="just">
              <a:lnSpc>
                <a:spcPct val="150000"/>
              </a:lnSpc>
              <a:buNone/>
            </a:pPr>
            <a:r>
              <a:rPr lang="en-US" sz="2000" dirty="0" smtClean="0">
                <a:latin typeface="Times New Roman" pitchFamily="18" charset="0"/>
                <a:cs typeface="Times New Roman" pitchFamily="18" charset="0"/>
              </a:rPr>
              <a:t>This can actually inhibit language learning because it does not allow for the development of the schemata of the target language culture. i.e. </a:t>
            </a: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a:latin typeface="Times New Roman" pitchFamily="18" charset="0"/>
                <a:cs typeface="Times New Roman" pitchFamily="18" charset="0"/>
              </a:rPr>
              <a:t>C</a:t>
            </a:r>
            <a:r>
              <a:rPr lang="en-US" sz="2000" dirty="0" smtClean="0">
                <a:latin typeface="Times New Roman" pitchFamily="18" charset="0"/>
                <a:cs typeface="Times New Roman" pitchFamily="18" charset="0"/>
              </a:rPr>
              <a:t>ulture-specific </a:t>
            </a:r>
            <a:r>
              <a:rPr lang="en-US" sz="2000" dirty="0" smtClean="0">
                <a:latin typeface="Times New Roman" pitchFamily="18" charset="0"/>
                <a:cs typeface="Times New Roman" pitchFamily="18" charset="0"/>
              </a:rPr>
              <a:t>elements vital to a command of the language. </a:t>
            </a: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The ‘spanner in the works’ of this argument is that, in the context of English as with other global languages, one language does not mean one culture. </a:t>
            </a: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The solution to this quandary suggested here, in the context of teaching the English language and culture, is to locate it firmly in the local culture, using locally sourced authentic texts.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871262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5649491"/>
          </a:xfrm>
        </p:spPr>
        <p:txBody>
          <a:bodyPr>
            <a:normAutofit/>
          </a:bodyPr>
          <a:lstStyle/>
          <a:p>
            <a:pPr marL="0" indent="0" algn="just">
              <a:lnSpc>
                <a:spcPct val="150000"/>
              </a:lnSpc>
              <a:buNone/>
            </a:pPr>
            <a:r>
              <a:rPr lang="en-US" sz="2000" dirty="0">
                <a:latin typeface="Times New Roman" pitchFamily="18" charset="0"/>
                <a:cs typeface="Times New Roman" pitchFamily="18" charset="0"/>
              </a:rPr>
              <a:t>This section makes the next argument for the use of authentic texts for language learning and this is summarized in the term currency. </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marL="0" indent="0" algn="just">
              <a:lnSpc>
                <a:spcPct val="150000"/>
              </a:lnSpc>
              <a:buNone/>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this context, as well as ‘up-to-date-</a:t>
            </a:r>
            <a:r>
              <a:rPr lang="en-US" sz="2000" dirty="0" err="1">
                <a:latin typeface="Times New Roman" pitchFamily="18" charset="0"/>
                <a:cs typeface="Times New Roman" pitchFamily="18" charset="0"/>
              </a:rPr>
              <a:t>ness</a:t>
            </a:r>
            <a:r>
              <a:rPr lang="en-US" sz="2000" dirty="0">
                <a:latin typeface="Times New Roman" pitchFamily="18" charset="0"/>
                <a:cs typeface="Times New Roman" pitchFamily="18" charset="0"/>
              </a:rPr>
              <a:t>’ and topicality, the meaning of the term is expanded to encompass the advantages born of these, relevance and interest to the learners and the affective factors these imply. </a:t>
            </a:r>
            <a:endParaRPr lang="en-US" sz="2000"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4659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have a positive effect on learners’ motivation because they are linguistically more interesting.  </a:t>
            </a:r>
          </a:p>
          <a:p>
            <a:pPr marL="109728" indent="0" algn="just">
              <a:lnSpc>
                <a:spcPct val="150000"/>
              </a:lnSpc>
              <a:buNone/>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provide authentic cultural information </a:t>
            </a:r>
            <a:r>
              <a:rPr lang="en-US" sz="2000" dirty="0" smtClean="0">
                <a:latin typeface="Times New Roman" pitchFamily="18" charset="0"/>
                <a:cs typeface="Times New Roman" pitchFamily="18" charset="0"/>
              </a:rPr>
              <a:t>about the </a:t>
            </a:r>
            <a:r>
              <a:rPr lang="en-US" sz="2000" dirty="0">
                <a:latin typeface="Times New Roman" pitchFamily="18" charset="0"/>
                <a:cs typeface="Times New Roman" pitchFamily="18" charset="0"/>
              </a:rPr>
              <a:t>target culture.    </a:t>
            </a:r>
          </a:p>
          <a:p>
            <a:pPr marL="109728" indent="0" algn="just">
              <a:lnSpc>
                <a:spcPct val="150000"/>
              </a:lnSpc>
              <a:buNone/>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provide exposure to real language rather than artificial texts which illustrate particular grammatical rules.  </a:t>
            </a:r>
            <a:endParaRPr lang="en-US" sz="2000" dirty="0" smtClean="0">
              <a:latin typeface="Times New Roman" pitchFamily="18" charset="0"/>
              <a:cs typeface="Times New Roman" pitchFamily="18" charset="0"/>
            </a:endParaRPr>
          </a:p>
          <a:p>
            <a:pPr algn="just">
              <a:lnSpc>
                <a:spcPct val="150000"/>
              </a:lnSpc>
              <a:buNone/>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relate more closely to </a:t>
            </a:r>
            <a:r>
              <a:rPr lang="en-US" sz="2000" dirty="0" smtClean="0">
                <a:latin typeface="Times New Roman" pitchFamily="18" charset="0"/>
                <a:cs typeface="Times New Roman" pitchFamily="18" charset="0"/>
              </a:rPr>
              <a:t>learners’ </a:t>
            </a:r>
            <a:r>
              <a:rPr lang="en-US" sz="2000" dirty="0">
                <a:latin typeface="Times New Roman" pitchFamily="18" charset="0"/>
                <a:cs typeface="Times New Roman" pitchFamily="18" charset="0"/>
              </a:rPr>
              <a:t>needs and hence provide a link between classroom and learners’ real needs. </a:t>
            </a:r>
            <a:endParaRPr lang="en-US" sz="2000" dirty="0" smtClean="0">
              <a:latin typeface="Times New Roman" pitchFamily="18" charset="0"/>
              <a:cs typeface="Times New Roman" pitchFamily="18" charset="0"/>
            </a:endParaRPr>
          </a:p>
          <a:p>
            <a:pPr algn="just">
              <a:lnSpc>
                <a:spcPct val="150000"/>
              </a:lnSpc>
              <a:buNone/>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support a more creative approach to teaching.</a:t>
            </a:r>
          </a:p>
          <a:p>
            <a:pPr algn="just"/>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Advantages of authentic materials</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fontScale="25000" lnSpcReduction="20000"/>
          </a:bodyPr>
          <a:lstStyle/>
          <a:p>
            <a:pPr marL="0" indent="0" algn="just">
              <a:lnSpc>
                <a:spcPct val="160000"/>
              </a:lnSpc>
              <a:buNone/>
            </a:pPr>
            <a:r>
              <a:rPr lang="en-US" sz="7400" dirty="0">
                <a:latin typeface="Times New Roman" pitchFamily="18" charset="0"/>
                <a:cs typeface="Times New Roman" pitchFamily="18" charset="0"/>
              </a:rPr>
              <a:t>Challenge makes the argument that the very feature of authentic texts that is often perceived as an impediment to their use with language learners, difficulty, is in fact an advantage</a:t>
            </a:r>
            <a:r>
              <a:rPr lang="en-US" sz="7400" dirty="0" smtClean="0">
                <a:latin typeface="Times New Roman" pitchFamily="18" charset="0"/>
                <a:cs typeface="Times New Roman" pitchFamily="18" charset="0"/>
              </a:rPr>
              <a:t>.</a:t>
            </a:r>
          </a:p>
          <a:p>
            <a:pPr marL="0" indent="0" algn="just">
              <a:lnSpc>
                <a:spcPct val="160000"/>
              </a:lnSpc>
              <a:buNone/>
            </a:pPr>
            <a:endParaRPr lang="en-US" sz="7400" dirty="0" smtClean="0">
              <a:latin typeface="Times New Roman" pitchFamily="18" charset="0"/>
              <a:cs typeface="Times New Roman" pitchFamily="18" charset="0"/>
            </a:endParaRPr>
          </a:p>
          <a:p>
            <a:pPr marL="0" indent="0" algn="just">
              <a:lnSpc>
                <a:spcPct val="160000"/>
              </a:lnSpc>
              <a:buNone/>
            </a:pPr>
            <a:r>
              <a:rPr lang="en-US" sz="7400" dirty="0">
                <a:latin typeface="Times New Roman" pitchFamily="18" charset="0"/>
                <a:cs typeface="Times New Roman" pitchFamily="18" charset="0"/>
              </a:rPr>
              <a:t>Firstly, it is argued that challenge is a positive impetus in learning and that students should not be denied interesting learning material on the basis of their proficiency level. </a:t>
            </a:r>
          </a:p>
          <a:p>
            <a:pPr algn="just">
              <a:lnSpc>
                <a:spcPct val="160000"/>
              </a:lnSpc>
            </a:pPr>
            <a:endParaRPr lang="en-US" sz="7400" dirty="0">
              <a:latin typeface="Times New Roman" pitchFamily="18" charset="0"/>
              <a:cs typeface="Times New Roman" pitchFamily="18" charset="0"/>
            </a:endParaRPr>
          </a:p>
          <a:p>
            <a:pPr marL="0" indent="0" algn="just">
              <a:lnSpc>
                <a:spcPct val="160000"/>
              </a:lnSpc>
              <a:buNone/>
            </a:pPr>
            <a:r>
              <a:rPr lang="en-US" sz="7400" dirty="0">
                <a:latin typeface="Times New Roman" pitchFamily="18" charset="0"/>
                <a:cs typeface="Times New Roman" pitchFamily="18" charset="0"/>
              </a:rPr>
              <a:t>Secondly, it is shown that difficulty is a factor not of the text used but of the task set. </a:t>
            </a:r>
          </a:p>
          <a:p>
            <a:pPr algn="just">
              <a:lnSpc>
                <a:spcPct val="160000"/>
              </a:lnSpc>
            </a:pPr>
            <a:endParaRPr lang="en-US" sz="7400" dirty="0">
              <a:latin typeface="Times New Roman" pitchFamily="18" charset="0"/>
              <a:cs typeface="Times New Roman" pitchFamily="18" charset="0"/>
            </a:endParaRPr>
          </a:p>
          <a:p>
            <a:pPr marL="0" indent="0" algn="just">
              <a:lnSpc>
                <a:spcPct val="160000"/>
              </a:lnSpc>
              <a:buNone/>
            </a:pPr>
            <a:r>
              <a:rPr lang="en-US" sz="7400" dirty="0">
                <a:latin typeface="Times New Roman" pitchFamily="18" charset="0"/>
                <a:cs typeface="Times New Roman" pitchFamily="18" charset="0"/>
              </a:rPr>
              <a:t>Finally, it is argued that in any case, suitable authentic texts can be found for all levels of learner proficiency.</a:t>
            </a:r>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4472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a:lnSpc>
                <a:spcPct val="150000"/>
              </a:lnSpc>
              <a:buNone/>
            </a:pPr>
            <a:r>
              <a:rPr lang="en-US" sz="2000" dirty="0" smtClean="0">
                <a:latin typeface="Times New Roman" pitchFamily="18" charset="0"/>
                <a:cs typeface="Times New Roman" pitchFamily="18" charset="0"/>
              </a:rPr>
              <a:t>Created </a:t>
            </a:r>
            <a:r>
              <a:rPr lang="en-US" sz="2000" dirty="0">
                <a:latin typeface="Times New Roman" pitchFamily="18" charset="0"/>
                <a:cs typeface="Times New Roman" pitchFamily="18" charset="0"/>
              </a:rPr>
              <a:t>materials can also be </a:t>
            </a:r>
            <a:r>
              <a:rPr lang="en-US" sz="2000" dirty="0" smtClean="0">
                <a:latin typeface="Times New Roman" pitchFamily="18" charset="0"/>
                <a:cs typeface="Times New Roman" pitchFamily="18" charset="0"/>
              </a:rPr>
              <a:t>motivating.</a:t>
            </a:r>
          </a:p>
          <a:p>
            <a:pPr marL="109728" indent="0" algn="just">
              <a:lnSpc>
                <a:spcPct val="150000"/>
              </a:lnSpc>
              <a:buNone/>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often include difficult language and unneeded vocabulary.     </a:t>
            </a:r>
            <a:endParaRPr lang="en-US" sz="2000" dirty="0" smtClean="0">
              <a:latin typeface="Times New Roman" pitchFamily="18" charset="0"/>
              <a:cs typeface="Times New Roman" pitchFamily="18" charset="0"/>
            </a:endParaRPr>
          </a:p>
          <a:p>
            <a:pPr algn="just">
              <a:lnSpc>
                <a:spcPct val="150000"/>
              </a:lnSpc>
              <a:buNone/>
            </a:pPr>
            <a:r>
              <a:rPr lang="en-US" sz="2000" dirty="0" smtClean="0">
                <a:latin typeface="Times New Roman" pitchFamily="18" charset="0"/>
                <a:cs typeface="Times New Roman" pitchFamily="18" charset="0"/>
              </a:rPr>
              <a:t>Created </a:t>
            </a:r>
            <a:r>
              <a:rPr lang="en-US" sz="2000" dirty="0">
                <a:latin typeface="Times New Roman" pitchFamily="18" charset="0"/>
                <a:cs typeface="Times New Roman" pitchFamily="18" charset="0"/>
              </a:rPr>
              <a:t>materials are based on a graded syllabus and provide systematic coverage of teaching items</a:t>
            </a:r>
            <a:r>
              <a:rPr lang="en-US" sz="2000" dirty="0" smtClean="0">
                <a:latin typeface="Times New Roman" pitchFamily="18" charset="0"/>
                <a:cs typeface="Times New Roman" pitchFamily="18" charset="0"/>
              </a:rPr>
              <a:t>.</a:t>
            </a:r>
          </a:p>
          <a:p>
            <a:pPr algn="just">
              <a:lnSpc>
                <a:spcPct val="150000"/>
              </a:lnSpc>
              <a:buNone/>
            </a:pPr>
            <a:r>
              <a:rPr lang="en-US" sz="2000" dirty="0" smtClean="0">
                <a:latin typeface="Times New Roman" pitchFamily="18" charset="0"/>
                <a:cs typeface="Times New Roman" pitchFamily="18" charset="0"/>
              </a:rPr>
              <a:t>Using </a:t>
            </a:r>
            <a:r>
              <a:rPr lang="en-US" sz="2000" dirty="0">
                <a:latin typeface="Times New Roman" pitchFamily="18" charset="0"/>
                <a:cs typeface="Times New Roman" pitchFamily="18" charset="0"/>
              </a:rPr>
              <a:t>them is a burden for teachers.       </a:t>
            </a:r>
          </a:p>
          <a:p>
            <a:pPr algn="just"/>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pPr algn="ctr"/>
            <a:r>
              <a:rPr lang="en-US" sz="3000" b="1" dirty="0" smtClean="0">
                <a:solidFill>
                  <a:srgbClr val="00B0F0"/>
                </a:solidFill>
                <a:effectLst/>
                <a:latin typeface="Times New Roman" pitchFamily="18" charset="0"/>
                <a:cs typeface="Times New Roman" pitchFamily="18" charset="0"/>
              </a:rPr>
              <a:t>Disadvantages of authentic materials</a:t>
            </a:r>
            <a:r>
              <a:rPr lang="en-US" sz="3000" dirty="0" smtClean="0">
                <a:solidFill>
                  <a:srgbClr val="00B0F0"/>
                </a:solidFill>
                <a:effectLst/>
                <a:latin typeface="Times New Roman" pitchFamily="18" charset="0"/>
                <a:cs typeface="Times New Roman" pitchFamily="18" charset="0"/>
              </a:rPr>
              <a:t/>
            </a:r>
            <a:br>
              <a:rPr lang="en-US" sz="3000" dirty="0" smtClean="0">
                <a:solidFill>
                  <a:srgbClr val="00B0F0"/>
                </a:solidFill>
                <a:effectLst/>
                <a:latin typeface="Times New Roman" pitchFamily="18" charset="0"/>
                <a:cs typeface="Times New Roman" pitchFamily="18" charset="0"/>
              </a:rPr>
            </a:br>
            <a:endParaRPr lang="en-US" sz="3000" dirty="0">
              <a:solidFill>
                <a:srgbClr val="00B0F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8229600" cy="6264696"/>
          </a:xfrm>
        </p:spPr>
        <p:txBody>
          <a:bodyPr>
            <a:normAutofit/>
          </a:bodyPr>
          <a:lstStyle/>
          <a:p>
            <a:pPr marL="109728" indent="0" algn="just">
              <a:lnSpc>
                <a:spcPct val="150000"/>
              </a:lnSpc>
              <a:buNone/>
            </a:pPr>
            <a:r>
              <a:rPr lang="en-US" sz="2000" dirty="0">
                <a:latin typeface="Times New Roman" pitchFamily="18" charset="0"/>
                <a:cs typeface="Times New Roman" pitchFamily="18" charset="0"/>
              </a:rPr>
              <a:t>Children’s language learning is a natural-authentic- activity. </a:t>
            </a:r>
            <a:endParaRPr lang="en-US" sz="2000" dirty="0" smtClean="0">
              <a:latin typeface="Times New Roman" pitchFamily="18" charset="0"/>
              <a:cs typeface="Times New Roman" pitchFamily="18" charset="0"/>
            </a:endParaRPr>
          </a:p>
          <a:p>
            <a:pPr algn="just">
              <a:lnSpc>
                <a:spcPct val="150000"/>
              </a:lnSpc>
            </a:pP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ironic that the 20</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century brought forth some of history’s most contrived methods for teaching. </a:t>
            </a:r>
            <a:endParaRPr lang="en-US" sz="2000" dirty="0" smtClean="0">
              <a:latin typeface="Times New Roman" pitchFamily="18" charset="0"/>
              <a:cs typeface="Times New Roman" pitchFamily="18" charset="0"/>
            </a:endParaRPr>
          </a:p>
          <a:p>
            <a:pPr algn="just">
              <a:lnSpc>
                <a:spcPct val="150000"/>
              </a:lnSpc>
              <a:buNone/>
            </a:pPr>
            <a:endParaRPr lang="en-US" sz="2000" dirty="0" smtClean="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is not to say that such methods as ALM or DM were necessarily </a:t>
            </a:r>
            <a:r>
              <a:rPr lang="en-US" sz="2000" dirty="0" smtClean="0">
                <a:latin typeface="Times New Roman" pitchFamily="18" charset="0"/>
                <a:cs typeface="Times New Roman" pitchFamily="18" charset="0"/>
              </a:rPr>
              <a:t>less </a:t>
            </a:r>
            <a:r>
              <a:rPr lang="en-US" sz="2000" dirty="0">
                <a:latin typeface="Times New Roman" pitchFamily="18" charset="0"/>
                <a:cs typeface="Times New Roman" pitchFamily="18" charset="0"/>
              </a:rPr>
              <a:t>effective because of </a:t>
            </a:r>
            <a:r>
              <a:rPr lang="en-US" sz="2000" dirty="0" smtClean="0">
                <a:latin typeface="Times New Roman" pitchFamily="18" charset="0"/>
                <a:cs typeface="Times New Roman" pitchFamily="18" charset="0"/>
              </a:rPr>
              <a:t>this, but </a:t>
            </a:r>
            <a:r>
              <a:rPr lang="en-US" sz="2000" dirty="0">
                <a:latin typeface="Times New Roman" pitchFamily="18" charset="0"/>
                <a:cs typeface="Times New Roman" pitchFamily="18" charset="0"/>
              </a:rPr>
              <a:t>it was not until the late 1960s that the most ‘natural’ </a:t>
            </a:r>
            <a:r>
              <a:rPr lang="en-US" sz="2000" dirty="0" smtClean="0">
                <a:latin typeface="Times New Roman" pitchFamily="18" charset="0"/>
                <a:cs typeface="Times New Roman" pitchFamily="18" charset="0"/>
              </a:rPr>
              <a:t>approach, the </a:t>
            </a:r>
            <a:r>
              <a:rPr lang="en-US" sz="2000" dirty="0">
                <a:latin typeface="Times New Roman" pitchFamily="18" charset="0"/>
                <a:cs typeface="Times New Roman" pitchFamily="18" charset="0"/>
              </a:rPr>
              <a:t>learning of language as communication and through </a:t>
            </a:r>
            <a:r>
              <a:rPr lang="en-US" sz="2000" dirty="0" smtClean="0">
                <a:latin typeface="Times New Roman" pitchFamily="18" charset="0"/>
                <a:cs typeface="Times New Roman" pitchFamily="18" charset="0"/>
              </a:rPr>
              <a:t>communication, began </a:t>
            </a:r>
            <a:r>
              <a:rPr lang="en-US" sz="2000" dirty="0">
                <a:latin typeface="Times New Roman" pitchFamily="18" charset="0"/>
                <a:cs typeface="Times New Roman" pitchFamily="18" charset="0"/>
              </a:rPr>
              <a:t>to take </a:t>
            </a:r>
            <a:r>
              <a:rPr lang="en-US" sz="2000" dirty="0" smtClean="0">
                <a:latin typeface="Times New Roman" pitchFamily="18" charset="0"/>
                <a:cs typeface="Times New Roman" pitchFamily="18" charset="0"/>
              </a:rPr>
              <a:t>role.</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92688"/>
          </a:xfrm>
        </p:spPr>
        <p:txBody>
          <a:bodyPr>
            <a:normAutofit/>
          </a:bodyPr>
          <a:lstStyle/>
          <a:p>
            <a:pPr marL="109728" indent="0" algn="just">
              <a:lnSpc>
                <a:spcPct val="150000"/>
              </a:lnSpc>
              <a:buNone/>
            </a:pPr>
            <a:r>
              <a:rPr lang="en-US" sz="2000" dirty="0">
                <a:latin typeface="Times New Roman" pitchFamily="18" charset="0"/>
                <a:cs typeface="Times New Roman" pitchFamily="18" charset="0"/>
              </a:rPr>
              <a:t>The communicative </a:t>
            </a:r>
            <a:r>
              <a:rPr lang="en-US" sz="2000" dirty="0" smtClean="0">
                <a:latin typeface="Times New Roman" pitchFamily="18" charset="0"/>
                <a:cs typeface="Times New Roman" pitchFamily="18" charset="0"/>
              </a:rPr>
              <a:t>approach has </a:t>
            </a:r>
            <a:r>
              <a:rPr lang="en-US" sz="2000" dirty="0">
                <a:latin typeface="Times New Roman" pitchFamily="18" charset="0"/>
                <a:cs typeface="Times New Roman" pitchFamily="18" charset="0"/>
              </a:rPr>
              <a:t>by now become engrained in language teaching and has been consolidated by the revolution in information and communications technologies (ICT). </a:t>
            </a:r>
            <a:endParaRPr lang="en-US" sz="2000" dirty="0" smtClean="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ICT </a:t>
            </a:r>
            <a:r>
              <a:rPr lang="en-US" sz="2000" dirty="0">
                <a:latin typeface="Times New Roman" pitchFamily="18" charset="0"/>
                <a:cs typeface="Times New Roman" pitchFamily="18" charset="0"/>
              </a:rPr>
              <a:t>effectively concretized the concept of communication at the same time as opening up unlimited access to authentic texts from the target language </a:t>
            </a:r>
            <a:r>
              <a:rPr lang="en-US" sz="2000" dirty="0" smtClean="0">
                <a:latin typeface="Times New Roman" pitchFamily="18" charset="0"/>
                <a:cs typeface="Times New Roman" pitchFamily="18" charset="0"/>
              </a:rPr>
              <a:t>culture, thereby </a:t>
            </a:r>
            <a:r>
              <a:rPr lang="en-US" sz="2000" dirty="0">
                <a:latin typeface="Times New Roman" pitchFamily="18" charset="0"/>
                <a:cs typeface="Times New Roman" pitchFamily="18" charset="0"/>
              </a:rPr>
              <a:t>impelling the issue of authenticity of texts and interactions to the fore in language pedagogy. </a:t>
            </a:r>
          </a:p>
          <a:p>
            <a:pPr algn="just">
              <a:lnSpc>
                <a:spcPct val="15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marL="109728" indent="0" algn="just">
              <a:lnSpc>
                <a:spcPct val="150000"/>
              </a:lnSpc>
              <a:buNone/>
            </a:pPr>
            <a:r>
              <a:rPr lang="en-US" sz="2000" dirty="0">
                <a:latin typeface="Times New Roman" pitchFamily="18" charset="0"/>
                <a:cs typeface="Times New Roman" pitchFamily="18" charset="0"/>
              </a:rPr>
              <a:t>The “authenticity-centered” approach directly informs the design of language learning </a:t>
            </a:r>
            <a:r>
              <a:rPr lang="en-US" sz="2000" dirty="0" smtClean="0">
                <a:latin typeface="Times New Roman" pitchFamily="18" charset="0"/>
                <a:cs typeface="Times New Roman" pitchFamily="18" charset="0"/>
              </a:rPr>
              <a:t>materials, exemplifying </a:t>
            </a:r>
            <a:r>
              <a:rPr lang="en-US" sz="2000">
                <a:latin typeface="Times New Roman" pitchFamily="18" charset="0"/>
                <a:cs typeface="Times New Roman" pitchFamily="18" charset="0"/>
              </a:rPr>
              <a:t>the </a:t>
            </a:r>
            <a:r>
              <a:rPr lang="en-US" sz="2000" smtClean="0">
                <a:latin typeface="Times New Roman" pitchFamily="18" charset="0"/>
                <a:cs typeface="Times New Roman" pitchFamily="18" charset="0"/>
              </a:rPr>
              <a:t>symbiotic </a:t>
            </a:r>
            <a:r>
              <a:rPr lang="en-US" sz="2000" dirty="0">
                <a:latin typeface="Times New Roman" pitchFamily="18" charset="0"/>
                <a:cs typeface="Times New Roman" pitchFamily="18" charset="0"/>
              </a:rPr>
              <a:t>relationship between the approach to learning and the </a:t>
            </a:r>
            <a:r>
              <a:rPr lang="en-US" sz="2000" dirty="0" smtClean="0">
                <a:latin typeface="Times New Roman" pitchFamily="18" charset="0"/>
                <a:cs typeface="Times New Roman" pitchFamily="18" charset="0"/>
              </a:rPr>
              <a:t>content or the materials </a:t>
            </a:r>
            <a:r>
              <a:rPr lang="en-US" sz="2000" dirty="0">
                <a:latin typeface="Times New Roman" pitchFamily="18" charset="0"/>
                <a:cs typeface="Times New Roman" pitchFamily="18" charset="0"/>
              </a:rPr>
              <a:t>used in applying it</a:t>
            </a:r>
            <a:r>
              <a:rPr lang="en-US" sz="2000" dirty="0" smtClean="0">
                <a:latin typeface="Times New Roman" pitchFamily="18" charset="0"/>
                <a:cs typeface="Times New Roman" pitchFamily="18" charset="0"/>
              </a:rPr>
              <a:t>.</a:t>
            </a:r>
          </a:p>
          <a:p>
            <a:pPr marL="109728" indent="0" algn="just">
              <a:lnSpc>
                <a:spcPct val="150000"/>
              </a:lnSpc>
              <a:buNone/>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908720"/>
            <a:ext cx="8229600" cy="4525963"/>
          </a:xfrm>
        </p:spPr>
        <p:txBody>
          <a:bodyPr>
            <a:normAutofit/>
          </a:bodyPr>
          <a:lstStyle/>
          <a:p>
            <a:pPr marL="109728" indent="0" algn="just">
              <a:lnSpc>
                <a:spcPct val="150000"/>
              </a:lnSpc>
              <a:buNone/>
            </a:pPr>
            <a:r>
              <a:rPr lang="en-US" sz="2000" dirty="0">
                <a:latin typeface="Times New Roman" pitchFamily="18" charset="0"/>
                <a:cs typeface="Times New Roman" pitchFamily="18" charset="0"/>
              </a:rPr>
              <a:t>The central premises of the authenticity-centered approach are the use of authentic texts for language learning and the preserving of this authenticity throughout the procedures in which they are implicated. </a:t>
            </a:r>
          </a:p>
          <a:p>
            <a:pPr marL="109728" indent="0" algn="just">
              <a:lnSpc>
                <a:spcPct val="150000"/>
              </a:lnSpc>
              <a:buNone/>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The rationale for this approach – essentially, the reasons why authenticity is important at all in language learning – draws on second language acquisition research on one hand, and on pedagogical experience on the other.</a:t>
            </a:r>
          </a:p>
          <a:p>
            <a:pPr>
              <a:lnSpc>
                <a:spcPct val="150000"/>
              </a:lnSpc>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937523"/>
          </a:xfrm>
        </p:spPr>
        <p:txBody>
          <a:bodyPr>
            <a:normAutofit/>
          </a:bodyPr>
          <a:lstStyle/>
          <a:p>
            <a:pPr marL="109728" indent="0" algn="just">
              <a:lnSpc>
                <a:spcPct val="150000"/>
              </a:lnSpc>
              <a:buNone/>
            </a:pPr>
            <a:r>
              <a:rPr lang="en-US" sz="2000" dirty="0">
                <a:latin typeface="Times New Roman" pitchFamily="18" charset="0"/>
                <a:cs typeface="Times New Roman" pitchFamily="18" charset="0"/>
              </a:rPr>
              <a:t>The authenticity-centered approach deploys a pedagogical model that has become broadly accepted and applied in language </a:t>
            </a:r>
            <a:r>
              <a:rPr lang="en-US" sz="2000" dirty="0" smtClean="0">
                <a:latin typeface="Times New Roman" pitchFamily="18" charset="0"/>
                <a:cs typeface="Times New Roman" pitchFamily="18" charset="0"/>
              </a:rPr>
              <a:t>learning, the </a:t>
            </a:r>
            <a:r>
              <a:rPr lang="en-US" sz="2000" dirty="0">
                <a:latin typeface="Times New Roman" pitchFamily="18" charset="0"/>
                <a:cs typeface="Times New Roman" pitchFamily="18" charset="0"/>
              </a:rPr>
              <a:t>task. </a:t>
            </a:r>
            <a:endParaRPr lang="en-US" sz="2000" dirty="0" smtClean="0">
              <a:latin typeface="Times New Roman" pitchFamily="18" charset="0"/>
              <a:cs typeface="Times New Roman" pitchFamily="18" charset="0"/>
            </a:endParaRPr>
          </a:p>
          <a:p>
            <a:pPr marL="109728" indent="0" algn="just">
              <a:lnSpc>
                <a:spcPct val="150000"/>
              </a:lnSpc>
              <a:buNone/>
            </a:pPr>
            <a:endParaRPr lang="en-US" sz="2000" dirty="0">
              <a:latin typeface="Times New Roman" pitchFamily="18" charset="0"/>
              <a:cs typeface="Times New Roman" pitchFamily="18" charset="0"/>
            </a:endParaRPr>
          </a:p>
          <a:p>
            <a:pPr marL="109728" indent="0" algn="just">
              <a:lnSpc>
                <a:spcPct val="150000"/>
              </a:lnSpc>
              <a:buNone/>
            </a:pPr>
            <a:r>
              <a:rPr lang="en-US" sz="2000" dirty="0" smtClean="0">
                <a:latin typeface="Times New Roman" pitchFamily="18" charset="0"/>
                <a:cs typeface="Times New Roman" pitchFamily="18" charset="0"/>
              </a:rPr>
              <a:t>Task </a:t>
            </a:r>
            <a:r>
              <a:rPr lang="en-US" sz="2000" dirty="0">
                <a:latin typeface="Times New Roman" pitchFamily="18" charset="0"/>
                <a:cs typeface="Times New Roman" pitchFamily="18" charset="0"/>
              </a:rPr>
              <a:t>in relation to language learning is generally described  in such terms as ‘a goal-oriented communicative activity with a specific outcome where the emphasis is on exchanging </a:t>
            </a:r>
            <a:r>
              <a:rPr lang="en-US" sz="2000" dirty="0" smtClean="0">
                <a:latin typeface="Times New Roman" pitchFamily="18" charset="0"/>
                <a:cs typeface="Times New Roman" pitchFamily="18" charset="0"/>
              </a:rPr>
              <a:t>meanings, not </a:t>
            </a:r>
            <a:r>
              <a:rPr lang="en-US" sz="2000" dirty="0">
                <a:latin typeface="Times New Roman" pitchFamily="18" charset="0"/>
                <a:cs typeface="Times New Roman" pitchFamily="18" charset="0"/>
              </a:rPr>
              <a:t>producing specific language forms’. </a:t>
            </a:r>
            <a:endParaRPr lang="en-US" sz="2000" dirty="0" smtClean="0">
              <a:latin typeface="Times New Roman" pitchFamily="18" charset="0"/>
              <a:cs typeface="Times New Roman" pitchFamily="18" charset="0"/>
            </a:endParaRPr>
          </a:p>
          <a:p>
            <a:pPr algn="just">
              <a:lnSpc>
                <a:spcPct val="150000"/>
              </a:lnSpc>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191</TotalTime>
  <Words>2013</Words>
  <Application>Microsoft Office PowerPoint</Application>
  <PresentationFormat>On-screen Show (4:3)</PresentationFormat>
  <Paragraphs>136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AUTHENTICITY AND MATERIALS DEVELOPMENT</vt:lpstr>
      <vt:lpstr>Authentic versus created materials </vt:lpstr>
      <vt:lpstr>Advantages of authentic materials </vt:lpstr>
      <vt:lpstr>Disadvantages of authentic materials </vt:lpstr>
      <vt:lpstr>PowerPoint Presentation</vt:lpstr>
      <vt:lpstr>PowerPoint Presentation</vt:lpstr>
      <vt:lpstr>PowerPoint Presentation</vt:lpstr>
      <vt:lpstr>PowerPoint Presentation</vt:lpstr>
      <vt:lpstr>PowerPoint Presentation</vt:lpstr>
      <vt:lpstr>PowerPoint Presentation</vt:lpstr>
      <vt:lpstr>Authenticity </vt:lpstr>
      <vt:lpstr>PowerPoint Presentation</vt:lpstr>
      <vt:lpstr>PowerPoint Presentation</vt:lpstr>
      <vt:lpstr>PowerPoint Presentation</vt:lpstr>
      <vt:lpstr>Definition of authenticity </vt:lpstr>
      <vt:lpstr>SLA research  </vt:lpstr>
      <vt:lpstr>Communicative approaches </vt:lpstr>
      <vt:lpstr>PowerPoint Presentation</vt:lpstr>
      <vt:lpstr>Authenticity of text </vt:lpstr>
      <vt:lpstr>PowerPoint Presentation</vt:lpstr>
      <vt:lpstr>Authenticity of language use </vt:lpstr>
      <vt:lpstr>PowerPoint Presentation</vt:lpstr>
      <vt:lpstr>PowerPoint Presentation</vt:lpstr>
      <vt:lpstr>PowerPoint Presentation</vt:lpstr>
      <vt:lpstr>PowerPoint Presentation</vt:lpstr>
      <vt:lpstr>The pedagogical rationales </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Authenticity</dc:title>
  <dc:creator>mehdi</dc:creator>
  <cp:lastModifiedBy>Asus Pc</cp:lastModifiedBy>
  <cp:revision>68</cp:revision>
  <dcterms:created xsi:type="dcterms:W3CDTF">2015-12-11T17:59:14Z</dcterms:created>
  <dcterms:modified xsi:type="dcterms:W3CDTF">2015-12-30T14:10:05Z</dcterms:modified>
</cp:coreProperties>
</file>