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309" r:id="rId4"/>
    <p:sldId id="310" r:id="rId5"/>
    <p:sldId id="259" r:id="rId6"/>
    <p:sldId id="312" r:id="rId7"/>
    <p:sldId id="313" r:id="rId8"/>
    <p:sldId id="311" r:id="rId9"/>
    <p:sldId id="261" r:id="rId10"/>
    <p:sldId id="262" r:id="rId11"/>
    <p:sldId id="263" r:id="rId12"/>
    <p:sldId id="264" r:id="rId13"/>
    <p:sldId id="265" r:id="rId14"/>
    <p:sldId id="267" r:id="rId15"/>
    <p:sldId id="268" r:id="rId16"/>
    <p:sldId id="270" r:id="rId17"/>
    <p:sldId id="271" r:id="rId18"/>
    <p:sldId id="272" r:id="rId19"/>
    <p:sldId id="314" r:id="rId20"/>
    <p:sldId id="315" r:id="rId21"/>
    <p:sldId id="316" r:id="rId22"/>
    <p:sldId id="274" r:id="rId23"/>
    <p:sldId id="317" r:id="rId24"/>
    <p:sldId id="318" r:id="rId25"/>
    <p:sldId id="275" r:id="rId26"/>
    <p:sldId id="276" r:id="rId27"/>
    <p:sldId id="277" r:id="rId28"/>
    <p:sldId id="319" r:id="rId29"/>
    <p:sldId id="320" r:id="rId30"/>
    <p:sldId id="278" r:id="rId31"/>
    <p:sldId id="279" r:id="rId32"/>
    <p:sldId id="280" r:id="rId33"/>
    <p:sldId id="281" r:id="rId34"/>
    <p:sldId id="282" r:id="rId35"/>
    <p:sldId id="285" r:id="rId36"/>
    <p:sldId id="287" r:id="rId37"/>
    <p:sldId id="288" r:id="rId38"/>
    <p:sldId id="283" r:id="rId39"/>
    <p:sldId id="284" r:id="rId40"/>
    <p:sldId id="321" r:id="rId41"/>
    <p:sldId id="286" r:id="rId42"/>
    <p:sldId id="289" r:id="rId43"/>
    <p:sldId id="290" r:id="rId44"/>
    <p:sldId id="291" r:id="rId45"/>
    <p:sldId id="292" r:id="rId46"/>
    <p:sldId id="293" r:id="rId47"/>
    <p:sldId id="322" r:id="rId48"/>
    <p:sldId id="323" r:id="rId49"/>
    <p:sldId id="294" r:id="rId50"/>
    <p:sldId id="296" r:id="rId51"/>
    <p:sldId id="297" r:id="rId52"/>
    <p:sldId id="298" r:id="rId53"/>
    <p:sldId id="299" r:id="rId54"/>
    <p:sldId id="300" r:id="rId55"/>
    <p:sldId id="301" r:id="rId56"/>
    <p:sldId id="302" r:id="rId57"/>
    <p:sldId id="324" r:id="rId58"/>
    <p:sldId id="325" r:id="rId59"/>
    <p:sldId id="303" r:id="rId60"/>
    <p:sldId id="304" r:id="rId61"/>
    <p:sldId id="305" r:id="rId62"/>
    <p:sldId id="326" r:id="rId63"/>
    <p:sldId id="306" r:id="rId64"/>
    <p:sldId id="307" r:id="rId65"/>
    <p:sldId id="327" r:id="rId66"/>
    <p:sldId id="340" r:id="rId67"/>
    <p:sldId id="328" r:id="rId68"/>
    <p:sldId id="330" r:id="rId69"/>
    <p:sldId id="331" r:id="rId70"/>
    <p:sldId id="332" r:id="rId71"/>
    <p:sldId id="341" r:id="rId72"/>
    <p:sldId id="333" r:id="rId73"/>
    <p:sldId id="334" r:id="rId74"/>
    <p:sldId id="342" r:id="rId7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399"/>
    <a:srgbClr val="660066"/>
    <a:srgbClr val="9999FF"/>
    <a:srgbClr val="C4E59F"/>
    <a:srgbClr val="A50021"/>
    <a:srgbClr val="47CFFF"/>
    <a:srgbClr val="00CC00"/>
    <a:srgbClr val="9EF1FA"/>
    <a:srgbClr val="6EB6A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85" autoAdjust="0"/>
    <p:restoredTop sz="94660"/>
  </p:normalViewPr>
  <p:slideViewPr>
    <p:cSldViewPr snapToGrid="0">
      <p:cViewPr varScale="1">
        <p:scale>
          <a:sx n="103" d="100"/>
          <a:sy n="103" d="100"/>
        </p:scale>
        <p:origin x="-84" y="-2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B2AC229-3F45-40CB-8873-B715C0C8E105}" type="datetimeFigureOut">
              <a:rPr lang="fa-IR" smtClean="0"/>
              <a:t>1436/12/09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301608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B2AC229-3F45-40CB-8873-B715C0C8E105}" type="datetimeFigureOut">
              <a:rPr lang="fa-IR" smtClean="0"/>
              <a:t>1436/12/09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56472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B2AC229-3F45-40CB-8873-B715C0C8E105}" type="datetimeFigureOut">
              <a:rPr lang="fa-IR" smtClean="0"/>
              <a:t>1436/12/09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285388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B2AC229-3F45-40CB-8873-B715C0C8E105}" type="datetimeFigureOut">
              <a:rPr lang="fa-IR" smtClean="0"/>
              <a:t>1436/12/09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348382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AC229-3F45-40CB-8873-B715C0C8E105}" type="datetimeFigureOut">
              <a:rPr lang="fa-IR" smtClean="0"/>
              <a:t>1436/12/09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373582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B2AC229-3F45-40CB-8873-B715C0C8E105}" type="datetimeFigureOut">
              <a:rPr lang="fa-IR" smtClean="0"/>
              <a:t>1436/12/09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344901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B2AC229-3F45-40CB-8873-B715C0C8E105}" type="datetimeFigureOut">
              <a:rPr lang="fa-IR" smtClean="0"/>
              <a:t>1436/12/09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250635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B2AC229-3F45-40CB-8873-B715C0C8E105}" type="datetimeFigureOut">
              <a:rPr lang="fa-IR" smtClean="0"/>
              <a:t>1436/12/09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299807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AC229-3F45-40CB-8873-B715C0C8E105}" type="datetimeFigureOut">
              <a:rPr lang="fa-IR" smtClean="0"/>
              <a:t>1436/12/09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412621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AC229-3F45-40CB-8873-B715C0C8E105}" type="datetimeFigureOut">
              <a:rPr lang="fa-IR" smtClean="0"/>
              <a:t>1436/12/09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173546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AC229-3F45-40CB-8873-B715C0C8E105}" type="datetimeFigureOut">
              <a:rPr lang="fa-IR" smtClean="0"/>
              <a:t>1436/12/09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14807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B2AC229-3F45-40CB-8873-B715C0C8E105}" type="datetimeFigureOut">
              <a:rPr lang="fa-IR" smtClean="0"/>
              <a:t>1436/12/09</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F2BFE57-E7C8-46C9-A196-CA0FDCD7DC2A}" type="slidenum">
              <a:rPr lang="fa-IR" smtClean="0"/>
              <a:t>‹#›</a:t>
            </a:fld>
            <a:endParaRPr lang="fa-IR"/>
          </a:p>
        </p:txBody>
      </p:sp>
    </p:spTree>
    <p:extLst>
      <p:ext uri="{BB962C8B-B14F-4D97-AF65-F5344CB8AC3E}">
        <p14:creationId xmlns:p14="http://schemas.microsoft.com/office/powerpoint/2010/main" val="1035866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7.xml"/><Relationship Id="rId4" Type="http://schemas.microsoft.com/office/2007/relationships/hdphoto" Target="../media/hdphoto2.wdp"/></Relationships>
</file>

<file path=ppt/slides/_rels/slide5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4" Type="http://schemas.microsoft.com/office/2007/relationships/hdphoto" Target="../media/hdphoto5.wdp"/></Relationships>
</file>

<file path=ppt/slides/_rels/slide7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ounded Rectangle 2"/>
          <p:cNvSpPr/>
          <p:nvPr/>
        </p:nvSpPr>
        <p:spPr>
          <a:xfrm>
            <a:off x="2133600" y="1865745"/>
            <a:ext cx="8035636" cy="280785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5878532"/>
          </a:xfrm>
          <a:prstGeom prst="rect">
            <a:avLst/>
          </a:prstGeom>
          <a:noFill/>
        </p:spPr>
        <p:txBody>
          <a:bodyPr wrap="square" rtlCol="1">
            <a:spAutoFit/>
            <a:scene3d>
              <a:camera prst="obliqueBottomLeft"/>
              <a:lightRig rig="threePt" dir="t"/>
            </a:scene3d>
            <a:sp3d extrusionH="57150">
              <a:bevelT w="69850" h="69850" prst="divot"/>
            </a:sp3d>
          </a:bodyPr>
          <a:lstStyle/>
          <a:p>
            <a:r>
              <a:rPr lang="fa-IR" sz="7200" dirty="0" smtClean="0">
                <a:ln>
                  <a:solidFill>
                    <a:schemeClr val="accent6">
                      <a:lumMod val="50000"/>
                    </a:schemeClr>
                  </a:solidFill>
                </a:ln>
                <a:cs typeface="B Titr" panose="00000700000000000000" pitchFamily="2" charset="-78"/>
              </a:rPr>
              <a:t>هفته </a:t>
            </a:r>
            <a:endParaRPr lang="fa-IR" sz="6600" dirty="0" smtClean="0">
              <a:ln>
                <a:solidFill>
                  <a:schemeClr val="accent6">
                    <a:lumMod val="50000"/>
                  </a:schemeClr>
                </a:solidFill>
              </a:ln>
              <a:cs typeface="B Titr" panose="00000700000000000000" pitchFamily="2" charset="-78"/>
            </a:endParaRPr>
          </a:p>
          <a:p>
            <a:pPr algn="ctr"/>
            <a:r>
              <a:rPr lang="fa-IR" sz="13800" dirty="0" smtClean="0">
                <a:ln>
                  <a:solidFill>
                    <a:schemeClr val="accent6">
                      <a:lumMod val="50000"/>
                    </a:schemeClr>
                  </a:solidFill>
                </a:ln>
                <a:solidFill>
                  <a:srgbClr val="C00000"/>
                </a:solidFill>
                <a:cs typeface="B Titr" panose="00000700000000000000" pitchFamily="2" charset="-78"/>
              </a:rPr>
              <a:t>دفاع مقدس </a:t>
            </a:r>
          </a:p>
          <a:p>
            <a:pPr algn="ctr"/>
            <a:endParaRPr lang="fa-IR" sz="4000" b="1" dirty="0" smtClean="0">
              <a:ln>
                <a:solidFill>
                  <a:schemeClr val="accent6">
                    <a:lumMod val="50000"/>
                  </a:schemeClr>
                </a:solidFill>
              </a:ln>
              <a:cs typeface="B Titr" panose="00000700000000000000" pitchFamily="2" charset="-78"/>
            </a:endParaRPr>
          </a:p>
          <a:p>
            <a:pPr algn="ctr"/>
            <a:endParaRPr lang="fa-IR" sz="4000" dirty="0" smtClean="0">
              <a:ln>
                <a:solidFill>
                  <a:schemeClr val="accent6">
                    <a:lumMod val="50000"/>
                  </a:schemeClr>
                </a:solidFill>
              </a:ln>
              <a:solidFill>
                <a:srgbClr val="002060"/>
              </a:solidFill>
              <a:cs typeface="B Titr" panose="00000700000000000000" pitchFamily="2" charset="-78"/>
            </a:endParaRPr>
          </a:p>
          <a:p>
            <a:pPr algn="ctr"/>
            <a:r>
              <a:rPr lang="fa-IR" sz="7200" dirty="0" smtClean="0">
                <a:ln>
                  <a:solidFill>
                    <a:schemeClr val="accent6">
                      <a:lumMod val="50000"/>
                    </a:schemeClr>
                  </a:solidFill>
                </a:ln>
                <a:solidFill>
                  <a:srgbClr val="002060"/>
                </a:solidFill>
                <a:cs typeface="B Titr" panose="00000700000000000000" pitchFamily="2" charset="-78"/>
              </a:rPr>
              <a:t>بر ملت سلحشور ایران مبارک باد</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34" y="128588"/>
            <a:ext cx="2085975" cy="22002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8702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507831"/>
          </a:xfrm>
          <a:prstGeom prst="rect">
            <a:avLst/>
          </a:prstGeom>
          <a:noFill/>
        </p:spPr>
        <p:txBody>
          <a:bodyPr wrap="square" rtlCol="1">
            <a:spAutoFit/>
          </a:bodyPr>
          <a:lstStyle/>
          <a:p>
            <a:pPr algn="just"/>
            <a:r>
              <a:rPr lang="fa-IR" sz="1000" dirty="0" smtClean="0">
                <a:solidFill>
                  <a:srgbClr val="000000"/>
                </a:solidFill>
                <a:latin typeface="B Badr" panose="00000400000000000000" pitchFamily="2" charset="-78"/>
                <a:ea typeface="Calibri" panose="020F0502020204030204" pitchFamily="34" charset="0"/>
                <a:cs typeface="B Badr" panose="00000400000000000000" pitchFamily="2" charset="-78"/>
              </a:rPr>
              <a:t>قال </a:t>
            </a:r>
            <a:r>
              <a:rPr lang="fa-IR" sz="1000" dirty="0">
                <a:solidFill>
                  <a:srgbClr val="000000"/>
                </a:solidFill>
                <a:latin typeface="B Badr" panose="00000400000000000000" pitchFamily="2" charset="-78"/>
                <a:ea typeface="Calibri" panose="020F0502020204030204" pitchFamily="34" charset="0"/>
                <a:cs typeface="B Badr" panose="00000400000000000000" pitchFamily="2" charset="-78"/>
              </a:rPr>
              <a:t>علی بن الحسین علیهما السلام: اللّهُمّ وَ أَيّمَا مُسْلِمٍ خَلَفَ غَازِياً أَوْ مُرَابِطاً فِي دَارِهِ، أَوْ تَعَهّدَ خَالِفِيهِ فِي غَيْبَتِهِ، أَوْ أَعَانَهُ بِطَائِفَةٍ مِنْ مَالِهِ، أَوْ أَمَدّهُ بِعِتَادٍ، أَوْ شَحَذَهُ عَلَى جِهَادٍ، أَوْ أَتْبَعَهُ فِي وَجْهِهِ دَعْوَةً، </a:t>
            </a:r>
            <a:r>
              <a:rPr lang="fa-IR" sz="1000" b="1" dirty="0">
                <a:solidFill>
                  <a:srgbClr val="258820"/>
                </a:solidFill>
                <a:latin typeface="B Badr" panose="00000400000000000000" pitchFamily="2" charset="-78"/>
                <a:ea typeface="Calibri" panose="020F0502020204030204" pitchFamily="34" charset="0"/>
                <a:cs typeface="B Badr" panose="00000400000000000000" pitchFamily="2" charset="-78"/>
              </a:rPr>
              <a:t>أَوْ رَعَى لَهُ مِنْ وَرَائِهِ حُرْمَةً، فَاجِرْ لَهُ مِثْلَ أَجْرِهِ وَزْناً بِوَزْنٍ وَ مِثْلًا بِمِثْلٍ</a:t>
            </a:r>
            <a:r>
              <a:rPr lang="fa-IR" sz="1000" dirty="0">
                <a:solidFill>
                  <a:srgbClr val="000000"/>
                </a:solidFill>
                <a:latin typeface="B Badr" panose="00000400000000000000" pitchFamily="2" charset="-78"/>
                <a:ea typeface="Calibri" panose="020F0502020204030204" pitchFamily="34" charset="0"/>
                <a:cs typeface="B Badr" panose="00000400000000000000" pitchFamily="2" charset="-78"/>
              </a:rPr>
              <a:t>، وَ عَوّضْهُ مِنْ فِعْلِهِ عِوَضاً حَاضِراً يَتَعَجّلُ بِهِ نَفْعَ مَا قَدّمَ وَ سُرُورَ مَا أَتَى بِهِ، إِلَى أَنْ يَنْتَهِيَ بِهِ الْوَقْتُ إِلَى مَا أَجْرَيْتَ لَهُ مِنْ فَضْلِكَ، وَ أَعْدَدْتَ لَهُ مِنْ كَرَامَتِكَ. </a:t>
            </a:r>
            <a:r>
              <a:rPr lang="fa-IR" sz="700" dirty="0">
                <a:solidFill>
                  <a:srgbClr val="000000"/>
                </a:solidFill>
                <a:latin typeface="Calibri" panose="020F0502020204030204" pitchFamily="34" charset="0"/>
                <a:ea typeface="Calibri" panose="020F0502020204030204" pitchFamily="34" charset="0"/>
                <a:cs typeface="B Badr" panose="00000400000000000000" pitchFamily="2" charset="-78"/>
              </a:rPr>
              <a:t>(صحيفه سجاديه، دعاى 27): خداوندا، هر مسلمانى كه در نبودِ جنگجو يا مرزدارى، عهده‏دار كارهاى خانه او شود، يا در نبودش خانواده او را نگه دارد يا او را به برخى از دارايى خود كمك نمايد يا او را با ساز و كار جنگ كمك نمايد يا او را به ستيز با دشمن ترغيب كند، يا او را در راهى كه پيش گرفته به دعا همراهى نمايد، يا در نبود او حرمتش را پاس دارد، [خداوندا] به او نيز اجرى همانند اجر آن جنگجو به همان اندازه و با همان ويژگى عنايت فرما و به كار او پاداش نقد عطا فرما كه به زودى بهره كارى كه پيش فرستاده و خرسندى آنچه را كه انجام داده به دست آورد، تا آن كه زمان احسانى كه براى او روا ساختى و كرامتى كه در حق او مهيا نمودى برسد.</a:t>
            </a:r>
            <a:endParaRPr lang="en-US" sz="10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204592" y="1100523"/>
            <a:ext cx="11987408" cy="5078313"/>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7200" dirty="0">
                <a:ln w="28575">
                  <a:solidFill>
                    <a:schemeClr val="accent5">
                      <a:lumMod val="75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پاداش مشابه پاداش </a:t>
            </a:r>
            <a:r>
              <a:rPr lang="fa-IR" sz="7200" dirty="0" smtClean="0">
                <a:ln w="28575">
                  <a:solidFill>
                    <a:schemeClr val="accent5">
                      <a:lumMod val="75000"/>
                    </a:schemeClr>
                  </a:solidFill>
                </a:ln>
                <a:solidFill>
                  <a:srgbClr val="C00000"/>
                </a:solidFill>
                <a:latin typeface="B Badr" panose="00000400000000000000" pitchFamily="2" charset="-78"/>
                <a:ea typeface="Calibri" panose="020F0502020204030204" pitchFamily="34" charset="0"/>
                <a:cs typeface="B Titr" panose="00000700000000000000" pitchFamily="2" charset="-78"/>
              </a:rPr>
              <a:t>مجاهدین</a:t>
            </a:r>
            <a:endParaRPr lang="fa-IR" sz="7200" dirty="0">
              <a:ln w="28575">
                <a:solidFill>
                  <a:schemeClr val="accent5">
                    <a:lumMod val="75000"/>
                  </a:schemeClr>
                </a:solidFill>
              </a:ln>
              <a:solidFill>
                <a:srgbClr val="C00000"/>
              </a:solidFill>
              <a:latin typeface="B Badr" panose="00000400000000000000" pitchFamily="2" charset="-78"/>
              <a:ea typeface="Calibri" panose="020F0502020204030204" pitchFamily="34" charset="0"/>
              <a:cs typeface="B Titr" panose="00000700000000000000" pitchFamily="2" charset="-78"/>
            </a:endParaRPr>
          </a:p>
          <a:p>
            <a:pPr algn="just"/>
            <a:endParaRPr lang="fa-IR" sz="9600" dirty="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7200" dirty="0" smtClean="0">
                <a:ln w="28575">
                  <a:solidFill>
                    <a:schemeClr val="accent5">
                      <a:lumMod val="75000"/>
                    </a:schemeClr>
                  </a:solidFill>
                </a:ln>
                <a:solidFill>
                  <a:srgbClr val="660066"/>
                </a:solidFill>
                <a:latin typeface="B Badr" panose="00000400000000000000" pitchFamily="2" charset="-78"/>
                <a:ea typeface="Calibri" panose="020F0502020204030204" pitchFamily="34" charset="0"/>
                <a:cs typeface="B Titr" panose="00000700000000000000" pitchFamily="2" charset="-78"/>
              </a:rPr>
              <a:t>پشتيبانى </a:t>
            </a:r>
            <a:r>
              <a:rPr lang="fa-IR" sz="7200" dirty="0">
                <a:ln w="28575">
                  <a:solidFill>
                    <a:schemeClr val="accent5">
                      <a:lumMod val="75000"/>
                    </a:schemeClr>
                  </a:solidFill>
                </a:ln>
                <a:solidFill>
                  <a:srgbClr val="660066"/>
                </a:solidFill>
                <a:latin typeface="B Badr" panose="00000400000000000000" pitchFamily="2" charset="-78"/>
                <a:ea typeface="Calibri" panose="020F0502020204030204" pitchFamily="34" charset="0"/>
                <a:cs typeface="B Titr" panose="00000700000000000000" pitchFamily="2" charset="-78"/>
              </a:rPr>
              <a:t>كنندگان آنها در پشت جبهه</a:t>
            </a:r>
            <a:r>
              <a:rPr lang="fa-IR" sz="5400" dirty="0">
                <a:ln w="28575">
                  <a:solidFill>
                    <a:schemeClr val="accent5">
                      <a:lumMod val="75000"/>
                    </a:schemeClr>
                  </a:solidFill>
                </a:ln>
                <a:solidFill>
                  <a:srgbClr val="660066"/>
                </a:solidFill>
                <a:latin typeface="B Badr" panose="00000400000000000000" pitchFamily="2" charset="-78"/>
                <a:ea typeface="Calibri" panose="020F0502020204030204" pitchFamily="34" charset="0"/>
                <a:cs typeface="B Titr" panose="00000700000000000000" pitchFamily="2" charset="-78"/>
              </a:rPr>
              <a:t>‏ </a:t>
            </a:r>
          </a:p>
          <a:p>
            <a:pPr algn="just"/>
            <a:endParaRPr lang="fa-IR" sz="4400" dirty="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20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2000" dirty="0" smtClean="0">
                <a:ln w="28575">
                  <a:solidFill>
                    <a:schemeClr val="accent5">
                      <a:lumMod val="75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أَوْ </a:t>
            </a:r>
            <a:r>
              <a:rPr lang="fa-IR" sz="2000" dirty="0">
                <a:ln w="28575">
                  <a:solidFill>
                    <a:schemeClr val="accent5">
                      <a:lumMod val="75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رَعَى لَهُ مِنْ وَرَائِهِ حُرْمَةً، فَاجِرْ لَهُ مِثْلَ أَجْرِهِ وَزْناً بِوَزْنٍ وَ مِثْلًا بِمِثْلٍ</a:t>
            </a:r>
            <a:endParaRPr lang="en-US" sz="2000" dirty="0">
              <a:ln w="28575">
                <a:solidFill>
                  <a:schemeClr val="accent5">
                    <a:lumMod val="75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sp>
        <p:nvSpPr>
          <p:cNvPr id="3" name="Down Arrow 2"/>
          <p:cNvSpPr/>
          <p:nvPr/>
        </p:nvSpPr>
        <p:spPr>
          <a:xfrm>
            <a:off x="5421745" y="2299856"/>
            <a:ext cx="1791855" cy="1247490"/>
          </a:xfrm>
          <a:prstGeom prst="downArrow">
            <a:avLst>
              <a:gd name="adj1" fmla="val 61347"/>
              <a:gd name="adj2" fmla="val 58491"/>
            </a:avLst>
          </a:prstGeom>
        </p:spPr>
        <p:style>
          <a:lnRef idx="0">
            <a:schemeClr val="accent6"/>
          </a:lnRef>
          <a:fillRef idx="3">
            <a:schemeClr val="accent6"/>
          </a:fillRef>
          <a:effectRef idx="3">
            <a:schemeClr val="accent6"/>
          </a:effectRef>
          <a:fontRef idx="minor">
            <a:schemeClr val="lt1"/>
          </a:fontRef>
        </p:style>
        <p:txBody>
          <a:bodyPr rtlCol="1" anchor="ctr">
            <a:scene3d>
              <a:camera prst="orthographicFront"/>
              <a:lightRig rig="threePt" dir="t"/>
            </a:scene3d>
            <a:sp3d extrusionH="57150">
              <a:bevelT w="38100" h="38100" prst="angle"/>
            </a:sp3d>
          </a:bodyPr>
          <a:lstStyle/>
          <a:p>
            <a:pPr algn="ctr"/>
            <a:r>
              <a:rPr lang="fa-IR" sz="4000" dirty="0">
                <a:ln w="28575">
                  <a:solidFill>
                    <a:schemeClr val="accent5">
                      <a:lumMod val="75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برای</a:t>
            </a:r>
            <a:endParaRPr lang="fa-IR" dirty="0">
              <a:ln w="28575">
                <a:solidFill>
                  <a:schemeClr val="accent5">
                    <a:lumMod val="75000"/>
                  </a:schemeClr>
                </a:solidFill>
              </a:ln>
            </a:endParaRPr>
          </a:p>
        </p:txBody>
      </p:sp>
    </p:spTree>
    <p:extLst>
      <p:ext uri="{BB962C8B-B14F-4D97-AF65-F5344CB8AC3E}">
        <p14:creationId xmlns:p14="http://schemas.microsoft.com/office/powerpoint/2010/main" val="243390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dirty="0" smtClean="0">
                <a:latin typeface="B Badr" panose="00000400000000000000" pitchFamily="2" charset="-78"/>
                <a:ea typeface="Calibri" panose="020F0502020204030204" pitchFamily="34" charset="0"/>
                <a:cs typeface="B Badr" panose="00000400000000000000" pitchFamily="2" charset="-78"/>
              </a:rPr>
              <a:t>خواهران </a:t>
            </a:r>
            <a:r>
              <a:rPr lang="fa-IR" sz="1200" dirty="0">
                <a:latin typeface="B Badr" panose="00000400000000000000" pitchFamily="2" charset="-78"/>
                <a:ea typeface="Calibri" panose="020F0502020204030204" pitchFamily="34" charset="0"/>
                <a:cs typeface="B Badr" panose="00000400000000000000" pitchFamily="2" charset="-78"/>
              </a:rPr>
              <a:t>بسيجى ما نيز كه زنهاى محجب و عفيف و مقيد به آداب شرعى هستند و انسان را به ياد صدر اسلام مى‏اندازند، </a:t>
            </a:r>
            <a:r>
              <a:rPr lang="fa-IR" sz="1200" b="1" dirty="0">
                <a:latin typeface="B Badr" panose="00000400000000000000" pitchFamily="2" charset="-78"/>
                <a:ea typeface="Calibri" panose="020F0502020204030204" pitchFamily="34" charset="0"/>
                <a:cs typeface="B Badr" panose="00000400000000000000" pitchFamily="2" charset="-78"/>
              </a:rPr>
              <a:t>در اين دفاع مقدس و با اهميت سهيم هستند</a:t>
            </a:r>
            <a:r>
              <a:rPr lang="fa-IR" sz="1200" dirty="0">
                <a:latin typeface="B Badr" panose="00000400000000000000" pitchFamily="2" charset="-78"/>
                <a:ea typeface="Calibri" panose="020F0502020204030204" pitchFamily="34" charset="0"/>
                <a:cs typeface="B Badr" panose="00000400000000000000" pitchFamily="2" charset="-78"/>
              </a:rPr>
              <a:t> و نقش برجسته‏اى در حضور ميليونى بسيج دارند. (بیانات مقام معظم رهبری، 06/ 04/ 1368)</a:t>
            </a:r>
            <a:endParaRPr lang="en-US" sz="1200" dirty="0">
              <a:effectLst/>
              <a:latin typeface="B Badr" panose="00000400000000000000" pitchFamily="2" charset="-78"/>
              <a:ea typeface="Calibri" panose="020F0502020204030204" pitchFamily="34" charset="0"/>
              <a:cs typeface="B Badr" panose="00000400000000000000" pitchFamily="2" charset="-78"/>
            </a:endParaRPr>
          </a:p>
        </p:txBody>
      </p:sp>
      <p:sp>
        <p:nvSpPr>
          <p:cNvPr id="3" name="Down Arrow 2"/>
          <p:cNvSpPr/>
          <p:nvPr/>
        </p:nvSpPr>
        <p:spPr>
          <a:xfrm rot="20691247">
            <a:off x="5138769" y="2664109"/>
            <a:ext cx="2064750" cy="1483591"/>
          </a:xfrm>
          <a:prstGeom prst="downArrow">
            <a:avLst>
              <a:gd name="adj1" fmla="val 50000"/>
              <a:gd name="adj2" fmla="val 5334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rot="21140228">
            <a:off x="102295" y="854424"/>
            <a:ext cx="11987408" cy="4770537"/>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8800" dirty="0">
                <a:ln w="19050">
                  <a:solidFill>
                    <a:schemeClr val="accent4">
                      <a:lumMod val="75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سهیم بودن </a:t>
            </a:r>
            <a:r>
              <a:rPr lang="fa-IR" sz="8800" dirty="0">
                <a:ln w="19050">
                  <a:solidFill>
                    <a:schemeClr val="accent4">
                      <a:lumMod val="75000"/>
                    </a:schemeClr>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خواهران</a:t>
            </a:r>
            <a:r>
              <a:rPr lang="fa-IR" sz="8800" dirty="0">
                <a:ln w="19050">
                  <a:solidFill>
                    <a:schemeClr val="accent4">
                      <a:lumMod val="75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p>
          <a:p>
            <a:pPr algn="ctr"/>
            <a:endParaRPr lang="fa-IR" sz="1600" dirty="0" smtClean="0">
              <a:ln w="19050">
                <a:solidFill>
                  <a:schemeClr val="accent4">
                    <a:lumMod val="75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8800" dirty="0" smtClean="0">
                <a:ln w="19050">
                  <a:solidFill>
                    <a:schemeClr val="accent4">
                      <a:lumMod val="75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در</a:t>
            </a:r>
            <a:endParaRPr lang="fa-IR" sz="8000" dirty="0" smtClean="0">
              <a:ln w="19050">
                <a:solidFill>
                  <a:schemeClr val="accent4">
                    <a:lumMod val="75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2400" dirty="0" smtClean="0">
              <a:ln w="19050">
                <a:solidFill>
                  <a:schemeClr val="accent4">
                    <a:lumMod val="75000"/>
                  </a:schemeClr>
                </a:solidFill>
              </a:ln>
              <a:solidFill>
                <a:srgbClr val="C00000"/>
              </a:solidFill>
              <a:latin typeface="B Badr" panose="00000400000000000000" pitchFamily="2" charset="-78"/>
              <a:ea typeface="Calibri" panose="020F0502020204030204" pitchFamily="34" charset="0"/>
              <a:cs typeface="B Titr" panose="00000700000000000000" pitchFamily="2" charset="-78"/>
            </a:endParaRPr>
          </a:p>
          <a:p>
            <a:pPr algn="ctr"/>
            <a:r>
              <a:rPr lang="fa-IR" sz="8800" dirty="0" smtClean="0">
                <a:ln w="19050">
                  <a:solidFill>
                    <a:schemeClr val="accent4">
                      <a:lumMod val="75000"/>
                    </a:schemeClr>
                  </a:solidFill>
                </a:ln>
                <a:solidFill>
                  <a:srgbClr val="C00000"/>
                </a:solidFill>
                <a:latin typeface="B Badr" panose="00000400000000000000" pitchFamily="2" charset="-78"/>
                <a:ea typeface="Calibri" panose="020F0502020204030204" pitchFamily="34" charset="0"/>
                <a:cs typeface="B Titr" panose="00000700000000000000" pitchFamily="2" charset="-78"/>
              </a:rPr>
              <a:t>دفاع مقدس</a:t>
            </a:r>
            <a:endParaRPr lang="en-US" sz="8800" dirty="0">
              <a:ln w="19050">
                <a:solidFill>
                  <a:schemeClr val="accent4">
                    <a:lumMod val="75000"/>
                  </a:schemeClr>
                </a:solidFill>
              </a:ln>
              <a:solidFill>
                <a:srgbClr val="C00000"/>
              </a:solidFill>
              <a:latin typeface="B Badr" panose="00000400000000000000" pitchFamily="2" charset="-78"/>
              <a:ea typeface="Calibri" panose="020F0502020204030204" pitchFamily="34" charset="0"/>
              <a:cs typeface="B Titr" panose="00000700000000000000"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0706" y="4718195"/>
            <a:ext cx="2562225" cy="17811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22" y="3491557"/>
            <a:ext cx="2543175" cy="18002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349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430887"/>
          </a:xfrm>
          <a:prstGeom prst="rect">
            <a:avLst/>
          </a:prstGeom>
          <a:noFill/>
        </p:spPr>
        <p:txBody>
          <a:bodyPr wrap="square" rtlCol="1">
            <a:spAutoFit/>
          </a:bodyPr>
          <a:lstStyle/>
          <a:p>
            <a:pPr algn="just"/>
            <a:r>
              <a:rPr lang="fa-IR" sz="1200" dirty="0" smtClean="0">
                <a:latin typeface="B Badr" panose="00000400000000000000" pitchFamily="2" charset="-78"/>
                <a:ea typeface="Calibri" panose="020F0502020204030204" pitchFamily="34" charset="0"/>
                <a:cs typeface="B Badr" panose="00000400000000000000" pitchFamily="2" charset="-78"/>
              </a:rPr>
              <a:t>عن </a:t>
            </a:r>
            <a:r>
              <a:rPr lang="fa-IR" sz="1200" dirty="0">
                <a:latin typeface="B Badr" panose="00000400000000000000" pitchFamily="2" charset="-78"/>
                <a:ea typeface="Calibri" panose="020F0502020204030204" pitchFamily="34" charset="0"/>
                <a:cs typeface="B Badr" panose="00000400000000000000" pitchFamily="2" charset="-78"/>
              </a:rPr>
              <a:t>ابى عبدالله (ع) قال: قال رسول الله (ص): </a:t>
            </a:r>
            <a:r>
              <a:rPr lang="fa-IR" sz="1200" b="1" dirty="0">
                <a:latin typeface="B Badr" panose="00000400000000000000" pitchFamily="2" charset="-78"/>
                <a:ea typeface="Calibri" panose="020F0502020204030204" pitchFamily="34" charset="0"/>
                <a:cs typeface="B Badr" panose="00000400000000000000" pitchFamily="2" charset="-78"/>
              </a:rPr>
              <a:t>الخَيرُ كُلُّه فِى السَّيفِ، وَتَحتَ ظِلّ السَّيفِ</a:t>
            </a:r>
            <a:r>
              <a:rPr lang="fa-IR" sz="1200" dirty="0">
                <a:latin typeface="B Badr" panose="00000400000000000000" pitchFamily="2" charset="-78"/>
                <a:ea typeface="Calibri" panose="020F0502020204030204" pitchFamily="34" charset="0"/>
                <a:cs typeface="B Badr" panose="00000400000000000000" pitchFamily="2" charset="-78"/>
              </a:rPr>
              <a:t>، وَلَا يُقيمُ النّاسَ الّا السّيفَ، وَالسّيُوفُ مَقاليدُ الجّنةِ وَ النّارِ. </a:t>
            </a:r>
            <a:r>
              <a:rPr lang="fa-IR" sz="1000" dirty="0">
                <a:latin typeface="Calibri" panose="020F0502020204030204" pitchFamily="34" charset="0"/>
                <a:ea typeface="Calibri" panose="020F0502020204030204" pitchFamily="34" charset="0"/>
                <a:cs typeface="B Badr" panose="00000400000000000000" pitchFamily="2" charset="-78"/>
              </a:rPr>
              <a:t>(وسائل الشيعه، ج155، ص9): امام صادق (ع) از رسول خدا (ص): تمام نيكى‏ها، در شمشير و زير سايه شمشير است و مردم را، پايدار نمى‏دارد جز شمشير؛ و شمشيرها، كليدهاى بهشت و دوزخ‏اند.</a:t>
            </a:r>
            <a:endParaRPr lang="en-US" sz="1200" dirty="0">
              <a:effectLst/>
              <a:latin typeface="B Badr" panose="00000400000000000000" pitchFamily="2" charset="-78"/>
              <a:ea typeface="Calibri" panose="020F0502020204030204" pitchFamily="34" charset="0"/>
              <a:cs typeface="B Badr" panose="00000400000000000000" pitchFamily="2" charset="-78"/>
            </a:endParaRPr>
          </a:p>
        </p:txBody>
      </p:sp>
      <p:sp>
        <p:nvSpPr>
          <p:cNvPr id="3" name="Down Arrow 2"/>
          <p:cNvSpPr/>
          <p:nvPr/>
        </p:nvSpPr>
        <p:spPr>
          <a:xfrm rot="1552322">
            <a:off x="6474690" y="2225962"/>
            <a:ext cx="1394691" cy="1108363"/>
          </a:xfrm>
          <a:prstGeom prst="downArrow">
            <a:avLst>
              <a:gd name="adj1" fmla="val 53575"/>
              <a:gd name="adj2" fmla="val 5583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 Same Side Corner Rectangle 4"/>
          <p:cNvSpPr/>
          <p:nvPr/>
        </p:nvSpPr>
        <p:spPr>
          <a:xfrm>
            <a:off x="7583055" y="925032"/>
            <a:ext cx="4517087" cy="1320800"/>
          </a:xfrm>
          <a:prstGeom prst="round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5232202"/>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7200" dirty="0">
                <a:ln>
                  <a:solidFill>
                    <a:srgbClr val="FFFF00"/>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خير </a:t>
            </a:r>
            <a:r>
              <a:rPr lang="fa-IR" sz="7200" dirty="0">
                <a:ln>
                  <a:solidFill>
                    <a:srgbClr val="FFFF00"/>
                  </a:solidFill>
                </a:ln>
                <a:latin typeface="B Badr" panose="00000400000000000000" pitchFamily="2" charset="-78"/>
                <a:ea typeface="Calibri" panose="020F0502020204030204" pitchFamily="34" charset="0"/>
                <a:cs typeface="B Titr" panose="00000700000000000000" pitchFamily="2" charset="-78"/>
              </a:rPr>
              <a:t>و</a:t>
            </a:r>
            <a:r>
              <a:rPr lang="fa-IR" sz="7200" dirty="0">
                <a:ln>
                  <a:solidFill>
                    <a:srgbClr val="FFFF00"/>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 </a:t>
            </a:r>
            <a:r>
              <a:rPr lang="fa-IR" sz="7200" dirty="0" smtClean="0">
                <a:ln>
                  <a:solidFill>
                    <a:srgbClr val="FFFF00"/>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سعادت</a:t>
            </a:r>
          </a:p>
          <a:p>
            <a:r>
              <a:rPr lang="fa-IR" sz="6600" dirty="0" smtClean="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rPr>
              <a:t>                           در </a:t>
            </a:r>
          </a:p>
          <a:p>
            <a:pPr algn="l"/>
            <a:endParaRPr lang="fa-IR" sz="1600" dirty="0" smtClean="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l"/>
            <a:r>
              <a:rPr lang="fa-IR" sz="6600" dirty="0" smtClean="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rPr>
              <a:t>سايه </a:t>
            </a:r>
            <a:r>
              <a:rPr lang="fa-IR" sz="8000" dirty="0">
                <a:ln>
                  <a:solidFill>
                    <a:srgbClr val="FFFF00"/>
                  </a:solidFill>
                </a:ln>
                <a:solidFill>
                  <a:srgbClr val="C00000"/>
                </a:solidFill>
                <a:latin typeface="B Badr" panose="00000400000000000000" pitchFamily="2" charset="-78"/>
                <a:ea typeface="Calibri" panose="020F0502020204030204" pitchFamily="34" charset="0"/>
                <a:cs typeface="B Titr" panose="00000700000000000000" pitchFamily="2" charset="-78"/>
              </a:rPr>
              <a:t>جهاد در راه خدا </a:t>
            </a:r>
            <a:endParaRPr lang="fa-IR" sz="6600" dirty="0">
              <a:ln>
                <a:solidFill>
                  <a:srgbClr val="FFFF00"/>
                </a:solidFill>
              </a:ln>
              <a:solidFill>
                <a:srgbClr val="C00000"/>
              </a:solidFill>
              <a:latin typeface="B Badr" panose="00000400000000000000" pitchFamily="2" charset="-78"/>
              <a:ea typeface="Calibri" panose="020F0502020204030204" pitchFamily="34" charset="0"/>
              <a:cs typeface="B Titr" panose="00000700000000000000" pitchFamily="2" charset="-78"/>
            </a:endParaRPr>
          </a:p>
          <a:p>
            <a:pPr algn="just"/>
            <a:endParaRPr lang="fa-IR" sz="4400" dirty="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2800" dirty="0" smtClean="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2800" dirty="0" smtClean="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rPr>
              <a:t>الخَيرُ </a:t>
            </a:r>
            <a:r>
              <a:rPr lang="fa-IR" sz="2800" dirty="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rPr>
              <a:t>كُلُّه فِى السَّيفِ، وَتَحتَ ظِلّ السَّيفِ</a:t>
            </a:r>
            <a:endParaRPr lang="en-US" sz="2800" dirty="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1771480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9" name="Picture 3" descr="F:\پاور پوینتهای تبلیغاتی\والپیپر\images (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68699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dirty="0" smtClean="0">
                <a:solidFill>
                  <a:srgbClr val="000000"/>
                </a:solidFill>
                <a:latin typeface="B Badr" panose="00000400000000000000" pitchFamily="2" charset="-78"/>
                <a:ea typeface="Calibri" panose="020F0502020204030204" pitchFamily="34" charset="0"/>
                <a:cs typeface="B Badr" panose="00000400000000000000" pitchFamily="2" charset="-78"/>
              </a:rPr>
              <a:t>عن </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ابى عبدالله (ع) قال: قال النبى (ص): اغزُوا تُورِثُوا ابنَائَكُم مَجداً. (</a:t>
            </a:r>
            <a:r>
              <a:rPr lang="fa-IR" sz="1200" dirty="0">
                <a:solidFill>
                  <a:srgbClr val="000000"/>
                </a:solidFill>
                <a:latin typeface="Calibri" panose="020F0502020204030204" pitchFamily="34" charset="0"/>
                <a:ea typeface="Calibri" panose="020F0502020204030204" pitchFamily="34" charset="0"/>
                <a:cs typeface="B Badr" panose="00000400000000000000" pitchFamily="2" charset="-78"/>
              </a:rPr>
              <a:t>وسائل الشيعه، ج15، ص15): از امام صادق (ع) از پيامبر (ص): بجنگيد و- با جنگيدنتان- مجد و عظمت را، براى فرزندانتان به ارث بگذاريد!</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ular Callout 2"/>
          <p:cNvSpPr/>
          <p:nvPr/>
        </p:nvSpPr>
        <p:spPr>
          <a:xfrm>
            <a:off x="6918036" y="832668"/>
            <a:ext cx="5171668" cy="1531841"/>
          </a:xfrm>
          <a:prstGeom prst="wedgeRoundRect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02296" y="925032"/>
            <a:ext cx="11987408" cy="4308872"/>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6600" dirty="0">
                <a:ln w="19050">
                  <a:solidFill>
                    <a:srgbClr val="92D050"/>
                  </a:solidFill>
                </a:ln>
                <a:solidFill>
                  <a:srgbClr val="C00000"/>
                </a:solidFill>
                <a:latin typeface="B Badr" panose="00000400000000000000" pitchFamily="2" charset="-78"/>
                <a:ea typeface="Calibri" panose="020F0502020204030204" pitchFamily="34" charset="0"/>
                <a:cs typeface="B Titr" panose="00000700000000000000" pitchFamily="2" charset="-78"/>
              </a:rPr>
              <a:t>جهاد در راه </a:t>
            </a:r>
            <a:r>
              <a:rPr lang="fa-IR" sz="6600" dirty="0" smtClean="0">
                <a:ln w="19050">
                  <a:solidFill>
                    <a:srgbClr val="92D050"/>
                  </a:solidFill>
                </a:ln>
                <a:solidFill>
                  <a:srgbClr val="C00000"/>
                </a:solidFill>
                <a:latin typeface="B Badr" panose="00000400000000000000" pitchFamily="2" charset="-78"/>
                <a:ea typeface="Calibri" panose="020F0502020204030204" pitchFamily="34" charset="0"/>
                <a:cs typeface="B Titr" panose="00000700000000000000" pitchFamily="2" charset="-78"/>
              </a:rPr>
              <a:t>خدا</a:t>
            </a:r>
          </a:p>
          <a:p>
            <a:pPr algn="just"/>
            <a:r>
              <a:rPr lang="fa-IR" sz="4400" dirty="0" smtClean="0">
                <a:ln w="19050">
                  <a:solidFill>
                    <a:srgbClr val="92D050"/>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endParaRPr lang="fa-IR" sz="4400" dirty="0">
              <a:ln w="19050">
                <a:solidFill>
                  <a:srgbClr val="92D05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6600" dirty="0">
                <a:ln w="19050">
                  <a:solidFill>
                    <a:srgbClr val="92D050"/>
                  </a:solidFill>
                </a:ln>
                <a:solidFill>
                  <a:srgbClr val="000000"/>
                </a:solidFill>
                <a:latin typeface="B Badr" panose="00000400000000000000" pitchFamily="2" charset="-78"/>
                <a:ea typeface="Calibri" panose="020F0502020204030204" pitchFamily="34" charset="0"/>
                <a:cs typeface="B Titr" panose="00000700000000000000" pitchFamily="2" charset="-78"/>
              </a:rPr>
              <a:t>سبب</a:t>
            </a:r>
            <a:r>
              <a:rPr lang="fa-IR" sz="8800" dirty="0">
                <a:ln w="19050">
                  <a:solidFill>
                    <a:srgbClr val="92D050"/>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8000" dirty="0">
                <a:ln w="19050">
                  <a:solidFill>
                    <a:srgbClr val="92D050"/>
                  </a:solidFill>
                </a:ln>
                <a:solidFill>
                  <a:schemeClr val="accent2">
                    <a:lumMod val="75000"/>
                  </a:schemeClr>
                </a:solidFill>
                <a:latin typeface="B Badr" panose="00000400000000000000" pitchFamily="2" charset="-78"/>
                <a:ea typeface="Calibri" panose="020F0502020204030204" pitchFamily="34" charset="0"/>
                <a:cs typeface="B Titr" panose="00000700000000000000" pitchFamily="2" charset="-78"/>
              </a:rPr>
              <a:t>سربلندى</a:t>
            </a:r>
            <a:r>
              <a:rPr lang="fa-IR" sz="9600" dirty="0">
                <a:ln w="19050">
                  <a:solidFill>
                    <a:srgbClr val="92D050"/>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 جامعه اسلامى</a:t>
            </a:r>
            <a:r>
              <a:rPr lang="fa-IR" sz="8800" dirty="0">
                <a:ln w="19050">
                  <a:solidFill>
                    <a:srgbClr val="92D050"/>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p>
          <a:p>
            <a:pPr algn="just"/>
            <a:endParaRPr lang="fa-IR" sz="4400" dirty="0">
              <a:ln w="19050">
                <a:solidFill>
                  <a:srgbClr val="92D05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l"/>
            <a:r>
              <a:rPr lang="fa-IR" sz="2400" dirty="0">
                <a:ln w="19050">
                  <a:solidFill>
                    <a:srgbClr val="92D050"/>
                  </a:solidFill>
                </a:ln>
                <a:solidFill>
                  <a:srgbClr val="000000"/>
                </a:solidFill>
                <a:latin typeface="B Badr" panose="00000400000000000000" pitchFamily="2" charset="-78"/>
                <a:ea typeface="Calibri" panose="020F0502020204030204" pitchFamily="34" charset="0"/>
                <a:cs typeface="B Titr" panose="00000700000000000000" pitchFamily="2" charset="-78"/>
              </a:rPr>
              <a:t>اغزُوا تُورِثُوا ابنَائَكُم مَجداً</a:t>
            </a:r>
            <a:endParaRPr lang="en-US" sz="2400" dirty="0">
              <a:ln w="19050">
                <a:solidFill>
                  <a:srgbClr val="92D05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pic>
        <p:nvPicPr>
          <p:cNvPr id="14338" name="Picture 2" descr="F:\پاور پوینتهای تبلیغاتی\تصاویر تابلو\images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134" y="4067536"/>
            <a:ext cx="1610158" cy="2481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319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430887"/>
          </a:xfrm>
          <a:prstGeom prst="rect">
            <a:avLst/>
          </a:prstGeom>
          <a:noFill/>
        </p:spPr>
        <p:txBody>
          <a:bodyPr wrap="square" rtlCol="1">
            <a:spAutoFit/>
          </a:bodyPr>
          <a:lstStyle/>
          <a:p>
            <a:pPr algn="just"/>
            <a:r>
              <a:rPr lang="fa-IR" sz="1200" dirty="0" smtClean="0">
                <a:solidFill>
                  <a:srgbClr val="000000"/>
                </a:solidFill>
                <a:latin typeface="B Badr" panose="00000400000000000000" pitchFamily="2" charset="-78"/>
                <a:ea typeface="Calibri" panose="020F0502020204030204" pitchFamily="34" charset="0"/>
                <a:cs typeface="B Badr" panose="00000400000000000000" pitchFamily="2" charset="-78"/>
              </a:rPr>
              <a:t>قال </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علی بن الحسین علیهما السلام: اللّهُمّ وَ قَوّ بِذَلِكَ مِحَالَّ أَهْلِ الْإِسْلَامِ، وَ حَصّنْ بِهِ دِيَارَهُمْ، وَ ثَمّرْ بِهِ أَمْوَالَهُمْ، وَ فَرّغْهُمْ عَنْ مُحَارَبَتِهِمْ لِعِبَادَتِكَ، وَ عَنْ مُنَابَذَتِهِمْ لِلْخَلْوَةِ بِكَ حَتّى لَا يُعْبَدَ فِي بِقَاعِ الْأَرْضِ غَيْرُكَ،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وَ لَا تُعَفّرَ لِأَحَدٍ مِنْهُمْ جَبْهَةٌ دُونَكَ</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a:t>
            </a:r>
            <a:r>
              <a:rPr lang="fa-IR" sz="1000" dirty="0">
                <a:solidFill>
                  <a:srgbClr val="000000"/>
                </a:solidFill>
                <a:latin typeface="Calibri" panose="020F0502020204030204" pitchFamily="34" charset="0"/>
                <a:ea typeface="Calibri" panose="020F0502020204030204" pitchFamily="34" charset="0"/>
                <a:cs typeface="B Badr" panose="00000400000000000000" pitchFamily="2" charset="-78"/>
              </a:rPr>
              <a:t>(صحيفه سجاديه، دعاى 27): بار خدايا، بدين وسيله اسلاميان را تقويت نما و شهر و ديارشان را مستحكم بدار، بر اموالشان بيفزاى و دل و ذهنشان را از نبرد با دشمن براى عبارت خود و از جنگ با آنان براى خلوت و نيايش با خودت فارغ و آسوده گردان، چنان كه در گستره زمين جز تو پرستيده نشود و احدى از آنان جز بر آستان تو سر نسايد.</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Flowchart: Alternate Process 2"/>
          <p:cNvSpPr/>
          <p:nvPr/>
        </p:nvSpPr>
        <p:spPr>
          <a:xfrm>
            <a:off x="581891" y="2364510"/>
            <a:ext cx="11055927" cy="3186545"/>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Cloud 4"/>
          <p:cNvSpPr/>
          <p:nvPr/>
        </p:nvSpPr>
        <p:spPr>
          <a:xfrm rot="561944">
            <a:off x="9864436" y="662323"/>
            <a:ext cx="2235706" cy="1634837"/>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662323"/>
            <a:ext cx="11987408" cy="6224781"/>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8800" dirty="0" smtClean="0">
                <a:solidFill>
                  <a:srgbClr val="C00000"/>
                </a:solidFill>
                <a:latin typeface="B Badr" panose="00000400000000000000" pitchFamily="2" charset="-78"/>
                <a:ea typeface="Calibri" panose="020F0502020204030204" pitchFamily="34" charset="0"/>
                <a:cs typeface="B Titr" panose="00000700000000000000" pitchFamily="2" charset="-78"/>
              </a:rPr>
              <a:t>جهاد</a:t>
            </a:r>
            <a:endParaRPr lang="fa-IR" sz="8800" dirty="0">
              <a:solidFill>
                <a:srgbClr val="C00000"/>
              </a:solidFill>
              <a:latin typeface="B Badr" panose="00000400000000000000" pitchFamily="2" charset="-78"/>
              <a:ea typeface="Calibri" panose="020F0502020204030204" pitchFamily="34" charset="0"/>
              <a:cs typeface="B Titr" panose="00000700000000000000" pitchFamily="2" charset="-78"/>
            </a:endParaRPr>
          </a:p>
          <a:p>
            <a:pPr algn="just"/>
            <a:endParaRPr lang="fa-IR" sz="2400" dirty="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8800" dirty="0">
                <a:solidFill>
                  <a:srgbClr val="000000"/>
                </a:solidFill>
                <a:latin typeface="B Badr" panose="00000400000000000000" pitchFamily="2" charset="-78"/>
                <a:ea typeface="Calibri" panose="020F0502020204030204" pitchFamily="34" charset="0"/>
                <a:cs typeface="B Titr" panose="00000700000000000000" pitchFamily="2" charset="-78"/>
              </a:rPr>
              <a:t>موجب </a:t>
            </a:r>
            <a:r>
              <a:rPr lang="fa-IR" sz="8800" dirty="0">
                <a:solidFill>
                  <a:schemeClr val="accent2">
                    <a:lumMod val="50000"/>
                  </a:schemeClr>
                </a:solidFill>
                <a:latin typeface="B Badr" panose="00000400000000000000" pitchFamily="2" charset="-78"/>
                <a:ea typeface="Calibri" panose="020F0502020204030204" pitchFamily="34" charset="0"/>
                <a:cs typeface="B Titr" panose="00000700000000000000" pitchFamily="2" charset="-78"/>
              </a:rPr>
              <a:t>امنيت جامعه اسلامى </a:t>
            </a:r>
          </a:p>
          <a:p>
            <a:pPr algn="ctr"/>
            <a:endParaRPr lang="fa-IR" sz="105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8800" dirty="0" smtClean="0">
                <a:solidFill>
                  <a:srgbClr val="000000"/>
                </a:solidFill>
                <a:latin typeface="B Badr" panose="00000400000000000000" pitchFamily="2" charset="-78"/>
                <a:ea typeface="Calibri" panose="020F0502020204030204" pitchFamily="34" charset="0"/>
                <a:cs typeface="B Titr" panose="00000700000000000000" pitchFamily="2" charset="-78"/>
              </a:rPr>
              <a:t>و </a:t>
            </a:r>
            <a:r>
              <a:rPr lang="fa-IR" sz="8800" dirty="0">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گسترش خداپرستى</a:t>
            </a:r>
            <a:r>
              <a:rPr lang="fa-IR" sz="4400" dirty="0">
                <a:solidFill>
                  <a:srgbClr val="000000"/>
                </a:solidFill>
                <a:latin typeface="B Badr" panose="00000400000000000000" pitchFamily="2" charset="-78"/>
                <a:ea typeface="Calibri" panose="020F0502020204030204" pitchFamily="34" charset="0"/>
                <a:cs typeface="B Titr" panose="00000700000000000000" pitchFamily="2" charset="-78"/>
              </a:rPr>
              <a:t>‏ </a:t>
            </a:r>
          </a:p>
          <a:p>
            <a:pPr algn="just"/>
            <a:endParaRPr lang="fa-IR" sz="4400" dirty="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28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2800" dirty="0" smtClean="0">
                <a:solidFill>
                  <a:srgbClr val="000000"/>
                </a:solidFill>
                <a:latin typeface="B Badr" panose="00000400000000000000" pitchFamily="2" charset="-78"/>
                <a:ea typeface="Calibri" panose="020F0502020204030204" pitchFamily="34" charset="0"/>
                <a:cs typeface="B Titr" panose="00000700000000000000" pitchFamily="2" charset="-78"/>
              </a:rPr>
              <a:t>وَ </a:t>
            </a:r>
            <a:r>
              <a:rPr lang="fa-IR" sz="2800" dirty="0">
                <a:solidFill>
                  <a:srgbClr val="000000"/>
                </a:solidFill>
                <a:latin typeface="B Badr" panose="00000400000000000000" pitchFamily="2" charset="-78"/>
                <a:ea typeface="Calibri" panose="020F0502020204030204" pitchFamily="34" charset="0"/>
                <a:cs typeface="B Titr" panose="00000700000000000000" pitchFamily="2" charset="-78"/>
              </a:rPr>
              <a:t>لَا تُعَفّرَ لِأَحَدٍ مِنْهُمْ جَبْهَةٌ دُونَكَ</a:t>
            </a:r>
            <a:endParaRPr lang="en-US" sz="2800" dirty="0">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3192215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615553"/>
          </a:xfrm>
          <a:prstGeom prst="rect">
            <a:avLst/>
          </a:prstGeom>
          <a:noFill/>
        </p:spPr>
        <p:txBody>
          <a:bodyPr wrap="square" rtlCol="1">
            <a:spAutoFit/>
          </a:bodyPr>
          <a:lstStyle/>
          <a:p>
            <a:pPr algn="just"/>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قال امیرالمؤمنین علیه السلام: أَيُّهَا الْمُؤْمِنُونَ إِنَّهُ مَنْ رَأَى عُدْوَاناً يُعْمَلُ بِهِ وَ مُنْكَراً يُدْعَى إِلَيْهِ فَأَنْكَرَهُ بِقَلْبِهِ فَقَدْ سَلِمَ وَ بَرِئَ وَ مَنْ أَنْكَرَهُ بِلِسَانِهِ فَقَدْ أُجِرَ وَ هُوَ أَفْضَلُ مِنْ صَاحِبِهِ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وَ مَنْ أَنْكَرَهُ بِالسَّيْفِ لِتَكُونَ كَلِمَةُ اللَّهِ هِيَ الْعُلْيَا وَ كَلِمَةُ الظَّالِمِينَ هِيَ السُّفْلَى</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فَذَلِكَ الَّذِي أَصَابَ سَبِيلَ الْهُدَى وَ قَامَ عَلَى الطَّرِيقِ وَ نَوَّرَ فِي قَلْبِهِ الْيَقِينُ. </a:t>
            </a:r>
            <a:r>
              <a:rPr lang="fa-IR" sz="1000">
                <a:solidFill>
                  <a:srgbClr val="000000"/>
                </a:solidFill>
                <a:latin typeface="Calibri" panose="020F0502020204030204" pitchFamily="34" charset="0"/>
                <a:ea typeface="Calibri" panose="020F0502020204030204" pitchFamily="34" charset="0"/>
                <a:cs typeface="B Badr" panose="00000400000000000000" pitchFamily="2" charset="-78"/>
              </a:rPr>
              <a:t>(نهج‏البلاغه، حكمت 373): اى مؤمنان! هر كس تجاوزى را بنگرد و شاهد دعوت به منكرى باشد و در دل آن را انكار كند، خود را از آلودگى سالم داشته است، و هر كس با زبان آن را انكار كند پاداش داده خواهد شد، و از اولى برتر است. و آن كسى كه با شمشير به انكار برخيزد تا كلام خدا بلند و گفتار ستمگران پَست گردد، او راه رستگارى را يافته و نور يقين در دلش تابيده است.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ular Callout 2"/>
          <p:cNvSpPr/>
          <p:nvPr/>
        </p:nvSpPr>
        <p:spPr>
          <a:xfrm>
            <a:off x="9873673" y="957358"/>
            <a:ext cx="2226469" cy="1413163"/>
          </a:xfrm>
          <a:prstGeom prst="wedgeRoundRectCallout">
            <a:avLst>
              <a:gd name="adj1" fmla="val -40331"/>
              <a:gd name="adj2" fmla="val 73611"/>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le 4"/>
          <p:cNvSpPr/>
          <p:nvPr/>
        </p:nvSpPr>
        <p:spPr>
          <a:xfrm>
            <a:off x="471055" y="2817091"/>
            <a:ext cx="11277600" cy="187498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6151" y="957358"/>
            <a:ext cx="11987408" cy="5062924"/>
          </a:xfrm>
          <a:prstGeom prst="rect">
            <a:avLst/>
          </a:prstGeom>
          <a:noFill/>
        </p:spPr>
        <p:txBody>
          <a:bodyPr wrap="square" rtlCol="1">
            <a:spAutoFit/>
            <a:scene3d>
              <a:camera prst="obliqueBottomLeft"/>
              <a:lightRig rig="threePt" dir="t"/>
            </a:scene3d>
            <a:sp3d extrusionH="57150">
              <a:bevelT w="69850" h="69850" prst="divot"/>
            </a:sp3d>
          </a:bodyPr>
          <a:lstStyle/>
          <a:p>
            <a:r>
              <a:rPr lang="fa-IR" sz="8800" dirty="0" smtClean="0">
                <a:ln w="28575">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جهاد </a:t>
            </a:r>
            <a:endParaRPr lang="fa-IR" sz="6600" dirty="0">
              <a:ln w="28575">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36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66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موجب </a:t>
            </a:r>
            <a:r>
              <a:rPr lang="fa-IR" sz="66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برترى </a:t>
            </a:r>
            <a:r>
              <a:rPr lang="fa-IR" sz="11500" dirty="0">
                <a:ln w="28575">
                  <a:solidFill>
                    <a:schemeClr val="tx1"/>
                  </a:solidFill>
                </a:ln>
                <a:solidFill>
                  <a:srgbClr val="7030A0"/>
                </a:solidFill>
                <a:latin typeface="B Badr" panose="00000400000000000000" pitchFamily="2" charset="-78"/>
                <a:ea typeface="Calibri" panose="020F0502020204030204" pitchFamily="34" charset="0"/>
                <a:cs typeface="B Titr" panose="00000700000000000000" pitchFamily="2" charset="-78"/>
              </a:rPr>
              <a:t>نام</a:t>
            </a:r>
            <a:r>
              <a:rPr lang="fa-IR" sz="115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80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و</a:t>
            </a:r>
            <a:r>
              <a:rPr lang="fa-IR" sz="11500" dirty="0" smtClean="0">
                <a:ln w="28575">
                  <a:solidFill>
                    <a:schemeClr val="tx1"/>
                  </a:solidFill>
                </a:ln>
                <a:solidFill>
                  <a:srgbClr val="7030A0"/>
                </a:solidFill>
                <a:latin typeface="B Badr" panose="00000400000000000000" pitchFamily="2" charset="-78"/>
                <a:ea typeface="Calibri" panose="020F0502020204030204" pitchFamily="34" charset="0"/>
                <a:cs typeface="B Titr" panose="00000700000000000000" pitchFamily="2" charset="-78"/>
              </a:rPr>
              <a:t>آيين </a:t>
            </a:r>
            <a:r>
              <a:rPr lang="fa-IR" sz="11500" dirty="0">
                <a:ln w="28575">
                  <a:solidFill>
                    <a:schemeClr val="tx1"/>
                  </a:solidFill>
                </a:ln>
                <a:solidFill>
                  <a:srgbClr val="7030A0"/>
                </a:solidFill>
                <a:latin typeface="B Badr" panose="00000400000000000000" pitchFamily="2" charset="-78"/>
                <a:ea typeface="Calibri" panose="020F0502020204030204" pitchFamily="34" charset="0"/>
                <a:cs typeface="B Titr" panose="00000700000000000000" pitchFamily="2" charset="-78"/>
              </a:rPr>
              <a:t>خدا </a:t>
            </a:r>
            <a:endParaRPr lang="fa-IR" sz="8800" dirty="0">
              <a:ln w="28575">
                <a:solidFill>
                  <a:schemeClr val="tx1"/>
                </a:solidFill>
              </a:ln>
              <a:solidFill>
                <a:srgbClr val="7030A0"/>
              </a:solidFill>
              <a:latin typeface="B Badr" panose="00000400000000000000" pitchFamily="2" charset="-78"/>
              <a:ea typeface="Calibri" panose="020F0502020204030204" pitchFamily="34" charset="0"/>
              <a:cs typeface="B Titr" panose="00000700000000000000" pitchFamily="2" charset="-78"/>
            </a:endParaRPr>
          </a:p>
          <a:p>
            <a:endParaRPr lang="fa-IR" sz="44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l"/>
            <a:endParaRPr lang="fa-IR" sz="20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l"/>
            <a:r>
              <a:rPr lang="fa-IR" sz="20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وَ </a:t>
            </a:r>
            <a:r>
              <a:rPr lang="fa-IR" sz="20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مَنْ أَنْكَرَهُ بِالسَّيْفِ لِتَكُونَ كَلِمَةُ اللَّهِ هِيَ الْعُلْيَا وَ كَلِمَةُ الظَّالِمِينَ هِيَ السُّفْلَى</a:t>
            </a:r>
            <a:endParaRPr lang="en-US" sz="20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pic>
        <p:nvPicPr>
          <p:cNvPr id="4098" name="Picture 2" descr="F:\پاور پوینتهای تبلیغاتی\عکس های دفاع مقدس\g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630" y="720056"/>
            <a:ext cx="2388898" cy="17907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754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261610"/>
          </a:xfrm>
          <a:prstGeom prst="rect">
            <a:avLst/>
          </a:prstGeom>
          <a:noFill/>
        </p:spPr>
        <p:txBody>
          <a:bodyPr wrap="square" rtlCol="1">
            <a:spAutoFit/>
          </a:bodyPr>
          <a:lstStyle/>
          <a:p>
            <a:pPr algn="just"/>
            <a:r>
              <a:rPr lang="fa-IR" sz="1100" dirty="0" smtClean="0">
                <a:solidFill>
                  <a:srgbClr val="000000"/>
                </a:solidFill>
                <a:latin typeface="B Badr" panose="00000400000000000000" pitchFamily="2" charset="-78"/>
                <a:ea typeface="Calibri" panose="020F0502020204030204" pitchFamily="34" charset="0"/>
                <a:cs typeface="B Badr" panose="00000400000000000000" pitchFamily="2" charset="-78"/>
              </a:rPr>
              <a:t>ملتى </a:t>
            </a:r>
            <a:r>
              <a:rPr lang="fa-IR" sz="1100" dirty="0">
                <a:solidFill>
                  <a:srgbClr val="000000"/>
                </a:solidFill>
                <a:latin typeface="B Badr" panose="00000400000000000000" pitchFamily="2" charset="-78"/>
                <a:ea typeface="Calibri" panose="020F0502020204030204" pitchFamily="34" charset="0"/>
                <a:cs typeface="B Badr" panose="00000400000000000000" pitchFamily="2" charset="-78"/>
              </a:rPr>
              <a:t>كه براى رضاى حق تعالى انقلاب كرد و </a:t>
            </a:r>
            <a:r>
              <a:rPr lang="fa-IR" sz="1100" b="1" dirty="0">
                <a:solidFill>
                  <a:srgbClr val="258820"/>
                </a:solidFill>
                <a:latin typeface="B Badr" panose="00000400000000000000" pitchFamily="2" charset="-78"/>
                <a:ea typeface="Calibri" panose="020F0502020204030204" pitchFamily="34" charset="0"/>
                <a:cs typeface="B Badr" panose="00000400000000000000" pitchFamily="2" charset="-78"/>
              </a:rPr>
              <a:t>براى ارزشهاى معنوى و انسانى بپاخاسته است</a:t>
            </a:r>
            <a:r>
              <a:rPr lang="fa-IR" sz="1100" dirty="0">
                <a:solidFill>
                  <a:srgbClr val="000000"/>
                </a:solidFill>
                <a:latin typeface="B Badr" panose="00000400000000000000" pitchFamily="2" charset="-78"/>
                <a:ea typeface="Calibri" panose="020F0502020204030204" pitchFamily="34" charset="0"/>
                <a:cs typeface="B Badr" panose="00000400000000000000" pitchFamily="2" charset="-78"/>
              </a:rPr>
              <a:t>، چه باك دارد از شهادت عزيزان و آسيب ديدن نور چشمانش و تحمل سختيها و مَكارِه، كه جنت لقاء اللَّه كه فوق تصور عارفان است، مَحفُوف به مكاره است. (صحیفه امام(ره)، ج19، ص497) </a:t>
            </a:r>
            <a:endParaRPr lang="en-US" sz="11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le 2"/>
          <p:cNvSpPr/>
          <p:nvPr/>
        </p:nvSpPr>
        <p:spPr>
          <a:xfrm>
            <a:off x="258618" y="2642519"/>
            <a:ext cx="11526982" cy="18284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3074" name="Picture 2" descr="F:\پاور پوینتهای تبلیغاتی\عکس های دفاع مقدس\g6\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4772" y="4713288"/>
            <a:ext cx="2684463" cy="2012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2734" y="768019"/>
            <a:ext cx="11987408" cy="3600986"/>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5400" dirty="0">
                <a:ln w="28575">
                  <a:solidFill>
                    <a:srgbClr val="7030A0"/>
                  </a:solidFill>
                </a:ln>
                <a:solidFill>
                  <a:srgbClr val="000000"/>
                </a:solidFill>
                <a:latin typeface="B Badr" panose="00000400000000000000" pitchFamily="2" charset="-78"/>
                <a:ea typeface="Calibri" panose="020F0502020204030204" pitchFamily="34" charset="0"/>
                <a:cs typeface="B Titr" panose="00000700000000000000" pitchFamily="2" charset="-78"/>
              </a:rPr>
              <a:t>فداکاری ملت </a:t>
            </a:r>
            <a:r>
              <a:rPr lang="fa-IR" sz="5400" dirty="0" smtClean="0">
                <a:ln w="28575">
                  <a:solidFill>
                    <a:srgbClr val="7030A0"/>
                  </a:solidFill>
                </a:ln>
                <a:solidFill>
                  <a:srgbClr val="000000"/>
                </a:solidFill>
                <a:latin typeface="B Badr" panose="00000400000000000000" pitchFamily="2" charset="-78"/>
                <a:ea typeface="Calibri" panose="020F0502020204030204" pitchFamily="34" charset="0"/>
                <a:cs typeface="B Titr" panose="00000700000000000000" pitchFamily="2" charset="-78"/>
              </a:rPr>
              <a:t>ایران</a:t>
            </a:r>
          </a:p>
          <a:p>
            <a:pPr algn="just"/>
            <a:endParaRPr lang="fa-IR" sz="100" dirty="0">
              <a:ln w="28575">
                <a:solidFill>
                  <a:srgbClr val="7030A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100" dirty="0" smtClean="0">
              <a:ln w="28575">
                <a:solidFill>
                  <a:srgbClr val="7030A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6000" dirty="0" smtClean="0">
                <a:ln w="28575">
                  <a:solidFill>
                    <a:srgbClr val="7030A0"/>
                  </a:solidFill>
                </a:ln>
                <a:solidFill>
                  <a:srgbClr val="000000"/>
                </a:solidFill>
                <a:latin typeface="B Badr" panose="00000400000000000000" pitchFamily="2" charset="-78"/>
                <a:ea typeface="Calibri" panose="020F0502020204030204" pitchFamily="34" charset="0"/>
                <a:cs typeface="B Titr" panose="00000700000000000000" pitchFamily="2" charset="-78"/>
              </a:rPr>
              <a:t>برای</a:t>
            </a:r>
            <a:endParaRPr lang="fa-IR" sz="8000" dirty="0">
              <a:ln w="28575">
                <a:solidFill>
                  <a:srgbClr val="7030A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2400" dirty="0" smtClean="0">
              <a:ln w="28575">
                <a:solidFill>
                  <a:srgbClr val="7030A0"/>
                </a:solidFill>
              </a:ln>
              <a:solidFill>
                <a:srgbClr val="A50021"/>
              </a:solidFill>
              <a:latin typeface="B Badr" panose="00000400000000000000" pitchFamily="2" charset="-78"/>
              <a:ea typeface="Calibri" panose="020F0502020204030204" pitchFamily="34" charset="0"/>
              <a:cs typeface="B Titr" panose="00000700000000000000" pitchFamily="2" charset="-78"/>
            </a:endParaRPr>
          </a:p>
          <a:p>
            <a:pPr algn="ctr"/>
            <a:r>
              <a:rPr lang="fa-IR" sz="8800" dirty="0" smtClean="0">
                <a:ln w="28575">
                  <a:solidFill>
                    <a:srgbClr val="7030A0"/>
                  </a:solidFill>
                </a:ln>
                <a:solidFill>
                  <a:srgbClr val="A50021"/>
                </a:solidFill>
                <a:latin typeface="B Badr" panose="00000400000000000000" pitchFamily="2" charset="-78"/>
                <a:ea typeface="Calibri" panose="020F0502020204030204" pitchFamily="34" charset="0"/>
                <a:cs typeface="B Titr" panose="00000700000000000000" pitchFamily="2" charset="-78"/>
              </a:rPr>
              <a:t>ارزشهای</a:t>
            </a:r>
            <a:r>
              <a:rPr lang="fa-IR" sz="8800" dirty="0" smtClean="0">
                <a:ln w="28575">
                  <a:solidFill>
                    <a:srgbClr val="7030A0"/>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 </a:t>
            </a:r>
            <a:r>
              <a:rPr lang="fa-IR" sz="8800" dirty="0">
                <a:ln w="28575">
                  <a:solidFill>
                    <a:srgbClr val="7030A0"/>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معنوی </a:t>
            </a:r>
            <a:r>
              <a:rPr lang="fa-IR" sz="6000" dirty="0">
                <a:ln w="28575">
                  <a:solidFill>
                    <a:srgbClr val="7030A0"/>
                  </a:solidFill>
                </a:ln>
                <a:solidFill>
                  <a:srgbClr val="000000"/>
                </a:solidFill>
                <a:latin typeface="B Badr" panose="00000400000000000000" pitchFamily="2" charset="-78"/>
                <a:ea typeface="Calibri" panose="020F0502020204030204" pitchFamily="34" charset="0"/>
                <a:cs typeface="B Titr" panose="00000700000000000000" pitchFamily="2" charset="-78"/>
              </a:rPr>
              <a:t>و</a:t>
            </a:r>
            <a:r>
              <a:rPr lang="fa-IR" sz="8000" dirty="0">
                <a:ln w="28575">
                  <a:solidFill>
                    <a:srgbClr val="7030A0"/>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8800" dirty="0" smtClean="0">
                <a:ln w="28575">
                  <a:solidFill>
                    <a:srgbClr val="7030A0"/>
                  </a:solidFill>
                </a:ln>
                <a:solidFill>
                  <a:srgbClr val="002060"/>
                </a:solidFill>
                <a:latin typeface="B Badr" panose="00000400000000000000" pitchFamily="2" charset="-78"/>
                <a:ea typeface="Calibri" panose="020F0502020204030204" pitchFamily="34" charset="0"/>
                <a:cs typeface="B Titr" panose="00000700000000000000" pitchFamily="2" charset="-78"/>
              </a:rPr>
              <a:t>انسانی</a:t>
            </a:r>
            <a:endParaRPr lang="en-US" sz="8800" dirty="0">
              <a:ln w="28575">
                <a:solidFill>
                  <a:srgbClr val="7030A0"/>
                </a:solidFill>
              </a:ln>
              <a:solidFill>
                <a:srgbClr val="002060"/>
              </a:solidFill>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3151516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461665"/>
          </a:xfrm>
          <a:prstGeom prst="rect">
            <a:avLst/>
          </a:prstGeom>
          <a:noFill/>
        </p:spPr>
        <p:txBody>
          <a:bodyPr wrap="square" rtlCol="1">
            <a:spAutoFit/>
          </a:bodyPr>
          <a:lstStyle/>
          <a:p>
            <a:pPr algn="just"/>
            <a:r>
              <a:rPr lang="fa-IR" sz="1200" dirty="0" smtClean="0">
                <a:solidFill>
                  <a:srgbClr val="000000"/>
                </a:solidFill>
                <a:latin typeface="B Badr" panose="00000400000000000000" pitchFamily="2" charset="-78"/>
                <a:ea typeface="Calibri" panose="020F0502020204030204" pitchFamily="34" charset="0"/>
                <a:cs typeface="B Badr" panose="00000400000000000000" pitchFamily="2" charset="-78"/>
              </a:rPr>
              <a:t>امام </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خمینی(ره): بايد شما قواى نيرومند مسلح و ملت عظيم الشأنِ پشتيبان شما، از تبلور جلوه قدرت اللَّه در خود هيچ گاه غافل نشويد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وَ مَا النّصْرُ الَّا مِنْ عِنْدِ اللَّه</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«آل عمران، 36» و نَصْرٌ مِنَ اللَّهِ وَ فَتْحٌ قَريبٌ «صف، 13» و انَّا فَتَحْنا لَكَ فَتْحاً مُبيناً «فتح، 1» شاهد آن است. (صحیفه امام(ره)، ج16، ص267) </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5" name="Rounded Rectangular Callout 4"/>
          <p:cNvSpPr/>
          <p:nvPr/>
        </p:nvSpPr>
        <p:spPr>
          <a:xfrm>
            <a:off x="4359564" y="1118996"/>
            <a:ext cx="3629891" cy="1634836"/>
          </a:xfrm>
          <a:prstGeom prst="wedgeRound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1118996"/>
            <a:ext cx="11987408" cy="4939814"/>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8000" dirty="0" smtClean="0">
                <a:ln w="38100">
                  <a:solidFill>
                    <a:schemeClr val="accent5">
                      <a:lumMod val="75000"/>
                    </a:schemeClr>
                  </a:solidFill>
                </a:ln>
                <a:solidFill>
                  <a:srgbClr val="660066"/>
                </a:solidFill>
                <a:latin typeface="B Badr" panose="00000400000000000000" pitchFamily="2" charset="-78"/>
                <a:ea typeface="Calibri" panose="020F0502020204030204" pitchFamily="34" charset="0"/>
                <a:cs typeface="B Titr" panose="00000700000000000000" pitchFamily="2" charset="-78"/>
              </a:rPr>
              <a:t>پیروزی</a:t>
            </a:r>
            <a:endParaRPr lang="fa-IR" sz="8000" dirty="0">
              <a:ln w="38100">
                <a:solidFill>
                  <a:schemeClr val="accent5">
                    <a:lumMod val="75000"/>
                  </a:schemeClr>
                </a:solidFill>
              </a:ln>
              <a:solidFill>
                <a:srgbClr val="660066"/>
              </a:solidFill>
              <a:latin typeface="B Badr" panose="00000400000000000000" pitchFamily="2" charset="-78"/>
              <a:ea typeface="Calibri" panose="020F0502020204030204" pitchFamily="34" charset="0"/>
              <a:cs typeface="B Titr" panose="00000700000000000000" pitchFamily="2" charset="-78"/>
            </a:endParaRPr>
          </a:p>
          <a:p>
            <a:pPr algn="just"/>
            <a:r>
              <a:rPr lang="fa-IR" sz="4400" dirty="0" smtClean="0">
                <a:ln w="38100">
                  <a:solidFill>
                    <a:schemeClr val="accent5">
                      <a:lumMod val="75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endParaRPr lang="fa-IR" sz="4400" dirty="0">
              <a:ln w="38100">
                <a:solidFill>
                  <a:schemeClr val="accent5">
                    <a:lumMod val="75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9600" dirty="0">
                <a:ln w="38100">
                  <a:solidFill>
                    <a:schemeClr val="accent5">
                      <a:lumMod val="75000"/>
                    </a:schemeClr>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از طرف </a:t>
            </a:r>
            <a:r>
              <a:rPr lang="fa-IR" sz="11500" dirty="0">
                <a:ln w="38100">
                  <a:solidFill>
                    <a:schemeClr val="accent5">
                      <a:lumMod val="75000"/>
                    </a:schemeClr>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خداوند</a:t>
            </a:r>
            <a:r>
              <a:rPr lang="fa-IR" sz="9600" dirty="0">
                <a:ln w="38100">
                  <a:solidFill>
                    <a:schemeClr val="accent5">
                      <a:lumMod val="75000"/>
                    </a:schemeClr>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 </a:t>
            </a:r>
            <a:r>
              <a:rPr lang="fa-IR" sz="9600" dirty="0" smtClean="0">
                <a:ln w="38100">
                  <a:solidFill>
                    <a:schemeClr val="accent5">
                      <a:lumMod val="75000"/>
                    </a:schemeClr>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است</a:t>
            </a:r>
          </a:p>
          <a:p>
            <a:pPr algn="just"/>
            <a:endParaRPr lang="fa-IR" sz="4400" dirty="0" smtClean="0">
              <a:ln w="38100">
                <a:solidFill>
                  <a:schemeClr val="accent5">
                    <a:lumMod val="75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r>
              <a:rPr lang="fa-IR" sz="3200" dirty="0" smtClean="0">
                <a:ln w="38100">
                  <a:solidFill>
                    <a:schemeClr val="accent5">
                      <a:lumMod val="75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وَ </a:t>
            </a:r>
            <a:r>
              <a:rPr lang="fa-IR" sz="3200" dirty="0">
                <a:ln w="38100">
                  <a:solidFill>
                    <a:schemeClr val="accent5">
                      <a:lumMod val="75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مَا النّصْرُ الَّا مِنْ عِنْدِ اللَّه</a:t>
            </a:r>
            <a:endParaRPr lang="en-US" sz="3200" dirty="0">
              <a:ln w="38100">
                <a:solidFill>
                  <a:schemeClr val="accent5">
                    <a:lumMod val="75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3314620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پاور پوینتهای تبلیغاتی\والپیپر\images (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653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738664"/>
          </a:xfrm>
          <a:prstGeom prst="rect">
            <a:avLst/>
          </a:prstGeom>
          <a:noFill/>
        </p:spPr>
        <p:txBody>
          <a:bodyPr wrap="square" rtlCol="1">
            <a:spAutoFit/>
          </a:bodyPr>
          <a:lstStyle/>
          <a:p>
            <a:pPr algn="just">
              <a:spcBef>
                <a:spcPts val="1200"/>
              </a:spcBef>
            </a:pPr>
            <a:r>
              <a:rPr lang="fa-IR" sz="1050" b="1" dirty="0" smtClean="0">
                <a:latin typeface="B Badr" panose="00000400000000000000" pitchFamily="2" charset="-78"/>
                <a:ea typeface="Calibri" panose="020F0502020204030204" pitchFamily="34" charset="0"/>
                <a:cs typeface="B Badr" panose="00000400000000000000" pitchFamily="2" charset="-78"/>
              </a:rPr>
              <a:t>"</a:t>
            </a:r>
            <a:r>
              <a:rPr lang="fa-IR" sz="1050" b="1" dirty="0">
                <a:latin typeface="B Badr" panose="00000400000000000000" pitchFamily="2" charset="-78"/>
                <a:ea typeface="Calibri" panose="020F0502020204030204" pitchFamily="34" charset="0"/>
                <a:cs typeface="B Badr" panose="00000400000000000000" pitchFamily="2" charset="-78"/>
              </a:rPr>
              <a:t>و لينصرنّ الله من ينصره" (هركه خدا را نصرت كند، خدا او را نصرت مى‏كند.) </a:t>
            </a:r>
            <a:r>
              <a:rPr lang="fa-IR" sz="1050" dirty="0">
                <a:latin typeface="B Badr" panose="00000400000000000000" pitchFamily="2" charset="-78"/>
                <a:ea typeface="Calibri" panose="020F0502020204030204" pitchFamily="34" charset="0"/>
                <a:cs typeface="B Badr" panose="00000400000000000000" pitchFamily="2" charset="-78"/>
              </a:rPr>
              <a:t>شماها نصرت كرديد. در ميدان جنگ، خدا را نصرت كرديد ... . خدا اين وعده‏ى اول الهى را به خاطر نصرت تحقق بخشيد؛ اما وعده‏ى دوم هنوز باقى است. وعده‏ى دوم اين است: «و لقد كتبنا في الزّبور من بعد الذّكر انّ الارض يرثها عبادى الصّالحون» (148). در يك آيه‏ى ديگر: «انّ الأرض للّه يورثها من يشاء من عباده» (149). در يك آيه‏ى ديگر: «ليظهره على الدّين كلّه و لو كره المشركون» (150). يعنى اين پرچم توحيد و اسلام و ايمان، اين پرچم ايستادگى در مقابل ظلم و جور از هركس و هرجاى عالم، اين پرچم استقلال ملتها در مقابل قدرتهاى زورگوى عالم، </a:t>
            </a:r>
            <a:r>
              <a:rPr lang="fa-IR" sz="1050" b="1" dirty="0">
                <a:latin typeface="B Badr" panose="00000400000000000000" pitchFamily="2" charset="-78"/>
                <a:ea typeface="Calibri" panose="020F0502020204030204" pitchFamily="34" charset="0"/>
                <a:cs typeface="B Badr" panose="00000400000000000000" pitchFamily="2" charset="-78"/>
              </a:rPr>
              <a:t>بايد در سرتاسر جهان و به عنوان مركز اميد همه‏ى مستضعفان عالم، به اهتزاز در بياييد.</a:t>
            </a:r>
            <a:r>
              <a:rPr lang="fa-IR" sz="1050" dirty="0">
                <a:latin typeface="B Badr" panose="00000400000000000000" pitchFamily="2" charset="-78"/>
                <a:ea typeface="Calibri" panose="020F0502020204030204" pitchFamily="34" charset="0"/>
                <a:cs typeface="B Badr" panose="00000400000000000000" pitchFamily="2" charset="-78"/>
              </a:rPr>
              <a:t> ... وقتى اين وعده‏ى اول تحقق پيدا كرد، شما بايد دلهايتان را محكم و يقينهايتان را كامل كنيد كه وعده‏هاى بعدى و بزرگتر هم كه مضمون آيات كريمه‏ى قرآن است تحقق پيدا خواهد كرد. </a:t>
            </a:r>
            <a:r>
              <a:rPr lang="fa-IR" sz="1050" b="1" dirty="0">
                <a:latin typeface="B Badr" panose="00000400000000000000" pitchFamily="2" charset="-78"/>
                <a:ea typeface="Calibri" panose="020F0502020204030204" pitchFamily="34" charset="0"/>
                <a:cs typeface="B Badr" panose="00000400000000000000" pitchFamily="2" charset="-78"/>
              </a:rPr>
              <a:t>راهش اين است كه ما مجاهدت را از دست ندهيم</a:t>
            </a:r>
            <a:r>
              <a:rPr lang="fa-IR" sz="1050" dirty="0">
                <a:latin typeface="B Badr" panose="00000400000000000000" pitchFamily="2" charset="-78"/>
                <a:ea typeface="Calibri" panose="020F0502020204030204" pitchFamily="34" charset="0"/>
                <a:cs typeface="B Badr" panose="00000400000000000000" pitchFamily="2" charset="-78"/>
              </a:rPr>
              <a:t>. همه‏ى جهاد، به جبهه رفتن نيست. </a:t>
            </a:r>
            <a:r>
              <a:rPr lang="fa-IR" sz="1050" b="1" dirty="0">
                <a:latin typeface="B Badr" panose="00000400000000000000" pitchFamily="2" charset="-78"/>
                <a:ea typeface="Calibri" panose="020F0502020204030204" pitchFamily="34" charset="0"/>
                <a:cs typeface="B Badr" panose="00000400000000000000" pitchFamily="2" charset="-78"/>
              </a:rPr>
              <a:t>هرجا هستيد، مى‏توانيد مجاهد في سبيل الله باشيد</a:t>
            </a:r>
            <a:r>
              <a:rPr lang="fa-IR" sz="1050" dirty="0">
                <a:latin typeface="B Badr" panose="00000400000000000000" pitchFamily="2" charset="-78"/>
                <a:ea typeface="Calibri" panose="020F0502020204030204" pitchFamily="34" charset="0"/>
                <a:cs typeface="B Badr" panose="00000400000000000000" pitchFamily="2" charset="-78"/>
              </a:rPr>
              <a:t>. (بیانات مقام معظم رهبری، 26/ 06/ 1369) </a:t>
            </a:r>
            <a:endParaRPr lang="en-US" sz="1050" dirty="0">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ular Callout 2"/>
          <p:cNvSpPr/>
          <p:nvPr/>
        </p:nvSpPr>
        <p:spPr>
          <a:xfrm>
            <a:off x="9236869" y="1027801"/>
            <a:ext cx="2863273" cy="1456779"/>
          </a:xfrm>
          <a:prstGeom prst="wedgeRoundRectCallout">
            <a:avLst>
              <a:gd name="adj1" fmla="val -51801"/>
              <a:gd name="adj2" fmla="val 7264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1120166"/>
            <a:ext cx="11987408" cy="4755148"/>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7200" dirty="0" smtClean="0">
                <a:ln w="38100">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خداوند</a:t>
            </a:r>
            <a:endParaRPr lang="fa-IR" sz="5400" dirty="0" smtClean="0">
              <a:ln w="38100">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endParaRPr>
          </a:p>
          <a:p>
            <a:pPr algn="just"/>
            <a:endParaRPr lang="fa-IR" sz="20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r>
              <a:rPr lang="fa-IR" sz="80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8000" dirty="0" smtClean="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یاور </a:t>
            </a:r>
            <a:r>
              <a:rPr lang="fa-IR" sz="8000" dirty="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کسی است که </a:t>
            </a:r>
          </a:p>
          <a:p>
            <a:pPr algn="just"/>
            <a:endParaRPr lang="fa-IR" sz="16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l"/>
            <a:r>
              <a:rPr lang="fa-IR" sz="8800" dirty="0" smtClean="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او </a:t>
            </a:r>
            <a:r>
              <a:rPr lang="fa-IR" sz="8800" dirty="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را </a:t>
            </a:r>
            <a:r>
              <a:rPr lang="fa-IR" sz="11500" dirty="0">
                <a:ln w="38100">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یاری</a:t>
            </a:r>
            <a:r>
              <a:rPr lang="fa-IR" sz="88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8800" dirty="0" smtClean="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کند</a:t>
            </a:r>
            <a:endParaRPr lang="en-US" sz="8800" dirty="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2815763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پاور پوینتهای تبلیغاتی\والپیپر\background_40296614_468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2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707886"/>
          </a:xfrm>
          <a:prstGeom prst="rect">
            <a:avLst/>
          </a:prstGeom>
          <a:noFill/>
        </p:spPr>
        <p:txBody>
          <a:bodyPr wrap="square" rtlCol="1">
            <a:spAutoFit/>
          </a:bodyPr>
          <a:lstStyle/>
          <a:p>
            <a:pPr algn="just">
              <a:spcBef>
                <a:spcPts val="1200"/>
              </a:spcBef>
            </a:pPr>
            <a:r>
              <a:rPr lang="fa-IR" sz="1000" b="1" dirty="0" smtClean="0">
                <a:latin typeface="B Badr" panose="00000400000000000000" pitchFamily="2" charset="-78"/>
                <a:ea typeface="Calibri" panose="020F0502020204030204" pitchFamily="34" charset="0"/>
                <a:cs typeface="B Badr" panose="00000400000000000000" pitchFamily="2" charset="-78"/>
              </a:rPr>
              <a:t>"</a:t>
            </a:r>
            <a:r>
              <a:rPr lang="fa-IR" sz="1000" b="1" dirty="0">
                <a:latin typeface="B Badr" panose="00000400000000000000" pitchFamily="2" charset="-78"/>
                <a:ea typeface="Calibri" panose="020F0502020204030204" pitchFamily="34" charset="0"/>
                <a:cs typeface="B Badr" panose="00000400000000000000" pitchFamily="2" charset="-78"/>
              </a:rPr>
              <a:t>و لينصرنّ الله من ينصره" (هركه خدا را نصرت كند، خدا او را نصرت مى‏كند.) </a:t>
            </a:r>
            <a:r>
              <a:rPr lang="fa-IR" sz="1000" dirty="0">
                <a:latin typeface="B Badr" panose="00000400000000000000" pitchFamily="2" charset="-78"/>
                <a:ea typeface="Calibri" panose="020F0502020204030204" pitchFamily="34" charset="0"/>
                <a:cs typeface="B Badr" panose="00000400000000000000" pitchFamily="2" charset="-78"/>
              </a:rPr>
              <a:t>شماها نصرت كرديد. در ميدان جنگ، خدا را نصرت كرديد ... . خدا اين وعده‏ى اول الهى را به خاطر نصرت تحقق بخشيد؛ اما وعده‏ى دوم هنوز باقى است. وعده‏ى دوم اين است: «و لقد كتبنا في الزّبور من بعد الذّكر انّ الارض يرثها عبادى الصّالحون» (148). در يك آيه‏ى ديگر: «انّ الأرض للّه يورثها من يشاء من عباده» (149). در يك آيه‏ى ديگر: «ليظهره على الدّين كلّه و لو كره المشركون» (150). يعنى اين پرچم توحيد و اسلام و ايمان، اين پرچم ايستادگى در مقابل ظلم و جور از هركس و هرجاى عالم، اين پرچم استقلال ملتها در مقابل قدرتهاى زورگوى عالم، </a:t>
            </a:r>
            <a:r>
              <a:rPr lang="fa-IR" sz="1000" b="1" dirty="0">
                <a:latin typeface="B Badr" panose="00000400000000000000" pitchFamily="2" charset="-78"/>
                <a:ea typeface="Calibri" panose="020F0502020204030204" pitchFamily="34" charset="0"/>
                <a:cs typeface="B Badr" panose="00000400000000000000" pitchFamily="2" charset="-78"/>
              </a:rPr>
              <a:t>بايد در سرتاسر جهان و به عنوان مركز اميد همه‏ى مستضعفان عالم، به اهتزاز در بياييد.</a:t>
            </a:r>
            <a:r>
              <a:rPr lang="fa-IR" sz="1000" dirty="0">
                <a:latin typeface="B Badr" panose="00000400000000000000" pitchFamily="2" charset="-78"/>
                <a:ea typeface="Calibri" panose="020F0502020204030204" pitchFamily="34" charset="0"/>
                <a:cs typeface="B Badr" panose="00000400000000000000" pitchFamily="2" charset="-78"/>
              </a:rPr>
              <a:t> ... وقتى اين وعده‏ى اول تحقق پيدا كرد، شما بايد دلهايتان را محكم و يقينهايتان را كامل كنيد كه وعده‏هاى بعدى و بزرگتر هم كه مضمون آيات كريمه‏ى قرآن است تحقق پيدا خواهد كرد. </a:t>
            </a:r>
            <a:r>
              <a:rPr lang="fa-IR" sz="1000" b="1" dirty="0">
                <a:latin typeface="B Badr" panose="00000400000000000000" pitchFamily="2" charset="-78"/>
                <a:ea typeface="Calibri" panose="020F0502020204030204" pitchFamily="34" charset="0"/>
                <a:cs typeface="B Badr" panose="00000400000000000000" pitchFamily="2" charset="-78"/>
              </a:rPr>
              <a:t>راهش اين است كه ما مجاهدت را از دست ندهيم</a:t>
            </a:r>
            <a:r>
              <a:rPr lang="fa-IR" sz="1000" dirty="0">
                <a:latin typeface="B Badr" panose="00000400000000000000" pitchFamily="2" charset="-78"/>
                <a:ea typeface="Calibri" panose="020F0502020204030204" pitchFamily="34" charset="0"/>
                <a:cs typeface="B Badr" panose="00000400000000000000" pitchFamily="2" charset="-78"/>
              </a:rPr>
              <a:t>. همه‏ى جهاد، به جبهه رفتن نيست. </a:t>
            </a:r>
            <a:r>
              <a:rPr lang="fa-IR" sz="1000" b="1" dirty="0">
                <a:latin typeface="B Badr" panose="00000400000000000000" pitchFamily="2" charset="-78"/>
                <a:ea typeface="Calibri" panose="020F0502020204030204" pitchFamily="34" charset="0"/>
                <a:cs typeface="B Badr" panose="00000400000000000000" pitchFamily="2" charset="-78"/>
              </a:rPr>
              <a:t>هرجا هستيد، مى‏توانيد مجاهد في سبيل الله باشيد</a:t>
            </a:r>
            <a:r>
              <a:rPr lang="fa-IR" sz="1000" dirty="0">
                <a:latin typeface="B Badr" panose="00000400000000000000" pitchFamily="2" charset="-78"/>
                <a:ea typeface="Calibri" panose="020F0502020204030204" pitchFamily="34" charset="0"/>
                <a:cs typeface="B Badr" panose="00000400000000000000" pitchFamily="2" charset="-78"/>
              </a:rPr>
              <a:t>. (بیانات مقام معظم رهبری، 26/ 06/ 1369) </a:t>
            </a:r>
            <a:endParaRPr lang="en-US" sz="1000" dirty="0">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 Diagonal Corner Rectangle 2"/>
          <p:cNvSpPr/>
          <p:nvPr/>
        </p:nvSpPr>
        <p:spPr>
          <a:xfrm>
            <a:off x="2678545" y="2713691"/>
            <a:ext cx="6881091" cy="2253673"/>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1109011"/>
            <a:ext cx="11987408" cy="5463034"/>
          </a:xfrm>
          <a:prstGeom prst="rect">
            <a:avLst/>
          </a:prstGeom>
          <a:noFill/>
        </p:spPr>
        <p:txBody>
          <a:bodyPr wrap="square" rtlCol="1">
            <a:spAutoFit/>
            <a:scene3d>
              <a:camera prst="obliqueBottomLeft"/>
              <a:lightRig rig="threePt" dir="t"/>
            </a:scene3d>
            <a:sp3d extrusionH="57150">
              <a:bevelT w="69850" h="69850" prst="divot"/>
            </a:sp3d>
          </a:bodyPr>
          <a:lstStyle/>
          <a:p>
            <a:r>
              <a:rPr lang="fa-IR" sz="6600" dirty="0">
                <a:solidFill>
                  <a:srgbClr val="002060"/>
                </a:solidFill>
                <a:latin typeface="B Badr" panose="00000400000000000000" pitchFamily="2" charset="-78"/>
                <a:ea typeface="Calibri" panose="020F0502020204030204" pitchFamily="34" charset="0"/>
                <a:cs typeface="B Titr" panose="00000700000000000000" pitchFamily="2" charset="-78"/>
              </a:rPr>
              <a:t>لزوم به اهتزاز در آمدن </a:t>
            </a:r>
            <a:endParaRPr lang="fa-IR" sz="6600" dirty="0" smtClean="0">
              <a:solidFill>
                <a:srgbClr val="002060"/>
              </a:solidFill>
              <a:latin typeface="B Badr" panose="00000400000000000000" pitchFamily="2" charset="-78"/>
              <a:ea typeface="Calibri" panose="020F0502020204030204" pitchFamily="34" charset="0"/>
              <a:cs typeface="B Titr" panose="00000700000000000000" pitchFamily="2" charset="-78"/>
            </a:endParaRPr>
          </a:p>
          <a:p>
            <a:pPr algn="ctr"/>
            <a:endParaRPr lang="fa-IR" sz="4400" dirty="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1500" dirty="0" smtClean="0">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پرچم اسلام</a:t>
            </a:r>
            <a:endParaRPr lang="fa-IR" sz="8800" dirty="0">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endParaRPr>
          </a:p>
          <a:p>
            <a:pPr algn="just"/>
            <a:endParaRPr lang="fa-IR" sz="4400" dirty="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l"/>
            <a:r>
              <a:rPr lang="fa-IR" sz="8000" dirty="0">
                <a:solidFill>
                  <a:srgbClr val="660066"/>
                </a:solidFill>
                <a:latin typeface="B Badr" panose="00000400000000000000" pitchFamily="2" charset="-78"/>
                <a:ea typeface="Calibri" panose="020F0502020204030204" pitchFamily="34" charset="0"/>
                <a:cs typeface="B Titr" panose="00000700000000000000" pitchFamily="2" charset="-78"/>
              </a:rPr>
              <a:t>در سراسر جهان</a:t>
            </a:r>
            <a:endParaRPr lang="en-US" sz="8000" dirty="0">
              <a:solidFill>
                <a:srgbClr val="660066"/>
              </a:solidFill>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821250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708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2903"/>
            <a:ext cx="12192000" cy="507831"/>
          </a:xfrm>
          <a:prstGeom prst="rect">
            <a:avLst/>
          </a:prstGeom>
          <a:noFill/>
        </p:spPr>
        <p:txBody>
          <a:bodyPr wrap="square" rtlCol="1">
            <a:spAutoFit/>
          </a:bodyPr>
          <a:lstStyle/>
          <a:p>
            <a:pPr algn="just">
              <a:spcBef>
                <a:spcPts val="1200"/>
              </a:spcBef>
            </a:pPr>
            <a:r>
              <a:rPr lang="fa-IR" sz="900" dirty="0" smtClean="0">
                <a:latin typeface="B Badr" panose="00000400000000000000" pitchFamily="2" charset="-78"/>
                <a:ea typeface="Calibri" panose="020F0502020204030204" pitchFamily="34" charset="0"/>
                <a:cs typeface="B Nazanin" panose="00000400000000000000" pitchFamily="2" charset="-78"/>
              </a:rPr>
              <a:t>يَا </a:t>
            </a:r>
            <a:r>
              <a:rPr lang="fa-IR" sz="900" dirty="0">
                <a:latin typeface="B Badr" panose="00000400000000000000" pitchFamily="2" charset="-78"/>
                <a:ea typeface="Calibri" panose="020F0502020204030204" pitchFamily="34" charset="0"/>
                <a:cs typeface="B Nazanin" panose="00000400000000000000" pitchFamily="2" charset="-78"/>
              </a:rPr>
              <a:t>أَيُّهَا الَّذِينَ آمَنُوا </a:t>
            </a:r>
            <a:r>
              <a:rPr lang="fa-IR" sz="900" b="1" dirty="0">
                <a:latin typeface="B Badr" panose="00000400000000000000" pitchFamily="2" charset="-78"/>
                <a:ea typeface="Calibri" panose="020F0502020204030204" pitchFamily="34" charset="0"/>
                <a:cs typeface="B Nazanin" panose="00000400000000000000" pitchFamily="2" charset="-78"/>
              </a:rPr>
              <a:t>هَلْ أَدُلُّكُمْ عَلَى‏ تِجَارَةٍ تُنجِيكُم مِنْ عَذَابٍ أَلِيمٍ</a:t>
            </a:r>
            <a:r>
              <a:rPr lang="fa-IR" sz="900" dirty="0">
                <a:latin typeface="B Badr" panose="00000400000000000000" pitchFamily="2" charset="-78"/>
                <a:ea typeface="Calibri" panose="020F0502020204030204" pitchFamily="34" charset="0"/>
                <a:cs typeface="B Nazanin" panose="00000400000000000000" pitchFamily="2" charset="-78"/>
              </a:rPr>
              <a:t>.(صف:10): اى كسانى كه ايمان آورده‏ايد، آيا شما را بر تجارتى راه نمايم كه شما را از عذاب دردناك مى‏رهاند؟</a:t>
            </a:r>
            <a:endParaRPr lang="en-US" sz="900" dirty="0">
              <a:latin typeface="B Badr" panose="00000400000000000000" pitchFamily="2" charset="-78"/>
              <a:ea typeface="Calibri" panose="020F0502020204030204" pitchFamily="34" charset="0"/>
              <a:cs typeface="B Nazanin" panose="00000400000000000000" pitchFamily="2" charset="-78"/>
            </a:endParaRPr>
          </a:p>
          <a:p>
            <a:pPr algn="just"/>
            <a:r>
              <a:rPr lang="fa-IR" sz="900" dirty="0">
                <a:latin typeface="B Badr" panose="00000400000000000000" pitchFamily="2" charset="-78"/>
                <a:ea typeface="Calibri" panose="020F0502020204030204" pitchFamily="34" charset="0"/>
                <a:cs typeface="B Nazanin" panose="00000400000000000000" pitchFamily="2" charset="-78"/>
              </a:rPr>
              <a:t>تُؤْمِنُونَ بِاللَّهِ وَرَسُولِهِ وَتُجَاهِدُونَ فِي سَبِيلِ اللَّهِ بَأَمْوَالِكُمْ وَأَنفُسِكُمْ </a:t>
            </a:r>
            <a:r>
              <a:rPr lang="fa-IR" sz="900" b="1" dirty="0">
                <a:latin typeface="B Badr" panose="00000400000000000000" pitchFamily="2" charset="-78"/>
                <a:ea typeface="Calibri" panose="020F0502020204030204" pitchFamily="34" charset="0"/>
                <a:cs typeface="B Nazanin" panose="00000400000000000000" pitchFamily="2" charset="-78"/>
              </a:rPr>
              <a:t>ذلِكُمْ خَيْرٌ لَكُمْ إِن كُنتُمْ تَعْلَمُونَ</a:t>
            </a:r>
            <a:r>
              <a:rPr lang="fa-IR" sz="900" dirty="0">
                <a:latin typeface="B Badr" panose="00000400000000000000" pitchFamily="2" charset="-78"/>
                <a:ea typeface="Calibri" panose="020F0502020204030204" pitchFamily="34" charset="0"/>
                <a:cs typeface="B Nazanin" panose="00000400000000000000" pitchFamily="2" charset="-78"/>
              </a:rPr>
              <a:t>. (صف/ 11): به خدا و فرستاده او ايمان بياوريد و در راه خدا با مال و جانتان جهاد كنيد؛ اين اگر بدانيد، براى شما [از هر چيز] بهتر است، اگر بدانيد.</a:t>
            </a:r>
            <a:endParaRPr lang="en-US" sz="900" dirty="0">
              <a:latin typeface="B Badr" panose="00000400000000000000" pitchFamily="2" charset="-78"/>
              <a:ea typeface="Calibri" panose="020F0502020204030204" pitchFamily="34" charset="0"/>
              <a:cs typeface="B Nazanin" panose="00000400000000000000" pitchFamily="2" charset="-78"/>
            </a:endParaRPr>
          </a:p>
          <a:p>
            <a:pPr algn="just"/>
            <a:r>
              <a:rPr lang="fa-IR" sz="900" dirty="0">
                <a:latin typeface="B Badr" panose="00000400000000000000" pitchFamily="2" charset="-78"/>
                <a:ea typeface="Calibri" panose="020F0502020204030204" pitchFamily="34" charset="0"/>
                <a:cs typeface="B Nazanin" panose="00000400000000000000" pitchFamily="2" charset="-78"/>
              </a:rPr>
              <a:t>يَغْفِرْ لَكُمْ ذُنُوبَكُمْ وَيُدْخِلْكُمْ جَنَّاتٍ تَجْرِي مِن تَحْتِهَا الأَنْهَارُ وَمَسَاكِنَ طَيِّبَةً فِى جَنَّاتِ عَدْنٍ </a:t>
            </a:r>
            <a:r>
              <a:rPr lang="fa-IR" sz="900" b="1" dirty="0">
                <a:latin typeface="B Badr" panose="00000400000000000000" pitchFamily="2" charset="-78"/>
                <a:ea typeface="Calibri" panose="020F0502020204030204" pitchFamily="34" charset="0"/>
                <a:cs typeface="B Nazanin" panose="00000400000000000000" pitchFamily="2" charset="-78"/>
              </a:rPr>
              <a:t>ذلِكَ الْفَوْزُ الْعَظِيمُ</a:t>
            </a:r>
            <a:r>
              <a:rPr lang="fa-IR" sz="900" dirty="0">
                <a:latin typeface="B Badr" panose="00000400000000000000" pitchFamily="2" charset="-78"/>
                <a:ea typeface="Calibri" panose="020F0502020204030204" pitchFamily="34" charset="0"/>
                <a:cs typeface="B Nazanin" panose="00000400000000000000" pitchFamily="2" charset="-78"/>
              </a:rPr>
              <a:t>. (صف/ 12):  [اگر چنين كنيد] گناهانتان را مى‏بخشد و شما را در باغهايى از بهشت داخل مى‏كند كه از زير [درختان‏] آن جويبارها روان است و در مسكن‏هاى پاكيزه در بهشت جاويدان جاى مى‏دهد؛ و اين پيروزى بزرگ است.</a:t>
            </a:r>
            <a:endParaRPr lang="en-US" sz="900" dirty="0">
              <a:effectLst/>
              <a:latin typeface="B Badr" panose="00000400000000000000" pitchFamily="2" charset="-78"/>
              <a:ea typeface="Calibri" panose="020F0502020204030204" pitchFamily="34" charset="0"/>
              <a:cs typeface="B Nazanin" panose="00000400000000000000" pitchFamily="2" charset="-78"/>
            </a:endParaRPr>
          </a:p>
        </p:txBody>
      </p:sp>
      <p:sp>
        <p:nvSpPr>
          <p:cNvPr id="5" name="Round Diagonal Corner Rectangle 4"/>
          <p:cNvSpPr/>
          <p:nvPr/>
        </p:nvSpPr>
        <p:spPr>
          <a:xfrm>
            <a:off x="8756073" y="1025235"/>
            <a:ext cx="3344069" cy="1644073"/>
          </a:xfrm>
          <a:prstGeom prst="round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204592" y="1025235"/>
            <a:ext cx="11987408" cy="5832366"/>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11500" dirty="0" smtClean="0">
                <a:ln>
                  <a:solidFill>
                    <a:srgbClr val="FFFF00"/>
                  </a:solidFill>
                </a:ln>
                <a:solidFill>
                  <a:srgbClr val="C00000"/>
                </a:solidFill>
                <a:latin typeface="B Badr" panose="00000400000000000000" pitchFamily="2" charset="-78"/>
                <a:ea typeface="Calibri" panose="020F0502020204030204" pitchFamily="34" charset="0"/>
                <a:cs typeface="B Titr" panose="00000700000000000000" pitchFamily="2" charset="-78"/>
              </a:rPr>
              <a:t> جهاد</a:t>
            </a:r>
            <a:endParaRPr lang="fa-IR" sz="8800" dirty="0" smtClean="0">
              <a:ln>
                <a:solidFill>
                  <a:srgbClr val="FFFF00"/>
                </a:solidFill>
              </a:ln>
              <a:solidFill>
                <a:srgbClr val="C00000"/>
              </a:solidFill>
              <a:latin typeface="B Badr" panose="00000400000000000000" pitchFamily="2" charset="-78"/>
              <a:ea typeface="Calibri" panose="020F0502020204030204" pitchFamily="34" charset="0"/>
              <a:cs typeface="B Titr" panose="00000700000000000000" pitchFamily="2" charset="-78"/>
            </a:endParaRPr>
          </a:p>
          <a:p>
            <a:r>
              <a:rPr lang="fa-IR" sz="8000" dirty="0" smtClean="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rPr>
              <a:t>     تجارتى</a:t>
            </a:r>
            <a:r>
              <a:rPr lang="fa-IR" sz="9600" dirty="0" smtClean="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11500" dirty="0" smtClean="0">
                <a:ln>
                  <a:solidFill>
                    <a:srgbClr val="FFFF00"/>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بى‏نظير</a:t>
            </a:r>
            <a:r>
              <a:rPr lang="fa-IR" sz="8800" dirty="0" smtClean="0">
                <a:ln>
                  <a:solidFill>
                    <a:srgbClr val="FFFF00"/>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 </a:t>
            </a:r>
          </a:p>
          <a:p>
            <a:pPr algn="ctr"/>
            <a:r>
              <a:rPr lang="fa-IR" sz="8000" dirty="0" smtClean="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rPr>
              <a:t>                                    و </a:t>
            </a:r>
            <a:r>
              <a:rPr lang="fa-IR" sz="11500" dirty="0" smtClean="0">
                <a:ln>
                  <a:solidFill>
                    <a:srgbClr val="FFFF00"/>
                  </a:solidFill>
                </a:ln>
                <a:solidFill>
                  <a:srgbClr val="002060"/>
                </a:solidFill>
                <a:latin typeface="B Badr" panose="00000400000000000000" pitchFamily="2" charset="-78"/>
                <a:ea typeface="Calibri" panose="020F0502020204030204" pitchFamily="34" charset="0"/>
                <a:cs typeface="B Titr" panose="00000700000000000000" pitchFamily="2" charset="-78"/>
              </a:rPr>
              <a:t>سودمند</a:t>
            </a:r>
          </a:p>
          <a:p>
            <a:pPr algn="ctr"/>
            <a:r>
              <a:rPr lang="fa-IR" sz="2800" b="1" dirty="0" smtClean="0">
                <a:ln>
                  <a:solidFill>
                    <a:srgbClr val="FFFF00"/>
                  </a:solidFill>
                </a:ln>
                <a:latin typeface="B Badr" panose="00000400000000000000" pitchFamily="2" charset="-78"/>
                <a:ea typeface="Calibri" panose="020F0502020204030204" pitchFamily="34" charset="0"/>
                <a:cs typeface="B Titr" panose="00000700000000000000" pitchFamily="2" charset="-78"/>
              </a:rPr>
              <a:t>ذلِكُمْ </a:t>
            </a:r>
            <a:r>
              <a:rPr lang="fa-IR" sz="2800" b="1" dirty="0">
                <a:ln>
                  <a:solidFill>
                    <a:srgbClr val="FFFF00"/>
                  </a:solidFill>
                </a:ln>
                <a:latin typeface="B Badr" panose="00000400000000000000" pitchFamily="2" charset="-78"/>
                <a:ea typeface="Calibri" panose="020F0502020204030204" pitchFamily="34" charset="0"/>
                <a:cs typeface="B Titr" panose="00000700000000000000" pitchFamily="2" charset="-78"/>
              </a:rPr>
              <a:t>خَيْرٌ لَكُمْ إِن كُنتُمْ </a:t>
            </a:r>
            <a:r>
              <a:rPr lang="fa-IR" sz="2800" b="1" dirty="0" smtClean="0">
                <a:ln>
                  <a:solidFill>
                    <a:srgbClr val="FFFF00"/>
                  </a:solidFill>
                </a:ln>
                <a:latin typeface="B Badr" panose="00000400000000000000" pitchFamily="2" charset="-78"/>
                <a:ea typeface="Calibri" panose="020F0502020204030204" pitchFamily="34" charset="0"/>
                <a:cs typeface="B Titr" panose="00000700000000000000" pitchFamily="2" charset="-78"/>
              </a:rPr>
              <a:t>تَعْلَمُونَ</a:t>
            </a:r>
            <a:endParaRPr lang="en-US" sz="3200" dirty="0">
              <a:ln>
                <a:solidFill>
                  <a:srgbClr val="FFFF00"/>
                </a:solidFill>
              </a:ln>
              <a:effectLst/>
              <a:latin typeface="B Badr" panose="00000400000000000000" pitchFamily="2" charset="-78"/>
              <a:ea typeface="Calibri" panose="020F0502020204030204" pitchFamily="34" charset="0"/>
              <a:cs typeface="B Titr" panose="00000700000000000000" pitchFamily="2" charset="-7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734"/>
            <a:ext cx="1809750" cy="25336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826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پاور پوینتهای تبلیغاتی\والپیپر\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60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707886"/>
          </a:xfrm>
          <a:prstGeom prst="rect">
            <a:avLst/>
          </a:prstGeom>
          <a:noFill/>
        </p:spPr>
        <p:txBody>
          <a:bodyPr wrap="square" rtlCol="1">
            <a:spAutoFit/>
          </a:bodyPr>
          <a:lstStyle/>
          <a:p>
            <a:pPr algn="just">
              <a:spcBef>
                <a:spcPts val="1200"/>
              </a:spcBef>
            </a:pPr>
            <a:r>
              <a:rPr lang="fa-IR" sz="1000" b="1" dirty="0" smtClean="0">
                <a:latin typeface="B Badr" panose="00000400000000000000" pitchFamily="2" charset="-78"/>
                <a:ea typeface="Calibri" panose="020F0502020204030204" pitchFamily="34" charset="0"/>
                <a:cs typeface="B Badr" panose="00000400000000000000" pitchFamily="2" charset="-78"/>
              </a:rPr>
              <a:t>"</a:t>
            </a:r>
            <a:r>
              <a:rPr lang="fa-IR" sz="1000" b="1" dirty="0">
                <a:latin typeface="B Badr" panose="00000400000000000000" pitchFamily="2" charset="-78"/>
                <a:ea typeface="Calibri" panose="020F0502020204030204" pitchFamily="34" charset="0"/>
                <a:cs typeface="B Badr" panose="00000400000000000000" pitchFamily="2" charset="-78"/>
              </a:rPr>
              <a:t>و لينصرنّ الله من ينصره" (هركه خدا را نصرت كند، خدا او را نصرت مى‏كند.) </a:t>
            </a:r>
            <a:r>
              <a:rPr lang="fa-IR" sz="1000" dirty="0">
                <a:latin typeface="B Badr" panose="00000400000000000000" pitchFamily="2" charset="-78"/>
                <a:ea typeface="Calibri" panose="020F0502020204030204" pitchFamily="34" charset="0"/>
                <a:cs typeface="B Badr" panose="00000400000000000000" pitchFamily="2" charset="-78"/>
              </a:rPr>
              <a:t>شماها نصرت كرديد. در ميدان جنگ، خدا را نصرت كرديد ... . خدا اين وعده‏ى اول الهى را به خاطر نصرت تحقق بخشيد؛ اما وعده‏ى دوم هنوز باقى است. وعده‏ى دوم اين است: «و لقد كتبنا في الزّبور من بعد الذّكر انّ الارض يرثها عبادى الصّالحون» (148). در يك آيه‏ى ديگر: «انّ الأرض للّه يورثها من يشاء من عباده» (149). در يك آيه‏ى ديگر: «ليظهره على الدّين كلّه و لو كره المشركون» (150). يعنى اين پرچم توحيد و اسلام و ايمان، اين پرچم ايستادگى در مقابل ظلم و جور از هركس و هرجاى عالم، اين پرچم استقلال ملتها در مقابل قدرتهاى زورگوى عالم، </a:t>
            </a:r>
            <a:r>
              <a:rPr lang="fa-IR" sz="1000" b="1" dirty="0">
                <a:latin typeface="B Badr" panose="00000400000000000000" pitchFamily="2" charset="-78"/>
                <a:ea typeface="Calibri" panose="020F0502020204030204" pitchFamily="34" charset="0"/>
                <a:cs typeface="B Badr" panose="00000400000000000000" pitchFamily="2" charset="-78"/>
              </a:rPr>
              <a:t>بايد در سرتاسر جهان و به عنوان مركز اميد همه‏ى مستضعفان عالم، به اهتزاز در بياييد.</a:t>
            </a:r>
            <a:r>
              <a:rPr lang="fa-IR" sz="1000" dirty="0">
                <a:latin typeface="B Badr" panose="00000400000000000000" pitchFamily="2" charset="-78"/>
                <a:ea typeface="Calibri" panose="020F0502020204030204" pitchFamily="34" charset="0"/>
                <a:cs typeface="B Badr" panose="00000400000000000000" pitchFamily="2" charset="-78"/>
              </a:rPr>
              <a:t> ... وقتى اين وعده‏ى اول تحقق پيدا كرد، شما بايد دلهايتان را محكم و يقينهايتان را كامل كنيد كه وعده‏هاى بعدى و بزرگتر هم كه مضمون آيات كريمه‏ى قرآن است تحقق پيدا خواهد كرد. </a:t>
            </a:r>
            <a:r>
              <a:rPr lang="fa-IR" sz="1000" b="1" dirty="0">
                <a:latin typeface="B Badr" panose="00000400000000000000" pitchFamily="2" charset="-78"/>
                <a:ea typeface="Calibri" panose="020F0502020204030204" pitchFamily="34" charset="0"/>
                <a:cs typeface="B Badr" panose="00000400000000000000" pitchFamily="2" charset="-78"/>
              </a:rPr>
              <a:t>راهش اين است كه ما مجاهدت را از دست ندهيم</a:t>
            </a:r>
            <a:r>
              <a:rPr lang="fa-IR" sz="1000" dirty="0">
                <a:latin typeface="B Badr" panose="00000400000000000000" pitchFamily="2" charset="-78"/>
                <a:ea typeface="Calibri" panose="020F0502020204030204" pitchFamily="34" charset="0"/>
                <a:cs typeface="B Badr" panose="00000400000000000000" pitchFamily="2" charset="-78"/>
              </a:rPr>
              <a:t>. همه‏ى جهاد، به جبهه رفتن نيست. </a:t>
            </a:r>
            <a:r>
              <a:rPr lang="fa-IR" sz="1000" b="1" dirty="0">
                <a:latin typeface="B Badr" panose="00000400000000000000" pitchFamily="2" charset="-78"/>
                <a:ea typeface="Calibri" panose="020F0502020204030204" pitchFamily="34" charset="0"/>
                <a:cs typeface="B Badr" panose="00000400000000000000" pitchFamily="2" charset="-78"/>
              </a:rPr>
              <a:t>هرجا هستيد، مى‏توانيد مجاهد في سبيل الله باشيد</a:t>
            </a:r>
            <a:r>
              <a:rPr lang="fa-IR" sz="1000" dirty="0">
                <a:latin typeface="B Badr" panose="00000400000000000000" pitchFamily="2" charset="-78"/>
                <a:ea typeface="Calibri" panose="020F0502020204030204" pitchFamily="34" charset="0"/>
                <a:cs typeface="B Badr" panose="00000400000000000000" pitchFamily="2" charset="-78"/>
              </a:rPr>
              <a:t>. (بیانات مقام معظم رهبری، 26/ 06/ 1369) </a:t>
            </a:r>
            <a:endParaRPr lang="en-US" sz="1000" dirty="0">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 Diagonal Corner Rectangle 2"/>
          <p:cNvSpPr/>
          <p:nvPr/>
        </p:nvSpPr>
        <p:spPr>
          <a:xfrm>
            <a:off x="434109" y="3462715"/>
            <a:ext cx="11342254" cy="2105480"/>
          </a:xfrm>
          <a:prstGeom prst="round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02296" y="1563482"/>
            <a:ext cx="11987408" cy="4108817"/>
          </a:xfrm>
          <a:prstGeom prst="rect">
            <a:avLst/>
          </a:prstGeom>
          <a:noFill/>
        </p:spPr>
        <p:txBody>
          <a:bodyPr wrap="square" rtlCol="1">
            <a:spAutoFit/>
            <a:scene3d>
              <a:camera prst="obliqueBottomLeft"/>
              <a:lightRig rig="threePt" dir="t"/>
            </a:scene3d>
            <a:sp3d extrusionH="57150">
              <a:bevelT w="69850" h="69850" prst="divot"/>
            </a:sp3d>
          </a:bodyPr>
          <a:lstStyle/>
          <a:p>
            <a:r>
              <a:rPr lang="fa-IR" sz="6600" dirty="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مجاهدت </a:t>
            </a:r>
            <a:r>
              <a:rPr lang="fa-IR" sz="6600" dirty="0" smtClean="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مستمر</a:t>
            </a:r>
            <a:endParaRPr lang="fa-IR" sz="6600" dirty="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endParaRPr>
          </a:p>
          <a:p>
            <a:pPr algn="just"/>
            <a:endParaRPr lang="fa-IR" sz="80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1500" dirty="0" smtClean="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راه </a:t>
            </a:r>
            <a:r>
              <a:rPr lang="fa-IR" sz="11500" dirty="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جهانی شدن </a:t>
            </a:r>
            <a:r>
              <a:rPr lang="fa-IR" sz="11500" dirty="0" smtClean="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اسلام</a:t>
            </a:r>
            <a:endParaRPr lang="en-US" sz="11500" dirty="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endParaRPr>
          </a:p>
        </p:txBody>
      </p:sp>
      <p:sp>
        <p:nvSpPr>
          <p:cNvPr id="5" name="Down Arrow 4"/>
          <p:cNvSpPr/>
          <p:nvPr/>
        </p:nvSpPr>
        <p:spPr>
          <a:xfrm rot="1879112">
            <a:off x="6222768" y="2473410"/>
            <a:ext cx="895927" cy="738909"/>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594910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707886"/>
          </a:xfrm>
          <a:prstGeom prst="rect">
            <a:avLst/>
          </a:prstGeom>
          <a:noFill/>
        </p:spPr>
        <p:txBody>
          <a:bodyPr wrap="square" rtlCol="1">
            <a:spAutoFit/>
          </a:bodyPr>
          <a:lstStyle/>
          <a:p>
            <a:pPr algn="just">
              <a:spcBef>
                <a:spcPts val="1200"/>
              </a:spcBef>
            </a:pPr>
            <a:r>
              <a:rPr lang="fa-IR" sz="1000" b="1" dirty="0" smtClean="0">
                <a:latin typeface="B Badr" panose="00000400000000000000" pitchFamily="2" charset="-78"/>
                <a:ea typeface="Calibri" panose="020F0502020204030204" pitchFamily="34" charset="0"/>
                <a:cs typeface="B Badr" panose="00000400000000000000" pitchFamily="2" charset="-78"/>
              </a:rPr>
              <a:t>"</a:t>
            </a:r>
            <a:r>
              <a:rPr lang="fa-IR" sz="1000" b="1" dirty="0">
                <a:latin typeface="B Badr" panose="00000400000000000000" pitchFamily="2" charset="-78"/>
                <a:ea typeface="Calibri" panose="020F0502020204030204" pitchFamily="34" charset="0"/>
                <a:cs typeface="B Badr" panose="00000400000000000000" pitchFamily="2" charset="-78"/>
              </a:rPr>
              <a:t>و لينصرنّ الله من ينصره" (هركه خدا را نصرت كند، خدا او را نصرت مى‏كند.) </a:t>
            </a:r>
            <a:r>
              <a:rPr lang="fa-IR" sz="1000" dirty="0">
                <a:latin typeface="B Badr" panose="00000400000000000000" pitchFamily="2" charset="-78"/>
                <a:ea typeface="Calibri" panose="020F0502020204030204" pitchFamily="34" charset="0"/>
                <a:cs typeface="B Badr" panose="00000400000000000000" pitchFamily="2" charset="-78"/>
              </a:rPr>
              <a:t>شماها نصرت كرديد. در ميدان جنگ، خدا را نصرت كرديد ... . خدا اين وعده‏ى اول الهى را به خاطر نصرت تحقق بخشيد؛ اما وعده‏ى دوم هنوز باقى است. وعده‏ى دوم اين است: «و لقد كتبنا في الزّبور من بعد الذّكر انّ الارض يرثها عبادى الصّالحون» (148). در يك آيه‏ى ديگر: «انّ الأرض للّه يورثها من يشاء من عباده» (149). در يك آيه‏ى ديگر: «ليظهره على الدّين كلّه و لو كره المشركون» (150). يعنى اين پرچم توحيد و اسلام و ايمان، اين پرچم ايستادگى در مقابل ظلم و جور از هركس و هرجاى عالم، اين پرچم استقلال ملتها در مقابل قدرتهاى زورگوى عالم، </a:t>
            </a:r>
            <a:r>
              <a:rPr lang="fa-IR" sz="1000" b="1" dirty="0">
                <a:latin typeface="B Badr" panose="00000400000000000000" pitchFamily="2" charset="-78"/>
                <a:ea typeface="Calibri" panose="020F0502020204030204" pitchFamily="34" charset="0"/>
                <a:cs typeface="B Badr" panose="00000400000000000000" pitchFamily="2" charset="-78"/>
              </a:rPr>
              <a:t>بايد در سرتاسر جهان و به عنوان مركز اميد همه‏ى مستضعفان عالم، به اهتزاز در بياييد.</a:t>
            </a:r>
            <a:r>
              <a:rPr lang="fa-IR" sz="1000" dirty="0">
                <a:latin typeface="B Badr" panose="00000400000000000000" pitchFamily="2" charset="-78"/>
                <a:ea typeface="Calibri" panose="020F0502020204030204" pitchFamily="34" charset="0"/>
                <a:cs typeface="B Badr" panose="00000400000000000000" pitchFamily="2" charset="-78"/>
              </a:rPr>
              <a:t> ... وقتى اين وعده‏ى اول تحقق پيدا كرد، شما بايد دلهايتان را محكم و يقينهايتان را كامل كنيد كه وعده‏هاى بعدى و بزرگتر هم كه مضمون آيات كريمه‏ى قرآن است تحقق پيدا خواهد كرد. </a:t>
            </a:r>
            <a:r>
              <a:rPr lang="fa-IR" sz="1000" b="1" dirty="0">
                <a:latin typeface="B Badr" panose="00000400000000000000" pitchFamily="2" charset="-78"/>
                <a:ea typeface="Calibri" panose="020F0502020204030204" pitchFamily="34" charset="0"/>
                <a:cs typeface="B Badr" panose="00000400000000000000" pitchFamily="2" charset="-78"/>
              </a:rPr>
              <a:t>راهش اين است كه ما مجاهدت را از دست ندهيم</a:t>
            </a:r>
            <a:r>
              <a:rPr lang="fa-IR" sz="1000" dirty="0">
                <a:latin typeface="B Badr" panose="00000400000000000000" pitchFamily="2" charset="-78"/>
                <a:ea typeface="Calibri" panose="020F0502020204030204" pitchFamily="34" charset="0"/>
                <a:cs typeface="B Badr" panose="00000400000000000000" pitchFamily="2" charset="-78"/>
              </a:rPr>
              <a:t>. همه‏ى جهاد، به جبهه رفتن نيست. </a:t>
            </a:r>
            <a:r>
              <a:rPr lang="fa-IR" sz="1000" b="1" dirty="0">
                <a:latin typeface="B Badr" panose="00000400000000000000" pitchFamily="2" charset="-78"/>
                <a:ea typeface="Calibri" panose="020F0502020204030204" pitchFamily="34" charset="0"/>
                <a:cs typeface="B Badr" panose="00000400000000000000" pitchFamily="2" charset="-78"/>
              </a:rPr>
              <a:t>هرجا هستيد، مى‏توانيد مجاهد في سبيل الله باشيد</a:t>
            </a:r>
            <a:r>
              <a:rPr lang="fa-IR" sz="1000" dirty="0">
                <a:latin typeface="B Badr" panose="00000400000000000000" pitchFamily="2" charset="-78"/>
                <a:ea typeface="Calibri" panose="020F0502020204030204" pitchFamily="34" charset="0"/>
                <a:cs typeface="B Badr" panose="00000400000000000000" pitchFamily="2" charset="-78"/>
              </a:rPr>
              <a:t>. (بیانات مقام معظم رهبری، 26/ 06/ 1369) </a:t>
            </a:r>
            <a:endParaRPr lang="en-US" sz="1000" dirty="0">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 Diagonal Corner Rectangle 2"/>
          <p:cNvSpPr/>
          <p:nvPr/>
        </p:nvSpPr>
        <p:spPr>
          <a:xfrm rot="21081347">
            <a:off x="1062344" y="3111583"/>
            <a:ext cx="10373235" cy="1954637"/>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rot="21033698">
            <a:off x="102296" y="1356709"/>
            <a:ext cx="11987408" cy="5386090"/>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6600" dirty="0">
                <a:ln w="19050">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هرجا </a:t>
            </a:r>
            <a:r>
              <a:rPr lang="fa-IR" sz="6600" dirty="0" smtClean="0">
                <a:ln w="19050">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هستيد </a:t>
            </a:r>
            <a:r>
              <a:rPr lang="fa-IR" sz="4400" dirty="0" smtClean="0">
                <a:ln w="19050">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a:t>
            </a:r>
            <a:r>
              <a:rPr lang="fa-IR" sz="6600" dirty="0" smtClean="0">
                <a:ln w="19050">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 </a:t>
            </a:r>
            <a:r>
              <a:rPr lang="fa-IR" sz="6600" dirty="0">
                <a:ln w="19050">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مى‏توانيد </a:t>
            </a:r>
          </a:p>
          <a:p>
            <a:pPr algn="just"/>
            <a:endParaRPr lang="fa-IR" sz="6600" dirty="0" smtClean="0">
              <a:ln w="1905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8800" dirty="0" smtClean="0">
                <a:ln w="19050">
                  <a:solidFill>
                    <a:schemeClr val="tx1"/>
                  </a:solidFill>
                </a:ln>
                <a:solidFill>
                  <a:srgbClr val="FF0000"/>
                </a:solidFill>
                <a:latin typeface="B Badr" panose="00000400000000000000" pitchFamily="2" charset="-78"/>
                <a:ea typeface="Calibri" panose="020F0502020204030204" pitchFamily="34" charset="0"/>
                <a:cs typeface="B Titr" panose="00000700000000000000" pitchFamily="2" charset="-78"/>
              </a:rPr>
              <a:t>مجاهد </a:t>
            </a:r>
            <a:r>
              <a:rPr lang="fa-IR" sz="8800" dirty="0">
                <a:ln w="19050">
                  <a:solidFill>
                    <a:schemeClr val="tx1"/>
                  </a:solidFill>
                </a:ln>
                <a:solidFill>
                  <a:srgbClr val="FF0000"/>
                </a:solidFill>
                <a:latin typeface="B Badr" panose="00000400000000000000" pitchFamily="2" charset="-78"/>
                <a:ea typeface="Calibri" panose="020F0502020204030204" pitchFamily="34" charset="0"/>
                <a:cs typeface="B Titr" panose="00000700000000000000" pitchFamily="2" charset="-78"/>
              </a:rPr>
              <a:t>في سبيل </a:t>
            </a:r>
            <a:r>
              <a:rPr lang="fa-IR" sz="8800" dirty="0" smtClean="0">
                <a:ln w="19050">
                  <a:solidFill>
                    <a:schemeClr val="tx1"/>
                  </a:solidFill>
                </a:ln>
                <a:solidFill>
                  <a:srgbClr val="FF0000"/>
                </a:solidFill>
                <a:latin typeface="B Badr" panose="00000400000000000000" pitchFamily="2" charset="-78"/>
                <a:ea typeface="Calibri" panose="020F0502020204030204" pitchFamily="34" charset="0"/>
                <a:cs typeface="B Titr" panose="00000700000000000000" pitchFamily="2" charset="-78"/>
              </a:rPr>
              <a:t>الل</a:t>
            </a:r>
            <a:r>
              <a:rPr lang="fa-IR" sz="8800" dirty="0" smtClean="0">
                <a:ln w="1905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ه</a:t>
            </a:r>
          </a:p>
          <a:p>
            <a:pPr algn="ctr"/>
            <a:endParaRPr lang="fa-IR" sz="3200" dirty="0" smtClean="0">
              <a:ln w="19050">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endParaRPr>
          </a:p>
          <a:p>
            <a:pPr algn="ctr"/>
            <a:r>
              <a:rPr lang="fa-IR" sz="8800" dirty="0" smtClean="0">
                <a:ln w="19050">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باشيد</a:t>
            </a:r>
            <a:endParaRPr lang="en-US" sz="8800" dirty="0">
              <a:ln w="19050">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1213040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پاور پوینتهای تبلیغاتی\والپیپر\beige-wall-frame-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461665"/>
          </a:xfrm>
          <a:prstGeom prst="rect">
            <a:avLst/>
          </a:prstGeom>
          <a:noFill/>
        </p:spPr>
        <p:txBody>
          <a:bodyPr wrap="square" rtlCol="1">
            <a:spAutoFit/>
          </a:bodyPr>
          <a:lstStyle/>
          <a:p>
            <a:pPr algn="just"/>
            <a:r>
              <a:rPr lang="fa-IR" sz="1200" dirty="0" smtClean="0">
                <a:solidFill>
                  <a:schemeClr val="bg1"/>
                </a:solidFill>
                <a:latin typeface="B Badr" panose="00000400000000000000" pitchFamily="2" charset="-78"/>
                <a:ea typeface="Calibri" panose="020F0502020204030204" pitchFamily="34" charset="0"/>
                <a:cs typeface="B Badr" panose="00000400000000000000" pitchFamily="2" charset="-78"/>
              </a:rPr>
              <a:t>امام </a:t>
            </a:r>
            <a:r>
              <a:rPr lang="fa-IR" sz="1200" dirty="0">
                <a:solidFill>
                  <a:schemeClr val="bg1"/>
                </a:solidFill>
                <a:latin typeface="B Badr" panose="00000400000000000000" pitchFamily="2" charset="-78"/>
                <a:ea typeface="Calibri" panose="020F0502020204030204" pitchFamily="34" charset="0"/>
                <a:cs typeface="B Badr" panose="00000400000000000000" pitchFamily="2" charset="-78"/>
              </a:rPr>
              <a:t>خمینی(ره): </a:t>
            </a:r>
            <a:r>
              <a:rPr lang="fa-IR" sz="1200" b="1" dirty="0">
                <a:solidFill>
                  <a:schemeClr val="bg1"/>
                </a:solidFill>
                <a:latin typeface="B Badr" panose="00000400000000000000" pitchFamily="2" charset="-78"/>
                <a:ea typeface="Calibri" panose="020F0502020204030204" pitchFamily="34" charset="0"/>
                <a:cs typeface="B Badr" panose="00000400000000000000" pitchFamily="2" charset="-78"/>
              </a:rPr>
              <a:t>ملتى كه عشق شهادت</a:t>
            </a:r>
            <a:r>
              <a:rPr lang="fa-IR" sz="1200" dirty="0">
                <a:solidFill>
                  <a:schemeClr val="bg1"/>
                </a:solidFill>
                <a:latin typeface="B Badr" panose="00000400000000000000" pitchFamily="2" charset="-78"/>
                <a:ea typeface="Calibri" panose="020F0502020204030204" pitchFamily="34" charset="0"/>
                <a:cs typeface="B Badr" panose="00000400000000000000" pitchFamily="2" charset="-78"/>
              </a:rPr>
              <a:t> در دل زن و مرد و كوچك و بزرگش جوش مى‏زند و براى شهادت هر يك بر ديگرى سبقت مى‏گيرد و </a:t>
            </a:r>
            <a:r>
              <a:rPr lang="fa-IR" sz="1200" b="1" dirty="0">
                <a:solidFill>
                  <a:schemeClr val="bg1"/>
                </a:solidFill>
                <a:latin typeface="B Badr" panose="00000400000000000000" pitchFamily="2" charset="-78"/>
                <a:ea typeface="Calibri" panose="020F0502020204030204" pitchFamily="34" charset="0"/>
                <a:cs typeface="B Badr" panose="00000400000000000000" pitchFamily="2" charset="-78"/>
              </a:rPr>
              <a:t>از شهوات حيوانى و دنيايى</a:t>
            </a:r>
            <a:r>
              <a:rPr lang="fa-IR" sz="1200" dirty="0">
                <a:solidFill>
                  <a:schemeClr val="bg1"/>
                </a:solidFill>
                <a:latin typeface="B Badr" panose="00000400000000000000" pitchFamily="2" charset="-78"/>
                <a:ea typeface="Calibri" panose="020F0502020204030204" pitchFamily="34" charset="0"/>
                <a:cs typeface="B Badr" panose="00000400000000000000" pitchFamily="2" charset="-78"/>
              </a:rPr>
              <a:t> گريزان بوده و </a:t>
            </a:r>
            <a:r>
              <a:rPr lang="fa-IR" sz="1200" b="1" dirty="0">
                <a:solidFill>
                  <a:schemeClr val="bg1"/>
                </a:solidFill>
                <a:latin typeface="B Badr" panose="00000400000000000000" pitchFamily="2" charset="-78"/>
                <a:ea typeface="Calibri" panose="020F0502020204030204" pitchFamily="34" charset="0"/>
                <a:cs typeface="B Badr" panose="00000400000000000000" pitchFamily="2" charset="-78"/>
              </a:rPr>
              <a:t>عالم غيب و رفيق اعلى‏ را باور</a:t>
            </a:r>
            <a:r>
              <a:rPr lang="fa-IR" sz="1200" dirty="0">
                <a:solidFill>
                  <a:schemeClr val="bg1"/>
                </a:solidFill>
                <a:latin typeface="B Badr" panose="00000400000000000000" pitchFamily="2" charset="-78"/>
                <a:ea typeface="Calibri" panose="020F0502020204030204" pitchFamily="34" charset="0"/>
                <a:cs typeface="B Badr" panose="00000400000000000000" pitchFamily="2" charset="-78"/>
              </a:rPr>
              <a:t> كرده است ..‏. از صحنه خارج نمى‏شود. (صحیفه امام(ره)، ج16، ص48)</a:t>
            </a:r>
            <a:endParaRPr lang="en-US" sz="1200" dirty="0">
              <a:solidFill>
                <a:schemeClr val="bg1"/>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le 2"/>
          <p:cNvSpPr/>
          <p:nvPr/>
        </p:nvSpPr>
        <p:spPr>
          <a:xfrm>
            <a:off x="1403927" y="2309091"/>
            <a:ext cx="9337964" cy="23092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3693319"/>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4800" dirty="0" smtClean="0">
                <a:ln w="28575">
                  <a:solidFill>
                    <a:schemeClr val="tx1"/>
                  </a:solidFill>
                </a:ln>
                <a:solidFill>
                  <a:srgbClr val="00B0F0"/>
                </a:solidFill>
                <a:latin typeface="B Badr" panose="00000400000000000000" pitchFamily="2" charset="-78"/>
                <a:ea typeface="Calibri" panose="020F0502020204030204" pitchFamily="34" charset="0"/>
                <a:cs typeface="B Titr" panose="00000700000000000000" pitchFamily="2" charset="-78"/>
              </a:rPr>
              <a:t>لازمه باقی ماندن در صحنه</a:t>
            </a:r>
            <a:r>
              <a:rPr lang="fa-IR" sz="3200" dirty="0" smtClean="0">
                <a:ln w="28575">
                  <a:solidFill>
                    <a:schemeClr val="tx1"/>
                  </a:solidFill>
                </a:ln>
                <a:solidFill>
                  <a:srgbClr val="00B0F0"/>
                </a:solidFill>
                <a:latin typeface="B Badr" panose="00000400000000000000" pitchFamily="2" charset="-78"/>
                <a:ea typeface="Calibri" panose="020F0502020204030204" pitchFamily="34" charset="0"/>
                <a:cs typeface="B Titr" panose="00000700000000000000" pitchFamily="2" charset="-78"/>
              </a:rPr>
              <a:t>:</a:t>
            </a:r>
            <a:r>
              <a:rPr lang="fa-IR" sz="4800" dirty="0" smtClean="0">
                <a:ln w="28575">
                  <a:solidFill>
                    <a:schemeClr val="tx1"/>
                  </a:solidFill>
                </a:ln>
                <a:solidFill>
                  <a:srgbClr val="00B0F0"/>
                </a:solidFill>
                <a:latin typeface="B Badr" panose="00000400000000000000" pitchFamily="2" charset="-78"/>
                <a:ea typeface="Calibri" panose="020F0502020204030204" pitchFamily="34" charset="0"/>
                <a:cs typeface="B Titr" panose="00000700000000000000" pitchFamily="2" charset="-78"/>
              </a:rPr>
              <a:t> </a:t>
            </a:r>
          </a:p>
          <a:p>
            <a:pPr algn="just"/>
            <a:endParaRPr lang="fa-IR" sz="48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3800" dirty="0" smtClean="0">
                <a:ln w="19050">
                  <a:solidFill>
                    <a:schemeClr val="accent6">
                      <a:lumMod val="50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عشق به </a:t>
            </a:r>
            <a:r>
              <a:rPr lang="fa-IR" sz="13800" dirty="0" smtClean="0">
                <a:ln w="19050">
                  <a:solidFill>
                    <a:schemeClr val="accent6">
                      <a:lumMod val="50000"/>
                    </a:schemeClr>
                  </a:solidFill>
                </a:ln>
                <a:solidFill>
                  <a:srgbClr val="C00000"/>
                </a:solidFill>
                <a:latin typeface="B Badr" panose="00000400000000000000" pitchFamily="2" charset="-78"/>
                <a:ea typeface="Calibri" panose="020F0502020204030204" pitchFamily="34" charset="0"/>
                <a:cs typeface="B Titr" panose="00000700000000000000" pitchFamily="2" charset="-78"/>
              </a:rPr>
              <a:t>شهادت</a:t>
            </a:r>
            <a:endParaRPr lang="en-US" sz="13800" dirty="0">
              <a:ln w="19050">
                <a:solidFill>
                  <a:schemeClr val="accent6">
                    <a:lumMod val="50000"/>
                  </a:schemeClr>
                </a:solidFill>
              </a:ln>
              <a:solidFill>
                <a:srgbClr val="C00000"/>
              </a:solidFill>
              <a:latin typeface="B Badr" panose="00000400000000000000" pitchFamily="2" charset="-78"/>
              <a:ea typeface="Calibri" panose="020F0502020204030204" pitchFamily="34" charset="0"/>
              <a:cs typeface="B Titr" panose="00000700000000000000" pitchFamily="2" charset="-78"/>
            </a:endParaRPr>
          </a:p>
        </p:txBody>
      </p:sp>
      <p:pic>
        <p:nvPicPr>
          <p:cNvPr id="2050" name="Picture 2" descr="F:\پاور پوینتهای تبلیغاتی\تصاویر تابلو\download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99" y="812800"/>
            <a:ext cx="2092053" cy="1255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587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461665"/>
          </a:xfrm>
          <a:prstGeom prst="rect">
            <a:avLst/>
          </a:prstGeom>
          <a:noFill/>
        </p:spPr>
        <p:txBody>
          <a:bodyPr wrap="square" rtlCol="1">
            <a:spAutoFit/>
          </a:bodyPr>
          <a:lstStyle/>
          <a:p>
            <a:pPr algn="just"/>
            <a:r>
              <a:rPr lang="fa-IR" sz="1200" dirty="0" smtClean="0">
                <a:solidFill>
                  <a:srgbClr val="000000"/>
                </a:solidFill>
                <a:latin typeface="B Badr" panose="00000400000000000000" pitchFamily="2" charset="-78"/>
                <a:ea typeface="Calibri" panose="020F0502020204030204" pitchFamily="34" charset="0"/>
                <a:cs typeface="B Badr" panose="00000400000000000000" pitchFamily="2" charset="-78"/>
              </a:rPr>
              <a:t>امام </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خمینی(ره):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ملتى كه عشق شهادت</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در دل زن و مرد و كوچك و بزرگش جوش مى‏زند و براى شهادت هر يك بر ديگرى سبقت مى‏گيرد و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از شهوات حيوانى و دنيايى</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گريزان بوده و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عالم غيب و رفيق اعلى‏ را باور</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كرده است ..‏. از صحنه خارج نمى‏شود. (صحیفه امام(ره)، ج16، ص48)</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ectangular Callout 2"/>
          <p:cNvSpPr/>
          <p:nvPr/>
        </p:nvSpPr>
        <p:spPr>
          <a:xfrm>
            <a:off x="6106438" y="823432"/>
            <a:ext cx="5920509" cy="1245513"/>
          </a:xfrm>
          <a:prstGeom prst="wedge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le 4"/>
          <p:cNvSpPr/>
          <p:nvPr/>
        </p:nvSpPr>
        <p:spPr>
          <a:xfrm>
            <a:off x="406400" y="2540000"/>
            <a:ext cx="11517745" cy="22259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3416320"/>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4800" dirty="0" smtClean="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لازمه </a:t>
            </a:r>
            <a:r>
              <a:rPr lang="fa-IR" sz="4800" dirty="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باقی ماندن در صحنه</a:t>
            </a:r>
            <a:r>
              <a:rPr lang="fa-IR" sz="4800" dirty="0" smtClean="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a:t>
            </a:r>
          </a:p>
          <a:p>
            <a:pPr algn="just"/>
            <a:r>
              <a:rPr lang="fa-IR" sz="40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p>
          <a:p>
            <a:pPr algn="just"/>
            <a:endParaRPr lang="fa-IR" sz="40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88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فرار </a:t>
            </a:r>
            <a:r>
              <a:rPr lang="fa-IR" sz="88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کردن از </a:t>
            </a:r>
            <a:r>
              <a:rPr lang="fa-IR" sz="8800" dirty="0">
                <a:ln w="28575">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rPr>
              <a:t>شهوات </a:t>
            </a:r>
            <a:r>
              <a:rPr lang="fa-IR" sz="8800" dirty="0" smtClean="0">
                <a:ln w="28575">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rPr>
              <a:t>حیوانی</a:t>
            </a:r>
            <a:endParaRPr lang="en-US" sz="8800" dirty="0">
              <a:ln w="28575">
                <a:solidFill>
                  <a:schemeClr val="tx1"/>
                </a:solidFill>
              </a:ln>
              <a:solidFill>
                <a:srgbClr val="A50021"/>
              </a:solidFill>
              <a:effectLst/>
              <a:latin typeface="B Badr" panose="00000400000000000000" pitchFamily="2" charset="-78"/>
              <a:ea typeface="Calibri" panose="020F0502020204030204" pitchFamily="34" charset="0"/>
              <a:cs typeface="B Titr" panose="00000700000000000000" pitchFamily="2" charset="-78"/>
            </a:endParaRPr>
          </a:p>
        </p:txBody>
      </p:sp>
      <p:pic>
        <p:nvPicPr>
          <p:cNvPr id="1026" name="Picture 2" descr="F:\پاور پوینتهای تبلیغاتی\عکس های دفاع مقدس\g8\0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524" y="4847631"/>
            <a:ext cx="2470296" cy="1853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388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پاور پوینتهای تبلیغاتی\والپیپر\images (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06"/>
            <a:ext cx="12192000" cy="68699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461665"/>
          </a:xfrm>
          <a:prstGeom prst="rect">
            <a:avLst/>
          </a:prstGeom>
          <a:noFill/>
        </p:spPr>
        <p:txBody>
          <a:bodyPr wrap="square" rtlCol="1">
            <a:spAutoFit/>
          </a:bodyPr>
          <a:lstStyle/>
          <a:p>
            <a:pPr algn="just"/>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امام خمینی(ره):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ملتى كه عشق شهادت</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در دل زن و مرد و كوچك و بزرگش جوش مى‏زند و براى شهادت هر يك بر ديگرى سبقت مى‏گيرد و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از شهوات حيوانى و دنيايى</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گريزان بوده و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عالم غيب و رفيق اعلى‏ را باور</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كرده است ..‏. از صحنه خارج نمى‏شود. (صحیفه امام(ره)، ج16، ص48)</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ectangular Callout 2"/>
          <p:cNvSpPr/>
          <p:nvPr/>
        </p:nvSpPr>
        <p:spPr>
          <a:xfrm>
            <a:off x="5301673" y="768014"/>
            <a:ext cx="6798469" cy="1531841"/>
          </a:xfrm>
          <a:prstGeom prst="wedgeRect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le 4"/>
          <p:cNvSpPr/>
          <p:nvPr/>
        </p:nvSpPr>
        <p:spPr>
          <a:xfrm>
            <a:off x="786292" y="2750042"/>
            <a:ext cx="10640291" cy="261628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4278094"/>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5400" dirty="0">
                <a:ln w="38100">
                  <a:solidFill>
                    <a:schemeClr val="tx1"/>
                  </a:solidFill>
                </a:ln>
                <a:solidFill>
                  <a:schemeClr val="accent2">
                    <a:lumMod val="50000"/>
                  </a:schemeClr>
                </a:solidFill>
                <a:latin typeface="B Badr" panose="00000400000000000000" pitchFamily="2" charset="-78"/>
                <a:ea typeface="Calibri" panose="020F0502020204030204" pitchFamily="34" charset="0"/>
                <a:cs typeface="B Titr" panose="00000700000000000000" pitchFamily="2" charset="-78"/>
              </a:rPr>
              <a:t>لازمه باقی ماندن در صحنه: </a:t>
            </a:r>
          </a:p>
          <a:p>
            <a:pPr algn="just"/>
            <a:endParaRPr lang="fa-IR" sz="40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just"/>
            <a:endParaRPr lang="fa-IR" sz="40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96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باور </a:t>
            </a:r>
            <a:r>
              <a:rPr lang="fa-IR" sz="96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کردن </a:t>
            </a:r>
            <a:r>
              <a:rPr lang="fa-IR" sz="13800" dirty="0">
                <a:ln w="3810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عالم </a:t>
            </a:r>
            <a:r>
              <a:rPr lang="fa-IR" sz="13800" dirty="0" smtClean="0">
                <a:ln w="3810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غیب</a:t>
            </a:r>
            <a:endParaRPr lang="en-US" sz="13800" dirty="0">
              <a:ln w="3810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1103985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هيچ ملتى بدون فداكارى قادر نخواهد بود از هويت و عزت و ناموس ملى</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خود و از ارزش‏ها و باورها و حقوق خود دفاع كند. (پیام مقام معظم رهبری، 04/ 07/ 1387)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ectangular Callout 2"/>
          <p:cNvSpPr/>
          <p:nvPr/>
        </p:nvSpPr>
        <p:spPr>
          <a:xfrm>
            <a:off x="2198255" y="1311564"/>
            <a:ext cx="8109527" cy="2743200"/>
          </a:xfrm>
          <a:prstGeom prst="wedgeRectCallout">
            <a:avLst>
              <a:gd name="adj1" fmla="val -21178"/>
              <a:gd name="adj2" fmla="val 63173"/>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02296" y="1118996"/>
            <a:ext cx="11987408" cy="4985980"/>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96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دفاع از </a:t>
            </a:r>
            <a:r>
              <a:rPr lang="fa-IR" sz="16600" dirty="0" smtClean="0">
                <a:ln w="38100">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rPr>
              <a:t>هویت</a:t>
            </a:r>
            <a:r>
              <a:rPr lang="fa-IR" sz="9600" dirty="0" smtClean="0">
                <a:ln w="38100">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rPr>
              <a:t> </a:t>
            </a:r>
            <a:endParaRPr lang="fa-IR" sz="9600" dirty="0">
              <a:ln w="38100">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endParaRPr>
          </a:p>
          <a:p>
            <a:pPr algn="just"/>
            <a:endParaRPr lang="fa-IR" sz="40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40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7200" dirty="0" smtClean="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رهین </a:t>
            </a:r>
            <a:r>
              <a:rPr lang="fa-IR" sz="7200" dirty="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فداکاری </a:t>
            </a:r>
            <a:r>
              <a:rPr lang="fa-IR" sz="7200" dirty="0" smtClean="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ملت</a:t>
            </a:r>
            <a:endParaRPr lang="en-US" sz="7200" dirty="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endParaRPr>
          </a:p>
        </p:txBody>
      </p:sp>
      <p:pic>
        <p:nvPicPr>
          <p:cNvPr id="3074" name="Picture 2" descr="F:\پاور پوینتهای تبلیغاتی\عکس های دفاع مقدس\g6\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4486" y="4867776"/>
            <a:ext cx="2370424" cy="17769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798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503"/>
            <a:ext cx="12192000" cy="430887"/>
          </a:xfrm>
          <a:prstGeom prst="rect">
            <a:avLst/>
          </a:prstGeom>
          <a:noFill/>
        </p:spPr>
        <p:txBody>
          <a:bodyPr wrap="square" rtlCol="1">
            <a:spAutoFit/>
          </a:bodyPr>
          <a:lstStyle/>
          <a:p>
            <a:pPr algn="just"/>
            <a:r>
              <a:rPr lang="fa-IR" sz="1100" dirty="0" smtClean="0">
                <a:solidFill>
                  <a:srgbClr val="000000"/>
                </a:solidFill>
                <a:latin typeface="B Badr" panose="00000400000000000000" pitchFamily="2" charset="-78"/>
                <a:ea typeface="Calibri" panose="020F0502020204030204" pitchFamily="34" charset="0"/>
                <a:cs typeface="B Badr" panose="00000400000000000000" pitchFamily="2" charset="-78"/>
              </a:rPr>
              <a:t>امام </a:t>
            </a:r>
            <a:r>
              <a:rPr lang="fa-IR" sz="1100" dirty="0">
                <a:solidFill>
                  <a:srgbClr val="000000"/>
                </a:solidFill>
                <a:latin typeface="B Badr" panose="00000400000000000000" pitchFamily="2" charset="-78"/>
                <a:ea typeface="Calibri" panose="020F0502020204030204" pitchFamily="34" charset="0"/>
                <a:cs typeface="B Badr" panose="00000400000000000000" pitchFamily="2" charset="-78"/>
              </a:rPr>
              <a:t>خمینی(ره): چه غم امتى را كه يا به سوى خداوند تعالى مى‏رود و يا به سوى تحقق اهداف اسلامى و انعكاس آن در جهان. و </a:t>
            </a:r>
            <a:r>
              <a:rPr lang="fa-IR" sz="1100" b="1" dirty="0">
                <a:solidFill>
                  <a:srgbClr val="258820"/>
                </a:solidFill>
                <a:latin typeface="B Badr" panose="00000400000000000000" pitchFamily="2" charset="-78"/>
                <a:ea typeface="Calibri" panose="020F0502020204030204" pitchFamily="34" charset="0"/>
                <a:cs typeface="B Badr" panose="00000400000000000000" pitchFamily="2" charset="-78"/>
              </a:rPr>
              <a:t>چه غم اين ملت انقلابى را كه هفته‏هاى جنگ داشته باشد و به پيامبر اسلام- صلى اللَّه عليه و آله- و خاندان او اقتدا نموده</a:t>
            </a:r>
            <a:r>
              <a:rPr lang="fa-IR" sz="1100" dirty="0">
                <a:solidFill>
                  <a:srgbClr val="000000"/>
                </a:solidFill>
                <a:latin typeface="B Badr" panose="00000400000000000000" pitchFamily="2" charset="-78"/>
                <a:ea typeface="Calibri" panose="020F0502020204030204" pitchFamily="34" charset="0"/>
                <a:cs typeface="B Badr" panose="00000400000000000000" pitchFamily="2" charset="-78"/>
              </a:rPr>
              <a:t> و در راه اهداف اسلام عمرى با شرافت و سربلندى به جهاد مقدس ادامه دهند.(صحیفه امام(ره)، ج15، ص239) </a:t>
            </a:r>
            <a:endParaRPr lang="en-US" sz="11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Down Arrow 2"/>
          <p:cNvSpPr/>
          <p:nvPr/>
        </p:nvSpPr>
        <p:spPr>
          <a:xfrm>
            <a:off x="5227782" y="2761673"/>
            <a:ext cx="1533236" cy="1191490"/>
          </a:xfrm>
          <a:prstGeom prst="downArrow">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extBox 5"/>
          <p:cNvSpPr txBox="1"/>
          <p:nvPr/>
        </p:nvSpPr>
        <p:spPr>
          <a:xfrm>
            <a:off x="696" y="1169228"/>
            <a:ext cx="11987408" cy="4985980"/>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9600" dirty="0">
                <a:ln w="28575">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rPr>
              <a:t>فداکاری</a:t>
            </a:r>
            <a:r>
              <a:rPr lang="fa-IR" sz="9600" dirty="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 در راه اسلام </a:t>
            </a:r>
            <a:endParaRPr lang="fa-IR" sz="9600" dirty="0" smtClean="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endParaRPr>
          </a:p>
          <a:p>
            <a:pPr algn="ctr"/>
            <a:endParaRPr lang="fa-IR" sz="24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48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a:t>
            </a:r>
            <a:endParaRPr lang="fa-IR" sz="40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12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5400" dirty="0" smtClean="0">
                <a:ln w="28575">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 </a:t>
            </a:r>
            <a:r>
              <a:rPr lang="fa-IR" sz="13800" dirty="0">
                <a:ln w="28575">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اقتداء به </a:t>
            </a:r>
            <a:r>
              <a:rPr lang="fa-IR" sz="13800" dirty="0">
                <a:ln w="28575">
                  <a:solidFill>
                    <a:schemeClr val="tx1"/>
                  </a:solidFill>
                </a:ln>
                <a:solidFill>
                  <a:schemeClr val="accent6">
                    <a:lumMod val="75000"/>
                  </a:schemeClr>
                </a:solidFill>
                <a:latin typeface="B Badr" panose="00000400000000000000" pitchFamily="2" charset="-78"/>
                <a:ea typeface="Calibri" panose="020F0502020204030204" pitchFamily="34" charset="0"/>
                <a:cs typeface="B Titr" panose="00000700000000000000" pitchFamily="2" charset="-78"/>
              </a:rPr>
              <a:t>پیامبر</a:t>
            </a:r>
            <a:r>
              <a:rPr lang="fa-IR" sz="5400" dirty="0">
                <a:ln w="28575">
                  <a:solidFill>
                    <a:schemeClr val="tx1"/>
                  </a:solidFill>
                </a:ln>
                <a:solidFill>
                  <a:schemeClr val="accent6">
                    <a:lumMod val="75000"/>
                  </a:schemeClr>
                </a:solidFill>
                <a:latin typeface="B Badr" panose="00000400000000000000" pitchFamily="2" charset="-78"/>
                <a:ea typeface="Calibri" panose="020F0502020204030204" pitchFamily="34" charset="0"/>
                <a:cs typeface="B Titr" panose="00000700000000000000" pitchFamily="2" charset="-78"/>
              </a:rPr>
              <a:t>(ص)</a:t>
            </a:r>
            <a:endParaRPr lang="en-US" sz="5400" dirty="0">
              <a:ln w="28575">
                <a:solidFill>
                  <a:schemeClr val="tx1"/>
                </a:solidFill>
              </a:ln>
              <a:solidFill>
                <a:schemeClr val="accent6">
                  <a:lumMod val="75000"/>
                </a:schemeClr>
              </a:solidFill>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18745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415498"/>
          </a:xfrm>
          <a:prstGeom prst="rect">
            <a:avLst/>
          </a:prstGeom>
          <a:noFill/>
        </p:spPr>
        <p:txBody>
          <a:bodyPr wrap="square" rtlCol="1">
            <a:spAutoFit/>
          </a:bodyPr>
          <a:lstStyle/>
          <a:p>
            <a:pPr algn="just">
              <a:spcBef>
                <a:spcPts val="1200"/>
              </a:spcBef>
            </a:pPr>
            <a:r>
              <a:rPr lang="fa-IR" sz="1100" dirty="0" smtClean="0">
                <a:solidFill>
                  <a:srgbClr val="000000"/>
                </a:solidFill>
                <a:latin typeface="B Badr" panose="00000400000000000000" pitchFamily="2" charset="-78"/>
                <a:ea typeface="Calibri" panose="020F0502020204030204" pitchFamily="34" charset="0"/>
                <a:cs typeface="B Badr" panose="00000400000000000000" pitchFamily="2" charset="-78"/>
              </a:rPr>
              <a:t>عَنْ </a:t>
            </a:r>
            <a:r>
              <a:rPr lang="fa-IR" sz="1100" dirty="0">
                <a:solidFill>
                  <a:srgbClr val="000000"/>
                </a:solidFill>
                <a:latin typeface="B Badr" panose="00000400000000000000" pitchFamily="2" charset="-78"/>
                <a:ea typeface="Calibri" panose="020F0502020204030204" pitchFamily="34" charset="0"/>
                <a:cs typeface="B Badr" panose="00000400000000000000" pitchFamily="2" charset="-78"/>
              </a:rPr>
              <a:t>جَابِرٍ عَنْ أَبِي عَبْدِ اللَّهِ الصَّادِقِ (ع) قَالَ: جَاءَ رَجُلٌ إِلَى رَسُولِ اللَّهِ (ص) فَقَالَ يَا رَسُولَ اللَّهِ إنِّي رَاغِبٌ فِي الْجِهَادِ نَشِيطٌ قَالَ (ص): فَجَاهِدْ فِي سَبِيلِ اللَّهِ</a:t>
            </a:r>
            <a:r>
              <a:rPr lang="fa-IR" sz="1100" b="1" dirty="0">
                <a:solidFill>
                  <a:srgbClr val="258820"/>
                </a:solidFill>
                <a:latin typeface="B Badr" panose="00000400000000000000" pitchFamily="2" charset="-78"/>
                <a:ea typeface="Calibri" panose="020F0502020204030204" pitchFamily="34" charset="0"/>
                <a:cs typeface="B Badr" panose="00000400000000000000" pitchFamily="2" charset="-78"/>
              </a:rPr>
              <a:t> فَإِنَّكَ إنْ تُقْتَلْ كُنْتَ حَيّاً عِنْدَ اللَّهِ تُرْزَقُ</a:t>
            </a:r>
            <a:r>
              <a:rPr lang="fa-IR" sz="1100" dirty="0">
                <a:solidFill>
                  <a:srgbClr val="000000"/>
                </a:solidFill>
                <a:latin typeface="B Badr" panose="00000400000000000000" pitchFamily="2" charset="-78"/>
                <a:ea typeface="Calibri" panose="020F0502020204030204" pitchFamily="34" charset="0"/>
                <a:cs typeface="B Badr" panose="00000400000000000000" pitchFamily="2" charset="-78"/>
              </a:rPr>
              <a:t> وَ إِنْ مِتَّ فَقَدْ وَقَعَ أَجْرُكَ عَلَى اللَّهِ </a:t>
            </a:r>
            <a:r>
              <a:rPr lang="fa-IR" sz="1100" b="1" dirty="0">
                <a:solidFill>
                  <a:srgbClr val="258820"/>
                </a:solidFill>
                <a:latin typeface="B Badr" panose="00000400000000000000" pitchFamily="2" charset="-78"/>
                <a:ea typeface="Calibri" panose="020F0502020204030204" pitchFamily="34" charset="0"/>
                <a:cs typeface="B Badr" panose="00000400000000000000" pitchFamily="2" charset="-78"/>
              </a:rPr>
              <a:t>وَ إِنْ رَجَعْتَ خَرَجْتَ مِنَ الذُّنُوبِ كَمَا وُلِدْتَ.</a:t>
            </a:r>
            <a:r>
              <a:rPr lang="fa-IR" sz="1100" dirty="0">
                <a:solidFill>
                  <a:srgbClr val="000000"/>
                </a:solidFill>
                <a:latin typeface="B Badr" panose="00000400000000000000" pitchFamily="2" charset="-78"/>
                <a:ea typeface="Calibri" panose="020F0502020204030204" pitchFamily="34" charset="0"/>
                <a:cs typeface="B Badr" panose="00000400000000000000" pitchFamily="2" charset="-78"/>
              </a:rPr>
              <a:t> </a:t>
            </a:r>
            <a:r>
              <a:rPr lang="fa-IR" sz="900" dirty="0">
                <a:solidFill>
                  <a:srgbClr val="000000"/>
                </a:solidFill>
                <a:latin typeface="Calibri" panose="020F0502020204030204" pitchFamily="34" charset="0"/>
                <a:ea typeface="Calibri" panose="020F0502020204030204" pitchFamily="34" charset="0"/>
                <a:cs typeface="B Badr" panose="00000400000000000000" pitchFamily="2" charset="-78"/>
              </a:rPr>
              <a:t>(وسائل الشيعه 15/ 20): مردى خدمت پيامبر (ص) آمد و گفت: اى رسول خدا! من به راستى مشتاق جهاد هستم. رسول خدا (ص) فرمود: پس در راه خدا جهاد كن كه اگر كشته شوى، زنده هستى و نزد خدا روزى مى‏خورى، و اگر مُردى، اجر تو بر خداست و اگر (از جبهه) برگشتى، از گناهان پاك شده‏و مانند كسى مى‏شوى كه تازه متولد شده است.</a:t>
            </a:r>
            <a:endParaRPr lang="en-US" sz="11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le 2"/>
          <p:cNvSpPr/>
          <p:nvPr/>
        </p:nvSpPr>
        <p:spPr>
          <a:xfrm rot="21446041">
            <a:off x="1616364" y="925032"/>
            <a:ext cx="9245600" cy="4653732"/>
          </a:xfrm>
          <a:prstGeom prst="roundRect">
            <a:avLst/>
          </a:prstGeom>
          <a:solidFill>
            <a:srgbClr val="6EB6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rot="21361902">
            <a:off x="102296" y="748061"/>
            <a:ext cx="11987408" cy="5940088"/>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13800" dirty="0" smtClean="0">
                <a:ln w="28575">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شهید</a:t>
            </a:r>
            <a:endParaRPr lang="fa-IR" sz="11500" dirty="0" smtClean="0">
              <a:ln w="28575">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endParaRPr>
          </a:p>
          <a:p>
            <a:pPr algn="just"/>
            <a:endParaRPr lang="fa-IR" sz="12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6600" dirty="0" smtClean="0">
                <a:ln w="28575">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زنده است </a:t>
            </a:r>
            <a:endParaRPr lang="fa-IR" sz="16600" dirty="0">
              <a:ln w="28575">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endParaRPr>
          </a:p>
          <a:p>
            <a:pPr algn="just"/>
            <a:endParaRPr lang="fa-IR" sz="40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24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فَإِنَّكَ إنْ تُقْتَلْ كُنْتَ حَيّاً</a:t>
            </a:r>
            <a:endParaRPr lang="en-US" sz="24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2910465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پاور پوینتهای تبلیغاتی\والپیپر\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242"/>
            <a:ext cx="12192000" cy="68682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415498"/>
          </a:xfrm>
          <a:prstGeom prst="rect">
            <a:avLst/>
          </a:prstGeom>
          <a:noFill/>
        </p:spPr>
        <p:txBody>
          <a:bodyPr wrap="square" rtlCol="1">
            <a:spAutoFit/>
          </a:bodyPr>
          <a:lstStyle/>
          <a:p>
            <a:pPr algn="just">
              <a:spcBef>
                <a:spcPts val="1200"/>
              </a:spcBef>
            </a:pPr>
            <a:r>
              <a:rPr lang="fa-IR" sz="1100" dirty="0" smtClean="0">
                <a:solidFill>
                  <a:srgbClr val="000000"/>
                </a:solidFill>
                <a:latin typeface="B Badr" panose="00000400000000000000" pitchFamily="2" charset="-78"/>
                <a:ea typeface="Calibri" panose="020F0502020204030204" pitchFamily="34" charset="0"/>
                <a:cs typeface="B Badr" panose="00000400000000000000" pitchFamily="2" charset="-78"/>
              </a:rPr>
              <a:t>عَنْ </a:t>
            </a:r>
            <a:r>
              <a:rPr lang="fa-IR" sz="1100" dirty="0">
                <a:solidFill>
                  <a:srgbClr val="000000"/>
                </a:solidFill>
                <a:latin typeface="B Badr" panose="00000400000000000000" pitchFamily="2" charset="-78"/>
                <a:ea typeface="Calibri" panose="020F0502020204030204" pitchFamily="34" charset="0"/>
                <a:cs typeface="B Badr" panose="00000400000000000000" pitchFamily="2" charset="-78"/>
              </a:rPr>
              <a:t>جَابِرٍ عَنْ أَبِي عَبْدِ اللَّهِ الصَّادِقِ (ع) قَالَ: جَاءَ رَجُلٌ إِلَى رَسُولِ اللَّهِ (ص) فَقَالَ يَا رَسُولَ اللَّهِ إنِّي رَاغِبٌ فِي الْجِهَادِ نَشِيطٌ قَالَ (ص): فَجَاهِدْ فِي سَبِيلِ اللَّهِ</a:t>
            </a:r>
            <a:r>
              <a:rPr lang="fa-IR" sz="1100" b="1" dirty="0">
                <a:solidFill>
                  <a:srgbClr val="258820"/>
                </a:solidFill>
                <a:latin typeface="B Badr" panose="00000400000000000000" pitchFamily="2" charset="-78"/>
                <a:ea typeface="Calibri" panose="020F0502020204030204" pitchFamily="34" charset="0"/>
                <a:cs typeface="B Badr" panose="00000400000000000000" pitchFamily="2" charset="-78"/>
              </a:rPr>
              <a:t> فَإِنَّكَ إنْ تُقْتَلْ كُنْتَ حَيّاً عِنْدَ اللَّهِ تُرْزَقُ</a:t>
            </a:r>
            <a:r>
              <a:rPr lang="fa-IR" sz="1100" dirty="0">
                <a:solidFill>
                  <a:srgbClr val="000000"/>
                </a:solidFill>
                <a:latin typeface="B Badr" panose="00000400000000000000" pitchFamily="2" charset="-78"/>
                <a:ea typeface="Calibri" panose="020F0502020204030204" pitchFamily="34" charset="0"/>
                <a:cs typeface="B Badr" panose="00000400000000000000" pitchFamily="2" charset="-78"/>
              </a:rPr>
              <a:t> وَ إِنْ مِتَّ فَقَدْ وَقَعَ أَجْرُكَ عَلَى اللَّهِ </a:t>
            </a:r>
            <a:r>
              <a:rPr lang="fa-IR" sz="1100" b="1" dirty="0">
                <a:solidFill>
                  <a:srgbClr val="258820"/>
                </a:solidFill>
                <a:latin typeface="B Badr" panose="00000400000000000000" pitchFamily="2" charset="-78"/>
                <a:ea typeface="Calibri" panose="020F0502020204030204" pitchFamily="34" charset="0"/>
                <a:cs typeface="B Badr" panose="00000400000000000000" pitchFamily="2" charset="-78"/>
              </a:rPr>
              <a:t>وَ إِنْ رَجَعْتَ خَرَجْتَ مِنَ الذُّنُوبِ كَمَا وُلِدْتَ.</a:t>
            </a:r>
            <a:r>
              <a:rPr lang="fa-IR" sz="1100" dirty="0">
                <a:solidFill>
                  <a:srgbClr val="000000"/>
                </a:solidFill>
                <a:latin typeface="B Badr" panose="00000400000000000000" pitchFamily="2" charset="-78"/>
                <a:ea typeface="Calibri" panose="020F0502020204030204" pitchFamily="34" charset="0"/>
                <a:cs typeface="B Badr" panose="00000400000000000000" pitchFamily="2" charset="-78"/>
              </a:rPr>
              <a:t> </a:t>
            </a:r>
            <a:r>
              <a:rPr lang="fa-IR" sz="900" dirty="0">
                <a:solidFill>
                  <a:srgbClr val="000000"/>
                </a:solidFill>
                <a:latin typeface="Calibri" panose="020F0502020204030204" pitchFamily="34" charset="0"/>
                <a:ea typeface="Calibri" panose="020F0502020204030204" pitchFamily="34" charset="0"/>
                <a:cs typeface="B Badr" panose="00000400000000000000" pitchFamily="2" charset="-78"/>
              </a:rPr>
              <a:t>(وسائل الشيعه 15/ 20): مردى خدمت پيامبر (ص) آمد و گفت: اى رسول خدا! من به راستى مشتاق جهاد هستم. رسول خدا (ص) فرمود: پس در راه خدا جهاد كن كه اگر كشته شوى، زنده هستى و نزد خدا روزى مى‏خورى، و اگر مُردى، اجر تو بر خداست و اگر (از جبهه) برگشتى، از گناهان پاك شده‏و مانند كسى مى‏شوى كه تازه متولد شده است.</a:t>
            </a:r>
            <a:endParaRPr lang="en-US" sz="11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 Diagonal Corner Rectangle 2"/>
          <p:cNvSpPr/>
          <p:nvPr/>
        </p:nvSpPr>
        <p:spPr>
          <a:xfrm>
            <a:off x="258618" y="3278908"/>
            <a:ext cx="11739419" cy="1644073"/>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5186035"/>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11500" dirty="0" smtClean="0">
                <a:ln w="28575">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شهید </a:t>
            </a:r>
            <a:endParaRPr lang="fa-IR" sz="8800" dirty="0">
              <a:ln w="28575">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endParaRPr>
          </a:p>
          <a:p>
            <a:pPr algn="just"/>
            <a:endParaRPr lang="fa-IR" sz="40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8000" dirty="0" smtClean="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در </a:t>
            </a:r>
            <a:r>
              <a:rPr lang="fa-IR" sz="8000" dirty="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نزد پروردگار روزی می </a:t>
            </a:r>
            <a:r>
              <a:rPr lang="fa-IR" sz="8000" dirty="0" smtClean="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خورد</a:t>
            </a:r>
            <a:endParaRPr lang="fa-IR" sz="8000" dirty="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endParaRPr>
          </a:p>
          <a:p>
            <a:pPr algn="just"/>
            <a:endParaRPr lang="fa-IR" sz="40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28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28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كُنْتَ </a:t>
            </a:r>
            <a:r>
              <a:rPr lang="fa-IR" sz="28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حَيّاً عِنْدَ اللَّهِ تُرْزَقُ</a:t>
            </a:r>
            <a:endParaRPr lang="en-US" sz="28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sp>
        <p:nvSpPr>
          <p:cNvPr id="5" name="Right Arrow 4"/>
          <p:cNvSpPr/>
          <p:nvPr/>
        </p:nvSpPr>
        <p:spPr>
          <a:xfrm rot="5400000">
            <a:off x="3943929" y="2050476"/>
            <a:ext cx="812798" cy="1016000"/>
          </a:xfrm>
          <a:prstGeom prst="righ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880903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584775"/>
          </a:xfrm>
          <a:prstGeom prst="rect">
            <a:avLst/>
          </a:prstGeom>
          <a:noFill/>
        </p:spPr>
        <p:txBody>
          <a:bodyPr wrap="square" rtlCol="1">
            <a:spAutoFit/>
          </a:bodyPr>
          <a:lstStyle/>
          <a:p>
            <a:pPr algn="just">
              <a:spcBef>
                <a:spcPts val="1200"/>
              </a:spcBef>
            </a:pPr>
            <a:r>
              <a:rPr lang="fa-IR" sz="1200" dirty="0" smtClean="0">
                <a:solidFill>
                  <a:srgbClr val="000000"/>
                </a:solidFill>
                <a:latin typeface="B Badr" panose="00000400000000000000" pitchFamily="2" charset="-78"/>
                <a:ea typeface="Calibri" panose="020F0502020204030204" pitchFamily="34" charset="0"/>
                <a:cs typeface="B Badr" panose="00000400000000000000" pitchFamily="2" charset="-78"/>
              </a:rPr>
              <a:t>عَنْ </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جَابِرٍ عَنْ أَبِي عَبْدِ اللَّهِ الصَّادِقِ (ع) قَالَ: جَاءَ رَجُلٌ إِلَى رَسُولِ اللَّهِ (ص) فَقَالَ يَا رَسُولَ اللَّهِ إنِّي رَاغِبٌ فِي الْجِهَادِ نَشِيطٌ قَالَ (ص): فَجَاهِدْ فِي سَبِيلِ اللَّهِ</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 فَإِنَّكَ إنْ تُقْتَلْ كُنْتَ حَيّاً عِنْدَ اللَّهِ تُرْزَقُ</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وَ إِنْ مِتَّ فَقَدْ وَقَعَ أَجْرُكَ عَلَى اللَّهِ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وَ إِنْ رَجَعْتَ خَرَجْتَ مِنَ الذُّنُوبِ كَمَا وُلِدْتَ.</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a:t>
            </a:r>
            <a:r>
              <a:rPr lang="fa-IR" sz="1000" dirty="0">
                <a:solidFill>
                  <a:srgbClr val="000000"/>
                </a:solidFill>
                <a:latin typeface="Calibri" panose="020F0502020204030204" pitchFamily="34" charset="0"/>
                <a:ea typeface="Calibri" panose="020F0502020204030204" pitchFamily="34" charset="0"/>
                <a:cs typeface="B Badr" panose="00000400000000000000" pitchFamily="2" charset="-78"/>
              </a:rPr>
              <a:t>(وسائل الشيعه 15/ 20): مردى خدمت پيامبر (ص) آمد و گفت: اى رسول خدا! من به راستى مشتاق جهاد هستم. رسول خدا (ص) فرمود: پس در راه خدا جهاد كن كه اگر كشته شوى، زنده هستى و نزد خدا روزى مى‏خورى، و اگر مُردى، اجر تو بر خداست و اگر (از جبهه) برگشتى، از گناهان پاك شده‏و مانند كسى مى‏شوى كه تازه متولد شده است.</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ular Callout 2"/>
          <p:cNvSpPr/>
          <p:nvPr/>
        </p:nvSpPr>
        <p:spPr>
          <a:xfrm>
            <a:off x="9919855" y="925032"/>
            <a:ext cx="2180287" cy="1366982"/>
          </a:xfrm>
          <a:prstGeom prst="wedgeRoundRectCallout">
            <a:avLst>
              <a:gd name="adj1" fmla="val -29306"/>
              <a:gd name="adj2" fmla="val 61149"/>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4832092"/>
          </a:xfrm>
          <a:prstGeom prst="rect">
            <a:avLst/>
          </a:prstGeom>
          <a:noFill/>
        </p:spPr>
        <p:txBody>
          <a:bodyPr wrap="square" rtlCol="1">
            <a:spAutoFit/>
            <a:scene3d>
              <a:camera prst="perspectiveFront"/>
              <a:lightRig rig="threePt" dir="t"/>
            </a:scene3d>
            <a:sp3d extrusionH="57150">
              <a:bevelT w="69850" h="69850" prst="divot"/>
            </a:sp3d>
          </a:bodyPr>
          <a:lstStyle/>
          <a:p>
            <a:pPr algn="just"/>
            <a:r>
              <a:rPr lang="fa-IR" sz="8000" dirty="0" smtClean="0">
                <a:ln w="3810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جهاد</a:t>
            </a:r>
            <a:endParaRPr lang="fa-IR" sz="4000" dirty="0" smtClean="0">
              <a:ln w="3810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endParaRPr>
          </a:p>
          <a:p>
            <a:pPr algn="just"/>
            <a:endParaRPr lang="fa-IR"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1500" dirty="0" smtClean="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کفاره</a:t>
            </a:r>
            <a:r>
              <a:rPr lang="fa-IR" sz="115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همه </a:t>
            </a:r>
            <a:r>
              <a:rPr lang="fa-IR" sz="13800" dirty="0" smtClean="0">
                <a:ln w="38100">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گناهان</a:t>
            </a:r>
            <a:r>
              <a:rPr lang="fa-IR" sz="138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endParaRPr lang="fa-IR" sz="115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just"/>
            <a:endParaRPr lang="fa-IR" sz="40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32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وَ إِنْ رَجَعْتَ خَرَجْتَ مِنَ الذُّنُوبِ كَمَا </a:t>
            </a:r>
            <a:r>
              <a:rPr lang="fa-IR" sz="32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وُلِدْتَ.</a:t>
            </a:r>
            <a:endParaRPr lang="en-US" sz="32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pic>
        <p:nvPicPr>
          <p:cNvPr id="5122" name="Picture 2" descr="F:\پاور پوینتهای تبلیغاتی\تصاویر تابلو\download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87" y="765560"/>
            <a:ext cx="2705100" cy="1685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543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
            <a:ext cx="12192000" cy="507831"/>
          </a:xfrm>
          <a:prstGeom prst="rect">
            <a:avLst/>
          </a:prstGeom>
          <a:noFill/>
        </p:spPr>
        <p:txBody>
          <a:bodyPr wrap="square" rtlCol="1">
            <a:spAutoFit/>
          </a:bodyPr>
          <a:lstStyle/>
          <a:p>
            <a:pPr algn="just">
              <a:spcBef>
                <a:spcPts val="1200"/>
              </a:spcBef>
            </a:pPr>
            <a:r>
              <a:rPr lang="fa-IR" sz="900" b="1" dirty="0">
                <a:latin typeface="B Badr" panose="00000400000000000000" pitchFamily="2" charset="-78"/>
                <a:ea typeface="Calibri" panose="020F0502020204030204" pitchFamily="34" charset="0"/>
                <a:cs typeface="B Nazanin" panose="00000400000000000000" pitchFamily="2" charset="-78"/>
              </a:rPr>
              <a:t>*»»»</a:t>
            </a:r>
            <a:r>
              <a:rPr lang="fa-IR" sz="900" dirty="0">
                <a:latin typeface="B Badr" panose="00000400000000000000" pitchFamily="2" charset="-78"/>
                <a:ea typeface="Calibri" panose="020F0502020204030204" pitchFamily="34" charset="0"/>
                <a:cs typeface="B Nazanin" panose="00000400000000000000" pitchFamily="2" charset="-78"/>
              </a:rPr>
              <a:t> يَا أَيُّهَا الَّذِينَ آمَنُوا </a:t>
            </a:r>
            <a:r>
              <a:rPr lang="fa-IR" sz="900" b="1" dirty="0">
                <a:latin typeface="B Badr" panose="00000400000000000000" pitchFamily="2" charset="-78"/>
                <a:ea typeface="Calibri" panose="020F0502020204030204" pitchFamily="34" charset="0"/>
                <a:cs typeface="B Nazanin" panose="00000400000000000000" pitchFamily="2" charset="-78"/>
              </a:rPr>
              <a:t>هَلْ أَدُلُّكُمْ عَلَى‏ تِجَارَةٍ تُنجِيكُم مِنْ عَذَابٍ أَلِيمٍ</a:t>
            </a:r>
            <a:r>
              <a:rPr lang="fa-IR" sz="900" dirty="0">
                <a:latin typeface="B Badr" panose="00000400000000000000" pitchFamily="2" charset="-78"/>
                <a:ea typeface="Calibri" panose="020F0502020204030204" pitchFamily="34" charset="0"/>
                <a:cs typeface="B Nazanin" panose="00000400000000000000" pitchFamily="2" charset="-78"/>
              </a:rPr>
              <a:t>.(صف:10): اى كسانى كه ايمان آورده‏ايد، آيا شما را بر تجارتى راه نمايم كه شما را از عذاب دردناك مى‏رهاند؟</a:t>
            </a:r>
            <a:endParaRPr lang="en-US" sz="900" dirty="0">
              <a:latin typeface="B Badr" panose="00000400000000000000" pitchFamily="2" charset="-78"/>
              <a:ea typeface="Calibri" panose="020F0502020204030204" pitchFamily="34" charset="0"/>
              <a:cs typeface="B Nazanin" panose="00000400000000000000" pitchFamily="2" charset="-78"/>
            </a:endParaRPr>
          </a:p>
          <a:p>
            <a:pPr algn="just"/>
            <a:r>
              <a:rPr lang="fa-IR" sz="900" dirty="0">
                <a:latin typeface="B Badr" panose="00000400000000000000" pitchFamily="2" charset="-78"/>
                <a:ea typeface="Calibri" panose="020F0502020204030204" pitchFamily="34" charset="0"/>
                <a:cs typeface="B Nazanin" panose="00000400000000000000" pitchFamily="2" charset="-78"/>
              </a:rPr>
              <a:t>تُؤْمِنُونَ بِاللَّهِ وَرَسُولِهِ وَتُجَاهِدُونَ فِي سَبِيلِ اللَّهِ بَأَمْوَالِكُمْ وَأَنفُسِكُمْ </a:t>
            </a:r>
            <a:r>
              <a:rPr lang="fa-IR" sz="900" b="1" dirty="0">
                <a:latin typeface="B Badr" panose="00000400000000000000" pitchFamily="2" charset="-78"/>
                <a:ea typeface="Calibri" panose="020F0502020204030204" pitchFamily="34" charset="0"/>
                <a:cs typeface="B Nazanin" panose="00000400000000000000" pitchFamily="2" charset="-78"/>
              </a:rPr>
              <a:t>ذلِكُمْ خَيْرٌ لَكُمْ إِن كُنتُمْ تَعْلَمُونَ</a:t>
            </a:r>
            <a:r>
              <a:rPr lang="fa-IR" sz="900" dirty="0">
                <a:latin typeface="B Badr" panose="00000400000000000000" pitchFamily="2" charset="-78"/>
                <a:ea typeface="Calibri" panose="020F0502020204030204" pitchFamily="34" charset="0"/>
                <a:cs typeface="B Nazanin" panose="00000400000000000000" pitchFamily="2" charset="-78"/>
              </a:rPr>
              <a:t>. (صف/ 11): به خدا و فرستاده او ايمان بياوريد و در راه خدا با مال و جانتان جهاد كنيد؛ اين اگر بدانيد، براى شما [از هر چيز] بهتر است، اگر بدانيد.</a:t>
            </a:r>
            <a:endParaRPr lang="en-US" sz="900" dirty="0">
              <a:latin typeface="B Badr" panose="00000400000000000000" pitchFamily="2" charset="-78"/>
              <a:ea typeface="Calibri" panose="020F0502020204030204" pitchFamily="34" charset="0"/>
              <a:cs typeface="B Nazanin" panose="00000400000000000000" pitchFamily="2" charset="-78"/>
            </a:endParaRPr>
          </a:p>
          <a:p>
            <a:pPr algn="just"/>
            <a:r>
              <a:rPr lang="fa-IR" sz="900" dirty="0">
                <a:latin typeface="B Badr" panose="00000400000000000000" pitchFamily="2" charset="-78"/>
                <a:ea typeface="Calibri" panose="020F0502020204030204" pitchFamily="34" charset="0"/>
                <a:cs typeface="B Nazanin" panose="00000400000000000000" pitchFamily="2" charset="-78"/>
              </a:rPr>
              <a:t>يَغْفِرْ لَكُمْ ذُنُوبَكُمْ وَيُدْخِلْكُمْ جَنَّاتٍ تَجْرِي مِن تَحْتِهَا الأَنْهَارُ وَمَسَاكِنَ طَيِّبَةً فِى جَنَّاتِ عَدْنٍ </a:t>
            </a:r>
            <a:r>
              <a:rPr lang="fa-IR" sz="900" b="1" dirty="0">
                <a:latin typeface="B Badr" panose="00000400000000000000" pitchFamily="2" charset="-78"/>
                <a:ea typeface="Calibri" panose="020F0502020204030204" pitchFamily="34" charset="0"/>
                <a:cs typeface="B Nazanin" panose="00000400000000000000" pitchFamily="2" charset="-78"/>
              </a:rPr>
              <a:t>ذلِكَ الْفَوْزُ الْعَظِيمُ</a:t>
            </a:r>
            <a:r>
              <a:rPr lang="fa-IR" sz="900" dirty="0">
                <a:latin typeface="B Badr" panose="00000400000000000000" pitchFamily="2" charset="-78"/>
                <a:ea typeface="Calibri" panose="020F0502020204030204" pitchFamily="34" charset="0"/>
                <a:cs typeface="B Nazanin" panose="00000400000000000000" pitchFamily="2" charset="-78"/>
              </a:rPr>
              <a:t>. (صف/ 12):  [اگر چنين كنيد] گناهانتان را مى‏بخشد و شما را در باغهايى از بهشت داخل مى‏كند كه از زير [درختان‏] آن جويبارها روان است و در مسكن‏هاى پاكيزه در بهشت جاويدان جاى مى‏دهد؛ و اين پيروزى بزرگ است.</a:t>
            </a:r>
            <a:endParaRPr lang="en-US" sz="900" dirty="0">
              <a:effectLst/>
              <a:latin typeface="B Badr" panose="00000400000000000000" pitchFamily="2" charset="-78"/>
              <a:ea typeface="Calibri" panose="020F0502020204030204" pitchFamily="34" charset="0"/>
              <a:cs typeface="B Nazanin" panose="00000400000000000000" pitchFamily="2" charset="-78"/>
            </a:endParaRPr>
          </a:p>
        </p:txBody>
      </p:sp>
      <p:sp>
        <p:nvSpPr>
          <p:cNvPr id="5" name="Down Arrow 4"/>
          <p:cNvSpPr/>
          <p:nvPr/>
        </p:nvSpPr>
        <p:spPr>
          <a:xfrm rot="1086375">
            <a:off x="5260109" y="3435927"/>
            <a:ext cx="1671782" cy="1450109"/>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ounded Rectangle 5"/>
          <p:cNvSpPr/>
          <p:nvPr/>
        </p:nvSpPr>
        <p:spPr>
          <a:xfrm>
            <a:off x="4207950" y="605725"/>
            <a:ext cx="3814618" cy="116765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02296" y="605725"/>
            <a:ext cx="11987408" cy="6432530"/>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6000" dirty="0" smtClean="0">
                <a:ln>
                  <a:solidFill>
                    <a:srgbClr val="00B0F0"/>
                  </a:solidFill>
                </a:ln>
                <a:solidFill>
                  <a:srgbClr val="7030A0"/>
                </a:solidFill>
                <a:latin typeface="B Badr" panose="00000400000000000000" pitchFamily="2" charset="-78"/>
                <a:ea typeface="Calibri" panose="020F0502020204030204" pitchFamily="34" charset="0"/>
                <a:cs typeface="B Titr" panose="00000700000000000000" pitchFamily="2" charset="-78"/>
              </a:rPr>
              <a:t>ایمان </a:t>
            </a:r>
            <a:r>
              <a:rPr lang="fa-IR" sz="6000" dirty="0">
                <a:ln>
                  <a:solidFill>
                    <a:srgbClr val="00B0F0"/>
                  </a:solidFill>
                </a:ln>
                <a:solidFill>
                  <a:srgbClr val="7030A0"/>
                </a:solidFill>
                <a:latin typeface="B Badr" panose="00000400000000000000" pitchFamily="2" charset="-78"/>
                <a:ea typeface="Calibri" panose="020F0502020204030204" pitchFamily="34" charset="0"/>
                <a:cs typeface="B Titr" panose="00000700000000000000" pitchFamily="2" charset="-78"/>
              </a:rPr>
              <a:t>و </a:t>
            </a:r>
            <a:r>
              <a:rPr lang="fa-IR" sz="6000" dirty="0" smtClean="0">
                <a:ln>
                  <a:solidFill>
                    <a:srgbClr val="00B0F0"/>
                  </a:solidFill>
                </a:ln>
                <a:solidFill>
                  <a:srgbClr val="7030A0"/>
                </a:solidFill>
                <a:latin typeface="B Badr" panose="00000400000000000000" pitchFamily="2" charset="-78"/>
                <a:ea typeface="Calibri" panose="020F0502020204030204" pitchFamily="34" charset="0"/>
                <a:cs typeface="B Titr" panose="00000700000000000000" pitchFamily="2" charset="-78"/>
              </a:rPr>
              <a:t>جهاد</a:t>
            </a:r>
            <a:endParaRPr lang="fa-IR" sz="6000" dirty="0">
              <a:ln>
                <a:solidFill>
                  <a:srgbClr val="00B0F0"/>
                </a:solidFill>
              </a:ln>
              <a:solidFill>
                <a:srgbClr val="7030A0"/>
              </a:solidFill>
              <a:latin typeface="B Badr" panose="00000400000000000000" pitchFamily="2" charset="-78"/>
              <a:ea typeface="Calibri" panose="020F0502020204030204" pitchFamily="34" charset="0"/>
              <a:cs typeface="B Titr" panose="00000700000000000000" pitchFamily="2" charset="-78"/>
            </a:endParaRPr>
          </a:p>
          <a:p>
            <a:pPr algn="just"/>
            <a:endParaRPr lang="fa-IR" sz="4400" dirty="0" smtClean="0">
              <a:ln>
                <a:solidFill>
                  <a:srgbClr val="00B0F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r>
              <a:rPr lang="fa-IR" sz="8000" dirty="0" smtClean="0">
                <a:ln>
                  <a:solidFill>
                    <a:srgbClr val="00B0F0"/>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تجارت </a:t>
            </a:r>
            <a:r>
              <a:rPr lang="fa-IR" sz="8000" dirty="0">
                <a:ln>
                  <a:solidFill>
                    <a:srgbClr val="00B0F0"/>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نجات بخش </a:t>
            </a:r>
            <a:endParaRPr lang="fa-IR" sz="8000" dirty="0" smtClean="0">
              <a:ln>
                <a:solidFill>
                  <a:srgbClr val="00B0F0"/>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endParaRPr>
          </a:p>
          <a:p>
            <a:pPr algn="ctr"/>
            <a:r>
              <a:rPr lang="fa-IR" sz="6600" dirty="0" smtClean="0">
                <a:ln>
                  <a:solidFill>
                    <a:srgbClr val="00B0F0"/>
                  </a:solidFill>
                </a:ln>
                <a:solidFill>
                  <a:srgbClr val="000000"/>
                </a:solidFill>
                <a:latin typeface="B Badr" panose="00000400000000000000" pitchFamily="2" charset="-78"/>
                <a:ea typeface="Calibri" panose="020F0502020204030204" pitchFamily="34" charset="0"/>
                <a:cs typeface="B Titr" panose="00000700000000000000" pitchFamily="2" charset="-78"/>
              </a:rPr>
              <a:t> از</a:t>
            </a:r>
            <a:r>
              <a:rPr lang="fa-IR" sz="8000" dirty="0" smtClean="0">
                <a:ln>
                  <a:solidFill>
                    <a:srgbClr val="00B0F0"/>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p>
          <a:p>
            <a:pPr algn="ctr"/>
            <a:r>
              <a:rPr lang="fa-IR" sz="9600" dirty="0" smtClean="0">
                <a:ln>
                  <a:solidFill>
                    <a:srgbClr val="00B0F0"/>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9600" dirty="0" smtClean="0">
                <a:ln>
                  <a:solidFill>
                    <a:srgbClr val="00B0F0"/>
                  </a:solidFill>
                </a:ln>
                <a:solidFill>
                  <a:srgbClr val="C00000"/>
                </a:solidFill>
                <a:latin typeface="B Badr" panose="00000400000000000000" pitchFamily="2" charset="-78"/>
                <a:ea typeface="Calibri" panose="020F0502020204030204" pitchFamily="34" charset="0"/>
                <a:cs typeface="B Titr" panose="00000700000000000000" pitchFamily="2" charset="-78"/>
              </a:rPr>
              <a:t>عذاب </a:t>
            </a:r>
            <a:r>
              <a:rPr lang="fa-IR" sz="9600" dirty="0">
                <a:ln>
                  <a:solidFill>
                    <a:srgbClr val="00B0F0"/>
                  </a:solidFill>
                </a:ln>
                <a:solidFill>
                  <a:srgbClr val="C00000"/>
                </a:solidFill>
                <a:latin typeface="B Badr" panose="00000400000000000000" pitchFamily="2" charset="-78"/>
                <a:ea typeface="Calibri" panose="020F0502020204030204" pitchFamily="34" charset="0"/>
                <a:cs typeface="B Titr" panose="00000700000000000000" pitchFamily="2" charset="-78"/>
              </a:rPr>
              <a:t>الهی </a:t>
            </a:r>
          </a:p>
          <a:p>
            <a:pPr algn="just"/>
            <a:endParaRPr lang="fa-IR" sz="2400" dirty="0">
              <a:ln>
                <a:solidFill>
                  <a:srgbClr val="00B0F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r>
              <a:rPr lang="fa-IR" sz="2800" dirty="0" smtClean="0">
                <a:ln>
                  <a:solidFill>
                    <a:srgbClr val="00B0F0"/>
                  </a:solidFill>
                </a:ln>
                <a:solidFill>
                  <a:srgbClr val="000000"/>
                </a:solidFill>
                <a:latin typeface="B Badr" panose="00000400000000000000" pitchFamily="2" charset="-78"/>
                <a:ea typeface="Calibri" panose="020F0502020204030204" pitchFamily="34" charset="0"/>
                <a:cs typeface="B Titr" panose="00000700000000000000" pitchFamily="2" charset="-78"/>
              </a:rPr>
              <a:t>                                 هَلْ </a:t>
            </a:r>
            <a:r>
              <a:rPr lang="fa-IR" sz="2800" dirty="0">
                <a:ln>
                  <a:solidFill>
                    <a:srgbClr val="00B0F0"/>
                  </a:solidFill>
                </a:ln>
                <a:solidFill>
                  <a:srgbClr val="000000"/>
                </a:solidFill>
                <a:latin typeface="B Badr" panose="00000400000000000000" pitchFamily="2" charset="-78"/>
                <a:ea typeface="Calibri" panose="020F0502020204030204" pitchFamily="34" charset="0"/>
                <a:cs typeface="B Titr" panose="00000700000000000000" pitchFamily="2" charset="-78"/>
              </a:rPr>
              <a:t>أَدُلُّكُمْ عَلَى‏ تِجَارَةٍ تُنجِيكُم مِنْ عَذَابٍ أَلِيمٍ</a:t>
            </a:r>
            <a:endParaRPr lang="en-US" sz="2800" dirty="0">
              <a:ln>
                <a:solidFill>
                  <a:srgbClr val="00B0F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2641992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dirty="0" smtClean="0">
                <a:solidFill>
                  <a:srgbClr val="000000"/>
                </a:solidFill>
                <a:latin typeface="B Badr" panose="00000400000000000000" pitchFamily="2" charset="-78"/>
                <a:ea typeface="Calibri" panose="020F0502020204030204" pitchFamily="34" charset="0"/>
                <a:cs typeface="B Badr" panose="00000400000000000000" pitchFamily="2" charset="-78"/>
              </a:rPr>
              <a:t>مگر </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شما هر روز شاهد ميدانهاى با عظمت قتال با متجاوزين نيستيد كه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به مرگ لبخند مى‏زنند و معجزه مى‏آفرينند</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(صحیفه امام(ره)، ج19، ص497)</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Down Arrow 2"/>
          <p:cNvSpPr/>
          <p:nvPr/>
        </p:nvSpPr>
        <p:spPr>
          <a:xfrm>
            <a:off x="5260109" y="2369320"/>
            <a:ext cx="1671782" cy="1330037"/>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3683" y="837035"/>
            <a:ext cx="11964634" cy="5878532"/>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8800" dirty="0">
                <a:ln w="28575">
                  <a:solidFill>
                    <a:schemeClr val="tx1"/>
                  </a:solidFill>
                </a:ln>
                <a:solidFill>
                  <a:schemeClr val="accent2">
                    <a:lumMod val="75000"/>
                  </a:schemeClr>
                </a:solidFill>
                <a:latin typeface="B Badr" panose="00000400000000000000" pitchFamily="2" charset="-78"/>
                <a:ea typeface="Calibri" panose="020F0502020204030204" pitchFamily="34" charset="0"/>
                <a:cs typeface="B Titr" panose="00000700000000000000" pitchFamily="2" charset="-78"/>
              </a:rPr>
              <a:t>لبخند زدن </a:t>
            </a:r>
            <a:r>
              <a:rPr lang="fa-IR" sz="6600" dirty="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رزمندگان اسلام </a:t>
            </a:r>
            <a:endParaRPr lang="fa-IR" sz="7200" dirty="0" smtClean="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endParaRPr>
          </a:p>
          <a:p>
            <a:pPr algn="ctr"/>
            <a:endParaRPr lang="fa-IR" sz="14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6000" dirty="0" smtClean="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به</a:t>
            </a:r>
            <a:r>
              <a:rPr lang="fa-IR" sz="7200" dirty="0" smtClean="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 </a:t>
            </a:r>
          </a:p>
          <a:p>
            <a:pPr algn="ctr"/>
            <a:endParaRPr lang="fa-IR" sz="36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6600" dirty="0" smtClean="0">
                <a:ln w="28575">
                  <a:solidFill>
                    <a:schemeClr val="tx1"/>
                  </a:solidFill>
                </a:ln>
                <a:solidFill>
                  <a:srgbClr val="FF0000"/>
                </a:solidFill>
                <a:latin typeface="B Badr" panose="00000400000000000000" pitchFamily="2" charset="-78"/>
                <a:ea typeface="Calibri" panose="020F0502020204030204" pitchFamily="34" charset="0"/>
                <a:cs typeface="B Titr" panose="00000700000000000000" pitchFamily="2" charset="-78"/>
              </a:rPr>
              <a:t>مرگ</a:t>
            </a:r>
            <a:r>
              <a:rPr lang="fa-IR" sz="9600" dirty="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a:t>
            </a:r>
            <a:endParaRPr lang="en-US" sz="16600" dirty="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4" y="4031865"/>
            <a:ext cx="2466975" cy="1847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265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پاور پوینتهای تبلیغاتی\والپیپر\BJB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6"/>
            <a:ext cx="12192001" cy="6861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61610"/>
          </a:xfrm>
          <a:prstGeom prst="rect">
            <a:avLst/>
          </a:prstGeom>
          <a:noFill/>
        </p:spPr>
        <p:txBody>
          <a:bodyPr wrap="square" rtlCol="1">
            <a:spAutoFit/>
          </a:bodyPr>
          <a:lstStyle/>
          <a:p>
            <a:pPr algn="just"/>
            <a:r>
              <a:rPr lang="fa-IR" sz="1100" dirty="0" smtClean="0">
                <a:latin typeface="B Badr" panose="00000400000000000000" pitchFamily="2" charset="-78"/>
                <a:ea typeface="Calibri" panose="020F0502020204030204" pitchFamily="34" charset="0"/>
                <a:cs typeface="B Badr" panose="00000400000000000000" pitchFamily="2" charset="-78"/>
              </a:rPr>
              <a:t>شهدا </a:t>
            </a:r>
            <a:r>
              <a:rPr lang="fa-IR" sz="1100" dirty="0">
                <a:latin typeface="B Badr" panose="00000400000000000000" pitchFamily="2" charset="-78"/>
                <a:ea typeface="Calibri" panose="020F0502020204030204" pitchFamily="34" charset="0"/>
                <a:cs typeface="B Badr" panose="00000400000000000000" pitchFamily="2" charset="-78"/>
              </a:rPr>
              <a:t>در قهقهه مستانه‏شان و در شادى وصولشان عِندَ رَبِّهِم يُرزَقون اند؛ و از «نفوس مطمئنه‏اى» هستند كه مورد خطاب فَادخُلِي فِي عِبادِي و ادخُلي جَنَّتِي پروردگارند. </a:t>
            </a:r>
            <a:r>
              <a:rPr lang="fa-IR" sz="1100" b="1" dirty="0">
                <a:latin typeface="B Badr" panose="00000400000000000000" pitchFamily="2" charset="-78"/>
                <a:ea typeface="Calibri" panose="020F0502020204030204" pitchFamily="34" charset="0"/>
                <a:cs typeface="B Badr" panose="00000400000000000000" pitchFamily="2" charset="-78"/>
              </a:rPr>
              <a:t>اينجا صحبت عشق است</a:t>
            </a:r>
            <a:r>
              <a:rPr lang="fa-IR" sz="1100" dirty="0">
                <a:latin typeface="B Badr" panose="00000400000000000000" pitchFamily="2" charset="-78"/>
                <a:ea typeface="Calibri" panose="020F0502020204030204" pitchFamily="34" charset="0"/>
                <a:cs typeface="B Badr" panose="00000400000000000000" pitchFamily="2" charset="-78"/>
              </a:rPr>
              <a:t> و عشق؛ و قلم در ترسيمش بر خود مى‏شكافد. (صحیفه امام(ره)، ج21، ص147) </a:t>
            </a:r>
            <a:endParaRPr lang="en-US" sz="1100" dirty="0">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 Same Side Corner Rectangle 2"/>
          <p:cNvSpPr/>
          <p:nvPr/>
        </p:nvSpPr>
        <p:spPr>
          <a:xfrm>
            <a:off x="1736436" y="2687782"/>
            <a:ext cx="8857673" cy="2330648"/>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4278094"/>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6000" dirty="0" smtClean="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rPr>
              <a:t>اينجا (</a:t>
            </a:r>
            <a:r>
              <a:rPr lang="fa-IR" sz="6600" dirty="0" smtClean="0">
                <a:ln>
                  <a:solidFill>
                    <a:srgbClr val="FFFF00"/>
                  </a:solidFill>
                </a:ln>
                <a:solidFill>
                  <a:srgbClr val="7030A0"/>
                </a:solidFill>
                <a:latin typeface="B Badr" panose="00000400000000000000" pitchFamily="2" charset="-78"/>
                <a:ea typeface="Calibri" panose="020F0502020204030204" pitchFamily="34" charset="0"/>
                <a:cs typeface="B Titr" panose="00000700000000000000" pitchFamily="2" charset="-78"/>
              </a:rPr>
              <a:t>جهاد</a:t>
            </a:r>
            <a:r>
              <a:rPr lang="fa-IR" sz="6000" dirty="0" smtClean="0">
                <a:ln>
                  <a:solidFill>
                    <a:srgbClr val="FFFF00"/>
                  </a:solidFill>
                </a:ln>
                <a:solidFill>
                  <a:srgbClr val="7030A0"/>
                </a:solidFill>
                <a:latin typeface="B Badr" panose="00000400000000000000" pitchFamily="2" charset="-78"/>
                <a:ea typeface="Calibri" panose="020F0502020204030204" pitchFamily="34" charset="0"/>
                <a:cs typeface="B Titr" panose="00000700000000000000" pitchFamily="2" charset="-78"/>
              </a:rPr>
              <a:t> </a:t>
            </a:r>
            <a:r>
              <a:rPr lang="fa-IR" sz="6000" dirty="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rPr>
              <a:t>و </a:t>
            </a:r>
            <a:r>
              <a:rPr lang="fa-IR" sz="6600" dirty="0">
                <a:ln>
                  <a:solidFill>
                    <a:srgbClr val="FFFF00"/>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شهادت</a:t>
            </a:r>
            <a:r>
              <a:rPr lang="fa-IR" sz="6000" dirty="0" smtClean="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endParaRPr lang="fa-IR" sz="6000" dirty="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just"/>
            <a:endParaRPr lang="fa-IR" sz="4000" dirty="0" smtClean="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8800" dirty="0" smtClean="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rPr>
              <a:t>صحبت </a:t>
            </a:r>
            <a:r>
              <a:rPr lang="fa-IR" sz="16600" dirty="0">
                <a:ln>
                  <a:solidFill>
                    <a:srgbClr val="FFFF00"/>
                  </a:solidFill>
                </a:ln>
                <a:solidFill>
                  <a:srgbClr val="FF0000"/>
                </a:solidFill>
                <a:latin typeface="B Badr" panose="00000400000000000000" pitchFamily="2" charset="-78"/>
                <a:ea typeface="Calibri" panose="020F0502020204030204" pitchFamily="34" charset="0"/>
                <a:cs typeface="B Titr" panose="00000700000000000000" pitchFamily="2" charset="-78"/>
              </a:rPr>
              <a:t>عشق</a:t>
            </a:r>
            <a:r>
              <a:rPr lang="fa-IR" sz="8800" dirty="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8800" dirty="0" smtClean="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rPr>
              <a:t>است</a:t>
            </a:r>
            <a:endParaRPr lang="en-US" sz="8800" dirty="0">
              <a:ln>
                <a:solidFill>
                  <a:srgbClr val="FFFF0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pic>
        <p:nvPicPr>
          <p:cNvPr id="3075" name="Picture 3" descr="F:\پاور پوینتهای تبلیغاتی\تصاویر تابلو\download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86" y="742950"/>
            <a:ext cx="2552700" cy="1790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F:\پاور پوینتهای تبلیغاتی\تصاویر تابلو\download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27" y="5526809"/>
            <a:ext cx="1905000" cy="114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289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پاور پوینتهای تبلیغاتی\والپیپر\beige-wall-frame-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61610"/>
          </a:xfrm>
          <a:prstGeom prst="rect">
            <a:avLst/>
          </a:prstGeom>
          <a:noFill/>
        </p:spPr>
        <p:txBody>
          <a:bodyPr wrap="square" rtlCol="1">
            <a:spAutoFit/>
          </a:bodyPr>
          <a:lstStyle/>
          <a:p>
            <a:pPr algn="just">
              <a:spcBef>
                <a:spcPts val="1200"/>
              </a:spcBef>
            </a:pPr>
            <a:r>
              <a:rPr lang="fa-IR" sz="1100" b="1" dirty="0" smtClean="0">
                <a:solidFill>
                  <a:schemeClr val="bg1"/>
                </a:solidFill>
                <a:latin typeface="B Badr" panose="00000400000000000000" pitchFamily="2" charset="-78"/>
                <a:ea typeface="Calibri" panose="020F0502020204030204" pitchFamily="34" charset="0"/>
                <a:cs typeface="B Badr" panose="00000400000000000000" pitchFamily="2" charset="-78"/>
              </a:rPr>
              <a:t>شهيدان</a:t>
            </a:r>
            <a:r>
              <a:rPr lang="fa-IR" sz="1100" b="1" dirty="0">
                <a:solidFill>
                  <a:schemeClr val="bg1"/>
                </a:solidFill>
                <a:latin typeface="B Badr" panose="00000400000000000000" pitchFamily="2" charset="-78"/>
                <a:ea typeface="Calibri" panose="020F0502020204030204" pitchFamily="34" charset="0"/>
                <a:cs typeface="B Badr" panose="00000400000000000000" pitchFamily="2" charset="-78"/>
              </a:rPr>
              <a:t>، گوهر تابناك بر پيشانى دفاع مقدس</a:t>
            </a:r>
            <a:r>
              <a:rPr lang="fa-IR" sz="1100" dirty="0">
                <a:solidFill>
                  <a:schemeClr val="bg1"/>
                </a:solidFill>
                <a:latin typeface="B Badr" panose="00000400000000000000" pitchFamily="2" charset="-78"/>
                <a:ea typeface="Calibri" panose="020F0502020204030204" pitchFamily="34" charset="0"/>
                <a:cs typeface="B Badr" panose="00000400000000000000" pitchFamily="2" charset="-78"/>
              </a:rPr>
              <a:t>‏اند و از اين رو است كه هر دل آگاه و وجدان پاكى، تكريم و سپاس آنان را بر خود فرض مى‏شمرد و هر آرزومند سربلندى پرچم اسلام و هر مؤمن به بشارت‏هاى قرآن، بر آنان درود مى‏فرستد. (پیام مقام معظم رهبری، 04/ 07/ 1387) </a:t>
            </a:r>
            <a:endParaRPr lang="en-US" sz="1100" dirty="0">
              <a:solidFill>
                <a:schemeClr val="bg1"/>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ular Callout 2"/>
          <p:cNvSpPr/>
          <p:nvPr/>
        </p:nvSpPr>
        <p:spPr>
          <a:xfrm>
            <a:off x="7980218" y="1099127"/>
            <a:ext cx="4054764" cy="1939637"/>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1017396"/>
            <a:ext cx="11987408" cy="3585597"/>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11500" dirty="0" smtClean="0">
                <a:ln w="28575">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شهيدان</a:t>
            </a:r>
          </a:p>
          <a:p>
            <a:pPr algn="just"/>
            <a:r>
              <a:rPr lang="fa-IR" sz="40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endParaRPr lang="fa-IR" sz="40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7200" dirty="0">
                <a:ln w="28575">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گوهر تابناك بر پيشانى </a:t>
            </a:r>
            <a:r>
              <a:rPr lang="fa-IR" sz="7200" dirty="0">
                <a:ln w="28575">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rPr>
              <a:t>دفاع </a:t>
            </a:r>
            <a:r>
              <a:rPr lang="fa-IR" sz="7200" dirty="0" smtClean="0">
                <a:ln w="28575">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rPr>
              <a:t>مقدس</a:t>
            </a:r>
            <a:endParaRPr lang="en-US" sz="7200" dirty="0">
              <a:ln w="28575">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71" y="600363"/>
            <a:ext cx="1953056" cy="2759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884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261610"/>
          </a:xfrm>
          <a:prstGeom prst="rect">
            <a:avLst/>
          </a:prstGeom>
          <a:noFill/>
        </p:spPr>
        <p:txBody>
          <a:bodyPr wrap="square" rtlCol="1">
            <a:spAutoFit/>
          </a:bodyPr>
          <a:lstStyle/>
          <a:p>
            <a:pPr algn="just">
              <a:spcBef>
                <a:spcPts val="1200"/>
              </a:spcBef>
            </a:pPr>
            <a:r>
              <a:rPr lang="fa-IR" sz="1100" b="1" dirty="0" smtClean="0">
                <a:latin typeface="B Badr" panose="00000400000000000000" pitchFamily="2" charset="-78"/>
                <a:ea typeface="Calibri" panose="020F0502020204030204" pitchFamily="34" charset="0"/>
                <a:cs typeface="B Badr" panose="00000400000000000000" pitchFamily="2" charset="-78"/>
              </a:rPr>
              <a:t>شهيدان</a:t>
            </a:r>
            <a:r>
              <a:rPr lang="fa-IR" sz="1100" b="1" dirty="0">
                <a:latin typeface="B Badr" panose="00000400000000000000" pitchFamily="2" charset="-78"/>
                <a:ea typeface="Calibri" panose="020F0502020204030204" pitchFamily="34" charset="0"/>
                <a:cs typeface="B Badr" panose="00000400000000000000" pitchFamily="2" charset="-78"/>
              </a:rPr>
              <a:t>، گوهر تابناك بر پيشانى دفاع مقدس</a:t>
            </a:r>
            <a:r>
              <a:rPr lang="fa-IR" sz="1100" dirty="0">
                <a:latin typeface="B Badr" panose="00000400000000000000" pitchFamily="2" charset="-78"/>
                <a:ea typeface="Calibri" panose="020F0502020204030204" pitchFamily="34" charset="0"/>
                <a:cs typeface="B Badr" panose="00000400000000000000" pitchFamily="2" charset="-78"/>
              </a:rPr>
              <a:t>‏اند و از اين رو است كه هر دل آگاه و وجدان پاكى، تكريم و سپاس آنان را بر خود فرض مى‏شمرد و هر آرزومند سربلندى پرچم اسلام و هر مؤمن به بشارت‏هاى قرآن، بر آنان درود مى‏فرستد. (پیام مقام معظم رهبری، 04/ 07/ 1387) </a:t>
            </a:r>
            <a:endParaRPr lang="en-US" sz="1100" dirty="0">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12734" y="925032"/>
            <a:ext cx="11987408" cy="4124206"/>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9600" dirty="0" smtClean="0">
                <a:ln w="38100">
                  <a:solidFill>
                    <a:schemeClr val="tx1"/>
                  </a:solidFill>
                </a:ln>
                <a:solidFill>
                  <a:srgbClr val="FF0000"/>
                </a:solidFill>
                <a:latin typeface="B Badr" panose="00000400000000000000" pitchFamily="2" charset="-78"/>
                <a:ea typeface="Calibri" panose="020F0502020204030204" pitchFamily="34" charset="0"/>
                <a:cs typeface="B Titr" panose="00000700000000000000" pitchFamily="2" charset="-78"/>
              </a:rPr>
              <a:t>شهدای</a:t>
            </a:r>
            <a:r>
              <a:rPr lang="fa-IR" sz="96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9600" dirty="0" smtClean="0">
                <a:ln w="38100">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دفاع مقدس </a:t>
            </a:r>
            <a:r>
              <a:rPr lang="fa-IR" sz="96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را </a:t>
            </a:r>
          </a:p>
          <a:p>
            <a:pPr algn="ctr"/>
            <a:endParaRPr lang="fa-IR" sz="24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96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باید </a:t>
            </a:r>
            <a:r>
              <a:rPr lang="fa-IR" sz="13800" dirty="0" smtClean="0">
                <a:ln w="3810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تکریم</a:t>
            </a:r>
            <a:r>
              <a:rPr lang="fa-IR" sz="96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کرد</a:t>
            </a:r>
            <a:endParaRPr lang="en-US" sz="96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pic>
        <p:nvPicPr>
          <p:cNvPr id="1026" name="Picture 2" descr="F:\پاور پوینتهای تبلیغاتی\عکس های دفاع مقدس\g6\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27946"/>
            <a:ext cx="2705821" cy="2030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154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پاور پوینتهای تبلیغاتی\والپیپر\beige-wall-frame-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b="1" dirty="0" smtClean="0">
                <a:solidFill>
                  <a:srgbClr val="258820"/>
                </a:solidFill>
                <a:latin typeface="B Badr" panose="00000400000000000000" pitchFamily="2" charset="-78"/>
                <a:ea typeface="Calibri" panose="020F0502020204030204" pitchFamily="34" charset="0"/>
                <a:cs typeface="B Badr" panose="00000400000000000000" pitchFamily="2" charset="-78"/>
              </a:rPr>
              <a:t>شهيدان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نقاط مشعشع در اين صفحه‏ى درخشان‏اند</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كه مانند ستاره‏ى راهنما، راه را به همه نشان مى‏دهند. رحمت و صلوات خدا بر آنان باد. (بیانات مقام معظم رهبری، 06/ 07/ 1385) </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12734" y="925032"/>
            <a:ext cx="11987408" cy="4185761"/>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13800" dirty="0">
                <a:ln w="38100">
                  <a:solidFill>
                    <a:schemeClr val="tx1"/>
                  </a:solidFill>
                </a:ln>
                <a:solidFill>
                  <a:srgbClr val="FF0000"/>
                </a:solidFill>
                <a:latin typeface="B Badr" panose="00000400000000000000" pitchFamily="2" charset="-78"/>
                <a:ea typeface="Calibri" panose="020F0502020204030204" pitchFamily="34" charset="0"/>
                <a:cs typeface="B Titr" panose="00000700000000000000" pitchFamily="2" charset="-78"/>
              </a:rPr>
              <a:t>شهيدان</a:t>
            </a:r>
            <a:r>
              <a:rPr lang="fa-IR" sz="44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a:t>
            </a:r>
            <a:r>
              <a:rPr lang="fa-IR" sz="66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7200" dirty="0" smtClean="0">
                <a:ln w="38100">
                  <a:solidFill>
                    <a:schemeClr val="tx1"/>
                  </a:solidFill>
                </a:ln>
                <a:solidFill>
                  <a:srgbClr val="00B0F0"/>
                </a:solidFill>
                <a:latin typeface="B Badr" panose="00000400000000000000" pitchFamily="2" charset="-78"/>
                <a:ea typeface="Calibri" panose="020F0502020204030204" pitchFamily="34" charset="0"/>
                <a:cs typeface="B Titr" panose="00000700000000000000" pitchFamily="2" charset="-78"/>
              </a:rPr>
              <a:t>نقاط </a:t>
            </a:r>
            <a:r>
              <a:rPr lang="fa-IR" sz="7200" dirty="0">
                <a:ln w="38100">
                  <a:solidFill>
                    <a:schemeClr val="tx1"/>
                  </a:solidFill>
                </a:ln>
                <a:solidFill>
                  <a:srgbClr val="00B0F0"/>
                </a:solidFill>
                <a:latin typeface="B Badr" panose="00000400000000000000" pitchFamily="2" charset="-78"/>
                <a:ea typeface="Calibri" panose="020F0502020204030204" pitchFamily="34" charset="0"/>
                <a:cs typeface="B Titr" panose="00000700000000000000" pitchFamily="2" charset="-78"/>
              </a:rPr>
              <a:t>مشعشع</a:t>
            </a:r>
            <a:r>
              <a:rPr lang="fa-IR" sz="44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a:t>
            </a:r>
            <a:r>
              <a:rPr lang="fa-IR" sz="66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p>
          <a:p>
            <a:pPr algn="just"/>
            <a:endParaRPr lang="fa-IR" sz="40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8800" dirty="0" smtClean="0">
                <a:ln w="38100">
                  <a:solidFill>
                    <a:schemeClr val="tx1"/>
                  </a:solidFill>
                </a:ln>
                <a:solidFill>
                  <a:schemeClr val="accent6">
                    <a:lumMod val="60000"/>
                    <a:lumOff val="40000"/>
                  </a:schemeClr>
                </a:solidFill>
                <a:latin typeface="B Badr" panose="00000400000000000000" pitchFamily="2" charset="-78"/>
                <a:ea typeface="Calibri" panose="020F0502020204030204" pitchFamily="34" charset="0"/>
                <a:cs typeface="B Titr" panose="00000700000000000000" pitchFamily="2" charset="-78"/>
              </a:rPr>
              <a:t>در </a:t>
            </a:r>
            <a:r>
              <a:rPr lang="fa-IR" sz="8800" dirty="0">
                <a:ln w="38100">
                  <a:solidFill>
                    <a:schemeClr val="tx1"/>
                  </a:solidFill>
                </a:ln>
                <a:solidFill>
                  <a:schemeClr val="accent6">
                    <a:lumMod val="60000"/>
                    <a:lumOff val="40000"/>
                  </a:schemeClr>
                </a:solidFill>
                <a:latin typeface="B Badr" panose="00000400000000000000" pitchFamily="2" charset="-78"/>
                <a:ea typeface="Calibri" panose="020F0502020204030204" pitchFamily="34" charset="0"/>
                <a:cs typeface="B Titr" panose="00000700000000000000" pitchFamily="2" charset="-78"/>
              </a:rPr>
              <a:t>دفاع </a:t>
            </a:r>
            <a:r>
              <a:rPr lang="fa-IR" sz="8800" dirty="0" smtClean="0">
                <a:ln w="38100">
                  <a:solidFill>
                    <a:schemeClr val="tx1"/>
                  </a:solidFill>
                </a:ln>
                <a:solidFill>
                  <a:schemeClr val="accent6">
                    <a:lumMod val="60000"/>
                    <a:lumOff val="40000"/>
                  </a:schemeClr>
                </a:solidFill>
                <a:latin typeface="B Badr" panose="00000400000000000000" pitchFamily="2" charset="-78"/>
                <a:ea typeface="Calibri" panose="020F0502020204030204" pitchFamily="34" charset="0"/>
                <a:cs typeface="B Titr" panose="00000700000000000000" pitchFamily="2" charset="-78"/>
              </a:rPr>
              <a:t>مقدس</a:t>
            </a:r>
            <a:endParaRPr lang="en-US" sz="8800" dirty="0">
              <a:ln w="38100">
                <a:solidFill>
                  <a:schemeClr val="tx1"/>
                </a:solidFill>
              </a:ln>
              <a:solidFill>
                <a:schemeClr val="accent6">
                  <a:lumMod val="60000"/>
                  <a:lumOff val="40000"/>
                </a:schemeClr>
              </a:solidFill>
              <a:latin typeface="B Badr" panose="00000400000000000000" pitchFamily="2" charset="-78"/>
              <a:ea typeface="Calibri" panose="020F0502020204030204" pitchFamily="34" charset="0"/>
              <a:cs typeface="B Titr" panose="00000700000000000000" pitchFamily="2" charset="-78"/>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22" y="3619067"/>
            <a:ext cx="2562225" cy="17811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667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F:\پاور پوینتهای تبلیغاتی\والپیپر\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68699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dirty="0" smtClean="0">
                <a:solidFill>
                  <a:srgbClr val="000000"/>
                </a:solidFill>
                <a:latin typeface="B Badr" panose="00000400000000000000" pitchFamily="2" charset="-78"/>
                <a:ea typeface="Calibri" panose="020F0502020204030204" pitchFamily="34" charset="0"/>
                <a:cs typeface="B Badr" panose="00000400000000000000" pitchFamily="2" charset="-78"/>
              </a:rPr>
              <a:t>الحق </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اگر اين روحيه بزرگ اسلامى- انسانى ملت نبود،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دولت در همان قدمهاى اول به بن بست</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مى‏رسيد. (صحیفه امام(ره)، ج16، ص29)  </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5" name="Rounded Rectangular Callout 4"/>
          <p:cNvSpPr/>
          <p:nvPr/>
        </p:nvSpPr>
        <p:spPr>
          <a:xfrm rot="21178295">
            <a:off x="5714255" y="615747"/>
            <a:ext cx="6206837" cy="1861676"/>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rot="21156408">
            <a:off x="112735" y="1136511"/>
            <a:ext cx="11987408" cy="3908762"/>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7200" dirty="0">
                <a:ln w="38100">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روحیه جهادی </a:t>
            </a:r>
            <a:r>
              <a:rPr lang="fa-IR" sz="6000" dirty="0" smtClean="0">
                <a:ln w="38100">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مردم </a:t>
            </a:r>
            <a:endParaRPr lang="fa-IR" sz="6000" dirty="0">
              <a:ln w="38100">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endParaRPr>
          </a:p>
          <a:p>
            <a:pPr algn="just"/>
            <a:endParaRPr lang="fa-IR" sz="40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32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9600" dirty="0" smtClean="0">
                <a:ln w="38100">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حَلََّال</a:t>
            </a:r>
            <a:r>
              <a:rPr lang="fa-IR" sz="96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9600" dirty="0">
                <a:ln w="3810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مشکلات بزرگ جامعه</a:t>
            </a:r>
            <a:endParaRPr lang="en-US" sz="9600" dirty="0">
              <a:ln w="3810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endParaRPr>
          </a:p>
        </p:txBody>
      </p:sp>
      <p:pic>
        <p:nvPicPr>
          <p:cNvPr id="7170" name="Picture 2" descr="F:\پاور پوینتهای تبلیغاتی\عکس های دفاع مقدس\g9\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797" y="871970"/>
            <a:ext cx="3121025" cy="2341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394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276999"/>
          </a:xfrm>
          <a:prstGeom prst="rect">
            <a:avLst/>
          </a:prstGeom>
          <a:noFill/>
        </p:spPr>
        <p:txBody>
          <a:bodyPr wrap="square" rtlCol="1">
            <a:spAutoFit/>
          </a:bodyPr>
          <a:lstStyle/>
          <a:p>
            <a:pPr algn="just">
              <a:spcBef>
                <a:spcPts val="1200"/>
              </a:spcBef>
            </a:pPr>
            <a:r>
              <a:rPr lang="fa-IR" sz="1200" dirty="0" smtClean="0">
                <a:solidFill>
                  <a:srgbClr val="000000"/>
                </a:solidFill>
                <a:latin typeface="B Badr" panose="00000400000000000000" pitchFamily="2" charset="-78"/>
                <a:ea typeface="Calibri" panose="020F0502020204030204" pitchFamily="34" charset="0"/>
                <a:cs typeface="B Badr" panose="00000400000000000000" pitchFamily="2" charset="-78"/>
              </a:rPr>
              <a:t>قلم </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و بيان من كوچكتر از آن است كه از عهده تشكر اين همه فداكارى برآيد. خداوند تبارك و تعالى به همه آنان جزاى خير خواهد داد. و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همان گونه كه آنان روى اسلام را سفيد كردند، آنان را در بارگاه قدسش روسفيد خواهد گرداند</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(صحیفه امام(ره)، ج19، ص359) </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Flowchart: Alternate Process 2"/>
          <p:cNvSpPr/>
          <p:nvPr/>
        </p:nvSpPr>
        <p:spPr>
          <a:xfrm>
            <a:off x="3648364" y="925032"/>
            <a:ext cx="8451778" cy="1753513"/>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Down Arrow 4"/>
          <p:cNvSpPr/>
          <p:nvPr/>
        </p:nvSpPr>
        <p:spPr>
          <a:xfrm>
            <a:off x="4910328" y="2909454"/>
            <a:ext cx="2392219" cy="1302328"/>
          </a:xfrm>
          <a:prstGeom prst="downArrow">
            <a:avLst>
              <a:gd name="adj1" fmla="val 70077"/>
              <a:gd name="adj2"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1045105"/>
            <a:ext cx="11987408" cy="4924425"/>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8000" dirty="0">
                <a:ln w="28575">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رزمندگان دفاع </a:t>
            </a:r>
            <a:r>
              <a:rPr lang="fa-IR" sz="8000" dirty="0" smtClean="0">
                <a:ln w="28575">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مقدس</a:t>
            </a:r>
            <a:endParaRPr lang="fa-IR" sz="8000" dirty="0">
              <a:ln w="28575">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endParaRPr>
          </a:p>
          <a:p>
            <a:pPr algn="just"/>
            <a:endParaRPr lang="fa-IR" sz="40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66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باعث </a:t>
            </a:r>
          </a:p>
          <a:p>
            <a:pPr algn="l"/>
            <a:endParaRPr lang="fa-IR" sz="36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l"/>
            <a:r>
              <a:rPr lang="fa-IR" sz="8800" dirty="0" smtClean="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آبرومندی اسلام</a:t>
            </a:r>
            <a:endParaRPr lang="en-US" sz="6600" dirty="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endParaRPr>
          </a:p>
        </p:txBody>
      </p:sp>
      <p:pic>
        <p:nvPicPr>
          <p:cNvPr id="6146" name="Picture 2" descr="F:\پاور پوینتهای تبلیغاتی\عکس های دفاع مقدس\g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3088" y="4067752"/>
            <a:ext cx="3121025" cy="2341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23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پاور پوینتهای تبلیغاتی\والپیپر\images (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07"/>
            <a:ext cx="12192001" cy="68799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dirty="0" smtClean="0">
                <a:solidFill>
                  <a:srgbClr val="000000"/>
                </a:solidFill>
                <a:latin typeface="B Badr" panose="00000400000000000000" pitchFamily="2" charset="-78"/>
                <a:ea typeface="Calibri" panose="020F0502020204030204" pitchFamily="34" charset="0"/>
                <a:cs typeface="B Badr" panose="00000400000000000000" pitchFamily="2" charset="-78"/>
              </a:rPr>
              <a:t> </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سپاس بى‏پايان از خداوند تبارك و تعالى كه با عنايات خاصه خود منت بر ما نهاده و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ما را به ملتى كه با قيام خونين و انقلاب الهى خويش و روح ايمان و عرفان بر ابرقدرتها تاخته است، سرافراز فرموده است.</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(صحیفه امام(ره)، ج19، ص475) </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5" name="Right Arrow 4"/>
          <p:cNvSpPr/>
          <p:nvPr/>
        </p:nvSpPr>
        <p:spPr>
          <a:xfrm rot="5400000">
            <a:off x="5570787" y="2594158"/>
            <a:ext cx="1050425" cy="1366981"/>
          </a:xfrm>
          <a:prstGeom prst="rightArrow">
            <a:avLst>
              <a:gd name="adj1" fmla="val 50000"/>
              <a:gd name="adj2" fmla="val 5919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ounded Rectangle 5"/>
          <p:cNvSpPr/>
          <p:nvPr/>
        </p:nvSpPr>
        <p:spPr>
          <a:xfrm>
            <a:off x="2803584" y="4166994"/>
            <a:ext cx="6584831" cy="17350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02296" y="925031"/>
            <a:ext cx="11987408" cy="5124480"/>
          </a:xfrm>
          <a:prstGeom prst="rect">
            <a:avLst/>
          </a:prstGeom>
          <a:noFill/>
        </p:spPr>
        <p:txBody>
          <a:bodyPr wrap="square" rtlCol="1">
            <a:spAutoFit/>
            <a:scene3d>
              <a:camera prst="obliqueBottomLeft"/>
              <a:lightRig rig="threePt" dir="t"/>
            </a:scene3d>
            <a:sp3d extrusionH="57150">
              <a:bevelT w="69850" h="69850" prst="divot"/>
            </a:sp3d>
          </a:bodyPr>
          <a:lstStyle/>
          <a:p>
            <a:r>
              <a:rPr lang="fa-IR" sz="8800" dirty="0">
                <a:ln w="28575">
                  <a:solidFill>
                    <a:schemeClr val="tx1"/>
                  </a:solidFill>
                </a:ln>
                <a:solidFill>
                  <a:srgbClr val="7030A0"/>
                </a:solidFill>
                <a:latin typeface="B Badr" panose="00000400000000000000" pitchFamily="2" charset="-78"/>
                <a:ea typeface="Calibri" panose="020F0502020204030204" pitchFamily="34" charset="0"/>
                <a:cs typeface="B Titr" panose="00000700000000000000" pitchFamily="2" charset="-78"/>
              </a:rPr>
              <a:t>افتخار</a:t>
            </a:r>
            <a:r>
              <a:rPr lang="fa-IR" sz="66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6600" dirty="0">
                <a:ln w="28575">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امام خمینی</a:t>
            </a:r>
            <a:r>
              <a:rPr lang="fa-IR" sz="3600" dirty="0">
                <a:ln w="28575">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(ره</a:t>
            </a:r>
            <a:r>
              <a:rPr lang="fa-IR" sz="3600" dirty="0" smtClean="0">
                <a:ln w="28575">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 </a:t>
            </a:r>
            <a:endParaRPr lang="fa-IR" sz="6600" dirty="0">
              <a:ln w="28575">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endParaRPr>
          </a:p>
          <a:p>
            <a:pPr algn="just"/>
            <a:endParaRPr lang="fa-IR" sz="24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60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به </a:t>
            </a:r>
            <a:endParaRPr lang="fa-IR" sz="40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just"/>
            <a:endParaRPr lang="fa-IR" sz="40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15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ملت </a:t>
            </a:r>
            <a:r>
              <a:rPr lang="fa-IR" sz="11500" dirty="0" smtClean="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ای</a:t>
            </a:r>
            <a:r>
              <a:rPr lang="fa-IR" sz="11500" dirty="0" smtClean="0">
                <a:ln w="28575">
                  <a:solidFill>
                    <a:schemeClr val="tx1"/>
                  </a:solidFill>
                </a:ln>
                <a:solidFill>
                  <a:schemeClr val="bg1"/>
                </a:solidFill>
                <a:latin typeface="B Badr" panose="00000400000000000000" pitchFamily="2" charset="-78"/>
                <a:ea typeface="Calibri" panose="020F0502020204030204" pitchFamily="34" charset="0"/>
                <a:cs typeface="B Titr" panose="00000700000000000000" pitchFamily="2" charset="-78"/>
              </a:rPr>
              <a:t>را</a:t>
            </a:r>
            <a:r>
              <a:rPr lang="fa-IR" sz="11500" dirty="0" smtClean="0">
                <a:ln w="28575">
                  <a:solidFill>
                    <a:schemeClr val="tx1"/>
                  </a:solidFill>
                </a:ln>
                <a:solidFill>
                  <a:srgbClr val="FF0000"/>
                </a:solidFill>
                <a:latin typeface="B Badr" panose="00000400000000000000" pitchFamily="2" charset="-78"/>
                <a:ea typeface="Calibri" panose="020F0502020204030204" pitchFamily="34" charset="0"/>
                <a:cs typeface="B Titr" panose="00000700000000000000" pitchFamily="2" charset="-78"/>
              </a:rPr>
              <a:t>ن</a:t>
            </a:r>
            <a:endParaRPr lang="en-US" sz="11500" dirty="0">
              <a:ln w="28575">
                <a:solidFill>
                  <a:schemeClr val="tx1"/>
                </a:solidFill>
              </a:ln>
              <a:solidFill>
                <a:srgbClr val="FF0000"/>
              </a:solidFill>
              <a:latin typeface="B Badr" panose="00000400000000000000" pitchFamily="2" charset="-78"/>
              <a:ea typeface="Calibri" panose="020F0502020204030204" pitchFamily="34" charset="0"/>
              <a:cs typeface="B Titr" panose="00000700000000000000" pitchFamily="2" charset="-78"/>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73" y="4830618"/>
            <a:ext cx="2037627" cy="169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F:\پاور پوینتهای تبلیغاتی\تصاویر تابلو\images (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934" y="1048472"/>
            <a:ext cx="1771650" cy="2581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183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پروردگارا؛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بهترين سلام و رحمت خود را بر آنان نثار فرما</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و آنان را با برترين بندگانت محشور كن. (پیام مقام معظم رهبری، 04/ 07/ 1387)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le 2"/>
          <p:cNvSpPr/>
          <p:nvPr/>
        </p:nvSpPr>
        <p:spPr>
          <a:xfrm>
            <a:off x="2096655" y="823432"/>
            <a:ext cx="8248072" cy="509707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823432"/>
            <a:ext cx="11987408" cy="5586145"/>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115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در </a:t>
            </a:r>
            <a:r>
              <a:rPr lang="fa-IR" sz="13800" dirty="0">
                <a:ln w="3810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حق</a:t>
            </a:r>
            <a:r>
              <a:rPr lang="fa-IR" sz="138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13800" dirty="0" smtClean="0">
                <a:ln w="38100">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شهداء </a:t>
            </a:r>
            <a:endParaRPr lang="fa-IR" sz="11500" dirty="0" smtClean="0">
              <a:ln w="38100">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105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9900" dirty="0" smtClean="0">
                <a:ln w="38100">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دعا</a:t>
            </a:r>
            <a:r>
              <a:rPr lang="fa-IR" sz="115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کنیم</a:t>
            </a:r>
            <a:endParaRPr lang="en-US" sz="11500" dirty="0">
              <a:ln w="38100">
                <a:solidFill>
                  <a:schemeClr val="tx1"/>
                </a:solidFill>
              </a:ln>
              <a:solidFill>
                <a:srgbClr val="000000"/>
              </a:solidFill>
              <a:effectLst/>
              <a:latin typeface="B Badr" panose="00000400000000000000" pitchFamily="2" charset="-78"/>
              <a:ea typeface="Calibri" panose="020F0502020204030204" pitchFamily="34" charset="0"/>
              <a:cs typeface="B Titr" panose="00000700000000000000" pitchFamily="2" charset="-78"/>
            </a:endParaRPr>
          </a:p>
        </p:txBody>
      </p:sp>
      <p:pic>
        <p:nvPicPr>
          <p:cNvPr id="4098" name="Picture 2" descr="F:\پاور پوینتهای تبلیغاتی\عکس های دفاع مقدس\g6\1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06" y="5192898"/>
            <a:ext cx="2271197" cy="1703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F:\پاور پوینتهای تبلیغاتی\عکس های دفاع مقدس\g6\1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4867" y="619414"/>
            <a:ext cx="1565275" cy="23479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7574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مظهر و نماد اين دوران طلائى(دفاع مقدس)، شهيدان عزيز و والا مقامند</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كه با نثار جان و هستى خود، اين بناى رفيع را استحكام بخشيدند و گوهر درخشان ملّت مؤمن را آشكار ساختند. (پیام مقام معظم رهبری، 02/ 07/ 1388)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ectangular Callout 2"/>
          <p:cNvSpPr/>
          <p:nvPr/>
        </p:nvSpPr>
        <p:spPr>
          <a:xfrm>
            <a:off x="9319491" y="925032"/>
            <a:ext cx="2780651" cy="1716568"/>
          </a:xfrm>
          <a:prstGeom prst="wedgeRectCallout">
            <a:avLst>
              <a:gd name="adj1" fmla="val -45745"/>
              <a:gd name="adj2" fmla="val 6788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4308872"/>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9600" dirty="0" smtClean="0">
                <a:ln w="38100">
                  <a:solidFill>
                    <a:srgbClr val="A50021"/>
                  </a:solidFill>
                </a:ln>
                <a:solidFill>
                  <a:srgbClr val="C00000"/>
                </a:solidFill>
                <a:latin typeface="B Badr" panose="00000400000000000000" pitchFamily="2" charset="-78"/>
                <a:ea typeface="Calibri" panose="020F0502020204030204" pitchFamily="34" charset="0"/>
                <a:cs typeface="B Titr" panose="00000700000000000000" pitchFamily="2" charset="-78"/>
              </a:rPr>
              <a:t>شهداء </a:t>
            </a:r>
            <a:endParaRPr lang="fa-IR" sz="4000" dirty="0">
              <a:ln w="38100">
                <a:solidFill>
                  <a:srgbClr val="A50021"/>
                </a:solidFill>
              </a:ln>
              <a:solidFill>
                <a:srgbClr val="C00000"/>
              </a:solidFill>
              <a:latin typeface="B Badr" panose="00000400000000000000" pitchFamily="2" charset="-78"/>
              <a:ea typeface="Calibri" panose="020F0502020204030204" pitchFamily="34" charset="0"/>
              <a:cs typeface="B Titr" panose="00000700000000000000" pitchFamily="2" charset="-78"/>
            </a:endParaRPr>
          </a:p>
          <a:p>
            <a:pPr algn="just"/>
            <a:endParaRPr lang="fa-IR" sz="4000" dirty="0" smtClean="0">
              <a:ln w="38100">
                <a:solidFill>
                  <a:srgbClr val="A5002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3800" dirty="0" smtClean="0">
                <a:ln w="38100">
                  <a:solidFill>
                    <a:srgbClr val="A50021"/>
                  </a:solidFill>
                </a:ln>
                <a:solidFill>
                  <a:srgbClr val="660066"/>
                </a:solidFill>
                <a:latin typeface="B Badr" panose="00000400000000000000" pitchFamily="2" charset="-78"/>
                <a:ea typeface="Calibri" panose="020F0502020204030204" pitchFamily="34" charset="0"/>
                <a:cs typeface="B Titr" panose="00000700000000000000" pitchFamily="2" charset="-78"/>
              </a:rPr>
              <a:t>نماد</a:t>
            </a:r>
            <a:r>
              <a:rPr lang="fa-IR" sz="13800" dirty="0" smtClean="0">
                <a:ln w="38100">
                  <a:solidFill>
                    <a:srgbClr val="A5002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9600" dirty="0">
                <a:ln w="38100">
                  <a:solidFill>
                    <a:srgbClr val="A5002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دوران دفاع مقدس</a:t>
            </a:r>
            <a:endParaRPr lang="en-US" sz="9600" dirty="0">
              <a:ln w="38100">
                <a:solidFill>
                  <a:srgbClr val="A5002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endParaRPr>
          </a:p>
        </p:txBody>
      </p:sp>
      <p:pic>
        <p:nvPicPr>
          <p:cNvPr id="5122" name="Picture 2" descr="F:\پاور پوینتهای تبلیغاتی\عکس های دفاع مقدس\g6\1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429" y="1154545"/>
            <a:ext cx="2567865" cy="19249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87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507831"/>
          </a:xfrm>
          <a:prstGeom prst="rect">
            <a:avLst/>
          </a:prstGeom>
          <a:noFill/>
        </p:spPr>
        <p:txBody>
          <a:bodyPr wrap="square" rtlCol="1">
            <a:spAutoFit/>
          </a:bodyPr>
          <a:lstStyle/>
          <a:p>
            <a:pPr algn="just">
              <a:spcBef>
                <a:spcPts val="1200"/>
              </a:spcBef>
            </a:pPr>
            <a:r>
              <a:rPr lang="fa-IR" sz="900" dirty="0" smtClean="0">
                <a:latin typeface="B Badr" panose="00000400000000000000" pitchFamily="2" charset="-78"/>
                <a:ea typeface="Calibri" panose="020F0502020204030204" pitchFamily="34" charset="0"/>
                <a:cs typeface="B Badr" panose="00000400000000000000" pitchFamily="2" charset="-78"/>
              </a:rPr>
              <a:t>يَا </a:t>
            </a:r>
            <a:r>
              <a:rPr lang="fa-IR" sz="900" dirty="0">
                <a:latin typeface="B Badr" panose="00000400000000000000" pitchFamily="2" charset="-78"/>
                <a:ea typeface="Calibri" panose="020F0502020204030204" pitchFamily="34" charset="0"/>
                <a:cs typeface="B Badr" panose="00000400000000000000" pitchFamily="2" charset="-78"/>
              </a:rPr>
              <a:t>أَيُّهَا الَّذِينَ آمَنُوا </a:t>
            </a:r>
            <a:r>
              <a:rPr lang="fa-IR" sz="900" b="1" dirty="0">
                <a:latin typeface="B Badr" panose="00000400000000000000" pitchFamily="2" charset="-78"/>
                <a:ea typeface="Calibri" panose="020F0502020204030204" pitchFamily="34" charset="0"/>
                <a:cs typeface="B Badr" panose="00000400000000000000" pitchFamily="2" charset="-78"/>
              </a:rPr>
              <a:t>هَلْ أَدُلُّكُمْ عَلَى‏ تِجَارَةٍ تُنجِيكُم مِنْ عَذَابٍ أَلِيمٍ</a:t>
            </a:r>
            <a:r>
              <a:rPr lang="fa-IR" sz="900" dirty="0">
                <a:latin typeface="B Badr" panose="00000400000000000000" pitchFamily="2" charset="-78"/>
                <a:ea typeface="Calibri" panose="020F0502020204030204" pitchFamily="34" charset="0"/>
                <a:cs typeface="B Badr" panose="00000400000000000000" pitchFamily="2" charset="-78"/>
              </a:rPr>
              <a:t>.(صف:10): اى كسانى كه ايمان آورده‏ايد، آيا شما را بر تجارتى راه نمايم كه شما را از عذاب دردناك مى‏رهاند؟</a:t>
            </a:r>
            <a:endParaRPr lang="en-US" sz="900" dirty="0">
              <a:latin typeface="B Badr" panose="00000400000000000000" pitchFamily="2" charset="-78"/>
              <a:ea typeface="Calibri" panose="020F0502020204030204" pitchFamily="34" charset="0"/>
              <a:cs typeface="B Badr" panose="00000400000000000000" pitchFamily="2" charset="-78"/>
            </a:endParaRPr>
          </a:p>
          <a:p>
            <a:pPr algn="just"/>
            <a:r>
              <a:rPr lang="fa-IR" sz="900" dirty="0">
                <a:latin typeface="B Badr" panose="00000400000000000000" pitchFamily="2" charset="-78"/>
                <a:ea typeface="Calibri" panose="020F0502020204030204" pitchFamily="34" charset="0"/>
                <a:cs typeface="B Badr" panose="00000400000000000000" pitchFamily="2" charset="-78"/>
              </a:rPr>
              <a:t>تُؤْمِنُونَ بِاللَّهِ وَرَسُولِهِ وَتُجَاهِدُونَ فِي سَبِيلِ اللَّهِ بَأَمْوَالِكُمْ وَأَنفُسِكُمْ </a:t>
            </a:r>
            <a:r>
              <a:rPr lang="fa-IR" sz="900" b="1" dirty="0">
                <a:latin typeface="B Badr" panose="00000400000000000000" pitchFamily="2" charset="-78"/>
                <a:ea typeface="Calibri" panose="020F0502020204030204" pitchFamily="34" charset="0"/>
                <a:cs typeface="B Badr" panose="00000400000000000000" pitchFamily="2" charset="-78"/>
              </a:rPr>
              <a:t>ذلِكُمْ خَيْرٌ لَكُمْ إِن كُنتُمْ تَعْلَمُونَ</a:t>
            </a:r>
            <a:r>
              <a:rPr lang="fa-IR" sz="900" dirty="0">
                <a:latin typeface="B Badr" panose="00000400000000000000" pitchFamily="2" charset="-78"/>
                <a:ea typeface="Calibri" panose="020F0502020204030204" pitchFamily="34" charset="0"/>
                <a:cs typeface="B Badr" panose="00000400000000000000" pitchFamily="2" charset="-78"/>
              </a:rPr>
              <a:t>. (صف/ 11): به خدا و فرستاده او ايمان بياوريد و در راه خدا با مال و جانتان جهاد كنيد؛ اين اگر بدانيد، براى شما [از هر چيز] بهتر است، اگر بدانيد.</a:t>
            </a:r>
            <a:endParaRPr lang="en-US" sz="900" dirty="0">
              <a:latin typeface="B Badr" panose="00000400000000000000" pitchFamily="2" charset="-78"/>
              <a:ea typeface="Calibri" panose="020F0502020204030204" pitchFamily="34" charset="0"/>
              <a:cs typeface="B Badr" panose="00000400000000000000" pitchFamily="2" charset="-78"/>
            </a:endParaRPr>
          </a:p>
          <a:p>
            <a:pPr algn="just"/>
            <a:r>
              <a:rPr lang="fa-IR" sz="900" dirty="0">
                <a:latin typeface="B Badr" panose="00000400000000000000" pitchFamily="2" charset="-78"/>
                <a:ea typeface="Calibri" panose="020F0502020204030204" pitchFamily="34" charset="0"/>
                <a:cs typeface="B Badr" panose="00000400000000000000" pitchFamily="2" charset="-78"/>
              </a:rPr>
              <a:t>يَغْفِرْ لَكُمْ ذُنُوبَكُمْ وَيُدْخِلْكُمْ جَنَّاتٍ تَجْرِي مِن تَحْتِهَا الأَنْهَارُ وَمَسَاكِنَ طَيِّبَةً فِى جَنَّاتِ عَدْنٍ </a:t>
            </a:r>
            <a:r>
              <a:rPr lang="fa-IR" sz="900" b="1" dirty="0">
                <a:latin typeface="B Badr" panose="00000400000000000000" pitchFamily="2" charset="-78"/>
                <a:ea typeface="Calibri" panose="020F0502020204030204" pitchFamily="34" charset="0"/>
                <a:cs typeface="B Badr" panose="00000400000000000000" pitchFamily="2" charset="-78"/>
              </a:rPr>
              <a:t>ذلِكَ الْفَوْزُ الْعَظِيمُ</a:t>
            </a:r>
            <a:r>
              <a:rPr lang="fa-IR" sz="900" dirty="0">
                <a:latin typeface="B Badr" panose="00000400000000000000" pitchFamily="2" charset="-78"/>
                <a:ea typeface="Calibri" panose="020F0502020204030204" pitchFamily="34" charset="0"/>
                <a:cs typeface="B Badr" panose="00000400000000000000" pitchFamily="2" charset="-78"/>
              </a:rPr>
              <a:t>. (صف/ 12):  [اگر چنين كنيد] گناهانتان را مى‏بخشد و شما را در باغهايى از بهشت داخل مى‏كند كه از زير [درختان‏] آن جويبارها روان است و در مسكن‏هاى پاكيزه در بهشت جاويدان جاى مى‏دهد؛ و اين پيروزى بزرگ است.</a:t>
            </a:r>
            <a:endParaRPr lang="en-US" sz="900" dirty="0">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 Same Side Corner Rectangle 2"/>
          <p:cNvSpPr/>
          <p:nvPr/>
        </p:nvSpPr>
        <p:spPr>
          <a:xfrm>
            <a:off x="8376686" y="832668"/>
            <a:ext cx="3713018" cy="1143913"/>
          </a:xfrm>
          <a:prstGeom prst="round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02296" y="925031"/>
            <a:ext cx="11987408" cy="5370701"/>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6000" dirty="0">
                <a:ln>
                  <a:solidFill>
                    <a:srgbClr val="FFC000"/>
                  </a:solidFill>
                </a:ln>
                <a:solidFill>
                  <a:srgbClr val="C00000"/>
                </a:solidFill>
                <a:latin typeface="B Badr" panose="00000400000000000000" pitchFamily="2" charset="-78"/>
                <a:ea typeface="Calibri" panose="020F0502020204030204" pitchFamily="34" charset="0"/>
                <a:cs typeface="B Titr" panose="00000700000000000000" pitchFamily="2" charset="-78"/>
              </a:rPr>
              <a:t>ایمان و </a:t>
            </a:r>
            <a:r>
              <a:rPr lang="fa-IR" sz="6000" dirty="0" smtClean="0">
                <a:ln>
                  <a:solidFill>
                    <a:srgbClr val="FFC000"/>
                  </a:solidFill>
                </a:ln>
                <a:solidFill>
                  <a:srgbClr val="C00000"/>
                </a:solidFill>
                <a:latin typeface="B Badr" panose="00000400000000000000" pitchFamily="2" charset="-78"/>
                <a:ea typeface="Calibri" panose="020F0502020204030204" pitchFamily="34" charset="0"/>
                <a:cs typeface="B Titr" panose="00000700000000000000" pitchFamily="2" charset="-78"/>
              </a:rPr>
              <a:t>جهاد</a:t>
            </a:r>
          </a:p>
          <a:p>
            <a:pPr algn="just"/>
            <a:endParaRPr lang="fa-IR" sz="4400" dirty="0">
              <a:ln>
                <a:solidFill>
                  <a:srgbClr val="FFC00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8800" dirty="0">
                <a:ln>
                  <a:solidFill>
                    <a:srgbClr val="FFC000"/>
                  </a:solidFill>
                </a:ln>
                <a:solidFill>
                  <a:srgbClr val="002060"/>
                </a:solidFill>
                <a:latin typeface="B Badr" panose="00000400000000000000" pitchFamily="2" charset="-78"/>
                <a:ea typeface="Calibri" panose="020F0502020204030204" pitchFamily="34" charset="0"/>
                <a:cs typeface="B Titr" panose="00000700000000000000" pitchFamily="2" charset="-78"/>
              </a:rPr>
              <a:t>موجب </a:t>
            </a:r>
            <a:r>
              <a:rPr lang="fa-IR" sz="11500" dirty="0">
                <a:ln>
                  <a:solidFill>
                    <a:srgbClr val="FFC000"/>
                  </a:solidFill>
                </a:ln>
                <a:solidFill>
                  <a:srgbClr val="002060"/>
                </a:solidFill>
                <a:latin typeface="B Badr" panose="00000400000000000000" pitchFamily="2" charset="-78"/>
                <a:ea typeface="Calibri" panose="020F0502020204030204" pitchFamily="34" charset="0"/>
                <a:cs typeface="B Titr" panose="00000700000000000000" pitchFamily="2" charset="-78"/>
              </a:rPr>
              <a:t>رستگاری </a:t>
            </a:r>
            <a:r>
              <a:rPr lang="fa-IR" sz="11500" dirty="0" smtClean="0">
                <a:ln>
                  <a:solidFill>
                    <a:srgbClr val="FFC000"/>
                  </a:solidFill>
                </a:ln>
                <a:solidFill>
                  <a:srgbClr val="002060"/>
                </a:solidFill>
                <a:latin typeface="B Badr" panose="00000400000000000000" pitchFamily="2" charset="-78"/>
                <a:ea typeface="Calibri" panose="020F0502020204030204" pitchFamily="34" charset="0"/>
                <a:cs typeface="B Titr" panose="00000700000000000000" pitchFamily="2" charset="-78"/>
              </a:rPr>
              <a:t>بزرگ</a:t>
            </a:r>
            <a:endParaRPr lang="fa-IR" sz="11500" dirty="0">
              <a:ln>
                <a:solidFill>
                  <a:srgbClr val="FFC000"/>
                </a:solidFill>
              </a:ln>
              <a:solidFill>
                <a:srgbClr val="002060"/>
              </a:solidFill>
              <a:latin typeface="B Badr" panose="00000400000000000000" pitchFamily="2" charset="-78"/>
              <a:ea typeface="Calibri" panose="020F0502020204030204" pitchFamily="34" charset="0"/>
              <a:cs typeface="B Titr" panose="00000700000000000000" pitchFamily="2" charset="-78"/>
            </a:endParaRPr>
          </a:p>
          <a:p>
            <a:pPr algn="just"/>
            <a:endParaRPr lang="fa-IR" sz="4400" dirty="0" smtClean="0">
              <a:ln>
                <a:solidFill>
                  <a:srgbClr val="FFC00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just"/>
            <a:endParaRPr lang="fa-IR" sz="4400" dirty="0">
              <a:ln>
                <a:solidFill>
                  <a:srgbClr val="FFC00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3600" dirty="0" smtClean="0">
                <a:ln>
                  <a:solidFill>
                    <a:srgbClr val="FFC000"/>
                  </a:solidFill>
                </a:ln>
                <a:solidFill>
                  <a:srgbClr val="000000"/>
                </a:solidFill>
                <a:latin typeface="B Badr" panose="00000400000000000000" pitchFamily="2" charset="-78"/>
                <a:ea typeface="Calibri" panose="020F0502020204030204" pitchFamily="34" charset="0"/>
                <a:cs typeface="B Titr" panose="00000700000000000000" pitchFamily="2" charset="-78"/>
              </a:rPr>
              <a:t>ذلِكَ </a:t>
            </a:r>
            <a:r>
              <a:rPr lang="fa-IR" sz="3600" dirty="0">
                <a:ln>
                  <a:solidFill>
                    <a:srgbClr val="FFC000"/>
                  </a:solidFill>
                </a:ln>
                <a:solidFill>
                  <a:srgbClr val="000000"/>
                </a:solidFill>
                <a:latin typeface="B Badr" panose="00000400000000000000" pitchFamily="2" charset="-78"/>
                <a:ea typeface="Calibri" panose="020F0502020204030204" pitchFamily="34" charset="0"/>
                <a:cs typeface="B Titr" panose="00000700000000000000" pitchFamily="2" charset="-78"/>
              </a:rPr>
              <a:t>الْفَوْزُ الْعَظِيمُ</a:t>
            </a:r>
            <a:endParaRPr lang="en-US" sz="3600" dirty="0">
              <a:ln>
                <a:solidFill>
                  <a:srgbClr val="FFC00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14925"/>
            <a:ext cx="2619375"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221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F:\پاور پوینتهای تبلیغاتی\والپیپر\beige-wall-frame-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68718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spcBef>
                <a:spcPts val="1200"/>
              </a:spcBef>
            </a:pPr>
            <a:r>
              <a:rPr lang="fa-IR" sz="1200" dirty="0" smtClean="0">
                <a:solidFill>
                  <a:schemeClr val="bg1"/>
                </a:solidFill>
                <a:latin typeface="B Badr" panose="00000400000000000000" pitchFamily="2" charset="-78"/>
                <a:ea typeface="Calibri" panose="020F0502020204030204" pitchFamily="34" charset="0"/>
                <a:cs typeface="B Badr" panose="00000400000000000000" pitchFamily="2" charset="-78"/>
              </a:rPr>
              <a:t> </a:t>
            </a:r>
            <a:r>
              <a:rPr lang="fa-IR" sz="1200" dirty="0">
                <a:solidFill>
                  <a:schemeClr val="bg1"/>
                </a:solidFill>
                <a:latin typeface="B Badr" panose="00000400000000000000" pitchFamily="2" charset="-78"/>
                <a:ea typeface="Calibri" panose="020F0502020204030204" pitchFamily="34" charset="0"/>
                <a:cs typeface="B Badr" panose="00000400000000000000" pitchFamily="2" charset="-78"/>
              </a:rPr>
              <a:t>قلم و بيان من كوچكتر از آن است كه از عهده تشكر اين همه فداكارى برآيد. خداوند تبارك و تعالى به همه آنان جزاى خير خواهد داد. و </a:t>
            </a:r>
            <a:r>
              <a:rPr lang="fa-IR" sz="1200" b="1" dirty="0">
                <a:solidFill>
                  <a:schemeClr val="bg1"/>
                </a:solidFill>
                <a:latin typeface="B Badr" panose="00000400000000000000" pitchFamily="2" charset="-78"/>
                <a:ea typeface="Calibri" panose="020F0502020204030204" pitchFamily="34" charset="0"/>
                <a:cs typeface="B Badr" panose="00000400000000000000" pitchFamily="2" charset="-78"/>
              </a:rPr>
              <a:t>همان گونه كه آنان روى اسلام را سفيد كردند، آنان را در بارگاه قدسش روسفيد خواهد گرداند</a:t>
            </a:r>
            <a:r>
              <a:rPr lang="fa-IR" sz="1200" dirty="0">
                <a:solidFill>
                  <a:schemeClr val="bg1"/>
                </a:solidFill>
                <a:latin typeface="B Badr" panose="00000400000000000000" pitchFamily="2" charset="-78"/>
                <a:ea typeface="Calibri" panose="020F0502020204030204" pitchFamily="34" charset="0"/>
                <a:cs typeface="B Badr" panose="00000400000000000000" pitchFamily="2" charset="-78"/>
              </a:rPr>
              <a:t>. (صحیفه امام(ره)، ج19، ص359) </a:t>
            </a:r>
            <a:endParaRPr lang="en-US" sz="1200" dirty="0">
              <a:solidFill>
                <a:schemeClr val="bg1"/>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12734" y="925032"/>
            <a:ext cx="11987408" cy="4401205"/>
          </a:xfrm>
          <a:prstGeom prst="rect">
            <a:avLst/>
          </a:prstGeom>
          <a:noFill/>
        </p:spPr>
        <p:txBody>
          <a:bodyPr wrap="square" rtlCol="1">
            <a:spAutoFit/>
            <a:scene3d>
              <a:camera prst="obliqueBottomLeft"/>
              <a:lightRig rig="threePt" dir="t"/>
            </a:scene3d>
            <a:sp3d extrusionH="57150">
              <a:bevelT w="69850" h="69850" prst="divot"/>
            </a:sp3d>
          </a:bodyPr>
          <a:lstStyle/>
          <a:p>
            <a:r>
              <a:rPr lang="fa-IR" sz="6600" dirty="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روسفیدی رزمندگان </a:t>
            </a:r>
            <a:r>
              <a:rPr lang="fa-IR" sz="6600" dirty="0" smtClean="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اسلام </a:t>
            </a:r>
            <a:endParaRPr lang="fa-IR" sz="6600" dirty="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endParaRPr>
          </a:p>
          <a:p>
            <a:pPr algn="just"/>
            <a:endParaRPr lang="fa-IR" sz="40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36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3800" dirty="0" smtClean="0">
                <a:ln w="28575">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در </a:t>
            </a:r>
            <a:r>
              <a:rPr lang="fa-IR" sz="13800" dirty="0">
                <a:ln w="28575">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پیشگاه </a:t>
            </a:r>
            <a:r>
              <a:rPr lang="fa-IR" sz="13800" dirty="0" smtClean="0">
                <a:ln w="28575">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الهی</a:t>
            </a:r>
            <a:endParaRPr lang="en-US" sz="13800" dirty="0">
              <a:ln w="28575">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endParaRPr>
          </a:p>
        </p:txBody>
      </p:sp>
      <p:pic>
        <p:nvPicPr>
          <p:cNvPr id="6146" name="Picture 2" descr="F:\پاور پوینتهای تبلیغاتی\عکس های دفاع مقدس\g6\1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035" y="777721"/>
            <a:ext cx="1565275" cy="23479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54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F:\پاور پوینتهای تبلیغاتی\والپیپر\BJB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6858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707886"/>
          </a:xfrm>
          <a:prstGeom prst="rect">
            <a:avLst/>
          </a:prstGeom>
          <a:noFill/>
        </p:spPr>
        <p:txBody>
          <a:bodyPr wrap="square" rtlCol="1">
            <a:spAutoFit/>
          </a:bodyPr>
          <a:lstStyle/>
          <a:p>
            <a:pPr algn="just"/>
            <a:r>
              <a:rPr lang="fa-IR" sz="1000" dirty="0" smtClean="0">
                <a:solidFill>
                  <a:srgbClr val="000000"/>
                </a:solidFill>
                <a:latin typeface="B Badr" panose="00000400000000000000" pitchFamily="2" charset="-78"/>
                <a:ea typeface="Calibri" panose="020F0502020204030204" pitchFamily="34" charset="0"/>
                <a:cs typeface="B Badr" panose="00000400000000000000" pitchFamily="2" charset="-78"/>
              </a:rPr>
              <a:t>اگر </a:t>
            </a:r>
            <a:r>
              <a:rPr lang="fa-IR" sz="1000" dirty="0">
                <a:solidFill>
                  <a:srgbClr val="000000"/>
                </a:solidFill>
                <a:latin typeface="B Badr" panose="00000400000000000000" pitchFamily="2" charset="-78"/>
                <a:ea typeface="Calibri" panose="020F0502020204030204" pitchFamily="34" charset="0"/>
                <a:cs typeface="B Badr" panose="00000400000000000000" pitchFamily="2" charset="-78"/>
              </a:rPr>
              <a:t>آقايان توقع دارند كه خوب شما چرا با امريكا در افتاديد كه اين جنگها واقع بشود و اين بساط بشود، ما مى‏دانيم كه در افتادن با امريكا و همه قدرتها اين توابع را دارد، لكن اين اشكالى است كه ما بايد، </a:t>
            </a:r>
            <a:r>
              <a:rPr lang="fa-IR" sz="1000" b="1" dirty="0">
                <a:solidFill>
                  <a:srgbClr val="258820"/>
                </a:solidFill>
                <a:latin typeface="B Badr" panose="00000400000000000000" pitchFamily="2" charset="-78"/>
                <a:ea typeface="Calibri" panose="020F0502020204030204" pitchFamily="34" charset="0"/>
                <a:cs typeface="B Badr" panose="00000400000000000000" pitchFamily="2" charset="-78"/>
              </a:rPr>
              <a:t>اين آقايان بايد به خود پيغمبر بكنند كه چرا با «ابو سفيان» ها درافتادى تا عمويت را بكشند؟ تا آن افراد به آن بزرگى را بكشند؟</a:t>
            </a:r>
            <a:r>
              <a:rPr lang="fa-IR" sz="1000" dirty="0">
                <a:solidFill>
                  <a:srgbClr val="000000"/>
                </a:solidFill>
                <a:latin typeface="B Badr" panose="00000400000000000000" pitchFamily="2" charset="-78"/>
                <a:ea typeface="Calibri" panose="020F0502020204030204" pitchFamily="34" charset="0"/>
                <a:cs typeface="B Badr" panose="00000400000000000000" pitchFamily="2" charset="-78"/>
              </a:rPr>
              <a:t> خوب، تو هم‏ تسليم مى‏شدى تا آنها [كشته نشوند] گوشه خانه‏ات مى‏نشستى! به امير المؤمنين هم اين اشكال وارد است. اشكالى كه آقايان مى‏كنند اگر وارد باشد به ما، به او هم وارد است؛ خوب، شما چرا با معاويه مخالفت كردى؟ خوب، همه گفتند معاويه را بگذارد در حكومت شام باقى باشد و از او عفو بشود و چرا گفتى كه من يك ساعت ظالم را نمى‏گذارم سر جاى خودش بنشيند؟ خوب، اسباب اين شد كه اشخاص بزرگ را، مثل «عمار» را اينها و چندين هزار جمعيت را به كشتن دادى! اين منطق اگر درست باشد، به حضرت سيد الشهدا- سلام اللَّه عليه- هم وارد است. همان طورى كه آن وقت به او اشكال مى‏كردند؛ خوب، شما در مدينه آسوده نشسته بودى، چرا پا شدى، راه افتادى با اين جمعيت كم در مقابل يك حكومت جبار؟! (صحیفه امام(ره)، ج17، ص168) </a:t>
            </a:r>
            <a:endParaRPr lang="en-US" sz="10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rot="20585176">
            <a:off x="29578" y="2193379"/>
            <a:ext cx="11987408" cy="2985433"/>
          </a:xfrm>
          <a:prstGeom prst="rect">
            <a:avLst/>
          </a:prstGeom>
          <a:noFill/>
        </p:spPr>
        <p:txBody>
          <a:bodyPr wrap="square" rtlCol="1">
            <a:prstTxWarp prst="textInflateBottom">
              <a:avLst/>
            </a:prstTxWarp>
            <a:spAutoFit/>
            <a:scene3d>
              <a:camera prst="obliqueBottomLeft"/>
              <a:lightRig rig="threePt" dir="t"/>
            </a:scene3d>
            <a:sp3d extrusionH="57150">
              <a:bevelT w="69850" h="69850" prst="divot"/>
            </a:sp3d>
          </a:bodyPr>
          <a:lstStyle/>
          <a:p>
            <a:pPr algn="ctr"/>
            <a:r>
              <a:rPr lang="fa-IR" sz="8000" dirty="0">
                <a:ln w="28575">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rPr>
              <a:t>انقلاب اسلامی </a:t>
            </a:r>
            <a:r>
              <a:rPr lang="fa-IR" sz="8000" dirty="0" smtClean="0">
                <a:ln w="28575">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rPr>
              <a:t>ایران</a:t>
            </a:r>
            <a:endParaRPr lang="fa-IR" sz="8000" dirty="0">
              <a:ln w="28575">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endParaRPr>
          </a:p>
          <a:p>
            <a:pPr algn="just"/>
            <a:endParaRPr lang="fa-IR" sz="28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88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از </a:t>
            </a:r>
            <a:r>
              <a:rPr lang="fa-IR" sz="88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جنس </a:t>
            </a:r>
            <a:r>
              <a:rPr lang="fa-IR" sz="9600" dirty="0">
                <a:ln w="28575">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نهضت</a:t>
            </a:r>
            <a:r>
              <a:rPr lang="fa-IR" sz="96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8800" dirty="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پیامبر اعظم</a:t>
            </a:r>
            <a:r>
              <a:rPr lang="fa-IR" sz="4800" dirty="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(ص)</a:t>
            </a:r>
            <a:endParaRPr lang="en-US" sz="4800" dirty="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4307" y="4598122"/>
            <a:ext cx="2562225" cy="17811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1120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461665"/>
          </a:xfrm>
          <a:prstGeom prst="rect">
            <a:avLst/>
          </a:prstGeom>
          <a:noFill/>
        </p:spPr>
        <p:txBody>
          <a:bodyPr wrap="square" rtlCol="1">
            <a:spAutoFit/>
          </a:bodyPr>
          <a:lstStyle/>
          <a:p>
            <a:pPr algn="just"/>
            <a:r>
              <a:rPr lang="fa-IR" sz="1200" dirty="0" smtClean="0">
                <a:solidFill>
                  <a:srgbClr val="000000"/>
                </a:solidFill>
                <a:latin typeface="B Badr" panose="00000400000000000000" pitchFamily="2" charset="-78"/>
                <a:ea typeface="Calibri" panose="020F0502020204030204" pitchFamily="34" charset="0"/>
                <a:cs typeface="B Badr" panose="00000400000000000000" pitchFamily="2" charset="-78"/>
              </a:rPr>
              <a:t>راستى </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اين چه تحولى است كه بر سراسر اين كشور صاحب الزمان- روحى فداه- نور افشانى مى‏كند و چه آتشفشانى است كه منحرفان و كج‏انديشان و بدخواهان را در خود فرو برده و ذوب مى‏كند؟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اين، جز اراده خدا و جلوه اوست كه</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خفاشان از آن مى‏گريزند و اولياى خدا و عارفان به آن دل بسته‏اند؟ (صحیفه امام(ره)، ج19، ص497)</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ectangular Callout 2"/>
          <p:cNvSpPr/>
          <p:nvPr/>
        </p:nvSpPr>
        <p:spPr>
          <a:xfrm>
            <a:off x="387927" y="711200"/>
            <a:ext cx="11379200" cy="2410691"/>
          </a:xfrm>
          <a:prstGeom prst="wedgeRectCallout">
            <a:avLst>
              <a:gd name="adj1" fmla="val -15070"/>
              <a:gd name="adj2" fmla="val 4931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Down Arrow 4"/>
          <p:cNvSpPr/>
          <p:nvPr/>
        </p:nvSpPr>
        <p:spPr>
          <a:xfrm>
            <a:off x="5302874" y="3371273"/>
            <a:ext cx="1607128" cy="1237672"/>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5278368"/>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80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تحقق </a:t>
            </a:r>
            <a:r>
              <a:rPr lang="fa-IR" sz="11500" dirty="0">
                <a:ln w="38100">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rPr>
              <a:t>اراده</a:t>
            </a:r>
            <a:r>
              <a:rPr lang="fa-IR" sz="80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و </a:t>
            </a:r>
            <a:r>
              <a:rPr lang="fa-IR" sz="11500" dirty="0">
                <a:ln w="38100">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rPr>
              <a:t>جلوه الهی</a:t>
            </a:r>
          </a:p>
          <a:p>
            <a:pPr algn="just"/>
            <a:r>
              <a:rPr lang="fa-IR" sz="40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endParaRPr lang="fa-IR" sz="40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4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54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در</a:t>
            </a:r>
          </a:p>
          <a:p>
            <a:pPr algn="ctr"/>
            <a:endParaRPr lang="fa-IR" sz="28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9600" dirty="0" smtClean="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دفاع مقدس</a:t>
            </a:r>
            <a:endParaRPr lang="en-US" sz="9600" dirty="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endParaRPr>
          </a:p>
        </p:txBody>
      </p:sp>
      <p:pic>
        <p:nvPicPr>
          <p:cNvPr id="8194" name="Picture 2" descr="F:\پاور پوینتهای تبلیغاتی\عکس های دفاع مقدس\g6\1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433" y="4248727"/>
            <a:ext cx="2202703" cy="16525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5" name="Picture 3" descr="F:\پاور پوینتهای تبلیغاتی\عکس های دفاع مقدس\g8\thumb\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7872" y="4280982"/>
            <a:ext cx="2117437" cy="15880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43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461665"/>
          </a:xfrm>
          <a:prstGeom prst="rect">
            <a:avLst/>
          </a:prstGeom>
          <a:noFill/>
        </p:spPr>
        <p:txBody>
          <a:bodyPr wrap="square" rtlCol="1">
            <a:spAutoFit/>
          </a:bodyPr>
          <a:lstStyle/>
          <a:p>
            <a:pPr algn="just"/>
            <a:r>
              <a:rPr lang="fa-IR" sz="1200" dirty="0" smtClean="0">
                <a:solidFill>
                  <a:srgbClr val="000000"/>
                </a:solidFill>
                <a:latin typeface="B Badr" panose="00000400000000000000" pitchFamily="2" charset="-78"/>
                <a:ea typeface="Calibri" panose="020F0502020204030204" pitchFamily="34" charset="0"/>
                <a:cs typeface="B Badr" panose="00000400000000000000" pitchFamily="2" charset="-78"/>
              </a:rPr>
              <a:t>من </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با اين قلم شكسته و اين چشم بسته در حق اين ملت و اين عزمش و اين سلحشوران و اين رزمش چه مى‏توانم بگويم؟!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پس بهتر آن است كه قلم بشكنم</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و دم فرو بندم و اجر و مزد رزمندگان و وابستگان به آنان و آسيب ديدگان و دلبستگان آنان را از خداى بزرگ بخواهم. (صحیفه امام(ره)، ج19، ص497)</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ular Callout 2"/>
          <p:cNvSpPr/>
          <p:nvPr/>
        </p:nvSpPr>
        <p:spPr>
          <a:xfrm>
            <a:off x="4821382" y="822036"/>
            <a:ext cx="7278760" cy="1440873"/>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4909036"/>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5400" dirty="0">
                <a:ln w="57150">
                  <a:solidFill>
                    <a:schemeClr val="tx1"/>
                  </a:solidFill>
                </a:ln>
                <a:solidFill>
                  <a:schemeClr val="accent2">
                    <a:lumMod val="50000"/>
                  </a:schemeClr>
                </a:solidFill>
                <a:latin typeface="B Badr" panose="00000400000000000000" pitchFamily="2" charset="-78"/>
                <a:ea typeface="Calibri" panose="020F0502020204030204" pitchFamily="34" charset="0"/>
                <a:cs typeface="B Titr" panose="00000700000000000000" pitchFamily="2" charset="-78"/>
              </a:rPr>
              <a:t>ناتوانی قلم بزرگان، از توصیف </a:t>
            </a:r>
          </a:p>
          <a:p>
            <a:pPr algn="ctr"/>
            <a:endParaRPr lang="fa-IR" sz="2400" dirty="0" smtClean="0">
              <a:ln w="5715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1500" dirty="0" smtClean="0">
                <a:ln w="57150">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rPr>
              <a:t>سلحشوری</a:t>
            </a:r>
            <a:r>
              <a:rPr lang="fa-IR" sz="8800" dirty="0" smtClean="0">
                <a:ln w="57150">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rPr>
              <a:t> </a:t>
            </a:r>
            <a:r>
              <a:rPr lang="fa-IR" sz="8800" dirty="0">
                <a:ln w="57150">
                  <a:solidFill>
                    <a:schemeClr val="tx1"/>
                  </a:solidFill>
                </a:ln>
                <a:solidFill>
                  <a:schemeClr val="accent4">
                    <a:lumMod val="50000"/>
                  </a:schemeClr>
                </a:solidFill>
                <a:latin typeface="B Badr" panose="00000400000000000000" pitchFamily="2" charset="-78"/>
                <a:ea typeface="Calibri" panose="020F0502020204030204" pitchFamily="34" charset="0"/>
                <a:cs typeface="B Titr" panose="00000700000000000000" pitchFamily="2" charset="-78"/>
              </a:rPr>
              <a:t>رزمندگان اسلام </a:t>
            </a:r>
          </a:p>
          <a:p>
            <a:pPr algn="l"/>
            <a:endParaRPr lang="fa-IR" sz="5400" dirty="0" smtClean="0">
              <a:ln w="5715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6600" dirty="0" smtClean="0">
                <a:ln w="5715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در </a:t>
            </a:r>
            <a:r>
              <a:rPr lang="fa-IR" sz="6600" dirty="0">
                <a:ln w="5715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دفاع </a:t>
            </a:r>
            <a:r>
              <a:rPr lang="fa-IR" sz="6600" dirty="0" smtClean="0">
                <a:ln w="5715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مقدس</a:t>
            </a:r>
            <a:endParaRPr lang="en-US" sz="6600" dirty="0">
              <a:ln w="5715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endParaRPr>
          </a:p>
        </p:txBody>
      </p:sp>
      <p:pic>
        <p:nvPicPr>
          <p:cNvPr id="9218" name="Picture 2" descr="F:\پاور پوینتهای تبلیغاتی\عکس های دفاع مقدس\g4\thumb\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64" y="4463472"/>
            <a:ext cx="2828636" cy="21214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105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dirty="0" smtClean="0">
                <a:solidFill>
                  <a:srgbClr val="000000"/>
                </a:solidFill>
                <a:latin typeface="B Badr" panose="00000400000000000000" pitchFamily="2" charset="-78"/>
                <a:ea typeface="Calibri" panose="020F0502020204030204" pitchFamily="34" charset="0"/>
                <a:cs typeface="B Badr" panose="00000400000000000000" pitchFamily="2" charset="-78"/>
              </a:rPr>
              <a:t>خداوندا</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ملت عزيز ما را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به شرف استقامت</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پيروزى ظاهر و باطن نايل فرما. (صحیفه امام(ره)، ج20، ص33) </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le 2"/>
          <p:cNvSpPr/>
          <p:nvPr/>
        </p:nvSpPr>
        <p:spPr>
          <a:xfrm>
            <a:off x="4636655" y="1720892"/>
            <a:ext cx="7379854" cy="153323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1904086"/>
            <a:ext cx="11987408" cy="3600986"/>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6600" dirty="0">
                <a:ln w="38100">
                  <a:solidFill>
                    <a:schemeClr val="tx1"/>
                  </a:solidFill>
                </a:ln>
                <a:solidFill>
                  <a:schemeClr val="accent2">
                    <a:lumMod val="50000"/>
                  </a:schemeClr>
                </a:solidFill>
                <a:latin typeface="B Badr" panose="00000400000000000000" pitchFamily="2" charset="-78"/>
                <a:ea typeface="Calibri" panose="020F0502020204030204" pitchFamily="34" charset="0"/>
                <a:cs typeface="B Titr" panose="00000700000000000000" pitchFamily="2" charset="-78"/>
              </a:rPr>
              <a:t>درخواست امام خمینی</a:t>
            </a:r>
            <a:r>
              <a:rPr lang="fa-IR" sz="3200" dirty="0">
                <a:ln w="38100">
                  <a:solidFill>
                    <a:schemeClr val="tx1"/>
                  </a:solidFill>
                </a:ln>
                <a:solidFill>
                  <a:schemeClr val="accent2">
                    <a:lumMod val="50000"/>
                  </a:schemeClr>
                </a:solidFill>
                <a:latin typeface="B Badr" panose="00000400000000000000" pitchFamily="2" charset="-78"/>
                <a:ea typeface="Calibri" panose="020F0502020204030204" pitchFamily="34" charset="0"/>
                <a:cs typeface="B Titr" panose="00000700000000000000" pitchFamily="2" charset="-78"/>
              </a:rPr>
              <a:t>(ره</a:t>
            </a:r>
            <a:r>
              <a:rPr lang="fa-IR" sz="3200" dirty="0" smtClean="0">
                <a:ln w="38100">
                  <a:solidFill>
                    <a:schemeClr val="tx1"/>
                  </a:solidFill>
                </a:ln>
                <a:solidFill>
                  <a:schemeClr val="accent2">
                    <a:lumMod val="50000"/>
                  </a:schemeClr>
                </a:solidFill>
                <a:latin typeface="B Badr" panose="00000400000000000000" pitchFamily="2" charset="-78"/>
                <a:ea typeface="Calibri" panose="020F0502020204030204" pitchFamily="34" charset="0"/>
                <a:cs typeface="B Titr" panose="00000700000000000000" pitchFamily="2" charset="-78"/>
              </a:rPr>
              <a:t>)</a:t>
            </a:r>
            <a:endParaRPr lang="fa-IR" sz="3200" dirty="0">
              <a:ln w="38100">
                <a:solidFill>
                  <a:schemeClr val="tx1"/>
                </a:solidFill>
              </a:ln>
              <a:solidFill>
                <a:schemeClr val="accent2">
                  <a:lumMod val="50000"/>
                </a:schemeClr>
              </a:solidFill>
              <a:latin typeface="B Badr" panose="00000400000000000000" pitchFamily="2" charset="-78"/>
              <a:ea typeface="Calibri" panose="020F0502020204030204" pitchFamily="34" charset="0"/>
              <a:cs typeface="B Titr" panose="00000700000000000000" pitchFamily="2" charset="-78"/>
            </a:endParaRPr>
          </a:p>
          <a:p>
            <a:pPr algn="just"/>
            <a:endParaRPr lang="fa-IR" sz="66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7200" dirty="0" smtClean="0">
                <a:ln w="3810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توفیق</a:t>
            </a:r>
            <a:r>
              <a:rPr lang="fa-IR" sz="72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9600" dirty="0">
                <a:ln w="38100">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rPr>
              <a:t>استقامت</a:t>
            </a:r>
            <a:r>
              <a:rPr lang="fa-IR" sz="4000" dirty="0">
                <a:ln w="3810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a:t>
            </a:r>
            <a:r>
              <a:rPr lang="fa-IR" sz="7200" dirty="0">
                <a:ln w="3810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 برای ملت </a:t>
            </a:r>
            <a:r>
              <a:rPr lang="fa-IR" sz="7200" dirty="0" smtClean="0">
                <a:ln w="3810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ایران</a:t>
            </a:r>
            <a:endParaRPr lang="en-US" sz="7200" dirty="0">
              <a:ln w="3810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endParaRPr>
          </a:p>
        </p:txBody>
      </p:sp>
      <p:pic>
        <p:nvPicPr>
          <p:cNvPr id="10243" name="Picture 3" descr="F:\پاور پوینتهای تبلیغاتی\عکس های دفاع مقدس\g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61" y="716259"/>
            <a:ext cx="2678112" cy="20092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59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F:\پاور پوینتهای تبلیغاتی\تصویر\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0497"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dirty="0" smtClean="0">
                <a:solidFill>
                  <a:srgbClr val="000000"/>
                </a:solidFill>
                <a:latin typeface="B Badr" panose="00000400000000000000" pitchFamily="2" charset="-78"/>
                <a:ea typeface="Calibri" panose="020F0502020204030204" pitchFamily="34" charset="0"/>
                <a:cs typeface="B Badr" panose="00000400000000000000" pitchFamily="2" charset="-78"/>
              </a:rPr>
              <a:t>ما </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كه معتقديم روح مؤمنين، آزاد و بينا و مسلط بر امور دنياى مادّى است، شايد بشود با اطمينان گفت كه هم‏اكنون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روح مقدس امام، ناظر بر احوال جامعه‏ى ما</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و متوجه فرزندان خود است. (بیانات مقام معظم رهبری، 06/ 04/ 1368)</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le 2"/>
          <p:cNvSpPr/>
          <p:nvPr/>
        </p:nvSpPr>
        <p:spPr>
          <a:xfrm>
            <a:off x="6881091" y="1276012"/>
            <a:ext cx="5208613" cy="12824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02296" y="1349903"/>
            <a:ext cx="11987408" cy="3785652"/>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6000" dirty="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روح امام خمینی</a:t>
            </a:r>
            <a:r>
              <a:rPr lang="fa-IR" sz="2400" dirty="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(ره</a:t>
            </a:r>
            <a:r>
              <a:rPr lang="fa-IR" sz="2400" dirty="0" smtClean="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 </a:t>
            </a:r>
            <a:endParaRPr lang="fa-IR" sz="6000" dirty="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endParaRPr>
          </a:p>
          <a:p>
            <a:pPr algn="just"/>
            <a:endParaRPr lang="fa-IR" sz="40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44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9600" dirty="0" smtClean="0">
                <a:ln w="28575">
                  <a:solidFill>
                    <a:schemeClr val="tx1"/>
                  </a:solidFill>
                </a:ln>
                <a:solidFill>
                  <a:srgbClr val="A50021"/>
                </a:solidFill>
                <a:latin typeface="B Badr" panose="00000400000000000000" pitchFamily="2" charset="-78"/>
                <a:ea typeface="Calibri" panose="020F0502020204030204" pitchFamily="34" charset="0"/>
                <a:cs typeface="B Titr" panose="00000700000000000000" pitchFamily="2" charset="-78"/>
              </a:rPr>
              <a:t>ناظر</a:t>
            </a:r>
            <a:r>
              <a:rPr lang="fa-IR" sz="96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9600" dirty="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بر اعمال ملت </a:t>
            </a:r>
            <a:r>
              <a:rPr lang="fa-IR" sz="9600" dirty="0" smtClean="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ایران</a:t>
            </a:r>
            <a:endParaRPr lang="en-US" sz="9600" dirty="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endParaRPr>
          </a:p>
        </p:txBody>
      </p:sp>
      <p:pic>
        <p:nvPicPr>
          <p:cNvPr id="11266" name="Picture 2" descr="F:\پاور پوینتهای تبلیغاتی\تصاویر تابلو\images (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29" y="651929"/>
            <a:ext cx="1762125" cy="259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034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507831"/>
          </a:xfrm>
          <a:prstGeom prst="rect">
            <a:avLst/>
          </a:prstGeom>
          <a:noFill/>
        </p:spPr>
        <p:txBody>
          <a:bodyPr wrap="square" rtlCol="1">
            <a:spAutoFit/>
          </a:bodyPr>
          <a:lstStyle/>
          <a:p>
            <a:r>
              <a:rPr lang="fa-IR" sz="900" dirty="0" smtClean="0"/>
              <a:t>نيروهاى </a:t>
            </a:r>
            <a:r>
              <a:rPr lang="fa-IR" sz="900" dirty="0"/>
              <a:t>ما- ارتش و سپاه- بحمد اللّه نيروهاى خوبى هستند. هركدام از آن‏ها محسناتى دارند كه در هيچ نيروى مسلح ديگر دنيا، اين برجستگى‏ها را نمى‏بينيم. </a:t>
            </a:r>
            <a:r>
              <a:rPr lang="fa-IR" sz="900" b="1" dirty="0"/>
              <a:t>سپاه، نيروى انقلابىِ پُرشور و آزمايش داده و تجربه‏شده‏اى</a:t>
            </a:r>
            <a:r>
              <a:rPr lang="fa-IR" sz="900" dirty="0"/>
              <a:t> است كه ده سال در ميدانهاى نبرد، جمهورى اسلامى را سربلند كرد و خود، ميوه‏ى درخت انقلاب بود و هست. </a:t>
            </a:r>
            <a:r>
              <a:rPr lang="fa-IR" sz="900" b="1" dirty="0"/>
              <a:t>ارتش نيز يك نيروى منظم و كارآمدى</a:t>
            </a:r>
            <a:r>
              <a:rPr lang="fa-IR" sz="900" dirty="0"/>
              <a:t> است كه على‏رغم سرمايه‏گذاريهاى دشمن، در مسير خدمت به انقلاب قرار گرفت و بازوى نيرومندى براى آن شد. غير از حضور ده‏ساله در ميدان جنگ، آموزش داد و پشتيبانى كرد و زمينه‏هاى باارزشى را فراهم آورد. </a:t>
            </a:r>
            <a:r>
              <a:rPr lang="fa-IR" sz="900" b="1" dirty="0"/>
              <a:t>امروز ارتش نيروى بسيار كارآمد و مؤمن و مخلص و ذخيره‏اى براى انقلاب است</a:t>
            </a:r>
            <a:r>
              <a:rPr lang="fa-IR" sz="900" dirty="0"/>
              <a:t> و در اين باور هيچ شكى وجود ندارد. (بیانات مقام معظم رهبری، 06/ 04/ 1368) </a:t>
            </a:r>
            <a:endParaRPr lang="en-US" sz="900" dirty="0"/>
          </a:p>
        </p:txBody>
      </p:sp>
      <p:sp>
        <p:nvSpPr>
          <p:cNvPr id="5" name="Rounded Rectangle 4"/>
          <p:cNvSpPr/>
          <p:nvPr/>
        </p:nvSpPr>
        <p:spPr>
          <a:xfrm>
            <a:off x="1958109" y="3602182"/>
            <a:ext cx="8349674" cy="2909454"/>
          </a:xfrm>
          <a:prstGeom prst="round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C4E59F"/>
              </a:solidFill>
            </a:endParaRPr>
          </a:p>
        </p:txBody>
      </p:sp>
      <p:sp>
        <p:nvSpPr>
          <p:cNvPr id="7" name="Down Arrow 6"/>
          <p:cNvSpPr/>
          <p:nvPr/>
        </p:nvSpPr>
        <p:spPr>
          <a:xfrm>
            <a:off x="5223164" y="2178729"/>
            <a:ext cx="1819563" cy="1330037"/>
          </a:xfrm>
          <a:prstGeom prst="down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a:p>
        </p:txBody>
      </p:sp>
      <p:sp>
        <p:nvSpPr>
          <p:cNvPr id="4" name="TextBox 3"/>
          <p:cNvSpPr txBox="1"/>
          <p:nvPr/>
        </p:nvSpPr>
        <p:spPr>
          <a:xfrm>
            <a:off x="112734" y="777250"/>
            <a:ext cx="11987408" cy="5463034"/>
          </a:xfrm>
          <a:prstGeom prst="rect">
            <a:avLst/>
          </a:prstGeom>
          <a:noFill/>
        </p:spPr>
        <p:txBody>
          <a:bodyPr wrap="square" rtlCol="1">
            <a:spAutoFit/>
          </a:bodyPr>
          <a:lstStyle/>
          <a:p>
            <a:pPr algn="ctr"/>
            <a:r>
              <a:rPr lang="fa-IR" sz="66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8000" dirty="0">
                <a:ln w="28575">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تجلیل</a:t>
            </a:r>
            <a:r>
              <a:rPr lang="fa-IR" sz="80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6600" dirty="0">
                <a:ln w="28575">
                  <a:solidFill>
                    <a:schemeClr val="tx1"/>
                  </a:solidFill>
                </a:ln>
                <a:latin typeface="B Badr" panose="00000400000000000000" pitchFamily="2" charset="-78"/>
                <a:ea typeface="Calibri" panose="020F0502020204030204" pitchFamily="34" charset="0"/>
                <a:cs typeface="B Titr" panose="00000700000000000000" pitchFamily="2" charset="-78"/>
              </a:rPr>
              <a:t>مقام معظم رهبری </a:t>
            </a:r>
            <a:endParaRPr lang="fa-IR" sz="6600" dirty="0" smtClean="0">
              <a:ln w="28575">
                <a:solidFill>
                  <a:schemeClr val="tx1"/>
                </a:solidFill>
              </a:ln>
              <a:latin typeface="B Badr" panose="00000400000000000000" pitchFamily="2" charset="-78"/>
              <a:ea typeface="Calibri" panose="020F0502020204030204" pitchFamily="34" charset="0"/>
              <a:cs typeface="B Titr" panose="00000700000000000000" pitchFamily="2" charset="-78"/>
            </a:endParaRPr>
          </a:p>
          <a:p>
            <a:pPr algn="ctr"/>
            <a:endParaRPr lang="fa-IR" sz="14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66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از</a:t>
            </a:r>
            <a:endParaRPr lang="fa-IR" sz="66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just"/>
            <a:r>
              <a:rPr lang="fa-IR" sz="40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endParaRPr lang="fa-IR" sz="40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9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3800" dirty="0" smtClean="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ارتش </a:t>
            </a:r>
            <a:r>
              <a:rPr lang="fa-IR" sz="13800" dirty="0">
                <a:ln w="28575">
                  <a:solidFill>
                    <a:schemeClr val="tx1"/>
                  </a:solidFill>
                </a:ln>
                <a:latin typeface="B Badr" panose="00000400000000000000" pitchFamily="2" charset="-78"/>
                <a:ea typeface="Calibri" panose="020F0502020204030204" pitchFamily="34" charset="0"/>
                <a:cs typeface="B Titr" panose="00000700000000000000" pitchFamily="2" charset="-78"/>
              </a:rPr>
              <a:t>و</a:t>
            </a:r>
            <a:r>
              <a:rPr lang="fa-IR" sz="13800" dirty="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 </a:t>
            </a:r>
            <a:r>
              <a:rPr lang="fa-IR" sz="13800" dirty="0" smtClean="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سپاه</a:t>
            </a:r>
            <a:endParaRPr lang="en-US" sz="13800" dirty="0">
              <a:ln w="28575">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27" y="1972209"/>
            <a:ext cx="2449413" cy="16299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57093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507831"/>
          </a:xfrm>
          <a:prstGeom prst="rect">
            <a:avLst/>
          </a:prstGeom>
          <a:noFill/>
        </p:spPr>
        <p:txBody>
          <a:bodyPr wrap="square" rtlCol="1">
            <a:spAutoFit/>
          </a:bodyPr>
          <a:lstStyle/>
          <a:p>
            <a:r>
              <a:rPr lang="fa-IR" sz="900" dirty="0" smtClean="0"/>
              <a:t>نيروهاى </a:t>
            </a:r>
            <a:r>
              <a:rPr lang="fa-IR" sz="900" dirty="0"/>
              <a:t>ما- ارتش و سپاه- بحمد اللّه نيروهاى خوبى هستند. هركدام از آن‏ها محسناتى دارند كه در هيچ نيروى مسلح ديگر دنيا، اين برجستگى‏ها را نمى‏بينيم. </a:t>
            </a:r>
            <a:r>
              <a:rPr lang="fa-IR" sz="900" b="1" dirty="0"/>
              <a:t>سپاه، نيروى انقلابىِ پُرشور و آزمايش داده و تجربه‏شده‏اى</a:t>
            </a:r>
            <a:r>
              <a:rPr lang="fa-IR" sz="900" dirty="0"/>
              <a:t> است كه ده سال در ميدانهاى نبرد، جمهورى اسلامى را سربلند كرد و خود، ميوه‏ى درخت انقلاب بود و هست. </a:t>
            </a:r>
            <a:r>
              <a:rPr lang="fa-IR" sz="900" b="1" dirty="0"/>
              <a:t>ارتش نيز يك نيروى منظم و كارآمدى</a:t>
            </a:r>
            <a:r>
              <a:rPr lang="fa-IR" sz="900" dirty="0"/>
              <a:t> است كه على‏رغم سرمايه‏گذاريهاى دشمن، در مسير خدمت به انقلاب قرار گرفت و بازوى نيرومندى براى آن شد. غير از حضور ده‏ساله در ميدان جنگ، آموزش داد و پشتيبانى كرد و زمينه‏هاى باارزشى را فراهم آورد. </a:t>
            </a:r>
            <a:r>
              <a:rPr lang="fa-IR" sz="900" b="1" dirty="0"/>
              <a:t>امروز ارتش نيروى بسيار كارآمد و مؤمن و مخلص و ذخيره‏اى براى انقلاب است</a:t>
            </a:r>
            <a:r>
              <a:rPr lang="fa-IR" sz="900" dirty="0"/>
              <a:t> و در اين باور هيچ شكى وجود ندارد. (بیانات مقام معظم رهبری، 06/ 04/ 1368) </a:t>
            </a:r>
            <a:endParaRPr lang="en-US" sz="900" dirty="0"/>
          </a:p>
        </p:txBody>
      </p:sp>
      <p:sp>
        <p:nvSpPr>
          <p:cNvPr id="3" name="Rounded Rectangle 2"/>
          <p:cNvSpPr/>
          <p:nvPr/>
        </p:nvSpPr>
        <p:spPr>
          <a:xfrm>
            <a:off x="4544291" y="786487"/>
            <a:ext cx="3278909" cy="194747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106" y="1473921"/>
            <a:ext cx="2562225" cy="17811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2734" y="786487"/>
            <a:ext cx="11987408" cy="5586145"/>
          </a:xfrm>
          <a:prstGeom prst="rect">
            <a:avLst/>
          </a:prstGeom>
          <a:noFill/>
        </p:spPr>
        <p:txBody>
          <a:bodyPr wrap="square" rtlCol="1">
            <a:spAutoFit/>
            <a:scene3d>
              <a:camera prst="obliqueBottomLeft"/>
              <a:lightRig rig="threePt" dir="t"/>
            </a:scene3d>
            <a:sp3d extrusionH="57150">
              <a:bevelT w="38100" h="38100" prst="angle"/>
            </a:sp3d>
          </a:bodyPr>
          <a:lstStyle/>
          <a:p>
            <a:pPr algn="ctr"/>
            <a:r>
              <a:rPr lang="fa-IR" sz="11500" dirty="0" smtClean="0">
                <a:ln w="3810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rPr>
              <a:t>سپاه </a:t>
            </a:r>
            <a:endParaRPr lang="fa-IR" sz="4000" dirty="0">
              <a:ln w="38100">
                <a:solidFill>
                  <a:schemeClr val="tx1"/>
                </a:solidFill>
              </a:ln>
              <a:solidFill>
                <a:srgbClr val="660066"/>
              </a:solidFill>
              <a:latin typeface="B Badr" panose="00000400000000000000" pitchFamily="2" charset="-78"/>
              <a:ea typeface="Calibri" panose="020F0502020204030204" pitchFamily="34" charset="0"/>
              <a:cs typeface="B Titr" panose="00000700000000000000" pitchFamily="2" charset="-78"/>
            </a:endParaRPr>
          </a:p>
          <a:p>
            <a:pPr algn="just"/>
            <a:endParaRPr lang="fa-IR"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just"/>
            <a:r>
              <a:rPr lang="fa-IR" sz="7200" dirty="0" smtClean="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نيروى </a:t>
            </a:r>
            <a:r>
              <a:rPr lang="fa-IR" sz="7200" dirty="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انقلابىِ </a:t>
            </a:r>
            <a:r>
              <a:rPr lang="fa-IR" sz="9600" dirty="0">
                <a:ln w="38100">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پُرشور</a:t>
            </a:r>
            <a:r>
              <a:rPr lang="fa-IR" sz="72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p>
          <a:p>
            <a:pPr algn="just"/>
            <a:endParaRPr lang="fa-IR" sz="40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l"/>
            <a:r>
              <a:rPr lang="fa-IR" sz="7200" dirty="0" smtClean="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و</a:t>
            </a:r>
            <a:r>
              <a:rPr lang="fa-IR" sz="72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8800" dirty="0" smtClean="0">
                <a:ln w="38100">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آزمايش </a:t>
            </a:r>
            <a:r>
              <a:rPr lang="fa-IR" sz="8800" dirty="0">
                <a:ln w="38100">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داده </a:t>
            </a:r>
            <a:r>
              <a:rPr lang="fa-IR" sz="7200" dirty="0">
                <a:ln w="38100">
                  <a:solidFill>
                    <a:schemeClr val="tx1"/>
                  </a:solidFill>
                </a:ln>
                <a:solidFill>
                  <a:srgbClr val="002060"/>
                </a:solidFill>
                <a:latin typeface="B Badr" panose="00000400000000000000" pitchFamily="2" charset="-78"/>
                <a:ea typeface="Calibri" panose="020F0502020204030204" pitchFamily="34" charset="0"/>
                <a:cs typeface="B Titr" panose="00000700000000000000" pitchFamily="2" charset="-78"/>
              </a:rPr>
              <a:t>و</a:t>
            </a:r>
            <a:r>
              <a:rPr lang="fa-IR" sz="72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8800" dirty="0">
                <a:ln w="38100">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تجربه‏شده</a:t>
            </a:r>
            <a:r>
              <a:rPr lang="fa-IR" sz="72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a:t>
            </a:r>
            <a:endParaRPr lang="en-US" sz="7200" dirty="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24596859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پاور پوینتهای تبلیغاتی\والپیپر\rounded-squares-overlapped-over-blurred-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4292"/>
            <a:ext cx="12192000" cy="48537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70988"/>
            <a:ext cx="12192000" cy="830997"/>
          </a:xfrm>
          <a:prstGeom prst="rect">
            <a:avLst/>
          </a:prstGeom>
          <a:noFill/>
        </p:spPr>
        <p:txBody>
          <a:bodyPr wrap="square" rtlCol="1">
            <a:spAutoFit/>
          </a:bodyPr>
          <a:lstStyle/>
          <a:p>
            <a:r>
              <a:rPr lang="fa-IR" sz="1200" b="1" dirty="0"/>
              <a:t>*»»»</a:t>
            </a:r>
            <a:r>
              <a:rPr lang="fa-IR" sz="1200" dirty="0"/>
              <a:t> نيروهاى ما- ارتش و سپاه- بحمد اللّه نيروهاى خوبى هستند. هركدام از آن‏ها محسناتى دارند كه در هيچ نيروى مسلح ديگر دنيا، اين برجستگى‏ها را نمى‏بينيم. </a:t>
            </a:r>
            <a:r>
              <a:rPr lang="fa-IR" sz="1200" b="1" dirty="0"/>
              <a:t>سپاه، نيروى انقلابىِ پُرشور و آزمايش داده و تجربه‏شده‏اى</a:t>
            </a:r>
            <a:r>
              <a:rPr lang="fa-IR" sz="1200" dirty="0"/>
              <a:t> است كه ده سال در ميدانهاى نبرد، جمهورى اسلامى را سربلند كرد و خود، ميوه‏ى درخت انقلاب بود و هست. </a:t>
            </a:r>
            <a:r>
              <a:rPr lang="fa-IR" sz="1200" b="1" dirty="0"/>
              <a:t>ارتش نيز يك نيروى منظم و كارآمدى</a:t>
            </a:r>
            <a:r>
              <a:rPr lang="fa-IR" sz="1200" dirty="0"/>
              <a:t> است كه على‏رغم سرمايه‏گذاريهاى دشمن، در مسير خدمت به انقلاب قرار گرفت و بازوى نيرومندى براى آن شد. غير از حضور ده‏ساله در ميدان جنگ، آموزش داد و پشتيبانى كرد و زمينه‏هاى باارزشى را فراهم آورد. </a:t>
            </a:r>
            <a:r>
              <a:rPr lang="fa-IR" sz="1200" b="1" dirty="0"/>
              <a:t>امروز ارتش نيروى بسيار كارآمد و مؤمن و مخلص و ذخيره‏اى براى انقلاب است</a:t>
            </a:r>
            <a:r>
              <a:rPr lang="fa-IR" sz="1200" dirty="0"/>
              <a:t> و در اين باور هيچ شكى وجود ندارد. (بیانات مقام معظم رهبری، 06/ 04/ 1368) </a:t>
            </a:r>
            <a:endParaRPr lang="en-US" sz="1200" dirty="0"/>
          </a:p>
        </p:txBody>
      </p:sp>
      <p:sp>
        <p:nvSpPr>
          <p:cNvPr id="4" name="TextBox 3"/>
          <p:cNvSpPr txBox="1"/>
          <p:nvPr/>
        </p:nvSpPr>
        <p:spPr>
          <a:xfrm>
            <a:off x="112734" y="139954"/>
            <a:ext cx="11987408" cy="6694140"/>
          </a:xfrm>
          <a:prstGeom prst="rect">
            <a:avLst/>
          </a:prstGeom>
          <a:noFill/>
        </p:spPr>
        <p:txBody>
          <a:bodyPr wrap="square" rtlCol="1">
            <a:spAutoFit/>
          </a:bodyPr>
          <a:lstStyle/>
          <a:p>
            <a:pPr algn="ctr"/>
            <a:r>
              <a:rPr lang="fa-IR" sz="19900" b="1" dirty="0" smtClean="0">
                <a:ln w="28575">
                  <a:solidFill>
                    <a:schemeClr val="accent2">
                      <a:lumMod val="50000"/>
                    </a:schemeClr>
                  </a:solidFill>
                  <a:prstDash val="solid"/>
                  <a:miter lim="800000"/>
                </a:ln>
                <a:solidFill>
                  <a:srgbClr val="FFC000"/>
                </a:solidFill>
                <a:effectLst>
                  <a:outerShdw blurRad="25500" dist="23000" dir="7020000" algn="tl">
                    <a:srgbClr val="000000">
                      <a:alpha val="50000"/>
                    </a:srgbClr>
                  </a:outerShdw>
                </a:effectLst>
                <a:latin typeface="B Badr" panose="00000400000000000000" pitchFamily="2" charset="-78"/>
                <a:ea typeface="Calibri" panose="020F0502020204030204" pitchFamily="34" charset="0"/>
                <a:cs typeface="B Titr" panose="00000700000000000000" pitchFamily="2" charset="-78"/>
              </a:rPr>
              <a:t>ارتش</a:t>
            </a:r>
          </a:p>
          <a:p>
            <a:pPr algn="ctr"/>
            <a:r>
              <a:rPr lang="fa-IR" sz="2800" dirty="0" smtClean="0">
                <a:solidFill>
                  <a:srgbClr val="00B050"/>
                </a:solidFill>
                <a:latin typeface="B Badr" panose="00000400000000000000" pitchFamily="2" charset="-78"/>
                <a:ea typeface="Calibri" panose="020F0502020204030204" pitchFamily="34" charset="0"/>
                <a:cs typeface="B Titr" panose="00000700000000000000" pitchFamily="2" charset="-78"/>
              </a:rPr>
              <a:t> </a:t>
            </a:r>
            <a:endParaRPr lang="fa-IR" sz="16600" dirty="0" smtClean="0">
              <a:solidFill>
                <a:srgbClr val="00B050"/>
              </a:solidFill>
              <a:latin typeface="B Badr" panose="00000400000000000000" pitchFamily="2" charset="-78"/>
              <a:ea typeface="Calibri" panose="020F0502020204030204" pitchFamily="34" charset="0"/>
              <a:cs typeface="B Titr" panose="00000700000000000000" pitchFamily="2" charset="-78"/>
            </a:endParaRPr>
          </a:p>
          <a:p>
            <a:r>
              <a:rPr lang="fa-IR" sz="8800" dirty="0" smtClean="0">
                <a:ln w="28575">
                  <a:solidFill>
                    <a:schemeClr val="tx1"/>
                  </a:solidFill>
                </a:ln>
                <a:solidFill>
                  <a:srgbClr val="47CFFF"/>
                </a:solidFill>
                <a:latin typeface="B Badr" panose="00000400000000000000" pitchFamily="2" charset="-78"/>
                <a:ea typeface="Calibri" panose="020F0502020204030204" pitchFamily="34" charset="0"/>
                <a:cs typeface="B Titr" panose="00000700000000000000" pitchFamily="2" charset="-78"/>
              </a:rPr>
              <a:t>نيروى بسياركارآمد </a:t>
            </a:r>
          </a:p>
          <a:p>
            <a:pPr algn="ctr"/>
            <a:endParaRPr lang="fa-IR" dirty="0">
              <a:ln w="28575">
                <a:solidFill>
                  <a:schemeClr val="tx1"/>
                </a:solidFill>
              </a:ln>
              <a:solidFill>
                <a:srgbClr val="0070C0"/>
              </a:solidFill>
              <a:latin typeface="B Badr" panose="00000400000000000000" pitchFamily="2" charset="-78"/>
              <a:ea typeface="Calibri" panose="020F0502020204030204" pitchFamily="34" charset="0"/>
              <a:cs typeface="B Titr" panose="00000700000000000000" pitchFamily="2" charset="-78"/>
            </a:endParaRPr>
          </a:p>
          <a:p>
            <a:pPr algn="l"/>
            <a:r>
              <a:rPr lang="fa-IR" sz="9600" dirty="0" smtClean="0">
                <a:ln w="28575">
                  <a:solidFill>
                    <a:schemeClr val="tx1"/>
                  </a:solidFill>
                </a:ln>
                <a:solidFill>
                  <a:srgbClr val="FFFF00"/>
                </a:solidFill>
                <a:latin typeface="B Badr" panose="00000400000000000000" pitchFamily="2" charset="-78"/>
                <a:ea typeface="Calibri" panose="020F0502020204030204" pitchFamily="34" charset="0"/>
                <a:cs typeface="B Titr" panose="00000700000000000000" pitchFamily="2" charset="-78"/>
              </a:rPr>
              <a:t>و مؤمن و مخلص</a:t>
            </a:r>
            <a:endParaRPr lang="en-US" sz="9600" dirty="0">
              <a:ln w="28575">
                <a:solidFill>
                  <a:schemeClr val="tx1"/>
                </a:solidFill>
              </a:ln>
              <a:solidFill>
                <a:srgbClr val="FFFF00"/>
              </a:solidFill>
              <a:effectLst/>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35121372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پاور پوینتهای تبلیغاتی\والپیپر\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06"/>
            <a:ext cx="12192000" cy="69114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اعتقادم اين است كه اگر سپاه نباشد و يا ضعيف باشد</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امكان ندارد بتوانيم در مقابل تهديدى كه وجودش را مسلّم مى‏دانيم، دفاع كنيم‏. (بیانات مقام معظم رهبری، 19/ 04/ 1368)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12734" y="925032"/>
            <a:ext cx="11987408" cy="4370427"/>
          </a:xfrm>
          <a:prstGeom prst="rect">
            <a:avLst/>
          </a:prstGeom>
          <a:noFill/>
        </p:spPr>
        <p:txBody>
          <a:bodyPr wrap="square" rtlCol="1">
            <a:spAutoFit/>
          </a:bodyPr>
          <a:lstStyle/>
          <a:p>
            <a:pPr algn="ctr"/>
            <a:r>
              <a:rPr lang="fa-IR" sz="16600" dirty="0" smtClean="0">
                <a:solidFill>
                  <a:srgbClr val="00B050"/>
                </a:solidFill>
                <a:latin typeface="B Badr" panose="00000400000000000000" pitchFamily="2" charset="-78"/>
                <a:ea typeface="Calibri" panose="020F0502020204030204" pitchFamily="34" charset="0"/>
                <a:cs typeface="B Titr" panose="00000700000000000000" pitchFamily="2" charset="-78"/>
              </a:rPr>
              <a:t>تضعیف سپاه</a:t>
            </a:r>
          </a:p>
          <a:p>
            <a:pPr algn="just"/>
            <a:endParaRPr lang="fa-IR" sz="32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8000" dirty="0" smtClean="0">
                <a:solidFill>
                  <a:srgbClr val="FF0000"/>
                </a:solidFill>
                <a:latin typeface="B Badr" panose="00000400000000000000" pitchFamily="2" charset="-78"/>
                <a:ea typeface="Calibri" panose="020F0502020204030204" pitchFamily="34" charset="0"/>
                <a:cs typeface="B Titr" panose="00000700000000000000" pitchFamily="2" charset="-78"/>
              </a:rPr>
              <a:t>موجب </a:t>
            </a:r>
            <a:r>
              <a:rPr lang="fa-IR" sz="8000" dirty="0">
                <a:solidFill>
                  <a:srgbClr val="FF0000"/>
                </a:solidFill>
                <a:latin typeface="B Badr" panose="00000400000000000000" pitchFamily="2" charset="-78"/>
                <a:ea typeface="Calibri" panose="020F0502020204030204" pitchFamily="34" charset="0"/>
                <a:cs typeface="B Titr" panose="00000700000000000000" pitchFamily="2" charset="-78"/>
              </a:rPr>
              <a:t>ناتوانی در برابر </a:t>
            </a:r>
            <a:r>
              <a:rPr lang="fa-IR" sz="8000" dirty="0" smtClean="0">
                <a:solidFill>
                  <a:srgbClr val="FF0000"/>
                </a:solidFill>
                <a:latin typeface="B Badr" panose="00000400000000000000" pitchFamily="2" charset="-78"/>
                <a:ea typeface="Calibri" panose="020F0502020204030204" pitchFamily="34" charset="0"/>
                <a:cs typeface="B Titr" panose="00000700000000000000" pitchFamily="2" charset="-78"/>
              </a:rPr>
              <a:t>دشمن</a:t>
            </a:r>
            <a:endParaRPr lang="en-US" sz="8000" dirty="0">
              <a:solidFill>
                <a:srgbClr val="FF0000"/>
              </a:solidFill>
              <a:effectLst/>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3467491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415498"/>
          </a:xfrm>
          <a:prstGeom prst="rect">
            <a:avLst/>
          </a:prstGeom>
          <a:noFill/>
        </p:spPr>
        <p:txBody>
          <a:bodyPr wrap="square" rtlCol="1">
            <a:spAutoFit/>
          </a:bodyPr>
          <a:lstStyle/>
          <a:p>
            <a:pPr algn="just">
              <a:spcBef>
                <a:spcPts val="1200"/>
              </a:spcBef>
            </a:pPr>
            <a:r>
              <a:rPr lang="fa-IR" sz="1100" b="1" dirty="0" smtClean="0">
                <a:latin typeface="B Badr" panose="00000400000000000000" pitchFamily="2" charset="-78"/>
                <a:ea typeface="Calibri" panose="020F0502020204030204" pitchFamily="34" charset="0"/>
                <a:cs typeface="B Badr" panose="00000400000000000000" pitchFamily="2" charset="-78"/>
              </a:rPr>
              <a:t>إِنَّ </a:t>
            </a:r>
            <a:r>
              <a:rPr lang="fa-IR" sz="1100" b="1" dirty="0">
                <a:latin typeface="B Badr" panose="00000400000000000000" pitchFamily="2" charset="-78"/>
                <a:ea typeface="Calibri" panose="020F0502020204030204" pitchFamily="34" charset="0"/>
                <a:cs typeface="B Badr" panose="00000400000000000000" pitchFamily="2" charset="-78"/>
              </a:rPr>
              <a:t>اللّهَ اشْتَرَى‏ مِنَ الْمُؤْمِنِينَ أَنْفُسَهُمْ وَأَمْوَالَهُم بِأَنَّ لَهُمُ الْجَنَّةَ </a:t>
            </a:r>
            <a:r>
              <a:rPr lang="fa-IR" sz="1100" dirty="0">
                <a:latin typeface="B Badr" panose="00000400000000000000" pitchFamily="2" charset="-78"/>
                <a:ea typeface="Calibri" panose="020F0502020204030204" pitchFamily="34" charset="0"/>
                <a:cs typeface="B Badr" panose="00000400000000000000" pitchFamily="2" charset="-78"/>
              </a:rPr>
              <a:t>يُقَاتِلُونَ فِي سَبِيلِ اللّهِ فَيَقْتُلُونَ وَيُقْتَلُونَ وَعْداً عَلَيْهِ حَقّاً فِي التَّوْرَاةِ وَالْإِنْجِيلِ وَالْقُرْآنِ وَمَنْ أَوْفَى‏ بِعَهْدِهِ مِنَ اللّهِ </a:t>
            </a:r>
            <a:r>
              <a:rPr lang="fa-IR" sz="1100" b="1" dirty="0">
                <a:latin typeface="B Badr" panose="00000400000000000000" pitchFamily="2" charset="-78"/>
                <a:ea typeface="Calibri" panose="020F0502020204030204" pitchFamily="34" charset="0"/>
                <a:cs typeface="B Badr" panose="00000400000000000000" pitchFamily="2" charset="-78"/>
              </a:rPr>
              <a:t>فَاسْتَبْشِرُوا بِبَيْعِكُمُ الَّذِي بَايَعْتُم بِهِ وَذلِكَ هُوَ الْفَوْزُ الْعَظِيمُ</a:t>
            </a:r>
            <a:r>
              <a:rPr lang="fa-IR" sz="1100" dirty="0">
                <a:latin typeface="B Badr" panose="00000400000000000000" pitchFamily="2" charset="-78"/>
                <a:ea typeface="Calibri" panose="020F0502020204030204" pitchFamily="34" charset="0"/>
                <a:cs typeface="B Badr" panose="00000400000000000000" pitchFamily="2" charset="-78"/>
              </a:rPr>
              <a:t>.</a:t>
            </a:r>
            <a:r>
              <a:rPr lang="fa-IR" sz="900" dirty="0">
                <a:latin typeface="Calibri" panose="020F0502020204030204" pitchFamily="34" charset="0"/>
                <a:ea typeface="Calibri" panose="020F0502020204030204" pitchFamily="34" charset="0"/>
                <a:cs typeface="B Badr" panose="00000400000000000000" pitchFamily="2" charset="-78"/>
              </a:rPr>
              <a:t> (توبه/ 111): خداوند از مؤمنان، جان و مالشان را به [بهاى‏] اينكه بهشت براى آنان باشد، خريده است؛ [به‏ اين گونه كه‏] در راه خدا مى‏جنگند مى‏كُشند و كشته مى‏شوند. اين وعده حقّى است بر او، كه در تورات و انجيل و قرآن ذكر كرده است و چه كسى از خدا به عهد خويش وفادارتر است؟ پس بشارت باد بر شما، به اين معامله‏اى كه با او كرده‏ايد؛ و اين همان پيروزى بزرگ است.</a:t>
            </a:r>
            <a:endParaRPr lang="en-US" sz="1100" dirty="0">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le 2"/>
          <p:cNvSpPr/>
          <p:nvPr/>
        </p:nvSpPr>
        <p:spPr>
          <a:xfrm>
            <a:off x="8944985" y="925032"/>
            <a:ext cx="3155157" cy="143947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204592" y="917191"/>
            <a:ext cx="11987408" cy="5555367"/>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9600" dirty="0" smtClean="0">
                <a:ln>
                  <a:solidFill>
                    <a:srgbClr val="7030A0"/>
                  </a:solidFill>
                </a:ln>
                <a:solidFill>
                  <a:srgbClr val="FF0000"/>
                </a:solidFill>
                <a:latin typeface="B Badr" panose="00000400000000000000" pitchFamily="2" charset="-78"/>
                <a:ea typeface="Calibri" panose="020F0502020204030204" pitchFamily="34" charset="0"/>
                <a:cs typeface="B Titr" panose="00000700000000000000" pitchFamily="2" charset="-78"/>
              </a:rPr>
              <a:t>  جهاد</a:t>
            </a:r>
            <a:endParaRPr lang="fa-IR" sz="9600" dirty="0">
              <a:ln>
                <a:solidFill>
                  <a:srgbClr val="7030A0"/>
                </a:solidFill>
              </a:ln>
              <a:solidFill>
                <a:srgbClr val="FF0000"/>
              </a:solidFill>
              <a:latin typeface="B Badr" panose="00000400000000000000" pitchFamily="2" charset="-78"/>
              <a:ea typeface="Calibri" panose="020F0502020204030204" pitchFamily="34" charset="0"/>
              <a:cs typeface="B Titr" panose="00000700000000000000" pitchFamily="2" charset="-78"/>
            </a:endParaRPr>
          </a:p>
          <a:p>
            <a:pPr algn="just"/>
            <a:endParaRPr lang="fa-IR" sz="4400" dirty="0" smtClean="0">
              <a:ln>
                <a:solidFill>
                  <a:srgbClr val="7030A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1500" dirty="0" smtClean="0">
                <a:ln>
                  <a:solidFill>
                    <a:srgbClr val="7030A0"/>
                  </a:solidFill>
                </a:ln>
                <a:solidFill>
                  <a:srgbClr val="002060"/>
                </a:solidFill>
                <a:latin typeface="B Badr" panose="00000400000000000000" pitchFamily="2" charset="-78"/>
                <a:ea typeface="Calibri" panose="020F0502020204030204" pitchFamily="34" charset="0"/>
                <a:cs typeface="B Titr" panose="00000700000000000000" pitchFamily="2" charset="-78"/>
              </a:rPr>
              <a:t>معامله </a:t>
            </a:r>
            <a:r>
              <a:rPr lang="fa-IR" sz="11500" dirty="0">
                <a:ln>
                  <a:solidFill>
                    <a:srgbClr val="7030A0"/>
                  </a:solidFill>
                </a:ln>
                <a:solidFill>
                  <a:srgbClr val="002060"/>
                </a:solidFill>
                <a:latin typeface="B Badr" panose="00000400000000000000" pitchFamily="2" charset="-78"/>
                <a:ea typeface="Calibri" panose="020F0502020204030204" pitchFamily="34" charset="0"/>
                <a:cs typeface="B Titr" panose="00000700000000000000" pitchFamily="2" charset="-78"/>
              </a:rPr>
              <a:t>با خداوند </a:t>
            </a:r>
          </a:p>
          <a:p>
            <a:pPr algn="just"/>
            <a:endParaRPr lang="fa-IR" sz="4400" dirty="0">
              <a:ln>
                <a:solidFill>
                  <a:srgbClr val="7030A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l"/>
            <a:endParaRPr lang="fa-IR" sz="2800" dirty="0" smtClean="0">
              <a:ln>
                <a:solidFill>
                  <a:srgbClr val="7030A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2800" dirty="0" smtClean="0">
                <a:ln>
                  <a:solidFill>
                    <a:srgbClr val="7030A0"/>
                  </a:solidFill>
                </a:ln>
                <a:solidFill>
                  <a:srgbClr val="000000"/>
                </a:solidFill>
                <a:latin typeface="B Badr" panose="00000400000000000000" pitchFamily="2" charset="-78"/>
                <a:ea typeface="Calibri" panose="020F0502020204030204" pitchFamily="34" charset="0"/>
                <a:cs typeface="B Titr" panose="00000700000000000000" pitchFamily="2" charset="-78"/>
              </a:rPr>
              <a:t>إِنَّ </a:t>
            </a:r>
            <a:r>
              <a:rPr lang="fa-IR" sz="2800" dirty="0">
                <a:ln>
                  <a:solidFill>
                    <a:srgbClr val="7030A0"/>
                  </a:solidFill>
                </a:ln>
                <a:solidFill>
                  <a:srgbClr val="000000"/>
                </a:solidFill>
                <a:latin typeface="B Badr" panose="00000400000000000000" pitchFamily="2" charset="-78"/>
                <a:ea typeface="Calibri" panose="020F0502020204030204" pitchFamily="34" charset="0"/>
                <a:cs typeface="B Titr" panose="00000700000000000000" pitchFamily="2" charset="-78"/>
              </a:rPr>
              <a:t>اللّهَ اشْتَرَى‏ مِنَ الْمُؤْمِنِينَ أَنْفُسَهُمْ وَأَمْوَالَهُم</a:t>
            </a:r>
            <a:endParaRPr lang="en-US" sz="2800" dirty="0">
              <a:ln>
                <a:solidFill>
                  <a:srgbClr val="7030A0"/>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7191"/>
            <a:ext cx="2466975" cy="1847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4180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پاور پوینتهای تبلیغاتی\والپیپر\images (5).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5905"/>
            <a:ext cx="12192000" cy="68639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2750"/>
            <a:ext cx="12192000" cy="461665"/>
          </a:xfrm>
          <a:prstGeom prst="rect">
            <a:avLst/>
          </a:prstGeom>
          <a:noFill/>
        </p:spPr>
        <p:txBody>
          <a:bodyPr wrap="square" rtlCol="1">
            <a:spAutoFit/>
          </a:bodyPr>
          <a:lstStyle/>
          <a:p>
            <a:pPr algn="just"/>
            <a:r>
              <a:rPr lang="fa-IR" sz="1200" b="1" dirty="0">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بايد به معناى حقيقى كلمه، سپاه را تقويت كرد. اين تكليفى است كه هم بر گردن شما و هم بر عهده‏ى من است.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به بُعد معنوى، يعنى روحيه و فكر و اعتقاد و اخلاص و همان چيزهايى كه سپاه را از بقيه‏ى نيروهاى مسلح متمايز مى‏كند</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و اگر آن‏ها را از او بگيريم، معنايش اين است كه سپاه را نداريم، بايد توجه كرد. همچنين سازماندهى ادارى و نظامى و سلسله‏مراتب فرماندهى و استحكام مديريت و تواناييهاى علمى و رزمى و ابزار و ساير چيزهايى را كه لازم است، بايد جدى گرفت. (بیانات مقام معظم رهبری، 19/ 04/ 1368) </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02296" y="638704"/>
            <a:ext cx="11987408" cy="5355312"/>
          </a:xfrm>
          <a:prstGeom prst="rect">
            <a:avLst/>
          </a:prstGeom>
          <a:noFill/>
        </p:spPr>
        <p:txBody>
          <a:bodyPr wrap="square" rtlCol="1">
            <a:spAutoFit/>
          </a:bodyPr>
          <a:lstStyle/>
          <a:p>
            <a:pPr algn="ctr"/>
            <a:r>
              <a:rPr lang="fa-IR" sz="8800" dirty="0" smtClean="0">
                <a:solidFill>
                  <a:srgbClr val="00B0F0"/>
                </a:solidFill>
                <a:latin typeface="B Badr" panose="00000400000000000000" pitchFamily="2" charset="-78"/>
                <a:ea typeface="Calibri" panose="020F0502020204030204" pitchFamily="34" charset="0"/>
                <a:cs typeface="B Titr" panose="00000700000000000000" pitchFamily="2" charset="-78"/>
              </a:rPr>
              <a:t>سپاه </a:t>
            </a:r>
            <a:r>
              <a:rPr lang="fa-IR" sz="8800" dirty="0">
                <a:solidFill>
                  <a:srgbClr val="00B0F0"/>
                </a:solidFill>
                <a:latin typeface="B Badr" panose="00000400000000000000" pitchFamily="2" charset="-78"/>
                <a:ea typeface="Calibri" panose="020F0502020204030204" pitchFamily="34" charset="0"/>
                <a:cs typeface="B Titr" panose="00000700000000000000" pitchFamily="2" charset="-78"/>
              </a:rPr>
              <a:t>باید </a:t>
            </a:r>
            <a:endParaRPr lang="fa-IR" sz="8800" dirty="0" smtClean="0">
              <a:solidFill>
                <a:srgbClr val="00B0F0"/>
              </a:solidFill>
              <a:latin typeface="B Badr" panose="00000400000000000000" pitchFamily="2" charset="-78"/>
              <a:ea typeface="Calibri" panose="020F0502020204030204" pitchFamily="34" charset="0"/>
              <a:cs typeface="B Titr" panose="00000700000000000000" pitchFamily="2" charset="-78"/>
            </a:endParaRPr>
          </a:p>
          <a:p>
            <a:pPr algn="ctr"/>
            <a:endParaRPr lang="fa-IR" sz="32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4000" dirty="0" smtClean="0">
                <a:solidFill>
                  <a:srgbClr val="7030A0"/>
                </a:solidFill>
                <a:latin typeface="B Badr" panose="00000400000000000000" pitchFamily="2" charset="-78"/>
                <a:ea typeface="Calibri" panose="020F0502020204030204" pitchFamily="34" charset="0"/>
                <a:cs typeface="B Titr" panose="00000700000000000000" pitchFamily="2" charset="-78"/>
              </a:rPr>
              <a:t>از </a:t>
            </a:r>
            <a:r>
              <a:rPr lang="fa-IR" sz="4000" dirty="0">
                <a:solidFill>
                  <a:srgbClr val="7030A0"/>
                </a:solidFill>
                <a:latin typeface="B Badr" panose="00000400000000000000" pitchFamily="2" charset="-78"/>
                <a:ea typeface="Calibri" panose="020F0502020204030204" pitchFamily="34" charset="0"/>
                <a:cs typeface="B Titr" panose="00000700000000000000" pitchFamily="2" charset="-78"/>
              </a:rPr>
              <a:t>سایر نیروهای </a:t>
            </a:r>
            <a:r>
              <a:rPr lang="fa-IR" sz="4000" dirty="0" smtClean="0">
                <a:solidFill>
                  <a:srgbClr val="7030A0"/>
                </a:solidFill>
                <a:latin typeface="B Badr" panose="00000400000000000000" pitchFamily="2" charset="-78"/>
                <a:ea typeface="Calibri" panose="020F0502020204030204" pitchFamily="34" charset="0"/>
                <a:cs typeface="B Titr" panose="00000700000000000000" pitchFamily="2" charset="-78"/>
              </a:rPr>
              <a:t>مسلح</a:t>
            </a:r>
            <a:endParaRPr lang="fa-IR" sz="3200" dirty="0">
              <a:solidFill>
                <a:srgbClr val="7030A0"/>
              </a:solidFill>
              <a:latin typeface="B Badr" panose="00000400000000000000" pitchFamily="2" charset="-78"/>
              <a:ea typeface="Calibri" panose="020F0502020204030204" pitchFamily="34" charset="0"/>
              <a:cs typeface="B Titr" panose="00000700000000000000" pitchFamily="2" charset="-78"/>
            </a:endParaRPr>
          </a:p>
          <a:p>
            <a:pPr algn="ctr"/>
            <a:endParaRPr lang="fa-IR" sz="40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3800" dirty="0" smtClean="0">
                <a:solidFill>
                  <a:srgbClr val="00B050"/>
                </a:solidFill>
                <a:latin typeface="B Badr" panose="00000400000000000000" pitchFamily="2" charset="-78"/>
                <a:ea typeface="Calibri" panose="020F0502020204030204" pitchFamily="34" charset="0"/>
                <a:cs typeface="B Titr" panose="00000700000000000000" pitchFamily="2" charset="-78"/>
              </a:rPr>
              <a:t>ممتاز باشد</a:t>
            </a:r>
            <a:endParaRPr lang="en-US" sz="13800" dirty="0">
              <a:solidFill>
                <a:srgbClr val="00B050"/>
              </a:solidFill>
              <a:effectLst/>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33283788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پاور پوینتهای تبلیغاتی\والپیپر\rose-pattern-powerpoint-templates-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12192000" cy="461665"/>
          </a:xfrm>
          <a:prstGeom prst="rect">
            <a:avLst/>
          </a:prstGeom>
          <a:noFill/>
        </p:spPr>
        <p:txBody>
          <a:bodyPr wrap="square" rtlCol="1">
            <a:spAutoFit/>
          </a:bodyPr>
          <a:lstStyle/>
          <a:p>
            <a:pPr algn="just"/>
            <a:r>
              <a:rPr lang="fa-IR" sz="1200" b="1" dirty="0">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امروز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در داخل سپاه آن‏قدر نيروى مؤمن وجود دارد</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كه اگر از يكى دو نهاد انقلابى بگذريم، شايد در هيچ مجموعه‏يى از مجموعه‏هاى فراوان و متعدد كشور نتوان اين همه نيروى خوب و بااخلاص را يكجا مشاهده كرد؛ نيروهايى كه علم و ابتكار و تجربه و اخلاص و شوق و نشاط و اميد دارند. اين، سرمايه‏ى عظيمى است.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اگر ما توانستيم از اين سرمايه خوب استفاده كنيم، پيش خداى متعال سربلند خواهيم بود؛ و الّا هيچ عذرى نزد او نخواهيم داشت. </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(بیانات مقام معظم رهبری، 19/ 04/ 1368) </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12734" y="204624"/>
            <a:ext cx="11987408" cy="4939814"/>
          </a:xfrm>
          <a:prstGeom prst="rect">
            <a:avLst/>
          </a:prstGeom>
          <a:noFill/>
        </p:spPr>
        <p:txBody>
          <a:bodyPr wrap="square" rtlCol="1">
            <a:spAutoFit/>
          </a:bodyPr>
          <a:lstStyle/>
          <a:p>
            <a:pPr algn="ctr"/>
            <a:r>
              <a:rPr lang="fa-IR" sz="19900" dirty="0" smtClean="0">
                <a:ln w="38100">
                  <a:solidFill>
                    <a:srgbClr val="0070C0"/>
                  </a:solidFill>
                </a:ln>
                <a:solidFill>
                  <a:srgbClr val="C0E399"/>
                </a:solidFill>
                <a:latin typeface="B Badr" panose="00000400000000000000" pitchFamily="2" charset="-78"/>
                <a:ea typeface="Calibri" panose="020F0502020204030204" pitchFamily="34" charset="0"/>
                <a:cs typeface="B Titr" panose="00000700000000000000" pitchFamily="2" charset="-78"/>
              </a:rPr>
              <a:t>سپاه</a:t>
            </a:r>
            <a:endParaRPr lang="fa-IR" sz="11500" dirty="0" smtClean="0">
              <a:ln w="38100">
                <a:solidFill>
                  <a:srgbClr val="0070C0"/>
                </a:solidFill>
              </a:ln>
              <a:solidFill>
                <a:srgbClr val="C0E399"/>
              </a:solidFill>
              <a:latin typeface="B Badr" panose="00000400000000000000" pitchFamily="2" charset="-78"/>
              <a:ea typeface="Calibri" panose="020F0502020204030204" pitchFamily="34" charset="0"/>
              <a:cs typeface="B Titr" panose="00000700000000000000" pitchFamily="2" charset="-78"/>
            </a:endParaRPr>
          </a:p>
          <a:p>
            <a:pPr algn="ctr"/>
            <a:endParaRPr lang="fa-IR" sz="36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8000" dirty="0" smtClean="0">
                <a:solidFill>
                  <a:srgbClr val="7030A0"/>
                </a:solidFill>
                <a:latin typeface="B Badr" panose="00000400000000000000" pitchFamily="2" charset="-78"/>
                <a:ea typeface="Calibri" panose="020F0502020204030204" pitchFamily="34" charset="0"/>
                <a:cs typeface="B Titr" panose="00000700000000000000" pitchFamily="2" charset="-78"/>
              </a:rPr>
              <a:t>مجمع </a:t>
            </a:r>
            <a:r>
              <a:rPr lang="fa-IR" sz="8000" dirty="0">
                <a:solidFill>
                  <a:srgbClr val="7030A0"/>
                </a:solidFill>
                <a:latin typeface="B Badr" panose="00000400000000000000" pitchFamily="2" charset="-78"/>
                <a:ea typeface="Calibri" panose="020F0502020204030204" pitchFamily="34" charset="0"/>
                <a:cs typeface="B Titr" panose="00000700000000000000" pitchFamily="2" charset="-78"/>
              </a:rPr>
              <a:t>نیروهای خوب و با اخلاص</a:t>
            </a:r>
            <a:endParaRPr lang="en-US" sz="8000" dirty="0">
              <a:solidFill>
                <a:srgbClr val="7030A0"/>
              </a:solidFill>
              <a:effectLst/>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40141957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 y="-1"/>
            <a:ext cx="12192000" cy="688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04503"/>
            <a:ext cx="12192000" cy="461665"/>
          </a:xfrm>
          <a:prstGeom prst="rect">
            <a:avLst/>
          </a:prstGeom>
          <a:noFill/>
        </p:spPr>
        <p:txBody>
          <a:bodyPr wrap="square" rtlCol="1">
            <a:spAutoFit/>
          </a:bodyPr>
          <a:lstStyle/>
          <a:p>
            <a:pPr algn="just"/>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امروز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در داخل سپاه آن‏قدر نيروى مؤمن وجود دارد</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كه اگر از يكى دو نهاد انقلابى بگذريم، شايد در هيچ مجموعه‏يى از مجموعه‏هاى فراوان و متعدد كشور نتوان اين همه نيروى خوب و بااخلاص را يكجا مشاهده كرد؛ نيروهايى كه علم و ابتكار و تجربه و اخلاص و شوق و نشاط و اميد دارند. اين، سرمايه‏ى عظيمى است.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اگر ما توانستيم از اين سرمايه خوب استفاده كنيم، پيش خداى متعال سربلند خواهيم بود؛ و الّا هيچ عذرى نزد او نخواهيم داشت. </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(بیانات مقام معظم رهبری، 19/ 04/ 1368)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12734" y="1442269"/>
            <a:ext cx="11987408" cy="3385542"/>
          </a:xfrm>
          <a:prstGeom prst="rect">
            <a:avLst/>
          </a:prstGeom>
          <a:noFill/>
        </p:spPr>
        <p:txBody>
          <a:bodyPr wrap="square" rtlCol="1">
            <a:spAutoFit/>
          </a:bodyPr>
          <a:lstStyle/>
          <a:p>
            <a:pPr algn="ctr"/>
            <a:r>
              <a:rPr lang="fa-IR" sz="8000" dirty="0" smtClean="0">
                <a:solidFill>
                  <a:schemeClr val="accent5">
                    <a:lumMod val="75000"/>
                  </a:schemeClr>
                </a:solidFill>
                <a:latin typeface="B Badr" panose="00000400000000000000" pitchFamily="2" charset="-78"/>
                <a:ea typeface="Calibri" panose="020F0502020204030204" pitchFamily="34" charset="0"/>
                <a:cs typeface="B Titr" panose="00000700000000000000" pitchFamily="2" charset="-78"/>
              </a:rPr>
              <a:t>استفاده </a:t>
            </a:r>
            <a:r>
              <a:rPr lang="fa-IR" sz="8000" dirty="0">
                <a:solidFill>
                  <a:schemeClr val="accent5">
                    <a:lumMod val="75000"/>
                  </a:schemeClr>
                </a:solidFill>
                <a:latin typeface="B Badr" panose="00000400000000000000" pitchFamily="2" charset="-78"/>
                <a:ea typeface="Calibri" panose="020F0502020204030204" pitchFamily="34" charset="0"/>
                <a:cs typeface="B Titr" panose="00000700000000000000" pitchFamily="2" charset="-78"/>
              </a:rPr>
              <a:t>شایسته از </a:t>
            </a:r>
            <a:r>
              <a:rPr lang="fa-IR" sz="8000" dirty="0" smtClean="0">
                <a:solidFill>
                  <a:schemeClr val="accent5">
                    <a:lumMod val="75000"/>
                  </a:schemeClr>
                </a:solidFill>
                <a:latin typeface="B Badr" panose="00000400000000000000" pitchFamily="2" charset="-78"/>
                <a:ea typeface="Calibri" panose="020F0502020204030204" pitchFamily="34" charset="0"/>
                <a:cs typeface="B Titr" panose="00000700000000000000" pitchFamily="2" charset="-78"/>
              </a:rPr>
              <a:t>سپاه</a:t>
            </a:r>
          </a:p>
          <a:p>
            <a:pPr algn="just"/>
            <a:endParaRPr lang="fa-IR" sz="48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just"/>
            <a:r>
              <a:rPr lang="fa-IR" sz="8000" dirty="0" smtClean="0">
                <a:ln w="28575">
                  <a:solidFill>
                    <a:schemeClr val="tx1"/>
                  </a:solidFill>
                </a:ln>
                <a:solidFill>
                  <a:srgbClr val="00CC00"/>
                </a:solidFill>
                <a:latin typeface="B Badr" panose="00000400000000000000" pitchFamily="2" charset="-78"/>
                <a:ea typeface="Calibri" panose="020F0502020204030204" pitchFamily="34" charset="0"/>
                <a:cs typeface="B Titr" panose="00000700000000000000" pitchFamily="2" charset="-78"/>
              </a:rPr>
              <a:t>موجب </a:t>
            </a:r>
            <a:r>
              <a:rPr lang="fa-IR" sz="8000" dirty="0">
                <a:ln w="28575">
                  <a:solidFill>
                    <a:schemeClr val="tx1"/>
                  </a:solidFill>
                </a:ln>
                <a:solidFill>
                  <a:srgbClr val="00CC00"/>
                </a:solidFill>
                <a:latin typeface="B Badr" panose="00000400000000000000" pitchFamily="2" charset="-78"/>
                <a:ea typeface="Calibri" panose="020F0502020204030204" pitchFamily="34" charset="0"/>
                <a:cs typeface="B Titr" panose="00000700000000000000" pitchFamily="2" charset="-78"/>
              </a:rPr>
              <a:t>سربلندی در نزد </a:t>
            </a:r>
            <a:r>
              <a:rPr lang="fa-IR" sz="8000" dirty="0" smtClean="0">
                <a:ln w="28575">
                  <a:solidFill>
                    <a:schemeClr val="tx1"/>
                  </a:solidFill>
                </a:ln>
                <a:solidFill>
                  <a:srgbClr val="00CC00"/>
                </a:solidFill>
                <a:latin typeface="B Badr" panose="00000400000000000000" pitchFamily="2" charset="-78"/>
                <a:ea typeface="Calibri" panose="020F0502020204030204" pitchFamily="34" charset="0"/>
                <a:cs typeface="B Titr" panose="00000700000000000000" pitchFamily="2" charset="-78"/>
              </a:rPr>
              <a:t>پروردگار</a:t>
            </a:r>
            <a:endParaRPr lang="en-US" sz="8000" dirty="0">
              <a:ln w="28575">
                <a:solidFill>
                  <a:schemeClr val="tx1"/>
                </a:solidFill>
              </a:ln>
              <a:solidFill>
                <a:srgbClr val="00CC00"/>
              </a:solidFill>
              <a:effectLst/>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21585747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duotone>
              <a:prstClr val="black"/>
              <a:schemeClr val="accent4">
                <a:lumMod val="50000"/>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 y="-1"/>
            <a:ext cx="12192000" cy="688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b="1" dirty="0">
                <a:solidFill>
                  <a:schemeClr val="bg1"/>
                </a:solidFill>
                <a:latin typeface="B Badr" panose="00000400000000000000" pitchFamily="2" charset="-78"/>
                <a:ea typeface="Calibri" panose="020F0502020204030204" pitchFamily="34" charset="0"/>
                <a:cs typeface="B Badr" panose="00000400000000000000" pitchFamily="2" charset="-78"/>
              </a:rPr>
              <a:t>*»»»</a:t>
            </a:r>
            <a:r>
              <a:rPr lang="fa-IR" sz="1200" dirty="0">
                <a:solidFill>
                  <a:schemeClr val="bg1"/>
                </a:solidFill>
                <a:latin typeface="B Badr" panose="00000400000000000000" pitchFamily="2" charset="-78"/>
                <a:ea typeface="Calibri" panose="020F0502020204030204" pitchFamily="34" charset="0"/>
                <a:cs typeface="B Badr" panose="00000400000000000000" pitchFamily="2" charset="-78"/>
              </a:rPr>
              <a:t> در طول هشت سال دفاع مقدّس، در سرتاسر جبهه‏هاى طولانىِ جنگ، </a:t>
            </a:r>
            <a:r>
              <a:rPr lang="fa-IR" sz="1200" b="1" dirty="0">
                <a:solidFill>
                  <a:schemeClr val="bg1"/>
                </a:solidFill>
                <a:latin typeface="B Badr" panose="00000400000000000000" pitchFamily="2" charset="-78"/>
                <a:ea typeface="Calibri" panose="020F0502020204030204" pitchFamily="34" charset="0"/>
                <a:cs typeface="B Badr" panose="00000400000000000000" pitchFamily="2" charset="-78"/>
              </a:rPr>
              <a:t>نيروى زمينى به‏قدر توان و همّتى كه براى دوست و دشمن در موارد بسيارى شگفت‏آور بود</a:t>
            </a:r>
            <a:r>
              <a:rPr lang="fa-IR" sz="1200" dirty="0">
                <a:solidFill>
                  <a:schemeClr val="bg1"/>
                </a:solidFill>
                <a:latin typeface="B Badr" panose="00000400000000000000" pitchFamily="2" charset="-78"/>
                <a:ea typeface="Calibri" panose="020F0502020204030204" pitchFamily="34" charset="0"/>
                <a:cs typeface="B Badr" panose="00000400000000000000" pitchFamily="2" charset="-78"/>
              </a:rPr>
              <a:t>، توانست وظايف بزرگى را انجام دهد. (بیانات مقام معظم رهبری، 26/ 08/ 1381) </a:t>
            </a:r>
            <a:endParaRPr lang="en-US" sz="1200" dirty="0">
              <a:solidFill>
                <a:schemeClr val="bg1"/>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02297" y="1789064"/>
            <a:ext cx="11987408" cy="3077766"/>
          </a:xfrm>
          <a:prstGeom prst="rect">
            <a:avLst/>
          </a:prstGeom>
          <a:noFill/>
        </p:spPr>
        <p:txBody>
          <a:bodyPr wrap="square" rtlCol="1">
            <a:spAutoFit/>
          </a:bodyPr>
          <a:lstStyle/>
          <a:p>
            <a:pPr algn="ctr"/>
            <a:r>
              <a:rPr lang="fa-IR" sz="8800" dirty="0" smtClean="0">
                <a:solidFill>
                  <a:srgbClr val="0070C0"/>
                </a:solidFill>
                <a:latin typeface="B Badr" panose="00000400000000000000" pitchFamily="2" charset="-78"/>
                <a:ea typeface="Calibri" panose="020F0502020204030204" pitchFamily="34" charset="0"/>
                <a:cs typeface="B Titr" panose="00000700000000000000" pitchFamily="2" charset="-78"/>
              </a:rPr>
              <a:t>تجلیل </a:t>
            </a:r>
            <a:r>
              <a:rPr lang="fa-IR" sz="8800" dirty="0">
                <a:solidFill>
                  <a:srgbClr val="0070C0"/>
                </a:solidFill>
                <a:latin typeface="B Badr" panose="00000400000000000000" pitchFamily="2" charset="-78"/>
                <a:ea typeface="Calibri" panose="020F0502020204030204" pitchFamily="34" charset="0"/>
                <a:cs typeface="B Titr" panose="00000700000000000000" pitchFamily="2" charset="-78"/>
              </a:rPr>
              <a:t>از نیروی زمینی </a:t>
            </a:r>
            <a:r>
              <a:rPr lang="fa-IR" sz="8800" dirty="0" smtClean="0">
                <a:solidFill>
                  <a:srgbClr val="0070C0"/>
                </a:solidFill>
                <a:latin typeface="B Badr" panose="00000400000000000000" pitchFamily="2" charset="-78"/>
                <a:ea typeface="Calibri" panose="020F0502020204030204" pitchFamily="34" charset="0"/>
                <a:cs typeface="B Titr" panose="00000700000000000000" pitchFamily="2" charset="-78"/>
              </a:rPr>
              <a:t>ارتش</a:t>
            </a:r>
          </a:p>
          <a:p>
            <a:pPr algn="ctr"/>
            <a:endParaRPr lang="fa-IR" sz="40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6000" dirty="0" smtClean="0">
                <a:solidFill>
                  <a:srgbClr val="A50021"/>
                </a:solidFill>
                <a:latin typeface="B Badr" panose="00000400000000000000" pitchFamily="2" charset="-78"/>
                <a:ea typeface="Calibri" panose="020F0502020204030204" pitchFamily="34" charset="0"/>
                <a:cs typeface="B Titr" panose="00000700000000000000" pitchFamily="2" charset="-78"/>
              </a:rPr>
              <a:t>بخاطر </a:t>
            </a:r>
            <a:r>
              <a:rPr lang="fa-IR" sz="6000" dirty="0">
                <a:solidFill>
                  <a:srgbClr val="A50021"/>
                </a:solidFill>
                <a:latin typeface="B Badr" panose="00000400000000000000" pitchFamily="2" charset="-78"/>
                <a:ea typeface="Calibri" panose="020F0502020204030204" pitchFamily="34" charset="0"/>
                <a:cs typeface="B Titr" panose="00000700000000000000" pitchFamily="2" charset="-78"/>
              </a:rPr>
              <a:t>ایفاء نقش جدی در دفاع </a:t>
            </a:r>
            <a:r>
              <a:rPr lang="fa-IR" sz="6000" dirty="0" smtClean="0">
                <a:solidFill>
                  <a:srgbClr val="A50021"/>
                </a:solidFill>
                <a:latin typeface="B Badr" panose="00000400000000000000" pitchFamily="2" charset="-78"/>
                <a:ea typeface="Calibri" panose="020F0502020204030204" pitchFamily="34" charset="0"/>
                <a:cs typeface="B Titr" panose="00000700000000000000" pitchFamily="2" charset="-78"/>
              </a:rPr>
              <a:t>مقدس</a:t>
            </a:r>
            <a:endParaRPr lang="en-US" sz="6000" dirty="0">
              <a:solidFill>
                <a:srgbClr val="A50021"/>
              </a:solidFill>
              <a:effectLst/>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34852504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پاور پوینتهای تبلیغاتی\والپیپر\images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96"/>
            <a:ext cx="12192000" cy="6877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b="1" dirty="0">
                <a:solidFill>
                  <a:schemeClr val="bg1"/>
                </a:solidFill>
                <a:latin typeface="B Badr" panose="00000400000000000000" pitchFamily="2" charset="-78"/>
                <a:ea typeface="Calibri" panose="020F0502020204030204" pitchFamily="34" charset="0"/>
                <a:cs typeface="B Badr" panose="00000400000000000000" pitchFamily="2" charset="-78"/>
              </a:rPr>
              <a:t>*»»»</a:t>
            </a:r>
            <a:r>
              <a:rPr lang="fa-IR" sz="1200" dirty="0">
                <a:solidFill>
                  <a:schemeClr val="bg1"/>
                </a:solidFill>
                <a:latin typeface="B Badr" panose="00000400000000000000" pitchFamily="2" charset="-78"/>
                <a:ea typeface="Calibri" panose="020F0502020204030204" pitchFamily="34" charset="0"/>
                <a:cs typeface="B Badr" panose="00000400000000000000" pitchFamily="2" charset="-78"/>
              </a:rPr>
              <a:t> چهره‏ى نيروى هوايىِ ارتش جمهورى اسلامى ايران در دوران جنگ تحميلى و دفاع مقدّس، </a:t>
            </a:r>
            <a:r>
              <a:rPr lang="fa-IR" sz="1200" b="1" dirty="0">
                <a:solidFill>
                  <a:schemeClr val="bg1"/>
                </a:solidFill>
                <a:latin typeface="B Badr" panose="00000400000000000000" pitchFamily="2" charset="-78"/>
                <a:ea typeface="Calibri" panose="020F0502020204030204" pitchFamily="34" charset="0"/>
                <a:cs typeface="B Badr" panose="00000400000000000000" pitchFamily="2" charset="-78"/>
              </a:rPr>
              <a:t>همواره در چشم ملت ايران، يك چهره‏ى درخشان و افتخارآميز</a:t>
            </a:r>
            <a:r>
              <a:rPr lang="fa-IR" sz="1200" dirty="0">
                <a:solidFill>
                  <a:schemeClr val="bg1"/>
                </a:solidFill>
                <a:latin typeface="B Badr" panose="00000400000000000000" pitchFamily="2" charset="-78"/>
                <a:ea typeface="Calibri" panose="020F0502020204030204" pitchFamily="34" charset="0"/>
                <a:cs typeface="B Badr" panose="00000400000000000000" pitchFamily="2" charset="-78"/>
              </a:rPr>
              <a:t> بوده است. (بیانات مقام معظم رهبری، 04/ 10/ 1381) </a:t>
            </a:r>
            <a:endParaRPr lang="en-US" sz="1200" dirty="0">
              <a:solidFill>
                <a:schemeClr val="bg1"/>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12734" y="925032"/>
            <a:ext cx="11987408" cy="5232202"/>
          </a:xfrm>
          <a:prstGeom prst="rect">
            <a:avLst/>
          </a:prstGeom>
          <a:noFill/>
        </p:spPr>
        <p:txBody>
          <a:bodyPr wrap="square" rtlCol="1">
            <a:spAutoFit/>
          </a:bodyPr>
          <a:lstStyle/>
          <a:p>
            <a:pPr algn="ctr"/>
            <a:r>
              <a:rPr lang="fa-IR" sz="7200" dirty="0" smtClean="0">
                <a:ln w="28575">
                  <a:solidFill>
                    <a:srgbClr val="002060"/>
                  </a:solidFill>
                </a:ln>
                <a:solidFill>
                  <a:schemeClr val="bg1"/>
                </a:solidFill>
                <a:latin typeface="B Badr" panose="00000400000000000000" pitchFamily="2" charset="-78"/>
                <a:ea typeface="Calibri" panose="020F0502020204030204" pitchFamily="34" charset="0"/>
                <a:cs typeface="B Titr" panose="00000700000000000000" pitchFamily="2" charset="-78"/>
              </a:rPr>
              <a:t>چهره </a:t>
            </a:r>
            <a:r>
              <a:rPr lang="fa-IR" sz="7200" dirty="0">
                <a:ln w="28575">
                  <a:solidFill>
                    <a:srgbClr val="002060"/>
                  </a:solidFill>
                </a:ln>
                <a:solidFill>
                  <a:schemeClr val="bg1"/>
                </a:solidFill>
                <a:latin typeface="B Badr" panose="00000400000000000000" pitchFamily="2" charset="-78"/>
                <a:ea typeface="Calibri" panose="020F0502020204030204" pitchFamily="34" charset="0"/>
                <a:cs typeface="B Titr" panose="00000700000000000000" pitchFamily="2" charset="-78"/>
              </a:rPr>
              <a:t>درخشان نیروی هوائی ارتش </a:t>
            </a:r>
            <a:endParaRPr lang="fa-IR" sz="7200" dirty="0" smtClean="0">
              <a:ln w="28575">
                <a:solidFill>
                  <a:srgbClr val="002060"/>
                </a:solidFill>
              </a:ln>
              <a:solidFill>
                <a:schemeClr val="bg1"/>
              </a:solidFill>
              <a:latin typeface="B Badr" panose="00000400000000000000" pitchFamily="2" charset="-78"/>
              <a:ea typeface="Calibri" panose="020F0502020204030204" pitchFamily="34" charset="0"/>
              <a:cs typeface="B Titr" panose="00000700000000000000" pitchFamily="2" charset="-78"/>
            </a:endParaRPr>
          </a:p>
          <a:p>
            <a:pPr algn="just"/>
            <a:endParaRPr lang="fa-IR" sz="36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7200" dirty="0" smtClean="0">
                <a:ln w="28575">
                  <a:solidFill>
                    <a:schemeClr val="tx1"/>
                  </a:solidFill>
                </a:ln>
                <a:solidFill>
                  <a:srgbClr val="C0E399"/>
                </a:solidFill>
                <a:latin typeface="B Badr" panose="00000400000000000000" pitchFamily="2" charset="-78"/>
                <a:ea typeface="Calibri" panose="020F0502020204030204" pitchFamily="34" charset="0"/>
                <a:cs typeface="B Titr" panose="00000700000000000000" pitchFamily="2" charset="-78"/>
              </a:rPr>
              <a:t>در </a:t>
            </a:r>
            <a:r>
              <a:rPr lang="fa-IR" sz="7200" dirty="0">
                <a:ln w="28575">
                  <a:solidFill>
                    <a:schemeClr val="tx1"/>
                  </a:solidFill>
                </a:ln>
                <a:solidFill>
                  <a:srgbClr val="C0E399"/>
                </a:solidFill>
                <a:latin typeface="B Badr" panose="00000400000000000000" pitchFamily="2" charset="-78"/>
                <a:ea typeface="Calibri" panose="020F0502020204030204" pitchFamily="34" charset="0"/>
                <a:cs typeface="B Titr" panose="00000700000000000000" pitchFamily="2" charset="-78"/>
              </a:rPr>
              <a:t>دفاع </a:t>
            </a:r>
            <a:r>
              <a:rPr lang="fa-IR" sz="7200" dirty="0" smtClean="0">
                <a:ln w="28575">
                  <a:solidFill>
                    <a:schemeClr val="tx1"/>
                  </a:solidFill>
                </a:ln>
                <a:solidFill>
                  <a:srgbClr val="C0E399"/>
                </a:solidFill>
                <a:latin typeface="B Badr" panose="00000400000000000000" pitchFamily="2" charset="-78"/>
                <a:ea typeface="Calibri" panose="020F0502020204030204" pitchFamily="34" charset="0"/>
                <a:cs typeface="B Titr" panose="00000700000000000000" pitchFamily="2" charset="-78"/>
              </a:rPr>
              <a:t>مقدس</a:t>
            </a:r>
          </a:p>
          <a:p>
            <a:pPr algn="just"/>
            <a:r>
              <a:rPr lang="fa-IR" sz="1600" dirty="0" smtClean="0">
                <a:solidFill>
                  <a:srgbClr val="000000"/>
                </a:solidFill>
                <a:latin typeface="B Badr" panose="00000400000000000000" pitchFamily="2" charset="-78"/>
                <a:ea typeface="Calibri" panose="020F0502020204030204" pitchFamily="34" charset="0"/>
                <a:cs typeface="B Titr" panose="00000700000000000000" pitchFamily="2" charset="-78"/>
              </a:rPr>
              <a:t> </a:t>
            </a:r>
            <a:endParaRPr lang="fa-IR" sz="54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3800" dirty="0" smtClean="0">
                <a:ln w="57150">
                  <a:solidFill>
                    <a:schemeClr val="tx1"/>
                  </a:solidFill>
                </a:ln>
                <a:solidFill>
                  <a:srgbClr val="9999FF"/>
                </a:solidFill>
                <a:latin typeface="B Badr" panose="00000400000000000000" pitchFamily="2" charset="-78"/>
                <a:ea typeface="Calibri" panose="020F0502020204030204" pitchFamily="34" charset="0"/>
                <a:cs typeface="B Titr" panose="00000700000000000000" pitchFamily="2" charset="-78"/>
              </a:rPr>
              <a:t>در </a:t>
            </a:r>
            <a:r>
              <a:rPr lang="fa-IR" sz="13800" dirty="0">
                <a:ln w="57150">
                  <a:solidFill>
                    <a:schemeClr val="tx1"/>
                  </a:solidFill>
                </a:ln>
                <a:solidFill>
                  <a:srgbClr val="9999FF"/>
                </a:solidFill>
                <a:latin typeface="B Badr" panose="00000400000000000000" pitchFamily="2" charset="-78"/>
                <a:ea typeface="Calibri" panose="020F0502020204030204" pitchFamily="34" charset="0"/>
                <a:cs typeface="B Titr" panose="00000700000000000000" pitchFamily="2" charset="-78"/>
              </a:rPr>
              <a:t>خاطر مردم</a:t>
            </a:r>
            <a:r>
              <a:rPr lang="fa-IR" sz="2800" dirty="0">
                <a:ln w="57150">
                  <a:solidFill>
                    <a:schemeClr val="tx1"/>
                  </a:solidFill>
                </a:ln>
                <a:solidFill>
                  <a:srgbClr val="9999FF"/>
                </a:solidFill>
                <a:latin typeface="B Badr" panose="00000400000000000000" pitchFamily="2" charset="-78"/>
                <a:ea typeface="Calibri" panose="020F0502020204030204" pitchFamily="34" charset="0"/>
                <a:cs typeface="B Titr" panose="00000700000000000000" pitchFamily="2" charset="-78"/>
              </a:rPr>
              <a:t>.</a:t>
            </a:r>
            <a:endParaRPr lang="en-US" sz="13800" dirty="0">
              <a:ln w="57150">
                <a:solidFill>
                  <a:schemeClr val="tx1"/>
                </a:solidFill>
              </a:ln>
              <a:solidFill>
                <a:srgbClr val="9999FF"/>
              </a:solidFill>
              <a:effectLst/>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21922265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F:\پاور پوینتهای تبلیغاتی\والپیپر\42892a12afea466ef734f01007a79c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9138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امروز قضاوت ملت ايران در باره‏ى نيروى هوايى ارتش جمهورى اسلامى،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بسيار ستايشگرانه است</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(بیانات مقام معظم رهبری، 19/ 11/ 1383)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12734" y="1543868"/>
            <a:ext cx="11987408" cy="3339376"/>
          </a:xfrm>
          <a:prstGeom prst="rect">
            <a:avLst/>
          </a:prstGeom>
          <a:noFill/>
        </p:spPr>
        <p:txBody>
          <a:bodyPr wrap="square" rtlCol="1">
            <a:spAutoFit/>
          </a:bodyPr>
          <a:lstStyle/>
          <a:p>
            <a:pPr algn="ctr"/>
            <a:r>
              <a:rPr lang="fa-IR" sz="7500" dirty="0" smtClean="0">
                <a:ln w="28575">
                  <a:solidFill>
                    <a:srgbClr val="002060"/>
                  </a:solidFill>
                </a:ln>
                <a:solidFill>
                  <a:srgbClr val="00B050"/>
                </a:solidFill>
                <a:latin typeface="B Badr" panose="00000400000000000000" pitchFamily="2" charset="-78"/>
                <a:ea typeface="Calibri" panose="020F0502020204030204" pitchFamily="34" charset="0"/>
                <a:cs typeface="B Titr" panose="00000700000000000000" pitchFamily="2" charset="-78"/>
              </a:rPr>
              <a:t>ستایش </a:t>
            </a:r>
            <a:r>
              <a:rPr lang="fa-IR" sz="7500" dirty="0">
                <a:ln w="28575">
                  <a:solidFill>
                    <a:srgbClr val="002060"/>
                  </a:solidFill>
                </a:ln>
                <a:solidFill>
                  <a:srgbClr val="00B050"/>
                </a:solidFill>
                <a:latin typeface="B Badr" panose="00000400000000000000" pitchFamily="2" charset="-78"/>
                <a:ea typeface="Calibri" panose="020F0502020204030204" pitchFamily="34" charset="0"/>
                <a:cs typeface="B Titr" panose="00000700000000000000" pitchFamily="2" charset="-78"/>
              </a:rPr>
              <a:t>مردم از نیروی هوائی </a:t>
            </a:r>
            <a:r>
              <a:rPr lang="fa-IR" sz="7500" dirty="0" smtClean="0">
                <a:ln w="28575">
                  <a:solidFill>
                    <a:srgbClr val="002060"/>
                  </a:solidFill>
                </a:ln>
                <a:solidFill>
                  <a:srgbClr val="00B050"/>
                </a:solidFill>
                <a:latin typeface="B Badr" panose="00000400000000000000" pitchFamily="2" charset="-78"/>
                <a:ea typeface="Calibri" panose="020F0502020204030204" pitchFamily="34" charset="0"/>
                <a:cs typeface="B Titr" panose="00000700000000000000" pitchFamily="2" charset="-78"/>
              </a:rPr>
              <a:t>ارتش</a:t>
            </a:r>
          </a:p>
          <a:p>
            <a:pPr algn="ctr"/>
            <a:endParaRPr lang="fa-IR" sz="48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8800" dirty="0" smtClean="0">
                <a:solidFill>
                  <a:srgbClr val="002060"/>
                </a:solidFill>
                <a:latin typeface="B Badr" panose="00000400000000000000" pitchFamily="2" charset="-78"/>
                <a:ea typeface="Calibri" panose="020F0502020204030204" pitchFamily="34" charset="0"/>
                <a:cs typeface="B Titr" panose="00000700000000000000" pitchFamily="2" charset="-78"/>
              </a:rPr>
              <a:t>در </a:t>
            </a:r>
            <a:r>
              <a:rPr lang="fa-IR" sz="8800" dirty="0">
                <a:solidFill>
                  <a:srgbClr val="002060"/>
                </a:solidFill>
                <a:latin typeface="B Badr" panose="00000400000000000000" pitchFamily="2" charset="-78"/>
                <a:ea typeface="Calibri" panose="020F0502020204030204" pitchFamily="34" charset="0"/>
                <a:cs typeface="B Titr" panose="00000700000000000000" pitchFamily="2" charset="-78"/>
              </a:rPr>
              <a:t>دفاع مقدس.</a:t>
            </a:r>
            <a:endParaRPr lang="en-US" sz="8800" dirty="0">
              <a:solidFill>
                <a:srgbClr val="002060"/>
              </a:solidFill>
              <a:effectLst/>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41493027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پاور پوینتهای تبلیغاتی\والپیپر\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6" y="0"/>
            <a:ext cx="12246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461665"/>
          </a:xfrm>
          <a:prstGeom prst="rect">
            <a:avLst/>
          </a:prstGeom>
          <a:noFill/>
        </p:spPr>
        <p:txBody>
          <a:bodyPr wrap="square" rtlCol="1">
            <a:spAutoFit/>
          </a:bodyPr>
          <a:lstStyle/>
          <a:p>
            <a:pPr algn="just">
              <a:spcBef>
                <a:spcPts val="1200"/>
              </a:spcBef>
            </a:pPr>
            <a:r>
              <a:rPr lang="fa-IR" sz="1200" b="1" dirty="0">
                <a:solidFill>
                  <a:schemeClr val="bg1"/>
                </a:solidFill>
                <a:latin typeface="B Badr" panose="00000400000000000000" pitchFamily="2" charset="-78"/>
                <a:ea typeface="Calibri" panose="020F0502020204030204" pitchFamily="34" charset="0"/>
                <a:cs typeface="B Badr" panose="00000400000000000000" pitchFamily="2" charset="-78"/>
              </a:rPr>
              <a:t>*»»»</a:t>
            </a:r>
            <a:r>
              <a:rPr lang="fa-IR" sz="1200" dirty="0">
                <a:solidFill>
                  <a:schemeClr val="bg1"/>
                </a:solidFill>
                <a:latin typeface="B Badr" panose="00000400000000000000" pitchFamily="2" charset="-78"/>
                <a:ea typeface="Calibri" panose="020F0502020204030204" pitchFamily="34" charset="0"/>
                <a:cs typeface="B Badr" panose="00000400000000000000" pitchFamily="2" charset="-78"/>
              </a:rPr>
              <a:t> آن چيزى كه انقلاب ما- با داعيه‏هاى بزرگش- به او تكيه مى‏كند، نيروى «بسيج» است</a:t>
            </a:r>
            <a:r>
              <a:rPr lang="fa-IR" sz="1200" b="1" dirty="0">
                <a:solidFill>
                  <a:schemeClr val="bg1"/>
                </a:solidFill>
                <a:latin typeface="B Badr" panose="00000400000000000000" pitchFamily="2" charset="-78"/>
                <a:ea typeface="Calibri" panose="020F0502020204030204" pitchFamily="34" charset="0"/>
                <a:cs typeface="B Badr" panose="00000400000000000000" pitchFamily="2" charset="-78"/>
              </a:rPr>
              <a:t>. اگر ما نيروهاى بسيج و مردمى را از آن دو نيرو جدا كنيم، ارتش و سپاه نخواهند توانست انقلاب را در ابعاد جهانيش پشتيبانى كنند</a:t>
            </a:r>
            <a:r>
              <a:rPr lang="fa-IR" sz="1200" dirty="0">
                <a:solidFill>
                  <a:schemeClr val="bg1"/>
                </a:solidFill>
                <a:latin typeface="B Badr" panose="00000400000000000000" pitchFamily="2" charset="-78"/>
                <a:ea typeface="Calibri" panose="020F0502020204030204" pitchFamily="34" charset="0"/>
                <a:cs typeface="B Badr" panose="00000400000000000000" pitchFamily="2" charset="-78"/>
              </a:rPr>
              <a:t>. </a:t>
            </a:r>
            <a:r>
              <a:rPr lang="fa-IR" sz="1200" b="1" dirty="0">
                <a:solidFill>
                  <a:schemeClr val="bg1"/>
                </a:solidFill>
                <a:latin typeface="B Badr" panose="00000400000000000000" pitchFamily="2" charset="-78"/>
                <a:ea typeface="Calibri" panose="020F0502020204030204" pitchFamily="34" charset="0"/>
                <a:cs typeface="B Badr" panose="00000400000000000000" pitchFamily="2" charset="-78"/>
              </a:rPr>
              <a:t>محور دفاع از انقلاب، همين آحاد عظيم ميليونى بسيج هستند</a:t>
            </a:r>
            <a:r>
              <a:rPr lang="fa-IR" sz="1200" dirty="0">
                <a:solidFill>
                  <a:schemeClr val="bg1"/>
                </a:solidFill>
                <a:latin typeface="B Badr" panose="00000400000000000000" pitchFamily="2" charset="-78"/>
                <a:ea typeface="Calibri" panose="020F0502020204030204" pitchFamily="34" charset="0"/>
                <a:cs typeface="B Badr" panose="00000400000000000000" pitchFamily="2" charset="-78"/>
              </a:rPr>
              <a:t>. (بیانات مقام معظم رهبری، 06/ 04/ 1368) </a:t>
            </a:r>
            <a:endParaRPr lang="en-US" sz="1200" dirty="0">
              <a:solidFill>
                <a:schemeClr val="bg1"/>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12734" y="2395240"/>
            <a:ext cx="11987408" cy="4462760"/>
          </a:xfrm>
          <a:prstGeom prst="rect">
            <a:avLst/>
          </a:prstGeom>
          <a:noFill/>
        </p:spPr>
        <p:txBody>
          <a:bodyPr wrap="square" rtlCol="1">
            <a:spAutoFit/>
          </a:bodyPr>
          <a:lstStyle/>
          <a:p>
            <a:pPr algn="ctr"/>
            <a:r>
              <a:rPr lang="fa-IR" sz="11500" dirty="0" smtClean="0">
                <a:ln w="38100">
                  <a:solidFill>
                    <a:schemeClr val="bg1"/>
                  </a:solidFill>
                </a:ln>
                <a:solidFill>
                  <a:srgbClr val="92D050"/>
                </a:solidFill>
                <a:latin typeface="B Badr" panose="00000400000000000000" pitchFamily="2" charset="-78"/>
                <a:ea typeface="Calibri" panose="020F0502020204030204" pitchFamily="34" charset="0"/>
                <a:cs typeface="B Titr" panose="00000700000000000000" pitchFamily="2" charset="-78"/>
              </a:rPr>
              <a:t>بسیج</a:t>
            </a:r>
          </a:p>
          <a:p>
            <a:pPr algn="just"/>
            <a:endParaRPr lang="fa-IR" sz="5400" dirty="0">
              <a:solidFill>
                <a:srgbClr val="000000"/>
              </a:solidFill>
              <a:latin typeface="B Badr" panose="00000400000000000000" pitchFamily="2" charset="-78"/>
              <a:ea typeface="Calibri" panose="020F0502020204030204" pitchFamily="34" charset="0"/>
              <a:cs typeface="B Badr" panose="00000400000000000000" pitchFamily="2" charset="-78"/>
            </a:endParaRPr>
          </a:p>
          <a:p>
            <a:pPr algn="ctr"/>
            <a:r>
              <a:rPr lang="fa-IR" sz="11500" dirty="0" smtClean="0">
                <a:solidFill>
                  <a:srgbClr val="FFFF00"/>
                </a:solidFill>
                <a:latin typeface="B Badr" panose="00000400000000000000" pitchFamily="2" charset="-78"/>
                <a:ea typeface="Calibri" panose="020F0502020204030204" pitchFamily="34" charset="0"/>
                <a:cs typeface="B Titr" panose="00000700000000000000" pitchFamily="2" charset="-78"/>
              </a:rPr>
              <a:t>در </a:t>
            </a:r>
            <a:r>
              <a:rPr lang="fa-IR" sz="11500" dirty="0">
                <a:solidFill>
                  <a:srgbClr val="FFFF00"/>
                </a:solidFill>
                <a:latin typeface="B Badr" panose="00000400000000000000" pitchFamily="2" charset="-78"/>
                <a:ea typeface="Calibri" panose="020F0502020204030204" pitchFamily="34" charset="0"/>
                <a:cs typeface="B Titr" panose="00000700000000000000" pitchFamily="2" charset="-78"/>
              </a:rPr>
              <a:t>کنار ارتش و سپاه</a:t>
            </a:r>
            <a:endParaRPr lang="en-US" sz="11500" dirty="0">
              <a:solidFill>
                <a:srgbClr val="FFFF00"/>
              </a:solidFill>
              <a:effectLst/>
              <a:latin typeface="B Badr" panose="00000400000000000000" pitchFamily="2" charset="-78"/>
              <a:ea typeface="Calibri" panose="020F0502020204030204" pitchFamily="34" charset="0"/>
              <a:cs typeface="B Titr" panose="00000700000000000000" pitchFamily="2" charset="-78"/>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18" y="566168"/>
            <a:ext cx="3891973" cy="25946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5549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پاور پوینتهای تبلیغاتی\والپیپر\imag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461665"/>
          </a:xfrm>
          <a:prstGeom prst="rect">
            <a:avLst/>
          </a:prstGeom>
          <a:noFill/>
        </p:spPr>
        <p:txBody>
          <a:bodyPr wrap="square" rtlCol="1">
            <a:spAutoFit/>
          </a:bodyPr>
          <a:lstStyle/>
          <a:p>
            <a:pPr algn="just">
              <a:spcBef>
                <a:spcPts val="1200"/>
              </a:spcBef>
            </a:pPr>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آن چيزى كه انقلاب ما- با داعيه‏هاى بزرگش- به او تكيه مى‏كند، نيروى «بسيج» است</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 اگر ما نيروهاى بسيج و مردمى را از آن دو نيرو جدا كنيم، ارتش و سپاه نخواهند توانست انقلاب را در ابعاد جهانيش پشتيبانى كنند</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محور دفاع از انقلاب، همين آحاد عظيم ميليونى بسيج هستند</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(بیانات مقام معظم رهبری، 06/ 04/ 1368)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12734" y="925032"/>
            <a:ext cx="11987408" cy="3816429"/>
          </a:xfrm>
          <a:prstGeom prst="rect">
            <a:avLst/>
          </a:prstGeom>
          <a:noFill/>
        </p:spPr>
        <p:txBody>
          <a:bodyPr wrap="square" rtlCol="1">
            <a:spAutoFit/>
          </a:bodyPr>
          <a:lstStyle/>
          <a:p>
            <a:pPr algn="ctr"/>
            <a:r>
              <a:rPr lang="fa-IR" sz="13800" dirty="0" smtClean="0">
                <a:solidFill>
                  <a:srgbClr val="660066"/>
                </a:solidFill>
                <a:latin typeface="B Badr" panose="00000400000000000000" pitchFamily="2" charset="-78"/>
                <a:ea typeface="Calibri" panose="020F0502020204030204" pitchFamily="34" charset="0"/>
                <a:cs typeface="B Titr" panose="00000700000000000000" pitchFamily="2" charset="-78"/>
              </a:rPr>
              <a:t>بسیجِ </a:t>
            </a:r>
            <a:r>
              <a:rPr lang="fa-IR" sz="13800" dirty="0" smtClean="0">
                <a:solidFill>
                  <a:srgbClr val="660066"/>
                </a:solidFill>
                <a:latin typeface="B Badr" panose="00000400000000000000" pitchFamily="2" charset="-78"/>
                <a:ea typeface="Calibri" panose="020F0502020204030204" pitchFamily="34" charset="0"/>
                <a:cs typeface="B Titr" panose="00000700000000000000" pitchFamily="2" charset="-78"/>
              </a:rPr>
              <a:t>مردمی</a:t>
            </a:r>
          </a:p>
          <a:p>
            <a:pPr algn="just"/>
            <a:endParaRPr lang="fa-IR" sz="44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just"/>
            <a:r>
              <a:rPr lang="fa-IR" sz="6000" dirty="0" smtClean="0">
                <a:solidFill>
                  <a:srgbClr val="002060"/>
                </a:solidFill>
                <a:latin typeface="B Badr" panose="00000400000000000000" pitchFamily="2" charset="-78"/>
                <a:ea typeface="Calibri" panose="020F0502020204030204" pitchFamily="34" charset="0"/>
                <a:cs typeface="B Titr" panose="00000700000000000000" pitchFamily="2" charset="-78"/>
              </a:rPr>
              <a:t>عامل </a:t>
            </a:r>
            <a:r>
              <a:rPr lang="fa-IR" sz="6000" dirty="0">
                <a:solidFill>
                  <a:srgbClr val="002060"/>
                </a:solidFill>
                <a:latin typeface="B Badr" panose="00000400000000000000" pitchFamily="2" charset="-78"/>
                <a:ea typeface="Calibri" panose="020F0502020204030204" pitchFamily="34" charset="0"/>
                <a:cs typeface="B Titr" panose="00000700000000000000" pitchFamily="2" charset="-78"/>
              </a:rPr>
              <a:t>کارآمدی ارتش و سپاه، در سطح </a:t>
            </a:r>
            <a:r>
              <a:rPr lang="fa-IR" sz="6000" dirty="0" smtClean="0">
                <a:solidFill>
                  <a:srgbClr val="002060"/>
                </a:solidFill>
                <a:latin typeface="B Badr" panose="00000400000000000000" pitchFamily="2" charset="-78"/>
                <a:ea typeface="Calibri" panose="020F0502020204030204" pitchFamily="34" charset="0"/>
                <a:cs typeface="B Titr" panose="00000700000000000000" pitchFamily="2" charset="-78"/>
              </a:rPr>
              <a:t>جهان</a:t>
            </a:r>
            <a:endParaRPr lang="en-US" sz="6000" dirty="0">
              <a:solidFill>
                <a:srgbClr val="002060"/>
              </a:solidFill>
              <a:effectLst/>
              <a:latin typeface="B Badr" panose="00000400000000000000" pitchFamily="2" charset="-78"/>
              <a:ea typeface="Calibri" panose="020F0502020204030204" pitchFamily="34" charset="0"/>
              <a:cs typeface="B Titr" panose="00000700000000000000" pitchFamily="2" charset="-78"/>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855" y="4741461"/>
            <a:ext cx="4719781" cy="20376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1398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پاور پوینتهای تبلیغاتی\والپیپر\پاور پوینت قالب.jpg"/>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0" y="2305034"/>
            <a:ext cx="8118764" cy="45529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461665"/>
          </a:xfrm>
          <a:prstGeom prst="rect">
            <a:avLst/>
          </a:prstGeom>
          <a:noFill/>
        </p:spPr>
        <p:txBody>
          <a:bodyPr wrap="square" rtlCol="1">
            <a:spAutoFit/>
          </a:bodyPr>
          <a:lstStyle/>
          <a:p>
            <a:pPr algn="just">
              <a:spcBef>
                <a:spcPts val="1200"/>
              </a:spcBef>
            </a:pPr>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آن چيزى كه انقلاب ما- با داعيه‏هاى بزرگش- به او تكيه مى‏كند، نيروى «بسيج» است</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 اگر ما نيروهاى بسيج و مردمى را از آن دو نيرو جدا كنيم، ارتش و سپاه نخواهند توانست انقلاب را در ابعاد جهانيش پشتيبانى كنند</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محور دفاع از انقلاب، همين آحاد عظيم ميليونى بسيج هستند</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(بیانات مقام معظم رهبری، 06/ 04/ 1368)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12734" y="815130"/>
            <a:ext cx="11987408" cy="4570482"/>
          </a:xfrm>
          <a:prstGeom prst="rect">
            <a:avLst/>
          </a:prstGeom>
          <a:noFill/>
        </p:spPr>
        <p:txBody>
          <a:bodyPr wrap="square" rtlCol="1">
            <a:spAutoFit/>
          </a:bodyPr>
          <a:lstStyle/>
          <a:p>
            <a:pPr algn="ctr"/>
            <a:r>
              <a:rPr lang="fa-IR" sz="8800" dirty="0" smtClean="0">
                <a:solidFill>
                  <a:srgbClr val="000000"/>
                </a:solidFill>
                <a:latin typeface="B Badr" panose="00000400000000000000" pitchFamily="2" charset="-78"/>
                <a:ea typeface="Calibri" panose="020F0502020204030204" pitchFamily="34" charset="0"/>
                <a:cs typeface="B Titr" panose="00000700000000000000" pitchFamily="2" charset="-78"/>
              </a:rPr>
              <a:t> </a:t>
            </a:r>
            <a:endParaRPr lang="fa-IR" sz="8800" dirty="0" smtClean="0">
              <a:ln w="38100">
                <a:solidFill>
                  <a:srgbClr val="002060"/>
                </a:solidFill>
                <a:prstDash val="solid"/>
                <a:miter lim="800000"/>
              </a:ln>
              <a:solidFill>
                <a:srgbClr val="00CC00"/>
              </a:solidFill>
              <a:latin typeface="B Badr" panose="00000400000000000000" pitchFamily="2" charset="-78"/>
              <a:ea typeface="Calibri" panose="020F0502020204030204" pitchFamily="34" charset="0"/>
              <a:cs typeface="B Titr" panose="00000700000000000000" pitchFamily="2" charset="-78"/>
            </a:endParaRPr>
          </a:p>
          <a:p>
            <a:pPr algn="ctr"/>
            <a:endParaRPr lang="fa-IR" sz="44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44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r>
              <a:rPr lang="fa-IR" sz="11500" b="1" dirty="0" smtClean="0">
                <a:ln w="57150" cmpd="sng">
                  <a:solidFill>
                    <a:schemeClr val="accent6">
                      <a:lumMod val="50000"/>
                    </a:schemeClr>
                  </a:solidFill>
                  <a:prstDash val="solid"/>
                </a:ln>
                <a:solidFill>
                  <a:srgbClr val="9EF1FA"/>
                </a:solidFill>
                <a:effectLst>
                  <a:outerShdw blurRad="50800" dist="40000" dir="5400000" algn="tl" rotWithShape="0">
                    <a:srgbClr val="000000">
                      <a:shade val="5000"/>
                      <a:satMod val="120000"/>
                      <a:alpha val="33000"/>
                    </a:srgbClr>
                  </a:outerShdw>
                </a:effectLst>
                <a:latin typeface="B Badr" panose="00000400000000000000" pitchFamily="2" charset="-78"/>
                <a:ea typeface="Calibri" panose="020F0502020204030204" pitchFamily="34" charset="0"/>
                <a:cs typeface="B Titr" panose="00000700000000000000" pitchFamily="2" charset="-78"/>
              </a:rPr>
              <a:t>محور </a:t>
            </a:r>
            <a:r>
              <a:rPr lang="fa-IR" sz="11500" b="1" dirty="0">
                <a:ln w="57150" cmpd="sng">
                  <a:solidFill>
                    <a:schemeClr val="accent6">
                      <a:lumMod val="50000"/>
                    </a:schemeClr>
                  </a:solidFill>
                  <a:prstDash val="solid"/>
                </a:ln>
                <a:solidFill>
                  <a:srgbClr val="9EF1FA"/>
                </a:solidFill>
                <a:effectLst>
                  <a:outerShdw blurRad="50800" dist="40000" dir="5400000" algn="tl" rotWithShape="0">
                    <a:srgbClr val="000000">
                      <a:shade val="5000"/>
                      <a:satMod val="120000"/>
                      <a:alpha val="33000"/>
                    </a:srgbClr>
                  </a:outerShdw>
                </a:effectLst>
                <a:latin typeface="B Badr" panose="00000400000000000000" pitchFamily="2" charset="-78"/>
                <a:ea typeface="Calibri" panose="020F0502020204030204" pitchFamily="34" charset="0"/>
                <a:cs typeface="B Titr" panose="00000700000000000000" pitchFamily="2" charset="-78"/>
              </a:rPr>
              <a:t>دفاع از </a:t>
            </a:r>
            <a:r>
              <a:rPr lang="fa-IR" sz="11500" b="1" dirty="0" smtClean="0">
                <a:ln w="57150" cmpd="sng">
                  <a:solidFill>
                    <a:schemeClr val="accent6">
                      <a:lumMod val="50000"/>
                    </a:schemeClr>
                  </a:solidFill>
                  <a:prstDash val="solid"/>
                </a:ln>
                <a:solidFill>
                  <a:srgbClr val="9EF1FA"/>
                </a:solidFill>
                <a:effectLst>
                  <a:outerShdw blurRad="50800" dist="40000" dir="5400000" algn="tl" rotWithShape="0">
                    <a:srgbClr val="000000">
                      <a:shade val="5000"/>
                      <a:satMod val="120000"/>
                      <a:alpha val="33000"/>
                    </a:srgbClr>
                  </a:outerShdw>
                </a:effectLst>
                <a:latin typeface="B Badr" panose="00000400000000000000" pitchFamily="2" charset="-78"/>
                <a:ea typeface="Calibri" panose="020F0502020204030204" pitchFamily="34" charset="0"/>
                <a:cs typeface="B Titr" panose="00000700000000000000" pitchFamily="2" charset="-78"/>
              </a:rPr>
              <a:t>انقلاب</a:t>
            </a:r>
            <a:endParaRPr lang="en-US" sz="11500" b="1" dirty="0">
              <a:ln w="57150" cmpd="sng">
                <a:solidFill>
                  <a:schemeClr val="accent6">
                    <a:lumMod val="50000"/>
                  </a:schemeClr>
                </a:solidFill>
                <a:prstDash val="solid"/>
              </a:ln>
              <a:solidFill>
                <a:srgbClr val="9EF1FA"/>
              </a:solidFill>
              <a:effectLst>
                <a:outerShdw blurRad="50800" dist="40000" dir="5400000" algn="tl" rotWithShape="0">
                  <a:srgbClr val="000000">
                    <a:shade val="5000"/>
                    <a:satMod val="120000"/>
                    <a:alpha val="33000"/>
                  </a:srgbClr>
                </a:outerShdw>
              </a:effectLst>
              <a:latin typeface="B Badr" panose="00000400000000000000" pitchFamily="2" charset="-78"/>
              <a:ea typeface="Calibri" panose="020F0502020204030204" pitchFamily="34" charset="0"/>
              <a:cs typeface="B Titr" panose="00000700000000000000" pitchFamily="2" charset="-78"/>
            </a:endParaRPr>
          </a:p>
        </p:txBody>
      </p:sp>
      <p:pic>
        <p:nvPicPr>
          <p:cNvPr id="4100" name="Picture 4"/>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506715" y="810176"/>
            <a:ext cx="5381770" cy="2331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5166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پاور پوینتهای تبلیغاتی\والپیپر\images (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
            <a:ext cx="12191999" cy="68422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بدنه و زبده‏ى ملّت</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همان «بسيج» است. (بیانات مقام معظم رهبری، 06/ 04/ 1368)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12734" y="740305"/>
            <a:ext cx="11987408" cy="5262979"/>
          </a:xfrm>
          <a:prstGeom prst="rect">
            <a:avLst/>
          </a:prstGeom>
          <a:noFill/>
        </p:spPr>
        <p:txBody>
          <a:bodyPr wrap="square" rtlCol="1">
            <a:spAutoFit/>
          </a:bodyPr>
          <a:lstStyle/>
          <a:p>
            <a:pPr algn="ctr"/>
            <a:r>
              <a:rPr lang="fa-IR" sz="16600" b="1" dirty="0" smtClean="0">
                <a:ln w="76200" cmpd="sng">
                  <a:solidFill>
                    <a:srgbClr val="0070C0"/>
                  </a:solidFill>
                  <a:prstDash val="solid"/>
                </a:ln>
                <a:solidFill>
                  <a:srgbClr val="FFFFFF"/>
                </a:solidFill>
                <a:effectLst>
                  <a:outerShdw blurRad="41275" dist="12700" dir="12000000" algn="tl" rotWithShape="0">
                    <a:srgbClr val="000000">
                      <a:alpha val="40000"/>
                    </a:srgbClr>
                  </a:outerShdw>
                </a:effectLst>
                <a:latin typeface="B Badr" panose="00000400000000000000" pitchFamily="2" charset="-78"/>
                <a:ea typeface="Calibri" panose="020F0502020204030204" pitchFamily="34" charset="0"/>
                <a:cs typeface="B Titr" panose="00000700000000000000" pitchFamily="2" charset="-78"/>
              </a:rPr>
              <a:t>بسیج</a:t>
            </a:r>
            <a:endParaRPr lang="fa-IR" sz="9600" b="1" dirty="0">
              <a:ln w="76200" cmpd="sng">
                <a:solidFill>
                  <a:srgbClr val="0070C0"/>
                </a:solidFill>
                <a:prstDash val="solid"/>
              </a:ln>
              <a:solidFill>
                <a:srgbClr val="FFFFFF"/>
              </a:solidFill>
              <a:effectLst>
                <a:outerShdw blurRad="41275" dist="12700" dir="12000000" algn="tl" rotWithShape="0">
                  <a:srgbClr val="000000">
                    <a:alpha val="40000"/>
                  </a:srgbClr>
                </a:outerShdw>
              </a:effectLst>
              <a:latin typeface="B Badr" panose="00000400000000000000" pitchFamily="2" charset="-78"/>
              <a:ea typeface="Calibri" panose="020F0502020204030204" pitchFamily="34" charset="0"/>
              <a:cs typeface="B Titr" panose="00000700000000000000" pitchFamily="2" charset="-78"/>
            </a:endParaRPr>
          </a:p>
          <a:p>
            <a:pPr algn="just"/>
            <a:r>
              <a:rPr lang="fa-IR" sz="3200" dirty="0" smtClean="0">
                <a:solidFill>
                  <a:srgbClr val="000000"/>
                </a:solidFill>
                <a:latin typeface="B Badr" panose="00000400000000000000" pitchFamily="2" charset="-78"/>
                <a:ea typeface="Calibri" panose="020F0502020204030204" pitchFamily="34" charset="0"/>
                <a:cs typeface="B Titr" panose="00000700000000000000" pitchFamily="2" charset="-78"/>
              </a:rPr>
              <a:t> </a:t>
            </a:r>
            <a:endParaRPr lang="fa-IR" sz="96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3800" b="1" dirty="0" smtClean="0">
                <a:ln w="38100" cmpd="sng">
                  <a:gradFill>
                    <a:gsLst>
                      <a:gs pos="70000">
                        <a:schemeClr val="accent6">
                          <a:shade val="50000"/>
                          <a:satMod val="190000"/>
                        </a:schemeClr>
                      </a:gs>
                      <a:gs pos="0">
                        <a:schemeClr val="accent6">
                          <a:tint val="77000"/>
                          <a:satMod val="180000"/>
                        </a:schemeClr>
                      </a:gs>
                    </a:gsLst>
                    <a:lin ang="5400000"/>
                  </a:gradFill>
                  <a:prstDash val="solid"/>
                </a:ln>
                <a:solidFill>
                  <a:srgbClr val="C0E399"/>
                </a:solidFill>
                <a:effectLst>
                  <a:outerShdw blurRad="50800" dist="40000" dir="5400000" algn="tl" rotWithShape="0">
                    <a:srgbClr val="000000">
                      <a:shade val="5000"/>
                      <a:satMod val="120000"/>
                      <a:alpha val="33000"/>
                    </a:srgbClr>
                  </a:outerShdw>
                </a:effectLst>
                <a:latin typeface="B Badr" panose="00000400000000000000" pitchFamily="2" charset="-78"/>
                <a:ea typeface="Calibri" panose="020F0502020204030204" pitchFamily="34" charset="0"/>
                <a:cs typeface="B Titr" panose="00000700000000000000" pitchFamily="2" charset="-78"/>
              </a:rPr>
              <a:t>بدنه </a:t>
            </a:r>
            <a:r>
              <a:rPr lang="fa-IR" sz="13800" b="1" dirty="0">
                <a:ln w="38100" cmpd="sng">
                  <a:gradFill>
                    <a:gsLst>
                      <a:gs pos="70000">
                        <a:schemeClr val="accent6">
                          <a:shade val="50000"/>
                          <a:satMod val="190000"/>
                        </a:schemeClr>
                      </a:gs>
                      <a:gs pos="0">
                        <a:schemeClr val="accent6">
                          <a:tint val="77000"/>
                          <a:satMod val="180000"/>
                        </a:schemeClr>
                      </a:gs>
                    </a:gsLst>
                    <a:lin ang="5400000"/>
                  </a:gradFill>
                  <a:prstDash val="solid"/>
                </a:ln>
                <a:solidFill>
                  <a:srgbClr val="C0E399"/>
                </a:solidFill>
                <a:effectLst>
                  <a:outerShdw blurRad="50800" dist="40000" dir="5400000" algn="tl" rotWithShape="0">
                    <a:srgbClr val="000000">
                      <a:shade val="5000"/>
                      <a:satMod val="120000"/>
                      <a:alpha val="33000"/>
                    </a:srgbClr>
                  </a:outerShdw>
                </a:effectLst>
                <a:latin typeface="B Badr" panose="00000400000000000000" pitchFamily="2" charset="-78"/>
                <a:ea typeface="Calibri" panose="020F0502020204030204" pitchFamily="34" charset="0"/>
                <a:cs typeface="B Titr" panose="00000700000000000000" pitchFamily="2" charset="-78"/>
              </a:rPr>
              <a:t>و زبده ملّت</a:t>
            </a:r>
            <a:r>
              <a:rPr lang="fa-IR" sz="1200" b="1" dirty="0">
                <a:ln w="38100" cmpd="sng">
                  <a:gradFill>
                    <a:gsLst>
                      <a:gs pos="70000">
                        <a:schemeClr val="accent6">
                          <a:shade val="50000"/>
                          <a:satMod val="190000"/>
                        </a:schemeClr>
                      </a:gs>
                      <a:gs pos="0">
                        <a:schemeClr val="accent6">
                          <a:tint val="77000"/>
                          <a:satMod val="180000"/>
                        </a:schemeClr>
                      </a:gs>
                    </a:gsLst>
                    <a:lin ang="5400000"/>
                  </a:gradFill>
                  <a:prstDash val="solid"/>
                </a:ln>
                <a:solidFill>
                  <a:srgbClr val="C0E399"/>
                </a:solidFill>
                <a:effectLst>
                  <a:outerShdw blurRad="50800" dist="40000" dir="5400000" algn="tl" rotWithShape="0">
                    <a:srgbClr val="000000">
                      <a:shade val="5000"/>
                      <a:satMod val="120000"/>
                      <a:alpha val="33000"/>
                    </a:srgbClr>
                  </a:outerShdw>
                </a:effectLst>
                <a:latin typeface="B Badr" panose="00000400000000000000" pitchFamily="2" charset="-78"/>
                <a:ea typeface="Calibri" panose="020F0502020204030204" pitchFamily="34" charset="0"/>
                <a:cs typeface="B Titr" panose="00000700000000000000" pitchFamily="2" charset="-78"/>
              </a:rPr>
              <a:t>.</a:t>
            </a:r>
            <a:endParaRPr lang="en-US" sz="1200" b="1" dirty="0">
              <a:ln w="38100" cmpd="sng">
                <a:gradFill>
                  <a:gsLst>
                    <a:gs pos="70000">
                      <a:schemeClr val="accent6">
                        <a:shade val="50000"/>
                        <a:satMod val="190000"/>
                      </a:schemeClr>
                    </a:gs>
                    <a:gs pos="0">
                      <a:schemeClr val="accent6">
                        <a:tint val="77000"/>
                        <a:satMod val="180000"/>
                      </a:schemeClr>
                    </a:gs>
                  </a:gsLst>
                  <a:lin ang="5400000"/>
                </a:gradFill>
                <a:prstDash val="solid"/>
              </a:ln>
              <a:solidFill>
                <a:srgbClr val="C0E399"/>
              </a:solidFill>
              <a:effectLst>
                <a:outerShdw blurRad="50800" dist="40000" dir="5400000" algn="tl" rotWithShape="0">
                  <a:srgbClr val="000000">
                    <a:shade val="5000"/>
                    <a:satMod val="120000"/>
                    <a:alpha val="33000"/>
                  </a:srgbClr>
                </a:outerShdw>
              </a:effectLst>
              <a:latin typeface="B Badr" panose="00000400000000000000" pitchFamily="2" charset="-78"/>
              <a:ea typeface="Calibri" panose="020F0502020204030204" pitchFamily="34" charset="0"/>
              <a:cs typeface="B Titr" panose="00000700000000000000" pitchFamily="2" charset="-78"/>
            </a:endParaRPr>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745" y="104503"/>
            <a:ext cx="2641891" cy="32672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072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415498"/>
          </a:xfrm>
          <a:prstGeom prst="rect">
            <a:avLst/>
          </a:prstGeom>
          <a:noFill/>
        </p:spPr>
        <p:txBody>
          <a:bodyPr wrap="square" rtlCol="1">
            <a:spAutoFit/>
          </a:bodyPr>
          <a:lstStyle/>
          <a:p>
            <a:pPr algn="just">
              <a:spcBef>
                <a:spcPts val="1200"/>
              </a:spcBef>
            </a:pPr>
            <a:r>
              <a:rPr lang="fa-IR" sz="1100" b="1" dirty="0">
                <a:latin typeface="B Badr" panose="00000400000000000000" pitchFamily="2" charset="-78"/>
                <a:ea typeface="Calibri" panose="020F0502020204030204" pitchFamily="34" charset="0"/>
                <a:cs typeface="B Badr" panose="00000400000000000000" pitchFamily="2" charset="-78"/>
              </a:rPr>
              <a:t>*»»»</a:t>
            </a:r>
            <a:r>
              <a:rPr lang="fa-IR" sz="1100" dirty="0">
                <a:latin typeface="B Badr" panose="00000400000000000000" pitchFamily="2" charset="-78"/>
                <a:ea typeface="Calibri" panose="020F0502020204030204" pitchFamily="34" charset="0"/>
                <a:cs typeface="B Badr" panose="00000400000000000000" pitchFamily="2" charset="-78"/>
              </a:rPr>
              <a:t> </a:t>
            </a:r>
            <a:r>
              <a:rPr lang="fa-IR" sz="1100" b="1" dirty="0">
                <a:latin typeface="B Badr" panose="00000400000000000000" pitchFamily="2" charset="-78"/>
                <a:ea typeface="Calibri" panose="020F0502020204030204" pitchFamily="34" charset="0"/>
                <a:cs typeface="B Badr" panose="00000400000000000000" pitchFamily="2" charset="-78"/>
              </a:rPr>
              <a:t>إِنَّ اللّهَ اشْتَرَى‏ مِنَ الْمُؤْمِنِينَ أَنْفُسَهُمْ وَأَمْوَالَهُم بِأَنَّ لَهُمُ الْجَنَّةَ </a:t>
            </a:r>
            <a:r>
              <a:rPr lang="fa-IR" sz="1100" dirty="0">
                <a:latin typeface="B Badr" panose="00000400000000000000" pitchFamily="2" charset="-78"/>
                <a:ea typeface="Calibri" panose="020F0502020204030204" pitchFamily="34" charset="0"/>
                <a:cs typeface="B Badr" panose="00000400000000000000" pitchFamily="2" charset="-78"/>
              </a:rPr>
              <a:t>يُقَاتِلُونَ فِي سَبِيلِ اللّهِ فَيَقْتُلُونَ وَيُقْتَلُونَ وَعْداً عَلَيْهِ حَقّاً فِي التَّوْرَاةِ وَالْإِنْجِيلِ وَالْقُرْآنِ وَمَنْ أَوْفَى‏ بِعَهْدِهِ مِنَ اللّهِ </a:t>
            </a:r>
            <a:r>
              <a:rPr lang="fa-IR" sz="1100" b="1" dirty="0">
                <a:latin typeface="B Badr" panose="00000400000000000000" pitchFamily="2" charset="-78"/>
                <a:ea typeface="Calibri" panose="020F0502020204030204" pitchFamily="34" charset="0"/>
                <a:cs typeface="B Badr" panose="00000400000000000000" pitchFamily="2" charset="-78"/>
              </a:rPr>
              <a:t>فَاسْتَبْشِرُوا بِبَيْعِكُمُ الَّذِي بَايَعْتُم بِهِ وَذلِكَ هُوَ الْفَوْزُ الْعَظِيمُ</a:t>
            </a:r>
            <a:r>
              <a:rPr lang="fa-IR" sz="1100" dirty="0">
                <a:latin typeface="B Badr" panose="00000400000000000000" pitchFamily="2" charset="-78"/>
                <a:ea typeface="Calibri" panose="020F0502020204030204" pitchFamily="34" charset="0"/>
                <a:cs typeface="B Badr" panose="00000400000000000000" pitchFamily="2" charset="-78"/>
              </a:rPr>
              <a:t>.</a:t>
            </a:r>
            <a:r>
              <a:rPr lang="fa-IR" sz="900" dirty="0">
                <a:latin typeface="Calibri" panose="020F0502020204030204" pitchFamily="34" charset="0"/>
                <a:ea typeface="Calibri" panose="020F0502020204030204" pitchFamily="34" charset="0"/>
                <a:cs typeface="B Badr" panose="00000400000000000000" pitchFamily="2" charset="-78"/>
              </a:rPr>
              <a:t> (توبه/ 111): خداوند از مؤمنان، جان و مالشان را به [بهاى‏] اينكه بهشت براى آنان باشد، خريده است؛ [به‏ اين گونه كه‏] در راه خدا مى‏جنگند مى‏كُشند و كشته مى‏شوند. اين وعده حقّى است بر او، كه در تورات و انجيل و قرآن ذكر كرده است و چه كسى از خدا به عهد خويش وفادارتر است؟ پس بشارت باد بر شما، به اين معامله‏اى كه با او كرده‏ايد؛ و اين همان پيروزى بزرگ است.</a:t>
            </a:r>
            <a:endParaRPr lang="en-US" sz="1100" dirty="0">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le 2"/>
          <p:cNvSpPr/>
          <p:nvPr/>
        </p:nvSpPr>
        <p:spPr>
          <a:xfrm>
            <a:off x="803564" y="2577466"/>
            <a:ext cx="10538691" cy="195810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112734" y="925032"/>
            <a:ext cx="11987408" cy="5509200"/>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8800" dirty="0" smtClean="0">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بهشت</a:t>
            </a:r>
            <a:endParaRPr lang="fa-IR" sz="6000" dirty="0">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endParaRPr>
          </a:p>
          <a:p>
            <a:pPr algn="just"/>
            <a:r>
              <a:rPr lang="fa-IR" sz="4400" dirty="0" smtClean="0">
                <a:solidFill>
                  <a:srgbClr val="000000"/>
                </a:solidFill>
                <a:latin typeface="B Badr" panose="00000400000000000000" pitchFamily="2" charset="-78"/>
                <a:ea typeface="Calibri" panose="020F0502020204030204" pitchFamily="34" charset="0"/>
                <a:cs typeface="B Titr" panose="00000700000000000000" pitchFamily="2" charset="-78"/>
              </a:rPr>
              <a:t> </a:t>
            </a:r>
            <a:endParaRPr lang="fa-IR" sz="4400" dirty="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9600" dirty="0">
                <a:solidFill>
                  <a:srgbClr val="000000"/>
                </a:solidFill>
                <a:latin typeface="B Badr" panose="00000400000000000000" pitchFamily="2" charset="-78"/>
                <a:ea typeface="Calibri" panose="020F0502020204030204" pitchFamily="34" charset="0"/>
                <a:cs typeface="B Titr" panose="00000700000000000000" pitchFamily="2" charset="-78"/>
              </a:rPr>
              <a:t>بهای </a:t>
            </a:r>
            <a:r>
              <a:rPr lang="fa-IR" sz="9600" dirty="0">
                <a:solidFill>
                  <a:srgbClr val="FF0000"/>
                </a:solidFill>
                <a:latin typeface="B Badr" panose="00000400000000000000" pitchFamily="2" charset="-78"/>
                <a:ea typeface="Calibri" panose="020F0502020204030204" pitchFamily="34" charset="0"/>
                <a:cs typeface="B Titr" panose="00000700000000000000" pitchFamily="2" charset="-78"/>
              </a:rPr>
              <a:t>شهادت</a:t>
            </a:r>
            <a:r>
              <a:rPr lang="fa-IR" sz="9600" dirty="0">
                <a:solidFill>
                  <a:srgbClr val="000000"/>
                </a:solidFill>
                <a:latin typeface="B Badr" panose="00000400000000000000" pitchFamily="2" charset="-78"/>
                <a:ea typeface="Calibri" panose="020F0502020204030204" pitchFamily="34" charset="0"/>
                <a:cs typeface="B Titr" panose="00000700000000000000" pitchFamily="2" charset="-78"/>
              </a:rPr>
              <a:t> در راه </a:t>
            </a:r>
            <a:r>
              <a:rPr lang="fa-IR" sz="9600" dirty="0" smtClean="0">
                <a:solidFill>
                  <a:srgbClr val="000000"/>
                </a:solidFill>
                <a:latin typeface="B Badr" panose="00000400000000000000" pitchFamily="2" charset="-78"/>
                <a:ea typeface="Calibri" panose="020F0502020204030204" pitchFamily="34" charset="0"/>
                <a:cs typeface="B Titr" panose="00000700000000000000" pitchFamily="2" charset="-78"/>
              </a:rPr>
              <a:t>خدا</a:t>
            </a:r>
            <a:endParaRPr lang="fa-IR" sz="9600" dirty="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just"/>
            <a:endParaRPr lang="fa-IR" sz="4400" dirty="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40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4000" dirty="0" smtClean="0">
                <a:solidFill>
                  <a:srgbClr val="000000"/>
                </a:solidFill>
                <a:latin typeface="B Badr" panose="00000400000000000000" pitchFamily="2" charset="-78"/>
                <a:ea typeface="Calibri" panose="020F0502020204030204" pitchFamily="34" charset="0"/>
                <a:cs typeface="B Titr" panose="00000700000000000000" pitchFamily="2" charset="-78"/>
              </a:rPr>
              <a:t>أَنَّ </a:t>
            </a:r>
            <a:r>
              <a:rPr lang="fa-IR" sz="4000" dirty="0">
                <a:solidFill>
                  <a:srgbClr val="000000"/>
                </a:solidFill>
                <a:latin typeface="B Badr" panose="00000400000000000000" pitchFamily="2" charset="-78"/>
                <a:ea typeface="Calibri" panose="020F0502020204030204" pitchFamily="34" charset="0"/>
                <a:cs typeface="B Titr" panose="00000700000000000000" pitchFamily="2" charset="-78"/>
              </a:rPr>
              <a:t>لَهُمُ الْجَنَّةَ</a:t>
            </a:r>
            <a:endParaRPr lang="en-US" sz="4000" dirty="0">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71" y="600363"/>
            <a:ext cx="1272274" cy="1797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4368" y="4837113"/>
            <a:ext cx="2466975" cy="18573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967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پاور پوینتهای تبلیغاتی\والپیپر\background_31_20091216_1763734697.jpg"/>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17000"/>
                    </a14:imgEffect>
                    <a14:imgEffect>
                      <a14:colorTemperature colorTemp="8800"/>
                    </a14:imgEffect>
                    <a14:imgEffect>
                      <a14:brightnessContrast bright="1000" contrast="49000"/>
                    </a14:imgEffect>
                  </a14:imgLayer>
                </a14:imgProps>
              </a:ext>
              <a:ext uri="{28A0092B-C50C-407E-A947-70E740481C1C}">
                <a14:useLocalDpi xmlns:a14="http://schemas.microsoft.com/office/drawing/2010/main" val="0"/>
              </a:ext>
            </a:extLst>
          </a:blip>
          <a:srcRect/>
          <a:stretch>
            <a:fillRect/>
          </a:stretch>
        </p:blipFill>
        <p:spPr bwMode="auto">
          <a:xfrm>
            <a:off x="1" y="11547"/>
            <a:ext cx="12192000" cy="68464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انتظارى كه امام از بسيج داشت، آمادگى و حضور دايمى بود؛ زيرا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بسيج، پشتوانه‏ى اصلى انقلاب</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است. (بیانات مقام معظم رهبری،06/ 04/ 1368)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12734" y="925032"/>
            <a:ext cx="11987408" cy="5555367"/>
          </a:xfrm>
          <a:prstGeom prst="rect">
            <a:avLst/>
          </a:prstGeom>
          <a:noFill/>
        </p:spPr>
        <p:txBody>
          <a:bodyPr wrap="square" rtlCol="1">
            <a:spAutoFit/>
          </a:bodyPr>
          <a:lstStyle/>
          <a:p>
            <a:pPr algn="ctr"/>
            <a:r>
              <a:rPr lang="fa-IR" sz="19900" dirty="0" smtClean="0">
                <a:ln w="38100">
                  <a:solidFill>
                    <a:srgbClr val="002060"/>
                  </a:solidFill>
                </a:ln>
                <a:solidFill>
                  <a:srgbClr val="00B050"/>
                </a:solidFill>
                <a:latin typeface="B Badr" panose="00000400000000000000" pitchFamily="2" charset="-78"/>
                <a:ea typeface="Calibri" panose="020F0502020204030204" pitchFamily="34" charset="0"/>
                <a:cs typeface="B Titr" panose="00000700000000000000" pitchFamily="2" charset="-78"/>
              </a:rPr>
              <a:t>بسيج</a:t>
            </a:r>
          </a:p>
          <a:p>
            <a:pPr algn="ctr"/>
            <a:endParaRPr lang="fa-IR" sz="54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9600" dirty="0" smtClean="0">
                <a:solidFill>
                  <a:srgbClr val="002060"/>
                </a:solidFill>
                <a:latin typeface="B Badr" panose="00000400000000000000" pitchFamily="2" charset="-78"/>
                <a:ea typeface="Calibri" panose="020F0502020204030204" pitchFamily="34" charset="0"/>
                <a:cs typeface="B Titr" panose="00000700000000000000" pitchFamily="2" charset="-78"/>
              </a:rPr>
              <a:t>پشتوانه</a:t>
            </a:r>
            <a:r>
              <a:rPr lang="fa-IR" sz="9600" dirty="0">
                <a:solidFill>
                  <a:srgbClr val="002060"/>
                </a:solidFill>
                <a:latin typeface="B Badr" panose="00000400000000000000" pitchFamily="2" charset="-78"/>
                <a:ea typeface="Calibri" panose="020F0502020204030204" pitchFamily="34" charset="0"/>
                <a:cs typeface="B Titr" panose="00000700000000000000" pitchFamily="2" charset="-78"/>
              </a:rPr>
              <a:t>‏ى اصلى انقلاب.</a:t>
            </a:r>
            <a:endParaRPr lang="en-US" sz="9600" dirty="0">
              <a:solidFill>
                <a:srgbClr val="002060"/>
              </a:solidFill>
              <a:effectLst/>
              <a:latin typeface="B Badr" panose="00000400000000000000" pitchFamily="2" charset="-78"/>
              <a:ea typeface="Calibri" panose="020F0502020204030204" pitchFamily="34" charset="0"/>
              <a:cs typeface="B Titr" panose="00000700000000000000" pitchFamily="2" charset="-78"/>
            </a:endParaRPr>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16" y="478416"/>
            <a:ext cx="3277746" cy="232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29772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پاور پوینتهای تبلیغاتی\والپیپر\preview0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646331"/>
          </a:xfrm>
          <a:prstGeom prst="rect">
            <a:avLst/>
          </a:prstGeom>
          <a:noFill/>
        </p:spPr>
        <p:txBody>
          <a:bodyPr wrap="square" rtlCol="1">
            <a:spAutoFit/>
          </a:bodyPr>
          <a:lstStyle/>
          <a:p>
            <a:pPr algn="just">
              <a:spcBef>
                <a:spcPts val="1200"/>
              </a:spcBef>
            </a:pPr>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در هر مجموعه‏يى كه افراد آن عضو بسيج هستند، از جهت خدمت به انقلاب، نسبت به ديگران برتر و مقدم‏ترند؛ زيرا هرگاه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خطرى نظام را تهديد كند، سينه‏ى بسيجى سپر انقلاب</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خواهد شد. بنابراين، هركس وارد اين عرصه شد، باارزش‏ترين افراد جامعه است و بايد به اين توفيق، افتخار كند. من هم افتخار مى‏كنم كه يك بسيجى باشم. به عنوان يك بسيجى، هرجا كه انقلاب به وجود من نياز داشته باشد، حاضرم خدمت كنم. همه بايد به اين عضويت افتخار كنيم؛ چون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اساسيترين كار انقلاب را بسيج انجام مى‏دهد</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(بیانات مقام معظم رهبری، 06/ 04/ 1368)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204592" y="750834"/>
            <a:ext cx="11987408" cy="3785652"/>
          </a:xfrm>
          <a:prstGeom prst="rect">
            <a:avLst/>
          </a:prstGeom>
          <a:noFill/>
        </p:spPr>
        <p:txBody>
          <a:bodyPr wrap="square" rtlCol="1">
            <a:spAutoFit/>
          </a:bodyPr>
          <a:lstStyle/>
          <a:p>
            <a:r>
              <a:rPr lang="fa-IR" sz="9600" dirty="0" smtClean="0">
                <a:solidFill>
                  <a:srgbClr val="00B050"/>
                </a:solidFill>
                <a:latin typeface="B Badr" panose="00000400000000000000" pitchFamily="2" charset="-78"/>
                <a:ea typeface="Calibri" panose="020F0502020204030204" pitchFamily="34" charset="0"/>
                <a:cs typeface="B Titr" panose="00000700000000000000" pitchFamily="2" charset="-78"/>
              </a:rPr>
              <a:t>سینه </a:t>
            </a:r>
            <a:r>
              <a:rPr lang="fa-IR" sz="9600" dirty="0">
                <a:solidFill>
                  <a:srgbClr val="00B050"/>
                </a:solidFill>
                <a:latin typeface="B Badr" panose="00000400000000000000" pitchFamily="2" charset="-78"/>
                <a:ea typeface="Calibri" panose="020F0502020204030204" pitchFamily="34" charset="0"/>
                <a:cs typeface="B Titr" panose="00000700000000000000" pitchFamily="2" charset="-78"/>
              </a:rPr>
              <a:t>سپر </a:t>
            </a:r>
            <a:r>
              <a:rPr lang="fa-IR" sz="9600" dirty="0" smtClean="0">
                <a:solidFill>
                  <a:srgbClr val="00B050"/>
                </a:solidFill>
                <a:latin typeface="B Badr" panose="00000400000000000000" pitchFamily="2" charset="-78"/>
                <a:ea typeface="Calibri" panose="020F0502020204030204" pitchFamily="34" charset="0"/>
                <a:cs typeface="B Titr" panose="00000700000000000000" pitchFamily="2" charset="-78"/>
              </a:rPr>
              <a:t>کردن بسیجیان</a:t>
            </a:r>
          </a:p>
          <a:p>
            <a:pPr algn="just" rtl="0"/>
            <a:endParaRPr lang="fa-IR" sz="7200" dirty="0">
              <a:solidFill>
                <a:srgbClr val="000000"/>
              </a:solidFill>
              <a:latin typeface="B Badr" panose="00000400000000000000" pitchFamily="2" charset="-78"/>
              <a:ea typeface="Calibri" panose="020F0502020204030204" pitchFamily="34" charset="0"/>
              <a:cs typeface="B Titr" panose="00000700000000000000" pitchFamily="2" charset="-78"/>
            </a:endParaRPr>
          </a:p>
          <a:p>
            <a:r>
              <a:rPr lang="fa-IR" sz="7200" dirty="0" smtClean="0">
                <a:solidFill>
                  <a:srgbClr val="FF0000"/>
                </a:solidFill>
                <a:latin typeface="B Badr" panose="00000400000000000000" pitchFamily="2" charset="-78"/>
                <a:ea typeface="Calibri" panose="020F0502020204030204" pitchFamily="34" charset="0"/>
                <a:cs typeface="B Titr" panose="00000700000000000000" pitchFamily="2" charset="-78"/>
              </a:rPr>
              <a:t>در </a:t>
            </a:r>
            <a:r>
              <a:rPr lang="fa-IR" sz="7200" dirty="0">
                <a:solidFill>
                  <a:srgbClr val="FF0000"/>
                </a:solidFill>
                <a:latin typeface="B Badr" panose="00000400000000000000" pitchFamily="2" charset="-78"/>
                <a:ea typeface="Calibri" panose="020F0502020204030204" pitchFamily="34" charset="0"/>
                <a:cs typeface="B Titr" panose="00000700000000000000" pitchFamily="2" charset="-78"/>
              </a:rPr>
              <a:t>هنگام بروز خطر برای انقلاب</a:t>
            </a:r>
            <a:endParaRPr lang="en-US" sz="7200" dirty="0">
              <a:solidFill>
                <a:srgbClr val="FF0000"/>
              </a:solidFill>
              <a:effectLst/>
              <a:latin typeface="B Badr" panose="00000400000000000000" pitchFamily="2" charset="-78"/>
              <a:ea typeface="Calibri" panose="020F0502020204030204" pitchFamily="34" charset="0"/>
              <a:cs typeface="B Titr" panose="00000700000000000000" pitchFamily="2" charset="-78"/>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8" y="4536486"/>
            <a:ext cx="3029527" cy="20982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31773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پاور پوینتهای تبلیغاتی\والپیپر\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887"/>
            <a:ext cx="12192000" cy="68491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548"/>
            <a:ext cx="12192000" cy="646331"/>
          </a:xfrm>
          <a:prstGeom prst="rect">
            <a:avLst/>
          </a:prstGeom>
          <a:noFill/>
        </p:spPr>
        <p:txBody>
          <a:bodyPr wrap="square" rtlCol="1">
            <a:spAutoFit/>
          </a:bodyPr>
          <a:lstStyle/>
          <a:p>
            <a:pPr algn="just">
              <a:spcBef>
                <a:spcPts val="1200"/>
              </a:spcBef>
            </a:pPr>
            <a:r>
              <a:rPr lang="fa-IR" sz="1200" b="1" dirty="0">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در هر مجموعه‏يى كه افراد آن عضو بسيج هستند، از جهت خدمت به انقلاب، نسبت به ديگران برتر و مقدم‏ترند؛ زيرا هرگاه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خطرى نظام را تهديد كند، سينه‏ى بسيجى سپر انقلاب</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خواهد شد. بنابراين، هركس وارد اين عرصه شد، باارزش‏ترين افراد جامعه است و بايد به اين توفيق، افتخار كند. من هم افتخار مى‏كنم كه يك بسيجى باشم. به عنوان يك بسيجى، هرجا كه انقلاب به وجود من نياز داشته باشد، حاضرم خدمت كنم. همه بايد به اين عضويت افتخار كنيم؛ چون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اساسيترين كار انقلاب را بسيج انجام مى‏دهد</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(بیانات مقام معظم رهبری، 06/ 04/ 1368) </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02296" y="1654705"/>
            <a:ext cx="11987408" cy="4201150"/>
          </a:xfrm>
          <a:prstGeom prst="rect">
            <a:avLst/>
          </a:prstGeom>
          <a:noFill/>
        </p:spPr>
        <p:txBody>
          <a:bodyPr wrap="square" rtlCol="1">
            <a:spAutoFit/>
          </a:bodyPr>
          <a:lstStyle/>
          <a:p>
            <a:pPr algn="ctr"/>
            <a:r>
              <a:rPr lang="fa-IR" sz="11500" dirty="0" smtClean="0">
                <a:solidFill>
                  <a:schemeClr val="accent2">
                    <a:lumMod val="50000"/>
                  </a:schemeClr>
                </a:solidFill>
                <a:latin typeface="B Badr" panose="00000400000000000000" pitchFamily="2" charset="-78"/>
                <a:ea typeface="Calibri" panose="020F0502020204030204" pitchFamily="34" charset="0"/>
                <a:cs typeface="B Titr" panose="00000700000000000000" pitchFamily="2" charset="-78"/>
              </a:rPr>
              <a:t>تفکر بسیجی</a:t>
            </a:r>
          </a:p>
          <a:p>
            <a:pPr algn="ctr"/>
            <a:endParaRPr lang="fa-IR" sz="80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7200" dirty="0" smtClean="0">
                <a:ln w="38100">
                  <a:solidFill>
                    <a:schemeClr val="tx1"/>
                  </a:solidFill>
                </a:ln>
                <a:solidFill>
                  <a:srgbClr val="92D050"/>
                </a:solidFill>
                <a:latin typeface="B Badr" panose="00000400000000000000" pitchFamily="2" charset="-78"/>
                <a:ea typeface="Calibri" panose="020F0502020204030204" pitchFamily="34" charset="0"/>
                <a:cs typeface="B Titr" panose="00000700000000000000" pitchFamily="2" charset="-78"/>
              </a:rPr>
              <a:t>عامل </a:t>
            </a:r>
            <a:r>
              <a:rPr lang="fa-IR" sz="7200" dirty="0">
                <a:ln w="38100">
                  <a:solidFill>
                    <a:schemeClr val="tx1"/>
                  </a:solidFill>
                </a:ln>
                <a:solidFill>
                  <a:srgbClr val="92D050"/>
                </a:solidFill>
                <a:latin typeface="B Badr" panose="00000400000000000000" pitchFamily="2" charset="-78"/>
                <a:ea typeface="Calibri" panose="020F0502020204030204" pitchFamily="34" charset="0"/>
                <a:cs typeface="B Titr" panose="00000700000000000000" pitchFamily="2" charset="-78"/>
              </a:rPr>
              <a:t>انجام کارهای اساسی در  کشور</a:t>
            </a:r>
            <a:endParaRPr lang="en-US" sz="7200" dirty="0">
              <a:ln w="38100">
                <a:solidFill>
                  <a:schemeClr val="tx1"/>
                </a:solidFill>
              </a:ln>
              <a:solidFill>
                <a:srgbClr val="92D050"/>
              </a:solidFill>
              <a:effectLst/>
              <a:latin typeface="B Badr" panose="00000400000000000000" pitchFamily="2" charset="-78"/>
              <a:ea typeface="Calibri" panose="020F0502020204030204" pitchFamily="34" charset="0"/>
              <a:cs typeface="B Titr" panose="00000700000000000000" pitchFamily="2" charset="-78"/>
            </a:endParaRPr>
          </a:p>
        </p:txBody>
      </p:sp>
      <p:pic>
        <p:nvPicPr>
          <p:cNvPr id="286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177" t="4018" r="8947"/>
          <a:stretch/>
        </p:blipFill>
        <p:spPr bwMode="auto">
          <a:xfrm>
            <a:off x="258616" y="1117600"/>
            <a:ext cx="2665057" cy="20479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84438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پاور پوینتهای تبلیغاتی\والپیپر\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50"/>
            <a:ext cx="12192000" cy="68460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1986"/>
            <a:ext cx="12192000" cy="461665"/>
          </a:xfrm>
          <a:prstGeom prst="rect">
            <a:avLst/>
          </a:prstGeom>
          <a:noFill/>
        </p:spPr>
        <p:txBody>
          <a:bodyPr wrap="square" rtlCol="1">
            <a:spAutoFit/>
          </a:bodyPr>
          <a:lstStyle/>
          <a:p>
            <a:pPr algn="just"/>
            <a:r>
              <a:rPr lang="fa-IR" sz="1200" b="1" dirty="0">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دفاع از اين نظام، اولين و مقدس‏ترين و واجب‏ترين فرايض ملت ايران است، و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بسيجى كسى است كه سينه‏اش را سپر مى‏كند</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و با هر وسيله‏اى كه در اختيارش باشد، دفاع از انقلاب را به عهده مى‏گيرد؛ چون در حقيقت از اسلام و قرآن دفاع كرده است. (بیانات مقام معظم رهبری، 06/ 04/ 1368) </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Down Arrow 2"/>
          <p:cNvSpPr/>
          <p:nvPr/>
        </p:nvSpPr>
        <p:spPr>
          <a:xfrm>
            <a:off x="1810327" y="378691"/>
            <a:ext cx="8451273" cy="2780145"/>
          </a:xfrm>
          <a:prstGeom prst="downArrow">
            <a:avLst>
              <a:gd name="adj1" fmla="val 80601"/>
              <a:gd name="adj2" fmla="val 4966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3893374"/>
          </a:xfrm>
          <a:prstGeom prst="rect">
            <a:avLst/>
          </a:prstGeom>
          <a:noFill/>
        </p:spPr>
        <p:txBody>
          <a:bodyPr wrap="square" rtlCol="1">
            <a:spAutoFit/>
          </a:bodyPr>
          <a:lstStyle/>
          <a:p>
            <a:pPr algn="ctr"/>
            <a:r>
              <a:rPr lang="fa-IR" sz="6600" dirty="0" smtClean="0">
                <a:solidFill>
                  <a:srgbClr val="00B050"/>
                </a:solidFill>
                <a:latin typeface="B Badr" panose="00000400000000000000" pitchFamily="2" charset="-78"/>
                <a:ea typeface="Calibri" panose="020F0502020204030204" pitchFamily="34" charset="0"/>
                <a:cs typeface="B Titr" panose="00000700000000000000" pitchFamily="2" charset="-78"/>
              </a:rPr>
              <a:t>بسيجى </a:t>
            </a:r>
            <a:r>
              <a:rPr lang="fa-IR" sz="6600" dirty="0">
                <a:solidFill>
                  <a:srgbClr val="00B050"/>
                </a:solidFill>
                <a:latin typeface="B Badr" panose="00000400000000000000" pitchFamily="2" charset="-78"/>
                <a:ea typeface="Calibri" panose="020F0502020204030204" pitchFamily="34" charset="0"/>
                <a:cs typeface="B Titr" panose="00000700000000000000" pitchFamily="2" charset="-78"/>
              </a:rPr>
              <a:t>كسى است </a:t>
            </a:r>
            <a:r>
              <a:rPr lang="fa-IR" sz="6600" dirty="0" smtClean="0">
                <a:solidFill>
                  <a:srgbClr val="00B050"/>
                </a:solidFill>
                <a:latin typeface="B Badr" panose="00000400000000000000" pitchFamily="2" charset="-78"/>
                <a:ea typeface="Calibri" panose="020F0502020204030204" pitchFamily="34" charset="0"/>
                <a:cs typeface="B Titr" panose="00000700000000000000" pitchFamily="2" charset="-78"/>
              </a:rPr>
              <a:t>كه</a:t>
            </a:r>
          </a:p>
          <a:p>
            <a:pPr algn="ctr"/>
            <a:endParaRPr lang="fa-IR" sz="66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1500" dirty="0" smtClean="0">
                <a:solidFill>
                  <a:srgbClr val="C00000"/>
                </a:solidFill>
                <a:latin typeface="B Badr" panose="00000400000000000000" pitchFamily="2" charset="-78"/>
                <a:ea typeface="Calibri" panose="020F0502020204030204" pitchFamily="34" charset="0"/>
                <a:cs typeface="B Titr" panose="00000700000000000000" pitchFamily="2" charset="-78"/>
              </a:rPr>
              <a:t>سينه</a:t>
            </a:r>
            <a:r>
              <a:rPr lang="fa-IR" sz="11500" dirty="0">
                <a:solidFill>
                  <a:srgbClr val="C00000"/>
                </a:solidFill>
                <a:latin typeface="B Badr" panose="00000400000000000000" pitchFamily="2" charset="-78"/>
                <a:ea typeface="Calibri" panose="020F0502020204030204" pitchFamily="34" charset="0"/>
                <a:cs typeface="B Titr" panose="00000700000000000000" pitchFamily="2" charset="-78"/>
              </a:rPr>
              <a:t>‏اش را سپر مى‏كند</a:t>
            </a:r>
            <a:r>
              <a:rPr lang="fa-IR" dirty="0">
                <a:solidFill>
                  <a:srgbClr val="C00000"/>
                </a:solidFill>
                <a:latin typeface="B Badr" panose="00000400000000000000" pitchFamily="2" charset="-78"/>
                <a:ea typeface="Calibri" panose="020F0502020204030204" pitchFamily="34" charset="0"/>
                <a:cs typeface="B Titr" panose="00000700000000000000" pitchFamily="2" charset="-78"/>
              </a:rPr>
              <a:t>.</a:t>
            </a:r>
            <a:endParaRPr lang="en-US" dirty="0">
              <a:solidFill>
                <a:srgbClr val="C00000"/>
              </a:solidFill>
              <a:effectLst/>
              <a:latin typeface="B Badr" panose="00000400000000000000" pitchFamily="2" charset="-78"/>
              <a:ea typeface="Calibri" panose="020F0502020204030204" pitchFamily="34" charset="0"/>
              <a:cs typeface="B Titr" panose="00000700000000000000" pitchFamily="2" charset="-78"/>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18" y="4611255"/>
            <a:ext cx="2505075" cy="1828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0256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F:\پاور پوینتهای تبلیغاتی\والپیپر\images (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شما بسيجى‏ها بايد به گونه‏يى رفتار كنيد كه احترام و محبت مردم جلب شود.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شما بايد نمونه‏ى اخلاق و تواضع و مهربانى و رعايت مقررات</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باشيد. (بیانات مقام معظم رهبری، 06/ 04/ 1368)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12734" y="925032"/>
            <a:ext cx="11987408" cy="4801314"/>
          </a:xfrm>
          <a:prstGeom prst="rect">
            <a:avLst/>
          </a:prstGeom>
          <a:noFill/>
        </p:spPr>
        <p:txBody>
          <a:bodyPr wrap="square" rtlCol="1">
            <a:spAutoFit/>
          </a:bodyPr>
          <a:lstStyle/>
          <a:p>
            <a:pPr algn="ctr"/>
            <a:r>
              <a:rPr lang="fa-IR" sz="16600" dirty="0" smtClean="0">
                <a:ln w="57150">
                  <a:solidFill>
                    <a:srgbClr val="7030A0"/>
                  </a:solidFill>
                </a:ln>
                <a:solidFill>
                  <a:schemeClr val="accent4">
                    <a:lumMod val="75000"/>
                  </a:schemeClr>
                </a:solidFill>
                <a:latin typeface="B Badr" panose="00000400000000000000" pitchFamily="2" charset="-78"/>
                <a:ea typeface="Calibri" panose="020F0502020204030204" pitchFamily="34" charset="0"/>
                <a:cs typeface="B Titr" panose="00000700000000000000" pitchFamily="2" charset="-78"/>
              </a:rPr>
              <a:t>بسیجی</a:t>
            </a:r>
          </a:p>
          <a:p>
            <a:pPr algn="just"/>
            <a:endParaRPr lang="fa-IR" sz="70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just"/>
            <a:r>
              <a:rPr lang="fa-IR" sz="7000" dirty="0" smtClean="0">
                <a:solidFill>
                  <a:srgbClr val="A50021"/>
                </a:solidFill>
                <a:latin typeface="B Badr" panose="00000400000000000000" pitchFamily="2" charset="-78"/>
                <a:ea typeface="Calibri" panose="020F0502020204030204" pitchFamily="34" charset="0"/>
                <a:cs typeface="B Titr" panose="00000700000000000000" pitchFamily="2" charset="-78"/>
              </a:rPr>
              <a:t>نمونه </a:t>
            </a:r>
            <a:r>
              <a:rPr lang="fa-IR" sz="7000" dirty="0">
                <a:solidFill>
                  <a:srgbClr val="A50021"/>
                </a:solidFill>
                <a:latin typeface="B Badr" panose="00000400000000000000" pitchFamily="2" charset="-78"/>
                <a:ea typeface="Calibri" panose="020F0502020204030204" pitchFamily="34" charset="0"/>
                <a:cs typeface="B Titr" panose="00000700000000000000" pitchFamily="2" charset="-78"/>
              </a:rPr>
              <a:t>اخلاق و </a:t>
            </a:r>
            <a:r>
              <a:rPr lang="fa-IR" sz="7000" dirty="0" smtClean="0">
                <a:solidFill>
                  <a:srgbClr val="A50021"/>
                </a:solidFill>
                <a:latin typeface="B Badr" panose="00000400000000000000" pitchFamily="2" charset="-78"/>
                <a:ea typeface="Calibri" panose="020F0502020204030204" pitchFamily="34" charset="0"/>
                <a:cs typeface="B Titr" panose="00000700000000000000" pitchFamily="2" charset="-78"/>
              </a:rPr>
              <a:t>تواضع و </a:t>
            </a:r>
            <a:r>
              <a:rPr lang="fa-IR" sz="7000" dirty="0">
                <a:solidFill>
                  <a:srgbClr val="A50021"/>
                </a:solidFill>
                <a:latin typeface="B Badr" panose="00000400000000000000" pitchFamily="2" charset="-78"/>
                <a:ea typeface="Calibri" panose="020F0502020204030204" pitchFamily="34" charset="0"/>
                <a:cs typeface="B Titr" panose="00000700000000000000" pitchFamily="2" charset="-78"/>
              </a:rPr>
              <a:t>رعایت </a:t>
            </a:r>
            <a:r>
              <a:rPr lang="fa-IR" sz="7000" dirty="0" smtClean="0">
                <a:solidFill>
                  <a:srgbClr val="A50021"/>
                </a:solidFill>
                <a:latin typeface="B Badr" panose="00000400000000000000" pitchFamily="2" charset="-78"/>
                <a:ea typeface="Calibri" panose="020F0502020204030204" pitchFamily="34" charset="0"/>
                <a:cs typeface="B Titr" panose="00000700000000000000" pitchFamily="2" charset="-78"/>
              </a:rPr>
              <a:t>مقررات</a:t>
            </a:r>
            <a:endParaRPr lang="en-US" sz="7000" dirty="0">
              <a:solidFill>
                <a:srgbClr val="A50021"/>
              </a:solidFill>
              <a:effectLst/>
              <a:latin typeface="B Badr" panose="00000400000000000000" pitchFamily="2" charset="-78"/>
              <a:ea typeface="Calibri" panose="020F0502020204030204" pitchFamily="34" charset="0"/>
              <a:cs typeface="B Titr" panose="00000700000000000000" pitchFamily="2" charset="-78"/>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64" y="792039"/>
            <a:ext cx="2244147" cy="25336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7399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F:\پاور پوینتهای تبلیغاتی\والپیپر\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آن كسى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بسيجى‏تر است كه مقررات را بيشتر رعايت</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مى‏كند؛ به خاطر آنكه اين فرد بيشتر از همه براى نظام دل مى‏سوزاند و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مقررات، لوازم قطعى اداره‏ى درست نظام است</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(بیانات مقام معظم رهبری، 06/ 04/ 1368)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Down Arrow 2"/>
          <p:cNvSpPr/>
          <p:nvPr/>
        </p:nvSpPr>
        <p:spPr>
          <a:xfrm>
            <a:off x="4616473" y="3121891"/>
            <a:ext cx="2979929" cy="1939636"/>
          </a:xfrm>
          <a:prstGeom prst="downArrow">
            <a:avLst>
              <a:gd name="adj1" fmla="val 66727"/>
              <a:gd name="adj2" fmla="val 4476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5432256"/>
          </a:xfrm>
          <a:prstGeom prst="rect">
            <a:avLst/>
          </a:prstGeom>
          <a:noFill/>
        </p:spPr>
        <p:txBody>
          <a:bodyPr wrap="square" rtlCol="1">
            <a:spAutoFit/>
          </a:bodyPr>
          <a:lstStyle/>
          <a:p>
            <a:pPr algn="ctr"/>
            <a:r>
              <a:rPr lang="fa-IR" sz="11500" dirty="0" smtClean="0">
                <a:solidFill>
                  <a:schemeClr val="accent2">
                    <a:lumMod val="50000"/>
                  </a:schemeClr>
                </a:solidFill>
                <a:latin typeface="B Badr" panose="00000400000000000000" pitchFamily="2" charset="-78"/>
                <a:ea typeface="Calibri" panose="020F0502020204030204" pitchFamily="34" charset="0"/>
                <a:cs typeface="B Titr" panose="00000700000000000000" pitchFamily="2" charset="-78"/>
              </a:rPr>
              <a:t>بسیجی تر</a:t>
            </a:r>
          </a:p>
          <a:p>
            <a:pPr algn="ctr"/>
            <a:r>
              <a:rPr lang="fa-IR" sz="16600" dirty="0" smtClean="0">
                <a:solidFill>
                  <a:srgbClr val="FF0000"/>
                </a:solidFill>
                <a:latin typeface="B Badr" panose="00000400000000000000" pitchFamily="2" charset="-78"/>
                <a:ea typeface="Calibri" panose="020F0502020204030204" pitchFamily="34" charset="0"/>
                <a:cs typeface="B Titr" panose="00000700000000000000" pitchFamily="2" charset="-78"/>
              </a:rPr>
              <a:t>=</a:t>
            </a:r>
          </a:p>
          <a:p>
            <a:pPr algn="ctr" rtl="0"/>
            <a:r>
              <a:rPr lang="fa-IR" sz="6600" dirty="0" smtClean="0">
                <a:ln w="28575">
                  <a:solidFill>
                    <a:schemeClr val="tx1"/>
                  </a:solidFill>
                </a:ln>
                <a:solidFill>
                  <a:srgbClr val="00B050"/>
                </a:solidFill>
                <a:latin typeface="B Badr" panose="00000400000000000000" pitchFamily="2" charset="-78"/>
                <a:ea typeface="Calibri" panose="020F0502020204030204" pitchFamily="34" charset="0"/>
                <a:cs typeface="B Titr" panose="00000700000000000000" pitchFamily="2" charset="-78"/>
              </a:rPr>
              <a:t>کسی </a:t>
            </a:r>
            <a:r>
              <a:rPr lang="fa-IR" sz="6600" dirty="0">
                <a:ln w="28575">
                  <a:solidFill>
                    <a:schemeClr val="tx1"/>
                  </a:solidFill>
                </a:ln>
                <a:solidFill>
                  <a:srgbClr val="00B050"/>
                </a:solidFill>
                <a:latin typeface="B Badr" panose="00000400000000000000" pitchFamily="2" charset="-78"/>
                <a:ea typeface="Calibri" panose="020F0502020204030204" pitchFamily="34" charset="0"/>
                <a:cs typeface="B Titr" panose="00000700000000000000" pitchFamily="2" charset="-78"/>
              </a:rPr>
              <a:t>که مقررات را بیشتر رعایت می </a:t>
            </a:r>
            <a:r>
              <a:rPr lang="fa-IR" sz="6600" dirty="0" smtClean="0">
                <a:ln w="28575">
                  <a:solidFill>
                    <a:schemeClr val="tx1"/>
                  </a:solidFill>
                </a:ln>
                <a:solidFill>
                  <a:srgbClr val="00B050"/>
                </a:solidFill>
                <a:latin typeface="B Badr" panose="00000400000000000000" pitchFamily="2" charset="-78"/>
                <a:ea typeface="Calibri" panose="020F0502020204030204" pitchFamily="34" charset="0"/>
                <a:cs typeface="B Titr" panose="00000700000000000000" pitchFamily="2" charset="-78"/>
              </a:rPr>
              <a:t>کند</a:t>
            </a:r>
            <a:endParaRPr lang="en-US" sz="6600" dirty="0">
              <a:ln w="28575">
                <a:solidFill>
                  <a:schemeClr val="tx1"/>
                </a:solidFill>
              </a:ln>
              <a:solidFill>
                <a:srgbClr val="00B050"/>
              </a:solidFill>
              <a:effectLst/>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20206159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پاور پوینتهای تبلیغاتی\والپیپر\background_40296614_468_2.jpg"/>
          <p:cNvPicPr>
            <a:picLocks noChangeAspect="1" noChangeArrowheads="1"/>
          </p:cNvPicPr>
          <p:nvPr/>
        </p:nvPicPr>
        <p:blipFill rotWithShape="1">
          <a:blip r:embed="rId2">
            <a:extLst>
              <a:ext uri="{28A0092B-C50C-407E-A947-70E740481C1C}">
                <a14:useLocalDpi xmlns:a14="http://schemas.microsoft.com/office/drawing/2010/main" val="0"/>
              </a:ext>
            </a:extLst>
          </a:blip>
          <a:srcRect l="2177" r="1197"/>
          <a:stretch/>
        </p:blipFill>
        <p:spPr bwMode="auto">
          <a:xfrm>
            <a:off x="0" y="0"/>
            <a:ext cx="12192000" cy="68788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آن كسى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بسيجى‏تر است كه مقررات را بيشتر رعايت</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مى‏كند؛ به خاطر آنكه اين فرد بيشتر از همه براى نظام دل مى‏سوزاند و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مقررات، لوازم قطعى اداره‏ى درست نظام است</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(بیانات مقام معظم رهبری، 06/ 04/ 1368)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12734" y="804960"/>
            <a:ext cx="11987408" cy="5432256"/>
          </a:xfrm>
          <a:prstGeom prst="rect">
            <a:avLst/>
          </a:prstGeom>
          <a:noFill/>
        </p:spPr>
        <p:txBody>
          <a:bodyPr wrap="square" rtlCol="1">
            <a:spAutoFit/>
          </a:bodyPr>
          <a:lstStyle/>
          <a:p>
            <a:pPr algn="ctr"/>
            <a:r>
              <a:rPr lang="fa-IR" sz="13800" dirty="0" smtClean="0">
                <a:solidFill>
                  <a:srgbClr val="A50021"/>
                </a:solidFill>
                <a:latin typeface="B Badr" panose="00000400000000000000" pitchFamily="2" charset="-78"/>
                <a:ea typeface="Calibri" panose="020F0502020204030204" pitchFamily="34" charset="0"/>
                <a:cs typeface="B Titr" panose="00000700000000000000" pitchFamily="2" charset="-78"/>
              </a:rPr>
              <a:t>مقررات</a:t>
            </a:r>
          </a:p>
          <a:p>
            <a:pPr algn="ctr"/>
            <a:endParaRPr lang="fa-IR" sz="11500" dirty="0" smtClean="0">
              <a:solidFill>
                <a:srgbClr val="A50021"/>
              </a:solidFill>
              <a:latin typeface="B Badr" panose="00000400000000000000" pitchFamily="2" charset="-78"/>
              <a:ea typeface="Calibri" panose="020F0502020204030204" pitchFamily="34" charset="0"/>
              <a:cs typeface="B Titr" panose="00000700000000000000" pitchFamily="2" charset="-78"/>
            </a:endParaRPr>
          </a:p>
          <a:p>
            <a:pPr algn="just"/>
            <a:endParaRPr lang="fa-IR" sz="2400" dirty="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7000" dirty="0">
                <a:ln w="57150">
                  <a:solidFill>
                    <a:schemeClr val="accent6">
                      <a:lumMod val="50000"/>
                    </a:schemeClr>
                  </a:solidFill>
                </a:ln>
                <a:solidFill>
                  <a:srgbClr val="92D050"/>
                </a:solidFill>
                <a:latin typeface="B Badr" panose="00000400000000000000" pitchFamily="2" charset="-78"/>
                <a:ea typeface="Calibri" panose="020F0502020204030204" pitchFamily="34" charset="0"/>
                <a:cs typeface="B Titr" panose="00000700000000000000" pitchFamily="2" charset="-78"/>
              </a:rPr>
              <a:t>لوازم قطعى اداره‏ى درست نظام است</a:t>
            </a:r>
            <a:endParaRPr lang="en-US" sz="7000" dirty="0">
              <a:ln w="57150">
                <a:solidFill>
                  <a:schemeClr val="accent6">
                    <a:lumMod val="50000"/>
                  </a:schemeClr>
                </a:solidFill>
              </a:ln>
              <a:solidFill>
                <a:srgbClr val="92D050"/>
              </a:solidFill>
              <a:latin typeface="B Badr" panose="00000400000000000000" pitchFamily="2" charset="-78"/>
              <a:ea typeface="Calibri" panose="020F0502020204030204" pitchFamily="34" charset="0"/>
              <a:cs typeface="B Titr" panose="00000700000000000000" pitchFamily="2" charset="-78"/>
            </a:endParaRPr>
          </a:p>
        </p:txBody>
      </p:sp>
      <p:sp>
        <p:nvSpPr>
          <p:cNvPr id="3" name="Down Arrow 2"/>
          <p:cNvSpPr/>
          <p:nvPr/>
        </p:nvSpPr>
        <p:spPr>
          <a:xfrm>
            <a:off x="3260436" y="2927927"/>
            <a:ext cx="5532582" cy="1995054"/>
          </a:xfrm>
          <a:prstGeom prst="downArrow">
            <a:avLst>
              <a:gd name="adj1" fmla="val 59015"/>
              <a:gd name="adj2" fmla="val 50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2542786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پاور پوینتهای تبلیغاتی\والپیپر\download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68976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461665"/>
          </a:xfrm>
          <a:prstGeom prst="rect">
            <a:avLst/>
          </a:prstGeom>
          <a:noFill/>
        </p:spPr>
        <p:txBody>
          <a:bodyPr wrap="square" rtlCol="1">
            <a:spAutoFit/>
          </a:bodyPr>
          <a:lstStyle/>
          <a:p>
            <a:pPr algn="just"/>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همه ملت ايران بايد در اين امر شركت داشته باشند. مسأله، مسئله يك حكومت نيست، مسأله، مسئله يك جنبه نيست،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مسأله، مسئله اسلام است.</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مسأله اسلام؛ يعنى، بر زن و مرد اين كشور واجب است كه دفاع كنند، هر كس به اندازه‏اى كه بتواند بايد دفاع بكند. (صحیفه امام(ره)، ج20، ص80)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ectangle 2"/>
          <p:cNvSpPr/>
          <p:nvPr/>
        </p:nvSpPr>
        <p:spPr>
          <a:xfrm>
            <a:off x="0" y="646545"/>
            <a:ext cx="7601527" cy="2098010"/>
          </a:xfrm>
          <a:prstGeom prst="rect">
            <a:avLst/>
          </a:prstGeom>
          <a:solidFill>
            <a:schemeClr val="accent4">
              <a:lumMod val="40000"/>
              <a:lumOff val="6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3445164" y="3338945"/>
            <a:ext cx="8746837" cy="2098010"/>
          </a:xfrm>
          <a:prstGeom prst="rect">
            <a:avLst/>
          </a:prstGeom>
          <a:solidFill>
            <a:schemeClr val="accent4">
              <a:lumMod val="40000"/>
              <a:lumOff val="6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204592" y="723490"/>
            <a:ext cx="11987408" cy="5832366"/>
          </a:xfrm>
          <a:prstGeom prst="rect">
            <a:avLst/>
          </a:prstGeom>
          <a:noFill/>
        </p:spPr>
        <p:txBody>
          <a:bodyPr wrap="square" rtlCol="1">
            <a:spAutoFit/>
          </a:bodyPr>
          <a:lstStyle/>
          <a:p>
            <a:pPr algn="l"/>
            <a:r>
              <a:rPr lang="fa-IR" sz="13800" dirty="0" smtClean="0">
                <a:ln w="38100">
                  <a:solidFill>
                    <a:schemeClr val="tx1"/>
                  </a:solidFill>
                </a:ln>
                <a:solidFill>
                  <a:schemeClr val="accent2">
                    <a:lumMod val="75000"/>
                  </a:schemeClr>
                </a:solidFill>
                <a:latin typeface="B Badr" panose="00000400000000000000" pitchFamily="2" charset="-78"/>
                <a:ea typeface="Calibri" panose="020F0502020204030204" pitchFamily="34" charset="0"/>
                <a:cs typeface="B Titr" panose="00000700000000000000" pitchFamily="2" charset="-78"/>
              </a:rPr>
              <a:t>مسأله دفاع</a:t>
            </a:r>
            <a:endParaRPr lang="fa-IR" sz="3600" dirty="0">
              <a:ln w="38100">
                <a:solidFill>
                  <a:schemeClr val="tx1"/>
                </a:solidFill>
              </a:ln>
              <a:solidFill>
                <a:schemeClr val="accent2">
                  <a:lumMod val="75000"/>
                </a:schemeClr>
              </a:solidFill>
              <a:latin typeface="B Badr" panose="00000400000000000000" pitchFamily="2" charset="-78"/>
              <a:ea typeface="Calibri" panose="020F0502020204030204" pitchFamily="34" charset="0"/>
              <a:cs typeface="B Titr" panose="00000700000000000000" pitchFamily="2" charset="-78"/>
            </a:endParaRPr>
          </a:p>
          <a:p>
            <a:pPr algn="ctr"/>
            <a:r>
              <a:rPr lang="fa-IR" sz="4000" dirty="0" smtClean="0">
                <a:solidFill>
                  <a:srgbClr val="000000"/>
                </a:solidFill>
                <a:latin typeface="B Badr" panose="00000400000000000000" pitchFamily="2" charset="-78"/>
                <a:ea typeface="Calibri" panose="020F0502020204030204" pitchFamily="34" charset="0"/>
                <a:cs typeface="B Titr" panose="00000700000000000000" pitchFamily="2" charset="-78"/>
              </a:rPr>
              <a:t> </a:t>
            </a:r>
            <a:endParaRPr lang="fa-IR" sz="96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r>
              <a:rPr lang="fa-IR" sz="11500" b="1" dirty="0" smtClean="0">
                <a:ln w="76200" cmpd="sng">
                  <a:solidFill>
                    <a:srgbClr val="00B050"/>
                  </a:solidFill>
                  <a:prstDash val="solid"/>
                </a:ln>
                <a:solidFill>
                  <a:schemeClr val="bg1"/>
                </a:solidFill>
                <a:effectLst>
                  <a:outerShdw blurRad="50800" dist="40000" dir="5400000" algn="tl" rotWithShape="0">
                    <a:srgbClr val="000000">
                      <a:shade val="5000"/>
                      <a:satMod val="120000"/>
                      <a:alpha val="33000"/>
                    </a:srgbClr>
                  </a:outerShdw>
                </a:effectLst>
                <a:latin typeface="B Badr" panose="00000400000000000000" pitchFamily="2" charset="-78"/>
                <a:ea typeface="Calibri" panose="020F0502020204030204" pitchFamily="34" charset="0"/>
                <a:cs typeface="B Titr" panose="00000700000000000000" pitchFamily="2" charset="-78"/>
              </a:rPr>
              <a:t>مسئله </a:t>
            </a:r>
            <a:r>
              <a:rPr lang="fa-IR" sz="11500" b="1" dirty="0">
                <a:ln w="76200" cmpd="sng">
                  <a:solidFill>
                    <a:srgbClr val="00B050"/>
                  </a:solidFill>
                  <a:prstDash val="solid"/>
                </a:ln>
                <a:solidFill>
                  <a:schemeClr val="bg1"/>
                </a:solidFill>
                <a:effectLst>
                  <a:outerShdw blurRad="50800" dist="40000" dir="5400000" algn="tl" rotWithShape="0">
                    <a:srgbClr val="000000">
                      <a:shade val="5000"/>
                      <a:satMod val="120000"/>
                      <a:alpha val="33000"/>
                    </a:srgbClr>
                  </a:outerShdw>
                </a:effectLst>
                <a:latin typeface="B Badr" panose="00000400000000000000" pitchFamily="2" charset="-78"/>
                <a:ea typeface="Calibri" panose="020F0502020204030204" pitchFamily="34" charset="0"/>
                <a:cs typeface="B Titr" panose="00000700000000000000" pitchFamily="2" charset="-78"/>
              </a:rPr>
              <a:t>اسلام است</a:t>
            </a:r>
            <a:r>
              <a:rPr lang="fa-IR" sz="1100" b="1" baseline="-25000" dirty="0" smtClean="0">
                <a:ln w="76200" cmpd="sng">
                  <a:solidFill>
                    <a:srgbClr val="00B050"/>
                  </a:solidFill>
                  <a:prstDash val="solid"/>
                </a:ln>
                <a:solidFill>
                  <a:schemeClr val="bg1"/>
                </a:solidFill>
                <a:effectLst>
                  <a:outerShdw blurRad="50800" dist="40000" dir="5400000" algn="tl" rotWithShape="0">
                    <a:srgbClr val="000000">
                      <a:shade val="5000"/>
                      <a:satMod val="120000"/>
                      <a:alpha val="33000"/>
                    </a:srgbClr>
                  </a:outerShdw>
                </a:effectLst>
                <a:latin typeface="B Badr" panose="00000400000000000000" pitchFamily="2" charset="-78"/>
                <a:ea typeface="Calibri" panose="020F0502020204030204" pitchFamily="34" charset="0"/>
                <a:cs typeface="B Titr" panose="00000700000000000000" pitchFamily="2" charset="-78"/>
              </a:rPr>
              <a:t>.</a:t>
            </a:r>
          </a:p>
          <a:p>
            <a:pPr algn="just"/>
            <a:endParaRPr lang="fa-IR" sz="4000" dirty="0">
              <a:solidFill>
                <a:srgbClr val="000000"/>
              </a:solidFill>
              <a:latin typeface="B Badr" panose="00000400000000000000" pitchFamily="2" charset="-78"/>
              <a:ea typeface="Calibri" panose="020F0502020204030204" pitchFamily="34" charset="0"/>
              <a:cs typeface="B Badr" panose="00000400000000000000" pitchFamily="2" charset="-78"/>
            </a:endParaRPr>
          </a:p>
          <a:p>
            <a:pPr algn="just"/>
            <a:r>
              <a:rPr lang="fa-IR" sz="4000" dirty="0" smtClean="0">
                <a:solidFill>
                  <a:srgbClr val="000000"/>
                </a:solidFill>
                <a:latin typeface="B Badr" panose="00000400000000000000" pitchFamily="2" charset="-78"/>
                <a:ea typeface="Calibri" panose="020F0502020204030204" pitchFamily="34" charset="0"/>
                <a:cs typeface="B Badr" panose="00000400000000000000" pitchFamily="2" charset="-78"/>
              </a:rPr>
              <a:t>(</a:t>
            </a:r>
            <a:r>
              <a:rPr lang="fa-IR" sz="4000" dirty="0">
                <a:solidFill>
                  <a:srgbClr val="000000"/>
                </a:solidFill>
                <a:latin typeface="B Badr" panose="00000400000000000000" pitchFamily="2" charset="-78"/>
                <a:ea typeface="Calibri" panose="020F0502020204030204" pitchFamily="34" charset="0"/>
                <a:cs typeface="B Badr" panose="00000400000000000000" pitchFamily="2" charset="-78"/>
              </a:rPr>
              <a:t>امام خمینی</a:t>
            </a:r>
            <a:r>
              <a:rPr lang="fa-IR" sz="2000" dirty="0">
                <a:solidFill>
                  <a:srgbClr val="000000"/>
                </a:solidFill>
                <a:latin typeface="B Badr" panose="00000400000000000000" pitchFamily="2" charset="-78"/>
                <a:ea typeface="Calibri" panose="020F0502020204030204" pitchFamily="34" charset="0"/>
                <a:cs typeface="B Badr" panose="00000400000000000000" pitchFamily="2" charset="-78"/>
              </a:rPr>
              <a:t>(ره)</a:t>
            </a:r>
            <a:r>
              <a:rPr lang="fa-IR" sz="4000" dirty="0">
                <a:solidFill>
                  <a:srgbClr val="000000"/>
                </a:solidFill>
                <a:latin typeface="B Badr" panose="00000400000000000000" pitchFamily="2" charset="-78"/>
                <a:ea typeface="Calibri" panose="020F0502020204030204" pitchFamily="34" charset="0"/>
                <a:cs typeface="B Badr" panose="00000400000000000000" pitchFamily="2" charset="-78"/>
              </a:rPr>
              <a:t>)</a:t>
            </a:r>
            <a:endParaRPr lang="en-US" sz="40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Tree>
    <p:extLst>
      <p:ext uri="{BB962C8B-B14F-4D97-AF65-F5344CB8AC3E}">
        <p14:creationId xmlns:p14="http://schemas.microsoft.com/office/powerpoint/2010/main" val="7356141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0"/>
            <a:ext cx="12192000" cy="830997"/>
          </a:xfrm>
          <a:prstGeom prst="rect">
            <a:avLst/>
          </a:prstGeom>
          <a:noFill/>
        </p:spPr>
        <p:txBody>
          <a:bodyPr wrap="square" rtlCol="1">
            <a:spAutoFit/>
          </a:bodyPr>
          <a:lstStyle/>
          <a:p>
            <a:pPr algn="just"/>
            <a:r>
              <a:rPr lang="fa-IR" sz="1200" b="1" dirty="0">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هفته‏ى دفاع مقدس آغاز مى‏شود.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دفاع مقدس جهاد بزرگ دينى و ملى ملت ايران بود</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ملت ايران روح اعتماد به نفس ملى را به وسيله‏ى هشت سال دفاع قدرت‏مندانه توانست در خود تقويت كند، توانست استعدادها را در خود شكوفا كند، توانست ظرفيتهاى ناشناخته‏ى خود را بشناسد. جوانهاى ما در جنگ تحميلى، چه در نيروهاى مسلح- ارتش و سپاه- و چه در بسيج عظيم مردمى- بسيج مستضعفان- توانستند چهره‏اى را از ايران نشان بدهند كه ده‏ها سال بود- شايد بشود گفت دويست سيصد سال بود- كه از ايران چنين چهره‏اى ديده نشده بود. اگر شما مى‏بينيد امروز ملت ما و جوانان ما با ظرفيت عظيم استعداد خود در ميدانهاى دانش و فناورى حضور دارند، بخش عمده‏اى از اين مرهون دفاع مقدس است. آنجا بود كه ملت ايران آگاه شدند، دانستند كه چه ظرفيتى دارند، چه قدرتى دارند.  (بیانات مقام معظم رهبری، 29/ 06/ 1388)</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ular Callout 2"/>
          <p:cNvSpPr/>
          <p:nvPr/>
        </p:nvSpPr>
        <p:spPr>
          <a:xfrm>
            <a:off x="5828145" y="2133599"/>
            <a:ext cx="6363855" cy="1745673"/>
          </a:xfrm>
          <a:prstGeom prst="wedgeRoundRectCallout">
            <a:avLst>
              <a:gd name="adj1" fmla="val 9190"/>
              <a:gd name="adj2" fmla="val 79961"/>
              <a:gd name="adj3" fmla="val 16667"/>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204592" y="5273966"/>
            <a:ext cx="11922753" cy="1376218"/>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67652" y="2070367"/>
            <a:ext cx="11987408" cy="4708981"/>
          </a:xfrm>
          <a:prstGeom prst="rect">
            <a:avLst/>
          </a:prstGeom>
          <a:noFill/>
        </p:spPr>
        <p:txBody>
          <a:bodyPr wrap="square" rtlCol="1">
            <a:spAutoFit/>
          </a:bodyPr>
          <a:lstStyle/>
          <a:p>
            <a:r>
              <a:rPr lang="fa-IR" sz="11500" dirty="0" smtClean="0">
                <a:solidFill>
                  <a:schemeClr val="accent2">
                    <a:lumMod val="50000"/>
                  </a:schemeClr>
                </a:solidFill>
                <a:latin typeface="B Badr" panose="00000400000000000000" pitchFamily="2" charset="-78"/>
                <a:ea typeface="Calibri" panose="020F0502020204030204" pitchFamily="34" charset="0"/>
                <a:cs typeface="B Titr" panose="00000700000000000000" pitchFamily="2" charset="-78"/>
              </a:rPr>
              <a:t>دفاع مقدس</a:t>
            </a:r>
            <a:endParaRPr lang="fa-IR" sz="11500" dirty="0">
              <a:solidFill>
                <a:schemeClr val="accent2">
                  <a:lumMod val="50000"/>
                </a:schemeClr>
              </a:solidFill>
              <a:latin typeface="B Badr" panose="00000400000000000000" pitchFamily="2" charset="-78"/>
              <a:ea typeface="Calibri" panose="020F0502020204030204" pitchFamily="34" charset="0"/>
              <a:cs typeface="B Titr" panose="00000700000000000000" pitchFamily="2" charset="-78"/>
            </a:endParaRPr>
          </a:p>
          <a:p>
            <a:pPr algn="ctr"/>
            <a:endParaRPr lang="fa-IR" sz="54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54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7700" dirty="0" smtClean="0">
                <a:ln w="38100">
                  <a:solidFill>
                    <a:schemeClr val="tx1"/>
                  </a:solidFill>
                </a:ln>
                <a:solidFill>
                  <a:srgbClr val="00B0F0"/>
                </a:solidFill>
                <a:latin typeface="B Badr" panose="00000400000000000000" pitchFamily="2" charset="-78"/>
                <a:ea typeface="Calibri" panose="020F0502020204030204" pitchFamily="34" charset="0"/>
                <a:cs typeface="B Titr" panose="00000700000000000000" pitchFamily="2" charset="-78"/>
              </a:rPr>
              <a:t>جهاد </a:t>
            </a:r>
            <a:r>
              <a:rPr lang="fa-IR" sz="7700" dirty="0">
                <a:ln w="38100">
                  <a:solidFill>
                    <a:schemeClr val="tx1"/>
                  </a:solidFill>
                </a:ln>
                <a:solidFill>
                  <a:srgbClr val="00B0F0"/>
                </a:solidFill>
                <a:latin typeface="B Badr" panose="00000400000000000000" pitchFamily="2" charset="-78"/>
                <a:ea typeface="Calibri" panose="020F0502020204030204" pitchFamily="34" charset="0"/>
                <a:cs typeface="B Titr" panose="00000700000000000000" pitchFamily="2" charset="-78"/>
              </a:rPr>
              <a:t>بزرگ دینی و ملی ملت </a:t>
            </a:r>
            <a:r>
              <a:rPr lang="fa-IR" sz="7700" dirty="0" smtClean="0">
                <a:ln w="38100">
                  <a:solidFill>
                    <a:schemeClr val="tx1"/>
                  </a:solidFill>
                </a:ln>
                <a:solidFill>
                  <a:srgbClr val="00B0F0"/>
                </a:solidFill>
                <a:latin typeface="B Badr" panose="00000400000000000000" pitchFamily="2" charset="-78"/>
                <a:ea typeface="Calibri" panose="020F0502020204030204" pitchFamily="34" charset="0"/>
                <a:cs typeface="B Titr" panose="00000700000000000000" pitchFamily="2" charset="-78"/>
              </a:rPr>
              <a:t>ایران</a:t>
            </a:r>
            <a:endParaRPr lang="en-US" sz="7700" dirty="0">
              <a:ln w="38100">
                <a:solidFill>
                  <a:schemeClr val="tx1"/>
                </a:solidFill>
              </a:ln>
              <a:solidFill>
                <a:srgbClr val="00B0F0"/>
              </a:solidFill>
              <a:effectLst/>
              <a:latin typeface="B Badr" panose="00000400000000000000" pitchFamily="2" charset="-78"/>
              <a:ea typeface="Calibri" panose="020F0502020204030204" pitchFamily="34" charset="0"/>
              <a:cs typeface="B Titr" panose="00000700000000000000" pitchFamily="2" charset="-78"/>
            </a:endParaRPr>
          </a:p>
        </p:txBody>
      </p:sp>
      <p:pic>
        <p:nvPicPr>
          <p:cNvPr id="1026" name="Picture 2" descr="F:\پاور پوینتهای تبلیغاتی\عکس های دفاع مقدس\g8\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38" y="896410"/>
            <a:ext cx="3132137" cy="23479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8434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461665"/>
          </a:xfrm>
          <a:prstGeom prst="rect">
            <a:avLst/>
          </a:prstGeom>
          <a:noFill/>
        </p:spPr>
        <p:txBody>
          <a:bodyPr wrap="square" rtlCol="1">
            <a:spAutoFit/>
          </a:bodyPr>
          <a:lstStyle/>
          <a:p>
            <a:pPr algn="just"/>
            <a:r>
              <a:rPr lang="fa-IR" sz="1200" dirty="0">
                <a:ln w="18415" cmpd="sng">
                  <a:solidFill>
                    <a:srgbClr val="FFFFFF"/>
                  </a:solidFill>
                  <a:prstDash val="solid"/>
                </a:ln>
                <a:effectLst>
                  <a:outerShdw blurRad="63500" dir="3600000" algn="tl" rotWithShape="0">
                    <a:srgbClr val="000000">
                      <a:alpha val="70000"/>
                    </a:srgbClr>
                  </a:outerShdw>
                </a:effectLst>
                <a:latin typeface="B Badr" panose="00000400000000000000" pitchFamily="2" charset="-78"/>
                <a:ea typeface="Calibri" panose="020F0502020204030204" pitchFamily="34" charset="0"/>
                <a:cs typeface="B Badr" panose="00000400000000000000" pitchFamily="2" charset="-78"/>
              </a:rPr>
              <a:t>*»»» حفظ موجوديت انقلاب، كار اول ماست كه در استمرار نظام جمهورى اسلامى تجسم يافته است. به همين خاطر، امام (ره) مكرر مى‏فرمودند: حفظ نظام اسلامى، واجب‏ترين فريضه است. انقلاب، از نظام جمهورى اسلامى جدا نيست. (بیانات مقام معظم رهبری، 06/ 04/ 1368) </a:t>
            </a:r>
            <a:endParaRPr lang="en-US" sz="1200" dirty="0">
              <a:ln w="18415" cmpd="sng">
                <a:solidFill>
                  <a:srgbClr val="FFFFFF"/>
                </a:solidFill>
                <a:prstDash val="solid"/>
              </a:ln>
              <a:effectLst>
                <a:outerShdw blurRad="63500" dir="3600000" algn="tl" rotWithShape="0">
                  <a:srgbClr val="000000">
                    <a:alpha val="70000"/>
                  </a:srgbClr>
                </a:outerShdw>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02296" y="925031"/>
            <a:ext cx="11987408" cy="5555367"/>
          </a:xfrm>
          <a:prstGeom prst="rect">
            <a:avLst/>
          </a:prstGeom>
          <a:noFill/>
        </p:spPr>
        <p:txBody>
          <a:bodyPr wrap="square" rtlCol="1">
            <a:spAutoFit/>
          </a:bodyPr>
          <a:lstStyle/>
          <a:p>
            <a:pPr algn="ctr"/>
            <a:r>
              <a:rPr lang="fa-IR" sz="13800" dirty="0" smtClean="0">
                <a:ln w="38100">
                  <a:solidFill>
                    <a:schemeClr val="tx1"/>
                  </a:solidFill>
                </a:ln>
                <a:solidFill>
                  <a:srgbClr val="00CC66"/>
                </a:solidFill>
                <a:latin typeface="B Badr" panose="00000400000000000000" pitchFamily="2" charset="-78"/>
                <a:ea typeface="Calibri" panose="020F0502020204030204" pitchFamily="34" charset="0"/>
                <a:cs typeface="B Titr" panose="00000700000000000000" pitchFamily="2" charset="-78"/>
              </a:rPr>
              <a:t>حفظ</a:t>
            </a:r>
            <a:r>
              <a:rPr lang="fa-IR" sz="13800" dirty="0" smtClean="0">
                <a:ln w="38100">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13800" dirty="0">
                <a:ln w="38100">
                  <a:solidFill>
                    <a:schemeClr val="tx1"/>
                  </a:solidFill>
                </a:ln>
                <a:solidFill>
                  <a:schemeClr val="bg1"/>
                </a:solidFill>
                <a:latin typeface="B Badr" panose="00000400000000000000" pitchFamily="2" charset="-78"/>
                <a:ea typeface="Calibri" panose="020F0502020204030204" pitchFamily="34" charset="0"/>
                <a:cs typeface="B Titr" panose="00000700000000000000" pitchFamily="2" charset="-78"/>
              </a:rPr>
              <a:t>نظام </a:t>
            </a:r>
            <a:r>
              <a:rPr lang="fa-IR" sz="13800" dirty="0" smtClean="0">
                <a:ln w="38100">
                  <a:solidFill>
                    <a:schemeClr val="tx1"/>
                  </a:solidFill>
                </a:ln>
                <a:solidFill>
                  <a:srgbClr val="FF0000"/>
                </a:solidFill>
                <a:latin typeface="B Badr" panose="00000400000000000000" pitchFamily="2" charset="-78"/>
                <a:ea typeface="Calibri" panose="020F0502020204030204" pitchFamily="34" charset="0"/>
                <a:cs typeface="B Titr" panose="00000700000000000000" pitchFamily="2" charset="-78"/>
              </a:rPr>
              <a:t>اسلامى</a:t>
            </a:r>
            <a:endParaRPr lang="fa-IR" sz="7200" dirty="0" smtClean="0">
              <a:ln w="38100">
                <a:solidFill>
                  <a:schemeClr val="tx1"/>
                </a:solidFill>
              </a:ln>
              <a:solidFill>
                <a:srgbClr val="FF0000"/>
              </a:solidFill>
              <a:latin typeface="B Badr" panose="00000400000000000000" pitchFamily="2" charset="-78"/>
              <a:ea typeface="Calibri" panose="020F0502020204030204" pitchFamily="34" charset="0"/>
              <a:cs typeface="B Badr" panose="00000400000000000000" pitchFamily="2" charset="-78"/>
            </a:endParaRPr>
          </a:p>
          <a:p>
            <a:pPr algn="just"/>
            <a:endParaRPr lang="fa-IR" sz="48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just"/>
            <a:endParaRPr lang="fa-IR" sz="4800" dirty="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1500" dirty="0" smtClean="0">
                <a:ln w="28575">
                  <a:solidFill>
                    <a:schemeClr val="bg1"/>
                  </a:solidFill>
                </a:ln>
                <a:solidFill>
                  <a:schemeClr val="accent2">
                    <a:lumMod val="50000"/>
                  </a:schemeClr>
                </a:solidFill>
                <a:latin typeface="B Badr" panose="00000400000000000000" pitchFamily="2" charset="-78"/>
                <a:ea typeface="Calibri" panose="020F0502020204030204" pitchFamily="34" charset="0"/>
                <a:cs typeface="B Titr" panose="00000700000000000000" pitchFamily="2" charset="-78"/>
              </a:rPr>
              <a:t>واجب</a:t>
            </a:r>
            <a:r>
              <a:rPr lang="fa-IR" sz="11500" dirty="0">
                <a:ln w="28575">
                  <a:solidFill>
                    <a:schemeClr val="bg1"/>
                  </a:solidFill>
                </a:ln>
                <a:solidFill>
                  <a:schemeClr val="accent2">
                    <a:lumMod val="50000"/>
                  </a:schemeClr>
                </a:solidFill>
                <a:latin typeface="B Badr" panose="00000400000000000000" pitchFamily="2" charset="-78"/>
                <a:ea typeface="Calibri" panose="020F0502020204030204" pitchFamily="34" charset="0"/>
                <a:cs typeface="B Titr" panose="00000700000000000000" pitchFamily="2" charset="-78"/>
              </a:rPr>
              <a:t>‏ترين </a:t>
            </a:r>
            <a:r>
              <a:rPr lang="fa-IR" sz="11500" dirty="0" smtClean="0">
                <a:ln w="28575">
                  <a:solidFill>
                    <a:schemeClr val="bg1"/>
                  </a:solidFill>
                </a:ln>
                <a:solidFill>
                  <a:schemeClr val="accent2">
                    <a:lumMod val="50000"/>
                  </a:schemeClr>
                </a:solidFill>
                <a:latin typeface="B Badr" panose="00000400000000000000" pitchFamily="2" charset="-78"/>
                <a:ea typeface="Calibri" panose="020F0502020204030204" pitchFamily="34" charset="0"/>
                <a:cs typeface="B Titr" panose="00000700000000000000" pitchFamily="2" charset="-78"/>
              </a:rPr>
              <a:t>فريضه</a:t>
            </a:r>
            <a:r>
              <a:rPr lang="fa-IR" sz="200" dirty="0" smtClean="0">
                <a:ln w="28575">
                  <a:solidFill>
                    <a:schemeClr val="bg1"/>
                  </a:solidFill>
                </a:ln>
                <a:solidFill>
                  <a:schemeClr val="accent2">
                    <a:lumMod val="50000"/>
                  </a:schemeClr>
                </a:solidFill>
                <a:latin typeface="B Badr" panose="00000400000000000000" pitchFamily="2" charset="-78"/>
                <a:ea typeface="Calibri" panose="020F0502020204030204" pitchFamily="34" charset="0"/>
                <a:cs typeface="B Titr" panose="00000700000000000000" pitchFamily="2" charset="-78"/>
              </a:rPr>
              <a:t>.</a:t>
            </a:r>
            <a:endParaRPr lang="en-US" sz="11500" dirty="0">
              <a:ln w="28575">
                <a:solidFill>
                  <a:schemeClr val="bg1"/>
                </a:solidFill>
              </a:ln>
              <a:solidFill>
                <a:schemeClr val="accent2">
                  <a:lumMod val="50000"/>
                </a:schemeClr>
              </a:solidFill>
              <a:latin typeface="B Badr" panose="00000400000000000000" pitchFamily="2" charset="-78"/>
              <a:ea typeface="Calibri" panose="020F0502020204030204" pitchFamily="34" charset="0"/>
              <a:cs typeface="B Titr" panose="00000700000000000000" pitchFamily="2" charset="-78"/>
            </a:endParaRPr>
          </a:p>
        </p:txBody>
      </p:sp>
      <p:sp>
        <p:nvSpPr>
          <p:cNvPr id="3" name="Down Arrow 2"/>
          <p:cNvSpPr/>
          <p:nvPr/>
        </p:nvSpPr>
        <p:spPr>
          <a:xfrm>
            <a:off x="2669309" y="2857585"/>
            <a:ext cx="7019636" cy="1690255"/>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437201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415498"/>
          </a:xfrm>
          <a:prstGeom prst="rect">
            <a:avLst/>
          </a:prstGeom>
          <a:noFill/>
        </p:spPr>
        <p:txBody>
          <a:bodyPr wrap="square" rtlCol="1">
            <a:spAutoFit/>
          </a:bodyPr>
          <a:lstStyle/>
          <a:p>
            <a:pPr algn="just">
              <a:spcBef>
                <a:spcPts val="1200"/>
              </a:spcBef>
            </a:pPr>
            <a:r>
              <a:rPr lang="fa-IR" sz="1100" b="1" dirty="0">
                <a:latin typeface="B Badr" panose="00000400000000000000" pitchFamily="2" charset="-78"/>
                <a:ea typeface="Calibri" panose="020F0502020204030204" pitchFamily="34" charset="0"/>
                <a:cs typeface="B Badr" panose="00000400000000000000" pitchFamily="2" charset="-78"/>
              </a:rPr>
              <a:t>*»»»</a:t>
            </a:r>
            <a:r>
              <a:rPr lang="fa-IR" sz="1100" dirty="0">
                <a:latin typeface="B Badr" panose="00000400000000000000" pitchFamily="2" charset="-78"/>
                <a:ea typeface="Calibri" panose="020F0502020204030204" pitchFamily="34" charset="0"/>
                <a:cs typeface="B Badr" panose="00000400000000000000" pitchFamily="2" charset="-78"/>
              </a:rPr>
              <a:t> </a:t>
            </a:r>
            <a:r>
              <a:rPr lang="fa-IR" sz="1100" b="1" dirty="0">
                <a:latin typeface="B Badr" panose="00000400000000000000" pitchFamily="2" charset="-78"/>
                <a:ea typeface="Calibri" panose="020F0502020204030204" pitchFamily="34" charset="0"/>
                <a:cs typeface="B Badr" panose="00000400000000000000" pitchFamily="2" charset="-78"/>
              </a:rPr>
              <a:t>إِنَّ اللّهَ اشْتَرَى‏ مِنَ الْمُؤْمِنِينَ أَنْفُسَهُمْ وَأَمْوَالَهُم بِأَنَّ لَهُمُ الْجَنَّةَ </a:t>
            </a:r>
            <a:r>
              <a:rPr lang="fa-IR" sz="1100" dirty="0">
                <a:latin typeface="B Badr" panose="00000400000000000000" pitchFamily="2" charset="-78"/>
                <a:ea typeface="Calibri" panose="020F0502020204030204" pitchFamily="34" charset="0"/>
                <a:cs typeface="B Badr" panose="00000400000000000000" pitchFamily="2" charset="-78"/>
              </a:rPr>
              <a:t>يُقَاتِلُونَ فِي سَبِيلِ اللّهِ فَيَقْتُلُونَ وَيُقْتَلُونَ وَعْداً عَلَيْهِ حَقّاً فِي التَّوْرَاةِ وَالْإِنْجِيلِ وَالْقُرْآنِ وَمَنْ أَوْفَى‏ بِعَهْدِهِ مِنَ اللّهِ </a:t>
            </a:r>
            <a:r>
              <a:rPr lang="fa-IR" sz="1100" b="1" dirty="0">
                <a:latin typeface="B Badr" panose="00000400000000000000" pitchFamily="2" charset="-78"/>
                <a:ea typeface="Calibri" panose="020F0502020204030204" pitchFamily="34" charset="0"/>
                <a:cs typeface="B Badr" panose="00000400000000000000" pitchFamily="2" charset="-78"/>
              </a:rPr>
              <a:t>فَاسْتَبْشِرُوا بِبَيْعِكُمُ الَّذِي بَايَعْتُم بِهِ وَذلِكَ هُوَ الْفَوْزُ الْعَظِيمُ</a:t>
            </a:r>
            <a:r>
              <a:rPr lang="fa-IR" sz="1100" dirty="0">
                <a:latin typeface="B Badr" panose="00000400000000000000" pitchFamily="2" charset="-78"/>
                <a:ea typeface="Calibri" panose="020F0502020204030204" pitchFamily="34" charset="0"/>
                <a:cs typeface="B Badr" panose="00000400000000000000" pitchFamily="2" charset="-78"/>
              </a:rPr>
              <a:t>.</a:t>
            </a:r>
            <a:r>
              <a:rPr lang="fa-IR" sz="900" dirty="0">
                <a:latin typeface="Calibri" panose="020F0502020204030204" pitchFamily="34" charset="0"/>
                <a:ea typeface="Calibri" panose="020F0502020204030204" pitchFamily="34" charset="0"/>
                <a:cs typeface="B Badr" panose="00000400000000000000" pitchFamily="2" charset="-78"/>
              </a:rPr>
              <a:t> (توبه/ 111): خداوند از مؤمنان، جان و مالشان را به [بهاى‏] اينكه بهشت براى آنان باشد، خريده است؛ [به‏ اين گونه كه‏] در راه خدا مى‏جنگند مى‏كُشند و كشته مى‏شوند. اين وعده حقّى است بر او، كه در تورات و انجيل و قرآن ذكر كرده است و چه كسى از خدا به عهد خويش وفادارتر است؟ پس بشارت باد بر شما، به اين معامله‏اى كه با او كرده‏ايد؛ و اين همان پيروزى بزرگ است.</a:t>
            </a:r>
            <a:endParaRPr lang="en-US" sz="1100" dirty="0">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le 2"/>
          <p:cNvSpPr/>
          <p:nvPr/>
        </p:nvSpPr>
        <p:spPr>
          <a:xfrm>
            <a:off x="350982" y="2318327"/>
            <a:ext cx="11443854" cy="147781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accent4">
                  <a:lumMod val="20000"/>
                  <a:lumOff val="80000"/>
                </a:schemeClr>
              </a:solidFill>
            </a:endParaRPr>
          </a:p>
        </p:txBody>
      </p:sp>
      <p:sp>
        <p:nvSpPr>
          <p:cNvPr id="4" name="TextBox 3"/>
          <p:cNvSpPr txBox="1"/>
          <p:nvPr/>
        </p:nvSpPr>
        <p:spPr>
          <a:xfrm>
            <a:off x="112734" y="925032"/>
            <a:ext cx="11987408" cy="4031873"/>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5400" dirty="0" smtClean="0">
                <a:ln>
                  <a:solidFill>
                    <a:schemeClr val="accent6">
                      <a:lumMod val="50000"/>
                    </a:schemeClr>
                  </a:solidFill>
                </a:ln>
                <a:solidFill>
                  <a:schemeClr val="accent2">
                    <a:lumMod val="75000"/>
                  </a:schemeClr>
                </a:solidFill>
                <a:latin typeface="B Badr" panose="00000400000000000000" pitchFamily="2" charset="-78"/>
                <a:ea typeface="Calibri" panose="020F0502020204030204" pitchFamily="34" charset="0"/>
                <a:cs typeface="B Titr" panose="00000700000000000000" pitchFamily="2" charset="-78"/>
              </a:rPr>
              <a:t>بشارت </a:t>
            </a:r>
            <a:r>
              <a:rPr lang="fa-IR" sz="5400" dirty="0">
                <a:ln>
                  <a:solidFill>
                    <a:schemeClr val="accent6">
                      <a:lumMod val="50000"/>
                    </a:schemeClr>
                  </a:solidFill>
                </a:ln>
                <a:solidFill>
                  <a:schemeClr val="accent2">
                    <a:lumMod val="75000"/>
                  </a:schemeClr>
                </a:solidFill>
                <a:latin typeface="B Badr" panose="00000400000000000000" pitchFamily="2" charset="-78"/>
                <a:ea typeface="Calibri" panose="020F0502020204030204" pitchFamily="34" charset="0"/>
                <a:cs typeface="B Titr" panose="00000700000000000000" pitchFamily="2" charset="-78"/>
              </a:rPr>
              <a:t>باد بر </a:t>
            </a:r>
            <a:r>
              <a:rPr lang="fa-IR" sz="5400" dirty="0" smtClean="0">
                <a:ln>
                  <a:solidFill>
                    <a:schemeClr val="accent6">
                      <a:lumMod val="50000"/>
                    </a:schemeClr>
                  </a:solidFill>
                </a:ln>
                <a:solidFill>
                  <a:schemeClr val="accent2">
                    <a:lumMod val="75000"/>
                  </a:schemeClr>
                </a:solidFill>
                <a:latin typeface="B Badr" panose="00000400000000000000" pitchFamily="2" charset="-78"/>
                <a:ea typeface="Calibri" panose="020F0502020204030204" pitchFamily="34" charset="0"/>
                <a:cs typeface="B Titr" panose="00000700000000000000" pitchFamily="2" charset="-78"/>
              </a:rPr>
              <a:t>شما</a:t>
            </a:r>
          </a:p>
          <a:p>
            <a:pPr algn="just"/>
            <a:endParaRPr lang="fa-IR" sz="4400" dirty="0">
              <a:ln>
                <a:solidFill>
                  <a:schemeClr val="accent6">
                    <a:lumMod val="50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6600" dirty="0" smtClean="0">
                <a:ln>
                  <a:solidFill>
                    <a:schemeClr val="accent6">
                      <a:lumMod val="50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به </a:t>
            </a:r>
            <a:r>
              <a:rPr lang="fa-IR" sz="6600" dirty="0">
                <a:ln>
                  <a:solidFill>
                    <a:schemeClr val="accent6">
                      <a:lumMod val="50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اين </a:t>
            </a:r>
            <a:r>
              <a:rPr lang="fa-IR" sz="6600" dirty="0">
                <a:ln>
                  <a:solidFill>
                    <a:schemeClr val="accent6">
                      <a:lumMod val="50000"/>
                    </a:schemeClr>
                  </a:solidFill>
                </a:ln>
                <a:solidFill>
                  <a:srgbClr val="FF0000"/>
                </a:solidFill>
                <a:latin typeface="B Badr" panose="00000400000000000000" pitchFamily="2" charset="-78"/>
                <a:ea typeface="Calibri" panose="020F0502020204030204" pitchFamily="34" charset="0"/>
                <a:cs typeface="B Titr" panose="00000700000000000000" pitchFamily="2" charset="-78"/>
              </a:rPr>
              <a:t>معامله‏اى </a:t>
            </a:r>
            <a:r>
              <a:rPr lang="fa-IR" sz="6600" dirty="0">
                <a:ln>
                  <a:solidFill>
                    <a:schemeClr val="accent6">
                      <a:lumMod val="50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كه با </a:t>
            </a:r>
            <a:r>
              <a:rPr lang="fa-IR" sz="6600" dirty="0">
                <a:ln>
                  <a:solidFill>
                    <a:schemeClr val="accent6">
                      <a:lumMod val="50000"/>
                    </a:schemeClr>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خداوند </a:t>
            </a:r>
            <a:r>
              <a:rPr lang="fa-IR" sz="6600" dirty="0">
                <a:ln>
                  <a:solidFill>
                    <a:schemeClr val="accent6">
                      <a:lumMod val="50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كرده‏</a:t>
            </a:r>
            <a:r>
              <a:rPr lang="fa-IR" sz="6600" dirty="0" smtClean="0">
                <a:ln>
                  <a:solidFill>
                    <a:schemeClr val="accent6">
                      <a:lumMod val="50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ايد</a:t>
            </a:r>
          </a:p>
          <a:p>
            <a:pPr algn="just"/>
            <a:endParaRPr lang="fa-IR" sz="4400" dirty="0">
              <a:ln>
                <a:solidFill>
                  <a:schemeClr val="accent6">
                    <a:lumMod val="50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2400" dirty="0" smtClean="0">
              <a:ln>
                <a:solidFill>
                  <a:schemeClr val="accent6">
                    <a:lumMod val="50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2400" dirty="0" smtClean="0">
                <a:ln>
                  <a:solidFill>
                    <a:schemeClr val="accent6">
                      <a:lumMod val="50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فَاسْتَبْشِرُوا </a:t>
            </a:r>
            <a:r>
              <a:rPr lang="fa-IR" sz="2400" dirty="0">
                <a:ln>
                  <a:solidFill>
                    <a:schemeClr val="accent6">
                      <a:lumMod val="50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بِبَيْعِكُمُ الَّذِي بَايَعْتُم بِهِ وَذلِكَ هُوَ الْفَوْزُ </a:t>
            </a:r>
            <a:r>
              <a:rPr lang="fa-IR" sz="2400" dirty="0" smtClean="0">
                <a:ln>
                  <a:solidFill>
                    <a:schemeClr val="accent6">
                      <a:lumMod val="50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rPr>
              <a:t>الْعَظِيمُ</a:t>
            </a:r>
            <a:endParaRPr lang="en-US" sz="2400" dirty="0">
              <a:ln>
                <a:solidFill>
                  <a:schemeClr val="accent6">
                    <a:lumMod val="50000"/>
                  </a:schemeClr>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0150"/>
            <a:ext cx="2687782" cy="1847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2928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F:\پاور پوینتهای تبلیغاتی\والپیپر\rounded-squares-overlapped-over-blurred-back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b="1" dirty="0">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ما </a:t>
            </a:r>
            <a:r>
              <a:rPr lang="fa-IR" sz="1200" b="1" dirty="0">
                <a:solidFill>
                  <a:srgbClr val="258820"/>
                </a:solidFill>
                <a:latin typeface="B Badr" panose="00000400000000000000" pitchFamily="2" charset="-78"/>
                <a:ea typeface="Calibri" panose="020F0502020204030204" pitchFamily="34" charset="0"/>
                <a:cs typeface="B Badr" panose="00000400000000000000" pitchFamily="2" charset="-78"/>
              </a:rPr>
              <a:t>آمادگى براى دفاع از انقلاب را هميشه لازم</a:t>
            </a:r>
            <a:r>
              <a:rPr lang="fa-IR" sz="1200" dirty="0">
                <a:solidFill>
                  <a:srgbClr val="000000"/>
                </a:solidFill>
                <a:latin typeface="B Badr" panose="00000400000000000000" pitchFamily="2" charset="-78"/>
                <a:ea typeface="Calibri" panose="020F0502020204030204" pitchFamily="34" charset="0"/>
                <a:cs typeface="B Badr" panose="00000400000000000000" pitchFamily="2" charset="-78"/>
              </a:rPr>
              <a:t> مى‏دانيم. نبايد روزى بر ما بگذرد كه اهميت آمادگى عمومى، مغفولٌ عنه واقع شود. (بیانات مقام معظم رهبری، 06/ 04/ 1368) </a:t>
            </a:r>
            <a:endParaRPr lang="en-US" sz="12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02296" y="2765903"/>
            <a:ext cx="11987408" cy="3477875"/>
          </a:xfrm>
          <a:prstGeom prst="rect">
            <a:avLst/>
          </a:prstGeom>
          <a:noFill/>
        </p:spPr>
        <p:txBody>
          <a:bodyPr wrap="square" rtlCol="1">
            <a:spAutoFit/>
          </a:bodyPr>
          <a:lstStyle/>
          <a:p>
            <a:r>
              <a:rPr lang="fa-IR" sz="9600" dirty="0" smtClean="0">
                <a:ln w="38100">
                  <a:solidFill>
                    <a:schemeClr val="tx1"/>
                  </a:solidFill>
                </a:ln>
                <a:solidFill>
                  <a:schemeClr val="accent4">
                    <a:lumMod val="60000"/>
                    <a:lumOff val="40000"/>
                  </a:schemeClr>
                </a:solidFill>
                <a:latin typeface="B Badr" panose="00000400000000000000" pitchFamily="2" charset="-78"/>
                <a:ea typeface="Calibri" panose="020F0502020204030204" pitchFamily="34" charset="0"/>
                <a:cs typeface="B Titr" panose="00000700000000000000" pitchFamily="2" charset="-78"/>
              </a:rPr>
              <a:t>آمادگی </a:t>
            </a:r>
            <a:r>
              <a:rPr lang="fa-IR" sz="9600" dirty="0">
                <a:ln w="38100">
                  <a:solidFill>
                    <a:schemeClr val="tx1"/>
                  </a:solidFill>
                </a:ln>
                <a:solidFill>
                  <a:schemeClr val="accent4">
                    <a:lumMod val="60000"/>
                    <a:lumOff val="40000"/>
                  </a:schemeClr>
                </a:solidFill>
                <a:latin typeface="B Badr" panose="00000400000000000000" pitchFamily="2" charset="-78"/>
                <a:ea typeface="Calibri" panose="020F0502020204030204" pitchFamily="34" charset="0"/>
                <a:cs typeface="B Titr" panose="00000700000000000000" pitchFamily="2" charset="-78"/>
              </a:rPr>
              <a:t>برای دفاع از </a:t>
            </a:r>
            <a:r>
              <a:rPr lang="fa-IR" sz="9600" dirty="0" smtClean="0">
                <a:ln w="38100">
                  <a:solidFill>
                    <a:schemeClr val="tx1"/>
                  </a:solidFill>
                </a:ln>
                <a:solidFill>
                  <a:schemeClr val="accent4">
                    <a:lumMod val="60000"/>
                    <a:lumOff val="40000"/>
                  </a:schemeClr>
                </a:solidFill>
                <a:latin typeface="B Badr" panose="00000400000000000000" pitchFamily="2" charset="-78"/>
                <a:ea typeface="Calibri" panose="020F0502020204030204" pitchFamily="34" charset="0"/>
                <a:cs typeface="B Titr" panose="00000700000000000000" pitchFamily="2" charset="-78"/>
              </a:rPr>
              <a:t>نظام</a:t>
            </a:r>
            <a:endParaRPr lang="fa-IR" sz="9600" dirty="0">
              <a:ln w="38100">
                <a:solidFill>
                  <a:schemeClr val="tx1"/>
                </a:solidFill>
              </a:ln>
              <a:solidFill>
                <a:schemeClr val="accent4">
                  <a:lumMod val="60000"/>
                  <a:lumOff val="40000"/>
                </a:schemeClr>
              </a:solidFill>
              <a:latin typeface="B Badr" panose="00000400000000000000" pitchFamily="2" charset="-78"/>
              <a:ea typeface="Calibri" panose="020F0502020204030204" pitchFamily="34" charset="0"/>
              <a:cs typeface="B Titr" panose="00000700000000000000" pitchFamily="2" charset="-78"/>
            </a:endParaRPr>
          </a:p>
          <a:p>
            <a:pPr algn="ctr"/>
            <a:endParaRPr lang="fa-IR" sz="28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9600" b="1" dirty="0" smtClean="0">
                <a:ln w="76200">
                  <a:solidFill>
                    <a:srgbClr val="FF0000"/>
                  </a:solidFill>
                  <a:prstDash val="solid"/>
                  <a:miter lim="800000"/>
                </a:ln>
                <a:solidFill>
                  <a:schemeClr val="bg1"/>
                </a:solidFill>
                <a:effectLst>
                  <a:outerShdw blurRad="25500" dist="23000" dir="7020000" algn="tl">
                    <a:srgbClr val="000000">
                      <a:alpha val="50000"/>
                    </a:srgbClr>
                  </a:outerShdw>
                </a:effectLst>
                <a:latin typeface="B Badr" panose="00000400000000000000" pitchFamily="2" charset="-78"/>
                <a:ea typeface="Calibri" panose="020F0502020204030204" pitchFamily="34" charset="0"/>
                <a:cs typeface="B Titr" panose="00000700000000000000" pitchFamily="2" charset="-78"/>
              </a:rPr>
              <a:t>ضرورت </a:t>
            </a:r>
            <a:r>
              <a:rPr lang="fa-IR" sz="9600" b="1" dirty="0">
                <a:ln w="76200">
                  <a:solidFill>
                    <a:srgbClr val="FF0000"/>
                  </a:solidFill>
                  <a:prstDash val="solid"/>
                  <a:miter lim="800000"/>
                </a:ln>
                <a:solidFill>
                  <a:schemeClr val="bg1"/>
                </a:solidFill>
                <a:effectLst>
                  <a:outerShdw blurRad="25500" dist="23000" dir="7020000" algn="tl">
                    <a:srgbClr val="000000">
                      <a:alpha val="50000"/>
                    </a:srgbClr>
                  </a:outerShdw>
                </a:effectLst>
                <a:latin typeface="B Badr" panose="00000400000000000000" pitchFamily="2" charset="-78"/>
                <a:ea typeface="Calibri" panose="020F0502020204030204" pitchFamily="34" charset="0"/>
                <a:cs typeface="B Titr" panose="00000700000000000000" pitchFamily="2" charset="-78"/>
              </a:rPr>
              <a:t>همیشگی.</a:t>
            </a:r>
            <a:endParaRPr lang="en-US" sz="9600" b="1" dirty="0">
              <a:ln w="76200">
                <a:solidFill>
                  <a:srgbClr val="FF0000"/>
                </a:solidFill>
                <a:prstDash val="solid"/>
                <a:miter lim="800000"/>
              </a:ln>
              <a:solidFill>
                <a:schemeClr val="bg1"/>
              </a:solidFill>
              <a:effectLst>
                <a:outerShdw blurRad="25500" dist="23000" dir="7020000" algn="tl">
                  <a:srgbClr val="000000">
                    <a:alpha val="50000"/>
                  </a:srgbClr>
                </a:outerShdw>
              </a:effectLst>
              <a:latin typeface="B Badr" panose="00000400000000000000" pitchFamily="2" charset="-78"/>
              <a:ea typeface="Calibri" panose="020F0502020204030204" pitchFamily="34" charset="0"/>
              <a:cs typeface="B Titr" panose="00000700000000000000" pitchFamily="2" charset="-78"/>
            </a:endParaRPr>
          </a:p>
        </p:txBody>
      </p:sp>
      <p:pic>
        <p:nvPicPr>
          <p:cNvPr id="11266" name="Picture 2" descr="F:\پاور پوینتهای تبلیغاتی\تصاویر تابلو\download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96" y="243002"/>
            <a:ext cx="3232031" cy="25570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1397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پاور پوینتهای تبلیغاتی\والپیپر\woodbackground_tut_final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68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12192000" cy="261610"/>
          </a:xfrm>
          <a:prstGeom prst="rect">
            <a:avLst/>
          </a:prstGeom>
          <a:noFill/>
        </p:spPr>
        <p:txBody>
          <a:bodyPr wrap="square" rtlCol="1">
            <a:spAutoFit/>
          </a:bodyPr>
          <a:lstStyle/>
          <a:p>
            <a:pPr algn="ctr"/>
            <a:r>
              <a:rPr lang="fa-IR" sz="1100" b="1" dirty="0">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100" dirty="0">
                <a:solidFill>
                  <a:srgbClr val="000000"/>
                </a:solidFill>
                <a:latin typeface="B Badr" panose="00000400000000000000" pitchFamily="2" charset="-78"/>
                <a:ea typeface="Calibri" panose="020F0502020204030204" pitchFamily="34" charset="0"/>
                <a:cs typeface="B Badr" panose="00000400000000000000" pitchFamily="2" charset="-78"/>
              </a:rPr>
              <a:t>  </a:t>
            </a:r>
            <a:r>
              <a:rPr lang="fa-IR" sz="1100" b="1" dirty="0">
                <a:solidFill>
                  <a:srgbClr val="258820"/>
                </a:solidFill>
                <a:latin typeface="B Badr" panose="00000400000000000000" pitchFamily="2" charset="-78"/>
                <a:ea typeface="Calibri" panose="020F0502020204030204" pitchFamily="34" charset="0"/>
                <a:cs typeface="B Badr" panose="00000400000000000000" pitchFamily="2" charset="-78"/>
              </a:rPr>
              <a:t>ما ملتى هستيم كه از خودمان دفاع مى‏كنيم؛ خوب هم دفاع مى‏كنيم</a:t>
            </a:r>
            <a:r>
              <a:rPr lang="fa-IR" sz="1100" dirty="0">
                <a:solidFill>
                  <a:srgbClr val="000000"/>
                </a:solidFill>
                <a:latin typeface="B Badr" panose="00000400000000000000" pitchFamily="2" charset="-78"/>
                <a:ea typeface="Calibri" panose="020F0502020204030204" pitchFamily="34" charset="0"/>
                <a:cs typeface="B Badr" panose="00000400000000000000" pitchFamily="2" charset="-78"/>
              </a:rPr>
              <a:t>. ما مردمى نيستيم كه‏ عقب بنشينيم و به دشمن پشت كنيم؛ ما با خطر مواجه مى‏شويم. (بیانات مقام معظم رهبری، 06/ 04/ 1368) </a:t>
            </a:r>
            <a:endParaRPr lang="en-US" sz="1100" dirty="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02296" y="2569105"/>
            <a:ext cx="11987408" cy="4124206"/>
          </a:xfrm>
          <a:prstGeom prst="rect">
            <a:avLst/>
          </a:prstGeom>
          <a:noFill/>
        </p:spPr>
        <p:txBody>
          <a:bodyPr wrap="square" rtlCol="1">
            <a:spAutoFit/>
          </a:bodyPr>
          <a:lstStyle/>
          <a:p>
            <a:pPr algn="ctr"/>
            <a:r>
              <a:rPr lang="fa-IR" sz="8000" dirty="0" smtClean="0">
                <a:ln w="38100">
                  <a:solidFill>
                    <a:schemeClr val="bg1"/>
                  </a:solidFill>
                </a:ln>
                <a:solidFill>
                  <a:srgbClr val="002060"/>
                </a:solidFill>
                <a:latin typeface="B Badr" panose="00000400000000000000" pitchFamily="2" charset="-78"/>
                <a:ea typeface="Calibri" panose="020F0502020204030204" pitchFamily="34" charset="0"/>
                <a:cs typeface="B Titr" panose="00000700000000000000" pitchFamily="2" charset="-78"/>
              </a:rPr>
              <a:t>ما</a:t>
            </a:r>
            <a:r>
              <a:rPr lang="fa-IR" sz="8000" dirty="0" smtClean="0">
                <a:ln>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13800" dirty="0">
                <a:ln>
                  <a:solidFill>
                    <a:schemeClr val="tx1"/>
                  </a:solidFill>
                </a:ln>
                <a:solidFill>
                  <a:srgbClr val="00B050"/>
                </a:solidFill>
                <a:latin typeface="B Badr" panose="00000400000000000000" pitchFamily="2" charset="-78"/>
                <a:ea typeface="Calibri" panose="020F0502020204030204" pitchFamily="34" charset="0"/>
                <a:cs typeface="B Titr" panose="00000700000000000000" pitchFamily="2" charset="-78"/>
              </a:rPr>
              <a:t>مل</a:t>
            </a:r>
            <a:r>
              <a:rPr lang="fa-IR" sz="13800" dirty="0">
                <a:ln>
                  <a:solidFill>
                    <a:schemeClr val="tx1"/>
                  </a:solidFill>
                </a:ln>
                <a:solidFill>
                  <a:schemeClr val="bg1"/>
                </a:solidFill>
                <a:latin typeface="B Badr" panose="00000400000000000000" pitchFamily="2" charset="-78"/>
                <a:ea typeface="Calibri" panose="020F0502020204030204" pitchFamily="34" charset="0"/>
                <a:cs typeface="B Titr" panose="00000700000000000000" pitchFamily="2" charset="-78"/>
              </a:rPr>
              <a:t>ت</a:t>
            </a:r>
            <a:r>
              <a:rPr lang="fa-IR" sz="13800" dirty="0">
                <a:ln>
                  <a:solidFill>
                    <a:schemeClr val="tx1"/>
                  </a:solidFill>
                </a:ln>
                <a:solidFill>
                  <a:srgbClr val="FF0000"/>
                </a:solidFill>
                <a:latin typeface="B Badr" panose="00000400000000000000" pitchFamily="2" charset="-78"/>
                <a:ea typeface="Calibri" panose="020F0502020204030204" pitchFamily="34" charset="0"/>
                <a:cs typeface="B Titr" panose="00000700000000000000" pitchFamily="2" charset="-78"/>
              </a:rPr>
              <a:t>ى</a:t>
            </a:r>
            <a:r>
              <a:rPr lang="fa-IR" sz="8000" dirty="0">
                <a:ln>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8000" dirty="0">
                <a:ln w="38100">
                  <a:solidFill>
                    <a:schemeClr val="bg1"/>
                  </a:solidFill>
                </a:ln>
                <a:solidFill>
                  <a:srgbClr val="002060"/>
                </a:solidFill>
                <a:latin typeface="B Badr" panose="00000400000000000000" pitchFamily="2" charset="-78"/>
                <a:ea typeface="Calibri" panose="020F0502020204030204" pitchFamily="34" charset="0"/>
                <a:cs typeface="B Titr" panose="00000700000000000000" pitchFamily="2" charset="-78"/>
              </a:rPr>
              <a:t>هستيم كه از خودمان </a:t>
            </a:r>
            <a:endParaRPr lang="fa-IR" sz="8000" dirty="0" smtClean="0">
              <a:ln w="38100">
                <a:solidFill>
                  <a:schemeClr val="bg1"/>
                </a:solidFill>
              </a:ln>
              <a:solidFill>
                <a:srgbClr val="002060"/>
              </a:solidFill>
              <a:latin typeface="B Badr" panose="00000400000000000000" pitchFamily="2" charset="-78"/>
              <a:ea typeface="Calibri" panose="020F0502020204030204" pitchFamily="34" charset="0"/>
              <a:cs typeface="B Titr" panose="00000700000000000000" pitchFamily="2" charset="-78"/>
            </a:endParaRPr>
          </a:p>
          <a:p>
            <a:pPr algn="ctr"/>
            <a:endParaRPr lang="fa-IR" sz="3200" dirty="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8800" dirty="0" smtClean="0">
                <a:ln w="38100">
                  <a:solidFill>
                    <a:schemeClr val="accent6">
                      <a:lumMod val="50000"/>
                    </a:schemeClr>
                  </a:solidFill>
                </a:ln>
                <a:solidFill>
                  <a:srgbClr val="99CC00"/>
                </a:solidFill>
                <a:latin typeface="B Badr" panose="00000400000000000000" pitchFamily="2" charset="-78"/>
                <a:ea typeface="Calibri" panose="020F0502020204030204" pitchFamily="34" charset="0"/>
                <a:cs typeface="B Titr" panose="00000700000000000000" pitchFamily="2" charset="-78"/>
              </a:rPr>
              <a:t>دفاع </a:t>
            </a:r>
            <a:r>
              <a:rPr lang="fa-IR" sz="8800" dirty="0">
                <a:ln w="38100">
                  <a:solidFill>
                    <a:schemeClr val="accent6">
                      <a:lumMod val="50000"/>
                    </a:schemeClr>
                  </a:solidFill>
                </a:ln>
                <a:solidFill>
                  <a:srgbClr val="99CC00"/>
                </a:solidFill>
                <a:latin typeface="B Badr" panose="00000400000000000000" pitchFamily="2" charset="-78"/>
                <a:ea typeface="Calibri" panose="020F0502020204030204" pitchFamily="34" charset="0"/>
                <a:cs typeface="B Titr" panose="00000700000000000000" pitchFamily="2" charset="-78"/>
              </a:rPr>
              <a:t>مى‏كنيم.</a:t>
            </a:r>
            <a:endParaRPr lang="en-US" sz="8800" dirty="0">
              <a:ln w="38100">
                <a:solidFill>
                  <a:schemeClr val="accent6">
                    <a:lumMod val="50000"/>
                  </a:schemeClr>
                </a:solidFill>
              </a:ln>
              <a:solidFill>
                <a:srgbClr val="99CC00"/>
              </a:solidFill>
              <a:effectLst/>
              <a:latin typeface="B Badr" panose="00000400000000000000" pitchFamily="2" charset="-78"/>
              <a:ea typeface="Calibri" panose="020F0502020204030204" pitchFamily="34" charset="0"/>
              <a:cs typeface="B Titr" panose="00000700000000000000" pitchFamily="2" charset="-78"/>
            </a:endParaRPr>
          </a:p>
        </p:txBody>
      </p:sp>
      <p:pic>
        <p:nvPicPr>
          <p:cNvPr id="10244" name="Picture 4" descr="F:\پاور پوینتهای تبلیغاتی\تصاویر تابلو\download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584" y="261610"/>
            <a:ext cx="4484831" cy="26744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7083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پاور پوینتهای تبلیغاتی\والپیپر\beige-wall-frame-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8" y="-13212"/>
            <a:ext cx="12192000" cy="6942029"/>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پاور پوینتهای تبلیغاتی\تصاویر تابلو\download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73639">
            <a:off x="294233" y="488444"/>
            <a:ext cx="3089448" cy="2167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38" y="-13212"/>
            <a:ext cx="12192000"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just"/>
            <a:r>
              <a:rPr lang="fa-IR" sz="1200" b="1" dirty="0">
                <a:solidFill>
                  <a:schemeClr val="bg1"/>
                </a:solidFill>
                <a:latin typeface="B Badr" panose="00000400000000000000" pitchFamily="2" charset="-78"/>
                <a:ea typeface="Calibri" panose="020F0502020204030204" pitchFamily="34" charset="0"/>
                <a:cs typeface="B Badr" panose="00000400000000000000" pitchFamily="2" charset="-78"/>
              </a:rPr>
              <a:t>*»»»</a:t>
            </a:r>
            <a:r>
              <a:rPr lang="fa-IR" sz="1200" dirty="0">
                <a:solidFill>
                  <a:schemeClr val="bg1"/>
                </a:solidFill>
                <a:latin typeface="B Badr" panose="00000400000000000000" pitchFamily="2" charset="-78"/>
                <a:ea typeface="Calibri" panose="020F0502020204030204" pitchFamily="34" charset="0"/>
                <a:cs typeface="B Badr" panose="00000400000000000000" pitchFamily="2" charset="-78"/>
              </a:rPr>
              <a:t>  </a:t>
            </a:r>
            <a:r>
              <a:rPr lang="fa-IR" sz="1200" b="1" dirty="0">
                <a:solidFill>
                  <a:schemeClr val="bg1"/>
                </a:solidFill>
                <a:latin typeface="B Badr" panose="00000400000000000000" pitchFamily="2" charset="-78"/>
                <a:ea typeface="Calibri" panose="020F0502020204030204" pitchFamily="34" charset="0"/>
                <a:cs typeface="B Badr" panose="00000400000000000000" pitchFamily="2" charset="-78"/>
              </a:rPr>
              <a:t>ما ملتى هستيم كه از خودمان دفاع مى‏كنيم؛ خوب هم دفاع مى‏كنيم</a:t>
            </a:r>
            <a:r>
              <a:rPr lang="fa-IR" sz="1200" dirty="0">
                <a:solidFill>
                  <a:schemeClr val="bg1"/>
                </a:solidFill>
                <a:latin typeface="B Badr" panose="00000400000000000000" pitchFamily="2" charset="-78"/>
                <a:ea typeface="Calibri" panose="020F0502020204030204" pitchFamily="34" charset="0"/>
                <a:cs typeface="B Badr" panose="00000400000000000000" pitchFamily="2" charset="-78"/>
              </a:rPr>
              <a:t>. ما مردمى نيستيم كه‏ عقب بنشينيم و به دشمن پشت كنيم؛ ما با خطر مواجه مى‏شويم. (بیانات مقام معظم رهبری، 06/ 04/ 1368) </a:t>
            </a:r>
            <a:endParaRPr lang="en-US" sz="1200" dirty="0">
              <a:solidFill>
                <a:schemeClr val="bg1"/>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12734" y="1396086"/>
            <a:ext cx="11987408" cy="4616648"/>
          </a:xfrm>
          <a:prstGeom prst="rect">
            <a:avLst/>
          </a:prstGeom>
          <a:noFill/>
        </p:spPr>
        <p:txBody>
          <a:bodyPr wrap="square" rtlCol="1">
            <a:spAutoFit/>
          </a:bodyPr>
          <a:lstStyle/>
          <a:p>
            <a:pPr rtl="0"/>
            <a:r>
              <a:rPr lang="fa-IR" sz="9600" dirty="0" smtClean="0">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9600" dirty="0">
                <a:solidFill>
                  <a:srgbClr val="002060"/>
                </a:solidFill>
                <a:latin typeface="B Badr" panose="00000400000000000000" pitchFamily="2" charset="-78"/>
                <a:ea typeface="Calibri" panose="020F0502020204030204" pitchFamily="34" charset="0"/>
                <a:cs typeface="B Titr" panose="00000700000000000000" pitchFamily="2" charset="-78"/>
              </a:rPr>
              <a:t>ما</a:t>
            </a:r>
            <a:r>
              <a:rPr lang="fa-IR" sz="9600" dirty="0">
                <a:solidFill>
                  <a:srgbClr val="00CC00"/>
                </a:solidFill>
                <a:latin typeface="B Badr" panose="00000400000000000000" pitchFamily="2" charset="-78"/>
                <a:ea typeface="Calibri" panose="020F0502020204030204" pitchFamily="34" charset="0"/>
                <a:cs typeface="B Titr" panose="00000700000000000000" pitchFamily="2" charset="-78"/>
              </a:rPr>
              <a:t> </a:t>
            </a:r>
            <a:r>
              <a:rPr lang="fa-IR" sz="16600" dirty="0">
                <a:ln w="28575">
                  <a:solidFill>
                    <a:schemeClr val="tx1"/>
                  </a:solidFill>
                </a:ln>
                <a:solidFill>
                  <a:srgbClr val="00CC00"/>
                </a:solidFill>
                <a:latin typeface="B Badr" panose="00000400000000000000" pitchFamily="2" charset="-78"/>
                <a:ea typeface="Calibri" panose="020F0502020204030204" pitchFamily="34" charset="0"/>
                <a:cs typeface="B Titr" panose="00000700000000000000" pitchFamily="2" charset="-78"/>
              </a:rPr>
              <a:t>م</a:t>
            </a:r>
            <a:r>
              <a:rPr lang="fa-IR" sz="16600" dirty="0">
                <a:ln w="28575">
                  <a:solidFill>
                    <a:schemeClr val="tx1"/>
                  </a:solidFill>
                </a:ln>
                <a:solidFill>
                  <a:schemeClr val="bg1"/>
                </a:solidFill>
                <a:latin typeface="B Badr" panose="00000400000000000000" pitchFamily="2" charset="-78"/>
                <a:ea typeface="Calibri" panose="020F0502020204030204" pitchFamily="34" charset="0"/>
                <a:cs typeface="B Titr" panose="00000700000000000000" pitchFamily="2" charset="-78"/>
              </a:rPr>
              <a:t>لت</a:t>
            </a:r>
            <a:r>
              <a:rPr lang="fa-IR" sz="16600" dirty="0">
                <a:ln w="28575">
                  <a:solidFill>
                    <a:schemeClr val="tx1"/>
                  </a:solidFill>
                </a:ln>
                <a:solidFill>
                  <a:srgbClr val="FF0000"/>
                </a:solidFill>
                <a:latin typeface="B Badr" panose="00000400000000000000" pitchFamily="2" charset="-78"/>
                <a:ea typeface="Calibri" panose="020F0502020204030204" pitchFamily="34" charset="0"/>
                <a:cs typeface="B Titr" panose="00000700000000000000" pitchFamily="2" charset="-78"/>
              </a:rPr>
              <a:t>ی</a:t>
            </a:r>
            <a:r>
              <a:rPr lang="fa-IR" sz="166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9600" dirty="0">
                <a:solidFill>
                  <a:srgbClr val="002060"/>
                </a:solidFill>
                <a:latin typeface="B Badr" panose="00000400000000000000" pitchFamily="2" charset="-78"/>
                <a:ea typeface="Calibri" panose="020F0502020204030204" pitchFamily="34" charset="0"/>
                <a:cs typeface="B Titr" panose="00000700000000000000" pitchFamily="2" charset="-78"/>
              </a:rPr>
              <a:t>هستیم که </a:t>
            </a:r>
            <a:r>
              <a:rPr lang="fa-IR" sz="9600" dirty="0" smtClean="0">
                <a:solidFill>
                  <a:srgbClr val="002060"/>
                </a:solidFill>
                <a:latin typeface="B Badr" panose="00000400000000000000" pitchFamily="2" charset="-78"/>
                <a:ea typeface="Calibri" panose="020F0502020204030204" pitchFamily="34" charset="0"/>
                <a:cs typeface="B Titr" panose="00000700000000000000" pitchFamily="2" charset="-78"/>
              </a:rPr>
              <a:t>... </a:t>
            </a:r>
          </a:p>
          <a:p>
            <a:pPr algn="ctr"/>
            <a:endParaRPr lang="fa-IR" sz="24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l"/>
            <a:r>
              <a:rPr lang="fa-IR" sz="9600" dirty="0" smtClean="0">
                <a:ln w="38100">
                  <a:solidFill>
                    <a:schemeClr val="tx1"/>
                  </a:solidFill>
                </a:ln>
                <a:solidFill>
                  <a:srgbClr val="99CC00"/>
                </a:solidFill>
                <a:latin typeface="B Badr" panose="00000400000000000000" pitchFamily="2" charset="-78"/>
                <a:ea typeface="Calibri" panose="020F0502020204030204" pitchFamily="34" charset="0"/>
                <a:cs typeface="B Titr" panose="00000700000000000000" pitchFamily="2" charset="-78"/>
              </a:rPr>
              <a:t>خوب </a:t>
            </a:r>
            <a:r>
              <a:rPr lang="fa-IR" sz="9600" dirty="0">
                <a:ln w="38100">
                  <a:solidFill>
                    <a:schemeClr val="tx1"/>
                  </a:solidFill>
                </a:ln>
                <a:solidFill>
                  <a:srgbClr val="99CC00"/>
                </a:solidFill>
                <a:latin typeface="B Badr" panose="00000400000000000000" pitchFamily="2" charset="-78"/>
                <a:ea typeface="Calibri" panose="020F0502020204030204" pitchFamily="34" charset="0"/>
                <a:cs typeface="B Titr" panose="00000700000000000000" pitchFamily="2" charset="-78"/>
              </a:rPr>
              <a:t>هم دفاع مى‏كنيم.</a:t>
            </a:r>
            <a:endParaRPr lang="en-US" sz="9600" dirty="0">
              <a:ln w="38100">
                <a:solidFill>
                  <a:schemeClr val="tx1"/>
                </a:solidFill>
              </a:ln>
              <a:solidFill>
                <a:srgbClr val="99CC00"/>
              </a:solidFill>
              <a:effectLst/>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28961737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پاور پوینتهای تبلیغاتی\زمینه پاور پوینت\90197160931853369164252245481161236348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9174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b="1" dirty="0">
                <a:solidFill>
                  <a:schemeClr val="accent4">
                    <a:lumMod val="20000"/>
                    <a:lumOff val="80000"/>
                  </a:schemeClr>
                </a:solidFill>
                <a:latin typeface="B Badr" panose="00000400000000000000" pitchFamily="2" charset="-78"/>
                <a:ea typeface="Calibri" panose="020F0502020204030204" pitchFamily="34" charset="0"/>
                <a:cs typeface="B Badr" panose="00000400000000000000" pitchFamily="2" charset="-78"/>
              </a:rPr>
              <a:t>*»»»</a:t>
            </a:r>
            <a:r>
              <a:rPr lang="fa-IR" sz="1200" dirty="0">
                <a:solidFill>
                  <a:schemeClr val="accent4">
                    <a:lumMod val="20000"/>
                    <a:lumOff val="80000"/>
                  </a:schemeClr>
                </a:solidFill>
                <a:latin typeface="B Badr" panose="00000400000000000000" pitchFamily="2" charset="-78"/>
                <a:ea typeface="Calibri" panose="020F0502020204030204" pitchFamily="34" charset="0"/>
                <a:cs typeface="B Badr" panose="00000400000000000000" pitchFamily="2" charset="-78"/>
              </a:rPr>
              <a:t>  تا وقتى‏كه انقلاب و نظام جمهورى اسلامى متكى به اين احساسات و ايمانها و اخلاصهاست، هيچ دشمنى در هيچ سطحى قادر نيست به انقلاب و نظام جمهورى اسلامى ضربه وارد كند. (بیانات مقام معظم رهبری، 06/ 04/ 1368) </a:t>
            </a:r>
            <a:endParaRPr lang="en-US" sz="1200" dirty="0">
              <a:solidFill>
                <a:schemeClr val="accent4">
                  <a:lumMod val="20000"/>
                  <a:lumOff val="80000"/>
                </a:schemeClr>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02297" y="675650"/>
            <a:ext cx="11987408" cy="5509200"/>
          </a:xfrm>
          <a:prstGeom prst="rect">
            <a:avLst/>
          </a:prstGeom>
          <a:noFill/>
        </p:spPr>
        <p:txBody>
          <a:bodyPr wrap="square" rtlCol="1">
            <a:spAutoFit/>
          </a:bodyPr>
          <a:lstStyle/>
          <a:p>
            <a:r>
              <a:rPr lang="fa-IR" sz="8800" dirty="0" smtClean="0">
                <a:ln w="57150" cmpd="sng">
                  <a:solidFill>
                    <a:schemeClr val="bg1"/>
                  </a:solidFill>
                  <a:prstDash val="solid"/>
                </a:ln>
                <a:solidFill>
                  <a:srgbClr val="7030A0"/>
                </a:solidFill>
                <a:effectLst>
                  <a:outerShdw blurRad="63500" dir="3600000" algn="tl" rotWithShape="0">
                    <a:srgbClr val="000000">
                      <a:alpha val="70000"/>
                    </a:srgbClr>
                  </a:outerShdw>
                </a:effectLst>
                <a:latin typeface="B Badr" panose="00000400000000000000" pitchFamily="2" charset="-78"/>
                <a:ea typeface="Calibri" panose="020F0502020204030204" pitchFamily="34" charset="0"/>
                <a:cs typeface="B Titr" panose="00000700000000000000" pitchFamily="2" charset="-78"/>
              </a:rPr>
              <a:t>بیمه </a:t>
            </a:r>
            <a:r>
              <a:rPr lang="fa-IR" sz="8800" dirty="0">
                <a:ln w="57150" cmpd="sng">
                  <a:solidFill>
                    <a:schemeClr val="bg1"/>
                  </a:solidFill>
                  <a:prstDash val="solid"/>
                </a:ln>
                <a:solidFill>
                  <a:srgbClr val="7030A0"/>
                </a:solidFill>
                <a:effectLst>
                  <a:outerShdw blurRad="63500" dir="3600000" algn="tl" rotWithShape="0">
                    <a:srgbClr val="000000">
                      <a:alpha val="70000"/>
                    </a:srgbClr>
                  </a:outerShdw>
                </a:effectLst>
                <a:latin typeface="B Badr" panose="00000400000000000000" pitchFamily="2" charset="-78"/>
                <a:ea typeface="Calibri" panose="020F0502020204030204" pitchFamily="34" charset="0"/>
                <a:cs typeface="B Titr" panose="00000700000000000000" pitchFamily="2" charset="-78"/>
              </a:rPr>
              <a:t>بودن </a:t>
            </a:r>
            <a:r>
              <a:rPr lang="fa-IR" sz="8800" dirty="0" smtClean="0">
                <a:ln w="57150" cmpd="sng">
                  <a:solidFill>
                    <a:schemeClr val="bg1"/>
                  </a:solidFill>
                  <a:prstDash val="solid"/>
                </a:ln>
                <a:solidFill>
                  <a:srgbClr val="7030A0"/>
                </a:solidFill>
                <a:effectLst>
                  <a:outerShdw blurRad="63500" dir="3600000" algn="tl" rotWithShape="0">
                    <a:srgbClr val="000000">
                      <a:alpha val="70000"/>
                    </a:srgbClr>
                  </a:outerShdw>
                </a:effectLst>
                <a:latin typeface="B Badr" panose="00000400000000000000" pitchFamily="2" charset="-78"/>
                <a:ea typeface="Calibri" panose="020F0502020204030204" pitchFamily="34" charset="0"/>
                <a:cs typeface="B Titr" panose="00000700000000000000" pitchFamily="2" charset="-78"/>
              </a:rPr>
              <a:t>انقلاب</a:t>
            </a:r>
          </a:p>
          <a:p>
            <a:pPr algn="ctr"/>
            <a:endParaRPr lang="fa-IR" sz="40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r>
              <a:rPr lang="fa-IR" sz="6000" dirty="0" smtClean="0">
                <a:solidFill>
                  <a:srgbClr val="FFFF00"/>
                </a:solidFill>
                <a:latin typeface="B Badr" panose="00000400000000000000" pitchFamily="2" charset="-78"/>
                <a:ea typeface="Calibri" panose="020F0502020204030204" pitchFamily="34" charset="0"/>
                <a:cs typeface="B Titr" panose="00000700000000000000" pitchFamily="2" charset="-78"/>
              </a:rPr>
              <a:t>    </a:t>
            </a:r>
            <a:r>
              <a:rPr lang="fa-IR" sz="7200" dirty="0" smtClean="0">
                <a:solidFill>
                  <a:srgbClr val="FFFF00"/>
                </a:solidFill>
                <a:latin typeface="B Badr" panose="00000400000000000000" pitchFamily="2" charset="-78"/>
                <a:ea typeface="Calibri" panose="020F0502020204030204" pitchFamily="34" charset="0"/>
                <a:cs typeface="B Titr" panose="00000700000000000000" pitchFamily="2" charset="-78"/>
              </a:rPr>
              <a:t>در </a:t>
            </a:r>
            <a:r>
              <a:rPr lang="fa-IR" sz="7200" dirty="0">
                <a:solidFill>
                  <a:srgbClr val="FFFF00"/>
                </a:solidFill>
                <a:latin typeface="B Badr" panose="00000400000000000000" pitchFamily="2" charset="-78"/>
                <a:ea typeface="Calibri" panose="020F0502020204030204" pitchFamily="34" charset="0"/>
                <a:cs typeface="B Titr" panose="00000700000000000000" pitchFamily="2" charset="-78"/>
              </a:rPr>
              <a:t>صورت وجود </a:t>
            </a:r>
            <a:r>
              <a:rPr lang="fa-IR" sz="8800" dirty="0" smtClean="0">
                <a:solidFill>
                  <a:schemeClr val="accent2"/>
                </a:solidFill>
                <a:effectLst>
                  <a:glow rad="342900">
                    <a:srgbClr val="00CC00">
                      <a:alpha val="54000"/>
                    </a:srgbClr>
                  </a:glow>
                </a:effectLst>
                <a:latin typeface="B Badr" panose="00000400000000000000" pitchFamily="2" charset="-78"/>
                <a:ea typeface="Calibri" panose="020F0502020204030204" pitchFamily="34" charset="0"/>
                <a:cs typeface="B Titr" panose="00000700000000000000" pitchFamily="2" charset="-78"/>
              </a:rPr>
              <a:t>ایمان</a:t>
            </a:r>
            <a:r>
              <a:rPr lang="fa-IR" sz="7200" dirty="0" smtClean="0">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7200" dirty="0" smtClean="0">
                <a:solidFill>
                  <a:srgbClr val="FFFF00"/>
                </a:solidFill>
                <a:latin typeface="B Badr" panose="00000400000000000000" pitchFamily="2" charset="-78"/>
                <a:ea typeface="Calibri" panose="020F0502020204030204" pitchFamily="34" charset="0"/>
                <a:cs typeface="B Titr" panose="00000700000000000000" pitchFamily="2" charset="-78"/>
              </a:rPr>
              <a:t>و</a:t>
            </a:r>
            <a:r>
              <a:rPr lang="fa-IR" sz="8800" dirty="0" smtClean="0">
                <a:solidFill>
                  <a:srgbClr val="000000"/>
                </a:solidFill>
                <a:latin typeface="B Badr" panose="00000400000000000000" pitchFamily="2" charset="-78"/>
                <a:ea typeface="Calibri" panose="020F0502020204030204" pitchFamily="34" charset="0"/>
                <a:cs typeface="B Titr" panose="00000700000000000000" pitchFamily="2" charset="-78"/>
              </a:rPr>
              <a:t> </a:t>
            </a:r>
            <a:endParaRPr lang="fa-IR" sz="72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endParaRPr lang="fa-IR" sz="4800" dirty="0" smtClean="0">
              <a:solidFill>
                <a:srgbClr val="66FF66"/>
              </a:solidFill>
              <a:effectLst>
                <a:glow rad="342900">
                  <a:srgbClr val="00CC00">
                    <a:alpha val="54000"/>
                  </a:srgbClr>
                </a:glow>
              </a:effectLst>
              <a:latin typeface="B Badr" panose="00000400000000000000" pitchFamily="2" charset="-78"/>
              <a:ea typeface="Calibri" panose="020F0502020204030204" pitchFamily="34" charset="0"/>
              <a:cs typeface="B Titr" panose="00000700000000000000" pitchFamily="2" charset="-78"/>
            </a:endParaRPr>
          </a:p>
          <a:p>
            <a:pPr algn="ctr"/>
            <a:r>
              <a:rPr lang="fa-IR" sz="8800" dirty="0" smtClean="0">
                <a:solidFill>
                  <a:schemeClr val="accent2"/>
                </a:solidFill>
                <a:effectLst>
                  <a:glow rad="342900">
                    <a:srgbClr val="00CC00">
                      <a:alpha val="54000"/>
                    </a:srgbClr>
                  </a:glow>
                </a:effectLst>
                <a:latin typeface="B Badr" panose="00000400000000000000" pitchFamily="2" charset="-78"/>
                <a:ea typeface="Calibri" panose="020F0502020204030204" pitchFamily="34" charset="0"/>
                <a:cs typeface="B Titr" panose="00000700000000000000" pitchFamily="2" charset="-78"/>
              </a:rPr>
              <a:t>اخلاص</a:t>
            </a:r>
            <a:r>
              <a:rPr lang="fa-IR" sz="8800" dirty="0" smtClean="0">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7200" dirty="0" smtClean="0">
                <a:solidFill>
                  <a:srgbClr val="FFFF00"/>
                </a:solidFill>
                <a:latin typeface="B Badr" panose="00000400000000000000" pitchFamily="2" charset="-78"/>
                <a:ea typeface="Calibri" panose="020F0502020204030204" pitchFamily="34" charset="0"/>
                <a:cs typeface="B Titr" panose="00000700000000000000" pitchFamily="2" charset="-78"/>
              </a:rPr>
              <a:t>در </a:t>
            </a:r>
            <a:r>
              <a:rPr lang="fa-IR" sz="7200" dirty="0">
                <a:solidFill>
                  <a:srgbClr val="FFFF00"/>
                </a:solidFill>
                <a:latin typeface="B Badr" panose="00000400000000000000" pitchFamily="2" charset="-78"/>
                <a:ea typeface="Calibri" panose="020F0502020204030204" pitchFamily="34" charset="0"/>
                <a:cs typeface="B Titr" panose="00000700000000000000" pitchFamily="2" charset="-78"/>
              </a:rPr>
              <a:t>مردم</a:t>
            </a:r>
            <a:r>
              <a:rPr lang="fa-IR" sz="1000" dirty="0">
                <a:solidFill>
                  <a:srgbClr val="000000"/>
                </a:solidFill>
                <a:latin typeface="B Badr" panose="00000400000000000000" pitchFamily="2" charset="-78"/>
                <a:ea typeface="Calibri" panose="020F0502020204030204" pitchFamily="34" charset="0"/>
                <a:cs typeface="B Titr" panose="00000700000000000000" pitchFamily="2" charset="-78"/>
              </a:rPr>
              <a:t>.</a:t>
            </a:r>
            <a:endParaRPr lang="en-US" sz="7200" dirty="0">
              <a:solidFill>
                <a:srgbClr val="000000"/>
              </a:solidFill>
              <a:effectLst/>
              <a:latin typeface="B Badr" panose="00000400000000000000" pitchFamily="2" charset="-78"/>
              <a:ea typeface="Calibri" panose="020F0502020204030204" pitchFamily="34" charset="0"/>
              <a:cs typeface="B Titr" panose="00000700000000000000" pitchFamily="2" charset="-78"/>
            </a:endParaRPr>
          </a:p>
        </p:txBody>
      </p:sp>
      <p:pic>
        <p:nvPicPr>
          <p:cNvPr id="8196" name="Picture 4" descr="F:\پاور پوینتهای تبلیغاتی\زمینه پاور پوینت\download (36).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9773" y1="48765" x2="39773" y2="48765"/>
                        <a14:foregroundMark x1="63636" y1="45679" x2="63636" y2="45679"/>
                        <a14:foregroundMark x1="53977" y1="44444" x2="53977" y2="44444"/>
                        <a14:foregroundMark x1="72159" y1="38272" x2="72159" y2="38272"/>
                        <a14:foregroundMark x1="78409" y1="41975" x2="78409" y2="82716"/>
                        <a14:foregroundMark x1="72727" y1="21605" x2="72727" y2="99383"/>
                        <a14:foregroundMark x1="59659" y1="12346" x2="58523" y2="79012"/>
                        <a14:foregroundMark x1="40341" y1="17901" x2="40341" y2="72840"/>
                        <a14:foregroundMark x1="33523" y1="20988" x2="35227" y2="69136"/>
                        <a14:foregroundMark x1="17045" y1="9877" x2="39773" y2="75309"/>
                        <a14:foregroundMark x1="7386" y1="8025" x2="27273" y2="32716"/>
                        <a14:foregroundMark x1="17614" y1="26543" x2="85227" y2="27160"/>
                        <a14:foregroundMark x1="9659" y1="23457" x2="14773" y2="29012"/>
                        <a14:foregroundMark x1="61364" y1="17284" x2="77841" y2="19136"/>
                        <a14:backgroundMark x1="40909" y1="18519" x2="39205" y2="17901"/>
                        <a14:backgroundMark x1="1705" y1="1235" x2="1705" y2="1235"/>
                        <a14:backgroundMark x1="72727" y1="98148" x2="79545" y2="99383"/>
                      </a14:backgroundRemoval>
                    </a14:imgEffect>
                  </a14:imgLayer>
                </a14:imgProps>
              </a:ext>
              <a:ext uri="{28A0092B-C50C-407E-A947-70E740481C1C}">
                <a14:useLocalDpi xmlns:a14="http://schemas.microsoft.com/office/drawing/2010/main" val="0"/>
              </a:ext>
            </a:extLst>
          </a:blip>
          <a:srcRect/>
          <a:stretch>
            <a:fillRect/>
          </a:stretch>
        </p:blipFill>
        <p:spPr bwMode="auto">
          <a:xfrm>
            <a:off x="0" y="5057476"/>
            <a:ext cx="2507047" cy="180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423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پاور پوینتهای تبلیغاتی\زمینه پاور پوینت\408314115214173154160322011521862127108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461665"/>
          </a:xfrm>
          <a:prstGeom prst="rect">
            <a:avLst/>
          </a:prstGeom>
          <a:noFill/>
        </p:spPr>
        <p:txBody>
          <a:bodyPr wrap="square" rtlCol="1">
            <a:spAutoFit/>
          </a:bodyPr>
          <a:lstStyle/>
          <a:p>
            <a:pPr algn="just"/>
            <a:r>
              <a:rPr lang="fa-IR" sz="1200" b="1">
                <a:solidFill>
                  <a:srgbClr val="E909BE"/>
                </a:solidFill>
                <a:latin typeface="B Badr" panose="00000400000000000000" pitchFamily="2" charset="-78"/>
                <a:ea typeface="Calibri" panose="020F0502020204030204" pitchFamily="34" charset="0"/>
                <a:cs typeface="B Badr" panose="00000400000000000000" pitchFamily="2" charset="-78"/>
              </a:rPr>
              <a:t>*»»»</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اگر ما وحدت كلمه نداشتيم، هيچ‏يك از اين پيروزيها را به دست نمى‏آورديم</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 امام بزرگوار راحل ما، بيشترين توصيه‏ى دوران ده، يازده سال زندگى مبارك خودش را در باره‏ى وحدت كلمه‏ى بين قشرهاى امت كرد. ما امروز اين وحدت كلمه را داريم؛ بايد آن را حفظ كنيم. </a:t>
            </a:r>
            <a:r>
              <a:rPr lang="fa-IR" sz="1200" b="1">
                <a:solidFill>
                  <a:srgbClr val="258820"/>
                </a:solidFill>
                <a:latin typeface="B Badr" panose="00000400000000000000" pitchFamily="2" charset="-78"/>
                <a:ea typeface="Calibri" panose="020F0502020204030204" pitchFamily="34" charset="0"/>
                <a:cs typeface="B Badr" panose="00000400000000000000" pitchFamily="2" charset="-78"/>
              </a:rPr>
              <a:t>مبادا گروه‏گراييها، جناح‏گرايى‏ها، سازمان‏گراييها، خطگرايى‏ها، حب به نفسها، افرادى را به اين طرف يا آن طرف بكشاند. </a:t>
            </a:r>
            <a:r>
              <a:rPr lang="fa-IR" sz="1200">
                <a:solidFill>
                  <a:srgbClr val="000000"/>
                </a:solidFill>
                <a:latin typeface="B Badr" panose="00000400000000000000" pitchFamily="2" charset="-78"/>
                <a:ea typeface="Calibri" panose="020F0502020204030204" pitchFamily="34" charset="0"/>
                <a:cs typeface="B Badr" panose="00000400000000000000" pitchFamily="2" charset="-78"/>
              </a:rPr>
              <a:t>(بیانات مقام معظم رهبری، 26/ 06/ 1369) </a:t>
            </a:r>
            <a:endParaRPr lang="en-US" sz="1200">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sp>
        <p:nvSpPr>
          <p:cNvPr id="4" name="TextBox 3"/>
          <p:cNvSpPr txBox="1"/>
          <p:nvPr/>
        </p:nvSpPr>
        <p:spPr>
          <a:xfrm>
            <a:off x="102296" y="1128232"/>
            <a:ext cx="11987408" cy="4047262"/>
          </a:xfrm>
          <a:prstGeom prst="rect">
            <a:avLst/>
          </a:prstGeom>
          <a:noFill/>
        </p:spPr>
        <p:txBody>
          <a:bodyPr wrap="square" rtlCol="1">
            <a:spAutoFit/>
          </a:bodyPr>
          <a:lstStyle/>
          <a:p>
            <a:pPr algn="ctr"/>
            <a:r>
              <a:rPr lang="fa-IR" sz="10500" dirty="0" smtClean="0">
                <a:ln w="28575">
                  <a:solidFill>
                    <a:schemeClr val="tx1"/>
                  </a:solidFill>
                </a:ln>
                <a:solidFill>
                  <a:srgbClr val="FF0000"/>
                </a:solidFill>
                <a:latin typeface="B Badr" panose="00000400000000000000" pitchFamily="2" charset="-78"/>
                <a:ea typeface="Calibri" panose="020F0502020204030204" pitchFamily="34" charset="0"/>
                <a:cs typeface="B Titr" panose="00000700000000000000" pitchFamily="2" charset="-78"/>
              </a:rPr>
              <a:t>خطر نابودی </a:t>
            </a:r>
            <a:r>
              <a:rPr lang="fa-IR" sz="10500" dirty="0" smtClean="0">
                <a:ln w="28575">
                  <a:solidFill>
                    <a:schemeClr val="tx1"/>
                  </a:solidFill>
                </a:ln>
                <a:solidFill>
                  <a:srgbClr val="00CC00"/>
                </a:solidFill>
                <a:latin typeface="B Badr" panose="00000400000000000000" pitchFamily="2" charset="-78"/>
                <a:ea typeface="Calibri" panose="020F0502020204030204" pitchFamily="34" charset="0"/>
                <a:cs typeface="B Titr" panose="00000700000000000000" pitchFamily="2" charset="-78"/>
              </a:rPr>
              <a:t>وحدت کلمه</a:t>
            </a:r>
          </a:p>
          <a:p>
            <a:pPr algn="ctr"/>
            <a:r>
              <a:rPr lang="fa-IR" sz="7200" dirty="0" smtClean="0">
                <a:solidFill>
                  <a:srgbClr val="000000"/>
                </a:solidFill>
                <a:latin typeface="B Badr" panose="00000400000000000000" pitchFamily="2" charset="-78"/>
                <a:ea typeface="Calibri" panose="020F0502020204030204" pitchFamily="34" charset="0"/>
                <a:cs typeface="B Titr" panose="00000700000000000000" pitchFamily="2" charset="-78"/>
              </a:rPr>
              <a:t> </a:t>
            </a:r>
            <a:endParaRPr lang="fa-IR" sz="8800" dirty="0" smtClean="0">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8000" b="1" dirty="0" smtClean="0">
                <a:ln w="57150">
                  <a:solidFill>
                    <a:srgbClr val="660066"/>
                  </a:solidFill>
                  <a:prstDash val="solid"/>
                  <a:miter lim="800000"/>
                </a:ln>
                <a:solidFill>
                  <a:schemeClr val="bg1"/>
                </a:solidFill>
                <a:effectLst>
                  <a:outerShdw blurRad="25500" dist="23000" dir="7020000" algn="tl">
                    <a:srgbClr val="000000">
                      <a:alpha val="50000"/>
                    </a:srgbClr>
                  </a:outerShdw>
                </a:effectLst>
                <a:latin typeface="B Badr" panose="00000400000000000000" pitchFamily="2" charset="-78"/>
                <a:ea typeface="Calibri" panose="020F0502020204030204" pitchFamily="34" charset="0"/>
                <a:cs typeface="B Titr" panose="00000700000000000000" pitchFamily="2" charset="-78"/>
              </a:rPr>
              <a:t>بخاطر </a:t>
            </a:r>
            <a:r>
              <a:rPr lang="fa-IR" sz="8000" b="1" dirty="0">
                <a:ln w="57150">
                  <a:solidFill>
                    <a:srgbClr val="660066"/>
                  </a:solidFill>
                  <a:prstDash val="solid"/>
                  <a:miter lim="800000"/>
                </a:ln>
                <a:solidFill>
                  <a:schemeClr val="bg1"/>
                </a:solidFill>
                <a:effectLst>
                  <a:outerShdw blurRad="25500" dist="23000" dir="7020000" algn="tl">
                    <a:srgbClr val="000000">
                      <a:alpha val="50000"/>
                    </a:srgbClr>
                  </a:outerShdw>
                </a:effectLst>
                <a:latin typeface="B Badr" panose="00000400000000000000" pitchFamily="2" charset="-78"/>
                <a:ea typeface="Calibri" panose="020F0502020204030204" pitchFamily="34" charset="0"/>
                <a:cs typeface="B Titr" panose="00000700000000000000" pitchFamily="2" charset="-78"/>
              </a:rPr>
              <a:t>جناح گرائی.</a:t>
            </a:r>
            <a:endParaRPr lang="en-US" sz="8000" b="1" dirty="0">
              <a:ln w="57150">
                <a:solidFill>
                  <a:srgbClr val="660066"/>
                </a:solidFill>
                <a:prstDash val="solid"/>
                <a:miter lim="800000"/>
              </a:ln>
              <a:solidFill>
                <a:schemeClr val="bg1"/>
              </a:solidFill>
              <a:effectLst>
                <a:outerShdw blurRad="25500" dist="23000" dir="7020000" algn="tl">
                  <a:srgbClr val="000000">
                    <a:alpha val="50000"/>
                  </a:srgbClr>
                </a:outerShdw>
              </a:effectLst>
              <a:latin typeface="B Badr" panose="00000400000000000000" pitchFamily="2"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3182323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261610"/>
          </a:xfrm>
          <a:prstGeom prst="rect">
            <a:avLst/>
          </a:prstGeom>
          <a:noFill/>
        </p:spPr>
        <p:txBody>
          <a:bodyPr wrap="square" rtlCol="1">
            <a:spAutoFit/>
          </a:bodyPr>
          <a:lstStyle/>
          <a:p>
            <a:pPr algn="just"/>
            <a:r>
              <a:rPr lang="fa-IR" sz="1100" b="1" dirty="0">
                <a:latin typeface="B Badr" panose="00000400000000000000" pitchFamily="2" charset="-78"/>
                <a:ea typeface="Calibri" panose="020F0502020204030204" pitchFamily="34" charset="0"/>
                <a:cs typeface="B Badr" panose="00000400000000000000" pitchFamily="2" charset="-78"/>
              </a:rPr>
              <a:t>*»»»</a:t>
            </a:r>
            <a:r>
              <a:rPr lang="fa-IR" sz="1100" dirty="0">
                <a:latin typeface="B Badr" panose="00000400000000000000" pitchFamily="2" charset="-78"/>
                <a:ea typeface="Calibri" panose="020F0502020204030204" pitchFamily="34" charset="0"/>
                <a:cs typeface="B Badr" panose="00000400000000000000" pitchFamily="2" charset="-78"/>
              </a:rPr>
              <a:t> قال رسول الله(صلى الله عليه وآله): </a:t>
            </a:r>
            <a:r>
              <a:rPr lang="fa-IR" sz="1100" b="1" dirty="0">
                <a:latin typeface="B Badr" panose="00000400000000000000" pitchFamily="2" charset="-78"/>
                <a:ea typeface="Calibri" panose="020F0502020204030204" pitchFamily="34" charset="0"/>
                <a:cs typeface="B Badr" panose="00000400000000000000" pitchFamily="2" charset="-78"/>
              </a:rPr>
              <a:t>غُدَوةٌ او رَوحَةٌ فى سَبيلِ اللَّهِ، خَيرٌ مِنَ الدُّنيا وَ مَا فِيهَا</a:t>
            </a:r>
            <a:r>
              <a:rPr lang="fa-IR" sz="1100" dirty="0">
                <a:latin typeface="B Badr" panose="00000400000000000000" pitchFamily="2" charset="-78"/>
                <a:ea typeface="Calibri" panose="020F0502020204030204" pitchFamily="34" charset="0"/>
                <a:cs typeface="B Badr" panose="00000400000000000000" pitchFamily="2" charset="-78"/>
              </a:rPr>
              <a:t>.(مستدرك الوسائل، ج11، ص14): پيغمبر (ص) فرمود: «يك بامداد يا يك شبانگاه در جهاد به سر بردن، بر همه دنيا و آنچه در آن است برترى دارد.»</a:t>
            </a:r>
            <a:endParaRPr lang="en-US" sz="1100" dirty="0">
              <a:effectLst/>
              <a:latin typeface="B Badr" panose="00000400000000000000" pitchFamily="2" charset="-78"/>
              <a:ea typeface="Calibri" panose="020F0502020204030204" pitchFamily="34" charset="0"/>
              <a:cs typeface="B Badr" panose="00000400000000000000" pitchFamily="2" charset="-78"/>
            </a:endParaRPr>
          </a:p>
        </p:txBody>
      </p:sp>
      <p:sp>
        <p:nvSpPr>
          <p:cNvPr id="3" name="Rounded Rectangle 2"/>
          <p:cNvSpPr/>
          <p:nvPr/>
        </p:nvSpPr>
        <p:spPr>
          <a:xfrm>
            <a:off x="203200" y="2540859"/>
            <a:ext cx="11545455" cy="1930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3477875"/>
          </a:xfrm>
          <a:prstGeom prst="rect">
            <a:avLst/>
          </a:prstGeom>
          <a:noFill/>
        </p:spPr>
        <p:txBody>
          <a:bodyPr wrap="square" rtlCol="1">
            <a:spAutoFit/>
            <a:scene3d>
              <a:camera prst="obliqueBottomLeft"/>
              <a:lightRig rig="threePt" dir="t"/>
            </a:scene3d>
            <a:sp3d extrusionH="57150">
              <a:bevelT w="69850" h="69850" prst="divot"/>
            </a:sp3d>
          </a:bodyPr>
          <a:lstStyle/>
          <a:p>
            <a:pPr algn="just"/>
            <a:r>
              <a:rPr lang="fa-IR" sz="8000" dirty="0" smtClean="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جهاد</a:t>
            </a:r>
            <a:endParaRPr lang="fa-IR" sz="4400" dirty="0" smtClean="0">
              <a:ln w="28575">
                <a:solidFill>
                  <a:schemeClr val="tx1"/>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endParaRPr>
          </a:p>
          <a:p>
            <a:pPr algn="just"/>
            <a:r>
              <a:rPr lang="fa-IR" sz="4400" dirty="0" smtClean="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endParaRPr lang="fa-IR" sz="4400" dirty="0">
              <a:ln w="28575">
                <a:solidFill>
                  <a:schemeClr val="tx1"/>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7200" dirty="0">
                <a:ln w="28575">
                  <a:solidFill>
                    <a:schemeClr val="tx1"/>
                  </a:solidFill>
                </a:ln>
                <a:solidFill>
                  <a:srgbClr val="7030A0"/>
                </a:solidFill>
                <a:latin typeface="B Badr" panose="00000400000000000000" pitchFamily="2" charset="-78"/>
                <a:ea typeface="Calibri" panose="020F0502020204030204" pitchFamily="34" charset="0"/>
                <a:cs typeface="B Titr" panose="00000700000000000000" pitchFamily="2" charset="-78"/>
              </a:rPr>
              <a:t>برتر از تمام علايق </a:t>
            </a:r>
            <a:r>
              <a:rPr lang="fa-IR" sz="8800" dirty="0">
                <a:ln w="28575">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مادى</a:t>
            </a:r>
            <a:r>
              <a:rPr lang="fa-IR" sz="8800" dirty="0">
                <a:ln w="28575">
                  <a:solidFill>
                    <a:schemeClr val="tx1"/>
                  </a:solidFill>
                </a:ln>
                <a:solidFill>
                  <a:srgbClr val="7030A0"/>
                </a:solidFill>
                <a:latin typeface="B Badr" panose="00000400000000000000" pitchFamily="2" charset="-78"/>
                <a:ea typeface="Calibri" panose="020F0502020204030204" pitchFamily="34" charset="0"/>
                <a:cs typeface="B Titr" panose="00000700000000000000" pitchFamily="2" charset="-78"/>
              </a:rPr>
              <a:t> </a:t>
            </a:r>
            <a:r>
              <a:rPr lang="fa-IR" sz="7200" dirty="0">
                <a:ln w="28575">
                  <a:solidFill>
                    <a:schemeClr val="tx1"/>
                  </a:solidFill>
                </a:ln>
                <a:solidFill>
                  <a:srgbClr val="7030A0"/>
                </a:solidFill>
                <a:latin typeface="B Badr" panose="00000400000000000000" pitchFamily="2" charset="-78"/>
                <a:ea typeface="Calibri" panose="020F0502020204030204" pitchFamily="34" charset="0"/>
                <a:cs typeface="B Titr" panose="00000700000000000000" pitchFamily="2" charset="-78"/>
              </a:rPr>
              <a:t>و</a:t>
            </a:r>
            <a:r>
              <a:rPr lang="fa-IR" sz="8800" dirty="0">
                <a:ln w="28575">
                  <a:solidFill>
                    <a:schemeClr val="tx1"/>
                  </a:solidFill>
                </a:ln>
                <a:solidFill>
                  <a:srgbClr val="7030A0"/>
                </a:solidFill>
                <a:latin typeface="B Badr" panose="00000400000000000000" pitchFamily="2" charset="-78"/>
                <a:ea typeface="Calibri" panose="020F0502020204030204" pitchFamily="34" charset="0"/>
                <a:cs typeface="B Titr" panose="00000700000000000000" pitchFamily="2" charset="-78"/>
              </a:rPr>
              <a:t> </a:t>
            </a:r>
            <a:r>
              <a:rPr lang="fa-IR" sz="8800" dirty="0">
                <a:ln w="28575">
                  <a:solidFill>
                    <a:schemeClr val="tx1"/>
                  </a:solidFill>
                </a:ln>
                <a:solidFill>
                  <a:srgbClr val="C00000"/>
                </a:solidFill>
                <a:latin typeface="B Badr" panose="00000400000000000000" pitchFamily="2" charset="-78"/>
                <a:ea typeface="Calibri" panose="020F0502020204030204" pitchFamily="34" charset="0"/>
                <a:cs typeface="B Titr" panose="00000700000000000000" pitchFamily="2" charset="-78"/>
              </a:rPr>
              <a:t>دنيوى</a:t>
            </a:r>
            <a:r>
              <a:rPr lang="fa-IR" sz="8000" dirty="0">
                <a:ln w="28575">
                  <a:solidFill>
                    <a:schemeClr val="tx1"/>
                  </a:solidFill>
                </a:ln>
                <a:solidFill>
                  <a:srgbClr val="000000"/>
                </a:solidFill>
                <a:latin typeface="B Badr" panose="00000400000000000000" pitchFamily="2" charset="-78"/>
                <a:ea typeface="Calibri" panose="020F0502020204030204" pitchFamily="34" charset="0"/>
                <a:cs typeface="B Badr" panose="00000400000000000000" pitchFamily="2" charset="-78"/>
              </a:rPr>
              <a:t>‏</a:t>
            </a:r>
            <a:endParaRPr lang="en-US" sz="8000" dirty="0">
              <a:ln w="28575">
                <a:solidFill>
                  <a:schemeClr val="tx1"/>
                </a:solidFill>
              </a:ln>
              <a:solidFill>
                <a:srgbClr val="000000"/>
              </a:solidFill>
              <a:effectLst/>
              <a:latin typeface="B Badr" panose="00000400000000000000" pitchFamily="2" charset="-78"/>
              <a:ea typeface="Calibri" panose="020F0502020204030204" pitchFamily="34" charset="0"/>
              <a:cs typeface="B Badr" panose="00000400000000000000" pitchFamily="2" charset="-78"/>
            </a:endParaRPr>
          </a:p>
        </p:txBody>
      </p:sp>
      <p:pic>
        <p:nvPicPr>
          <p:cNvPr id="12290" name="Picture 2" descr="F:\پاور پوینتهای تبلیغاتی\تصاویر تابلو\downlo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95" y="4838845"/>
            <a:ext cx="2619375"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294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b="1" dirty="0">
                <a:latin typeface="B Badr" panose="00000400000000000000" pitchFamily="2" charset="-78"/>
                <a:ea typeface="Calibri" panose="020F0502020204030204" pitchFamily="34" charset="0"/>
                <a:cs typeface="B Badr" panose="00000400000000000000" pitchFamily="2" charset="-78"/>
              </a:rPr>
              <a:t>*»»» </a:t>
            </a:r>
            <a:r>
              <a:rPr lang="fa-IR" sz="1200" dirty="0">
                <a:latin typeface="B Badr" panose="00000400000000000000" pitchFamily="2" charset="-78"/>
                <a:ea typeface="Calibri" panose="020F0502020204030204" pitchFamily="34" charset="0"/>
                <a:cs typeface="B Badr" panose="00000400000000000000" pitchFamily="2" charset="-78"/>
              </a:rPr>
              <a:t>الَّذِينَ آمَنُوا وَهَاجَرُوا وَجَاهَدَوا فِي سَبِيلِ اللّهِ بِأَمْوَالِهِمْ وَأَنفُسِهِمْ أَعْظَمُ دَرَجَةً عِندَ اللّهِ </a:t>
            </a:r>
            <a:r>
              <a:rPr lang="fa-IR" sz="1200" b="1" dirty="0">
                <a:latin typeface="B Badr" panose="00000400000000000000" pitchFamily="2" charset="-78"/>
                <a:ea typeface="Calibri" panose="020F0502020204030204" pitchFamily="34" charset="0"/>
                <a:cs typeface="B Badr" panose="00000400000000000000" pitchFamily="2" charset="-78"/>
              </a:rPr>
              <a:t>وَأُولئِكَ هُمُ الْفَائِزُونَ</a:t>
            </a:r>
            <a:r>
              <a:rPr lang="fa-IR" sz="1200" dirty="0">
                <a:latin typeface="B Badr" panose="00000400000000000000" pitchFamily="2" charset="-78"/>
                <a:ea typeface="Calibri" panose="020F0502020204030204" pitchFamily="34" charset="0"/>
                <a:cs typeface="B Badr" panose="00000400000000000000" pitchFamily="2" charset="-78"/>
              </a:rPr>
              <a:t>. </a:t>
            </a:r>
            <a:r>
              <a:rPr lang="fa-IR" sz="1000" dirty="0">
                <a:latin typeface="Calibri" panose="020F0502020204030204" pitchFamily="34" charset="0"/>
                <a:ea typeface="Calibri" panose="020F0502020204030204" pitchFamily="34" charset="0"/>
                <a:cs typeface="B Badr" panose="00000400000000000000" pitchFamily="2" charset="-78"/>
              </a:rPr>
              <a:t>(توبه/ 20): كسانى كه ايمان آورده و هجرت كرده و در راه خدا با مال و جانشان به جهاد پرداخته‏اند، نزد خدا مقامى هرچه والاتر دارند و اينان همان رستگاران‏اند.</a:t>
            </a:r>
            <a:endParaRPr lang="en-US" sz="1200" dirty="0">
              <a:effectLst/>
              <a:latin typeface="B Badr" panose="00000400000000000000" pitchFamily="2" charset="-78"/>
              <a:ea typeface="Calibri" panose="020F0502020204030204" pitchFamily="34" charset="0"/>
              <a:cs typeface="B Badr" panose="00000400000000000000" pitchFamily="2" charset="-78"/>
            </a:endParaRPr>
          </a:p>
        </p:txBody>
      </p:sp>
      <p:sp>
        <p:nvSpPr>
          <p:cNvPr id="3" name="Down Arrow 2"/>
          <p:cNvSpPr/>
          <p:nvPr/>
        </p:nvSpPr>
        <p:spPr>
          <a:xfrm>
            <a:off x="5292436" y="2174195"/>
            <a:ext cx="1607127" cy="1228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5616922"/>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7200" dirty="0" smtClean="0">
                <a:ln w="19050">
                  <a:solidFill>
                    <a:srgbClr val="66FF66"/>
                  </a:solidFill>
                </a:ln>
                <a:solidFill>
                  <a:schemeClr val="accent6">
                    <a:lumMod val="50000"/>
                  </a:schemeClr>
                </a:solidFill>
                <a:latin typeface="B Badr" panose="00000400000000000000" pitchFamily="2" charset="-78"/>
                <a:ea typeface="Calibri" panose="020F0502020204030204" pitchFamily="34" charset="0"/>
                <a:cs typeface="B Titr" panose="00000700000000000000" pitchFamily="2" charset="-78"/>
              </a:rPr>
              <a:t>ایمان</a:t>
            </a:r>
            <a:r>
              <a:rPr lang="fa-IR" sz="7200" dirty="0" smtClean="0">
                <a:ln w="19050">
                  <a:solidFill>
                    <a:srgbClr val="66FF66"/>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r>
              <a:rPr lang="fa-IR" sz="7200" dirty="0" smtClean="0">
                <a:ln w="19050">
                  <a:solidFill>
                    <a:srgbClr val="66FF66"/>
                  </a:solidFill>
                </a:ln>
                <a:latin typeface="B Badr" panose="00000400000000000000" pitchFamily="2" charset="-78"/>
                <a:ea typeface="Calibri" panose="020F0502020204030204" pitchFamily="34" charset="0"/>
                <a:cs typeface="B Titr" panose="00000700000000000000" pitchFamily="2" charset="-78"/>
              </a:rPr>
              <a:t>+ </a:t>
            </a:r>
            <a:r>
              <a:rPr lang="fa-IR" sz="7200" dirty="0" smtClean="0">
                <a:ln w="19050">
                  <a:solidFill>
                    <a:srgbClr val="66FF66"/>
                  </a:solidFill>
                </a:ln>
                <a:solidFill>
                  <a:schemeClr val="accent2">
                    <a:lumMod val="75000"/>
                  </a:schemeClr>
                </a:solidFill>
                <a:latin typeface="B Badr" panose="00000400000000000000" pitchFamily="2" charset="-78"/>
                <a:ea typeface="Calibri" panose="020F0502020204030204" pitchFamily="34" charset="0"/>
                <a:cs typeface="B Titr" panose="00000700000000000000" pitchFamily="2" charset="-78"/>
              </a:rPr>
              <a:t>هجرت</a:t>
            </a:r>
            <a:r>
              <a:rPr lang="fa-IR" sz="7200" dirty="0" smtClean="0">
                <a:ln w="19050">
                  <a:solidFill>
                    <a:srgbClr val="66FF66"/>
                  </a:solidFill>
                </a:ln>
                <a:solidFill>
                  <a:srgbClr val="000000"/>
                </a:solidFill>
                <a:latin typeface="B Badr" panose="00000400000000000000" pitchFamily="2" charset="-78"/>
                <a:ea typeface="Calibri" panose="020F0502020204030204" pitchFamily="34" charset="0"/>
                <a:cs typeface="B Titr" panose="00000700000000000000" pitchFamily="2" charset="-78"/>
              </a:rPr>
              <a:t> + </a:t>
            </a:r>
            <a:r>
              <a:rPr lang="fa-IR" sz="7200" dirty="0">
                <a:ln w="19050">
                  <a:solidFill>
                    <a:srgbClr val="66FF66"/>
                  </a:solidFill>
                </a:ln>
                <a:solidFill>
                  <a:srgbClr val="002060"/>
                </a:solidFill>
                <a:latin typeface="B Badr" panose="00000400000000000000" pitchFamily="2" charset="-78"/>
                <a:ea typeface="Calibri" panose="020F0502020204030204" pitchFamily="34" charset="0"/>
                <a:cs typeface="B Titr" panose="00000700000000000000" pitchFamily="2" charset="-78"/>
              </a:rPr>
              <a:t>جهاد در راه خدا </a:t>
            </a:r>
            <a:endParaRPr lang="fa-IR" sz="7200" dirty="0" smtClean="0">
              <a:ln w="19050">
                <a:solidFill>
                  <a:srgbClr val="66FF66"/>
                </a:solidFill>
              </a:ln>
              <a:solidFill>
                <a:srgbClr val="002060"/>
              </a:solidFill>
              <a:latin typeface="B Badr" panose="00000400000000000000" pitchFamily="2" charset="-78"/>
              <a:ea typeface="Calibri" panose="020F0502020204030204" pitchFamily="34" charset="0"/>
              <a:cs typeface="B Titr" panose="00000700000000000000" pitchFamily="2" charset="-78"/>
            </a:endParaRPr>
          </a:p>
          <a:p>
            <a:pPr algn="ctr"/>
            <a:r>
              <a:rPr lang="fa-IR" sz="7200" dirty="0" smtClean="0">
                <a:ln w="19050">
                  <a:solidFill>
                    <a:srgbClr val="66FF66"/>
                  </a:solidFill>
                </a:ln>
                <a:solidFill>
                  <a:srgbClr val="000000"/>
                </a:solidFill>
                <a:latin typeface="B Badr" panose="00000400000000000000" pitchFamily="2" charset="-78"/>
                <a:ea typeface="Calibri" panose="020F0502020204030204" pitchFamily="34" charset="0"/>
                <a:cs typeface="B Titr" panose="00000700000000000000" pitchFamily="2" charset="-78"/>
              </a:rPr>
              <a:t>= </a:t>
            </a:r>
          </a:p>
          <a:p>
            <a:pPr algn="ctr"/>
            <a:endParaRPr lang="fa-IR" sz="2400" dirty="0" smtClean="0">
              <a:ln w="19050">
                <a:solidFill>
                  <a:srgbClr val="66FF66"/>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11500" dirty="0" smtClean="0">
                <a:ln w="19050">
                  <a:solidFill>
                    <a:srgbClr val="66FF66"/>
                  </a:solidFill>
                </a:ln>
                <a:solidFill>
                  <a:srgbClr val="660066"/>
                </a:solidFill>
                <a:latin typeface="B Badr" panose="00000400000000000000" pitchFamily="2" charset="-78"/>
                <a:ea typeface="Calibri" panose="020F0502020204030204" pitchFamily="34" charset="0"/>
                <a:cs typeface="B Titr" panose="00000700000000000000" pitchFamily="2" charset="-78"/>
              </a:rPr>
              <a:t>رستگاری </a:t>
            </a:r>
            <a:endParaRPr lang="fa-IR" sz="11500" dirty="0">
              <a:ln w="19050">
                <a:solidFill>
                  <a:srgbClr val="66FF66"/>
                </a:solidFill>
              </a:ln>
              <a:solidFill>
                <a:srgbClr val="660066"/>
              </a:solidFill>
              <a:latin typeface="B Badr" panose="00000400000000000000" pitchFamily="2" charset="-78"/>
              <a:ea typeface="Calibri" panose="020F0502020204030204" pitchFamily="34" charset="0"/>
              <a:cs typeface="B Titr" panose="00000700000000000000" pitchFamily="2" charset="-78"/>
            </a:endParaRPr>
          </a:p>
          <a:p>
            <a:pPr algn="just"/>
            <a:endParaRPr lang="fa-IR" sz="4400" dirty="0">
              <a:ln w="19050">
                <a:solidFill>
                  <a:srgbClr val="66FF66"/>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a:p>
            <a:pPr algn="ctr"/>
            <a:r>
              <a:rPr lang="fa-IR" sz="3200" dirty="0">
                <a:ln w="19050">
                  <a:solidFill>
                    <a:srgbClr val="66FF66"/>
                  </a:solidFill>
                </a:ln>
                <a:solidFill>
                  <a:srgbClr val="000000"/>
                </a:solidFill>
                <a:latin typeface="B Badr" panose="00000400000000000000" pitchFamily="2" charset="-78"/>
                <a:ea typeface="Calibri" panose="020F0502020204030204" pitchFamily="34" charset="0"/>
                <a:cs typeface="B Titr" panose="00000700000000000000" pitchFamily="2" charset="-78"/>
              </a:rPr>
              <a:t>وَأُولئِكَ هُمُ الْفَائِزُونَ</a:t>
            </a:r>
            <a:endParaRPr lang="en-US" sz="3200" dirty="0">
              <a:ln w="19050">
                <a:solidFill>
                  <a:srgbClr val="66FF66"/>
                </a:solidFill>
              </a:ln>
              <a:solidFill>
                <a:srgbClr val="000000"/>
              </a:solidFill>
              <a:latin typeface="B Badr" panose="00000400000000000000" pitchFamily="2" charset="-78"/>
              <a:ea typeface="Calibri" panose="020F0502020204030204" pitchFamily="34" charset="0"/>
              <a:cs typeface="B Titr" panose="00000700000000000000" pitchFamily="2" charset="-78"/>
            </a:endParaRPr>
          </a:p>
        </p:txBody>
      </p:sp>
      <p:pic>
        <p:nvPicPr>
          <p:cNvPr id="13315" name="Picture 3" descr="F:\پاور پوینتهای تبلیغاتی\زمینه پاور پوینت\images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41" y="4395499"/>
            <a:ext cx="2628900"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513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TotalTime>
  <Words>7968</Words>
  <Application>Microsoft Office PowerPoint</Application>
  <PresentationFormat>Custom</PresentationFormat>
  <Paragraphs>399</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110</dc:creator>
  <cp:lastModifiedBy>mojtaba</cp:lastModifiedBy>
  <cp:revision>101</cp:revision>
  <dcterms:created xsi:type="dcterms:W3CDTF">2015-07-03T19:07:27Z</dcterms:created>
  <dcterms:modified xsi:type="dcterms:W3CDTF">2015-09-22T16:56:28Z</dcterms:modified>
</cp:coreProperties>
</file>