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85B10-8222-49FC-84E9-8CB35C057A6A}" type="datetimeFigureOut">
              <a:rPr lang="en-US" smtClean="0"/>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AD2CB-1EFC-4C53-BD73-E3B379F726BE}" type="slidenum">
              <a:rPr lang="en-US" smtClean="0"/>
              <a:t>‹#›</a:t>
            </a:fld>
            <a:endParaRPr lang="en-US"/>
          </a:p>
        </p:txBody>
      </p:sp>
    </p:spTree>
    <p:extLst>
      <p:ext uri="{BB962C8B-B14F-4D97-AF65-F5344CB8AC3E}">
        <p14:creationId xmlns:p14="http://schemas.microsoft.com/office/powerpoint/2010/main" val="335110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3"/>
            <a:ext cx="5773084" cy="3850817"/>
          </a:xfrm>
          <a:prstGeom prst="rect">
            <a:avLst/>
          </a:prstGeom>
        </p:spPr>
      </p:pic>
      <p:sp>
        <p:nvSpPr>
          <p:cNvPr id="2" name="Title 1"/>
          <p:cNvSpPr>
            <a:spLocks noGrp="1"/>
          </p:cNvSpPr>
          <p:nvPr>
            <p:ph type="ctrTitle"/>
          </p:nvPr>
        </p:nvSpPr>
        <p:spPr>
          <a:xfrm rot="360000">
            <a:off x="3339810" y="3015792"/>
            <a:ext cx="4847039"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7"/>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4" y="5061540"/>
            <a:ext cx="1968535" cy="534991"/>
          </a:xfrm>
        </p:spPr>
        <p:txBody>
          <a:bodyPr anchor="t"/>
          <a:lstStyle>
            <a:lvl1pPr algn="ctr">
              <a:defRPr sz="2200">
                <a:solidFill>
                  <a:schemeClr val="accent1"/>
                </a:solidFill>
              </a:defRPr>
            </a:lvl1pPr>
          </a:lstStyle>
          <a:p>
            <a:fld id="{19DB3FD5-DAD4-4CFA-A090-43CC4355823C}" type="datetime1">
              <a:rPr lang="en-US" smtClean="0"/>
              <a:t>4/22/2013</a:t>
            </a:fld>
            <a:endParaRPr lang="en-US"/>
          </a:p>
        </p:txBody>
      </p:sp>
      <p:sp>
        <p:nvSpPr>
          <p:cNvPr id="5" name="Footer Placeholder 4"/>
          <p:cNvSpPr>
            <a:spLocks noGrp="1"/>
          </p:cNvSpPr>
          <p:nvPr>
            <p:ph type="ftr" sz="quarter" idx="11"/>
          </p:nvPr>
        </p:nvSpPr>
        <p:spPr>
          <a:xfrm rot="20520000">
            <a:off x="647593" y="4135347"/>
            <a:ext cx="2085881" cy="835010"/>
          </a:xfrm>
        </p:spPr>
        <p:txBody>
          <a:bodyPr anchor="ctr"/>
          <a:lstStyle>
            <a:lvl1pPr algn="l">
              <a:defRPr sz="1600">
                <a:solidFill>
                  <a:schemeClr val="accent5">
                    <a:lumMod val="50000"/>
                  </a:schemeClr>
                </a:solidFill>
              </a:defRPr>
            </a:lvl1pPr>
          </a:lstStyle>
          <a:p>
            <a:r>
              <a:rPr lang="fa-IR" smtClean="0"/>
              <a:t>مقررات ملی ساختمان</a:t>
            </a:r>
            <a:endParaRPr lang="en-US"/>
          </a:p>
        </p:txBody>
      </p:sp>
      <p:sp>
        <p:nvSpPr>
          <p:cNvPr id="6" name="Slide Number Placeholder 5"/>
          <p:cNvSpPr>
            <a:spLocks noGrp="1"/>
          </p:cNvSpPr>
          <p:nvPr>
            <p:ph type="sldNum" sz="quarter" idx="12"/>
          </p:nvPr>
        </p:nvSpPr>
        <p:spPr>
          <a:xfrm rot="20520000">
            <a:off x="1981439" y="5509809"/>
            <a:ext cx="738180" cy="426607"/>
          </a:xfrm>
        </p:spPr>
        <p:txBody>
          <a:bodyPr/>
          <a:lstStyle>
            <a:lvl1pPr algn="r">
              <a:defRPr>
                <a:solidFill>
                  <a:schemeClr val="accent1">
                    <a:lumMod val="75000"/>
                  </a:schemeClr>
                </a:solidFill>
              </a:defRPr>
            </a:lvl1pPr>
          </a:lstStyle>
          <a:p>
            <a:fld id="{24A0D7E1-6F82-41FC-8BC8-D328E7B52889}"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BCF1-16E5-4088-B52A-38D6CC0A79F0}" type="datetime1">
              <a:rPr lang="en-US" smtClean="0"/>
              <a:t>4/22/2013</a:t>
            </a:fld>
            <a:endParaRPr lang="en-US"/>
          </a:p>
        </p:txBody>
      </p:sp>
      <p:sp>
        <p:nvSpPr>
          <p:cNvPr id="5" name="Footer Placeholder 4"/>
          <p:cNvSpPr>
            <a:spLocks noGrp="1"/>
          </p:cNvSpPr>
          <p:nvPr>
            <p:ph type="ftr" sz="quarter" idx="11"/>
          </p:nvPr>
        </p:nvSpPr>
        <p:spPr/>
        <p:txBody>
          <a:bodyPr/>
          <a:lstStyle/>
          <a:p>
            <a:r>
              <a:rPr lang="fa-IR" smtClean="0"/>
              <a:t>مقررات ملی ساختمان</a:t>
            </a:r>
            <a:endParaRPr lang="en-US"/>
          </a:p>
        </p:txBody>
      </p:sp>
      <p:sp>
        <p:nvSpPr>
          <p:cNvPr id="6" name="Slide Number Placeholder 5"/>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9"/>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200"/>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07E64-032B-4632-B23A-E53F01DD4A9E}" type="datetime1">
              <a:rPr lang="en-US" smtClean="0"/>
              <a:t>4/22/2013</a:t>
            </a:fld>
            <a:endParaRPr lang="en-US"/>
          </a:p>
        </p:txBody>
      </p:sp>
      <p:sp>
        <p:nvSpPr>
          <p:cNvPr id="5" name="Footer Placeholder 4"/>
          <p:cNvSpPr>
            <a:spLocks noGrp="1"/>
          </p:cNvSpPr>
          <p:nvPr>
            <p:ph type="ftr" sz="quarter" idx="11"/>
          </p:nvPr>
        </p:nvSpPr>
        <p:spPr/>
        <p:txBody>
          <a:bodyPr/>
          <a:lstStyle/>
          <a:p>
            <a:r>
              <a:rPr lang="fa-IR" smtClean="0"/>
              <a:t>مقررات ملی ساختمان</a:t>
            </a:r>
            <a:endParaRPr lang="en-US"/>
          </a:p>
        </p:txBody>
      </p:sp>
      <p:sp>
        <p:nvSpPr>
          <p:cNvPr id="6" name="Slide Number Placeholder 5"/>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7815D-4E8B-4834-BD75-FE8FCFF21751}" type="datetime1">
              <a:rPr lang="en-US" smtClean="0"/>
              <a:t>4/22/2013</a:t>
            </a:fld>
            <a:endParaRPr lang="en-US"/>
          </a:p>
        </p:txBody>
      </p:sp>
      <p:sp>
        <p:nvSpPr>
          <p:cNvPr id="5" name="Footer Placeholder 4"/>
          <p:cNvSpPr>
            <a:spLocks noGrp="1"/>
          </p:cNvSpPr>
          <p:nvPr>
            <p:ph type="ftr" sz="quarter" idx="11"/>
          </p:nvPr>
        </p:nvSpPr>
        <p:spPr/>
        <p:txBody>
          <a:bodyPr/>
          <a:lstStyle/>
          <a:p>
            <a:r>
              <a:rPr lang="fa-IR" smtClean="0"/>
              <a:t>مقررات ملی ساختمان</a:t>
            </a:r>
            <a:endParaRPr lang="en-US"/>
          </a:p>
        </p:txBody>
      </p:sp>
      <p:sp>
        <p:nvSpPr>
          <p:cNvPr id="6" name="Slide Number Placeholder 5"/>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2" y="1497994"/>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1" y="3754403"/>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76CDD-2CD1-4A29-A621-326D3B434693}" type="datetime1">
              <a:rPr lang="en-US" smtClean="0"/>
              <a:t>4/22/2013</a:t>
            </a:fld>
            <a:endParaRPr lang="en-US"/>
          </a:p>
        </p:txBody>
      </p:sp>
      <p:sp>
        <p:nvSpPr>
          <p:cNvPr id="5" name="Footer Placeholder 4"/>
          <p:cNvSpPr>
            <a:spLocks noGrp="1"/>
          </p:cNvSpPr>
          <p:nvPr>
            <p:ph type="ftr" sz="quarter" idx="11"/>
          </p:nvPr>
        </p:nvSpPr>
        <p:spPr/>
        <p:txBody>
          <a:bodyPr/>
          <a:lstStyle/>
          <a:p>
            <a:r>
              <a:rPr lang="fa-IR" smtClean="0"/>
              <a:t>مقررات ملی ساختمان</a:t>
            </a:r>
            <a:endParaRPr lang="en-US"/>
          </a:p>
        </p:txBody>
      </p:sp>
      <p:sp>
        <p:nvSpPr>
          <p:cNvPr id="6" name="Slide Number Placeholder 5"/>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34449F-822E-41F1-B67F-DACD362240A1}" type="datetime1">
              <a:rPr lang="en-US" smtClean="0"/>
              <a:t>4/22/2013</a:t>
            </a:fld>
            <a:endParaRPr lang="en-US"/>
          </a:p>
        </p:txBody>
      </p:sp>
      <p:sp>
        <p:nvSpPr>
          <p:cNvPr id="6" name="Footer Placeholder 5"/>
          <p:cNvSpPr>
            <a:spLocks noGrp="1"/>
          </p:cNvSpPr>
          <p:nvPr>
            <p:ph type="ftr" sz="quarter" idx="11"/>
          </p:nvPr>
        </p:nvSpPr>
        <p:spPr/>
        <p:txBody>
          <a:bodyPr/>
          <a:lstStyle/>
          <a:p>
            <a:r>
              <a:rPr lang="fa-IR" smtClean="0"/>
              <a:t>مقررات ملی ساختمان</a:t>
            </a:r>
            <a:endParaRPr lang="en-US"/>
          </a:p>
        </p:txBody>
      </p:sp>
      <p:sp>
        <p:nvSpPr>
          <p:cNvPr id="7" name="Slide Number Placeholder 6"/>
          <p:cNvSpPr>
            <a:spLocks noGrp="1"/>
          </p:cNvSpPr>
          <p:nvPr>
            <p:ph type="sldNum" sz="quarter" idx="12"/>
          </p:nvPr>
        </p:nvSpPr>
        <p:spPr/>
        <p:txBody>
          <a:bodyPr/>
          <a:lstStyle/>
          <a:p>
            <a:fld id="{24A0D7E1-6F82-41FC-8BC8-D328E7B5288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F0306E-1696-4928-8827-BEAFE5F8E801}" type="datetime1">
              <a:rPr lang="en-US" smtClean="0"/>
              <a:t>4/22/2013</a:t>
            </a:fld>
            <a:endParaRPr lang="en-US"/>
          </a:p>
        </p:txBody>
      </p:sp>
      <p:sp>
        <p:nvSpPr>
          <p:cNvPr id="8" name="Footer Placeholder 7"/>
          <p:cNvSpPr>
            <a:spLocks noGrp="1"/>
          </p:cNvSpPr>
          <p:nvPr>
            <p:ph type="ftr" sz="quarter" idx="11"/>
          </p:nvPr>
        </p:nvSpPr>
        <p:spPr/>
        <p:txBody>
          <a:bodyPr/>
          <a:lstStyle/>
          <a:p>
            <a:r>
              <a:rPr lang="fa-IR" smtClean="0"/>
              <a:t>مقررات ملی ساختمان</a:t>
            </a:r>
            <a:endParaRPr lang="en-US"/>
          </a:p>
        </p:txBody>
      </p:sp>
      <p:sp>
        <p:nvSpPr>
          <p:cNvPr id="9" name="Slide Number Placeholder 8"/>
          <p:cNvSpPr>
            <a:spLocks noGrp="1"/>
          </p:cNvSpPr>
          <p:nvPr>
            <p:ph type="sldNum" sz="quarter" idx="12"/>
          </p:nvPr>
        </p:nvSpPr>
        <p:spPr/>
        <p:txBody>
          <a:bodyPr/>
          <a:lstStyle/>
          <a:p>
            <a:fld id="{24A0D7E1-6F82-41FC-8BC8-D328E7B52889}" type="slidenum">
              <a:rPr lang="en-US" smtClean="0"/>
              <a:t>‹#›</a:t>
            </a:fld>
            <a:endParaRPr lang="en-US"/>
          </a:p>
        </p:txBody>
      </p:sp>
      <p:sp>
        <p:nvSpPr>
          <p:cNvPr id="16" name="Freeform 22"/>
          <p:cNvSpPr>
            <a:spLocks/>
          </p:cNvSpPr>
          <p:nvPr/>
        </p:nvSpPr>
        <p:spPr bwMode="auto">
          <a:xfrm rot="20274567">
            <a:off x="3933638"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2" y="3316841"/>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EA53-4A1F-4ADB-A544-7A17DBBDFD08}" type="datetime1">
              <a:rPr lang="en-US" smtClean="0"/>
              <a:t>4/22/2013</a:t>
            </a:fld>
            <a:endParaRPr lang="en-US"/>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sp>
        <p:nvSpPr>
          <p:cNvPr id="5" name="Slide Number Placeholder 4"/>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0AA33-0438-4677-B0A4-68EF110DC3D1}" type="datetime1">
              <a:rPr lang="en-US" smtClean="0"/>
              <a:t>4/22/2013</a:t>
            </a:fld>
            <a:endParaRPr lang="en-US"/>
          </a:p>
        </p:txBody>
      </p:sp>
      <p:sp>
        <p:nvSpPr>
          <p:cNvPr id="3" name="Footer Placeholder 2"/>
          <p:cNvSpPr>
            <a:spLocks noGrp="1"/>
          </p:cNvSpPr>
          <p:nvPr>
            <p:ph type="ftr" sz="quarter" idx="11"/>
          </p:nvPr>
        </p:nvSpPr>
        <p:spPr/>
        <p:txBody>
          <a:bodyPr/>
          <a:lstStyle/>
          <a:p>
            <a:r>
              <a:rPr lang="fa-IR" smtClean="0"/>
              <a:t>مقررات ملی ساختمان</a:t>
            </a:r>
            <a:endParaRPr lang="en-US"/>
          </a:p>
        </p:txBody>
      </p:sp>
      <p:sp>
        <p:nvSpPr>
          <p:cNvPr id="4" name="Slide Number Placeholder 3"/>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2"/>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49" y="835428"/>
            <a:ext cx="4699371"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EF124-E8E6-4BD2-9122-EF4C1BD37E89}" type="datetime1">
              <a:rPr lang="en-US" smtClean="0"/>
              <a:t>4/22/2013</a:t>
            </a:fld>
            <a:endParaRPr lang="en-US"/>
          </a:p>
        </p:txBody>
      </p:sp>
      <p:sp>
        <p:nvSpPr>
          <p:cNvPr id="6" name="Footer Placeholder 5"/>
          <p:cNvSpPr>
            <a:spLocks noGrp="1"/>
          </p:cNvSpPr>
          <p:nvPr>
            <p:ph type="ftr" sz="quarter" idx="11"/>
          </p:nvPr>
        </p:nvSpPr>
        <p:spPr/>
        <p:txBody>
          <a:bodyPr/>
          <a:lstStyle/>
          <a:p>
            <a:r>
              <a:rPr lang="fa-IR" smtClean="0"/>
              <a:t>مقررات ملی ساختمان</a:t>
            </a:r>
            <a:endParaRPr lang="en-US"/>
          </a:p>
        </p:txBody>
      </p:sp>
      <p:sp>
        <p:nvSpPr>
          <p:cNvPr id="7" name="Slide Number Placeholder 6"/>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1" y="191206"/>
            <a:ext cx="2781300" cy="819150"/>
          </a:xfrm>
          <a:prstGeom prst="rect">
            <a:avLst/>
          </a:prstGeom>
        </p:spPr>
      </p:pic>
      <p:sp>
        <p:nvSpPr>
          <p:cNvPr id="2" name="Title 1"/>
          <p:cNvSpPr>
            <a:spLocks noGrp="1"/>
          </p:cNvSpPr>
          <p:nvPr>
            <p:ph type="title"/>
          </p:nvPr>
        </p:nvSpPr>
        <p:spPr>
          <a:xfrm>
            <a:off x="551280" y="4669655"/>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94A56-9D7F-48EB-9AE5-24B124A4DFB9}" type="datetime1">
              <a:rPr lang="en-US" smtClean="0"/>
              <a:t>4/22/2013</a:t>
            </a:fld>
            <a:endParaRPr lang="en-US"/>
          </a:p>
        </p:txBody>
      </p:sp>
      <p:sp>
        <p:nvSpPr>
          <p:cNvPr id="6" name="Footer Placeholder 5"/>
          <p:cNvSpPr>
            <a:spLocks noGrp="1"/>
          </p:cNvSpPr>
          <p:nvPr>
            <p:ph type="ftr" sz="quarter" idx="11"/>
          </p:nvPr>
        </p:nvSpPr>
        <p:spPr/>
        <p:txBody>
          <a:bodyPr/>
          <a:lstStyle/>
          <a:p>
            <a:r>
              <a:rPr lang="fa-IR" smtClean="0"/>
              <a:t>مقررات ملی ساختمان</a:t>
            </a:r>
            <a:endParaRPr lang="en-US"/>
          </a:p>
        </p:txBody>
      </p:sp>
      <p:sp>
        <p:nvSpPr>
          <p:cNvPr id="7" name="Slide Number Placeholder 6"/>
          <p:cNvSpPr>
            <a:spLocks noGrp="1"/>
          </p:cNvSpPr>
          <p:nvPr>
            <p:ph type="sldNum" sz="quarter" idx="12"/>
          </p:nvPr>
        </p:nvSpPr>
        <p:spPr/>
        <p:txBody>
          <a:bodyPr/>
          <a:lstStyle/>
          <a:p>
            <a:fld id="{24A0D7E1-6F82-41FC-8BC8-D328E7B528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6"/>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76FABF1E-083F-43FE-A23D-F23E916C99E8}" type="datetime1">
              <a:rPr lang="en-US" smtClean="0"/>
              <a:t>4/22/2013</a:t>
            </a:fld>
            <a:endParaRPr lang="en-US"/>
          </a:p>
        </p:txBody>
      </p:sp>
      <p:sp>
        <p:nvSpPr>
          <p:cNvPr id="5" name="Footer Placeholder 4"/>
          <p:cNvSpPr>
            <a:spLocks noGrp="1"/>
          </p:cNvSpPr>
          <p:nvPr>
            <p:ph type="ftr" sz="quarter" idx="3"/>
          </p:nvPr>
        </p:nvSpPr>
        <p:spPr>
          <a:xfrm>
            <a:off x="3124200" y="6148876"/>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fa-IR" smtClean="0"/>
              <a:t>مقررات ملی ساختمان</a:t>
            </a:r>
            <a:endParaRPr lang="en-US"/>
          </a:p>
        </p:txBody>
      </p:sp>
      <p:sp>
        <p:nvSpPr>
          <p:cNvPr id="6" name="Slide Number Placeholder 5"/>
          <p:cNvSpPr>
            <a:spLocks noGrp="1"/>
          </p:cNvSpPr>
          <p:nvPr>
            <p:ph type="sldNum" sz="quarter" idx="4"/>
          </p:nvPr>
        </p:nvSpPr>
        <p:spPr>
          <a:xfrm>
            <a:off x="6459120" y="6148876"/>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4A0D7E1-6F82-41FC-8BC8-D328E7B528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cs typeface="B Nazanin" pitchFamily="2" charset="-78"/>
              </a:rPr>
              <a:t>شناخت انواع سیستم های سازه ای و عملکرد آن ها</a:t>
            </a:r>
            <a:endParaRPr lang="en-US" dirty="0">
              <a:cs typeface="B Nazanin" pitchFamily="2" charset="-78"/>
            </a:endParaRPr>
          </a:p>
        </p:txBody>
      </p:sp>
      <p:sp>
        <p:nvSpPr>
          <p:cNvPr id="3" name="Subtitle 2"/>
          <p:cNvSpPr>
            <a:spLocks noGrp="1"/>
          </p:cNvSpPr>
          <p:nvPr>
            <p:ph type="subTitle" idx="1"/>
          </p:nvPr>
        </p:nvSpPr>
        <p:spPr/>
        <p:txBody>
          <a:bodyPr>
            <a:normAutofit/>
          </a:bodyPr>
          <a:lstStyle/>
          <a:p>
            <a:pPr rtl="1"/>
            <a:r>
              <a:rPr lang="fa-IR" dirty="0">
                <a:solidFill>
                  <a:schemeClr val="tx1"/>
                </a:solidFill>
                <a:cs typeface="B Nazanin" pitchFamily="2" charset="-78"/>
              </a:rPr>
              <a:t>اصول مقررات ملی </a:t>
            </a:r>
            <a:r>
              <a:rPr lang="fa-IR" dirty="0" smtClean="0">
                <a:solidFill>
                  <a:schemeClr val="tx1"/>
                </a:solidFill>
                <a:cs typeface="B Nazanin" pitchFamily="2" charset="-78"/>
              </a:rPr>
              <a:t>ساختمان</a:t>
            </a:r>
            <a:endParaRPr lang="fa-IR" dirty="0">
              <a:solidFill>
                <a:schemeClr val="tx1"/>
              </a:solidFill>
              <a:cs typeface="B Nazanin" pitchFamily="2" charset="-78"/>
            </a:endParaRPr>
          </a:p>
        </p:txBody>
      </p:sp>
      <p:sp>
        <p:nvSpPr>
          <p:cNvPr id="5" name="Rectangle 4"/>
          <p:cNvSpPr/>
          <p:nvPr/>
        </p:nvSpPr>
        <p:spPr>
          <a:xfrm rot="19951015">
            <a:off x="1143000" y="5029200"/>
            <a:ext cx="894797" cy="369332"/>
          </a:xfrm>
          <a:prstGeom prst="rect">
            <a:avLst/>
          </a:prstGeom>
        </p:spPr>
        <p:txBody>
          <a:bodyPr wrap="none">
            <a:spAutoFit/>
          </a:bodyPr>
          <a:lstStyle/>
          <a:p>
            <a:pPr rtl="1"/>
            <a:r>
              <a:rPr lang="fa-IR" dirty="0">
                <a:cs typeface="B Nazanin" pitchFamily="2" charset="-78"/>
              </a:rPr>
              <a:t>جلسه دوم</a:t>
            </a:r>
            <a:endParaRPr lang="en-US" dirty="0">
              <a:cs typeface="B Nazanin" pitchFamily="2" charset="-78"/>
            </a:endParaRPr>
          </a:p>
        </p:txBody>
      </p:sp>
    </p:spTree>
    <p:extLst>
      <p:ext uri="{BB962C8B-B14F-4D97-AF65-F5344CB8AC3E}">
        <p14:creationId xmlns:p14="http://schemas.microsoft.com/office/powerpoint/2010/main" val="264342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3"/>
          </a:xfrm>
        </p:spPr>
        <p:txBody>
          <a:bodyPr>
            <a:normAutofit/>
          </a:bodyPr>
          <a:lstStyle/>
          <a:p>
            <a:pPr marL="0" indent="0" algn="just" rtl="1">
              <a:buNone/>
            </a:pPr>
            <a:r>
              <a:rPr lang="fa-IR" b="1" dirty="0">
                <a:cs typeface="B Nazanin" pitchFamily="2" charset="-78"/>
              </a:rPr>
              <a:t>ساختار سازه های </a:t>
            </a:r>
            <a:r>
              <a:rPr lang="fa-IR" b="1" dirty="0" smtClean="0">
                <a:cs typeface="B Nazanin" pitchFamily="2" charset="-78"/>
              </a:rPr>
              <a:t>بنایی با دیوار بار بر:</a:t>
            </a:r>
          </a:p>
          <a:p>
            <a:pPr marL="0" indent="0" algn="just" rtl="1">
              <a:buNone/>
            </a:pPr>
            <a:r>
              <a:rPr lang="fa-IR" dirty="0" smtClean="0">
                <a:cs typeface="B Nazanin" pitchFamily="2" charset="-78"/>
              </a:rPr>
              <a:t>رفتار این سازه ها مشابه سازه های مهاربندی </a:t>
            </a:r>
          </a:p>
          <a:p>
            <a:pPr marL="0" indent="0" algn="just" rtl="1">
              <a:buNone/>
            </a:pPr>
            <a:r>
              <a:rPr lang="fa-IR" dirty="0" smtClean="0">
                <a:cs typeface="B Nazanin" pitchFamily="2" charset="-78"/>
              </a:rPr>
              <a:t>شده توسط دیوار برشی است.</a:t>
            </a:r>
          </a:p>
          <a:p>
            <a:pPr marL="0" indent="0" algn="just" rtl="1">
              <a:buNone/>
            </a:pPr>
            <a:endParaRPr lang="fa-IR" dirty="0">
              <a:cs typeface="B Nazanin" pitchFamily="2" charset="-78"/>
            </a:endParaRPr>
          </a:p>
          <a:p>
            <a:pPr marL="0" indent="0" algn="just" rtl="1">
              <a:buNone/>
            </a:pPr>
            <a:endParaRPr lang="fa-IR" dirty="0" smtClean="0">
              <a:cs typeface="B Nazanin" pitchFamily="2" charset="-78"/>
            </a:endParaRPr>
          </a:p>
          <a:p>
            <a:pPr marL="0" indent="0" algn="just" rtl="1">
              <a:buNone/>
            </a:pPr>
            <a:r>
              <a:rPr lang="fa-IR" dirty="0" smtClean="0">
                <a:cs typeface="B Nazanin" pitchFamily="2" charset="-78"/>
              </a:rPr>
              <a:t>بدلیل کم بودن مقاومت کششـی و برشی </a:t>
            </a:r>
          </a:p>
          <a:p>
            <a:pPr marL="0" indent="0" algn="just" rtl="1">
              <a:buNone/>
            </a:pPr>
            <a:r>
              <a:rPr lang="fa-IR" dirty="0" smtClean="0">
                <a:cs typeface="B Nazanin" pitchFamily="2" charset="-78"/>
              </a:rPr>
              <a:t>دیوار های باربر در برابر بار جانبـی (زلزله) </a:t>
            </a:r>
          </a:p>
          <a:p>
            <a:pPr marL="0" indent="0" algn="just" rtl="1">
              <a:buNone/>
            </a:pPr>
            <a:r>
              <a:rPr lang="fa-IR" dirty="0" smtClean="0">
                <a:cs typeface="B Nazanin" pitchFamily="2" charset="-78"/>
              </a:rPr>
              <a:t>استفاده از شناژهای افقـی و قائـم در این </a:t>
            </a:r>
          </a:p>
          <a:p>
            <a:pPr marL="0" indent="0" algn="just" rtl="1">
              <a:buNone/>
            </a:pPr>
            <a:r>
              <a:rPr lang="fa-IR" dirty="0" smtClean="0">
                <a:cs typeface="B Nazanin" pitchFamily="2" charset="-78"/>
              </a:rPr>
              <a:t>سازه ها اجباری است.</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143000"/>
            <a:ext cx="25717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5" y="3810000"/>
            <a:ext cx="2628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9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normAutofit/>
          </a:bodyPr>
          <a:lstStyle/>
          <a:p>
            <a:pPr marL="0" indent="0" algn="just" rtl="1">
              <a:buNone/>
            </a:pPr>
            <a:r>
              <a:rPr lang="fa-IR" b="1" dirty="0" smtClean="0">
                <a:cs typeface="B Nazanin" pitchFamily="2" charset="-78"/>
              </a:rPr>
              <a:t>ساختار اسکلتی با اتصالات مفصلی و مهار بندی</a:t>
            </a:r>
          </a:p>
          <a:p>
            <a:pPr marL="0" indent="0" algn="just" rtl="1">
              <a:buNone/>
            </a:pPr>
            <a:r>
              <a:rPr lang="fa-IR" dirty="0" smtClean="0">
                <a:cs typeface="B Nazanin" pitchFamily="2" charset="-78"/>
              </a:rPr>
              <a:t>در یک ساختمان واقعی باید به نکات زیر توجه نمود:</a:t>
            </a:r>
          </a:p>
          <a:p>
            <a:pPr marL="0" indent="0" algn="just" rtl="1">
              <a:buNone/>
            </a:pPr>
            <a:r>
              <a:rPr lang="fa-IR" dirty="0" smtClean="0">
                <a:cs typeface="B Nazanin" pitchFamily="2" charset="-78"/>
              </a:rPr>
              <a:t>1- سقف ساختمان صلب طراحی شود.</a:t>
            </a:r>
          </a:p>
          <a:p>
            <a:pPr marL="0" indent="0" algn="just" rtl="1">
              <a:buNone/>
            </a:pPr>
            <a:r>
              <a:rPr lang="fa-IR" dirty="0" smtClean="0">
                <a:cs typeface="B Nazanin" pitchFamily="2" charset="-78"/>
              </a:rPr>
              <a:t>2- مهاربندی جانبی در هر امتداد به صورت متقارن در پلان در نظر گرفته شود تا سازه دچار پیچش نشود و رفتار مناسبی از خود نشان دهد.</a:t>
            </a:r>
          </a:p>
          <a:p>
            <a:pPr marL="0" indent="0" algn="just" rtl="1">
              <a:buNone/>
            </a:pPr>
            <a:r>
              <a:rPr lang="fa-IR" dirty="0" smtClean="0">
                <a:cs typeface="B Nazanin" pitchFamily="2" charset="-78"/>
              </a:rPr>
              <a:t>3- با توجه به شرایط اجرایی کشور ما این سیستم برای ساختمان های فلزی کوتاه و متوسط مناسب است.</a:t>
            </a:r>
          </a:p>
          <a:p>
            <a:pPr marL="0" indent="0" algn="just" rtl="1">
              <a:buNone/>
            </a:pPr>
            <a:r>
              <a:rPr lang="fa-IR" dirty="0" smtClean="0">
                <a:cs typeface="B Nazanin" pitchFamily="2" charset="-78"/>
              </a:rPr>
              <a:t>4- در مواردی ممکن است به جای بادبند از دیوارهای برشی استفاده کرد که تامین اتصالات مناسب بین قطعات بتنی و فلزی ضروری خواهد بود.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spTree>
    <p:extLst>
      <p:ext uri="{BB962C8B-B14F-4D97-AF65-F5344CB8AC3E}">
        <p14:creationId xmlns:p14="http://schemas.microsoft.com/office/powerpoint/2010/main" val="228232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3"/>
          </a:xfrm>
        </p:spPr>
        <p:txBody>
          <a:bodyPr/>
          <a:lstStyle/>
          <a:p>
            <a:pPr marL="0" indent="0" algn="r" rtl="1">
              <a:buNone/>
            </a:pPr>
            <a:r>
              <a:rPr lang="fa-IR" b="1" dirty="0">
                <a:cs typeface="B Nazanin" pitchFamily="2" charset="-78"/>
              </a:rPr>
              <a:t>ساختار اسکلتی با اتصالات مفصلی و مهار بندی</a:t>
            </a:r>
          </a:p>
          <a:p>
            <a:pPr marL="0" indent="0" algn="r" rtl="1">
              <a:buNone/>
            </a:pPr>
            <a:endParaRPr lang="en-US" dirty="0"/>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 y="2209801"/>
            <a:ext cx="80010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3488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marL="0" indent="0" algn="r" rtl="1">
              <a:buNone/>
            </a:pPr>
            <a:r>
              <a:rPr lang="fa-IR" b="1" dirty="0" smtClean="0">
                <a:cs typeface="B Nazanin" pitchFamily="2" charset="-78"/>
              </a:rPr>
              <a:t>ساختارهای اسکلتی با قاب خمشی</a:t>
            </a:r>
          </a:p>
          <a:p>
            <a:pPr marL="0" indent="0" algn="r" rtl="1">
              <a:buNone/>
            </a:pPr>
            <a:endParaRPr lang="en-US" b="1"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18" y="2057400"/>
            <a:ext cx="80175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9670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516563"/>
          </a:xfrm>
        </p:spPr>
        <p:txBody>
          <a:bodyPr>
            <a:normAutofit/>
          </a:bodyPr>
          <a:lstStyle/>
          <a:p>
            <a:pPr marL="0" indent="0" algn="just" rtl="1">
              <a:buNone/>
            </a:pPr>
            <a:r>
              <a:rPr lang="fa-IR" b="1" dirty="0" smtClean="0">
                <a:cs typeface="B Nazanin" pitchFamily="2" charset="-78"/>
              </a:rPr>
              <a:t>ساختارهای مختلط</a:t>
            </a:r>
          </a:p>
          <a:p>
            <a:pPr marL="0" indent="0" algn="just" rtl="1">
              <a:buNone/>
            </a:pPr>
            <a:r>
              <a:rPr lang="fa-IR" dirty="0" smtClean="0">
                <a:cs typeface="B Nazanin" pitchFamily="2" charset="-78"/>
              </a:rPr>
              <a:t>استفاده از ترکیب دو ساختار برای تقسیم نیروهای جانبی بین اجزای مقاوم و کنترل تغییر شکل های سازه صورت می گیرد.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1"/>
            <a:ext cx="7543800" cy="315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39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marL="0" indent="0" algn="just" rtl="1">
              <a:buNone/>
            </a:pPr>
            <a:r>
              <a:rPr lang="fa-IR" b="1" dirty="0">
                <a:cs typeface="B Nazanin" pitchFamily="2" charset="-78"/>
              </a:rPr>
              <a:t>نحوه انتقال </a:t>
            </a:r>
            <a:r>
              <a:rPr lang="fa-IR" b="1" dirty="0" smtClean="0">
                <a:cs typeface="B Nazanin" pitchFamily="2" charset="-78"/>
              </a:rPr>
              <a:t>بارهای </a:t>
            </a:r>
            <a:r>
              <a:rPr lang="fa-IR" b="1" dirty="0">
                <a:cs typeface="B Nazanin" pitchFamily="2" charset="-78"/>
              </a:rPr>
              <a:t>قائم و </a:t>
            </a:r>
            <a:r>
              <a:rPr lang="fa-IR" b="1" dirty="0" smtClean="0">
                <a:cs typeface="B Nazanin" pitchFamily="2" charset="-78"/>
              </a:rPr>
              <a:t>جانبی</a:t>
            </a:r>
          </a:p>
          <a:p>
            <a:pPr marL="0" indent="0" algn="just" rtl="1">
              <a:buNone/>
            </a:pPr>
            <a:r>
              <a:rPr lang="fa-IR" dirty="0" smtClean="0">
                <a:cs typeface="B Nazanin" pitchFamily="2" charset="-78"/>
              </a:rPr>
              <a:t>بارهای قائم ابتدا به تیرچه ها و از طریق آن به تیرهای اصلی و سپس به ستون ها و پی و در نهایت به زمین منتقل می شوند.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5638800"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94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lstStyle/>
          <a:p>
            <a:pPr marL="0" indent="0" algn="just" rtl="1">
              <a:buNone/>
            </a:pPr>
            <a:r>
              <a:rPr lang="fa-IR" b="1" dirty="0">
                <a:cs typeface="B Nazanin" pitchFamily="2" charset="-78"/>
              </a:rPr>
              <a:t>نحوه انتقال بارهای قائم و جانبی</a:t>
            </a:r>
          </a:p>
          <a:p>
            <a:pPr marL="0" indent="0" algn="just" rtl="1">
              <a:buNone/>
            </a:pPr>
            <a:r>
              <a:rPr lang="fa-IR" dirty="0">
                <a:cs typeface="B Nazanin" pitchFamily="2" charset="-78"/>
              </a:rPr>
              <a:t>در یک ساختار قاب ساده با اتصال مفصلی دارای بادبند اعضا با تحمل کشش و فشار بارها را منتقل می کنند</a:t>
            </a:r>
            <a:r>
              <a:rPr lang="fa-IR" dirty="0" smtClean="0">
                <a:cs typeface="B Nazanin" pitchFamily="2" charset="-78"/>
              </a:rPr>
              <a:t>.</a:t>
            </a:r>
          </a:p>
          <a:p>
            <a:pPr marL="0" indent="0" algn="just" rtl="1">
              <a:buNone/>
            </a:pP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1331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2209799"/>
            <a:ext cx="7239000" cy="35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063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09601"/>
            <a:ext cx="8229600" cy="5516563"/>
          </a:xfrm>
        </p:spPr>
        <p:txBody>
          <a:bodyPr/>
          <a:lstStyle/>
          <a:p>
            <a:pPr marL="0" indent="0" algn="just" rtl="1">
              <a:buNone/>
            </a:pPr>
            <a:r>
              <a:rPr lang="fa-IR" b="1" dirty="0">
                <a:cs typeface="B Nazanin" pitchFamily="2" charset="-78"/>
              </a:rPr>
              <a:t>نحوه انتقال بارهای قائم و جانبی</a:t>
            </a:r>
          </a:p>
          <a:p>
            <a:pPr marL="0" indent="0" algn="just" rtl="1">
              <a:buNone/>
            </a:pPr>
            <a:r>
              <a:rPr lang="fa-IR" dirty="0" smtClean="0">
                <a:cs typeface="B Nazanin" pitchFamily="2" charset="-78"/>
              </a:rPr>
              <a:t>برخلاف ساختار ساده دارای مهاربندی که فقط تحت اثر نیروی محوری قرار می گیرد، تیرها و ستون ها در قاب خمشی علاوه بر نیروی محوری تحت اثر نیروی برشی و لنگر خمشی نیز قرار می گیرند.</a:t>
            </a:r>
            <a:endParaRPr lang="en-US" dirty="0">
              <a:cs typeface="B Nazanin" pitchFamily="2" charset="-78"/>
            </a:endParaRPr>
          </a:p>
        </p:txBody>
      </p:sp>
      <p:sp>
        <p:nvSpPr>
          <p:cNvPr id="5" name="Footer Placeholder 4"/>
          <p:cNvSpPr>
            <a:spLocks noGrp="1"/>
          </p:cNvSpPr>
          <p:nvPr>
            <p:ph type="ftr" sz="quarter" idx="11"/>
          </p:nvPr>
        </p:nvSpPr>
        <p:spPr/>
        <p:txBody>
          <a:bodyPr/>
          <a:lstStyle/>
          <a:p>
            <a:r>
              <a:rPr lang="fa-IR" smtClean="0"/>
              <a:t>مقررات ملی ساختمان</a:t>
            </a:r>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4800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606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000" dirty="0" smtClean="0">
                <a:cs typeface="2  Baran" pitchFamily="2" charset="-78"/>
              </a:rPr>
              <a:t>منبع : مقررات ملی ساختمان/ مولفان : عباس حق اللهی، محمد صادق طاهر طلوع دل</a:t>
            </a:r>
            <a:endParaRPr lang="en-US" sz="2000" dirty="0">
              <a:cs typeface="2  Bara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spTree>
    <p:extLst>
      <p:ext uri="{BB962C8B-B14F-4D97-AF65-F5344CB8AC3E}">
        <p14:creationId xmlns:p14="http://schemas.microsoft.com/office/powerpoint/2010/main" val="142505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3"/>
          </a:xfrm>
        </p:spPr>
        <p:txBody>
          <a:bodyPr/>
          <a:lstStyle/>
          <a:p>
            <a:pPr marL="0" indent="0" algn="just" rtl="1">
              <a:buNone/>
            </a:pPr>
            <a:r>
              <a:rPr lang="fa-IR" b="1" dirty="0" smtClean="0">
                <a:cs typeface="B Nazanin" pitchFamily="2" charset="-78"/>
              </a:rPr>
              <a:t>اتصال مفصلی:</a:t>
            </a:r>
          </a:p>
          <a:p>
            <a:pPr marL="0" indent="0" algn="just" rtl="1">
              <a:buNone/>
            </a:pPr>
            <a:r>
              <a:rPr lang="fa-IR" dirty="0" smtClean="0">
                <a:cs typeface="B Nazanin" pitchFamily="2" charset="-78"/>
              </a:rPr>
              <a:t>اتصالی است که در برابر چرخش هر یک از اعضای متصل به آن هیچ مقاومتی از خود نشان نمی دهد و فقط از جدا شدن اعضا نسبت به هم جلوگیری می کند.</a:t>
            </a:r>
          </a:p>
          <a:p>
            <a:pPr marL="0" indent="0" algn="just" rtl="1">
              <a:buNone/>
            </a:pPr>
            <a:endParaRPr lang="en-US" dirty="0">
              <a:cs typeface="B Nazanin" pitchFamily="2" charset="-78"/>
            </a:endParaRPr>
          </a:p>
        </p:txBody>
      </p:sp>
      <p:sp>
        <p:nvSpPr>
          <p:cNvPr id="2" name="Footer Placeholder 1"/>
          <p:cNvSpPr>
            <a:spLocks noGrp="1"/>
          </p:cNvSpPr>
          <p:nvPr>
            <p:ph type="ftr" sz="quarter" idx="11"/>
          </p:nvPr>
        </p:nvSpPr>
        <p:spPr/>
        <p:txBody>
          <a:bodyPr/>
          <a:lstStyle/>
          <a:p>
            <a:r>
              <a:rPr lang="fa-IR" smtClean="0"/>
              <a:t>مقررات ملی ساختمان</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5627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416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lstStyle/>
          <a:p>
            <a:pPr marL="0" indent="0" algn="r" rtl="1">
              <a:buNone/>
            </a:pPr>
            <a:r>
              <a:rPr lang="fa-IR" b="1" dirty="0" smtClean="0">
                <a:cs typeface="B Nazanin" pitchFamily="2" charset="-78"/>
              </a:rPr>
              <a:t>اتصال صلب و گیردار:</a:t>
            </a:r>
          </a:p>
          <a:p>
            <a:pPr marL="0" indent="0" algn="just" rtl="1">
              <a:buNone/>
            </a:pPr>
            <a:r>
              <a:rPr lang="fa-IR" dirty="0" smtClean="0">
                <a:cs typeface="B Nazanin" pitchFamily="2" charset="-78"/>
              </a:rPr>
              <a:t>اتصالی است که علاوه بر مقاومت در مقابل جدا شدن اعضا از یکدیگر، در مقابل چرخش اعضا نسبت به هم جلوگیری می کند و زاویه ی اجزای متصل شونده قبل و بعد از بارگذاری ثابت باقی می ماند.</a:t>
            </a:r>
          </a:p>
          <a:p>
            <a:pPr marL="0" indent="0" algn="r" rtl="1">
              <a:buNone/>
            </a:pP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971800"/>
            <a:ext cx="78039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8802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lstStyle/>
          <a:p>
            <a:pPr marL="0" indent="0" algn="r" rtl="1">
              <a:buNone/>
            </a:pPr>
            <a:r>
              <a:rPr lang="fa-IR" dirty="0" smtClean="0">
                <a:cs typeface="B Nazanin" pitchFamily="2" charset="-78"/>
              </a:rPr>
              <a:t>در عمل و در بیش تر موارد اتصالات سازه ها نیمه صلب یا گیردار هستند. یعنی رفتار آن ها بین حالت اتصال مفصلی و صلب دارند.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71" y="1524000"/>
            <a:ext cx="788002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105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0" indent="0" algn="just" rtl="1">
              <a:buNone/>
            </a:pPr>
            <a:r>
              <a:rPr lang="fa-IR" b="1" dirty="0">
                <a:cs typeface="B Nazanin" pitchFamily="2" charset="-78"/>
              </a:rPr>
              <a:t>سازه پایدار:</a:t>
            </a:r>
          </a:p>
          <a:p>
            <a:pPr marL="0" indent="0" algn="just" rtl="1">
              <a:buNone/>
            </a:pPr>
            <a:r>
              <a:rPr lang="fa-IR" dirty="0">
                <a:cs typeface="B Nazanin" pitchFamily="2" charset="-78"/>
              </a:rPr>
              <a:t>به سازه ای گفته می شود که بتواند در مقابل بارهایی که ممکن است به آن وارد شود تعادل خود را حفظ کند، تغییر شکل آن خیلی بزرگ نباشد مشروط به آنکه سازه طاقت تحمل بار را داشته باشد.</a:t>
            </a:r>
          </a:p>
          <a:p>
            <a:pPr marL="0" indent="0" algn="just" rtl="1">
              <a:buNone/>
            </a:pPr>
            <a:endParaRPr lang="en-US" dirty="0"/>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807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14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135563"/>
          </a:xfrm>
        </p:spPr>
        <p:txBody>
          <a:bodyPr>
            <a:normAutofit/>
          </a:bodyPr>
          <a:lstStyle/>
          <a:p>
            <a:pPr marL="0" indent="0" algn="just" rtl="1">
              <a:buNone/>
            </a:pPr>
            <a:r>
              <a:rPr lang="fa-IR" dirty="0">
                <a:cs typeface="B Nazanin" pitchFamily="2" charset="-78"/>
              </a:rPr>
              <a:t>سازه های پایدار تحت تاثیر بارهای مختلف تعادل خود را حفظ می کنند و چنانچه بار های مزبور در حد طاقت سازه باشد، تغییر شکل این سازه ها خیلی بزرگ نخواهد شد و موجب خرابی نمی شود.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1"/>
            <a:ext cx="777240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86307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lstStyle/>
          <a:p>
            <a:pPr marL="0" indent="0" algn="just" rtl="1">
              <a:buNone/>
            </a:pPr>
            <a:r>
              <a:rPr lang="fa-IR" b="1" dirty="0">
                <a:cs typeface="B Nazanin" pitchFamily="2" charset="-78"/>
              </a:rPr>
              <a:t>لزوم پایدار کردن سازه ها و روش های آن:</a:t>
            </a:r>
          </a:p>
          <a:p>
            <a:pPr marL="0" indent="0" algn="just" rtl="1">
              <a:buNone/>
            </a:pPr>
            <a:r>
              <a:rPr lang="fa-IR" dirty="0">
                <a:cs typeface="B Nazanin" pitchFamily="2" charset="-78"/>
              </a:rPr>
              <a:t>هر نوع بارگذاری روی سازه ی </a:t>
            </a:r>
            <a:r>
              <a:rPr lang="fa-IR" dirty="0" smtClean="0">
                <a:cs typeface="B Nazanin" pitchFamily="2" charset="-78"/>
              </a:rPr>
              <a:t>ناپایدار </a:t>
            </a:r>
            <a:r>
              <a:rPr lang="fa-IR" dirty="0">
                <a:cs typeface="B Nazanin" pitchFamily="2" charset="-78"/>
              </a:rPr>
              <a:t>غیر مجاز است.</a:t>
            </a:r>
          </a:p>
          <a:p>
            <a:pPr marL="0" indent="0" algn="just" rtl="1">
              <a:buNone/>
            </a:pPr>
            <a:endParaRPr lang="fa-IR" dirty="0" smtClean="0"/>
          </a:p>
          <a:p>
            <a:pPr algn="just" rtl="1"/>
            <a:endParaRPr lang="en-US" dirty="0"/>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5" y="1600201"/>
            <a:ext cx="7772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59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516563"/>
          </a:xfrm>
        </p:spPr>
        <p:txBody>
          <a:bodyPr>
            <a:normAutofit/>
          </a:bodyPr>
          <a:lstStyle/>
          <a:p>
            <a:pPr marL="0" indent="0" algn="just" rtl="1">
              <a:buNone/>
            </a:pPr>
            <a:r>
              <a:rPr lang="fa-IR" b="1" dirty="0">
                <a:cs typeface="B Nazanin" pitchFamily="2" charset="-78"/>
              </a:rPr>
              <a:t>قاب خمشی و قاب مهار بندی:</a:t>
            </a:r>
          </a:p>
          <a:p>
            <a:pPr marL="0" indent="0" algn="just" rtl="1">
              <a:buNone/>
            </a:pPr>
            <a:r>
              <a:rPr lang="fa-IR" dirty="0">
                <a:cs typeface="B Nazanin" pitchFamily="2" charset="-78"/>
              </a:rPr>
              <a:t>به ساختاری که به وسیله اتصالات صلب</a:t>
            </a:r>
          </a:p>
          <a:p>
            <a:pPr marL="0" indent="0" algn="just" rtl="1">
              <a:buNone/>
            </a:pPr>
            <a:r>
              <a:rPr lang="fa-IR" dirty="0">
                <a:cs typeface="B Nazanin" pitchFamily="2" charset="-78"/>
              </a:rPr>
              <a:t> پایدار شود قاب خمشی گفته می شود.</a:t>
            </a:r>
          </a:p>
          <a:p>
            <a:pPr marL="0" indent="0" algn="just" rtl="1">
              <a:buNone/>
            </a:pPr>
            <a:endParaRPr lang="fa-IR" dirty="0" smtClean="0">
              <a:cs typeface="B Nazanin" pitchFamily="2" charset="-78"/>
            </a:endParaRPr>
          </a:p>
          <a:p>
            <a:pPr marL="0" indent="0" algn="just" rtl="1">
              <a:buNone/>
            </a:pPr>
            <a:endParaRPr lang="fa-IR" dirty="0">
              <a:cs typeface="B Nazanin" pitchFamily="2" charset="-78"/>
            </a:endParaRPr>
          </a:p>
          <a:p>
            <a:pPr marL="0" indent="0" algn="just" rtl="1">
              <a:buNone/>
            </a:pPr>
            <a:endParaRPr lang="fa-IR" dirty="0">
              <a:cs typeface="B Nazanin" pitchFamily="2" charset="-78"/>
            </a:endParaRPr>
          </a:p>
          <a:p>
            <a:pPr marL="0" indent="0" algn="just" rtl="1">
              <a:buNone/>
            </a:pPr>
            <a:endParaRPr lang="fa-IR" dirty="0">
              <a:cs typeface="B Nazanin" pitchFamily="2" charset="-78"/>
            </a:endParaRPr>
          </a:p>
          <a:p>
            <a:pPr marL="0" indent="0" algn="just" rtl="1">
              <a:buNone/>
            </a:pPr>
            <a:r>
              <a:rPr lang="fa-IR" dirty="0">
                <a:cs typeface="B Nazanin" pitchFamily="2" charset="-78"/>
              </a:rPr>
              <a:t>اگر قاب با هر نوع اتصال دارای عضو قطری یا دیوار برشی باشد به آن قاب مهار بند گفته می شود.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533400"/>
            <a:ext cx="2971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596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normAutofit/>
          </a:bodyPr>
          <a:lstStyle/>
          <a:p>
            <a:pPr marL="0" indent="0" algn="just" rtl="1">
              <a:buNone/>
            </a:pPr>
            <a:r>
              <a:rPr lang="fa-IR" b="1" dirty="0">
                <a:cs typeface="B Nazanin" pitchFamily="2" charset="-78"/>
              </a:rPr>
              <a:t>نقش سقف در پایداری</a:t>
            </a:r>
            <a:r>
              <a:rPr lang="fa-IR" b="1" dirty="0" smtClean="0">
                <a:cs typeface="B Nazanin" pitchFamily="2" charset="-78"/>
              </a:rPr>
              <a:t>:</a:t>
            </a:r>
          </a:p>
          <a:p>
            <a:pPr marL="0" indent="0" algn="just" rtl="1">
              <a:buNone/>
            </a:pPr>
            <a:r>
              <a:rPr lang="fa-IR" dirty="0" smtClean="0">
                <a:cs typeface="B Nazanin" pitchFamily="2" charset="-78"/>
              </a:rPr>
              <a:t>قاب های ناپایدار به کمک سقف صلب به سیستم مهاربندی تکیه می کنند و سازه پایدار می شود.</a:t>
            </a:r>
          </a:p>
          <a:p>
            <a:pPr marL="0" indent="0" algn="just" rtl="1">
              <a:buNone/>
            </a:pP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مقررات ملی ساختمان</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16629"/>
            <a:ext cx="772014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376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321</TotalTime>
  <Words>663</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Sketchbook</vt:lpstr>
      <vt:lpstr>شناخت انواع سیستم های سازه ای و عملکرد آن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شناخت انواع سیستم ای سازه ای و عملکرد آن ها</dc:title>
  <dc:creator>Andisheh Sazan</dc:creator>
  <cp:lastModifiedBy>Andisheh Sazan</cp:lastModifiedBy>
  <cp:revision>25</cp:revision>
  <dcterms:created xsi:type="dcterms:W3CDTF">2012-10-20T03:13:27Z</dcterms:created>
  <dcterms:modified xsi:type="dcterms:W3CDTF">2013-04-22T18:29:20Z</dcterms:modified>
</cp:coreProperties>
</file>