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2"/>
  </p:sldMasterIdLst>
  <p:notesMasterIdLst>
    <p:notesMasterId r:id="rId70"/>
  </p:notesMasterIdLst>
  <p:handoutMasterIdLst>
    <p:handoutMasterId r:id="rId71"/>
  </p:handoutMasterIdLst>
  <p:sldIdLst>
    <p:sldId id="281" r:id="rId3"/>
    <p:sldId id="327" r:id="rId4"/>
    <p:sldId id="256" r:id="rId5"/>
    <p:sldId id="313" r:id="rId6"/>
    <p:sldId id="325" r:id="rId7"/>
    <p:sldId id="406" r:id="rId8"/>
    <p:sldId id="311" r:id="rId9"/>
    <p:sldId id="312" r:id="rId10"/>
    <p:sldId id="407" r:id="rId11"/>
    <p:sldId id="316" r:id="rId12"/>
    <p:sldId id="408" r:id="rId13"/>
    <p:sldId id="328" r:id="rId14"/>
    <p:sldId id="318" r:id="rId15"/>
    <p:sldId id="329" r:id="rId16"/>
    <p:sldId id="330" r:id="rId17"/>
    <p:sldId id="331" r:id="rId18"/>
    <p:sldId id="320" r:id="rId19"/>
    <p:sldId id="321" r:id="rId20"/>
    <p:sldId id="322" r:id="rId21"/>
    <p:sldId id="334" r:id="rId22"/>
    <p:sldId id="335" r:id="rId23"/>
    <p:sldId id="411" r:id="rId24"/>
    <p:sldId id="337" r:id="rId25"/>
    <p:sldId id="410" r:id="rId26"/>
    <p:sldId id="338" r:id="rId27"/>
    <p:sldId id="409" r:id="rId28"/>
    <p:sldId id="343" r:id="rId29"/>
    <p:sldId id="344" r:id="rId30"/>
    <p:sldId id="346" r:id="rId31"/>
    <p:sldId id="348" r:id="rId32"/>
    <p:sldId id="349" r:id="rId33"/>
    <p:sldId id="352" r:id="rId34"/>
    <p:sldId id="351" r:id="rId35"/>
    <p:sldId id="412" r:id="rId36"/>
    <p:sldId id="350" r:id="rId37"/>
    <p:sldId id="354" r:id="rId38"/>
    <p:sldId id="355" r:id="rId39"/>
    <p:sldId id="358" r:id="rId40"/>
    <p:sldId id="360" r:id="rId41"/>
    <p:sldId id="361" r:id="rId42"/>
    <p:sldId id="365" r:id="rId43"/>
    <p:sldId id="366" r:id="rId44"/>
    <p:sldId id="367" r:id="rId45"/>
    <p:sldId id="369" r:id="rId46"/>
    <p:sldId id="413" r:id="rId47"/>
    <p:sldId id="376" r:id="rId48"/>
    <p:sldId id="414" r:id="rId49"/>
    <p:sldId id="382" r:id="rId50"/>
    <p:sldId id="417" r:id="rId51"/>
    <p:sldId id="383" r:id="rId52"/>
    <p:sldId id="397" r:id="rId53"/>
    <p:sldId id="415" r:id="rId54"/>
    <p:sldId id="416" r:id="rId55"/>
    <p:sldId id="420" r:id="rId56"/>
    <p:sldId id="421" r:id="rId57"/>
    <p:sldId id="387" r:id="rId58"/>
    <p:sldId id="419" r:id="rId59"/>
    <p:sldId id="422" r:id="rId60"/>
    <p:sldId id="399" r:id="rId61"/>
    <p:sldId id="392" r:id="rId62"/>
    <p:sldId id="401" r:id="rId63"/>
    <p:sldId id="394" r:id="rId64"/>
    <p:sldId id="423" r:id="rId65"/>
    <p:sldId id="424" r:id="rId66"/>
    <p:sldId id="402" r:id="rId67"/>
    <p:sldId id="405" r:id="rId68"/>
    <p:sldId id="425" r:id="rId69"/>
  </p:sldIdLst>
  <p:sldSz cx="12188825" cy="6858000"/>
  <p:notesSz cx="6858000" cy="9144000"/>
  <p:embeddedFontLst>
    <p:embeddedFont>
      <p:font typeface="Arial Narrow" panose="020B0606020202030204" pitchFamily="34" charset="0"/>
      <p:regular r:id="rId72"/>
      <p:bold r:id="rId73"/>
      <p:italic r:id="rId74"/>
      <p:boldItalic r:id="rId75"/>
    </p:embeddedFont>
    <p:embeddedFont>
      <p:font typeface="Impact" panose="020B0806030902050204" pitchFamily="34" charset="0"/>
      <p:regular r:id="rId76"/>
    </p:embeddedFont>
    <p:embeddedFont>
      <p:font typeface="B Nazanin" panose="00000400000000000000" pitchFamily="2" charset="-78"/>
      <p:regular r:id="rId77"/>
      <p:bold r:id="rId78"/>
    </p:embeddedFont>
    <p:embeddedFont>
      <p:font typeface="Consolas" panose="020B0609020204030204" pitchFamily="49" charset="0"/>
      <p:regular r:id="rId79"/>
      <p:bold r:id="rId80"/>
      <p:italic r:id="rId81"/>
      <p:boldItalic r:id="rId82"/>
    </p:embeddedFont>
    <p:embeddedFont>
      <p:font typeface="B Vahid" panose="00000700000000000000" pitchFamily="2" charset="-78"/>
      <p:bold r:id="rId83"/>
    </p:embeddedFont>
    <p:embeddedFont>
      <p:font typeface="B Jadid" panose="00000700000000000000" pitchFamily="2" charset="-78"/>
      <p:bold r:id="rId84"/>
    </p:embeddedFont>
    <p:embeddedFont>
      <p:font typeface="Tahoma" panose="020B0604030504040204" pitchFamily="34" charset="0"/>
      <p:regular r:id="rId85"/>
      <p:bold r:id="rId86"/>
    </p:embeddedFont>
    <p:embeddedFont>
      <p:font typeface="Calibri" panose="020F0502020204030204" pitchFamily="34" charset="0"/>
      <p:regular r:id="rId87"/>
      <p:bold r:id="rId88"/>
      <p:italic r:id="rId89"/>
      <p:boldItalic r:id="rId90"/>
    </p:embeddedFont>
    <p:embeddedFont>
      <p:font typeface="B Titr" panose="00000700000000000000" pitchFamily="2" charset="-78"/>
      <p:bold r:id="rId91"/>
    </p:embeddedFont>
    <p:embeddedFont>
      <p:font typeface="Corbel" panose="020B0503020204020204" pitchFamily="34" charset="0"/>
      <p:regular r:id="rId92"/>
      <p:bold r:id="rId93"/>
      <p:italic r:id="rId94"/>
      <p:boldItalic r:id="rId95"/>
    </p:embeddedFont>
    <p:embeddedFont>
      <p:font typeface="Wingdings 2" panose="05020102010507070707" pitchFamily="18" charset="2"/>
      <p:regular r:id="rId9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660066"/>
    <a:srgbClr val="9900CC"/>
    <a:srgbClr val="C0D7BA"/>
    <a:srgbClr val="D9E4D6"/>
    <a:srgbClr val="D6DBD5"/>
    <a:srgbClr val="DCEDD7"/>
    <a:srgbClr val="D7DCD5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396" autoAdjust="0"/>
  </p:normalViewPr>
  <p:slideViewPr>
    <p:cSldViewPr>
      <p:cViewPr varScale="1">
        <p:scale>
          <a:sx n="84" d="100"/>
          <a:sy n="84" d="100"/>
        </p:scale>
        <p:origin x="642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13.fntdata"/><Relationship Id="rId89" Type="http://schemas.openxmlformats.org/officeDocument/2006/relationships/font" Target="fonts/font18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3.xml"/><Relationship Id="rId90" Type="http://schemas.openxmlformats.org/officeDocument/2006/relationships/font" Target="fonts/font19.fntdata"/><Relationship Id="rId95" Type="http://schemas.openxmlformats.org/officeDocument/2006/relationships/font" Target="fonts/font24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font" Target="fonts/font17.fntdata"/><Relationship Id="rId91" Type="http://schemas.openxmlformats.org/officeDocument/2006/relationships/font" Target="fonts/font20.fntdata"/><Relationship Id="rId96" Type="http://schemas.openxmlformats.org/officeDocument/2006/relationships/font" Target="fonts/font2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94" Type="http://schemas.openxmlformats.org/officeDocument/2006/relationships/font" Target="fonts/font23.fntdata"/><Relationship Id="rId9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5.fntdata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92" Type="http://schemas.openxmlformats.org/officeDocument/2006/relationships/font" Target="fonts/font21.fntdata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16.fntdata"/><Relationship Id="rId61" Type="http://schemas.openxmlformats.org/officeDocument/2006/relationships/slide" Target="slides/slide59.xml"/><Relationship Id="rId82" Type="http://schemas.openxmlformats.org/officeDocument/2006/relationships/font" Target="fonts/font1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6.fntdata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.fntdata"/><Relationship Id="rId93" Type="http://schemas.openxmlformats.org/officeDocument/2006/relationships/font" Target="fonts/font22.fntdata"/><Relationship Id="rId9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58552-F37E-48B2-AD7C-2592E9978E80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4F96C618-1806-4B6A-B005-AA0B40A03D39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ایجاد سیستم گزارش حادثه</a:t>
          </a:r>
          <a:endParaRPr lang="fa-IR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1F51F97D-8E58-45C7-8C21-EE64A9673412}" type="parTrans" cxnId="{F9A383E4-75FB-47D4-B44A-23595BBDD562}">
      <dgm:prSet/>
      <dgm:spPr/>
      <dgm:t>
        <a:bodyPr/>
        <a:lstStyle/>
        <a:p>
          <a:pPr rtl="1"/>
          <a:endParaRPr lang="fa-IR"/>
        </a:p>
      </dgm:t>
    </dgm:pt>
    <dgm:pt modelId="{81C82275-FF1F-4FA8-B0F8-2C851A863939}" type="sibTrans" cxnId="{F9A383E4-75FB-47D4-B44A-23595BBDD562}">
      <dgm:prSet/>
      <dgm:spPr/>
      <dgm:t>
        <a:bodyPr/>
        <a:lstStyle/>
        <a:p>
          <a:pPr rtl="1"/>
          <a:endParaRPr lang="fa-IR"/>
        </a:p>
      </dgm:t>
    </dgm:pt>
    <dgm:pt modelId="{7B6185BB-D162-46A4-BF1A-77D96DD20AF2}">
      <dgm:prSet phldrT="[Text]" custT="1"/>
      <dgm:spPr/>
      <dgm:t>
        <a:bodyPr/>
        <a:lstStyle/>
        <a:p>
          <a:pPr algn="ctr" rtl="1"/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سیستم</a:t>
          </a:r>
          <a:r>
            <a:rPr lang="fa-IR" sz="2000" b="1" dirty="0" smtClean="0"/>
            <a:t> </a:t>
          </a:r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گزارش</a:t>
          </a:r>
          <a:r>
            <a:rPr lang="fa-IR" sz="2000" b="1" dirty="0" smtClean="0"/>
            <a:t> </a:t>
          </a:r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داوطلبانه</a:t>
          </a:r>
        </a:p>
        <a:p>
          <a:pPr algn="ctr" rtl="1"/>
          <a:r>
            <a:rPr lang="fa-IR" sz="2000" b="1" dirty="0" smtClean="0"/>
            <a:t> </a:t>
          </a:r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(حوادث</a:t>
          </a:r>
          <a:r>
            <a:rPr lang="fa-IR" sz="2000" b="1" dirty="0" smtClean="0"/>
            <a:t>، </a:t>
          </a:r>
          <a:r>
            <a:rPr lang="en-US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near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misses</a:t>
          </a:r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)</a:t>
          </a:r>
          <a:endParaRPr lang="fa-IR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8D386CF7-2598-4663-9888-2AE01A6E6EBC}" type="parTrans" cxnId="{4913DF24-D92E-4DE7-BA9A-F8F6929173E1}">
      <dgm:prSet/>
      <dgm:spPr>
        <a:ln w="38100">
          <a:solidFill>
            <a:srgbClr val="FF0000"/>
          </a:solidFill>
        </a:ln>
      </dgm:spPr>
      <dgm:t>
        <a:bodyPr/>
        <a:lstStyle/>
        <a:p>
          <a:pPr rtl="1"/>
          <a:endParaRPr lang="fa-IR"/>
        </a:p>
      </dgm:t>
    </dgm:pt>
    <dgm:pt modelId="{11A2A0D8-A48B-470B-96C9-B925061DED79}" type="sibTrans" cxnId="{4913DF24-D92E-4DE7-BA9A-F8F6929173E1}">
      <dgm:prSet/>
      <dgm:spPr/>
      <dgm:t>
        <a:bodyPr/>
        <a:lstStyle/>
        <a:p>
          <a:pPr rtl="1"/>
          <a:endParaRPr lang="fa-IR"/>
        </a:p>
      </dgm:t>
    </dgm:pt>
    <dgm:pt modelId="{048CFC2E-1070-4585-9650-BB4B7417BE5B}">
      <dgm:prSet phldrT="[Text]" custT="1"/>
      <dgm:spPr/>
      <dgm:t>
        <a:bodyPr/>
        <a:lstStyle/>
        <a:p>
          <a:pPr algn="ctr" rtl="1"/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سیستم</a:t>
          </a:r>
          <a:r>
            <a:rPr lang="fa-IR" sz="2000" dirty="0" smtClean="0"/>
            <a:t> </a:t>
          </a:r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گزارش</a:t>
          </a:r>
          <a:r>
            <a:rPr lang="fa-IR" sz="2000" dirty="0" smtClean="0"/>
            <a:t> </a:t>
          </a:r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دهی</a:t>
          </a:r>
          <a:r>
            <a:rPr lang="fa-IR" sz="2000" dirty="0" smtClean="0"/>
            <a:t> </a:t>
          </a:r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اجباری</a:t>
          </a:r>
        </a:p>
        <a:p>
          <a:pPr algn="ctr" rtl="1"/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(حوادث جدی و کشنده)</a:t>
          </a:r>
          <a:endParaRPr lang="fa-IR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F076AAB3-23DC-4AE8-B115-F7ED5B58C40E}" type="parTrans" cxnId="{BD663BA3-DF42-4E39-A7DC-D65F58C5956E}">
      <dgm:prSet/>
      <dgm:spPr>
        <a:ln w="38100">
          <a:solidFill>
            <a:srgbClr val="FF0000"/>
          </a:solidFill>
        </a:ln>
      </dgm:spPr>
      <dgm:t>
        <a:bodyPr/>
        <a:lstStyle/>
        <a:p>
          <a:pPr rtl="1"/>
          <a:endParaRPr lang="fa-IR"/>
        </a:p>
      </dgm:t>
    </dgm:pt>
    <dgm:pt modelId="{B5A5EC1D-B680-47A5-B741-113E5DA9E504}" type="sibTrans" cxnId="{BD663BA3-DF42-4E39-A7DC-D65F58C5956E}">
      <dgm:prSet/>
      <dgm:spPr/>
      <dgm:t>
        <a:bodyPr/>
        <a:lstStyle/>
        <a:p>
          <a:pPr rtl="1"/>
          <a:endParaRPr lang="fa-IR"/>
        </a:p>
      </dgm:t>
    </dgm:pt>
    <dgm:pt modelId="{FFE816E7-03E3-4E80-A10F-E8EA3A1CAD0A}">
      <dgm:prSet phldrT="[Text]" custT="1"/>
      <dgm:spPr/>
      <dgm:t>
        <a:bodyPr/>
        <a:lstStyle/>
        <a:p>
          <a:pPr algn="ctr" rtl="1"/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خطای سیستم</a:t>
          </a:r>
        </a:p>
        <a:p>
          <a:pPr algn="ctr" rtl="1"/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خطای فردی</a:t>
          </a:r>
          <a:endParaRPr lang="fa-IR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CBC0D852-35E5-451F-BAEE-74FA8E8857B9}" type="parTrans" cxnId="{61D96CAE-A198-4A7C-9C0D-9190BDFEBE36}">
      <dgm:prSet/>
      <dgm:spPr>
        <a:ln w="38100">
          <a:solidFill>
            <a:srgbClr val="FF0000"/>
          </a:solidFill>
        </a:ln>
      </dgm:spPr>
      <dgm:t>
        <a:bodyPr/>
        <a:lstStyle/>
        <a:p>
          <a:pPr rtl="1"/>
          <a:endParaRPr lang="fa-IR"/>
        </a:p>
      </dgm:t>
    </dgm:pt>
    <dgm:pt modelId="{277AF2E4-3875-4D7A-9226-AB70BCF0FB65}" type="sibTrans" cxnId="{61D96CAE-A198-4A7C-9C0D-9190BDFEBE36}">
      <dgm:prSet/>
      <dgm:spPr/>
      <dgm:t>
        <a:bodyPr/>
        <a:lstStyle/>
        <a:p>
          <a:pPr rtl="1"/>
          <a:endParaRPr lang="fa-IR"/>
        </a:p>
      </dgm:t>
    </dgm:pt>
    <dgm:pt modelId="{B266091C-55AD-4C82-8763-0F5601986A6E}">
      <dgm:prSet custT="1"/>
      <dgm:spPr/>
      <dgm:t>
        <a:bodyPr/>
        <a:lstStyle/>
        <a:p>
          <a:pPr algn="ctr" rtl="1"/>
          <a:r>
            <a:rPr lang="fa-IR" sz="2000" b="1" dirty="0" smtClean="0">
              <a:solidFill>
                <a:srgbClr val="FFFF00"/>
              </a:solidFill>
              <a:cs typeface="B Nazanin" panose="00000400000000000000" pitchFamily="2" charset="-78"/>
            </a:rPr>
            <a:t>کنفرانس و مرگ و میر</a:t>
          </a:r>
          <a:endParaRPr lang="fa-IR" sz="2000" b="1" dirty="0">
            <a:solidFill>
              <a:srgbClr val="FFFF00"/>
            </a:solidFill>
            <a:cs typeface="B Nazanin" panose="00000400000000000000" pitchFamily="2" charset="-78"/>
          </a:endParaRPr>
        </a:p>
      </dgm:t>
    </dgm:pt>
    <dgm:pt modelId="{7D375DD8-3758-4235-BA96-129640349F4C}" type="parTrans" cxnId="{5AC5E956-1900-4663-8799-BAD0554B6FFC}">
      <dgm:prSet/>
      <dgm:spPr>
        <a:ln w="38100">
          <a:solidFill>
            <a:srgbClr val="FF0000"/>
          </a:solidFill>
        </a:ln>
      </dgm:spPr>
      <dgm:t>
        <a:bodyPr/>
        <a:lstStyle/>
        <a:p>
          <a:pPr rtl="1"/>
          <a:endParaRPr lang="fa-IR"/>
        </a:p>
      </dgm:t>
    </dgm:pt>
    <dgm:pt modelId="{EE1D6C60-DE2E-41B5-AE82-B7156BB3BFC9}" type="sibTrans" cxnId="{5AC5E956-1900-4663-8799-BAD0554B6FFC}">
      <dgm:prSet/>
      <dgm:spPr/>
      <dgm:t>
        <a:bodyPr/>
        <a:lstStyle/>
        <a:p>
          <a:pPr rtl="1"/>
          <a:endParaRPr lang="fa-IR"/>
        </a:p>
      </dgm:t>
    </dgm:pt>
    <dgm:pt modelId="{05FF276E-065B-4C34-8B38-02FC058D2AED}" type="pres">
      <dgm:prSet presAssocID="{A8C58552-F37E-48B2-AD7C-2592E9978E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8F0D0B8-6246-40BF-8D2B-E4C367986B1A}" type="pres">
      <dgm:prSet presAssocID="{4F96C618-1806-4B6A-B005-AA0B40A03D39}" presName="hierRoot1" presStyleCnt="0"/>
      <dgm:spPr/>
    </dgm:pt>
    <dgm:pt modelId="{405A7684-B538-47FA-BDB5-24126C9A6ED5}" type="pres">
      <dgm:prSet presAssocID="{4F96C618-1806-4B6A-B005-AA0B40A03D39}" presName="composite" presStyleCnt="0"/>
      <dgm:spPr/>
    </dgm:pt>
    <dgm:pt modelId="{5E796120-FD0D-40B1-B68C-04D0FF3591D3}" type="pres">
      <dgm:prSet presAssocID="{4F96C618-1806-4B6A-B005-AA0B40A03D39}" presName="image" presStyleLbl="node0" presStyleIdx="0" presStyleCnt="1" custScaleX="272766" custScaleY="272766" custLinFactX="2319" custLinFactNeighborX="100000" custLinFactNeighborY="-35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00081469-3DE2-4619-B897-6503F8FD7D97}" type="pres">
      <dgm:prSet presAssocID="{4F96C618-1806-4B6A-B005-AA0B40A03D39}" presName="text" presStyleLbl="revTx" presStyleIdx="0" presStyleCnt="5" custScaleX="213587" custScaleY="49917" custLinFactX="45584" custLinFactNeighborX="100000" custLinFactNeighborY="-51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A0610F-0A91-4CBE-90AC-77A1AD4CDD99}" type="pres">
      <dgm:prSet presAssocID="{4F96C618-1806-4B6A-B005-AA0B40A03D39}" presName="hierChild2" presStyleCnt="0"/>
      <dgm:spPr/>
    </dgm:pt>
    <dgm:pt modelId="{7E508944-C9CD-436D-A53C-88BD15658DCB}" type="pres">
      <dgm:prSet presAssocID="{8D386CF7-2598-4663-9888-2AE01A6E6EBC}" presName="Name10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9DB56F47-56CC-4F7D-A26F-C24E39796E97}" type="pres">
      <dgm:prSet presAssocID="{7B6185BB-D162-46A4-BF1A-77D96DD20AF2}" presName="hierRoot2" presStyleCnt="0"/>
      <dgm:spPr/>
    </dgm:pt>
    <dgm:pt modelId="{8C4582EF-F8F9-4B29-B795-6D0546BD57DB}" type="pres">
      <dgm:prSet presAssocID="{7B6185BB-D162-46A4-BF1A-77D96DD20AF2}" presName="composite2" presStyleCnt="0"/>
      <dgm:spPr/>
    </dgm:pt>
    <dgm:pt modelId="{5B9CF84A-B5AF-48DE-BBF9-18596C18D874}" type="pres">
      <dgm:prSet presAssocID="{7B6185BB-D162-46A4-BF1A-77D96DD20AF2}" presName="image2" presStyleLbl="node2" presStyleIdx="0" presStyleCnt="2" custScaleX="185889" custScaleY="185889" custLinFactX="-143929" custLinFactNeighborX="-200000" custLinFactNeighborY="-379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F9228F87-6C3B-4EC2-8571-0A392E5AF712}" type="pres">
      <dgm:prSet presAssocID="{7B6185BB-D162-46A4-BF1A-77D96DD20AF2}" presName="text2" presStyleLbl="revTx" presStyleIdx="1" presStyleCnt="5" custScaleX="380017" custScaleY="203970" custLinFactNeighborX="-82515" custLinFactNeighborY="-93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9B0C7AA-C52D-4E87-8E82-34D758BEE8A0}" type="pres">
      <dgm:prSet presAssocID="{7B6185BB-D162-46A4-BF1A-77D96DD20AF2}" presName="hierChild3" presStyleCnt="0"/>
      <dgm:spPr/>
    </dgm:pt>
    <dgm:pt modelId="{F482FF66-CDDB-4FEA-9C1D-DD22701F6F55}" type="pres">
      <dgm:prSet presAssocID="{F076AAB3-23DC-4AE8-B115-F7ED5B58C40E}" presName="Name10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0DE3B5D-6070-4D47-99A4-C1CF35BA1737}" type="pres">
      <dgm:prSet presAssocID="{048CFC2E-1070-4585-9650-BB4B7417BE5B}" presName="hierRoot2" presStyleCnt="0"/>
      <dgm:spPr/>
    </dgm:pt>
    <dgm:pt modelId="{40DDCDFC-7C6A-40E3-9BCD-BD840CCEC4D7}" type="pres">
      <dgm:prSet presAssocID="{048CFC2E-1070-4585-9650-BB4B7417BE5B}" presName="composite2" presStyleCnt="0"/>
      <dgm:spPr/>
    </dgm:pt>
    <dgm:pt modelId="{027420C9-643F-4D21-A9EC-4616732A695A}" type="pres">
      <dgm:prSet presAssocID="{048CFC2E-1070-4585-9650-BB4B7417BE5B}" presName="image2" presStyleLbl="node2" presStyleIdx="1" presStyleCnt="2" custScaleX="248420" custScaleY="248422" custLinFactX="289987" custLinFactNeighborX="300000" custLinFactNeighborY="-299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F38E356F-3561-4461-BDC1-624F22E294CF}" type="pres">
      <dgm:prSet presAssocID="{048CFC2E-1070-4585-9650-BB4B7417BE5B}" presName="text2" presStyleLbl="revTx" presStyleIdx="2" presStyleCnt="5" custScaleX="407850" custScaleY="214216" custLinFactNeighborX="-11703" custLinFactNeighborY="-53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FF5282-8C73-435A-A62A-28C6A3ACCA02}" type="pres">
      <dgm:prSet presAssocID="{048CFC2E-1070-4585-9650-BB4B7417BE5B}" presName="hierChild3" presStyleCnt="0"/>
      <dgm:spPr/>
    </dgm:pt>
    <dgm:pt modelId="{84559280-6FD7-4B13-A24C-D5F461AEDA6D}" type="pres">
      <dgm:prSet presAssocID="{CBC0D852-35E5-451F-BAEE-74FA8E8857B9}" presName="Name17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1F10C685-EF9A-41ED-A821-E6D22B690B52}" type="pres">
      <dgm:prSet presAssocID="{FFE816E7-03E3-4E80-A10F-E8EA3A1CAD0A}" presName="hierRoot3" presStyleCnt="0"/>
      <dgm:spPr/>
    </dgm:pt>
    <dgm:pt modelId="{85D26C46-2272-42EA-8398-62A8EB79247E}" type="pres">
      <dgm:prSet presAssocID="{FFE816E7-03E3-4E80-A10F-E8EA3A1CAD0A}" presName="composite3" presStyleCnt="0"/>
      <dgm:spPr/>
    </dgm:pt>
    <dgm:pt modelId="{8BEB169B-EB9B-4137-98CF-4E6DE41D06C9}" type="pres">
      <dgm:prSet presAssocID="{FFE816E7-03E3-4E80-A10F-E8EA3A1CAD0A}" presName="image3" presStyleLbl="node3" presStyleIdx="0" presStyleCnt="1" custScaleX="172547" custScaleY="172547" custLinFactX="200000" custLinFactNeighborX="211226" custLinFactNeighborY="562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3F874B4E-E0AA-4C0E-8385-B06ECAF4DE6E}" type="pres">
      <dgm:prSet presAssocID="{FFE816E7-03E3-4E80-A10F-E8EA3A1CAD0A}" presName="text3" presStyleLbl="revTx" presStyleIdx="3" presStyleCnt="5" custScaleX="394110" custScaleY="195482" custLinFactNeighborX="-88568" custLinFactNeighborY="-142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0CB14D6-0E04-45CE-B931-E7FD9FBDA631}" type="pres">
      <dgm:prSet presAssocID="{FFE816E7-03E3-4E80-A10F-E8EA3A1CAD0A}" presName="hierChild4" presStyleCnt="0"/>
      <dgm:spPr/>
    </dgm:pt>
    <dgm:pt modelId="{A2392036-CE9C-4B5E-97ED-E3DDA0429419}" type="pres">
      <dgm:prSet presAssocID="{7D375DD8-3758-4235-BA96-129640349F4C}" presName="Name23" presStyleLbl="parChTrans1D4" presStyleIdx="0" presStyleCnt="1"/>
      <dgm:spPr/>
      <dgm:t>
        <a:bodyPr/>
        <a:lstStyle/>
        <a:p>
          <a:pPr rtl="1"/>
          <a:endParaRPr lang="fa-IR"/>
        </a:p>
      </dgm:t>
    </dgm:pt>
    <dgm:pt modelId="{326F004D-810C-49C4-8B5B-F80149D2FCEF}" type="pres">
      <dgm:prSet presAssocID="{B266091C-55AD-4C82-8763-0F5601986A6E}" presName="hierRoot4" presStyleCnt="0"/>
      <dgm:spPr/>
    </dgm:pt>
    <dgm:pt modelId="{BE4C49B7-C666-40F2-866F-A3683B3ED454}" type="pres">
      <dgm:prSet presAssocID="{B266091C-55AD-4C82-8763-0F5601986A6E}" presName="composite4" presStyleCnt="0"/>
      <dgm:spPr/>
    </dgm:pt>
    <dgm:pt modelId="{C17C9FA3-BBDF-4CFA-959C-106BA9A288FA}" type="pres">
      <dgm:prSet presAssocID="{B266091C-55AD-4C82-8763-0F5601986A6E}" presName="image4" presStyleLbl="node4" presStyleIdx="0" presStyleCnt="1" custScaleX="189904" custScaleY="189904" custLinFactX="-64486" custLinFactNeighborX="-100000" custLinFactNeighborY="-2856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ED1AF785-205B-4F08-BE30-EF5D520CB8E9}" type="pres">
      <dgm:prSet presAssocID="{B266091C-55AD-4C82-8763-0F5601986A6E}" presName="text4" presStyleLbl="revTx" presStyleIdx="4" presStyleCnt="5" custScaleX="453695" custScaleY="161609" custLinFactX="-200000" custLinFactNeighborX="-234538" custLinFactNeighborY="-392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89122E-EB99-450C-800F-21330BFE7DBF}" type="pres">
      <dgm:prSet presAssocID="{B266091C-55AD-4C82-8763-0F5601986A6E}" presName="hierChild5" presStyleCnt="0"/>
      <dgm:spPr/>
    </dgm:pt>
  </dgm:ptLst>
  <dgm:cxnLst>
    <dgm:cxn modelId="{4913DF24-D92E-4DE7-BA9A-F8F6929173E1}" srcId="{4F96C618-1806-4B6A-B005-AA0B40A03D39}" destId="{7B6185BB-D162-46A4-BF1A-77D96DD20AF2}" srcOrd="0" destOrd="0" parTransId="{8D386CF7-2598-4663-9888-2AE01A6E6EBC}" sibTransId="{11A2A0D8-A48B-470B-96C9-B925061DED79}"/>
    <dgm:cxn modelId="{7545B5CF-7C8F-472B-9173-25AC6A189026}" type="presOf" srcId="{048CFC2E-1070-4585-9650-BB4B7417BE5B}" destId="{F38E356F-3561-4461-BDC1-624F22E294CF}" srcOrd="0" destOrd="0" presId="urn:microsoft.com/office/officeart/2009/layout/CirclePictureHierarchy"/>
    <dgm:cxn modelId="{2F8B640F-279C-4495-B924-7FE3E78E598A}" type="presOf" srcId="{F076AAB3-23DC-4AE8-B115-F7ED5B58C40E}" destId="{F482FF66-CDDB-4FEA-9C1D-DD22701F6F55}" srcOrd="0" destOrd="0" presId="urn:microsoft.com/office/officeart/2009/layout/CirclePictureHierarchy"/>
    <dgm:cxn modelId="{91B29730-F2BF-410B-A5FA-F18357BE2F50}" type="presOf" srcId="{7B6185BB-D162-46A4-BF1A-77D96DD20AF2}" destId="{F9228F87-6C3B-4EC2-8571-0A392E5AF712}" srcOrd="0" destOrd="0" presId="urn:microsoft.com/office/officeart/2009/layout/CirclePictureHierarchy"/>
    <dgm:cxn modelId="{5AC5E956-1900-4663-8799-BAD0554B6FFC}" srcId="{FFE816E7-03E3-4E80-A10F-E8EA3A1CAD0A}" destId="{B266091C-55AD-4C82-8763-0F5601986A6E}" srcOrd="0" destOrd="0" parTransId="{7D375DD8-3758-4235-BA96-129640349F4C}" sibTransId="{EE1D6C60-DE2E-41B5-AE82-B7156BB3BFC9}"/>
    <dgm:cxn modelId="{6E1F728F-AFFB-4C30-910F-F822D6F9F1FD}" type="presOf" srcId="{A8C58552-F37E-48B2-AD7C-2592E9978E80}" destId="{05FF276E-065B-4C34-8B38-02FC058D2AED}" srcOrd="0" destOrd="0" presId="urn:microsoft.com/office/officeart/2009/layout/CirclePictureHierarchy"/>
    <dgm:cxn modelId="{61D96CAE-A198-4A7C-9C0D-9190BDFEBE36}" srcId="{048CFC2E-1070-4585-9650-BB4B7417BE5B}" destId="{FFE816E7-03E3-4E80-A10F-E8EA3A1CAD0A}" srcOrd="0" destOrd="0" parTransId="{CBC0D852-35E5-451F-BAEE-74FA8E8857B9}" sibTransId="{277AF2E4-3875-4D7A-9226-AB70BCF0FB65}"/>
    <dgm:cxn modelId="{320CCB45-843C-48B8-99ED-D6FAADE2285E}" type="presOf" srcId="{CBC0D852-35E5-451F-BAEE-74FA8E8857B9}" destId="{84559280-6FD7-4B13-A24C-D5F461AEDA6D}" srcOrd="0" destOrd="0" presId="urn:microsoft.com/office/officeart/2009/layout/CirclePictureHierarchy"/>
    <dgm:cxn modelId="{537385AB-A998-410C-ABBC-9AA1D8E7E0D5}" type="presOf" srcId="{B266091C-55AD-4C82-8763-0F5601986A6E}" destId="{ED1AF785-205B-4F08-BE30-EF5D520CB8E9}" srcOrd="0" destOrd="0" presId="urn:microsoft.com/office/officeart/2009/layout/CirclePictureHierarchy"/>
    <dgm:cxn modelId="{BD663BA3-DF42-4E39-A7DC-D65F58C5956E}" srcId="{4F96C618-1806-4B6A-B005-AA0B40A03D39}" destId="{048CFC2E-1070-4585-9650-BB4B7417BE5B}" srcOrd="1" destOrd="0" parTransId="{F076AAB3-23DC-4AE8-B115-F7ED5B58C40E}" sibTransId="{B5A5EC1D-B680-47A5-B741-113E5DA9E504}"/>
    <dgm:cxn modelId="{B40A7024-EAA6-483F-B414-1DC3F28BFF90}" type="presOf" srcId="{7D375DD8-3758-4235-BA96-129640349F4C}" destId="{A2392036-CE9C-4B5E-97ED-E3DDA0429419}" srcOrd="0" destOrd="0" presId="urn:microsoft.com/office/officeart/2009/layout/CirclePictureHierarchy"/>
    <dgm:cxn modelId="{F9A383E4-75FB-47D4-B44A-23595BBDD562}" srcId="{A8C58552-F37E-48B2-AD7C-2592E9978E80}" destId="{4F96C618-1806-4B6A-B005-AA0B40A03D39}" srcOrd="0" destOrd="0" parTransId="{1F51F97D-8E58-45C7-8C21-EE64A9673412}" sibTransId="{81C82275-FF1F-4FA8-B0F8-2C851A863939}"/>
    <dgm:cxn modelId="{8FB48C77-BAF9-4BC7-9B39-592B9CE3F5F9}" type="presOf" srcId="{FFE816E7-03E3-4E80-A10F-E8EA3A1CAD0A}" destId="{3F874B4E-E0AA-4C0E-8385-B06ECAF4DE6E}" srcOrd="0" destOrd="0" presId="urn:microsoft.com/office/officeart/2009/layout/CirclePictureHierarchy"/>
    <dgm:cxn modelId="{7FBD28D6-E697-4BC1-87B0-F2B0EF48C84B}" type="presOf" srcId="{8D386CF7-2598-4663-9888-2AE01A6E6EBC}" destId="{7E508944-C9CD-436D-A53C-88BD15658DCB}" srcOrd="0" destOrd="0" presId="urn:microsoft.com/office/officeart/2009/layout/CirclePictureHierarchy"/>
    <dgm:cxn modelId="{252C5AF0-0BB2-4D13-8583-3F854A9C7102}" type="presOf" srcId="{4F96C618-1806-4B6A-B005-AA0B40A03D39}" destId="{00081469-3DE2-4619-B897-6503F8FD7D97}" srcOrd="0" destOrd="0" presId="urn:microsoft.com/office/officeart/2009/layout/CirclePictureHierarchy"/>
    <dgm:cxn modelId="{87EAAE5D-BEA2-48E1-AFD2-2E34D27D4145}" type="presParOf" srcId="{05FF276E-065B-4C34-8B38-02FC058D2AED}" destId="{58F0D0B8-6246-40BF-8D2B-E4C367986B1A}" srcOrd="0" destOrd="0" presId="urn:microsoft.com/office/officeart/2009/layout/CirclePictureHierarchy"/>
    <dgm:cxn modelId="{9F4708C4-63D8-4ED0-92C9-CE6D674AC819}" type="presParOf" srcId="{58F0D0B8-6246-40BF-8D2B-E4C367986B1A}" destId="{405A7684-B538-47FA-BDB5-24126C9A6ED5}" srcOrd="0" destOrd="0" presId="urn:microsoft.com/office/officeart/2009/layout/CirclePictureHierarchy"/>
    <dgm:cxn modelId="{3638E9BB-B47D-410C-8803-48CE233EB936}" type="presParOf" srcId="{405A7684-B538-47FA-BDB5-24126C9A6ED5}" destId="{5E796120-FD0D-40B1-B68C-04D0FF3591D3}" srcOrd="0" destOrd="0" presId="urn:microsoft.com/office/officeart/2009/layout/CirclePictureHierarchy"/>
    <dgm:cxn modelId="{F3791625-A0DB-4C51-8198-DA56D8BBEB01}" type="presParOf" srcId="{405A7684-B538-47FA-BDB5-24126C9A6ED5}" destId="{00081469-3DE2-4619-B897-6503F8FD7D97}" srcOrd="1" destOrd="0" presId="urn:microsoft.com/office/officeart/2009/layout/CirclePictureHierarchy"/>
    <dgm:cxn modelId="{6444494C-9BC0-410A-B9B9-2C688FD5B5C0}" type="presParOf" srcId="{58F0D0B8-6246-40BF-8D2B-E4C367986B1A}" destId="{88A0610F-0A91-4CBE-90AC-77A1AD4CDD99}" srcOrd="1" destOrd="0" presId="urn:microsoft.com/office/officeart/2009/layout/CirclePictureHierarchy"/>
    <dgm:cxn modelId="{115CDD36-3842-437D-A4A4-44A8BC11D199}" type="presParOf" srcId="{88A0610F-0A91-4CBE-90AC-77A1AD4CDD99}" destId="{7E508944-C9CD-436D-A53C-88BD15658DCB}" srcOrd="0" destOrd="0" presId="urn:microsoft.com/office/officeart/2009/layout/CirclePictureHierarchy"/>
    <dgm:cxn modelId="{D54D4126-6FE2-46D4-9A02-A3444559E885}" type="presParOf" srcId="{88A0610F-0A91-4CBE-90AC-77A1AD4CDD99}" destId="{9DB56F47-56CC-4F7D-A26F-C24E39796E97}" srcOrd="1" destOrd="0" presId="urn:microsoft.com/office/officeart/2009/layout/CirclePictureHierarchy"/>
    <dgm:cxn modelId="{29236952-1450-4C2C-AEA0-9930480D4E54}" type="presParOf" srcId="{9DB56F47-56CC-4F7D-A26F-C24E39796E97}" destId="{8C4582EF-F8F9-4B29-B795-6D0546BD57DB}" srcOrd="0" destOrd="0" presId="urn:microsoft.com/office/officeart/2009/layout/CirclePictureHierarchy"/>
    <dgm:cxn modelId="{85D9BD88-E6D3-435B-B962-23717651446B}" type="presParOf" srcId="{8C4582EF-F8F9-4B29-B795-6D0546BD57DB}" destId="{5B9CF84A-B5AF-48DE-BBF9-18596C18D874}" srcOrd="0" destOrd="0" presId="urn:microsoft.com/office/officeart/2009/layout/CirclePictureHierarchy"/>
    <dgm:cxn modelId="{DA6D7BE8-A489-4364-AB1F-9F1C17B93F94}" type="presParOf" srcId="{8C4582EF-F8F9-4B29-B795-6D0546BD57DB}" destId="{F9228F87-6C3B-4EC2-8571-0A392E5AF712}" srcOrd="1" destOrd="0" presId="urn:microsoft.com/office/officeart/2009/layout/CirclePictureHierarchy"/>
    <dgm:cxn modelId="{6839346A-DB53-4576-B668-51C4B7796012}" type="presParOf" srcId="{9DB56F47-56CC-4F7D-A26F-C24E39796E97}" destId="{E9B0C7AA-C52D-4E87-8E82-34D758BEE8A0}" srcOrd="1" destOrd="0" presId="urn:microsoft.com/office/officeart/2009/layout/CirclePictureHierarchy"/>
    <dgm:cxn modelId="{6F4622CC-6604-47D4-B6C9-05599E16939F}" type="presParOf" srcId="{88A0610F-0A91-4CBE-90AC-77A1AD4CDD99}" destId="{F482FF66-CDDB-4FEA-9C1D-DD22701F6F55}" srcOrd="2" destOrd="0" presId="urn:microsoft.com/office/officeart/2009/layout/CirclePictureHierarchy"/>
    <dgm:cxn modelId="{180B0CC0-5A36-4733-9E64-AC6EB05177BE}" type="presParOf" srcId="{88A0610F-0A91-4CBE-90AC-77A1AD4CDD99}" destId="{90DE3B5D-6070-4D47-99A4-C1CF35BA1737}" srcOrd="3" destOrd="0" presId="urn:microsoft.com/office/officeart/2009/layout/CirclePictureHierarchy"/>
    <dgm:cxn modelId="{C0E1A25A-FEC4-4F78-AF7B-23A3F90C9FB0}" type="presParOf" srcId="{90DE3B5D-6070-4D47-99A4-C1CF35BA1737}" destId="{40DDCDFC-7C6A-40E3-9BCD-BD840CCEC4D7}" srcOrd="0" destOrd="0" presId="urn:microsoft.com/office/officeart/2009/layout/CirclePictureHierarchy"/>
    <dgm:cxn modelId="{4D42AE2D-8686-4D6B-BD6C-B40A7041AFBF}" type="presParOf" srcId="{40DDCDFC-7C6A-40E3-9BCD-BD840CCEC4D7}" destId="{027420C9-643F-4D21-A9EC-4616732A695A}" srcOrd="0" destOrd="0" presId="urn:microsoft.com/office/officeart/2009/layout/CirclePictureHierarchy"/>
    <dgm:cxn modelId="{8BE0908C-3DE7-469D-8503-60BB55FA9EC3}" type="presParOf" srcId="{40DDCDFC-7C6A-40E3-9BCD-BD840CCEC4D7}" destId="{F38E356F-3561-4461-BDC1-624F22E294CF}" srcOrd="1" destOrd="0" presId="urn:microsoft.com/office/officeart/2009/layout/CirclePictureHierarchy"/>
    <dgm:cxn modelId="{2BB6271D-F94B-455E-8D9A-173EF81182F6}" type="presParOf" srcId="{90DE3B5D-6070-4D47-99A4-C1CF35BA1737}" destId="{21FF5282-8C73-435A-A62A-28C6A3ACCA02}" srcOrd="1" destOrd="0" presId="urn:microsoft.com/office/officeart/2009/layout/CirclePictureHierarchy"/>
    <dgm:cxn modelId="{7CCB65D1-D872-459F-A6CE-5DF1A47084A8}" type="presParOf" srcId="{21FF5282-8C73-435A-A62A-28C6A3ACCA02}" destId="{84559280-6FD7-4B13-A24C-D5F461AEDA6D}" srcOrd="0" destOrd="0" presId="urn:microsoft.com/office/officeart/2009/layout/CirclePictureHierarchy"/>
    <dgm:cxn modelId="{FF626117-8CAF-4D2D-A475-CB2BB12FA71B}" type="presParOf" srcId="{21FF5282-8C73-435A-A62A-28C6A3ACCA02}" destId="{1F10C685-EF9A-41ED-A821-E6D22B690B52}" srcOrd="1" destOrd="0" presId="urn:microsoft.com/office/officeart/2009/layout/CirclePictureHierarchy"/>
    <dgm:cxn modelId="{8E3139AE-B80F-4EE6-B41A-7863CB278704}" type="presParOf" srcId="{1F10C685-EF9A-41ED-A821-E6D22B690B52}" destId="{85D26C46-2272-42EA-8398-62A8EB79247E}" srcOrd="0" destOrd="0" presId="urn:microsoft.com/office/officeart/2009/layout/CirclePictureHierarchy"/>
    <dgm:cxn modelId="{6DD21017-010A-4462-B1BA-3BA1376F7142}" type="presParOf" srcId="{85D26C46-2272-42EA-8398-62A8EB79247E}" destId="{8BEB169B-EB9B-4137-98CF-4E6DE41D06C9}" srcOrd="0" destOrd="0" presId="urn:microsoft.com/office/officeart/2009/layout/CirclePictureHierarchy"/>
    <dgm:cxn modelId="{B74C091D-63C2-4A4D-A793-B30A241E7492}" type="presParOf" srcId="{85D26C46-2272-42EA-8398-62A8EB79247E}" destId="{3F874B4E-E0AA-4C0E-8385-B06ECAF4DE6E}" srcOrd="1" destOrd="0" presId="urn:microsoft.com/office/officeart/2009/layout/CirclePictureHierarchy"/>
    <dgm:cxn modelId="{E64E5D2D-0123-4DBC-9B82-2553CBFC7523}" type="presParOf" srcId="{1F10C685-EF9A-41ED-A821-E6D22B690B52}" destId="{70CB14D6-0E04-45CE-B931-E7FD9FBDA631}" srcOrd="1" destOrd="0" presId="urn:microsoft.com/office/officeart/2009/layout/CirclePictureHierarchy"/>
    <dgm:cxn modelId="{0046E17A-C321-4A4C-82F6-80484D41AD78}" type="presParOf" srcId="{70CB14D6-0E04-45CE-B931-E7FD9FBDA631}" destId="{A2392036-CE9C-4B5E-97ED-E3DDA0429419}" srcOrd="0" destOrd="0" presId="urn:microsoft.com/office/officeart/2009/layout/CirclePictureHierarchy"/>
    <dgm:cxn modelId="{87517F33-4D4B-4DC8-BA2A-36320C197C6A}" type="presParOf" srcId="{70CB14D6-0E04-45CE-B931-E7FD9FBDA631}" destId="{326F004D-810C-49C4-8B5B-F80149D2FCEF}" srcOrd="1" destOrd="0" presId="urn:microsoft.com/office/officeart/2009/layout/CirclePictureHierarchy"/>
    <dgm:cxn modelId="{76A3B2BE-450D-4EB6-A12A-BB1C964DD9FF}" type="presParOf" srcId="{326F004D-810C-49C4-8B5B-F80149D2FCEF}" destId="{BE4C49B7-C666-40F2-866F-A3683B3ED454}" srcOrd="0" destOrd="0" presId="urn:microsoft.com/office/officeart/2009/layout/CirclePictureHierarchy"/>
    <dgm:cxn modelId="{1FC6B531-B2BD-4E77-80D8-491D7709E9F9}" type="presParOf" srcId="{BE4C49B7-C666-40F2-866F-A3683B3ED454}" destId="{C17C9FA3-BBDF-4CFA-959C-106BA9A288FA}" srcOrd="0" destOrd="0" presId="urn:microsoft.com/office/officeart/2009/layout/CirclePictureHierarchy"/>
    <dgm:cxn modelId="{F188E9C4-A331-4BAA-A5A1-853D1982424E}" type="presParOf" srcId="{BE4C49B7-C666-40F2-866F-A3683B3ED454}" destId="{ED1AF785-205B-4F08-BE30-EF5D520CB8E9}" srcOrd="1" destOrd="0" presId="urn:microsoft.com/office/officeart/2009/layout/CirclePictureHierarchy"/>
    <dgm:cxn modelId="{C716F32A-E8A8-4860-94F3-BA8894B1AA2C}" type="presParOf" srcId="{326F004D-810C-49C4-8B5B-F80149D2FCEF}" destId="{1489122E-EB99-450C-800F-21330BFE7DB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2CF4D-C21B-47F0-BF0C-3D0309BF92B9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BECA5D12-636F-45F1-9792-85B1397790CA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  <a:cs typeface="B Titr" panose="00000700000000000000" pitchFamily="2" charset="-78"/>
            </a:rPr>
            <a:t>شروع آماده سازی داروها</a:t>
          </a:r>
        </a:p>
        <a:p>
          <a:pPr rtl="1"/>
          <a:r>
            <a:rPr lang="fa-IR" dirty="0" smtClean="0">
              <a:solidFill>
                <a:schemeClr val="bg1"/>
              </a:solidFill>
              <a:cs typeface="B Titr" panose="00000700000000000000" pitchFamily="2" charset="-78"/>
            </a:rPr>
            <a:t>ساعت 12</a:t>
          </a:r>
          <a:endParaRPr lang="fa-IR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BA7FCCB5-6B9E-4505-99BE-FBA85F5DE326}" type="parTrans" cxnId="{8CA7C2E4-E16D-4879-ACE1-502671782A13}">
      <dgm:prSet/>
      <dgm:spPr/>
      <dgm:t>
        <a:bodyPr/>
        <a:lstStyle/>
        <a:p>
          <a:pPr rtl="1"/>
          <a:endParaRPr lang="fa-IR"/>
        </a:p>
      </dgm:t>
    </dgm:pt>
    <dgm:pt modelId="{421704FD-F105-40FC-9448-DF9C12BA2687}" type="sibTrans" cxnId="{8CA7C2E4-E16D-4879-ACE1-502671782A13}">
      <dgm:prSet/>
      <dgm:spPr/>
      <dgm:t>
        <a:bodyPr/>
        <a:lstStyle/>
        <a:p>
          <a:pPr rtl="1"/>
          <a:endParaRPr lang="fa-IR"/>
        </a:p>
      </dgm:t>
    </dgm:pt>
    <dgm:pt modelId="{F98EDF14-CBD6-4C5E-93DF-17F05B577AE0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  <a:cs typeface="B Titr" panose="00000700000000000000" pitchFamily="2" charset="-78"/>
            </a:rPr>
            <a:t>جابه جایی داروها با یکدیگر </a:t>
          </a:r>
        </a:p>
        <a:p>
          <a:pPr rtl="1"/>
          <a:r>
            <a:rPr lang="fa-IR" dirty="0" smtClean="0">
              <a:solidFill>
                <a:schemeClr val="bg1"/>
              </a:solidFill>
              <a:cs typeface="B Titr" panose="00000700000000000000" pitchFamily="2" charset="-78"/>
            </a:rPr>
            <a:t>ساعت12:45</a:t>
          </a:r>
          <a:endParaRPr lang="fa-IR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F0B10DFE-4E0B-4AB5-A74D-EFB0484904F4}" type="parTrans" cxnId="{7E66B0EC-67CB-4C40-899B-3BBA281CA9B5}">
      <dgm:prSet/>
      <dgm:spPr/>
      <dgm:t>
        <a:bodyPr/>
        <a:lstStyle/>
        <a:p>
          <a:pPr rtl="1"/>
          <a:endParaRPr lang="fa-IR"/>
        </a:p>
      </dgm:t>
    </dgm:pt>
    <dgm:pt modelId="{23090290-0DF5-444C-ACE3-8FB48C2DBE17}" type="sibTrans" cxnId="{7E66B0EC-67CB-4C40-899B-3BBA281CA9B5}">
      <dgm:prSet/>
      <dgm:spPr/>
      <dgm:t>
        <a:bodyPr/>
        <a:lstStyle/>
        <a:p>
          <a:pPr rtl="1"/>
          <a:endParaRPr lang="fa-IR"/>
        </a:p>
      </dgm:t>
    </dgm:pt>
    <dgm:pt modelId="{C71343BE-1066-45C1-BA07-F44925B00FB2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  <a:cs typeface="B Titr" panose="00000700000000000000" pitchFamily="2" charset="-78"/>
            </a:rPr>
            <a:t>تحویل داروی اشتباه به بیمار </a:t>
          </a:r>
        </a:p>
        <a:p>
          <a:pPr rtl="1"/>
          <a:r>
            <a:rPr lang="fa-IR" dirty="0" smtClean="0">
              <a:solidFill>
                <a:schemeClr val="bg1"/>
              </a:solidFill>
              <a:cs typeface="B Titr" panose="00000700000000000000" pitchFamily="2" charset="-78"/>
            </a:rPr>
            <a:t>ساعت 13</a:t>
          </a:r>
          <a:r>
            <a:rPr lang="fa-IR" dirty="0" smtClean="0"/>
            <a:t> </a:t>
          </a:r>
          <a:endParaRPr lang="fa-IR" dirty="0"/>
        </a:p>
      </dgm:t>
    </dgm:pt>
    <dgm:pt modelId="{6C5B05F0-43F4-4797-88CA-8862483DD847}" type="parTrans" cxnId="{0F210D43-C555-4349-9AEA-9B049E5DC128}">
      <dgm:prSet/>
      <dgm:spPr/>
      <dgm:t>
        <a:bodyPr/>
        <a:lstStyle/>
        <a:p>
          <a:pPr rtl="1"/>
          <a:endParaRPr lang="fa-IR"/>
        </a:p>
      </dgm:t>
    </dgm:pt>
    <dgm:pt modelId="{9187AF80-2093-4F6D-9E02-3869FA248662}" type="sibTrans" cxnId="{0F210D43-C555-4349-9AEA-9B049E5DC128}">
      <dgm:prSet/>
      <dgm:spPr/>
      <dgm:t>
        <a:bodyPr/>
        <a:lstStyle/>
        <a:p>
          <a:pPr rtl="1"/>
          <a:endParaRPr lang="fa-IR"/>
        </a:p>
      </dgm:t>
    </dgm:pt>
    <dgm:pt modelId="{0891A881-0A5E-4D3A-9092-EDEECE05883A}" type="pres">
      <dgm:prSet presAssocID="{1212CF4D-C21B-47F0-BF0C-3D0309BF92B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1096327F-403B-4B87-8FE8-C0E98BA5B978}" type="pres">
      <dgm:prSet presAssocID="{C71343BE-1066-45C1-BA07-F44925B00FB2}" presName="Accent3" presStyleCnt="0"/>
      <dgm:spPr/>
    </dgm:pt>
    <dgm:pt modelId="{F9BCD123-F07D-4E9C-9453-5C19E5628093}" type="pres">
      <dgm:prSet presAssocID="{C71343BE-1066-45C1-BA07-F44925B00FB2}" presName="Accent" presStyleLbl="node1" presStyleIdx="0" presStyleCnt="3"/>
      <dgm:spPr/>
    </dgm:pt>
    <dgm:pt modelId="{887FB60C-6CED-496A-992D-139A40448721}" type="pres">
      <dgm:prSet presAssocID="{C71343BE-1066-45C1-BA07-F44925B00FB2}" presName="ParentBackground3" presStyleCnt="0"/>
      <dgm:spPr/>
    </dgm:pt>
    <dgm:pt modelId="{318B7B6E-3F3D-4AA3-8973-2EC1C14FFE45}" type="pres">
      <dgm:prSet presAssocID="{C71343BE-1066-45C1-BA07-F44925B00FB2}" presName="ParentBackground" presStyleLbl="fgAcc1" presStyleIdx="0" presStyleCnt="3"/>
      <dgm:spPr/>
      <dgm:t>
        <a:bodyPr/>
        <a:lstStyle/>
        <a:p>
          <a:pPr rtl="1"/>
          <a:endParaRPr lang="fa-IR"/>
        </a:p>
      </dgm:t>
    </dgm:pt>
    <dgm:pt modelId="{9A60BA0F-0F78-421F-B445-9F03B632BE84}" type="pres">
      <dgm:prSet presAssocID="{C71343BE-1066-45C1-BA07-F44925B00FB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C287969-44E4-4254-A25B-0DFFB81CBD30}" type="pres">
      <dgm:prSet presAssocID="{F98EDF14-CBD6-4C5E-93DF-17F05B577AE0}" presName="Accent2" presStyleCnt="0"/>
      <dgm:spPr/>
    </dgm:pt>
    <dgm:pt modelId="{DC919F54-F882-4C51-9C05-49FE6348A54B}" type="pres">
      <dgm:prSet presAssocID="{F98EDF14-CBD6-4C5E-93DF-17F05B577AE0}" presName="Accent" presStyleLbl="node1" presStyleIdx="1" presStyleCnt="3"/>
      <dgm:spPr/>
    </dgm:pt>
    <dgm:pt modelId="{EDED67EB-397E-4482-9481-1222F85B409F}" type="pres">
      <dgm:prSet presAssocID="{F98EDF14-CBD6-4C5E-93DF-17F05B577AE0}" presName="ParentBackground2" presStyleCnt="0"/>
      <dgm:spPr/>
    </dgm:pt>
    <dgm:pt modelId="{90D6278D-236C-4689-97A3-4C3D4FBCCB8C}" type="pres">
      <dgm:prSet presAssocID="{F98EDF14-CBD6-4C5E-93DF-17F05B577AE0}" presName="ParentBackground" presStyleLbl="fgAcc1" presStyleIdx="1" presStyleCnt="3"/>
      <dgm:spPr/>
      <dgm:t>
        <a:bodyPr/>
        <a:lstStyle/>
        <a:p>
          <a:pPr rtl="1"/>
          <a:endParaRPr lang="fa-IR"/>
        </a:p>
      </dgm:t>
    </dgm:pt>
    <dgm:pt modelId="{B878AB56-E5F0-4C5C-B282-4E8B2E842C58}" type="pres">
      <dgm:prSet presAssocID="{F98EDF14-CBD6-4C5E-93DF-17F05B577AE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E2DEB35-0204-4C5B-9EC1-EC6A07CFD11D}" type="pres">
      <dgm:prSet presAssocID="{BECA5D12-636F-45F1-9792-85B1397790CA}" presName="Accent1" presStyleCnt="0"/>
      <dgm:spPr/>
    </dgm:pt>
    <dgm:pt modelId="{0F5C618E-649B-4AFE-BFBD-510CB01ED31E}" type="pres">
      <dgm:prSet presAssocID="{BECA5D12-636F-45F1-9792-85B1397790CA}" presName="Accent" presStyleLbl="node1" presStyleIdx="2" presStyleCnt="3"/>
      <dgm:spPr/>
    </dgm:pt>
    <dgm:pt modelId="{28516E68-8559-49A9-BEC1-72C59FECC991}" type="pres">
      <dgm:prSet presAssocID="{BECA5D12-636F-45F1-9792-85B1397790CA}" presName="ParentBackground1" presStyleCnt="0"/>
      <dgm:spPr/>
    </dgm:pt>
    <dgm:pt modelId="{402ED918-E365-4517-B768-CAD7EABD0A76}" type="pres">
      <dgm:prSet presAssocID="{BECA5D12-636F-45F1-9792-85B1397790CA}" presName="ParentBackground" presStyleLbl="fgAcc1" presStyleIdx="2" presStyleCnt="3"/>
      <dgm:spPr/>
      <dgm:t>
        <a:bodyPr/>
        <a:lstStyle/>
        <a:p>
          <a:pPr rtl="1"/>
          <a:endParaRPr lang="fa-IR"/>
        </a:p>
      </dgm:t>
    </dgm:pt>
    <dgm:pt modelId="{D3B662FA-5D79-4188-BA29-F034BA487FB0}" type="pres">
      <dgm:prSet presAssocID="{BECA5D12-636F-45F1-9792-85B1397790C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3A88A3D-E5B5-46A5-AA01-D74762DB24DA}" type="presOf" srcId="{F98EDF14-CBD6-4C5E-93DF-17F05B577AE0}" destId="{B878AB56-E5F0-4C5C-B282-4E8B2E842C58}" srcOrd="1" destOrd="0" presId="urn:microsoft.com/office/officeart/2011/layout/CircleProcess"/>
    <dgm:cxn modelId="{0F210D43-C555-4349-9AEA-9B049E5DC128}" srcId="{1212CF4D-C21B-47F0-BF0C-3D0309BF92B9}" destId="{C71343BE-1066-45C1-BA07-F44925B00FB2}" srcOrd="2" destOrd="0" parTransId="{6C5B05F0-43F4-4797-88CA-8862483DD847}" sibTransId="{9187AF80-2093-4F6D-9E02-3869FA248662}"/>
    <dgm:cxn modelId="{59D99FD9-F432-4CC0-B5F8-250DA845AEFA}" type="presOf" srcId="{C71343BE-1066-45C1-BA07-F44925B00FB2}" destId="{318B7B6E-3F3D-4AA3-8973-2EC1C14FFE45}" srcOrd="0" destOrd="0" presId="urn:microsoft.com/office/officeart/2011/layout/CircleProcess"/>
    <dgm:cxn modelId="{6A289C18-1EEE-41A2-AC0C-75773190D7CB}" type="presOf" srcId="{BECA5D12-636F-45F1-9792-85B1397790CA}" destId="{402ED918-E365-4517-B768-CAD7EABD0A76}" srcOrd="0" destOrd="0" presId="urn:microsoft.com/office/officeart/2011/layout/CircleProcess"/>
    <dgm:cxn modelId="{7E66B0EC-67CB-4C40-899B-3BBA281CA9B5}" srcId="{1212CF4D-C21B-47F0-BF0C-3D0309BF92B9}" destId="{F98EDF14-CBD6-4C5E-93DF-17F05B577AE0}" srcOrd="1" destOrd="0" parTransId="{F0B10DFE-4E0B-4AB5-A74D-EFB0484904F4}" sibTransId="{23090290-0DF5-444C-ACE3-8FB48C2DBE17}"/>
    <dgm:cxn modelId="{A3609B61-CFE7-414E-AF1E-6F177025D83F}" type="presOf" srcId="{BECA5D12-636F-45F1-9792-85B1397790CA}" destId="{D3B662FA-5D79-4188-BA29-F034BA487FB0}" srcOrd="1" destOrd="0" presId="urn:microsoft.com/office/officeart/2011/layout/CircleProcess"/>
    <dgm:cxn modelId="{BFF3653A-C81A-4072-ADE2-6C0545891D2B}" type="presOf" srcId="{C71343BE-1066-45C1-BA07-F44925B00FB2}" destId="{9A60BA0F-0F78-421F-B445-9F03B632BE84}" srcOrd="1" destOrd="0" presId="urn:microsoft.com/office/officeart/2011/layout/CircleProcess"/>
    <dgm:cxn modelId="{8CA7C2E4-E16D-4879-ACE1-502671782A13}" srcId="{1212CF4D-C21B-47F0-BF0C-3D0309BF92B9}" destId="{BECA5D12-636F-45F1-9792-85B1397790CA}" srcOrd="0" destOrd="0" parTransId="{BA7FCCB5-6B9E-4505-99BE-FBA85F5DE326}" sibTransId="{421704FD-F105-40FC-9448-DF9C12BA2687}"/>
    <dgm:cxn modelId="{B8B15ACF-46FC-49EA-A29E-3F96BA83BEF7}" type="presOf" srcId="{1212CF4D-C21B-47F0-BF0C-3D0309BF92B9}" destId="{0891A881-0A5E-4D3A-9092-EDEECE05883A}" srcOrd="0" destOrd="0" presId="urn:microsoft.com/office/officeart/2011/layout/CircleProcess"/>
    <dgm:cxn modelId="{30283C29-9977-4BFE-B5B4-485098E34241}" type="presOf" srcId="{F98EDF14-CBD6-4C5E-93DF-17F05B577AE0}" destId="{90D6278D-236C-4689-97A3-4C3D4FBCCB8C}" srcOrd="0" destOrd="0" presId="urn:microsoft.com/office/officeart/2011/layout/CircleProcess"/>
    <dgm:cxn modelId="{1B16DFE6-9B8A-4F0C-8B75-128B8B5AF760}" type="presParOf" srcId="{0891A881-0A5E-4D3A-9092-EDEECE05883A}" destId="{1096327F-403B-4B87-8FE8-C0E98BA5B978}" srcOrd="0" destOrd="0" presId="urn:microsoft.com/office/officeart/2011/layout/CircleProcess"/>
    <dgm:cxn modelId="{6E8F8469-7889-48D8-BFC5-A80BC0635902}" type="presParOf" srcId="{1096327F-403B-4B87-8FE8-C0E98BA5B978}" destId="{F9BCD123-F07D-4E9C-9453-5C19E5628093}" srcOrd="0" destOrd="0" presId="urn:microsoft.com/office/officeart/2011/layout/CircleProcess"/>
    <dgm:cxn modelId="{880EA16D-F99D-4310-BAD2-3635B9A4D64D}" type="presParOf" srcId="{0891A881-0A5E-4D3A-9092-EDEECE05883A}" destId="{887FB60C-6CED-496A-992D-139A40448721}" srcOrd="1" destOrd="0" presId="urn:microsoft.com/office/officeart/2011/layout/CircleProcess"/>
    <dgm:cxn modelId="{BC5EF837-1FA1-4897-8EF2-EFF0BB88B746}" type="presParOf" srcId="{887FB60C-6CED-496A-992D-139A40448721}" destId="{318B7B6E-3F3D-4AA3-8973-2EC1C14FFE45}" srcOrd="0" destOrd="0" presId="urn:microsoft.com/office/officeart/2011/layout/CircleProcess"/>
    <dgm:cxn modelId="{5A17AFCF-09A8-458E-9428-68317D318005}" type="presParOf" srcId="{0891A881-0A5E-4D3A-9092-EDEECE05883A}" destId="{9A60BA0F-0F78-421F-B445-9F03B632BE84}" srcOrd="2" destOrd="0" presId="urn:microsoft.com/office/officeart/2011/layout/CircleProcess"/>
    <dgm:cxn modelId="{FB7C3675-9CBF-4626-8E33-32FCFA9BFA0F}" type="presParOf" srcId="{0891A881-0A5E-4D3A-9092-EDEECE05883A}" destId="{7C287969-44E4-4254-A25B-0DFFB81CBD30}" srcOrd="3" destOrd="0" presId="urn:microsoft.com/office/officeart/2011/layout/CircleProcess"/>
    <dgm:cxn modelId="{22614264-003F-4174-A00D-B52CF6160561}" type="presParOf" srcId="{7C287969-44E4-4254-A25B-0DFFB81CBD30}" destId="{DC919F54-F882-4C51-9C05-49FE6348A54B}" srcOrd="0" destOrd="0" presId="urn:microsoft.com/office/officeart/2011/layout/CircleProcess"/>
    <dgm:cxn modelId="{E8EA58C7-AEC2-472B-9472-7BBC42FFE26F}" type="presParOf" srcId="{0891A881-0A5E-4D3A-9092-EDEECE05883A}" destId="{EDED67EB-397E-4482-9481-1222F85B409F}" srcOrd="4" destOrd="0" presId="urn:microsoft.com/office/officeart/2011/layout/CircleProcess"/>
    <dgm:cxn modelId="{2BC6652F-8BF1-42B5-ADD7-C2033AD5794B}" type="presParOf" srcId="{EDED67EB-397E-4482-9481-1222F85B409F}" destId="{90D6278D-236C-4689-97A3-4C3D4FBCCB8C}" srcOrd="0" destOrd="0" presId="urn:microsoft.com/office/officeart/2011/layout/CircleProcess"/>
    <dgm:cxn modelId="{8AB40677-7D50-48A4-9B90-8E5C95666A94}" type="presParOf" srcId="{0891A881-0A5E-4D3A-9092-EDEECE05883A}" destId="{B878AB56-E5F0-4C5C-B282-4E8B2E842C58}" srcOrd="5" destOrd="0" presId="urn:microsoft.com/office/officeart/2011/layout/CircleProcess"/>
    <dgm:cxn modelId="{3F9FFCA1-8C79-46B9-B68A-62B6AA229B7A}" type="presParOf" srcId="{0891A881-0A5E-4D3A-9092-EDEECE05883A}" destId="{6E2DEB35-0204-4C5B-9EC1-EC6A07CFD11D}" srcOrd="6" destOrd="0" presId="urn:microsoft.com/office/officeart/2011/layout/CircleProcess"/>
    <dgm:cxn modelId="{B1EF7945-8B3D-4517-BA78-3ADD6E9EF324}" type="presParOf" srcId="{6E2DEB35-0204-4C5B-9EC1-EC6A07CFD11D}" destId="{0F5C618E-649B-4AFE-BFBD-510CB01ED31E}" srcOrd="0" destOrd="0" presId="urn:microsoft.com/office/officeart/2011/layout/CircleProcess"/>
    <dgm:cxn modelId="{34498D39-F67C-4F88-B0A3-1125163F9A56}" type="presParOf" srcId="{0891A881-0A5E-4D3A-9092-EDEECE05883A}" destId="{28516E68-8559-49A9-BEC1-72C59FECC991}" srcOrd="7" destOrd="0" presId="urn:microsoft.com/office/officeart/2011/layout/CircleProcess"/>
    <dgm:cxn modelId="{1ED55D86-D6C9-49E0-9739-AC36E6E8CB3E}" type="presParOf" srcId="{28516E68-8559-49A9-BEC1-72C59FECC991}" destId="{402ED918-E365-4517-B768-CAD7EABD0A76}" srcOrd="0" destOrd="0" presId="urn:microsoft.com/office/officeart/2011/layout/CircleProcess"/>
    <dgm:cxn modelId="{40855A88-BB04-4122-B1E4-4BE7C49E2B4F}" type="presParOf" srcId="{0891A881-0A5E-4D3A-9092-EDEECE05883A}" destId="{D3B662FA-5D79-4188-BA29-F034BA487FB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12/26/2016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12/26/2016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fa-IR" sz="1400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8416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8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 startAt="3"/>
            </a:pPr>
            <a:endParaRPr lang="fa-IR" b="1" dirty="0">
              <a:latin typeface="Arial" panose="020B060402020209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415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fa-IR" b="1" dirty="0">
              <a:latin typeface="Arial" panose="020B060402020209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397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6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9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2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contributory factors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2412" y="1905000"/>
            <a:ext cx="9144000" cy="2667000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FFFF00"/>
                </a:solidFill>
                <a:cs typeface="B Jadid" pitchFamily="2" charset="-78"/>
              </a:defRPr>
            </a:lvl1pPr>
          </a:lstStyle>
          <a:p>
            <a:r>
              <a:rPr lang="fa-IR" dirty="0" smtClean="0"/>
              <a:t>کلیک کنید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105400"/>
            <a:ext cx="9143999" cy="1066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 smtClean="0"/>
              <a:t>کلیک کنید</a:t>
            </a:r>
            <a:endParaRPr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2412" y="48768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1834-25C0-4B43-B7D2-B303801606D2}" type="datetime1">
              <a:rPr lang="en-US" smtClean="0"/>
              <a:t>12/26/2016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99A9-9596-44D2-BC1F-E55439785FDA}" type="datetime1">
              <a:rPr lang="en-US" smtClean="0"/>
              <a:t>12/26/2016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>
            <a:normAutofit/>
          </a:bodyPr>
          <a:lstStyle>
            <a:lvl1pPr>
              <a:defRPr sz="4400" b="0">
                <a:solidFill>
                  <a:srgbClr val="FFC000"/>
                </a:solidFill>
                <a:cs typeface="B Vahid" panose="00000700000000000000" pitchFamily="2" charset="-78"/>
              </a:defRPr>
            </a:lvl1pPr>
          </a:lstStyle>
          <a:p>
            <a:r>
              <a:rPr lang="fa-IR" dirty="0" smtClean="0"/>
              <a:t>کلیک کنید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  <a:lvl2pPr marL="548640">
              <a:defRPr>
                <a:cs typeface="B Nazanin" panose="00000400000000000000" pitchFamily="2" charset="-78"/>
              </a:defRPr>
            </a:lvl2pPr>
            <a:lvl3pPr marL="777240">
              <a:defRPr>
                <a:cs typeface="B Nazanin" panose="00000400000000000000" pitchFamily="2" charset="-78"/>
              </a:defRPr>
            </a:lvl3pPr>
            <a:lvl4pPr marL="1005840">
              <a:defRPr>
                <a:cs typeface="B Nazanin" panose="00000400000000000000" pitchFamily="2" charset="-78"/>
              </a:defRPr>
            </a:lvl4pPr>
            <a:lvl5pPr marL="1234440">
              <a:defRPr>
                <a:cs typeface="B Nazanin" panose="00000400000000000000" pitchFamily="2" charset="-78"/>
              </a:defRPr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48716" y="6359705"/>
            <a:ext cx="1243859" cy="276226"/>
          </a:xfrm>
        </p:spPr>
        <p:txBody>
          <a:bodyPr/>
          <a:lstStyle/>
          <a:p>
            <a:fld id="{FA462C40-35E1-46DC-BC7C-D5FEE7C904B9}" type="datetime1">
              <a:rPr lang="en-US" smtClean="0"/>
              <a:t>12/26/2016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5612" y="6359705"/>
            <a:ext cx="6324599" cy="276226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7012" y="6353174"/>
            <a:ext cx="1143002" cy="276226"/>
          </a:xfrm>
        </p:spPr>
        <p:txBody>
          <a:bodyPr/>
          <a:lstStyle>
            <a:lvl1pPr algn="ctr">
              <a:defRPr sz="1400" b="1">
                <a:cs typeface="B Nazanin" panose="00000400000000000000" pitchFamily="2" charset="-78"/>
              </a:defRPr>
            </a:lvl1pPr>
          </a:lstStyle>
          <a:p>
            <a:fld id="{25BA54BD-C84D-46CE-8B72-31BFB26ABA43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1522412" y="160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ctr">
            <a:noAutofit/>
          </a:bodyPr>
          <a:lstStyle>
            <a:lvl1pPr algn="ctr">
              <a:defRPr sz="44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3343" y="6348204"/>
            <a:ext cx="1243859" cy="276226"/>
          </a:xfrm>
        </p:spPr>
        <p:txBody>
          <a:bodyPr/>
          <a:lstStyle/>
          <a:p>
            <a:fld id="{CAD6172A-453A-49AB-A30D-1AD1E0FCAE46}" type="datetime1">
              <a:rPr lang="en-US" smtClean="0"/>
              <a:t>12/26/2016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3378" y="6348204"/>
            <a:ext cx="6324599" cy="276226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431" y="6348204"/>
            <a:ext cx="1143002" cy="276226"/>
          </a:xfr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E8BE-13C9-44B3-A08D-A33950279754}" type="datetime1">
              <a:rPr lang="en-US" smtClean="0"/>
              <a:t>12/26/2016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1522412" y="160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5F04-C0DF-4720-8ED4-723052B1DDFA}" type="datetime1">
              <a:rPr lang="en-US" smtClean="0"/>
              <a:t>12/26/2016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1522412" y="160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73F-2EFC-488A-9550-9D6E4672BFD3}" type="datetime1">
              <a:rPr lang="en-US" smtClean="0"/>
              <a:t>12/26/2016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cs typeface="B Nazanin" panose="00000400000000000000" pitchFamily="2" charset="-78"/>
              </a:defRPr>
            </a:lvl1pPr>
          </a:lstStyle>
          <a:p>
            <a:fld id="{25BA54BD-C84D-46CE-8B72-31BFB26ABA43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BB39-D4EC-4BE7-AEDF-02206F163EBC}" type="datetime1">
              <a:rPr lang="en-US" smtClean="0"/>
              <a:t>12/26/2016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cs typeface="B Nazanin" panose="00000400000000000000" pitchFamily="2" charset="-78"/>
              </a:defRPr>
            </a:lvl1pPr>
          </a:lstStyle>
          <a:p>
            <a:fld id="{25BA54BD-C84D-46CE-8B72-31BFB26ABA43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E4CF-0F71-43B7-ADB8-783F27BA9D3F}" type="datetime1">
              <a:rPr lang="en-US" smtClean="0"/>
              <a:t>12/26/2016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E152-CD8E-457F-8896-DAEC652624FE}" type="datetime1">
              <a:rPr lang="en-US" smtClean="0"/>
              <a:t>12/26/2016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a-IR" dirty="0" smtClean="0"/>
              <a:t>کلیک کنید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7060A-95D6-4B77-8735-91DB94C1CA39}" type="datetime1">
              <a:rPr lang="en-US" smtClean="0"/>
              <a:t>12/26/2016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699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tint val="75000"/>
                  </a:schemeClr>
                </a:solidFill>
                <a:cs typeface="B Nazanin" panose="00000400000000000000" pitchFamily="2" charset="-78"/>
              </a:defRPr>
            </a:lvl1pPr>
          </a:lstStyle>
          <a:p>
            <a:fld id="{25BA54BD-C84D-46CE-8B72-31BFB26ABA43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C000"/>
          </a:solidFill>
          <a:latin typeface="+mj-lt"/>
          <a:ea typeface="+mj-ea"/>
          <a:cs typeface="B Vahid" panose="00000700000000000000" pitchFamily="2" charset="-78"/>
        </a:defRPr>
      </a:lvl1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800" b="1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576072" indent="-27432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8046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b="1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0332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12618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b="1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mella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" b="4596"/>
          <a:stretch/>
        </p:blipFill>
        <p:spPr bwMode="auto">
          <a:xfrm>
            <a:off x="1029900" y="0"/>
            <a:ext cx="1003609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7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انواع </a:t>
            </a:r>
            <a:r>
              <a:rPr lang="fa-IR" dirty="0" smtClean="0"/>
              <a:t>خطا </a:t>
            </a:r>
            <a:r>
              <a:rPr lang="fa-IR" dirty="0"/>
              <a:t>بر </a:t>
            </a:r>
            <a:r>
              <a:rPr lang="fa-IR" dirty="0" smtClean="0"/>
              <a:t>اساس رویکرد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IOM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10</a:t>
            </a:fld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9980612" y="3585138"/>
            <a:ext cx="1949570" cy="632739"/>
          </a:xfrm>
          <a:prstGeom prst="rect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خطای پزشکی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5409" y="3444308"/>
            <a:ext cx="1949570" cy="914400"/>
          </a:xfrm>
          <a:prstGeom prst="rect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خطای انسانی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2232" y="1912654"/>
            <a:ext cx="2058836" cy="914400"/>
          </a:xfrm>
          <a:prstGeom prst="rect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خطای سیستمی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2232" y="4987814"/>
            <a:ext cx="2058836" cy="914400"/>
          </a:xfrm>
          <a:prstGeom prst="rect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خطای فن آوری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595" y="1720347"/>
            <a:ext cx="2610933" cy="661359"/>
          </a:xfrm>
          <a:prstGeom prst="rect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تشخیصی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009" y="2535805"/>
            <a:ext cx="2596557" cy="646973"/>
          </a:xfrm>
          <a:prstGeom prst="rect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درمانی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009" y="3336877"/>
            <a:ext cx="2596557" cy="646963"/>
          </a:xfrm>
          <a:prstGeom prst="rect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دارو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751" y="4137939"/>
            <a:ext cx="2613809" cy="612448"/>
          </a:xfrm>
          <a:prstGeom prst="rect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پیشگیری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009" y="4899741"/>
            <a:ext cx="2631062" cy="698744"/>
          </a:xfrm>
          <a:prstGeom prst="rect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ارتباطی</a:t>
            </a:r>
          </a:p>
        </p:txBody>
      </p:sp>
      <p:sp>
        <p:nvSpPr>
          <p:cNvPr id="14" name="Left Brace 13"/>
          <p:cNvSpPr/>
          <p:nvPr/>
        </p:nvSpPr>
        <p:spPr>
          <a:xfrm rot="10800000">
            <a:off x="3065280" y="1745294"/>
            <a:ext cx="517585" cy="3830127"/>
          </a:xfrm>
          <a:prstGeom prst="leftBrace">
            <a:avLst>
              <a:gd name="adj1" fmla="val 8333"/>
              <a:gd name="adj2" fmla="val 44032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5" name="Straight Arrow Connector 14"/>
          <p:cNvCxnSpPr>
            <a:stCxn id="5" idx="1"/>
            <a:endCxn id="6" idx="3"/>
          </p:cNvCxnSpPr>
          <p:nvPr/>
        </p:nvCxnSpPr>
        <p:spPr>
          <a:xfrm flipH="1">
            <a:off x="5734979" y="3901508"/>
            <a:ext cx="424563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  <a:endCxn id="7" idx="3"/>
          </p:cNvCxnSpPr>
          <p:nvPr/>
        </p:nvCxnSpPr>
        <p:spPr>
          <a:xfrm flipH="1" flipV="1">
            <a:off x="7851068" y="2369854"/>
            <a:ext cx="2129544" cy="15316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1"/>
            <a:endCxn id="8" idx="3"/>
          </p:cNvCxnSpPr>
          <p:nvPr/>
        </p:nvCxnSpPr>
        <p:spPr>
          <a:xfrm flipH="1">
            <a:off x="7851068" y="3901508"/>
            <a:ext cx="2129544" cy="1543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3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E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11</a:t>
            </a:fld>
            <a:endParaRPr lang="fa-IR" dirty="0"/>
          </a:p>
        </p:txBody>
      </p:sp>
      <p:pic>
        <p:nvPicPr>
          <p:cNvPr id="3" name="Picture 2" descr="man45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384920"/>
            <a:ext cx="9659602" cy="601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چرا خطا رخ </a:t>
            </a:r>
            <a:r>
              <a:rPr lang="fa-IR" dirty="0" smtClean="0"/>
              <a:t>می‏دهد</a:t>
            </a:r>
            <a:r>
              <a:rPr lang="fa-IR" dirty="0"/>
              <a:t>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3200" dirty="0"/>
              <a:t>خستگی</a:t>
            </a:r>
          </a:p>
          <a:p>
            <a:pPr algn="justLow"/>
            <a:r>
              <a:rPr lang="fa-IR" sz="3200" dirty="0"/>
              <a:t>حجم کار</a:t>
            </a:r>
          </a:p>
          <a:p>
            <a:pPr algn="justLow"/>
            <a:r>
              <a:rPr lang="fa-IR" sz="3200" dirty="0"/>
              <a:t>ترس</a:t>
            </a:r>
          </a:p>
          <a:p>
            <a:pPr algn="justLow"/>
            <a:r>
              <a:rPr lang="fa-IR" sz="3200" dirty="0"/>
              <a:t>ارتباطات میان فردی ضعیف</a:t>
            </a:r>
          </a:p>
          <a:p>
            <a:pPr algn="justLow"/>
            <a:r>
              <a:rPr lang="fa-IR" sz="3200" dirty="0" smtClean="0"/>
              <a:t>تصمیم‏گیری </a:t>
            </a:r>
            <a:r>
              <a:rPr lang="fa-IR" sz="3200" dirty="0"/>
              <a:t>اشتباه</a:t>
            </a:r>
          </a:p>
          <a:p>
            <a:pPr algn="justLow"/>
            <a:r>
              <a:rPr lang="fa-IR" sz="3200" dirty="0"/>
              <a:t>مهارت</a:t>
            </a:r>
            <a:endParaRPr lang="fa-IR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265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رویکردهای خطای پزشکی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رویکرد فردی</a:t>
            </a:r>
          </a:p>
          <a:p>
            <a:pPr marL="0" indent="0">
              <a:buNone/>
            </a:pPr>
            <a:r>
              <a:rPr lang="fa-IR" sz="3200" dirty="0"/>
              <a:t>دلیل اصلی </a:t>
            </a:r>
            <a:r>
              <a:rPr lang="fa-IR" sz="3200" dirty="0" smtClean="0"/>
              <a:t>خطا، انسان است.</a:t>
            </a:r>
          </a:p>
          <a:p>
            <a:pPr marL="0" indent="0">
              <a:buNone/>
            </a:pPr>
            <a:r>
              <a:rPr lang="fa-IR" sz="3200" dirty="0" smtClean="0"/>
              <a:t>فرد به دلیل فراموشی </a:t>
            </a:r>
            <a:r>
              <a:rPr lang="fa-IR" sz="3200" dirty="0"/>
              <a:t>یا بی دقتی </a:t>
            </a:r>
            <a:r>
              <a:rPr lang="fa-IR" sz="3200" dirty="0" smtClean="0"/>
              <a:t>مواخذه می‏شود.</a:t>
            </a:r>
          </a:p>
          <a:p>
            <a:r>
              <a:rPr lang="fa-IR" sz="3200" dirty="0" smtClean="0">
                <a:solidFill>
                  <a:srgbClr val="FFFF00"/>
                </a:solidFill>
              </a:rPr>
              <a:t>رویکرد سیستمی</a:t>
            </a:r>
          </a:p>
          <a:p>
            <a:pPr marL="0" indent="0">
              <a:buNone/>
            </a:pPr>
            <a:r>
              <a:rPr lang="fa-IR" sz="3200" dirty="0"/>
              <a:t>دلیل اصلی خطا، </a:t>
            </a:r>
            <a:r>
              <a:rPr lang="fa-IR" sz="3200" dirty="0" smtClean="0"/>
              <a:t>سیستم است</a:t>
            </a:r>
            <a:r>
              <a:rPr lang="fa-IR" sz="3200" dirty="0"/>
              <a:t>.</a:t>
            </a:r>
          </a:p>
          <a:p>
            <a:pPr marL="0" indent="0">
              <a:buNone/>
            </a:pPr>
            <a:r>
              <a:rPr lang="fa-IR" sz="3200" dirty="0" smtClean="0"/>
              <a:t>عوامل زمینه‏ای تحلیل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304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مدیریت خطا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155792"/>
              </p:ext>
            </p:extLst>
          </p:nvPr>
        </p:nvGraphicFramePr>
        <p:xfrm>
          <a:off x="1141412" y="1676400"/>
          <a:ext cx="9982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399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مزایای سیستم گزارش‏دهی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dirty="0"/>
              <a:t>1. یادگیری از تجربه</a:t>
            </a:r>
          </a:p>
          <a:p>
            <a:pPr marL="0" indent="0">
              <a:buNone/>
            </a:pPr>
            <a:r>
              <a:rPr lang="fa-IR" sz="3200" dirty="0"/>
              <a:t>2. </a:t>
            </a:r>
            <a:r>
              <a:rPr lang="fa-IR" sz="3200" dirty="0" smtClean="0"/>
              <a:t>آگاه کردن دیگر قسمت‏های مسئول </a:t>
            </a:r>
            <a:r>
              <a:rPr lang="fa-IR" sz="3200" dirty="0"/>
              <a:t>از خطرات </a:t>
            </a:r>
            <a:r>
              <a:rPr lang="fa-IR" sz="3200" dirty="0" smtClean="0"/>
              <a:t>مهم</a:t>
            </a:r>
            <a:endParaRPr lang="fa-IR" sz="3200" dirty="0"/>
          </a:p>
          <a:p>
            <a:pPr marL="0" indent="0">
              <a:buNone/>
            </a:pPr>
            <a:r>
              <a:rPr lang="fa-IR" sz="3200" dirty="0"/>
              <a:t>3. شناخت علل اصلی خطاها</a:t>
            </a:r>
          </a:p>
          <a:p>
            <a:pPr marL="0" indent="0">
              <a:buNone/>
            </a:pPr>
            <a:r>
              <a:rPr lang="fa-IR" sz="3200" dirty="0" smtClean="0"/>
              <a:t>4</a:t>
            </a:r>
            <a:r>
              <a:rPr lang="fa-IR" sz="3200" dirty="0"/>
              <a:t>. در اولویت قرار دادن فرصت‏ها برای پیشگیری از </a:t>
            </a:r>
            <a:r>
              <a:rPr lang="fa-IR" sz="3200" dirty="0" smtClean="0"/>
              <a:t>خطا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321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ویژگی‏های سیستم گزارش‏دهی موفق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fa-IR" sz="3600" dirty="0"/>
              <a:t>1. غیر تنبیهی</a:t>
            </a:r>
          </a:p>
          <a:p>
            <a:pPr marL="0" indent="0" algn="justLow">
              <a:buNone/>
            </a:pPr>
            <a:r>
              <a:rPr lang="fa-IR" sz="3600" dirty="0"/>
              <a:t>2. محرمانه</a:t>
            </a:r>
          </a:p>
          <a:p>
            <a:pPr marL="0" indent="0" algn="justLow">
              <a:buNone/>
            </a:pPr>
            <a:r>
              <a:rPr lang="fa-IR" sz="3600" dirty="0"/>
              <a:t>3. مستقل</a:t>
            </a:r>
          </a:p>
          <a:p>
            <a:pPr marL="0" indent="0" algn="justLow">
              <a:buNone/>
            </a:pPr>
            <a:r>
              <a:rPr lang="fa-IR" sz="3600" dirty="0"/>
              <a:t>4. </a:t>
            </a:r>
            <a:r>
              <a:rPr lang="fa-IR" sz="3600" dirty="0" smtClean="0"/>
              <a:t>تحلیل توسط </a:t>
            </a:r>
            <a:r>
              <a:rPr lang="fa-IR" sz="3600" dirty="0"/>
              <a:t>کارشناس</a:t>
            </a:r>
          </a:p>
          <a:p>
            <a:pPr marL="0" indent="0" algn="justLow">
              <a:buNone/>
            </a:pPr>
            <a:r>
              <a:rPr lang="fa-IR" sz="3600" dirty="0"/>
              <a:t>5. به موقع</a:t>
            </a:r>
          </a:p>
          <a:p>
            <a:pPr marL="0" indent="0" algn="justLow">
              <a:buNone/>
            </a:pPr>
            <a:r>
              <a:rPr lang="fa-IR" sz="3600" dirty="0"/>
              <a:t>6. </a:t>
            </a:r>
            <a:r>
              <a:rPr lang="fa-IR" sz="3600" dirty="0" smtClean="0"/>
              <a:t>مبتنی بر سیستم(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Systems-oriented</a:t>
            </a:r>
            <a:r>
              <a:rPr lang="fa-IR" sz="3600" dirty="0" smtClean="0"/>
              <a:t>)</a:t>
            </a:r>
            <a:endParaRPr lang="fa-I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560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پنیر سوئیسی به عنوان یک مدل برای مدیریت خطا</a:t>
            </a:r>
            <a:endParaRPr lang="fa-I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/>
              <a:t>ارائه توسط پروفسور </a:t>
            </a:r>
            <a:r>
              <a:rPr lang="fa-IR" dirty="0"/>
              <a:t>جیمز </a:t>
            </a:r>
            <a:r>
              <a:rPr lang="fa-IR" dirty="0" smtClean="0"/>
              <a:t>ریزن(</a:t>
            </a:r>
            <a:r>
              <a:rPr lang="en-US" dirty="0"/>
              <a:t>James T. Reason</a:t>
            </a:r>
            <a:r>
              <a:rPr lang="fa-IR" dirty="0" smtClean="0"/>
              <a:t>)</a:t>
            </a:r>
          </a:p>
          <a:p>
            <a:pPr algn="just"/>
            <a:r>
              <a:rPr lang="fa-IR" dirty="0"/>
              <a:t>نواقص و ایراداتی </a:t>
            </a:r>
            <a:r>
              <a:rPr lang="fa-IR" dirty="0" smtClean="0"/>
              <a:t>در هر </a:t>
            </a:r>
            <a:r>
              <a:rPr lang="fa-IR" dirty="0"/>
              <a:t>کدام از فرایندها، تجهیزات و یا اقدامات </a:t>
            </a:r>
            <a:r>
              <a:rPr lang="fa-IR" dirty="0" smtClean="0"/>
              <a:t>افراد</a:t>
            </a:r>
          </a:p>
          <a:p>
            <a:pPr algn="just"/>
            <a:r>
              <a:rPr lang="fa-IR" dirty="0"/>
              <a:t>در واقع، حوادث بزرگ غالباً نتیجه تجمع زنجیره ای از نواقص کوچک ولی متعدد موجود در سیستم می باشند که توانسته اند از سدهای دفاعی و تمهیدات امنیتی در نظر گرفته شده، عبور نمایند. </a:t>
            </a:r>
          </a:p>
          <a:p>
            <a:pPr algn="just"/>
            <a:r>
              <a:rPr lang="fa-IR" dirty="0" smtClean="0"/>
              <a:t>توالی </a:t>
            </a:r>
            <a:r>
              <a:rPr lang="fa-IR" dirty="0"/>
              <a:t>رویدادهای فوق را که بیانگر اثر تجمعی نواقص موجود در سیستم (نقص در عوامل سازمانی، تکنیکی و انسانی) در ایجاد انواع خطا می باشد به مدل پنیر سوئیسی تشبیه کرده اند.</a:t>
            </a:r>
          </a:p>
          <a:p>
            <a:pPr algn="just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541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D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18</a:t>
            </a:fld>
            <a:endParaRPr lang="fa-IR" dirty="0"/>
          </a:p>
        </p:txBody>
      </p:sp>
      <p:pic>
        <p:nvPicPr>
          <p:cNvPr id="1026" name="Picture 2" descr="http://publishing.energyinst.org/__data/assets/image/0006/26727/Swiss-chees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2"/>
          <a:stretch/>
        </p:blipFill>
        <p:spPr bwMode="auto">
          <a:xfrm>
            <a:off x="1540213" y="83646"/>
            <a:ext cx="8821399" cy="670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94812" y="0"/>
            <a:ext cx="1447800" cy="533400"/>
          </a:xfrm>
          <a:prstGeom prst="rect">
            <a:avLst/>
          </a:prstGeom>
          <a:solidFill>
            <a:srgbClr val="C0D7B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86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نارسایی‏های فعال(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Failures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 smtClean="0"/>
              <a:t>اعمال غیر ایمن </a:t>
            </a:r>
            <a:r>
              <a:rPr lang="fa-IR" dirty="0"/>
              <a:t>است که </a:t>
            </a:r>
            <a:r>
              <a:rPr lang="fa-IR" dirty="0" smtClean="0"/>
              <a:t>به </a:t>
            </a:r>
            <a:r>
              <a:rPr lang="fa-IR" dirty="0"/>
              <a:t>طور مستقیم به یک حادثه ارتباط </a:t>
            </a:r>
            <a:r>
              <a:rPr lang="fa-IR" dirty="0" smtClean="0"/>
              <a:t>دارد.</a:t>
            </a:r>
          </a:p>
          <a:p>
            <a:pPr algn="justLow"/>
            <a:r>
              <a:rPr lang="fa-IR" dirty="0" smtClean="0"/>
              <a:t>توسط افرادی اتفاق می‏افتد </a:t>
            </a:r>
            <a:r>
              <a:rPr lang="fa-IR" dirty="0"/>
              <a:t>که در تماس مستقیم با بیمار و یا سیستم </a:t>
            </a:r>
            <a:r>
              <a:rPr lang="fa-IR" dirty="0" smtClean="0"/>
              <a:t>هستند.</a:t>
            </a:r>
          </a:p>
          <a:p>
            <a:pPr algn="justLow"/>
            <a:r>
              <a:rPr lang="fa-IR" dirty="0"/>
              <a:t>برای مثال:</a:t>
            </a:r>
          </a:p>
          <a:p>
            <a:pPr algn="justLow"/>
            <a:r>
              <a:rPr lang="fa-IR" dirty="0" smtClean="0">
                <a:solidFill>
                  <a:srgbClr val="FFFF00"/>
                </a:solidFill>
              </a:rPr>
              <a:t>مبتنی بر مهارت، مبتنی </a:t>
            </a:r>
            <a:r>
              <a:rPr lang="fa-IR" dirty="0">
                <a:solidFill>
                  <a:srgbClr val="FFFF00"/>
                </a:solidFill>
              </a:rPr>
              <a:t>بر دانش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684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</a:t>
            </a:fld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11020136" y="1363579"/>
            <a:ext cx="838200" cy="2133600"/>
          </a:xfrm>
          <a:prstGeom prst="roundRect">
            <a:avLst/>
          </a:prstGeom>
          <a:solidFill>
            <a:srgbClr val="F22E00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9138" y="1371600"/>
            <a:ext cx="1066800" cy="2133600"/>
          </a:xfrm>
          <a:prstGeom prst="round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مـ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33463" y="1363579"/>
            <a:ext cx="838200" cy="2133600"/>
          </a:xfrm>
          <a:prstGeom prst="roundRect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و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10908" y="1363579"/>
            <a:ext cx="983830" cy="2133600"/>
          </a:xfrm>
          <a:prstGeom prst="roundRect">
            <a:avLst/>
          </a:prstGeom>
          <a:solidFill>
            <a:srgbClr val="009900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ز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71458" y="1371600"/>
            <a:ext cx="800725" cy="2133600"/>
          </a:xfrm>
          <a:prstGeom prst="round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ش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79795" y="1371600"/>
            <a:ext cx="1088310" cy="2133600"/>
          </a:xfrm>
          <a:prstGeom prst="roundRect">
            <a:avLst/>
          </a:prstGeom>
          <a:solidFill>
            <a:srgbClr val="0066FF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بـ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64902" y="1363579"/>
            <a:ext cx="877036" cy="2133600"/>
          </a:xfrm>
          <a:prstGeom prst="roundRect">
            <a:avLst/>
          </a:prstGeom>
          <a:solidFill>
            <a:srgbClr val="333399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42840" y="1371600"/>
            <a:ext cx="984698" cy="2133600"/>
          </a:xfrm>
          <a:prstGeom prst="roundRect">
            <a:avLst/>
          </a:prstGeom>
          <a:solidFill>
            <a:srgbClr val="6600CC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لـ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21842" y="1363579"/>
            <a:ext cx="1479248" cy="2133600"/>
          </a:xfrm>
          <a:prstGeom prst="roundRect">
            <a:avLst/>
          </a:prstGeom>
          <a:solidFill>
            <a:srgbClr val="9900CC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ـنـ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7012" y="1363579"/>
            <a:ext cx="856105" cy="2133600"/>
          </a:xfrm>
          <a:prstGeom prst="roundRect">
            <a:avLst/>
          </a:prstGeom>
          <a:solidFill>
            <a:srgbClr val="993366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ی</a:t>
            </a:r>
            <a:endParaRPr lang="fa-I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027112" y="3733800"/>
            <a:ext cx="10134600" cy="2133601"/>
          </a:xfrm>
          <a:prstGeom prst="round2DiagRect">
            <a:avLst/>
          </a:prstGeom>
          <a:solidFill>
            <a:srgbClr val="6187FF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cs typeface="B Nazanin" panose="00000400000000000000" pitchFamily="2" charset="-78"/>
              </a:rPr>
              <a:t>استاد راهنما: دکتر محمود سقایی و خانم دکتر استکی</a:t>
            </a:r>
          </a:p>
          <a:p>
            <a:pPr algn="ctr" rtl="1"/>
            <a:r>
              <a:rPr lang="fa-IR" sz="2400" b="1" dirty="0" smtClean="0">
                <a:cs typeface="B Nazanin" panose="00000400000000000000" pitchFamily="2" charset="-78"/>
              </a:rPr>
              <a:t>دانشجو: محمد اسماعیل حاجی‏نژاد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1362" y="1363579"/>
            <a:ext cx="1041207" cy="2133600"/>
          </a:xfrm>
          <a:prstGeom prst="roundRect">
            <a:avLst/>
          </a:prstGeom>
          <a:solidFill>
            <a:srgbClr val="660066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یـ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08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نارسایی‏های پنهان(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Latent Failures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/>
              <a:t>نارسایی‏های </a:t>
            </a:r>
            <a:r>
              <a:rPr lang="fa-IR" dirty="0" smtClean="0"/>
              <a:t>نهفته </a:t>
            </a:r>
            <a:r>
              <a:rPr lang="fa-IR" dirty="0"/>
              <a:t>شامل عوامل </a:t>
            </a:r>
            <a:r>
              <a:rPr lang="fa-IR" dirty="0" smtClean="0"/>
              <a:t>کمک کننده است که </a:t>
            </a:r>
            <a:r>
              <a:rPr lang="fa-IR" dirty="0"/>
              <a:t>ممکن است برای </a:t>
            </a:r>
            <a:r>
              <a:rPr lang="fa-IR" dirty="0" smtClean="0"/>
              <a:t>روزها، هفته‏ها </a:t>
            </a:r>
            <a:r>
              <a:rPr lang="fa-IR" dirty="0"/>
              <a:t>یا </a:t>
            </a:r>
            <a:r>
              <a:rPr lang="fa-IR" dirty="0" smtClean="0"/>
              <a:t>ماه‏ها نهفته باقی بماند </a:t>
            </a:r>
            <a:r>
              <a:rPr lang="fa-IR" dirty="0"/>
              <a:t>تا زمانی که به </a:t>
            </a:r>
            <a:r>
              <a:rPr lang="fa-IR" dirty="0" smtClean="0"/>
              <a:t>حادثه کمک کنند.</a:t>
            </a:r>
          </a:p>
          <a:p>
            <a:pPr algn="justLow"/>
            <a:r>
              <a:rPr lang="fa-IR" dirty="0" smtClean="0"/>
              <a:t>برای مثال:</a:t>
            </a:r>
          </a:p>
          <a:p>
            <a:pPr algn="justLow"/>
            <a:r>
              <a:rPr lang="fa-IR" dirty="0">
                <a:solidFill>
                  <a:srgbClr val="FFFF00"/>
                </a:solidFill>
              </a:rPr>
              <a:t>تصمیم </a:t>
            </a:r>
            <a:r>
              <a:rPr lang="fa-IR" dirty="0" smtClean="0">
                <a:solidFill>
                  <a:srgbClr val="FFFF00"/>
                </a:solidFill>
              </a:rPr>
              <a:t>گیری‏های مدیریتی </a:t>
            </a:r>
            <a:r>
              <a:rPr lang="fa-IR" dirty="0">
                <a:solidFill>
                  <a:srgbClr val="FFFF00"/>
                </a:solidFill>
              </a:rPr>
              <a:t>اشتباه، فشار </a:t>
            </a:r>
            <a:r>
              <a:rPr lang="fa-IR" dirty="0" smtClean="0">
                <a:solidFill>
                  <a:srgbClr val="FFFF00"/>
                </a:solidFill>
              </a:rPr>
              <a:t>کاری، تعداد پرسنل کم</a:t>
            </a:r>
            <a:r>
              <a:rPr lang="en-US" dirty="0" smtClean="0">
                <a:solidFill>
                  <a:srgbClr val="FFFF00"/>
                </a:solidFill>
              </a:rPr>
              <a:t>، </a:t>
            </a:r>
            <a:r>
              <a:rPr lang="fa-IR" dirty="0">
                <a:solidFill>
                  <a:srgbClr val="FFFF00"/>
                </a:solidFill>
              </a:rPr>
              <a:t>تجهیزات ناکافی، </a:t>
            </a:r>
            <a:r>
              <a:rPr lang="fa-IR" dirty="0" smtClean="0">
                <a:solidFill>
                  <a:srgbClr val="FFFF00"/>
                </a:solidFill>
              </a:rPr>
              <a:t>تجهیزات فرسوده، تجربه کم، </a:t>
            </a:r>
            <a:r>
              <a:rPr lang="fa-IR" dirty="0">
                <a:solidFill>
                  <a:srgbClr val="FFFF00"/>
                </a:solidFill>
              </a:rPr>
              <a:t>مشکلات ارتباطی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00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22</a:t>
            </a:fld>
            <a:endParaRPr lang="fa-IR" dirty="0"/>
          </a:p>
        </p:txBody>
      </p:sp>
      <p:pic>
        <p:nvPicPr>
          <p:cNvPr id="2050" name="Picture 2" descr="https://thumbs.dreamstime.com/z/root-cause-analysis-38379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0"/>
          <a:stretch/>
        </p:blipFill>
        <p:spPr bwMode="auto">
          <a:xfrm>
            <a:off x="1370012" y="0"/>
            <a:ext cx="9638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تحليل </a:t>
            </a:r>
            <a:r>
              <a:rPr lang="fa-IR" dirty="0" smtClean="0"/>
              <a:t>ريشه‏اي وقايع(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RCA</a:t>
            </a:r>
            <a:r>
              <a:rPr lang="fa-IR" dirty="0" smtClean="0"/>
              <a:t>)</a:t>
            </a:r>
            <a:r>
              <a:rPr lang="fa-IR" dirty="0"/>
              <a:t> </a:t>
            </a:r>
            <a:r>
              <a:rPr lang="fa-IR" dirty="0" smtClean="0"/>
              <a:t>در </a:t>
            </a:r>
            <a:r>
              <a:rPr lang="fa-IR" dirty="0"/>
              <a:t>مدیریت </a:t>
            </a:r>
            <a:r>
              <a:rPr lang="fa-IR" dirty="0" smtClean="0"/>
              <a:t>خطا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dirty="0">
                <a:latin typeface="Arial" pitchFamily="34" charset="0"/>
              </a:rPr>
              <a:t> يك تكنيك براي درك علت وقوع يك حادثه </a:t>
            </a:r>
            <a:r>
              <a:rPr lang="fa-IR" dirty="0" smtClean="0">
                <a:latin typeface="Arial" pitchFamily="34" charset="0"/>
              </a:rPr>
              <a:t>است.</a:t>
            </a:r>
            <a:endParaRPr lang="fa-IR" dirty="0">
              <a:latin typeface="Arial" pitchFamily="34" charset="0"/>
            </a:endParaRPr>
          </a:p>
          <a:p>
            <a:pPr marL="365760" indent="-283464"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dirty="0">
                <a:latin typeface="Arial" pitchFamily="34" charset="0"/>
              </a:rPr>
              <a:t> </a:t>
            </a:r>
            <a:r>
              <a:rPr lang="fa-IR" dirty="0" smtClean="0">
                <a:latin typeface="Arial" pitchFamily="34" charset="0"/>
              </a:rPr>
              <a:t>به صورت </a:t>
            </a:r>
            <a:r>
              <a:rPr lang="fa-IR" dirty="0" smtClean="0">
                <a:solidFill>
                  <a:srgbClr val="FFFF00"/>
                </a:solidFill>
                <a:latin typeface="Arial" pitchFamily="34" charset="0"/>
              </a:rPr>
              <a:t>گذشته‏نگر </a:t>
            </a:r>
            <a:r>
              <a:rPr lang="fa-IR" dirty="0">
                <a:latin typeface="Arial" pitchFamily="34" charset="0"/>
              </a:rPr>
              <a:t>علت واقعي يك حادثه را بررسي </a:t>
            </a:r>
            <a:r>
              <a:rPr lang="fa-IR" dirty="0" smtClean="0">
                <a:latin typeface="Arial" pitchFamily="34" charset="0"/>
              </a:rPr>
              <a:t>مي‏كند.</a:t>
            </a:r>
            <a:endParaRPr lang="fa-IR" dirty="0">
              <a:latin typeface="Arial" pitchFamily="34" charset="0"/>
            </a:endParaRPr>
          </a:p>
          <a:p>
            <a:pPr marL="365760" indent="-283464"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dirty="0">
                <a:latin typeface="Arial" pitchFamily="34" charset="0"/>
              </a:rPr>
              <a:t> فرايند بررسي وتحقيق سازمان يافته اي است كه </a:t>
            </a:r>
            <a:r>
              <a:rPr lang="fa-IR" dirty="0" smtClean="0">
                <a:latin typeface="Arial" pitchFamily="34" charset="0"/>
              </a:rPr>
              <a:t>هدفش </a:t>
            </a:r>
            <a:r>
              <a:rPr lang="fa-IR" dirty="0">
                <a:solidFill>
                  <a:srgbClr val="FFFF00"/>
                </a:solidFill>
                <a:latin typeface="Arial" pitchFamily="34" charset="0"/>
              </a:rPr>
              <a:t>شناخت علت واقعي </a:t>
            </a:r>
            <a:r>
              <a:rPr lang="fa-IR" dirty="0">
                <a:latin typeface="Arial" pitchFamily="34" charset="0"/>
              </a:rPr>
              <a:t>يك مسئله </a:t>
            </a:r>
            <a:r>
              <a:rPr lang="fa-IR" dirty="0" smtClean="0">
                <a:latin typeface="Arial" pitchFamily="34" charset="0"/>
              </a:rPr>
              <a:t>است.</a:t>
            </a:r>
            <a:endParaRPr lang="fa-IR" dirty="0">
              <a:latin typeface="Arial" pitchFamily="34" charset="0"/>
            </a:endParaRPr>
          </a:p>
          <a:p>
            <a:pPr marL="365760" indent="-283464"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dirty="0">
                <a:latin typeface="Arial" pitchFamily="34" charset="0"/>
              </a:rPr>
              <a:t>به جای پرداختن به عملکرد افراد بر </a:t>
            </a:r>
            <a:r>
              <a:rPr lang="fa-IR" dirty="0" smtClean="0">
                <a:solidFill>
                  <a:srgbClr val="FFFF00"/>
                </a:solidFill>
                <a:latin typeface="Arial" pitchFamily="34" charset="0"/>
              </a:rPr>
              <a:t>سیستم‏ها و فرایندهای</a:t>
            </a:r>
            <a:r>
              <a:rPr lang="fa-IR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a-IR" dirty="0">
                <a:latin typeface="Arial" pitchFamily="34" charset="0"/>
              </a:rPr>
              <a:t>تاکید </a:t>
            </a:r>
            <a:r>
              <a:rPr lang="fa-IR" dirty="0" smtClean="0">
                <a:latin typeface="Arial" pitchFamily="34" charset="0"/>
              </a:rPr>
              <a:t>می‏کند</a:t>
            </a:r>
            <a:r>
              <a:rPr lang="fa-IR" dirty="0">
                <a:latin typeface="Arial" pitchFamily="34" charset="0"/>
              </a:rPr>
              <a:t>.</a:t>
            </a:r>
            <a:endParaRPr lang="fa-IR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627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24</a:t>
            </a:fld>
            <a:endParaRPr lang="fa-IR" dirty="0"/>
          </a:p>
        </p:txBody>
      </p:sp>
      <p:pic>
        <p:nvPicPr>
          <p:cNvPr id="1026" name="Picture 2" descr="http://www.clipartkid.com/images/95/the-cause-mapping-method-of-root-cause-analysis-yABjG8-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2860"/>
            <a:ext cx="8740508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تحليل ريشه‏اي وقايع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fa-IR" altLang="fa-IR" dirty="0" smtClean="0">
                <a:latin typeface="Arial" panose="020B0604020202090204" pitchFamily="34" charset="0"/>
              </a:rPr>
              <a:t> </a:t>
            </a:r>
            <a:r>
              <a:rPr lang="fa-IR" altLang="fa-IR" dirty="0">
                <a:solidFill>
                  <a:srgbClr val="FFFF00"/>
                </a:solidFill>
                <a:latin typeface="Arial" panose="020B0604020202090204" pitchFamily="34" charset="0"/>
              </a:rPr>
              <a:t>چه </a:t>
            </a:r>
            <a:r>
              <a:rPr lang="fa-IR" altLang="fa-IR" dirty="0">
                <a:latin typeface="Arial" panose="020B0604020202090204" pitchFamily="34" charset="0"/>
              </a:rPr>
              <a:t>اتقاقي افتاده است؟         </a:t>
            </a:r>
            <a:r>
              <a:rPr lang="en-US" altLang="fa-IR" dirty="0">
                <a:solidFill>
                  <a:srgbClr val="FFFF00"/>
                </a:solidFill>
                <a:latin typeface="Arial" panose="020B0604020202090204" pitchFamily="34" charset="0"/>
              </a:rPr>
              <a:t>What</a:t>
            </a:r>
            <a:r>
              <a:rPr lang="en-US" altLang="fa-IR" dirty="0">
                <a:latin typeface="Arial" panose="020B0604020202090204" pitchFamily="34" charset="0"/>
              </a:rPr>
              <a:t> happened?  </a:t>
            </a:r>
            <a:r>
              <a:rPr lang="en-US" altLang="fa-IR" dirty="0" smtClean="0">
                <a:latin typeface="Arial" panose="020B0604020202090204" pitchFamily="34" charset="0"/>
              </a:rPr>
              <a:t>                </a:t>
            </a:r>
            <a:endParaRPr lang="fa-IR" altLang="fa-IR" dirty="0">
              <a:latin typeface="Arial" panose="020B0604020202090204" pitchFamily="34" charset="0"/>
            </a:endParaRPr>
          </a:p>
          <a:p>
            <a:pPr>
              <a:buClr>
                <a:schemeClr val="tx1"/>
              </a:buClr>
            </a:pPr>
            <a:endParaRPr lang="fa-IR" altLang="fa-IR" dirty="0">
              <a:latin typeface="Arial" panose="020B0604020202090204" pitchFamily="34" charset="0"/>
            </a:endParaRPr>
          </a:p>
          <a:p>
            <a:pPr>
              <a:buClr>
                <a:schemeClr val="tx1"/>
              </a:buClr>
            </a:pPr>
            <a:r>
              <a:rPr lang="fa-IR" altLang="fa-IR" dirty="0" smtClean="0">
                <a:solidFill>
                  <a:srgbClr val="FFFF00"/>
                </a:solidFill>
                <a:latin typeface="Arial" panose="020B0604020202090204" pitchFamily="34" charset="0"/>
              </a:rPr>
              <a:t>چگونه </a:t>
            </a:r>
            <a:r>
              <a:rPr lang="fa-IR" altLang="fa-IR" dirty="0">
                <a:latin typeface="Arial" panose="020B0604020202090204" pitchFamily="34" charset="0"/>
              </a:rPr>
              <a:t>اتفاق افتاده است ؟ </a:t>
            </a:r>
            <a:r>
              <a:rPr lang="en-US" altLang="fa-IR" dirty="0">
                <a:solidFill>
                  <a:srgbClr val="FFFF00"/>
                </a:solidFill>
                <a:latin typeface="Arial" panose="020B0604020202090204" pitchFamily="34" charset="0"/>
              </a:rPr>
              <a:t>How</a:t>
            </a:r>
            <a:r>
              <a:rPr lang="en-US" altLang="fa-IR" dirty="0">
                <a:latin typeface="Arial" panose="020B0604020202090204" pitchFamily="34" charset="0"/>
              </a:rPr>
              <a:t> it happened?  </a:t>
            </a:r>
            <a:r>
              <a:rPr lang="en-US" altLang="fa-IR" dirty="0" smtClean="0">
                <a:latin typeface="Arial" panose="020B0604020202090204" pitchFamily="34" charset="0"/>
              </a:rPr>
              <a:t>                  </a:t>
            </a:r>
            <a:endParaRPr lang="fa-IR" altLang="fa-IR" dirty="0">
              <a:latin typeface="Arial" panose="020B0604020202090204" pitchFamily="34" charset="0"/>
            </a:endParaRPr>
          </a:p>
          <a:p>
            <a:pPr>
              <a:buClr>
                <a:schemeClr val="tx1"/>
              </a:buClr>
            </a:pPr>
            <a:endParaRPr lang="fa-IR" altLang="fa-IR" dirty="0">
              <a:latin typeface="Arial" panose="020B0604020202090204" pitchFamily="34" charset="0"/>
            </a:endParaRPr>
          </a:p>
          <a:p>
            <a:pPr>
              <a:buClr>
                <a:schemeClr val="tx1"/>
              </a:buClr>
            </a:pPr>
            <a:r>
              <a:rPr lang="fa-IR" altLang="fa-IR" dirty="0">
                <a:solidFill>
                  <a:srgbClr val="FFFF00"/>
                </a:solidFill>
                <a:latin typeface="Arial" panose="020B0604020202090204" pitchFamily="34" charset="0"/>
              </a:rPr>
              <a:t>چرا</a:t>
            </a:r>
            <a:r>
              <a:rPr lang="fa-IR" altLang="fa-IR" dirty="0" smtClean="0">
                <a:solidFill>
                  <a:srgbClr val="FF0000"/>
                </a:solidFill>
                <a:latin typeface="Arial" panose="020B0604020202090204" pitchFamily="34" charset="0"/>
              </a:rPr>
              <a:t> </a:t>
            </a:r>
            <a:r>
              <a:rPr lang="fa-IR" altLang="fa-IR" dirty="0">
                <a:latin typeface="Arial" panose="020B0604020202090204" pitchFamily="34" charset="0"/>
              </a:rPr>
              <a:t>اتفاق افتاده است؟      </a:t>
            </a:r>
            <a:r>
              <a:rPr lang="fa-IR" altLang="fa-IR" dirty="0" smtClean="0">
                <a:latin typeface="Arial" panose="020B0604020202090204" pitchFamily="34" charset="0"/>
              </a:rPr>
              <a:t>                             </a:t>
            </a:r>
            <a:r>
              <a:rPr lang="en-US" altLang="fa-IR" dirty="0">
                <a:solidFill>
                  <a:srgbClr val="FFFF00"/>
                </a:solidFill>
                <a:latin typeface="Arial" panose="020B0604020202090204" pitchFamily="34" charset="0"/>
              </a:rPr>
              <a:t>Why</a:t>
            </a:r>
            <a:r>
              <a:rPr lang="en-US" altLang="fa-IR" dirty="0">
                <a:latin typeface="Arial" panose="020B0604020202090204" pitchFamily="34" charset="0"/>
              </a:rPr>
              <a:t> it </a:t>
            </a:r>
            <a:r>
              <a:rPr lang="en-US" altLang="fa-IR" dirty="0" smtClean="0">
                <a:latin typeface="Arial" panose="020B0604020202090204" pitchFamily="34" charset="0"/>
              </a:rPr>
              <a:t>happened</a:t>
            </a:r>
            <a:r>
              <a:rPr lang="fa-IR" altLang="fa-IR" dirty="0" smtClean="0">
                <a:latin typeface="Arial" panose="020B0604020202090204" pitchFamily="34" charset="0"/>
              </a:rPr>
              <a:t>     </a:t>
            </a:r>
            <a:r>
              <a:rPr lang="fa-IR" altLang="fa-IR" dirty="0">
                <a:latin typeface="Arial" panose="020B0604020202090204" pitchFamily="34" charset="0"/>
              </a:rPr>
              <a:t/>
            </a:r>
            <a:br>
              <a:rPr lang="fa-IR" altLang="fa-IR" dirty="0">
                <a:latin typeface="Arial" panose="020B0604020202090204" pitchFamily="34" charset="0"/>
              </a:rPr>
            </a:br>
            <a:endParaRPr lang="en-US" altLang="fa-IR" dirty="0">
              <a:latin typeface="Arial" panose="020B060402020209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799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63274"/>
            <a:ext cx="12188824" cy="133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98" b="1" dirty="0">
                <a:solidFill>
                  <a:srgbClr val="C00000"/>
                </a:solidFill>
              </a:rPr>
              <a:t>RCA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89412" y="870232"/>
            <a:ext cx="4049352" cy="83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99" b="1" dirty="0"/>
              <a:t>Contributory factors </a:t>
            </a:r>
          </a:p>
        </p:txBody>
      </p:sp>
      <p:cxnSp>
        <p:nvCxnSpPr>
          <p:cNvPr id="5" name="Straight Arrow Connector 4"/>
          <p:cNvCxnSpPr>
            <a:stCxn id="3" idx="2"/>
            <a:endCxn id="10" idx="0"/>
          </p:cNvCxnSpPr>
          <p:nvPr/>
        </p:nvCxnSpPr>
        <p:spPr>
          <a:xfrm flipH="1">
            <a:off x="4400990" y="1701013"/>
            <a:ext cx="1813098" cy="1249839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  <a:endCxn id="11" idx="0"/>
          </p:cNvCxnSpPr>
          <p:nvPr/>
        </p:nvCxnSpPr>
        <p:spPr>
          <a:xfrm>
            <a:off x="6214088" y="1701013"/>
            <a:ext cx="1893303" cy="122942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74189" y="2950852"/>
            <a:ext cx="3053602" cy="6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99" b="1" dirty="0">
                <a:solidFill>
                  <a:srgbClr val="FFFF00"/>
                </a:solidFill>
              </a:rPr>
              <a:t>Influencing factors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34191" y="2930439"/>
            <a:ext cx="2346400" cy="7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99" b="1" dirty="0">
                <a:solidFill>
                  <a:srgbClr val="FFFF00"/>
                </a:solidFill>
              </a:rPr>
              <a:t>Casual factors </a:t>
            </a:r>
          </a:p>
        </p:txBody>
      </p:sp>
      <p:cxnSp>
        <p:nvCxnSpPr>
          <p:cNvPr id="14" name="Straight Arrow Connector 13"/>
          <p:cNvCxnSpPr>
            <a:stCxn id="10" idx="2"/>
            <a:endCxn id="19" idx="0"/>
          </p:cNvCxnSpPr>
          <p:nvPr/>
        </p:nvCxnSpPr>
        <p:spPr>
          <a:xfrm>
            <a:off x="4400990" y="3622550"/>
            <a:ext cx="1813098" cy="209245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19" idx="0"/>
          </p:cNvCxnSpPr>
          <p:nvPr/>
        </p:nvCxnSpPr>
        <p:spPr>
          <a:xfrm flipH="1">
            <a:off x="6214088" y="3668887"/>
            <a:ext cx="1893303" cy="204611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13175" y="5715000"/>
            <a:ext cx="2401825" cy="83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خطای پزشکی</a:t>
            </a:r>
            <a:endParaRPr lang="en-US" sz="32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7803" y="1737895"/>
            <a:ext cx="2540242" cy="3124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Stress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Inadequate </a:t>
            </a:r>
            <a:r>
              <a:rPr lang="en-US" sz="2200" b="1" dirty="0">
                <a:solidFill>
                  <a:schemeClr val="tx1"/>
                </a:solidFill>
              </a:rPr>
              <a:t>training 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High </a:t>
            </a:r>
            <a:r>
              <a:rPr lang="en-US" sz="2200" b="1" dirty="0">
                <a:solidFill>
                  <a:schemeClr val="tx1"/>
                </a:solidFill>
              </a:rPr>
              <a:t>workload </a:t>
            </a:r>
            <a:endParaRPr lang="fa-IR" sz="22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47212" y="1996612"/>
            <a:ext cx="2585195" cy="32838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Organization 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Technical  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Human </a:t>
            </a:r>
            <a:endParaRPr lang="fa-I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مراحل </a:t>
            </a:r>
            <a:r>
              <a:rPr lang="fa-IR" dirty="0" smtClean="0"/>
              <a:t>اجراي </a:t>
            </a:r>
            <a:r>
              <a:rPr lang="fa-IR" dirty="0"/>
              <a:t>تکنیک </a:t>
            </a:r>
            <a:r>
              <a:rPr lang="fa-IR" dirty="0" smtClean="0"/>
              <a:t>تحليل ريشه‏اي </a:t>
            </a:r>
            <a:r>
              <a:rPr lang="fa-IR" dirty="0"/>
              <a:t>وقايع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>
              <a:buNone/>
            </a:pPr>
            <a:r>
              <a:rPr lang="fa-IR" sz="36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 </a:t>
            </a:r>
            <a:r>
              <a:rPr lang="fa-IR" dirty="0" smtClean="0"/>
              <a:t>تشکیل </a:t>
            </a:r>
            <a:r>
              <a:rPr lang="fa-IR" dirty="0"/>
              <a:t>تیم و تعریف رویداد</a:t>
            </a:r>
          </a:p>
          <a:p>
            <a:pPr marL="0" indent="0" algn="justLow">
              <a:buNone/>
            </a:pPr>
            <a:r>
              <a:rPr lang="fa-IR" sz="36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</a:t>
            </a:r>
            <a:r>
              <a:rPr lang="fa-IR" dirty="0" smtClean="0"/>
              <a:t> </a:t>
            </a:r>
            <a:r>
              <a:rPr lang="fa-IR" altLang="fa-IR" dirty="0" smtClean="0">
                <a:ea typeface="Majalla UI"/>
              </a:rPr>
              <a:t>گردآوری </a:t>
            </a:r>
            <a:r>
              <a:rPr lang="fa-IR" altLang="fa-IR" dirty="0">
                <a:ea typeface="Majalla UI"/>
              </a:rPr>
              <a:t>اطلاعات</a:t>
            </a:r>
          </a:p>
          <a:p>
            <a:pPr marL="0" indent="0" algn="justLow">
              <a:buNone/>
            </a:pPr>
            <a:r>
              <a:rPr lang="fa-IR" sz="36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</a:t>
            </a:r>
            <a:r>
              <a:rPr lang="fa-IR" dirty="0" smtClean="0"/>
              <a:t> </a:t>
            </a:r>
            <a:r>
              <a:rPr lang="fa-IR" altLang="fa-IR" dirty="0">
                <a:ea typeface="Majalla UI"/>
              </a:rPr>
              <a:t>ثبت اطلاعات و تهیه گزارش</a:t>
            </a:r>
          </a:p>
          <a:p>
            <a:pPr marL="0" indent="0" algn="justLow">
              <a:buNone/>
            </a:pPr>
            <a:r>
              <a:rPr lang="fa-IR" sz="36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</a:t>
            </a:r>
            <a:r>
              <a:rPr lang="fa-IR" dirty="0" smtClean="0"/>
              <a:t> </a:t>
            </a:r>
            <a:r>
              <a:rPr lang="fa-IR" altLang="fa-IR" dirty="0">
                <a:latin typeface="Arial" panose="020B0604020202090204" pitchFamily="34" charset="0"/>
              </a:rPr>
              <a:t>شناسايي مسائل مرتبط با مراقبت يا خدمات</a:t>
            </a:r>
          </a:p>
          <a:p>
            <a:pPr marL="0" indent="0" algn="justLow">
              <a:buNone/>
            </a:pPr>
            <a:r>
              <a:rPr lang="fa-IR" sz="36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</a:t>
            </a:r>
            <a:r>
              <a:rPr lang="fa-IR" dirty="0" smtClean="0"/>
              <a:t> </a:t>
            </a:r>
            <a:r>
              <a:rPr lang="fa-IR" altLang="fa-IR" dirty="0">
                <a:ea typeface="Majalla UI"/>
              </a:rPr>
              <a:t>تحليل </a:t>
            </a:r>
            <a:r>
              <a:rPr lang="fa-IR" altLang="fa-IR" dirty="0" smtClean="0">
                <a:ea typeface="Majalla UI"/>
              </a:rPr>
              <a:t>حادثه، </a:t>
            </a:r>
            <a:r>
              <a:rPr lang="fa-IR" altLang="fa-IR" dirty="0">
                <a:ea typeface="Majalla UI"/>
              </a:rPr>
              <a:t>شناسايي عوامل دخيل </a:t>
            </a:r>
            <a:r>
              <a:rPr lang="fa-IR" altLang="fa-IR" dirty="0" smtClean="0">
                <a:ea typeface="Majalla UI"/>
              </a:rPr>
              <a:t>و علل ريشه‏اي</a:t>
            </a:r>
            <a:endParaRPr lang="fa-IR" altLang="fa-IR" dirty="0">
              <a:ea typeface="Majalla UI"/>
            </a:endParaRPr>
          </a:p>
          <a:p>
            <a:pPr marL="0" indent="0" algn="justLow">
              <a:buNone/>
            </a:pPr>
            <a:r>
              <a:rPr lang="fa-IR" sz="3600" dirty="0">
                <a:solidFill>
                  <a:srgbClr val="FFFF00"/>
                </a:solidFill>
                <a:sym typeface="Wingdings 2" panose="05020102010507070707" pitchFamily="18" charset="2"/>
              </a:rPr>
              <a:t> </a:t>
            </a:r>
            <a:r>
              <a:rPr lang="fa-IR" dirty="0">
                <a:ea typeface="Majalla UI"/>
                <a:sym typeface="Wingdings 2" panose="05020102010507070707" pitchFamily="18" charset="2"/>
              </a:rPr>
              <a:t>طراحی اقدامات اصلاحی و پیشنهادی </a:t>
            </a:r>
            <a:endParaRPr lang="fa-IR" dirty="0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178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 </a:t>
            </a:r>
            <a:r>
              <a:rPr lang="fa-IR" dirty="0" smtClean="0"/>
              <a:t>گام اول: تشکیل </a:t>
            </a:r>
            <a:r>
              <a:rPr lang="fa-IR" dirty="0"/>
              <a:t>تیم </a:t>
            </a:r>
            <a:r>
              <a:rPr lang="fa-IR" dirty="0" smtClean="0"/>
              <a:t>و تعریف </a:t>
            </a:r>
            <a:r>
              <a:rPr lang="fa-IR" dirty="0"/>
              <a:t>رویداد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3175"/>
            <a:ext cx="1143000" cy="276225"/>
          </a:xfrm>
        </p:spPr>
        <p:txBody>
          <a:bodyPr/>
          <a:lstStyle/>
          <a:p>
            <a:fld id="{25BA54BD-C84D-46CE-8B72-31BFB26ABA43}" type="slidenum">
              <a:rPr lang="fa-IR" smtClean="0"/>
              <a:pPr/>
              <a:t>28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371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خصوصیات یک </a:t>
            </a:r>
            <a:r>
              <a:rPr lang="fa-IR" dirty="0" smtClean="0"/>
              <a:t>تیم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7612" y="1905000"/>
            <a:ext cx="9448802" cy="4267200"/>
          </a:xfrm>
        </p:spPr>
        <p:txBody>
          <a:bodyPr>
            <a:normAutofit fontScale="92500" lnSpcReduction="20000"/>
          </a:bodyPr>
          <a:lstStyle/>
          <a:p>
            <a:pPr marL="596646" indent="-514350" algn="just">
              <a:buClr>
                <a:schemeClr val="tx1"/>
              </a:buClr>
              <a:defRPr/>
            </a:pPr>
            <a:r>
              <a:rPr lang="fa-IR" sz="3200" dirty="0">
                <a:latin typeface="Arial" pitchFamily="34" charset="0"/>
              </a:rPr>
              <a:t>تیم متشکل از 4-3 نفراست </a:t>
            </a:r>
            <a:r>
              <a:rPr lang="fa-IR" sz="3200" dirty="0" smtClean="0">
                <a:latin typeface="Arial" pitchFamily="34" charset="0"/>
              </a:rPr>
              <a:t>و یک </a:t>
            </a:r>
            <a:r>
              <a:rPr lang="fa-IR" sz="3200" dirty="0">
                <a:latin typeface="Arial" pitchFamily="34" charset="0"/>
              </a:rPr>
              <a:t>نفر نقش </a:t>
            </a:r>
            <a:r>
              <a:rPr lang="fa-IR" sz="3200" dirty="0">
                <a:solidFill>
                  <a:srgbClr val="FFFF00"/>
                </a:solidFill>
                <a:latin typeface="Arial" pitchFamily="34" charset="0"/>
              </a:rPr>
              <a:t>رهبری</a:t>
            </a:r>
            <a:r>
              <a:rPr lang="fa-IR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a-IR" sz="3200" dirty="0">
                <a:latin typeface="Arial" pitchFamily="34" charset="0"/>
              </a:rPr>
              <a:t>تیم را </a:t>
            </a:r>
            <a:r>
              <a:rPr lang="fa-IR" sz="3200" dirty="0" smtClean="0">
                <a:latin typeface="Arial" pitchFamily="34" charset="0"/>
              </a:rPr>
              <a:t>بر عهده دارد.</a:t>
            </a:r>
            <a:endParaRPr lang="fa-IR" sz="3200" dirty="0">
              <a:latin typeface="Arial" pitchFamily="34" charset="0"/>
            </a:endParaRPr>
          </a:p>
          <a:p>
            <a:pPr marL="596646" indent="-514350" algn="just">
              <a:buClr>
                <a:schemeClr val="tx1"/>
              </a:buClr>
              <a:defRPr/>
            </a:pPr>
            <a:r>
              <a:rPr lang="fa-IR" sz="3200" dirty="0">
                <a:latin typeface="Arial" pitchFamily="34" charset="0"/>
              </a:rPr>
              <a:t>این افراد دارای </a:t>
            </a:r>
            <a:r>
              <a:rPr lang="fa-IR" sz="3200" dirty="0">
                <a:solidFill>
                  <a:srgbClr val="FFFF00"/>
                </a:solidFill>
                <a:latin typeface="Arial" pitchFamily="34" charset="0"/>
              </a:rPr>
              <a:t>اختیارات تصمیم گیری </a:t>
            </a:r>
            <a:r>
              <a:rPr lang="fa-IR" sz="3200" dirty="0" smtClean="0">
                <a:latin typeface="Arial" pitchFamily="34" charset="0"/>
              </a:rPr>
              <a:t>هستند.</a:t>
            </a:r>
            <a:endParaRPr lang="fa-IR" sz="3200" dirty="0">
              <a:latin typeface="Arial" pitchFamily="34" charset="0"/>
            </a:endParaRPr>
          </a:p>
          <a:p>
            <a:pPr marL="596646" indent="-514350" algn="just">
              <a:buClr>
                <a:schemeClr val="tx1"/>
              </a:buClr>
              <a:defRPr/>
            </a:pPr>
            <a:r>
              <a:rPr lang="fa-IR" sz="3200" dirty="0">
                <a:latin typeface="Arial" pitchFamily="34" charset="0"/>
              </a:rPr>
              <a:t>این افراد مستقل از حادثه ولی نزدیک به حادثه هستند.</a:t>
            </a:r>
          </a:p>
          <a:p>
            <a:pPr marL="596646" indent="-514350" algn="just">
              <a:buClr>
                <a:schemeClr val="tx1"/>
              </a:buClr>
              <a:defRPr/>
            </a:pPr>
            <a:r>
              <a:rPr lang="fa-IR" sz="3200" dirty="0">
                <a:latin typeface="Arial" pitchFamily="34" charset="0"/>
              </a:rPr>
              <a:t>دارای شناخت در حوزه مربوطه </a:t>
            </a:r>
            <a:r>
              <a:rPr lang="fa-IR" sz="3200" dirty="0" smtClean="0">
                <a:latin typeface="Arial" pitchFamily="34" charset="0"/>
              </a:rPr>
              <a:t>هستند.</a:t>
            </a:r>
            <a:endParaRPr lang="fa-IR" sz="3200" dirty="0">
              <a:latin typeface="Arial" pitchFamily="34" charset="0"/>
            </a:endParaRPr>
          </a:p>
          <a:p>
            <a:pPr marL="596646" indent="-514350" algn="just">
              <a:buClr>
                <a:schemeClr val="tx1"/>
              </a:buClr>
              <a:defRPr/>
            </a:pPr>
            <a:r>
              <a:rPr lang="fa-IR" sz="3200" dirty="0">
                <a:solidFill>
                  <a:srgbClr val="FFFF00"/>
                </a:solidFill>
                <a:latin typeface="Arial" pitchFamily="34" charset="0"/>
              </a:rPr>
              <a:t>بین رشته ای </a:t>
            </a:r>
            <a:r>
              <a:rPr lang="fa-IR" sz="3200" dirty="0">
                <a:latin typeface="Arial" pitchFamily="34" charset="0"/>
              </a:rPr>
              <a:t>(با </a:t>
            </a:r>
            <a:r>
              <a:rPr lang="fa-IR" sz="3200" dirty="0" smtClean="0">
                <a:latin typeface="Arial" pitchFamily="34" charset="0"/>
              </a:rPr>
              <a:t>زمینه‏های </a:t>
            </a:r>
            <a:r>
              <a:rPr lang="fa-IR" sz="3200" dirty="0">
                <a:latin typeface="Arial" pitchFamily="34" charset="0"/>
              </a:rPr>
              <a:t>مختلف </a:t>
            </a:r>
            <a:r>
              <a:rPr lang="fa-IR" sz="3200" dirty="0" smtClean="0">
                <a:latin typeface="Arial" pitchFamily="34" charset="0"/>
              </a:rPr>
              <a:t>دانشی)</a:t>
            </a:r>
            <a:endParaRPr lang="fa-IR" sz="3200" dirty="0">
              <a:latin typeface="Arial" pitchFamily="34" charset="0"/>
            </a:endParaRPr>
          </a:p>
          <a:p>
            <a:pPr marL="596646" indent="-514350" algn="just">
              <a:buClr>
                <a:schemeClr val="tx1"/>
              </a:buClr>
              <a:defRPr/>
            </a:pPr>
            <a:r>
              <a:rPr lang="fa-IR" sz="3200" dirty="0">
                <a:latin typeface="Arial" pitchFamily="34" charset="0"/>
              </a:rPr>
              <a:t>دارای </a:t>
            </a:r>
            <a:r>
              <a:rPr lang="fa-IR" sz="3200" dirty="0" smtClean="0">
                <a:solidFill>
                  <a:srgbClr val="FFFF00"/>
                </a:solidFill>
                <a:latin typeface="Arial" pitchFamily="34" charset="0"/>
              </a:rPr>
              <a:t>مهارت‏های </a:t>
            </a:r>
            <a:r>
              <a:rPr lang="fa-IR" sz="3200" dirty="0">
                <a:solidFill>
                  <a:srgbClr val="FFFF00"/>
                </a:solidFill>
                <a:latin typeface="Arial" pitchFamily="34" charset="0"/>
              </a:rPr>
              <a:t>تحقیق و بررسی </a:t>
            </a:r>
            <a:r>
              <a:rPr lang="fa-IR" sz="3200" dirty="0">
                <a:latin typeface="Arial" pitchFamily="34" charset="0"/>
              </a:rPr>
              <a:t>هستند.</a:t>
            </a:r>
          </a:p>
          <a:p>
            <a:pPr marL="596646" indent="-514350" algn="just">
              <a:buClr>
                <a:schemeClr val="tx1"/>
              </a:buClr>
              <a:defRPr/>
            </a:pPr>
            <a:r>
              <a:rPr lang="fa-IR" sz="3200" dirty="0" smtClean="0">
                <a:latin typeface="Arial" pitchFamily="34" charset="0"/>
              </a:rPr>
              <a:t>در مورد </a:t>
            </a:r>
            <a:r>
              <a:rPr lang="fa-IR" sz="3200" dirty="0">
                <a:latin typeface="Arial" pitchFamily="34" charset="0"/>
              </a:rPr>
              <a:t>فرآیند بررسی حادثه به خوبی </a:t>
            </a:r>
            <a:r>
              <a:rPr lang="fa-IR" sz="3200" dirty="0">
                <a:solidFill>
                  <a:srgbClr val="FFFF00"/>
                </a:solidFill>
                <a:latin typeface="Arial" pitchFamily="34" charset="0"/>
              </a:rPr>
              <a:t>آموزش دیده </a:t>
            </a:r>
            <a:r>
              <a:rPr lang="fa-IR" sz="3200" dirty="0">
                <a:latin typeface="Arial" pitchFamily="34" charset="0"/>
              </a:rPr>
              <a:t>باشند</a:t>
            </a:r>
            <a:r>
              <a:rPr lang="fa-IR" sz="3200" dirty="0" smtClean="0">
                <a:latin typeface="Arial" pitchFamily="34" charset="0"/>
              </a:rPr>
              <a:t>.</a:t>
            </a:r>
            <a:endParaRPr lang="fa-IR" sz="3200" dirty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644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1812" y="1905000"/>
            <a:ext cx="11125200" cy="259080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2" y="1905000"/>
            <a:ext cx="11125200" cy="2514600"/>
          </a:xfrm>
          <a:noFill/>
          <a:ln cap="rnd">
            <a:noFill/>
          </a:ln>
          <a:effectLst>
            <a:reflection endPos="0" dir="5400000" sy="-100000" algn="bl" rotWithShape="0"/>
          </a:effectLst>
        </p:spPr>
        <p:txBody>
          <a:bodyPr/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 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E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rror </a:t>
            </a:r>
            <a:r>
              <a:rPr lang="en-US" sz="8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M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anagement </a:t>
            </a:r>
            <a:b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</a:b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 </a:t>
            </a:r>
            <a:r>
              <a:rPr lang="en-US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M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orbidity 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and 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M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ortality 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C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B Titr" panose="00000700000000000000" pitchFamily="2" charset="-78"/>
              </a:rPr>
              <a:t>onference 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a-IR" sz="3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م</a:t>
            </a:r>
            <a:r>
              <a:rPr lang="fa-IR" sz="3600" dirty="0" smtClean="0">
                <a:latin typeface="Arial Narrow" panose="020B0606020202030204" pitchFamily="34" charset="0"/>
              </a:rPr>
              <a:t>دیریت </a:t>
            </a:r>
            <a:r>
              <a:rPr lang="fa-IR" sz="3600" dirty="0" smtClean="0">
                <a:solidFill>
                  <a:srgbClr val="0066FF"/>
                </a:solidFill>
                <a:latin typeface="Arial Narrow" panose="020B0606020202030204" pitchFamily="34" charset="0"/>
              </a:rPr>
              <a:t>خ</a:t>
            </a:r>
            <a:r>
              <a:rPr lang="fa-IR" sz="3600" dirty="0" smtClean="0">
                <a:latin typeface="Arial Narrow" panose="020B0606020202030204" pitchFamily="34" charset="0"/>
              </a:rPr>
              <a:t>طا</a:t>
            </a:r>
            <a:endParaRPr lang="fa-IR" sz="3600" dirty="0">
              <a:latin typeface="Arial Narrow" panose="020B0606020202030204" pitchFamily="34" charset="0"/>
            </a:endParaRPr>
          </a:p>
          <a:p>
            <a:r>
              <a:rPr lang="fa-IR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ک</a:t>
            </a:r>
            <a:r>
              <a:rPr lang="fa-IR" sz="4000" dirty="0" smtClean="0">
                <a:latin typeface="Arial Narrow" panose="020B0606020202030204" pitchFamily="34" charset="0"/>
              </a:rPr>
              <a:t>نفرانس </a:t>
            </a:r>
            <a:r>
              <a:rPr lang="fa-IR" sz="4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م</a:t>
            </a:r>
            <a:r>
              <a:rPr lang="fa-IR" sz="4000" dirty="0" smtClean="0">
                <a:latin typeface="Arial Narrow" panose="020B0606020202030204" pitchFamily="34" charset="0"/>
              </a:rPr>
              <a:t>رگ </a:t>
            </a:r>
            <a:r>
              <a:rPr lang="fa-IR" sz="4000" dirty="0">
                <a:latin typeface="Arial Narrow" panose="020B0606020202030204" pitchFamily="34" charset="0"/>
              </a:rPr>
              <a:t>و </a:t>
            </a:r>
            <a:r>
              <a:rPr lang="fa-IR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م</a:t>
            </a:r>
            <a:r>
              <a:rPr lang="fa-IR" sz="4000" dirty="0" smtClean="0">
                <a:latin typeface="Arial Narrow" panose="020B0606020202030204" pitchFamily="34" charset="0"/>
              </a:rPr>
              <a:t>یر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تعریف رویداد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indent="-457200">
              <a:buClr>
                <a:schemeClr val="tx1"/>
              </a:buClr>
              <a:defRPr/>
            </a:pPr>
            <a:r>
              <a:rPr lang="fa-IR" dirty="0">
                <a:latin typeface="Arial" pitchFamily="34" charset="0"/>
              </a:rPr>
              <a:t>در این مرحله باید تا حد امکان این که چه اتفاقی افتاده یا نزدیک بود چه اتفاقی </a:t>
            </a:r>
            <a:r>
              <a:rPr lang="fa-IR" dirty="0" smtClean="0">
                <a:latin typeface="Arial" pitchFamily="34" charset="0"/>
              </a:rPr>
              <a:t>بیفتد،</a:t>
            </a:r>
            <a:endParaRPr lang="fa-IR" dirty="0">
              <a:latin typeface="Arial" pitchFamily="34" charset="0"/>
            </a:endParaRPr>
          </a:p>
          <a:p>
            <a:pPr marL="82296" indent="0">
              <a:buClr>
                <a:schemeClr val="tx1"/>
              </a:buClr>
              <a:buNone/>
              <a:defRPr/>
            </a:pPr>
            <a:r>
              <a:rPr lang="fa-IR" dirty="0">
                <a:solidFill>
                  <a:srgbClr val="FFFF00"/>
                </a:solidFill>
                <a:latin typeface="Arial" pitchFamily="34" charset="0"/>
              </a:rPr>
              <a:t>خیلی </a:t>
            </a:r>
            <a:r>
              <a:rPr lang="fa-IR" dirty="0" smtClean="0">
                <a:solidFill>
                  <a:srgbClr val="FFFF00"/>
                </a:solidFill>
                <a:latin typeface="Arial" pitchFamily="34" charset="0"/>
              </a:rPr>
              <a:t>ساده، </a:t>
            </a:r>
            <a:r>
              <a:rPr lang="fa-IR" dirty="0">
                <a:solidFill>
                  <a:srgbClr val="FFFF00"/>
                </a:solidFill>
                <a:latin typeface="Arial" pitchFamily="34" charset="0"/>
              </a:rPr>
              <a:t>شفاف و دقیقا مشخص و معلوم گردد</a:t>
            </a:r>
            <a:r>
              <a:rPr lang="fa-IR" dirty="0" smtClean="0">
                <a:solidFill>
                  <a:srgbClr val="FFFF00"/>
                </a:solidFill>
                <a:latin typeface="Arial" pitchFamily="34" charset="0"/>
              </a:rPr>
              <a:t>.</a:t>
            </a:r>
            <a:endParaRPr lang="fa-IR" dirty="0">
              <a:latin typeface="Arial" pitchFamily="34" charset="0"/>
            </a:endParaRPr>
          </a:p>
          <a:p>
            <a:pPr marL="539496" indent="-457200">
              <a:buClr>
                <a:schemeClr val="tx1"/>
              </a:buClr>
              <a:defRPr/>
            </a:pPr>
            <a:r>
              <a:rPr lang="fa-IR" dirty="0">
                <a:latin typeface="Arial" pitchFamily="34" charset="0"/>
              </a:rPr>
              <a:t>در این مرحله باید به دنبال این بود که </a:t>
            </a:r>
            <a:r>
              <a:rPr lang="fa-IR" dirty="0">
                <a:solidFill>
                  <a:srgbClr val="FFFF00"/>
                </a:solidFill>
                <a:latin typeface="Arial" pitchFamily="34" charset="0"/>
              </a:rPr>
              <a:t>چه چیزی اتفاق افتاده </a:t>
            </a:r>
            <a:r>
              <a:rPr lang="fa-IR" dirty="0">
                <a:latin typeface="Arial" pitchFamily="34" charset="0"/>
              </a:rPr>
              <a:t>نه اینکه </a:t>
            </a:r>
            <a:r>
              <a:rPr lang="fa-IR" dirty="0">
                <a:solidFill>
                  <a:srgbClr val="FFFF00"/>
                </a:solidFill>
                <a:latin typeface="Arial" pitchFamily="34" charset="0"/>
              </a:rPr>
              <a:t>چرا این اتفاق </a:t>
            </a:r>
            <a:r>
              <a:rPr lang="fa-IR" dirty="0" smtClean="0">
                <a:solidFill>
                  <a:srgbClr val="FFFF00"/>
                </a:solidFill>
                <a:latin typeface="Arial" pitchFamily="34" charset="0"/>
              </a:rPr>
              <a:t>افتاده.</a:t>
            </a:r>
            <a:endParaRPr lang="fa-IR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30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050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تعریف </a:t>
            </a:r>
            <a:r>
              <a:rPr lang="fa-IR" dirty="0" smtClean="0"/>
              <a:t>رویداد(ادامه)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altLang="fa-IR" sz="3200" dirty="0" smtClean="0">
                <a:latin typeface="Arial" panose="020B0604020202090204" pitchFamily="34" charset="0"/>
              </a:rPr>
              <a:t>مسئله‏ای </a:t>
            </a:r>
            <a:r>
              <a:rPr lang="fa-IR" altLang="fa-IR" sz="3200" dirty="0">
                <a:latin typeface="Arial" panose="020B0604020202090204" pitchFamily="34" charset="0"/>
              </a:rPr>
              <a:t>که به خوبی تعریف شود به ما </a:t>
            </a:r>
            <a:r>
              <a:rPr lang="fa-IR" altLang="fa-IR" sz="3200" dirty="0" smtClean="0">
                <a:latin typeface="Arial" panose="020B0604020202090204" pitchFamily="34" charset="0"/>
              </a:rPr>
              <a:t>می‏گوید </a:t>
            </a:r>
            <a:r>
              <a:rPr lang="fa-IR" altLang="fa-IR" sz="3200" dirty="0">
                <a:latin typeface="Arial" panose="020B0604020202090204" pitchFamily="34" charset="0"/>
              </a:rPr>
              <a:t>که </a:t>
            </a:r>
            <a:r>
              <a:rPr lang="fa-IR" altLang="fa-IR" sz="3200" dirty="0">
                <a:solidFill>
                  <a:srgbClr val="FFFF00"/>
                </a:solidFill>
                <a:latin typeface="Arial" panose="020B0604020202090204" pitchFamily="34" charset="0"/>
              </a:rPr>
              <a:t>چه اشتباهی اتفاق </a:t>
            </a:r>
            <a:r>
              <a:rPr lang="fa-IR" altLang="fa-IR" sz="3200" dirty="0">
                <a:latin typeface="Arial" panose="020B0604020202090204" pitchFamily="34" charset="0"/>
              </a:rPr>
              <a:t>افتاده و </a:t>
            </a:r>
            <a:r>
              <a:rPr lang="fa-IR" altLang="fa-IR" sz="3200" dirty="0">
                <a:solidFill>
                  <a:srgbClr val="FFFF00"/>
                </a:solidFill>
                <a:latin typeface="Arial" panose="020B0604020202090204" pitchFamily="34" charset="0"/>
              </a:rPr>
              <a:t>نه اینکه چرا </a:t>
            </a:r>
            <a:r>
              <a:rPr lang="fa-IR" altLang="fa-IR" sz="3200" dirty="0">
                <a:latin typeface="Arial" panose="020B0604020202090204" pitchFamily="34" charset="0"/>
              </a:rPr>
              <a:t>این اتفاق اشتباه افتاده </a:t>
            </a:r>
            <a:r>
              <a:rPr lang="fa-IR" altLang="fa-IR" sz="3200" dirty="0" smtClean="0">
                <a:latin typeface="Arial" panose="020B0604020202090204" pitchFamily="34" charset="0"/>
              </a:rPr>
              <a:t>است.</a:t>
            </a:r>
          </a:p>
          <a:p>
            <a:pPr algn="justLow"/>
            <a:r>
              <a:rPr lang="fa-IR" altLang="fa-IR" sz="3200" dirty="0" smtClean="0">
                <a:latin typeface="Arial" panose="020B0604020202090204" pitchFamily="34" charset="0"/>
              </a:rPr>
              <a:t>برای مثال: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fa-IR" altLang="fa-IR" sz="3200" dirty="0">
                <a:solidFill>
                  <a:srgbClr val="FFFF00"/>
                </a:solidFill>
                <a:latin typeface="Arial" panose="020B0604020202090204" pitchFamily="34" charset="0"/>
              </a:rPr>
              <a:t>عمل جراحی برروی نقطه نادرستی از بدن انجام شده است.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fa-IR" altLang="fa-IR" sz="3200" dirty="0" smtClean="0">
                <a:solidFill>
                  <a:srgbClr val="FFFF00"/>
                </a:solidFill>
                <a:latin typeface="Arial" panose="020B0604020202090204" pitchFamily="34" charset="0"/>
              </a:rPr>
              <a:t>بیمار </a:t>
            </a:r>
            <a:r>
              <a:rPr lang="fa-IR" altLang="fa-IR" sz="3200" dirty="0">
                <a:solidFill>
                  <a:srgbClr val="FFFF00"/>
                </a:solidFill>
                <a:latin typeface="Arial" panose="020B0604020202090204" pitchFamily="34" charset="0"/>
              </a:rPr>
              <a:t>خود را به دار آویخته و خودکشی کرده </a:t>
            </a:r>
            <a:r>
              <a:rPr lang="fa-IR" altLang="fa-IR" sz="3200" dirty="0" smtClean="0">
                <a:solidFill>
                  <a:srgbClr val="FFFF00"/>
                </a:solidFill>
                <a:latin typeface="Arial" panose="020B0604020202090204" pitchFamily="34" charset="0"/>
              </a:rPr>
              <a:t>است.</a:t>
            </a:r>
            <a:endParaRPr lang="fa-IR" altLang="fa-IR" sz="3200" dirty="0">
              <a:solidFill>
                <a:srgbClr val="FFFF00"/>
              </a:solidFill>
              <a:latin typeface="Arial" panose="020B060402020209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fa-IR" altLang="fa-IR" sz="3200" dirty="0" smtClean="0">
                <a:solidFill>
                  <a:srgbClr val="FFFF00"/>
                </a:solidFill>
                <a:latin typeface="Arial" panose="020B0604020202090204" pitchFamily="34" charset="0"/>
              </a:rPr>
              <a:t>بیمار </a:t>
            </a:r>
            <a:r>
              <a:rPr lang="fa-IR" altLang="fa-IR" sz="3200" dirty="0">
                <a:solidFill>
                  <a:srgbClr val="FFFF00"/>
                </a:solidFill>
                <a:latin typeface="Arial" panose="020B0604020202090204" pitchFamily="34" charset="0"/>
              </a:rPr>
              <a:t>بیش از حد مجاز دارو دریافت کرده </a:t>
            </a:r>
            <a:r>
              <a:rPr lang="fa-IR" altLang="fa-IR" sz="3200" dirty="0" smtClean="0">
                <a:solidFill>
                  <a:srgbClr val="FFFF00"/>
                </a:solidFill>
                <a:latin typeface="Arial" panose="020B0604020202090204" pitchFamily="34" charset="0"/>
              </a:rPr>
              <a:t>است.</a:t>
            </a:r>
            <a:endParaRPr lang="fa-IR" altLang="fa-IR" sz="3200" dirty="0">
              <a:solidFill>
                <a:srgbClr val="FFFF00"/>
              </a:solidFill>
              <a:latin typeface="Arial" panose="020B060402020209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31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4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گام </a:t>
            </a:r>
            <a:r>
              <a:rPr lang="fa-IR" dirty="0" smtClean="0"/>
              <a:t>دوم: گردآوري </a:t>
            </a:r>
            <a:r>
              <a:rPr lang="fa-IR" dirty="0"/>
              <a:t>اطلاعات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3175"/>
            <a:ext cx="1143000" cy="276225"/>
          </a:xfrm>
        </p:spPr>
        <p:txBody>
          <a:bodyPr/>
          <a:lstStyle/>
          <a:p>
            <a:fld id="{25BA54BD-C84D-46CE-8B72-31BFB26ABA43}" type="slidenum">
              <a:rPr lang="fa-IR" smtClean="0"/>
              <a:pPr/>
              <a:t>32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079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گردآوري اطلاعات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indent="-45720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fa-IR" sz="3000" dirty="0"/>
              <a:t>در این مرحله</a:t>
            </a:r>
            <a:r>
              <a:rPr lang="fa-IR" sz="3000" dirty="0">
                <a:solidFill>
                  <a:srgbClr val="FF0000"/>
                </a:solidFill>
              </a:rPr>
              <a:t> </a:t>
            </a:r>
            <a:r>
              <a:rPr lang="fa-IR" sz="3000" dirty="0">
                <a:solidFill>
                  <a:srgbClr val="FFFF00"/>
                </a:solidFill>
              </a:rPr>
              <a:t>اطلاعات</a:t>
            </a:r>
            <a:r>
              <a:rPr lang="fa-IR" sz="3000" dirty="0">
                <a:solidFill>
                  <a:srgbClr val="FF0000"/>
                </a:solidFill>
              </a:rPr>
              <a:t> </a:t>
            </a:r>
            <a:r>
              <a:rPr lang="fa-IR" sz="3000" dirty="0"/>
              <a:t>لازم را </a:t>
            </a:r>
            <a:r>
              <a:rPr lang="fa-IR" sz="3000" dirty="0" smtClean="0"/>
              <a:t>گردآوری </a:t>
            </a:r>
            <a:r>
              <a:rPr lang="fa-IR" sz="3000" dirty="0"/>
              <a:t>و بازنمایی خواهیم </a:t>
            </a:r>
            <a:r>
              <a:rPr lang="fa-IR" sz="3000" dirty="0" smtClean="0"/>
              <a:t>کرد.</a:t>
            </a:r>
            <a:endParaRPr lang="fa-IR" sz="3000" dirty="0"/>
          </a:p>
          <a:p>
            <a:pPr marL="539496" indent="-45720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fa-IR" sz="3000" dirty="0" smtClean="0"/>
              <a:t>موضوع </a:t>
            </a:r>
            <a:r>
              <a:rPr lang="fa-IR" sz="3000" dirty="0"/>
              <a:t>را دقیق تر بررسی می </a:t>
            </a:r>
            <a:r>
              <a:rPr lang="fa-IR" sz="3000" dirty="0" smtClean="0"/>
              <a:t>کنیم.</a:t>
            </a:r>
            <a:endParaRPr lang="fa-IR" sz="3000" dirty="0"/>
          </a:p>
          <a:p>
            <a:pPr marL="539496" indent="-457200"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fa-IR" sz="3000" dirty="0" smtClean="0"/>
              <a:t>این </a:t>
            </a:r>
            <a:r>
              <a:rPr lang="fa-IR" sz="3000" dirty="0"/>
              <a:t>مرحله شامل جمع آوری اطلاعات از </a:t>
            </a:r>
            <a:r>
              <a:rPr lang="fa-IR" sz="3000" dirty="0">
                <a:solidFill>
                  <a:srgbClr val="FFFF00"/>
                </a:solidFill>
              </a:rPr>
              <a:t>منابع مختلف </a:t>
            </a:r>
            <a:r>
              <a:rPr lang="fa-IR" sz="3000" dirty="0"/>
              <a:t>درباره رویداد </a:t>
            </a:r>
            <a:r>
              <a:rPr lang="fa-IR" sz="3000" dirty="0" smtClean="0"/>
              <a:t>است. </a:t>
            </a:r>
            <a:endParaRPr lang="fa-IR" sz="3000" dirty="0"/>
          </a:p>
          <a:p>
            <a:pPr marL="539496" indent="-4572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fa-IR" sz="3200" dirty="0"/>
          </a:p>
          <a:p>
            <a:pPr marL="539496" indent="-457200" algn="ctr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fa-IR" sz="3200" dirty="0">
                <a:solidFill>
                  <a:srgbClr val="FFFF00"/>
                </a:solidFill>
              </a:rPr>
              <a:t>60% از وقت </a:t>
            </a:r>
            <a:r>
              <a:rPr lang="fa-IR" sz="3200" dirty="0" smtClean="0">
                <a:solidFill>
                  <a:srgbClr val="FFFF00"/>
                </a:solidFill>
              </a:rPr>
              <a:t>در فرآیند </a:t>
            </a:r>
            <a:r>
              <a:rPr lang="fa-IR" sz="3200" dirty="0">
                <a:solidFill>
                  <a:srgbClr val="FFFF00"/>
                </a:solidFill>
              </a:rPr>
              <a:t>بررسی باید در این گام صرف شود.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33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00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34</a:t>
            </a:fld>
            <a:endParaRPr lang="fa-IR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857799" y="381000"/>
            <a:ext cx="10911220" cy="6248400"/>
            <a:chOff x="2156604" y="805128"/>
            <a:chExt cx="9314456" cy="5334000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156604" y="2196859"/>
              <a:ext cx="3416060" cy="2362200"/>
            </a:xfrm>
            <a:prstGeom prst="rightArrowCallout">
              <a:avLst>
                <a:gd name="adj1" fmla="val 25000"/>
                <a:gd name="adj2" fmla="val 25000"/>
                <a:gd name="adj3" fmla="val 21352"/>
                <a:gd name="adj4" fmla="val 6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fa-IR" sz="3200" b="1" dirty="0" smtClean="0">
                  <a:latin typeface="Arial" pitchFamily="34" charset="0"/>
                  <a:cs typeface="B Nazanin" panose="00000400000000000000" pitchFamily="2" charset="-78"/>
                </a:rPr>
                <a:t>چه اطلاعاتی </a:t>
              </a:r>
            </a:p>
            <a:p>
              <a:pPr algn="ctr" rtl="1"/>
              <a:r>
                <a:rPr lang="fa-IR" sz="3200" b="1" dirty="0" smtClean="0">
                  <a:latin typeface="Arial" pitchFamily="34" charset="0"/>
                  <a:cs typeface="B Nazanin" panose="00000400000000000000" pitchFamily="2" charset="-78"/>
                </a:rPr>
                <a:t>گردآوری شود؟</a:t>
              </a:r>
              <a:endParaRPr lang="en-GB" sz="3200" b="1" dirty="0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5625885" y="805128"/>
              <a:ext cx="5845175" cy="5334000"/>
            </a:xfrm>
            <a:prstGeom prst="ellipse">
              <a:avLst/>
            </a:prstGeom>
            <a:solidFill>
              <a:srgbClr val="FF9900">
                <a:alpha val="0"/>
              </a:srgbClr>
            </a:solidFill>
            <a:ln w="698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Puzzle3"/>
            <p:cNvSpPr>
              <a:spLocks noEditPoints="1" noChangeArrowheads="1"/>
            </p:cNvSpPr>
            <p:nvPr/>
          </p:nvSpPr>
          <p:spPr bwMode="auto">
            <a:xfrm>
              <a:off x="8505233" y="1277752"/>
              <a:ext cx="1767227" cy="23992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Puzzle2"/>
            <p:cNvSpPr>
              <a:spLocks noEditPoints="1" noChangeArrowheads="1"/>
            </p:cNvSpPr>
            <p:nvPr/>
          </p:nvSpPr>
          <p:spPr bwMode="auto">
            <a:xfrm>
              <a:off x="6403970" y="3008438"/>
              <a:ext cx="2820583" cy="21853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Puzzle4"/>
            <p:cNvSpPr>
              <a:spLocks noEditPoints="1" noChangeArrowheads="1"/>
            </p:cNvSpPr>
            <p:nvPr/>
          </p:nvSpPr>
          <p:spPr bwMode="auto">
            <a:xfrm>
              <a:off x="8538852" y="2981498"/>
              <a:ext cx="1700599" cy="27938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Puzzle1"/>
            <p:cNvSpPr>
              <a:spLocks noEditPoints="1" noChangeArrowheads="1"/>
            </p:cNvSpPr>
            <p:nvPr/>
          </p:nvSpPr>
          <p:spPr bwMode="auto">
            <a:xfrm>
              <a:off x="6333282" y="2003551"/>
              <a:ext cx="2855483" cy="16655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364561" y="2628924"/>
              <a:ext cx="1657350" cy="44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fa-IR" sz="2800" b="1" dirty="0">
                  <a:solidFill>
                    <a:srgbClr val="FF0000"/>
                  </a:solidFill>
                  <a:latin typeface="Arial" pitchFamily="34" charset="0"/>
                  <a:cs typeface="B Nazanin" panose="00000400000000000000" pitchFamily="2" charset="-78"/>
                </a:rPr>
                <a:t>افراد</a:t>
              </a:r>
              <a:endParaRPr lang="en-GB" sz="2800" b="1" dirty="0">
                <a:solidFill>
                  <a:srgbClr val="FF0000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8476616" y="2069914"/>
              <a:ext cx="1944688" cy="44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fa-IR" sz="2800" b="1" dirty="0" smtClean="0">
                  <a:solidFill>
                    <a:srgbClr val="FF0000"/>
                  </a:solidFill>
                  <a:latin typeface="Arial" pitchFamily="34" charset="0"/>
                  <a:cs typeface="B Nazanin" panose="00000400000000000000" pitchFamily="2" charset="-78"/>
                </a:rPr>
                <a:t>اسناد</a:t>
              </a:r>
              <a:endParaRPr lang="en-GB" sz="2800" b="1" dirty="0">
                <a:solidFill>
                  <a:srgbClr val="FF0000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019501" y="3850461"/>
              <a:ext cx="1511300" cy="44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2800" b="1" dirty="0">
                  <a:solidFill>
                    <a:srgbClr val="FF0000"/>
                  </a:solidFill>
                  <a:latin typeface="Arial" pitchFamily="34" charset="0"/>
                  <a:cs typeface="B Nazanin" panose="00000400000000000000" pitchFamily="2" charset="-78"/>
                </a:rPr>
                <a:t>تجهیزات</a:t>
              </a:r>
              <a:endParaRPr lang="en-GB" sz="3600" b="1" dirty="0">
                <a:solidFill>
                  <a:srgbClr val="FF0000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8669220" y="3773270"/>
              <a:ext cx="1439863" cy="44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2800" b="1" dirty="0" smtClean="0">
                  <a:solidFill>
                    <a:srgbClr val="FF0000"/>
                  </a:solidFill>
                  <a:latin typeface="Arial" pitchFamily="34" charset="0"/>
                  <a:cs typeface="B Nazanin" panose="00000400000000000000" pitchFamily="2" charset="-78"/>
                </a:rPr>
                <a:t>مکان</a:t>
              </a:r>
              <a:endParaRPr lang="en-GB" sz="2800" b="1" dirty="0">
                <a:solidFill>
                  <a:srgbClr val="FF0000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8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تکنیک‏های </a:t>
            </a:r>
            <a:r>
              <a:rPr lang="fa-IR" dirty="0"/>
              <a:t>تحليل ريشه‏اي وقايع</a:t>
            </a: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35</a:t>
            </a:fld>
            <a:endParaRPr lang="fa-IR" dirty="0"/>
          </a:p>
        </p:txBody>
      </p:sp>
      <p:pic>
        <p:nvPicPr>
          <p:cNvPr id="7" name="Picture 6" descr="http://aacesubajou.files.wordpress.com/2011/04/tools-for-root-cause-analysi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676400"/>
            <a:ext cx="83058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1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228600"/>
            <a:ext cx="9143998" cy="1020762"/>
          </a:xfrm>
        </p:spPr>
        <p:txBody>
          <a:bodyPr/>
          <a:lstStyle/>
          <a:p>
            <a:r>
              <a:rPr lang="fa-IR" dirty="0"/>
              <a:t>گردآوري اطلاعات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Low"/>
            <a:r>
              <a:rPr lang="fa-IR" dirty="0">
                <a:solidFill>
                  <a:srgbClr val="FFFF00"/>
                </a:solidFill>
                <a:latin typeface="Arial" pitchFamily="34" charset="0"/>
              </a:rPr>
              <a:t>افراد:</a:t>
            </a:r>
          </a:p>
          <a:p>
            <a:pPr marL="0" indent="0" algn="justLow">
              <a:buNone/>
            </a:pPr>
            <a:r>
              <a:rPr lang="fa-IR" sz="2000" dirty="0">
                <a:latin typeface="Arial" pitchFamily="34" charset="0"/>
              </a:rPr>
              <a:t>همه </a:t>
            </a:r>
            <a:r>
              <a:rPr lang="fa-IR" sz="2000" dirty="0" smtClean="0">
                <a:latin typeface="Arial" pitchFamily="34" charset="0"/>
              </a:rPr>
              <a:t>افراد درگیر به </a:t>
            </a:r>
            <a:r>
              <a:rPr lang="fa-IR" sz="2000" dirty="0">
                <a:latin typeface="Arial" pitchFamily="34" charset="0"/>
              </a:rPr>
              <a:t>طور مستقیم در رویداد(پرستاران، پزشکان، کارورزان، دستیاران، </a:t>
            </a:r>
            <a:r>
              <a:rPr lang="fa-IR" sz="2000" dirty="0" smtClean="0">
                <a:latin typeface="Arial" pitchFamily="34" charset="0"/>
              </a:rPr>
              <a:t>منشی‏ها، </a:t>
            </a:r>
            <a:r>
              <a:rPr lang="fa-IR" sz="2000" dirty="0">
                <a:latin typeface="Arial" pitchFamily="34" charset="0"/>
              </a:rPr>
              <a:t>...)</a:t>
            </a:r>
          </a:p>
          <a:p>
            <a:pPr marL="0" indent="0" algn="justLow">
              <a:buNone/>
            </a:pPr>
            <a:r>
              <a:rPr lang="fa-IR" sz="2000" dirty="0" smtClean="0">
                <a:latin typeface="Arial" pitchFamily="34" charset="0"/>
              </a:rPr>
              <a:t>مصاحبه‏ها(افراد-اظهارنظرشهود)</a:t>
            </a:r>
          </a:p>
          <a:p>
            <a:pPr algn="justLow"/>
            <a:r>
              <a:rPr lang="fa-IR" dirty="0" smtClean="0">
                <a:solidFill>
                  <a:srgbClr val="FFFF00"/>
                </a:solidFill>
                <a:latin typeface="Arial" pitchFamily="34" charset="0"/>
              </a:rPr>
              <a:t>اسناد:</a:t>
            </a:r>
          </a:p>
          <a:p>
            <a:pPr marL="0" indent="0" algn="justLow">
              <a:buNone/>
            </a:pPr>
            <a:r>
              <a:rPr lang="fa-IR" sz="2000" dirty="0" smtClean="0">
                <a:latin typeface="Arial" pitchFamily="34" charset="0"/>
              </a:rPr>
              <a:t>استراتژی‏ها، پروتکل‏ها</a:t>
            </a:r>
            <a:r>
              <a:rPr lang="fa-IR" sz="2000" dirty="0">
                <a:latin typeface="Arial" pitchFamily="34" charset="0"/>
              </a:rPr>
              <a:t>، </a:t>
            </a:r>
            <a:r>
              <a:rPr lang="fa-IR" sz="2000" dirty="0" smtClean="0">
                <a:latin typeface="Arial" pitchFamily="34" charset="0"/>
              </a:rPr>
              <a:t>گایدلاین‏ها </a:t>
            </a:r>
            <a:r>
              <a:rPr lang="fa-IR" sz="2000" dirty="0">
                <a:latin typeface="Arial" pitchFamily="34" charset="0"/>
              </a:rPr>
              <a:t>و </a:t>
            </a:r>
            <a:r>
              <a:rPr lang="fa-IR" sz="2000" dirty="0" smtClean="0">
                <a:latin typeface="Arial" pitchFamily="34" charset="0"/>
              </a:rPr>
              <a:t>پروسیژرها</a:t>
            </a:r>
            <a:endParaRPr lang="fa-IR" sz="2000" dirty="0">
              <a:latin typeface="Arial" pitchFamily="34" charset="0"/>
            </a:endParaRPr>
          </a:p>
          <a:p>
            <a:pPr marL="0" indent="0" algn="justLow">
              <a:buNone/>
            </a:pPr>
            <a:r>
              <a:rPr lang="fa-IR" sz="2000" dirty="0" smtClean="0">
                <a:latin typeface="Arial" pitchFamily="34" charset="0"/>
              </a:rPr>
              <a:t>پرونده(گزارش پرستاری،پزشکی </a:t>
            </a:r>
            <a:r>
              <a:rPr lang="fa-IR" sz="2000" dirty="0">
                <a:latin typeface="Arial" pitchFamily="34" charset="0"/>
              </a:rPr>
              <a:t>و....)</a:t>
            </a:r>
          </a:p>
          <a:p>
            <a:pPr marL="0" indent="0" algn="justLow">
              <a:buNone/>
            </a:pPr>
            <a:r>
              <a:rPr lang="fa-IR" sz="2000" dirty="0" smtClean="0">
                <a:latin typeface="Arial" pitchFamily="34" charset="0"/>
              </a:rPr>
              <a:t>مدارک </a:t>
            </a:r>
            <a:r>
              <a:rPr lang="fa-IR" sz="2000" dirty="0">
                <a:latin typeface="Arial" pitchFamily="34" charset="0"/>
              </a:rPr>
              <a:t>مربو ط به آموزش کارکنان</a:t>
            </a:r>
          </a:p>
          <a:p>
            <a:pPr marL="0" indent="0" algn="justLow">
              <a:buNone/>
            </a:pPr>
            <a:r>
              <a:rPr lang="fa-IR" sz="2000" dirty="0" smtClean="0">
                <a:latin typeface="Arial" pitchFamily="34" charset="0"/>
              </a:rPr>
              <a:t>مدارک </a:t>
            </a:r>
            <a:r>
              <a:rPr lang="fa-IR" sz="2000" dirty="0">
                <a:latin typeface="Arial" pitchFamily="34" charset="0"/>
              </a:rPr>
              <a:t>مربوط به نگهداری تجهیزات </a:t>
            </a:r>
            <a:r>
              <a:rPr lang="fa-IR" sz="2000" dirty="0" smtClean="0">
                <a:latin typeface="Arial" pitchFamily="34" charset="0"/>
              </a:rPr>
              <a:t>پزشکی</a:t>
            </a:r>
            <a:endParaRPr lang="fa-IR" sz="2000" dirty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36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659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گردآوري اطلاعات</a:t>
            </a:r>
            <a:endParaRPr lang="fa-I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>
                <a:solidFill>
                  <a:srgbClr val="FFFF00"/>
                </a:solidFill>
              </a:rPr>
              <a:t>محل وقوع </a:t>
            </a:r>
            <a:r>
              <a:rPr lang="fa-IR" dirty="0" smtClean="0">
                <a:solidFill>
                  <a:srgbClr val="FFFF00"/>
                </a:solidFill>
              </a:rPr>
              <a:t>حادثه:</a:t>
            </a:r>
          </a:p>
          <a:p>
            <a:pPr marL="0" indent="0">
              <a:buNone/>
            </a:pPr>
            <a:r>
              <a:rPr lang="fa-IR" sz="2400" dirty="0"/>
              <a:t>ایزوله کردن محل وقوع حاثه</a:t>
            </a:r>
          </a:p>
          <a:p>
            <a:pPr marL="0" indent="0">
              <a:buNone/>
            </a:pPr>
            <a:r>
              <a:rPr lang="fa-IR" sz="2400" dirty="0"/>
              <a:t>عکس گرفتن </a:t>
            </a:r>
          </a:p>
          <a:p>
            <a:pPr marL="0" indent="0">
              <a:buNone/>
            </a:pPr>
            <a:r>
              <a:rPr lang="fa-IR" sz="2400" dirty="0" smtClean="0"/>
              <a:t>مشخص </a:t>
            </a:r>
            <a:r>
              <a:rPr lang="fa-IR" sz="2400" dirty="0"/>
              <a:t>کردن محل تجهیزات و افراد</a:t>
            </a:r>
          </a:p>
          <a:p>
            <a:r>
              <a:rPr lang="fa-IR" dirty="0" smtClean="0">
                <a:solidFill>
                  <a:srgbClr val="FFFF00"/>
                </a:solidFill>
              </a:rPr>
              <a:t>تجهیزات:</a:t>
            </a:r>
          </a:p>
          <a:p>
            <a:pPr marL="0" indent="0">
              <a:buNone/>
            </a:pPr>
            <a:r>
              <a:rPr lang="fa-IR" sz="2400" dirty="0" smtClean="0"/>
              <a:t>از چه دستگاهی استفاده شده است.</a:t>
            </a:r>
          </a:p>
          <a:p>
            <a:pPr marL="0" indent="0">
              <a:buNone/>
            </a:pPr>
            <a:r>
              <a:rPr lang="fa-IR" sz="2400" dirty="0"/>
              <a:t>دستگاه ثبت ضربان قلب </a:t>
            </a:r>
            <a:r>
              <a:rPr lang="fa-IR" sz="2400" dirty="0" smtClean="0"/>
              <a:t>جنین- فشار سنج- پمپ‏های تزریق- ونتیلاتور</a:t>
            </a:r>
            <a:endParaRPr lang="fa-IR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37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57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گام 3: </a:t>
            </a:r>
            <a:r>
              <a:rPr lang="fa-IR" dirty="0"/>
              <a:t>ثبت اطلاعات و تهیه </a:t>
            </a:r>
            <a:r>
              <a:rPr lang="fa-IR" dirty="0" smtClean="0"/>
              <a:t>گزارش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/>
              <a:t>Mapping </a:t>
            </a:r>
            <a:r>
              <a:rPr lang="en-US" dirty="0"/>
              <a:t>the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3175"/>
            <a:ext cx="1143000" cy="276225"/>
          </a:xfrm>
        </p:spPr>
        <p:txBody>
          <a:bodyPr/>
          <a:lstStyle/>
          <a:p>
            <a:fld id="{25BA54BD-C84D-46CE-8B72-31BFB26ABA43}" type="slidenum">
              <a:rPr lang="fa-IR" smtClean="0"/>
              <a:pPr/>
              <a:t>38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393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ثبت اطلاعات و تهیه گزارش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9496" indent="-457200" algn="just">
              <a:buClr>
                <a:schemeClr val="tx1"/>
              </a:buClr>
              <a:defRPr/>
            </a:pPr>
            <a:r>
              <a:rPr lang="fa-IR" dirty="0">
                <a:latin typeface="Arial" pitchFamily="34" charset="0"/>
              </a:rPr>
              <a:t>این گزارش باید اطلاعاتی در مورد </a:t>
            </a:r>
            <a:r>
              <a:rPr lang="fa-IR" dirty="0" smtClean="0">
                <a:solidFill>
                  <a:srgbClr val="FFFF00"/>
                </a:solidFill>
                <a:latin typeface="Arial" pitchFamily="34" charset="0"/>
              </a:rPr>
              <a:t>زمان؛ مکان </a:t>
            </a:r>
            <a:r>
              <a:rPr lang="fa-IR" dirty="0">
                <a:solidFill>
                  <a:srgbClr val="FFFF00"/>
                </a:solidFill>
                <a:latin typeface="Arial" pitchFamily="34" charset="0"/>
              </a:rPr>
              <a:t>و چگونگی رخداد حادثه </a:t>
            </a:r>
            <a:r>
              <a:rPr lang="fa-IR" dirty="0">
                <a:latin typeface="Arial" pitchFamily="34" charset="0"/>
              </a:rPr>
              <a:t>در اختیار </a:t>
            </a:r>
            <a:r>
              <a:rPr lang="fa-IR" dirty="0" smtClean="0">
                <a:latin typeface="Arial" pitchFamily="34" charset="0"/>
              </a:rPr>
              <a:t>قرار دهد </a:t>
            </a:r>
            <a:r>
              <a:rPr lang="fa-IR" dirty="0">
                <a:latin typeface="Arial" pitchFamily="34" charset="0"/>
              </a:rPr>
              <a:t>و شامل موارد زیر </a:t>
            </a:r>
            <a:r>
              <a:rPr lang="fa-IR" dirty="0" smtClean="0">
                <a:latin typeface="Arial" pitchFamily="34" charset="0"/>
              </a:rPr>
              <a:t>باشد:  </a:t>
            </a:r>
            <a:endParaRPr lang="fa-IR" dirty="0">
              <a:latin typeface="Arial" pitchFamily="34" charset="0"/>
            </a:endParaRPr>
          </a:p>
          <a:p>
            <a:pPr marL="365760" indent="-283464" algn="just">
              <a:buNone/>
              <a:defRPr/>
            </a:pPr>
            <a:r>
              <a:rPr lang="fa-IR" sz="2400" dirty="0" smtClean="0">
                <a:solidFill>
                  <a:srgbClr val="FFFF00"/>
                </a:solidFill>
                <a:latin typeface="Arial" pitchFamily="34" charset="0"/>
              </a:rPr>
              <a:t>   </a:t>
            </a:r>
            <a:r>
              <a:rPr lang="fa-IR" sz="2400" dirty="0">
                <a:solidFill>
                  <a:srgbClr val="FFFF00"/>
                </a:solidFill>
                <a:latin typeface="Arial" pitchFamily="34" charset="0"/>
              </a:rPr>
              <a:t>1- توصیف مختصری از آنچه اتفاق افتاده </a:t>
            </a:r>
            <a:r>
              <a:rPr lang="fa-IR" sz="2400" dirty="0" smtClean="0">
                <a:solidFill>
                  <a:srgbClr val="FFFF00"/>
                </a:solidFill>
                <a:latin typeface="Arial" pitchFamily="34" charset="0"/>
              </a:rPr>
              <a:t>است.</a:t>
            </a:r>
            <a:endParaRPr lang="fa-IR" sz="2400" dirty="0">
              <a:solidFill>
                <a:srgbClr val="FFFF00"/>
              </a:solidFill>
              <a:latin typeface="Arial" pitchFamily="34" charset="0"/>
            </a:endParaRPr>
          </a:p>
          <a:p>
            <a:pPr marL="365760" indent="-283464" algn="just">
              <a:buNone/>
              <a:defRPr/>
            </a:pPr>
            <a:r>
              <a:rPr lang="fa-IR" sz="2400" dirty="0" smtClean="0">
                <a:solidFill>
                  <a:srgbClr val="FFFF00"/>
                </a:solidFill>
                <a:latin typeface="Arial" pitchFamily="34" charset="0"/>
              </a:rPr>
              <a:t>   </a:t>
            </a:r>
            <a:r>
              <a:rPr lang="fa-IR" sz="2400" dirty="0">
                <a:solidFill>
                  <a:srgbClr val="FFFF00"/>
                </a:solidFill>
                <a:latin typeface="Arial" pitchFamily="34" charset="0"/>
              </a:rPr>
              <a:t>2- شناسایی </a:t>
            </a:r>
            <a:r>
              <a:rPr lang="fa-IR" sz="2400" dirty="0" smtClean="0">
                <a:solidFill>
                  <a:srgbClr val="FFFF00"/>
                </a:solidFill>
                <a:latin typeface="Arial" pitchFamily="34" charset="0"/>
              </a:rPr>
              <a:t>حوزه‏ها </a:t>
            </a:r>
            <a:r>
              <a:rPr lang="fa-IR" sz="2400" dirty="0">
                <a:solidFill>
                  <a:srgbClr val="FFFF00"/>
                </a:solidFill>
                <a:latin typeface="Arial" pitchFamily="34" charset="0"/>
              </a:rPr>
              <a:t>یا خدماتی که تحت تاثیر این حادثه </a:t>
            </a:r>
            <a:r>
              <a:rPr lang="fa-IR" sz="2400" dirty="0" smtClean="0">
                <a:solidFill>
                  <a:srgbClr val="FFFF00"/>
                </a:solidFill>
                <a:latin typeface="Arial" pitchFamily="34" charset="0"/>
              </a:rPr>
              <a:t>قرارگرفته‏اند.</a:t>
            </a:r>
            <a:endParaRPr lang="fa-IR" sz="2400" dirty="0">
              <a:solidFill>
                <a:srgbClr val="FFFF00"/>
              </a:solidFill>
              <a:latin typeface="Arial" pitchFamily="34" charset="0"/>
            </a:endParaRPr>
          </a:p>
          <a:p>
            <a:pPr marL="539496" indent="-457200">
              <a:defRPr/>
            </a:pPr>
            <a:r>
              <a:rPr lang="fa-IR" dirty="0" smtClean="0">
                <a:latin typeface="Arial" pitchFamily="34" charset="0"/>
              </a:rPr>
              <a:t>در </a:t>
            </a:r>
            <a:r>
              <a:rPr lang="fa-IR" dirty="0">
                <a:latin typeface="Arial" pitchFamily="34" charset="0"/>
              </a:rPr>
              <a:t>این مرحله به دنبال </a:t>
            </a:r>
            <a:r>
              <a:rPr lang="fa-IR" dirty="0" smtClean="0">
                <a:latin typeface="Arial" pitchFamily="34" charset="0"/>
              </a:rPr>
              <a:t>نتیجه‏گیری </a:t>
            </a:r>
            <a:r>
              <a:rPr lang="fa-IR" dirty="0">
                <a:latin typeface="Arial" pitchFamily="34" charset="0"/>
              </a:rPr>
              <a:t>(چراها) </a:t>
            </a:r>
            <a:r>
              <a:rPr lang="fa-IR" dirty="0" smtClean="0">
                <a:latin typeface="Arial" pitchFamily="34" charset="0"/>
              </a:rPr>
              <a:t>نیستیم.</a:t>
            </a:r>
            <a:endParaRPr lang="fa-IR" dirty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39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206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4</a:t>
            </a:fld>
            <a:endParaRPr lang="fa-IR" dirty="0"/>
          </a:p>
        </p:txBody>
      </p:sp>
      <p:grpSp>
        <p:nvGrpSpPr>
          <p:cNvPr id="3" name="Group 2"/>
          <p:cNvGrpSpPr/>
          <p:nvPr/>
        </p:nvGrpSpPr>
        <p:grpSpPr>
          <a:xfrm>
            <a:off x="1217612" y="571500"/>
            <a:ext cx="9753600" cy="5715000"/>
            <a:chOff x="1217612" y="571500"/>
            <a:chExt cx="9753600" cy="5715000"/>
          </a:xfrm>
        </p:grpSpPr>
        <p:sp>
          <p:nvSpPr>
            <p:cNvPr id="12" name="Rectangle 11"/>
            <p:cNvSpPr/>
            <p:nvPr/>
          </p:nvSpPr>
          <p:spPr>
            <a:xfrm>
              <a:off x="1220943" y="1320306"/>
              <a:ext cx="9750269" cy="49661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 algn="r" rtl="1">
                <a:buFont typeface="Arial" panose="020B0604020202090204" pitchFamily="34" charset="0"/>
                <a:buChar char="•"/>
              </a:pP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خطای پزشکی چیست؟</a:t>
              </a:r>
            </a:p>
            <a:p>
              <a:pPr marL="342900" indent="-342900" algn="r" rtl="1">
                <a:buFont typeface="Arial" panose="020B0604020202090204" pitchFamily="34" charset="0"/>
                <a:buChar char="•"/>
              </a:pP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انواع خطای پزشکی را توضیح دهید؟</a:t>
              </a:r>
            </a:p>
            <a:p>
              <a:pPr marL="342900" indent="-342900" algn="r" rtl="1">
                <a:buFont typeface="Arial" panose="020B0604020202090204" pitchFamily="34" charset="0"/>
                <a:buChar char="•"/>
              </a:pP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انواع رویکردها </a:t>
              </a:r>
              <a:r>
                <a:rPr lang="fa-IR" sz="2800" b="1" dirty="0">
                  <a:latin typeface="Arial Narrow" panose="020B0606020202030204" pitchFamily="34" charset="0"/>
                  <a:cs typeface="B Nazanin" panose="00000400000000000000" pitchFamily="2" charset="-78"/>
                </a:rPr>
                <a:t>نسبت به خطای پزشکی </a:t>
              </a: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شرح دهید؟</a:t>
              </a:r>
              <a:endParaRPr lang="fa-IR" sz="2800" b="1" dirty="0">
                <a:latin typeface="Arial Narrow" panose="020B0606020202030204" pitchFamily="34" charset="0"/>
                <a:cs typeface="B Nazanin" panose="00000400000000000000" pitchFamily="2" charset="-78"/>
              </a:endParaRPr>
            </a:p>
            <a:p>
              <a:pPr marL="342900" indent="-342900" algn="r" rtl="1">
                <a:buFont typeface="Arial" panose="020B0604020202090204" pitchFamily="34" charset="0"/>
                <a:buChar char="•"/>
              </a:pPr>
              <a:r>
                <a:rPr lang="fa-IR" sz="2800" b="1" dirty="0">
                  <a:latin typeface="Arial Narrow" panose="020B0606020202030204" pitchFamily="34" charset="0"/>
                  <a:cs typeface="B Nazanin" panose="00000400000000000000" pitchFamily="2" charset="-78"/>
                </a:rPr>
                <a:t>مدیریت خطا </a:t>
              </a: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(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Incident Reporting System</a:t>
              </a:r>
              <a:r>
                <a:rPr lang="fa-IR" sz="2800" b="1" dirty="0">
                  <a:latin typeface="Arial Narrow" panose="020B0606020202030204" pitchFamily="34" charset="0"/>
                  <a:cs typeface="B Nazanin" panose="00000400000000000000" pitchFamily="2" charset="-78"/>
                </a:rPr>
                <a:t>) توضیح </a:t>
              </a: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دهید؟</a:t>
              </a:r>
            </a:p>
            <a:p>
              <a:pPr marL="342900" indent="-342900" algn="r" rtl="1">
                <a:buFont typeface="Arial" panose="020B0604020202090204" pitchFamily="34" charset="0"/>
                <a:buChar char="•"/>
              </a:pPr>
              <a:r>
                <a:rPr lang="fa-IR" sz="2800" b="1" dirty="0">
                  <a:latin typeface="Arial Narrow" panose="020B0606020202030204" pitchFamily="34" charset="0"/>
                  <a:cs typeface="B Nazanin" panose="00000400000000000000" pitchFamily="2" charset="-78"/>
                </a:rPr>
                <a:t>پنیر سوئیسی به عنوان یک مدل برای مدیریت </a:t>
              </a: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خطا را شرح دهید؟</a:t>
              </a:r>
            </a:p>
            <a:p>
              <a:pPr marL="342900" indent="-342900" algn="r" rtl="1">
                <a:buFont typeface="Arial" panose="020B0604020202090204" pitchFamily="34" charset="0"/>
                <a:buChar char="•"/>
              </a:pP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آنالیز علل اصلی(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RCA</a:t>
              </a: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)</a:t>
              </a:r>
              <a:r>
                <a:rPr lang="en-US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 </a:t>
              </a:r>
              <a:r>
                <a:rPr lang="fa-IR" sz="2800" b="1" dirty="0">
                  <a:latin typeface="Arial Narrow" panose="020B0606020202030204" pitchFamily="34" charset="0"/>
                  <a:cs typeface="B Nazanin" panose="00000400000000000000" pitchFamily="2" charset="-78"/>
                </a:rPr>
                <a:t>در مدیریت خطا </a:t>
              </a: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را بیان کنید؟</a:t>
              </a:r>
            </a:p>
            <a:p>
              <a:pPr marL="342900" indent="-342900" algn="r" rtl="1">
                <a:buFont typeface="Arial" panose="020B0604020202090204" pitchFamily="34" charset="0"/>
                <a:buChar char="•"/>
              </a:pP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کنفرانس مرگ و میر چیست؟</a:t>
              </a:r>
            </a:p>
            <a:p>
              <a:pPr marL="342900" indent="-342900" algn="r" rtl="1">
                <a:buFont typeface="Arial" panose="020B0604020202090204" pitchFamily="34" charset="0"/>
                <a:buChar char="•"/>
              </a:pPr>
              <a:r>
                <a:rPr lang="fa-IR" sz="2800" b="1" dirty="0">
                  <a:latin typeface="Arial Narrow" panose="020B0606020202030204" pitchFamily="34" charset="0"/>
                  <a:cs typeface="B Nazanin" panose="00000400000000000000" pitchFamily="2" charset="-78"/>
                </a:rPr>
                <a:t>تفاوت کنفرانس مرگ و میر و کنفرانس تضمین </a:t>
              </a: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کیفیت چیست؟</a:t>
              </a:r>
            </a:p>
            <a:p>
              <a:pPr marL="342900" indent="-342900" algn="r" rtl="1">
                <a:buFont typeface="Arial" panose="020B0604020202090204" pitchFamily="34" charset="0"/>
                <a:buChar char="•"/>
              </a:pP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چگونه می‏توان </a:t>
              </a:r>
              <a:r>
                <a:rPr lang="fa-IR" sz="2800" b="1" dirty="0">
                  <a:latin typeface="Arial Narrow" panose="020B0606020202030204" pitchFamily="34" charset="0"/>
                  <a:cs typeface="B Nazanin" panose="00000400000000000000" pitchFamily="2" charset="-78"/>
                </a:rPr>
                <a:t>کنفرانس مرگ و میر </a:t>
              </a: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را برگزار کرد؟</a:t>
              </a:r>
            </a:p>
            <a:p>
              <a:pPr marL="342900" indent="-342900" algn="r" rtl="1">
                <a:buFont typeface="Arial" panose="020B0604020202090204" pitchFamily="34" charset="0"/>
                <a:buChar char="•"/>
              </a:pPr>
              <a:r>
                <a:rPr lang="fa-IR" sz="2800" b="1" dirty="0">
                  <a:latin typeface="Arial Narrow" panose="020B0606020202030204" pitchFamily="34" charset="0"/>
                  <a:cs typeface="B Nazanin" panose="00000400000000000000" pitchFamily="2" charset="-78"/>
                </a:rPr>
                <a:t>چه آیتم هایی در کنفرانس مرگ و میر </a:t>
              </a:r>
              <a:r>
                <a:rPr lang="fa-IR" sz="2800" b="1" dirty="0" smtClean="0">
                  <a:latin typeface="Arial Narrow" panose="020B0606020202030204" pitchFamily="34" charset="0"/>
                  <a:cs typeface="B Nazanin" panose="00000400000000000000" pitchFamily="2" charset="-78"/>
                </a:rPr>
                <a:t>مهم است؟</a:t>
              </a:r>
              <a:endParaRPr lang="fa-IR" sz="2800" b="1" dirty="0">
                <a:latin typeface="Arial Narrow" panose="020B0606020202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1217612" y="571500"/>
              <a:ext cx="9750269" cy="73826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fa-IR" sz="2800" b="1" dirty="0" smtClean="0">
                  <a:solidFill>
                    <a:srgbClr val="FFFF00"/>
                  </a:solidFill>
                  <a:latin typeface="Arial Narrow" panose="020B0606020202030204" pitchFamily="34" charset="0"/>
                  <a:cs typeface="B Nazanin" panose="00000400000000000000" pitchFamily="2" charset="-78"/>
                </a:rPr>
                <a:t>اهداف این جلسه</a:t>
              </a:r>
              <a:endParaRPr lang="fa-IR" sz="2800" b="1" dirty="0">
                <a:solidFill>
                  <a:srgbClr val="FFFF00"/>
                </a:solidFill>
                <a:latin typeface="Arial Narrow" panose="020B0606020202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90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ابزار هاي مورد استفاده </a:t>
            </a:r>
            <a:r>
              <a:rPr lang="fa-IR" dirty="0" smtClean="0"/>
              <a:t>در ثبت </a:t>
            </a:r>
            <a:r>
              <a:rPr lang="fa-IR" dirty="0"/>
              <a:t>اطلاعات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40</a:t>
            </a:fld>
            <a:endParaRPr lang="fa-I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817812" y="2438400"/>
            <a:ext cx="6553200" cy="2971800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a-IR" dirty="0" smtClean="0">
                <a:solidFill>
                  <a:schemeClr val="bg1"/>
                </a:solidFill>
              </a:rPr>
              <a:t>ابزارهای </a:t>
            </a:r>
            <a:r>
              <a:rPr lang="en-US" dirty="0" smtClean="0">
                <a:solidFill>
                  <a:schemeClr val="bg1"/>
                </a:solidFill>
              </a:rPr>
              <a:t>RCA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212" y="3581400"/>
            <a:ext cx="259080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sz="2800" b="1" dirty="0">
                <a:solidFill>
                  <a:schemeClr val="lt1"/>
                </a:solidFill>
                <a:cs typeface="B Nazanin" panose="00000400000000000000" pitchFamily="2" charset="-78"/>
              </a:rPr>
              <a:t>رویدادنگاری داستانی</a:t>
            </a:r>
            <a:endParaRPr lang="en-US" sz="2800" b="1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7212" y="3674452"/>
            <a:ext cx="25908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sz="2800" b="1" dirty="0">
                <a:solidFill>
                  <a:schemeClr val="lt1"/>
                </a:solidFill>
                <a:cs typeface="B Nazanin" panose="00000400000000000000" pitchFamily="2" charset="-78"/>
              </a:rPr>
              <a:t>جدول </a:t>
            </a:r>
            <a:r>
              <a:rPr lang="fa-IR" sz="2800" b="1" dirty="0" smtClean="0">
                <a:solidFill>
                  <a:schemeClr val="lt1"/>
                </a:solidFill>
                <a:cs typeface="B Nazanin" panose="00000400000000000000" pitchFamily="2" charset="-78"/>
              </a:rPr>
              <a:t>شخص-زمان</a:t>
            </a:r>
            <a:endParaRPr lang="en-US" sz="2800" b="1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9012" y="1905000"/>
            <a:ext cx="25908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sz="2800" b="1" dirty="0">
                <a:solidFill>
                  <a:schemeClr val="lt1"/>
                </a:solidFill>
                <a:cs typeface="B Nazanin" panose="00000400000000000000" pitchFamily="2" charset="-78"/>
              </a:rPr>
              <a:t>خط زمانی</a:t>
            </a:r>
            <a:endParaRPr lang="en-US" sz="2800" b="1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7512" y="5605096"/>
            <a:ext cx="37338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sz="2800" b="1" dirty="0">
                <a:solidFill>
                  <a:schemeClr val="lt1"/>
                </a:solidFill>
                <a:cs typeface="B Nazanin" panose="00000400000000000000" pitchFamily="2" charset="-78"/>
              </a:rPr>
              <a:t>خط زمانی مبتنی بر جدول </a:t>
            </a:r>
            <a:endParaRPr lang="en-US" sz="2800" b="1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8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رویدادنگاری </a:t>
            </a:r>
            <a:r>
              <a:rPr lang="fa-IR" dirty="0" smtClean="0"/>
              <a:t>داستانی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/>
              <a:t>در </a:t>
            </a:r>
            <a:r>
              <a:rPr lang="fa-IR" dirty="0" smtClean="0"/>
              <a:t>تاریخ </a:t>
            </a:r>
            <a:r>
              <a:rPr lang="fa-IR" dirty="0" smtClean="0">
                <a:solidFill>
                  <a:srgbClr val="FFFF00"/>
                </a:solidFill>
              </a:rPr>
              <a:t>95/9/26</a:t>
            </a:r>
            <a:r>
              <a:rPr lang="fa-IR" dirty="0" smtClean="0"/>
              <a:t> </a:t>
            </a:r>
            <a:r>
              <a:rPr lang="fa-IR" dirty="0"/>
              <a:t>ساعت </a:t>
            </a:r>
            <a:r>
              <a:rPr lang="fa-IR" dirty="0" smtClean="0">
                <a:solidFill>
                  <a:srgbClr val="FFFF00"/>
                </a:solidFill>
              </a:rPr>
              <a:t>8</a:t>
            </a:r>
            <a:r>
              <a:rPr lang="fa-IR" dirty="0" smtClean="0"/>
              <a:t>، </a:t>
            </a:r>
            <a:r>
              <a:rPr lang="fa-IR" dirty="0"/>
              <a:t>بیمار( مرد </a:t>
            </a:r>
            <a:r>
              <a:rPr lang="fa-IR" dirty="0" smtClean="0"/>
              <a:t>-48ساله</a:t>
            </a:r>
            <a:r>
              <a:rPr lang="fa-IR" dirty="0"/>
              <a:t>) با ناراحتی در ناحیه اپیگاستر به بخش اورژانس مراجعه کرد</a:t>
            </a:r>
            <a:r>
              <a:rPr lang="fa-IR" dirty="0" smtClean="0"/>
              <a:t>.  ساعت </a:t>
            </a:r>
            <a:r>
              <a:rPr lang="fa-IR" dirty="0" smtClean="0">
                <a:solidFill>
                  <a:srgbClr val="FFFF00"/>
                </a:solidFill>
              </a:rPr>
              <a:t>8/30</a:t>
            </a:r>
            <a:r>
              <a:rPr lang="fa-IR" dirty="0" smtClean="0"/>
              <a:t> </a:t>
            </a:r>
            <a:r>
              <a:rPr lang="fa-IR" dirty="0"/>
              <a:t>توسط رزیدنت کشیک معاینه </a:t>
            </a:r>
            <a:r>
              <a:rPr lang="fa-IR" dirty="0" smtClean="0"/>
              <a:t>شد </a:t>
            </a:r>
            <a:r>
              <a:rPr lang="fa-IR" dirty="0"/>
              <a:t>و تشخیص گاستریت برای وی </a:t>
            </a:r>
            <a:r>
              <a:rPr lang="fa-IR" dirty="0" smtClean="0"/>
              <a:t>مطرح شد. ساعت </a:t>
            </a:r>
            <a:r>
              <a:rPr lang="fa-IR" dirty="0"/>
              <a:t>9 شب بیمار مرخص شد.</a:t>
            </a:r>
          </a:p>
          <a:p>
            <a:pPr algn="justLow"/>
            <a:r>
              <a:rPr lang="fa-IR" dirty="0"/>
              <a:t> در تاریخ </a:t>
            </a:r>
            <a:r>
              <a:rPr lang="fa-IR" dirty="0" smtClean="0">
                <a:solidFill>
                  <a:srgbClr val="FFFF00"/>
                </a:solidFill>
              </a:rPr>
              <a:t>95/9/27</a:t>
            </a:r>
            <a:r>
              <a:rPr lang="fa-IR" dirty="0" smtClean="0"/>
              <a:t> </a:t>
            </a:r>
            <a:r>
              <a:rPr lang="fa-IR" dirty="0"/>
              <a:t>در ساعت </a:t>
            </a:r>
            <a:r>
              <a:rPr lang="fa-IR" dirty="0">
                <a:solidFill>
                  <a:srgbClr val="FFFF00"/>
                </a:solidFill>
              </a:rPr>
              <a:t>11</a:t>
            </a:r>
            <a:r>
              <a:rPr lang="fa-IR" dirty="0"/>
              <a:t> صبح بیمار مجددا با درد شدید به درمانگاه بیمارستان مراجعه کرد و توسط پزشک کشیک معاینه شد</a:t>
            </a:r>
            <a:r>
              <a:rPr lang="fa-IR" dirty="0" smtClean="0"/>
              <a:t>. و000</a:t>
            </a:r>
            <a:endParaRPr lang="fa-IR" dirty="0"/>
          </a:p>
          <a:p>
            <a:pPr algn="justLow"/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41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36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خط زمانی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89925"/>
              </p:ext>
            </p:extLst>
          </p:nvPr>
        </p:nvGraphicFramePr>
        <p:xfrm>
          <a:off x="950912" y="1676400"/>
          <a:ext cx="10287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07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گام 4: </a:t>
            </a:r>
            <a:r>
              <a:rPr lang="fa-IR" dirty="0"/>
              <a:t>شناسايي مسائل مرتبط با مراقبت يا خدمات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/>
              <a:t>Identifying problems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53175"/>
            <a:ext cx="1143000" cy="276225"/>
          </a:xfrm>
        </p:spPr>
        <p:txBody>
          <a:bodyPr/>
          <a:lstStyle/>
          <a:p>
            <a:fld id="{25BA54BD-C84D-46CE-8B72-31BFB26ABA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شناسايي مسائل مرتبط با مراقبت يا خدمات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/>
              <a:t>در این مرحله عوامل </a:t>
            </a:r>
            <a:r>
              <a:rPr lang="fa-IR" dirty="0" smtClean="0"/>
              <a:t>تأثیرگذار(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Influencing</a:t>
            </a:r>
            <a:r>
              <a:rPr lang="fa-IR" dirty="0" smtClean="0"/>
              <a:t>) و عوامل سببی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fa-IR" dirty="0" smtClean="0"/>
              <a:t>) مشخص می‏شود.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44</a:t>
            </a:fld>
            <a:endParaRPr lang="fa-IR" dirty="0"/>
          </a:p>
        </p:txBody>
      </p:sp>
      <p:pic>
        <p:nvPicPr>
          <p:cNvPr id="1026" name="Picture 2" descr="http://scienmag.com/wp-content/uploads/2016/01/brain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2395536"/>
            <a:ext cx="5559333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ابزارهای </a:t>
            </a:r>
            <a:r>
              <a:rPr lang="fa-IR" dirty="0"/>
              <a:t>مورد استفاده در شناسایی مسائل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45</a:t>
            </a:fld>
            <a:endParaRPr lang="fa-IR" dirty="0"/>
          </a:p>
        </p:txBody>
      </p:sp>
      <p:sp>
        <p:nvSpPr>
          <p:cNvPr id="5" name="Quad Arrow Callout 4"/>
          <p:cNvSpPr/>
          <p:nvPr/>
        </p:nvSpPr>
        <p:spPr>
          <a:xfrm>
            <a:off x="3198811" y="2667000"/>
            <a:ext cx="5364479" cy="3212123"/>
          </a:xfrm>
          <a:prstGeom prst="quadArrowCallou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ابزارهای </a:t>
            </a:r>
            <a:r>
              <a:rPr lang="en-US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RCA </a:t>
            </a:r>
            <a:endParaRPr 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3250" y="1828800"/>
            <a:ext cx="28956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alt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بارش </a:t>
            </a:r>
            <a:r>
              <a:rPr lang="fa-IR" alt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افکار</a:t>
            </a:r>
            <a:endParaRPr lang="en-US" alt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jalla UI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6212" y="4027609"/>
            <a:ext cx="289560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alt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 تکنیک گروه </a:t>
            </a:r>
            <a:r>
              <a:rPr lang="fa-IR" alt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اسمی</a:t>
            </a:r>
          </a:p>
          <a:p>
            <a:pPr algn="ctr" rtl="1">
              <a:lnSpc>
                <a:spcPct val="90000"/>
              </a:lnSpc>
            </a:pPr>
            <a:r>
              <a:rPr lang="en-US" altLang="fa-I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NGT</a:t>
            </a:r>
            <a:r>
              <a:rPr lang="fa-IR" altLang="fa-I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 </a:t>
            </a:r>
            <a:endParaRPr lang="en-US" altLang="fa-I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jalla UI"/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12" y="3985113"/>
            <a:ext cx="289560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alt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افکار </a:t>
            </a:r>
            <a:r>
              <a:rPr lang="fa-IR" alt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نویسی</a:t>
            </a:r>
            <a:endParaRPr lang="en-US" alt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jalla UI"/>
              <a:cs typeface="B Nazanin" panose="00000400000000000000" pitchFamily="2" charset="-78"/>
            </a:endParaRPr>
          </a:p>
          <a:p>
            <a:pPr algn="ctr" rtl="1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</a:rPr>
              <a:t>Brain writing</a:t>
            </a:r>
            <a:endParaRPr lang="fa-IR" altLang="fa-I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jalla UI"/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6612" y="6172200"/>
            <a:ext cx="29718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altLang="fa-IR" sz="2400" b="1" dirty="0">
                <a:ea typeface="Majalla UI"/>
              </a:rPr>
              <a:t> </a:t>
            </a:r>
            <a:r>
              <a:rPr lang="fa-IR" alt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تحلیل</a:t>
            </a:r>
            <a:r>
              <a:rPr lang="fa-IR" altLang="fa-IR" sz="2400" b="1" dirty="0">
                <a:ea typeface="Majalla UI"/>
              </a:rPr>
              <a:t>  </a:t>
            </a:r>
            <a:r>
              <a:rPr lang="fa-IR" alt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تغییر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jalla U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42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altLang="fa-IR" dirty="0">
                <a:ea typeface="Majalla UI"/>
              </a:rPr>
              <a:t>گام </a:t>
            </a:r>
            <a:r>
              <a:rPr lang="fa-IR" altLang="fa-IR" dirty="0" smtClean="0">
                <a:ea typeface="Majalla UI"/>
              </a:rPr>
              <a:t>پنجم</a:t>
            </a:r>
            <a:r>
              <a:rPr lang="en-US" altLang="fa-IR" dirty="0" smtClean="0">
                <a:ea typeface="Majalla UI"/>
              </a:rPr>
              <a:t>:</a:t>
            </a:r>
            <a:r>
              <a:rPr lang="fa-IR" altLang="fa-IR" dirty="0">
                <a:ea typeface="Majalla UI"/>
              </a:rPr>
              <a:t/>
            </a:r>
            <a:br>
              <a:rPr lang="fa-IR" altLang="fa-IR" dirty="0">
                <a:ea typeface="Majalla UI"/>
              </a:rPr>
            </a:br>
            <a:r>
              <a:rPr lang="fa-IR" altLang="fa-IR" dirty="0">
                <a:ea typeface="Majalla UI"/>
              </a:rPr>
              <a:t>تحليل حادثه، شناسايي عوامل دخيل و علل ريشه‏اي</a:t>
            </a:r>
            <a:endParaRPr lang="fa-I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3175"/>
            <a:ext cx="1143000" cy="276225"/>
          </a:xfrm>
        </p:spPr>
        <p:txBody>
          <a:bodyPr/>
          <a:lstStyle/>
          <a:p>
            <a:fld id="{25BA54BD-C84D-46CE-8B72-31BFB26ABA43}" type="slidenum">
              <a:rPr lang="fa-IR" smtClean="0"/>
              <a:pPr/>
              <a:t>46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289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ابزارهای </a:t>
            </a:r>
            <a:r>
              <a:rPr lang="fa-IR" dirty="0"/>
              <a:t>مورد استفاده </a:t>
            </a:r>
            <a:r>
              <a:rPr lang="fa-IR" dirty="0" smtClean="0"/>
              <a:t>جهت </a:t>
            </a:r>
            <a:r>
              <a:rPr lang="fa-IR" dirty="0"/>
              <a:t>تحلیل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47</a:t>
            </a:fld>
            <a:endParaRPr lang="fa-IR" dirty="0"/>
          </a:p>
        </p:txBody>
      </p:sp>
      <p:sp>
        <p:nvSpPr>
          <p:cNvPr id="5" name="Quad Arrow Callout 4"/>
          <p:cNvSpPr/>
          <p:nvPr/>
        </p:nvSpPr>
        <p:spPr>
          <a:xfrm>
            <a:off x="3198811" y="2667000"/>
            <a:ext cx="5364479" cy="3212123"/>
          </a:xfrm>
          <a:prstGeom prst="quadArrowCallou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ابزارهای </a:t>
            </a:r>
            <a:r>
              <a:rPr lang="en-US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RCA </a:t>
            </a:r>
            <a:endParaRPr 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3250" y="1828800"/>
            <a:ext cx="2895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alt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 ابزار 5 </a:t>
            </a:r>
            <a:r>
              <a:rPr lang="fa-IR" alt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چرا؟</a:t>
            </a:r>
            <a:endParaRPr lang="en-US" alt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jalla UI"/>
              <a:cs typeface="B Nazanin" panose="00000400000000000000" pitchFamily="2" charset="-78"/>
            </a:endParaRPr>
          </a:p>
          <a:p>
            <a:pPr algn="ctr">
              <a:lnSpc>
                <a:spcPct val="90000"/>
              </a:lnSpc>
            </a:pPr>
            <a:r>
              <a:rPr lang="en-US" altLang="fa-I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5 WHY</a:t>
            </a:r>
            <a:endParaRPr lang="en-US" altLang="fa-I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6212" y="4027609"/>
            <a:ext cx="289560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alt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نمودار جریان </a:t>
            </a:r>
            <a:r>
              <a:rPr lang="fa-IR" alt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داده</a:t>
            </a:r>
            <a:r>
              <a:rPr lang="en-US" alt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 </a:t>
            </a:r>
            <a:r>
              <a:rPr lang="fa-IR" alt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ها/ </a:t>
            </a:r>
            <a:endParaRPr lang="fa-IR" alt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jalla UI"/>
              <a:cs typeface="B Nazanin" panose="00000400000000000000" pitchFamily="2" charset="-78"/>
            </a:endParaRPr>
          </a:p>
          <a:p>
            <a:pPr algn="ctr" rtl="1">
              <a:lnSpc>
                <a:spcPct val="90000"/>
              </a:lnSpc>
            </a:pPr>
            <a:r>
              <a:rPr lang="fa-IR" alt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تحلیل مانع </a:t>
            </a:r>
            <a:endParaRPr lang="en-US" altLang="fa-I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jalla UI"/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12" y="3985113"/>
            <a:ext cx="289560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alt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نمودار استخوان </a:t>
            </a:r>
            <a:r>
              <a:rPr lang="fa-IR" alt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ماهی</a:t>
            </a:r>
            <a:endParaRPr lang="en-US" alt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jalla UI"/>
              <a:cs typeface="B Nazanin" panose="00000400000000000000" pitchFamily="2" charset="-78"/>
            </a:endParaRPr>
          </a:p>
          <a:p>
            <a:pPr algn="ctr" rtl="1">
              <a:lnSpc>
                <a:spcPct val="90000"/>
              </a:lnSpc>
            </a:pPr>
            <a:r>
              <a:rPr lang="en-US" alt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Fishbone</a:t>
            </a:r>
            <a:endParaRPr lang="fa-IR" altLang="fa-I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6612" y="6172200"/>
            <a:ext cx="29718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altLang="fa-IR" sz="2400" b="1" dirty="0">
                <a:ea typeface="Majalla UI"/>
              </a:rPr>
              <a:t> </a:t>
            </a:r>
            <a:r>
              <a:rPr lang="fa-IR" alt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بارش</a:t>
            </a:r>
            <a:r>
              <a:rPr lang="fa-IR" altLang="fa-IR" sz="2400" b="1" dirty="0">
                <a:ea typeface="Majalla UI"/>
              </a:rPr>
              <a:t> </a:t>
            </a:r>
            <a:r>
              <a:rPr lang="fa-IR" alt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jalla UI"/>
                <a:cs typeface="B Nazanin" panose="00000400000000000000" pitchFamily="2" charset="-78"/>
              </a:rPr>
              <a:t>افکار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jalla U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74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48</a:t>
            </a:fld>
            <a:endParaRPr lang="fa-IR" dirty="0"/>
          </a:p>
        </p:txBody>
      </p:sp>
      <p:pic>
        <p:nvPicPr>
          <p:cNvPr id="5" name="Picture 2" descr="C:\Users\haddadi.m\Desktop\سمینار17-9-94rca\حدادی\Untitl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016" r="1971" b="3174"/>
          <a:stretch/>
        </p:blipFill>
        <p:spPr bwMode="auto">
          <a:xfrm>
            <a:off x="1348240" y="152400"/>
            <a:ext cx="8479972" cy="643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8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49</a:t>
            </a:fld>
            <a:endParaRPr lang="fa-IR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132057" y="1409700"/>
            <a:ext cx="9924711" cy="4038600"/>
          </a:xfrm>
          <a:prstGeom prst="round2Diag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 ياد داشته </a:t>
            </a:r>
            <a:r>
              <a:rPr lang="fa-I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باشيم</a:t>
            </a:r>
          </a:p>
          <a:p>
            <a:pPr algn="ctr" rtl="1"/>
            <a:r>
              <a:rPr lang="fa-IR" sz="4400" b="1" dirty="0" smtClean="0">
                <a:cs typeface="B Titr" panose="00000700000000000000" pitchFamily="2" charset="-78"/>
              </a:rPr>
              <a:t> </a:t>
            </a:r>
            <a:r>
              <a:rPr lang="fa-IR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اگر بيمار آسيب </a:t>
            </a:r>
            <a:r>
              <a:rPr lang="fa-IR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ببيند، </a:t>
            </a:r>
            <a:r>
              <a:rPr lang="fa-IR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احتمال دارد كه شكايت نكند ولي اگر آزرده شود انجام</a:t>
            </a:r>
            <a:r>
              <a:rPr lang="fa-IR" sz="4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شكايت از جانب وي بسيار محتمل </a:t>
            </a:r>
            <a:r>
              <a:rPr lang="fa-IR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است.</a:t>
            </a:r>
            <a:endParaRPr lang="fa-IR" sz="44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8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خطای پزشکی چیست؟</a:t>
            </a:r>
            <a:endParaRPr lang="fa-I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a-IR" dirty="0"/>
              <a:t>كميسيون </a:t>
            </a:r>
            <a:r>
              <a:rPr lang="fa-IR" dirty="0" smtClean="0"/>
              <a:t>مشترك مربوط </a:t>
            </a:r>
            <a:r>
              <a:rPr lang="fa-IR" dirty="0"/>
              <a:t>به </a:t>
            </a:r>
            <a:r>
              <a:rPr lang="fa-IR" dirty="0" smtClean="0"/>
              <a:t>سازمان‏هاي </a:t>
            </a:r>
            <a:r>
              <a:rPr lang="fa-IR" dirty="0"/>
              <a:t>مراقبت سلامت(</a:t>
            </a:r>
            <a:r>
              <a:rPr lang="en-US" dirty="0" smtClean="0"/>
              <a:t>JCAHO</a:t>
            </a:r>
            <a:r>
              <a:rPr lang="fa-IR" dirty="0" smtClean="0"/>
              <a:t>):</a:t>
            </a:r>
          </a:p>
          <a:p>
            <a:pPr marL="0" indent="0" algn="just">
              <a:buNone/>
            </a:pPr>
            <a:r>
              <a:rPr lang="fa-IR" dirty="0">
                <a:solidFill>
                  <a:srgbClr val="FFFF00"/>
                </a:solidFill>
              </a:rPr>
              <a:t>خطای </a:t>
            </a:r>
            <a:r>
              <a:rPr lang="fa-IR" dirty="0" smtClean="0">
                <a:solidFill>
                  <a:srgbClr val="FFFF00"/>
                </a:solidFill>
              </a:rPr>
              <a:t>پزشكي عملی </a:t>
            </a:r>
            <a:r>
              <a:rPr lang="fa-IR" dirty="0">
                <a:solidFill>
                  <a:srgbClr val="FFFF00"/>
                </a:solidFill>
              </a:rPr>
              <a:t>ناخواسته است كه به خاطر </a:t>
            </a:r>
            <a:r>
              <a:rPr lang="fa-IR" dirty="0" smtClean="0">
                <a:solidFill>
                  <a:srgbClr val="FFFF00"/>
                </a:solidFill>
              </a:rPr>
              <a:t>غفلت صورت مي‏گيرد </a:t>
            </a:r>
            <a:r>
              <a:rPr lang="fa-IR" dirty="0">
                <a:solidFill>
                  <a:srgbClr val="FFFF00"/>
                </a:solidFill>
              </a:rPr>
              <a:t>و يا عملي است كه به نتيجه مطلوب </a:t>
            </a:r>
            <a:r>
              <a:rPr lang="fa-IR" dirty="0" smtClean="0">
                <a:solidFill>
                  <a:srgbClr val="FFFF00"/>
                </a:solidFill>
              </a:rPr>
              <a:t>در امر </a:t>
            </a:r>
            <a:r>
              <a:rPr lang="fa-IR" dirty="0">
                <a:solidFill>
                  <a:srgbClr val="FFFF00"/>
                </a:solidFill>
              </a:rPr>
              <a:t>طبابت منجر </a:t>
            </a:r>
            <a:r>
              <a:rPr lang="fa-IR" dirty="0" smtClean="0">
                <a:solidFill>
                  <a:srgbClr val="FFFF00"/>
                </a:solidFill>
              </a:rPr>
              <a:t>نمي‏شود.</a:t>
            </a:r>
          </a:p>
          <a:p>
            <a:pPr algn="just"/>
            <a:r>
              <a:rPr lang="fa-IR" dirty="0" smtClean="0"/>
              <a:t>تعریف بهتر:</a:t>
            </a:r>
          </a:p>
          <a:p>
            <a:pPr marL="0" indent="0" algn="just">
              <a:buNone/>
            </a:pPr>
            <a:r>
              <a:rPr lang="fa-IR" dirty="0">
                <a:solidFill>
                  <a:srgbClr val="FFFF00"/>
                </a:solidFill>
              </a:rPr>
              <a:t>خطاي </a:t>
            </a:r>
            <a:r>
              <a:rPr lang="fa-IR" dirty="0" smtClean="0">
                <a:solidFill>
                  <a:srgbClr val="FFFF00"/>
                </a:solidFill>
              </a:rPr>
              <a:t>پزشكي، </a:t>
            </a:r>
            <a:r>
              <a:rPr lang="fa-IR" dirty="0">
                <a:solidFill>
                  <a:srgbClr val="FFFF00"/>
                </a:solidFill>
              </a:rPr>
              <a:t>عمل يا تصميمي است كه </a:t>
            </a:r>
            <a:r>
              <a:rPr lang="fa-IR" dirty="0" smtClean="0">
                <a:solidFill>
                  <a:srgbClr val="FFFF00"/>
                </a:solidFill>
              </a:rPr>
              <a:t>با استانداردهاي </a:t>
            </a:r>
            <a:r>
              <a:rPr lang="fa-IR" dirty="0">
                <a:solidFill>
                  <a:srgbClr val="FFFF00"/>
                </a:solidFill>
              </a:rPr>
              <a:t>مراقبت سلامت مطابقت </a:t>
            </a:r>
            <a:r>
              <a:rPr lang="fa-IR" dirty="0" smtClean="0">
                <a:solidFill>
                  <a:srgbClr val="FFFF00"/>
                </a:solidFill>
              </a:rPr>
              <a:t>نمي‏كند</a:t>
            </a:r>
            <a:r>
              <a:rPr lang="fa-IR" dirty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fa-IR" dirty="0" smtClean="0"/>
              <a:t>موسسه پزشکی(</a:t>
            </a:r>
            <a:r>
              <a:rPr lang="en-US" dirty="0"/>
              <a:t>IOM</a:t>
            </a:r>
            <a:r>
              <a:rPr lang="fa-IR" dirty="0" smtClean="0"/>
              <a:t>):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fa-IR" dirty="0">
                <a:solidFill>
                  <a:srgbClr val="FFFF00"/>
                </a:solidFill>
              </a:rPr>
              <a:t>یک خطا به عنوان </a:t>
            </a:r>
            <a:r>
              <a:rPr lang="fa-IR" dirty="0" smtClean="0">
                <a:solidFill>
                  <a:srgbClr val="FFFF00"/>
                </a:solidFill>
              </a:rPr>
              <a:t>«شکست در </a:t>
            </a:r>
            <a:r>
              <a:rPr lang="fa-IR" dirty="0">
                <a:solidFill>
                  <a:srgbClr val="FFFF00"/>
                </a:solidFill>
              </a:rPr>
              <a:t>یک اقدام برنامه ریزی شده </a:t>
            </a:r>
            <a:r>
              <a:rPr lang="fa-IR" dirty="0" smtClean="0">
                <a:solidFill>
                  <a:srgbClr val="FFFF00"/>
                </a:solidFill>
              </a:rPr>
              <a:t>در </a:t>
            </a:r>
            <a:r>
              <a:rPr lang="fa-IR" dirty="0">
                <a:solidFill>
                  <a:srgbClr val="FFFF00"/>
                </a:solidFill>
              </a:rPr>
              <a:t>نظر گرفته </a:t>
            </a:r>
            <a:r>
              <a:rPr lang="fa-IR" dirty="0" smtClean="0">
                <a:solidFill>
                  <a:srgbClr val="FFFF00"/>
                </a:solidFill>
              </a:rPr>
              <a:t>می‏شود و </a:t>
            </a:r>
            <a:r>
              <a:rPr lang="fa-IR" dirty="0">
                <a:solidFill>
                  <a:srgbClr val="FFFF00"/>
                </a:solidFill>
              </a:rPr>
              <a:t>یا استفاده از یک طرح اشتباه برای رسیدن به یک </a:t>
            </a:r>
            <a:r>
              <a:rPr lang="fa-IR" dirty="0" smtClean="0">
                <a:solidFill>
                  <a:srgbClr val="FFFF00"/>
                </a:solidFill>
              </a:rPr>
              <a:t>هدف» </a:t>
            </a:r>
            <a:r>
              <a:rPr lang="fa-IR" dirty="0">
                <a:solidFill>
                  <a:srgbClr val="FFFF00"/>
                </a:solidFill>
              </a:rPr>
              <a:t>تعریف می کند.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872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50</a:t>
            </a:fld>
            <a:endParaRPr lang="fa-IR" dirty="0"/>
          </a:p>
        </p:txBody>
      </p:sp>
      <p:pic>
        <p:nvPicPr>
          <p:cNvPr id="1026" name="Picture 2" descr="http://www.ruchithanawala.com/uploads/2/7/8/0/27806523/439390.jpg?3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3379"/>
          <a:stretch/>
        </p:blipFill>
        <p:spPr bwMode="auto">
          <a:xfrm>
            <a:off x="2589211" y="76200"/>
            <a:ext cx="5638801" cy="67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کنفرانس مرگ و میر</a:t>
            </a:r>
            <a:endParaRPr lang="fa-I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smtClean="0"/>
              <a:t>Morbidity &amp; Mortality Conference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3175"/>
            <a:ext cx="1143000" cy="276225"/>
          </a:xfrm>
        </p:spPr>
        <p:txBody>
          <a:bodyPr/>
          <a:lstStyle/>
          <a:p>
            <a:fld id="{25BA54BD-C84D-46CE-8B72-31BFB26ABA43}" type="slidenum">
              <a:rPr lang="fa-IR" smtClean="0"/>
              <a:pPr/>
              <a:t>51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882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52</a:t>
            </a:fld>
            <a:endParaRPr lang="fa-IR" dirty="0"/>
          </a:p>
        </p:txBody>
      </p:sp>
      <p:pic>
        <p:nvPicPr>
          <p:cNvPr id="5122" name="Picture 2" descr="http://vignette2.wikia.nocookie.net/scrubs/images/e/eb/2x7_M%26M.jpg/revision/latest?cb=20090716235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a.mui.ac.ir/sites/default/filesimages/stories/MAMAEE/img_7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41" y="3128962"/>
            <a:ext cx="62579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تعریف کنفرانس مرگ و میر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جلسه‏ای است که </a:t>
            </a:r>
            <a:r>
              <a:rPr lang="fa-IR" dirty="0"/>
              <a:t>در آن اعضای یک تیم مراقبت </a:t>
            </a:r>
            <a:r>
              <a:rPr lang="fa-IR" dirty="0" smtClean="0"/>
              <a:t>بهداشتی </a:t>
            </a:r>
            <a:r>
              <a:rPr lang="fa-IR" dirty="0"/>
              <a:t>چند </a:t>
            </a:r>
            <a:r>
              <a:rPr lang="fa-IR" dirty="0" smtClean="0"/>
              <a:t>رشته، در بررسی عینی و بدون </a:t>
            </a:r>
            <a:r>
              <a:rPr lang="fa-IR" dirty="0"/>
              <a:t>قضاوت پیامدهای </a:t>
            </a:r>
            <a:r>
              <a:rPr lang="fa-IR" dirty="0" smtClean="0"/>
              <a:t>نامطلوب شرکت داشته </a:t>
            </a:r>
            <a:r>
              <a:rPr lang="fa-IR" dirty="0"/>
              <a:t>و متعهد به تغییر فرایند </a:t>
            </a:r>
            <a:r>
              <a:rPr lang="fa-IR" dirty="0" smtClean="0"/>
              <a:t>سیستماتیک هستند.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53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31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هدف از </a:t>
            </a:r>
            <a:r>
              <a:rPr lang="fa-IR" dirty="0"/>
              <a:t>کنفرانس مرگ و میر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54</a:t>
            </a:fld>
            <a:endParaRPr lang="fa-IR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1789113" y="1981200"/>
            <a:ext cx="8610600" cy="4114800"/>
          </a:xfrm>
          <a:prstGeom prst="round2Same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حفظ و بهبود کیفیت مراقبت از </a:t>
            </a:r>
            <a:r>
              <a:rPr lang="fa-IR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بیمار</a:t>
            </a:r>
          </a:p>
          <a:p>
            <a:pPr algn="ctr"/>
            <a:r>
              <a:rPr lang="fa-IR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بوسیله:</a:t>
            </a:r>
          </a:p>
          <a:p>
            <a:pPr algn="ctr"/>
            <a:r>
              <a:rPr lang="fa-IR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جلوگیری از عوارض 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جانبی و خطاهای پزشکی که </a:t>
            </a:r>
            <a:r>
              <a:rPr lang="fa-IR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منجر به عوارض 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و مرگ و </a:t>
            </a:r>
            <a:r>
              <a:rPr lang="fa-IR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میر می‏شود</a:t>
            </a:r>
            <a:endParaRPr lang="fa-IR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03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تفاوت کنفرانس </a:t>
            </a:r>
            <a:r>
              <a:rPr lang="fa-IR" dirty="0"/>
              <a:t>مرگ و </a:t>
            </a:r>
            <a:r>
              <a:rPr lang="fa-IR" dirty="0" smtClean="0"/>
              <a:t>میر </a:t>
            </a:r>
            <a:r>
              <a:rPr lang="fa-IR" dirty="0"/>
              <a:t>و </a:t>
            </a:r>
            <a:r>
              <a:rPr lang="fa-IR" dirty="0" smtClean="0"/>
              <a:t>کنفرانس تضمین </a:t>
            </a:r>
            <a:r>
              <a:rPr lang="fa-IR" dirty="0"/>
              <a:t>کیفیت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solidFill>
                  <a:srgbClr val="FFFF00"/>
                </a:solidFill>
              </a:rPr>
              <a:t>کنفرانس تضمین </a:t>
            </a:r>
            <a:r>
              <a:rPr lang="fa-IR" dirty="0" smtClean="0">
                <a:solidFill>
                  <a:srgbClr val="FFFF00"/>
                </a:solidFill>
              </a:rPr>
              <a:t>کیفیت(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</a:t>
            </a:r>
            <a:r>
              <a:rPr lang="fa-IR" dirty="0" smtClean="0">
                <a:solidFill>
                  <a:srgbClr val="FFFF00"/>
                </a:solidFill>
              </a:rPr>
              <a:t>):</a:t>
            </a:r>
          </a:p>
          <a:p>
            <a:pPr marL="0" indent="0" algn="justLow">
              <a:buNone/>
            </a:pPr>
            <a:r>
              <a:rPr lang="fa-IR" dirty="0" smtClean="0"/>
              <a:t>هدف </a:t>
            </a:r>
            <a:r>
              <a:rPr lang="fa-IR" dirty="0"/>
              <a:t>ارزشیابی </a:t>
            </a:r>
            <a:r>
              <a:rPr lang="fa-IR" dirty="0" smtClean="0"/>
              <a:t>کیفیت مراقبت‏های </a:t>
            </a:r>
            <a:r>
              <a:rPr lang="fa-IR" dirty="0"/>
              <a:t>پزشکی و </a:t>
            </a:r>
            <a:r>
              <a:rPr lang="fa-IR" dirty="0" smtClean="0"/>
              <a:t>پرستاری</a:t>
            </a:r>
            <a:r>
              <a:rPr lang="fa-IR" dirty="0"/>
              <a:t>، و </a:t>
            </a:r>
            <a:r>
              <a:rPr lang="fa-IR" dirty="0" smtClean="0"/>
              <a:t>مستند کردن اقداماتی است که برای </a:t>
            </a:r>
            <a:r>
              <a:rPr lang="fa-IR" dirty="0"/>
              <a:t>رسیدن به بهترین </a:t>
            </a:r>
            <a:r>
              <a:rPr lang="fa-IR" dirty="0" smtClean="0"/>
              <a:t>نتیجه انجام شده است، معمولا مبتنی بر سیستم است و نه یک </a:t>
            </a:r>
            <a:r>
              <a:rPr lang="fa-IR" dirty="0"/>
              <a:t>پزشک خاص.</a:t>
            </a:r>
            <a:endParaRPr lang="fa-IR" dirty="0" smtClean="0"/>
          </a:p>
          <a:p>
            <a:r>
              <a:rPr lang="fa-IR" dirty="0">
                <a:solidFill>
                  <a:srgbClr val="FFFF00"/>
                </a:solidFill>
              </a:rPr>
              <a:t>کنفرانس مرگ و </a:t>
            </a:r>
            <a:r>
              <a:rPr lang="fa-IR" dirty="0" smtClean="0">
                <a:solidFill>
                  <a:srgbClr val="FFFF00"/>
                </a:solidFill>
              </a:rPr>
              <a:t>میر(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M&amp;MC</a:t>
            </a:r>
            <a:r>
              <a:rPr lang="fa-IR" dirty="0" smtClean="0">
                <a:solidFill>
                  <a:srgbClr val="FFFF00"/>
                </a:solidFill>
              </a:rPr>
              <a:t>):</a:t>
            </a:r>
          </a:p>
          <a:p>
            <a:pPr marL="0" indent="0" algn="justLow">
              <a:buNone/>
            </a:pPr>
            <a:r>
              <a:rPr lang="fa-IR" dirty="0" smtClean="0"/>
              <a:t>بحث در مورد تشخیص </a:t>
            </a:r>
            <a:r>
              <a:rPr lang="fa-IR" dirty="0"/>
              <a:t>خاص </a:t>
            </a:r>
            <a:r>
              <a:rPr lang="fa-IR" dirty="0" smtClean="0"/>
              <a:t>داخلی و جراحی، عوارض و  </a:t>
            </a:r>
            <a:r>
              <a:rPr lang="fa-IR" dirty="0"/>
              <a:t>مرگ و </a:t>
            </a:r>
            <a:r>
              <a:rPr lang="fa-IR" dirty="0" smtClean="0"/>
              <a:t>میر، و آموزش از </a:t>
            </a:r>
            <a:r>
              <a:rPr lang="fa-IR" dirty="0"/>
              <a:t>طریق </a:t>
            </a:r>
            <a:r>
              <a:rPr lang="fa-IR" dirty="0" smtClean="0"/>
              <a:t>«بحث آزاد» برای </a:t>
            </a:r>
            <a:r>
              <a:rPr lang="fa-IR" dirty="0"/>
              <a:t>جلوگیری از </a:t>
            </a:r>
            <a:r>
              <a:rPr lang="fa-IR" dirty="0" smtClean="0"/>
              <a:t>عوارض </a:t>
            </a:r>
            <a:r>
              <a:rPr lang="fa-IR" dirty="0"/>
              <a:t>در آینده است.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55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681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کمیته‏های </a:t>
            </a:r>
            <a:r>
              <a:rPr lang="fa-IR" dirty="0"/>
              <a:t>بیمارستانی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56</a:t>
            </a:fld>
            <a:endParaRPr lang="fa-IR" dirty="0"/>
          </a:p>
        </p:txBody>
      </p:sp>
      <p:sp>
        <p:nvSpPr>
          <p:cNvPr id="13" name="Rounded Rectangle 12"/>
          <p:cNvSpPr/>
          <p:nvPr/>
        </p:nvSpPr>
        <p:spPr>
          <a:xfrm>
            <a:off x="8456612" y="1839686"/>
            <a:ext cx="2362200" cy="914400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کمیته بحران و بلایا 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56612" y="3015343"/>
            <a:ext cx="2362200" cy="914400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کمیته ایمینی مادر و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نوزاد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78024" y="1839686"/>
            <a:ext cx="2211388" cy="914400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کمیته بهبود کیفیت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80012" y="1752600"/>
            <a:ext cx="2514601" cy="1001486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کمیته مدارک پزشکی و فناوری اطلاعات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79612" y="4191000"/>
            <a:ext cx="2209800" cy="914400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کمیته اخلاق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پزشکی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0011" y="3015343"/>
            <a:ext cx="2514601" cy="914400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کمیته بهداشت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محیط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79612" y="3015343"/>
            <a:ext cx="2209800" cy="914400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کمیته دارو، درمان و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تغذیه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78024" y="5399315"/>
            <a:ext cx="2211388" cy="914400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کمیته حفاظت فنی و بهداشت کار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80012" y="4386943"/>
            <a:ext cx="2514600" cy="914400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کمیته کنترل عفونت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بیمارستانی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80012" y="5410200"/>
            <a:ext cx="2514601" cy="914400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کمیته طب انتقال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خون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456612" y="4386942"/>
            <a:ext cx="2362200" cy="1251857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کمیته مرگ و میر و عوارض، آسیب شناسی و نسوج </a:t>
            </a:r>
          </a:p>
        </p:txBody>
      </p:sp>
    </p:spTree>
    <p:extLst>
      <p:ext uri="{BB962C8B-B14F-4D97-AF65-F5344CB8AC3E}">
        <p14:creationId xmlns:p14="http://schemas.microsoft.com/office/powerpoint/2010/main" val="30568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94845" y="381000"/>
            <a:ext cx="6399134" cy="5843588"/>
            <a:chOff x="2894845" y="328612"/>
            <a:chExt cx="6399134" cy="5843588"/>
          </a:xfrm>
        </p:grpSpPr>
        <p:sp>
          <p:nvSpPr>
            <p:cNvPr id="3" name="Rectangle 2"/>
            <p:cNvSpPr/>
            <p:nvPr/>
          </p:nvSpPr>
          <p:spPr>
            <a:xfrm>
              <a:off x="2894845" y="328612"/>
              <a:ext cx="6399134" cy="1483357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r>
                <a:rPr lang="fa-IR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بحث در مورد عوارض، </a:t>
              </a:r>
              <a:r>
                <a:rPr lang="fa-IR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نتایج بد، </a:t>
              </a:r>
              <a:r>
                <a:rPr lang="fa-IR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مراقبت‏های </a:t>
              </a:r>
              <a:r>
                <a:rPr lang="fa-IR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پزشکی نادرست، </a:t>
              </a:r>
              <a:r>
                <a:rPr lang="fa-IR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حوادث</a:t>
              </a:r>
              <a:endParaRPr lang="fa-I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566093" y="2688781"/>
              <a:ext cx="5056639" cy="1273619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r>
                <a:rPr lang="fa-IR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پی بردن به علت ریشه‏ای مشکلات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02643" y="4852011"/>
              <a:ext cx="4783539" cy="1320189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r>
                <a:rPr lang="fa-IR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یافتن راه حل برای </a:t>
              </a:r>
              <a:r>
                <a:rPr lang="fa-IR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جلوگیری از </a:t>
              </a:r>
              <a:r>
                <a:rPr lang="fa-IR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اتفاق </a:t>
              </a:r>
              <a:r>
                <a:rPr lang="fa-IR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در آینده</a:t>
              </a:r>
            </a:p>
          </p:txBody>
        </p:sp>
        <p:sp>
          <p:nvSpPr>
            <p:cNvPr id="2" name="Down Arrow 1"/>
            <p:cNvSpPr/>
            <p:nvPr/>
          </p:nvSpPr>
          <p:spPr>
            <a:xfrm>
              <a:off x="5713412" y="1828800"/>
              <a:ext cx="762000" cy="838200"/>
            </a:xfrm>
            <a:prstGeom prst="downArrow">
              <a:avLst/>
            </a:prstGeom>
            <a:solidFill>
              <a:srgbClr val="FF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fa-IR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5713412" y="3962400"/>
              <a:ext cx="762000" cy="838200"/>
            </a:xfrm>
            <a:prstGeom prst="downArrow">
              <a:avLst/>
            </a:prstGeom>
            <a:solidFill>
              <a:srgbClr val="FF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fa-IR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18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نقش کنفرانس مرگ و میر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/>
              <a:t>تمرکز </a:t>
            </a:r>
            <a:r>
              <a:rPr lang="fa-IR" dirty="0" smtClean="0"/>
              <a:t>بر جو دانشگاهی که چگونه </a:t>
            </a:r>
            <a:r>
              <a:rPr lang="fa-IR" dirty="0"/>
              <a:t>پزشکان، </a:t>
            </a:r>
            <a:r>
              <a:rPr lang="fa-IR" dirty="0" smtClean="0"/>
              <a:t>دستیاران، پرستاران، </a:t>
            </a:r>
            <a:r>
              <a:rPr lang="fa-IR" dirty="0"/>
              <a:t>و </a:t>
            </a:r>
            <a:r>
              <a:rPr lang="fa-IR" dirty="0" smtClean="0"/>
              <a:t>... ارزشیابی می‏کنند که </a:t>
            </a:r>
            <a:r>
              <a:rPr lang="fa-IR" dirty="0" smtClean="0">
                <a:solidFill>
                  <a:srgbClr val="FFFF00"/>
                </a:solidFill>
              </a:rPr>
              <a:t>چه کسی</a:t>
            </a:r>
            <a:r>
              <a:rPr lang="fa-IR" dirty="0" smtClean="0"/>
              <a:t>، </a:t>
            </a:r>
            <a:r>
              <a:rPr lang="fa-IR" dirty="0" smtClean="0">
                <a:solidFill>
                  <a:srgbClr val="FFFF00"/>
                </a:solidFill>
              </a:rPr>
              <a:t>چه چیزی</a:t>
            </a:r>
            <a:r>
              <a:rPr lang="fa-IR" dirty="0" smtClean="0"/>
              <a:t>، </a:t>
            </a:r>
            <a:r>
              <a:rPr lang="fa-IR" dirty="0">
                <a:solidFill>
                  <a:srgbClr val="FFFF00"/>
                </a:solidFill>
              </a:rPr>
              <a:t>چگونه</a:t>
            </a:r>
            <a:r>
              <a:rPr lang="fa-IR" dirty="0"/>
              <a:t> و </a:t>
            </a:r>
            <a:r>
              <a:rPr lang="fa-IR" dirty="0">
                <a:solidFill>
                  <a:srgbClr val="FFFF00"/>
                </a:solidFill>
              </a:rPr>
              <a:t>چرا</a:t>
            </a:r>
            <a:r>
              <a:rPr lang="en-US" dirty="0" smtClean="0"/>
              <a:t> </a:t>
            </a:r>
            <a:r>
              <a:rPr lang="fa-IR" dirty="0"/>
              <a:t>عوارض و مرگ و میر رخ داده است، و چگونه </a:t>
            </a:r>
            <a:r>
              <a:rPr lang="fa-IR" dirty="0" smtClean="0"/>
              <a:t>می توان از </a:t>
            </a:r>
            <a:r>
              <a:rPr lang="fa-IR" dirty="0"/>
              <a:t>این عوارض </a:t>
            </a:r>
            <a:r>
              <a:rPr lang="fa-IR" dirty="0" smtClean="0"/>
              <a:t>در آینده جلوگیری کرد.</a:t>
            </a:r>
          </a:p>
          <a:p>
            <a:pPr algn="just"/>
            <a:r>
              <a:rPr lang="fa-IR" dirty="0" smtClean="0"/>
              <a:t>تجهیز </a:t>
            </a:r>
            <a:r>
              <a:rPr lang="fa-IR" dirty="0"/>
              <a:t>پزشکان مقیم برای مقابله با خطاها </a:t>
            </a:r>
            <a:r>
              <a:rPr lang="fa-IR" dirty="0" smtClean="0"/>
              <a:t>در انجمن </a:t>
            </a:r>
            <a:r>
              <a:rPr lang="fa-IR" dirty="0"/>
              <a:t>آموزشی با هدف بهبود، ارائه خدمات بهداشتی و ایمنی </a:t>
            </a:r>
            <a:r>
              <a:rPr lang="fa-IR" dirty="0" smtClean="0"/>
              <a:t>بیمار.</a:t>
            </a:r>
          </a:p>
          <a:p>
            <a:pPr algn="just"/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58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380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کمیته مرگ و </a:t>
            </a:r>
            <a:r>
              <a:rPr lang="fa-IR" dirty="0" smtClean="0"/>
              <a:t>میر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2812" y="1905000"/>
            <a:ext cx="5029201" cy="4267200"/>
          </a:xfrm>
        </p:spPr>
        <p:txBody>
          <a:bodyPr>
            <a:normAutofit/>
          </a:bodyPr>
          <a:lstStyle/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fa-IR" dirty="0">
                <a:latin typeface="Calibri" pitchFamily="34" charset="0"/>
                <a:ea typeface="Calibri" pitchFamily="34" charset="0"/>
              </a:rPr>
              <a:t>یک نفر از پزشکان متخصص داخلی بیمارستان </a:t>
            </a:r>
            <a:endParaRPr lang="en-US" dirty="0">
              <a:latin typeface="Arial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fa-IR" dirty="0">
                <a:latin typeface="Calibri" pitchFamily="34" charset="0"/>
                <a:ea typeface="Calibri" pitchFamily="34" charset="0"/>
              </a:rPr>
              <a:t>سرپرست بخش آزمایشگاه بالینی </a:t>
            </a:r>
            <a:endParaRPr lang="en-US" dirty="0">
              <a:latin typeface="Arial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</a:pPr>
            <a:r>
              <a:rPr lang="fa-IR" dirty="0">
                <a:latin typeface="Calibri" pitchFamily="34" charset="0"/>
                <a:ea typeface="Calibri" pitchFamily="34" charset="0"/>
              </a:rPr>
              <a:t>یک نفر از پزشکان متخصص به عنوان </a:t>
            </a:r>
            <a:r>
              <a:rPr lang="fa-IR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آشنا به امور پزشکی قانونی </a:t>
            </a:r>
            <a:r>
              <a:rPr lang="fa-IR" dirty="0">
                <a:latin typeface="Calibri" pitchFamily="34" charset="0"/>
                <a:ea typeface="Calibri" pitchFamily="34" charset="0"/>
              </a:rPr>
              <a:t>و ضوابط مرتبط </a:t>
            </a:r>
            <a:endParaRPr lang="en-US" dirty="0">
              <a:latin typeface="Arial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a-IR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دبیر کمیته: </a:t>
            </a:r>
            <a:endParaRPr lang="en-US" dirty="0">
              <a:solidFill>
                <a:srgbClr val="FFFF00"/>
              </a:solidFill>
              <a:latin typeface="Arial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fa-IR" dirty="0">
                <a:latin typeface="Calibri" pitchFamily="34" charset="0"/>
                <a:ea typeface="Calibri" pitchFamily="34" charset="0"/>
              </a:rPr>
              <a:t>یک نفر از پزشکان یا کادر پیراپزشکی آشنا به </a:t>
            </a:r>
            <a:r>
              <a:rPr lang="fa-IR" dirty="0" smtClean="0">
                <a:latin typeface="Calibri" pitchFamily="34" charset="0"/>
                <a:ea typeface="Calibri" pitchFamily="34" charset="0"/>
              </a:rPr>
              <a:t>امور</a:t>
            </a:r>
            <a:endParaRPr lang="fa-IR" dirty="0">
              <a:latin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6814" y="1905000"/>
            <a:ext cx="4724397" cy="4267200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a-IR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اعضای ثابت کمیته: </a:t>
            </a:r>
            <a:endParaRPr lang="en-US" dirty="0">
              <a:solidFill>
                <a:srgbClr val="FFFF00"/>
              </a:solidFill>
              <a:latin typeface="Arial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fa-IR" dirty="0">
                <a:latin typeface="Calibri" pitchFamily="34" charset="0"/>
                <a:ea typeface="Calibri" pitchFamily="34" charset="0"/>
              </a:rPr>
              <a:t>رئیس بیمارستان </a:t>
            </a:r>
            <a:endParaRPr lang="en-US" dirty="0">
              <a:latin typeface="Arial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fa-IR" dirty="0">
                <a:latin typeface="Calibri" pitchFamily="34" charset="0"/>
                <a:ea typeface="Calibri" pitchFamily="34" charset="0"/>
              </a:rPr>
              <a:t>یک نفر متخصص آسیب شناسی </a:t>
            </a:r>
            <a:endParaRPr lang="en-US" dirty="0">
              <a:latin typeface="Arial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fa-IR" dirty="0">
                <a:latin typeface="Calibri" pitchFamily="34" charset="0"/>
                <a:ea typeface="Calibri" pitchFamily="34" charset="0"/>
              </a:rPr>
              <a:t>مسئول واحد بهبود کیفیت </a:t>
            </a:r>
            <a:endParaRPr lang="en-US" dirty="0">
              <a:latin typeface="Arial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fa-IR" dirty="0">
                <a:latin typeface="Calibri" pitchFamily="34" charset="0"/>
                <a:ea typeface="Calibri" pitchFamily="34" charset="0"/>
              </a:rPr>
              <a:t>معاون درمان یا معاون آموزشی </a:t>
            </a:r>
            <a:endParaRPr lang="en-US" dirty="0">
              <a:latin typeface="Arial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fa-IR" dirty="0">
                <a:latin typeface="Calibri" pitchFamily="34" charset="0"/>
                <a:ea typeface="Calibri" pitchFamily="34" charset="0"/>
              </a:rPr>
              <a:t>رابط ارزشیابی </a:t>
            </a:r>
            <a:endParaRPr lang="en-US" dirty="0">
              <a:latin typeface="Arial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fa-IR" dirty="0">
                <a:latin typeface="Calibri" pitchFamily="34" charset="0"/>
                <a:ea typeface="Calibri" pitchFamily="34" charset="0"/>
              </a:rPr>
              <a:t>یک نفر از پزشکان متخصص جراح </a:t>
            </a:r>
            <a:r>
              <a:rPr lang="fa-IR" dirty="0" smtClean="0">
                <a:latin typeface="Calibri" pitchFamily="34" charset="0"/>
                <a:ea typeface="Calibri" pitchFamily="34" charset="0"/>
              </a:rPr>
              <a:t>عمومی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59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647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اپیدمیولوژی خطای پزشکی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200" dirty="0"/>
              <a:t>سالانه حدود 44</a:t>
            </a:r>
            <a:r>
              <a:rPr lang="fa-IR" sz="3200" dirty="0">
                <a:solidFill>
                  <a:srgbClr val="FFFF00"/>
                </a:solidFill>
              </a:rPr>
              <a:t>000</a:t>
            </a:r>
            <a:r>
              <a:rPr lang="fa-IR" sz="3200" dirty="0"/>
              <a:t> تا 98</a:t>
            </a:r>
            <a:r>
              <a:rPr lang="fa-IR" sz="3200" dirty="0">
                <a:solidFill>
                  <a:srgbClr val="FFFF00"/>
                </a:solidFill>
              </a:rPr>
              <a:t>000</a:t>
            </a:r>
            <a:r>
              <a:rPr lang="fa-IR" sz="3200" dirty="0"/>
              <a:t> </a:t>
            </a:r>
            <a:r>
              <a:rPr lang="fa-IR" sz="3200" dirty="0" smtClean="0"/>
              <a:t>نفر در </a:t>
            </a:r>
            <a:r>
              <a:rPr lang="fa-IR" sz="3200" dirty="0"/>
              <a:t>آمريكا جان خود را به علت خطاهاي پزشكان </a:t>
            </a:r>
            <a:r>
              <a:rPr lang="fa-IR" sz="3200" dirty="0" smtClean="0"/>
              <a:t>از دست </a:t>
            </a:r>
            <a:r>
              <a:rPr lang="fa-IR" sz="3200" dirty="0"/>
              <a:t>مي دهند</a:t>
            </a:r>
            <a:r>
              <a:rPr lang="fa-IR" sz="3200" dirty="0" smtClean="0"/>
              <a:t>.</a:t>
            </a:r>
          </a:p>
          <a:p>
            <a:pPr algn="just"/>
            <a:r>
              <a:rPr lang="fa-IR" sz="3200" dirty="0" smtClean="0"/>
              <a:t>از هر </a:t>
            </a:r>
            <a:r>
              <a:rPr lang="fa-IR" sz="3200" dirty="0" smtClean="0">
                <a:solidFill>
                  <a:srgbClr val="FFFF00"/>
                </a:solidFill>
              </a:rPr>
              <a:t>10</a:t>
            </a:r>
            <a:r>
              <a:rPr lang="fa-IR" sz="3200" dirty="0" smtClean="0"/>
              <a:t> نفری که مراقبت بهداشتی دریافت می‏کند، یک نفر از خطای پزشکی رنج می‏برد.</a:t>
            </a:r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386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شرح وظایف کمیته مرگ و </a:t>
            </a:r>
            <a:r>
              <a:rPr lang="fa-IR" dirty="0" smtClean="0"/>
              <a:t>میر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a-IR" sz="2400" dirty="0" smtClean="0"/>
              <a:t>بررسی </a:t>
            </a:r>
            <a:r>
              <a:rPr lang="fa-IR" sz="2400" dirty="0"/>
              <a:t>منظم همه موارد مرگ و میر (به ویژه مرگ و میر غیر منتظره)</a:t>
            </a:r>
          </a:p>
          <a:p>
            <a:pPr algn="just"/>
            <a:r>
              <a:rPr lang="fa-IR" sz="2400" dirty="0"/>
              <a:t>بررسی دوره ای عوارض </a:t>
            </a:r>
          </a:p>
          <a:p>
            <a:pPr algn="just"/>
            <a:r>
              <a:rPr lang="fa-IR" sz="2400" dirty="0"/>
              <a:t>پیگیری موارد قانونی و همکاری با پزشک قانونی </a:t>
            </a:r>
          </a:p>
          <a:p>
            <a:pPr algn="just"/>
            <a:r>
              <a:rPr lang="fa-IR" sz="2400" dirty="0"/>
              <a:t>اتخاذ تدابیر به منظور کاهش عوارض مرگ و میر در بیمارستان </a:t>
            </a:r>
          </a:p>
          <a:p>
            <a:pPr algn="just"/>
            <a:r>
              <a:rPr lang="fa-IR" sz="2400" dirty="0"/>
              <a:t>بررسی علل مرگ و میر در بیمارستان </a:t>
            </a:r>
          </a:p>
          <a:p>
            <a:pPr algn="just"/>
            <a:r>
              <a:rPr lang="fa-IR" sz="2400" dirty="0"/>
              <a:t>برگزاری کنفرانس های مرتبط</a:t>
            </a:r>
          </a:p>
          <a:p>
            <a:pPr algn="just"/>
            <a:r>
              <a:rPr lang="fa-IR" sz="2400" dirty="0"/>
              <a:t>گزارش تمام بیماری ها در صورت نیاز</a:t>
            </a:r>
          </a:p>
          <a:p>
            <a:pPr algn="just"/>
            <a:r>
              <a:rPr lang="fa-IR" sz="2400" dirty="0"/>
              <a:t>گزارش نمونه های بیوپسی و اتوپسی و </a:t>
            </a:r>
            <a:r>
              <a:rPr lang="fa-IR" sz="2400" dirty="0" smtClean="0"/>
              <a:t>نکروپسی</a:t>
            </a:r>
            <a:endParaRPr lang="fa-I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60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790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موارد لازم برای کنفرانس مرگ </a:t>
            </a:r>
            <a:r>
              <a:rPr lang="fa-IR" dirty="0"/>
              <a:t>و </a:t>
            </a:r>
            <a:r>
              <a:rPr lang="fa-IR" dirty="0" smtClean="0"/>
              <a:t>میر موفق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Low"/>
            <a:r>
              <a:rPr lang="fa-IR" dirty="0" smtClean="0"/>
              <a:t>حضور اجباری اساتید و رزیدنت‏ها</a:t>
            </a:r>
            <a:endParaRPr lang="fa-IR" dirty="0"/>
          </a:p>
          <a:p>
            <a:pPr algn="justLow"/>
            <a:r>
              <a:rPr lang="fa-IR" dirty="0"/>
              <a:t>تمرکز بر آموزش </a:t>
            </a:r>
            <a:r>
              <a:rPr lang="fa-IR" dirty="0" smtClean="0"/>
              <a:t>و نه سرزنش</a:t>
            </a:r>
          </a:p>
          <a:p>
            <a:pPr algn="justLow"/>
            <a:r>
              <a:rPr lang="fa-IR" dirty="0" smtClean="0"/>
              <a:t>انتخاب موارد(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fa-IR" dirty="0" smtClean="0"/>
              <a:t>) خوب </a:t>
            </a:r>
            <a:r>
              <a:rPr lang="fa-IR" dirty="0"/>
              <a:t>برای ارائه</a:t>
            </a:r>
          </a:p>
          <a:p>
            <a:pPr algn="justLow"/>
            <a:r>
              <a:rPr lang="fa-IR" dirty="0"/>
              <a:t>استفاده از اسلاید</a:t>
            </a:r>
          </a:p>
          <a:p>
            <a:pPr algn="justLow"/>
            <a:r>
              <a:rPr lang="fa-IR" dirty="0"/>
              <a:t>استفاده از تصاویر رادیوگرافی</a:t>
            </a:r>
          </a:p>
          <a:p>
            <a:pPr algn="justLow"/>
            <a:r>
              <a:rPr lang="fa-IR" dirty="0" smtClean="0"/>
              <a:t>تحلیل </a:t>
            </a:r>
            <a:r>
              <a:rPr lang="fa-IR" dirty="0"/>
              <a:t>متمرکز </a:t>
            </a:r>
            <a:r>
              <a:rPr lang="fa-IR" dirty="0" smtClean="0"/>
              <a:t>برای خطا</a:t>
            </a:r>
            <a:endParaRPr lang="fa-IR" dirty="0"/>
          </a:p>
          <a:p>
            <a:pPr algn="justLow"/>
            <a:r>
              <a:rPr lang="fa-IR" dirty="0" smtClean="0"/>
              <a:t>تلقیق متون مبتنی </a:t>
            </a:r>
            <a:r>
              <a:rPr lang="fa-IR" dirty="0"/>
              <a:t>بر شواهد </a:t>
            </a:r>
            <a:r>
              <a:rPr lang="fa-IR" dirty="0" smtClean="0"/>
              <a:t>با بحث کنفرانس </a:t>
            </a:r>
            <a:r>
              <a:rPr lang="fa-IR" dirty="0"/>
              <a:t>مرگ و میر </a:t>
            </a:r>
          </a:p>
          <a:p>
            <a:pPr algn="justLow"/>
            <a:r>
              <a:rPr lang="fa-IR" dirty="0"/>
              <a:t>مشارکت مخاطبان در فرآیند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61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454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زمان برگزاری جلسات چه زمانی باشد؟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 smtClean="0"/>
              <a:t>زمانی از روز که هدف مشارکتی حداکثر در اولویت قرار گیرد.</a:t>
            </a:r>
          </a:p>
          <a:p>
            <a:pPr algn="justLow"/>
            <a:r>
              <a:rPr lang="fa-IR" dirty="0" smtClean="0"/>
              <a:t>تاریخ جلسات از قبل مشخص باشد.</a:t>
            </a:r>
          </a:p>
          <a:p>
            <a:pPr algn="justLow"/>
            <a:r>
              <a:rPr lang="fa-IR" dirty="0" smtClean="0"/>
              <a:t>جلسات در نظم خاصی برگزار شود.</a:t>
            </a:r>
          </a:p>
          <a:p>
            <a:pPr algn="justLow"/>
            <a:r>
              <a:rPr lang="fa-IR" dirty="0" smtClean="0"/>
              <a:t>بهتر است که جلسات صبح زود یا انتهای بعد از ظهر برگزار شود.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62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955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اجرای کنفرانس مرگ و میر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/>
              <a:t>هیچ روش مشخصی برای </a:t>
            </a:r>
            <a:r>
              <a:rPr lang="fa-IR" dirty="0" smtClean="0"/>
              <a:t>اجرای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M&amp;MCs</a:t>
            </a:r>
            <a:r>
              <a:rPr lang="en-US" dirty="0" smtClean="0"/>
              <a:t>، </a:t>
            </a:r>
            <a:r>
              <a:rPr lang="fa-IR" dirty="0"/>
              <a:t>انتخاب </a:t>
            </a:r>
            <a:r>
              <a:rPr lang="fa-IR" dirty="0" smtClean="0"/>
              <a:t>بیماران </a:t>
            </a:r>
            <a:r>
              <a:rPr lang="fa-IR" dirty="0"/>
              <a:t>و نظارت </a:t>
            </a:r>
            <a:r>
              <a:rPr lang="fa-IR" dirty="0" smtClean="0"/>
              <a:t>بر </a:t>
            </a:r>
            <a:r>
              <a:rPr lang="fa-IR" dirty="0"/>
              <a:t>کیفیت و </a:t>
            </a:r>
            <a:r>
              <a:rPr lang="fa-IR" dirty="0" smtClean="0"/>
              <a:t>ایمنیِ </a:t>
            </a:r>
            <a:r>
              <a:rPr lang="fa-IR" dirty="0"/>
              <a:t>مراقبت </a:t>
            </a:r>
            <a:r>
              <a:rPr lang="fa-IR" dirty="0" smtClean="0"/>
              <a:t>از بیماران </a:t>
            </a:r>
            <a:r>
              <a:rPr lang="fa-IR" dirty="0"/>
              <a:t>وجود دارد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63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65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چقدر در مورد عوارض ناخواسته بحث می‏شود؟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طب داخلی: </a:t>
            </a:r>
            <a:r>
              <a:rPr lang="fa-IR" dirty="0" smtClean="0">
                <a:solidFill>
                  <a:srgbClr val="FFFF00"/>
                </a:solidFill>
              </a:rPr>
              <a:t>%10</a:t>
            </a:r>
            <a:r>
              <a:rPr lang="fa-IR" dirty="0" smtClean="0"/>
              <a:t> زمان کنفرانس </a:t>
            </a:r>
            <a:r>
              <a:rPr lang="fa-IR" dirty="0"/>
              <a:t>مرگ و </a:t>
            </a:r>
            <a:r>
              <a:rPr lang="fa-IR" dirty="0" smtClean="0"/>
              <a:t>میر</a:t>
            </a:r>
          </a:p>
          <a:p>
            <a:r>
              <a:rPr lang="fa-IR" dirty="0" smtClean="0"/>
              <a:t>تخصص‏های جراحی: </a:t>
            </a:r>
            <a:r>
              <a:rPr lang="fa-IR" dirty="0" smtClean="0">
                <a:solidFill>
                  <a:srgbClr val="FFFF00"/>
                </a:solidFill>
              </a:rPr>
              <a:t>%24</a:t>
            </a:r>
            <a:r>
              <a:rPr lang="fa-IR" dirty="0" smtClean="0"/>
              <a:t> </a:t>
            </a:r>
            <a:r>
              <a:rPr lang="fa-IR" dirty="0"/>
              <a:t>زمان کنفرانس مرگ و میر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64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327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 smtClean="0"/>
              <a:t>مدت زمان جلسات چقدر باشد</a:t>
            </a:r>
            <a:r>
              <a:rPr lang="fa-IR" sz="4800" dirty="0"/>
              <a:t>؟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40 دقیقه تا یک ساعت</a:t>
            </a:r>
          </a:p>
          <a:p>
            <a:r>
              <a:rPr lang="fa-IR" sz="3200" dirty="0" smtClean="0"/>
              <a:t>مدت زمان جلسات ثابت باشد.</a:t>
            </a:r>
            <a:endParaRPr lang="fa-IR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65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04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 smtClean="0"/>
              <a:t>چه مسائلی مطرح شود؟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تمامی مرگ و میرها</a:t>
            </a:r>
          </a:p>
          <a:p>
            <a:r>
              <a:rPr lang="fa-IR" sz="3200" dirty="0" smtClean="0"/>
              <a:t>عوارض‏ها</a:t>
            </a:r>
          </a:p>
          <a:p>
            <a:r>
              <a:rPr lang="fa-IR" sz="3200" dirty="0" smtClean="0"/>
              <a:t>نگرانی‏های کیفی</a:t>
            </a:r>
          </a:p>
          <a:p>
            <a:r>
              <a:rPr lang="fa-IR" sz="3200" dirty="0" smtClean="0"/>
              <a:t>مغایرت‏ها و خطاها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66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000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67</a:t>
            </a:fld>
            <a:endParaRPr lang="fa-IR" dirty="0"/>
          </a:p>
        </p:txBody>
      </p:sp>
      <p:pic>
        <p:nvPicPr>
          <p:cNvPr id="2050" name="Picture 2" descr="http://rainbowbrain.me/wp-content/themes/rainbow/images/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588" y="0"/>
            <a:ext cx="13288654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4212" y="5271849"/>
            <a:ext cx="5334000" cy="1117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 سپاس فراوان</a:t>
            </a:r>
            <a:endParaRPr lang="fa-IR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69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7</a:t>
            </a:fld>
            <a:endParaRPr lang="fa-IR" dirty="0"/>
          </a:p>
        </p:txBody>
      </p:sp>
      <p:pic>
        <p:nvPicPr>
          <p:cNvPr id="1028" name="Picture 4" descr="https://cdn0.vox-cdn.com/uploads/chorus_asset/file/6431845/error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92140" cy="72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783" y="0"/>
            <a:ext cx="6182042" cy="605482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2747">
            <a:off x="5698322" y="611895"/>
            <a:ext cx="6144566" cy="6018117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5943">
            <a:off x="5371250" y="1455585"/>
            <a:ext cx="6140299" cy="6013939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5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ft Arrow 15"/>
          <p:cNvSpPr/>
          <p:nvPr/>
        </p:nvSpPr>
        <p:spPr>
          <a:xfrm rot="20363159">
            <a:off x="6243423" y="4966388"/>
            <a:ext cx="3280332" cy="573786"/>
          </a:xfrm>
          <a:prstGeom prst="leftArrow">
            <a:avLst/>
          </a:prstGeom>
          <a:solidFill>
            <a:srgbClr val="FF99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5" name="Left Arrow 14"/>
          <p:cNvSpPr/>
          <p:nvPr/>
        </p:nvSpPr>
        <p:spPr>
          <a:xfrm rot="20854424">
            <a:off x="6326165" y="3710738"/>
            <a:ext cx="2659316" cy="573786"/>
          </a:xfrm>
          <a:prstGeom prst="leftArrow">
            <a:avLst/>
          </a:prstGeom>
          <a:solidFill>
            <a:srgbClr val="CC0066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4" name="Left Arrow 13"/>
          <p:cNvSpPr/>
          <p:nvPr/>
        </p:nvSpPr>
        <p:spPr>
          <a:xfrm rot="660460">
            <a:off x="6296876" y="2744695"/>
            <a:ext cx="2659316" cy="573786"/>
          </a:xfrm>
          <a:prstGeom prst="leftArrow">
            <a:avLst/>
          </a:prstGeom>
          <a:solidFill>
            <a:srgbClr val="0099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3" name="Left Arrow 12"/>
          <p:cNvSpPr/>
          <p:nvPr/>
        </p:nvSpPr>
        <p:spPr>
          <a:xfrm rot="1064292">
            <a:off x="6271005" y="1429893"/>
            <a:ext cx="2659316" cy="573786"/>
          </a:xfrm>
          <a:prstGeom prst="leftArrow">
            <a:avLst/>
          </a:prstGeom>
          <a:solidFill>
            <a:srgbClr val="3399FF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8</a:t>
            </a:fld>
            <a:endParaRPr lang="fa-IR" dirty="0"/>
          </a:p>
        </p:txBody>
      </p:sp>
      <p:sp>
        <p:nvSpPr>
          <p:cNvPr id="2" name="Oval 1"/>
          <p:cNvSpPr/>
          <p:nvPr/>
        </p:nvSpPr>
        <p:spPr>
          <a:xfrm>
            <a:off x="7847012" y="1716786"/>
            <a:ext cx="3424429" cy="3424429"/>
          </a:xfrm>
          <a:prstGeom prst="ellips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خطای پزشکی: سومین علت مرگ و میر</a:t>
            </a:r>
            <a:endParaRPr lang="fa-I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1496" y="762000"/>
            <a:ext cx="5029200" cy="1066800"/>
          </a:xfrm>
          <a:prstGeom prst="roundRect">
            <a:avLst/>
          </a:prstGeom>
          <a:solidFill>
            <a:srgbClr val="3399FF"/>
          </a:solidFill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عفونت (80000)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93812" y="2252472"/>
            <a:ext cx="5029200" cy="1066800"/>
          </a:xfrm>
          <a:prstGeom prst="roundRect">
            <a:avLst/>
          </a:prstGeom>
          <a:solidFill>
            <a:srgbClr val="009900"/>
          </a:solidFill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خطای دارویی(7000)</a:t>
            </a:r>
            <a:endParaRPr lang="fa-IR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3812" y="3742945"/>
            <a:ext cx="5029200" cy="1066800"/>
          </a:xfrm>
          <a:prstGeom prst="roundRect">
            <a:avLst/>
          </a:prstGeom>
          <a:solidFill>
            <a:srgbClr val="CC0066"/>
          </a:solidFill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عوارض جانبی دارو (</a:t>
            </a: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106000)</a:t>
            </a:r>
            <a:endParaRPr lang="fa-IR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02956" y="5233418"/>
            <a:ext cx="5029200" cy="1066800"/>
          </a:xfrm>
          <a:prstGeom prst="round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جراحی‏های 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غیر ضروری (</a:t>
            </a: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12000)</a:t>
            </a:r>
            <a:endParaRPr lang="fa-IR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54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9</a:t>
            </a:fld>
            <a:endParaRPr lang="fa-IR" dirty="0"/>
          </a:p>
        </p:txBody>
      </p:sp>
      <p:sp>
        <p:nvSpPr>
          <p:cNvPr id="3" name="AutoShape 2" descr="http://i2.wp.com/cecourses.org/wp-content/uploads/2013/01/bcp0067-0599-f2.jpg"/>
          <p:cNvSpPr>
            <a:spLocks noChangeAspect="1" noChangeArrowheads="1"/>
          </p:cNvSpPr>
          <p:nvPr/>
        </p:nvSpPr>
        <p:spPr bwMode="auto">
          <a:xfrm>
            <a:off x="2589212" y="1447800"/>
            <a:ext cx="4724400" cy="47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917" r="42355" b="38844"/>
          <a:stretch/>
        </p:blipFill>
        <p:spPr>
          <a:xfrm>
            <a:off x="360699" y="472440"/>
            <a:ext cx="11430032" cy="57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2335</Words>
  <Application>Microsoft Office PowerPoint</Application>
  <PresentationFormat>Custom</PresentationFormat>
  <Paragraphs>385</Paragraphs>
  <Slides>67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3" baseType="lpstr">
      <vt:lpstr>Arial Narrow</vt:lpstr>
      <vt:lpstr>Impact</vt:lpstr>
      <vt:lpstr>B Nazanin</vt:lpstr>
      <vt:lpstr>Consolas</vt:lpstr>
      <vt:lpstr>B Vahid</vt:lpstr>
      <vt:lpstr>Arial</vt:lpstr>
      <vt:lpstr>B Jadid</vt:lpstr>
      <vt:lpstr>Tahoma</vt:lpstr>
      <vt:lpstr>Calibri</vt:lpstr>
      <vt:lpstr>B Titr</vt:lpstr>
      <vt:lpstr>Times New Roman</vt:lpstr>
      <vt:lpstr>Majalla UI</vt:lpstr>
      <vt:lpstr>Wingdings</vt:lpstr>
      <vt:lpstr>Corbel</vt:lpstr>
      <vt:lpstr>Wingdings 2</vt:lpstr>
      <vt:lpstr>TS102804846</vt:lpstr>
      <vt:lpstr>PowerPoint Presentation</vt:lpstr>
      <vt:lpstr>PowerPoint Presentation</vt:lpstr>
      <vt:lpstr> Error Management   Morbidity and Mortality Conference </vt:lpstr>
      <vt:lpstr>PowerPoint Presentation</vt:lpstr>
      <vt:lpstr>خطای پزشکی چیست؟</vt:lpstr>
      <vt:lpstr>اپیدمیولوژی خطای پزشکی</vt:lpstr>
      <vt:lpstr>PowerPoint Presentation</vt:lpstr>
      <vt:lpstr>PowerPoint Presentation</vt:lpstr>
      <vt:lpstr>PowerPoint Presentation</vt:lpstr>
      <vt:lpstr>انواع خطا بر اساس رویکرد IOM</vt:lpstr>
      <vt:lpstr>PowerPoint Presentation</vt:lpstr>
      <vt:lpstr>چرا خطا رخ می‏دهد؟</vt:lpstr>
      <vt:lpstr>رویکردهای خطای پزشکی</vt:lpstr>
      <vt:lpstr>مدیریت خطا</vt:lpstr>
      <vt:lpstr>مزایای سیستم گزارش‏دهی</vt:lpstr>
      <vt:lpstr>ویژگی‏های سیستم گزارش‏دهی موفق</vt:lpstr>
      <vt:lpstr>پنیر سوئیسی به عنوان یک مدل برای مدیریت خطا</vt:lpstr>
      <vt:lpstr>PowerPoint Presentation</vt:lpstr>
      <vt:lpstr>نارسایی‏های فعال(Active Failures)</vt:lpstr>
      <vt:lpstr>نارسایی‏های پنهان(Latent Failures)</vt:lpstr>
      <vt:lpstr>PowerPoint Presentation</vt:lpstr>
      <vt:lpstr>PowerPoint Presentation</vt:lpstr>
      <vt:lpstr>تحليل ريشه‏اي وقايع(RCA) در مدیریت خطا</vt:lpstr>
      <vt:lpstr>PowerPoint Presentation</vt:lpstr>
      <vt:lpstr>چرا تحليل ريشه‏اي وقايع</vt:lpstr>
      <vt:lpstr>PowerPoint Presentation</vt:lpstr>
      <vt:lpstr>مراحل اجراي تکنیک تحليل ريشه‏اي وقايع</vt:lpstr>
      <vt:lpstr> گام اول: تشکیل تیم و تعریف رویداد</vt:lpstr>
      <vt:lpstr>خصوصیات یک تیم</vt:lpstr>
      <vt:lpstr>تعریف رویداد</vt:lpstr>
      <vt:lpstr>تعریف رویداد(ادامه)</vt:lpstr>
      <vt:lpstr>گام دوم: گردآوري اطلاعات</vt:lpstr>
      <vt:lpstr>گردآوري اطلاعات</vt:lpstr>
      <vt:lpstr>PowerPoint Presentation</vt:lpstr>
      <vt:lpstr>تکنیک‏های تحليل ريشه‏اي وقايع </vt:lpstr>
      <vt:lpstr>گردآوري اطلاعات</vt:lpstr>
      <vt:lpstr>گردآوري اطلاعات</vt:lpstr>
      <vt:lpstr>گام 3: ثبت اطلاعات و تهیه گزارش</vt:lpstr>
      <vt:lpstr>ثبت اطلاعات و تهیه گزارش</vt:lpstr>
      <vt:lpstr>ابزار هاي مورد استفاده در ثبت اطلاعات</vt:lpstr>
      <vt:lpstr>رویدادنگاری داستانی</vt:lpstr>
      <vt:lpstr>خط زمانی</vt:lpstr>
      <vt:lpstr>گام 4: شناسايي مسائل مرتبط با مراقبت يا خدمات</vt:lpstr>
      <vt:lpstr>شناسايي مسائل مرتبط با مراقبت يا خدمات</vt:lpstr>
      <vt:lpstr>ابزارهای مورد استفاده در شناسایی مسائل</vt:lpstr>
      <vt:lpstr>گام پنجم: تحليل حادثه، شناسايي عوامل دخيل و علل ريشه‏اي</vt:lpstr>
      <vt:lpstr>ابزارهای مورد استفاده جهت تحلیل</vt:lpstr>
      <vt:lpstr>PowerPoint Presentation</vt:lpstr>
      <vt:lpstr>PowerPoint Presentation</vt:lpstr>
      <vt:lpstr>PowerPoint Presentation</vt:lpstr>
      <vt:lpstr>کنفرانس مرگ و میر</vt:lpstr>
      <vt:lpstr>PowerPoint Presentation</vt:lpstr>
      <vt:lpstr>تعریف کنفرانس مرگ و میر</vt:lpstr>
      <vt:lpstr>هدف از کنفرانس مرگ و میر</vt:lpstr>
      <vt:lpstr>تفاوت کنفرانس مرگ و میر و کنفرانس تضمین کیفیت</vt:lpstr>
      <vt:lpstr>کمیته‏های بیمارستانی </vt:lpstr>
      <vt:lpstr>PowerPoint Presentation</vt:lpstr>
      <vt:lpstr>نقش کنفرانس مرگ و میر</vt:lpstr>
      <vt:lpstr>کمیته مرگ و میر</vt:lpstr>
      <vt:lpstr>شرح وظایف کمیته مرگ و میر</vt:lpstr>
      <vt:lpstr>موارد لازم برای کنفرانس مرگ و میر موفق </vt:lpstr>
      <vt:lpstr>زمان برگزاری جلسات چه زمانی باشد؟</vt:lpstr>
      <vt:lpstr>روش اجرای کنفرانس مرگ و میر</vt:lpstr>
      <vt:lpstr>چقدر در مورد عوارض ناخواسته بحث می‏شود؟</vt:lpstr>
      <vt:lpstr>مدت زمان جلسات چقدر باشد؟</vt:lpstr>
      <vt:lpstr>چه مسائلی مطرح شود؟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2014-01-08T13:06:56Z</dcterms:created>
  <dcterms:modified xsi:type="dcterms:W3CDTF">2016-12-26T06:38:23Z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