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media/audio1" ContentType="audio/x-wav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924" r:id="rId1"/>
  </p:sldMasterIdLst>
  <p:notesMasterIdLst>
    <p:notesMasterId r:id="rId8"/>
  </p:notesMasterIdLst>
  <p:sldIdLst>
    <p:sldId id="256" r:id="rId2"/>
    <p:sldId id="258" r:id="rId3"/>
    <p:sldId id="257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582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autoTitleDeleted val="1"/>
    <c:plotArea>
      <c:layout>
        <c:manualLayout>
          <c:layoutTarget val="inner"/>
          <c:xMode val="edge"/>
          <c:yMode val="edge"/>
          <c:x val="7.6959973753280841E-2"/>
          <c:y val="4.0945374015748034E-2"/>
          <c:w val="0.73151919291338585"/>
          <c:h val="0.86380191929133854"/>
        </c:manualLayout>
      </c:layout>
      <c:lineChart>
        <c:grouping val="standard"/>
        <c:ser>
          <c:idx val="0"/>
          <c:order val="0"/>
          <c:tx>
            <c:strRef>
              <c:f>Sheet1!$B$1</c:f>
              <c:strCache>
                <c:ptCount val="1"/>
                <c:pt idx="0">
                  <c:v>میزان گردشگر</c:v>
                </c:pt>
              </c:strCache>
            </c:strRef>
          </c:tx>
          <c:marker>
            <c:symbol val="none"/>
          </c:marker>
          <c:dLbls>
            <c:showVal val="1"/>
          </c:dLbls>
          <c:cat>
            <c:numRef>
              <c:f>Sheet1!$A$2:$A$5</c:f>
              <c:numCache>
                <c:formatCode>General</c:formatCode>
                <c:ptCount val="4"/>
                <c:pt idx="0">
                  <c:v>1390</c:v>
                </c:pt>
                <c:pt idx="1">
                  <c:v>1391</c:v>
                </c:pt>
                <c:pt idx="2">
                  <c:v>1392</c:v>
                </c:pt>
                <c:pt idx="3">
                  <c:v>1392</c:v>
                </c:pt>
              </c:numCache>
            </c:numRef>
          </c:cat>
          <c:val>
            <c:numRef>
              <c:f>Sheet1!$B$2:$B$5</c:f>
              <c:numCache>
                <c:formatCode>General</c:formatCode>
                <c:ptCount val="4"/>
                <c:pt idx="0">
                  <c:v>2.5</c:v>
                </c:pt>
                <c:pt idx="1">
                  <c:v>2.9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</c:ser>
        <c:dLbls>
          <c:showVal val="1"/>
        </c:dLbls>
        <c:marker val="1"/>
        <c:axId val="60782464"/>
        <c:axId val="68690304"/>
      </c:lineChart>
      <c:catAx>
        <c:axId val="60782464"/>
        <c:scaling>
          <c:orientation val="minMax"/>
        </c:scaling>
        <c:axPos val="b"/>
        <c:numFmt formatCode="General" sourceLinked="1"/>
        <c:majorTickMark val="none"/>
        <c:tickLblPos val="nextTo"/>
        <c:crossAx val="68690304"/>
        <c:crosses val="autoZero"/>
        <c:auto val="1"/>
        <c:lblAlgn val="ctr"/>
        <c:lblOffset val="100"/>
      </c:catAx>
      <c:valAx>
        <c:axId val="68690304"/>
        <c:scaling>
          <c:orientation val="minMax"/>
        </c:scaling>
        <c:axPos val="l"/>
        <c:majorGridlines/>
        <c:numFmt formatCode="General" sourceLinked="1"/>
        <c:majorTickMark val="none"/>
        <c:tickLblPos val="nextTo"/>
        <c:crossAx val="60782464"/>
        <c:crosses val="autoZero"/>
        <c:crossBetween val="between"/>
      </c:valAx>
    </c:plotArea>
    <c:legend>
      <c:legendPos val="r"/>
      <c:layout/>
    </c:legend>
    <c:plotVisOnly val="1"/>
  </c:chart>
  <c:spPr>
    <a:solidFill>
      <a:schemeClr val="lt1"/>
    </a:solidFill>
    <a:ln w="25400" cap="flat" cmpd="sng" algn="ctr">
      <a:noFill/>
      <a:prstDash val="solid"/>
    </a:ln>
    <a:effectLst/>
  </c:spPr>
  <c:txPr>
    <a:bodyPr/>
    <a:lstStyle/>
    <a:p>
      <a:pPr>
        <a:defRPr>
          <a:solidFill>
            <a:schemeClr val="dk1"/>
          </a:solidFill>
          <a:latin typeface="+mn-lt"/>
          <a:ea typeface="+mn-ea"/>
          <a:cs typeface="+mn-cs"/>
        </a:defRPr>
      </a:pPr>
      <a:endParaRPr lang="en-US"/>
    </a:p>
  </c:txPr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A5BB54-8FF7-4B5A-B08C-9A525CEDE727}" type="datetimeFigureOut">
              <a:rPr lang="en-US" smtClean="0"/>
              <a:pPr/>
              <a:t>9/15/2014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FD722E-2453-4D0F-8956-09839CD7DD0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FD722E-2453-4D0F-8956-09839CD7DD04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9/15/2014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6858F-2CEE-4B0B-90E7-AFB6E7945E2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9/15/2014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6858F-2CEE-4B0B-90E7-AFB6E7945E2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9/15/2014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6858F-2CEE-4B0B-90E7-AFB6E7945E2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9/15/2014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6858F-2CEE-4B0B-90E7-AFB6E7945E2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9/15/2014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6858F-2CEE-4B0B-90E7-AFB6E7945E2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9/15/2014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6858F-2CEE-4B0B-90E7-AFB6E7945E2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9/15/2014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6858F-2CEE-4B0B-90E7-AFB6E7945E2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9/15/2014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6858F-2CEE-4B0B-90E7-AFB6E7945E2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9/15/2014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6858F-2CEE-4B0B-90E7-AFB6E7945E2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9/15/2014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6858F-2CEE-4B0B-90E7-AFB6E7945E2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9/15/2014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6858F-2CEE-4B0B-90E7-AFB6E7945E2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9/15/2014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E6858F-2CEE-4B0B-90E7-AFB6E7945E2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25" r:id="rId1"/>
    <p:sldLayoutId id="2147483926" r:id="rId2"/>
    <p:sldLayoutId id="2147483927" r:id="rId3"/>
    <p:sldLayoutId id="2147483928" r:id="rId4"/>
    <p:sldLayoutId id="2147483929" r:id="rId5"/>
    <p:sldLayoutId id="2147483930" r:id="rId6"/>
    <p:sldLayoutId id="2147483931" r:id="rId7"/>
    <p:sldLayoutId id="2147483932" r:id="rId8"/>
    <p:sldLayoutId id="2147483933" r:id="rId9"/>
    <p:sldLayoutId id="2147483934" r:id="rId10"/>
    <p:sldLayoutId id="2147483935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459041"/>
            <a:ext cx="7772400" cy="1470025"/>
          </a:xfrm>
        </p:spPr>
        <p:txBody>
          <a:bodyPr>
            <a:normAutofit/>
          </a:bodyPr>
          <a:lstStyle/>
          <a:p>
            <a:pPr rtl="1"/>
            <a:r>
              <a:rPr lang="fa-IR" sz="6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C00000"/>
                </a:solidFill>
                <a:cs typeface="B Titr" pitchFamily="2" charset="-78"/>
              </a:rPr>
              <a:t>«</a:t>
            </a:r>
            <a:r>
              <a:rPr lang="fa-IR" sz="6600" dirty="0" smtClean="0">
                <a:ln w="18415" cmpd="sng">
                  <a:solidFill>
                    <a:srgbClr val="FFFFFF"/>
                  </a:solidFill>
                  <a:prstDash val="solid"/>
                </a:ln>
                <a:cs typeface="B Titr" pitchFamily="2" charset="-78"/>
              </a:rPr>
              <a:t> ماســــوله </a:t>
            </a:r>
            <a:r>
              <a:rPr lang="fa-IR" sz="6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C00000"/>
                </a:solidFill>
                <a:cs typeface="B Titr" pitchFamily="2" charset="-78"/>
              </a:rPr>
              <a:t>»</a:t>
            </a:r>
            <a:endParaRPr lang="en-US" sz="66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C00000"/>
              </a:solidFill>
              <a:cs typeface="B Titr" pitchFamily="2" charset="-78"/>
            </a:endParaRP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857224" y="928670"/>
            <a:ext cx="6400800" cy="1752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1214414" y="500042"/>
            <a:ext cx="6400800" cy="571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a-IR" sz="20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cs typeface="B Yekan" pitchFamily="2" charset="-78"/>
              </a:rPr>
              <a:t>به نام خدا</a:t>
            </a:r>
            <a:endParaRPr kumimoji="0" lang="en-US" sz="20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cs typeface="B Yekan" pitchFamily="2" charset="-78"/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-214346" y="5889958"/>
            <a:ext cx="4143404" cy="468000"/>
          </a:xfrm>
          <a:prstGeom prst="roundRect">
            <a:avLst/>
          </a:prstGeom>
          <a:gradFill flip="none" rotWithShape="1">
            <a:gsLst>
              <a:gs pos="0">
                <a:schemeClr val="accent5">
                  <a:lumMod val="50000"/>
                  <a:tint val="66000"/>
                  <a:satMod val="160000"/>
                </a:schemeClr>
              </a:gs>
              <a:gs pos="50000">
                <a:schemeClr val="accent5">
                  <a:lumMod val="50000"/>
                  <a:tint val="44500"/>
                  <a:satMod val="160000"/>
                </a:schemeClr>
              </a:gs>
              <a:gs pos="100000">
                <a:schemeClr val="accent5">
                  <a:lumMod val="50000"/>
                  <a:tint val="23500"/>
                  <a:satMod val="160000"/>
                </a:schemeClr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fa-IR" dirty="0" smtClean="0">
                <a:cs typeface="B Yekan" pitchFamily="2" charset="-78"/>
              </a:rPr>
              <a:t>جلسه اول  </a:t>
            </a:r>
            <a:r>
              <a:rPr lang="en-US" dirty="0" smtClean="0">
                <a:cs typeface="B Yekan" pitchFamily="2" charset="-78"/>
              </a:rPr>
              <a:t>1393.06.17</a:t>
            </a:r>
            <a:endParaRPr lang="en-US" dirty="0"/>
          </a:p>
        </p:txBody>
      </p:sp>
      <p:sp>
        <p:nvSpPr>
          <p:cNvPr id="9" name="Rounded Rectangle 8"/>
          <p:cNvSpPr/>
          <p:nvPr/>
        </p:nvSpPr>
        <p:spPr>
          <a:xfrm>
            <a:off x="-214346" y="5318454"/>
            <a:ext cx="4143404" cy="468000"/>
          </a:xfrm>
          <a:prstGeom prst="roundRect">
            <a:avLst/>
          </a:prstGeom>
          <a:gradFill flip="none" rotWithShape="1">
            <a:gsLst>
              <a:gs pos="0">
                <a:schemeClr val="accent5">
                  <a:lumMod val="50000"/>
                  <a:tint val="66000"/>
                  <a:satMod val="160000"/>
                </a:schemeClr>
              </a:gs>
              <a:gs pos="50000">
                <a:schemeClr val="accent5">
                  <a:lumMod val="50000"/>
                  <a:tint val="44500"/>
                  <a:satMod val="160000"/>
                </a:schemeClr>
              </a:gs>
              <a:gs pos="100000">
                <a:schemeClr val="accent5">
                  <a:lumMod val="50000"/>
                  <a:tint val="23500"/>
                  <a:satMod val="160000"/>
                </a:schemeClr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fa-IR" dirty="0" smtClean="0">
                <a:solidFill>
                  <a:schemeClr val="bg1"/>
                </a:solidFill>
                <a:cs typeface="B Yekan" pitchFamily="2" charset="-78"/>
              </a:rPr>
              <a:t>آموزش نرم افزار</a:t>
            </a:r>
            <a:r>
              <a:rPr lang="en-US" dirty="0" smtClean="0">
                <a:solidFill>
                  <a:schemeClr val="bg1"/>
                </a:solidFill>
                <a:cs typeface="B Yekan" pitchFamily="2" charset="-78"/>
              </a:rPr>
              <a:t> </a:t>
            </a:r>
            <a:r>
              <a:rPr lang="fa-IR" dirty="0" smtClean="0">
                <a:solidFill>
                  <a:schemeClr val="bg1"/>
                </a:solidFill>
                <a:cs typeface="B Yekan" pitchFamily="2" charset="-78"/>
              </a:rPr>
              <a:t>پاور پوینت</a:t>
            </a:r>
            <a:endParaRPr lang="en-US" dirty="0">
              <a:solidFill>
                <a:schemeClr val="bg1"/>
              </a:solidFill>
              <a:cs typeface="B Yekan" pitchFamily="2" charset="-78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500430" y="3100328"/>
            <a:ext cx="14287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ush Script Std" pitchFamily="50" charset="0"/>
              </a:rPr>
              <a:t>Masuleh</a:t>
            </a:r>
            <a:endParaRPr lang="en-US" sz="2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ush Script Std" pitchFamily="50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fa-IR" smtClean="0">
                <a:cs typeface="B Titr" pitchFamily="2" charset="-78"/>
              </a:rPr>
              <a:t>ماسوله کجاست؟</a:t>
            </a:r>
            <a:endParaRPr lang="en-US" dirty="0">
              <a:cs typeface="B Titr" pitchFamily="2" charset="-78"/>
            </a:endParaRPr>
          </a:p>
        </p:txBody>
      </p:sp>
      <p:pic>
        <p:nvPicPr>
          <p:cNvPr id="8" name="Content Placeholder 7" descr="Iran_location_map.svg.pn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642910" y="1643050"/>
            <a:ext cx="3741812" cy="3340904"/>
          </a:xfrm>
          <a:prstGeom prst="rect">
            <a:avLst/>
          </a:prstGeom>
          <a:noFill/>
          <a:ln>
            <a:noFill/>
          </a:ln>
          <a:effectLst>
            <a:softEdge rad="317500"/>
          </a:effectLst>
        </p:spPr>
      </p:pic>
      <p:sp>
        <p:nvSpPr>
          <p:cNvPr id="9" name="TextBox 8"/>
          <p:cNvSpPr txBox="1"/>
          <p:nvPr/>
        </p:nvSpPr>
        <p:spPr>
          <a:xfrm>
            <a:off x="3286116" y="1735945"/>
            <a:ext cx="5429288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80000" indent="-265113" algn="r" rtl="1">
              <a:lnSpc>
                <a:spcPct val="200000"/>
              </a:lnSpc>
              <a:buFont typeface="Arial" pitchFamily="34" charset="0"/>
              <a:buChar char="•"/>
            </a:pPr>
            <a:r>
              <a:rPr lang="fa-IR" sz="2400" dirty="0" smtClean="0">
                <a:solidFill>
                  <a:schemeClr val="accent5">
                    <a:lumMod val="50000"/>
                  </a:schemeClr>
                </a:solidFill>
                <a:cs typeface="B Titr" pitchFamily="2" charset="-78"/>
              </a:rPr>
              <a:t>در شمال کشور ایران (استان گیلان)</a:t>
            </a:r>
          </a:p>
          <a:p>
            <a:pPr marL="180000" indent="-265113" algn="r" rtl="1">
              <a:lnSpc>
                <a:spcPct val="200000"/>
              </a:lnSpc>
              <a:buFont typeface="Arial" pitchFamily="34" charset="0"/>
              <a:buChar char="•"/>
            </a:pPr>
            <a:r>
              <a:rPr lang="fa-IR" sz="2400" dirty="0" smtClean="0">
                <a:solidFill>
                  <a:schemeClr val="accent5">
                    <a:lumMod val="50000"/>
                  </a:schemeClr>
                </a:solidFill>
                <a:cs typeface="B Titr" pitchFamily="2" charset="-78"/>
              </a:rPr>
              <a:t>در شهر فومن استان گیلان</a:t>
            </a:r>
          </a:p>
          <a:p>
            <a:pPr marL="180000" indent="-265113" algn="r" rtl="1">
              <a:lnSpc>
                <a:spcPct val="200000"/>
              </a:lnSpc>
              <a:buFont typeface="Arial" pitchFamily="34" charset="0"/>
              <a:buChar char="•"/>
            </a:pPr>
            <a:r>
              <a:rPr lang="fa-IR" sz="2400" dirty="0" smtClean="0">
                <a:solidFill>
                  <a:schemeClr val="accent5">
                    <a:lumMod val="50000"/>
                  </a:schemeClr>
                </a:solidFill>
                <a:cs typeface="B Titr" pitchFamily="2" charset="-78"/>
              </a:rPr>
              <a:t>۲۰ کیلومتری شهر ماکلوان </a:t>
            </a:r>
            <a:endParaRPr lang="en-US" sz="2400" dirty="0" smtClean="0">
              <a:solidFill>
                <a:schemeClr val="accent5">
                  <a:lumMod val="50000"/>
                </a:schemeClr>
              </a:solidFill>
              <a:cs typeface="B Titr" pitchFamily="2" charset="-78"/>
            </a:endParaRPr>
          </a:p>
          <a:p>
            <a:pPr marL="180000" indent="-265113" algn="r" rtl="1">
              <a:lnSpc>
                <a:spcPct val="200000"/>
              </a:lnSpc>
              <a:buFont typeface="Arial" pitchFamily="34" charset="0"/>
              <a:buChar char="•"/>
            </a:pPr>
            <a:r>
              <a:rPr lang="fa-IR" sz="2400" dirty="0" smtClean="0">
                <a:solidFill>
                  <a:schemeClr val="accent5">
                    <a:lumMod val="50000"/>
                  </a:schemeClr>
                </a:solidFill>
                <a:cs typeface="B Titr" pitchFamily="2" charset="-78"/>
              </a:rPr>
              <a:t>شهر زیبای ماسوله</a:t>
            </a:r>
            <a:endParaRPr lang="en-US" sz="2400" dirty="0">
              <a:solidFill>
                <a:schemeClr val="accent5">
                  <a:lumMod val="50000"/>
                </a:schemeClr>
              </a:solidFill>
              <a:cs typeface="B Titr" pitchFamily="2" charset="-78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714480" y="2071678"/>
            <a:ext cx="13573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fa-IR" sz="1400" dirty="0" smtClean="0">
                <a:latin typeface="Tahoma" pitchFamily="34" charset="0"/>
                <a:cs typeface="B Yekan" pitchFamily="2" charset="-78"/>
              </a:rPr>
              <a:t>ماسوله</a:t>
            </a:r>
            <a:r>
              <a:rPr lang="fa-IR" dirty="0" smtClean="0">
                <a:latin typeface="Tahoma" pitchFamily="34" charset="0"/>
                <a:cs typeface="B Yekan" pitchFamily="2" charset="-78"/>
              </a:rPr>
              <a:t> </a:t>
            </a:r>
            <a:endParaRPr lang="en-US" dirty="0">
              <a:latin typeface="Tahoma" pitchFamily="34" charset="0"/>
              <a:cs typeface="B Yekan" pitchFamily="2" charset="-78"/>
            </a:endParaRP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6858F-2CEE-4B0B-90E7-AFB6E7945E28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15" name="Notched Right Arrow 14">
            <a:hlinkClick r:id="" action="ppaction://hlinkshowjump?jump=nextslide">
              <a:snd r:embed="rId3" name="explode.wav" builtIn="1"/>
            </a:hlinkClick>
          </p:cNvPr>
          <p:cNvSpPr/>
          <p:nvPr/>
        </p:nvSpPr>
        <p:spPr>
          <a:xfrm>
            <a:off x="8715404" y="6429396"/>
            <a:ext cx="285752" cy="285752"/>
          </a:xfrm>
          <a:prstGeom prst="notchedRightArrow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fa-IR" dirty="0" smtClean="0">
                <a:cs typeface="B Titr" pitchFamily="2" charset="-78"/>
              </a:rPr>
              <a:t>گردشگری</a:t>
            </a:r>
            <a:endParaRPr lang="en-US" dirty="0">
              <a:cs typeface="B Titr" pitchFamily="2" charset="-78"/>
            </a:endParaRPr>
          </a:p>
        </p:txBody>
      </p:sp>
      <p:pic>
        <p:nvPicPr>
          <p:cNvPr id="16" name="Content Placeholder 15" descr="url.jpe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457200" y="2635448"/>
            <a:ext cx="4040188" cy="303014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9" name="TextBox 18"/>
          <p:cNvSpPr txBox="1"/>
          <p:nvPr/>
        </p:nvSpPr>
        <p:spPr>
          <a:xfrm>
            <a:off x="3357554" y="1739334"/>
            <a:ext cx="5429288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80000" indent="-265113" algn="r" rtl="1">
              <a:lnSpc>
                <a:spcPct val="200000"/>
              </a:lnSpc>
              <a:buFont typeface="Arial" pitchFamily="34" charset="0"/>
              <a:buChar char="•"/>
            </a:pPr>
            <a:r>
              <a:rPr lang="fa-IR" sz="2400" dirty="0" smtClean="0">
                <a:solidFill>
                  <a:srgbClr val="0070C0"/>
                </a:solidFill>
                <a:cs typeface="B Titr" pitchFamily="2" charset="-78"/>
              </a:rPr>
              <a:t>یکی از خوش آب و هواترین نقاط ایران</a:t>
            </a:r>
          </a:p>
          <a:p>
            <a:pPr marL="180000" indent="-265113" algn="r" rtl="1">
              <a:lnSpc>
                <a:spcPct val="200000"/>
              </a:lnSpc>
              <a:buFont typeface="Arial" pitchFamily="34" charset="0"/>
              <a:buChar char="•"/>
            </a:pPr>
            <a:r>
              <a:rPr lang="fa-IR" sz="2400" dirty="0" smtClean="0">
                <a:solidFill>
                  <a:srgbClr val="0070C0"/>
                </a:solidFill>
                <a:cs typeface="B Titr" pitchFamily="2" charset="-78"/>
              </a:rPr>
              <a:t>کوهستان‌های مرتفع، جنگل و ییلاقات سرسبز</a:t>
            </a:r>
          </a:p>
          <a:p>
            <a:pPr marL="180000" indent="-265113" algn="r" rtl="1">
              <a:lnSpc>
                <a:spcPct val="200000"/>
              </a:lnSpc>
              <a:buFont typeface="Arial" pitchFamily="34" charset="0"/>
              <a:buChar char="•"/>
            </a:pPr>
            <a:r>
              <a:rPr lang="fa-IR" sz="2400" dirty="0" smtClean="0">
                <a:solidFill>
                  <a:srgbClr val="0070C0"/>
                </a:solidFill>
                <a:cs typeface="B Titr" pitchFamily="2" charset="-78"/>
              </a:rPr>
              <a:t>از توریستی ترین مناطق شمالی ایران</a:t>
            </a:r>
          </a:p>
          <a:p>
            <a:pPr marL="180000" indent="-265113" algn="r" rtl="1">
              <a:lnSpc>
                <a:spcPct val="200000"/>
              </a:lnSpc>
              <a:buFont typeface="Arial" pitchFamily="34" charset="0"/>
              <a:buChar char="•"/>
            </a:pPr>
            <a:r>
              <a:rPr lang="fa-IR" sz="2400" dirty="0" smtClean="0">
                <a:solidFill>
                  <a:srgbClr val="0070C0"/>
                </a:solidFill>
                <a:cs typeface="B Titr" pitchFamily="2" charset="-78"/>
              </a:rPr>
              <a:t>هر ساله پذیرای ده‌ها هزار گردشگر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6858F-2CEE-4B0B-90E7-AFB6E7945E28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10" name="Notched Right Arrow 9">
            <a:hlinkClick r:id="" action="ppaction://hlinkshowjump?jump=nextslide">
              <a:snd r:embed="rId3" name="explode.wav" builtIn="1"/>
            </a:hlinkClick>
          </p:cNvPr>
          <p:cNvSpPr/>
          <p:nvPr/>
        </p:nvSpPr>
        <p:spPr>
          <a:xfrm>
            <a:off x="8715404" y="6429396"/>
            <a:ext cx="285752" cy="285752"/>
          </a:xfrm>
          <a:prstGeom prst="notchedRightArrow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fa-IR" dirty="0" smtClean="0">
                <a:cs typeface="B Titr" pitchFamily="2" charset="-78"/>
              </a:rPr>
              <a:t>معماری</a:t>
            </a:r>
            <a:endParaRPr lang="en-US" dirty="0">
              <a:cs typeface="B Titr" pitchFamily="2" charset="-78"/>
            </a:endParaRPr>
          </a:p>
        </p:txBody>
      </p:sp>
      <p:pic>
        <p:nvPicPr>
          <p:cNvPr id="8" name="Content Placeholder 7" descr="url.jpe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571472" y="3143248"/>
            <a:ext cx="4040188" cy="2723087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/>
        </p:spPr>
      </p:pic>
      <p:sp>
        <p:nvSpPr>
          <p:cNvPr id="19" name="TextBox 18"/>
          <p:cNvSpPr txBox="1"/>
          <p:nvPr/>
        </p:nvSpPr>
        <p:spPr>
          <a:xfrm>
            <a:off x="1000100" y="1739334"/>
            <a:ext cx="7786742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80000" indent="-265113" algn="r" rtl="1">
              <a:lnSpc>
                <a:spcPct val="200000"/>
              </a:lnSpc>
              <a:buFont typeface="Arial" pitchFamily="34" charset="0"/>
              <a:buChar char="•"/>
            </a:pPr>
            <a:r>
              <a:rPr lang="fa-IR" sz="2400" dirty="0" smtClean="0">
                <a:cs typeface="B Titr" pitchFamily="2" charset="-78"/>
              </a:rPr>
              <a:t>ماسوله دارای معماری منحصربه‌فردی است</a:t>
            </a:r>
          </a:p>
          <a:p>
            <a:pPr marL="637200" lvl="1" indent="-265113" algn="r" rtl="1">
              <a:lnSpc>
                <a:spcPct val="200000"/>
              </a:lnSpc>
              <a:buFont typeface="Arial" pitchFamily="34" charset="0"/>
              <a:buChar char="•"/>
            </a:pPr>
            <a:r>
              <a:rPr lang="fa-IR" sz="2000" dirty="0" smtClean="0">
                <a:cs typeface="B Titr" pitchFamily="2" charset="-78"/>
              </a:rPr>
              <a:t>محوطه جلوی خانه‌ها و پشت بام‌ها هر دو به عنوان پیاده‌رو استفاده می‌شوند</a:t>
            </a:r>
          </a:p>
          <a:p>
            <a:pPr marL="637200" lvl="1" indent="-265113" algn="r" rtl="1">
              <a:lnSpc>
                <a:spcPct val="200000"/>
              </a:lnSpc>
              <a:buFont typeface="Arial" pitchFamily="34" charset="0"/>
              <a:buChar char="•"/>
            </a:pPr>
            <a:r>
              <a:rPr lang="fa-IR" sz="2000" dirty="0" smtClean="0">
                <a:cs typeface="B Titr" pitchFamily="2" charset="-78"/>
              </a:rPr>
              <a:t>خیابان‌های کوچک و پله‌های بسیار</a:t>
            </a: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6858F-2CEE-4B0B-90E7-AFB6E7945E28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11" name="Notched Right Arrow 10">
            <a:hlinkClick r:id="" action="ppaction://hlinkshowjump?jump=nextslide">
              <a:snd r:embed="rId3" name="explode.wav" builtIn="1"/>
            </a:hlinkClick>
          </p:cNvPr>
          <p:cNvSpPr/>
          <p:nvPr/>
        </p:nvSpPr>
        <p:spPr>
          <a:xfrm>
            <a:off x="8715404" y="6429396"/>
            <a:ext cx="285752" cy="285752"/>
          </a:xfrm>
          <a:prstGeom prst="notchedRightArrow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fa-IR" dirty="0" smtClean="0">
                <a:cs typeface="B Titr" pitchFamily="2" charset="-78"/>
              </a:rPr>
              <a:t>تصاویری از ماسوله</a:t>
            </a:r>
            <a:endParaRPr lang="en-US" dirty="0">
              <a:cs typeface="B Titr" pitchFamily="2" charset="-78"/>
            </a:endParaRPr>
          </a:p>
        </p:txBody>
      </p:sp>
      <p:sp>
        <p:nvSpPr>
          <p:cNvPr id="17" name="Notched Right Arrow 16">
            <a:hlinkClick r:id="" action="ppaction://hlinkshowjump?jump=nextslide"/>
          </p:cNvPr>
          <p:cNvSpPr/>
          <p:nvPr/>
        </p:nvSpPr>
        <p:spPr>
          <a:xfrm>
            <a:off x="8715404" y="6429396"/>
            <a:ext cx="285752" cy="285752"/>
          </a:xfrm>
          <a:prstGeom prst="notchedRightArrow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 descr="813356094146737880.jpe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7224" y="285728"/>
            <a:ext cx="2880000" cy="2693734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4" name="Picture 13" descr="1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43042" y="1785926"/>
            <a:ext cx="3070501" cy="2928958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5" name="Picture 14" descr="5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86116" y="3143248"/>
            <a:ext cx="3022876" cy="2714167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6" name="Picture 15" descr="masole-0306-mm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429256" y="3786190"/>
            <a:ext cx="3022876" cy="2731504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6858F-2CEE-4B0B-90E7-AFB6E7945E28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fa-IR" dirty="0" smtClean="0">
                <a:cs typeface="B Titr" pitchFamily="2" charset="-78"/>
              </a:rPr>
              <a:t>میزان گردشگران</a:t>
            </a:r>
            <a:endParaRPr lang="en-US" dirty="0">
              <a:cs typeface="B Titr" pitchFamily="2" charset="-78"/>
            </a:endParaRPr>
          </a:p>
        </p:txBody>
      </p:sp>
      <p:sp>
        <p:nvSpPr>
          <p:cNvPr id="17" name="Notched Right Arrow 16">
            <a:hlinkClick r:id="" action="ppaction://hlinkshowjump?jump=nextslide"/>
          </p:cNvPr>
          <p:cNvSpPr/>
          <p:nvPr/>
        </p:nvSpPr>
        <p:spPr>
          <a:xfrm>
            <a:off x="8715404" y="6429396"/>
            <a:ext cx="285752" cy="285752"/>
          </a:xfrm>
          <a:prstGeom prst="notchedRightArrow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6858F-2CEE-4B0B-90E7-AFB6E7945E28}" type="slidenum">
              <a:rPr lang="en-US" smtClean="0"/>
              <a:pPr/>
              <a:t>6</a:t>
            </a:fld>
            <a:endParaRPr lang="en-US"/>
          </a:p>
        </p:txBody>
      </p:sp>
      <p:graphicFrame>
        <p:nvGraphicFramePr>
          <p:cNvPr id="13" name="Chart 12"/>
          <p:cNvGraphicFramePr/>
          <p:nvPr/>
        </p:nvGraphicFramePr>
        <p:xfrm>
          <a:off x="1500166" y="1714488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248</TotalTime>
  <Words>102</Words>
  <Application>Microsoft Office PowerPoint</Application>
  <PresentationFormat>On-screen Show (4:3)</PresentationFormat>
  <Paragraphs>28</Paragraphs>
  <Slides>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« ماســــوله »</vt:lpstr>
      <vt:lpstr>ماسوله کجاست؟</vt:lpstr>
      <vt:lpstr>گردشگری</vt:lpstr>
      <vt:lpstr>معماری</vt:lpstr>
      <vt:lpstr>تصاویری از ماسوله</vt:lpstr>
      <vt:lpstr>میزان گردشگران</vt:lpstr>
    </vt:vector>
  </TitlesOfParts>
  <Company>Gerdoo.net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آموزش نرم افزارپاور پوینت</dc:title>
  <dc:creator>Samami</dc:creator>
  <cp:lastModifiedBy>Samami</cp:lastModifiedBy>
  <cp:revision>42</cp:revision>
  <dcterms:created xsi:type="dcterms:W3CDTF">2014-09-10T11:24:48Z</dcterms:created>
  <dcterms:modified xsi:type="dcterms:W3CDTF">2014-09-15T12:41:30Z</dcterms:modified>
</cp:coreProperties>
</file>