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4"/>
  </p:notesMasterIdLst>
  <p:sldIdLst>
    <p:sldId id="291" r:id="rId2"/>
    <p:sldId id="292" r:id="rId3"/>
    <p:sldId id="258" r:id="rId4"/>
    <p:sldId id="259"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autoAdjust="0"/>
  </p:normalViewPr>
  <p:slideViewPr>
    <p:cSldViewPr snapToGrid="0">
      <p:cViewPr varScale="1">
        <p:scale>
          <a:sx n="75" d="100"/>
          <a:sy n="75" d="100"/>
        </p:scale>
        <p:origin x="-414"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2845C-2125-40A6-867A-3CD7DA767F6E}" type="datetimeFigureOut">
              <a:rPr lang="en-US" smtClean="0"/>
              <a:pPr/>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5E0D6-FE8F-4CAA-8F2F-275E3DD71231}" type="slidenum">
              <a:rPr lang="en-US" smtClean="0"/>
              <a:pPr/>
              <a:t>‹#›</a:t>
            </a:fld>
            <a:endParaRPr lang="en-US"/>
          </a:p>
        </p:txBody>
      </p:sp>
    </p:spTree>
    <p:extLst>
      <p:ext uri="{BB962C8B-B14F-4D97-AF65-F5344CB8AC3E}">
        <p14:creationId xmlns="" xmlns:p14="http://schemas.microsoft.com/office/powerpoint/2010/main" val="167204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FF785-568D-480A-AC6D-ED9167EE09D7}" type="slidenum">
              <a:rPr lang="ar-SA"/>
              <a:pPr/>
              <a:t>2</a:t>
            </a:fld>
            <a:endParaRPr lang="en-US"/>
          </a:p>
        </p:txBody>
      </p:sp>
      <p:sp>
        <p:nvSpPr>
          <p:cNvPr id="339970" name="Rectangle 2"/>
          <p:cNvSpPr>
            <a:spLocks noGrp="1" noRot="1" noChangeAspect="1" noChangeArrowheads="1" noTextEdit="1"/>
          </p:cNvSpPr>
          <p:nvPr>
            <p:ph type="sldImg"/>
          </p:nvPr>
        </p:nvSpPr>
        <p:spPr>
          <a:xfrm>
            <a:off x="334963" y="704850"/>
            <a:ext cx="6264275" cy="3524250"/>
          </a:xfrm>
          <a:ln/>
        </p:spPr>
      </p:sp>
      <p:sp>
        <p:nvSpPr>
          <p:cNvPr id="339971"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 xmlns:p14="http://schemas.microsoft.com/office/powerpoint/2010/main" val="2637945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11</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 xmlns:p14="http://schemas.microsoft.com/office/powerpoint/2010/main" val="29954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12</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 xmlns:p14="http://schemas.microsoft.com/office/powerpoint/2010/main" val="299541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13</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 xmlns:p14="http://schemas.microsoft.com/office/powerpoint/2010/main" val="299541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14</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 xmlns:p14="http://schemas.microsoft.com/office/powerpoint/2010/main" val="299541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15</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 xmlns:p14="http://schemas.microsoft.com/office/powerpoint/2010/main" val="299541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16</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 xmlns:p14="http://schemas.microsoft.com/office/powerpoint/2010/main" val="299541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17</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 xmlns:p14="http://schemas.microsoft.com/office/powerpoint/2010/main" val="299541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18</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 xmlns:p14="http://schemas.microsoft.com/office/powerpoint/2010/main" val="299541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19</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 xmlns:p14="http://schemas.microsoft.com/office/powerpoint/2010/main" val="299541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20</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 xmlns:p14="http://schemas.microsoft.com/office/powerpoint/2010/main" val="299541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4DF8E6-4451-4D4D-B6FD-F589775EFF02}" type="slidenum">
              <a:rPr lang="ar-SA"/>
              <a:pPr/>
              <a:t>3</a:t>
            </a:fld>
            <a:endParaRPr lang="en-US"/>
          </a:p>
        </p:txBody>
      </p:sp>
      <p:sp>
        <p:nvSpPr>
          <p:cNvPr id="344066" name="Rectangle 2"/>
          <p:cNvSpPr>
            <a:spLocks noGrp="1" noRot="1" noChangeAspect="1" noChangeArrowheads="1" noTextEdit="1"/>
          </p:cNvSpPr>
          <p:nvPr>
            <p:ph type="sldImg"/>
          </p:nvPr>
        </p:nvSpPr>
        <p:spPr>
          <a:xfrm>
            <a:off x="334963" y="704850"/>
            <a:ext cx="6264275" cy="3524250"/>
          </a:xfrm>
          <a:ln/>
        </p:spPr>
      </p:sp>
      <p:sp>
        <p:nvSpPr>
          <p:cNvPr id="344067"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 xmlns:p14="http://schemas.microsoft.com/office/powerpoint/2010/main" val="3961927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21</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 xmlns:p14="http://schemas.microsoft.com/office/powerpoint/2010/main" val="299541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22</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 xmlns:p14="http://schemas.microsoft.com/office/powerpoint/2010/main" val="299541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4</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 xmlns:p14="http://schemas.microsoft.com/office/powerpoint/2010/main" val="299541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5</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 xmlns:p14="http://schemas.microsoft.com/office/powerpoint/2010/main" val="299541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6</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 xmlns:p14="http://schemas.microsoft.com/office/powerpoint/2010/main" val="299541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7</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 xmlns:p14="http://schemas.microsoft.com/office/powerpoint/2010/main" val="299541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8</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 xmlns:p14="http://schemas.microsoft.com/office/powerpoint/2010/main" val="299541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9</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 xmlns:p14="http://schemas.microsoft.com/office/powerpoint/2010/main" val="299541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3C8C2-535D-4593-A908-124C0BE25B9C}" type="slidenum">
              <a:rPr lang="ar-SA"/>
              <a:pPr/>
              <a:t>10</a:t>
            </a:fld>
            <a:endParaRPr lang="en-US"/>
          </a:p>
        </p:txBody>
      </p:sp>
      <p:sp>
        <p:nvSpPr>
          <p:cNvPr id="346114" name="Rectangle 2"/>
          <p:cNvSpPr>
            <a:spLocks noGrp="1" noRot="1" noChangeAspect="1" noChangeArrowheads="1" noTextEdit="1"/>
          </p:cNvSpPr>
          <p:nvPr>
            <p:ph type="sldImg"/>
          </p:nvPr>
        </p:nvSpPr>
        <p:spPr>
          <a:xfrm>
            <a:off x="334963" y="704850"/>
            <a:ext cx="6264275" cy="3524250"/>
          </a:xfrm>
          <a:ln/>
        </p:spPr>
      </p:sp>
      <p:sp>
        <p:nvSpPr>
          <p:cNvPr id="346115" name="Rectangle 3"/>
          <p:cNvSpPr>
            <a:spLocks noGrp="1" noChangeArrowheads="1"/>
          </p:cNvSpPr>
          <p:nvPr>
            <p:ph type="body" idx="1"/>
          </p:nvPr>
        </p:nvSpPr>
        <p:spPr>
          <a:xfrm>
            <a:off x="923925" y="4464050"/>
            <a:ext cx="5086350" cy="4229100"/>
          </a:xfrm>
        </p:spPr>
        <p:txBody>
          <a:bodyPr/>
          <a:lstStyle/>
          <a:p>
            <a:endParaRPr lang="en-US"/>
          </a:p>
        </p:txBody>
      </p:sp>
    </p:spTree>
    <p:extLst>
      <p:ext uri="{BB962C8B-B14F-4D97-AF65-F5344CB8AC3E}">
        <p14:creationId xmlns="" xmlns:p14="http://schemas.microsoft.com/office/powerpoint/2010/main" val="299541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AA89EE-841B-4AE9-9B83-E3D1D77E5DE8}"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EE6AE13-1D86-4A2E-9A5F-D29601F969E5}" type="slidenum">
              <a:rPr lang="en-US" smtClean="0"/>
              <a:pPr/>
              <a:t>‹#›</a:t>
            </a:fld>
            <a:endParaRPr lang="en-US"/>
          </a:p>
        </p:txBody>
      </p:sp>
    </p:spTree>
    <p:extLst>
      <p:ext uri="{BB962C8B-B14F-4D97-AF65-F5344CB8AC3E}">
        <p14:creationId xmlns="" xmlns:p14="http://schemas.microsoft.com/office/powerpoint/2010/main" val="315104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A89EE-841B-4AE9-9B83-E3D1D77E5DE8}"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E6AE13-1D86-4A2E-9A5F-D29601F969E5}" type="slidenum">
              <a:rPr lang="en-US" smtClean="0"/>
              <a:pPr/>
              <a:t>‹#›</a:t>
            </a:fld>
            <a:endParaRPr lang="en-US"/>
          </a:p>
        </p:txBody>
      </p:sp>
    </p:spTree>
    <p:extLst>
      <p:ext uri="{BB962C8B-B14F-4D97-AF65-F5344CB8AC3E}">
        <p14:creationId xmlns="" xmlns:p14="http://schemas.microsoft.com/office/powerpoint/2010/main" val="3799480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A89EE-841B-4AE9-9B83-E3D1D77E5DE8}"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E6AE13-1D86-4A2E-9A5F-D29601F969E5}"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823123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4AA89EE-841B-4AE9-9B83-E3D1D77E5DE8}" type="datetimeFigureOut">
              <a:rPr lang="en-US" smtClean="0"/>
              <a:pPr/>
              <a:t>10/24/2016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E6AE13-1D86-4A2E-9A5F-D29601F969E5}" type="slidenum">
              <a:rPr lang="en-US" smtClean="0"/>
              <a:pPr/>
              <a:t>‹#›</a:t>
            </a:fld>
            <a:endParaRPr lang="en-US"/>
          </a:p>
        </p:txBody>
      </p:sp>
    </p:spTree>
    <p:extLst>
      <p:ext uri="{BB962C8B-B14F-4D97-AF65-F5344CB8AC3E}">
        <p14:creationId xmlns="" xmlns:p14="http://schemas.microsoft.com/office/powerpoint/2010/main" val="2927760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4AA89EE-841B-4AE9-9B83-E3D1D77E5DE8}" type="datetimeFigureOut">
              <a:rPr lang="en-US" smtClean="0"/>
              <a:pPr/>
              <a:t>10/24/2016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E6AE13-1D86-4A2E-9A5F-D29601F969E5}"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637126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4AA89EE-841B-4AE9-9B83-E3D1D77E5DE8}" type="datetimeFigureOut">
              <a:rPr lang="en-US" smtClean="0"/>
              <a:pPr/>
              <a:t>10/24/2016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E6AE13-1D86-4A2E-9A5F-D29601F969E5}" type="slidenum">
              <a:rPr lang="en-US" smtClean="0"/>
              <a:pPr/>
              <a:t>‹#›</a:t>
            </a:fld>
            <a:endParaRPr lang="en-US"/>
          </a:p>
        </p:txBody>
      </p:sp>
    </p:spTree>
    <p:extLst>
      <p:ext uri="{BB962C8B-B14F-4D97-AF65-F5344CB8AC3E}">
        <p14:creationId xmlns="" xmlns:p14="http://schemas.microsoft.com/office/powerpoint/2010/main" val="4269254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AA89EE-841B-4AE9-9B83-E3D1D77E5DE8}"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E6AE13-1D86-4A2E-9A5F-D29601F969E5}" type="slidenum">
              <a:rPr lang="en-US" smtClean="0"/>
              <a:pPr/>
              <a:t>‹#›</a:t>
            </a:fld>
            <a:endParaRPr lang="en-US"/>
          </a:p>
        </p:txBody>
      </p:sp>
    </p:spTree>
    <p:extLst>
      <p:ext uri="{BB962C8B-B14F-4D97-AF65-F5344CB8AC3E}">
        <p14:creationId xmlns="" xmlns:p14="http://schemas.microsoft.com/office/powerpoint/2010/main" val="3408461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AA89EE-841B-4AE9-9B83-E3D1D77E5DE8}"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E6AE13-1D86-4A2E-9A5F-D29601F969E5}" type="slidenum">
              <a:rPr lang="en-US" smtClean="0"/>
              <a:pPr/>
              <a:t>‹#›</a:t>
            </a:fld>
            <a:endParaRPr lang="en-US"/>
          </a:p>
        </p:txBody>
      </p:sp>
    </p:spTree>
    <p:extLst>
      <p:ext uri="{BB962C8B-B14F-4D97-AF65-F5344CB8AC3E}">
        <p14:creationId xmlns="" xmlns:p14="http://schemas.microsoft.com/office/powerpoint/2010/main" val="3712178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AA89EE-841B-4AE9-9B83-E3D1D77E5DE8}"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E6AE13-1D86-4A2E-9A5F-D29601F969E5}" type="slidenum">
              <a:rPr lang="en-US" smtClean="0"/>
              <a:pPr/>
              <a:t>‹#›</a:t>
            </a:fld>
            <a:endParaRPr lang="en-US"/>
          </a:p>
        </p:txBody>
      </p:sp>
    </p:spTree>
    <p:extLst>
      <p:ext uri="{BB962C8B-B14F-4D97-AF65-F5344CB8AC3E}">
        <p14:creationId xmlns="" xmlns:p14="http://schemas.microsoft.com/office/powerpoint/2010/main" val="175528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A89EE-841B-4AE9-9B83-E3D1D77E5DE8}"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E6AE13-1D86-4A2E-9A5F-D29601F969E5}" type="slidenum">
              <a:rPr lang="en-US" smtClean="0"/>
              <a:pPr/>
              <a:t>‹#›</a:t>
            </a:fld>
            <a:endParaRPr lang="en-US"/>
          </a:p>
        </p:txBody>
      </p:sp>
    </p:spTree>
    <p:extLst>
      <p:ext uri="{BB962C8B-B14F-4D97-AF65-F5344CB8AC3E}">
        <p14:creationId xmlns="" xmlns:p14="http://schemas.microsoft.com/office/powerpoint/2010/main" val="100651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AA89EE-841B-4AE9-9B83-E3D1D77E5DE8}" type="datetimeFigureOut">
              <a:rPr lang="en-US" smtClean="0"/>
              <a:pPr/>
              <a:t>10/24/2016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EE6AE13-1D86-4A2E-9A5F-D29601F969E5}" type="slidenum">
              <a:rPr lang="en-US" smtClean="0"/>
              <a:pPr/>
              <a:t>‹#›</a:t>
            </a:fld>
            <a:endParaRPr lang="en-US"/>
          </a:p>
        </p:txBody>
      </p:sp>
    </p:spTree>
    <p:extLst>
      <p:ext uri="{BB962C8B-B14F-4D97-AF65-F5344CB8AC3E}">
        <p14:creationId xmlns="" xmlns:p14="http://schemas.microsoft.com/office/powerpoint/2010/main" val="70931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AA89EE-841B-4AE9-9B83-E3D1D77E5DE8}" type="datetimeFigureOut">
              <a:rPr lang="en-US" smtClean="0"/>
              <a:pPr/>
              <a:t>10/24/2016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EE6AE13-1D86-4A2E-9A5F-D29601F969E5}" type="slidenum">
              <a:rPr lang="en-US" smtClean="0"/>
              <a:pPr/>
              <a:t>‹#›</a:t>
            </a:fld>
            <a:endParaRPr lang="en-US"/>
          </a:p>
        </p:txBody>
      </p:sp>
    </p:spTree>
    <p:extLst>
      <p:ext uri="{BB962C8B-B14F-4D97-AF65-F5344CB8AC3E}">
        <p14:creationId xmlns="" xmlns:p14="http://schemas.microsoft.com/office/powerpoint/2010/main" val="2043646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AA89EE-841B-4AE9-9B83-E3D1D77E5DE8}" type="datetimeFigureOut">
              <a:rPr lang="en-US" smtClean="0"/>
              <a:pPr/>
              <a:t>10/24/2016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EE6AE13-1D86-4A2E-9A5F-D29601F969E5}" type="slidenum">
              <a:rPr lang="en-US" smtClean="0"/>
              <a:pPr/>
              <a:t>‹#›</a:t>
            </a:fld>
            <a:endParaRPr lang="en-US"/>
          </a:p>
        </p:txBody>
      </p:sp>
    </p:spTree>
    <p:extLst>
      <p:ext uri="{BB962C8B-B14F-4D97-AF65-F5344CB8AC3E}">
        <p14:creationId xmlns="" xmlns:p14="http://schemas.microsoft.com/office/powerpoint/2010/main" val="390318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A89EE-841B-4AE9-9B83-E3D1D77E5DE8}" type="datetimeFigureOut">
              <a:rPr lang="en-US" smtClean="0"/>
              <a:pPr/>
              <a:t>10/24/2016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EE6AE13-1D86-4A2E-9A5F-D29601F969E5}" type="slidenum">
              <a:rPr lang="en-US" smtClean="0"/>
              <a:pPr/>
              <a:t>‹#›</a:t>
            </a:fld>
            <a:endParaRPr lang="en-US"/>
          </a:p>
        </p:txBody>
      </p:sp>
    </p:spTree>
    <p:extLst>
      <p:ext uri="{BB962C8B-B14F-4D97-AF65-F5344CB8AC3E}">
        <p14:creationId xmlns="" xmlns:p14="http://schemas.microsoft.com/office/powerpoint/2010/main" val="3060076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A89EE-841B-4AE9-9B83-E3D1D77E5DE8}" type="datetimeFigureOut">
              <a:rPr lang="en-US" smtClean="0"/>
              <a:pPr/>
              <a:t>10/24/2016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EE6AE13-1D86-4A2E-9A5F-D29601F969E5}" type="slidenum">
              <a:rPr lang="en-US" smtClean="0"/>
              <a:pPr/>
              <a:t>‹#›</a:t>
            </a:fld>
            <a:endParaRPr lang="en-US"/>
          </a:p>
        </p:txBody>
      </p:sp>
    </p:spTree>
    <p:extLst>
      <p:ext uri="{BB962C8B-B14F-4D97-AF65-F5344CB8AC3E}">
        <p14:creationId xmlns="" xmlns:p14="http://schemas.microsoft.com/office/powerpoint/2010/main" val="353714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A89EE-841B-4AE9-9B83-E3D1D77E5DE8}" type="datetimeFigureOut">
              <a:rPr lang="en-US" smtClean="0"/>
              <a:pPr/>
              <a:t>10/24/2016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E6AE13-1D86-4A2E-9A5F-D29601F969E5}" type="slidenum">
              <a:rPr lang="en-US" smtClean="0"/>
              <a:pPr/>
              <a:t>‹#›</a:t>
            </a:fld>
            <a:endParaRPr lang="en-US"/>
          </a:p>
        </p:txBody>
      </p:sp>
    </p:spTree>
    <p:extLst>
      <p:ext uri="{BB962C8B-B14F-4D97-AF65-F5344CB8AC3E}">
        <p14:creationId xmlns="" xmlns:p14="http://schemas.microsoft.com/office/powerpoint/2010/main" val="206661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4AA89EE-841B-4AE9-9B83-E3D1D77E5DE8}" type="datetimeFigureOut">
              <a:rPr lang="en-US" smtClean="0"/>
              <a:pPr/>
              <a:t>10/24/2016</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EE6AE13-1D86-4A2E-9A5F-D29601F969E5}" type="slidenum">
              <a:rPr lang="en-US" smtClean="0"/>
              <a:pPr/>
              <a:t>‹#›</a:t>
            </a:fld>
            <a:endParaRPr lang="en-US"/>
          </a:p>
        </p:txBody>
      </p:sp>
    </p:spTree>
    <p:extLst>
      <p:ext uri="{BB962C8B-B14F-4D97-AF65-F5344CB8AC3E}">
        <p14:creationId xmlns="" xmlns:p14="http://schemas.microsoft.com/office/powerpoint/2010/main" val="386015500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fa.wikipedia.org/wiki/%D9%86%D9%88%DA%A9%D9%84%D8%A6%D9%88%D8%AA%DB%8C%D8%AF_%D8%AA%D8%B1%DB%8C%E2%80%8C%D9%81%D8%B3%D9%81%D8%A7%D8%AA" TargetMode="External"/><Relationship Id="rId3" Type="http://schemas.openxmlformats.org/officeDocument/2006/relationships/hyperlink" Target="https://fa.wikipedia.org/wiki/%D8%B3%DB%8C%D8%AA%D9%88%D9%BE%D9%84%D8%A7%D8%B3%D9%85" TargetMode="External"/><Relationship Id="rId7" Type="http://schemas.openxmlformats.org/officeDocument/2006/relationships/hyperlink" Target="https://fa.wikipedia.org/wiki/%D8%A2%D9%86%D8%B2%DB%8C%D9%8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fa.wikipedia.org/wiki/%D9%86%D9%88%DA%A9%D9%84%D8%A6%D9%88%D9%BE%D9%84%D8%A7%D8%B3%D9%85" TargetMode="External"/><Relationship Id="rId11" Type="http://schemas.openxmlformats.org/officeDocument/2006/relationships/image" Target="../media/image7.jpeg"/><Relationship Id="rId5" Type="http://schemas.openxmlformats.org/officeDocument/2006/relationships/hyperlink" Target="https://fa.wikipedia.org/wiki/%D9%87%D8%B3%D8%AA%DA%A9" TargetMode="External"/><Relationship Id="rId10" Type="http://schemas.openxmlformats.org/officeDocument/2006/relationships/image" Target="../media/image6.jpeg"/><Relationship Id="rId4" Type="http://schemas.openxmlformats.org/officeDocument/2006/relationships/hyperlink" Target="https://fa.wikipedia.org/wiki/%D9%BE%D9%88%D8%B4%D8%B4_%D9%87%D8%B3%D8%AA%D9%87" TargetMode="External"/><Relationship Id="rId9" Type="http://schemas.openxmlformats.org/officeDocument/2006/relationships/hyperlink" Target="https://fa.wikipedia.org/wiki/%D9%BE%D8%B1%D9%88%D8%AA%D8%A6%DB%8C%D9%86"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968500" y="1"/>
            <a:ext cx="8534400" cy="836613"/>
          </a:xfrm>
        </p:spPr>
        <p:txBody>
          <a:bodyPr>
            <a:normAutofit/>
          </a:bodyPr>
          <a:lstStyle/>
          <a:p>
            <a:pPr algn="ctr"/>
            <a:r>
              <a:rPr lang="fa-IR" sz="2800" b="1" dirty="0">
                <a:solidFill>
                  <a:schemeClr val="accent2"/>
                </a:solidFill>
                <a:cs typeface="B Nazanin" pitchFamily="2" charset="-78"/>
              </a:rPr>
              <a:t>نام دوست آرام </a:t>
            </a:r>
            <a:r>
              <a:rPr lang="fa-IR" sz="2800" b="1" dirty="0" smtClean="0">
                <a:solidFill>
                  <a:schemeClr val="accent2"/>
                </a:solidFill>
                <a:cs typeface="B Nazanin" pitchFamily="2" charset="-78"/>
              </a:rPr>
              <a:t>بخش دلهاست</a:t>
            </a:r>
            <a:endParaRPr lang="en-US" sz="2800" b="1" dirty="0">
              <a:solidFill>
                <a:schemeClr val="accent2"/>
              </a:solidFill>
              <a:cs typeface="B Nazanin" pitchFamily="2" charset="-78"/>
            </a:endParaRPr>
          </a:p>
        </p:txBody>
      </p:sp>
      <p:pic>
        <p:nvPicPr>
          <p:cNvPr id="3078" name="Picture 6" descr="colorado-columbine"/>
          <p:cNvPicPr>
            <a:picLocks noChangeAspect="1" noChangeArrowheads="1"/>
          </p:cNvPicPr>
          <p:nvPr/>
        </p:nvPicPr>
        <p:blipFill>
          <a:blip r:embed="rId2" cstate="print"/>
          <a:srcRect/>
          <a:stretch>
            <a:fillRect/>
          </a:stretch>
        </p:blipFill>
        <p:spPr bwMode="auto">
          <a:xfrm>
            <a:off x="1583267" y="981075"/>
            <a:ext cx="9025467" cy="55435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571500" y="0"/>
            <a:ext cx="11417299" cy="6858000"/>
          </a:xfrm>
        </p:spPr>
        <p:txBody>
          <a:bodyPr>
            <a:normAutofit lnSpcReduction="10000"/>
          </a:bodyPr>
          <a:lstStyle/>
          <a:p>
            <a:pPr marL="533400" indent="-533400" algn="just" rtl="1">
              <a:lnSpc>
                <a:spcPct val="80000"/>
              </a:lnSpc>
              <a:buNone/>
            </a:pPr>
            <a:r>
              <a:rPr lang="fa-IR" sz="2400" b="1" dirty="0" smtClean="0">
                <a:cs typeface="B Nazanin" pitchFamily="2" charset="-78"/>
              </a:rPr>
              <a:t>سلول و عملکرد آن </a:t>
            </a:r>
            <a:endParaRPr lang="en-US" sz="2400" b="1" dirty="0" smtClean="0">
              <a:cs typeface="B Nazanin" pitchFamily="2" charset="-78"/>
            </a:endParaRPr>
          </a:p>
          <a:p>
            <a:pPr marL="533400" indent="-533400" algn="just" rtl="1">
              <a:lnSpc>
                <a:spcPct val="80000"/>
              </a:lnSpc>
              <a:buNone/>
            </a:pPr>
            <a:r>
              <a:rPr lang="fa-IR" sz="2400" dirty="0" smtClean="0">
                <a:cs typeface="B Nazanin" pitchFamily="2" charset="-78"/>
              </a:rPr>
              <a:t>دو جزء مهم سلول عبارتند از: هسته و سيتوپلاسم (اکتوپلاسم و اندوپلاسم)</a:t>
            </a:r>
            <a:endParaRPr lang="en-US" sz="2400" dirty="0" smtClean="0">
              <a:cs typeface="B Nazanin" pitchFamily="2" charset="-78"/>
            </a:endParaRPr>
          </a:p>
          <a:p>
            <a:pPr marL="533400" indent="-533400" algn="just" rtl="1">
              <a:lnSpc>
                <a:spcPct val="80000"/>
              </a:lnSpc>
              <a:buNone/>
            </a:pPr>
            <a:r>
              <a:rPr lang="fa-IR" sz="2400" dirty="0" smtClean="0">
                <a:cs typeface="B Nazanin" pitchFamily="2" charset="-78"/>
              </a:rPr>
              <a:t>غشاء هسته، هسته را از سيتوپلاسم جدا ميكند</a:t>
            </a:r>
          </a:p>
          <a:p>
            <a:pPr marL="533400" indent="-533400" algn="just" rtl="1">
              <a:lnSpc>
                <a:spcPct val="80000"/>
              </a:lnSpc>
              <a:buNone/>
            </a:pPr>
            <a:r>
              <a:rPr lang="fa-IR" sz="2400" dirty="0" smtClean="0">
                <a:cs typeface="B Nazanin" pitchFamily="2" charset="-78"/>
              </a:rPr>
              <a:t> غشاء </a:t>
            </a:r>
            <a:r>
              <a:rPr lang="fa-IR" sz="2400" smtClean="0">
                <a:cs typeface="B Nazanin" pitchFamily="2" charset="-78"/>
              </a:rPr>
              <a:t>سلولي سيتوپلاسم </a:t>
            </a:r>
            <a:r>
              <a:rPr lang="fa-IR" sz="2400" dirty="0" smtClean="0">
                <a:cs typeface="B Nazanin" pitchFamily="2" charset="-78"/>
              </a:rPr>
              <a:t>را از مايعات اطراف جدا ميكند.</a:t>
            </a:r>
            <a:endParaRPr lang="en-US" sz="2400" dirty="0" smtClean="0">
              <a:cs typeface="B Nazanin" pitchFamily="2" charset="-78"/>
            </a:endParaRPr>
          </a:p>
          <a:p>
            <a:pPr marL="533400" indent="-533400" algn="just" rtl="1">
              <a:lnSpc>
                <a:spcPct val="80000"/>
              </a:lnSpc>
              <a:buNone/>
            </a:pPr>
            <a:r>
              <a:rPr lang="fa-IR" sz="2400" dirty="0" smtClean="0">
                <a:cs typeface="B Nazanin" pitchFamily="2" charset="-78"/>
              </a:rPr>
              <a:t> كل مواد داخل سلول را پرتوپلاسم گويند.</a:t>
            </a:r>
            <a:endParaRPr lang="en-US" sz="2400" dirty="0" smtClean="0">
              <a:cs typeface="B Nazanin" pitchFamily="2" charset="-78"/>
            </a:endParaRPr>
          </a:p>
          <a:p>
            <a:pPr marL="533400" indent="-533400" algn="just" rtl="1">
              <a:lnSpc>
                <a:spcPct val="80000"/>
              </a:lnSpc>
              <a:buNone/>
            </a:pPr>
            <a:endParaRPr lang="fa-IR" sz="2400" b="1" dirty="0" smtClean="0">
              <a:latin typeface="Times New Roman" pitchFamily="18" charset="0"/>
              <a:cs typeface="B Nazanin" pitchFamily="2" charset="-78"/>
            </a:endParaRPr>
          </a:p>
          <a:p>
            <a:pPr marL="533400" indent="-533400" algn="just" rtl="1">
              <a:lnSpc>
                <a:spcPct val="80000"/>
              </a:lnSpc>
              <a:buNone/>
            </a:pPr>
            <a:endParaRPr lang="fa-IR" sz="2400" b="1" dirty="0" smtClean="0">
              <a:latin typeface="Times New Roman" pitchFamily="18" charset="0"/>
              <a:cs typeface="B Nazanin" pitchFamily="2" charset="-78"/>
            </a:endParaRPr>
          </a:p>
          <a:p>
            <a:pPr marL="533400" indent="-533400" algn="just" rtl="1">
              <a:lnSpc>
                <a:spcPct val="80000"/>
              </a:lnSpc>
              <a:buNone/>
            </a:pPr>
            <a:endParaRPr lang="fa-IR" sz="2400" b="1" dirty="0" smtClean="0">
              <a:latin typeface="Times New Roman" pitchFamily="18" charset="0"/>
              <a:cs typeface="B Nazanin" pitchFamily="2" charset="-78"/>
            </a:endParaRPr>
          </a:p>
          <a:p>
            <a:pPr marL="533400" indent="-533400" algn="just" rtl="1">
              <a:lnSpc>
                <a:spcPct val="80000"/>
              </a:lnSpc>
              <a:buNone/>
            </a:pPr>
            <a:endParaRPr lang="fa-IR" sz="2400" b="1" dirty="0" smtClean="0">
              <a:latin typeface="Times New Roman" pitchFamily="18" charset="0"/>
              <a:cs typeface="B Nazanin" pitchFamily="2" charset="-78"/>
            </a:endParaRPr>
          </a:p>
          <a:p>
            <a:pPr marL="533400" indent="-533400" algn="just" rtl="1">
              <a:lnSpc>
                <a:spcPct val="80000"/>
              </a:lnSpc>
              <a:buNone/>
            </a:pPr>
            <a:endParaRPr lang="fa-IR" sz="2400" b="1" dirty="0" smtClean="0">
              <a:latin typeface="Times New Roman" pitchFamily="18" charset="0"/>
              <a:cs typeface="B Nazanin" pitchFamily="2" charset="-78"/>
            </a:endParaRPr>
          </a:p>
          <a:p>
            <a:pPr marL="533400" indent="-533400" algn="just" rtl="1">
              <a:lnSpc>
                <a:spcPct val="80000"/>
              </a:lnSpc>
              <a:buNone/>
            </a:pPr>
            <a:endParaRPr lang="fa-IR" sz="2400" b="1" dirty="0" smtClean="0">
              <a:latin typeface="Times New Roman" pitchFamily="18" charset="0"/>
              <a:cs typeface="B Nazanin" pitchFamily="2" charset="-78"/>
            </a:endParaRPr>
          </a:p>
          <a:p>
            <a:pPr marL="533400" indent="-533400" algn="just" rtl="1">
              <a:lnSpc>
                <a:spcPct val="80000"/>
              </a:lnSpc>
              <a:buNone/>
            </a:pPr>
            <a:endParaRPr lang="en-US" sz="2400" b="1" dirty="0" smtClean="0">
              <a:latin typeface="Times New Roman" pitchFamily="18" charset="0"/>
              <a:cs typeface="B Nazanin" pitchFamily="2" charset="-78"/>
            </a:endParaRPr>
          </a:p>
          <a:p>
            <a:pPr marL="533400" indent="-533400" algn="just" rtl="1">
              <a:lnSpc>
                <a:spcPct val="80000"/>
              </a:lnSpc>
              <a:buNone/>
            </a:pPr>
            <a:endParaRPr lang="en-US" sz="2400" b="1" dirty="0" smtClean="0">
              <a:latin typeface="Times New Roman" pitchFamily="18" charset="0"/>
              <a:cs typeface="B Nazanin" pitchFamily="2" charset="-78"/>
            </a:endParaRPr>
          </a:p>
          <a:p>
            <a:pPr marL="533400" indent="-533400" algn="just" rtl="1">
              <a:lnSpc>
                <a:spcPct val="80000"/>
              </a:lnSpc>
              <a:buNone/>
            </a:pPr>
            <a:endParaRPr lang="fa-IR" sz="2400" b="1" dirty="0" smtClean="0">
              <a:latin typeface="Times New Roman" pitchFamily="18" charset="0"/>
              <a:cs typeface="B Nazanin" pitchFamily="2" charset="-78"/>
            </a:endParaRPr>
          </a:p>
          <a:p>
            <a:pPr marL="533400" indent="-533400" algn="r" rtl="1">
              <a:lnSpc>
                <a:spcPct val="80000"/>
              </a:lnSpc>
              <a:buFont typeface="Wingdings" pitchFamily="2" charset="2"/>
              <a:buChar char="ü"/>
            </a:pPr>
            <a:r>
              <a:rPr lang="fa-IR" sz="2800" b="1" dirty="0" smtClean="0"/>
              <a:t/>
            </a:r>
            <a:br>
              <a:rPr lang="fa-IR" sz="2800" b="1" dirty="0" smtClean="0"/>
            </a:br>
            <a:r>
              <a:rPr lang="fa-IR" sz="1200" b="1" dirty="0" smtClean="0">
                <a:solidFill>
                  <a:schemeClr val="tx1"/>
                </a:solidFill>
                <a:latin typeface="Times New Roman" pitchFamily="18" charset="0"/>
                <a:cs typeface="B Nazanin" pitchFamily="2" charset="-78"/>
              </a:rPr>
              <a:t>هسته با دو غشاء از </a:t>
            </a:r>
            <a:r>
              <a:rPr lang="fa-IR" sz="1200" b="1" dirty="0" smtClean="0">
                <a:solidFill>
                  <a:schemeClr val="tx1"/>
                </a:solidFill>
                <a:latin typeface="Times New Roman" pitchFamily="18" charset="0"/>
                <a:cs typeface="B Nazanin" pitchFamily="2" charset="-78"/>
                <a:hlinkClick r:id="rId3" tooltip="سیتوپلاسم"/>
              </a:rPr>
              <a:t>سیتوپلاسم</a:t>
            </a:r>
            <a:r>
              <a:rPr lang="fa-IR" sz="1200" b="1" dirty="0" smtClean="0">
                <a:solidFill>
                  <a:schemeClr val="tx1"/>
                </a:solidFill>
                <a:latin typeface="Times New Roman" pitchFamily="18" charset="0"/>
                <a:cs typeface="B Nazanin" pitchFamily="2" charset="-78"/>
              </a:rPr>
              <a:t> جدا می‌شود که به آن </a:t>
            </a:r>
            <a:r>
              <a:rPr lang="fa-IR" sz="1200" b="1" dirty="0" smtClean="0">
                <a:solidFill>
                  <a:schemeClr val="tx1"/>
                </a:solidFill>
                <a:latin typeface="Times New Roman" pitchFamily="18" charset="0"/>
                <a:cs typeface="B Nazanin" pitchFamily="2" charset="-78"/>
                <a:hlinkClick r:id="rId4" tooltip="پوشش هسته"/>
              </a:rPr>
              <a:t>پوشش هسته</a:t>
            </a:r>
            <a:r>
              <a:rPr lang="fa-IR" sz="1200" b="1" dirty="0" smtClean="0">
                <a:solidFill>
                  <a:schemeClr val="tx1"/>
                </a:solidFill>
                <a:latin typeface="Times New Roman" pitchFamily="18" charset="0"/>
                <a:cs typeface="B Nazanin" pitchFamily="2" charset="-78"/>
              </a:rPr>
              <a:t> گفته می‌شود. </a:t>
            </a:r>
            <a:endParaRPr lang="en-US" sz="1200" b="1" dirty="0" smtClean="0">
              <a:solidFill>
                <a:schemeClr val="tx1"/>
              </a:solidFill>
              <a:latin typeface="Times New Roman" pitchFamily="18" charset="0"/>
              <a:cs typeface="B Nazanin" pitchFamily="2" charset="-78"/>
            </a:endParaRPr>
          </a:p>
          <a:p>
            <a:pPr marL="533400" indent="-533400" algn="r" rtl="1">
              <a:lnSpc>
                <a:spcPct val="80000"/>
              </a:lnSpc>
              <a:buFont typeface="Wingdings" pitchFamily="2" charset="2"/>
              <a:buChar char="ü"/>
            </a:pPr>
            <a:r>
              <a:rPr lang="fa-IR" sz="1200" b="1" dirty="0" smtClean="0">
                <a:solidFill>
                  <a:schemeClr val="tx1"/>
                </a:solidFill>
                <a:latin typeface="Times New Roman" pitchFamily="18" charset="0"/>
                <a:cs typeface="B Nazanin" pitchFamily="2" charset="-78"/>
              </a:rPr>
              <a:t>درون هسته یک یا دو </a:t>
            </a:r>
            <a:r>
              <a:rPr lang="fa-IR" sz="1200" b="1" dirty="0" smtClean="0">
                <a:solidFill>
                  <a:schemeClr val="tx1"/>
                </a:solidFill>
                <a:latin typeface="Times New Roman" pitchFamily="18" charset="0"/>
                <a:cs typeface="B Nazanin" pitchFamily="2" charset="-78"/>
                <a:hlinkClick r:id="rId5" tooltip="هستک"/>
              </a:rPr>
              <a:t>هستک</a:t>
            </a:r>
            <a:r>
              <a:rPr lang="fa-IR" sz="1200" b="1" dirty="0" smtClean="0">
                <a:solidFill>
                  <a:schemeClr val="tx1"/>
                </a:solidFill>
                <a:latin typeface="Times New Roman" pitchFamily="18" charset="0"/>
                <a:cs typeface="B Nazanin" pitchFamily="2" charset="-78"/>
              </a:rPr>
              <a:t> وجود دارند که اطراف آن‌ها را </a:t>
            </a:r>
            <a:r>
              <a:rPr lang="fa-IR" sz="1200" b="1" dirty="0" smtClean="0">
                <a:solidFill>
                  <a:schemeClr val="tx1"/>
                </a:solidFill>
                <a:latin typeface="Times New Roman" pitchFamily="18" charset="0"/>
                <a:cs typeface="B Nazanin" pitchFamily="2" charset="-78"/>
                <a:hlinkClick r:id="rId6" tooltip="نوکلئوپلاسم"/>
              </a:rPr>
              <a:t>نوکلئوپلاسم</a:t>
            </a:r>
            <a:r>
              <a:rPr lang="fa-IR" sz="1200" b="1" dirty="0" smtClean="0">
                <a:solidFill>
                  <a:schemeClr val="tx1"/>
                </a:solidFill>
                <a:latin typeface="Times New Roman" pitchFamily="18" charset="0"/>
                <a:cs typeface="B Nazanin" pitchFamily="2" charset="-78"/>
              </a:rPr>
              <a:t> احاطه کرده‌است. نوکلئوپلاسم مایعی ژلاتینی است که مواد بسیاری را از جمله </a:t>
            </a:r>
            <a:r>
              <a:rPr lang="fa-IR" sz="1200" b="1" dirty="0" smtClean="0">
                <a:solidFill>
                  <a:schemeClr val="tx1"/>
                </a:solidFill>
                <a:latin typeface="Times New Roman" pitchFamily="18" charset="0"/>
                <a:cs typeface="B Nazanin" pitchFamily="2" charset="-78"/>
                <a:hlinkClick r:id="rId7" tooltip="آنزیم"/>
              </a:rPr>
              <a:t>آنزیم</a:t>
            </a:r>
            <a:r>
              <a:rPr lang="fa-IR" sz="1200" b="1" dirty="0" smtClean="0">
                <a:solidFill>
                  <a:schemeClr val="tx1"/>
                </a:solidFill>
                <a:latin typeface="Times New Roman" pitchFamily="18" charset="0"/>
                <a:cs typeface="B Nazanin" pitchFamily="2" charset="-78"/>
              </a:rPr>
              <a:t>، </a:t>
            </a:r>
            <a:r>
              <a:rPr lang="fa-IR" sz="1200" b="1" dirty="0" smtClean="0">
                <a:solidFill>
                  <a:schemeClr val="tx1"/>
                </a:solidFill>
                <a:latin typeface="Times New Roman" pitchFamily="18" charset="0"/>
                <a:cs typeface="B Nazanin" pitchFamily="2" charset="-78"/>
                <a:hlinkClick r:id="rId8" tooltip="نوکلئوتید تری‌فسفات"/>
              </a:rPr>
              <a:t>نوکلئوتید تری‌فسفات</a:t>
            </a:r>
            <a:r>
              <a:rPr lang="fa-IR" sz="1200" b="1" dirty="0" smtClean="0">
                <a:solidFill>
                  <a:schemeClr val="tx1"/>
                </a:solidFill>
                <a:latin typeface="Times New Roman" pitchFamily="18" charset="0"/>
                <a:cs typeface="B Nazanin" pitchFamily="2" charset="-78"/>
              </a:rPr>
              <a:t>، </a:t>
            </a:r>
            <a:r>
              <a:rPr lang="fa-IR" sz="1200" b="1" dirty="0" smtClean="0">
                <a:solidFill>
                  <a:schemeClr val="tx1"/>
                </a:solidFill>
                <a:latin typeface="Times New Roman" pitchFamily="18" charset="0"/>
                <a:cs typeface="B Nazanin" pitchFamily="2" charset="-78"/>
                <a:hlinkClick r:id="rId9" tooltip="پروتئین"/>
              </a:rPr>
              <a:t>پروتئین</a:t>
            </a:r>
            <a:r>
              <a:rPr lang="fa-IR" sz="1200" b="1" dirty="0" smtClean="0">
                <a:solidFill>
                  <a:schemeClr val="tx1"/>
                </a:solidFill>
                <a:latin typeface="Times New Roman" pitchFamily="18" charset="0"/>
                <a:cs typeface="B Nazanin" pitchFamily="2" charset="-78"/>
              </a:rPr>
              <a:t> و… در خود حل می‌کند. اطلاعات ژنتیکی نیز در هسته و به‌صورت کروماتین وجود دارد. درون کروماتین رشته‌های کوچکی به نام دی ان ای (</a:t>
            </a:r>
            <a:r>
              <a:rPr lang="en-US" sz="1200" b="1" dirty="0" smtClean="0">
                <a:solidFill>
                  <a:schemeClr val="tx1"/>
                </a:solidFill>
                <a:latin typeface="Times New Roman" pitchFamily="18" charset="0"/>
                <a:cs typeface="B Nazanin" pitchFamily="2" charset="-78"/>
              </a:rPr>
              <a:t>DNA) </a:t>
            </a:r>
            <a:r>
              <a:rPr lang="fa-IR" sz="1200" b="1" dirty="0" smtClean="0">
                <a:solidFill>
                  <a:schemeClr val="tx1"/>
                </a:solidFill>
                <a:latin typeface="Times New Roman" pitchFamily="18" charset="0"/>
                <a:cs typeface="B Nazanin" pitchFamily="2" charset="-78"/>
              </a:rPr>
              <a:t>وجود دارد که مانند رمزواره سلول می‌ماند. در داخل هسته مولکولهای </a:t>
            </a:r>
            <a:r>
              <a:rPr lang="en-US" sz="1200" b="1" dirty="0" smtClean="0">
                <a:solidFill>
                  <a:schemeClr val="tx1"/>
                </a:solidFill>
                <a:latin typeface="Times New Roman" pitchFamily="18" charset="0"/>
                <a:cs typeface="B Nazanin" pitchFamily="2" charset="-78"/>
              </a:rPr>
              <a:t>RNA </a:t>
            </a:r>
            <a:r>
              <a:rPr lang="fa-IR" sz="1200" b="1" dirty="0" smtClean="0">
                <a:solidFill>
                  <a:schemeClr val="tx1"/>
                </a:solidFill>
                <a:latin typeface="Times New Roman" pitchFamily="18" charset="0"/>
                <a:cs typeface="B Nazanin" pitchFamily="2" charset="-78"/>
              </a:rPr>
              <a:t>از روی مولکولهای </a:t>
            </a:r>
            <a:r>
              <a:rPr lang="en-US" sz="1200" b="1" dirty="0" smtClean="0">
                <a:solidFill>
                  <a:schemeClr val="tx1"/>
                </a:solidFill>
                <a:latin typeface="Times New Roman" pitchFamily="18" charset="0"/>
                <a:cs typeface="B Nazanin" pitchFamily="2" charset="-78"/>
              </a:rPr>
              <a:t>DNA </a:t>
            </a:r>
            <a:r>
              <a:rPr lang="fa-IR" sz="1200" b="1" dirty="0" smtClean="0">
                <a:solidFill>
                  <a:schemeClr val="tx1"/>
                </a:solidFill>
                <a:latin typeface="Times New Roman" pitchFamily="18" charset="0"/>
                <a:cs typeface="B Nazanin" pitchFamily="2" charset="-78"/>
              </a:rPr>
              <a:t>ساخته می‌شوند.</a:t>
            </a:r>
            <a:endParaRPr lang="en-US" sz="1200" b="1" dirty="0" smtClean="0">
              <a:solidFill>
                <a:schemeClr val="tx1"/>
              </a:solidFill>
              <a:latin typeface="Times New Roman" pitchFamily="18" charset="0"/>
              <a:cs typeface="B Nazanin" pitchFamily="2" charset="-78"/>
            </a:endParaRPr>
          </a:p>
        </p:txBody>
      </p:sp>
      <p:pic>
        <p:nvPicPr>
          <p:cNvPr id="1026" name="Picture 2" descr="E:\educational\فیزیولوژِی\درس فیزیولوژی ترم 95-1\5.jpg"/>
          <p:cNvPicPr>
            <a:picLocks noChangeAspect="1" noChangeArrowheads="1"/>
          </p:cNvPicPr>
          <p:nvPr/>
        </p:nvPicPr>
        <p:blipFill>
          <a:blip r:embed="rId10" cstate="print"/>
          <a:srcRect/>
          <a:stretch>
            <a:fillRect/>
          </a:stretch>
        </p:blipFill>
        <p:spPr bwMode="auto">
          <a:xfrm>
            <a:off x="5978525" y="2560638"/>
            <a:ext cx="4476750" cy="2905125"/>
          </a:xfrm>
          <a:prstGeom prst="rect">
            <a:avLst/>
          </a:prstGeom>
          <a:noFill/>
        </p:spPr>
      </p:pic>
      <p:pic>
        <p:nvPicPr>
          <p:cNvPr id="1027" name="Picture 3" descr="E:\educational\فیزیولوژِی\درس فیزیولوژی ترم 95-1\6.jpg"/>
          <p:cNvPicPr>
            <a:picLocks noChangeAspect="1" noChangeArrowheads="1"/>
          </p:cNvPicPr>
          <p:nvPr/>
        </p:nvPicPr>
        <p:blipFill>
          <a:blip r:embed="rId11" cstate="print"/>
          <a:srcRect/>
          <a:stretch>
            <a:fillRect/>
          </a:stretch>
        </p:blipFill>
        <p:spPr bwMode="auto">
          <a:xfrm>
            <a:off x="1617663" y="2747963"/>
            <a:ext cx="3952875" cy="2505075"/>
          </a:xfrm>
          <a:prstGeom prst="rect">
            <a:avLst/>
          </a:prstGeom>
          <a:noFill/>
        </p:spPr>
      </p:pic>
    </p:spTree>
    <p:extLst>
      <p:ext uri="{BB962C8B-B14F-4D97-AF65-F5344CB8AC3E}">
        <p14:creationId xmlns="" xmlns:p14="http://schemas.microsoft.com/office/powerpoint/2010/main" val="195649381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828801" y="536576"/>
            <a:ext cx="8493125" cy="5400675"/>
          </a:xfrm>
        </p:spPr>
        <p:txBody>
          <a:bodyPr>
            <a:normAutofit fontScale="92500" lnSpcReduction="10000"/>
          </a:bodyPr>
          <a:lstStyle/>
          <a:p>
            <a:pPr marL="533400" indent="-533400" algn="just" rtl="1">
              <a:lnSpc>
                <a:spcPct val="80000"/>
              </a:lnSpc>
              <a:buNone/>
            </a:pPr>
            <a:r>
              <a:rPr lang="fa-IR" sz="2400" b="1" dirty="0" smtClean="0">
                <a:cs typeface="B Nazanin" pitchFamily="2" charset="-78"/>
              </a:rPr>
              <a:t>سلول و عملکرد آن </a:t>
            </a:r>
            <a:endParaRPr lang="en-US" sz="2400" b="1" dirty="0" smtClean="0">
              <a:cs typeface="B Nazanin" pitchFamily="2" charset="-78"/>
            </a:endParaRPr>
          </a:p>
          <a:p>
            <a:pPr marL="533400" indent="-533400" algn="just" rtl="1">
              <a:lnSpc>
                <a:spcPct val="80000"/>
              </a:lnSpc>
              <a:buNone/>
            </a:pPr>
            <a:endParaRPr lang="en-US" sz="2400" dirty="0" smtClean="0">
              <a:cs typeface="B Nazanin" pitchFamily="2" charset="-78"/>
            </a:endParaRPr>
          </a:p>
          <a:p>
            <a:pPr marL="533400" indent="-533400" algn="r" rtl="1">
              <a:lnSpc>
                <a:spcPct val="80000"/>
              </a:lnSpc>
              <a:buNone/>
            </a:pPr>
            <a:r>
              <a:rPr lang="fa-IR" sz="2400" dirty="0" smtClean="0">
                <a:solidFill>
                  <a:srgbClr val="FF0000"/>
                </a:solidFill>
                <a:cs typeface="B Nazanin" pitchFamily="2" charset="-78"/>
              </a:rPr>
              <a:t>آب: </a:t>
            </a:r>
            <a:r>
              <a:rPr lang="fa-IR" sz="2400" dirty="0" smtClean="0">
                <a:cs typeface="B Nazanin" pitchFamily="2" charset="-78"/>
              </a:rPr>
              <a:t>مايع اصلي؛ در بيشتر سلولها بجز سلولهاي چربي 70 تا 82 درصد وزن سلول را ميسازد (انتقال حرارت و هدایت جریان). </a:t>
            </a:r>
          </a:p>
          <a:p>
            <a:pPr marL="533400" indent="-533400" algn="r" rtl="1">
              <a:lnSpc>
                <a:spcPct val="80000"/>
              </a:lnSpc>
              <a:buNone/>
            </a:pPr>
            <a:r>
              <a:rPr lang="fa-IR" sz="2400" dirty="0" smtClean="0">
                <a:solidFill>
                  <a:srgbClr val="FF0000"/>
                </a:solidFill>
                <a:cs typeface="B Nazanin" pitchFamily="2" charset="-78"/>
              </a:rPr>
              <a:t>الكتروليتها: </a:t>
            </a:r>
            <a:r>
              <a:rPr lang="fa-IR" sz="2400" dirty="0" smtClean="0">
                <a:cs typeface="B Nazanin" pitchFamily="2" charset="-78"/>
              </a:rPr>
              <a:t>پتاسيم، منيزيم، فسفات، بي كربنات و مقدار كمي سديم، كلر و كلسيم (تامین مواد شیمیایی معدنی واکنش های سلولی، ضروزی برای برخی مکانیسم های کنترلی). به عنوان کوفاکتور و در فعالیت های الکتریکی و انقباضی سلول</a:t>
            </a:r>
          </a:p>
          <a:p>
            <a:pPr marL="533400" indent="-533400" algn="r" rtl="1">
              <a:lnSpc>
                <a:spcPct val="80000"/>
              </a:lnSpc>
              <a:buNone/>
            </a:pPr>
            <a:r>
              <a:rPr lang="fa-IR" sz="2400" dirty="0" smtClean="0">
                <a:cs typeface="B Nazanin" pitchFamily="2" charset="-78"/>
              </a:rPr>
              <a:t> </a:t>
            </a:r>
            <a:r>
              <a:rPr lang="fa-IR" sz="2400" dirty="0" smtClean="0">
                <a:solidFill>
                  <a:srgbClr val="FF0000"/>
                </a:solidFill>
                <a:cs typeface="B Nazanin" pitchFamily="2" charset="-78"/>
              </a:rPr>
              <a:t>پروتئين ها: </a:t>
            </a:r>
            <a:r>
              <a:rPr lang="fa-IR" sz="2400" dirty="0" smtClean="0">
                <a:cs typeface="B Nazanin" pitchFamily="2" charset="-78"/>
              </a:rPr>
              <a:t>پس از آب بيشترين وزن را در سلول دارد. 10 تا 20 درصد وزن سلول.</a:t>
            </a:r>
          </a:p>
          <a:p>
            <a:pPr marL="533400" indent="-533400" algn="r" rtl="1">
              <a:lnSpc>
                <a:spcPct val="80000"/>
              </a:lnSpc>
              <a:buNone/>
            </a:pPr>
            <a:r>
              <a:rPr lang="fa-IR" sz="2400" dirty="0" smtClean="0">
                <a:cs typeface="B Nazanin" pitchFamily="2" charset="-78"/>
              </a:rPr>
              <a:t>پروتئين های ساختماني :چرم، مو، عضلات، مژكها و آکسون</a:t>
            </a:r>
          </a:p>
          <a:p>
            <a:pPr marL="533400" indent="-533400" algn="r" rtl="1">
              <a:lnSpc>
                <a:spcPct val="80000"/>
              </a:lnSpc>
              <a:buNone/>
            </a:pPr>
            <a:r>
              <a:rPr lang="fa-IR" sz="2400" dirty="0" smtClean="0">
                <a:cs typeface="B Nazanin" pitchFamily="2" charset="-78"/>
              </a:rPr>
              <a:t>پروتئين های عملکردی (گلبولي): آنزيم ها</a:t>
            </a:r>
          </a:p>
          <a:p>
            <a:pPr marL="533400" indent="-533400" algn="r" rtl="1">
              <a:lnSpc>
                <a:spcPct val="80000"/>
              </a:lnSpc>
              <a:buNone/>
            </a:pPr>
            <a:r>
              <a:rPr lang="fa-IR" sz="2400" dirty="0" smtClean="0">
                <a:solidFill>
                  <a:srgbClr val="FF0000"/>
                </a:solidFill>
                <a:cs typeface="B Nazanin" pitchFamily="2" charset="-78"/>
              </a:rPr>
              <a:t>چربيها: </a:t>
            </a:r>
            <a:r>
              <a:rPr lang="fa-IR" sz="2400" dirty="0" smtClean="0">
                <a:cs typeface="B Nazanin" pitchFamily="2" charset="-78"/>
              </a:rPr>
              <a:t>فسفوليپيدها و كلسترول ، 2 درصد وزن سلول، بصورت نامحلول در آب در ساختمان غشاها </a:t>
            </a:r>
            <a:r>
              <a:rPr lang="en-US" sz="2400" dirty="0" smtClean="0">
                <a:cs typeface="B Nazanin" pitchFamily="2" charset="-78"/>
              </a:rPr>
              <a:t>.</a:t>
            </a:r>
            <a:r>
              <a:rPr lang="fa-IR" sz="2400" dirty="0" smtClean="0">
                <a:cs typeface="B Nazanin" pitchFamily="2" charset="-78"/>
              </a:rPr>
              <a:t>(تری گلیسیرید یا چربی خنثی در سلول های چربی)</a:t>
            </a:r>
          </a:p>
          <a:p>
            <a:pPr marL="533400" indent="-533400" algn="r" rtl="1">
              <a:lnSpc>
                <a:spcPct val="80000"/>
              </a:lnSpc>
              <a:buNone/>
            </a:pPr>
            <a:r>
              <a:rPr lang="fa-IR" sz="2400" dirty="0" smtClean="0">
                <a:solidFill>
                  <a:srgbClr val="FF0000"/>
                </a:solidFill>
                <a:cs typeface="B Nazanin" pitchFamily="2" charset="-78"/>
              </a:rPr>
              <a:t>كربوهيدراتها: </a:t>
            </a:r>
            <a:r>
              <a:rPr lang="fa-IR" sz="2400" dirty="0" smtClean="0">
                <a:cs typeface="B Nazanin" pitchFamily="2" charset="-78"/>
              </a:rPr>
              <a:t>در ساختمان سلول زياد شركت ندارند</a:t>
            </a:r>
            <a:r>
              <a:rPr lang="en-US" sz="2400" dirty="0" smtClean="0">
                <a:cs typeface="B Nazanin" pitchFamily="2" charset="-78"/>
              </a:rPr>
              <a:t> </a:t>
            </a:r>
            <a:r>
              <a:rPr lang="fa-IR" sz="2400" dirty="0" smtClean="0">
                <a:cs typeface="B Nazanin" pitchFamily="2" charset="-78"/>
              </a:rPr>
              <a:t>(مگر در ساختمان گلیکوپروتئین) بيشتر در تغذيه سلول نقش دارند</a:t>
            </a:r>
            <a:endParaRPr lang="en-US" sz="2400" dirty="0" smtClean="0">
              <a:cs typeface="B Nazanin" pitchFamily="2" charset="-78"/>
            </a:endParaRPr>
          </a:p>
          <a:p>
            <a:pPr marL="533400" indent="-533400" algn="r" rtl="1">
              <a:lnSpc>
                <a:spcPct val="80000"/>
              </a:lnSpc>
              <a:buNone/>
            </a:pPr>
            <a:r>
              <a:rPr lang="fa-IR" sz="2400" dirty="0" smtClean="0">
                <a:cs typeface="B Nazanin" pitchFamily="2" charset="-78"/>
              </a:rPr>
              <a:t> كربوهيدراتها بصورت گليكوژن در سلول ذخيره ميشوند.</a:t>
            </a:r>
            <a:endParaRPr lang="en-US" sz="2400" dirty="0" smtClean="0">
              <a:cs typeface="B Nazanin" pitchFamily="2" charset="-78"/>
            </a:endParaRPr>
          </a:p>
          <a:p>
            <a:pPr marL="533400" indent="-533400" algn="r" rtl="1">
              <a:lnSpc>
                <a:spcPct val="80000"/>
              </a:lnSpc>
              <a:buNone/>
            </a:pPr>
            <a:r>
              <a:rPr lang="fa-IR" sz="2400" dirty="0" smtClean="0">
                <a:cs typeface="B Nazanin" pitchFamily="2" charset="-78"/>
              </a:rPr>
              <a:t> میانگین 1 درصد وزن سلول</a:t>
            </a:r>
            <a:endParaRPr lang="en-US" sz="2400" b="1" dirty="0" smtClean="0">
              <a:latin typeface="Times New Roman" pitchFamily="18" charset="0"/>
              <a:cs typeface="B Nazanin" pitchFamily="2" charset="-78"/>
            </a:endParaRPr>
          </a:p>
        </p:txBody>
      </p:sp>
    </p:spTree>
    <p:extLst>
      <p:ext uri="{BB962C8B-B14F-4D97-AF65-F5344CB8AC3E}">
        <p14:creationId xmlns="" xmlns:p14="http://schemas.microsoft.com/office/powerpoint/2010/main" val="195649381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828801" y="536576"/>
            <a:ext cx="8493125" cy="5400675"/>
          </a:xfrm>
        </p:spPr>
        <p:txBody>
          <a:bodyPr>
            <a:normAutofit/>
          </a:bodyPr>
          <a:lstStyle/>
          <a:p>
            <a:pPr marL="533400" indent="-533400" algn="just" rtl="1">
              <a:lnSpc>
                <a:spcPct val="80000"/>
              </a:lnSpc>
              <a:buNone/>
            </a:pPr>
            <a:r>
              <a:rPr lang="fa-IR" sz="2400" b="1" dirty="0" smtClean="0">
                <a:cs typeface="B Nazanin" pitchFamily="2" charset="-78"/>
              </a:rPr>
              <a:t>سلول و عملکرد آن </a:t>
            </a:r>
            <a:endParaRPr lang="en-US" sz="2400" b="1" dirty="0" smtClean="0">
              <a:cs typeface="B Nazanin" pitchFamily="2" charset="-78"/>
            </a:endParaRPr>
          </a:p>
          <a:p>
            <a:pPr marL="533400" indent="-533400" algn="just" rtl="1">
              <a:lnSpc>
                <a:spcPct val="80000"/>
              </a:lnSpc>
              <a:buNone/>
            </a:pPr>
            <a:r>
              <a:rPr lang="fa-IR" sz="2400" dirty="0" smtClean="0">
                <a:cs typeface="B Nazanin" pitchFamily="2" charset="-78"/>
              </a:rPr>
              <a:t>تشكيلات فيزيكي سلول</a:t>
            </a:r>
          </a:p>
          <a:p>
            <a:pPr marL="533400" indent="-533400" algn="just" rtl="1">
              <a:lnSpc>
                <a:spcPct val="80000"/>
              </a:lnSpc>
              <a:buNone/>
            </a:pPr>
            <a:endParaRPr lang="en-US" sz="2400" dirty="0" smtClean="0">
              <a:cs typeface="B Nazanin" pitchFamily="2" charset="-78"/>
            </a:endParaRPr>
          </a:p>
        </p:txBody>
      </p:sp>
      <p:pic>
        <p:nvPicPr>
          <p:cNvPr id="2051" name="Picture 3" descr="E:\educational\فیزیولوژِی\درس فیزیولوژی ترم 95-1\7.jpg"/>
          <p:cNvPicPr>
            <a:picLocks noChangeAspect="1" noChangeArrowheads="1"/>
          </p:cNvPicPr>
          <p:nvPr/>
        </p:nvPicPr>
        <p:blipFill>
          <a:blip r:embed="rId3" cstate="print"/>
          <a:srcRect/>
          <a:stretch>
            <a:fillRect/>
          </a:stretch>
        </p:blipFill>
        <p:spPr bwMode="auto">
          <a:xfrm>
            <a:off x="6007100" y="1446213"/>
            <a:ext cx="5562600" cy="4371975"/>
          </a:xfrm>
          <a:prstGeom prst="rect">
            <a:avLst/>
          </a:prstGeom>
          <a:noFill/>
        </p:spPr>
      </p:pic>
      <p:pic>
        <p:nvPicPr>
          <p:cNvPr id="2052" name="Picture 4" descr="E:\educational\فیزیولوژِی\درس فیزیولوژی ترم 95-1\8.jpg"/>
          <p:cNvPicPr>
            <a:picLocks noChangeAspect="1" noChangeArrowheads="1"/>
          </p:cNvPicPr>
          <p:nvPr/>
        </p:nvPicPr>
        <p:blipFill>
          <a:blip r:embed="rId4" cstate="print"/>
          <a:srcRect/>
          <a:stretch>
            <a:fillRect/>
          </a:stretch>
        </p:blipFill>
        <p:spPr bwMode="auto">
          <a:xfrm>
            <a:off x="508000" y="1438275"/>
            <a:ext cx="4572000" cy="4733925"/>
          </a:xfrm>
          <a:prstGeom prst="rect">
            <a:avLst/>
          </a:prstGeom>
          <a:noFill/>
        </p:spPr>
      </p:pic>
      <p:sp>
        <p:nvSpPr>
          <p:cNvPr id="5" name="TextBox 4"/>
          <p:cNvSpPr txBox="1"/>
          <p:nvPr/>
        </p:nvSpPr>
        <p:spPr>
          <a:xfrm>
            <a:off x="6769100" y="2616200"/>
            <a:ext cx="889000" cy="400110"/>
          </a:xfrm>
          <a:prstGeom prst="rect">
            <a:avLst/>
          </a:prstGeom>
          <a:noFill/>
        </p:spPr>
        <p:txBody>
          <a:bodyPr wrap="square" rtlCol="0">
            <a:spAutoFit/>
          </a:bodyPr>
          <a:lstStyle/>
          <a:p>
            <a:r>
              <a:rPr lang="fa-IR" sz="2000" b="1" dirty="0" smtClean="0">
                <a:cs typeface="B Nazanin" pitchFamily="2" charset="-78"/>
              </a:rPr>
              <a:t>هسته</a:t>
            </a:r>
            <a:endParaRPr lang="en-US" sz="2000" b="1" dirty="0">
              <a:cs typeface="B Nazanin" pitchFamily="2" charset="-78"/>
            </a:endParaRPr>
          </a:p>
        </p:txBody>
      </p:sp>
    </p:spTree>
    <p:extLst>
      <p:ext uri="{BB962C8B-B14F-4D97-AF65-F5344CB8AC3E}">
        <p14:creationId xmlns="" xmlns:p14="http://schemas.microsoft.com/office/powerpoint/2010/main" val="195649381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828801" y="536576"/>
            <a:ext cx="8493125" cy="5400675"/>
          </a:xfrm>
        </p:spPr>
        <p:txBody>
          <a:bodyPr>
            <a:normAutofit/>
          </a:bodyPr>
          <a:lstStyle/>
          <a:p>
            <a:pPr marL="533400" indent="-533400" algn="just" rtl="1">
              <a:lnSpc>
                <a:spcPct val="80000"/>
              </a:lnSpc>
              <a:buNone/>
            </a:pPr>
            <a:r>
              <a:rPr lang="fa-IR" sz="2000" b="1" dirty="0" smtClean="0">
                <a:cs typeface="B Nazanin" pitchFamily="2" charset="-78"/>
              </a:rPr>
              <a:t>سلول و عملکرد آن </a:t>
            </a:r>
            <a:endParaRPr lang="en-US" sz="2000" b="1" dirty="0" smtClean="0">
              <a:cs typeface="B Nazanin" pitchFamily="2" charset="-78"/>
            </a:endParaRPr>
          </a:p>
          <a:p>
            <a:pPr marL="533400" indent="-533400" algn="just" rtl="1">
              <a:lnSpc>
                <a:spcPct val="80000"/>
              </a:lnSpc>
              <a:buNone/>
            </a:pPr>
            <a:r>
              <a:rPr lang="fa-IR" sz="2000" dirty="0" smtClean="0">
                <a:cs typeface="B Nazanin" pitchFamily="2" charset="-78"/>
              </a:rPr>
              <a:t>تشكيلات غشايي </a:t>
            </a:r>
            <a:endParaRPr lang="en-US" sz="2000" dirty="0" smtClean="0">
              <a:cs typeface="B Nazanin" pitchFamily="2" charset="-78"/>
            </a:endParaRPr>
          </a:p>
          <a:p>
            <a:pPr marL="533400" indent="-533400" algn="r" rtl="1">
              <a:lnSpc>
                <a:spcPct val="80000"/>
              </a:lnSpc>
              <a:buNone/>
            </a:pPr>
            <a:r>
              <a:rPr lang="fa-IR" sz="2000" dirty="0" smtClean="0">
                <a:cs typeface="B Nazanin" pitchFamily="2" charset="-78"/>
              </a:rPr>
              <a:t>تمامي ارگانلهاي سلول پوشيده از غشا هستند.</a:t>
            </a:r>
          </a:p>
          <a:p>
            <a:pPr marL="533400" indent="-533400" algn="r" rtl="1">
              <a:lnSpc>
                <a:spcPct val="80000"/>
              </a:lnSpc>
              <a:buNone/>
            </a:pPr>
            <a:endParaRPr lang="fa-IR" sz="2000" dirty="0" smtClean="0">
              <a:cs typeface="B Nazanin" pitchFamily="2" charset="-78"/>
            </a:endParaRPr>
          </a:p>
        </p:txBody>
      </p:sp>
      <p:pic>
        <p:nvPicPr>
          <p:cNvPr id="1026" name="Picture 2" descr="E:\educational\فیزیولوژِی\درس فیزیولوژی ترم 95-1\9.jpg"/>
          <p:cNvPicPr>
            <a:picLocks noChangeAspect="1" noChangeArrowheads="1"/>
          </p:cNvPicPr>
          <p:nvPr/>
        </p:nvPicPr>
        <p:blipFill>
          <a:blip r:embed="rId3" cstate="print"/>
          <a:srcRect/>
          <a:stretch>
            <a:fillRect/>
          </a:stretch>
        </p:blipFill>
        <p:spPr bwMode="auto">
          <a:xfrm>
            <a:off x="7645400" y="1674813"/>
            <a:ext cx="3492500" cy="2350161"/>
          </a:xfrm>
          <a:prstGeom prst="rect">
            <a:avLst/>
          </a:prstGeom>
          <a:noFill/>
        </p:spPr>
      </p:pic>
      <p:sp>
        <p:nvSpPr>
          <p:cNvPr id="4" name="Rectangle 3"/>
          <p:cNvSpPr/>
          <p:nvPr/>
        </p:nvSpPr>
        <p:spPr>
          <a:xfrm>
            <a:off x="203200" y="1130300"/>
            <a:ext cx="5588000" cy="4801314"/>
          </a:xfrm>
          <a:prstGeom prst="rect">
            <a:avLst/>
          </a:prstGeom>
        </p:spPr>
        <p:txBody>
          <a:bodyPr wrap="square">
            <a:spAutoFit/>
          </a:bodyPr>
          <a:lstStyle/>
          <a:p>
            <a:pPr algn="r"/>
            <a:r>
              <a:rPr lang="fa-IR" b="1" dirty="0" smtClean="0">
                <a:cs typeface="B Nazanin" pitchFamily="2" charset="-78"/>
              </a:rPr>
              <a:t>چربي موجود در غشاء مانع از حركت آزاد آب و مواد محلول درآن از بخشي به بخش ديگر سلول ميگردد (ایجاد راهای ویژه برای عبور مواد از غشا توسط مولکول های پروتئینی غشا).</a:t>
            </a:r>
          </a:p>
          <a:p>
            <a:pPr algn="r"/>
            <a:r>
              <a:rPr lang="fa-IR" b="1" dirty="0" smtClean="0">
                <a:solidFill>
                  <a:srgbClr val="FF0000"/>
                </a:solidFill>
                <a:cs typeface="B Nazanin" pitchFamily="2" charset="-78"/>
              </a:rPr>
              <a:t>غشاء سلول: </a:t>
            </a:r>
            <a:r>
              <a:rPr lang="fa-IR" b="1" dirty="0" smtClean="0">
                <a:cs typeface="B Nazanin" pitchFamily="2" charset="-78"/>
              </a:rPr>
              <a:t>ساختمان نازك و ارتجاعي به قطر 2/7 تا 11 نانومتر تشكيل شده از پروتئين و ليپيد. </a:t>
            </a:r>
          </a:p>
          <a:p>
            <a:pPr algn="r"/>
            <a:r>
              <a:rPr lang="fa-IR" b="1" dirty="0" smtClean="0">
                <a:solidFill>
                  <a:srgbClr val="FF0000"/>
                </a:solidFill>
                <a:cs typeface="B Nazanin" pitchFamily="2" charset="-78"/>
              </a:rPr>
              <a:t>تركيب تقريبي غشاء: </a:t>
            </a:r>
            <a:r>
              <a:rPr lang="fa-IR" b="1" dirty="0" smtClean="0">
                <a:cs typeface="B Nazanin" pitchFamily="2" charset="-78"/>
              </a:rPr>
              <a:t>پروتئين 55 درصد</a:t>
            </a:r>
            <a:r>
              <a:rPr lang="fa-IR" b="1" smtClean="0">
                <a:cs typeface="B Nazanin" pitchFamily="2" charset="-78"/>
              </a:rPr>
              <a:t>، فسفوليپيدها25 </a:t>
            </a:r>
            <a:r>
              <a:rPr lang="fa-IR" b="1" dirty="0" smtClean="0">
                <a:cs typeface="B Nazanin" pitchFamily="2" charset="-78"/>
              </a:rPr>
              <a:t>،%كلسترول 13 ،%ساير چربيها 4 %و كربوهيدراتها 3% </a:t>
            </a:r>
          </a:p>
          <a:p>
            <a:pPr algn="r"/>
            <a:r>
              <a:rPr lang="fa-IR" b="1" dirty="0" smtClean="0">
                <a:solidFill>
                  <a:srgbClr val="FF0000"/>
                </a:solidFill>
                <a:cs typeface="B Nazanin" pitchFamily="2" charset="-78"/>
              </a:rPr>
              <a:t>ممانعت از نفوذ آب:</a:t>
            </a:r>
          </a:p>
          <a:p>
            <a:pPr algn="r"/>
            <a:r>
              <a:rPr lang="fa-IR" b="1" dirty="0" smtClean="0">
                <a:cs typeface="B Nazanin" pitchFamily="2" charset="-78"/>
              </a:rPr>
              <a:t>ساختمان چربي دو لایه</a:t>
            </a:r>
          </a:p>
          <a:p>
            <a:pPr algn="r"/>
            <a:r>
              <a:rPr lang="fa-IR" b="1" dirty="0" smtClean="0">
                <a:cs typeface="B Nazanin" pitchFamily="2" charset="-78"/>
              </a:rPr>
              <a:t> فسفوليپيدها تشكيل دهنده اصلي</a:t>
            </a:r>
          </a:p>
          <a:p>
            <a:pPr algn="r"/>
            <a:r>
              <a:rPr lang="fa-IR" b="1" dirty="0" smtClean="0">
                <a:cs typeface="B Nazanin" pitchFamily="2" charset="-78"/>
              </a:rPr>
              <a:t>. قسمتي از هر مولكول فسفوليپيد در آب محلول (هيدروفيل) و قسمت ديگر محلول در چربي (هيدروفوب).</a:t>
            </a:r>
          </a:p>
          <a:p>
            <a:pPr algn="r"/>
            <a:r>
              <a:rPr lang="fa-IR" b="1" dirty="0" smtClean="0">
                <a:cs typeface="B Nazanin" pitchFamily="2" charset="-78"/>
              </a:rPr>
              <a:t>قسمت فسفات هيدروفيل و قسمت اسيد چرب هيدروفوب </a:t>
            </a:r>
          </a:p>
          <a:p>
            <a:pPr algn="r"/>
            <a:r>
              <a:rPr lang="fa-IR" b="1" dirty="0" smtClean="0">
                <a:cs typeface="B Nazanin" pitchFamily="2" charset="-78"/>
              </a:rPr>
              <a:t>قسمتهاي هيدروفوب آب را دفع ميكند. </a:t>
            </a:r>
          </a:p>
          <a:p>
            <a:pPr algn="r"/>
            <a:r>
              <a:rPr lang="fa-IR" b="1" dirty="0" smtClean="0">
                <a:cs typeface="B Nazanin" pitchFamily="2" charset="-78"/>
              </a:rPr>
              <a:t>چربي دو لایه غشاء سدي در برابر آب و يونها و گلوكز محلول در آب هستند. اما موادي مانند اكسيژن، دي اكسيد كربن و الكل به راحتي از غشاء نفوذ پيدا ميكنند. چربي در لایه حالت مايع دارد نه جامد.</a:t>
            </a:r>
            <a:endParaRPr lang="en-US" b="1" dirty="0">
              <a:cs typeface="B Nazanin" pitchFamily="2" charset="-78"/>
            </a:endParaRPr>
          </a:p>
        </p:txBody>
      </p:sp>
      <p:pic>
        <p:nvPicPr>
          <p:cNvPr id="1027" name="Picture 3" descr="E:\educational\فیزیولوژِی\درس فیزیولوژی ترم 95-1\10.jpg"/>
          <p:cNvPicPr>
            <a:picLocks noChangeAspect="1" noChangeArrowheads="1"/>
          </p:cNvPicPr>
          <p:nvPr/>
        </p:nvPicPr>
        <p:blipFill>
          <a:blip r:embed="rId4" cstate="print"/>
          <a:srcRect/>
          <a:stretch>
            <a:fillRect/>
          </a:stretch>
        </p:blipFill>
        <p:spPr bwMode="auto">
          <a:xfrm>
            <a:off x="5842000" y="4036681"/>
            <a:ext cx="6350000" cy="2821319"/>
          </a:xfrm>
          <a:prstGeom prst="rect">
            <a:avLst/>
          </a:prstGeom>
          <a:noFill/>
        </p:spPr>
      </p:pic>
    </p:spTree>
    <p:extLst>
      <p:ext uri="{BB962C8B-B14F-4D97-AF65-F5344CB8AC3E}">
        <p14:creationId xmlns="" xmlns:p14="http://schemas.microsoft.com/office/powerpoint/2010/main" val="195649381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444500" y="190500"/>
            <a:ext cx="11277600" cy="6350000"/>
          </a:xfrm>
        </p:spPr>
        <p:txBody>
          <a:bodyPr>
            <a:normAutofit fontScale="70000" lnSpcReduction="20000"/>
          </a:bodyPr>
          <a:lstStyle/>
          <a:p>
            <a:pPr marL="533400" indent="-533400" algn="just" rtl="1">
              <a:lnSpc>
                <a:spcPct val="120000"/>
              </a:lnSpc>
              <a:buNone/>
            </a:pPr>
            <a:r>
              <a:rPr lang="fa-IR" sz="2400" b="1" dirty="0" smtClean="0">
                <a:cs typeface="B Nazanin" pitchFamily="2" charset="-78"/>
              </a:rPr>
              <a:t>سلول و عملکرد آن </a:t>
            </a:r>
          </a:p>
          <a:p>
            <a:pPr marL="533400" indent="-533400" algn="just" rtl="1">
              <a:lnSpc>
                <a:spcPct val="120000"/>
              </a:lnSpc>
              <a:buNone/>
            </a:pPr>
            <a:r>
              <a:rPr lang="fa-IR" sz="2400" dirty="0" smtClean="0">
                <a:cs typeface="B Nazanin" pitchFamily="2" charset="-78"/>
              </a:rPr>
              <a:t>پروتئينها غشاء سلول: بيشتر گيلكوپروتئين هستند.</a:t>
            </a:r>
          </a:p>
          <a:p>
            <a:pPr marL="533400" indent="-533400" algn="just" rtl="1">
              <a:lnSpc>
                <a:spcPct val="120000"/>
              </a:lnSpc>
              <a:buNone/>
            </a:pPr>
            <a:endParaRPr lang="fa-IR" sz="2400" dirty="0" smtClean="0">
              <a:cs typeface="B Nazanin" pitchFamily="2" charset="-78"/>
            </a:endParaRPr>
          </a:p>
          <a:p>
            <a:pPr marL="533400" indent="-533400" algn="just" rtl="1">
              <a:lnSpc>
                <a:spcPct val="120000"/>
              </a:lnSpc>
              <a:buNone/>
            </a:pPr>
            <a:r>
              <a:rPr lang="fa-IR" sz="2400" dirty="0" smtClean="0">
                <a:solidFill>
                  <a:srgbClr val="FF0000"/>
                </a:solidFill>
                <a:cs typeface="B Nazanin" pitchFamily="2" charset="-78"/>
              </a:rPr>
              <a:t>پروتئين های غشا</a:t>
            </a:r>
            <a:endParaRPr lang="en-US" sz="2400" b="1" dirty="0" smtClean="0">
              <a:solidFill>
                <a:srgbClr val="FF0000"/>
              </a:solidFill>
              <a:cs typeface="B Nazanin" pitchFamily="2" charset="-78"/>
            </a:endParaRPr>
          </a:p>
          <a:p>
            <a:pPr marL="533400" indent="-533400" algn="just" rtl="1">
              <a:lnSpc>
                <a:spcPct val="120000"/>
              </a:lnSpc>
              <a:buFont typeface="Wingdings" pitchFamily="2" charset="2"/>
              <a:buChar char="Ø"/>
            </a:pPr>
            <a:r>
              <a:rPr lang="fa-IR" sz="2400" dirty="0" smtClean="0">
                <a:cs typeface="B Nazanin" pitchFamily="2" charset="-78"/>
              </a:rPr>
              <a:t>پروتئين هاي مستقر كه تمام ضخامت غشاء را اشغال مي كنند(پروتئین های سراسری). </a:t>
            </a:r>
          </a:p>
          <a:p>
            <a:pPr marL="533400" indent="-533400" algn="just" rtl="1">
              <a:lnSpc>
                <a:spcPct val="120000"/>
              </a:lnSpc>
              <a:buFont typeface="Wingdings" pitchFamily="2" charset="2"/>
              <a:buChar char="Ø"/>
            </a:pPr>
            <a:r>
              <a:rPr lang="fa-IR" sz="2400" dirty="0" smtClean="0">
                <a:cs typeface="B Nazanin" pitchFamily="2" charset="-78"/>
              </a:rPr>
              <a:t>پروتئين های غشا پروتئين هاي محيطي تنها به سطح غشا چسبيده اند و در عمق آن نفوذ نمي كنند.(اغلب چسبیده به پروتئین های سراسری)</a:t>
            </a:r>
            <a:endParaRPr lang="en-US" sz="2400" dirty="0" smtClean="0">
              <a:cs typeface="B Nazanin" pitchFamily="2" charset="-78"/>
            </a:endParaRPr>
          </a:p>
          <a:p>
            <a:pPr marL="533400" indent="-533400" algn="just" rtl="1">
              <a:lnSpc>
                <a:spcPct val="120000"/>
              </a:lnSpc>
              <a:buFontTx/>
              <a:buChar char="-"/>
            </a:pPr>
            <a:r>
              <a:rPr lang="fa-IR" sz="2400" dirty="0" smtClean="0">
                <a:cs typeface="B Nazanin" pitchFamily="2" charset="-78"/>
              </a:rPr>
              <a:t>پروتئين ها كانالهايي ايجاد ميكنند كه مواد محلول در آب به ويژه يونها از طريق آنها به داخل سلول و خارج منتشر ميشود. </a:t>
            </a:r>
            <a:endParaRPr lang="en-US" sz="2400" dirty="0" smtClean="0">
              <a:cs typeface="B Nazanin" pitchFamily="2" charset="-78"/>
            </a:endParaRPr>
          </a:p>
          <a:p>
            <a:pPr marL="533400" indent="-533400" algn="just" rtl="1">
              <a:lnSpc>
                <a:spcPct val="120000"/>
              </a:lnSpc>
              <a:buFontTx/>
              <a:buChar char="-"/>
            </a:pPr>
            <a:r>
              <a:rPr lang="fa-IR" sz="2400" dirty="0" smtClean="0">
                <a:cs typeface="B Nazanin" pitchFamily="2" charset="-78"/>
              </a:rPr>
              <a:t>اين كانالها خصايص انتخابي هم دارند. برخي از پروتئين ها مستقر نقش حامل دارند و برخلاف جهت طبيعي انتشار عمل ميكنند. به اين عمق انتقال فعال گويند. </a:t>
            </a:r>
            <a:endParaRPr lang="en-US" sz="2400" dirty="0" smtClean="0">
              <a:cs typeface="B Nazanin" pitchFamily="2" charset="-78"/>
            </a:endParaRPr>
          </a:p>
          <a:p>
            <a:pPr marL="533400" indent="-533400" algn="just" rtl="1">
              <a:lnSpc>
                <a:spcPct val="120000"/>
              </a:lnSpc>
              <a:buFontTx/>
              <a:buChar char="-"/>
            </a:pPr>
            <a:r>
              <a:rPr lang="fa-IR" sz="2400" dirty="0" smtClean="0">
                <a:cs typeface="B Nazanin" pitchFamily="2" charset="-78"/>
              </a:rPr>
              <a:t>پروتئين هاي محيطي بعنوان آنزيم يا كنترل كننده اعمال داخلي سلول عمل ميكنند. </a:t>
            </a:r>
          </a:p>
          <a:p>
            <a:pPr marL="533400" indent="-533400" algn="just" rtl="1">
              <a:lnSpc>
                <a:spcPct val="120000"/>
              </a:lnSpc>
              <a:buFontTx/>
              <a:buChar char="-"/>
            </a:pPr>
            <a:r>
              <a:rPr lang="fa-IR" sz="2400" dirty="0" smtClean="0">
                <a:cs typeface="B Nazanin" pitchFamily="2" charset="-78"/>
              </a:rPr>
              <a:t>پروتئین های سراسری به عنوان پروتئین های ناقل (اکثرا گلیکو پروتئین)</a:t>
            </a:r>
          </a:p>
          <a:p>
            <a:pPr marL="533400" indent="-533400" algn="just" rtl="1">
              <a:lnSpc>
                <a:spcPct val="120000"/>
              </a:lnSpc>
              <a:buFontTx/>
              <a:buChar char="-"/>
            </a:pPr>
            <a:r>
              <a:rPr lang="fa-IR" sz="2400" dirty="0" smtClean="0">
                <a:cs typeface="B Nazanin" pitchFamily="2" charset="-78"/>
              </a:rPr>
              <a:t>پروتئین های سراسری به عنوان گیرنده هایی برای مواد شیمیایی محلول در آب مانند هورمون های پپتیدی</a:t>
            </a:r>
          </a:p>
          <a:p>
            <a:pPr marL="533400" indent="-533400" algn="just" rtl="1">
              <a:lnSpc>
                <a:spcPct val="120000"/>
              </a:lnSpc>
              <a:buFontTx/>
              <a:buChar char="-"/>
            </a:pPr>
            <a:r>
              <a:rPr lang="fa-IR" sz="2400" dirty="0" smtClean="0">
                <a:solidFill>
                  <a:srgbClr val="FF0000"/>
                </a:solidFill>
                <a:cs typeface="B Nazanin" pitchFamily="2" charset="-78"/>
              </a:rPr>
              <a:t>كربوهيدراتهاي غشاء</a:t>
            </a:r>
            <a:endParaRPr lang="en-US" sz="2400" dirty="0" smtClean="0">
              <a:solidFill>
                <a:srgbClr val="FF0000"/>
              </a:solidFill>
              <a:cs typeface="B Nazanin" pitchFamily="2" charset="-78"/>
            </a:endParaRPr>
          </a:p>
          <a:p>
            <a:pPr marL="533400" indent="-533400" algn="just" rtl="1">
              <a:lnSpc>
                <a:spcPct val="120000"/>
              </a:lnSpc>
              <a:buFontTx/>
              <a:buChar char="-"/>
            </a:pPr>
            <a:r>
              <a:rPr lang="fa-IR" sz="2400" dirty="0" smtClean="0">
                <a:cs typeface="B Nazanin" pitchFamily="2" charset="-78"/>
              </a:rPr>
              <a:t> بشكل گليكوپروتئين يا گليكوليپيد ديده ميشوند. قسمت قندي به بيرون از سطوح</a:t>
            </a:r>
            <a:r>
              <a:rPr lang="en-US" sz="2400" dirty="0" smtClean="0">
                <a:cs typeface="B Nazanin" pitchFamily="2" charset="-78"/>
              </a:rPr>
              <a:t> </a:t>
            </a:r>
            <a:r>
              <a:rPr lang="fa-IR" sz="2400" dirty="0" smtClean="0">
                <a:cs typeface="B Nazanin" pitchFamily="2" charset="-78"/>
              </a:rPr>
              <a:t>سلول آويزان است.</a:t>
            </a:r>
          </a:p>
          <a:p>
            <a:pPr marL="533400" indent="-533400" algn="just" rtl="1">
              <a:lnSpc>
                <a:spcPct val="120000"/>
              </a:lnSpc>
              <a:buFontTx/>
              <a:buChar char="-"/>
            </a:pPr>
            <a:r>
              <a:rPr lang="fa-IR" sz="2400" dirty="0" smtClean="0">
                <a:cs typeface="B Nazanin" pitchFamily="2" charset="-78"/>
              </a:rPr>
              <a:t>وظايف اجزاء كربوهيدراتي متصل به سطح بيرون: 1 -داراي بار منفي هستند درنتيجه بار كلي سطح غشا را منفي ميكنند تا مواد منفي دفع گردد. 2 -كربوهيدراتهاي غشاء سلول ها به هم چسبيده و باعث اتصال سلولها به هم ميشود. 3 -بعنوان گيرنده براي اتصال هورمونهايي نظير انسولين عمل ميكنند. 4 -در برخي از واكنشهاي ايمني دخالت دارند.</a:t>
            </a:r>
            <a:endParaRPr lang="en-US" sz="2400" dirty="0" smtClean="0">
              <a:cs typeface="B Nazanin" pitchFamily="2" charset="-78"/>
            </a:endParaRPr>
          </a:p>
        </p:txBody>
      </p:sp>
    </p:spTree>
    <p:extLst>
      <p:ext uri="{BB962C8B-B14F-4D97-AF65-F5344CB8AC3E}">
        <p14:creationId xmlns="" xmlns:p14="http://schemas.microsoft.com/office/powerpoint/2010/main" val="195649381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828801" y="536576"/>
            <a:ext cx="8493125" cy="5400675"/>
          </a:xfrm>
        </p:spPr>
        <p:txBody>
          <a:bodyPr>
            <a:normAutofit/>
          </a:bodyPr>
          <a:lstStyle/>
          <a:p>
            <a:pPr marL="533400" indent="-533400" algn="just" rtl="1">
              <a:lnSpc>
                <a:spcPct val="80000"/>
              </a:lnSpc>
              <a:buNone/>
            </a:pPr>
            <a:r>
              <a:rPr lang="fa-IR" sz="2400" b="1" dirty="0" smtClean="0">
                <a:cs typeface="B Nazanin" pitchFamily="2" charset="-78"/>
              </a:rPr>
              <a:t>سلول و عملکرد آن </a:t>
            </a:r>
            <a:endParaRPr lang="en-US" sz="2400" b="1" dirty="0" smtClean="0">
              <a:cs typeface="B Nazanin" pitchFamily="2" charset="-78"/>
            </a:endParaRPr>
          </a:p>
          <a:p>
            <a:pPr marL="533400" indent="-533400" algn="just" rtl="1">
              <a:lnSpc>
                <a:spcPct val="80000"/>
              </a:lnSpc>
              <a:buNone/>
            </a:pPr>
            <a:endParaRPr lang="en-US" sz="2400" dirty="0" smtClean="0">
              <a:cs typeface="B Nazanin" pitchFamily="2" charset="-78"/>
            </a:endParaRPr>
          </a:p>
          <a:p>
            <a:pPr marL="533400" indent="-533400" algn="r" rtl="1">
              <a:lnSpc>
                <a:spcPct val="80000"/>
              </a:lnSpc>
              <a:buNone/>
            </a:pPr>
            <a:r>
              <a:rPr lang="fa-IR" sz="2400" b="1" dirty="0" smtClean="0">
                <a:cs typeface="B Nazanin" pitchFamily="2" charset="-78"/>
              </a:rPr>
              <a:t>سيتوپلاسم و ارگانها:</a:t>
            </a:r>
            <a:endParaRPr lang="en-US" sz="2400" b="1" dirty="0" smtClean="0">
              <a:cs typeface="B Nazanin" pitchFamily="2" charset="-78"/>
            </a:endParaRPr>
          </a:p>
          <a:p>
            <a:pPr marL="533400" indent="-533400" algn="r" rtl="1">
              <a:lnSpc>
                <a:spcPct val="80000"/>
              </a:lnSpc>
              <a:buNone/>
            </a:pPr>
            <a:r>
              <a:rPr lang="fa-IR" sz="2400" dirty="0" smtClean="0">
                <a:cs typeface="B Nazanin" pitchFamily="2" charset="-78"/>
              </a:rPr>
              <a:t>قسمت مايع و شفاف سيتوپالسم كه ذرات در آن پراكنده اند سيتوزول نام دارد.</a:t>
            </a:r>
            <a:endParaRPr lang="en-US" sz="2400" b="1" dirty="0" smtClean="0">
              <a:latin typeface="Times New Roman" pitchFamily="18" charset="0"/>
              <a:cs typeface="B Nazanin" pitchFamily="2" charset="-78"/>
            </a:endParaRPr>
          </a:p>
        </p:txBody>
      </p:sp>
      <p:pic>
        <p:nvPicPr>
          <p:cNvPr id="2050" name="Picture 2" descr="E:\educational\فیزیولوژِی\درس فیزیولوژی ترم 95-1\11.jpg"/>
          <p:cNvPicPr>
            <a:picLocks noChangeAspect="1" noChangeArrowheads="1"/>
          </p:cNvPicPr>
          <p:nvPr/>
        </p:nvPicPr>
        <p:blipFill>
          <a:blip r:embed="rId3" cstate="print"/>
          <a:srcRect/>
          <a:stretch>
            <a:fillRect/>
          </a:stretch>
        </p:blipFill>
        <p:spPr bwMode="auto">
          <a:xfrm>
            <a:off x="7791450" y="2438400"/>
            <a:ext cx="4400550" cy="2057400"/>
          </a:xfrm>
          <a:prstGeom prst="rect">
            <a:avLst/>
          </a:prstGeom>
          <a:noFill/>
        </p:spPr>
      </p:pic>
      <p:sp>
        <p:nvSpPr>
          <p:cNvPr id="4" name="Rectangle 3"/>
          <p:cNvSpPr/>
          <p:nvPr/>
        </p:nvSpPr>
        <p:spPr>
          <a:xfrm>
            <a:off x="5397500" y="5027136"/>
            <a:ext cx="6096000" cy="1477328"/>
          </a:xfrm>
          <a:prstGeom prst="rect">
            <a:avLst/>
          </a:prstGeom>
        </p:spPr>
        <p:txBody>
          <a:bodyPr>
            <a:spAutoFit/>
          </a:bodyPr>
          <a:lstStyle/>
          <a:p>
            <a:pPr algn="r" rtl="1"/>
            <a:r>
              <a:rPr lang="fa-IR" dirty="0" smtClean="0">
                <a:cs typeface="B Nazanin" pitchFamily="2" charset="-78"/>
              </a:rPr>
              <a:t>كورتكس(قشر) سيتوپالسم را اكتوپالسم گويند كه شبكه درهم پيچيده از ميكروفيالمانها (فيبريلهاي اكتين) است. </a:t>
            </a:r>
          </a:p>
          <a:p>
            <a:pPr algn="r" rtl="1"/>
            <a:r>
              <a:rPr lang="fa-IR" dirty="0" smtClean="0">
                <a:cs typeface="B Nazanin" pitchFamily="2" charset="-78"/>
              </a:rPr>
              <a:t>اندوپلاسم: غشاي بين هسته و كورتكس را گويند. </a:t>
            </a:r>
          </a:p>
          <a:p>
            <a:pPr algn="r" rtl="1"/>
            <a:r>
              <a:rPr lang="fa-IR" dirty="0" smtClean="0">
                <a:cs typeface="B Nazanin" pitchFamily="2" charset="-78"/>
              </a:rPr>
              <a:t>اجزاي پراكنده در سيتوپالسم عبارتند از: گلبولهاي چربي خنثي، گرانولهاي گليگوژن، ريبوزوم ها، وزيكولهاي ترشحي.</a:t>
            </a:r>
            <a:endParaRPr lang="en-US" dirty="0">
              <a:cs typeface="B Nazanin" pitchFamily="2" charset="-78"/>
            </a:endParaRPr>
          </a:p>
        </p:txBody>
      </p:sp>
      <p:pic>
        <p:nvPicPr>
          <p:cNvPr id="2051" name="Picture 3" descr="E:\educational\فیزیولوژِی\درس فیزیولوژی ترم 95-1\12.jpg"/>
          <p:cNvPicPr>
            <a:picLocks noChangeAspect="1" noChangeArrowheads="1"/>
          </p:cNvPicPr>
          <p:nvPr/>
        </p:nvPicPr>
        <p:blipFill>
          <a:blip r:embed="rId4" cstate="print"/>
          <a:srcRect/>
          <a:stretch>
            <a:fillRect/>
          </a:stretch>
        </p:blipFill>
        <p:spPr bwMode="auto">
          <a:xfrm>
            <a:off x="355600" y="2233613"/>
            <a:ext cx="5876925" cy="2847975"/>
          </a:xfrm>
          <a:prstGeom prst="rect">
            <a:avLst/>
          </a:prstGeom>
          <a:noFill/>
        </p:spPr>
      </p:pic>
    </p:spTree>
    <p:extLst>
      <p:ext uri="{BB962C8B-B14F-4D97-AF65-F5344CB8AC3E}">
        <p14:creationId xmlns="" xmlns:p14="http://schemas.microsoft.com/office/powerpoint/2010/main" val="195649381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622853" y="0"/>
            <a:ext cx="11264348" cy="2537928"/>
          </a:xfrm>
        </p:spPr>
        <p:txBody>
          <a:bodyPr>
            <a:normAutofit/>
          </a:bodyPr>
          <a:lstStyle/>
          <a:p>
            <a:pPr marL="533400" indent="-533400" algn="just" rtl="1">
              <a:lnSpc>
                <a:spcPct val="80000"/>
              </a:lnSpc>
              <a:buNone/>
            </a:pPr>
            <a:r>
              <a:rPr lang="fa-IR" sz="2400" b="1" dirty="0" smtClean="0">
                <a:cs typeface="B Nazanin" pitchFamily="2" charset="-78"/>
              </a:rPr>
              <a:t>سلول و عملکرد آن </a:t>
            </a:r>
            <a:endParaRPr lang="en-US" sz="2400" dirty="0" smtClean="0">
              <a:cs typeface="B Nazanin" pitchFamily="2" charset="-78"/>
            </a:endParaRPr>
          </a:p>
          <a:p>
            <a:pPr marL="533400" indent="-533400" algn="r" rtl="1">
              <a:lnSpc>
                <a:spcPct val="80000"/>
              </a:lnSpc>
              <a:buNone/>
            </a:pPr>
            <a:r>
              <a:rPr lang="fa-IR" sz="2400" dirty="0" smtClean="0">
                <a:solidFill>
                  <a:srgbClr val="FF0000"/>
                </a:solidFill>
                <a:cs typeface="B Nazanin" pitchFamily="2" charset="-78"/>
              </a:rPr>
              <a:t>شبکه آندوپلاسمی:</a:t>
            </a:r>
            <a:endParaRPr lang="en-US" sz="2400" dirty="0" smtClean="0">
              <a:solidFill>
                <a:srgbClr val="FF0000"/>
              </a:solidFill>
              <a:cs typeface="B Nazanin" pitchFamily="2" charset="-78"/>
            </a:endParaRPr>
          </a:p>
          <a:p>
            <a:pPr marL="533400" indent="-533400" algn="r" rtl="1">
              <a:lnSpc>
                <a:spcPct val="80000"/>
              </a:lnSpc>
              <a:buNone/>
            </a:pPr>
            <a:r>
              <a:rPr lang="fa-IR" sz="2400" dirty="0" smtClean="0">
                <a:cs typeface="B Nazanin" pitchFamily="2" charset="-78"/>
              </a:rPr>
              <a:t>شبكه</a:t>
            </a:r>
            <a:r>
              <a:rPr lang="en-US" sz="2400" dirty="0" smtClean="0">
                <a:cs typeface="B Nazanin" pitchFamily="2" charset="-78"/>
              </a:rPr>
              <a:t> </a:t>
            </a:r>
            <a:r>
              <a:rPr lang="fa-IR" sz="2400" dirty="0" smtClean="0">
                <a:cs typeface="B Nazanin" pitchFamily="2" charset="-78"/>
              </a:rPr>
              <a:t>اي است از ساختمانهاي توبولي و وزيكولي در سيتوپلاسم</a:t>
            </a:r>
            <a:endParaRPr lang="en-US" sz="2400" dirty="0" smtClean="0">
              <a:cs typeface="B Nazanin" pitchFamily="2" charset="-78"/>
            </a:endParaRPr>
          </a:p>
          <a:p>
            <a:pPr marL="533400" indent="-533400" algn="r" rtl="1">
              <a:lnSpc>
                <a:spcPct val="80000"/>
              </a:lnSpc>
              <a:buNone/>
            </a:pPr>
            <a:r>
              <a:rPr lang="fa-IR" sz="2400" dirty="0" smtClean="0">
                <a:cs typeface="B Nazanin" pitchFamily="2" charset="-78"/>
              </a:rPr>
              <a:t> تمام وزيكولها و توبولها با هم در ارتباط بوده و جدار آنها از غشاء هاي چربي دو لایه تشكيل شده</a:t>
            </a:r>
            <a:r>
              <a:rPr lang="en-US" sz="2400" dirty="0" smtClean="0">
                <a:cs typeface="B Nazanin" pitchFamily="2" charset="-78"/>
              </a:rPr>
              <a:t>.</a:t>
            </a:r>
            <a:r>
              <a:rPr lang="fa-IR" sz="2400" dirty="0" smtClean="0">
                <a:cs typeface="B Nazanin" pitchFamily="2" charset="-78"/>
              </a:rPr>
              <a:t> فضاي دروني توبولها و وزيكولها را مايعي به نام ماتریس اندوپلاسمي</a:t>
            </a:r>
            <a:r>
              <a:rPr lang="en-US" sz="2400" dirty="0" smtClean="0">
                <a:cs typeface="B Nazanin" pitchFamily="2" charset="-78"/>
              </a:rPr>
              <a:t> </a:t>
            </a:r>
            <a:r>
              <a:rPr lang="fa-IR" sz="2400" dirty="0" smtClean="0">
                <a:cs typeface="B Nazanin" pitchFamily="2" charset="-78"/>
              </a:rPr>
              <a:t>پر ميكند كه با مايع بيرون شبكه اندوپلاسمي</a:t>
            </a:r>
            <a:r>
              <a:rPr lang="en-US" sz="2400" dirty="0" smtClean="0">
                <a:cs typeface="B Nazanin" pitchFamily="2" charset="-78"/>
              </a:rPr>
              <a:t> </a:t>
            </a:r>
            <a:r>
              <a:rPr lang="fa-IR" sz="2400" dirty="0" smtClean="0">
                <a:cs typeface="B Nazanin" pitchFamily="2" charset="-78"/>
              </a:rPr>
              <a:t>تفاوت دارد.</a:t>
            </a:r>
            <a:endParaRPr lang="en-US" sz="2400" b="1" dirty="0" smtClean="0">
              <a:latin typeface="Times New Roman" pitchFamily="18" charset="0"/>
              <a:cs typeface="B Nazanin" pitchFamily="2" charset="-78"/>
            </a:endParaRPr>
          </a:p>
        </p:txBody>
      </p:sp>
      <p:pic>
        <p:nvPicPr>
          <p:cNvPr id="1026" name="Picture 2" descr="E:\educational\فیزیولوژِی\درس فیزیولوژی ترم 95-1\13.jpg"/>
          <p:cNvPicPr>
            <a:picLocks noChangeAspect="1" noChangeArrowheads="1"/>
          </p:cNvPicPr>
          <p:nvPr/>
        </p:nvPicPr>
        <p:blipFill>
          <a:blip r:embed="rId3" cstate="print"/>
          <a:srcRect/>
          <a:stretch>
            <a:fillRect/>
          </a:stretch>
        </p:blipFill>
        <p:spPr bwMode="auto">
          <a:xfrm>
            <a:off x="1981200" y="2040834"/>
            <a:ext cx="8991600" cy="2057400"/>
          </a:xfrm>
          <a:prstGeom prst="rect">
            <a:avLst/>
          </a:prstGeom>
          <a:noFill/>
        </p:spPr>
      </p:pic>
      <p:pic>
        <p:nvPicPr>
          <p:cNvPr id="1028" name="Picture 4" descr="E:\educational\فیزیولوژِی\درس فیزیولوژی ترم 95-1\14.jpg"/>
          <p:cNvPicPr>
            <a:picLocks noChangeAspect="1" noChangeArrowheads="1"/>
          </p:cNvPicPr>
          <p:nvPr/>
        </p:nvPicPr>
        <p:blipFill>
          <a:blip r:embed="rId4" cstate="print"/>
          <a:srcRect/>
          <a:stretch>
            <a:fillRect/>
          </a:stretch>
        </p:blipFill>
        <p:spPr bwMode="auto">
          <a:xfrm>
            <a:off x="3087756" y="4134665"/>
            <a:ext cx="7042910" cy="2511300"/>
          </a:xfrm>
          <a:prstGeom prst="rect">
            <a:avLst/>
          </a:prstGeom>
          <a:noFill/>
        </p:spPr>
      </p:pic>
    </p:spTree>
    <p:extLst>
      <p:ext uri="{BB962C8B-B14F-4D97-AF65-F5344CB8AC3E}">
        <p14:creationId xmlns="" xmlns:p14="http://schemas.microsoft.com/office/powerpoint/2010/main" val="195649381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749300" y="596900"/>
            <a:ext cx="10769599" cy="5340351"/>
          </a:xfrm>
        </p:spPr>
        <p:txBody>
          <a:bodyPr>
            <a:normAutofit fontScale="92500"/>
          </a:bodyPr>
          <a:lstStyle/>
          <a:p>
            <a:pPr marL="533400" indent="-533400" algn="r" rtl="1">
              <a:lnSpc>
                <a:spcPct val="120000"/>
              </a:lnSpc>
              <a:buNone/>
            </a:pPr>
            <a:r>
              <a:rPr lang="fa-IR" sz="2400" b="1" dirty="0" smtClean="0">
                <a:cs typeface="B Nazanin" pitchFamily="2" charset="-78"/>
              </a:rPr>
              <a:t>سلول و عملکرد آن </a:t>
            </a:r>
            <a:endParaRPr lang="en-US" sz="2400" b="1" dirty="0" smtClean="0">
              <a:cs typeface="B Nazanin" pitchFamily="2" charset="-78"/>
            </a:endParaRPr>
          </a:p>
          <a:p>
            <a:pPr marL="533400" indent="-533400" algn="r" rtl="1">
              <a:lnSpc>
                <a:spcPct val="120000"/>
              </a:lnSpc>
              <a:buNone/>
            </a:pPr>
            <a:r>
              <a:rPr lang="fa-IR" sz="2400" dirty="0" smtClean="0">
                <a:solidFill>
                  <a:srgbClr val="FF0000"/>
                </a:solidFill>
                <a:cs typeface="B Nazanin" pitchFamily="2" charset="-78"/>
              </a:rPr>
              <a:t>دستگاه گلژی </a:t>
            </a:r>
            <a:endParaRPr lang="en-US" sz="2400" dirty="0" smtClean="0">
              <a:solidFill>
                <a:srgbClr val="FF0000"/>
              </a:solidFill>
              <a:cs typeface="B Nazanin" pitchFamily="2" charset="-78"/>
            </a:endParaRPr>
          </a:p>
          <a:p>
            <a:pPr marL="533400" indent="-533400" algn="r" rtl="1">
              <a:lnSpc>
                <a:spcPct val="120000"/>
              </a:lnSpc>
              <a:buFont typeface="Arial" pitchFamily="34" charset="0"/>
              <a:buChar char="•"/>
            </a:pPr>
            <a:r>
              <a:rPr lang="fa-IR" sz="2400" dirty="0" smtClean="0">
                <a:cs typeface="B Nazanin" pitchFamily="2" charset="-78"/>
              </a:rPr>
              <a:t>دستگاه گلژي در ارتباط نزديكي با شبكه آندوپلاسمي</a:t>
            </a:r>
            <a:r>
              <a:rPr lang="en-US" sz="2400" dirty="0" smtClean="0">
                <a:cs typeface="B Nazanin" pitchFamily="2" charset="-78"/>
              </a:rPr>
              <a:t> </a:t>
            </a:r>
            <a:endParaRPr lang="fa-IR" sz="2400" smtClean="0">
              <a:cs typeface="B Nazanin" pitchFamily="2" charset="-78"/>
            </a:endParaRPr>
          </a:p>
          <a:p>
            <a:pPr marL="533400" indent="-533400" algn="r" rtl="1">
              <a:lnSpc>
                <a:spcPct val="120000"/>
              </a:lnSpc>
              <a:buFont typeface="Arial" pitchFamily="34" charset="0"/>
              <a:buChar char="•"/>
            </a:pPr>
            <a:r>
              <a:rPr lang="fa-IR" sz="2400" smtClean="0">
                <a:cs typeface="B Nazanin" pitchFamily="2" charset="-78"/>
              </a:rPr>
              <a:t>دستگاه </a:t>
            </a:r>
            <a:r>
              <a:rPr lang="fa-IR" sz="2400" dirty="0" smtClean="0">
                <a:cs typeface="B Nazanin" pitchFamily="2" charset="-78"/>
              </a:rPr>
              <a:t>گلژي از حداقل چهار لايه وزيكول نازك، مسطح و محصور تشكيل شده كه روي هم انباشته هستند و نزديك هسته قرار دارند</a:t>
            </a:r>
            <a:r>
              <a:rPr lang="en-US" sz="2400" dirty="0" smtClean="0">
                <a:cs typeface="B Nazanin" pitchFamily="2" charset="-78"/>
              </a:rPr>
              <a:t>. </a:t>
            </a:r>
          </a:p>
          <a:p>
            <a:pPr marL="533400" indent="-533400" algn="r" rtl="1">
              <a:lnSpc>
                <a:spcPct val="120000"/>
              </a:lnSpc>
              <a:buFont typeface="Arial" pitchFamily="34" charset="0"/>
              <a:buChar char="•"/>
            </a:pPr>
            <a:r>
              <a:rPr lang="fa-IR" sz="2400" dirty="0" smtClean="0">
                <a:cs typeface="B Nazanin" pitchFamily="2" charset="-78"/>
              </a:rPr>
              <a:t>دستگاه گلژي با همكاري شبكه اندوپلاسمي عمل مي كنند</a:t>
            </a:r>
          </a:p>
          <a:p>
            <a:pPr marL="533400" indent="-533400" algn="r" rtl="1">
              <a:lnSpc>
                <a:spcPct val="120000"/>
              </a:lnSpc>
              <a:buFont typeface="Arial" pitchFamily="34" charset="0"/>
              <a:buChar char="•"/>
            </a:pPr>
            <a:r>
              <a:rPr lang="fa-IR" sz="2400" dirty="0" smtClean="0">
                <a:cs typeface="B Nazanin" pitchFamily="2" charset="-78"/>
              </a:rPr>
              <a:t>وزيكولهاي انتقالي كوچك موسوم به وزيكولهاي شبكه آندوپلاسمي</a:t>
            </a:r>
            <a:r>
              <a:rPr lang="en-US" sz="2400" dirty="0" smtClean="0">
                <a:latin typeface="Times New Roman" pitchFamily="18" charset="0"/>
                <a:cs typeface="Times New Roman" pitchFamily="18" charset="0"/>
              </a:rPr>
              <a:t>ER</a:t>
            </a:r>
            <a:r>
              <a:rPr lang="fa-IR" sz="2400" dirty="0" smtClean="0">
                <a:cs typeface="B Nazanin" pitchFamily="2" charset="-78"/>
              </a:rPr>
              <a:t> از شبكه آندوپلاسمي جدا شده و اندكي بعد به دستگاه گلژي منتقل ميشود. بدين ترتيب موادي كه در وزيكولها </a:t>
            </a:r>
            <a:r>
              <a:rPr lang="en-US" sz="2400" dirty="0" smtClean="0">
                <a:latin typeface="Times New Roman" pitchFamily="18" charset="0"/>
                <a:cs typeface="Times New Roman" pitchFamily="18" charset="0"/>
              </a:rPr>
              <a:t>ER</a:t>
            </a:r>
            <a:r>
              <a:rPr lang="fa-IR" sz="2400" dirty="0" smtClean="0">
                <a:latin typeface="Times New Roman" pitchFamily="18" charset="0"/>
                <a:cs typeface="Times New Roman" pitchFamily="18" charset="0"/>
              </a:rPr>
              <a:t> </a:t>
            </a:r>
            <a:r>
              <a:rPr lang="fa-IR" sz="2400" dirty="0" smtClean="0">
                <a:cs typeface="B Nazanin" pitchFamily="2" charset="-78"/>
              </a:rPr>
              <a:t>بسته بندي ميشوند از شبكه آندوپلاسمي به دستگاه گلژي منتقل ميشود.دستگاه گلژي آنها را بصورت ليزوزم وزيكولهاي ترشحي در مي آورد.</a:t>
            </a:r>
          </a:p>
          <a:p>
            <a:pPr marL="533400" indent="-533400" algn="r" rtl="1">
              <a:lnSpc>
                <a:spcPct val="120000"/>
              </a:lnSpc>
              <a:buNone/>
            </a:pPr>
            <a:r>
              <a:rPr lang="fa-IR" sz="2400" dirty="0" smtClean="0">
                <a:cs typeface="B Nazanin" pitchFamily="2" charset="-78"/>
              </a:rPr>
              <a:t> </a:t>
            </a:r>
            <a:r>
              <a:rPr lang="fa-IR" sz="2400" dirty="0" smtClean="0">
                <a:solidFill>
                  <a:srgbClr val="FF0000"/>
                </a:solidFill>
                <a:cs typeface="B Nazanin" pitchFamily="2" charset="-78"/>
              </a:rPr>
              <a:t>وزيكولهاي ترشحي: </a:t>
            </a:r>
            <a:r>
              <a:rPr lang="fa-IR" sz="2400" dirty="0" smtClean="0">
                <a:cs typeface="B Nazanin" pitchFamily="2" charset="-78"/>
              </a:rPr>
              <a:t>عمدتاً حاوي پروتئين هستند كه بايد از طريق غشا سلول ترشح شوند. اين وزيكولها پس از اتصال به غشاء محتويات خود را با مكانيسم اگزوسيتوز به بيرون خالي ميكنند.</a:t>
            </a:r>
            <a:endParaRPr lang="fa-IR" sz="2400" b="1" dirty="0" smtClean="0">
              <a:cs typeface="B Nazanin" pitchFamily="2" charset="-78"/>
            </a:endParaRPr>
          </a:p>
        </p:txBody>
      </p:sp>
    </p:spTree>
    <p:extLst>
      <p:ext uri="{BB962C8B-B14F-4D97-AF65-F5344CB8AC3E}">
        <p14:creationId xmlns="" xmlns:p14="http://schemas.microsoft.com/office/powerpoint/2010/main" val="195649381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330200" y="152400"/>
            <a:ext cx="11188699" cy="5784851"/>
          </a:xfrm>
        </p:spPr>
        <p:txBody>
          <a:bodyPr>
            <a:normAutofit/>
          </a:bodyPr>
          <a:lstStyle/>
          <a:p>
            <a:pPr marL="533400" indent="-533400" algn="r" rtl="1">
              <a:lnSpc>
                <a:spcPct val="120000"/>
              </a:lnSpc>
              <a:buNone/>
            </a:pPr>
            <a:r>
              <a:rPr lang="fa-IR" sz="2400" b="1" dirty="0" smtClean="0">
                <a:latin typeface="Times New Roman" pitchFamily="18" charset="0"/>
                <a:cs typeface="B Nazanin" pitchFamily="2" charset="-78"/>
              </a:rPr>
              <a:t>سلول و عملکرد آن </a:t>
            </a:r>
            <a:endParaRPr lang="en-US" sz="2400" b="1" dirty="0" smtClean="0">
              <a:latin typeface="Times New Roman" pitchFamily="18" charset="0"/>
              <a:cs typeface="B Nazanin" pitchFamily="2" charset="-78"/>
            </a:endParaRPr>
          </a:p>
          <a:p>
            <a:pPr marL="533400" indent="-533400" algn="r" rtl="1">
              <a:lnSpc>
                <a:spcPct val="120000"/>
              </a:lnSpc>
              <a:buNone/>
            </a:pPr>
            <a:r>
              <a:rPr lang="fa-IR" sz="2400" dirty="0" smtClean="0">
                <a:solidFill>
                  <a:srgbClr val="FF0000"/>
                </a:solidFill>
                <a:latin typeface="Times New Roman" pitchFamily="18" charset="0"/>
                <a:cs typeface="B Nazanin" pitchFamily="2" charset="-78"/>
              </a:rPr>
              <a:t>ليزوزوم ها</a:t>
            </a:r>
          </a:p>
          <a:p>
            <a:pPr marL="533400" indent="-533400" algn="r" rtl="1">
              <a:lnSpc>
                <a:spcPct val="120000"/>
              </a:lnSpc>
              <a:buNone/>
            </a:pPr>
            <a:r>
              <a:rPr lang="fa-IR" dirty="0" smtClean="0">
                <a:solidFill>
                  <a:srgbClr val="FF0000"/>
                </a:solidFill>
                <a:latin typeface="Times New Roman" pitchFamily="18" charset="0"/>
                <a:cs typeface="B Nazanin" pitchFamily="2" charset="-78"/>
              </a:rPr>
              <a:t>اندامک های وزیکولی هستند که بعد از تشکیل از دستگاه گلژی جدا می شوند و در سراسرسیتوپلاسم پراکنده میشوند.(دستگاه گوارش داخل سلول)</a:t>
            </a:r>
          </a:p>
          <a:p>
            <a:pPr marL="533400" indent="-533400" algn="r" rtl="1">
              <a:lnSpc>
                <a:spcPct val="120000"/>
              </a:lnSpc>
              <a:buNone/>
            </a:pPr>
            <a:r>
              <a:rPr lang="fa-IR" sz="2000" dirty="0" smtClean="0">
                <a:latin typeface="Times New Roman" pitchFamily="18" charset="0"/>
                <a:cs typeface="B Nazanin" pitchFamily="2" charset="-78"/>
              </a:rPr>
              <a:t>بلافاصله بعد از ورود يك وزيكول پينوسيتوزي (قطره خواري(</a:t>
            </a:r>
            <a:r>
              <a:rPr lang="en-US" sz="2000" dirty="0" err="1" smtClean="0">
                <a:latin typeface="Times New Roman" pitchFamily="18" charset="0"/>
                <a:cs typeface="B Nazanin" pitchFamily="2" charset="-78"/>
              </a:rPr>
              <a:t>Pinocytic</a:t>
            </a:r>
            <a:r>
              <a:rPr lang="fa-IR" sz="2000" dirty="0" smtClean="0">
                <a:latin typeface="Times New Roman" pitchFamily="18" charset="0"/>
                <a:cs typeface="B Nazanin" pitchFamily="2" charset="-78"/>
              </a:rPr>
              <a:t>)يا فاگوسيتوزي (ذره خواري) (</a:t>
            </a:r>
            <a:r>
              <a:rPr lang="en-US" sz="2000" dirty="0" err="1" smtClean="0">
                <a:latin typeface="Times New Roman" pitchFamily="18" charset="0"/>
                <a:cs typeface="B Nazanin" pitchFamily="2" charset="-78"/>
              </a:rPr>
              <a:t>Phagosytic</a:t>
            </a:r>
            <a:r>
              <a:rPr lang="en-US" sz="2000" dirty="0" smtClean="0">
                <a:latin typeface="Times New Roman" pitchFamily="18" charset="0"/>
                <a:cs typeface="B Nazanin" pitchFamily="2" charset="-78"/>
              </a:rPr>
              <a:t> </a:t>
            </a:r>
            <a:r>
              <a:rPr lang="fa-IR" sz="2000" dirty="0" smtClean="0">
                <a:latin typeface="Times New Roman" pitchFamily="18" charset="0"/>
                <a:cs typeface="B Nazanin" pitchFamily="2" charset="-78"/>
              </a:rPr>
              <a:t>)، يك يا چند ليزوزم به وزيكول چسبيده و اسيد هيدرولاز خود را به درون آن خالي ميكنند. لذا يك وزيكول هضمي ايجاد ميشود كه در آن هيدرولازها پروتئين ها، كربوهيدراتها و چربيها را هيدروليز ميكنند. فراورده هاي هضمي به سيتوپلاسم ريخته شده و مواد غير قابل هضم به روش اگزوسيتوز به بيرون تخليه ميشود.</a:t>
            </a:r>
          </a:p>
          <a:p>
            <a:pPr marL="533400" indent="-533400" algn="r" rtl="1">
              <a:lnSpc>
                <a:spcPct val="120000"/>
              </a:lnSpc>
              <a:buNone/>
            </a:pPr>
            <a:r>
              <a:rPr lang="fa-IR" sz="2400" dirty="0" smtClean="0">
                <a:solidFill>
                  <a:srgbClr val="FF0000"/>
                </a:solidFill>
                <a:latin typeface="Times New Roman" pitchFamily="18" charset="0"/>
                <a:cs typeface="B Nazanin" pitchFamily="2" charset="-78"/>
              </a:rPr>
              <a:t>پروتئین به اسید آمینه</a:t>
            </a:r>
          </a:p>
          <a:p>
            <a:pPr marL="533400" indent="-533400" algn="r" rtl="1">
              <a:lnSpc>
                <a:spcPct val="120000"/>
              </a:lnSpc>
              <a:buNone/>
            </a:pPr>
            <a:r>
              <a:rPr lang="fa-IR" sz="2400" dirty="0" smtClean="0">
                <a:solidFill>
                  <a:srgbClr val="FF0000"/>
                </a:solidFill>
                <a:latin typeface="Times New Roman" pitchFamily="18" charset="0"/>
                <a:cs typeface="B Nazanin" pitchFamily="2" charset="-78"/>
              </a:rPr>
              <a:t>گلیکوژن به گلوکز</a:t>
            </a:r>
          </a:p>
          <a:p>
            <a:pPr marL="533400" indent="-533400" algn="r" rtl="1">
              <a:lnSpc>
                <a:spcPct val="120000"/>
              </a:lnSpc>
              <a:buNone/>
            </a:pPr>
            <a:r>
              <a:rPr lang="fa-IR" sz="2400" dirty="0" smtClean="0">
                <a:solidFill>
                  <a:srgbClr val="FF0000"/>
                </a:solidFill>
                <a:latin typeface="Times New Roman" pitchFamily="18" charset="0"/>
                <a:cs typeface="B Nazanin" pitchFamily="2" charset="-78"/>
              </a:rPr>
              <a:t>چربی ها به اسید چرب و گلیسرول</a:t>
            </a:r>
            <a:endParaRPr lang="en-US" sz="2400" dirty="0" smtClean="0">
              <a:solidFill>
                <a:srgbClr val="FF0000"/>
              </a:solidFill>
              <a:latin typeface="Times New Roman" pitchFamily="18" charset="0"/>
              <a:cs typeface="B Nazanin" pitchFamily="2" charset="-78"/>
            </a:endParaRPr>
          </a:p>
        </p:txBody>
      </p:sp>
      <p:pic>
        <p:nvPicPr>
          <p:cNvPr id="1026" name="Picture 2" descr="E:\educational\فیزیولوژِی\درس فیزیولوژی ترم 95-1\15.jpg"/>
          <p:cNvPicPr>
            <a:picLocks noChangeAspect="1" noChangeArrowheads="1"/>
          </p:cNvPicPr>
          <p:nvPr/>
        </p:nvPicPr>
        <p:blipFill>
          <a:blip r:embed="rId3" cstate="print"/>
          <a:srcRect/>
          <a:stretch>
            <a:fillRect/>
          </a:stretch>
        </p:blipFill>
        <p:spPr bwMode="auto">
          <a:xfrm>
            <a:off x="1614488" y="3067050"/>
            <a:ext cx="5000625" cy="3790950"/>
          </a:xfrm>
          <a:prstGeom prst="rect">
            <a:avLst/>
          </a:prstGeom>
          <a:noFill/>
        </p:spPr>
      </p:pic>
    </p:spTree>
    <p:extLst>
      <p:ext uri="{BB962C8B-B14F-4D97-AF65-F5344CB8AC3E}">
        <p14:creationId xmlns="" xmlns:p14="http://schemas.microsoft.com/office/powerpoint/2010/main" val="195649381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749300" y="0"/>
            <a:ext cx="11442700" cy="5937251"/>
          </a:xfrm>
        </p:spPr>
        <p:txBody>
          <a:bodyPr>
            <a:normAutofit/>
          </a:bodyPr>
          <a:lstStyle/>
          <a:p>
            <a:pPr marL="533400" indent="-533400" algn="r" rtl="1">
              <a:lnSpc>
                <a:spcPct val="120000"/>
              </a:lnSpc>
              <a:buNone/>
            </a:pPr>
            <a:r>
              <a:rPr lang="fa-IR" sz="2400" b="1" dirty="0" smtClean="0">
                <a:cs typeface="B Nazanin" pitchFamily="2" charset="-78"/>
              </a:rPr>
              <a:t>سلول و عملکرد آن </a:t>
            </a:r>
          </a:p>
          <a:p>
            <a:pPr marL="533400" indent="-533400" algn="r" rtl="1">
              <a:lnSpc>
                <a:spcPct val="120000"/>
              </a:lnSpc>
              <a:buNone/>
            </a:pPr>
            <a:r>
              <a:rPr lang="fa-IR" b="1" dirty="0" smtClean="0">
                <a:solidFill>
                  <a:srgbClr val="FF0000"/>
                </a:solidFill>
                <a:cs typeface="B Nazanin" pitchFamily="2" charset="-78"/>
              </a:rPr>
              <a:t>میتوکندری</a:t>
            </a:r>
          </a:p>
          <a:p>
            <a:pPr marL="533400" indent="-533400" algn="r" rtl="1">
              <a:lnSpc>
                <a:spcPct val="120000"/>
              </a:lnSpc>
              <a:buNone/>
            </a:pPr>
            <a:r>
              <a:rPr lang="fa-IR" b="1" dirty="0" smtClean="0">
                <a:solidFill>
                  <a:srgbClr val="FF0000"/>
                </a:solidFill>
                <a:cs typeface="B Nazanin" pitchFamily="2" charset="-78"/>
              </a:rPr>
              <a:t> (گلبولی، طویل و شاخه دار و فیبری)</a:t>
            </a:r>
          </a:p>
          <a:p>
            <a:pPr marL="533400" indent="-533400" algn="r" rtl="1">
              <a:lnSpc>
                <a:spcPct val="120000"/>
              </a:lnSpc>
              <a:buFontTx/>
              <a:buChar char="-"/>
            </a:pPr>
            <a:r>
              <a:rPr lang="fa-IR" sz="2000" dirty="0" smtClean="0">
                <a:cs typeface="B Nazanin" pitchFamily="2" charset="-78"/>
              </a:rPr>
              <a:t>موتورخانه سلول است. بدون آنها سلول ها نمي</a:t>
            </a:r>
            <a:r>
              <a:rPr lang="en-US" sz="2000" dirty="0" smtClean="0">
                <a:cs typeface="B Nazanin" pitchFamily="2" charset="-78"/>
              </a:rPr>
              <a:t> </a:t>
            </a:r>
            <a:r>
              <a:rPr lang="fa-IR" sz="2000" dirty="0" smtClean="0">
                <a:cs typeface="B Nazanin" pitchFamily="2" charset="-78"/>
              </a:rPr>
              <a:t>توانند قسمت اعظم انرژي را از مواد غذايي واكسيژن جذب نمايند. ميتوكندري تعدادي بين 100 تا چند هزار با توجه به نوع سلول دارد. ساختار آن عمدتاً از دو غشاء چربي دو لایه و پروتئين تشكيل شده است: يك غشاء بيروني و يك غشاء دروني.</a:t>
            </a:r>
            <a:endParaRPr lang="en-US" sz="2000" dirty="0" smtClean="0">
              <a:cs typeface="B Nazanin" pitchFamily="2" charset="-78"/>
            </a:endParaRPr>
          </a:p>
          <a:p>
            <a:pPr marL="533400" indent="-533400" algn="r" rtl="1">
              <a:lnSpc>
                <a:spcPct val="120000"/>
              </a:lnSpc>
              <a:buNone/>
            </a:pPr>
            <a:r>
              <a:rPr lang="fa-IR" sz="2000" dirty="0" smtClean="0">
                <a:cs typeface="B Nazanin" pitchFamily="2" charset="-78"/>
              </a:rPr>
              <a:t> - غشاء دروني تاقچه هايي مي سازد كه آنزيم اكسيداتيو به آنها متصل هستند. علاوه بر اين ماتريس حفره دروني ميتوكندري حاوي آنزيم هاي محلول است كه براي استخراج انرژي از مواد غذايي لازم است. انرژي آزاد شده در ميتوكندريها صرف ساخت ماده </a:t>
            </a:r>
            <a:r>
              <a:rPr lang="en-US" sz="2000" dirty="0" smtClean="0">
                <a:cs typeface="B Nazanin" pitchFamily="2" charset="-78"/>
              </a:rPr>
              <a:t>ATP </a:t>
            </a:r>
            <a:r>
              <a:rPr lang="fa-IR" sz="2000" dirty="0" smtClean="0">
                <a:cs typeface="B Nazanin" pitchFamily="2" charset="-78"/>
              </a:rPr>
              <a:t> (آدنوزين تري فسفات) شده و </a:t>
            </a:r>
            <a:r>
              <a:rPr lang="en-US" sz="2000" dirty="0" smtClean="0">
                <a:cs typeface="B Nazanin" pitchFamily="2" charset="-78"/>
              </a:rPr>
              <a:t>ATP </a:t>
            </a:r>
            <a:r>
              <a:rPr lang="fa-IR" sz="2000" dirty="0" smtClean="0">
                <a:cs typeface="B Nazanin" pitchFamily="2" charset="-78"/>
              </a:rPr>
              <a:t> به بيرون از ميتوكندري منتقل ميگردد و در سراسر سلول انتشار</a:t>
            </a:r>
          </a:p>
          <a:p>
            <a:pPr marL="533400" indent="-533400" algn="r" rtl="1">
              <a:lnSpc>
                <a:spcPct val="120000"/>
              </a:lnSpc>
              <a:buNone/>
            </a:pPr>
            <a:r>
              <a:rPr lang="fa-IR" sz="2000" dirty="0" smtClean="0">
                <a:cs typeface="B Nazanin" pitchFamily="2" charset="-78"/>
              </a:rPr>
              <a:t>می یابد تا انرژی خود را در جاهای لازم برای انجام اعمال سلولی آزاد نماید.</a:t>
            </a:r>
          </a:p>
          <a:p>
            <a:pPr marL="533400" indent="-533400" algn="r" rtl="1">
              <a:lnSpc>
                <a:spcPct val="120000"/>
              </a:lnSpc>
              <a:buNone/>
            </a:pPr>
            <a:r>
              <a:rPr lang="fa-IR" sz="2000" dirty="0" smtClean="0">
                <a:cs typeface="B Nazanin" pitchFamily="2" charset="-78"/>
              </a:rPr>
              <a:t>. ميتوكندري ها خودتكثير </a:t>
            </a:r>
            <a:r>
              <a:rPr lang="fa-IR" sz="2000" dirty="0" smtClean="0">
                <a:cs typeface="B Nazanin" pitchFamily="2" charset="-78"/>
              </a:rPr>
              <a:t>هستند</a:t>
            </a:r>
            <a:r>
              <a:rPr lang="fa-IR" sz="2000" dirty="0" smtClean="0">
                <a:cs typeface="B Nazanin" pitchFamily="2" charset="-78"/>
              </a:rPr>
              <a:t>؟چرا؟</a:t>
            </a:r>
            <a:endParaRPr lang="en-US" sz="2000" dirty="0" smtClean="0">
              <a:solidFill>
                <a:srgbClr val="FF0000"/>
              </a:solidFill>
              <a:cs typeface="B Nazanin" pitchFamily="2" charset="-78"/>
            </a:endParaRPr>
          </a:p>
        </p:txBody>
      </p:sp>
      <p:pic>
        <p:nvPicPr>
          <p:cNvPr id="2050" name="Picture 2" descr="E:\educational\فیزیولوژِی\درس فیزیولوژی ترم 95-1\16.jpg"/>
          <p:cNvPicPr>
            <a:picLocks noChangeAspect="1" noChangeArrowheads="1"/>
          </p:cNvPicPr>
          <p:nvPr/>
        </p:nvPicPr>
        <p:blipFill>
          <a:blip r:embed="rId3" cstate="print"/>
          <a:srcRect/>
          <a:stretch>
            <a:fillRect/>
          </a:stretch>
        </p:blipFill>
        <p:spPr bwMode="auto">
          <a:xfrm>
            <a:off x="188913" y="3556861"/>
            <a:ext cx="4738687" cy="3266214"/>
          </a:xfrm>
          <a:prstGeom prst="rect">
            <a:avLst/>
          </a:prstGeom>
          <a:noFill/>
        </p:spPr>
      </p:pic>
    </p:spTree>
    <p:extLst>
      <p:ext uri="{BB962C8B-B14F-4D97-AF65-F5344CB8AC3E}">
        <p14:creationId xmlns="" xmlns:p14="http://schemas.microsoft.com/office/powerpoint/2010/main" val="19564938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WordArt 2"/>
          <p:cNvSpPr>
            <a:spLocks noChangeArrowheads="1" noChangeShapeType="1" noTextEdit="1"/>
          </p:cNvSpPr>
          <p:nvPr/>
        </p:nvSpPr>
        <p:spPr bwMode="auto">
          <a:xfrm>
            <a:off x="4029158" y="795339"/>
            <a:ext cx="4465637" cy="1800225"/>
          </a:xfrm>
          <a:prstGeom prst="rect">
            <a:avLst/>
          </a:prstGeom>
          <a:extLs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chemeClr val="accent2"/>
              </a:contourClr>
            </a:sp3d>
          </a:bodyPr>
          <a:lstStyle/>
          <a:p>
            <a:pPr algn="ctr" rtl="1"/>
            <a:r>
              <a:rPr lang="fa-IR" sz="3600" kern="10" dirty="0">
                <a:ln w="9525">
                  <a:round/>
                  <a:headEnd/>
                  <a:tailEnd/>
                </a:ln>
                <a:gradFill rotWithShape="0">
                  <a:gsLst>
                    <a:gs pos="0">
                      <a:schemeClr val="accent2"/>
                    </a:gs>
                    <a:gs pos="100000">
                      <a:schemeClr val="tx2"/>
                    </a:gs>
                  </a:gsLst>
                  <a:path path="rect">
                    <a:fillToRect l="50000" t="50000" r="50000" b="50000"/>
                  </a:path>
                </a:gradFill>
                <a:cs typeface="B Homa" panose="00000400000000000000" pitchFamily="2" charset="-78"/>
              </a:rPr>
              <a:t>فيزيولوژي </a:t>
            </a:r>
            <a:r>
              <a:rPr lang="fa-IR" sz="3600" kern="10" dirty="0" smtClean="0">
                <a:ln w="9525">
                  <a:round/>
                  <a:headEnd/>
                  <a:tailEnd/>
                </a:ln>
                <a:gradFill rotWithShape="0">
                  <a:gsLst>
                    <a:gs pos="0">
                      <a:schemeClr val="accent2"/>
                    </a:gs>
                    <a:gs pos="100000">
                      <a:schemeClr val="tx2"/>
                    </a:gs>
                  </a:gsLst>
                  <a:path path="rect">
                    <a:fillToRect l="50000" t="50000" r="50000" b="50000"/>
                  </a:path>
                </a:gradFill>
                <a:cs typeface="B Homa" panose="00000400000000000000" pitchFamily="2" charset="-78"/>
              </a:rPr>
              <a:t>‌</a:t>
            </a:r>
            <a:endParaRPr lang="en-US" sz="3600" kern="10" dirty="0">
              <a:ln w="9525">
                <a:round/>
                <a:headEnd/>
                <a:tailEnd/>
              </a:ln>
              <a:gradFill rotWithShape="0">
                <a:gsLst>
                  <a:gs pos="0">
                    <a:schemeClr val="accent2"/>
                  </a:gs>
                  <a:gs pos="100000">
                    <a:schemeClr val="tx2"/>
                  </a:gs>
                </a:gsLst>
                <a:path path="rect">
                  <a:fillToRect l="50000" t="50000" r="50000" b="50000"/>
                </a:path>
              </a:gradFill>
              <a:cs typeface="B Homa" panose="00000400000000000000" pitchFamily="2" charset="-78"/>
            </a:endParaRPr>
          </a:p>
        </p:txBody>
      </p:sp>
      <p:sp>
        <p:nvSpPr>
          <p:cNvPr id="4" name="TextBox 3"/>
          <p:cNvSpPr txBox="1"/>
          <p:nvPr/>
        </p:nvSpPr>
        <p:spPr>
          <a:xfrm>
            <a:off x="2184400" y="2527300"/>
            <a:ext cx="7581900" cy="2862322"/>
          </a:xfrm>
          <a:prstGeom prst="rect">
            <a:avLst/>
          </a:prstGeom>
          <a:noFill/>
        </p:spPr>
        <p:txBody>
          <a:bodyPr wrap="square" rtlCol="0">
            <a:spAutoFit/>
          </a:bodyPr>
          <a:lstStyle/>
          <a:p>
            <a:pPr algn="r" rtl="1"/>
            <a:r>
              <a:rPr lang="fa-IR" sz="3600" b="1" dirty="0" smtClean="0">
                <a:cs typeface="B Nazanin" pitchFamily="2" charset="-78"/>
              </a:rPr>
              <a:t>منابع</a:t>
            </a:r>
            <a:endParaRPr lang="en-US" sz="3600" b="1" dirty="0" smtClean="0">
              <a:cs typeface="B Nazanin" pitchFamily="2" charset="-78"/>
            </a:endParaRPr>
          </a:p>
          <a:p>
            <a:pPr algn="r" rtl="1"/>
            <a:r>
              <a:rPr lang="fa-IR" sz="3600" dirty="0" smtClean="0">
                <a:solidFill>
                  <a:srgbClr val="FF0000"/>
                </a:solidFill>
                <a:cs typeface="B Nazanin" pitchFamily="2" charset="-78"/>
              </a:rPr>
              <a:t>فیزیولوژی گایتون</a:t>
            </a:r>
          </a:p>
          <a:p>
            <a:pPr algn="r" rtl="1"/>
            <a:r>
              <a:rPr lang="fa-IR" sz="3600" dirty="0" smtClean="0">
                <a:solidFill>
                  <a:srgbClr val="FF0000"/>
                </a:solidFill>
                <a:cs typeface="B Nazanin" pitchFamily="2" charset="-78"/>
              </a:rPr>
              <a:t>فیزیولوژی گروه مولفین (دکتر طالب آزرم و...)</a:t>
            </a:r>
            <a:endParaRPr lang="en-US" sz="3600" dirty="0" smtClean="0">
              <a:solidFill>
                <a:srgbClr val="FF0000"/>
              </a:solidFill>
              <a:cs typeface="B Nazanin" pitchFamily="2" charset="-78"/>
            </a:endParaRPr>
          </a:p>
          <a:p>
            <a:pPr algn="r" rtl="1"/>
            <a:r>
              <a:rPr lang="fa-IR" sz="3600" dirty="0" smtClean="0">
                <a:solidFill>
                  <a:srgbClr val="FF0000"/>
                </a:solidFill>
                <a:cs typeface="B Nazanin" pitchFamily="2" charset="-78"/>
              </a:rPr>
              <a:t>فیزیولوژی در مهندسی پزشکی (دکتر حمید کشوری)</a:t>
            </a:r>
            <a:endParaRPr lang="en-US" sz="3600" dirty="0" smtClean="0">
              <a:solidFill>
                <a:srgbClr val="FF0000"/>
              </a:solidFill>
              <a:cs typeface="B Nazanin" pitchFamily="2" charset="-78"/>
            </a:endParaRPr>
          </a:p>
          <a:p>
            <a:pPr algn="r" rtl="1"/>
            <a:endParaRPr lang="en-US" sz="3600" dirty="0">
              <a:solidFill>
                <a:srgbClr val="FF0000"/>
              </a:solidFill>
              <a:cs typeface="B Nazanin" pitchFamily="2" charset="-78"/>
            </a:endParaRPr>
          </a:p>
        </p:txBody>
      </p:sp>
    </p:spTree>
    <p:extLst>
      <p:ext uri="{BB962C8B-B14F-4D97-AF65-F5344CB8AC3E}">
        <p14:creationId xmlns="" xmlns:p14="http://schemas.microsoft.com/office/powerpoint/2010/main" val="16791064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4660900" y="0"/>
            <a:ext cx="7531100" cy="6858000"/>
          </a:xfrm>
        </p:spPr>
        <p:txBody>
          <a:bodyPr>
            <a:normAutofit fontScale="85000" lnSpcReduction="20000"/>
          </a:bodyPr>
          <a:lstStyle/>
          <a:p>
            <a:pPr marL="533400" indent="-533400" algn="r" rtl="1">
              <a:lnSpc>
                <a:spcPct val="120000"/>
              </a:lnSpc>
              <a:buNone/>
            </a:pPr>
            <a:r>
              <a:rPr lang="fa-IR" sz="2400" b="1" dirty="0" smtClean="0">
                <a:cs typeface="B Nazanin" pitchFamily="2" charset="-78"/>
              </a:rPr>
              <a:t>سلول و عملکرد آن </a:t>
            </a:r>
            <a:endParaRPr lang="en-US" sz="2400" b="1" dirty="0" smtClean="0">
              <a:cs typeface="B Nazanin" pitchFamily="2" charset="-78"/>
            </a:endParaRPr>
          </a:p>
          <a:p>
            <a:pPr marL="533400" indent="-533400" algn="r" rtl="1">
              <a:lnSpc>
                <a:spcPct val="120000"/>
              </a:lnSpc>
              <a:buNone/>
            </a:pPr>
            <a:r>
              <a:rPr lang="fa-IR" sz="2400" dirty="0" smtClean="0">
                <a:solidFill>
                  <a:srgbClr val="FF0000"/>
                </a:solidFill>
                <a:cs typeface="B Nazanin" pitchFamily="2" charset="-78"/>
              </a:rPr>
              <a:t>پراكسيزوم ها</a:t>
            </a:r>
          </a:p>
          <a:p>
            <a:pPr marL="533400" indent="-533400" algn="r" rtl="1">
              <a:lnSpc>
                <a:spcPct val="120000"/>
              </a:lnSpc>
              <a:buNone/>
            </a:pPr>
            <a:r>
              <a:rPr lang="fa-IR" sz="2400" dirty="0" smtClean="0">
                <a:cs typeface="B Nazanin" pitchFamily="2" charset="-78"/>
              </a:rPr>
              <a:t>از نظر فيزيكي شبيه ليزوزم ها هستند ولي از دو نظر با آنها متفاوتند: 1- پراكسيزوم ها از تكثير خود بخود بوجود مي آيند نه توسط دستگاه گلژي. 2- به جاي هيدرولاز داراي آنزيم هاي كاتالاز هستند. كاتالاز مواد سمي براي سلول را اكسيد ميكند. </a:t>
            </a:r>
          </a:p>
          <a:p>
            <a:pPr marL="533400" indent="-533400" algn="r" rtl="1">
              <a:lnSpc>
                <a:spcPct val="120000"/>
              </a:lnSpc>
              <a:buNone/>
            </a:pPr>
            <a:r>
              <a:rPr lang="fa-IR" sz="2400" dirty="0" smtClean="0">
                <a:cs typeface="B Nazanin" pitchFamily="2" charset="-78"/>
              </a:rPr>
              <a:t>بلعيدن توسط سلول- اندوسيتوز (عكس فرايند اگزوسيتوز) هر سلول براي بقا بايد مواد غذايي را از اطراف خود بدست آورد. ذرات بسيار بزرگ به واسطه يك عمل تخصص يافته غشاء سلول موسوم به اندوسيتوز وارد سلول ميشوند.</a:t>
            </a:r>
          </a:p>
          <a:p>
            <a:pPr marL="533400" indent="-533400" algn="just" rtl="1">
              <a:lnSpc>
                <a:spcPct val="120000"/>
              </a:lnSpc>
              <a:buNone/>
            </a:pPr>
            <a:r>
              <a:rPr lang="fa-IR" dirty="0" smtClean="0">
                <a:cs typeface="B Nazanin" pitchFamily="2" charset="-78"/>
              </a:rPr>
              <a:t>این مولکولها معمولا بر گیرنده‌های تخصص یافته بر روی سطح غشا متصل می‌شود که مخصوص پروتئینی هستند که باید جذب شود. بطور کلی گیرنده‌های در گوده‌هایی کوچک به نام گوده‌های پوشیده در سطح بیرونی غشای سلول متراگم شده‌اند.</a:t>
            </a:r>
            <a:r>
              <a:rPr lang="en-US" dirty="0" smtClean="0">
                <a:cs typeface="B Nazanin" pitchFamily="2" charset="-78"/>
              </a:rPr>
              <a:t> </a:t>
            </a:r>
            <a:r>
              <a:rPr lang="fa-IR" dirty="0" smtClean="0">
                <a:cs typeface="B Nazanin" pitchFamily="2" charset="-78"/>
              </a:rPr>
              <a:t>در زیر گوده‌ها و بر روی سطح درونی غشای سلول ، شبکه‌ای از یک پروتئین فیبریلی به نام کلاترین و نیز پروتئی‌های دیگر وجود دارد که احتمالا شامل فیلمانهای انقباضی اکتین و میوزین می‌باشد. هنگامی که مولکولهای پروتئینی به گیرنده‌ها متصل می‌شود خصوصیات سطح غشا چنان تغییر می‌کند که تمام گوده به درون سلول فرو می‌رود و پروتئینهای پیرامون آن (اکتین و میوزین) تدریجا به هم نزدیک می‌شوند و لبه‌های گوده به هم می‌رسند. بلافاصله پس از آن ، قسمت فرو رفته غشا از سطح سلول جدا می‌شود و یک وزیکول پینوسیتوزی در سیتوپلاسم سلول بوجود می‌آید. انرژی این عمل از مولکول </a:t>
            </a:r>
            <a:r>
              <a:rPr lang="en-US" dirty="0" smtClean="0">
                <a:cs typeface="B Nazanin" pitchFamily="2" charset="-78"/>
              </a:rPr>
              <a:t>ATP </a:t>
            </a:r>
            <a:r>
              <a:rPr lang="fa-IR" dirty="0" smtClean="0">
                <a:cs typeface="B Nazanin" pitchFamily="2" charset="-78"/>
              </a:rPr>
              <a:t>تامین می‌شود و ضمنا برای این عمل وجود یون کلسیم در مایع خارج سلولی ضرورت دارد. </a:t>
            </a:r>
          </a:p>
          <a:p>
            <a:pPr marL="533400" indent="-533400" algn="r" rtl="1">
              <a:lnSpc>
                <a:spcPct val="120000"/>
              </a:lnSpc>
              <a:buNone/>
            </a:pPr>
            <a:r>
              <a:rPr lang="fa-IR" sz="2400" dirty="0" smtClean="0">
                <a:solidFill>
                  <a:srgbClr val="FF0000"/>
                </a:solidFill>
                <a:cs typeface="B Nazanin" pitchFamily="2" charset="-78"/>
              </a:rPr>
              <a:t>اندوسيتوز </a:t>
            </a:r>
          </a:p>
          <a:p>
            <a:pPr marL="533400" indent="-533400" algn="r" rtl="1">
              <a:lnSpc>
                <a:spcPct val="120000"/>
              </a:lnSpc>
              <a:buNone/>
            </a:pPr>
            <a:r>
              <a:rPr lang="fa-IR" sz="2400" dirty="0" smtClean="0">
                <a:cs typeface="B Nazanin" pitchFamily="2" charset="-78"/>
              </a:rPr>
              <a:t>پينوسيتوز(قطره خواري): خوردن وزيكولهاي بسيار ريز كه حاوي مايع خارج سلولي است. </a:t>
            </a:r>
          </a:p>
          <a:p>
            <a:pPr marL="533400" indent="-533400" algn="r" rtl="1">
              <a:lnSpc>
                <a:spcPct val="120000"/>
              </a:lnSpc>
              <a:buNone/>
            </a:pPr>
            <a:r>
              <a:rPr lang="fa-IR" sz="2400" dirty="0" smtClean="0">
                <a:cs typeface="B Nazanin" pitchFamily="2" charset="-78"/>
              </a:rPr>
              <a:t>فاگوسيتوز (ذره خواري): خوردن ذراتي بزرگ نظير باكتريها، سلولهاي ديگر،</a:t>
            </a:r>
            <a:endParaRPr lang="en-US" sz="2400" dirty="0" smtClean="0">
              <a:cs typeface="B Nazanin" pitchFamily="2" charset="-78"/>
            </a:endParaRPr>
          </a:p>
        </p:txBody>
      </p:sp>
      <p:pic>
        <p:nvPicPr>
          <p:cNvPr id="3074" name="Picture 2" descr="E:\educational\فیزیولوژِی\درس فیزیولوژی ترم 95-1\17.jpg"/>
          <p:cNvPicPr>
            <a:picLocks noChangeAspect="1" noChangeArrowheads="1"/>
          </p:cNvPicPr>
          <p:nvPr/>
        </p:nvPicPr>
        <p:blipFill>
          <a:blip r:embed="rId3" cstate="print"/>
          <a:srcRect/>
          <a:stretch>
            <a:fillRect/>
          </a:stretch>
        </p:blipFill>
        <p:spPr bwMode="auto">
          <a:xfrm>
            <a:off x="292100" y="1054100"/>
            <a:ext cx="4384292" cy="3276600"/>
          </a:xfrm>
          <a:prstGeom prst="rect">
            <a:avLst/>
          </a:prstGeom>
          <a:noFill/>
        </p:spPr>
      </p:pic>
    </p:spTree>
    <p:extLst>
      <p:ext uri="{BB962C8B-B14F-4D97-AF65-F5344CB8AC3E}">
        <p14:creationId xmlns="" xmlns:p14="http://schemas.microsoft.com/office/powerpoint/2010/main" val="195649381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749300" y="596900"/>
            <a:ext cx="10769599" cy="5340351"/>
          </a:xfrm>
        </p:spPr>
        <p:txBody>
          <a:bodyPr>
            <a:noAutofit/>
          </a:bodyPr>
          <a:lstStyle/>
          <a:p>
            <a:pPr marL="533400" indent="-533400" algn="r" rtl="1">
              <a:lnSpc>
                <a:spcPct val="120000"/>
              </a:lnSpc>
              <a:buNone/>
            </a:pPr>
            <a:r>
              <a:rPr lang="fa-IR" sz="1600" b="1" dirty="0" smtClean="0">
                <a:cs typeface="B Nazanin" pitchFamily="2" charset="-78"/>
              </a:rPr>
              <a:t>سلول و عملکرد آن </a:t>
            </a:r>
            <a:endParaRPr lang="en-US" sz="1600" b="1" dirty="0" smtClean="0">
              <a:cs typeface="B Nazanin" pitchFamily="2" charset="-78"/>
            </a:endParaRPr>
          </a:p>
          <a:p>
            <a:pPr marL="533400" indent="-533400" algn="r" rtl="1">
              <a:lnSpc>
                <a:spcPct val="120000"/>
              </a:lnSpc>
              <a:buNone/>
            </a:pPr>
            <a:r>
              <a:rPr lang="fa-IR" sz="1600" dirty="0" smtClean="0">
                <a:solidFill>
                  <a:srgbClr val="FF0000"/>
                </a:solidFill>
                <a:cs typeface="B Nazanin" pitchFamily="2" charset="-78"/>
              </a:rPr>
              <a:t>ساختارهای فیلامانی و توبولی سلول</a:t>
            </a:r>
          </a:p>
          <a:p>
            <a:pPr marL="533400" indent="-533400" algn="r" rtl="1">
              <a:lnSpc>
                <a:spcPct val="120000"/>
              </a:lnSpc>
              <a:buNone/>
            </a:pPr>
            <a:r>
              <a:rPr lang="fa-IR" sz="1600" dirty="0" smtClean="0">
                <a:solidFill>
                  <a:schemeClr val="tx1"/>
                </a:solidFill>
                <a:cs typeface="B Nazanin" pitchFamily="2" charset="-78"/>
              </a:rPr>
              <a:t>به صورت فیلامان ها و توبول ها</a:t>
            </a:r>
          </a:p>
          <a:p>
            <a:pPr marL="533400" indent="-533400" algn="r" rtl="1">
              <a:lnSpc>
                <a:spcPct val="120000"/>
              </a:lnSpc>
              <a:buNone/>
            </a:pPr>
            <a:r>
              <a:rPr lang="fa-IR" sz="1600" dirty="0" smtClean="0">
                <a:solidFill>
                  <a:schemeClr val="tx1"/>
                </a:solidFill>
                <a:cs typeface="B Nazanin" pitchFamily="2" charset="-78"/>
              </a:rPr>
              <a:t>فیلامان اکتین در منطقه بیرونی سیتوپلاسم(محافظ ارتجاعی سلول)</a:t>
            </a:r>
          </a:p>
          <a:p>
            <a:pPr marL="533400" indent="-533400" algn="r" rtl="1">
              <a:lnSpc>
                <a:spcPct val="120000"/>
              </a:lnSpc>
              <a:buNone/>
            </a:pPr>
            <a:r>
              <a:rPr lang="fa-IR" sz="1600" dirty="0" smtClean="0">
                <a:solidFill>
                  <a:schemeClr val="tx1"/>
                </a:solidFill>
                <a:cs typeface="B Nazanin" pitchFamily="2" charset="-78"/>
              </a:rPr>
              <a:t>در سلول های عضلانی (فیلامان های اکتین و میوزین به صورت ماشین انقباض)</a:t>
            </a:r>
          </a:p>
          <a:p>
            <a:pPr marL="533400" indent="-533400" algn="r" rtl="1">
              <a:lnSpc>
                <a:spcPct val="120000"/>
              </a:lnSpc>
              <a:buNone/>
            </a:pPr>
            <a:r>
              <a:rPr lang="fa-IR" sz="1600" dirty="0" smtClean="0">
                <a:cs typeface="B Nazanin" pitchFamily="2" charset="-78"/>
              </a:rPr>
              <a:t>میکرو توبول ها پلیمری از زیر واحدهای توبولینی هستند </a:t>
            </a:r>
            <a:endParaRPr lang="fa-IR" sz="1600" dirty="0" smtClean="0">
              <a:solidFill>
                <a:schemeClr val="tx1"/>
              </a:solidFill>
              <a:cs typeface="B Nazanin" pitchFamily="2" charset="-78"/>
            </a:endParaRPr>
          </a:p>
          <a:p>
            <a:pPr algn="r" rtl="1">
              <a:buFont typeface="Wingdings" pitchFamily="2" charset="2"/>
              <a:buChar char="q"/>
            </a:pPr>
            <a:r>
              <a:rPr lang="fa-IR" sz="1600" dirty="0" smtClean="0">
                <a:cs typeface="B Nazanin" pitchFamily="2" charset="-78"/>
              </a:rPr>
              <a:t>نقش های مختلف میکروتوبول ها عبارتند از:</a:t>
            </a:r>
          </a:p>
          <a:p>
            <a:pPr algn="r" rtl="1"/>
            <a:r>
              <a:rPr lang="fa-IR" sz="1600" dirty="0" smtClean="0">
                <a:cs typeface="B Nazanin" pitchFamily="2" charset="-78"/>
              </a:rPr>
              <a:t>رشد سلول و حرکات مختلف سلولی از جمله مسیرهای سیگنالینگ</a:t>
            </a:r>
          </a:p>
          <a:p>
            <a:pPr algn="r" rtl="1"/>
            <a:r>
              <a:rPr lang="fa-IR" sz="1600" dirty="0" smtClean="0">
                <a:cs typeface="B Nazanin" pitchFamily="2" charset="-78"/>
              </a:rPr>
              <a:t> (مسیرهای سیگنالیگ به گروهی از مولکول ها در یک سلول اطلاق می شود که با هم کار می کنند تا یک یا چند عملکرد سلول، مانند تقسیم سلولی یا مرگ سلولی را کنترل کنند.)</a:t>
            </a:r>
          </a:p>
          <a:p>
            <a:pPr algn="r" rtl="1"/>
            <a:r>
              <a:rPr lang="fa-IR" sz="1600" dirty="0" smtClean="0">
                <a:cs typeface="B Nazanin" pitchFamily="2" charset="-78"/>
              </a:rPr>
              <a:t>انتقال وزیکول ها و ذرات پروتئینی در داخل سلول</a:t>
            </a:r>
          </a:p>
          <a:p>
            <a:pPr algn="r" rtl="1"/>
            <a:r>
              <a:rPr lang="fa-IR" sz="1600" dirty="0" smtClean="0">
                <a:cs typeface="B Nazanin" pitchFamily="2" charset="-78"/>
              </a:rPr>
              <a:t>انتقال آکسونی</a:t>
            </a:r>
          </a:p>
          <a:p>
            <a:pPr algn="r" rtl="1"/>
            <a:r>
              <a:rPr lang="fa-IR" sz="1600" dirty="0" smtClean="0">
                <a:cs typeface="B Nazanin" pitchFamily="2" charset="-78"/>
              </a:rPr>
              <a:t>تعیین مسیرهایی برای حرکت گرانول های</a:t>
            </a:r>
          </a:p>
          <a:p>
            <a:pPr algn="r" rtl="1"/>
            <a:r>
              <a:rPr lang="fa-IR" sz="1600" dirty="0" smtClean="0">
                <a:cs typeface="B Nazanin" pitchFamily="2" charset="-78"/>
              </a:rPr>
              <a:t>حرکت تاژک و مژک</a:t>
            </a:r>
          </a:p>
          <a:p>
            <a:pPr algn="r" rtl="1"/>
            <a:r>
              <a:rPr lang="fa-IR" sz="1600" dirty="0" smtClean="0">
                <a:cs typeface="B Nazanin" pitchFamily="2" charset="-78"/>
              </a:rPr>
              <a:t>حفظ هموستازی سلولی و پاسخ به استرس سلولی در بیماری‌هایی از جمله سرطان (همسوتازی ثابت نگاه داشتن مواد موجود در محيط داخلي بدن است.)</a:t>
            </a:r>
          </a:p>
          <a:p>
            <a:pPr marL="533400" indent="-533400" algn="r" rtl="1">
              <a:lnSpc>
                <a:spcPct val="120000"/>
              </a:lnSpc>
              <a:buNone/>
            </a:pPr>
            <a:endParaRPr lang="fa-IR" sz="1600" dirty="0" smtClean="0">
              <a:solidFill>
                <a:schemeClr val="tx1"/>
              </a:solidFill>
              <a:cs typeface="B Nazanin" pitchFamily="2" charset="-78"/>
            </a:endParaRPr>
          </a:p>
        </p:txBody>
      </p:sp>
    </p:spTree>
    <p:extLst>
      <p:ext uri="{BB962C8B-B14F-4D97-AF65-F5344CB8AC3E}">
        <p14:creationId xmlns="" xmlns:p14="http://schemas.microsoft.com/office/powerpoint/2010/main" val="195649381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749300" y="596900"/>
            <a:ext cx="10769599" cy="5340351"/>
          </a:xfrm>
        </p:spPr>
        <p:txBody>
          <a:bodyPr>
            <a:noAutofit/>
          </a:bodyPr>
          <a:lstStyle/>
          <a:p>
            <a:pPr marL="533400" indent="-533400" algn="r" rtl="1">
              <a:lnSpc>
                <a:spcPct val="120000"/>
              </a:lnSpc>
              <a:buNone/>
            </a:pPr>
            <a:r>
              <a:rPr lang="fa-IR" sz="2000" b="1" dirty="0" smtClean="0">
                <a:latin typeface="Times New Roman" pitchFamily="18" charset="0"/>
                <a:cs typeface="B Nazanin" pitchFamily="2" charset="-78"/>
              </a:rPr>
              <a:t>سلول و عملکرد آن </a:t>
            </a:r>
            <a:endParaRPr lang="en-US" sz="2000" b="1" dirty="0" smtClean="0">
              <a:latin typeface="Times New Roman" pitchFamily="18" charset="0"/>
              <a:cs typeface="Times New Roman" pitchFamily="18" charset="0"/>
            </a:endParaRPr>
          </a:p>
          <a:p>
            <a:pPr marL="533400" indent="-533400" algn="r" rtl="1">
              <a:lnSpc>
                <a:spcPct val="120000"/>
              </a:lnSpc>
              <a:buNone/>
            </a:pPr>
            <a:r>
              <a:rPr lang="fa-IR" sz="2000" dirty="0" smtClean="0">
                <a:solidFill>
                  <a:srgbClr val="FF0000"/>
                </a:solidFill>
                <a:latin typeface="Times New Roman" pitchFamily="18" charset="0"/>
                <a:cs typeface="B Nazanin" pitchFamily="2" charset="-78"/>
              </a:rPr>
              <a:t>هسته</a:t>
            </a:r>
            <a:endParaRPr lang="en-US" sz="2000" dirty="0" smtClean="0">
              <a:solidFill>
                <a:srgbClr val="FF0000"/>
              </a:solidFill>
              <a:latin typeface="Times New Roman" pitchFamily="18" charset="0"/>
              <a:cs typeface="Times New Roman" pitchFamily="18" charset="0"/>
            </a:endParaRPr>
          </a:p>
          <a:p>
            <a:pPr marL="533400" indent="-533400" algn="r" rtl="1">
              <a:lnSpc>
                <a:spcPct val="120000"/>
              </a:lnSpc>
              <a:buNone/>
            </a:pPr>
            <a:r>
              <a:rPr lang="fa-IR" sz="2000" dirty="0" smtClean="0">
                <a:solidFill>
                  <a:schemeClr val="tx1"/>
                </a:solidFill>
                <a:latin typeface="Times New Roman" pitchFamily="18" charset="0"/>
                <a:cs typeface="B Nazanin" pitchFamily="2" charset="-78"/>
              </a:rPr>
              <a:t>مرکز کنترل سلول</a:t>
            </a:r>
          </a:p>
          <a:p>
            <a:pPr marL="533400" indent="-533400" algn="r" rtl="1">
              <a:lnSpc>
                <a:spcPct val="120000"/>
              </a:lnSpc>
              <a:buNone/>
            </a:pPr>
            <a:r>
              <a:rPr lang="fa-IR" sz="2000" dirty="0" smtClean="0">
                <a:solidFill>
                  <a:schemeClr val="tx1"/>
                </a:solidFill>
                <a:latin typeface="Times New Roman" pitchFamily="18" charset="0"/>
                <a:cs typeface="B Nazanin" pitchFamily="2" charset="-78"/>
              </a:rPr>
              <a:t>حاوی </a:t>
            </a:r>
            <a:r>
              <a:rPr lang="en-US" sz="2000" dirty="0" smtClean="0">
                <a:solidFill>
                  <a:schemeClr val="tx1"/>
                </a:solidFill>
                <a:latin typeface="Times New Roman" pitchFamily="18" charset="0"/>
                <a:cs typeface="Times New Roman" pitchFamily="18" charset="0"/>
              </a:rPr>
              <a:t>DNA</a:t>
            </a:r>
            <a:endParaRPr lang="fa-IR" sz="2000" dirty="0" smtClean="0">
              <a:solidFill>
                <a:schemeClr val="tx1"/>
              </a:solidFill>
              <a:latin typeface="Times New Roman" pitchFamily="18" charset="0"/>
              <a:cs typeface="B Nazanin" pitchFamily="2" charset="-78"/>
            </a:endParaRPr>
          </a:p>
          <a:p>
            <a:pPr marL="533400" indent="-533400" algn="r" rtl="1">
              <a:lnSpc>
                <a:spcPct val="120000"/>
              </a:lnSpc>
              <a:buNone/>
            </a:pPr>
            <a:r>
              <a:rPr lang="fa-IR" sz="2000" dirty="0" smtClean="0">
                <a:solidFill>
                  <a:srgbClr val="FF0000"/>
                </a:solidFill>
                <a:latin typeface="Times New Roman" pitchFamily="18" charset="0"/>
                <a:cs typeface="B Nazanin" pitchFamily="2" charset="-78"/>
              </a:rPr>
              <a:t>غشای هسته</a:t>
            </a:r>
            <a:endParaRPr lang="en-US" sz="2000" dirty="0" smtClean="0">
              <a:solidFill>
                <a:srgbClr val="FF0000"/>
              </a:solidFill>
              <a:latin typeface="Times New Roman" pitchFamily="18" charset="0"/>
              <a:cs typeface="Times New Roman" pitchFamily="18" charset="0"/>
            </a:endParaRPr>
          </a:p>
          <a:p>
            <a:pPr marL="533400" indent="-533400" algn="r" rtl="1">
              <a:lnSpc>
                <a:spcPct val="120000"/>
              </a:lnSpc>
              <a:buNone/>
            </a:pPr>
            <a:r>
              <a:rPr lang="fa-IR" sz="2000" dirty="0" smtClean="0">
                <a:solidFill>
                  <a:schemeClr val="tx1"/>
                </a:solidFill>
                <a:latin typeface="Times New Roman" pitchFamily="18" charset="0"/>
                <a:cs typeface="B Nazanin" pitchFamily="2" charset="-78"/>
              </a:rPr>
              <a:t>دو غشای مجزا</a:t>
            </a:r>
          </a:p>
          <a:p>
            <a:pPr marL="533400" indent="-533400" algn="r" rtl="1">
              <a:lnSpc>
                <a:spcPct val="120000"/>
              </a:lnSpc>
              <a:buNone/>
            </a:pPr>
            <a:r>
              <a:rPr lang="fa-IR" sz="2000" dirty="0" smtClean="0">
                <a:solidFill>
                  <a:schemeClr val="tx1"/>
                </a:solidFill>
                <a:latin typeface="Times New Roman" pitchFamily="18" charset="0"/>
                <a:cs typeface="B Nazanin" pitchFamily="2" charset="-78"/>
              </a:rPr>
              <a:t>غشای بیرونی در امتداد غشا شبکه اندوپلاسمی</a:t>
            </a:r>
          </a:p>
          <a:p>
            <a:pPr marL="533400" indent="-533400" algn="r" rtl="1">
              <a:lnSpc>
                <a:spcPct val="120000"/>
              </a:lnSpc>
              <a:buNone/>
            </a:pPr>
            <a:r>
              <a:rPr lang="fa-IR" sz="2000" dirty="0" smtClean="0">
                <a:solidFill>
                  <a:schemeClr val="tx1"/>
                </a:solidFill>
                <a:latin typeface="Times New Roman" pitchFamily="18" charset="0"/>
                <a:cs typeface="B Nazanin" pitchFamily="2" charset="-78"/>
              </a:rPr>
              <a:t>در ادامه فضای داخلی شبکه اندوپلاسمی</a:t>
            </a:r>
          </a:p>
          <a:p>
            <a:pPr marL="533400" indent="-533400" algn="r" rtl="1">
              <a:lnSpc>
                <a:spcPct val="120000"/>
              </a:lnSpc>
              <a:buNone/>
            </a:pPr>
            <a:r>
              <a:rPr lang="fa-IR" sz="2000" dirty="0" smtClean="0">
                <a:solidFill>
                  <a:srgbClr val="FF0000"/>
                </a:solidFill>
                <a:latin typeface="Times New Roman" pitchFamily="18" charset="0"/>
                <a:cs typeface="B Nazanin" pitchFamily="2" charset="-78"/>
              </a:rPr>
              <a:t>هستک </a:t>
            </a:r>
          </a:p>
          <a:p>
            <a:pPr marL="533400" indent="-533400" algn="r" rtl="1">
              <a:lnSpc>
                <a:spcPct val="120000"/>
              </a:lnSpc>
              <a:buNone/>
            </a:pPr>
            <a:r>
              <a:rPr lang="fa-IR" sz="2000" dirty="0" smtClean="0">
                <a:solidFill>
                  <a:schemeClr val="tx1"/>
                </a:solidFill>
                <a:latin typeface="Times New Roman" pitchFamily="18" charset="0"/>
                <a:cs typeface="B Nazanin" pitchFamily="2" charset="-78"/>
              </a:rPr>
              <a:t>بدون غشا</a:t>
            </a:r>
          </a:p>
          <a:p>
            <a:pPr marL="533400" indent="-533400" algn="r" rtl="1">
              <a:lnSpc>
                <a:spcPct val="120000"/>
              </a:lnSpc>
              <a:buNone/>
            </a:pPr>
            <a:r>
              <a:rPr lang="fa-IR" sz="2000" dirty="0" smtClean="0">
                <a:solidFill>
                  <a:schemeClr val="tx1"/>
                </a:solidFill>
                <a:latin typeface="Times New Roman" pitchFamily="18" charset="0"/>
                <a:cs typeface="B Nazanin" pitchFamily="2" charset="-78"/>
              </a:rPr>
              <a:t>تجمع </a:t>
            </a:r>
            <a:r>
              <a:rPr lang="en-US" sz="2000" dirty="0" smtClean="0">
                <a:solidFill>
                  <a:schemeClr val="tx1"/>
                </a:solidFill>
                <a:latin typeface="Times New Roman" pitchFamily="18" charset="0"/>
                <a:cs typeface="Times New Roman" pitchFamily="18" charset="0"/>
              </a:rPr>
              <a:t>RNA</a:t>
            </a:r>
            <a:r>
              <a:rPr lang="fa-IR" sz="2000" dirty="0" smtClean="0">
                <a:solidFill>
                  <a:schemeClr val="tx1"/>
                </a:solidFill>
                <a:latin typeface="Times New Roman" pitchFamily="18" charset="0"/>
                <a:cs typeface="B Nazanin" pitchFamily="2" charset="-78"/>
              </a:rPr>
              <a:t> و پروتئین های ریبوزومی</a:t>
            </a:r>
          </a:p>
          <a:p>
            <a:pPr marL="533400" indent="-533400" algn="r" rtl="1">
              <a:lnSpc>
                <a:spcPct val="120000"/>
              </a:lnSpc>
              <a:buNone/>
            </a:pPr>
            <a:endParaRPr lang="en-US" sz="2000" dirty="0" smtClean="0">
              <a:solidFill>
                <a:srgbClr val="FF0000"/>
              </a:solidFill>
              <a:latin typeface="Times New Roman" pitchFamily="18" charset="0"/>
              <a:cs typeface="Times New Roman" pitchFamily="18" charset="0"/>
            </a:endParaRPr>
          </a:p>
        </p:txBody>
      </p:sp>
      <p:pic>
        <p:nvPicPr>
          <p:cNvPr id="1026" name="Picture 2" descr="E:\educational\فیزیولوژِی\درس فیزیولوژی ترم 95-1\Cell1\Diagram_human_cell_nucleus-min.png"/>
          <p:cNvPicPr>
            <a:picLocks noChangeAspect="1" noChangeArrowheads="1"/>
          </p:cNvPicPr>
          <p:nvPr/>
        </p:nvPicPr>
        <p:blipFill>
          <a:blip r:embed="rId3" cstate="print"/>
          <a:srcRect/>
          <a:stretch>
            <a:fillRect/>
          </a:stretch>
        </p:blipFill>
        <p:spPr bwMode="auto">
          <a:xfrm>
            <a:off x="2260600" y="137392"/>
            <a:ext cx="4178300" cy="3418609"/>
          </a:xfrm>
          <a:prstGeom prst="rect">
            <a:avLst/>
          </a:prstGeom>
          <a:noFill/>
        </p:spPr>
      </p:pic>
      <p:pic>
        <p:nvPicPr>
          <p:cNvPr id="1027" name="Picture 3" descr="E:\educational\فیزیولوژِی\درس فیزیولوژی ترم 95-1\Cell1\andopelasmi-zebr-va-haste.gif"/>
          <p:cNvPicPr>
            <a:picLocks noChangeAspect="1" noChangeArrowheads="1"/>
          </p:cNvPicPr>
          <p:nvPr/>
        </p:nvPicPr>
        <p:blipFill>
          <a:blip r:embed="rId4" cstate="print"/>
          <a:srcRect/>
          <a:stretch>
            <a:fillRect/>
          </a:stretch>
        </p:blipFill>
        <p:spPr bwMode="auto">
          <a:xfrm>
            <a:off x="2101850" y="3122778"/>
            <a:ext cx="3663950" cy="3341522"/>
          </a:xfrm>
          <a:prstGeom prst="rect">
            <a:avLst/>
          </a:prstGeom>
          <a:noFill/>
        </p:spPr>
      </p:pic>
    </p:spTree>
    <p:extLst>
      <p:ext uri="{BB962C8B-B14F-4D97-AF65-F5344CB8AC3E}">
        <p14:creationId xmlns="" xmlns:p14="http://schemas.microsoft.com/office/powerpoint/2010/main" val="195649381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AutoShape 2"/>
          <p:cNvSpPr>
            <a:spLocks noChangeArrowheads="1"/>
          </p:cNvSpPr>
          <p:nvPr/>
        </p:nvSpPr>
        <p:spPr bwMode="auto">
          <a:xfrm>
            <a:off x="3071813" y="171450"/>
            <a:ext cx="7200900" cy="1079500"/>
          </a:xfrm>
          <a:prstGeom prst="ribbon2">
            <a:avLst>
              <a:gd name="adj1" fmla="val 12500"/>
              <a:gd name="adj2" fmla="val 50000"/>
            </a:avLst>
          </a:prstGeom>
          <a:solidFill>
            <a:schemeClr val="accent2"/>
          </a:solidFill>
          <a:ln w="317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sz="2400">
                <a:solidFill>
                  <a:schemeClr val="tx1"/>
                </a:solidFill>
                <a:latin typeface="Times New Roman" panose="02020603050405020304" pitchFamily="18" charset="0"/>
                <a:cs typeface="Times New Roman" panose="02020603050405020304" pitchFamily="18" charset="0"/>
              </a:defRPr>
            </a:lvl1pPr>
            <a:lvl2pPr>
              <a:defRPr kumimoji="1" sz="2400">
                <a:solidFill>
                  <a:schemeClr val="tx1"/>
                </a:solidFill>
                <a:latin typeface="Times New Roman" panose="02020603050405020304" pitchFamily="18" charset="0"/>
                <a:cs typeface="Times New Roman" panose="02020603050405020304" pitchFamily="18" charset="0"/>
              </a:defRPr>
            </a:lvl2pPr>
            <a:lvl3pPr>
              <a:defRPr kumimoji="1" sz="2400">
                <a:solidFill>
                  <a:schemeClr val="tx1"/>
                </a:solidFill>
                <a:latin typeface="Times New Roman" panose="02020603050405020304" pitchFamily="18" charset="0"/>
                <a:cs typeface="Times New Roman" panose="02020603050405020304" pitchFamily="18" charset="0"/>
              </a:defRPr>
            </a:lvl3pPr>
            <a:lvl4pPr>
              <a:defRPr kumimoji="1" sz="2400">
                <a:solidFill>
                  <a:schemeClr val="tx1"/>
                </a:solidFill>
                <a:latin typeface="Times New Roman" panose="02020603050405020304" pitchFamily="18" charset="0"/>
                <a:cs typeface="Times New Roman" panose="02020603050405020304" pitchFamily="18" charset="0"/>
              </a:defRPr>
            </a:lvl4pPr>
            <a:lvl5pPr>
              <a:defRPr kumimoji="1"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algn="ctr" rtl="1">
              <a:lnSpc>
                <a:spcPct val="90000"/>
              </a:lnSpc>
              <a:spcBef>
                <a:spcPct val="20000"/>
              </a:spcBef>
            </a:pPr>
            <a:r>
              <a:rPr kumimoji="0" lang="fa-IR" sz="3200" b="1" dirty="0">
                <a:cs typeface="B Lotus" panose="00000400000000000000" pitchFamily="2" charset="-78"/>
              </a:rPr>
              <a:t>فهرست عناوین</a:t>
            </a:r>
            <a:endParaRPr kumimoji="0" lang="en-US" sz="3200" b="1" dirty="0">
              <a:cs typeface="B Lotus" panose="00000400000000000000" pitchFamily="2" charset="-78"/>
            </a:endParaRPr>
          </a:p>
        </p:txBody>
      </p:sp>
      <p:sp>
        <p:nvSpPr>
          <p:cNvPr id="343043" name="AutoShape 3"/>
          <p:cNvSpPr>
            <a:spLocks noChangeArrowheads="1"/>
          </p:cNvSpPr>
          <p:nvPr/>
        </p:nvSpPr>
        <p:spPr bwMode="auto">
          <a:xfrm>
            <a:off x="4102100" y="1384300"/>
            <a:ext cx="5514975" cy="1082675"/>
          </a:xfrm>
          <a:prstGeom prst="flowChartPunchedTape">
            <a:avLst/>
          </a:prstGeom>
          <a:solidFill>
            <a:schemeClr val="accent1"/>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sz="2400">
                <a:solidFill>
                  <a:schemeClr val="tx1"/>
                </a:solidFill>
                <a:latin typeface="Times New Roman" panose="02020603050405020304" pitchFamily="18" charset="0"/>
                <a:cs typeface="Times New Roman" panose="02020603050405020304" pitchFamily="18" charset="0"/>
              </a:defRPr>
            </a:lvl1pPr>
            <a:lvl2pPr>
              <a:defRPr kumimoji="1" sz="2400">
                <a:solidFill>
                  <a:schemeClr val="tx1"/>
                </a:solidFill>
                <a:latin typeface="Times New Roman" panose="02020603050405020304" pitchFamily="18" charset="0"/>
                <a:cs typeface="Times New Roman" panose="02020603050405020304" pitchFamily="18" charset="0"/>
              </a:defRPr>
            </a:lvl2pPr>
            <a:lvl3pPr>
              <a:defRPr kumimoji="1" sz="2400">
                <a:solidFill>
                  <a:schemeClr val="tx1"/>
                </a:solidFill>
                <a:latin typeface="Times New Roman" panose="02020603050405020304" pitchFamily="18" charset="0"/>
                <a:cs typeface="Times New Roman" panose="02020603050405020304" pitchFamily="18" charset="0"/>
              </a:defRPr>
            </a:lvl3pPr>
            <a:lvl4pPr>
              <a:defRPr kumimoji="1" sz="2400">
                <a:solidFill>
                  <a:schemeClr val="tx1"/>
                </a:solidFill>
                <a:latin typeface="Times New Roman" panose="02020603050405020304" pitchFamily="18" charset="0"/>
                <a:cs typeface="Times New Roman" panose="02020603050405020304" pitchFamily="18" charset="0"/>
              </a:defRPr>
            </a:lvl4pPr>
            <a:lvl5pPr>
              <a:defRPr kumimoji="1"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algn="r" rtl="1">
              <a:lnSpc>
                <a:spcPct val="90000"/>
              </a:lnSpc>
              <a:spcBef>
                <a:spcPct val="20000"/>
              </a:spcBef>
            </a:pPr>
            <a:r>
              <a:rPr kumimoji="0" lang="fa-IR" b="1" dirty="0" smtClean="0">
                <a:solidFill>
                  <a:schemeClr val="folHlink"/>
                </a:solidFill>
                <a:effectLst>
                  <a:outerShdw blurRad="38100" dist="38100" dir="2700000" algn="tl">
                    <a:srgbClr val="000000"/>
                  </a:outerShdw>
                </a:effectLst>
                <a:cs typeface="B Lotus" panose="00000400000000000000" pitchFamily="2" charset="-78"/>
              </a:rPr>
              <a:t>فصل </a:t>
            </a:r>
            <a:r>
              <a:rPr kumimoji="0" lang="ar-SA" b="1" dirty="0" smtClean="0">
                <a:solidFill>
                  <a:schemeClr val="folHlink"/>
                </a:solidFill>
                <a:effectLst>
                  <a:outerShdw blurRad="38100" dist="38100" dir="2700000" algn="tl">
                    <a:srgbClr val="000000"/>
                  </a:outerShdw>
                </a:effectLst>
                <a:cs typeface="B Lotus" panose="00000400000000000000" pitchFamily="2" charset="-78"/>
              </a:rPr>
              <a:t>1</a:t>
            </a:r>
            <a:r>
              <a:rPr kumimoji="0" lang="fa-IR" b="1" dirty="0" smtClean="0">
                <a:solidFill>
                  <a:schemeClr val="folHlink"/>
                </a:solidFill>
                <a:effectLst>
                  <a:outerShdw blurRad="38100" dist="38100" dir="2700000" algn="tl">
                    <a:srgbClr val="000000"/>
                  </a:outerShdw>
                </a:effectLst>
                <a:cs typeface="B Lotus" panose="00000400000000000000" pitchFamily="2" charset="-78"/>
              </a:rPr>
              <a:t>: فیزیولوژی سلول</a:t>
            </a:r>
            <a:endParaRPr kumimoji="0" lang="en-US" b="1" dirty="0">
              <a:solidFill>
                <a:schemeClr val="folHlink"/>
              </a:solidFill>
              <a:effectLst>
                <a:outerShdw blurRad="38100" dist="38100" dir="2700000" algn="tl">
                  <a:srgbClr val="000000"/>
                </a:outerShdw>
              </a:effectLst>
              <a:cs typeface="B Lotus" panose="00000400000000000000" pitchFamily="2" charset="-78"/>
            </a:endParaRPr>
          </a:p>
        </p:txBody>
      </p:sp>
      <p:sp>
        <p:nvSpPr>
          <p:cNvPr id="343044" name="AutoShape 4"/>
          <p:cNvSpPr>
            <a:spLocks noChangeArrowheads="1"/>
          </p:cNvSpPr>
          <p:nvPr/>
        </p:nvSpPr>
        <p:spPr bwMode="auto">
          <a:xfrm>
            <a:off x="4097339" y="2247900"/>
            <a:ext cx="5529261" cy="1054100"/>
          </a:xfrm>
          <a:prstGeom prst="flowChartPunchedTape">
            <a:avLst/>
          </a:prstGeom>
          <a:solidFill>
            <a:schemeClr val="accent1"/>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sz="2400">
                <a:solidFill>
                  <a:schemeClr val="tx1"/>
                </a:solidFill>
                <a:latin typeface="Times New Roman" panose="02020603050405020304" pitchFamily="18" charset="0"/>
                <a:cs typeface="Times New Roman" panose="02020603050405020304" pitchFamily="18" charset="0"/>
              </a:defRPr>
            </a:lvl1pPr>
            <a:lvl2pPr>
              <a:defRPr kumimoji="1" sz="2400">
                <a:solidFill>
                  <a:schemeClr val="tx1"/>
                </a:solidFill>
                <a:latin typeface="Times New Roman" panose="02020603050405020304" pitchFamily="18" charset="0"/>
                <a:cs typeface="Times New Roman" panose="02020603050405020304" pitchFamily="18" charset="0"/>
              </a:defRPr>
            </a:lvl2pPr>
            <a:lvl3pPr>
              <a:defRPr kumimoji="1" sz="2400">
                <a:solidFill>
                  <a:schemeClr val="tx1"/>
                </a:solidFill>
                <a:latin typeface="Times New Roman" panose="02020603050405020304" pitchFamily="18" charset="0"/>
                <a:cs typeface="Times New Roman" panose="02020603050405020304" pitchFamily="18" charset="0"/>
              </a:defRPr>
            </a:lvl3pPr>
            <a:lvl4pPr>
              <a:defRPr kumimoji="1" sz="2400">
                <a:solidFill>
                  <a:schemeClr val="tx1"/>
                </a:solidFill>
                <a:latin typeface="Times New Roman" panose="02020603050405020304" pitchFamily="18" charset="0"/>
                <a:cs typeface="Times New Roman" panose="02020603050405020304" pitchFamily="18" charset="0"/>
              </a:defRPr>
            </a:lvl4pPr>
            <a:lvl5pPr>
              <a:defRPr kumimoji="1"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algn="r" rtl="1">
              <a:lnSpc>
                <a:spcPct val="90000"/>
              </a:lnSpc>
              <a:spcBef>
                <a:spcPct val="20000"/>
              </a:spcBef>
            </a:pPr>
            <a:r>
              <a:rPr kumimoji="0" lang="fa-IR" b="1" dirty="0" smtClean="0">
                <a:solidFill>
                  <a:schemeClr val="folHlink"/>
                </a:solidFill>
                <a:effectLst>
                  <a:outerShdw blurRad="38100" dist="38100" dir="2700000" algn="tl">
                    <a:srgbClr val="000000"/>
                  </a:outerShdw>
                </a:effectLst>
                <a:cs typeface="B Lotus" panose="00000400000000000000" pitchFamily="2" charset="-78"/>
              </a:rPr>
              <a:t> فصل 2: فیزیولوژی قلب و عروق</a:t>
            </a:r>
            <a:endParaRPr kumimoji="0" lang="en-US" b="1" dirty="0">
              <a:solidFill>
                <a:schemeClr val="folHlink"/>
              </a:solidFill>
              <a:effectLst>
                <a:outerShdw blurRad="38100" dist="38100" dir="2700000" algn="tl">
                  <a:srgbClr val="000000"/>
                </a:outerShdw>
              </a:effectLst>
              <a:cs typeface="B Lotus" panose="00000400000000000000" pitchFamily="2" charset="-78"/>
            </a:endParaRPr>
          </a:p>
        </p:txBody>
      </p:sp>
      <p:sp>
        <p:nvSpPr>
          <p:cNvPr id="343045" name="AutoShape 5"/>
          <p:cNvSpPr>
            <a:spLocks noChangeArrowheads="1"/>
          </p:cNvSpPr>
          <p:nvPr/>
        </p:nvSpPr>
        <p:spPr bwMode="auto">
          <a:xfrm>
            <a:off x="4130675" y="3090863"/>
            <a:ext cx="5473700" cy="1079500"/>
          </a:xfrm>
          <a:prstGeom prst="flowChartPunchedTape">
            <a:avLst/>
          </a:prstGeom>
          <a:solidFill>
            <a:schemeClr val="accent1"/>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sz="2400">
                <a:solidFill>
                  <a:schemeClr val="tx1"/>
                </a:solidFill>
                <a:latin typeface="Times New Roman" panose="02020603050405020304" pitchFamily="18" charset="0"/>
                <a:cs typeface="Times New Roman" panose="02020603050405020304" pitchFamily="18" charset="0"/>
              </a:defRPr>
            </a:lvl1pPr>
            <a:lvl2pPr>
              <a:defRPr kumimoji="1" sz="2400">
                <a:solidFill>
                  <a:schemeClr val="tx1"/>
                </a:solidFill>
                <a:latin typeface="Times New Roman" panose="02020603050405020304" pitchFamily="18" charset="0"/>
                <a:cs typeface="Times New Roman" panose="02020603050405020304" pitchFamily="18" charset="0"/>
              </a:defRPr>
            </a:lvl2pPr>
            <a:lvl3pPr>
              <a:defRPr kumimoji="1" sz="2400">
                <a:solidFill>
                  <a:schemeClr val="tx1"/>
                </a:solidFill>
                <a:latin typeface="Times New Roman" panose="02020603050405020304" pitchFamily="18" charset="0"/>
                <a:cs typeface="Times New Roman" panose="02020603050405020304" pitchFamily="18" charset="0"/>
              </a:defRPr>
            </a:lvl3pPr>
            <a:lvl4pPr>
              <a:defRPr kumimoji="1" sz="2400">
                <a:solidFill>
                  <a:schemeClr val="tx1"/>
                </a:solidFill>
                <a:latin typeface="Times New Roman" panose="02020603050405020304" pitchFamily="18" charset="0"/>
                <a:cs typeface="Times New Roman" panose="02020603050405020304" pitchFamily="18" charset="0"/>
              </a:defRPr>
            </a:lvl4pPr>
            <a:lvl5pPr>
              <a:defRPr kumimoji="1"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algn="r" rtl="1">
              <a:lnSpc>
                <a:spcPct val="90000"/>
              </a:lnSpc>
              <a:spcBef>
                <a:spcPct val="20000"/>
              </a:spcBef>
            </a:pPr>
            <a:r>
              <a:rPr kumimoji="0" lang="fa-IR" b="1" dirty="0">
                <a:solidFill>
                  <a:schemeClr val="accent2"/>
                </a:solidFill>
                <a:effectLst>
                  <a:outerShdw blurRad="38100" dist="38100" dir="2700000" algn="tl">
                    <a:srgbClr val="000000"/>
                  </a:outerShdw>
                </a:effectLst>
                <a:cs typeface="B Lotus" panose="00000400000000000000" pitchFamily="2" charset="-78"/>
              </a:rPr>
              <a:t> </a:t>
            </a:r>
            <a:r>
              <a:rPr kumimoji="0" lang="fa-IR" b="1" dirty="0" smtClean="0">
                <a:solidFill>
                  <a:schemeClr val="accent2"/>
                </a:solidFill>
                <a:effectLst>
                  <a:outerShdw blurRad="38100" dist="38100" dir="2700000" algn="tl">
                    <a:srgbClr val="000000"/>
                  </a:outerShdw>
                </a:effectLst>
                <a:cs typeface="B Lotus" panose="00000400000000000000" pitchFamily="2" charset="-78"/>
              </a:rPr>
              <a:t>فصل </a:t>
            </a:r>
            <a:r>
              <a:rPr kumimoji="0" lang="ar-SA" b="1" dirty="0" smtClean="0">
                <a:solidFill>
                  <a:schemeClr val="accent2"/>
                </a:solidFill>
                <a:effectLst>
                  <a:outerShdw blurRad="38100" dist="38100" dir="2700000" algn="tl">
                    <a:srgbClr val="000000"/>
                  </a:outerShdw>
                </a:effectLst>
                <a:cs typeface="B Lotus" panose="00000400000000000000" pitchFamily="2" charset="-78"/>
              </a:rPr>
              <a:t>3</a:t>
            </a:r>
            <a:r>
              <a:rPr kumimoji="0" lang="fa-IR" b="1" dirty="0" smtClean="0">
                <a:solidFill>
                  <a:schemeClr val="accent2"/>
                </a:solidFill>
                <a:effectLst>
                  <a:outerShdw blurRad="38100" dist="38100" dir="2700000" algn="tl">
                    <a:srgbClr val="000000"/>
                  </a:outerShdw>
                </a:effectLst>
                <a:cs typeface="B Lotus" panose="00000400000000000000" pitchFamily="2" charset="-78"/>
              </a:rPr>
              <a:t>: </a:t>
            </a:r>
            <a:r>
              <a:rPr kumimoji="0" lang="fa-IR" b="1" dirty="0" smtClean="0">
                <a:solidFill>
                  <a:schemeClr val="folHlink"/>
                </a:solidFill>
                <a:effectLst>
                  <a:outerShdw blurRad="38100" dist="38100" dir="2700000" algn="tl">
                    <a:srgbClr val="000000"/>
                  </a:outerShdw>
                </a:effectLst>
                <a:cs typeface="B Lotus" panose="00000400000000000000" pitchFamily="2" charset="-78"/>
              </a:rPr>
              <a:t>فیزیولوژی سیستم عصبی مرکزی</a:t>
            </a:r>
            <a:endParaRPr kumimoji="0" lang="en-US" b="1" dirty="0">
              <a:solidFill>
                <a:schemeClr val="accent2"/>
              </a:solidFill>
              <a:effectLst>
                <a:outerShdw blurRad="38100" dist="38100" dir="2700000" algn="tl">
                  <a:srgbClr val="000000"/>
                </a:outerShdw>
              </a:effectLst>
              <a:cs typeface="B Lotus" panose="00000400000000000000" pitchFamily="2" charset="-78"/>
            </a:endParaRPr>
          </a:p>
        </p:txBody>
      </p:sp>
      <p:sp>
        <p:nvSpPr>
          <p:cNvPr id="343046" name="AutoShape 6"/>
          <p:cNvSpPr>
            <a:spLocks noChangeArrowheads="1"/>
          </p:cNvSpPr>
          <p:nvPr/>
        </p:nvSpPr>
        <p:spPr bwMode="auto">
          <a:xfrm>
            <a:off x="4138613" y="3951288"/>
            <a:ext cx="5473700" cy="1079500"/>
          </a:xfrm>
          <a:prstGeom prst="flowChartPunchedTape">
            <a:avLst/>
          </a:prstGeom>
          <a:solidFill>
            <a:schemeClr val="accent1"/>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sz="2400">
                <a:solidFill>
                  <a:schemeClr val="tx1"/>
                </a:solidFill>
                <a:latin typeface="Times New Roman" panose="02020603050405020304" pitchFamily="18" charset="0"/>
                <a:cs typeface="Times New Roman" panose="02020603050405020304" pitchFamily="18" charset="0"/>
              </a:defRPr>
            </a:lvl1pPr>
            <a:lvl2pPr>
              <a:defRPr kumimoji="1" sz="2400">
                <a:solidFill>
                  <a:schemeClr val="tx1"/>
                </a:solidFill>
                <a:latin typeface="Times New Roman" panose="02020603050405020304" pitchFamily="18" charset="0"/>
                <a:cs typeface="Times New Roman" panose="02020603050405020304" pitchFamily="18" charset="0"/>
              </a:defRPr>
            </a:lvl2pPr>
            <a:lvl3pPr>
              <a:defRPr kumimoji="1" sz="2400">
                <a:solidFill>
                  <a:schemeClr val="tx1"/>
                </a:solidFill>
                <a:latin typeface="Times New Roman" panose="02020603050405020304" pitchFamily="18" charset="0"/>
                <a:cs typeface="Times New Roman" panose="02020603050405020304" pitchFamily="18" charset="0"/>
              </a:defRPr>
            </a:lvl3pPr>
            <a:lvl4pPr>
              <a:defRPr kumimoji="1" sz="2400">
                <a:solidFill>
                  <a:schemeClr val="tx1"/>
                </a:solidFill>
                <a:latin typeface="Times New Roman" panose="02020603050405020304" pitchFamily="18" charset="0"/>
                <a:cs typeface="Times New Roman" panose="02020603050405020304" pitchFamily="18" charset="0"/>
              </a:defRPr>
            </a:lvl4pPr>
            <a:lvl5pPr>
              <a:defRPr kumimoji="1"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algn="r" rtl="1">
              <a:lnSpc>
                <a:spcPct val="90000"/>
              </a:lnSpc>
              <a:spcBef>
                <a:spcPct val="20000"/>
              </a:spcBef>
            </a:pPr>
            <a:r>
              <a:rPr kumimoji="0" lang="fa-IR" b="1" dirty="0">
                <a:solidFill>
                  <a:schemeClr val="accent2"/>
                </a:solidFill>
                <a:effectLst>
                  <a:outerShdw blurRad="38100" dist="38100" dir="2700000" algn="tl">
                    <a:srgbClr val="000000"/>
                  </a:outerShdw>
                </a:effectLst>
                <a:cs typeface="B Lotus" panose="00000400000000000000" pitchFamily="2" charset="-78"/>
              </a:rPr>
              <a:t> </a:t>
            </a:r>
            <a:r>
              <a:rPr kumimoji="0" lang="fa-IR" b="1" dirty="0" smtClean="0">
                <a:solidFill>
                  <a:schemeClr val="accent2"/>
                </a:solidFill>
                <a:effectLst>
                  <a:outerShdw blurRad="38100" dist="38100" dir="2700000" algn="tl">
                    <a:srgbClr val="000000"/>
                  </a:outerShdw>
                </a:effectLst>
                <a:cs typeface="B Lotus" panose="00000400000000000000" pitchFamily="2" charset="-78"/>
              </a:rPr>
              <a:t>فصل</a:t>
            </a:r>
            <a:r>
              <a:rPr kumimoji="0" lang="ar-SA" b="1" dirty="0" smtClean="0">
                <a:solidFill>
                  <a:schemeClr val="accent2"/>
                </a:solidFill>
                <a:effectLst>
                  <a:outerShdw blurRad="38100" dist="38100" dir="2700000" algn="tl">
                    <a:srgbClr val="000000"/>
                  </a:outerShdw>
                </a:effectLst>
                <a:cs typeface="B Lotus" panose="00000400000000000000" pitchFamily="2" charset="-78"/>
              </a:rPr>
              <a:t> 4</a:t>
            </a:r>
            <a:r>
              <a:rPr kumimoji="0" lang="fa-IR" b="1" dirty="0" smtClean="0">
                <a:solidFill>
                  <a:schemeClr val="accent2"/>
                </a:solidFill>
                <a:effectLst>
                  <a:outerShdw blurRad="38100" dist="38100" dir="2700000" algn="tl">
                    <a:srgbClr val="000000"/>
                  </a:outerShdw>
                </a:effectLst>
                <a:cs typeface="B Lotus" panose="00000400000000000000" pitchFamily="2" charset="-78"/>
              </a:rPr>
              <a:t>: دستگاه تنفسی</a:t>
            </a:r>
            <a:endParaRPr kumimoji="0" lang="en-US" b="1" dirty="0">
              <a:solidFill>
                <a:schemeClr val="accent2"/>
              </a:solidFill>
              <a:effectLst>
                <a:outerShdw blurRad="38100" dist="38100" dir="2700000" algn="tl">
                  <a:srgbClr val="000000"/>
                </a:outerShdw>
              </a:effectLst>
              <a:cs typeface="B Lotus" panose="00000400000000000000" pitchFamily="2" charset="-78"/>
            </a:endParaRPr>
          </a:p>
        </p:txBody>
      </p:sp>
      <p:sp>
        <p:nvSpPr>
          <p:cNvPr id="7" name="AutoShape 3"/>
          <p:cNvSpPr>
            <a:spLocks noChangeArrowheads="1"/>
          </p:cNvSpPr>
          <p:nvPr/>
        </p:nvSpPr>
        <p:spPr bwMode="auto">
          <a:xfrm>
            <a:off x="4156075" y="5626100"/>
            <a:ext cx="5473700" cy="1079500"/>
          </a:xfrm>
          <a:prstGeom prst="flowChartPunchedTape">
            <a:avLst/>
          </a:prstGeom>
          <a:solidFill>
            <a:schemeClr val="accent1"/>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sz="2400">
                <a:solidFill>
                  <a:schemeClr val="tx1"/>
                </a:solidFill>
                <a:latin typeface="Times New Roman" panose="02020603050405020304" pitchFamily="18" charset="0"/>
                <a:cs typeface="Times New Roman" panose="02020603050405020304" pitchFamily="18" charset="0"/>
              </a:defRPr>
            </a:lvl1pPr>
            <a:lvl2pPr>
              <a:defRPr kumimoji="1" sz="2400">
                <a:solidFill>
                  <a:schemeClr val="tx1"/>
                </a:solidFill>
                <a:latin typeface="Times New Roman" panose="02020603050405020304" pitchFamily="18" charset="0"/>
                <a:cs typeface="Times New Roman" panose="02020603050405020304" pitchFamily="18" charset="0"/>
              </a:defRPr>
            </a:lvl2pPr>
            <a:lvl3pPr>
              <a:defRPr kumimoji="1" sz="2400">
                <a:solidFill>
                  <a:schemeClr val="tx1"/>
                </a:solidFill>
                <a:latin typeface="Times New Roman" panose="02020603050405020304" pitchFamily="18" charset="0"/>
                <a:cs typeface="Times New Roman" panose="02020603050405020304" pitchFamily="18" charset="0"/>
              </a:defRPr>
            </a:lvl3pPr>
            <a:lvl4pPr>
              <a:defRPr kumimoji="1" sz="2400">
                <a:solidFill>
                  <a:schemeClr val="tx1"/>
                </a:solidFill>
                <a:latin typeface="Times New Roman" panose="02020603050405020304" pitchFamily="18" charset="0"/>
                <a:cs typeface="Times New Roman" panose="02020603050405020304" pitchFamily="18" charset="0"/>
              </a:defRPr>
            </a:lvl4pPr>
            <a:lvl5pPr>
              <a:defRPr kumimoji="1"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algn="r" rtl="1">
              <a:lnSpc>
                <a:spcPct val="90000"/>
              </a:lnSpc>
              <a:spcBef>
                <a:spcPct val="20000"/>
              </a:spcBef>
            </a:pPr>
            <a:r>
              <a:rPr kumimoji="0" lang="fa-IR" b="1" dirty="0" smtClean="0">
                <a:solidFill>
                  <a:schemeClr val="folHlink"/>
                </a:solidFill>
                <a:effectLst>
                  <a:outerShdw blurRad="38100" dist="38100" dir="2700000" algn="tl">
                    <a:srgbClr val="000000"/>
                  </a:outerShdw>
                </a:effectLst>
                <a:cs typeface="B Lotus" panose="00000400000000000000" pitchFamily="2" charset="-78"/>
              </a:rPr>
              <a:t>فصل 6: کلیه و مجاری ادراری</a:t>
            </a:r>
            <a:endParaRPr kumimoji="0" lang="en-US" b="1" dirty="0">
              <a:solidFill>
                <a:schemeClr val="folHlink"/>
              </a:solidFill>
              <a:effectLst>
                <a:outerShdw blurRad="38100" dist="38100" dir="2700000" algn="tl">
                  <a:srgbClr val="000000"/>
                </a:outerShdw>
              </a:effectLst>
              <a:cs typeface="B Lotus" panose="00000400000000000000" pitchFamily="2" charset="-78"/>
            </a:endParaRPr>
          </a:p>
        </p:txBody>
      </p:sp>
      <p:sp>
        <p:nvSpPr>
          <p:cNvPr id="8" name="AutoShape 3"/>
          <p:cNvSpPr>
            <a:spLocks noChangeArrowheads="1"/>
          </p:cNvSpPr>
          <p:nvPr/>
        </p:nvSpPr>
        <p:spPr bwMode="auto">
          <a:xfrm>
            <a:off x="4168775" y="4800600"/>
            <a:ext cx="5473700" cy="1079500"/>
          </a:xfrm>
          <a:prstGeom prst="flowChartPunchedTape">
            <a:avLst/>
          </a:prstGeom>
          <a:solidFill>
            <a:schemeClr val="accent1"/>
          </a:solidFill>
          <a:ln w="12700">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kumimoji="1" sz="2400">
                <a:solidFill>
                  <a:schemeClr val="tx1"/>
                </a:solidFill>
                <a:latin typeface="Times New Roman" panose="02020603050405020304" pitchFamily="18" charset="0"/>
                <a:cs typeface="Times New Roman" panose="02020603050405020304" pitchFamily="18" charset="0"/>
              </a:defRPr>
            </a:lvl1pPr>
            <a:lvl2pPr>
              <a:defRPr kumimoji="1" sz="2400">
                <a:solidFill>
                  <a:schemeClr val="tx1"/>
                </a:solidFill>
                <a:latin typeface="Times New Roman" panose="02020603050405020304" pitchFamily="18" charset="0"/>
                <a:cs typeface="Times New Roman" panose="02020603050405020304" pitchFamily="18" charset="0"/>
              </a:defRPr>
            </a:lvl2pPr>
            <a:lvl3pPr>
              <a:defRPr kumimoji="1" sz="2400">
                <a:solidFill>
                  <a:schemeClr val="tx1"/>
                </a:solidFill>
                <a:latin typeface="Times New Roman" panose="02020603050405020304" pitchFamily="18" charset="0"/>
                <a:cs typeface="Times New Roman" panose="02020603050405020304" pitchFamily="18" charset="0"/>
              </a:defRPr>
            </a:lvl3pPr>
            <a:lvl4pPr>
              <a:defRPr kumimoji="1" sz="2400">
                <a:solidFill>
                  <a:schemeClr val="tx1"/>
                </a:solidFill>
                <a:latin typeface="Times New Roman" panose="02020603050405020304" pitchFamily="18" charset="0"/>
                <a:cs typeface="Times New Roman" panose="02020603050405020304" pitchFamily="18" charset="0"/>
              </a:defRPr>
            </a:lvl4pPr>
            <a:lvl5pPr>
              <a:defRPr kumimoji="1" sz="2400">
                <a:solidFill>
                  <a:schemeClr val="tx1"/>
                </a:solidFill>
                <a:latin typeface="Times New Roman" panose="02020603050405020304" pitchFamily="18" charset="0"/>
                <a:cs typeface="Times New Roman" panose="02020603050405020304" pitchFamily="18" charset="0"/>
              </a:defRPr>
            </a:lvl5pPr>
            <a:lvl6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6pPr>
            <a:lvl7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7pPr>
            <a:lvl8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8pPr>
            <a:lvl9pPr fontAlgn="base">
              <a:spcBef>
                <a:spcPct val="0"/>
              </a:spcBef>
              <a:spcAft>
                <a:spcPct val="0"/>
              </a:spcAft>
              <a:defRPr kumimoji="1" sz="2400">
                <a:solidFill>
                  <a:schemeClr val="tx1"/>
                </a:solidFill>
                <a:latin typeface="Times New Roman" panose="02020603050405020304" pitchFamily="18" charset="0"/>
                <a:cs typeface="Times New Roman" panose="02020603050405020304" pitchFamily="18" charset="0"/>
              </a:defRPr>
            </a:lvl9pPr>
          </a:lstStyle>
          <a:p>
            <a:pPr algn="r" rtl="1">
              <a:lnSpc>
                <a:spcPct val="90000"/>
              </a:lnSpc>
              <a:spcBef>
                <a:spcPct val="20000"/>
              </a:spcBef>
            </a:pPr>
            <a:r>
              <a:rPr kumimoji="0" lang="fa-IR" b="1" dirty="0" smtClean="0">
                <a:solidFill>
                  <a:schemeClr val="folHlink"/>
                </a:solidFill>
                <a:effectLst>
                  <a:outerShdw blurRad="38100" dist="38100" dir="2700000" algn="tl">
                    <a:srgbClr val="000000"/>
                  </a:outerShdw>
                </a:effectLst>
                <a:cs typeface="B Lotus" panose="00000400000000000000" pitchFamily="2" charset="-78"/>
              </a:rPr>
              <a:t>فصل 5: </a:t>
            </a:r>
            <a:r>
              <a:rPr kumimoji="0" lang="fa-IR" b="1" dirty="0" smtClean="0">
                <a:solidFill>
                  <a:schemeClr val="accent2"/>
                </a:solidFill>
                <a:effectLst>
                  <a:outerShdw blurRad="38100" dist="38100" dir="2700000" algn="tl">
                    <a:srgbClr val="000000"/>
                  </a:outerShdw>
                </a:effectLst>
                <a:cs typeface="B Lotus" panose="00000400000000000000" pitchFamily="2" charset="-78"/>
              </a:rPr>
              <a:t>دستگاه گوارش</a:t>
            </a:r>
            <a:endParaRPr kumimoji="0" lang="en-US" b="1" dirty="0">
              <a:solidFill>
                <a:schemeClr val="folHlink"/>
              </a:solidFill>
              <a:effectLst>
                <a:outerShdw blurRad="38100" dist="38100" dir="2700000" algn="tl">
                  <a:srgbClr val="000000"/>
                </a:outerShdw>
              </a:effectLst>
              <a:cs typeface="B Lotus" panose="00000400000000000000" pitchFamily="2" charset="-78"/>
            </a:endParaRPr>
          </a:p>
        </p:txBody>
      </p:sp>
    </p:spTree>
    <p:extLst>
      <p:ext uri="{BB962C8B-B14F-4D97-AF65-F5344CB8AC3E}">
        <p14:creationId xmlns="" xmlns:p14="http://schemas.microsoft.com/office/powerpoint/2010/main" val="376869951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828801" y="765176"/>
            <a:ext cx="8493125" cy="5400675"/>
          </a:xfrm>
        </p:spPr>
        <p:txBody>
          <a:bodyPr>
            <a:normAutofit fontScale="92500" lnSpcReduction="20000"/>
          </a:bodyPr>
          <a:lstStyle/>
          <a:p>
            <a:pPr marL="533400" indent="-533400" algn="just" rtl="1">
              <a:lnSpc>
                <a:spcPct val="80000"/>
              </a:lnSpc>
              <a:buNone/>
            </a:pPr>
            <a:r>
              <a:rPr lang="ar-SA" sz="3500" b="1" dirty="0" smtClean="0">
                <a:latin typeface="Times New Roman" pitchFamily="18" charset="0"/>
                <a:cs typeface="B Nazanin" pitchFamily="2" charset="-78"/>
              </a:rPr>
              <a:t>پيش</a:t>
            </a:r>
            <a:r>
              <a:rPr lang="fa-IR" sz="3500" b="1" dirty="0" smtClean="0">
                <a:latin typeface="Times New Roman" pitchFamily="18" charset="0"/>
                <a:cs typeface="B Nazanin" pitchFamily="2" charset="-78"/>
              </a:rPr>
              <a:t> </a:t>
            </a:r>
            <a:r>
              <a:rPr lang="ar-SA" sz="3500" b="1" dirty="0" smtClean="0">
                <a:latin typeface="Times New Roman" pitchFamily="18" charset="0"/>
                <a:cs typeface="B Nazanin" pitchFamily="2" charset="-78"/>
              </a:rPr>
              <a:t>گفتار</a:t>
            </a:r>
            <a:endParaRPr lang="ar-SA" sz="3000" b="1" dirty="0">
              <a:latin typeface="Times New Roman" pitchFamily="18" charset="0"/>
              <a:cs typeface="B Nazanin" pitchFamily="2" charset="-78"/>
            </a:endParaRPr>
          </a:p>
          <a:p>
            <a:pPr marL="533400" indent="-533400" algn="r" rtl="1">
              <a:buFont typeface="Arial" pitchFamily="34" charset="0"/>
              <a:buChar char="•"/>
            </a:pPr>
            <a:r>
              <a:rPr lang="fa-IR" sz="2600" dirty="0" smtClean="0">
                <a:solidFill>
                  <a:srgbClr val="FF0000"/>
                </a:solidFill>
                <a:latin typeface="Times New Roman" pitchFamily="18" charset="0"/>
                <a:cs typeface="B Nazanin" pitchFamily="2" charset="-78"/>
              </a:rPr>
              <a:t>هدف فيزيولوژي: </a:t>
            </a:r>
            <a:r>
              <a:rPr lang="fa-IR" sz="2000" dirty="0" smtClean="0">
                <a:latin typeface="Times New Roman" pitchFamily="18" charset="0"/>
                <a:cs typeface="B Nazanin" pitchFamily="2" charset="-78"/>
              </a:rPr>
              <a:t>تشريح عوامل فيزيكي و شيميايي.</a:t>
            </a:r>
            <a:endParaRPr lang="en-US" sz="2000" dirty="0" smtClean="0">
              <a:latin typeface="Times New Roman" pitchFamily="18" charset="0"/>
              <a:cs typeface="B Nazanin" pitchFamily="2" charset="-78"/>
            </a:endParaRPr>
          </a:p>
          <a:p>
            <a:pPr marL="533400" indent="-533400" algn="just" rtl="1">
              <a:buFont typeface="Arial" pitchFamily="34" charset="0"/>
              <a:buChar char="•"/>
            </a:pPr>
            <a:r>
              <a:rPr lang="fa-IR" sz="2000" dirty="0" smtClean="0">
                <a:latin typeface="Times New Roman" pitchFamily="18" charset="0"/>
                <a:cs typeface="B Nazanin" pitchFamily="2" charset="-78"/>
              </a:rPr>
              <a:t>فيزيولوژي انساني: ويژگي ها و مكانيسم هاي خاص بدن انسان.</a:t>
            </a:r>
            <a:endParaRPr lang="en-US" sz="2000" dirty="0" smtClean="0">
              <a:latin typeface="Times New Roman" pitchFamily="18" charset="0"/>
              <a:cs typeface="B Nazanin" pitchFamily="2" charset="-78"/>
            </a:endParaRPr>
          </a:p>
          <a:p>
            <a:pPr marL="533400" indent="-533400" algn="just" rtl="1">
              <a:buFont typeface="Arial" pitchFamily="34" charset="0"/>
              <a:buChar char="•"/>
            </a:pPr>
            <a:r>
              <a:rPr lang="fa-IR" sz="3000" b="1" dirty="0" smtClean="0">
                <a:latin typeface="Times New Roman" pitchFamily="18" charset="0"/>
                <a:cs typeface="B Nazanin" pitchFamily="2" charset="-78"/>
              </a:rPr>
              <a:t>سلول:</a:t>
            </a:r>
            <a:endParaRPr lang="en-US" sz="3000" b="1" dirty="0" smtClean="0">
              <a:latin typeface="Times New Roman" pitchFamily="18" charset="0"/>
              <a:cs typeface="B Nazanin" pitchFamily="2" charset="-78"/>
            </a:endParaRPr>
          </a:p>
          <a:p>
            <a:pPr marL="533400" indent="-533400" algn="just" rtl="1">
              <a:buFont typeface="Wingdings" pitchFamily="2" charset="2"/>
              <a:buChar char="ü"/>
            </a:pPr>
            <a:r>
              <a:rPr lang="fa-IR" sz="2000" dirty="0" smtClean="0">
                <a:latin typeface="Times New Roman" pitchFamily="18" charset="0"/>
                <a:cs typeface="B Nazanin" pitchFamily="2" charset="-78"/>
              </a:rPr>
              <a:t>واحد اصلي حيات بدن</a:t>
            </a:r>
          </a:p>
          <a:p>
            <a:pPr marL="533400" indent="-533400" algn="just" rtl="1">
              <a:buFont typeface="Wingdings" pitchFamily="2" charset="2"/>
              <a:buChar char="ü"/>
            </a:pPr>
            <a:r>
              <a:rPr lang="fa-IR" sz="2000" dirty="0" smtClean="0">
                <a:latin typeface="Times New Roman" pitchFamily="18" charset="0"/>
                <a:cs typeface="B Nazanin" pitchFamily="2" charset="-78"/>
              </a:rPr>
              <a:t>هر عضو مجموعه اي از سلولهاي متفاوت است. (</a:t>
            </a:r>
            <a:r>
              <a:rPr lang="en-US" sz="2000" dirty="0" err="1" smtClean="0">
                <a:latin typeface="Times New Roman" pitchFamily="18" charset="0"/>
                <a:cs typeface="B Nazanin" pitchFamily="2" charset="-78"/>
              </a:rPr>
              <a:t>Cell+ECM</a:t>
            </a:r>
            <a:r>
              <a:rPr lang="fa-IR" sz="2000" dirty="0" smtClean="0">
                <a:latin typeface="Times New Roman" pitchFamily="18" charset="0"/>
                <a:cs typeface="B Nazanin" pitchFamily="2" charset="-78"/>
              </a:rPr>
              <a:t>)</a:t>
            </a:r>
            <a:endParaRPr lang="en-US" sz="2000" dirty="0" smtClean="0">
              <a:latin typeface="Times New Roman" pitchFamily="18" charset="0"/>
              <a:cs typeface="B Nazanin" pitchFamily="2" charset="-78"/>
            </a:endParaRPr>
          </a:p>
          <a:p>
            <a:pPr marL="533400" indent="-533400" algn="just" rtl="1">
              <a:buFont typeface="Wingdings" pitchFamily="2" charset="2"/>
              <a:buChar char="ü"/>
            </a:pPr>
            <a:r>
              <a:rPr lang="fa-IR" sz="2000" dirty="0" smtClean="0">
                <a:latin typeface="Times New Roman" pitchFamily="18" charset="0"/>
                <a:cs typeface="B Nazanin" pitchFamily="2" charset="-78"/>
              </a:rPr>
              <a:t> انجام يك يا چند كار </a:t>
            </a:r>
          </a:p>
          <a:p>
            <a:pPr marL="533400" indent="-533400" algn="just" rtl="1">
              <a:buFont typeface="Wingdings" pitchFamily="2" charset="2"/>
              <a:buChar char="ü"/>
            </a:pPr>
            <a:r>
              <a:rPr lang="fa-IR" sz="2000" dirty="0" smtClean="0">
                <a:latin typeface="Times New Roman" pitchFamily="18" charset="0"/>
                <a:cs typeface="B Nazanin" pitchFamily="2" charset="-78"/>
              </a:rPr>
              <a:t> 25 تريليون گلبول قرمز خون  (وظيفه آن انتقال اكسيژن از ريه</a:t>
            </a:r>
            <a:r>
              <a:rPr lang="en-US" sz="2000" dirty="0" smtClean="0">
                <a:latin typeface="Times New Roman" pitchFamily="18" charset="0"/>
                <a:cs typeface="B Nazanin" pitchFamily="2" charset="-78"/>
              </a:rPr>
              <a:t> </a:t>
            </a:r>
            <a:r>
              <a:rPr lang="fa-IR" sz="2000" dirty="0" smtClean="0">
                <a:latin typeface="Times New Roman" pitchFamily="18" charset="0"/>
                <a:cs typeface="B Nazanin" pitchFamily="2" charset="-78"/>
              </a:rPr>
              <a:t>ها به بافتها) است. </a:t>
            </a:r>
          </a:p>
          <a:p>
            <a:pPr marL="533400" indent="-533400" algn="just" rtl="1">
              <a:buFont typeface="Wingdings" pitchFamily="2" charset="2"/>
              <a:buChar char="ü"/>
            </a:pPr>
            <a:r>
              <a:rPr lang="fa-IR" sz="2000" dirty="0" smtClean="0">
                <a:latin typeface="Times New Roman" pitchFamily="18" charset="0"/>
                <a:cs typeface="B Nazanin" pitchFamily="2" charset="-78"/>
              </a:rPr>
              <a:t>كه جمع سلولهاي بدن 111 تريليون</a:t>
            </a:r>
            <a:endParaRPr lang="en-US" sz="2000" dirty="0" smtClean="0">
              <a:latin typeface="Times New Roman" pitchFamily="18" charset="0"/>
              <a:cs typeface="B Nazanin" pitchFamily="2" charset="-78"/>
            </a:endParaRPr>
          </a:p>
          <a:p>
            <a:pPr marL="533400" indent="-533400" algn="just" rtl="1">
              <a:buFont typeface="Wingdings" pitchFamily="2" charset="2"/>
              <a:buChar char="ü"/>
            </a:pPr>
            <a:r>
              <a:rPr lang="fa-IR" sz="2000" dirty="0" smtClean="0">
                <a:latin typeface="Times New Roman" pitchFamily="18" charset="0"/>
                <a:cs typeface="B Nazanin" pitchFamily="2" charset="-78"/>
              </a:rPr>
              <a:t>خصوصيات مشترك بين سلولهاي بدن مشترك؟؟</a:t>
            </a:r>
          </a:p>
          <a:p>
            <a:pPr marL="533400" indent="-533400" algn="just" rtl="1">
              <a:buFont typeface="Wingdings" pitchFamily="2" charset="2"/>
              <a:buChar char="Ø"/>
            </a:pPr>
            <a:r>
              <a:rPr lang="fa-IR" sz="2000" dirty="0" smtClean="0">
                <a:latin typeface="Times New Roman" pitchFamily="18" charset="0"/>
                <a:cs typeface="B Nazanin" pitchFamily="2" charset="-78"/>
              </a:rPr>
              <a:t>مكانيسم هاي كلي تبديل مواد غذايي به انرژي در تمام سلولها يكسان است. (اكسيژن در تمام سلولها با مواد حاصل از تجزيه كربوهيدرات، چربي يا پروتئين تركيب شده و ایجاد انرژي).</a:t>
            </a:r>
          </a:p>
          <a:p>
            <a:pPr marL="533400" indent="-533400" algn="just" rtl="1">
              <a:buFont typeface="Wingdings" pitchFamily="2" charset="2"/>
              <a:buChar char="Ø"/>
            </a:pPr>
            <a:r>
              <a:rPr lang="fa-IR" sz="2000" dirty="0" smtClean="0">
                <a:latin typeface="Times New Roman" pitchFamily="18" charset="0"/>
                <a:cs typeface="B Nazanin" pitchFamily="2" charset="-78"/>
              </a:rPr>
              <a:t>مكانيسم هاي كلي تبديل مواد غذايي به انرژي در تمام سلولها يكسان است. </a:t>
            </a:r>
            <a:endParaRPr lang="en-US" sz="2000" dirty="0" smtClean="0">
              <a:latin typeface="Times New Roman" pitchFamily="18" charset="0"/>
              <a:cs typeface="B Nazanin" pitchFamily="2" charset="-78"/>
            </a:endParaRPr>
          </a:p>
          <a:p>
            <a:pPr marL="533400" indent="-533400" algn="just" rtl="1">
              <a:buFont typeface="Wingdings" pitchFamily="2" charset="2"/>
              <a:buChar char="Ø"/>
            </a:pPr>
            <a:r>
              <a:rPr lang="fa-IR" sz="2000" dirty="0" smtClean="0">
                <a:latin typeface="Times New Roman" pitchFamily="18" charset="0"/>
                <a:cs typeface="B Nazanin" pitchFamily="2" charset="-78"/>
              </a:rPr>
              <a:t>توليد مثل  و مرگ يك سلول با سلول جديد جايگزين ميگردد.</a:t>
            </a:r>
            <a:endParaRPr lang="en-US" sz="2000" b="1" dirty="0" smtClean="0">
              <a:latin typeface="Times New Roman" pitchFamily="18" charset="0"/>
              <a:cs typeface="B Nazanin" pitchFamily="2" charset="-78"/>
            </a:endParaRPr>
          </a:p>
        </p:txBody>
      </p:sp>
    </p:spTree>
    <p:extLst>
      <p:ext uri="{BB962C8B-B14F-4D97-AF65-F5344CB8AC3E}">
        <p14:creationId xmlns="" xmlns:p14="http://schemas.microsoft.com/office/powerpoint/2010/main" val="195649381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990600" y="342900"/>
            <a:ext cx="10490200" cy="6146800"/>
          </a:xfrm>
        </p:spPr>
        <p:txBody>
          <a:bodyPr>
            <a:normAutofit fontScale="92500" lnSpcReduction="20000"/>
          </a:bodyPr>
          <a:lstStyle/>
          <a:p>
            <a:pPr marL="533400" indent="-533400" algn="just" rtl="1">
              <a:lnSpc>
                <a:spcPct val="80000"/>
              </a:lnSpc>
              <a:buNone/>
            </a:pPr>
            <a:r>
              <a:rPr lang="ar-SA" sz="2400" b="1" dirty="0" smtClean="0">
                <a:latin typeface="Times New Roman" pitchFamily="18" charset="0"/>
                <a:cs typeface="B Nazanin" pitchFamily="2" charset="-78"/>
              </a:rPr>
              <a:t>پيش</a:t>
            </a:r>
            <a:r>
              <a:rPr lang="fa-IR" sz="2400" b="1" dirty="0" smtClean="0">
                <a:latin typeface="Times New Roman" pitchFamily="18" charset="0"/>
                <a:cs typeface="B Nazanin" pitchFamily="2" charset="-78"/>
              </a:rPr>
              <a:t> </a:t>
            </a:r>
            <a:r>
              <a:rPr lang="ar-SA" sz="2400" b="1" dirty="0" smtClean="0">
                <a:latin typeface="Times New Roman" pitchFamily="18" charset="0"/>
                <a:cs typeface="B Nazanin" pitchFamily="2" charset="-78"/>
              </a:rPr>
              <a:t>گفتار</a:t>
            </a:r>
            <a:endParaRPr lang="fa-IR" sz="2400" b="1" dirty="0" smtClean="0">
              <a:latin typeface="Times New Roman" pitchFamily="18" charset="0"/>
              <a:cs typeface="B Nazanin" pitchFamily="2" charset="-78"/>
            </a:endParaRPr>
          </a:p>
          <a:p>
            <a:pPr marL="533400" indent="-533400" algn="just" rtl="1">
              <a:lnSpc>
                <a:spcPct val="80000"/>
              </a:lnSpc>
              <a:buNone/>
            </a:pPr>
            <a:r>
              <a:rPr lang="fa-IR" sz="2000" dirty="0" smtClean="0">
                <a:latin typeface="Times New Roman" pitchFamily="18" charset="0"/>
                <a:cs typeface="B Nazanin" pitchFamily="2" charset="-78"/>
              </a:rPr>
              <a:t>دستگاه هاي کنترلی بدن:</a:t>
            </a:r>
          </a:p>
          <a:p>
            <a:pPr marL="533400" indent="-533400" algn="just" rtl="1">
              <a:lnSpc>
                <a:spcPct val="80000"/>
              </a:lnSpc>
              <a:buNone/>
            </a:pPr>
            <a:endParaRPr lang="ar-SA" sz="2000" b="1" dirty="0">
              <a:latin typeface="Times New Roman" pitchFamily="18" charset="0"/>
              <a:cs typeface="B Nazanin" pitchFamily="2" charset="-78"/>
            </a:endParaRPr>
          </a:p>
          <a:p>
            <a:pPr marL="533400" indent="-533400" algn="r" rtl="1">
              <a:buFont typeface="Wingdings" pitchFamily="2" charset="2"/>
              <a:buChar char="q"/>
            </a:pPr>
            <a:r>
              <a:rPr lang="fa-IR" sz="2000" dirty="0" smtClean="0">
                <a:latin typeface="Times New Roman" pitchFamily="18" charset="0"/>
                <a:cs typeface="B Nazanin" pitchFamily="2" charset="-78"/>
              </a:rPr>
              <a:t>هومئوستاز</a:t>
            </a:r>
            <a:r>
              <a:rPr lang="en-US" sz="2000" dirty="0" smtClean="0">
                <a:latin typeface="Times New Roman" pitchFamily="18" charset="0"/>
                <a:cs typeface="B Nazanin" pitchFamily="2" charset="-78"/>
              </a:rPr>
              <a:t>(Homeostasis) </a:t>
            </a:r>
            <a:r>
              <a:rPr lang="fa-IR" sz="2000" dirty="0" smtClean="0">
                <a:latin typeface="Times New Roman" pitchFamily="18" charset="0"/>
                <a:cs typeface="B Nazanin" pitchFamily="2" charset="-78"/>
              </a:rPr>
              <a:t>: به معني حفظ شرايط پايدار و ثابت محيط داخلي بدن.</a:t>
            </a:r>
          </a:p>
          <a:p>
            <a:pPr marL="533400" indent="-533400" algn="r" rtl="1">
              <a:buFont typeface="Courier New" pitchFamily="49" charset="0"/>
              <a:buChar char="o"/>
            </a:pPr>
            <a:r>
              <a:rPr lang="fa-IR" sz="2000" dirty="0" smtClean="0">
                <a:latin typeface="Times New Roman" pitchFamily="18" charset="0"/>
                <a:cs typeface="B Nazanin" pitchFamily="2" charset="-78"/>
              </a:rPr>
              <a:t> تمامي اعضا و بافت ها</a:t>
            </a:r>
            <a:endParaRPr lang="en-US" sz="2000" dirty="0" smtClean="0">
              <a:latin typeface="Times New Roman" pitchFamily="18" charset="0"/>
              <a:cs typeface="B Nazanin" pitchFamily="2" charset="-78"/>
            </a:endParaRPr>
          </a:p>
          <a:p>
            <a:pPr marL="533400" indent="-533400" algn="r" rtl="1">
              <a:buFont typeface="Arial" pitchFamily="34" charset="0"/>
              <a:buChar char="•"/>
            </a:pPr>
            <a:r>
              <a:rPr lang="fa-IR" sz="2000" dirty="0" smtClean="0">
                <a:latin typeface="Times New Roman" pitchFamily="18" charset="0"/>
                <a:cs typeface="B Nazanin" pitchFamily="2" charset="-78"/>
              </a:rPr>
              <a:t> بعنوان مثال ريه ها تامین اكسيژن مايع خارج سلولي </a:t>
            </a:r>
            <a:endParaRPr lang="en-US" sz="2000" dirty="0" smtClean="0">
              <a:latin typeface="Times New Roman" pitchFamily="18" charset="0"/>
              <a:cs typeface="B Nazanin" pitchFamily="2" charset="-78"/>
            </a:endParaRPr>
          </a:p>
          <a:p>
            <a:pPr marL="533400" indent="-533400" algn="r" rtl="1">
              <a:buFont typeface="Arial" pitchFamily="34" charset="0"/>
              <a:buChar char="•"/>
            </a:pPr>
            <a:r>
              <a:rPr lang="fa-IR" sz="2000" dirty="0" smtClean="0">
                <a:latin typeface="Times New Roman" pitchFamily="18" charset="0"/>
                <a:cs typeface="B Nazanin" pitchFamily="2" charset="-78"/>
              </a:rPr>
              <a:t>كليه ها ثابت نگهداشتن غلظت يونها</a:t>
            </a:r>
            <a:endParaRPr lang="en-US" sz="2000" dirty="0" smtClean="0">
              <a:latin typeface="Times New Roman" pitchFamily="18" charset="0"/>
              <a:cs typeface="B Nazanin" pitchFamily="2" charset="-78"/>
            </a:endParaRPr>
          </a:p>
          <a:p>
            <a:pPr marL="533400" indent="-533400" algn="r" rtl="1">
              <a:buFont typeface="Arial" pitchFamily="34" charset="0"/>
              <a:buChar char="•"/>
            </a:pPr>
            <a:r>
              <a:rPr lang="fa-IR" sz="2000" dirty="0" smtClean="0">
                <a:latin typeface="Times New Roman" pitchFamily="18" charset="0"/>
                <a:cs typeface="B Nazanin" pitchFamily="2" charset="-78"/>
              </a:rPr>
              <a:t> سيستم گوارش تامین مواد غذايي</a:t>
            </a:r>
          </a:p>
          <a:p>
            <a:pPr marL="533400" indent="-533400" algn="r" rtl="1">
              <a:buFont typeface="Wingdings" pitchFamily="2" charset="2"/>
              <a:buChar char="q"/>
            </a:pPr>
            <a:r>
              <a:rPr lang="fa-IR" sz="2000" dirty="0" smtClean="0">
                <a:latin typeface="Times New Roman" pitchFamily="18" charset="0"/>
                <a:cs typeface="B Nazanin" pitchFamily="2" charset="-78"/>
              </a:rPr>
              <a:t>بدن انسان داراي هزاران دستگاه كنترل است. </a:t>
            </a:r>
            <a:endParaRPr lang="en-US" sz="2000" dirty="0" smtClean="0">
              <a:latin typeface="Times New Roman" pitchFamily="18" charset="0"/>
              <a:cs typeface="B Nazanin" pitchFamily="2" charset="-78"/>
            </a:endParaRPr>
          </a:p>
          <a:p>
            <a:pPr marL="533400" indent="-533400" algn="r" rtl="1">
              <a:buFont typeface="Arial" pitchFamily="34" charset="0"/>
              <a:buChar char="•"/>
            </a:pPr>
            <a:r>
              <a:rPr lang="fa-IR" sz="2000" dirty="0" smtClean="0">
                <a:latin typeface="Times New Roman" pitchFamily="18" charset="0"/>
                <a:cs typeface="B Nazanin" pitchFamily="2" charset="-78"/>
              </a:rPr>
              <a:t>پيچيده ترين آن دستگاه هاي كنترل ژنتيك (کنترل عملکرد های داخل و خارج سلول).</a:t>
            </a:r>
          </a:p>
          <a:p>
            <a:pPr marL="533400" indent="-533400" algn="r" rtl="1">
              <a:buFont typeface="Arial" pitchFamily="34" charset="0"/>
              <a:buChar char="•"/>
            </a:pPr>
            <a:r>
              <a:rPr lang="fa-IR" sz="2000" dirty="0" smtClean="0">
                <a:latin typeface="Times New Roman" pitchFamily="18" charset="0"/>
                <a:cs typeface="B Nazanin" pitchFamily="2" charset="-78"/>
              </a:rPr>
              <a:t>دستگاه های کنترلی درون اندام(کنترل عملکردهای اختصاصی قسمت های مختلف آن اندام)، برخی فعال در سراسر بدن (کنترل روابط اندام ها)</a:t>
            </a:r>
            <a:endParaRPr lang="en-US" sz="2000" dirty="0" smtClean="0">
              <a:latin typeface="Times New Roman" pitchFamily="18" charset="0"/>
              <a:cs typeface="B Nazanin" pitchFamily="2" charset="-78"/>
            </a:endParaRPr>
          </a:p>
          <a:p>
            <a:pPr marL="533400" indent="-533400" algn="r" rtl="1">
              <a:buFont typeface="Arial" pitchFamily="34" charset="0"/>
              <a:buChar char="•"/>
            </a:pPr>
            <a:r>
              <a:rPr lang="fa-IR" sz="2000" dirty="0" smtClean="0">
                <a:latin typeface="Times New Roman" pitchFamily="18" charset="0"/>
                <a:cs typeface="B Nazanin" pitchFamily="2" charset="-78"/>
              </a:rPr>
              <a:t>نمونه هايي از مكانيسم كنترل:</a:t>
            </a:r>
            <a:endParaRPr lang="en-US" sz="2000" dirty="0" smtClean="0">
              <a:latin typeface="Times New Roman" pitchFamily="18" charset="0"/>
              <a:cs typeface="B Nazanin" pitchFamily="2" charset="-78"/>
            </a:endParaRPr>
          </a:p>
          <a:p>
            <a:pPr marL="533400" indent="-533400" algn="r" rtl="1">
              <a:buFont typeface="Wingdings" pitchFamily="2" charset="2"/>
              <a:buChar char="ü"/>
            </a:pPr>
            <a:r>
              <a:rPr lang="fa-IR" sz="2000" dirty="0" smtClean="0">
                <a:latin typeface="Times New Roman" pitchFamily="18" charset="0"/>
                <a:cs typeface="B Nazanin" pitchFamily="2" charset="-78"/>
              </a:rPr>
              <a:t>الف- تنظيم غلظت اكسيژن و دي اكسيد كربن در مايع خارج سلولي. تنظيم غلظت اكسيژن (هموگلوبين: تنظيم عمل بافري هموگلوبين براي اكسيژن)</a:t>
            </a:r>
            <a:endParaRPr lang="en-US" sz="2000" dirty="0" smtClean="0">
              <a:latin typeface="Times New Roman" pitchFamily="18" charset="0"/>
              <a:cs typeface="B Nazanin" pitchFamily="2" charset="-78"/>
            </a:endParaRPr>
          </a:p>
          <a:p>
            <a:pPr marL="533400" indent="-533400" algn="r" rtl="1">
              <a:buFont typeface="Wingdings" pitchFamily="2" charset="2"/>
              <a:buChar char="ü"/>
            </a:pPr>
            <a:r>
              <a:rPr lang="fa-IR" sz="2000" dirty="0" smtClean="0">
                <a:latin typeface="Times New Roman" pitchFamily="18" charset="0"/>
                <a:cs typeface="B Nazanin" pitchFamily="2" charset="-78"/>
              </a:rPr>
              <a:t> ب- تنظيم دي اكسيد كربن: با بالا رفتن غلظت دي اكسيد كربن خون، مركز تنفس تحريك شده و موجب تنفس عميق سريع فرد</a:t>
            </a:r>
            <a:endParaRPr lang="en-US" sz="2000" dirty="0" smtClean="0">
              <a:latin typeface="Times New Roman" pitchFamily="18" charset="0"/>
              <a:cs typeface="B Nazanin" pitchFamily="2" charset="-78"/>
            </a:endParaRPr>
          </a:p>
          <a:p>
            <a:pPr marL="533400" indent="-533400" algn="r" rtl="1">
              <a:buFont typeface="Wingdings" pitchFamily="2" charset="2"/>
              <a:buChar char="ü"/>
            </a:pPr>
            <a:r>
              <a:rPr lang="fa-IR" sz="2000" dirty="0" smtClean="0">
                <a:latin typeface="Times New Roman" pitchFamily="18" charset="0"/>
                <a:cs typeface="B Nazanin" pitchFamily="2" charset="-78"/>
              </a:rPr>
              <a:t>پ- تنظيم فشار خون شرياني با استفاده از دستگاههاي متفاوت</a:t>
            </a:r>
          </a:p>
          <a:p>
            <a:pPr marL="533400" indent="-533400" algn="r" rtl="1">
              <a:buFont typeface="Arial" pitchFamily="34" charset="0"/>
              <a:buChar char="•"/>
            </a:pPr>
            <a:r>
              <a:rPr lang="fa-IR" sz="2000" dirty="0" smtClean="0">
                <a:latin typeface="Times New Roman" pitchFamily="18" charset="0"/>
                <a:cs typeface="B Nazanin" pitchFamily="2" charset="-78"/>
              </a:rPr>
              <a:t>دستگاه بارو رسپتور (گيرنده فشار)، وجود اين گيرنده ها در شرايين كاروتيد گردن و قوس آئورت </a:t>
            </a:r>
            <a:endParaRPr lang="en-US" sz="2000" b="1" dirty="0" smtClean="0">
              <a:latin typeface="Times New Roman" pitchFamily="18" charset="0"/>
              <a:cs typeface="B Nazanin" pitchFamily="2" charset="-78"/>
            </a:endParaRPr>
          </a:p>
        </p:txBody>
      </p:sp>
    </p:spTree>
    <p:extLst>
      <p:ext uri="{BB962C8B-B14F-4D97-AF65-F5344CB8AC3E}">
        <p14:creationId xmlns="" xmlns:p14="http://schemas.microsoft.com/office/powerpoint/2010/main" val="195649381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828801" y="536576"/>
            <a:ext cx="8493125" cy="5400675"/>
          </a:xfrm>
        </p:spPr>
        <p:txBody>
          <a:bodyPr>
            <a:normAutofit/>
          </a:bodyPr>
          <a:lstStyle/>
          <a:p>
            <a:pPr marL="533400" indent="-533400" algn="just" rtl="1">
              <a:lnSpc>
                <a:spcPct val="80000"/>
              </a:lnSpc>
              <a:buNone/>
            </a:pPr>
            <a:r>
              <a:rPr lang="ar-SA" sz="2400" b="1" dirty="0" smtClean="0">
                <a:latin typeface="Times New Roman" pitchFamily="18" charset="0"/>
                <a:cs typeface="B Nazanin" pitchFamily="2" charset="-78"/>
              </a:rPr>
              <a:t>پيش</a:t>
            </a:r>
            <a:r>
              <a:rPr lang="fa-IR" sz="2400" b="1" dirty="0" smtClean="0">
                <a:latin typeface="Times New Roman" pitchFamily="18" charset="0"/>
                <a:cs typeface="B Nazanin" pitchFamily="2" charset="-78"/>
              </a:rPr>
              <a:t> </a:t>
            </a:r>
            <a:r>
              <a:rPr lang="ar-SA" sz="2400" b="1" dirty="0" smtClean="0">
                <a:latin typeface="Times New Roman" pitchFamily="18" charset="0"/>
                <a:cs typeface="B Nazanin" pitchFamily="2" charset="-78"/>
              </a:rPr>
              <a:t>گفتار</a:t>
            </a:r>
            <a:endParaRPr lang="en-US" sz="2400" b="1" dirty="0" smtClean="0">
              <a:latin typeface="Times New Roman" pitchFamily="18" charset="0"/>
              <a:cs typeface="B Nazanin" pitchFamily="2" charset="-78"/>
            </a:endParaRPr>
          </a:p>
          <a:p>
            <a:pPr marL="533400" indent="-533400" algn="just" rtl="1">
              <a:lnSpc>
                <a:spcPct val="80000"/>
              </a:lnSpc>
              <a:buNone/>
            </a:pPr>
            <a:r>
              <a:rPr lang="fa-IR" sz="2400" dirty="0" smtClean="0">
                <a:cs typeface="B Nazanin" pitchFamily="2" charset="-78"/>
              </a:rPr>
              <a:t>دامنه طبيعي اجزاء مهم خارج سلولي</a:t>
            </a:r>
            <a:endParaRPr lang="en-US" sz="2400" dirty="0" smtClean="0">
              <a:cs typeface="B Nazanin" pitchFamily="2" charset="-78"/>
            </a:endParaRPr>
          </a:p>
          <a:p>
            <a:pPr marL="533400" indent="-533400" algn="just" rtl="1">
              <a:lnSpc>
                <a:spcPct val="80000"/>
              </a:lnSpc>
              <a:buNone/>
            </a:pPr>
            <a:endParaRPr lang="fa-IR" sz="2400" b="1" dirty="0" smtClean="0">
              <a:latin typeface="Times New Roman" pitchFamily="18" charset="0"/>
              <a:cs typeface="B Nazanin" pitchFamily="2" charset="-78"/>
            </a:endParaRPr>
          </a:p>
          <a:p>
            <a:pPr marL="533400" indent="-533400" algn="just" rtl="1">
              <a:lnSpc>
                <a:spcPct val="80000"/>
              </a:lnSpc>
              <a:buNone/>
            </a:pPr>
            <a:endParaRPr lang="ar-SA" sz="2000" b="1" dirty="0">
              <a:latin typeface="Times New Roman" pitchFamily="18" charset="0"/>
              <a:cs typeface="B Nazanin" pitchFamily="2" charset="-78"/>
            </a:endParaRPr>
          </a:p>
        </p:txBody>
      </p:sp>
      <p:pic>
        <p:nvPicPr>
          <p:cNvPr id="1027" name="Picture 3" descr="E:\educational\فیزیولوژِی\درس فیزیولوژی ترم 95-1\1.jpg"/>
          <p:cNvPicPr>
            <a:picLocks noChangeAspect="1" noChangeArrowheads="1"/>
          </p:cNvPicPr>
          <p:nvPr/>
        </p:nvPicPr>
        <p:blipFill>
          <a:blip r:embed="rId3" cstate="print"/>
          <a:srcRect/>
          <a:stretch>
            <a:fillRect/>
          </a:stretch>
        </p:blipFill>
        <p:spPr bwMode="auto">
          <a:xfrm>
            <a:off x="1204913" y="1757363"/>
            <a:ext cx="9782175" cy="3343275"/>
          </a:xfrm>
          <a:prstGeom prst="rect">
            <a:avLst/>
          </a:prstGeom>
          <a:noFill/>
        </p:spPr>
      </p:pic>
    </p:spTree>
    <p:extLst>
      <p:ext uri="{BB962C8B-B14F-4D97-AF65-F5344CB8AC3E}">
        <p14:creationId xmlns="" xmlns:p14="http://schemas.microsoft.com/office/powerpoint/2010/main" val="195649381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469901" y="0"/>
            <a:ext cx="11366500" cy="6438900"/>
          </a:xfrm>
        </p:spPr>
        <p:txBody>
          <a:bodyPr>
            <a:normAutofit/>
          </a:bodyPr>
          <a:lstStyle/>
          <a:p>
            <a:pPr marL="533400" indent="-533400" algn="just" rtl="1">
              <a:lnSpc>
                <a:spcPct val="80000"/>
              </a:lnSpc>
              <a:buNone/>
            </a:pPr>
            <a:r>
              <a:rPr lang="ar-SA" sz="2400" b="1" dirty="0" smtClean="0">
                <a:latin typeface="Times New Roman" pitchFamily="18" charset="0"/>
                <a:cs typeface="B Nazanin" pitchFamily="2" charset="-78"/>
              </a:rPr>
              <a:t>پيش</a:t>
            </a:r>
            <a:r>
              <a:rPr lang="fa-IR" sz="2400" b="1" dirty="0" smtClean="0">
                <a:latin typeface="Times New Roman" pitchFamily="18" charset="0"/>
                <a:cs typeface="B Nazanin" pitchFamily="2" charset="-78"/>
              </a:rPr>
              <a:t> </a:t>
            </a:r>
            <a:r>
              <a:rPr lang="ar-SA" sz="2400" b="1" dirty="0" smtClean="0">
                <a:latin typeface="Times New Roman" pitchFamily="18" charset="0"/>
                <a:cs typeface="B Nazanin" pitchFamily="2" charset="-78"/>
              </a:rPr>
              <a:t>گفتار</a:t>
            </a:r>
            <a:endParaRPr lang="fa-IR" sz="2400" b="1" dirty="0" smtClean="0">
              <a:latin typeface="Times New Roman" pitchFamily="18" charset="0"/>
              <a:cs typeface="B Nazanin" pitchFamily="2" charset="-78"/>
            </a:endParaRPr>
          </a:p>
          <a:p>
            <a:pPr marL="533400" indent="-533400" algn="just" rtl="1">
              <a:lnSpc>
                <a:spcPct val="80000"/>
              </a:lnSpc>
              <a:buNone/>
            </a:pPr>
            <a:endParaRPr lang="ar-SA" sz="2000" b="1" dirty="0">
              <a:latin typeface="Times New Roman" pitchFamily="18" charset="0"/>
              <a:cs typeface="B Nazanin" pitchFamily="2" charset="-78"/>
            </a:endParaRPr>
          </a:p>
          <a:p>
            <a:pPr marL="533400" indent="-533400" algn="r" rtl="1">
              <a:buFont typeface="Arial" pitchFamily="34" charset="0"/>
              <a:buChar char="•"/>
            </a:pPr>
            <a:r>
              <a:rPr lang="fa-IR" sz="2400" b="1" dirty="0" smtClean="0">
                <a:cs typeface="B Nazanin" pitchFamily="2" charset="-78"/>
              </a:rPr>
              <a:t>ماهيت فيدبك منفي در بيشتر دستگاه هاي كنترل</a:t>
            </a:r>
          </a:p>
          <a:p>
            <a:pPr marL="533400" indent="-533400" algn="r" rtl="1">
              <a:buFont typeface="Wingdings" pitchFamily="2" charset="2"/>
              <a:buChar char="ü"/>
            </a:pPr>
            <a:r>
              <a:rPr lang="fa-IR" sz="2400" dirty="0" smtClean="0">
                <a:cs typeface="B Nazanin" pitchFamily="2" charset="-78"/>
              </a:rPr>
              <a:t>ازدياد دي اكسيد كربن در خون، افزايش تهويه ريه شده، کاهش مقدار دي اكسيد كربن</a:t>
            </a:r>
          </a:p>
          <a:p>
            <a:pPr marL="533400" indent="-533400" algn="r" rtl="1">
              <a:buFont typeface="Wingdings" pitchFamily="2" charset="2"/>
              <a:buChar char="ü"/>
            </a:pPr>
            <a:r>
              <a:rPr lang="fa-IR" sz="2400" dirty="0" smtClean="0">
                <a:cs typeface="B Nazanin" pitchFamily="2" charset="-78"/>
              </a:rPr>
              <a:t>فشار بالا باعث، ایجاد واکنش هایی که منجر به كم شدن فشار ( اثرات بر خلاف محرك حركت ميكنند).</a:t>
            </a:r>
          </a:p>
          <a:p>
            <a:pPr marL="533400" indent="-533400" algn="r" rtl="1">
              <a:buFont typeface="Arial" pitchFamily="34" charset="0"/>
              <a:buChar char="•"/>
            </a:pPr>
            <a:r>
              <a:rPr lang="fa-IR" sz="2400" b="1" dirty="0" smtClean="0">
                <a:cs typeface="B Nazanin" pitchFamily="2" charset="-78"/>
              </a:rPr>
              <a:t>فيدبك مثبت گاهی موجب حلقه معيوب و مرگ ميشود</a:t>
            </a:r>
            <a:endParaRPr lang="en-US" sz="2400" b="1" dirty="0" smtClean="0">
              <a:cs typeface="B Nazanin" pitchFamily="2" charset="-78"/>
            </a:endParaRPr>
          </a:p>
          <a:p>
            <a:pPr marL="533400" indent="-533400" algn="r" rtl="1">
              <a:buFont typeface="Wingdings" pitchFamily="2" charset="2"/>
              <a:buChar char="ü"/>
            </a:pPr>
            <a:r>
              <a:rPr lang="fa-IR" sz="1600" dirty="0" smtClean="0">
                <a:latin typeface="Times New Roman" pitchFamily="18" charset="0"/>
                <a:cs typeface="B Nazanin" pitchFamily="2" charset="-78"/>
              </a:rPr>
              <a:t>نبود خون کافی برای پمپ موثر خون توسط قلب،  افت فشار شریانی، کاهش جریان خون به عضله قلب،</a:t>
            </a:r>
          </a:p>
          <a:p>
            <a:pPr marL="533400" indent="-533400" algn="r" rtl="1">
              <a:buNone/>
            </a:pPr>
            <a:r>
              <a:rPr lang="fa-IR" sz="1600" dirty="0" smtClean="0">
                <a:latin typeface="Times New Roman" pitchFamily="18" charset="0"/>
                <a:cs typeface="B Nazanin" pitchFamily="2" charset="-78"/>
              </a:rPr>
              <a:t>کاهش عمل تلمبه ای قلب، تضعیف بیشتر قلب، تکرار چرخه و مرگ</a:t>
            </a:r>
          </a:p>
          <a:p>
            <a:pPr marL="533400" indent="-533400" algn="r" rtl="1">
              <a:buFont typeface="Wingdings" pitchFamily="2" charset="2"/>
              <a:buChar char="ü"/>
            </a:pPr>
            <a:r>
              <a:rPr lang="fa-IR" sz="1600" dirty="0" smtClean="0">
                <a:latin typeface="Times New Roman" pitchFamily="18" charset="0"/>
                <a:cs typeface="B Nazanin" pitchFamily="2" charset="-78"/>
              </a:rPr>
              <a:t>مکانیسم فیدبک منفی کنترل برون ده قلبی و فشار شریانی و تعدیل فیدبک مثبت</a:t>
            </a:r>
          </a:p>
          <a:p>
            <a:pPr marL="533400" indent="-533400" algn="r" rtl="1">
              <a:buFont typeface="Wingdings" pitchFamily="2" charset="2"/>
              <a:buChar char="ü"/>
            </a:pPr>
            <a:r>
              <a:rPr lang="fa-IR" sz="2000" dirty="0" smtClean="0">
                <a:solidFill>
                  <a:srgbClr val="FF0000"/>
                </a:solidFill>
                <a:latin typeface="Times New Roman" pitchFamily="18" charset="0"/>
                <a:cs typeface="B Nazanin" pitchFamily="2" charset="-78"/>
              </a:rPr>
              <a:t>سوال: </a:t>
            </a:r>
            <a:r>
              <a:rPr lang="fa-IR" sz="2000" dirty="0" smtClean="0">
                <a:latin typeface="Times New Roman" pitchFamily="18" charset="0"/>
                <a:cs typeface="B Nazanin" pitchFamily="2" charset="-78"/>
              </a:rPr>
              <a:t>دستگاه های کنترلی بدن فیدبک منفی یا فیدبک مثبت را ترجیح می دهند؟</a:t>
            </a:r>
          </a:p>
          <a:p>
            <a:pPr marL="533400" indent="-533400" algn="r" rtl="1">
              <a:buFont typeface="Wingdings" pitchFamily="2" charset="2"/>
              <a:buChar char="ü"/>
            </a:pPr>
            <a:r>
              <a:rPr lang="fa-IR" sz="2000" dirty="0" smtClean="0">
                <a:latin typeface="Times New Roman" pitchFamily="18" charset="0"/>
                <a:cs typeface="B Nazanin" pitchFamily="2" charset="-78"/>
              </a:rPr>
              <a:t>مزایای فیدبک مثبت: لخته شدن خون، زایمان، تولید پیام های عصبی (کانال های سدیمی)</a:t>
            </a:r>
            <a:endParaRPr lang="en-US" sz="2000" dirty="0" smtClean="0">
              <a:latin typeface="Times New Roman" pitchFamily="18" charset="0"/>
              <a:cs typeface="B Nazanin" pitchFamily="2" charset="-78"/>
            </a:endParaRPr>
          </a:p>
        </p:txBody>
      </p:sp>
      <p:pic>
        <p:nvPicPr>
          <p:cNvPr id="1027" name="Picture 3" descr="E:\educational\فیزیولوژِی\درس فیزیولوژی ترم 95-1\2.jpg"/>
          <p:cNvPicPr>
            <a:picLocks noChangeAspect="1" noChangeArrowheads="1"/>
          </p:cNvPicPr>
          <p:nvPr/>
        </p:nvPicPr>
        <p:blipFill>
          <a:blip r:embed="rId3" cstate="print"/>
          <a:srcRect/>
          <a:stretch>
            <a:fillRect/>
          </a:stretch>
        </p:blipFill>
        <p:spPr bwMode="auto">
          <a:xfrm>
            <a:off x="203199" y="3670299"/>
            <a:ext cx="3948691" cy="3162299"/>
          </a:xfrm>
          <a:prstGeom prst="rect">
            <a:avLst/>
          </a:prstGeom>
          <a:noFill/>
        </p:spPr>
      </p:pic>
    </p:spTree>
    <p:extLst>
      <p:ext uri="{BB962C8B-B14F-4D97-AF65-F5344CB8AC3E}">
        <p14:creationId xmlns="" xmlns:p14="http://schemas.microsoft.com/office/powerpoint/2010/main" val="195649381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1828801" y="536576"/>
            <a:ext cx="8493125" cy="5400675"/>
          </a:xfrm>
        </p:spPr>
        <p:txBody>
          <a:bodyPr>
            <a:normAutofit lnSpcReduction="10000"/>
          </a:bodyPr>
          <a:lstStyle/>
          <a:p>
            <a:pPr marL="533400" indent="-533400" algn="just" rtl="1">
              <a:lnSpc>
                <a:spcPct val="80000"/>
              </a:lnSpc>
              <a:buNone/>
            </a:pPr>
            <a:r>
              <a:rPr lang="ar-SA" sz="2400" b="1" dirty="0" smtClean="0">
                <a:latin typeface="Times New Roman" pitchFamily="18" charset="0"/>
                <a:cs typeface="B Nazanin" pitchFamily="2" charset="-78"/>
              </a:rPr>
              <a:t>پيش</a:t>
            </a:r>
            <a:r>
              <a:rPr lang="fa-IR" sz="2400" b="1" dirty="0" smtClean="0">
                <a:latin typeface="Times New Roman" pitchFamily="18" charset="0"/>
                <a:cs typeface="B Nazanin" pitchFamily="2" charset="-78"/>
              </a:rPr>
              <a:t> </a:t>
            </a:r>
            <a:r>
              <a:rPr lang="ar-SA" sz="2400" b="1" dirty="0" smtClean="0">
                <a:latin typeface="Times New Roman" pitchFamily="18" charset="0"/>
                <a:cs typeface="B Nazanin" pitchFamily="2" charset="-78"/>
              </a:rPr>
              <a:t>گفتار</a:t>
            </a:r>
            <a:endParaRPr lang="en-US" sz="2400" b="1" dirty="0" smtClean="0">
              <a:latin typeface="Times New Roman" pitchFamily="18" charset="0"/>
              <a:cs typeface="B Nazanin" pitchFamily="2" charset="-78"/>
            </a:endParaRPr>
          </a:p>
          <a:p>
            <a:pPr marL="533400" indent="-533400" algn="just" rtl="1">
              <a:lnSpc>
                <a:spcPct val="80000"/>
              </a:lnSpc>
              <a:buNone/>
            </a:pPr>
            <a:r>
              <a:rPr lang="fa-IR" sz="2400" b="1" dirty="0" smtClean="0">
                <a:cs typeface="B Nazanin" pitchFamily="2" charset="-78"/>
              </a:rPr>
              <a:t>مايعات خارج سلولي- محيط داخلي بدن</a:t>
            </a:r>
            <a:endParaRPr lang="en-US" sz="2400" b="1" dirty="0" smtClean="0">
              <a:latin typeface="Times New Roman" pitchFamily="18" charset="0"/>
              <a:cs typeface="B Nazanin" pitchFamily="2" charset="-78"/>
            </a:endParaRPr>
          </a:p>
          <a:p>
            <a:pPr marL="533400" indent="-533400" algn="just" rtl="1">
              <a:lnSpc>
                <a:spcPct val="80000"/>
              </a:lnSpc>
              <a:buFont typeface="Arial" pitchFamily="34" charset="0"/>
              <a:buChar char="•"/>
            </a:pPr>
            <a:r>
              <a:rPr lang="fa-IR" sz="2400" dirty="0" smtClean="0">
                <a:cs typeface="B Nazanin" pitchFamily="2" charset="-78"/>
              </a:rPr>
              <a:t>56 درصد وزن بدن آب</a:t>
            </a:r>
            <a:endParaRPr lang="en-US" sz="2400" dirty="0" smtClean="0">
              <a:cs typeface="B Nazanin" pitchFamily="2" charset="-78"/>
            </a:endParaRPr>
          </a:p>
          <a:p>
            <a:pPr marL="533400" indent="-533400" algn="just" rtl="1">
              <a:lnSpc>
                <a:spcPct val="80000"/>
              </a:lnSpc>
              <a:buFont typeface="Arial" pitchFamily="34" charset="0"/>
              <a:buChar char="•"/>
            </a:pPr>
            <a:r>
              <a:rPr lang="fa-IR" sz="2400" dirty="0" smtClean="0">
                <a:cs typeface="B Nazanin" pitchFamily="2" charset="-78"/>
              </a:rPr>
              <a:t>دوسوم اين آب درون سلول و بقيه خارج سلول</a:t>
            </a:r>
            <a:endParaRPr lang="en-US" sz="2400" dirty="0" smtClean="0">
              <a:cs typeface="B Nazanin" pitchFamily="2" charset="-78"/>
            </a:endParaRPr>
          </a:p>
          <a:p>
            <a:pPr marL="533400" indent="-533400" algn="just" rtl="1">
              <a:lnSpc>
                <a:spcPct val="80000"/>
              </a:lnSpc>
              <a:buFont typeface="Arial" pitchFamily="34" charset="0"/>
              <a:buChar char="•"/>
            </a:pPr>
            <a:r>
              <a:rPr lang="fa-IR" sz="2400" dirty="0" smtClean="0">
                <a:cs typeface="B Nazanin" pitchFamily="2" charset="-78"/>
              </a:rPr>
              <a:t>مايع خارجي سلولي بطور دائم در حال حركت در بدن است. از طريق گردش خون</a:t>
            </a:r>
          </a:p>
          <a:p>
            <a:pPr marL="533400" indent="-533400" algn="just" rtl="1">
              <a:lnSpc>
                <a:spcPct val="80000"/>
              </a:lnSpc>
              <a:buFont typeface="Arial" pitchFamily="34" charset="0"/>
              <a:buChar char="•"/>
            </a:pPr>
            <a:r>
              <a:rPr lang="fa-IR" sz="2400" dirty="0" smtClean="0">
                <a:cs typeface="B Nazanin" pitchFamily="2" charset="-78"/>
              </a:rPr>
              <a:t>مايع خارج سلولي حاوي يونها و مواد غذايي الزم براي سلول</a:t>
            </a:r>
            <a:endParaRPr lang="en-US" sz="2400" dirty="0" smtClean="0">
              <a:cs typeface="B Nazanin" pitchFamily="2" charset="-78"/>
            </a:endParaRPr>
          </a:p>
          <a:p>
            <a:pPr marL="533400" indent="-533400" algn="just" rtl="1">
              <a:lnSpc>
                <a:spcPct val="80000"/>
              </a:lnSpc>
              <a:buFont typeface="Arial" pitchFamily="34" charset="0"/>
              <a:buChar char="•"/>
            </a:pPr>
            <a:r>
              <a:rPr lang="fa-IR" sz="2400" dirty="0" smtClean="0">
                <a:cs typeface="B Nazanin" pitchFamily="2" charset="-78"/>
              </a:rPr>
              <a:t> به مايع خارج سلولي محيط داخلي بدن نيز ميگويند. </a:t>
            </a:r>
            <a:endParaRPr lang="en-US" sz="2400" dirty="0" smtClean="0">
              <a:cs typeface="B Nazanin" pitchFamily="2" charset="-78"/>
            </a:endParaRPr>
          </a:p>
          <a:p>
            <a:pPr marL="533400" indent="-533400" algn="just" rtl="1">
              <a:lnSpc>
                <a:spcPct val="80000"/>
              </a:lnSpc>
              <a:buFont typeface="Arial" pitchFamily="34" charset="0"/>
              <a:buChar char="•"/>
            </a:pPr>
            <a:r>
              <a:rPr lang="fa-IR" sz="2400" dirty="0" smtClean="0">
                <a:cs typeface="B Nazanin" pitchFamily="2" charset="-78"/>
              </a:rPr>
              <a:t>محيطي كه سلولها درون آن قرار دارند. بايستي غلظت مناسبي از اكسيژن، گلوكز، يونهاي مختلف، اسيدهاي آمينه، مواد چربي در دسترس محيط داخلي باشند.(تمام سلول ها در محیط یکسان یا مايع خارج سلولي )</a:t>
            </a:r>
          </a:p>
          <a:p>
            <a:pPr marL="533400" indent="-533400" algn="just" rtl="1">
              <a:lnSpc>
                <a:spcPct val="80000"/>
              </a:lnSpc>
              <a:buNone/>
            </a:pPr>
            <a:r>
              <a:rPr lang="fa-IR" sz="2400" b="1" dirty="0" smtClean="0">
                <a:cs typeface="B Nazanin" pitchFamily="2" charset="-78"/>
              </a:rPr>
              <a:t>تفاوت مايعات داخلي و خارج سلولي: </a:t>
            </a:r>
          </a:p>
          <a:p>
            <a:pPr marL="533400" indent="-533400" algn="just" rtl="1">
              <a:lnSpc>
                <a:spcPct val="80000"/>
              </a:lnSpc>
              <a:buFont typeface="Arial" pitchFamily="34" charset="0"/>
              <a:buChar char="•"/>
            </a:pPr>
            <a:r>
              <a:rPr lang="fa-IR" sz="2400" dirty="0" smtClean="0">
                <a:cs typeface="B Nazanin" pitchFamily="2" charset="-78"/>
              </a:rPr>
              <a:t>مايع خارج سلولي: حاوي مقادير زيادي يونهاي سديم، كلر و بي كربنات و به همراه مواد تغذيه اي مانند اكسيژن، گلوكز، اسيدهاي چرب و اسيدهاي امينه</a:t>
            </a:r>
            <a:endParaRPr lang="en-US" sz="2400" dirty="0" smtClean="0">
              <a:cs typeface="B Nazanin" pitchFamily="2" charset="-78"/>
            </a:endParaRPr>
          </a:p>
          <a:p>
            <a:pPr marL="533400" indent="-533400" algn="just" rtl="1">
              <a:lnSpc>
                <a:spcPct val="80000"/>
              </a:lnSpc>
              <a:buFont typeface="Arial" pitchFamily="34" charset="0"/>
              <a:buChar char="•"/>
            </a:pPr>
            <a:r>
              <a:rPr lang="fa-IR" sz="2400" dirty="0" smtClean="0">
                <a:cs typeface="B Nazanin" pitchFamily="2" charset="-78"/>
              </a:rPr>
              <a:t> مايع داخل سلولي: مقادير زياد يونهاي پتاسيم، منيزيم و فسفات.</a:t>
            </a:r>
            <a:endParaRPr lang="en-US" sz="2400" b="1" dirty="0" smtClean="0">
              <a:latin typeface="Times New Roman" pitchFamily="18" charset="0"/>
              <a:cs typeface="B Nazanin" pitchFamily="2" charset="-78"/>
            </a:endParaRPr>
          </a:p>
        </p:txBody>
      </p:sp>
    </p:spTree>
    <p:extLst>
      <p:ext uri="{BB962C8B-B14F-4D97-AF65-F5344CB8AC3E}">
        <p14:creationId xmlns="" xmlns:p14="http://schemas.microsoft.com/office/powerpoint/2010/main" val="195649381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idx="1"/>
          </p:nvPr>
        </p:nvSpPr>
        <p:spPr>
          <a:xfrm>
            <a:off x="3454401" y="257176"/>
            <a:ext cx="8493125" cy="5400675"/>
          </a:xfrm>
        </p:spPr>
        <p:txBody>
          <a:bodyPr>
            <a:normAutofit/>
          </a:bodyPr>
          <a:lstStyle/>
          <a:p>
            <a:pPr marL="533400" indent="-533400" algn="just" rtl="1">
              <a:lnSpc>
                <a:spcPct val="80000"/>
              </a:lnSpc>
              <a:buNone/>
            </a:pPr>
            <a:r>
              <a:rPr lang="ar-SA" sz="2400" b="1" dirty="0" smtClean="0">
                <a:latin typeface="Times New Roman" pitchFamily="18" charset="0"/>
                <a:cs typeface="B Nazanin" pitchFamily="2" charset="-78"/>
              </a:rPr>
              <a:t>پيش</a:t>
            </a:r>
            <a:r>
              <a:rPr lang="fa-IR" sz="2400" b="1" dirty="0" smtClean="0">
                <a:latin typeface="Times New Roman" pitchFamily="18" charset="0"/>
                <a:cs typeface="B Nazanin" pitchFamily="2" charset="-78"/>
              </a:rPr>
              <a:t> </a:t>
            </a:r>
            <a:r>
              <a:rPr lang="ar-SA" sz="2400" b="1" dirty="0" smtClean="0">
                <a:latin typeface="Times New Roman" pitchFamily="18" charset="0"/>
                <a:cs typeface="B Nazanin" pitchFamily="2" charset="-78"/>
              </a:rPr>
              <a:t>گفتار</a:t>
            </a:r>
            <a:endParaRPr lang="en-US" sz="2400" b="1" dirty="0" smtClean="0">
              <a:latin typeface="Times New Roman" pitchFamily="18" charset="0"/>
              <a:cs typeface="B Nazanin" pitchFamily="2" charset="-78"/>
            </a:endParaRPr>
          </a:p>
          <a:p>
            <a:pPr marL="533400" indent="-533400" algn="just" rtl="1">
              <a:lnSpc>
                <a:spcPct val="80000"/>
              </a:lnSpc>
              <a:buNone/>
            </a:pPr>
            <a:r>
              <a:rPr lang="fa-IR" sz="2400" dirty="0" smtClean="0">
                <a:cs typeface="B Nazanin" pitchFamily="2" charset="-78"/>
              </a:rPr>
              <a:t>سيستم انتقال مايع خارجي سلولي به دستگاه گردش خون: </a:t>
            </a:r>
            <a:endParaRPr lang="en-US" sz="2400" dirty="0" smtClean="0">
              <a:cs typeface="B Nazanin" pitchFamily="2" charset="-78"/>
            </a:endParaRPr>
          </a:p>
          <a:p>
            <a:pPr marL="533400" indent="-533400" algn="just" rtl="1">
              <a:lnSpc>
                <a:spcPct val="80000"/>
              </a:lnSpc>
              <a:buNone/>
            </a:pPr>
            <a:r>
              <a:rPr lang="fa-IR" sz="2400" dirty="0" smtClean="0">
                <a:cs typeface="B Nazanin" pitchFamily="2" charset="-78"/>
              </a:rPr>
              <a:t>مايع خارجي سلولي در دو مرحله در تمام بدن چرخش ميگردد</a:t>
            </a:r>
            <a:endParaRPr lang="en-US" sz="2400" dirty="0" smtClean="0">
              <a:cs typeface="B Nazanin" pitchFamily="2" charset="-78"/>
            </a:endParaRPr>
          </a:p>
          <a:p>
            <a:pPr marL="533400" indent="-533400" algn="just" rtl="1">
              <a:lnSpc>
                <a:spcPct val="80000"/>
              </a:lnSpc>
              <a:buNone/>
            </a:pPr>
            <a:r>
              <a:rPr lang="fa-IR" sz="2400" dirty="0" smtClean="0">
                <a:cs typeface="B Nazanin" pitchFamily="2" charset="-78"/>
              </a:rPr>
              <a:t> 1 -گردش خون در سراسر بدن از طریق رگ های خونی</a:t>
            </a:r>
            <a:endParaRPr lang="en-US" sz="2400" dirty="0" smtClean="0">
              <a:cs typeface="B Nazanin" pitchFamily="2" charset="-78"/>
            </a:endParaRPr>
          </a:p>
          <a:p>
            <a:pPr marL="533400" indent="-533400" algn="just" rtl="1">
              <a:lnSpc>
                <a:spcPct val="80000"/>
              </a:lnSpc>
              <a:buNone/>
            </a:pPr>
            <a:r>
              <a:rPr lang="fa-IR" sz="2400" dirty="0" smtClean="0">
                <a:cs typeface="B Nazanin" pitchFamily="2" charset="-78"/>
              </a:rPr>
              <a:t> 2 - حركت مايع از طريق مويرگ ها به سلول</a:t>
            </a:r>
            <a:endParaRPr lang="en-US" sz="2400" dirty="0" smtClean="0">
              <a:cs typeface="B Nazanin" pitchFamily="2" charset="-78"/>
            </a:endParaRPr>
          </a:p>
          <a:p>
            <a:pPr marL="533400" indent="-533400" algn="just" rtl="1">
              <a:lnSpc>
                <a:spcPct val="80000"/>
              </a:lnSpc>
              <a:buFont typeface="Arial" pitchFamily="34" charset="0"/>
              <a:buChar char="•"/>
            </a:pPr>
            <a:r>
              <a:rPr lang="fa-IR" sz="2400" dirty="0" smtClean="0">
                <a:cs typeface="B Nazanin" pitchFamily="2" charset="-78"/>
              </a:rPr>
              <a:t>خون بطور متوسط در 1 دقيقه بطور كامل مي چرخد.</a:t>
            </a:r>
          </a:p>
          <a:p>
            <a:pPr marL="533400" indent="-533400" algn="just" rtl="1">
              <a:lnSpc>
                <a:spcPct val="80000"/>
              </a:lnSpc>
              <a:buFont typeface="Arial" pitchFamily="34" charset="0"/>
              <a:buChar char="•"/>
            </a:pPr>
            <a:r>
              <a:rPr lang="fa-IR" sz="2400" dirty="0" smtClean="0">
                <a:cs typeface="B Nazanin" pitchFamily="2" charset="-78"/>
              </a:rPr>
              <a:t> در فعاليت شديد 6 بار در دقيقه.</a:t>
            </a:r>
          </a:p>
          <a:p>
            <a:pPr marL="533400" indent="-533400" algn="just" rtl="1">
              <a:lnSpc>
                <a:spcPct val="80000"/>
              </a:lnSpc>
              <a:buFont typeface="Arial" pitchFamily="34" charset="0"/>
              <a:buChar char="•"/>
            </a:pPr>
            <a:r>
              <a:rPr lang="fa-IR" sz="2400" dirty="0" smtClean="0">
                <a:cs typeface="B Nazanin" pitchFamily="2" charset="-78"/>
              </a:rPr>
              <a:t> هنگام عبور مايع خون از مويرگها تبادل بين پلاسماي خون و مايع ميان بافتي (فضاهاي بين سلولي) صورت ميگيرد. </a:t>
            </a:r>
          </a:p>
          <a:p>
            <a:pPr marL="533400" indent="-533400" algn="just" rtl="1">
              <a:lnSpc>
                <a:spcPct val="80000"/>
              </a:lnSpc>
              <a:buFont typeface="Arial" pitchFamily="34" charset="0"/>
              <a:buChar char="•"/>
            </a:pPr>
            <a:r>
              <a:rPr lang="fa-IR" sz="2400" dirty="0" smtClean="0">
                <a:cs typeface="B Nazanin" pitchFamily="2" charset="-78"/>
              </a:rPr>
              <a:t>تبادلات در دو جهت انجام ميگيرد.</a:t>
            </a:r>
          </a:p>
          <a:p>
            <a:pPr marL="533400" indent="-533400" algn="just" rtl="1">
              <a:lnSpc>
                <a:spcPct val="80000"/>
              </a:lnSpc>
              <a:buFont typeface="Arial" pitchFamily="34" charset="0"/>
              <a:buChar char="•"/>
            </a:pPr>
            <a:r>
              <a:rPr lang="fa-IR" sz="2400" dirty="0" smtClean="0">
                <a:cs typeface="B Nazanin" pitchFamily="2" charset="-78"/>
              </a:rPr>
              <a:t> فاصله يك سلول با مويرگ 50 ميكرون است. </a:t>
            </a:r>
          </a:p>
          <a:p>
            <a:pPr marL="533400" indent="-533400" algn="just" rtl="1">
              <a:lnSpc>
                <a:spcPct val="80000"/>
              </a:lnSpc>
              <a:buNone/>
            </a:pPr>
            <a:r>
              <a:rPr lang="fa-IR" sz="2400" dirty="0" smtClean="0">
                <a:cs typeface="B Nazanin" pitchFamily="2" charset="-78"/>
              </a:rPr>
              <a:t>(تبادل ظرف چند ثانيه)</a:t>
            </a:r>
            <a:endParaRPr lang="en-US" sz="2400" dirty="0" smtClean="0">
              <a:cs typeface="B Nazanin" pitchFamily="2" charset="-78"/>
            </a:endParaRPr>
          </a:p>
          <a:p>
            <a:pPr marL="533400" indent="-533400" algn="just" rtl="1">
              <a:lnSpc>
                <a:spcPct val="80000"/>
              </a:lnSpc>
              <a:buNone/>
            </a:pPr>
            <a:endParaRPr lang="ar-SA" sz="2400" b="1" dirty="0" smtClean="0">
              <a:latin typeface="Times New Roman" pitchFamily="18" charset="0"/>
              <a:cs typeface="B Nazanin" pitchFamily="2" charset="-78"/>
            </a:endParaRPr>
          </a:p>
        </p:txBody>
      </p:sp>
      <p:pic>
        <p:nvPicPr>
          <p:cNvPr id="1027" name="Picture 3" descr="E:\educational\فیزیولوژِی\درس فیزیولوژی ترم 95-1\3.jpg"/>
          <p:cNvPicPr>
            <a:picLocks noChangeAspect="1" noChangeArrowheads="1"/>
          </p:cNvPicPr>
          <p:nvPr/>
        </p:nvPicPr>
        <p:blipFill>
          <a:blip r:embed="rId3" cstate="print"/>
          <a:srcRect/>
          <a:stretch>
            <a:fillRect/>
          </a:stretch>
        </p:blipFill>
        <p:spPr bwMode="auto">
          <a:xfrm>
            <a:off x="328613" y="2340703"/>
            <a:ext cx="2770187" cy="4491897"/>
          </a:xfrm>
          <a:prstGeom prst="rect">
            <a:avLst/>
          </a:prstGeom>
          <a:noFill/>
        </p:spPr>
      </p:pic>
      <p:pic>
        <p:nvPicPr>
          <p:cNvPr id="1028" name="Picture 4" descr="E:\educational\فیزیولوژِی\درس فیزیولوژی ترم 95-1\4.jpg"/>
          <p:cNvPicPr>
            <a:picLocks noChangeAspect="1" noChangeArrowheads="1"/>
          </p:cNvPicPr>
          <p:nvPr/>
        </p:nvPicPr>
        <p:blipFill>
          <a:blip r:embed="rId4" cstate="print"/>
          <a:srcRect/>
          <a:stretch>
            <a:fillRect/>
          </a:stretch>
        </p:blipFill>
        <p:spPr bwMode="auto">
          <a:xfrm>
            <a:off x="3132138" y="3659188"/>
            <a:ext cx="3514725" cy="3171825"/>
          </a:xfrm>
          <a:prstGeom prst="rect">
            <a:avLst/>
          </a:prstGeom>
          <a:noFill/>
        </p:spPr>
      </p:pic>
    </p:spTree>
    <p:extLst>
      <p:ext uri="{BB962C8B-B14F-4D97-AF65-F5344CB8AC3E}">
        <p14:creationId xmlns="" xmlns:p14="http://schemas.microsoft.com/office/powerpoint/2010/main" val="195649381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723</TotalTime>
  <Words>2283</Words>
  <Application>Microsoft Office PowerPoint</Application>
  <PresentationFormat>Custom</PresentationFormat>
  <Paragraphs>220</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Wisp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Arya</dc:creator>
  <cp:lastModifiedBy>MOJTABA</cp:lastModifiedBy>
  <cp:revision>376</cp:revision>
  <dcterms:created xsi:type="dcterms:W3CDTF">2014-03-31T07:31:02Z</dcterms:created>
  <dcterms:modified xsi:type="dcterms:W3CDTF">2016-10-24T19:04:58Z</dcterms:modified>
</cp:coreProperties>
</file>