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328"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8" r:id="rId18"/>
    <p:sldId id="272" r:id="rId19"/>
    <p:sldId id="273" r:id="rId20"/>
    <p:sldId id="274" r:id="rId21"/>
    <p:sldId id="275" r:id="rId22"/>
    <p:sldId id="276" r:id="rId23"/>
    <p:sldId id="288" r:id="rId24"/>
    <p:sldId id="277" r:id="rId25"/>
    <p:sldId id="279" r:id="rId26"/>
    <p:sldId id="280" r:id="rId27"/>
    <p:sldId id="285" r:id="rId28"/>
    <p:sldId id="281" r:id="rId29"/>
    <p:sldId id="282" r:id="rId30"/>
    <p:sldId id="283" r:id="rId31"/>
    <p:sldId id="290" r:id="rId32"/>
    <p:sldId id="313" r:id="rId33"/>
    <p:sldId id="324" r:id="rId34"/>
    <p:sldId id="326" r:id="rId35"/>
    <p:sldId id="291" r:id="rId36"/>
    <p:sldId id="325" r:id="rId37"/>
    <p:sldId id="292" r:id="rId38"/>
    <p:sldId id="293" r:id="rId39"/>
    <p:sldId id="284" r:id="rId40"/>
    <p:sldId id="286" r:id="rId41"/>
    <p:sldId id="287" r:id="rId42"/>
    <p:sldId id="289" r:id="rId43"/>
    <p:sldId id="294" r:id="rId44"/>
    <p:sldId id="317" r:id="rId45"/>
    <p:sldId id="295" r:id="rId46"/>
    <p:sldId id="296" r:id="rId47"/>
    <p:sldId id="297" r:id="rId48"/>
    <p:sldId id="298" r:id="rId49"/>
    <p:sldId id="299" r:id="rId50"/>
    <p:sldId id="311" r:id="rId51"/>
    <p:sldId id="327" r:id="rId52"/>
    <p:sldId id="300" r:id="rId53"/>
    <p:sldId id="312" r:id="rId54"/>
    <p:sldId id="301" r:id="rId55"/>
    <p:sldId id="302" r:id="rId56"/>
    <p:sldId id="319" r:id="rId57"/>
    <p:sldId id="318" r:id="rId58"/>
    <p:sldId id="303" r:id="rId59"/>
    <p:sldId id="304" r:id="rId60"/>
    <p:sldId id="305" r:id="rId61"/>
    <p:sldId id="320" r:id="rId62"/>
    <p:sldId id="306" r:id="rId63"/>
    <p:sldId id="321" r:id="rId64"/>
    <p:sldId id="307" r:id="rId65"/>
    <p:sldId id="308" r:id="rId66"/>
    <p:sldId id="309" r:id="rId67"/>
    <p:sldId id="310" r:id="rId68"/>
    <p:sldId id="314" r:id="rId69"/>
    <p:sldId id="315" r:id="rId70"/>
    <p:sldId id="316" r:id="rId7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0C788E"/>
    <a:srgbClr val="006666"/>
    <a:srgbClr val="0099CC"/>
    <a:srgbClr val="660066"/>
    <a:srgbClr val="5F5F5F"/>
    <a:srgbClr val="003366"/>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4652" autoAdjust="0"/>
  </p:normalViewPr>
  <p:slideViewPr>
    <p:cSldViewPr>
      <p:cViewPr varScale="1">
        <p:scale>
          <a:sx n="51" d="100"/>
          <a:sy n="51" d="100"/>
        </p:scale>
        <p:origin x="-1171"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0418753F-7B25-48E6-AE87-E75C7A653459}" type="datetimeFigureOut">
              <a:rPr lang="fa-IR" smtClean="0"/>
              <a:pPr/>
              <a:t>1436/01/16</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46207A12-43F7-42D9-B19F-65E0ED0BF14C}" type="slidenum">
              <a:rPr lang="fa-IR" smtClean="0"/>
              <a:pPr/>
              <a:t>‹#›</a:t>
            </a:fld>
            <a:endParaRPr lang="fa-I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83C05E1-73B5-423D-88EE-6B91A2F809FC}" type="datetimeFigureOut">
              <a:rPr lang="fa-IR" smtClean="0"/>
              <a:pPr/>
              <a:t>1436/01/16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828B42D-03F8-43D1-9F24-262AC21AE915}" type="slidenum">
              <a:rPr lang="fa-IR" smtClean="0"/>
              <a:pPr/>
              <a:t>‹#›</a:t>
            </a:fld>
            <a:endParaRPr lang="fa-IR"/>
          </a:p>
        </p:txBody>
      </p:sp>
    </p:spTree>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828B42D-03F8-43D1-9F24-262AC21AE915}" type="slidenum">
              <a:rPr lang="fa-IR" smtClean="0"/>
              <a:pPr/>
              <a:t>2</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r>
              <a:rPr lang="es-ES" smtClean="0"/>
              <a:t>www.atinegaremehr.ir</a:t>
            </a:r>
            <a:endParaRPr lang="es-ES"/>
          </a:p>
        </p:txBody>
      </p:sp>
      <p:sp>
        <p:nvSpPr>
          <p:cNvPr id="6" name="Slide Number Placeholder 5"/>
          <p:cNvSpPr>
            <a:spLocks noGrp="1"/>
          </p:cNvSpPr>
          <p:nvPr>
            <p:ph type="sldNum" sz="quarter" idx="12"/>
          </p:nvPr>
        </p:nvSpPr>
        <p:spPr/>
        <p:txBody>
          <a:bodyPr/>
          <a:lstStyle>
            <a:lvl1pPr>
              <a:defRPr/>
            </a:lvl1pPr>
          </a:lstStyle>
          <a:p>
            <a:fld id="{CBEB9FC9-E672-4579-BDA7-FE7C30CE9FCD}" type="slidenum">
              <a:rPr lang="es-ES"/>
              <a:pPr/>
              <a:t>‹#›</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r>
              <a:rPr lang="es-ES" smtClean="0"/>
              <a:t>www.atinegaremehr.ir</a:t>
            </a:r>
            <a:endParaRPr lang="es-ES"/>
          </a:p>
        </p:txBody>
      </p:sp>
      <p:sp>
        <p:nvSpPr>
          <p:cNvPr id="6" name="Slide Number Placeholder 5"/>
          <p:cNvSpPr>
            <a:spLocks noGrp="1"/>
          </p:cNvSpPr>
          <p:nvPr>
            <p:ph type="sldNum" sz="quarter" idx="12"/>
          </p:nvPr>
        </p:nvSpPr>
        <p:spPr/>
        <p:txBody>
          <a:bodyPr/>
          <a:lstStyle>
            <a:lvl1pPr>
              <a:defRPr/>
            </a:lvl1pPr>
          </a:lstStyle>
          <a:p>
            <a:fld id="{7E79E386-D61C-4FFC-80B3-817685330F90}" type="slidenum">
              <a:rPr lang="es-ES"/>
              <a:pPr/>
              <a:t>‹#›</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r>
              <a:rPr lang="es-ES" smtClean="0"/>
              <a:t>www.atinegaremehr.ir</a:t>
            </a:r>
            <a:endParaRPr lang="es-ES"/>
          </a:p>
        </p:txBody>
      </p:sp>
      <p:sp>
        <p:nvSpPr>
          <p:cNvPr id="6" name="Slide Number Placeholder 5"/>
          <p:cNvSpPr>
            <a:spLocks noGrp="1"/>
          </p:cNvSpPr>
          <p:nvPr>
            <p:ph type="sldNum" sz="quarter" idx="12"/>
          </p:nvPr>
        </p:nvSpPr>
        <p:spPr/>
        <p:txBody>
          <a:bodyPr/>
          <a:lstStyle>
            <a:lvl1pPr>
              <a:defRPr/>
            </a:lvl1pPr>
          </a:lstStyle>
          <a:p>
            <a:fld id="{A6CA14BF-D316-42AA-8CC4-DCA14318F325}" type="slidenum">
              <a:rPr lang="es-ES"/>
              <a:pPr/>
              <a:t>‹#›</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r>
              <a:rPr lang="es-ES" smtClean="0"/>
              <a:t>www.atinegaremehr.ir</a:t>
            </a:r>
            <a:endParaRPr lang="es-ES"/>
          </a:p>
        </p:txBody>
      </p:sp>
      <p:sp>
        <p:nvSpPr>
          <p:cNvPr id="6" name="Slide Number Placeholder 5"/>
          <p:cNvSpPr>
            <a:spLocks noGrp="1"/>
          </p:cNvSpPr>
          <p:nvPr>
            <p:ph type="sldNum" sz="quarter" idx="12"/>
          </p:nvPr>
        </p:nvSpPr>
        <p:spPr/>
        <p:txBody>
          <a:bodyPr/>
          <a:lstStyle>
            <a:lvl1pPr>
              <a:defRPr/>
            </a:lvl1pPr>
          </a:lstStyle>
          <a:p>
            <a:fld id="{A3C3DD01-03C6-4A69-9C9E-57DA588F91F3}" type="slidenum">
              <a:rPr lang="es-ES"/>
              <a:pPr/>
              <a:t>‹#›</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r>
              <a:rPr lang="es-ES" smtClean="0"/>
              <a:t>www.atinegaremehr.ir</a:t>
            </a:r>
            <a:endParaRPr lang="es-ES"/>
          </a:p>
        </p:txBody>
      </p:sp>
      <p:sp>
        <p:nvSpPr>
          <p:cNvPr id="6" name="Slide Number Placeholder 5"/>
          <p:cNvSpPr>
            <a:spLocks noGrp="1"/>
          </p:cNvSpPr>
          <p:nvPr>
            <p:ph type="sldNum" sz="quarter" idx="12"/>
          </p:nvPr>
        </p:nvSpPr>
        <p:spPr/>
        <p:txBody>
          <a:bodyPr/>
          <a:lstStyle>
            <a:lvl1pPr>
              <a:defRPr/>
            </a:lvl1pPr>
          </a:lstStyle>
          <a:p>
            <a:fld id="{0CEA589A-7177-4BF6-A1AB-3B57AFFF4495}" type="slidenum">
              <a:rPr lang="es-ES"/>
              <a:pPr/>
              <a:t>‹#›</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r>
              <a:rPr lang="es-ES" smtClean="0"/>
              <a:t>www.atinegaremehr.ir</a:t>
            </a:r>
            <a:endParaRPr lang="es-ES"/>
          </a:p>
        </p:txBody>
      </p:sp>
      <p:sp>
        <p:nvSpPr>
          <p:cNvPr id="7" name="Slide Number Placeholder 6"/>
          <p:cNvSpPr>
            <a:spLocks noGrp="1"/>
          </p:cNvSpPr>
          <p:nvPr>
            <p:ph type="sldNum" sz="quarter" idx="12"/>
          </p:nvPr>
        </p:nvSpPr>
        <p:spPr/>
        <p:txBody>
          <a:bodyPr/>
          <a:lstStyle>
            <a:lvl1pPr>
              <a:defRPr/>
            </a:lvl1pPr>
          </a:lstStyle>
          <a:p>
            <a:fld id="{ED83BEDB-E404-4A12-AB04-F57C0C74CD55}" type="slidenum">
              <a:rPr lang="es-ES"/>
              <a:pPr/>
              <a:t>‹#›</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r>
              <a:rPr lang="es-ES" smtClean="0"/>
              <a:t>www.atinegaremehr.ir</a:t>
            </a:r>
            <a:endParaRPr lang="es-ES"/>
          </a:p>
        </p:txBody>
      </p:sp>
      <p:sp>
        <p:nvSpPr>
          <p:cNvPr id="9" name="Slide Number Placeholder 8"/>
          <p:cNvSpPr>
            <a:spLocks noGrp="1"/>
          </p:cNvSpPr>
          <p:nvPr>
            <p:ph type="sldNum" sz="quarter" idx="12"/>
          </p:nvPr>
        </p:nvSpPr>
        <p:spPr/>
        <p:txBody>
          <a:bodyPr/>
          <a:lstStyle>
            <a:lvl1pPr>
              <a:defRPr/>
            </a:lvl1pPr>
          </a:lstStyle>
          <a:p>
            <a:fld id="{7675A3BD-D9F2-42D7-BEB2-BBFC2E4753CF}" type="slidenum">
              <a:rPr lang="es-ES"/>
              <a:pPr/>
              <a:t>‹#›</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r>
              <a:rPr lang="es-ES" smtClean="0"/>
              <a:t>www.atinegaremehr.ir</a:t>
            </a:r>
            <a:endParaRPr lang="es-ES"/>
          </a:p>
        </p:txBody>
      </p:sp>
      <p:sp>
        <p:nvSpPr>
          <p:cNvPr id="5" name="Slide Number Placeholder 4"/>
          <p:cNvSpPr>
            <a:spLocks noGrp="1"/>
          </p:cNvSpPr>
          <p:nvPr>
            <p:ph type="sldNum" sz="quarter" idx="12"/>
          </p:nvPr>
        </p:nvSpPr>
        <p:spPr/>
        <p:txBody>
          <a:bodyPr/>
          <a:lstStyle>
            <a:lvl1pPr>
              <a:defRPr/>
            </a:lvl1pPr>
          </a:lstStyle>
          <a:p>
            <a:fld id="{C9B80485-B485-4584-9862-25658AFB4D39}" type="slidenum">
              <a:rPr lang="es-ES"/>
              <a:pPr/>
              <a:t>‹#›</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r>
              <a:rPr lang="es-ES" smtClean="0"/>
              <a:t>www.atinegaremehr.ir</a:t>
            </a:r>
            <a:endParaRPr lang="es-ES"/>
          </a:p>
        </p:txBody>
      </p:sp>
      <p:sp>
        <p:nvSpPr>
          <p:cNvPr id="4" name="Slide Number Placeholder 3"/>
          <p:cNvSpPr>
            <a:spLocks noGrp="1"/>
          </p:cNvSpPr>
          <p:nvPr>
            <p:ph type="sldNum" sz="quarter" idx="12"/>
          </p:nvPr>
        </p:nvSpPr>
        <p:spPr/>
        <p:txBody>
          <a:bodyPr/>
          <a:lstStyle>
            <a:lvl1pPr>
              <a:defRPr/>
            </a:lvl1pPr>
          </a:lstStyle>
          <a:p>
            <a:fld id="{B748FB0D-08CB-440A-89CB-26E41D3137B2}" type="slidenum">
              <a:rPr lang="es-ES"/>
              <a:pPr/>
              <a:t>‹#›</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r>
              <a:rPr lang="es-ES" smtClean="0"/>
              <a:t>www.atinegaremehr.ir</a:t>
            </a:r>
            <a:endParaRPr lang="es-ES"/>
          </a:p>
        </p:txBody>
      </p:sp>
      <p:sp>
        <p:nvSpPr>
          <p:cNvPr id="7" name="Slide Number Placeholder 6"/>
          <p:cNvSpPr>
            <a:spLocks noGrp="1"/>
          </p:cNvSpPr>
          <p:nvPr>
            <p:ph type="sldNum" sz="quarter" idx="12"/>
          </p:nvPr>
        </p:nvSpPr>
        <p:spPr/>
        <p:txBody>
          <a:bodyPr/>
          <a:lstStyle>
            <a:lvl1pPr>
              <a:defRPr/>
            </a:lvl1pPr>
          </a:lstStyle>
          <a:p>
            <a:fld id="{45CEA869-8AEE-4A30-AB04-48A48E28477A}" type="slidenum">
              <a:rPr lang="es-ES"/>
              <a:pPr/>
              <a:t>‹#›</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r>
              <a:rPr lang="es-ES" smtClean="0"/>
              <a:t>www.atinegaremehr.ir</a:t>
            </a:r>
            <a:endParaRPr lang="es-ES"/>
          </a:p>
        </p:txBody>
      </p:sp>
      <p:sp>
        <p:nvSpPr>
          <p:cNvPr id="7" name="Slide Number Placeholder 6"/>
          <p:cNvSpPr>
            <a:spLocks noGrp="1"/>
          </p:cNvSpPr>
          <p:nvPr>
            <p:ph type="sldNum" sz="quarter" idx="12"/>
          </p:nvPr>
        </p:nvSpPr>
        <p:spPr/>
        <p:txBody>
          <a:bodyPr/>
          <a:lstStyle>
            <a:lvl1pPr>
              <a:defRPr/>
            </a:lvl1pPr>
          </a:lstStyle>
          <a:p>
            <a:fld id="{1CC6DA6E-6442-4602-A34E-BC56D454091E}" type="slidenum">
              <a:rPr lang="es-ES"/>
              <a:pPr/>
              <a:t>‹#›</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s-ES" smtClean="0"/>
              <a:t>www.atinegaremehr.ir</a:t>
            </a: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C13D447-E8F0-42BC-BC96-2E15AD70143F}"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parslech.com/" TargetMode="External"/><Relationship Id="rId4" Type="http://schemas.openxmlformats.org/officeDocument/2006/relationships/hyperlink" Target="http://www.iranzaloo.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ideo" Target="file:///E:\&#1578;&#1589;&#1575;&#1608;&#1740;&#1585;%20&#1580;&#1586;&#1608;&#1607;%20&#1578;&#1705;&#1579;&#1740;&#1585;%20&#1586;&#1575;&#1604;&#1608;\1-2.avi"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ideo" Target="file:///D:\zaloo\zaloo\&#1588;&#1705;&#1575;&#1585;%20&#1586;&#1575;&#1604;&#1608;%20&#1583;&#1585;%20&#1570;&#1705;&#1608;&#1575;&#1585;&#1740;&#1608;&#1605;.avi"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5.xml"/><Relationship Id="rId1" Type="http://schemas.openxmlformats.org/officeDocument/2006/relationships/video" Target="file:///E:\&#1578;&#1589;&#1575;&#1608;&#1740;&#1585;%20&#1580;&#1586;&#1608;&#1607;%20&#1578;&#1705;&#1579;&#1740;&#1585;%20&#1586;&#1575;&#1604;&#1608;\&#1605;&#1585;&#1575;&#1581;&#1604;%20&#1662;&#1585;&#1608;&#1585;&#1588;%20&#1586;&#1575;&#1604;&#1608;%20&#1583;&#1585;%20&#1575;&#1606;&#1583;&#1608;&#1606;&#1586;&#1740;.avi"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8.xml"/><Relationship Id="rId1" Type="http://schemas.openxmlformats.org/officeDocument/2006/relationships/video" Target="file:///E:\&#1578;&#1589;&#1575;&#1608;&#1740;&#1585;%20&#1580;&#1586;&#1608;&#1607;%20&#1578;&#1705;&#1579;&#1740;&#1585;%20&#1586;&#1575;&#1604;&#1608;\Leech%20(20).avi"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Footer Placeholder 3"/>
          <p:cNvSpPr>
            <a:spLocks noGrp="1"/>
          </p:cNvSpPr>
          <p:nvPr>
            <p:ph type="ftr" sz="quarter" idx="11"/>
          </p:nvPr>
        </p:nvSpPr>
        <p:spPr/>
        <p:txBody>
          <a:bodyPr/>
          <a:lstStyle/>
          <a:p>
            <a:r>
              <a:rPr lang="es-ES" dirty="0" smtClean="0"/>
              <a:t>www.iranzaloo.com</a:t>
            </a:r>
            <a:endParaRPr lang="es-ES" dirty="0"/>
          </a:p>
        </p:txBody>
      </p:sp>
      <p:pic>
        <p:nvPicPr>
          <p:cNvPr id="204802" name="Picture 2"/>
          <p:cNvPicPr>
            <a:picLocks noChangeAspect="1" noChangeArrowheads="1"/>
          </p:cNvPicPr>
          <p:nvPr/>
        </p:nvPicPr>
        <p:blipFill>
          <a:blip r:embed="rId2" cstate="print"/>
          <a:srcRect/>
          <a:stretch>
            <a:fillRect/>
          </a:stretch>
        </p:blipFill>
        <p:spPr bwMode="auto">
          <a:xfrm>
            <a:off x="528638" y="428604"/>
            <a:ext cx="8086725" cy="5543571"/>
          </a:xfrm>
          <a:prstGeom prst="rect">
            <a:avLst/>
          </a:prstGeom>
          <a:noFill/>
          <a:ln w="9525">
            <a:noFill/>
            <a:miter lim="800000"/>
            <a:headEnd/>
            <a:tailEnd/>
          </a:ln>
          <a:effec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Documents and Settings\Ali\Desktop\pic5.jpg"/>
          <p:cNvPicPr>
            <a:picLocks noGrp="1"/>
          </p:cNvPicPr>
          <p:nvPr>
            <p:ph idx="1"/>
          </p:nvPr>
        </p:nvPicPr>
        <p:blipFill>
          <a:blip r:embed="rId2" cstate="print"/>
          <a:srcRect/>
          <a:stretch>
            <a:fillRect/>
          </a:stretch>
        </p:blipFill>
        <p:spPr bwMode="auto">
          <a:xfrm>
            <a:off x="539552" y="260648"/>
            <a:ext cx="3240360" cy="5400600"/>
          </a:xfrm>
          <a:prstGeom prst="rect">
            <a:avLst/>
          </a:prstGeom>
          <a:noFill/>
        </p:spPr>
      </p:pic>
      <p:pic>
        <p:nvPicPr>
          <p:cNvPr id="5" name="Picture 4" descr="C:\Documents and Settings\Ali\Desktop\pic4.jpg"/>
          <p:cNvPicPr/>
          <p:nvPr/>
        </p:nvPicPr>
        <p:blipFill>
          <a:blip r:embed="rId3" cstate="print"/>
          <a:srcRect/>
          <a:stretch>
            <a:fillRect/>
          </a:stretch>
        </p:blipFill>
        <p:spPr bwMode="auto">
          <a:xfrm>
            <a:off x="5148064" y="188640"/>
            <a:ext cx="3275460" cy="5229361"/>
          </a:xfrm>
          <a:prstGeom prst="rect">
            <a:avLst/>
          </a:prstGeom>
          <a:noFill/>
        </p:spPr>
      </p:pic>
      <p:sp>
        <p:nvSpPr>
          <p:cNvPr id="7" name="Footer Placeholder 6"/>
          <p:cNvSpPr>
            <a:spLocks noGrp="1"/>
          </p:cNvSpPr>
          <p:nvPr>
            <p:ph type="ftr" sz="quarter" idx="11"/>
          </p:nvPr>
        </p:nvSpPr>
        <p:spPr/>
        <p:txBody>
          <a:bodyPr/>
          <a:lstStyle/>
          <a:p>
            <a:r>
              <a:rPr lang="es-ES" dirty="0" smtClean="0"/>
              <a:t>www.iranzaloo.com </a:t>
            </a:r>
          </a:p>
          <a:p>
            <a:r>
              <a:rPr lang="es-ES" dirty="0" smtClean="0"/>
              <a:t>www.parsleech.com</a:t>
            </a:r>
          </a:p>
          <a:p>
            <a:endParaRPr lang="es-E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Documents and Settings\Ali\Desktop\pic5.jpg"/>
          <p:cNvPicPr>
            <a:picLocks noGrp="1"/>
          </p:cNvPicPr>
          <p:nvPr>
            <p:ph idx="1"/>
          </p:nvPr>
        </p:nvPicPr>
        <p:blipFill>
          <a:blip r:embed="rId2" cstate="print"/>
          <a:srcRect/>
          <a:stretch>
            <a:fillRect/>
          </a:stretch>
        </p:blipFill>
        <p:spPr bwMode="auto">
          <a:xfrm>
            <a:off x="467544" y="476672"/>
            <a:ext cx="2750607" cy="4525963"/>
          </a:xfrm>
          <a:prstGeom prst="rect">
            <a:avLst/>
          </a:prstGeom>
          <a:noFill/>
        </p:spPr>
      </p:pic>
      <p:pic>
        <p:nvPicPr>
          <p:cNvPr id="5" name="Picture 4" descr="C:\Documents and Settings\Ali\Desktop\pic2.jpg"/>
          <p:cNvPicPr/>
          <p:nvPr/>
        </p:nvPicPr>
        <p:blipFill>
          <a:blip r:embed="rId3" cstate="print"/>
          <a:srcRect/>
          <a:stretch>
            <a:fillRect/>
          </a:stretch>
        </p:blipFill>
        <p:spPr bwMode="auto">
          <a:xfrm>
            <a:off x="4716016" y="260648"/>
            <a:ext cx="3754106" cy="5383212"/>
          </a:xfrm>
          <a:prstGeom prst="rect">
            <a:avLst/>
          </a:prstGeom>
          <a:noFill/>
        </p:spPr>
      </p:pic>
      <p:sp>
        <p:nvSpPr>
          <p:cNvPr id="7" name="Footer Placeholder 6"/>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Documents and Settings\Ali\Desktop\pic4.jpg"/>
          <p:cNvPicPr>
            <a:picLocks noGrp="1"/>
          </p:cNvPicPr>
          <p:nvPr>
            <p:ph idx="1"/>
          </p:nvPr>
        </p:nvPicPr>
        <p:blipFill>
          <a:blip r:embed="rId2" cstate="print"/>
          <a:srcRect/>
          <a:stretch>
            <a:fillRect/>
          </a:stretch>
        </p:blipFill>
        <p:spPr bwMode="auto">
          <a:xfrm>
            <a:off x="251520" y="332656"/>
            <a:ext cx="3240360" cy="5256584"/>
          </a:xfrm>
          <a:prstGeom prst="rect">
            <a:avLst/>
          </a:prstGeom>
          <a:noFill/>
        </p:spPr>
      </p:pic>
      <p:sp>
        <p:nvSpPr>
          <p:cNvPr id="7" name="Footer Placeholder 6"/>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Documents and Settings\Ali\Desktop\pic1.jpg"/>
          <p:cNvPicPr>
            <a:picLocks noGrp="1"/>
          </p:cNvPicPr>
          <p:nvPr>
            <p:ph idx="1"/>
          </p:nvPr>
        </p:nvPicPr>
        <p:blipFill>
          <a:blip r:embed="rId3" cstate="print">
            <a:lum/>
          </a:blip>
          <a:srcRect/>
          <a:stretch>
            <a:fillRect/>
          </a:stretch>
        </p:blipFill>
        <p:spPr bwMode="auto">
          <a:xfrm>
            <a:off x="539552" y="332656"/>
            <a:ext cx="2952328" cy="5400600"/>
          </a:xfrm>
          <a:prstGeom prst="rect">
            <a:avLst/>
          </a:prstGeom>
          <a:noFill/>
        </p:spPr>
      </p:pic>
      <p:sp>
        <p:nvSpPr>
          <p:cNvPr id="177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77153" name="rectole0000000000"/>
          <p:cNvGraphicFramePr>
            <a:graphicFrameLocks noChangeAspect="1"/>
          </p:cNvGraphicFramePr>
          <p:nvPr/>
        </p:nvGraphicFramePr>
        <p:xfrm>
          <a:off x="4355976" y="404664"/>
          <a:ext cx="3744416" cy="5184576"/>
        </p:xfrm>
        <a:graphic>
          <a:graphicData uri="http://schemas.openxmlformats.org/presentationml/2006/ole">
            <p:oleObj spid="_x0000_s177153" name="Picture" r:id="rId4" imgW="0" imgH="0" progId="StaticMetafile">
              <p:embed/>
            </p:oleObj>
          </a:graphicData>
        </a:graphic>
      </p:graphicFrame>
      <p:sp>
        <p:nvSpPr>
          <p:cNvPr id="6" name="Footer Placeholder 5"/>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Documents and Settings\Ali\Desktop\pic7.jpg"/>
          <p:cNvPicPr>
            <a:picLocks noGrp="1"/>
          </p:cNvPicPr>
          <p:nvPr>
            <p:ph idx="1"/>
          </p:nvPr>
        </p:nvPicPr>
        <p:blipFill>
          <a:blip r:embed="rId2" cstate="print"/>
          <a:srcRect/>
          <a:stretch>
            <a:fillRect/>
          </a:stretch>
        </p:blipFill>
        <p:spPr bwMode="auto">
          <a:xfrm>
            <a:off x="467544" y="1268760"/>
            <a:ext cx="8280920" cy="3376233"/>
          </a:xfrm>
          <a:prstGeom prst="rect">
            <a:avLst/>
          </a:prstGeom>
          <a:noFill/>
        </p:spPr>
      </p:pic>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Documents and Settings\Ali\Desktop\pic8.jpg"/>
          <p:cNvPicPr>
            <a:picLocks noGrp="1"/>
          </p:cNvPicPr>
          <p:nvPr>
            <p:ph idx="1"/>
          </p:nvPr>
        </p:nvPicPr>
        <p:blipFill>
          <a:blip r:embed="rId2" cstate="print"/>
          <a:srcRect/>
          <a:stretch>
            <a:fillRect/>
          </a:stretch>
        </p:blipFill>
        <p:spPr bwMode="auto">
          <a:xfrm>
            <a:off x="395536" y="404664"/>
            <a:ext cx="3528392" cy="5328592"/>
          </a:xfrm>
          <a:prstGeom prst="rect">
            <a:avLst/>
          </a:prstGeom>
          <a:noFill/>
        </p:spPr>
      </p:pic>
      <p:sp>
        <p:nvSpPr>
          <p:cNvPr id="6" name="Footer Placeholder 5"/>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2"/>
                </a:solidFill>
                <a:cs typeface="B Sina" pitchFamily="2" charset="-78"/>
              </a:rPr>
              <a:t>دهان زالو</a:t>
            </a:r>
            <a:r>
              <a:rPr lang="en-US" dirty="0">
                <a:solidFill>
                  <a:schemeClr val="tx2"/>
                </a:solidFill>
                <a:cs typeface="B Sina" pitchFamily="2" charset="-78"/>
              </a:rPr>
              <a:t/>
            </a:r>
            <a:br>
              <a:rPr lang="en-US" dirty="0">
                <a:solidFill>
                  <a:schemeClr val="tx2"/>
                </a:solidFill>
                <a:cs typeface="B Sina" pitchFamily="2" charset="-78"/>
              </a:rPr>
            </a:br>
            <a:endParaRPr lang="fa-IR" dirty="0">
              <a:cs typeface="B Sina" pitchFamily="2" charset="-78"/>
            </a:endParaRPr>
          </a:p>
        </p:txBody>
      </p:sp>
      <p:pic>
        <p:nvPicPr>
          <p:cNvPr id="5" name="Content Placeholder 4" descr="091.jpg"/>
          <p:cNvPicPr>
            <a:picLocks noGrp="1" noChangeAspect="1"/>
          </p:cNvPicPr>
          <p:nvPr>
            <p:ph idx="1"/>
          </p:nvPr>
        </p:nvPicPr>
        <p:blipFill>
          <a:blip r:embed="rId2" cstate="print"/>
          <a:stretch>
            <a:fillRect/>
          </a:stretch>
        </p:blipFill>
        <p:spPr>
          <a:xfrm>
            <a:off x="0" y="1844824"/>
            <a:ext cx="4572000" cy="3126274"/>
          </a:xfrm>
          <a:ln>
            <a:solidFill>
              <a:schemeClr val="bg1"/>
            </a:solidFill>
          </a:ln>
        </p:spPr>
      </p:pic>
      <p:sp>
        <p:nvSpPr>
          <p:cNvPr id="4" name="TextBox 3"/>
          <p:cNvSpPr txBox="1"/>
          <p:nvPr/>
        </p:nvSpPr>
        <p:spPr>
          <a:xfrm>
            <a:off x="4499992" y="1268760"/>
            <a:ext cx="4248472" cy="3170099"/>
          </a:xfrm>
          <a:prstGeom prst="rect">
            <a:avLst/>
          </a:prstGeom>
          <a:noFill/>
        </p:spPr>
        <p:txBody>
          <a:bodyPr wrap="square" rtlCol="1">
            <a:spAutoFit/>
          </a:bodyPr>
          <a:lstStyle/>
          <a:p>
            <a:pPr algn="r" rtl="1"/>
            <a:r>
              <a:rPr lang="fa-IR" sz="2000" dirty="0">
                <a:cs typeface="B Zar" pitchFamily="2" charset="-78"/>
              </a:rPr>
              <a:t> </a:t>
            </a:r>
            <a:endParaRPr lang="en-US" sz="2000" dirty="0">
              <a:cs typeface="B Zar" pitchFamily="2" charset="-78"/>
            </a:endParaRPr>
          </a:p>
          <a:p>
            <a:pPr algn="r" rtl="1"/>
            <a:r>
              <a:rPr lang="fa-IR" sz="2000" dirty="0">
                <a:cs typeface="B Zar" pitchFamily="2" charset="-78"/>
              </a:rPr>
              <a:t>دهان زالو به یک اطاق عمل جراحی مجهز شبیه است. </a:t>
            </a:r>
            <a:endParaRPr lang="en-US" sz="2000" dirty="0">
              <a:cs typeface="B Zar" pitchFamily="2" charset="-78"/>
            </a:endParaRPr>
          </a:p>
          <a:p>
            <a:pPr algn="r" rtl="1"/>
            <a:r>
              <a:rPr lang="fa-IR" sz="2000" dirty="0">
                <a:cs typeface="B Zar" pitchFamily="2" charset="-78"/>
              </a:rPr>
              <a:t>فضای </a:t>
            </a:r>
            <a:r>
              <a:rPr lang="fa-IR" sz="2000" dirty="0" smtClean="0">
                <a:cs typeface="B Zar" pitchFamily="2" charset="-78"/>
              </a:rPr>
              <a:t>بادکش </a:t>
            </a:r>
            <a:r>
              <a:rPr lang="fa-IR" sz="2000" dirty="0">
                <a:cs typeface="B Zar" pitchFamily="2" charset="-78"/>
              </a:rPr>
              <a:t>جلو با یک پرده از </a:t>
            </a:r>
            <a:r>
              <a:rPr lang="fa-IR" sz="2000" dirty="0" smtClean="0">
                <a:cs typeface="B Zar" pitchFamily="2" charset="-78"/>
              </a:rPr>
              <a:t>فک </a:t>
            </a:r>
            <a:r>
              <a:rPr lang="fa-IR" sz="2000" dirty="0">
                <a:cs typeface="B Zar" pitchFamily="2" charset="-78"/>
              </a:rPr>
              <a:t>مجزا شد و در موقع نیاز با انبساط و انقباض </a:t>
            </a:r>
            <a:r>
              <a:rPr lang="fa-IR" sz="2000" dirty="0" smtClean="0">
                <a:cs typeface="B Zar" pitchFamily="2" charset="-78"/>
              </a:rPr>
              <a:t>فک به جلو آمده </a:t>
            </a:r>
            <a:r>
              <a:rPr lang="fa-IR" sz="2000" dirty="0">
                <a:cs typeface="B Zar" pitchFamily="2" charset="-78"/>
              </a:rPr>
              <a:t>و کار خود را روی طمعه شروع می کند.</a:t>
            </a:r>
            <a:endParaRPr lang="en-US" sz="2000" dirty="0">
              <a:cs typeface="B Zar" pitchFamily="2" charset="-78"/>
            </a:endParaRPr>
          </a:p>
          <a:p>
            <a:pPr algn="r" rtl="1"/>
            <a:r>
              <a:rPr lang="fa-IR" sz="2000" dirty="0">
                <a:cs typeface="B Zar" pitchFamily="2" charset="-78"/>
              </a:rPr>
              <a:t>گیرنده های لمسی ، حرارتی وشیمیایی روی لب بالای بادکش جلو قرار دارند.</a:t>
            </a:r>
            <a:endParaRPr lang="en-US" sz="2000" dirty="0">
              <a:cs typeface="B Zar" pitchFamily="2" charset="-78"/>
            </a:endParaRPr>
          </a:p>
          <a:p>
            <a:pPr algn="r" rtl="1"/>
            <a:r>
              <a:rPr lang="fa-IR" sz="2000" dirty="0">
                <a:cs typeface="B Zar" pitchFamily="2" charset="-78"/>
              </a:rPr>
              <a:t>فک زالو از </a:t>
            </a:r>
            <a:r>
              <a:rPr lang="fa-IR" sz="2000" dirty="0" smtClean="0">
                <a:cs typeface="B Zar" pitchFamily="2" charset="-78"/>
              </a:rPr>
              <a:t>سه </a:t>
            </a:r>
            <a:r>
              <a:rPr lang="fa-IR" sz="2000" dirty="0">
                <a:cs typeface="B Zar" pitchFamily="2" charset="-78"/>
              </a:rPr>
              <a:t>آرواره با زاویه 120درجه نسبت به </a:t>
            </a:r>
            <a:r>
              <a:rPr lang="fa-IR" sz="2000" dirty="0" smtClean="0">
                <a:cs typeface="B Zar" pitchFamily="2" charset="-78"/>
              </a:rPr>
              <a:t>هم تشکیل شده و روی </a:t>
            </a:r>
            <a:r>
              <a:rPr lang="fa-IR" sz="2000" dirty="0">
                <a:cs typeface="B Zar" pitchFamily="2" charset="-78"/>
              </a:rPr>
              <a:t>آنها دندانهای </a:t>
            </a:r>
            <a:r>
              <a:rPr lang="fa-IR" sz="2000" dirty="0" smtClean="0">
                <a:cs typeface="B Zar" pitchFamily="2" charset="-78"/>
              </a:rPr>
              <a:t>اره مانند </a:t>
            </a:r>
            <a:r>
              <a:rPr lang="fa-IR" sz="2000" dirty="0">
                <a:cs typeface="B Zar" pitchFamily="2" charset="-78"/>
              </a:rPr>
              <a:t>وجود دارد که تعداد آنها به 100 عدد می رسد.</a:t>
            </a:r>
          </a:p>
        </p:txBody>
      </p:sp>
      <p:sp>
        <p:nvSpPr>
          <p:cNvPr id="7" name="Footer Placeholder 6"/>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algn="r" rtl="1">
              <a:buNone/>
            </a:pPr>
            <a:r>
              <a:rPr lang="fa-IR" sz="2400" b="1" dirty="0">
                <a:solidFill>
                  <a:schemeClr val="tx1"/>
                </a:solidFill>
                <a:latin typeface="+mn-lt"/>
                <a:ea typeface="+mn-ea"/>
                <a:cs typeface="+mn-cs"/>
              </a:rPr>
              <a:t> </a:t>
            </a:r>
            <a:r>
              <a:rPr lang="fa-IR" sz="2400" b="1" dirty="0" smtClean="0">
                <a:solidFill>
                  <a:schemeClr val="tx1"/>
                </a:solidFill>
                <a:latin typeface="+mn-lt"/>
                <a:ea typeface="+mn-ea"/>
                <a:cs typeface="+mn-cs"/>
              </a:rPr>
              <a:t>گزش و مکش</a:t>
            </a:r>
            <a:endParaRPr lang="en-US" sz="2400" b="1" dirty="0">
              <a:solidFill>
                <a:schemeClr val="tx1"/>
              </a:solidFill>
              <a:latin typeface="+mn-lt"/>
              <a:ea typeface="+mn-ea"/>
              <a:cs typeface="+mn-cs"/>
            </a:endParaRPr>
          </a:p>
          <a:p>
            <a:pPr algn="r" rtl="1">
              <a:buFont typeface="Wingdings" pitchFamily="2" charset="2"/>
              <a:buChar char="q"/>
            </a:pPr>
            <a:r>
              <a:rPr lang="fa-IR" sz="2000" dirty="0">
                <a:solidFill>
                  <a:schemeClr val="tx1"/>
                </a:solidFill>
                <a:latin typeface="+mn-lt"/>
                <a:ea typeface="+mn-ea"/>
                <a:cs typeface="+mn-cs"/>
              </a:rPr>
              <a:t>از </a:t>
            </a:r>
            <a:r>
              <a:rPr lang="fa-IR" sz="2000" dirty="0" smtClean="0">
                <a:solidFill>
                  <a:schemeClr val="tx1"/>
                </a:solidFill>
                <a:latin typeface="+mn-lt"/>
                <a:ea typeface="+mn-ea"/>
                <a:cs typeface="+mn-cs"/>
              </a:rPr>
              <a:t>بادکش جلو </a:t>
            </a:r>
            <a:r>
              <a:rPr lang="fa-IR" sz="2000" dirty="0">
                <a:solidFill>
                  <a:schemeClr val="tx1"/>
                </a:solidFill>
                <a:latin typeface="+mn-lt"/>
                <a:ea typeface="+mn-ea"/>
                <a:cs typeface="+mn-cs"/>
              </a:rPr>
              <a:t>ماده چسبنده ای بنام </a:t>
            </a:r>
            <a:r>
              <a:rPr lang="fa-IR" sz="2000" dirty="0" smtClean="0">
                <a:solidFill>
                  <a:schemeClr val="tx1"/>
                </a:solidFill>
                <a:latin typeface="+mn-lt"/>
                <a:ea typeface="+mn-ea"/>
                <a:cs typeface="+mn-cs"/>
              </a:rPr>
              <a:t>موکوس ترشح می </a:t>
            </a:r>
            <a:r>
              <a:rPr lang="fa-IR" sz="2000" dirty="0">
                <a:solidFill>
                  <a:schemeClr val="tx1"/>
                </a:solidFill>
                <a:latin typeface="+mn-lt"/>
                <a:ea typeface="+mn-ea"/>
                <a:cs typeface="+mn-cs"/>
              </a:rPr>
              <a:t>شود.</a:t>
            </a:r>
            <a:endParaRPr lang="en-US" sz="2000" dirty="0">
              <a:solidFill>
                <a:schemeClr val="tx1"/>
              </a:solidFill>
              <a:latin typeface="+mn-lt"/>
              <a:ea typeface="+mn-ea"/>
              <a:cs typeface="+mn-cs"/>
            </a:endParaRPr>
          </a:p>
          <a:p>
            <a:pPr algn="r" rtl="1">
              <a:buFont typeface="Wingdings" pitchFamily="2" charset="2"/>
              <a:buChar char="q"/>
            </a:pPr>
            <a:r>
              <a:rPr lang="fa-IR" sz="2000" dirty="0">
                <a:solidFill>
                  <a:schemeClr val="tx1"/>
                </a:solidFill>
                <a:latin typeface="+mn-lt"/>
                <a:ea typeface="+mn-ea"/>
                <a:cs typeface="+mn-cs"/>
              </a:rPr>
              <a:t>به هنگام تغذیه ابتدا </a:t>
            </a:r>
            <a:r>
              <a:rPr lang="fa-IR" sz="2000" dirty="0" smtClean="0">
                <a:solidFill>
                  <a:schemeClr val="tx1"/>
                </a:solidFill>
                <a:latin typeface="+mn-lt"/>
                <a:ea typeface="+mn-ea"/>
                <a:cs typeface="+mn-cs"/>
              </a:rPr>
              <a:t>بادکش جلو </a:t>
            </a:r>
            <a:r>
              <a:rPr lang="fa-IR" sz="2000" dirty="0">
                <a:solidFill>
                  <a:schemeClr val="tx1"/>
                </a:solidFill>
                <a:latin typeface="+mn-lt"/>
                <a:ea typeface="+mn-ea"/>
                <a:cs typeface="+mn-cs"/>
              </a:rPr>
              <a:t>به طمعه می چسبد و پس از اطمینان از حضور غذا (خون) در زیر پوست با پمپ کردن محل اتصال آنجا </a:t>
            </a:r>
            <a:r>
              <a:rPr lang="fa-IR" sz="2000" dirty="0" smtClean="0">
                <a:solidFill>
                  <a:schemeClr val="tx1"/>
                </a:solidFill>
                <a:latin typeface="+mn-lt"/>
                <a:ea typeface="+mn-ea"/>
                <a:cs typeface="+mn-cs"/>
              </a:rPr>
              <a:t>را کاملا </a:t>
            </a:r>
            <a:r>
              <a:rPr lang="fa-IR" sz="2000" dirty="0">
                <a:solidFill>
                  <a:schemeClr val="tx1"/>
                </a:solidFill>
                <a:latin typeface="+mn-lt"/>
                <a:ea typeface="+mn-ea"/>
                <a:cs typeface="+mn-cs"/>
              </a:rPr>
              <a:t>پاک می کند.</a:t>
            </a:r>
            <a:endParaRPr lang="en-US" sz="2000" dirty="0">
              <a:solidFill>
                <a:schemeClr val="tx1"/>
              </a:solidFill>
              <a:latin typeface="+mn-lt"/>
              <a:ea typeface="+mn-ea"/>
              <a:cs typeface="+mn-cs"/>
            </a:endParaRPr>
          </a:p>
          <a:p>
            <a:pPr algn="r" rtl="1">
              <a:buNone/>
            </a:pPr>
            <a:r>
              <a:rPr lang="fa-IR" sz="2000" dirty="0">
                <a:solidFill>
                  <a:schemeClr val="tx1"/>
                </a:solidFill>
                <a:latin typeface="+mn-lt"/>
                <a:ea typeface="+mn-ea"/>
                <a:cs typeface="+mn-cs"/>
              </a:rPr>
              <a:t>سپس غشای </a:t>
            </a:r>
            <a:r>
              <a:rPr lang="fa-IR" sz="2000" dirty="0" smtClean="0">
                <a:solidFill>
                  <a:schemeClr val="tx1"/>
                </a:solidFill>
                <a:latin typeface="+mn-lt"/>
                <a:ea typeface="+mn-ea"/>
                <a:cs typeface="+mn-cs"/>
              </a:rPr>
              <a:t>بین </a:t>
            </a:r>
            <a:r>
              <a:rPr lang="fa-IR" sz="2000" dirty="0">
                <a:solidFill>
                  <a:schemeClr val="tx1"/>
                </a:solidFill>
                <a:latin typeface="+mn-lt"/>
                <a:ea typeface="+mn-ea"/>
                <a:cs typeface="+mn-cs"/>
              </a:rPr>
              <a:t>فک و </a:t>
            </a:r>
            <a:r>
              <a:rPr lang="fa-IR" sz="2000" dirty="0" smtClean="0">
                <a:solidFill>
                  <a:schemeClr val="tx1"/>
                </a:solidFill>
                <a:latin typeface="+mn-lt"/>
                <a:ea typeface="+mn-ea"/>
                <a:cs typeface="+mn-cs"/>
              </a:rPr>
              <a:t>بادکش </a:t>
            </a:r>
            <a:r>
              <a:rPr lang="fa-IR" sz="2000" dirty="0">
                <a:solidFill>
                  <a:schemeClr val="tx1"/>
                </a:solidFill>
                <a:latin typeface="+mn-lt"/>
                <a:ea typeface="+mn-ea"/>
                <a:cs typeface="+mn-cs"/>
              </a:rPr>
              <a:t>کنار رفته و فک خود را به پوست می رساند.</a:t>
            </a:r>
            <a:endParaRPr lang="en-US" sz="2000" dirty="0">
              <a:solidFill>
                <a:schemeClr val="tx1"/>
              </a:solidFill>
              <a:latin typeface="+mn-lt"/>
              <a:ea typeface="+mn-ea"/>
              <a:cs typeface="+mn-cs"/>
            </a:endParaRPr>
          </a:p>
          <a:p>
            <a:pPr algn="r" rtl="1">
              <a:buNone/>
            </a:pPr>
            <a:r>
              <a:rPr lang="fa-IR" sz="2000" dirty="0">
                <a:solidFill>
                  <a:schemeClr val="tx1"/>
                </a:solidFill>
                <a:latin typeface="+mn-lt"/>
                <a:ea typeface="+mn-ea"/>
                <a:cs typeface="+mn-cs"/>
              </a:rPr>
              <a:t>با حرکت </a:t>
            </a:r>
            <a:r>
              <a:rPr lang="fa-IR" sz="2000" dirty="0" smtClean="0">
                <a:solidFill>
                  <a:schemeClr val="tx1"/>
                </a:solidFill>
                <a:latin typeface="+mn-lt"/>
                <a:ea typeface="+mn-ea"/>
                <a:cs typeface="+mn-cs"/>
              </a:rPr>
              <a:t>نیم دایره  اره </a:t>
            </a:r>
            <a:r>
              <a:rPr lang="fa-IR" sz="2000" dirty="0">
                <a:solidFill>
                  <a:schemeClr val="tx1"/>
                </a:solidFill>
                <a:latin typeface="+mn-lt"/>
                <a:ea typeface="+mn-ea"/>
                <a:cs typeface="+mn-cs"/>
              </a:rPr>
              <a:t>مانند بطور نامحسوسی پوست میزان را پاره می کند.</a:t>
            </a:r>
            <a:endParaRPr lang="en-US" sz="2000" dirty="0">
              <a:solidFill>
                <a:schemeClr val="tx1"/>
              </a:solidFill>
              <a:latin typeface="+mn-lt"/>
              <a:ea typeface="+mn-ea"/>
              <a:cs typeface="+mn-cs"/>
            </a:endParaRPr>
          </a:p>
          <a:p>
            <a:pPr algn="r" rtl="1">
              <a:buNone/>
            </a:pPr>
            <a:r>
              <a:rPr lang="fa-IR" sz="2000" dirty="0">
                <a:solidFill>
                  <a:schemeClr val="tx1"/>
                </a:solidFill>
                <a:latin typeface="+mn-lt"/>
                <a:ea typeface="+mn-ea"/>
                <a:cs typeface="+mn-cs"/>
              </a:rPr>
              <a:t>اولین موادی که زالو در زخم ترشح می کند نوعی ماده بی حس کننده است.</a:t>
            </a:r>
            <a:endParaRPr lang="en-US" sz="2000" dirty="0">
              <a:solidFill>
                <a:schemeClr val="tx1"/>
              </a:solidFill>
              <a:latin typeface="+mn-lt"/>
              <a:ea typeface="+mn-ea"/>
              <a:cs typeface="+mn-cs"/>
            </a:endParaRPr>
          </a:p>
          <a:p>
            <a:pPr algn="r" rtl="1">
              <a:buNone/>
            </a:pPr>
            <a:r>
              <a:rPr lang="fa-IR" sz="2000" dirty="0">
                <a:solidFill>
                  <a:schemeClr val="tx1"/>
                </a:solidFill>
                <a:latin typeface="+mn-lt"/>
                <a:ea typeface="+mn-ea"/>
                <a:cs typeface="+mn-cs"/>
              </a:rPr>
              <a:t>همزمان با شروع </a:t>
            </a:r>
            <a:r>
              <a:rPr lang="fa-IR" sz="2000" dirty="0" smtClean="0">
                <a:solidFill>
                  <a:schemeClr val="tx1"/>
                </a:solidFill>
                <a:latin typeface="+mn-lt"/>
                <a:ea typeface="+mn-ea"/>
                <a:cs typeface="+mn-cs"/>
              </a:rPr>
              <a:t>مکش </a:t>
            </a:r>
            <a:r>
              <a:rPr lang="fa-IR" sz="2000" dirty="0">
                <a:solidFill>
                  <a:schemeClr val="tx1"/>
                </a:solidFill>
                <a:latin typeface="+mn-lt"/>
                <a:ea typeface="+mn-ea"/>
                <a:cs typeface="+mn-cs"/>
              </a:rPr>
              <a:t>و تغذیه از </a:t>
            </a:r>
            <a:r>
              <a:rPr lang="fa-IR" sz="2000" dirty="0" smtClean="0">
                <a:solidFill>
                  <a:schemeClr val="tx1"/>
                </a:solidFill>
                <a:latin typeface="+mn-lt"/>
                <a:ea typeface="+mn-ea"/>
                <a:cs typeface="+mn-cs"/>
              </a:rPr>
              <a:t>خون </a:t>
            </a:r>
            <a:r>
              <a:rPr lang="fa-IR" sz="2000" dirty="0">
                <a:solidFill>
                  <a:schemeClr val="tx1"/>
                </a:solidFill>
                <a:latin typeface="+mn-lt"/>
                <a:ea typeface="+mn-ea"/>
                <a:cs typeface="+mn-cs"/>
              </a:rPr>
              <a:t>میزبان مواد دارویی موجود در بزاق که زالو از </a:t>
            </a:r>
            <a:r>
              <a:rPr lang="fa-IR" sz="2000" dirty="0" smtClean="0">
                <a:solidFill>
                  <a:schemeClr val="tx1"/>
                </a:solidFill>
                <a:latin typeface="+mn-lt"/>
                <a:ea typeface="+mn-ea"/>
                <a:cs typeface="+mn-cs"/>
              </a:rPr>
              <a:t>بین</a:t>
            </a:r>
          </a:p>
          <a:p>
            <a:pPr algn="r" rtl="1">
              <a:buNone/>
            </a:pPr>
            <a:r>
              <a:rPr lang="fa-IR" sz="2000" dirty="0" smtClean="0">
                <a:solidFill>
                  <a:schemeClr val="tx1"/>
                </a:solidFill>
                <a:latin typeface="+mn-lt"/>
                <a:ea typeface="+mn-ea"/>
                <a:cs typeface="+mn-cs"/>
              </a:rPr>
              <a:t>غددی </a:t>
            </a:r>
            <a:r>
              <a:rPr lang="fa-IR" sz="2000" dirty="0">
                <a:solidFill>
                  <a:schemeClr val="tx1"/>
                </a:solidFill>
                <a:latin typeface="+mn-lt"/>
                <a:ea typeface="+mn-ea"/>
                <a:cs typeface="+mn-cs"/>
              </a:rPr>
              <a:t>که در میان دندانهای او وجود دارند به درون زخم تزریق می گردد.</a:t>
            </a:r>
            <a:endParaRPr lang="en-US" sz="2000" dirty="0">
              <a:solidFill>
                <a:schemeClr val="tx1"/>
              </a:solidFill>
              <a:latin typeface="+mn-lt"/>
              <a:ea typeface="+mn-ea"/>
              <a:cs typeface="+mn-cs"/>
            </a:endParaRPr>
          </a:p>
          <a:p>
            <a:pPr algn="r" rtl="1">
              <a:buFont typeface="Wingdings" pitchFamily="2" charset="2"/>
              <a:buChar char="q"/>
            </a:pPr>
            <a:r>
              <a:rPr lang="fa-IR" sz="2000" dirty="0">
                <a:solidFill>
                  <a:schemeClr val="tx1"/>
                </a:solidFill>
                <a:latin typeface="+mn-lt"/>
                <a:ea typeface="+mn-ea"/>
                <a:cs typeface="+mn-cs"/>
              </a:rPr>
              <a:t>عمل تزریق مواد شیمیایی دارویی از جمله </a:t>
            </a:r>
            <a:r>
              <a:rPr lang="fa-IR" sz="2000" dirty="0" smtClean="0">
                <a:solidFill>
                  <a:schemeClr val="tx1"/>
                </a:solidFill>
                <a:latin typeface="+mn-lt"/>
                <a:ea typeface="+mn-ea"/>
                <a:cs typeface="+mn-cs"/>
              </a:rPr>
              <a:t>هیرودین </a:t>
            </a:r>
            <a:r>
              <a:rPr lang="fa-IR" sz="2000" dirty="0">
                <a:solidFill>
                  <a:schemeClr val="tx1"/>
                </a:solidFill>
                <a:latin typeface="+mn-lt"/>
                <a:ea typeface="+mn-ea"/>
                <a:cs typeface="+mn-cs"/>
              </a:rPr>
              <a:t>هم </a:t>
            </a:r>
            <a:r>
              <a:rPr lang="fa-IR" sz="2000" dirty="0" smtClean="0">
                <a:solidFill>
                  <a:schemeClr val="tx1"/>
                </a:solidFill>
                <a:latin typeface="+mn-lt"/>
                <a:ea typeface="+mn-ea"/>
                <a:cs typeface="+mn-cs"/>
              </a:rPr>
              <a:t>به مقدار </a:t>
            </a:r>
            <a:r>
              <a:rPr lang="fa-IR" sz="2000" dirty="0">
                <a:solidFill>
                  <a:schemeClr val="tx1"/>
                </a:solidFill>
                <a:latin typeface="+mn-lt"/>
                <a:ea typeface="+mn-ea"/>
                <a:cs typeface="+mn-cs"/>
              </a:rPr>
              <a:t>زیاد همزمان با </a:t>
            </a:r>
            <a:r>
              <a:rPr lang="fa-IR" sz="2000" dirty="0" smtClean="0">
                <a:solidFill>
                  <a:schemeClr val="tx1"/>
                </a:solidFill>
                <a:latin typeface="+mn-lt"/>
                <a:ea typeface="+mn-ea"/>
                <a:cs typeface="+mn-cs"/>
              </a:rPr>
              <a:t>مکش خون </a:t>
            </a:r>
            <a:r>
              <a:rPr lang="fa-IR" sz="2000" dirty="0">
                <a:solidFill>
                  <a:schemeClr val="tx1"/>
                </a:solidFill>
                <a:latin typeface="+mn-lt"/>
                <a:ea typeface="+mn-ea"/>
                <a:cs typeface="+mn-cs"/>
              </a:rPr>
              <a:t>از جمله پیچیدگی </a:t>
            </a:r>
            <a:r>
              <a:rPr lang="fa-IR" sz="2000" dirty="0" smtClean="0">
                <a:solidFill>
                  <a:schemeClr val="tx1"/>
                </a:solidFill>
                <a:latin typeface="+mn-lt"/>
                <a:ea typeface="+mn-ea"/>
                <a:cs typeface="+mn-cs"/>
              </a:rPr>
              <a:t>های این </a:t>
            </a:r>
            <a:r>
              <a:rPr lang="fa-IR" sz="2000" dirty="0">
                <a:solidFill>
                  <a:schemeClr val="tx1"/>
                </a:solidFill>
                <a:latin typeface="+mn-lt"/>
                <a:ea typeface="+mn-ea"/>
                <a:cs typeface="+mn-cs"/>
              </a:rPr>
              <a:t>جانور است که هیچ ابزار پزشکی </a:t>
            </a:r>
            <a:r>
              <a:rPr lang="fa-IR" sz="2000" dirty="0" smtClean="0"/>
              <a:t>دقیقی </a:t>
            </a:r>
            <a:r>
              <a:rPr lang="fa-IR" sz="2000" dirty="0" smtClean="0">
                <a:solidFill>
                  <a:schemeClr val="tx1"/>
                </a:solidFill>
                <a:latin typeface="+mn-lt"/>
                <a:ea typeface="+mn-ea"/>
                <a:cs typeface="+mn-cs"/>
              </a:rPr>
              <a:t>قادر </a:t>
            </a:r>
            <a:r>
              <a:rPr lang="fa-IR" sz="2000" dirty="0">
                <a:solidFill>
                  <a:schemeClr val="tx1"/>
                </a:solidFill>
                <a:latin typeface="+mn-lt"/>
                <a:ea typeface="+mn-ea"/>
                <a:cs typeface="+mn-cs"/>
              </a:rPr>
              <a:t>به این کار بطور همزمان نیست.</a:t>
            </a:r>
            <a:endParaRPr lang="fa-IR" sz="2000" dirty="0"/>
          </a:p>
        </p:txBody>
      </p:sp>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Sina" pitchFamily="2" charset="-78"/>
              </a:rPr>
              <a:t>پوست زالو</a:t>
            </a:r>
            <a:endParaRPr lang="fa-IR" dirty="0">
              <a:cs typeface="B Sina" pitchFamily="2" charset="-78"/>
            </a:endParaRPr>
          </a:p>
        </p:txBody>
      </p:sp>
      <p:pic>
        <p:nvPicPr>
          <p:cNvPr id="4" name="Content Placeholder 3" descr="پوست.gif"/>
          <p:cNvPicPr>
            <a:picLocks noGrp="1" noChangeAspect="1"/>
          </p:cNvPicPr>
          <p:nvPr>
            <p:ph idx="1"/>
          </p:nvPr>
        </p:nvPicPr>
        <p:blipFill>
          <a:blip r:embed="rId2" cstate="print"/>
          <a:stretch>
            <a:fillRect/>
          </a:stretch>
        </p:blipFill>
        <p:spPr>
          <a:xfrm>
            <a:off x="1043608" y="1356166"/>
            <a:ext cx="5338142" cy="3792890"/>
          </a:xfrm>
          <a:prstGeom prst="rect">
            <a:avLst/>
          </a:prstGeom>
          <a:ln>
            <a:noFill/>
          </a:ln>
          <a:effectLst>
            <a:outerShdw blurRad="292100" dist="139700" dir="2700000" algn="tl" rotWithShape="0">
              <a:srgbClr val="333333">
                <a:alpha val="65000"/>
              </a:srgbClr>
            </a:outerShdw>
          </a:effectLst>
        </p:spPr>
      </p:pic>
      <p:sp>
        <p:nvSpPr>
          <p:cNvPr id="6" name="Footer Placeholder 5"/>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algn="r" rtl="1">
              <a:buNone/>
            </a:pPr>
            <a:r>
              <a:rPr lang="fa-IR" sz="2000" dirty="0">
                <a:solidFill>
                  <a:schemeClr val="tx1"/>
                </a:solidFill>
                <a:cs typeface="B Zar" pitchFamily="2" charset="-78"/>
              </a:rPr>
              <a:t>اپیدرم زالو عموما ترشحی است و لایه ای به نام کوتیکول سطح خارجی زالو را پوشانده است .این لایه که خود با لایه ترشحی دیگری به نام موکوس پوشیده </a:t>
            </a:r>
            <a:r>
              <a:rPr lang="fa-IR" sz="2000" dirty="0" smtClean="0">
                <a:solidFill>
                  <a:schemeClr val="tx1"/>
                </a:solidFill>
                <a:cs typeface="B Zar" pitchFamily="2" charset="-78"/>
              </a:rPr>
              <a:t>شده.</a:t>
            </a:r>
          </a:p>
          <a:p>
            <a:pPr algn="r" rtl="1">
              <a:buNone/>
            </a:pPr>
            <a:r>
              <a:rPr lang="fa-IR" sz="2000" dirty="0" smtClean="0">
                <a:solidFill>
                  <a:schemeClr val="tx1"/>
                </a:solidFill>
                <a:cs typeface="B Zar" pitchFamily="2" charset="-78"/>
              </a:rPr>
              <a:t> </a:t>
            </a:r>
            <a:r>
              <a:rPr lang="fa-IR" sz="2000" dirty="0">
                <a:solidFill>
                  <a:schemeClr val="tx1"/>
                </a:solidFill>
                <a:cs typeface="B Zar" pitchFamily="2" charset="-78"/>
              </a:rPr>
              <a:t>تقریبا هر </a:t>
            </a:r>
            <a:r>
              <a:rPr lang="fa-IR" sz="2000" dirty="0" smtClean="0">
                <a:solidFill>
                  <a:schemeClr val="tx1"/>
                </a:solidFill>
                <a:cs typeface="B Zar" pitchFamily="2" charset="-78"/>
              </a:rPr>
              <a:t> </a:t>
            </a:r>
            <a:r>
              <a:rPr lang="fa-IR" sz="2000" dirty="0">
                <a:solidFill>
                  <a:schemeClr val="tx1"/>
                </a:solidFill>
                <a:cs typeface="B Zar" pitchFamily="2" charset="-78"/>
              </a:rPr>
              <a:t>هفته یکبار در فرآیند پوست اندازی این لایه کوتیکولی به همراه لایه موکوسی را از خود جدا کرده </a:t>
            </a:r>
            <a:r>
              <a:rPr lang="fa-IR" sz="2000" dirty="0" smtClean="0">
                <a:solidFill>
                  <a:schemeClr val="tx1"/>
                </a:solidFill>
                <a:cs typeface="B Zar" pitchFamily="2" charset="-78"/>
              </a:rPr>
              <a:t>که </a:t>
            </a:r>
            <a:r>
              <a:rPr lang="fa-IR" sz="2000" dirty="0">
                <a:solidFill>
                  <a:schemeClr val="tx1"/>
                </a:solidFill>
                <a:cs typeface="B Zar" pitchFamily="2" charset="-78"/>
              </a:rPr>
              <a:t>به صورت یک لایه سفید رنگ ژله ای از خود دور میکند.این فرآیند باعث حذف مداوم باکتری ها میشود که </a:t>
            </a:r>
            <a:r>
              <a:rPr lang="fa-IR" sz="2000" dirty="0" smtClean="0">
                <a:solidFill>
                  <a:schemeClr val="tx1"/>
                </a:solidFill>
                <a:cs typeface="B Zar" pitchFamily="2" charset="-78"/>
              </a:rPr>
              <a:t>معمولاً روی </a:t>
            </a:r>
            <a:r>
              <a:rPr lang="fa-IR" sz="2000" dirty="0">
                <a:solidFill>
                  <a:schemeClr val="tx1"/>
                </a:solidFill>
                <a:cs typeface="B Zar" pitchFamily="2" charset="-78"/>
              </a:rPr>
              <a:t>سطح بدن زالو تجمع میکنند.و این جانور ذاتاً میتواند بهداشت بدن خود را حفظ نماید</a:t>
            </a:r>
            <a:r>
              <a:rPr lang="fa-IR" sz="2000" dirty="0" smtClean="0">
                <a:solidFill>
                  <a:schemeClr val="tx1"/>
                </a:solidFill>
                <a:cs typeface="B Zar" pitchFamily="2" charset="-78"/>
              </a:rPr>
              <a:t>.</a:t>
            </a:r>
          </a:p>
          <a:p>
            <a:pPr algn="r" rtl="1">
              <a:buNone/>
            </a:pPr>
            <a:endParaRPr lang="fa-IR" sz="2000" dirty="0">
              <a:cs typeface="B Zar" pitchFamily="2" charset="-78"/>
            </a:endParaRPr>
          </a:p>
          <a:p>
            <a:pPr algn="r" rtl="1">
              <a:buNone/>
            </a:pPr>
            <a:endParaRPr lang="en-US" sz="2000" dirty="0">
              <a:solidFill>
                <a:schemeClr val="tx1"/>
              </a:solidFill>
              <a:cs typeface="B Zar" pitchFamily="2" charset="-78"/>
            </a:endParaRPr>
          </a:p>
          <a:p>
            <a:pPr algn="r" rtl="1">
              <a:buNone/>
            </a:pPr>
            <a:endParaRPr lang="fa-IR" sz="2000" dirty="0">
              <a:cs typeface="B Zar" pitchFamily="2" charset="-78"/>
            </a:endParaRPr>
          </a:p>
        </p:txBody>
      </p:sp>
      <p:pic>
        <p:nvPicPr>
          <p:cNvPr id="4" name="Picture 3" descr="Medicinal-Leech-Hirudo-medicinalis.jpg"/>
          <p:cNvPicPr>
            <a:picLocks noChangeAspect="1"/>
          </p:cNvPicPr>
          <p:nvPr/>
        </p:nvPicPr>
        <p:blipFill>
          <a:blip r:embed="rId2" cstate="print"/>
          <a:stretch>
            <a:fillRect/>
          </a:stretch>
        </p:blipFill>
        <p:spPr>
          <a:xfrm>
            <a:off x="827584" y="2636912"/>
            <a:ext cx="7620000" cy="2952328"/>
          </a:xfrm>
          <a:prstGeom prst="rect">
            <a:avLst/>
          </a:prstGeom>
        </p:spPr>
      </p:pic>
      <p:sp>
        <p:nvSpPr>
          <p:cNvPr id="6" name="Footer Placeholder 5"/>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14" name="Rectangle 166"/>
          <p:cNvSpPr>
            <a:spLocks noGrp="1" noChangeArrowheads="1"/>
          </p:cNvSpPr>
          <p:nvPr>
            <p:ph type="subTitle" idx="1"/>
          </p:nvPr>
        </p:nvSpPr>
        <p:spPr>
          <a:xfrm>
            <a:off x="2123728" y="404664"/>
            <a:ext cx="6768752" cy="1440160"/>
          </a:xfrm>
        </p:spPr>
        <p:txBody>
          <a:bodyPr/>
          <a:lstStyle/>
          <a:p>
            <a:pPr>
              <a:lnSpc>
                <a:spcPct val="90000"/>
              </a:lnSpc>
            </a:pPr>
            <a:r>
              <a:rPr lang="fa-IR" sz="3600" b="1" dirty="0" smtClean="0">
                <a:cs typeface="Aban" pitchFamily="2" charset="-78"/>
              </a:rPr>
              <a:t>موسسه حیاط الطیبه</a:t>
            </a:r>
            <a:r>
              <a:rPr lang="fa-IR" sz="3600" b="1" dirty="0" smtClean="0">
                <a:cs typeface="Aban" pitchFamily="2" charset="-78"/>
              </a:rPr>
              <a:t> </a:t>
            </a:r>
            <a:endParaRPr lang="es-ES" sz="3600" b="1" dirty="0">
              <a:cs typeface="Aban" pitchFamily="2" charset="-78"/>
            </a:endParaRPr>
          </a:p>
        </p:txBody>
      </p:sp>
      <p:sp>
        <p:nvSpPr>
          <p:cNvPr id="5" name="Rectangle 166"/>
          <p:cNvSpPr txBox="1">
            <a:spLocks noChangeArrowheads="1"/>
          </p:cNvSpPr>
          <p:nvPr/>
        </p:nvSpPr>
        <p:spPr bwMode="auto">
          <a:xfrm>
            <a:off x="251520" y="1556792"/>
            <a:ext cx="6048474" cy="17278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fa-IR" sz="4800" b="1" i="0" u="none" strike="noStrike" kern="0" cap="none" spc="0" normalizeH="0" baseline="0" noProof="0" dirty="0" smtClean="0">
                <a:ln>
                  <a:noFill/>
                </a:ln>
                <a:solidFill>
                  <a:schemeClr val="tx1"/>
                </a:solidFill>
                <a:effectLst/>
                <a:uLnTx/>
                <a:uFillTx/>
                <a:latin typeface="+mn-lt"/>
                <a:ea typeface="+mn-ea"/>
                <a:cs typeface="B Sina" pitchFamily="2" charset="-78"/>
              </a:rPr>
              <a:t>پرورش و تکثیر </a:t>
            </a:r>
            <a:r>
              <a:rPr kumimoji="0" lang="fa-IR" sz="4800" b="1" i="0" u="none" strike="noStrike" kern="0" cap="none" spc="0" normalizeH="0" baseline="0" noProof="0" dirty="0" smtClean="0">
                <a:ln>
                  <a:noFill/>
                </a:ln>
                <a:solidFill>
                  <a:schemeClr val="tx1"/>
                </a:solidFill>
                <a:effectLst/>
                <a:uLnTx/>
                <a:uFillTx/>
                <a:latin typeface="+mn-lt"/>
                <a:ea typeface="+mn-ea"/>
                <a:cs typeface="B Sina" pitchFamily="2" charset="-78"/>
              </a:rPr>
              <a:t>زالو</a:t>
            </a:r>
            <a:endParaRPr kumimoji="0" lang="fa-IR" sz="4800" b="1" i="0" u="none" strike="noStrike" kern="0" cap="none" spc="0" normalizeH="0" baseline="0" noProof="0" dirty="0" smtClean="0">
              <a:ln>
                <a:noFill/>
              </a:ln>
              <a:solidFill>
                <a:schemeClr val="tx1"/>
              </a:solidFill>
              <a:effectLst/>
              <a:uLnTx/>
              <a:uFillTx/>
              <a:latin typeface="+mn-lt"/>
              <a:ea typeface="+mn-ea"/>
              <a:cs typeface="B Sina" pitchFamily="2" charset="-78"/>
            </a:endParaRPr>
          </a:p>
          <a:p>
            <a:pPr marL="0" marR="0" lvl="0" indent="0" algn="ctr" defTabSz="914400" rtl="0" eaLnBrk="1" fontAlgn="base" latinLnBrk="0" hangingPunct="1">
              <a:lnSpc>
                <a:spcPct val="90000"/>
              </a:lnSpc>
              <a:spcBef>
                <a:spcPct val="20000"/>
              </a:spcBef>
              <a:spcAft>
                <a:spcPct val="0"/>
              </a:spcAft>
              <a:buClrTx/>
              <a:buSzTx/>
              <a:buFontTx/>
              <a:buNone/>
              <a:tabLst/>
              <a:defRPr/>
            </a:pPr>
            <a:endParaRPr kumimoji="0" lang="es-ES" sz="4800" b="1" i="0" u="none" strike="noStrike" kern="0" cap="none" spc="0" normalizeH="0" baseline="0" noProof="0" dirty="0" smtClean="0">
              <a:ln>
                <a:noFill/>
              </a:ln>
              <a:solidFill>
                <a:schemeClr val="tx1"/>
              </a:solidFill>
              <a:effectLst/>
              <a:uLnTx/>
              <a:uFillTx/>
              <a:latin typeface="+mn-lt"/>
              <a:ea typeface="+mn-ea"/>
              <a:cs typeface="B Sina" pitchFamily="2" charset="-78"/>
            </a:endParaRPr>
          </a:p>
        </p:txBody>
      </p:sp>
      <p:sp>
        <p:nvSpPr>
          <p:cNvPr id="6" name="Footer Placeholder 5"/>
          <p:cNvSpPr>
            <a:spLocks noGrp="1"/>
          </p:cNvSpPr>
          <p:nvPr>
            <p:ph type="ftr" sz="quarter" idx="11"/>
          </p:nvPr>
        </p:nvSpPr>
        <p:spPr/>
        <p:txBody>
          <a:bodyPr/>
          <a:lstStyle/>
          <a:p>
            <a:r>
              <a:rPr lang="en-US" dirty="0" smtClean="0">
                <a:hlinkClick r:id="rId4"/>
              </a:rPr>
              <a:t>www.iranzaloo.com</a:t>
            </a:r>
            <a:endParaRPr lang="en-US" dirty="0" smtClean="0"/>
          </a:p>
          <a:p>
            <a:r>
              <a:rPr lang="en-US" dirty="0" smtClean="0">
                <a:hlinkClick r:id="rId5"/>
              </a:rPr>
              <a:t>www.parslech.com</a:t>
            </a:r>
            <a:endParaRPr lang="en-US" dirty="0" smtClean="0"/>
          </a:p>
          <a:p>
            <a:endParaRPr lang="es-E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algn="r" rtl="1">
              <a:buNone/>
            </a:pPr>
            <a:r>
              <a:rPr lang="fa-IR" sz="2000" dirty="0">
                <a:solidFill>
                  <a:schemeClr val="tx1"/>
                </a:solidFill>
                <a:cs typeface="B Zar" pitchFamily="2" charset="-78"/>
              </a:rPr>
              <a:t>موکوس :</a:t>
            </a:r>
            <a:endParaRPr lang="en-US" sz="2000" dirty="0">
              <a:solidFill>
                <a:schemeClr val="tx1"/>
              </a:solidFill>
              <a:cs typeface="B Zar" pitchFamily="2" charset="-78"/>
            </a:endParaRPr>
          </a:p>
          <a:p>
            <a:pPr algn="r" rtl="1">
              <a:buNone/>
            </a:pPr>
            <a:r>
              <a:rPr lang="fa-IR" sz="2000" dirty="0">
                <a:solidFill>
                  <a:schemeClr val="tx1"/>
                </a:solidFill>
                <a:cs typeface="B Zar" pitchFamily="2" charset="-78"/>
              </a:rPr>
              <a:t>در سراسر سطح پوست زالو یاخته های سلولی نامنظمی وجود دارد که نوعی ماده موکوپلی ساکاریدی را تولید میکند که نام آن موکوس است </a:t>
            </a:r>
            <a:r>
              <a:rPr lang="fa-IR" sz="2000" dirty="0" smtClean="0">
                <a:cs typeface="B Zar" pitchFamily="2" charset="-78"/>
              </a:rPr>
              <a:t>.</a:t>
            </a:r>
          </a:p>
          <a:p>
            <a:pPr algn="r" rtl="1">
              <a:buNone/>
            </a:pPr>
            <a:r>
              <a:rPr lang="fa-IR" sz="2000" dirty="0" smtClean="0">
                <a:solidFill>
                  <a:schemeClr val="tx1"/>
                </a:solidFill>
                <a:cs typeface="B Zar" pitchFamily="2" charset="-78"/>
              </a:rPr>
              <a:t>وجود </a:t>
            </a:r>
            <a:r>
              <a:rPr lang="fa-IR" sz="2000" dirty="0">
                <a:solidFill>
                  <a:schemeClr val="tx1"/>
                </a:solidFill>
                <a:cs typeface="B Zar" pitchFamily="2" charset="-78"/>
              </a:rPr>
              <a:t>این ماده برای حیات زالو ضروری است </a:t>
            </a:r>
            <a:r>
              <a:rPr lang="fa-IR" sz="2000" dirty="0" smtClean="0">
                <a:solidFill>
                  <a:schemeClr val="tx1"/>
                </a:solidFill>
                <a:cs typeface="B Zar" pitchFamily="2" charset="-78"/>
              </a:rPr>
              <a:t>.</a:t>
            </a:r>
          </a:p>
          <a:p>
            <a:pPr algn="r" rtl="1">
              <a:buNone/>
            </a:pPr>
            <a:r>
              <a:rPr lang="fa-IR" sz="2000" b="1" dirty="0" smtClean="0">
                <a:cs typeface="B Zar" pitchFamily="2" charset="-78"/>
              </a:rPr>
              <a:t>مزیت های موکوس برای زالو :</a:t>
            </a:r>
            <a:endParaRPr lang="en-US" sz="2000" b="1" dirty="0">
              <a:solidFill>
                <a:schemeClr val="tx1"/>
              </a:solidFill>
              <a:cs typeface="B Zar" pitchFamily="2" charset="-78"/>
            </a:endParaRPr>
          </a:p>
          <a:p>
            <a:pPr algn="r" rtl="1">
              <a:buNone/>
            </a:pPr>
            <a:r>
              <a:rPr lang="fa-IR" sz="2000" dirty="0">
                <a:solidFill>
                  <a:schemeClr val="tx1"/>
                </a:solidFill>
                <a:cs typeface="B Zar" pitchFamily="2" charset="-78"/>
              </a:rPr>
              <a:t>1-جانور را از حملات میکروبی حفاظت </a:t>
            </a:r>
            <a:r>
              <a:rPr lang="fa-IR" sz="2000" dirty="0" smtClean="0">
                <a:solidFill>
                  <a:schemeClr val="tx1"/>
                </a:solidFill>
                <a:cs typeface="B Zar" pitchFamily="2" charset="-78"/>
              </a:rPr>
              <a:t>می کند</a:t>
            </a:r>
            <a:endParaRPr lang="en-US" sz="2000" dirty="0">
              <a:solidFill>
                <a:schemeClr val="tx1"/>
              </a:solidFill>
              <a:cs typeface="B Zar" pitchFamily="2" charset="-78"/>
            </a:endParaRPr>
          </a:p>
          <a:p>
            <a:pPr algn="r" rtl="1">
              <a:buNone/>
            </a:pPr>
            <a:r>
              <a:rPr lang="fa-IR" sz="2000" dirty="0">
                <a:solidFill>
                  <a:schemeClr val="tx1"/>
                </a:solidFill>
                <a:cs typeface="B Zar" pitchFamily="2" charset="-78"/>
              </a:rPr>
              <a:t>2- زالو را از کم آبی و خشک شدن نجات </a:t>
            </a:r>
            <a:r>
              <a:rPr lang="fa-IR" sz="2000" dirty="0" smtClean="0">
                <a:solidFill>
                  <a:schemeClr val="tx1"/>
                </a:solidFill>
                <a:cs typeface="B Zar" pitchFamily="2" charset="-78"/>
              </a:rPr>
              <a:t>می دهد</a:t>
            </a:r>
            <a:r>
              <a:rPr lang="fa-IR" sz="2000" dirty="0">
                <a:solidFill>
                  <a:schemeClr val="tx1"/>
                </a:solidFill>
                <a:cs typeface="B Zar" pitchFamily="2" charset="-78"/>
              </a:rPr>
              <a:t>.</a:t>
            </a:r>
            <a:endParaRPr lang="en-US" sz="2000" dirty="0">
              <a:solidFill>
                <a:schemeClr val="tx1"/>
              </a:solidFill>
              <a:cs typeface="B Zar" pitchFamily="2" charset="-78"/>
            </a:endParaRPr>
          </a:p>
          <a:p>
            <a:pPr algn="r" rtl="1">
              <a:buNone/>
            </a:pPr>
            <a:r>
              <a:rPr lang="fa-IR" sz="2000" dirty="0">
                <a:solidFill>
                  <a:schemeClr val="tx1"/>
                </a:solidFill>
                <a:cs typeface="B Zar" pitchFamily="2" charset="-78"/>
              </a:rPr>
              <a:t>3-عملکرد </a:t>
            </a:r>
            <a:r>
              <a:rPr lang="fa-IR" sz="2000" dirty="0" smtClean="0">
                <a:solidFill>
                  <a:schemeClr val="tx1"/>
                </a:solidFill>
                <a:cs typeface="B Zar" pitchFamily="2" charset="-78"/>
              </a:rPr>
              <a:t>تنفس وتبادل </a:t>
            </a:r>
            <a:r>
              <a:rPr lang="fa-IR" sz="2000" dirty="0">
                <a:solidFill>
                  <a:schemeClr val="tx1"/>
                </a:solidFill>
                <a:cs typeface="B Zar" pitchFamily="2" charset="-78"/>
              </a:rPr>
              <a:t>مواد را تسهیل </a:t>
            </a:r>
            <a:r>
              <a:rPr lang="fa-IR" sz="2000" dirty="0" smtClean="0">
                <a:solidFill>
                  <a:schemeClr val="tx1"/>
                </a:solidFill>
                <a:cs typeface="B Zar" pitchFamily="2" charset="-78"/>
              </a:rPr>
              <a:t>می نماید</a:t>
            </a:r>
            <a:r>
              <a:rPr lang="fa-IR" sz="2000" dirty="0">
                <a:solidFill>
                  <a:schemeClr val="tx1"/>
                </a:solidFill>
                <a:cs typeface="B Zar" pitchFamily="2" charset="-78"/>
              </a:rPr>
              <a:t>.</a:t>
            </a:r>
            <a:endParaRPr lang="en-US" sz="2000" dirty="0">
              <a:solidFill>
                <a:schemeClr val="tx1"/>
              </a:solidFill>
              <a:cs typeface="B Zar" pitchFamily="2" charset="-78"/>
            </a:endParaRPr>
          </a:p>
          <a:p>
            <a:pPr algn="r" rtl="1">
              <a:buNone/>
            </a:pPr>
            <a:r>
              <a:rPr lang="fa-IR" sz="2000" dirty="0">
                <a:solidFill>
                  <a:schemeClr val="tx1"/>
                </a:solidFill>
                <a:cs typeface="B Zar" pitchFamily="2" charset="-78"/>
              </a:rPr>
              <a:t>4-به دفع مواد زائد کمک </a:t>
            </a:r>
            <a:r>
              <a:rPr lang="fa-IR" sz="2000" dirty="0" smtClean="0">
                <a:solidFill>
                  <a:schemeClr val="tx1"/>
                </a:solidFill>
                <a:cs typeface="B Zar" pitchFamily="2" charset="-78"/>
              </a:rPr>
              <a:t>می کند</a:t>
            </a:r>
            <a:r>
              <a:rPr lang="fa-IR" sz="2000" dirty="0">
                <a:solidFill>
                  <a:schemeClr val="tx1"/>
                </a:solidFill>
                <a:cs typeface="B Zar" pitchFamily="2" charset="-78"/>
              </a:rPr>
              <a:t>.</a:t>
            </a:r>
            <a:endParaRPr lang="en-US" sz="2000" dirty="0">
              <a:solidFill>
                <a:schemeClr val="tx1"/>
              </a:solidFill>
              <a:cs typeface="B Zar" pitchFamily="2" charset="-78"/>
            </a:endParaRPr>
          </a:p>
          <a:p>
            <a:pPr algn="r" rtl="1">
              <a:buNone/>
            </a:pPr>
            <a:r>
              <a:rPr lang="fa-IR" sz="2000" dirty="0">
                <a:solidFill>
                  <a:schemeClr val="tx1"/>
                </a:solidFill>
                <a:cs typeface="B Zar" pitchFamily="2" charset="-78"/>
              </a:rPr>
              <a:t>5-ترکیبات موکوس زالوها به دلیل منحصر به فرد بودنشان امکان تشخیص گونه ها را فراهم میسازد.</a:t>
            </a:r>
            <a:endParaRPr lang="en-US" sz="2000" dirty="0">
              <a:solidFill>
                <a:schemeClr val="tx1"/>
              </a:solidFill>
              <a:cs typeface="B Zar" pitchFamily="2" charset="-78"/>
            </a:endParaRPr>
          </a:p>
          <a:p>
            <a:pPr algn="r" rtl="1">
              <a:buNone/>
            </a:pPr>
            <a:r>
              <a:rPr lang="fa-IR" sz="2000" dirty="0">
                <a:solidFill>
                  <a:schemeClr val="tx1"/>
                </a:solidFill>
                <a:cs typeface="B Zar" pitchFamily="2" charset="-78"/>
              </a:rPr>
              <a:t>6-تولید زیاد موکوس </a:t>
            </a:r>
            <a:r>
              <a:rPr lang="fa-IR" sz="2000" dirty="0" smtClean="0">
                <a:solidFill>
                  <a:schemeClr val="tx1"/>
                </a:solidFill>
                <a:cs typeface="B Zar" pitchFamily="2" charset="-78"/>
              </a:rPr>
              <a:t>توسط زالو علامت مهمی است که می توان متوجه تغییرات ناگهانی محیط زندگی زالو از جمله عدم تعادل نور دما </a:t>
            </a:r>
            <a:r>
              <a:rPr lang="en-US" sz="2000" dirty="0" smtClean="0">
                <a:solidFill>
                  <a:schemeClr val="tx1"/>
                </a:solidFill>
                <a:cs typeface="B Zar" pitchFamily="2" charset="-78"/>
              </a:rPr>
              <a:t>PH</a:t>
            </a:r>
            <a:r>
              <a:rPr lang="fa-IR" sz="2000" dirty="0" smtClean="0">
                <a:solidFill>
                  <a:schemeClr val="tx1"/>
                </a:solidFill>
                <a:cs typeface="B Zar" pitchFamily="2" charset="-78"/>
              </a:rPr>
              <a:t> آمونیاک و.. ( موکوس اضافس تولید شده بصورت کف روی سطح آب و یا سطح بدن جانور نمایان می شود. </a:t>
            </a:r>
            <a:endParaRPr lang="en-US" sz="2000" dirty="0">
              <a:solidFill>
                <a:schemeClr val="tx1"/>
              </a:solidFill>
              <a:cs typeface="B Zar" pitchFamily="2" charset="-78"/>
            </a:endParaRPr>
          </a:p>
          <a:p>
            <a:pPr algn="r" rtl="1">
              <a:buNone/>
            </a:pPr>
            <a:r>
              <a:rPr lang="fa-IR" sz="2000" dirty="0">
                <a:solidFill>
                  <a:schemeClr val="tx1"/>
                </a:solidFill>
                <a:cs typeface="B Zar" pitchFamily="2" charset="-78"/>
              </a:rPr>
              <a:t> </a:t>
            </a:r>
            <a:endParaRPr lang="en-US" sz="2000" dirty="0">
              <a:solidFill>
                <a:schemeClr val="tx1"/>
              </a:solidFill>
              <a:cs typeface="B Zar" pitchFamily="2" charset="-78"/>
            </a:endParaRPr>
          </a:p>
          <a:p>
            <a:pPr algn="r" rtl="1">
              <a:buNone/>
            </a:pPr>
            <a:endParaRPr lang="fa-IR" sz="2000" dirty="0">
              <a:cs typeface="B Zar" pitchFamily="2" charset="-78"/>
            </a:endParaRPr>
          </a:p>
        </p:txBody>
      </p:sp>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980728"/>
            <a:ext cx="8229600" cy="4525963"/>
          </a:xfrm>
        </p:spPr>
        <p:txBody>
          <a:bodyPr/>
          <a:lstStyle/>
          <a:p>
            <a:pPr algn="r" rtl="1">
              <a:buNone/>
            </a:pPr>
            <a:r>
              <a:rPr lang="fa-IR" sz="2000" b="1" dirty="0">
                <a:solidFill>
                  <a:schemeClr val="tx1"/>
                </a:solidFill>
                <a:cs typeface="B Zar" pitchFamily="2" charset="-78"/>
              </a:rPr>
              <a:t> </a:t>
            </a:r>
            <a:r>
              <a:rPr lang="fa-IR" sz="2000" b="1" dirty="0" smtClean="0">
                <a:solidFill>
                  <a:schemeClr val="tx1"/>
                </a:solidFill>
                <a:cs typeface="B Zar" pitchFamily="2" charset="-78"/>
              </a:rPr>
              <a:t>علائم اشتهای به تغذیه در زالو:</a:t>
            </a:r>
          </a:p>
          <a:p>
            <a:pPr algn="r" rtl="1">
              <a:buNone/>
            </a:pPr>
            <a:endParaRPr lang="fa-IR" sz="2000" b="1" dirty="0" smtClean="0">
              <a:solidFill>
                <a:schemeClr val="tx1"/>
              </a:solidFill>
              <a:cs typeface="B Zar" pitchFamily="2" charset="-78"/>
            </a:endParaRPr>
          </a:p>
          <a:p>
            <a:pPr algn="r" rtl="1">
              <a:buNone/>
            </a:pPr>
            <a:r>
              <a:rPr lang="fa-IR" sz="2000" dirty="0" smtClean="0">
                <a:solidFill>
                  <a:schemeClr val="tx1"/>
                </a:solidFill>
                <a:cs typeface="B Zar" pitchFamily="2" charset="-78"/>
              </a:rPr>
              <a:t>شنا کردن زالو در سطح آب و ایجاد ضربات عمودی و مشاهده امواج سینوسی در آب</a:t>
            </a:r>
          </a:p>
          <a:p>
            <a:pPr algn="r" rtl="1">
              <a:buNone/>
            </a:pPr>
            <a:endParaRPr lang="fa-IR" sz="2000" dirty="0" smtClean="0">
              <a:solidFill>
                <a:schemeClr val="tx1"/>
              </a:solidFill>
              <a:cs typeface="B Zar" pitchFamily="2" charset="-78"/>
            </a:endParaRPr>
          </a:p>
          <a:p>
            <a:pPr algn="r" rtl="1">
              <a:buNone/>
            </a:pPr>
            <a:r>
              <a:rPr lang="fa-IR" sz="2000" dirty="0" smtClean="0">
                <a:cs typeface="B Zar" pitchFamily="2" charset="-78"/>
              </a:rPr>
              <a:t>ترشح موکوس به مقدار معمولی یکی از نشانه های اشتها به غذا در زالو می باشد.معمولا پس از یک دوره </a:t>
            </a:r>
          </a:p>
          <a:p>
            <a:pPr algn="r" rtl="1">
              <a:buNone/>
            </a:pPr>
            <a:r>
              <a:rPr lang="fa-IR" sz="2000" dirty="0" smtClean="0">
                <a:cs typeface="B Zar" pitchFamily="2" charset="-78"/>
              </a:rPr>
              <a:t>گرسنگی 3 ماهه ترشحات موکوس آغاز می گردد.</a:t>
            </a:r>
          </a:p>
          <a:p>
            <a:pPr algn="r" rtl="1">
              <a:buNone/>
            </a:pPr>
            <a:endParaRPr lang="fa-IR" sz="2000" dirty="0" smtClean="0">
              <a:cs typeface="B Zar" pitchFamily="2" charset="-78"/>
            </a:endParaRPr>
          </a:p>
          <a:p>
            <a:pPr algn="r" rtl="1">
              <a:buNone/>
            </a:pPr>
            <a:r>
              <a:rPr lang="fa-IR" sz="2000" dirty="0" smtClean="0">
                <a:solidFill>
                  <a:schemeClr val="tx1"/>
                </a:solidFill>
                <a:cs typeface="B Zar" pitchFamily="2" charset="-78"/>
              </a:rPr>
              <a:t>(موکوس معمولا از لب فوقانی بادکش جلو در ناحیه سر ترشح می شود.)</a:t>
            </a:r>
          </a:p>
        </p:txBody>
      </p:sp>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0"/>
            <a:ext cx="8229600" cy="5649491"/>
          </a:xfrm>
        </p:spPr>
        <p:txBody>
          <a:bodyPr/>
          <a:lstStyle/>
          <a:p>
            <a:pPr algn="r" rtl="1">
              <a:buNone/>
            </a:pPr>
            <a:r>
              <a:rPr lang="fa-IR" sz="2000" dirty="0">
                <a:solidFill>
                  <a:schemeClr val="tx1"/>
                </a:solidFill>
                <a:cs typeface="B Zar" pitchFamily="2" charset="-78"/>
              </a:rPr>
              <a:t>دیواره بدن زالو:</a:t>
            </a:r>
            <a:endParaRPr lang="en-US" sz="2000" dirty="0">
              <a:solidFill>
                <a:schemeClr val="tx1"/>
              </a:solidFill>
              <a:cs typeface="B Zar" pitchFamily="2" charset="-78"/>
            </a:endParaRPr>
          </a:p>
          <a:p>
            <a:pPr algn="r" rtl="1">
              <a:buNone/>
            </a:pPr>
            <a:r>
              <a:rPr lang="fa-IR" sz="2000" dirty="0">
                <a:solidFill>
                  <a:schemeClr val="tx1"/>
                </a:solidFill>
                <a:cs typeface="B Zar" pitchFamily="2" charset="-78"/>
              </a:rPr>
              <a:t>این دیواره برای زالو نقش حیاتی دارد و در حد فاصل بین بدن زالو و دنیای خارج آن است به همین دلیل دارای خصوصیات ویژه ای می باشد.</a:t>
            </a:r>
            <a:endParaRPr lang="en-US" sz="2000" dirty="0">
              <a:solidFill>
                <a:schemeClr val="tx1"/>
              </a:solidFill>
              <a:cs typeface="B Zar" pitchFamily="2" charset="-78"/>
            </a:endParaRPr>
          </a:p>
          <a:p>
            <a:pPr algn="r" rtl="1">
              <a:buNone/>
            </a:pPr>
            <a:r>
              <a:rPr lang="fa-IR" sz="2000" dirty="0">
                <a:solidFill>
                  <a:schemeClr val="tx1"/>
                </a:solidFill>
                <a:cs typeface="B Zar" pitchFamily="2" charset="-78"/>
              </a:rPr>
              <a:t> </a:t>
            </a:r>
            <a:endParaRPr lang="en-US" sz="2000" dirty="0">
              <a:solidFill>
                <a:schemeClr val="tx1"/>
              </a:solidFill>
              <a:cs typeface="B Zar" pitchFamily="2" charset="-78"/>
            </a:endParaRPr>
          </a:p>
          <a:p>
            <a:pPr lvl="0" algn="r" rtl="1">
              <a:buFont typeface="Wingdings" pitchFamily="2" charset="2"/>
              <a:buChar char="q"/>
            </a:pPr>
            <a:r>
              <a:rPr lang="fa-IR" sz="2000" dirty="0">
                <a:solidFill>
                  <a:schemeClr val="tx1"/>
                </a:solidFill>
                <a:cs typeface="B Zar" pitchFamily="2" charset="-78"/>
              </a:rPr>
              <a:t>زالو را از بی آب شدن و خشکی حفاظت می کند.</a:t>
            </a:r>
            <a:endParaRPr lang="en-US" sz="2000" dirty="0">
              <a:solidFill>
                <a:schemeClr val="tx1"/>
              </a:solidFill>
              <a:cs typeface="B Zar" pitchFamily="2" charset="-78"/>
            </a:endParaRPr>
          </a:p>
          <a:p>
            <a:pPr lvl="0" algn="r" rtl="1">
              <a:buFont typeface="Wingdings" pitchFamily="2" charset="2"/>
              <a:buChar char="q"/>
            </a:pPr>
            <a:r>
              <a:rPr lang="fa-IR" sz="2000" dirty="0">
                <a:solidFill>
                  <a:schemeClr val="tx1"/>
                </a:solidFill>
                <a:cs typeface="B Zar" pitchFamily="2" charset="-78"/>
              </a:rPr>
              <a:t>جانور در برابر عفونت ها حفاظت می کند.</a:t>
            </a:r>
            <a:endParaRPr lang="en-US" sz="2000" dirty="0">
              <a:solidFill>
                <a:schemeClr val="tx1"/>
              </a:solidFill>
              <a:cs typeface="B Zar" pitchFamily="2" charset="-78"/>
            </a:endParaRPr>
          </a:p>
          <a:p>
            <a:pPr lvl="0" algn="r" rtl="1">
              <a:buFont typeface="Wingdings" pitchFamily="2" charset="2"/>
              <a:buChar char="q"/>
            </a:pPr>
            <a:r>
              <a:rPr lang="fa-IR" sz="2000" dirty="0">
                <a:solidFill>
                  <a:schemeClr val="tx1"/>
                </a:solidFill>
                <a:cs typeface="B Zar" pitchFamily="2" charset="-78"/>
              </a:rPr>
              <a:t>عمل تنفسی جانور را به عهده دارد.</a:t>
            </a:r>
            <a:endParaRPr lang="en-US" sz="2000" dirty="0">
              <a:solidFill>
                <a:schemeClr val="tx1"/>
              </a:solidFill>
              <a:cs typeface="B Zar" pitchFamily="2" charset="-78"/>
            </a:endParaRPr>
          </a:p>
          <a:p>
            <a:pPr lvl="0" algn="r" rtl="1">
              <a:buFont typeface="Wingdings" pitchFamily="2" charset="2"/>
              <a:buChar char="q"/>
            </a:pPr>
            <a:r>
              <a:rPr lang="fa-IR" sz="2000" dirty="0">
                <a:solidFill>
                  <a:schemeClr val="tx1"/>
                </a:solidFill>
                <a:cs typeface="B Zar" pitchFamily="2" charset="-78"/>
              </a:rPr>
              <a:t>تبادل گازها مواد شیمیایی را به عهده دارد.</a:t>
            </a:r>
            <a:endParaRPr lang="en-US" sz="2000" dirty="0">
              <a:solidFill>
                <a:schemeClr val="tx1"/>
              </a:solidFill>
              <a:cs typeface="B Zar" pitchFamily="2" charset="-78"/>
            </a:endParaRPr>
          </a:p>
          <a:p>
            <a:pPr lvl="0" algn="r" rtl="1">
              <a:buFont typeface="Wingdings" pitchFamily="2" charset="2"/>
              <a:buChar char="q"/>
            </a:pPr>
            <a:r>
              <a:rPr lang="fa-IR" sz="2000" dirty="0">
                <a:solidFill>
                  <a:schemeClr val="tx1"/>
                </a:solidFill>
                <a:cs typeface="B Zar" pitchFamily="2" charset="-78"/>
              </a:rPr>
              <a:t>به دلیل وجود تلمبه های حسی روی سطح پوست که سیستم عصبی زالو متصل است مانند یک اندام حسی پیچیده واحد عمل می کند.</a:t>
            </a:r>
            <a:endParaRPr lang="en-US" sz="2000" dirty="0">
              <a:solidFill>
                <a:schemeClr val="tx1"/>
              </a:solidFill>
              <a:cs typeface="B Zar" pitchFamily="2" charset="-78"/>
            </a:endParaRPr>
          </a:p>
          <a:p>
            <a:pPr lvl="0" algn="r" rtl="1">
              <a:buFont typeface="Wingdings" pitchFamily="2" charset="2"/>
              <a:buChar char="q"/>
            </a:pPr>
            <a:r>
              <a:rPr lang="fa-IR" sz="2000" dirty="0">
                <a:solidFill>
                  <a:schemeClr val="tx1"/>
                </a:solidFill>
                <a:cs typeface="B Zar" pitchFamily="2" charset="-78"/>
              </a:rPr>
              <a:t>در مقابل تعرضات فیزیکی ممانعت می کند.</a:t>
            </a:r>
            <a:endParaRPr lang="en-US" sz="2000" dirty="0">
              <a:solidFill>
                <a:schemeClr val="tx1"/>
              </a:solidFill>
              <a:cs typeface="B Zar" pitchFamily="2" charset="-78"/>
            </a:endParaRPr>
          </a:p>
          <a:p>
            <a:pPr lvl="0" algn="r" rtl="1">
              <a:buFont typeface="Wingdings" pitchFamily="2" charset="2"/>
              <a:buChar char="q"/>
            </a:pPr>
            <a:r>
              <a:rPr lang="fa-IR" sz="2000" dirty="0">
                <a:solidFill>
                  <a:schemeClr val="tx1"/>
                </a:solidFill>
                <a:cs typeface="B Zar" pitchFamily="2" charset="-78"/>
              </a:rPr>
              <a:t>قادر به حذف لایه خارجی خود جهت پاکیزگی ضدعفونی کردن جانور می باشد(پوست اندازی) کند.</a:t>
            </a:r>
            <a:endParaRPr lang="en-US" sz="2000" dirty="0">
              <a:solidFill>
                <a:schemeClr val="tx1"/>
              </a:solidFill>
              <a:cs typeface="B Zar" pitchFamily="2" charset="-78"/>
            </a:endParaRPr>
          </a:p>
          <a:p>
            <a:pPr lvl="0" algn="r" rtl="1">
              <a:buNone/>
            </a:pPr>
            <a:r>
              <a:rPr lang="fa-IR" sz="2000" dirty="0">
                <a:solidFill>
                  <a:schemeClr val="tx1"/>
                </a:solidFill>
                <a:cs typeface="B Zar" pitchFamily="2" charset="-78"/>
              </a:rPr>
              <a:t>قابلیت انتشار رابرای زالو فراهم می کند.</a:t>
            </a:r>
            <a:endParaRPr lang="en-US" sz="2000" dirty="0">
              <a:solidFill>
                <a:schemeClr val="tx1"/>
              </a:solidFill>
              <a:cs typeface="B Zar" pitchFamily="2" charset="-78"/>
            </a:endParaRPr>
          </a:p>
          <a:p>
            <a:pPr lvl="0" algn="r" rtl="1">
              <a:buNone/>
            </a:pPr>
            <a:r>
              <a:rPr lang="fa-IR" sz="2000" dirty="0">
                <a:solidFill>
                  <a:schemeClr val="tx1"/>
                </a:solidFill>
                <a:cs typeface="B Zar" pitchFamily="2" charset="-78"/>
              </a:rPr>
              <a:t>از وجود </a:t>
            </a:r>
            <a:r>
              <a:rPr lang="fa-IR" sz="2000" dirty="0" smtClean="0">
                <a:solidFill>
                  <a:schemeClr val="tx1"/>
                </a:solidFill>
                <a:cs typeface="B Zar" pitchFamily="2" charset="-78"/>
              </a:rPr>
              <a:t>موکوس روی </a:t>
            </a:r>
            <a:r>
              <a:rPr lang="fa-IR" sz="2000" dirty="0">
                <a:solidFill>
                  <a:schemeClr val="tx1"/>
                </a:solidFill>
                <a:cs typeface="B Zar" pitchFamily="2" charset="-78"/>
              </a:rPr>
              <a:t>سطح پوست می توان گونه های زالو </a:t>
            </a:r>
            <a:r>
              <a:rPr lang="fa-IR" sz="2000" dirty="0" smtClean="0">
                <a:solidFill>
                  <a:schemeClr val="tx1"/>
                </a:solidFill>
                <a:cs typeface="B Zar" pitchFamily="2" charset="-78"/>
              </a:rPr>
              <a:t>را از هم  </a:t>
            </a:r>
            <a:r>
              <a:rPr lang="fa-IR" sz="2000" dirty="0">
                <a:solidFill>
                  <a:schemeClr val="tx1"/>
                </a:solidFill>
                <a:cs typeface="B Zar" pitchFamily="2" charset="-78"/>
              </a:rPr>
              <a:t>تشخیص داد.</a:t>
            </a:r>
            <a:endParaRPr lang="en-US" sz="2000" dirty="0">
              <a:solidFill>
                <a:schemeClr val="tx1"/>
              </a:solidFill>
              <a:cs typeface="B Zar" pitchFamily="2" charset="-78"/>
            </a:endParaRPr>
          </a:p>
          <a:p>
            <a:pPr algn="r">
              <a:buNone/>
            </a:pPr>
            <a:endParaRPr lang="fa-IR" sz="1600" dirty="0">
              <a:cs typeface="B Zar" pitchFamily="2" charset="-78"/>
            </a:endParaRPr>
          </a:p>
        </p:txBody>
      </p:sp>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4077072"/>
            <a:ext cx="7810127" cy="648072"/>
          </a:xfrm>
        </p:spPr>
        <p:txBody>
          <a:bodyPr/>
          <a:lstStyle/>
          <a:p>
            <a:pPr algn="r"/>
            <a:r>
              <a:rPr lang="fa-IR" dirty="0">
                <a:solidFill>
                  <a:schemeClr val="tx1"/>
                </a:solidFill>
                <a:cs typeface="B Zar" pitchFamily="2" charset="-78"/>
              </a:rPr>
              <a:t>زالو در حالت گرسنگی پوست </a:t>
            </a:r>
            <a:r>
              <a:rPr lang="fa-IR" dirty="0" smtClean="0">
                <a:solidFill>
                  <a:schemeClr val="tx1"/>
                </a:solidFill>
                <a:cs typeface="B Zar" pitchFamily="2" charset="-78"/>
              </a:rPr>
              <a:t>آکاردئونی </a:t>
            </a:r>
            <a:r>
              <a:rPr lang="fa-IR" dirty="0">
                <a:solidFill>
                  <a:schemeClr val="tx1"/>
                </a:solidFill>
                <a:cs typeface="B Zar" pitchFamily="2" charset="-78"/>
              </a:rPr>
              <a:t>شکلی دارد و گاهی تا می خورد ولی بعد از تغذیه کاملا حجیم و کشیده می شود که در </a:t>
            </a:r>
            <a:r>
              <a:rPr lang="fa-IR" dirty="0" smtClean="0">
                <a:solidFill>
                  <a:schemeClr val="tx1"/>
                </a:solidFill>
                <a:cs typeface="B Zar" pitchFamily="2" charset="-78"/>
              </a:rPr>
              <a:t>خون بیشتری </a:t>
            </a:r>
            <a:r>
              <a:rPr lang="fa-IR" dirty="0">
                <a:solidFill>
                  <a:schemeClr val="tx1"/>
                </a:solidFill>
                <a:cs typeface="B Zar" pitchFamily="2" charset="-78"/>
              </a:rPr>
              <a:t>ذخیره نماید.</a:t>
            </a:r>
            <a:endParaRPr lang="en-US" b="1" dirty="0">
              <a:solidFill>
                <a:schemeClr val="tx1"/>
              </a:solidFill>
              <a:cs typeface="B Zar" pitchFamily="2" charset="-78"/>
            </a:endParaRPr>
          </a:p>
          <a:p>
            <a:pPr algn="r"/>
            <a:r>
              <a:rPr lang="fa-IR" dirty="0">
                <a:solidFill>
                  <a:schemeClr val="tx1"/>
                </a:solidFill>
                <a:cs typeface="B Zar" pitchFamily="2" charset="-78"/>
              </a:rPr>
              <a:t> </a:t>
            </a:r>
            <a:endParaRPr lang="en-US" dirty="0">
              <a:solidFill>
                <a:schemeClr val="tx1"/>
              </a:solidFill>
              <a:cs typeface="B Zar" pitchFamily="2" charset="-78"/>
            </a:endParaRPr>
          </a:p>
          <a:p>
            <a:pPr algn="r"/>
            <a:r>
              <a:rPr lang="fa-IR" dirty="0">
                <a:solidFill>
                  <a:schemeClr val="tx1"/>
                </a:solidFill>
                <a:cs typeface="B Zar" pitchFamily="2" charset="-78"/>
              </a:rPr>
              <a:t>زالو بوسیله دو </a:t>
            </a:r>
            <a:r>
              <a:rPr lang="fa-IR" dirty="0" smtClean="0">
                <a:solidFill>
                  <a:schemeClr val="tx1"/>
                </a:solidFill>
                <a:cs typeface="B Zar" pitchFamily="2" charset="-78"/>
              </a:rPr>
              <a:t>بادکش </a:t>
            </a:r>
            <a:r>
              <a:rPr lang="fa-IR" dirty="0">
                <a:solidFill>
                  <a:schemeClr val="tx1"/>
                </a:solidFill>
                <a:cs typeface="B Zar" pitchFamily="2" charset="-78"/>
              </a:rPr>
              <a:t>جلو و عقب با کمک ماهیچه های </a:t>
            </a:r>
            <a:r>
              <a:rPr lang="fa-IR" dirty="0" smtClean="0">
                <a:solidFill>
                  <a:schemeClr val="tx1"/>
                </a:solidFill>
                <a:cs typeface="B Zar" pitchFamily="2" charset="-78"/>
              </a:rPr>
              <a:t>گوناگونی </a:t>
            </a:r>
            <a:r>
              <a:rPr lang="fa-IR" dirty="0">
                <a:solidFill>
                  <a:schemeClr val="tx1"/>
                </a:solidFill>
                <a:cs typeface="B Zar" pitchFamily="2" charset="-78"/>
              </a:rPr>
              <a:t>که برای حالت </a:t>
            </a:r>
            <a:r>
              <a:rPr lang="fa-IR" dirty="0" smtClean="0">
                <a:solidFill>
                  <a:schemeClr val="tx1"/>
                </a:solidFill>
                <a:cs typeface="B Zar" pitchFamily="2" charset="-78"/>
              </a:rPr>
              <a:t>ها</a:t>
            </a:r>
            <a:r>
              <a:rPr lang="fa-IR" dirty="0" smtClean="0">
                <a:cs typeface="B Zar" pitchFamily="2" charset="-78"/>
              </a:rPr>
              <a:t>ی </a:t>
            </a:r>
            <a:r>
              <a:rPr lang="fa-IR" dirty="0" smtClean="0">
                <a:solidFill>
                  <a:schemeClr val="tx1"/>
                </a:solidFill>
                <a:cs typeface="B Zar" pitchFamily="2" charset="-78"/>
              </a:rPr>
              <a:t>مختلف </a:t>
            </a:r>
            <a:r>
              <a:rPr lang="fa-IR" dirty="0">
                <a:solidFill>
                  <a:schemeClr val="tx1"/>
                </a:solidFill>
                <a:cs typeface="B Zar" pitchFamily="2" charset="-78"/>
              </a:rPr>
              <a:t>حرکت آن طراحی شده </a:t>
            </a:r>
            <a:r>
              <a:rPr lang="fa-IR" dirty="0" smtClean="0">
                <a:solidFill>
                  <a:schemeClr val="tx1"/>
                </a:solidFill>
                <a:cs typeface="B Zar" pitchFamily="2" charset="-78"/>
              </a:rPr>
              <a:t>،حرکت </a:t>
            </a:r>
            <a:r>
              <a:rPr lang="fa-IR" dirty="0">
                <a:solidFill>
                  <a:schemeClr val="tx1"/>
                </a:solidFill>
                <a:cs typeface="B Zar" pitchFamily="2" charset="-78"/>
              </a:rPr>
              <a:t>می کند.</a:t>
            </a:r>
            <a:endParaRPr lang="en-US" dirty="0">
              <a:solidFill>
                <a:schemeClr val="tx1"/>
              </a:solidFill>
              <a:cs typeface="B Zar" pitchFamily="2" charset="-78"/>
            </a:endParaRPr>
          </a:p>
          <a:p>
            <a:pPr algn="r"/>
            <a:r>
              <a:rPr lang="fa-IR" dirty="0" smtClean="0">
                <a:solidFill>
                  <a:schemeClr val="tx1"/>
                </a:solidFill>
                <a:cs typeface="B Zar" pitchFamily="2" charset="-78"/>
              </a:rPr>
              <a:t>موکوس </a:t>
            </a:r>
            <a:r>
              <a:rPr lang="fa-IR" dirty="0">
                <a:solidFill>
                  <a:schemeClr val="tx1"/>
                </a:solidFill>
                <a:cs typeface="B Zar" pitchFamily="2" charset="-78"/>
              </a:rPr>
              <a:t>ترشح شده از لب فوقانی دهان زالو به کمک حرکات پمپی گلو به </a:t>
            </a:r>
            <a:r>
              <a:rPr lang="fa-IR" dirty="0" smtClean="0">
                <a:solidFill>
                  <a:schemeClr val="tx1"/>
                </a:solidFill>
                <a:cs typeface="B Zar" pitchFamily="2" charset="-78"/>
              </a:rPr>
              <a:t>بادکش </a:t>
            </a:r>
            <a:r>
              <a:rPr lang="fa-IR" dirty="0">
                <a:solidFill>
                  <a:schemeClr val="tx1"/>
                </a:solidFill>
                <a:cs typeface="B Zar" pitchFamily="2" charset="-78"/>
              </a:rPr>
              <a:t>جلو و عقب کمک می کند تا بتواند فشار مکشی قوی برای حرکت ایجاد کند.این ماده چسبنده (</a:t>
            </a:r>
            <a:r>
              <a:rPr lang="fa-IR" dirty="0" smtClean="0">
                <a:solidFill>
                  <a:schemeClr val="tx1"/>
                </a:solidFill>
                <a:cs typeface="B Zar" pitchFamily="2" charset="-78"/>
              </a:rPr>
              <a:t>موکوس</a:t>
            </a:r>
            <a:r>
              <a:rPr lang="fa-IR" dirty="0">
                <a:solidFill>
                  <a:schemeClr val="tx1"/>
                </a:solidFill>
                <a:cs typeface="B Zar" pitchFamily="2" charset="-78"/>
              </a:rPr>
              <a:t>) و سیستم عملکرد </a:t>
            </a:r>
            <a:r>
              <a:rPr lang="fa-IR" dirty="0" smtClean="0">
                <a:solidFill>
                  <a:schemeClr val="tx1"/>
                </a:solidFill>
                <a:cs typeface="B Zar" pitchFamily="2" charset="-78"/>
              </a:rPr>
              <a:t>بادکشهای  </a:t>
            </a:r>
            <a:r>
              <a:rPr lang="fa-IR" dirty="0">
                <a:solidFill>
                  <a:schemeClr val="tx1"/>
                </a:solidFill>
                <a:cs typeface="B Zar" pitchFamily="2" charset="-78"/>
              </a:rPr>
              <a:t>جلو و عقب به او  </a:t>
            </a:r>
            <a:r>
              <a:rPr lang="fa-IR" dirty="0" smtClean="0">
                <a:solidFill>
                  <a:schemeClr val="tx1"/>
                </a:solidFill>
                <a:cs typeface="B Zar" pitchFamily="2" charset="-78"/>
              </a:rPr>
              <a:t>امکان </a:t>
            </a:r>
            <a:r>
              <a:rPr lang="fa-IR" dirty="0">
                <a:solidFill>
                  <a:schemeClr val="tx1"/>
                </a:solidFill>
                <a:cs typeface="B Zar" pitchFamily="2" charset="-78"/>
              </a:rPr>
              <a:t>حرکت روی </a:t>
            </a:r>
            <a:r>
              <a:rPr lang="fa-IR" dirty="0" smtClean="0">
                <a:solidFill>
                  <a:schemeClr val="tx1"/>
                </a:solidFill>
                <a:cs typeface="B Zar" pitchFamily="2" charset="-78"/>
              </a:rPr>
              <a:t>هر سطحی </a:t>
            </a:r>
            <a:r>
              <a:rPr lang="fa-IR" dirty="0">
                <a:solidFill>
                  <a:schemeClr val="tx1"/>
                </a:solidFill>
                <a:cs typeface="B Zar" pitchFamily="2" charset="-78"/>
              </a:rPr>
              <a:t>را می دهند </a:t>
            </a:r>
            <a:r>
              <a:rPr lang="fa-IR" dirty="0" smtClean="0">
                <a:solidFill>
                  <a:schemeClr val="tx1"/>
                </a:solidFill>
                <a:cs typeface="B Zar" pitchFamily="2" charset="-78"/>
              </a:rPr>
              <a:t>ولواین </a:t>
            </a:r>
            <a:r>
              <a:rPr lang="fa-IR" dirty="0">
                <a:solidFill>
                  <a:schemeClr val="tx1"/>
                </a:solidFill>
                <a:cs typeface="B Zar" pitchFamily="2" charset="-78"/>
              </a:rPr>
              <a:t>که سطح بصورت قائم وبسیار چرب </a:t>
            </a:r>
            <a:r>
              <a:rPr lang="fa-IR" dirty="0" smtClean="0">
                <a:solidFill>
                  <a:schemeClr val="tx1"/>
                </a:solidFill>
                <a:cs typeface="B Zar" pitchFamily="2" charset="-78"/>
              </a:rPr>
              <a:t>باشد</a:t>
            </a:r>
            <a:r>
              <a:rPr lang="fa-IR" dirty="0">
                <a:solidFill>
                  <a:schemeClr val="tx1"/>
                </a:solidFill>
                <a:cs typeface="B Zar" pitchFamily="2" charset="-78"/>
              </a:rPr>
              <a:t>.</a:t>
            </a:r>
            <a:endParaRPr lang="en-US" dirty="0">
              <a:solidFill>
                <a:schemeClr val="tx1"/>
              </a:solidFill>
              <a:cs typeface="B Zar" pitchFamily="2" charset="-78"/>
            </a:endParaRPr>
          </a:p>
          <a:p>
            <a:pPr algn="r"/>
            <a:r>
              <a:rPr lang="fa-IR" dirty="0">
                <a:solidFill>
                  <a:schemeClr val="tx1"/>
                </a:solidFill>
                <a:cs typeface="B Zar" pitchFamily="2" charset="-78"/>
              </a:rPr>
              <a:t>زالو بخاطر ویژگی خاصی ماهیچه ای خود می تواند ساعت ها ویا روزها در یک حالت بصورت چسبیده به </a:t>
            </a:r>
            <a:r>
              <a:rPr lang="fa-IR" dirty="0" smtClean="0">
                <a:solidFill>
                  <a:schemeClr val="tx1"/>
                </a:solidFill>
                <a:cs typeface="B Zar" pitchFamily="2" charset="-78"/>
              </a:rPr>
              <a:t>نقطه ای </a:t>
            </a:r>
            <a:r>
              <a:rPr lang="fa-IR" dirty="0">
                <a:solidFill>
                  <a:schemeClr val="tx1"/>
                </a:solidFill>
                <a:cs typeface="B Zar" pitchFamily="2" charset="-78"/>
              </a:rPr>
              <a:t>باقی بماند و فقط </a:t>
            </a:r>
            <a:r>
              <a:rPr lang="fa-IR" dirty="0" smtClean="0">
                <a:solidFill>
                  <a:schemeClr val="tx1"/>
                </a:solidFill>
                <a:cs typeface="B Zar" pitchFamily="2" charset="-78"/>
              </a:rPr>
              <a:t>بادکش </a:t>
            </a:r>
            <a:r>
              <a:rPr lang="fa-IR" dirty="0">
                <a:solidFill>
                  <a:schemeClr val="tx1"/>
                </a:solidFill>
                <a:cs typeface="B Zar" pitchFamily="2" charset="-78"/>
              </a:rPr>
              <a:t>عقب خود ررا به </a:t>
            </a:r>
            <a:r>
              <a:rPr lang="fa-IR" dirty="0" smtClean="0">
                <a:solidFill>
                  <a:schemeClr val="tx1"/>
                </a:solidFill>
                <a:cs typeface="B Zar" pitchFamily="2" charset="-78"/>
              </a:rPr>
              <a:t>جایی متصل </a:t>
            </a:r>
            <a:r>
              <a:rPr lang="fa-IR" dirty="0">
                <a:solidFill>
                  <a:schemeClr val="tx1"/>
                </a:solidFill>
                <a:cs typeface="B Zar" pitchFamily="2" charset="-78"/>
              </a:rPr>
              <a:t>کند و مدتها در </a:t>
            </a:r>
            <a:r>
              <a:rPr lang="fa-IR" dirty="0" smtClean="0">
                <a:solidFill>
                  <a:schemeClr val="tx1"/>
                </a:solidFill>
                <a:cs typeface="B Zar" pitchFamily="2" charset="-78"/>
              </a:rPr>
              <a:t>یک حالت </a:t>
            </a:r>
            <a:r>
              <a:rPr lang="fa-IR" dirty="0">
                <a:solidFill>
                  <a:schemeClr val="tx1"/>
                </a:solidFill>
                <a:cs typeface="B Zar" pitchFamily="2" charset="-78"/>
              </a:rPr>
              <a:t>بدون حرکت </a:t>
            </a:r>
            <a:r>
              <a:rPr lang="fa-IR" dirty="0" smtClean="0">
                <a:solidFill>
                  <a:schemeClr val="tx1"/>
                </a:solidFill>
                <a:cs typeface="B Zar" pitchFamily="2" charset="-78"/>
              </a:rPr>
              <a:t>همانجا بماند</a:t>
            </a:r>
            <a:r>
              <a:rPr lang="fa-IR" dirty="0">
                <a:solidFill>
                  <a:schemeClr val="tx1"/>
                </a:solidFill>
                <a:cs typeface="B Zar" pitchFamily="2" charset="-78"/>
              </a:rPr>
              <a:t>.</a:t>
            </a:r>
            <a:endParaRPr lang="en-US" dirty="0">
              <a:solidFill>
                <a:schemeClr val="tx1"/>
              </a:solidFill>
              <a:cs typeface="B Zar" pitchFamily="2" charset="-78"/>
            </a:endParaRPr>
          </a:p>
        </p:txBody>
      </p:sp>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41918038_742596467.jpg"/>
          <p:cNvPicPr>
            <a:picLocks noGrp="1" noChangeAspect="1"/>
          </p:cNvPicPr>
          <p:nvPr>
            <p:ph idx="1"/>
          </p:nvPr>
        </p:nvPicPr>
        <p:blipFill>
          <a:blip r:embed="rId2" cstate="print"/>
          <a:stretch>
            <a:fillRect/>
          </a:stretch>
        </p:blipFill>
        <p:spPr>
          <a:xfrm>
            <a:off x="539552" y="188641"/>
            <a:ext cx="8064896" cy="5256584"/>
          </a:xfrm>
        </p:spPr>
      </p:pic>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229600" cy="4525963"/>
          </a:xfrm>
        </p:spPr>
        <p:txBody>
          <a:bodyPr/>
          <a:lstStyle/>
          <a:p>
            <a:pPr lvl="0" algn="r" rtl="1">
              <a:buNone/>
            </a:pPr>
            <a:r>
              <a:rPr lang="fa-IR" sz="2000" dirty="0">
                <a:solidFill>
                  <a:schemeClr val="tx1"/>
                </a:solidFill>
                <a:cs typeface="B Zar" pitchFamily="2" charset="-78"/>
              </a:rPr>
              <a:t>ترشح موکوس به زالو امکان حرکت روی </a:t>
            </a:r>
            <a:r>
              <a:rPr lang="fa-IR" sz="2000" dirty="0" smtClean="0">
                <a:solidFill>
                  <a:schemeClr val="tx1"/>
                </a:solidFill>
                <a:cs typeface="B Zar" pitchFamily="2" charset="-78"/>
              </a:rPr>
              <a:t>سطوح </a:t>
            </a:r>
            <a:r>
              <a:rPr lang="fa-IR" sz="2000" dirty="0">
                <a:solidFill>
                  <a:schemeClr val="tx1"/>
                </a:solidFill>
                <a:cs typeface="B Zar" pitchFamily="2" charset="-78"/>
              </a:rPr>
              <a:t>قائم و چرب را می دهد به این ترتیب که مکانیسم حرکت </a:t>
            </a:r>
            <a:r>
              <a:rPr lang="fa-IR" sz="2000" dirty="0" smtClean="0">
                <a:solidFill>
                  <a:schemeClr val="tx1"/>
                </a:solidFill>
                <a:cs typeface="B Zar" pitchFamily="2" charset="-78"/>
              </a:rPr>
              <a:t>پمپی </a:t>
            </a:r>
            <a:r>
              <a:rPr lang="fa-IR" sz="2000" dirty="0">
                <a:solidFill>
                  <a:schemeClr val="tx1"/>
                </a:solidFill>
                <a:cs typeface="B Zar" pitchFamily="2" charset="-78"/>
              </a:rPr>
              <a:t>گلو و </a:t>
            </a:r>
            <a:r>
              <a:rPr lang="fa-IR" sz="2000" dirty="0" smtClean="0">
                <a:solidFill>
                  <a:schemeClr val="tx1"/>
                </a:solidFill>
                <a:cs typeface="B Zar" pitchFamily="2" charset="-78"/>
              </a:rPr>
              <a:t>بادکش </a:t>
            </a:r>
            <a:r>
              <a:rPr lang="fa-IR" sz="2000" dirty="0">
                <a:solidFill>
                  <a:schemeClr val="tx1"/>
                </a:solidFill>
                <a:cs typeface="B Zar" pitchFamily="2" charset="-78"/>
              </a:rPr>
              <a:t>عقب وجلو کمک می کند که قدرت مکشی  بیشتری </a:t>
            </a:r>
            <a:r>
              <a:rPr lang="fa-IR" sz="2000" dirty="0" smtClean="0">
                <a:solidFill>
                  <a:schemeClr val="tx1"/>
                </a:solidFill>
                <a:cs typeface="B Zar" pitchFamily="2" charset="-78"/>
              </a:rPr>
              <a:t>ایجاد شود.</a:t>
            </a:r>
            <a:endParaRPr lang="en-US" sz="2000" dirty="0">
              <a:solidFill>
                <a:schemeClr val="tx1"/>
              </a:solidFill>
              <a:cs typeface="B Zar" pitchFamily="2" charset="-78"/>
            </a:endParaRPr>
          </a:p>
          <a:p>
            <a:pPr lvl="0" algn="r" rtl="1">
              <a:buNone/>
            </a:pPr>
            <a:r>
              <a:rPr lang="fa-IR" sz="2000" dirty="0">
                <a:solidFill>
                  <a:schemeClr val="tx1"/>
                </a:solidFill>
                <a:cs typeface="B Zar" pitchFamily="2" charset="-78"/>
              </a:rPr>
              <a:t>زالودارای انواع ماهیچه ها بوده که </a:t>
            </a:r>
            <a:r>
              <a:rPr lang="fa-IR" sz="2000" dirty="0" smtClean="0">
                <a:solidFill>
                  <a:schemeClr val="tx1"/>
                </a:solidFill>
                <a:cs typeface="B Zar" pitchFamily="2" charset="-78"/>
              </a:rPr>
              <a:t>هرکدام او را </a:t>
            </a:r>
            <a:r>
              <a:rPr lang="fa-IR" sz="2000" dirty="0">
                <a:solidFill>
                  <a:schemeClr val="tx1"/>
                </a:solidFill>
                <a:cs typeface="B Zar" pitchFamily="2" charset="-78"/>
              </a:rPr>
              <a:t>برای حرکت </a:t>
            </a:r>
            <a:r>
              <a:rPr lang="fa-IR" sz="2000" dirty="0" smtClean="0">
                <a:solidFill>
                  <a:schemeClr val="tx1"/>
                </a:solidFill>
                <a:cs typeface="B Zar" pitchFamily="2" charset="-78"/>
              </a:rPr>
              <a:t>در </a:t>
            </a:r>
            <a:r>
              <a:rPr lang="fa-IR" sz="2000" dirty="0">
                <a:solidFill>
                  <a:schemeClr val="tx1"/>
                </a:solidFill>
                <a:cs typeface="B Zar" pitchFamily="2" charset="-78"/>
              </a:rPr>
              <a:t>محیط های مختلف یاری می دهد بطوری که در سخت ترین موقعیت ها و حتی </a:t>
            </a:r>
            <a:r>
              <a:rPr lang="fa-IR" sz="2000" dirty="0" smtClean="0">
                <a:solidFill>
                  <a:schemeClr val="tx1"/>
                </a:solidFill>
                <a:cs typeface="B Zar" pitchFamily="2" charset="-78"/>
              </a:rPr>
              <a:t>آبهای کم </a:t>
            </a:r>
            <a:r>
              <a:rPr lang="fa-IR" sz="2000" dirty="0">
                <a:solidFill>
                  <a:schemeClr val="tx1"/>
                </a:solidFill>
                <a:cs typeface="B Zar" pitchFamily="2" charset="-78"/>
              </a:rPr>
              <a:t>اکسیژن قادر به حرکت می باشد</a:t>
            </a:r>
            <a:r>
              <a:rPr lang="fa-IR" sz="2000" dirty="0" smtClean="0">
                <a:solidFill>
                  <a:schemeClr val="tx1"/>
                </a:solidFill>
                <a:cs typeface="B Zar" pitchFamily="2" charset="-78"/>
              </a:rPr>
              <a:t>.</a:t>
            </a:r>
          </a:p>
          <a:p>
            <a:pPr lvl="0" algn="r" rtl="1">
              <a:buNone/>
            </a:pPr>
            <a:endParaRPr lang="fa-IR" sz="2000" dirty="0">
              <a:cs typeface="B Zar" pitchFamily="2" charset="-78"/>
            </a:endParaRPr>
          </a:p>
          <a:p>
            <a:pPr lvl="0" algn="r" rtl="1">
              <a:buNone/>
            </a:pPr>
            <a:endParaRPr lang="en-US" sz="2000" dirty="0">
              <a:solidFill>
                <a:schemeClr val="tx1"/>
              </a:solidFill>
              <a:cs typeface="B Zar" pitchFamily="2" charset="-78"/>
            </a:endParaRPr>
          </a:p>
          <a:p>
            <a:pPr algn="r">
              <a:buNone/>
            </a:pPr>
            <a:endParaRPr lang="fa-IR" sz="2000" dirty="0">
              <a:cs typeface="B Zar" pitchFamily="2" charset="-78"/>
            </a:endParaRPr>
          </a:p>
        </p:txBody>
      </p:sp>
      <p:pic>
        <p:nvPicPr>
          <p:cNvPr id="4" name="Picture 3" descr="leechdrain.jpg"/>
          <p:cNvPicPr>
            <a:picLocks noChangeAspect="1"/>
          </p:cNvPicPr>
          <p:nvPr/>
        </p:nvPicPr>
        <p:blipFill>
          <a:blip r:embed="rId2" cstate="print"/>
          <a:stretch>
            <a:fillRect/>
          </a:stretch>
        </p:blipFill>
        <p:spPr>
          <a:xfrm>
            <a:off x="971600" y="1988840"/>
            <a:ext cx="2938636" cy="4005252"/>
          </a:xfrm>
          <a:prstGeom prst="rect">
            <a:avLst/>
          </a:prstGeom>
        </p:spPr>
      </p:pic>
      <p:pic>
        <p:nvPicPr>
          <p:cNvPr id="214017" name="Picture 1" descr="C:\Users\anm\Desktop\جزوات زالو\تصاویر جزوه تکثیر زالو\PICS\leech_farm_00.jpg"/>
          <p:cNvPicPr>
            <a:picLocks noChangeAspect="1" noChangeArrowheads="1"/>
          </p:cNvPicPr>
          <p:nvPr/>
        </p:nvPicPr>
        <p:blipFill>
          <a:blip r:embed="rId3" cstate="print"/>
          <a:srcRect/>
          <a:stretch>
            <a:fillRect/>
          </a:stretch>
        </p:blipFill>
        <p:spPr bwMode="auto">
          <a:xfrm>
            <a:off x="4355976" y="2348880"/>
            <a:ext cx="4320480" cy="2808312"/>
          </a:xfrm>
          <a:prstGeom prst="roundRect">
            <a:avLst>
              <a:gd name="adj" fmla="val 22901"/>
            </a:avLst>
          </a:prstGeom>
          <a:solidFill>
            <a:srgbClr val="FFFFFF">
              <a:shade val="85000"/>
            </a:srgbClr>
          </a:solidFill>
          <a:ln>
            <a:noFill/>
          </a:ln>
          <a:effectLst>
            <a:reflection blurRad="12700" stA="38000" endPos="28000" dist="5000" dir="5400000" sy="-100000" algn="bl" rotWithShape="0"/>
          </a:effectLst>
        </p:spPr>
      </p:pic>
      <p:sp>
        <p:nvSpPr>
          <p:cNvPr id="6" name="Footer Placeholder 5"/>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229600" cy="4525963"/>
          </a:xfrm>
        </p:spPr>
        <p:txBody>
          <a:bodyPr/>
          <a:lstStyle/>
          <a:p>
            <a:pPr algn="r" rtl="1">
              <a:buNone/>
            </a:pPr>
            <a:r>
              <a:rPr lang="fa-IR" sz="2000" dirty="0">
                <a:solidFill>
                  <a:schemeClr val="tx1"/>
                </a:solidFill>
                <a:latin typeface="+mn-lt"/>
                <a:ea typeface="+mn-ea"/>
                <a:cs typeface="+mn-cs"/>
              </a:rPr>
              <a:t>زالوهای جوان</a:t>
            </a:r>
            <a:endParaRPr lang="en-US" sz="2000" dirty="0">
              <a:solidFill>
                <a:schemeClr val="tx1"/>
              </a:solidFill>
              <a:latin typeface="+mn-lt"/>
              <a:ea typeface="+mn-ea"/>
              <a:cs typeface="+mn-cs"/>
            </a:endParaRPr>
          </a:p>
          <a:p>
            <a:pPr algn="r" rtl="1">
              <a:buNone/>
            </a:pPr>
            <a:r>
              <a:rPr lang="fa-IR" sz="2000" dirty="0">
                <a:solidFill>
                  <a:schemeClr val="tx1"/>
                </a:solidFill>
                <a:latin typeface="+mn-lt"/>
                <a:ea typeface="+mn-ea"/>
                <a:cs typeface="+mn-cs"/>
              </a:rPr>
              <a:t>درون هر کوکون بطور متوسط 20 عدد زالوی جوان در شرایط متعارف وجود </a:t>
            </a:r>
            <a:r>
              <a:rPr lang="fa-IR" sz="2000" dirty="0" smtClean="0">
                <a:solidFill>
                  <a:schemeClr val="tx1"/>
                </a:solidFill>
                <a:latin typeface="+mn-lt"/>
                <a:ea typeface="+mn-ea"/>
                <a:cs typeface="+mn-cs"/>
              </a:rPr>
              <a:t>دارد که </a:t>
            </a:r>
            <a:r>
              <a:rPr lang="fa-IR" sz="2000" dirty="0">
                <a:solidFill>
                  <a:schemeClr val="tx1"/>
                </a:solidFill>
                <a:latin typeface="+mn-lt"/>
                <a:ea typeface="+mn-ea"/>
                <a:cs typeface="+mn-cs"/>
              </a:rPr>
              <a:t>در زمان </a:t>
            </a:r>
            <a:r>
              <a:rPr lang="fa-IR" sz="2000" dirty="0" smtClean="0">
                <a:solidFill>
                  <a:schemeClr val="tx1"/>
                </a:solidFill>
                <a:latin typeface="+mn-lt"/>
                <a:ea typeface="+mn-ea"/>
                <a:cs typeface="+mn-cs"/>
              </a:rPr>
              <a:t>تولد کاملا به </a:t>
            </a:r>
            <a:r>
              <a:rPr lang="fa-IR" sz="2000" dirty="0">
                <a:solidFill>
                  <a:schemeClr val="tx1"/>
                </a:solidFill>
                <a:latin typeface="+mn-lt"/>
                <a:ea typeface="+mn-ea"/>
                <a:cs typeface="+mn-cs"/>
              </a:rPr>
              <a:t>مادر شبیه بوده و تنها ارگان های </a:t>
            </a:r>
            <a:r>
              <a:rPr lang="fa-IR" sz="2000" dirty="0" smtClean="0">
                <a:solidFill>
                  <a:schemeClr val="tx1"/>
                </a:solidFill>
                <a:latin typeface="+mn-lt"/>
                <a:ea typeface="+mn-ea"/>
                <a:cs typeface="+mn-cs"/>
              </a:rPr>
              <a:t>جنسیشان </a:t>
            </a:r>
            <a:r>
              <a:rPr lang="fa-IR" sz="2000" dirty="0">
                <a:solidFill>
                  <a:schemeClr val="tx1"/>
                </a:solidFill>
                <a:latin typeface="+mn-lt"/>
                <a:ea typeface="+mn-ea"/>
                <a:cs typeface="+mn-cs"/>
              </a:rPr>
              <a:t>تکاملی نیافته و بالغ نشده اند.</a:t>
            </a:r>
            <a:endParaRPr lang="en-US" sz="2000" dirty="0">
              <a:solidFill>
                <a:schemeClr val="tx1"/>
              </a:solidFill>
              <a:latin typeface="+mn-lt"/>
              <a:ea typeface="+mn-ea"/>
              <a:cs typeface="+mn-cs"/>
            </a:endParaRPr>
          </a:p>
          <a:p>
            <a:pPr algn="r" rtl="1">
              <a:buNone/>
            </a:pPr>
            <a:r>
              <a:rPr lang="fa-IR" sz="2000" dirty="0">
                <a:solidFill>
                  <a:schemeClr val="tx1"/>
                </a:solidFill>
                <a:latin typeface="+mn-lt"/>
                <a:ea typeface="+mn-ea"/>
                <a:cs typeface="+mn-cs"/>
              </a:rPr>
              <a:t>برای بالغ شدن حتما باید از خون پستانداران در چند نوبت تغذیه کنند و فاصله هر نوبت با نوبت قبلی حدود 3ماه است</a:t>
            </a:r>
            <a:r>
              <a:rPr lang="fa-IR" sz="2000" dirty="0" smtClean="0">
                <a:solidFill>
                  <a:schemeClr val="tx1"/>
                </a:solidFill>
                <a:latin typeface="+mn-lt"/>
                <a:ea typeface="+mn-ea"/>
                <a:cs typeface="+mn-cs"/>
              </a:rPr>
              <a:t>.</a:t>
            </a:r>
          </a:p>
          <a:p>
            <a:pPr algn="r" rtl="1">
              <a:buNone/>
            </a:pPr>
            <a:endParaRPr lang="en-US" sz="2000" dirty="0">
              <a:solidFill>
                <a:schemeClr val="tx1"/>
              </a:solidFill>
              <a:latin typeface="+mn-lt"/>
              <a:ea typeface="+mn-ea"/>
              <a:cs typeface="+mn-cs"/>
            </a:endParaRPr>
          </a:p>
          <a:p>
            <a:pPr algn="r">
              <a:buNone/>
            </a:pPr>
            <a:endParaRPr lang="fa-IR" sz="2000" dirty="0"/>
          </a:p>
        </p:txBody>
      </p:sp>
      <p:pic>
        <p:nvPicPr>
          <p:cNvPr id="4" name="Picture 3" descr="44.jpg"/>
          <p:cNvPicPr>
            <a:picLocks noChangeAspect="1"/>
          </p:cNvPicPr>
          <p:nvPr/>
        </p:nvPicPr>
        <p:blipFill>
          <a:blip r:embed="rId2" cstate="print"/>
          <a:stretch>
            <a:fillRect/>
          </a:stretch>
        </p:blipFill>
        <p:spPr>
          <a:xfrm>
            <a:off x="179512" y="2352341"/>
            <a:ext cx="5112568" cy="3740955"/>
          </a:xfrm>
          <a:prstGeom prst="rect">
            <a:avLst/>
          </a:prstGeom>
        </p:spPr>
      </p:pic>
      <p:sp>
        <p:nvSpPr>
          <p:cNvPr id="6" name="Footer Placeholder 5"/>
          <p:cNvSpPr>
            <a:spLocks noGrp="1"/>
          </p:cNvSpPr>
          <p:nvPr>
            <p:ph type="ftr" sz="quarter" idx="11"/>
          </p:nvPr>
        </p:nvSpPr>
        <p:spPr/>
        <p:txBody>
          <a:bodyPr/>
          <a:lstStyle/>
          <a:p>
            <a:r>
              <a:rPr lang="es-ES" dirty="0" smtClean="0"/>
              <a:t>www.iranzaloo.com </a:t>
            </a:r>
          </a:p>
          <a:p>
            <a:r>
              <a:rPr lang="es-ES" dirty="0" smtClean="0"/>
              <a:t>www.parsleech.com</a:t>
            </a:r>
          </a:p>
        </p:txBody>
      </p:sp>
      <p:pic>
        <p:nvPicPr>
          <p:cNvPr id="7" name="Picture 6" descr="44.jpg"/>
          <p:cNvPicPr>
            <a:picLocks noChangeAspect="1"/>
          </p:cNvPicPr>
          <p:nvPr/>
        </p:nvPicPr>
        <p:blipFill>
          <a:blip r:embed="rId3" cstate="print"/>
          <a:stretch>
            <a:fillRect/>
          </a:stretch>
        </p:blipFill>
        <p:spPr>
          <a:xfrm>
            <a:off x="4283968" y="2924944"/>
            <a:ext cx="2558648" cy="1872207"/>
          </a:xfrm>
          <a:prstGeom prst="rect">
            <a:avLst/>
          </a:prstGeo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algn="r" rtl="1">
              <a:buFont typeface="Wingdings" pitchFamily="2" charset="2"/>
              <a:buChar char="q"/>
            </a:pPr>
            <a:endParaRPr lang="en-US" sz="2000" dirty="0">
              <a:solidFill>
                <a:schemeClr val="tx1"/>
              </a:solidFill>
              <a:cs typeface="B Zar" pitchFamily="2" charset="-78"/>
            </a:endParaRPr>
          </a:p>
          <a:p>
            <a:pPr algn="r" rtl="1">
              <a:buFont typeface="Wingdings" pitchFamily="2" charset="2"/>
              <a:buChar char="q"/>
            </a:pPr>
            <a:r>
              <a:rPr lang="fa-IR" sz="2000" dirty="0">
                <a:solidFill>
                  <a:schemeClr val="tx1"/>
                </a:solidFill>
                <a:cs typeface="B Zar" pitchFamily="2" charset="-78"/>
              </a:rPr>
              <a:t>زالوی جوان پس از خروج از پیله تا ماه ها(4ماه) می تواند بدون غذا زنده بماند البته تا مدتها می تواند به کوکون بازگردد و اگر کوکون سالم مانده باشد از غذای درون آن یعنی </a:t>
            </a:r>
            <a:r>
              <a:rPr lang="fa-IR" sz="2000" b="1" dirty="0">
                <a:solidFill>
                  <a:srgbClr val="FF0000"/>
                </a:solidFill>
                <a:cs typeface="B Zar" pitchFamily="2" charset="-78"/>
              </a:rPr>
              <a:t>هیرودویین</a:t>
            </a:r>
            <a:r>
              <a:rPr lang="fa-IR" sz="2000" dirty="0">
                <a:solidFill>
                  <a:schemeClr val="tx1"/>
                </a:solidFill>
                <a:cs typeface="B Zar" pitchFamily="2" charset="-78"/>
              </a:rPr>
              <a:t> تغذیه کند.</a:t>
            </a:r>
            <a:endParaRPr lang="en-US" sz="2000" dirty="0">
              <a:solidFill>
                <a:schemeClr val="tx1"/>
              </a:solidFill>
              <a:cs typeface="B Zar" pitchFamily="2" charset="-78"/>
            </a:endParaRPr>
          </a:p>
          <a:p>
            <a:pPr lvl="0" algn="r" rtl="1">
              <a:buFont typeface="Wingdings" pitchFamily="2" charset="2"/>
              <a:buChar char="q"/>
            </a:pPr>
            <a:r>
              <a:rPr lang="fa-IR" sz="2000" dirty="0">
                <a:solidFill>
                  <a:schemeClr val="tx1"/>
                </a:solidFill>
                <a:cs typeface="B Zar" pitchFamily="2" charset="-78"/>
              </a:rPr>
              <a:t>اندازه زالو ها ی جوان در هنگام تولد از 2 سانتی متر تجاوز نمی کند.و قطر آنها حدود یک میلی متر می باشد.و از همان ابتدای تولد قادر به سوراخ کردن بدن </a:t>
            </a:r>
            <a:r>
              <a:rPr lang="fa-IR" sz="2000" dirty="0" smtClean="0">
                <a:solidFill>
                  <a:schemeClr val="tx1"/>
                </a:solidFill>
                <a:cs typeface="B Zar" pitchFamily="2" charset="-78"/>
              </a:rPr>
              <a:t>میزبان می </a:t>
            </a:r>
            <a:r>
              <a:rPr lang="fa-IR" sz="2000" dirty="0">
                <a:solidFill>
                  <a:schemeClr val="tx1"/>
                </a:solidFill>
                <a:cs typeface="B Zar" pitchFamily="2" charset="-78"/>
              </a:rPr>
              <a:t>باشند.</a:t>
            </a:r>
            <a:endParaRPr lang="en-US" sz="2000" dirty="0">
              <a:solidFill>
                <a:schemeClr val="tx1"/>
              </a:solidFill>
              <a:cs typeface="B Zar" pitchFamily="2" charset="-78"/>
            </a:endParaRPr>
          </a:p>
          <a:p>
            <a:pPr lvl="0" algn="r" rtl="1">
              <a:buFont typeface="Wingdings" pitchFamily="2" charset="2"/>
              <a:buChar char="q"/>
            </a:pPr>
            <a:r>
              <a:rPr lang="fa-IR" sz="2000" dirty="0">
                <a:solidFill>
                  <a:schemeClr val="tx1"/>
                </a:solidFill>
                <a:cs typeface="B Zar" pitchFamily="2" charset="-78"/>
              </a:rPr>
              <a:t>زالوهای جوان ابتدااز تک سلولی های موجود در ریشه گیاهان آبی و سپس از خون دوزیستان تغذیه می کنند تا اینکه </a:t>
            </a:r>
            <a:r>
              <a:rPr lang="fa-IR" sz="2000" dirty="0" smtClean="0">
                <a:solidFill>
                  <a:schemeClr val="tx1"/>
                </a:solidFill>
                <a:cs typeface="B Zar" pitchFamily="2" charset="-78"/>
              </a:rPr>
              <a:t>بتوانند در ماه های بعد  </a:t>
            </a:r>
            <a:r>
              <a:rPr lang="fa-IR" sz="2000" dirty="0">
                <a:solidFill>
                  <a:schemeClr val="tx1"/>
                </a:solidFill>
                <a:cs typeface="B Zar" pitchFamily="2" charset="-78"/>
              </a:rPr>
              <a:t>پوست پستانداران را سوراخ کرده و از آنها تغذیه کنند.</a:t>
            </a:r>
            <a:endParaRPr lang="en-US" sz="2000" dirty="0">
              <a:solidFill>
                <a:schemeClr val="tx1"/>
              </a:solidFill>
              <a:cs typeface="B Zar" pitchFamily="2" charset="-78"/>
            </a:endParaRPr>
          </a:p>
          <a:p>
            <a:pPr algn="r">
              <a:buFont typeface="Wingdings" pitchFamily="2" charset="2"/>
              <a:buChar char="q"/>
            </a:pPr>
            <a:endParaRPr lang="fa-IR" sz="2000" dirty="0">
              <a:cs typeface="B Zar" pitchFamily="2" charset="-78"/>
            </a:endParaRPr>
          </a:p>
        </p:txBody>
      </p:sp>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
        <p:nvSpPr>
          <p:cNvPr id="4" name="Round Same Side Corner Rectangle 3"/>
          <p:cNvSpPr/>
          <p:nvPr/>
        </p:nvSpPr>
        <p:spPr bwMode="auto">
          <a:xfrm>
            <a:off x="2123728" y="3501008"/>
            <a:ext cx="4464496" cy="1800200"/>
          </a:xfrm>
          <a:prstGeom prst="round2Same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4000" b="0" i="0" u="none" strike="noStrike" cap="none" normalizeH="0" baseline="0" dirty="0" smtClean="0">
                <a:ln>
                  <a:noFill/>
                </a:ln>
                <a:solidFill>
                  <a:schemeClr val="tx1"/>
                </a:solidFill>
                <a:effectLst/>
                <a:latin typeface="Arial" pitchFamily="34" charset="0"/>
                <a:cs typeface="Arial" pitchFamily="34" charset="0"/>
              </a:rPr>
              <a:t>تصویر</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5.jpg"/>
          <p:cNvPicPr>
            <a:picLocks noGrp="1" noChangeAspect="1"/>
          </p:cNvPicPr>
          <p:nvPr>
            <p:ph idx="1"/>
          </p:nvPr>
        </p:nvPicPr>
        <p:blipFill>
          <a:blip r:embed="rId2" cstate="print"/>
          <a:stretch>
            <a:fillRect/>
          </a:stretch>
        </p:blipFill>
        <p:spPr>
          <a:xfrm>
            <a:off x="1187624" y="836712"/>
            <a:ext cx="7328485" cy="4192329"/>
          </a:xfrm>
        </p:spPr>
      </p:pic>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
        <p:nvSpPr>
          <p:cNvPr id="6" name="TextBox 5"/>
          <p:cNvSpPr txBox="1"/>
          <p:nvPr/>
        </p:nvSpPr>
        <p:spPr>
          <a:xfrm>
            <a:off x="251520" y="4509120"/>
            <a:ext cx="4248472" cy="1015663"/>
          </a:xfrm>
          <a:prstGeom prst="rect">
            <a:avLst/>
          </a:prstGeom>
          <a:noFill/>
        </p:spPr>
        <p:txBody>
          <a:bodyPr wrap="square" rtlCol="1">
            <a:spAutoFit/>
          </a:bodyPr>
          <a:lstStyle/>
          <a:p>
            <a:pPr algn="ctr"/>
            <a:r>
              <a:rPr lang="fa-IR" sz="6000" dirty="0" smtClean="0">
                <a:cs typeface="B Elham" pitchFamily="2" charset="-78"/>
              </a:rPr>
              <a:t>زالوی جوان</a:t>
            </a:r>
            <a:endParaRPr lang="fa-IR" sz="6000" dirty="0">
              <a:cs typeface="B Elham" pitchFamily="2" charset="-78"/>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a:solidFill>
                  <a:schemeClr val="tx2"/>
                </a:solidFill>
                <a:cs typeface="B Sina" pitchFamily="2" charset="-78"/>
              </a:rPr>
              <a:t>تکثیر </a:t>
            </a:r>
            <a:r>
              <a:rPr lang="fa-IR" sz="3600" dirty="0" smtClean="0">
                <a:solidFill>
                  <a:schemeClr val="tx2"/>
                </a:solidFill>
                <a:cs typeface="B Sina" pitchFamily="2" charset="-78"/>
              </a:rPr>
              <a:t>پرورش </a:t>
            </a:r>
            <a:r>
              <a:rPr lang="fa-IR" sz="3600" dirty="0">
                <a:solidFill>
                  <a:schemeClr val="tx2"/>
                </a:solidFill>
                <a:cs typeface="B Sina" pitchFamily="2" charset="-78"/>
              </a:rPr>
              <a:t>زالو</a:t>
            </a:r>
            <a:r>
              <a:rPr lang="en-US" sz="3600" dirty="0">
                <a:solidFill>
                  <a:schemeClr val="tx2"/>
                </a:solidFill>
                <a:cs typeface="B Sina" pitchFamily="2" charset="-78"/>
              </a:rPr>
              <a:t/>
            </a:r>
            <a:br>
              <a:rPr lang="en-US" sz="3600" dirty="0">
                <a:solidFill>
                  <a:schemeClr val="tx2"/>
                </a:solidFill>
                <a:cs typeface="B Sina" pitchFamily="2" charset="-78"/>
              </a:rPr>
            </a:br>
            <a:endParaRPr lang="fa-IR" sz="3600" dirty="0">
              <a:cs typeface="B Sina" pitchFamily="2" charset="-78"/>
            </a:endParaRPr>
          </a:p>
        </p:txBody>
      </p:sp>
      <p:sp>
        <p:nvSpPr>
          <p:cNvPr id="3" name="Content Placeholder 2"/>
          <p:cNvSpPr>
            <a:spLocks noGrp="1"/>
          </p:cNvSpPr>
          <p:nvPr>
            <p:ph idx="1"/>
          </p:nvPr>
        </p:nvSpPr>
        <p:spPr/>
        <p:txBody>
          <a:bodyPr/>
          <a:lstStyle/>
          <a:p>
            <a:pPr lvl="0" algn="r" rtl="1">
              <a:buFont typeface="Wingdings" pitchFamily="2" charset="2"/>
              <a:buChar char="q"/>
            </a:pPr>
            <a:r>
              <a:rPr lang="fa-IR" sz="2400" dirty="0">
                <a:solidFill>
                  <a:schemeClr val="tx1"/>
                </a:solidFill>
                <a:cs typeface="B Zar" pitchFamily="2" charset="-78"/>
              </a:rPr>
              <a:t>در بخش تولید مثل وکوکون گذاری متوجه </a:t>
            </a:r>
            <a:r>
              <a:rPr lang="fa-IR" sz="2400" dirty="0" smtClean="0">
                <a:solidFill>
                  <a:schemeClr val="tx1"/>
                </a:solidFill>
                <a:cs typeface="B Zar" pitchFamily="2" charset="-78"/>
              </a:rPr>
              <a:t>شدیم </a:t>
            </a:r>
            <a:r>
              <a:rPr lang="fa-IR" sz="2400" dirty="0">
                <a:solidFill>
                  <a:schemeClr val="tx1"/>
                </a:solidFill>
                <a:cs typeface="B Zar" pitchFamily="2" charset="-78"/>
              </a:rPr>
              <a:t>که در طبیعت زالو در زمستان </a:t>
            </a:r>
            <a:r>
              <a:rPr lang="fa-IR" sz="2400" dirty="0" smtClean="0">
                <a:solidFill>
                  <a:schemeClr val="tx1"/>
                </a:solidFill>
                <a:cs typeface="B Zar" pitchFamily="2" charset="-78"/>
              </a:rPr>
              <a:t>به  جمع </a:t>
            </a:r>
            <a:r>
              <a:rPr lang="fa-IR" sz="2400" dirty="0">
                <a:solidFill>
                  <a:schemeClr val="tx1"/>
                </a:solidFill>
                <a:cs typeface="B Zar" pitchFamily="2" charset="-78"/>
              </a:rPr>
              <a:t>اوری اسپرم پرداخته </a:t>
            </a:r>
            <a:r>
              <a:rPr lang="fa-IR" sz="2400" dirty="0" smtClean="0">
                <a:solidFill>
                  <a:schemeClr val="tx1"/>
                </a:solidFill>
                <a:cs typeface="B Zar" pitchFamily="2" charset="-78"/>
              </a:rPr>
              <a:t>و </a:t>
            </a:r>
            <a:r>
              <a:rPr lang="fa-IR" sz="2400" dirty="0">
                <a:solidFill>
                  <a:schemeClr val="tx1"/>
                </a:solidFill>
                <a:cs typeface="B Zar" pitchFamily="2" charset="-78"/>
              </a:rPr>
              <a:t>پس از جفت گیری در تابستان در اوائل پاییز نوزادان زالو از تخم بیرون امده و جمعیت آنها زیاد می گردد..</a:t>
            </a:r>
            <a:endParaRPr lang="en-US" sz="2400" dirty="0">
              <a:solidFill>
                <a:schemeClr val="tx1"/>
              </a:solidFill>
              <a:cs typeface="B Zar" pitchFamily="2" charset="-78"/>
            </a:endParaRPr>
          </a:p>
          <a:p>
            <a:pPr lvl="0" algn="r" rtl="1">
              <a:buFont typeface="Wingdings" pitchFamily="2" charset="2"/>
              <a:buChar char="q"/>
            </a:pPr>
            <a:r>
              <a:rPr lang="fa-IR" sz="2400" dirty="0">
                <a:solidFill>
                  <a:schemeClr val="tx1"/>
                </a:solidFill>
                <a:cs typeface="B Zar" pitchFamily="2" charset="-78"/>
              </a:rPr>
              <a:t>این وضیعت را باید در مزارع تکثیر و پرورش زالو باید در </a:t>
            </a:r>
            <a:r>
              <a:rPr lang="fa-IR" sz="2400" dirty="0" smtClean="0">
                <a:solidFill>
                  <a:schemeClr val="tx1"/>
                </a:solidFill>
                <a:cs typeface="B Zar" pitchFamily="2" charset="-78"/>
              </a:rPr>
              <a:t>نظر </a:t>
            </a:r>
            <a:r>
              <a:rPr lang="fa-IR" sz="2400" dirty="0">
                <a:solidFill>
                  <a:schemeClr val="tx1"/>
                </a:solidFill>
                <a:cs typeface="B Zar" pitchFamily="2" charset="-78"/>
              </a:rPr>
              <a:t>گرفت و سعی کنیم شرایط اکولوژیکی طبیعی رابرای زالو فراهم کنیم</a:t>
            </a:r>
            <a:r>
              <a:rPr lang="fa-IR" sz="2400" dirty="0" smtClean="0">
                <a:solidFill>
                  <a:schemeClr val="tx1"/>
                </a:solidFill>
                <a:cs typeface="B Zar" pitchFamily="2" charset="-78"/>
              </a:rPr>
              <a:t>.</a:t>
            </a:r>
          </a:p>
          <a:p>
            <a:pPr lvl="0" algn="r" rtl="1">
              <a:buFont typeface="Wingdings" pitchFamily="2" charset="2"/>
              <a:buChar char="q"/>
            </a:pPr>
            <a:endParaRPr lang="en-US" sz="2400" dirty="0">
              <a:solidFill>
                <a:schemeClr val="tx1"/>
              </a:solidFill>
              <a:cs typeface="B Zar" pitchFamily="2" charset="-78"/>
            </a:endParaRPr>
          </a:p>
        </p:txBody>
      </p:sp>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Zar" pitchFamily="2" charset="-78"/>
              </a:rPr>
              <a:t>تاریخچه</a:t>
            </a:r>
            <a:endParaRPr lang="fa-IR" dirty="0"/>
          </a:p>
        </p:txBody>
      </p:sp>
      <p:sp>
        <p:nvSpPr>
          <p:cNvPr id="3" name="Content Placeholder 2"/>
          <p:cNvSpPr>
            <a:spLocks noGrp="1"/>
          </p:cNvSpPr>
          <p:nvPr>
            <p:ph idx="1"/>
          </p:nvPr>
        </p:nvSpPr>
        <p:spPr/>
        <p:txBody>
          <a:bodyPr/>
          <a:lstStyle/>
          <a:p>
            <a:pPr algn="just" rtl="1">
              <a:buNone/>
            </a:pPr>
            <a:endParaRPr lang="en-US" sz="2800" dirty="0">
              <a:solidFill>
                <a:schemeClr val="tx1"/>
              </a:solidFill>
              <a:cs typeface="B Zar" pitchFamily="2" charset="-78"/>
            </a:endParaRPr>
          </a:p>
          <a:p>
            <a:pPr algn="just" rtl="1">
              <a:buNone/>
            </a:pPr>
            <a:r>
              <a:rPr lang="fa-IR" sz="2800" dirty="0">
                <a:solidFill>
                  <a:schemeClr val="tx1"/>
                </a:solidFill>
                <a:cs typeface="B Zar" pitchFamily="2" charset="-78"/>
              </a:rPr>
              <a:t>زالو، درمانگری از جنس طبیعت، بی ادعا،صبور و دارای توانایی های خارق العاده و عجیب که بسیار متمایز کننده از دیگر جانوران است –پیچیدگی های خلقت زالو صرفا بخاطر مسئولیت درمانگری او در طبیعت بوده و پستانداران خیلی زودتر از انسان این را کشف  کرده و زالو را بعنوان درمانگری در طبیعت پذیرفته و مورد استفاده قرار داده اند.</a:t>
            </a:r>
            <a:endParaRPr lang="en-US" sz="2800" dirty="0">
              <a:solidFill>
                <a:schemeClr val="tx1"/>
              </a:solidFill>
              <a:cs typeface="B Zar" pitchFamily="2" charset="-78"/>
            </a:endParaRPr>
          </a:p>
          <a:p>
            <a:pPr algn="just">
              <a:buNone/>
            </a:pPr>
            <a:endParaRPr lang="fa-IR" sz="2800" dirty="0">
              <a:cs typeface="B Zar" pitchFamily="2" charset="-78"/>
            </a:endParaRPr>
          </a:p>
        </p:txBody>
      </p:sp>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a:p>
            <a:endParaRPr lang="es-E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229600" cy="4525963"/>
          </a:xfrm>
        </p:spPr>
        <p:txBody>
          <a:bodyPr/>
          <a:lstStyle/>
          <a:p>
            <a:pPr lvl="0" algn="r" rtl="1">
              <a:buNone/>
            </a:pPr>
            <a:endParaRPr lang="en-US" sz="2000" dirty="0">
              <a:solidFill>
                <a:schemeClr val="tx1"/>
              </a:solidFill>
              <a:cs typeface="B Zar" pitchFamily="2" charset="-78"/>
            </a:endParaRPr>
          </a:p>
          <a:p>
            <a:pPr lvl="0" algn="r" rtl="1">
              <a:buFont typeface="Wingdings" pitchFamily="2" charset="2"/>
              <a:buChar char="q"/>
            </a:pPr>
            <a:r>
              <a:rPr lang="fa-IR" sz="2000" dirty="0">
                <a:solidFill>
                  <a:schemeClr val="tx1"/>
                </a:solidFill>
                <a:cs typeface="B Zar" pitchFamily="2" charset="-78"/>
              </a:rPr>
              <a:t>در زیستگاه های طبیعی زالو بدلیل حجم زیاد آب و روان بودن آن باکتری های محیط و باکتری های همزیست زالو مرتبا حذف شده . محیطی عاری از میکروب ایجاد می شود.در مزارع تکثیر زالو </a:t>
            </a:r>
            <a:r>
              <a:rPr lang="fa-IR" sz="2000" dirty="0" smtClean="0">
                <a:solidFill>
                  <a:schemeClr val="tx1"/>
                </a:solidFill>
                <a:cs typeface="B Zar" pitchFamily="2" charset="-78"/>
              </a:rPr>
              <a:t>با </a:t>
            </a:r>
            <a:r>
              <a:rPr lang="fa-IR" sz="2000" dirty="0">
                <a:solidFill>
                  <a:schemeClr val="tx1"/>
                </a:solidFill>
                <a:cs typeface="B Zar" pitchFamily="2" charset="-78"/>
              </a:rPr>
              <a:t>ایجاد سیستم تعویض مداوم آب و با بکارگیری فیلترهای </a:t>
            </a:r>
            <a:r>
              <a:rPr lang="fa-IR" sz="2000" dirty="0" smtClean="0">
                <a:solidFill>
                  <a:schemeClr val="tx1"/>
                </a:solidFill>
                <a:cs typeface="B Zar" pitchFamily="2" charset="-78"/>
              </a:rPr>
              <a:t>مخصوص و با 1ازمایشات مکرر تشخیص میکروبی میتوان از پاکیزگی آب اطمینان حاصل نمود.</a:t>
            </a:r>
          </a:p>
          <a:p>
            <a:pPr lvl="0" algn="r" rtl="1">
              <a:buFont typeface="Wingdings" pitchFamily="2" charset="2"/>
              <a:buChar char="q"/>
            </a:pPr>
            <a:endParaRPr lang="fa-IR" sz="2000" dirty="0">
              <a:cs typeface="B Zar" pitchFamily="2" charset="-78"/>
            </a:endParaRPr>
          </a:p>
          <a:p>
            <a:pPr lvl="0" algn="r" rtl="1">
              <a:buFont typeface="Wingdings" pitchFamily="2" charset="2"/>
              <a:buChar char="q"/>
            </a:pPr>
            <a:endParaRPr lang="fa-IR" sz="2000" dirty="0" smtClean="0">
              <a:solidFill>
                <a:schemeClr val="tx1"/>
              </a:solidFill>
              <a:cs typeface="B Zar" pitchFamily="2" charset="-78"/>
            </a:endParaRPr>
          </a:p>
          <a:p>
            <a:pPr lvl="0" algn="r" rtl="1">
              <a:buFont typeface="Wingdings" pitchFamily="2" charset="2"/>
              <a:buChar char="q"/>
            </a:pPr>
            <a:endParaRPr lang="en-US" sz="2000" dirty="0">
              <a:solidFill>
                <a:schemeClr val="tx1"/>
              </a:solidFill>
              <a:cs typeface="B Zar" pitchFamily="2" charset="-78"/>
            </a:endParaRPr>
          </a:p>
        </p:txBody>
      </p:sp>
      <p:pic>
        <p:nvPicPr>
          <p:cNvPr id="4" name="Picture 3" descr="boai18412848.jpg"/>
          <p:cNvPicPr>
            <a:picLocks noChangeAspect="1"/>
          </p:cNvPicPr>
          <p:nvPr/>
        </p:nvPicPr>
        <p:blipFill>
          <a:blip r:embed="rId2" cstate="print"/>
          <a:stretch>
            <a:fillRect/>
          </a:stretch>
        </p:blipFill>
        <p:spPr>
          <a:xfrm>
            <a:off x="395536" y="2348880"/>
            <a:ext cx="3744416" cy="3317354"/>
          </a:xfrm>
          <a:prstGeom prst="rect">
            <a:avLst/>
          </a:prstGeom>
        </p:spPr>
      </p:pic>
      <p:sp>
        <p:nvSpPr>
          <p:cNvPr id="6" name="Footer Placeholder 5"/>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42.jpg"/>
          <p:cNvPicPr>
            <a:picLocks noGrp="1" noChangeAspect="1"/>
          </p:cNvPicPr>
          <p:nvPr>
            <p:ph sz="half" idx="1"/>
          </p:nvPr>
        </p:nvPicPr>
        <p:blipFill>
          <a:blip r:embed="rId2" cstate="print"/>
          <a:stretch>
            <a:fillRect/>
          </a:stretch>
        </p:blipFill>
        <p:spPr>
          <a:xfrm>
            <a:off x="727710" y="1412776"/>
            <a:ext cx="3497580" cy="3616265"/>
          </a:xfrm>
        </p:spPr>
      </p:pic>
      <p:pic>
        <p:nvPicPr>
          <p:cNvPr id="6" name="Content Placeholder 5" descr="43.jpg"/>
          <p:cNvPicPr>
            <a:picLocks noGrp="1" noChangeAspect="1"/>
          </p:cNvPicPr>
          <p:nvPr>
            <p:ph sz="half" idx="2"/>
          </p:nvPr>
        </p:nvPicPr>
        <p:blipFill>
          <a:blip r:embed="rId3" cstate="print"/>
          <a:stretch>
            <a:fillRect/>
          </a:stretch>
        </p:blipFill>
        <p:spPr>
          <a:xfrm>
            <a:off x="4918710" y="1988840"/>
            <a:ext cx="3497580" cy="3040201"/>
          </a:xfrm>
        </p:spPr>
      </p:pic>
      <p:sp>
        <p:nvSpPr>
          <p:cNvPr id="7" name="Footer Placeholder 6"/>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Sina" pitchFamily="2" charset="-78"/>
              </a:rPr>
              <a:t>کوکون گذاری</a:t>
            </a:r>
            <a:endParaRPr lang="fa-IR" dirty="0">
              <a:cs typeface="B Sina" pitchFamily="2" charset="-78"/>
            </a:endParaRPr>
          </a:p>
        </p:txBody>
      </p:sp>
      <p:pic>
        <p:nvPicPr>
          <p:cNvPr id="5" name="1-2.avi">
            <a:hlinkClick r:id="" action="ppaction://media"/>
          </p:cNvPr>
          <p:cNvPicPr>
            <a:picLocks noGrp="1" noRot="1" noChangeAspect="1"/>
          </p:cNvPicPr>
          <p:nvPr>
            <p:ph idx="1"/>
            <a:videoFile r:link="rId1"/>
          </p:nvPr>
        </p:nvPicPr>
        <p:blipFill>
          <a:blip r:embed="rId3" cstate="print"/>
          <a:stretch>
            <a:fillRect/>
          </a:stretch>
        </p:blipFill>
        <p:spPr>
          <a:xfrm>
            <a:off x="1187624" y="1325693"/>
            <a:ext cx="5670376" cy="4252782"/>
          </a:xfrm>
          <a:prstGeom prst="roundRect">
            <a:avLst>
              <a:gd name="adj" fmla="val 13399"/>
            </a:avLst>
          </a:prstGeom>
          <a:solidFill>
            <a:srgbClr val="FFFFFF">
              <a:shade val="85000"/>
            </a:srgbClr>
          </a:solidFill>
          <a:ln>
            <a:noFill/>
          </a:ln>
          <a:effectLst>
            <a:reflection blurRad="12700" stA="38000" endPos="28000" dist="5000" dir="5400000" sy="-100000" algn="bl" rotWithShape="0"/>
          </a:effectLst>
        </p:spPr>
      </p:pic>
      <p:sp>
        <p:nvSpPr>
          <p:cNvPr id="6" name="Footer Placeholder 5"/>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772400" cy="1362075"/>
          </a:xfrm>
        </p:spPr>
        <p:txBody>
          <a:bodyPr/>
          <a:lstStyle/>
          <a:p>
            <a:pPr rtl="1"/>
            <a:r>
              <a:rPr lang="fa-IR" sz="2800" b="0" dirty="0" smtClean="0">
                <a:cs typeface="B Zar" pitchFamily="2" charset="-78"/>
              </a:rPr>
              <a:t>تولید مثل</a:t>
            </a:r>
            <a:br>
              <a:rPr lang="fa-IR" sz="2800" b="0" dirty="0" smtClean="0">
                <a:cs typeface="B Zar" pitchFamily="2" charset="-78"/>
              </a:rPr>
            </a:br>
            <a:r>
              <a:rPr lang="en-US" sz="1800" b="0" dirty="0" smtClean="0">
                <a:cs typeface="B Zar" pitchFamily="2" charset="-78"/>
              </a:rPr>
              <a:t/>
            </a:r>
            <a:br>
              <a:rPr lang="en-US" sz="1800" b="0" dirty="0" smtClean="0">
                <a:cs typeface="B Zar" pitchFamily="2" charset="-78"/>
              </a:rPr>
            </a:br>
            <a:r>
              <a:rPr lang="fa-IR" sz="1800" b="0" dirty="0" smtClean="0">
                <a:cs typeface="B Zar" pitchFamily="2" charset="-78"/>
              </a:rPr>
              <a:t>زالو از نظر جنسی هرمافرودیت است.</a:t>
            </a:r>
            <a:r>
              <a:rPr lang="en-US" sz="1800" b="0" dirty="0" smtClean="0">
                <a:cs typeface="B Zar" pitchFamily="2" charset="-78"/>
              </a:rPr>
              <a:t/>
            </a:r>
            <a:br>
              <a:rPr lang="en-US" sz="1800" b="0" dirty="0" smtClean="0">
                <a:cs typeface="B Zar" pitchFamily="2" charset="-78"/>
              </a:rPr>
            </a:br>
            <a:r>
              <a:rPr lang="fa-IR" sz="1800" b="0" dirty="0" smtClean="0">
                <a:cs typeface="B Zar" pitchFamily="2" charset="-78"/>
              </a:rPr>
              <a:t>برای به بلوغ رسیدن به خون پستانداران نیاز دارد و باید از آن در چندین دوره تغذیه کند.</a:t>
            </a:r>
            <a:r>
              <a:rPr lang="en-US" sz="1800" b="0" dirty="0" smtClean="0">
                <a:cs typeface="B Zar" pitchFamily="2" charset="-78"/>
              </a:rPr>
              <a:t/>
            </a:r>
            <a:br>
              <a:rPr lang="en-US" sz="1800" b="0" dirty="0" smtClean="0">
                <a:cs typeface="B Zar" pitchFamily="2" charset="-78"/>
              </a:rPr>
            </a:br>
            <a:r>
              <a:rPr lang="fa-IR" sz="1800" b="0" dirty="0" smtClean="0">
                <a:cs typeface="B Zar" pitchFamily="2" charset="-78"/>
              </a:rPr>
              <a:t>زالوها از طریق جفت گیری و سپس تخمگذاری تولید مثل می کنند.</a:t>
            </a:r>
            <a:r>
              <a:rPr lang="en-US" sz="1800" b="0" dirty="0" smtClean="0">
                <a:cs typeface="B Zar" pitchFamily="2" charset="-78"/>
              </a:rPr>
              <a:t/>
            </a:r>
            <a:br>
              <a:rPr lang="en-US" sz="1800" b="0" dirty="0" smtClean="0">
                <a:cs typeface="B Zar" pitchFamily="2" charset="-78"/>
              </a:rPr>
            </a:br>
            <a:r>
              <a:rPr lang="fa-IR" sz="1800" b="0" dirty="0" smtClean="0">
                <a:cs typeface="B Zar" pitchFamily="2" charset="-78"/>
              </a:rPr>
              <a:t>بین زمان جفت گیری و تخمگذاری فاصله است و زالو می تواند اسپرم ها را تا ماهها در تخمدان خود نگهداری کندو بعد تخمگذاری کند.</a:t>
            </a:r>
            <a:br>
              <a:rPr lang="fa-IR" sz="1800" b="0" dirty="0" smtClean="0">
                <a:cs typeface="B Zar" pitchFamily="2" charset="-78"/>
              </a:rPr>
            </a:br>
            <a:r>
              <a:rPr lang="fa-IR" sz="1800" b="0" dirty="0" smtClean="0">
                <a:cs typeface="B Zar" pitchFamily="2" charset="-78"/>
              </a:rPr>
              <a:t> </a:t>
            </a:r>
            <a:r>
              <a:rPr lang="en-US" sz="1800" b="0" dirty="0" smtClean="0">
                <a:cs typeface="B Zar" pitchFamily="2" charset="-78"/>
              </a:rPr>
              <a:t/>
            </a:r>
            <a:br>
              <a:rPr lang="en-US" sz="1800" b="0" dirty="0" smtClean="0">
                <a:cs typeface="B Zar" pitchFamily="2" charset="-78"/>
              </a:rPr>
            </a:br>
            <a:r>
              <a:rPr lang="fa-IR" sz="1800" b="0" dirty="0" smtClean="0">
                <a:cs typeface="B Zar" pitchFamily="2" charset="-78"/>
              </a:rPr>
              <a:t>تخم ها دوران جنینی خود را برای مدت یکی دو ماه در پیله های به نام کوکون سپری می کنند که تمام مواد غذایی لازم در این پیله موجود است.</a:t>
            </a:r>
            <a:r>
              <a:rPr lang="en-US" sz="1800" b="0" dirty="0" smtClean="0">
                <a:cs typeface="B Zar" pitchFamily="2" charset="-78"/>
              </a:rPr>
              <a:t/>
            </a:r>
            <a:br>
              <a:rPr lang="en-US" sz="1800" b="0" dirty="0" smtClean="0">
                <a:cs typeface="B Zar" pitchFamily="2" charset="-78"/>
              </a:rPr>
            </a:br>
            <a:r>
              <a:rPr lang="fa-IR" sz="1800" b="0" dirty="0" smtClean="0">
                <a:cs typeface="B Zar" pitchFamily="2" charset="-78"/>
              </a:rPr>
              <a:t/>
            </a:r>
            <a:br>
              <a:rPr lang="fa-IR" sz="1800" b="0" dirty="0" smtClean="0">
                <a:cs typeface="B Zar" pitchFamily="2" charset="-78"/>
              </a:rPr>
            </a:br>
            <a:r>
              <a:rPr lang="fa-IR" sz="1800" b="0" dirty="0" smtClean="0">
                <a:cs typeface="B Zar" pitchFamily="2" charset="-78"/>
              </a:rPr>
              <a:t/>
            </a:r>
            <a:br>
              <a:rPr lang="fa-IR" sz="1800" b="0" dirty="0" smtClean="0">
                <a:cs typeface="B Zar" pitchFamily="2" charset="-78"/>
              </a:rPr>
            </a:br>
            <a:r>
              <a:rPr lang="fa-IR" sz="1800" b="0" dirty="0" smtClean="0">
                <a:cs typeface="B Zar" pitchFamily="2" charset="-78"/>
              </a:rPr>
              <a:t/>
            </a:r>
            <a:br>
              <a:rPr lang="fa-IR" sz="1800" b="0" dirty="0" smtClean="0">
                <a:cs typeface="B Zar" pitchFamily="2" charset="-78"/>
              </a:rPr>
            </a:br>
            <a:r>
              <a:rPr lang="fa-IR" sz="1800" b="0" dirty="0" smtClean="0">
                <a:cs typeface="B Zar" pitchFamily="2" charset="-78"/>
              </a:rPr>
              <a:t/>
            </a:r>
            <a:br>
              <a:rPr lang="fa-IR" sz="1800" b="0" dirty="0" smtClean="0">
                <a:cs typeface="B Zar" pitchFamily="2" charset="-78"/>
              </a:rPr>
            </a:br>
            <a:r>
              <a:rPr lang="fa-IR" sz="1800" b="0" dirty="0" smtClean="0">
                <a:cs typeface="B Zar" pitchFamily="2" charset="-78"/>
              </a:rPr>
              <a:t/>
            </a:r>
            <a:br>
              <a:rPr lang="fa-IR" sz="1800" b="0" dirty="0" smtClean="0">
                <a:cs typeface="B Zar" pitchFamily="2" charset="-78"/>
              </a:rPr>
            </a:br>
            <a:r>
              <a:rPr lang="fa-IR" sz="1800" b="0" dirty="0" smtClean="0">
                <a:cs typeface="B Zar" pitchFamily="2" charset="-78"/>
              </a:rPr>
              <a:t/>
            </a:r>
            <a:br>
              <a:rPr lang="fa-IR" sz="1800" b="0" dirty="0" smtClean="0">
                <a:cs typeface="B Zar" pitchFamily="2" charset="-78"/>
              </a:rPr>
            </a:br>
            <a:r>
              <a:rPr lang="fa-IR" sz="1800" b="0" dirty="0" smtClean="0">
                <a:cs typeface="B Zar" pitchFamily="2" charset="-78"/>
              </a:rPr>
              <a:t/>
            </a:r>
            <a:br>
              <a:rPr lang="fa-IR" sz="1800" b="0" dirty="0" smtClean="0">
                <a:cs typeface="B Zar" pitchFamily="2" charset="-78"/>
              </a:rPr>
            </a:br>
            <a:r>
              <a:rPr lang="fa-IR" sz="1800" b="0" dirty="0" smtClean="0">
                <a:cs typeface="B Zar" pitchFamily="2" charset="-78"/>
              </a:rPr>
              <a:t/>
            </a:r>
            <a:br>
              <a:rPr lang="fa-IR" sz="1800" b="0" dirty="0" smtClean="0">
                <a:cs typeface="B Zar" pitchFamily="2" charset="-78"/>
              </a:rPr>
            </a:br>
            <a:r>
              <a:rPr lang="fa-IR" sz="1800" b="0" dirty="0" smtClean="0">
                <a:cs typeface="B Zar" pitchFamily="2" charset="-78"/>
              </a:rPr>
              <a:t/>
            </a:r>
            <a:br>
              <a:rPr lang="fa-IR" sz="1800" b="0" dirty="0" smtClean="0">
                <a:cs typeface="B Zar" pitchFamily="2" charset="-78"/>
              </a:rPr>
            </a:br>
            <a:r>
              <a:rPr lang="fa-IR" sz="1800" b="0" dirty="0" smtClean="0">
                <a:cs typeface="B Zar" pitchFamily="2" charset="-78"/>
              </a:rPr>
              <a:t/>
            </a:r>
            <a:br>
              <a:rPr lang="fa-IR" sz="1800" b="0" dirty="0" smtClean="0">
                <a:cs typeface="B Zar" pitchFamily="2" charset="-78"/>
              </a:rPr>
            </a:br>
            <a:r>
              <a:rPr lang="fa-IR" sz="1800" b="0" dirty="0" smtClean="0">
                <a:cs typeface="B Zar" pitchFamily="2" charset="-78"/>
              </a:rPr>
              <a:t/>
            </a:r>
            <a:br>
              <a:rPr lang="fa-IR" sz="1800" b="0" dirty="0" smtClean="0">
                <a:cs typeface="B Zar" pitchFamily="2" charset="-78"/>
              </a:rPr>
            </a:br>
            <a:r>
              <a:rPr lang="fa-IR" sz="1800" b="0" dirty="0" smtClean="0">
                <a:cs typeface="B Zar" pitchFamily="2" charset="-78"/>
              </a:rPr>
              <a:t/>
            </a:r>
            <a:br>
              <a:rPr lang="fa-IR" sz="1800" b="0" dirty="0" smtClean="0">
                <a:cs typeface="B Zar" pitchFamily="2" charset="-78"/>
              </a:rPr>
            </a:br>
            <a:r>
              <a:rPr lang="fa-IR" sz="1800" b="0" dirty="0" smtClean="0">
                <a:cs typeface="B Zar" pitchFamily="2" charset="-78"/>
              </a:rPr>
              <a:t/>
            </a:r>
            <a:br>
              <a:rPr lang="fa-IR" sz="1800" b="0" dirty="0" smtClean="0">
                <a:cs typeface="B Zar" pitchFamily="2" charset="-78"/>
              </a:rPr>
            </a:br>
            <a:r>
              <a:rPr lang="en-US" sz="1800" dirty="0" smtClean="0"/>
              <a:t/>
            </a:r>
            <a:br>
              <a:rPr lang="en-US" sz="1800" dirty="0" smtClean="0"/>
            </a:br>
            <a:r>
              <a:rPr lang="en-US" sz="1800" b="0" dirty="0" smtClean="0">
                <a:cs typeface="B Zar" pitchFamily="2" charset="-78"/>
              </a:rPr>
              <a:t/>
            </a:r>
            <a:br>
              <a:rPr lang="en-US" sz="1800" b="0" dirty="0" smtClean="0">
                <a:cs typeface="B Zar" pitchFamily="2" charset="-78"/>
              </a:rPr>
            </a:br>
            <a:endParaRPr lang="fa-IR" sz="1800" b="0" dirty="0">
              <a:cs typeface="B Zar" pitchFamily="2" charset="-78"/>
            </a:endParaRPr>
          </a:p>
        </p:txBody>
      </p:sp>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Text Placeholder 2"/>
          <p:cNvSpPr>
            <a:spLocks noGrp="1"/>
          </p:cNvSpPr>
          <p:nvPr>
            <p:ph type="body" idx="1"/>
          </p:nvPr>
        </p:nvSpPr>
        <p:spPr>
          <a:xfrm>
            <a:off x="683568" y="2204864"/>
            <a:ext cx="7772400" cy="2346053"/>
          </a:xfrm>
        </p:spPr>
        <p:txBody>
          <a:bodyPr/>
          <a:lstStyle/>
          <a:p>
            <a:pPr algn="r"/>
            <a:r>
              <a:rPr lang="fa-IR" sz="2800" dirty="0" smtClean="0">
                <a:cs typeface="B Zar" pitchFamily="2" charset="-78"/>
              </a:rPr>
              <a:t>کوکون:</a:t>
            </a:r>
            <a:r>
              <a:rPr lang="en-US" dirty="0" smtClean="0">
                <a:cs typeface="B Zar" pitchFamily="2" charset="-78"/>
              </a:rPr>
              <a:t/>
            </a:r>
            <a:br>
              <a:rPr lang="en-US" dirty="0" smtClean="0">
                <a:cs typeface="B Zar" pitchFamily="2" charset="-78"/>
              </a:rPr>
            </a:br>
            <a:r>
              <a:rPr lang="fa-IR" dirty="0" smtClean="0">
                <a:cs typeface="B Zar" pitchFamily="2" charset="-78"/>
              </a:rPr>
              <a:t>زالو در زمان تخمگذاری پیله ای را در جایی نزدیک به آب و کاملا امن از خود به جا می گذارد که در آن تعدادی تخم وجود دارد.</a:t>
            </a:r>
            <a:r>
              <a:rPr lang="en-US" dirty="0" smtClean="0">
                <a:cs typeface="B Zar" pitchFamily="2" charset="-78"/>
              </a:rPr>
              <a:t/>
            </a:r>
            <a:br>
              <a:rPr lang="en-US" dirty="0" smtClean="0">
                <a:cs typeface="B Zar" pitchFamily="2" charset="-78"/>
              </a:rPr>
            </a:br>
            <a:r>
              <a:rPr lang="fa-IR" dirty="0" smtClean="0">
                <a:cs typeface="B Zar" pitchFamily="2" charset="-78"/>
              </a:rPr>
              <a:t> </a:t>
            </a:r>
            <a:r>
              <a:rPr lang="en-US" dirty="0" smtClean="0">
                <a:cs typeface="B Zar" pitchFamily="2" charset="-78"/>
              </a:rPr>
              <a:t/>
            </a:r>
            <a:br>
              <a:rPr lang="en-US" dirty="0" smtClean="0">
                <a:cs typeface="B Zar" pitchFamily="2" charset="-78"/>
              </a:rPr>
            </a:br>
            <a:r>
              <a:rPr lang="fa-IR" dirty="0" smtClean="0">
                <a:cs typeface="B Zar" pitchFamily="2" charset="-78"/>
              </a:rPr>
              <a:t>تمام مواد غذایی مورد نیاز زالوهای جوان (برای یکی دوماه) توسط یک ماده غذایی مغذی آلبومینی بنام هیرودوئین تامین می شود که این ماده توسط زالو هنگام جدا کردن پیله از خود درآن تزریق می کند.</a:t>
            </a:r>
          </a:p>
          <a:p>
            <a:pPr algn="r"/>
            <a:endParaRPr lang="fa-IR" dirty="0" smtClean="0">
              <a:cs typeface="B Zar" pitchFamily="2" charset="-78"/>
            </a:endParaRPr>
          </a:p>
          <a:p>
            <a:pPr algn="r"/>
            <a:r>
              <a:rPr lang="fa-IR" dirty="0" smtClean="0">
                <a:cs typeface="B Zar" pitchFamily="2" charset="-78"/>
              </a:rPr>
              <a:t>کوکون ابتدا بصورت ژله ای شیری رنگ است رفته رفته به رنگ شکلاتی تغییر رنگ میدهد و از حالت ژله ای به شکل اسفنجی به اندازه یک سنجد کوچک تبدیل می گردد.</a:t>
            </a:r>
            <a:r>
              <a:rPr lang="en-US" dirty="0" smtClean="0">
                <a:cs typeface="B Zar" pitchFamily="2" charset="-78"/>
              </a:rPr>
              <a:t/>
            </a:r>
            <a:br>
              <a:rPr lang="en-US" dirty="0" smtClean="0">
                <a:cs typeface="B Zar" pitchFamily="2" charset="-78"/>
              </a:rPr>
            </a:br>
            <a:r>
              <a:rPr lang="fa-IR" dirty="0" smtClean="0">
                <a:cs typeface="B Zar" pitchFamily="2" charset="-78"/>
              </a:rPr>
              <a:t>بعد از طی دوران جنینی زالوی مادر به محل کوکون باز می گردد و دو سوراخ در دو طرف کوکون ایجاد کرده تا زالوها جوان به راحتی از خانه اولیه خود بیرون آمده و به طبیعت ملحق شده خود را به آب برسانند.</a:t>
            </a:r>
            <a:endParaRPr lang="fa-IR" dirty="0"/>
          </a:p>
        </p:txBody>
      </p:sp>
      <p:sp>
        <p:nvSpPr>
          <p:cNvPr id="4" name="Footer Placeholder 3"/>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6.jpg"/>
          <p:cNvPicPr>
            <a:picLocks noGrp="1" noChangeAspect="1"/>
          </p:cNvPicPr>
          <p:nvPr>
            <p:ph idx="1"/>
          </p:nvPr>
        </p:nvPicPr>
        <p:blipFill>
          <a:blip r:embed="rId2" cstate="print"/>
          <a:stretch>
            <a:fillRect/>
          </a:stretch>
        </p:blipFill>
        <p:spPr>
          <a:xfrm>
            <a:off x="423375" y="1124744"/>
            <a:ext cx="6596897" cy="39042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68760"/>
            <a:ext cx="7772400" cy="2376264"/>
          </a:xfrm>
        </p:spPr>
        <p:txBody>
          <a:bodyPr/>
          <a:lstStyle/>
          <a:p>
            <a:pPr rtl="1"/>
            <a:r>
              <a:rPr lang="fa-IR" sz="1600" b="0" dirty="0" smtClean="0">
                <a:cs typeface="B Zar" pitchFamily="2" charset="-78"/>
              </a:rPr>
              <a:t> </a:t>
            </a:r>
            <a:r>
              <a:rPr lang="en-US" sz="1600" b="0" dirty="0" smtClean="0">
                <a:cs typeface="B Zar" pitchFamily="2" charset="-78"/>
              </a:rPr>
              <a:t/>
            </a:r>
            <a:br>
              <a:rPr lang="en-US" sz="1600" b="0" dirty="0" smtClean="0">
                <a:cs typeface="B Zar" pitchFamily="2" charset="-78"/>
              </a:rPr>
            </a:br>
            <a:r>
              <a:rPr lang="en-US" sz="1600" b="0" dirty="0" smtClean="0">
                <a:cs typeface="B Zar" pitchFamily="2" charset="-78"/>
              </a:rPr>
              <a:t/>
            </a:r>
            <a:br>
              <a:rPr lang="en-US" sz="1600" b="0" dirty="0" smtClean="0">
                <a:cs typeface="B Zar" pitchFamily="2" charset="-78"/>
              </a:rPr>
            </a:br>
            <a:endParaRPr lang="fa-IR" sz="1600" b="0" dirty="0">
              <a:cs typeface="B Zar" pitchFamily="2" charset="-78"/>
            </a:endParaRPr>
          </a:p>
        </p:txBody>
      </p:sp>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48.jpg"/>
          <p:cNvPicPr>
            <a:picLocks noGrp="1" noChangeAspect="1"/>
          </p:cNvPicPr>
          <p:nvPr>
            <p:ph sz="half" idx="1"/>
          </p:nvPr>
        </p:nvPicPr>
        <p:blipFill>
          <a:blip r:embed="rId2" cstate="print"/>
          <a:stretch>
            <a:fillRect/>
          </a:stretch>
        </p:blipFill>
        <p:spPr>
          <a:xfrm>
            <a:off x="714348" y="1551627"/>
            <a:ext cx="7048228" cy="31632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Footer Placeholder 3"/>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eech_farm_38.jpg"/>
          <p:cNvPicPr>
            <a:picLocks noGrp="1" noChangeAspect="1"/>
          </p:cNvPicPr>
          <p:nvPr>
            <p:ph sz="half" idx="1"/>
          </p:nvPr>
        </p:nvPicPr>
        <p:blipFill>
          <a:blip r:embed="rId2" cstate="print"/>
          <a:stretch>
            <a:fillRect/>
          </a:stretch>
        </p:blipFill>
        <p:spPr>
          <a:xfrm>
            <a:off x="2843808" y="2924944"/>
            <a:ext cx="3273023" cy="2183720"/>
          </a:xfrm>
        </p:spPr>
      </p:pic>
      <p:pic>
        <p:nvPicPr>
          <p:cNvPr id="6" name="Content Placeholder 4" descr="leech_farm_38.jpg"/>
          <p:cNvPicPr>
            <a:picLocks noGrp="1" noChangeAspect="1"/>
          </p:cNvPicPr>
          <p:nvPr>
            <p:ph sz="half" idx="1"/>
          </p:nvPr>
        </p:nvPicPr>
        <p:blipFill>
          <a:blip r:embed="rId2" cstate="print"/>
          <a:stretch>
            <a:fillRect/>
          </a:stretch>
        </p:blipFill>
        <p:spPr>
          <a:xfrm>
            <a:off x="5148064" y="260648"/>
            <a:ext cx="3273023" cy="2183720"/>
          </a:xfrm>
        </p:spPr>
      </p:pic>
      <p:pic>
        <p:nvPicPr>
          <p:cNvPr id="7" name="Content Placeholder 4" descr="leech_farm_38.jpg"/>
          <p:cNvPicPr>
            <a:picLocks noGrp="1" noChangeAspect="1"/>
          </p:cNvPicPr>
          <p:nvPr>
            <p:ph sz="half" idx="1"/>
          </p:nvPr>
        </p:nvPicPr>
        <p:blipFill>
          <a:blip r:embed="rId2" cstate="print"/>
          <a:stretch>
            <a:fillRect/>
          </a:stretch>
        </p:blipFill>
        <p:spPr>
          <a:xfrm>
            <a:off x="0" y="0"/>
            <a:ext cx="3273023" cy="2183720"/>
          </a:xfrm>
        </p:spPr>
      </p:pic>
      <p:sp>
        <p:nvSpPr>
          <p:cNvPr id="9" name="Footer Placeholder 8"/>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algn="r" rtl="1">
              <a:buNone/>
            </a:pPr>
            <a:r>
              <a:rPr lang="fa-IR" sz="2000" dirty="0">
                <a:solidFill>
                  <a:schemeClr val="tx1"/>
                </a:solidFill>
                <a:latin typeface="+mn-lt"/>
                <a:ea typeface="+mn-ea"/>
                <a:cs typeface="+mn-cs"/>
              </a:rPr>
              <a:t>نگهداری </a:t>
            </a:r>
            <a:r>
              <a:rPr lang="fa-IR" sz="2000" dirty="0" smtClean="0">
                <a:solidFill>
                  <a:schemeClr val="tx1"/>
                </a:solidFill>
                <a:latin typeface="+mn-lt"/>
                <a:ea typeface="+mn-ea"/>
                <a:cs typeface="+mn-cs"/>
              </a:rPr>
              <a:t>– تکثیر </a:t>
            </a:r>
            <a:r>
              <a:rPr lang="fa-IR" sz="2000" dirty="0">
                <a:solidFill>
                  <a:schemeClr val="tx1"/>
                </a:solidFill>
                <a:latin typeface="+mn-lt"/>
                <a:ea typeface="+mn-ea"/>
                <a:cs typeface="+mn-cs"/>
              </a:rPr>
              <a:t>و پرورش زالو</a:t>
            </a:r>
            <a:endParaRPr lang="en-US" sz="2000" dirty="0">
              <a:solidFill>
                <a:schemeClr val="tx1"/>
              </a:solidFill>
              <a:latin typeface="+mn-lt"/>
              <a:ea typeface="+mn-ea"/>
              <a:cs typeface="+mn-cs"/>
            </a:endParaRPr>
          </a:p>
          <a:p>
            <a:pPr algn="r" rtl="1">
              <a:buNone/>
            </a:pPr>
            <a:r>
              <a:rPr lang="fa-IR" sz="2000" dirty="0">
                <a:solidFill>
                  <a:schemeClr val="tx1"/>
                </a:solidFill>
                <a:latin typeface="+mn-lt"/>
                <a:ea typeface="+mn-ea"/>
                <a:cs typeface="+mn-cs"/>
              </a:rPr>
              <a:t>نگهداری:</a:t>
            </a:r>
            <a:endParaRPr lang="en-US" sz="2000" dirty="0">
              <a:solidFill>
                <a:schemeClr val="tx1"/>
              </a:solidFill>
              <a:latin typeface="+mn-lt"/>
              <a:ea typeface="+mn-ea"/>
              <a:cs typeface="+mn-cs"/>
            </a:endParaRPr>
          </a:p>
          <a:p>
            <a:pPr algn="r" rtl="1">
              <a:buNone/>
            </a:pPr>
            <a:r>
              <a:rPr lang="fa-IR" sz="2000" dirty="0">
                <a:solidFill>
                  <a:schemeClr val="tx1"/>
                </a:solidFill>
                <a:latin typeface="+mn-lt"/>
                <a:ea typeface="+mn-ea"/>
                <a:cs typeface="+mn-cs"/>
              </a:rPr>
              <a:t>برای نگهداری زالو باید توجه داشته باشیم که رطوبت بدن زالو تامین </a:t>
            </a:r>
            <a:r>
              <a:rPr lang="fa-IR" sz="2000" dirty="0" smtClean="0">
                <a:solidFill>
                  <a:schemeClr val="tx1"/>
                </a:solidFill>
                <a:latin typeface="+mn-lt"/>
                <a:ea typeface="+mn-ea"/>
                <a:cs typeface="+mn-cs"/>
              </a:rPr>
              <a:t>شود و </a:t>
            </a:r>
            <a:r>
              <a:rPr lang="fa-IR" sz="2000" dirty="0">
                <a:solidFill>
                  <a:schemeClr val="tx1"/>
                </a:solidFill>
                <a:latin typeface="+mn-lt"/>
                <a:ea typeface="+mn-ea"/>
                <a:cs typeface="+mn-cs"/>
              </a:rPr>
              <a:t>تنفس جانور بدون مشکل باشد.لذا:</a:t>
            </a:r>
            <a:endParaRPr lang="en-US" sz="2000" dirty="0">
              <a:solidFill>
                <a:schemeClr val="tx1"/>
              </a:solidFill>
              <a:latin typeface="+mn-lt"/>
              <a:ea typeface="+mn-ea"/>
              <a:cs typeface="+mn-cs"/>
            </a:endParaRPr>
          </a:p>
          <a:p>
            <a:pPr algn="r" rtl="1">
              <a:buNone/>
            </a:pPr>
            <a:r>
              <a:rPr lang="fa-IR" sz="2000" dirty="0">
                <a:solidFill>
                  <a:schemeClr val="tx1"/>
                </a:solidFill>
                <a:latin typeface="+mn-lt"/>
                <a:ea typeface="+mn-ea"/>
                <a:cs typeface="+mn-cs"/>
              </a:rPr>
              <a:t>در هر لیتر </a:t>
            </a:r>
            <a:r>
              <a:rPr lang="fa-IR" sz="2000" dirty="0" smtClean="0">
                <a:solidFill>
                  <a:schemeClr val="tx1"/>
                </a:solidFill>
                <a:latin typeface="+mn-lt"/>
                <a:ea typeface="+mn-ea"/>
                <a:cs typeface="+mn-cs"/>
              </a:rPr>
              <a:t>آب </a:t>
            </a:r>
            <a:r>
              <a:rPr lang="fa-IR" sz="2000" dirty="0">
                <a:solidFill>
                  <a:schemeClr val="tx1"/>
                </a:solidFill>
                <a:latin typeface="+mn-lt"/>
                <a:ea typeface="+mn-ea"/>
                <a:cs typeface="+mn-cs"/>
              </a:rPr>
              <a:t>بیشتر از 20 عدد زالو نگهداری </a:t>
            </a:r>
            <a:r>
              <a:rPr lang="fa-IR" sz="2000" dirty="0" smtClean="0">
                <a:solidFill>
                  <a:schemeClr val="tx1"/>
                </a:solidFill>
                <a:latin typeface="+mn-lt"/>
                <a:ea typeface="+mn-ea"/>
                <a:cs typeface="+mn-cs"/>
              </a:rPr>
              <a:t>نشود.</a:t>
            </a:r>
            <a:endParaRPr lang="en-US" sz="2000" dirty="0">
              <a:solidFill>
                <a:schemeClr val="tx1"/>
              </a:solidFill>
              <a:latin typeface="+mn-lt"/>
              <a:ea typeface="+mn-ea"/>
              <a:cs typeface="+mn-cs"/>
            </a:endParaRPr>
          </a:p>
          <a:p>
            <a:pPr algn="r" rtl="1">
              <a:buNone/>
            </a:pPr>
            <a:r>
              <a:rPr lang="fa-IR" sz="2000" dirty="0">
                <a:solidFill>
                  <a:schemeClr val="tx1"/>
                </a:solidFill>
                <a:latin typeface="+mn-lt"/>
                <a:ea typeface="+mn-ea"/>
                <a:cs typeface="+mn-cs"/>
              </a:rPr>
              <a:t>بهتر است دمای آب کمتر از 7 وبیشتر از 17 درجه </a:t>
            </a:r>
            <a:r>
              <a:rPr lang="fa-IR" sz="2000" dirty="0" smtClean="0">
                <a:solidFill>
                  <a:schemeClr val="tx1"/>
                </a:solidFill>
                <a:latin typeface="+mn-lt"/>
                <a:ea typeface="+mn-ea"/>
                <a:cs typeface="+mn-cs"/>
              </a:rPr>
              <a:t>نباشد.</a:t>
            </a:r>
            <a:endParaRPr lang="en-US" sz="2000" dirty="0">
              <a:solidFill>
                <a:schemeClr val="tx1"/>
              </a:solidFill>
              <a:latin typeface="+mn-lt"/>
              <a:ea typeface="+mn-ea"/>
              <a:cs typeface="+mn-cs"/>
            </a:endParaRPr>
          </a:p>
          <a:p>
            <a:pPr algn="r" rtl="1">
              <a:buNone/>
            </a:pPr>
            <a:r>
              <a:rPr lang="fa-IR" sz="2000" dirty="0">
                <a:solidFill>
                  <a:schemeClr val="tx1"/>
                </a:solidFill>
                <a:latin typeface="+mn-lt"/>
                <a:ea typeface="+mn-ea"/>
                <a:cs typeface="+mn-cs"/>
              </a:rPr>
              <a:t>نور کمتری به </a:t>
            </a:r>
            <a:r>
              <a:rPr lang="fa-IR" sz="2000" dirty="0" smtClean="0">
                <a:solidFill>
                  <a:schemeClr val="tx1"/>
                </a:solidFill>
                <a:latin typeface="+mn-lt"/>
                <a:ea typeface="+mn-ea"/>
                <a:cs typeface="+mn-cs"/>
              </a:rPr>
              <a:t>ظرف </a:t>
            </a:r>
            <a:r>
              <a:rPr lang="fa-IR" sz="2000" dirty="0">
                <a:solidFill>
                  <a:schemeClr val="tx1"/>
                </a:solidFill>
                <a:latin typeface="+mn-lt"/>
                <a:ea typeface="+mn-ea"/>
                <a:cs typeface="+mn-cs"/>
              </a:rPr>
              <a:t>بتابد وترجیحاً در جای تاریک باشد.</a:t>
            </a:r>
            <a:endParaRPr lang="en-US" sz="2000" dirty="0">
              <a:solidFill>
                <a:schemeClr val="tx1"/>
              </a:solidFill>
              <a:latin typeface="+mn-lt"/>
              <a:ea typeface="+mn-ea"/>
              <a:cs typeface="+mn-cs"/>
            </a:endParaRPr>
          </a:p>
          <a:p>
            <a:pPr algn="r" rtl="1">
              <a:buNone/>
            </a:pPr>
            <a:r>
              <a:rPr lang="fa-IR" sz="2000" dirty="0">
                <a:solidFill>
                  <a:schemeClr val="tx1"/>
                </a:solidFill>
                <a:latin typeface="+mn-lt"/>
                <a:ea typeface="+mn-ea"/>
                <a:cs typeface="+mn-cs"/>
              </a:rPr>
              <a:t>محیط ساکت وآرام برای زالو مناسبتر است.</a:t>
            </a:r>
            <a:endParaRPr lang="en-US" sz="2000" dirty="0">
              <a:solidFill>
                <a:schemeClr val="tx1"/>
              </a:solidFill>
              <a:latin typeface="+mn-lt"/>
              <a:ea typeface="+mn-ea"/>
              <a:cs typeface="+mn-cs"/>
            </a:endParaRPr>
          </a:p>
        </p:txBody>
      </p:sp>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0s.jpg"/>
          <p:cNvPicPr>
            <a:picLocks noGrp="1" noChangeAspect="1"/>
          </p:cNvPicPr>
          <p:nvPr>
            <p:ph idx="1"/>
          </p:nvPr>
        </p:nvPicPr>
        <p:blipFill>
          <a:blip r:embed="rId2" cstate="print"/>
          <a:stretch>
            <a:fillRect/>
          </a:stretch>
        </p:blipFill>
        <p:spPr>
          <a:xfrm rot="20697435">
            <a:off x="441712" y="937593"/>
            <a:ext cx="5766440" cy="4165170"/>
          </a:xfrm>
          <a:prstGeom prst="roundRect">
            <a:avLst>
              <a:gd name="adj" fmla="val 6331"/>
            </a:avLst>
          </a:prstGeom>
          <a:solidFill>
            <a:srgbClr val="FFFFFF">
              <a:shade val="85000"/>
            </a:srgbClr>
          </a:solidFill>
          <a:ln>
            <a:noFill/>
          </a:ln>
          <a:effectLst>
            <a:reflection blurRad="12700" stA="38000" endPos="28000" dist="5000" dir="5400000" sy="-100000" algn="bl" rotWithShape="0"/>
          </a:effectLst>
        </p:spPr>
      </p:pic>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a:p>
            <a:endParaRPr lang="es-E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201105141658096169.jpg"/>
          <p:cNvPicPr>
            <a:picLocks noGrp="1" noChangeAspect="1"/>
          </p:cNvPicPr>
          <p:nvPr>
            <p:ph idx="1"/>
          </p:nvPr>
        </p:nvPicPr>
        <p:blipFill>
          <a:blip r:embed="rId2" cstate="print"/>
          <a:stretch>
            <a:fillRect/>
          </a:stretch>
        </p:blipFill>
        <p:spPr>
          <a:xfrm>
            <a:off x="3923928" y="620688"/>
            <a:ext cx="4762872" cy="4493917"/>
          </a:xfrm>
        </p:spPr>
      </p:pic>
      <p:sp>
        <p:nvSpPr>
          <p:cNvPr id="4" name="Text Placeholder 3"/>
          <p:cNvSpPr>
            <a:spLocks noGrp="1"/>
          </p:cNvSpPr>
          <p:nvPr>
            <p:ph type="body" sz="half" idx="2"/>
          </p:nvPr>
        </p:nvSpPr>
        <p:spPr>
          <a:xfrm>
            <a:off x="457200" y="260648"/>
            <a:ext cx="3008313" cy="5865515"/>
          </a:xfrm>
        </p:spPr>
        <p:txBody>
          <a:bodyPr/>
          <a:lstStyle/>
          <a:p>
            <a:pPr algn="r" rtl="1"/>
            <a:r>
              <a:rPr lang="fa-IR" sz="1800" dirty="0">
                <a:solidFill>
                  <a:schemeClr val="tx1"/>
                </a:solidFill>
                <a:cs typeface="B Zar" pitchFamily="2" charset="-78"/>
              </a:rPr>
              <a:t> </a:t>
            </a:r>
            <a:endParaRPr lang="en-US" sz="1800" dirty="0">
              <a:solidFill>
                <a:schemeClr val="tx1"/>
              </a:solidFill>
              <a:cs typeface="B Zar" pitchFamily="2" charset="-78"/>
            </a:endParaRPr>
          </a:p>
          <a:p>
            <a:pPr algn="r" rtl="1"/>
            <a:r>
              <a:rPr lang="fa-IR" sz="1800" dirty="0">
                <a:solidFill>
                  <a:schemeClr val="tx1"/>
                </a:solidFill>
                <a:cs typeface="B Zar" pitchFamily="2" charset="-78"/>
              </a:rPr>
              <a:t>بوی تند وآزاردهنده </a:t>
            </a:r>
            <a:r>
              <a:rPr lang="fa-IR" sz="1800" dirty="0" smtClean="0">
                <a:solidFill>
                  <a:schemeClr val="tx1"/>
                </a:solidFill>
                <a:cs typeface="B Zar" pitchFamily="2" charset="-78"/>
              </a:rPr>
              <a:t>،مخصوصا </a:t>
            </a:r>
            <a:r>
              <a:rPr lang="fa-IR" sz="1800" dirty="0">
                <a:solidFill>
                  <a:schemeClr val="tx1"/>
                </a:solidFill>
                <a:cs typeface="B Zar" pitchFamily="2" charset="-78"/>
              </a:rPr>
              <a:t>بوی شوینده ها و مواد شیمیایی،دود سیگار وعطر ، زالو را آزار می دهد.</a:t>
            </a:r>
            <a:endParaRPr lang="en-US" sz="1800" dirty="0">
              <a:solidFill>
                <a:schemeClr val="tx1"/>
              </a:solidFill>
              <a:cs typeface="B Zar" pitchFamily="2" charset="-78"/>
            </a:endParaRPr>
          </a:p>
          <a:p>
            <a:pPr lvl="0" algn="r" rtl="1"/>
            <a:r>
              <a:rPr lang="en-US" sz="1800" dirty="0">
                <a:solidFill>
                  <a:schemeClr val="tx1"/>
                </a:solidFill>
                <a:cs typeface="B Zar" pitchFamily="2" charset="-78"/>
              </a:rPr>
              <a:t>PH</a:t>
            </a:r>
            <a:r>
              <a:rPr lang="fa-IR" sz="1800" dirty="0">
                <a:solidFill>
                  <a:schemeClr val="tx1"/>
                </a:solidFill>
                <a:cs typeface="B Zar" pitchFamily="2" charset="-78"/>
              </a:rPr>
              <a:t> آب کمتر از7</a:t>
            </a:r>
            <a:endParaRPr lang="en-US" sz="1800" dirty="0">
              <a:solidFill>
                <a:schemeClr val="tx1"/>
              </a:solidFill>
              <a:cs typeface="B Zar" pitchFamily="2" charset="-78"/>
            </a:endParaRPr>
          </a:p>
          <a:p>
            <a:pPr lvl="0" algn="r" rtl="1"/>
            <a:r>
              <a:rPr lang="fa-IR" sz="1800" dirty="0">
                <a:solidFill>
                  <a:schemeClr val="tx1"/>
                </a:solidFill>
                <a:cs typeface="B Zar" pitchFamily="2" charset="-78"/>
              </a:rPr>
              <a:t>آب معدنی( بطری موجود در بازار) و یا آب تسویه فیلترهای خانگی آب مناسب برای نگهداری زالو می باشد.</a:t>
            </a:r>
            <a:endParaRPr lang="en-US" sz="1800" dirty="0">
              <a:solidFill>
                <a:schemeClr val="tx1"/>
              </a:solidFill>
              <a:cs typeface="B Zar" pitchFamily="2" charset="-78"/>
            </a:endParaRPr>
          </a:p>
          <a:p>
            <a:pPr lvl="0" algn="r" rtl="1"/>
            <a:r>
              <a:rPr lang="fa-IR" sz="1800" dirty="0">
                <a:solidFill>
                  <a:schemeClr val="tx1"/>
                </a:solidFill>
                <a:cs typeface="B Zar" pitchFamily="2" charset="-78"/>
              </a:rPr>
              <a:t>تعویض روزانه یا یک روز درمیان آب ظروف نگهداری زالو امری ضروری است.</a:t>
            </a:r>
            <a:endParaRPr lang="en-US" sz="1800" dirty="0">
              <a:solidFill>
                <a:schemeClr val="tx1"/>
              </a:solidFill>
              <a:cs typeface="B Zar" pitchFamily="2" charset="-78"/>
            </a:endParaRPr>
          </a:p>
          <a:p>
            <a:pPr lvl="0" algn="r" rtl="1"/>
            <a:r>
              <a:rPr lang="fa-IR" sz="1800" dirty="0">
                <a:solidFill>
                  <a:schemeClr val="tx1"/>
                </a:solidFill>
                <a:cs typeface="B Zar" pitchFamily="2" charset="-78"/>
              </a:rPr>
              <a:t>قراردادن اشیاء تیز مانند سفال های شکسته و سنگ های لبه دار یا الیاف گونی و امثال جهت تسهیل پوست اندازی زالو بسیار مهم است.</a:t>
            </a:r>
            <a:endParaRPr lang="en-US" sz="1800" dirty="0">
              <a:solidFill>
                <a:schemeClr val="tx1"/>
              </a:solidFill>
              <a:cs typeface="B Zar" pitchFamily="2" charset="-78"/>
            </a:endParaRPr>
          </a:p>
          <a:p>
            <a:pPr lvl="0" algn="r" rtl="1"/>
            <a:r>
              <a:rPr lang="fa-IR" sz="1800" dirty="0">
                <a:solidFill>
                  <a:schemeClr val="tx1"/>
                </a:solidFill>
                <a:cs typeface="B Zar" pitchFamily="2" charset="-78"/>
              </a:rPr>
              <a:t>زالو را برای جابجایی می توان در کیسه های </a:t>
            </a:r>
            <a:r>
              <a:rPr lang="fa-IR" sz="1800" dirty="0" smtClean="0">
                <a:solidFill>
                  <a:schemeClr val="tx1"/>
                </a:solidFill>
                <a:cs typeface="B Zar" pitchFamily="2" charset="-78"/>
              </a:rPr>
              <a:t>کتانیذو یا </a:t>
            </a:r>
            <a:r>
              <a:rPr lang="fa-IR" sz="1800" dirty="0">
                <a:solidFill>
                  <a:schemeClr val="tx1"/>
                </a:solidFill>
                <a:cs typeface="B Zar" pitchFamily="2" charset="-78"/>
              </a:rPr>
              <a:t>پارچه های نخی محکم که در آن گل باشند قرار داد،بطوری که تنفس و زطوبت آن تامین شود.</a:t>
            </a:r>
            <a:endParaRPr lang="en-US" sz="1800" dirty="0">
              <a:solidFill>
                <a:schemeClr val="tx1"/>
              </a:solidFill>
              <a:cs typeface="B Zar" pitchFamily="2" charset="-78"/>
            </a:endParaRPr>
          </a:p>
          <a:p>
            <a:pPr algn="r"/>
            <a:endParaRPr lang="fa-IR" sz="1800" dirty="0">
              <a:cs typeface="B Zar" pitchFamily="2" charset="-78"/>
            </a:endParaRPr>
          </a:p>
        </p:txBody>
      </p:sp>
      <p:sp>
        <p:nvSpPr>
          <p:cNvPr id="7" name="Footer Placeholder 6"/>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71600" y="908720"/>
            <a:ext cx="7560840" cy="4691063"/>
          </a:xfrm>
        </p:spPr>
        <p:txBody>
          <a:bodyPr/>
          <a:lstStyle/>
          <a:p>
            <a:pPr lvl="0" algn="r" rtl="1"/>
            <a:r>
              <a:rPr lang="en-US" sz="2000" dirty="0">
                <a:solidFill>
                  <a:schemeClr val="tx1"/>
                </a:solidFill>
                <a:cs typeface="B Zar" pitchFamily="2" charset="-78"/>
              </a:rPr>
              <a:t> </a:t>
            </a:r>
          </a:p>
          <a:p>
            <a:pPr lvl="0" algn="r" rtl="1"/>
            <a:r>
              <a:rPr lang="fa-IR" sz="2000" dirty="0">
                <a:solidFill>
                  <a:schemeClr val="tx1"/>
                </a:solidFill>
                <a:cs typeface="B Zar" pitchFamily="2" charset="-78"/>
              </a:rPr>
              <a:t>تغییر رنگ آب </a:t>
            </a:r>
            <a:r>
              <a:rPr lang="fa-IR" sz="2000" dirty="0" smtClean="0">
                <a:solidFill>
                  <a:schemeClr val="tx1"/>
                </a:solidFill>
                <a:cs typeface="B Zar" pitchFamily="2" charset="-78"/>
              </a:rPr>
              <a:t>به </a:t>
            </a:r>
            <a:r>
              <a:rPr lang="fa-IR" sz="2000" dirty="0">
                <a:solidFill>
                  <a:schemeClr val="tx1"/>
                </a:solidFill>
                <a:cs typeface="B Zar" pitchFamily="2" charset="-78"/>
              </a:rPr>
              <a:t>سمت سبز مایل به زرد نشانه مدفوع زیاد زالو و وجود مواد آمونیاکی زیاد است.</a:t>
            </a:r>
            <a:endParaRPr lang="en-US" sz="2000" dirty="0">
              <a:solidFill>
                <a:schemeClr val="tx1"/>
              </a:solidFill>
              <a:cs typeface="B Zar" pitchFamily="2" charset="-78"/>
            </a:endParaRPr>
          </a:p>
          <a:p>
            <a:pPr lvl="0" algn="r" rtl="1"/>
            <a:r>
              <a:rPr lang="fa-IR" sz="2000" dirty="0">
                <a:solidFill>
                  <a:schemeClr val="tx1"/>
                </a:solidFill>
                <a:cs typeface="B Zar" pitchFamily="2" charset="-78"/>
              </a:rPr>
              <a:t>تغییررنگ آب </a:t>
            </a:r>
            <a:r>
              <a:rPr lang="fa-IR" sz="2000" dirty="0" smtClean="0">
                <a:solidFill>
                  <a:schemeClr val="tx1"/>
                </a:solidFill>
                <a:cs typeface="B Zar" pitchFamily="2" charset="-78"/>
              </a:rPr>
              <a:t>به سمت </a:t>
            </a:r>
            <a:r>
              <a:rPr lang="fa-IR" sz="2000" dirty="0">
                <a:solidFill>
                  <a:schemeClr val="tx1"/>
                </a:solidFill>
                <a:cs typeface="B Zar" pitchFamily="2" charset="-78"/>
              </a:rPr>
              <a:t>قهوه ای مایل به قرمز نشان از قی کردن زالو و وجود خون در آب است.</a:t>
            </a:r>
            <a:endParaRPr lang="en-US" sz="2000" dirty="0">
              <a:solidFill>
                <a:schemeClr val="tx1"/>
              </a:solidFill>
              <a:cs typeface="B Zar" pitchFamily="2" charset="-78"/>
            </a:endParaRPr>
          </a:p>
          <a:p>
            <a:pPr lvl="0" algn="r" rtl="1"/>
            <a:r>
              <a:rPr lang="fa-IR" sz="2000" dirty="0">
                <a:solidFill>
                  <a:schemeClr val="tx1"/>
                </a:solidFill>
                <a:cs typeface="B Zar" pitchFamily="2" charset="-78"/>
              </a:rPr>
              <a:t>زالو ها مهارت زیادی در فرار دارند که باید همیشه از پارچه های توری مخصوص برای درب ظروف استفاده کرد.</a:t>
            </a:r>
            <a:endParaRPr lang="en-US" sz="2000" dirty="0">
              <a:solidFill>
                <a:schemeClr val="tx1"/>
              </a:solidFill>
              <a:cs typeface="B Zar" pitchFamily="2" charset="-78"/>
            </a:endParaRPr>
          </a:p>
        </p:txBody>
      </p:sp>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8640"/>
            <a:ext cx="5486400" cy="566738"/>
          </a:xfrm>
        </p:spPr>
        <p:txBody>
          <a:bodyPr/>
          <a:lstStyle/>
          <a:p>
            <a:r>
              <a:rPr lang="fa-IR" dirty="0">
                <a:cs typeface="B Sina" pitchFamily="2" charset="-78"/>
              </a:rPr>
              <a:t>بازار جهانی زالو</a:t>
            </a:r>
          </a:p>
        </p:txBody>
      </p:sp>
      <p:sp>
        <p:nvSpPr>
          <p:cNvPr id="4" name="Text Placeholder 3"/>
          <p:cNvSpPr>
            <a:spLocks noGrp="1"/>
          </p:cNvSpPr>
          <p:nvPr>
            <p:ph type="body" sz="half" idx="2"/>
          </p:nvPr>
        </p:nvSpPr>
        <p:spPr>
          <a:xfrm>
            <a:off x="1547664" y="548680"/>
            <a:ext cx="5486400" cy="804862"/>
          </a:xfrm>
        </p:spPr>
        <p:txBody>
          <a:bodyPr/>
          <a:lstStyle/>
          <a:p>
            <a:pPr algn="just" rtl="1"/>
            <a:r>
              <a:rPr lang="fa-IR" sz="2000" dirty="0">
                <a:solidFill>
                  <a:schemeClr val="tx1"/>
                </a:solidFill>
                <a:cs typeface="B Zar" pitchFamily="2" charset="-78"/>
              </a:rPr>
              <a:t> </a:t>
            </a:r>
            <a:endParaRPr lang="en-US" sz="2000" dirty="0">
              <a:solidFill>
                <a:schemeClr val="tx1"/>
              </a:solidFill>
              <a:cs typeface="B Zar" pitchFamily="2" charset="-78"/>
            </a:endParaRPr>
          </a:p>
          <a:p>
            <a:pPr lvl="0" algn="just" rtl="1"/>
            <a:r>
              <a:rPr lang="fa-IR" sz="2000" dirty="0">
                <a:solidFill>
                  <a:schemeClr val="tx1"/>
                </a:solidFill>
                <a:cs typeface="B Zar" pitchFamily="2" charset="-78"/>
              </a:rPr>
              <a:t>در حال حاضر در اروپا تقریبا اکثر زیستگاه های طبیعی زالو از بین رفته  وتقریبا زالوی بومی در دسترس نیست اکثر کشورهای اروپایی و آمریکا روسیه و ژاپن و چین هم وارد کننده زالو و هم صادر کننده زالو می باشند.</a:t>
            </a:r>
            <a:endParaRPr lang="en-US" sz="2000" dirty="0">
              <a:solidFill>
                <a:schemeClr val="tx1"/>
              </a:solidFill>
              <a:cs typeface="B Zar" pitchFamily="2" charset="-78"/>
            </a:endParaRPr>
          </a:p>
          <a:p>
            <a:pPr lvl="0" algn="just" rtl="1"/>
            <a:r>
              <a:rPr lang="fa-IR" sz="2000" dirty="0">
                <a:solidFill>
                  <a:schemeClr val="tx1"/>
                </a:solidFill>
                <a:cs typeface="B Zar" pitchFamily="2" charset="-78"/>
              </a:rPr>
              <a:t>بدلیل تفاوت کیفیت مواد دارویی موجود در بزاق زالو در اقلیم های </a:t>
            </a:r>
            <a:r>
              <a:rPr lang="fa-IR" sz="2000" dirty="0" smtClean="0">
                <a:solidFill>
                  <a:schemeClr val="tx1"/>
                </a:solidFill>
                <a:cs typeface="B Zar" pitchFamily="2" charset="-78"/>
              </a:rPr>
              <a:t>مختلف </a:t>
            </a:r>
            <a:r>
              <a:rPr lang="fa-IR" sz="2000" dirty="0">
                <a:solidFill>
                  <a:schemeClr val="tx1"/>
                </a:solidFill>
                <a:cs typeface="B Zar" pitchFamily="2" charset="-78"/>
              </a:rPr>
              <a:t>همیشه تقاضا برای تمام زالوهای دنیا وجود دارد و همه می خواهند کاملترین آنزیمهای را از زالوی پرورشی خود داشته باشند لذا تمام کسانی که خود زالو تکثیر می کننداز مناطق مختلف دنیا زالو وارد می کنند.</a:t>
            </a:r>
            <a:endParaRPr lang="en-US" sz="2000" dirty="0">
              <a:solidFill>
                <a:schemeClr val="tx1"/>
              </a:solidFill>
              <a:cs typeface="B Zar" pitchFamily="2" charset="-78"/>
            </a:endParaRPr>
          </a:p>
          <a:p>
            <a:pPr lvl="0" algn="just" rtl="1"/>
            <a:r>
              <a:rPr lang="fa-IR" sz="2000" dirty="0">
                <a:solidFill>
                  <a:schemeClr val="tx1"/>
                </a:solidFill>
                <a:cs typeface="B Zar" pitchFamily="2" charset="-78"/>
              </a:rPr>
              <a:t>در حال حاضر در کشور انگلستان زالوهای درمانی که در داروخانه ها بصورت رسمی وشناسنامه دار عرضه می شوند بالغ بر6پوند برای هر زالو می باشد.</a:t>
            </a:r>
            <a:endParaRPr lang="en-US" sz="2000" dirty="0">
              <a:solidFill>
                <a:schemeClr val="tx1"/>
              </a:solidFill>
              <a:cs typeface="B Zar" pitchFamily="2" charset="-78"/>
            </a:endParaRPr>
          </a:p>
          <a:p>
            <a:pPr lvl="0" algn="r"/>
            <a:r>
              <a:rPr lang="fa-IR" sz="2000" dirty="0">
                <a:solidFill>
                  <a:schemeClr val="tx1"/>
                </a:solidFill>
                <a:cs typeface="B Zar" pitchFamily="2" charset="-78"/>
              </a:rPr>
              <a:t>در خرید و فروش عمده شرکت های تکثیر کننده زالو در شرق آسیا در تعداد بالای 5000 عدد با قیمت </a:t>
            </a:r>
            <a:r>
              <a:rPr lang="fa-IR" sz="2000" dirty="0" smtClean="0">
                <a:solidFill>
                  <a:schemeClr val="tx1"/>
                </a:solidFill>
                <a:cs typeface="B Zar" pitchFamily="2" charset="-78"/>
              </a:rPr>
              <a:t>1.5 </a:t>
            </a:r>
            <a:r>
              <a:rPr lang="fa-IR" sz="2000" dirty="0">
                <a:solidFill>
                  <a:schemeClr val="tx1"/>
                </a:solidFill>
                <a:cs typeface="B Zar" pitchFamily="2" charset="-78"/>
              </a:rPr>
              <a:t>تا </a:t>
            </a:r>
            <a:r>
              <a:rPr lang="fa-IR" sz="2000" dirty="0" smtClean="0">
                <a:solidFill>
                  <a:schemeClr val="tx1"/>
                </a:solidFill>
                <a:cs typeface="B Zar" pitchFamily="2" charset="-78"/>
              </a:rPr>
              <a:t>2.5 </a:t>
            </a:r>
            <a:r>
              <a:rPr lang="fa-IR" sz="2000" dirty="0">
                <a:solidFill>
                  <a:schemeClr val="tx1"/>
                </a:solidFill>
                <a:cs typeface="B Zar" pitchFamily="2" charset="-78"/>
              </a:rPr>
              <a:t>دلار </a:t>
            </a:r>
            <a:r>
              <a:rPr lang="fa-IR" sz="2000" dirty="0" smtClean="0">
                <a:solidFill>
                  <a:schemeClr val="tx1"/>
                </a:solidFill>
                <a:cs typeface="B Zar" pitchFamily="2" charset="-78"/>
              </a:rPr>
              <a:t>معامله میشود.</a:t>
            </a:r>
            <a:endParaRPr lang="en-US" sz="2000" dirty="0">
              <a:solidFill>
                <a:schemeClr val="tx1"/>
              </a:solidFill>
              <a:cs typeface="B Zar" pitchFamily="2" charset="-78"/>
            </a:endParaRPr>
          </a:p>
          <a:p>
            <a:pPr algn="just"/>
            <a:endParaRPr lang="fa-IR" sz="2000" dirty="0">
              <a:cs typeface="B Zar" pitchFamily="2" charset="-78"/>
            </a:endParaRPr>
          </a:p>
        </p:txBody>
      </p:sp>
      <p:sp>
        <p:nvSpPr>
          <p:cNvPr id="6" name="Footer Placeholder 5"/>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xtrapenisgrowrthleechoil.jpg"/>
          <p:cNvPicPr>
            <a:picLocks noGrp="1" noChangeAspect="1"/>
          </p:cNvPicPr>
          <p:nvPr>
            <p:ph idx="1"/>
          </p:nvPr>
        </p:nvPicPr>
        <p:blipFill>
          <a:blip r:embed="rId2" cstate="print"/>
          <a:stretch>
            <a:fillRect/>
          </a:stretch>
        </p:blipFill>
        <p:spPr>
          <a:xfrm>
            <a:off x="755576" y="873649"/>
            <a:ext cx="5721424" cy="4481782"/>
          </a:xfrm>
        </p:spPr>
      </p:pic>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شکار زالو در آکواریوم.avi">
            <a:hlinkClick r:id="" action="ppaction://media"/>
          </p:cNvPr>
          <p:cNvPicPr>
            <a:picLocks noGrp="1" noRot="1" noChangeAspect="1"/>
          </p:cNvPicPr>
          <p:nvPr>
            <p:ph idx="1"/>
            <a:videoFile r:link="rId1"/>
          </p:nvPr>
        </p:nvPicPr>
        <p:blipFill>
          <a:blip r:embed="rId3" cstate="print"/>
          <a:stretch>
            <a:fillRect/>
          </a:stretch>
        </p:blipFill>
        <p:spPr>
          <a:xfrm>
            <a:off x="827583" y="1412776"/>
            <a:ext cx="5376597" cy="4032448"/>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1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uizhi_lg.jpg"/>
          <p:cNvPicPr>
            <a:picLocks noGrp="1" noChangeAspect="1"/>
          </p:cNvPicPr>
          <p:nvPr>
            <p:ph idx="1"/>
          </p:nvPr>
        </p:nvPicPr>
        <p:blipFill>
          <a:blip r:embed="rId2" cstate="print"/>
          <a:stretch>
            <a:fillRect/>
          </a:stretch>
        </p:blipFill>
        <p:spPr>
          <a:xfrm rot="2084054">
            <a:off x="886125" y="886127"/>
            <a:ext cx="4525963" cy="4525963"/>
          </a:xfrm>
        </p:spPr>
      </p:pic>
      <p:sp>
        <p:nvSpPr>
          <p:cNvPr id="5" name="Footer Placeholder 4"/>
          <p:cNvSpPr>
            <a:spLocks noGrp="1"/>
          </p:cNvSpPr>
          <p:nvPr>
            <p:ph type="ftr" sz="quarter" idx="11"/>
          </p:nvPr>
        </p:nvSpPr>
        <p:spPr/>
        <p:txBody>
          <a:bodyPr/>
          <a:lstStyle/>
          <a:p>
            <a:r>
              <a:rPr lang="es-ES" smtClean="0"/>
              <a:t>www.atinegaremehr.ir</a:t>
            </a:r>
            <a:endParaRPr lang="es-ES"/>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2"/>
                </a:solidFill>
                <a:cs typeface="B Sina" pitchFamily="2" charset="-78"/>
              </a:rPr>
              <a:t>انواع مزارع زالو</a:t>
            </a:r>
            <a:endParaRPr lang="fa-IR" dirty="0">
              <a:cs typeface="B Sina" pitchFamily="2" charset="-78"/>
            </a:endParaRPr>
          </a:p>
        </p:txBody>
      </p:sp>
      <p:pic>
        <p:nvPicPr>
          <p:cNvPr id="4" name="Content Placeholder 3" descr="11.jpg"/>
          <p:cNvPicPr>
            <a:picLocks noGrp="1" noChangeAspect="1"/>
          </p:cNvPicPr>
          <p:nvPr>
            <p:ph idx="1"/>
          </p:nvPr>
        </p:nvPicPr>
        <p:blipFill>
          <a:blip r:embed="rId2" cstate="print"/>
          <a:stretch>
            <a:fillRect/>
          </a:stretch>
        </p:blipFill>
        <p:spPr>
          <a:xfrm>
            <a:off x="1554691" y="1600200"/>
            <a:ext cx="6034617" cy="4525963"/>
          </a:xfrm>
        </p:spPr>
      </p:pic>
      <p:sp>
        <p:nvSpPr>
          <p:cNvPr id="6" name="Footer Placeholder 5"/>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620688"/>
            <a:ext cx="7200800" cy="3477875"/>
          </a:xfrm>
          <a:prstGeom prst="rect">
            <a:avLst/>
          </a:prstGeom>
          <a:noFill/>
        </p:spPr>
        <p:txBody>
          <a:bodyPr wrap="square" rtlCol="1">
            <a:spAutoFit/>
          </a:bodyPr>
          <a:lstStyle/>
          <a:p>
            <a:pPr algn="r" rtl="1"/>
            <a:r>
              <a:rPr lang="fa-IR" sz="2000" dirty="0">
                <a:cs typeface="B Zar" pitchFamily="2" charset="-78"/>
              </a:rPr>
              <a:t> </a:t>
            </a:r>
            <a:endParaRPr lang="en-US" sz="2000" dirty="0">
              <a:cs typeface="B Zar" pitchFamily="2" charset="-78"/>
            </a:endParaRPr>
          </a:p>
          <a:p>
            <a:pPr lvl="0" algn="r" rtl="1"/>
            <a:r>
              <a:rPr lang="fa-IR" sz="2000" b="1" dirty="0">
                <a:cs typeface="B Zar" pitchFamily="2" charset="-78"/>
              </a:rPr>
              <a:t>مزارع بزرگ و </a:t>
            </a:r>
            <a:r>
              <a:rPr lang="fa-IR" sz="2000" b="1" dirty="0" smtClean="0">
                <a:cs typeface="B Zar" pitchFamily="2" charset="-78"/>
              </a:rPr>
              <a:t>روباز</a:t>
            </a:r>
          </a:p>
          <a:p>
            <a:pPr lvl="0" algn="r" rtl="1"/>
            <a:endParaRPr lang="fa-IR" sz="2000" b="1" dirty="0">
              <a:cs typeface="B Zar" pitchFamily="2" charset="-78"/>
            </a:endParaRPr>
          </a:p>
          <a:p>
            <a:pPr lvl="0" algn="r" rtl="1"/>
            <a:endParaRPr lang="en-US" sz="2000" b="1" dirty="0">
              <a:cs typeface="B Zar" pitchFamily="2" charset="-78"/>
            </a:endParaRPr>
          </a:p>
          <a:p>
            <a:pPr lvl="0" algn="r" rtl="1"/>
            <a:r>
              <a:rPr lang="fa-IR" sz="2000" dirty="0">
                <a:cs typeface="B Zar" pitchFamily="2" charset="-78"/>
              </a:rPr>
              <a:t>مزرعه زالو می تواند در زمینهای بزرگ کشاورزی احداث شود البته طوری که از مناطق پر سرو صدا و آلوده دور باشد- در صورتیکه اینگونه مزارع بدلیل وسعت آنها و تعویض سیتم </a:t>
            </a:r>
            <a:r>
              <a:rPr lang="fa-IR" sz="2000" dirty="0" smtClean="0">
                <a:cs typeface="B Zar" pitchFamily="2" charset="-78"/>
              </a:rPr>
              <a:t> تعویض آب </a:t>
            </a:r>
            <a:r>
              <a:rPr lang="fa-IR" sz="2000" dirty="0">
                <a:cs typeface="B Zar" pitchFamily="2" charset="-78"/>
              </a:rPr>
              <a:t>باید مکانیزه باشد پوشش کف و بدنه از تورها مخصوص وبرای جلوگیری از تابش شدید آفتاب از تورهای تیره رنگ بعنوان سایه بان روی استخرها استفاده می شود. </a:t>
            </a:r>
            <a:r>
              <a:rPr lang="fa-IR" sz="2000" dirty="0" smtClean="0">
                <a:cs typeface="B Zar" pitchFamily="2" charset="-78"/>
              </a:rPr>
              <a:t>بایددر </a:t>
            </a:r>
            <a:r>
              <a:rPr lang="fa-IR" sz="2000" dirty="0">
                <a:cs typeface="B Zar" pitchFamily="2" charset="-78"/>
              </a:rPr>
              <a:t>حاشبه استخرها محل کوکون گذاری </a:t>
            </a:r>
            <a:r>
              <a:rPr lang="fa-IR" sz="2000" dirty="0" smtClean="0">
                <a:cs typeface="B Zar" pitchFamily="2" charset="-78"/>
              </a:rPr>
              <a:t>دیده </a:t>
            </a:r>
            <a:r>
              <a:rPr lang="fa-IR" sz="2000" dirty="0">
                <a:cs typeface="B Zar" pitchFamily="2" charset="-78"/>
              </a:rPr>
              <a:t>شود وبا پوشش های پوشالی و مشابه آن استخر را طوری مجهز کنیم که کوکون ها در فصل برداشت کاملا قابل رویت و جمع آوری باشند.</a:t>
            </a:r>
            <a:endParaRPr lang="en-US" sz="2000" dirty="0">
              <a:cs typeface="B Zar" pitchFamily="2" charset="-78"/>
            </a:endParaRPr>
          </a:p>
          <a:p>
            <a:pPr algn="r"/>
            <a:endParaRPr lang="fa-IR" sz="2000" dirty="0">
              <a:cs typeface="B Zar" pitchFamily="2" charset="-78"/>
            </a:endParaRPr>
          </a:p>
        </p:txBody>
      </p:sp>
      <p:sp>
        <p:nvSpPr>
          <p:cNvPr id="4" name="Footer Placeholder 3"/>
          <p:cNvSpPr>
            <a:spLocks noGrp="1"/>
          </p:cNvSpPr>
          <p:nvPr>
            <p:ph type="ftr" sz="quarter" idx="11"/>
          </p:nvPr>
        </p:nvSpPr>
        <p:spPr/>
        <p:txBody>
          <a:bodyPr/>
          <a:lstStyle/>
          <a:p>
            <a:r>
              <a:rPr lang="es-ES" dirty="0" smtClean="0"/>
              <a:t>www.iranzaloo.com </a:t>
            </a:r>
          </a:p>
          <a:p>
            <a:r>
              <a:rPr lang="es-ES" dirty="0" smtClean="0"/>
              <a:t>www.parsleech.com</a:t>
            </a:r>
          </a:p>
        </p:txBody>
      </p:sp>
      <p:pic>
        <p:nvPicPr>
          <p:cNvPr id="5" name="Picture 4" descr="12761440172198.jpg"/>
          <p:cNvPicPr>
            <a:picLocks noChangeAspect="1"/>
          </p:cNvPicPr>
          <p:nvPr/>
        </p:nvPicPr>
        <p:blipFill>
          <a:blip r:embed="rId2" cstate="print"/>
          <a:stretch>
            <a:fillRect/>
          </a:stretch>
        </p:blipFill>
        <p:spPr>
          <a:xfrm>
            <a:off x="179512" y="3804932"/>
            <a:ext cx="3384376" cy="2532641"/>
          </a:xfrm>
          <a:prstGeom prst="rect">
            <a:avLst/>
          </a:prstGeom>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2.jpg"/>
          <p:cNvPicPr>
            <a:picLocks noGrp="1" noChangeAspect="1"/>
          </p:cNvPicPr>
          <p:nvPr>
            <p:ph idx="1"/>
          </p:nvPr>
        </p:nvPicPr>
        <p:blipFill>
          <a:blip r:embed="rId2" cstate="print"/>
          <a:stretch>
            <a:fillRect/>
          </a:stretch>
        </p:blipFill>
        <p:spPr>
          <a:xfrm>
            <a:off x="0" y="0"/>
            <a:ext cx="9144000" cy="6858000"/>
          </a:xfrm>
        </p:spPr>
      </p:pic>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29600" cy="4525963"/>
          </a:xfrm>
        </p:spPr>
        <p:txBody>
          <a:bodyPr/>
          <a:lstStyle/>
          <a:p>
            <a:pPr lvl="0" algn="just" rtl="1">
              <a:buNone/>
            </a:pPr>
            <a:r>
              <a:rPr lang="en-US" sz="2000" dirty="0">
                <a:solidFill>
                  <a:schemeClr val="tx1"/>
                </a:solidFill>
                <a:cs typeface="B Zar" pitchFamily="2" charset="-78"/>
              </a:rPr>
              <a:t> </a:t>
            </a:r>
            <a:r>
              <a:rPr lang="fa-IR" sz="2000" dirty="0" smtClean="0">
                <a:solidFill>
                  <a:schemeClr val="tx1"/>
                </a:solidFill>
                <a:cs typeface="B Zar" pitchFamily="2" charset="-78"/>
              </a:rPr>
              <a:t>استخر رو باز</a:t>
            </a:r>
            <a:endParaRPr lang="en-US" sz="2000" dirty="0">
              <a:solidFill>
                <a:schemeClr val="tx1"/>
              </a:solidFill>
              <a:cs typeface="B Zar" pitchFamily="2" charset="-78"/>
            </a:endParaRPr>
          </a:p>
          <a:p>
            <a:pPr lvl="0" algn="just" rtl="1">
              <a:buNone/>
            </a:pPr>
            <a:endParaRPr lang="fa-IR" sz="2000" dirty="0" smtClean="0">
              <a:solidFill>
                <a:schemeClr val="tx1"/>
              </a:solidFill>
              <a:cs typeface="B Zar" pitchFamily="2" charset="-78"/>
            </a:endParaRPr>
          </a:p>
          <a:p>
            <a:pPr lvl="0" algn="just" rtl="1">
              <a:buNone/>
            </a:pPr>
            <a:r>
              <a:rPr lang="fa-IR" sz="2000" dirty="0" smtClean="0">
                <a:solidFill>
                  <a:schemeClr val="tx1"/>
                </a:solidFill>
                <a:cs typeface="B Zar" pitchFamily="2" charset="-78"/>
              </a:rPr>
              <a:t>نوع </a:t>
            </a:r>
            <a:r>
              <a:rPr lang="fa-IR" sz="2000" dirty="0">
                <a:solidFill>
                  <a:schemeClr val="tx1"/>
                </a:solidFill>
                <a:cs typeface="B Zar" pitchFamily="2" charset="-78"/>
              </a:rPr>
              <a:t>دیگری از مزارع روباز استخرهای مجهز با بدنه سیمانی بزرگ هستند که برای احداث آنها تمام شرایط ورود وخروج </a:t>
            </a:r>
            <a:r>
              <a:rPr lang="fa-IR" sz="2000" dirty="0" smtClean="0">
                <a:solidFill>
                  <a:schemeClr val="tx1"/>
                </a:solidFill>
                <a:cs typeface="B Zar" pitchFamily="2" charset="-78"/>
              </a:rPr>
              <a:t>آب، </a:t>
            </a:r>
            <a:r>
              <a:rPr lang="fa-IR" sz="2000" dirty="0">
                <a:solidFill>
                  <a:schemeClr val="tx1"/>
                </a:solidFill>
                <a:cs typeface="B Zar" pitchFamily="2" charset="-78"/>
              </a:rPr>
              <a:t>صافی های تمییز </a:t>
            </a:r>
            <a:r>
              <a:rPr lang="fa-IR" sz="2000" dirty="0" smtClean="0">
                <a:solidFill>
                  <a:schemeClr val="tx1"/>
                </a:solidFill>
                <a:cs typeface="B Zar" pitchFamily="2" charset="-78"/>
              </a:rPr>
              <a:t>کننده ،فرم </a:t>
            </a:r>
            <a:r>
              <a:rPr lang="fa-IR" sz="2000" dirty="0">
                <a:solidFill>
                  <a:schemeClr val="tx1"/>
                </a:solidFill>
                <a:cs typeface="B Zar" pitchFamily="2" charset="-78"/>
              </a:rPr>
              <a:t>های مخصوص که با تورهای ریز بافت برای پوشش سطح </a:t>
            </a:r>
            <a:r>
              <a:rPr lang="fa-IR" sz="2000" dirty="0" smtClean="0">
                <a:solidFill>
                  <a:schemeClr val="tx1"/>
                </a:solidFill>
                <a:cs typeface="B Zar" pitchFamily="2" charset="-78"/>
              </a:rPr>
              <a:t>استخر </a:t>
            </a:r>
            <a:r>
              <a:rPr lang="fa-IR" sz="2000" dirty="0">
                <a:solidFill>
                  <a:schemeClr val="tx1"/>
                </a:solidFill>
                <a:cs typeface="B Zar" pitchFamily="2" charset="-78"/>
              </a:rPr>
              <a:t>تعبیه می </a:t>
            </a:r>
            <a:r>
              <a:rPr lang="fa-IR" sz="2000" dirty="0" smtClean="0">
                <a:solidFill>
                  <a:schemeClr val="tx1"/>
                </a:solidFill>
                <a:cs typeface="B Zar" pitchFamily="2" charset="-78"/>
              </a:rPr>
              <a:t>شوند،ایجاد </a:t>
            </a:r>
            <a:r>
              <a:rPr lang="fa-IR" sz="2000" dirty="0">
                <a:solidFill>
                  <a:schemeClr val="tx1"/>
                </a:solidFill>
                <a:cs typeface="B Zar" pitchFamily="2" charset="-78"/>
              </a:rPr>
              <a:t>محل مناسب برای کوکون گذاری زالو بطوری که قابل دسترس </a:t>
            </a:r>
            <a:r>
              <a:rPr lang="fa-IR" sz="2000" dirty="0" smtClean="0">
                <a:solidFill>
                  <a:schemeClr val="tx1"/>
                </a:solidFill>
                <a:cs typeface="B Zar" pitchFamily="2" charset="-78"/>
              </a:rPr>
              <a:t>باشند</a:t>
            </a:r>
            <a:r>
              <a:rPr lang="fa-IR" sz="2000" dirty="0" smtClean="0">
                <a:cs typeface="B Zar" pitchFamily="2" charset="-78"/>
              </a:rPr>
              <a:t> دیده شود.</a:t>
            </a:r>
            <a:endParaRPr lang="fa-IR" sz="2000" dirty="0" smtClean="0">
              <a:solidFill>
                <a:schemeClr val="tx1"/>
              </a:solidFill>
              <a:cs typeface="B Zar" pitchFamily="2" charset="-78"/>
            </a:endParaRPr>
          </a:p>
          <a:p>
            <a:pPr lvl="0" algn="just" rtl="1">
              <a:buNone/>
            </a:pPr>
            <a:endParaRPr lang="fa-IR" sz="2000" dirty="0">
              <a:cs typeface="B Zar" pitchFamily="2" charset="-78"/>
            </a:endParaRPr>
          </a:p>
          <a:p>
            <a:pPr lvl="0" algn="just" rtl="1">
              <a:buNone/>
            </a:pPr>
            <a:endParaRPr lang="en-US" sz="2000" dirty="0">
              <a:solidFill>
                <a:schemeClr val="tx1"/>
              </a:solidFill>
              <a:cs typeface="B Zar" pitchFamily="2" charset="-78"/>
            </a:endParaRPr>
          </a:p>
          <a:p>
            <a:pPr algn="just">
              <a:buNone/>
            </a:pPr>
            <a:endParaRPr lang="fa-IR" sz="2000" dirty="0">
              <a:cs typeface="B Zar" pitchFamily="2" charset="-78"/>
            </a:endParaRPr>
          </a:p>
        </p:txBody>
      </p:sp>
      <p:sp>
        <p:nvSpPr>
          <p:cNvPr id="6" name="Footer Placeholder 5"/>
          <p:cNvSpPr>
            <a:spLocks noGrp="1"/>
          </p:cNvSpPr>
          <p:nvPr>
            <p:ph type="ftr" sz="quarter" idx="11"/>
          </p:nvPr>
        </p:nvSpPr>
        <p:spPr/>
        <p:txBody>
          <a:bodyPr/>
          <a:lstStyle/>
          <a:p>
            <a:r>
              <a:rPr lang="es-ES" dirty="0" smtClean="0"/>
              <a:t>www.iranzaloo.com </a:t>
            </a:r>
          </a:p>
          <a:p>
            <a:r>
              <a:rPr lang="es-ES" dirty="0" smtClean="0"/>
              <a:t>www.parsleech.com</a:t>
            </a:r>
          </a:p>
        </p:txBody>
      </p:sp>
      <p:pic>
        <p:nvPicPr>
          <p:cNvPr id="204802" name="Picture 2" descr="E:\تصاویر جزوه تکثیر زالو\20110502174358875.jpg"/>
          <p:cNvPicPr>
            <a:picLocks noChangeAspect="1" noChangeArrowheads="1"/>
          </p:cNvPicPr>
          <p:nvPr/>
        </p:nvPicPr>
        <p:blipFill>
          <a:blip r:embed="rId2" cstate="print"/>
          <a:srcRect/>
          <a:stretch>
            <a:fillRect/>
          </a:stretch>
        </p:blipFill>
        <p:spPr bwMode="auto">
          <a:xfrm>
            <a:off x="539552" y="2780928"/>
            <a:ext cx="3889895" cy="291589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buNone/>
            </a:pPr>
            <a:r>
              <a:rPr lang="fa-IR" sz="2800" dirty="0">
                <a:solidFill>
                  <a:schemeClr val="tx1"/>
                </a:solidFill>
                <a:cs typeface="B Zar" pitchFamily="2" charset="-78"/>
              </a:rPr>
              <a:t>سابقه درمانگری زالو نزد اقوام هندی ،چینی،مصری،یونانی ایرانی و اروپایی از عهد باستان مشهود است و تا به امروز مورد توجه قرار دارد.حفظ چنین جایگاهی در طب با این وسعت در جهان و با این قدمت خود گواهی مسلم بر صحت درمانگری زالو و نظم حاکم بر خلقت است(سبحان الله)</a:t>
            </a:r>
            <a:endParaRPr lang="en-US" sz="2800" dirty="0">
              <a:solidFill>
                <a:schemeClr val="tx1"/>
              </a:solidFill>
              <a:cs typeface="B Zar" pitchFamily="2" charset="-78"/>
            </a:endParaRPr>
          </a:p>
          <a:p>
            <a:endParaRPr lang="fa-IR" dirty="0"/>
          </a:p>
        </p:txBody>
      </p:sp>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a:p>
            <a:endParaRPr lang="es-ES"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descr="C:\Users\anm\Desktop\جزوات زالو\تصاویر جزوه تکثیر زالو\P11201834.jpg"/>
          <p:cNvPicPr>
            <a:picLocks noGrp="1" noChangeAspect="1" noChangeArrowheads="1"/>
          </p:cNvPicPr>
          <p:nvPr>
            <p:ph idx="1"/>
          </p:nvPr>
        </p:nvPicPr>
        <p:blipFill>
          <a:blip r:embed="rId2" cstate="print"/>
          <a:srcRect/>
          <a:stretch>
            <a:fillRect/>
          </a:stretch>
        </p:blipFill>
        <p:spPr bwMode="auto">
          <a:xfrm>
            <a:off x="1115616" y="296652"/>
            <a:ext cx="6466665" cy="4849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Footer Placeholder 3"/>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Footer Placeholder 3"/>
          <p:cNvSpPr>
            <a:spLocks noGrp="1"/>
          </p:cNvSpPr>
          <p:nvPr>
            <p:ph type="ftr" sz="quarter" idx="11"/>
          </p:nvPr>
        </p:nvSpPr>
        <p:spPr/>
        <p:txBody>
          <a:bodyPr/>
          <a:lstStyle/>
          <a:p>
            <a:r>
              <a:rPr lang="es-ES" dirty="0" smtClean="0"/>
              <a:t>www.iranzaloo.com </a:t>
            </a:r>
          </a:p>
          <a:p>
            <a:r>
              <a:rPr lang="es-ES" dirty="0" smtClean="0"/>
              <a:t>www.parsleech.com</a:t>
            </a:r>
          </a:p>
        </p:txBody>
      </p:sp>
      <p:pic>
        <p:nvPicPr>
          <p:cNvPr id="205826" name="Picture 2" descr="E:\تصاویر جزوه تکثیر زالو\P11202406.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2761427188867.jpg"/>
          <p:cNvPicPr>
            <a:picLocks noGrp="1" noChangeAspect="1"/>
          </p:cNvPicPr>
          <p:nvPr>
            <p:ph idx="1"/>
          </p:nvPr>
        </p:nvPicPr>
        <p:blipFill>
          <a:blip r:embed="rId2" cstate="print"/>
          <a:stretch>
            <a:fillRect/>
          </a:stretch>
        </p:blipFill>
        <p:spPr>
          <a:xfrm>
            <a:off x="827584" y="548680"/>
            <a:ext cx="7084813" cy="5313610"/>
          </a:xfrm>
        </p:spPr>
      </p:pic>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descr="C:\Users\anm\Desktop\جزوات زالو\تصاویر جزوه تکثیر زالو\image-BH09POLSKR9ODG7.jpg"/>
          <p:cNvPicPr>
            <a:picLocks noGrp="1" noChangeAspect="1" noChangeArrowheads="1"/>
          </p:cNvPicPr>
          <p:nvPr>
            <p:ph idx="1"/>
          </p:nvPr>
        </p:nvPicPr>
        <p:blipFill>
          <a:blip r:embed="rId2" cstate="print"/>
          <a:srcRect/>
          <a:stretch>
            <a:fillRect/>
          </a:stretch>
        </p:blipFill>
        <p:spPr bwMode="auto">
          <a:xfrm>
            <a:off x="899592" y="476672"/>
            <a:ext cx="6704598" cy="5361459"/>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2761432814346.jpg"/>
          <p:cNvPicPr>
            <a:picLocks noGrp="1" noChangeAspect="1"/>
          </p:cNvPicPr>
          <p:nvPr>
            <p:ph idx="1"/>
          </p:nvPr>
        </p:nvPicPr>
        <p:blipFill>
          <a:blip r:embed="rId2" cstate="print"/>
          <a:stretch>
            <a:fillRect/>
          </a:stretch>
        </p:blipFill>
        <p:spPr>
          <a:xfrm>
            <a:off x="300056" y="263007"/>
            <a:ext cx="8088367" cy="5457549"/>
          </a:xfrm>
        </p:spPr>
      </p:pic>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99992" y="476672"/>
            <a:ext cx="4040188" cy="639762"/>
          </a:xfrm>
        </p:spPr>
        <p:txBody>
          <a:bodyPr/>
          <a:lstStyle/>
          <a:p>
            <a:pPr algn="r"/>
            <a:r>
              <a:rPr lang="fa-IR" dirty="0" smtClean="0">
                <a:cs typeface="B Sina" pitchFamily="2" charset="-78"/>
              </a:rPr>
              <a:t>مراحل پرورش زالو در اندونزی</a:t>
            </a:r>
            <a:endParaRPr lang="fa-IR" dirty="0">
              <a:cs typeface="B Sina" pitchFamily="2" charset="-78"/>
            </a:endParaRPr>
          </a:p>
        </p:txBody>
      </p:sp>
      <p:pic>
        <p:nvPicPr>
          <p:cNvPr id="7" name="مراحل پرورش زالو در اندونزی.avi">
            <a:hlinkClick r:id="" action="ppaction://media"/>
          </p:cNvPr>
          <p:cNvPicPr>
            <a:picLocks noGrp="1" noRot="1" noChangeAspect="1"/>
          </p:cNvPicPr>
          <p:nvPr>
            <p:ph sz="half" idx="2"/>
            <a:videoFile r:link="rId1"/>
          </p:nvPr>
        </p:nvPicPr>
        <p:blipFill>
          <a:blip r:embed="rId3" cstate="print"/>
          <a:stretch>
            <a:fillRect/>
          </a:stretch>
        </p:blipFill>
        <p:spPr>
          <a:xfrm>
            <a:off x="268288" y="1844824"/>
            <a:ext cx="5115980" cy="4057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166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descr="C:\Users\anm\Desktop\جزوات زالو\تصاویر جزوه تکثیر زالو\مزارع.jpg"/>
          <p:cNvPicPr>
            <a:picLocks noGrp="1" noChangeAspect="1" noChangeArrowheads="1"/>
          </p:cNvPicPr>
          <p:nvPr>
            <p:ph sz="half" idx="2"/>
          </p:nvPr>
        </p:nvPicPr>
        <p:blipFill>
          <a:blip r:embed="rId2" cstate="print"/>
          <a:srcRect/>
          <a:stretch>
            <a:fillRect/>
          </a:stretch>
        </p:blipFill>
        <p:spPr bwMode="auto">
          <a:xfrm>
            <a:off x="539551" y="836712"/>
            <a:ext cx="5376597" cy="4032448"/>
          </a:xfrm>
          <a:prstGeom prst="rect">
            <a:avLst/>
          </a:prstGeom>
          <a:noFill/>
        </p:spPr>
      </p:pic>
      <p:sp>
        <p:nvSpPr>
          <p:cNvPr id="4" name="Footer Placeholder 3"/>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nm\Desktop\جزوات زالو\تصاویر جزوه تکثیر زالو\P11204615.jpg"/>
          <p:cNvPicPr>
            <a:picLocks noGrp="1" noChangeAspect="1" noChangeArrowheads="1"/>
          </p:cNvPicPr>
          <p:nvPr>
            <p:ph idx="1"/>
          </p:nvPr>
        </p:nvPicPr>
        <p:blipFill>
          <a:blip r:embed="rId2" cstate="print"/>
          <a:srcRect/>
          <a:stretch>
            <a:fillRect/>
          </a:stretch>
        </p:blipFill>
        <p:spPr bwMode="auto">
          <a:xfrm>
            <a:off x="683568" y="764704"/>
            <a:ext cx="3618402" cy="4824536"/>
          </a:xfrm>
          <a:prstGeom prst="rect">
            <a:avLst/>
          </a:prstGeom>
          <a:noFill/>
        </p:spPr>
      </p:pic>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090511102014938.jpg"/>
          <p:cNvPicPr>
            <a:picLocks noGrp="1" noChangeAspect="1"/>
          </p:cNvPicPr>
          <p:nvPr>
            <p:ph idx="1"/>
          </p:nvPr>
        </p:nvPicPr>
        <p:blipFill>
          <a:blip r:embed="rId2" cstate="print"/>
          <a:stretch>
            <a:fillRect/>
          </a:stretch>
        </p:blipFill>
        <p:spPr>
          <a:xfrm>
            <a:off x="36967" y="476672"/>
            <a:ext cx="7127321" cy="4968552"/>
          </a:xfrm>
        </p:spPr>
      </p:pic>
      <p:sp>
        <p:nvSpPr>
          <p:cNvPr id="5" name="Footer Placeholder 4"/>
          <p:cNvSpPr>
            <a:spLocks noGrp="1"/>
          </p:cNvSpPr>
          <p:nvPr>
            <p:ph type="ftr" sz="quarter" idx="11"/>
          </p:nvPr>
        </p:nvSpPr>
        <p:spPr/>
        <p:txBody>
          <a:bodyPr/>
          <a:lstStyle/>
          <a:p>
            <a:r>
              <a:rPr lang="es-ES" smtClean="0"/>
              <a:t>www.atinegaremehr.ir</a:t>
            </a:r>
            <a:endParaRPr lang="es-ES"/>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107705" cy="1196752"/>
          </a:xfrm>
        </p:spPr>
        <p:txBody>
          <a:bodyPr/>
          <a:lstStyle/>
          <a:p>
            <a:r>
              <a:rPr lang="fa-IR" dirty="0" smtClean="0">
                <a:cs typeface="B Sina" pitchFamily="2" charset="-78"/>
              </a:rPr>
              <a:t>محیط پرورش</a:t>
            </a:r>
            <a:endParaRPr lang="fa-IR" dirty="0">
              <a:cs typeface="B Sina" pitchFamily="2" charset="-78"/>
            </a:endParaRPr>
          </a:p>
        </p:txBody>
      </p:sp>
      <p:pic>
        <p:nvPicPr>
          <p:cNvPr id="5" name="Leech (20).avi">
            <a:hlinkClick r:id="" action="ppaction://media"/>
          </p:cNvPr>
          <p:cNvPicPr>
            <a:picLocks noGrp="1" noRot="1" noChangeAspect="1"/>
          </p:cNvPicPr>
          <p:nvPr>
            <p:ph idx="1"/>
            <a:videoFile r:link="rId1"/>
          </p:nvPr>
        </p:nvPicPr>
        <p:blipFill>
          <a:blip r:embed="rId3" cstate="print"/>
          <a:stretch>
            <a:fillRect/>
          </a:stretch>
        </p:blipFill>
        <p:spPr>
          <a:xfrm>
            <a:off x="2123728" y="908720"/>
            <a:ext cx="6418148" cy="49205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ooter Placeholder 5"/>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3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 (2).jpg"/>
          <p:cNvPicPr>
            <a:picLocks noGrp="1" noChangeAspect="1"/>
          </p:cNvPicPr>
          <p:nvPr>
            <p:ph idx="1"/>
          </p:nvPr>
        </p:nvPicPr>
        <p:blipFill>
          <a:blip r:embed="rId2" cstate="print"/>
          <a:stretch>
            <a:fillRect/>
          </a:stretch>
        </p:blipFill>
        <p:spPr>
          <a:xfrm rot="20324549">
            <a:off x="536709" y="836712"/>
            <a:ext cx="4955788" cy="3716841"/>
          </a:xfrm>
          <a:prstGeom prst="rect">
            <a:avLst/>
          </a:prstGeom>
          <a:ln>
            <a:noFill/>
          </a:ln>
          <a:effectLst>
            <a:outerShdw blurRad="190500" algn="tl" rotWithShape="0">
              <a:srgbClr val="000000">
                <a:alpha val="70000"/>
              </a:srgbClr>
            </a:outerShdw>
          </a:effectLst>
        </p:spPr>
      </p:pic>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a:p>
            <a:endParaRPr lang="es-ES" dirty="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1"/>
                </a:solidFill>
                <a:cs typeface="B Zar" pitchFamily="2" charset="-78"/>
              </a:rPr>
              <a:t>مزارع خانگی(لگن ویژه)</a:t>
            </a:r>
            <a:r>
              <a:rPr lang="en-US" dirty="0" smtClean="0">
                <a:solidFill>
                  <a:schemeClr val="tx1"/>
                </a:solidFill>
                <a:cs typeface="B Zar" pitchFamily="2" charset="-78"/>
              </a:rPr>
              <a:t/>
            </a:r>
            <a:br>
              <a:rPr lang="en-US" dirty="0" smtClean="0">
                <a:solidFill>
                  <a:schemeClr val="tx1"/>
                </a:solidFill>
                <a:cs typeface="B Zar" pitchFamily="2" charset="-78"/>
              </a:rPr>
            </a:br>
            <a:endParaRPr lang="fa-IR" dirty="0"/>
          </a:p>
        </p:txBody>
      </p:sp>
      <p:pic>
        <p:nvPicPr>
          <p:cNvPr id="5" name="Content Placeholder 4" descr="image-09OUHSNLTQQCFN7.jpg"/>
          <p:cNvPicPr>
            <a:picLocks noGrp="1" noChangeAspect="1"/>
          </p:cNvPicPr>
          <p:nvPr>
            <p:ph idx="1"/>
          </p:nvPr>
        </p:nvPicPr>
        <p:blipFill>
          <a:blip r:embed="rId2" cstate="print"/>
          <a:stretch>
            <a:fillRect/>
          </a:stretch>
        </p:blipFill>
        <p:spPr>
          <a:xfrm>
            <a:off x="3995936" y="542322"/>
            <a:ext cx="4909207" cy="4326838"/>
          </a:xfrm>
        </p:spPr>
      </p:pic>
      <p:sp>
        <p:nvSpPr>
          <p:cNvPr id="4" name="Text Placeholder 3"/>
          <p:cNvSpPr>
            <a:spLocks noGrp="1"/>
          </p:cNvSpPr>
          <p:nvPr>
            <p:ph type="body" sz="half" idx="2"/>
          </p:nvPr>
        </p:nvSpPr>
        <p:spPr/>
        <p:txBody>
          <a:bodyPr/>
          <a:lstStyle/>
          <a:p>
            <a:pPr algn="r" rtl="1"/>
            <a:r>
              <a:rPr lang="fa-IR" sz="2000" dirty="0" smtClean="0">
                <a:solidFill>
                  <a:schemeClr val="tx1"/>
                </a:solidFill>
                <a:cs typeface="B Zar" pitchFamily="2" charset="-78"/>
              </a:rPr>
              <a:t>یکی </a:t>
            </a:r>
            <a:r>
              <a:rPr lang="fa-IR" sz="2000" dirty="0">
                <a:solidFill>
                  <a:schemeClr val="tx1"/>
                </a:solidFill>
                <a:cs typeface="B Zar" pitchFamily="2" charset="-78"/>
              </a:rPr>
              <a:t>از مزارع خانگی که می تواند </a:t>
            </a:r>
            <a:r>
              <a:rPr lang="fa-IR" sz="2000" dirty="0" smtClean="0">
                <a:solidFill>
                  <a:schemeClr val="tx1"/>
                </a:solidFill>
                <a:cs typeface="B Zar" pitchFamily="2" charset="-78"/>
              </a:rPr>
              <a:t>تا هراندازه </a:t>
            </a:r>
            <a:r>
              <a:rPr lang="fa-IR" sz="2000" dirty="0">
                <a:solidFill>
                  <a:schemeClr val="tx1"/>
                </a:solidFill>
                <a:cs typeface="B Zar" pitchFamily="2" charset="-78"/>
              </a:rPr>
              <a:t>بزرگ شده و توسعه یابد لگن های مخصوص پرورش زالو است. در این لگن ها می توان محیطی مرکب از آب </a:t>
            </a:r>
            <a:r>
              <a:rPr lang="fa-IR" sz="2000" dirty="0" smtClean="0">
                <a:solidFill>
                  <a:schemeClr val="tx1"/>
                </a:solidFill>
                <a:cs typeface="B Zar" pitchFamily="2" charset="-78"/>
              </a:rPr>
              <a:t>،گیاهان </a:t>
            </a:r>
            <a:r>
              <a:rPr lang="fa-IR" sz="2000" dirty="0">
                <a:solidFill>
                  <a:schemeClr val="tx1"/>
                </a:solidFill>
                <a:cs typeface="B Zar" pitchFamily="2" charset="-78"/>
              </a:rPr>
              <a:t>آبی و گل ایجاد کرد.جمعیت زالو در این لگن ها نباید زیاد باشد که زمان تعویض آب و پاکسازی  کلی آن با فاصله زیادتری صورت می گیرد.استفاده از تورهای ریز بافت برای جلوگیری از فرار زالو امری الزامی است.برای جمع آوری </a:t>
            </a:r>
            <a:r>
              <a:rPr lang="fa-IR" sz="2000" dirty="0" smtClean="0">
                <a:solidFill>
                  <a:schemeClr val="tx1"/>
                </a:solidFill>
                <a:cs typeface="B Zar" pitchFamily="2" charset="-78"/>
              </a:rPr>
              <a:t>کوکون </a:t>
            </a:r>
            <a:r>
              <a:rPr lang="fa-IR" sz="2000" dirty="0">
                <a:solidFill>
                  <a:schemeClr val="tx1"/>
                </a:solidFill>
                <a:cs typeface="B Zar" pitchFamily="2" charset="-78"/>
              </a:rPr>
              <a:t>در این گونه مزارع باید محلی را در لگن برای قرار دادن قطعات سفالی ویا چیزی شبیه آن فراهم کرد.</a:t>
            </a:r>
            <a:endParaRPr lang="en-US" sz="2000" dirty="0">
              <a:solidFill>
                <a:schemeClr val="tx1"/>
              </a:solidFill>
              <a:cs typeface="B Zar" pitchFamily="2" charset="-78"/>
            </a:endParaRPr>
          </a:p>
          <a:p>
            <a:pPr algn="r"/>
            <a:endParaRPr lang="fa-IR" sz="2000" dirty="0">
              <a:cs typeface="B Zar" pitchFamily="2" charset="-78"/>
            </a:endParaRPr>
          </a:p>
        </p:txBody>
      </p:sp>
      <p:sp>
        <p:nvSpPr>
          <p:cNvPr id="7" name="Footer Placeholder 6"/>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13-09-08_1109.jpg"/>
          <p:cNvPicPr>
            <a:picLocks noGrp="1" noChangeAspect="1"/>
          </p:cNvPicPr>
          <p:nvPr>
            <p:ph sz="half" idx="2"/>
          </p:nvPr>
        </p:nvPicPr>
        <p:blipFill>
          <a:blip r:embed="rId2" cstate="print"/>
          <a:stretch>
            <a:fillRect/>
          </a:stretch>
        </p:blipFill>
        <p:spPr>
          <a:xfrm>
            <a:off x="4570477" y="2434430"/>
            <a:ext cx="4494446" cy="3370834"/>
          </a:xfrm>
        </p:spPr>
      </p:pic>
      <p:pic>
        <p:nvPicPr>
          <p:cNvPr id="202754" name="Picture 2" descr="E:\تصاویر جزوه تکثیر زالو\image-A7819XW82VAVEXF.jpg"/>
          <p:cNvPicPr>
            <a:picLocks noGrp="1" noChangeAspect="1" noChangeArrowheads="1"/>
          </p:cNvPicPr>
          <p:nvPr>
            <p:ph sz="half" idx="1"/>
          </p:nvPr>
        </p:nvPicPr>
        <p:blipFill>
          <a:blip r:embed="rId3" cstate="print"/>
          <a:srcRect/>
          <a:stretch>
            <a:fillRect/>
          </a:stretch>
        </p:blipFill>
        <p:spPr bwMode="auto">
          <a:xfrm>
            <a:off x="251520" y="332656"/>
            <a:ext cx="4330593" cy="3528392"/>
          </a:xfrm>
          <a:prstGeom prst="rect">
            <a:avLst/>
          </a:prstGeom>
          <a:noFill/>
        </p:spPr>
      </p:pic>
      <p:sp>
        <p:nvSpPr>
          <p:cNvPr id="8" name="Footer Placeholder 7"/>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637LOC0ICJ05O0S.jpg"/>
          <p:cNvPicPr>
            <a:picLocks noGrp="1" noChangeAspect="1"/>
          </p:cNvPicPr>
          <p:nvPr>
            <p:ph idx="1"/>
          </p:nvPr>
        </p:nvPicPr>
        <p:blipFill>
          <a:blip r:embed="rId2" cstate="print"/>
          <a:stretch>
            <a:fillRect/>
          </a:stretch>
        </p:blipFill>
        <p:spPr>
          <a:xfrm>
            <a:off x="3575050" y="692696"/>
            <a:ext cx="5111750" cy="4423817"/>
          </a:xfrm>
        </p:spPr>
      </p:pic>
      <p:pic>
        <p:nvPicPr>
          <p:cNvPr id="6" name="Picture 5" descr="image-A7819XW82VAVEXF.jpg"/>
          <p:cNvPicPr>
            <a:picLocks noChangeAspect="1"/>
          </p:cNvPicPr>
          <p:nvPr/>
        </p:nvPicPr>
        <p:blipFill>
          <a:blip r:embed="rId3" cstate="print"/>
          <a:stretch>
            <a:fillRect/>
          </a:stretch>
        </p:blipFill>
        <p:spPr>
          <a:xfrm>
            <a:off x="179512" y="3515994"/>
            <a:ext cx="3240360" cy="2430270"/>
          </a:xfrm>
          <a:prstGeom prst="rect">
            <a:avLst/>
          </a:prstGeom>
          <a:ln>
            <a:solidFill>
              <a:schemeClr val="accent2">
                <a:lumMod val="60000"/>
                <a:lumOff val="40000"/>
              </a:schemeClr>
            </a:solidFill>
          </a:ln>
        </p:spPr>
      </p:pic>
      <p:sp>
        <p:nvSpPr>
          <p:cNvPr id="7" name="Footer Placeholder 6"/>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image-RCG1B0QL2DIT8AB.jpg"/>
          <p:cNvPicPr>
            <a:picLocks noGrp="1" noChangeAspect="1"/>
          </p:cNvPicPr>
          <p:nvPr>
            <p:ph idx="1"/>
          </p:nvPr>
        </p:nvPicPr>
        <p:blipFill>
          <a:blip r:embed="rId2" cstate="print"/>
          <a:stretch>
            <a:fillRect/>
          </a:stretch>
        </p:blipFill>
        <p:spPr>
          <a:xfrm>
            <a:off x="4788024" y="0"/>
            <a:ext cx="4355977" cy="5661248"/>
          </a:xfrm>
        </p:spPr>
      </p:pic>
      <p:pic>
        <p:nvPicPr>
          <p:cNvPr id="203778" name="Picture 2" descr="E:\تصاویر جزوه تکثیر زالو\PICS\12.jpg"/>
          <p:cNvPicPr>
            <a:picLocks noChangeAspect="1" noChangeArrowheads="1"/>
          </p:cNvPicPr>
          <p:nvPr/>
        </p:nvPicPr>
        <p:blipFill>
          <a:blip r:embed="rId3" cstate="print"/>
          <a:srcRect/>
          <a:stretch>
            <a:fillRect/>
          </a:stretch>
        </p:blipFill>
        <p:spPr bwMode="auto">
          <a:xfrm>
            <a:off x="0" y="1"/>
            <a:ext cx="4788024" cy="5630540"/>
          </a:xfrm>
          <a:prstGeom prst="rect">
            <a:avLst/>
          </a:prstGeom>
          <a:noFill/>
        </p:spPr>
      </p:pic>
      <p:sp>
        <p:nvSpPr>
          <p:cNvPr id="10" name="Footer Placeholder 9"/>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NB7ZDCI2Q6EF9U6.jpg"/>
          <p:cNvPicPr>
            <a:picLocks noGrp="1" noChangeAspect="1"/>
          </p:cNvPicPr>
          <p:nvPr>
            <p:ph idx="1"/>
          </p:nvPr>
        </p:nvPicPr>
        <p:blipFill>
          <a:blip r:embed="rId2" cstate="print"/>
          <a:stretch>
            <a:fillRect/>
          </a:stretch>
        </p:blipFill>
        <p:spPr>
          <a:xfrm>
            <a:off x="611560" y="548680"/>
            <a:ext cx="7139136" cy="5354353"/>
          </a:xfrm>
        </p:spPr>
      </p:pic>
      <p:sp>
        <p:nvSpPr>
          <p:cNvPr id="4" name="Footer Placeholder 3"/>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46250"/>
          </a:xfrm>
        </p:spPr>
        <p:txBody>
          <a:bodyPr/>
          <a:lstStyle/>
          <a:p>
            <a:pPr algn="r" rtl="1"/>
            <a:r>
              <a:rPr lang="fa-IR" sz="2000" dirty="0" smtClean="0">
                <a:solidFill>
                  <a:schemeClr val="tx2"/>
                </a:solidFill>
                <a:cs typeface="B Zar" pitchFamily="2" charset="-78"/>
              </a:rPr>
              <a:t>آکواریوم</a:t>
            </a:r>
            <a:r>
              <a:rPr lang="fa-IR" sz="2000" dirty="0">
                <a:solidFill>
                  <a:schemeClr val="tx2"/>
                </a:solidFill>
                <a:cs typeface="B Zar" pitchFamily="2" charset="-78"/>
              </a:rPr>
              <a:t> </a:t>
            </a:r>
            <a:r>
              <a:rPr lang="fa-IR" sz="2000" dirty="0" smtClean="0">
                <a:solidFill>
                  <a:schemeClr val="tx2"/>
                </a:solidFill>
                <a:cs typeface="B Zar" pitchFamily="2" charset="-78"/>
              </a:rPr>
              <a:t>ویژه</a:t>
            </a:r>
            <a:r>
              <a:rPr lang="en-US" sz="2000" dirty="0">
                <a:solidFill>
                  <a:schemeClr val="tx2"/>
                </a:solidFill>
                <a:cs typeface="B Zar" pitchFamily="2" charset="-78"/>
              </a:rPr>
              <a:t/>
            </a:r>
            <a:br>
              <a:rPr lang="en-US" sz="2000" dirty="0">
                <a:solidFill>
                  <a:schemeClr val="tx2"/>
                </a:solidFill>
                <a:cs typeface="B Zar" pitchFamily="2" charset="-78"/>
              </a:rPr>
            </a:br>
            <a:r>
              <a:rPr lang="fa-IR" sz="2000" dirty="0">
                <a:solidFill>
                  <a:schemeClr val="tx2"/>
                </a:solidFill>
                <a:cs typeface="B Zar" pitchFamily="2" charset="-78"/>
              </a:rPr>
              <a:t>نوع دیگری از مزارع خانگی آکواریوم های مخصوص نگهداری زالو است که در این آکواریوم ها تمام شرایط دما،نور،حفاظ لازم </a:t>
            </a:r>
            <a:r>
              <a:rPr lang="fa-IR" sz="2000" dirty="0" smtClean="0">
                <a:solidFill>
                  <a:schemeClr val="tx2"/>
                </a:solidFill>
                <a:cs typeface="B Zar" pitchFamily="2" charset="-78"/>
              </a:rPr>
              <a:t>جهت جلوگیری </a:t>
            </a:r>
            <a:r>
              <a:rPr lang="fa-IR" sz="2000" dirty="0">
                <a:solidFill>
                  <a:schemeClr val="tx2"/>
                </a:solidFill>
                <a:cs typeface="B Zar" pitchFamily="2" charset="-78"/>
              </a:rPr>
              <a:t>از </a:t>
            </a:r>
            <a:r>
              <a:rPr lang="fa-IR" sz="2000" dirty="0" smtClean="0">
                <a:solidFill>
                  <a:schemeClr val="tx2"/>
                </a:solidFill>
                <a:cs typeface="B Zar" pitchFamily="2" charset="-78"/>
              </a:rPr>
              <a:t>فرارزالو </a:t>
            </a:r>
            <a:r>
              <a:rPr lang="fa-IR" sz="2000" dirty="0">
                <a:solidFill>
                  <a:schemeClr val="tx2"/>
                </a:solidFill>
                <a:cs typeface="B Zar" pitchFamily="2" charset="-78"/>
              </a:rPr>
              <a:t>و سیستم تعویض آب و ظروف شناور یا چسبیده به بدنه جهت کوکون </a:t>
            </a:r>
            <a:r>
              <a:rPr lang="fa-IR" sz="2000" dirty="0" smtClean="0">
                <a:solidFill>
                  <a:schemeClr val="tx2"/>
                </a:solidFill>
                <a:cs typeface="B Zar" pitchFamily="2" charset="-78"/>
              </a:rPr>
              <a:t>گذاری.</a:t>
            </a:r>
            <a:br>
              <a:rPr lang="fa-IR" sz="2000" dirty="0" smtClean="0">
                <a:solidFill>
                  <a:schemeClr val="tx2"/>
                </a:solidFill>
                <a:cs typeface="B Zar" pitchFamily="2" charset="-78"/>
              </a:rPr>
            </a:br>
            <a:r>
              <a:rPr lang="fa-IR" sz="2000" dirty="0" smtClean="0">
                <a:solidFill>
                  <a:schemeClr val="tx2"/>
                </a:solidFill>
                <a:cs typeface="B Zar" pitchFamily="2" charset="-78"/>
              </a:rPr>
              <a:t> </a:t>
            </a:r>
            <a:r>
              <a:rPr lang="fa-IR" sz="2000" dirty="0">
                <a:solidFill>
                  <a:schemeClr val="tx2"/>
                </a:solidFill>
                <a:cs typeface="B Zar" pitchFamily="2" charset="-78"/>
              </a:rPr>
              <a:t>تغذیه </a:t>
            </a:r>
            <a:r>
              <a:rPr lang="fa-IR" sz="2000" dirty="0" smtClean="0">
                <a:solidFill>
                  <a:schemeClr val="tx2"/>
                </a:solidFill>
                <a:cs typeface="B Zar" pitchFamily="2" charset="-78"/>
              </a:rPr>
              <a:t>برای </a:t>
            </a:r>
            <a:r>
              <a:rPr lang="fa-IR" sz="2000" dirty="0">
                <a:solidFill>
                  <a:schemeClr val="tx2"/>
                </a:solidFill>
                <a:cs typeface="B Zar" pitchFamily="2" charset="-78"/>
              </a:rPr>
              <a:t>زالوها در این مزارع حتما بایستی خارج از اب صورت گیرد.</a:t>
            </a:r>
            <a:r>
              <a:rPr lang="en-US" sz="2000" dirty="0">
                <a:solidFill>
                  <a:schemeClr val="tx2"/>
                </a:solidFill>
                <a:cs typeface="B Zar" pitchFamily="2" charset="-78"/>
              </a:rPr>
              <a:t/>
            </a:r>
            <a:br>
              <a:rPr lang="en-US" sz="2000" dirty="0">
                <a:solidFill>
                  <a:schemeClr val="tx2"/>
                </a:solidFill>
                <a:cs typeface="B Zar" pitchFamily="2" charset="-78"/>
              </a:rPr>
            </a:br>
            <a:endParaRPr lang="fa-IR" sz="2000" dirty="0">
              <a:cs typeface="B Zar" pitchFamily="2" charset="-78"/>
            </a:endParaRPr>
          </a:p>
        </p:txBody>
      </p:sp>
      <p:pic>
        <p:nvPicPr>
          <p:cNvPr id="4" name="Content Placeholder 3" descr="04.jpg"/>
          <p:cNvPicPr>
            <a:picLocks noGrp="1" noChangeAspect="1"/>
          </p:cNvPicPr>
          <p:nvPr>
            <p:ph idx="1"/>
          </p:nvPr>
        </p:nvPicPr>
        <p:blipFill>
          <a:blip r:embed="rId2" cstate="print"/>
          <a:stretch>
            <a:fillRect/>
          </a:stretch>
        </p:blipFill>
        <p:spPr>
          <a:xfrm>
            <a:off x="1475656" y="2204864"/>
            <a:ext cx="5976664" cy="3357315"/>
          </a:xfrm>
        </p:spPr>
      </p:pic>
      <p:sp>
        <p:nvSpPr>
          <p:cNvPr id="6" name="Footer Placeholder 5"/>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1.jpg"/>
          <p:cNvPicPr>
            <a:picLocks noGrp="1" noChangeAspect="1"/>
          </p:cNvPicPr>
          <p:nvPr>
            <p:ph idx="1"/>
          </p:nvPr>
        </p:nvPicPr>
        <p:blipFill>
          <a:blip r:embed="rId2" cstate="print"/>
          <a:stretch>
            <a:fillRect/>
          </a:stretch>
        </p:blipFill>
        <p:spPr>
          <a:xfrm>
            <a:off x="323528" y="227781"/>
            <a:ext cx="8424935" cy="5721499"/>
          </a:xfrm>
        </p:spPr>
      </p:pic>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400" dirty="0">
                <a:solidFill>
                  <a:schemeClr val="tx2"/>
                </a:solidFill>
                <a:cs typeface="B Sina" pitchFamily="2" charset="-78"/>
              </a:rPr>
              <a:t>تغذیه زالو در محل تکثیر</a:t>
            </a:r>
            <a:r>
              <a:rPr lang="en-US" sz="2400" dirty="0">
                <a:solidFill>
                  <a:schemeClr val="tx2"/>
                </a:solidFill>
                <a:cs typeface="B Sina" pitchFamily="2" charset="-78"/>
              </a:rPr>
              <a:t/>
            </a:r>
            <a:br>
              <a:rPr lang="en-US" sz="2400" dirty="0">
                <a:solidFill>
                  <a:schemeClr val="tx2"/>
                </a:solidFill>
                <a:cs typeface="B Sina" pitchFamily="2" charset="-78"/>
              </a:rPr>
            </a:br>
            <a:endParaRPr lang="fa-IR" sz="2400" dirty="0">
              <a:cs typeface="B Sina" pitchFamily="2" charset="-78"/>
            </a:endParaRPr>
          </a:p>
        </p:txBody>
      </p:sp>
      <p:pic>
        <p:nvPicPr>
          <p:cNvPr id="4" name="Content Placeholder 3" descr="image-FKUXKHJ4JZM7TL7.jpg"/>
          <p:cNvPicPr>
            <a:picLocks noGrp="1" noChangeAspect="1"/>
          </p:cNvPicPr>
          <p:nvPr>
            <p:ph idx="1"/>
          </p:nvPr>
        </p:nvPicPr>
        <p:blipFill>
          <a:blip r:embed="rId2" cstate="print"/>
          <a:stretch>
            <a:fillRect/>
          </a:stretch>
        </p:blipFill>
        <p:spPr>
          <a:xfrm>
            <a:off x="1403648" y="1268760"/>
            <a:ext cx="6034617" cy="4525963"/>
          </a:xfrm>
        </p:spPr>
      </p:pic>
      <p:sp>
        <p:nvSpPr>
          <p:cNvPr id="6" name="Footer Placeholder 5"/>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980729"/>
            <a:ext cx="8062664" cy="2619722"/>
          </a:xfrm>
        </p:spPr>
        <p:txBody>
          <a:bodyPr/>
          <a:lstStyle/>
          <a:p>
            <a:pPr algn="r" rtl="1"/>
            <a:r>
              <a:rPr lang="fa-IR" sz="2000" dirty="0">
                <a:solidFill>
                  <a:schemeClr val="tx2"/>
                </a:solidFill>
                <a:cs typeface="B Zar" pitchFamily="2" charset="-78"/>
              </a:rPr>
              <a:t> </a:t>
            </a:r>
            <a:r>
              <a:rPr lang="fa-IR" sz="2000" dirty="0" smtClean="0">
                <a:solidFill>
                  <a:schemeClr val="tx2"/>
                </a:solidFill>
                <a:cs typeface="B Zar" pitchFamily="2" charset="-78"/>
              </a:rPr>
              <a:t>تغذیه زالو</a:t>
            </a:r>
            <a:r>
              <a:rPr lang="en-US" sz="2000" dirty="0">
                <a:solidFill>
                  <a:schemeClr val="tx2"/>
                </a:solidFill>
                <a:cs typeface="B Zar" pitchFamily="2" charset="-78"/>
              </a:rPr>
              <a:t/>
            </a:r>
            <a:br>
              <a:rPr lang="en-US" sz="2000" dirty="0">
                <a:solidFill>
                  <a:schemeClr val="tx2"/>
                </a:solidFill>
                <a:cs typeface="B Zar" pitchFamily="2" charset="-78"/>
              </a:rPr>
            </a:br>
            <a:r>
              <a:rPr lang="fa-IR" sz="2000" dirty="0">
                <a:solidFill>
                  <a:schemeClr val="tx2"/>
                </a:solidFill>
                <a:cs typeface="B Zar" pitchFamily="2" charset="-78"/>
              </a:rPr>
              <a:t>زالوی جوان برای بالغ شدن و رشد کافی باید حداقل در 10 نوبت از خون پستانداران تغذیه </a:t>
            </a:r>
            <a:r>
              <a:rPr lang="fa-IR" sz="2000" dirty="0" smtClean="0">
                <a:solidFill>
                  <a:schemeClr val="tx2"/>
                </a:solidFill>
                <a:cs typeface="B Zar" pitchFamily="2" charset="-78"/>
              </a:rPr>
              <a:t>کند </a:t>
            </a:r>
            <a:r>
              <a:rPr lang="fa-IR" sz="2000" dirty="0">
                <a:solidFill>
                  <a:schemeClr val="tx2"/>
                </a:solidFill>
                <a:cs typeface="B Zar" pitchFamily="2" charset="-78"/>
              </a:rPr>
              <a:t>این کار ترجیحا خارج از آب صورت می گیرد تا اینکه در زمان تغذیه آب آلوده نشود می توان به این منظورخون را در روده خوک یا گوسفند قرارداد و خارج از </a:t>
            </a:r>
            <a:r>
              <a:rPr lang="fa-IR" sz="2000" dirty="0" smtClean="0">
                <a:solidFill>
                  <a:schemeClr val="tx2"/>
                </a:solidFill>
                <a:cs typeface="B Zar" pitchFamily="2" charset="-78"/>
              </a:rPr>
              <a:t>آب </a:t>
            </a:r>
            <a:r>
              <a:rPr lang="fa-IR" sz="2000" dirty="0">
                <a:solidFill>
                  <a:schemeClr val="tx2"/>
                </a:solidFill>
                <a:cs typeface="B Zar" pitchFamily="2" charset="-78"/>
              </a:rPr>
              <a:t>زالو به </a:t>
            </a:r>
            <a:r>
              <a:rPr lang="fa-IR" sz="2000" dirty="0" smtClean="0">
                <a:solidFill>
                  <a:schemeClr val="tx2"/>
                </a:solidFill>
                <a:cs typeface="B Zar" pitchFamily="2" charset="-78"/>
              </a:rPr>
              <a:t>آن </a:t>
            </a:r>
            <a:r>
              <a:rPr lang="fa-IR" sz="2000" dirty="0">
                <a:solidFill>
                  <a:schemeClr val="tx2"/>
                </a:solidFill>
                <a:cs typeface="B Zar" pitchFamily="2" charset="-78"/>
              </a:rPr>
              <a:t>بچسبد و تغذیه نماید سپس به استخرهای مربوطه بازگردانده شود.توجه به این نکته که زالوها هم نوع خواری می کنند بسیار مهم است و زالویی که سیر است در خطر تعرض توسط همنوعان خود می باشد. پس بهتر است زالوها را نسبت به زمان تغذیه شان کنار هم نگهداری کنیم و هرگز زالوی سیر را در کنار زالوهای گرسنه نگذاریم.</a:t>
            </a:r>
            <a:r>
              <a:rPr lang="en-US" sz="2000" dirty="0">
                <a:solidFill>
                  <a:schemeClr val="tx2"/>
                </a:solidFill>
                <a:cs typeface="B Zar" pitchFamily="2" charset="-78"/>
              </a:rPr>
              <a:t/>
            </a:r>
            <a:br>
              <a:rPr lang="en-US" sz="2000" dirty="0">
                <a:solidFill>
                  <a:schemeClr val="tx2"/>
                </a:solidFill>
                <a:cs typeface="B Zar" pitchFamily="2" charset="-78"/>
              </a:rPr>
            </a:br>
            <a:endParaRPr lang="fa-IR" sz="2000" dirty="0">
              <a:cs typeface="B Zar" pitchFamily="2" charset="-78"/>
            </a:endParaRPr>
          </a:p>
        </p:txBody>
      </p:sp>
      <p:pic>
        <p:nvPicPr>
          <p:cNvPr id="4" name="Picture 3" descr="b201102161827519281.jpg"/>
          <p:cNvPicPr>
            <a:picLocks noChangeAspect="1"/>
          </p:cNvPicPr>
          <p:nvPr/>
        </p:nvPicPr>
        <p:blipFill>
          <a:blip r:embed="rId2" cstate="print"/>
          <a:stretch>
            <a:fillRect/>
          </a:stretch>
        </p:blipFill>
        <p:spPr>
          <a:xfrm>
            <a:off x="395536" y="3356992"/>
            <a:ext cx="4504928" cy="2489076"/>
          </a:xfrm>
          <a:prstGeom prst="rect">
            <a:avLst/>
          </a:prstGeom>
          <a:ln>
            <a:noFill/>
          </a:ln>
          <a:effectLst>
            <a:softEdge rad="112500"/>
          </a:effectLst>
        </p:spPr>
      </p:pic>
      <p:sp>
        <p:nvSpPr>
          <p:cNvPr id="6" name="Footer Placeholder 5"/>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N6MOD7Z056G1YRV.jpg"/>
          <p:cNvPicPr>
            <a:picLocks noGrp="1" noChangeAspect="1"/>
          </p:cNvPicPr>
          <p:nvPr>
            <p:ph idx="1"/>
          </p:nvPr>
        </p:nvPicPr>
        <p:blipFill>
          <a:blip r:embed="rId2" cstate="print"/>
          <a:stretch>
            <a:fillRect/>
          </a:stretch>
        </p:blipFill>
        <p:spPr>
          <a:xfrm>
            <a:off x="3575050" y="1282700"/>
            <a:ext cx="5111750" cy="3833813"/>
          </a:xfrm>
        </p:spPr>
      </p:pic>
      <p:sp>
        <p:nvSpPr>
          <p:cNvPr id="4" name="Text Placeholder 3"/>
          <p:cNvSpPr>
            <a:spLocks noGrp="1"/>
          </p:cNvSpPr>
          <p:nvPr>
            <p:ph type="body" sz="half" idx="2"/>
          </p:nvPr>
        </p:nvSpPr>
        <p:spPr/>
        <p:txBody>
          <a:bodyPr/>
          <a:lstStyle/>
          <a:p>
            <a:pPr lvl="0" algn="r" rtl="1"/>
            <a:r>
              <a:rPr lang="en-US" sz="2000" dirty="0">
                <a:solidFill>
                  <a:schemeClr val="tx1"/>
                </a:solidFill>
                <a:cs typeface="B Zar" pitchFamily="2" charset="-78"/>
              </a:rPr>
              <a:t> </a:t>
            </a:r>
          </a:p>
          <a:p>
            <a:pPr lvl="0" algn="r" rtl="1"/>
            <a:r>
              <a:rPr lang="fa-IR" sz="2000" dirty="0">
                <a:solidFill>
                  <a:schemeClr val="tx1"/>
                </a:solidFill>
                <a:cs typeface="B Zar" pitchFamily="2" charset="-78"/>
              </a:rPr>
              <a:t>یکی از دلایل مهمی که زالوی سیر در طبیعت به عمق آب و زیر صخره ها و در </a:t>
            </a:r>
            <a:r>
              <a:rPr lang="fa-IR" sz="2000" dirty="0" smtClean="0">
                <a:solidFill>
                  <a:schemeClr val="tx1"/>
                </a:solidFill>
                <a:cs typeface="B Zar" pitchFamily="2" charset="-78"/>
              </a:rPr>
              <a:t>تاریکی و </a:t>
            </a:r>
            <a:r>
              <a:rPr lang="fa-IR" sz="2000" dirty="0">
                <a:solidFill>
                  <a:schemeClr val="tx1"/>
                </a:solidFill>
                <a:cs typeface="B Zar" pitchFamily="2" charset="-78"/>
              </a:rPr>
              <a:t>جای امن می رود بخاطر </a:t>
            </a:r>
            <a:r>
              <a:rPr lang="fa-IR" sz="2000" dirty="0" smtClean="0">
                <a:solidFill>
                  <a:schemeClr val="tx1"/>
                </a:solidFill>
                <a:cs typeface="B Zar" pitchFamily="2" charset="-78"/>
              </a:rPr>
              <a:t>حفظ </a:t>
            </a:r>
            <a:r>
              <a:rPr lang="fa-IR" sz="2000" dirty="0">
                <a:solidFill>
                  <a:schemeClr val="tx1"/>
                </a:solidFill>
                <a:cs typeface="B Zar" pitchFamily="2" charset="-78"/>
              </a:rPr>
              <a:t>جان خودش است چون تمام سرمایه </a:t>
            </a:r>
            <a:r>
              <a:rPr lang="fa-IR" sz="2000" dirty="0" smtClean="0">
                <a:solidFill>
                  <a:schemeClr val="tx1"/>
                </a:solidFill>
                <a:cs typeface="B Zar" pitchFamily="2" charset="-78"/>
              </a:rPr>
              <a:t>اش(خونی که خورده) </a:t>
            </a:r>
            <a:r>
              <a:rPr lang="fa-IR" sz="2000" dirty="0">
                <a:solidFill>
                  <a:schemeClr val="tx1"/>
                </a:solidFill>
                <a:cs typeface="B Zar" pitchFamily="2" charset="-78"/>
              </a:rPr>
              <a:t>را که خورده در شکم خود حمل می کند.</a:t>
            </a:r>
            <a:endParaRPr lang="en-US" sz="2000" dirty="0">
              <a:solidFill>
                <a:schemeClr val="tx1"/>
              </a:solidFill>
              <a:cs typeface="B Zar" pitchFamily="2" charset="-78"/>
            </a:endParaRPr>
          </a:p>
          <a:p>
            <a:pPr algn="r"/>
            <a:endParaRPr lang="fa-IR" sz="2000" dirty="0">
              <a:cs typeface="B Zar" pitchFamily="2" charset="-78"/>
            </a:endParaRPr>
          </a:p>
        </p:txBody>
      </p:sp>
      <p:sp>
        <p:nvSpPr>
          <p:cNvPr id="7" name="Footer Placeholder 6"/>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2"/>
                </a:solidFill>
                <a:cs typeface="Aban" pitchFamily="2" charset="-78"/>
              </a:rPr>
              <a:t>تقسیمات اصلی بدن زالو</a:t>
            </a:r>
            <a:endParaRPr lang="en-US" dirty="0">
              <a:solidFill>
                <a:schemeClr val="tx2"/>
              </a:solidFill>
              <a:cs typeface="Aban" pitchFamily="2" charset="-78"/>
            </a:endParaRPr>
          </a:p>
        </p:txBody>
      </p:sp>
      <p:sp>
        <p:nvSpPr>
          <p:cNvPr id="3" name="Content Placeholder 2"/>
          <p:cNvSpPr>
            <a:spLocks noGrp="1"/>
          </p:cNvSpPr>
          <p:nvPr>
            <p:ph idx="1"/>
          </p:nvPr>
        </p:nvSpPr>
        <p:spPr/>
        <p:txBody>
          <a:bodyPr/>
          <a:lstStyle/>
          <a:p>
            <a:pPr algn="r">
              <a:buNone/>
            </a:pPr>
            <a:r>
              <a:rPr lang="fa-IR" sz="2000" dirty="0">
                <a:solidFill>
                  <a:schemeClr val="tx1"/>
                </a:solidFill>
                <a:cs typeface="B Zar" pitchFamily="2" charset="-78"/>
              </a:rPr>
              <a:t> </a:t>
            </a:r>
            <a:endParaRPr lang="en-US" sz="2000" dirty="0">
              <a:solidFill>
                <a:schemeClr val="tx1"/>
              </a:solidFill>
              <a:cs typeface="B Zar" pitchFamily="2" charset="-78"/>
            </a:endParaRPr>
          </a:p>
          <a:p>
            <a:pPr algn="r">
              <a:buNone/>
            </a:pPr>
            <a:r>
              <a:rPr lang="fa-IR" sz="2000" dirty="0">
                <a:solidFill>
                  <a:schemeClr val="tx1"/>
                </a:solidFill>
                <a:cs typeface="B Zar" pitchFamily="2" charset="-78"/>
              </a:rPr>
              <a:t>زالو سه بخش پیش روده – معده – روده عقبی دارد.</a:t>
            </a:r>
            <a:endParaRPr lang="en-US" sz="2000" dirty="0">
              <a:solidFill>
                <a:schemeClr val="tx1"/>
              </a:solidFill>
              <a:cs typeface="B Zar" pitchFamily="2" charset="-78"/>
            </a:endParaRPr>
          </a:p>
          <a:p>
            <a:pPr algn="r">
              <a:buNone/>
            </a:pPr>
            <a:r>
              <a:rPr lang="fa-IR" sz="2000" dirty="0">
                <a:solidFill>
                  <a:schemeClr val="tx1"/>
                </a:solidFill>
                <a:cs typeface="B Zar" pitchFamily="2" charset="-78"/>
              </a:rPr>
              <a:t>پیش روده 20% از طول زالو ررا به خود اختصاص می دهد و در آن منطقه می توان </a:t>
            </a:r>
            <a:r>
              <a:rPr lang="fa-IR" sz="2000" dirty="0" smtClean="0">
                <a:solidFill>
                  <a:schemeClr val="tx1"/>
                </a:solidFill>
                <a:cs typeface="B Zar" pitchFamily="2" charset="-78"/>
              </a:rPr>
              <a:t>بادکش </a:t>
            </a:r>
            <a:r>
              <a:rPr lang="fa-IR" sz="2000" dirty="0">
                <a:solidFill>
                  <a:schemeClr val="tx1"/>
                </a:solidFill>
                <a:cs typeface="B Zar" pitchFamily="2" charset="-78"/>
              </a:rPr>
              <a:t>جلو و دهان – حلق و مری را دید.</a:t>
            </a:r>
            <a:endParaRPr lang="en-US" sz="2000" dirty="0">
              <a:solidFill>
                <a:schemeClr val="tx1"/>
              </a:solidFill>
              <a:cs typeface="B Zar" pitchFamily="2" charset="-78"/>
            </a:endParaRPr>
          </a:p>
          <a:p>
            <a:pPr algn="r">
              <a:buNone/>
            </a:pPr>
            <a:r>
              <a:rPr lang="fa-IR" sz="2000" dirty="0">
                <a:solidFill>
                  <a:schemeClr val="tx1"/>
                </a:solidFill>
                <a:cs typeface="B Zar" pitchFamily="2" charset="-78"/>
              </a:rPr>
              <a:t>معده زالو با 10 جفت کیسه کور 50% از طول این جانور را به خود اختصاص می دهد که بیشترین حجم خون خورده شده در آن ذخیره می شود.</a:t>
            </a:r>
            <a:endParaRPr lang="en-US" sz="2000" dirty="0">
              <a:solidFill>
                <a:schemeClr val="tx1"/>
              </a:solidFill>
              <a:cs typeface="B Zar" pitchFamily="2" charset="-78"/>
            </a:endParaRPr>
          </a:p>
          <a:p>
            <a:pPr algn="r">
              <a:buNone/>
            </a:pPr>
            <a:r>
              <a:rPr lang="fa-IR" sz="2000" dirty="0">
                <a:solidFill>
                  <a:schemeClr val="tx1"/>
                </a:solidFill>
                <a:cs typeface="B Zar" pitchFamily="2" charset="-78"/>
              </a:rPr>
              <a:t>روده عقبی که 30% باقیمانده طول زالو را تشکیل می دهد که </a:t>
            </a:r>
            <a:r>
              <a:rPr lang="fa-IR" sz="2000" dirty="0" smtClean="0">
                <a:solidFill>
                  <a:schemeClr val="tx1"/>
                </a:solidFill>
                <a:cs typeface="B Zar" pitchFamily="2" charset="-78"/>
              </a:rPr>
              <a:t>بادکش عقب </a:t>
            </a:r>
            <a:r>
              <a:rPr lang="fa-IR" sz="2000" dirty="0">
                <a:solidFill>
                  <a:schemeClr val="tx1"/>
                </a:solidFill>
                <a:cs typeface="B Zar" pitchFamily="2" charset="-78"/>
              </a:rPr>
              <a:t>و مخرج زالو در این بخش دیده </a:t>
            </a:r>
            <a:r>
              <a:rPr lang="fa-IR" sz="2000" dirty="0" smtClean="0">
                <a:solidFill>
                  <a:schemeClr val="tx1"/>
                </a:solidFill>
                <a:cs typeface="B Zar" pitchFamily="2" charset="-78"/>
              </a:rPr>
              <a:t>می شود</a:t>
            </a:r>
          </a:p>
        </p:txBody>
      </p:sp>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a:p>
            <a:endParaRPr lang="es-ES" dirty="0"/>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8.jpg"/>
          <p:cNvPicPr>
            <a:picLocks noGrp="1" noChangeAspect="1"/>
          </p:cNvPicPr>
          <p:nvPr>
            <p:ph idx="1"/>
          </p:nvPr>
        </p:nvPicPr>
        <p:blipFill>
          <a:blip r:embed="rId2" cstate="print"/>
          <a:stretch>
            <a:fillRect/>
          </a:stretch>
        </p:blipFill>
        <p:spPr>
          <a:xfrm>
            <a:off x="755576" y="692696"/>
            <a:ext cx="6034617" cy="4525963"/>
          </a:xfrm>
        </p:spPr>
      </p:pic>
      <p:sp>
        <p:nvSpPr>
          <p:cNvPr id="5" name="Footer Placeholder 4"/>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eech Hirudolab.gif"/>
          <p:cNvPicPr>
            <a:picLocks noGrp="1" noChangeAspect="1"/>
          </p:cNvPicPr>
          <p:nvPr>
            <p:ph idx="1"/>
          </p:nvPr>
        </p:nvPicPr>
        <p:blipFill>
          <a:blip r:embed="rId2" cstate="print"/>
          <a:stretch>
            <a:fillRect/>
          </a:stretch>
        </p:blipFill>
        <p:spPr>
          <a:xfrm>
            <a:off x="4932040" y="0"/>
            <a:ext cx="3672407" cy="6082506"/>
          </a:xfrm>
        </p:spPr>
      </p:pic>
      <p:sp>
        <p:nvSpPr>
          <p:cNvPr id="5" name="TextBox 4"/>
          <p:cNvSpPr txBox="1"/>
          <p:nvPr/>
        </p:nvSpPr>
        <p:spPr>
          <a:xfrm>
            <a:off x="179512" y="1196752"/>
            <a:ext cx="4464496" cy="4093428"/>
          </a:xfrm>
          <a:prstGeom prst="rect">
            <a:avLst/>
          </a:prstGeom>
          <a:noFill/>
        </p:spPr>
        <p:txBody>
          <a:bodyPr wrap="square" rtlCol="1">
            <a:spAutoFit/>
          </a:bodyPr>
          <a:lstStyle/>
          <a:p>
            <a:pPr algn="r">
              <a:buNone/>
            </a:pPr>
            <a:r>
              <a:rPr lang="fa-IR" sz="2000" dirty="0" smtClean="0">
                <a:cs typeface="B Zar" pitchFamily="2" charset="-78"/>
              </a:rPr>
              <a:t>سایر جزئیات بدن:</a:t>
            </a:r>
          </a:p>
          <a:p>
            <a:pPr algn="r">
              <a:buNone/>
            </a:pPr>
            <a:r>
              <a:rPr lang="fa-IR" sz="2000" dirty="0" smtClean="0">
                <a:cs typeface="B Zar" pitchFamily="2" charset="-78"/>
              </a:rPr>
              <a:t>زالو </a:t>
            </a:r>
            <a:r>
              <a:rPr lang="fa-IR" sz="2000" dirty="0">
                <a:cs typeface="B Zar" pitchFamily="2" charset="-78"/>
              </a:rPr>
              <a:t>ریه ندارد و تنفس در طول دیواره بدن انجام می پذیرد به طوریکه </a:t>
            </a:r>
            <a:r>
              <a:rPr lang="fa-IR" sz="2000" dirty="0" smtClean="0">
                <a:cs typeface="B Zar" pitchFamily="2" charset="-78"/>
              </a:rPr>
              <a:t>هموگلوبین که </a:t>
            </a:r>
            <a:r>
              <a:rPr lang="fa-IR" sz="2000" dirty="0">
                <a:cs typeface="B Zar" pitchFamily="2" charset="-78"/>
              </a:rPr>
              <a:t>در خون بصورت محلول </a:t>
            </a:r>
            <a:r>
              <a:rPr lang="fa-IR" sz="2000" dirty="0" smtClean="0">
                <a:cs typeface="B Zar" pitchFamily="2" charset="-78"/>
              </a:rPr>
              <a:t> است  وظیفه </a:t>
            </a:r>
            <a:r>
              <a:rPr lang="fa-IR" sz="2000" dirty="0">
                <a:cs typeface="B Zar" pitchFamily="2" charset="-78"/>
              </a:rPr>
              <a:t>انتقال اکسیژن را </a:t>
            </a:r>
            <a:r>
              <a:rPr lang="fa-IR" sz="2000" dirty="0" smtClean="0">
                <a:cs typeface="B Zar" pitchFamily="2" charset="-78"/>
              </a:rPr>
              <a:t> از </a:t>
            </a:r>
            <a:r>
              <a:rPr lang="fa-IR" sz="2000" dirty="0">
                <a:cs typeface="B Zar" pitchFamily="2" charset="-78"/>
              </a:rPr>
              <a:t>طریق یک شبکه مویرگی به تمام بخش های بدن زالو </a:t>
            </a:r>
            <a:r>
              <a:rPr lang="fa-IR" sz="2000" dirty="0" smtClean="0">
                <a:cs typeface="B Zar" pitchFamily="2" charset="-78"/>
              </a:rPr>
              <a:t> رادارد </a:t>
            </a:r>
            <a:r>
              <a:rPr lang="fa-IR" sz="2000" dirty="0">
                <a:cs typeface="B Zar" pitchFamily="2" charset="-78"/>
              </a:rPr>
              <a:t>.</a:t>
            </a:r>
            <a:endParaRPr lang="en-US" sz="2000" dirty="0">
              <a:cs typeface="B Zar" pitchFamily="2" charset="-78"/>
            </a:endParaRPr>
          </a:p>
          <a:p>
            <a:pPr algn="r">
              <a:buNone/>
            </a:pPr>
            <a:r>
              <a:rPr lang="fa-IR" sz="2000" dirty="0">
                <a:cs typeface="B Zar" pitchFamily="2" charset="-78"/>
              </a:rPr>
              <a:t>(جالب اینکه در بدن انسان نیز اکسیژن توسط هموگلوبین حمل می شود.)</a:t>
            </a:r>
            <a:endParaRPr lang="en-US" sz="2000" dirty="0">
              <a:cs typeface="B Zar" pitchFamily="2" charset="-78"/>
            </a:endParaRPr>
          </a:p>
          <a:p>
            <a:pPr algn="r">
              <a:buNone/>
            </a:pPr>
            <a:r>
              <a:rPr lang="fa-IR" sz="2000" dirty="0">
                <a:cs typeface="B Zar" pitchFamily="2" charset="-78"/>
              </a:rPr>
              <a:t> </a:t>
            </a:r>
            <a:endParaRPr lang="en-US" sz="2000" dirty="0">
              <a:cs typeface="B Zar" pitchFamily="2" charset="-78"/>
            </a:endParaRPr>
          </a:p>
          <a:p>
            <a:pPr lvl="0" algn="r" rtl="1">
              <a:buNone/>
            </a:pPr>
            <a:r>
              <a:rPr lang="fa-IR" sz="2000" dirty="0" smtClean="0">
                <a:cs typeface="B Zar" pitchFamily="2" charset="-78"/>
              </a:rPr>
              <a:t>زالو </a:t>
            </a:r>
            <a:r>
              <a:rPr lang="fa-IR" sz="2000" dirty="0">
                <a:cs typeface="B Zar" pitchFamily="2" charset="-78"/>
              </a:rPr>
              <a:t>فاقد </a:t>
            </a:r>
            <a:r>
              <a:rPr lang="fa-IR" sz="2000" dirty="0" smtClean="0">
                <a:cs typeface="B Zar" pitchFamily="2" charset="-78"/>
              </a:rPr>
              <a:t>اسکلت است</a:t>
            </a:r>
            <a:endParaRPr lang="en-US" sz="2000" dirty="0">
              <a:cs typeface="B Zar" pitchFamily="2" charset="-78"/>
            </a:endParaRPr>
          </a:p>
          <a:p>
            <a:pPr lvl="0" algn="r">
              <a:buNone/>
            </a:pPr>
            <a:r>
              <a:rPr lang="fa-IR" sz="2000" dirty="0">
                <a:cs typeface="B Zar" pitchFamily="2" charset="-78"/>
              </a:rPr>
              <a:t>بدن زالو بند بند است و شامل 34 بند می باشد ،که قابلیت </a:t>
            </a:r>
            <a:r>
              <a:rPr lang="fa-IR" sz="2000" dirty="0" smtClean="0">
                <a:cs typeface="B Zar" pitchFamily="2" charset="-78"/>
              </a:rPr>
              <a:t>های حرکت وانعطاف </a:t>
            </a:r>
            <a:r>
              <a:rPr lang="fa-IR" sz="2000" dirty="0">
                <a:cs typeface="B Zar" pitchFamily="2" charset="-78"/>
              </a:rPr>
              <a:t>زالو را زیاد می کند.(در </a:t>
            </a:r>
            <a:r>
              <a:rPr lang="fa-IR" sz="2000" dirty="0" smtClean="0">
                <a:cs typeface="B Zar" pitchFamily="2" charset="-78"/>
              </a:rPr>
              <a:t>بخش </a:t>
            </a:r>
            <a:r>
              <a:rPr lang="fa-IR" sz="2000" dirty="0">
                <a:cs typeface="B Zar" pitchFamily="2" charset="-78"/>
              </a:rPr>
              <a:t>پوست در این مورد بیشتر می خوانیم .)</a:t>
            </a:r>
            <a:endParaRPr lang="en-US" sz="2000" dirty="0">
              <a:cs typeface="B Zar" pitchFamily="2" charset="-78"/>
            </a:endParaRPr>
          </a:p>
          <a:p>
            <a:endParaRPr lang="fa-IR" sz="2000" dirty="0">
              <a:cs typeface="B Zar" pitchFamily="2" charset="-78"/>
            </a:endParaRPr>
          </a:p>
        </p:txBody>
      </p:sp>
      <p:sp>
        <p:nvSpPr>
          <p:cNvPr id="7" name="Footer Placeholder 6"/>
          <p:cNvSpPr>
            <a:spLocks noGrp="1"/>
          </p:cNvSpPr>
          <p:nvPr>
            <p:ph type="ftr" sz="quarter" idx="11"/>
          </p:nvPr>
        </p:nvSpPr>
        <p:spPr/>
        <p:txBody>
          <a:bodyPr/>
          <a:lstStyle/>
          <a:p>
            <a:r>
              <a:rPr lang="es-ES" dirty="0" smtClean="0"/>
              <a:t>www.iranzaloo.com </a:t>
            </a:r>
          </a:p>
          <a:p>
            <a:r>
              <a:rPr lang="es-ES" dirty="0" smtClean="0"/>
              <a:t>www.parsleech.com</a:t>
            </a:r>
          </a:p>
          <a:p>
            <a:endParaRPr lang="es-E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Documents and Settings\Ali\Desktop\pic6.jpg"/>
          <p:cNvPicPr>
            <a:picLocks noGrp="1"/>
          </p:cNvPicPr>
          <p:nvPr>
            <p:ph idx="1"/>
          </p:nvPr>
        </p:nvPicPr>
        <p:blipFill>
          <a:blip r:embed="rId2" cstate="print"/>
          <a:srcRect/>
          <a:stretch>
            <a:fillRect/>
          </a:stretch>
        </p:blipFill>
        <p:spPr bwMode="auto">
          <a:xfrm>
            <a:off x="4716016" y="692696"/>
            <a:ext cx="3384376" cy="4392488"/>
          </a:xfrm>
          <a:prstGeom prst="rect">
            <a:avLst/>
          </a:prstGeom>
          <a:noFill/>
        </p:spPr>
      </p:pic>
      <p:pic>
        <p:nvPicPr>
          <p:cNvPr id="5" name="Picture 4" descr="C:\Documents and Settings\Ali\Desktop\pic5.jpg"/>
          <p:cNvPicPr/>
          <p:nvPr/>
        </p:nvPicPr>
        <p:blipFill>
          <a:blip r:embed="rId3" cstate="print"/>
          <a:srcRect/>
          <a:stretch>
            <a:fillRect/>
          </a:stretch>
        </p:blipFill>
        <p:spPr bwMode="auto">
          <a:xfrm>
            <a:off x="539552" y="692696"/>
            <a:ext cx="3600400" cy="4896544"/>
          </a:xfrm>
          <a:prstGeom prst="rect">
            <a:avLst/>
          </a:prstGeom>
          <a:noFill/>
        </p:spPr>
      </p:pic>
      <p:sp>
        <p:nvSpPr>
          <p:cNvPr id="7" name="Footer Placeholder 6"/>
          <p:cNvSpPr>
            <a:spLocks noGrp="1"/>
          </p:cNvSpPr>
          <p:nvPr>
            <p:ph type="ftr" sz="quarter" idx="11"/>
          </p:nvPr>
        </p:nvSpPr>
        <p:spPr/>
        <p:txBody>
          <a:bodyPr/>
          <a:lstStyle/>
          <a:p>
            <a:r>
              <a:rPr lang="es-ES" dirty="0" smtClean="0"/>
              <a:t>www.iranzaloo.com </a:t>
            </a:r>
          </a:p>
          <a:p>
            <a:r>
              <a:rPr lang="es-ES" dirty="0" smtClean="0"/>
              <a:t>www.parsleech.com</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5322</TotalTime>
  <Words>1199</Words>
  <Application>Microsoft Office PowerPoint</Application>
  <PresentationFormat>On-screen Show (4:3)</PresentationFormat>
  <Paragraphs>278</Paragraphs>
  <Slides>70</Slides>
  <Notes>1</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2" baseType="lpstr">
      <vt:lpstr>Diseño predeterminado</vt:lpstr>
      <vt:lpstr>Picture</vt:lpstr>
      <vt:lpstr>Slide 1</vt:lpstr>
      <vt:lpstr>Slide 2</vt:lpstr>
      <vt:lpstr>تاریخچه</vt:lpstr>
      <vt:lpstr>Slide 4</vt:lpstr>
      <vt:lpstr>Slide 5</vt:lpstr>
      <vt:lpstr>Slide 6</vt:lpstr>
      <vt:lpstr>تقسیمات اصلی بدن زالو</vt:lpstr>
      <vt:lpstr>Slide 8</vt:lpstr>
      <vt:lpstr>Slide 9</vt:lpstr>
      <vt:lpstr>Slide 10</vt:lpstr>
      <vt:lpstr>Slide 11</vt:lpstr>
      <vt:lpstr>Slide 12</vt:lpstr>
      <vt:lpstr>Slide 13</vt:lpstr>
      <vt:lpstr>Slide 14</vt:lpstr>
      <vt:lpstr>Slide 15</vt:lpstr>
      <vt:lpstr>دهان زالو </vt:lpstr>
      <vt:lpstr>Slide 17</vt:lpstr>
      <vt:lpstr>پوست زالو</vt:lpstr>
      <vt:lpstr>Slide 19</vt:lpstr>
      <vt:lpstr>Slide 20</vt:lpstr>
      <vt:lpstr>Slide 21</vt:lpstr>
      <vt:lpstr>Slide 22</vt:lpstr>
      <vt:lpstr>Slide 23</vt:lpstr>
      <vt:lpstr>Slide 24</vt:lpstr>
      <vt:lpstr>Slide 25</vt:lpstr>
      <vt:lpstr>Slide 26</vt:lpstr>
      <vt:lpstr>Slide 27</vt:lpstr>
      <vt:lpstr>Slide 28</vt:lpstr>
      <vt:lpstr>تکثیر پرورش زالو </vt:lpstr>
      <vt:lpstr>Slide 30</vt:lpstr>
      <vt:lpstr>Slide 31</vt:lpstr>
      <vt:lpstr>کوکون گذاری</vt:lpstr>
      <vt:lpstr>تولید مثل  زالو از نظر جنسی هرمافرودیت است. برای به بلوغ رسیدن به خون پستانداران نیاز دارد و باید از آن در چندین دوره تغذیه کند. زالوها از طریق جفت گیری و سپس تخمگذاری تولید مثل می کنند. بین زمان جفت گیری و تخمگذاری فاصله است و زالو می تواند اسپرم ها را تا ماهها در تخمدان خود نگهداری کندو بعد تخمگذاری کند.   تخم ها دوران جنینی خود را برای مدت یکی دو ماه در پیله های به نام کوکون سپری می کنند که تمام مواد غذایی لازم در این پیله موجود است.                </vt:lpstr>
      <vt:lpstr>Slide 34</vt:lpstr>
      <vt:lpstr>Slide 35</vt:lpstr>
      <vt:lpstr>   </vt:lpstr>
      <vt:lpstr>Slide 37</vt:lpstr>
      <vt:lpstr>Slide 38</vt:lpstr>
      <vt:lpstr>Slide 39</vt:lpstr>
      <vt:lpstr>Slide 40</vt:lpstr>
      <vt:lpstr>Slide 41</vt:lpstr>
      <vt:lpstr>بازار جهانی زالو</vt:lpstr>
      <vt:lpstr>Slide 43</vt:lpstr>
      <vt:lpstr>Slide 44</vt:lpstr>
      <vt:lpstr>Slide 45</vt:lpstr>
      <vt:lpstr>انواع مزارع زالو</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محیط پرورش</vt:lpstr>
      <vt:lpstr>مزارع خانگی(لگن ویژه) </vt:lpstr>
      <vt:lpstr>Slide 61</vt:lpstr>
      <vt:lpstr>Slide 62</vt:lpstr>
      <vt:lpstr>Slide 63</vt:lpstr>
      <vt:lpstr>Slide 64</vt:lpstr>
      <vt:lpstr>آکواریوم ویژه نوع دیگری از مزارع خانگی آکواریوم های مخصوص نگهداری زالو است که در این آکواریوم ها تمام شرایط دما،نور،حفاظ لازم جهت جلوگیری از فرارزالو و سیستم تعویض آب و ظروف شناور یا چسبیده به بدنه جهت کوکون گذاری.  تغذیه برای زالوها در این مزارع حتما بایستی خارج از اب صورت گیرد. </vt:lpstr>
      <vt:lpstr>Slide 66</vt:lpstr>
      <vt:lpstr>تغذیه زالو در محل تکثیر </vt:lpstr>
      <vt:lpstr> تغذیه زالو زالوی جوان برای بالغ شدن و رشد کافی باید حداقل در 10 نوبت از خون پستانداران تغذیه کند این کار ترجیحا خارج از آب صورت می گیرد تا اینکه در زمان تغذیه آب آلوده نشود می توان به این منظورخون را در روده خوک یا گوسفند قرارداد و خارج از آب زالو به آن بچسبد و تغذیه نماید سپس به استخرهای مربوطه بازگردانده شود.توجه به این نکته که زالوها هم نوع خواری می کنند بسیار مهم است و زالویی که سیر است در خطر تعرض توسط همنوعان خود می باشد. پس بهتر است زالوها را نسبت به زمان تغذیه شان کنار هم نگهداری کنیم و هرگز زالوی سیر را در کنار زالوهای گرسنه نگذاریم. </vt:lpstr>
      <vt:lpstr>Slide 69</vt:lpstr>
      <vt:lpstr>Slide 70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mojtaba</cp:lastModifiedBy>
  <cp:revision>820</cp:revision>
  <dcterms:created xsi:type="dcterms:W3CDTF">2010-05-23T14:28:12Z</dcterms:created>
  <dcterms:modified xsi:type="dcterms:W3CDTF">2014-11-08T15:28:31Z</dcterms:modified>
</cp:coreProperties>
</file>