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15" r:id="rId23"/>
    <p:sldId id="316" r:id="rId24"/>
    <p:sldId id="317" r:id="rId25"/>
    <p:sldId id="318" r:id="rId26"/>
    <p:sldId id="319" r:id="rId27"/>
    <p:sldId id="320" r:id="rId28"/>
    <p:sldId id="283" r:id="rId29"/>
    <p:sldId id="284" r:id="rId30"/>
    <p:sldId id="285" r:id="rId31"/>
    <p:sldId id="286" r:id="rId32"/>
    <p:sldId id="287" r:id="rId33"/>
    <p:sldId id="288" r:id="rId34"/>
    <p:sldId id="289" r:id="rId35"/>
    <p:sldId id="290" r:id="rId36"/>
    <p:sldId id="292"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7" r:id="rId50"/>
    <p:sldId id="308" r:id="rId51"/>
    <p:sldId id="310" r:id="rId52"/>
    <p:sldId id="311" r:id="rId53"/>
    <p:sldId id="312" r:id="rId54"/>
    <p:sldId id="313" r:id="rId55"/>
    <p:sldId id="31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F98B"/>
    <a:srgbClr val="66FFFF"/>
    <a:srgbClr val="FFFF99"/>
    <a:srgbClr val="FFCCCC"/>
    <a:srgbClr val="FF99CC"/>
    <a:srgbClr val="A50021"/>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F88B2-AD57-4BEA-BC07-664977A625EC}" type="doc">
      <dgm:prSet loTypeId="urn:microsoft.com/office/officeart/2005/8/layout/vList3" loCatId="list" qsTypeId="urn:microsoft.com/office/officeart/2005/8/quickstyle/3d1" qsCatId="3D" csTypeId="urn:microsoft.com/office/officeart/2005/8/colors/accent1_3" csCatId="accent1" phldr="1"/>
      <dgm:spPr/>
    </dgm:pt>
    <dgm:pt modelId="{A97F13B5-8B50-4DBA-86EC-5CA424AD7852}">
      <dgm:prSet phldrT="[Text]" custT="1"/>
      <dgm:spPr>
        <a:solidFill>
          <a:srgbClr val="8BF98B"/>
        </a:solidFill>
      </dgm:spPr>
      <dgm:t>
        <a:bodyPr/>
        <a:lstStyle/>
        <a:p>
          <a:pPr algn="r" rtl="1"/>
          <a:r>
            <a:rPr lang="fa-IR" sz="2000" b="1" dirty="0" smtClean="0">
              <a:solidFill>
                <a:schemeClr val="tx1"/>
              </a:solidFill>
              <a:cs typeface="B Nazanin" pitchFamily="2" charset="-78"/>
            </a:rPr>
            <a:t> این نوع برنامه ها اغلب به شیوه دستوری و با جهت گیری از بالا به پایین بوده اند</a:t>
          </a:r>
          <a:r>
            <a:rPr lang="en-US" sz="2000" b="1" dirty="0" smtClean="0">
              <a:solidFill>
                <a:schemeClr val="tx1"/>
              </a:solidFill>
              <a:cs typeface="B Nazanin" pitchFamily="2" charset="-78"/>
            </a:rPr>
            <a:t> </a:t>
          </a:r>
          <a:r>
            <a:rPr lang="fa-IR" sz="2000" b="1" dirty="0" smtClean="0">
              <a:solidFill>
                <a:schemeClr val="tx1"/>
              </a:solidFill>
              <a:cs typeface="B Nazanin" pitchFamily="2" charset="-78"/>
            </a:rPr>
            <a:t>(ساراسون 1990). </a:t>
          </a:r>
          <a:endParaRPr lang="en-US" sz="2000" b="1" dirty="0">
            <a:solidFill>
              <a:schemeClr val="tx1"/>
            </a:solidFill>
            <a:cs typeface="B Nazanin" pitchFamily="2" charset="-78"/>
          </a:endParaRPr>
        </a:p>
      </dgm:t>
    </dgm:pt>
    <dgm:pt modelId="{90390537-B684-4EC9-9880-B4180CB4001D}" type="parTrans" cxnId="{E2B3490A-8EEE-44F5-ADE3-A5F30667FD1D}">
      <dgm:prSet/>
      <dgm:spPr/>
      <dgm:t>
        <a:bodyPr/>
        <a:lstStyle/>
        <a:p>
          <a:endParaRPr lang="en-US">
            <a:solidFill>
              <a:schemeClr val="tx1"/>
            </a:solidFill>
          </a:endParaRPr>
        </a:p>
      </dgm:t>
    </dgm:pt>
    <dgm:pt modelId="{B3153BC9-096D-48D0-9107-6D082A0D95A1}" type="sibTrans" cxnId="{E2B3490A-8EEE-44F5-ADE3-A5F30667FD1D}">
      <dgm:prSet/>
      <dgm:spPr/>
      <dgm:t>
        <a:bodyPr/>
        <a:lstStyle/>
        <a:p>
          <a:endParaRPr lang="en-US">
            <a:solidFill>
              <a:schemeClr val="tx1"/>
            </a:solidFill>
          </a:endParaRPr>
        </a:p>
      </dgm:t>
    </dgm:pt>
    <dgm:pt modelId="{35FB3B72-54CF-48EF-9EA8-BBEEA8C66387}">
      <dgm:prSet phldrT="[Text]" custT="1"/>
      <dgm:spPr>
        <a:solidFill>
          <a:srgbClr val="8BF98B"/>
        </a:solidFill>
      </dgm:spPr>
      <dgm:t>
        <a:bodyPr/>
        <a:lstStyle/>
        <a:p>
          <a:pPr algn="r" rtl="1"/>
          <a:r>
            <a:rPr lang="fa-IR" sz="2000" b="1" dirty="0" smtClean="0">
              <a:solidFill>
                <a:schemeClr val="tx1"/>
              </a:solidFill>
              <a:cs typeface="B Nazanin" pitchFamily="2" charset="-78"/>
            </a:rPr>
            <a:t>کوالسکی(1994) پیشنهاد می کند که تغییر معنی دار در مدارس زمانی رخ می دهد که این تغییرات از مدرسه شروع شوند. بدین منظور ذی نفعان مدرسه باید احساس کنند که بخش مهم و مؤثری از تصمیمات و برنامه ها هستند و مشارکت شان فراتر از اجرای برنامه های از پیش تعیین شده می باشد. </a:t>
          </a:r>
          <a:endParaRPr lang="en-US" sz="2000" b="1" dirty="0">
            <a:solidFill>
              <a:schemeClr val="tx1"/>
            </a:solidFill>
            <a:cs typeface="B Nazanin" pitchFamily="2" charset="-78"/>
          </a:endParaRPr>
        </a:p>
      </dgm:t>
    </dgm:pt>
    <dgm:pt modelId="{9EF5FAB4-19AB-4E7F-A142-308D1E833780}" type="parTrans" cxnId="{38B03313-0A98-41E4-BE6A-6A8DBDE5B79A}">
      <dgm:prSet/>
      <dgm:spPr/>
      <dgm:t>
        <a:bodyPr/>
        <a:lstStyle/>
        <a:p>
          <a:endParaRPr lang="en-US">
            <a:solidFill>
              <a:schemeClr val="tx1"/>
            </a:solidFill>
          </a:endParaRPr>
        </a:p>
      </dgm:t>
    </dgm:pt>
    <dgm:pt modelId="{59FEC774-A456-401F-ACDB-3D847A477430}" type="sibTrans" cxnId="{38B03313-0A98-41E4-BE6A-6A8DBDE5B79A}">
      <dgm:prSet/>
      <dgm:spPr/>
      <dgm:t>
        <a:bodyPr/>
        <a:lstStyle/>
        <a:p>
          <a:endParaRPr lang="en-US">
            <a:solidFill>
              <a:schemeClr val="tx1"/>
            </a:solidFill>
          </a:endParaRPr>
        </a:p>
      </dgm:t>
    </dgm:pt>
    <dgm:pt modelId="{995019B2-B9A7-4565-972A-C1D084AD662C}">
      <dgm:prSet custT="1"/>
      <dgm:spPr>
        <a:solidFill>
          <a:srgbClr val="8BF98B"/>
        </a:solidFill>
      </dgm:spPr>
      <dgm:t>
        <a:bodyPr/>
        <a:lstStyle/>
        <a:p>
          <a:pPr algn="r" rtl="1"/>
          <a:r>
            <a:rPr lang="fa-IR" sz="2000" b="1" dirty="0" smtClean="0">
              <a:solidFill>
                <a:schemeClr val="tx1"/>
              </a:solidFill>
              <a:cs typeface="B Nazanin" pitchFamily="2" charset="-78"/>
            </a:rPr>
            <a:t>صاحبنظران آموزشی معتقدند که دلیل شکست بسیاری از برنامه های اصلاحات آموزشی و مدارس این بوده است که توسط عوامل برون مدرسه ای برنامه ریزی شده بودند</a:t>
          </a:r>
          <a:r>
            <a:rPr lang="en-US" sz="2000" b="1" dirty="0" smtClean="0">
              <a:solidFill>
                <a:schemeClr val="tx1"/>
              </a:solidFill>
              <a:cs typeface="B Nazanin" pitchFamily="2" charset="-78"/>
            </a:rPr>
            <a:t> </a:t>
          </a:r>
          <a:r>
            <a:rPr lang="fa-IR" sz="2000" b="1" dirty="0" smtClean="0">
              <a:solidFill>
                <a:schemeClr val="tx1"/>
              </a:solidFill>
              <a:cs typeface="B Nazanin" pitchFamily="2" charset="-78"/>
            </a:rPr>
            <a:t>(مورفی 1992)</a:t>
          </a:r>
          <a:r>
            <a:rPr lang="en-US" sz="2000" b="1" dirty="0" smtClean="0">
              <a:solidFill>
                <a:schemeClr val="tx1"/>
              </a:solidFill>
              <a:cs typeface="B Nazanin" pitchFamily="2" charset="-78"/>
            </a:rPr>
            <a:t>.</a:t>
          </a:r>
          <a:r>
            <a:rPr lang="fa-IR" sz="2000" b="1" dirty="0" smtClean="0">
              <a:solidFill>
                <a:schemeClr val="tx1"/>
              </a:solidFill>
              <a:cs typeface="B Nazanin" pitchFamily="2" charset="-78"/>
            </a:rPr>
            <a:t> </a:t>
          </a:r>
          <a:endParaRPr lang="en-US" sz="2000" b="1" dirty="0">
            <a:solidFill>
              <a:schemeClr val="tx1"/>
            </a:solidFill>
            <a:cs typeface="B Nazanin" pitchFamily="2" charset="-78"/>
          </a:endParaRPr>
        </a:p>
      </dgm:t>
    </dgm:pt>
    <dgm:pt modelId="{B6E2D6C3-4F1D-4AE2-9F73-0F062FE49C27}" type="parTrans" cxnId="{E40C3D57-F02C-4F9B-9B61-84649314A1DB}">
      <dgm:prSet/>
      <dgm:spPr/>
      <dgm:t>
        <a:bodyPr/>
        <a:lstStyle/>
        <a:p>
          <a:endParaRPr lang="en-US">
            <a:solidFill>
              <a:schemeClr val="tx1"/>
            </a:solidFill>
          </a:endParaRPr>
        </a:p>
      </dgm:t>
    </dgm:pt>
    <dgm:pt modelId="{410DECEB-1746-48CD-8E59-5B7CF38FD00A}" type="sibTrans" cxnId="{E40C3D57-F02C-4F9B-9B61-84649314A1DB}">
      <dgm:prSet/>
      <dgm:spPr/>
      <dgm:t>
        <a:bodyPr/>
        <a:lstStyle/>
        <a:p>
          <a:endParaRPr lang="en-US">
            <a:solidFill>
              <a:schemeClr val="tx1"/>
            </a:solidFill>
          </a:endParaRPr>
        </a:p>
      </dgm:t>
    </dgm:pt>
    <dgm:pt modelId="{09A72C04-BCE9-4F7C-B72C-F58B1C4AB83B}" type="pres">
      <dgm:prSet presAssocID="{BCDF88B2-AD57-4BEA-BC07-664977A625EC}" presName="linearFlow" presStyleCnt="0">
        <dgm:presLayoutVars>
          <dgm:dir/>
          <dgm:resizeHandles val="exact"/>
        </dgm:presLayoutVars>
      </dgm:prSet>
      <dgm:spPr/>
    </dgm:pt>
    <dgm:pt modelId="{E20BCDE1-365B-4B8B-AC5A-224A101C52C6}" type="pres">
      <dgm:prSet presAssocID="{995019B2-B9A7-4565-972A-C1D084AD662C}" presName="composite" presStyleCnt="0"/>
      <dgm:spPr/>
    </dgm:pt>
    <dgm:pt modelId="{BE826B7A-EF5C-452E-89B3-1EE5F4C3D484}" type="pres">
      <dgm:prSet presAssocID="{995019B2-B9A7-4565-972A-C1D084AD662C}" presName="imgShp" presStyleLbl="fgImgPlace1" presStyleIdx="0" presStyleCnt="3" custScaleX="64702" custScaleY="64702" custLinFactNeighborX="-66137"/>
      <dgm:spPr/>
    </dgm:pt>
    <dgm:pt modelId="{B062FAD7-E8A7-4534-A1E7-05CCED71C140}" type="pres">
      <dgm:prSet presAssocID="{995019B2-B9A7-4565-972A-C1D084AD662C}" presName="txShp" presStyleLbl="node1" presStyleIdx="0" presStyleCnt="3" custScaleX="138754">
        <dgm:presLayoutVars>
          <dgm:bulletEnabled val="1"/>
        </dgm:presLayoutVars>
      </dgm:prSet>
      <dgm:spPr/>
      <dgm:t>
        <a:bodyPr/>
        <a:lstStyle/>
        <a:p>
          <a:endParaRPr lang="en-US"/>
        </a:p>
      </dgm:t>
    </dgm:pt>
    <dgm:pt modelId="{90AC3AA8-3504-4874-8D5C-56594FCCB368}" type="pres">
      <dgm:prSet presAssocID="{410DECEB-1746-48CD-8E59-5B7CF38FD00A}" presName="spacing" presStyleCnt="0"/>
      <dgm:spPr/>
    </dgm:pt>
    <dgm:pt modelId="{AD00C7E3-D436-4F02-9CED-B804824E9662}" type="pres">
      <dgm:prSet presAssocID="{A97F13B5-8B50-4DBA-86EC-5CA424AD7852}" presName="composite" presStyleCnt="0"/>
      <dgm:spPr/>
    </dgm:pt>
    <dgm:pt modelId="{74E111A3-D1D3-4BE7-B763-2B55529223AA}" type="pres">
      <dgm:prSet presAssocID="{A97F13B5-8B50-4DBA-86EC-5CA424AD7852}" presName="imgShp" presStyleLbl="fgImgPlace1" presStyleIdx="1" presStyleCnt="3" custScaleX="64702" custScaleY="64702" custLinFactNeighborX="-77106"/>
      <dgm:spPr/>
    </dgm:pt>
    <dgm:pt modelId="{E317D5AE-8A7E-488E-93B0-3A3BC51BF916}" type="pres">
      <dgm:prSet presAssocID="{A97F13B5-8B50-4DBA-86EC-5CA424AD7852}" presName="txShp" presStyleLbl="node1" presStyleIdx="1" presStyleCnt="3" custScaleX="138754">
        <dgm:presLayoutVars>
          <dgm:bulletEnabled val="1"/>
        </dgm:presLayoutVars>
      </dgm:prSet>
      <dgm:spPr/>
      <dgm:t>
        <a:bodyPr/>
        <a:lstStyle/>
        <a:p>
          <a:endParaRPr lang="en-US"/>
        </a:p>
      </dgm:t>
    </dgm:pt>
    <dgm:pt modelId="{0834E983-8822-43C6-B507-1F53948C7ED5}" type="pres">
      <dgm:prSet presAssocID="{B3153BC9-096D-48D0-9107-6D082A0D95A1}" presName="spacing" presStyleCnt="0"/>
      <dgm:spPr/>
    </dgm:pt>
    <dgm:pt modelId="{754C4052-AB9C-4067-8F54-7480E950D389}" type="pres">
      <dgm:prSet presAssocID="{35FB3B72-54CF-48EF-9EA8-BBEEA8C66387}" presName="composite" presStyleCnt="0"/>
      <dgm:spPr/>
    </dgm:pt>
    <dgm:pt modelId="{3398CCAB-D060-4563-AA83-5B73E5B491AF}" type="pres">
      <dgm:prSet presAssocID="{35FB3B72-54CF-48EF-9EA8-BBEEA8C66387}" presName="imgShp" presStyleLbl="fgImgPlace1" presStyleIdx="2" presStyleCnt="3" custScaleX="64702" custScaleY="64702" custLinFactNeighborX="-79520"/>
      <dgm:spPr/>
    </dgm:pt>
    <dgm:pt modelId="{D72EE98C-3139-46A5-A4BC-52071555DF14}" type="pres">
      <dgm:prSet presAssocID="{35FB3B72-54CF-48EF-9EA8-BBEEA8C66387}" presName="txShp" presStyleLbl="node1" presStyleIdx="2" presStyleCnt="3" custScaleX="138754" custScaleY="147205">
        <dgm:presLayoutVars>
          <dgm:bulletEnabled val="1"/>
        </dgm:presLayoutVars>
      </dgm:prSet>
      <dgm:spPr/>
      <dgm:t>
        <a:bodyPr/>
        <a:lstStyle/>
        <a:p>
          <a:endParaRPr lang="en-US"/>
        </a:p>
      </dgm:t>
    </dgm:pt>
  </dgm:ptLst>
  <dgm:cxnLst>
    <dgm:cxn modelId="{E40C3D57-F02C-4F9B-9B61-84649314A1DB}" srcId="{BCDF88B2-AD57-4BEA-BC07-664977A625EC}" destId="{995019B2-B9A7-4565-972A-C1D084AD662C}" srcOrd="0" destOrd="0" parTransId="{B6E2D6C3-4F1D-4AE2-9F73-0F062FE49C27}" sibTransId="{410DECEB-1746-48CD-8E59-5B7CF38FD00A}"/>
    <dgm:cxn modelId="{38B03313-0A98-41E4-BE6A-6A8DBDE5B79A}" srcId="{BCDF88B2-AD57-4BEA-BC07-664977A625EC}" destId="{35FB3B72-54CF-48EF-9EA8-BBEEA8C66387}" srcOrd="2" destOrd="0" parTransId="{9EF5FAB4-19AB-4E7F-A142-308D1E833780}" sibTransId="{59FEC774-A456-401F-ACDB-3D847A477430}"/>
    <dgm:cxn modelId="{3F83F67B-F7E4-4A17-B559-CBBFEECBB276}" type="presOf" srcId="{35FB3B72-54CF-48EF-9EA8-BBEEA8C66387}" destId="{D72EE98C-3139-46A5-A4BC-52071555DF14}" srcOrd="0" destOrd="0" presId="urn:microsoft.com/office/officeart/2005/8/layout/vList3"/>
    <dgm:cxn modelId="{DD6DFB0B-CD69-4E40-8EA5-E63BD2A0C620}" type="presOf" srcId="{995019B2-B9A7-4565-972A-C1D084AD662C}" destId="{B062FAD7-E8A7-4534-A1E7-05CCED71C140}" srcOrd="0" destOrd="0" presId="urn:microsoft.com/office/officeart/2005/8/layout/vList3"/>
    <dgm:cxn modelId="{7661785D-0CDF-41B9-9C8B-0966FCB71B61}" type="presOf" srcId="{A97F13B5-8B50-4DBA-86EC-5CA424AD7852}" destId="{E317D5AE-8A7E-488E-93B0-3A3BC51BF916}" srcOrd="0" destOrd="0" presId="urn:microsoft.com/office/officeart/2005/8/layout/vList3"/>
    <dgm:cxn modelId="{B5444334-F226-4656-A651-C1ABE3763CB0}" type="presOf" srcId="{BCDF88B2-AD57-4BEA-BC07-664977A625EC}" destId="{09A72C04-BCE9-4F7C-B72C-F58B1C4AB83B}" srcOrd="0" destOrd="0" presId="urn:microsoft.com/office/officeart/2005/8/layout/vList3"/>
    <dgm:cxn modelId="{E2B3490A-8EEE-44F5-ADE3-A5F30667FD1D}" srcId="{BCDF88B2-AD57-4BEA-BC07-664977A625EC}" destId="{A97F13B5-8B50-4DBA-86EC-5CA424AD7852}" srcOrd="1" destOrd="0" parTransId="{90390537-B684-4EC9-9880-B4180CB4001D}" sibTransId="{B3153BC9-096D-48D0-9107-6D082A0D95A1}"/>
    <dgm:cxn modelId="{8E185584-BE6E-4AC7-ABAE-528FCBA83D8F}" type="presParOf" srcId="{09A72C04-BCE9-4F7C-B72C-F58B1C4AB83B}" destId="{E20BCDE1-365B-4B8B-AC5A-224A101C52C6}" srcOrd="0" destOrd="0" presId="urn:microsoft.com/office/officeart/2005/8/layout/vList3"/>
    <dgm:cxn modelId="{96FDF7C6-6B4C-43FF-8435-DBE9A6F636B5}" type="presParOf" srcId="{E20BCDE1-365B-4B8B-AC5A-224A101C52C6}" destId="{BE826B7A-EF5C-452E-89B3-1EE5F4C3D484}" srcOrd="0" destOrd="0" presId="urn:microsoft.com/office/officeart/2005/8/layout/vList3"/>
    <dgm:cxn modelId="{183D0754-E173-40FC-9F45-84180C2AE041}" type="presParOf" srcId="{E20BCDE1-365B-4B8B-AC5A-224A101C52C6}" destId="{B062FAD7-E8A7-4534-A1E7-05CCED71C140}" srcOrd="1" destOrd="0" presId="urn:microsoft.com/office/officeart/2005/8/layout/vList3"/>
    <dgm:cxn modelId="{F34668DB-4A99-4C43-B81B-A8AE12D0343E}" type="presParOf" srcId="{09A72C04-BCE9-4F7C-B72C-F58B1C4AB83B}" destId="{90AC3AA8-3504-4874-8D5C-56594FCCB368}" srcOrd="1" destOrd="0" presId="urn:microsoft.com/office/officeart/2005/8/layout/vList3"/>
    <dgm:cxn modelId="{97D1734F-BA95-4315-BF36-1A9704691D4E}" type="presParOf" srcId="{09A72C04-BCE9-4F7C-B72C-F58B1C4AB83B}" destId="{AD00C7E3-D436-4F02-9CED-B804824E9662}" srcOrd="2" destOrd="0" presId="urn:microsoft.com/office/officeart/2005/8/layout/vList3"/>
    <dgm:cxn modelId="{D9E15D9C-431A-4EC3-8884-8A96DA26314A}" type="presParOf" srcId="{AD00C7E3-D436-4F02-9CED-B804824E9662}" destId="{74E111A3-D1D3-4BE7-B763-2B55529223AA}" srcOrd="0" destOrd="0" presId="urn:microsoft.com/office/officeart/2005/8/layout/vList3"/>
    <dgm:cxn modelId="{1A8B5735-D6DC-4460-95D5-B3F46D1639BB}" type="presParOf" srcId="{AD00C7E3-D436-4F02-9CED-B804824E9662}" destId="{E317D5AE-8A7E-488E-93B0-3A3BC51BF916}" srcOrd="1" destOrd="0" presId="urn:microsoft.com/office/officeart/2005/8/layout/vList3"/>
    <dgm:cxn modelId="{367902D0-2A8E-47FE-817F-C7128EC79A0E}" type="presParOf" srcId="{09A72C04-BCE9-4F7C-B72C-F58B1C4AB83B}" destId="{0834E983-8822-43C6-B507-1F53948C7ED5}" srcOrd="3" destOrd="0" presId="urn:microsoft.com/office/officeart/2005/8/layout/vList3"/>
    <dgm:cxn modelId="{A1E0E8C0-5A71-4337-8BA0-89BD925D8280}" type="presParOf" srcId="{09A72C04-BCE9-4F7C-B72C-F58B1C4AB83B}" destId="{754C4052-AB9C-4067-8F54-7480E950D389}" srcOrd="4" destOrd="0" presId="urn:microsoft.com/office/officeart/2005/8/layout/vList3"/>
    <dgm:cxn modelId="{FC58F44C-1866-47C8-9128-93EBC02E43F8}" type="presParOf" srcId="{754C4052-AB9C-4067-8F54-7480E950D389}" destId="{3398CCAB-D060-4563-AA83-5B73E5B491AF}" srcOrd="0" destOrd="0" presId="urn:microsoft.com/office/officeart/2005/8/layout/vList3"/>
    <dgm:cxn modelId="{FAE7BF23-CF2A-40C0-8086-FDBA669BC464}" type="presParOf" srcId="{754C4052-AB9C-4067-8F54-7480E950D389}" destId="{D72EE98C-3139-46A5-A4BC-52071555DF1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D5078F-6BEF-48A7-BC74-C4D30E9B9074}" type="doc">
      <dgm:prSet loTypeId="urn:microsoft.com/office/officeart/2005/8/layout/vList6" loCatId="list" qsTypeId="urn:microsoft.com/office/officeart/2005/8/quickstyle/3d2" qsCatId="3D" csTypeId="urn:microsoft.com/office/officeart/2005/8/colors/accent5_5" csCatId="accent5" phldr="1"/>
      <dgm:spPr/>
      <dgm:t>
        <a:bodyPr/>
        <a:lstStyle/>
        <a:p>
          <a:endParaRPr lang="en-US"/>
        </a:p>
      </dgm:t>
    </dgm:pt>
    <dgm:pt modelId="{379973BA-24FA-482B-A7D4-731AB4066253}">
      <dgm:prSet phldrT="[Text]"/>
      <dgm:spPr/>
      <dgm:t>
        <a:bodyPr/>
        <a:lstStyle/>
        <a:p>
          <a:pPr algn="ctr" rtl="1"/>
          <a:r>
            <a:rPr lang="fa-IR" dirty="0" smtClean="0">
              <a:cs typeface="B Nazanin" pitchFamily="2" charset="-78"/>
            </a:rPr>
            <a:t>وجه تمایز</a:t>
          </a:r>
          <a:endParaRPr lang="en-US" dirty="0">
            <a:cs typeface="B Nazanin" pitchFamily="2" charset="-78"/>
          </a:endParaRPr>
        </a:p>
      </dgm:t>
    </dgm:pt>
    <dgm:pt modelId="{773D0095-EC65-4B38-BF89-A7B3EFEE6E44}" type="parTrans" cxnId="{1B519158-7994-47CF-92FE-AF20CD7F9020}">
      <dgm:prSet/>
      <dgm:spPr/>
      <dgm:t>
        <a:bodyPr/>
        <a:lstStyle/>
        <a:p>
          <a:endParaRPr lang="en-US"/>
        </a:p>
      </dgm:t>
    </dgm:pt>
    <dgm:pt modelId="{198FC4F2-AFCA-480E-9F55-3D5D2FA15A36}" type="sibTrans" cxnId="{1B519158-7994-47CF-92FE-AF20CD7F9020}">
      <dgm:prSet/>
      <dgm:spPr/>
      <dgm:t>
        <a:bodyPr/>
        <a:lstStyle/>
        <a:p>
          <a:endParaRPr lang="en-US"/>
        </a:p>
      </dgm:t>
    </dgm:pt>
    <dgm:pt modelId="{E02D7458-0211-4ACF-A63F-F7248C127632}">
      <dgm:prSet phldrT="[Text]"/>
      <dgm:spPr/>
      <dgm:t>
        <a:bodyPr/>
        <a:lstStyle/>
        <a:p>
          <a:pPr algn="ctr" rtl="1"/>
          <a:r>
            <a:rPr lang="fa-IR" dirty="0" smtClean="0">
              <a:cs typeface="B Nazanin" pitchFamily="2" charset="-78"/>
            </a:rPr>
            <a:t>وجه تمایز</a:t>
          </a:r>
          <a:endParaRPr lang="en-US" dirty="0"/>
        </a:p>
      </dgm:t>
    </dgm:pt>
    <dgm:pt modelId="{65E51C57-52B5-465D-951C-471AFB3F516C}" type="parTrans" cxnId="{FDF4663A-3829-44FC-AB50-92DBBCF56F32}">
      <dgm:prSet/>
      <dgm:spPr/>
      <dgm:t>
        <a:bodyPr/>
        <a:lstStyle/>
        <a:p>
          <a:endParaRPr lang="en-US"/>
        </a:p>
      </dgm:t>
    </dgm:pt>
    <dgm:pt modelId="{10B17CBA-061A-4B87-8F98-1A403AFE617B}" type="sibTrans" cxnId="{FDF4663A-3829-44FC-AB50-92DBBCF56F32}">
      <dgm:prSet/>
      <dgm:spPr/>
      <dgm:t>
        <a:bodyPr/>
        <a:lstStyle/>
        <a:p>
          <a:endParaRPr lang="en-US"/>
        </a:p>
      </dgm:t>
    </dgm:pt>
    <dgm:pt modelId="{BFC5F375-494A-4C2D-A156-B1C0FA2524F5}">
      <dgm:prSet phldrT="[Text]" custT="1"/>
      <dgm:spPr/>
      <dgm:t>
        <a:bodyPr/>
        <a:lstStyle/>
        <a:p>
          <a:pPr algn="ctr" rtl="1"/>
          <a:r>
            <a:rPr lang="fa-IR" sz="4000" b="1" dirty="0" smtClean="0">
              <a:cs typeface="B Nazanin" pitchFamily="2" charset="-78"/>
            </a:rPr>
            <a:t>بهبود فرایند یاددهی و یادگیری</a:t>
          </a:r>
          <a:endParaRPr lang="en-US" sz="4000" dirty="0"/>
        </a:p>
      </dgm:t>
    </dgm:pt>
    <dgm:pt modelId="{D5412927-3F89-44A4-AE4E-849274062B7A}" type="parTrans" cxnId="{22D5647D-076A-461F-B780-F0731BE2DBE6}">
      <dgm:prSet/>
      <dgm:spPr/>
      <dgm:t>
        <a:bodyPr/>
        <a:lstStyle/>
        <a:p>
          <a:endParaRPr lang="en-US"/>
        </a:p>
      </dgm:t>
    </dgm:pt>
    <dgm:pt modelId="{E5C9AED0-ADCC-49A0-AD2D-BC886A995306}" type="sibTrans" cxnId="{22D5647D-076A-461F-B780-F0731BE2DBE6}">
      <dgm:prSet/>
      <dgm:spPr/>
      <dgm:t>
        <a:bodyPr/>
        <a:lstStyle/>
        <a:p>
          <a:endParaRPr lang="en-US"/>
        </a:p>
      </dgm:t>
    </dgm:pt>
    <dgm:pt modelId="{1591DE69-C050-4A61-B107-89D470C65840}">
      <dgm:prSet phldrT="[Text]" custT="1"/>
      <dgm:spPr/>
      <dgm:t>
        <a:bodyPr/>
        <a:lstStyle/>
        <a:p>
          <a:pPr algn="ctr" rtl="1"/>
          <a:r>
            <a:rPr lang="fa-IR" sz="4000" b="1" dirty="0" smtClean="0">
              <a:cs typeface="B Nazanin" pitchFamily="2" charset="-78"/>
            </a:rPr>
            <a:t>مسئولیت آنها در افزایش تقویت یادگیری دانش‌آموزان.</a:t>
          </a:r>
          <a:endParaRPr lang="en-US" sz="4000" dirty="0"/>
        </a:p>
      </dgm:t>
    </dgm:pt>
    <dgm:pt modelId="{0A470913-3C07-4D34-8F31-4C163D995F16}" type="sibTrans" cxnId="{366F6B78-D6E0-4A83-B8E2-D13D1EDB14E2}">
      <dgm:prSet/>
      <dgm:spPr/>
      <dgm:t>
        <a:bodyPr/>
        <a:lstStyle/>
        <a:p>
          <a:endParaRPr lang="en-US"/>
        </a:p>
      </dgm:t>
    </dgm:pt>
    <dgm:pt modelId="{4FBCF1DA-C9B8-469F-90EF-12633A269C12}" type="parTrans" cxnId="{366F6B78-D6E0-4A83-B8E2-D13D1EDB14E2}">
      <dgm:prSet/>
      <dgm:spPr/>
      <dgm:t>
        <a:bodyPr/>
        <a:lstStyle/>
        <a:p>
          <a:endParaRPr lang="en-US"/>
        </a:p>
      </dgm:t>
    </dgm:pt>
    <dgm:pt modelId="{E0B06BC5-ED6B-406D-A8DB-8E1FF9B89D8D}" type="pres">
      <dgm:prSet presAssocID="{F0D5078F-6BEF-48A7-BC74-C4D30E9B9074}" presName="Name0" presStyleCnt="0">
        <dgm:presLayoutVars>
          <dgm:dir/>
          <dgm:animLvl val="lvl"/>
          <dgm:resizeHandles/>
        </dgm:presLayoutVars>
      </dgm:prSet>
      <dgm:spPr/>
      <dgm:t>
        <a:bodyPr/>
        <a:lstStyle/>
        <a:p>
          <a:endParaRPr lang="en-US"/>
        </a:p>
      </dgm:t>
    </dgm:pt>
    <dgm:pt modelId="{CB3358E3-0E45-4A62-98FC-138F53ED6428}" type="pres">
      <dgm:prSet presAssocID="{379973BA-24FA-482B-A7D4-731AB4066253}" presName="linNode" presStyleCnt="0"/>
      <dgm:spPr/>
      <dgm:t>
        <a:bodyPr/>
        <a:lstStyle/>
        <a:p>
          <a:endParaRPr lang="en-US"/>
        </a:p>
      </dgm:t>
    </dgm:pt>
    <dgm:pt modelId="{2CA2BCFE-BC2A-494F-80E8-75E462374252}" type="pres">
      <dgm:prSet presAssocID="{379973BA-24FA-482B-A7D4-731AB4066253}" presName="parentShp" presStyleLbl="node1" presStyleIdx="0" presStyleCnt="2" custScaleX="39724" custScaleY="72746">
        <dgm:presLayoutVars>
          <dgm:bulletEnabled val="1"/>
        </dgm:presLayoutVars>
      </dgm:prSet>
      <dgm:spPr/>
      <dgm:t>
        <a:bodyPr/>
        <a:lstStyle/>
        <a:p>
          <a:endParaRPr lang="en-US"/>
        </a:p>
      </dgm:t>
    </dgm:pt>
    <dgm:pt modelId="{CD232F78-3F2E-49BB-BE85-5E2B7F1DFF00}" type="pres">
      <dgm:prSet presAssocID="{379973BA-24FA-482B-A7D4-731AB4066253}" presName="childShp" presStyleLbl="bgAccFollowNode1" presStyleIdx="0" presStyleCnt="2" custScaleX="143187">
        <dgm:presLayoutVars>
          <dgm:bulletEnabled val="1"/>
        </dgm:presLayoutVars>
      </dgm:prSet>
      <dgm:spPr/>
      <dgm:t>
        <a:bodyPr/>
        <a:lstStyle/>
        <a:p>
          <a:endParaRPr lang="en-US"/>
        </a:p>
      </dgm:t>
    </dgm:pt>
    <dgm:pt modelId="{0CC24032-21EC-4BF7-9D74-A0D2646ACFD4}" type="pres">
      <dgm:prSet presAssocID="{198FC4F2-AFCA-480E-9F55-3D5D2FA15A36}" presName="spacing" presStyleCnt="0"/>
      <dgm:spPr/>
      <dgm:t>
        <a:bodyPr/>
        <a:lstStyle/>
        <a:p>
          <a:endParaRPr lang="en-US"/>
        </a:p>
      </dgm:t>
    </dgm:pt>
    <dgm:pt modelId="{82C5DA9B-8CDA-4403-9440-4E2BADEFD4F1}" type="pres">
      <dgm:prSet presAssocID="{E02D7458-0211-4ACF-A63F-F7248C127632}" presName="linNode" presStyleCnt="0"/>
      <dgm:spPr/>
      <dgm:t>
        <a:bodyPr/>
        <a:lstStyle/>
        <a:p>
          <a:endParaRPr lang="en-US"/>
        </a:p>
      </dgm:t>
    </dgm:pt>
    <dgm:pt modelId="{4644894A-8621-4C97-868A-0EF14AF889CB}" type="pres">
      <dgm:prSet presAssocID="{E02D7458-0211-4ACF-A63F-F7248C127632}" presName="parentShp" presStyleLbl="node1" presStyleIdx="1" presStyleCnt="2" custScaleX="40047" custScaleY="72746">
        <dgm:presLayoutVars>
          <dgm:bulletEnabled val="1"/>
        </dgm:presLayoutVars>
      </dgm:prSet>
      <dgm:spPr/>
      <dgm:t>
        <a:bodyPr/>
        <a:lstStyle/>
        <a:p>
          <a:endParaRPr lang="en-US"/>
        </a:p>
      </dgm:t>
    </dgm:pt>
    <dgm:pt modelId="{7A7F7803-5A90-4333-ACC5-E3A3DA864FBB}" type="pres">
      <dgm:prSet presAssocID="{E02D7458-0211-4ACF-A63F-F7248C127632}" presName="childShp" presStyleLbl="bgAccFollowNode1" presStyleIdx="1" presStyleCnt="2" custScaleX="144298" custLinFactNeighborY="3845">
        <dgm:presLayoutVars>
          <dgm:bulletEnabled val="1"/>
        </dgm:presLayoutVars>
      </dgm:prSet>
      <dgm:spPr/>
      <dgm:t>
        <a:bodyPr/>
        <a:lstStyle/>
        <a:p>
          <a:endParaRPr lang="en-US"/>
        </a:p>
      </dgm:t>
    </dgm:pt>
  </dgm:ptLst>
  <dgm:cxnLst>
    <dgm:cxn modelId="{22D5647D-076A-461F-B780-F0731BE2DBE6}" srcId="{E02D7458-0211-4ACF-A63F-F7248C127632}" destId="{BFC5F375-494A-4C2D-A156-B1C0FA2524F5}" srcOrd="0" destOrd="0" parTransId="{D5412927-3F89-44A4-AE4E-849274062B7A}" sibTransId="{E5C9AED0-ADCC-49A0-AD2D-BC886A995306}"/>
    <dgm:cxn modelId="{FDF4663A-3829-44FC-AB50-92DBBCF56F32}" srcId="{F0D5078F-6BEF-48A7-BC74-C4D30E9B9074}" destId="{E02D7458-0211-4ACF-A63F-F7248C127632}" srcOrd="1" destOrd="0" parTransId="{65E51C57-52B5-465D-951C-471AFB3F516C}" sibTransId="{10B17CBA-061A-4B87-8F98-1A403AFE617B}"/>
    <dgm:cxn modelId="{B64D7B33-45D5-4E67-9294-6E20F963506B}" type="presOf" srcId="{BFC5F375-494A-4C2D-A156-B1C0FA2524F5}" destId="{7A7F7803-5A90-4333-ACC5-E3A3DA864FBB}" srcOrd="0" destOrd="0" presId="urn:microsoft.com/office/officeart/2005/8/layout/vList6"/>
    <dgm:cxn modelId="{DE386F97-D0D0-4230-8C64-86F009A2FAE6}" type="presOf" srcId="{1591DE69-C050-4A61-B107-89D470C65840}" destId="{CD232F78-3F2E-49BB-BE85-5E2B7F1DFF00}" srcOrd="0" destOrd="0" presId="urn:microsoft.com/office/officeart/2005/8/layout/vList6"/>
    <dgm:cxn modelId="{1B519158-7994-47CF-92FE-AF20CD7F9020}" srcId="{F0D5078F-6BEF-48A7-BC74-C4D30E9B9074}" destId="{379973BA-24FA-482B-A7D4-731AB4066253}" srcOrd="0" destOrd="0" parTransId="{773D0095-EC65-4B38-BF89-A7B3EFEE6E44}" sibTransId="{198FC4F2-AFCA-480E-9F55-3D5D2FA15A36}"/>
    <dgm:cxn modelId="{8F34B422-6A64-487E-A101-4C2FE92289F8}" type="presOf" srcId="{F0D5078F-6BEF-48A7-BC74-C4D30E9B9074}" destId="{E0B06BC5-ED6B-406D-A8DB-8E1FF9B89D8D}" srcOrd="0" destOrd="0" presId="urn:microsoft.com/office/officeart/2005/8/layout/vList6"/>
    <dgm:cxn modelId="{366F6B78-D6E0-4A83-B8E2-D13D1EDB14E2}" srcId="{379973BA-24FA-482B-A7D4-731AB4066253}" destId="{1591DE69-C050-4A61-B107-89D470C65840}" srcOrd="0" destOrd="0" parTransId="{4FBCF1DA-C9B8-469F-90EF-12633A269C12}" sibTransId="{0A470913-3C07-4D34-8F31-4C163D995F16}"/>
    <dgm:cxn modelId="{DD12EC9D-2F05-4747-8B19-17200CA466D1}" type="presOf" srcId="{E02D7458-0211-4ACF-A63F-F7248C127632}" destId="{4644894A-8621-4C97-868A-0EF14AF889CB}" srcOrd="0" destOrd="0" presId="urn:microsoft.com/office/officeart/2005/8/layout/vList6"/>
    <dgm:cxn modelId="{EA975842-5BD8-4A18-B274-ADCA0916F79B}" type="presOf" srcId="{379973BA-24FA-482B-A7D4-731AB4066253}" destId="{2CA2BCFE-BC2A-494F-80E8-75E462374252}" srcOrd="0" destOrd="0" presId="urn:microsoft.com/office/officeart/2005/8/layout/vList6"/>
    <dgm:cxn modelId="{0CFD57D9-F841-4046-A8B4-80468546A175}" type="presParOf" srcId="{E0B06BC5-ED6B-406D-A8DB-8E1FF9B89D8D}" destId="{CB3358E3-0E45-4A62-98FC-138F53ED6428}" srcOrd="0" destOrd="0" presId="urn:microsoft.com/office/officeart/2005/8/layout/vList6"/>
    <dgm:cxn modelId="{7EB77826-2188-4FA4-93B1-E5113FE757BF}" type="presParOf" srcId="{CB3358E3-0E45-4A62-98FC-138F53ED6428}" destId="{2CA2BCFE-BC2A-494F-80E8-75E462374252}" srcOrd="0" destOrd="0" presId="urn:microsoft.com/office/officeart/2005/8/layout/vList6"/>
    <dgm:cxn modelId="{C3BF1242-B617-4BCC-B682-093A9DB60E28}" type="presParOf" srcId="{CB3358E3-0E45-4A62-98FC-138F53ED6428}" destId="{CD232F78-3F2E-49BB-BE85-5E2B7F1DFF00}" srcOrd="1" destOrd="0" presId="urn:microsoft.com/office/officeart/2005/8/layout/vList6"/>
    <dgm:cxn modelId="{41AAD382-FA25-4357-90BB-80119B99596C}" type="presParOf" srcId="{E0B06BC5-ED6B-406D-A8DB-8E1FF9B89D8D}" destId="{0CC24032-21EC-4BF7-9D74-A0D2646ACFD4}" srcOrd="1" destOrd="0" presId="urn:microsoft.com/office/officeart/2005/8/layout/vList6"/>
    <dgm:cxn modelId="{427D9D4A-E909-4599-A3E6-D83AC74F7AF3}" type="presParOf" srcId="{E0B06BC5-ED6B-406D-A8DB-8E1FF9B89D8D}" destId="{82C5DA9B-8CDA-4403-9440-4E2BADEFD4F1}" srcOrd="2" destOrd="0" presId="urn:microsoft.com/office/officeart/2005/8/layout/vList6"/>
    <dgm:cxn modelId="{3CF5527E-55AC-4E5C-A93B-769423E31451}" type="presParOf" srcId="{82C5DA9B-8CDA-4403-9440-4E2BADEFD4F1}" destId="{4644894A-8621-4C97-868A-0EF14AF889CB}" srcOrd="0" destOrd="0" presId="urn:microsoft.com/office/officeart/2005/8/layout/vList6"/>
    <dgm:cxn modelId="{6622D0E5-0FF7-497F-ABCA-80C89A06B6AA}" type="presParOf" srcId="{82C5DA9B-8CDA-4403-9440-4E2BADEFD4F1}" destId="{7A7F7803-5A90-4333-ACC5-E3A3DA864FB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7EF13E-2806-4407-A2BA-D57F5293C177}"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A45F44A6-1F42-448F-A987-6723B4611EE8}">
      <dgm:prSet phldrT="[Text]" custT="1"/>
      <dgm:spPr/>
      <dgm:t>
        <a:bodyPr/>
        <a:lstStyle/>
        <a:p>
          <a:pPr algn="ctr" rtl="1"/>
          <a:r>
            <a:rPr lang="fa-IR" sz="3200" b="0" smtClean="0">
              <a:solidFill>
                <a:schemeClr val="tx1"/>
              </a:solidFill>
              <a:cs typeface="B Nazanin" pitchFamily="2" charset="-78"/>
            </a:rPr>
            <a:t>1- هدف اصلی </a:t>
          </a:r>
          <a:endParaRPr lang="en-US" sz="3200" b="0" dirty="0">
            <a:solidFill>
              <a:schemeClr val="tx1"/>
            </a:solidFill>
            <a:cs typeface="B Nazanin" pitchFamily="2" charset="-78"/>
          </a:endParaRPr>
        </a:p>
      </dgm:t>
    </dgm:pt>
    <dgm:pt modelId="{56EFFAD8-B9CB-4474-95FF-33129E8C35B0}" type="parTrans" cxnId="{C7BE7727-E3D7-41A4-82D4-E00B7D9D1003}">
      <dgm:prSet/>
      <dgm:spPr/>
      <dgm:t>
        <a:bodyPr/>
        <a:lstStyle/>
        <a:p>
          <a:endParaRPr lang="en-US"/>
        </a:p>
      </dgm:t>
    </dgm:pt>
    <dgm:pt modelId="{4D221169-CD3A-4B61-AD39-14CFA83E1842}" type="sibTrans" cxnId="{C7BE7727-E3D7-41A4-82D4-E00B7D9D1003}">
      <dgm:prSet/>
      <dgm:spPr/>
      <dgm:t>
        <a:bodyPr/>
        <a:lstStyle/>
        <a:p>
          <a:endParaRPr lang="en-US">
            <a:solidFill>
              <a:schemeClr val="tx1"/>
            </a:solidFill>
          </a:endParaRPr>
        </a:p>
      </dgm:t>
    </dgm:pt>
    <dgm:pt modelId="{7A289BDD-58CF-47DD-8742-03C9E6B332CD}">
      <dgm:prSet phldrT="[Text]" custT="1"/>
      <dgm:spPr/>
      <dgm:t>
        <a:bodyPr/>
        <a:lstStyle/>
        <a:p>
          <a:pPr algn="ctr" rtl="1"/>
          <a:r>
            <a:rPr lang="fa-IR" sz="3200" b="0" smtClean="0">
              <a:solidFill>
                <a:schemeClr val="tx1"/>
              </a:solidFill>
              <a:cs typeface="B Nazanin" pitchFamily="2" charset="-78"/>
            </a:rPr>
            <a:t>2- منطق وجودی</a:t>
          </a:r>
          <a:endParaRPr lang="en-US" sz="3200" b="0" dirty="0">
            <a:solidFill>
              <a:schemeClr val="tx1"/>
            </a:solidFill>
            <a:cs typeface="B Nazanin" pitchFamily="2" charset="-78"/>
          </a:endParaRPr>
        </a:p>
      </dgm:t>
    </dgm:pt>
    <dgm:pt modelId="{2C65134B-5465-433B-BC4C-B26B49A263C9}" type="parTrans" cxnId="{FD5C1B7A-5BCF-400C-9819-9206CBA4524E}">
      <dgm:prSet/>
      <dgm:spPr/>
      <dgm:t>
        <a:bodyPr/>
        <a:lstStyle/>
        <a:p>
          <a:endParaRPr lang="en-US"/>
        </a:p>
      </dgm:t>
    </dgm:pt>
    <dgm:pt modelId="{8F7BDB19-5E6D-4A6F-B282-D99B47B3A6B4}" type="sibTrans" cxnId="{FD5C1B7A-5BCF-400C-9819-9206CBA4524E}">
      <dgm:prSet/>
      <dgm:spPr/>
      <dgm:t>
        <a:bodyPr/>
        <a:lstStyle/>
        <a:p>
          <a:endParaRPr lang="en-US"/>
        </a:p>
      </dgm:t>
    </dgm:pt>
    <dgm:pt modelId="{DC1F4051-6B51-4BBC-B89D-C7BA6605CB6E}">
      <dgm:prSet phldrT="[Text]" custT="1"/>
      <dgm:spPr/>
      <dgm:t>
        <a:bodyPr/>
        <a:lstStyle/>
        <a:p>
          <a:pPr algn="ctr" rtl="1"/>
          <a:r>
            <a:rPr lang="fa-IR" sz="3200" b="0" smtClean="0">
              <a:solidFill>
                <a:schemeClr val="tx1"/>
              </a:solidFill>
              <a:cs typeface="B Nazanin" pitchFamily="2" charset="-78"/>
            </a:rPr>
            <a:t>3- گسترده و محدوده</a:t>
          </a:r>
          <a:endParaRPr lang="en-US" sz="3200" b="0" dirty="0">
            <a:solidFill>
              <a:schemeClr val="tx1"/>
            </a:solidFill>
            <a:cs typeface="B Nazanin" pitchFamily="2" charset="-78"/>
          </a:endParaRPr>
        </a:p>
      </dgm:t>
    </dgm:pt>
    <dgm:pt modelId="{CBEB863E-DD02-40BC-AFBA-CE9D60807B66}" type="parTrans" cxnId="{ED43D730-787E-4B41-9B1D-307829C7677A}">
      <dgm:prSet/>
      <dgm:spPr/>
      <dgm:t>
        <a:bodyPr/>
        <a:lstStyle/>
        <a:p>
          <a:endParaRPr lang="en-US"/>
        </a:p>
      </dgm:t>
    </dgm:pt>
    <dgm:pt modelId="{C2602219-A05C-4AF6-BB44-705B9BA72122}" type="sibTrans" cxnId="{ED43D730-787E-4B41-9B1D-307829C7677A}">
      <dgm:prSet/>
      <dgm:spPr/>
      <dgm:t>
        <a:bodyPr/>
        <a:lstStyle/>
        <a:p>
          <a:endParaRPr lang="en-US"/>
        </a:p>
      </dgm:t>
    </dgm:pt>
    <dgm:pt modelId="{E209F713-5BB9-4A58-B4AD-24DA5EE1CB7B}">
      <dgm:prSet custT="1"/>
      <dgm:spPr/>
      <dgm:t>
        <a:bodyPr/>
        <a:lstStyle/>
        <a:p>
          <a:pPr algn="ctr" rtl="1"/>
          <a:r>
            <a:rPr lang="fa-IR" sz="3200" b="0" dirty="0" smtClean="0">
              <a:solidFill>
                <a:schemeClr val="tx1"/>
              </a:solidFill>
              <a:cs typeface="B Nazanin" pitchFamily="2" charset="-78"/>
            </a:rPr>
            <a:t>7- دیدگاه های معلمان در مورد این دو فرایند</a:t>
          </a:r>
        </a:p>
      </dgm:t>
    </dgm:pt>
    <dgm:pt modelId="{E7C8B07B-BD63-4A36-B677-EBB96D3811D8}" type="parTrans" cxnId="{9444F2A6-19E4-4A1F-AEF4-8B0D914F7C5A}">
      <dgm:prSet/>
      <dgm:spPr/>
      <dgm:t>
        <a:bodyPr/>
        <a:lstStyle/>
        <a:p>
          <a:endParaRPr lang="en-US"/>
        </a:p>
      </dgm:t>
    </dgm:pt>
    <dgm:pt modelId="{751BEE36-330E-411E-996A-BD1E793F8511}" type="sibTrans" cxnId="{9444F2A6-19E4-4A1F-AEF4-8B0D914F7C5A}">
      <dgm:prSet/>
      <dgm:spPr/>
      <dgm:t>
        <a:bodyPr/>
        <a:lstStyle/>
        <a:p>
          <a:endParaRPr lang="en-US"/>
        </a:p>
      </dgm:t>
    </dgm:pt>
    <dgm:pt modelId="{9A711BA5-02C5-4E7D-86B3-CDDCFF94D51F}">
      <dgm:prSet custT="1"/>
      <dgm:spPr/>
      <dgm:t>
        <a:bodyPr/>
        <a:lstStyle/>
        <a:p>
          <a:pPr algn="ctr" rtl="1"/>
          <a:r>
            <a:rPr lang="fa-IR" sz="3200" b="0" smtClean="0">
              <a:solidFill>
                <a:schemeClr val="tx1"/>
              </a:solidFill>
              <a:cs typeface="B Nazanin" pitchFamily="2" charset="-78"/>
            </a:rPr>
            <a:t>4- ماهیت درونی رابطه بین معلم و مدیر</a:t>
          </a:r>
          <a:endParaRPr lang="fa-IR" sz="3200" b="0" dirty="0" smtClean="0">
            <a:solidFill>
              <a:schemeClr val="tx1"/>
            </a:solidFill>
            <a:cs typeface="B Nazanin" pitchFamily="2" charset="-78"/>
          </a:endParaRPr>
        </a:p>
      </dgm:t>
    </dgm:pt>
    <dgm:pt modelId="{BD2132BE-EBAE-48DB-BCA7-7CB94EF59698}" type="parTrans" cxnId="{54A41C04-AAE1-4B05-ACB6-DE89CC37397E}">
      <dgm:prSet/>
      <dgm:spPr/>
      <dgm:t>
        <a:bodyPr/>
        <a:lstStyle/>
        <a:p>
          <a:endParaRPr lang="en-US"/>
        </a:p>
      </dgm:t>
    </dgm:pt>
    <dgm:pt modelId="{B8355ED6-DCE5-40B1-BE4D-829B9B3A2C4F}" type="sibTrans" cxnId="{54A41C04-AAE1-4B05-ACB6-DE89CC37397E}">
      <dgm:prSet/>
      <dgm:spPr/>
      <dgm:t>
        <a:bodyPr/>
        <a:lstStyle/>
        <a:p>
          <a:endParaRPr lang="en-US"/>
        </a:p>
      </dgm:t>
    </dgm:pt>
    <dgm:pt modelId="{072C3211-1ECB-47DF-BFBF-1A25D94E6D9E}">
      <dgm:prSet custT="1"/>
      <dgm:spPr/>
      <dgm:t>
        <a:bodyPr/>
        <a:lstStyle/>
        <a:p>
          <a:pPr algn="ctr" rtl="1"/>
          <a:r>
            <a:rPr lang="fa-IR" sz="3200" b="0" dirty="0" smtClean="0">
              <a:solidFill>
                <a:schemeClr val="tx1"/>
              </a:solidFill>
              <a:cs typeface="B Nazanin" pitchFamily="2" charset="-78"/>
            </a:rPr>
            <a:t>5- روش های گردآوری اطلاعات </a:t>
          </a:r>
        </a:p>
      </dgm:t>
    </dgm:pt>
    <dgm:pt modelId="{40C8DF63-4455-49C4-8A2A-8CFBEC737BAE}" type="parTrans" cxnId="{2DE0C8B2-E34A-4142-993E-01A5580E79EA}">
      <dgm:prSet/>
      <dgm:spPr/>
      <dgm:t>
        <a:bodyPr/>
        <a:lstStyle/>
        <a:p>
          <a:endParaRPr lang="en-US"/>
        </a:p>
      </dgm:t>
    </dgm:pt>
    <dgm:pt modelId="{D95B4A64-CEB4-4F2D-8611-82A8D4DBAEED}" type="sibTrans" cxnId="{2DE0C8B2-E34A-4142-993E-01A5580E79EA}">
      <dgm:prSet/>
      <dgm:spPr/>
      <dgm:t>
        <a:bodyPr/>
        <a:lstStyle/>
        <a:p>
          <a:endParaRPr lang="en-US"/>
        </a:p>
      </dgm:t>
    </dgm:pt>
    <dgm:pt modelId="{3A133D85-B2D1-4D40-9ABF-F8DE07610B18}">
      <dgm:prSet custT="1"/>
      <dgm:spPr/>
      <dgm:t>
        <a:bodyPr/>
        <a:lstStyle/>
        <a:p>
          <a:pPr algn="ctr" rtl="1"/>
          <a:r>
            <a:rPr lang="fa-IR" sz="3200" b="0" smtClean="0">
              <a:solidFill>
                <a:schemeClr val="tx1"/>
              </a:solidFill>
              <a:cs typeface="B Nazanin" pitchFamily="2" charset="-78"/>
            </a:rPr>
            <a:t>6- تخصص </a:t>
          </a:r>
          <a:endParaRPr lang="fa-IR" sz="3200" b="0" dirty="0" smtClean="0">
            <a:solidFill>
              <a:schemeClr val="tx1"/>
            </a:solidFill>
            <a:cs typeface="B Nazanin" pitchFamily="2" charset="-78"/>
          </a:endParaRPr>
        </a:p>
      </dgm:t>
    </dgm:pt>
    <dgm:pt modelId="{8888D75A-C84C-435D-8C92-3733AFF89222}" type="parTrans" cxnId="{323267FC-856F-445D-84EF-9CEE3F17524E}">
      <dgm:prSet/>
      <dgm:spPr/>
      <dgm:t>
        <a:bodyPr/>
        <a:lstStyle/>
        <a:p>
          <a:endParaRPr lang="en-US"/>
        </a:p>
      </dgm:t>
    </dgm:pt>
    <dgm:pt modelId="{4F43CD5A-CEC3-454E-98B5-FB7E2B83ACAB}" type="sibTrans" cxnId="{323267FC-856F-445D-84EF-9CEE3F17524E}">
      <dgm:prSet/>
      <dgm:spPr/>
      <dgm:t>
        <a:bodyPr/>
        <a:lstStyle/>
        <a:p>
          <a:endParaRPr lang="en-US"/>
        </a:p>
      </dgm:t>
    </dgm:pt>
    <dgm:pt modelId="{57DC4917-DC63-472C-BF58-C4DEB58CE8F4}" type="pres">
      <dgm:prSet presAssocID="{FB7EF13E-2806-4407-A2BA-D57F5293C177}" presName="Name0" presStyleCnt="0">
        <dgm:presLayoutVars>
          <dgm:chMax val="7"/>
          <dgm:chPref val="7"/>
          <dgm:dir/>
        </dgm:presLayoutVars>
      </dgm:prSet>
      <dgm:spPr/>
      <dgm:t>
        <a:bodyPr/>
        <a:lstStyle/>
        <a:p>
          <a:endParaRPr lang="en-US"/>
        </a:p>
      </dgm:t>
    </dgm:pt>
    <dgm:pt modelId="{3628BA32-90DC-4987-90D2-C4E31C589272}" type="pres">
      <dgm:prSet presAssocID="{FB7EF13E-2806-4407-A2BA-D57F5293C177}" presName="Name1" presStyleCnt="0"/>
      <dgm:spPr/>
    </dgm:pt>
    <dgm:pt modelId="{5B798E85-57A1-4DF5-8952-A015EECBAB5C}" type="pres">
      <dgm:prSet presAssocID="{FB7EF13E-2806-4407-A2BA-D57F5293C177}" presName="cycle" presStyleCnt="0"/>
      <dgm:spPr/>
    </dgm:pt>
    <dgm:pt modelId="{462E8ED2-9027-4AF6-9597-A800093357F5}" type="pres">
      <dgm:prSet presAssocID="{FB7EF13E-2806-4407-A2BA-D57F5293C177}" presName="srcNode" presStyleLbl="node1" presStyleIdx="0" presStyleCnt="7"/>
      <dgm:spPr/>
    </dgm:pt>
    <dgm:pt modelId="{18F2F84A-8A88-4F9C-A72C-4A36AF7BCD5D}" type="pres">
      <dgm:prSet presAssocID="{FB7EF13E-2806-4407-A2BA-D57F5293C177}" presName="conn" presStyleLbl="parChTrans1D2" presStyleIdx="0" presStyleCnt="1"/>
      <dgm:spPr/>
      <dgm:t>
        <a:bodyPr/>
        <a:lstStyle/>
        <a:p>
          <a:endParaRPr lang="en-US"/>
        </a:p>
      </dgm:t>
    </dgm:pt>
    <dgm:pt modelId="{B421F21F-E7AF-4748-97EE-93BF230420E5}" type="pres">
      <dgm:prSet presAssocID="{FB7EF13E-2806-4407-A2BA-D57F5293C177}" presName="extraNode" presStyleLbl="node1" presStyleIdx="0" presStyleCnt="7"/>
      <dgm:spPr/>
    </dgm:pt>
    <dgm:pt modelId="{6006AD53-F648-46DC-A7CE-5078F2256A3A}" type="pres">
      <dgm:prSet presAssocID="{FB7EF13E-2806-4407-A2BA-D57F5293C177}" presName="dstNode" presStyleLbl="node1" presStyleIdx="0" presStyleCnt="7"/>
      <dgm:spPr/>
    </dgm:pt>
    <dgm:pt modelId="{4A3A733B-CDD7-4ECE-86AA-D12B68F9B2FF}" type="pres">
      <dgm:prSet presAssocID="{A45F44A6-1F42-448F-A987-6723B4611EE8}" presName="text_1" presStyleLbl="node1" presStyleIdx="0" presStyleCnt="7">
        <dgm:presLayoutVars>
          <dgm:bulletEnabled val="1"/>
        </dgm:presLayoutVars>
      </dgm:prSet>
      <dgm:spPr/>
      <dgm:t>
        <a:bodyPr/>
        <a:lstStyle/>
        <a:p>
          <a:endParaRPr lang="en-US"/>
        </a:p>
      </dgm:t>
    </dgm:pt>
    <dgm:pt modelId="{78FE148B-51FC-42DF-83E4-298BB05F3307}" type="pres">
      <dgm:prSet presAssocID="{A45F44A6-1F42-448F-A987-6723B4611EE8}" presName="accent_1" presStyleCnt="0"/>
      <dgm:spPr/>
    </dgm:pt>
    <dgm:pt modelId="{C755D636-F5AF-44D7-B3BC-8A7542FD9133}" type="pres">
      <dgm:prSet presAssocID="{A45F44A6-1F42-448F-A987-6723B4611EE8}" presName="accentRepeatNode" presStyleLbl="solidFgAcc1" presStyleIdx="0" presStyleCnt="7"/>
      <dgm:spPr/>
    </dgm:pt>
    <dgm:pt modelId="{68F18153-5774-45DD-B0DE-19803172A957}" type="pres">
      <dgm:prSet presAssocID="{7A289BDD-58CF-47DD-8742-03C9E6B332CD}" presName="text_2" presStyleLbl="node1" presStyleIdx="1" presStyleCnt="7">
        <dgm:presLayoutVars>
          <dgm:bulletEnabled val="1"/>
        </dgm:presLayoutVars>
      </dgm:prSet>
      <dgm:spPr/>
      <dgm:t>
        <a:bodyPr/>
        <a:lstStyle/>
        <a:p>
          <a:endParaRPr lang="en-US"/>
        </a:p>
      </dgm:t>
    </dgm:pt>
    <dgm:pt modelId="{CB73EED4-849D-4DFC-B26D-9DFAF22C1FA0}" type="pres">
      <dgm:prSet presAssocID="{7A289BDD-58CF-47DD-8742-03C9E6B332CD}" presName="accent_2" presStyleCnt="0"/>
      <dgm:spPr/>
    </dgm:pt>
    <dgm:pt modelId="{908B557C-4B48-4EAC-83DA-3BDB3DDFC0D7}" type="pres">
      <dgm:prSet presAssocID="{7A289BDD-58CF-47DD-8742-03C9E6B332CD}" presName="accentRepeatNode" presStyleLbl="solidFgAcc1" presStyleIdx="1" presStyleCnt="7"/>
      <dgm:spPr/>
    </dgm:pt>
    <dgm:pt modelId="{40C3701D-85BE-41F7-A8C8-CF53C69B72E4}" type="pres">
      <dgm:prSet presAssocID="{DC1F4051-6B51-4BBC-B89D-C7BA6605CB6E}" presName="text_3" presStyleLbl="node1" presStyleIdx="2" presStyleCnt="7">
        <dgm:presLayoutVars>
          <dgm:bulletEnabled val="1"/>
        </dgm:presLayoutVars>
      </dgm:prSet>
      <dgm:spPr/>
      <dgm:t>
        <a:bodyPr/>
        <a:lstStyle/>
        <a:p>
          <a:endParaRPr lang="en-US"/>
        </a:p>
      </dgm:t>
    </dgm:pt>
    <dgm:pt modelId="{C33EF4C5-6A88-4252-8DBA-C1A7ADE4C9BC}" type="pres">
      <dgm:prSet presAssocID="{DC1F4051-6B51-4BBC-B89D-C7BA6605CB6E}" presName="accent_3" presStyleCnt="0"/>
      <dgm:spPr/>
    </dgm:pt>
    <dgm:pt modelId="{5E9E2924-DAB0-495B-AAFC-5C17D13574D6}" type="pres">
      <dgm:prSet presAssocID="{DC1F4051-6B51-4BBC-B89D-C7BA6605CB6E}" presName="accentRepeatNode" presStyleLbl="solidFgAcc1" presStyleIdx="2" presStyleCnt="7"/>
      <dgm:spPr/>
    </dgm:pt>
    <dgm:pt modelId="{6891434A-59F7-496F-AFCC-880E1744211B}" type="pres">
      <dgm:prSet presAssocID="{9A711BA5-02C5-4E7D-86B3-CDDCFF94D51F}" presName="text_4" presStyleLbl="node1" presStyleIdx="3" presStyleCnt="7">
        <dgm:presLayoutVars>
          <dgm:bulletEnabled val="1"/>
        </dgm:presLayoutVars>
      </dgm:prSet>
      <dgm:spPr/>
      <dgm:t>
        <a:bodyPr/>
        <a:lstStyle/>
        <a:p>
          <a:endParaRPr lang="en-US"/>
        </a:p>
      </dgm:t>
    </dgm:pt>
    <dgm:pt modelId="{C1511872-B3BD-49A2-BDE9-8779DA5264C5}" type="pres">
      <dgm:prSet presAssocID="{9A711BA5-02C5-4E7D-86B3-CDDCFF94D51F}" presName="accent_4" presStyleCnt="0"/>
      <dgm:spPr/>
    </dgm:pt>
    <dgm:pt modelId="{8CD6FB9A-E4D6-4BF3-9665-B90E4028322F}" type="pres">
      <dgm:prSet presAssocID="{9A711BA5-02C5-4E7D-86B3-CDDCFF94D51F}" presName="accentRepeatNode" presStyleLbl="solidFgAcc1" presStyleIdx="3" presStyleCnt="7"/>
      <dgm:spPr/>
    </dgm:pt>
    <dgm:pt modelId="{ACA2FB51-9D9B-4476-BFD5-11AC5C92B3E2}" type="pres">
      <dgm:prSet presAssocID="{072C3211-1ECB-47DF-BFBF-1A25D94E6D9E}" presName="text_5" presStyleLbl="node1" presStyleIdx="4" presStyleCnt="7">
        <dgm:presLayoutVars>
          <dgm:bulletEnabled val="1"/>
        </dgm:presLayoutVars>
      </dgm:prSet>
      <dgm:spPr/>
      <dgm:t>
        <a:bodyPr/>
        <a:lstStyle/>
        <a:p>
          <a:endParaRPr lang="en-US"/>
        </a:p>
      </dgm:t>
    </dgm:pt>
    <dgm:pt modelId="{120EF6F5-7ED2-4F82-B1F3-716057C2931E}" type="pres">
      <dgm:prSet presAssocID="{072C3211-1ECB-47DF-BFBF-1A25D94E6D9E}" presName="accent_5" presStyleCnt="0"/>
      <dgm:spPr/>
    </dgm:pt>
    <dgm:pt modelId="{598519E1-126D-4597-A15B-795736D4CEAC}" type="pres">
      <dgm:prSet presAssocID="{072C3211-1ECB-47DF-BFBF-1A25D94E6D9E}" presName="accentRepeatNode" presStyleLbl="solidFgAcc1" presStyleIdx="4" presStyleCnt="7"/>
      <dgm:spPr/>
    </dgm:pt>
    <dgm:pt modelId="{BD5BDEC4-E165-4B01-9C6A-28260243C871}" type="pres">
      <dgm:prSet presAssocID="{3A133D85-B2D1-4D40-9ABF-F8DE07610B18}" presName="text_6" presStyleLbl="node1" presStyleIdx="5" presStyleCnt="7">
        <dgm:presLayoutVars>
          <dgm:bulletEnabled val="1"/>
        </dgm:presLayoutVars>
      </dgm:prSet>
      <dgm:spPr/>
      <dgm:t>
        <a:bodyPr/>
        <a:lstStyle/>
        <a:p>
          <a:endParaRPr lang="en-US"/>
        </a:p>
      </dgm:t>
    </dgm:pt>
    <dgm:pt modelId="{46CCFA49-2D39-4223-96A8-6D6B3C0F9825}" type="pres">
      <dgm:prSet presAssocID="{3A133D85-B2D1-4D40-9ABF-F8DE07610B18}" presName="accent_6" presStyleCnt="0"/>
      <dgm:spPr/>
    </dgm:pt>
    <dgm:pt modelId="{1F0D4AB7-03F9-401B-BB4B-300A953153C4}" type="pres">
      <dgm:prSet presAssocID="{3A133D85-B2D1-4D40-9ABF-F8DE07610B18}" presName="accentRepeatNode" presStyleLbl="solidFgAcc1" presStyleIdx="5" presStyleCnt="7"/>
      <dgm:spPr/>
    </dgm:pt>
    <dgm:pt modelId="{2F56F497-21EE-4184-AB85-E42D57DC1D95}" type="pres">
      <dgm:prSet presAssocID="{E209F713-5BB9-4A58-B4AD-24DA5EE1CB7B}" presName="text_7" presStyleLbl="node1" presStyleIdx="6" presStyleCnt="7">
        <dgm:presLayoutVars>
          <dgm:bulletEnabled val="1"/>
        </dgm:presLayoutVars>
      </dgm:prSet>
      <dgm:spPr/>
      <dgm:t>
        <a:bodyPr/>
        <a:lstStyle/>
        <a:p>
          <a:endParaRPr lang="en-US"/>
        </a:p>
      </dgm:t>
    </dgm:pt>
    <dgm:pt modelId="{2866674D-B10F-491C-854A-9DF9A31D4B68}" type="pres">
      <dgm:prSet presAssocID="{E209F713-5BB9-4A58-B4AD-24DA5EE1CB7B}" presName="accent_7" presStyleCnt="0"/>
      <dgm:spPr/>
    </dgm:pt>
    <dgm:pt modelId="{6CCBB2E5-D122-430D-A0FA-392C3036FA04}" type="pres">
      <dgm:prSet presAssocID="{E209F713-5BB9-4A58-B4AD-24DA5EE1CB7B}" presName="accentRepeatNode" presStyleLbl="solidFgAcc1" presStyleIdx="6" presStyleCnt="7"/>
      <dgm:spPr/>
    </dgm:pt>
  </dgm:ptLst>
  <dgm:cxnLst>
    <dgm:cxn modelId="{C7BE7727-E3D7-41A4-82D4-E00B7D9D1003}" srcId="{FB7EF13E-2806-4407-A2BA-D57F5293C177}" destId="{A45F44A6-1F42-448F-A987-6723B4611EE8}" srcOrd="0" destOrd="0" parTransId="{56EFFAD8-B9CB-4474-95FF-33129E8C35B0}" sibTransId="{4D221169-CD3A-4B61-AD39-14CFA83E1842}"/>
    <dgm:cxn modelId="{7345493D-3B05-43DA-B664-C3337EE81545}" type="presOf" srcId="{7A289BDD-58CF-47DD-8742-03C9E6B332CD}" destId="{68F18153-5774-45DD-B0DE-19803172A957}" srcOrd="0" destOrd="0" presId="urn:microsoft.com/office/officeart/2008/layout/VerticalCurvedList"/>
    <dgm:cxn modelId="{FD5C1B7A-5BCF-400C-9819-9206CBA4524E}" srcId="{FB7EF13E-2806-4407-A2BA-D57F5293C177}" destId="{7A289BDD-58CF-47DD-8742-03C9E6B332CD}" srcOrd="1" destOrd="0" parTransId="{2C65134B-5465-433B-BC4C-B26B49A263C9}" sibTransId="{8F7BDB19-5E6D-4A6F-B282-D99B47B3A6B4}"/>
    <dgm:cxn modelId="{A7BEA0D7-A715-4620-9729-947AC60DE7AA}" type="presOf" srcId="{FB7EF13E-2806-4407-A2BA-D57F5293C177}" destId="{57DC4917-DC63-472C-BF58-C4DEB58CE8F4}" srcOrd="0" destOrd="0" presId="urn:microsoft.com/office/officeart/2008/layout/VerticalCurvedList"/>
    <dgm:cxn modelId="{8AC2A6EE-210E-4013-B663-7FAD7BA60605}" type="presOf" srcId="{A45F44A6-1F42-448F-A987-6723B4611EE8}" destId="{4A3A733B-CDD7-4ECE-86AA-D12B68F9B2FF}" srcOrd="0" destOrd="0" presId="urn:microsoft.com/office/officeart/2008/layout/VerticalCurvedList"/>
    <dgm:cxn modelId="{ED43D730-787E-4B41-9B1D-307829C7677A}" srcId="{FB7EF13E-2806-4407-A2BA-D57F5293C177}" destId="{DC1F4051-6B51-4BBC-B89D-C7BA6605CB6E}" srcOrd="2" destOrd="0" parTransId="{CBEB863E-DD02-40BC-AFBA-CE9D60807B66}" sibTransId="{C2602219-A05C-4AF6-BB44-705B9BA72122}"/>
    <dgm:cxn modelId="{8A1E9026-3113-4900-B6A3-C68B86934D30}" type="presOf" srcId="{DC1F4051-6B51-4BBC-B89D-C7BA6605CB6E}" destId="{40C3701D-85BE-41F7-A8C8-CF53C69B72E4}" srcOrd="0" destOrd="0" presId="urn:microsoft.com/office/officeart/2008/layout/VerticalCurvedList"/>
    <dgm:cxn modelId="{2DE0C8B2-E34A-4142-993E-01A5580E79EA}" srcId="{FB7EF13E-2806-4407-A2BA-D57F5293C177}" destId="{072C3211-1ECB-47DF-BFBF-1A25D94E6D9E}" srcOrd="4" destOrd="0" parTransId="{40C8DF63-4455-49C4-8A2A-8CFBEC737BAE}" sibTransId="{D95B4A64-CEB4-4F2D-8611-82A8D4DBAEED}"/>
    <dgm:cxn modelId="{9444F2A6-19E4-4A1F-AEF4-8B0D914F7C5A}" srcId="{FB7EF13E-2806-4407-A2BA-D57F5293C177}" destId="{E209F713-5BB9-4A58-B4AD-24DA5EE1CB7B}" srcOrd="6" destOrd="0" parTransId="{E7C8B07B-BD63-4A36-B677-EBB96D3811D8}" sibTransId="{751BEE36-330E-411E-996A-BD1E793F8511}"/>
    <dgm:cxn modelId="{323267FC-856F-445D-84EF-9CEE3F17524E}" srcId="{FB7EF13E-2806-4407-A2BA-D57F5293C177}" destId="{3A133D85-B2D1-4D40-9ABF-F8DE07610B18}" srcOrd="5" destOrd="0" parTransId="{8888D75A-C84C-435D-8C92-3733AFF89222}" sibTransId="{4F43CD5A-CEC3-454E-98B5-FB7E2B83ACAB}"/>
    <dgm:cxn modelId="{4D55B68E-E1F2-4014-952F-B80FD71E98FB}" type="presOf" srcId="{E209F713-5BB9-4A58-B4AD-24DA5EE1CB7B}" destId="{2F56F497-21EE-4184-AB85-E42D57DC1D95}" srcOrd="0" destOrd="0" presId="urn:microsoft.com/office/officeart/2008/layout/VerticalCurvedList"/>
    <dgm:cxn modelId="{54A41C04-AAE1-4B05-ACB6-DE89CC37397E}" srcId="{FB7EF13E-2806-4407-A2BA-D57F5293C177}" destId="{9A711BA5-02C5-4E7D-86B3-CDDCFF94D51F}" srcOrd="3" destOrd="0" parTransId="{BD2132BE-EBAE-48DB-BCA7-7CB94EF59698}" sibTransId="{B8355ED6-DCE5-40B1-BE4D-829B9B3A2C4F}"/>
    <dgm:cxn modelId="{784242A5-B022-4A3D-A83E-B67020AAECED}" type="presOf" srcId="{4D221169-CD3A-4B61-AD39-14CFA83E1842}" destId="{18F2F84A-8A88-4F9C-A72C-4A36AF7BCD5D}" srcOrd="0" destOrd="0" presId="urn:microsoft.com/office/officeart/2008/layout/VerticalCurvedList"/>
    <dgm:cxn modelId="{345BE6C2-6A15-423C-94F1-2F394410C3E6}" type="presOf" srcId="{072C3211-1ECB-47DF-BFBF-1A25D94E6D9E}" destId="{ACA2FB51-9D9B-4476-BFD5-11AC5C92B3E2}" srcOrd="0" destOrd="0" presId="urn:microsoft.com/office/officeart/2008/layout/VerticalCurvedList"/>
    <dgm:cxn modelId="{BA7A9C93-9822-4638-B233-C5B3FA1221DA}" type="presOf" srcId="{3A133D85-B2D1-4D40-9ABF-F8DE07610B18}" destId="{BD5BDEC4-E165-4B01-9C6A-28260243C871}" srcOrd="0" destOrd="0" presId="urn:microsoft.com/office/officeart/2008/layout/VerticalCurvedList"/>
    <dgm:cxn modelId="{0B4816E5-15D8-45C4-A3CB-84A4EE8217D4}" type="presOf" srcId="{9A711BA5-02C5-4E7D-86B3-CDDCFF94D51F}" destId="{6891434A-59F7-496F-AFCC-880E1744211B}" srcOrd="0" destOrd="0" presId="urn:microsoft.com/office/officeart/2008/layout/VerticalCurvedList"/>
    <dgm:cxn modelId="{BF449BCF-173C-40D7-B5DE-9B21C79CCA59}" type="presParOf" srcId="{57DC4917-DC63-472C-BF58-C4DEB58CE8F4}" destId="{3628BA32-90DC-4987-90D2-C4E31C589272}" srcOrd="0" destOrd="0" presId="urn:microsoft.com/office/officeart/2008/layout/VerticalCurvedList"/>
    <dgm:cxn modelId="{23466331-A257-4D1B-8A6F-73E77D4292C5}" type="presParOf" srcId="{3628BA32-90DC-4987-90D2-C4E31C589272}" destId="{5B798E85-57A1-4DF5-8952-A015EECBAB5C}" srcOrd="0" destOrd="0" presId="urn:microsoft.com/office/officeart/2008/layout/VerticalCurvedList"/>
    <dgm:cxn modelId="{D1B9EBE7-0774-4223-9482-3C847F42B581}" type="presParOf" srcId="{5B798E85-57A1-4DF5-8952-A015EECBAB5C}" destId="{462E8ED2-9027-4AF6-9597-A800093357F5}" srcOrd="0" destOrd="0" presId="urn:microsoft.com/office/officeart/2008/layout/VerticalCurvedList"/>
    <dgm:cxn modelId="{FE23278C-13A8-419C-85D8-75BEEEDD084B}" type="presParOf" srcId="{5B798E85-57A1-4DF5-8952-A015EECBAB5C}" destId="{18F2F84A-8A88-4F9C-A72C-4A36AF7BCD5D}" srcOrd="1" destOrd="0" presId="urn:microsoft.com/office/officeart/2008/layout/VerticalCurvedList"/>
    <dgm:cxn modelId="{401ED61F-AEAD-48F3-8450-A8383EECC170}" type="presParOf" srcId="{5B798E85-57A1-4DF5-8952-A015EECBAB5C}" destId="{B421F21F-E7AF-4748-97EE-93BF230420E5}" srcOrd="2" destOrd="0" presId="urn:microsoft.com/office/officeart/2008/layout/VerticalCurvedList"/>
    <dgm:cxn modelId="{13749467-C022-4345-86FB-7CEDD8EFE51A}" type="presParOf" srcId="{5B798E85-57A1-4DF5-8952-A015EECBAB5C}" destId="{6006AD53-F648-46DC-A7CE-5078F2256A3A}" srcOrd="3" destOrd="0" presId="urn:microsoft.com/office/officeart/2008/layout/VerticalCurvedList"/>
    <dgm:cxn modelId="{08FC5EB1-C36B-4312-92CF-5A9500B3784A}" type="presParOf" srcId="{3628BA32-90DC-4987-90D2-C4E31C589272}" destId="{4A3A733B-CDD7-4ECE-86AA-D12B68F9B2FF}" srcOrd="1" destOrd="0" presId="urn:microsoft.com/office/officeart/2008/layout/VerticalCurvedList"/>
    <dgm:cxn modelId="{F1C333C0-5A23-4169-A537-B20298F9E31C}" type="presParOf" srcId="{3628BA32-90DC-4987-90D2-C4E31C589272}" destId="{78FE148B-51FC-42DF-83E4-298BB05F3307}" srcOrd="2" destOrd="0" presId="urn:microsoft.com/office/officeart/2008/layout/VerticalCurvedList"/>
    <dgm:cxn modelId="{8F248B85-F42F-42BA-AB9C-49A49486BFFE}" type="presParOf" srcId="{78FE148B-51FC-42DF-83E4-298BB05F3307}" destId="{C755D636-F5AF-44D7-B3BC-8A7542FD9133}" srcOrd="0" destOrd="0" presId="urn:microsoft.com/office/officeart/2008/layout/VerticalCurvedList"/>
    <dgm:cxn modelId="{8EAAF957-D80A-45CC-BCB2-6113842E8247}" type="presParOf" srcId="{3628BA32-90DC-4987-90D2-C4E31C589272}" destId="{68F18153-5774-45DD-B0DE-19803172A957}" srcOrd="3" destOrd="0" presId="urn:microsoft.com/office/officeart/2008/layout/VerticalCurvedList"/>
    <dgm:cxn modelId="{57197CA8-FC63-4998-A0C1-283284EEAC3C}" type="presParOf" srcId="{3628BA32-90DC-4987-90D2-C4E31C589272}" destId="{CB73EED4-849D-4DFC-B26D-9DFAF22C1FA0}" srcOrd="4" destOrd="0" presId="urn:microsoft.com/office/officeart/2008/layout/VerticalCurvedList"/>
    <dgm:cxn modelId="{B3D12618-E3FC-4E70-920E-6A459C68908B}" type="presParOf" srcId="{CB73EED4-849D-4DFC-B26D-9DFAF22C1FA0}" destId="{908B557C-4B48-4EAC-83DA-3BDB3DDFC0D7}" srcOrd="0" destOrd="0" presId="urn:microsoft.com/office/officeart/2008/layout/VerticalCurvedList"/>
    <dgm:cxn modelId="{738755A0-DD27-413B-8AE1-D2CBB9893186}" type="presParOf" srcId="{3628BA32-90DC-4987-90D2-C4E31C589272}" destId="{40C3701D-85BE-41F7-A8C8-CF53C69B72E4}" srcOrd="5" destOrd="0" presId="urn:microsoft.com/office/officeart/2008/layout/VerticalCurvedList"/>
    <dgm:cxn modelId="{C81415D1-65F3-4389-B49E-A1A94A7008BB}" type="presParOf" srcId="{3628BA32-90DC-4987-90D2-C4E31C589272}" destId="{C33EF4C5-6A88-4252-8DBA-C1A7ADE4C9BC}" srcOrd="6" destOrd="0" presId="urn:microsoft.com/office/officeart/2008/layout/VerticalCurvedList"/>
    <dgm:cxn modelId="{5654EC9A-F489-4B66-8E4C-A44AE723F60A}" type="presParOf" srcId="{C33EF4C5-6A88-4252-8DBA-C1A7ADE4C9BC}" destId="{5E9E2924-DAB0-495B-AAFC-5C17D13574D6}" srcOrd="0" destOrd="0" presId="urn:microsoft.com/office/officeart/2008/layout/VerticalCurvedList"/>
    <dgm:cxn modelId="{DD516EBF-AC54-4B16-B8E8-80A628206666}" type="presParOf" srcId="{3628BA32-90DC-4987-90D2-C4E31C589272}" destId="{6891434A-59F7-496F-AFCC-880E1744211B}" srcOrd="7" destOrd="0" presId="urn:microsoft.com/office/officeart/2008/layout/VerticalCurvedList"/>
    <dgm:cxn modelId="{41930AEE-D854-448A-8E53-ACCCE55BF815}" type="presParOf" srcId="{3628BA32-90DC-4987-90D2-C4E31C589272}" destId="{C1511872-B3BD-49A2-BDE9-8779DA5264C5}" srcOrd="8" destOrd="0" presId="urn:microsoft.com/office/officeart/2008/layout/VerticalCurvedList"/>
    <dgm:cxn modelId="{D5FE0D69-710C-4B69-87E4-3C422F8F6BDD}" type="presParOf" srcId="{C1511872-B3BD-49A2-BDE9-8779DA5264C5}" destId="{8CD6FB9A-E4D6-4BF3-9665-B90E4028322F}" srcOrd="0" destOrd="0" presId="urn:microsoft.com/office/officeart/2008/layout/VerticalCurvedList"/>
    <dgm:cxn modelId="{877A66CC-420E-44DC-BFD1-3868BE594061}" type="presParOf" srcId="{3628BA32-90DC-4987-90D2-C4E31C589272}" destId="{ACA2FB51-9D9B-4476-BFD5-11AC5C92B3E2}" srcOrd="9" destOrd="0" presId="urn:microsoft.com/office/officeart/2008/layout/VerticalCurvedList"/>
    <dgm:cxn modelId="{50E67429-B4AB-4E8D-A124-EC63CB41C4FF}" type="presParOf" srcId="{3628BA32-90DC-4987-90D2-C4E31C589272}" destId="{120EF6F5-7ED2-4F82-B1F3-716057C2931E}" srcOrd="10" destOrd="0" presId="urn:microsoft.com/office/officeart/2008/layout/VerticalCurvedList"/>
    <dgm:cxn modelId="{8E7ABB32-4AE2-4DB8-944C-0F925482451E}" type="presParOf" srcId="{120EF6F5-7ED2-4F82-B1F3-716057C2931E}" destId="{598519E1-126D-4597-A15B-795736D4CEAC}" srcOrd="0" destOrd="0" presId="urn:microsoft.com/office/officeart/2008/layout/VerticalCurvedList"/>
    <dgm:cxn modelId="{82D64EA3-FA9F-4F41-92B7-462DBC4302FA}" type="presParOf" srcId="{3628BA32-90DC-4987-90D2-C4E31C589272}" destId="{BD5BDEC4-E165-4B01-9C6A-28260243C871}" srcOrd="11" destOrd="0" presId="urn:microsoft.com/office/officeart/2008/layout/VerticalCurvedList"/>
    <dgm:cxn modelId="{33F48890-0D44-464D-B454-1DF00FF352BF}" type="presParOf" srcId="{3628BA32-90DC-4987-90D2-C4E31C589272}" destId="{46CCFA49-2D39-4223-96A8-6D6B3C0F9825}" srcOrd="12" destOrd="0" presId="urn:microsoft.com/office/officeart/2008/layout/VerticalCurvedList"/>
    <dgm:cxn modelId="{860C9D4F-7B2D-45A2-9323-66235C0CD38D}" type="presParOf" srcId="{46CCFA49-2D39-4223-96A8-6D6B3C0F9825}" destId="{1F0D4AB7-03F9-401B-BB4B-300A953153C4}" srcOrd="0" destOrd="0" presId="urn:microsoft.com/office/officeart/2008/layout/VerticalCurvedList"/>
    <dgm:cxn modelId="{07E5C058-5E3D-477C-A9B1-41FFFE751B94}" type="presParOf" srcId="{3628BA32-90DC-4987-90D2-C4E31C589272}" destId="{2F56F497-21EE-4184-AB85-E42D57DC1D95}" srcOrd="13" destOrd="0" presId="urn:microsoft.com/office/officeart/2008/layout/VerticalCurvedList"/>
    <dgm:cxn modelId="{C96967C7-CA3F-4647-BD43-60FD36975FF0}" type="presParOf" srcId="{3628BA32-90DC-4987-90D2-C4E31C589272}" destId="{2866674D-B10F-491C-854A-9DF9A31D4B68}" srcOrd="14" destOrd="0" presId="urn:microsoft.com/office/officeart/2008/layout/VerticalCurvedList"/>
    <dgm:cxn modelId="{2FAA1FCB-C42A-4EDC-A2DA-8FB24C3207D0}" type="presParOf" srcId="{2866674D-B10F-491C-854A-9DF9A31D4B68}" destId="{6CCBB2E5-D122-430D-A0FA-392C3036FA0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4F2610-104B-444F-916F-86EA9E0162D8}" type="doc">
      <dgm:prSet loTypeId="urn:microsoft.com/office/officeart/2005/8/layout/process2" loCatId="process" qsTypeId="urn:microsoft.com/office/officeart/2005/8/quickstyle/simple3" qsCatId="simple" csTypeId="urn:microsoft.com/office/officeart/2005/8/colors/accent2_5" csCatId="accent2" phldr="1"/>
      <dgm:spPr/>
      <dgm:t>
        <a:bodyPr/>
        <a:lstStyle/>
        <a:p>
          <a:endParaRPr lang="en-US"/>
        </a:p>
      </dgm:t>
    </dgm:pt>
    <dgm:pt modelId="{D34A4857-4798-49A4-8FE4-1D7B15725B84}">
      <dgm:prSet phldrT="[Text]" custT="1"/>
      <dgm:spPr/>
      <dgm:t>
        <a:bodyPr/>
        <a:lstStyle/>
        <a:p>
          <a:r>
            <a:rPr lang="fa-IR" altLang="en-US" sz="2400" b="1" dirty="0" smtClean="0">
              <a:solidFill>
                <a:schemeClr val="tx1"/>
              </a:solidFill>
              <a:cs typeface="B Nazanin" pitchFamily="2" charset="-78"/>
            </a:rPr>
            <a:t>1- آمادگی </a:t>
          </a:r>
          <a:endParaRPr lang="en-US" sz="2400" b="1" dirty="0">
            <a:solidFill>
              <a:schemeClr val="tx1"/>
            </a:solidFill>
          </a:endParaRPr>
        </a:p>
      </dgm:t>
    </dgm:pt>
    <dgm:pt modelId="{F8F702DE-011E-4C90-A5C2-6B4BC6B92291}" type="parTrans" cxnId="{B03DB3E3-8B10-489B-8E70-7E31F0C104B6}">
      <dgm:prSet/>
      <dgm:spPr/>
      <dgm:t>
        <a:bodyPr/>
        <a:lstStyle/>
        <a:p>
          <a:endParaRPr lang="en-US"/>
        </a:p>
      </dgm:t>
    </dgm:pt>
    <dgm:pt modelId="{EE03198D-208E-45CE-9750-8FB462B634A1}" type="sibTrans" cxnId="{B03DB3E3-8B10-489B-8E70-7E31F0C104B6}">
      <dgm:prSet/>
      <dgm:spPr>
        <a:solidFill>
          <a:srgbClr val="A50021"/>
        </a:solidFill>
      </dgm:spPr>
      <dgm:t>
        <a:bodyPr/>
        <a:lstStyle/>
        <a:p>
          <a:endParaRPr lang="en-US" dirty="0"/>
        </a:p>
      </dgm:t>
    </dgm:pt>
    <dgm:pt modelId="{086F52C5-2CD8-4595-BD42-0BFC9C4799F8}">
      <dgm:prSet phldrT="[Text]" custT="1"/>
      <dgm:spPr/>
      <dgm:t>
        <a:bodyPr/>
        <a:lstStyle/>
        <a:p>
          <a:r>
            <a:rPr lang="fa-IR" altLang="en-US" sz="2400" b="1" dirty="0" smtClean="0">
              <a:solidFill>
                <a:schemeClr val="tx1"/>
              </a:solidFill>
              <a:cs typeface="B Nazanin" pitchFamily="2" charset="-78"/>
            </a:rPr>
            <a:t>2- کنفرانس قبل از مشاهده </a:t>
          </a:r>
          <a:endParaRPr lang="en-US" sz="2400" b="1" dirty="0">
            <a:solidFill>
              <a:schemeClr val="tx1"/>
            </a:solidFill>
          </a:endParaRPr>
        </a:p>
      </dgm:t>
    </dgm:pt>
    <dgm:pt modelId="{1865D931-AF26-423A-8CA9-F4CC94EDE28B}" type="parTrans" cxnId="{254D9BC9-EC54-4FFF-8496-60D5601E3167}">
      <dgm:prSet/>
      <dgm:spPr/>
      <dgm:t>
        <a:bodyPr/>
        <a:lstStyle/>
        <a:p>
          <a:endParaRPr lang="en-US"/>
        </a:p>
      </dgm:t>
    </dgm:pt>
    <dgm:pt modelId="{7445DE6E-14BB-4D3C-82F3-9F97D43589D5}" type="sibTrans" cxnId="{254D9BC9-EC54-4FFF-8496-60D5601E3167}">
      <dgm:prSet/>
      <dgm:spPr>
        <a:solidFill>
          <a:srgbClr val="A50021"/>
        </a:solidFill>
      </dgm:spPr>
      <dgm:t>
        <a:bodyPr/>
        <a:lstStyle/>
        <a:p>
          <a:endParaRPr lang="en-US" dirty="0"/>
        </a:p>
      </dgm:t>
    </dgm:pt>
    <dgm:pt modelId="{8CEB1CCB-16B5-4853-BCD0-A4BD1A983EF4}">
      <dgm:prSet phldrT="[Text]" custT="1"/>
      <dgm:spPr/>
      <dgm:t>
        <a:bodyPr/>
        <a:lstStyle/>
        <a:p>
          <a:r>
            <a:rPr lang="fa-IR" altLang="en-US" sz="2400" b="1" dirty="0" smtClean="0">
              <a:solidFill>
                <a:schemeClr val="tx1"/>
              </a:solidFill>
              <a:cs typeface="B Nazanin" pitchFamily="2" charset="-78"/>
            </a:rPr>
            <a:t>3- مشاهده تدریس </a:t>
          </a:r>
          <a:endParaRPr lang="en-US" sz="2400" b="1" dirty="0">
            <a:solidFill>
              <a:schemeClr val="tx1"/>
            </a:solidFill>
          </a:endParaRPr>
        </a:p>
      </dgm:t>
    </dgm:pt>
    <dgm:pt modelId="{C70DDEBE-619F-410C-B529-E313AAE4E77B}" type="parTrans" cxnId="{04862E87-2E1D-4C78-8180-A4F6D289A475}">
      <dgm:prSet/>
      <dgm:spPr/>
      <dgm:t>
        <a:bodyPr/>
        <a:lstStyle/>
        <a:p>
          <a:endParaRPr lang="en-US"/>
        </a:p>
      </dgm:t>
    </dgm:pt>
    <dgm:pt modelId="{3E35EF8B-C937-4043-AB3D-07A821A5307A}" type="sibTrans" cxnId="{04862E87-2E1D-4C78-8180-A4F6D289A475}">
      <dgm:prSet/>
      <dgm:spPr>
        <a:solidFill>
          <a:srgbClr val="A50021"/>
        </a:solidFill>
      </dgm:spPr>
      <dgm:t>
        <a:bodyPr/>
        <a:lstStyle/>
        <a:p>
          <a:endParaRPr lang="en-US" dirty="0"/>
        </a:p>
      </dgm:t>
    </dgm:pt>
    <dgm:pt modelId="{1F3F2938-4213-4C36-A760-9D9BB9D22A2C}">
      <dgm:prSet phldrT="[Text]" custT="1"/>
      <dgm:spPr/>
      <dgm:t>
        <a:bodyPr/>
        <a:lstStyle/>
        <a:p>
          <a:r>
            <a:rPr lang="fa-IR" altLang="en-US" sz="2400" b="1" dirty="0" smtClean="0">
              <a:solidFill>
                <a:schemeClr val="tx1"/>
              </a:solidFill>
              <a:cs typeface="B Nazanin" pitchFamily="2" charset="-78"/>
            </a:rPr>
            <a:t>4- تحلیل اطلاعات </a:t>
          </a:r>
          <a:endParaRPr lang="en-US" sz="2400" b="1" dirty="0">
            <a:solidFill>
              <a:schemeClr val="tx1"/>
            </a:solidFill>
          </a:endParaRPr>
        </a:p>
      </dgm:t>
    </dgm:pt>
    <dgm:pt modelId="{FEF0DD5A-5FF2-4C17-9A89-7A43E69A2E02}" type="parTrans" cxnId="{376EF8A3-DB3E-4EAA-A105-E39F67FC5469}">
      <dgm:prSet/>
      <dgm:spPr/>
      <dgm:t>
        <a:bodyPr/>
        <a:lstStyle/>
        <a:p>
          <a:endParaRPr lang="en-US"/>
        </a:p>
      </dgm:t>
    </dgm:pt>
    <dgm:pt modelId="{173E68D1-DD0B-4133-879B-6D1A9836DF58}" type="sibTrans" cxnId="{376EF8A3-DB3E-4EAA-A105-E39F67FC5469}">
      <dgm:prSet/>
      <dgm:spPr>
        <a:solidFill>
          <a:srgbClr val="A50021"/>
        </a:solidFill>
      </dgm:spPr>
      <dgm:t>
        <a:bodyPr/>
        <a:lstStyle/>
        <a:p>
          <a:endParaRPr lang="en-US" dirty="0"/>
        </a:p>
      </dgm:t>
    </dgm:pt>
    <dgm:pt modelId="{53A26ED8-4092-485A-BE74-AEF05F1E41BA}">
      <dgm:prSet phldrT="[Text]" custT="1"/>
      <dgm:spPr/>
      <dgm:t>
        <a:bodyPr/>
        <a:lstStyle/>
        <a:p>
          <a:r>
            <a:rPr lang="fa-IR" altLang="en-US" sz="2400" b="1" dirty="0" smtClean="0">
              <a:solidFill>
                <a:schemeClr val="tx1"/>
              </a:solidFill>
              <a:cs typeface="B Nazanin" pitchFamily="2" charset="-78"/>
            </a:rPr>
            <a:t>5- گفتگو پس از مشاهده</a:t>
          </a:r>
          <a:endParaRPr lang="en-US" sz="2400" b="1" dirty="0">
            <a:solidFill>
              <a:schemeClr val="tx1"/>
            </a:solidFill>
          </a:endParaRPr>
        </a:p>
      </dgm:t>
    </dgm:pt>
    <dgm:pt modelId="{7D411FCA-7FBE-457F-9180-568D50B13038}" type="parTrans" cxnId="{743FAD8D-468D-49ED-B348-179966E23E37}">
      <dgm:prSet/>
      <dgm:spPr/>
      <dgm:t>
        <a:bodyPr/>
        <a:lstStyle/>
        <a:p>
          <a:endParaRPr lang="en-US"/>
        </a:p>
      </dgm:t>
    </dgm:pt>
    <dgm:pt modelId="{CFA748A4-B644-4BDB-BE51-4B16105836B7}" type="sibTrans" cxnId="{743FAD8D-468D-49ED-B348-179966E23E37}">
      <dgm:prSet/>
      <dgm:spPr>
        <a:solidFill>
          <a:srgbClr val="A50021"/>
        </a:solidFill>
      </dgm:spPr>
      <dgm:t>
        <a:bodyPr/>
        <a:lstStyle/>
        <a:p>
          <a:endParaRPr lang="en-US" dirty="0"/>
        </a:p>
      </dgm:t>
    </dgm:pt>
    <dgm:pt modelId="{B2EAC0D5-9B74-459B-997D-3EEA0D2D7B66}">
      <dgm:prSet phldrT="[Text]" custT="1"/>
      <dgm:spPr/>
      <dgm:t>
        <a:bodyPr/>
        <a:lstStyle/>
        <a:p>
          <a:pPr rtl="1"/>
          <a:r>
            <a:rPr lang="fa-IR" altLang="en-US" sz="2400" b="1" dirty="0" smtClean="0">
              <a:solidFill>
                <a:schemeClr val="tx1"/>
              </a:solidFill>
              <a:cs typeface="B Nazanin" pitchFamily="2" charset="-78"/>
            </a:rPr>
            <a:t>6- ارزیابی کلی فرایند</a:t>
          </a:r>
          <a:endParaRPr lang="en-US" sz="2400" b="1" dirty="0">
            <a:solidFill>
              <a:schemeClr val="tx1"/>
            </a:solidFill>
          </a:endParaRPr>
        </a:p>
      </dgm:t>
    </dgm:pt>
    <dgm:pt modelId="{3900C578-EE0B-4876-ADA7-E9271047BC17}" type="parTrans" cxnId="{37A18492-5159-4387-97CB-A634FA953A38}">
      <dgm:prSet/>
      <dgm:spPr/>
      <dgm:t>
        <a:bodyPr/>
        <a:lstStyle/>
        <a:p>
          <a:endParaRPr lang="en-US"/>
        </a:p>
      </dgm:t>
    </dgm:pt>
    <dgm:pt modelId="{A5A0CF67-1A3E-4AD2-8B9F-E68E2D336BCC}" type="sibTrans" cxnId="{37A18492-5159-4387-97CB-A634FA953A38}">
      <dgm:prSet/>
      <dgm:spPr/>
      <dgm:t>
        <a:bodyPr/>
        <a:lstStyle/>
        <a:p>
          <a:endParaRPr lang="en-US"/>
        </a:p>
      </dgm:t>
    </dgm:pt>
    <dgm:pt modelId="{3AF5BAA5-3DB4-4B32-9CE4-610369547EED}" type="pres">
      <dgm:prSet presAssocID="{574F2610-104B-444F-916F-86EA9E0162D8}" presName="linearFlow" presStyleCnt="0">
        <dgm:presLayoutVars>
          <dgm:resizeHandles val="exact"/>
        </dgm:presLayoutVars>
      </dgm:prSet>
      <dgm:spPr/>
      <dgm:t>
        <a:bodyPr/>
        <a:lstStyle/>
        <a:p>
          <a:endParaRPr lang="en-US"/>
        </a:p>
      </dgm:t>
    </dgm:pt>
    <dgm:pt modelId="{ED4274A0-CC15-44D3-96BD-6D1FC929B21B}" type="pres">
      <dgm:prSet presAssocID="{D34A4857-4798-49A4-8FE4-1D7B15725B84}" presName="node" presStyleLbl="node1" presStyleIdx="0" presStyleCnt="6" custScaleX="323912">
        <dgm:presLayoutVars>
          <dgm:bulletEnabled val="1"/>
        </dgm:presLayoutVars>
      </dgm:prSet>
      <dgm:spPr/>
      <dgm:t>
        <a:bodyPr/>
        <a:lstStyle/>
        <a:p>
          <a:endParaRPr lang="en-US"/>
        </a:p>
      </dgm:t>
    </dgm:pt>
    <dgm:pt modelId="{6ACB8F31-0D6A-444D-BA35-1E241AC19EC4}" type="pres">
      <dgm:prSet presAssocID="{EE03198D-208E-45CE-9750-8FB462B634A1}" presName="sibTrans" presStyleLbl="sibTrans2D1" presStyleIdx="0" presStyleCnt="5"/>
      <dgm:spPr/>
      <dgm:t>
        <a:bodyPr/>
        <a:lstStyle/>
        <a:p>
          <a:endParaRPr lang="en-US"/>
        </a:p>
      </dgm:t>
    </dgm:pt>
    <dgm:pt modelId="{2E9A3026-8C9F-4BAC-A6B0-7F0E7B9823F8}" type="pres">
      <dgm:prSet presAssocID="{EE03198D-208E-45CE-9750-8FB462B634A1}" presName="connectorText" presStyleLbl="sibTrans2D1" presStyleIdx="0" presStyleCnt="5"/>
      <dgm:spPr/>
      <dgm:t>
        <a:bodyPr/>
        <a:lstStyle/>
        <a:p>
          <a:endParaRPr lang="en-US"/>
        </a:p>
      </dgm:t>
    </dgm:pt>
    <dgm:pt modelId="{30664B3C-5CD5-4454-956E-31A4A34A6DF7}" type="pres">
      <dgm:prSet presAssocID="{086F52C5-2CD8-4595-BD42-0BFC9C4799F8}" presName="node" presStyleLbl="node1" presStyleIdx="1" presStyleCnt="6" custScaleX="323912">
        <dgm:presLayoutVars>
          <dgm:bulletEnabled val="1"/>
        </dgm:presLayoutVars>
      </dgm:prSet>
      <dgm:spPr/>
      <dgm:t>
        <a:bodyPr/>
        <a:lstStyle/>
        <a:p>
          <a:endParaRPr lang="en-US"/>
        </a:p>
      </dgm:t>
    </dgm:pt>
    <dgm:pt modelId="{C0870373-6D64-4511-95D5-F8DBD448102F}" type="pres">
      <dgm:prSet presAssocID="{7445DE6E-14BB-4D3C-82F3-9F97D43589D5}" presName="sibTrans" presStyleLbl="sibTrans2D1" presStyleIdx="1" presStyleCnt="5"/>
      <dgm:spPr/>
      <dgm:t>
        <a:bodyPr/>
        <a:lstStyle/>
        <a:p>
          <a:endParaRPr lang="en-US"/>
        </a:p>
      </dgm:t>
    </dgm:pt>
    <dgm:pt modelId="{DEAA6098-21B4-4BC1-862C-B4F209348677}" type="pres">
      <dgm:prSet presAssocID="{7445DE6E-14BB-4D3C-82F3-9F97D43589D5}" presName="connectorText" presStyleLbl="sibTrans2D1" presStyleIdx="1" presStyleCnt="5"/>
      <dgm:spPr/>
      <dgm:t>
        <a:bodyPr/>
        <a:lstStyle/>
        <a:p>
          <a:endParaRPr lang="en-US"/>
        </a:p>
      </dgm:t>
    </dgm:pt>
    <dgm:pt modelId="{13B9D685-2247-4BF2-9174-493D352C4C16}" type="pres">
      <dgm:prSet presAssocID="{8CEB1CCB-16B5-4853-BCD0-A4BD1A983EF4}" presName="node" presStyleLbl="node1" presStyleIdx="2" presStyleCnt="6" custScaleX="323912">
        <dgm:presLayoutVars>
          <dgm:bulletEnabled val="1"/>
        </dgm:presLayoutVars>
      </dgm:prSet>
      <dgm:spPr/>
      <dgm:t>
        <a:bodyPr/>
        <a:lstStyle/>
        <a:p>
          <a:endParaRPr lang="en-US"/>
        </a:p>
      </dgm:t>
    </dgm:pt>
    <dgm:pt modelId="{FDAD734E-60D7-4DB8-B4F4-734D89B70D7D}" type="pres">
      <dgm:prSet presAssocID="{3E35EF8B-C937-4043-AB3D-07A821A5307A}" presName="sibTrans" presStyleLbl="sibTrans2D1" presStyleIdx="2" presStyleCnt="5"/>
      <dgm:spPr/>
      <dgm:t>
        <a:bodyPr/>
        <a:lstStyle/>
        <a:p>
          <a:endParaRPr lang="en-US"/>
        </a:p>
      </dgm:t>
    </dgm:pt>
    <dgm:pt modelId="{6EBC307B-1804-4F6B-8E70-CA3D7A2E1A97}" type="pres">
      <dgm:prSet presAssocID="{3E35EF8B-C937-4043-AB3D-07A821A5307A}" presName="connectorText" presStyleLbl="sibTrans2D1" presStyleIdx="2" presStyleCnt="5"/>
      <dgm:spPr/>
      <dgm:t>
        <a:bodyPr/>
        <a:lstStyle/>
        <a:p>
          <a:endParaRPr lang="en-US"/>
        </a:p>
      </dgm:t>
    </dgm:pt>
    <dgm:pt modelId="{64EFE9B1-2A45-404E-9579-407374933053}" type="pres">
      <dgm:prSet presAssocID="{1F3F2938-4213-4C36-A760-9D9BB9D22A2C}" presName="node" presStyleLbl="node1" presStyleIdx="3" presStyleCnt="6" custScaleX="323912">
        <dgm:presLayoutVars>
          <dgm:bulletEnabled val="1"/>
        </dgm:presLayoutVars>
      </dgm:prSet>
      <dgm:spPr/>
      <dgm:t>
        <a:bodyPr/>
        <a:lstStyle/>
        <a:p>
          <a:endParaRPr lang="en-US"/>
        </a:p>
      </dgm:t>
    </dgm:pt>
    <dgm:pt modelId="{109B1DEE-0D7E-497D-85CC-D71783693FB5}" type="pres">
      <dgm:prSet presAssocID="{173E68D1-DD0B-4133-879B-6D1A9836DF58}" presName="sibTrans" presStyleLbl="sibTrans2D1" presStyleIdx="3" presStyleCnt="5"/>
      <dgm:spPr/>
      <dgm:t>
        <a:bodyPr/>
        <a:lstStyle/>
        <a:p>
          <a:endParaRPr lang="en-US"/>
        </a:p>
      </dgm:t>
    </dgm:pt>
    <dgm:pt modelId="{C3B040BD-1336-4238-BFFF-DF4469955981}" type="pres">
      <dgm:prSet presAssocID="{173E68D1-DD0B-4133-879B-6D1A9836DF58}" presName="connectorText" presStyleLbl="sibTrans2D1" presStyleIdx="3" presStyleCnt="5"/>
      <dgm:spPr/>
      <dgm:t>
        <a:bodyPr/>
        <a:lstStyle/>
        <a:p>
          <a:endParaRPr lang="en-US"/>
        </a:p>
      </dgm:t>
    </dgm:pt>
    <dgm:pt modelId="{2DA840AA-6014-44F1-BF76-FB37906B82FF}" type="pres">
      <dgm:prSet presAssocID="{53A26ED8-4092-485A-BE74-AEF05F1E41BA}" presName="node" presStyleLbl="node1" presStyleIdx="4" presStyleCnt="6" custScaleX="323912">
        <dgm:presLayoutVars>
          <dgm:bulletEnabled val="1"/>
        </dgm:presLayoutVars>
      </dgm:prSet>
      <dgm:spPr/>
      <dgm:t>
        <a:bodyPr/>
        <a:lstStyle/>
        <a:p>
          <a:endParaRPr lang="en-US"/>
        </a:p>
      </dgm:t>
    </dgm:pt>
    <dgm:pt modelId="{F30F5659-BD7C-4E67-812F-29DDB13929EF}" type="pres">
      <dgm:prSet presAssocID="{CFA748A4-B644-4BDB-BE51-4B16105836B7}" presName="sibTrans" presStyleLbl="sibTrans2D1" presStyleIdx="4" presStyleCnt="5"/>
      <dgm:spPr/>
      <dgm:t>
        <a:bodyPr/>
        <a:lstStyle/>
        <a:p>
          <a:endParaRPr lang="en-US"/>
        </a:p>
      </dgm:t>
    </dgm:pt>
    <dgm:pt modelId="{9E814BB8-A315-4E8A-8233-4CD728DBF5AA}" type="pres">
      <dgm:prSet presAssocID="{CFA748A4-B644-4BDB-BE51-4B16105836B7}" presName="connectorText" presStyleLbl="sibTrans2D1" presStyleIdx="4" presStyleCnt="5"/>
      <dgm:spPr/>
      <dgm:t>
        <a:bodyPr/>
        <a:lstStyle/>
        <a:p>
          <a:endParaRPr lang="en-US"/>
        </a:p>
      </dgm:t>
    </dgm:pt>
    <dgm:pt modelId="{5CEFEDA3-C88B-4DD0-9AD8-26306F63BD99}" type="pres">
      <dgm:prSet presAssocID="{B2EAC0D5-9B74-459B-997D-3EEA0D2D7B66}" presName="node" presStyleLbl="node1" presStyleIdx="5" presStyleCnt="6" custScaleX="323912">
        <dgm:presLayoutVars>
          <dgm:bulletEnabled val="1"/>
        </dgm:presLayoutVars>
      </dgm:prSet>
      <dgm:spPr/>
      <dgm:t>
        <a:bodyPr/>
        <a:lstStyle/>
        <a:p>
          <a:endParaRPr lang="en-US"/>
        </a:p>
      </dgm:t>
    </dgm:pt>
  </dgm:ptLst>
  <dgm:cxnLst>
    <dgm:cxn modelId="{37A18492-5159-4387-97CB-A634FA953A38}" srcId="{574F2610-104B-444F-916F-86EA9E0162D8}" destId="{B2EAC0D5-9B74-459B-997D-3EEA0D2D7B66}" srcOrd="5" destOrd="0" parTransId="{3900C578-EE0B-4876-ADA7-E9271047BC17}" sibTransId="{A5A0CF67-1A3E-4AD2-8B9F-E68E2D336BCC}"/>
    <dgm:cxn modelId="{AF13A8F5-2D5B-4257-865B-750A83C7B658}" type="presOf" srcId="{7445DE6E-14BB-4D3C-82F3-9F97D43589D5}" destId="{C0870373-6D64-4511-95D5-F8DBD448102F}" srcOrd="0" destOrd="0" presId="urn:microsoft.com/office/officeart/2005/8/layout/process2"/>
    <dgm:cxn modelId="{05217797-CE6C-4A30-B031-94E2964B2EB6}" type="presOf" srcId="{CFA748A4-B644-4BDB-BE51-4B16105836B7}" destId="{9E814BB8-A315-4E8A-8233-4CD728DBF5AA}" srcOrd="1" destOrd="0" presId="urn:microsoft.com/office/officeart/2005/8/layout/process2"/>
    <dgm:cxn modelId="{C0032B1A-8450-452E-9EDD-0BECB50E512E}" type="presOf" srcId="{173E68D1-DD0B-4133-879B-6D1A9836DF58}" destId="{109B1DEE-0D7E-497D-85CC-D71783693FB5}" srcOrd="0" destOrd="0" presId="urn:microsoft.com/office/officeart/2005/8/layout/process2"/>
    <dgm:cxn modelId="{376EF8A3-DB3E-4EAA-A105-E39F67FC5469}" srcId="{574F2610-104B-444F-916F-86EA9E0162D8}" destId="{1F3F2938-4213-4C36-A760-9D9BB9D22A2C}" srcOrd="3" destOrd="0" parTransId="{FEF0DD5A-5FF2-4C17-9A89-7A43E69A2E02}" sibTransId="{173E68D1-DD0B-4133-879B-6D1A9836DF58}"/>
    <dgm:cxn modelId="{AB72A50D-F1AA-4F3B-B0A9-184C2410D76B}" type="presOf" srcId="{7445DE6E-14BB-4D3C-82F3-9F97D43589D5}" destId="{DEAA6098-21B4-4BC1-862C-B4F209348677}" srcOrd="1" destOrd="0" presId="urn:microsoft.com/office/officeart/2005/8/layout/process2"/>
    <dgm:cxn modelId="{B11C131B-BA21-45F6-A0FE-047625D7484E}" type="presOf" srcId="{CFA748A4-B644-4BDB-BE51-4B16105836B7}" destId="{F30F5659-BD7C-4E67-812F-29DDB13929EF}" srcOrd="0" destOrd="0" presId="urn:microsoft.com/office/officeart/2005/8/layout/process2"/>
    <dgm:cxn modelId="{A5300AE0-BCF3-4078-A096-A73A4C22463B}" type="presOf" srcId="{3E35EF8B-C937-4043-AB3D-07A821A5307A}" destId="{6EBC307B-1804-4F6B-8E70-CA3D7A2E1A97}" srcOrd="1" destOrd="0" presId="urn:microsoft.com/office/officeart/2005/8/layout/process2"/>
    <dgm:cxn modelId="{DB960440-5208-4D50-BA28-40421527845C}" type="presOf" srcId="{EE03198D-208E-45CE-9750-8FB462B634A1}" destId="{6ACB8F31-0D6A-444D-BA35-1E241AC19EC4}" srcOrd="0" destOrd="0" presId="urn:microsoft.com/office/officeart/2005/8/layout/process2"/>
    <dgm:cxn modelId="{743FAD8D-468D-49ED-B348-179966E23E37}" srcId="{574F2610-104B-444F-916F-86EA9E0162D8}" destId="{53A26ED8-4092-485A-BE74-AEF05F1E41BA}" srcOrd="4" destOrd="0" parTransId="{7D411FCA-7FBE-457F-9180-568D50B13038}" sibTransId="{CFA748A4-B644-4BDB-BE51-4B16105836B7}"/>
    <dgm:cxn modelId="{9FF0C803-B22D-4A00-AF05-92B74D719AF6}" type="presOf" srcId="{1F3F2938-4213-4C36-A760-9D9BB9D22A2C}" destId="{64EFE9B1-2A45-404E-9579-407374933053}" srcOrd="0" destOrd="0" presId="urn:microsoft.com/office/officeart/2005/8/layout/process2"/>
    <dgm:cxn modelId="{6340C432-7103-4EF9-BB57-841AA180C66E}" type="presOf" srcId="{086F52C5-2CD8-4595-BD42-0BFC9C4799F8}" destId="{30664B3C-5CD5-4454-956E-31A4A34A6DF7}" srcOrd="0" destOrd="0" presId="urn:microsoft.com/office/officeart/2005/8/layout/process2"/>
    <dgm:cxn modelId="{5CC05C87-0B11-4844-BF07-8C3E90F49DB1}" type="presOf" srcId="{8CEB1CCB-16B5-4853-BCD0-A4BD1A983EF4}" destId="{13B9D685-2247-4BF2-9174-493D352C4C16}" srcOrd="0" destOrd="0" presId="urn:microsoft.com/office/officeart/2005/8/layout/process2"/>
    <dgm:cxn modelId="{6FADA7D6-402B-4A4B-A539-0EF89F2E52D5}" type="presOf" srcId="{53A26ED8-4092-485A-BE74-AEF05F1E41BA}" destId="{2DA840AA-6014-44F1-BF76-FB37906B82FF}" srcOrd="0" destOrd="0" presId="urn:microsoft.com/office/officeart/2005/8/layout/process2"/>
    <dgm:cxn modelId="{B94F55A0-2E7A-4113-B795-5D7D5FF79C89}" type="presOf" srcId="{D34A4857-4798-49A4-8FE4-1D7B15725B84}" destId="{ED4274A0-CC15-44D3-96BD-6D1FC929B21B}" srcOrd="0" destOrd="0" presId="urn:microsoft.com/office/officeart/2005/8/layout/process2"/>
    <dgm:cxn modelId="{C634EE4C-C5CC-4701-8276-AD8BD3EF6F84}" type="presOf" srcId="{B2EAC0D5-9B74-459B-997D-3EEA0D2D7B66}" destId="{5CEFEDA3-C88B-4DD0-9AD8-26306F63BD99}" srcOrd="0" destOrd="0" presId="urn:microsoft.com/office/officeart/2005/8/layout/process2"/>
    <dgm:cxn modelId="{04862E87-2E1D-4C78-8180-A4F6D289A475}" srcId="{574F2610-104B-444F-916F-86EA9E0162D8}" destId="{8CEB1CCB-16B5-4853-BCD0-A4BD1A983EF4}" srcOrd="2" destOrd="0" parTransId="{C70DDEBE-619F-410C-B529-E313AAE4E77B}" sibTransId="{3E35EF8B-C937-4043-AB3D-07A821A5307A}"/>
    <dgm:cxn modelId="{254D9BC9-EC54-4FFF-8496-60D5601E3167}" srcId="{574F2610-104B-444F-916F-86EA9E0162D8}" destId="{086F52C5-2CD8-4595-BD42-0BFC9C4799F8}" srcOrd="1" destOrd="0" parTransId="{1865D931-AF26-423A-8CA9-F4CC94EDE28B}" sibTransId="{7445DE6E-14BB-4D3C-82F3-9F97D43589D5}"/>
    <dgm:cxn modelId="{B4C49074-D8A4-4F28-A8B2-5909DA94CF6B}" type="presOf" srcId="{EE03198D-208E-45CE-9750-8FB462B634A1}" destId="{2E9A3026-8C9F-4BAC-A6B0-7F0E7B9823F8}" srcOrd="1" destOrd="0" presId="urn:microsoft.com/office/officeart/2005/8/layout/process2"/>
    <dgm:cxn modelId="{654BE2B3-AF05-44A3-98A1-60782E7E079A}" type="presOf" srcId="{574F2610-104B-444F-916F-86EA9E0162D8}" destId="{3AF5BAA5-3DB4-4B32-9CE4-610369547EED}" srcOrd="0" destOrd="0" presId="urn:microsoft.com/office/officeart/2005/8/layout/process2"/>
    <dgm:cxn modelId="{B03DB3E3-8B10-489B-8E70-7E31F0C104B6}" srcId="{574F2610-104B-444F-916F-86EA9E0162D8}" destId="{D34A4857-4798-49A4-8FE4-1D7B15725B84}" srcOrd="0" destOrd="0" parTransId="{F8F702DE-011E-4C90-A5C2-6B4BC6B92291}" sibTransId="{EE03198D-208E-45CE-9750-8FB462B634A1}"/>
    <dgm:cxn modelId="{6B6BB8EA-D306-49C2-BCF5-B59E544841A2}" type="presOf" srcId="{173E68D1-DD0B-4133-879B-6D1A9836DF58}" destId="{C3B040BD-1336-4238-BFFF-DF4469955981}" srcOrd="1" destOrd="0" presId="urn:microsoft.com/office/officeart/2005/8/layout/process2"/>
    <dgm:cxn modelId="{BAA83970-CE6F-43F0-82B8-00E07F394FE0}" type="presOf" srcId="{3E35EF8B-C937-4043-AB3D-07A821A5307A}" destId="{FDAD734E-60D7-4DB8-B4F4-734D89B70D7D}" srcOrd="0" destOrd="0" presId="urn:microsoft.com/office/officeart/2005/8/layout/process2"/>
    <dgm:cxn modelId="{229A0082-72E6-4903-BF6A-BC39DF19D39B}" type="presParOf" srcId="{3AF5BAA5-3DB4-4B32-9CE4-610369547EED}" destId="{ED4274A0-CC15-44D3-96BD-6D1FC929B21B}" srcOrd="0" destOrd="0" presId="urn:microsoft.com/office/officeart/2005/8/layout/process2"/>
    <dgm:cxn modelId="{66001183-5994-4E7C-AC30-DA7749A84D35}" type="presParOf" srcId="{3AF5BAA5-3DB4-4B32-9CE4-610369547EED}" destId="{6ACB8F31-0D6A-444D-BA35-1E241AC19EC4}" srcOrd="1" destOrd="0" presId="urn:microsoft.com/office/officeart/2005/8/layout/process2"/>
    <dgm:cxn modelId="{150D0163-0694-4C06-926B-E1974A567D8D}" type="presParOf" srcId="{6ACB8F31-0D6A-444D-BA35-1E241AC19EC4}" destId="{2E9A3026-8C9F-4BAC-A6B0-7F0E7B9823F8}" srcOrd="0" destOrd="0" presId="urn:microsoft.com/office/officeart/2005/8/layout/process2"/>
    <dgm:cxn modelId="{FFB0D3A0-EDA4-480B-B23F-CEF210A93610}" type="presParOf" srcId="{3AF5BAA5-3DB4-4B32-9CE4-610369547EED}" destId="{30664B3C-5CD5-4454-956E-31A4A34A6DF7}" srcOrd="2" destOrd="0" presId="urn:microsoft.com/office/officeart/2005/8/layout/process2"/>
    <dgm:cxn modelId="{077D7205-0353-456D-B191-336DCB4C4804}" type="presParOf" srcId="{3AF5BAA5-3DB4-4B32-9CE4-610369547EED}" destId="{C0870373-6D64-4511-95D5-F8DBD448102F}" srcOrd="3" destOrd="0" presId="urn:microsoft.com/office/officeart/2005/8/layout/process2"/>
    <dgm:cxn modelId="{1A80C69A-2631-49EE-B2D9-ED0C991E24BC}" type="presParOf" srcId="{C0870373-6D64-4511-95D5-F8DBD448102F}" destId="{DEAA6098-21B4-4BC1-862C-B4F209348677}" srcOrd="0" destOrd="0" presId="urn:microsoft.com/office/officeart/2005/8/layout/process2"/>
    <dgm:cxn modelId="{9514BC7B-E381-4878-985D-4B90AD4F9790}" type="presParOf" srcId="{3AF5BAA5-3DB4-4B32-9CE4-610369547EED}" destId="{13B9D685-2247-4BF2-9174-493D352C4C16}" srcOrd="4" destOrd="0" presId="urn:microsoft.com/office/officeart/2005/8/layout/process2"/>
    <dgm:cxn modelId="{48634632-E5C5-4BD0-91CF-CC684B44DDA4}" type="presParOf" srcId="{3AF5BAA5-3DB4-4B32-9CE4-610369547EED}" destId="{FDAD734E-60D7-4DB8-B4F4-734D89B70D7D}" srcOrd="5" destOrd="0" presId="urn:microsoft.com/office/officeart/2005/8/layout/process2"/>
    <dgm:cxn modelId="{02D2A465-8DC5-4E96-AC55-27D5E5AE7D05}" type="presParOf" srcId="{FDAD734E-60D7-4DB8-B4F4-734D89B70D7D}" destId="{6EBC307B-1804-4F6B-8E70-CA3D7A2E1A97}" srcOrd="0" destOrd="0" presId="urn:microsoft.com/office/officeart/2005/8/layout/process2"/>
    <dgm:cxn modelId="{1360AB97-47FA-4D78-951C-EF5218D41A17}" type="presParOf" srcId="{3AF5BAA5-3DB4-4B32-9CE4-610369547EED}" destId="{64EFE9B1-2A45-404E-9579-407374933053}" srcOrd="6" destOrd="0" presId="urn:microsoft.com/office/officeart/2005/8/layout/process2"/>
    <dgm:cxn modelId="{15E8F3B6-3920-43FE-9D9F-4C35CDEDFCD3}" type="presParOf" srcId="{3AF5BAA5-3DB4-4B32-9CE4-610369547EED}" destId="{109B1DEE-0D7E-497D-85CC-D71783693FB5}" srcOrd="7" destOrd="0" presId="urn:microsoft.com/office/officeart/2005/8/layout/process2"/>
    <dgm:cxn modelId="{DE50B9D6-CD45-4D52-A327-91B3E9530BD6}" type="presParOf" srcId="{109B1DEE-0D7E-497D-85CC-D71783693FB5}" destId="{C3B040BD-1336-4238-BFFF-DF4469955981}" srcOrd="0" destOrd="0" presId="urn:microsoft.com/office/officeart/2005/8/layout/process2"/>
    <dgm:cxn modelId="{FB39E62D-F6CF-4447-979D-E1CD0DA211B6}" type="presParOf" srcId="{3AF5BAA5-3DB4-4B32-9CE4-610369547EED}" destId="{2DA840AA-6014-44F1-BF76-FB37906B82FF}" srcOrd="8" destOrd="0" presId="urn:microsoft.com/office/officeart/2005/8/layout/process2"/>
    <dgm:cxn modelId="{DBA3AA63-FD64-44C9-B5B8-93F5F5EAEC17}" type="presParOf" srcId="{3AF5BAA5-3DB4-4B32-9CE4-610369547EED}" destId="{F30F5659-BD7C-4E67-812F-29DDB13929EF}" srcOrd="9" destOrd="0" presId="urn:microsoft.com/office/officeart/2005/8/layout/process2"/>
    <dgm:cxn modelId="{6348EC85-EF62-4841-A77E-677B621E44B1}" type="presParOf" srcId="{F30F5659-BD7C-4E67-812F-29DDB13929EF}" destId="{9E814BB8-A315-4E8A-8233-4CD728DBF5AA}" srcOrd="0" destOrd="0" presId="urn:microsoft.com/office/officeart/2005/8/layout/process2"/>
    <dgm:cxn modelId="{38BC7B9F-7285-4718-B6E9-96252996ADB5}" type="presParOf" srcId="{3AF5BAA5-3DB4-4B32-9CE4-610369547EED}" destId="{5CEFEDA3-C88B-4DD0-9AD8-26306F63BD99}"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2FAD7-E8A7-4534-A1E7-05CCED71C140}">
      <dsp:nvSpPr>
        <dsp:cNvPr id="0" name=""/>
        <dsp:cNvSpPr/>
      </dsp:nvSpPr>
      <dsp:spPr>
        <a:xfrm rot="10800000">
          <a:off x="353297" y="2868"/>
          <a:ext cx="8436007" cy="1287620"/>
        </a:xfrm>
        <a:prstGeom prst="homePlate">
          <a:avLst/>
        </a:prstGeom>
        <a:solidFill>
          <a:srgbClr val="8BF98B"/>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7805" tIns="76200" rIns="142240" bIns="76200" numCol="1" spcCol="1270" anchor="ctr" anchorCtr="0">
          <a:noAutofit/>
        </a:bodyPr>
        <a:lstStyle/>
        <a:p>
          <a:pPr lvl="0" algn="r" defTabSz="889000" rtl="1">
            <a:lnSpc>
              <a:spcPct val="90000"/>
            </a:lnSpc>
            <a:spcBef>
              <a:spcPct val="0"/>
            </a:spcBef>
            <a:spcAft>
              <a:spcPct val="35000"/>
            </a:spcAft>
          </a:pPr>
          <a:r>
            <a:rPr lang="fa-IR" sz="2000" b="1" kern="1200" dirty="0" smtClean="0">
              <a:solidFill>
                <a:schemeClr val="tx1"/>
              </a:solidFill>
              <a:cs typeface="B Nazanin" pitchFamily="2" charset="-78"/>
            </a:rPr>
            <a:t>صاحبنظران آموزشی معتقدند که دلیل شکست بسیاری از برنامه های اصلاحات آموزشی و مدارس این بوده است که توسط عوامل برون مدرسه ای برنامه ریزی شده بودند</a:t>
          </a:r>
          <a:r>
            <a:rPr lang="en-US" sz="2000" b="1" kern="1200" dirty="0" smtClean="0">
              <a:solidFill>
                <a:schemeClr val="tx1"/>
              </a:solidFill>
              <a:cs typeface="B Nazanin" pitchFamily="2" charset="-78"/>
            </a:rPr>
            <a:t> </a:t>
          </a:r>
          <a:r>
            <a:rPr lang="fa-IR" sz="2000" b="1" kern="1200" dirty="0" smtClean="0">
              <a:solidFill>
                <a:schemeClr val="tx1"/>
              </a:solidFill>
              <a:cs typeface="B Nazanin" pitchFamily="2" charset="-78"/>
            </a:rPr>
            <a:t>(مورفی 1992)</a:t>
          </a:r>
          <a:r>
            <a:rPr lang="en-US" sz="2000" b="1" kern="1200" dirty="0" smtClean="0">
              <a:solidFill>
                <a:schemeClr val="tx1"/>
              </a:solidFill>
              <a:cs typeface="B Nazanin" pitchFamily="2" charset="-78"/>
            </a:rPr>
            <a:t>.</a:t>
          </a:r>
          <a:r>
            <a:rPr lang="fa-IR" sz="2000" b="1" kern="1200" dirty="0" smtClean="0">
              <a:solidFill>
                <a:schemeClr val="tx1"/>
              </a:solidFill>
              <a:cs typeface="B Nazanin" pitchFamily="2" charset="-78"/>
            </a:rPr>
            <a:t> </a:t>
          </a:r>
          <a:endParaRPr lang="en-US" sz="2000" b="1" kern="1200" dirty="0">
            <a:solidFill>
              <a:schemeClr val="tx1"/>
            </a:solidFill>
            <a:cs typeface="B Nazanin" pitchFamily="2" charset="-78"/>
          </a:endParaRPr>
        </a:p>
      </dsp:txBody>
      <dsp:txXfrm rot="10800000">
        <a:off x="675202" y="2868"/>
        <a:ext cx="8114102" cy="1287620"/>
      </dsp:txXfrm>
    </dsp:sp>
    <dsp:sp modelId="{BE826B7A-EF5C-452E-89B3-1EE5F4C3D484}">
      <dsp:nvSpPr>
        <dsp:cNvPr id="0" name=""/>
        <dsp:cNvSpPr/>
      </dsp:nvSpPr>
      <dsp:spPr>
        <a:xfrm>
          <a:off x="263234" y="230120"/>
          <a:ext cx="833116" cy="833116"/>
        </a:xfrm>
        <a:prstGeom prst="ellipse">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17D5AE-8A7E-488E-93B0-3A3BC51BF916}">
      <dsp:nvSpPr>
        <dsp:cNvPr id="0" name=""/>
        <dsp:cNvSpPr/>
      </dsp:nvSpPr>
      <dsp:spPr>
        <a:xfrm rot="10800000">
          <a:off x="353297" y="1674853"/>
          <a:ext cx="8436007" cy="1287620"/>
        </a:xfrm>
        <a:prstGeom prst="homePlate">
          <a:avLst/>
        </a:prstGeom>
        <a:solidFill>
          <a:srgbClr val="8BF98B"/>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7805" tIns="76200" rIns="142240" bIns="76200" numCol="1" spcCol="1270" anchor="ctr" anchorCtr="0">
          <a:noAutofit/>
        </a:bodyPr>
        <a:lstStyle/>
        <a:p>
          <a:pPr lvl="0" algn="r" defTabSz="889000" rtl="1">
            <a:lnSpc>
              <a:spcPct val="90000"/>
            </a:lnSpc>
            <a:spcBef>
              <a:spcPct val="0"/>
            </a:spcBef>
            <a:spcAft>
              <a:spcPct val="35000"/>
            </a:spcAft>
          </a:pPr>
          <a:r>
            <a:rPr lang="fa-IR" sz="2000" b="1" kern="1200" dirty="0" smtClean="0">
              <a:solidFill>
                <a:schemeClr val="tx1"/>
              </a:solidFill>
              <a:cs typeface="B Nazanin" pitchFamily="2" charset="-78"/>
            </a:rPr>
            <a:t> این نوع برنامه ها اغلب به شیوه دستوری و با جهت گیری از بالا به پایین بوده اند</a:t>
          </a:r>
          <a:r>
            <a:rPr lang="en-US" sz="2000" b="1" kern="1200" dirty="0" smtClean="0">
              <a:solidFill>
                <a:schemeClr val="tx1"/>
              </a:solidFill>
              <a:cs typeface="B Nazanin" pitchFamily="2" charset="-78"/>
            </a:rPr>
            <a:t> </a:t>
          </a:r>
          <a:r>
            <a:rPr lang="fa-IR" sz="2000" b="1" kern="1200" dirty="0" smtClean="0">
              <a:solidFill>
                <a:schemeClr val="tx1"/>
              </a:solidFill>
              <a:cs typeface="B Nazanin" pitchFamily="2" charset="-78"/>
            </a:rPr>
            <a:t>(ساراسون 1990). </a:t>
          </a:r>
          <a:endParaRPr lang="en-US" sz="2000" b="1" kern="1200" dirty="0">
            <a:solidFill>
              <a:schemeClr val="tx1"/>
            </a:solidFill>
            <a:cs typeface="B Nazanin" pitchFamily="2" charset="-78"/>
          </a:endParaRPr>
        </a:p>
      </dsp:txBody>
      <dsp:txXfrm rot="10800000">
        <a:off x="675202" y="1674853"/>
        <a:ext cx="8114102" cy="1287620"/>
      </dsp:txXfrm>
    </dsp:sp>
    <dsp:sp modelId="{74E111A3-D1D3-4BE7-B763-2B55529223AA}">
      <dsp:nvSpPr>
        <dsp:cNvPr id="0" name=""/>
        <dsp:cNvSpPr/>
      </dsp:nvSpPr>
      <dsp:spPr>
        <a:xfrm>
          <a:off x="121995" y="1902105"/>
          <a:ext cx="833116" cy="833116"/>
        </a:xfrm>
        <a:prstGeom prst="ellipse">
          <a:avLst/>
        </a:prstGeom>
        <a:gradFill rotWithShape="0">
          <a:gsLst>
            <a:gs pos="0">
              <a:schemeClr val="accent1">
                <a:tint val="50000"/>
                <a:hueOff val="28195"/>
                <a:satOff val="-1322"/>
                <a:lumOff val="5650"/>
                <a:alphaOff val="0"/>
                <a:shade val="51000"/>
                <a:satMod val="130000"/>
              </a:schemeClr>
            </a:gs>
            <a:gs pos="80000">
              <a:schemeClr val="accent1">
                <a:tint val="50000"/>
                <a:hueOff val="28195"/>
                <a:satOff val="-1322"/>
                <a:lumOff val="5650"/>
                <a:alphaOff val="0"/>
                <a:shade val="93000"/>
                <a:satMod val="130000"/>
              </a:schemeClr>
            </a:gs>
            <a:gs pos="100000">
              <a:schemeClr val="accent1">
                <a:tint val="50000"/>
                <a:hueOff val="28195"/>
                <a:satOff val="-1322"/>
                <a:lumOff val="56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72EE98C-3139-46A5-A4BC-52071555DF14}">
      <dsp:nvSpPr>
        <dsp:cNvPr id="0" name=""/>
        <dsp:cNvSpPr/>
      </dsp:nvSpPr>
      <dsp:spPr>
        <a:xfrm rot="10800000">
          <a:off x="353297" y="3346837"/>
          <a:ext cx="8436007" cy="1895441"/>
        </a:xfrm>
        <a:prstGeom prst="homePlate">
          <a:avLst/>
        </a:prstGeom>
        <a:solidFill>
          <a:srgbClr val="8BF98B"/>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7805" tIns="76200" rIns="142240" bIns="76200" numCol="1" spcCol="1270" anchor="ctr" anchorCtr="0">
          <a:noAutofit/>
        </a:bodyPr>
        <a:lstStyle/>
        <a:p>
          <a:pPr lvl="0" algn="r" defTabSz="889000" rtl="1">
            <a:lnSpc>
              <a:spcPct val="90000"/>
            </a:lnSpc>
            <a:spcBef>
              <a:spcPct val="0"/>
            </a:spcBef>
            <a:spcAft>
              <a:spcPct val="35000"/>
            </a:spcAft>
          </a:pPr>
          <a:r>
            <a:rPr lang="fa-IR" sz="2000" b="1" kern="1200" dirty="0" smtClean="0">
              <a:solidFill>
                <a:schemeClr val="tx1"/>
              </a:solidFill>
              <a:cs typeface="B Nazanin" pitchFamily="2" charset="-78"/>
            </a:rPr>
            <a:t>کوالسکی(1994) پیشنهاد می کند که تغییر معنی دار در مدارس زمانی رخ می دهد که این تغییرات از مدرسه شروع شوند. بدین منظور ذی نفعان مدرسه باید احساس کنند که بخش مهم و مؤثری از تصمیمات و برنامه ها هستند و مشارکت شان فراتر از اجرای برنامه های از پیش تعیین شده می باشد. </a:t>
          </a:r>
          <a:endParaRPr lang="en-US" sz="2000" b="1" kern="1200" dirty="0">
            <a:solidFill>
              <a:schemeClr val="tx1"/>
            </a:solidFill>
            <a:cs typeface="B Nazanin" pitchFamily="2" charset="-78"/>
          </a:endParaRPr>
        </a:p>
      </dsp:txBody>
      <dsp:txXfrm rot="10800000">
        <a:off x="827157" y="3346837"/>
        <a:ext cx="7962147" cy="1895441"/>
      </dsp:txXfrm>
    </dsp:sp>
    <dsp:sp modelId="{3398CCAB-D060-4563-AA83-5B73E5B491AF}">
      <dsp:nvSpPr>
        <dsp:cNvPr id="0" name=""/>
        <dsp:cNvSpPr/>
      </dsp:nvSpPr>
      <dsp:spPr>
        <a:xfrm>
          <a:off x="90912" y="3878000"/>
          <a:ext cx="833116" cy="833116"/>
        </a:xfrm>
        <a:prstGeom prst="ellipse">
          <a:avLst/>
        </a:prstGeom>
        <a:gradFill rotWithShape="0">
          <a:gsLst>
            <a:gs pos="0">
              <a:schemeClr val="accent1">
                <a:tint val="50000"/>
                <a:hueOff val="56391"/>
                <a:satOff val="-2645"/>
                <a:lumOff val="11299"/>
                <a:alphaOff val="0"/>
                <a:shade val="51000"/>
                <a:satMod val="130000"/>
              </a:schemeClr>
            </a:gs>
            <a:gs pos="80000">
              <a:schemeClr val="accent1">
                <a:tint val="50000"/>
                <a:hueOff val="56391"/>
                <a:satOff val="-2645"/>
                <a:lumOff val="11299"/>
                <a:alphaOff val="0"/>
                <a:shade val="93000"/>
                <a:satMod val="130000"/>
              </a:schemeClr>
            </a:gs>
            <a:gs pos="100000">
              <a:schemeClr val="accent1">
                <a:tint val="50000"/>
                <a:hueOff val="56391"/>
                <a:satOff val="-2645"/>
                <a:lumOff val="112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32F78-3F2E-49BB-BE85-5E2B7F1DFF00}">
      <dsp:nvSpPr>
        <dsp:cNvPr id="0" name=""/>
        <dsp:cNvSpPr/>
      </dsp:nvSpPr>
      <dsp:spPr>
        <a:xfrm>
          <a:off x="1390634" y="483"/>
          <a:ext cx="7497972" cy="1885463"/>
        </a:xfrm>
        <a:prstGeom prst="rightArrow">
          <a:avLst>
            <a:gd name="adj1" fmla="val 75000"/>
            <a:gd name="adj2" fmla="val 50000"/>
          </a:avLst>
        </a:prstGeom>
        <a:solidFill>
          <a:schemeClr val="accent5">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t" anchorCtr="0">
          <a:noAutofit/>
        </a:bodyPr>
        <a:lstStyle/>
        <a:p>
          <a:pPr marL="285750" lvl="1" indent="-285750" algn="ctr" defTabSz="1778000" rtl="1">
            <a:lnSpc>
              <a:spcPct val="90000"/>
            </a:lnSpc>
            <a:spcBef>
              <a:spcPct val="0"/>
            </a:spcBef>
            <a:spcAft>
              <a:spcPct val="15000"/>
            </a:spcAft>
            <a:buChar char="••"/>
          </a:pPr>
          <a:r>
            <a:rPr lang="fa-IR" sz="4000" b="1" kern="1200" dirty="0" smtClean="0">
              <a:cs typeface="B Nazanin" pitchFamily="2" charset="-78"/>
            </a:rPr>
            <a:t>مسئولیت آنها در افزایش تقویت یادگیری دانش‌آموزان.</a:t>
          </a:r>
          <a:endParaRPr lang="en-US" sz="4000" kern="1200" dirty="0"/>
        </a:p>
      </dsp:txBody>
      <dsp:txXfrm>
        <a:off x="1390634" y="236166"/>
        <a:ext cx="6790923" cy="1414097"/>
      </dsp:txXfrm>
    </dsp:sp>
    <dsp:sp modelId="{2CA2BCFE-BC2A-494F-80E8-75E462374252}">
      <dsp:nvSpPr>
        <dsp:cNvPr id="0" name=""/>
        <dsp:cNvSpPr/>
      </dsp:nvSpPr>
      <dsp:spPr>
        <a:xfrm>
          <a:off x="3872" y="257415"/>
          <a:ext cx="1386762" cy="1371599"/>
        </a:xfrm>
        <a:prstGeom prst="roundRect">
          <a:avLst/>
        </a:prstGeom>
        <a:gradFill rotWithShape="0">
          <a:gsLst>
            <a:gs pos="0">
              <a:schemeClr val="accent5">
                <a:alpha val="90000"/>
                <a:hueOff val="0"/>
                <a:satOff val="0"/>
                <a:lumOff val="0"/>
                <a:alphaOff val="0"/>
                <a:shade val="51000"/>
                <a:satMod val="130000"/>
              </a:schemeClr>
            </a:gs>
            <a:gs pos="80000">
              <a:schemeClr val="accent5">
                <a:alpha val="90000"/>
                <a:hueOff val="0"/>
                <a:satOff val="0"/>
                <a:lumOff val="0"/>
                <a:alphaOff val="0"/>
                <a:shade val="93000"/>
                <a:satMod val="130000"/>
              </a:schemeClr>
            </a:gs>
            <a:gs pos="100000">
              <a:schemeClr val="accent5">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1">
            <a:lnSpc>
              <a:spcPct val="90000"/>
            </a:lnSpc>
            <a:spcBef>
              <a:spcPct val="0"/>
            </a:spcBef>
            <a:spcAft>
              <a:spcPct val="35000"/>
            </a:spcAft>
          </a:pPr>
          <a:r>
            <a:rPr lang="fa-IR" sz="3200" kern="1200" dirty="0" smtClean="0">
              <a:cs typeface="B Nazanin" pitchFamily="2" charset="-78"/>
            </a:rPr>
            <a:t>وجه تمایز</a:t>
          </a:r>
          <a:endParaRPr lang="en-US" sz="3200" kern="1200" dirty="0">
            <a:cs typeface="B Nazanin" pitchFamily="2" charset="-78"/>
          </a:endParaRPr>
        </a:p>
      </dsp:txBody>
      <dsp:txXfrm>
        <a:off x="70828" y="324371"/>
        <a:ext cx="1252850" cy="1237687"/>
      </dsp:txXfrm>
    </dsp:sp>
    <dsp:sp modelId="{7A7F7803-5A90-4333-ACC5-E3A3DA864FBB}">
      <dsp:nvSpPr>
        <dsp:cNvPr id="0" name=""/>
        <dsp:cNvSpPr/>
      </dsp:nvSpPr>
      <dsp:spPr>
        <a:xfrm>
          <a:off x="1388630" y="2074976"/>
          <a:ext cx="7503519" cy="1885463"/>
        </a:xfrm>
        <a:prstGeom prst="rightArrow">
          <a:avLst>
            <a:gd name="adj1" fmla="val 75000"/>
            <a:gd name="adj2" fmla="val 50000"/>
          </a:avLst>
        </a:prstGeom>
        <a:solidFill>
          <a:schemeClr val="accent5">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t" anchorCtr="0">
          <a:noAutofit/>
        </a:bodyPr>
        <a:lstStyle/>
        <a:p>
          <a:pPr marL="285750" lvl="1" indent="-285750" algn="ctr" defTabSz="1778000" rtl="1">
            <a:lnSpc>
              <a:spcPct val="90000"/>
            </a:lnSpc>
            <a:spcBef>
              <a:spcPct val="0"/>
            </a:spcBef>
            <a:spcAft>
              <a:spcPct val="15000"/>
            </a:spcAft>
            <a:buChar char="••"/>
          </a:pPr>
          <a:r>
            <a:rPr lang="fa-IR" sz="4000" b="1" kern="1200" dirty="0" smtClean="0">
              <a:cs typeface="B Nazanin" pitchFamily="2" charset="-78"/>
            </a:rPr>
            <a:t>بهبود فرایند یاددهی و یادگیری</a:t>
          </a:r>
          <a:endParaRPr lang="en-US" sz="4000" kern="1200" dirty="0"/>
        </a:p>
      </dsp:txBody>
      <dsp:txXfrm>
        <a:off x="1388630" y="2310659"/>
        <a:ext cx="6796470" cy="1414097"/>
      </dsp:txXfrm>
    </dsp:sp>
    <dsp:sp modelId="{4644894A-8621-4C97-868A-0EF14AF889CB}">
      <dsp:nvSpPr>
        <dsp:cNvPr id="0" name=""/>
        <dsp:cNvSpPr/>
      </dsp:nvSpPr>
      <dsp:spPr>
        <a:xfrm>
          <a:off x="329" y="2331425"/>
          <a:ext cx="1388300" cy="1371599"/>
        </a:xfrm>
        <a:prstGeom prst="roundRect">
          <a:avLst/>
        </a:prstGeom>
        <a:gradFill rotWithShape="0">
          <a:gsLst>
            <a:gs pos="0">
              <a:schemeClr val="accent5">
                <a:alpha val="90000"/>
                <a:hueOff val="0"/>
                <a:satOff val="0"/>
                <a:lumOff val="0"/>
                <a:alphaOff val="-40000"/>
                <a:shade val="51000"/>
                <a:satMod val="130000"/>
              </a:schemeClr>
            </a:gs>
            <a:gs pos="80000">
              <a:schemeClr val="accent5">
                <a:alpha val="90000"/>
                <a:hueOff val="0"/>
                <a:satOff val="0"/>
                <a:lumOff val="0"/>
                <a:alphaOff val="-40000"/>
                <a:shade val="93000"/>
                <a:satMod val="130000"/>
              </a:schemeClr>
            </a:gs>
            <a:gs pos="100000">
              <a:schemeClr val="accent5">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1">
            <a:lnSpc>
              <a:spcPct val="90000"/>
            </a:lnSpc>
            <a:spcBef>
              <a:spcPct val="0"/>
            </a:spcBef>
            <a:spcAft>
              <a:spcPct val="35000"/>
            </a:spcAft>
          </a:pPr>
          <a:r>
            <a:rPr lang="fa-IR" sz="3200" kern="1200" dirty="0" smtClean="0">
              <a:cs typeface="B Nazanin" pitchFamily="2" charset="-78"/>
            </a:rPr>
            <a:t>وجه تمایز</a:t>
          </a:r>
          <a:endParaRPr lang="en-US" sz="3200" kern="1200" dirty="0"/>
        </a:p>
      </dsp:txBody>
      <dsp:txXfrm>
        <a:off x="67285" y="2398381"/>
        <a:ext cx="1254388" cy="1237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274A0-CC15-44D3-96BD-6D1FC929B21B}">
      <dsp:nvSpPr>
        <dsp:cNvPr id="0" name=""/>
        <dsp:cNvSpPr/>
      </dsp:nvSpPr>
      <dsp:spPr>
        <a:xfrm>
          <a:off x="0" y="3963"/>
          <a:ext cx="5212080" cy="526192"/>
        </a:xfrm>
        <a:prstGeom prst="roundRect">
          <a:avLst>
            <a:gd name="adj" fmla="val 10000"/>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altLang="en-US" sz="2400" b="1" kern="1200" dirty="0" smtClean="0">
              <a:solidFill>
                <a:schemeClr val="tx1"/>
              </a:solidFill>
              <a:cs typeface="B Nazanin" pitchFamily="2" charset="-78"/>
            </a:rPr>
            <a:t>1- آمادگی </a:t>
          </a:r>
          <a:endParaRPr lang="en-US" sz="2400" b="1" kern="1200" dirty="0">
            <a:solidFill>
              <a:schemeClr val="tx1"/>
            </a:solidFill>
          </a:endParaRPr>
        </a:p>
      </dsp:txBody>
      <dsp:txXfrm>
        <a:off x="15412" y="19375"/>
        <a:ext cx="5181256" cy="495368"/>
      </dsp:txXfrm>
    </dsp:sp>
    <dsp:sp modelId="{6ACB8F31-0D6A-444D-BA35-1E241AC19EC4}">
      <dsp:nvSpPr>
        <dsp:cNvPr id="0" name=""/>
        <dsp:cNvSpPr/>
      </dsp:nvSpPr>
      <dsp:spPr>
        <a:xfrm rot="5400000">
          <a:off x="2507378" y="543310"/>
          <a:ext cx="197322" cy="236786"/>
        </a:xfrm>
        <a:prstGeom prst="rightArrow">
          <a:avLst>
            <a:gd name="adj1" fmla="val 60000"/>
            <a:gd name="adj2" fmla="val 50000"/>
          </a:avLst>
        </a:prstGeom>
        <a:solidFill>
          <a:srgbClr val="A50021"/>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2535004" y="563042"/>
        <a:ext cx="142072" cy="138125"/>
      </dsp:txXfrm>
    </dsp:sp>
    <dsp:sp modelId="{30664B3C-5CD5-4454-956E-31A4A34A6DF7}">
      <dsp:nvSpPr>
        <dsp:cNvPr id="0" name=""/>
        <dsp:cNvSpPr/>
      </dsp:nvSpPr>
      <dsp:spPr>
        <a:xfrm>
          <a:off x="0" y="793251"/>
          <a:ext cx="5212080" cy="526192"/>
        </a:xfrm>
        <a:prstGeom prst="roundRect">
          <a:avLst>
            <a:gd name="adj" fmla="val 10000"/>
          </a:avLst>
        </a:prstGeom>
        <a:gradFill rotWithShape="0">
          <a:gsLst>
            <a:gs pos="0">
              <a:schemeClr val="accent2">
                <a:alpha val="90000"/>
                <a:hueOff val="0"/>
                <a:satOff val="0"/>
                <a:lumOff val="0"/>
                <a:alphaOff val="-8000"/>
                <a:tint val="50000"/>
                <a:satMod val="300000"/>
              </a:schemeClr>
            </a:gs>
            <a:gs pos="35000">
              <a:schemeClr val="accent2">
                <a:alpha val="90000"/>
                <a:hueOff val="0"/>
                <a:satOff val="0"/>
                <a:lumOff val="0"/>
                <a:alphaOff val="-8000"/>
                <a:tint val="37000"/>
                <a:satMod val="300000"/>
              </a:schemeClr>
            </a:gs>
            <a:gs pos="100000">
              <a:schemeClr val="accent2">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altLang="en-US" sz="2400" b="1" kern="1200" dirty="0" smtClean="0">
              <a:solidFill>
                <a:schemeClr val="tx1"/>
              </a:solidFill>
              <a:cs typeface="B Nazanin" pitchFamily="2" charset="-78"/>
            </a:rPr>
            <a:t>2- کنفرانس قبل از مشاهده </a:t>
          </a:r>
          <a:endParaRPr lang="en-US" sz="2400" b="1" kern="1200" dirty="0">
            <a:solidFill>
              <a:schemeClr val="tx1"/>
            </a:solidFill>
          </a:endParaRPr>
        </a:p>
      </dsp:txBody>
      <dsp:txXfrm>
        <a:off x="15412" y="808663"/>
        <a:ext cx="5181256" cy="495368"/>
      </dsp:txXfrm>
    </dsp:sp>
    <dsp:sp modelId="{C0870373-6D64-4511-95D5-F8DBD448102F}">
      <dsp:nvSpPr>
        <dsp:cNvPr id="0" name=""/>
        <dsp:cNvSpPr/>
      </dsp:nvSpPr>
      <dsp:spPr>
        <a:xfrm rot="5400000">
          <a:off x="2507378" y="1332598"/>
          <a:ext cx="197322" cy="236786"/>
        </a:xfrm>
        <a:prstGeom prst="rightArrow">
          <a:avLst>
            <a:gd name="adj1" fmla="val 60000"/>
            <a:gd name="adj2" fmla="val 50000"/>
          </a:avLst>
        </a:prstGeom>
        <a:solidFill>
          <a:srgbClr val="A50021"/>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2535004" y="1352330"/>
        <a:ext cx="142072" cy="138125"/>
      </dsp:txXfrm>
    </dsp:sp>
    <dsp:sp modelId="{13B9D685-2247-4BF2-9174-493D352C4C16}">
      <dsp:nvSpPr>
        <dsp:cNvPr id="0" name=""/>
        <dsp:cNvSpPr/>
      </dsp:nvSpPr>
      <dsp:spPr>
        <a:xfrm>
          <a:off x="0" y="1582539"/>
          <a:ext cx="5212080" cy="526192"/>
        </a:xfrm>
        <a:prstGeom prst="roundRect">
          <a:avLst>
            <a:gd name="adj" fmla="val 10000"/>
          </a:avLst>
        </a:prstGeom>
        <a:gradFill rotWithShape="0">
          <a:gsLst>
            <a:gs pos="0">
              <a:schemeClr val="accent2">
                <a:alpha val="90000"/>
                <a:hueOff val="0"/>
                <a:satOff val="0"/>
                <a:lumOff val="0"/>
                <a:alphaOff val="-16000"/>
                <a:tint val="50000"/>
                <a:satMod val="300000"/>
              </a:schemeClr>
            </a:gs>
            <a:gs pos="35000">
              <a:schemeClr val="accent2">
                <a:alpha val="90000"/>
                <a:hueOff val="0"/>
                <a:satOff val="0"/>
                <a:lumOff val="0"/>
                <a:alphaOff val="-16000"/>
                <a:tint val="37000"/>
                <a:satMod val="300000"/>
              </a:schemeClr>
            </a:gs>
            <a:gs pos="100000">
              <a:schemeClr val="accent2">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altLang="en-US" sz="2400" b="1" kern="1200" dirty="0" smtClean="0">
              <a:solidFill>
                <a:schemeClr val="tx1"/>
              </a:solidFill>
              <a:cs typeface="B Nazanin" pitchFamily="2" charset="-78"/>
            </a:rPr>
            <a:t>3- مشاهده تدریس </a:t>
          </a:r>
          <a:endParaRPr lang="en-US" sz="2400" b="1" kern="1200" dirty="0">
            <a:solidFill>
              <a:schemeClr val="tx1"/>
            </a:solidFill>
          </a:endParaRPr>
        </a:p>
      </dsp:txBody>
      <dsp:txXfrm>
        <a:off x="15412" y="1597951"/>
        <a:ext cx="5181256" cy="495368"/>
      </dsp:txXfrm>
    </dsp:sp>
    <dsp:sp modelId="{FDAD734E-60D7-4DB8-B4F4-734D89B70D7D}">
      <dsp:nvSpPr>
        <dsp:cNvPr id="0" name=""/>
        <dsp:cNvSpPr/>
      </dsp:nvSpPr>
      <dsp:spPr>
        <a:xfrm rot="5400000">
          <a:off x="2507378" y="2121886"/>
          <a:ext cx="197322" cy="236786"/>
        </a:xfrm>
        <a:prstGeom prst="rightArrow">
          <a:avLst>
            <a:gd name="adj1" fmla="val 60000"/>
            <a:gd name="adj2" fmla="val 50000"/>
          </a:avLst>
        </a:prstGeom>
        <a:solidFill>
          <a:srgbClr val="A50021"/>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2535004" y="2141618"/>
        <a:ext cx="142072" cy="138125"/>
      </dsp:txXfrm>
    </dsp:sp>
    <dsp:sp modelId="{64EFE9B1-2A45-404E-9579-407374933053}">
      <dsp:nvSpPr>
        <dsp:cNvPr id="0" name=""/>
        <dsp:cNvSpPr/>
      </dsp:nvSpPr>
      <dsp:spPr>
        <a:xfrm>
          <a:off x="0" y="2371828"/>
          <a:ext cx="5212080" cy="526192"/>
        </a:xfrm>
        <a:prstGeom prst="roundRect">
          <a:avLst>
            <a:gd name="adj" fmla="val 10000"/>
          </a:avLst>
        </a:prstGeom>
        <a:gradFill rotWithShape="0">
          <a:gsLst>
            <a:gs pos="0">
              <a:schemeClr val="accent2">
                <a:alpha val="90000"/>
                <a:hueOff val="0"/>
                <a:satOff val="0"/>
                <a:lumOff val="0"/>
                <a:alphaOff val="-24000"/>
                <a:tint val="50000"/>
                <a:satMod val="300000"/>
              </a:schemeClr>
            </a:gs>
            <a:gs pos="35000">
              <a:schemeClr val="accent2">
                <a:alpha val="90000"/>
                <a:hueOff val="0"/>
                <a:satOff val="0"/>
                <a:lumOff val="0"/>
                <a:alphaOff val="-24000"/>
                <a:tint val="37000"/>
                <a:satMod val="300000"/>
              </a:schemeClr>
            </a:gs>
            <a:gs pos="100000">
              <a:schemeClr val="accent2">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altLang="en-US" sz="2400" b="1" kern="1200" dirty="0" smtClean="0">
              <a:solidFill>
                <a:schemeClr val="tx1"/>
              </a:solidFill>
              <a:cs typeface="B Nazanin" pitchFamily="2" charset="-78"/>
            </a:rPr>
            <a:t>4- تحلیل اطلاعات </a:t>
          </a:r>
          <a:endParaRPr lang="en-US" sz="2400" b="1" kern="1200" dirty="0">
            <a:solidFill>
              <a:schemeClr val="tx1"/>
            </a:solidFill>
          </a:endParaRPr>
        </a:p>
      </dsp:txBody>
      <dsp:txXfrm>
        <a:off x="15412" y="2387240"/>
        <a:ext cx="5181256" cy="495368"/>
      </dsp:txXfrm>
    </dsp:sp>
    <dsp:sp modelId="{109B1DEE-0D7E-497D-85CC-D71783693FB5}">
      <dsp:nvSpPr>
        <dsp:cNvPr id="0" name=""/>
        <dsp:cNvSpPr/>
      </dsp:nvSpPr>
      <dsp:spPr>
        <a:xfrm rot="5400000">
          <a:off x="2507378" y="2911174"/>
          <a:ext cx="197322" cy="236786"/>
        </a:xfrm>
        <a:prstGeom prst="rightArrow">
          <a:avLst>
            <a:gd name="adj1" fmla="val 60000"/>
            <a:gd name="adj2" fmla="val 50000"/>
          </a:avLst>
        </a:prstGeom>
        <a:solidFill>
          <a:srgbClr val="A50021"/>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2535004" y="2930906"/>
        <a:ext cx="142072" cy="138125"/>
      </dsp:txXfrm>
    </dsp:sp>
    <dsp:sp modelId="{2DA840AA-6014-44F1-BF76-FB37906B82FF}">
      <dsp:nvSpPr>
        <dsp:cNvPr id="0" name=""/>
        <dsp:cNvSpPr/>
      </dsp:nvSpPr>
      <dsp:spPr>
        <a:xfrm>
          <a:off x="0" y="3161116"/>
          <a:ext cx="5212080" cy="526192"/>
        </a:xfrm>
        <a:prstGeom prst="roundRect">
          <a:avLst>
            <a:gd name="adj" fmla="val 10000"/>
          </a:avLst>
        </a:prstGeom>
        <a:gradFill rotWithShape="0">
          <a:gsLst>
            <a:gs pos="0">
              <a:schemeClr val="accent2">
                <a:alpha val="90000"/>
                <a:hueOff val="0"/>
                <a:satOff val="0"/>
                <a:lumOff val="0"/>
                <a:alphaOff val="-32000"/>
                <a:tint val="50000"/>
                <a:satMod val="300000"/>
              </a:schemeClr>
            </a:gs>
            <a:gs pos="35000">
              <a:schemeClr val="accent2">
                <a:alpha val="90000"/>
                <a:hueOff val="0"/>
                <a:satOff val="0"/>
                <a:lumOff val="0"/>
                <a:alphaOff val="-32000"/>
                <a:tint val="37000"/>
                <a:satMod val="300000"/>
              </a:schemeClr>
            </a:gs>
            <a:gs pos="100000">
              <a:schemeClr val="accent2">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altLang="en-US" sz="2400" b="1" kern="1200" dirty="0" smtClean="0">
              <a:solidFill>
                <a:schemeClr val="tx1"/>
              </a:solidFill>
              <a:cs typeface="B Nazanin" pitchFamily="2" charset="-78"/>
            </a:rPr>
            <a:t>5- گفتگو پس از مشاهده</a:t>
          </a:r>
          <a:endParaRPr lang="en-US" sz="2400" b="1" kern="1200" dirty="0">
            <a:solidFill>
              <a:schemeClr val="tx1"/>
            </a:solidFill>
          </a:endParaRPr>
        </a:p>
      </dsp:txBody>
      <dsp:txXfrm>
        <a:off x="15412" y="3176528"/>
        <a:ext cx="5181256" cy="495368"/>
      </dsp:txXfrm>
    </dsp:sp>
    <dsp:sp modelId="{F30F5659-BD7C-4E67-812F-29DDB13929EF}">
      <dsp:nvSpPr>
        <dsp:cNvPr id="0" name=""/>
        <dsp:cNvSpPr/>
      </dsp:nvSpPr>
      <dsp:spPr>
        <a:xfrm rot="5400000">
          <a:off x="2507378" y="3700463"/>
          <a:ext cx="197322" cy="236786"/>
        </a:xfrm>
        <a:prstGeom prst="rightArrow">
          <a:avLst>
            <a:gd name="adj1" fmla="val 60000"/>
            <a:gd name="adj2" fmla="val 50000"/>
          </a:avLst>
        </a:prstGeom>
        <a:solidFill>
          <a:srgbClr val="A50021"/>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2535004" y="3720195"/>
        <a:ext cx="142072" cy="138125"/>
      </dsp:txXfrm>
    </dsp:sp>
    <dsp:sp modelId="{5CEFEDA3-C88B-4DD0-9AD8-26306F63BD99}">
      <dsp:nvSpPr>
        <dsp:cNvPr id="0" name=""/>
        <dsp:cNvSpPr/>
      </dsp:nvSpPr>
      <dsp:spPr>
        <a:xfrm>
          <a:off x="0" y="3950404"/>
          <a:ext cx="5212080" cy="526192"/>
        </a:xfrm>
        <a:prstGeom prst="roundRect">
          <a:avLst>
            <a:gd name="adj" fmla="val 10000"/>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altLang="en-US" sz="2400" b="1" kern="1200" dirty="0" smtClean="0">
              <a:solidFill>
                <a:schemeClr val="tx1"/>
              </a:solidFill>
              <a:cs typeface="B Nazanin" pitchFamily="2" charset="-78"/>
            </a:rPr>
            <a:t>6- ارزیابی کلی فرایند</a:t>
          </a:r>
          <a:endParaRPr lang="en-US" sz="2400" b="1" kern="1200" dirty="0">
            <a:solidFill>
              <a:schemeClr val="tx1"/>
            </a:solidFill>
          </a:endParaRPr>
        </a:p>
      </dsp:txBody>
      <dsp:txXfrm>
        <a:off x="15412" y="3965816"/>
        <a:ext cx="5181256" cy="49536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http://alivahedidiz.com/wp-content/uploads/Img_Consult_company-Assessment.jp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http://www.dynamicbusiness.com.au/wp-content/uploads/2009/02/strategy.jp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http://www.takshare.com/pictures/bb8ced743d3b47508adf1b8e6ed4b154.jpg"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39.tinypic.com/2l8j3vp.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sy="-100000" kx="3284103" algn="bl" rotWithShape="0">
                    <a:schemeClr val="bg2">
                      <a:alpha val="50000"/>
                    </a:schemeClr>
                  </a:outerShdw>
                </a:effectLst>
              </a14:hiddenEffects>
            </a:ext>
          </a:extLst>
        </p:spPr>
      </p:pic>
    </p:spTree>
    <p:extLst>
      <p:ext uri="{BB962C8B-B14F-4D97-AF65-F5344CB8AC3E}">
        <p14:creationId xmlns:p14="http://schemas.microsoft.com/office/powerpoint/2010/main" val="2005292260"/>
      </p:ext>
    </p:extLst>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374650"/>
            <a:ext cx="8229600" cy="1143000"/>
          </a:xfrm>
          <a:solidFill>
            <a:srgbClr val="8BF98B"/>
          </a:solidFill>
        </p:spPr>
        <p:txBody>
          <a:bodyPr>
            <a:normAutofit fontScale="90000"/>
          </a:bodyPr>
          <a:lstStyle/>
          <a:p>
            <a:pPr>
              <a:defRPr/>
            </a:pPr>
            <a:r>
              <a:rPr lang="fa-IR" sz="4000" b="1" dirty="0" smtClean="0">
                <a:cs typeface="B Nazanin" pitchFamily="2" charset="-78"/>
              </a:rPr>
              <a:t>تأثیرمدیران مدارس و </a:t>
            </a:r>
            <a:r>
              <a:rPr lang="fa-IR" altLang="en-US" sz="4000" b="1" dirty="0">
                <a:cs typeface="B Nazanin" pitchFamily="2" charset="-78"/>
              </a:rPr>
              <a:t>گروههای آموزشی</a:t>
            </a:r>
            <a:r>
              <a:rPr lang="fa-IR" sz="4000" b="1" dirty="0" smtClean="0">
                <a:cs typeface="B Nazanin" pitchFamily="2" charset="-78"/>
              </a:rPr>
              <a:t> بر یاددهی و یادگیری</a:t>
            </a:r>
            <a:endParaRPr lang="en-US" dirty="0">
              <a:cs typeface="B Titr" pitchFamily="2" charset="-78"/>
            </a:endParaRPr>
          </a:p>
        </p:txBody>
      </p:sp>
      <p:sp>
        <p:nvSpPr>
          <p:cNvPr id="135171" name="Rectangle 3"/>
          <p:cNvSpPr>
            <a:spLocks noGrp="1" noChangeArrowheads="1"/>
          </p:cNvSpPr>
          <p:nvPr>
            <p:ph type="body" idx="1"/>
          </p:nvPr>
        </p:nvSpPr>
        <p:spPr>
          <a:xfrm>
            <a:off x="228600" y="1981200"/>
            <a:ext cx="8686800" cy="4760913"/>
          </a:xfrm>
        </p:spPr>
        <p:txBody>
          <a:bodyPr>
            <a:normAutofit lnSpcReduction="10000"/>
          </a:bodyPr>
          <a:lstStyle/>
          <a:p>
            <a:pPr algn="just" rtl="1">
              <a:buSzPct val="75000"/>
              <a:buFont typeface="Wingdings" pitchFamily="2" charset="2"/>
              <a:buChar char="v"/>
              <a:defRPr/>
            </a:pPr>
            <a:r>
              <a:rPr lang="fa-IR" b="1" dirty="0" smtClean="0">
                <a:cs typeface="B Nazanin" pitchFamily="2" charset="-78"/>
              </a:rPr>
              <a:t>تأثیرمدیران مدارس و </a:t>
            </a:r>
            <a:r>
              <a:rPr lang="fa-IR" altLang="en-US" b="1" dirty="0">
                <a:cs typeface="B Nazanin" pitchFamily="2" charset="-78"/>
              </a:rPr>
              <a:t>گروههای آموزشی</a:t>
            </a:r>
            <a:r>
              <a:rPr lang="fa-IR" b="1" dirty="0" smtClean="0">
                <a:cs typeface="B Nazanin" pitchFamily="2" charset="-78"/>
              </a:rPr>
              <a:t> بر یاددهی و یادگیری(پیشرفت تحصیلی دانش آموزان) چگونه است</a:t>
            </a:r>
            <a:r>
              <a:rPr lang="fa-IR" dirty="0" smtClean="0">
                <a:cs typeface="B Titr" pitchFamily="2" charset="-78"/>
              </a:rPr>
              <a:t>؟</a:t>
            </a:r>
          </a:p>
          <a:p>
            <a:pPr algn="just" rtl="1">
              <a:buSzPct val="75000"/>
              <a:buFont typeface="Wingdings" pitchFamily="2" charset="2"/>
              <a:buChar char="v"/>
              <a:defRPr/>
            </a:pPr>
            <a:r>
              <a:rPr lang="fa-IR" dirty="0" smtClean="0">
                <a:cs typeface="B Titr" pitchFamily="2" charset="-78"/>
              </a:rPr>
              <a:t>مستقیم یا غیر مستقیم</a:t>
            </a:r>
            <a:endParaRPr lang="fa-IR" dirty="0" smtClean="0">
              <a:cs typeface="B Badr" pitchFamily="2" charset="-78"/>
            </a:endParaRPr>
          </a:p>
          <a:p>
            <a:pPr lvl="1" algn="just" rtl="1">
              <a:buSzPct val="75000"/>
              <a:buFont typeface="Wingdings" pitchFamily="2" charset="2"/>
              <a:buChar char="v"/>
              <a:defRPr/>
            </a:pPr>
            <a:endParaRPr lang="fa-IR" sz="3600" dirty="0" smtClean="0">
              <a:solidFill>
                <a:srgbClr val="FF0000"/>
              </a:solidFill>
              <a:cs typeface="B Badr" pitchFamily="2" charset="-78"/>
            </a:endParaRPr>
          </a:p>
          <a:p>
            <a:pPr lvl="1" algn="just" rtl="1">
              <a:buSzPct val="75000"/>
              <a:buFont typeface="Wingdings" pitchFamily="2" charset="2"/>
              <a:buChar char="v"/>
              <a:defRPr/>
            </a:pPr>
            <a:r>
              <a:rPr lang="fa-IR" sz="3600" dirty="0" smtClean="0">
                <a:solidFill>
                  <a:srgbClr val="FF0000"/>
                </a:solidFill>
                <a:cs typeface="B Badr" pitchFamily="2" charset="-78"/>
              </a:rPr>
              <a:t>شما </a:t>
            </a:r>
            <a:r>
              <a:rPr lang="fa-IR" sz="3600" dirty="0">
                <a:solidFill>
                  <a:srgbClr val="FF0000"/>
                </a:solidFill>
                <a:cs typeface="B Badr" pitchFamily="2" charset="-78"/>
              </a:rPr>
              <a:t>چه فكر مي كنيد؟</a:t>
            </a:r>
            <a:r>
              <a:rPr lang="en-US" dirty="0">
                <a:cs typeface="B Badr" pitchFamily="2" charset="-78"/>
              </a:rPr>
              <a:t> </a:t>
            </a:r>
          </a:p>
          <a:p>
            <a:pPr algn="just" rtl="1">
              <a:defRPr/>
            </a:pPr>
            <a:endParaRPr lang="en-US" dirty="0">
              <a:cs typeface="B Badr" pitchFamily="2" charset="-78"/>
            </a:endParaRPr>
          </a:p>
          <a:p>
            <a:pPr algn="just" rtl="1">
              <a:defRPr/>
            </a:pPr>
            <a:endParaRPr lang="en-US" dirty="0">
              <a:cs typeface="B Badr" pitchFamily="2" charset="-78"/>
            </a:endParaRPr>
          </a:p>
          <a:p>
            <a:pPr algn="just" rtl="1">
              <a:lnSpc>
                <a:spcPct val="150000"/>
              </a:lnSpc>
              <a:buFontTx/>
              <a:buNone/>
              <a:defRPr/>
            </a:pPr>
            <a:r>
              <a:rPr lang="fa-IR" i="1" dirty="0">
                <a:cs typeface="B Badr" pitchFamily="2" charset="-78"/>
              </a:rPr>
              <a:t>چند لحظه فكر كنيد</a:t>
            </a:r>
            <a:r>
              <a:rPr lang="en-US" dirty="0">
                <a:solidFill>
                  <a:schemeClr val="folHlink"/>
                </a:solidFill>
                <a:cs typeface="B Badr" pitchFamily="2" charset="-78"/>
              </a:rPr>
              <a:t> </a:t>
            </a:r>
            <a:endParaRPr lang="fa-IR" dirty="0">
              <a:solidFill>
                <a:schemeClr val="folHlink"/>
              </a:solidFill>
              <a:cs typeface="B Badr" pitchFamily="2" charset="-78"/>
            </a:endParaRPr>
          </a:p>
        </p:txBody>
      </p:sp>
      <p:pic>
        <p:nvPicPr>
          <p:cNvPr id="10244" name="Picture 4" descr="bd1049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86200"/>
            <a:ext cx="3430587"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2071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533400"/>
            <a:ext cx="8229600" cy="5592763"/>
          </a:xfrm>
          <a:solidFill>
            <a:srgbClr val="99FFCC"/>
          </a:solidFill>
        </p:spPr>
        <p:txBody>
          <a:bodyPr/>
          <a:lstStyle/>
          <a:p>
            <a:pPr algn="just" rtl="1" eaLnBrk="1" hangingPunct="1">
              <a:lnSpc>
                <a:spcPct val="90000"/>
              </a:lnSpc>
            </a:pPr>
            <a:endParaRPr lang="fa-IR" sz="2800" b="1" dirty="0" smtClean="0">
              <a:cs typeface="B Nazanin" pitchFamily="2" charset="-78"/>
            </a:endParaRPr>
          </a:p>
          <a:p>
            <a:pPr algn="just" rtl="1" eaLnBrk="1" hangingPunct="1">
              <a:lnSpc>
                <a:spcPct val="90000"/>
              </a:lnSpc>
            </a:pPr>
            <a:r>
              <a:rPr lang="fa-IR" sz="2800" b="1" dirty="0" smtClean="0">
                <a:cs typeface="B Nazanin" pitchFamily="2" charset="-78"/>
              </a:rPr>
              <a:t>رهبري آموزشي را به عنوان «هدايت جامعه يادگيرنده» تعريف مي كنند. </a:t>
            </a:r>
          </a:p>
          <a:p>
            <a:pPr algn="just" rtl="1" eaLnBrk="1" hangingPunct="1">
              <a:lnSpc>
                <a:spcPct val="90000"/>
              </a:lnSpc>
            </a:pPr>
            <a:r>
              <a:rPr lang="fa-IR" sz="2800" b="1" dirty="0" smtClean="0">
                <a:cs typeface="B Nazanin" pitchFamily="2" charset="-78"/>
              </a:rPr>
              <a:t>در جوامع يادگيرنده، معلمان، بر اساسي منظّم و مشخص با هم ديدار مي كنند، تا كار خود را به بحث بگذارند، با يكديگر براي حل مسئله كار مي كنند، مسائل خود را منعكس مي كنند، و براي آن چه كه دانش آموزان مي آموزند، مسئوليت پذيرند. آنها در شبكه هايي از تجربه هاي تكميلي كار مي كنند تا اينكه بخواهند در سلسله مراتب يا به طور جداگانه كار كنند.</a:t>
            </a:r>
            <a:endParaRPr lang="en-US" sz="2800" b="1" dirty="0" smtClean="0">
              <a:cs typeface="B Nazanin" pitchFamily="2" charset="-78"/>
            </a:endParaRPr>
          </a:p>
          <a:p>
            <a:pPr algn="just" rtl="1" eaLnBrk="1" hangingPunct="1">
              <a:lnSpc>
                <a:spcPct val="90000"/>
              </a:lnSpc>
              <a:buFontTx/>
              <a:buNone/>
            </a:pPr>
            <a:r>
              <a:rPr lang="en-US" sz="2800" b="1" dirty="0" smtClean="0">
                <a:cs typeface="B Nazanin" pitchFamily="2" charset="-78"/>
              </a:rPr>
              <a:t/>
            </a:r>
            <a:br>
              <a:rPr lang="en-US" sz="2800" b="1" dirty="0" smtClean="0">
                <a:cs typeface="B Nazanin" pitchFamily="2" charset="-78"/>
              </a:rPr>
            </a:br>
            <a:endParaRPr lang="en-US" sz="2800" b="1" i="1" dirty="0" smtClean="0">
              <a:cs typeface="B Nazanin" pitchFamily="2" charset="-78"/>
            </a:endParaRPr>
          </a:p>
          <a:p>
            <a:pPr algn="r" rtl="1" eaLnBrk="1" hangingPunct="1">
              <a:lnSpc>
                <a:spcPct val="90000"/>
              </a:lnSpc>
            </a:pPr>
            <a:r>
              <a:rPr lang="en-US" sz="2800" b="1" i="1" dirty="0" smtClean="0">
                <a:cs typeface="B Nazanin" pitchFamily="2" charset="-78"/>
              </a:rPr>
              <a:t>[2]</a:t>
            </a:r>
            <a:r>
              <a:rPr lang="ar-SA" sz="2800" i="1" dirty="0" smtClean="0">
                <a:cs typeface="B Nazanin" pitchFamily="2" charset="-78"/>
              </a:rPr>
              <a:t>-</a:t>
            </a:r>
            <a:r>
              <a:rPr lang="en-US" sz="2800" i="1" dirty="0" smtClean="0">
                <a:cs typeface="B Nazanin" pitchFamily="2" charset="-78"/>
              </a:rPr>
              <a:t> Leading learning communities</a:t>
            </a:r>
          </a:p>
        </p:txBody>
      </p:sp>
    </p:spTree>
    <p:extLst>
      <p:ext uri="{BB962C8B-B14F-4D97-AF65-F5344CB8AC3E}">
        <p14:creationId xmlns:p14="http://schemas.microsoft.com/office/powerpoint/2010/main" val="1505104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762000"/>
            <a:ext cx="8229600" cy="5364163"/>
          </a:xfrm>
          <a:solidFill>
            <a:srgbClr val="99FFCC"/>
          </a:solidFill>
        </p:spPr>
        <p:txBody>
          <a:bodyPr/>
          <a:lstStyle/>
          <a:p>
            <a:pPr algn="just" rtl="1"/>
            <a:r>
              <a:rPr lang="fa-IR" b="1" dirty="0" smtClean="0">
                <a:cs typeface="B Nazanin" pitchFamily="2" charset="-78"/>
              </a:rPr>
              <a:t>مدير مدرسه و </a:t>
            </a:r>
            <a:r>
              <a:rPr lang="fa-IR" altLang="en-US" b="1" dirty="0" smtClean="0">
                <a:cs typeface="B Nazanin" pitchFamily="2" charset="-78"/>
              </a:rPr>
              <a:t>گروههای آموزشی </a:t>
            </a:r>
            <a:r>
              <a:rPr lang="fa-IR" b="1" dirty="0" smtClean="0">
                <a:cs typeface="B Nazanin" pitchFamily="2" charset="-78"/>
              </a:rPr>
              <a:t>در نقش رهبري آموزشي بايد معلمان را براي تدريس مطلوب و مؤثر آماده كند</a:t>
            </a:r>
            <a:r>
              <a:rPr lang="en-US" b="1" dirty="0" smtClean="0">
                <a:cs typeface="B Nazanin" pitchFamily="2" charset="-78"/>
              </a:rPr>
              <a:t>.</a:t>
            </a:r>
            <a:endParaRPr lang="fa-IR" b="1" dirty="0" smtClean="0">
              <a:cs typeface="B Nazanin" pitchFamily="2" charset="-78"/>
            </a:endParaRPr>
          </a:p>
          <a:p>
            <a:pPr algn="just" rtl="1"/>
            <a:r>
              <a:rPr lang="fa-IR" b="1" dirty="0" smtClean="0">
                <a:cs typeface="B Nazanin" pitchFamily="2" charset="-78"/>
              </a:rPr>
              <a:t> براي كمك به آنها در عملكرد بهتر حضور داشته و منابع و انگيزه هاي لازم براي اقدام مؤثر آنها در كلاس را فراهم كند. </a:t>
            </a:r>
          </a:p>
          <a:p>
            <a:pPr algn="just" rtl="1"/>
            <a:r>
              <a:rPr lang="fa-IR" b="1" dirty="0" smtClean="0">
                <a:cs typeface="B Nazanin" pitchFamily="2" charset="-78"/>
              </a:rPr>
              <a:t>اعمال اين سبك، بيش از هر چيز، بهبود روشهاي تدريس و فعاليت هاي ياددهي- يادگيري را به دنبال دارد( لي،2005).</a:t>
            </a:r>
            <a:endParaRPr lang="en-US" b="1" dirty="0" smtClean="0">
              <a:cs typeface="B Nazanin" pitchFamily="2" charset="-78"/>
            </a:endParaRPr>
          </a:p>
        </p:txBody>
      </p:sp>
    </p:spTree>
    <p:extLst>
      <p:ext uri="{BB962C8B-B14F-4D97-AF65-F5344CB8AC3E}">
        <p14:creationId xmlns:p14="http://schemas.microsoft.com/office/powerpoint/2010/main" val="3581241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7200" y="854075"/>
            <a:ext cx="8229600" cy="5241925"/>
          </a:xfrm>
          <a:solidFill>
            <a:srgbClr val="99FFCC"/>
          </a:solidFill>
        </p:spPr>
        <p:txBody>
          <a:bodyPr/>
          <a:lstStyle/>
          <a:p>
            <a:pPr algn="just" rtl="1"/>
            <a:r>
              <a:rPr lang="fa-IR" b="1" dirty="0" smtClean="0">
                <a:cs typeface="B Nazanin" pitchFamily="2" charset="-78"/>
              </a:rPr>
              <a:t>آن</a:t>
            </a:r>
            <a:r>
              <a:rPr lang="fa-IR" dirty="0" smtClean="0">
                <a:cs typeface="B Nazanin" pitchFamily="2" charset="-78"/>
              </a:rPr>
              <a:t> </a:t>
            </a:r>
            <a:r>
              <a:rPr lang="fa-IR" b="1" dirty="0" smtClean="0">
                <a:cs typeface="B Nazanin" pitchFamily="2" charset="-78"/>
              </a:rPr>
              <a:t>چه در نقش مدیر و</a:t>
            </a:r>
            <a:r>
              <a:rPr lang="fa-IR" altLang="en-US" b="1" dirty="0" smtClean="0">
                <a:cs typeface="B Nazanin" pitchFamily="2" charset="-78"/>
              </a:rPr>
              <a:t>گروههای آموزشی </a:t>
            </a:r>
            <a:r>
              <a:rPr lang="fa-IR" b="1" dirty="0" smtClean="0">
                <a:cs typeface="B Nazanin" pitchFamily="2" charset="-78"/>
              </a:rPr>
              <a:t>به عنوان یک رهبرآموزشی اهمیت والایی دارد، تأثیرگذاری بر عملکرد آموزشی معلمان و نهایتاً پیشرفت تحصیلی دانش­آموزان است. </a:t>
            </a:r>
          </a:p>
          <a:p>
            <a:pPr algn="just" rtl="1" eaLnBrk="1" hangingPunct="1"/>
            <a:r>
              <a:rPr lang="fa-IR" b="1" dirty="0" smtClean="0">
                <a:cs typeface="B Nazanin" pitchFamily="2" charset="-78"/>
              </a:rPr>
              <a:t>مديران و سر گروهها، به عنوان رهبر آموزشی، باید «معلم معلمان» باشند.</a:t>
            </a:r>
            <a:endParaRPr lang="en-US" b="1" dirty="0" smtClean="0">
              <a:cs typeface="B Nazanin" pitchFamily="2" charset="-78"/>
            </a:endParaRPr>
          </a:p>
        </p:txBody>
      </p:sp>
    </p:spTree>
    <p:extLst>
      <p:ext uri="{BB962C8B-B14F-4D97-AF65-F5344CB8AC3E}">
        <p14:creationId xmlns:p14="http://schemas.microsoft.com/office/powerpoint/2010/main" val="4160486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solidFill>
            <a:srgbClr val="8BF98B"/>
          </a:solidFill>
        </p:spPr>
        <p:txBody>
          <a:bodyPr/>
          <a:lstStyle/>
          <a:p>
            <a:pPr eaLnBrk="1" hangingPunct="1"/>
            <a:r>
              <a:rPr lang="fa-IR" sz="4000" b="1" smtClean="0">
                <a:cs typeface="B Nazanin" pitchFamily="2" charset="-78"/>
              </a:rPr>
              <a:t>دو کارکرد مهم رهبری آموزشی</a:t>
            </a:r>
            <a:endParaRPr lang="en-US" sz="4000" b="1" dirty="0" smtClean="0">
              <a:cs typeface="B Nazanin" pitchFamily="2" charset="-78"/>
            </a:endParaRPr>
          </a:p>
        </p:txBody>
      </p:sp>
      <p:sp>
        <p:nvSpPr>
          <p:cNvPr id="2" name="Horizontal Scroll 1"/>
          <p:cNvSpPr/>
          <p:nvPr/>
        </p:nvSpPr>
        <p:spPr bwMode="auto">
          <a:xfrm>
            <a:off x="4211638" y="1557338"/>
            <a:ext cx="3889375" cy="2376487"/>
          </a:xfrm>
          <a:prstGeom prst="horizontalScroll">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12700" cap="sq" cmpd="sng" algn="ctr">
            <a:solidFill>
              <a:schemeClr val="accent1"/>
            </a:solidFill>
            <a:prstDash val="solid"/>
            <a:round/>
            <a:headEnd type="none" w="sm" len="sm"/>
            <a:tailEnd type="none" w="sm" len="sm"/>
          </a:ln>
          <a:effectLst>
            <a:reflection blurRad="6350" stA="52000" endA="300" endPos="35000" dir="5400000" sy="-100000" algn="bl" rotWithShape="0"/>
          </a:effectLst>
          <a:extLst/>
        </p:spPr>
        <p:txBody>
          <a:bodyPr/>
          <a:lstStyle/>
          <a:p>
            <a:pPr algn="ctr" rtl="1">
              <a:spcBef>
                <a:spcPct val="20000"/>
              </a:spcBef>
              <a:defRPr/>
            </a:pPr>
            <a:r>
              <a:rPr lang="fa-IR" sz="4000" b="1" kern="0" dirty="0">
                <a:solidFill>
                  <a:srgbClr val="000000"/>
                </a:solidFill>
                <a:latin typeface="Arial"/>
                <a:cs typeface="B Nazanin" pitchFamily="2" charset="-78"/>
              </a:rPr>
              <a:t>ارزشیابی عملکرد معلمان</a:t>
            </a:r>
            <a:r>
              <a:rPr lang="en-US" sz="4000" b="1" kern="0" dirty="0">
                <a:solidFill>
                  <a:srgbClr val="000000"/>
                </a:solidFill>
                <a:latin typeface="Arial"/>
                <a:cs typeface="B Nazanin" pitchFamily="2" charset="-78"/>
              </a:rPr>
              <a:t> </a:t>
            </a:r>
          </a:p>
        </p:txBody>
      </p:sp>
      <p:sp>
        <p:nvSpPr>
          <p:cNvPr id="5" name="Horizontal Scroll 4"/>
          <p:cNvSpPr/>
          <p:nvPr/>
        </p:nvSpPr>
        <p:spPr bwMode="auto">
          <a:xfrm>
            <a:off x="1476375" y="3933825"/>
            <a:ext cx="3887788" cy="2374900"/>
          </a:xfrm>
          <a:prstGeom prst="horizontalScroll">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12700" cap="sq" cmpd="sng" algn="ctr">
            <a:solidFill>
              <a:schemeClr val="accent1"/>
            </a:solidFill>
            <a:prstDash val="solid"/>
            <a:round/>
            <a:headEnd type="none" w="sm" len="sm"/>
            <a:tailEnd type="none" w="sm" len="sm"/>
          </a:ln>
          <a:effectLst>
            <a:reflection blurRad="6350" stA="52000" endA="300" endPos="35000" dir="5400000" sy="-100000" algn="bl" rotWithShape="0"/>
          </a:effectLst>
          <a:extLst/>
        </p:spPr>
        <p:txBody>
          <a:bodyPr/>
          <a:lstStyle/>
          <a:p>
            <a:pPr algn="ctr" rtl="1">
              <a:defRPr/>
            </a:pPr>
            <a:endParaRPr lang="fa-IR" sz="4000" b="1" kern="0" dirty="0" smtClean="0">
              <a:solidFill>
                <a:srgbClr val="000000"/>
              </a:solidFill>
              <a:latin typeface="Arial"/>
              <a:cs typeface="B Nazanin" pitchFamily="2" charset="-78"/>
            </a:endParaRPr>
          </a:p>
          <a:p>
            <a:pPr algn="ctr" rtl="1">
              <a:defRPr/>
            </a:pPr>
            <a:r>
              <a:rPr lang="fa-IR" sz="4000" b="1" kern="0" dirty="0" smtClean="0">
                <a:solidFill>
                  <a:srgbClr val="000000"/>
                </a:solidFill>
                <a:latin typeface="Arial"/>
                <a:cs typeface="B Nazanin" pitchFamily="2" charset="-78"/>
              </a:rPr>
              <a:t>نظارت </a:t>
            </a:r>
            <a:r>
              <a:rPr lang="fa-IR" sz="4000" b="1" kern="0" dirty="0">
                <a:solidFill>
                  <a:srgbClr val="000000"/>
                </a:solidFill>
                <a:latin typeface="Arial"/>
                <a:cs typeface="B Nazanin" pitchFamily="2" charset="-78"/>
              </a:rPr>
              <a:t>آموزشی </a:t>
            </a:r>
            <a:endParaRPr lang="en-US" dirty="0">
              <a:latin typeface="Arial" charset="0"/>
              <a:cs typeface="Arial" charset="0"/>
            </a:endParaRPr>
          </a:p>
        </p:txBody>
      </p:sp>
    </p:spTree>
    <p:extLst>
      <p:ext uri="{BB962C8B-B14F-4D97-AF65-F5344CB8AC3E}">
        <p14:creationId xmlns:p14="http://schemas.microsoft.com/office/powerpoint/2010/main" val="855001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229600" cy="896938"/>
          </a:xfrm>
          <a:solidFill>
            <a:srgbClr val="8BF98B"/>
          </a:solidFill>
        </p:spPr>
        <p:txBody>
          <a:bodyPr/>
          <a:lstStyle/>
          <a:p>
            <a:pPr eaLnBrk="1" hangingPunct="1"/>
            <a:r>
              <a:rPr lang="fa-IR" sz="4000" b="1" dirty="0" smtClean="0">
                <a:cs typeface="B Nazanin" pitchFamily="2" charset="-78"/>
              </a:rPr>
              <a:t>ضرورت و اهمیت نظارت و راهنمایی آموزشی</a:t>
            </a:r>
            <a:endParaRPr lang="en-US" sz="4000" b="1" dirty="0" smtClean="0">
              <a:cs typeface="B Nazanin" pitchFamily="2" charset="-78"/>
            </a:endParaRPr>
          </a:p>
        </p:txBody>
      </p:sp>
      <p:sp>
        <p:nvSpPr>
          <p:cNvPr id="10243" name="Rectangle 3"/>
          <p:cNvSpPr>
            <a:spLocks noGrp="1" noChangeArrowheads="1"/>
          </p:cNvSpPr>
          <p:nvPr>
            <p:ph type="body" idx="1"/>
          </p:nvPr>
        </p:nvSpPr>
        <p:spPr>
          <a:xfrm>
            <a:off x="468313" y="1341438"/>
            <a:ext cx="8229600" cy="4495800"/>
          </a:xfr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5400000" scaled="1"/>
            <a:tileRect/>
          </a:gradFill>
        </p:spPr>
        <p:txBody>
          <a:bodyPr>
            <a:normAutofit lnSpcReduction="10000"/>
          </a:bodyPr>
          <a:lstStyle/>
          <a:p>
            <a:pPr algn="r" rtl="1" eaLnBrk="1" hangingPunct="1">
              <a:defRPr/>
            </a:pPr>
            <a:r>
              <a:rPr lang="fa-IR" altLang="en-US" sz="2800" b="1" dirty="0" smtClean="0">
                <a:cs typeface="B Nazanin" pitchFamily="2" charset="-78"/>
              </a:rPr>
              <a:t>کمبود معلمان متخصص و حرفه ای</a:t>
            </a:r>
          </a:p>
          <a:p>
            <a:pPr algn="r" rtl="1" eaLnBrk="1" hangingPunct="1">
              <a:defRPr/>
            </a:pPr>
            <a:r>
              <a:rPr lang="fa-IR" altLang="en-US" sz="2800" b="1" dirty="0" smtClean="0">
                <a:cs typeface="B Nazanin" pitchFamily="2" charset="-78"/>
              </a:rPr>
              <a:t>نارسایی در تربیت معلم و فرآیند های آن</a:t>
            </a:r>
          </a:p>
          <a:p>
            <a:pPr algn="r" rtl="1" eaLnBrk="1" hangingPunct="1">
              <a:defRPr/>
            </a:pPr>
            <a:r>
              <a:rPr lang="fa-IR" altLang="en-US" sz="2800" b="1" dirty="0" smtClean="0">
                <a:cs typeface="B Nazanin" pitchFamily="2" charset="-78"/>
              </a:rPr>
              <a:t>رشد حرفه ای معلمان</a:t>
            </a:r>
          </a:p>
          <a:p>
            <a:pPr algn="r" rtl="1" eaLnBrk="1" hangingPunct="1">
              <a:defRPr/>
            </a:pPr>
            <a:r>
              <a:rPr lang="fa-IR" altLang="en-US" sz="2800" b="1" dirty="0" smtClean="0">
                <a:cs typeface="B Nazanin" pitchFamily="2" charset="-78"/>
              </a:rPr>
              <a:t>توجه بیشتر مدیران به فعالیت های اداری و غیرآموزشی </a:t>
            </a:r>
          </a:p>
          <a:p>
            <a:pPr algn="r" rtl="1" eaLnBrk="1" hangingPunct="1">
              <a:defRPr/>
            </a:pPr>
            <a:r>
              <a:rPr lang="fa-IR" altLang="en-US" sz="2800" b="1" dirty="0" smtClean="0">
                <a:cs typeface="B Nazanin" pitchFamily="2" charset="-78"/>
              </a:rPr>
              <a:t>اصلاح و بهبود فرایند یاددهی و یادگیری</a:t>
            </a:r>
          </a:p>
          <a:p>
            <a:pPr algn="r" rtl="1" eaLnBrk="1" hangingPunct="1">
              <a:defRPr/>
            </a:pPr>
            <a:r>
              <a:rPr lang="fa-IR" altLang="en-US" sz="2800" b="1" dirty="0" smtClean="0">
                <a:cs typeface="B Nazanin" pitchFamily="2" charset="-78"/>
              </a:rPr>
              <a:t>اصلاح و بهبود نظام آموزشی</a:t>
            </a:r>
          </a:p>
          <a:p>
            <a:pPr algn="r" rtl="1" eaLnBrk="1" hangingPunct="1">
              <a:defRPr/>
            </a:pPr>
            <a:r>
              <a:rPr lang="fa-IR" altLang="en-US" sz="2800" b="1" dirty="0" smtClean="0">
                <a:cs typeface="B Nazanin" pitchFamily="2" charset="-78"/>
              </a:rPr>
              <a:t>تکمیل رشد کمی متقاضیان آموزش و توجه به رشد کیفی آنان</a:t>
            </a:r>
          </a:p>
          <a:p>
            <a:pPr algn="r" rtl="1" eaLnBrk="1" hangingPunct="1">
              <a:defRPr/>
            </a:pPr>
            <a:r>
              <a:rPr lang="fa-IR" altLang="en-US" sz="2800" b="1" dirty="0" smtClean="0">
                <a:cs typeface="B Nazanin" pitchFamily="2" charset="-78"/>
              </a:rPr>
              <a:t>تغییر دیدگاه ها و رویکرد های سنتی به نظارت و ارزشیابی</a:t>
            </a:r>
          </a:p>
          <a:p>
            <a:pPr algn="r" rtl="1" eaLnBrk="1" hangingPunct="1">
              <a:defRPr/>
            </a:pPr>
            <a:r>
              <a:rPr lang="fa-IR" altLang="en-US" sz="2800" b="1" dirty="0" smtClean="0">
                <a:cs typeface="B Nazanin" pitchFamily="2" charset="-78"/>
              </a:rPr>
              <a:t>تشکیل جامعه یادگیرنده حرفه ای</a:t>
            </a:r>
          </a:p>
          <a:p>
            <a:pPr algn="r" rtl="1" eaLnBrk="1" hangingPunct="1">
              <a:defRPr/>
            </a:pPr>
            <a:endParaRPr lang="fa-IR" altLang="en-US" sz="2800" b="1" dirty="0" smtClean="0">
              <a:cs typeface="B Nazanin" pitchFamily="2" charset="-78"/>
            </a:endParaRPr>
          </a:p>
          <a:p>
            <a:pPr algn="r" rtl="1" eaLnBrk="1" hangingPunct="1">
              <a:defRPr/>
            </a:pPr>
            <a:endParaRPr lang="fa-IR" altLang="en-US" sz="2800" dirty="0" smtClean="0">
              <a:cs typeface="B Nazanin" pitchFamily="2" charset="-78"/>
            </a:endParaRPr>
          </a:p>
          <a:p>
            <a:pPr algn="r" rtl="1" eaLnBrk="1" hangingPunct="1">
              <a:defRPr/>
            </a:pPr>
            <a:endParaRPr lang="en-US" altLang="en-US" sz="2800" dirty="0" smtClean="0">
              <a:cs typeface="B Nazanin" pitchFamily="2" charset="-78"/>
            </a:endParaRPr>
          </a:p>
        </p:txBody>
      </p:sp>
    </p:spTree>
    <p:extLst>
      <p:ext uri="{BB962C8B-B14F-4D97-AF65-F5344CB8AC3E}">
        <p14:creationId xmlns:p14="http://schemas.microsoft.com/office/powerpoint/2010/main" val="3611745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solidFill>
            <a:srgbClr val="8BF98B"/>
          </a:solidFill>
        </p:spPr>
        <p:txBody>
          <a:bodyPr/>
          <a:lstStyle/>
          <a:p>
            <a:r>
              <a:rPr lang="fa-IR" sz="4000" smtClean="0">
                <a:cs typeface="2  Baran" pitchFamily="2" charset="-78"/>
              </a:rPr>
              <a:t>واکنش معلمان به اصطلاح نظارت و ارزشیابی معلمان</a:t>
            </a:r>
            <a:r>
              <a:rPr lang="fa-IR" sz="6600" smtClean="0">
                <a:solidFill>
                  <a:srgbClr val="00B050"/>
                </a:solidFill>
                <a:cs typeface="2  Baran" pitchFamily="2" charset="-78"/>
              </a:rPr>
              <a:t>؟</a:t>
            </a:r>
            <a:endParaRPr lang="en-US" sz="6600" dirty="0" smtClean="0">
              <a:solidFill>
                <a:srgbClr val="00B050"/>
              </a:solidFill>
              <a:cs typeface="2  Baran" pitchFamily="2" charset="-78"/>
            </a:endParaRPr>
          </a:p>
        </p:txBody>
      </p:sp>
      <p:sp>
        <p:nvSpPr>
          <p:cNvPr id="16387" name="Content Placeholder 2"/>
          <p:cNvSpPr>
            <a:spLocks noGrp="1"/>
          </p:cNvSpPr>
          <p:nvPr>
            <p:ph idx="1"/>
          </p:nvPr>
        </p:nvSpPr>
        <p:spPr>
          <a:xfrm>
            <a:off x="457200" y="1916113"/>
            <a:ext cx="8229600" cy="4210050"/>
          </a:xfrm>
          <a:gradFill rotWithShape="1">
            <a:gsLst>
              <a:gs pos="0">
                <a:srgbClr val="FFA1A4"/>
              </a:gs>
              <a:gs pos="50000">
                <a:srgbClr val="FFC5C6"/>
              </a:gs>
              <a:gs pos="100000">
                <a:srgbClr val="FFE2E3"/>
              </a:gs>
            </a:gsLst>
            <a:lin ang="5400000" scaled="1"/>
          </a:gradFill>
        </p:spPr>
        <p:txBody>
          <a:bodyPr/>
          <a:lstStyle/>
          <a:p>
            <a:pPr algn="r" rtl="1"/>
            <a:r>
              <a:rPr lang="fa-IR" b="1" dirty="0" smtClean="0">
                <a:solidFill>
                  <a:srgbClr val="00B050"/>
                </a:solidFill>
                <a:cs typeface="2  Baran" pitchFamily="2" charset="-78"/>
              </a:rPr>
              <a:t>برخی معلمان</a:t>
            </a:r>
            <a:r>
              <a:rPr lang="fa-IR" dirty="0" smtClean="0">
                <a:cs typeface="2  Baran" pitchFamily="2" charset="-78"/>
              </a:rPr>
              <a:t> فرصت های یادگیری حمایتی و خوب طراحی شده را به یاد می آورند. </a:t>
            </a:r>
          </a:p>
          <a:p>
            <a:pPr algn="r" rtl="1"/>
            <a:r>
              <a:rPr lang="fa-IR" b="1" dirty="0" smtClean="0">
                <a:solidFill>
                  <a:srgbClr val="00B050"/>
                </a:solidFill>
                <a:cs typeface="2  Baran" pitchFamily="2" charset="-78"/>
              </a:rPr>
              <a:t>برخی معلمان</a:t>
            </a:r>
            <a:r>
              <a:rPr lang="fa-IR" dirty="0" smtClean="0">
                <a:cs typeface="2  Baran" pitchFamily="2" charset="-78"/>
              </a:rPr>
              <a:t> خصومت،بی عدالتی و قضاوت های منفی رابه یاد می آورند. </a:t>
            </a:r>
          </a:p>
          <a:p>
            <a:pPr algn="r" rtl="1"/>
            <a:r>
              <a:rPr lang="fa-IR" b="1" dirty="0" smtClean="0">
                <a:solidFill>
                  <a:srgbClr val="00B050"/>
                </a:solidFill>
                <a:cs typeface="2  Baran" pitchFamily="2" charset="-78"/>
              </a:rPr>
              <a:t>اکثر معلمان </a:t>
            </a:r>
            <a:r>
              <a:rPr lang="fa-IR" dirty="0" smtClean="0">
                <a:cs typeface="2  Baran" pitchFamily="2" charset="-78"/>
              </a:rPr>
              <a:t>از نظر عاطفی تشریفات خنثی سالانه ای را به یاد می آورد که شامل تکمیل یک فرم و ارایه یک </a:t>
            </a:r>
            <a:r>
              <a:rPr lang="fa-IR" dirty="0" smtClean="0">
                <a:solidFill>
                  <a:srgbClr val="000000"/>
                </a:solidFill>
                <a:cs typeface="2  Baran" pitchFamily="2" charset="-78"/>
              </a:rPr>
              <a:t>پیشنهاد</a:t>
            </a:r>
            <a:r>
              <a:rPr lang="fa-IR" dirty="0" smtClean="0">
                <a:cs typeface="2  Baran" pitchFamily="2" charset="-78"/>
              </a:rPr>
              <a:t> بی ضرر برای بهبود اما فاقد تاثیر طولانی مدت می شود.</a:t>
            </a:r>
            <a:endParaRPr lang="en-US" dirty="0" smtClean="0">
              <a:solidFill>
                <a:srgbClr val="00B050"/>
              </a:solidFill>
              <a:cs typeface="2  Baran" pitchFamily="2" charset="-78"/>
            </a:endParaRPr>
          </a:p>
        </p:txBody>
      </p:sp>
    </p:spTree>
    <p:extLst>
      <p:ext uri="{BB962C8B-B14F-4D97-AF65-F5344CB8AC3E}">
        <p14:creationId xmlns:p14="http://schemas.microsoft.com/office/powerpoint/2010/main" val="37972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124200" y="533400"/>
            <a:ext cx="5562600" cy="5592763"/>
          </a:xfrm>
        </p:spPr>
        <p:txBody>
          <a:bodyPr>
            <a:normAutofit lnSpcReduction="10000"/>
          </a:bodyPr>
          <a:lstStyle/>
          <a:p>
            <a:pPr marL="0" indent="0" algn="ctr" rtl="1">
              <a:buFontTx/>
              <a:buNone/>
            </a:pPr>
            <a:r>
              <a:rPr lang="fa-IR" sz="6600" b="1" dirty="0" smtClean="0">
                <a:cs typeface="2  Davat" pitchFamily="2" charset="-78"/>
              </a:rPr>
              <a:t>نظارت و ارزشیابی معلم </a:t>
            </a:r>
          </a:p>
          <a:p>
            <a:pPr marL="0" indent="0" algn="ctr" rtl="1">
              <a:buFontTx/>
              <a:buNone/>
            </a:pPr>
            <a:r>
              <a:rPr lang="fa-IR" sz="6600" b="1" dirty="0" smtClean="0">
                <a:cs typeface="2  Davat" pitchFamily="2" charset="-78"/>
              </a:rPr>
              <a:t>کارکردهای</a:t>
            </a:r>
          </a:p>
          <a:p>
            <a:pPr marL="0" indent="0" algn="ctr" rtl="1">
              <a:buFontTx/>
              <a:buNone/>
            </a:pPr>
            <a:r>
              <a:rPr lang="fa-IR" sz="6600" b="1" dirty="0" smtClean="0">
                <a:cs typeface="2  Davat" pitchFamily="2" charset="-78"/>
              </a:rPr>
              <a:t> مستقل</a:t>
            </a:r>
          </a:p>
          <a:p>
            <a:pPr marL="0" indent="0" algn="ctr" rtl="1">
              <a:buFontTx/>
              <a:buNone/>
            </a:pPr>
            <a:r>
              <a:rPr lang="fa-IR" sz="6600" b="1" dirty="0" smtClean="0">
                <a:cs typeface="2  Davat" pitchFamily="2" charset="-78"/>
              </a:rPr>
              <a:t>ضروری و مکمل</a:t>
            </a:r>
          </a:p>
        </p:txBody>
      </p:sp>
      <p:pic>
        <p:nvPicPr>
          <p:cNvPr id="1026" name="Picture 2" descr="C:\Users\maroooo\Desktop\الهام نیک اقبال\164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43123"/>
            <a:ext cx="3676650" cy="351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362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solidFill>
            <a:srgbClr val="8BF98B"/>
          </a:solidFill>
        </p:spPr>
        <p:txBody>
          <a:bodyPr/>
          <a:lstStyle/>
          <a:p>
            <a:r>
              <a:rPr lang="fa-IR" dirty="0" smtClean="0">
                <a:cs typeface="2  Baran" pitchFamily="2" charset="-78"/>
              </a:rPr>
              <a:t>ارزشیابی</a:t>
            </a:r>
            <a:endParaRPr lang="en-US" dirty="0" smtClean="0">
              <a:cs typeface="2  Baran" pitchFamily="2" charset="-78"/>
            </a:endParaRPr>
          </a:p>
        </p:txBody>
      </p:sp>
      <p:sp>
        <p:nvSpPr>
          <p:cNvPr id="18435" name="Content Placeholder 2"/>
          <p:cNvSpPr>
            <a:spLocks noGrp="1"/>
          </p:cNvSpPr>
          <p:nvPr>
            <p:ph idx="1"/>
          </p:nvPr>
        </p:nvSpPr>
        <p:spPr>
          <a:solidFill>
            <a:srgbClr val="FFFF99"/>
          </a:solidFill>
        </p:spPr>
        <p:txBody>
          <a:bodyPr/>
          <a:lstStyle/>
          <a:p>
            <a:pPr algn="just" rtl="1">
              <a:lnSpc>
                <a:spcPct val="150000"/>
              </a:lnSpc>
            </a:pPr>
            <a:r>
              <a:rPr lang="fa-IR" dirty="0" smtClean="0">
                <a:cs typeface="B Nazanin" pitchFamily="2" charset="-78"/>
              </a:rPr>
              <a:t>یک کارکرد سازمانی است که برای </a:t>
            </a:r>
            <a:r>
              <a:rPr lang="fa-IR" b="1" dirty="0" smtClean="0">
                <a:solidFill>
                  <a:srgbClr val="FF0000"/>
                </a:solidFill>
                <a:cs typeface="B Nazanin" pitchFamily="2" charset="-78"/>
              </a:rPr>
              <a:t>قضاوت جامع در خصوص عملکرد معلم و توانمندی ها و شایستگی های وی </a:t>
            </a:r>
            <a:r>
              <a:rPr lang="fa-IR" dirty="0" smtClean="0">
                <a:cs typeface="B Nazanin" pitchFamily="2" charset="-78"/>
              </a:rPr>
              <a:t>برای تصمیم گیری در مورد اهداف و مقاصد پرسنلی از قبیل ادامه فعالیت، و استخدام طراحی شده است. ارزشیابی معلم یک کارکرد ضابطه مند و قانونی است که فقط توسط اشخاصی انجام می شود که دارای مجوز هستند. </a:t>
            </a:r>
            <a:endParaRPr lang="en-US" dirty="0" smtClean="0">
              <a:cs typeface="B Nazanin" pitchFamily="2" charset="-78"/>
            </a:endParaRPr>
          </a:p>
        </p:txBody>
      </p:sp>
    </p:spTree>
    <p:extLst>
      <p:ext uri="{BB962C8B-B14F-4D97-AF65-F5344CB8AC3E}">
        <p14:creationId xmlns:p14="http://schemas.microsoft.com/office/powerpoint/2010/main" val="2103916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solidFill>
            <a:srgbClr val="8BF98B"/>
          </a:solidFill>
        </p:spPr>
        <p:txBody>
          <a:bodyPr/>
          <a:lstStyle/>
          <a:p>
            <a:r>
              <a:rPr lang="fa-IR" dirty="0" smtClean="0">
                <a:cs typeface="B Nazanin" pitchFamily="2" charset="-78"/>
              </a:rPr>
              <a:t>نظارت و راهنمایی معلم </a:t>
            </a:r>
            <a:endParaRPr lang="en-US" dirty="0" smtClean="0">
              <a:cs typeface="B Nazanin" pitchFamily="2" charset="-78"/>
            </a:endParaRPr>
          </a:p>
        </p:txBody>
      </p:sp>
      <p:sp>
        <p:nvSpPr>
          <p:cNvPr id="19459" name="Content Placeholder 2"/>
          <p:cNvSpPr>
            <a:spLocks noGrp="1"/>
          </p:cNvSpPr>
          <p:nvPr>
            <p:ph idx="1"/>
          </p:nvPr>
        </p:nvSpPr>
        <p:spPr>
          <a:solidFill>
            <a:srgbClr val="FFFF99"/>
          </a:solidFill>
        </p:spPr>
        <p:txBody>
          <a:bodyPr>
            <a:normAutofit fontScale="92500" lnSpcReduction="10000"/>
          </a:bodyPr>
          <a:lstStyle/>
          <a:p>
            <a:pPr algn="r" rtl="1"/>
            <a:r>
              <a:rPr lang="fa-IR" dirty="0">
                <a:cs typeface="B Nazanin" pitchFamily="2" charset="-78"/>
              </a:rPr>
              <a:t>نظارت در لغت به معناي زیرکی و فراست است و راهنمایی </a:t>
            </a:r>
            <a:r>
              <a:rPr lang="fa-IR" dirty="0" smtClean="0">
                <a:cs typeface="B Nazanin" pitchFamily="2" charset="-78"/>
              </a:rPr>
              <a:t>به</a:t>
            </a:r>
            <a:r>
              <a:rPr lang="en-US" dirty="0" smtClean="0">
                <a:cs typeface="B Nazanin" pitchFamily="2" charset="-78"/>
              </a:rPr>
              <a:t> </a:t>
            </a:r>
            <a:r>
              <a:rPr lang="fa-IR" dirty="0" smtClean="0">
                <a:cs typeface="B Nazanin" pitchFamily="2" charset="-78"/>
              </a:rPr>
              <a:t>معناي </a:t>
            </a:r>
            <a:r>
              <a:rPr lang="fa-IR" dirty="0">
                <a:cs typeface="B Nazanin" pitchFamily="2" charset="-78"/>
              </a:rPr>
              <a:t>نشان دادن راه به کسی </a:t>
            </a:r>
            <a:r>
              <a:rPr lang="fa-IR" dirty="0" smtClean="0">
                <a:cs typeface="B Nazanin" pitchFamily="2" charset="-78"/>
              </a:rPr>
              <a:t>و</a:t>
            </a:r>
            <a:r>
              <a:rPr lang="en-US" dirty="0" smtClean="0">
                <a:cs typeface="B Nazanin" pitchFamily="2" charset="-78"/>
              </a:rPr>
              <a:t> </a:t>
            </a:r>
            <a:r>
              <a:rPr lang="fa-IR" smtClean="0">
                <a:cs typeface="B Nazanin" pitchFamily="2" charset="-78"/>
              </a:rPr>
              <a:t>رهبري </a:t>
            </a:r>
            <a:r>
              <a:rPr lang="fa-IR" dirty="0">
                <a:cs typeface="B Nazanin" pitchFamily="2" charset="-78"/>
              </a:rPr>
              <a:t>و هدایت آمده است.</a:t>
            </a:r>
            <a:endParaRPr lang="en-US" altLang="en-US" dirty="0" smtClean="0">
              <a:cs typeface="B Nazanin" pitchFamily="2" charset="-78"/>
            </a:endParaRPr>
          </a:p>
          <a:p>
            <a:pPr algn="r" rtl="1"/>
            <a:r>
              <a:rPr lang="fa-IR" altLang="en-US" dirty="0" smtClean="0">
                <a:cs typeface="B Nazanin" pitchFamily="2" charset="-78"/>
              </a:rPr>
              <a:t>نظارت </a:t>
            </a:r>
            <a:r>
              <a:rPr lang="fa-IR" altLang="en-US" dirty="0">
                <a:cs typeface="B Nazanin" pitchFamily="2" charset="-78"/>
              </a:rPr>
              <a:t>بر معلم یعنی ارتقا رشد و توسعه و بالندگی حرفه‌ای معلم که به نوبه خودش به بهبود عملکرد آموزشی و افزایش ضریب آموزشی دانش آموز منجر می‌شود. </a:t>
            </a:r>
          </a:p>
          <a:p>
            <a:pPr algn="r" rtl="1"/>
            <a:r>
              <a:rPr lang="fa-IR" altLang="en-US" dirty="0">
                <a:cs typeface="B Nazanin" pitchFamily="2" charset="-78"/>
              </a:rPr>
              <a:t>نظارت بر معلم هیچ ارتباطی با انجام </a:t>
            </a:r>
            <a:r>
              <a:rPr lang="fa-IR" altLang="en-US" b="1" dirty="0">
                <a:solidFill>
                  <a:srgbClr val="FF0000"/>
                </a:solidFill>
                <a:cs typeface="B Nazanin" pitchFamily="2" charset="-78"/>
              </a:rPr>
              <a:t>قضاوتهای جامع </a:t>
            </a:r>
            <a:r>
              <a:rPr lang="fa-IR" altLang="en-US" dirty="0">
                <a:cs typeface="B Nazanin" pitchFamily="2" charset="-78"/>
              </a:rPr>
              <a:t>در خصوص توانمندی‌ها و شایستگی‌ها و عملکرد معلم ندارد. این عملکرد را می‌توان به کمک افراد مختلفی انجام داد در نقشهای مختلف و رویکردهای مختلف در چارچوب مدرسه از قبیل معلمان‌، مدیران، ناظران  و غیره... </a:t>
            </a:r>
            <a:endParaRPr lang="en-US" altLang="en-US" dirty="0">
              <a:cs typeface="B Nazanin" pitchFamily="2" charset="-78"/>
            </a:endParaRPr>
          </a:p>
        </p:txBody>
      </p:sp>
    </p:spTree>
    <p:extLst>
      <p:ext uri="{BB962C8B-B14F-4D97-AF65-F5344CB8AC3E}">
        <p14:creationId xmlns:p14="http://schemas.microsoft.com/office/powerpoint/2010/main" val="3139814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257799"/>
          </a:xfrm>
        </p:spPr>
        <p:txBody>
          <a:bodyPr>
            <a:normAutofit lnSpcReduction="10000"/>
          </a:bodyPr>
          <a:lstStyle/>
          <a:p>
            <a:pPr marL="0" indent="0" algn="ctr">
              <a:buFontTx/>
              <a:buNone/>
              <a:defRPr/>
            </a:pPr>
            <a:endParaRPr lang="en-US" sz="4800" b="1" dirty="0">
              <a:latin typeface="B Nazanin "/>
              <a:cs typeface="2  Davat" pitchFamily="2" charset="-78"/>
            </a:endParaRPr>
          </a:p>
          <a:p>
            <a:pPr marL="0" indent="0" algn="ctr">
              <a:buFontTx/>
              <a:buNone/>
              <a:defRPr/>
            </a:pPr>
            <a:endParaRPr lang="en-US" sz="4800" b="1" dirty="0" smtClean="0">
              <a:latin typeface="B Nazanin "/>
              <a:cs typeface="2  Davat" pitchFamily="2" charset="-78"/>
            </a:endParaRPr>
          </a:p>
          <a:p>
            <a:pPr marL="0" indent="0" algn="ctr">
              <a:buFontTx/>
              <a:buNone/>
              <a:defRPr/>
            </a:pPr>
            <a:endParaRPr lang="en-US" sz="4800" b="1" dirty="0" smtClean="0">
              <a:latin typeface="B Nazanin "/>
              <a:cs typeface="2  Davat" pitchFamily="2" charset="-78"/>
            </a:endParaRPr>
          </a:p>
          <a:p>
            <a:pPr marL="0" indent="0" algn="ctr">
              <a:buFontTx/>
              <a:buNone/>
              <a:defRPr/>
            </a:pPr>
            <a:endParaRPr lang="en-US" dirty="0" smtClean="0">
              <a:latin typeface="B Nazanin "/>
              <a:cs typeface="2  Davat" pitchFamily="2" charset="-78"/>
            </a:endParaRPr>
          </a:p>
          <a:p>
            <a:pPr marL="0" indent="0" algn="ctr">
              <a:buFontTx/>
              <a:buNone/>
              <a:defRPr/>
            </a:pPr>
            <a:endParaRPr lang="en-US" dirty="0" smtClean="0">
              <a:latin typeface="B Nazanin "/>
              <a:cs typeface="2  Davat" pitchFamily="2" charset="-78"/>
            </a:endParaRPr>
          </a:p>
          <a:p>
            <a:pPr marL="0" indent="0" algn="ctr">
              <a:buFontTx/>
              <a:buNone/>
              <a:defRPr/>
            </a:pPr>
            <a:endParaRPr lang="en-US" dirty="0">
              <a:latin typeface="B Nazanin "/>
              <a:cs typeface="2  Davat" pitchFamily="2" charset="-78"/>
            </a:endParaRPr>
          </a:p>
          <a:p>
            <a:pPr marL="0" indent="0" algn="ctr">
              <a:buFontTx/>
              <a:buNone/>
              <a:defRPr/>
            </a:pPr>
            <a:r>
              <a:rPr lang="fa-IR" dirty="0" smtClean="0">
                <a:latin typeface="B Nazanin "/>
                <a:cs typeface="2  Davat" pitchFamily="2" charset="-78"/>
              </a:rPr>
              <a:t>استان کهگیلویه و بویراحمد</a:t>
            </a:r>
          </a:p>
          <a:p>
            <a:pPr marL="0" indent="0" algn="ctr">
              <a:buFontTx/>
              <a:buNone/>
              <a:defRPr/>
            </a:pPr>
            <a:r>
              <a:rPr lang="fa-IR" dirty="0" smtClean="0">
                <a:latin typeface="B Nazanin "/>
                <a:cs typeface="2  Davat" pitchFamily="2" charset="-78"/>
              </a:rPr>
              <a:t>سال تحصیلی </a:t>
            </a:r>
            <a:r>
              <a:rPr lang="fa-IR" dirty="0" smtClean="0">
                <a:latin typeface="B Nazanin "/>
                <a:cs typeface="2  Davat" pitchFamily="2" charset="-78"/>
              </a:rPr>
              <a:t>96-1395</a:t>
            </a:r>
            <a:endParaRPr lang="fa-IR" dirty="0" smtClean="0">
              <a:latin typeface="B Nazanin "/>
              <a:cs typeface="2  Davat" pitchFamily="2" charset="-78"/>
            </a:endParaRPr>
          </a:p>
          <a:p>
            <a:pPr>
              <a:defRPr/>
            </a:pPr>
            <a:endParaRPr lang="en-US" dirty="0">
              <a:cs typeface="2  Davat" pitchFamily="2" charset="-78"/>
            </a:endParaRPr>
          </a:p>
        </p:txBody>
      </p:sp>
      <p:pic>
        <p:nvPicPr>
          <p:cNvPr id="2051" name="Picture 2" descr="C:\Users\maroooo\Desktop\e70aa98b774032ff8913d8a435d35b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199" y="1828800"/>
            <a:ext cx="5004179" cy="3352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59088" y="685800"/>
            <a:ext cx="6248400" cy="923330"/>
          </a:xfrm>
          <a:prstGeom prst="rect">
            <a:avLst/>
          </a:prstGeom>
          <a:solidFill>
            <a:srgbClr val="FF99CC"/>
          </a:solidFill>
          <a:scene3d>
            <a:camera prst="orthographicFront"/>
            <a:lightRig rig="threePt" dir="t"/>
          </a:scene3d>
          <a:sp3d>
            <a:bevelT/>
          </a:sp3d>
        </p:spPr>
        <p:txBody>
          <a:bodyPr wrap="square" rtlCol="0">
            <a:spAutoFit/>
          </a:bodyPr>
          <a:lstStyle/>
          <a:p>
            <a:pPr algn="ctr">
              <a:defRPr/>
            </a:pPr>
            <a:r>
              <a:rPr lang="fa-IR" sz="5400" b="1" dirty="0">
                <a:latin typeface="B Nazanin "/>
                <a:cs typeface="2  Davat" pitchFamily="2" charset="-78"/>
              </a:rPr>
              <a:t>نظارت و راهنمایی معلم </a:t>
            </a:r>
            <a:endParaRPr lang="en-US" sz="5400" b="1" dirty="0">
              <a:latin typeface="B Nazanin "/>
              <a:cs typeface="2  Davat" pitchFamily="2" charset="-78"/>
            </a:endParaRPr>
          </a:p>
        </p:txBody>
      </p:sp>
    </p:spTree>
    <p:extLst>
      <p:ext uri="{BB962C8B-B14F-4D97-AF65-F5344CB8AC3E}">
        <p14:creationId xmlns:p14="http://schemas.microsoft.com/office/powerpoint/2010/main" val="3858522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solidFill>
            <a:srgbClr val="8BF98B"/>
          </a:solidFill>
        </p:spPr>
        <p:txBody>
          <a:bodyPr/>
          <a:lstStyle/>
          <a:p>
            <a:r>
              <a:rPr lang="fa-IR" dirty="0" smtClean="0">
                <a:cs typeface="B Nazanin" pitchFamily="2" charset="-78"/>
              </a:rPr>
              <a:t>ابعاد تفاوتهای نظارت آموزشی و ارزشیابی معلم </a:t>
            </a:r>
            <a:endParaRPr lang="en-US" dirty="0" smtClean="0">
              <a:cs typeface="B Nazanin" pitchFamily="2" charset="-78"/>
            </a:endParaRPr>
          </a:p>
        </p:txBody>
      </p:sp>
      <p:graphicFrame>
        <p:nvGraphicFramePr>
          <p:cNvPr id="2" name="Diagram 1"/>
          <p:cNvGraphicFramePr/>
          <p:nvPr>
            <p:extLst>
              <p:ext uri="{D42A27DB-BD31-4B8C-83A1-F6EECF244321}">
                <p14:modId xmlns:p14="http://schemas.microsoft.com/office/powerpoint/2010/main" val="1822827107"/>
              </p:ext>
            </p:extLst>
          </p:nvPr>
        </p:nvGraphicFramePr>
        <p:xfrm>
          <a:off x="152400" y="18288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2526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2400"/>
            <a:ext cx="8229600" cy="1143000"/>
          </a:xfrm>
          <a:solidFill>
            <a:srgbClr val="8BF98B"/>
          </a:solidFill>
        </p:spPr>
        <p:txBody>
          <a:bodyPr/>
          <a:lstStyle/>
          <a:p>
            <a:r>
              <a:rPr lang="fa-IR" dirty="0" smtClean="0">
                <a:cs typeface="2  Baran" pitchFamily="2" charset="-78"/>
              </a:rPr>
              <a:t>تفاوت در هدف اصلی </a:t>
            </a:r>
            <a:endParaRPr lang="en-US" dirty="0" smtClean="0">
              <a:cs typeface="2  Baran" pitchFamily="2" charset="-78"/>
            </a:endParaRPr>
          </a:p>
        </p:txBody>
      </p:sp>
      <p:sp>
        <p:nvSpPr>
          <p:cNvPr id="2" name="Rounded Rectangle 1"/>
          <p:cNvSpPr/>
          <p:nvPr/>
        </p:nvSpPr>
        <p:spPr>
          <a:xfrm>
            <a:off x="304800" y="2834640"/>
            <a:ext cx="4023360" cy="4023360"/>
          </a:xfrm>
          <a:prstGeom prst="round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800" b="1" dirty="0" smtClean="0">
                <a:solidFill>
                  <a:sysClr val="windowText" lastClr="000000"/>
                </a:solidFill>
                <a:cs typeface="B Nazanin" pitchFamily="2" charset="-78"/>
              </a:rPr>
              <a:t>قضاوت </a:t>
            </a:r>
            <a:r>
              <a:rPr lang="fa-IR" sz="2800" b="1" dirty="0">
                <a:solidFill>
                  <a:sysClr val="windowText" lastClr="000000"/>
                </a:solidFill>
                <a:cs typeface="B Nazanin" pitchFamily="2" charset="-78"/>
              </a:rPr>
              <a:t>در خصوص کیفیت کلی عملکرد معلم و شایستگی های او در انجام وظایف محوله می باشد. خروجی این فرایند رتبه بندی پایانی است که می تواند به صورت کمی یا به صورت کیفی باشد. </a:t>
            </a:r>
          </a:p>
        </p:txBody>
      </p:sp>
      <p:sp>
        <p:nvSpPr>
          <p:cNvPr id="3" name="Rounded Rectangle 2"/>
          <p:cNvSpPr/>
          <p:nvPr/>
        </p:nvSpPr>
        <p:spPr>
          <a:xfrm>
            <a:off x="4876800" y="2834640"/>
            <a:ext cx="4023360" cy="4023360"/>
          </a:xfrm>
          <a:prstGeom prst="round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800" b="1" dirty="0" smtClean="0">
                <a:solidFill>
                  <a:sysClr val="windowText" lastClr="000000"/>
                </a:solidFill>
                <a:cs typeface="B Nazanin" pitchFamily="2" charset="-78"/>
              </a:rPr>
              <a:t>رشد </a:t>
            </a:r>
            <a:r>
              <a:rPr lang="fa-IR" sz="2800" b="1" dirty="0">
                <a:solidFill>
                  <a:sysClr val="windowText" lastClr="000000"/>
                </a:solidFill>
                <a:cs typeface="B Nazanin" pitchFamily="2" charset="-78"/>
              </a:rPr>
              <a:t>و توسعه فردی معلم فراتر از سطح عملکرد فعلی وی است. وظیفه اصلی ناظر این است که از همان جایی که احتمال دارد معلم در آنجا قرار داشته باشد، کار را شروع کند و به سوی فراتر از آن خیز بردارد. </a:t>
            </a:r>
            <a:endParaRPr lang="en-US" sz="2800" b="1" dirty="0">
              <a:solidFill>
                <a:sysClr val="windowText" lastClr="000000"/>
              </a:solidFill>
              <a:cs typeface="B Nazanin" pitchFamily="2" charset="-78"/>
            </a:endParaRPr>
          </a:p>
        </p:txBody>
      </p:sp>
      <p:sp>
        <p:nvSpPr>
          <p:cNvPr id="5" name="Down Arrow Callout 4"/>
          <p:cNvSpPr/>
          <p:nvPr/>
        </p:nvSpPr>
        <p:spPr>
          <a:xfrm>
            <a:off x="1143000" y="1447800"/>
            <a:ext cx="2286000" cy="1371600"/>
          </a:xfrm>
          <a:prstGeom prst="downArrowCallout">
            <a:avLst/>
          </a:prstGeom>
          <a:solidFill>
            <a:srgbClr val="A5002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a:cs typeface="B Nazanin" pitchFamily="2" charset="-78"/>
              </a:rPr>
              <a:t>هدف اصلی </a:t>
            </a:r>
            <a:r>
              <a:rPr lang="fa-IR" sz="2400" b="1" dirty="0" smtClean="0">
                <a:cs typeface="B Nazanin" pitchFamily="2" charset="-78"/>
              </a:rPr>
              <a:t>ارزشیابی</a:t>
            </a:r>
            <a:endParaRPr lang="en-US" sz="2400" b="1" dirty="0"/>
          </a:p>
        </p:txBody>
      </p:sp>
      <p:sp>
        <p:nvSpPr>
          <p:cNvPr id="8" name="Down Arrow Callout 7"/>
          <p:cNvSpPr/>
          <p:nvPr/>
        </p:nvSpPr>
        <p:spPr>
          <a:xfrm>
            <a:off x="5562600" y="1447800"/>
            <a:ext cx="2286000" cy="1371600"/>
          </a:xfrm>
          <a:prstGeom prst="downArrowCallout">
            <a:avLst/>
          </a:prstGeom>
          <a:solidFill>
            <a:srgbClr val="A5002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a:cs typeface="B Nazanin" pitchFamily="2" charset="-78"/>
              </a:rPr>
              <a:t>هدف اصلی </a:t>
            </a:r>
            <a:r>
              <a:rPr lang="fa-IR" sz="2400" b="1" dirty="0" smtClean="0">
                <a:cs typeface="B Nazanin" pitchFamily="2" charset="-78"/>
              </a:rPr>
              <a:t>نظارت بالینی</a:t>
            </a:r>
            <a:endParaRPr lang="en-US" sz="2400" b="1" dirty="0"/>
          </a:p>
        </p:txBody>
      </p:sp>
    </p:spTree>
    <p:extLst>
      <p:ext uri="{BB962C8B-B14F-4D97-AF65-F5344CB8AC3E}">
        <p14:creationId xmlns:p14="http://schemas.microsoft.com/office/powerpoint/2010/main" val="1104886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solidFill>
            <a:srgbClr val="8BF98B"/>
          </a:solidFill>
        </p:spPr>
        <p:txBody>
          <a:bodyPr>
            <a:normAutofit/>
          </a:bodyPr>
          <a:lstStyle/>
          <a:p>
            <a:r>
              <a:rPr lang="fa-IR" dirty="0" smtClean="0">
                <a:cs typeface="B Nazanin" pitchFamily="2" charset="-78"/>
              </a:rPr>
              <a:t>منطق </a:t>
            </a:r>
            <a:r>
              <a:rPr lang="fa-IR" dirty="0">
                <a:cs typeface="B Nazanin" pitchFamily="2" charset="-78"/>
              </a:rPr>
              <a:t>وجودی</a:t>
            </a:r>
            <a:endParaRPr lang="en-US" dirty="0" smtClean="0">
              <a:cs typeface="2  Baran" pitchFamily="2" charset="-78"/>
            </a:endParaRPr>
          </a:p>
        </p:txBody>
      </p:sp>
      <p:sp>
        <p:nvSpPr>
          <p:cNvPr id="2" name="Rounded Rectangle 1"/>
          <p:cNvSpPr/>
          <p:nvPr/>
        </p:nvSpPr>
        <p:spPr>
          <a:xfrm>
            <a:off x="307571" y="2423160"/>
            <a:ext cx="4023360" cy="4434840"/>
          </a:xfrm>
          <a:prstGeom prst="round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2000" b="1" dirty="0">
                <a:solidFill>
                  <a:schemeClr val="tx1"/>
                </a:solidFill>
                <a:cs typeface="B Nazanin" pitchFamily="2" charset="-78"/>
              </a:rPr>
              <a:t>منطقی که برای ارزشیابی معلم وجود دارد ناشی از حق قانونی آموزش و پرورش در راستای حمایت از کودکان و مصون داشتن آنها از صدمات ناشی از </a:t>
            </a:r>
            <a:r>
              <a:rPr lang="fa-IR" sz="2000" b="1" dirty="0" smtClean="0">
                <a:solidFill>
                  <a:schemeClr val="tx1"/>
                </a:solidFill>
                <a:cs typeface="B Nazanin" pitchFamily="2" charset="-78"/>
              </a:rPr>
              <a:t>رفتارهای</a:t>
            </a:r>
            <a:r>
              <a:rPr lang="en-US" sz="2000" b="1" dirty="0" smtClean="0">
                <a:solidFill>
                  <a:schemeClr val="tx1"/>
                </a:solidFill>
                <a:cs typeface="B Nazanin" pitchFamily="2" charset="-78"/>
              </a:rPr>
              <a:t> </a:t>
            </a:r>
            <a:r>
              <a:rPr lang="fa-IR" sz="2000" b="1" dirty="0" smtClean="0">
                <a:solidFill>
                  <a:schemeClr val="tx1"/>
                </a:solidFill>
                <a:cs typeface="B Nazanin" pitchFamily="2" charset="-78"/>
              </a:rPr>
              <a:t>معلمان </a:t>
            </a:r>
            <a:r>
              <a:rPr lang="fa-IR" sz="2000" b="1" dirty="0">
                <a:solidFill>
                  <a:schemeClr val="tx1"/>
                </a:solidFill>
                <a:cs typeface="B Nazanin" pitchFamily="2" charset="-78"/>
              </a:rPr>
              <a:t>غیرحرفه ای</a:t>
            </a:r>
            <a:r>
              <a:rPr lang="fa-IR" sz="2000" b="1" dirty="0" smtClean="0">
                <a:solidFill>
                  <a:schemeClr val="tx1"/>
                </a:solidFill>
                <a:cs typeface="B Nazanin" pitchFamily="2" charset="-78"/>
              </a:rPr>
              <a:t>،</a:t>
            </a:r>
            <a:r>
              <a:rPr lang="en-US" sz="2000" b="1" dirty="0" smtClean="0">
                <a:solidFill>
                  <a:schemeClr val="tx1"/>
                </a:solidFill>
                <a:cs typeface="B Nazanin" pitchFamily="2" charset="-78"/>
              </a:rPr>
              <a:t> </a:t>
            </a:r>
            <a:r>
              <a:rPr lang="fa-IR" sz="2000" b="1" dirty="0" smtClean="0">
                <a:solidFill>
                  <a:schemeClr val="tx1"/>
                </a:solidFill>
                <a:cs typeface="B Nazanin" pitchFamily="2" charset="-78"/>
              </a:rPr>
              <a:t>غیراخلاقی</a:t>
            </a:r>
            <a:r>
              <a:rPr lang="fa-IR" sz="2000" b="1" dirty="0">
                <a:solidFill>
                  <a:schemeClr val="tx1"/>
                </a:solidFill>
                <a:cs typeface="B Nazanin" pitchFamily="2" charset="-78"/>
              </a:rPr>
              <a:t>، غیر شایسته است، و همچنین باید اطمینان حاصل شود که حقوق معلم هم در طی این فرایند زیرپا گذاشته نشود. </a:t>
            </a:r>
            <a:endParaRPr lang="en-US" sz="2000" b="1" dirty="0">
              <a:solidFill>
                <a:schemeClr val="tx1"/>
              </a:solidFill>
              <a:cs typeface="B Nazanin" pitchFamily="2" charset="-78"/>
            </a:endParaRPr>
          </a:p>
        </p:txBody>
      </p:sp>
      <p:sp>
        <p:nvSpPr>
          <p:cNvPr id="3" name="Rounded Rectangle 2"/>
          <p:cNvSpPr/>
          <p:nvPr/>
        </p:nvSpPr>
        <p:spPr>
          <a:xfrm>
            <a:off x="4876800" y="2362200"/>
            <a:ext cx="4023360" cy="4495800"/>
          </a:xfrm>
          <a:prstGeom prst="round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2000" b="1" dirty="0">
                <a:solidFill>
                  <a:schemeClr val="tx1"/>
                </a:solidFill>
                <a:cs typeface="B Nazanin" pitchFamily="2" charset="-78"/>
              </a:rPr>
              <a:t>منطقی که برای نظارت و راهنمایی آموزشی وجود دارد ناشی از ماهیت پیچیده محیط های آموزشی است. معلمان می توانند از حضور یک همکار ماهر استفاده فوق العاده ای ببرند. نظارت یک فعالیت حرفه ای و گروه مدار است که معلمان از طریق انگیزش های درونی همچون اشتیاق به بهبود توانمندی های حرفه ای و اشتیاق به حداکثر رساندن میزان فراگیری دانش آموزان مورد تشویق قرار می گیرند.</a:t>
            </a:r>
            <a:endParaRPr lang="en-US" sz="2000" b="1" dirty="0">
              <a:solidFill>
                <a:schemeClr val="tx1"/>
              </a:solidFill>
              <a:cs typeface="B Nazanin" pitchFamily="2" charset="-78"/>
            </a:endParaRPr>
          </a:p>
        </p:txBody>
      </p:sp>
      <p:sp>
        <p:nvSpPr>
          <p:cNvPr id="5" name="Down Arrow Callout 4"/>
          <p:cNvSpPr/>
          <p:nvPr/>
        </p:nvSpPr>
        <p:spPr>
          <a:xfrm>
            <a:off x="1143000" y="1447800"/>
            <a:ext cx="2286000" cy="914400"/>
          </a:xfrm>
          <a:prstGeom prst="downArrowCallout">
            <a:avLst/>
          </a:prstGeom>
          <a:solidFill>
            <a:srgbClr val="A5002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cs typeface="B Nazanin" pitchFamily="2" charset="-78"/>
              </a:rPr>
              <a:t>ارزشیابی</a:t>
            </a:r>
            <a:endParaRPr lang="en-US" sz="2400" b="1" dirty="0"/>
          </a:p>
        </p:txBody>
      </p:sp>
      <p:sp>
        <p:nvSpPr>
          <p:cNvPr id="8" name="Down Arrow Callout 7"/>
          <p:cNvSpPr/>
          <p:nvPr/>
        </p:nvSpPr>
        <p:spPr>
          <a:xfrm>
            <a:off x="5562600" y="1447800"/>
            <a:ext cx="2286000" cy="914400"/>
          </a:xfrm>
          <a:prstGeom prst="downArrowCallout">
            <a:avLst/>
          </a:prstGeom>
          <a:solidFill>
            <a:srgbClr val="A5002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cs typeface="B Nazanin" pitchFamily="2" charset="-78"/>
              </a:rPr>
              <a:t>نظارت بالینی</a:t>
            </a:r>
            <a:endParaRPr lang="en-US" sz="2400" b="1" dirty="0"/>
          </a:p>
        </p:txBody>
      </p:sp>
    </p:spTree>
    <p:extLst>
      <p:ext uri="{BB962C8B-B14F-4D97-AF65-F5344CB8AC3E}">
        <p14:creationId xmlns:p14="http://schemas.microsoft.com/office/powerpoint/2010/main" val="2144623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solidFill>
            <a:srgbClr val="8BF98B"/>
          </a:solidFill>
        </p:spPr>
        <p:txBody>
          <a:bodyPr/>
          <a:lstStyle/>
          <a:p>
            <a:r>
              <a:rPr lang="fa-IR" dirty="0">
                <a:cs typeface="B Nazanin" pitchFamily="2" charset="-78"/>
              </a:rPr>
              <a:t>گسترده و محدوده</a:t>
            </a:r>
            <a:endParaRPr lang="en-US" dirty="0" smtClean="0">
              <a:cs typeface="2  Baran" pitchFamily="2" charset="-78"/>
            </a:endParaRPr>
          </a:p>
        </p:txBody>
      </p:sp>
      <p:sp>
        <p:nvSpPr>
          <p:cNvPr id="2" name="Rounded Rectangle 1"/>
          <p:cNvSpPr/>
          <p:nvPr/>
        </p:nvSpPr>
        <p:spPr>
          <a:xfrm>
            <a:off x="304800" y="2362200"/>
            <a:ext cx="4343400" cy="4495800"/>
          </a:xfrm>
          <a:prstGeom prst="round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fa-IR" sz="2400" b="1" dirty="0">
                <a:solidFill>
                  <a:schemeClr val="tx1"/>
                </a:solidFill>
                <a:cs typeface="B Nazanin" pitchFamily="2" charset="-78"/>
              </a:rPr>
              <a:t>ارزشیابی از لحاظ گستره کار کاملاً وسیع و جامع است. باید بتواند عملکرد آموزشی کلاس درس، میزان نقش آفرینی معلم در مدرسه (پذیرش تعهدات قراردادی، تعامل با همکاران حرفه ای، ارتباط با والدین دانش آموزان و ...) را مورد بررسی قرار دهد. ارزشیابی موثر همچنین به مشاهده معلم در طول یک مدت زمان خاص وابسته است نه فقط یک یا دوبار. </a:t>
            </a:r>
          </a:p>
        </p:txBody>
      </p:sp>
      <p:sp>
        <p:nvSpPr>
          <p:cNvPr id="3" name="Rounded Rectangle 2"/>
          <p:cNvSpPr/>
          <p:nvPr/>
        </p:nvSpPr>
        <p:spPr>
          <a:xfrm>
            <a:off x="4876800" y="2362200"/>
            <a:ext cx="4023360" cy="4495800"/>
          </a:xfrm>
          <a:prstGeom prst="round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2400" b="1" dirty="0">
                <a:solidFill>
                  <a:schemeClr val="tx1"/>
                </a:solidFill>
                <a:cs typeface="B Nazanin" pitchFamily="2" charset="-78"/>
              </a:rPr>
              <a:t>نظارت میتواند دیدگاهی محدودتر از ارزشیابی داشته باشد. میتواند تنها بر یک کلاس و یا یک گروه آموزشی در طول مدت زمان خاصی متمرکز شود. در واقع تمرکز خاصی بر یک موقعیت یکی از ابعاد حیاتی نظارت محسوب می شود.  </a:t>
            </a:r>
            <a:endParaRPr lang="en-US" sz="2400" b="1" dirty="0">
              <a:solidFill>
                <a:schemeClr val="tx1"/>
              </a:solidFill>
              <a:cs typeface="B Nazanin" pitchFamily="2" charset="-78"/>
            </a:endParaRPr>
          </a:p>
        </p:txBody>
      </p:sp>
      <p:sp>
        <p:nvSpPr>
          <p:cNvPr id="5" name="Down Arrow Callout 4"/>
          <p:cNvSpPr/>
          <p:nvPr/>
        </p:nvSpPr>
        <p:spPr>
          <a:xfrm>
            <a:off x="1143000" y="1447800"/>
            <a:ext cx="2286000" cy="822960"/>
          </a:xfrm>
          <a:prstGeom prst="downArrowCallout">
            <a:avLst/>
          </a:prstGeom>
          <a:solidFill>
            <a:srgbClr val="A5002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cs typeface="B Nazanin" pitchFamily="2" charset="-78"/>
              </a:rPr>
              <a:t>ارزشیابی</a:t>
            </a:r>
            <a:endParaRPr lang="en-US" sz="2400" b="1" dirty="0"/>
          </a:p>
        </p:txBody>
      </p:sp>
      <p:sp>
        <p:nvSpPr>
          <p:cNvPr id="8" name="Down Arrow Callout 7"/>
          <p:cNvSpPr/>
          <p:nvPr/>
        </p:nvSpPr>
        <p:spPr>
          <a:xfrm>
            <a:off x="5507182" y="1440873"/>
            <a:ext cx="2286000" cy="822960"/>
          </a:xfrm>
          <a:prstGeom prst="downArrowCallout">
            <a:avLst/>
          </a:prstGeom>
          <a:solidFill>
            <a:srgbClr val="A5002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cs typeface="B Nazanin" pitchFamily="2" charset="-78"/>
              </a:rPr>
              <a:t>نظارت بالینی</a:t>
            </a:r>
            <a:endParaRPr lang="en-US" sz="2400" b="1" dirty="0"/>
          </a:p>
        </p:txBody>
      </p:sp>
    </p:spTree>
    <p:extLst>
      <p:ext uri="{BB962C8B-B14F-4D97-AF65-F5344CB8AC3E}">
        <p14:creationId xmlns:p14="http://schemas.microsoft.com/office/powerpoint/2010/main" val="1279095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solidFill>
            <a:srgbClr val="8BF98B"/>
          </a:solidFill>
        </p:spPr>
        <p:txBody>
          <a:bodyPr/>
          <a:lstStyle/>
          <a:p>
            <a:r>
              <a:rPr lang="fa-IR" dirty="0">
                <a:cs typeface="B Nazanin" pitchFamily="2" charset="-78"/>
              </a:rPr>
              <a:t>ماهیت درونی رابطه بین معلم و ارزشیاب یا ناظر</a:t>
            </a:r>
            <a:endParaRPr lang="en-US" dirty="0" smtClean="0">
              <a:cs typeface="2  Baran" pitchFamily="2" charset="-78"/>
            </a:endParaRPr>
          </a:p>
        </p:txBody>
      </p:sp>
      <p:sp>
        <p:nvSpPr>
          <p:cNvPr id="2" name="Rounded Rectangle 1"/>
          <p:cNvSpPr/>
          <p:nvPr/>
        </p:nvSpPr>
        <p:spPr>
          <a:xfrm>
            <a:off x="304800" y="2362200"/>
            <a:ext cx="4023360" cy="4495800"/>
          </a:xfrm>
          <a:prstGeom prst="round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buFont typeface="Wingdings" pitchFamily="2" charset="2"/>
              <a:buChar char="ü"/>
            </a:pPr>
            <a:r>
              <a:rPr lang="fa-IR" sz="2400" dirty="0" smtClean="0">
                <a:solidFill>
                  <a:schemeClr val="tx1"/>
                </a:solidFill>
                <a:cs typeface="B Nazanin" pitchFamily="2" charset="-78"/>
              </a:rPr>
              <a:t>تنها </a:t>
            </a:r>
            <a:r>
              <a:rPr lang="fa-IR" sz="2400" dirty="0">
                <a:solidFill>
                  <a:schemeClr val="tx1"/>
                </a:solidFill>
                <a:cs typeface="B Nazanin" pitchFamily="2" charset="-78"/>
              </a:rPr>
              <a:t>افراد صاحب صلاحیت خاصی هستند که میتوانند نقش ارزشیاب معلم را بر عهده بگیرند. ارزشیاب و معلم باید درجه ای از فاصله گرفتن را داشته باشند تا ارزشیابی منصفانه باشد. نقش دو گروه باید کاملاً دور از هم و متمایز باقی بماند. ارزشیاب تمام قدرت لازم را دارد و معلم صدمه پذیر است. معلم حق انتخابی برای شرکت یا عدم شرکت در این فرایند ندارد. </a:t>
            </a:r>
          </a:p>
        </p:txBody>
      </p:sp>
      <p:sp>
        <p:nvSpPr>
          <p:cNvPr id="3" name="Rounded Rectangle 2"/>
          <p:cNvSpPr/>
          <p:nvPr/>
        </p:nvSpPr>
        <p:spPr>
          <a:xfrm>
            <a:off x="4876800" y="2362200"/>
            <a:ext cx="4023360" cy="4495800"/>
          </a:xfrm>
          <a:prstGeom prst="round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buFont typeface="Wingdings" pitchFamily="2" charset="2"/>
              <a:buChar char="ü"/>
            </a:pPr>
            <a:r>
              <a:rPr lang="fa-IR" sz="2400" dirty="0">
                <a:solidFill>
                  <a:schemeClr val="tx1"/>
                </a:solidFill>
                <a:cs typeface="B Nazanin" pitchFamily="2" charset="-78"/>
              </a:rPr>
              <a:t>در نظارت فاصله یک مانع است و پیروی سفت و سخت از قوانین سازمانی ایجاد مشکل می کند. نقش ها با هم آمیخته و آزادانه قابل تعویض می باشند. موقعیت ناظر به سمت معلم گرایش دارد و به معلم کمک میکند به مقاصدی که مشترکاً تعریف کرده اند دست یابند. سهیم شدن در مسئولیت، اعتماد متقابل و صدمه پذیری مشترک سه مورد از عناصر مهم ارتباطات آموزشی هستند. </a:t>
            </a:r>
            <a:endParaRPr lang="en-US" sz="2400" dirty="0">
              <a:solidFill>
                <a:schemeClr val="tx1"/>
              </a:solidFill>
              <a:cs typeface="B Nazanin" pitchFamily="2" charset="-78"/>
            </a:endParaRPr>
          </a:p>
        </p:txBody>
      </p:sp>
      <p:sp>
        <p:nvSpPr>
          <p:cNvPr id="5" name="Down Arrow Callout 4"/>
          <p:cNvSpPr/>
          <p:nvPr/>
        </p:nvSpPr>
        <p:spPr>
          <a:xfrm>
            <a:off x="1143000" y="1447800"/>
            <a:ext cx="2286000" cy="822960"/>
          </a:xfrm>
          <a:prstGeom prst="downArrowCallout">
            <a:avLst/>
          </a:prstGeom>
          <a:solidFill>
            <a:srgbClr val="A5002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cs typeface="B Nazanin" pitchFamily="2" charset="-78"/>
              </a:rPr>
              <a:t>ارزشیابی</a:t>
            </a:r>
            <a:endParaRPr lang="en-US" sz="2400" b="1" dirty="0"/>
          </a:p>
        </p:txBody>
      </p:sp>
      <p:sp>
        <p:nvSpPr>
          <p:cNvPr id="8" name="Down Arrow Callout 7"/>
          <p:cNvSpPr/>
          <p:nvPr/>
        </p:nvSpPr>
        <p:spPr>
          <a:xfrm>
            <a:off x="5507182" y="1440873"/>
            <a:ext cx="2286000" cy="822960"/>
          </a:xfrm>
          <a:prstGeom prst="downArrowCallout">
            <a:avLst/>
          </a:prstGeom>
          <a:solidFill>
            <a:srgbClr val="A5002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cs typeface="B Nazanin" pitchFamily="2" charset="-78"/>
              </a:rPr>
              <a:t>نظارت بالینی</a:t>
            </a:r>
            <a:endParaRPr lang="en-US" sz="2400" b="1" dirty="0"/>
          </a:p>
        </p:txBody>
      </p:sp>
    </p:spTree>
    <p:extLst>
      <p:ext uri="{BB962C8B-B14F-4D97-AF65-F5344CB8AC3E}">
        <p14:creationId xmlns:p14="http://schemas.microsoft.com/office/powerpoint/2010/main" val="2463956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solidFill>
            <a:srgbClr val="8BF98B"/>
          </a:solidFill>
        </p:spPr>
        <p:txBody>
          <a:bodyPr/>
          <a:lstStyle/>
          <a:p>
            <a:r>
              <a:rPr lang="fa-IR" dirty="0">
                <a:cs typeface="B Nazanin" pitchFamily="2" charset="-78"/>
              </a:rPr>
              <a:t>روش های گردآوری اطلاعات </a:t>
            </a:r>
            <a:endParaRPr lang="en-US" dirty="0" smtClean="0">
              <a:cs typeface="2  Baran" pitchFamily="2" charset="-78"/>
            </a:endParaRPr>
          </a:p>
        </p:txBody>
      </p:sp>
      <p:sp>
        <p:nvSpPr>
          <p:cNvPr id="2" name="Rounded Rectangle 1"/>
          <p:cNvSpPr/>
          <p:nvPr/>
        </p:nvSpPr>
        <p:spPr>
          <a:xfrm>
            <a:off x="304800" y="2362200"/>
            <a:ext cx="4023360" cy="4495800"/>
          </a:xfrm>
          <a:prstGeom prst="round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rtl="1">
              <a:buFont typeface="Wingdings" pitchFamily="2" charset="2"/>
              <a:buChar char="ü"/>
            </a:pPr>
            <a:r>
              <a:rPr lang="fa-IR" sz="2400" b="1" dirty="0">
                <a:solidFill>
                  <a:schemeClr val="tx1"/>
                </a:solidFill>
                <a:cs typeface="B Nazanin" pitchFamily="2" charset="-78"/>
              </a:rPr>
              <a:t>ارزشیابی یک کارکرد استاندارد شده است و باید براساس معیارهای از پیش تعیین شده انجام پذیرد. </a:t>
            </a:r>
          </a:p>
        </p:txBody>
      </p:sp>
      <p:sp>
        <p:nvSpPr>
          <p:cNvPr id="3" name="Rounded Rectangle 2"/>
          <p:cNvSpPr/>
          <p:nvPr/>
        </p:nvSpPr>
        <p:spPr>
          <a:xfrm>
            <a:off x="4876800" y="2362200"/>
            <a:ext cx="4023360" cy="4495800"/>
          </a:xfrm>
          <a:prstGeom prst="round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Font typeface="Wingdings" pitchFamily="2" charset="2"/>
              <a:buChar char="ü"/>
            </a:pPr>
            <a:r>
              <a:rPr lang="fa-IR" sz="2400" b="1" dirty="0">
                <a:solidFill>
                  <a:schemeClr val="tx1"/>
                </a:solidFill>
                <a:cs typeface="B Nazanin" pitchFamily="2" charset="-78"/>
              </a:rPr>
              <a:t>داده های نظارت شخصی و معلم محور هستند. </a:t>
            </a:r>
            <a:endParaRPr lang="en-US" sz="2400" b="1" dirty="0">
              <a:solidFill>
                <a:schemeClr val="tx1"/>
              </a:solidFill>
              <a:cs typeface="B Nazanin" pitchFamily="2" charset="-78"/>
            </a:endParaRPr>
          </a:p>
        </p:txBody>
      </p:sp>
      <p:sp>
        <p:nvSpPr>
          <p:cNvPr id="5" name="Down Arrow Callout 4"/>
          <p:cNvSpPr/>
          <p:nvPr/>
        </p:nvSpPr>
        <p:spPr>
          <a:xfrm>
            <a:off x="1143000" y="1447800"/>
            <a:ext cx="2286000" cy="822960"/>
          </a:xfrm>
          <a:prstGeom prst="downArrowCallout">
            <a:avLst/>
          </a:prstGeom>
          <a:solidFill>
            <a:srgbClr val="A5002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cs typeface="B Nazanin" pitchFamily="2" charset="-78"/>
              </a:rPr>
              <a:t>ارزشیابی</a:t>
            </a:r>
            <a:endParaRPr lang="en-US" sz="2400" b="1" dirty="0"/>
          </a:p>
        </p:txBody>
      </p:sp>
      <p:sp>
        <p:nvSpPr>
          <p:cNvPr id="8" name="Down Arrow Callout 7"/>
          <p:cNvSpPr/>
          <p:nvPr/>
        </p:nvSpPr>
        <p:spPr>
          <a:xfrm>
            <a:off x="5507182" y="1440873"/>
            <a:ext cx="2286000" cy="822960"/>
          </a:xfrm>
          <a:prstGeom prst="downArrowCallout">
            <a:avLst/>
          </a:prstGeom>
          <a:solidFill>
            <a:srgbClr val="A5002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cs typeface="B Nazanin" pitchFamily="2" charset="-78"/>
              </a:rPr>
              <a:t>نظارت بالینی</a:t>
            </a:r>
            <a:endParaRPr lang="en-US" sz="2400" b="1" dirty="0"/>
          </a:p>
        </p:txBody>
      </p:sp>
    </p:spTree>
    <p:extLst>
      <p:ext uri="{BB962C8B-B14F-4D97-AF65-F5344CB8AC3E}">
        <p14:creationId xmlns:p14="http://schemas.microsoft.com/office/powerpoint/2010/main" val="2384989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solidFill>
            <a:srgbClr val="8BF98B"/>
          </a:solidFill>
        </p:spPr>
        <p:txBody>
          <a:bodyPr/>
          <a:lstStyle/>
          <a:p>
            <a:r>
              <a:rPr lang="fa-IR" dirty="0">
                <a:cs typeface="B Nazanin" pitchFamily="2" charset="-78"/>
              </a:rPr>
              <a:t>تخصص</a:t>
            </a:r>
            <a:endParaRPr lang="en-US" dirty="0" smtClean="0">
              <a:cs typeface="2  Baran" pitchFamily="2" charset="-78"/>
            </a:endParaRPr>
          </a:p>
        </p:txBody>
      </p:sp>
      <p:sp>
        <p:nvSpPr>
          <p:cNvPr id="2" name="Rounded Rectangle 1"/>
          <p:cNvSpPr/>
          <p:nvPr/>
        </p:nvSpPr>
        <p:spPr>
          <a:xfrm>
            <a:off x="304800" y="2362200"/>
            <a:ext cx="4023360" cy="4495800"/>
          </a:xfrm>
          <a:prstGeom prst="round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lnSpc>
                <a:spcPct val="150000"/>
              </a:lnSpc>
              <a:buFont typeface="Wingdings" pitchFamily="2" charset="2"/>
              <a:buChar char="ü"/>
            </a:pPr>
            <a:r>
              <a:rPr lang="fa-IR" sz="2400" b="1" dirty="0">
                <a:solidFill>
                  <a:schemeClr val="tx1"/>
                </a:solidFill>
                <a:cs typeface="B Nazanin" pitchFamily="2" charset="-78"/>
              </a:rPr>
              <a:t>ارزشیابی توسط کسانی که دارای مجوز رسمی هستند صورت میگیرد. در صورت اختلاف نظر دیدگاه ارزشیاب مدنظر قرار </a:t>
            </a:r>
            <a:r>
              <a:rPr lang="fa-IR" sz="2400" b="1" dirty="0" smtClean="0">
                <a:solidFill>
                  <a:schemeClr val="tx1"/>
                </a:solidFill>
                <a:cs typeface="B Nazanin" pitchFamily="2" charset="-78"/>
              </a:rPr>
              <a:t>می</a:t>
            </a:r>
            <a:r>
              <a:rPr lang="en-US" sz="2400" b="1" dirty="0" smtClean="0">
                <a:solidFill>
                  <a:schemeClr val="tx1"/>
                </a:solidFill>
                <a:cs typeface="B Nazanin" pitchFamily="2" charset="-78"/>
              </a:rPr>
              <a:t> </a:t>
            </a:r>
            <a:r>
              <a:rPr lang="fa-IR" sz="2400" b="1" dirty="0" smtClean="0">
                <a:solidFill>
                  <a:schemeClr val="tx1"/>
                </a:solidFill>
                <a:cs typeface="B Nazanin" pitchFamily="2" charset="-78"/>
              </a:rPr>
              <a:t>گیرد</a:t>
            </a:r>
            <a:r>
              <a:rPr lang="fa-IR" sz="2400" b="1" dirty="0">
                <a:solidFill>
                  <a:schemeClr val="tx1"/>
                </a:solidFill>
                <a:cs typeface="B Nazanin" pitchFamily="2" charset="-78"/>
              </a:rPr>
              <a:t>.</a:t>
            </a:r>
          </a:p>
        </p:txBody>
      </p:sp>
      <p:sp>
        <p:nvSpPr>
          <p:cNvPr id="3" name="Rounded Rectangle 2"/>
          <p:cNvSpPr/>
          <p:nvPr/>
        </p:nvSpPr>
        <p:spPr>
          <a:xfrm>
            <a:off x="4876800" y="2362200"/>
            <a:ext cx="4023360" cy="4495800"/>
          </a:xfrm>
          <a:prstGeom prst="round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rtl="1">
              <a:buFont typeface="Wingdings" pitchFamily="2" charset="2"/>
              <a:buChar char="ü"/>
            </a:pPr>
            <a:r>
              <a:rPr lang="fa-IR" sz="2400" b="1" dirty="0">
                <a:solidFill>
                  <a:schemeClr val="tx1"/>
                </a:solidFill>
                <a:cs typeface="B Nazanin" pitchFamily="2" charset="-78"/>
              </a:rPr>
              <a:t>نظارت و راهنمایی معلم بیشتر بر تخصص اشتراکی تکیه دارد. ناظر در زمینه فرایند نظارت، تعلیم و تربیت و تا حدودی محتوای آموزشی متخصص است. معلم در امر تعلیم و تربیت، محتوای درسی متخصص است. و اختلاف نظرها از طریق گفتگو و آزمون فرضیه و .... حل میشود.</a:t>
            </a:r>
            <a:endParaRPr lang="en-US" sz="2400" b="1" dirty="0">
              <a:solidFill>
                <a:schemeClr val="tx1"/>
              </a:solidFill>
              <a:cs typeface="B Nazanin" pitchFamily="2" charset="-78"/>
            </a:endParaRPr>
          </a:p>
        </p:txBody>
      </p:sp>
      <p:sp>
        <p:nvSpPr>
          <p:cNvPr id="5" name="Down Arrow Callout 4"/>
          <p:cNvSpPr/>
          <p:nvPr/>
        </p:nvSpPr>
        <p:spPr>
          <a:xfrm>
            <a:off x="1143000" y="1447800"/>
            <a:ext cx="2286000" cy="822960"/>
          </a:xfrm>
          <a:prstGeom prst="downArrowCallout">
            <a:avLst/>
          </a:prstGeom>
          <a:solidFill>
            <a:srgbClr val="A5002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cs typeface="B Nazanin" pitchFamily="2" charset="-78"/>
              </a:rPr>
              <a:t>ارزشیابی</a:t>
            </a:r>
            <a:endParaRPr lang="en-US" sz="2400" b="1" dirty="0"/>
          </a:p>
        </p:txBody>
      </p:sp>
      <p:sp>
        <p:nvSpPr>
          <p:cNvPr id="8" name="Down Arrow Callout 7"/>
          <p:cNvSpPr/>
          <p:nvPr/>
        </p:nvSpPr>
        <p:spPr>
          <a:xfrm>
            <a:off x="5507182" y="1440873"/>
            <a:ext cx="2286000" cy="822960"/>
          </a:xfrm>
          <a:prstGeom prst="downArrowCallout">
            <a:avLst/>
          </a:prstGeom>
          <a:solidFill>
            <a:srgbClr val="A5002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cs typeface="B Nazanin" pitchFamily="2" charset="-78"/>
              </a:rPr>
              <a:t>نظارت بالینی</a:t>
            </a:r>
            <a:endParaRPr lang="en-US" sz="2400" b="1" dirty="0"/>
          </a:p>
        </p:txBody>
      </p:sp>
    </p:spTree>
    <p:extLst>
      <p:ext uri="{BB962C8B-B14F-4D97-AF65-F5344CB8AC3E}">
        <p14:creationId xmlns:p14="http://schemas.microsoft.com/office/powerpoint/2010/main" val="2827490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solidFill>
            <a:srgbClr val="8BF98B"/>
          </a:solidFill>
        </p:spPr>
        <p:txBody>
          <a:bodyPr/>
          <a:lstStyle/>
          <a:p>
            <a:r>
              <a:rPr lang="fa-IR" dirty="0">
                <a:cs typeface="B Nazanin" pitchFamily="2" charset="-78"/>
              </a:rPr>
              <a:t>دیدگاه های معلمان در مورد این دو فرایند</a:t>
            </a:r>
            <a:endParaRPr lang="en-US" dirty="0" smtClean="0">
              <a:cs typeface="2  Baran" pitchFamily="2" charset="-78"/>
            </a:endParaRPr>
          </a:p>
        </p:txBody>
      </p:sp>
      <p:sp>
        <p:nvSpPr>
          <p:cNvPr id="2" name="Rounded Rectangle 1"/>
          <p:cNvSpPr/>
          <p:nvPr/>
        </p:nvSpPr>
        <p:spPr>
          <a:xfrm>
            <a:off x="304800" y="2362200"/>
            <a:ext cx="4023360" cy="4495800"/>
          </a:xfrm>
          <a:prstGeom prst="round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lnSpc>
                <a:spcPct val="150000"/>
              </a:lnSpc>
              <a:buFont typeface="Wingdings" pitchFamily="2" charset="2"/>
              <a:buChar char="ü"/>
            </a:pPr>
            <a:r>
              <a:rPr lang="fa-IR" sz="2400" b="1" dirty="0">
                <a:solidFill>
                  <a:schemeClr val="tx1"/>
                </a:solidFill>
                <a:cs typeface="B Nazanin" pitchFamily="2" charset="-78"/>
              </a:rPr>
              <a:t>دیدگاه معلمان این است که در ارزشیابی باید بهترین عملکرد خود را نشان دهند. </a:t>
            </a:r>
          </a:p>
          <a:p>
            <a:pPr algn="r" rtl="1">
              <a:lnSpc>
                <a:spcPct val="150000"/>
              </a:lnSpc>
            </a:pPr>
            <a:endParaRPr lang="fa-IR" sz="2400" b="1" dirty="0">
              <a:solidFill>
                <a:schemeClr val="tx1"/>
              </a:solidFill>
              <a:cs typeface="B Nazanin" pitchFamily="2" charset="-78"/>
            </a:endParaRPr>
          </a:p>
        </p:txBody>
      </p:sp>
      <p:sp>
        <p:nvSpPr>
          <p:cNvPr id="3" name="Rounded Rectangle 2"/>
          <p:cNvSpPr/>
          <p:nvPr/>
        </p:nvSpPr>
        <p:spPr>
          <a:xfrm>
            <a:off x="4876800" y="2362200"/>
            <a:ext cx="4023360" cy="4495800"/>
          </a:xfrm>
          <a:prstGeom prst="round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rtl="1">
              <a:buFont typeface="Wingdings" pitchFamily="2" charset="2"/>
              <a:buChar char="ü"/>
            </a:pPr>
            <a:r>
              <a:rPr lang="fa-IR" sz="2400" b="1" dirty="0">
                <a:solidFill>
                  <a:schemeClr val="tx1"/>
                </a:solidFill>
                <a:cs typeface="B Nazanin" pitchFamily="2" charset="-78"/>
              </a:rPr>
              <a:t>نظارت باید فرصتی باشد برای ریسک کردن و تجربه و آزمایش. معلم ممکن است از ناظر بخواهد که درسی را مشاهده کند که معلم با آن دچار مشکل است و امیدوار است ناظر خود بتواند در جهت بهبود و رفع اشکالات آن به معلم کمک کند. </a:t>
            </a:r>
          </a:p>
        </p:txBody>
      </p:sp>
      <p:sp>
        <p:nvSpPr>
          <p:cNvPr id="5" name="Down Arrow Callout 4"/>
          <p:cNvSpPr/>
          <p:nvPr/>
        </p:nvSpPr>
        <p:spPr>
          <a:xfrm>
            <a:off x="1143000" y="1447800"/>
            <a:ext cx="2286000" cy="822960"/>
          </a:xfrm>
          <a:prstGeom prst="downArrowCallout">
            <a:avLst/>
          </a:prstGeom>
          <a:solidFill>
            <a:srgbClr val="A5002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cs typeface="B Nazanin" pitchFamily="2" charset="-78"/>
              </a:rPr>
              <a:t>ارزشیابی</a:t>
            </a:r>
            <a:endParaRPr lang="en-US" sz="2400" b="1" dirty="0"/>
          </a:p>
        </p:txBody>
      </p:sp>
      <p:sp>
        <p:nvSpPr>
          <p:cNvPr id="8" name="Down Arrow Callout 7"/>
          <p:cNvSpPr/>
          <p:nvPr/>
        </p:nvSpPr>
        <p:spPr>
          <a:xfrm>
            <a:off x="5507182" y="1440873"/>
            <a:ext cx="2286000" cy="822960"/>
          </a:xfrm>
          <a:prstGeom prst="downArrowCallout">
            <a:avLst/>
          </a:prstGeom>
          <a:solidFill>
            <a:srgbClr val="A5002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cs typeface="B Nazanin" pitchFamily="2" charset="-78"/>
              </a:rPr>
              <a:t>نظارت بالینی</a:t>
            </a:r>
            <a:endParaRPr lang="en-US" sz="2400" b="1" dirty="0"/>
          </a:p>
        </p:txBody>
      </p:sp>
    </p:spTree>
    <p:extLst>
      <p:ext uri="{BB962C8B-B14F-4D97-AF65-F5344CB8AC3E}">
        <p14:creationId xmlns:p14="http://schemas.microsoft.com/office/powerpoint/2010/main" val="4009394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8674" name="WordArt 7"/>
          <p:cNvSpPr>
            <a:spLocks noChangeArrowheads="1" noChangeShapeType="1" noTextEdit="1"/>
          </p:cNvSpPr>
          <p:nvPr/>
        </p:nvSpPr>
        <p:spPr bwMode="auto">
          <a:xfrm>
            <a:off x="755650" y="2205038"/>
            <a:ext cx="7632700" cy="1366837"/>
          </a:xfrm>
          <a:prstGeom prst="rect">
            <a:avLst/>
          </a:prstGeom>
        </p:spPr>
        <p:txBody>
          <a:bodyPr wrap="none" fromWordArt="1">
            <a:prstTxWarp prst="textPlain">
              <a:avLst>
                <a:gd name="adj" fmla="val 50000"/>
              </a:avLst>
            </a:prstTxWarp>
          </a:bodyPr>
          <a:lstStyle/>
          <a:p>
            <a:pPr algn="ctr"/>
            <a:r>
              <a:rPr lang="fa-IR" sz="2400" kern="10" dirty="0">
                <a:ln w="12700">
                  <a:solidFill>
                    <a:schemeClr val="bg1"/>
                  </a:solidFill>
                  <a:round/>
                  <a:headEnd/>
                  <a:tailEnd/>
                </a:ln>
                <a:effectLst>
                  <a:prstShdw prst="shdw15">
                    <a:schemeClr val="bg1">
                      <a:alpha val="50000"/>
                    </a:schemeClr>
                  </a:prstShdw>
                </a:effectLst>
                <a:cs typeface="B Titr"/>
              </a:rPr>
              <a:t> مهارتهای اساسی نظارت کلاس درس محور</a:t>
            </a:r>
            <a:endParaRPr lang="en-US" sz="2400" kern="10" dirty="0">
              <a:ln w="12700">
                <a:solidFill>
                  <a:schemeClr val="bg1"/>
                </a:solidFill>
                <a:round/>
                <a:headEnd/>
                <a:tailEnd/>
              </a:ln>
              <a:effectLst>
                <a:prstShdw prst="shdw15">
                  <a:schemeClr val="bg1">
                    <a:alpha val="50000"/>
                  </a:schemeClr>
                </a:prstShdw>
              </a:effectLst>
              <a:cs typeface="B Titr"/>
            </a:endParaRPr>
          </a:p>
        </p:txBody>
      </p:sp>
      <p:sp>
        <p:nvSpPr>
          <p:cNvPr id="28675" name="Rectangle 9"/>
          <p:cNvSpPr>
            <a:spLocks noChangeArrowheads="1"/>
          </p:cNvSpPr>
          <p:nvPr/>
        </p:nvSpPr>
        <p:spPr bwMode="auto">
          <a:xfrm>
            <a:off x="0" y="4149725"/>
            <a:ext cx="403383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endParaRPr lang="fa-IR" altLang="en-US" sz="3200" b="1">
              <a:solidFill>
                <a:schemeClr val="bg1"/>
              </a:solidFill>
              <a:cs typeface="B Titr" pitchFamily="2" charset="-78"/>
            </a:endParaRPr>
          </a:p>
          <a:p>
            <a:pPr marL="342900" indent="-342900" algn="ctr">
              <a:spcBef>
                <a:spcPct val="20000"/>
              </a:spcBef>
            </a:pPr>
            <a:endParaRPr lang="fa-IR" altLang="en-US" sz="1000" b="1">
              <a:solidFill>
                <a:schemeClr val="bg1"/>
              </a:solidFill>
              <a:cs typeface="B Titr" pitchFamily="2" charset="-78"/>
            </a:endParaRPr>
          </a:p>
        </p:txBody>
      </p:sp>
    </p:spTree>
    <p:extLst>
      <p:ext uri="{BB962C8B-B14F-4D97-AF65-F5344CB8AC3E}">
        <p14:creationId xmlns:p14="http://schemas.microsoft.com/office/powerpoint/2010/main" val="1388775593"/>
      </p:ext>
    </p:extLst>
  </p:cSld>
  <p:clrMapOvr>
    <a:masterClrMapping/>
  </p:clrMapOvr>
  <p:transition spd="slow">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6" descr="23804[1]"/>
          <p:cNvPicPr>
            <a:picLocks noChangeAspect="1" noChangeArrowheads="1"/>
          </p:cNvPicPr>
          <p:nvPr/>
        </p:nvPicPr>
        <p:blipFill>
          <a:blip r:embed="rId3">
            <a:lum bright="30000" contrast="-54000"/>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4"/>
          <p:cNvSpPr>
            <a:spLocks noGrp="1" noChangeArrowheads="1"/>
          </p:cNvSpPr>
          <p:nvPr>
            <p:ph type="body" idx="1"/>
          </p:nvPr>
        </p:nvSpPr>
        <p:spPr>
          <a:xfrm>
            <a:off x="457200" y="590550"/>
            <a:ext cx="8229600" cy="4895850"/>
          </a:xfrm>
        </p:spPr>
        <p:txBody>
          <a:bodyPr/>
          <a:lstStyle/>
          <a:p>
            <a:pPr algn="justLow" rtl="1" eaLnBrk="1" hangingPunct="1"/>
            <a:r>
              <a:rPr lang="fa-IR" altLang="en-US" sz="3000" b="1" dirty="0" smtClean="0">
                <a:cs typeface="B Nazanin" pitchFamily="2" charset="-78"/>
              </a:rPr>
              <a:t>نظارت وراهنمایی معلم شامل فعالیتهایی مختلفی می شود که توسط افراد زیادی چه در کلاس و چه خارج از کلاس درس قابل اجراست در این قسمت به مشاهده تدریس بعنوان فعالیت نظارتی  کلاس درس می پردازیم که در آن معلم و یک ناظر نقش دارند.</a:t>
            </a:r>
          </a:p>
          <a:p>
            <a:pPr algn="justLow" rtl="1" eaLnBrk="1" hangingPunct="1"/>
            <a:r>
              <a:rPr lang="fa-IR" altLang="en-US" sz="3000" b="1" dirty="0" smtClean="0">
                <a:cs typeface="B Nazanin" pitchFamily="2" charset="-78"/>
              </a:rPr>
              <a:t> نظارت در کلاس درس اشاره دارد به فرایند مشاهده           و تشکیل جلسه ای که رشد شخصی معلم را ورای سطح کنونی عملکردش افزایش می دهد این رشد شامل پرورش تفکر و رشد حرفه ای او در کارش می شود که در نهایت تاثیر مثبتی بر یادگیری دانش آموزان دارد.</a:t>
            </a:r>
            <a:endParaRPr lang="en-US" altLang="en-US" sz="3000" b="1" dirty="0" smtClean="0">
              <a:cs typeface="B Nazanin" pitchFamily="2" charset="-78"/>
            </a:endParaRPr>
          </a:p>
        </p:txBody>
      </p:sp>
    </p:spTree>
    <p:custDataLst>
      <p:tags r:id="rId1"/>
    </p:custDataLst>
    <p:extLst>
      <p:ext uri="{BB962C8B-B14F-4D97-AF65-F5344CB8AC3E}">
        <p14:creationId xmlns:p14="http://schemas.microsoft.com/office/powerpoint/2010/main" val="3296865143"/>
      </p:ext>
    </p:extLst>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oooo\Desktop\الهام نیک اقبال\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836" y="381000"/>
            <a:ext cx="6352834"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7800" y="2514600"/>
            <a:ext cx="1470274" cy="923330"/>
          </a:xfrm>
          <a:prstGeom prst="rect">
            <a:avLst/>
          </a:prstGeom>
          <a:solidFill>
            <a:srgbClr val="FFFF99"/>
          </a:solidFill>
          <a:scene3d>
            <a:camera prst="orthographicFront"/>
            <a:lightRig rig="threePt" dir="t"/>
          </a:scene3d>
          <a:sp3d>
            <a:bevelT/>
          </a:sp3d>
        </p:spPr>
        <p:txBody>
          <a:bodyPr wrap="none">
            <a:spAutoFit/>
          </a:bodyPr>
          <a:lstStyle/>
          <a:p>
            <a:pPr algn="ctr"/>
            <a:r>
              <a:rPr lang="fa-IR" sz="5400" b="1" dirty="0" smtClean="0">
                <a:cs typeface="2  Davat" pitchFamily="2" charset="-78"/>
              </a:rPr>
              <a:t> مقدمه </a:t>
            </a:r>
            <a:endParaRPr lang="en-US" sz="5400" b="1" dirty="0">
              <a:cs typeface="2  Davat" pitchFamily="2" charset="-78"/>
            </a:endParaRPr>
          </a:p>
        </p:txBody>
      </p:sp>
    </p:spTree>
    <p:extLst>
      <p:ext uri="{BB962C8B-B14F-4D97-AF65-F5344CB8AC3E}">
        <p14:creationId xmlns:p14="http://schemas.microsoft.com/office/powerpoint/2010/main" val="2589898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0723" name="Rectangle 11"/>
          <p:cNvSpPr>
            <a:spLocks noGrp="1" noChangeArrowheads="1"/>
          </p:cNvSpPr>
          <p:nvPr>
            <p:ph type="body" idx="1"/>
          </p:nvPr>
        </p:nvSpPr>
        <p:spPr>
          <a:xfrm>
            <a:off x="381000" y="304801"/>
            <a:ext cx="8229600" cy="1676399"/>
          </a:xfr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path path="circle">
              <a:fillToRect t="100000" r="100000"/>
            </a:path>
            <a:tileRect l="-100000" b="-100000"/>
          </a:gradFill>
          <a:effectLst>
            <a:reflection blurRad="6350" stA="52000" endA="300" endPos="35000" dir="5400000" sy="-100000" algn="bl" rotWithShape="0"/>
          </a:effectLst>
        </p:spPr>
        <p:txBody>
          <a:bodyPr>
            <a:normAutofit/>
          </a:bodyPr>
          <a:lstStyle/>
          <a:p>
            <a:pPr algn="justLow" rtl="1" eaLnBrk="1" hangingPunct="1"/>
            <a:r>
              <a:rPr lang="fa-IR" altLang="en-US" sz="2400" b="1" dirty="0" smtClean="0">
                <a:cs typeface="B Nazanin" pitchFamily="2" charset="-78"/>
              </a:rPr>
              <a:t>به منظور افزایش یادگیری دانش آموزان به جای رویکرد سلسله مراتبی،رویکرد مبتنی بر همکاری یا مشارکتی انتخاب شده که تفکر و بررسی مستمر تدریس در مرکز این چرخه چند مرحله ای قرار دارد . </a:t>
            </a:r>
          </a:p>
          <a:p>
            <a:pPr algn="justLow" rtl="1" eaLnBrk="1" hangingPunct="1"/>
            <a:r>
              <a:rPr lang="fa-IR" altLang="en-US" sz="2400" b="1" dirty="0" smtClean="0">
                <a:cs typeface="B Nazanin" pitchFamily="2" charset="-78"/>
              </a:rPr>
              <a:t>این چرخه شامل :</a:t>
            </a:r>
          </a:p>
        </p:txBody>
      </p:sp>
      <p:graphicFrame>
        <p:nvGraphicFramePr>
          <p:cNvPr id="2" name="Diagram 1"/>
          <p:cNvGraphicFramePr/>
          <p:nvPr>
            <p:extLst>
              <p:ext uri="{D42A27DB-BD31-4B8C-83A1-F6EECF244321}">
                <p14:modId xmlns:p14="http://schemas.microsoft.com/office/powerpoint/2010/main" val="1550481276"/>
              </p:ext>
            </p:extLst>
          </p:nvPr>
        </p:nvGraphicFramePr>
        <p:xfrm>
          <a:off x="3505200" y="2209800"/>
          <a:ext cx="5212080" cy="448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C:\Users\maroooo\Desktop\الهام نیک اقبال\9481de455fdc409d33ca3a573f8d39d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75709"/>
            <a:ext cx="3276192" cy="37130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454982"/>
      </p:ext>
    </p:extLst>
  </p:cSld>
  <p:clrMapOvr>
    <a:masterClrMapping/>
  </p:clrMapOvr>
  <p:transition spd="slow">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solidFill>
            <a:srgbClr val="8BF98B"/>
          </a:solidFill>
        </p:spPr>
        <p:txBody>
          <a:bodyPr/>
          <a:lstStyle/>
          <a:p>
            <a:pPr eaLnBrk="1" hangingPunct="1"/>
            <a:r>
              <a:rPr lang="fa-IR" altLang="en-US" sz="3800" b="1" dirty="0" smtClean="0">
                <a:cs typeface="B Titr" pitchFamily="2" charset="-78"/>
              </a:rPr>
              <a:t>مهارت های لازم برای نظارت کلاس درس محور</a:t>
            </a:r>
            <a:endParaRPr lang="en-US" altLang="en-US" sz="3800" b="1" dirty="0" smtClean="0">
              <a:cs typeface="B Titr" pitchFamily="2" charset="-78"/>
            </a:endParaRPr>
          </a:p>
        </p:txBody>
      </p:sp>
      <p:sp>
        <p:nvSpPr>
          <p:cNvPr id="31748" name="Rectangle 3"/>
          <p:cNvSpPr>
            <a:spLocks noGrp="1" noChangeArrowheads="1"/>
          </p:cNvSpPr>
          <p:nvPr>
            <p:ph type="body" idx="1"/>
          </p:nvPr>
        </p:nvSpPr>
        <p:spPr>
          <a:solidFill>
            <a:srgbClr val="FFCCCC"/>
          </a:solidFill>
        </p:spPr>
        <p:txBody>
          <a:bodyPr>
            <a:normAutofit/>
          </a:bodyPr>
          <a:lstStyle/>
          <a:p>
            <a:pPr algn="r" rtl="1" eaLnBrk="1" hangingPunct="1">
              <a:buFontTx/>
              <a:buNone/>
            </a:pPr>
            <a:r>
              <a:rPr lang="fa-IR" altLang="en-US" sz="2800" b="1" dirty="0" smtClean="0">
                <a:cs typeface="B Nazanin" pitchFamily="2" charset="-78"/>
              </a:rPr>
              <a:t>1) اعتماد سازی و برقراری ارتباط مثبت </a:t>
            </a:r>
          </a:p>
          <a:p>
            <a:pPr algn="r" rtl="1" eaLnBrk="1" hangingPunct="1">
              <a:buFontTx/>
              <a:buNone/>
            </a:pPr>
            <a:r>
              <a:rPr lang="fa-IR" altLang="en-US" sz="2800" b="1" dirty="0" smtClean="0">
                <a:cs typeface="B Nazanin" pitchFamily="2" charset="-78"/>
              </a:rPr>
              <a:t>2) کشف نظام باورهای معلم و استفاده از آنها</a:t>
            </a:r>
          </a:p>
          <a:p>
            <a:pPr algn="r" rtl="1" eaLnBrk="1" hangingPunct="1">
              <a:buFontTx/>
              <a:buNone/>
            </a:pPr>
            <a:r>
              <a:rPr lang="fa-IR" altLang="en-US" sz="2800" b="1" dirty="0" smtClean="0">
                <a:cs typeface="B Nazanin" pitchFamily="2" charset="-78"/>
              </a:rPr>
              <a:t>3) تشویق به تفکر و پژوهش مستمر در فرایند تدریس</a:t>
            </a:r>
          </a:p>
          <a:p>
            <a:pPr algn="r" rtl="1" eaLnBrk="1" hangingPunct="1">
              <a:buFontTx/>
              <a:buNone/>
            </a:pPr>
            <a:r>
              <a:rPr lang="fa-IR" altLang="en-US" sz="2800" b="1" dirty="0" smtClean="0">
                <a:cs typeface="B Nazanin" pitchFamily="2" charset="-78"/>
              </a:rPr>
              <a:t>4) جمع آوری اطلاعات نظامدار</a:t>
            </a:r>
          </a:p>
          <a:p>
            <a:pPr algn="r" rtl="1" eaLnBrk="1" hangingPunct="1">
              <a:buFontTx/>
              <a:buNone/>
            </a:pPr>
            <a:r>
              <a:rPr lang="fa-IR" altLang="en-US" sz="2800" b="1" dirty="0" smtClean="0">
                <a:cs typeface="B Nazanin" pitchFamily="2" charset="-78"/>
              </a:rPr>
              <a:t>5) تفسیر و استفاده از داده ها</a:t>
            </a:r>
          </a:p>
          <a:p>
            <a:pPr algn="r" rtl="1" eaLnBrk="1" hangingPunct="1">
              <a:buFontTx/>
              <a:buNone/>
            </a:pPr>
            <a:r>
              <a:rPr lang="fa-IR" altLang="en-US" sz="2800" b="1" dirty="0" smtClean="0">
                <a:cs typeface="B Nazanin" pitchFamily="2" charset="-78"/>
              </a:rPr>
              <a:t>6) برگزاری کنفرانس</a:t>
            </a:r>
          </a:p>
          <a:p>
            <a:pPr algn="justLow" rtl="1" eaLnBrk="1" hangingPunct="1">
              <a:buFontTx/>
              <a:buNone/>
            </a:pPr>
            <a:r>
              <a:rPr lang="fa-IR" altLang="en-US" sz="2800" b="1" dirty="0" smtClean="0">
                <a:cs typeface="B Nazanin" pitchFamily="2" charset="-78"/>
              </a:rPr>
              <a:t>7) ایجاد جوی که در آن کارگروهی ، همکاری</a:t>
            </a:r>
            <a:r>
              <a:rPr lang="en-US" altLang="en-US" sz="2800" b="1" dirty="0" smtClean="0">
                <a:cs typeface="B Nazanin" pitchFamily="2" charset="-78"/>
              </a:rPr>
              <a:t> </a:t>
            </a:r>
            <a:r>
              <a:rPr lang="fa-IR" altLang="en-US" sz="2800" b="1" dirty="0" smtClean="0">
                <a:cs typeface="B Nazanin" pitchFamily="2" charset="-78"/>
              </a:rPr>
              <a:t>و رشد مستمر ارزشمند باشد</a:t>
            </a:r>
            <a:endParaRPr lang="en-US" altLang="en-US" sz="2800" b="1" dirty="0" smtClean="0">
              <a:cs typeface="B Nazanin" pitchFamily="2" charset="-78"/>
            </a:endParaRPr>
          </a:p>
        </p:txBody>
      </p:sp>
    </p:spTree>
    <p:extLst>
      <p:ext uri="{BB962C8B-B14F-4D97-AF65-F5344CB8AC3E}">
        <p14:creationId xmlns:p14="http://schemas.microsoft.com/office/powerpoint/2010/main" val="3341469278"/>
      </p:ext>
    </p:extLst>
  </p:cSld>
  <p:clrMapOvr>
    <a:masterClrMapping/>
  </p:clrMapOvr>
  <p:transition spd="slow">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Line 26"/>
          <p:cNvSpPr>
            <a:spLocks noChangeShapeType="1"/>
          </p:cNvSpPr>
          <p:nvPr/>
        </p:nvSpPr>
        <p:spPr bwMode="auto">
          <a:xfrm flipH="1">
            <a:off x="2871788" y="2678113"/>
            <a:ext cx="3314700" cy="15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772" name="Freeform 20"/>
          <p:cNvSpPr>
            <a:spLocks/>
          </p:cNvSpPr>
          <p:nvPr/>
        </p:nvSpPr>
        <p:spPr bwMode="auto">
          <a:xfrm>
            <a:off x="4572000" y="4751388"/>
            <a:ext cx="2479675" cy="1270000"/>
          </a:xfrm>
          <a:custGeom>
            <a:avLst/>
            <a:gdLst>
              <a:gd name="T0" fmla="*/ 0 w 1517"/>
              <a:gd name="T1" fmla="*/ 2147483647 h 800"/>
              <a:gd name="T2" fmla="*/ 2147483647 w 1517"/>
              <a:gd name="T3" fmla="*/ 0 h 800"/>
              <a:gd name="T4" fmla="*/ 0 60000 65536"/>
              <a:gd name="T5" fmla="*/ 0 60000 65536"/>
              <a:gd name="T6" fmla="*/ 0 w 1517"/>
              <a:gd name="T7" fmla="*/ 0 h 800"/>
              <a:gd name="T8" fmla="*/ 1517 w 1517"/>
              <a:gd name="T9" fmla="*/ 800 h 800"/>
            </a:gdLst>
            <a:ahLst/>
            <a:cxnLst>
              <a:cxn ang="T4">
                <a:pos x="T0" y="T1"/>
              </a:cxn>
              <a:cxn ang="T5">
                <a:pos x="T2" y="T3"/>
              </a:cxn>
            </a:cxnLst>
            <a:rect l="T6" t="T7" r="T8" b="T9"/>
            <a:pathLst>
              <a:path w="1517" h="800">
                <a:moveTo>
                  <a:pt x="0" y="800"/>
                </a:moveTo>
                <a:lnTo>
                  <a:pt x="1517" y="0"/>
                </a:lnTo>
              </a:path>
            </a:pathLst>
          </a:custGeom>
          <a:noFill/>
          <a:ln w="19050">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2773" name="Freeform 19"/>
          <p:cNvSpPr>
            <a:spLocks/>
          </p:cNvSpPr>
          <p:nvPr/>
        </p:nvSpPr>
        <p:spPr bwMode="auto">
          <a:xfrm>
            <a:off x="1979613" y="4724400"/>
            <a:ext cx="2389187" cy="1195388"/>
          </a:xfrm>
          <a:custGeom>
            <a:avLst/>
            <a:gdLst>
              <a:gd name="T0" fmla="*/ 0 w 3341"/>
              <a:gd name="T1" fmla="*/ 0 h 1983"/>
              <a:gd name="T2" fmla="*/ 2147483647 w 3341"/>
              <a:gd name="T3" fmla="*/ 2147483647 h 1983"/>
              <a:gd name="T4" fmla="*/ 0 60000 65536"/>
              <a:gd name="T5" fmla="*/ 0 60000 65536"/>
              <a:gd name="T6" fmla="*/ 0 w 3341"/>
              <a:gd name="T7" fmla="*/ 0 h 1983"/>
              <a:gd name="T8" fmla="*/ 3341 w 3341"/>
              <a:gd name="T9" fmla="*/ 1983 h 1983"/>
            </a:gdLst>
            <a:ahLst/>
            <a:cxnLst>
              <a:cxn ang="T4">
                <a:pos x="T0" y="T1"/>
              </a:cxn>
              <a:cxn ang="T5">
                <a:pos x="T2" y="T3"/>
              </a:cxn>
            </a:cxnLst>
            <a:rect l="T6" t="T7" r="T8" b="T9"/>
            <a:pathLst>
              <a:path w="3341" h="1983">
                <a:moveTo>
                  <a:pt x="0" y="0"/>
                </a:moveTo>
                <a:lnTo>
                  <a:pt x="3341" y="1983"/>
                </a:lnTo>
              </a:path>
            </a:pathLst>
          </a:custGeom>
          <a:noFill/>
          <a:ln w="19050">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2774" name="Line 17"/>
          <p:cNvSpPr>
            <a:spLocks noChangeShapeType="1"/>
          </p:cNvSpPr>
          <p:nvPr/>
        </p:nvSpPr>
        <p:spPr bwMode="auto">
          <a:xfrm>
            <a:off x="2051050" y="2908300"/>
            <a:ext cx="0" cy="12969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775" name="Line 18"/>
          <p:cNvSpPr>
            <a:spLocks noChangeShapeType="1"/>
          </p:cNvSpPr>
          <p:nvPr/>
        </p:nvSpPr>
        <p:spPr bwMode="auto">
          <a:xfrm flipV="1">
            <a:off x="7019925" y="2997200"/>
            <a:ext cx="0" cy="12954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776" name="Rectangle 2"/>
          <p:cNvSpPr>
            <a:spLocks noGrp="1" noChangeArrowheads="1"/>
          </p:cNvSpPr>
          <p:nvPr>
            <p:ph type="title"/>
          </p:nvPr>
        </p:nvSpPr>
        <p:spPr>
          <a:xfrm>
            <a:off x="457200" y="274638"/>
            <a:ext cx="8229600" cy="993775"/>
          </a:xfrm>
          <a:solidFill>
            <a:srgbClr val="8BF98B"/>
          </a:solidFill>
        </p:spPr>
        <p:txBody>
          <a:bodyPr/>
          <a:lstStyle/>
          <a:p>
            <a:pPr eaLnBrk="1" hangingPunct="1"/>
            <a:r>
              <a:rPr lang="fa-IR" altLang="en-US" sz="2600" b="1" dirty="0" smtClean="0">
                <a:cs typeface="B Titr" pitchFamily="2" charset="-78"/>
              </a:rPr>
              <a:t>نظارت کلاس درس محور و مربیگری به عنوان یک فرایند چرخشی</a:t>
            </a:r>
            <a:br>
              <a:rPr lang="fa-IR" altLang="en-US" sz="2600" b="1" dirty="0" smtClean="0">
                <a:cs typeface="B Titr" pitchFamily="2" charset="-78"/>
              </a:rPr>
            </a:br>
            <a:r>
              <a:rPr lang="fa-IR" altLang="en-US" sz="2600" b="1" dirty="0" smtClean="0">
                <a:cs typeface="B Titr" pitchFamily="2" charset="-78"/>
              </a:rPr>
              <a:t>( چرخه نظارت آموزشی )</a:t>
            </a:r>
            <a:endParaRPr lang="en-US" altLang="en-US" sz="2600" b="1" dirty="0" smtClean="0">
              <a:cs typeface="B Titr" pitchFamily="2" charset="-78"/>
            </a:endParaRPr>
          </a:p>
        </p:txBody>
      </p:sp>
      <p:sp>
        <p:nvSpPr>
          <p:cNvPr id="32777" name="Text Box 4"/>
          <p:cNvSpPr txBox="1">
            <a:spLocks noChangeArrowheads="1"/>
          </p:cNvSpPr>
          <p:nvPr/>
        </p:nvSpPr>
        <p:spPr bwMode="auto">
          <a:xfrm>
            <a:off x="1258888" y="2439988"/>
            <a:ext cx="1619250" cy="539750"/>
          </a:xfrm>
          <a:prstGeom prst="rect">
            <a:avLst/>
          </a:prstGeom>
          <a:solidFill>
            <a:srgbClr val="FFFFFF"/>
          </a:solidFill>
          <a:ln w="2540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fa-IR" altLang="en-US" sz="600">
              <a:latin typeface="Times New Roman" pitchFamily="18" charset="0"/>
              <a:cs typeface="B Titr" pitchFamily="2" charset="-78"/>
            </a:endParaRPr>
          </a:p>
          <a:p>
            <a:pPr algn="ctr" eaLnBrk="1" hangingPunct="1"/>
            <a:r>
              <a:rPr lang="fa-IR" altLang="en-US" sz="1600">
                <a:latin typeface="Times New Roman" pitchFamily="18" charset="0"/>
                <a:cs typeface="B Titr" pitchFamily="2" charset="-78"/>
              </a:rPr>
              <a:t>مشاهده</a:t>
            </a:r>
            <a:endParaRPr lang="en-US" altLang="en-US" sz="1600" dirty="0"/>
          </a:p>
        </p:txBody>
      </p:sp>
      <p:sp>
        <p:nvSpPr>
          <p:cNvPr id="32778" name="Text Box 5"/>
          <p:cNvSpPr txBox="1">
            <a:spLocks noChangeArrowheads="1"/>
          </p:cNvSpPr>
          <p:nvPr/>
        </p:nvSpPr>
        <p:spPr bwMode="auto">
          <a:xfrm>
            <a:off x="3744913" y="5924550"/>
            <a:ext cx="1619250" cy="539750"/>
          </a:xfrm>
          <a:prstGeom prst="rect">
            <a:avLst/>
          </a:prstGeom>
          <a:solidFill>
            <a:srgbClr val="FFFFFF"/>
          </a:solidFill>
          <a:ln w="2540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a-IR" altLang="en-US" sz="1600">
                <a:latin typeface="Times New Roman" pitchFamily="18" charset="0"/>
                <a:cs typeface="B Titr" pitchFamily="2" charset="-78"/>
              </a:rPr>
              <a:t>کنفرانس </a:t>
            </a:r>
          </a:p>
          <a:p>
            <a:pPr algn="ctr" eaLnBrk="1" hangingPunct="1"/>
            <a:r>
              <a:rPr lang="fa-IR" altLang="en-US" sz="1600">
                <a:latin typeface="Times New Roman" pitchFamily="18" charset="0"/>
                <a:cs typeface="B Titr" pitchFamily="2" charset="-78"/>
              </a:rPr>
              <a:t>بعد از مشاهده</a:t>
            </a:r>
            <a:endParaRPr lang="en-US" altLang="en-US" sz="1600" dirty="0"/>
          </a:p>
        </p:txBody>
      </p:sp>
      <p:sp>
        <p:nvSpPr>
          <p:cNvPr id="32779" name="Text Box 6"/>
          <p:cNvSpPr txBox="1">
            <a:spLocks noChangeArrowheads="1"/>
          </p:cNvSpPr>
          <p:nvPr/>
        </p:nvSpPr>
        <p:spPr bwMode="auto">
          <a:xfrm>
            <a:off x="3765550" y="1484313"/>
            <a:ext cx="1619250" cy="539750"/>
          </a:xfrm>
          <a:prstGeom prst="rect">
            <a:avLst/>
          </a:prstGeom>
          <a:solidFill>
            <a:srgbClr val="FFFFFF"/>
          </a:solidFill>
          <a:ln w="2540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fa-IR" altLang="en-US" sz="600">
              <a:latin typeface="Times New Roman" pitchFamily="18" charset="0"/>
              <a:cs typeface="B Titr" pitchFamily="2" charset="-78"/>
            </a:endParaRPr>
          </a:p>
          <a:p>
            <a:pPr algn="ctr" eaLnBrk="1" hangingPunct="1"/>
            <a:r>
              <a:rPr lang="fa-IR" altLang="en-US" sz="1600">
                <a:latin typeface="Times New Roman" pitchFamily="18" charset="0"/>
                <a:cs typeface="B Titr" pitchFamily="2" charset="-78"/>
              </a:rPr>
              <a:t>آماده سازی</a:t>
            </a:r>
            <a:endParaRPr lang="en-US" altLang="en-US" sz="1600" dirty="0"/>
          </a:p>
        </p:txBody>
      </p:sp>
      <p:sp>
        <p:nvSpPr>
          <p:cNvPr id="32780" name="Text Box 7"/>
          <p:cNvSpPr txBox="1">
            <a:spLocks noChangeArrowheads="1"/>
          </p:cNvSpPr>
          <p:nvPr/>
        </p:nvSpPr>
        <p:spPr bwMode="auto">
          <a:xfrm>
            <a:off x="1258888" y="4203700"/>
            <a:ext cx="1619250" cy="539750"/>
          </a:xfrm>
          <a:prstGeom prst="rect">
            <a:avLst/>
          </a:prstGeom>
          <a:solidFill>
            <a:srgbClr val="FFFFFF"/>
          </a:solidFill>
          <a:ln w="25400" algn="ctr">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fa-IR" altLang="en-US" sz="600">
              <a:latin typeface="Times New Roman" pitchFamily="18" charset="0"/>
              <a:cs typeface="B Titr" pitchFamily="2" charset="-78"/>
            </a:endParaRPr>
          </a:p>
          <a:p>
            <a:pPr algn="ctr" eaLnBrk="1" hangingPunct="1"/>
            <a:r>
              <a:rPr lang="fa-IR" altLang="en-US" sz="1600">
                <a:latin typeface="Times New Roman" pitchFamily="18" charset="0"/>
                <a:cs typeface="B Titr" pitchFamily="2" charset="-78"/>
              </a:rPr>
              <a:t>استراتژی و تحلیل</a:t>
            </a:r>
            <a:endParaRPr lang="en-US" altLang="en-US" sz="1600" dirty="0">
              <a:latin typeface="Times New Roman" pitchFamily="18" charset="0"/>
              <a:cs typeface="B Titr" pitchFamily="2" charset="-78"/>
            </a:endParaRPr>
          </a:p>
        </p:txBody>
      </p:sp>
      <p:sp>
        <p:nvSpPr>
          <p:cNvPr id="32781" name="Text Box 8"/>
          <p:cNvSpPr txBox="1">
            <a:spLocks noChangeArrowheads="1"/>
          </p:cNvSpPr>
          <p:nvPr/>
        </p:nvSpPr>
        <p:spPr bwMode="auto">
          <a:xfrm>
            <a:off x="6199188" y="4203700"/>
            <a:ext cx="1619250" cy="539750"/>
          </a:xfrm>
          <a:prstGeom prst="rect">
            <a:avLst/>
          </a:prstGeom>
          <a:solidFill>
            <a:srgbClr val="FFFFFF"/>
          </a:solidFill>
          <a:ln w="2540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fa-IR" altLang="en-US" sz="600">
              <a:latin typeface="Times New Roman" pitchFamily="18" charset="0"/>
              <a:cs typeface="B Titr" pitchFamily="2" charset="-78"/>
            </a:endParaRPr>
          </a:p>
          <a:p>
            <a:pPr algn="ctr" eaLnBrk="1" hangingPunct="1"/>
            <a:r>
              <a:rPr lang="fa-IR" altLang="en-US" sz="1600">
                <a:latin typeface="Times New Roman" pitchFamily="18" charset="0"/>
                <a:cs typeface="B Titr" pitchFamily="2" charset="-78"/>
              </a:rPr>
              <a:t>ارزشیابی چرخه</a:t>
            </a:r>
            <a:endParaRPr lang="en-US" altLang="en-US" sz="1600" dirty="0"/>
          </a:p>
        </p:txBody>
      </p:sp>
      <p:sp>
        <p:nvSpPr>
          <p:cNvPr id="32782" name="Text Box 9"/>
          <p:cNvSpPr txBox="1">
            <a:spLocks noChangeArrowheads="1"/>
          </p:cNvSpPr>
          <p:nvPr/>
        </p:nvSpPr>
        <p:spPr bwMode="auto">
          <a:xfrm>
            <a:off x="6199188" y="2443163"/>
            <a:ext cx="1619250" cy="539750"/>
          </a:xfrm>
          <a:prstGeom prst="rect">
            <a:avLst/>
          </a:prstGeom>
          <a:solidFill>
            <a:srgbClr val="FFFFFF"/>
          </a:solidFill>
          <a:ln w="2540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a-IR" altLang="en-US" sz="1600">
                <a:latin typeface="Times New Roman" pitchFamily="18" charset="0"/>
                <a:cs typeface="B Titr" pitchFamily="2" charset="-78"/>
              </a:rPr>
              <a:t>کنفرانس</a:t>
            </a:r>
          </a:p>
          <a:p>
            <a:pPr algn="ctr" eaLnBrk="1" hangingPunct="1"/>
            <a:r>
              <a:rPr lang="fa-IR" altLang="en-US" sz="1600">
                <a:latin typeface="Times New Roman" pitchFamily="18" charset="0"/>
                <a:cs typeface="B Titr" pitchFamily="2" charset="-78"/>
              </a:rPr>
              <a:t> قبل از مشاهده</a:t>
            </a:r>
            <a:endParaRPr lang="en-US" altLang="en-US" sz="1600" dirty="0"/>
          </a:p>
        </p:txBody>
      </p:sp>
      <p:sp>
        <p:nvSpPr>
          <p:cNvPr id="32783" name="AutoShape 10"/>
          <p:cNvSpPr>
            <a:spLocks noChangeArrowheads="1"/>
          </p:cNvSpPr>
          <p:nvPr/>
        </p:nvSpPr>
        <p:spPr bwMode="auto">
          <a:xfrm>
            <a:off x="6386513" y="3403600"/>
            <a:ext cx="1258887" cy="360363"/>
          </a:xfrm>
          <a:prstGeom prst="flowChartAlternateProcess">
            <a:avLst/>
          </a:prstGeom>
          <a:solidFill>
            <a:srgbClr val="C0C0C0"/>
          </a:solidFill>
          <a:ln w="25400">
            <a:solidFill>
              <a:srgbClr val="000000"/>
            </a:solidFill>
            <a:miter lim="800000"/>
            <a:headEnd/>
            <a:tailEnd/>
          </a:ln>
        </p:spPr>
        <p:txBody>
          <a:bodyPr/>
          <a:lstStyle/>
          <a:p>
            <a:pPr algn="ctr"/>
            <a:endParaRPr lang="fa-IR" altLang="en-US" sz="100">
              <a:latin typeface="Times New Roman" pitchFamily="18" charset="0"/>
              <a:cs typeface="B Titr" pitchFamily="2" charset="-78"/>
            </a:endParaRPr>
          </a:p>
          <a:p>
            <a:pPr algn="ctr"/>
            <a:r>
              <a:rPr lang="fa-IR" altLang="en-US" sz="1200">
                <a:latin typeface="Times New Roman" pitchFamily="18" charset="0"/>
                <a:cs typeface="B Titr" pitchFamily="2" charset="-78"/>
              </a:rPr>
              <a:t>جمع آوری داده ها</a:t>
            </a:r>
            <a:endParaRPr lang="en-US" altLang="en-US" sz="1200" dirty="0"/>
          </a:p>
        </p:txBody>
      </p:sp>
      <p:sp>
        <p:nvSpPr>
          <p:cNvPr id="32784" name="AutoShape 11"/>
          <p:cNvSpPr>
            <a:spLocks noChangeArrowheads="1"/>
          </p:cNvSpPr>
          <p:nvPr/>
        </p:nvSpPr>
        <p:spPr bwMode="auto">
          <a:xfrm>
            <a:off x="1427163" y="3403600"/>
            <a:ext cx="1258887" cy="360363"/>
          </a:xfrm>
          <a:prstGeom prst="flowChartAlternateProcess">
            <a:avLst/>
          </a:prstGeom>
          <a:solidFill>
            <a:srgbClr val="C0C0C0"/>
          </a:solidFill>
          <a:ln w="25400">
            <a:solidFill>
              <a:srgbClr val="000000"/>
            </a:solidFill>
            <a:miter lim="800000"/>
            <a:headEnd/>
            <a:tailEnd/>
          </a:ln>
        </p:spPr>
        <p:txBody>
          <a:bodyPr/>
          <a:lstStyle/>
          <a:p>
            <a:pPr algn="ctr"/>
            <a:endParaRPr lang="fa-IR" altLang="en-US" sz="100" dirty="0">
              <a:latin typeface="Times New Roman" pitchFamily="18" charset="0"/>
              <a:cs typeface="B Titr" pitchFamily="2" charset="-78"/>
            </a:endParaRPr>
          </a:p>
          <a:p>
            <a:pPr algn="ctr"/>
            <a:r>
              <a:rPr lang="fa-IR" altLang="en-US" sz="1200" dirty="0">
                <a:latin typeface="Times New Roman" pitchFamily="18" charset="0"/>
                <a:cs typeface="B Titr" pitchFamily="2" charset="-78"/>
              </a:rPr>
              <a:t>جمع آوری داده ها</a:t>
            </a:r>
            <a:endParaRPr lang="en-US" altLang="en-US" sz="1200" dirty="0"/>
          </a:p>
        </p:txBody>
      </p:sp>
      <p:sp>
        <p:nvSpPr>
          <p:cNvPr id="32785" name="AutoShape 12"/>
          <p:cNvSpPr>
            <a:spLocks noChangeArrowheads="1"/>
          </p:cNvSpPr>
          <p:nvPr/>
        </p:nvSpPr>
        <p:spPr bwMode="auto">
          <a:xfrm>
            <a:off x="5364163" y="5124450"/>
            <a:ext cx="1258887" cy="360363"/>
          </a:xfrm>
          <a:prstGeom prst="flowChartAlternateProcess">
            <a:avLst/>
          </a:prstGeom>
          <a:solidFill>
            <a:srgbClr val="C0C0C0"/>
          </a:solidFill>
          <a:ln w="25400">
            <a:solidFill>
              <a:srgbClr val="000000"/>
            </a:solidFill>
            <a:miter lim="800000"/>
            <a:headEnd/>
            <a:tailEnd/>
          </a:ln>
        </p:spPr>
        <p:txBody>
          <a:bodyPr/>
          <a:lstStyle/>
          <a:p>
            <a:pPr algn="ctr"/>
            <a:endParaRPr lang="fa-IR" altLang="en-US" sz="100">
              <a:latin typeface="Times New Roman" pitchFamily="18" charset="0"/>
              <a:cs typeface="B Titr" pitchFamily="2" charset="-78"/>
            </a:endParaRPr>
          </a:p>
          <a:p>
            <a:pPr algn="ctr"/>
            <a:r>
              <a:rPr lang="fa-IR" altLang="en-US" sz="1200">
                <a:latin typeface="Times New Roman" pitchFamily="18" charset="0"/>
                <a:cs typeface="B Titr" pitchFamily="2" charset="-78"/>
              </a:rPr>
              <a:t>جمع آوری داده ها</a:t>
            </a:r>
            <a:endParaRPr lang="en-US" altLang="en-US" sz="1200" dirty="0"/>
          </a:p>
        </p:txBody>
      </p:sp>
      <p:sp>
        <p:nvSpPr>
          <p:cNvPr id="32786" name="AutoShape 13"/>
          <p:cNvSpPr>
            <a:spLocks noChangeArrowheads="1"/>
          </p:cNvSpPr>
          <p:nvPr/>
        </p:nvSpPr>
        <p:spPr bwMode="auto">
          <a:xfrm>
            <a:off x="2484438" y="5124450"/>
            <a:ext cx="1258887" cy="360363"/>
          </a:xfrm>
          <a:prstGeom prst="flowChartAlternateProcess">
            <a:avLst/>
          </a:prstGeom>
          <a:solidFill>
            <a:srgbClr val="C0C0C0"/>
          </a:solidFill>
          <a:ln w="25400">
            <a:solidFill>
              <a:srgbClr val="000000"/>
            </a:solidFill>
            <a:miter lim="800000"/>
            <a:headEnd/>
            <a:tailEnd/>
          </a:ln>
        </p:spPr>
        <p:txBody>
          <a:bodyPr/>
          <a:lstStyle/>
          <a:p>
            <a:pPr algn="ctr"/>
            <a:endParaRPr lang="fa-IR" altLang="en-US" sz="100">
              <a:latin typeface="Times New Roman" pitchFamily="18" charset="0"/>
              <a:cs typeface="B Titr" pitchFamily="2" charset="-78"/>
            </a:endParaRPr>
          </a:p>
          <a:p>
            <a:pPr algn="ctr"/>
            <a:r>
              <a:rPr lang="fa-IR" altLang="en-US" sz="1200">
                <a:latin typeface="Times New Roman" pitchFamily="18" charset="0"/>
                <a:cs typeface="B Titr" pitchFamily="2" charset="-78"/>
              </a:rPr>
              <a:t>جمع آوری داده ها</a:t>
            </a:r>
            <a:endParaRPr lang="en-US" altLang="en-US" sz="1200" dirty="0"/>
          </a:p>
        </p:txBody>
      </p:sp>
      <p:sp>
        <p:nvSpPr>
          <p:cNvPr id="32787" name="AutoShape 14"/>
          <p:cNvSpPr>
            <a:spLocks noChangeArrowheads="1"/>
          </p:cNvSpPr>
          <p:nvPr/>
        </p:nvSpPr>
        <p:spPr bwMode="auto">
          <a:xfrm>
            <a:off x="3938588" y="2495550"/>
            <a:ext cx="1258887" cy="360363"/>
          </a:xfrm>
          <a:prstGeom prst="flowChartAlternateProcess">
            <a:avLst/>
          </a:prstGeom>
          <a:solidFill>
            <a:srgbClr val="C0C0C0"/>
          </a:solidFill>
          <a:ln w="25400">
            <a:solidFill>
              <a:srgbClr val="000000"/>
            </a:solidFill>
            <a:miter lim="800000"/>
            <a:headEnd/>
            <a:tailEnd/>
          </a:ln>
        </p:spPr>
        <p:txBody>
          <a:bodyPr/>
          <a:lstStyle/>
          <a:p>
            <a:pPr algn="ctr"/>
            <a:endParaRPr lang="fa-IR" altLang="en-US" sz="100">
              <a:latin typeface="Times New Roman" pitchFamily="18" charset="0"/>
              <a:cs typeface="B Titr" pitchFamily="2" charset="-78"/>
            </a:endParaRPr>
          </a:p>
          <a:p>
            <a:pPr algn="ctr"/>
            <a:r>
              <a:rPr lang="fa-IR" altLang="en-US" sz="1200">
                <a:latin typeface="Times New Roman" pitchFamily="18" charset="0"/>
                <a:cs typeface="B Titr" pitchFamily="2" charset="-78"/>
              </a:rPr>
              <a:t>جمع آوری داده ها</a:t>
            </a:r>
            <a:endParaRPr lang="en-US" altLang="en-US" sz="1200" dirty="0"/>
          </a:p>
        </p:txBody>
      </p:sp>
      <p:sp>
        <p:nvSpPr>
          <p:cNvPr id="32788" name="Oval 15"/>
          <p:cNvSpPr>
            <a:spLocks noChangeArrowheads="1"/>
          </p:cNvSpPr>
          <p:nvPr/>
        </p:nvSpPr>
        <p:spPr bwMode="auto">
          <a:xfrm>
            <a:off x="3200400" y="3227388"/>
            <a:ext cx="2728913" cy="709612"/>
          </a:xfrm>
          <a:prstGeom prst="ellipse">
            <a:avLst/>
          </a:prstGeom>
          <a:solidFill>
            <a:srgbClr val="FFFFFF"/>
          </a:solidFill>
          <a:ln w="25400">
            <a:solidFill>
              <a:srgbClr val="000000"/>
            </a:solidFill>
            <a:round/>
            <a:headEnd/>
            <a:tailEnd/>
          </a:ln>
        </p:spPr>
        <p:txBody>
          <a:bodyPr/>
          <a:lstStyle/>
          <a:p>
            <a:pPr algn="ctr"/>
            <a:r>
              <a:rPr lang="fa-IR" altLang="en-US" sz="1600">
                <a:latin typeface="Times New Roman" pitchFamily="18" charset="0"/>
                <a:cs typeface="B Titr" pitchFamily="2" charset="-78"/>
              </a:rPr>
              <a:t>تفکر و پژوهش مستمر</a:t>
            </a:r>
          </a:p>
          <a:p>
            <a:pPr algn="ctr"/>
            <a:r>
              <a:rPr lang="fa-IR" altLang="en-US" sz="1600">
                <a:latin typeface="Times New Roman" pitchFamily="18" charset="0"/>
                <a:cs typeface="B Titr" pitchFamily="2" charset="-78"/>
              </a:rPr>
              <a:t>در فرایند  تدریس</a:t>
            </a:r>
            <a:endParaRPr lang="en-US" altLang="en-US" sz="1600" dirty="0"/>
          </a:p>
        </p:txBody>
      </p:sp>
      <p:sp>
        <p:nvSpPr>
          <p:cNvPr id="32789" name="Freeform 16"/>
          <p:cNvSpPr>
            <a:spLocks/>
          </p:cNvSpPr>
          <p:nvPr/>
        </p:nvSpPr>
        <p:spPr bwMode="auto">
          <a:xfrm>
            <a:off x="4586288" y="2022475"/>
            <a:ext cx="2290762" cy="411163"/>
          </a:xfrm>
          <a:custGeom>
            <a:avLst/>
            <a:gdLst>
              <a:gd name="T0" fmla="*/ 0 w 1443"/>
              <a:gd name="T1" fmla="*/ 0 h 259"/>
              <a:gd name="T2" fmla="*/ 2147483647 w 1443"/>
              <a:gd name="T3" fmla="*/ 2147483647 h 259"/>
              <a:gd name="T4" fmla="*/ 0 60000 65536"/>
              <a:gd name="T5" fmla="*/ 0 60000 65536"/>
              <a:gd name="T6" fmla="*/ 0 w 1443"/>
              <a:gd name="T7" fmla="*/ 0 h 259"/>
              <a:gd name="T8" fmla="*/ 1443 w 1443"/>
              <a:gd name="T9" fmla="*/ 259 h 259"/>
            </a:gdLst>
            <a:ahLst/>
            <a:cxnLst>
              <a:cxn ang="T4">
                <a:pos x="T0" y="T1"/>
              </a:cxn>
              <a:cxn ang="T5">
                <a:pos x="T2" y="T3"/>
              </a:cxn>
            </a:cxnLst>
            <a:rect l="T6" t="T7" r="T8" b="T9"/>
            <a:pathLst>
              <a:path w="1443" h="259">
                <a:moveTo>
                  <a:pt x="0" y="0"/>
                </a:moveTo>
                <a:lnTo>
                  <a:pt x="1443" y="259"/>
                </a:lnTo>
              </a:path>
            </a:pathLst>
          </a:custGeom>
          <a:noFill/>
          <a:ln w="19050">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2790" name="Freeform 21"/>
          <p:cNvSpPr>
            <a:spLocks/>
          </p:cNvSpPr>
          <p:nvPr/>
        </p:nvSpPr>
        <p:spPr bwMode="auto">
          <a:xfrm>
            <a:off x="2884488" y="2981325"/>
            <a:ext cx="1300162" cy="260350"/>
          </a:xfrm>
          <a:custGeom>
            <a:avLst/>
            <a:gdLst>
              <a:gd name="T0" fmla="*/ 0 w 819"/>
              <a:gd name="T1" fmla="*/ 0 h 164"/>
              <a:gd name="T2" fmla="*/ 2147483647 w 819"/>
              <a:gd name="T3" fmla="*/ 2147483647 h 164"/>
              <a:gd name="T4" fmla="*/ 0 60000 65536"/>
              <a:gd name="T5" fmla="*/ 0 60000 65536"/>
              <a:gd name="T6" fmla="*/ 0 w 819"/>
              <a:gd name="T7" fmla="*/ 0 h 164"/>
              <a:gd name="T8" fmla="*/ 819 w 819"/>
              <a:gd name="T9" fmla="*/ 164 h 164"/>
            </a:gdLst>
            <a:ahLst/>
            <a:cxnLst>
              <a:cxn ang="T4">
                <a:pos x="T0" y="T1"/>
              </a:cxn>
              <a:cxn ang="T5">
                <a:pos x="T2" y="T3"/>
              </a:cxn>
            </a:cxnLst>
            <a:rect l="T6" t="T7" r="T8" b="T9"/>
            <a:pathLst>
              <a:path w="819" h="164">
                <a:moveTo>
                  <a:pt x="0" y="0"/>
                </a:moveTo>
                <a:lnTo>
                  <a:pt x="819" y="164"/>
                </a:lnTo>
              </a:path>
            </a:pathLst>
          </a:custGeom>
          <a:noFill/>
          <a:ln w="1905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2791" name="Freeform 23"/>
          <p:cNvSpPr>
            <a:spLocks/>
          </p:cNvSpPr>
          <p:nvPr/>
        </p:nvSpPr>
        <p:spPr bwMode="auto">
          <a:xfrm>
            <a:off x="4891088" y="2971800"/>
            <a:ext cx="1301750" cy="255588"/>
          </a:xfrm>
          <a:custGeom>
            <a:avLst/>
            <a:gdLst>
              <a:gd name="T0" fmla="*/ 2147483647 w 820"/>
              <a:gd name="T1" fmla="*/ 0 h 161"/>
              <a:gd name="T2" fmla="*/ 0 w 820"/>
              <a:gd name="T3" fmla="*/ 2147483647 h 161"/>
              <a:gd name="T4" fmla="*/ 0 60000 65536"/>
              <a:gd name="T5" fmla="*/ 0 60000 65536"/>
              <a:gd name="T6" fmla="*/ 0 w 820"/>
              <a:gd name="T7" fmla="*/ 0 h 161"/>
              <a:gd name="T8" fmla="*/ 820 w 820"/>
              <a:gd name="T9" fmla="*/ 161 h 161"/>
            </a:gdLst>
            <a:ahLst/>
            <a:cxnLst>
              <a:cxn ang="T4">
                <a:pos x="T0" y="T1"/>
              </a:cxn>
              <a:cxn ang="T5">
                <a:pos x="T2" y="T3"/>
              </a:cxn>
            </a:cxnLst>
            <a:rect l="T6" t="T7" r="T8" b="T9"/>
            <a:pathLst>
              <a:path w="820" h="161">
                <a:moveTo>
                  <a:pt x="820" y="0"/>
                </a:moveTo>
                <a:lnTo>
                  <a:pt x="0" y="161"/>
                </a:lnTo>
              </a:path>
            </a:pathLst>
          </a:custGeom>
          <a:noFill/>
          <a:ln w="1905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2792" name="Freeform 22"/>
          <p:cNvSpPr>
            <a:spLocks/>
          </p:cNvSpPr>
          <p:nvPr/>
        </p:nvSpPr>
        <p:spPr bwMode="auto">
          <a:xfrm>
            <a:off x="2878138" y="3921125"/>
            <a:ext cx="1263650" cy="287338"/>
          </a:xfrm>
          <a:custGeom>
            <a:avLst/>
            <a:gdLst>
              <a:gd name="T0" fmla="*/ 0 w 796"/>
              <a:gd name="T1" fmla="*/ 2147483647 h 181"/>
              <a:gd name="T2" fmla="*/ 2147483647 w 796"/>
              <a:gd name="T3" fmla="*/ 0 h 181"/>
              <a:gd name="T4" fmla="*/ 0 60000 65536"/>
              <a:gd name="T5" fmla="*/ 0 60000 65536"/>
              <a:gd name="T6" fmla="*/ 0 w 796"/>
              <a:gd name="T7" fmla="*/ 0 h 181"/>
              <a:gd name="T8" fmla="*/ 796 w 796"/>
              <a:gd name="T9" fmla="*/ 181 h 181"/>
            </a:gdLst>
            <a:ahLst/>
            <a:cxnLst>
              <a:cxn ang="T4">
                <a:pos x="T0" y="T1"/>
              </a:cxn>
              <a:cxn ang="T5">
                <a:pos x="T2" y="T3"/>
              </a:cxn>
            </a:cxnLst>
            <a:rect l="T6" t="T7" r="T8" b="T9"/>
            <a:pathLst>
              <a:path w="796" h="181">
                <a:moveTo>
                  <a:pt x="0" y="181"/>
                </a:moveTo>
                <a:lnTo>
                  <a:pt x="796" y="0"/>
                </a:lnTo>
              </a:path>
            </a:pathLst>
          </a:custGeom>
          <a:noFill/>
          <a:ln w="1905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2793" name="Freeform 24"/>
          <p:cNvSpPr>
            <a:spLocks/>
          </p:cNvSpPr>
          <p:nvPr/>
        </p:nvSpPr>
        <p:spPr bwMode="auto">
          <a:xfrm>
            <a:off x="4932363" y="3921125"/>
            <a:ext cx="1270000" cy="285750"/>
          </a:xfrm>
          <a:custGeom>
            <a:avLst/>
            <a:gdLst>
              <a:gd name="T0" fmla="*/ 0 w 800"/>
              <a:gd name="T1" fmla="*/ 0 h 180"/>
              <a:gd name="T2" fmla="*/ 2147483647 w 800"/>
              <a:gd name="T3" fmla="*/ 2147483647 h 180"/>
              <a:gd name="T4" fmla="*/ 0 60000 65536"/>
              <a:gd name="T5" fmla="*/ 0 60000 65536"/>
              <a:gd name="T6" fmla="*/ 0 w 800"/>
              <a:gd name="T7" fmla="*/ 0 h 180"/>
              <a:gd name="T8" fmla="*/ 800 w 800"/>
              <a:gd name="T9" fmla="*/ 180 h 180"/>
            </a:gdLst>
            <a:ahLst/>
            <a:cxnLst>
              <a:cxn ang="T4">
                <a:pos x="T0" y="T1"/>
              </a:cxn>
              <a:cxn ang="T5">
                <a:pos x="T2" y="T3"/>
              </a:cxn>
            </a:cxnLst>
            <a:rect l="T6" t="T7" r="T8" b="T9"/>
            <a:pathLst>
              <a:path w="800" h="180">
                <a:moveTo>
                  <a:pt x="0" y="0"/>
                </a:moveTo>
                <a:lnTo>
                  <a:pt x="800" y="180"/>
                </a:lnTo>
              </a:path>
            </a:pathLst>
          </a:custGeom>
          <a:noFill/>
          <a:ln w="1905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2794" name="Line 25"/>
          <p:cNvSpPr>
            <a:spLocks noChangeShapeType="1"/>
          </p:cNvSpPr>
          <p:nvPr/>
        </p:nvSpPr>
        <p:spPr bwMode="auto">
          <a:xfrm flipH="1">
            <a:off x="4557713" y="3933825"/>
            <a:ext cx="14287" cy="19875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1904054106"/>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solidFill>
            <a:srgbClr val="8BF98B"/>
          </a:solidFill>
        </p:spPr>
        <p:txBody>
          <a:bodyPr/>
          <a:lstStyle/>
          <a:p>
            <a:pPr eaLnBrk="1" hangingPunct="1"/>
            <a:r>
              <a:rPr lang="fa-IR" altLang="en-US" b="1" dirty="0" smtClean="0">
                <a:cs typeface="B Titr" pitchFamily="2" charset="-78"/>
              </a:rPr>
              <a:t>1) اعتماد سازی و برقراری ارتباط مثبت </a:t>
            </a:r>
            <a:endParaRPr lang="en-US" altLang="en-US" b="1" dirty="0" smtClean="0">
              <a:cs typeface="B Titr" pitchFamily="2" charset="-78"/>
            </a:endParaRPr>
          </a:p>
        </p:txBody>
      </p:sp>
      <p:sp>
        <p:nvSpPr>
          <p:cNvPr id="33796" name="Rectangle 3"/>
          <p:cNvSpPr>
            <a:spLocks noGrp="1" noChangeArrowheads="1"/>
          </p:cNvSpPr>
          <p:nvPr>
            <p:ph type="body" idx="1"/>
          </p:nvPr>
        </p:nvSpPr>
        <p:spPr>
          <a:xfrm>
            <a:off x="457200" y="1752600"/>
            <a:ext cx="8229600" cy="4724400"/>
          </a:xfrm>
          <a:solidFill>
            <a:srgbClr val="FFFF99"/>
          </a:solidFill>
        </p:spPr>
        <p:txBody>
          <a:bodyPr>
            <a:normAutofit lnSpcReduction="10000"/>
          </a:bodyPr>
          <a:lstStyle/>
          <a:p>
            <a:pPr marL="609600" indent="-609600" algn="justLow" rtl="1" eaLnBrk="1" hangingPunct="1"/>
            <a:r>
              <a:rPr lang="fa-IR" altLang="en-US" sz="2200" b="1" dirty="0" smtClean="0">
                <a:cs typeface="B Nazanin" pitchFamily="2" charset="-78"/>
              </a:rPr>
              <a:t>نظارت و راهنمایی بالینی مستلزم درجه بالایی از اعتماد متقابل بین ناظر            و معلم است که در درک ، حمایت و تعهد به رشد و پیشرفت معلمان بازتاب می یابد تا زمانیکه مدارس نتوانند نظارت و راهنمایی را از ارزشیابی تفکیک کنند هیچ یک از این کارکردها به خوبی انجام نمی شود. یکی از مشکلات ناشی از این مسئله آن است که معلمان با بدگمانی و هراس به این نوع نظارت واکنش نشان می دهند به همین دلیل ناظران برای از بین بردن این بدگمانی ها باید توجه خود را بیشتر به ایجاد اعتماد و ارتباط مثبت و روابط میان فردی مناسب معطوف کنند چرا که معلمان نمی توانند از ورود ناظران به کلاس درس خود جلوگیری کنند اما می توانند نگذارند که ناظران              از نظام اعتقادی انها مطلع شوند.</a:t>
            </a:r>
          </a:p>
          <a:p>
            <a:pPr marL="609600" indent="-609600" algn="justLow" rtl="1" eaLnBrk="1" hangingPunct="1"/>
            <a:r>
              <a:rPr lang="fa-IR" altLang="en-US" sz="2200" b="1" dirty="0" smtClean="0">
                <a:cs typeface="B Nazanin" pitchFamily="2" charset="-78"/>
              </a:rPr>
              <a:t> از انجایی که ایجاد تغییر بلند مدت در رفتارها یا شیوه های آموزشی بدون تغییر در مفروضات و نگرش آنان امکان پذیر نیست یکی از مهمترین کارهای ناظران چگونگی راه یابی به نظام اعتقادی معلمین و فرایند تفکر آنها می باشد به همین دلیل ناظران باید از طریق اعتماد سازی و برقراری ارتباط مثبت یک حالت آمادگی ایجاد کنند.</a:t>
            </a:r>
          </a:p>
        </p:txBody>
      </p:sp>
    </p:spTree>
    <p:custDataLst>
      <p:tags r:id="rId1"/>
    </p:custDataLst>
    <p:extLst>
      <p:ext uri="{BB962C8B-B14F-4D97-AF65-F5344CB8AC3E}">
        <p14:creationId xmlns:p14="http://schemas.microsoft.com/office/powerpoint/2010/main" val="842341824"/>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5" descr="20120414142902820_12[1]"/>
          <p:cNvPicPr>
            <a:picLocks noChangeAspect="1" noChangeArrowheads="1"/>
          </p:cNvPicPr>
          <p:nvPr/>
        </p:nvPicPr>
        <p:blipFill>
          <a:blip r:embed="rId2">
            <a:lum bright="24000" contrast="-5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p:cNvSpPr>
            <a:spLocks noGrp="1" noChangeArrowheads="1"/>
          </p:cNvSpPr>
          <p:nvPr>
            <p:ph type="title"/>
          </p:nvPr>
        </p:nvSpPr>
        <p:spPr/>
        <p:txBody>
          <a:bodyPr/>
          <a:lstStyle/>
          <a:p>
            <a:pPr eaLnBrk="1" hangingPunct="1"/>
            <a:r>
              <a:rPr lang="fa-IR" altLang="en-US" sz="4200" b="1" smtClean="0">
                <a:cs typeface="B Titr" pitchFamily="2" charset="-78"/>
              </a:rPr>
              <a:t>2</a:t>
            </a:r>
            <a:r>
              <a:rPr lang="fa-IR" altLang="en-US" sz="4000" b="1" smtClean="0">
                <a:cs typeface="B Titr" pitchFamily="2" charset="-78"/>
              </a:rPr>
              <a:t>) کشف نظام باورهای معلم و استفاده از آنها</a:t>
            </a:r>
            <a:endParaRPr lang="en-US" altLang="en-US" sz="4000" b="1" dirty="0" smtClean="0">
              <a:cs typeface="B Titr" pitchFamily="2" charset="-78"/>
            </a:endParaRPr>
          </a:p>
        </p:txBody>
      </p:sp>
      <p:sp>
        <p:nvSpPr>
          <p:cNvPr id="34820" name="Rectangle 3"/>
          <p:cNvSpPr>
            <a:spLocks noGrp="1" noChangeArrowheads="1"/>
          </p:cNvSpPr>
          <p:nvPr>
            <p:ph type="body" idx="1"/>
          </p:nvPr>
        </p:nvSpPr>
        <p:spPr/>
        <p:txBody>
          <a:bodyPr>
            <a:normAutofit/>
          </a:bodyPr>
          <a:lstStyle/>
          <a:p>
            <a:pPr algn="justLow" rtl="1" eaLnBrk="1" hangingPunct="1"/>
            <a:r>
              <a:rPr lang="fa-IR" altLang="en-US" b="1" dirty="0" smtClean="0">
                <a:cs typeface="B Nazanin" pitchFamily="2" charset="-78"/>
              </a:rPr>
              <a:t>نظام باورها شامل ارزشها و عقایدی می شود که رفتار معلم را هدایت می کند ، نظام باورهای معلم شامل نظریه هایی در رابطه با اهداف آموزش و پرورش، برنامه ریزی درسی، انتظارات فردی و گروهی از دانش آموزان، روشهای برتر تربیتی و نظریه هایی درباره عوامل موثر بریادگیری  دانش آموزان است.</a:t>
            </a:r>
          </a:p>
          <a:p>
            <a:pPr algn="justLow" rtl="1" eaLnBrk="1" hangingPunct="1"/>
            <a:r>
              <a:rPr lang="fa-IR" altLang="en-US" b="1" dirty="0" smtClean="0">
                <a:cs typeface="B Nazanin" pitchFamily="2" charset="-78"/>
              </a:rPr>
              <a:t> این نظام از سابقه فردی،تحصیلات رسمی و تجربه کلاسی او نشات گرفته است.</a:t>
            </a:r>
            <a:endParaRPr lang="en-US" altLang="en-US" b="1" dirty="0" smtClean="0">
              <a:cs typeface="B Nazanin" pitchFamily="2" charset="-78"/>
            </a:endParaRPr>
          </a:p>
        </p:txBody>
      </p:sp>
    </p:spTree>
    <p:extLst>
      <p:ext uri="{BB962C8B-B14F-4D97-AF65-F5344CB8AC3E}">
        <p14:creationId xmlns:p14="http://schemas.microsoft.com/office/powerpoint/2010/main" val="4202154679"/>
      </p:ext>
    </p:extLst>
  </p:cSld>
  <p:clrMapOvr>
    <a:masterClrMapping/>
  </p:clrMapOvr>
  <p:transition spd="slow">
    <p:comb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8" descr="1986871141110165237652042261172342116013484[1]"/>
          <p:cNvPicPr>
            <a:picLocks noChangeAspect="1" noChangeArrowheads="1"/>
          </p:cNvPicPr>
          <p:nvPr/>
        </p:nvPicPr>
        <p:blipFill>
          <a:blip r:embed="rId2">
            <a:lum bright="24000" contrast="-4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Grp="1" noChangeArrowheads="1"/>
          </p:cNvSpPr>
          <p:nvPr>
            <p:ph type="title"/>
          </p:nvPr>
        </p:nvSpPr>
        <p:spPr>
          <a:xfrm>
            <a:off x="457200" y="274638"/>
            <a:ext cx="8229600" cy="925512"/>
          </a:xfrm>
        </p:spPr>
        <p:txBody>
          <a:bodyPr/>
          <a:lstStyle/>
          <a:p>
            <a:pPr eaLnBrk="1" hangingPunct="1"/>
            <a:r>
              <a:rPr lang="fa-IR" altLang="en-US" sz="3200" b="1" smtClean="0">
                <a:cs typeface="B Titr" pitchFamily="2" charset="-78"/>
              </a:rPr>
              <a:t>3) تشویق به تفکر و پژوهش مستمر در فرایند تدریس</a:t>
            </a:r>
            <a:endParaRPr lang="en-US" altLang="en-US" sz="3200" b="1" dirty="0" smtClean="0">
              <a:cs typeface="B Titr" pitchFamily="2" charset="-78"/>
            </a:endParaRPr>
          </a:p>
        </p:txBody>
      </p:sp>
      <p:sp>
        <p:nvSpPr>
          <p:cNvPr id="35844" name="Rectangle 3"/>
          <p:cNvSpPr>
            <a:spLocks noGrp="1" noChangeArrowheads="1"/>
          </p:cNvSpPr>
          <p:nvPr>
            <p:ph type="body" idx="1"/>
          </p:nvPr>
        </p:nvSpPr>
        <p:spPr>
          <a:xfrm>
            <a:off x="457200" y="1484313"/>
            <a:ext cx="8229600" cy="4535487"/>
          </a:xfrm>
        </p:spPr>
        <p:txBody>
          <a:bodyPr/>
          <a:lstStyle/>
          <a:p>
            <a:pPr algn="justLow" rtl="1" eaLnBrk="1" hangingPunct="1"/>
            <a:r>
              <a:rPr lang="fa-IR" altLang="en-US" b="1" dirty="0" smtClean="0">
                <a:cs typeface="B Nazanin" pitchFamily="2" charset="-78"/>
              </a:rPr>
              <a:t>در این مرحله ناظر ومعلم این آمادگی را دارند که</a:t>
            </a:r>
            <a:r>
              <a:rPr lang="en-US" altLang="en-US" b="1" dirty="0" smtClean="0">
                <a:cs typeface="B Nazanin" pitchFamily="2" charset="-78"/>
              </a:rPr>
              <a:t> </a:t>
            </a:r>
            <a:r>
              <a:rPr lang="fa-IR" altLang="en-US" b="1" dirty="0" smtClean="0">
                <a:cs typeface="B Nazanin" pitchFamily="2" charset="-78"/>
              </a:rPr>
              <a:t>بر مهارتهای تفکر و پژوهش که قسمت اصلی چرخه نظارت را تشکیل می دهد تمرکز کنند. تحقیق درباره عمل خود، برای تدریس خردمندانه امری حیاتی است زیرا معلم را قادر میکند تا باورها و رفتارهای تدریس خود را با توجه به یادگیری دانش آموزان زیر سوال ببرد. دراین مرحله معلم کار تدریس خود را مورد بررسی قرار می دهد و تفکر خود را طبقه بندی می کند. </a:t>
            </a:r>
            <a:endParaRPr lang="en-US" altLang="en-US" b="1" dirty="0" smtClean="0">
              <a:cs typeface="B Nazanin" pitchFamily="2" charset="-78"/>
            </a:endParaRPr>
          </a:p>
        </p:txBody>
      </p:sp>
    </p:spTree>
    <p:extLst>
      <p:ext uri="{BB962C8B-B14F-4D97-AF65-F5344CB8AC3E}">
        <p14:creationId xmlns:p14="http://schemas.microsoft.com/office/powerpoint/2010/main" val="3928593550"/>
      </p:ext>
    </p:extLst>
  </p:cSld>
  <p:clrMapOvr>
    <a:masterClrMapping/>
  </p:clrMapOvr>
  <p:transition spd="slow">
    <p:spli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6" descr="08-01[1]"/>
          <p:cNvPicPr>
            <a:picLocks noChangeAspect="1" noChangeArrowheads="1"/>
          </p:cNvPicPr>
          <p:nvPr/>
        </p:nvPicPr>
        <p:blipFill>
          <a:blip r:embed="rId2">
            <a:lum bright="66000"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Grp="1" noChangeArrowheads="1"/>
          </p:cNvSpPr>
          <p:nvPr>
            <p:ph type="title"/>
          </p:nvPr>
        </p:nvSpPr>
        <p:spPr/>
        <p:txBody>
          <a:bodyPr/>
          <a:lstStyle/>
          <a:p>
            <a:pPr eaLnBrk="1" hangingPunct="1"/>
            <a:r>
              <a:rPr lang="fa-IR" altLang="en-US" sz="4800" b="1" dirty="0" smtClean="0">
                <a:cs typeface="B Titr" pitchFamily="2" charset="-78"/>
              </a:rPr>
              <a:t>4) جمع آوری اطلاعات نظامدار</a:t>
            </a:r>
            <a:endParaRPr lang="en-US" altLang="en-US" sz="4800" b="1" dirty="0" smtClean="0">
              <a:cs typeface="B Titr" pitchFamily="2" charset="-78"/>
            </a:endParaRPr>
          </a:p>
        </p:txBody>
      </p:sp>
      <p:sp>
        <p:nvSpPr>
          <p:cNvPr id="37892" name="Rectangle 3"/>
          <p:cNvSpPr>
            <a:spLocks noGrp="1" noChangeArrowheads="1"/>
          </p:cNvSpPr>
          <p:nvPr>
            <p:ph type="body" idx="1"/>
          </p:nvPr>
        </p:nvSpPr>
        <p:spPr/>
        <p:txBody>
          <a:bodyPr>
            <a:normAutofit lnSpcReduction="10000"/>
          </a:bodyPr>
          <a:lstStyle/>
          <a:p>
            <a:pPr marL="609600" indent="-609600" algn="justLow" rtl="1" eaLnBrk="1" hangingPunct="1"/>
            <a:r>
              <a:rPr lang="fa-IR" altLang="en-US" b="1" dirty="0" smtClean="0">
                <a:cs typeface="B Nazanin" pitchFamily="2" charset="-78"/>
              </a:rPr>
              <a:t>در این قسمت در باره روشهایی که ناظران به طور منظم با جمع آوری اطلاعات و تفسیر آنها، تفکر                 و تحقیق مستمر در تدریس را تشویق می کند صحبت می شود .</a:t>
            </a:r>
          </a:p>
          <a:p>
            <a:pPr marL="609600" indent="-609600" algn="justLow" rtl="1" eaLnBrk="1" hangingPunct="1"/>
            <a:r>
              <a:rPr lang="fa-IR" altLang="en-US" b="1" dirty="0" smtClean="0">
                <a:cs typeface="B Nazanin" pitchFamily="2" charset="-78"/>
              </a:rPr>
              <a:t>در طول مشاهده تدریس ناظر یا مربی اطلاعات توصیفی و بدون داوری را جمع آوری می کند . تحلیل این اطلاعات عینی با همکاری یک ناظر به معلمان کمک می کند تا به رفتارهای خودشان بیشتر فکر کنند.</a:t>
            </a:r>
            <a:endParaRPr lang="en-US" altLang="en-US" b="1" dirty="0" smtClean="0">
              <a:cs typeface="B Nazanin" pitchFamily="2" charset="-78"/>
            </a:endParaRPr>
          </a:p>
        </p:txBody>
      </p:sp>
    </p:spTree>
    <p:extLst>
      <p:ext uri="{BB962C8B-B14F-4D97-AF65-F5344CB8AC3E}">
        <p14:creationId xmlns:p14="http://schemas.microsoft.com/office/powerpoint/2010/main" val="2121055853"/>
      </p:ext>
    </p:extLst>
  </p:cSld>
  <p:clrMapOvr>
    <a:masterClrMapping/>
  </p:clrMapOvr>
  <p:transition spd="slow">
    <p:split orient="ver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5" descr="http://alivahedidiz.com/wp-content/uploads/Img_Consult_company-Assessment.jpg"/>
          <p:cNvPicPr>
            <a:picLocks noChangeAspect="1" noChangeArrowheads="1"/>
          </p:cNvPicPr>
          <p:nvPr/>
        </p:nvPicPr>
        <p:blipFill>
          <a:blip r:embed="rId2" r:link="rId3">
            <a:lum bright="60000" contrast="-5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Grp="1" noChangeArrowheads="1"/>
          </p:cNvSpPr>
          <p:nvPr>
            <p:ph type="title"/>
          </p:nvPr>
        </p:nvSpPr>
        <p:spPr/>
        <p:txBody>
          <a:bodyPr/>
          <a:lstStyle/>
          <a:p>
            <a:pPr rtl="0" eaLnBrk="1" hangingPunct="1"/>
            <a:r>
              <a:rPr lang="fa-IR" altLang="en-US" sz="4800" b="1" smtClean="0">
                <a:cs typeface="B Titr" pitchFamily="2" charset="-78"/>
              </a:rPr>
              <a:t>5) تفسیر و استفاده از داده ها</a:t>
            </a:r>
            <a:endParaRPr lang="en-US" altLang="en-US" sz="4800" b="1" dirty="0" smtClean="0">
              <a:cs typeface="B Titr" pitchFamily="2" charset="-78"/>
            </a:endParaRPr>
          </a:p>
        </p:txBody>
      </p:sp>
      <p:sp>
        <p:nvSpPr>
          <p:cNvPr id="39940" name="Rectangle 3"/>
          <p:cNvSpPr>
            <a:spLocks noGrp="1" noChangeArrowheads="1"/>
          </p:cNvSpPr>
          <p:nvPr>
            <p:ph type="body" idx="1"/>
          </p:nvPr>
        </p:nvSpPr>
        <p:spPr>
          <a:xfrm>
            <a:off x="457200" y="1412875"/>
            <a:ext cx="8229600" cy="4895850"/>
          </a:xfrm>
        </p:spPr>
        <p:txBody>
          <a:bodyPr>
            <a:normAutofit lnSpcReduction="10000"/>
          </a:bodyPr>
          <a:lstStyle/>
          <a:p>
            <a:pPr marL="609600" indent="-609600" algn="justLow" rtl="1" eaLnBrk="1" hangingPunct="1"/>
            <a:r>
              <a:rPr lang="fa-IR" altLang="en-US" sz="2200" b="1" dirty="0" smtClean="0">
                <a:cs typeface="B Nazanin" pitchFamily="2" charset="-78"/>
              </a:rPr>
              <a:t>اطلاعات اولیه بدست آمده توسط ناظر، در گام های بعدی باید تلخیص  و تفسیر شوند. فرایند تفسیر داده ها شامل : ساخت دهی مجدد درس مشاهده شده، بررسی رفتارها یا الگوهای برجسته تکرار شده، بررسی عملکرد معلم   و تاثیر آن در یادگیری دانش آموزان می شود. </a:t>
            </a:r>
          </a:p>
          <a:p>
            <a:pPr marL="609600" indent="-609600" algn="justLow" rtl="1" eaLnBrk="1" hangingPunct="1"/>
            <a:r>
              <a:rPr lang="fa-IR" altLang="en-US" sz="2200" b="1" dirty="0" smtClean="0">
                <a:cs typeface="B Nazanin" pitchFamily="2" charset="-78"/>
              </a:rPr>
              <a:t>بررسی رفتارهای مشکل دار در تدریس،تنها وظیفه آموزگار و ناظر نیست،  بلکه تشویق انجام فعالیتهای مثبت تدریس نیز در دستور کار آنها قرار دارد.                  به عبارت دیگر فرایند تحلیل و تفسیر شامل تقویت، اصلاح یا حذف رفتارهای تکراری تدریس است که در عملکرد حرفه ای معلم دیده می شود.</a:t>
            </a:r>
          </a:p>
          <a:p>
            <a:pPr marL="609600" indent="-609600" algn="justLow" rtl="1" eaLnBrk="1" hangingPunct="1"/>
            <a:r>
              <a:rPr lang="fa-IR" altLang="en-US" sz="2200" b="1" dirty="0" smtClean="0">
                <a:cs typeface="B Nazanin" pitchFamily="2" charset="-78"/>
              </a:rPr>
              <a:t>یکی از مهمترین تصمیماتی که ناظر باید بگیرد این است که چه کسی داده ها را تفسیر کند. گلیک من، گوردن و رز گوردن برای تفسیرداده ها و برگزاری جلسات، چهار رویکرد نظارتی را براساس یک پیوستار مطرح کردند. به طور تخصصی تر، انتخاب هر رویکرد به سطح رشد و بلوغ معلم براساس دانش پایه، مهارتهای تدریس، انگیزش درونی، ظرفیت برای خودکاوی و تفکر در مورد عمل، وابسته است.</a:t>
            </a:r>
            <a:endParaRPr lang="en-US" altLang="en-US" sz="2200" b="1" dirty="0" smtClean="0">
              <a:cs typeface="B Nazanin" pitchFamily="2" charset="-78"/>
            </a:endParaRPr>
          </a:p>
        </p:txBody>
      </p:sp>
    </p:spTree>
    <p:extLst>
      <p:ext uri="{BB962C8B-B14F-4D97-AF65-F5344CB8AC3E}">
        <p14:creationId xmlns:p14="http://schemas.microsoft.com/office/powerpoint/2010/main" val="4050610155"/>
      </p:ext>
    </p:extLst>
  </p:cSld>
  <p:clrMapOvr>
    <a:masterClrMapping/>
  </p:clrMapOvr>
  <p:transition spd="slow">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6" descr="8d705bec-e890-4e3f-93f9-827103f7e671[1]"/>
          <p:cNvPicPr>
            <a:picLocks noChangeAspect="1" noChangeArrowheads="1"/>
          </p:cNvPicPr>
          <p:nvPr/>
        </p:nvPicPr>
        <p:blipFill>
          <a:blip r:embed="rId2">
            <a:lum bright="30000" contrast="-4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body" idx="1"/>
          </p:nvPr>
        </p:nvSpPr>
        <p:spPr>
          <a:xfrm>
            <a:off x="457200" y="2105025"/>
            <a:ext cx="8229600" cy="3124200"/>
          </a:xfrm>
        </p:spPr>
        <p:txBody>
          <a:bodyPr>
            <a:normAutofit lnSpcReduction="10000"/>
          </a:bodyPr>
          <a:lstStyle/>
          <a:p>
            <a:pPr algn="r" rtl="1" eaLnBrk="1" hangingPunct="1">
              <a:buFontTx/>
              <a:buNone/>
            </a:pPr>
            <a:r>
              <a:rPr lang="fa-IR" altLang="en-US" sz="4500" b="1" dirty="0" smtClean="0">
                <a:cs typeface="B Nazanin" pitchFamily="2" charset="-78"/>
              </a:rPr>
              <a:t>1) رویکرد غیردستوری</a:t>
            </a:r>
          </a:p>
          <a:p>
            <a:pPr algn="r" rtl="1" eaLnBrk="1" hangingPunct="1">
              <a:buFontTx/>
              <a:buNone/>
            </a:pPr>
            <a:r>
              <a:rPr lang="fa-IR" altLang="en-US" sz="4500" b="1" dirty="0" smtClean="0">
                <a:cs typeface="B Nazanin" pitchFamily="2" charset="-78"/>
              </a:rPr>
              <a:t>2) رویکرد مشارکتی</a:t>
            </a:r>
          </a:p>
          <a:p>
            <a:pPr algn="r" rtl="1" eaLnBrk="1" hangingPunct="1">
              <a:buFontTx/>
              <a:buNone/>
            </a:pPr>
            <a:r>
              <a:rPr lang="fa-IR" altLang="en-US" sz="4500" b="1" dirty="0" smtClean="0">
                <a:cs typeface="B Nazanin" pitchFamily="2" charset="-78"/>
              </a:rPr>
              <a:t>3) رویکرد اطلاعاتی دستوری</a:t>
            </a:r>
          </a:p>
          <a:p>
            <a:pPr algn="r" rtl="1" eaLnBrk="1" hangingPunct="1">
              <a:buFontTx/>
              <a:buNone/>
            </a:pPr>
            <a:r>
              <a:rPr lang="fa-IR" altLang="en-US" sz="4500" b="1" dirty="0" smtClean="0">
                <a:cs typeface="B Nazanin" pitchFamily="2" charset="-78"/>
              </a:rPr>
              <a:t>4) رویکرد کنترل دستوری</a:t>
            </a:r>
            <a:endParaRPr lang="en-US" altLang="en-US" sz="4500" b="1" dirty="0" smtClean="0">
              <a:cs typeface="B Nazanin" pitchFamily="2" charset="-78"/>
            </a:endParaRPr>
          </a:p>
        </p:txBody>
      </p:sp>
      <p:sp>
        <p:nvSpPr>
          <p:cNvPr id="40964" name="Rectangle 2"/>
          <p:cNvSpPr>
            <a:spLocks noGrp="1" noChangeArrowheads="1"/>
          </p:cNvSpPr>
          <p:nvPr>
            <p:ph type="title"/>
          </p:nvPr>
        </p:nvSpPr>
        <p:spPr>
          <a:xfrm>
            <a:off x="457200" y="557213"/>
            <a:ext cx="8229600" cy="1143000"/>
          </a:xfrm>
        </p:spPr>
        <p:txBody>
          <a:bodyPr/>
          <a:lstStyle/>
          <a:p>
            <a:pPr eaLnBrk="1" hangingPunct="1"/>
            <a:r>
              <a:rPr lang="fa-IR" altLang="en-US" sz="6000" b="1" smtClean="0">
                <a:cs typeface="B Titr" pitchFamily="2" charset="-78"/>
              </a:rPr>
              <a:t>رویکردهای نظارتی</a:t>
            </a:r>
            <a:endParaRPr lang="en-US" altLang="en-US" sz="6000" b="1" dirty="0" smtClean="0">
              <a:cs typeface="B Titr" pitchFamily="2" charset="-78"/>
            </a:endParaRPr>
          </a:p>
        </p:txBody>
      </p:sp>
    </p:spTree>
    <p:extLst>
      <p:ext uri="{BB962C8B-B14F-4D97-AF65-F5344CB8AC3E}">
        <p14:creationId xmlns:p14="http://schemas.microsoft.com/office/powerpoint/2010/main" val="2451746101"/>
      </p:ext>
    </p:extLst>
  </p:cSld>
  <p:clrMapOvr>
    <a:masterClrMapping/>
  </p:clrMapOvr>
  <p:transition spd="slow">
    <p:plu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5" descr="2927436b2b05b579da43786f164eab4c[1]"/>
          <p:cNvPicPr>
            <a:picLocks noChangeAspect="1" noChangeArrowheads="1"/>
          </p:cNvPicPr>
          <p:nvPr/>
        </p:nvPicPr>
        <p:blipFill>
          <a:blip r:embed="rId2">
            <a:lum bright="30000" contrast="-6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2"/>
          <p:cNvSpPr>
            <a:spLocks noGrp="1" noChangeArrowheads="1"/>
          </p:cNvSpPr>
          <p:nvPr>
            <p:ph type="title"/>
          </p:nvPr>
        </p:nvSpPr>
        <p:spPr/>
        <p:txBody>
          <a:bodyPr/>
          <a:lstStyle/>
          <a:p>
            <a:pPr eaLnBrk="1" hangingPunct="1"/>
            <a:r>
              <a:rPr lang="fa-IR" altLang="en-US" sz="5000" b="1" smtClean="0">
                <a:cs typeface="B Titr" pitchFamily="2" charset="-78"/>
              </a:rPr>
              <a:t>رویکرد غیردستوری</a:t>
            </a:r>
            <a:endParaRPr lang="en-US" altLang="en-US" sz="5000" b="1" dirty="0" smtClean="0">
              <a:cs typeface="B Titr" pitchFamily="2" charset="-78"/>
            </a:endParaRPr>
          </a:p>
        </p:txBody>
      </p:sp>
      <p:sp>
        <p:nvSpPr>
          <p:cNvPr id="41988" name="Rectangle 3"/>
          <p:cNvSpPr>
            <a:spLocks noGrp="1" noChangeArrowheads="1"/>
          </p:cNvSpPr>
          <p:nvPr>
            <p:ph type="body" idx="1"/>
          </p:nvPr>
        </p:nvSpPr>
        <p:spPr/>
        <p:txBody>
          <a:bodyPr/>
          <a:lstStyle/>
          <a:p>
            <a:pPr algn="justLow" rtl="1" eaLnBrk="1" hangingPunct="1"/>
            <a:r>
              <a:rPr lang="fa-IR" altLang="en-US" sz="3600" b="1" dirty="0" smtClean="0">
                <a:cs typeface="B Nazanin" pitchFamily="2" charset="-78"/>
              </a:rPr>
              <a:t>در منتهی الیه پیوستار نظارت، معلم بر فرایند نظارت و داوری ناظران کنترل دارد. ناظر                      به عنوان شنونده، روشنی بخش و مشوق متخصص خود راهبر (معلم) عمل می کند. رویکرد غیردستوری اغلب در مربیگری همتایا با معلمانی که از نظر حرفه ای پاسخگو هستند  و همچنین معلمان خودراهبر و معلمان متفکر مورد استفاده قرار می گیرد.</a:t>
            </a:r>
            <a:endParaRPr lang="en-US" altLang="en-US" sz="3600" b="1" dirty="0" smtClean="0">
              <a:cs typeface="B Nazanin" pitchFamily="2" charset="-78"/>
            </a:endParaRPr>
          </a:p>
        </p:txBody>
      </p:sp>
    </p:spTree>
    <p:extLst>
      <p:ext uri="{BB962C8B-B14F-4D97-AF65-F5344CB8AC3E}">
        <p14:creationId xmlns:p14="http://schemas.microsoft.com/office/powerpoint/2010/main" val="36426900"/>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73365069"/>
              </p:ext>
            </p:extLst>
          </p:nvPr>
        </p:nvGraphicFramePr>
        <p:xfrm>
          <a:off x="-2414" y="1628800"/>
          <a:ext cx="9142602" cy="5245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Wave 5"/>
          <p:cNvSpPr/>
          <p:nvPr/>
        </p:nvSpPr>
        <p:spPr bwMode="auto">
          <a:xfrm>
            <a:off x="5436096" y="72008"/>
            <a:ext cx="2664296" cy="1340768"/>
          </a:xfrm>
          <a:prstGeom prst="wave">
            <a:avLst>
              <a:gd name="adj1" fmla="val 12500"/>
              <a:gd name="adj2" fmla="val -592"/>
            </a:avLst>
          </a:prstGeom>
          <a:solidFill>
            <a:srgbClr val="0FACBD"/>
          </a:solidFill>
          <a:ln w="12700" cap="sq" cmpd="sng" algn="ctr">
            <a:solidFill>
              <a:srgbClr val="CCECFF"/>
            </a:solidFill>
            <a:prstDash val="solid"/>
            <a:round/>
            <a:headEnd type="none" w="sm" len="sm"/>
            <a:tailEnd type="none" w="sm" len="sm"/>
          </a:ln>
          <a:effectLst/>
          <a:scene3d>
            <a:camera prst="orthographicFront"/>
            <a:lightRig rig="threePt" dir="t"/>
          </a:scene3d>
          <a:sp3d>
            <a:bevelT/>
          </a:sp3d>
          <a:extLst/>
        </p:spPr>
        <p:txBody>
          <a:bodyPr/>
          <a:lstStyle/>
          <a:p>
            <a:pPr algn="ctr">
              <a:defRPr/>
            </a:pPr>
            <a:r>
              <a:rPr lang="fa-IR" sz="4400" dirty="0">
                <a:latin typeface="Arial" charset="0"/>
                <a:cs typeface="B Nazanin" pitchFamily="2" charset="-78"/>
              </a:rPr>
              <a:t>مقدمه</a:t>
            </a:r>
            <a:endParaRPr lang="en-US" sz="4400" dirty="0">
              <a:latin typeface="Arial" charset="0"/>
              <a:cs typeface="B Nazanin" pitchFamily="2" charset="-78"/>
            </a:endParaRPr>
          </a:p>
        </p:txBody>
      </p:sp>
    </p:spTree>
    <p:extLst>
      <p:ext uri="{BB962C8B-B14F-4D97-AF65-F5344CB8AC3E}">
        <p14:creationId xmlns:p14="http://schemas.microsoft.com/office/powerpoint/2010/main" val="4097880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5" descr="b134308169f8fe4daa1377955ed27fd2[1]"/>
          <p:cNvPicPr>
            <a:picLocks noChangeAspect="1" noChangeArrowheads="1"/>
          </p:cNvPicPr>
          <p:nvPr/>
        </p:nvPicPr>
        <p:blipFill>
          <a:blip r:embed="rId2">
            <a:lum bright="12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p:cNvSpPr>
            <a:spLocks noGrp="1" noChangeArrowheads="1"/>
          </p:cNvSpPr>
          <p:nvPr>
            <p:ph type="title"/>
          </p:nvPr>
        </p:nvSpPr>
        <p:spPr/>
        <p:txBody>
          <a:bodyPr/>
          <a:lstStyle/>
          <a:p>
            <a:pPr eaLnBrk="1" hangingPunct="1"/>
            <a:r>
              <a:rPr lang="fa-IR" altLang="en-US" sz="5000" b="1" smtClean="0">
                <a:cs typeface="B Titr" pitchFamily="2" charset="-78"/>
              </a:rPr>
              <a:t>رویکرد مشارکتی</a:t>
            </a:r>
            <a:endParaRPr lang="en-US" altLang="en-US" sz="5000" b="1" dirty="0" smtClean="0">
              <a:cs typeface="B Titr" pitchFamily="2" charset="-78"/>
            </a:endParaRPr>
          </a:p>
        </p:txBody>
      </p:sp>
      <p:sp>
        <p:nvSpPr>
          <p:cNvPr id="43012" name="Rectangle 3"/>
          <p:cNvSpPr>
            <a:spLocks noGrp="1" noChangeArrowheads="1"/>
          </p:cNvSpPr>
          <p:nvPr>
            <p:ph type="body" idx="1"/>
          </p:nvPr>
        </p:nvSpPr>
        <p:spPr>
          <a:xfrm>
            <a:off x="457200" y="1600200"/>
            <a:ext cx="8229600" cy="5105400"/>
          </a:xfrm>
        </p:spPr>
        <p:txBody>
          <a:bodyPr>
            <a:normAutofit lnSpcReduction="10000"/>
          </a:bodyPr>
          <a:lstStyle/>
          <a:p>
            <a:pPr algn="justLow" rtl="1" eaLnBrk="1" hangingPunct="1"/>
            <a:r>
              <a:rPr lang="fa-IR" altLang="en-US" sz="3400" b="1" dirty="0" smtClean="0">
                <a:cs typeface="B Nazanin" pitchFamily="2" charset="-78"/>
              </a:rPr>
              <a:t>مشارکت واقعی یعنی کنش متقابل بین معلم و ناظر، از ویژگی های این رویکرد است.</a:t>
            </a:r>
            <a:endParaRPr lang="en-US" altLang="en-US" sz="3400" b="1" dirty="0" smtClean="0">
              <a:cs typeface="B Nazanin" pitchFamily="2" charset="-78"/>
            </a:endParaRPr>
          </a:p>
          <a:p>
            <a:pPr algn="justLow" rtl="1" eaLnBrk="1" hangingPunct="1"/>
            <a:r>
              <a:rPr lang="fa-IR" altLang="en-US" sz="3400" b="1" dirty="0" smtClean="0">
                <a:cs typeface="B Nazanin" pitchFamily="2" charset="-78"/>
              </a:rPr>
              <a:t> هرکدام از آنها مسئولیت </a:t>
            </a:r>
            <a:r>
              <a:rPr lang="fa-IR" altLang="en-US" sz="3400" b="1" u="sng" dirty="0" smtClean="0">
                <a:cs typeface="B Nazanin" pitchFamily="2" charset="-78"/>
              </a:rPr>
              <a:t>یکسانی</a:t>
            </a:r>
            <a:r>
              <a:rPr lang="fa-IR" altLang="en-US" sz="3400" b="1" dirty="0" smtClean="0">
                <a:cs typeface="B Nazanin" pitchFamily="2" charset="-78"/>
              </a:rPr>
              <a:t> در فرایند نظارت دارند.</a:t>
            </a:r>
            <a:endParaRPr lang="en-US" altLang="en-US" sz="3400" b="1" dirty="0" smtClean="0">
              <a:cs typeface="B Nazanin" pitchFamily="2" charset="-78"/>
            </a:endParaRPr>
          </a:p>
          <a:p>
            <a:pPr algn="justLow" rtl="1" eaLnBrk="1" hangingPunct="1"/>
            <a:r>
              <a:rPr lang="fa-IR" altLang="en-US" sz="3400" b="1" dirty="0" smtClean="0">
                <a:cs typeface="B Nazanin" pitchFamily="2" charset="-78"/>
              </a:rPr>
              <a:t> هریک، نظرات و راه هایی را که مشترکا منجر به رفع مشکل می شود ارائه داده و برنامه ای برای آینده تدریس می ریزند.</a:t>
            </a:r>
            <a:endParaRPr lang="en-US" altLang="en-US" sz="3400" b="1" dirty="0" smtClean="0">
              <a:cs typeface="B Nazanin" pitchFamily="2" charset="-78"/>
            </a:endParaRPr>
          </a:p>
          <a:p>
            <a:pPr algn="justLow" rtl="1" eaLnBrk="1" hangingPunct="1"/>
            <a:r>
              <a:rPr lang="fa-IR" altLang="en-US" sz="3400" b="1" dirty="0" smtClean="0">
                <a:cs typeface="B Nazanin" pitchFamily="2" charset="-78"/>
              </a:rPr>
              <a:t> ناظر در فنون مشاهده و تحلیل اطلاعات صاحب نظر است و معلم در برنامه های درسی و نیازهای خاص دانش آموزان مهارت دارد.</a:t>
            </a:r>
            <a:endParaRPr lang="en-US" altLang="en-US" sz="3400" b="1" dirty="0" smtClean="0">
              <a:cs typeface="B Nazanin" pitchFamily="2" charset="-78"/>
            </a:endParaRPr>
          </a:p>
        </p:txBody>
      </p:sp>
    </p:spTree>
    <p:extLst>
      <p:ext uri="{BB962C8B-B14F-4D97-AF65-F5344CB8AC3E}">
        <p14:creationId xmlns:p14="http://schemas.microsoft.com/office/powerpoint/2010/main" val="2950588783"/>
      </p:ext>
    </p:extLst>
  </p:cSld>
  <p:clrMapOvr>
    <a:masterClrMapping/>
  </p:clrMapOvr>
  <p:transition spd="slow">
    <p:whee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6" descr="mba_malaysia1[1]"/>
          <p:cNvPicPr>
            <a:picLocks noChangeAspect="1" noChangeArrowheads="1"/>
          </p:cNvPicPr>
          <p:nvPr/>
        </p:nvPicPr>
        <p:blipFill>
          <a:blip r:embed="rId2">
            <a:lum bright="36000" contrast="-6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
          <p:cNvSpPr>
            <a:spLocks noGrp="1" noChangeArrowheads="1"/>
          </p:cNvSpPr>
          <p:nvPr>
            <p:ph type="title"/>
          </p:nvPr>
        </p:nvSpPr>
        <p:spPr>
          <a:xfrm>
            <a:off x="457200" y="188913"/>
            <a:ext cx="8229600" cy="1143000"/>
          </a:xfrm>
        </p:spPr>
        <p:txBody>
          <a:bodyPr/>
          <a:lstStyle/>
          <a:p>
            <a:pPr eaLnBrk="1" hangingPunct="1"/>
            <a:r>
              <a:rPr lang="fa-IR" altLang="en-US" sz="5000" b="1" smtClean="0">
                <a:cs typeface="B Titr" pitchFamily="2" charset="-78"/>
              </a:rPr>
              <a:t>رویکرد اطلاعاتی دستوری</a:t>
            </a:r>
            <a:endParaRPr lang="en-US" altLang="en-US" sz="5000" b="1" dirty="0" smtClean="0">
              <a:cs typeface="B Titr" pitchFamily="2" charset="-78"/>
            </a:endParaRPr>
          </a:p>
        </p:txBody>
      </p:sp>
      <p:sp>
        <p:nvSpPr>
          <p:cNvPr id="44036" name="Rectangle 3"/>
          <p:cNvSpPr>
            <a:spLocks noGrp="1" noChangeArrowheads="1"/>
          </p:cNvSpPr>
          <p:nvPr>
            <p:ph type="body" idx="1"/>
          </p:nvPr>
        </p:nvSpPr>
        <p:spPr>
          <a:xfrm>
            <a:off x="457200" y="1268412"/>
            <a:ext cx="8229600" cy="5132387"/>
          </a:xfrm>
        </p:spPr>
        <p:txBody>
          <a:bodyPr>
            <a:normAutofit/>
          </a:bodyPr>
          <a:lstStyle/>
          <a:p>
            <a:pPr algn="justLow" rtl="1" eaLnBrk="1" hangingPunct="1">
              <a:lnSpc>
                <a:spcPct val="95000"/>
              </a:lnSpc>
            </a:pPr>
            <a:r>
              <a:rPr lang="fa-IR" altLang="en-US" sz="2700" b="1" dirty="0" smtClean="0">
                <a:cs typeface="B Nazanin" pitchFamily="2" charset="-78"/>
              </a:rPr>
              <a:t>در این رویکرد، ناظر با راهنمایی، تحلیل داده ها و ایجاد پارامترهایی برای فعالیت، نقش محوری تری ایفا می کند.</a:t>
            </a:r>
            <a:endParaRPr lang="en-US" altLang="en-US" sz="2700" b="1" dirty="0" smtClean="0">
              <a:cs typeface="B Nazanin" pitchFamily="2" charset="-78"/>
            </a:endParaRPr>
          </a:p>
          <a:p>
            <a:pPr algn="justLow" rtl="1" eaLnBrk="1" hangingPunct="1">
              <a:lnSpc>
                <a:spcPct val="95000"/>
              </a:lnSpc>
            </a:pPr>
            <a:r>
              <a:rPr lang="fa-IR" altLang="en-US" sz="2700" b="1" dirty="0" smtClean="0">
                <a:cs typeface="B Nazanin" pitchFamily="2" charset="-78"/>
              </a:rPr>
              <a:t>معلم از پیشنهادهای ناظر، انتخاب می کند بدین معنی که معلم حق تصمیم گیری دارد، اما از مجموعه پیشنهادهایی که ناظر  ارائه کرده است.</a:t>
            </a:r>
          </a:p>
          <a:p>
            <a:pPr algn="justLow" rtl="1" eaLnBrk="1" hangingPunct="1">
              <a:lnSpc>
                <a:spcPct val="95000"/>
              </a:lnSpc>
            </a:pPr>
            <a:r>
              <a:rPr lang="fa-IR" altLang="en-US" sz="2700" b="1" dirty="0" smtClean="0">
                <a:cs typeface="B Nazanin" pitchFamily="2" charset="-78"/>
              </a:rPr>
              <a:t> این روش در مواردی که </a:t>
            </a:r>
            <a:r>
              <a:rPr lang="fa-IR" altLang="en-US" sz="2700" b="1" u="sng" dirty="0" smtClean="0">
                <a:cs typeface="B Nazanin" pitchFamily="2" charset="-78"/>
              </a:rPr>
              <a:t>معلم تجربه کافی نداشته </a:t>
            </a:r>
            <a:r>
              <a:rPr lang="fa-IR" altLang="en-US" sz="2700" b="1" dirty="0" smtClean="0">
                <a:cs typeface="B Nazanin" pitchFamily="2" charset="-78"/>
              </a:rPr>
              <a:t>و در حل مشکل دچار سردرگمی شده است، بسیار کاربرد دارد.</a:t>
            </a:r>
            <a:endParaRPr lang="en-US" altLang="en-US" sz="2700" b="1" dirty="0" smtClean="0">
              <a:cs typeface="B Nazanin" pitchFamily="2" charset="-78"/>
            </a:endParaRPr>
          </a:p>
          <a:p>
            <a:pPr algn="justLow" rtl="1" eaLnBrk="1" hangingPunct="1">
              <a:lnSpc>
                <a:spcPct val="95000"/>
              </a:lnSpc>
            </a:pPr>
            <a:r>
              <a:rPr lang="fa-IR" altLang="en-US" sz="2700" b="1" dirty="0" smtClean="0">
                <a:cs typeface="B Nazanin" pitchFamily="2" charset="-78"/>
              </a:rPr>
              <a:t>ناظر دارای تخصص و دانشی است که معلم از آن بهره مند نیست.                   هدف نظارت تنها رفع مشکل نیست بلکه آموزش مطالبی به معلم در رفع مشکلات احتمالی در آینده نیز جزئی از کار آنهاست.</a:t>
            </a:r>
            <a:endParaRPr lang="en-US" altLang="en-US" sz="2700" b="1" dirty="0" smtClean="0">
              <a:cs typeface="B Nazanin" pitchFamily="2" charset="-78"/>
            </a:endParaRPr>
          </a:p>
          <a:p>
            <a:pPr algn="justLow" rtl="1" eaLnBrk="1" hangingPunct="1">
              <a:lnSpc>
                <a:spcPct val="95000"/>
              </a:lnSpc>
            </a:pPr>
            <a:r>
              <a:rPr lang="fa-IR" altLang="en-US" sz="2700" b="1" dirty="0" smtClean="0">
                <a:cs typeface="B Nazanin" pitchFamily="2" charset="-78"/>
              </a:rPr>
              <a:t> ناظران دانشگاهی، معلمان قبل از خدمت و مربیانی که معلمان تازه کار را آموزش می دهند، بیشتر از این رویکرد استفاده می کنند.</a:t>
            </a:r>
          </a:p>
        </p:txBody>
      </p:sp>
    </p:spTree>
    <p:extLst>
      <p:ext uri="{BB962C8B-B14F-4D97-AF65-F5344CB8AC3E}">
        <p14:creationId xmlns:p14="http://schemas.microsoft.com/office/powerpoint/2010/main" val="1863343156"/>
      </p:ext>
    </p:extLst>
  </p:cSld>
  <p:clrMapOvr>
    <a:masterClrMapping/>
  </p:clrMapOvr>
  <p:transition spd="slow">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5" descr="2390effective-manager-successful[1]"/>
          <p:cNvPicPr>
            <a:picLocks noChangeAspect="1" noChangeArrowheads="1"/>
          </p:cNvPicPr>
          <p:nvPr/>
        </p:nvPicPr>
        <p:blipFill>
          <a:blip r:embed="rId2">
            <a:lum bright="36000" contras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Grp="1" noChangeArrowheads="1"/>
          </p:cNvSpPr>
          <p:nvPr>
            <p:ph type="title"/>
          </p:nvPr>
        </p:nvSpPr>
        <p:spPr/>
        <p:txBody>
          <a:bodyPr/>
          <a:lstStyle/>
          <a:p>
            <a:pPr eaLnBrk="1" hangingPunct="1"/>
            <a:r>
              <a:rPr lang="fa-IR" altLang="en-US" sz="5000" b="1" smtClean="0">
                <a:cs typeface="B Titr" pitchFamily="2" charset="-78"/>
              </a:rPr>
              <a:t>رویکرد کنترل دستوری</a:t>
            </a:r>
            <a:endParaRPr lang="en-US" altLang="en-US" sz="5000" b="1" dirty="0" smtClean="0">
              <a:cs typeface="B Titr" pitchFamily="2" charset="-78"/>
            </a:endParaRPr>
          </a:p>
        </p:txBody>
      </p:sp>
      <p:sp>
        <p:nvSpPr>
          <p:cNvPr id="45060" name="Rectangle 3"/>
          <p:cNvSpPr>
            <a:spLocks noGrp="1" noChangeArrowheads="1"/>
          </p:cNvSpPr>
          <p:nvPr>
            <p:ph type="body" idx="1"/>
          </p:nvPr>
        </p:nvSpPr>
        <p:spPr>
          <a:xfrm>
            <a:off x="457200" y="1600200"/>
            <a:ext cx="8229600" cy="4876800"/>
          </a:xfrm>
        </p:spPr>
        <p:txBody>
          <a:bodyPr>
            <a:normAutofit/>
          </a:bodyPr>
          <a:lstStyle/>
          <a:p>
            <a:pPr algn="justLow" rtl="1" eaLnBrk="1" hangingPunct="1"/>
            <a:r>
              <a:rPr lang="fa-IR" altLang="en-US" sz="2400" b="1" dirty="0" smtClean="0">
                <a:cs typeface="B Nazanin" pitchFamily="2" charset="-78"/>
              </a:rPr>
              <a:t>در انتهای دیگر پیوستار نظارت، درمقابل رویکرد غیر دستوری،                 رویکرد کنترل دستوری وجود دارد که در آن ناظر به معلم کارهایی را که باید انجام دهد دیکته می کند.</a:t>
            </a:r>
            <a:endParaRPr lang="en-US" altLang="en-US" sz="2400" b="1" dirty="0" smtClean="0">
              <a:cs typeface="B Nazanin" pitchFamily="2" charset="-78"/>
            </a:endParaRPr>
          </a:p>
          <a:p>
            <a:pPr algn="justLow" rtl="1" eaLnBrk="1" hangingPunct="1"/>
            <a:r>
              <a:rPr lang="fa-IR" altLang="en-US" sz="2400" b="1" dirty="0" smtClean="0">
                <a:cs typeface="B Nazanin" pitchFamily="2" charset="-78"/>
              </a:rPr>
              <a:t> در مواردی که معلم طی چندبار نظارت، عملکرد قابل قبولی نداشته باشد، ناظر مجبور به استفاده از تعیین برنامه عمل برای کمک به معلم و بهبود تدریس او می باشد.</a:t>
            </a:r>
            <a:endParaRPr lang="en-US" altLang="en-US" sz="2400" b="1" dirty="0" smtClean="0">
              <a:cs typeface="B Nazanin" pitchFamily="2" charset="-78"/>
            </a:endParaRPr>
          </a:p>
          <a:p>
            <a:pPr algn="justLow" rtl="1" eaLnBrk="1" hangingPunct="1"/>
            <a:r>
              <a:rPr lang="fa-IR" altLang="en-US" sz="2400" b="1" dirty="0" smtClean="0">
                <a:cs typeface="B Nazanin" pitchFamily="2" charset="-78"/>
              </a:rPr>
              <a:t> به عبارت دیگر ناظر به معلم دستور می دهد که برای فراگیری مهارتهای استاندارد، تا یک زمان مشخص تلاش کرده تا نحوه تدریس او بر یادگیری دانش آموزان اثر سوء نداشته باشد. </a:t>
            </a:r>
          </a:p>
          <a:p>
            <a:pPr algn="justLow" rtl="1" eaLnBrk="1" hangingPunct="1"/>
            <a:r>
              <a:rPr lang="fa-IR" altLang="en-US" sz="2400" b="1" dirty="0" smtClean="0">
                <a:cs typeface="B Nazanin" pitchFamily="2" charset="-78"/>
              </a:rPr>
              <a:t>ناظر همچنین در جلسه بطور محسوس عواقب تدریس او که نمرات ضعیف یکی از آنهاست را به وی تذکر می دهد. در این جلسه همه اختیارات با ناظراست چراکه اوست که به معلم می گوید چه کاری باید انجام دهد.</a:t>
            </a:r>
          </a:p>
        </p:txBody>
      </p:sp>
    </p:spTree>
    <p:extLst>
      <p:ext uri="{BB962C8B-B14F-4D97-AF65-F5344CB8AC3E}">
        <p14:creationId xmlns:p14="http://schemas.microsoft.com/office/powerpoint/2010/main" val="2993584734"/>
      </p:ext>
    </p:extLst>
  </p:cSld>
  <p:clrMapOvr>
    <a:masterClrMapping/>
  </p:clrMapOvr>
  <p:transition spd="slow">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7" descr="shutterstock_11474659[1]"/>
          <p:cNvPicPr>
            <a:picLocks noChangeAspect="1" noChangeArrowheads="1"/>
          </p:cNvPicPr>
          <p:nvPr/>
        </p:nvPicPr>
        <p:blipFill>
          <a:blip r:embed="rId2">
            <a:lum bright="24000" contrast="-4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noChangeArrowheads="1"/>
          </p:cNvSpPr>
          <p:nvPr>
            <p:ph type="body" idx="1"/>
          </p:nvPr>
        </p:nvSpPr>
        <p:spPr>
          <a:xfrm>
            <a:off x="457200" y="981075"/>
            <a:ext cx="8229600" cy="5495925"/>
          </a:xfrm>
        </p:spPr>
        <p:txBody>
          <a:bodyPr/>
          <a:lstStyle/>
          <a:p>
            <a:pPr algn="justLow" rtl="1" eaLnBrk="1" hangingPunct="1"/>
            <a:r>
              <a:rPr lang="fa-IR" altLang="en-US" sz="2600" b="1" dirty="0" smtClean="0">
                <a:cs typeface="B Nazanin" pitchFamily="2" charset="-78"/>
              </a:rPr>
              <a:t>تصمیم مهم دیگری که ناظر باید اتخاذ کند این است که بر کدامیک از داده ها در جلسه بعد از مشاهده تمرکز نماید. این موضوع زمانی که از رویکردهای کنترل دستوری و اطلاعات دستوری استفاده می شود، بسیار مهم است. </a:t>
            </a:r>
          </a:p>
          <a:p>
            <a:pPr algn="justLow" rtl="1" eaLnBrk="1" hangingPunct="1"/>
            <a:r>
              <a:rPr lang="fa-IR" altLang="en-US" sz="2600" b="1" dirty="0" smtClean="0">
                <a:cs typeface="B Nazanin" pitchFamily="2" charset="-78"/>
              </a:rPr>
              <a:t>یک ناظر کارآمد در هنگام برنامه ریزی برای یک جلسه دستوری، روی برجسته ترین و برگزیده ترین مسائل، تفکر می کند. درواقع برجستگی به معنی تمرکز روی مسئله ای است که بر یادگیری  دانش آموزان تاثیر بیشتری دارد. روش گزینش از آن جهت مطرح است که هیچ ناظری نمی خواهد با انتخاب های زیادی، خود را سردرگم کند. ناظر در نظارت کلاس یک معلم بی تجربه و یا معلم حاشیه ای به طور هوشمندانه از ده هزار الگو یکی را انتخاب می کند.</a:t>
            </a:r>
            <a:endParaRPr lang="en-US" altLang="en-US" sz="2600" b="1" dirty="0" smtClean="0">
              <a:cs typeface="B Nazanin" pitchFamily="2" charset="-78"/>
            </a:endParaRPr>
          </a:p>
        </p:txBody>
      </p:sp>
    </p:spTree>
    <p:extLst>
      <p:ext uri="{BB962C8B-B14F-4D97-AF65-F5344CB8AC3E}">
        <p14:creationId xmlns:p14="http://schemas.microsoft.com/office/powerpoint/2010/main" val="3002916458"/>
      </p:ext>
    </p:extLst>
  </p:cSld>
  <p:clrMapOvr>
    <a:masterClrMapping/>
  </p:clrMapOvr>
  <p:transition spd="slow">
    <p:strip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6200"/>
            <a:ext cx="8229600" cy="1143000"/>
          </a:xfrm>
          <a:solidFill>
            <a:srgbClr val="8BF98B"/>
          </a:solidFill>
        </p:spPr>
        <p:txBody>
          <a:bodyPr/>
          <a:lstStyle/>
          <a:p>
            <a:r>
              <a:rPr lang="fa-IR" altLang="en-US" b="1" dirty="0" smtClean="0">
                <a:cs typeface="B Nazanin" pitchFamily="2" charset="-78"/>
              </a:rPr>
              <a:t>مقایسه رویکردهای بین فردی نظارتی</a:t>
            </a:r>
            <a:endParaRPr lang="en-US" altLang="en-US" dirty="0" smtClean="0">
              <a:cs typeface="B Nazanin"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448040875"/>
              </p:ext>
            </p:extLst>
          </p:nvPr>
        </p:nvGraphicFramePr>
        <p:xfrm>
          <a:off x="381000" y="1371600"/>
          <a:ext cx="8305800" cy="5087621"/>
        </p:xfrm>
        <a:graphic>
          <a:graphicData uri="http://schemas.openxmlformats.org/drawingml/2006/table">
            <a:tbl>
              <a:tblPr>
                <a:tableStyleId>{08FB837D-C827-4EFA-A057-4D05807E0F7C}</a:tableStyleId>
              </a:tblPr>
              <a:tblGrid>
                <a:gridCol w="54880"/>
                <a:gridCol w="2307320"/>
                <a:gridCol w="3048000"/>
                <a:gridCol w="2895600"/>
              </a:tblGrid>
              <a:tr h="556096">
                <a:tc>
                  <a:txBody>
                    <a:bodyPr/>
                    <a:lstStyle/>
                    <a:p>
                      <a:pPr algn="ctr" rtl="1" fontAlgn="b"/>
                      <a:endParaRPr lang="en-US" sz="2000" b="0" i="0" u="none" strike="noStrike" dirty="0">
                        <a:solidFill>
                          <a:srgbClr val="000000"/>
                        </a:solidFill>
                        <a:latin typeface="Calibri"/>
                        <a:cs typeface="B Nazanin" pitchFamily="2" charset="-78"/>
                      </a:endParaRPr>
                    </a:p>
                  </a:txBody>
                  <a:tcPr marL="7459" marR="7459" marT="7456" marB="0" anchor="b"/>
                </a:tc>
                <a:tc>
                  <a:txBody>
                    <a:bodyPr/>
                    <a:lstStyle/>
                    <a:p>
                      <a:pPr algn="ctr" rtl="1" fontAlgn="t"/>
                      <a:r>
                        <a:rPr lang="fa-IR" sz="2000" u="none" strike="noStrike" dirty="0">
                          <a:cs typeface="B Nazanin" pitchFamily="2" charset="-78"/>
                        </a:rPr>
                        <a:t>آگاهی دهنده دستوری</a:t>
                      </a:r>
                      <a:endParaRPr lang="fa-IR" sz="2000" b="1" i="0" u="none" strike="noStrike" dirty="0">
                        <a:solidFill>
                          <a:srgbClr val="000000"/>
                        </a:solidFill>
                        <a:latin typeface="B Nazanin"/>
                        <a:cs typeface="B Nazanin" pitchFamily="2" charset="-78"/>
                      </a:endParaRPr>
                    </a:p>
                  </a:txBody>
                  <a:tcPr marL="7459" marR="7459" marT="7456" marB="0"/>
                </a:tc>
                <a:tc>
                  <a:txBody>
                    <a:bodyPr/>
                    <a:lstStyle/>
                    <a:p>
                      <a:pPr algn="ctr" rtl="1" fontAlgn="t"/>
                      <a:r>
                        <a:rPr lang="fa-IR" sz="2000" u="none" strike="noStrike">
                          <a:cs typeface="B Nazanin" pitchFamily="2" charset="-78"/>
                        </a:rPr>
                        <a:t>مشارکتی</a:t>
                      </a:r>
                      <a:endParaRPr lang="fa-IR" sz="2000" b="1" i="0" u="none" strike="noStrike">
                        <a:solidFill>
                          <a:srgbClr val="000000"/>
                        </a:solidFill>
                        <a:latin typeface="B Nazanin"/>
                        <a:cs typeface="B Nazanin" pitchFamily="2" charset="-78"/>
                      </a:endParaRPr>
                    </a:p>
                  </a:txBody>
                  <a:tcPr marL="7459" marR="7459" marT="7456" marB="0"/>
                </a:tc>
                <a:tc>
                  <a:txBody>
                    <a:bodyPr/>
                    <a:lstStyle/>
                    <a:p>
                      <a:pPr algn="ctr" rtl="1" fontAlgn="t"/>
                      <a:r>
                        <a:rPr lang="fa-IR" sz="2000" u="none" strike="noStrike" dirty="0">
                          <a:cs typeface="B Nazanin" pitchFamily="2" charset="-78"/>
                        </a:rPr>
                        <a:t>غیر دستوری(خود راهبر)</a:t>
                      </a:r>
                      <a:endParaRPr lang="fa-IR" sz="2000" b="1" i="0" u="none" strike="noStrike" dirty="0">
                        <a:solidFill>
                          <a:srgbClr val="000000"/>
                        </a:solidFill>
                        <a:latin typeface="B Nazanin"/>
                        <a:cs typeface="B Nazanin" pitchFamily="2" charset="-78"/>
                      </a:endParaRPr>
                    </a:p>
                  </a:txBody>
                  <a:tcPr marL="7459" marR="7459" marT="7456" marB="0"/>
                </a:tc>
              </a:tr>
              <a:tr h="1104736">
                <a:tc>
                  <a:txBody>
                    <a:bodyPr/>
                    <a:lstStyle/>
                    <a:p>
                      <a:pPr algn="ctr" rtl="1" fontAlgn="b"/>
                      <a:endParaRPr lang="en-US" sz="1000" b="0" i="0" u="none" strike="noStrike" dirty="0">
                        <a:solidFill>
                          <a:srgbClr val="000000"/>
                        </a:solidFill>
                        <a:latin typeface="Calibri"/>
                        <a:cs typeface="B Nazanin" pitchFamily="2" charset="-78"/>
                      </a:endParaRPr>
                    </a:p>
                  </a:txBody>
                  <a:tcPr marL="7459" marR="7459" marT="7456" marB="0" anchor="b"/>
                </a:tc>
                <a:tc>
                  <a:txBody>
                    <a:bodyPr/>
                    <a:lstStyle/>
                    <a:p>
                      <a:pPr algn="ctr" rtl="1" fontAlgn="t"/>
                      <a:r>
                        <a:rPr lang="fa-IR" sz="2000" u="none" strike="noStrike" dirty="0">
                          <a:cs typeface="B Nazanin" pitchFamily="2" charset="-78"/>
                        </a:rPr>
                        <a:t>ناظر مسأله را مشخص می کند سپس از معلم می خواهد که اطلاعات لازم را بدست آورد.</a:t>
                      </a:r>
                      <a:endParaRPr lang="fa-IR" sz="2000" b="1" i="0" u="none" strike="noStrike" dirty="0">
                        <a:solidFill>
                          <a:srgbClr val="000000"/>
                        </a:solidFill>
                        <a:latin typeface="B Nazanin"/>
                        <a:cs typeface="B Nazanin" pitchFamily="2" charset="-78"/>
                      </a:endParaRPr>
                    </a:p>
                  </a:txBody>
                  <a:tcPr marL="7459" marR="7459" marT="7456" marB="0"/>
                </a:tc>
                <a:tc>
                  <a:txBody>
                    <a:bodyPr/>
                    <a:lstStyle/>
                    <a:p>
                      <a:pPr algn="ctr" rtl="1" fontAlgn="t"/>
                      <a:r>
                        <a:rPr lang="fa-IR" sz="2000" u="none" strike="noStrike" dirty="0">
                          <a:cs typeface="B Nazanin" pitchFamily="2" charset="-78"/>
                        </a:rPr>
                        <a:t>ناظر در جستجوی روشن سازی مسأله از دیدگاه معلم می باشد.</a:t>
                      </a:r>
                      <a:endParaRPr lang="fa-IR" sz="2000" b="1" i="0" u="none" strike="noStrike" dirty="0">
                        <a:solidFill>
                          <a:srgbClr val="000000"/>
                        </a:solidFill>
                        <a:latin typeface="B Nazanin"/>
                        <a:cs typeface="B Nazanin" pitchFamily="2" charset="-78"/>
                      </a:endParaRPr>
                    </a:p>
                  </a:txBody>
                  <a:tcPr marL="7459" marR="7459" marT="7456" marB="0"/>
                </a:tc>
                <a:tc>
                  <a:txBody>
                    <a:bodyPr/>
                    <a:lstStyle/>
                    <a:p>
                      <a:pPr algn="ctr" rtl="1" fontAlgn="t"/>
                      <a:r>
                        <a:rPr lang="fa-IR" sz="2000" u="none" strike="noStrike" dirty="0">
                          <a:cs typeface="B Nazanin" pitchFamily="2" charset="-78"/>
                        </a:rPr>
                        <a:t>ناظر از معلم می خواهد که مسأله را شناسایی کند.</a:t>
                      </a:r>
                      <a:endParaRPr lang="fa-IR" sz="2000" b="1" i="0" u="none" strike="noStrike" dirty="0">
                        <a:solidFill>
                          <a:srgbClr val="000000"/>
                        </a:solidFill>
                        <a:latin typeface="B Nazanin"/>
                        <a:cs typeface="B Nazanin" pitchFamily="2" charset="-78"/>
                      </a:endParaRPr>
                    </a:p>
                  </a:txBody>
                  <a:tcPr marL="7459" marR="7459" marT="7456" marB="0"/>
                </a:tc>
              </a:tr>
              <a:tr h="1379055">
                <a:tc>
                  <a:txBody>
                    <a:bodyPr/>
                    <a:lstStyle/>
                    <a:p>
                      <a:pPr algn="ctr" rtl="1" fontAlgn="b"/>
                      <a:endParaRPr lang="en-US" sz="1000" b="0" i="0" u="none" strike="noStrike" dirty="0">
                        <a:solidFill>
                          <a:srgbClr val="000000"/>
                        </a:solidFill>
                        <a:latin typeface="Calibri"/>
                        <a:cs typeface="B Nazanin" pitchFamily="2" charset="-78"/>
                      </a:endParaRPr>
                    </a:p>
                  </a:txBody>
                  <a:tcPr marL="7459" marR="7459" marT="7456" marB="0" anchor="b"/>
                </a:tc>
                <a:tc>
                  <a:txBody>
                    <a:bodyPr/>
                    <a:lstStyle/>
                    <a:p>
                      <a:pPr algn="ctr" rtl="1" fontAlgn="t"/>
                      <a:r>
                        <a:rPr lang="fa-IR" sz="2000" u="none" strike="noStrike" dirty="0">
                          <a:cs typeface="B Nazanin" pitchFamily="2" charset="-78"/>
                        </a:rPr>
                        <a:t>ناظر راه حل ها را پیشنهاد می کند، سپس خواستار جمع آوری اطلاعات از سوی معلم می </a:t>
                      </a:r>
                      <a:r>
                        <a:rPr lang="fa-IR" sz="2000" u="none" strike="noStrike" dirty="0" smtClean="0">
                          <a:cs typeface="B Nazanin" pitchFamily="2" charset="-78"/>
                        </a:rPr>
                        <a:t>باشد</a:t>
                      </a:r>
                      <a:r>
                        <a:rPr lang="en-US" sz="2000" u="none" strike="noStrike" dirty="0" smtClean="0">
                          <a:cs typeface="B Nazanin" pitchFamily="2" charset="-78"/>
                        </a:rPr>
                        <a:t>.</a:t>
                      </a:r>
                      <a:endParaRPr lang="fa-IR" sz="2000" b="1" i="0" u="none" strike="noStrike" dirty="0">
                        <a:solidFill>
                          <a:srgbClr val="000000"/>
                        </a:solidFill>
                        <a:latin typeface="B Nazanin"/>
                        <a:cs typeface="B Nazanin" pitchFamily="2" charset="-78"/>
                      </a:endParaRPr>
                    </a:p>
                  </a:txBody>
                  <a:tcPr marL="7459" marR="7459" marT="7456" marB="0"/>
                </a:tc>
                <a:tc>
                  <a:txBody>
                    <a:bodyPr/>
                    <a:lstStyle/>
                    <a:p>
                      <a:pPr algn="ctr" rtl="1" fontAlgn="t"/>
                      <a:r>
                        <a:rPr lang="fa-IR" sz="2000" u="none" strike="noStrike">
                          <a:cs typeface="B Nazanin" pitchFamily="2" charset="-78"/>
                        </a:rPr>
                        <a:t>ناظر همراه با معلم از روش بارش مغزی برای تعیین راه حل ها استفاده می کند</a:t>
                      </a:r>
                      <a:endParaRPr lang="fa-IR" sz="2000" b="1" i="0" u="none" strike="noStrike">
                        <a:solidFill>
                          <a:srgbClr val="000000"/>
                        </a:solidFill>
                        <a:latin typeface="B Nazanin"/>
                        <a:cs typeface="B Nazanin" pitchFamily="2" charset="-78"/>
                      </a:endParaRPr>
                    </a:p>
                  </a:txBody>
                  <a:tcPr marL="7459" marR="7459" marT="7456" marB="0"/>
                </a:tc>
                <a:tc>
                  <a:txBody>
                    <a:bodyPr/>
                    <a:lstStyle/>
                    <a:p>
                      <a:pPr algn="ctr" rtl="1" fontAlgn="t"/>
                      <a:r>
                        <a:rPr lang="fa-IR" sz="2000" u="none" strike="noStrike" dirty="0">
                          <a:cs typeface="B Nazanin" pitchFamily="2" charset="-78"/>
                        </a:rPr>
                        <a:t>روشن سازی و تفکر در مورد راه حل های مسأله از سوی معلم تا زمانیکه مسأله حل گردد.</a:t>
                      </a:r>
                      <a:endParaRPr lang="fa-IR" sz="2000" b="1" i="0" u="none" strike="noStrike" dirty="0">
                        <a:solidFill>
                          <a:srgbClr val="000000"/>
                        </a:solidFill>
                        <a:latin typeface="B Nazanin"/>
                        <a:cs typeface="B Nazanin" pitchFamily="2" charset="-78"/>
                      </a:endParaRPr>
                    </a:p>
                  </a:txBody>
                  <a:tcPr marL="7459" marR="7459" marT="7456" marB="0"/>
                </a:tc>
              </a:tr>
              <a:tr h="1183461">
                <a:tc>
                  <a:txBody>
                    <a:bodyPr/>
                    <a:lstStyle/>
                    <a:p>
                      <a:pPr algn="ctr" rtl="1" fontAlgn="b"/>
                      <a:endParaRPr lang="en-US" sz="1000" b="0" i="0" u="none" strike="noStrike" dirty="0">
                        <a:solidFill>
                          <a:srgbClr val="000000"/>
                        </a:solidFill>
                        <a:latin typeface="Calibri"/>
                        <a:cs typeface="B Nazanin" pitchFamily="2" charset="-78"/>
                      </a:endParaRPr>
                    </a:p>
                  </a:txBody>
                  <a:tcPr marL="7459" marR="7459" marT="7456" marB="0" anchor="b"/>
                </a:tc>
                <a:tc>
                  <a:txBody>
                    <a:bodyPr/>
                    <a:lstStyle/>
                    <a:p>
                      <a:pPr algn="ctr" rtl="1" fontAlgn="t"/>
                      <a:r>
                        <a:rPr lang="fa-IR" sz="2000" u="none" strike="noStrike" dirty="0">
                          <a:cs typeface="B Nazanin" pitchFamily="2" charset="-78"/>
                        </a:rPr>
                        <a:t>ناظر راه حل ها را خلاصه می کند و از معلم می خواهد که </a:t>
                      </a:r>
                      <a:r>
                        <a:rPr lang="fa-IR" sz="2000" u="none" strike="noStrike" dirty="0" smtClean="0">
                          <a:cs typeface="B Nazanin" pitchFamily="2" charset="-78"/>
                        </a:rPr>
                        <a:t>بپذیرد</a:t>
                      </a:r>
                      <a:r>
                        <a:rPr lang="en-US" sz="2000" u="none" strike="noStrike" dirty="0" smtClean="0">
                          <a:cs typeface="B Nazanin" pitchFamily="2" charset="-78"/>
                        </a:rPr>
                        <a:t>.</a:t>
                      </a:r>
                      <a:endParaRPr lang="fa-IR" sz="2000" b="1" i="0" u="none" strike="noStrike" dirty="0">
                        <a:solidFill>
                          <a:srgbClr val="000000"/>
                        </a:solidFill>
                        <a:latin typeface="B Nazanin"/>
                        <a:cs typeface="B Nazanin" pitchFamily="2" charset="-78"/>
                      </a:endParaRPr>
                    </a:p>
                  </a:txBody>
                  <a:tcPr marL="7459" marR="7459" marT="7456" marB="0"/>
                </a:tc>
                <a:tc>
                  <a:txBody>
                    <a:bodyPr/>
                    <a:lstStyle/>
                    <a:p>
                      <a:pPr algn="ctr" rtl="1" fontAlgn="t"/>
                      <a:r>
                        <a:rPr lang="fa-IR" sz="2000" u="none" strike="noStrike" dirty="0">
                          <a:cs typeface="B Nazanin" pitchFamily="2" charset="-78"/>
                        </a:rPr>
                        <a:t>مسأله از طریق همکاری و بحث دوجانبه حل می </a:t>
                      </a:r>
                      <a:r>
                        <a:rPr lang="fa-IR" sz="2000" u="none" strike="noStrike" dirty="0" smtClean="0">
                          <a:cs typeface="B Nazanin" pitchFamily="2" charset="-78"/>
                        </a:rPr>
                        <a:t>شود</a:t>
                      </a:r>
                      <a:r>
                        <a:rPr lang="en-US" sz="2000" u="none" strike="noStrike" dirty="0" smtClean="0">
                          <a:cs typeface="B Nazanin" pitchFamily="2" charset="-78"/>
                        </a:rPr>
                        <a:t>.</a:t>
                      </a:r>
                      <a:endParaRPr lang="fa-IR" sz="2000" b="1" i="0" u="none" strike="noStrike" dirty="0">
                        <a:solidFill>
                          <a:srgbClr val="000000"/>
                        </a:solidFill>
                        <a:latin typeface="B Nazanin"/>
                        <a:cs typeface="B Nazanin" pitchFamily="2" charset="-78"/>
                      </a:endParaRPr>
                    </a:p>
                  </a:txBody>
                  <a:tcPr marL="7459" marR="7459" marT="7456" marB="0"/>
                </a:tc>
                <a:tc>
                  <a:txBody>
                    <a:bodyPr/>
                    <a:lstStyle/>
                    <a:p>
                      <a:pPr algn="ctr" rtl="1" fontAlgn="t"/>
                      <a:r>
                        <a:rPr lang="fa-IR" sz="2000" u="none" strike="noStrike" dirty="0">
                          <a:cs typeface="B Nazanin" pitchFamily="2" charset="-78"/>
                        </a:rPr>
                        <a:t>معلم مسأله را حل می کند و پیادمد های آن را در نظر دارد.</a:t>
                      </a:r>
                      <a:endParaRPr lang="fa-IR" sz="2000" b="1" i="0" u="none" strike="noStrike" dirty="0">
                        <a:solidFill>
                          <a:srgbClr val="000000"/>
                        </a:solidFill>
                        <a:latin typeface="B Nazanin"/>
                        <a:cs typeface="B Nazanin" pitchFamily="2" charset="-78"/>
                      </a:endParaRPr>
                    </a:p>
                  </a:txBody>
                  <a:tcPr marL="7459" marR="7459" marT="7456" marB="0"/>
                </a:tc>
              </a:tr>
              <a:tr h="742353">
                <a:tc>
                  <a:txBody>
                    <a:bodyPr/>
                    <a:lstStyle/>
                    <a:p>
                      <a:pPr algn="ctr" rtl="1" fontAlgn="b"/>
                      <a:endParaRPr lang="en-US" sz="1000" b="0" i="0" u="none" strike="noStrike" dirty="0">
                        <a:solidFill>
                          <a:srgbClr val="000000"/>
                        </a:solidFill>
                        <a:latin typeface="Calibri"/>
                        <a:cs typeface="B Nazanin" pitchFamily="2" charset="-78"/>
                      </a:endParaRPr>
                    </a:p>
                  </a:txBody>
                  <a:tcPr marL="7459" marR="7459" marT="7456" marB="0" anchor="b"/>
                </a:tc>
                <a:tc>
                  <a:txBody>
                    <a:bodyPr/>
                    <a:lstStyle/>
                    <a:p>
                      <a:pPr algn="ctr" rtl="1" fontAlgn="t"/>
                      <a:r>
                        <a:rPr lang="fa-IR" sz="2000" u="none" strike="noStrike">
                          <a:cs typeface="B Nazanin" pitchFamily="2" charset="-78"/>
                        </a:rPr>
                        <a:t>معلم انتخاب نهایی را بازگو می کند.</a:t>
                      </a:r>
                      <a:endParaRPr lang="fa-IR" sz="2000" b="1" i="0" u="none" strike="noStrike">
                        <a:solidFill>
                          <a:srgbClr val="000000"/>
                        </a:solidFill>
                        <a:latin typeface="B Nazanin"/>
                        <a:cs typeface="B Nazanin" pitchFamily="2" charset="-78"/>
                      </a:endParaRPr>
                    </a:p>
                  </a:txBody>
                  <a:tcPr marL="7459" marR="7459" marT="7456" marB="0"/>
                </a:tc>
                <a:tc>
                  <a:txBody>
                    <a:bodyPr/>
                    <a:lstStyle/>
                    <a:p>
                      <a:pPr algn="ctr" rtl="1" fontAlgn="t"/>
                      <a:r>
                        <a:rPr lang="fa-IR" sz="2000" u="none" strike="noStrike" dirty="0">
                          <a:cs typeface="B Nazanin" pitchFamily="2" charset="-78"/>
                        </a:rPr>
                        <a:t>دو طرف در مورد برنامه به توافق می </a:t>
                      </a:r>
                      <a:r>
                        <a:rPr lang="fa-IR" sz="2000" u="none" strike="noStrike" dirty="0" smtClean="0">
                          <a:cs typeface="B Nazanin" pitchFamily="2" charset="-78"/>
                        </a:rPr>
                        <a:t>رسند</a:t>
                      </a:r>
                      <a:r>
                        <a:rPr lang="en-US" sz="2000" u="none" strike="noStrike" dirty="0" smtClean="0">
                          <a:cs typeface="B Nazanin" pitchFamily="2" charset="-78"/>
                        </a:rPr>
                        <a:t>.</a:t>
                      </a:r>
                      <a:endParaRPr lang="fa-IR" sz="2000" b="1" i="0" u="none" strike="noStrike" dirty="0">
                        <a:solidFill>
                          <a:srgbClr val="000000"/>
                        </a:solidFill>
                        <a:latin typeface="B Nazanin"/>
                        <a:cs typeface="B Nazanin" pitchFamily="2" charset="-78"/>
                      </a:endParaRPr>
                    </a:p>
                  </a:txBody>
                  <a:tcPr marL="7459" marR="7459" marT="7456" marB="0"/>
                </a:tc>
                <a:tc>
                  <a:txBody>
                    <a:bodyPr/>
                    <a:lstStyle/>
                    <a:p>
                      <a:pPr algn="ctr" rtl="1" fontAlgn="t"/>
                      <a:r>
                        <a:rPr lang="fa-IR" sz="2000" u="none" strike="noStrike" dirty="0">
                          <a:cs typeface="B Nazanin" pitchFamily="2" charset="-78"/>
                        </a:rPr>
                        <a:t>معلم نسبت به اجرای تصمیم گرفته شده متعهد است.</a:t>
                      </a:r>
                      <a:endParaRPr lang="fa-IR" sz="2000" b="1" i="0" u="none" strike="noStrike" dirty="0">
                        <a:solidFill>
                          <a:srgbClr val="000000"/>
                        </a:solidFill>
                        <a:latin typeface="B Nazanin"/>
                        <a:cs typeface="B Nazanin" pitchFamily="2" charset="-78"/>
                      </a:endParaRPr>
                    </a:p>
                  </a:txBody>
                  <a:tcPr marL="7459" marR="7459" marT="7456" marB="0"/>
                </a:tc>
              </a:tr>
            </a:tbl>
          </a:graphicData>
        </a:graphic>
      </p:graphicFrame>
    </p:spTree>
    <p:extLst>
      <p:ext uri="{BB962C8B-B14F-4D97-AF65-F5344CB8AC3E}">
        <p14:creationId xmlns:p14="http://schemas.microsoft.com/office/powerpoint/2010/main" val="1543247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BF98B"/>
          </a:solidFill>
        </p:spPr>
        <p:txBody>
          <a:bodyPr>
            <a:normAutofit fontScale="90000"/>
          </a:bodyPr>
          <a:lstStyle/>
          <a:p>
            <a:pPr>
              <a:defRPr/>
            </a:pPr>
            <a:r>
              <a:rPr lang="fa-IR" sz="3600" b="1" dirty="0">
                <a:cs typeface="B Nazanin" pitchFamily="2" charset="-78"/>
              </a:rPr>
              <a:t>رویکردهای نظارتی، پیامدها و میزان حق انتخاب معلمان</a:t>
            </a:r>
            <a:r>
              <a:rPr lang="en-US" dirty="0"/>
              <a:t/>
            </a:r>
            <a:br>
              <a:rPr lang="en-U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29430780"/>
              </p:ext>
            </p:extLst>
          </p:nvPr>
        </p:nvGraphicFramePr>
        <p:xfrm>
          <a:off x="381000" y="1828800"/>
          <a:ext cx="8229600" cy="4419600"/>
        </p:xfrm>
        <a:graphic>
          <a:graphicData uri="http://schemas.openxmlformats.org/drawingml/2006/table">
            <a:tbl>
              <a:tblPr>
                <a:tableStyleId>{775DCB02-9BB8-47FD-8907-85C794F793BA}</a:tableStyleId>
              </a:tblPr>
              <a:tblGrid>
                <a:gridCol w="2091128"/>
                <a:gridCol w="2644265"/>
                <a:gridCol w="3494207"/>
              </a:tblGrid>
              <a:tr h="742496">
                <a:tc>
                  <a:txBody>
                    <a:bodyPr/>
                    <a:lstStyle/>
                    <a:p>
                      <a:pPr algn="ctr" rtl="1" fontAlgn="t"/>
                      <a:r>
                        <a:rPr lang="fa-IR" sz="2800" b="1" u="none" strike="noStrike" dirty="0">
                          <a:cs typeface="B Nazanin" pitchFamily="2" charset="-78"/>
                        </a:rPr>
                        <a:t>رویکرد</a:t>
                      </a:r>
                      <a:endParaRPr lang="en-US" sz="2800" b="1" i="0" u="none" strike="noStrike" dirty="0">
                        <a:solidFill>
                          <a:srgbClr val="000000"/>
                        </a:solidFill>
                        <a:latin typeface="2  Lotus"/>
                        <a:cs typeface="B Nazanin" pitchFamily="2" charset="-78"/>
                      </a:endParaRPr>
                    </a:p>
                  </a:txBody>
                  <a:tcPr marL="7495" marR="7495" marT="7495" marB="0">
                    <a:cell3D prstMaterial="dkEdge">
                      <a:bevel/>
                      <a:lightRig rig="flood" dir="t"/>
                    </a:cell3D>
                  </a:tcPr>
                </a:tc>
                <a:tc>
                  <a:txBody>
                    <a:bodyPr/>
                    <a:lstStyle/>
                    <a:p>
                      <a:pPr algn="ctr" rtl="1" fontAlgn="t"/>
                      <a:r>
                        <a:rPr lang="fa-IR" sz="2800" b="1" u="none" strike="noStrike" dirty="0">
                          <a:cs typeface="B Nazanin" pitchFamily="2" charset="-78"/>
                        </a:rPr>
                        <a:t>پیامد</a:t>
                      </a:r>
                      <a:endParaRPr lang="en-US" sz="2800" b="1" i="0" u="none" strike="noStrike" dirty="0">
                        <a:solidFill>
                          <a:srgbClr val="000000"/>
                        </a:solidFill>
                        <a:latin typeface="2  Lotus"/>
                        <a:cs typeface="B Nazanin" pitchFamily="2" charset="-78"/>
                      </a:endParaRPr>
                    </a:p>
                  </a:txBody>
                  <a:tcPr marL="7495" marR="7495" marT="7495" marB="0">
                    <a:cell3D prstMaterial="dkEdge">
                      <a:bevel/>
                      <a:lightRig rig="flood" dir="t"/>
                    </a:cell3D>
                  </a:tcPr>
                </a:tc>
                <a:tc>
                  <a:txBody>
                    <a:bodyPr/>
                    <a:lstStyle/>
                    <a:p>
                      <a:pPr algn="ctr" rtl="1" fontAlgn="t"/>
                      <a:r>
                        <a:rPr lang="fa-IR" sz="2800" b="1" u="none" strike="noStrike" dirty="0">
                          <a:cs typeface="B Nazanin" pitchFamily="2" charset="-78"/>
                        </a:rPr>
                        <a:t>حق انتخاب</a:t>
                      </a:r>
                      <a:endParaRPr lang="en-US" sz="2800" b="1" i="0" u="none" strike="noStrike" dirty="0">
                        <a:solidFill>
                          <a:srgbClr val="000000"/>
                        </a:solidFill>
                        <a:latin typeface="2  Lotus"/>
                        <a:cs typeface="B Nazanin" pitchFamily="2" charset="-78"/>
                      </a:endParaRPr>
                    </a:p>
                  </a:txBody>
                  <a:tcPr marL="7495" marR="7495" marT="7495" marB="0">
                    <a:cell3D prstMaterial="dkEdge">
                      <a:bevel/>
                      <a:lightRig rig="flood" dir="t"/>
                    </a:cell3D>
                  </a:tcPr>
                </a:tc>
              </a:tr>
              <a:tr h="919276">
                <a:tc>
                  <a:txBody>
                    <a:bodyPr/>
                    <a:lstStyle/>
                    <a:p>
                      <a:pPr algn="ctr" rtl="1" fontAlgn="t"/>
                      <a:r>
                        <a:rPr lang="fa-IR" sz="2000" b="1" u="none" strike="noStrike" dirty="0">
                          <a:cs typeface="B Nazanin" pitchFamily="2" charset="-78"/>
                        </a:rPr>
                        <a:t>غیر دستوری</a:t>
                      </a:r>
                      <a:endParaRPr lang="en-US" sz="2000" b="1" i="0" u="none" strike="noStrike" dirty="0">
                        <a:solidFill>
                          <a:srgbClr val="000000"/>
                        </a:solidFill>
                        <a:latin typeface="B Nazanin"/>
                        <a:cs typeface="B Nazanin" pitchFamily="2" charset="-78"/>
                      </a:endParaRPr>
                    </a:p>
                  </a:txBody>
                  <a:tcPr marL="7495" marR="7495" marT="7495" marB="0">
                    <a:cell3D prstMaterial="dkEdge">
                      <a:bevel/>
                      <a:lightRig rig="flood" dir="t"/>
                    </a:cell3D>
                  </a:tcPr>
                </a:tc>
                <a:tc>
                  <a:txBody>
                    <a:bodyPr/>
                    <a:lstStyle/>
                    <a:p>
                      <a:pPr algn="ctr" rtl="1" fontAlgn="t"/>
                      <a:r>
                        <a:rPr lang="fa-IR" sz="2000" b="1" u="none" strike="noStrike">
                          <a:cs typeface="B Nazanin" pitchFamily="2" charset="-78"/>
                        </a:rPr>
                        <a:t>طرح معلم</a:t>
                      </a:r>
                      <a:endParaRPr lang="en-US" sz="2000" b="1" i="0" u="none" strike="noStrike" dirty="0">
                        <a:solidFill>
                          <a:srgbClr val="000000"/>
                        </a:solidFill>
                        <a:latin typeface="B Nazanin"/>
                        <a:cs typeface="B Nazanin" pitchFamily="2" charset="-78"/>
                      </a:endParaRPr>
                    </a:p>
                  </a:txBody>
                  <a:tcPr marL="7495" marR="7495" marT="7495" marB="0">
                    <a:cell3D prstMaterial="dkEdge">
                      <a:bevel/>
                      <a:lightRig rig="flood" dir="t"/>
                    </a:cell3D>
                  </a:tcPr>
                </a:tc>
                <a:tc>
                  <a:txBody>
                    <a:bodyPr/>
                    <a:lstStyle/>
                    <a:p>
                      <a:pPr algn="ctr" rtl="1" fontAlgn="t"/>
                      <a:r>
                        <a:rPr lang="fa-IR" sz="2000" b="1" u="none" strike="noStrike" dirty="0">
                          <a:cs typeface="B Nazanin" pitchFamily="2" charset="-78"/>
                        </a:rPr>
                        <a:t>معلم بیشترین حق انتخاب را دارد</a:t>
                      </a:r>
                      <a:endParaRPr lang="en-US" sz="2000" b="1" i="0" u="none" strike="noStrike" dirty="0">
                        <a:solidFill>
                          <a:srgbClr val="000000"/>
                        </a:solidFill>
                        <a:latin typeface="B Nazanin"/>
                        <a:cs typeface="B Nazanin" pitchFamily="2" charset="-78"/>
                      </a:endParaRPr>
                    </a:p>
                  </a:txBody>
                  <a:tcPr marL="7495" marR="7495" marT="7495" marB="0">
                    <a:cell3D prstMaterial="dkEdge">
                      <a:bevel/>
                      <a:lightRig rig="flood" dir="t"/>
                    </a:cell3D>
                  </a:tcPr>
                </a:tc>
              </a:tr>
              <a:tr h="919276">
                <a:tc>
                  <a:txBody>
                    <a:bodyPr/>
                    <a:lstStyle/>
                    <a:p>
                      <a:pPr algn="ctr" rtl="1" fontAlgn="t"/>
                      <a:r>
                        <a:rPr lang="fa-IR" sz="2000" b="1" u="none" strike="noStrike" dirty="0">
                          <a:cs typeface="B Nazanin" pitchFamily="2" charset="-78"/>
                        </a:rPr>
                        <a:t>مشارکتی</a:t>
                      </a:r>
                      <a:endParaRPr lang="en-US" sz="2000" b="1" i="0" u="none" strike="noStrike" dirty="0">
                        <a:solidFill>
                          <a:srgbClr val="000000"/>
                        </a:solidFill>
                        <a:latin typeface="B Nazanin"/>
                        <a:cs typeface="B Nazanin" pitchFamily="2" charset="-78"/>
                      </a:endParaRPr>
                    </a:p>
                  </a:txBody>
                  <a:tcPr marL="7495" marR="7495" marT="7495" marB="0">
                    <a:cell3D prstMaterial="dkEdge">
                      <a:bevel/>
                      <a:lightRig rig="flood" dir="t"/>
                    </a:cell3D>
                  </a:tcPr>
                </a:tc>
                <a:tc>
                  <a:txBody>
                    <a:bodyPr/>
                    <a:lstStyle/>
                    <a:p>
                      <a:pPr algn="ctr" rtl="1" fontAlgn="t"/>
                      <a:r>
                        <a:rPr lang="fa-IR" sz="2000" b="1" u="none" strike="noStrike">
                          <a:cs typeface="B Nazanin" pitchFamily="2" charset="-78"/>
                        </a:rPr>
                        <a:t>طرح ازسوی مدیر و معلم</a:t>
                      </a:r>
                      <a:endParaRPr lang="en-US" sz="2000" b="1" i="0" u="none" strike="noStrike" dirty="0">
                        <a:solidFill>
                          <a:srgbClr val="000000"/>
                        </a:solidFill>
                        <a:latin typeface="B Nazanin"/>
                        <a:cs typeface="B Nazanin" pitchFamily="2" charset="-78"/>
                      </a:endParaRPr>
                    </a:p>
                  </a:txBody>
                  <a:tcPr marL="7495" marR="7495" marT="7495" marB="0">
                    <a:cell3D prstMaterial="dkEdge">
                      <a:bevel/>
                      <a:lightRig rig="flood" dir="t"/>
                    </a:cell3D>
                  </a:tcPr>
                </a:tc>
                <a:tc>
                  <a:txBody>
                    <a:bodyPr/>
                    <a:lstStyle/>
                    <a:p>
                      <a:pPr algn="ctr" rtl="1" fontAlgn="t"/>
                      <a:r>
                        <a:rPr lang="fa-IR" sz="2000" b="1" u="none" strike="noStrike" dirty="0">
                          <a:cs typeface="B Nazanin" pitchFamily="2" charset="-78"/>
                        </a:rPr>
                        <a:t>هم مدیر و هم معلم حق انتخاب را دارند</a:t>
                      </a:r>
                      <a:endParaRPr lang="en-US" sz="2000" b="1" i="0" u="none" strike="noStrike" dirty="0">
                        <a:solidFill>
                          <a:srgbClr val="000000"/>
                        </a:solidFill>
                        <a:latin typeface="B Nazanin"/>
                        <a:cs typeface="B Nazanin" pitchFamily="2" charset="-78"/>
                      </a:endParaRPr>
                    </a:p>
                  </a:txBody>
                  <a:tcPr marL="7495" marR="7495" marT="7495" marB="0">
                    <a:cell3D prstMaterial="dkEdge">
                      <a:bevel/>
                      <a:lightRig rig="flood" dir="t"/>
                    </a:cell3D>
                  </a:tcPr>
                </a:tc>
              </a:tr>
              <a:tr h="919276">
                <a:tc>
                  <a:txBody>
                    <a:bodyPr/>
                    <a:lstStyle/>
                    <a:p>
                      <a:pPr algn="ctr" rtl="1" fontAlgn="t"/>
                      <a:r>
                        <a:rPr lang="fa-IR" sz="2000" b="1" u="none" strike="noStrike">
                          <a:cs typeface="B Nazanin" pitchFamily="2" charset="-78"/>
                        </a:rPr>
                        <a:t>آگاهی دهنده دستوری</a:t>
                      </a:r>
                      <a:endParaRPr lang="en-US" sz="2000" b="1" i="0" u="none" strike="noStrike" dirty="0">
                        <a:solidFill>
                          <a:srgbClr val="000000"/>
                        </a:solidFill>
                        <a:latin typeface="B Nazanin"/>
                        <a:cs typeface="B Nazanin" pitchFamily="2" charset="-78"/>
                      </a:endParaRPr>
                    </a:p>
                  </a:txBody>
                  <a:tcPr marL="7495" marR="7495" marT="7495" marB="0">
                    <a:cell3D prstMaterial="dkEdge">
                      <a:bevel/>
                      <a:lightRig rig="flood" dir="t"/>
                    </a:cell3D>
                  </a:tcPr>
                </a:tc>
                <a:tc>
                  <a:txBody>
                    <a:bodyPr/>
                    <a:lstStyle/>
                    <a:p>
                      <a:pPr algn="ctr" rtl="1" fontAlgn="t"/>
                      <a:r>
                        <a:rPr lang="fa-IR" sz="2000" b="1" u="none" strike="noStrike" dirty="0">
                          <a:cs typeface="B Nazanin" pitchFamily="2" charset="-78"/>
                        </a:rPr>
                        <a:t>طرح پیشنهادی مدیر/ ناظر</a:t>
                      </a:r>
                      <a:endParaRPr lang="en-US" sz="2000" b="1" i="0" u="none" strike="noStrike" dirty="0">
                        <a:solidFill>
                          <a:srgbClr val="000000"/>
                        </a:solidFill>
                        <a:latin typeface="B Nazanin"/>
                        <a:cs typeface="B Nazanin" pitchFamily="2" charset="-78"/>
                      </a:endParaRPr>
                    </a:p>
                  </a:txBody>
                  <a:tcPr marL="7495" marR="7495" marT="7495" marB="0">
                    <a:cell3D prstMaterial="dkEdge">
                      <a:bevel/>
                      <a:lightRig rig="flood" dir="t"/>
                    </a:cell3D>
                  </a:tcPr>
                </a:tc>
                <a:tc>
                  <a:txBody>
                    <a:bodyPr/>
                    <a:lstStyle/>
                    <a:p>
                      <a:pPr algn="ctr" rtl="1" fontAlgn="t"/>
                      <a:r>
                        <a:rPr lang="fa-IR" sz="2000" b="1" u="none" strike="noStrike" dirty="0">
                          <a:cs typeface="B Nazanin" pitchFamily="2" charset="-78"/>
                        </a:rPr>
                        <a:t>معلم از حق انتخاب کمی برخوردار است</a:t>
                      </a:r>
                      <a:endParaRPr lang="en-US" sz="2000" b="1" i="0" u="none" strike="noStrike" dirty="0">
                        <a:solidFill>
                          <a:srgbClr val="000000"/>
                        </a:solidFill>
                        <a:latin typeface="B Nazanin"/>
                        <a:cs typeface="B Nazanin" pitchFamily="2" charset="-78"/>
                      </a:endParaRPr>
                    </a:p>
                  </a:txBody>
                  <a:tcPr marL="7495" marR="7495" marT="7495" marB="0">
                    <a:cell3D prstMaterial="dkEdge">
                      <a:bevel/>
                      <a:lightRig rig="flood" dir="t"/>
                    </a:cell3D>
                  </a:tcPr>
                </a:tc>
              </a:tr>
              <a:tr h="919276">
                <a:tc>
                  <a:txBody>
                    <a:bodyPr/>
                    <a:lstStyle/>
                    <a:p>
                      <a:pPr algn="ctr" rtl="1" fontAlgn="t"/>
                      <a:r>
                        <a:rPr lang="fa-IR" sz="2000" b="1" u="none" strike="noStrike">
                          <a:cs typeface="B Nazanin" pitchFamily="2" charset="-78"/>
                        </a:rPr>
                        <a:t>کنترل دستوری</a:t>
                      </a:r>
                      <a:endParaRPr lang="en-US" sz="2000" b="1" i="0" u="none" strike="noStrike" dirty="0">
                        <a:solidFill>
                          <a:srgbClr val="000000"/>
                        </a:solidFill>
                        <a:latin typeface="B Nazanin"/>
                        <a:cs typeface="B Nazanin" pitchFamily="2" charset="-78"/>
                      </a:endParaRPr>
                    </a:p>
                  </a:txBody>
                  <a:tcPr marL="7495" marR="7495" marT="7495" marB="0">
                    <a:cell3D prstMaterial="dkEdge">
                      <a:bevel/>
                      <a:lightRig rig="flood" dir="t"/>
                    </a:cell3D>
                  </a:tcPr>
                </a:tc>
                <a:tc>
                  <a:txBody>
                    <a:bodyPr/>
                    <a:lstStyle/>
                    <a:p>
                      <a:pPr algn="ctr" rtl="1" fontAlgn="t"/>
                      <a:r>
                        <a:rPr lang="fa-IR" sz="2000" b="1" u="none" strike="noStrike" dirty="0">
                          <a:cs typeface="B Nazanin" pitchFamily="2" charset="-78"/>
                        </a:rPr>
                        <a:t>طرح محول شده مدیر/ ناظر</a:t>
                      </a:r>
                      <a:endParaRPr lang="en-US" sz="2000" b="1" i="0" u="none" strike="noStrike" dirty="0">
                        <a:solidFill>
                          <a:srgbClr val="000000"/>
                        </a:solidFill>
                        <a:latin typeface="B Nazanin"/>
                        <a:cs typeface="B Nazanin" pitchFamily="2" charset="-78"/>
                      </a:endParaRPr>
                    </a:p>
                  </a:txBody>
                  <a:tcPr marL="7495" marR="7495" marT="7495" marB="0">
                    <a:cell3D prstMaterial="dkEdge">
                      <a:bevel/>
                      <a:lightRig rig="flood" dir="t"/>
                    </a:cell3D>
                  </a:tcPr>
                </a:tc>
                <a:tc>
                  <a:txBody>
                    <a:bodyPr/>
                    <a:lstStyle/>
                    <a:p>
                      <a:pPr algn="ctr" rtl="1" fontAlgn="t"/>
                      <a:r>
                        <a:rPr lang="fa-IR" sz="2000" b="1" u="none" strike="noStrike" dirty="0">
                          <a:cs typeface="B Nazanin" pitchFamily="2" charset="-78"/>
                        </a:rPr>
                        <a:t>معلم حق انتخاب ندارد</a:t>
                      </a:r>
                      <a:endParaRPr lang="en-US" sz="2000" b="1" i="0" u="none" strike="noStrike" dirty="0">
                        <a:solidFill>
                          <a:srgbClr val="000000"/>
                        </a:solidFill>
                        <a:latin typeface="B Nazanin"/>
                        <a:cs typeface="B Nazanin" pitchFamily="2" charset="-78"/>
                      </a:endParaRPr>
                    </a:p>
                  </a:txBody>
                  <a:tcPr marL="7495" marR="7495" marT="7495" marB="0">
                    <a:cell3D prstMaterial="dkEdge">
                      <a:bevel/>
                      <a:lightRig rig="flood" dir="t"/>
                    </a:cell3D>
                  </a:tcPr>
                </a:tc>
              </a:tr>
            </a:tbl>
          </a:graphicData>
        </a:graphic>
      </p:graphicFrame>
    </p:spTree>
    <p:extLst>
      <p:ext uri="{BB962C8B-B14F-4D97-AF65-F5344CB8AC3E}">
        <p14:creationId xmlns:p14="http://schemas.microsoft.com/office/powerpoint/2010/main" val="26349515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Picture 8" descr="conference_lg_new[1]"/>
          <p:cNvPicPr>
            <a:picLocks noChangeAspect="1" noChangeArrowheads="1"/>
          </p:cNvPicPr>
          <p:nvPr/>
        </p:nvPicPr>
        <p:blipFill>
          <a:blip r:embed="rId2">
            <a:lum bright="42000" contrast="-4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Grp="1" noChangeArrowheads="1"/>
          </p:cNvSpPr>
          <p:nvPr>
            <p:ph type="title"/>
          </p:nvPr>
        </p:nvSpPr>
        <p:spPr>
          <a:xfrm>
            <a:off x="457200" y="557213"/>
            <a:ext cx="8229600" cy="1143000"/>
          </a:xfrm>
        </p:spPr>
        <p:txBody>
          <a:bodyPr/>
          <a:lstStyle/>
          <a:p>
            <a:pPr eaLnBrk="1" hangingPunct="1"/>
            <a:r>
              <a:rPr lang="fa-IR" altLang="en-US" b="1" smtClean="0">
                <a:cs typeface="B Titr" pitchFamily="2" charset="-78"/>
              </a:rPr>
              <a:t>6) برگزاری کنفرانس</a:t>
            </a:r>
            <a:endParaRPr lang="en-US" altLang="en-US" b="1" dirty="0" smtClean="0">
              <a:cs typeface="B Titr" pitchFamily="2" charset="-78"/>
            </a:endParaRPr>
          </a:p>
        </p:txBody>
      </p:sp>
      <p:sp>
        <p:nvSpPr>
          <p:cNvPr id="49156" name="Rectangle 3"/>
          <p:cNvSpPr>
            <a:spLocks noGrp="1" noChangeArrowheads="1"/>
          </p:cNvSpPr>
          <p:nvPr>
            <p:ph type="body" idx="1"/>
          </p:nvPr>
        </p:nvSpPr>
        <p:spPr>
          <a:xfrm>
            <a:off x="457200" y="2249488"/>
            <a:ext cx="8229600" cy="2692400"/>
          </a:xfrm>
        </p:spPr>
        <p:txBody>
          <a:bodyPr>
            <a:normAutofit lnSpcReduction="10000"/>
          </a:bodyPr>
          <a:lstStyle/>
          <a:p>
            <a:pPr algn="r" rtl="1" eaLnBrk="1" hangingPunct="1"/>
            <a:r>
              <a:rPr lang="fa-IR" altLang="en-US" sz="3800" b="1" dirty="0" smtClean="0">
                <a:cs typeface="B Nazanin" pitchFamily="2" charset="-78"/>
              </a:rPr>
              <a:t>برگزاری کنفرانس شامل سه مرحله می باشد :</a:t>
            </a:r>
          </a:p>
          <a:p>
            <a:pPr algn="r" rtl="1" eaLnBrk="1" hangingPunct="1">
              <a:buFontTx/>
              <a:buNone/>
            </a:pPr>
            <a:r>
              <a:rPr lang="fa-IR" altLang="en-US" sz="3800" b="1" dirty="0" smtClean="0">
                <a:cs typeface="B Nazanin" pitchFamily="2" charset="-78"/>
              </a:rPr>
              <a:t>	الف - جلسه قبل از مشاهده</a:t>
            </a:r>
          </a:p>
          <a:p>
            <a:pPr algn="r" rtl="1" eaLnBrk="1" hangingPunct="1">
              <a:buFontTx/>
              <a:buNone/>
            </a:pPr>
            <a:r>
              <a:rPr lang="fa-IR" altLang="en-US" sz="3800" b="1" dirty="0" smtClean="0">
                <a:cs typeface="B Nazanin" pitchFamily="2" charset="-78"/>
              </a:rPr>
              <a:t>	ب - جلسه بعد از مشاهده</a:t>
            </a:r>
          </a:p>
          <a:p>
            <a:pPr algn="r" rtl="1" eaLnBrk="1" hangingPunct="1">
              <a:buFontTx/>
              <a:buNone/>
            </a:pPr>
            <a:r>
              <a:rPr lang="fa-IR" altLang="en-US" sz="3800" b="1" dirty="0" smtClean="0">
                <a:cs typeface="B Nazanin" pitchFamily="2" charset="-78"/>
              </a:rPr>
              <a:t>	ج - ارزشیابی چرخه نظارت آموزشی</a:t>
            </a:r>
            <a:endParaRPr lang="en-US" altLang="en-US" sz="3800" b="1" dirty="0" smtClean="0">
              <a:cs typeface="B Nazanin" pitchFamily="2" charset="-78"/>
            </a:endParaRPr>
          </a:p>
        </p:txBody>
      </p:sp>
    </p:spTree>
    <p:extLst>
      <p:ext uri="{BB962C8B-B14F-4D97-AF65-F5344CB8AC3E}">
        <p14:creationId xmlns:p14="http://schemas.microsoft.com/office/powerpoint/2010/main" val="1498693148"/>
      </p:ext>
    </p:extLst>
  </p:cSld>
  <p:clrMapOvr>
    <a:masterClrMapping/>
  </p:clrMapOvr>
  <p:transition spd="slow">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solidFill>
            <a:srgbClr val="8BF98B"/>
          </a:solidFill>
        </p:spPr>
        <p:txBody>
          <a:bodyPr/>
          <a:lstStyle/>
          <a:p>
            <a:pPr eaLnBrk="1" hangingPunct="1"/>
            <a:r>
              <a:rPr lang="fa-IR" altLang="en-US" b="1" dirty="0" smtClean="0">
                <a:cs typeface="B Titr" pitchFamily="2" charset="-78"/>
              </a:rPr>
              <a:t>الف) کنفرانس قبل از مشاهده</a:t>
            </a:r>
            <a:endParaRPr lang="en-US" altLang="en-US" b="1" dirty="0" smtClean="0">
              <a:cs typeface="B Titr" pitchFamily="2" charset="-78"/>
            </a:endParaRPr>
          </a:p>
        </p:txBody>
      </p:sp>
      <p:sp>
        <p:nvSpPr>
          <p:cNvPr id="50180" name="Rectangle 3"/>
          <p:cNvSpPr>
            <a:spLocks noGrp="1" noChangeArrowheads="1"/>
          </p:cNvSpPr>
          <p:nvPr>
            <p:ph type="body" idx="1"/>
          </p:nvPr>
        </p:nvSpPr>
        <p:spPr>
          <a:xfrm>
            <a:off x="457200" y="1600200"/>
            <a:ext cx="8229600" cy="5029200"/>
          </a:xfr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path path="circle">
              <a:fillToRect r="100000" b="100000"/>
            </a:path>
            <a:tileRect l="-100000" t="-100000"/>
          </a:gradFill>
          <a:scene3d>
            <a:camera prst="orthographicFront"/>
            <a:lightRig rig="threePt" dir="t"/>
          </a:scene3d>
          <a:sp3d>
            <a:bevelT/>
          </a:sp3d>
        </p:spPr>
        <p:txBody>
          <a:bodyPr>
            <a:normAutofit/>
          </a:bodyPr>
          <a:lstStyle/>
          <a:p>
            <a:pPr algn="justLow" rtl="1" eaLnBrk="1" hangingPunct="1">
              <a:lnSpc>
                <a:spcPct val="90000"/>
              </a:lnSpc>
            </a:pPr>
            <a:r>
              <a:rPr lang="fa-IR" altLang="en-US" sz="2000" b="1" dirty="0" smtClean="0">
                <a:cs typeface="B Nazanin" pitchFamily="2" charset="-78"/>
              </a:rPr>
              <a:t>مرحله قبل از مشاهده موثر کلاس درس، برگزاری کنفرانس قبل از مشاهده می باشد. جلسه یا کنفرانس قبل از مشاهده می تواند به ناظر کمک کند تا پیش فرضی در مورد رفتارها یا افکار معلم در سر نداشته باشد. جلسه قبل از مشاهده ای که خوب اجرا شده باشد دارای سه عنصر می باشد : 1- آمادگی، 2- مرور ذهنی، 3- قرارداد</a:t>
            </a:r>
          </a:p>
          <a:p>
            <a:pPr algn="justLow" rtl="1" eaLnBrk="1" hangingPunct="1">
              <a:lnSpc>
                <a:spcPct val="90000"/>
              </a:lnSpc>
            </a:pPr>
            <a:r>
              <a:rPr lang="fa-IR" altLang="en-US" sz="2000" b="1" dirty="0" smtClean="0">
                <a:cs typeface="B Nazanin" pitchFamily="2" charset="-78"/>
              </a:rPr>
              <a:t>عنصر آمادگی به ایجاد درک کامل ناظر از درس مورد نظر معلم اشاره دارد. آمادگی فرصتی به معلم می دهد تا از این طریق، ناظر را با فرایندهای برنامه ریزی تکراری،  آشنا کند. آمادگی درک متقابل و بررسی مشترک است در مورد اینکه، چگونه درس،   با طرح کلی برنامه درسی معلم و تصمیم گیری های آموزشی تطبیق پیدا می کند.</a:t>
            </a:r>
          </a:p>
          <a:p>
            <a:pPr algn="justLow" rtl="1" eaLnBrk="1" hangingPunct="1">
              <a:lnSpc>
                <a:spcPct val="90000"/>
              </a:lnSpc>
            </a:pPr>
            <a:r>
              <a:rPr lang="fa-IR" altLang="en-US" sz="2000" b="1" dirty="0" smtClean="0">
                <a:cs typeface="B Nazanin" pitchFamily="2" charset="-78"/>
              </a:rPr>
              <a:t>عنصر مرور ذهنی یا تمرین زمانی اتفاق می افتد که ناظر، معلم را درگیر فعالیت واقعی  یا ایفای نقش قسمت های انتخاب شده ای از درس می کند. معلم تمرین ذهنی می کند یا به همراه ناظر درس بعدی را تمرین می کند. پیش نمایش غیررسمی، فرصتی را  فراهم می آورد برای پیش بینی مشکلات و تعیین عناصر طرح، که ممکن است مبهم باشند و تشخیص نگرانی های معلم در مورد آن درس، قبل از آنکه تدریس شود.</a:t>
            </a:r>
          </a:p>
          <a:p>
            <a:pPr algn="justLow" rtl="1" eaLnBrk="1" hangingPunct="1">
              <a:lnSpc>
                <a:spcPct val="90000"/>
              </a:lnSpc>
            </a:pPr>
            <a:r>
              <a:rPr lang="fa-IR" altLang="en-US" sz="2000" b="1" dirty="0" smtClean="0">
                <a:cs typeface="B Nazanin" pitchFamily="2" charset="-78"/>
              </a:rPr>
              <a:t>عنصر آخر نشست قبل از مشاهده، قراردادی است که بین معلم و ناظر منعقد می شود. قرارداد انتظارات هردو نفر را راجع به هدف و روش های جمع آوری اطلاعات،</a:t>
            </a:r>
            <a:r>
              <a:rPr lang="en-US" altLang="en-US" sz="2000" b="1" dirty="0" smtClean="0">
                <a:cs typeface="B Nazanin" pitchFamily="2" charset="-78"/>
              </a:rPr>
              <a:t> </a:t>
            </a:r>
            <a:r>
              <a:rPr lang="fa-IR" altLang="en-US" sz="2000" b="1" dirty="0" smtClean="0">
                <a:cs typeface="B Nazanin" pitchFamily="2" charset="-78"/>
              </a:rPr>
              <a:t>روشن و خلاصه می کند.</a:t>
            </a:r>
            <a:endParaRPr lang="en-US" altLang="en-US" sz="2000" b="1" dirty="0" smtClean="0">
              <a:cs typeface="B Nazanin" pitchFamily="2" charset="-78"/>
            </a:endParaRPr>
          </a:p>
        </p:txBody>
      </p:sp>
    </p:spTree>
    <p:extLst>
      <p:ext uri="{BB962C8B-B14F-4D97-AF65-F5344CB8AC3E}">
        <p14:creationId xmlns:p14="http://schemas.microsoft.com/office/powerpoint/2010/main" val="2149056515"/>
      </p:ext>
    </p:extLst>
  </p:cSld>
  <p:clrMapOvr>
    <a:masterClrMapping/>
  </p:clrMapOvr>
  <p:transition spd="slow">
    <p:blind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ear-3-es[1]"/>
          <p:cNvPicPr>
            <a:picLocks noChangeAspect="1" noChangeArrowheads="1"/>
          </p:cNvPicPr>
          <p:nvPr/>
        </p:nvPicPr>
        <p:blipFill>
          <a:blip r:embed="rId2">
            <a:lum bright="48000"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2"/>
          <p:cNvSpPr>
            <a:spLocks noGrp="1" noChangeArrowheads="1"/>
          </p:cNvSpPr>
          <p:nvPr>
            <p:ph type="title"/>
          </p:nvPr>
        </p:nvSpPr>
        <p:spPr/>
        <p:txBody>
          <a:bodyPr/>
          <a:lstStyle/>
          <a:p>
            <a:pPr eaLnBrk="1" hangingPunct="1"/>
            <a:r>
              <a:rPr lang="fa-IR" altLang="en-US" sz="5000" b="1" smtClean="0">
                <a:cs typeface="B Titr" pitchFamily="2" charset="-78"/>
              </a:rPr>
              <a:t>گوش دادن فعال</a:t>
            </a:r>
            <a:endParaRPr lang="en-US" altLang="en-US" sz="5000" b="1" dirty="0" smtClean="0">
              <a:cs typeface="B Titr" pitchFamily="2" charset="-78"/>
            </a:endParaRPr>
          </a:p>
        </p:txBody>
      </p:sp>
      <p:sp>
        <p:nvSpPr>
          <p:cNvPr id="51204" name="Rectangle 3"/>
          <p:cNvSpPr>
            <a:spLocks noGrp="1" noChangeArrowheads="1"/>
          </p:cNvSpPr>
          <p:nvPr>
            <p:ph type="body" idx="1"/>
          </p:nvPr>
        </p:nvSpPr>
        <p:spPr/>
        <p:txBody>
          <a:bodyPr>
            <a:normAutofit/>
          </a:bodyPr>
          <a:lstStyle/>
          <a:p>
            <a:pPr algn="justLow" rtl="1" eaLnBrk="1" hangingPunct="1"/>
            <a:r>
              <a:rPr lang="fa-IR" altLang="en-US" sz="3000" b="1" dirty="0" smtClean="0">
                <a:cs typeface="B Nazanin" pitchFamily="2" charset="-78"/>
              </a:rPr>
              <a:t>ناظران باید آگاه باشند، در جلسه، استراتژی های فعال گوش دادن را به کارگیرند. استراتژی های فعال گوش دادن، رفتارهایی هستند که معلم از طریق آن نیت صادقانه ناظر را برای شنیدن و درک آنچه در مورد آن سخن می گوید، می فهمد. گوش دادن فعال به سادگی و با بازخور غیرکلامی مانند حالت خوش آمدگویی، ارتباط دیداری متقابل، شروع می شود که لازمه این امر، ملاقات با معلم در فضایی راحت و نشستن در کنار وی،</a:t>
            </a:r>
            <a:r>
              <a:rPr lang="en-US" altLang="en-US" sz="3000" b="1" dirty="0" smtClean="0">
                <a:cs typeface="B Nazanin" pitchFamily="2" charset="-78"/>
              </a:rPr>
              <a:t> </a:t>
            </a:r>
            <a:r>
              <a:rPr lang="fa-IR" altLang="en-US" sz="3000" b="1" dirty="0" smtClean="0">
                <a:cs typeface="B Nazanin" pitchFamily="2" charset="-78"/>
              </a:rPr>
              <a:t>به جای فضایی رسمی، آمرانه و نشستن پشت میز، می باشد.</a:t>
            </a:r>
            <a:endParaRPr lang="en-US" altLang="en-US" sz="3000" b="1" dirty="0" smtClean="0">
              <a:cs typeface="B Nazanin" pitchFamily="2" charset="-78"/>
            </a:endParaRPr>
          </a:p>
        </p:txBody>
      </p:sp>
    </p:spTree>
    <p:extLst>
      <p:ext uri="{BB962C8B-B14F-4D97-AF65-F5344CB8AC3E}">
        <p14:creationId xmlns:p14="http://schemas.microsoft.com/office/powerpoint/2010/main" val="1479318395"/>
      </p:ext>
    </p:extLst>
  </p:cSld>
  <p:clrMapOvr>
    <a:masterClrMapping/>
  </p:clrMapOvr>
  <p:transition spd="slow">
    <p:zoom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http://www.dynamicbusiness.com.au/wp-content/uploads/2009/02/strategy.jpg"/>
          <p:cNvPicPr>
            <a:picLocks noChangeAspect="1" noChangeArrowheads="1"/>
          </p:cNvPicPr>
          <p:nvPr/>
        </p:nvPicPr>
        <p:blipFill>
          <a:blip r:embed="rId2" r:link="rId3">
            <a:lum bright="48000" contrast="-60000"/>
            <a:extLst>
              <a:ext uri="{28A0092B-C50C-407E-A947-70E740481C1C}">
                <a14:useLocalDpi xmlns:a14="http://schemas.microsoft.com/office/drawing/2010/main" val="0"/>
              </a:ext>
            </a:extLst>
          </a:blip>
          <a:srcRect/>
          <a:stretch>
            <a:fillRect/>
          </a:stretch>
        </p:blipFill>
        <p:spPr bwMode="auto">
          <a:xfrm>
            <a:off x="0" y="549275"/>
            <a:ext cx="9144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p:cNvSpPr>
            <a:spLocks noGrp="1" noChangeArrowheads="1"/>
          </p:cNvSpPr>
          <p:nvPr>
            <p:ph type="title"/>
          </p:nvPr>
        </p:nvSpPr>
        <p:spPr>
          <a:xfrm>
            <a:off x="457200" y="419100"/>
            <a:ext cx="8229600" cy="777875"/>
          </a:xfrm>
          <a:solidFill>
            <a:srgbClr val="8BF98B"/>
          </a:solidFill>
        </p:spPr>
        <p:txBody>
          <a:bodyPr/>
          <a:lstStyle/>
          <a:p>
            <a:pPr eaLnBrk="1" hangingPunct="1"/>
            <a:r>
              <a:rPr lang="fa-IR" altLang="en-US" sz="4000" b="1" dirty="0" smtClean="0">
                <a:cs typeface="B Titr" pitchFamily="2" charset="-78"/>
              </a:rPr>
              <a:t>ب) کنفرانس بعد از مشاهده</a:t>
            </a:r>
            <a:endParaRPr lang="en-US" altLang="en-US" sz="4000" b="1" dirty="0" smtClean="0">
              <a:cs typeface="B Titr" pitchFamily="2" charset="-78"/>
            </a:endParaRPr>
          </a:p>
        </p:txBody>
      </p:sp>
      <p:sp>
        <p:nvSpPr>
          <p:cNvPr id="53252" name="Rectangle 3"/>
          <p:cNvSpPr>
            <a:spLocks noGrp="1" noChangeArrowheads="1"/>
          </p:cNvSpPr>
          <p:nvPr>
            <p:ph type="body" idx="1"/>
          </p:nvPr>
        </p:nvSpPr>
        <p:spPr>
          <a:xfrm>
            <a:off x="457200" y="1422400"/>
            <a:ext cx="8229600" cy="4886325"/>
          </a:xfr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8100000" scaled="1"/>
            <a:tileRect/>
          </a:gradFill>
        </p:spPr>
        <p:txBody>
          <a:bodyPr>
            <a:normAutofit lnSpcReduction="10000"/>
          </a:bodyPr>
          <a:lstStyle/>
          <a:p>
            <a:pPr algn="justLow" rtl="1" eaLnBrk="1" hangingPunct="1"/>
            <a:r>
              <a:rPr lang="fa-IR" altLang="en-US" sz="2200" b="1" dirty="0" smtClean="0">
                <a:cs typeface="B Nazanin" pitchFamily="2" charset="-78"/>
              </a:rPr>
              <a:t>برای تجزیه و تحلیل دقیق داده ها و برنامه ریزی استراتژی، نشست یا کنفرانس بعد از مشاهده برگزار خواهد شد.</a:t>
            </a:r>
            <a:endParaRPr lang="en-US" altLang="en-US" sz="2200" b="1" dirty="0" smtClean="0">
              <a:cs typeface="B Nazanin" pitchFamily="2" charset="-78"/>
            </a:endParaRPr>
          </a:p>
          <a:p>
            <a:pPr algn="justLow" rtl="1" eaLnBrk="1" hangingPunct="1"/>
            <a:r>
              <a:rPr lang="fa-IR" altLang="en-US" sz="2200" b="1" dirty="0" smtClean="0">
                <a:cs typeface="B Nazanin" pitchFamily="2" charset="-78"/>
              </a:rPr>
              <a:t>ناظر و معلم دیدگاه های خود را با بحث درمورد استنباط های خود از داده ها مبادله می کنند و اهداف و بازده</a:t>
            </a:r>
            <a:r>
              <a:rPr lang="en-US" altLang="en-US" sz="2200" b="1" dirty="0" smtClean="0">
                <a:cs typeface="B Nazanin" pitchFamily="2" charset="-78"/>
              </a:rPr>
              <a:t> </a:t>
            </a:r>
            <a:r>
              <a:rPr lang="fa-IR" altLang="en-US" sz="2200" b="1" dirty="0" smtClean="0">
                <a:cs typeface="B Nazanin" pitchFamily="2" charset="-78"/>
              </a:rPr>
              <a:t>دانش آموزان از درس را باهم مقایسه می نمایند.</a:t>
            </a:r>
            <a:endParaRPr lang="en-US" altLang="en-US" sz="2200" b="1" dirty="0" smtClean="0">
              <a:cs typeface="B Nazanin" pitchFamily="2" charset="-78"/>
            </a:endParaRPr>
          </a:p>
          <a:p>
            <a:pPr algn="justLow" rtl="1" eaLnBrk="1" hangingPunct="1"/>
            <a:r>
              <a:rPr lang="fa-IR" altLang="en-US" sz="2200" b="1" dirty="0" smtClean="0">
                <a:cs typeface="B Nazanin" pitchFamily="2" charset="-78"/>
              </a:rPr>
              <a:t>مشخصه بارز کنفرانس بعد از مشاهده موفق، همانا بررسی و تصمیم گیری براساس تحلیل و تفسیر داده ها، اندیشیدن معلم درمورد داده ها، تمایل به بسط دادن و آزمایش کردن رویکردهای جایگزین، و تاکید بر شناسایی و تقویت نقاط قوت معلم می باشد.</a:t>
            </a:r>
          </a:p>
          <a:p>
            <a:pPr algn="justLow" rtl="1" eaLnBrk="1" hangingPunct="1"/>
            <a:r>
              <a:rPr lang="fa-IR" altLang="en-US" sz="2200" b="1" dirty="0" smtClean="0">
                <a:cs typeface="B Nazanin" pitchFamily="2" charset="-78"/>
              </a:rPr>
              <a:t>اچسون و گال به ناظر به عنوان مشکل گشا یا تسریع کننده اشاره می کنند. اگر ناظر به تجزیه و تحلیل و دریافت شخصی خود تکیه کند، معلم حق انتخابی ندارد و انتظار می رود که بدون تفکر شخصی و تحقیق درمورد مفروضاتی که  بر رفتارش اثر می گذارد، رفتار خود را تغییر دهد ولی اگر معلم « چرایی ؟» آنچه باید انجام دهد تا اثر مثبتی بر یادگیری دانش آموزان داشته باشد، را درک کند و ارزشمند بداند، تاثیر بیشتری بر یادگیری دانش آموزان خواهد داشت. همچنین می تواند بهتر بر روی عملکرد خود نظارت داشته باشد.</a:t>
            </a:r>
            <a:endParaRPr lang="en-US" altLang="en-US" sz="2200" b="1" dirty="0" smtClean="0">
              <a:cs typeface="B Nazanin" pitchFamily="2" charset="-78"/>
            </a:endParaRPr>
          </a:p>
        </p:txBody>
      </p:sp>
    </p:spTree>
    <p:extLst>
      <p:ext uri="{BB962C8B-B14F-4D97-AF65-F5344CB8AC3E}">
        <p14:creationId xmlns:p14="http://schemas.microsoft.com/office/powerpoint/2010/main" val="97245710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bwMode="auto">
          <a:xfrm>
            <a:off x="5436096" y="72008"/>
            <a:ext cx="2664296" cy="1340768"/>
          </a:xfrm>
          <a:prstGeom prst="wave">
            <a:avLst>
              <a:gd name="adj1" fmla="val 12500"/>
              <a:gd name="adj2" fmla="val -1632"/>
            </a:avLst>
          </a:prstGeom>
          <a:solidFill>
            <a:srgbClr val="0FACBD"/>
          </a:solidFill>
          <a:ln w="12700" cap="sq" cmpd="sng" algn="ctr">
            <a:solidFill>
              <a:srgbClr val="CCECFF"/>
            </a:solidFill>
            <a:prstDash val="solid"/>
            <a:round/>
            <a:headEnd type="none" w="sm" len="sm"/>
            <a:tailEnd type="none" w="sm" len="sm"/>
          </a:ln>
          <a:effectLst/>
          <a:scene3d>
            <a:camera prst="orthographicFront"/>
            <a:lightRig rig="threePt" dir="t"/>
          </a:scene3d>
          <a:sp3d>
            <a:bevelT/>
          </a:sp3d>
          <a:extLst/>
        </p:spPr>
        <p:txBody>
          <a:bodyPr/>
          <a:lstStyle/>
          <a:p>
            <a:pPr algn="ctr">
              <a:defRPr/>
            </a:pPr>
            <a:r>
              <a:rPr lang="fa-IR" sz="4400" dirty="0">
                <a:latin typeface="Arial" charset="0"/>
                <a:cs typeface="B Nazanin" pitchFamily="2" charset="-78"/>
              </a:rPr>
              <a:t>مقدمه</a:t>
            </a:r>
            <a:endParaRPr lang="en-US" sz="4400" dirty="0">
              <a:latin typeface="Arial" charset="0"/>
              <a:cs typeface="B Nazanin" pitchFamily="2" charset="-78"/>
            </a:endParaRPr>
          </a:p>
        </p:txBody>
      </p:sp>
      <p:sp>
        <p:nvSpPr>
          <p:cNvPr id="6" name="Rounded Rectangle 5"/>
          <p:cNvSpPr/>
          <p:nvPr/>
        </p:nvSpPr>
        <p:spPr bwMode="auto">
          <a:xfrm>
            <a:off x="4427984" y="1412776"/>
            <a:ext cx="4248472" cy="5445224"/>
          </a:xfrm>
          <a:prstGeom prst="roundRect">
            <a:avLst/>
          </a:prstGeom>
          <a:solidFill>
            <a:srgbClr val="F8A6E3"/>
          </a:solidFill>
          <a:ln w="12700" cap="sq" cmpd="sng" algn="ctr">
            <a:solidFill>
              <a:srgbClr val="F8A6E3"/>
            </a:solidFill>
            <a:prstDash val="solid"/>
            <a:round/>
            <a:headEnd type="none" w="sm" len="sm"/>
            <a:tailEnd type="none" w="sm" len="sm"/>
          </a:ln>
          <a:effectLst/>
          <a:scene3d>
            <a:camera prst="orthographicFront"/>
            <a:lightRig rig="threePt" dir="t"/>
          </a:scene3d>
          <a:sp3d>
            <a:bevelT/>
          </a:sp3d>
          <a:extLst/>
        </p:spPr>
        <p:txBody>
          <a:bodyPr/>
          <a:lstStyle/>
          <a:p>
            <a:pPr algn="r" rtl="1">
              <a:defRPr/>
            </a:pPr>
            <a:r>
              <a:rPr lang="fa-IR" sz="2400" b="1" dirty="0">
                <a:cs typeface="B Nazanin" panose="00000400000000000000" pitchFamily="2" charset="-78"/>
              </a:rPr>
              <a:t>ویلسون (1997) بیان می‌دارد که: تغییر سازمانی دارای دو جنبه مهم؛ تغییر در مأموریت و راهبرد </a:t>
            </a:r>
            <a:endParaRPr lang="en-US" sz="2400" b="1" dirty="0">
              <a:cs typeface="B Nazanin" panose="00000400000000000000" pitchFamily="2" charset="-78"/>
            </a:endParaRPr>
          </a:p>
          <a:p>
            <a:pPr algn="r" rtl="1">
              <a:defRPr/>
            </a:pPr>
            <a:r>
              <a:rPr lang="fa-IR" sz="2400" b="1" dirty="0">
                <a:cs typeface="B Nazanin" panose="00000400000000000000" pitchFamily="2" charset="-78"/>
              </a:rPr>
              <a:t>و دیگری تغییر در فرهنگ و رفتار می باشد</a:t>
            </a:r>
            <a:r>
              <a:rPr lang="en-US" sz="2400" b="1" dirty="0">
                <a:cs typeface="B Nazanin" panose="00000400000000000000" pitchFamily="2" charset="-78"/>
              </a:rPr>
              <a:t>.</a:t>
            </a:r>
          </a:p>
          <a:p>
            <a:pPr algn="r" rtl="1">
              <a:defRPr/>
            </a:pPr>
            <a:r>
              <a:rPr lang="fa-IR" sz="2400" b="1" dirty="0">
                <a:cs typeface="B Nazanin" panose="00000400000000000000" pitchFamily="2" charset="-78"/>
              </a:rPr>
              <a:t> اصولاً تغییر مأموریت و راهبرد بدون تغییر در فرهنگ و رفتار غیر ممکن است.</a:t>
            </a:r>
            <a:endParaRPr lang="en-US" sz="2400" b="1" dirty="0">
              <a:cs typeface="B Nazanin" panose="00000400000000000000" pitchFamily="2" charset="-78"/>
            </a:endParaRPr>
          </a:p>
          <a:p>
            <a:pPr algn="r" rtl="1">
              <a:defRPr/>
            </a:pPr>
            <a:r>
              <a:rPr lang="fa-IR" sz="2400" b="1" dirty="0">
                <a:cs typeface="B Nazanin" panose="00000400000000000000" pitchFamily="2" charset="-78"/>
              </a:rPr>
              <a:t>کلید این کار تغییر ذهنیت و رفتار افراد در سازمان است</a:t>
            </a:r>
            <a:r>
              <a:rPr lang="en-US" sz="2400" b="1" dirty="0">
                <a:cs typeface="B Nazanin" panose="00000400000000000000" pitchFamily="2" charset="-78"/>
              </a:rPr>
              <a:t> </a:t>
            </a:r>
            <a:r>
              <a:rPr lang="fa-IR" sz="2400" b="1" dirty="0">
                <a:cs typeface="B Nazanin" panose="00000400000000000000" pitchFamily="2" charset="-78"/>
              </a:rPr>
              <a:t>(دیویس و همکاران، 2009، ترجمه عبدالهی و ساکی، 1389، ص 47). </a:t>
            </a:r>
            <a:endParaRPr lang="en-US" sz="2400" dirty="0">
              <a:latin typeface="Arial" charset="0"/>
              <a:cs typeface="B Nazanin" panose="00000400000000000000" pitchFamily="2" charset="-78"/>
            </a:endParaRPr>
          </a:p>
        </p:txBody>
      </p:sp>
      <p:sp>
        <p:nvSpPr>
          <p:cNvPr id="7" name="Rounded Rectangle 6"/>
          <p:cNvSpPr/>
          <p:nvPr/>
        </p:nvSpPr>
        <p:spPr bwMode="auto">
          <a:xfrm>
            <a:off x="179512" y="1667189"/>
            <a:ext cx="3960440" cy="4047811"/>
          </a:xfrm>
          <a:prstGeom prst="roundRect">
            <a:avLst/>
          </a:prstGeom>
          <a:solidFill>
            <a:srgbClr val="F8A6E3"/>
          </a:solidFill>
          <a:ln w="12700" cap="sq" cmpd="sng" algn="ctr">
            <a:solidFill>
              <a:srgbClr val="F8A6E3"/>
            </a:solidFill>
            <a:prstDash val="solid"/>
            <a:round/>
            <a:headEnd type="none" w="sm" len="sm"/>
            <a:tailEnd type="none" w="sm" len="sm"/>
          </a:ln>
          <a:effectLst/>
          <a:scene3d>
            <a:camera prst="orthographicFront"/>
            <a:lightRig rig="threePt" dir="t"/>
          </a:scene3d>
          <a:sp3d>
            <a:bevelT/>
          </a:sp3d>
          <a:extLst/>
        </p:spPr>
        <p:txBody>
          <a:bodyPr/>
          <a:lstStyle/>
          <a:p>
            <a:pPr algn="just" rtl="1">
              <a:defRPr/>
            </a:pPr>
            <a:r>
              <a:rPr lang="fa-IR" sz="2400" b="1" dirty="0">
                <a:latin typeface="B Nazanin "/>
                <a:cs typeface="B Mitra" panose="00000400000000000000" pitchFamily="2" charset="-78"/>
              </a:rPr>
              <a:t>گاسکی( 1986) در این رابط می گوید که "هر گونه پیشنهادی جدید برای اصلاح، تغییر ساختار، یا تحول مدارس، بر رشد حرفه ای معلم به عنوان ابتدایی ترین وسیله ایجاد تغییرات مورد نیاز تأکید دارد"( نقل از نولان و هوور، 2008 ترجمه عبدالهی، 1388).</a:t>
            </a:r>
            <a:r>
              <a:rPr lang="en-US" sz="2400" b="1" dirty="0">
                <a:latin typeface="B Nazanin "/>
                <a:cs typeface="B Mitra" panose="00000400000000000000" pitchFamily="2" charset="-78"/>
              </a:rPr>
              <a:t> </a:t>
            </a:r>
          </a:p>
        </p:txBody>
      </p:sp>
    </p:spTree>
    <p:extLst>
      <p:ext uri="{BB962C8B-B14F-4D97-AF65-F5344CB8AC3E}">
        <p14:creationId xmlns:p14="http://schemas.microsoft.com/office/powerpoint/2010/main" val="13949436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EDDSys[1]"/>
          <p:cNvPicPr>
            <a:picLocks noChangeAspect="1" noChangeArrowheads="1"/>
          </p:cNvPicPr>
          <p:nvPr/>
        </p:nvPicPr>
        <p:blipFill>
          <a:blip r:embed="rId2">
            <a:lum bright="48000"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2"/>
          <p:cNvSpPr>
            <a:spLocks noGrp="1" noChangeArrowheads="1"/>
          </p:cNvSpPr>
          <p:nvPr>
            <p:ph type="title"/>
          </p:nvPr>
        </p:nvSpPr>
        <p:spPr>
          <a:xfrm>
            <a:off x="457200" y="404813"/>
            <a:ext cx="8229600" cy="1143000"/>
          </a:xfrm>
        </p:spPr>
        <p:txBody>
          <a:bodyPr/>
          <a:lstStyle/>
          <a:p>
            <a:pPr eaLnBrk="1" hangingPunct="1"/>
            <a:r>
              <a:rPr lang="fa-IR" altLang="en-US" b="1" smtClean="0">
                <a:cs typeface="B Titr" pitchFamily="2" charset="-78"/>
              </a:rPr>
              <a:t>ج) ارزشیابی چرخه نظارت آموزشی</a:t>
            </a:r>
            <a:endParaRPr lang="en-US" altLang="en-US" b="1" dirty="0" smtClean="0">
              <a:cs typeface="B Titr" pitchFamily="2" charset="-78"/>
            </a:endParaRPr>
          </a:p>
        </p:txBody>
      </p:sp>
      <p:sp>
        <p:nvSpPr>
          <p:cNvPr id="54276" name="Rectangle 3"/>
          <p:cNvSpPr>
            <a:spLocks noGrp="1" noChangeArrowheads="1"/>
          </p:cNvSpPr>
          <p:nvPr>
            <p:ph type="body" idx="1"/>
          </p:nvPr>
        </p:nvSpPr>
        <p:spPr/>
        <p:txBody>
          <a:bodyPr/>
          <a:lstStyle/>
          <a:p>
            <a:pPr algn="justLow" rtl="1" eaLnBrk="1" hangingPunct="1"/>
            <a:r>
              <a:rPr lang="fa-IR" altLang="en-US" sz="3000" b="1" dirty="0" smtClean="0">
                <a:cs typeface="B Zar" pitchFamily="2" charset="-78"/>
              </a:rPr>
              <a:t>بیشتر کنفرانس های بعد از مشاهده، با مرور بر چرخه نظارت به طور صریح، و توافق ناظر و معلم بر سر اهداف آینده برای مشاهده بعدی، خاتمه می یابد. </a:t>
            </a:r>
          </a:p>
          <a:p>
            <a:pPr algn="justLow" rtl="1" eaLnBrk="1" hangingPunct="1"/>
            <a:r>
              <a:rPr lang="fa-IR" altLang="en-US" sz="3000" b="1" dirty="0" smtClean="0">
                <a:cs typeface="B Zar" pitchFamily="2" charset="-78"/>
              </a:rPr>
              <a:t>اگر چرخه نظارت، با صمیمیت و صداقت اجرا شود، ارزشیابی این چرخه روح اعتماد و حس همکاری              و حمایت مستمر را تقویت می کند. ناظر و معلم باید هر دو احساس کنند که چرخه نظارت به نفع خود معلم است، معلم متخصص می شود و قادر خواهد بود مشکلات را            به تنهایی و در موقعیت های مشابه آینده، حل کند.</a:t>
            </a:r>
            <a:r>
              <a:rPr lang="fa-IR" altLang="en-US" sz="3000" dirty="0" smtClean="0">
                <a:cs typeface="B Zar" pitchFamily="2" charset="-78"/>
              </a:rPr>
              <a:t> </a:t>
            </a:r>
            <a:endParaRPr lang="en-US" altLang="en-US" sz="3000" dirty="0" smtClean="0">
              <a:cs typeface="B Zar" pitchFamily="2" charset="-78"/>
            </a:endParaRPr>
          </a:p>
        </p:txBody>
      </p:sp>
    </p:spTree>
    <p:extLst>
      <p:ext uri="{BB962C8B-B14F-4D97-AF65-F5344CB8AC3E}">
        <p14:creationId xmlns:p14="http://schemas.microsoft.com/office/powerpoint/2010/main" val="1562871804"/>
      </p:ext>
    </p:extLst>
  </p:cSld>
  <p:clrMapOvr>
    <a:masterClrMapping/>
  </p:clrMapOvr>
  <p:transition spd="slow">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64032_ist2_924422-way-to-success-2[1]"/>
          <p:cNvPicPr>
            <a:picLocks noChangeAspect="1" noChangeArrowheads="1"/>
          </p:cNvPicPr>
          <p:nvPr/>
        </p:nvPicPr>
        <p:blipFill>
          <a:blip r:embed="rId2">
            <a:lum bright="36000" contrast="-4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title"/>
          </p:nvPr>
        </p:nvSpPr>
        <p:spPr>
          <a:xfrm>
            <a:off x="457200" y="274638"/>
            <a:ext cx="8229600" cy="993775"/>
          </a:xfrm>
        </p:spPr>
        <p:txBody>
          <a:bodyPr>
            <a:normAutofit fontScale="90000"/>
          </a:bodyPr>
          <a:lstStyle/>
          <a:p>
            <a:pPr eaLnBrk="1" hangingPunct="1"/>
            <a:r>
              <a:rPr lang="fa-IR" altLang="en-US" sz="3000" b="1" smtClean="0">
                <a:cs typeface="B Titr" pitchFamily="2" charset="-78"/>
              </a:rPr>
              <a:t>7) ایجاد جوی که در آن کار گروهی، همکاری و رشد مستمر ارزشمند باشد</a:t>
            </a:r>
            <a:endParaRPr lang="en-US" altLang="en-US" sz="3000" b="1" dirty="0" smtClean="0">
              <a:cs typeface="B Titr" pitchFamily="2" charset="-78"/>
            </a:endParaRPr>
          </a:p>
        </p:txBody>
      </p:sp>
      <p:sp>
        <p:nvSpPr>
          <p:cNvPr id="56324" name="Rectangle 3"/>
          <p:cNvSpPr>
            <a:spLocks noGrp="1" noChangeArrowheads="1"/>
          </p:cNvSpPr>
          <p:nvPr>
            <p:ph type="body" idx="1"/>
          </p:nvPr>
        </p:nvSpPr>
        <p:spPr>
          <a:xfrm>
            <a:off x="457200" y="1412875"/>
            <a:ext cx="8229600" cy="4968875"/>
          </a:xfrm>
        </p:spPr>
        <p:txBody>
          <a:bodyPr>
            <a:normAutofit lnSpcReduction="10000"/>
          </a:bodyPr>
          <a:lstStyle/>
          <a:p>
            <a:pPr algn="justLow" rtl="1" eaLnBrk="1" hangingPunct="1"/>
            <a:r>
              <a:rPr lang="fa-IR" altLang="en-US" sz="2000" b="1" dirty="0" smtClean="0">
                <a:cs typeface="B Zar" pitchFamily="2" charset="-78"/>
              </a:rPr>
              <a:t>ایجاد جوی که برای کار گروهی، همکاری و رشد مستمر ارزش قائل شود، یک فرایند تکاملی است. این امر نیازمند مشارکت فعال ناظرانی است که آگاهانه و مصرانه نقش الگو را بازی کنند. کلامشان و حتی اعمالشان باید به گونه ای باشد که صادقانه قدردانی از کار معلمان را نشان دهد. ناظرها باید این باور را انتقال دهند که تعداد بسیار زیادی  از معلمان چیزهایی برای گفتن دارند و می توانند در نظارت آموزشی سهیم شوند.</a:t>
            </a:r>
          </a:p>
          <a:p>
            <a:pPr algn="justLow" rtl="1" eaLnBrk="1" hangingPunct="1"/>
            <a:r>
              <a:rPr lang="fa-IR" altLang="en-US" sz="2000" b="1" dirty="0" smtClean="0">
                <a:cs typeface="B Zar" pitchFamily="2" charset="-78"/>
              </a:rPr>
              <a:t>ایجاد چنین جوی در مدرسه ممکن است مهمترین عنصر در آماده سازی برای نظارت آموزشی باشد. درچنین محیطی هدف های معلمان با اهداف آموزشی هماهنگ بوده    و بر یادگیری دانش آموزان تاکید دارد. معلمان صریحا در مورد تدریس خود با یکدیگر صحبت کرده و در مورد بهترین روش ها و فعالیت های بالا بردن یادگیری                       دانش آموزان،  هرچه می دانند، با رغبت با یکدیگر در میان می گذارند.                             آنها در گروههای دونفری یا بیشتر، روی موضوعات آموزشی و برنامه های درسی با هم همکاری می کنند و از کلاس های یکدیگر دیدن می کنند.</a:t>
            </a:r>
          </a:p>
          <a:p>
            <a:pPr algn="justLow" rtl="1" eaLnBrk="1" hangingPunct="1"/>
            <a:r>
              <a:rPr lang="fa-IR" altLang="en-US" sz="2000" b="1" dirty="0" smtClean="0">
                <a:cs typeface="B Zar" pitchFamily="2" charset="-78"/>
              </a:rPr>
              <a:t>به طور خلاصه بهترین جو مدرسه با معلمانی توصیف می شود که به نظر ما، معلمان فکوری هستند، فراتر از کلاس درس خود رفته، حس مالکیت و تعهد به مدرسه دارند              و خود را به عنوان مشارکت کنندگان کل مدرسه می بینند، یعنی اعضای یک پیکر            با استعداد جمعی.</a:t>
            </a:r>
            <a:endParaRPr lang="en-US" altLang="en-US" sz="2000" b="1" dirty="0" smtClean="0">
              <a:cs typeface="B Zar" pitchFamily="2" charset="-78"/>
            </a:endParaRPr>
          </a:p>
        </p:txBody>
      </p:sp>
    </p:spTree>
    <p:extLst>
      <p:ext uri="{BB962C8B-B14F-4D97-AF65-F5344CB8AC3E}">
        <p14:creationId xmlns:p14="http://schemas.microsoft.com/office/powerpoint/2010/main" val="1764932443"/>
      </p:ext>
    </p:extLst>
  </p:cSld>
  <p:clrMapOvr>
    <a:masterClrMapping/>
  </p:clrMapOvr>
  <p:transition spd="slow">
    <p:newsfla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9" descr="http://www.takshare.com/pictures/bb8ced743d3b47508adf1b8e6ed4b154.jpg"/>
          <p:cNvPicPr>
            <a:picLocks noChangeAspect="1" noChangeArrowheads="1"/>
          </p:cNvPicPr>
          <p:nvPr/>
        </p:nvPicPr>
        <p:blipFill>
          <a:blip r:embed="rId2" r:link="rId3">
            <a:lum bright="60000" contrast="-8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Line 26"/>
          <p:cNvSpPr>
            <a:spLocks noChangeShapeType="1"/>
          </p:cNvSpPr>
          <p:nvPr/>
        </p:nvSpPr>
        <p:spPr bwMode="auto">
          <a:xfrm flipH="1">
            <a:off x="2871788" y="2678113"/>
            <a:ext cx="3314700" cy="15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7348" name="Freeform 20"/>
          <p:cNvSpPr>
            <a:spLocks/>
          </p:cNvSpPr>
          <p:nvPr/>
        </p:nvSpPr>
        <p:spPr bwMode="auto">
          <a:xfrm>
            <a:off x="4572000" y="4751388"/>
            <a:ext cx="2479675" cy="1270000"/>
          </a:xfrm>
          <a:custGeom>
            <a:avLst/>
            <a:gdLst>
              <a:gd name="T0" fmla="*/ 0 w 1517"/>
              <a:gd name="T1" fmla="*/ 2147483647 h 800"/>
              <a:gd name="T2" fmla="*/ 2147483647 w 1517"/>
              <a:gd name="T3" fmla="*/ 0 h 800"/>
              <a:gd name="T4" fmla="*/ 0 60000 65536"/>
              <a:gd name="T5" fmla="*/ 0 60000 65536"/>
              <a:gd name="T6" fmla="*/ 0 w 1517"/>
              <a:gd name="T7" fmla="*/ 0 h 800"/>
              <a:gd name="T8" fmla="*/ 1517 w 1517"/>
              <a:gd name="T9" fmla="*/ 800 h 800"/>
            </a:gdLst>
            <a:ahLst/>
            <a:cxnLst>
              <a:cxn ang="T4">
                <a:pos x="T0" y="T1"/>
              </a:cxn>
              <a:cxn ang="T5">
                <a:pos x="T2" y="T3"/>
              </a:cxn>
            </a:cxnLst>
            <a:rect l="T6" t="T7" r="T8" b="T9"/>
            <a:pathLst>
              <a:path w="1517" h="800">
                <a:moveTo>
                  <a:pt x="0" y="800"/>
                </a:moveTo>
                <a:lnTo>
                  <a:pt x="1517" y="0"/>
                </a:lnTo>
              </a:path>
            </a:pathLst>
          </a:custGeom>
          <a:noFill/>
          <a:ln w="19050">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7349" name="Freeform 19"/>
          <p:cNvSpPr>
            <a:spLocks/>
          </p:cNvSpPr>
          <p:nvPr/>
        </p:nvSpPr>
        <p:spPr bwMode="auto">
          <a:xfrm>
            <a:off x="1979613" y="4724400"/>
            <a:ext cx="2389187" cy="1195388"/>
          </a:xfrm>
          <a:custGeom>
            <a:avLst/>
            <a:gdLst>
              <a:gd name="T0" fmla="*/ 0 w 3341"/>
              <a:gd name="T1" fmla="*/ 0 h 1983"/>
              <a:gd name="T2" fmla="*/ 2147483647 w 3341"/>
              <a:gd name="T3" fmla="*/ 2147483647 h 1983"/>
              <a:gd name="T4" fmla="*/ 0 60000 65536"/>
              <a:gd name="T5" fmla="*/ 0 60000 65536"/>
              <a:gd name="T6" fmla="*/ 0 w 3341"/>
              <a:gd name="T7" fmla="*/ 0 h 1983"/>
              <a:gd name="T8" fmla="*/ 3341 w 3341"/>
              <a:gd name="T9" fmla="*/ 1983 h 1983"/>
            </a:gdLst>
            <a:ahLst/>
            <a:cxnLst>
              <a:cxn ang="T4">
                <a:pos x="T0" y="T1"/>
              </a:cxn>
              <a:cxn ang="T5">
                <a:pos x="T2" y="T3"/>
              </a:cxn>
            </a:cxnLst>
            <a:rect l="T6" t="T7" r="T8" b="T9"/>
            <a:pathLst>
              <a:path w="3341" h="1983">
                <a:moveTo>
                  <a:pt x="0" y="0"/>
                </a:moveTo>
                <a:lnTo>
                  <a:pt x="3341" y="1983"/>
                </a:lnTo>
              </a:path>
            </a:pathLst>
          </a:custGeom>
          <a:noFill/>
          <a:ln w="19050">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7350" name="Line 17"/>
          <p:cNvSpPr>
            <a:spLocks noChangeShapeType="1"/>
          </p:cNvSpPr>
          <p:nvPr/>
        </p:nvSpPr>
        <p:spPr bwMode="auto">
          <a:xfrm>
            <a:off x="2051050" y="2908300"/>
            <a:ext cx="0" cy="12969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7351" name="Line 18"/>
          <p:cNvSpPr>
            <a:spLocks noChangeShapeType="1"/>
          </p:cNvSpPr>
          <p:nvPr/>
        </p:nvSpPr>
        <p:spPr bwMode="auto">
          <a:xfrm flipV="1">
            <a:off x="7019925" y="2997200"/>
            <a:ext cx="0" cy="12954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7352" name="Rectangle 2"/>
          <p:cNvSpPr>
            <a:spLocks noGrp="1" noChangeArrowheads="1"/>
          </p:cNvSpPr>
          <p:nvPr>
            <p:ph type="title"/>
          </p:nvPr>
        </p:nvSpPr>
        <p:spPr>
          <a:xfrm>
            <a:off x="457200" y="274638"/>
            <a:ext cx="8229600" cy="993775"/>
          </a:xfrm>
        </p:spPr>
        <p:txBody>
          <a:bodyPr/>
          <a:lstStyle/>
          <a:p>
            <a:pPr eaLnBrk="1" hangingPunct="1"/>
            <a:r>
              <a:rPr lang="fa-IR" altLang="en-US" sz="2600" b="1" smtClean="0">
                <a:cs typeface="B Titr" pitchFamily="2" charset="-78"/>
              </a:rPr>
              <a:t>نظارت کلاس درس محور و مربیگری به عنوان یک فرایند چرخشی</a:t>
            </a:r>
            <a:br>
              <a:rPr lang="fa-IR" altLang="en-US" sz="2600" b="1" smtClean="0">
                <a:cs typeface="B Titr" pitchFamily="2" charset="-78"/>
              </a:rPr>
            </a:br>
            <a:r>
              <a:rPr lang="fa-IR" altLang="en-US" sz="2600" b="1" smtClean="0">
                <a:cs typeface="B Titr" pitchFamily="2" charset="-78"/>
              </a:rPr>
              <a:t>( چرخه نظارت آموزشی )</a:t>
            </a:r>
            <a:endParaRPr lang="en-US" altLang="en-US" sz="2600" b="1" dirty="0" smtClean="0">
              <a:cs typeface="B Titr" pitchFamily="2" charset="-78"/>
            </a:endParaRPr>
          </a:p>
        </p:txBody>
      </p:sp>
      <p:sp>
        <p:nvSpPr>
          <p:cNvPr id="57353" name="Text Box 4"/>
          <p:cNvSpPr txBox="1">
            <a:spLocks noChangeArrowheads="1"/>
          </p:cNvSpPr>
          <p:nvPr/>
        </p:nvSpPr>
        <p:spPr bwMode="auto">
          <a:xfrm>
            <a:off x="1258888" y="2439988"/>
            <a:ext cx="1619250" cy="539750"/>
          </a:xfrm>
          <a:prstGeom prst="rect">
            <a:avLst/>
          </a:prstGeom>
          <a:solidFill>
            <a:srgbClr val="FFFFFF"/>
          </a:solidFill>
          <a:ln w="2540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fa-IR" altLang="en-US" sz="600">
              <a:latin typeface="Times New Roman" pitchFamily="18" charset="0"/>
              <a:cs typeface="B Titr" pitchFamily="2" charset="-78"/>
            </a:endParaRPr>
          </a:p>
          <a:p>
            <a:pPr algn="ctr" eaLnBrk="1" hangingPunct="1"/>
            <a:r>
              <a:rPr lang="fa-IR" altLang="en-US" sz="1600">
                <a:latin typeface="Times New Roman" pitchFamily="18" charset="0"/>
                <a:cs typeface="B Titr" pitchFamily="2" charset="-78"/>
              </a:rPr>
              <a:t>مشاهده</a:t>
            </a:r>
            <a:endParaRPr lang="en-US" altLang="en-US" sz="1600" dirty="0"/>
          </a:p>
        </p:txBody>
      </p:sp>
      <p:sp>
        <p:nvSpPr>
          <p:cNvPr id="57354" name="Text Box 5"/>
          <p:cNvSpPr txBox="1">
            <a:spLocks noChangeArrowheads="1"/>
          </p:cNvSpPr>
          <p:nvPr/>
        </p:nvSpPr>
        <p:spPr bwMode="auto">
          <a:xfrm>
            <a:off x="3744913" y="5924550"/>
            <a:ext cx="1619250" cy="539750"/>
          </a:xfrm>
          <a:prstGeom prst="rect">
            <a:avLst/>
          </a:prstGeom>
          <a:solidFill>
            <a:srgbClr val="FFFFFF"/>
          </a:solidFill>
          <a:ln w="2540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a-IR" altLang="en-US" sz="1600">
                <a:latin typeface="Times New Roman" pitchFamily="18" charset="0"/>
                <a:cs typeface="B Titr" pitchFamily="2" charset="-78"/>
              </a:rPr>
              <a:t>کنفرانس </a:t>
            </a:r>
          </a:p>
          <a:p>
            <a:pPr algn="ctr" eaLnBrk="1" hangingPunct="1"/>
            <a:r>
              <a:rPr lang="fa-IR" altLang="en-US" sz="1600">
                <a:latin typeface="Times New Roman" pitchFamily="18" charset="0"/>
                <a:cs typeface="B Titr" pitchFamily="2" charset="-78"/>
              </a:rPr>
              <a:t>بعد از مشاهده</a:t>
            </a:r>
            <a:endParaRPr lang="en-US" altLang="en-US" sz="1600" dirty="0"/>
          </a:p>
        </p:txBody>
      </p:sp>
      <p:sp>
        <p:nvSpPr>
          <p:cNvPr id="57355" name="Text Box 6"/>
          <p:cNvSpPr txBox="1">
            <a:spLocks noChangeArrowheads="1"/>
          </p:cNvSpPr>
          <p:nvPr/>
        </p:nvSpPr>
        <p:spPr bwMode="auto">
          <a:xfrm>
            <a:off x="3765550" y="1484313"/>
            <a:ext cx="1619250" cy="539750"/>
          </a:xfrm>
          <a:prstGeom prst="rect">
            <a:avLst/>
          </a:prstGeom>
          <a:solidFill>
            <a:srgbClr val="FFFFFF"/>
          </a:solidFill>
          <a:ln w="2540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fa-IR" altLang="en-US" sz="600">
              <a:latin typeface="Times New Roman" pitchFamily="18" charset="0"/>
              <a:cs typeface="B Titr" pitchFamily="2" charset="-78"/>
            </a:endParaRPr>
          </a:p>
          <a:p>
            <a:pPr algn="ctr" eaLnBrk="1" hangingPunct="1"/>
            <a:r>
              <a:rPr lang="fa-IR" altLang="en-US" sz="1600">
                <a:latin typeface="Times New Roman" pitchFamily="18" charset="0"/>
                <a:cs typeface="B Titr" pitchFamily="2" charset="-78"/>
              </a:rPr>
              <a:t>آماده سازی</a:t>
            </a:r>
            <a:endParaRPr lang="en-US" altLang="en-US" sz="1600" dirty="0"/>
          </a:p>
        </p:txBody>
      </p:sp>
      <p:sp>
        <p:nvSpPr>
          <p:cNvPr id="57356" name="Text Box 7"/>
          <p:cNvSpPr txBox="1">
            <a:spLocks noChangeArrowheads="1"/>
          </p:cNvSpPr>
          <p:nvPr/>
        </p:nvSpPr>
        <p:spPr bwMode="auto">
          <a:xfrm>
            <a:off x="1258888" y="4203700"/>
            <a:ext cx="1619250" cy="539750"/>
          </a:xfrm>
          <a:prstGeom prst="rect">
            <a:avLst/>
          </a:prstGeom>
          <a:solidFill>
            <a:srgbClr val="FFFFFF"/>
          </a:solidFill>
          <a:ln w="25400" algn="ctr">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fa-IR" altLang="en-US" sz="600">
              <a:latin typeface="Times New Roman" pitchFamily="18" charset="0"/>
              <a:cs typeface="B Titr" pitchFamily="2" charset="-78"/>
            </a:endParaRPr>
          </a:p>
          <a:p>
            <a:pPr algn="ctr" eaLnBrk="1" hangingPunct="1"/>
            <a:r>
              <a:rPr lang="fa-IR" altLang="en-US" sz="1600">
                <a:latin typeface="Times New Roman" pitchFamily="18" charset="0"/>
                <a:cs typeface="B Titr" pitchFamily="2" charset="-78"/>
              </a:rPr>
              <a:t>استراتژی و تحلیل</a:t>
            </a:r>
            <a:endParaRPr lang="en-US" altLang="en-US" sz="1600" dirty="0">
              <a:latin typeface="Times New Roman" pitchFamily="18" charset="0"/>
              <a:cs typeface="B Titr" pitchFamily="2" charset="-78"/>
            </a:endParaRPr>
          </a:p>
        </p:txBody>
      </p:sp>
      <p:sp>
        <p:nvSpPr>
          <p:cNvPr id="57357" name="Text Box 8"/>
          <p:cNvSpPr txBox="1">
            <a:spLocks noChangeArrowheads="1"/>
          </p:cNvSpPr>
          <p:nvPr/>
        </p:nvSpPr>
        <p:spPr bwMode="auto">
          <a:xfrm>
            <a:off x="6199188" y="4203700"/>
            <a:ext cx="1619250" cy="539750"/>
          </a:xfrm>
          <a:prstGeom prst="rect">
            <a:avLst/>
          </a:prstGeom>
          <a:solidFill>
            <a:srgbClr val="FFFFFF"/>
          </a:solidFill>
          <a:ln w="2540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fa-IR" altLang="en-US" sz="600">
              <a:latin typeface="Times New Roman" pitchFamily="18" charset="0"/>
              <a:cs typeface="B Titr" pitchFamily="2" charset="-78"/>
            </a:endParaRPr>
          </a:p>
          <a:p>
            <a:pPr algn="ctr" eaLnBrk="1" hangingPunct="1"/>
            <a:r>
              <a:rPr lang="fa-IR" altLang="en-US" sz="1600">
                <a:latin typeface="Times New Roman" pitchFamily="18" charset="0"/>
                <a:cs typeface="B Titr" pitchFamily="2" charset="-78"/>
              </a:rPr>
              <a:t>ارزشیابی چرخه</a:t>
            </a:r>
            <a:endParaRPr lang="en-US" altLang="en-US" sz="1600" dirty="0"/>
          </a:p>
        </p:txBody>
      </p:sp>
      <p:sp>
        <p:nvSpPr>
          <p:cNvPr id="57358" name="Text Box 9"/>
          <p:cNvSpPr txBox="1">
            <a:spLocks noChangeArrowheads="1"/>
          </p:cNvSpPr>
          <p:nvPr/>
        </p:nvSpPr>
        <p:spPr bwMode="auto">
          <a:xfrm>
            <a:off x="6199188" y="2443163"/>
            <a:ext cx="1619250" cy="539750"/>
          </a:xfrm>
          <a:prstGeom prst="rect">
            <a:avLst/>
          </a:prstGeom>
          <a:solidFill>
            <a:srgbClr val="FFFFFF"/>
          </a:solidFill>
          <a:ln w="2540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a-IR" altLang="en-US" sz="1600">
                <a:latin typeface="Times New Roman" pitchFamily="18" charset="0"/>
                <a:cs typeface="B Titr" pitchFamily="2" charset="-78"/>
              </a:rPr>
              <a:t>کنفرانس</a:t>
            </a:r>
          </a:p>
          <a:p>
            <a:pPr algn="ctr" eaLnBrk="1" hangingPunct="1"/>
            <a:r>
              <a:rPr lang="fa-IR" altLang="en-US" sz="1600">
                <a:latin typeface="Times New Roman" pitchFamily="18" charset="0"/>
                <a:cs typeface="B Titr" pitchFamily="2" charset="-78"/>
              </a:rPr>
              <a:t> قبل از مشاهده</a:t>
            </a:r>
            <a:endParaRPr lang="en-US" altLang="en-US" sz="1600" dirty="0"/>
          </a:p>
        </p:txBody>
      </p:sp>
      <p:sp>
        <p:nvSpPr>
          <p:cNvPr id="57359" name="AutoShape 10"/>
          <p:cNvSpPr>
            <a:spLocks noChangeArrowheads="1"/>
          </p:cNvSpPr>
          <p:nvPr/>
        </p:nvSpPr>
        <p:spPr bwMode="auto">
          <a:xfrm>
            <a:off x="6386513" y="3403600"/>
            <a:ext cx="1258887" cy="360363"/>
          </a:xfrm>
          <a:prstGeom prst="flowChartAlternateProcess">
            <a:avLst/>
          </a:prstGeom>
          <a:solidFill>
            <a:srgbClr val="C0C0C0"/>
          </a:solidFill>
          <a:ln w="25400">
            <a:solidFill>
              <a:srgbClr val="000000"/>
            </a:solidFill>
            <a:miter lim="800000"/>
            <a:headEnd/>
            <a:tailEnd/>
          </a:ln>
        </p:spPr>
        <p:txBody>
          <a:bodyPr/>
          <a:lstStyle/>
          <a:p>
            <a:pPr algn="ctr"/>
            <a:endParaRPr lang="fa-IR" altLang="en-US" sz="100">
              <a:latin typeface="Times New Roman" pitchFamily="18" charset="0"/>
              <a:cs typeface="B Titr" pitchFamily="2" charset="-78"/>
            </a:endParaRPr>
          </a:p>
          <a:p>
            <a:pPr algn="ctr"/>
            <a:r>
              <a:rPr lang="fa-IR" altLang="en-US" sz="1200">
                <a:latin typeface="Times New Roman" pitchFamily="18" charset="0"/>
                <a:cs typeface="B Titr" pitchFamily="2" charset="-78"/>
              </a:rPr>
              <a:t>جمع آوری داده ها</a:t>
            </a:r>
            <a:endParaRPr lang="en-US" altLang="en-US" sz="1200" dirty="0"/>
          </a:p>
        </p:txBody>
      </p:sp>
      <p:sp>
        <p:nvSpPr>
          <p:cNvPr id="57360" name="AutoShape 11"/>
          <p:cNvSpPr>
            <a:spLocks noChangeArrowheads="1"/>
          </p:cNvSpPr>
          <p:nvPr/>
        </p:nvSpPr>
        <p:spPr bwMode="auto">
          <a:xfrm>
            <a:off x="1427163" y="3403600"/>
            <a:ext cx="1258887" cy="360363"/>
          </a:xfrm>
          <a:prstGeom prst="flowChartAlternateProcess">
            <a:avLst/>
          </a:prstGeom>
          <a:solidFill>
            <a:srgbClr val="C0C0C0"/>
          </a:solidFill>
          <a:ln w="25400">
            <a:solidFill>
              <a:srgbClr val="000000"/>
            </a:solidFill>
            <a:miter lim="800000"/>
            <a:headEnd/>
            <a:tailEnd/>
          </a:ln>
        </p:spPr>
        <p:txBody>
          <a:bodyPr/>
          <a:lstStyle/>
          <a:p>
            <a:pPr algn="ctr"/>
            <a:endParaRPr lang="fa-IR" altLang="en-US" sz="100">
              <a:latin typeface="Times New Roman" pitchFamily="18" charset="0"/>
              <a:cs typeface="B Titr" pitchFamily="2" charset="-78"/>
            </a:endParaRPr>
          </a:p>
          <a:p>
            <a:pPr algn="ctr"/>
            <a:r>
              <a:rPr lang="fa-IR" altLang="en-US" sz="1200">
                <a:latin typeface="Times New Roman" pitchFamily="18" charset="0"/>
                <a:cs typeface="B Titr" pitchFamily="2" charset="-78"/>
              </a:rPr>
              <a:t>جمع آوری داده ها</a:t>
            </a:r>
            <a:endParaRPr lang="en-US" altLang="en-US" sz="1200" dirty="0"/>
          </a:p>
        </p:txBody>
      </p:sp>
      <p:sp>
        <p:nvSpPr>
          <p:cNvPr id="57361" name="AutoShape 12"/>
          <p:cNvSpPr>
            <a:spLocks noChangeArrowheads="1"/>
          </p:cNvSpPr>
          <p:nvPr/>
        </p:nvSpPr>
        <p:spPr bwMode="auto">
          <a:xfrm>
            <a:off x="5364163" y="5124450"/>
            <a:ext cx="1258887" cy="360363"/>
          </a:xfrm>
          <a:prstGeom prst="flowChartAlternateProcess">
            <a:avLst/>
          </a:prstGeom>
          <a:solidFill>
            <a:srgbClr val="C0C0C0"/>
          </a:solidFill>
          <a:ln w="25400">
            <a:solidFill>
              <a:srgbClr val="000000"/>
            </a:solidFill>
            <a:miter lim="800000"/>
            <a:headEnd/>
            <a:tailEnd/>
          </a:ln>
        </p:spPr>
        <p:txBody>
          <a:bodyPr/>
          <a:lstStyle/>
          <a:p>
            <a:pPr algn="ctr"/>
            <a:endParaRPr lang="fa-IR" altLang="en-US" sz="100">
              <a:latin typeface="Times New Roman" pitchFamily="18" charset="0"/>
              <a:cs typeface="B Titr" pitchFamily="2" charset="-78"/>
            </a:endParaRPr>
          </a:p>
          <a:p>
            <a:pPr algn="ctr"/>
            <a:r>
              <a:rPr lang="fa-IR" altLang="en-US" sz="1200">
                <a:latin typeface="Times New Roman" pitchFamily="18" charset="0"/>
                <a:cs typeface="B Titr" pitchFamily="2" charset="-78"/>
              </a:rPr>
              <a:t>جمع آوری داده ها</a:t>
            </a:r>
            <a:endParaRPr lang="en-US" altLang="en-US" sz="1200" dirty="0"/>
          </a:p>
        </p:txBody>
      </p:sp>
      <p:sp>
        <p:nvSpPr>
          <p:cNvPr id="57362" name="AutoShape 13"/>
          <p:cNvSpPr>
            <a:spLocks noChangeArrowheads="1"/>
          </p:cNvSpPr>
          <p:nvPr/>
        </p:nvSpPr>
        <p:spPr bwMode="auto">
          <a:xfrm>
            <a:off x="2484438" y="5124450"/>
            <a:ext cx="1258887" cy="360363"/>
          </a:xfrm>
          <a:prstGeom prst="flowChartAlternateProcess">
            <a:avLst/>
          </a:prstGeom>
          <a:solidFill>
            <a:srgbClr val="C0C0C0"/>
          </a:solidFill>
          <a:ln w="25400">
            <a:solidFill>
              <a:srgbClr val="000000"/>
            </a:solidFill>
            <a:miter lim="800000"/>
            <a:headEnd/>
            <a:tailEnd/>
          </a:ln>
        </p:spPr>
        <p:txBody>
          <a:bodyPr/>
          <a:lstStyle/>
          <a:p>
            <a:pPr algn="ctr"/>
            <a:endParaRPr lang="fa-IR" altLang="en-US" sz="100">
              <a:latin typeface="Times New Roman" pitchFamily="18" charset="0"/>
              <a:cs typeface="B Titr" pitchFamily="2" charset="-78"/>
            </a:endParaRPr>
          </a:p>
          <a:p>
            <a:pPr algn="ctr"/>
            <a:r>
              <a:rPr lang="fa-IR" altLang="en-US" sz="1200">
                <a:latin typeface="Times New Roman" pitchFamily="18" charset="0"/>
                <a:cs typeface="B Titr" pitchFamily="2" charset="-78"/>
              </a:rPr>
              <a:t>جمع آوری داده ها</a:t>
            </a:r>
            <a:endParaRPr lang="en-US" altLang="en-US" sz="1200" dirty="0"/>
          </a:p>
        </p:txBody>
      </p:sp>
      <p:sp>
        <p:nvSpPr>
          <p:cNvPr id="57363" name="AutoShape 14"/>
          <p:cNvSpPr>
            <a:spLocks noChangeArrowheads="1"/>
          </p:cNvSpPr>
          <p:nvPr/>
        </p:nvSpPr>
        <p:spPr bwMode="auto">
          <a:xfrm>
            <a:off x="3938588" y="2495550"/>
            <a:ext cx="1258887" cy="360363"/>
          </a:xfrm>
          <a:prstGeom prst="flowChartAlternateProcess">
            <a:avLst/>
          </a:prstGeom>
          <a:solidFill>
            <a:srgbClr val="C0C0C0"/>
          </a:solidFill>
          <a:ln w="25400">
            <a:solidFill>
              <a:srgbClr val="000000"/>
            </a:solidFill>
            <a:miter lim="800000"/>
            <a:headEnd/>
            <a:tailEnd/>
          </a:ln>
        </p:spPr>
        <p:txBody>
          <a:bodyPr/>
          <a:lstStyle/>
          <a:p>
            <a:pPr algn="ctr"/>
            <a:endParaRPr lang="fa-IR" altLang="en-US" sz="100">
              <a:latin typeface="Times New Roman" pitchFamily="18" charset="0"/>
              <a:cs typeface="B Titr" pitchFamily="2" charset="-78"/>
            </a:endParaRPr>
          </a:p>
          <a:p>
            <a:pPr algn="ctr"/>
            <a:r>
              <a:rPr lang="fa-IR" altLang="en-US" sz="1200">
                <a:latin typeface="Times New Roman" pitchFamily="18" charset="0"/>
                <a:cs typeface="B Titr" pitchFamily="2" charset="-78"/>
              </a:rPr>
              <a:t>جمع آوری داده ها</a:t>
            </a:r>
            <a:endParaRPr lang="en-US" altLang="en-US" sz="1200" dirty="0"/>
          </a:p>
        </p:txBody>
      </p:sp>
      <p:sp>
        <p:nvSpPr>
          <p:cNvPr id="57364" name="Oval 15"/>
          <p:cNvSpPr>
            <a:spLocks noChangeArrowheads="1"/>
          </p:cNvSpPr>
          <p:nvPr/>
        </p:nvSpPr>
        <p:spPr bwMode="auto">
          <a:xfrm>
            <a:off x="3200400" y="3227388"/>
            <a:ext cx="2728913" cy="709612"/>
          </a:xfrm>
          <a:prstGeom prst="ellipse">
            <a:avLst/>
          </a:prstGeom>
          <a:solidFill>
            <a:srgbClr val="FFFFFF"/>
          </a:solidFill>
          <a:ln w="25400">
            <a:solidFill>
              <a:srgbClr val="000000"/>
            </a:solidFill>
            <a:round/>
            <a:headEnd/>
            <a:tailEnd/>
          </a:ln>
        </p:spPr>
        <p:txBody>
          <a:bodyPr/>
          <a:lstStyle/>
          <a:p>
            <a:pPr algn="ctr"/>
            <a:r>
              <a:rPr lang="fa-IR" altLang="en-US" sz="1600">
                <a:latin typeface="Times New Roman" pitchFamily="18" charset="0"/>
                <a:cs typeface="B Titr" pitchFamily="2" charset="-78"/>
              </a:rPr>
              <a:t>تفکر و پژوهش مستمر</a:t>
            </a:r>
          </a:p>
          <a:p>
            <a:pPr algn="ctr"/>
            <a:r>
              <a:rPr lang="fa-IR" altLang="en-US" sz="1600">
                <a:latin typeface="Times New Roman" pitchFamily="18" charset="0"/>
                <a:cs typeface="B Titr" pitchFamily="2" charset="-78"/>
              </a:rPr>
              <a:t>در فرایند  تدریس</a:t>
            </a:r>
            <a:endParaRPr lang="en-US" altLang="en-US" sz="1600" dirty="0"/>
          </a:p>
        </p:txBody>
      </p:sp>
      <p:sp>
        <p:nvSpPr>
          <p:cNvPr id="57365" name="Freeform 16"/>
          <p:cNvSpPr>
            <a:spLocks/>
          </p:cNvSpPr>
          <p:nvPr/>
        </p:nvSpPr>
        <p:spPr bwMode="auto">
          <a:xfrm>
            <a:off x="4586288" y="2022475"/>
            <a:ext cx="2290762" cy="411163"/>
          </a:xfrm>
          <a:custGeom>
            <a:avLst/>
            <a:gdLst>
              <a:gd name="T0" fmla="*/ 0 w 1443"/>
              <a:gd name="T1" fmla="*/ 0 h 259"/>
              <a:gd name="T2" fmla="*/ 2147483647 w 1443"/>
              <a:gd name="T3" fmla="*/ 2147483647 h 259"/>
              <a:gd name="T4" fmla="*/ 0 60000 65536"/>
              <a:gd name="T5" fmla="*/ 0 60000 65536"/>
              <a:gd name="T6" fmla="*/ 0 w 1443"/>
              <a:gd name="T7" fmla="*/ 0 h 259"/>
              <a:gd name="T8" fmla="*/ 1443 w 1443"/>
              <a:gd name="T9" fmla="*/ 259 h 259"/>
            </a:gdLst>
            <a:ahLst/>
            <a:cxnLst>
              <a:cxn ang="T4">
                <a:pos x="T0" y="T1"/>
              </a:cxn>
              <a:cxn ang="T5">
                <a:pos x="T2" y="T3"/>
              </a:cxn>
            </a:cxnLst>
            <a:rect l="T6" t="T7" r="T8" b="T9"/>
            <a:pathLst>
              <a:path w="1443" h="259">
                <a:moveTo>
                  <a:pt x="0" y="0"/>
                </a:moveTo>
                <a:lnTo>
                  <a:pt x="1443" y="259"/>
                </a:lnTo>
              </a:path>
            </a:pathLst>
          </a:custGeom>
          <a:noFill/>
          <a:ln w="19050">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7366" name="Freeform 21"/>
          <p:cNvSpPr>
            <a:spLocks/>
          </p:cNvSpPr>
          <p:nvPr/>
        </p:nvSpPr>
        <p:spPr bwMode="auto">
          <a:xfrm>
            <a:off x="2884488" y="2981325"/>
            <a:ext cx="1300162" cy="260350"/>
          </a:xfrm>
          <a:custGeom>
            <a:avLst/>
            <a:gdLst>
              <a:gd name="T0" fmla="*/ 0 w 819"/>
              <a:gd name="T1" fmla="*/ 0 h 164"/>
              <a:gd name="T2" fmla="*/ 2147483647 w 819"/>
              <a:gd name="T3" fmla="*/ 2147483647 h 164"/>
              <a:gd name="T4" fmla="*/ 0 60000 65536"/>
              <a:gd name="T5" fmla="*/ 0 60000 65536"/>
              <a:gd name="T6" fmla="*/ 0 w 819"/>
              <a:gd name="T7" fmla="*/ 0 h 164"/>
              <a:gd name="T8" fmla="*/ 819 w 819"/>
              <a:gd name="T9" fmla="*/ 164 h 164"/>
            </a:gdLst>
            <a:ahLst/>
            <a:cxnLst>
              <a:cxn ang="T4">
                <a:pos x="T0" y="T1"/>
              </a:cxn>
              <a:cxn ang="T5">
                <a:pos x="T2" y="T3"/>
              </a:cxn>
            </a:cxnLst>
            <a:rect l="T6" t="T7" r="T8" b="T9"/>
            <a:pathLst>
              <a:path w="819" h="164">
                <a:moveTo>
                  <a:pt x="0" y="0"/>
                </a:moveTo>
                <a:lnTo>
                  <a:pt x="819" y="164"/>
                </a:lnTo>
              </a:path>
            </a:pathLst>
          </a:custGeom>
          <a:noFill/>
          <a:ln w="1905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7367" name="Freeform 23"/>
          <p:cNvSpPr>
            <a:spLocks/>
          </p:cNvSpPr>
          <p:nvPr/>
        </p:nvSpPr>
        <p:spPr bwMode="auto">
          <a:xfrm>
            <a:off x="4891088" y="2971800"/>
            <a:ext cx="1301750" cy="255588"/>
          </a:xfrm>
          <a:custGeom>
            <a:avLst/>
            <a:gdLst>
              <a:gd name="T0" fmla="*/ 2147483647 w 820"/>
              <a:gd name="T1" fmla="*/ 0 h 161"/>
              <a:gd name="T2" fmla="*/ 0 w 820"/>
              <a:gd name="T3" fmla="*/ 2147483647 h 161"/>
              <a:gd name="T4" fmla="*/ 0 60000 65536"/>
              <a:gd name="T5" fmla="*/ 0 60000 65536"/>
              <a:gd name="T6" fmla="*/ 0 w 820"/>
              <a:gd name="T7" fmla="*/ 0 h 161"/>
              <a:gd name="T8" fmla="*/ 820 w 820"/>
              <a:gd name="T9" fmla="*/ 161 h 161"/>
            </a:gdLst>
            <a:ahLst/>
            <a:cxnLst>
              <a:cxn ang="T4">
                <a:pos x="T0" y="T1"/>
              </a:cxn>
              <a:cxn ang="T5">
                <a:pos x="T2" y="T3"/>
              </a:cxn>
            </a:cxnLst>
            <a:rect l="T6" t="T7" r="T8" b="T9"/>
            <a:pathLst>
              <a:path w="820" h="161">
                <a:moveTo>
                  <a:pt x="820" y="0"/>
                </a:moveTo>
                <a:lnTo>
                  <a:pt x="0" y="161"/>
                </a:lnTo>
              </a:path>
            </a:pathLst>
          </a:custGeom>
          <a:noFill/>
          <a:ln w="1905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7368" name="Freeform 22"/>
          <p:cNvSpPr>
            <a:spLocks/>
          </p:cNvSpPr>
          <p:nvPr/>
        </p:nvSpPr>
        <p:spPr bwMode="auto">
          <a:xfrm>
            <a:off x="2878138" y="3921125"/>
            <a:ext cx="1263650" cy="287338"/>
          </a:xfrm>
          <a:custGeom>
            <a:avLst/>
            <a:gdLst>
              <a:gd name="T0" fmla="*/ 0 w 796"/>
              <a:gd name="T1" fmla="*/ 2147483647 h 181"/>
              <a:gd name="T2" fmla="*/ 2147483647 w 796"/>
              <a:gd name="T3" fmla="*/ 0 h 181"/>
              <a:gd name="T4" fmla="*/ 0 60000 65536"/>
              <a:gd name="T5" fmla="*/ 0 60000 65536"/>
              <a:gd name="T6" fmla="*/ 0 w 796"/>
              <a:gd name="T7" fmla="*/ 0 h 181"/>
              <a:gd name="T8" fmla="*/ 796 w 796"/>
              <a:gd name="T9" fmla="*/ 181 h 181"/>
            </a:gdLst>
            <a:ahLst/>
            <a:cxnLst>
              <a:cxn ang="T4">
                <a:pos x="T0" y="T1"/>
              </a:cxn>
              <a:cxn ang="T5">
                <a:pos x="T2" y="T3"/>
              </a:cxn>
            </a:cxnLst>
            <a:rect l="T6" t="T7" r="T8" b="T9"/>
            <a:pathLst>
              <a:path w="796" h="181">
                <a:moveTo>
                  <a:pt x="0" y="181"/>
                </a:moveTo>
                <a:lnTo>
                  <a:pt x="796" y="0"/>
                </a:lnTo>
              </a:path>
            </a:pathLst>
          </a:custGeom>
          <a:noFill/>
          <a:ln w="1905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7369" name="Freeform 24"/>
          <p:cNvSpPr>
            <a:spLocks/>
          </p:cNvSpPr>
          <p:nvPr/>
        </p:nvSpPr>
        <p:spPr bwMode="auto">
          <a:xfrm>
            <a:off x="4932363" y="3921125"/>
            <a:ext cx="1270000" cy="285750"/>
          </a:xfrm>
          <a:custGeom>
            <a:avLst/>
            <a:gdLst>
              <a:gd name="T0" fmla="*/ 0 w 800"/>
              <a:gd name="T1" fmla="*/ 0 h 180"/>
              <a:gd name="T2" fmla="*/ 2147483647 w 800"/>
              <a:gd name="T3" fmla="*/ 2147483647 h 180"/>
              <a:gd name="T4" fmla="*/ 0 60000 65536"/>
              <a:gd name="T5" fmla="*/ 0 60000 65536"/>
              <a:gd name="T6" fmla="*/ 0 w 800"/>
              <a:gd name="T7" fmla="*/ 0 h 180"/>
              <a:gd name="T8" fmla="*/ 800 w 800"/>
              <a:gd name="T9" fmla="*/ 180 h 180"/>
            </a:gdLst>
            <a:ahLst/>
            <a:cxnLst>
              <a:cxn ang="T4">
                <a:pos x="T0" y="T1"/>
              </a:cxn>
              <a:cxn ang="T5">
                <a:pos x="T2" y="T3"/>
              </a:cxn>
            </a:cxnLst>
            <a:rect l="T6" t="T7" r="T8" b="T9"/>
            <a:pathLst>
              <a:path w="800" h="180">
                <a:moveTo>
                  <a:pt x="0" y="0"/>
                </a:moveTo>
                <a:lnTo>
                  <a:pt x="800" y="180"/>
                </a:lnTo>
              </a:path>
            </a:pathLst>
          </a:custGeom>
          <a:noFill/>
          <a:ln w="1905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7370" name="Line 25"/>
          <p:cNvSpPr>
            <a:spLocks noChangeShapeType="1"/>
          </p:cNvSpPr>
          <p:nvPr/>
        </p:nvSpPr>
        <p:spPr bwMode="auto">
          <a:xfrm flipH="1">
            <a:off x="4557713" y="3933825"/>
            <a:ext cx="14287" cy="19875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74488879"/>
      </p:ext>
    </p:extLst>
  </p:cSld>
  <p:clrMapOvr>
    <a:masterClrMapping/>
  </p:clrMapOvr>
  <p:transition spd="slow">
    <p:wheel spokes="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solidFill>
            <a:srgbClr val="66FFFF"/>
          </a:solidFill>
        </p:spPr>
        <p:txBody>
          <a:bodyPr/>
          <a:lstStyle/>
          <a:p>
            <a:r>
              <a:rPr lang="fa-IR" smtClean="0">
                <a:cs typeface="2  Davat" pitchFamily="2" charset="-78"/>
              </a:rPr>
              <a:t>معرفی کتاب </a:t>
            </a:r>
            <a:endParaRPr lang="en-US" dirty="0" smtClean="0">
              <a:cs typeface="2  Davat" pitchFamily="2" charset="-78"/>
            </a:endParaRPr>
          </a:p>
        </p:txBody>
      </p:sp>
      <p:sp>
        <p:nvSpPr>
          <p:cNvPr id="58371" name="Content Placeholder 2"/>
          <p:cNvSpPr>
            <a:spLocks noGrp="1"/>
          </p:cNvSpPr>
          <p:nvPr>
            <p:ph idx="1"/>
          </p:nvPr>
        </p:nvSpPr>
        <p:spPr>
          <a:xfrm>
            <a:off x="3635896" y="2209800"/>
            <a:ext cx="5050904" cy="3581400"/>
          </a:xfrm>
          <a:solidFill>
            <a:schemeClr val="accent6">
              <a:lumMod val="40000"/>
              <a:lumOff val="60000"/>
            </a:schemeClr>
          </a:solidFill>
          <a:scene3d>
            <a:camera prst="orthographicFront"/>
            <a:lightRig rig="threePt" dir="t"/>
          </a:scene3d>
          <a:sp3d>
            <a:bevelT/>
          </a:sp3d>
        </p:spPr>
        <p:txBody>
          <a:bodyPr>
            <a:noAutofit/>
          </a:bodyPr>
          <a:lstStyle/>
          <a:p>
            <a:pPr marL="0" indent="0" algn="ctr" rtl="1">
              <a:lnSpc>
                <a:spcPct val="160000"/>
              </a:lnSpc>
              <a:buFontTx/>
              <a:buNone/>
            </a:pPr>
            <a:r>
              <a:rPr lang="fa-IR" b="1" dirty="0" smtClean="0">
                <a:cs typeface="2  Davat" pitchFamily="2" charset="-78"/>
              </a:rPr>
              <a:t>نظارت آموزشی و ارزشیابی عملکرد معلم </a:t>
            </a:r>
          </a:p>
          <a:p>
            <a:pPr marL="0" indent="0" algn="ctr" rtl="1">
              <a:lnSpc>
                <a:spcPct val="160000"/>
              </a:lnSpc>
              <a:buFontTx/>
              <a:buNone/>
            </a:pPr>
            <a:r>
              <a:rPr lang="fa-IR" b="1" dirty="0" smtClean="0">
                <a:cs typeface="2  Davat" pitchFamily="2" charset="-78"/>
              </a:rPr>
              <a:t>نظریه و عمل </a:t>
            </a:r>
          </a:p>
          <a:p>
            <a:pPr marL="0" indent="0" algn="ctr" rtl="1">
              <a:lnSpc>
                <a:spcPct val="160000"/>
              </a:lnSpc>
              <a:buFontTx/>
              <a:buNone/>
            </a:pPr>
            <a:r>
              <a:rPr lang="fa-IR" b="1" dirty="0" smtClean="0">
                <a:cs typeface="2  Davat" pitchFamily="2" charset="-78"/>
              </a:rPr>
              <a:t>تالیف: جیمز نولان، لیندا ای. هوور</a:t>
            </a:r>
          </a:p>
          <a:p>
            <a:pPr marL="0" indent="0" algn="ctr" rtl="1">
              <a:lnSpc>
                <a:spcPct val="160000"/>
              </a:lnSpc>
              <a:buFontTx/>
              <a:buNone/>
            </a:pPr>
            <a:r>
              <a:rPr lang="fa-IR" b="1" dirty="0" smtClean="0">
                <a:cs typeface="2  Davat" pitchFamily="2" charset="-78"/>
              </a:rPr>
              <a:t>ترجمه: دکتر بیژن عبدالهی </a:t>
            </a:r>
          </a:p>
        </p:txBody>
      </p:sp>
      <p:pic>
        <p:nvPicPr>
          <p:cNvPr id="76803" name="Picture 3" descr="C:\Users\maroooo\Downloads\Shareit\Photo\۲۰۱۶۰۱۱۶_۲۳۲۵۳۹-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87" y="1524000"/>
            <a:ext cx="3621409" cy="51204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072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solidFill>
            <a:srgbClr val="66FFFF"/>
          </a:solidFill>
        </p:spPr>
        <p:txBody>
          <a:bodyPr/>
          <a:lstStyle/>
          <a:p>
            <a:r>
              <a:rPr lang="fa-IR" smtClean="0">
                <a:cs typeface="2  Davat" pitchFamily="2" charset="-78"/>
              </a:rPr>
              <a:t>معرفی کتاب </a:t>
            </a:r>
            <a:endParaRPr lang="en-US" dirty="0" smtClean="0">
              <a:cs typeface="2  Davat" pitchFamily="2" charset="-78"/>
            </a:endParaRPr>
          </a:p>
        </p:txBody>
      </p:sp>
      <p:sp>
        <p:nvSpPr>
          <p:cNvPr id="59395" name="Content Placeholder 2"/>
          <p:cNvSpPr>
            <a:spLocks noGrp="1"/>
          </p:cNvSpPr>
          <p:nvPr>
            <p:ph idx="1"/>
          </p:nvPr>
        </p:nvSpPr>
        <p:spPr>
          <a:xfrm>
            <a:off x="4211960" y="2209800"/>
            <a:ext cx="4474840" cy="2819400"/>
          </a:xfrm>
          <a:solidFill>
            <a:schemeClr val="accent6">
              <a:lumMod val="40000"/>
              <a:lumOff val="60000"/>
            </a:schemeClr>
          </a:solidFill>
          <a:scene3d>
            <a:camera prst="orthographicFront"/>
            <a:lightRig rig="threePt" dir="t"/>
          </a:scene3d>
          <a:sp3d>
            <a:bevelT/>
          </a:sp3d>
        </p:spPr>
        <p:txBody>
          <a:bodyPr/>
          <a:lstStyle/>
          <a:p>
            <a:pPr marL="0" indent="0" algn="ctr" rtl="1">
              <a:lnSpc>
                <a:spcPct val="200000"/>
              </a:lnSpc>
              <a:buFontTx/>
              <a:buNone/>
            </a:pPr>
            <a:r>
              <a:rPr lang="fa-IR" b="1" dirty="0" smtClean="0">
                <a:cs typeface="2  Davat" pitchFamily="2" charset="-78"/>
              </a:rPr>
              <a:t>نظارت و راهنمایی آموزشی </a:t>
            </a:r>
          </a:p>
          <a:p>
            <a:pPr marL="0" indent="0" algn="ctr" rtl="1">
              <a:lnSpc>
                <a:spcPct val="200000"/>
              </a:lnSpc>
              <a:buFontTx/>
              <a:buNone/>
            </a:pPr>
            <a:r>
              <a:rPr lang="fa-IR" b="1" dirty="0" smtClean="0">
                <a:cs typeface="2  Davat" pitchFamily="2" charset="-78"/>
              </a:rPr>
              <a:t>نویسنده: دکتر مصطفی نیک نامی</a:t>
            </a:r>
            <a:endParaRPr lang="en-US" b="1" dirty="0" smtClean="0">
              <a:cs typeface="2  Davat" pitchFamily="2" charset="-78"/>
            </a:endParaRPr>
          </a:p>
        </p:txBody>
      </p:sp>
      <p:pic>
        <p:nvPicPr>
          <p:cNvPr id="77827" name="Picture 3" descr="C:\Users\maroooo\Downloads\Shareit\Photo\۲۰۱۶۰۱۱۶_۲۳۲۵۴۶-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55" y="1412776"/>
            <a:ext cx="3920605" cy="54198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902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14695" name="Rectangle 7"/>
          <p:cNvSpPr>
            <a:spLocks noGrp="1" noChangeArrowheads="1"/>
          </p:cNvSpPr>
          <p:nvPr>
            <p:ph type="title"/>
          </p:nvPr>
        </p:nvSpPr>
        <p:spPr>
          <a:xfrm>
            <a:off x="685800" y="2057400"/>
            <a:ext cx="8229600" cy="1800225"/>
          </a:xfrm>
        </p:spPr>
        <p:txBody>
          <a:bodyPr>
            <a:noAutofit/>
          </a:bodyPr>
          <a:lstStyle/>
          <a:p>
            <a:pPr eaLnBrk="1" hangingPunct="1">
              <a:defRPr/>
            </a:pPr>
            <a:r>
              <a:rPr lang="fa-IR" altLang="en-US" sz="8000" b="1" dirty="0" smtClean="0">
                <a:solidFill>
                  <a:schemeClr val="bg1"/>
                </a:solidFill>
                <a:effectLst>
                  <a:outerShdw blurRad="38100" dist="38100" dir="2700000" algn="tl">
                    <a:srgbClr val="C0C0C0"/>
                  </a:outerShdw>
                </a:effectLst>
                <a:cs typeface="B Mitra" panose="00000400000000000000" pitchFamily="2" charset="-78"/>
              </a:rPr>
              <a:t>با آرزوی موفقیت برای شما عزیزان</a:t>
            </a:r>
            <a:endParaRPr lang="en-US" altLang="en-US" sz="8000" b="1" dirty="0" smtClean="0">
              <a:solidFill>
                <a:schemeClr val="bg1"/>
              </a:solidFill>
              <a:effectLst>
                <a:outerShdw blurRad="38100" dist="38100" dir="2700000" algn="tl">
                  <a:srgbClr val="C0C0C0"/>
                </a:outerShdw>
              </a:effectLst>
              <a:cs typeface="B Mitra" panose="00000400000000000000" pitchFamily="2" charset="-78"/>
            </a:endParaRPr>
          </a:p>
        </p:txBody>
      </p:sp>
      <p:sp>
        <p:nvSpPr>
          <p:cNvPr id="2" name="TextBox 1"/>
          <p:cNvSpPr txBox="1"/>
          <p:nvPr/>
        </p:nvSpPr>
        <p:spPr>
          <a:xfrm>
            <a:off x="6315868" y="152400"/>
            <a:ext cx="2533066" cy="1446550"/>
          </a:xfrm>
          <a:prstGeom prst="rect">
            <a:avLst/>
          </a:prstGeom>
          <a:noFill/>
        </p:spPr>
        <p:txBody>
          <a:bodyPr wrap="none" rtlCol="0">
            <a:spAutoFit/>
          </a:bodyPr>
          <a:lstStyle/>
          <a:p>
            <a:r>
              <a:rPr lang="fa-IR" sz="8800" dirty="0" smtClean="0">
                <a:solidFill>
                  <a:schemeClr val="bg1"/>
                </a:solidFill>
                <a:cs typeface="B Mitra" panose="00000400000000000000" pitchFamily="2" charset="-78"/>
              </a:rPr>
              <a:t>با تشکر</a:t>
            </a:r>
            <a:endParaRPr lang="en-US" sz="8800" dirty="0">
              <a:solidFill>
                <a:schemeClr val="bg1"/>
              </a:solidFill>
              <a:cs typeface="B Mitra" panose="00000400000000000000" pitchFamily="2" charset="-78"/>
            </a:endParaRPr>
          </a:p>
        </p:txBody>
      </p:sp>
    </p:spTree>
    <p:extLst>
      <p:ext uri="{BB962C8B-B14F-4D97-AF65-F5344CB8AC3E}">
        <p14:creationId xmlns:p14="http://schemas.microsoft.com/office/powerpoint/2010/main" val="4286924128"/>
      </p:ext>
    </p:extLst>
  </p:cSld>
  <p:clrMapOvr>
    <a:masterClrMapping/>
  </p:clrMapOvr>
  <p:transition spd="slow">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defRPr/>
            </a:pPr>
            <a:endParaRPr lang="en-US" dirty="0">
              <a:effectLst>
                <a:outerShdw blurRad="38100" dist="38100" dir="2700000" algn="tl">
                  <a:srgbClr val="FFFFFF"/>
                </a:outerShdw>
              </a:effectLst>
              <a:cs typeface="B Nazanin" pitchFamily="2" charset="-78"/>
            </a:endParaRPr>
          </a:p>
        </p:txBody>
      </p:sp>
      <p:sp>
        <p:nvSpPr>
          <p:cNvPr id="6147" name="Rectangle 3"/>
          <p:cNvSpPr>
            <a:spLocks noGrp="1" noChangeArrowheads="1"/>
          </p:cNvSpPr>
          <p:nvPr>
            <p:ph type="body" idx="4294967295"/>
          </p:nvPr>
        </p:nvSpPr>
        <p:spPr/>
        <p:txBody>
          <a:bodyPr/>
          <a:lstStyle/>
          <a:p>
            <a:pPr eaLnBrk="1" hangingPunct="1"/>
            <a:endParaRPr lang="en-US" dirty="0" smtClean="0"/>
          </a:p>
        </p:txBody>
      </p:sp>
      <p:pic>
        <p:nvPicPr>
          <p:cNvPr id="6148" name="Picture 4" descr="تصوير اصلي را ببينيد">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2438400" y="2492375"/>
            <a:ext cx="5486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a-IR" sz="4000" b="1" dirty="0">
                <a:cs typeface="B Nazanin" pitchFamily="2" charset="-78"/>
              </a:rPr>
              <a:t>مهم ترین کارکرد مدیران مدارس و گروههای آموزشی در مدارس</a:t>
            </a:r>
            <a:endParaRPr lang="en-US" sz="4000" b="1" dirty="0">
              <a:cs typeface="B Nazanin" pitchFamily="2" charset="-78"/>
            </a:endParaRPr>
          </a:p>
        </p:txBody>
      </p:sp>
    </p:spTree>
    <p:extLst>
      <p:ext uri="{BB962C8B-B14F-4D97-AF65-F5344CB8AC3E}">
        <p14:creationId xmlns:p14="http://schemas.microsoft.com/office/powerpoint/2010/main" val="3017237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374650"/>
            <a:ext cx="8229600" cy="1143000"/>
          </a:xfrm>
          <a:solidFill>
            <a:srgbClr val="8BF98B"/>
          </a:solidFill>
        </p:spPr>
        <p:txBody>
          <a:bodyPr>
            <a:normAutofit fontScale="90000"/>
          </a:bodyPr>
          <a:lstStyle/>
          <a:p>
            <a:pPr>
              <a:defRPr/>
            </a:pPr>
            <a:r>
              <a:rPr lang="fa-IR" b="1" dirty="0" smtClean="0">
                <a:cs typeface="B Nazanin" pitchFamily="2" charset="-78"/>
              </a:rPr>
              <a:t>مهم ترین کارکرد مدیران مدارس و </a:t>
            </a:r>
            <a:r>
              <a:rPr lang="fa-IR" altLang="en-US" b="1" dirty="0">
                <a:cs typeface="B Nazanin" pitchFamily="2" charset="-78"/>
              </a:rPr>
              <a:t>گروههای آموزشی</a:t>
            </a:r>
            <a:r>
              <a:rPr lang="fa-IR" dirty="0" smtClean="0">
                <a:cs typeface="B Titr" pitchFamily="2" charset="-78"/>
              </a:rPr>
              <a:t>؟</a:t>
            </a:r>
            <a:endParaRPr lang="en-US" dirty="0">
              <a:cs typeface="B Titr" pitchFamily="2" charset="-78"/>
            </a:endParaRPr>
          </a:p>
        </p:txBody>
      </p:sp>
      <p:sp>
        <p:nvSpPr>
          <p:cNvPr id="7171" name="Rectangle 3"/>
          <p:cNvSpPr>
            <a:spLocks noGrp="1" noChangeArrowheads="1"/>
          </p:cNvSpPr>
          <p:nvPr>
            <p:ph type="body" idx="1"/>
          </p:nvPr>
        </p:nvSpPr>
        <p:spPr>
          <a:xfrm>
            <a:off x="250825" y="2073275"/>
            <a:ext cx="8188325" cy="4524375"/>
          </a:xfrm>
          <a:gradFill rotWithShape="1">
            <a:gsLst>
              <a:gs pos="0">
                <a:srgbClr val="BEF397"/>
              </a:gs>
              <a:gs pos="50000">
                <a:srgbClr val="D5F6C0"/>
              </a:gs>
              <a:gs pos="100000">
                <a:srgbClr val="EAFAE0"/>
              </a:gs>
            </a:gsLst>
            <a:lin ang="5400000" scaled="1"/>
          </a:gradFill>
        </p:spPr>
        <p:txBody>
          <a:bodyPr/>
          <a:lstStyle/>
          <a:p>
            <a:pPr algn="r" rtl="1">
              <a:buSzPct val="75000"/>
              <a:buFont typeface="Wingdings" pitchFamily="2" charset="2"/>
              <a:buChar char="v"/>
            </a:pPr>
            <a:r>
              <a:rPr lang="fa-IR" b="1" dirty="0" smtClean="0">
                <a:cs typeface="B Badr" pitchFamily="2" charset="-78"/>
              </a:rPr>
              <a:t>شما چه فكر مي كنيد؟</a:t>
            </a:r>
            <a:r>
              <a:rPr lang="en-US" b="1" dirty="0" smtClean="0">
                <a:cs typeface="B Badr" pitchFamily="2" charset="-78"/>
              </a:rPr>
              <a:t> </a:t>
            </a:r>
          </a:p>
          <a:p>
            <a:endParaRPr lang="en-US" dirty="0" smtClean="0">
              <a:cs typeface="B Badr" pitchFamily="2" charset="-78"/>
            </a:endParaRPr>
          </a:p>
          <a:p>
            <a:endParaRPr lang="en-US" dirty="0" smtClean="0">
              <a:cs typeface="B Badr" pitchFamily="2" charset="-78"/>
            </a:endParaRPr>
          </a:p>
          <a:p>
            <a:pPr>
              <a:lnSpc>
                <a:spcPct val="150000"/>
              </a:lnSpc>
              <a:buFontTx/>
              <a:buNone/>
            </a:pPr>
            <a:r>
              <a:rPr lang="fa-IR" b="1" i="1" dirty="0" smtClean="0">
                <a:cs typeface="B Badr" pitchFamily="2" charset="-78"/>
              </a:rPr>
              <a:t>چند لحظه فكر كنيد</a:t>
            </a:r>
            <a:r>
              <a:rPr lang="en-US" b="1" dirty="0" smtClean="0">
                <a:solidFill>
                  <a:schemeClr val="folHlink"/>
                </a:solidFill>
                <a:cs typeface="B Badr" pitchFamily="2" charset="-78"/>
              </a:rPr>
              <a:t> </a:t>
            </a:r>
            <a:endParaRPr lang="fa-IR" b="1" dirty="0" smtClean="0">
              <a:solidFill>
                <a:schemeClr val="folHlink"/>
              </a:solidFill>
              <a:cs typeface="B Badr" pitchFamily="2" charset="-78"/>
            </a:endParaRPr>
          </a:p>
        </p:txBody>
      </p:sp>
      <p:pic>
        <p:nvPicPr>
          <p:cNvPr id="7172" name="Picture 4" descr="bd1049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547672"/>
            <a:ext cx="3430588"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7006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idx="4294967295"/>
          </p:nvPr>
        </p:nvSpPr>
        <p:spPr>
          <a:solidFill>
            <a:srgbClr val="8BF98B"/>
          </a:solidFill>
          <a:ln>
            <a:solidFill>
              <a:srgbClr val="F8A6E3"/>
            </a:solidFill>
          </a:ln>
        </p:spPr>
        <p:txBody>
          <a:bodyPr>
            <a:normAutofit fontScale="90000"/>
          </a:bodyPr>
          <a:lstStyle/>
          <a:p>
            <a:pPr>
              <a:defRPr/>
            </a:pPr>
            <a:r>
              <a:rPr lang="fa-IR" b="1" dirty="0" smtClean="0">
                <a:cs typeface="B Nazanin" pitchFamily="2" charset="-78"/>
              </a:rPr>
              <a:t>مهم ترین کارکرد مدیران مدارس و گروهای آموزشی : </a:t>
            </a:r>
            <a:endParaRPr lang="en-US" sz="4000" b="1" dirty="0" smtClean="0">
              <a:cs typeface="B Nazanin" pitchFamily="2" charset="-78"/>
            </a:endParaRPr>
          </a:p>
        </p:txBody>
      </p:sp>
      <p:pic>
        <p:nvPicPr>
          <p:cNvPr id="8195" name="Picture 4" descr="http://www.hidoctor.ir/wp-content/uploads/2014/09/hearthealth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2332038"/>
            <a:ext cx="51911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7"/>
          <p:cNvSpPr>
            <a:spLocks noChangeArrowheads="1"/>
          </p:cNvSpPr>
          <p:nvPr/>
        </p:nvSpPr>
        <p:spPr bwMode="auto">
          <a:xfrm>
            <a:off x="3203575" y="1808163"/>
            <a:ext cx="5586413" cy="523875"/>
          </a:xfrm>
          <a:prstGeom prst="rect">
            <a:avLst/>
          </a:prstGeom>
          <a:gradFill rotWithShape="1">
            <a:gsLst>
              <a:gs pos="0">
                <a:srgbClr val="FF8080"/>
              </a:gs>
              <a:gs pos="50000">
                <a:srgbClr val="FFB3B3"/>
              </a:gs>
              <a:gs pos="100000">
                <a:srgbClr val="FFDA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a-IR" sz="2800" b="1">
                <a:cs typeface="B Nazanin" pitchFamily="2" charset="-78"/>
              </a:rPr>
              <a:t>یاددهی و یادگیری قلب رهبری مدرسه است</a:t>
            </a:r>
            <a:r>
              <a:rPr lang="en-US" sz="2800" b="1" dirty="0">
                <a:cs typeface="B Nazanin" pitchFamily="2" charset="-78"/>
              </a:rPr>
              <a:t> </a:t>
            </a:r>
          </a:p>
        </p:txBody>
      </p:sp>
      <p:sp>
        <p:nvSpPr>
          <p:cNvPr id="8197" name="TextBox 3"/>
          <p:cNvSpPr txBox="1">
            <a:spLocks noChangeArrowheads="1"/>
          </p:cNvSpPr>
          <p:nvPr/>
        </p:nvSpPr>
        <p:spPr bwMode="auto">
          <a:xfrm>
            <a:off x="684213" y="4149725"/>
            <a:ext cx="7653337" cy="584200"/>
          </a:xfrm>
          <a:prstGeom prst="rect">
            <a:avLst/>
          </a:prstGeom>
          <a:solidFill>
            <a:schemeClr val="accent2">
              <a:lumMod val="40000"/>
              <a:lumOff val="60000"/>
            </a:schemeClr>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a-IR" sz="3200" b="1">
                <a:cs typeface="B Nazanin" pitchFamily="2" charset="-78"/>
              </a:rPr>
              <a:t>هدف اساسي </a:t>
            </a:r>
            <a:r>
              <a:rPr lang="fa-IR" altLang="en-US" sz="3200" b="1">
                <a:cs typeface="B Nazanin" pitchFamily="2" charset="-78"/>
              </a:rPr>
              <a:t>گروههای آموزشی و </a:t>
            </a:r>
            <a:r>
              <a:rPr lang="fa-IR" sz="3200" b="1">
                <a:cs typeface="B Nazanin" pitchFamily="2" charset="-78"/>
              </a:rPr>
              <a:t>مدیران مدارس</a:t>
            </a:r>
            <a:endParaRPr lang="en-US" sz="3200" dirty="0"/>
          </a:p>
        </p:txBody>
      </p:sp>
      <p:sp>
        <p:nvSpPr>
          <p:cNvPr id="8198" name="Rounded Rectangle 5"/>
          <p:cNvSpPr>
            <a:spLocks noChangeArrowheads="1"/>
          </p:cNvSpPr>
          <p:nvPr/>
        </p:nvSpPr>
        <p:spPr bwMode="auto">
          <a:xfrm>
            <a:off x="1403350" y="5229225"/>
            <a:ext cx="5905500" cy="647700"/>
          </a:xfrm>
          <a:prstGeom prst="roundRect">
            <a:avLst>
              <a:gd name="adj" fmla="val 16667"/>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5400000" scaled="1"/>
            <a:tileRect/>
          </a:gradFill>
          <a:ln w="12700" cap="sq" algn="ctr">
            <a:solidFill>
              <a:schemeClr val="accent2">
                <a:lumMod val="40000"/>
                <a:lumOff val="60000"/>
              </a:schemeClr>
            </a:solidFill>
            <a:round/>
            <a:headEnd type="none" w="sm" len="sm"/>
            <a:tailEnd type="none" w="sm" len="sm"/>
          </a:ln>
        </p:spPr>
        <p:txBody>
          <a:bodyPr/>
          <a:lstStyle/>
          <a:p>
            <a:r>
              <a:rPr lang="fa-IR" sz="2800" b="1" dirty="0">
                <a:cs typeface="B Nazanin" pitchFamily="2" charset="-78"/>
              </a:rPr>
              <a:t>ارتقاء و بهبود شرایط یاددهی و یادگیری</a:t>
            </a:r>
          </a:p>
        </p:txBody>
      </p:sp>
      <p:sp>
        <p:nvSpPr>
          <p:cNvPr id="8199" name="Rounded Rectangle 6"/>
          <p:cNvSpPr>
            <a:spLocks noChangeArrowheads="1"/>
          </p:cNvSpPr>
          <p:nvPr/>
        </p:nvSpPr>
        <p:spPr bwMode="auto">
          <a:xfrm>
            <a:off x="1331913" y="6092825"/>
            <a:ext cx="6013450" cy="720725"/>
          </a:xfrm>
          <a:prstGeom prst="roundRect">
            <a:avLst>
              <a:gd name="adj" fmla="val 16667"/>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5400000" scaled="1"/>
            <a:tileRect/>
          </a:gradFill>
          <a:ln w="12700" cap="sq" algn="ctr">
            <a:solidFill>
              <a:schemeClr val="accent2">
                <a:lumMod val="40000"/>
                <a:lumOff val="60000"/>
              </a:schemeClr>
            </a:solidFill>
            <a:round/>
            <a:headEnd type="none" w="sm" len="sm"/>
            <a:tailEnd type="none" w="sm" len="sm"/>
          </a:ln>
        </p:spPr>
        <p:txBody>
          <a:bodyPr/>
          <a:lstStyle/>
          <a:p>
            <a:pPr algn="ctr" rtl="1"/>
            <a:r>
              <a:rPr lang="fa-IR" sz="2800" b="1" dirty="0">
                <a:cs typeface="B Nazanin" pitchFamily="2" charset="-78"/>
              </a:rPr>
              <a:t>رهبری آموزشی </a:t>
            </a:r>
            <a:r>
              <a:rPr lang="en-US" sz="2400" dirty="0">
                <a:cs typeface="B Nazanin" pitchFamily="2" charset="-78"/>
              </a:rPr>
              <a:t>Instructional Leadership</a:t>
            </a:r>
          </a:p>
        </p:txBody>
      </p:sp>
      <p:sp>
        <p:nvSpPr>
          <p:cNvPr id="8200" name="Curved Right Arrow 9"/>
          <p:cNvSpPr>
            <a:spLocks noChangeArrowheads="1"/>
          </p:cNvSpPr>
          <p:nvPr/>
        </p:nvSpPr>
        <p:spPr bwMode="auto">
          <a:xfrm>
            <a:off x="539750" y="4733925"/>
            <a:ext cx="576263" cy="1358900"/>
          </a:xfrm>
          <a:prstGeom prst="curvedRightArrow">
            <a:avLst>
              <a:gd name="adj1" fmla="val 24990"/>
              <a:gd name="adj2" fmla="val 49968"/>
              <a:gd name="adj3" fmla="val 25000"/>
            </a:avLst>
          </a:prstGeom>
          <a:solidFill>
            <a:schemeClr val="accent2">
              <a:lumMod val="75000"/>
            </a:schemeClr>
          </a:solidFill>
          <a:ln w="12700" cap="sq" algn="ctr">
            <a:solidFill>
              <a:schemeClr val="accent2">
                <a:lumMod val="40000"/>
                <a:lumOff val="60000"/>
              </a:schemeClr>
            </a:solidFill>
            <a:round/>
            <a:headEnd type="none" w="sm" len="sm"/>
            <a:tailEnd type="none" w="sm" len="sm"/>
          </a:ln>
        </p:spPr>
        <p:txBody>
          <a:bodyPr/>
          <a:lstStyle/>
          <a:p>
            <a:endParaRPr lang="en-US" dirty="0"/>
          </a:p>
        </p:txBody>
      </p:sp>
    </p:spTree>
    <p:extLst>
      <p:ext uri="{BB962C8B-B14F-4D97-AF65-F5344CB8AC3E}">
        <p14:creationId xmlns:p14="http://schemas.microsoft.com/office/powerpoint/2010/main" val="1723703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a:solidFill>
            <a:srgbClr val="8BF98B"/>
          </a:solidFill>
        </p:spPr>
        <p:txBody>
          <a:bodyPr>
            <a:normAutofit fontScale="90000"/>
          </a:bodyPr>
          <a:lstStyle/>
          <a:p>
            <a:pPr eaLnBrk="1" hangingPunct="1">
              <a:defRPr/>
            </a:pPr>
            <a:r>
              <a:rPr lang="fa-IR" sz="4000" b="1" dirty="0" smtClean="0">
                <a:cs typeface="B Nazanin" pitchFamily="2" charset="-78"/>
              </a:rPr>
              <a:t>آنچه رهبران آموزشی را از رهبران سایر سازمان‌ها متمایز می‌کند</a:t>
            </a:r>
            <a:r>
              <a:rPr lang="en-US" sz="4000" dirty="0" smtClean="0">
                <a:cs typeface="B Nazanin" pitchFamily="2" charset="-78"/>
              </a:rPr>
              <a:t> </a:t>
            </a:r>
          </a:p>
        </p:txBody>
      </p:sp>
      <p:graphicFrame>
        <p:nvGraphicFramePr>
          <p:cNvPr id="2" name="Diagram 1"/>
          <p:cNvGraphicFramePr/>
          <p:nvPr>
            <p:extLst>
              <p:ext uri="{D42A27DB-BD31-4B8C-83A1-F6EECF244321}">
                <p14:modId xmlns:p14="http://schemas.microsoft.com/office/powerpoint/2010/main" val="3580807428"/>
              </p:ext>
            </p:extLst>
          </p:nvPr>
        </p:nvGraphicFramePr>
        <p:xfrm>
          <a:off x="144016" y="2492896"/>
          <a:ext cx="8892480"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10979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4|1"/>
</p:tagLst>
</file>

<file path=ppt/tags/tag2.xml><?xml version="1.0" encoding="utf-8"?>
<p:tagLst xmlns:a="http://schemas.openxmlformats.org/drawingml/2006/main" xmlns:r="http://schemas.openxmlformats.org/officeDocument/2006/relationships" xmlns:p="http://schemas.openxmlformats.org/presentationml/2006/main">
  <p:tag name="TIMING" val="|0.4|2.3|0.8|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4464</Words>
  <Application>Microsoft Office PowerPoint</Application>
  <PresentationFormat>On-screen Show (4:3)</PresentationFormat>
  <Paragraphs>301</Paragraphs>
  <Slides>55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55</vt:i4>
      </vt:variant>
    </vt:vector>
  </HeadingPairs>
  <TitlesOfParts>
    <vt:vector size="69" baseType="lpstr">
      <vt:lpstr>2  Baran</vt:lpstr>
      <vt:lpstr>2  Davat</vt:lpstr>
      <vt:lpstr>2  Lotus</vt:lpstr>
      <vt:lpstr>Arial</vt:lpstr>
      <vt:lpstr>B Badr</vt:lpstr>
      <vt:lpstr>B Mitra</vt:lpstr>
      <vt:lpstr>B Nazanin</vt:lpstr>
      <vt:lpstr>B Nazanin </vt:lpstr>
      <vt:lpstr>B Titr</vt:lpstr>
      <vt:lpstr>B Zar</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مهم ترین کارکرد مدیران مدارس و گروههای آموزشی؟</vt:lpstr>
      <vt:lpstr>مهم ترین کارکرد مدیران مدارس و گروهای آموزشی : </vt:lpstr>
      <vt:lpstr>آنچه رهبران آموزشی را از رهبران سایر سازمان‌ها متمایز می‌کند </vt:lpstr>
      <vt:lpstr>تأثیرمدیران مدارس و گروههای آموزشی بر یاددهی و یادگیری</vt:lpstr>
      <vt:lpstr>PowerPoint Presentation</vt:lpstr>
      <vt:lpstr>PowerPoint Presentation</vt:lpstr>
      <vt:lpstr>PowerPoint Presentation</vt:lpstr>
      <vt:lpstr>دو کارکرد مهم رهبری آموزشی</vt:lpstr>
      <vt:lpstr>ضرورت و اهمیت نظارت و راهنمایی آموزشی</vt:lpstr>
      <vt:lpstr>واکنش معلمان به اصطلاح نظارت و ارزشیابی معلمان؟</vt:lpstr>
      <vt:lpstr>PowerPoint Presentation</vt:lpstr>
      <vt:lpstr>ارزشیابی</vt:lpstr>
      <vt:lpstr>نظارت و راهنمایی معلم </vt:lpstr>
      <vt:lpstr>ابعاد تفاوتهای نظارت آموزشی و ارزشیابی معلم </vt:lpstr>
      <vt:lpstr>تفاوت در هدف اصلی </vt:lpstr>
      <vt:lpstr>منطق وجودی</vt:lpstr>
      <vt:lpstr>گسترده و محدوده</vt:lpstr>
      <vt:lpstr>ماهیت درونی رابطه بین معلم و ارزشیاب یا ناظر</vt:lpstr>
      <vt:lpstr>روش های گردآوری اطلاعات </vt:lpstr>
      <vt:lpstr>تخصص</vt:lpstr>
      <vt:lpstr>دیدگاه های معلمان در مورد این دو فرایند</vt:lpstr>
      <vt:lpstr>PowerPoint Presentation</vt:lpstr>
      <vt:lpstr>PowerPoint Presentation</vt:lpstr>
      <vt:lpstr>PowerPoint Presentation</vt:lpstr>
      <vt:lpstr>مهارت های لازم برای نظارت کلاس درس محور</vt:lpstr>
      <vt:lpstr>نظارت کلاس درس محور و مربیگری به عنوان یک فرایند چرخشی ( چرخه نظارت آموزشی )</vt:lpstr>
      <vt:lpstr>1) اعتماد سازی و برقراری ارتباط مثبت </vt:lpstr>
      <vt:lpstr>2) کشف نظام باورهای معلم و استفاده از آنها</vt:lpstr>
      <vt:lpstr>3) تشویق به تفکر و پژوهش مستمر در فرایند تدریس</vt:lpstr>
      <vt:lpstr>4) جمع آوری اطلاعات نظامدار</vt:lpstr>
      <vt:lpstr>5) تفسیر و استفاده از داده ها</vt:lpstr>
      <vt:lpstr>رویکردهای نظارتی</vt:lpstr>
      <vt:lpstr>رویکرد غیردستوری</vt:lpstr>
      <vt:lpstr>رویکرد مشارکتی</vt:lpstr>
      <vt:lpstr>رویکرد اطلاعاتی دستوری</vt:lpstr>
      <vt:lpstr>رویکرد کنترل دستوری</vt:lpstr>
      <vt:lpstr>PowerPoint Presentation</vt:lpstr>
      <vt:lpstr>مقایسه رویکردهای بین فردی نظارتی</vt:lpstr>
      <vt:lpstr>رویکردهای نظارتی، پیامدها و میزان حق انتخاب معلمان </vt:lpstr>
      <vt:lpstr>6) برگزاری کنفرانس</vt:lpstr>
      <vt:lpstr>الف) کنفرانس قبل از مشاهده</vt:lpstr>
      <vt:lpstr>گوش دادن فعال</vt:lpstr>
      <vt:lpstr>ب) کنفرانس بعد از مشاهده</vt:lpstr>
      <vt:lpstr>ج) ارزشیابی چرخه نظارت آموزشی</vt:lpstr>
      <vt:lpstr>7) ایجاد جوی که در آن کار گروهی، همکاری و رشد مستمر ارزشمند باشد</vt:lpstr>
      <vt:lpstr>نظارت کلاس درس محور و مربیگری به عنوان یک فرایند چرخشی ( چرخه نظارت آموزشی )</vt:lpstr>
      <vt:lpstr>معرفی کتاب </vt:lpstr>
      <vt:lpstr>معرفی کتاب </vt:lpstr>
      <vt:lpstr>با آرزوی موفقیت برای شما عزیزان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maroooo</dc:creator>
  <cp:lastModifiedBy>KAMAL</cp:lastModifiedBy>
  <cp:revision>80</cp:revision>
  <dcterms:created xsi:type="dcterms:W3CDTF">2006-08-16T00:00:00Z</dcterms:created>
  <dcterms:modified xsi:type="dcterms:W3CDTF">2016-12-15T20:31:55Z</dcterms:modified>
</cp:coreProperties>
</file>