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81" d="100"/>
          <a:sy n="81" d="100"/>
        </p:scale>
        <p:origin x="-30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EA5C9CA-5183-48B0-AA1B-899A23660489}" type="datetimeFigureOut">
              <a:rPr lang="en-US" smtClean="0"/>
              <a:t>5/13/2015</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550BF58-9F23-4E5B-A95E-3C41A71A3451}" type="slidenum">
              <a:rPr lang="en-US" smtClean="0"/>
              <a:t>‹#›</a:t>
            </a:fld>
            <a:endParaRPr lang="en-US"/>
          </a:p>
        </p:txBody>
      </p:sp>
    </p:spTree>
    <p:extLst>
      <p:ext uri="{BB962C8B-B14F-4D97-AF65-F5344CB8AC3E}">
        <p14:creationId xmlns:p14="http://schemas.microsoft.com/office/powerpoint/2010/main" val="3011912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5C9CA-5183-48B0-AA1B-899A23660489}"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550BF58-9F23-4E5B-A95E-3C41A71A3451}" type="slidenum">
              <a:rPr lang="en-US" smtClean="0"/>
              <a:t>‹#›</a:t>
            </a:fld>
            <a:endParaRPr lang="en-US"/>
          </a:p>
        </p:txBody>
      </p:sp>
    </p:spTree>
    <p:extLst>
      <p:ext uri="{BB962C8B-B14F-4D97-AF65-F5344CB8AC3E}">
        <p14:creationId xmlns:p14="http://schemas.microsoft.com/office/powerpoint/2010/main" val="272048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5C9CA-5183-48B0-AA1B-899A23660489}"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50BF58-9F23-4E5B-A95E-3C41A71A3451}" type="slidenum">
              <a:rPr lang="en-US" smtClean="0"/>
              <a:t>‹#›</a:t>
            </a:fld>
            <a:endParaRPr lang="en-US"/>
          </a:p>
        </p:txBody>
      </p:sp>
    </p:spTree>
    <p:extLst>
      <p:ext uri="{BB962C8B-B14F-4D97-AF65-F5344CB8AC3E}">
        <p14:creationId xmlns:p14="http://schemas.microsoft.com/office/powerpoint/2010/main" val="1401596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5C9CA-5183-48B0-AA1B-899A23660489}"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50BF58-9F23-4E5B-A95E-3C41A71A3451}" type="slidenum">
              <a:rPr lang="en-US" smtClean="0"/>
              <a:t>‹#›</a:t>
            </a:fld>
            <a:endParaRPr lang="en-US"/>
          </a:p>
        </p:txBody>
      </p:sp>
    </p:spTree>
    <p:extLst>
      <p:ext uri="{BB962C8B-B14F-4D97-AF65-F5344CB8AC3E}">
        <p14:creationId xmlns:p14="http://schemas.microsoft.com/office/powerpoint/2010/main" val="1293544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5C9CA-5183-48B0-AA1B-899A23660489}"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50BF58-9F23-4E5B-A95E-3C41A71A3451}" type="slidenum">
              <a:rPr lang="en-US" smtClean="0"/>
              <a:t>‹#›</a:t>
            </a:fld>
            <a:endParaRPr lang="en-US"/>
          </a:p>
        </p:txBody>
      </p:sp>
    </p:spTree>
    <p:extLst>
      <p:ext uri="{BB962C8B-B14F-4D97-AF65-F5344CB8AC3E}">
        <p14:creationId xmlns:p14="http://schemas.microsoft.com/office/powerpoint/2010/main" val="2250710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EA5C9CA-5183-48B0-AA1B-899A23660489}" type="datetimeFigureOut">
              <a:rPr lang="en-US" smtClean="0"/>
              <a:t>5/13/2015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50BF58-9F23-4E5B-A95E-3C41A71A3451}" type="slidenum">
              <a:rPr lang="en-US" smtClean="0"/>
              <a:t>‹#›</a:t>
            </a:fld>
            <a:endParaRPr lang="en-US"/>
          </a:p>
        </p:txBody>
      </p:sp>
    </p:spTree>
    <p:extLst>
      <p:ext uri="{BB962C8B-B14F-4D97-AF65-F5344CB8AC3E}">
        <p14:creationId xmlns:p14="http://schemas.microsoft.com/office/powerpoint/2010/main" val="4129128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EA5C9CA-5183-48B0-AA1B-899A23660489}" type="datetimeFigureOut">
              <a:rPr lang="en-US" smtClean="0"/>
              <a:t>5/13/2015</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C550BF58-9F23-4E5B-A95E-3C41A71A3451}" type="slidenum">
              <a:rPr lang="en-US" smtClean="0"/>
              <a:t>‹#›</a:t>
            </a:fld>
            <a:endParaRPr lang="en-US"/>
          </a:p>
        </p:txBody>
      </p:sp>
    </p:spTree>
    <p:extLst>
      <p:ext uri="{BB962C8B-B14F-4D97-AF65-F5344CB8AC3E}">
        <p14:creationId xmlns:p14="http://schemas.microsoft.com/office/powerpoint/2010/main" val="3785264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EA5C9CA-5183-48B0-AA1B-899A23660489}"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0BF58-9F23-4E5B-A95E-3C41A71A3451}" type="slidenum">
              <a:rPr lang="en-US" smtClean="0"/>
              <a:t>‹#›</a:t>
            </a:fld>
            <a:endParaRPr lang="en-US"/>
          </a:p>
        </p:txBody>
      </p:sp>
    </p:spTree>
    <p:extLst>
      <p:ext uri="{BB962C8B-B14F-4D97-AF65-F5344CB8AC3E}">
        <p14:creationId xmlns:p14="http://schemas.microsoft.com/office/powerpoint/2010/main" val="2990061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EA5C9CA-5183-48B0-AA1B-899A23660489}"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50BF58-9F23-4E5B-A95E-3C41A71A3451}" type="slidenum">
              <a:rPr lang="en-US" smtClean="0"/>
              <a:t>‹#›</a:t>
            </a:fld>
            <a:endParaRPr lang="en-US"/>
          </a:p>
        </p:txBody>
      </p:sp>
    </p:spTree>
    <p:extLst>
      <p:ext uri="{BB962C8B-B14F-4D97-AF65-F5344CB8AC3E}">
        <p14:creationId xmlns:p14="http://schemas.microsoft.com/office/powerpoint/2010/main" val="215349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A5C9CA-5183-48B0-AA1B-899A23660489}"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0BF58-9F23-4E5B-A95E-3C41A71A3451}" type="slidenum">
              <a:rPr lang="en-US" smtClean="0"/>
              <a:t>‹#›</a:t>
            </a:fld>
            <a:endParaRPr lang="en-US"/>
          </a:p>
        </p:txBody>
      </p:sp>
    </p:spTree>
    <p:extLst>
      <p:ext uri="{BB962C8B-B14F-4D97-AF65-F5344CB8AC3E}">
        <p14:creationId xmlns:p14="http://schemas.microsoft.com/office/powerpoint/2010/main" val="1285091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5C9CA-5183-48B0-AA1B-899A23660489}"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50BF58-9F23-4E5B-A95E-3C41A71A3451}" type="slidenum">
              <a:rPr lang="en-US" smtClean="0"/>
              <a:t>‹#›</a:t>
            </a:fld>
            <a:endParaRPr lang="en-US"/>
          </a:p>
        </p:txBody>
      </p:sp>
    </p:spTree>
    <p:extLst>
      <p:ext uri="{BB962C8B-B14F-4D97-AF65-F5344CB8AC3E}">
        <p14:creationId xmlns:p14="http://schemas.microsoft.com/office/powerpoint/2010/main" val="3010964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A5C9CA-5183-48B0-AA1B-899A23660489}"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0BF58-9F23-4E5B-A95E-3C41A71A3451}" type="slidenum">
              <a:rPr lang="en-US" smtClean="0"/>
              <a:t>‹#›</a:t>
            </a:fld>
            <a:endParaRPr lang="en-US"/>
          </a:p>
        </p:txBody>
      </p:sp>
    </p:spTree>
    <p:extLst>
      <p:ext uri="{BB962C8B-B14F-4D97-AF65-F5344CB8AC3E}">
        <p14:creationId xmlns:p14="http://schemas.microsoft.com/office/powerpoint/2010/main" val="92366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A5C9CA-5183-48B0-AA1B-899A23660489}" type="datetimeFigureOut">
              <a:rPr lang="en-US" smtClean="0"/>
              <a:t>5/13/2015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50BF58-9F23-4E5B-A95E-3C41A71A3451}" type="slidenum">
              <a:rPr lang="en-US" smtClean="0"/>
              <a:t>‹#›</a:t>
            </a:fld>
            <a:endParaRPr lang="en-US"/>
          </a:p>
        </p:txBody>
      </p:sp>
    </p:spTree>
    <p:extLst>
      <p:ext uri="{BB962C8B-B14F-4D97-AF65-F5344CB8AC3E}">
        <p14:creationId xmlns:p14="http://schemas.microsoft.com/office/powerpoint/2010/main" val="1947144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A5C9CA-5183-48B0-AA1B-899A23660489}" type="datetimeFigureOut">
              <a:rPr lang="en-US" smtClean="0"/>
              <a:t>5/13/2015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50BF58-9F23-4E5B-A95E-3C41A71A3451}" type="slidenum">
              <a:rPr lang="en-US" smtClean="0"/>
              <a:t>‹#›</a:t>
            </a:fld>
            <a:endParaRPr lang="en-US"/>
          </a:p>
        </p:txBody>
      </p:sp>
    </p:spTree>
    <p:extLst>
      <p:ext uri="{BB962C8B-B14F-4D97-AF65-F5344CB8AC3E}">
        <p14:creationId xmlns:p14="http://schemas.microsoft.com/office/powerpoint/2010/main" val="389197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5C9CA-5183-48B0-AA1B-899A23660489}" type="datetimeFigureOut">
              <a:rPr lang="en-US" smtClean="0"/>
              <a:t>5/13/2015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550BF58-9F23-4E5B-A95E-3C41A71A3451}" type="slidenum">
              <a:rPr lang="en-US" smtClean="0"/>
              <a:t>‹#›</a:t>
            </a:fld>
            <a:endParaRPr lang="en-US"/>
          </a:p>
        </p:txBody>
      </p:sp>
    </p:spTree>
    <p:extLst>
      <p:ext uri="{BB962C8B-B14F-4D97-AF65-F5344CB8AC3E}">
        <p14:creationId xmlns:p14="http://schemas.microsoft.com/office/powerpoint/2010/main" val="419344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5C9CA-5183-48B0-AA1B-899A23660489}"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550BF58-9F23-4E5B-A95E-3C41A71A3451}" type="slidenum">
              <a:rPr lang="en-US" smtClean="0"/>
              <a:t>‹#›</a:t>
            </a:fld>
            <a:endParaRPr lang="en-US"/>
          </a:p>
        </p:txBody>
      </p:sp>
    </p:spTree>
    <p:extLst>
      <p:ext uri="{BB962C8B-B14F-4D97-AF65-F5344CB8AC3E}">
        <p14:creationId xmlns:p14="http://schemas.microsoft.com/office/powerpoint/2010/main" val="394673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5C9CA-5183-48B0-AA1B-899A23660489}"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550BF58-9F23-4E5B-A95E-3C41A71A3451}" type="slidenum">
              <a:rPr lang="en-US" smtClean="0"/>
              <a:t>‹#›</a:t>
            </a:fld>
            <a:endParaRPr lang="en-US"/>
          </a:p>
        </p:txBody>
      </p:sp>
    </p:spTree>
    <p:extLst>
      <p:ext uri="{BB962C8B-B14F-4D97-AF65-F5344CB8AC3E}">
        <p14:creationId xmlns:p14="http://schemas.microsoft.com/office/powerpoint/2010/main" val="4253782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EA5C9CA-5183-48B0-AA1B-899A23660489}" type="datetimeFigureOut">
              <a:rPr lang="en-US" smtClean="0"/>
              <a:t>5/13/2015</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550BF58-9F23-4E5B-A95E-3C41A71A3451}" type="slidenum">
              <a:rPr lang="en-US" smtClean="0"/>
              <a:t>‹#›</a:t>
            </a:fld>
            <a:endParaRPr lang="en-US"/>
          </a:p>
        </p:txBody>
      </p:sp>
    </p:spTree>
    <p:extLst>
      <p:ext uri="{BB962C8B-B14F-4D97-AF65-F5344CB8AC3E}">
        <p14:creationId xmlns:p14="http://schemas.microsoft.com/office/powerpoint/2010/main" val="3947317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4989" y="2099733"/>
            <a:ext cx="6515101" cy="1329267"/>
          </a:xfrm>
        </p:spPr>
        <p:txBody>
          <a:bodyPr/>
          <a:lstStyle/>
          <a:p>
            <a:pPr algn="ctr"/>
            <a:r>
              <a:rPr lang="en-US" dirty="0" smtClean="0">
                <a:latin typeface="Times New Roman" panose="02020603050405020304" pitchFamily="18" charset="0"/>
                <a:cs typeface="Times New Roman" panose="02020603050405020304" pitchFamily="18" charset="0"/>
              </a:rPr>
              <a:t>Conversation </a:t>
            </a:r>
            <a:r>
              <a:rPr lang="en-US" dirty="0" smtClean="0">
                <a:latin typeface="Times New Roman" panose="02020603050405020304" pitchFamily="18" charset="0"/>
                <a:cs typeface="Times New Roman" panose="02020603050405020304" pitchFamily="18" charset="0"/>
              </a:rPr>
              <a:t>Analysis</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945582" y="4898560"/>
            <a:ext cx="3740727" cy="1381125"/>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5581" y="4898561"/>
            <a:ext cx="3647209" cy="13811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83566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Conversation </a:t>
            </a:r>
            <a:r>
              <a:rPr lang="en-US" dirty="0" smtClean="0">
                <a:latin typeface="Times New Roman" panose="02020603050405020304" pitchFamily="18" charset="0"/>
                <a:cs typeface="Times New Roman" panose="02020603050405020304" pitchFamily="18" charset="0"/>
              </a:rPr>
              <a:t>Features: Opening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sz="2200" dirty="0">
                <a:latin typeface="Times New Roman" panose="02020603050405020304" pitchFamily="18" charset="0"/>
                <a:cs typeface="Times New Roman" panose="02020603050405020304" pitchFamily="18" charset="0"/>
              </a:rPr>
              <a:t>For example: A private telephone conversation</a:t>
            </a:r>
          </a:p>
          <a:p>
            <a:pPr marL="0" indent="0">
              <a:buNone/>
            </a:pPr>
            <a:r>
              <a:rPr lang="en-US" sz="2200" dirty="0">
                <a:solidFill>
                  <a:srgbClr val="FF0000"/>
                </a:solidFill>
                <a:latin typeface="Times New Roman" panose="02020603050405020304" pitchFamily="18" charset="0"/>
                <a:cs typeface="Times New Roman" panose="02020603050405020304" pitchFamily="18" charset="0"/>
              </a:rPr>
              <a:t>Recipient</a:t>
            </a:r>
            <a:r>
              <a:rPr lang="en-US" sz="2200" dirty="0">
                <a:latin typeface="Times New Roman" panose="02020603050405020304" pitchFamily="18" charset="0"/>
                <a:cs typeface="Times New Roman" panose="02020603050405020304" pitchFamily="18" charset="0"/>
              </a:rPr>
              <a:t> : </a:t>
            </a:r>
            <a:r>
              <a:rPr lang="en-US" sz="2200" dirty="0" smtClean="0">
                <a:latin typeface="Times New Roman" panose="02020603050405020304" pitchFamily="18" charset="0"/>
                <a:cs typeface="Times New Roman" panose="02020603050405020304" pitchFamily="18" charset="0"/>
              </a:rPr>
              <a:t>Hello.</a:t>
            </a:r>
            <a:endParaRPr lang="en-US" sz="2200" dirty="0">
              <a:latin typeface="Times New Roman" panose="02020603050405020304" pitchFamily="18" charset="0"/>
              <a:cs typeface="Times New Roman" panose="02020603050405020304" pitchFamily="18" charset="0"/>
            </a:endParaRPr>
          </a:p>
          <a:p>
            <a:pPr marL="0" indent="0">
              <a:buNone/>
            </a:pPr>
            <a:r>
              <a:rPr lang="en-US" sz="2200" dirty="0">
                <a:solidFill>
                  <a:srgbClr val="002060"/>
                </a:solidFill>
                <a:latin typeface="Times New Roman" panose="02020603050405020304" pitchFamily="18" charset="0"/>
                <a:cs typeface="Times New Roman" panose="02020603050405020304" pitchFamily="18" charset="0"/>
              </a:rPr>
              <a:t>Caller</a:t>
            </a:r>
            <a:r>
              <a:rPr lang="en-US" sz="2200" dirty="0">
                <a:latin typeface="Times New Roman" panose="02020603050405020304" pitchFamily="18" charset="0"/>
                <a:cs typeface="Times New Roman" panose="02020603050405020304" pitchFamily="18" charset="0"/>
              </a:rPr>
              <a:t>: Hi </a:t>
            </a:r>
            <a:r>
              <a:rPr lang="en-US" sz="2200" dirty="0" smtClean="0">
                <a:latin typeface="Times New Roman" panose="02020603050405020304" pitchFamily="18" charset="0"/>
                <a:cs typeface="Times New Roman" panose="02020603050405020304" pitchFamily="18" charset="0"/>
              </a:rPr>
              <a:t>Reza.</a:t>
            </a:r>
            <a:endParaRPr lang="en-US" sz="2200" dirty="0">
              <a:latin typeface="Times New Roman" panose="02020603050405020304" pitchFamily="18" charset="0"/>
              <a:cs typeface="Times New Roman" panose="02020603050405020304" pitchFamily="18" charset="0"/>
            </a:endParaRPr>
          </a:p>
          <a:p>
            <a:pPr marL="0" indent="0">
              <a:buNone/>
            </a:pPr>
            <a:r>
              <a:rPr lang="en-US" sz="2200" dirty="0">
                <a:solidFill>
                  <a:srgbClr val="FF0000"/>
                </a:solidFill>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Yeah.</a:t>
            </a:r>
            <a:endParaRPr lang="en-US" sz="2200" dirty="0">
              <a:latin typeface="Times New Roman" panose="02020603050405020304" pitchFamily="18" charset="0"/>
              <a:cs typeface="Times New Roman" panose="02020603050405020304" pitchFamily="18" charset="0"/>
            </a:endParaRPr>
          </a:p>
          <a:p>
            <a:pPr marL="0" indent="0">
              <a:buNone/>
            </a:pPr>
            <a:r>
              <a:rPr lang="en-US" sz="2200" dirty="0">
                <a:solidFill>
                  <a:srgbClr val="002060"/>
                </a:solidFill>
                <a:latin typeface="Times New Roman" panose="02020603050405020304" pitchFamily="18" charset="0"/>
                <a:cs typeface="Times New Roman" panose="02020603050405020304" pitchFamily="18" charset="0"/>
              </a:rPr>
              <a:t>C</a:t>
            </a:r>
            <a:r>
              <a:rPr lang="en-US" sz="2200" dirty="0">
                <a:latin typeface="Times New Roman" panose="02020603050405020304" pitchFamily="18" charset="0"/>
                <a:cs typeface="Times New Roman" panose="02020603050405020304" pitchFamily="18" charset="0"/>
              </a:rPr>
              <a:t>.: Hi. This is Mehdi.</a:t>
            </a:r>
          </a:p>
          <a:p>
            <a:pPr marL="0" indent="0">
              <a:buNone/>
            </a:pPr>
            <a:r>
              <a:rPr lang="en-US" sz="2200" dirty="0">
                <a:solidFill>
                  <a:srgbClr val="FF0000"/>
                </a:solidFill>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 Hi Mehdi.</a:t>
            </a:r>
          </a:p>
          <a:p>
            <a:pPr marL="0" indent="0">
              <a:buNone/>
            </a:pPr>
            <a:r>
              <a:rPr lang="en-US" sz="2200" dirty="0">
                <a:solidFill>
                  <a:srgbClr val="002060"/>
                </a:solidFill>
                <a:latin typeface="Times New Roman" panose="02020603050405020304" pitchFamily="18" charset="0"/>
                <a:cs typeface="Times New Roman" panose="02020603050405020304" pitchFamily="18" charset="0"/>
              </a:rPr>
              <a:t>C</a:t>
            </a:r>
            <a:r>
              <a:rPr lang="en-US" sz="2200" dirty="0">
                <a:latin typeface="Times New Roman" panose="02020603050405020304" pitchFamily="18" charset="0"/>
                <a:cs typeface="Times New Roman" panose="02020603050405020304" pitchFamily="18" charset="0"/>
              </a:rPr>
              <a:t>.: How are You?</a:t>
            </a:r>
          </a:p>
          <a:p>
            <a:pPr marL="0" indent="0">
              <a:buNone/>
            </a:pPr>
            <a:r>
              <a:rPr lang="en-US" sz="2200" dirty="0">
                <a:solidFill>
                  <a:srgbClr val="FF0000"/>
                </a:solidFill>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 Okay.</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60179489"/>
              </p:ext>
            </p:extLst>
          </p:nvPr>
        </p:nvGraphicFramePr>
        <p:xfrm>
          <a:off x="6479308" y="4844857"/>
          <a:ext cx="5293591" cy="1463040"/>
        </p:xfrm>
        <a:graphic>
          <a:graphicData uri="http://schemas.openxmlformats.org/drawingml/2006/table">
            <a:tbl>
              <a:tblPr firstRow="1" bandRow="1">
                <a:tableStyleId>{5C22544A-7EE6-4342-B048-85BDC9FD1C3A}</a:tableStyleId>
              </a:tblPr>
              <a:tblGrid>
                <a:gridCol w="5293591"/>
              </a:tblGrid>
              <a:tr h="1379298">
                <a:tc>
                  <a:txBody>
                    <a:bodyPr/>
                    <a:lstStyle/>
                    <a:p>
                      <a:r>
                        <a:rPr lang="en-US" b="0" dirty="0" smtClean="0">
                          <a:latin typeface="Times New Roman" panose="02020603050405020304" pitchFamily="18" charset="0"/>
                          <a:cs typeface="Times New Roman" panose="02020603050405020304" pitchFamily="18" charset="0"/>
                        </a:rPr>
                        <a:t>NOTE: </a:t>
                      </a:r>
                    </a:p>
                    <a:p>
                      <a:r>
                        <a:rPr lang="en-US" b="0" dirty="0" smtClean="0">
                          <a:latin typeface="Times New Roman" panose="02020603050405020304" pitchFamily="18" charset="0"/>
                          <a:cs typeface="Times New Roman" panose="02020603050405020304" pitchFamily="18" charset="0"/>
                        </a:rPr>
                        <a:t>The</a:t>
                      </a:r>
                      <a:r>
                        <a:rPr lang="en-US" b="0" baseline="0" dirty="0" smtClean="0">
                          <a:latin typeface="Times New Roman" panose="02020603050405020304" pitchFamily="18" charset="0"/>
                          <a:cs typeface="Times New Roman" panose="02020603050405020304" pitchFamily="18" charset="0"/>
                        </a:rPr>
                        <a:t> dominant structure in this conversation opening is </a:t>
                      </a:r>
                    </a:p>
                    <a:p>
                      <a:r>
                        <a:rPr lang="en-US" b="0" baseline="0" dirty="0" smtClean="0">
                          <a:latin typeface="Times New Roman" panose="02020603050405020304" pitchFamily="18" charset="0"/>
                          <a:cs typeface="Times New Roman" panose="02020603050405020304" pitchFamily="18" charset="0"/>
                        </a:rPr>
                        <a:t>a) Identification and recognition sequence</a:t>
                      </a:r>
                    </a:p>
                    <a:p>
                      <a:r>
                        <a:rPr lang="en-US" b="0" baseline="0" dirty="0" smtClean="0">
                          <a:latin typeface="Times New Roman" panose="02020603050405020304" pitchFamily="18" charset="0"/>
                          <a:cs typeface="Times New Roman" panose="02020603050405020304" pitchFamily="18" charset="0"/>
                        </a:rPr>
                        <a:t>b) Greeting sequence</a:t>
                      </a:r>
                    </a:p>
                    <a:p>
                      <a:r>
                        <a:rPr lang="en-US" b="0" baseline="0" dirty="0" smtClean="0">
                          <a:latin typeface="Times New Roman" panose="02020603050405020304" pitchFamily="18" charset="0"/>
                          <a:cs typeface="Times New Roman" panose="02020603050405020304" pitchFamily="18" charset="0"/>
                        </a:rPr>
                        <a:t>c) Sequencing</a:t>
                      </a:r>
                      <a:endParaRPr lang="en-US" b="0" dirty="0">
                        <a:latin typeface="Times New Roman" panose="02020603050405020304" pitchFamily="18" charset="0"/>
                        <a:cs typeface="Times New Roman" panose="02020603050405020304" pitchFamily="18" charset="0"/>
                      </a:endParaRPr>
                    </a:p>
                  </a:txBody>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7056" y="2331700"/>
            <a:ext cx="5078122" cy="2343150"/>
          </a:xfrm>
          <a:prstGeom prst="rect">
            <a:avLst/>
          </a:prstGeom>
        </p:spPr>
      </p:pic>
    </p:spTree>
    <p:extLst>
      <p:ext uri="{BB962C8B-B14F-4D97-AF65-F5344CB8AC3E}">
        <p14:creationId xmlns:p14="http://schemas.microsoft.com/office/powerpoint/2010/main" val="2795443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Conversation </a:t>
            </a:r>
            <a:r>
              <a:rPr lang="en-US" dirty="0" smtClean="0">
                <a:latin typeface="Times New Roman" panose="02020603050405020304" pitchFamily="18" charset="0"/>
                <a:cs typeface="Times New Roman" panose="02020603050405020304" pitchFamily="18" charset="0"/>
              </a:rPr>
              <a:t>Features: Turn-Taking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he second characteristic of conversation is </a:t>
            </a:r>
            <a:r>
              <a:rPr lang="en-US" sz="2000" u="sng" dirty="0" smtClean="0">
                <a:latin typeface="Times New Roman" panose="02020603050405020304" pitchFamily="18" charset="0"/>
                <a:cs typeface="Times New Roman" panose="02020603050405020304" pitchFamily="18" charset="0"/>
              </a:rPr>
              <a:t>turn-taking</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way in which each speaker takes a turn in conversation.</a:t>
            </a:r>
          </a:p>
          <a:p>
            <a:pPr algn="just"/>
            <a:r>
              <a:rPr lang="en-US" sz="2000" dirty="0" smtClean="0">
                <a:latin typeface="Times New Roman" panose="02020603050405020304" pitchFamily="18" charset="0"/>
                <a:cs typeface="Times New Roman" panose="02020603050405020304" pitchFamily="18" charset="0"/>
              </a:rPr>
              <a:t>The turn taking machinery operates utterance by utterance. In turn-taking, </a:t>
            </a:r>
            <a:r>
              <a:rPr lang="en-US" sz="2000" u="sng" dirty="0" smtClean="0">
                <a:latin typeface="Times New Roman" panose="02020603050405020304" pitchFamily="18" charset="0"/>
                <a:cs typeface="Times New Roman" panose="02020603050405020304" pitchFamily="18" charset="0"/>
              </a:rPr>
              <a:t>pauses</a:t>
            </a:r>
            <a:r>
              <a:rPr lang="en-US" sz="2000" dirty="0" smtClean="0">
                <a:latin typeface="Times New Roman" panose="02020603050405020304" pitchFamily="18" charset="0"/>
                <a:cs typeface="Times New Roman" panose="02020603050405020304" pitchFamily="18" charset="0"/>
              </a:rPr>
              <a:t> are meaningful, sometimes they are indicative of getting yourself prepared and thinking for further ideas, or you want to give the turn to the other party.</a:t>
            </a:r>
          </a:p>
          <a:p>
            <a:pPr algn="just"/>
            <a:r>
              <a:rPr lang="en-US" sz="2000" dirty="0" smtClean="0">
                <a:latin typeface="Times New Roman" panose="02020603050405020304" pitchFamily="18" charset="0"/>
                <a:cs typeface="Times New Roman" panose="02020603050405020304" pitchFamily="18" charset="0"/>
              </a:rPr>
              <a:t>For instance, the distribution of turns is organized at points where there is a ‘transition-relevance’ place, so the selection of a speaker to speak next is not random but rule-governed, or how turns open and close are very systematic.</a:t>
            </a: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3594" y="4797735"/>
            <a:ext cx="2566988" cy="1847850"/>
          </a:xfrm>
          <a:prstGeom prst="rect">
            <a:avLst/>
          </a:prstGeom>
        </p:spPr>
      </p:pic>
    </p:spTree>
    <p:extLst>
      <p:ext uri="{BB962C8B-B14F-4D97-AF65-F5344CB8AC3E}">
        <p14:creationId xmlns:p14="http://schemas.microsoft.com/office/powerpoint/2010/main" val="893784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Conversation </a:t>
            </a:r>
            <a:r>
              <a:rPr lang="en-US" dirty="0" smtClean="0">
                <a:latin typeface="Times New Roman" panose="02020603050405020304" pitchFamily="18" charset="0"/>
                <a:cs typeface="Times New Roman" panose="02020603050405020304" pitchFamily="18" charset="0"/>
              </a:rPr>
              <a:t>Features: </a:t>
            </a:r>
            <a:r>
              <a:rPr lang="en-US" dirty="0" smtClean="0">
                <a:latin typeface="Times New Roman" panose="02020603050405020304" pitchFamily="18" charset="0"/>
                <a:cs typeface="Times New Roman" panose="02020603050405020304" pitchFamily="18" charset="0"/>
              </a:rPr>
              <a:t>Adjacency Pairs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66677" y="2345591"/>
            <a:ext cx="8825659" cy="3994727"/>
          </a:xfrm>
        </p:spPr>
        <p:txBody>
          <a:bodyPr>
            <a:normAutofit/>
          </a:bodyPr>
          <a:lstStyle/>
          <a:p>
            <a:pPr algn="justLow"/>
            <a:r>
              <a:rPr lang="en-US" sz="2000" dirty="0" smtClean="0">
                <a:latin typeface="Times New Roman" panose="02020603050405020304" pitchFamily="18" charset="0"/>
                <a:cs typeface="Times New Roman" panose="02020603050405020304" pitchFamily="18" charset="0"/>
              </a:rPr>
              <a:t>Those are pairs of utterances that commonly </a:t>
            </a:r>
            <a:r>
              <a:rPr lang="en-US" sz="2000" dirty="0" smtClean="0">
                <a:latin typeface="Times New Roman" panose="02020603050405020304" pitchFamily="18" charset="0"/>
                <a:cs typeface="Times New Roman" panose="02020603050405020304" pitchFamily="18" charset="0"/>
              </a:rPr>
              <a:t>co-occur, </a:t>
            </a:r>
            <a:r>
              <a:rPr lang="en-US" sz="2000" dirty="0" smtClean="0">
                <a:latin typeface="Times New Roman" panose="02020603050405020304" pitchFamily="18" charset="0"/>
                <a:cs typeface="Times New Roman" panose="02020603050405020304" pitchFamily="18" charset="0"/>
              </a:rPr>
              <a:t>such as question-reply, introduction-greeting.</a:t>
            </a:r>
          </a:p>
          <a:p>
            <a:pPr marL="0" indent="0" algn="justLow">
              <a:buNone/>
            </a:pPr>
            <a:r>
              <a:rPr lang="en-US" sz="2000" dirty="0" smtClean="0">
                <a:latin typeface="Times New Roman" panose="02020603050405020304" pitchFamily="18" charset="0"/>
                <a:cs typeface="Times New Roman" panose="02020603050405020304" pitchFamily="18" charset="0"/>
              </a:rPr>
              <a:t>Example: A: Michael, I’d like you to meet Angela.</a:t>
            </a:r>
          </a:p>
          <a:p>
            <a:pPr marL="0" indent="0" algn="justLow">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B: How do you do?!</a:t>
            </a:r>
          </a:p>
          <a:p>
            <a:pPr algn="justLow"/>
            <a:r>
              <a:rPr lang="en-US" sz="2000" dirty="0" smtClean="0">
                <a:latin typeface="Times New Roman" panose="02020603050405020304" pitchFamily="18" charset="0"/>
                <a:cs typeface="Times New Roman" panose="02020603050405020304" pitchFamily="18" charset="0"/>
              </a:rPr>
              <a:t>Adjacency pairs, or in </a:t>
            </a:r>
            <a:r>
              <a:rPr lang="en-US" sz="2000" dirty="0" err="1" smtClean="0">
                <a:latin typeface="Times New Roman" panose="02020603050405020304" pitchFamily="18" charset="0"/>
                <a:cs typeface="Times New Roman" panose="02020603050405020304" pitchFamily="18" charset="0"/>
              </a:rPr>
              <a:t>Shegloff’s</a:t>
            </a:r>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terminology ‘nextness’ , are two turns which occur sequentially in a conversation, and play a central and key role in the organization of sequence of talks.</a:t>
            </a: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5554" y="4769427"/>
            <a:ext cx="5855277" cy="1828799"/>
          </a:xfrm>
          <a:prstGeom prst="rect">
            <a:avLst/>
          </a:prstGeom>
        </p:spPr>
      </p:pic>
    </p:spTree>
    <p:extLst>
      <p:ext uri="{BB962C8B-B14F-4D97-AF65-F5344CB8AC3E}">
        <p14:creationId xmlns:p14="http://schemas.microsoft.com/office/powerpoint/2010/main" val="4175320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Conversation </a:t>
            </a:r>
            <a:r>
              <a:rPr lang="en-US" dirty="0" smtClean="0">
                <a:latin typeface="Times New Roman" panose="02020603050405020304" pitchFamily="18" charset="0"/>
                <a:cs typeface="Times New Roman" panose="02020603050405020304" pitchFamily="18" charset="0"/>
              </a:rPr>
              <a:t>Features: </a:t>
            </a:r>
            <a:r>
              <a:rPr lang="en-US" dirty="0">
                <a:latin typeface="Times New Roman" panose="02020603050405020304" pitchFamily="18" charset="0"/>
                <a:cs typeface="Times New Roman" panose="02020603050405020304" pitchFamily="18" charset="0"/>
              </a:rPr>
              <a:t>Adjacency Pairs</a:t>
            </a:r>
          </a:p>
        </p:txBody>
      </p:sp>
      <p:sp>
        <p:nvSpPr>
          <p:cNvPr id="3" name="Content Placeholder 2"/>
          <p:cNvSpPr>
            <a:spLocks noGrp="1"/>
          </p:cNvSpPr>
          <p:nvPr>
            <p:ph idx="1"/>
          </p:nvPr>
        </p:nvSpPr>
        <p:spPr/>
        <p:txBody>
          <a:bodyPr/>
          <a:lstStyle/>
          <a:p>
            <a:pPr algn="just"/>
            <a:r>
              <a:rPr lang="en-US" sz="2200" dirty="0" smtClean="0">
                <a:solidFill>
                  <a:schemeClr val="tx1"/>
                </a:solidFill>
                <a:latin typeface="Times New Roman" panose="02020603050405020304" pitchFamily="18" charset="0"/>
                <a:cs typeface="Times New Roman" panose="02020603050405020304" pitchFamily="18" charset="0"/>
              </a:rPr>
              <a:t>These pairs are composed of two parts; the two parts are sequential; they are spoken by different </a:t>
            </a:r>
            <a:r>
              <a:rPr lang="en-US" sz="2200" dirty="0" smtClean="0">
                <a:solidFill>
                  <a:schemeClr val="tx1"/>
                </a:solidFill>
                <a:latin typeface="Times New Roman" panose="02020603050405020304" pitchFamily="18" charset="0"/>
                <a:cs typeface="Times New Roman" panose="02020603050405020304" pitchFamily="18" charset="0"/>
              </a:rPr>
              <a:t>speakers; </a:t>
            </a:r>
            <a:r>
              <a:rPr lang="en-US" sz="2200" dirty="0" smtClean="0">
                <a:solidFill>
                  <a:schemeClr val="tx1"/>
                </a:solidFill>
                <a:latin typeface="Times New Roman" panose="02020603050405020304" pitchFamily="18" charset="0"/>
                <a:cs typeface="Times New Roman" panose="02020603050405020304" pitchFamily="18" charset="0"/>
              </a:rPr>
              <a:t>the parts are </a:t>
            </a:r>
            <a:r>
              <a:rPr lang="en-US" sz="2200" dirty="0" smtClean="0">
                <a:solidFill>
                  <a:schemeClr val="tx1"/>
                </a:solidFill>
                <a:latin typeface="Times New Roman" panose="02020603050405020304" pitchFamily="18" charset="0"/>
                <a:cs typeface="Times New Roman" panose="02020603050405020304" pitchFamily="18" charset="0"/>
              </a:rPr>
              <a:t>ordered; they </a:t>
            </a:r>
            <a:r>
              <a:rPr lang="en-US" sz="2200" dirty="0" smtClean="0">
                <a:solidFill>
                  <a:schemeClr val="tx1"/>
                </a:solidFill>
                <a:latin typeface="Times New Roman" panose="02020603050405020304" pitchFamily="18" charset="0"/>
                <a:cs typeface="Times New Roman" panose="02020603050405020304" pitchFamily="18" charset="0"/>
              </a:rPr>
              <a:t>are spoken by different </a:t>
            </a:r>
            <a:r>
              <a:rPr lang="en-US" sz="2200" dirty="0" smtClean="0">
                <a:solidFill>
                  <a:schemeClr val="tx1"/>
                </a:solidFill>
                <a:latin typeface="Times New Roman" panose="02020603050405020304" pitchFamily="18" charset="0"/>
                <a:cs typeface="Times New Roman" panose="02020603050405020304" pitchFamily="18" charset="0"/>
              </a:rPr>
              <a:t>speakers; both </a:t>
            </a:r>
            <a:r>
              <a:rPr lang="en-US" sz="2200" dirty="0" smtClean="0">
                <a:solidFill>
                  <a:schemeClr val="tx1"/>
                </a:solidFill>
                <a:latin typeface="Times New Roman" panose="02020603050405020304" pitchFamily="18" charset="0"/>
                <a:cs typeface="Times New Roman" panose="02020603050405020304" pitchFamily="18" charset="0"/>
              </a:rPr>
              <a:t>parts should be appropriate.</a:t>
            </a:r>
          </a:p>
          <a:p>
            <a:pPr algn="just"/>
            <a:r>
              <a:rPr lang="en-US" sz="2200" dirty="0" smtClean="0">
                <a:solidFill>
                  <a:schemeClr val="tx1"/>
                </a:solidFill>
                <a:latin typeface="Times New Roman" panose="02020603050405020304" pitchFamily="18" charset="0"/>
                <a:cs typeface="Times New Roman" panose="02020603050405020304" pitchFamily="18" charset="0"/>
              </a:rPr>
              <a:t> Typical pairs </a:t>
            </a:r>
            <a:r>
              <a:rPr lang="en-US" sz="2200" dirty="0" smtClean="0">
                <a:solidFill>
                  <a:schemeClr val="tx1"/>
                </a:solidFill>
                <a:latin typeface="Times New Roman" panose="02020603050405020304" pitchFamily="18" charset="0"/>
                <a:cs typeface="Times New Roman" panose="02020603050405020304" pitchFamily="18" charset="0"/>
              </a:rPr>
              <a:t>are: </a:t>
            </a:r>
            <a:r>
              <a:rPr lang="en-US" sz="2200" dirty="0" smtClean="0">
                <a:solidFill>
                  <a:schemeClr val="tx1"/>
                </a:solidFill>
                <a:latin typeface="Times New Roman" panose="02020603050405020304" pitchFamily="18" charset="0"/>
                <a:cs typeface="Times New Roman" panose="02020603050405020304" pitchFamily="18" charset="0"/>
              </a:rPr>
              <a:t>question-answer, rejection-acceptance, complaint- apology, blame-deny, proposal-agreement, and many more.</a:t>
            </a:r>
          </a:p>
          <a:p>
            <a:pPr algn="just"/>
            <a:r>
              <a:rPr lang="en-US" sz="2200" dirty="0" smtClean="0">
                <a:solidFill>
                  <a:schemeClr val="tx1"/>
                </a:solidFill>
                <a:latin typeface="Times New Roman" panose="02020603050405020304" pitchFamily="18" charset="0"/>
                <a:cs typeface="Times New Roman" panose="02020603050405020304" pitchFamily="18" charset="0"/>
              </a:rPr>
              <a:t>E.g. Research </a:t>
            </a:r>
            <a:r>
              <a:rPr lang="en-US" sz="2200" dirty="0" smtClean="0">
                <a:solidFill>
                  <a:schemeClr val="tx1"/>
                </a:solidFill>
                <a:latin typeface="Times New Roman" panose="02020603050405020304" pitchFamily="18" charset="0"/>
                <a:cs typeface="Times New Roman" panose="02020603050405020304" pitchFamily="18" charset="0"/>
              </a:rPr>
              <a:t>has shown that to reject an offer, </a:t>
            </a:r>
            <a:r>
              <a:rPr lang="en-US" sz="2200" u="sng" dirty="0" smtClean="0">
                <a:solidFill>
                  <a:schemeClr val="tx1"/>
                </a:solidFill>
                <a:latin typeface="Times New Roman" panose="02020603050405020304" pitchFamily="18" charset="0"/>
                <a:cs typeface="Times New Roman" panose="02020603050405020304" pitchFamily="18" charset="0"/>
              </a:rPr>
              <a:t>politeness </a:t>
            </a:r>
            <a:r>
              <a:rPr lang="en-US" sz="2200" dirty="0" smtClean="0">
                <a:solidFill>
                  <a:schemeClr val="tx1"/>
                </a:solidFill>
                <a:latin typeface="Times New Roman" panose="02020603050405020304" pitchFamily="18" charset="0"/>
                <a:cs typeface="Times New Roman" panose="02020603050405020304" pitchFamily="18" charset="0"/>
              </a:rPr>
              <a:t>should have to be taken into consideration.</a:t>
            </a:r>
          </a:p>
          <a:p>
            <a:endParaRPr lang="en-US" dirty="0"/>
          </a:p>
        </p:txBody>
      </p:sp>
    </p:spTree>
    <p:extLst>
      <p:ext uri="{BB962C8B-B14F-4D97-AF65-F5344CB8AC3E}">
        <p14:creationId xmlns:p14="http://schemas.microsoft.com/office/powerpoint/2010/main" val="2693789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Conversation </a:t>
            </a:r>
            <a:r>
              <a:rPr lang="en-US" dirty="0" smtClean="0">
                <a:latin typeface="Times New Roman" panose="02020603050405020304" pitchFamily="18" charset="0"/>
                <a:cs typeface="Times New Roman" panose="02020603050405020304" pitchFamily="18" charset="0"/>
              </a:rPr>
              <a:t>Features: </a:t>
            </a:r>
            <a:r>
              <a:rPr lang="en-US" dirty="0" smtClean="0">
                <a:latin typeface="Times New Roman" panose="02020603050405020304" pitchFamily="18" charset="0"/>
                <a:cs typeface="Times New Roman" panose="02020603050405020304" pitchFamily="18" charset="0"/>
              </a:rPr>
              <a:t>Sequencing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31508" y="2298700"/>
            <a:ext cx="8825659" cy="3416300"/>
          </a:xfrm>
        </p:spPr>
        <p:txBody>
          <a:bodyPr>
            <a:noAutofit/>
          </a:bodyPr>
          <a:lstStyle/>
          <a:p>
            <a:pPr algn="just"/>
            <a:r>
              <a:rPr lang="en-US" sz="2000" dirty="0" smtClean="0">
                <a:latin typeface="Times New Roman" panose="02020603050405020304" pitchFamily="18" charset="0"/>
                <a:cs typeface="Times New Roman" panose="02020603050405020304" pitchFamily="18" charset="0"/>
              </a:rPr>
              <a:t>Sequencing guarantees the maintenance of conversation, but sequences are not always orderly organized. Sometimes we have pre-sequencing (where one precedes the sequencing of conversation), and sometimes insertion-sequencing </a:t>
            </a:r>
            <a:r>
              <a:rPr lang="en-US" sz="2000" dirty="0" smtClean="0">
                <a:latin typeface="Times New Roman" panose="02020603050405020304" pitchFamily="18" charset="0"/>
                <a:cs typeface="Times New Roman" panose="02020603050405020304" pitchFamily="18" charset="0"/>
              </a:rPr>
              <a:t>(where </a:t>
            </a:r>
            <a:r>
              <a:rPr lang="en-US" sz="2000" dirty="0" smtClean="0">
                <a:latin typeface="Times New Roman" panose="02020603050405020304" pitchFamily="18" charset="0"/>
                <a:cs typeface="Times New Roman" panose="02020603050405020304" pitchFamily="18" charset="0"/>
              </a:rPr>
              <a:t>one </a:t>
            </a:r>
            <a:r>
              <a:rPr lang="en-US" sz="2000" dirty="0" smtClean="0">
                <a:latin typeface="Times New Roman" panose="02020603050405020304" pitchFamily="18" charset="0"/>
                <a:cs typeface="Times New Roman" panose="02020603050405020304" pitchFamily="18" charset="0"/>
              </a:rPr>
              <a:t>question-answer </a:t>
            </a:r>
            <a:r>
              <a:rPr lang="en-US" sz="2000" dirty="0" smtClean="0">
                <a:latin typeface="Times New Roman" panose="02020603050405020304" pitchFamily="18" charset="0"/>
                <a:cs typeface="Times New Roman" panose="02020603050405020304" pitchFamily="18" charset="0"/>
              </a:rPr>
              <a:t>pair is embedded within </a:t>
            </a:r>
            <a:r>
              <a:rPr lang="en-US" sz="2000" dirty="0" smtClean="0">
                <a:latin typeface="Times New Roman" panose="02020603050405020304" pitchFamily="18" charset="0"/>
                <a:cs typeface="Times New Roman" panose="02020603050405020304" pitchFamily="18" charset="0"/>
              </a:rPr>
              <a:t>another). Also </a:t>
            </a:r>
            <a:r>
              <a:rPr lang="en-US" sz="2000" dirty="0" smtClean="0">
                <a:latin typeface="Times New Roman" panose="02020603050405020304" pitchFamily="18" charset="0"/>
                <a:cs typeface="Times New Roman" panose="02020603050405020304" pitchFamily="18" charset="0"/>
              </a:rPr>
              <a:t>we may have </a:t>
            </a:r>
            <a:r>
              <a:rPr lang="en-US" sz="2000" dirty="0" smtClean="0">
                <a:latin typeface="Times New Roman" panose="02020603050405020304" pitchFamily="18" charset="0"/>
                <a:cs typeface="Times New Roman" panose="02020603050405020304" pitchFamily="18" charset="0"/>
              </a:rPr>
              <a:t>pre-announcements </a:t>
            </a:r>
            <a:r>
              <a:rPr lang="en-US" sz="2000" dirty="0" smtClean="0">
                <a:latin typeface="Times New Roman" panose="02020603050405020304" pitchFamily="18" charset="0"/>
                <a:cs typeface="Times New Roman" panose="02020603050405020304" pitchFamily="18" charset="0"/>
              </a:rPr>
              <a:t>(speakers start off with a ‘pre’ right before the actual announcement).</a:t>
            </a:r>
          </a:p>
          <a:p>
            <a:pPr algn="just"/>
            <a:r>
              <a:rPr lang="en-US" sz="2000" dirty="0" smtClean="0">
                <a:latin typeface="Times New Roman" panose="02020603050405020304" pitchFamily="18" charset="0"/>
                <a:cs typeface="Times New Roman" panose="02020603050405020304" pitchFamily="18" charset="0"/>
              </a:rPr>
              <a:t>Example:</a:t>
            </a:r>
          </a:p>
          <a:p>
            <a:pPr marL="0" indent="0" algn="just">
              <a:buNone/>
            </a:pPr>
            <a:r>
              <a:rPr lang="en-US" sz="2000" dirty="0" smtClean="0">
                <a:latin typeface="Times New Roman" panose="02020603050405020304" pitchFamily="18" charset="0"/>
                <a:cs typeface="Times New Roman" panose="02020603050405020304" pitchFamily="18" charset="0"/>
              </a:rPr>
              <a:t>A: ….</a:t>
            </a:r>
            <a:r>
              <a:rPr lang="en-US" sz="2000" dirty="0" err="1" smtClean="0">
                <a:latin typeface="Times New Roman" panose="02020603050405020304" pitchFamily="18" charset="0"/>
                <a:cs typeface="Times New Roman" panose="02020603050405020304" pitchFamily="18" charset="0"/>
              </a:rPr>
              <a:t>hhhh</a:t>
            </a:r>
            <a:r>
              <a:rPr lang="en-US" sz="2000" dirty="0" smtClean="0">
                <a:latin typeface="Times New Roman" panose="02020603050405020304" pitchFamily="18" charset="0"/>
                <a:cs typeface="Times New Roman" panose="02020603050405020304" pitchFamily="18" charset="0"/>
              </a:rPr>
              <a:t> oh guess what.</a:t>
            </a:r>
          </a:p>
          <a:p>
            <a:pPr marL="0" indent="0" algn="just">
              <a:buNone/>
            </a:pPr>
            <a:r>
              <a:rPr lang="en-US" sz="2000" dirty="0" smtClean="0">
                <a:latin typeface="Times New Roman" panose="02020603050405020304" pitchFamily="18" charset="0"/>
                <a:cs typeface="Times New Roman" panose="02020603050405020304" pitchFamily="18" charset="0"/>
              </a:rPr>
              <a:t>B: What?!</a:t>
            </a:r>
          </a:p>
          <a:p>
            <a:pPr marL="0" indent="0" algn="just">
              <a:buNone/>
            </a:pPr>
            <a:r>
              <a:rPr lang="en-US" sz="2000" dirty="0" smtClean="0">
                <a:latin typeface="Times New Roman" panose="02020603050405020304" pitchFamily="18" charset="0"/>
                <a:cs typeface="Times New Roman" panose="02020603050405020304" pitchFamily="18" charset="0"/>
              </a:rPr>
              <a:t>A: Professor Ellis came in, ‘n he put another book on ‘is order.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473" y="4145972"/>
            <a:ext cx="3810000" cy="2239241"/>
          </a:xfrm>
          <a:prstGeom prst="rect">
            <a:avLst/>
          </a:prstGeom>
        </p:spPr>
      </p:pic>
    </p:spTree>
    <p:extLst>
      <p:ext uri="{BB962C8B-B14F-4D97-AF65-F5344CB8AC3E}">
        <p14:creationId xmlns:p14="http://schemas.microsoft.com/office/powerpoint/2010/main" val="583691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Conversation </a:t>
            </a:r>
            <a:r>
              <a:rPr lang="en-US" dirty="0" smtClean="0">
                <a:latin typeface="Times New Roman" panose="02020603050405020304" pitchFamily="18" charset="0"/>
                <a:cs typeface="Times New Roman" panose="02020603050405020304" pitchFamily="18" charset="0"/>
              </a:rPr>
              <a:t>Features: </a:t>
            </a:r>
            <a:r>
              <a:rPr lang="en-US" dirty="0" smtClean="0">
                <a:latin typeface="Times New Roman" panose="02020603050405020304" pitchFamily="18" charset="0"/>
                <a:cs typeface="Times New Roman" panose="02020603050405020304" pitchFamily="18" charset="0"/>
              </a:rPr>
              <a:t>Topics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sz="2200" dirty="0" smtClean="0">
                <a:solidFill>
                  <a:schemeClr val="tx1"/>
                </a:solidFill>
                <a:latin typeface="Times New Roman" panose="02020603050405020304" pitchFamily="18" charset="0"/>
                <a:cs typeface="Times New Roman" panose="02020603050405020304" pitchFamily="18" charset="0"/>
              </a:rPr>
              <a:t>Topics can be the reasons why conversations take place. </a:t>
            </a:r>
            <a:r>
              <a:rPr lang="en-US" sz="2200" dirty="0" smtClean="0">
                <a:solidFill>
                  <a:schemeClr val="tx1"/>
                </a:solidFill>
                <a:latin typeface="Times New Roman" panose="02020603050405020304" pitchFamily="18" charset="0"/>
                <a:cs typeface="Times New Roman" panose="02020603050405020304" pitchFamily="18" charset="0"/>
              </a:rPr>
              <a:t>T</a:t>
            </a:r>
            <a:r>
              <a:rPr lang="en-US" sz="2200" dirty="0" smtClean="0">
                <a:solidFill>
                  <a:schemeClr val="tx1"/>
                </a:solidFill>
                <a:latin typeface="Times New Roman" panose="02020603050405020304" pitchFamily="18" charset="0"/>
                <a:cs typeface="Times New Roman" panose="02020603050405020304" pitchFamily="18" charset="0"/>
              </a:rPr>
              <a:t>hey </a:t>
            </a:r>
            <a:r>
              <a:rPr lang="en-US" sz="2200" dirty="0">
                <a:solidFill>
                  <a:schemeClr val="tx1"/>
                </a:solidFill>
                <a:latin typeface="Times New Roman" panose="02020603050405020304" pitchFamily="18" charset="0"/>
                <a:cs typeface="Times New Roman" panose="02020603050405020304" pitchFamily="18" charset="0"/>
              </a:rPr>
              <a:t>arise </a:t>
            </a:r>
            <a:r>
              <a:rPr lang="en-US" sz="2200" dirty="0" smtClean="0">
                <a:solidFill>
                  <a:schemeClr val="tx1"/>
                </a:solidFill>
                <a:latin typeface="Times New Roman" panose="02020603050405020304" pitchFamily="18" charset="0"/>
                <a:cs typeface="Times New Roman" panose="02020603050405020304" pitchFamily="18" charset="0"/>
              </a:rPr>
              <a:t>either </a:t>
            </a:r>
            <a:r>
              <a:rPr lang="en-US" sz="2200" dirty="0" smtClean="0">
                <a:solidFill>
                  <a:schemeClr val="tx1"/>
                </a:solidFill>
                <a:latin typeface="Times New Roman" panose="02020603050405020304" pitchFamily="18" charset="0"/>
                <a:cs typeface="Times New Roman" panose="02020603050405020304" pitchFamily="18" charset="0"/>
              </a:rPr>
              <a:t>before you enter  a conversation or </a:t>
            </a:r>
            <a:r>
              <a:rPr lang="en-US" sz="2200" dirty="0" smtClean="0">
                <a:solidFill>
                  <a:schemeClr val="tx1"/>
                </a:solidFill>
                <a:latin typeface="Times New Roman" panose="02020603050405020304" pitchFamily="18" charset="0"/>
                <a:cs typeface="Times New Roman" panose="02020603050405020304" pitchFamily="18" charset="0"/>
              </a:rPr>
              <a:t>in </a:t>
            </a:r>
            <a:r>
              <a:rPr lang="en-US" sz="2200" dirty="0" smtClean="0">
                <a:solidFill>
                  <a:schemeClr val="tx1"/>
                </a:solidFill>
                <a:latin typeface="Times New Roman" panose="02020603050405020304" pitchFamily="18" charset="0"/>
                <a:cs typeface="Times New Roman" panose="02020603050405020304" pitchFamily="18" charset="0"/>
              </a:rPr>
              <a:t>the middle of a conversation (when, for example you make a topic shift). </a:t>
            </a:r>
          </a:p>
          <a:p>
            <a:pPr algn="just"/>
            <a:r>
              <a:rPr lang="en-US" sz="2200" dirty="0" smtClean="0">
                <a:solidFill>
                  <a:schemeClr val="tx1"/>
                </a:solidFill>
                <a:latin typeface="Times New Roman" panose="02020603050405020304" pitchFamily="18" charset="0"/>
                <a:cs typeface="Times New Roman" panose="02020603050405020304" pitchFamily="18" charset="0"/>
              </a:rPr>
              <a:t>Topic shifts occur in the vicinity of short silence.</a:t>
            </a:r>
          </a:p>
          <a:p>
            <a:pPr algn="just"/>
            <a:r>
              <a:rPr lang="en-US" sz="2200" dirty="0" smtClean="0">
                <a:solidFill>
                  <a:schemeClr val="tx1"/>
                </a:solidFill>
                <a:latin typeface="Times New Roman" panose="02020603050405020304" pitchFamily="18" charset="0"/>
                <a:cs typeface="Times New Roman" panose="02020603050405020304" pitchFamily="18" charset="0"/>
              </a:rPr>
              <a:t>Topic shifting and avoidance </a:t>
            </a:r>
            <a:r>
              <a:rPr lang="en-US" sz="2200" dirty="0" smtClean="0">
                <a:solidFill>
                  <a:schemeClr val="tx1"/>
                </a:solidFill>
                <a:latin typeface="Times New Roman" panose="02020603050405020304" pitchFamily="18" charset="0"/>
                <a:cs typeface="Times New Roman" panose="02020603050405020304" pitchFamily="18" charset="0"/>
              </a:rPr>
              <a:t>may be </a:t>
            </a:r>
            <a:r>
              <a:rPr lang="en-US" sz="2200" dirty="0" smtClean="0">
                <a:solidFill>
                  <a:schemeClr val="tx1"/>
                </a:solidFill>
                <a:latin typeface="Times New Roman" panose="02020603050405020304" pitchFamily="18" charset="0"/>
                <a:cs typeface="Times New Roman" panose="02020603050405020304" pitchFamily="18" charset="0"/>
              </a:rPr>
              <a:t>affected through both verbal and non-verbal signals.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6850" y="4830473"/>
            <a:ext cx="2705100" cy="1685925"/>
          </a:xfrm>
          <a:prstGeom prst="rect">
            <a:avLst/>
          </a:prstGeom>
        </p:spPr>
      </p:pic>
    </p:spTree>
    <p:extLst>
      <p:ext uri="{BB962C8B-B14F-4D97-AF65-F5344CB8AC3E}">
        <p14:creationId xmlns:p14="http://schemas.microsoft.com/office/powerpoint/2010/main" val="3055908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Conversation </a:t>
            </a:r>
            <a:r>
              <a:rPr lang="en-US" dirty="0" smtClean="0">
                <a:latin typeface="Times New Roman" panose="02020603050405020304" pitchFamily="18" charset="0"/>
                <a:cs typeface="Times New Roman" panose="02020603050405020304" pitchFamily="18" charset="0"/>
              </a:rPr>
              <a:t>Features: </a:t>
            </a:r>
            <a:r>
              <a:rPr lang="en-US" dirty="0" smtClean="0">
                <a:latin typeface="Times New Roman" panose="02020603050405020304" pitchFamily="18" charset="0"/>
                <a:cs typeface="Times New Roman" panose="02020603050405020304" pitchFamily="18" charset="0"/>
              </a:rPr>
              <a:t>Closing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200" dirty="0" smtClean="0">
                <a:latin typeface="Times New Roman" panose="02020603050405020304" pitchFamily="18" charset="0"/>
                <a:cs typeface="Times New Roman" panose="02020603050405020304" pitchFamily="18" charset="0"/>
              </a:rPr>
              <a:t>A closing section turns out to have begun when none of the parties to a conversation care or choose to continue it. In other words, both parties do not show any motivation to go on; they show reluctance to go on with the topic, so they wish to terminate the conversation.</a:t>
            </a:r>
          </a:p>
          <a:p>
            <a:pPr algn="just"/>
            <a:r>
              <a:rPr lang="en-US" sz="2200" dirty="0" smtClean="0">
                <a:latin typeface="Times New Roman" panose="02020603050405020304" pitchFamily="18" charset="0"/>
                <a:cs typeface="Times New Roman" panose="02020603050405020304" pitchFamily="18" charset="0"/>
              </a:rPr>
              <a:t>When a conversation comes to an end, this ending happens with two major steps:</a:t>
            </a:r>
          </a:p>
          <a:p>
            <a:pPr marL="0" indent="0" algn="just">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1</a:t>
            </a:r>
            <a:r>
              <a:rPr lang="en-US" sz="2200" dirty="0" smtClean="0">
                <a:latin typeface="Times New Roman" panose="02020603050405020304" pitchFamily="18" charset="0"/>
                <a:cs typeface="Times New Roman" panose="02020603050405020304" pitchFamily="18" charset="0"/>
              </a:rPr>
              <a:t>) Pre-Closing           2)Closing</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517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Conversation </a:t>
            </a:r>
            <a:r>
              <a:rPr lang="en-US" dirty="0" smtClean="0">
                <a:latin typeface="Times New Roman" panose="02020603050405020304" pitchFamily="18" charset="0"/>
                <a:cs typeface="Times New Roman" panose="02020603050405020304" pitchFamily="18" charset="0"/>
              </a:rPr>
              <a:t>Features: </a:t>
            </a:r>
            <a:r>
              <a:rPr lang="en-US" dirty="0">
                <a:latin typeface="Times New Roman" panose="02020603050405020304" pitchFamily="18" charset="0"/>
                <a:cs typeface="Times New Roman" panose="02020603050405020304" pitchFamily="18" charset="0"/>
              </a:rPr>
              <a:t>Closing</a:t>
            </a:r>
          </a:p>
        </p:txBody>
      </p:sp>
      <p:sp>
        <p:nvSpPr>
          <p:cNvPr id="3" name="Content Placeholder 2"/>
          <p:cNvSpPr>
            <a:spLocks noGrp="1"/>
          </p:cNvSpPr>
          <p:nvPr>
            <p:ph idx="1"/>
          </p:nvPr>
        </p:nvSpPr>
        <p:spPr/>
        <p:txBody>
          <a:bodyPr>
            <a:normAutofit/>
          </a:bodyPr>
          <a:lstStyle/>
          <a:p>
            <a:pPr algn="just"/>
            <a:r>
              <a:rPr lang="en-US" sz="2200" dirty="0" smtClean="0">
                <a:latin typeface="Times New Roman" panose="02020603050405020304" pitchFamily="18" charset="0"/>
                <a:cs typeface="Times New Roman" panose="02020603050405020304" pitchFamily="18" charset="0"/>
              </a:rPr>
              <a:t>Pre-Closing: This step immediately precedes the closing section. In pre-closing you manage to close the conversation. Expressions like “OK”, “Alright”,</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and “So” show that you want to leave the conversation.</a:t>
            </a:r>
          </a:p>
          <a:p>
            <a:pPr algn="just"/>
            <a:r>
              <a:rPr lang="en-US" sz="2200" dirty="0" smtClean="0">
                <a:latin typeface="Times New Roman" panose="02020603050405020304" pitchFamily="18" charset="0"/>
                <a:cs typeface="Times New Roman" panose="02020603050405020304" pitchFamily="18" charset="0"/>
              </a:rPr>
              <a:t>Closing: In closing you make a statement indicating you are going to leave the conversation (e.g. bye). Closing may include making arrangements with varieties such as giving directions, arranging later meetings, </a:t>
            </a:r>
            <a:r>
              <a:rPr lang="en-US" sz="2200" dirty="0" smtClean="0">
                <a:latin typeface="Times New Roman" panose="02020603050405020304" pitchFamily="18" charset="0"/>
                <a:cs typeface="Times New Roman" panose="02020603050405020304" pitchFamily="18" charset="0"/>
              </a:rPr>
              <a:t>invitations, </a:t>
            </a:r>
            <a:r>
              <a:rPr lang="en-US" sz="2200" dirty="0" smtClean="0">
                <a:latin typeface="Times New Roman" panose="02020603050405020304" pitchFamily="18" charset="0"/>
                <a:cs typeface="Times New Roman" panose="02020603050405020304" pitchFamily="18" charset="0"/>
              </a:rPr>
              <a:t>and the like.</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070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Conversation </a:t>
            </a:r>
            <a:r>
              <a:rPr lang="en-US" dirty="0" smtClean="0">
                <a:latin typeface="Times New Roman" panose="02020603050405020304" pitchFamily="18" charset="0"/>
                <a:cs typeface="Times New Roman" panose="02020603050405020304" pitchFamily="18" charset="0"/>
              </a:rPr>
              <a:t>Features: Feedback</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200" dirty="0" smtClean="0">
                <a:latin typeface="Times New Roman" panose="02020603050405020304" pitchFamily="18" charset="0"/>
                <a:cs typeface="Times New Roman" panose="02020603050405020304" pitchFamily="18" charset="0"/>
              </a:rPr>
              <a:t>Feedback might be given either linguistically or para-linguistically.</a:t>
            </a:r>
          </a:p>
          <a:p>
            <a:pPr algn="just"/>
            <a:r>
              <a:rPr lang="en-US" sz="2200" dirty="0" smtClean="0">
                <a:latin typeface="Times New Roman" panose="02020603050405020304" pitchFamily="18" charset="0"/>
                <a:cs typeface="Times New Roman" panose="02020603050405020304" pitchFamily="18" charset="0"/>
              </a:rPr>
              <a:t>“Linguistically” by using lexical items, response tokens (e.g. yeah, really, hmmm), or passing judgments by paraphrasing the other parties’ words.</a:t>
            </a:r>
          </a:p>
          <a:p>
            <a:pPr algn="just"/>
            <a:r>
              <a:rPr lang="en-US" sz="2200" dirty="0" smtClean="0">
                <a:latin typeface="Times New Roman" panose="02020603050405020304" pitchFamily="18" charset="0"/>
                <a:cs typeface="Times New Roman" panose="02020603050405020304" pitchFamily="18" charset="0"/>
              </a:rPr>
              <a:t>“Para-linguistically” by using body movements, gestures, using eye contact or for instance, twisting of the face, nodding the </a:t>
            </a:r>
            <a:r>
              <a:rPr lang="en-US" sz="2200" dirty="0" smtClean="0">
                <a:latin typeface="Times New Roman" panose="02020603050405020304" pitchFamily="18" charset="0"/>
                <a:cs typeface="Times New Roman" panose="02020603050405020304" pitchFamily="18" charset="0"/>
              </a:rPr>
              <a:t>head, etc</a:t>
            </a:r>
            <a:r>
              <a:rPr lang="en-US" sz="2200" dirty="0" smtClean="0">
                <a:latin typeface="Times New Roman" panose="02020603050405020304" pitchFamily="18" charset="0"/>
                <a:cs typeface="Times New Roman" panose="02020603050405020304" pitchFamily="18" charset="0"/>
              </a:rPr>
              <a:t>. which are indicative(s) of your reflection on </a:t>
            </a:r>
            <a:r>
              <a:rPr lang="en-US" sz="2200" dirty="0" smtClean="0">
                <a:latin typeface="Times New Roman" panose="02020603050405020304" pitchFamily="18" charset="0"/>
                <a:cs typeface="Times New Roman" panose="02020603050405020304" pitchFamily="18" charset="0"/>
              </a:rPr>
              <a:t>someone's </a:t>
            </a:r>
            <a:r>
              <a:rPr lang="en-US" sz="2200" dirty="0" smtClean="0">
                <a:latin typeface="Times New Roman" panose="02020603050405020304" pitchFamily="18" charset="0"/>
                <a:cs typeface="Times New Roman" panose="02020603050405020304" pitchFamily="18" charset="0"/>
              </a:rPr>
              <a:t>ideas.</a:t>
            </a:r>
            <a:endParaRPr lang="en-US" sz="2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1246" y="4685502"/>
            <a:ext cx="4089400" cy="1828800"/>
          </a:xfrm>
          <a:prstGeom prst="rect">
            <a:avLst/>
          </a:prstGeom>
        </p:spPr>
      </p:pic>
    </p:spTree>
    <p:extLst>
      <p:ext uri="{BB962C8B-B14F-4D97-AF65-F5344CB8AC3E}">
        <p14:creationId xmlns:p14="http://schemas.microsoft.com/office/powerpoint/2010/main" val="1844008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Conversation </a:t>
            </a:r>
            <a:r>
              <a:rPr lang="en-US" dirty="0" smtClean="0">
                <a:latin typeface="Times New Roman" panose="02020603050405020304" pitchFamily="18" charset="0"/>
                <a:cs typeface="Times New Roman" panose="02020603050405020304" pitchFamily="18" charset="0"/>
              </a:rPr>
              <a:t>Features: Repair</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200" dirty="0" smtClean="0">
                <a:latin typeface="Times New Roman" pitchFamily="18" charset="0"/>
                <a:cs typeface="Times New Roman" pitchFamily="18" charset="0"/>
              </a:rPr>
              <a:t>As a result of teacher feedback, a learner correct an ill-formed utterance, either through ‘self-repair’ or as a result of ‘peer-repair’.</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131895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Conversation Analysis History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54954" y="2603500"/>
            <a:ext cx="9734719" cy="1428173"/>
          </a:xfrm>
        </p:spPr>
        <p:txBody>
          <a:bodyPr>
            <a:normAutofit lnSpcReduction="10000"/>
          </a:bodyPr>
          <a:lstStyle/>
          <a:p>
            <a:pPr algn="just"/>
            <a:r>
              <a:rPr lang="en-US" sz="2200" dirty="0" smtClean="0">
                <a:latin typeface="Times New Roman" panose="02020603050405020304" pitchFamily="18" charset="0"/>
                <a:cs typeface="Times New Roman" panose="02020603050405020304" pitchFamily="18" charset="0"/>
              </a:rPr>
              <a:t>Conversation Analysis has been researched since the </a:t>
            </a:r>
            <a:r>
              <a:rPr lang="en-US" sz="2200" u="sng" dirty="0" smtClean="0">
                <a:latin typeface="Times New Roman" panose="02020603050405020304" pitchFamily="18" charset="0"/>
                <a:cs typeface="Times New Roman" panose="02020603050405020304" pitchFamily="18" charset="0"/>
              </a:rPr>
              <a:t>1960</a:t>
            </a:r>
            <a:r>
              <a:rPr lang="en-US" sz="2200" dirty="0" smtClean="0">
                <a:latin typeface="Times New Roman" panose="02020603050405020304" pitchFamily="18" charset="0"/>
                <a:cs typeface="Times New Roman" panose="02020603050405020304" pitchFamily="18" charset="0"/>
              </a:rPr>
              <a:t>s by hundreds of professors or just those interested in how speech works. However, there are some researchers that are seen as more important than the rest. </a:t>
            </a:r>
            <a:r>
              <a:rPr lang="en-US" sz="2200" i="1" u="sng" dirty="0" smtClean="0">
                <a:latin typeface="Times New Roman" panose="02020603050405020304" pitchFamily="18" charset="0"/>
                <a:cs typeface="Times New Roman" panose="02020603050405020304" pitchFamily="18" charset="0"/>
              </a:rPr>
              <a:t>Harvey Sacks</a:t>
            </a:r>
            <a:r>
              <a:rPr lang="en-US" sz="2200" dirty="0" smtClean="0">
                <a:latin typeface="Times New Roman" panose="02020603050405020304" pitchFamily="18" charset="0"/>
                <a:cs typeface="Times New Roman" panose="02020603050405020304" pitchFamily="18" charset="0"/>
              </a:rPr>
              <a:t>, </a:t>
            </a:r>
            <a:r>
              <a:rPr lang="en-US" sz="2200" i="1" u="sng" dirty="0" smtClean="0">
                <a:latin typeface="Times New Roman" panose="02020603050405020304" pitchFamily="18" charset="0"/>
                <a:cs typeface="Times New Roman" panose="02020603050405020304" pitchFamily="18" charset="0"/>
              </a:rPr>
              <a:t>Emanuel A</a:t>
            </a:r>
            <a:r>
              <a:rPr lang="en-US" sz="2200" u="sng" dirty="0" smtClean="0">
                <a:latin typeface="Times New Roman" panose="02020603050405020304" pitchFamily="18" charset="0"/>
                <a:cs typeface="Times New Roman" panose="02020603050405020304" pitchFamily="18" charset="0"/>
              </a:rPr>
              <a:t>. </a:t>
            </a:r>
            <a:r>
              <a:rPr lang="en-US" sz="2200" i="1" u="sng" dirty="0" smtClean="0">
                <a:latin typeface="Times New Roman" panose="02020603050405020304" pitchFamily="18" charset="0"/>
                <a:cs typeface="Times New Roman" panose="02020603050405020304" pitchFamily="18" charset="0"/>
              </a:rPr>
              <a:t>Schegloff</a:t>
            </a:r>
            <a:r>
              <a:rPr lang="en-US" sz="2200" u="sng"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i="1" u="sng" dirty="0" smtClean="0">
                <a:latin typeface="Times New Roman" panose="02020603050405020304" pitchFamily="18" charset="0"/>
                <a:cs typeface="Times New Roman" panose="02020603050405020304" pitchFamily="18" charset="0"/>
              </a:rPr>
              <a:t>Gail Jefferson</a:t>
            </a:r>
            <a:r>
              <a:rPr lang="en-US" sz="2200" dirty="0" smtClean="0">
                <a:latin typeface="Times New Roman" panose="02020603050405020304" pitchFamily="18" charset="0"/>
                <a:cs typeface="Times New Roman" panose="02020603050405020304" pitchFamily="18" charset="0"/>
              </a:rPr>
              <a:t>, </a:t>
            </a:r>
            <a:r>
              <a:rPr lang="en-US" sz="2200" i="1" u="sng" dirty="0" smtClean="0">
                <a:latin typeface="Times New Roman" panose="02020603050405020304" pitchFamily="18" charset="0"/>
                <a:cs typeface="Times New Roman" panose="02020603050405020304" pitchFamily="18" charset="0"/>
              </a:rPr>
              <a:t>Ervin Goffman </a:t>
            </a:r>
            <a:r>
              <a:rPr lang="en-US" sz="2200" dirty="0" smtClean="0">
                <a:latin typeface="Times New Roman" panose="02020603050405020304" pitchFamily="18" charset="0"/>
                <a:cs typeface="Times New Roman" panose="02020603050405020304" pitchFamily="18" charset="0"/>
              </a:rPr>
              <a:t>and </a:t>
            </a:r>
            <a:r>
              <a:rPr lang="en-US" sz="2200" i="1" u="sng" dirty="0" smtClean="0">
                <a:latin typeface="Times New Roman" panose="02020603050405020304" pitchFamily="18" charset="0"/>
                <a:cs typeface="Times New Roman" panose="02020603050405020304" pitchFamily="18" charset="0"/>
              </a:rPr>
              <a:t>Harold </a:t>
            </a:r>
            <a:r>
              <a:rPr lang="en-US" sz="2200" i="1" u="sng" dirty="0" err="1" smtClean="0">
                <a:latin typeface="Times New Roman" panose="02020603050405020304" pitchFamily="18" charset="0"/>
                <a:cs typeface="Times New Roman" panose="02020603050405020304" pitchFamily="18" charset="0"/>
              </a:rPr>
              <a:t>Garfinkel</a:t>
            </a:r>
            <a:endParaRPr lang="en-US" sz="2200" i="1" u="sng"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7098" y="4104409"/>
            <a:ext cx="2809875" cy="2072554"/>
          </a:xfrm>
          <a:prstGeom prst="rect">
            <a:avLst/>
          </a:prstGeom>
        </p:spPr>
      </p:pic>
    </p:spTree>
    <p:extLst>
      <p:ext uri="{BB962C8B-B14F-4D97-AF65-F5344CB8AC3E}">
        <p14:creationId xmlns:p14="http://schemas.microsoft.com/office/powerpoint/2010/main" val="3750997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Conversation Analysis History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90123" y="2263531"/>
            <a:ext cx="8825659" cy="3416300"/>
          </a:xfrm>
        </p:spPr>
        <p:txBody>
          <a:bodyPr>
            <a:noAutofit/>
          </a:bodyPr>
          <a:lstStyle/>
          <a:p>
            <a:pPr algn="just"/>
            <a:r>
              <a:rPr lang="en-US" sz="2000" dirty="0">
                <a:latin typeface="Times New Roman" panose="02020603050405020304" pitchFamily="18" charset="0"/>
                <a:cs typeface="Times New Roman" panose="02020603050405020304" pitchFamily="18" charset="0"/>
              </a:rPr>
              <a:t>CA was started by Harvey Sacks and his co-workers – most importantly Emanuel Schegloff and Gail Jefferson </a:t>
            </a:r>
            <a:r>
              <a:rPr lang="en-US" sz="2000" dirty="0" smtClean="0">
                <a:latin typeface="Times New Roman" panose="02020603050405020304" pitchFamily="18" charset="0"/>
                <a:cs typeface="Times New Roman" panose="02020603050405020304" pitchFamily="18" charset="0"/>
              </a:rPr>
              <a:t>at the University </a:t>
            </a:r>
            <a:r>
              <a:rPr lang="en-US" sz="2000" dirty="0">
                <a:latin typeface="Times New Roman" panose="02020603050405020304" pitchFamily="18" charset="0"/>
                <a:cs typeface="Times New Roman" panose="02020603050405020304" pitchFamily="18" charset="0"/>
              </a:rPr>
              <a:t>of California in the 1960s. The initial formation of Sacks’s ideas is documented in his lectures from 1964 </a:t>
            </a:r>
            <a:r>
              <a:rPr lang="en-US" sz="2000" dirty="0" smtClean="0">
                <a:latin typeface="Times New Roman" panose="02020603050405020304" pitchFamily="18" charset="0"/>
                <a:cs typeface="Times New Roman" panose="02020603050405020304" pitchFamily="18" charset="0"/>
              </a:rPr>
              <a:t>to 1972 </a:t>
            </a:r>
            <a:r>
              <a:rPr lang="en-US" sz="2000" dirty="0">
                <a:latin typeface="Times New Roman" panose="02020603050405020304" pitchFamily="18" charset="0"/>
                <a:cs typeface="Times New Roman" panose="02020603050405020304" pitchFamily="18" charset="0"/>
              </a:rPr>
              <a:t>(Sacks 1992a, 1992b). CA was developed in an intellectual environment shaped by Goffman's work on the </a:t>
            </a:r>
            <a:r>
              <a:rPr lang="en-US" sz="2000" dirty="0" smtClean="0">
                <a:latin typeface="Times New Roman" panose="02020603050405020304" pitchFamily="18" charset="0"/>
                <a:cs typeface="Times New Roman" panose="02020603050405020304" pitchFamily="18" charset="0"/>
              </a:rPr>
              <a:t>moral underpinnings </a:t>
            </a:r>
            <a:r>
              <a:rPr lang="en-US" sz="2000" dirty="0">
                <a:latin typeface="Times New Roman" panose="02020603050405020304" pitchFamily="18" charset="0"/>
                <a:cs typeface="Times New Roman" panose="02020603050405020304" pitchFamily="18" charset="0"/>
              </a:rPr>
              <a:t>of social interaction and </a:t>
            </a:r>
            <a:r>
              <a:rPr lang="en-US" sz="2000" u="sng" dirty="0">
                <a:latin typeface="Times New Roman" panose="02020603050405020304" pitchFamily="18" charset="0"/>
                <a:cs typeface="Times New Roman" panose="02020603050405020304" pitchFamily="18" charset="0"/>
              </a:rPr>
              <a:t>Garfinkel's</a:t>
            </a:r>
            <a:r>
              <a:rPr lang="en-US" sz="2000" dirty="0">
                <a:latin typeface="Times New Roman" panose="02020603050405020304" pitchFamily="18" charset="0"/>
                <a:cs typeface="Times New Roman" panose="02020603050405020304" pitchFamily="18" charset="0"/>
              </a:rPr>
              <a:t> ethnomethodology focusing on the interpretive </a:t>
            </a:r>
            <a:r>
              <a:rPr lang="en-US" sz="2000" dirty="0" smtClean="0">
                <a:latin typeface="Times New Roman" panose="02020603050405020304" pitchFamily="18" charset="0"/>
                <a:cs typeface="Times New Roman" panose="02020603050405020304" pitchFamily="18" charset="0"/>
              </a:rPr>
              <a:t>procedures underlying </a:t>
            </a:r>
            <a:r>
              <a:rPr lang="en-US" sz="2000" dirty="0">
                <a:latin typeface="Times New Roman" panose="02020603050405020304" pitchFamily="18" charset="0"/>
                <a:cs typeface="Times New Roman" panose="02020603050405020304" pitchFamily="18" charset="0"/>
              </a:rPr>
              <a:t>social action. Sacks started to study the real-time sequential ordering of actions: the rules, patterns, </a:t>
            </a:r>
            <a:r>
              <a:rPr lang="en-US" sz="2000" dirty="0" smtClean="0">
                <a:latin typeface="Times New Roman" panose="02020603050405020304" pitchFamily="18" charset="0"/>
                <a:cs typeface="Times New Roman" panose="02020603050405020304" pitchFamily="18" charset="0"/>
              </a:rPr>
              <a:t>and structures </a:t>
            </a:r>
            <a:r>
              <a:rPr lang="en-US" sz="2000" dirty="0">
                <a:latin typeface="Times New Roman" panose="02020603050405020304" pitchFamily="18" charset="0"/>
                <a:cs typeface="Times New Roman" panose="02020603050405020304" pitchFamily="18" charset="0"/>
              </a:rPr>
              <a:t>in the relations between actions. Thereby, he made a radical shift in the perspective of social </a:t>
            </a:r>
            <a:r>
              <a:rPr lang="en-US" sz="2000" dirty="0" smtClean="0">
                <a:latin typeface="Times New Roman" panose="02020603050405020304" pitchFamily="18" charset="0"/>
                <a:cs typeface="Times New Roman" panose="02020603050405020304" pitchFamily="18" charset="0"/>
              </a:rPr>
              <a:t>scientific inquiry </a:t>
            </a:r>
            <a:r>
              <a:rPr lang="en-US" sz="2000" dirty="0">
                <a:latin typeface="Times New Roman" panose="02020603050405020304" pitchFamily="18" charset="0"/>
                <a:cs typeface="Times New Roman" panose="02020603050405020304" pitchFamily="18" charset="0"/>
              </a:rPr>
              <a:t>into social interaction: instead of treating social interaction as a screen upon which other processes </a:t>
            </a:r>
            <a:r>
              <a:rPr lang="en-US" sz="2000" dirty="0" smtClean="0">
                <a:latin typeface="Times New Roman" panose="02020603050405020304" pitchFamily="18" charset="0"/>
                <a:cs typeface="Times New Roman" panose="02020603050405020304" pitchFamily="18" charset="0"/>
              </a:rPr>
              <a:t>(moral, inferential, </a:t>
            </a:r>
            <a:r>
              <a:rPr lang="en-US" sz="2000" dirty="0">
                <a:latin typeface="Times New Roman" panose="02020603050405020304" pitchFamily="18" charset="0"/>
                <a:cs typeface="Times New Roman" panose="02020603050405020304" pitchFamily="18" charset="0"/>
              </a:rPr>
              <a:t>or others) were projected, Sacks started to study the very structures of the interaction </a:t>
            </a:r>
            <a:r>
              <a:rPr lang="en-US" sz="2000" dirty="0" smtClean="0">
                <a:latin typeface="Times New Roman" panose="02020603050405020304" pitchFamily="18" charset="0"/>
                <a:cs typeface="Times New Roman" panose="02020603050405020304" pitchFamily="18" charset="0"/>
              </a:rPr>
              <a:t>itself.</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909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Conversation Analysis History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US" sz="2200" dirty="0" smtClean="0">
                <a:latin typeface="Times New Roman" panose="02020603050405020304" pitchFamily="18" charset="0"/>
                <a:cs typeface="Times New Roman" panose="02020603050405020304" pitchFamily="18" charset="0"/>
              </a:rPr>
              <a:t>The origins of conversation analysis are to be found in the work of two great American </a:t>
            </a:r>
            <a:r>
              <a:rPr lang="en-US" sz="2200" dirty="0" smtClean="0">
                <a:latin typeface="Times New Roman" panose="02020603050405020304" pitchFamily="18" charset="0"/>
                <a:cs typeface="Times New Roman" panose="02020603050405020304" pitchFamily="18" charset="0"/>
              </a:rPr>
              <a:t>scholars: </a:t>
            </a:r>
            <a:r>
              <a:rPr lang="en-US" sz="2200" dirty="0" smtClean="0">
                <a:latin typeface="Times New Roman" panose="02020603050405020304" pitchFamily="18" charset="0"/>
                <a:cs typeface="Times New Roman" panose="02020603050405020304" pitchFamily="18" charset="0"/>
              </a:rPr>
              <a:t>Ervin Goffman and Harold </a:t>
            </a:r>
            <a:r>
              <a:rPr lang="en-US" sz="2200" dirty="0" err="1" smtClean="0">
                <a:latin typeface="Times New Roman" panose="02020603050405020304" pitchFamily="18" charset="0"/>
                <a:cs typeface="Times New Roman" panose="02020603050405020304" pitchFamily="18" charset="0"/>
              </a:rPr>
              <a:t>Garfinkel</a:t>
            </a:r>
            <a:r>
              <a:rPr lang="en-US" sz="2200" dirty="0" smtClean="0">
                <a:latin typeface="Times New Roman" panose="02020603050405020304" pitchFamily="18" charset="0"/>
                <a:cs typeface="Times New Roman" panose="02020603050405020304" pitchFamily="18" charset="0"/>
              </a:rPr>
              <a:t>. Conversation analysts begin with the notion that conversation interaction represents an institutional order in which interactional rights and obligations are linked not only to personal face and identity, but also to </a:t>
            </a:r>
            <a:r>
              <a:rPr lang="en-US" sz="2200" dirty="0" err="1" smtClean="0">
                <a:latin typeface="Times New Roman" panose="02020603050405020304" pitchFamily="18" charset="0"/>
                <a:cs typeface="Times New Roman" panose="02020603050405020304" pitchFamily="18" charset="0"/>
              </a:rPr>
              <a:t>macrosocial</a:t>
            </a:r>
            <a:r>
              <a:rPr lang="en-US" sz="2200" dirty="0" smtClean="0">
                <a:latin typeface="Times New Roman" panose="02020603050405020304" pitchFamily="18" charset="0"/>
                <a:cs typeface="Times New Roman" panose="02020603050405020304" pitchFamily="18" charset="0"/>
              </a:rPr>
              <a:t> institutions.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7085" y="4780684"/>
            <a:ext cx="2466975" cy="1847850"/>
          </a:xfrm>
          <a:prstGeom prst="rect">
            <a:avLst/>
          </a:prstGeom>
        </p:spPr>
      </p:pic>
    </p:spTree>
    <p:extLst>
      <p:ext uri="{BB962C8B-B14F-4D97-AF65-F5344CB8AC3E}">
        <p14:creationId xmlns:p14="http://schemas.microsoft.com/office/powerpoint/2010/main" val="1808953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What Is Conversation Analysis?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200" dirty="0">
                <a:latin typeface="Times New Roman" panose="02020603050405020304" pitchFamily="18" charset="0"/>
                <a:cs typeface="Times New Roman" panose="02020603050405020304" pitchFamily="18" charset="0"/>
              </a:rPr>
              <a:t>Conversation analysis (CA) is a method for </a:t>
            </a:r>
            <a:r>
              <a:rPr lang="en-US" sz="2200" u="sng" dirty="0">
                <a:latin typeface="Times New Roman" panose="02020603050405020304" pitchFamily="18" charset="0"/>
                <a:cs typeface="Times New Roman" panose="02020603050405020304" pitchFamily="18" charset="0"/>
              </a:rPr>
              <a:t>investigating the structure and process of social interaction </a:t>
            </a:r>
            <a:r>
              <a:rPr lang="en-US" sz="2200" u="sng" dirty="0" smtClean="0">
                <a:latin typeface="Times New Roman" panose="02020603050405020304" pitchFamily="18" charset="0"/>
                <a:cs typeface="Times New Roman" panose="02020603050405020304" pitchFamily="18" charset="0"/>
              </a:rPr>
              <a:t>between humans</a:t>
            </a:r>
            <a:r>
              <a:rPr lang="en-US" sz="2200" u="sng"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It focuses primarily on </a:t>
            </a:r>
            <a:r>
              <a:rPr lang="en-US" sz="2200" u="sng" dirty="0">
                <a:latin typeface="Times New Roman" panose="02020603050405020304" pitchFamily="18" charset="0"/>
                <a:cs typeface="Times New Roman" panose="02020603050405020304" pitchFamily="18" charset="0"/>
              </a:rPr>
              <a:t>talk</a:t>
            </a:r>
            <a:r>
              <a:rPr lang="en-US" sz="2200" dirty="0">
                <a:latin typeface="Times New Roman" panose="02020603050405020304" pitchFamily="18" charset="0"/>
                <a:cs typeface="Times New Roman" panose="02020603050405020304" pitchFamily="18" charset="0"/>
              </a:rPr>
              <a:t>, but integrates also the </a:t>
            </a:r>
            <a:r>
              <a:rPr lang="en-US" sz="2200" u="sng" dirty="0">
                <a:latin typeface="Times New Roman" panose="02020603050405020304" pitchFamily="18" charset="0"/>
                <a:cs typeface="Times New Roman" panose="02020603050405020304" pitchFamily="18" charset="0"/>
              </a:rPr>
              <a:t>nonverbal aspects of interaction </a:t>
            </a:r>
            <a:r>
              <a:rPr lang="en-US" sz="2200" dirty="0">
                <a:latin typeface="Times New Roman" panose="02020603050405020304" pitchFamily="18" charset="0"/>
                <a:cs typeface="Times New Roman" panose="02020603050405020304" pitchFamily="18" charset="0"/>
              </a:rPr>
              <a:t>in its research design. </a:t>
            </a:r>
            <a:r>
              <a:rPr lang="en-US" sz="2200" dirty="0" smtClean="0">
                <a:latin typeface="Times New Roman" panose="02020603050405020304" pitchFamily="18" charset="0"/>
                <a:cs typeface="Times New Roman" panose="02020603050405020304" pitchFamily="18" charset="0"/>
              </a:rPr>
              <a:t>As their </a:t>
            </a:r>
            <a:r>
              <a:rPr lang="en-US" sz="2200" dirty="0">
                <a:latin typeface="Times New Roman" panose="02020603050405020304" pitchFamily="18" charset="0"/>
                <a:cs typeface="Times New Roman" panose="02020603050405020304" pitchFamily="18" charset="0"/>
              </a:rPr>
              <a:t>data, CA studies use video or audio recordings made from naturally occurring </a:t>
            </a:r>
            <a:r>
              <a:rPr lang="en-US" sz="2200" dirty="0" smtClean="0">
                <a:latin typeface="Times New Roman" panose="02020603050405020304" pitchFamily="18" charset="0"/>
                <a:cs typeface="Times New Roman" panose="02020603050405020304" pitchFamily="18" charset="0"/>
              </a:rPr>
              <a:t>interaction.</a:t>
            </a:r>
            <a:endParaRPr lang="en-US" sz="2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4040" y="4764231"/>
            <a:ext cx="1714500" cy="1714500"/>
          </a:xfrm>
          <a:prstGeom prst="rect">
            <a:avLst/>
          </a:prstGeom>
        </p:spPr>
      </p:pic>
    </p:spTree>
    <p:extLst>
      <p:ext uri="{BB962C8B-B14F-4D97-AF65-F5344CB8AC3E}">
        <p14:creationId xmlns:p14="http://schemas.microsoft.com/office/powerpoint/2010/main" val="1022086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What Is Conversation Analysis?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a:r>
              <a:rPr lang="en-US" sz="2200" dirty="0" smtClean="0">
                <a:latin typeface="Times New Roman" panose="02020603050405020304" pitchFamily="18" charset="0"/>
                <a:cs typeface="Times New Roman" panose="02020603050405020304" pitchFamily="18" charset="0"/>
              </a:rPr>
              <a:t>Conversation Analysis</a:t>
            </a:r>
            <a:r>
              <a:rPr lang="en-US" sz="2200" dirty="0">
                <a:latin typeface="Times New Roman" panose="02020603050405020304" pitchFamily="18" charset="0"/>
                <a:cs typeface="Times New Roman" panose="02020603050405020304" pitchFamily="18" charset="0"/>
              </a:rPr>
              <a:t>” (CA): an approach within </a:t>
            </a:r>
            <a:r>
              <a:rPr lang="en-US" sz="2200" dirty="0" smtClean="0">
                <a:latin typeface="Times New Roman" panose="02020603050405020304" pitchFamily="18" charset="0"/>
                <a:cs typeface="Times New Roman" panose="02020603050405020304" pitchFamily="18" charset="0"/>
              </a:rPr>
              <a:t>the social sciences that aims to describe, analyze and understand talk as a basic and constitutive feature </a:t>
            </a:r>
            <a:r>
              <a:rPr lang="en-US" sz="2200" dirty="0">
                <a:latin typeface="Times New Roman" panose="02020603050405020304" pitchFamily="18" charset="0"/>
                <a:cs typeface="Times New Roman" panose="02020603050405020304" pitchFamily="18" charset="0"/>
              </a:rPr>
              <a:t>of human social life. CA is a well-developed tradition with a distinctive set of </a:t>
            </a:r>
            <a:r>
              <a:rPr lang="en-US" sz="2200" dirty="0" smtClean="0">
                <a:latin typeface="Times New Roman" panose="02020603050405020304" pitchFamily="18" charset="0"/>
                <a:cs typeface="Times New Roman" panose="02020603050405020304" pitchFamily="18" charset="0"/>
              </a:rPr>
              <a:t>methods and </a:t>
            </a:r>
            <a:r>
              <a:rPr lang="en-US" sz="2200" dirty="0">
                <a:latin typeface="Times New Roman" panose="02020603050405020304" pitchFamily="18" charset="0"/>
                <a:cs typeface="Times New Roman" panose="02020603050405020304" pitchFamily="18" charset="0"/>
              </a:rPr>
              <a:t>analytic procedures as well as a large body of established </a:t>
            </a:r>
            <a:r>
              <a:rPr lang="en-US" sz="2200" dirty="0" smtClean="0">
                <a:latin typeface="Times New Roman" panose="02020603050405020304" pitchFamily="18" charset="0"/>
                <a:cs typeface="Times New Roman" panose="02020603050405020304" pitchFamily="18" charset="0"/>
              </a:rPr>
              <a:t>findings. </a:t>
            </a:r>
            <a:r>
              <a:rPr lang="en-US" sz="2200" i="1" dirty="0" smtClean="0">
                <a:latin typeface="Times New Roman" panose="02020603050405020304" pitchFamily="18" charset="0"/>
                <a:cs typeface="Times New Roman" panose="02020603050405020304" pitchFamily="18" charset="0"/>
              </a:rPr>
              <a:t>(Sidnell,J. 2010)</a:t>
            </a:r>
          </a:p>
          <a:p>
            <a:pPr algn="just"/>
            <a:r>
              <a:rPr lang="en-US" sz="2200" dirty="0" smtClean="0">
                <a:latin typeface="Times New Roman" panose="02020603050405020304" pitchFamily="18" charset="0"/>
                <a:cs typeface="Times New Roman" panose="02020603050405020304" pitchFamily="18" charset="0"/>
              </a:rPr>
              <a:t>The underlying principle of conversation analysis is the notion that social contexts are fluid and are constantly being constructed by participants through the use of language in interactions, and the ways in which turn taking, opening and closing, the sequencing of acts, adjacency pairs, and so on are locally managed </a:t>
            </a:r>
            <a:r>
              <a:rPr lang="en-US" sz="2200" i="1" dirty="0" smtClean="0">
                <a:latin typeface="Times New Roman" panose="02020603050405020304" pitchFamily="18" charset="0"/>
                <a:cs typeface="Times New Roman" panose="02020603050405020304" pitchFamily="18" charset="0"/>
              </a:rPr>
              <a:t>(Walsh,2006)</a:t>
            </a:r>
          </a:p>
        </p:txBody>
      </p:sp>
    </p:spTree>
    <p:extLst>
      <p:ext uri="{BB962C8B-B14F-4D97-AF65-F5344CB8AC3E}">
        <p14:creationId xmlns:p14="http://schemas.microsoft.com/office/powerpoint/2010/main" val="335743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What Is Conversation Analysis?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3231" y="2369039"/>
            <a:ext cx="8825659" cy="3416300"/>
          </a:xfrm>
        </p:spPr>
        <p:txBody>
          <a:bodyPr>
            <a:noAutofit/>
          </a:bodyPr>
          <a:lstStyle/>
          <a:p>
            <a:pPr algn="just"/>
            <a:r>
              <a:rPr lang="en-US" sz="2000" dirty="0" smtClean="0">
                <a:latin typeface="Times New Roman" panose="02020603050405020304" pitchFamily="18" charset="0"/>
                <a:cs typeface="Times New Roman" panose="02020603050405020304" pitchFamily="18" charset="0"/>
              </a:rPr>
              <a:t>Central focus: talk in interaction (both verbal and non-verbal, in situations of everyday life), the organization of social activities in </a:t>
            </a:r>
            <a:r>
              <a:rPr lang="en-US" sz="2000" dirty="0">
                <a:latin typeface="Times New Roman" panose="02020603050405020304" pitchFamily="18" charset="0"/>
                <a:cs typeface="Times New Roman" panose="02020603050405020304" pitchFamily="18" charset="0"/>
              </a:rPr>
              <a:t>interaction. social phenomena are realized in and through talk in </a:t>
            </a:r>
            <a:r>
              <a:rPr lang="en-US" sz="2000" dirty="0" smtClean="0">
                <a:latin typeface="Times New Roman" panose="02020603050405020304" pitchFamily="18" charset="0"/>
                <a:cs typeface="Times New Roman" panose="02020603050405020304" pitchFamily="18" charset="0"/>
              </a:rPr>
              <a:t>interaction.</a:t>
            </a: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-Looking for recurring patterns in the realization of social phenomena in interaction (e.g. Sequence of advice-giving or of news delivery)</a:t>
            </a:r>
          </a:p>
          <a:p>
            <a:pPr marL="0" indent="0" algn="just">
              <a:buNone/>
            </a:pPr>
            <a:r>
              <a:rPr lang="en-US"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Orderly ways </a:t>
            </a:r>
            <a:r>
              <a:rPr lang="en-US" sz="2000" dirty="0">
                <a:latin typeface="Times New Roman" panose="02020603050405020304" pitchFamily="18" charset="0"/>
                <a:cs typeface="Times New Roman" panose="02020603050405020304" pitchFamily="18" charset="0"/>
              </a:rPr>
              <a:t>of </a:t>
            </a:r>
            <a:r>
              <a:rPr lang="en-US" sz="2000" dirty="0" smtClean="0">
                <a:latin typeface="Times New Roman" panose="02020603050405020304" pitchFamily="18" charset="0"/>
                <a:cs typeface="Times New Roman" panose="02020603050405020304" pitchFamily="18" charset="0"/>
              </a:rPr>
              <a:t>knowing </a:t>
            </a:r>
            <a:r>
              <a:rPr lang="en-US" sz="2000" dirty="0">
                <a:latin typeface="Times New Roman" panose="02020603050405020304" pitchFamily="18" charset="0"/>
                <a:cs typeface="Times New Roman" panose="02020603050405020304" pitchFamily="18" charset="0"/>
              </a:rPr>
              <a:t>what to do next in </a:t>
            </a:r>
            <a:r>
              <a:rPr lang="en-US" sz="2000" dirty="0" smtClean="0">
                <a:latin typeface="Times New Roman" panose="02020603050405020304" pitchFamily="18" charset="0"/>
                <a:cs typeface="Times New Roman" panose="02020603050405020304" pitchFamily="18" charset="0"/>
              </a:rPr>
              <a:t>interaction.</a:t>
            </a: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-Implementation of </a:t>
            </a:r>
            <a:r>
              <a:rPr lang="en-US" sz="2000" dirty="0">
                <a:latin typeface="Times New Roman" panose="02020603050405020304" pitchFamily="18" charset="0"/>
                <a:cs typeface="Times New Roman" panose="02020603050405020304" pitchFamily="18" charset="0"/>
              </a:rPr>
              <a:t>institutions </a:t>
            </a:r>
            <a:r>
              <a:rPr lang="en-US" sz="2000" dirty="0" smtClean="0">
                <a:latin typeface="Times New Roman" panose="02020603050405020304" pitchFamily="18" charset="0"/>
                <a:cs typeface="Times New Roman" panose="02020603050405020304" pitchFamily="18" charset="0"/>
              </a:rPr>
              <a:t>through </a:t>
            </a:r>
            <a:r>
              <a:rPr lang="en-US" sz="2000" dirty="0">
                <a:latin typeface="Times New Roman" panose="02020603050405020304" pitchFamily="18" charset="0"/>
                <a:cs typeface="Times New Roman" panose="02020603050405020304" pitchFamily="18" charset="0"/>
              </a:rPr>
              <a:t>talk where </a:t>
            </a:r>
            <a:r>
              <a:rPr lang="en-US" sz="2000" dirty="0" smtClean="0">
                <a:latin typeface="Times New Roman" panose="02020603050405020304" pitchFamily="18" charset="0"/>
                <a:cs typeface="Times New Roman" panose="02020603050405020304" pitchFamily="18" charset="0"/>
              </a:rPr>
              <a:t>institutional roles </a:t>
            </a:r>
            <a:r>
              <a:rPr lang="en-US" sz="2000" dirty="0">
                <a:latin typeface="Times New Roman" panose="02020603050405020304" pitchFamily="18" charset="0"/>
                <a:cs typeface="Times New Roman" panose="02020603050405020304" pitchFamily="18" charset="0"/>
              </a:rPr>
              <a:t>are </a:t>
            </a:r>
            <a:r>
              <a:rPr lang="en-US" sz="2000" dirty="0" smtClean="0">
                <a:latin typeface="Times New Roman" panose="02020603050405020304" pitchFamily="18" charset="0"/>
                <a:cs typeface="Times New Roman" panose="02020603050405020304" pitchFamily="18" charset="0"/>
              </a:rPr>
              <a:t>maintained.</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9444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Conversation Features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sz="2200" dirty="0" smtClean="0">
                <a:latin typeface="Times New Roman" panose="02020603050405020304" pitchFamily="18" charset="0"/>
                <a:cs typeface="Times New Roman" panose="02020603050405020304" pitchFamily="18" charset="0"/>
              </a:rPr>
              <a:t>Conversation has the following features:</a:t>
            </a:r>
          </a:p>
          <a:p>
            <a:pPr marL="514350" indent="-514350">
              <a:buAutoNum type="arabicParenR"/>
            </a:pPr>
            <a:r>
              <a:rPr lang="en-US" sz="2200" dirty="0" smtClean="0">
                <a:latin typeface="Times New Roman" panose="02020603050405020304" pitchFamily="18" charset="0"/>
                <a:cs typeface="Times New Roman" panose="02020603050405020304" pitchFamily="18" charset="0"/>
              </a:rPr>
              <a:t>Opening</a:t>
            </a:r>
          </a:p>
          <a:p>
            <a:pPr marL="514350" indent="-514350">
              <a:buAutoNum type="arabicParenR"/>
            </a:pPr>
            <a:r>
              <a:rPr lang="en-US" sz="2200" dirty="0" smtClean="0">
                <a:latin typeface="Times New Roman" panose="02020603050405020304" pitchFamily="18" charset="0"/>
                <a:cs typeface="Times New Roman" panose="02020603050405020304" pitchFamily="18" charset="0"/>
              </a:rPr>
              <a:t>Turn- Taking</a:t>
            </a:r>
          </a:p>
          <a:p>
            <a:pPr marL="514350" indent="-514350">
              <a:buAutoNum type="arabicParenR"/>
            </a:pPr>
            <a:r>
              <a:rPr lang="en-US" sz="2200" dirty="0" smtClean="0">
                <a:latin typeface="Times New Roman" panose="02020603050405020304" pitchFamily="18" charset="0"/>
                <a:cs typeface="Times New Roman" panose="02020603050405020304" pitchFamily="18" charset="0"/>
              </a:rPr>
              <a:t>Adjacency Pairs</a:t>
            </a:r>
          </a:p>
          <a:p>
            <a:pPr marL="514350" indent="-514350">
              <a:buAutoNum type="arabicParenR"/>
            </a:pPr>
            <a:r>
              <a:rPr lang="en-US" sz="2200" dirty="0" smtClean="0">
                <a:latin typeface="Times New Roman" panose="02020603050405020304" pitchFamily="18" charset="0"/>
                <a:cs typeface="Times New Roman" panose="02020603050405020304" pitchFamily="18" charset="0"/>
              </a:rPr>
              <a:t>Sequencing</a:t>
            </a:r>
          </a:p>
          <a:p>
            <a:pPr marL="514350" indent="-514350">
              <a:buAutoNum type="arabicParenR"/>
            </a:pPr>
            <a:r>
              <a:rPr lang="en-US" sz="2200" dirty="0" smtClean="0">
                <a:latin typeface="Times New Roman" panose="02020603050405020304" pitchFamily="18" charset="0"/>
                <a:cs typeface="Times New Roman" panose="02020603050405020304" pitchFamily="18" charset="0"/>
              </a:rPr>
              <a:t>Topics</a:t>
            </a:r>
          </a:p>
          <a:p>
            <a:pPr marL="514350" indent="-514350">
              <a:buAutoNum type="arabicParenR"/>
            </a:pPr>
            <a:r>
              <a:rPr lang="en-US" sz="2200" dirty="0" smtClean="0">
                <a:latin typeface="Times New Roman" panose="02020603050405020304" pitchFamily="18" charset="0"/>
                <a:cs typeface="Times New Roman" panose="02020603050405020304" pitchFamily="18" charset="0"/>
              </a:rPr>
              <a:t>Closing</a:t>
            </a:r>
          </a:p>
          <a:p>
            <a:pPr marL="514350" indent="-514350">
              <a:buAutoNum type="arabicParenR"/>
            </a:pPr>
            <a:r>
              <a:rPr lang="en-US" sz="2200" dirty="0" smtClean="0">
                <a:latin typeface="Times New Roman" panose="02020603050405020304" pitchFamily="18" charset="0"/>
                <a:cs typeface="Times New Roman" panose="02020603050405020304" pitchFamily="18" charset="0"/>
              </a:rPr>
              <a:t>Feedback</a:t>
            </a:r>
          </a:p>
          <a:p>
            <a:pPr marL="514350" indent="-514350">
              <a:buAutoNum type="arabicParenR"/>
            </a:pPr>
            <a:r>
              <a:rPr lang="en-US" sz="2200" dirty="0" smtClean="0">
                <a:latin typeface="Times New Roman" panose="02020603050405020304" pitchFamily="18" charset="0"/>
                <a:cs typeface="Times New Roman" panose="02020603050405020304" pitchFamily="18" charset="0"/>
              </a:rPr>
              <a:t>Repair</a:t>
            </a:r>
          </a:p>
          <a:p>
            <a:pPr marL="514350" indent="-514350">
              <a:buAutoNum type="arabicParen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916" y="2603501"/>
            <a:ext cx="5584248" cy="3416300"/>
          </a:xfrm>
          <a:prstGeom prst="rect">
            <a:avLst/>
          </a:prstGeom>
        </p:spPr>
      </p:pic>
    </p:spTree>
    <p:extLst>
      <p:ext uri="{BB962C8B-B14F-4D97-AF65-F5344CB8AC3E}">
        <p14:creationId xmlns:p14="http://schemas.microsoft.com/office/powerpoint/2010/main" val="355205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Conversation </a:t>
            </a:r>
            <a:r>
              <a:rPr lang="en-US" dirty="0" smtClean="0">
                <a:latin typeface="Times New Roman" panose="02020603050405020304" pitchFamily="18" charset="0"/>
                <a:cs typeface="Times New Roman" panose="02020603050405020304" pitchFamily="18" charset="0"/>
              </a:rPr>
              <a:t>Features: Opening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200" dirty="0" smtClean="0">
                <a:latin typeface="Times New Roman" panose="02020603050405020304" pitchFamily="18" charset="0"/>
                <a:cs typeface="Times New Roman" panose="02020603050405020304" pitchFamily="18" charset="0"/>
              </a:rPr>
              <a:t>Opening deals with how you initiate a conversation which is currently bound. Generally speaking, a conversation can be split into three parts:</a:t>
            </a:r>
          </a:p>
          <a:p>
            <a:pPr algn="just"/>
            <a:r>
              <a:rPr lang="en-US" sz="2200" dirty="0" smtClean="0">
                <a:latin typeface="Times New Roman" panose="02020603050405020304" pitchFamily="18" charset="0"/>
                <a:cs typeface="Times New Roman" panose="02020603050405020304" pitchFamily="18" charset="0"/>
              </a:rPr>
              <a:t> a</a:t>
            </a:r>
            <a:r>
              <a:rPr lang="en-US" sz="2200" dirty="0" smtClean="0">
                <a:latin typeface="Times New Roman" panose="02020603050405020304" pitchFamily="18" charset="0"/>
                <a:cs typeface="Times New Roman" panose="02020603050405020304" pitchFamily="18" charset="0"/>
              </a:rPr>
              <a:t>) Opening</a:t>
            </a:r>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b</a:t>
            </a:r>
            <a:r>
              <a:rPr lang="en-US" sz="2200" dirty="0" smtClean="0">
                <a:latin typeface="Times New Roman" panose="02020603050405020304" pitchFamily="18" charset="0"/>
                <a:cs typeface="Times New Roman" panose="02020603050405020304" pitchFamily="18" charset="0"/>
              </a:rPr>
              <a:t>) Maintaining </a:t>
            </a:r>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c) Closing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1422" y="4311650"/>
            <a:ext cx="2095500" cy="2095500"/>
          </a:xfrm>
          <a:prstGeom prst="rect">
            <a:avLst/>
          </a:prstGeom>
        </p:spPr>
      </p:pic>
    </p:spTree>
    <p:extLst>
      <p:ext uri="{BB962C8B-B14F-4D97-AF65-F5344CB8AC3E}">
        <p14:creationId xmlns:p14="http://schemas.microsoft.com/office/powerpoint/2010/main" val="13130561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548</TotalTime>
  <Words>1393</Words>
  <Application>Microsoft Office PowerPoint</Application>
  <PresentationFormat>Custom</PresentationFormat>
  <Paragraphs>83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Ion Boardroom</vt:lpstr>
      <vt:lpstr>Conversation Analysis</vt:lpstr>
      <vt:lpstr>Conversation Analysis History </vt:lpstr>
      <vt:lpstr>Conversation Analysis History </vt:lpstr>
      <vt:lpstr>Conversation Analysis History </vt:lpstr>
      <vt:lpstr>What Is Conversation Analysis?</vt:lpstr>
      <vt:lpstr>What Is Conversation Analysis?</vt:lpstr>
      <vt:lpstr>What Is Conversation Analysis?</vt:lpstr>
      <vt:lpstr>Conversation Features</vt:lpstr>
      <vt:lpstr>Conversation Features: Opening</vt:lpstr>
      <vt:lpstr>Conversation Features: Opening</vt:lpstr>
      <vt:lpstr>Conversation Features: Turn-Taking</vt:lpstr>
      <vt:lpstr>Conversation Features: Adjacency Pairs</vt:lpstr>
      <vt:lpstr>Conversation Features: Adjacency Pairs</vt:lpstr>
      <vt:lpstr>Conversation Features: Sequencing</vt:lpstr>
      <vt:lpstr>Conversation Features: Topics</vt:lpstr>
      <vt:lpstr>Conversation Features: Closing</vt:lpstr>
      <vt:lpstr>Conversation Features: Closing</vt:lpstr>
      <vt:lpstr>Conversation Features: Feedback</vt:lpstr>
      <vt:lpstr>Conversation Features: Repair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Conversation Analysis</dc:title>
  <dc:creator>Amir</dc:creator>
  <cp:lastModifiedBy>Asus Pc</cp:lastModifiedBy>
  <cp:revision>41</cp:revision>
  <dcterms:created xsi:type="dcterms:W3CDTF">2015-04-18T05:40:40Z</dcterms:created>
  <dcterms:modified xsi:type="dcterms:W3CDTF">2015-05-12T21:58:59Z</dcterms:modified>
</cp:coreProperties>
</file>