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2" r:id="rId3"/>
    <p:sldId id="280" r:id="rId4"/>
    <p:sldId id="258" r:id="rId5"/>
    <p:sldId id="259" r:id="rId6"/>
    <p:sldId id="282" r:id="rId7"/>
    <p:sldId id="283" r:id="rId8"/>
    <p:sldId id="284" r:id="rId9"/>
    <p:sldId id="285" r:id="rId10"/>
    <p:sldId id="260" r:id="rId11"/>
    <p:sldId id="261" r:id="rId12"/>
    <p:sldId id="262" r:id="rId13"/>
    <p:sldId id="281" r:id="rId14"/>
    <p:sldId id="287" r:id="rId15"/>
    <p:sldId id="288" r:id="rId16"/>
    <p:sldId id="295" r:id="rId17"/>
    <p:sldId id="289" r:id="rId18"/>
    <p:sldId id="290" r:id="rId19"/>
    <p:sldId id="291" r:id="rId20"/>
    <p:sldId id="293" r:id="rId21"/>
    <p:sldId id="294" r:id="rId22"/>
    <p:sldId id="296" r:id="rId23"/>
    <p:sldId id="297" r:id="rId24"/>
    <p:sldId id="263" r:id="rId25"/>
    <p:sldId id="264" r:id="rId26"/>
    <p:sldId id="265" r:id="rId27"/>
    <p:sldId id="266" r:id="rId28"/>
    <p:sldId id="299" r:id="rId29"/>
    <p:sldId id="298" r:id="rId30"/>
    <p:sldId id="30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3100748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1097789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A16768-FA29-462D-A7B3-A647B828DAA8}"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4608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4173792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A16768-FA29-462D-A7B3-A647B828DAA8}"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41922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973718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1944963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237093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172260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8ADDC7-BF0E-4336-BACB-E2A26E69FB33}" type="datetimeFigureOut">
              <a:rPr lang="en-US" smtClean="0"/>
              <a:pPr/>
              <a:t>4/24/2015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3664283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1644248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8ADDC7-BF0E-4336-BACB-E2A26E69FB33}" type="datetimeFigureOut">
              <a:rPr lang="en-US" smtClean="0"/>
              <a:pPr/>
              <a:t>4/24/2015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417841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28ADDC7-BF0E-4336-BACB-E2A26E69FB33}" type="datetimeFigureOut">
              <a:rPr lang="en-US" smtClean="0"/>
              <a:pPr/>
              <a:t>4/24/2015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2175384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ADDC7-BF0E-4336-BACB-E2A26E69FB33}" type="datetimeFigureOut">
              <a:rPr lang="en-US" smtClean="0"/>
              <a:pPr/>
              <a:t>4/24/2015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329560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395430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8ADDC7-BF0E-4336-BACB-E2A26E69FB33}" type="datetimeFigureOut">
              <a:rPr lang="en-US" smtClean="0"/>
              <a:pPr/>
              <a:t>4/24/2015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A16768-FA29-462D-A7B3-A647B828DAA8}" type="slidenum">
              <a:rPr lang="en-US" smtClean="0"/>
              <a:pPr/>
              <a:t>‹#›</a:t>
            </a:fld>
            <a:endParaRPr lang="en-US"/>
          </a:p>
        </p:txBody>
      </p:sp>
    </p:spTree>
    <p:extLst>
      <p:ext uri="{BB962C8B-B14F-4D97-AF65-F5344CB8AC3E}">
        <p14:creationId xmlns:p14="http://schemas.microsoft.com/office/powerpoint/2010/main" val="245063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28ADDC7-BF0E-4336-BACB-E2A26E69FB33}" type="datetimeFigureOut">
              <a:rPr lang="en-US" smtClean="0"/>
              <a:pPr/>
              <a:t>4/24/2015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A16768-FA29-462D-A7B3-A647B828DAA8}" type="slidenum">
              <a:rPr lang="en-US" smtClean="0"/>
              <a:pPr/>
              <a:t>‹#›</a:t>
            </a:fld>
            <a:endParaRPr lang="en-US"/>
          </a:p>
        </p:txBody>
      </p:sp>
    </p:spTree>
    <p:extLst>
      <p:ext uri="{BB962C8B-B14F-4D97-AF65-F5344CB8AC3E}">
        <p14:creationId xmlns:p14="http://schemas.microsoft.com/office/powerpoint/2010/main" val="340549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37694" y="2204626"/>
            <a:ext cx="8915399" cy="2262781"/>
          </a:xfrm>
        </p:spPr>
        <p:txBody>
          <a:bodyPr/>
          <a:lstStyle/>
          <a:p>
            <a:pPr algn="ctr"/>
            <a:r>
              <a:rPr lang="en-US" dirty="0" smtClean="0">
                <a:latin typeface="Times New Roman" panose="02020603050405020304" pitchFamily="18" charset="0"/>
                <a:cs typeface="Times New Roman" panose="02020603050405020304" pitchFamily="18" charset="0"/>
              </a:rPr>
              <a:t>Genre Analysis</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645" y="0"/>
            <a:ext cx="12015355" cy="3577071"/>
          </a:xfrm>
          <a:prstGeom prst="rect">
            <a:avLst/>
          </a:prstGeom>
        </p:spPr>
      </p:pic>
      <p:sp>
        <p:nvSpPr>
          <p:cNvPr id="5" name="Subtitle 4"/>
          <p:cNvSpPr>
            <a:spLocks noGrp="1"/>
          </p:cNvSpPr>
          <p:nvPr>
            <p:ph type="subTitle" idx="1"/>
          </p:nvPr>
        </p:nvSpPr>
        <p:spPr/>
        <p:txBody>
          <a:bodyPr>
            <a:normAutofit lnSpcReduction="10000"/>
          </a:bodyPr>
          <a:lstStyle/>
          <a:p>
            <a:endParaRPr lang="en-GB" dirty="0" smtClean="0">
              <a:solidFill>
                <a:schemeClr val="tx1"/>
              </a:solidFill>
              <a:latin typeface="Times New Roman" pitchFamily="18" charset="0"/>
              <a:cs typeface="Times New Roman" pitchFamily="18" charset="0"/>
            </a:endParaRPr>
          </a:p>
          <a:p>
            <a:r>
              <a:rPr lang="en-GB" dirty="0" smtClean="0">
                <a:solidFill>
                  <a:schemeClr val="tx1"/>
                </a:solidFill>
                <a:latin typeface="Times New Roman" pitchFamily="18" charset="0"/>
                <a:cs typeface="Times New Roman" pitchFamily="18" charset="0"/>
              </a:rPr>
              <a:t>Mohammad </a:t>
            </a:r>
            <a:r>
              <a:rPr lang="en-GB" dirty="0" err="1" smtClean="0">
                <a:solidFill>
                  <a:schemeClr val="tx1"/>
                </a:solidFill>
                <a:latin typeface="Times New Roman" pitchFamily="18" charset="0"/>
                <a:cs typeface="Times New Roman" pitchFamily="18" charset="0"/>
              </a:rPr>
              <a:t>Alipour</a:t>
            </a:r>
            <a:endParaRPr lang="en-GB" dirty="0" smtClean="0">
              <a:solidFill>
                <a:schemeClr val="tx1"/>
              </a:solidFill>
              <a:latin typeface="Times New Roman" pitchFamily="18" charset="0"/>
              <a:cs typeface="Times New Roman" pitchFamily="18" charset="0"/>
            </a:endParaRPr>
          </a:p>
          <a:p>
            <a:r>
              <a:rPr lang="en-GB" dirty="0" smtClean="0">
                <a:solidFill>
                  <a:schemeClr val="tx1"/>
                </a:solidFill>
                <a:latin typeface="Times New Roman" pitchFamily="18" charset="0"/>
                <a:cs typeface="Times New Roman" pitchFamily="18" charset="0"/>
              </a:rPr>
              <a:t>Ahvaz Branch, Islamic Azad University, Ahvaz, Iran</a:t>
            </a:r>
            <a:endParaRPr lang="en-GB"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15392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Genre Analysis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Learning a profession is not just learning a set of skills but a set of text building skills, embedded in recurrent types of interactions. The relatively fixed text-types that are also associated with particular recurrent purposes for writing of speech in a community are referred to as “genres”. The skills or activity through which these text types are produced are called “genre knowledge”.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0235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Genre Analysis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Texts are categorized based on their forms. A genre is usually defined by people who are interested in categorizing discourse tool as a conventionalized verbal form associated with conventional </a:t>
            </a:r>
            <a:r>
              <a:rPr lang="en-US" sz="2200" dirty="0" smtClean="0">
                <a:latin typeface="Times New Roman" panose="02020603050405020304" pitchFamily="18" charset="0"/>
                <a:cs typeface="Times New Roman" panose="02020603050405020304" pitchFamily="18" charset="0"/>
              </a:rPr>
              <a:t>purposes </a:t>
            </a:r>
            <a:r>
              <a:rPr lang="en-US" sz="2200" dirty="0" smtClean="0">
                <a:latin typeface="Times New Roman" panose="02020603050405020304" pitchFamily="18" charset="0"/>
                <a:cs typeface="Times New Roman" panose="02020603050405020304" pitchFamily="18" charset="0"/>
              </a:rPr>
              <a:t>or </a:t>
            </a:r>
            <a:r>
              <a:rPr lang="en-US" sz="2200" dirty="0" smtClean="0">
                <a:latin typeface="Times New Roman" panose="02020603050405020304" pitchFamily="18" charset="0"/>
                <a:cs typeface="Times New Roman" panose="02020603050405020304" pitchFamily="18" charset="0"/>
              </a:rPr>
              <a:t>occasions.</a:t>
            </a:r>
            <a:endParaRPr lang="en-US" sz="2200"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Example: Formal letters, academic prose, casual conversations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105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6064" y="540327"/>
            <a:ext cx="9008918" cy="811955"/>
          </a:xfrm>
        </p:spPr>
        <p:txBody>
          <a:bodyPr/>
          <a:lstStyle/>
          <a:p>
            <a:r>
              <a:rPr lang="en-US" dirty="0">
                <a:latin typeface="Times New Roman" panose="02020603050405020304" pitchFamily="18" charset="0"/>
                <a:cs typeface="Times New Roman" panose="02020603050405020304" pitchFamily="18" charset="0"/>
              </a:rPr>
              <a:t>Genre Analysis</a:t>
            </a:r>
          </a:p>
        </p:txBody>
      </p:sp>
      <p:sp>
        <p:nvSpPr>
          <p:cNvPr id="3" name="Content Placeholder 2"/>
          <p:cNvSpPr>
            <a:spLocks noGrp="1"/>
          </p:cNvSpPr>
          <p:nvPr>
            <p:ph idx="1"/>
          </p:nvPr>
        </p:nvSpPr>
        <p:spPr>
          <a:xfrm>
            <a:off x="838200" y="1352282"/>
            <a:ext cx="10515600" cy="4824681"/>
          </a:xfrm>
        </p:spPr>
        <p:txBody>
          <a:bodyPr>
            <a:normAutofit/>
          </a:bodyPr>
          <a:lstStyle/>
          <a:p>
            <a:pPr algn="just"/>
            <a:r>
              <a:rPr lang="en-US" sz="2200" i="1" dirty="0" smtClean="0">
                <a:latin typeface="Times New Roman" panose="02020603050405020304" pitchFamily="18" charset="0"/>
                <a:cs typeface="Times New Roman" panose="02020603050405020304" pitchFamily="18" charset="0"/>
              </a:rPr>
              <a:t>Communicative purpose </a:t>
            </a:r>
            <a:r>
              <a:rPr lang="en-US" sz="2200" dirty="0" smtClean="0">
                <a:latin typeface="Times New Roman" panose="02020603050405020304" pitchFamily="18" charset="0"/>
                <a:cs typeface="Times New Roman" panose="02020603050405020304" pitchFamily="18" charset="0"/>
              </a:rPr>
              <a:t>keeps the scope of genre. “Exemplars” of a genre (books, articles) exhibit various patterns of similarity terms of structure, styles, content and intended audience. If all high probability expectations are realized, the exemplar will be viewed as “prototypical” by the parent discourse community.</a:t>
            </a:r>
          </a:p>
          <a:p>
            <a:pPr algn="just"/>
            <a:r>
              <a:rPr lang="en-US" sz="2200" dirty="0" err="1" smtClean="0">
                <a:latin typeface="Times New Roman" panose="02020603050405020304" pitchFamily="18" charset="0"/>
                <a:cs typeface="Times New Roman" panose="02020603050405020304" pitchFamily="18" charset="0"/>
              </a:rPr>
              <a:t>Manrimen</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(1993): He challenges Swales. He believes that discourse community does not regulate genres. On the contrary, it is the genre which defines and selects its user groups. Therefore different social groups have access to different genres.</a:t>
            </a:r>
          </a:p>
          <a:p>
            <a:pPr algn="just"/>
            <a:r>
              <a:rPr lang="en-US" sz="2200" dirty="0" smtClean="0">
                <a:latin typeface="Times New Roman" panose="02020603050405020304" pitchFamily="18" charset="0"/>
                <a:cs typeface="Times New Roman" panose="02020603050405020304" pitchFamily="18" charset="0"/>
              </a:rPr>
              <a:t>Since genres are primary to their users, they transcend </a:t>
            </a:r>
            <a:r>
              <a:rPr lang="en-US" sz="2200" i="1" dirty="0" smtClean="0">
                <a:latin typeface="Times New Roman" panose="02020603050405020304" pitchFamily="18" charset="0"/>
                <a:cs typeface="Times New Roman" panose="02020603050405020304" pitchFamily="18" charset="0"/>
              </a:rPr>
              <a:t>language</a:t>
            </a:r>
            <a:r>
              <a:rPr lang="en-US" sz="2200" dirty="0" smtClean="0">
                <a:latin typeface="Times New Roman" panose="02020603050405020304" pitchFamily="18" charset="0"/>
                <a:cs typeface="Times New Roman" panose="02020603050405020304" pitchFamily="18" charset="0"/>
              </a:rPr>
              <a:t> and </a:t>
            </a:r>
            <a:r>
              <a:rPr lang="en-US" sz="2200" i="1" dirty="0" smtClean="0">
                <a:latin typeface="Times New Roman" panose="02020603050405020304" pitchFamily="18" charset="0"/>
                <a:cs typeface="Times New Roman" panose="02020603050405020304" pitchFamily="18" charset="0"/>
              </a:rPr>
              <a:t>time</a:t>
            </a:r>
            <a:r>
              <a:rPr lang="en-US" sz="2200" dirty="0" smtClean="0">
                <a:latin typeface="Times New Roman" panose="02020603050405020304" pitchFamily="18" charset="0"/>
                <a:cs typeface="Times New Roman" panose="02020603050405020304" pitchFamily="18" charset="0"/>
              </a:rPr>
              <a:t> boundaries.</a:t>
            </a:r>
          </a:p>
          <a:p>
            <a:pPr algn="just"/>
            <a:r>
              <a:rPr lang="en-US" sz="2200" dirty="0" smtClean="0">
                <a:latin typeface="Times New Roman" panose="02020603050405020304" pitchFamily="18" charset="0"/>
                <a:cs typeface="Times New Roman" panose="02020603050405020304" pitchFamily="18" charset="0"/>
              </a:rPr>
              <a:t>In short, genre is a class of discourses which have the same primary social function or purpose and likely subsidiary ones.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113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Analysis</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Genres are perpetuated and created:</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As people draw on genres knowledge, they perpetuate it, producing new texts that others will put into the genre group. But they also transform it since every use of a prior model is creative use (e.g. </a:t>
            </a:r>
            <a:r>
              <a:rPr lang="en-US" sz="2200" i="1" u="sng" dirty="0" smtClean="0">
                <a:latin typeface="Times New Roman" panose="02020603050405020304" pitchFamily="18" charset="0"/>
                <a:cs typeface="Times New Roman" panose="02020603050405020304" pitchFamily="18" charset="0"/>
              </a:rPr>
              <a:t>Thank you  </a:t>
            </a:r>
            <a:r>
              <a:rPr lang="en-US" sz="2200" dirty="0" smtClean="0">
                <a:latin typeface="Times New Roman" panose="02020603050405020304" pitchFamily="18" charset="0"/>
                <a:cs typeface="Times New Roman" panose="02020603050405020304" pitchFamily="18" charset="0"/>
              </a:rPr>
              <a:t>noted by a student to teacher for recommendation letter).</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4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Analysis</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 In the field of linguistics some terminology must be explained:</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Discourse Community</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Communicative Act/ Events</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Communicative Purpose/ Function</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Parent Community</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Exemplar Genres</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Gate Keepers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3063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t>
            </a:r>
            <a:r>
              <a:rPr lang="en-US" dirty="0" smtClean="0">
                <a:latin typeface="Times New Roman" panose="02020603050405020304" pitchFamily="18" charset="0"/>
                <a:cs typeface="Times New Roman" panose="02020603050405020304" pitchFamily="18" charset="0"/>
              </a:rPr>
              <a:t>Analysis- </a:t>
            </a:r>
            <a:r>
              <a:rPr lang="en-US" dirty="0">
                <a:latin typeface="Times New Roman" panose="02020603050405020304" pitchFamily="18" charset="0"/>
                <a:cs typeface="Times New Roman" panose="02020603050405020304" pitchFamily="18" charset="0"/>
              </a:rPr>
              <a:t>Discourse </a:t>
            </a:r>
            <a:r>
              <a:rPr lang="en-US" dirty="0" smtClean="0">
                <a:latin typeface="Times New Roman" panose="02020603050405020304" pitchFamily="18" charset="0"/>
                <a:cs typeface="Times New Roman" panose="02020603050405020304" pitchFamily="18" charset="0"/>
              </a:rPr>
              <a:t>Community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a:latin typeface="Times New Roman" panose="02020603050405020304" pitchFamily="18" charset="0"/>
                <a:cs typeface="Times New Roman" panose="02020603050405020304" pitchFamily="18" charset="0"/>
              </a:rPr>
              <a:t>A discourse community is a group of communicators with a common goal or interest that adopts certain preferred ways of participating in public discussion. These preferred ways of discussion are called discursive practices. Generally, these discursive practices involve various genres (academic papers, books, lectures, debates, TV and radio programming, etc.) and require the mastery of certain special terminology or jargon</a:t>
            </a:r>
            <a:r>
              <a:rPr lang="en-US" sz="2200" dirty="0" smtClean="0">
                <a:latin typeface="Times New Roman" panose="02020603050405020304" pitchFamily="18" charset="0"/>
                <a:cs typeface="Times New Roman" panose="02020603050405020304" pitchFamily="18" charset="0"/>
              </a:rPr>
              <a:t>.</a:t>
            </a:r>
          </a:p>
          <a:p>
            <a:pPr algn="just"/>
            <a:endParaRPr lang="en-US" sz="2200" dirty="0"/>
          </a:p>
        </p:txBody>
      </p:sp>
    </p:spTree>
    <p:extLst>
      <p:ext uri="{BB962C8B-B14F-4D97-AF65-F5344CB8AC3E}">
        <p14:creationId xmlns:p14="http://schemas.microsoft.com/office/powerpoint/2010/main" val="3391894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Analysis- Discourse Community</a:t>
            </a:r>
          </a:p>
        </p:txBody>
      </p:sp>
      <p:sp>
        <p:nvSpPr>
          <p:cNvPr id="3" name="Content Placeholder 2"/>
          <p:cNvSpPr>
            <a:spLocks noGrp="1"/>
          </p:cNvSpPr>
          <p:nvPr>
            <p:ph idx="1"/>
          </p:nvPr>
        </p:nvSpPr>
        <p:spPr>
          <a:xfrm>
            <a:off x="2563455" y="1734355"/>
            <a:ext cx="8915400" cy="3777622"/>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Swales discourse community characteristics:</a:t>
            </a:r>
            <a:endParaRPr lang="en-US" sz="2200" dirty="0">
              <a:latin typeface="Times New Roman" panose="02020603050405020304" pitchFamily="18" charset="0"/>
              <a:cs typeface="Times New Roman" panose="02020603050405020304" pitchFamily="18" charset="0"/>
            </a:endParaRPr>
          </a:p>
          <a:p>
            <a:pPr marL="0" indent="0" algn="just">
              <a:buNone/>
            </a:pPr>
            <a:r>
              <a:rPr lang="en-US" sz="2200" dirty="0" smtClean="0">
                <a:latin typeface="Times New Roman" panose="02020603050405020304" pitchFamily="18" charset="0"/>
                <a:cs typeface="Times New Roman" panose="02020603050405020304" pitchFamily="18" charset="0"/>
              </a:rPr>
              <a:t>1) A </a:t>
            </a:r>
            <a:r>
              <a:rPr lang="en-US" sz="2200" dirty="0">
                <a:latin typeface="Times New Roman" panose="02020603050405020304" pitchFamily="18" charset="0"/>
                <a:cs typeface="Times New Roman" panose="02020603050405020304" pitchFamily="18" charset="0"/>
              </a:rPr>
              <a:t>discourse community: has a broadly agreed set of common public goals.</a:t>
            </a:r>
          </a:p>
          <a:p>
            <a:pPr marL="0" indent="0" algn="just">
              <a:buNone/>
            </a:pPr>
            <a:r>
              <a:rPr lang="en-US" sz="2200" dirty="0" smtClean="0">
                <a:latin typeface="Times New Roman" panose="02020603050405020304" pitchFamily="18" charset="0"/>
                <a:cs typeface="Times New Roman" panose="02020603050405020304" pitchFamily="18" charset="0"/>
              </a:rPr>
              <a:t>2) has </a:t>
            </a:r>
            <a:r>
              <a:rPr lang="en-US" sz="2200" dirty="0">
                <a:latin typeface="Times New Roman" panose="02020603050405020304" pitchFamily="18" charset="0"/>
                <a:cs typeface="Times New Roman" panose="02020603050405020304" pitchFamily="18" charset="0"/>
              </a:rPr>
              <a:t>mechanisms of intercommunication among its members.</a:t>
            </a:r>
          </a:p>
          <a:p>
            <a:pPr marL="0" indent="0" algn="just">
              <a:buNone/>
            </a:pPr>
            <a:r>
              <a:rPr lang="en-US" sz="2200" dirty="0" smtClean="0">
                <a:latin typeface="Times New Roman" panose="02020603050405020304" pitchFamily="18" charset="0"/>
                <a:cs typeface="Times New Roman" panose="02020603050405020304" pitchFamily="18" charset="0"/>
              </a:rPr>
              <a:t>3) uses </a:t>
            </a:r>
            <a:r>
              <a:rPr lang="en-US" sz="2200" dirty="0">
                <a:latin typeface="Times New Roman" panose="02020603050405020304" pitchFamily="18" charset="0"/>
                <a:cs typeface="Times New Roman" panose="02020603050405020304" pitchFamily="18" charset="0"/>
              </a:rPr>
              <a:t>its participatory mechanisms primarily to provide information and feedback.</a:t>
            </a:r>
          </a:p>
          <a:p>
            <a:pPr marL="0" indent="0" algn="just">
              <a:buNone/>
            </a:pPr>
            <a:r>
              <a:rPr lang="en-US" sz="2200" dirty="0" smtClean="0">
                <a:latin typeface="Times New Roman" panose="02020603050405020304" pitchFamily="18" charset="0"/>
                <a:cs typeface="Times New Roman" panose="02020603050405020304" pitchFamily="18" charset="0"/>
              </a:rPr>
              <a:t>4) utilizes </a:t>
            </a:r>
            <a:r>
              <a:rPr lang="en-US" sz="2200" dirty="0">
                <a:latin typeface="Times New Roman" panose="02020603050405020304" pitchFamily="18" charset="0"/>
                <a:cs typeface="Times New Roman" panose="02020603050405020304" pitchFamily="18" charset="0"/>
              </a:rPr>
              <a:t>and hence possesses one or more genres in the communicative furtherance of its aims.</a:t>
            </a:r>
          </a:p>
          <a:p>
            <a:pPr marL="0" indent="0" algn="just">
              <a:buNone/>
            </a:pPr>
            <a:r>
              <a:rPr lang="en-US" sz="2200" dirty="0" smtClean="0">
                <a:latin typeface="Times New Roman" panose="02020603050405020304" pitchFamily="18" charset="0"/>
                <a:cs typeface="Times New Roman" panose="02020603050405020304" pitchFamily="18" charset="0"/>
              </a:rPr>
              <a:t>5) in </a:t>
            </a:r>
            <a:r>
              <a:rPr lang="en-US" sz="2200" dirty="0">
                <a:latin typeface="Times New Roman" panose="02020603050405020304" pitchFamily="18" charset="0"/>
                <a:cs typeface="Times New Roman" panose="02020603050405020304" pitchFamily="18" charset="0"/>
              </a:rPr>
              <a:t>addition to owning genres, it has acquired some specific lexis.</a:t>
            </a:r>
          </a:p>
          <a:p>
            <a:pPr marL="0" indent="0" algn="just">
              <a:buNone/>
            </a:pPr>
            <a:r>
              <a:rPr lang="en-US" sz="2200" dirty="0" smtClean="0">
                <a:latin typeface="Times New Roman" panose="02020603050405020304" pitchFamily="18" charset="0"/>
                <a:cs typeface="Times New Roman" panose="02020603050405020304" pitchFamily="18" charset="0"/>
              </a:rPr>
              <a:t>6) has </a:t>
            </a:r>
            <a:r>
              <a:rPr lang="en-US" sz="2200" dirty="0">
                <a:latin typeface="Times New Roman" panose="02020603050405020304" pitchFamily="18" charset="0"/>
                <a:cs typeface="Times New Roman" panose="02020603050405020304" pitchFamily="18" charset="0"/>
              </a:rPr>
              <a:t>a threshold level of members with a suitable degree of relevant content and </a:t>
            </a:r>
            <a:r>
              <a:rPr lang="en-US" sz="2200" dirty="0" smtClean="0">
                <a:latin typeface="Times New Roman" panose="02020603050405020304" pitchFamily="18" charset="0"/>
                <a:cs typeface="Times New Roman" panose="02020603050405020304" pitchFamily="18" charset="0"/>
              </a:rPr>
              <a:t>discourse </a:t>
            </a:r>
            <a:r>
              <a:rPr lang="en-US" sz="2200" dirty="0">
                <a:latin typeface="Times New Roman" panose="02020603050405020304" pitchFamily="18" charset="0"/>
                <a:cs typeface="Times New Roman" panose="02020603050405020304" pitchFamily="18" charset="0"/>
              </a:rPr>
              <a:t>expertise.</a:t>
            </a:r>
          </a:p>
          <a:p>
            <a:pPr algn="just"/>
            <a:endParaRPr lang="en-US" sz="2200" dirty="0"/>
          </a:p>
        </p:txBody>
      </p:sp>
    </p:spTree>
    <p:extLst>
      <p:ext uri="{BB962C8B-B14F-4D97-AF65-F5344CB8AC3E}">
        <p14:creationId xmlns:p14="http://schemas.microsoft.com/office/powerpoint/2010/main" val="4205413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Analysis- Discourse Community</a:t>
            </a:r>
          </a:p>
        </p:txBody>
      </p:sp>
      <p:sp>
        <p:nvSpPr>
          <p:cNvPr id="3" name="Content Placeholder 2"/>
          <p:cNvSpPr>
            <a:spLocks noGrp="1"/>
          </p:cNvSpPr>
          <p:nvPr>
            <p:ph idx="1"/>
          </p:nvPr>
        </p:nvSpPr>
        <p:spPr>
          <a:xfrm>
            <a:off x="2511938" y="1386625"/>
            <a:ext cx="8915400" cy="3777622"/>
          </a:xfrm>
        </p:spPr>
        <p:txBody>
          <a:bodyPr>
            <a:noAutofit/>
          </a:bodyPr>
          <a:lstStyle/>
          <a:p>
            <a:pPr algn="just"/>
            <a:r>
              <a:rPr lang="en-US" sz="2200" dirty="0">
                <a:latin typeface="Times New Roman" panose="02020603050405020304" pitchFamily="18" charset="0"/>
                <a:cs typeface="Times New Roman" panose="02020603050405020304" pitchFamily="18" charset="0"/>
              </a:rPr>
              <a:t>Generally, "membership" in a discourse community requires a certain level of expertise in the common </a:t>
            </a:r>
            <a:r>
              <a:rPr lang="en-US" sz="2200" dirty="0" smtClean="0">
                <a:latin typeface="Times New Roman" panose="02020603050405020304" pitchFamily="18" charset="0"/>
                <a:cs typeface="Times New Roman" panose="02020603050405020304" pitchFamily="18" charset="0"/>
              </a:rPr>
              <a:t>goals; </a:t>
            </a:r>
            <a:r>
              <a:rPr lang="en-US" sz="2200" dirty="0">
                <a:latin typeface="Times New Roman" panose="02020603050405020304" pitchFamily="18" charset="0"/>
                <a:cs typeface="Times New Roman" panose="02020603050405020304" pitchFamily="18" charset="0"/>
              </a:rPr>
              <a:t>the more "expert" one is considered, the more influence one has over the preferred discursive practices. The boundaries of discourse communities are often hazy, and frequently overlap, and many broad discourse communities have smaller, more specialized sub-communities. Most people participate regularly in several different discourse </a:t>
            </a:r>
            <a:r>
              <a:rPr lang="en-US" sz="2200" dirty="0" smtClean="0">
                <a:latin typeface="Times New Roman" panose="02020603050405020304" pitchFamily="18" charset="0"/>
                <a:cs typeface="Times New Roman" panose="02020603050405020304" pitchFamily="18" charset="0"/>
              </a:rPr>
              <a:t>communities.</a:t>
            </a:r>
          </a:p>
          <a:p>
            <a:pPr algn="just"/>
            <a:r>
              <a:rPr lang="en-US" sz="2200" dirty="0">
                <a:latin typeface="Times New Roman" panose="02020603050405020304" pitchFamily="18" charset="0"/>
                <a:cs typeface="Times New Roman" panose="02020603050405020304" pitchFamily="18" charset="0"/>
              </a:rPr>
              <a:t>Some examples of discourse communities</a:t>
            </a:r>
            <a:r>
              <a:rPr lang="en-US" sz="2200" dirty="0" smtClean="0">
                <a:latin typeface="Times New Roman" panose="02020603050405020304" pitchFamily="18" charset="0"/>
                <a:cs typeface="Times New Roman" panose="02020603050405020304" pitchFamily="18" charset="0"/>
              </a:rPr>
              <a:t>:</a:t>
            </a:r>
          </a:p>
          <a:p>
            <a:pPr marL="514350" indent="-514350" algn="just">
              <a:buAutoNum type="alphaLcParenR"/>
            </a:pPr>
            <a:r>
              <a:rPr lang="en-US" sz="2200" b="1" dirty="0" smtClean="0">
                <a:latin typeface="Times New Roman" panose="02020603050405020304" pitchFamily="18" charset="0"/>
                <a:cs typeface="Times New Roman" panose="02020603050405020304" pitchFamily="18" charset="0"/>
              </a:rPr>
              <a:t>Academia</a:t>
            </a:r>
            <a:r>
              <a:rPr lang="en-US" sz="2200" b="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College and post-graduate studies come with their own language </a:t>
            </a:r>
            <a:r>
              <a:rPr lang="en-US" sz="2200" dirty="0" smtClean="0">
                <a:latin typeface="Times New Roman" panose="02020603050405020304" pitchFamily="18" charset="0"/>
                <a:cs typeface="Times New Roman" panose="02020603050405020304" pitchFamily="18" charset="0"/>
              </a:rPr>
              <a:t>conventions.</a:t>
            </a:r>
            <a:endParaRPr lang="en-US" sz="2200" dirty="0" smtClean="0">
              <a:latin typeface="Times New Roman" panose="02020603050405020304" pitchFamily="18" charset="0"/>
              <a:cs typeface="Times New Roman" panose="02020603050405020304" pitchFamily="18" charset="0"/>
            </a:endParaRPr>
          </a:p>
          <a:p>
            <a:pPr marL="514350" indent="-514350" algn="just">
              <a:buAutoNum type="alphaLcParenR"/>
            </a:pPr>
            <a:r>
              <a:rPr lang="en-US" sz="2200" b="1" dirty="0">
                <a:latin typeface="Times New Roman" panose="02020603050405020304" pitchFamily="18" charset="0"/>
                <a:cs typeface="Times New Roman" panose="02020603050405020304" pitchFamily="18" charset="0"/>
              </a:rPr>
              <a:t>Computer Programming:</a:t>
            </a:r>
            <a:r>
              <a:rPr lang="en-US" sz="2200" dirty="0">
                <a:latin typeface="Times New Roman" panose="02020603050405020304" pitchFamily="18" charset="0"/>
                <a:cs typeface="Times New Roman" panose="02020603050405020304" pitchFamily="18" charset="0"/>
              </a:rPr>
              <a:t> Anyone unclear on the concept of discourse communities simply needs to listen to a discussion among a group of computer </a:t>
            </a:r>
            <a:r>
              <a:rPr lang="en-US" sz="2200" dirty="0" smtClean="0">
                <a:latin typeface="Times New Roman" panose="02020603050405020304" pitchFamily="18" charset="0"/>
                <a:cs typeface="Times New Roman" panose="02020603050405020304" pitchFamily="18" charset="0"/>
              </a:rPr>
              <a:t>programmers.</a:t>
            </a:r>
            <a:endParaRPr lang="en-US" sz="2200" dirty="0">
              <a:latin typeface="Times New Roman" panose="02020603050405020304" pitchFamily="18" charset="0"/>
              <a:cs typeface="Times New Roman" panose="02020603050405020304" pitchFamily="18" charset="0"/>
            </a:endParaRPr>
          </a:p>
          <a:p>
            <a:pPr marL="0" indent="0" algn="just">
              <a:buNone/>
            </a:pPr>
            <a:endParaRPr lang="en-US" sz="2200" dirty="0"/>
          </a:p>
        </p:txBody>
      </p:sp>
    </p:spTree>
    <p:extLst>
      <p:ext uri="{BB962C8B-B14F-4D97-AF65-F5344CB8AC3E}">
        <p14:creationId xmlns:p14="http://schemas.microsoft.com/office/powerpoint/2010/main" val="914829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Analysis- Discourse Community</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How can we be allowed to be a member of a discourse community?</a:t>
            </a:r>
          </a:p>
          <a:p>
            <a:pPr algn="just"/>
            <a:r>
              <a:rPr lang="en-US" sz="2200" dirty="0" smtClean="0">
                <a:latin typeface="Times New Roman" panose="02020603050405020304" pitchFamily="18" charset="0"/>
                <a:cs typeface="Times New Roman" panose="02020603050405020304" pitchFamily="18" charset="0"/>
              </a:rPr>
              <a:t>To be allowed in a discourse community we should meet some criteria. Beyond the shared language there are some criteria. We should have some interest and should have publication(s), attend conferences, attend classes, publish papers, etc.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312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t>
            </a:r>
            <a:r>
              <a:rPr lang="en-US" dirty="0" smtClean="0">
                <a:latin typeface="Times New Roman" panose="02020603050405020304" pitchFamily="18" charset="0"/>
                <a:cs typeface="Times New Roman" panose="02020603050405020304" pitchFamily="18" charset="0"/>
              </a:rPr>
              <a:t>Analysis-</a:t>
            </a:r>
            <a:r>
              <a:rPr lang="en-US" dirty="0">
                <a:latin typeface="Times New Roman" panose="02020603050405020304" pitchFamily="18" charset="0"/>
                <a:cs typeface="Times New Roman" panose="02020603050405020304" pitchFamily="18" charset="0"/>
              </a:rPr>
              <a:t>Communicative </a:t>
            </a:r>
            <a:r>
              <a:rPr lang="en-US" dirty="0" smtClean="0">
                <a:latin typeface="Times New Roman" panose="02020603050405020304" pitchFamily="18" charset="0"/>
                <a:cs typeface="Times New Roman" panose="02020603050405020304" pitchFamily="18" charset="0"/>
              </a:rPr>
              <a:t>Acts/Events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These are the actions and steps we take. We have a purpose while communicating with people in our own discourse community. In order to make this purpose happen, we need to take some communicative events or acts, for example by attending conferences, writing papers, etc. These are communicative events and actions that may be needed in order to achieve a communicative purpose.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602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What is a genre?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b="1" i="1" dirty="0" smtClean="0">
                <a:latin typeface="Times New Roman" panose="02020603050405020304" pitchFamily="18" charset="0"/>
                <a:cs typeface="Times New Roman" panose="02020603050405020304" pitchFamily="18" charset="0"/>
              </a:rPr>
              <a:t>Genre</a:t>
            </a:r>
            <a:r>
              <a:rPr lang="en-US" sz="2200" dirty="0" smtClean="0">
                <a:latin typeface="Times New Roman" panose="02020603050405020304" pitchFamily="18" charset="0"/>
                <a:cs typeface="Times New Roman" panose="02020603050405020304" pitchFamily="18" charset="0"/>
              </a:rPr>
              <a:t> is a French word which means “kind”. In English it has a long tradition of use in literary studies to refer to conversations types of literary texts by how they represent the world:</a:t>
            </a:r>
          </a:p>
          <a:p>
            <a:pPr algn="just"/>
            <a:r>
              <a:rPr lang="en-US" sz="2200" dirty="0" smtClean="0">
                <a:latin typeface="Times New Roman" panose="02020603050405020304" pitchFamily="18" charset="0"/>
                <a:cs typeface="Times New Roman" panose="02020603050405020304" pitchFamily="18" charset="0"/>
              </a:rPr>
              <a:t>1) </a:t>
            </a:r>
            <a:r>
              <a:rPr lang="en-US" sz="2200" i="1" dirty="0" smtClean="0">
                <a:latin typeface="Times New Roman" panose="02020603050405020304" pitchFamily="18" charset="0"/>
                <a:cs typeface="Times New Roman" panose="02020603050405020304" pitchFamily="18" charset="0"/>
              </a:rPr>
              <a:t>The epic </a:t>
            </a:r>
          </a:p>
          <a:p>
            <a:pPr algn="just"/>
            <a:r>
              <a:rPr lang="en-US" sz="2200" dirty="0" smtClean="0">
                <a:latin typeface="Times New Roman" panose="02020603050405020304" pitchFamily="18" charset="0"/>
                <a:cs typeface="Times New Roman" panose="02020603050405020304" pitchFamily="18" charset="0"/>
              </a:rPr>
              <a:t>2) </a:t>
            </a:r>
            <a:r>
              <a:rPr lang="en-US" sz="2200" i="1" dirty="0" smtClean="0">
                <a:latin typeface="Times New Roman" panose="02020603050405020304" pitchFamily="18" charset="0"/>
                <a:cs typeface="Times New Roman" panose="02020603050405020304" pitchFamily="18" charset="0"/>
              </a:rPr>
              <a:t>Dramatic</a:t>
            </a:r>
            <a:r>
              <a:rPr lang="en-US" sz="2200" dirty="0" smtClean="0">
                <a:latin typeface="Times New Roman" panose="02020603050405020304" pitchFamily="18" charset="0"/>
                <a:cs typeface="Times New Roman" panose="02020603050405020304" pitchFamily="18" charset="0"/>
              </a:rPr>
              <a:t> </a:t>
            </a:r>
          </a:p>
          <a:p>
            <a:pPr algn="just"/>
            <a:r>
              <a:rPr lang="en-US" sz="2200" dirty="0" smtClean="0">
                <a:latin typeface="Times New Roman" panose="02020603050405020304" pitchFamily="18" charset="0"/>
                <a:cs typeface="Times New Roman" panose="02020603050405020304" pitchFamily="18" charset="0"/>
              </a:rPr>
              <a:t>3) </a:t>
            </a:r>
            <a:r>
              <a:rPr lang="en-US" sz="2200" i="1" dirty="0" smtClean="0">
                <a:latin typeface="Times New Roman" panose="02020603050405020304" pitchFamily="18" charset="0"/>
                <a:cs typeface="Times New Roman" panose="02020603050405020304" pitchFamily="18" charset="0"/>
              </a:rPr>
              <a:t>Lyric</a:t>
            </a:r>
            <a:r>
              <a:rPr lang="en-US" sz="2200" dirty="0" smtClean="0">
                <a:latin typeface="Times New Roman" panose="02020603050405020304" pitchFamily="18" charset="0"/>
                <a:cs typeface="Times New Roman" panose="02020603050405020304" pitchFamily="18" charset="0"/>
              </a:rPr>
              <a:t> </a:t>
            </a:r>
            <a:endParaRPr lang="en-US" sz="2200" dirty="0"/>
          </a:p>
        </p:txBody>
      </p:sp>
    </p:spTree>
    <p:extLst>
      <p:ext uri="{BB962C8B-B14F-4D97-AF65-F5344CB8AC3E}">
        <p14:creationId xmlns:p14="http://schemas.microsoft.com/office/powerpoint/2010/main" val="2713319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Genre </a:t>
            </a:r>
            <a:r>
              <a:rPr lang="en-US" dirty="0" smtClean="0"/>
              <a:t>Analysis- </a:t>
            </a:r>
            <a:r>
              <a:rPr lang="en-US" dirty="0"/>
              <a:t>Communicative Purpose/ </a:t>
            </a:r>
            <a:r>
              <a:rPr lang="en-US" dirty="0" smtClean="0"/>
              <a:t>Function</a:t>
            </a:r>
            <a:endParaRPr lang="en-US" dirty="0"/>
          </a:p>
        </p:txBody>
      </p:sp>
      <p:sp>
        <p:nvSpPr>
          <p:cNvPr id="3" name="Content Placeholder 2"/>
          <p:cNvSpPr>
            <a:spLocks noGrp="1"/>
          </p:cNvSpPr>
          <p:nvPr>
            <p:ph idx="1"/>
          </p:nvPr>
        </p:nvSpPr>
        <p:spPr/>
        <p:txBody>
          <a:bodyPr>
            <a:normAutofit/>
          </a:bodyPr>
          <a:lstStyle/>
          <a:p>
            <a:pPr algn="just"/>
            <a:r>
              <a:rPr lang="en-US" sz="2200" dirty="0" err="1" smtClean="0">
                <a:latin typeface="Times New Roman" panose="02020603050405020304" pitchFamily="18" charset="0"/>
                <a:cs typeface="Times New Roman" panose="02020603050405020304" pitchFamily="18" charset="0"/>
              </a:rPr>
              <a:t>Labov</a:t>
            </a:r>
            <a:r>
              <a:rPr lang="en-US" sz="2200" dirty="0" smtClean="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1970) argues that there are ‘rules of interpretation which relate </a:t>
            </a:r>
            <a:r>
              <a:rPr lang="en-US" sz="2200" dirty="0" smtClean="0">
                <a:latin typeface="Times New Roman" panose="02020603050405020304" pitchFamily="18" charset="0"/>
                <a:cs typeface="Times New Roman" panose="02020603050405020304" pitchFamily="18" charset="0"/>
              </a:rPr>
              <a:t>‘what </a:t>
            </a:r>
            <a:r>
              <a:rPr lang="en-US" sz="2200" dirty="0" smtClean="0">
                <a:latin typeface="Times New Roman" panose="02020603050405020304" pitchFamily="18" charset="0"/>
                <a:cs typeface="Times New Roman" panose="02020603050405020304" pitchFamily="18" charset="0"/>
              </a:rPr>
              <a:t>is said to what is done’ and it is the basis of such social, but not linguistic, rules that we interpret some conversational sequences as coherent and others as non-coherent.</a:t>
            </a:r>
          </a:p>
          <a:p>
            <a:pPr algn="just"/>
            <a:r>
              <a:rPr lang="en-US" sz="2200" dirty="0" smtClean="0">
                <a:latin typeface="Times New Roman" panose="02020603050405020304" pitchFamily="18" charset="0"/>
                <a:cs typeface="Times New Roman" panose="02020603050405020304" pitchFamily="18" charset="0"/>
              </a:rPr>
              <a:t>Sinclair &amp; </a:t>
            </a:r>
            <a:r>
              <a:rPr lang="en-US" sz="2200" dirty="0" err="1" smtClean="0">
                <a:latin typeface="Times New Roman" panose="02020603050405020304" pitchFamily="18" charset="0"/>
                <a:cs typeface="Times New Roman" panose="02020603050405020304" pitchFamily="18" charset="0"/>
              </a:rPr>
              <a:t>Coulthard</a:t>
            </a:r>
            <a:r>
              <a:rPr lang="en-US" sz="2200" dirty="0" smtClean="0">
                <a:latin typeface="Times New Roman" panose="02020603050405020304" pitchFamily="18" charset="0"/>
                <a:cs typeface="Times New Roman" panose="02020603050405020304" pitchFamily="18" charset="0"/>
              </a:rPr>
              <a:t> (1975): ‘the level of language function in which we are centrally interested is …the level of the function of a particular utterance, in a particular social situation and at a particular place in a sequence, as a specific contribution to a developing discourse.’ </a:t>
            </a:r>
          </a:p>
          <a:p>
            <a:pPr algn="just"/>
            <a:r>
              <a:rPr lang="en-US" sz="2200" dirty="0" smtClean="0">
                <a:latin typeface="Times New Roman" panose="02020603050405020304" pitchFamily="18" charset="0"/>
                <a:cs typeface="Times New Roman" panose="02020603050405020304" pitchFamily="18" charset="0"/>
              </a:rPr>
              <a:t>For example Sinclair and </a:t>
            </a:r>
            <a:r>
              <a:rPr lang="en-US" sz="2200" dirty="0" err="1" smtClean="0">
                <a:latin typeface="Times New Roman" panose="02020603050405020304" pitchFamily="18" charset="0"/>
                <a:cs typeface="Times New Roman" panose="02020603050405020304" pitchFamily="18" charset="0"/>
              </a:rPr>
              <a:t>Coulthard</a:t>
            </a:r>
            <a:r>
              <a:rPr lang="en-US" sz="2200" dirty="0" smtClean="0">
                <a:latin typeface="Times New Roman" panose="02020603050405020304" pitchFamily="18" charset="0"/>
                <a:cs typeface="Times New Roman" panose="02020603050405020304" pitchFamily="18" charset="0"/>
              </a:rPr>
              <a:t> found five discoursal categories in classroom interaction: Lesson, Transaction, Exchange, Move, Act.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7204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t>
            </a:r>
            <a:r>
              <a:rPr lang="en-US" dirty="0" smtClean="0">
                <a:latin typeface="Times New Roman" panose="02020603050405020304" pitchFamily="18" charset="0"/>
                <a:cs typeface="Times New Roman" panose="02020603050405020304" pitchFamily="18" charset="0"/>
              </a:rPr>
              <a:t>Analysis- </a:t>
            </a:r>
            <a:r>
              <a:rPr lang="en-US" dirty="0">
                <a:latin typeface="Times New Roman" panose="02020603050405020304" pitchFamily="18" charset="0"/>
                <a:cs typeface="Times New Roman" panose="02020603050405020304" pitchFamily="18" charset="0"/>
              </a:rPr>
              <a:t>Parent </a:t>
            </a:r>
            <a:r>
              <a:rPr lang="en-US" dirty="0" smtClean="0">
                <a:latin typeface="Times New Roman" panose="02020603050405020304" pitchFamily="18" charset="0"/>
                <a:cs typeface="Times New Roman" panose="02020603050405020304" pitchFamily="18" charset="0"/>
              </a:rPr>
              <a:t>Community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This is the core community to which interlocutors </a:t>
            </a:r>
            <a:r>
              <a:rPr lang="en-US" sz="2200" dirty="0" smtClean="0">
                <a:latin typeface="Times New Roman" panose="02020603050405020304" pitchFamily="18" charset="0"/>
                <a:cs typeface="Times New Roman" panose="02020603050405020304" pitchFamily="18" charset="0"/>
              </a:rPr>
              <a:t>belong. </a:t>
            </a:r>
            <a:r>
              <a:rPr lang="en-US" sz="2200" dirty="0" smtClean="0">
                <a:latin typeface="Times New Roman" panose="02020603050405020304" pitchFamily="18" charset="0"/>
                <a:cs typeface="Times New Roman" panose="02020603050405020304" pitchFamily="18" charset="0"/>
              </a:rPr>
              <a:t>This is the community which sets the rules, sets the standards and conventions.</a:t>
            </a:r>
          </a:p>
          <a:p>
            <a:pPr algn="just"/>
            <a:r>
              <a:rPr lang="en-US" sz="2200" dirty="0" smtClean="0">
                <a:latin typeface="Times New Roman" panose="02020603050405020304" pitchFamily="18" charset="0"/>
                <a:cs typeface="Times New Roman" panose="02020603050405020304" pitchFamily="18" charset="0"/>
              </a:rPr>
              <a:t>For example: are the standards of our community set in Iran? </a:t>
            </a:r>
            <a:r>
              <a:rPr lang="en-US" sz="2200" dirty="0" smtClean="0">
                <a:latin typeface="Times New Roman" panose="02020603050405020304" pitchFamily="18" charset="0"/>
                <a:cs typeface="Times New Roman" panose="02020603050405020304" pitchFamily="18" charset="0"/>
              </a:rPr>
              <a:t>Or are </a:t>
            </a:r>
            <a:r>
              <a:rPr lang="en-US" sz="2200" dirty="0" smtClean="0">
                <a:latin typeface="Times New Roman" panose="02020603050405020304" pitchFamily="18" charset="0"/>
                <a:cs typeface="Times New Roman" panose="02020603050405020304" pitchFamily="18" charset="0"/>
              </a:rPr>
              <a:t>they set in </a:t>
            </a:r>
            <a:r>
              <a:rPr lang="en-US" sz="2200" dirty="0" smtClean="0">
                <a:latin typeface="Times New Roman" panose="02020603050405020304" pitchFamily="18" charset="0"/>
                <a:cs typeface="Times New Roman" panose="02020603050405020304" pitchFamily="18" charset="0"/>
              </a:rPr>
              <a:t>England</a:t>
            </a:r>
            <a:r>
              <a:rPr lang="en-US" sz="2200" dirty="0" smtClean="0">
                <a:latin typeface="Times New Roman" panose="02020603050405020304" pitchFamily="18" charset="0"/>
                <a:cs typeface="Times New Roman" panose="02020603050405020304" pitchFamily="18" charset="0"/>
              </a:rPr>
              <a:t>?  Do they follow our rules? Or do we follow theirs?</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We have to follow their rules, because they are the core, the parent community.</a:t>
            </a:r>
          </a:p>
          <a:p>
            <a:pPr algn="just"/>
            <a:endParaRPr lang="en-US" sz="2200" dirty="0"/>
          </a:p>
        </p:txBody>
      </p:sp>
    </p:spTree>
    <p:extLst>
      <p:ext uri="{BB962C8B-B14F-4D97-AF65-F5344CB8AC3E}">
        <p14:creationId xmlns:p14="http://schemas.microsoft.com/office/powerpoint/2010/main" val="3665833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t>
            </a:r>
            <a:r>
              <a:rPr lang="en-US" dirty="0" smtClean="0">
                <a:latin typeface="Times New Roman" panose="02020603050405020304" pitchFamily="18" charset="0"/>
                <a:cs typeface="Times New Roman" panose="02020603050405020304" pitchFamily="18" charset="0"/>
              </a:rPr>
              <a:t>Analysis- </a:t>
            </a:r>
            <a:r>
              <a:rPr lang="en-US" dirty="0">
                <a:latin typeface="Times New Roman" panose="02020603050405020304" pitchFamily="18" charset="0"/>
                <a:cs typeface="Times New Roman" panose="02020603050405020304" pitchFamily="18" charset="0"/>
              </a:rPr>
              <a:t>Exemplar </a:t>
            </a:r>
            <a:r>
              <a:rPr lang="en-US" dirty="0" smtClean="0">
                <a:latin typeface="Times New Roman" panose="02020603050405020304" pitchFamily="18" charset="0"/>
                <a:cs typeface="Times New Roman" panose="02020603050405020304" pitchFamily="18" charset="0"/>
              </a:rPr>
              <a:t>Genres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There is a purpose and a function: the purpose of a paper is to report the findings of a research article, a study. But it should have an example, it should have a form, a schematic representation, it should follow a format.</a:t>
            </a:r>
          </a:p>
          <a:p>
            <a:pPr algn="just"/>
            <a:r>
              <a:rPr lang="en-US" sz="2200" dirty="0" smtClean="0">
                <a:latin typeface="Times New Roman" panose="02020603050405020304" pitchFamily="18" charset="0"/>
                <a:cs typeface="Times New Roman" panose="02020603050405020304" pitchFamily="18" charset="0"/>
              </a:rPr>
              <a:t>An exemplar genre is one which is recurrent and repeated many times and then </a:t>
            </a:r>
            <a:r>
              <a:rPr lang="en-US" sz="2200" dirty="0" smtClean="0">
                <a:latin typeface="Times New Roman" panose="02020603050405020304" pitchFamily="18" charset="0"/>
                <a:cs typeface="Times New Roman" panose="02020603050405020304" pitchFamily="18" charset="0"/>
              </a:rPr>
              <a:t>it is </a:t>
            </a:r>
            <a:r>
              <a:rPr lang="en-US" sz="2200" dirty="0" smtClean="0">
                <a:latin typeface="Times New Roman" panose="02020603050405020304" pitchFamily="18" charset="0"/>
                <a:cs typeface="Times New Roman" panose="02020603050405020304" pitchFamily="18" charset="0"/>
              </a:rPr>
              <a:t>accepted. </a:t>
            </a:r>
          </a:p>
          <a:p>
            <a:pPr algn="just"/>
            <a:r>
              <a:rPr lang="en-US" sz="2200" dirty="0" smtClean="0">
                <a:latin typeface="Times New Roman" panose="02020603050405020304" pitchFamily="18" charset="0"/>
                <a:cs typeface="Times New Roman" panose="02020603050405020304" pitchFamily="18" charset="0"/>
              </a:rPr>
              <a:t>If all the expectations are realized of that exemplar genre, then that is the prototypical example of that genre.</a:t>
            </a:r>
          </a:p>
          <a:p>
            <a:pPr algn="just"/>
            <a:endParaRPr lang="en-US" sz="2200" dirty="0"/>
          </a:p>
        </p:txBody>
      </p:sp>
    </p:spTree>
    <p:extLst>
      <p:ext uri="{BB962C8B-B14F-4D97-AF65-F5344CB8AC3E}">
        <p14:creationId xmlns:p14="http://schemas.microsoft.com/office/powerpoint/2010/main" val="3439736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a:t>
            </a:r>
            <a:r>
              <a:rPr lang="en-US" dirty="0" smtClean="0">
                <a:latin typeface="Times New Roman" panose="02020603050405020304" pitchFamily="18" charset="0"/>
                <a:cs typeface="Times New Roman" panose="02020603050405020304" pitchFamily="18" charset="0"/>
              </a:rPr>
              <a:t>Analysis-</a:t>
            </a:r>
            <a:r>
              <a:rPr lang="en-US" dirty="0">
                <a:latin typeface="Times New Roman" panose="02020603050405020304" pitchFamily="18" charset="0"/>
                <a:cs typeface="Times New Roman" panose="02020603050405020304" pitchFamily="18" charset="0"/>
              </a:rPr>
              <a:t>Gate </a:t>
            </a:r>
            <a:r>
              <a:rPr lang="en-US" dirty="0" smtClean="0">
                <a:latin typeface="Times New Roman" panose="02020603050405020304" pitchFamily="18" charset="0"/>
                <a:cs typeface="Times New Roman" panose="02020603050405020304" pitchFamily="18" charset="0"/>
              </a:rPr>
              <a:t>Keepers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 purposes are recognized by the expert members of community, in the field of ELT, Jack C. Richards, Rod </a:t>
            </a:r>
            <a:r>
              <a:rPr lang="en-US" sz="2200" dirty="0" smtClean="0">
                <a:latin typeface="Times New Roman" panose="02020603050405020304" pitchFamily="18" charset="0"/>
                <a:cs typeface="Times New Roman" panose="02020603050405020304" pitchFamily="18" charset="0"/>
              </a:rPr>
              <a:t>Ellis,…. </a:t>
            </a:r>
            <a:r>
              <a:rPr lang="en-US" sz="2200" dirty="0" smtClean="0">
                <a:latin typeface="Times New Roman" panose="02020603050405020304" pitchFamily="18" charset="0"/>
                <a:cs typeface="Times New Roman" panose="02020603050405020304" pitchFamily="18" charset="0"/>
              </a:rPr>
              <a:t>. They observe everything. This is not conscious, this is unconscious of the parent discourse community and thereby constitute the rational for the genre.</a:t>
            </a:r>
          </a:p>
          <a:p>
            <a:pPr algn="just"/>
            <a:r>
              <a:rPr lang="en-US" sz="2200" dirty="0" smtClean="0">
                <a:latin typeface="Times New Roman" panose="02020603050405020304" pitchFamily="18" charset="0"/>
                <a:cs typeface="Times New Roman" panose="02020603050405020304" pitchFamily="18" charset="0"/>
              </a:rPr>
              <a:t>So, there are rational conventions, rules and goals which are set by the parent discourse community in the U.S./ England. These rational shape the </a:t>
            </a:r>
            <a:r>
              <a:rPr lang="en-US" sz="2200" dirty="0" smtClean="0">
                <a:latin typeface="Times New Roman" panose="02020603050405020304" pitchFamily="18" charset="0"/>
                <a:cs typeface="Times New Roman" panose="02020603050405020304" pitchFamily="18" charset="0"/>
              </a:rPr>
              <a:t>genre; </a:t>
            </a:r>
            <a:r>
              <a:rPr lang="en-US" sz="2200" dirty="0" smtClean="0">
                <a:latin typeface="Times New Roman" panose="02020603050405020304" pitchFamily="18" charset="0"/>
                <a:cs typeface="Times New Roman" panose="02020603050405020304" pitchFamily="18" charset="0"/>
              </a:rPr>
              <a:t>the purpose shapes the genre.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5438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Sub-Genres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There are sub-genres within genres which differ </a:t>
            </a:r>
            <a:r>
              <a:rPr lang="en-US" sz="2200" dirty="0" smtClean="0">
                <a:latin typeface="Times New Roman" panose="02020603050405020304" pitchFamily="18" charset="0"/>
                <a:cs typeface="Times New Roman" panose="02020603050405020304" pitchFamily="18" charset="0"/>
              </a:rPr>
              <a:t>from one </a:t>
            </a:r>
            <a:r>
              <a:rPr lang="en-US" sz="2200" dirty="0" smtClean="0">
                <a:latin typeface="Times New Roman" panose="02020603050405020304" pitchFamily="18" charset="0"/>
                <a:cs typeface="Times New Roman" panose="02020603050405020304" pitchFamily="18" charset="0"/>
              </a:rPr>
              <a:t>another due to their different target communicative purposes.</a:t>
            </a:r>
          </a:p>
          <a:p>
            <a:pPr algn="just"/>
            <a:r>
              <a:rPr lang="en-US" sz="2200" dirty="0" smtClean="0">
                <a:latin typeface="Times New Roman" panose="02020603050405020304" pitchFamily="18" charset="0"/>
                <a:cs typeface="Times New Roman" panose="02020603050405020304" pitchFamily="18" charset="0"/>
              </a:rPr>
              <a:t>Three features:</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Texts build upon each other to generate new </a:t>
            </a:r>
            <a:r>
              <a:rPr lang="en-US" sz="2200" dirty="0" smtClean="0">
                <a:latin typeface="Times New Roman" panose="02020603050405020304" pitchFamily="18" charset="0"/>
                <a:cs typeface="Times New Roman" panose="02020603050405020304" pitchFamily="18" charset="0"/>
              </a:rPr>
              <a:t>genres.</a:t>
            </a:r>
            <a:endParaRPr lang="en-US" sz="2200" dirty="0" smtClean="0">
              <a:latin typeface="Times New Roman" panose="02020603050405020304" pitchFamily="18" charset="0"/>
              <a:cs typeface="Times New Roman" panose="02020603050405020304" pitchFamily="18" charset="0"/>
            </a:endParaRP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Genres are as dynamic as discourse communities in which they reside.</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Genres are shared events among their users.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649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Genre Analysis and Move Analysis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Genre analysis is a description of the language used and why language is used differently within specific cultures.</a:t>
            </a:r>
          </a:p>
          <a:p>
            <a:pPr algn="just"/>
            <a:r>
              <a:rPr lang="en-US" sz="2200" dirty="0" smtClean="0">
                <a:latin typeface="Times New Roman" panose="02020603050405020304" pitchFamily="18" charset="0"/>
                <a:cs typeface="Times New Roman" panose="02020603050405020304" pitchFamily="18" charset="0"/>
              </a:rPr>
              <a:t>A “move” is a text segment that includes a package of various linguistic features such as lexicon and syntax which are responsible for a uniform orientation for the given segment and for signaling the context of discourse. These moves can be inferred through context but they are mainly examined based on their linguistic clues.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652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Move Analysis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The concept of move is used to identify textual regularity in certain genres of writing and to describe the functions which particular portions of the text realized in relationship to the overall task.</a:t>
            </a:r>
          </a:p>
          <a:p>
            <a:pPr algn="just"/>
            <a:r>
              <a:rPr lang="en-US" sz="2200" dirty="0" smtClean="0">
                <a:latin typeface="Times New Roman" panose="02020603050405020304" pitchFamily="18" charset="0"/>
                <a:cs typeface="Times New Roman" panose="02020603050405020304" pitchFamily="18" charset="0"/>
              </a:rPr>
              <a:t>Moves can vary in length and size from several paragraphs to one sentence, but they contain at least one proposition.</a:t>
            </a:r>
          </a:p>
          <a:p>
            <a:pPr algn="just"/>
            <a:r>
              <a:rPr lang="en-US" sz="2200" dirty="0" smtClean="0">
                <a:latin typeface="Times New Roman" panose="02020603050405020304" pitchFamily="18" charset="0"/>
                <a:cs typeface="Times New Roman" panose="02020603050405020304" pitchFamily="18" charset="0"/>
              </a:rPr>
              <a:t>Not all moves of a text are obligatory and some can be optional.</a:t>
            </a:r>
          </a:p>
        </p:txBody>
      </p:sp>
    </p:spTree>
    <p:extLst>
      <p:ext uri="{BB962C8B-B14F-4D97-AF65-F5344CB8AC3E}">
        <p14:creationId xmlns:p14="http://schemas.microsoft.com/office/powerpoint/2010/main" val="234351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Generic Structure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a:latin typeface="Times New Roman" panose="02020603050405020304" pitchFamily="18" charset="0"/>
                <a:cs typeface="Times New Roman" panose="02020603050405020304" pitchFamily="18" charset="0"/>
              </a:rPr>
              <a:t>The way in which elements of a text are arranged to match its purpose is called ‘generic structure’. This structure can be observed by readers, and writers will use this knowledge to structure their writing, depending on their purpose</a:t>
            </a:r>
            <a:r>
              <a:rPr lang="en-US" sz="2200" dirty="0" smtClean="0">
                <a:latin typeface="Times New Roman" panose="02020603050405020304" pitchFamily="18" charset="0"/>
                <a:cs typeface="Times New Roman" panose="02020603050405020304" pitchFamily="18" charset="0"/>
              </a:rPr>
              <a:t>.</a:t>
            </a:r>
          </a:p>
          <a:p>
            <a:pPr algn="just"/>
            <a:r>
              <a:rPr lang="en-US" sz="2200" dirty="0" smtClean="0">
                <a:latin typeface="Times New Roman" panose="02020603050405020304" pitchFamily="18" charset="0"/>
                <a:cs typeface="Times New Roman" panose="02020603050405020304" pitchFamily="18" charset="0"/>
              </a:rPr>
              <a:t>Meeting the expectations of the audience means complying with the allowable generic structure and using language which is appropriate to the genre to realize the moves.</a:t>
            </a:r>
            <a:endParaRPr lang="en-US" sz="2200" dirty="0">
              <a:latin typeface="Times New Roman" panose="02020603050405020304" pitchFamily="18" charset="0"/>
              <a:cs typeface="Times New Roman" panose="02020603050405020304" pitchFamily="18" charset="0"/>
            </a:endParaRPr>
          </a:p>
          <a:p>
            <a:pPr algn="just"/>
            <a:endParaRPr lang="en-US" sz="2200" dirty="0"/>
          </a:p>
        </p:txBody>
      </p:sp>
    </p:spTree>
    <p:extLst>
      <p:ext uri="{BB962C8B-B14F-4D97-AF65-F5344CB8AC3E}">
        <p14:creationId xmlns:p14="http://schemas.microsoft.com/office/powerpoint/2010/main" val="1013055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Rhetorical Structure</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Rhetorical Structure Theory is a descriptive theory of a major aspect of the organization of natural text. It is linguistically useful method for describing natural texts, characterizing their structure primarily in terms of relations that hold between parts of the text. It describes the relations between text parts in functional terms, identifying both the transition point of a relation and the extent of the items related. It is intensive to text size, and has been applied to a wide variety of sizes of text. Briefly, the relation definitions identify particular relationships that can hold between two portions of a text.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415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Rhetorical Structure</a:t>
            </a: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Mann and Thompson(1988) provided a fairly extensive lists of relations between propositional and </a:t>
            </a:r>
            <a:r>
              <a:rPr lang="en-US" sz="2200" dirty="0" smtClean="0">
                <a:latin typeface="Times New Roman" panose="02020603050405020304" pitchFamily="18" charset="0"/>
                <a:cs typeface="Times New Roman" panose="02020603050405020304" pitchFamily="18" charset="0"/>
              </a:rPr>
              <a:t>sub-propositional </a:t>
            </a:r>
            <a:r>
              <a:rPr lang="en-US" sz="2200" dirty="0" smtClean="0">
                <a:latin typeface="Times New Roman" panose="02020603050405020304" pitchFamily="18" charset="0"/>
                <a:cs typeface="Times New Roman" panose="02020603050405020304" pitchFamily="18" charset="0"/>
              </a:rPr>
              <a:t>discourse  in their exposition of their Rhetorical Structure Theory(RST); they include such relations as : Circumstance, Elaboration, Motivation, Evidence, Purpose, Antithesis, Restatement, and so on.  Their full list comprise 12 relations with 19 sub- relations. RST is an abstract set of conventions.</a:t>
            </a:r>
            <a:endParaRPr lang="en-US" sz="2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4860" y="4331368"/>
            <a:ext cx="6358940" cy="2284746"/>
          </a:xfrm>
          <a:prstGeom prst="rect">
            <a:avLst/>
          </a:prstGeom>
        </p:spPr>
      </p:pic>
    </p:spTree>
    <p:extLst>
      <p:ext uri="{BB962C8B-B14F-4D97-AF65-F5344CB8AC3E}">
        <p14:creationId xmlns:p14="http://schemas.microsoft.com/office/powerpoint/2010/main" val="860329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What is a genre?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76333" y="1541172"/>
            <a:ext cx="8915400" cy="3777622"/>
          </a:xfrm>
        </p:spPr>
        <p:txBody>
          <a:bodyPr>
            <a:noAutofit/>
          </a:bodyPr>
          <a:lstStyle/>
          <a:p>
            <a:pPr algn="just"/>
            <a:r>
              <a:rPr lang="en-US" sz="2200" b="1" i="1" dirty="0" smtClean="0">
                <a:latin typeface="Times New Roman" panose="02020603050405020304" pitchFamily="18" charset="0"/>
                <a:cs typeface="Times New Roman" panose="02020603050405020304" pitchFamily="18" charset="0"/>
              </a:rPr>
              <a:t>Genre</a:t>
            </a:r>
            <a:r>
              <a:rPr lang="en-US" sz="2200" dirty="0" smtClean="0">
                <a:latin typeface="Times New Roman" panose="02020603050405020304" pitchFamily="18" charset="0"/>
                <a:cs typeface="Times New Roman" panose="02020603050405020304" pitchFamily="18" charset="0"/>
              </a:rPr>
              <a:t> is quite easily used to refer to distinctive categories of discourse of any type, spoken or written, with or without literary aspirations.</a:t>
            </a:r>
          </a:p>
          <a:p>
            <a:pPr algn="just"/>
            <a:r>
              <a:rPr lang="en-US" sz="2200" dirty="0" smtClean="0">
                <a:latin typeface="Times New Roman" panose="02020603050405020304" pitchFamily="18" charset="0"/>
                <a:cs typeface="Times New Roman" panose="02020603050405020304" pitchFamily="18" charset="0"/>
              </a:rPr>
              <a:t>A genre </a:t>
            </a:r>
            <a:r>
              <a:rPr lang="en-US" sz="2200" dirty="0">
                <a:latin typeface="Times New Roman" panose="02020603050405020304" pitchFamily="18" charset="0"/>
                <a:cs typeface="Times New Roman" panose="02020603050405020304" pitchFamily="18" charset="0"/>
              </a:rPr>
              <a:t>comprises a class of communicative </a:t>
            </a:r>
            <a:r>
              <a:rPr lang="en-US" sz="2200" dirty="0" smtClean="0">
                <a:latin typeface="Times New Roman" panose="02020603050405020304" pitchFamily="18" charset="0"/>
                <a:cs typeface="Times New Roman" panose="02020603050405020304" pitchFamily="18" charset="0"/>
              </a:rPr>
              <a:t>events; a communicative </a:t>
            </a:r>
            <a:r>
              <a:rPr lang="en-US" sz="2200" dirty="0">
                <a:latin typeface="Times New Roman" panose="02020603050405020304" pitchFamily="18" charset="0"/>
                <a:cs typeface="Times New Roman" panose="02020603050405020304" pitchFamily="18" charset="0"/>
              </a:rPr>
              <a:t>event is one in </a:t>
            </a:r>
            <a:r>
              <a:rPr lang="en-US" sz="2200" dirty="0" smtClean="0">
                <a:latin typeface="Times New Roman" panose="02020603050405020304" pitchFamily="18" charset="0"/>
                <a:cs typeface="Times New Roman" panose="02020603050405020304" pitchFamily="18" charset="0"/>
              </a:rPr>
              <a:t>which language </a:t>
            </a:r>
            <a:r>
              <a:rPr lang="en-US" sz="2200" dirty="0">
                <a:latin typeface="Times New Roman" panose="02020603050405020304" pitchFamily="18" charset="0"/>
                <a:cs typeface="Times New Roman" panose="02020603050405020304" pitchFamily="18" charset="0"/>
              </a:rPr>
              <a:t>plays both a significant and an indispensable </a:t>
            </a:r>
            <a:r>
              <a:rPr lang="en-US" sz="2200" dirty="0" smtClean="0">
                <a:latin typeface="Times New Roman" panose="02020603050405020304" pitchFamily="18" charset="0"/>
                <a:cs typeface="Times New Roman" panose="02020603050405020304" pitchFamily="18" charset="0"/>
              </a:rPr>
              <a:t>role. The </a:t>
            </a:r>
            <a:r>
              <a:rPr lang="en-US" sz="2200" dirty="0">
                <a:latin typeface="Times New Roman" panose="02020603050405020304" pitchFamily="18" charset="0"/>
                <a:cs typeface="Times New Roman" panose="02020603050405020304" pitchFamily="18" charset="0"/>
              </a:rPr>
              <a:t>communicative event is a complex notion, comprising not only of </a:t>
            </a:r>
            <a:r>
              <a:rPr lang="en-US" sz="2200" dirty="0" smtClean="0">
                <a:latin typeface="Times New Roman" panose="02020603050405020304" pitchFamily="18" charset="0"/>
                <a:cs typeface="Times New Roman" panose="02020603050405020304" pitchFamily="18" charset="0"/>
              </a:rPr>
              <a:t>the discourse </a:t>
            </a:r>
            <a:r>
              <a:rPr lang="en-US" sz="2200" dirty="0">
                <a:latin typeface="Times New Roman" panose="02020603050405020304" pitchFamily="18" charset="0"/>
                <a:cs typeface="Times New Roman" panose="02020603050405020304" pitchFamily="18" charset="0"/>
              </a:rPr>
              <a:t>itself but also of the role of the discourse and the </a:t>
            </a:r>
            <a:r>
              <a:rPr lang="en-US" sz="2200" dirty="0" smtClean="0">
                <a:latin typeface="Times New Roman" panose="02020603050405020304" pitchFamily="18" charset="0"/>
                <a:cs typeface="Times New Roman" panose="02020603050405020304" pitchFamily="18" charset="0"/>
              </a:rPr>
              <a:t>environment </a:t>
            </a:r>
            <a:r>
              <a:rPr lang="en-US" sz="2200" dirty="0">
                <a:latin typeface="Times New Roman" panose="02020603050405020304" pitchFamily="18" charset="0"/>
                <a:cs typeface="Times New Roman" panose="02020603050405020304" pitchFamily="18" charset="0"/>
              </a:rPr>
              <a:t>and </a:t>
            </a:r>
            <a:r>
              <a:rPr lang="en-US" sz="2200" dirty="0" smtClean="0">
                <a:latin typeface="Times New Roman" panose="02020603050405020304" pitchFamily="18" charset="0"/>
                <a:cs typeface="Times New Roman" panose="02020603050405020304" pitchFamily="18" charset="0"/>
              </a:rPr>
              <a:t>culture surrounding it</a:t>
            </a:r>
            <a:r>
              <a:rPr lang="en-US" sz="2200" i="1" dirty="0">
                <a:latin typeface="Times New Roman" panose="02020603050405020304" pitchFamily="18" charset="0"/>
                <a:cs typeface="Times New Roman" panose="02020603050405020304" pitchFamily="18" charset="0"/>
              </a:rPr>
              <a:t> </a:t>
            </a:r>
            <a:r>
              <a:rPr lang="en-US" sz="2200" i="1" dirty="0" smtClean="0">
                <a:latin typeface="Times New Roman" panose="02020603050405020304" pitchFamily="18" charset="0"/>
                <a:cs typeface="Times New Roman" panose="02020603050405020304" pitchFamily="18" charset="0"/>
              </a:rPr>
              <a:t>(Swales, 1990:46).</a:t>
            </a:r>
          </a:p>
        </p:txBody>
      </p:sp>
    </p:spTree>
    <p:extLst>
      <p:ext uri="{BB962C8B-B14F-4D97-AF65-F5344CB8AC3E}">
        <p14:creationId xmlns:p14="http://schemas.microsoft.com/office/powerpoint/2010/main" val="26830727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Rhetorical </a:t>
            </a:r>
            <a:r>
              <a:rPr lang="en-US" dirty="0" smtClean="0">
                <a:latin typeface="Times New Roman" panose="02020603050405020304" pitchFamily="18" charset="0"/>
                <a:cs typeface="Times New Roman" panose="02020603050405020304" pitchFamily="18" charset="0"/>
              </a:rPr>
              <a:t>Structure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lvl="0" indent="0" algn="just" eaLnBrk="0" fontAlgn="base" hangingPunct="0">
              <a:lnSpc>
                <a:spcPct val="100000"/>
              </a:lnSpc>
              <a:spcBef>
                <a:spcPct val="0"/>
              </a:spcBef>
              <a:spcAft>
                <a:spcPct val="0"/>
              </a:spcAft>
              <a:buFontTx/>
              <a:buChar char="•"/>
            </a:pPr>
            <a:r>
              <a:rPr lang="en-US" altLang="en-US" sz="2200" dirty="0">
                <a:latin typeface="Times New Roman" panose="02020603050405020304" pitchFamily="18" charset="0"/>
                <a:cs typeface="Times New Roman" panose="02020603050405020304" pitchFamily="18" charset="0"/>
              </a:rPr>
              <a:t>From linguistic point of view, RST proposes a different view of text organization than most linguistic theories. </a:t>
            </a:r>
          </a:p>
          <a:p>
            <a:pPr marL="0" lvl="0" indent="0" algn="just" eaLnBrk="0" fontAlgn="base" hangingPunct="0">
              <a:lnSpc>
                <a:spcPct val="100000"/>
              </a:lnSpc>
              <a:spcBef>
                <a:spcPct val="0"/>
              </a:spcBef>
              <a:spcAft>
                <a:spcPct val="0"/>
              </a:spcAft>
              <a:buFontTx/>
              <a:buChar char="•"/>
            </a:pPr>
            <a:r>
              <a:rPr lang="en-US" altLang="en-US" sz="2200" dirty="0">
                <a:latin typeface="Times New Roman" panose="02020603050405020304" pitchFamily="18" charset="0"/>
                <a:cs typeface="Times New Roman" panose="02020603050405020304" pitchFamily="18" charset="0"/>
              </a:rPr>
              <a:t>RST points to a tight relation between relations and coherence in </a:t>
            </a:r>
            <a:r>
              <a:rPr lang="en-US" altLang="en-US" sz="2200" dirty="0" smtClean="0">
                <a:latin typeface="Times New Roman" panose="02020603050405020304" pitchFamily="18" charset="0"/>
                <a:cs typeface="Times New Roman" panose="02020603050405020304" pitchFamily="18" charset="0"/>
              </a:rPr>
              <a:t>text. </a:t>
            </a:r>
            <a:endParaRPr lang="en-US" altLang="en-US" sz="2200" dirty="0">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FontTx/>
              <a:buChar char="•"/>
            </a:pPr>
            <a:r>
              <a:rPr lang="en-US" altLang="en-US" sz="2200" dirty="0">
                <a:latin typeface="Times New Roman" panose="02020603050405020304" pitchFamily="18" charset="0"/>
                <a:cs typeface="Times New Roman" panose="02020603050405020304" pitchFamily="18" charset="0"/>
              </a:rPr>
              <a:t>From a computational point of view, it provides </a:t>
            </a:r>
            <a:r>
              <a:rPr lang="en-US" altLang="en-US" sz="2200" dirty="0" smtClean="0">
                <a:latin typeface="Times New Roman" panose="02020603050405020304" pitchFamily="18" charset="0"/>
                <a:cs typeface="Times New Roman" panose="02020603050405020304" pitchFamily="18" charset="0"/>
              </a:rPr>
              <a:t>a characterization </a:t>
            </a:r>
            <a:r>
              <a:rPr lang="en-US" altLang="en-US" sz="2200" dirty="0">
                <a:latin typeface="Times New Roman" panose="02020603050405020304" pitchFamily="18" charset="0"/>
                <a:cs typeface="Times New Roman" panose="02020603050405020304" pitchFamily="18" charset="0"/>
              </a:rPr>
              <a:t>of text relations that </a:t>
            </a:r>
            <a:r>
              <a:rPr lang="en-US" altLang="en-US" sz="2200" dirty="0" smtClean="0">
                <a:latin typeface="Times New Roman" panose="02020603050405020304" pitchFamily="18" charset="0"/>
                <a:cs typeface="Times New Roman" panose="02020603050405020304" pitchFamily="18" charset="0"/>
              </a:rPr>
              <a:t>have </a:t>
            </a:r>
            <a:r>
              <a:rPr lang="en-US" altLang="en-US" sz="2200" dirty="0">
                <a:latin typeface="Times New Roman" panose="02020603050405020304" pitchFamily="18" charset="0"/>
                <a:cs typeface="Times New Roman" panose="02020603050405020304" pitchFamily="18" charset="0"/>
              </a:rPr>
              <a:t>been implemented in different systems and for applications as text generation</a:t>
            </a:r>
            <a:r>
              <a:rPr lang="en-US" altLang="en-US" sz="2200" baseline="30000" dirty="0">
                <a:latin typeface="Times New Roman" panose="02020603050405020304" pitchFamily="18" charset="0"/>
                <a:cs typeface="Times New Roman" panose="02020603050405020304" pitchFamily="18" charset="0"/>
              </a:rPr>
              <a:t> </a:t>
            </a:r>
            <a:r>
              <a:rPr lang="en-US" altLang="en-US" sz="2200" dirty="0">
                <a:latin typeface="Times New Roman" panose="02020603050405020304" pitchFamily="18" charset="0"/>
                <a:cs typeface="Times New Roman" panose="02020603050405020304" pitchFamily="18" charset="0"/>
              </a:rPr>
              <a:t>and summarization. </a:t>
            </a:r>
          </a:p>
          <a:p>
            <a:pPr algn="just"/>
            <a:endParaRPr lang="en-US" sz="2200" dirty="0"/>
          </a:p>
        </p:txBody>
      </p:sp>
    </p:spTree>
    <p:extLst>
      <p:ext uri="{BB962C8B-B14F-4D97-AF65-F5344CB8AC3E}">
        <p14:creationId xmlns:p14="http://schemas.microsoft.com/office/powerpoint/2010/main" val="4094033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What is a genre?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b="1" i="1" dirty="0" smtClean="0">
                <a:latin typeface="Times New Roman" panose="02020603050405020304" pitchFamily="18" charset="0"/>
                <a:cs typeface="Times New Roman" panose="02020603050405020304" pitchFamily="18" charset="0"/>
              </a:rPr>
              <a:t>Genre:</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 particular class of speech events which are considered by the discourse community as being of the same type. Examples of genres are: prayers, sermons, conversations, songs, speeches, poems, letters, and novels. They have particular and distinctive characteristics. A group of several genres may be called a complex genre, for example a church service, which contains hymns, psalms, prayers, and a sermon. (Richards, J.C.1992)</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193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What is a genre?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anose="02020603050405020304" pitchFamily="18" charset="0"/>
                <a:cs typeface="Times New Roman" panose="02020603050405020304" pitchFamily="18" charset="0"/>
              </a:rPr>
              <a:t>A </a:t>
            </a:r>
            <a:r>
              <a:rPr lang="en-US" sz="2200" b="1" i="1" dirty="0" smtClean="0">
                <a:latin typeface="Times New Roman" panose="02020603050405020304" pitchFamily="18" charset="0"/>
                <a:cs typeface="Times New Roman" panose="02020603050405020304" pitchFamily="18" charset="0"/>
              </a:rPr>
              <a:t>genre</a:t>
            </a:r>
            <a:r>
              <a:rPr lang="en-US" sz="2200" dirty="0" smtClean="0">
                <a:latin typeface="Times New Roman" panose="02020603050405020304" pitchFamily="18" charset="0"/>
                <a:cs typeface="Times New Roman" panose="02020603050405020304" pitchFamily="18" charset="0"/>
              </a:rPr>
              <a:t> comprises a class of ‘</a:t>
            </a:r>
            <a:r>
              <a:rPr lang="en-US" sz="2200" i="1" dirty="0" smtClean="0">
                <a:latin typeface="Times New Roman" panose="02020603050405020304" pitchFamily="18" charset="0"/>
                <a:cs typeface="Times New Roman" panose="02020603050405020304" pitchFamily="18" charset="0"/>
              </a:rPr>
              <a:t>communicative events</a:t>
            </a:r>
            <a:r>
              <a:rPr lang="en-US" sz="2200" dirty="0" smtClean="0">
                <a:latin typeface="Times New Roman" panose="02020603050405020304" pitchFamily="18" charset="0"/>
                <a:cs typeface="Times New Roman" panose="02020603050405020304" pitchFamily="18" charset="0"/>
              </a:rPr>
              <a:t>’, the members of which share some sets of ‘</a:t>
            </a:r>
            <a:r>
              <a:rPr lang="en-US" sz="2200" i="1" dirty="0" smtClean="0">
                <a:latin typeface="Times New Roman" panose="02020603050405020304" pitchFamily="18" charset="0"/>
                <a:cs typeface="Times New Roman" panose="02020603050405020304" pitchFamily="18" charset="0"/>
              </a:rPr>
              <a:t>communicative purposes</a:t>
            </a:r>
            <a:r>
              <a:rPr lang="en-US" sz="2200" dirty="0" smtClean="0">
                <a:latin typeface="Times New Roman" panose="02020603050405020304" pitchFamily="18" charset="0"/>
                <a:cs typeface="Times New Roman" panose="02020603050405020304" pitchFamily="18" charset="0"/>
              </a:rPr>
              <a:t>’. These Purposes are recognized by the ‘</a:t>
            </a:r>
            <a:r>
              <a:rPr lang="en-US" sz="2200" i="1" dirty="0" smtClean="0">
                <a:latin typeface="Times New Roman" panose="02020603050405020304" pitchFamily="18" charset="0"/>
                <a:cs typeface="Times New Roman" panose="02020603050405020304" pitchFamily="18" charset="0"/>
              </a:rPr>
              <a:t>expert members’ </a:t>
            </a:r>
            <a:r>
              <a:rPr lang="en-US" sz="2200" dirty="0" smtClean="0">
                <a:latin typeface="Times New Roman" panose="02020603050405020304" pitchFamily="18" charset="0"/>
                <a:cs typeface="Times New Roman" panose="02020603050405020304" pitchFamily="18" charset="0"/>
              </a:rPr>
              <a:t>of the ‘</a:t>
            </a:r>
            <a:r>
              <a:rPr lang="en-US" sz="2200" i="1" dirty="0" smtClean="0">
                <a:latin typeface="Times New Roman" panose="02020603050405020304" pitchFamily="18" charset="0"/>
                <a:cs typeface="Times New Roman" panose="02020603050405020304" pitchFamily="18" charset="0"/>
              </a:rPr>
              <a:t>parent’s discourse community</a:t>
            </a:r>
            <a:r>
              <a:rPr lang="en-US" sz="2200" dirty="0" smtClean="0">
                <a:latin typeface="Times New Roman" panose="02020603050405020304" pitchFamily="18" charset="0"/>
                <a:cs typeface="Times New Roman" panose="02020603050405020304" pitchFamily="18" charset="0"/>
              </a:rPr>
              <a:t>’, and thereby constitute the rationale for the genre. This rationale shapes the genre and schematic structure of the discourse and influences and constrains choice of content and style.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9069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vs. Register vs. Text Type</a:t>
            </a:r>
          </a:p>
        </p:txBody>
      </p:sp>
      <p:sp>
        <p:nvSpPr>
          <p:cNvPr id="3" name="Content Placeholder 2"/>
          <p:cNvSpPr>
            <a:spLocks noGrp="1"/>
          </p:cNvSpPr>
          <p:nvPr>
            <p:ph idx="1"/>
          </p:nvPr>
        </p:nvSpPr>
        <p:spPr>
          <a:xfrm>
            <a:off x="2589212" y="2133600"/>
            <a:ext cx="8915400" cy="1014845"/>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Sometimes </a:t>
            </a:r>
            <a:r>
              <a:rPr lang="en-US" sz="2200" b="1" i="1" dirty="0" smtClean="0">
                <a:latin typeface="Times New Roman" panose="02020603050405020304" pitchFamily="18" charset="0"/>
                <a:cs typeface="Times New Roman" panose="02020603050405020304" pitchFamily="18" charset="0"/>
              </a:rPr>
              <a:t>register</a:t>
            </a:r>
            <a:r>
              <a:rPr lang="en-US" sz="2200" dirty="0" smtClean="0">
                <a:latin typeface="Times New Roman" panose="02020603050405020304" pitchFamily="18" charset="0"/>
                <a:cs typeface="Times New Roman" panose="02020603050405020304" pitchFamily="18" charset="0"/>
              </a:rPr>
              <a:t> or </a:t>
            </a:r>
            <a:r>
              <a:rPr lang="en-US" sz="2200" b="1" i="1" dirty="0" smtClean="0">
                <a:latin typeface="Times New Roman" panose="02020603050405020304" pitchFamily="18" charset="0"/>
                <a:cs typeface="Times New Roman" panose="02020603050405020304" pitchFamily="18" charset="0"/>
              </a:rPr>
              <a:t>text type </a:t>
            </a:r>
            <a:r>
              <a:rPr lang="en-US" sz="2200" dirty="0" smtClean="0">
                <a:latin typeface="Times New Roman" panose="02020603050405020304" pitchFamily="18" charset="0"/>
                <a:cs typeface="Times New Roman" panose="02020603050405020304" pitchFamily="18" charset="0"/>
              </a:rPr>
              <a:t>might be used interchangeably. So, in some texts we might have register and genre and text type covering the same phenomena but in fact they are different.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512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vs</a:t>
            </a:r>
            <a:r>
              <a:rPr lang="en-US" dirty="0" smtClean="0">
                <a:latin typeface="Times New Roman" panose="02020603050405020304" pitchFamily="18" charset="0"/>
                <a:cs typeface="Times New Roman" panose="02020603050405020304" pitchFamily="18" charset="0"/>
              </a:rPr>
              <a:t>. Register</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vs. Text Type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86181" y="1502535"/>
            <a:ext cx="8915400" cy="3777622"/>
          </a:xfrm>
        </p:spPr>
        <p:txBody>
          <a:bodyPr>
            <a:noAutofit/>
          </a:bodyPr>
          <a:lstStyle/>
          <a:p>
            <a:pPr algn="just"/>
            <a:r>
              <a:rPr lang="en-US" sz="2200" b="1" i="1" dirty="0" smtClean="0">
                <a:latin typeface="Times New Roman" panose="02020603050405020304" pitchFamily="18" charset="0"/>
                <a:cs typeface="Times New Roman" panose="02020603050405020304" pitchFamily="18" charset="0"/>
              </a:rPr>
              <a:t>Register</a:t>
            </a:r>
            <a:r>
              <a:rPr lang="en-US" sz="2200" dirty="0" smtClean="0">
                <a:latin typeface="Times New Roman" panose="02020603050405020304" pitchFamily="18" charset="0"/>
                <a:cs typeface="Times New Roman" panose="02020603050405020304" pitchFamily="18" charset="0"/>
              </a:rPr>
              <a:t> :</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Register is the linguistic features of the text that reflect the social context in which it is produced. (Halliday,1978)</a:t>
            </a:r>
          </a:p>
          <a:p>
            <a:pPr algn="just"/>
            <a:r>
              <a:rPr lang="en-US" sz="2200" dirty="0" smtClean="0">
                <a:latin typeface="Times New Roman" panose="02020603050405020304" pitchFamily="18" charset="0"/>
                <a:cs typeface="Times New Roman" panose="02020603050405020304" pitchFamily="18" charset="0"/>
              </a:rPr>
              <a:t>Registers mainly deal with vocabulary and that’s specialized vocabulary which is called jargon and it mainly concerns occupations, jobs, professions or people who share the same interest(s). For example: Football fans.</a:t>
            </a:r>
          </a:p>
          <a:p>
            <a:pPr algn="just"/>
            <a:r>
              <a:rPr lang="en-US" sz="2200" dirty="0" smtClean="0">
                <a:latin typeface="Times New Roman" panose="02020603050405020304" pitchFamily="18" charset="0"/>
                <a:cs typeface="Times New Roman" panose="02020603050405020304" pitchFamily="18" charset="0"/>
              </a:rPr>
              <a:t>What is shared between register and genre?</a:t>
            </a:r>
          </a:p>
          <a:p>
            <a:pPr marL="0" indent="0" algn="just">
              <a:buNone/>
            </a:pPr>
            <a:r>
              <a:rPr lang="en-US" sz="2200" dirty="0" smtClean="0">
                <a:latin typeface="Times New Roman" panose="02020603050405020304" pitchFamily="18" charset="0"/>
                <a:cs typeface="Times New Roman" panose="02020603050405020304" pitchFamily="18" charset="0"/>
              </a:rPr>
              <a:t>There is a social function, a communicative purpose but the point is that registers are mainly concerned with vocabulary or jargon, but genre is different to the extent that it mostly concerns macro analysis of a text .</a:t>
            </a:r>
          </a:p>
        </p:txBody>
      </p:sp>
    </p:spTree>
    <p:extLst>
      <p:ext uri="{BB962C8B-B14F-4D97-AF65-F5344CB8AC3E}">
        <p14:creationId xmlns:p14="http://schemas.microsoft.com/office/powerpoint/2010/main" val="1457809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vs. Register vs. Text Type</a:t>
            </a:r>
          </a:p>
        </p:txBody>
      </p:sp>
      <p:sp>
        <p:nvSpPr>
          <p:cNvPr id="3" name="Content Placeholder 2"/>
          <p:cNvSpPr>
            <a:spLocks noGrp="1"/>
          </p:cNvSpPr>
          <p:nvPr>
            <p:ph idx="1"/>
          </p:nvPr>
        </p:nvSpPr>
        <p:spPr>
          <a:xfrm>
            <a:off x="2589212" y="2133600"/>
            <a:ext cx="8915400" cy="1201882"/>
          </a:xfrm>
        </p:spPr>
        <p:txBody>
          <a:bodyPr>
            <a:normAutofit/>
          </a:bodyPr>
          <a:lstStyle/>
          <a:p>
            <a:pPr algn="just"/>
            <a:r>
              <a:rPr lang="en-US" sz="2200" dirty="0" smtClean="0">
                <a:latin typeface="Times New Roman" panose="02020603050405020304" pitchFamily="18" charset="0"/>
                <a:cs typeface="Times New Roman" panose="02020603050405020304" pitchFamily="18" charset="0"/>
              </a:rPr>
              <a:t>Register also concerns the level of formality or informality of a text. Register is mostly concerned with micro analysis or micro strategies of text development.</a:t>
            </a:r>
          </a:p>
          <a:p>
            <a:pPr algn="just"/>
            <a:endParaRPr lang="en-US" sz="2200" dirty="0"/>
          </a:p>
        </p:txBody>
      </p:sp>
    </p:spTree>
    <p:extLst>
      <p:ext uri="{BB962C8B-B14F-4D97-AF65-F5344CB8AC3E}">
        <p14:creationId xmlns:p14="http://schemas.microsoft.com/office/powerpoint/2010/main" val="3513556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Genre vs. Register vs. Text Type</a:t>
            </a:r>
          </a:p>
        </p:txBody>
      </p:sp>
      <p:sp>
        <p:nvSpPr>
          <p:cNvPr id="3" name="Content Placeholder 2"/>
          <p:cNvSpPr>
            <a:spLocks noGrp="1"/>
          </p:cNvSpPr>
          <p:nvPr>
            <p:ph idx="1"/>
          </p:nvPr>
        </p:nvSpPr>
        <p:spPr>
          <a:xfrm>
            <a:off x="2537696" y="1554051"/>
            <a:ext cx="8915400" cy="3777622"/>
          </a:xfrm>
        </p:spPr>
        <p:txBody>
          <a:bodyPr>
            <a:noAutofit/>
          </a:bodyPr>
          <a:lstStyle/>
          <a:p>
            <a:pPr algn="just"/>
            <a:r>
              <a:rPr lang="en-US" sz="2200" b="1" i="1" dirty="0" smtClean="0">
                <a:latin typeface="Times New Roman" panose="02020603050405020304" pitchFamily="18" charset="0"/>
                <a:cs typeface="Times New Roman" panose="02020603050405020304" pitchFamily="18" charset="0"/>
              </a:rPr>
              <a:t>Text type</a:t>
            </a:r>
            <a:r>
              <a:rPr lang="en-US" sz="2200" dirty="0" smtClean="0">
                <a:latin typeface="Times New Roman" panose="02020603050405020304" pitchFamily="18" charset="0"/>
                <a:cs typeface="Times New Roman" panose="02020603050405020304" pitchFamily="18" charset="0"/>
              </a:rPr>
              <a:t>:</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Text type usually deals with the process of writing. Traditionally there are four main text types; from easiest one to the most difficult:</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Descriptive texts (describe something. E.g.: your teacher)</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Narrative texts (tells stories and narrations. E.g.: A wedding ceremony)</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Expository texts (E.g.: Scientific texts)</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Argumentative texts ( For or against something. E.g.: Red or Blue)</a:t>
            </a:r>
          </a:p>
          <a:p>
            <a:pPr algn="just"/>
            <a:r>
              <a:rPr lang="en-US" sz="2200" dirty="0" smtClean="0">
                <a:latin typeface="Times New Roman" panose="02020603050405020304" pitchFamily="18" charset="0"/>
                <a:cs typeface="Times New Roman" panose="02020603050405020304" pitchFamily="18" charset="0"/>
              </a:rPr>
              <a:t>So, text type deals with the process of writing and also the intention of the text.</a:t>
            </a:r>
          </a:p>
        </p:txBody>
      </p:sp>
    </p:spTree>
    <p:extLst>
      <p:ext uri="{BB962C8B-B14F-4D97-AF65-F5344CB8AC3E}">
        <p14:creationId xmlns:p14="http://schemas.microsoft.com/office/powerpoint/2010/main" val="677209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604</TotalTime>
  <Words>2323</Words>
  <Application>Microsoft Office PowerPoint</Application>
  <PresentationFormat>Custom</PresentationFormat>
  <Paragraphs>115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Wisp</vt:lpstr>
      <vt:lpstr>Genre Analysis</vt:lpstr>
      <vt:lpstr>What is a genre?</vt:lpstr>
      <vt:lpstr>What is a genre?</vt:lpstr>
      <vt:lpstr>What is a genre?</vt:lpstr>
      <vt:lpstr>What is a genre?</vt:lpstr>
      <vt:lpstr>Genre vs. Register vs. Text Type</vt:lpstr>
      <vt:lpstr>Genre vs. Register vs. Text Type</vt:lpstr>
      <vt:lpstr>Genre vs. Register vs. Text Type</vt:lpstr>
      <vt:lpstr>Genre vs. Register vs. Text Type</vt:lpstr>
      <vt:lpstr>Genre Analysis</vt:lpstr>
      <vt:lpstr>Genre Analysis</vt:lpstr>
      <vt:lpstr>Genre Analysis</vt:lpstr>
      <vt:lpstr>Genre Analysis</vt:lpstr>
      <vt:lpstr>Genre Analysis</vt:lpstr>
      <vt:lpstr>Genre Analysis- Discourse Community</vt:lpstr>
      <vt:lpstr>Genre Analysis- Discourse Community</vt:lpstr>
      <vt:lpstr>Genre Analysis- Discourse Community</vt:lpstr>
      <vt:lpstr>Genre Analysis- Discourse Community</vt:lpstr>
      <vt:lpstr>Genre Analysis-Communicative Acts/Events</vt:lpstr>
      <vt:lpstr>Genre Analysis- Communicative Purpose/ Function</vt:lpstr>
      <vt:lpstr>Genre Analysis- Parent Community</vt:lpstr>
      <vt:lpstr>Genre Analysis- Exemplar Genres</vt:lpstr>
      <vt:lpstr>Genre Analysis-Gate Keepers</vt:lpstr>
      <vt:lpstr>Sub-Genres</vt:lpstr>
      <vt:lpstr>Genre Analysis and Move Analysis</vt:lpstr>
      <vt:lpstr>Move Analysis</vt:lpstr>
      <vt:lpstr>Generic Structure</vt:lpstr>
      <vt:lpstr>Rhetorical Structure</vt:lpstr>
      <vt:lpstr>Rhetorical Structure</vt:lpstr>
      <vt:lpstr>Rhetorical Structure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Genre Analysis and Rhetorical Structure</dc:title>
  <dc:creator>Mojtaba Marashi</dc:creator>
  <cp:lastModifiedBy>Asus Pc</cp:lastModifiedBy>
  <cp:revision>61</cp:revision>
  <dcterms:created xsi:type="dcterms:W3CDTF">2015-02-25T19:21:03Z</dcterms:created>
  <dcterms:modified xsi:type="dcterms:W3CDTF">2015-04-24T11:32:39Z</dcterms:modified>
</cp:coreProperties>
</file>