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4"/>
  </p:notesMasterIdLst>
  <p:sldIdLst>
    <p:sldId id="283" r:id="rId2"/>
    <p:sldId id="256" r:id="rId3"/>
    <p:sldId id="257" r:id="rId4"/>
    <p:sldId id="258" r:id="rId5"/>
    <p:sldId id="259" r:id="rId6"/>
    <p:sldId id="298" r:id="rId7"/>
    <p:sldId id="260" r:id="rId8"/>
    <p:sldId id="261" r:id="rId9"/>
    <p:sldId id="262" r:id="rId10"/>
    <p:sldId id="288" r:id="rId11"/>
    <p:sldId id="263" r:id="rId12"/>
    <p:sldId id="305" r:id="rId13"/>
    <p:sldId id="306" r:id="rId14"/>
    <p:sldId id="307" r:id="rId15"/>
    <p:sldId id="299" r:id="rId16"/>
    <p:sldId id="300" r:id="rId17"/>
    <p:sldId id="301" r:id="rId18"/>
    <p:sldId id="264" r:id="rId19"/>
    <p:sldId id="308" r:id="rId20"/>
    <p:sldId id="309" r:id="rId21"/>
    <p:sldId id="310" r:id="rId22"/>
    <p:sldId id="311" r:id="rId23"/>
    <p:sldId id="265" r:id="rId24"/>
    <p:sldId id="312" r:id="rId25"/>
    <p:sldId id="266" r:id="rId26"/>
    <p:sldId id="267" r:id="rId27"/>
    <p:sldId id="268" r:id="rId28"/>
    <p:sldId id="269" r:id="rId29"/>
    <p:sldId id="270" r:id="rId30"/>
    <p:sldId id="289" r:id="rId31"/>
    <p:sldId id="273" r:id="rId32"/>
    <p:sldId id="313" r:id="rId33"/>
    <p:sldId id="274" r:id="rId34"/>
    <p:sldId id="275" r:id="rId35"/>
    <p:sldId id="276" r:id="rId36"/>
    <p:sldId id="277" r:id="rId37"/>
    <p:sldId id="278" r:id="rId38"/>
    <p:sldId id="302" r:id="rId39"/>
    <p:sldId id="279" r:id="rId40"/>
    <p:sldId id="303" r:id="rId41"/>
    <p:sldId id="280" r:id="rId42"/>
    <p:sldId id="281" r:id="rId43"/>
    <p:sldId id="282" r:id="rId44"/>
    <p:sldId id="290" r:id="rId45"/>
    <p:sldId id="285" r:id="rId46"/>
    <p:sldId id="286" r:id="rId47"/>
    <p:sldId id="287" r:id="rId48"/>
    <p:sldId id="291" r:id="rId49"/>
    <p:sldId id="292" r:id="rId50"/>
    <p:sldId id="293" r:id="rId51"/>
    <p:sldId id="294" r:id="rId52"/>
    <p:sldId id="295" r:id="rId53"/>
    <p:sldId id="296" r:id="rId54"/>
    <p:sldId id="297" r:id="rId55"/>
    <p:sldId id="304" r:id="rId56"/>
    <p:sldId id="314" r:id="rId57"/>
    <p:sldId id="315" r:id="rId58"/>
    <p:sldId id="316" r:id="rId59"/>
    <p:sldId id="317" r:id="rId60"/>
    <p:sldId id="318" r:id="rId61"/>
    <p:sldId id="319" r:id="rId62"/>
    <p:sldId id="320" r:id="rId63"/>
    <p:sldId id="321" r:id="rId64"/>
    <p:sldId id="322" r:id="rId65"/>
    <p:sldId id="330" r:id="rId66"/>
    <p:sldId id="323" r:id="rId67"/>
    <p:sldId id="324" r:id="rId68"/>
    <p:sldId id="325" r:id="rId69"/>
    <p:sldId id="326" r:id="rId70"/>
    <p:sldId id="327" r:id="rId71"/>
    <p:sldId id="328"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6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53" d="100"/>
          <a:sy n="53" d="100"/>
        </p:scale>
        <p:origin x="-96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70D11-D4E0-45B9-A23A-D497F33FF3FF}" type="doc">
      <dgm:prSet loTypeId="urn:microsoft.com/office/officeart/2005/8/layout/cycle1" loCatId="cycle" qsTypeId="urn:microsoft.com/office/officeart/2009/2/quickstyle/3d8" qsCatId="3D" csTypeId="urn:microsoft.com/office/officeart/2005/8/colors/accent2_1" csCatId="accent2" phldr="1"/>
      <dgm:spPr/>
      <dgm:t>
        <a:bodyPr/>
        <a:lstStyle/>
        <a:p>
          <a:endParaRPr lang="en-US"/>
        </a:p>
      </dgm:t>
    </dgm:pt>
    <dgm:pt modelId="{AC1BE7F0-69C0-4C6B-A4DA-83AE9D7784CD}">
      <dgm:prSet phldrT="[Text]"/>
      <dgm:spPr/>
      <dgm:t>
        <a:bodyPr/>
        <a:lstStyle/>
        <a:p>
          <a:r>
            <a:rPr lang="fa-IR" dirty="0" smtClean="0"/>
            <a:t>محدودیت های فنی و اداری</a:t>
          </a:r>
          <a:endParaRPr lang="en-US" dirty="0"/>
        </a:p>
      </dgm:t>
    </dgm:pt>
    <dgm:pt modelId="{283887A9-4839-4831-AD73-4CFED57588F7}" type="parTrans" cxnId="{133FEABF-4119-442E-8E5F-5A2FC00FCA36}">
      <dgm:prSet/>
      <dgm:spPr/>
      <dgm:t>
        <a:bodyPr/>
        <a:lstStyle/>
        <a:p>
          <a:endParaRPr lang="en-US"/>
        </a:p>
      </dgm:t>
    </dgm:pt>
    <dgm:pt modelId="{C4DF806C-C848-4773-BA7B-C58ED2F8C857}" type="sibTrans" cxnId="{133FEABF-4119-442E-8E5F-5A2FC00FCA36}">
      <dgm:prSet/>
      <dgm:spPr/>
      <dgm:t>
        <a:bodyPr/>
        <a:lstStyle/>
        <a:p>
          <a:endParaRPr lang="en-US"/>
        </a:p>
      </dgm:t>
    </dgm:pt>
    <dgm:pt modelId="{F1F55C6B-63BD-425D-8DB6-FF45861E9170}">
      <dgm:prSet phldrT="[Text]"/>
      <dgm:spPr/>
      <dgm:t>
        <a:bodyPr/>
        <a:lstStyle/>
        <a:p>
          <a:r>
            <a:rPr lang="fa-IR" dirty="0" smtClean="0"/>
            <a:t>محدودیت های گمرکی</a:t>
          </a:r>
          <a:endParaRPr lang="en-US" dirty="0"/>
        </a:p>
      </dgm:t>
    </dgm:pt>
    <dgm:pt modelId="{C1CF84CF-ACBB-4429-A27D-6B3ED1E0D260}" type="parTrans" cxnId="{CF11523B-8DBE-46EE-8885-A5DD1DF7E803}">
      <dgm:prSet/>
      <dgm:spPr/>
      <dgm:t>
        <a:bodyPr/>
        <a:lstStyle/>
        <a:p>
          <a:endParaRPr lang="en-US"/>
        </a:p>
      </dgm:t>
    </dgm:pt>
    <dgm:pt modelId="{748490BB-78BC-4D99-8682-E628863BD8C0}" type="sibTrans" cxnId="{CF11523B-8DBE-46EE-8885-A5DD1DF7E803}">
      <dgm:prSet/>
      <dgm:spPr/>
      <dgm:t>
        <a:bodyPr/>
        <a:lstStyle/>
        <a:p>
          <a:endParaRPr lang="en-US"/>
        </a:p>
      </dgm:t>
    </dgm:pt>
    <dgm:pt modelId="{E3099F17-3770-491D-8A58-8859EBD60496}">
      <dgm:prSet phldrT="[Text]"/>
      <dgm:spPr/>
      <dgm:t>
        <a:bodyPr/>
        <a:lstStyle/>
        <a:p>
          <a:r>
            <a:rPr lang="fa-IR" dirty="0" smtClean="0"/>
            <a:t>کنترل های پولی و نرخ ارز تبعیضی</a:t>
          </a:r>
          <a:endParaRPr lang="en-US" dirty="0"/>
        </a:p>
      </dgm:t>
    </dgm:pt>
    <dgm:pt modelId="{AE68BB17-676B-406F-80CA-B4A6537B0974}" type="parTrans" cxnId="{2A6335D9-6730-4239-844B-C9C8CB4E10C6}">
      <dgm:prSet/>
      <dgm:spPr/>
      <dgm:t>
        <a:bodyPr/>
        <a:lstStyle/>
        <a:p>
          <a:endParaRPr lang="en-US"/>
        </a:p>
      </dgm:t>
    </dgm:pt>
    <dgm:pt modelId="{1B5DB980-99FB-4A14-8CF2-170C4B6D1C77}" type="sibTrans" cxnId="{2A6335D9-6730-4239-844B-C9C8CB4E10C6}">
      <dgm:prSet/>
      <dgm:spPr/>
      <dgm:t>
        <a:bodyPr/>
        <a:lstStyle/>
        <a:p>
          <a:endParaRPr lang="en-US"/>
        </a:p>
      </dgm:t>
    </dgm:pt>
    <dgm:pt modelId="{B07C8121-079F-4275-B791-9B247C4AC1EE}" type="pres">
      <dgm:prSet presAssocID="{A4670D11-D4E0-45B9-A23A-D497F33FF3FF}" presName="cycle" presStyleCnt="0">
        <dgm:presLayoutVars>
          <dgm:dir/>
          <dgm:resizeHandles val="exact"/>
        </dgm:presLayoutVars>
      </dgm:prSet>
      <dgm:spPr/>
      <dgm:t>
        <a:bodyPr/>
        <a:lstStyle/>
        <a:p>
          <a:endParaRPr lang="en-US"/>
        </a:p>
      </dgm:t>
    </dgm:pt>
    <dgm:pt modelId="{3C354B16-5F8D-4D1E-8F1C-D2CDEF271558}" type="pres">
      <dgm:prSet presAssocID="{AC1BE7F0-69C0-4C6B-A4DA-83AE9D7784CD}" presName="dummy" presStyleCnt="0"/>
      <dgm:spPr/>
    </dgm:pt>
    <dgm:pt modelId="{42685181-40F3-4A16-8955-5976AC05EE89}" type="pres">
      <dgm:prSet presAssocID="{AC1BE7F0-69C0-4C6B-A4DA-83AE9D7784CD}" presName="node" presStyleLbl="revTx" presStyleIdx="0" presStyleCnt="3">
        <dgm:presLayoutVars>
          <dgm:bulletEnabled val="1"/>
        </dgm:presLayoutVars>
      </dgm:prSet>
      <dgm:spPr/>
      <dgm:t>
        <a:bodyPr/>
        <a:lstStyle/>
        <a:p>
          <a:endParaRPr lang="en-US"/>
        </a:p>
      </dgm:t>
    </dgm:pt>
    <dgm:pt modelId="{B650AC40-8FA3-45D1-BB1F-6E1B4F18DCA9}" type="pres">
      <dgm:prSet presAssocID="{C4DF806C-C848-4773-BA7B-C58ED2F8C857}" presName="sibTrans" presStyleLbl="node1" presStyleIdx="0" presStyleCnt="3"/>
      <dgm:spPr/>
      <dgm:t>
        <a:bodyPr/>
        <a:lstStyle/>
        <a:p>
          <a:endParaRPr lang="en-US"/>
        </a:p>
      </dgm:t>
    </dgm:pt>
    <dgm:pt modelId="{0BD38FF1-D4E8-4C1E-B2A6-BBCA978B7660}" type="pres">
      <dgm:prSet presAssocID="{F1F55C6B-63BD-425D-8DB6-FF45861E9170}" presName="dummy" presStyleCnt="0"/>
      <dgm:spPr/>
    </dgm:pt>
    <dgm:pt modelId="{8DABD3A4-BD66-4F03-B439-44502E177857}" type="pres">
      <dgm:prSet presAssocID="{F1F55C6B-63BD-425D-8DB6-FF45861E9170}" presName="node" presStyleLbl="revTx" presStyleIdx="1" presStyleCnt="3">
        <dgm:presLayoutVars>
          <dgm:bulletEnabled val="1"/>
        </dgm:presLayoutVars>
      </dgm:prSet>
      <dgm:spPr/>
      <dgm:t>
        <a:bodyPr/>
        <a:lstStyle/>
        <a:p>
          <a:endParaRPr lang="en-US"/>
        </a:p>
      </dgm:t>
    </dgm:pt>
    <dgm:pt modelId="{94F558E6-32A5-42DC-8C0B-7E9C805591BF}" type="pres">
      <dgm:prSet presAssocID="{748490BB-78BC-4D99-8682-E628863BD8C0}" presName="sibTrans" presStyleLbl="node1" presStyleIdx="1" presStyleCnt="3"/>
      <dgm:spPr/>
      <dgm:t>
        <a:bodyPr/>
        <a:lstStyle/>
        <a:p>
          <a:endParaRPr lang="en-US"/>
        </a:p>
      </dgm:t>
    </dgm:pt>
    <dgm:pt modelId="{248B559C-7BF9-42F4-AAC7-A6313A13702B}" type="pres">
      <dgm:prSet presAssocID="{E3099F17-3770-491D-8A58-8859EBD60496}" presName="dummy" presStyleCnt="0"/>
      <dgm:spPr/>
    </dgm:pt>
    <dgm:pt modelId="{D827E1B0-267B-4C15-8254-5B59848580C4}" type="pres">
      <dgm:prSet presAssocID="{E3099F17-3770-491D-8A58-8859EBD60496}" presName="node" presStyleLbl="revTx" presStyleIdx="2" presStyleCnt="3">
        <dgm:presLayoutVars>
          <dgm:bulletEnabled val="1"/>
        </dgm:presLayoutVars>
      </dgm:prSet>
      <dgm:spPr/>
      <dgm:t>
        <a:bodyPr/>
        <a:lstStyle/>
        <a:p>
          <a:endParaRPr lang="en-US"/>
        </a:p>
      </dgm:t>
    </dgm:pt>
    <dgm:pt modelId="{8B438BEF-2082-4ED0-ADDA-B5471DCE9B56}" type="pres">
      <dgm:prSet presAssocID="{1B5DB980-99FB-4A14-8CF2-170C4B6D1C77}" presName="sibTrans" presStyleLbl="node1" presStyleIdx="2" presStyleCnt="3"/>
      <dgm:spPr/>
      <dgm:t>
        <a:bodyPr/>
        <a:lstStyle/>
        <a:p>
          <a:endParaRPr lang="en-US"/>
        </a:p>
      </dgm:t>
    </dgm:pt>
  </dgm:ptLst>
  <dgm:cxnLst>
    <dgm:cxn modelId="{EBFF0202-0AF9-474E-A551-8DB15C686182}" type="presOf" srcId="{F1F55C6B-63BD-425D-8DB6-FF45861E9170}" destId="{8DABD3A4-BD66-4F03-B439-44502E177857}" srcOrd="0" destOrd="0" presId="urn:microsoft.com/office/officeart/2005/8/layout/cycle1"/>
    <dgm:cxn modelId="{3FCE1DE0-C568-4AF9-AD8A-912FE5181725}" type="presOf" srcId="{C4DF806C-C848-4773-BA7B-C58ED2F8C857}" destId="{B650AC40-8FA3-45D1-BB1F-6E1B4F18DCA9}" srcOrd="0" destOrd="0" presId="urn:microsoft.com/office/officeart/2005/8/layout/cycle1"/>
    <dgm:cxn modelId="{8FF7ECF9-6C8E-4705-ABF3-D11BAAF17B49}" type="presOf" srcId="{AC1BE7F0-69C0-4C6B-A4DA-83AE9D7784CD}" destId="{42685181-40F3-4A16-8955-5976AC05EE89}" srcOrd="0" destOrd="0" presId="urn:microsoft.com/office/officeart/2005/8/layout/cycle1"/>
    <dgm:cxn modelId="{2A6335D9-6730-4239-844B-C9C8CB4E10C6}" srcId="{A4670D11-D4E0-45B9-A23A-D497F33FF3FF}" destId="{E3099F17-3770-491D-8A58-8859EBD60496}" srcOrd="2" destOrd="0" parTransId="{AE68BB17-676B-406F-80CA-B4A6537B0974}" sibTransId="{1B5DB980-99FB-4A14-8CF2-170C4B6D1C77}"/>
    <dgm:cxn modelId="{33996832-76AA-4258-AE0C-8E452775AB04}" type="presOf" srcId="{E3099F17-3770-491D-8A58-8859EBD60496}" destId="{D827E1B0-267B-4C15-8254-5B59848580C4}" srcOrd="0" destOrd="0" presId="urn:microsoft.com/office/officeart/2005/8/layout/cycle1"/>
    <dgm:cxn modelId="{4F2E70E9-7B51-4461-BA0D-8FEEBFFDFE3A}" type="presOf" srcId="{748490BB-78BC-4D99-8682-E628863BD8C0}" destId="{94F558E6-32A5-42DC-8C0B-7E9C805591BF}" srcOrd="0" destOrd="0" presId="urn:microsoft.com/office/officeart/2005/8/layout/cycle1"/>
    <dgm:cxn modelId="{786BCCED-9DB6-4B49-9FA0-463FAECA0409}" type="presOf" srcId="{1B5DB980-99FB-4A14-8CF2-170C4B6D1C77}" destId="{8B438BEF-2082-4ED0-ADDA-B5471DCE9B56}" srcOrd="0" destOrd="0" presId="urn:microsoft.com/office/officeart/2005/8/layout/cycle1"/>
    <dgm:cxn modelId="{133FEABF-4119-442E-8E5F-5A2FC00FCA36}" srcId="{A4670D11-D4E0-45B9-A23A-D497F33FF3FF}" destId="{AC1BE7F0-69C0-4C6B-A4DA-83AE9D7784CD}" srcOrd="0" destOrd="0" parTransId="{283887A9-4839-4831-AD73-4CFED57588F7}" sibTransId="{C4DF806C-C848-4773-BA7B-C58ED2F8C857}"/>
    <dgm:cxn modelId="{ADC83F4D-E71C-418F-B3FD-7523FB45AD9D}" type="presOf" srcId="{A4670D11-D4E0-45B9-A23A-D497F33FF3FF}" destId="{B07C8121-079F-4275-B791-9B247C4AC1EE}" srcOrd="0" destOrd="0" presId="urn:microsoft.com/office/officeart/2005/8/layout/cycle1"/>
    <dgm:cxn modelId="{CF11523B-8DBE-46EE-8885-A5DD1DF7E803}" srcId="{A4670D11-D4E0-45B9-A23A-D497F33FF3FF}" destId="{F1F55C6B-63BD-425D-8DB6-FF45861E9170}" srcOrd="1" destOrd="0" parTransId="{C1CF84CF-ACBB-4429-A27D-6B3ED1E0D260}" sibTransId="{748490BB-78BC-4D99-8682-E628863BD8C0}"/>
    <dgm:cxn modelId="{89510578-45EB-4414-92F0-3814A4FB9D6C}" type="presParOf" srcId="{B07C8121-079F-4275-B791-9B247C4AC1EE}" destId="{3C354B16-5F8D-4D1E-8F1C-D2CDEF271558}" srcOrd="0" destOrd="0" presId="urn:microsoft.com/office/officeart/2005/8/layout/cycle1"/>
    <dgm:cxn modelId="{72092D7A-C302-430D-B09F-7C4050A882C6}" type="presParOf" srcId="{B07C8121-079F-4275-B791-9B247C4AC1EE}" destId="{42685181-40F3-4A16-8955-5976AC05EE89}" srcOrd="1" destOrd="0" presId="urn:microsoft.com/office/officeart/2005/8/layout/cycle1"/>
    <dgm:cxn modelId="{29A3359E-84DD-49A8-88D6-B6DE2C2D71A9}" type="presParOf" srcId="{B07C8121-079F-4275-B791-9B247C4AC1EE}" destId="{B650AC40-8FA3-45D1-BB1F-6E1B4F18DCA9}" srcOrd="2" destOrd="0" presId="urn:microsoft.com/office/officeart/2005/8/layout/cycle1"/>
    <dgm:cxn modelId="{0D36C53F-FB88-4A45-AE50-292AC3D5BE02}" type="presParOf" srcId="{B07C8121-079F-4275-B791-9B247C4AC1EE}" destId="{0BD38FF1-D4E8-4C1E-B2A6-BBCA978B7660}" srcOrd="3" destOrd="0" presId="urn:microsoft.com/office/officeart/2005/8/layout/cycle1"/>
    <dgm:cxn modelId="{21DA4AAA-7E80-4181-8443-A6C8021FD74E}" type="presParOf" srcId="{B07C8121-079F-4275-B791-9B247C4AC1EE}" destId="{8DABD3A4-BD66-4F03-B439-44502E177857}" srcOrd="4" destOrd="0" presId="urn:microsoft.com/office/officeart/2005/8/layout/cycle1"/>
    <dgm:cxn modelId="{18315816-A021-4295-958B-D3987961E9F4}" type="presParOf" srcId="{B07C8121-079F-4275-B791-9B247C4AC1EE}" destId="{94F558E6-32A5-42DC-8C0B-7E9C805591BF}" srcOrd="5" destOrd="0" presId="urn:microsoft.com/office/officeart/2005/8/layout/cycle1"/>
    <dgm:cxn modelId="{C5326AF6-4620-4ACD-AA5C-AAE949D3F666}" type="presParOf" srcId="{B07C8121-079F-4275-B791-9B247C4AC1EE}" destId="{248B559C-7BF9-42F4-AAC7-A6313A13702B}" srcOrd="6" destOrd="0" presId="urn:microsoft.com/office/officeart/2005/8/layout/cycle1"/>
    <dgm:cxn modelId="{C302DBF6-B655-488A-8B5F-696E426A02A2}" type="presParOf" srcId="{B07C8121-079F-4275-B791-9B247C4AC1EE}" destId="{D827E1B0-267B-4C15-8254-5B59848580C4}" srcOrd="7" destOrd="0" presId="urn:microsoft.com/office/officeart/2005/8/layout/cycle1"/>
    <dgm:cxn modelId="{72408715-2D04-4468-93A2-951EBECA4F45}" type="presParOf" srcId="{B07C8121-079F-4275-B791-9B247C4AC1EE}" destId="{8B438BEF-2082-4ED0-ADDA-B5471DCE9B56}"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67EF8-2931-49ED-BAB5-C4BC05A824BA}" type="datetimeFigureOut">
              <a:rPr lang="en-US" smtClean="0"/>
              <a:pPr/>
              <a:t>11/14/2015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33A41-750A-49C9-BA2B-8DFF32817EEB}" type="slidenum">
              <a:rPr lang="en-US" smtClean="0"/>
              <a:pPr/>
              <a:t>‹#›</a:t>
            </a:fld>
            <a:endParaRPr lang="en-US"/>
          </a:p>
        </p:txBody>
      </p:sp>
    </p:spTree>
    <p:extLst>
      <p:ext uri="{BB962C8B-B14F-4D97-AF65-F5344CB8AC3E}">
        <p14:creationId xmlns:p14="http://schemas.microsoft.com/office/powerpoint/2010/main" xmlns="" val="385129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3A41-750A-49C9-BA2B-8DFF32817EEB}" type="slidenum">
              <a:rPr lang="en-US" smtClean="0"/>
              <a:pPr/>
              <a:t>10</a:t>
            </a:fld>
            <a:endParaRPr lang="en-US"/>
          </a:p>
        </p:txBody>
      </p:sp>
    </p:spTree>
    <p:extLst>
      <p:ext uri="{BB962C8B-B14F-4D97-AF65-F5344CB8AC3E}">
        <p14:creationId xmlns:p14="http://schemas.microsoft.com/office/powerpoint/2010/main" xmlns="" val="313567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3A41-750A-49C9-BA2B-8DFF32817EEB}" type="slidenum">
              <a:rPr lang="en-US" smtClean="0"/>
              <a:pPr/>
              <a:t>30</a:t>
            </a:fld>
            <a:endParaRPr lang="en-US"/>
          </a:p>
        </p:txBody>
      </p:sp>
    </p:spTree>
    <p:extLst>
      <p:ext uri="{BB962C8B-B14F-4D97-AF65-F5344CB8AC3E}">
        <p14:creationId xmlns:p14="http://schemas.microsoft.com/office/powerpoint/2010/main" xmlns="" val="313567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3A41-750A-49C9-BA2B-8DFF32817EEB}" type="slidenum">
              <a:rPr lang="en-US" smtClean="0"/>
              <a:pPr/>
              <a:t>44</a:t>
            </a:fld>
            <a:endParaRPr lang="en-US"/>
          </a:p>
        </p:txBody>
      </p:sp>
    </p:spTree>
    <p:extLst>
      <p:ext uri="{BB962C8B-B14F-4D97-AF65-F5344CB8AC3E}">
        <p14:creationId xmlns:p14="http://schemas.microsoft.com/office/powerpoint/2010/main" xmlns="" val="3135670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33A41-750A-49C9-BA2B-8DFF32817EEB}" type="slidenum">
              <a:rPr lang="en-US" smtClean="0"/>
              <a:pPr/>
              <a:t>55</a:t>
            </a:fld>
            <a:endParaRPr lang="en-US"/>
          </a:p>
        </p:txBody>
      </p:sp>
    </p:spTree>
    <p:extLst>
      <p:ext uri="{BB962C8B-B14F-4D97-AF65-F5344CB8AC3E}">
        <p14:creationId xmlns:p14="http://schemas.microsoft.com/office/powerpoint/2010/main" xmlns="" val="3135670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263" name="Group 191"/>
          <p:cNvGrpSpPr>
            <a:grpSpLocks/>
          </p:cNvGrpSpPr>
          <p:nvPr/>
        </p:nvGrpSpPr>
        <p:grpSpPr bwMode="auto">
          <a:xfrm>
            <a:off x="434975" y="4764"/>
            <a:ext cx="8015288" cy="6853237"/>
            <a:chOff x="274" y="10"/>
            <a:chExt cx="5049" cy="4310"/>
          </a:xfrm>
        </p:grpSpPr>
        <p:sp>
          <p:nvSpPr>
            <p:cNvPr id="3198" name="Line 126"/>
            <p:cNvSpPr>
              <a:spLocks noChangeShapeType="1"/>
            </p:cNvSpPr>
            <p:nvPr userDrawn="1"/>
          </p:nvSpPr>
          <p:spPr bwMode="gray">
            <a:xfrm>
              <a:off x="3479"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09" name="Line 137"/>
            <p:cNvSpPr>
              <a:spLocks noChangeShapeType="1"/>
            </p:cNvSpPr>
            <p:nvPr userDrawn="1"/>
          </p:nvSpPr>
          <p:spPr bwMode="gray">
            <a:xfrm>
              <a:off x="3929"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11" name="Line 139"/>
            <p:cNvSpPr>
              <a:spLocks noChangeShapeType="1"/>
            </p:cNvSpPr>
            <p:nvPr userDrawn="1"/>
          </p:nvSpPr>
          <p:spPr bwMode="gray">
            <a:xfrm>
              <a:off x="4395"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12" name="Line 140"/>
            <p:cNvSpPr>
              <a:spLocks noChangeShapeType="1"/>
            </p:cNvSpPr>
            <p:nvPr userDrawn="1"/>
          </p:nvSpPr>
          <p:spPr bwMode="gray">
            <a:xfrm>
              <a:off x="4845"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15" name="Line 143"/>
            <p:cNvSpPr>
              <a:spLocks noChangeShapeType="1"/>
            </p:cNvSpPr>
            <p:nvPr userDrawn="1"/>
          </p:nvSpPr>
          <p:spPr bwMode="gray">
            <a:xfrm>
              <a:off x="5302"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19" name="Line 147"/>
            <p:cNvSpPr>
              <a:spLocks noChangeShapeType="1"/>
            </p:cNvSpPr>
            <p:nvPr userDrawn="1"/>
          </p:nvSpPr>
          <p:spPr bwMode="gray">
            <a:xfrm>
              <a:off x="1651"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21" name="Line 149"/>
            <p:cNvSpPr>
              <a:spLocks noChangeShapeType="1"/>
            </p:cNvSpPr>
            <p:nvPr userDrawn="1"/>
          </p:nvSpPr>
          <p:spPr bwMode="gray">
            <a:xfrm>
              <a:off x="2101"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23" name="Line 151"/>
            <p:cNvSpPr>
              <a:spLocks noChangeShapeType="1"/>
            </p:cNvSpPr>
            <p:nvPr userDrawn="1"/>
          </p:nvSpPr>
          <p:spPr bwMode="gray">
            <a:xfrm>
              <a:off x="2567"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24" name="Line 152"/>
            <p:cNvSpPr>
              <a:spLocks noChangeShapeType="1"/>
            </p:cNvSpPr>
            <p:nvPr userDrawn="1"/>
          </p:nvSpPr>
          <p:spPr bwMode="gray">
            <a:xfrm>
              <a:off x="3017"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30" name="Line 158"/>
            <p:cNvSpPr>
              <a:spLocks noChangeShapeType="1"/>
            </p:cNvSpPr>
            <p:nvPr userDrawn="1"/>
          </p:nvSpPr>
          <p:spPr bwMode="gray">
            <a:xfrm>
              <a:off x="274"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32" name="Line 160"/>
            <p:cNvSpPr>
              <a:spLocks noChangeShapeType="1"/>
            </p:cNvSpPr>
            <p:nvPr userDrawn="1"/>
          </p:nvSpPr>
          <p:spPr bwMode="gray">
            <a:xfrm>
              <a:off x="740"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33" name="Line 161"/>
            <p:cNvSpPr>
              <a:spLocks noChangeShapeType="1"/>
            </p:cNvSpPr>
            <p:nvPr userDrawn="1"/>
          </p:nvSpPr>
          <p:spPr bwMode="gray">
            <a:xfrm>
              <a:off x="1190" y="10"/>
              <a:ext cx="21" cy="4310"/>
            </a:xfrm>
            <a:prstGeom prst="line">
              <a:avLst/>
            </a:prstGeom>
            <a:noFill/>
            <a:ln w="9525">
              <a:solidFill>
                <a:srgbClr val="DDDDDD">
                  <a:alpha val="50000"/>
                </a:srgb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3159" name="Rectangle 87"/>
          <p:cNvSpPr>
            <a:spLocks noChangeArrowheads="1"/>
          </p:cNvSpPr>
          <p:nvPr/>
        </p:nvSpPr>
        <p:spPr bwMode="gray">
          <a:xfrm>
            <a:off x="0" y="1795465"/>
            <a:ext cx="9144000" cy="2503487"/>
          </a:xfrm>
          <a:prstGeom prst="rect">
            <a:avLst/>
          </a:prstGeom>
          <a:gradFill rotWithShape="1">
            <a:gsLst>
              <a:gs pos="0">
                <a:schemeClr val="tx2">
                  <a:gamma/>
                  <a:shade val="46275"/>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37" name="Rectangle 165"/>
          <p:cNvSpPr>
            <a:spLocks noChangeArrowheads="1"/>
          </p:cNvSpPr>
          <p:nvPr/>
        </p:nvSpPr>
        <p:spPr bwMode="gray">
          <a:xfrm>
            <a:off x="5553075" y="5576888"/>
            <a:ext cx="712788" cy="644525"/>
          </a:xfrm>
          <a:prstGeom prst="rect">
            <a:avLst/>
          </a:prstGeom>
          <a:solidFill>
            <a:schemeClr val="accent2">
              <a:alpha val="3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38" name="Rectangle 166"/>
          <p:cNvSpPr>
            <a:spLocks noChangeArrowheads="1"/>
          </p:cNvSpPr>
          <p:nvPr/>
        </p:nvSpPr>
        <p:spPr bwMode="gray">
          <a:xfrm>
            <a:off x="7007225" y="5588000"/>
            <a:ext cx="725488" cy="635000"/>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39" name="Rectangle 167"/>
          <p:cNvSpPr>
            <a:spLocks noChangeArrowheads="1"/>
          </p:cNvSpPr>
          <p:nvPr/>
        </p:nvSpPr>
        <p:spPr bwMode="gray">
          <a:xfrm>
            <a:off x="6269040" y="4943475"/>
            <a:ext cx="725487" cy="636588"/>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0" name="Rectangle 168"/>
          <p:cNvSpPr>
            <a:spLocks noChangeArrowheads="1"/>
          </p:cNvSpPr>
          <p:nvPr/>
        </p:nvSpPr>
        <p:spPr bwMode="gray">
          <a:xfrm>
            <a:off x="8447088" y="5588000"/>
            <a:ext cx="696912" cy="635000"/>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2" name="Rectangle 170"/>
          <p:cNvSpPr>
            <a:spLocks noChangeArrowheads="1"/>
          </p:cNvSpPr>
          <p:nvPr/>
        </p:nvSpPr>
        <p:spPr bwMode="gray">
          <a:xfrm>
            <a:off x="2651125" y="5588000"/>
            <a:ext cx="725488" cy="635000"/>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3" name="Rectangle 171"/>
          <p:cNvSpPr>
            <a:spLocks noChangeArrowheads="1"/>
          </p:cNvSpPr>
          <p:nvPr/>
        </p:nvSpPr>
        <p:spPr bwMode="gray">
          <a:xfrm>
            <a:off x="4105275" y="5588000"/>
            <a:ext cx="725488" cy="635000"/>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4" name="Rectangle 172"/>
          <p:cNvSpPr>
            <a:spLocks noChangeArrowheads="1"/>
          </p:cNvSpPr>
          <p:nvPr/>
        </p:nvSpPr>
        <p:spPr bwMode="gray">
          <a:xfrm>
            <a:off x="3367090" y="4943475"/>
            <a:ext cx="725487" cy="636588"/>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5" name="Rectangle 173"/>
          <p:cNvSpPr>
            <a:spLocks noChangeArrowheads="1"/>
          </p:cNvSpPr>
          <p:nvPr/>
        </p:nvSpPr>
        <p:spPr bwMode="gray">
          <a:xfrm>
            <a:off x="4818065" y="4943475"/>
            <a:ext cx="725487" cy="636588"/>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6" name="Rectangle 174"/>
          <p:cNvSpPr>
            <a:spLocks noChangeArrowheads="1"/>
          </p:cNvSpPr>
          <p:nvPr/>
        </p:nvSpPr>
        <p:spPr bwMode="gray">
          <a:xfrm>
            <a:off x="1917700" y="4943475"/>
            <a:ext cx="725488" cy="636588"/>
          </a:xfrm>
          <a:prstGeom prst="rect">
            <a:avLst/>
          </a:prstGeom>
          <a:solidFill>
            <a:schemeClr val="accent2">
              <a:alpha val="2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7" name="Rectangle 175"/>
          <p:cNvSpPr>
            <a:spLocks noChangeArrowheads="1"/>
          </p:cNvSpPr>
          <p:nvPr/>
        </p:nvSpPr>
        <p:spPr bwMode="gray">
          <a:xfrm>
            <a:off x="5541965" y="4310064"/>
            <a:ext cx="725487" cy="636587"/>
          </a:xfrm>
          <a:prstGeom prst="rect">
            <a:avLst/>
          </a:prstGeom>
          <a:solidFill>
            <a:schemeClr val="accent2">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8" name="Rectangle 176"/>
          <p:cNvSpPr>
            <a:spLocks noChangeArrowheads="1"/>
          </p:cNvSpPr>
          <p:nvPr/>
        </p:nvSpPr>
        <p:spPr bwMode="gray">
          <a:xfrm>
            <a:off x="6996115" y="4300539"/>
            <a:ext cx="725487" cy="646112"/>
          </a:xfrm>
          <a:prstGeom prst="rect">
            <a:avLst/>
          </a:prstGeom>
          <a:solidFill>
            <a:schemeClr val="accent2">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49" name="Rectangle 177"/>
          <p:cNvSpPr>
            <a:spLocks noChangeArrowheads="1"/>
          </p:cNvSpPr>
          <p:nvPr/>
        </p:nvSpPr>
        <p:spPr bwMode="gray">
          <a:xfrm>
            <a:off x="8435977" y="4300539"/>
            <a:ext cx="703263" cy="646112"/>
          </a:xfrm>
          <a:prstGeom prst="rect">
            <a:avLst/>
          </a:prstGeom>
          <a:solidFill>
            <a:schemeClr val="accent2">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0" name="Rectangle 178"/>
          <p:cNvSpPr>
            <a:spLocks noChangeArrowheads="1"/>
          </p:cNvSpPr>
          <p:nvPr/>
        </p:nvSpPr>
        <p:spPr bwMode="gray">
          <a:xfrm>
            <a:off x="4105275" y="4310064"/>
            <a:ext cx="725488" cy="636587"/>
          </a:xfrm>
          <a:prstGeom prst="rect">
            <a:avLst/>
          </a:prstGeom>
          <a:solidFill>
            <a:srgbClr val="DDDDDD">
              <a:alpha val="1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7" name="Rectangle 185"/>
          <p:cNvSpPr>
            <a:spLocks noChangeArrowheads="1"/>
          </p:cNvSpPr>
          <p:nvPr/>
        </p:nvSpPr>
        <p:spPr bwMode="gray">
          <a:xfrm>
            <a:off x="7720015" y="6221413"/>
            <a:ext cx="725487" cy="636587"/>
          </a:xfrm>
          <a:prstGeom prst="rect">
            <a:avLst/>
          </a:prstGeom>
          <a:solidFill>
            <a:srgbClr val="DDDDDD">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8" name="Rectangle 186"/>
          <p:cNvSpPr>
            <a:spLocks noChangeArrowheads="1"/>
          </p:cNvSpPr>
          <p:nvPr/>
        </p:nvSpPr>
        <p:spPr bwMode="gray">
          <a:xfrm>
            <a:off x="3371852" y="6221413"/>
            <a:ext cx="728663" cy="636587"/>
          </a:xfrm>
          <a:prstGeom prst="rect">
            <a:avLst/>
          </a:prstGeom>
          <a:solidFill>
            <a:srgbClr val="DDDDDD">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9" name="Rectangle 187"/>
          <p:cNvSpPr>
            <a:spLocks noChangeArrowheads="1"/>
          </p:cNvSpPr>
          <p:nvPr/>
        </p:nvSpPr>
        <p:spPr bwMode="gray">
          <a:xfrm>
            <a:off x="4826000" y="6221413"/>
            <a:ext cx="725488" cy="636587"/>
          </a:xfrm>
          <a:prstGeom prst="rect">
            <a:avLst/>
          </a:prstGeom>
          <a:solidFill>
            <a:srgbClr val="DDDDDD">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60" name="Rectangle 188"/>
          <p:cNvSpPr>
            <a:spLocks noChangeArrowheads="1"/>
          </p:cNvSpPr>
          <p:nvPr/>
        </p:nvSpPr>
        <p:spPr bwMode="gray">
          <a:xfrm>
            <a:off x="1920875" y="6221413"/>
            <a:ext cx="725488" cy="636587"/>
          </a:xfrm>
          <a:prstGeom prst="rect">
            <a:avLst/>
          </a:prstGeom>
          <a:solidFill>
            <a:srgbClr val="DDDDDD">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278" name="Group 206"/>
          <p:cNvGrpSpPr>
            <a:grpSpLocks/>
          </p:cNvGrpSpPr>
          <p:nvPr/>
        </p:nvGrpSpPr>
        <p:grpSpPr bwMode="auto">
          <a:xfrm>
            <a:off x="0" y="533400"/>
            <a:ext cx="9144000" cy="5689600"/>
            <a:chOff x="0" y="336"/>
            <a:chExt cx="5760" cy="3584"/>
          </a:xfrm>
        </p:grpSpPr>
        <p:sp>
          <p:nvSpPr>
            <p:cNvPr id="3264" name="Line 192"/>
            <p:cNvSpPr>
              <a:spLocks noChangeShapeType="1"/>
            </p:cNvSpPr>
            <p:nvPr userDrawn="1"/>
          </p:nvSpPr>
          <p:spPr bwMode="gray">
            <a:xfrm flipH="1">
              <a:off x="0" y="336"/>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65" name="Line 193"/>
            <p:cNvSpPr>
              <a:spLocks noChangeShapeType="1"/>
            </p:cNvSpPr>
            <p:nvPr userDrawn="1"/>
          </p:nvSpPr>
          <p:spPr bwMode="gray">
            <a:xfrm flipH="1">
              <a:off x="0" y="733"/>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66" name="Line 194"/>
            <p:cNvSpPr>
              <a:spLocks noChangeShapeType="1"/>
            </p:cNvSpPr>
            <p:nvPr userDrawn="1"/>
          </p:nvSpPr>
          <p:spPr bwMode="gray">
            <a:xfrm flipH="1">
              <a:off x="0" y="1123"/>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67" name="Line 195"/>
            <p:cNvSpPr>
              <a:spLocks noChangeShapeType="1"/>
            </p:cNvSpPr>
            <p:nvPr userDrawn="1"/>
          </p:nvSpPr>
          <p:spPr bwMode="gray">
            <a:xfrm flipH="1">
              <a:off x="0" y="2707"/>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68" name="Line 196"/>
            <p:cNvSpPr>
              <a:spLocks noChangeShapeType="1"/>
            </p:cNvSpPr>
            <p:nvPr userDrawn="1"/>
          </p:nvSpPr>
          <p:spPr bwMode="gray">
            <a:xfrm flipH="1">
              <a:off x="0" y="3111"/>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69" name="Line 197"/>
            <p:cNvSpPr>
              <a:spLocks noChangeShapeType="1"/>
            </p:cNvSpPr>
            <p:nvPr userDrawn="1"/>
          </p:nvSpPr>
          <p:spPr bwMode="gray">
            <a:xfrm flipH="1">
              <a:off x="0" y="3516"/>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270" name="Line 198"/>
            <p:cNvSpPr>
              <a:spLocks noChangeShapeType="1"/>
            </p:cNvSpPr>
            <p:nvPr userDrawn="1"/>
          </p:nvSpPr>
          <p:spPr bwMode="gray">
            <a:xfrm flipH="1">
              <a:off x="0" y="3920"/>
              <a:ext cx="5760" cy="0"/>
            </a:xfrm>
            <a:prstGeom prst="line">
              <a:avLst/>
            </a:prstGeom>
            <a:noFill/>
            <a:ln w="9525">
              <a:solidFill>
                <a:srgbClr val="DDDDD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3075" name="Rectangle 3"/>
          <p:cNvSpPr>
            <a:spLocks noGrp="1" noChangeArrowheads="1"/>
          </p:cNvSpPr>
          <p:nvPr>
            <p:ph type="subTitle" idx="1"/>
          </p:nvPr>
        </p:nvSpPr>
        <p:spPr>
          <a:xfrm>
            <a:off x="4572000" y="4343400"/>
            <a:ext cx="4419600" cy="609600"/>
          </a:xfrm>
          <a:extLst>
            <a:ext uri="{AF507438-7753-43E0-B8FC-AC1667EBCBE1}">
              <a14:hiddenEffects xmlns:a14="http://schemas.microsoft.com/office/drawing/2010/main" xmlns="">
                <a:effectLst>
                  <a:outerShdw algn="ctr" rotWithShape="0">
                    <a:srgbClr val="FFFFFF">
                      <a:alpha val="50000"/>
                    </a:srgbClr>
                  </a:outerShdw>
                </a:effectLst>
              </a14:hiddenEffects>
            </a:ext>
          </a:extLst>
        </p:spPr>
        <p:txBody>
          <a:bodyPr/>
          <a:lstStyle>
            <a:lvl1pPr marL="0" indent="0" algn="r">
              <a:buFontTx/>
              <a:buNone/>
              <a:defRPr sz="2000"/>
            </a:lvl1pPr>
          </a:lstStyle>
          <a:p>
            <a:pPr lvl="0"/>
            <a:r>
              <a:rPr lang="en-US" noProof="0" smtClean="0"/>
              <a:t>Click to edit Master subtitle style</a:t>
            </a:r>
          </a:p>
        </p:txBody>
      </p:sp>
      <p:sp>
        <p:nvSpPr>
          <p:cNvPr id="3083" name="Text Box 11"/>
          <p:cNvSpPr txBox="1">
            <a:spLocks noChangeArrowheads="1"/>
          </p:cNvSpPr>
          <p:nvPr/>
        </p:nvSpPr>
        <p:spPr bwMode="gray">
          <a:xfrm>
            <a:off x="0" y="461963"/>
            <a:ext cx="10985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2391" dir="11227501" algn="ctr" rotWithShape="0">
                    <a:schemeClr val="bg2">
                      <a:alpha val="50000"/>
                    </a:schemeClr>
                  </a:outerShdw>
                </a:effectLst>
              </a14:hiddenEffects>
            </a:ext>
          </a:extLst>
        </p:spPr>
        <p:txBody>
          <a:bodyPr>
            <a:spAutoFit/>
          </a:bodyPr>
          <a:lstStyle/>
          <a:p>
            <a:pPr algn="ctr">
              <a:spcBef>
                <a:spcPct val="50000"/>
              </a:spcBef>
            </a:pPr>
            <a:r>
              <a:rPr lang="en-US" sz="2200">
                <a:solidFill>
                  <a:srgbClr val="FFFFFF"/>
                </a:solidFill>
              </a:rPr>
              <a:t>LOGO</a:t>
            </a:r>
          </a:p>
        </p:txBody>
      </p:sp>
      <p:sp>
        <p:nvSpPr>
          <p:cNvPr id="3210" name="Rectangle 138"/>
          <p:cNvSpPr>
            <a:spLocks noChangeArrowheads="1"/>
          </p:cNvSpPr>
          <p:nvPr/>
        </p:nvSpPr>
        <p:spPr bwMode="gray">
          <a:xfrm>
            <a:off x="5524500" y="534989"/>
            <a:ext cx="725488" cy="633412"/>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13" name="Rectangle 141"/>
          <p:cNvSpPr>
            <a:spLocks noChangeArrowheads="1"/>
          </p:cNvSpPr>
          <p:nvPr/>
        </p:nvSpPr>
        <p:spPr bwMode="gray">
          <a:xfrm>
            <a:off x="6978650" y="534989"/>
            <a:ext cx="725488" cy="633412"/>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18" name="Rectangle 146"/>
          <p:cNvSpPr>
            <a:spLocks noChangeArrowheads="1"/>
          </p:cNvSpPr>
          <p:nvPr/>
        </p:nvSpPr>
        <p:spPr bwMode="gray">
          <a:xfrm>
            <a:off x="7691440" y="4765"/>
            <a:ext cx="725487" cy="522287"/>
          </a:xfrm>
          <a:prstGeom prst="rect">
            <a:avLst/>
          </a:prstGeom>
          <a:solidFill>
            <a:schemeClr val="folHlink">
              <a:alpha val="3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25" name="Rectangle 153"/>
          <p:cNvSpPr>
            <a:spLocks noChangeArrowheads="1"/>
          </p:cNvSpPr>
          <p:nvPr/>
        </p:nvSpPr>
        <p:spPr bwMode="gray">
          <a:xfrm>
            <a:off x="4076700" y="534989"/>
            <a:ext cx="725488" cy="633412"/>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27" name="Rectangle 155"/>
          <p:cNvSpPr>
            <a:spLocks noChangeArrowheads="1"/>
          </p:cNvSpPr>
          <p:nvPr/>
        </p:nvSpPr>
        <p:spPr bwMode="gray">
          <a:xfrm>
            <a:off x="4789490" y="4765"/>
            <a:ext cx="725487" cy="522287"/>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34" name="Rectangle 162"/>
          <p:cNvSpPr>
            <a:spLocks noChangeArrowheads="1"/>
          </p:cNvSpPr>
          <p:nvPr/>
        </p:nvSpPr>
        <p:spPr bwMode="gray">
          <a:xfrm>
            <a:off x="446090" y="1147763"/>
            <a:ext cx="725487" cy="633412"/>
          </a:xfrm>
          <a:prstGeom prst="rect">
            <a:avLst/>
          </a:prstGeom>
          <a:solidFill>
            <a:schemeClr val="folHlink">
              <a:alpha val="2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36" name="Rectangle 164"/>
          <p:cNvSpPr>
            <a:spLocks noChangeArrowheads="1"/>
          </p:cNvSpPr>
          <p:nvPr/>
        </p:nvSpPr>
        <p:spPr bwMode="gray">
          <a:xfrm>
            <a:off x="1889125" y="4765"/>
            <a:ext cx="725488" cy="522287"/>
          </a:xfrm>
          <a:prstGeom prst="rect">
            <a:avLst/>
          </a:prstGeom>
          <a:solidFill>
            <a:srgbClr val="DDDDDD">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1" name="Rectangle 179"/>
          <p:cNvSpPr>
            <a:spLocks noChangeArrowheads="1"/>
          </p:cNvSpPr>
          <p:nvPr/>
        </p:nvSpPr>
        <p:spPr bwMode="gray">
          <a:xfrm>
            <a:off x="6251575" y="1165226"/>
            <a:ext cx="725488" cy="633413"/>
          </a:xfrm>
          <a:prstGeom prst="rect">
            <a:avLst/>
          </a:prstGeom>
          <a:solidFill>
            <a:srgbClr val="DDDDDD">
              <a:alpha val="1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2" name="Rectangle 180"/>
          <p:cNvSpPr>
            <a:spLocks noChangeArrowheads="1"/>
          </p:cNvSpPr>
          <p:nvPr/>
        </p:nvSpPr>
        <p:spPr bwMode="gray">
          <a:xfrm>
            <a:off x="7691440" y="1165226"/>
            <a:ext cx="725487" cy="633413"/>
          </a:xfrm>
          <a:prstGeom prst="rect">
            <a:avLst/>
          </a:prstGeom>
          <a:solidFill>
            <a:schemeClr val="folHlink">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3" name="Rectangle 181"/>
          <p:cNvSpPr>
            <a:spLocks noChangeArrowheads="1"/>
          </p:cNvSpPr>
          <p:nvPr/>
        </p:nvSpPr>
        <p:spPr bwMode="gray">
          <a:xfrm>
            <a:off x="3349625" y="1165226"/>
            <a:ext cx="725488" cy="633413"/>
          </a:xfrm>
          <a:prstGeom prst="rect">
            <a:avLst/>
          </a:prstGeom>
          <a:solidFill>
            <a:srgbClr val="DDDDDD">
              <a:alpha val="1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4" name="Rectangle 182"/>
          <p:cNvSpPr>
            <a:spLocks noChangeArrowheads="1"/>
          </p:cNvSpPr>
          <p:nvPr/>
        </p:nvSpPr>
        <p:spPr bwMode="gray">
          <a:xfrm>
            <a:off x="4800600" y="1165226"/>
            <a:ext cx="725488" cy="633413"/>
          </a:xfrm>
          <a:prstGeom prst="rect">
            <a:avLst/>
          </a:prstGeom>
          <a:solidFill>
            <a:schemeClr val="folHlink">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55" name="Rectangle 183"/>
          <p:cNvSpPr>
            <a:spLocks noChangeArrowheads="1"/>
          </p:cNvSpPr>
          <p:nvPr/>
        </p:nvSpPr>
        <p:spPr bwMode="gray">
          <a:xfrm>
            <a:off x="1889125" y="1165226"/>
            <a:ext cx="725488" cy="633413"/>
          </a:xfrm>
          <a:prstGeom prst="rect">
            <a:avLst/>
          </a:prstGeom>
          <a:solidFill>
            <a:schemeClr val="folHlink">
              <a:alpha val="10001"/>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61" name="Rectangle 189"/>
          <p:cNvSpPr>
            <a:spLocks noChangeArrowheads="1"/>
          </p:cNvSpPr>
          <p:nvPr/>
        </p:nvSpPr>
        <p:spPr bwMode="gray">
          <a:xfrm>
            <a:off x="438150" y="4765"/>
            <a:ext cx="725488" cy="522287"/>
          </a:xfrm>
          <a:prstGeom prst="rect">
            <a:avLst/>
          </a:prstGeom>
          <a:solidFill>
            <a:srgbClr val="DDDDDD">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62" name="Rectangle 190"/>
          <p:cNvSpPr>
            <a:spLocks noChangeArrowheads="1"/>
          </p:cNvSpPr>
          <p:nvPr/>
        </p:nvSpPr>
        <p:spPr bwMode="gray">
          <a:xfrm>
            <a:off x="1143000" y="533400"/>
            <a:ext cx="725488" cy="633413"/>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72" name="Rectangle 200"/>
          <p:cNvSpPr>
            <a:spLocks noChangeArrowheads="1"/>
          </p:cNvSpPr>
          <p:nvPr/>
        </p:nvSpPr>
        <p:spPr bwMode="gray">
          <a:xfrm>
            <a:off x="2578100" y="534989"/>
            <a:ext cx="725488" cy="633412"/>
          </a:xfrm>
          <a:prstGeom prst="rect">
            <a:avLst/>
          </a:prstGeom>
          <a:solidFill>
            <a:srgbClr val="DDDDDD">
              <a:alpha val="2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306" name="Group 234"/>
          <p:cNvGrpSpPr>
            <a:grpSpLocks/>
          </p:cNvGrpSpPr>
          <p:nvPr/>
        </p:nvGrpSpPr>
        <p:grpSpPr bwMode="auto">
          <a:xfrm>
            <a:off x="0" y="2257426"/>
            <a:ext cx="4738688" cy="4600575"/>
            <a:chOff x="-9" y="1395"/>
            <a:chExt cx="2985" cy="2898"/>
          </a:xfrm>
        </p:grpSpPr>
        <p:pic>
          <p:nvPicPr>
            <p:cNvPr id="3285" name="Picture 213" descr="pan01"/>
            <p:cNvPicPr>
              <a:picLocks noChangeAspect="1" noChangeArrowheads="1"/>
            </p:cNvPicPr>
            <p:nvPr/>
          </p:nvPicPr>
          <p:blipFill>
            <a:blip r:embed="rId2" cstate="print">
              <a:extLst>
                <a:ext uri="{28A0092B-C50C-407E-A947-70E740481C1C}">
                  <a14:useLocalDpi xmlns:a14="http://schemas.microsoft.com/office/drawing/2010/main" xmlns="" val="0"/>
                </a:ext>
              </a:extLst>
            </a:blip>
            <a:srcRect l="46681" r="2339"/>
            <a:stretch>
              <a:fillRect/>
            </a:stretch>
          </p:blipFill>
          <p:spPr bwMode="gray">
            <a:xfrm>
              <a:off x="0" y="1395"/>
              <a:ext cx="2976" cy="2898"/>
            </a:xfrm>
            <a:prstGeom prst="rect">
              <a:avLst/>
            </a:prstGeom>
            <a:noFill/>
            <a:extLst>
              <a:ext uri="{909E8E84-426E-40DD-AFC4-6F175D3DCCD1}">
                <a14:hiddenFill xmlns:a14="http://schemas.microsoft.com/office/drawing/2010/main" xmlns="">
                  <a:solidFill>
                    <a:srgbClr val="FFFFFF"/>
                  </a:solidFill>
                </a14:hiddenFill>
              </a:ext>
            </a:extLst>
          </p:spPr>
        </p:pic>
        <p:sp>
          <p:nvSpPr>
            <p:cNvPr id="3281" name="Freeform 209" descr="wiz_gold03"/>
            <p:cNvSpPr>
              <a:spLocks/>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3305" name="Group 233"/>
          <p:cNvGrpSpPr>
            <a:grpSpLocks/>
          </p:cNvGrpSpPr>
          <p:nvPr/>
        </p:nvGrpSpPr>
        <p:grpSpPr bwMode="auto">
          <a:xfrm>
            <a:off x="9525" y="1395413"/>
            <a:ext cx="4256088" cy="4598987"/>
            <a:chOff x="0" y="1039"/>
            <a:chExt cx="2681" cy="2897"/>
          </a:xfrm>
        </p:grpSpPr>
        <p:pic>
          <p:nvPicPr>
            <p:cNvPr id="3292" name="Picture 220" descr="pan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51730" r="2339"/>
            <a:stretch>
              <a:fillRect/>
            </a:stretch>
          </p:blipFill>
          <p:spPr bwMode="gray">
            <a:xfrm>
              <a:off x="0" y="1039"/>
              <a:ext cx="2681" cy="2897"/>
            </a:xfrm>
            <a:prstGeom prst="rect">
              <a:avLst/>
            </a:prstGeom>
            <a:noFill/>
            <a:extLst>
              <a:ext uri="{909E8E84-426E-40DD-AFC4-6F175D3DCCD1}">
                <a14:hiddenFill xmlns:a14="http://schemas.microsoft.com/office/drawing/2010/main" xmlns="">
                  <a:solidFill>
                    <a:srgbClr val="FFFFFF"/>
                  </a:solidFill>
                </a14:hiddenFill>
              </a:ext>
            </a:extLst>
          </p:spPr>
        </p:pic>
        <p:sp>
          <p:nvSpPr>
            <p:cNvPr id="3293" name="Freeform 221" descr="wiz_gold04"/>
            <p:cNvSpPr>
              <a:spLocks/>
            </p:cNvSpPr>
            <p:nvPr userDrawn="1"/>
          </p:nvSpPr>
          <p:spPr bwMode="gray">
            <a:xfrm>
              <a:off x="0" y="1137"/>
              <a:ext cx="2537" cy="2600"/>
            </a:xfrm>
            <a:custGeom>
              <a:avLst/>
              <a:gdLst>
                <a:gd name="T0" fmla="*/ 0 w 2537"/>
                <a:gd name="T1" fmla="*/ 0 h 2600"/>
                <a:gd name="T2" fmla="*/ 2537 w 2537"/>
                <a:gd name="T3" fmla="*/ 1 h 2600"/>
                <a:gd name="T4" fmla="*/ 991 w 2537"/>
                <a:gd name="T5" fmla="*/ 2597 h 2600"/>
                <a:gd name="T6" fmla="*/ 0 w 2537"/>
                <a:gd name="T7" fmla="*/ 2600 h 2600"/>
                <a:gd name="T8" fmla="*/ 0 w 2537"/>
                <a:gd name="T9" fmla="*/ 0 h 2600"/>
              </a:gdLst>
              <a:ahLst/>
              <a:cxnLst>
                <a:cxn ang="0">
                  <a:pos x="T0" y="T1"/>
                </a:cxn>
                <a:cxn ang="0">
                  <a:pos x="T2" y="T3"/>
                </a:cxn>
                <a:cxn ang="0">
                  <a:pos x="T4" y="T5"/>
                </a:cxn>
                <a:cxn ang="0">
                  <a:pos x="T6" y="T7"/>
                </a:cxn>
                <a:cxn ang="0">
                  <a:pos x="T8" y="T9"/>
                </a:cxn>
              </a:cxnLst>
              <a:rect l="0" t="0" r="r" b="b"/>
              <a:pathLst>
                <a:path w="2537" h="2600">
                  <a:moveTo>
                    <a:pt x="0" y="0"/>
                  </a:moveTo>
                  <a:lnTo>
                    <a:pt x="2537" y="1"/>
                  </a:lnTo>
                  <a:lnTo>
                    <a:pt x="991" y="2597"/>
                  </a:lnTo>
                  <a:lnTo>
                    <a:pt x="0" y="2600"/>
                  </a:lnTo>
                  <a:lnTo>
                    <a:pt x="0" y="0"/>
                  </a:lnTo>
                  <a:close/>
                </a:path>
              </a:pathLst>
            </a:custGeom>
            <a:blipFill dpi="0" rotWithShape="1">
              <a:blip r:embed="rId4" cstate="print"/>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3304" name="Group 232"/>
          <p:cNvGrpSpPr>
            <a:grpSpLocks/>
          </p:cNvGrpSpPr>
          <p:nvPr/>
        </p:nvGrpSpPr>
        <p:grpSpPr bwMode="auto">
          <a:xfrm>
            <a:off x="-4763" y="304800"/>
            <a:ext cx="3821113" cy="5078413"/>
            <a:chOff x="-7" y="240"/>
            <a:chExt cx="2407" cy="3199"/>
          </a:xfrm>
        </p:grpSpPr>
        <p:pic>
          <p:nvPicPr>
            <p:cNvPr id="3295" name="Picture 223" descr="pan0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60431" r="2339"/>
            <a:stretch>
              <a:fillRect/>
            </a:stretch>
          </p:blipFill>
          <p:spPr bwMode="gray">
            <a:xfrm>
              <a:off x="0" y="240"/>
              <a:ext cx="2400" cy="3199"/>
            </a:xfrm>
            <a:prstGeom prst="rect">
              <a:avLst/>
            </a:prstGeom>
            <a:noFill/>
            <a:extLst>
              <a:ext uri="{909E8E84-426E-40DD-AFC4-6F175D3DCCD1}">
                <a14:hiddenFill xmlns:a14="http://schemas.microsoft.com/office/drawing/2010/main" xmlns="">
                  <a:solidFill>
                    <a:srgbClr val="FFFFFF"/>
                  </a:solidFill>
                </a14:hiddenFill>
              </a:ext>
            </a:extLst>
          </p:spPr>
        </p:pic>
        <p:sp>
          <p:nvSpPr>
            <p:cNvPr id="3296" name="Freeform 224" descr="wiz_gold01"/>
            <p:cNvSpPr>
              <a:spLocks/>
            </p:cNvSpPr>
            <p:nvPr userDrawn="1"/>
          </p:nvSpPr>
          <p:spPr bwMode="gray">
            <a:xfrm>
              <a:off x="-7" y="348"/>
              <a:ext cx="2247" cy="2874"/>
            </a:xfrm>
            <a:custGeom>
              <a:avLst/>
              <a:gdLst>
                <a:gd name="T0" fmla="*/ 7 w 2247"/>
                <a:gd name="T1" fmla="*/ 0 h 2874"/>
                <a:gd name="T2" fmla="*/ 2247 w 2247"/>
                <a:gd name="T3" fmla="*/ 0 h 2874"/>
                <a:gd name="T4" fmla="*/ 540 w 2247"/>
                <a:gd name="T5" fmla="*/ 2868 h 2874"/>
                <a:gd name="T6" fmla="*/ 0 w 2247"/>
                <a:gd name="T7" fmla="*/ 2874 h 2874"/>
                <a:gd name="T8" fmla="*/ 7 w 2247"/>
                <a:gd name="T9" fmla="*/ 0 h 2874"/>
              </a:gdLst>
              <a:ahLst/>
              <a:cxnLst>
                <a:cxn ang="0">
                  <a:pos x="T0" y="T1"/>
                </a:cxn>
                <a:cxn ang="0">
                  <a:pos x="T2" y="T3"/>
                </a:cxn>
                <a:cxn ang="0">
                  <a:pos x="T4" y="T5"/>
                </a:cxn>
                <a:cxn ang="0">
                  <a:pos x="T6" y="T7"/>
                </a:cxn>
                <a:cxn ang="0">
                  <a:pos x="T8" y="T9"/>
                </a:cxn>
              </a:cxnLst>
              <a:rect l="0" t="0" r="r" b="b"/>
              <a:pathLst>
                <a:path w="2247" h="2874">
                  <a:moveTo>
                    <a:pt x="7" y="0"/>
                  </a:moveTo>
                  <a:lnTo>
                    <a:pt x="2247" y="0"/>
                  </a:lnTo>
                  <a:lnTo>
                    <a:pt x="540" y="2868"/>
                  </a:lnTo>
                  <a:lnTo>
                    <a:pt x="0" y="2874"/>
                  </a:lnTo>
                  <a:lnTo>
                    <a:pt x="7" y="0"/>
                  </a:lnTo>
                  <a:close/>
                </a:path>
              </a:pathLst>
            </a:custGeom>
            <a:blipFill dpi="0" rotWithShape="1">
              <a:blip r:embed="rId5" cstate="print"/>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3074" name="Rectangle 2"/>
          <p:cNvSpPr>
            <a:spLocks noGrp="1" noChangeArrowheads="1"/>
          </p:cNvSpPr>
          <p:nvPr>
            <p:ph type="ctrTitle"/>
          </p:nvPr>
        </p:nvSpPr>
        <p:spPr>
          <a:xfrm>
            <a:off x="4267200" y="1981200"/>
            <a:ext cx="4724400" cy="2057400"/>
          </a:xfrm>
          <a:extLst>
            <a:ext uri="{AF507438-7753-43E0-B8FC-AC1667EBCBE1}">
              <a14:hiddenEffects xmlns:a14="http://schemas.microsoft.com/office/drawing/2010/main" xmlns="">
                <a:effectLst>
                  <a:outerShdw dist="45791" dir="3378596" algn="ctr" rotWithShape="0">
                    <a:schemeClr val="bg2">
                      <a:alpha val="50000"/>
                    </a:schemeClr>
                  </a:outerShdw>
                </a:effectLst>
              </a14:hiddenEffects>
            </a:ext>
          </a:extLst>
        </p:spPr>
        <p:txBody>
          <a:bodyPr/>
          <a:lstStyle>
            <a:lvl1pPr algn="r">
              <a:defRPr sz="4400"/>
            </a:lvl1pPr>
          </a:lstStyle>
          <a:p>
            <a:pPr lvl="0"/>
            <a:r>
              <a:rPr lang="en-US" noProof="0" smtClean="0"/>
              <a:t>Click to edit Master title style</a:t>
            </a:r>
          </a:p>
        </p:txBody>
      </p:sp>
      <p:sp>
        <p:nvSpPr>
          <p:cNvPr id="3076" name="Rectangle 4"/>
          <p:cNvSpPr>
            <a:spLocks noGrp="1" noChangeArrowheads="1"/>
          </p:cNvSpPr>
          <p:nvPr>
            <p:ph type="dt" sz="half" idx="2"/>
          </p:nvPr>
        </p:nvSpPr>
        <p:spPr>
          <a:xfrm>
            <a:off x="304800" y="6400801"/>
            <a:ext cx="2133600" cy="320675"/>
          </a:xfrm>
        </p:spPr>
        <p:txBody>
          <a:bodyPr/>
          <a:lstStyle>
            <a:lvl1pPr algn="r">
              <a:defRPr>
                <a:latin typeface="+mj-lt"/>
              </a:defRPr>
            </a:lvl1pPr>
          </a:lstStyle>
          <a:p>
            <a:fld id="{09F4998B-C616-4EED-8949-64FB4DB5547B}" type="datetimeFigureOut">
              <a:rPr lang="en-US" smtClean="0"/>
              <a:pPr/>
              <a:t>11/14/2015</a:t>
            </a:fld>
            <a:endParaRPr lang="en-US"/>
          </a:p>
        </p:txBody>
      </p:sp>
      <p:sp>
        <p:nvSpPr>
          <p:cNvPr id="3077" name="Rectangle 5"/>
          <p:cNvSpPr>
            <a:spLocks noGrp="1" noChangeArrowheads="1"/>
          </p:cNvSpPr>
          <p:nvPr>
            <p:ph type="ftr" sz="quarter" idx="3"/>
          </p:nvPr>
        </p:nvSpPr>
        <p:spPr>
          <a:xfrm>
            <a:off x="6172200" y="6400801"/>
            <a:ext cx="2895600" cy="320675"/>
          </a:xfrm>
        </p:spPr>
        <p:txBody>
          <a:bodyPr/>
          <a:lstStyle>
            <a:lvl1pPr algn="r">
              <a:defRPr>
                <a:latin typeface="+mj-lt"/>
              </a:defRPr>
            </a:lvl1pPr>
          </a:lstStyle>
          <a:p>
            <a:endParaRPr lang="en-US"/>
          </a:p>
        </p:txBody>
      </p:sp>
      <p:sp>
        <p:nvSpPr>
          <p:cNvPr id="3078" name="Rectangle 6"/>
          <p:cNvSpPr>
            <a:spLocks noGrp="1" noChangeArrowheads="1"/>
          </p:cNvSpPr>
          <p:nvPr>
            <p:ph type="sldNum" sz="quarter" idx="4"/>
          </p:nvPr>
        </p:nvSpPr>
        <p:spPr>
          <a:xfrm>
            <a:off x="3733800" y="6400801"/>
            <a:ext cx="2133600" cy="320675"/>
          </a:xfrm>
        </p:spPr>
        <p:txBody>
          <a:bodyPr/>
          <a:lstStyle>
            <a:lvl1pPr>
              <a:defRPr>
                <a:latin typeface="+mj-lt"/>
              </a:defRPr>
            </a:lvl1pPr>
          </a:lstStyle>
          <a:p>
            <a:fld id="{F1DE2D27-9056-4D2F-86AA-A3610295929C}" type="slidenum">
              <a:rPr lang="en-US" smtClean="0"/>
              <a:pPr/>
              <a:t>‹#›</a:t>
            </a:fld>
            <a:endParaRPr lang="en-US"/>
          </a:p>
        </p:txBody>
      </p:sp>
      <p:sp>
        <p:nvSpPr>
          <p:cNvPr id="3307" name="Text Box 235"/>
          <p:cNvSpPr txBox="1">
            <a:spLocks noChangeArrowheads="1"/>
          </p:cNvSpPr>
          <p:nvPr/>
        </p:nvSpPr>
        <p:spPr bwMode="gray">
          <a:xfrm>
            <a:off x="7924800" y="1295401"/>
            <a:ext cx="10985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2391" dir="11227501" algn="ctr" rotWithShape="0">
                    <a:schemeClr val="bg2">
                      <a:alpha val="50000"/>
                    </a:schemeClr>
                  </a:outerShdw>
                </a:effectLst>
              </a14:hiddenEffects>
            </a:ext>
          </a:extLst>
        </p:spPr>
        <p:txBody>
          <a:bodyPr>
            <a:spAutoFit/>
          </a:bodyPr>
          <a:lstStyle/>
          <a:p>
            <a:pPr algn="r">
              <a:spcBef>
                <a:spcPct val="50000"/>
              </a:spcBef>
            </a:pPr>
            <a:r>
              <a:rPr lang="en-US" sz="2200"/>
              <a:t>LOGO</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235061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305944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67477"/>
            <a:ext cx="2133600" cy="301625"/>
          </a:xfrm>
        </p:spPr>
        <p:txBody>
          <a:bodyPr/>
          <a:lstStyle>
            <a:lvl1pPr>
              <a:defRPr/>
            </a:lvl1pPr>
          </a:lstStyle>
          <a:p>
            <a:fld id="{09F4998B-C616-4EED-8949-64FB4DB5547B}" type="datetimeFigureOut">
              <a:rPr lang="en-US" smtClean="0"/>
              <a:pPr/>
              <a:t>11/14/2015</a:t>
            </a:fld>
            <a:endParaRPr lang="en-US"/>
          </a:p>
        </p:txBody>
      </p:sp>
      <p:sp>
        <p:nvSpPr>
          <p:cNvPr id="6" name="Footer Placeholder 5"/>
          <p:cNvSpPr>
            <a:spLocks noGrp="1"/>
          </p:cNvSpPr>
          <p:nvPr>
            <p:ph type="ftr" sz="quarter" idx="11"/>
          </p:nvPr>
        </p:nvSpPr>
        <p:spPr>
          <a:xfrm>
            <a:off x="3124200" y="6467477"/>
            <a:ext cx="2895600" cy="301625"/>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67477"/>
            <a:ext cx="2133600" cy="301625"/>
          </a:xfrm>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355951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91400"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7244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467477"/>
            <a:ext cx="2133600" cy="301625"/>
          </a:xfrm>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a:xfrm>
            <a:off x="3124200" y="6467477"/>
            <a:ext cx="2895600" cy="3016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67477"/>
            <a:ext cx="2133600" cy="301625"/>
          </a:xfrm>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260260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391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724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67477"/>
            <a:ext cx="2133600" cy="301625"/>
          </a:xfrm>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a:xfrm>
            <a:off x="3124200" y="6467477"/>
            <a:ext cx="2895600" cy="30162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67477"/>
            <a:ext cx="2133600" cy="301625"/>
          </a:xfrm>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148456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383939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287937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43115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191033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309274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37644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102555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F4998B-C616-4EED-8949-64FB4DB5547B}" type="datetimeFigureOut">
              <a:rPr lang="en-US" smtClean="0"/>
              <a:pPr/>
              <a:t>11/14/2015</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DE2D27-9056-4D2F-86AA-A3610295929C}" type="slidenum">
              <a:rPr lang="en-US" smtClean="0"/>
              <a:pPr/>
              <a:t>‹#›</a:t>
            </a:fld>
            <a:endParaRPr lang="en-US"/>
          </a:p>
        </p:txBody>
      </p:sp>
    </p:spTree>
    <p:extLst>
      <p:ext uri="{BB962C8B-B14F-4D97-AF65-F5344CB8AC3E}">
        <p14:creationId xmlns:p14="http://schemas.microsoft.com/office/powerpoint/2010/main" xmlns="" val="264099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8" name="Rectangle 4"/>
          <p:cNvSpPr>
            <a:spLocks noGrp="1" noChangeArrowheads="1"/>
          </p:cNvSpPr>
          <p:nvPr>
            <p:ph type="dt" sz="half" idx="2"/>
          </p:nvPr>
        </p:nvSpPr>
        <p:spPr bwMode="gray">
          <a:xfrm>
            <a:off x="457200" y="6467477"/>
            <a:ext cx="2133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mn-lt"/>
              </a:defRPr>
            </a:lvl1pPr>
          </a:lstStyle>
          <a:p>
            <a:fld id="{09F4998B-C616-4EED-8949-64FB4DB5547B}" type="datetimeFigureOut">
              <a:rPr lang="en-US" smtClean="0"/>
              <a:pPr/>
              <a:t>11/14/2015</a:t>
            </a:fld>
            <a:endParaRPr lang="en-US"/>
          </a:p>
        </p:txBody>
      </p:sp>
      <p:sp>
        <p:nvSpPr>
          <p:cNvPr id="1029" name="Rectangle 5"/>
          <p:cNvSpPr>
            <a:spLocks noGrp="1" noChangeArrowheads="1"/>
          </p:cNvSpPr>
          <p:nvPr>
            <p:ph type="ftr" sz="quarter" idx="3"/>
          </p:nvPr>
        </p:nvSpPr>
        <p:spPr bwMode="gray">
          <a:xfrm>
            <a:off x="3124200" y="6467477"/>
            <a:ext cx="2895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30" name="Rectangle 6"/>
          <p:cNvSpPr>
            <a:spLocks noGrp="1" noChangeArrowheads="1"/>
          </p:cNvSpPr>
          <p:nvPr>
            <p:ph type="sldNum" sz="quarter" idx="4"/>
          </p:nvPr>
        </p:nvSpPr>
        <p:spPr bwMode="gray">
          <a:xfrm>
            <a:off x="6553200" y="6467477"/>
            <a:ext cx="213360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F1DE2D27-9056-4D2F-86AA-A3610295929C}" type="slidenum">
              <a:rPr lang="en-US" smtClean="0"/>
              <a:pPr/>
              <a:t>‹#›</a:t>
            </a:fld>
            <a:endParaRPr lang="en-US"/>
          </a:p>
        </p:txBody>
      </p:sp>
      <p:sp>
        <p:nvSpPr>
          <p:cNvPr id="1176" name="Rectangle 152"/>
          <p:cNvSpPr>
            <a:spLocks noChangeArrowheads="1"/>
          </p:cNvSpPr>
          <p:nvPr/>
        </p:nvSpPr>
        <p:spPr bwMode="gray">
          <a:xfrm>
            <a:off x="6613527" y="5918201"/>
            <a:ext cx="506413" cy="469900"/>
          </a:xfrm>
          <a:prstGeom prst="rect">
            <a:avLst/>
          </a:prstGeom>
          <a:solidFill>
            <a:schemeClr val="accent2">
              <a:alpha val="20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77" name="Rectangle 153"/>
          <p:cNvSpPr>
            <a:spLocks noChangeArrowheads="1"/>
          </p:cNvSpPr>
          <p:nvPr/>
        </p:nvSpPr>
        <p:spPr bwMode="gray">
          <a:xfrm>
            <a:off x="7629527"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78" name="Rectangle 154"/>
          <p:cNvSpPr>
            <a:spLocks noChangeArrowheads="1"/>
          </p:cNvSpPr>
          <p:nvPr/>
        </p:nvSpPr>
        <p:spPr bwMode="gray">
          <a:xfrm>
            <a:off x="7113588" y="5440364"/>
            <a:ext cx="508000"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79" name="Rectangle 155"/>
          <p:cNvSpPr>
            <a:spLocks noChangeArrowheads="1"/>
          </p:cNvSpPr>
          <p:nvPr/>
        </p:nvSpPr>
        <p:spPr bwMode="gray">
          <a:xfrm>
            <a:off x="8626477"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0" name="Rectangle 156"/>
          <p:cNvSpPr>
            <a:spLocks noChangeArrowheads="1"/>
          </p:cNvSpPr>
          <p:nvPr/>
        </p:nvSpPr>
        <p:spPr bwMode="gray">
          <a:xfrm>
            <a:off x="4575177"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1" name="Rectangle 157"/>
          <p:cNvSpPr>
            <a:spLocks noChangeArrowheads="1"/>
          </p:cNvSpPr>
          <p:nvPr/>
        </p:nvSpPr>
        <p:spPr bwMode="gray">
          <a:xfrm>
            <a:off x="5600702"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2" name="Rectangle 158"/>
          <p:cNvSpPr>
            <a:spLocks noChangeArrowheads="1"/>
          </p:cNvSpPr>
          <p:nvPr/>
        </p:nvSpPr>
        <p:spPr bwMode="gray">
          <a:xfrm>
            <a:off x="5083175" y="5440364"/>
            <a:ext cx="508000"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3" name="Rectangle 159"/>
          <p:cNvSpPr>
            <a:spLocks noChangeArrowheads="1"/>
          </p:cNvSpPr>
          <p:nvPr/>
        </p:nvSpPr>
        <p:spPr bwMode="gray">
          <a:xfrm>
            <a:off x="6097590" y="5440364"/>
            <a:ext cx="509587"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4" name="Rectangle 160"/>
          <p:cNvSpPr>
            <a:spLocks noChangeArrowheads="1"/>
          </p:cNvSpPr>
          <p:nvPr/>
        </p:nvSpPr>
        <p:spPr bwMode="gray">
          <a:xfrm>
            <a:off x="4068765" y="5440364"/>
            <a:ext cx="509587" cy="473075"/>
          </a:xfrm>
          <a:prstGeom prst="rect">
            <a:avLst/>
          </a:prstGeom>
          <a:solidFill>
            <a:schemeClr val="accent2">
              <a:alpha val="10001"/>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5" name="Rectangle 161"/>
          <p:cNvSpPr>
            <a:spLocks noChangeArrowheads="1"/>
          </p:cNvSpPr>
          <p:nvPr/>
        </p:nvSpPr>
        <p:spPr bwMode="gray">
          <a:xfrm>
            <a:off x="6605588" y="4972051"/>
            <a:ext cx="506412" cy="473075"/>
          </a:xfrm>
          <a:prstGeom prst="rect">
            <a:avLst/>
          </a:prstGeom>
          <a:solidFill>
            <a:srgbClr val="EAEAEA">
              <a:alpha val="5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6" name="Rectangle 162"/>
          <p:cNvSpPr>
            <a:spLocks noChangeArrowheads="1"/>
          </p:cNvSpPr>
          <p:nvPr/>
        </p:nvSpPr>
        <p:spPr bwMode="gray">
          <a:xfrm>
            <a:off x="7623177" y="4972051"/>
            <a:ext cx="506413" cy="473075"/>
          </a:xfrm>
          <a:prstGeom prst="rect">
            <a:avLst/>
          </a:prstGeom>
          <a:solidFill>
            <a:schemeClr val="accent2">
              <a:alpha val="5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7" name="Rectangle 163"/>
          <p:cNvSpPr>
            <a:spLocks noChangeArrowheads="1"/>
          </p:cNvSpPr>
          <p:nvPr/>
        </p:nvSpPr>
        <p:spPr bwMode="gray">
          <a:xfrm>
            <a:off x="8628063" y="4972051"/>
            <a:ext cx="508000" cy="473075"/>
          </a:xfrm>
          <a:prstGeom prst="rect">
            <a:avLst/>
          </a:prstGeom>
          <a:solidFill>
            <a:srgbClr val="EAEAEA">
              <a:alpha val="5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8" name="Rectangle 164"/>
          <p:cNvSpPr>
            <a:spLocks noChangeArrowheads="1"/>
          </p:cNvSpPr>
          <p:nvPr/>
        </p:nvSpPr>
        <p:spPr bwMode="gray">
          <a:xfrm>
            <a:off x="5600702" y="4972051"/>
            <a:ext cx="506413" cy="473075"/>
          </a:xfrm>
          <a:prstGeom prst="rect">
            <a:avLst/>
          </a:prstGeom>
          <a:solidFill>
            <a:schemeClr val="folHlink">
              <a:alpha val="5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89" name="Rectangle 165"/>
          <p:cNvSpPr>
            <a:spLocks noChangeArrowheads="1"/>
          </p:cNvSpPr>
          <p:nvPr/>
        </p:nvSpPr>
        <p:spPr bwMode="gray">
          <a:xfrm>
            <a:off x="8128002" y="6386514"/>
            <a:ext cx="506413" cy="471487"/>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0" name="Rectangle 166"/>
          <p:cNvSpPr>
            <a:spLocks noChangeArrowheads="1"/>
          </p:cNvSpPr>
          <p:nvPr/>
        </p:nvSpPr>
        <p:spPr bwMode="gray">
          <a:xfrm>
            <a:off x="5091113" y="6386514"/>
            <a:ext cx="508000" cy="471487"/>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1" name="Rectangle 167"/>
          <p:cNvSpPr>
            <a:spLocks noChangeArrowheads="1"/>
          </p:cNvSpPr>
          <p:nvPr/>
        </p:nvSpPr>
        <p:spPr bwMode="gray">
          <a:xfrm>
            <a:off x="6105525" y="6386514"/>
            <a:ext cx="508000" cy="471487"/>
          </a:xfrm>
          <a:prstGeom prst="rect">
            <a:avLst/>
          </a:prstGeom>
          <a:solidFill>
            <a:schemeClr val="folHlink">
              <a:alpha val="20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2" name="Rectangle 168"/>
          <p:cNvSpPr>
            <a:spLocks noChangeArrowheads="1"/>
          </p:cNvSpPr>
          <p:nvPr/>
        </p:nvSpPr>
        <p:spPr bwMode="gray">
          <a:xfrm>
            <a:off x="4068765" y="6386514"/>
            <a:ext cx="509587" cy="471487"/>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3" name="Rectangle 169"/>
          <p:cNvSpPr>
            <a:spLocks noChangeArrowheads="1"/>
          </p:cNvSpPr>
          <p:nvPr/>
        </p:nvSpPr>
        <p:spPr bwMode="gray">
          <a:xfrm>
            <a:off x="8113713" y="5440364"/>
            <a:ext cx="506412" cy="473075"/>
          </a:xfrm>
          <a:prstGeom prst="rect">
            <a:avLst/>
          </a:prstGeom>
          <a:solidFill>
            <a:schemeClr val="folHlink">
              <a:alpha val="10001"/>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4" name="Rectangle 170"/>
          <p:cNvSpPr>
            <a:spLocks noChangeArrowheads="1"/>
          </p:cNvSpPr>
          <p:nvPr/>
        </p:nvSpPr>
        <p:spPr bwMode="gray">
          <a:xfrm>
            <a:off x="4575177" y="4965701"/>
            <a:ext cx="506413" cy="469900"/>
          </a:xfrm>
          <a:prstGeom prst="rect">
            <a:avLst/>
          </a:prstGeom>
          <a:solidFill>
            <a:srgbClr val="DDDDDD">
              <a:alpha val="5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5"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7" name="Rectangle 173"/>
          <p:cNvSpPr>
            <a:spLocks noChangeArrowheads="1"/>
          </p:cNvSpPr>
          <p:nvPr/>
        </p:nvSpPr>
        <p:spPr bwMode="gray">
          <a:xfrm>
            <a:off x="3556002"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98" name="Rectangle 174"/>
          <p:cNvSpPr>
            <a:spLocks noChangeArrowheads="1"/>
          </p:cNvSpPr>
          <p:nvPr/>
        </p:nvSpPr>
        <p:spPr bwMode="gray">
          <a:xfrm>
            <a:off x="3038477" y="5440364"/>
            <a:ext cx="506413"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0" name="Rectangle 176"/>
          <p:cNvSpPr>
            <a:spLocks noChangeArrowheads="1"/>
          </p:cNvSpPr>
          <p:nvPr/>
        </p:nvSpPr>
        <p:spPr bwMode="gray">
          <a:xfrm>
            <a:off x="3556002" y="4972051"/>
            <a:ext cx="506413" cy="473075"/>
          </a:xfrm>
          <a:prstGeom prst="rect">
            <a:avLst/>
          </a:prstGeom>
          <a:solidFill>
            <a:schemeClr val="folHlink">
              <a:alpha val="5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1" name="Rectangle 177"/>
          <p:cNvSpPr>
            <a:spLocks noChangeArrowheads="1"/>
          </p:cNvSpPr>
          <p:nvPr/>
        </p:nvSpPr>
        <p:spPr bwMode="gray">
          <a:xfrm>
            <a:off x="3046413" y="6386514"/>
            <a:ext cx="508000" cy="471487"/>
          </a:xfrm>
          <a:prstGeom prst="rect">
            <a:avLst/>
          </a:prstGeom>
          <a:solidFill>
            <a:schemeClr val="folHlink">
              <a:alpha val="20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5" name="Rectangle 181"/>
          <p:cNvSpPr>
            <a:spLocks noChangeArrowheads="1"/>
          </p:cNvSpPr>
          <p:nvPr/>
        </p:nvSpPr>
        <p:spPr bwMode="gray">
          <a:xfrm>
            <a:off x="1524002" y="5918201"/>
            <a:ext cx="506413" cy="469900"/>
          </a:xfrm>
          <a:prstGeom prst="rect">
            <a:avLst/>
          </a:prstGeom>
          <a:solidFill>
            <a:schemeClr val="accent2">
              <a:alpha val="20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6" name="Rectangle 182"/>
          <p:cNvSpPr>
            <a:spLocks noChangeArrowheads="1"/>
          </p:cNvSpPr>
          <p:nvPr/>
        </p:nvSpPr>
        <p:spPr bwMode="gray">
          <a:xfrm>
            <a:off x="2540002"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7" name="Rectangle 183"/>
          <p:cNvSpPr>
            <a:spLocks noChangeArrowheads="1"/>
          </p:cNvSpPr>
          <p:nvPr/>
        </p:nvSpPr>
        <p:spPr bwMode="gray">
          <a:xfrm>
            <a:off x="2024063" y="5440364"/>
            <a:ext cx="506412"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8" name="Rectangle 184"/>
          <p:cNvSpPr>
            <a:spLocks noChangeArrowheads="1"/>
          </p:cNvSpPr>
          <p:nvPr/>
        </p:nvSpPr>
        <p:spPr bwMode="gray">
          <a:xfrm>
            <a:off x="511176" y="5918201"/>
            <a:ext cx="506413" cy="469900"/>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09" name="Rectangle 185"/>
          <p:cNvSpPr>
            <a:spLocks noChangeArrowheads="1"/>
          </p:cNvSpPr>
          <p:nvPr/>
        </p:nvSpPr>
        <p:spPr bwMode="gray">
          <a:xfrm>
            <a:off x="4763" y="5440364"/>
            <a:ext cx="506412"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0" name="Rectangle 186"/>
          <p:cNvSpPr>
            <a:spLocks noChangeArrowheads="1"/>
          </p:cNvSpPr>
          <p:nvPr/>
        </p:nvSpPr>
        <p:spPr bwMode="gray">
          <a:xfrm>
            <a:off x="1008063" y="5440364"/>
            <a:ext cx="508000" cy="473075"/>
          </a:xfrm>
          <a:prstGeom prst="rect">
            <a:avLst/>
          </a:prstGeom>
          <a:solidFill>
            <a:srgbClr val="DDDDDD">
              <a:alpha val="10001"/>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1" name="Rectangle 187"/>
          <p:cNvSpPr>
            <a:spLocks noChangeArrowheads="1"/>
          </p:cNvSpPr>
          <p:nvPr/>
        </p:nvSpPr>
        <p:spPr bwMode="gray">
          <a:xfrm>
            <a:off x="1514475" y="4972051"/>
            <a:ext cx="508000" cy="473075"/>
          </a:xfrm>
          <a:prstGeom prst="rect">
            <a:avLst/>
          </a:prstGeom>
          <a:solidFill>
            <a:srgbClr val="EAEAEA">
              <a:alpha val="5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2" name="Rectangle 188"/>
          <p:cNvSpPr>
            <a:spLocks noChangeArrowheads="1"/>
          </p:cNvSpPr>
          <p:nvPr/>
        </p:nvSpPr>
        <p:spPr bwMode="gray">
          <a:xfrm>
            <a:off x="2532063" y="4972051"/>
            <a:ext cx="508000" cy="473075"/>
          </a:xfrm>
          <a:prstGeom prst="rect">
            <a:avLst/>
          </a:prstGeom>
          <a:solidFill>
            <a:srgbClr val="EAEAEA">
              <a:alpha val="5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3" name="Rectangle 189"/>
          <p:cNvSpPr>
            <a:spLocks noChangeArrowheads="1"/>
          </p:cNvSpPr>
          <p:nvPr/>
        </p:nvSpPr>
        <p:spPr bwMode="gray">
          <a:xfrm>
            <a:off x="511176" y="4972051"/>
            <a:ext cx="506413" cy="473075"/>
          </a:xfrm>
          <a:prstGeom prst="rect">
            <a:avLst/>
          </a:prstGeom>
          <a:solidFill>
            <a:schemeClr val="folHlink">
              <a:alpha val="5000"/>
            </a:scheme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4" name="Rectangle 190"/>
          <p:cNvSpPr>
            <a:spLocks noChangeArrowheads="1"/>
          </p:cNvSpPr>
          <p:nvPr/>
        </p:nvSpPr>
        <p:spPr bwMode="gray">
          <a:xfrm>
            <a:off x="12700" y="6386514"/>
            <a:ext cx="508000" cy="471487"/>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5" name="Rectangle 191"/>
          <p:cNvSpPr>
            <a:spLocks noChangeArrowheads="1"/>
          </p:cNvSpPr>
          <p:nvPr/>
        </p:nvSpPr>
        <p:spPr bwMode="gray">
          <a:xfrm>
            <a:off x="1016000" y="6386514"/>
            <a:ext cx="508000" cy="471487"/>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6" name="Rectangle 192"/>
          <p:cNvSpPr>
            <a:spLocks noChangeArrowheads="1"/>
          </p:cNvSpPr>
          <p:nvPr/>
        </p:nvSpPr>
        <p:spPr bwMode="gray">
          <a:xfrm>
            <a:off x="2024063" y="6384925"/>
            <a:ext cx="506412" cy="471488"/>
          </a:xfrm>
          <a:prstGeom prst="rect">
            <a:avLst/>
          </a:prstGeom>
          <a:solidFill>
            <a:srgbClr val="DDDDDD">
              <a:alpha val="20000"/>
            </a:srgbClr>
          </a:solidFill>
          <a:ln w="9525">
            <a:solidFill>
              <a:srgbClr val="DDDDDD">
                <a:alpha val="60001"/>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18" name="Rectangle 194"/>
          <p:cNvSpPr>
            <a:spLocks noChangeArrowheads="1"/>
          </p:cNvSpPr>
          <p:nvPr/>
        </p:nvSpPr>
        <p:spPr bwMode="gray">
          <a:xfrm>
            <a:off x="0" y="4908551"/>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gray">
          <a:xfrm>
            <a:off x="457200" y="1600200"/>
            <a:ext cx="82296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219" name="Group 195"/>
          <p:cNvGrpSpPr>
            <a:grpSpLocks/>
          </p:cNvGrpSpPr>
          <p:nvPr/>
        </p:nvGrpSpPr>
        <p:grpSpPr bwMode="auto">
          <a:xfrm>
            <a:off x="0" y="357189"/>
            <a:ext cx="1157288" cy="1123951"/>
            <a:chOff x="-9" y="1395"/>
            <a:chExt cx="2985" cy="2898"/>
          </a:xfrm>
        </p:grpSpPr>
        <p:pic>
          <p:nvPicPr>
            <p:cNvPr id="1220" name="Picture 196" descr="pan01"/>
            <p:cNvPicPr>
              <a:picLocks noChangeAspect="1" noChangeArrowheads="1"/>
            </p:cNvPicPr>
            <p:nvPr/>
          </p:nvPicPr>
          <p:blipFill>
            <a:blip r:embed="rId16" cstate="print">
              <a:extLst>
                <a:ext uri="{28A0092B-C50C-407E-A947-70E740481C1C}">
                  <a14:useLocalDpi xmlns:a14="http://schemas.microsoft.com/office/drawing/2010/main" xmlns="" val="0"/>
                </a:ext>
              </a:extLst>
            </a:blip>
            <a:srcRect l="46681" r="2339"/>
            <a:stretch>
              <a:fillRect/>
            </a:stretch>
          </p:blipFill>
          <p:spPr bwMode="gray">
            <a:xfrm>
              <a:off x="0" y="1395"/>
              <a:ext cx="2976" cy="2898"/>
            </a:xfrm>
            <a:prstGeom prst="rect">
              <a:avLst/>
            </a:prstGeom>
            <a:noFill/>
            <a:extLst>
              <a:ext uri="{909E8E84-426E-40DD-AFC4-6F175D3DCCD1}">
                <a14:hiddenFill xmlns:a14="http://schemas.microsoft.com/office/drawing/2010/main" xmlns="">
                  <a:solidFill>
                    <a:srgbClr val="FFFFFF"/>
                  </a:solidFill>
                </a14:hiddenFill>
              </a:ext>
            </a:extLst>
          </p:spPr>
        </p:pic>
        <p:sp>
          <p:nvSpPr>
            <p:cNvPr id="1221" name="Freeform 197" descr="wiz_gold03"/>
            <p:cNvSpPr>
              <a:spLocks/>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222" name="Group 198"/>
          <p:cNvGrpSpPr>
            <a:grpSpLocks/>
          </p:cNvGrpSpPr>
          <p:nvPr/>
        </p:nvGrpSpPr>
        <p:grpSpPr bwMode="auto">
          <a:xfrm>
            <a:off x="-6350" y="195263"/>
            <a:ext cx="1057275" cy="1143000"/>
            <a:chOff x="0" y="1039"/>
            <a:chExt cx="2681" cy="2897"/>
          </a:xfrm>
        </p:grpSpPr>
        <p:pic>
          <p:nvPicPr>
            <p:cNvPr id="1223" name="Picture 199" descr="pan01"/>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l="51730" r="2339"/>
            <a:stretch>
              <a:fillRect/>
            </a:stretch>
          </p:blipFill>
          <p:spPr bwMode="gray">
            <a:xfrm>
              <a:off x="0" y="1039"/>
              <a:ext cx="2681" cy="2897"/>
            </a:xfrm>
            <a:prstGeom prst="rect">
              <a:avLst/>
            </a:prstGeom>
            <a:noFill/>
            <a:extLst>
              <a:ext uri="{909E8E84-426E-40DD-AFC4-6F175D3DCCD1}">
                <a14:hiddenFill xmlns:a14="http://schemas.microsoft.com/office/drawing/2010/main" xmlns="">
                  <a:solidFill>
                    <a:srgbClr val="FFFFFF"/>
                  </a:solidFill>
                </a14:hiddenFill>
              </a:ext>
            </a:extLst>
          </p:spPr>
        </p:pic>
        <p:sp>
          <p:nvSpPr>
            <p:cNvPr id="1224" name="Freeform 200" descr="wiz_gold04"/>
            <p:cNvSpPr>
              <a:spLocks/>
            </p:cNvSpPr>
            <p:nvPr userDrawn="1"/>
          </p:nvSpPr>
          <p:spPr bwMode="gray">
            <a:xfrm>
              <a:off x="0" y="1137"/>
              <a:ext cx="2537" cy="2600"/>
            </a:xfrm>
            <a:custGeom>
              <a:avLst/>
              <a:gdLst>
                <a:gd name="T0" fmla="*/ 0 w 2537"/>
                <a:gd name="T1" fmla="*/ 0 h 2600"/>
                <a:gd name="T2" fmla="*/ 2537 w 2537"/>
                <a:gd name="T3" fmla="*/ 1 h 2600"/>
                <a:gd name="T4" fmla="*/ 991 w 2537"/>
                <a:gd name="T5" fmla="*/ 2597 h 2600"/>
                <a:gd name="T6" fmla="*/ 0 w 2537"/>
                <a:gd name="T7" fmla="*/ 2600 h 2600"/>
                <a:gd name="T8" fmla="*/ 0 w 2537"/>
                <a:gd name="T9" fmla="*/ 0 h 2600"/>
              </a:gdLst>
              <a:ahLst/>
              <a:cxnLst>
                <a:cxn ang="0">
                  <a:pos x="T0" y="T1"/>
                </a:cxn>
                <a:cxn ang="0">
                  <a:pos x="T2" y="T3"/>
                </a:cxn>
                <a:cxn ang="0">
                  <a:pos x="T4" y="T5"/>
                </a:cxn>
                <a:cxn ang="0">
                  <a:pos x="T6" y="T7"/>
                </a:cxn>
                <a:cxn ang="0">
                  <a:pos x="T8" y="T9"/>
                </a:cxn>
              </a:cxnLst>
              <a:rect l="0" t="0" r="r" b="b"/>
              <a:pathLst>
                <a:path w="2537" h="2600">
                  <a:moveTo>
                    <a:pt x="0" y="0"/>
                  </a:moveTo>
                  <a:lnTo>
                    <a:pt x="2537" y="1"/>
                  </a:lnTo>
                  <a:lnTo>
                    <a:pt x="991" y="2597"/>
                  </a:lnTo>
                  <a:lnTo>
                    <a:pt x="0" y="2600"/>
                  </a:lnTo>
                  <a:lnTo>
                    <a:pt x="0" y="0"/>
                  </a:lnTo>
                  <a:close/>
                </a:path>
              </a:pathLst>
            </a:custGeom>
            <a:blipFill dpi="0" rotWithShape="1">
              <a:blip r:embed="rId19" cstate="print"/>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1225" name="Group 201"/>
          <p:cNvGrpSpPr>
            <a:grpSpLocks/>
          </p:cNvGrpSpPr>
          <p:nvPr/>
        </p:nvGrpSpPr>
        <p:grpSpPr bwMode="auto">
          <a:xfrm>
            <a:off x="0" y="1"/>
            <a:ext cx="933450" cy="1239839"/>
            <a:chOff x="-7" y="240"/>
            <a:chExt cx="2407" cy="3199"/>
          </a:xfrm>
        </p:grpSpPr>
        <p:pic>
          <p:nvPicPr>
            <p:cNvPr id="1226" name="Picture 202" descr="pan01"/>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l="60431" r="2339"/>
            <a:stretch>
              <a:fillRect/>
            </a:stretch>
          </p:blipFill>
          <p:spPr bwMode="gray">
            <a:xfrm>
              <a:off x="0" y="240"/>
              <a:ext cx="2400" cy="3199"/>
            </a:xfrm>
            <a:prstGeom prst="rect">
              <a:avLst/>
            </a:prstGeom>
            <a:noFill/>
            <a:extLst>
              <a:ext uri="{909E8E84-426E-40DD-AFC4-6F175D3DCCD1}">
                <a14:hiddenFill xmlns:a14="http://schemas.microsoft.com/office/drawing/2010/main" xmlns="">
                  <a:solidFill>
                    <a:srgbClr val="FFFFFF"/>
                  </a:solidFill>
                </a14:hiddenFill>
              </a:ext>
            </a:extLst>
          </p:spPr>
        </p:pic>
        <p:sp>
          <p:nvSpPr>
            <p:cNvPr id="1227" name="Freeform 203" descr="wiz_gold01"/>
            <p:cNvSpPr>
              <a:spLocks/>
            </p:cNvSpPr>
            <p:nvPr userDrawn="1"/>
          </p:nvSpPr>
          <p:spPr bwMode="gray">
            <a:xfrm>
              <a:off x="-7" y="348"/>
              <a:ext cx="2247" cy="2874"/>
            </a:xfrm>
            <a:custGeom>
              <a:avLst/>
              <a:gdLst>
                <a:gd name="T0" fmla="*/ 7 w 2247"/>
                <a:gd name="T1" fmla="*/ 0 h 2874"/>
                <a:gd name="T2" fmla="*/ 2247 w 2247"/>
                <a:gd name="T3" fmla="*/ 0 h 2874"/>
                <a:gd name="T4" fmla="*/ 540 w 2247"/>
                <a:gd name="T5" fmla="*/ 2868 h 2874"/>
                <a:gd name="T6" fmla="*/ 0 w 2247"/>
                <a:gd name="T7" fmla="*/ 2874 h 2874"/>
                <a:gd name="T8" fmla="*/ 7 w 2247"/>
                <a:gd name="T9" fmla="*/ 0 h 2874"/>
              </a:gdLst>
              <a:ahLst/>
              <a:cxnLst>
                <a:cxn ang="0">
                  <a:pos x="T0" y="T1"/>
                </a:cxn>
                <a:cxn ang="0">
                  <a:pos x="T2" y="T3"/>
                </a:cxn>
                <a:cxn ang="0">
                  <a:pos x="T4" y="T5"/>
                </a:cxn>
                <a:cxn ang="0">
                  <a:pos x="T6" y="T7"/>
                </a:cxn>
                <a:cxn ang="0">
                  <a:pos x="T8" y="T9"/>
                </a:cxn>
              </a:cxnLst>
              <a:rect l="0" t="0" r="r" b="b"/>
              <a:pathLst>
                <a:path w="2247" h="2874">
                  <a:moveTo>
                    <a:pt x="7" y="0"/>
                  </a:moveTo>
                  <a:lnTo>
                    <a:pt x="2247" y="0"/>
                  </a:lnTo>
                  <a:lnTo>
                    <a:pt x="540" y="2868"/>
                  </a:lnTo>
                  <a:lnTo>
                    <a:pt x="0" y="2874"/>
                  </a:lnTo>
                  <a:lnTo>
                    <a:pt x="7" y="0"/>
                  </a:lnTo>
                  <a:close/>
                </a:path>
              </a:pathLst>
            </a:custGeom>
            <a:blipFill dpi="0" rotWithShape="1">
              <a:blip r:embed="rId21" cstate="print"/>
              <a:srcRect/>
              <a:stretch>
                <a:fillRect/>
              </a:stretch>
            </a:blip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026" name="Rectangle 2"/>
          <p:cNvSpPr>
            <a:spLocks noGrp="1" noChangeArrowheads="1"/>
          </p:cNvSpPr>
          <p:nvPr>
            <p:ph type="title"/>
          </p:nvPr>
        </p:nvSpPr>
        <p:spPr bwMode="gray">
          <a:xfrm>
            <a:off x="1219200" y="228600"/>
            <a:ext cx="7391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txStyles>
    <p:titleStyle>
      <a:lvl1pPr algn="l" rtl="0" eaLnBrk="1" fontAlgn="base" hangingPunct="1">
        <a:spcBef>
          <a:spcPct val="0"/>
        </a:spcBef>
        <a:spcAft>
          <a:spcPct val="0"/>
        </a:spcAft>
        <a:defRPr sz="3600" b="1">
          <a:solidFill>
            <a:srgbClr val="FFFFFF"/>
          </a:solidFill>
          <a:latin typeface="+mj-lt"/>
          <a:ea typeface="+mj-ea"/>
          <a:cs typeface="+mj-cs"/>
        </a:defRPr>
      </a:lvl1pPr>
      <a:lvl2pPr algn="l" rtl="0" eaLnBrk="1" fontAlgn="base" hangingPunct="1">
        <a:spcBef>
          <a:spcPct val="0"/>
        </a:spcBef>
        <a:spcAft>
          <a:spcPct val="0"/>
        </a:spcAft>
        <a:defRPr sz="3600" b="1">
          <a:solidFill>
            <a:srgbClr val="FFFFFF"/>
          </a:solidFill>
          <a:latin typeface="Arial" charset="0"/>
        </a:defRPr>
      </a:lvl2pPr>
      <a:lvl3pPr algn="l" rtl="0" eaLnBrk="1" fontAlgn="base" hangingPunct="1">
        <a:spcBef>
          <a:spcPct val="0"/>
        </a:spcBef>
        <a:spcAft>
          <a:spcPct val="0"/>
        </a:spcAft>
        <a:defRPr sz="3600" b="1">
          <a:solidFill>
            <a:srgbClr val="FFFFFF"/>
          </a:solidFill>
          <a:latin typeface="Arial" charset="0"/>
        </a:defRPr>
      </a:lvl3pPr>
      <a:lvl4pPr algn="l" rtl="0" eaLnBrk="1" fontAlgn="base" hangingPunct="1">
        <a:spcBef>
          <a:spcPct val="0"/>
        </a:spcBef>
        <a:spcAft>
          <a:spcPct val="0"/>
        </a:spcAft>
        <a:defRPr sz="3600" b="1">
          <a:solidFill>
            <a:srgbClr val="FFFFFF"/>
          </a:solidFill>
          <a:latin typeface="Arial" charset="0"/>
        </a:defRPr>
      </a:lvl4pPr>
      <a:lvl5pPr algn="l" rtl="0" eaLnBrk="1" fontAlgn="base" hangingPunct="1">
        <a:spcBef>
          <a:spcPct val="0"/>
        </a:spcBef>
        <a:spcAft>
          <a:spcPct val="0"/>
        </a:spcAft>
        <a:defRPr sz="3600" b="1">
          <a:solidFill>
            <a:srgbClr val="FFFFFF"/>
          </a:solidFill>
          <a:latin typeface="Arial" charset="0"/>
        </a:defRPr>
      </a:lvl5pPr>
      <a:lvl6pPr marL="457200" algn="l" rtl="0" eaLnBrk="1" fontAlgn="base" hangingPunct="1">
        <a:spcBef>
          <a:spcPct val="0"/>
        </a:spcBef>
        <a:spcAft>
          <a:spcPct val="0"/>
        </a:spcAft>
        <a:defRPr sz="3600" b="1">
          <a:solidFill>
            <a:srgbClr val="FFFFFF"/>
          </a:solidFill>
          <a:latin typeface="Arial" charset="0"/>
        </a:defRPr>
      </a:lvl6pPr>
      <a:lvl7pPr marL="914400" algn="l" rtl="0" eaLnBrk="1" fontAlgn="base" hangingPunct="1">
        <a:spcBef>
          <a:spcPct val="0"/>
        </a:spcBef>
        <a:spcAft>
          <a:spcPct val="0"/>
        </a:spcAft>
        <a:defRPr sz="3600" b="1">
          <a:solidFill>
            <a:srgbClr val="FFFFFF"/>
          </a:solidFill>
          <a:latin typeface="Arial" charset="0"/>
        </a:defRPr>
      </a:lvl7pPr>
      <a:lvl8pPr marL="1371600" algn="l" rtl="0" eaLnBrk="1" fontAlgn="base" hangingPunct="1">
        <a:spcBef>
          <a:spcPct val="0"/>
        </a:spcBef>
        <a:spcAft>
          <a:spcPct val="0"/>
        </a:spcAft>
        <a:defRPr sz="3600" b="1">
          <a:solidFill>
            <a:srgbClr val="FFFFFF"/>
          </a:solidFill>
          <a:latin typeface="Arial" charset="0"/>
        </a:defRPr>
      </a:lvl8pPr>
      <a:lvl9pPr marL="1828800" algn="l" rtl="0" eaLnBrk="1" fontAlgn="base" hangingPunct="1">
        <a:spcBef>
          <a:spcPct val="0"/>
        </a:spcBef>
        <a:spcAft>
          <a:spcPct val="0"/>
        </a:spcAft>
        <a:defRPr sz="36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467600" cy="5904656"/>
          </a:xfrm>
          <a:solidFill>
            <a:srgbClr val="00B050"/>
          </a:solidFill>
        </p:spPr>
        <p:txBody>
          <a:bodyPr/>
          <a:lstStyle/>
          <a:p>
            <a:pPr marL="0" indent="0" algn="ctr" rtl="1">
              <a:buNone/>
            </a:pPr>
            <a:r>
              <a:rPr lang="fa-IR" dirty="0" smtClean="0">
                <a:cs typeface="World Titr" pitchFamily="2" charset="-78"/>
              </a:rPr>
              <a:t>کتاب مدیریت بازاریابی جهانی</a:t>
            </a:r>
          </a:p>
          <a:p>
            <a:pPr marL="0" indent="0" algn="ctr" rtl="1">
              <a:buNone/>
            </a:pPr>
            <a:r>
              <a:rPr lang="fa-IR" dirty="0" smtClean="0">
                <a:cs typeface="World Titr" pitchFamily="2" charset="-78"/>
              </a:rPr>
              <a:t>نویسنده : </a:t>
            </a:r>
            <a:r>
              <a:rPr lang="fa-IR" dirty="0" err="1" smtClean="0">
                <a:cs typeface="World Titr" pitchFamily="2" charset="-78"/>
              </a:rPr>
              <a:t>وارن</a:t>
            </a:r>
            <a:r>
              <a:rPr lang="fa-IR" dirty="0" smtClean="0">
                <a:cs typeface="World Titr" pitchFamily="2" charset="-78"/>
              </a:rPr>
              <a:t> جی </a:t>
            </a:r>
            <a:r>
              <a:rPr lang="fa-IR" dirty="0" err="1" smtClean="0">
                <a:cs typeface="World Titr" pitchFamily="2" charset="-78"/>
              </a:rPr>
              <a:t>کیگان</a:t>
            </a:r>
            <a:endParaRPr lang="fa-IR" dirty="0" smtClean="0">
              <a:cs typeface="World Titr" pitchFamily="2" charset="-78"/>
            </a:endParaRPr>
          </a:p>
          <a:p>
            <a:pPr marL="0" indent="0" algn="ctr" rtl="1">
              <a:buNone/>
            </a:pPr>
            <a:r>
              <a:rPr lang="fa-IR" dirty="0" smtClean="0">
                <a:cs typeface="World Titr" pitchFamily="2" charset="-78"/>
              </a:rPr>
              <a:t>استاد: دکتر درویشی</a:t>
            </a:r>
          </a:p>
          <a:p>
            <a:pPr marL="0" indent="0" algn="ctr" rtl="1">
              <a:buNone/>
            </a:pPr>
            <a:r>
              <a:rPr lang="fa-IR" dirty="0" smtClean="0">
                <a:cs typeface="World Titr" pitchFamily="2" charset="-78"/>
              </a:rPr>
              <a:t>درس بازرگانی بین </a:t>
            </a:r>
            <a:r>
              <a:rPr lang="fa-IR" dirty="0" err="1" smtClean="0">
                <a:cs typeface="World Titr" pitchFamily="2" charset="-78"/>
              </a:rPr>
              <a:t>الملل</a:t>
            </a:r>
            <a:endParaRPr lang="fa-IR" dirty="0" smtClean="0">
              <a:cs typeface="World Titr" pitchFamily="2" charset="-78"/>
            </a:endParaRPr>
          </a:p>
          <a:p>
            <a:pPr marL="0" indent="0" algn="ctr" rtl="1">
              <a:buNone/>
            </a:pPr>
            <a:r>
              <a:rPr lang="fa-IR" dirty="0" smtClean="0">
                <a:cs typeface="World Titr" pitchFamily="2" charset="-78"/>
              </a:rPr>
              <a:t>گروه مدیریت اجرایی</a:t>
            </a:r>
          </a:p>
          <a:p>
            <a:pPr algn="ctr" rtl="1"/>
            <a:endParaRPr lang="fa-IR" dirty="0">
              <a:cs typeface="World Titr" pitchFamily="2" charset="-78"/>
            </a:endParaRPr>
          </a:p>
          <a:p>
            <a:pPr marL="0" indent="0" algn="ctr" rtl="1">
              <a:buNone/>
            </a:pPr>
            <a:r>
              <a:rPr lang="fa-IR" sz="2400" dirty="0" err="1" smtClean="0">
                <a:cs typeface="World Titr" pitchFamily="2" charset="-78"/>
              </a:rPr>
              <a:t>تهییه</a:t>
            </a:r>
            <a:r>
              <a:rPr lang="fa-IR" sz="2400" dirty="0" smtClean="0">
                <a:cs typeface="World Titr" pitchFamily="2" charset="-78"/>
              </a:rPr>
              <a:t> </a:t>
            </a:r>
            <a:r>
              <a:rPr lang="fa-IR" sz="2400" dirty="0" err="1" smtClean="0">
                <a:cs typeface="World Titr" pitchFamily="2" charset="-78"/>
              </a:rPr>
              <a:t>کنندگان</a:t>
            </a:r>
            <a:r>
              <a:rPr lang="fa-IR" sz="2400" dirty="0" smtClean="0">
                <a:cs typeface="World Titr" pitchFamily="2" charset="-78"/>
              </a:rPr>
              <a:t>:</a:t>
            </a:r>
          </a:p>
          <a:p>
            <a:pPr marL="0" indent="0" algn="ctr" rtl="1">
              <a:buNone/>
            </a:pPr>
            <a:r>
              <a:rPr lang="fa-IR" sz="2400" dirty="0" smtClean="0">
                <a:cs typeface="World Titr" pitchFamily="2" charset="-78"/>
              </a:rPr>
              <a:t>رامین </a:t>
            </a:r>
            <a:r>
              <a:rPr lang="fa-IR" sz="2400" dirty="0" err="1" smtClean="0">
                <a:cs typeface="World Titr" pitchFamily="2" charset="-78"/>
              </a:rPr>
              <a:t>شیخیان</a:t>
            </a:r>
            <a:r>
              <a:rPr lang="fa-IR" sz="2400" dirty="0" smtClean="0">
                <a:cs typeface="World Titr" pitchFamily="2" charset="-78"/>
              </a:rPr>
              <a:t> 92113100323</a:t>
            </a:r>
          </a:p>
          <a:p>
            <a:pPr marL="0" indent="0" algn="ctr" rtl="1">
              <a:buNone/>
            </a:pPr>
            <a:r>
              <a:rPr lang="fa-IR" sz="2400" dirty="0" smtClean="0">
                <a:cs typeface="World Titr" pitchFamily="2" charset="-78"/>
              </a:rPr>
              <a:t>احمد </a:t>
            </a:r>
            <a:r>
              <a:rPr lang="fa-IR" sz="2400" dirty="0" err="1" smtClean="0">
                <a:cs typeface="World Titr" pitchFamily="2" charset="-78"/>
              </a:rPr>
              <a:t>صابرثانی</a:t>
            </a:r>
            <a:r>
              <a:rPr lang="fa-IR" sz="2400" dirty="0" smtClean="0">
                <a:cs typeface="World Titr" pitchFamily="2" charset="-78"/>
              </a:rPr>
              <a:t> 920604460</a:t>
            </a:r>
          </a:p>
          <a:p>
            <a:pPr marL="0" indent="0" algn="ctr" rtl="1">
              <a:buNone/>
            </a:pPr>
            <a:r>
              <a:rPr lang="fa-IR" sz="2400" dirty="0" err="1" smtClean="0">
                <a:cs typeface="World Titr" pitchFamily="2" charset="-78"/>
              </a:rPr>
              <a:t>سکشن</a:t>
            </a:r>
            <a:r>
              <a:rPr lang="fa-IR" sz="2400" dirty="0" smtClean="0">
                <a:cs typeface="World Titr" pitchFamily="2" charset="-78"/>
              </a:rPr>
              <a:t> یکشنبه 10- 8</a:t>
            </a:r>
            <a:endParaRPr lang="en-US" sz="2400" dirty="0">
              <a:cs typeface="World Titr" pitchFamily="2" charset="-78"/>
            </a:endParaRPr>
          </a:p>
        </p:txBody>
      </p:sp>
    </p:spTree>
    <p:extLst>
      <p:ext uri="{BB962C8B-B14F-4D97-AF65-F5344CB8AC3E}">
        <p14:creationId xmlns:p14="http://schemas.microsoft.com/office/powerpoint/2010/main" xmlns="" val="104981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1880" y="3284984"/>
            <a:ext cx="6172200" cy="1371600"/>
          </a:xfrm>
        </p:spPr>
        <p:txBody>
          <a:bodyPr>
            <a:normAutofit/>
          </a:bodyPr>
          <a:lstStyle/>
          <a:p>
            <a:pPr algn="ctr">
              <a:spcBef>
                <a:spcPct val="0"/>
              </a:spcBef>
            </a:pPr>
            <a:r>
              <a:rPr lang="fa-IR" sz="3000" cap="small" dirty="0" smtClean="0">
                <a:solidFill>
                  <a:schemeClr val="bg1"/>
                </a:solidFill>
                <a:latin typeface="+mj-lt"/>
                <a:ea typeface="+mj-ea"/>
                <a:cs typeface="B Nazanin" pitchFamily="2" charset="-78"/>
              </a:rPr>
              <a:t>محیط های اقتصادی در بازار های جهانی </a:t>
            </a:r>
            <a:endParaRPr lang="en-US" sz="3000" cap="small" dirty="0">
              <a:solidFill>
                <a:schemeClr val="bg1"/>
              </a:solidFill>
              <a:latin typeface="+mj-lt"/>
              <a:ea typeface="+mj-ea"/>
              <a:cs typeface="B Nazanin" pitchFamily="2" charset="-78"/>
            </a:endParaRPr>
          </a:p>
        </p:txBody>
      </p:sp>
      <p:sp>
        <p:nvSpPr>
          <p:cNvPr id="2" name="Title 1"/>
          <p:cNvSpPr>
            <a:spLocks noGrp="1"/>
          </p:cNvSpPr>
          <p:nvPr>
            <p:ph type="ctrTitle"/>
          </p:nvPr>
        </p:nvSpPr>
        <p:spPr>
          <a:xfrm>
            <a:off x="4860032" y="2348880"/>
            <a:ext cx="3456384" cy="990600"/>
          </a:xfrm>
        </p:spPr>
        <p:txBody>
          <a:bodyPr/>
          <a:lstStyle/>
          <a:p>
            <a:pPr algn="ctr"/>
            <a:r>
              <a:rPr lang="fa-IR" dirty="0" smtClean="0">
                <a:cs typeface="B Nazanin" pitchFamily="2" charset="-78"/>
              </a:rPr>
              <a:t>فصل دوم </a:t>
            </a:r>
            <a:endParaRPr lang="en-US" dirty="0">
              <a:cs typeface="B Nazanin" pitchFamily="2" charset="-78"/>
            </a:endParaRPr>
          </a:p>
        </p:txBody>
      </p:sp>
    </p:spTree>
    <p:extLst>
      <p:ext uri="{BB962C8B-B14F-4D97-AF65-F5344CB8AC3E}">
        <p14:creationId xmlns:p14="http://schemas.microsoft.com/office/powerpoint/2010/main" xmlns="" val="2682826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467600" cy="5256584"/>
          </a:xfrm>
          <a:solidFill>
            <a:schemeClr val="accent3">
              <a:lumMod val="40000"/>
              <a:lumOff val="60000"/>
            </a:schemeClr>
          </a:solidFill>
        </p:spPr>
        <p:txBody>
          <a:bodyPr>
            <a:normAutofit/>
          </a:bodyPr>
          <a:lstStyle/>
          <a:p>
            <a:pPr algn="r" rtl="1"/>
            <a:r>
              <a:rPr lang="fa-IR" sz="2000" dirty="0" smtClean="0">
                <a:cs typeface="B Nazanin" pitchFamily="2" charset="-78"/>
              </a:rPr>
              <a:t>بازارهای دارای فقر مالی جایی برای فعالیت مدیر بازاریابی جهانی ندارد. جهت عرضه محصولات مصرفی و صنعتی نیاز به درآمد بالا می باشد. رشد اقتصادی دنیا نسبت به گذشته رشد مطلوبی داشته است.</a:t>
            </a:r>
          </a:p>
          <a:p>
            <a:pPr algn="r" rtl="1"/>
            <a:r>
              <a:rPr lang="fa-IR" sz="2000" dirty="0" smtClean="0">
                <a:cs typeface="B Nazanin" pitchFamily="2" charset="-78"/>
              </a:rPr>
              <a:t>در کشورهایی با درآمد پایین، فقط اطلاعات </a:t>
            </a:r>
            <a:r>
              <a:rPr lang="fa-IR" sz="2000" dirty="0" err="1" smtClean="0">
                <a:cs typeface="B Nazanin" pitchFamily="2" charset="-78"/>
              </a:rPr>
              <a:t>حسابهای</a:t>
            </a:r>
            <a:r>
              <a:rPr lang="fa-IR" sz="2000" dirty="0" smtClean="0">
                <a:cs typeface="B Nazanin" pitchFamily="2" charset="-78"/>
              </a:rPr>
              <a:t> ملی و جمعیت </a:t>
            </a:r>
            <a:r>
              <a:rPr lang="fa-IR" sz="2000" dirty="0" err="1" smtClean="0">
                <a:cs typeface="B Nazanin" pitchFamily="2" charset="-78"/>
              </a:rPr>
              <a:t>شناسی</a:t>
            </a:r>
            <a:r>
              <a:rPr lang="fa-IR" sz="2000" dirty="0" smtClean="0">
                <a:cs typeface="B Nazanin" pitchFamily="2" charset="-78"/>
              </a:rPr>
              <a:t> و تجارت خارجی را می توان تهیه کرد، به همین خاطر دسترسی به آمار بسیار با اهمیت می باشد.</a:t>
            </a:r>
          </a:p>
          <a:p>
            <a:pPr algn="ctr" rtl="1"/>
            <a:r>
              <a:rPr lang="fa-IR" sz="3100" dirty="0">
                <a:cs typeface="B Nazanin" pitchFamily="2" charset="-78"/>
              </a:rPr>
              <a:t>تغییرات اقتصاد جهانی </a:t>
            </a:r>
          </a:p>
          <a:p>
            <a:pPr algn="r" rtl="1"/>
            <a:r>
              <a:rPr lang="fa-IR" sz="2000" dirty="0" smtClean="0">
                <a:cs typeface="B Nazanin" pitchFamily="2" charset="-78"/>
              </a:rPr>
              <a:t>یکپارچگی اقتصاد جهانی از 10% به 50% از </a:t>
            </a:r>
            <a:r>
              <a:rPr lang="fa-IR" sz="2000" dirty="0" err="1" smtClean="0">
                <a:cs typeface="B Nazanin" pitchFamily="2" charset="-78"/>
              </a:rPr>
              <a:t>ایتدای</a:t>
            </a:r>
            <a:r>
              <a:rPr lang="fa-IR" sz="2000" dirty="0" smtClean="0">
                <a:cs typeface="B Nazanin" pitchFamily="2" charset="-78"/>
              </a:rPr>
              <a:t> قرن بیستم تا به امروز اتفاق افتاده است. در ابتدای قرن بیستم هزاران شرکت اتومبیل سازی در سطح جهان و فقط 500 شرکت در آمریکا وجود داشت. امروزه کمتر از بیست شرکت خودرو سازی در سطح جهان و فقط دو شرکت در آمریکا وجود دارند.</a:t>
            </a:r>
          </a:p>
        </p:txBody>
      </p:sp>
    </p:spTree>
    <p:extLst>
      <p:ext uri="{BB962C8B-B14F-4D97-AF65-F5344CB8AC3E}">
        <p14:creationId xmlns:p14="http://schemas.microsoft.com/office/powerpoint/2010/main" xmlns="" val="34385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124744"/>
            <a:ext cx="8291264" cy="5733256"/>
          </a:xfrm>
        </p:spPr>
        <p:txBody>
          <a:bodyPr/>
          <a:lstStyle/>
          <a:p>
            <a:pPr algn="r" rtl="1"/>
            <a:r>
              <a:rPr lang="fa-IR" dirty="0">
                <a:cs typeface="B Nazanin" pitchFamily="2" charset="-78"/>
              </a:rPr>
              <a:t>تغییرات قابل ملاحظه ای در اقتصاد دنیا به وقوع پیوست:</a:t>
            </a:r>
          </a:p>
          <a:p>
            <a:pPr algn="r" rtl="1"/>
            <a:r>
              <a:rPr lang="fa-IR" sz="2000" dirty="0">
                <a:cs typeface="B Nazanin" pitchFamily="2" charset="-78"/>
              </a:rPr>
              <a:t>اولین تغییر، افزایش حجم جابجایی های سرمایه می باشد.</a:t>
            </a:r>
          </a:p>
          <a:p>
            <a:pPr algn="r" rtl="1"/>
            <a:r>
              <a:rPr lang="fa-IR" sz="2000" dirty="0">
                <a:cs typeface="B Nazanin" pitchFamily="2" charset="-78"/>
              </a:rPr>
              <a:t>تجارت کالاها و خدمات = 4 </a:t>
            </a:r>
            <a:r>
              <a:rPr lang="fa-IR" sz="2000" dirty="0" err="1">
                <a:cs typeface="B Nazanin" pitchFamily="2" charset="-78"/>
              </a:rPr>
              <a:t>تریلیون</a:t>
            </a:r>
            <a:r>
              <a:rPr lang="fa-IR" sz="2000" dirty="0">
                <a:cs typeface="B Nazanin" pitchFamily="2" charset="-78"/>
              </a:rPr>
              <a:t> دلار در سال</a:t>
            </a:r>
          </a:p>
          <a:p>
            <a:pPr algn="r" rtl="1"/>
            <a:r>
              <a:rPr lang="fa-IR" sz="2000" dirty="0">
                <a:cs typeface="B Nazanin" pitchFamily="2" charset="-78"/>
              </a:rPr>
              <a:t>جابجایی سرمایه = 100 </a:t>
            </a:r>
            <a:r>
              <a:rPr lang="fa-IR" sz="2000" dirty="0" err="1">
                <a:cs typeface="B Nazanin" pitchFamily="2" charset="-78"/>
              </a:rPr>
              <a:t>تریلیون</a:t>
            </a:r>
            <a:r>
              <a:rPr lang="fa-IR" sz="2000" dirty="0">
                <a:cs typeface="B Nazanin" pitchFamily="2" charset="-78"/>
              </a:rPr>
              <a:t> دلار در سال = 25 برابر ارزش تجارت جهانی</a:t>
            </a:r>
          </a:p>
          <a:p>
            <a:pPr algn="r" rtl="1"/>
            <a:r>
              <a:rPr lang="fa-IR" sz="2000" dirty="0">
                <a:cs typeface="B Nazanin" pitchFamily="2" charset="-78"/>
              </a:rPr>
              <a:t>مبادلات ارز خارجی = 250 </a:t>
            </a:r>
            <a:r>
              <a:rPr lang="fa-IR" sz="2000" dirty="0" err="1">
                <a:cs typeface="B Nazanin" pitchFamily="2" charset="-78"/>
              </a:rPr>
              <a:t>تریلیون</a:t>
            </a:r>
            <a:r>
              <a:rPr lang="fa-IR" sz="2000" dirty="0">
                <a:cs typeface="B Nazanin" pitchFamily="2" charset="-78"/>
              </a:rPr>
              <a:t> در سال = 62/5تجارت کالاها و خدمات جهانی</a:t>
            </a:r>
          </a:p>
          <a:p>
            <a:pPr algn="r" rtl="1"/>
            <a:r>
              <a:rPr lang="fa-IR" sz="2000" dirty="0">
                <a:cs typeface="B Nazanin" pitchFamily="2" charset="-78"/>
              </a:rPr>
              <a:t>کسری تراز بازرگانی </a:t>
            </a:r>
            <a:r>
              <a:rPr lang="fa-IR" sz="2000" dirty="0" err="1">
                <a:cs typeface="B Nazanin" pitchFamily="2" charset="-78"/>
              </a:rPr>
              <a:t>تابعی</a:t>
            </a:r>
            <a:r>
              <a:rPr lang="fa-IR" sz="2000" dirty="0">
                <a:cs typeface="B Nazanin" pitchFamily="2" charset="-78"/>
              </a:rPr>
              <a:t> از ارزش پول ملی نیست.</a:t>
            </a:r>
          </a:p>
          <a:p>
            <a:pPr algn="r" rtl="1"/>
            <a:r>
              <a:rPr lang="fa-IR" sz="2000" dirty="0">
                <a:cs typeface="B Nazanin" pitchFamily="2" charset="-78"/>
              </a:rPr>
              <a:t>ارزش پول ملی = جابجایی سرمایه و حجم تجارت خارجی با </a:t>
            </a:r>
            <a:r>
              <a:rPr lang="fa-IR" sz="2000" dirty="0" smtClean="0">
                <a:cs typeface="B Nazanin" pitchFamily="2" charset="-78"/>
              </a:rPr>
              <a:t>یکدیگر</a:t>
            </a:r>
          </a:p>
          <a:p>
            <a:pPr algn="r" rtl="1"/>
            <a:endParaRPr lang="en-US" sz="2400" dirty="0"/>
          </a:p>
          <a:p>
            <a:pPr algn="r" rtl="1"/>
            <a:endParaRPr lang="fa-IR" sz="2400" dirty="0">
              <a:cs typeface="B Nazanin" pitchFamily="2" charset="-78"/>
            </a:endParaRPr>
          </a:p>
          <a:p>
            <a:pPr marL="0" indent="0" algn="r" rtl="1">
              <a:buNone/>
            </a:pPr>
            <a:endParaRPr lang="fa-IR" sz="2400" dirty="0" smtClean="0">
              <a:cs typeface="B Nazanin" pitchFamily="2" charset="-78"/>
            </a:endParaRPr>
          </a:p>
          <a:p>
            <a:pPr algn="r" rtl="1"/>
            <a:endParaRPr lang="fa-IR" sz="2400" dirty="0">
              <a:cs typeface="B Nazanin" pitchFamily="2" charset="-78"/>
            </a:endParaRPr>
          </a:p>
          <a:p>
            <a:pPr algn="r" rtl="1"/>
            <a:endParaRPr lang="fa-IR" sz="2400" dirty="0" smtClean="0">
              <a:cs typeface="B Nazanin" pitchFamily="2" charset="-78"/>
            </a:endParaRPr>
          </a:p>
        </p:txBody>
      </p:sp>
    </p:spTree>
    <p:extLst>
      <p:ext uri="{BB962C8B-B14F-4D97-AF65-F5344CB8AC3E}">
        <p14:creationId xmlns:p14="http://schemas.microsoft.com/office/powerpoint/2010/main" xmlns="" val="583125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9512" y="1600200"/>
            <a:ext cx="8507288" cy="4724400"/>
          </a:xfrm>
        </p:spPr>
        <p:txBody>
          <a:bodyPr/>
          <a:lstStyle/>
          <a:p>
            <a:pPr algn="r" rtl="1"/>
            <a:r>
              <a:rPr lang="fa-IR" sz="2400" dirty="0">
                <a:cs typeface="B Nazanin" pitchFamily="2" charset="-78"/>
              </a:rPr>
              <a:t>دومین تغییر، رابطه بین بهره </a:t>
            </a:r>
            <a:r>
              <a:rPr lang="fa-IR" sz="2400" dirty="0" err="1">
                <a:cs typeface="B Nazanin" pitchFamily="2" charset="-78"/>
              </a:rPr>
              <a:t>وری</a:t>
            </a:r>
            <a:r>
              <a:rPr lang="fa-IR" sz="2400" dirty="0">
                <a:cs typeface="B Nazanin" pitchFamily="2" charset="-78"/>
              </a:rPr>
              <a:t> و اشتغال است.</a:t>
            </a:r>
          </a:p>
          <a:p>
            <a:pPr algn="r" rtl="1"/>
            <a:r>
              <a:rPr lang="fa-IR" sz="2000" dirty="0">
                <a:cs typeface="B Nazanin" pitchFamily="2" charset="-78"/>
              </a:rPr>
              <a:t>نرخ اشتغال در صنایع تولیدی </a:t>
            </a:r>
          </a:p>
          <a:p>
            <a:pPr rtl="1"/>
            <a:r>
              <a:rPr lang="fa-IR" sz="2000" dirty="0">
                <a:cs typeface="B Nazanin" pitchFamily="2" charset="-78"/>
              </a:rPr>
              <a:t>رشد بهره </a:t>
            </a:r>
            <a:r>
              <a:rPr lang="fa-IR" sz="2000" dirty="0" err="1">
                <a:cs typeface="B Nazanin" pitchFamily="2" charset="-78"/>
              </a:rPr>
              <a:t>وری</a:t>
            </a:r>
            <a:r>
              <a:rPr lang="fa-IR" sz="2000" dirty="0">
                <a:cs typeface="B Nazanin" pitchFamily="2" charset="-78"/>
              </a:rPr>
              <a:t> در صنایع تولیدی </a:t>
            </a:r>
          </a:p>
          <a:p>
            <a:pPr algn="r" rtl="1"/>
            <a:endParaRPr lang="fa-IR" sz="2000" dirty="0">
              <a:cs typeface="B Nazanin" pitchFamily="2" charset="-78"/>
            </a:endParaRPr>
          </a:p>
          <a:p>
            <a:pPr algn="r" rtl="1"/>
            <a:r>
              <a:rPr lang="fa-IR" sz="2000" dirty="0">
                <a:cs typeface="B Nazanin" pitchFamily="2" charset="-78"/>
              </a:rPr>
              <a:t>کشورهایی مانند انگلیس که سعی کردند تا سطح اشتغال کارکنان یقه آبی را حفظ کنند هم سطح تولید و هم اشتغال را از دست دادند؟؟؟؟</a:t>
            </a:r>
          </a:p>
          <a:p>
            <a:pPr algn="r" rtl="1"/>
            <a:r>
              <a:rPr lang="fa-IR" sz="2400" dirty="0" smtClean="0">
                <a:cs typeface="B Nazanin" pitchFamily="2" charset="-78"/>
              </a:rPr>
              <a:t>سومین تغییر، عمده ظهور اقتصاد جهانی به عنوان واحد اقتصادی مسلط می باشد.</a:t>
            </a:r>
          </a:p>
          <a:p>
            <a:pPr algn="r" rtl="1"/>
            <a:r>
              <a:rPr lang="fa-IR" sz="2000" dirty="0" smtClean="0">
                <a:cs typeface="B Nazanin" pitchFamily="2" charset="-78"/>
              </a:rPr>
              <a:t>رمز موفقیت کشورهای آلمان و ژاپن تمرکز رهبران اقتصاد و سیاست بر روی اقتصاد جهانی و بازارهای جهانی</a:t>
            </a:r>
          </a:p>
          <a:p>
            <a:pPr algn="r" rtl="1"/>
            <a:r>
              <a:rPr lang="fa-IR" sz="2000" dirty="0">
                <a:cs typeface="B Nazanin" pitchFamily="2" charset="-78"/>
              </a:rPr>
              <a:t>اقتصاد جهان از جنگ جهانی دوم تغییرات بسیاری کرده است. احتمالا، مهم ترین تغییر ظهور بازارهای جهانی است.</a:t>
            </a:r>
          </a:p>
          <a:p>
            <a:pPr algn="r" rtl="1"/>
            <a:endParaRPr lang="fa-IR" sz="2400" dirty="0">
              <a:cs typeface="B Nazanin" pitchFamily="2" charset="-78"/>
            </a:endParaRPr>
          </a:p>
          <a:p>
            <a:pPr marL="0" indent="0" algn="r" rtl="1">
              <a:buNone/>
            </a:pPr>
            <a:endParaRPr lang="fa-IR" dirty="0">
              <a:cs typeface="B Nazanin" pitchFamily="2" charset="-78"/>
            </a:endParaRPr>
          </a:p>
        </p:txBody>
      </p:sp>
      <p:sp>
        <p:nvSpPr>
          <p:cNvPr id="4" name="Down Arrow 3"/>
          <p:cNvSpPr/>
          <p:nvPr/>
        </p:nvSpPr>
        <p:spPr bwMode="auto">
          <a:xfrm>
            <a:off x="5736650" y="2026133"/>
            <a:ext cx="242316" cy="54893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Up Arrow 4"/>
          <p:cNvSpPr/>
          <p:nvPr/>
        </p:nvSpPr>
        <p:spPr bwMode="auto">
          <a:xfrm>
            <a:off x="54843" y="2365238"/>
            <a:ext cx="242316" cy="559706"/>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81132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sz="2000" b="1" dirty="0">
                <a:solidFill>
                  <a:srgbClr val="1AB621"/>
                </a:solidFill>
                <a:cs typeface="B Nazanin" pitchFamily="2" charset="-78"/>
              </a:rPr>
              <a:t>نظامهای اقتصادی</a:t>
            </a:r>
          </a:p>
          <a:p>
            <a:pPr algn="r" rtl="1"/>
            <a:r>
              <a:rPr lang="fa-IR" sz="2400" dirty="0">
                <a:cs typeface="B Nazanin" pitchFamily="2" charset="-78"/>
              </a:rPr>
              <a:t>سه نوع نظام اقتصادی در جهان وجود دارد که عبارتند از : سرمایه داری، سوسیالیستی و مختلط. این طبقه بندی بر مبنای شیوه تخصیص منابع استوار است که به ترتیب عبارتند از:</a:t>
            </a:r>
          </a:p>
          <a:p>
            <a:pPr algn="r" rtl="1"/>
            <a:r>
              <a:rPr lang="fa-IR" sz="2400" dirty="0">
                <a:cs typeface="B Nazanin" pitchFamily="2" charset="-78"/>
              </a:rPr>
              <a:t> </a:t>
            </a:r>
            <a:r>
              <a:rPr lang="fa-IR" sz="2400" dirty="0">
                <a:solidFill>
                  <a:srgbClr val="C00000"/>
                </a:solidFill>
                <a:cs typeface="B Nazanin" pitchFamily="2" charset="-78"/>
              </a:rPr>
              <a:t>تخصیص منابع بر اساس تقاضای بازار</a:t>
            </a:r>
            <a:r>
              <a:rPr lang="fa-IR" sz="2400" dirty="0">
                <a:cs typeface="B Nazanin" pitchFamily="2" charset="-78"/>
              </a:rPr>
              <a:t>: به تصمیم گیری مصرف کننده گان متکی است. نظام بازار یک نوع مردم سالاری اقتصادی است که در آن شهروندان این حق را دارند تا با توجه به </a:t>
            </a:r>
            <a:r>
              <a:rPr lang="fa-IR" sz="2400" dirty="0" err="1">
                <a:cs typeface="B Nazanin" pitchFamily="2" charset="-78"/>
              </a:rPr>
              <a:t>وجوهی</a:t>
            </a:r>
            <a:r>
              <a:rPr lang="fa-IR" sz="2400" dirty="0">
                <a:cs typeface="B Nazanin" pitchFamily="2" charset="-78"/>
              </a:rPr>
              <a:t> که می پردازند، درمورد کالاهای مورد علاقه خود رای بدهند. نقش دولتها آن است که رقابت را توسعه دهند و اطمینان حاصل نمایند که از حقوق مصرف </a:t>
            </a:r>
            <a:r>
              <a:rPr lang="fa-IR" sz="2400" dirty="0" err="1">
                <a:cs typeface="B Nazanin" pitchFamily="2" charset="-78"/>
              </a:rPr>
              <a:t>کنندگان</a:t>
            </a:r>
            <a:r>
              <a:rPr lang="fa-IR" sz="2400" dirty="0">
                <a:cs typeface="B Nazanin" pitchFamily="2" charset="-78"/>
              </a:rPr>
              <a:t> حمایت شود. ایالات متحده، اغلب کشورهای اروپای غربی و ژاپن که 75 درصد تولید ناخالص جهانی را تولید می کنند نمونه های از </a:t>
            </a:r>
            <a:r>
              <a:rPr lang="fa-IR" sz="2400" dirty="0" err="1">
                <a:cs typeface="B Nazanin" pitchFamily="2" charset="-78"/>
              </a:rPr>
              <a:t>از</a:t>
            </a:r>
            <a:r>
              <a:rPr lang="fa-IR" sz="2400" dirty="0">
                <a:cs typeface="B Nazanin" pitchFamily="2" charset="-78"/>
              </a:rPr>
              <a:t> نوع اقتصاد هستند.</a:t>
            </a:r>
          </a:p>
          <a:p>
            <a:pPr algn="r" rtl="1"/>
            <a:endParaRPr lang="en-US" sz="2000" dirty="0"/>
          </a:p>
          <a:p>
            <a:pPr algn="r" rtl="1"/>
            <a:endParaRPr lang="en-US" dirty="0"/>
          </a:p>
        </p:txBody>
      </p:sp>
    </p:spTree>
    <p:extLst>
      <p:ext uri="{BB962C8B-B14F-4D97-AF65-F5344CB8AC3E}">
        <p14:creationId xmlns:p14="http://schemas.microsoft.com/office/powerpoint/2010/main" xmlns="" val="1490332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400" dirty="0">
                <a:solidFill>
                  <a:srgbClr val="C00000"/>
                </a:solidFill>
                <a:cs typeface="B Nazanin" pitchFamily="2" charset="-78"/>
              </a:rPr>
              <a:t>تخصیص منابع براساس برنامه ریزی متمرکز دولتی </a:t>
            </a:r>
            <a:r>
              <a:rPr lang="fa-IR" sz="2400" dirty="0">
                <a:cs typeface="B Nazanin" pitchFamily="2" charset="-78"/>
              </a:rPr>
              <a:t>: دولت قدرت وسیعی جهت برآوردن خواسته های جامعه دارد</a:t>
            </a:r>
            <a:r>
              <a:rPr lang="fa-IR" sz="2400" dirty="0" smtClean="0">
                <a:cs typeface="B Nazanin" pitchFamily="2" charset="-78"/>
              </a:rPr>
              <a:t>. این قدرت شامل تصمیم گیری در مورد نوع کالاهایی که باید تولید شود و شیوه تولید آنها می گردد.</a:t>
            </a:r>
          </a:p>
          <a:p>
            <a:pPr algn="r" rtl="1"/>
            <a:r>
              <a:rPr lang="fa-IR" sz="2400" dirty="0" smtClean="0">
                <a:cs typeface="B Nazanin" pitchFamily="2" charset="-78"/>
              </a:rPr>
              <a:t>در این نظام مصرف </a:t>
            </a:r>
            <a:r>
              <a:rPr lang="fa-IR" sz="2400" dirty="0" err="1" smtClean="0">
                <a:cs typeface="B Nazanin" pitchFamily="2" charset="-78"/>
              </a:rPr>
              <a:t>کنندگان</a:t>
            </a:r>
            <a:r>
              <a:rPr lang="fa-IR" sz="2400" dirty="0" smtClean="0">
                <a:cs typeface="B Nazanin" pitchFamily="2" charset="-78"/>
              </a:rPr>
              <a:t> آزاد هستند تا پول خود را جهت انتخاب کالاهای موجود مصرف نمایند ، اما تصمیم گیری در مورد کالاهایی که باید تولید شود توسط برنامه ریزان دولتی انجام می گیرد. از آنجایی که در این نظام تقاضا از عرضه بیشتر است، عناصر آمیخته بازاریابی به عنوان متغیرهای راهبردی مورد استفاده قرار </a:t>
            </a:r>
            <a:r>
              <a:rPr lang="fa-IR" sz="2400" dirty="0" err="1" smtClean="0">
                <a:cs typeface="B Nazanin" pitchFamily="2" charset="-78"/>
              </a:rPr>
              <a:t>نمی</a:t>
            </a:r>
            <a:r>
              <a:rPr lang="fa-IR" sz="2400" dirty="0" smtClean="0">
                <a:cs typeface="B Nazanin" pitchFamily="2" charset="-78"/>
              </a:rPr>
              <a:t> گیرد. اتکای ناچیزی بر تمایز محصول تبلیغات و فعالیتهای تشویقی و </a:t>
            </a:r>
            <a:r>
              <a:rPr lang="fa-IR" sz="2400" dirty="0" err="1" smtClean="0">
                <a:cs typeface="B Nazanin" pitchFamily="2" charset="-78"/>
              </a:rPr>
              <a:t>ترغیبی</a:t>
            </a:r>
            <a:r>
              <a:rPr lang="fa-IR" sz="2400" dirty="0" smtClean="0">
                <a:cs typeface="B Nazanin" pitchFamily="2" charset="-78"/>
              </a:rPr>
              <a:t> وجود دارد و توزیع توسط دولت انجام می شود. سه کشور پر جمعیت جهان شامل چین، شوروی سابق و هند برای چندین دهه از این نظام استفاده می کردند.</a:t>
            </a:r>
            <a:endParaRPr lang="fa-IR" sz="2400" dirty="0">
              <a:cs typeface="B Nazanin" pitchFamily="2" charset="-78"/>
            </a:endParaRPr>
          </a:p>
          <a:p>
            <a:pPr algn="r" rtl="1"/>
            <a:endParaRPr lang="en-US" sz="2400" dirty="0">
              <a:cs typeface="B Nazanin" pitchFamily="2" charset="-78"/>
            </a:endParaRPr>
          </a:p>
          <a:p>
            <a:pPr algn="r" rtl="1"/>
            <a:endParaRPr lang="en-US" sz="2400" dirty="0">
              <a:cs typeface="B Nazanin" pitchFamily="2" charset="-78"/>
            </a:endParaRPr>
          </a:p>
        </p:txBody>
      </p:sp>
    </p:spTree>
    <p:extLst>
      <p:ext uri="{BB962C8B-B14F-4D97-AF65-F5344CB8AC3E}">
        <p14:creationId xmlns:p14="http://schemas.microsoft.com/office/powerpoint/2010/main" xmlns="" val="293368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400" dirty="0">
                <a:solidFill>
                  <a:srgbClr val="C00000"/>
                </a:solidFill>
                <a:cs typeface="B Nazanin" pitchFamily="2" charset="-78"/>
              </a:rPr>
              <a:t>تخصیص منابع ترکیبی یا مختلط</a:t>
            </a:r>
            <a:r>
              <a:rPr lang="fa-IR" sz="2400" dirty="0">
                <a:cs typeface="B Nazanin" pitchFamily="2" charset="-78"/>
              </a:rPr>
              <a:t>: در دنیای واقعی کلیه نظام ها ترکیبی از این دو می باشد</a:t>
            </a:r>
            <a:r>
              <a:rPr lang="fa-IR" sz="2400" dirty="0" smtClean="0">
                <a:cs typeface="B Nazanin" pitchFamily="2" charset="-78"/>
              </a:rPr>
              <a:t>. در یک اقتصاد مبتنی بر بازار، بخش های مرتبط با برنامه ریزی متمرکز نسبتی از تولید ناخالص داخلی است که تحت عنوان مالیات توسط دولت اخذ و سپس هزینه می گردد. بنابراین کلیه نظام های بازار دارای بخش های با برنامه ریزی متمرکز هستند و کلیه نظامهای مبتنی بر برنامه ریزی متمرکز در برخی از بخش ها از نظام مبتنی بر بازار استفاده می کنند.</a:t>
            </a:r>
          </a:p>
          <a:p>
            <a:pPr algn="r" rtl="1"/>
            <a:r>
              <a:rPr lang="fa-IR" sz="2400" dirty="0" smtClean="0">
                <a:cs typeface="B Nazanin" pitchFamily="2" charset="-78"/>
              </a:rPr>
              <a:t> گزارش </a:t>
            </a:r>
            <a:r>
              <a:rPr lang="fa-IR" sz="2400" dirty="0" err="1" smtClean="0">
                <a:cs typeface="B Nazanin" pitchFamily="2" charset="-78"/>
              </a:rPr>
              <a:t>اخیری</a:t>
            </a:r>
            <a:r>
              <a:rPr lang="fa-IR" sz="2400" dirty="0" smtClean="0">
                <a:cs typeface="B Nazanin" pitchFamily="2" charset="-78"/>
              </a:rPr>
              <a:t> که توسط بنیاد </a:t>
            </a:r>
            <a:r>
              <a:rPr lang="fa-IR" sz="2400" dirty="0" err="1" smtClean="0">
                <a:cs typeface="B Nazanin" pitchFamily="2" charset="-78"/>
              </a:rPr>
              <a:t>هریتیچ</a:t>
            </a:r>
            <a:r>
              <a:rPr lang="fa-IR" sz="2400" dirty="0" smtClean="0">
                <a:cs typeface="B Nazanin" pitchFamily="2" charset="-78"/>
              </a:rPr>
              <a:t> در واشنگتن ارائه شده، صد کشور را برحسب آزادی اقتصادی درجه بندی کرده است. ده متغیر اقتصادی عبارتند از : خط مشی های تجاری، خط مشی های پولی، خط مشی های مالیاتی، جابجایی سرمایه، مصرف دولتی بازده اقتصادی، سرمایه گذاری خارجی، کنترل </a:t>
            </a:r>
            <a:r>
              <a:rPr lang="fa-IR" sz="2400" dirty="0" err="1" smtClean="0">
                <a:cs typeface="B Nazanin" pitchFamily="2" charset="-78"/>
              </a:rPr>
              <a:t>دستمزدها</a:t>
            </a:r>
            <a:r>
              <a:rPr lang="fa-IR" sz="2400" dirty="0" smtClean="0">
                <a:cs typeface="B Nazanin" pitchFamily="2" charset="-78"/>
              </a:rPr>
              <a:t> و قیمتها، حقوق مالکیت، مقررات، خط مشی های بانکی و بازار سیاه.</a:t>
            </a:r>
            <a:endParaRPr lang="fa-IR" sz="2400" dirty="0">
              <a:cs typeface="B Nazanin" pitchFamily="2" charset="-78"/>
            </a:endParaRPr>
          </a:p>
          <a:p>
            <a:pPr algn="r" rtl="1"/>
            <a:endParaRPr lang="en-US" sz="2400" dirty="0"/>
          </a:p>
        </p:txBody>
      </p:sp>
    </p:spTree>
    <p:extLst>
      <p:ext uri="{BB962C8B-B14F-4D97-AF65-F5344CB8AC3E}">
        <p14:creationId xmlns:p14="http://schemas.microsoft.com/office/powerpoint/2010/main" xmlns="" val="262670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391400" cy="838200"/>
          </a:xfrm>
        </p:spPr>
        <p:txBody>
          <a:bodyPr/>
          <a:lstStyle/>
          <a:p>
            <a:pPr algn="ctr"/>
            <a:r>
              <a:rPr lang="en-US" sz="2400" dirty="0" smtClean="0"/>
              <a:t> </a:t>
            </a:r>
            <a:r>
              <a:rPr lang="fa-IR" sz="2400" dirty="0" smtClean="0"/>
              <a:t> شاخص آزادی اقتصادی صد کشور دنیا</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79394777"/>
              </p:ext>
            </p:extLst>
          </p:nvPr>
        </p:nvGraphicFramePr>
        <p:xfrm>
          <a:off x="1403650" y="1340768"/>
          <a:ext cx="6480721" cy="4536504"/>
        </p:xfrm>
        <a:graphic>
          <a:graphicData uri="http://schemas.openxmlformats.org/drawingml/2006/table">
            <a:tbl>
              <a:tblPr firstRow="1" firstCol="1" bandRow="1">
                <a:tableStyleId>{5C22544A-7EE6-4342-B048-85BDC9FD1C3A}</a:tableStyleId>
              </a:tblPr>
              <a:tblGrid>
                <a:gridCol w="1704067"/>
                <a:gridCol w="1919238"/>
                <a:gridCol w="1493410"/>
                <a:gridCol w="1364006"/>
              </a:tblGrid>
              <a:tr h="567063">
                <a:tc>
                  <a:txBody>
                    <a:bodyPr/>
                    <a:lstStyle/>
                    <a:p>
                      <a:pPr algn="ctr">
                        <a:lnSpc>
                          <a:spcPct val="115000"/>
                        </a:lnSpc>
                        <a:spcAft>
                          <a:spcPts val="0"/>
                        </a:spcAft>
                      </a:pPr>
                      <a:r>
                        <a:rPr lang="ar-SA" sz="1100" dirty="0">
                          <a:effectLst/>
                        </a:rPr>
                        <a:t>تحت کنترل کامل</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ar-SA" sz="1100" dirty="0">
                          <a:effectLst/>
                        </a:rPr>
                        <a:t>تا حدود زیادی تحت کنترل</a:t>
                      </a:r>
                      <a:endParaRPr lang="en-US" sz="1100" dirty="0">
                        <a:effectLst/>
                        <a:latin typeface="Calibri"/>
                        <a:ea typeface="Calibri"/>
                        <a:cs typeface="Arial"/>
                      </a:endParaRPr>
                    </a:p>
                  </a:txBody>
                  <a:tcPr marL="68580" marR="68580" marT="0" marB="0"/>
                </a:tc>
                <a:tc>
                  <a:txBody>
                    <a:bodyPr/>
                    <a:lstStyle/>
                    <a:p>
                      <a:pPr algn="ctr">
                        <a:lnSpc>
                          <a:spcPct val="115000"/>
                        </a:lnSpc>
                        <a:spcAft>
                          <a:spcPts val="0"/>
                        </a:spcAft>
                      </a:pPr>
                      <a:r>
                        <a:rPr lang="ar-SA" sz="1100">
                          <a:effectLst/>
                        </a:rPr>
                        <a:t>تاحدود زیادی آزاد</a:t>
                      </a:r>
                      <a:endParaRPr lang="en-US" sz="1100">
                        <a:effectLst/>
                        <a:latin typeface="Calibri"/>
                        <a:ea typeface="Calibri"/>
                        <a:cs typeface="Arial"/>
                      </a:endParaRPr>
                    </a:p>
                  </a:txBody>
                  <a:tcPr marL="68580" marR="68580" marT="0" marB="0"/>
                </a:tc>
                <a:tc>
                  <a:txBody>
                    <a:bodyPr/>
                    <a:lstStyle/>
                    <a:p>
                      <a:pPr algn="ctr">
                        <a:lnSpc>
                          <a:spcPct val="115000"/>
                        </a:lnSpc>
                        <a:spcAft>
                          <a:spcPts val="0"/>
                        </a:spcAft>
                      </a:pPr>
                      <a:r>
                        <a:rPr lang="fa-IR" sz="1100">
                          <a:effectLst/>
                        </a:rPr>
                        <a:t>آزاد</a:t>
                      </a:r>
                      <a:endParaRPr lang="en-US" sz="1100">
                        <a:effectLst/>
                        <a:latin typeface="Calibri"/>
                        <a:ea typeface="Calibri"/>
                        <a:cs typeface="Arial"/>
                      </a:endParaRPr>
                    </a:p>
                  </a:txBody>
                  <a:tcPr marL="68580" marR="68580" marT="0" marB="0"/>
                </a:tc>
              </a:tr>
              <a:tr h="567063">
                <a:tc>
                  <a:txBody>
                    <a:bodyPr/>
                    <a:lstStyle/>
                    <a:p>
                      <a:pPr algn="ctr" rtl="1">
                        <a:lnSpc>
                          <a:spcPct val="115000"/>
                        </a:lnSpc>
                        <a:spcAft>
                          <a:spcPts val="0"/>
                        </a:spcAft>
                      </a:pPr>
                      <a:r>
                        <a:rPr lang="ar-SA" sz="1100">
                          <a:effectLst/>
                        </a:rPr>
                        <a:t>94-مولداوی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45-ترکیه</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8-کانادا</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1-هنگ کنگ</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95-هائیتی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51-مکزیک</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9-آلمان</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2-سنگاپور</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96-سودان</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62-لهستان</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11-بهاماس</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3- بحرین</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97-آنگولا</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69-اندونزی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13-کره جنوبی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4-ایالات متحده</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99-ویتنام</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73-روسیه</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20-شیلی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5-ژاپن</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100-کوبا</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86-هند</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24-عمان</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6-تایوان</a:t>
                      </a:r>
                      <a:endParaRPr lang="en-US" sz="1100">
                        <a:effectLst/>
                        <a:latin typeface="Calibri"/>
                        <a:ea typeface="Calibri"/>
                        <a:cs typeface="Arial"/>
                      </a:endParaRPr>
                    </a:p>
                  </a:txBody>
                  <a:tcPr marL="68580" marR="68580" marT="0" marB="0" anchor="ctr"/>
                </a:tc>
              </a:tr>
              <a:tr h="567063">
                <a:tc>
                  <a:txBody>
                    <a:bodyPr/>
                    <a:lstStyle/>
                    <a:p>
                      <a:pPr algn="ctr" rtl="1">
                        <a:lnSpc>
                          <a:spcPct val="115000"/>
                        </a:lnSpc>
                        <a:spcAft>
                          <a:spcPts val="0"/>
                        </a:spcAft>
                      </a:pPr>
                      <a:r>
                        <a:rPr lang="ar-SA" sz="1100">
                          <a:effectLst/>
                        </a:rPr>
                        <a:t>101-کره شمالی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93-سیرالئون</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43-اوگاندا</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dirty="0">
                          <a:effectLst/>
                        </a:rPr>
                        <a:t>7-بریتانیاا</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280155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7467600" cy="5544616"/>
          </a:xfrm>
          <a:solidFill>
            <a:schemeClr val="accent3">
              <a:lumMod val="40000"/>
              <a:lumOff val="60000"/>
            </a:schemeClr>
          </a:solidFill>
        </p:spPr>
        <p:txBody>
          <a:bodyPr/>
          <a:lstStyle/>
          <a:p>
            <a:pPr algn="r" rtl="1"/>
            <a:r>
              <a:rPr lang="fa-IR" sz="2800" dirty="0" smtClean="0">
                <a:solidFill>
                  <a:srgbClr val="1AB621"/>
                </a:solidFill>
                <a:cs typeface="B Nazanin" pitchFamily="2" charset="-78"/>
              </a:rPr>
              <a:t>مراحل توسعه بازار و توسعه اقتصادی</a:t>
            </a:r>
          </a:p>
        </p:txBody>
      </p:sp>
      <p:graphicFrame>
        <p:nvGraphicFramePr>
          <p:cNvPr id="7" name="Table 6"/>
          <p:cNvGraphicFramePr>
            <a:graphicFrameLocks noGrp="1"/>
          </p:cNvGraphicFramePr>
          <p:nvPr>
            <p:extLst>
              <p:ext uri="{D42A27DB-BD31-4B8C-83A1-F6EECF244321}">
                <p14:modId xmlns:p14="http://schemas.microsoft.com/office/powerpoint/2010/main" xmlns="" val="2670924682"/>
              </p:ext>
            </p:extLst>
          </p:nvPr>
        </p:nvGraphicFramePr>
        <p:xfrm>
          <a:off x="1115618" y="1772816"/>
          <a:ext cx="6696745" cy="4783811"/>
        </p:xfrm>
        <a:graphic>
          <a:graphicData uri="http://schemas.openxmlformats.org/drawingml/2006/table">
            <a:tbl>
              <a:tblPr firstRow="1" firstCol="1" bandRow="1">
                <a:tableStyleId>{5C22544A-7EE6-4342-B048-85BDC9FD1C3A}</a:tableStyleId>
              </a:tblPr>
              <a:tblGrid>
                <a:gridCol w="1661599"/>
                <a:gridCol w="1016820"/>
                <a:gridCol w="1339209"/>
                <a:gridCol w="1339209"/>
                <a:gridCol w="1339908"/>
              </a:tblGrid>
              <a:tr h="872827">
                <a:tc>
                  <a:txBody>
                    <a:bodyPr/>
                    <a:lstStyle/>
                    <a:p>
                      <a:pPr algn="ctr">
                        <a:lnSpc>
                          <a:spcPct val="115000"/>
                        </a:lnSpc>
                        <a:spcAft>
                          <a:spcPts val="0"/>
                        </a:spcAft>
                      </a:pPr>
                      <a:r>
                        <a:rPr lang="ar-SA" sz="1500" dirty="0">
                          <a:effectLst/>
                        </a:rPr>
                        <a:t>مر حله توسعه اقتصادی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a:effectLst/>
                        </a:rPr>
                        <a:t>جمعیت در سال 1997 به میلیون نفر</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dirty="0">
                          <a:effectLst/>
                        </a:rPr>
                        <a:t>درصد تولید ناخالص جهانی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a:effectLst/>
                        </a:rPr>
                        <a:t>سرانه تولید ناخالص ملی سال1997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a:effectLst/>
                        </a:rPr>
                        <a:t>گروه درآمدی بر اساس سرانه تولید ناخالص ملی</a:t>
                      </a:r>
                      <a:endParaRPr lang="en-US" sz="1100">
                        <a:effectLst/>
                        <a:latin typeface="Calibri"/>
                        <a:ea typeface="Calibri"/>
                        <a:cs typeface="Arial"/>
                      </a:endParaRPr>
                    </a:p>
                  </a:txBody>
                  <a:tcPr marL="68580" marR="68580" marT="0" marB="0" anchor="ctr"/>
                </a:tc>
              </a:tr>
              <a:tr h="919363">
                <a:tc>
                  <a:txBody>
                    <a:bodyPr/>
                    <a:lstStyle/>
                    <a:p>
                      <a:pPr algn="ctr">
                        <a:lnSpc>
                          <a:spcPct val="115000"/>
                        </a:lnSpc>
                        <a:spcAft>
                          <a:spcPts val="0"/>
                        </a:spcAft>
                      </a:pPr>
                      <a:r>
                        <a:rPr lang="fa-IR" sz="1100">
                          <a:effectLst/>
                        </a:rPr>
                        <a:t>اصطلاحا کشورهای ما قبل صنعتی نامیده می شوند مانند بنگلادش</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914</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81</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24754</a:t>
                      </a:r>
                      <a:endParaRPr lang="en-US" sz="1100">
                        <a:effectLst/>
                        <a:latin typeface="Calibri"/>
                        <a:ea typeface="Calibri"/>
                        <a:cs typeface="Arial"/>
                      </a:endParaRPr>
                    </a:p>
                  </a:txBody>
                  <a:tcPr marL="68580" marR="68580" marT="0" marB="0" anchor="ctr"/>
                </a:tc>
                <a:tc>
                  <a:txBody>
                    <a:bodyPr/>
                    <a:lstStyle/>
                    <a:p>
                      <a:pPr>
                        <a:lnSpc>
                          <a:spcPct val="115000"/>
                        </a:lnSpc>
                        <a:spcAft>
                          <a:spcPts val="0"/>
                        </a:spcAft>
                      </a:pPr>
                      <a:r>
                        <a:rPr lang="fa-IR" sz="1100">
                          <a:effectLst/>
                        </a:rPr>
                        <a:t>کشورهای با درآمد پایین دارای درآمد های سرانه کمتر از 766 دلار هستند</a:t>
                      </a:r>
                      <a:endParaRPr lang="en-US" sz="1100">
                        <a:effectLst/>
                        <a:latin typeface="Calibri"/>
                        <a:ea typeface="Calibri"/>
                        <a:cs typeface="Arial"/>
                      </a:endParaRPr>
                    </a:p>
                  </a:txBody>
                  <a:tcPr marL="68580" marR="68580" marT="0" marB="0"/>
                </a:tc>
              </a:tr>
              <a:tr h="1152895">
                <a:tc>
                  <a:txBody>
                    <a:bodyPr/>
                    <a:lstStyle/>
                    <a:p>
                      <a:pPr algn="ctr">
                        <a:lnSpc>
                          <a:spcPct val="115000"/>
                        </a:lnSpc>
                        <a:spcAft>
                          <a:spcPts val="0"/>
                        </a:spcAft>
                      </a:pPr>
                      <a:r>
                        <a:rPr lang="fa-IR" sz="1100">
                          <a:effectLst/>
                        </a:rPr>
                        <a:t>به کشورهای کمتر توسعه یافته معروفند مانند اندونزی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540</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8</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3946</a:t>
                      </a:r>
                      <a:endParaRPr lang="en-US" sz="1100">
                        <a:effectLst/>
                        <a:latin typeface="Calibri"/>
                        <a:ea typeface="Calibri"/>
                        <a:cs typeface="Arial"/>
                      </a:endParaRPr>
                    </a:p>
                  </a:txBody>
                  <a:tcPr marL="68580" marR="68580" marT="0" marB="0" anchor="ctr"/>
                </a:tc>
                <a:tc>
                  <a:txBody>
                    <a:bodyPr/>
                    <a:lstStyle/>
                    <a:p>
                      <a:pPr algn="r">
                        <a:lnSpc>
                          <a:spcPct val="115000"/>
                        </a:lnSpc>
                        <a:spcAft>
                          <a:spcPts val="0"/>
                        </a:spcAft>
                      </a:pPr>
                      <a:r>
                        <a:rPr lang="fa-IR" sz="1100">
                          <a:effectLst/>
                        </a:rPr>
                        <a:t>کشورهای با درآمد های کمتر از متوسط با درآمد سرانه بیش از 766 دلار و کمتر از 3036 دلار</a:t>
                      </a:r>
                      <a:endParaRPr lang="en-US" sz="1100">
                        <a:effectLst/>
                        <a:latin typeface="Calibri"/>
                        <a:ea typeface="Calibri"/>
                        <a:cs typeface="Arial"/>
                      </a:endParaRPr>
                    </a:p>
                  </a:txBody>
                  <a:tcPr marL="68580" marR="68580" marT="0" marB="0"/>
                </a:tc>
              </a:tr>
              <a:tr h="919363">
                <a:tc>
                  <a:txBody>
                    <a:bodyPr/>
                    <a:lstStyle/>
                    <a:p>
                      <a:pPr algn="ctr">
                        <a:lnSpc>
                          <a:spcPct val="115000"/>
                        </a:lnSpc>
                        <a:spcAft>
                          <a:spcPts val="0"/>
                        </a:spcAft>
                      </a:pPr>
                      <a:r>
                        <a:rPr lang="fa-IR" sz="1100">
                          <a:effectLst/>
                        </a:rPr>
                        <a:t>که این کشورها  را در حال صنعتی شدن می نامند مانند مالزی</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1088</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5</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1385</a:t>
                      </a:r>
                      <a:endParaRPr lang="en-US" sz="1100">
                        <a:effectLst/>
                        <a:latin typeface="Calibri"/>
                        <a:ea typeface="Calibri"/>
                        <a:cs typeface="Arial"/>
                      </a:endParaRPr>
                    </a:p>
                  </a:txBody>
                  <a:tcPr marL="68580" marR="68580" marT="0" marB="0" anchor="ctr"/>
                </a:tc>
                <a:tc>
                  <a:txBody>
                    <a:bodyPr/>
                    <a:lstStyle/>
                    <a:p>
                      <a:pPr algn="r">
                        <a:lnSpc>
                          <a:spcPct val="115000"/>
                        </a:lnSpc>
                        <a:spcAft>
                          <a:spcPts val="0"/>
                        </a:spcAft>
                      </a:pPr>
                      <a:r>
                        <a:rPr lang="fa-IR" sz="1100">
                          <a:effectLst/>
                        </a:rPr>
                        <a:t>کشورهای با درآمد بالاتر از متوسط دارای درآمد سرانه بین 3036 و 9386 دلار می باشند</a:t>
                      </a:r>
                      <a:endParaRPr lang="en-US" sz="1100">
                        <a:effectLst/>
                        <a:latin typeface="Calibri"/>
                        <a:ea typeface="Calibri"/>
                        <a:cs typeface="Arial"/>
                      </a:endParaRPr>
                    </a:p>
                  </a:txBody>
                  <a:tcPr marL="68580" marR="68580" marT="0" marB="0"/>
                </a:tc>
              </a:tr>
              <a:tr h="919363">
                <a:tc>
                  <a:txBody>
                    <a:bodyPr/>
                    <a:lstStyle/>
                    <a:p>
                      <a:pPr algn="ctr">
                        <a:lnSpc>
                          <a:spcPct val="115000"/>
                        </a:lnSpc>
                        <a:spcAft>
                          <a:spcPts val="0"/>
                        </a:spcAft>
                      </a:pPr>
                      <a:r>
                        <a:rPr lang="fa-IR" sz="1100">
                          <a:effectLst/>
                        </a:rPr>
                        <a:t>بنام کشورهای پیشرفته ،صنعتی شده شناخته می شوند مانند ایالات متحده ، ژاپن و ....</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3318</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6</a:t>
                      </a:r>
                      <a:endParaRPr lang="en-US" sz="1100">
                        <a:effectLst/>
                        <a:latin typeface="Calibri"/>
                        <a:ea typeface="Calibri"/>
                        <a:cs typeface="Arial"/>
                      </a:endParaRPr>
                    </a:p>
                  </a:txBody>
                  <a:tcPr marL="68580" marR="68580" marT="0" marB="0" anchor="ctr"/>
                </a:tc>
                <a:tc>
                  <a:txBody>
                    <a:bodyPr/>
                    <a:lstStyle/>
                    <a:p>
                      <a:pPr algn="ctr" rtl="1">
                        <a:lnSpc>
                          <a:spcPct val="115000"/>
                        </a:lnSpc>
                        <a:spcAft>
                          <a:spcPts val="0"/>
                        </a:spcAft>
                      </a:pPr>
                      <a:r>
                        <a:rPr lang="ar-SA" sz="1100">
                          <a:effectLst/>
                        </a:rPr>
                        <a:t>463</a:t>
                      </a:r>
                      <a:endParaRPr lang="en-US" sz="1100">
                        <a:effectLst/>
                        <a:latin typeface="Calibri"/>
                        <a:ea typeface="Calibri"/>
                        <a:cs typeface="Arial"/>
                      </a:endParaRPr>
                    </a:p>
                  </a:txBody>
                  <a:tcPr marL="68580" marR="68580" marT="0" marB="0" anchor="ctr"/>
                </a:tc>
                <a:tc>
                  <a:txBody>
                    <a:bodyPr/>
                    <a:lstStyle/>
                    <a:p>
                      <a:pPr algn="r">
                        <a:lnSpc>
                          <a:spcPct val="115000"/>
                        </a:lnSpc>
                        <a:spcAft>
                          <a:spcPts val="0"/>
                        </a:spcAft>
                      </a:pPr>
                      <a:r>
                        <a:rPr lang="fa-IR" sz="1100" dirty="0">
                          <a:effectLst/>
                        </a:rPr>
                        <a:t>کشورهای با درآمد بالا دارای درآمد سرانه بالاتر از 9386 دلار</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3786035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cs typeface="B Nazanin" pitchFamily="2" charset="-78"/>
              </a:rPr>
              <a:t>کشورهای با درآمد پایین و کمتر از 766 دلار</a:t>
            </a:r>
          </a:p>
          <a:p>
            <a:pPr algn="r" rtl="1"/>
            <a:r>
              <a:rPr lang="fa-IR" sz="2400" dirty="0" smtClean="0">
                <a:cs typeface="B Nazanin" pitchFamily="2" charset="-78"/>
              </a:rPr>
              <a:t>کشاورزی : به صورت بسیار محدودی صنعتی شده </a:t>
            </a:r>
            <a:r>
              <a:rPr lang="fa-IR" sz="2400" dirty="0" err="1" smtClean="0">
                <a:cs typeface="B Nazanin" pitchFamily="2" charset="-78"/>
              </a:rPr>
              <a:t>اند</a:t>
            </a:r>
            <a:endParaRPr lang="fa-IR" sz="2400" dirty="0" smtClean="0">
              <a:cs typeface="B Nazanin" pitchFamily="2" charset="-78"/>
            </a:endParaRPr>
          </a:p>
          <a:p>
            <a:pPr algn="r" rtl="1"/>
            <a:r>
              <a:rPr lang="fa-IR" sz="2400" dirty="0" smtClean="0">
                <a:cs typeface="B Nazanin" pitchFamily="2" charset="-78"/>
              </a:rPr>
              <a:t>نرخ زاد و ولد بالا</a:t>
            </a:r>
          </a:p>
          <a:p>
            <a:pPr algn="r" rtl="1"/>
            <a:r>
              <a:rPr lang="fa-IR" sz="2400" dirty="0" smtClean="0">
                <a:cs typeface="B Nazanin" pitchFamily="2" charset="-78"/>
              </a:rPr>
              <a:t>نرخ بی سوادی بالا</a:t>
            </a:r>
          </a:p>
          <a:p>
            <a:pPr algn="r" rtl="1"/>
            <a:r>
              <a:rPr lang="fa-IR" sz="2400" dirty="0" smtClean="0">
                <a:cs typeface="B Nazanin" pitchFamily="2" charset="-78"/>
              </a:rPr>
              <a:t>وابستگی به کمکهای خارجی </a:t>
            </a:r>
          </a:p>
          <a:p>
            <a:pPr algn="r" rtl="1"/>
            <a:r>
              <a:rPr lang="fa-IR" sz="2400" dirty="0" smtClean="0">
                <a:cs typeface="B Nazanin" pitchFamily="2" charset="-78"/>
              </a:rPr>
              <a:t>بی ثباتی و ناآرامی سیاسی</a:t>
            </a:r>
          </a:p>
          <a:p>
            <a:pPr algn="r" rtl="1"/>
            <a:r>
              <a:rPr lang="fa-IR" sz="2400" dirty="0" smtClean="0">
                <a:cs typeface="B Nazanin" pitchFamily="2" charset="-78"/>
              </a:rPr>
              <a:t>در جنوب صحرا در آفریقا متمرکز</a:t>
            </a:r>
            <a:endParaRPr lang="en-US" sz="2400" dirty="0">
              <a:cs typeface="B Nazanin" pitchFamily="2" charset="-78"/>
            </a:endParaRPr>
          </a:p>
        </p:txBody>
      </p:sp>
    </p:spTree>
    <p:extLst>
      <p:ext uri="{BB962C8B-B14F-4D97-AF65-F5344CB8AC3E}">
        <p14:creationId xmlns:p14="http://schemas.microsoft.com/office/powerpoint/2010/main" xmlns="" val="35458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1880" y="3284984"/>
            <a:ext cx="6172200" cy="1371600"/>
          </a:xfrm>
        </p:spPr>
        <p:txBody>
          <a:bodyPr>
            <a:normAutofit/>
          </a:bodyPr>
          <a:lstStyle/>
          <a:p>
            <a:pPr algn="ctr">
              <a:spcBef>
                <a:spcPct val="0"/>
              </a:spcBef>
            </a:pPr>
            <a:r>
              <a:rPr lang="fa-IR" sz="3000" cap="small" dirty="0">
                <a:solidFill>
                  <a:schemeClr val="bg1"/>
                </a:solidFill>
                <a:latin typeface="+mj-lt"/>
                <a:ea typeface="+mj-ea"/>
                <a:cs typeface="B Nazanin" pitchFamily="2" charset="-78"/>
              </a:rPr>
              <a:t>مقدمه ای بر بازار یابی جهانی</a:t>
            </a:r>
            <a:endParaRPr lang="en-US" sz="3000" cap="small" dirty="0">
              <a:solidFill>
                <a:schemeClr val="bg1"/>
              </a:solidFill>
              <a:latin typeface="+mj-lt"/>
              <a:ea typeface="+mj-ea"/>
              <a:cs typeface="B Nazanin" pitchFamily="2" charset="-78"/>
            </a:endParaRPr>
          </a:p>
        </p:txBody>
      </p:sp>
      <p:sp>
        <p:nvSpPr>
          <p:cNvPr id="2" name="Title 1"/>
          <p:cNvSpPr>
            <a:spLocks noGrp="1"/>
          </p:cNvSpPr>
          <p:nvPr>
            <p:ph type="ctrTitle"/>
          </p:nvPr>
        </p:nvSpPr>
        <p:spPr>
          <a:xfrm>
            <a:off x="4860032" y="2348880"/>
            <a:ext cx="3456384" cy="990600"/>
          </a:xfrm>
        </p:spPr>
        <p:txBody>
          <a:bodyPr/>
          <a:lstStyle/>
          <a:p>
            <a:pPr algn="ctr"/>
            <a:r>
              <a:rPr lang="fa-IR" dirty="0" smtClean="0">
                <a:cs typeface="B Nazanin" pitchFamily="2" charset="-78"/>
              </a:rPr>
              <a:t>فصل اول </a:t>
            </a:r>
            <a:endParaRPr lang="en-US" dirty="0">
              <a:cs typeface="B Nazanin" pitchFamily="2" charset="-78"/>
            </a:endParaRPr>
          </a:p>
        </p:txBody>
      </p:sp>
    </p:spTree>
    <p:extLst>
      <p:ext uri="{BB962C8B-B14F-4D97-AF65-F5344CB8AC3E}">
        <p14:creationId xmlns:p14="http://schemas.microsoft.com/office/powerpoint/2010/main" xmlns="" val="4013498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cs typeface="B Nazanin" pitchFamily="2" charset="-78"/>
              </a:rPr>
              <a:t>کشورهای با درآمد کمتر از متوسط </a:t>
            </a:r>
          </a:p>
          <a:p>
            <a:pPr algn="ctr" rtl="1"/>
            <a:r>
              <a:rPr lang="fa-IR" sz="2400" dirty="0" smtClean="0">
                <a:cs typeface="B Nazanin" pitchFamily="2" charset="-78"/>
              </a:rPr>
              <a:t>کمتر توسعه یافته</a:t>
            </a:r>
          </a:p>
          <a:p>
            <a:pPr algn="r" rtl="1"/>
            <a:r>
              <a:rPr lang="fa-IR" sz="2400" dirty="0" smtClean="0">
                <a:cs typeface="B Nazanin" pitchFamily="2" charset="-78"/>
              </a:rPr>
              <a:t>مکان تولید محصولات مرحله بلوغ یا استاندارد شده</a:t>
            </a:r>
          </a:p>
          <a:p>
            <a:pPr algn="r" rtl="1"/>
            <a:r>
              <a:rPr lang="fa-IR" sz="2400" dirty="0" smtClean="0">
                <a:cs typeface="B Nazanin" pitchFamily="2" charset="-78"/>
              </a:rPr>
              <a:t>بازار اقلام مصرف کننده نهایی</a:t>
            </a:r>
          </a:p>
          <a:p>
            <a:pPr algn="r" rtl="1"/>
            <a:r>
              <a:rPr lang="fa-IR" sz="2400" dirty="0" smtClean="0">
                <a:cs typeface="B Nazanin" pitchFamily="2" charset="-78"/>
              </a:rPr>
              <a:t>نیروی کار ارزان و با انگیزه برای برآوردن نیازهای بازار هدف «تهدید رقابتی»</a:t>
            </a:r>
          </a:p>
          <a:p>
            <a:pPr algn="r" rtl="1"/>
            <a:r>
              <a:rPr lang="fa-IR" sz="2400" dirty="0" smtClean="0">
                <a:cs typeface="B Nazanin" pitchFamily="2" charset="-78"/>
              </a:rPr>
              <a:t>اندونزی = مرکز کارخانجات کفش ورزشی </a:t>
            </a:r>
            <a:r>
              <a:rPr lang="fa-IR" sz="2400" dirty="0" err="1" smtClean="0">
                <a:cs typeface="B Nazanin" pitchFamily="2" charset="-78"/>
              </a:rPr>
              <a:t>نایک</a:t>
            </a:r>
            <a:endParaRPr lang="en-US" sz="2400" dirty="0">
              <a:cs typeface="B Nazanin" pitchFamily="2" charset="-78"/>
            </a:endParaRPr>
          </a:p>
        </p:txBody>
      </p:sp>
    </p:spTree>
    <p:extLst>
      <p:ext uri="{BB962C8B-B14F-4D97-AF65-F5344CB8AC3E}">
        <p14:creationId xmlns:p14="http://schemas.microsoft.com/office/powerpoint/2010/main" xmlns="" val="909897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cs typeface="B Nazanin" pitchFamily="2" charset="-78"/>
              </a:rPr>
              <a:t>کشورهای با درآمد بالاتر از متوسط بین 3036 و 9386 دلار</a:t>
            </a:r>
          </a:p>
          <a:p>
            <a:pPr algn="ctr" rtl="1"/>
            <a:r>
              <a:rPr lang="fa-IR" dirty="0" smtClean="0">
                <a:cs typeface="B Nazanin" pitchFamily="2" charset="-78"/>
              </a:rPr>
              <a:t>در حال صنعتی شدن </a:t>
            </a:r>
          </a:p>
          <a:p>
            <a:pPr algn="r" rtl="1"/>
            <a:r>
              <a:rPr lang="fa-IR" sz="2400" dirty="0" smtClean="0">
                <a:cs typeface="B Nazanin" pitchFamily="2" charset="-78"/>
              </a:rPr>
              <a:t>رشد صنعت و کاهش بخش کشاورزی</a:t>
            </a:r>
          </a:p>
          <a:p>
            <a:pPr algn="r" rtl="1"/>
            <a:r>
              <a:rPr lang="fa-IR" sz="2400" dirty="0" smtClean="0">
                <a:cs typeface="B Nazanin" pitchFamily="2" charset="-78"/>
              </a:rPr>
              <a:t>نرخ دستمزد در حال بالا رفتن</a:t>
            </a:r>
          </a:p>
          <a:p>
            <a:pPr algn="r" rtl="1"/>
            <a:r>
              <a:rPr lang="fa-IR" sz="2400" dirty="0" smtClean="0">
                <a:cs typeface="B Nazanin" pitchFamily="2" charset="-78"/>
              </a:rPr>
              <a:t>نرخ بی سوادی در حال کاهش </a:t>
            </a:r>
          </a:p>
          <a:p>
            <a:pPr algn="r" rtl="1"/>
            <a:r>
              <a:rPr lang="fa-IR" sz="2400" dirty="0" smtClean="0">
                <a:cs typeface="B Nazanin" pitchFamily="2" charset="-78"/>
              </a:rPr>
              <a:t>نظام آموزشی پیشرفته</a:t>
            </a:r>
          </a:p>
          <a:p>
            <a:pPr algn="r" rtl="1"/>
            <a:r>
              <a:rPr lang="fa-IR" sz="2400" dirty="0" smtClean="0">
                <a:cs typeface="B Nazanin" pitchFamily="2" charset="-78"/>
              </a:rPr>
              <a:t>در حال رشد اقتصادی شدید و مبتنی بر صادرات و رقبای سرسخت</a:t>
            </a:r>
            <a:endParaRPr lang="en-US" sz="2400" dirty="0">
              <a:cs typeface="B Nazanin" pitchFamily="2" charset="-78"/>
            </a:endParaRPr>
          </a:p>
        </p:txBody>
      </p:sp>
    </p:spTree>
    <p:extLst>
      <p:ext uri="{BB962C8B-B14F-4D97-AF65-F5344CB8AC3E}">
        <p14:creationId xmlns:p14="http://schemas.microsoft.com/office/powerpoint/2010/main" xmlns="" val="909897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5576" y="1124744"/>
            <a:ext cx="8229600" cy="5589240"/>
          </a:xfrm>
        </p:spPr>
        <p:txBody>
          <a:bodyPr/>
          <a:lstStyle/>
          <a:p>
            <a:pPr algn="r" rtl="1"/>
            <a:r>
              <a:rPr lang="fa-IR" sz="2800" dirty="0" smtClean="0">
                <a:cs typeface="B Nazanin" pitchFamily="2" charset="-78"/>
              </a:rPr>
              <a:t>کشورهای با درآمد بالا و بالای 9386 دلار</a:t>
            </a:r>
          </a:p>
          <a:p>
            <a:pPr algn="ctr" rtl="1"/>
            <a:r>
              <a:rPr lang="fa-IR" sz="2000" dirty="0" smtClean="0">
                <a:cs typeface="B Nazanin" pitchFamily="2" charset="-78"/>
              </a:rPr>
              <a:t>کشورهای صنعتی شده</a:t>
            </a:r>
          </a:p>
          <a:p>
            <a:pPr algn="r" rtl="1"/>
            <a:r>
              <a:rPr lang="fa-IR" sz="1800" dirty="0" smtClean="0">
                <a:cs typeface="B Nazanin" pitchFamily="2" charset="-78"/>
              </a:rPr>
              <a:t>رشد اقتصادی پایدار</a:t>
            </a:r>
          </a:p>
          <a:p>
            <a:pPr algn="r" rtl="1"/>
            <a:r>
              <a:rPr lang="fa-IR" sz="1800" dirty="0" smtClean="0">
                <a:cs typeface="B Nazanin" pitchFamily="2" charset="-78"/>
              </a:rPr>
              <a:t>ایالات متحده، سوئد و ژاپن</a:t>
            </a:r>
          </a:p>
          <a:p>
            <a:pPr algn="r" rtl="1"/>
            <a:r>
              <a:rPr lang="fa-IR" sz="1800" dirty="0" smtClean="0">
                <a:cs typeface="B Nazanin" pitchFamily="2" charset="-78"/>
              </a:rPr>
              <a:t>کشورهای دارای درآمد نفتی</a:t>
            </a:r>
          </a:p>
          <a:p>
            <a:pPr algn="r" rtl="1"/>
            <a:r>
              <a:rPr lang="fa-IR" sz="1800" dirty="0" smtClean="0">
                <a:cs typeface="B Nazanin" pitchFamily="2" charset="-78"/>
              </a:rPr>
              <a:t>1- منابع نوآوری</a:t>
            </a:r>
          </a:p>
          <a:p>
            <a:pPr algn="r" rtl="1"/>
            <a:r>
              <a:rPr lang="fa-IR" sz="1800" dirty="0" smtClean="0">
                <a:cs typeface="B Nazanin" pitchFamily="2" charset="-78"/>
              </a:rPr>
              <a:t>اختراعات تصادفی جای خود را به دانش نظری نظام یافته داده است.</a:t>
            </a:r>
          </a:p>
          <a:p>
            <a:pPr algn="r" rtl="1"/>
            <a:r>
              <a:rPr lang="fa-IR" sz="1800" dirty="0" smtClean="0">
                <a:cs typeface="B Nazanin" pitchFamily="2" charset="-78"/>
              </a:rPr>
              <a:t>2- اهمیت بخش خدمات : 50% </a:t>
            </a:r>
            <a:r>
              <a:rPr lang="en-US" sz="1800" dirty="0" smtClean="0">
                <a:cs typeface="B Nazanin" pitchFamily="2" charset="-78"/>
              </a:rPr>
              <a:t>GNP</a:t>
            </a:r>
          </a:p>
          <a:p>
            <a:pPr algn="r" rtl="1"/>
            <a:r>
              <a:rPr lang="fa-IR" sz="1800" dirty="0" smtClean="0">
                <a:cs typeface="B Nazanin" pitchFamily="2" charset="-78"/>
              </a:rPr>
              <a:t>3- اهمیت حیاتی پردازش و مبادله اطلاعات</a:t>
            </a:r>
          </a:p>
          <a:p>
            <a:pPr algn="r" rtl="1"/>
            <a:r>
              <a:rPr lang="fa-IR" sz="1800" dirty="0" smtClean="0">
                <a:cs typeface="B Nazanin" pitchFamily="2" charset="-78"/>
              </a:rPr>
              <a:t>4- منبع کلیدی راهبردی : سرمایه به دانش شیفت داده شده است.</a:t>
            </a:r>
          </a:p>
          <a:p>
            <a:pPr algn="r" rtl="1"/>
            <a:r>
              <a:rPr lang="fa-IR" sz="1800" dirty="0" smtClean="0">
                <a:cs typeface="B Nazanin" pitchFamily="2" charset="-78"/>
              </a:rPr>
              <a:t>5- فن آوری : از فن آوری ماشینی به فن آوری فکری تبدیل شده است.</a:t>
            </a:r>
          </a:p>
          <a:p>
            <a:pPr algn="r" rtl="1"/>
            <a:r>
              <a:rPr lang="fa-IR" sz="1800" dirty="0" smtClean="0">
                <a:cs typeface="B Nazanin" pitchFamily="2" charset="-78"/>
              </a:rPr>
              <a:t>6- اهمیت نیروی انسانی </a:t>
            </a:r>
          </a:p>
          <a:p>
            <a:pPr algn="r" rtl="1"/>
            <a:r>
              <a:rPr lang="fa-IR" sz="1800" dirty="0" smtClean="0">
                <a:cs typeface="B Nazanin" pitchFamily="2" charset="-78"/>
              </a:rPr>
              <a:t>7- جهت گیری به سمت آینده</a:t>
            </a:r>
          </a:p>
          <a:p>
            <a:pPr algn="r" rtl="1"/>
            <a:r>
              <a:rPr lang="fa-IR" sz="1800" dirty="0" smtClean="0">
                <a:cs typeface="B Nazanin" pitchFamily="2" charset="-78"/>
              </a:rPr>
              <a:t>8- اهمیت روابط مراوده ای در انجام امورات مختلف جامعه</a:t>
            </a:r>
          </a:p>
          <a:p>
            <a:pPr algn="r" rtl="1"/>
            <a:r>
              <a:rPr lang="fa-IR" sz="1800" dirty="0" smtClean="0">
                <a:cs typeface="B Nazanin" pitchFamily="2" charset="-78"/>
              </a:rPr>
              <a:t>9- </a:t>
            </a:r>
            <a:r>
              <a:rPr lang="fa-IR" sz="1800" dirty="0" err="1" smtClean="0">
                <a:cs typeface="B Nazanin" pitchFamily="2" charset="-78"/>
              </a:rPr>
              <a:t>فرصتهای</a:t>
            </a:r>
            <a:r>
              <a:rPr lang="fa-IR" sz="1800" dirty="0" smtClean="0">
                <a:cs typeface="B Nazanin" pitchFamily="2" charset="-78"/>
              </a:rPr>
              <a:t> بازار وابستگی زیادی به کالاها و محصولات جدید و نوآوری دارد.</a:t>
            </a:r>
          </a:p>
          <a:p>
            <a:pPr algn="r" rtl="1"/>
            <a:r>
              <a:rPr lang="fa-IR" sz="1800" dirty="0" smtClean="0">
                <a:cs typeface="B Nazanin" pitchFamily="2" charset="-78"/>
              </a:rPr>
              <a:t>10- افزایش سهم بازار کار مشکلی است</a:t>
            </a:r>
            <a:r>
              <a:rPr lang="fa-IR" sz="2000" dirty="0" smtClean="0">
                <a:cs typeface="B Nazanin" pitchFamily="2" charset="-78"/>
              </a:rPr>
              <a:t>.</a:t>
            </a:r>
            <a:endParaRPr lang="en-US" sz="2000" dirty="0">
              <a:cs typeface="B Nazanin" pitchFamily="2" charset="-78"/>
            </a:endParaRPr>
          </a:p>
        </p:txBody>
      </p:sp>
    </p:spTree>
    <p:extLst>
      <p:ext uri="{BB962C8B-B14F-4D97-AF65-F5344CB8AC3E}">
        <p14:creationId xmlns:p14="http://schemas.microsoft.com/office/powerpoint/2010/main" xmlns="" val="1625697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7467600" cy="5544616"/>
          </a:xfrm>
          <a:solidFill>
            <a:schemeClr val="accent3">
              <a:lumMod val="40000"/>
              <a:lumOff val="60000"/>
            </a:schemeClr>
          </a:solidFill>
        </p:spPr>
        <p:txBody>
          <a:bodyPr/>
          <a:lstStyle/>
          <a:p>
            <a:pPr algn="r" rtl="1"/>
            <a:r>
              <a:rPr lang="fa-IR" sz="2800" dirty="0" smtClean="0">
                <a:solidFill>
                  <a:srgbClr val="1AB621"/>
                </a:solidFill>
                <a:cs typeface="B Nazanin" pitchFamily="2" charset="-78"/>
              </a:rPr>
              <a:t>درآمد و برابری قدرت خرید در کشور های مختلف</a:t>
            </a:r>
          </a:p>
          <a:p>
            <a:pPr algn="r" rtl="1"/>
            <a:r>
              <a:rPr lang="fa-IR" sz="2000" dirty="0" smtClean="0">
                <a:cs typeface="B Nazanin" pitchFamily="2" charset="-78"/>
              </a:rPr>
              <a:t>در حالت ایده آل تولید ناخالص ملی و سایر شاخص های درآمد ملی که به دلار تبدیل میشوند باید با توجه به برابری قدرت خرید یا با مقایسه مستقیم قیمت های واقعی برای محصولات مشخص محاسبه شوند. با انجام این کار یک مقایسه واقعی از استانداردهای زندگی در کشورهای مختلف امکان پذیر می شود.</a:t>
            </a:r>
          </a:p>
          <a:p>
            <a:pPr algn="r" rtl="1"/>
            <a:r>
              <a:rPr lang="fa-IR" sz="2000" dirty="0" smtClean="0">
                <a:cs typeface="B Nazanin" pitchFamily="2" charset="-78"/>
              </a:rPr>
              <a:t>برابری قدرت خرید یعنی قدرت خرید یک پول در کشوری که صدر شده است.</a:t>
            </a:r>
          </a:p>
          <a:p>
            <a:pPr algn="r" rtl="1"/>
            <a:endParaRPr lang="en-US" sz="2000" dirty="0">
              <a:cs typeface="B Nazanin"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xmlns="" val="2057182975"/>
              </p:ext>
            </p:extLst>
          </p:nvPr>
        </p:nvGraphicFramePr>
        <p:xfrm>
          <a:off x="1115616" y="3429000"/>
          <a:ext cx="6912768" cy="3240370"/>
        </p:xfrm>
        <a:graphic>
          <a:graphicData uri="http://schemas.openxmlformats.org/drawingml/2006/table">
            <a:tbl>
              <a:tblPr firstRow="1" firstCol="1" bandRow="1">
                <a:tableStyleId>{5C22544A-7EE6-4342-B048-85BDC9FD1C3A}</a:tableStyleId>
              </a:tblPr>
              <a:tblGrid>
                <a:gridCol w="3644365"/>
                <a:gridCol w="3268403"/>
              </a:tblGrid>
              <a:tr h="365820">
                <a:tc>
                  <a:txBody>
                    <a:bodyPr/>
                    <a:lstStyle/>
                    <a:p>
                      <a:pPr algn="ctr">
                        <a:lnSpc>
                          <a:spcPct val="115000"/>
                        </a:lnSpc>
                        <a:spcAft>
                          <a:spcPts val="0"/>
                        </a:spcAft>
                      </a:pPr>
                      <a:r>
                        <a:rPr lang="ar-SA" sz="1500" dirty="0">
                          <a:effectLst/>
                        </a:rPr>
                        <a:t>درآمد سرانه سال 1997 با توجه به برابری قدرت خرید</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dirty="0">
                          <a:effectLst/>
                        </a:rPr>
                        <a:t>درآمد سرانه در سال 1997 به دلار</a:t>
                      </a:r>
                      <a:endParaRPr lang="en-US" sz="1100" dirty="0">
                        <a:effectLst/>
                        <a:latin typeface="Calibri"/>
                        <a:ea typeface="Calibri"/>
                        <a:cs typeface="Arial"/>
                      </a:endParaRPr>
                    </a:p>
                  </a:txBody>
                  <a:tcPr marL="68580" marR="68580" marT="0" marB="0" anchor="ctr"/>
                </a:tc>
              </a:tr>
              <a:tr h="287455">
                <a:tc>
                  <a:txBody>
                    <a:bodyPr/>
                    <a:lstStyle/>
                    <a:p>
                      <a:pPr marL="457200" algn="r" rtl="1">
                        <a:lnSpc>
                          <a:spcPct val="115000"/>
                        </a:lnSpc>
                        <a:spcAft>
                          <a:spcPts val="0"/>
                        </a:spcAft>
                      </a:pPr>
                      <a:r>
                        <a:rPr lang="ar-SA" sz="1100" dirty="0">
                          <a:effectLst/>
                        </a:rPr>
                        <a:t>1-لوگزامبورگ                                             37938</a:t>
                      </a:r>
                      <a:endParaRPr lang="en-US" sz="11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SA" sz="1100">
                          <a:effectLst/>
                        </a:rPr>
                        <a:t>1-لوگزامبورگ                            41979</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2-ایالات متحده                                           27738</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2-سوییس                                         40794</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3-سوییس                                                  25861</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3-ژاپن                                             34172</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4-کویت                                                    23794</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4-نروژ                                              32256</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5-هنگ کنگ                                              22972</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5-دانمارک                                        30792</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6-سنگاپور                                                  22798</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6-سنگاپور                                        30081</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7-ژاپن                                                      22123</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7-آلمان                                           28228</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8-نروژ                                                      21947  </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8-اتریش                                          27912  </a:t>
                      </a:r>
                      <a:endParaRPr lang="en-US" sz="1100">
                        <a:effectLst/>
                        <a:latin typeface="Calibri"/>
                        <a:ea typeface="Calibri"/>
                        <a:cs typeface="Arial"/>
                      </a:endParaRPr>
                    </a:p>
                  </a:txBody>
                  <a:tcPr marL="68580" marR="68580" marT="0" marB="0" anchor="ctr"/>
                </a:tc>
              </a:tr>
              <a:tr h="287455">
                <a:tc>
                  <a:txBody>
                    <a:bodyPr/>
                    <a:lstStyle/>
                    <a:p>
                      <a:pPr algn="r" rtl="1">
                        <a:lnSpc>
                          <a:spcPct val="115000"/>
                        </a:lnSpc>
                        <a:spcAft>
                          <a:spcPts val="0"/>
                        </a:spcAft>
                      </a:pPr>
                      <a:r>
                        <a:rPr lang="ar-SA" sz="1100">
                          <a:effectLst/>
                        </a:rPr>
                        <a:t>9-بلژیک                                                    21670</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a:effectLst/>
                        </a:rPr>
                        <a:t>9-ایالت متحده آمریکا                          27738</a:t>
                      </a:r>
                      <a:endParaRPr lang="en-US" sz="1100">
                        <a:effectLst/>
                        <a:latin typeface="Calibri"/>
                        <a:ea typeface="Calibri"/>
                        <a:cs typeface="Arial"/>
                      </a:endParaRPr>
                    </a:p>
                  </a:txBody>
                  <a:tcPr marL="68580" marR="68580" marT="0" marB="0" anchor="ctr"/>
                </a:tc>
              </a:tr>
              <a:tr h="287455">
                <a:tc>
                  <a:txBody>
                    <a:bodyPr/>
                    <a:lstStyle/>
                    <a:p>
                      <a:pPr marL="21590" indent="-734060" algn="r" rtl="1">
                        <a:lnSpc>
                          <a:spcPct val="115000"/>
                        </a:lnSpc>
                        <a:spcAft>
                          <a:spcPts val="0"/>
                        </a:spcAft>
                        <a:tabLst>
                          <a:tab pos="1529715" algn="l"/>
                        </a:tabLst>
                      </a:pPr>
                      <a:r>
                        <a:rPr lang="ar-SA" sz="1100">
                          <a:effectLst/>
                        </a:rPr>
                        <a:t>10-کانادا                                                   21555</a:t>
                      </a:r>
                      <a:endParaRPr lang="en-US" sz="1100">
                        <a:effectLst/>
                        <a:latin typeface="Calibri"/>
                        <a:ea typeface="Calibri"/>
                        <a:cs typeface="Arial"/>
                      </a:endParaRPr>
                    </a:p>
                  </a:txBody>
                  <a:tcPr marL="68580" marR="68580" marT="0" marB="0" anchor="ctr"/>
                </a:tc>
                <a:tc>
                  <a:txBody>
                    <a:bodyPr/>
                    <a:lstStyle/>
                    <a:p>
                      <a:pPr algn="r" rtl="1">
                        <a:lnSpc>
                          <a:spcPct val="115000"/>
                        </a:lnSpc>
                        <a:spcAft>
                          <a:spcPts val="0"/>
                        </a:spcAft>
                      </a:pPr>
                      <a:r>
                        <a:rPr lang="ar-SA" sz="1100" dirty="0">
                          <a:effectLst/>
                        </a:rPr>
                        <a:t>10-بلژیک                                        25806</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674482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69368"/>
            <a:ext cx="7632848" cy="5688632"/>
          </a:xfrm>
          <a:solidFill>
            <a:schemeClr val="accent3">
              <a:lumMod val="40000"/>
              <a:lumOff val="60000"/>
            </a:schemeClr>
          </a:solidFill>
        </p:spPr>
        <p:txBody>
          <a:bodyPr>
            <a:normAutofit lnSpcReduction="10000"/>
          </a:bodyPr>
          <a:lstStyle/>
          <a:p>
            <a:pPr algn="ctr" rtl="1"/>
            <a:r>
              <a:rPr lang="fa-IR" sz="2800" dirty="0" smtClean="0">
                <a:solidFill>
                  <a:srgbClr val="1AB621"/>
                </a:solidFill>
                <a:cs typeface="B Nazanin" pitchFamily="2" charset="-78"/>
              </a:rPr>
              <a:t>بازاریابی و توسعه اقتصادی</a:t>
            </a:r>
          </a:p>
          <a:p>
            <a:pPr algn="r" rtl="1"/>
            <a:r>
              <a:rPr lang="fa-IR" sz="2000" dirty="0" smtClean="0">
                <a:cs typeface="B Nazanin" pitchFamily="2" charset="-78"/>
              </a:rPr>
              <a:t>بیشترین نابرابری اجتماعی در برزیل</a:t>
            </a:r>
          </a:p>
          <a:p>
            <a:pPr algn="r" rtl="1"/>
            <a:r>
              <a:rPr lang="fa-IR" sz="2000" dirty="0" smtClean="0">
                <a:cs typeface="B Nazanin" pitchFamily="2" charset="-78"/>
              </a:rPr>
              <a:t>20% ثروتمند جامعه دارای 65% درآمد ملی جامعه</a:t>
            </a:r>
          </a:p>
          <a:p>
            <a:pPr algn="r" rtl="1"/>
            <a:r>
              <a:rPr lang="fa-IR" sz="2000" dirty="0" smtClean="0">
                <a:cs typeface="B Nazanin" pitchFamily="2" charset="-78"/>
              </a:rPr>
              <a:t>20% فقیر جامعه دارای کمتر از 3% درآمد ملی جامعه</a:t>
            </a:r>
          </a:p>
          <a:p>
            <a:pPr algn="r" rtl="1"/>
            <a:r>
              <a:rPr lang="fa-IR" sz="2000" dirty="0" smtClean="0">
                <a:cs typeface="B Nazanin" pitchFamily="2" charset="-78"/>
              </a:rPr>
              <a:t>74% درآمد جهان در سه ناحیه آمریکای شمالی، اتحادیه اروپا و ژاپن است.</a:t>
            </a:r>
          </a:p>
          <a:p>
            <a:pPr algn="r" rtl="1"/>
            <a:r>
              <a:rPr lang="fa-IR" sz="2000" dirty="0" smtClean="0">
                <a:cs typeface="B Nazanin" pitchFamily="2" charset="-78"/>
              </a:rPr>
              <a:t>60% درآمد جهان در ده کشور:</a:t>
            </a:r>
          </a:p>
          <a:p>
            <a:pPr algn="r" rtl="1"/>
            <a:r>
              <a:rPr lang="fa-IR" sz="2000" dirty="0" smtClean="0">
                <a:cs typeface="B Nazanin" pitchFamily="2" charset="-78"/>
              </a:rPr>
              <a:t>1- چین</a:t>
            </a:r>
          </a:p>
          <a:p>
            <a:pPr algn="r" rtl="1"/>
            <a:r>
              <a:rPr lang="fa-IR" sz="2000" dirty="0" smtClean="0">
                <a:cs typeface="B Nazanin" pitchFamily="2" charset="-78"/>
              </a:rPr>
              <a:t>2- هند</a:t>
            </a:r>
          </a:p>
          <a:p>
            <a:pPr algn="r" rtl="1"/>
            <a:r>
              <a:rPr lang="fa-IR" sz="2000" dirty="0" smtClean="0">
                <a:cs typeface="B Nazanin" pitchFamily="2" charset="-78"/>
              </a:rPr>
              <a:t>3- ایلات متحده</a:t>
            </a:r>
          </a:p>
          <a:p>
            <a:pPr algn="r" rtl="1"/>
            <a:r>
              <a:rPr lang="fa-IR" sz="2000" dirty="0" smtClean="0">
                <a:cs typeface="B Nazanin" pitchFamily="2" charset="-78"/>
              </a:rPr>
              <a:t>4- اندونزی</a:t>
            </a:r>
          </a:p>
          <a:p>
            <a:pPr algn="r" rtl="1"/>
            <a:r>
              <a:rPr lang="fa-IR" sz="2000" dirty="0" smtClean="0">
                <a:cs typeface="B Nazanin" pitchFamily="2" charset="-78"/>
              </a:rPr>
              <a:t>5- برزیل</a:t>
            </a:r>
          </a:p>
          <a:p>
            <a:pPr algn="r" rtl="1"/>
            <a:r>
              <a:rPr lang="fa-IR" sz="2000" dirty="0" smtClean="0">
                <a:cs typeface="B Nazanin" pitchFamily="2" charset="-78"/>
              </a:rPr>
              <a:t>6- روسیه </a:t>
            </a:r>
          </a:p>
          <a:p>
            <a:pPr algn="r" rtl="1"/>
            <a:r>
              <a:rPr lang="fa-IR" sz="2000" dirty="0" smtClean="0">
                <a:cs typeface="B Nazanin" pitchFamily="2" charset="-78"/>
              </a:rPr>
              <a:t>7- پاکستان</a:t>
            </a:r>
          </a:p>
          <a:p>
            <a:pPr algn="r" rtl="1"/>
            <a:r>
              <a:rPr lang="fa-IR" sz="2000" dirty="0" smtClean="0">
                <a:cs typeface="B Nazanin" pitchFamily="2" charset="-78"/>
              </a:rPr>
              <a:t>8- ژاپن</a:t>
            </a:r>
          </a:p>
          <a:p>
            <a:pPr algn="r" rtl="1"/>
            <a:r>
              <a:rPr lang="fa-IR" sz="2000" dirty="0" smtClean="0">
                <a:cs typeface="B Nazanin" pitchFamily="2" charset="-78"/>
              </a:rPr>
              <a:t>9- بنگلادش</a:t>
            </a:r>
          </a:p>
          <a:p>
            <a:pPr algn="r" rtl="1"/>
            <a:r>
              <a:rPr lang="fa-IR" sz="2000" dirty="0" smtClean="0">
                <a:cs typeface="B Nazanin" pitchFamily="2" charset="-78"/>
              </a:rPr>
              <a:t>10- </a:t>
            </a:r>
            <a:r>
              <a:rPr lang="fa-IR" sz="2000" dirty="0" err="1" smtClean="0">
                <a:cs typeface="B Nazanin" pitchFamily="2" charset="-78"/>
              </a:rPr>
              <a:t>نیجریه</a:t>
            </a:r>
            <a:endParaRPr lang="fa-IR" sz="2000" dirty="0" smtClean="0">
              <a:cs typeface="B Nazanin" pitchFamily="2" charset="-78"/>
            </a:endParaRPr>
          </a:p>
          <a:p>
            <a:pPr marL="0" indent="0" algn="r" rtl="1">
              <a:buNone/>
            </a:pPr>
            <a:endParaRPr lang="fa-IR" sz="2000" dirty="0" smtClean="0">
              <a:cs typeface="B Nazanin" pitchFamily="2" charset="-78"/>
            </a:endParaRPr>
          </a:p>
          <a:p>
            <a:pPr marL="0" indent="0" algn="r" rtl="1">
              <a:buNone/>
            </a:pPr>
            <a:endParaRPr lang="fa-IR" sz="2000" dirty="0" smtClean="0">
              <a:cs typeface="B Nazanin" pitchFamily="2" charset="-78"/>
            </a:endParaRPr>
          </a:p>
        </p:txBody>
      </p:sp>
    </p:spTree>
    <p:extLst>
      <p:ext uri="{BB962C8B-B14F-4D97-AF65-F5344CB8AC3E}">
        <p14:creationId xmlns:p14="http://schemas.microsoft.com/office/powerpoint/2010/main" xmlns="" val="1110341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1052736"/>
            <a:ext cx="7467600" cy="5544616"/>
          </a:xfrm>
          <a:solidFill>
            <a:schemeClr val="accent3">
              <a:lumMod val="40000"/>
              <a:lumOff val="60000"/>
            </a:schemeClr>
          </a:solidFill>
        </p:spPr>
        <p:txBody>
          <a:bodyPr/>
          <a:lstStyle/>
          <a:p>
            <a:pPr algn="r" rtl="1"/>
            <a:r>
              <a:rPr lang="fa-IR" sz="2400" dirty="0" smtClean="0">
                <a:solidFill>
                  <a:srgbClr val="1AB621"/>
                </a:solidFill>
                <a:cs typeface="B Nazanin" pitchFamily="2" charset="-78"/>
              </a:rPr>
              <a:t>ده کشور برتر جهان از نظر حجم تولید ناخالص ملی در سال 1997</a:t>
            </a:r>
            <a:endParaRPr lang="en-US" sz="2400" dirty="0">
              <a:solidFill>
                <a:srgbClr val="1AB621"/>
              </a:solidFill>
              <a:cs typeface="B Nazanin"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xmlns="" val="3150689379"/>
              </p:ext>
            </p:extLst>
          </p:nvPr>
        </p:nvGraphicFramePr>
        <p:xfrm>
          <a:off x="2627784" y="2132857"/>
          <a:ext cx="3450580" cy="4100195"/>
        </p:xfrm>
        <a:graphic>
          <a:graphicData uri="http://schemas.openxmlformats.org/drawingml/2006/table">
            <a:tbl>
              <a:tblPr firstRow="1" firstCol="1" bandRow="1">
                <a:tableStyleId>{5C22544A-7EE6-4342-B048-85BDC9FD1C3A}</a:tableStyleId>
              </a:tblPr>
              <a:tblGrid>
                <a:gridCol w="1706031"/>
                <a:gridCol w="1744549"/>
              </a:tblGrid>
              <a:tr h="372745">
                <a:tc>
                  <a:txBody>
                    <a:bodyPr/>
                    <a:lstStyle/>
                    <a:p>
                      <a:pPr algn="ctr">
                        <a:lnSpc>
                          <a:spcPct val="115000"/>
                        </a:lnSpc>
                        <a:spcAft>
                          <a:spcPts val="0"/>
                        </a:spcAft>
                      </a:pPr>
                      <a:r>
                        <a:rPr lang="ar-SA" sz="1500" dirty="0">
                          <a:effectLst/>
                        </a:rPr>
                        <a:t>تولید ناخالص ملی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dirty="0">
                          <a:effectLst/>
                        </a:rPr>
                        <a:t>کشور</a:t>
                      </a:r>
                      <a:endParaRPr lang="en-US" sz="1100" dirty="0">
                        <a:effectLst/>
                        <a:latin typeface="Calibri"/>
                        <a:ea typeface="Calibri"/>
                        <a:cs typeface="Arial"/>
                      </a:endParaRPr>
                    </a:p>
                  </a:txBody>
                  <a:tcPr marL="68580" marR="68580" marT="0" marB="0" anchor="ctr"/>
                </a:tc>
              </a:tr>
              <a:tr h="372745">
                <a:tc>
                  <a:txBody>
                    <a:bodyPr/>
                    <a:lstStyle/>
                    <a:p>
                      <a:pPr marL="457200" algn="r" rtl="1">
                        <a:lnSpc>
                          <a:spcPct val="115000"/>
                        </a:lnSpc>
                        <a:spcAft>
                          <a:spcPts val="0"/>
                        </a:spcAft>
                      </a:pPr>
                      <a:r>
                        <a:rPr lang="fa-IR" sz="1100" dirty="0" smtClean="0">
                          <a:effectLst/>
                        </a:rPr>
                        <a:t>   </a:t>
                      </a:r>
                      <a:r>
                        <a:rPr lang="ar-SA" sz="1100" dirty="0" smtClean="0">
                          <a:effectLst/>
                        </a:rPr>
                        <a:t>7430363</a:t>
                      </a:r>
                      <a:endParaRPr lang="en-US" sz="1100" dirty="0">
                        <a:effectLst/>
                        <a:latin typeface="Calibri"/>
                        <a:ea typeface="Calibri"/>
                        <a:cs typeface="Arial"/>
                      </a:endParaRPr>
                    </a:p>
                  </a:txBody>
                  <a:tcPr marL="68580" marR="68580" marT="0" marB="0" anchor="ctr"/>
                </a:tc>
                <a:tc>
                  <a:txBody>
                    <a:bodyPr/>
                    <a:lstStyle/>
                    <a:p>
                      <a:pPr marL="457200" algn="l">
                        <a:lnSpc>
                          <a:spcPct val="115000"/>
                        </a:lnSpc>
                        <a:spcAft>
                          <a:spcPts val="0"/>
                        </a:spcAft>
                      </a:pPr>
                      <a:r>
                        <a:rPr lang="ar-SA" sz="1100" dirty="0">
                          <a:effectLst/>
                        </a:rPr>
                        <a:t>ایالات متحده</a:t>
                      </a:r>
                      <a:endParaRPr lang="en-US" sz="1100" dirty="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4321270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ژاپن</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dirty="0">
                          <a:effectLst/>
                        </a:rPr>
                        <a:t>2334157</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آلمان</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1509673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فرانسه</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1132271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انگلیس</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1127609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ایتالیا</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889882</a:t>
                      </a:r>
                      <a:endParaRPr lang="en-US" sz="1100">
                        <a:effectLst/>
                        <a:latin typeface="Calibri"/>
                        <a:ea typeface="Calibri"/>
                        <a:cs typeface="Arial"/>
                      </a:endParaRPr>
                    </a:p>
                  </a:txBody>
                  <a:tcPr marL="68580" marR="68580" marT="0" marB="0" anchor="ctr"/>
                </a:tc>
                <a:tc>
                  <a:txBody>
                    <a:bodyPr/>
                    <a:lstStyle/>
                    <a:p>
                      <a:pPr marL="457200" algn="l">
                        <a:lnSpc>
                          <a:spcPct val="115000"/>
                        </a:lnSpc>
                        <a:spcAft>
                          <a:spcPts val="0"/>
                        </a:spcAft>
                      </a:pPr>
                      <a:r>
                        <a:rPr lang="ar-SA" sz="1100" dirty="0" smtClean="0">
                          <a:effectLst/>
                        </a:rPr>
                        <a:t>چین</a:t>
                      </a:r>
                      <a:r>
                        <a:rPr lang="fa-IR" sz="1100" dirty="0" smtClean="0">
                          <a:effectLst/>
                        </a:rPr>
                        <a:t>       </a:t>
                      </a:r>
                      <a:endParaRPr lang="en-US" sz="1100" dirty="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605778</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کانادا</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590270</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برزیل</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tabLst>
                          <a:tab pos="1529715" algn="l"/>
                        </a:tabLst>
                      </a:pPr>
                      <a:r>
                        <a:rPr lang="ar-SA" sz="1100">
                          <a:effectLst/>
                        </a:rPr>
                        <a:t>562576</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dirty="0">
                          <a:effectLst/>
                        </a:rPr>
                        <a:t>اسپانیا</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380181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340768"/>
            <a:ext cx="8064896" cy="5400600"/>
          </a:xfrm>
          <a:solidFill>
            <a:schemeClr val="accent3">
              <a:lumMod val="40000"/>
              <a:lumOff val="60000"/>
            </a:schemeClr>
          </a:solidFill>
        </p:spPr>
        <p:txBody>
          <a:bodyPr/>
          <a:lstStyle/>
          <a:p>
            <a:pPr algn="r" rtl="1"/>
            <a:r>
              <a:rPr lang="fa-IR" sz="2400" dirty="0" smtClean="0">
                <a:solidFill>
                  <a:srgbClr val="1AB621"/>
                </a:solidFill>
                <a:cs typeface="B Nazanin" pitchFamily="2" charset="-78"/>
              </a:rPr>
              <a:t>پیش بینی ده کشور برتر جهان از نظر حجم تولید ناخالص ملی در </a:t>
            </a:r>
            <a:r>
              <a:rPr lang="fa-IR" sz="2400" dirty="0">
                <a:solidFill>
                  <a:srgbClr val="1AB621"/>
                </a:solidFill>
                <a:cs typeface="B Nazanin" pitchFamily="2" charset="-78"/>
              </a:rPr>
              <a:t>سال 2010</a:t>
            </a:r>
            <a:endParaRPr lang="en-US" sz="2400" dirty="0">
              <a:solidFill>
                <a:srgbClr val="1AB621"/>
              </a:solidFill>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xmlns="" val="3454810644"/>
              </p:ext>
            </p:extLst>
          </p:nvPr>
        </p:nvGraphicFramePr>
        <p:xfrm>
          <a:off x="1907704" y="2060849"/>
          <a:ext cx="5256584" cy="4100195"/>
        </p:xfrm>
        <a:graphic>
          <a:graphicData uri="http://schemas.openxmlformats.org/drawingml/2006/table">
            <a:tbl>
              <a:tblPr firstRow="1" firstCol="1" bandRow="1">
                <a:tableStyleId>{5C22544A-7EE6-4342-B048-85BDC9FD1C3A}</a:tableStyleId>
              </a:tblPr>
              <a:tblGrid>
                <a:gridCol w="2598953"/>
                <a:gridCol w="2657631"/>
              </a:tblGrid>
              <a:tr h="372745">
                <a:tc>
                  <a:txBody>
                    <a:bodyPr/>
                    <a:lstStyle/>
                    <a:p>
                      <a:pPr algn="ctr">
                        <a:lnSpc>
                          <a:spcPct val="115000"/>
                        </a:lnSpc>
                        <a:spcAft>
                          <a:spcPts val="0"/>
                        </a:spcAft>
                      </a:pPr>
                      <a:r>
                        <a:rPr lang="ar-SA" sz="1500" dirty="0">
                          <a:effectLst/>
                        </a:rPr>
                        <a:t>تولید ناخالص ملی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500">
                          <a:effectLst/>
                        </a:rPr>
                        <a:t>کشور</a:t>
                      </a:r>
                      <a:endParaRPr lang="en-US" sz="1100">
                        <a:effectLst/>
                        <a:latin typeface="Calibri"/>
                        <a:ea typeface="Calibri"/>
                        <a:cs typeface="Arial"/>
                      </a:endParaRPr>
                    </a:p>
                  </a:txBody>
                  <a:tcPr marL="68580" marR="68580" marT="0" marB="0" anchor="ctr"/>
                </a:tc>
              </a:tr>
              <a:tr h="372745">
                <a:tc>
                  <a:txBody>
                    <a:bodyPr/>
                    <a:lstStyle/>
                    <a:p>
                      <a:pPr marL="457200" algn="r" rtl="1">
                        <a:lnSpc>
                          <a:spcPct val="115000"/>
                        </a:lnSpc>
                        <a:spcAft>
                          <a:spcPts val="0"/>
                        </a:spcAft>
                      </a:pPr>
                      <a:r>
                        <a:rPr lang="fa-IR" sz="1100" dirty="0" smtClean="0">
                          <a:effectLst/>
                        </a:rPr>
                        <a:t>            </a:t>
                      </a:r>
                      <a:r>
                        <a:rPr lang="ar-SA" sz="1100" dirty="0" smtClean="0">
                          <a:effectLst/>
                        </a:rPr>
                        <a:t>10464772</a:t>
                      </a:r>
                      <a:endParaRPr lang="en-US" sz="1100" dirty="0">
                        <a:effectLst/>
                        <a:latin typeface="Calibri"/>
                        <a:ea typeface="Calibri"/>
                        <a:cs typeface="Arial"/>
                      </a:endParaRPr>
                    </a:p>
                  </a:txBody>
                  <a:tcPr marL="68580" marR="68580" marT="0" marB="0" anchor="ctr"/>
                </a:tc>
                <a:tc>
                  <a:txBody>
                    <a:bodyPr/>
                    <a:lstStyle/>
                    <a:p>
                      <a:pPr marL="457200" algn="l">
                        <a:lnSpc>
                          <a:spcPct val="115000"/>
                        </a:lnSpc>
                        <a:spcAft>
                          <a:spcPts val="0"/>
                        </a:spcAft>
                      </a:pPr>
                      <a:r>
                        <a:rPr lang="ar-SA" sz="1100" dirty="0">
                          <a:effectLst/>
                        </a:rPr>
                        <a:t>ایالات </a:t>
                      </a:r>
                      <a:r>
                        <a:rPr lang="ar-SA" sz="1100" dirty="0" smtClean="0">
                          <a:effectLst/>
                        </a:rPr>
                        <a:t>متحده</a:t>
                      </a:r>
                      <a:r>
                        <a:rPr lang="fa-IR" sz="1100" dirty="0" smtClean="0">
                          <a:effectLst/>
                        </a:rPr>
                        <a:t>             </a:t>
                      </a:r>
                      <a:endParaRPr lang="en-US" sz="1100" dirty="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5899056</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ژاپن</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3186407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آلمان</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2487995</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چین</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2060887</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فرانسه</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1590023</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انگلیس</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1444444</a:t>
                      </a:r>
                      <a:endParaRPr lang="en-US" sz="1100">
                        <a:effectLst/>
                        <a:latin typeface="Calibri"/>
                        <a:ea typeface="Calibri"/>
                        <a:cs typeface="Arial"/>
                      </a:endParaRPr>
                    </a:p>
                  </a:txBody>
                  <a:tcPr marL="68580" marR="68580" marT="0" marB="0" anchor="ctr"/>
                </a:tc>
                <a:tc>
                  <a:txBody>
                    <a:bodyPr/>
                    <a:lstStyle/>
                    <a:p>
                      <a:pPr marL="457200" algn="ctr">
                        <a:lnSpc>
                          <a:spcPct val="115000"/>
                        </a:lnSpc>
                        <a:spcAft>
                          <a:spcPts val="0"/>
                        </a:spcAft>
                      </a:pPr>
                      <a:r>
                        <a:rPr lang="fa-IR" sz="1100" dirty="0" smtClean="0">
                          <a:effectLst/>
                        </a:rPr>
                        <a:t>        </a:t>
                      </a:r>
                      <a:r>
                        <a:rPr lang="ar-SA" sz="1100" dirty="0" smtClean="0">
                          <a:effectLst/>
                        </a:rPr>
                        <a:t>ایتالیا</a:t>
                      </a:r>
                      <a:endParaRPr lang="en-US" sz="1100" dirty="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1042144</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کره جنوبی</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pPr>
                      <a:r>
                        <a:rPr lang="ar-SA" sz="1100">
                          <a:effectLst/>
                        </a:rPr>
                        <a:t>984709</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برزیل</a:t>
                      </a:r>
                      <a:endParaRPr lang="en-US" sz="1100">
                        <a:effectLst/>
                        <a:latin typeface="Calibri"/>
                        <a:ea typeface="Calibri"/>
                        <a:cs typeface="Arial"/>
                      </a:endParaRPr>
                    </a:p>
                  </a:txBody>
                  <a:tcPr marL="68580" marR="68580" marT="0" marB="0" anchor="ctr"/>
                </a:tc>
              </a:tr>
              <a:tr h="372745">
                <a:tc>
                  <a:txBody>
                    <a:bodyPr/>
                    <a:lstStyle/>
                    <a:p>
                      <a:pPr algn="ctr" rtl="1">
                        <a:lnSpc>
                          <a:spcPct val="115000"/>
                        </a:lnSpc>
                        <a:spcAft>
                          <a:spcPts val="0"/>
                        </a:spcAft>
                        <a:tabLst>
                          <a:tab pos="1529715" algn="l"/>
                        </a:tabLst>
                      </a:pPr>
                      <a:r>
                        <a:rPr lang="ar-SA" sz="1100">
                          <a:effectLst/>
                        </a:rPr>
                        <a:t>897401</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dirty="0">
                          <a:effectLst/>
                        </a:rPr>
                        <a:t>کانادا</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1433510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69368"/>
            <a:ext cx="7632848" cy="5688632"/>
          </a:xfrm>
          <a:solidFill>
            <a:schemeClr val="accent3">
              <a:lumMod val="40000"/>
              <a:lumOff val="60000"/>
            </a:schemeClr>
          </a:solidFill>
        </p:spPr>
        <p:txBody>
          <a:bodyPr>
            <a:normAutofit lnSpcReduction="10000"/>
          </a:bodyPr>
          <a:lstStyle/>
          <a:p>
            <a:pPr algn="ctr" rtl="1"/>
            <a:r>
              <a:rPr lang="fa-IR" sz="2800" dirty="0" smtClean="0">
                <a:solidFill>
                  <a:srgbClr val="1AB621"/>
                </a:solidFill>
                <a:cs typeface="B Nazanin" pitchFamily="2" charset="-78"/>
              </a:rPr>
              <a:t>بازاریابی و توسعه اقتصادی</a:t>
            </a:r>
          </a:p>
          <a:p>
            <a:pPr algn="r" rtl="1"/>
            <a:r>
              <a:rPr lang="fa-IR" sz="2000" dirty="0" smtClean="0">
                <a:cs typeface="B Nazanin" pitchFamily="2" charset="-78"/>
              </a:rPr>
              <a:t>سوال مهمی که مطرح میشود آن است که آیا بازاریابی با فرآیند توسعه اقتصادی ارتباطی دارد یا خیر؟</a:t>
            </a:r>
          </a:p>
          <a:p>
            <a:pPr algn="r" rtl="1"/>
            <a:r>
              <a:rPr lang="fa-IR" sz="2000" dirty="0" smtClean="0">
                <a:cs typeface="B Nazanin" pitchFamily="2" charset="-78"/>
              </a:rPr>
              <a:t>در پاسخ می توان گفت بازاریابی عبارتست از : </a:t>
            </a:r>
          </a:p>
          <a:p>
            <a:pPr algn="r" rtl="1"/>
            <a:r>
              <a:rPr lang="fa-IR" sz="2000" dirty="0" smtClean="0">
                <a:cs typeface="B Nazanin" pitchFamily="2" charset="-78"/>
              </a:rPr>
              <a:t>فرآیند تمرکز منابع انسانی بر فرصت های محیطی که در سطح جهان می تواند مورد استفاده قرار گیرد. نقش بازاریابی در کشورهای ثروتمند و فقیر یکسان می باشد. وقتی که بازاریابی به عنوان توزیع تعریف شده باشد، ادبیات اقتصاد تاکید زیادی بر نقش بازاریابی در توسعه اقتصادی می نماید.</a:t>
            </a:r>
          </a:p>
          <a:p>
            <a:pPr algn="r" rtl="1"/>
            <a:endParaRPr lang="fa-IR" sz="2000" dirty="0">
              <a:cs typeface="B Nazanin" pitchFamily="2" charset="-78"/>
            </a:endParaRPr>
          </a:p>
          <a:p>
            <a:pPr algn="r" rtl="1"/>
            <a:r>
              <a:rPr lang="fa-IR" sz="2800" dirty="0">
                <a:solidFill>
                  <a:srgbClr val="1AB621"/>
                </a:solidFill>
                <a:cs typeface="B Nazanin" pitchFamily="2" charset="-78"/>
              </a:rPr>
              <a:t>تراز پرداخت ها</a:t>
            </a:r>
          </a:p>
          <a:p>
            <a:pPr algn="r" rtl="1"/>
            <a:r>
              <a:rPr lang="fa-IR" sz="2000" dirty="0" smtClean="0">
                <a:cs typeface="B Nazanin" pitchFamily="2" charset="-78"/>
              </a:rPr>
              <a:t>عبارتست از حساب کلیه مبادلات بین افراد مقیم یک کشور با سایر نقاط جهان. تراز پرداخت ما ، به دو حساب جاری و سرمایه ای تقسیم می شود. </a:t>
            </a:r>
          </a:p>
          <a:p>
            <a:pPr algn="r" rtl="1"/>
            <a:r>
              <a:rPr lang="fa-IR" sz="2000" dirty="0" smtClean="0">
                <a:cs typeface="B Nazanin" pitchFamily="2" charset="-78"/>
              </a:rPr>
              <a:t>حساب جاری به کلیه مبادلات کالاها و خدمات عادی ،هدایا و کمکهای بین دولتها گفته میشود.</a:t>
            </a:r>
          </a:p>
          <a:p>
            <a:pPr algn="r" rtl="1"/>
            <a:r>
              <a:rPr lang="fa-IR" sz="2000" dirty="0" smtClean="0">
                <a:cs typeface="B Nazanin" pitchFamily="2" charset="-78"/>
              </a:rPr>
              <a:t>حساب های سرمایه ای، سرمایه گذاری های مستقیم درازمدت، سرمایه گذاری در اسناد و اوراق بهادار</a:t>
            </a:r>
          </a:p>
          <a:p>
            <a:pPr marL="0" indent="0" algn="r" rtl="1">
              <a:buNone/>
            </a:pPr>
            <a:endParaRPr lang="fa-IR" sz="2000" dirty="0" smtClean="0">
              <a:cs typeface="B Nazanin" pitchFamily="2" charset="-78"/>
            </a:endParaRPr>
          </a:p>
          <a:p>
            <a:pPr marL="0" indent="0" algn="r" rtl="1">
              <a:buNone/>
            </a:pPr>
            <a:endParaRPr lang="fa-IR" sz="2000" dirty="0" smtClean="0">
              <a:cs typeface="B Nazanin" pitchFamily="2" charset="-78"/>
            </a:endParaRPr>
          </a:p>
        </p:txBody>
      </p:sp>
    </p:spTree>
    <p:extLst>
      <p:ext uri="{BB962C8B-B14F-4D97-AF65-F5344CB8AC3E}">
        <p14:creationId xmlns:p14="http://schemas.microsoft.com/office/powerpoint/2010/main" xmlns="" val="1350331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69368"/>
            <a:ext cx="7632848"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الگوهای تجاری</a:t>
            </a:r>
          </a:p>
          <a:p>
            <a:pPr algn="r" rtl="1"/>
            <a:r>
              <a:rPr lang="fa-IR" sz="2000" dirty="0" smtClean="0">
                <a:solidFill>
                  <a:srgbClr val="C00000"/>
                </a:solidFill>
                <a:cs typeface="B Nazanin" pitchFamily="2" charset="-78"/>
              </a:rPr>
              <a:t>تجارت کالاها</a:t>
            </a:r>
          </a:p>
          <a:p>
            <a:pPr algn="r" rtl="1"/>
            <a:r>
              <a:rPr lang="fa-IR" sz="2000" dirty="0" smtClean="0">
                <a:cs typeface="B Nazanin" pitchFamily="2" charset="-78"/>
              </a:rPr>
              <a:t>در سال 1994، ارزش تجارت جهانی 4/1 </a:t>
            </a:r>
            <a:r>
              <a:rPr lang="fa-IR" sz="2000" dirty="0" err="1" smtClean="0">
                <a:cs typeface="B Nazanin" pitchFamily="2" charset="-78"/>
              </a:rPr>
              <a:t>تریلیون</a:t>
            </a:r>
            <a:r>
              <a:rPr lang="fa-IR" sz="2000" dirty="0" smtClean="0">
                <a:cs typeface="B Nazanin" pitchFamily="2" charset="-78"/>
              </a:rPr>
              <a:t> دلار بود. 75 درصد صادرات جهانی توسط کشورهای صنعتی و 25 درصد توسط کشورهای در حال توسعه انجام </a:t>
            </a:r>
            <a:r>
              <a:rPr lang="fa-IR" sz="2000" dirty="0" err="1" smtClean="0">
                <a:cs typeface="B Nazanin" pitchFamily="2" charset="-78"/>
              </a:rPr>
              <a:t>شد.اتحادیه</a:t>
            </a:r>
            <a:r>
              <a:rPr lang="fa-IR" sz="2000" dirty="0" smtClean="0">
                <a:cs typeface="B Nazanin" pitchFamily="2" charset="-78"/>
              </a:rPr>
              <a:t> اروپا 40درصد، ایالات متحده 18درصد و ژاپن 9 درصد تجارت جهانی را انجام داده </a:t>
            </a:r>
            <a:r>
              <a:rPr lang="fa-IR" sz="2000" dirty="0" err="1" smtClean="0">
                <a:cs typeface="B Nazanin" pitchFamily="2" charset="-78"/>
              </a:rPr>
              <a:t>اند</a:t>
            </a:r>
            <a:r>
              <a:rPr lang="fa-IR" sz="2000" dirty="0" smtClean="0">
                <a:cs typeface="B Nazanin" pitchFamily="2" charset="-78"/>
              </a:rPr>
              <a:t>.</a:t>
            </a:r>
          </a:p>
          <a:p>
            <a:pPr algn="r" rtl="1"/>
            <a:r>
              <a:rPr lang="fa-IR" sz="2000" dirty="0" smtClean="0">
                <a:cs typeface="B Nazanin" pitchFamily="2" charset="-78"/>
              </a:rPr>
              <a:t>در میان </a:t>
            </a:r>
            <a:r>
              <a:rPr lang="fa-IR" sz="2000" dirty="0" err="1" smtClean="0">
                <a:cs typeface="B Nazanin" pitchFamily="2" charset="-78"/>
              </a:rPr>
              <a:t>صدرکنندگان</a:t>
            </a:r>
            <a:r>
              <a:rPr lang="fa-IR" sz="2000" dirty="0" smtClean="0">
                <a:cs typeface="B Nazanin" pitchFamily="2" charset="-78"/>
              </a:rPr>
              <a:t> آسیایی چین و کره نرخ رشد صادرات 20درصد را تجربه کرده </a:t>
            </a:r>
            <a:r>
              <a:rPr lang="fa-IR" sz="2000" dirty="0" err="1" smtClean="0">
                <a:cs typeface="B Nazanin" pitchFamily="2" charset="-78"/>
              </a:rPr>
              <a:t>اند</a:t>
            </a:r>
            <a:r>
              <a:rPr lang="fa-IR" sz="2000" dirty="0" smtClean="0">
                <a:cs typeface="B Nazanin" pitchFamily="2" charset="-78"/>
              </a:rPr>
              <a:t>.</a:t>
            </a:r>
          </a:p>
          <a:p>
            <a:pPr marL="0" indent="0" algn="r" rtl="1">
              <a:buNone/>
            </a:pPr>
            <a:endParaRPr lang="fa-IR" sz="2000" dirty="0" smtClean="0">
              <a:cs typeface="B Nazanin" pitchFamily="2" charset="-78"/>
            </a:endParaRPr>
          </a:p>
          <a:p>
            <a:pPr algn="r" rtl="1"/>
            <a:r>
              <a:rPr lang="fa-IR" sz="2000" dirty="0" smtClean="0">
                <a:solidFill>
                  <a:srgbClr val="C00000"/>
                </a:solidFill>
                <a:cs typeface="B Nazanin" pitchFamily="2" charset="-78"/>
              </a:rPr>
              <a:t>تجارت خدمات</a:t>
            </a:r>
          </a:p>
          <a:p>
            <a:pPr algn="r" rtl="1"/>
            <a:r>
              <a:rPr lang="fa-IR" sz="2000" dirty="0" err="1" smtClean="0">
                <a:cs typeface="B Nazanin" pitchFamily="2" charset="-78"/>
              </a:rPr>
              <a:t>پررشدترین</a:t>
            </a:r>
            <a:r>
              <a:rPr lang="fa-IR" sz="2000" dirty="0" smtClean="0">
                <a:cs typeface="B Nazanin" pitchFamily="2" charset="-78"/>
              </a:rPr>
              <a:t> بخش تجارت جهانی ، تجارت خدمات می باشد. خدمات شامل مسافرت و تفریح، آموزش، خدمات تجاری مانند مهندسی ، حسابداری، خدمات حقوقی و غیره می باشد.</a:t>
            </a:r>
          </a:p>
          <a:p>
            <a:pPr algn="r" rtl="1"/>
            <a:r>
              <a:rPr lang="fa-IR" sz="2000" dirty="0" smtClean="0">
                <a:cs typeface="B Nazanin" pitchFamily="2" charset="-78"/>
              </a:rPr>
              <a:t>در سال 1994، خدمات ایالات متحده حدود 195 میلیارد دلار بود که تا حدودی کسری تجاری کالاها در این سال را جبران نمود.</a:t>
            </a:r>
          </a:p>
          <a:p>
            <a:pPr marL="0" indent="0" algn="r" rtl="1">
              <a:buNone/>
            </a:pPr>
            <a:endParaRPr lang="fa-IR" sz="2000" dirty="0" smtClean="0">
              <a:cs typeface="B Nazanin" pitchFamily="2" charset="-78"/>
            </a:endParaRPr>
          </a:p>
          <a:p>
            <a:pPr marL="0" indent="0" algn="r" rtl="1">
              <a:buNone/>
            </a:pPr>
            <a:endParaRPr lang="fa-IR" sz="2000" dirty="0" smtClean="0">
              <a:cs typeface="B Nazanin" pitchFamily="2" charset="-78"/>
            </a:endParaRPr>
          </a:p>
        </p:txBody>
      </p:sp>
    </p:spTree>
    <p:extLst>
      <p:ext uri="{BB962C8B-B14F-4D97-AF65-F5344CB8AC3E}">
        <p14:creationId xmlns:p14="http://schemas.microsoft.com/office/powerpoint/2010/main" xmlns="" val="1443693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5046" y="260648"/>
            <a:ext cx="7467600" cy="6597352"/>
          </a:xfrm>
          <a:solidFill>
            <a:schemeClr val="accent3">
              <a:lumMod val="40000"/>
              <a:lumOff val="60000"/>
            </a:schemeClr>
          </a:solidFill>
        </p:spPr>
        <p:txBody>
          <a:bodyPr/>
          <a:lstStyle/>
          <a:p>
            <a:pPr algn="r" rtl="1"/>
            <a:r>
              <a:rPr lang="fa-IR" sz="2400" dirty="0" smtClean="0">
                <a:solidFill>
                  <a:srgbClr val="7030A0"/>
                </a:solidFill>
                <a:cs typeface="B Nazanin" pitchFamily="2" charset="-78"/>
              </a:rPr>
              <a:t>تجارت جهانی در سال 1996 به میلیارد دلار</a:t>
            </a:r>
            <a:endParaRPr lang="en-US" sz="2400" dirty="0">
              <a:solidFill>
                <a:srgbClr val="7030A0"/>
              </a:solidFill>
              <a:cs typeface="B Nazanin" pitchFamily="2" charset="-78"/>
            </a:endParaRPr>
          </a:p>
        </p:txBody>
      </p:sp>
      <p:sp>
        <p:nvSpPr>
          <p:cNvPr id="4" name="Rectangle 3"/>
          <p:cNvSpPr/>
          <p:nvPr/>
        </p:nvSpPr>
        <p:spPr>
          <a:xfrm>
            <a:off x="3635896" y="764706"/>
            <a:ext cx="2175624" cy="198505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dirty="0" smtClean="0">
                <a:cs typeface="B Nazanin" pitchFamily="2" charset="-78"/>
              </a:rPr>
              <a:t>اروپا ،آسیای مرکزی و اروپای مرکزی</a:t>
            </a:r>
          </a:p>
          <a:p>
            <a:pPr algn="ctr"/>
            <a:r>
              <a:rPr lang="fa-IR" dirty="0" smtClean="0">
                <a:cs typeface="B Nazanin" pitchFamily="2" charset="-78"/>
              </a:rPr>
              <a:t>تجارت داخلی:1745</a:t>
            </a:r>
          </a:p>
          <a:p>
            <a:pPr algn="ctr"/>
            <a:r>
              <a:rPr lang="fa-IR" dirty="0" smtClean="0">
                <a:cs typeface="B Nazanin" pitchFamily="2" charset="-78"/>
              </a:rPr>
              <a:t>صادرات:530</a:t>
            </a:r>
          </a:p>
          <a:p>
            <a:pPr algn="ctr"/>
            <a:r>
              <a:rPr lang="fa-IR" dirty="0" smtClean="0">
                <a:cs typeface="B Nazanin" pitchFamily="2" charset="-78"/>
              </a:rPr>
              <a:t>واردات : 600</a:t>
            </a:r>
            <a:endParaRPr lang="en-US" dirty="0">
              <a:cs typeface="B Nazanin" pitchFamily="2" charset="-78"/>
            </a:endParaRPr>
          </a:p>
        </p:txBody>
      </p:sp>
      <p:sp>
        <p:nvSpPr>
          <p:cNvPr id="5" name="Rectangle 4"/>
          <p:cNvSpPr/>
          <p:nvPr/>
        </p:nvSpPr>
        <p:spPr>
          <a:xfrm>
            <a:off x="1043610" y="2853900"/>
            <a:ext cx="1906603" cy="163766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dirty="0" smtClean="0"/>
              <a:t>نیمکره غربی</a:t>
            </a:r>
            <a:endParaRPr lang="fa-IR" dirty="0" smtClean="0">
              <a:cs typeface="B Nazanin" pitchFamily="2" charset="-78"/>
            </a:endParaRPr>
          </a:p>
          <a:p>
            <a:pPr algn="ctr"/>
            <a:r>
              <a:rPr lang="fa-IR" dirty="0" smtClean="0">
                <a:cs typeface="B Nazanin" pitchFamily="2" charset="-78"/>
              </a:rPr>
              <a:t>تجارت داخلی :582</a:t>
            </a:r>
          </a:p>
          <a:p>
            <a:pPr algn="ctr"/>
            <a:r>
              <a:rPr lang="fa-IR" dirty="0" smtClean="0">
                <a:cs typeface="B Nazanin" pitchFamily="2" charset="-78"/>
              </a:rPr>
              <a:t>صادرات :466</a:t>
            </a:r>
          </a:p>
          <a:p>
            <a:pPr algn="ctr"/>
            <a:r>
              <a:rPr lang="fa-IR" dirty="0" smtClean="0">
                <a:cs typeface="B Nazanin" pitchFamily="2" charset="-78"/>
              </a:rPr>
              <a:t>واردات :621</a:t>
            </a:r>
            <a:endParaRPr lang="en-US" dirty="0">
              <a:cs typeface="B Nazanin" pitchFamily="2" charset="-78"/>
            </a:endParaRPr>
          </a:p>
        </p:txBody>
      </p:sp>
      <p:sp>
        <p:nvSpPr>
          <p:cNvPr id="6" name="Rectangle 5"/>
          <p:cNvSpPr/>
          <p:nvPr/>
        </p:nvSpPr>
        <p:spPr>
          <a:xfrm>
            <a:off x="6066790" y="2853900"/>
            <a:ext cx="1673562" cy="163766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dirty="0" smtClean="0">
                <a:cs typeface="B Nazanin" pitchFamily="2" charset="-78"/>
              </a:rPr>
              <a:t>آفریقا و خاورمیانه</a:t>
            </a:r>
          </a:p>
          <a:p>
            <a:pPr algn="ctr"/>
            <a:r>
              <a:rPr lang="fa-IR" dirty="0" smtClean="0">
                <a:cs typeface="B Nazanin" pitchFamily="2" charset="-78"/>
              </a:rPr>
              <a:t>تجارت داخلی : 29</a:t>
            </a:r>
          </a:p>
          <a:p>
            <a:pPr algn="ctr"/>
            <a:r>
              <a:rPr lang="fa-IR" dirty="0" smtClean="0">
                <a:cs typeface="B Nazanin" pitchFamily="2" charset="-78"/>
              </a:rPr>
              <a:t>صادرات : 223</a:t>
            </a:r>
          </a:p>
          <a:p>
            <a:pPr algn="ctr"/>
            <a:r>
              <a:rPr lang="fa-IR" dirty="0" smtClean="0">
                <a:cs typeface="B Nazanin" pitchFamily="2" charset="-78"/>
              </a:rPr>
              <a:t>واردات : 230</a:t>
            </a:r>
            <a:endParaRPr lang="en-US" dirty="0">
              <a:cs typeface="B Nazanin" pitchFamily="2" charset="-78"/>
            </a:endParaRPr>
          </a:p>
        </p:txBody>
      </p:sp>
      <p:sp>
        <p:nvSpPr>
          <p:cNvPr id="7" name="Rectangle 6"/>
          <p:cNvSpPr/>
          <p:nvPr/>
        </p:nvSpPr>
        <p:spPr>
          <a:xfrm>
            <a:off x="3243262" y="4873197"/>
            <a:ext cx="2079308" cy="186817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a-IR" dirty="0" smtClean="0"/>
              <a:t>آسیا و </a:t>
            </a:r>
            <a:r>
              <a:rPr lang="fa-IR" dirty="0" err="1" smtClean="0"/>
              <a:t>اقیانوسیه</a:t>
            </a:r>
            <a:endParaRPr lang="fa-IR" dirty="0" smtClean="0">
              <a:cs typeface="B Nazanin" pitchFamily="2" charset="-78"/>
            </a:endParaRPr>
          </a:p>
          <a:p>
            <a:pPr algn="ctr"/>
            <a:r>
              <a:rPr lang="fa-IR" dirty="0" smtClean="0">
                <a:cs typeface="B Nazanin" pitchFamily="2" charset="-78"/>
              </a:rPr>
              <a:t>تجارت داخلی : 602</a:t>
            </a:r>
          </a:p>
          <a:p>
            <a:pPr algn="ctr"/>
            <a:r>
              <a:rPr lang="fa-IR" dirty="0" smtClean="0">
                <a:cs typeface="B Nazanin" pitchFamily="2" charset="-78"/>
              </a:rPr>
              <a:t>صادرات : 614</a:t>
            </a:r>
          </a:p>
          <a:p>
            <a:pPr algn="ctr"/>
            <a:r>
              <a:rPr lang="fa-IR" dirty="0" smtClean="0">
                <a:cs typeface="B Nazanin" pitchFamily="2" charset="-78"/>
              </a:rPr>
              <a:t>واردات : 536</a:t>
            </a:r>
            <a:endParaRPr lang="en-US" dirty="0">
              <a:cs typeface="B Nazanin" pitchFamily="2" charset="-78"/>
            </a:endParaRPr>
          </a:p>
        </p:txBody>
      </p:sp>
      <p:cxnSp>
        <p:nvCxnSpPr>
          <p:cNvPr id="8" name="Straight Arrow Connector 7"/>
          <p:cNvCxnSpPr/>
          <p:nvPr/>
        </p:nvCxnSpPr>
        <p:spPr>
          <a:xfrm flipH="1">
            <a:off x="2075817" y="1916834"/>
            <a:ext cx="1560081" cy="936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99690" y="2204865"/>
            <a:ext cx="1036206" cy="648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27937" y="4531569"/>
            <a:ext cx="715327" cy="456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61186" y="4531570"/>
            <a:ext cx="1382076" cy="913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318760" y="4531569"/>
            <a:ext cx="985520" cy="723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19395" y="4531569"/>
            <a:ext cx="1645920" cy="1398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11522" y="2467819"/>
            <a:ext cx="676275" cy="385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55652" y="2082374"/>
            <a:ext cx="1236028" cy="771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13862" y="2749759"/>
            <a:ext cx="23495" cy="2122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690747" y="2750393"/>
            <a:ext cx="15875" cy="2122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49577" y="3251408"/>
            <a:ext cx="3117215" cy="552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49575" y="3688923"/>
            <a:ext cx="31165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63908" y="2503381"/>
            <a:ext cx="550151" cy="369332"/>
          </a:xfrm>
          <a:prstGeom prst="rect">
            <a:avLst/>
          </a:prstGeom>
          <a:noFill/>
        </p:spPr>
        <p:txBody>
          <a:bodyPr wrap="none" rtlCol="0">
            <a:spAutoFit/>
          </a:bodyPr>
          <a:lstStyle/>
          <a:p>
            <a:r>
              <a:rPr lang="fa-IR" dirty="0" smtClean="0"/>
              <a:t>205</a:t>
            </a:r>
            <a:endParaRPr lang="en-US" dirty="0"/>
          </a:p>
        </p:txBody>
      </p:sp>
      <p:sp>
        <p:nvSpPr>
          <p:cNvPr id="27" name="TextBox 26"/>
          <p:cNvSpPr txBox="1"/>
          <p:nvPr/>
        </p:nvSpPr>
        <p:spPr>
          <a:xfrm>
            <a:off x="3117795" y="2529063"/>
            <a:ext cx="184731" cy="369332"/>
          </a:xfrm>
          <a:prstGeom prst="rect">
            <a:avLst/>
          </a:prstGeom>
          <a:noFill/>
        </p:spPr>
        <p:txBody>
          <a:bodyPr wrap="none" rtlCol="0">
            <a:spAutoFit/>
          </a:bodyPr>
          <a:lstStyle/>
          <a:p>
            <a:endParaRPr lang="en-US" dirty="0"/>
          </a:p>
        </p:txBody>
      </p:sp>
      <p:sp>
        <p:nvSpPr>
          <p:cNvPr id="28" name="TextBox 27"/>
          <p:cNvSpPr txBox="1"/>
          <p:nvPr/>
        </p:nvSpPr>
        <p:spPr>
          <a:xfrm>
            <a:off x="2335449" y="2134049"/>
            <a:ext cx="550151" cy="369332"/>
          </a:xfrm>
          <a:prstGeom prst="rect">
            <a:avLst/>
          </a:prstGeom>
          <a:noFill/>
        </p:spPr>
        <p:txBody>
          <a:bodyPr wrap="none" rtlCol="0">
            <a:spAutoFit/>
          </a:bodyPr>
          <a:lstStyle/>
          <a:p>
            <a:r>
              <a:rPr lang="fa-IR" dirty="0" smtClean="0"/>
              <a:t>245</a:t>
            </a:r>
          </a:p>
        </p:txBody>
      </p:sp>
      <p:sp>
        <p:nvSpPr>
          <p:cNvPr id="29" name="TextBox 28"/>
          <p:cNvSpPr txBox="1"/>
          <p:nvPr/>
        </p:nvSpPr>
        <p:spPr>
          <a:xfrm>
            <a:off x="6308417" y="2206929"/>
            <a:ext cx="550151" cy="369332"/>
          </a:xfrm>
          <a:prstGeom prst="rect">
            <a:avLst/>
          </a:prstGeom>
          <a:noFill/>
        </p:spPr>
        <p:txBody>
          <a:bodyPr wrap="none" rtlCol="0">
            <a:spAutoFit/>
          </a:bodyPr>
          <a:lstStyle/>
          <a:p>
            <a:r>
              <a:rPr lang="fa-IR" dirty="0" smtClean="0"/>
              <a:t>130</a:t>
            </a:r>
            <a:endParaRPr lang="en-US" dirty="0"/>
          </a:p>
        </p:txBody>
      </p:sp>
      <p:sp>
        <p:nvSpPr>
          <p:cNvPr id="30" name="TextBox 29"/>
          <p:cNvSpPr txBox="1"/>
          <p:nvPr/>
        </p:nvSpPr>
        <p:spPr>
          <a:xfrm>
            <a:off x="5821002" y="2467819"/>
            <a:ext cx="428322" cy="369332"/>
          </a:xfrm>
          <a:prstGeom prst="rect">
            <a:avLst/>
          </a:prstGeom>
          <a:noFill/>
        </p:spPr>
        <p:txBody>
          <a:bodyPr wrap="none" rtlCol="0">
            <a:spAutoFit/>
          </a:bodyPr>
          <a:lstStyle/>
          <a:p>
            <a:r>
              <a:rPr lang="fa-IR" dirty="0" smtClean="0"/>
              <a:t>98</a:t>
            </a:r>
            <a:endParaRPr lang="en-US" dirty="0"/>
          </a:p>
        </p:txBody>
      </p:sp>
      <p:sp>
        <p:nvSpPr>
          <p:cNvPr id="31" name="TextBox 30"/>
          <p:cNvSpPr txBox="1"/>
          <p:nvPr/>
        </p:nvSpPr>
        <p:spPr>
          <a:xfrm>
            <a:off x="4981695" y="3121987"/>
            <a:ext cx="428322" cy="369332"/>
          </a:xfrm>
          <a:prstGeom prst="rect">
            <a:avLst/>
          </a:prstGeom>
          <a:noFill/>
        </p:spPr>
        <p:txBody>
          <a:bodyPr wrap="none" rtlCol="0">
            <a:spAutoFit/>
          </a:bodyPr>
          <a:lstStyle/>
          <a:p>
            <a:r>
              <a:rPr lang="fa-IR" dirty="0" smtClean="0"/>
              <a:t>43</a:t>
            </a:r>
            <a:endParaRPr lang="en-US" dirty="0"/>
          </a:p>
        </p:txBody>
      </p:sp>
      <p:sp>
        <p:nvSpPr>
          <p:cNvPr id="32" name="TextBox 31"/>
          <p:cNvSpPr txBox="1"/>
          <p:nvPr/>
        </p:nvSpPr>
        <p:spPr>
          <a:xfrm>
            <a:off x="4645707" y="4001543"/>
            <a:ext cx="550151" cy="369332"/>
          </a:xfrm>
          <a:prstGeom prst="rect">
            <a:avLst/>
          </a:prstGeom>
          <a:noFill/>
        </p:spPr>
        <p:txBody>
          <a:bodyPr wrap="none" rtlCol="0">
            <a:spAutoFit/>
          </a:bodyPr>
          <a:lstStyle/>
          <a:p>
            <a:r>
              <a:rPr lang="fa-IR" dirty="0" smtClean="0"/>
              <a:t>227</a:t>
            </a:r>
            <a:endParaRPr lang="en-US" dirty="0"/>
          </a:p>
        </p:txBody>
      </p:sp>
      <p:sp>
        <p:nvSpPr>
          <p:cNvPr id="33" name="TextBox 32"/>
          <p:cNvSpPr txBox="1"/>
          <p:nvPr/>
        </p:nvSpPr>
        <p:spPr>
          <a:xfrm>
            <a:off x="3675456" y="4333747"/>
            <a:ext cx="550151" cy="369332"/>
          </a:xfrm>
          <a:prstGeom prst="rect">
            <a:avLst/>
          </a:prstGeom>
          <a:noFill/>
        </p:spPr>
        <p:txBody>
          <a:bodyPr wrap="none" rtlCol="0">
            <a:spAutoFit/>
          </a:bodyPr>
          <a:lstStyle/>
          <a:p>
            <a:r>
              <a:rPr lang="fa-IR" dirty="0" smtClean="0"/>
              <a:t>225</a:t>
            </a:r>
            <a:endParaRPr lang="en-US" dirty="0"/>
          </a:p>
        </p:txBody>
      </p:sp>
      <p:sp>
        <p:nvSpPr>
          <p:cNvPr id="34" name="TextBox 33"/>
          <p:cNvSpPr txBox="1"/>
          <p:nvPr/>
        </p:nvSpPr>
        <p:spPr>
          <a:xfrm>
            <a:off x="3501476" y="3626495"/>
            <a:ext cx="428322" cy="369332"/>
          </a:xfrm>
          <a:prstGeom prst="rect">
            <a:avLst/>
          </a:prstGeom>
          <a:noFill/>
        </p:spPr>
        <p:txBody>
          <a:bodyPr wrap="none" rtlCol="0">
            <a:spAutoFit/>
          </a:bodyPr>
          <a:lstStyle/>
          <a:p>
            <a:r>
              <a:rPr lang="fa-IR" dirty="0" smtClean="0"/>
              <a:t>39</a:t>
            </a:r>
            <a:endParaRPr lang="en-US" dirty="0"/>
          </a:p>
        </p:txBody>
      </p:sp>
      <p:sp>
        <p:nvSpPr>
          <p:cNvPr id="35" name="TextBox 34"/>
          <p:cNvSpPr txBox="1"/>
          <p:nvPr/>
        </p:nvSpPr>
        <p:spPr>
          <a:xfrm>
            <a:off x="2002075" y="4923587"/>
            <a:ext cx="550151" cy="369332"/>
          </a:xfrm>
          <a:prstGeom prst="rect">
            <a:avLst/>
          </a:prstGeom>
          <a:noFill/>
        </p:spPr>
        <p:txBody>
          <a:bodyPr wrap="none" rtlCol="0">
            <a:spAutoFit/>
          </a:bodyPr>
          <a:lstStyle/>
          <a:p>
            <a:r>
              <a:rPr lang="fa-IR" dirty="0" smtClean="0"/>
              <a:t>333</a:t>
            </a:r>
            <a:endParaRPr lang="en-US" dirty="0"/>
          </a:p>
        </p:txBody>
      </p:sp>
      <p:sp>
        <p:nvSpPr>
          <p:cNvPr id="36" name="TextBox 35"/>
          <p:cNvSpPr txBox="1"/>
          <p:nvPr/>
        </p:nvSpPr>
        <p:spPr>
          <a:xfrm>
            <a:off x="2694182" y="4539641"/>
            <a:ext cx="550151" cy="369332"/>
          </a:xfrm>
          <a:prstGeom prst="rect">
            <a:avLst/>
          </a:prstGeom>
          <a:noFill/>
        </p:spPr>
        <p:txBody>
          <a:bodyPr wrap="none" rtlCol="0">
            <a:spAutoFit/>
          </a:bodyPr>
          <a:lstStyle/>
          <a:p>
            <a:r>
              <a:rPr lang="fa-IR" dirty="0" smtClean="0"/>
              <a:t>222</a:t>
            </a:r>
            <a:endParaRPr lang="en-US" dirty="0"/>
          </a:p>
        </p:txBody>
      </p:sp>
      <p:sp>
        <p:nvSpPr>
          <p:cNvPr id="37" name="TextBox 36"/>
          <p:cNvSpPr txBox="1"/>
          <p:nvPr/>
        </p:nvSpPr>
        <p:spPr>
          <a:xfrm>
            <a:off x="5855652" y="4759983"/>
            <a:ext cx="428322" cy="369332"/>
          </a:xfrm>
          <a:prstGeom prst="rect">
            <a:avLst/>
          </a:prstGeom>
          <a:noFill/>
        </p:spPr>
        <p:txBody>
          <a:bodyPr wrap="none" rtlCol="0">
            <a:spAutoFit/>
          </a:bodyPr>
          <a:lstStyle/>
          <a:p>
            <a:r>
              <a:rPr lang="fa-IR" dirty="0" smtClean="0"/>
              <a:t>54</a:t>
            </a:r>
            <a:endParaRPr lang="en-US" dirty="0"/>
          </a:p>
        </p:txBody>
      </p:sp>
      <p:sp>
        <p:nvSpPr>
          <p:cNvPr id="38" name="TextBox 37"/>
          <p:cNvSpPr txBox="1"/>
          <p:nvPr/>
        </p:nvSpPr>
        <p:spPr>
          <a:xfrm>
            <a:off x="6495112" y="4988396"/>
            <a:ext cx="428322" cy="369332"/>
          </a:xfrm>
          <a:prstGeom prst="rect">
            <a:avLst/>
          </a:prstGeom>
          <a:noFill/>
        </p:spPr>
        <p:txBody>
          <a:bodyPr wrap="none" rtlCol="0">
            <a:spAutoFit/>
          </a:bodyPr>
          <a:lstStyle/>
          <a:p>
            <a:r>
              <a:rPr lang="fa-IR" dirty="0" smtClean="0"/>
              <a:t>89</a:t>
            </a:r>
            <a:endParaRPr lang="en-US" dirty="0"/>
          </a:p>
        </p:txBody>
      </p:sp>
    </p:spTree>
    <p:extLst>
      <p:ext uri="{BB962C8B-B14F-4D97-AF65-F5344CB8AC3E}">
        <p14:creationId xmlns:p14="http://schemas.microsoft.com/office/powerpoint/2010/main" xmlns="" val="201588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96752"/>
            <a:ext cx="8003232" cy="5277200"/>
          </a:xfrm>
          <a:solidFill>
            <a:schemeClr val="accent3">
              <a:lumMod val="40000"/>
              <a:lumOff val="60000"/>
            </a:schemeClr>
          </a:solidFill>
        </p:spPr>
        <p:txBody>
          <a:bodyPr>
            <a:normAutofit fontScale="62500" lnSpcReduction="20000"/>
          </a:bodyPr>
          <a:lstStyle/>
          <a:p>
            <a:pPr algn="r" rtl="1">
              <a:buFont typeface="Wingdings" pitchFamily="2" charset="2"/>
              <a:buChar char="v"/>
            </a:pPr>
            <a:endParaRPr lang="fa-IR" sz="2800" dirty="0">
              <a:cs typeface="B Nazanin" pitchFamily="2" charset="-78"/>
            </a:endParaRPr>
          </a:p>
          <a:p>
            <a:pPr algn="ctr" rtl="1">
              <a:buFont typeface="Courier New" pitchFamily="49" charset="0"/>
              <a:buChar char="o"/>
            </a:pPr>
            <a:r>
              <a:rPr lang="fa-IR" sz="3000" b="1" dirty="0">
                <a:solidFill>
                  <a:srgbClr val="1AB621"/>
                </a:solidFill>
                <a:cs typeface="B Nazanin" pitchFamily="2" charset="-78"/>
              </a:rPr>
              <a:t>مفهوم </a:t>
            </a:r>
            <a:r>
              <a:rPr lang="fa-IR" sz="3000" b="1" dirty="0" smtClean="0">
                <a:solidFill>
                  <a:srgbClr val="1AB621"/>
                </a:solidFill>
                <a:cs typeface="B Nazanin" pitchFamily="2" charset="-78"/>
              </a:rPr>
              <a:t>بازاریابی</a:t>
            </a:r>
            <a:endParaRPr lang="fa-IR" sz="3000" b="1" dirty="0">
              <a:solidFill>
                <a:srgbClr val="1AB621"/>
              </a:solidFill>
              <a:cs typeface="B Nazanin" pitchFamily="2" charset="-78"/>
            </a:endParaRPr>
          </a:p>
          <a:p>
            <a:pPr algn="r" rtl="1">
              <a:buFont typeface="Arial" pitchFamily="34" charset="0"/>
              <a:buChar char="•"/>
            </a:pPr>
            <a:r>
              <a:rPr lang="fa-IR" dirty="0" smtClean="0">
                <a:cs typeface="B Nazanin" pitchFamily="2" charset="-78"/>
              </a:rPr>
              <a:t>مفهوم قدیمی بازاریابی بر روی تولید کالا متمرکز بود و شرکت ها تلاش خود را برای تولید محصولات بهتر و بیشتر متمرکز می کردند.</a:t>
            </a:r>
          </a:p>
          <a:p>
            <a:pPr algn="r" rtl="1">
              <a:buFont typeface="Arial" pitchFamily="34" charset="0"/>
              <a:buChar char="•"/>
            </a:pPr>
            <a:r>
              <a:rPr lang="fa-IR" dirty="0" smtClean="0">
                <a:cs typeface="B Nazanin" pitchFamily="2" charset="-78"/>
              </a:rPr>
              <a:t>مفهوم جدید بازاریابی که از دهه 1960 مورد توجه قرار گرفت، تمرکز بازاریابی را از محصول به سوی مشتری تغییر دا</a:t>
            </a:r>
            <a:r>
              <a:rPr lang="fa-IR" dirty="0">
                <a:cs typeface="B Nazanin" pitchFamily="2" charset="-78"/>
              </a:rPr>
              <a:t>د. </a:t>
            </a:r>
            <a:r>
              <a:rPr lang="fa-IR" dirty="0" smtClean="0">
                <a:cs typeface="B Nazanin" pitchFamily="2" charset="-78"/>
              </a:rPr>
              <a:t>هدف شرکت باز هم سودآوری بیشتر بود، اما وسیله نیل به هدف توسعه یافت و کلیه عناصر آمیخته بازاریابی یا </a:t>
            </a:r>
            <a:r>
              <a:rPr lang="en-US" dirty="0" smtClean="0">
                <a:cs typeface="B Nazanin" pitchFamily="2" charset="-78"/>
              </a:rPr>
              <a:t>p</a:t>
            </a:r>
            <a:r>
              <a:rPr lang="fa-IR" dirty="0" smtClean="0">
                <a:cs typeface="B Nazanin" pitchFamily="2" charset="-78"/>
              </a:rPr>
              <a:t>4 یعنی محصول، قیمت، فعالیتهای تشویقی و </a:t>
            </a:r>
            <a:r>
              <a:rPr lang="fa-IR" dirty="0" err="1" smtClean="0">
                <a:cs typeface="B Nazanin" pitchFamily="2" charset="-78"/>
              </a:rPr>
              <a:t>ترغیبی</a:t>
            </a:r>
            <a:r>
              <a:rPr lang="fa-IR" dirty="0" smtClean="0">
                <a:cs typeface="B Nazanin" pitchFamily="2" charset="-78"/>
              </a:rPr>
              <a:t> و مکان یا کانال توزیع را در برگرفت. </a:t>
            </a:r>
          </a:p>
          <a:p>
            <a:pPr algn="r" rtl="1">
              <a:buFont typeface="Arial" pitchFamily="34" charset="0"/>
              <a:buChar char="•"/>
            </a:pPr>
            <a:r>
              <a:rPr lang="fa-IR" dirty="0" smtClean="0">
                <a:cs typeface="B Nazanin" pitchFamily="2" charset="-78"/>
              </a:rPr>
              <a:t>تولید</a:t>
            </a:r>
          </a:p>
          <a:p>
            <a:pPr algn="r" rtl="1">
              <a:buFont typeface="Arial" pitchFamily="34" charset="0"/>
              <a:buChar char="•"/>
            </a:pPr>
            <a:r>
              <a:rPr lang="fa-IR" dirty="0" smtClean="0">
                <a:cs typeface="B Nazanin" pitchFamily="2" charset="-78"/>
              </a:rPr>
              <a:t>مشتری &lt;دهه 60&gt;</a:t>
            </a:r>
          </a:p>
          <a:p>
            <a:pPr algn="r" rtl="1">
              <a:buFont typeface="Arial" pitchFamily="34" charset="0"/>
              <a:buChar char="•"/>
            </a:pPr>
            <a:r>
              <a:rPr lang="fa-IR" dirty="0" smtClean="0">
                <a:cs typeface="B Nazanin" pitchFamily="2" charset="-78"/>
              </a:rPr>
              <a:t>بازاریابی راهبردی &lt;دهه 90&gt;</a:t>
            </a:r>
          </a:p>
          <a:p>
            <a:pPr marL="0" indent="0" algn="r" rtl="1">
              <a:buNone/>
            </a:pPr>
            <a:endParaRPr lang="fa-IR" dirty="0" smtClean="0">
              <a:cs typeface="B Nazanin" pitchFamily="2" charset="-78"/>
            </a:endParaRPr>
          </a:p>
          <a:p>
            <a:pPr algn="r" rtl="1">
              <a:buFont typeface="Wingdings" pitchFamily="2" charset="2"/>
              <a:buChar char="v"/>
            </a:pPr>
            <a:endParaRPr lang="fa-IR" sz="1800" dirty="0" smtClean="0">
              <a:cs typeface="B Nazanin" pitchFamily="2" charset="-78"/>
            </a:endParaRPr>
          </a:p>
          <a:p>
            <a:pPr algn="ctr" rtl="1">
              <a:buFont typeface="Arial" pitchFamily="34" charset="0"/>
              <a:buChar char="•"/>
            </a:pPr>
            <a:r>
              <a:rPr lang="fa-IR" sz="3600" b="1" dirty="0">
                <a:solidFill>
                  <a:srgbClr val="1AB621"/>
                </a:solidFill>
                <a:cs typeface="B Nazanin" pitchFamily="2" charset="-78"/>
              </a:rPr>
              <a:t>مفهوم </a:t>
            </a:r>
            <a:r>
              <a:rPr lang="fa-IR" sz="3600" b="1" dirty="0" err="1">
                <a:solidFill>
                  <a:srgbClr val="1AB621"/>
                </a:solidFill>
                <a:cs typeface="B Nazanin" pitchFamily="2" charset="-78"/>
              </a:rPr>
              <a:t>استراتژیکی</a:t>
            </a:r>
            <a:r>
              <a:rPr lang="fa-IR" sz="3600" b="1" dirty="0">
                <a:solidFill>
                  <a:srgbClr val="1AB621"/>
                </a:solidFill>
                <a:cs typeface="B Nazanin" pitchFamily="2" charset="-78"/>
              </a:rPr>
              <a:t> بازاریابی</a:t>
            </a:r>
          </a:p>
          <a:p>
            <a:pPr algn="r" rtl="1">
              <a:buFont typeface="Arial" pitchFamily="34" charset="0"/>
              <a:buChar char="•"/>
            </a:pPr>
            <a:r>
              <a:rPr lang="fa-IR" dirty="0">
                <a:cs typeface="B Nazanin" pitchFamily="2" charset="-78"/>
              </a:rPr>
              <a:t>در مفهوم راهبردی تکامل عمده ای رخ داد، تمرکز بازاریابی از مشتری یا محصول به سوی مشتری در محیط خارجی گسترده تر تغییر یافت.</a:t>
            </a:r>
          </a:p>
          <a:p>
            <a:pPr algn="r" rtl="1">
              <a:buFont typeface="Arial" pitchFamily="34" charset="0"/>
              <a:buChar char="•"/>
            </a:pPr>
            <a:r>
              <a:rPr lang="fa-IR" dirty="0">
                <a:cs typeface="B Nazanin" pitchFamily="2" charset="-78"/>
              </a:rPr>
              <a:t>برای موفقیت، مدیران بازاریابی باید آگاهی های لازم درباره مشتری را با توجه به محیط خارجی که شامل: رقابت، قوانین و مقررات دولتی و عوامل اقتصادی، اجتماعی و سیاسی است، کسب </a:t>
            </a:r>
            <a:r>
              <a:rPr lang="fa-IR" dirty="0" smtClean="0">
                <a:cs typeface="B Nazanin" pitchFamily="2" charset="-78"/>
              </a:rPr>
              <a:t>نمایند</a:t>
            </a:r>
            <a:r>
              <a:rPr lang="fa-IR" dirty="0">
                <a:cs typeface="B Nazanin" pitchFamily="2" charset="-78"/>
              </a:rPr>
              <a:t>.</a:t>
            </a:r>
          </a:p>
          <a:p>
            <a:pPr marL="0" indent="0" algn="r" rtl="1">
              <a:buNone/>
            </a:pPr>
            <a:endParaRPr lang="en-US" dirty="0">
              <a:cs typeface="B Nazanin" pitchFamily="2" charset="-78"/>
            </a:endParaRPr>
          </a:p>
        </p:txBody>
      </p:sp>
    </p:spTree>
    <p:extLst>
      <p:ext uri="{BB962C8B-B14F-4D97-AF65-F5344CB8AC3E}">
        <p14:creationId xmlns:p14="http://schemas.microsoft.com/office/powerpoint/2010/main" xmlns="" val="2681930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63888" y="3501008"/>
            <a:ext cx="6172200" cy="1371600"/>
          </a:xfrm>
        </p:spPr>
        <p:txBody>
          <a:bodyPr>
            <a:normAutofit/>
          </a:bodyPr>
          <a:lstStyle/>
          <a:p>
            <a:pPr algn="ctr" rtl="1"/>
            <a:r>
              <a:rPr lang="fa-IR" sz="2400" dirty="0">
                <a:solidFill>
                  <a:schemeClr val="bg1"/>
                </a:solidFill>
              </a:rPr>
              <a:t>محیط های اجتماعی و فرهنگی در بازارهای جهانی</a:t>
            </a:r>
            <a:endParaRPr lang="en-US" sz="2400" dirty="0">
              <a:solidFill>
                <a:schemeClr val="bg1"/>
              </a:solidFill>
            </a:endParaRPr>
          </a:p>
        </p:txBody>
      </p:sp>
      <p:sp>
        <p:nvSpPr>
          <p:cNvPr id="2" name="Title 1"/>
          <p:cNvSpPr>
            <a:spLocks noGrp="1"/>
          </p:cNvSpPr>
          <p:nvPr>
            <p:ph type="ctrTitle"/>
          </p:nvPr>
        </p:nvSpPr>
        <p:spPr>
          <a:xfrm>
            <a:off x="4860032" y="2348880"/>
            <a:ext cx="3456384" cy="990600"/>
          </a:xfrm>
        </p:spPr>
        <p:txBody>
          <a:bodyPr/>
          <a:lstStyle/>
          <a:p>
            <a:pPr algn="ctr"/>
            <a:r>
              <a:rPr lang="fa-IR" sz="3600" dirty="0" smtClean="0">
                <a:cs typeface="B Nazanin" pitchFamily="2" charset="-78"/>
              </a:rPr>
              <a:t>فصل سوم</a:t>
            </a:r>
            <a:endParaRPr lang="en-US" sz="3600" dirty="0">
              <a:cs typeface="B Nazanin" pitchFamily="2" charset="-78"/>
            </a:endParaRPr>
          </a:p>
        </p:txBody>
      </p:sp>
    </p:spTree>
    <p:extLst>
      <p:ext uri="{BB962C8B-B14F-4D97-AF65-F5344CB8AC3E}">
        <p14:creationId xmlns:p14="http://schemas.microsoft.com/office/powerpoint/2010/main" xmlns="" val="1233204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69368"/>
            <a:ext cx="7467600" cy="5688632"/>
          </a:xfrm>
          <a:solidFill>
            <a:schemeClr val="accent3">
              <a:lumMod val="40000"/>
              <a:lumOff val="60000"/>
            </a:schemeClr>
          </a:solidFill>
        </p:spPr>
        <p:txBody>
          <a:bodyPr>
            <a:normAutofit/>
          </a:bodyPr>
          <a:lstStyle/>
          <a:p>
            <a:pPr algn="r" rtl="1"/>
            <a:r>
              <a:rPr lang="fa-IR" sz="2800" dirty="0" smtClean="0">
                <a:solidFill>
                  <a:srgbClr val="1AB621"/>
                </a:solidFill>
                <a:cs typeface="B Nazanin" pitchFamily="2" charset="-78"/>
              </a:rPr>
              <a:t>جنبه های زیربنایی جامعه و فرهنگ</a:t>
            </a:r>
          </a:p>
          <a:p>
            <a:pPr algn="r" rtl="1"/>
            <a:r>
              <a:rPr lang="fa-IR" sz="2000" dirty="0" smtClean="0">
                <a:cs typeface="B Nazanin" pitchFamily="2" charset="-78"/>
              </a:rPr>
              <a:t>فرهنگ شامل :</a:t>
            </a:r>
          </a:p>
          <a:p>
            <a:pPr algn="r" rtl="1"/>
            <a:r>
              <a:rPr lang="fa-IR" sz="2000" dirty="0" smtClean="0">
                <a:cs typeface="B Nazanin" pitchFamily="2" charset="-78"/>
              </a:rPr>
              <a:t>ارزشها + ایده ها+ نگرشها + نمادهای آگاهانه و ناآگاهانه که رفتار بشر را شکل میدهد.</a:t>
            </a:r>
          </a:p>
          <a:p>
            <a:pPr algn="r" rtl="1"/>
            <a:r>
              <a:rPr lang="fa-IR" sz="2000" dirty="0" err="1" smtClean="0">
                <a:cs typeface="B Nazanin" pitchFamily="2" charset="-78"/>
              </a:rPr>
              <a:t>گریت</a:t>
            </a:r>
            <a:r>
              <a:rPr lang="fa-IR" sz="2000" dirty="0" smtClean="0">
                <a:cs typeface="B Nazanin" pitchFamily="2" charset="-78"/>
              </a:rPr>
              <a:t> </a:t>
            </a:r>
            <a:r>
              <a:rPr lang="fa-IR" sz="2000" dirty="0" err="1" smtClean="0">
                <a:cs typeface="B Nazanin" pitchFamily="2" charset="-78"/>
              </a:rPr>
              <a:t>هافستد</a:t>
            </a:r>
            <a:r>
              <a:rPr lang="fa-IR" sz="2000" dirty="0" smtClean="0">
                <a:cs typeface="B Nazanin" pitchFamily="2" charset="-78"/>
              </a:rPr>
              <a:t> معتقد بود فرهنگ یعنی برنامه ریزی دسته جمعی افکار و ایده ها</a:t>
            </a:r>
          </a:p>
          <a:p>
            <a:pPr algn="r" rtl="1"/>
            <a:r>
              <a:rPr lang="fa-IR" sz="2000" dirty="0" smtClean="0">
                <a:cs typeface="B Nazanin" pitchFamily="2" charset="-78"/>
              </a:rPr>
              <a:t>مردم </a:t>
            </a:r>
            <a:r>
              <a:rPr lang="fa-IR" sz="2000" dirty="0" err="1" smtClean="0">
                <a:cs typeface="B Nazanin" pitchFamily="2" charset="-78"/>
              </a:rPr>
              <a:t>شناسان</a:t>
            </a:r>
            <a:r>
              <a:rPr lang="fa-IR" sz="2000" dirty="0" smtClean="0">
                <a:cs typeface="B Nazanin" pitchFamily="2" charset="-78"/>
              </a:rPr>
              <a:t> و جامعه </a:t>
            </a:r>
            <a:r>
              <a:rPr lang="fa-IR" sz="2000" dirty="0" err="1" smtClean="0">
                <a:cs typeface="B Nazanin" pitchFamily="2" charset="-78"/>
              </a:rPr>
              <a:t>شناسان</a:t>
            </a:r>
            <a:r>
              <a:rPr lang="fa-IR" sz="2000" dirty="0" smtClean="0">
                <a:cs typeface="B Nazanin" pitchFamily="2" charset="-78"/>
              </a:rPr>
              <a:t>، فرهنگ را به عنوان «شیوه های زندگی» که توسط گروهی از مردم ایجاد شده است و از یک نسل به نسل دیگر منتقل می شود، تعریف کرده </a:t>
            </a:r>
            <a:r>
              <a:rPr lang="fa-IR" sz="2000" dirty="0" err="1" smtClean="0">
                <a:cs typeface="B Nazanin" pitchFamily="2" charset="-78"/>
              </a:rPr>
              <a:t>اند</a:t>
            </a:r>
            <a:r>
              <a:rPr lang="fa-IR" sz="2000" dirty="0" smtClean="0">
                <a:cs typeface="B Nazanin" pitchFamily="2" charset="-78"/>
              </a:rPr>
              <a:t>. </a:t>
            </a:r>
          </a:p>
          <a:p>
            <a:pPr algn="r" rtl="1"/>
            <a:r>
              <a:rPr lang="fa-IR" sz="2000" dirty="0" smtClean="0">
                <a:cs typeface="B Nazanin" pitchFamily="2" charset="-78"/>
              </a:rPr>
              <a:t>مردم </a:t>
            </a:r>
            <a:r>
              <a:rPr lang="fa-IR" sz="2000" dirty="0" err="1" smtClean="0">
                <a:cs typeface="B Nazanin" pitchFamily="2" charset="-78"/>
              </a:rPr>
              <a:t>شناسان</a:t>
            </a:r>
            <a:r>
              <a:rPr lang="fa-IR" sz="2000" dirty="0" smtClean="0">
                <a:cs typeface="B Nazanin" pitchFamily="2" charset="-78"/>
              </a:rPr>
              <a:t> در مورد سه ویژگی عمده فرهنگ به شرح زیر با یکدیگر توافق دارند:</a:t>
            </a:r>
          </a:p>
          <a:p>
            <a:pPr algn="r" rtl="1"/>
            <a:r>
              <a:rPr lang="fa-IR" sz="2000" dirty="0" smtClean="0">
                <a:cs typeface="B Nazanin" pitchFamily="2" charset="-78"/>
              </a:rPr>
              <a:t>الف – فرهنگ فطری نیست بلکه از راه آموزش و یادگیری خلق می گردد.</a:t>
            </a:r>
          </a:p>
          <a:p>
            <a:pPr algn="r" rtl="1"/>
            <a:r>
              <a:rPr lang="fa-IR" sz="2000" dirty="0" smtClean="0">
                <a:cs typeface="B Nazanin" pitchFamily="2" charset="-78"/>
              </a:rPr>
              <a:t>ب – جنبه های مختلف فرهنگ با یکدیگر وابستگی دارند.</a:t>
            </a:r>
          </a:p>
          <a:p>
            <a:pPr algn="r" rtl="1"/>
            <a:r>
              <a:rPr lang="fa-IR" sz="2000" dirty="0" smtClean="0">
                <a:cs typeface="B Nazanin" pitchFamily="2" charset="-78"/>
              </a:rPr>
              <a:t>ج – فرهنگ توسط اعضاء یک گروه ایجاد می گردد و مرز بین گروه های مختلف را مشخص می کند.</a:t>
            </a:r>
          </a:p>
          <a:p>
            <a:pPr algn="r" rtl="1"/>
            <a:r>
              <a:rPr lang="fa-IR" sz="2000" dirty="0" smtClean="0">
                <a:cs typeface="B Nazanin" pitchFamily="2" charset="-78"/>
              </a:rPr>
              <a:t>فرهنگ شامل پاسخ ها و واکنش های افراد در برابر موقعیت </a:t>
            </a:r>
            <a:r>
              <a:rPr lang="fa-IR" sz="2000" dirty="0" err="1" smtClean="0">
                <a:cs typeface="B Nazanin" pitchFamily="2" charset="-78"/>
              </a:rPr>
              <a:t>هایی</a:t>
            </a:r>
            <a:r>
              <a:rPr lang="fa-IR" sz="2000" dirty="0" smtClean="0">
                <a:cs typeface="B Nazanin" pitchFamily="2" charset="-78"/>
              </a:rPr>
              <a:t> است که در طول زمان آموخته می شود. تعداد زیادی از عوامل فرهنگی بر روی محیط بازاریابی اثر می گذارد.</a:t>
            </a:r>
          </a:p>
          <a:p>
            <a:pPr marL="0" indent="0" algn="r" rtl="1">
              <a:buNone/>
            </a:pPr>
            <a:endParaRPr lang="fa-IR" sz="2000" dirty="0" smtClean="0">
              <a:cs typeface="B Nazanin" pitchFamily="2" charset="-78"/>
            </a:endParaRPr>
          </a:p>
          <a:p>
            <a:pPr algn="r" rtl="1"/>
            <a:endParaRPr lang="fa-IR" sz="2000" dirty="0" smtClean="0">
              <a:cs typeface="B Nazanin" pitchFamily="2" charset="-78"/>
            </a:endParaRPr>
          </a:p>
        </p:txBody>
      </p:sp>
    </p:spTree>
    <p:extLst>
      <p:ext uri="{BB962C8B-B14F-4D97-AF65-F5344CB8AC3E}">
        <p14:creationId xmlns:p14="http://schemas.microsoft.com/office/powerpoint/2010/main" xmlns="" val="1345097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69368"/>
            <a:ext cx="7467600" cy="5688632"/>
          </a:xfrm>
          <a:solidFill>
            <a:schemeClr val="accent3">
              <a:lumMod val="40000"/>
              <a:lumOff val="60000"/>
            </a:schemeClr>
          </a:solidFill>
        </p:spPr>
        <p:txBody>
          <a:bodyPr>
            <a:normAutofit/>
          </a:bodyPr>
          <a:lstStyle/>
          <a:p>
            <a:pPr algn="just" rtl="1"/>
            <a:r>
              <a:rPr lang="fa-IR" sz="3600" dirty="0">
                <a:solidFill>
                  <a:srgbClr val="1AB621"/>
                </a:solidFill>
                <a:cs typeface="B Nazanin" pitchFamily="2" charset="-78"/>
              </a:rPr>
              <a:t>جستجو برای تعیین جنبه های فرهنگی یکسان در سطح جهان</a:t>
            </a:r>
          </a:p>
          <a:p>
            <a:pPr algn="just" rtl="1"/>
            <a:r>
              <a:rPr lang="fa-IR" sz="2800" dirty="0">
                <a:cs typeface="B Nazanin" pitchFamily="2" charset="-78"/>
              </a:rPr>
              <a:t>این امر برای مدیران بازرگانی ارزشمند است. بین </a:t>
            </a:r>
            <a:r>
              <a:rPr lang="fa-IR" sz="2800" dirty="0" err="1">
                <a:cs typeface="B Nazanin" pitchFamily="2" charset="-78"/>
              </a:rPr>
              <a:t>المللی</a:t>
            </a:r>
            <a:r>
              <a:rPr lang="fa-IR" sz="2800" dirty="0">
                <a:cs typeface="B Nazanin" pitchFamily="2" charset="-78"/>
              </a:rPr>
              <a:t> شدن فرهنگ توسط شرکت های چند ملیتی که در پی فرصت </a:t>
            </a:r>
            <a:r>
              <a:rPr lang="fa-IR" sz="2800" dirty="0" err="1">
                <a:cs typeface="B Nazanin" pitchFamily="2" charset="-78"/>
              </a:rPr>
              <a:t>هایی</a:t>
            </a:r>
            <a:r>
              <a:rPr lang="fa-IR" sz="2800" dirty="0">
                <a:cs typeface="B Nazanin" pitchFamily="2" charset="-78"/>
              </a:rPr>
              <a:t> برای گسترش بازار های بین </a:t>
            </a:r>
            <a:r>
              <a:rPr lang="fa-IR" sz="2800" dirty="0" err="1">
                <a:cs typeface="B Nazanin" pitchFamily="2" charset="-78"/>
              </a:rPr>
              <a:t>المللی</a:t>
            </a:r>
            <a:r>
              <a:rPr lang="fa-IR" sz="2800" dirty="0">
                <a:cs typeface="B Nazanin" pitchFamily="2" charset="-78"/>
              </a:rPr>
              <a:t> هستند، به طور قابل ملاحظه ای تسریع شده است.</a:t>
            </a:r>
          </a:p>
          <a:p>
            <a:pPr algn="just" rtl="1"/>
            <a:endParaRPr lang="fa-IR" sz="2000" dirty="0" smtClean="0">
              <a:cs typeface="B Nazanin" pitchFamily="2" charset="-78"/>
            </a:endParaRPr>
          </a:p>
        </p:txBody>
      </p:sp>
    </p:spTree>
    <p:extLst>
      <p:ext uri="{BB962C8B-B14F-4D97-AF65-F5344CB8AC3E}">
        <p14:creationId xmlns:p14="http://schemas.microsoft.com/office/powerpoint/2010/main" xmlns="" val="2208490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86105"/>
            <a:ext cx="7467600" cy="5688632"/>
          </a:xfrm>
          <a:solidFill>
            <a:schemeClr val="accent3">
              <a:lumMod val="40000"/>
              <a:lumOff val="60000"/>
            </a:schemeClr>
          </a:solidFill>
        </p:spPr>
        <p:txBody>
          <a:bodyPr>
            <a:normAutofit/>
          </a:bodyPr>
          <a:lstStyle/>
          <a:p>
            <a:pPr algn="just" rtl="1"/>
            <a:r>
              <a:rPr lang="fa-IR" sz="2800" dirty="0" smtClean="0">
                <a:solidFill>
                  <a:srgbClr val="1AB621"/>
                </a:solidFill>
                <a:cs typeface="B Nazanin" pitchFamily="2" charset="-78"/>
              </a:rPr>
              <a:t>محیط های فرهنگی سطحی و عمیق</a:t>
            </a:r>
          </a:p>
          <a:p>
            <a:pPr algn="just" rtl="1"/>
            <a:r>
              <a:rPr lang="fa-IR" sz="2000" dirty="0" smtClean="0">
                <a:cs typeface="B Nazanin" pitchFamily="2" charset="-78"/>
              </a:rPr>
              <a:t>ادوارد </a:t>
            </a:r>
            <a:r>
              <a:rPr lang="fa-IR" sz="2000" dirty="0" err="1" smtClean="0">
                <a:cs typeface="B Nazanin" pitchFamily="2" charset="-78"/>
              </a:rPr>
              <a:t>هال</a:t>
            </a:r>
            <a:r>
              <a:rPr lang="fa-IR" sz="2000" dirty="0" smtClean="0">
                <a:cs typeface="B Nazanin" pitchFamily="2" charset="-78"/>
              </a:rPr>
              <a:t> مفهوم محیط های فرهنگی سطحی و عمیق را به عنوان روشی جهت شناسایی گرایش فرهنگی کشورهای مختلف ارائه نموده است. در یک محیط فرهنگی سطحی، پیام ها صریح و اغلب اطلاعات ارتباطی به صورت مکتوب است. در یک محیط فرهنگی عمیق، اطلاعات کمتری توسط پیام های کتبی منتقل می گردد، زیرا بیشتر اطلاعات از طریق بستر و زمینه های ارتباطی مانند : تجارب قبلی، همکاری ها و ارزشهای اساسی ارتباط دهندگان مخابره می شود.</a:t>
            </a:r>
          </a:p>
          <a:p>
            <a:pPr algn="just" rtl="1"/>
            <a:r>
              <a:rPr lang="fa-IR" sz="2000" dirty="0" smtClean="0">
                <a:cs typeface="B Nazanin" pitchFamily="2" charset="-78"/>
              </a:rPr>
              <a:t>به طور کلی ، در محیط های فرهنگی عمیق، افراد جامعه کمتر از محیط های فرهنگی سطحی به اقدامات حقوقی متوسل می شوند. در یک محیط فرهنگی عمیق ، کارها به افرادی واگذار می شود که توانایی زیاد دارند، قابل اعتماد هستند و کنترل آنها نیز راحت است.</a:t>
            </a:r>
          </a:p>
          <a:p>
            <a:pPr algn="just" rtl="1"/>
            <a:r>
              <a:rPr lang="fa-IR" sz="2000" dirty="0" smtClean="0">
                <a:cs typeface="B Nazanin" pitchFamily="2" charset="-78"/>
              </a:rPr>
              <a:t>در محیطهای فرهنگی سطحی، تاکید بر روی مناقصه های رقابتی مشکلات زیادی را ایجاد می کند.</a:t>
            </a:r>
          </a:p>
          <a:p>
            <a:pPr marL="0" indent="0" algn="just" rtl="1">
              <a:buNone/>
            </a:pPr>
            <a:endParaRPr lang="fa-IR" sz="2000" dirty="0" smtClean="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2365396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467600" cy="634083"/>
          </a:xfrm>
        </p:spPr>
        <p:txBody>
          <a:bodyPr>
            <a:normAutofit/>
          </a:bodyPr>
          <a:lstStyle/>
          <a:p>
            <a:pPr algn="ctr"/>
            <a:r>
              <a:rPr lang="fa-IR" sz="2400" dirty="0" smtClean="0">
                <a:solidFill>
                  <a:schemeClr val="bg1"/>
                </a:solidFill>
                <a:cs typeface="B Nazanin" pitchFamily="2" charset="-78"/>
              </a:rPr>
              <a:t>اختلاف های بین محیط های فرهنگی عمیق و سطحی</a:t>
            </a:r>
            <a:endParaRPr lang="en-US" sz="2400" dirty="0">
              <a:solidFill>
                <a:schemeClr val="bg1"/>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5761834"/>
              </p:ext>
            </p:extLst>
          </p:nvPr>
        </p:nvGraphicFramePr>
        <p:xfrm>
          <a:off x="971600" y="1196754"/>
          <a:ext cx="7123876" cy="4968553"/>
        </p:xfrm>
        <a:graphic>
          <a:graphicData uri="http://schemas.openxmlformats.org/drawingml/2006/table">
            <a:tbl>
              <a:tblPr firstRow="1" firstCol="1" bandRow="1">
                <a:tableStyleId>{5C22544A-7EE6-4342-B048-85BDC9FD1C3A}</a:tableStyleId>
              </a:tblPr>
              <a:tblGrid>
                <a:gridCol w="2489806"/>
                <a:gridCol w="3126818"/>
                <a:gridCol w="1507252"/>
              </a:tblGrid>
              <a:tr h="352523">
                <a:tc>
                  <a:txBody>
                    <a:bodyPr/>
                    <a:lstStyle/>
                    <a:p>
                      <a:pPr algn="ctr">
                        <a:lnSpc>
                          <a:spcPct val="115000"/>
                        </a:lnSpc>
                        <a:spcAft>
                          <a:spcPts val="0"/>
                        </a:spcAft>
                      </a:pPr>
                      <a:r>
                        <a:rPr lang="fa-IR" sz="1100" dirty="0">
                          <a:effectLst/>
                        </a:rPr>
                        <a:t>محیط های فرهنگی سطحی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fa-IR" sz="1100">
                          <a:effectLst/>
                        </a:rPr>
                        <a:t>محیط های فرهنگی عمیق</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fa-IR" sz="1100">
                          <a:effectLst/>
                        </a:rPr>
                        <a:t>عوامل و ابعاد</a:t>
                      </a:r>
                      <a:endParaRPr lang="en-US" sz="1100">
                        <a:effectLst/>
                        <a:latin typeface="Calibri"/>
                        <a:ea typeface="Calibri"/>
                        <a:cs typeface="Arial"/>
                      </a:endParaRPr>
                    </a:p>
                  </a:txBody>
                  <a:tcPr marL="68580" marR="68580" marT="0" marB="0" anchor="ctr"/>
                </a:tc>
              </a:tr>
              <a:tr h="320420">
                <a:tc>
                  <a:txBody>
                    <a:bodyPr/>
                    <a:lstStyle/>
                    <a:p>
                      <a:pPr algn="ctr">
                        <a:lnSpc>
                          <a:spcPct val="115000"/>
                        </a:lnSpc>
                        <a:spcAft>
                          <a:spcPts val="0"/>
                        </a:spcAft>
                      </a:pPr>
                      <a:r>
                        <a:rPr lang="ar-SA" sz="1100">
                          <a:effectLst/>
                        </a:rPr>
                        <a:t>اهمیت زیاد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اهمیت کم</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حقوقدانان</a:t>
                      </a:r>
                      <a:endParaRPr lang="en-US" sz="1100">
                        <a:effectLst/>
                        <a:latin typeface="Calibri"/>
                        <a:ea typeface="Calibri"/>
                        <a:cs typeface="Arial"/>
                      </a:endParaRPr>
                    </a:p>
                  </a:txBody>
                  <a:tcPr marL="68580" marR="68580" marT="0" marB="0" anchor="ctr"/>
                </a:tc>
              </a:tr>
              <a:tr h="662532">
                <a:tc>
                  <a:txBody>
                    <a:bodyPr/>
                    <a:lstStyle/>
                    <a:p>
                      <a:pPr algn="ctr">
                        <a:lnSpc>
                          <a:spcPct val="115000"/>
                        </a:lnSpc>
                        <a:spcAft>
                          <a:spcPts val="0"/>
                        </a:spcAft>
                      </a:pPr>
                      <a:r>
                        <a:rPr lang="ar-SA" sz="1100" dirty="0">
                          <a:effectLst/>
                        </a:rPr>
                        <a:t>به تعهد شفاهی مردم نمی توان اعتماد کرد و کلیه مطالب باید مکتوب باشد</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با شرف و حیثیت او ارتباط دارد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تعهد شفاهی فرد</a:t>
                      </a:r>
                      <a:endParaRPr lang="en-US" sz="1100">
                        <a:effectLst/>
                        <a:latin typeface="Calibri"/>
                        <a:ea typeface="Calibri"/>
                        <a:cs typeface="Arial"/>
                      </a:endParaRPr>
                    </a:p>
                  </a:txBody>
                  <a:tcPr marL="68580" marR="68580" marT="0" marB="0" anchor="ctr"/>
                </a:tc>
              </a:tr>
              <a:tr h="662532">
                <a:tc>
                  <a:txBody>
                    <a:bodyPr/>
                    <a:lstStyle/>
                    <a:p>
                      <a:pPr algn="ctr">
                        <a:lnSpc>
                          <a:spcPct val="115000"/>
                        </a:lnSpc>
                        <a:spcAft>
                          <a:spcPts val="0"/>
                        </a:spcAft>
                      </a:pPr>
                      <a:r>
                        <a:rPr lang="ar-SA" sz="1100">
                          <a:effectLst/>
                        </a:rPr>
                        <a:t>به پایین ترین رده سازمان تحمیل می شود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توسط بالاترین مقام پذیرفته می شود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مسئولیت اشتباه های سازمان</a:t>
                      </a:r>
                      <a:endParaRPr lang="en-US" sz="1100">
                        <a:effectLst/>
                        <a:latin typeface="Calibri"/>
                        <a:ea typeface="Calibri"/>
                        <a:cs typeface="Arial"/>
                      </a:endParaRPr>
                    </a:p>
                  </a:txBody>
                  <a:tcPr marL="68580" marR="68580" marT="0" marB="0" anchor="ctr"/>
                </a:tc>
              </a:tr>
              <a:tr h="1004643">
                <a:tc>
                  <a:txBody>
                    <a:bodyPr/>
                    <a:lstStyle/>
                    <a:p>
                      <a:pPr algn="ctr">
                        <a:lnSpc>
                          <a:spcPct val="115000"/>
                        </a:lnSpc>
                        <a:spcAft>
                          <a:spcPts val="0"/>
                        </a:spcAft>
                      </a:pPr>
                      <a:r>
                        <a:rPr lang="ar-SA" sz="1100">
                          <a:effectLst/>
                        </a:rPr>
                        <a:t>مردم دارای فضای کاری جداگانه هستند و از ایجاد مزاحمت ناراحت می شوند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مردم نزدیک یکدیگر فعالیت می نمایند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فضای کار</a:t>
                      </a:r>
                      <a:endParaRPr lang="en-US" sz="1100">
                        <a:effectLst/>
                        <a:latin typeface="Calibri"/>
                        <a:ea typeface="Calibri"/>
                        <a:cs typeface="Arial"/>
                      </a:endParaRPr>
                    </a:p>
                  </a:txBody>
                  <a:tcPr marL="68580" marR="68580" marT="0" marB="0" anchor="ctr"/>
                </a:tc>
              </a:tr>
              <a:tr h="320420">
                <a:tc>
                  <a:txBody>
                    <a:bodyPr/>
                    <a:lstStyle/>
                    <a:p>
                      <a:pPr algn="ctr">
                        <a:lnSpc>
                          <a:spcPct val="115000"/>
                        </a:lnSpc>
                        <a:spcAft>
                          <a:spcPts val="0"/>
                        </a:spcAft>
                      </a:pPr>
                      <a:r>
                        <a:rPr lang="ar-SA" sz="1100">
                          <a:effectLst/>
                        </a:rPr>
                        <a:t>وقت طلاست</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باید برای هر کاری زمان کافی اختصاص داده شود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زمان</a:t>
                      </a:r>
                      <a:endParaRPr lang="en-US" sz="1100">
                        <a:effectLst/>
                        <a:latin typeface="Calibri"/>
                        <a:ea typeface="Calibri"/>
                        <a:cs typeface="Arial"/>
                      </a:endParaRPr>
                    </a:p>
                  </a:txBody>
                  <a:tcPr marL="68580" marR="68580" marT="0" marB="0" anchor="ctr"/>
                </a:tc>
              </a:tr>
              <a:tr h="1004643">
                <a:tc>
                  <a:txBody>
                    <a:bodyPr/>
                    <a:lstStyle/>
                    <a:p>
                      <a:pPr algn="ctr">
                        <a:lnSpc>
                          <a:spcPct val="115000"/>
                        </a:lnSpc>
                        <a:spcAft>
                          <a:spcPts val="0"/>
                        </a:spcAft>
                      </a:pPr>
                      <a:r>
                        <a:rPr lang="ar-SA" sz="1100">
                          <a:effectLst/>
                        </a:rPr>
                        <a:t>به صورت خطی است و هر موضوعی به طور جداگانه بحث و سریعا در مورد آن تصمیم گیری می شود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طولانی است و هدف عمده آنها آشنایی طرفها با یکدیگر می باشد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مذاکره </a:t>
                      </a:r>
                      <a:endParaRPr lang="en-US" sz="1100">
                        <a:effectLst/>
                        <a:latin typeface="Calibri"/>
                        <a:ea typeface="Calibri"/>
                        <a:cs typeface="Arial"/>
                      </a:endParaRPr>
                    </a:p>
                  </a:txBody>
                  <a:tcPr marL="68580" marR="68580" marT="0" marB="0" anchor="ctr"/>
                </a:tc>
              </a:tr>
              <a:tr h="320420">
                <a:tc>
                  <a:txBody>
                    <a:bodyPr/>
                    <a:lstStyle/>
                    <a:p>
                      <a:pPr algn="ctr">
                        <a:lnSpc>
                          <a:spcPct val="115000"/>
                        </a:lnSpc>
                        <a:spcAft>
                          <a:spcPts val="0"/>
                        </a:spcAft>
                      </a:pPr>
                      <a:r>
                        <a:rPr lang="ar-SA" sz="1100">
                          <a:effectLst/>
                        </a:rPr>
                        <a:t>زیاد</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کم</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شرکت در مناقصه های رقابتی</a:t>
                      </a:r>
                      <a:endParaRPr lang="en-US" sz="1100">
                        <a:effectLst/>
                        <a:latin typeface="Calibri"/>
                        <a:ea typeface="Calibri"/>
                        <a:cs typeface="Arial"/>
                      </a:endParaRPr>
                    </a:p>
                  </a:txBody>
                  <a:tcPr marL="68580" marR="68580" marT="0" marB="0" anchor="ctr"/>
                </a:tc>
              </a:tr>
              <a:tr h="320420">
                <a:tc>
                  <a:txBody>
                    <a:bodyPr/>
                    <a:lstStyle/>
                    <a:p>
                      <a:pPr algn="ctr">
                        <a:lnSpc>
                          <a:spcPct val="115000"/>
                        </a:lnSpc>
                        <a:spcAft>
                          <a:spcPts val="0"/>
                        </a:spcAft>
                      </a:pPr>
                      <a:r>
                        <a:rPr lang="ar-SA" sz="1100">
                          <a:effectLst/>
                        </a:rPr>
                        <a:t>ایالات متحده ، اروپای شمالی</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a:effectLst/>
                        </a:rPr>
                        <a:t>ؤاپن ، خاور میانه</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ar-SA" sz="1100" dirty="0">
                          <a:effectLst/>
                        </a:rPr>
                        <a:t>کشور یا منطقه نمونه</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28308914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052736"/>
            <a:ext cx="7467600" cy="5688632"/>
          </a:xfrm>
          <a:solidFill>
            <a:schemeClr val="accent3">
              <a:lumMod val="40000"/>
              <a:lumOff val="60000"/>
            </a:schemeClr>
          </a:solidFill>
        </p:spPr>
        <p:txBody>
          <a:bodyPr>
            <a:normAutofit lnSpcReduction="10000"/>
          </a:bodyPr>
          <a:lstStyle/>
          <a:p>
            <a:pPr algn="just" rtl="1"/>
            <a:r>
              <a:rPr lang="fa-IR" sz="2800" dirty="0" smtClean="0">
                <a:solidFill>
                  <a:srgbClr val="1AB621"/>
                </a:solidFill>
                <a:cs typeface="B Nazanin" pitchFamily="2" charset="-78"/>
              </a:rPr>
              <a:t>ارتباطات و مذاکرات بین فرهنگ ها</a:t>
            </a:r>
          </a:p>
          <a:p>
            <a:pPr algn="just" rtl="1"/>
            <a:r>
              <a:rPr lang="fa-IR" sz="2000" dirty="0" smtClean="0">
                <a:cs typeface="B Nazanin" pitchFamily="2" charset="-78"/>
              </a:rPr>
              <a:t>توانایی ایجاد ارتباط بین افرادی که دارای زبان واحدی نیستند کار ساده ای نیست. وقتی که زبان تغییر نماید ارتباطات بین افراد پیچیده تر می شود. در حالتی که زبانها و فرهنگ ها با یکدیگر تفاوت داشته باشند، این مشکل بیشتر از هر زمان دیگری مشخص می گردد.</a:t>
            </a:r>
          </a:p>
          <a:p>
            <a:pPr algn="just" rtl="1"/>
            <a:r>
              <a:rPr lang="fa-IR" sz="2000" dirty="0" smtClean="0">
                <a:cs typeface="B Nazanin" pitchFamily="2" charset="-78"/>
              </a:rPr>
              <a:t>در طول مذاکرات درک اختلاف میان فرهنگ ها از اهمیت زیادی برخوردار است. در مذاکرات بازرگانی، مدیران بازاریابی، با همتایان خود که دارای زمینه های فرهنگی مختلفی هستند رودررو می شوند لذا شناخت موانع فرهنگی کلامی و </a:t>
            </a:r>
            <a:r>
              <a:rPr lang="fa-IR" sz="2000" dirty="0" err="1" smtClean="0">
                <a:cs typeface="B Nazanin" pitchFamily="2" charset="-78"/>
              </a:rPr>
              <a:t>غیرکلامی</a:t>
            </a:r>
            <a:r>
              <a:rPr lang="fa-IR" sz="2000" dirty="0" smtClean="0">
                <a:cs typeface="B Nazanin" pitchFamily="2" charset="-78"/>
              </a:rPr>
              <a:t> از اهمیت زیادی برخوردار است.</a:t>
            </a:r>
          </a:p>
          <a:p>
            <a:pPr algn="just" rtl="1"/>
            <a:endParaRPr lang="fa-IR" sz="2000" dirty="0">
              <a:cs typeface="B Nazanin" pitchFamily="2" charset="-78"/>
            </a:endParaRPr>
          </a:p>
          <a:p>
            <a:pPr algn="just" rtl="1"/>
            <a:r>
              <a:rPr lang="fa-IR" sz="2800" dirty="0">
                <a:solidFill>
                  <a:srgbClr val="1AB621"/>
                </a:solidFill>
                <a:cs typeface="B Nazanin" pitchFamily="2" charset="-78"/>
              </a:rPr>
              <a:t>رفتارهای اجتماعی</a:t>
            </a:r>
          </a:p>
          <a:p>
            <a:pPr algn="just" rtl="1"/>
            <a:r>
              <a:rPr lang="fa-IR" sz="2000" dirty="0" smtClean="0">
                <a:cs typeface="B Nazanin" pitchFamily="2" charset="-78"/>
              </a:rPr>
              <a:t>رفتار های اجتماعی متعددی در فرهنگ کشورهای دیگر وجود دارند که دارای معانی مختلفی هستند. اگر یک مسافر بین </a:t>
            </a:r>
            <a:r>
              <a:rPr lang="fa-IR" sz="2000" dirty="0" err="1" smtClean="0">
                <a:cs typeface="B Nazanin" pitchFamily="2" charset="-78"/>
              </a:rPr>
              <a:t>المللی</a:t>
            </a:r>
            <a:r>
              <a:rPr lang="fa-IR" sz="2000" dirty="0" smtClean="0">
                <a:cs typeface="B Nazanin" pitchFamily="2" charset="-78"/>
              </a:rPr>
              <a:t> از آن آگاه نباشد، در شرایط </a:t>
            </a:r>
            <a:r>
              <a:rPr lang="fa-IR" sz="2000" dirty="0" err="1" smtClean="0">
                <a:cs typeface="B Nazanin" pitchFamily="2" charset="-78"/>
              </a:rPr>
              <a:t>نامطلوبی</a:t>
            </a:r>
            <a:r>
              <a:rPr lang="fa-IR" sz="2000" dirty="0" smtClean="0">
                <a:cs typeface="B Nazanin" pitchFamily="2" charset="-78"/>
              </a:rPr>
              <a:t> قرار خواهد گرفت.</a:t>
            </a:r>
          </a:p>
          <a:p>
            <a:pPr algn="just" rtl="1"/>
            <a:r>
              <a:rPr lang="fa-IR" sz="2800" dirty="0">
                <a:solidFill>
                  <a:srgbClr val="1AB621"/>
                </a:solidFill>
                <a:cs typeface="B Nazanin" pitchFamily="2" charset="-78"/>
              </a:rPr>
              <a:t>روابط اجتماعی بین فرهنگ های مختلف</a:t>
            </a:r>
          </a:p>
          <a:p>
            <a:pPr algn="just" rtl="1"/>
            <a:r>
              <a:rPr lang="fa-IR" sz="2000" dirty="0" smtClean="0">
                <a:cs typeface="B Nazanin" pitchFamily="2" charset="-78"/>
              </a:rPr>
              <a:t>فردی که برای انجام کسب و کار در سطح بین </a:t>
            </a:r>
            <a:r>
              <a:rPr lang="fa-IR" sz="2000" dirty="0" err="1" smtClean="0">
                <a:cs typeface="B Nazanin" pitchFamily="2" charset="-78"/>
              </a:rPr>
              <a:t>المللی</a:t>
            </a:r>
            <a:r>
              <a:rPr lang="fa-IR" sz="2000" dirty="0" smtClean="0">
                <a:cs typeface="B Nazanin" pitchFamily="2" charset="-78"/>
              </a:rPr>
              <a:t> فعالیت می کند نیازی ندارد که دلایل رفتارهای فرهنگی را بداند، اما پذیرش و اجرای آن در کشورهای خارجی از اهمیت زیادی برخوردار است.</a:t>
            </a:r>
          </a:p>
          <a:p>
            <a:pPr marL="0" indent="0" algn="just" rtl="1">
              <a:buNone/>
            </a:pPr>
            <a:endParaRPr lang="fa-IR" sz="2000" dirty="0" smtClean="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3607687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69368"/>
            <a:ext cx="7467600" cy="5688632"/>
          </a:xfrm>
          <a:solidFill>
            <a:schemeClr val="accent3">
              <a:lumMod val="40000"/>
              <a:lumOff val="60000"/>
            </a:schemeClr>
          </a:solidFill>
        </p:spPr>
        <p:txBody>
          <a:bodyPr>
            <a:normAutofit/>
          </a:bodyPr>
          <a:lstStyle/>
          <a:p>
            <a:pPr algn="just" rtl="1"/>
            <a:r>
              <a:rPr lang="fa-IR" sz="2800" dirty="0" smtClean="0">
                <a:solidFill>
                  <a:srgbClr val="1AB621"/>
                </a:solidFill>
                <a:cs typeface="B Nazanin" pitchFamily="2" charset="-78"/>
              </a:rPr>
              <a:t>شیوه های تحلیل عوامل فرهنگی در بازاریابی جهانی</a:t>
            </a:r>
          </a:p>
          <a:p>
            <a:pPr algn="just" rtl="1"/>
            <a:r>
              <a:rPr lang="fa-IR" sz="2000" dirty="0" smtClean="0">
                <a:cs typeface="B Nazanin" pitchFamily="2" charset="-78"/>
              </a:rPr>
              <a:t>علت اینکه عوامل فرهنگی برای مدیران بازاریابی جهانی مشکل ایجاد می نماید آن است که قابل مشاهده نیستند. فرهنگ رفتاری است که از طریق یادگیری از یک نسل به نسل دیگر منتقل می شود و درک آن برای افراد خارجی که فاقد تجربه کافی در این مورد هستند و آموزش های لازم را طی نکرده </a:t>
            </a:r>
            <a:r>
              <a:rPr lang="fa-IR" sz="2000" dirty="0" err="1" smtClean="0">
                <a:cs typeface="B Nazanin" pitchFamily="2" charset="-78"/>
              </a:rPr>
              <a:t>اند</a:t>
            </a:r>
            <a:r>
              <a:rPr lang="fa-IR" sz="2000" dirty="0" smtClean="0">
                <a:cs typeface="B Nazanin" pitchFamily="2" charset="-78"/>
              </a:rPr>
              <a:t> دشوار است. اگر ما بخواهیم با مردمی که از فرهنگ های دیگر هستند روابط بازرگانی برقرار نماییم باید مفروضات فرهنگی خود را کنار بگذاریم، در غیر این صورت قادر به درک کلمات و رفتار های آنها نخواهیم بود.</a:t>
            </a:r>
          </a:p>
          <a:p>
            <a:pPr algn="just" rtl="1"/>
            <a:r>
              <a:rPr lang="fa-IR" sz="2000" dirty="0" smtClean="0">
                <a:cs typeface="B Nazanin" pitchFamily="2" charset="-78"/>
              </a:rPr>
              <a:t>پنج واقعیت اساسی زیر توانایی ما را در یادگیری سایر فرهنگها تسریع خواهند نمود:</a:t>
            </a:r>
          </a:p>
          <a:p>
            <a:pPr algn="just" rtl="1"/>
            <a:r>
              <a:rPr lang="fa-IR" sz="2000" dirty="0" smtClean="0">
                <a:cs typeface="B Nazanin" pitchFamily="2" charset="-78"/>
              </a:rPr>
              <a:t>الف – این واقعیت را بپذیرند که ما هرگز </a:t>
            </a:r>
            <a:r>
              <a:rPr lang="fa-IR" sz="2000" dirty="0" err="1" smtClean="0">
                <a:cs typeface="B Nazanin" pitchFamily="2" charset="-78"/>
              </a:rPr>
              <a:t>نمی</a:t>
            </a:r>
            <a:r>
              <a:rPr lang="fa-IR" sz="2000" dirty="0" smtClean="0">
                <a:cs typeface="B Nazanin" pitchFamily="2" charset="-78"/>
              </a:rPr>
              <a:t> توانیم خودمان و یا دیگران را به طور کامل درک نماییم.</a:t>
            </a:r>
          </a:p>
          <a:p>
            <a:pPr algn="just" rtl="1"/>
            <a:r>
              <a:rPr lang="fa-IR" sz="2000" dirty="0" smtClean="0">
                <a:cs typeface="B Nazanin" pitchFamily="2" charset="-78"/>
              </a:rPr>
              <a:t>ب – سیستم های ادراکی ما فوق العاده محدود هستند.</a:t>
            </a:r>
          </a:p>
          <a:p>
            <a:pPr algn="just" rtl="1"/>
            <a:r>
              <a:rPr lang="fa-IR" sz="2000" dirty="0" smtClean="0">
                <a:cs typeface="B Nazanin" pitchFamily="2" charset="-78"/>
              </a:rPr>
              <a:t>ج – ما بیشتر انرژی خود را برای اداره ادراک خود از وقایع مختلف صرف می کنیم.</a:t>
            </a:r>
          </a:p>
          <a:p>
            <a:pPr algn="just" rtl="1"/>
            <a:r>
              <a:rPr lang="fa-IR" sz="2000" dirty="0" smtClean="0">
                <a:cs typeface="B Nazanin" pitchFamily="2" charset="-78"/>
              </a:rPr>
              <a:t>د – برای هر رفتار عجیب از نظر ما معمولا علتی وجود دارد.</a:t>
            </a:r>
          </a:p>
          <a:p>
            <a:pPr algn="just" rtl="1"/>
            <a:r>
              <a:rPr lang="fa-IR" sz="2000" dirty="0" smtClean="0">
                <a:cs typeface="B Nazanin" pitchFamily="2" charset="-78"/>
              </a:rPr>
              <a:t>ه – اگر بخواهیم در یک فرهنگ خارجی موثر باشیم باید تلاش نماییم تا اعتقادات ، انگیزه ها و ارزش های آنان را درک کنیم.</a:t>
            </a:r>
          </a:p>
          <a:p>
            <a:pPr algn="just" rtl="1"/>
            <a:endParaRPr lang="fa-IR" sz="2000" dirty="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424744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69368"/>
            <a:ext cx="7467600"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نظریه سلسله مراتب نیازها جهت تحلیل عوامل فرهنگی</a:t>
            </a:r>
          </a:p>
          <a:p>
            <a:pPr marL="0" indent="0">
              <a:buNone/>
            </a:pPr>
            <a:r>
              <a:rPr lang="en-US" sz="2000" dirty="0"/>
              <a:t> </a:t>
            </a:r>
            <a:endParaRPr lang="fa-IR" sz="2000" dirty="0" smtClean="0">
              <a:cs typeface="B Nazanin" pitchFamily="2" charset="-7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2708920"/>
            <a:ext cx="4104456"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6315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sz="2400" dirty="0">
                <a:cs typeface="B Nazanin" pitchFamily="2" charset="-78"/>
              </a:rPr>
              <a:t>علت مفید بودن فرضیه سلسله مراتب نیازها برای مدیران بازاریابی، جهانی بودن آن است. هر چقدر که یک کشور توسعه یافته تر باشد، کالاها و خدماتی که نیازهای اجتماعی و حرمت و احترام افراد را </a:t>
            </a:r>
            <a:r>
              <a:rPr lang="fa-IR" sz="2400" dirty="0" smtClean="0">
                <a:cs typeface="B Nazanin" pitchFamily="2" charset="-78"/>
              </a:rPr>
              <a:t>برآورده می سازند نسبت به کالاهایی که نیازهای فیزیولوژیکی را تامین می کنند، بیشتر است. با توسعه و پیشرفت کشورها، نیازهای خود شکوفایی روی رفتار مصرف </a:t>
            </a:r>
            <a:r>
              <a:rPr lang="fa-IR" sz="2400" dirty="0" err="1" smtClean="0">
                <a:cs typeface="B Nazanin" pitchFamily="2" charset="-78"/>
              </a:rPr>
              <a:t>کنندگان</a:t>
            </a:r>
            <a:r>
              <a:rPr lang="fa-IR" sz="2400" dirty="0" smtClean="0">
                <a:cs typeface="B Nazanin" pitchFamily="2" charset="-78"/>
              </a:rPr>
              <a:t> اثر می گذارد. برای مثال در کشورهای پیشرفته، مالکیت خودرو دیگر نشانه وضعیت اجتماعی مطلوب نیست. چون مردم بیشتر در پی برآوردن نیازهای حرمت و احترام و بالاتر بر می آیند.</a:t>
            </a:r>
            <a:endParaRPr lang="fa-IR" sz="2400" dirty="0">
              <a:cs typeface="B Nazanin" pitchFamily="2" charset="-78"/>
            </a:endParaRPr>
          </a:p>
          <a:p>
            <a:pPr algn="just" rtl="1"/>
            <a:endParaRPr lang="en-US" dirty="0"/>
          </a:p>
        </p:txBody>
      </p:sp>
    </p:spTree>
    <p:extLst>
      <p:ext uri="{BB962C8B-B14F-4D97-AF65-F5344CB8AC3E}">
        <p14:creationId xmlns:p14="http://schemas.microsoft.com/office/powerpoint/2010/main" xmlns="" val="623460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7467600" cy="4392488"/>
          </a:xfrm>
          <a:solidFill>
            <a:schemeClr val="accent3">
              <a:lumMod val="40000"/>
              <a:lumOff val="60000"/>
            </a:schemeClr>
          </a:solidFill>
        </p:spPr>
        <p:txBody>
          <a:bodyPr>
            <a:normAutofit/>
          </a:bodyPr>
          <a:lstStyle/>
          <a:p>
            <a:pPr algn="just" rtl="1"/>
            <a:r>
              <a:rPr lang="fa-IR" sz="2800" dirty="0" smtClean="0">
                <a:solidFill>
                  <a:srgbClr val="1AB621"/>
                </a:solidFill>
                <a:cs typeface="B Nazanin" pitchFamily="2" charset="-78"/>
              </a:rPr>
              <a:t>گونه </a:t>
            </a:r>
            <a:r>
              <a:rPr lang="fa-IR" sz="2800" dirty="0" err="1" smtClean="0">
                <a:solidFill>
                  <a:srgbClr val="1AB621"/>
                </a:solidFill>
                <a:cs typeface="B Nazanin" pitchFamily="2" charset="-78"/>
              </a:rPr>
              <a:t>شناسی</a:t>
            </a:r>
            <a:r>
              <a:rPr lang="fa-IR" sz="2800" dirty="0" smtClean="0">
                <a:solidFill>
                  <a:srgbClr val="1AB621"/>
                </a:solidFill>
                <a:cs typeface="B Nazanin" pitchFamily="2" charset="-78"/>
              </a:rPr>
              <a:t> فرهنگی </a:t>
            </a:r>
            <a:r>
              <a:rPr lang="fa-IR" sz="2800" dirty="0" err="1" smtClean="0">
                <a:solidFill>
                  <a:srgbClr val="1AB621"/>
                </a:solidFill>
                <a:cs typeface="B Nazanin" pitchFamily="2" charset="-78"/>
              </a:rPr>
              <a:t>هاف</a:t>
            </a:r>
            <a:r>
              <a:rPr lang="fa-IR" sz="2800" dirty="0" smtClean="0">
                <a:solidFill>
                  <a:srgbClr val="1AB621"/>
                </a:solidFill>
                <a:cs typeface="B Nazanin" pitchFamily="2" charset="-78"/>
              </a:rPr>
              <a:t> </a:t>
            </a:r>
            <a:r>
              <a:rPr lang="fa-IR" sz="2800" dirty="0" err="1" smtClean="0">
                <a:solidFill>
                  <a:srgbClr val="1AB621"/>
                </a:solidFill>
                <a:cs typeface="B Nazanin" pitchFamily="2" charset="-78"/>
              </a:rPr>
              <a:t>استد</a:t>
            </a:r>
            <a:endParaRPr lang="fa-IR" sz="2800" dirty="0" smtClean="0">
              <a:solidFill>
                <a:srgbClr val="1AB621"/>
              </a:solidFill>
              <a:cs typeface="B Nazanin" pitchFamily="2" charset="-78"/>
            </a:endParaRPr>
          </a:p>
          <a:p>
            <a:pPr algn="just" rtl="1"/>
            <a:r>
              <a:rPr lang="fa-IR" sz="2000" dirty="0" smtClean="0">
                <a:cs typeface="B Nazanin" pitchFamily="2" charset="-78"/>
              </a:rPr>
              <a:t>مردم شناس سازمانی، </a:t>
            </a:r>
            <a:r>
              <a:rPr lang="fa-IR" sz="2000" dirty="0" err="1" smtClean="0">
                <a:cs typeface="B Nazanin" pitchFamily="2" charset="-78"/>
              </a:rPr>
              <a:t>گریت</a:t>
            </a:r>
            <a:r>
              <a:rPr lang="fa-IR" sz="2000" dirty="0" smtClean="0">
                <a:cs typeface="B Nazanin" pitchFamily="2" charset="-78"/>
              </a:rPr>
              <a:t> </a:t>
            </a:r>
            <a:r>
              <a:rPr lang="fa-IR" sz="2000" dirty="0" err="1" smtClean="0">
                <a:cs typeface="B Nazanin" pitchFamily="2" charset="-78"/>
              </a:rPr>
              <a:t>هاف</a:t>
            </a:r>
            <a:r>
              <a:rPr lang="fa-IR" sz="2000" dirty="0" smtClean="0">
                <a:cs typeface="B Nazanin" pitchFamily="2" charset="-78"/>
              </a:rPr>
              <a:t> </a:t>
            </a:r>
            <a:r>
              <a:rPr lang="fa-IR" sz="2000" dirty="0" err="1" smtClean="0">
                <a:cs typeface="B Nazanin" pitchFamily="2" charset="-78"/>
              </a:rPr>
              <a:t>استد</a:t>
            </a:r>
            <a:r>
              <a:rPr lang="fa-IR" sz="2000" dirty="0" smtClean="0">
                <a:cs typeface="B Nazanin" pitchFamily="2" charset="-78"/>
              </a:rPr>
              <a:t> فرهنگ کشورهای مختلف را از چهار بعد با یکدیگر مقایسه نمود.</a:t>
            </a:r>
          </a:p>
          <a:p>
            <a:pPr algn="just" rtl="1"/>
            <a:r>
              <a:rPr lang="fa-IR" sz="2000" dirty="0" smtClean="0">
                <a:cs typeface="B Nazanin" pitchFamily="2" charset="-78"/>
              </a:rPr>
              <a:t> اولین بعد فاصله</a:t>
            </a:r>
            <a:r>
              <a:rPr lang="fa-IR" dirty="0" smtClean="0">
                <a:solidFill>
                  <a:srgbClr val="C00000"/>
                </a:solidFill>
                <a:cs typeface="B Nazanin" pitchFamily="2" charset="-78"/>
              </a:rPr>
              <a:t> </a:t>
            </a:r>
            <a:r>
              <a:rPr lang="fa-IR" sz="2400" dirty="0" smtClean="0">
                <a:solidFill>
                  <a:srgbClr val="C00000"/>
                </a:solidFill>
                <a:cs typeface="B Nazanin" pitchFamily="2" charset="-78"/>
              </a:rPr>
              <a:t>قدرت</a:t>
            </a:r>
            <a:r>
              <a:rPr lang="fa-IR" dirty="0" smtClean="0">
                <a:solidFill>
                  <a:srgbClr val="C00000"/>
                </a:solidFill>
                <a:cs typeface="B Nazanin" pitchFamily="2" charset="-78"/>
              </a:rPr>
              <a:t> </a:t>
            </a:r>
            <a:r>
              <a:rPr lang="fa-IR" sz="2000" dirty="0" smtClean="0">
                <a:cs typeface="B Nazanin" pitchFamily="2" charset="-78"/>
              </a:rPr>
              <a:t>می باشد که به معنی دامنه ای است که کارکنان سطوح پایین تر سازمان ، نابرابری در توزیع قدرت را می پذیرند.</a:t>
            </a:r>
          </a:p>
          <a:p>
            <a:pPr algn="just" rtl="1"/>
            <a:r>
              <a:rPr lang="fa-IR" sz="2000" dirty="0">
                <a:cs typeface="B Nazanin" pitchFamily="2" charset="-78"/>
              </a:rPr>
              <a:t>بعد</a:t>
            </a:r>
            <a:r>
              <a:rPr lang="fa-IR" dirty="0" smtClean="0">
                <a:solidFill>
                  <a:srgbClr val="C00000"/>
                </a:solidFill>
                <a:cs typeface="B Nazanin" pitchFamily="2" charset="-78"/>
              </a:rPr>
              <a:t> </a:t>
            </a:r>
            <a:r>
              <a:rPr lang="fa-IR" sz="2400" dirty="0" smtClean="0">
                <a:solidFill>
                  <a:srgbClr val="C00000"/>
                </a:solidFill>
                <a:cs typeface="B Nazanin" pitchFamily="2" charset="-78"/>
              </a:rPr>
              <a:t>اجتناب </a:t>
            </a:r>
            <a:r>
              <a:rPr lang="fa-IR" sz="2400" dirty="0">
                <a:solidFill>
                  <a:srgbClr val="C00000"/>
                </a:solidFill>
                <a:cs typeface="B Nazanin" pitchFamily="2" charset="-78"/>
              </a:rPr>
              <a:t>از عدم اطمینان </a:t>
            </a:r>
            <a:r>
              <a:rPr lang="fa-IR" sz="2000" dirty="0" smtClean="0">
                <a:cs typeface="B Nazanin" pitchFamily="2" charset="-78"/>
              </a:rPr>
              <a:t>دامنه ای است که در آن اعضای جامعه در موقعیت های نامشخص، مبهم یا بدون ساختار، احساس ناراحتی می نمایند.</a:t>
            </a:r>
          </a:p>
          <a:p>
            <a:pPr algn="just" rtl="1"/>
            <a:r>
              <a:rPr lang="fa-IR" sz="2000" dirty="0" smtClean="0">
                <a:cs typeface="B Nazanin" pitchFamily="2" charset="-78"/>
              </a:rPr>
              <a:t>بعد </a:t>
            </a:r>
            <a:r>
              <a:rPr lang="fa-IR" sz="2400" dirty="0">
                <a:solidFill>
                  <a:srgbClr val="C00000"/>
                </a:solidFill>
                <a:cs typeface="B Nazanin" pitchFamily="2" charset="-78"/>
              </a:rPr>
              <a:t>فرد گرایی – گروه گرایی </a:t>
            </a:r>
            <a:r>
              <a:rPr lang="fa-IR" sz="2000" dirty="0" smtClean="0">
                <a:cs typeface="B Nazanin" pitchFamily="2" charset="-78"/>
              </a:rPr>
              <a:t>که افراد جامعه در داخل گروه ها به صورت یکپارچه فعالیت میکنند.</a:t>
            </a:r>
          </a:p>
          <a:p>
            <a:pPr algn="just" rtl="1"/>
            <a:r>
              <a:rPr lang="fa-IR" sz="2000" dirty="0" smtClean="0">
                <a:cs typeface="B Nazanin" pitchFamily="2" charset="-78"/>
              </a:rPr>
              <a:t>بعد </a:t>
            </a:r>
            <a:r>
              <a:rPr lang="fa-IR" sz="2400" dirty="0">
                <a:solidFill>
                  <a:srgbClr val="C00000"/>
                </a:solidFill>
                <a:cs typeface="B Nazanin" pitchFamily="2" charset="-78"/>
              </a:rPr>
              <a:t>مردسالاری – زن سالاری</a:t>
            </a:r>
          </a:p>
          <a:p>
            <a:pPr algn="just" rtl="1"/>
            <a:endParaRPr lang="fa-IR" sz="2000" dirty="0" smtClean="0">
              <a:cs typeface="B Nazanin" pitchFamily="2" charset="-78"/>
            </a:endParaRPr>
          </a:p>
          <a:p>
            <a:pPr algn="just" rtl="1"/>
            <a:endParaRPr lang="fa-IR" sz="2000" dirty="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107269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869" y="1339520"/>
            <a:ext cx="7920880" cy="5184576"/>
          </a:xfrm>
          <a:solidFill>
            <a:schemeClr val="accent3">
              <a:lumMod val="40000"/>
              <a:lumOff val="60000"/>
            </a:schemeClr>
          </a:solidFill>
        </p:spPr>
        <p:txBody>
          <a:bodyPr/>
          <a:lstStyle/>
          <a:p>
            <a:pPr algn="r" rtl="1">
              <a:buFont typeface="Arial" pitchFamily="34" charset="0"/>
              <a:buChar char="•"/>
            </a:pPr>
            <a:r>
              <a:rPr lang="fa-IR" sz="2800" dirty="0" smtClean="0">
                <a:cs typeface="B Nazanin" pitchFamily="2" charset="-78"/>
              </a:rPr>
              <a:t>تکامل </a:t>
            </a:r>
            <a:r>
              <a:rPr lang="fa-IR" sz="2800" dirty="0">
                <a:cs typeface="B Nazanin" pitchFamily="2" charset="-78"/>
              </a:rPr>
              <a:t>عمده دیگر تغییر تمرکز از سود آوری به تامین منافع افراد و گروههای ذینفع در فعالیت های شرکت است.</a:t>
            </a:r>
          </a:p>
          <a:p>
            <a:pPr algn="r" rtl="1">
              <a:buFont typeface="Arial" pitchFamily="34" charset="0"/>
              <a:buChar char="•"/>
            </a:pPr>
            <a:r>
              <a:rPr lang="fa-IR" sz="2800" dirty="0">
                <a:cs typeface="B Nazanin" pitchFamily="2" charset="-78"/>
              </a:rPr>
              <a:t>بالاخره، مفهوم راهبردی بازاریابی تمرکز مدیریت بازاریابی را از مدل حداکثر کردن منافع شرکت به مشارکت های راهبردی، تثبیت موقعیت بین فروشندگان و مشتریان در زنجیره ارزش با هدف ایجاد ارزش برای خریداران تغییر داده است.</a:t>
            </a:r>
          </a:p>
          <a:p>
            <a:pPr algn="r" rtl="1">
              <a:buFont typeface="Arial" pitchFamily="34" charset="0"/>
              <a:buChar char="•"/>
            </a:pPr>
            <a:r>
              <a:rPr lang="fa-IR" sz="2800" dirty="0">
                <a:cs typeface="B Nazanin" pitchFamily="2" charset="-78"/>
              </a:rPr>
              <a:t>این مفهوم، بازاریابی بدون مرز نام گرفته است</a:t>
            </a:r>
            <a:r>
              <a:rPr lang="fa-IR" sz="2800" dirty="0" smtClean="0">
                <a:cs typeface="B Nazanin" pitchFamily="2" charset="-78"/>
              </a:rPr>
              <a:t>.</a:t>
            </a:r>
          </a:p>
          <a:p>
            <a:pPr algn="ctr" rtl="1">
              <a:buFont typeface="Wingdings" pitchFamily="2" charset="2"/>
              <a:buChar char="v"/>
            </a:pPr>
            <a:r>
              <a:rPr lang="fa-IR" sz="1800" dirty="0" smtClean="0">
                <a:cs typeface="B Nazanin" pitchFamily="2" charset="-78"/>
              </a:rPr>
              <a:t>بازاریابی بدون مرز</a:t>
            </a:r>
            <a:endParaRPr lang="en-US" sz="1800" dirty="0">
              <a:cs typeface="B Nazanin" pitchFamily="2" charset="-78"/>
            </a:endParaRPr>
          </a:p>
        </p:txBody>
      </p:sp>
      <p:sp>
        <p:nvSpPr>
          <p:cNvPr id="7" name="Rectangle 6"/>
          <p:cNvSpPr/>
          <p:nvPr/>
        </p:nvSpPr>
        <p:spPr>
          <a:xfrm>
            <a:off x="1331640" y="5085185"/>
            <a:ext cx="6336704" cy="1438911"/>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146728" y="5577945"/>
            <a:ext cx="1017560" cy="68326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a-IR" sz="1200" dirty="0">
                <a:effectLst/>
                <a:ea typeface="Calibri"/>
                <a:cs typeface="B Nazanin"/>
              </a:rPr>
              <a:t>نیازها و خواسته های مشتریان</a:t>
            </a:r>
            <a:endParaRPr lang="en-US" sz="1200" dirty="0">
              <a:effectLst/>
              <a:ea typeface="Calibri"/>
              <a:cs typeface="Arial"/>
            </a:endParaRPr>
          </a:p>
        </p:txBody>
      </p:sp>
      <p:sp>
        <p:nvSpPr>
          <p:cNvPr id="9" name="Rectangle 8"/>
          <p:cNvSpPr/>
          <p:nvPr/>
        </p:nvSpPr>
        <p:spPr>
          <a:xfrm>
            <a:off x="4936725" y="5584928"/>
            <a:ext cx="859413" cy="6597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a-IR" sz="1200" dirty="0">
                <a:effectLst/>
                <a:ea typeface="Calibri"/>
                <a:cs typeface="B Nazanin"/>
              </a:rPr>
              <a:t>تحقیق و توسعه</a:t>
            </a:r>
            <a:endParaRPr lang="en-US" sz="1200" dirty="0">
              <a:effectLst/>
              <a:ea typeface="Calibri"/>
              <a:cs typeface="Arial"/>
            </a:endParaRPr>
          </a:p>
        </p:txBody>
      </p:sp>
      <p:sp>
        <p:nvSpPr>
          <p:cNvPr id="10" name="Rectangle 9"/>
          <p:cNvSpPr/>
          <p:nvPr/>
        </p:nvSpPr>
        <p:spPr>
          <a:xfrm>
            <a:off x="3697512" y="5577944"/>
            <a:ext cx="802480" cy="6597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a-IR" sz="1200" dirty="0">
                <a:effectLst/>
                <a:ea typeface="Calibri"/>
                <a:cs typeface="B Nazanin"/>
              </a:rPr>
              <a:t>مهندسی</a:t>
            </a:r>
            <a:endParaRPr lang="en-US" sz="1200" dirty="0">
              <a:effectLst/>
              <a:ea typeface="Calibri"/>
              <a:cs typeface="Arial"/>
            </a:endParaRPr>
          </a:p>
        </p:txBody>
      </p:sp>
      <p:sp>
        <p:nvSpPr>
          <p:cNvPr id="11" name="Rectangle 10"/>
          <p:cNvSpPr/>
          <p:nvPr/>
        </p:nvSpPr>
        <p:spPr>
          <a:xfrm>
            <a:off x="2699792" y="5577944"/>
            <a:ext cx="655178" cy="6597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a-IR" sz="1200" dirty="0">
                <a:effectLst/>
                <a:ea typeface="Calibri"/>
                <a:cs typeface="B Nazanin"/>
              </a:rPr>
              <a:t>تولید</a:t>
            </a:r>
            <a:endParaRPr lang="en-US" sz="1200" dirty="0">
              <a:effectLst/>
              <a:ea typeface="Calibri"/>
              <a:cs typeface="Arial"/>
            </a:endParaRPr>
          </a:p>
        </p:txBody>
      </p:sp>
      <p:sp>
        <p:nvSpPr>
          <p:cNvPr id="12" name="Rectangle 11"/>
          <p:cNvSpPr/>
          <p:nvPr/>
        </p:nvSpPr>
        <p:spPr>
          <a:xfrm>
            <a:off x="1403648" y="5577944"/>
            <a:ext cx="904598" cy="65976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a-IR" sz="1200" dirty="0">
                <a:effectLst/>
                <a:ea typeface="Calibri"/>
                <a:cs typeface="B Nazanin"/>
              </a:rPr>
              <a:t>ایجاد ارزش برای</a:t>
            </a:r>
            <a:r>
              <a:rPr lang="fa-IR" sz="1200" dirty="0">
                <a:effectLst/>
                <a:ea typeface="Calibri"/>
                <a:cs typeface="Arial"/>
              </a:rPr>
              <a:t> </a:t>
            </a:r>
            <a:r>
              <a:rPr lang="fa-IR" sz="1200" dirty="0">
                <a:effectLst/>
                <a:ea typeface="Calibri"/>
                <a:cs typeface="B Nazanin"/>
              </a:rPr>
              <a:t>خریداران</a:t>
            </a:r>
            <a:endParaRPr lang="en-US" sz="1200" dirty="0">
              <a:effectLst/>
              <a:ea typeface="Calibri"/>
              <a:cs typeface="Arial"/>
            </a:endParaRPr>
          </a:p>
        </p:txBody>
      </p:sp>
      <p:sp>
        <p:nvSpPr>
          <p:cNvPr id="13" name="Left Arrow 12"/>
          <p:cNvSpPr/>
          <p:nvPr/>
        </p:nvSpPr>
        <p:spPr>
          <a:xfrm>
            <a:off x="5778721" y="5744315"/>
            <a:ext cx="305449" cy="340995"/>
          </a:xfrm>
          <a:prstGeom prst="leftArrow">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Left Arrow 13"/>
          <p:cNvSpPr/>
          <p:nvPr/>
        </p:nvSpPr>
        <p:spPr>
          <a:xfrm>
            <a:off x="2339754" y="5776065"/>
            <a:ext cx="305449" cy="340995"/>
          </a:xfrm>
          <a:prstGeom prst="leftArrow">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Left Arrow 14"/>
          <p:cNvSpPr/>
          <p:nvPr/>
        </p:nvSpPr>
        <p:spPr>
          <a:xfrm>
            <a:off x="3347866" y="5777335"/>
            <a:ext cx="305449" cy="340995"/>
          </a:xfrm>
          <a:prstGeom prst="leftArrow">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Left Arrow 15"/>
          <p:cNvSpPr/>
          <p:nvPr/>
        </p:nvSpPr>
        <p:spPr>
          <a:xfrm>
            <a:off x="4554585" y="5748125"/>
            <a:ext cx="305449" cy="340995"/>
          </a:xfrm>
          <a:prstGeom prst="leftArrow">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xmlns="" val="2118482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616624"/>
          </a:xfrm>
        </p:spPr>
        <p:txBody>
          <a:bodyPr/>
          <a:lstStyle/>
          <a:p>
            <a:pPr algn="just" rtl="1"/>
            <a:r>
              <a:rPr lang="fa-IR" sz="2400" dirty="0" smtClean="0">
                <a:cs typeface="B Nazanin" pitchFamily="2" charset="-78"/>
              </a:rPr>
              <a:t>تحقیقات </a:t>
            </a:r>
            <a:r>
              <a:rPr lang="fa-IR" sz="2400" dirty="0" err="1" smtClean="0">
                <a:cs typeface="B Nazanin" pitchFamily="2" charset="-78"/>
              </a:rPr>
              <a:t>هاف</a:t>
            </a:r>
            <a:r>
              <a:rPr lang="fa-IR" sz="2400" dirty="0" smtClean="0">
                <a:cs typeface="B Nazanin" pitchFamily="2" charset="-78"/>
              </a:rPr>
              <a:t> </a:t>
            </a:r>
            <a:r>
              <a:rPr lang="fa-IR" sz="2400" dirty="0" err="1" smtClean="0">
                <a:cs typeface="B Nazanin" pitchFamily="2" charset="-78"/>
              </a:rPr>
              <a:t>استد</a:t>
            </a:r>
            <a:r>
              <a:rPr lang="fa-IR" sz="2400" dirty="0" smtClean="0">
                <a:cs typeface="B Nazanin" pitchFamily="2" charset="-78"/>
              </a:rPr>
              <a:t> او را قانع کرد که با این چهار بعد ابزار جالبی برای تعبیر و تفسیر رفتارهای اجتماعی می باشند، اما هیچ گونه دانش و آگاهی را در مورد مبنای فرهنگی برای توسعه اقتصادی جوامع ارائه </a:t>
            </a:r>
            <a:r>
              <a:rPr lang="fa-IR" sz="2400" dirty="0" err="1" smtClean="0">
                <a:cs typeface="B Nazanin" pitchFamily="2" charset="-78"/>
              </a:rPr>
              <a:t>نمی</a:t>
            </a:r>
            <a:r>
              <a:rPr lang="fa-IR" sz="2400" dirty="0" smtClean="0">
                <a:cs typeface="B Nazanin" pitchFamily="2" charset="-78"/>
              </a:rPr>
              <a:t> نمایند. این حقیقت که این جنبه از تحقیق توسط دانشمندان جامعه شناس غربی مورد توجه قرار نگرفته است، موجب نگرانی </a:t>
            </a:r>
            <a:r>
              <a:rPr lang="fa-IR" sz="2400" dirty="0" err="1" smtClean="0">
                <a:cs typeface="B Nazanin" pitchFamily="2" charset="-78"/>
              </a:rPr>
              <a:t>استد</a:t>
            </a:r>
            <a:r>
              <a:rPr lang="fa-IR" sz="2400" dirty="0" smtClean="0">
                <a:cs typeface="B Nazanin" pitchFamily="2" charset="-78"/>
              </a:rPr>
              <a:t> گردید.</a:t>
            </a:r>
          </a:p>
          <a:p>
            <a:pPr algn="just" rtl="1"/>
            <a:r>
              <a:rPr lang="fa-IR" sz="2400" dirty="0" smtClean="0">
                <a:cs typeface="B Nazanin" pitchFamily="2" charset="-78"/>
              </a:rPr>
              <a:t>از آنجایی که تعداد زیادی از اقتصاددانان نتوانستند توسعه اقتصادی پرشتاب ژاپن و چهار ببر آسیا یعنی کره جنوبی ، تایوان ، هنگ کنگ و سنگاپور را پیش بینی نمایند.</a:t>
            </a:r>
          </a:p>
          <a:p>
            <a:pPr algn="just" rtl="1"/>
            <a:r>
              <a:rPr lang="fa-IR" sz="2400" dirty="0" smtClean="0">
                <a:cs typeface="B Nazanin" pitchFamily="2" charset="-78"/>
              </a:rPr>
              <a:t>این مشکل توسط «</a:t>
            </a:r>
            <a:r>
              <a:rPr lang="fa-IR" sz="2400" dirty="0" err="1" smtClean="0">
                <a:cs typeface="B Nazanin" pitchFamily="2" charset="-78"/>
              </a:rPr>
              <a:t>پیمایش</a:t>
            </a:r>
            <a:r>
              <a:rPr lang="fa-IR" sz="2400" dirty="0" smtClean="0">
                <a:cs typeface="B Nazanin" pitchFamily="2" charset="-78"/>
              </a:rPr>
              <a:t> ارزشی چینی» ابعاد فرهنگی سه رفتار اجتماعی را تایید کرد اما اجتناب از عدم اطمینان را در این </a:t>
            </a:r>
            <a:r>
              <a:rPr lang="fa-IR" sz="2400" dirty="0" err="1" smtClean="0">
                <a:cs typeface="B Nazanin" pitchFamily="2" charset="-78"/>
              </a:rPr>
              <a:t>پیمایش</a:t>
            </a:r>
            <a:r>
              <a:rPr lang="fa-IR" sz="2400" dirty="0" smtClean="0">
                <a:cs typeface="B Nazanin" pitchFamily="2" charset="-78"/>
              </a:rPr>
              <a:t> مورد تایید قرار نگرفت. بلکه بعدی را روشن ساخت که چندین جنبه فرهنگی را مورد توجه قرار داد که رابطه قوی با توسعه اقتصادی دارد.</a:t>
            </a:r>
          </a:p>
          <a:p>
            <a:pPr algn="just" rtl="1"/>
            <a:r>
              <a:rPr lang="fa-IR" sz="2400" dirty="0" err="1" smtClean="0">
                <a:cs typeface="B Nazanin" pitchFamily="2" charset="-78"/>
              </a:rPr>
              <a:t>هاف</a:t>
            </a:r>
            <a:r>
              <a:rPr lang="fa-IR" sz="2400" dirty="0" smtClean="0">
                <a:cs typeface="B Nazanin" pitchFamily="2" charset="-78"/>
              </a:rPr>
              <a:t> </a:t>
            </a:r>
            <a:r>
              <a:rPr lang="fa-IR" sz="2400" dirty="0" err="1" smtClean="0">
                <a:cs typeface="B Nazanin" pitchFamily="2" charset="-78"/>
              </a:rPr>
              <a:t>استد</a:t>
            </a:r>
            <a:r>
              <a:rPr lang="fa-IR" sz="2400" dirty="0" smtClean="0">
                <a:cs typeface="B Nazanin" pitchFamily="2" charset="-78"/>
              </a:rPr>
              <a:t> ابعادی مانند شکیبایی ، روابط دستوری و نرخ پس انداز بالا را از ویژگیهای مردم این منطقه دانست.</a:t>
            </a:r>
            <a:endParaRPr lang="en-US" sz="2400" dirty="0">
              <a:cs typeface="B Nazanin" pitchFamily="2" charset="-78"/>
            </a:endParaRPr>
          </a:p>
        </p:txBody>
      </p:sp>
    </p:spTree>
    <p:extLst>
      <p:ext uri="{BB962C8B-B14F-4D97-AF65-F5344CB8AC3E}">
        <p14:creationId xmlns:p14="http://schemas.microsoft.com/office/powerpoint/2010/main" xmlns="" val="2770152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467600" cy="4680520"/>
          </a:xfrm>
          <a:solidFill>
            <a:schemeClr val="accent3">
              <a:lumMod val="40000"/>
              <a:lumOff val="60000"/>
            </a:schemeClr>
          </a:solidFill>
        </p:spPr>
        <p:txBody>
          <a:bodyPr>
            <a:normAutofit/>
          </a:bodyPr>
          <a:lstStyle/>
          <a:p>
            <a:pPr algn="just" rtl="1"/>
            <a:r>
              <a:rPr lang="fa-IR" sz="2800" dirty="0" smtClean="0">
                <a:solidFill>
                  <a:srgbClr val="1AB621"/>
                </a:solidFill>
                <a:cs typeface="B Nazanin" pitchFamily="2" charset="-78"/>
              </a:rPr>
              <a:t>معیار ارجاع به خود</a:t>
            </a:r>
          </a:p>
          <a:p>
            <a:pPr algn="just" rtl="1"/>
            <a:r>
              <a:rPr lang="fa-IR" sz="2000" dirty="0" smtClean="0">
                <a:cs typeface="B Nazanin" pitchFamily="2" charset="-78"/>
              </a:rPr>
              <a:t>جیمز لی یکسان فرض نمودن ناآگاهانه فرهنگ کشورهای دیگر را با ارزشهای فرهنگی خودی «معیار ارجاع به خود» نامید. برای این مشکل چهار مرحله زیر را پیشنهاد نمود:</a:t>
            </a:r>
          </a:p>
          <a:p>
            <a:pPr algn="just" rtl="1"/>
            <a:r>
              <a:rPr lang="fa-IR" sz="2000" dirty="0" smtClean="0">
                <a:cs typeface="B Nazanin" pitchFamily="2" charset="-78"/>
              </a:rPr>
              <a:t>1- مشکل یا هدف هر فعالیتی را با توجه به خصوصیات ، عادات و هنجارهای فرهنگی داخل کشور خود تعریف نمایید.</a:t>
            </a:r>
          </a:p>
          <a:p>
            <a:pPr algn="just" rtl="1"/>
            <a:r>
              <a:rPr lang="fa-IR" sz="2000" dirty="0" smtClean="0">
                <a:cs typeface="B Nazanin" pitchFamily="2" charset="-78"/>
              </a:rPr>
              <a:t>2- مشکل یا هدف هر فعالیتی را با توجه به خصوصیات، عادات و هنجارهای فرهنگی کشور خارجی تعریف کنید.</a:t>
            </a:r>
          </a:p>
          <a:p>
            <a:pPr algn="just" rtl="1"/>
            <a:r>
              <a:rPr lang="fa-IR" sz="2000" dirty="0" smtClean="0">
                <a:cs typeface="B Nazanin" pitchFamily="2" charset="-78"/>
              </a:rPr>
              <a:t>3- معیار ارجاع به خود را به دقت بررسی و تجزیه و تحلیل و اثر آن را ملاحظه نمایید.</a:t>
            </a:r>
          </a:p>
          <a:p>
            <a:pPr algn="just" rtl="1"/>
            <a:r>
              <a:rPr lang="fa-IR" sz="2000" dirty="0" smtClean="0">
                <a:cs typeface="B Nazanin" pitchFamily="2" charset="-78"/>
              </a:rPr>
              <a:t>4- مشکل را بدون در </a:t>
            </a:r>
            <a:r>
              <a:rPr lang="fa-IR" sz="2000" dirty="0" err="1" smtClean="0">
                <a:cs typeface="B Nazanin" pitchFamily="2" charset="-78"/>
              </a:rPr>
              <a:t>نظرگرفتن</a:t>
            </a:r>
            <a:r>
              <a:rPr lang="fa-IR" sz="2000" dirty="0" smtClean="0">
                <a:cs typeface="B Nazanin" pitchFamily="2" charset="-78"/>
              </a:rPr>
              <a:t> اثر معیار ارجاع به خود دوباره تعریف کنید و با توجه به موقعیت بازار خارجی تصمیم گیری نمایید.</a:t>
            </a:r>
          </a:p>
          <a:p>
            <a:pPr algn="just" rtl="1"/>
            <a:endParaRPr lang="fa-IR" sz="2000" dirty="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961360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124744"/>
            <a:ext cx="7467600" cy="6120680"/>
          </a:xfrm>
          <a:solidFill>
            <a:schemeClr val="accent3">
              <a:lumMod val="40000"/>
              <a:lumOff val="60000"/>
            </a:schemeClr>
          </a:solidFill>
        </p:spPr>
        <p:txBody>
          <a:bodyPr>
            <a:normAutofit fontScale="92500" lnSpcReduction="10000"/>
          </a:bodyPr>
          <a:lstStyle/>
          <a:p>
            <a:pPr algn="r" rtl="1"/>
            <a:r>
              <a:rPr lang="fa-IR" dirty="0">
                <a:solidFill>
                  <a:srgbClr val="1AB621"/>
                </a:solidFill>
                <a:cs typeface="B Nazanin" pitchFamily="2" charset="-78"/>
              </a:rPr>
              <a:t>حساسیت های محیطی</a:t>
            </a:r>
          </a:p>
          <a:p>
            <a:pPr algn="just" rtl="1"/>
            <a:r>
              <a:rPr lang="fa-IR" sz="2800" dirty="0">
                <a:cs typeface="B Nazanin" pitchFamily="2" charset="-78"/>
              </a:rPr>
              <a:t>یکی از شیوه های مفید برای بررسی محصولات در سطح بین </a:t>
            </a:r>
            <a:r>
              <a:rPr lang="fa-IR" sz="2800" dirty="0" err="1">
                <a:cs typeface="B Nazanin" pitchFamily="2" charset="-78"/>
              </a:rPr>
              <a:t>المللی</a:t>
            </a:r>
            <a:r>
              <a:rPr lang="fa-IR" sz="2800" dirty="0">
                <a:cs typeface="B Nazanin" pitchFamily="2" charset="-78"/>
              </a:rPr>
              <a:t> ، ملاحظه جایگاه آنها بر روی پیوستار حساسیت محیطی است. هر چقدر که حساسیت های محیطی بیشتر باشد باید مطالعات محیطی بیشتری مانند وضعیت اقتصادی، اجتماعی، فرهنگی و فیزیکی انجام شود.</a:t>
            </a:r>
          </a:p>
          <a:p>
            <a:pPr marL="0" indent="0" algn="r" rtl="1">
              <a:buNone/>
            </a:pPr>
            <a:r>
              <a:rPr lang="fa-IR" sz="1900" dirty="0" err="1" smtClean="0">
                <a:solidFill>
                  <a:srgbClr val="C00000"/>
                </a:solidFill>
                <a:cs typeface="B Nazanin" pitchFamily="2" charset="-78"/>
              </a:rPr>
              <a:t>ماتریس</a:t>
            </a:r>
            <a:r>
              <a:rPr lang="fa-IR" sz="1900" dirty="0" smtClean="0">
                <a:solidFill>
                  <a:srgbClr val="C00000"/>
                </a:solidFill>
                <a:cs typeface="B Nazanin" pitchFamily="2" charset="-78"/>
              </a:rPr>
              <a:t> حساسیت محیطی- هماهنگی محصول</a:t>
            </a:r>
            <a:r>
              <a:rPr lang="fa-IR" sz="1900" dirty="0" smtClean="0">
                <a:cs typeface="B Nazanin" pitchFamily="2" charset="-78"/>
              </a:rPr>
              <a:t>                                                   </a:t>
            </a:r>
          </a:p>
          <a:p>
            <a:pPr marL="0" indent="0" algn="r" rtl="1">
              <a:buNone/>
            </a:pPr>
            <a:r>
              <a:rPr lang="fa-IR" sz="1400" dirty="0" smtClean="0">
                <a:cs typeface="B Nazanin" pitchFamily="2" charset="-78"/>
              </a:rPr>
              <a:t>                                                                                                        </a:t>
            </a:r>
          </a:p>
          <a:p>
            <a:pPr algn="r" rtl="1"/>
            <a:r>
              <a:rPr lang="fa-IR" sz="1400" dirty="0" smtClean="0">
                <a:cs typeface="B Nazanin" pitchFamily="2" charset="-78"/>
              </a:rPr>
              <a:t>                                                                                                                    </a:t>
            </a:r>
            <a:r>
              <a:rPr lang="fa-IR" sz="2000" dirty="0" smtClean="0">
                <a:cs typeface="B Nazanin" pitchFamily="2" charset="-78"/>
              </a:rPr>
              <a:t>بالا</a:t>
            </a:r>
            <a:r>
              <a:rPr lang="fa-IR" sz="2800" dirty="0" smtClean="0">
                <a:cs typeface="B Nazanin" pitchFamily="2" charset="-78"/>
              </a:rPr>
              <a:t> </a:t>
            </a:r>
            <a:endParaRPr lang="fa-IR" sz="2800" dirty="0">
              <a:cs typeface="B Nazanin" pitchFamily="2" charset="-78"/>
            </a:endParaRPr>
          </a:p>
          <a:p>
            <a:pPr algn="r" rtl="1"/>
            <a:endParaRPr lang="fa-IR" sz="2000" dirty="0">
              <a:cs typeface="B Nazanin" pitchFamily="2" charset="-78"/>
            </a:endParaRPr>
          </a:p>
          <a:p>
            <a:pPr marL="0" indent="0" algn="r" rtl="1">
              <a:buNone/>
            </a:pPr>
            <a:r>
              <a:rPr lang="fa-IR" sz="2000" dirty="0" smtClean="0">
                <a:cs typeface="B Nazanin" pitchFamily="2" charset="-78"/>
              </a:rPr>
              <a:t>                                                                                     هماهنگی محصول</a:t>
            </a:r>
          </a:p>
          <a:p>
            <a:pPr marL="0" indent="0" rtl="1">
              <a:buNone/>
            </a:pPr>
            <a:endParaRPr lang="fa-IR" sz="2000" dirty="0">
              <a:cs typeface="B Nazanin" pitchFamily="2" charset="-78"/>
            </a:endParaRPr>
          </a:p>
          <a:p>
            <a:pPr marL="0" indent="0" rtl="1">
              <a:buNone/>
            </a:pPr>
            <a:endParaRPr lang="fa-IR" sz="2000" dirty="0" smtClean="0">
              <a:cs typeface="B Nazanin" pitchFamily="2" charset="-78"/>
            </a:endParaRPr>
          </a:p>
          <a:p>
            <a:pPr marL="0" indent="0" algn="r" rtl="1">
              <a:buNone/>
            </a:pPr>
            <a:r>
              <a:rPr lang="fa-IR" sz="2000" dirty="0" smtClean="0">
                <a:cs typeface="B Nazanin" pitchFamily="2" charset="-78"/>
              </a:rPr>
              <a:t>                                                                                    پایین                         </a:t>
            </a:r>
            <a:endParaRPr lang="fa-IR" sz="2000" dirty="0">
              <a:cs typeface="B Nazanin" pitchFamily="2" charset="-78"/>
            </a:endParaRPr>
          </a:p>
          <a:p>
            <a:pPr marL="0" indent="0" algn="ctr" rtl="1">
              <a:buNone/>
            </a:pPr>
            <a:endParaRPr lang="fa-IR" sz="2000" dirty="0" smtClean="0">
              <a:cs typeface="B Nazanin" pitchFamily="2" charset="-78"/>
            </a:endParaRPr>
          </a:p>
          <a:p>
            <a:pPr marL="0" indent="0" algn="ctr" rtl="1">
              <a:buNone/>
            </a:pPr>
            <a:r>
              <a:rPr lang="fa-IR" sz="2000" dirty="0" smtClean="0">
                <a:cs typeface="B Nazanin" pitchFamily="2" charset="-78"/>
              </a:rPr>
              <a:t>             بالا                             پایین</a:t>
            </a:r>
          </a:p>
          <a:p>
            <a:pPr marL="0" indent="0" algn="ctr" rtl="1">
              <a:buNone/>
            </a:pPr>
            <a:r>
              <a:rPr lang="fa-IR" sz="2000" dirty="0" smtClean="0">
                <a:cs typeface="B Nazanin" pitchFamily="2" charset="-78"/>
              </a:rPr>
              <a:t>      حساسیت محیطی</a:t>
            </a:r>
          </a:p>
        </p:txBody>
      </p:sp>
      <p:graphicFrame>
        <p:nvGraphicFramePr>
          <p:cNvPr id="2" name="Table 1"/>
          <p:cNvGraphicFramePr>
            <a:graphicFrameLocks noGrp="1"/>
          </p:cNvGraphicFramePr>
          <p:nvPr>
            <p:extLst>
              <p:ext uri="{D42A27DB-BD31-4B8C-83A1-F6EECF244321}">
                <p14:modId xmlns:p14="http://schemas.microsoft.com/office/powerpoint/2010/main" xmlns="" val="1814120884"/>
              </p:ext>
            </p:extLst>
          </p:nvPr>
        </p:nvGraphicFramePr>
        <p:xfrm>
          <a:off x="3923928" y="3933056"/>
          <a:ext cx="1944216" cy="2232248"/>
        </p:xfrm>
        <a:graphic>
          <a:graphicData uri="http://schemas.openxmlformats.org/drawingml/2006/table">
            <a:tbl>
              <a:tblPr firstRow="1" firstCol="1" bandRow="1">
                <a:tableStyleId>{5C22544A-7EE6-4342-B048-85BDC9FD1C3A}</a:tableStyleId>
              </a:tblPr>
              <a:tblGrid>
                <a:gridCol w="1944216"/>
              </a:tblGrid>
              <a:tr h="2232248">
                <a:tc>
                  <a:txBody>
                    <a:bodyPr/>
                    <a:lstStyle/>
                    <a:p>
                      <a:pPr algn="r">
                        <a:lnSpc>
                          <a:spcPct val="115000"/>
                        </a:lnSpc>
                        <a:spcAft>
                          <a:spcPts val="0"/>
                        </a:spcAft>
                      </a:pPr>
                      <a:r>
                        <a:rPr lang="ar-SA" sz="1500" dirty="0">
                          <a:effectLst/>
                        </a:rPr>
                        <a:t>مواد غذایی</a:t>
                      </a:r>
                      <a:endParaRPr lang="en-US" sz="1500" dirty="0">
                        <a:effectLst/>
                      </a:endParaRPr>
                    </a:p>
                    <a:p>
                      <a:pPr algn="r">
                        <a:lnSpc>
                          <a:spcPct val="115000"/>
                        </a:lnSpc>
                        <a:spcAft>
                          <a:spcPts val="0"/>
                        </a:spcAft>
                      </a:pPr>
                      <a:r>
                        <a:rPr lang="ar-SA" sz="1100" dirty="0">
                          <a:effectLst/>
                        </a:rPr>
                        <a:t> </a:t>
                      </a:r>
                      <a:endParaRPr lang="en-US" sz="1100" dirty="0">
                        <a:effectLst/>
                      </a:endParaRPr>
                    </a:p>
                    <a:p>
                      <a:pPr algn="r">
                        <a:lnSpc>
                          <a:spcPct val="115000"/>
                        </a:lnSpc>
                        <a:spcAft>
                          <a:spcPts val="0"/>
                        </a:spcAft>
                      </a:pPr>
                      <a:r>
                        <a:rPr lang="ar-SA" sz="1100" dirty="0">
                          <a:effectLst/>
                        </a:rPr>
                        <a:t> </a:t>
                      </a:r>
                      <a:endParaRPr lang="en-US" sz="1100" dirty="0">
                        <a:effectLst/>
                      </a:endParaRPr>
                    </a:p>
                    <a:p>
                      <a:pPr algn="r">
                        <a:lnSpc>
                          <a:spcPct val="115000"/>
                        </a:lnSpc>
                        <a:spcAft>
                          <a:spcPts val="0"/>
                        </a:spcAft>
                      </a:pPr>
                      <a:r>
                        <a:rPr lang="ar-SA" sz="1100" dirty="0">
                          <a:effectLst/>
                        </a:rPr>
                        <a:t> </a:t>
                      </a:r>
                      <a:endParaRPr lang="en-US" sz="1100" dirty="0">
                        <a:effectLst/>
                      </a:endParaRPr>
                    </a:p>
                    <a:p>
                      <a:pPr algn="r">
                        <a:lnSpc>
                          <a:spcPct val="115000"/>
                        </a:lnSpc>
                        <a:spcAft>
                          <a:spcPts val="0"/>
                        </a:spcAft>
                      </a:pPr>
                      <a:r>
                        <a:rPr lang="ar-SA" sz="1100" dirty="0">
                          <a:effectLst/>
                        </a:rPr>
                        <a:t> </a:t>
                      </a:r>
                      <a:endParaRPr lang="en-US" sz="1100" dirty="0">
                        <a:effectLst/>
                      </a:endParaRPr>
                    </a:p>
                    <a:p>
                      <a:pPr algn="ctr">
                        <a:lnSpc>
                          <a:spcPct val="115000"/>
                        </a:lnSpc>
                        <a:spcAft>
                          <a:spcPts val="0"/>
                        </a:spcAft>
                      </a:pPr>
                      <a:r>
                        <a:rPr lang="ar-SA" sz="1500" dirty="0">
                          <a:effectLst/>
                        </a:rPr>
                        <a:t>رایانه</a:t>
                      </a:r>
                      <a:endParaRPr lang="en-US" sz="1500" dirty="0">
                        <a:effectLst/>
                      </a:endParaRPr>
                    </a:p>
                    <a:p>
                      <a:pPr algn="r">
                        <a:lnSpc>
                          <a:spcPct val="115000"/>
                        </a:lnSpc>
                        <a:spcAft>
                          <a:spcPts val="0"/>
                        </a:spcAft>
                      </a:pPr>
                      <a:r>
                        <a:rPr lang="ar-SA" sz="1100" dirty="0">
                          <a:effectLst/>
                        </a:rPr>
                        <a:t> </a:t>
                      </a:r>
                      <a:endParaRPr lang="en-US" sz="1100" dirty="0">
                        <a:effectLst/>
                      </a:endParaRPr>
                    </a:p>
                    <a:p>
                      <a:pPr algn="r">
                        <a:lnSpc>
                          <a:spcPct val="115000"/>
                        </a:lnSpc>
                        <a:spcAft>
                          <a:spcPts val="0"/>
                        </a:spcAft>
                      </a:pPr>
                      <a:r>
                        <a:rPr lang="fa-IR" sz="1100" dirty="0" smtClean="0">
                          <a:effectLst/>
                        </a:rPr>
                        <a:t> </a:t>
                      </a:r>
                      <a:r>
                        <a:rPr lang="ar-SA" sz="1100" dirty="0">
                          <a:effectLst/>
                        </a:rPr>
                        <a:t> </a:t>
                      </a:r>
                      <a:endParaRPr lang="en-US" sz="1100" dirty="0">
                        <a:effectLst/>
                      </a:endParaRPr>
                    </a:p>
                    <a:p>
                      <a:pPr algn="r">
                        <a:lnSpc>
                          <a:spcPct val="115000"/>
                        </a:lnSpc>
                        <a:spcAft>
                          <a:spcPts val="0"/>
                        </a:spcAft>
                      </a:pPr>
                      <a:r>
                        <a:rPr lang="ar-SA" sz="1100" dirty="0">
                          <a:effectLst/>
                        </a:rPr>
                        <a:t> </a:t>
                      </a:r>
                      <a:endParaRPr lang="en-US" sz="1100" dirty="0">
                        <a:effectLst/>
                      </a:endParaRPr>
                    </a:p>
                    <a:p>
                      <a:pPr>
                        <a:lnSpc>
                          <a:spcPct val="115000"/>
                        </a:lnSpc>
                        <a:spcAft>
                          <a:spcPts val="0"/>
                        </a:spcAft>
                      </a:pPr>
                      <a:r>
                        <a:rPr lang="en-US" sz="1600" dirty="0">
                          <a:effectLst/>
                        </a:rPr>
                        <a:t>I.C</a:t>
                      </a:r>
                      <a:endParaRPr lang="en-US" sz="1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xmlns="" val="820104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268760"/>
            <a:ext cx="7848872" cy="4680520"/>
          </a:xfrm>
          <a:solidFill>
            <a:schemeClr val="accent3">
              <a:lumMod val="40000"/>
              <a:lumOff val="60000"/>
            </a:schemeClr>
          </a:solidFill>
        </p:spPr>
        <p:txBody>
          <a:bodyPr>
            <a:normAutofit fontScale="92500"/>
          </a:bodyPr>
          <a:lstStyle/>
          <a:p>
            <a:pPr algn="just" rtl="1"/>
            <a:r>
              <a:rPr lang="fa-IR" sz="2600" dirty="0" smtClean="0">
                <a:solidFill>
                  <a:srgbClr val="1AB621"/>
                </a:solidFill>
                <a:cs typeface="B Nazanin" pitchFamily="2" charset="-78"/>
              </a:rPr>
              <a:t>تاثیر محیط های فرهنگی و اجتماعی بر بازار یابی محصولات صنعتی</a:t>
            </a:r>
          </a:p>
          <a:p>
            <a:pPr algn="just" rtl="1"/>
            <a:r>
              <a:rPr lang="fa-IR" sz="2000" dirty="0" smtClean="0">
                <a:cs typeface="B Nazanin" pitchFamily="2" charset="-78"/>
              </a:rPr>
              <a:t>عوامل فرهنگی متعددی می تواند تاثیر مهمی بر بازاریابی محصولات صنعتی در سطح جهانی داشته باشد. هنگام طراحی برنامه بازاریابی جهانی، این عوامل باید شناسایی شوند.</a:t>
            </a:r>
          </a:p>
          <a:p>
            <a:pPr algn="just" rtl="1"/>
            <a:endParaRPr lang="fa-IR" sz="2000" dirty="0">
              <a:cs typeface="B Nazanin" pitchFamily="2" charset="-78"/>
            </a:endParaRPr>
          </a:p>
          <a:p>
            <a:pPr algn="just" rtl="1"/>
            <a:r>
              <a:rPr lang="fa-IR" sz="2600" dirty="0">
                <a:solidFill>
                  <a:srgbClr val="1AB621"/>
                </a:solidFill>
                <a:cs typeface="B Nazanin" pitchFamily="2" charset="-78"/>
              </a:rPr>
              <a:t>تاثیر محیط های اجتماعی و فرهنگی بر بازاریابی محصولات مصرف کننده نهایی</a:t>
            </a:r>
          </a:p>
          <a:p>
            <a:pPr algn="just" rtl="1"/>
            <a:r>
              <a:rPr lang="fa-IR" sz="2000" dirty="0" smtClean="0">
                <a:cs typeface="B Nazanin" pitchFamily="2" charset="-78"/>
              </a:rPr>
              <a:t>فرهنگ اثر مهمی بر رفتار مصرفی و </a:t>
            </a:r>
            <a:r>
              <a:rPr lang="fa-IR" sz="2000" dirty="0" err="1" smtClean="0">
                <a:cs typeface="B Nazanin" pitchFamily="2" charset="-78"/>
              </a:rPr>
              <a:t>تملک</a:t>
            </a:r>
            <a:r>
              <a:rPr lang="fa-IR" sz="2000" dirty="0" smtClean="0">
                <a:cs typeface="B Nazanin" pitchFamily="2" charset="-78"/>
              </a:rPr>
              <a:t> کالاهای بادوام دارد. محصولات مصرف کننده نهایی در مقایسه با محصولات صنعتی نسبت به اختلافات فرهنگی حساسیت بیشتری دارند. در میان کالاهای مصرفی، </a:t>
            </a:r>
            <a:r>
              <a:rPr lang="fa-IR" sz="2000" dirty="0" err="1" smtClean="0">
                <a:cs typeface="B Nazanin" pitchFamily="2" charset="-78"/>
              </a:rPr>
              <a:t>موادغذایی</a:t>
            </a:r>
            <a:r>
              <a:rPr lang="fa-IR" sz="2000" dirty="0" smtClean="0">
                <a:cs typeface="B Nazanin" pitchFamily="2" charset="-78"/>
              </a:rPr>
              <a:t> از حساسیت بیشتری برخوردارند.</a:t>
            </a:r>
          </a:p>
          <a:p>
            <a:pPr algn="just" rtl="1"/>
            <a:endParaRPr lang="fa-IR" sz="2000" dirty="0">
              <a:cs typeface="B Nazanin" pitchFamily="2" charset="-78"/>
            </a:endParaRPr>
          </a:p>
          <a:p>
            <a:pPr algn="just" rtl="1"/>
            <a:r>
              <a:rPr lang="fa-IR" sz="2600" dirty="0">
                <a:solidFill>
                  <a:srgbClr val="1AB621"/>
                </a:solidFill>
                <a:cs typeface="B Nazanin" pitchFamily="2" charset="-78"/>
              </a:rPr>
              <a:t>آموزش جهت درک فرهنگ کشورهای مختلف</a:t>
            </a:r>
          </a:p>
          <a:p>
            <a:pPr algn="just" rtl="1"/>
            <a:r>
              <a:rPr lang="fa-IR" sz="2000" dirty="0" smtClean="0">
                <a:cs typeface="B Nazanin" pitchFamily="2" charset="-78"/>
              </a:rPr>
              <a:t>آشنایی با شیوه های تفکر، احساس و فعالیت های دیگران هدف هر برنامه آموزشی است که بخواهد مدیران را به طریقی آماده سازد تا قادر باشند به طور موثری با مردم ، آداب و رسوم و عقاید سایر کشورها و مناطق رابطه برقرار کنند.</a:t>
            </a:r>
          </a:p>
          <a:p>
            <a:pPr algn="just" rtl="1"/>
            <a:endParaRPr lang="fa-IR" sz="2000" dirty="0">
              <a:cs typeface="B Nazanin" pitchFamily="2" charset="-78"/>
            </a:endParaRPr>
          </a:p>
          <a:p>
            <a:pPr marL="0" indent="0" algn="just" rtl="1">
              <a:buNone/>
            </a:pPr>
            <a:endParaRPr lang="fa-IR" sz="2000" dirty="0" smtClean="0">
              <a:cs typeface="B Nazanin" pitchFamily="2" charset="-78"/>
            </a:endParaRPr>
          </a:p>
        </p:txBody>
      </p:sp>
    </p:spTree>
    <p:extLst>
      <p:ext uri="{BB962C8B-B14F-4D97-AF65-F5344CB8AC3E}">
        <p14:creationId xmlns:p14="http://schemas.microsoft.com/office/powerpoint/2010/main" xmlns="" val="4072777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72" y="3501008"/>
            <a:ext cx="6172200" cy="1371600"/>
          </a:xfrm>
        </p:spPr>
        <p:txBody>
          <a:bodyPr>
            <a:normAutofit/>
          </a:bodyPr>
          <a:lstStyle/>
          <a:p>
            <a:pPr algn="ctr" rtl="1"/>
            <a:r>
              <a:rPr lang="fa-IR" sz="2200" b="1" dirty="0">
                <a:solidFill>
                  <a:schemeClr val="bg1"/>
                </a:solidFill>
              </a:rPr>
              <a:t>محیط های سیاسی ، قانونی و نظارتی در بازارهای جهانی</a:t>
            </a:r>
            <a:endParaRPr lang="en-US" sz="2200" b="1" dirty="0">
              <a:solidFill>
                <a:schemeClr val="bg1"/>
              </a:solidFill>
            </a:endParaRPr>
          </a:p>
        </p:txBody>
      </p:sp>
      <p:sp>
        <p:nvSpPr>
          <p:cNvPr id="2" name="Title 1"/>
          <p:cNvSpPr>
            <a:spLocks noGrp="1"/>
          </p:cNvSpPr>
          <p:nvPr>
            <p:ph type="ctrTitle"/>
          </p:nvPr>
        </p:nvSpPr>
        <p:spPr>
          <a:xfrm>
            <a:off x="4860032" y="2348880"/>
            <a:ext cx="3456384" cy="990600"/>
          </a:xfrm>
        </p:spPr>
        <p:txBody>
          <a:bodyPr/>
          <a:lstStyle/>
          <a:p>
            <a:pPr algn="ctr"/>
            <a:r>
              <a:rPr lang="fa-IR" sz="3600" dirty="0" smtClean="0">
                <a:cs typeface="B Nazanin" pitchFamily="2" charset="-78"/>
              </a:rPr>
              <a:t>فصل چهارم</a:t>
            </a:r>
            <a:endParaRPr lang="en-US" sz="3600" dirty="0">
              <a:cs typeface="B Nazanin" pitchFamily="2" charset="-78"/>
            </a:endParaRPr>
          </a:p>
        </p:txBody>
      </p:sp>
    </p:spTree>
    <p:extLst>
      <p:ext uri="{BB962C8B-B14F-4D97-AF65-F5344CB8AC3E}">
        <p14:creationId xmlns:p14="http://schemas.microsoft.com/office/powerpoint/2010/main" xmlns="" val="1912226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محیط سیاسی بازاریابی جهانی</a:t>
            </a:r>
          </a:p>
          <a:p>
            <a:pPr algn="r" rtl="1"/>
            <a:r>
              <a:rPr lang="fa-IR" sz="2000" dirty="0" smtClean="0">
                <a:cs typeface="B Nazanin" pitchFamily="2" charset="-78"/>
              </a:rPr>
              <a:t>شامل مجموعه ای از موسسات دولتی ، احزاب سیاسی و سازمان </a:t>
            </a:r>
            <a:r>
              <a:rPr lang="fa-IR" sz="2000" dirty="0" err="1" smtClean="0">
                <a:cs typeface="B Nazanin" pitchFamily="2" charset="-78"/>
              </a:rPr>
              <a:t>هایی</a:t>
            </a:r>
            <a:r>
              <a:rPr lang="fa-IR" sz="2000" dirty="0" smtClean="0">
                <a:cs typeface="B Nazanin" pitchFamily="2" charset="-78"/>
              </a:rPr>
              <a:t> است که تجلی مردم کشورها در جهان هستند. هر شرکتی که در خارج از کشور مادر فعالیت می کند باید به دقت ساختار دولت را در بازار هدف مطالعه نماید. این موضوعات شامل نگرش احزاب سیاسی جناح اکثریت که دولت را در دست دارند، استقلال، ریسک و مخاطره سیاسی، مالیات و سرمایه گذاری خارجی می باشد.</a:t>
            </a:r>
          </a:p>
          <a:p>
            <a:pPr algn="r" rtl="1"/>
            <a:endParaRPr lang="fa-IR" sz="2000" dirty="0">
              <a:cs typeface="B Nazanin" pitchFamily="2" charset="-78"/>
            </a:endParaRPr>
          </a:p>
          <a:p>
            <a:pPr algn="r" rtl="1"/>
            <a:r>
              <a:rPr lang="fa-IR" sz="2800" dirty="0">
                <a:solidFill>
                  <a:srgbClr val="1AB621"/>
                </a:solidFill>
                <a:cs typeface="B Nazanin" pitchFamily="2" charset="-78"/>
              </a:rPr>
              <a:t>کشورها و استقلال آنها</a:t>
            </a:r>
          </a:p>
          <a:p>
            <a:pPr algn="r" rtl="1"/>
            <a:r>
              <a:rPr lang="fa-IR" sz="2000" dirty="0" smtClean="0">
                <a:cs typeface="B Nazanin" pitchFamily="2" charset="-78"/>
              </a:rPr>
              <a:t>استقلال عبارتست از : قدرت سیاسی مستقل و مالی دولتها. اقدامات دولتها که تحت عنوان استقلال انجام می شود، با توجه به دو معیار مهم می باشد که عبارتند از : مرحله توسعه کشور و سیستم سیاسی و اقتصادی آن. تعداد زیادی از کشورهای در حال توسعه، اقتصاد ملی خود را با تصویب قوانین و مقررات حمایتی کنترل می نمایند. هدف آنها تشویق توسعه اقتصادی و حمایت از صنایع راهبردی می باشد.</a:t>
            </a:r>
          </a:p>
          <a:p>
            <a:pPr algn="r" rtl="1"/>
            <a:r>
              <a:rPr lang="fa-IR" sz="2000" dirty="0" smtClean="0">
                <a:cs typeface="B Nazanin" pitchFamily="2" charset="-78"/>
              </a:rPr>
              <a:t>اگر کشورها بتوانند سهم تجارت جهانی و درآمد ملی خود را افزایش دهند، علاقمند خواهند شد تا بخشی از استقلال خود را واگذار نمایند.</a:t>
            </a:r>
          </a:p>
        </p:txBody>
      </p:sp>
    </p:spTree>
    <p:extLst>
      <p:ext uri="{BB962C8B-B14F-4D97-AF65-F5344CB8AC3E}">
        <p14:creationId xmlns:p14="http://schemas.microsoft.com/office/powerpoint/2010/main" xmlns="" val="3261630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58039"/>
            <a:ext cx="7467600" cy="5688632"/>
          </a:xfrm>
          <a:solidFill>
            <a:schemeClr val="accent3">
              <a:lumMod val="40000"/>
              <a:lumOff val="60000"/>
            </a:schemeClr>
          </a:solidFill>
        </p:spPr>
        <p:txBody>
          <a:bodyPr>
            <a:normAutofit fontScale="92500" lnSpcReduction="10000"/>
          </a:bodyPr>
          <a:lstStyle/>
          <a:p>
            <a:pPr algn="r" rtl="1"/>
            <a:r>
              <a:rPr lang="fa-IR" sz="2800" dirty="0" smtClean="0">
                <a:solidFill>
                  <a:srgbClr val="1AB621"/>
                </a:solidFill>
                <a:cs typeface="B Nazanin" pitchFamily="2" charset="-78"/>
              </a:rPr>
              <a:t>ریسک سیاسی</a:t>
            </a:r>
          </a:p>
          <a:p>
            <a:pPr algn="r" rtl="1"/>
            <a:r>
              <a:rPr lang="fa-IR" sz="2000" dirty="0" smtClean="0">
                <a:cs typeface="B Nazanin" pitchFamily="2" charset="-78"/>
              </a:rPr>
              <a:t>ریسک سیاسی یعنی ریسک تغییر خط مشی دولت ها که بر توانایی های یک شرکت برای انجام فعالیت موثر و سودآور اثر منفی بر جای می گذارد، می تواند موجب شود تا یک شرکت از سرمایه گذاری در خارج از کشور بیمناک گردد. سطح ریسک سیاسی رابطه </a:t>
            </a:r>
            <a:r>
              <a:rPr lang="fa-IR" sz="2000" dirty="0" err="1" smtClean="0">
                <a:cs typeface="B Nazanin" pitchFamily="2" charset="-78"/>
              </a:rPr>
              <a:t>معکوسی</a:t>
            </a:r>
            <a:r>
              <a:rPr lang="fa-IR" sz="2000" dirty="0" smtClean="0">
                <a:cs typeface="B Nazanin" pitchFamily="2" charset="-78"/>
              </a:rPr>
              <a:t> با مرحله توسعه اقتصادی دارد. در صورتی که موارد دیگر یکسان باشد، هر چقدر که یک کشور کمتر توسعه یافته باشد ، ریسک سیاسی آن بالاتر خواهد بود. مانند تغییراتی که در اروپای مرکزی و شرقی و فروپاشی شوروی سابق رخ داد.</a:t>
            </a:r>
          </a:p>
          <a:p>
            <a:pPr algn="r" rtl="1"/>
            <a:endParaRPr lang="fa-IR" sz="2000" dirty="0">
              <a:cs typeface="B Nazanin" pitchFamily="2" charset="-78"/>
            </a:endParaRPr>
          </a:p>
          <a:p>
            <a:pPr algn="r" rtl="1"/>
            <a:r>
              <a:rPr lang="fa-IR" sz="2800" dirty="0">
                <a:solidFill>
                  <a:srgbClr val="1AB621"/>
                </a:solidFill>
                <a:cs typeface="B Nazanin" pitchFamily="2" charset="-78"/>
              </a:rPr>
              <a:t>مالیات ها</a:t>
            </a:r>
          </a:p>
          <a:p>
            <a:pPr algn="r" rtl="1"/>
            <a:r>
              <a:rPr lang="fa-IR" sz="2000" dirty="0" smtClean="0">
                <a:cs typeface="B Nazanin" pitchFamily="2" charset="-78"/>
              </a:rPr>
              <a:t>امروزه برای شرکت ها امری عادی است که در یک کشور به ثبت رسیده باشند و در کشور دیگری فعالیت های خود را انجام دهند و دفتر مرکزی خود را در کشور ثالث مستقر کنند. بنابراین توجه به قوانین مالیاتی ضروری است.</a:t>
            </a:r>
          </a:p>
          <a:p>
            <a:pPr algn="r" rtl="1"/>
            <a:r>
              <a:rPr lang="fa-IR" sz="2000" dirty="0" smtClean="0">
                <a:cs typeface="B Nazanin" pitchFamily="2" charset="-78"/>
              </a:rPr>
              <a:t>تعداد زیادی از شرکت ها تلاش می کنند تا با جابجایی محل جغرافیایی درآمد، هزینه های مالیاتی خود را به حداقل برسانند. برای مثال فرار مالیاتی شرکت های خارجی در آمریکا سالیانه چندین میلیارد دلار برآورد شده است.</a:t>
            </a:r>
          </a:p>
          <a:p>
            <a:pPr algn="r" rtl="1"/>
            <a:r>
              <a:rPr lang="fa-IR" sz="2000" dirty="0" smtClean="0">
                <a:cs typeface="B Nazanin" pitchFamily="2" charset="-78"/>
              </a:rPr>
              <a:t>به طور کلی، مالیات پرداختی شرکت های خارجی به دولت میزبان تا سطحی است که در کشور مادر برای آنها مالیات وضع می شود و لذا در این رویکرد، جمع کل مالیات پرداختی شرکت افزایش </a:t>
            </a:r>
            <a:r>
              <a:rPr lang="fa-IR" sz="2000" dirty="0" err="1" smtClean="0">
                <a:cs typeface="B Nazanin" pitchFamily="2" charset="-78"/>
              </a:rPr>
              <a:t>نمی</a:t>
            </a:r>
            <a:r>
              <a:rPr lang="fa-IR" sz="2000" dirty="0" smtClean="0">
                <a:cs typeface="B Nazanin" pitchFamily="2" charset="-78"/>
              </a:rPr>
              <a:t> یابد.</a:t>
            </a:r>
          </a:p>
        </p:txBody>
      </p:sp>
    </p:spTree>
    <p:extLst>
      <p:ext uri="{BB962C8B-B14F-4D97-AF65-F5344CB8AC3E}">
        <p14:creationId xmlns:p14="http://schemas.microsoft.com/office/powerpoint/2010/main" xmlns="" val="3155471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69368"/>
            <a:ext cx="7467600" cy="5688632"/>
          </a:xfrm>
          <a:solidFill>
            <a:schemeClr val="accent3">
              <a:lumMod val="40000"/>
              <a:lumOff val="60000"/>
            </a:schemeClr>
          </a:solidFill>
        </p:spPr>
        <p:txBody>
          <a:bodyPr>
            <a:normAutofit fontScale="92500" lnSpcReduction="10000"/>
          </a:bodyPr>
          <a:lstStyle/>
          <a:p>
            <a:pPr algn="r" rtl="1"/>
            <a:r>
              <a:rPr lang="fa-IR" sz="2800" dirty="0" smtClean="0">
                <a:solidFill>
                  <a:srgbClr val="1AB621"/>
                </a:solidFill>
                <a:cs typeface="B Nazanin" pitchFamily="2" charset="-78"/>
              </a:rPr>
              <a:t>کنترل بیشتر شرکت های خارجی توسط دولت های ملی</a:t>
            </a:r>
          </a:p>
          <a:p>
            <a:pPr algn="r" rtl="1"/>
            <a:r>
              <a:rPr lang="fa-IR" sz="2000" dirty="0" smtClean="0">
                <a:cs typeface="B Nazanin" pitchFamily="2" charset="-78"/>
              </a:rPr>
              <a:t>فشار سیاسی جهت کنترل بر شرکت های خارجی بخشی از محیط کسب و کار جهانی در کشورهای کم درآمد است. هدف نهایی دولتها، حمایت از حق حاکمیت ملی به ویژه در کلیه جنبه های فعالیت های کسب و کار داخلی است. فشارهای سیاسی در کشورهای کمتر توسعه یافته اغلب موجب می شود تا شرکت ها، شرکاء محلی را وارد فعالیت های خود کنند.</a:t>
            </a:r>
          </a:p>
          <a:p>
            <a:pPr algn="r" rtl="1"/>
            <a:r>
              <a:rPr lang="fa-IR" sz="2000" dirty="0" smtClean="0">
                <a:cs typeface="B Nazanin" pitchFamily="2" charset="-78"/>
              </a:rPr>
              <a:t>محققان چهار </a:t>
            </a:r>
            <a:r>
              <a:rPr lang="fa-IR" sz="2000" dirty="0" err="1" smtClean="0">
                <a:cs typeface="B Nazanin" pitchFamily="2" charset="-78"/>
              </a:rPr>
              <a:t>راهکار</a:t>
            </a:r>
            <a:r>
              <a:rPr lang="fa-IR" sz="2000" dirty="0" smtClean="0">
                <a:cs typeface="B Nazanin" pitchFamily="2" charset="-78"/>
              </a:rPr>
              <a:t> را که شرکتها در چنین مواقعی می توانند مورد توجه قرار دهند را پیشنهاد داده </a:t>
            </a:r>
            <a:r>
              <a:rPr lang="fa-IR" sz="2000" dirty="0" err="1" smtClean="0">
                <a:cs typeface="B Nazanin" pitchFamily="2" charset="-78"/>
              </a:rPr>
              <a:t>اند</a:t>
            </a:r>
            <a:r>
              <a:rPr lang="fa-IR" sz="2000" dirty="0" smtClean="0">
                <a:cs typeface="B Nazanin" pitchFamily="2" charset="-78"/>
              </a:rPr>
              <a:t>:</a:t>
            </a:r>
          </a:p>
          <a:p>
            <a:pPr algn="r" rtl="1"/>
            <a:r>
              <a:rPr lang="fa-IR" sz="2000" dirty="0" smtClean="0">
                <a:cs typeface="B Nazanin" pitchFamily="2" charset="-78"/>
              </a:rPr>
              <a:t>1- تبعیت کامل از قانون</a:t>
            </a:r>
          </a:p>
          <a:p>
            <a:pPr algn="r" rtl="1"/>
            <a:r>
              <a:rPr lang="fa-IR" sz="2000" dirty="0" smtClean="0">
                <a:cs typeface="B Nazanin" pitchFamily="2" charset="-78"/>
              </a:rPr>
              <a:t>2- ترک کشور</a:t>
            </a:r>
          </a:p>
          <a:p>
            <a:pPr algn="r" rtl="1"/>
            <a:r>
              <a:rPr lang="fa-IR" sz="2000" dirty="0" smtClean="0">
                <a:cs typeface="B Nazanin" pitchFamily="2" charset="-78"/>
              </a:rPr>
              <a:t>3- انجام مذاکره برای اجرای قانون</a:t>
            </a:r>
          </a:p>
          <a:p>
            <a:pPr algn="r" rtl="1"/>
            <a:r>
              <a:rPr lang="fa-IR" sz="2000" dirty="0" smtClean="0">
                <a:cs typeface="B Nazanin" pitchFamily="2" charset="-78"/>
              </a:rPr>
              <a:t>4- انجام اقدامات پیشگیرانه</a:t>
            </a:r>
            <a:endParaRPr lang="fa-IR" sz="2000" dirty="0">
              <a:cs typeface="B Nazanin" pitchFamily="2" charset="-78"/>
            </a:endParaRPr>
          </a:p>
          <a:p>
            <a:pPr algn="r" rtl="1"/>
            <a:r>
              <a:rPr lang="fa-IR" sz="2800" dirty="0" smtClean="0">
                <a:solidFill>
                  <a:srgbClr val="1AB621"/>
                </a:solidFill>
                <a:cs typeface="B Nazanin" pitchFamily="2" charset="-78"/>
              </a:rPr>
              <a:t>سلب مالکیت شرکت های خارجی</a:t>
            </a:r>
            <a:endParaRPr lang="fa-IR" sz="2800" dirty="0">
              <a:solidFill>
                <a:srgbClr val="1AB621"/>
              </a:solidFill>
              <a:cs typeface="B Nazanin" pitchFamily="2" charset="-78"/>
            </a:endParaRPr>
          </a:p>
          <a:p>
            <a:pPr algn="r" rtl="1"/>
            <a:r>
              <a:rPr lang="fa-IR" sz="2000" dirty="0" smtClean="0">
                <a:cs typeface="B Nazanin" pitchFamily="2" charset="-78"/>
              </a:rPr>
              <a:t>آخرین تهدید یک دولت در مورد یک شرکت خارجی، سلب مالکیت آن است. در صورتی که مالکیت اموال یا دارایی های مورد نظر به دولت کشور میزبان منتقل شود ، این عمل ملی کردن نامیده میشود. اگر هیچ </a:t>
            </a:r>
            <a:r>
              <a:rPr lang="fa-IR" sz="2000" dirty="0" err="1" smtClean="0">
                <a:cs typeface="B Nazanin" pitchFamily="2" charset="-78"/>
              </a:rPr>
              <a:t>غرامتی</a:t>
            </a:r>
            <a:r>
              <a:rPr lang="fa-IR" sz="2000" dirty="0" smtClean="0">
                <a:cs typeface="B Nazanin" pitchFamily="2" charset="-78"/>
              </a:rPr>
              <a:t> پرداخت نشود، این عمل «مصادره» نامیده می شود.</a:t>
            </a:r>
          </a:p>
          <a:p>
            <a:pPr algn="r" rtl="1"/>
            <a:r>
              <a:rPr lang="fa-IR" sz="2000" dirty="0" smtClean="0">
                <a:cs typeface="B Nazanin" pitchFamily="2" charset="-78"/>
              </a:rPr>
              <a:t>محدودیت های شدید فعالیت های اقتصادی شرک های خارجی در برخی از کشورهای در حال توسعه را </a:t>
            </a:r>
            <a:r>
              <a:rPr lang="fa-IR" sz="2000" dirty="0" smtClean="0">
                <a:solidFill>
                  <a:srgbClr val="FF0000"/>
                </a:solidFill>
                <a:cs typeface="B Nazanin" pitchFamily="2" charset="-78"/>
              </a:rPr>
              <a:t>سلب مالکیت خزنده </a:t>
            </a:r>
            <a:r>
              <a:rPr lang="fa-IR" sz="2000" dirty="0" smtClean="0">
                <a:cs typeface="B Nazanin" pitchFamily="2" charset="-78"/>
              </a:rPr>
              <a:t>می نامند. این اعمال شامل محدودیت در انتقال سود و سود سهام، اجبار به استخدام کارکنان محلی، کنترل های قیمتی و غیره می باشد.</a:t>
            </a:r>
            <a:endParaRPr lang="fa-IR" sz="2000" dirty="0" smtClean="0">
              <a:solidFill>
                <a:srgbClr val="FF0000"/>
              </a:solidFill>
              <a:cs typeface="B Nazanin" pitchFamily="2" charset="-78"/>
            </a:endParaRPr>
          </a:p>
        </p:txBody>
      </p:sp>
    </p:spTree>
    <p:extLst>
      <p:ext uri="{BB962C8B-B14F-4D97-AF65-F5344CB8AC3E}">
        <p14:creationId xmlns:p14="http://schemas.microsoft.com/office/powerpoint/2010/main" xmlns="" val="3060220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fontScale="92500" lnSpcReduction="20000"/>
          </a:bodyPr>
          <a:lstStyle/>
          <a:p>
            <a:pPr algn="ctr" rtl="1"/>
            <a:r>
              <a:rPr lang="fa-IR" sz="2800" dirty="0" smtClean="0">
                <a:solidFill>
                  <a:srgbClr val="1AB621"/>
                </a:solidFill>
                <a:cs typeface="B Nazanin" pitchFamily="2" charset="-78"/>
              </a:rPr>
              <a:t>قانون بین </a:t>
            </a:r>
            <a:r>
              <a:rPr lang="fa-IR" sz="2800" dirty="0" err="1" smtClean="0">
                <a:solidFill>
                  <a:srgbClr val="1AB621"/>
                </a:solidFill>
                <a:cs typeface="B Nazanin" pitchFamily="2" charset="-78"/>
              </a:rPr>
              <a:t>المللی</a:t>
            </a:r>
            <a:endParaRPr lang="fa-IR" sz="2800" dirty="0" smtClean="0">
              <a:solidFill>
                <a:srgbClr val="1AB621"/>
              </a:solidFill>
              <a:cs typeface="B Nazanin" pitchFamily="2" charset="-78"/>
            </a:endParaRPr>
          </a:p>
          <a:p>
            <a:pPr algn="r" rtl="1"/>
            <a:r>
              <a:rPr lang="fa-IR" sz="2000" dirty="0" smtClean="0">
                <a:cs typeface="B Nazanin" pitchFamily="2" charset="-78"/>
              </a:rPr>
              <a:t>قانون بین </a:t>
            </a:r>
            <a:r>
              <a:rPr lang="fa-IR" sz="2000" dirty="0" err="1" smtClean="0">
                <a:cs typeface="B Nazanin" pitchFamily="2" charset="-78"/>
              </a:rPr>
              <a:t>المللی</a:t>
            </a:r>
            <a:r>
              <a:rPr lang="fa-IR" sz="2000" dirty="0" smtClean="0">
                <a:cs typeface="B Nazanin" pitchFamily="2" charset="-78"/>
              </a:rPr>
              <a:t> عبارتست از : قواعد و اصولی که بر روابط بین کشورها حاکم است. دو گروه از قوانین بین </a:t>
            </a:r>
            <a:r>
              <a:rPr lang="fa-IR" sz="2000" dirty="0" err="1" smtClean="0">
                <a:cs typeface="B Nazanin" pitchFamily="2" charset="-78"/>
              </a:rPr>
              <a:t>المللی</a:t>
            </a:r>
            <a:r>
              <a:rPr lang="fa-IR" sz="2000" dirty="0" smtClean="0">
                <a:cs typeface="B Nazanin" pitchFamily="2" charset="-78"/>
              </a:rPr>
              <a:t> وجود دارد:</a:t>
            </a:r>
          </a:p>
          <a:p>
            <a:pPr algn="r" rtl="1"/>
            <a:r>
              <a:rPr lang="fa-IR" sz="2000" dirty="0" smtClean="0">
                <a:cs typeface="B Nazanin" pitchFamily="2" charset="-78"/>
              </a:rPr>
              <a:t>قوانین عمومی یا قانون کشورها</a:t>
            </a:r>
          </a:p>
          <a:p>
            <a:pPr algn="r" rtl="1"/>
            <a:r>
              <a:rPr lang="fa-IR" sz="2000" dirty="0" smtClean="0">
                <a:cs typeface="B Nazanin" pitchFamily="2" charset="-78"/>
              </a:rPr>
              <a:t>قوانین تجارت بین </a:t>
            </a:r>
            <a:r>
              <a:rPr lang="fa-IR" sz="2000" dirty="0" err="1" smtClean="0">
                <a:cs typeface="B Nazanin" pitchFamily="2" charset="-78"/>
              </a:rPr>
              <a:t>المللی</a:t>
            </a:r>
            <a:endParaRPr lang="fa-IR" sz="2000" dirty="0" smtClean="0">
              <a:cs typeface="B Nazanin" pitchFamily="2" charset="-78"/>
            </a:endParaRPr>
          </a:p>
          <a:p>
            <a:pPr algn="r" rtl="1"/>
            <a:r>
              <a:rPr lang="fa-IR" sz="2000" dirty="0" smtClean="0">
                <a:cs typeface="B Nazanin" pitchFamily="2" charset="-78"/>
              </a:rPr>
              <a:t>تاریخ قانون بین </a:t>
            </a:r>
            <a:r>
              <a:rPr lang="fa-IR" sz="2000" dirty="0" err="1" smtClean="0">
                <a:cs typeface="B Nazanin" pitchFamily="2" charset="-78"/>
              </a:rPr>
              <a:t>المللی</a:t>
            </a:r>
            <a:r>
              <a:rPr lang="fa-IR" sz="2000" dirty="0" smtClean="0">
                <a:cs typeface="B Nazanin" pitchFamily="2" charset="-78"/>
              </a:rPr>
              <a:t> نوین به قرون </a:t>
            </a:r>
            <a:r>
              <a:rPr lang="fa-IR" sz="2000" dirty="0" err="1" smtClean="0">
                <a:cs typeface="B Nazanin" pitchFamily="2" charset="-78"/>
              </a:rPr>
              <a:t>وسطا</a:t>
            </a:r>
            <a:r>
              <a:rPr lang="fa-IR" sz="2000" dirty="0" smtClean="0">
                <a:cs typeface="B Nazanin" pitchFamily="2" charset="-78"/>
              </a:rPr>
              <a:t> در اروپا و در مراحل بعدی </a:t>
            </a:r>
            <a:r>
              <a:rPr lang="fa-IR" sz="2000" dirty="0" err="1" smtClean="0">
                <a:cs typeface="B Nazanin" pitchFamily="2" charset="-78"/>
              </a:rPr>
              <a:t>معاهده</a:t>
            </a:r>
            <a:r>
              <a:rPr lang="fa-IR" sz="2000" dirty="0" smtClean="0">
                <a:cs typeface="B Nazanin" pitchFamily="2" charset="-78"/>
              </a:rPr>
              <a:t> صلح «</a:t>
            </a:r>
            <a:r>
              <a:rPr lang="fa-IR" sz="2000" dirty="0" err="1" smtClean="0">
                <a:cs typeface="B Nazanin" pitchFamily="2" charset="-78"/>
              </a:rPr>
              <a:t>وست</a:t>
            </a:r>
            <a:r>
              <a:rPr lang="fa-IR" sz="2000" dirty="0" smtClean="0">
                <a:cs typeface="B Nazanin" pitchFamily="2" charset="-78"/>
              </a:rPr>
              <a:t> </a:t>
            </a:r>
            <a:r>
              <a:rPr lang="fa-IR" sz="2000" dirty="0" err="1" smtClean="0">
                <a:cs typeface="B Nazanin" pitchFamily="2" charset="-78"/>
              </a:rPr>
              <a:t>فالیا</a:t>
            </a:r>
            <a:r>
              <a:rPr lang="fa-IR" sz="2000" dirty="0" smtClean="0">
                <a:cs typeface="B Nazanin" pitchFamily="2" charset="-78"/>
              </a:rPr>
              <a:t>» در قرن هفدهم بر میگردد. </a:t>
            </a:r>
            <a:r>
              <a:rPr lang="fa-IR" sz="2000" dirty="0" err="1" smtClean="0">
                <a:cs typeface="B Nazanin" pitchFamily="2" charset="-78"/>
              </a:rPr>
              <a:t>مقرات</a:t>
            </a:r>
            <a:r>
              <a:rPr lang="fa-IR" sz="2000" dirty="0" smtClean="0">
                <a:cs typeface="B Nazanin" pitchFamily="2" charset="-78"/>
              </a:rPr>
              <a:t> بین </a:t>
            </a:r>
            <a:r>
              <a:rPr lang="fa-IR" sz="2000" dirty="0" err="1" smtClean="0">
                <a:cs typeface="B Nazanin" pitchFamily="2" charset="-78"/>
              </a:rPr>
              <a:t>المللی</a:t>
            </a:r>
            <a:r>
              <a:rPr lang="fa-IR" sz="2000" dirty="0" smtClean="0">
                <a:cs typeface="B Nazanin" pitchFamily="2" charset="-78"/>
              </a:rPr>
              <a:t> به تدریج گسترش یافت و </a:t>
            </a:r>
            <a:r>
              <a:rPr lang="fa-IR" sz="2000" dirty="0" err="1" smtClean="0">
                <a:cs typeface="B Nazanin" pitchFamily="2" charset="-78"/>
              </a:rPr>
              <a:t>مواردی</a:t>
            </a:r>
            <a:r>
              <a:rPr lang="fa-IR" sz="2000" dirty="0" smtClean="0">
                <a:cs typeface="B Nazanin" pitchFamily="2" charset="-78"/>
              </a:rPr>
              <a:t> مانند وضعیت کشورهای بی طرف در جنگ را در برگرفت. قوانین حاکم بر تجارت به تدریج گسترش یافت و به صورت موضوعی درآمد که قانون تجارت بین </a:t>
            </a:r>
            <a:r>
              <a:rPr lang="fa-IR" sz="2000" dirty="0" err="1" smtClean="0">
                <a:cs typeface="B Nazanin" pitchFamily="2" charset="-78"/>
              </a:rPr>
              <a:t>الملل</a:t>
            </a:r>
            <a:r>
              <a:rPr lang="fa-IR" sz="2000" dirty="0" smtClean="0">
                <a:cs typeface="B Nazanin" pitchFamily="2" charset="-78"/>
              </a:rPr>
              <a:t> نامیده می شود.</a:t>
            </a:r>
          </a:p>
          <a:p>
            <a:pPr algn="r" rtl="1"/>
            <a:endParaRPr lang="fa-IR" sz="2000" dirty="0">
              <a:cs typeface="B Nazanin" pitchFamily="2" charset="-78"/>
            </a:endParaRPr>
          </a:p>
          <a:p>
            <a:pPr algn="r" rtl="1"/>
            <a:r>
              <a:rPr lang="fa-IR" sz="2800" dirty="0" smtClean="0">
                <a:solidFill>
                  <a:srgbClr val="1AB621"/>
                </a:solidFill>
                <a:cs typeface="B Nazanin" pitchFamily="2" charset="-78"/>
              </a:rPr>
              <a:t>قوانین عرفی در برابر قوانین مدنی</a:t>
            </a:r>
            <a:endParaRPr lang="fa-IR" sz="2800" dirty="0">
              <a:solidFill>
                <a:srgbClr val="1AB621"/>
              </a:solidFill>
              <a:cs typeface="B Nazanin" pitchFamily="2" charset="-78"/>
            </a:endParaRPr>
          </a:p>
          <a:p>
            <a:pPr algn="r" rtl="1"/>
            <a:r>
              <a:rPr lang="fa-IR" sz="2000" dirty="0" smtClean="0">
                <a:cs typeface="B Nazanin" pitchFamily="2" charset="-78"/>
              </a:rPr>
              <a:t>امروزه اکثریت کشورها دارای نظام های قضایی بر مبنای حقوق مدنی هستند اما با وجود این بسیاری از کشورها نظام های مختلط را مورد توجه قرار داده </a:t>
            </a:r>
            <a:r>
              <a:rPr lang="fa-IR" sz="2000" dirty="0" err="1" smtClean="0">
                <a:cs typeface="B Nazanin" pitchFamily="2" charset="-78"/>
              </a:rPr>
              <a:t>اند</a:t>
            </a:r>
            <a:r>
              <a:rPr lang="fa-IR" sz="2000" dirty="0" smtClean="0">
                <a:cs typeface="B Nazanin" pitchFamily="2" charset="-78"/>
              </a:rPr>
              <a:t>.</a:t>
            </a:r>
          </a:p>
          <a:p>
            <a:pPr algn="r" rtl="1"/>
            <a:r>
              <a:rPr lang="fa-IR" sz="2000" dirty="0" smtClean="0">
                <a:cs typeface="B Nazanin" pitchFamily="2" charset="-78"/>
              </a:rPr>
              <a:t>برابر قوانین مدنی، نظام قضایی به قانون مدنی ، تجاری و جنایی تقسیم می شود. در قوانین مدنی، از قوانین طبقه بندی شده و  وضع شده استفاده می شود که با تصمیمات دادگاه کامل می گردد. از طرف دیگر، قوانین عرفی با سنت و احکام قبلی دادگاه ایجاد می گردد.</a:t>
            </a:r>
          </a:p>
          <a:p>
            <a:pPr algn="r" rtl="1"/>
            <a:r>
              <a:rPr lang="fa-IR" sz="2000" dirty="0" smtClean="0">
                <a:cs typeface="B Nazanin" pitchFamily="2" charset="-78"/>
              </a:rPr>
              <a:t>نام قانونی کشور میزبان به صورت مستقیم شکل قانونی یک کسب و کار را تعیین می کند. در کشورهای دارای حقوق عرفی، شرکت ها دارای این توانایی هستند که با </a:t>
            </a:r>
            <a:r>
              <a:rPr lang="fa-IR" sz="2000" dirty="0" err="1" smtClean="0">
                <a:cs typeface="B Nazanin" pitchFamily="2" charset="-78"/>
              </a:rPr>
              <a:t>رهنمودهای</a:t>
            </a:r>
            <a:r>
              <a:rPr lang="fa-IR" sz="2000" dirty="0" smtClean="0">
                <a:cs typeface="B Nazanin" pitchFamily="2" charset="-78"/>
              </a:rPr>
              <a:t> مسئولان دولتی فعالیت نمایند. در کشورهای دارای حقوق مدنی ، شرکت ها با قرارداد بین دو طرف یا بیشتر که مسئولیت کامل اعمال شرکت را برعهده دارند، تاسیس می شوند.</a:t>
            </a:r>
          </a:p>
        </p:txBody>
      </p:sp>
    </p:spTree>
    <p:extLst>
      <p:ext uri="{BB962C8B-B14F-4D97-AF65-F5344CB8AC3E}">
        <p14:creationId xmlns:p14="http://schemas.microsoft.com/office/powerpoint/2010/main" xmlns="" val="18177657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fontScale="92500"/>
          </a:bodyPr>
          <a:lstStyle/>
          <a:p>
            <a:pPr algn="ctr" rtl="1"/>
            <a:r>
              <a:rPr lang="fa-IR" sz="2800" dirty="0" smtClean="0">
                <a:solidFill>
                  <a:srgbClr val="1AB621"/>
                </a:solidFill>
                <a:cs typeface="B Nazanin" pitchFamily="2" charset="-78"/>
              </a:rPr>
              <a:t>اجتناب از مشکلات حقوقی : موضوعات کسب و کار</a:t>
            </a:r>
          </a:p>
          <a:p>
            <a:pPr algn="r" rtl="1"/>
            <a:r>
              <a:rPr lang="fa-IR" sz="2800" dirty="0" smtClean="0">
                <a:solidFill>
                  <a:srgbClr val="1AB621"/>
                </a:solidFill>
                <a:cs typeface="B Nazanin" pitchFamily="2" charset="-78"/>
              </a:rPr>
              <a:t>تاسیس شرکت</a:t>
            </a:r>
          </a:p>
          <a:p>
            <a:pPr algn="r" rtl="1"/>
            <a:r>
              <a:rPr lang="fa-IR" sz="2000" dirty="0" smtClean="0">
                <a:cs typeface="B Nazanin" pitchFamily="2" charset="-78"/>
              </a:rPr>
              <a:t>به شهروندان یک کشور باید اطمینان داده شود که در صورت انجام کسب و کار در کشور دیگر با آنها برخورد عادلانه ای می شود. </a:t>
            </a:r>
            <a:r>
              <a:rPr lang="fa-IR" sz="2000" dirty="0" err="1" smtClean="0">
                <a:cs typeface="B Nazanin" pitchFamily="2" charset="-78"/>
              </a:rPr>
              <a:t>معاهده</a:t>
            </a:r>
            <a:r>
              <a:rPr lang="fa-IR" sz="2000" dirty="0" smtClean="0">
                <a:cs typeface="B Nazanin" pitchFamily="2" charset="-78"/>
              </a:rPr>
              <a:t> های تجاری به یک فرد یا شرکت امتیاز خاصی را اعطا می کند، اما به آنها اجازه </a:t>
            </a:r>
            <a:r>
              <a:rPr lang="fa-IR" sz="2000" dirty="0" err="1" smtClean="0">
                <a:cs typeface="B Nazanin" pitchFamily="2" charset="-78"/>
              </a:rPr>
              <a:t>نمی</a:t>
            </a:r>
            <a:r>
              <a:rPr lang="fa-IR" sz="2000" dirty="0" smtClean="0">
                <a:cs typeface="B Nazanin" pitchFamily="2" charset="-78"/>
              </a:rPr>
              <a:t> دهد تا درگیر کارهای خلاف در خارج از کشور شوند. این عمل برای مدیران شرکت </a:t>
            </a:r>
            <a:r>
              <a:rPr lang="fa-IR" sz="2000" dirty="0" err="1" smtClean="0">
                <a:cs typeface="B Nazanin" pitchFamily="2" charset="-78"/>
              </a:rPr>
              <a:t>هایی</a:t>
            </a:r>
            <a:r>
              <a:rPr lang="fa-IR" sz="2000" dirty="0" smtClean="0">
                <a:cs typeface="B Nazanin" pitchFamily="2" charset="-78"/>
              </a:rPr>
              <a:t> که در خارج نیز باید تحت قوانین حقوقی کشور مادری خودشان فعالیت نمایند. برای مثال مانند شهروندان آمریکایی با توجه به قانون «جلوگیری از فساد در خارج از کشور» مجاز نیستند که به مسئولان یک کشور خارجی رشوه دهند. </a:t>
            </a:r>
          </a:p>
          <a:p>
            <a:pPr algn="r" rtl="1"/>
            <a:endParaRPr lang="fa-IR" sz="2000" dirty="0">
              <a:cs typeface="B Nazanin" pitchFamily="2" charset="-78"/>
            </a:endParaRPr>
          </a:p>
          <a:p>
            <a:pPr algn="r" rtl="1"/>
            <a:r>
              <a:rPr lang="fa-IR" sz="2800" dirty="0" smtClean="0">
                <a:solidFill>
                  <a:srgbClr val="1AB621"/>
                </a:solidFill>
                <a:cs typeface="B Nazanin" pitchFamily="2" charset="-78"/>
              </a:rPr>
              <a:t>قلمرو قضایی</a:t>
            </a:r>
            <a:endParaRPr lang="fa-IR" sz="2800" dirty="0">
              <a:solidFill>
                <a:srgbClr val="1AB621"/>
              </a:solidFill>
              <a:cs typeface="B Nazanin" pitchFamily="2" charset="-78"/>
            </a:endParaRPr>
          </a:p>
          <a:p>
            <a:pPr algn="r" rtl="1"/>
            <a:r>
              <a:rPr lang="fa-IR" sz="2000" dirty="0" smtClean="0">
                <a:cs typeface="B Nazanin" pitchFamily="2" charset="-78"/>
              </a:rPr>
              <a:t>کارکنان شرکتی که در خارج از کشور فعالیت می کنند باید از دامنه ای که از آنها تحت تاثیر قلمرو قضایی دادگاههای کشور میزبان هستند آگاه باشند.</a:t>
            </a:r>
          </a:p>
          <a:p>
            <a:pPr algn="r" rtl="1"/>
            <a:r>
              <a:rPr lang="fa-IR" sz="2000" dirty="0" smtClean="0">
                <a:cs typeface="B Nazanin" pitchFamily="2" charset="-78"/>
              </a:rPr>
              <a:t>وقتی مبادله ای میان کشورها انجام می شود، قوانین کدام کشور حاکمیت خواهد داشت؟</a:t>
            </a:r>
          </a:p>
          <a:p>
            <a:pPr algn="r" rtl="1"/>
            <a:r>
              <a:rPr lang="fa-IR" sz="2000" dirty="0" smtClean="0">
                <a:cs typeface="B Nazanin" pitchFamily="2" charset="-78"/>
              </a:rPr>
              <a:t>برای حل این اختلافات راه حل های متعددی وجود دارد که عبارتند از :</a:t>
            </a:r>
          </a:p>
          <a:p>
            <a:pPr algn="r" rtl="1"/>
            <a:r>
              <a:rPr lang="fa-IR" sz="2000" dirty="0" smtClean="0">
                <a:cs typeface="B Nazanin" pitchFamily="2" charset="-78"/>
              </a:rPr>
              <a:t>تبعیت از قوانین کسب و کار یکی از طرف ها، قوانین مکانی که قرارداد در آنجا منعقد شده است، یا محل اجرای قرارداد. یا اینکه باید توسط یک دادگاه و یا یک مرجع بیطرف حل و فصل شود.</a:t>
            </a:r>
          </a:p>
        </p:txBody>
      </p:sp>
    </p:spTree>
    <p:extLst>
      <p:ext uri="{BB962C8B-B14F-4D97-AF65-F5344CB8AC3E}">
        <p14:creationId xmlns:p14="http://schemas.microsoft.com/office/powerpoint/2010/main" xmlns="" val="442087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097360"/>
            <a:ext cx="7920880" cy="5760640"/>
          </a:xfrm>
          <a:solidFill>
            <a:schemeClr val="accent3">
              <a:lumMod val="40000"/>
              <a:lumOff val="60000"/>
            </a:schemeClr>
          </a:solidFill>
        </p:spPr>
        <p:txBody>
          <a:bodyPr>
            <a:normAutofit/>
          </a:bodyPr>
          <a:lstStyle/>
          <a:p>
            <a:pPr algn="ctr" rtl="1">
              <a:lnSpc>
                <a:spcPct val="80000"/>
              </a:lnSpc>
              <a:buFont typeface="Arial" pitchFamily="34" charset="0"/>
              <a:buChar char="•"/>
            </a:pPr>
            <a:r>
              <a:rPr lang="fa-IR" sz="2800" b="1" dirty="0">
                <a:solidFill>
                  <a:srgbClr val="1AB621"/>
                </a:solidFill>
                <a:cs typeface="B Nazanin" pitchFamily="2" charset="-78"/>
              </a:rPr>
              <a:t>اصول بازاریابی</a:t>
            </a:r>
          </a:p>
          <a:p>
            <a:pPr marL="457200" indent="-457200" algn="r" rtl="1">
              <a:buFont typeface="+mj-lt"/>
              <a:buAutoNum type="arabicPeriod"/>
            </a:pPr>
            <a:r>
              <a:rPr lang="fa-IR" sz="2400" dirty="0" smtClean="0">
                <a:cs typeface="B Nazanin" pitchFamily="2" charset="-78"/>
              </a:rPr>
              <a:t>ایجاد ارزش برای مشتری</a:t>
            </a:r>
          </a:p>
          <a:p>
            <a:pPr marL="457200" indent="-457200" algn="r" rtl="1">
              <a:buFont typeface="+mj-lt"/>
              <a:buAutoNum type="arabicPeriod"/>
            </a:pPr>
            <a:r>
              <a:rPr lang="fa-IR" sz="2400" dirty="0" smtClean="0">
                <a:cs typeface="B Nazanin" pitchFamily="2" charset="-78"/>
              </a:rPr>
              <a:t>ایجاد مزیت رقابتی</a:t>
            </a:r>
          </a:p>
          <a:p>
            <a:pPr marL="457200" indent="-457200" algn="r" rtl="1">
              <a:buFont typeface="+mj-lt"/>
              <a:buAutoNum type="arabicPeriod"/>
            </a:pPr>
            <a:r>
              <a:rPr lang="fa-IR" sz="2400" dirty="0" smtClean="0">
                <a:cs typeface="B Nazanin" pitchFamily="2" charset="-78"/>
              </a:rPr>
              <a:t>تمرکز</a:t>
            </a:r>
          </a:p>
          <a:p>
            <a:pPr algn="r" rtl="1">
              <a:buFont typeface="Arial" pitchFamily="34" charset="0"/>
              <a:buChar char="•"/>
            </a:pPr>
            <a:r>
              <a:rPr lang="fa-IR" sz="2400" b="1" dirty="0" smtClean="0">
                <a:solidFill>
                  <a:srgbClr val="7030A0"/>
                </a:solidFill>
                <a:cs typeface="B Nazanin" pitchFamily="2" charset="-78"/>
              </a:rPr>
              <a:t>ایجاد ارزش برای مشتریان و معادله ارزش</a:t>
            </a:r>
          </a:p>
          <a:p>
            <a:pPr algn="r" rtl="1">
              <a:buFont typeface="Arial" pitchFamily="34" charset="0"/>
              <a:buChar char="•"/>
            </a:pPr>
            <a:r>
              <a:rPr lang="fa-IR" sz="2400" dirty="0" smtClean="0">
                <a:cs typeface="B Nazanin" pitchFamily="2" charset="-78"/>
              </a:rPr>
              <a:t>وظیفه بازاریابی ایجاد ارزشی بیش از رقبا برای مشتریان است</a:t>
            </a:r>
            <a:r>
              <a:rPr lang="fa-IR" sz="2400" dirty="0" smtClean="0"/>
              <a:t>.</a:t>
            </a:r>
            <a:r>
              <a:rPr lang="fa-IR" sz="2400" dirty="0"/>
              <a:t> </a:t>
            </a:r>
            <a:r>
              <a:rPr lang="fa-IR" sz="2400" dirty="0" smtClean="0">
                <a:cs typeface="B Nazanin" pitchFamily="2" charset="-78"/>
              </a:rPr>
              <a:t>همانگونه که در این معادله مشخص است ارزش برای مشتری با بهبود کیفیت کالا و یا خدمت و یا کاهش قیمت و یا هر دو امکان پذیر است. شرکت </a:t>
            </a:r>
            <a:r>
              <a:rPr lang="fa-IR" sz="2400" dirty="0" err="1" smtClean="0">
                <a:cs typeface="B Nazanin" pitchFamily="2" charset="-78"/>
              </a:rPr>
              <a:t>هایی</a:t>
            </a:r>
            <a:r>
              <a:rPr lang="fa-IR" sz="2400" dirty="0" smtClean="0">
                <a:cs typeface="B Nazanin" pitchFamily="2" charset="-78"/>
              </a:rPr>
              <a:t> که از قیمت به عنوان یک سلاح رقابتی استفاده می کنند باید به منظور ایجاد مزیت رقابتی پایدار، دارای مزیت هزینه راهبردی باشند.</a:t>
            </a:r>
            <a:endParaRPr lang="fa-IR" sz="2400" dirty="0" smtClean="0"/>
          </a:p>
          <a:p>
            <a:pPr algn="r" rtl="1">
              <a:buFont typeface="Arial" pitchFamily="34" charset="0"/>
              <a:buChar char="•"/>
            </a:pPr>
            <a:r>
              <a:rPr lang="fa-IR" sz="2400" dirty="0" smtClean="0"/>
              <a:t>معادله ارزش : </a:t>
            </a:r>
          </a:p>
          <a:p>
            <a:pPr marL="0" indent="0" algn="r" rtl="1">
              <a:buNone/>
            </a:pPr>
            <a:r>
              <a:rPr lang="fa-IR" sz="2400" dirty="0" smtClean="0"/>
              <a:t>در این معادله </a:t>
            </a:r>
            <a:r>
              <a:rPr lang="en-US" sz="2400" dirty="0" smtClean="0"/>
              <a:t>v </a:t>
            </a:r>
            <a:r>
              <a:rPr lang="fa-IR" sz="2400" dirty="0" smtClean="0"/>
              <a:t> ارزش و </a:t>
            </a:r>
            <a:r>
              <a:rPr lang="en-US" sz="2400" dirty="0" smtClean="0"/>
              <a:t>b</a:t>
            </a:r>
            <a:r>
              <a:rPr lang="fa-IR" sz="2400" dirty="0" smtClean="0"/>
              <a:t> سود و </a:t>
            </a:r>
            <a:r>
              <a:rPr lang="en-US" sz="2400" dirty="0" smtClean="0"/>
              <a:t>p</a:t>
            </a:r>
            <a:r>
              <a:rPr lang="fa-IR" sz="2400" dirty="0" smtClean="0"/>
              <a:t> قیمت است.                             </a:t>
            </a:r>
            <a:r>
              <a:rPr lang="en-US" sz="2400" dirty="0" smtClean="0"/>
              <a:t>V=B/P</a:t>
            </a:r>
          </a:p>
        </p:txBody>
      </p:sp>
    </p:spTree>
    <p:extLst>
      <p:ext uri="{BB962C8B-B14F-4D97-AF65-F5344CB8AC3E}">
        <p14:creationId xmlns:p14="http://schemas.microsoft.com/office/powerpoint/2010/main" xmlns="" val="4204261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r" rtl="1"/>
            <a:r>
              <a:rPr lang="fa-IR" sz="2800" dirty="0" smtClean="0">
                <a:solidFill>
                  <a:srgbClr val="1AB621"/>
                </a:solidFill>
                <a:cs typeface="B Nazanin" pitchFamily="2" charset="-78"/>
              </a:rPr>
              <a:t>مالکیت معنوی : حق اختراع و علائم تجاری</a:t>
            </a:r>
          </a:p>
          <a:p>
            <a:pPr algn="r" rtl="1"/>
            <a:r>
              <a:rPr lang="fa-IR" sz="2000" dirty="0" smtClean="0">
                <a:cs typeface="B Nazanin" pitchFamily="2" charset="-78"/>
              </a:rPr>
              <a:t>حق اختراع و علائم تاری مورد یک کشور ممکن است با کشور های دیگر متفاوت باشد. شرکت های جهانی باید اطمینان حاصل کنند که حق اختراع و علائم تجاری آنها در کشوری که فعالیت می کنند، ثبت شده است. سوء استفاده از علائم تجاری و حق </a:t>
            </a:r>
            <a:r>
              <a:rPr lang="fa-IR" sz="2000" dirty="0" err="1" smtClean="0">
                <a:cs typeface="B Nazanin" pitchFamily="2" charset="-78"/>
              </a:rPr>
              <a:t>التالیف</a:t>
            </a:r>
            <a:r>
              <a:rPr lang="fa-IR" sz="2000" dirty="0" smtClean="0">
                <a:cs typeface="B Nazanin" pitchFamily="2" charset="-78"/>
              </a:rPr>
              <a:t> مشکلات مهمی در بازاریابی جهانی ایجاد کرده است. </a:t>
            </a:r>
          </a:p>
          <a:p>
            <a:pPr algn="r" rtl="1"/>
            <a:r>
              <a:rPr lang="fa-IR" sz="2000" dirty="0" smtClean="0">
                <a:cs typeface="B Nazanin" pitchFamily="2" charset="-78"/>
              </a:rPr>
              <a:t>تقلب عبارتست از کپی نمودن و تولید یک محصول به صورت غیر مجاز.</a:t>
            </a:r>
          </a:p>
          <a:p>
            <a:pPr algn="r" rtl="1"/>
            <a:r>
              <a:rPr lang="fa-IR" sz="2000" dirty="0" smtClean="0">
                <a:cs typeface="B Nazanin" pitchFamily="2" charset="-78"/>
              </a:rPr>
              <a:t>موافقت نامه های متعددی برای صیانت این حقوق وجود دارد از جمله: «پیمان نامه بین </a:t>
            </a:r>
            <a:r>
              <a:rPr lang="fa-IR" sz="2000" dirty="0" err="1" smtClean="0">
                <a:cs typeface="B Nazanin" pitchFamily="2" charset="-78"/>
              </a:rPr>
              <a:t>المللی</a:t>
            </a:r>
            <a:r>
              <a:rPr lang="fa-IR" sz="2000" dirty="0" smtClean="0">
                <a:cs typeface="B Nazanin" pitchFamily="2" charset="-78"/>
              </a:rPr>
              <a:t> حفاظت از مالکیت صنعتی» که به اتحادیه پاریس نیز معرف است. «</a:t>
            </a:r>
            <a:r>
              <a:rPr lang="fa-IR" sz="2000" dirty="0" err="1" smtClean="0">
                <a:cs typeface="B Nazanin" pitchFamily="2" charset="-78"/>
              </a:rPr>
              <a:t>معاهده</a:t>
            </a:r>
            <a:r>
              <a:rPr lang="fa-IR" sz="2000" dirty="0" smtClean="0">
                <a:cs typeface="B Nazanin" pitchFamily="2" charset="-78"/>
              </a:rPr>
              <a:t> همکاری حق اختراع» و دیگری «پیمان حق اختراع اروپایی» است. </a:t>
            </a:r>
          </a:p>
          <a:p>
            <a:pPr algn="r" rtl="1"/>
            <a:endParaRPr lang="fa-IR" sz="2000" dirty="0">
              <a:cs typeface="B Nazanin" pitchFamily="2" charset="-78"/>
            </a:endParaRPr>
          </a:p>
          <a:p>
            <a:pPr algn="r" rtl="1"/>
            <a:r>
              <a:rPr lang="fa-IR" sz="2800" dirty="0" smtClean="0">
                <a:solidFill>
                  <a:srgbClr val="1AB621"/>
                </a:solidFill>
                <a:cs typeface="B Nazanin" pitchFamily="2" charset="-78"/>
              </a:rPr>
              <a:t>قوانین ضد تراست</a:t>
            </a:r>
            <a:endParaRPr lang="fa-IR" sz="2800" dirty="0">
              <a:solidFill>
                <a:srgbClr val="1AB621"/>
              </a:solidFill>
              <a:cs typeface="B Nazanin" pitchFamily="2" charset="-78"/>
            </a:endParaRPr>
          </a:p>
          <a:p>
            <a:pPr algn="r" rtl="1"/>
            <a:r>
              <a:rPr lang="fa-IR" sz="2000" dirty="0" smtClean="0">
                <a:cs typeface="B Nazanin" pitchFamily="2" charset="-78"/>
              </a:rPr>
              <a:t>قوانین ضد تراست برای مبارزه با فعالیت های </a:t>
            </a:r>
            <a:r>
              <a:rPr lang="fa-IR" sz="2000" dirty="0" err="1" smtClean="0">
                <a:cs typeface="B Nazanin" pitchFamily="2" charset="-78"/>
              </a:rPr>
              <a:t>محدودکننده</a:t>
            </a:r>
            <a:r>
              <a:rPr lang="fa-IR" sz="2000" dirty="0" smtClean="0">
                <a:cs typeface="B Nazanin" pitchFamily="2" charset="-78"/>
              </a:rPr>
              <a:t> کسب و کار و تشویق رقابت تدوین شده </a:t>
            </a:r>
            <a:r>
              <a:rPr lang="fa-IR" sz="2000" dirty="0" err="1" smtClean="0">
                <a:cs typeface="B Nazanin" pitchFamily="2" charset="-78"/>
              </a:rPr>
              <a:t>اند</a:t>
            </a:r>
            <a:r>
              <a:rPr lang="fa-IR" sz="2000" dirty="0" smtClean="0">
                <a:cs typeface="B Nazanin" pitchFamily="2" charset="-78"/>
              </a:rPr>
              <a:t>. قوانین ضد تراست آمریکا جهت حفظ رقابت آزاد و جلوگیری از تمرکز قدرت در دست تعداد محدودی از شرکت ها در قرن نوزدهم تصویب شد.</a:t>
            </a:r>
          </a:p>
        </p:txBody>
      </p:sp>
    </p:spTree>
    <p:extLst>
      <p:ext uri="{BB962C8B-B14F-4D97-AF65-F5344CB8AC3E}">
        <p14:creationId xmlns:p14="http://schemas.microsoft.com/office/powerpoint/2010/main" xmlns="" val="1165059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r" rtl="1"/>
            <a:r>
              <a:rPr lang="fa-IR" sz="2800" dirty="0" smtClean="0">
                <a:solidFill>
                  <a:srgbClr val="1AB621"/>
                </a:solidFill>
                <a:cs typeface="B Nazanin" pitchFamily="2" charset="-78"/>
              </a:rPr>
              <a:t>واگذاری مجوز تولید و اسرار تجاری</a:t>
            </a:r>
          </a:p>
          <a:p>
            <a:pPr algn="r" rtl="1"/>
            <a:r>
              <a:rPr lang="fa-IR" sz="2000" dirty="0" smtClean="0">
                <a:cs typeface="B Nazanin" pitchFamily="2" charset="-78"/>
              </a:rPr>
              <a:t>واگذاری مجوز تولید قراردادی است که طی آن </a:t>
            </a:r>
            <a:r>
              <a:rPr lang="fa-IR" sz="2000" dirty="0" err="1" smtClean="0">
                <a:cs typeface="B Nazanin" pitchFamily="2" charset="-78"/>
              </a:rPr>
              <a:t>واگذارکننده</a:t>
            </a:r>
            <a:r>
              <a:rPr lang="fa-IR" sz="2000" dirty="0" smtClean="0">
                <a:cs typeface="B Nazanin" pitchFamily="2" charset="-78"/>
              </a:rPr>
              <a:t> مجوز تولید به دریافت کننده آن اجازه می دهد تا درقبال پرداخت مبالغی مشخص از حق اختراع، علائم تجاری، اسرار تجاری، فن آوری و سایر دارایی های </a:t>
            </a:r>
            <a:r>
              <a:rPr lang="fa-IR" sz="2000" dirty="0" err="1" smtClean="0">
                <a:cs typeface="B Nazanin" pitchFamily="2" charset="-78"/>
              </a:rPr>
              <a:t>غیرملموس</a:t>
            </a:r>
            <a:r>
              <a:rPr lang="fa-IR" sz="2000" dirty="0" smtClean="0">
                <a:cs typeface="B Nazanin" pitchFamily="2" charset="-78"/>
              </a:rPr>
              <a:t> آن استفاده نمایند. </a:t>
            </a:r>
            <a:endParaRPr lang="fa-IR" sz="2000" dirty="0">
              <a:cs typeface="B Nazanin" pitchFamily="2" charset="-78"/>
            </a:endParaRPr>
          </a:p>
          <a:p>
            <a:pPr algn="r" rtl="1"/>
            <a:r>
              <a:rPr lang="fa-IR" sz="2000" dirty="0" smtClean="0">
                <a:cs typeface="B Nazanin" pitchFamily="2" charset="-78"/>
              </a:rPr>
              <a:t>اسرار تجاری ، اطلاعات و یا دانش محرمانه ای است که دارای ارزش بازرگانی است. اسرار تجاری شامل فرآیندهای تولید، فرمول ها، طرح ها و فهرست مشتریان است.</a:t>
            </a:r>
            <a:endParaRPr lang="fa-IR" sz="2000" dirty="0">
              <a:cs typeface="B Nazanin" pitchFamily="2" charset="-78"/>
            </a:endParaRPr>
          </a:p>
          <a:p>
            <a:pPr algn="r" rtl="1"/>
            <a:endParaRPr lang="fa-IR" sz="2000" dirty="0">
              <a:cs typeface="B Nazanin" pitchFamily="2" charset="-78"/>
            </a:endParaRPr>
          </a:p>
          <a:p>
            <a:pPr algn="r" rtl="1"/>
            <a:r>
              <a:rPr lang="fa-IR" sz="2800" dirty="0" smtClean="0">
                <a:solidFill>
                  <a:srgbClr val="1AB621"/>
                </a:solidFill>
                <a:cs typeface="B Nazanin" pitchFamily="2" charset="-78"/>
              </a:rPr>
              <a:t>رشوه و فساد: موضوعات قانونی و اخلاقی</a:t>
            </a:r>
            <a:endParaRPr lang="fa-IR" sz="2800" dirty="0">
              <a:solidFill>
                <a:srgbClr val="1AB621"/>
              </a:solidFill>
              <a:cs typeface="B Nazanin" pitchFamily="2" charset="-78"/>
            </a:endParaRPr>
          </a:p>
          <a:p>
            <a:pPr algn="r" rtl="1"/>
            <a:r>
              <a:rPr lang="fa-IR" sz="2000" dirty="0" smtClean="0">
                <a:cs typeface="B Nazanin" pitchFamily="2" charset="-78"/>
              </a:rPr>
              <a:t>وجود رشوه یک حقیقت زندگی در بازارهای جهانی است و به علت محکوم شدن آن توسط دولت ها یک شبه تغییر نخواهد کرد. در هنگام پیشنهاد رشوه شرکت سه </a:t>
            </a:r>
            <a:r>
              <a:rPr lang="fa-IR" sz="2000" dirty="0" err="1" smtClean="0">
                <a:cs typeface="B Nazanin" pitchFamily="2" charset="-78"/>
              </a:rPr>
              <a:t>راهکار</a:t>
            </a:r>
            <a:r>
              <a:rPr lang="fa-IR" sz="2000" dirty="0" smtClean="0">
                <a:cs typeface="B Nazanin" pitchFamily="2" charset="-78"/>
              </a:rPr>
              <a:t> مختلف می تواند مورد توجه قرار دهد:</a:t>
            </a:r>
          </a:p>
          <a:p>
            <a:pPr algn="r" rtl="1"/>
            <a:r>
              <a:rPr lang="fa-IR" sz="2000" dirty="0" smtClean="0">
                <a:cs typeface="B Nazanin" pitchFamily="2" charset="-78"/>
              </a:rPr>
              <a:t>نادیده گرفتن کامل رشوه است.</a:t>
            </a:r>
          </a:p>
          <a:p>
            <a:pPr algn="r" rtl="1"/>
            <a:r>
              <a:rPr lang="fa-IR" sz="2000" dirty="0" smtClean="0">
                <a:cs typeface="B Nazanin" pitchFamily="2" charset="-78"/>
              </a:rPr>
              <a:t>شناسایی وجود رشوه و ارزشیابی اثرات آن برروی تصمیم گیری های خرید مشتری به عنوان عنصر دیگری از آمیخته بازاریابی است.</a:t>
            </a:r>
          </a:p>
          <a:p>
            <a:pPr algn="r" rtl="1"/>
            <a:r>
              <a:rPr lang="fa-IR" sz="2000" dirty="0" smtClean="0">
                <a:cs typeface="B Nazanin" pitchFamily="2" charset="-78"/>
              </a:rPr>
              <a:t>به رقیب اطلاع داده شود که قصد دارید علیه او به مسئولان کشورش شکایت کنید.</a:t>
            </a:r>
          </a:p>
        </p:txBody>
      </p:sp>
    </p:spTree>
    <p:extLst>
      <p:ext uri="{BB962C8B-B14F-4D97-AF65-F5344CB8AC3E}">
        <p14:creationId xmlns:p14="http://schemas.microsoft.com/office/powerpoint/2010/main" xmlns="" val="24511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حل تعارض ، فیصله دادن اختلافات و طرح </a:t>
            </a:r>
            <a:r>
              <a:rPr lang="fa-IR" sz="2800" dirty="0" err="1" smtClean="0">
                <a:solidFill>
                  <a:srgbClr val="1AB621"/>
                </a:solidFill>
                <a:cs typeface="B Nazanin" pitchFamily="2" charset="-78"/>
              </a:rPr>
              <a:t>دعاوی</a:t>
            </a:r>
            <a:r>
              <a:rPr lang="fa-IR" sz="2800" dirty="0" smtClean="0">
                <a:solidFill>
                  <a:srgbClr val="1AB621"/>
                </a:solidFill>
                <a:cs typeface="B Nazanin" pitchFamily="2" charset="-78"/>
              </a:rPr>
              <a:t> حقوقی</a:t>
            </a:r>
          </a:p>
          <a:p>
            <a:pPr algn="r" rtl="1"/>
            <a:r>
              <a:rPr lang="fa-IR" sz="2000" dirty="0" smtClean="0">
                <a:cs typeface="B Nazanin" pitchFamily="2" charset="-78"/>
              </a:rPr>
              <a:t>تعارض در کسب و کار در هر جایی به صورت اجتناب ناپذیر رخ خواهد داد، مخصوصا وقتی که گروه های فرهنگی مختلفی سعی می کنند تا با مشارکت هم در خرید ، فروش ،ایجاد همکاریهای مشترک ، رقابت و همکاری در بازارهای جهانی فعالیت کنند. بخشی از علت این امر ناشی از اختلاف در زبان، نظام های قانونی، پولهای ملی و </a:t>
            </a:r>
            <a:r>
              <a:rPr lang="fa-IR" sz="2000" dirty="0" err="1" smtClean="0">
                <a:cs typeface="B Nazanin" pitchFamily="2" charset="-78"/>
              </a:rPr>
              <a:t>الگوها</a:t>
            </a:r>
            <a:r>
              <a:rPr lang="fa-IR" sz="2000" dirty="0" smtClean="0">
                <a:cs typeface="B Nazanin" pitchFamily="2" charset="-78"/>
              </a:rPr>
              <a:t> و </a:t>
            </a:r>
            <a:r>
              <a:rPr lang="fa-IR" sz="2000" dirty="0" err="1" smtClean="0">
                <a:cs typeface="B Nazanin" pitchFamily="2" charset="-78"/>
              </a:rPr>
              <a:t>عادتهای</a:t>
            </a:r>
            <a:r>
              <a:rPr lang="fa-IR" sz="2000" dirty="0" smtClean="0">
                <a:cs typeface="B Nazanin" pitchFamily="2" charset="-78"/>
              </a:rPr>
              <a:t> کسب و کار سنتی و همچنین اختلاف روشهای کشف شواهد است.</a:t>
            </a:r>
          </a:p>
          <a:p>
            <a:pPr algn="r" rtl="1"/>
            <a:r>
              <a:rPr lang="fa-IR" sz="2000" dirty="0" smtClean="0">
                <a:cs typeface="B Nazanin" pitchFamily="2" charset="-78"/>
              </a:rPr>
              <a:t>تعداد زیادی از شرکت ها ترجیح می دهند تا قبل از اقامه دعوی، موضوع مورد اختلاف را با استفاده از یک حکم بی طرف حل و  فصل نمایند.</a:t>
            </a:r>
            <a:endParaRPr lang="fa-IR" sz="2000" dirty="0">
              <a:cs typeface="B Nazanin" pitchFamily="2" charset="-78"/>
            </a:endParaRPr>
          </a:p>
          <a:p>
            <a:pPr algn="r" rtl="1"/>
            <a:endParaRPr lang="fa-IR" sz="2000" dirty="0">
              <a:cs typeface="B Nazanin" pitchFamily="2" charset="-78"/>
            </a:endParaRPr>
          </a:p>
          <a:p>
            <a:pPr algn="r" rtl="1"/>
            <a:r>
              <a:rPr lang="fa-IR" sz="2400" dirty="0" smtClean="0">
                <a:solidFill>
                  <a:srgbClr val="1AB621"/>
                </a:solidFill>
                <a:cs typeface="B Nazanin" pitchFamily="2" charset="-78"/>
              </a:rPr>
              <a:t>راه حل جایگزین اقامه دعوی حقوقی برای فیصله دادن اختلافات</a:t>
            </a:r>
            <a:endParaRPr lang="fa-IR" sz="2400" dirty="0">
              <a:solidFill>
                <a:srgbClr val="1AB621"/>
              </a:solidFill>
              <a:cs typeface="B Nazanin" pitchFamily="2" charset="-78"/>
            </a:endParaRPr>
          </a:p>
          <a:p>
            <a:pPr algn="r" rtl="1"/>
            <a:r>
              <a:rPr lang="fa-IR" sz="2000" dirty="0">
                <a:cs typeface="B Nazanin" pitchFamily="2" charset="-78"/>
              </a:rPr>
              <a:t>حکمیت</a:t>
            </a:r>
            <a:r>
              <a:rPr lang="fa-IR" sz="2400" dirty="0" smtClean="0">
                <a:cs typeface="B Nazanin" pitchFamily="2" charset="-78"/>
              </a:rPr>
              <a:t> </a:t>
            </a:r>
            <a:r>
              <a:rPr lang="fa-IR" sz="2000" dirty="0" smtClean="0">
                <a:cs typeface="B Nazanin" pitchFamily="2" charset="-78"/>
              </a:rPr>
              <a:t>رسمی یکی از ابزار های حل اختلافات شرکت ها در خارج از دادگاه ها است. حکمیت معمولا شامل استماع مطالب کلیه طرف های درگیر توسط یک هیئت سه نفره می باشد. بنابراین اتاق بازرگانی بین </a:t>
            </a:r>
            <a:r>
              <a:rPr lang="fa-IR" sz="2000" dirty="0" err="1" smtClean="0">
                <a:cs typeface="B Nazanin" pitchFamily="2" charset="-78"/>
              </a:rPr>
              <a:t>المللی</a:t>
            </a:r>
            <a:r>
              <a:rPr lang="fa-IR" sz="2000" dirty="0" smtClean="0">
                <a:cs typeface="B Nazanin" pitchFamily="2" charset="-78"/>
              </a:rPr>
              <a:t> دارای این شهرت است که کندتر، گران تر، و </a:t>
            </a:r>
            <a:r>
              <a:rPr lang="fa-IR" sz="2000" dirty="0" err="1" smtClean="0">
                <a:cs typeface="B Nazanin" pitchFamily="2" charset="-78"/>
              </a:rPr>
              <a:t>پردردسرتر</a:t>
            </a:r>
            <a:r>
              <a:rPr lang="fa-IR" sz="2000" dirty="0" smtClean="0">
                <a:cs typeface="B Nazanin" pitchFamily="2" charset="-78"/>
              </a:rPr>
              <a:t> از سایر راه حل های جایگزین اقامه دعوی حقوقی می باشد. </a:t>
            </a:r>
            <a:endParaRPr lang="fa-IR" sz="2000" dirty="0">
              <a:cs typeface="B Nazanin" pitchFamily="2" charset="-78"/>
            </a:endParaRPr>
          </a:p>
        </p:txBody>
      </p:sp>
    </p:spTree>
    <p:extLst>
      <p:ext uri="{BB962C8B-B14F-4D97-AF65-F5344CB8AC3E}">
        <p14:creationId xmlns:p14="http://schemas.microsoft.com/office/powerpoint/2010/main" xmlns="" val="2318049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محیط نظارتی بازاریابی جهانی</a:t>
            </a:r>
          </a:p>
          <a:p>
            <a:pPr algn="r" rtl="1"/>
            <a:r>
              <a:rPr lang="fa-IR" sz="2000" dirty="0" smtClean="0">
                <a:cs typeface="B Nazanin" pitchFamily="2" charset="-78"/>
              </a:rPr>
              <a:t>محیط نظارتی بازاریابی جهانی شامل موسسات متعدد دولتی و غیر دولتی است که قانون را اجرا و یا خط مشی </a:t>
            </a:r>
            <a:r>
              <a:rPr lang="fa-IR" sz="2000" dirty="0" err="1" smtClean="0">
                <a:cs typeface="B Nazanin" pitchFamily="2" charset="-78"/>
              </a:rPr>
              <a:t>هایی</a:t>
            </a:r>
            <a:r>
              <a:rPr lang="fa-IR" sz="2000" dirty="0" smtClean="0">
                <a:cs typeface="B Nazanin" pitchFamily="2" charset="-78"/>
              </a:rPr>
              <a:t> را برای فعالیت های کسب و کار تعیین می نمایند. موسسات نظارتی دارای نفوذ فوق العاده ای هستند و لذا درک و فهم فعالیت های آنها برای حفاظت از منافع شرکت و اجرای برنامه های ضروری است.</a:t>
            </a:r>
            <a:endParaRPr lang="fa-IR" sz="2000" dirty="0">
              <a:cs typeface="B Nazanin" pitchFamily="2" charset="-78"/>
            </a:endParaRPr>
          </a:p>
          <a:p>
            <a:pPr marL="0" indent="0" algn="ctr" rtl="1">
              <a:buNone/>
            </a:pPr>
            <a:endParaRPr lang="fa-IR" sz="2400" dirty="0" smtClean="0">
              <a:solidFill>
                <a:srgbClr val="C00000"/>
              </a:solidFill>
              <a:cs typeface="B Nazanin" pitchFamily="2" charset="-78"/>
            </a:endParaRPr>
          </a:p>
          <a:p>
            <a:pPr marL="0" indent="0" algn="ctr" rtl="1">
              <a:buNone/>
            </a:pPr>
            <a:r>
              <a:rPr lang="fa-IR" sz="2400" dirty="0" smtClean="0">
                <a:solidFill>
                  <a:srgbClr val="C00000"/>
                </a:solidFill>
                <a:cs typeface="B Nazanin" pitchFamily="2" charset="-78"/>
              </a:rPr>
              <a:t>تعدادی از موسسات نظارتی بین </a:t>
            </a:r>
            <a:r>
              <a:rPr lang="fa-IR" sz="2400" dirty="0" err="1" smtClean="0">
                <a:solidFill>
                  <a:srgbClr val="C00000"/>
                </a:solidFill>
                <a:cs typeface="B Nazanin" pitchFamily="2" charset="-78"/>
              </a:rPr>
              <a:t>المللی</a:t>
            </a:r>
            <a:endParaRPr lang="fa-IR" sz="2400" dirty="0" smtClean="0">
              <a:solidFill>
                <a:srgbClr val="C00000"/>
              </a:solidFill>
              <a:cs typeface="B Nazanin"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xmlns="" val="1551727712"/>
              </p:ext>
            </p:extLst>
          </p:nvPr>
        </p:nvGraphicFramePr>
        <p:xfrm>
          <a:off x="1763690" y="3861048"/>
          <a:ext cx="5385435" cy="2664298"/>
        </p:xfrm>
        <a:graphic>
          <a:graphicData uri="http://schemas.openxmlformats.org/drawingml/2006/table">
            <a:tbl>
              <a:tblPr firstRow="1" firstCol="1" bandRow="1">
                <a:tableStyleId>{5C22544A-7EE6-4342-B048-85BDC9FD1C3A}</a:tableStyleId>
              </a:tblPr>
              <a:tblGrid>
                <a:gridCol w="4324350"/>
                <a:gridCol w="1061085"/>
              </a:tblGrid>
              <a:tr h="331303">
                <a:tc>
                  <a:txBody>
                    <a:bodyPr/>
                    <a:lstStyle/>
                    <a:p>
                      <a:pPr algn="ctr">
                        <a:lnSpc>
                          <a:spcPct val="115000"/>
                        </a:lnSpc>
                        <a:spcAft>
                          <a:spcPts val="0"/>
                        </a:spcAft>
                      </a:pPr>
                      <a:r>
                        <a:rPr lang="ar-SA" sz="1100">
                          <a:effectLst/>
                        </a:rPr>
                        <a:t>نام کامل</a:t>
                      </a:r>
                      <a:endParaRPr lang="en-US" sz="1100">
                        <a:effectLst/>
                        <a:latin typeface="Calibri"/>
                        <a:ea typeface="Calibri"/>
                        <a:cs typeface="Arial"/>
                      </a:endParaRPr>
                    </a:p>
                  </a:txBody>
                  <a:tcPr marL="68580" marR="68580" marT="0" marB="0"/>
                </a:tc>
                <a:tc>
                  <a:txBody>
                    <a:bodyPr/>
                    <a:lstStyle/>
                    <a:p>
                      <a:pPr algn="ctr">
                        <a:lnSpc>
                          <a:spcPct val="115000"/>
                        </a:lnSpc>
                        <a:spcAft>
                          <a:spcPts val="0"/>
                        </a:spcAft>
                      </a:pPr>
                      <a:r>
                        <a:rPr lang="ar-SA" sz="1100">
                          <a:effectLst/>
                        </a:rPr>
                        <a:t>نام کوتاه یا مخخف</a:t>
                      </a:r>
                      <a:endParaRPr lang="en-US" sz="1100">
                        <a:effectLst/>
                        <a:latin typeface="Calibri"/>
                        <a:ea typeface="Calibri"/>
                        <a:cs typeface="Arial"/>
                      </a:endParaRPr>
                    </a:p>
                  </a:txBody>
                  <a:tcPr marL="68580" marR="68580" marT="0" marB="0"/>
                </a:tc>
              </a:tr>
              <a:tr h="333285">
                <a:tc>
                  <a:txBody>
                    <a:bodyPr/>
                    <a:lstStyle/>
                    <a:p>
                      <a:pPr algn="ctr">
                        <a:lnSpc>
                          <a:spcPct val="115000"/>
                        </a:lnSpc>
                        <a:spcAft>
                          <a:spcPts val="0"/>
                        </a:spcAft>
                      </a:pPr>
                      <a:r>
                        <a:rPr lang="ar-SA" sz="1100" dirty="0">
                          <a:effectLst/>
                        </a:rPr>
                        <a:t>موسسه بین المللی انرژی</a:t>
                      </a:r>
                      <a:endParaRPr lang="en-US" sz="1100" dirty="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IEA</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سازمان کشورهای صادرکننده نفت</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OPEC</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سازمان بهداشت جهانی</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WHO</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صندوق بین المللی پول</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IMF</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سازمان موادغذایی و کشاورزی</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FAO</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موسسه بین المللی توسعه</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a:effectLst/>
                        </a:rPr>
                        <a:t>IDA</a:t>
                      </a:r>
                      <a:endParaRPr lang="en-US" sz="1100">
                        <a:effectLst/>
                        <a:latin typeface="Calibri"/>
                        <a:ea typeface="Calibri"/>
                        <a:cs typeface="Arial"/>
                      </a:endParaRPr>
                    </a:p>
                  </a:txBody>
                  <a:tcPr marL="68580" marR="68580" marT="0" marB="0" anchor="ctr"/>
                </a:tc>
              </a:tr>
              <a:tr h="333285">
                <a:tc>
                  <a:txBody>
                    <a:bodyPr/>
                    <a:lstStyle/>
                    <a:p>
                      <a:pPr algn="ctr">
                        <a:lnSpc>
                          <a:spcPct val="115000"/>
                        </a:lnSpc>
                        <a:spcAft>
                          <a:spcPts val="0"/>
                        </a:spcAft>
                      </a:pPr>
                      <a:r>
                        <a:rPr lang="ar-SA" sz="1100">
                          <a:effectLst/>
                        </a:rPr>
                        <a:t>سازمان توسعه و همکاری اقتصادی</a:t>
                      </a:r>
                      <a:endParaRPr lang="en-US" sz="1100">
                        <a:effectLst/>
                        <a:latin typeface="Calibri"/>
                        <a:ea typeface="Calibri"/>
                        <a:cs typeface="Arial"/>
                      </a:endParaRPr>
                    </a:p>
                  </a:txBody>
                  <a:tcPr marL="68580" marR="68580" marT="0" marB="0" anchor="ctr"/>
                </a:tc>
                <a:tc>
                  <a:txBody>
                    <a:bodyPr/>
                    <a:lstStyle/>
                    <a:p>
                      <a:pPr algn="ctr">
                        <a:lnSpc>
                          <a:spcPct val="115000"/>
                        </a:lnSpc>
                        <a:spcAft>
                          <a:spcPts val="0"/>
                        </a:spcAft>
                      </a:pPr>
                      <a:r>
                        <a:rPr lang="en-US" sz="1100" dirty="0">
                          <a:effectLst/>
                        </a:rPr>
                        <a:t>OECD</a:t>
                      </a:r>
                      <a:endParaRPr lang="en-US" sz="11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xmlns="" val="37647782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ctr" rtl="1"/>
            <a:r>
              <a:rPr lang="fa-IR" sz="2800" dirty="0" smtClean="0">
                <a:solidFill>
                  <a:srgbClr val="1AB621"/>
                </a:solidFill>
                <a:cs typeface="B Nazanin" pitchFamily="2" charset="-78"/>
              </a:rPr>
              <a:t>سازمان های اقتصادی منطقه ای</a:t>
            </a:r>
          </a:p>
          <a:p>
            <a:pPr algn="r" rtl="1"/>
            <a:r>
              <a:rPr lang="fa-IR" sz="2400" dirty="0" smtClean="0">
                <a:solidFill>
                  <a:srgbClr val="C00000"/>
                </a:solidFill>
                <a:cs typeface="B Nazanin" pitchFamily="2" charset="-78"/>
              </a:rPr>
              <a:t>الف - اتحادیه اروپایی</a:t>
            </a:r>
          </a:p>
          <a:p>
            <a:pPr algn="r" rtl="1"/>
            <a:r>
              <a:rPr lang="fa-IR" sz="2000" dirty="0" smtClean="0">
                <a:cs typeface="B Nazanin" pitchFamily="2" charset="-78"/>
              </a:rPr>
              <a:t>برابر </a:t>
            </a:r>
            <a:r>
              <a:rPr lang="fa-IR" sz="2000" dirty="0" err="1" smtClean="0">
                <a:cs typeface="B Nazanin" pitchFamily="2" charset="-78"/>
              </a:rPr>
              <a:t>معاهده</a:t>
            </a:r>
            <a:r>
              <a:rPr lang="fa-IR" sz="2000" dirty="0" smtClean="0">
                <a:cs typeface="B Nazanin" pitchFamily="2" charset="-78"/>
              </a:rPr>
              <a:t> روم جامعه اقتصادی اروپا تاسیس شد. این </a:t>
            </a:r>
            <a:r>
              <a:rPr lang="fa-IR" sz="2000" dirty="0" err="1" smtClean="0">
                <a:cs typeface="B Nazanin" pitchFamily="2" charset="-78"/>
              </a:rPr>
              <a:t>معاهده</a:t>
            </a:r>
            <a:r>
              <a:rPr lang="fa-IR" sz="2000" dirty="0" smtClean="0">
                <a:cs typeface="B Nazanin" pitchFamily="2" charset="-78"/>
              </a:rPr>
              <a:t> دارای صدها بند و ماده می باشد که تعداد زیادی از آنها ارتباط مستقیمی با فعالیت های شرکت های جهانی و مدیران بازاریابی جهانی دارد. این بندها و خط مشی ها، قانون اتحادیه را شکل می دهد که چیزی شبیه قانون فدرال ایالات متحده می باشد.</a:t>
            </a:r>
            <a:endParaRPr lang="fa-IR" sz="2000" dirty="0">
              <a:cs typeface="B Nazanin" pitchFamily="2" charset="-78"/>
            </a:endParaRPr>
          </a:p>
          <a:p>
            <a:pPr algn="r" rtl="1"/>
            <a:endParaRPr lang="fa-IR" sz="2000" dirty="0">
              <a:cs typeface="B Nazanin" pitchFamily="2" charset="-78"/>
            </a:endParaRPr>
          </a:p>
          <a:p>
            <a:pPr algn="r" rtl="1"/>
            <a:r>
              <a:rPr lang="fa-IR" sz="2400" dirty="0">
                <a:solidFill>
                  <a:srgbClr val="C00000"/>
                </a:solidFill>
                <a:cs typeface="B Nazanin" pitchFamily="2" charset="-78"/>
              </a:rPr>
              <a:t>ب – سازمان تجارت جهانی</a:t>
            </a:r>
          </a:p>
          <a:p>
            <a:pPr algn="r" rtl="1"/>
            <a:r>
              <a:rPr lang="fa-IR" sz="2000" dirty="0" smtClean="0">
                <a:cs typeface="B Nazanin" pitchFamily="2" charset="-78"/>
              </a:rPr>
              <a:t>که </a:t>
            </a:r>
            <a:r>
              <a:rPr lang="fa-IR" sz="2000" dirty="0" err="1" smtClean="0">
                <a:cs typeface="B Nazanin" pitchFamily="2" charset="-78"/>
              </a:rPr>
              <a:t>سابقا</a:t>
            </a:r>
            <a:r>
              <a:rPr lang="fa-IR" sz="2000" dirty="0" smtClean="0">
                <a:cs typeface="B Nazanin" pitchFamily="2" charset="-78"/>
              </a:rPr>
              <a:t> </a:t>
            </a:r>
            <a:r>
              <a:rPr lang="fa-IR" sz="2000" dirty="0" err="1" smtClean="0">
                <a:cs typeface="B Nazanin" pitchFamily="2" charset="-78"/>
              </a:rPr>
              <a:t>گات</a:t>
            </a:r>
            <a:r>
              <a:rPr lang="fa-IR" sz="2000" dirty="0" smtClean="0">
                <a:cs typeface="B Nazanin" pitchFamily="2" charset="-78"/>
              </a:rPr>
              <a:t> نامیده میشد، یکی از سازمان های نظارتی است که گسترده ترین اثر را بر فعالیت های بازاریابی جهانی دارد. بیش از 120 کشور در یک تلاش جهت ایجاد نظم و قابلیت پیش بینی در روابط تجاری بین </a:t>
            </a:r>
            <a:r>
              <a:rPr lang="fa-IR" sz="2000" dirty="0" err="1" smtClean="0">
                <a:cs typeface="B Nazanin" pitchFamily="2" charset="-78"/>
              </a:rPr>
              <a:t>المللی</a:t>
            </a:r>
            <a:r>
              <a:rPr lang="fa-IR" sz="2000" dirty="0" smtClean="0">
                <a:cs typeface="B Nazanin" pitchFamily="2" charset="-78"/>
              </a:rPr>
              <a:t>، این موافقت نامه را امضاء کردند.</a:t>
            </a:r>
          </a:p>
          <a:p>
            <a:pPr algn="r" rtl="1"/>
            <a:r>
              <a:rPr lang="fa-IR" sz="2000" dirty="0" smtClean="0">
                <a:cs typeface="B Nazanin" pitchFamily="2" charset="-78"/>
              </a:rPr>
              <a:t>این توافقنامه بر سه اصل استوار است:</a:t>
            </a:r>
          </a:p>
          <a:p>
            <a:pPr algn="r" rtl="1"/>
            <a:r>
              <a:rPr lang="fa-IR" sz="2000" dirty="0" smtClean="0">
                <a:cs typeface="B Nazanin" pitchFamily="2" charset="-78"/>
              </a:rPr>
              <a:t>1- عدم تبعیض</a:t>
            </a:r>
          </a:p>
          <a:p>
            <a:pPr algn="r" rtl="1"/>
            <a:r>
              <a:rPr lang="fa-IR" sz="2000" dirty="0" smtClean="0">
                <a:cs typeface="B Nazanin" pitchFamily="2" charset="-78"/>
              </a:rPr>
              <a:t>2- ایجاد بازارهای آزاد</a:t>
            </a:r>
          </a:p>
          <a:p>
            <a:pPr algn="r" rtl="1"/>
            <a:r>
              <a:rPr lang="fa-IR" sz="2000" dirty="0" smtClean="0">
                <a:cs typeface="B Nazanin" pitchFamily="2" charset="-78"/>
              </a:rPr>
              <a:t>3- تجارت </a:t>
            </a:r>
            <a:r>
              <a:rPr lang="fa-IR" sz="2000" dirty="0" err="1" smtClean="0">
                <a:cs typeface="B Nazanin" pitchFamily="2" charset="-78"/>
              </a:rPr>
              <a:t>جوانمردانه</a:t>
            </a:r>
            <a:endParaRPr lang="fa-IR" sz="2000" dirty="0">
              <a:cs typeface="B Nazanin" pitchFamily="2" charset="-78"/>
            </a:endParaRPr>
          </a:p>
        </p:txBody>
      </p:sp>
    </p:spTree>
    <p:extLst>
      <p:ext uri="{BB962C8B-B14F-4D97-AF65-F5344CB8AC3E}">
        <p14:creationId xmlns:p14="http://schemas.microsoft.com/office/powerpoint/2010/main" xmlns="" val="3865085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7864" y="3501008"/>
            <a:ext cx="6172200" cy="1371600"/>
          </a:xfrm>
        </p:spPr>
        <p:txBody>
          <a:bodyPr>
            <a:normAutofit/>
          </a:bodyPr>
          <a:lstStyle/>
          <a:p>
            <a:pPr algn="ctr" rtl="1"/>
            <a:r>
              <a:rPr lang="fa-IR" sz="2800" dirty="0" smtClean="0">
                <a:solidFill>
                  <a:schemeClr val="bg1"/>
                </a:solidFill>
              </a:rPr>
              <a:t>منبع یابی : صادرات و واردات</a:t>
            </a:r>
            <a:endParaRPr lang="en-US" sz="2800" dirty="0">
              <a:solidFill>
                <a:schemeClr val="bg1"/>
              </a:solidFill>
            </a:endParaRPr>
          </a:p>
        </p:txBody>
      </p:sp>
      <p:sp>
        <p:nvSpPr>
          <p:cNvPr id="2" name="Title 1"/>
          <p:cNvSpPr>
            <a:spLocks noGrp="1"/>
          </p:cNvSpPr>
          <p:nvPr>
            <p:ph type="ctrTitle"/>
          </p:nvPr>
        </p:nvSpPr>
        <p:spPr>
          <a:xfrm>
            <a:off x="4860032" y="2348880"/>
            <a:ext cx="3456384" cy="990600"/>
          </a:xfrm>
        </p:spPr>
        <p:txBody>
          <a:bodyPr/>
          <a:lstStyle/>
          <a:p>
            <a:pPr algn="ctr"/>
            <a:r>
              <a:rPr lang="fa-IR" sz="3600" dirty="0" smtClean="0">
                <a:cs typeface="B Nazanin" pitchFamily="2" charset="-78"/>
              </a:rPr>
              <a:t>فصل هشتم</a:t>
            </a:r>
            <a:endParaRPr lang="en-US" sz="3600" dirty="0">
              <a:cs typeface="B Nazanin" pitchFamily="2" charset="-78"/>
            </a:endParaRPr>
          </a:p>
        </p:txBody>
      </p:sp>
    </p:spTree>
    <p:extLst>
      <p:ext uri="{BB962C8B-B14F-4D97-AF65-F5344CB8AC3E}">
        <p14:creationId xmlns:p14="http://schemas.microsoft.com/office/powerpoint/2010/main" xmlns="" val="1644326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r" rtl="1"/>
            <a:r>
              <a:rPr lang="fa-IR" sz="2000" dirty="0" smtClean="0">
                <a:cs typeface="B Nazanin" pitchFamily="2" charset="-78"/>
              </a:rPr>
              <a:t>میزان صادرات و واردات و نرخ هر یک از آنها یکی از علائم توسعه </a:t>
            </a:r>
            <a:r>
              <a:rPr lang="fa-IR" sz="2000" dirty="0" err="1" smtClean="0">
                <a:cs typeface="B Nazanin" pitchFamily="2" charset="-78"/>
              </a:rPr>
              <a:t>یافتگی</a:t>
            </a:r>
            <a:r>
              <a:rPr lang="fa-IR" sz="2000" dirty="0" smtClean="0">
                <a:cs typeface="B Nazanin" pitchFamily="2" charset="-78"/>
              </a:rPr>
              <a:t> و رشد وضعیت اقتصادی می باشد، به این معنی که صادرات بیشتر و واردات کمتر استقلال اقتصادی کشورها را نشان می دهد.</a:t>
            </a:r>
          </a:p>
          <a:p>
            <a:pPr algn="r" rtl="1"/>
            <a:r>
              <a:rPr lang="fa-IR" sz="2000" dirty="0" smtClean="0">
                <a:solidFill>
                  <a:srgbClr val="C00000"/>
                </a:solidFill>
                <a:cs typeface="B Nazanin" pitchFamily="2" charset="-78"/>
              </a:rPr>
              <a:t>منبع یابی </a:t>
            </a:r>
            <a:r>
              <a:rPr lang="fa-IR" sz="2000" dirty="0" smtClean="0">
                <a:cs typeface="B Nazanin" pitchFamily="2" charset="-78"/>
              </a:rPr>
              <a:t>یکی از پیچیده ترین و مهم ترین تصمیم </a:t>
            </a:r>
            <a:r>
              <a:rPr lang="fa-IR" sz="2000" dirty="0" err="1" smtClean="0">
                <a:cs typeface="B Nazanin" pitchFamily="2" charset="-78"/>
              </a:rPr>
              <a:t>هایی</a:t>
            </a:r>
            <a:r>
              <a:rPr lang="fa-IR" sz="2000" dirty="0" smtClean="0">
                <a:cs typeface="B Nazanin" pitchFamily="2" charset="-78"/>
              </a:rPr>
              <a:t> است که یک شرکت جهانی با آن مواجه می شود.</a:t>
            </a:r>
          </a:p>
          <a:p>
            <a:pPr algn="r" rtl="1"/>
            <a:r>
              <a:rPr lang="fa-IR" sz="2000" dirty="0" smtClean="0">
                <a:cs typeface="B Nazanin" pitchFamily="2" charset="-78"/>
              </a:rPr>
              <a:t>عواملی که در زمان تصمیم گیری جهت منبع یابی کالاها به منظور ساخت یا خرید مورد توجه قرار می گیرند:</a:t>
            </a:r>
          </a:p>
          <a:p>
            <a:pPr algn="r" rtl="1"/>
            <a:r>
              <a:rPr lang="fa-IR" sz="2000" dirty="0" smtClean="0">
                <a:cs typeface="B Nazanin" pitchFamily="2" charset="-78"/>
              </a:rPr>
              <a:t>1- </a:t>
            </a:r>
            <a:r>
              <a:rPr lang="fa-IR" sz="2000" dirty="0">
                <a:cs typeface="B Nazanin" pitchFamily="2" charset="-78"/>
              </a:rPr>
              <a:t>هزینه های </a:t>
            </a:r>
            <a:r>
              <a:rPr lang="fa-IR" sz="2000" dirty="0" smtClean="0">
                <a:cs typeface="B Nazanin" pitchFamily="2" charset="-78"/>
              </a:rPr>
              <a:t>عوامل تولید</a:t>
            </a:r>
          </a:p>
          <a:p>
            <a:pPr algn="r" rtl="1"/>
            <a:r>
              <a:rPr lang="fa-IR" sz="2000" dirty="0" err="1">
                <a:cs typeface="B Nazanin" pitchFamily="2" charset="-78"/>
              </a:rPr>
              <a:t>اين</a:t>
            </a:r>
            <a:r>
              <a:rPr lang="fa-IR" sz="2000" dirty="0" smtClean="0"/>
              <a:t> </a:t>
            </a:r>
            <a:r>
              <a:rPr lang="fa-IR" sz="2000" dirty="0" err="1">
                <a:cs typeface="B Nazanin" pitchFamily="2" charset="-78"/>
              </a:rPr>
              <a:t>هزينه</a:t>
            </a:r>
            <a:r>
              <a:rPr lang="fa-IR" sz="2000" dirty="0">
                <a:cs typeface="B Nazanin" pitchFamily="2" charset="-78"/>
              </a:rPr>
              <a:t> ها عبارتند از: مخارج بهره </a:t>
            </a:r>
            <a:r>
              <a:rPr lang="fa-IR" sz="2000" dirty="0" err="1">
                <a:cs typeface="B Nazanin" pitchFamily="2" charset="-78"/>
              </a:rPr>
              <a:t>برداري</a:t>
            </a:r>
            <a:r>
              <a:rPr lang="fa-IR" sz="2000" dirty="0">
                <a:cs typeface="B Nazanin" pitchFamily="2" charset="-78"/>
              </a:rPr>
              <a:t> از </a:t>
            </a:r>
            <a:r>
              <a:rPr lang="fa-IR" sz="2000" dirty="0" err="1">
                <a:cs typeface="B Nazanin" pitchFamily="2" charset="-78"/>
              </a:rPr>
              <a:t>زمين</a:t>
            </a:r>
            <a:r>
              <a:rPr lang="fa-IR" sz="2000" dirty="0">
                <a:cs typeface="B Nazanin" pitchFamily="2" charset="-78"/>
              </a:rPr>
              <a:t>، </a:t>
            </a:r>
            <a:r>
              <a:rPr lang="fa-IR" sz="2000" dirty="0" err="1">
                <a:cs typeface="B Nazanin" pitchFamily="2" charset="-78"/>
              </a:rPr>
              <a:t>نيروي</a:t>
            </a:r>
            <a:r>
              <a:rPr lang="fa-IR" sz="2000" dirty="0">
                <a:cs typeface="B Nazanin" pitchFamily="2" charset="-78"/>
              </a:rPr>
              <a:t> </a:t>
            </a:r>
            <a:r>
              <a:rPr lang="fa-IR" sz="2000" dirty="0" err="1">
                <a:cs typeface="B Nazanin" pitchFamily="2" charset="-78"/>
              </a:rPr>
              <a:t>كار</a:t>
            </a:r>
            <a:r>
              <a:rPr lang="fa-IR" sz="2000" dirty="0">
                <a:cs typeface="B Nazanin" pitchFamily="2" charset="-78"/>
              </a:rPr>
              <a:t>، مواد، </a:t>
            </a:r>
            <a:r>
              <a:rPr lang="fa-IR" sz="2000" dirty="0" err="1">
                <a:cs typeface="B Nazanin" pitchFamily="2" charset="-78"/>
              </a:rPr>
              <a:t>سرمايه</a:t>
            </a:r>
            <a:r>
              <a:rPr lang="fa-IR" sz="2000" dirty="0">
                <a:cs typeface="B Nazanin" pitchFamily="2" charset="-78"/>
              </a:rPr>
              <a:t>، </a:t>
            </a:r>
            <a:r>
              <a:rPr lang="fa-IR" sz="2000" dirty="0" err="1">
                <a:cs typeface="B Nazanin" pitchFamily="2" charset="-78"/>
              </a:rPr>
              <a:t>مديريت</a:t>
            </a:r>
            <a:r>
              <a:rPr lang="fa-IR" sz="2000" dirty="0">
                <a:cs typeface="B Nazanin" pitchFamily="2" charset="-78"/>
              </a:rPr>
              <a:t> و</a:t>
            </a:r>
          </a:p>
          <a:p>
            <a:pPr algn="r" rtl="1"/>
            <a:r>
              <a:rPr lang="fa-IR" sz="2000" dirty="0" err="1">
                <a:cs typeface="B Nazanin" pitchFamily="2" charset="-78"/>
              </a:rPr>
              <a:t>تكنولوژي</a:t>
            </a:r>
            <a:r>
              <a:rPr lang="fa-IR" sz="2000" dirty="0">
                <a:cs typeface="B Nazanin" pitchFamily="2" charset="-78"/>
              </a:rPr>
              <a:t>.</a:t>
            </a:r>
          </a:p>
          <a:p>
            <a:pPr algn="r" rtl="1"/>
            <a:r>
              <a:rPr lang="fa-IR" sz="2000" dirty="0">
                <a:cs typeface="B Nazanin" pitchFamily="2" charset="-78"/>
              </a:rPr>
              <a:t>-2 </a:t>
            </a:r>
            <a:r>
              <a:rPr lang="fa-IR" sz="2000" dirty="0" err="1">
                <a:cs typeface="B Nazanin" pitchFamily="2" charset="-78"/>
              </a:rPr>
              <a:t>تداركات</a:t>
            </a:r>
            <a:r>
              <a:rPr lang="fa-IR" sz="2000" dirty="0">
                <a:cs typeface="B Nazanin" pitchFamily="2" charset="-78"/>
              </a:rPr>
              <a:t> و </a:t>
            </a:r>
            <a:r>
              <a:rPr lang="fa-IR" sz="2000" dirty="0" err="1">
                <a:cs typeface="B Nazanin" pitchFamily="2" charset="-78"/>
              </a:rPr>
              <a:t>پشتيباني</a:t>
            </a:r>
            <a:endParaRPr lang="fa-IR" sz="2000" dirty="0">
              <a:cs typeface="B Nazanin" pitchFamily="2" charset="-78"/>
            </a:endParaRPr>
          </a:p>
          <a:p>
            <a:pPr algn="r" rtl="1"/>
            <a:r>
              <a:rPr lang="fa-IR" sz="2000" dirty="0">
                <a:cs typeface="B Nazanin" pitchFamily="2" charset="-78"/>
              </a:rPr>
              <a:t>زمان مورد </a:t>
            </a:r>
            <a:r>
              <a:rPr lang="fa-IR" sz="2000" dirty="0" err="1">
                <a:cs typeface="B Nazanin" pitchFamily="2" charset="-78"/>
              </a:rPr>
              <a:t>نياز</a:t>
            </a:r>
            <a:r>
              <a:rPr lang="fa-IR" sz="2000" dirty="0">
                <a:cs typeface="B Nazanin" pitchFamily="2" charset="-78"/>
              </a:rPr>
              <a:t> </a:t>
            </a:r>
            <a:r>
              <a:rPr lang="fa-IR" sz="2000" dirty="0" err="1">
                <a:cs typeface="B Nazanin" pitchFamily="2" charset="-78"/>
              </a:rPr>
              <a:t>براي</a:t>
            </a:r>
            <a:r>
              <a:rPr lang="fa-IR" sz="2000" dirty="0">
                <a:cs typeface="B Nazanin" pitchFamily="2" charset="-78"/>
              </a:rPr>
              <a:t> درخواست و </a:t>
            </a:r>
            <a:r>
              <a:rPr lang="fa-IR" sz="2000" dirty="0" err="1">
                <a:cs typeface="B Nazanin" pitchFamily="2" charset="-78"/>
              </a:rPr>
              <a:t>دريافت</a:t>
            </a:r>
            <a:r>
              <a:rPr lang="fa-IR" sz="2000" dirty="0">
                <a:cs typeface="B Nazanin" pitchFamily="2" charset="-78"/>
              </a:rPr>
              <a:t> اقلام، </a:t>
            </a:r>
            <a:r>
              <a:rPr lang="fa-IR" sz="2000" dirty="0" err="1">
                <a:cs typeface="B Nazanin" pitchFamily="2" charset="-78"/>
              </a:rPr>
              <a:t>ايمني</a:t>
            </a:r>
            <a:r>
              <a:rPr lang="fa-IR" sz="2000" dirty="0">
                <a:cs typeface="B Nazanin" pitchFamily="2" charset="-78"/>
              </a:rPr>
              <a:t>، </a:t>
            </a:r>
            <a:r>
              <a:rPr lang="fa-IR" sz="2000" dirty="0" err="1">
                <a:cs typeface="B Nazanin" pitchFamily="2" charset="-78"/>
              </a:rPr>
              <a:t>تأمين</a:t>
            </a:r>
            <a:r>
              <a:rPr lang="fa-IR" sz="2000" dirty="0">
                <a:cs typeface="B Nazanin" pitchFamily="2" charset="-78"/>
              </a:rPr>
              <a:t> و </a:t>
            </a:r>
            <a:r>
              <a:rPr lang="fa-IR" sz="2000" dirty="0" err="1">
                <a:cs typeface="B Nazanin" pitchFamily="2" charset="-78"/>
              </a:rPr>
              <a:t>هزينه</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حمل و نقل.</a:t>
            </a:r>
          </a:p>
        </p:txBody>
      </p:sp>
    </p:spTree>
    <p:extLst>
      <p:ext uri="{BB962C8B-B14F-4D97-AF65-F5344CB8AC3E}">
        <p14:creationId xmlns:p14="http://schemas.microsoft.com/office/powerpoint/2010/main" xmlns="" val="38193713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a:bodyPr>
          <a:lstStyle/>
          <a:p>
            <a:pPr algn="r" rtl="1"/>
            <a:r>
              <a:rPr lang="fa-IR" sz="1700" dirty="0">
                <a:cs typeface="B Nazanin" pitchFamily="2" charset="-78"/>
              </a:rPr>
              <a:t>3- </a:t>
            </a:r>
            <a:r>
              <a:rPr lang="fa-IR" sz="1700" dirty="0" err="1">
                <a:cs typeface="B Nazanin" pitchFamily="2" charset="-78"/>
              </a:rPr>
              <a:t>زيرساخت</a:t>
            </a:r>
            <a:r>
              <a:rPr lang="fa-IR" sz="1700" dirty="0">
                <a:cs typeface="B Nazanin" pitchFamily="2" charset="-78"/>
              </a:rPr>
              <a:t> </a:t>
            </a:r>
            <a:r>
              <a:rPr lang="fa-IR" sz="1700" dirty="0" err="1">
                <a:cs typeface="B Nazanin" pitchFamily="2" charset="-78"/>
              </a:rPr>
              <a:t>هاي</a:t>
            </a:r>
            <a:r>
              <a:rPr lang="fa-IR" sz="1700" dirty="0">
                <a:cs typeface="B Nazanin" pitchFamily="2" charset="-78"/>
              </a:rPr>
              <a:t> </a:t>
            </a:r>
            <a:r>
              <a:rPr lang="fa-IR" sz="1700" dirty="0" err="1">
                <a:cs typeface="B Nazanin" pitchFamily="2" charset="-78"/>
              </a:rPr>
              <a:t>اقتصادي</a:t>
            </a:r>
            <a:r>
              <a:rPr lang="fa-IR" sz="1700" dirty="0">
                <a:cs typeface="B Nazanin" pitchFamily="2" charset="-78"/>
              </a:rPr>
              <a:t> </a:t>
            </a:r>
            <a:r>
              <a:rPr lang="fa-IR" sz="1700" dirty="0" err="1">
                <a:cs typeface="B Nazanin" pitchFamily="2" charset="-78"/>
              </a:rPr>
              <a:t>كشور</a:t>
            </a:r>
            <a:endParaRPr lang="fa-IR" sz="1700" dirty="0">
              <a:cs typeface="B Nazanin" pitchFamily="2" charset="-78"/>
            </a:endParaRPr>
          </a:p>
          <a:p>
            <a:pPr algn="r" rtl="1"/>
            <a:r>
              <a:rPr lang="fa-IR" sz="1700" dirty="0">
                <a:cs typeface="B Nazanin" pitchFamily="2" charset="-78"/>
              </a:rPr>
              <a:t>به منظور </a:t>
            </a:r>
            <a:r>
              <a:rPr lang="fa-IR" sz="1700" dirty="0" err="1">
                <a:cs typeface="B Nazanin" pitchFamily="2" charset="-78"/>
              </a:rPr>
              <a:t>ايجاد</a:t>
            </a:r>
            <a:r>
              <a:rPr lang="fa-IR" sz="1700" dirty="0">
                <a:cs typeface="B Nazanin" pitchFamily="2" charset="-78"/>
              </a:rPr>
              <a:t> </a:t>
            </a:r>
            <a:r>
              <a:rPr lang="fa-IR" sz="1700" dirty="0" err="1">
                <a:cs typeface="B Nazanin" pitchFamily="2" charset="-78"/>
              </a:rPr>
              <a:t>وضعيت</a:t>
            </a:r>
            <a:r>
              <a:rPr lang="fa-IR" sz="1700" dirty="0">
                <a:cs typeface="B Nazanin" pitchFamily="2" charset="-78"/>
              </a:rPr>
              <a:t> مطلوب </a:t>
            </a:r>
            <a:r>
              <a:rPr lang="fa-IR" sz="1700" dirty="0" err="1">
                <a:cs typeface="B Nazanin" pitchFamily="2" charset="-78"/>
              </a:rPr>
              <a:t>براي</a:t>
            </a:r>
            <a:r>
              <a:rPr lang="fa-IR" sz="1700" dirty="0">
                <a:cs typeface="B Nazanin" pitchFamily="2" charset="-78"/>
              </a:rPr>
              <a:t> </a:t>
            </a:r>
            <a:r>
              <a:rPr lang="fa-IR" sz="1700" dirty="0" err="1">
                <a:cs typeface="B Nazanin" pitchFamily="2" charset="-78"/>
              </a:rPr>
              <a:t>عمليات</a:t>
            </a:r>
            <a:r>
              <a:rPr lang="fa-IR" sz="1700" dirty="0">
                <a:cs typeface="B Nazanin" pitchFamily="2" charset="-78"/>
              </a:rPr>
              <a:t> </a:t>
            </a:r>
            <a:r>
              <a:rPr lang="fa-IR" sz="1700" dirty="0" err="1">
                <a:cs typeface="B Nazanin" pitchFamily="2" charset="-78"/>
              </a:rPr>
              <a:t>توليدي</a:t>
            </a:r>
            <a:r>
              <a:rPr lang="fa-IR" sz="1700" dirty="0">
                <a:cs typeface="B Nazanin" pitchFamily="2" charset="-78"/>
              </a:rPr>
              <a:t> و </a:t>
            </a:r>
            <a:r>
              <a:rPr lang="fa-IR" sz="1700" dirty="0" err="1">
                <a:cs typeface="B Nazanin" pitchFamily="2" charset="-78"/>
              </a:rPr>
              <a:t>پشتيباني</a:t>
            </a:r>
            <a:r>
              <a:rPr lang="fa-IR" sz="1700" dirty="0">
                <a:cs typeface="B Nazanin" pitchFamily="2" charset="-78"/>
              </a:rPr>
              <a:t> از آن، </a:t>
            </a:r>
            <a:r>
              <a:rPr lang="fa-IR" sz="1700" dirty="0" err="1">
                <a:cs typeface="B Nazanin" pitchFamily="2" charset="-78"/>
              </a:rPr>
              <a:t>ضروري</a:t>
            </a:r>
            <a:r>
              <a:rPr lang="fa-IR" sz="1700" dirty="0">
                <a:cs typeface="B Nazanin" pitchFamily="2" charset="-78"/>
              </a:rPr>
              <a:t> است </a:t>
            </a:r>
            <a:r>
              <a:rPr lang="fa-IR" sz="1700" dirty="0" err="1">
                <a:cs typeface="B Nazanin" pitchFamily="2" charset="-78"/>
              </a:rPr>
              <a:t>كه</a:t>
            </a:r>
            <a:endParaRPr lang="fa-IR" sz="1700" dirty="0">
              <a:cs typeface="B Nazanin" pitchFamily="2" charset="-78"/>
            </a:endParaRPr>
          </a:p>
          <a:p>
            <a:pPr algn="r" rtl="1"/>
            <a:r>
              <a:rPr lang="fa-IR" sz="1700" dirty="0" err="1">
                <a:cs typeface="B Nazanin" pitchFamily="2" charset="-78"/>
              </a:rPr>
              <a:t>زيرساخت</a:t>
            </a:r>
            <a:r>
              <a:rPr lang="fa-IR" sz="1700" dirty="0">
                <a:cs typeface="B Nazanin" pitchFamily="2" charset="-78"/>
              </a:rPr>
              <a:t> </a:t>
            </a:r>
            <a:r>
              <a:rPr lang="fa-IR" sz="1700" dirty="0" err="1">
                <a:cs typeface="B Nazanin" pitchFamily="2" charset="-78"/>
              </a:rPr>
              <a:t>هاي</a:t>
            </a:r>
            <a:r>
              <a:rPr lang="fa-IR" sz="1700" dirty="0">
                <a:cs typeface="B Nazanin" pitchFamily="2" charset="-78"/>
              </a:rPr>
              <a:t> </a:t>
            </a:r>
            <a:r>
              <a:rPr lang="fa-IR" sz="1700" dirty="0" err="1">
                <a:cs typeface="B Nazanin" pitchFamily="2" charset="-78"/>
              </a:rPr>
              <a:t>اقتصادي</a:t>
            </a:r>
            <a:r>
              <a:rPr lang="fa-IR" sz="1700" dirty="0">
                <a:cs typeface="B Nazanin" pitchFamily="2" charset="-78"/>
              </a:rPr>
              <a:t> </a:t>
            </a:r>
            <a:r>
              <a:rPr lang="fa-IR" sz="1700" dirty="0" err="1">
                <a:cs typeface="B Nazanin" pitchFamily="2" charset="-78"/>
              </a:rPr>
              <a:t>كشور</a:t>
            </a:r>
            <a:r>
              <a:rPr lang="fa-IR" sz="1700" dirty="0">
                <a:cs typeface="B Nazanin" pitchFamily="2" charset="-78"/>
              </a:rPr>
              <a:t> به حد </a:t>
            </a:r>
            <a:r>
              <a:rPr lang="fa-IR" sz="1700" dirty="0" err="1">
                <a:cs typeface="B Nazanin" pitchFamily="2" charset="-78"/>
              </a:rPr>
              <a:t>كافي</a:t>
            </a:r>
            <a:r>
              <a:rPr lang="fa-IR" sz="1700" dirty="0">
                <a:cs typeface="B Nazanin" pitchFamily="2" charset="-78"/>
              </a:rPr>
              <a:t> توسعه </a:t>
            </a:r>
            <a:r>
              <a:rPr lang="fa-IR" sz="1700" dirty="0" err="1">
                <a:cs typeface="B Nazanin" pitchFamily="2" charset="-78"/>
              </a:rPr>
              <a:t>يافته</a:t>
            </a:r>
            <a:r>
              <a:rPr lang="fa-IR" sz="1700" dirty="0">
                <a:cs typeface="B Nazanin" pitchFamily="2" charset="-78"/>
              </a:rPr>
              <a:t> باشد.</a:t>
            </a:r>
          </a:p>
          <a:p>
            <a:pPr algn="r" rtl="1"/>
            <a:r>
              <a:rPr lang="fa-IR" sz="1700" dirty="0" err="1">
                <a:cs typeface="B Nazanin" pitchFamily="2" charset="-78"/>
              </a:rPr>
              <a:t>نكته</a:t>
            </a:r>
            <a:r>
              <a:rPr lang="fa-IR" sz="1700" dirty="0">
                <a:cs typeface="B Nazanin" pitchFamily="2" charset="-78"/>
              </a:rPr>
              <a:t>: </a:t>
            </a:r>
            <a:r>
              <a:rPr lang="fa-IR" sz="1700" dirty="0" err="1">
                <a:cs typeface="B Nazanin" pitchFamily="2" charset="-78"/>
              </a:rPr>
              <a:t>زير</a:t>
            </a:r>
            <a:r>
              <a:rPr lang="fa-IR" sz="1700" dirty="0">
                <a:cs typeface="B Nazanin" pitchFamily="2" charset="-78"/>
              </a:rPr>
              <a:t> ساخت </a:t>
            </a:r>
            <a:r>
              <a:rPr lang="fa-IR" sz="1700" dirty="0" err="1">
                <a:cs typeface="B Nazanin" pitchFamily="2" charset="-78"/>
              </a:rPr>
              <a:t>هاي</a:t>
            </a:r>
            <a:r>
              <a:rPr lang="fa-IR" sz="1700" dirty="0">
                <a:cs typeface="B Nazanin" pitchFamily="2" charset="-78"/>
              </a:rPr>
              <a:t> </a:t>
            </a:r>
            <a:r>
              <a:rPr lang="fa-IR" sz="1700" dirty="0" err="1">
                <a:cs typeface="B Nazanin" pitchFamily="2" charset="-78"/>
              </a:rPr>
              <a:t>اقتصادي</a:t>
            </a:r>
            <a:r>
              <a:rPr lang="fa-IR" sz="1700" dirty="0">
                <a:cs typeface="B Nazanin" pitchFamily="2" charset="-78"/>
              </a:rPr>
              <a:t> مورد </a:t>
            </a:r>
            <a:r>
              <a:rPr lang="fa-IR" sz="1700" dirty="0" err="1">
                <a:cs typeface="B Nazanin" pitchFamily="2" charset="-78"/>
              </a:rPr>
              <a:t>نياز</a:t>
            </a:r>
            <a:r>
              <a:rPr lang="fa-IR" sz="1700" dirty="0">
                <a:cs typeface="B Nazanin" pitchFamily="2" charset="-78"/>
              </a:rPr>
              <a:t> </a:t>
            </a:r>
            <a:r>
              <a:rPr lang="fa-IR" sz="1700" dirty="0" err="1">
                <a:cs typeface="B Nazanin" pitchFamily="2" charset="-78"/>
              </a:rPr>
              <a:t>بين</a:t>
            </a:r>
            <a:r>
              <a:rPr lang="fa-IR" sz="1700" dirty="0">
                <a:cs typeface="B Nazanin" pitchFamily="2" charset="-78"/>
              </a:rPr>
              <a:t> </a:t>
            </a:r>
            <a:r>
              <a:rPr lang="fa-IR" sz="1700" dirty="0" err="1">
                <a:cs typeface="B Nazanin" pitchFamily="2" charset="-78"/>
              </a:rPr>
              <a:t>كشورها</a:t>
            </a:r>
            <a:r>
              <a:rPr lang="fa-IR" sz="1700" dirty="0">
                <a:cs typeface="B Nazanin" pitchFamily="2" charset="-78"/>
              </a:rPr>
              <a:t> با </a:t>
            </a:r>
            <a:r>
              <a:rPr lang="fa-IR" sz="1700" dirty="0" err="1">
                <a:cs typeface="B Nazanin" pitchFamily="2" charset="-78"/>
              </a:rPr>
              <a:t>يكديگر</a:t>
            </a:r>
            <a:r>
              <a:rPr lang="fa-IR" sz="1700" dirty="0">
                <a:cs typeface="B Nazanin" pitchFamily="2" charset="-78"/>
              </a:rPr>
              <a:t> تفاوت دارد، اما به طور </a:t>
            </a:r>
            <a:r>
              <a:rPr lang="fa-IR" sz="1700" dirty="0" err="1">
                <a:cs typeface="B Nazanin" pitchFamily="2" charset="-78"/>
              </a:rPr>
              <a:t>كلي</a:t>
            </a:r>
            <a:r>
              <a:rPr lang="fa-IR" sz="1700" dirty="0">
                <a:cs typeface="B Nazanin" pitchFamily="2" charset="-78"/>
              </a:rPr>
              <a:t> </a:t>
            </a:r>
            <a:r>
              <a:rPr lang="fa-IR" sz="1700" dirty="0" err="1">
                <a:cs typeface="B Nazanin" pitchFamily="2" charset="-78"/>
              </a:rPr>
              <a:t>بايد</a:t>
            </a:r>
            <a:endParaRPr lang="fa-IR" sz="1700" dirty="0">
              <a:cs typeface="B Nazanin" pitchFamily="2" charset="-78"/>
            </a:endParaRPr>
          </a:p>
          <a:p>
            <a:pPr algn="r" rtl="1"/>
            <a:r>
              <a:rPr lang="fa-IR" sz="1700" dirty="0" err="1">
                <a:cs typeface="B Nazanin" pitchFamily="2" charset="-78"/>
              </a:rPr>
              <a:t>امكان</a:t>
            </a:r>
            <a:r>
              <a:rPr lang="fa-IR" sz="1700" dirty="0">
                <a:cs typeface="B Nazanin" pitchFamily="2" charset="-78"/>
              </a:rPr>
              <a:t> </a:t>
            </a:r>
            <a:r>
              <a:rPr lang="fa-IR" sz="1700" dirty="0" err="1">
                <a:cs typeface="B Nazanin" pitchFamily="2" charset="-78"/>
              </a:rPr>
              <a:t>دسترسي</a:t>
            </a:r>
            <a:r>
              <a:rPr lang="fa-IR" sz="1700" dirty="0">
                <a:cs typeface="B Nazanin" pitchFamily="2" charset="-78"/>
              </a:rPr>
              <a:t> مطمئن به </a:t>
            </a:r>
            <a:r>
              <a:rPr lang="fa-IR" sz="1700" dirty="0" err="1">
                <a:cs typeface="B Nazanin" pitchFamily="2" charset="-78"/>
              </a:rPr>
              <a:t>ارزهاي</a:t>
            </a:r>
            <a:r>
              <a:rPr lang="fa-IR" sz="1700" dirty="0">
                <a:cs typeface="B Nazanin" pitchFamily="2" charset="-78"/>
              </a:rPr>
              <a:t> </a:t>
            </a:r>
            <a:r>
              <a:rPr lang="fa-IR" sz="1700" dirty="0" err="1">
                <a:cs typeface="B Nazanin" pitchFamily="2" charset="-78"/>
              </a:rPr>
              <a:t>خارجي</a:t>
            </a:r>
            <a:r>
              <a:rPr lang="fa-IR" sz="1700" dirty="0">
                <a:cs typeface="B Nazanin" pitchFamily="2" charset="-78"/>
              </a:rPr>
              <a:t> </a:t>
            </a:r>
            <a:r>
              <a:rPr lang="fa-IR" sz="1700" dirty="0" err="1">
                <a:cs typeface="B Nazanin" pitchFamily="2" charset="-78"/>
              </a:rPr>
              <a:t>براي</a:t>
            </a:r>
            <a:r>
              <a:rPr lang="fa-IR" sz="1700" dirty="0">
                <a:cs typeface="B Nazanin" pitchFamily="2" charset="-78"/>
              </a:rPr>
              <a:t> </a:t>
            </a:r>
            <a:r>
              <a:rPr lang="fa-IR" sz="1700" dirty="0" err="1">
                <a:cs typeface="B Nazanin" pitchFamily="2" charset="-78"/>
              </a:rPr>
              <a:t>خريد</a:t>
            </a:r>
            <a:r>
              <a:rPr lang="fa-IR" sz="1700" dirty="0">
                <a:cs typeface="B Nazanin" pitchFamily="2" charset="-78"/>
              </a:rPr>
              <a:t> اقلام و </a:t>
            </a:r>
            <a:r>
              <a:rPr lang="fa-IR" sz="1700" dirty="0" err="1">
                <a:cs typeface="B Nazanin" pitchFamily="2" charset="-78"/>
              </a:rPr>
              <a:t>تجهيزات</a:t>
            </a:r>
            <a:r>
              <a:rPr lang="fa-IR" sz="1700" dirty="0">
                <a:cs typeface="B Nazanin" pitchFamily="2" charset="-78"/>
              </a:rPr>
              <a:t> مورد </a:t>
            </a:r>
            <a:r>
              <a:rPr lang="fa-IR" sz="1700" dirty="0" err="1">
                <a:cs typeface="B Nazanin" pitchFamily="2" charset="-78"/>
              </a:rPr>
              <a:t>نياز</a:t>
            </a:r>
            <a:r>
              <a:rPr lang="fa-IR" sz="1700" dirty="0">
                <a:cs typeface="B Nazanin" pitchFamily="2" charset="-78"/>
              </a:rPr>
              <a:t> از خارج از </a:t>
            </a:r>
            <a:r>
              <a:rPr lang="fa-IR" sz="1700" dirty="0" err="1">
                <a:cs typeface="B Nazanin" pitchFamily="2" charset="-78"/>
              </a:rPr>
              <a:t>كشور</a:t>
            </a:r>
            <a:endParaRPr lang="fa-IR" sz="1700" dirty="0">
              <a:cs typeface="B Nazanin" pitchFamily="2" charset="-78"/>
            </a:endParaRPr>
          </a:p>
          <a:p>
            <a:pPr algn="r" rtl="1"/>
            <a:r>
              <a:rPr lang="fa-IR" sz="1700" dirty="0">
                <a:cs typeface="B Nazanin" pitchFamily="2" charset="-78"/>
              </a:rPr>
              <a:t>و </a:t>
            </a:r>
            <a:r>
              <a:rPr lang="fa-IR" sz="1700" dirty="0" err="1">
                <a:cs typeface="B Nazanin" pitchFamily="2" charset="-78"/>
              </a:rPr>
              <a:t>همچنين</a:t>
            </a:r>
            <a:r>
              <a:rPr lang="fa-IR" sz="1700" dirty="0">
                <a:cs typeface="B Nazanin" pitchFamily="2" charset="-78"/>
              </a:rPr>
              <a:t> </a:t>
            </a:r>
            <a:r>
              <a:rPr lang="fa-IR" sz="1700" dirty="0" err="1">
                <a:cs typeface="B Nazanin" pitchFamily="2" charset="-78"/>
              </a:rPr>
              <a:t>يك</a:t>
            </a:r>
            <a:r>
              <a:rPr lang="fa-IR" sz="1700" dirty="0">
                <a:cs typeface="B Nazanin" pitchFamily="2" charset="-78"/>
              </a:rPr>
              <a:t> </a:t>
            </a:r>
            <a:r>
              <a:rPr lang="fa-IR" sz="1700" dirty="0" err="1">
                <a:cs typeface="B Nazanin" pitchFamily="2" charset="-78"/>
              </a:rPr>
              <a:t>محيط</a:t>
            </a:r>
            <a:r>
              <a:rPr lang="fa-IR" sz="1700" dirty="0">
                <a:cs typeface="B Nazanin" pitchFamily="2" charset="-78"/>
              </a:rPr>
              <a:t> امن </a:t>
            </a:r>
            <a:r>
              <a:rPr lang="fa-IR" sz="1700" dirty="0" err="1">
                <a:cs typeface="B Nazanin" pitchFamily="2" charset="-78"/>
              </a:rPr>
              <a:t>براي</a:t>
            </a:r>
            <a:r>
              <a:rPr lang="fa-IR" sz="1700" dirty="0">
                <a:cs typeface="B Nazanin" pitchFamily="2" charset="-78"/>
              </a:rPr>
              <a:t> </a:t>
            </a:r>
            <a:r>
              <a:rPr lang="fa-IR" sz="1700" dirty="0" err="1">
                <a:cs typeface="B Nazanin" pitchFamily="2" charset="-78"/>
              </a:rPr>
              <a:t>فعاليت</a:t>
            </a:r>
            <a:r>
              <a:rPr lang="fa-IR" sz="1700" dirty="0">
                <a:cs typeface="B Nazanin" pitchFamily="2" charset="-78"/>
              </a:rPr>
              <a:t> وجود داشته باشد.</a:t>
            </a:r>
          </a:p>
          <a:p>
            <a:pPr algn="r" rtl="1"/>
            <a:r>
              <a:rPr lang="fa-IR" sz="1700" dirty="0">
                <a:cs typeface="B Nazanin" pitchFamily="2" charset="-78"/>
              </a:rPr>
              <a:t>4- </a:t>
            </a:r>
            <a:r>
              <a:rPr lang="fa-IR" sz="1700" dirty="0" err="1">
                <a:cs typeface="B Nazanin" pitchFamily="2" charset="-78"/>
              </a:rPr>
              <a:t>ريسك</a:t>
            </a:r>
            <a:r>
              <a:rPr lang="fa-IR" sz="1700" dirty="0">
                <a:cs typeface="B Nazanin" pitchFamily="2" charset="-78"/>
              </a:rPr>
              <a:t> </a:t>
            </a:r>
            <a:r>
              <a:rPr lang="fa-IR" sz="1700" dirty="0" err="1">
                <a:cs typeface="B Nazanin" pitchFamily="2" charset="-78"/>
              </a:rPr>
              <a:t>سياسي</a:t>
            </a:r>
            <a:r>
              <a:rPr lang="fa-IR" sz="1700" dirty="0">
                <a:cs typeface="B Nazanin" pitchFamily="2" charset="-78"/>
              </a:rPr>
              <a:t> </a:t>
            </a:r>
            <a:r>
              <a:rPr lang="fa-IR" sz="1700" dirty="0" err="1">
                <a:cs typeface="B Nazanin" pitchFamily="2" charset="-78"/>
              </a:rPr>
              <a:t>كشور</a:t>
            </a:r>
            <a:endParaRPr lang="fa-IR" sz="1700" dirty="0">
              <a:cs typeface="B Nazanin" pitchFamily="2" charset="-78"/>
            </a:endParaRPr>
          </a:p>
          <a:p>
            <a:pPr algn="r" rtl="1"/>
            <a:r>
              <a:rPr lang="fa-IR" sz="1700" dirty="0" err="1">
                <a:cs typeface="B Nazanin" pitchFamily="2" charset="-78"/>
              </a:rPr>
              <a:t>تأثير</a:t>
            </a:r>
            <a:r>
              <a:rPr lang="fa-IR" sz="1700" dirty="0">
                <a:cs typeface="B Nazanin" pitchFamily="2" charset="-78"/>
              </a:rPr>
              <a:t> </a:t>
            </a:r>
            <a:r>
              <a:rPr lang="fa-IR" sz="1700" dirty="0" err="1">
                <a:cs typeface="B Nazanin" pitchFamily="2" charset="-78"/>
              </a:rPr>
              <a:t>تصميم</a:t>
            </a:r>
            <a:r>
              <a:rPr lang="fa-IR" sz="1700" dirty="0">
                <a:cs typeface="B Nazanin" pitchFamily="2" charset="-78"/>
              </a:rPr>
              <a:t> </a:t>
            </a:r>
            <a:r>
              <a:rPr lang="fa-IR" sz="1700" dirty="0" err="1">
                <a:cs typeface="B Nazanin" pitchFamily="2" charset="-78"/>
              </a:rPr>
              <a:t>گيري</a:t>
            </a:r>
            <a:r>
              <a:rPr lang="fa-IR" sz="1700" dirty="0">
                <a:cs typeface="B Nazanin" pitchFamily="2" charset="-78"/>
              </a:rPr>
              <a:t> </a:t>
            </a:r>
            <a:r>
              <a:rPr lang="fa-IR" sz="1700" dirty="0" err="1">
                <a:cs typeface="B Nazanin" pitchFamily="2" charset="-78"/>
              </a:rPr>
              <a:t>هاي</a:t>
            </a:r>
            <a:r>
              <a:rPr lang="fa-IR" sz="1700" dirty="0">
                <a:cs typeface="B Nazanin" pitchFamily="2" charset="-78"/>
              </a:rPr>
              <a:t> </a:t>
            </a:r>
            <a:r>
              <a:rPr lang="fa-IR" sz="1700" dirty="0" err="1">
                <a:cs typeface="B Nazanin" pitchFamily="2" charset="-78"/>
              </a:rPr>
              <a:t>سياسي</a:t>
            </a:r>
            <a:r>
              <a:rPr lang="fa-IR" sz="1700" dirty="0">
                <a:cs typeface="B Nazanin" pitchFamily="2" charset="-78"/>
              </a:rPr>
              <a:t>، </a:t>
            </a:r>
            <a:r>
              <a:rPr lang="fa-IR" sz="1700" dirty="0" err="1">
                <a:cs typeface="B Nazanin" pitchFamily="2" charset="-78"/>
              </a:rPr>
              <a:t>وقايع</a:t>
            </a:r>
            <a:r>
              <a:rPr lang="fa-IR" sz="1700" dirty="0">
                <a:cs typeface="B Nazanin" pitchFamily="2" charset="-78"/>
              </a:rPr>
              <a:t> و </a:t>
            </a:r>
            <a:r>
              <a:rPr lang="fa-IR" sz="1700" dirty="0" err="1">
                <a:cs typeface="B Nazanin" pitchFamily="2" charset="-78"/>
              </a:rPr>
              <a:t>شرايط</a:t>
            </a:r>
            <a:r>
              <a:rPr lang="fa-IR" sz="1700" dirty="0">
                <a:cs typeface="B Nazanin" pitchFamily="2" charset="-78"/>
              </a:rPr>
              <a:t> در </a:t>
            </a:r>
            <a:r>
              <a:rPr lang="fa-IR" sz="1700" dirty="0" err="1">
                <a:cs typeface="B Nazanin" pitchFamily="2" charset="-78"/>
              </a:rPr>
              <a:t>يك</a:t>
            </a:r>
            <a:r>
              <a:rPr lang="fa-IR" sz="1700" dirty="0">
                <a:cs typeface="B Nazanin" pitchFamily="2" charset="-78"/>
              </a:rPr>
              <a:t> </a:t>
            </a:r>
            <a:r>
              <a:rPr lang="fa-IR" sz="1700" dirty="0" err="1">
                <a:cs typeface="B Nazanin" pitchFamily="2" charset="-78"/>
              </a:rPr>
              <a:t>كشور</a:t>
            </a:r>
            <a:r>
              <a:rPr lang="fa-IR" sz="1700" dirty="0">
                <a:cs typeface="B Nazanin" pitchFamily="2" charset="-78"/>
              </a:rPr>
              <a:t> بر </a:t>
            </a:r>
            <a:r>
              <a:rPr lang="fa-IR" sz="1700" dirty="0" err="1">
                <a:cs typeface="B Nazanin" pitchFamily="2" charset="-78"/>
              </a:rPr>
              <a:t>روي</a:t>
            </a:r>
            <a:r>
              <a:rPr lang="fa-IR" sz="1700" dirty="0">
                <a:cs typeface="B Nazanin" pitchFamily="2" charset="-78"/>
              </a:rPr>
              <a:t> </a:t>
            </a:r>
            <a:r>
              <a:rPr lang="fa-IR" sz="1700" dirty="0" err="1">
                <a:cs typeface="B Nazanin" pitchFamily="2" charset="-78"/>
              </a:rPr>
              <a:t>فعاليت</a:t>
            </a:r>
            <a:r>
              <a:rPr lang="fa-IR" sz="1700" dirty="0">
                <a:cs typeface="B Nazanin" pitchFamily="2" charset="-78"/>
              </a:rPr>
              <a:t> </a:t>
            </a:r>
            <a:r>
              <a:rPr lang="fa-IR" sz="1700" dirty="0" err="1">
                <a:cs typeface="B Nazanin" pitchFamily="2" charset="-78"/>
              </a:rPr>
              <a:t>هاي</a:t>
            </a:r>
            <a:r>
              <a:rPr lang="fa-IR" sz="1700" dirty="0">
                <a:cs typeface="B Nazanin" pitchFamily="2" charset="-78"/>
              </a:rPr>
              <a:t> </a:t>
            </a:r>
            <a:r>
              <a:rPr lang="fa-IR" sz="1700" dirty="0" err="1">
                <a:cs typeface="B Nazanin" pitchFamily="2" charset="-78"/>
              </a:rPr>
              <a:t>بازرگاني</a:t>
            </a:r>
            <a:r>
              <a:rPr lang="fa-IR" sz="1700" dirty="0">
                <a:cs typeface="B Nazanin" pitchFamily="2" charset="-78"/>
              </a:rPr>
              <a:t> </a:t>
            </a:r>
            <a:r>
              <a:rPr lang="fa-IR" sz="1700" dirty="0" err="1">
                <a:cs typeface="B Nazanin" pitchFamily="2" charset="-78"/>
              </a:rPr>
              <a:t>كه</a:t>
            </a:r>
            <a:endParaRPr lang="fa-IR" sz="1700" dirty="0">
              <a:cs typeface="B Nazanin" pitchFamily="2" charset="-78"/>
            </a:endParaRPr>
          </a:p>
          <a:p>
            <a:pPr algn="r" rtl="1"/>
            <a:r>
              <a:rPr lang="fa-IR" sz="1700" dirty="0" err="1">
                <a:cs typeface="B Nazanin" pitchFamily="2" charset="-78"/>
              </a:rPr>
              <a:t>ممكن</a:t>
            </a:r>
            <a:r>
              <a:rPr lang="fa-IR" sz="1700" dirty="0">
                <a:cs typeface="B Nazanin" pitchFamily="2" charset="-78"/>
              </a:rPr>
              <a:t> است منجر به متضرر شدن </a:t>
            </a:r>
            <a:r>
              <a:rPr lang="fa-IR" sz="1700" dirty="0" err="1">
                <a:cs typeface="B Nazanin" pitchFamily="2" charset="-78"/>
              </a:rPr>
              <a:t>سرمايه</a:t>
            </a:r>
            <a:r>
              <a:rPr lang="fa-IR" sz="1700" dirty="0">
                <a:cs typeface="B Nazanin" pitchFamily="2" charset="-78"/>
              </a:rPr>
              <a:t> گذاران و </a:t>
            </a:r>
            <a:r>
              <a:rPr lang="fa-IR" sz="1700" dirty="0" err="1">
                <a:cs typeface="B Nazanin" pitchFamily="2" charset="-78"/>
              </a:rPr>
              <a:t>يا</a:t>
            </a:r>
            <a:r>
              <a:rPr lang="fa-IR" sz="1700" dirty="0">
                <a:cs typeface="B Nazanin" pitchFamily="2" charset="-78"/>
              </a:rPr>
              <a:t> عدم تحقق سود مورد انتظار شود.</a:t>
            </a:r>
          </a:p>
        </p:txBody>
      </p:sp>
    </p:spTree>
    <p:extLst>
      <p:ext uri="{BB962C8B-B14F-4D97-AF65-F5344CB8AC3E}">
        <p14:creationId xmlns:p14="http://schemas.microsoft.com/office/powerpoint/2010/main" xmlns="" val="3319241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467600" cy="5688632"/>
          </a:xfrm>
          <a:solidFill>
            <a:schemeClr val="accent3">
              <a:lumMod val="40000"/>
              <a:lumOff val="60000"/>
            </a:schemeClr>
          </a:solidFill>
        </p:spPr>
        <p:txBody>
          <a:bodyPr>
            <a:normAutofit fontScale="85000" lnSpcReduction="20000"/>
          </a:bodyPr>
          <a:lstStyle/>
          <a:p>
            <a:pPr algn="r" rtl="1"/>
            <a:r>
              <a:rPr lang="fa-IR" sz="2400" dirty="0">
                <a:cs typeface="B Nazanin" pitchFamily="2" charset="-78"/>
              </a:rPr>
              <a:t>5- </a:t>
            </a:r>
            <a:r>
              <a:rPr lang="fa-IR" sz="2400" dirty="0" err="1">
                <a:cs typeface="B Nazanin" pitchFamily="2" charset="-78"/>
              </a:rPr>
              <a:t>دسترسي</a:t>
            </a:r>
            <a:r>
              <a:rPr lang="fa-IR" sz="2400" dirty="0">
                <a:cs typeface="B Nazanin" pitchFamily="2" charset="-78"/>
              </a:rPr>
              <a:t> به بازار</a:t>
            </a:r>
          </a:p>
          <a:p>
            <a:pPr algn="r" rtl="1"/>
            <a:r>
              <a:rPr lang="fa-IR" sz="2400" dirty="0">
                <a:cs typeface="B Nazanin" pitchFamily="2" charset="-78"/>
              </a:rPr>
              <a:t>موانع تعرفه </a:t>
            </a:r>
            <a:r>
              <a:rPr lang="fa-IR" sz="2400" dirty="0" err="1">
                <a:cs typeface="B Nazanin" pitchFamily="2" charset="-78"/>
              </a:rPr>
              <a:t>اي</a:t>
            </a:r>
            <a:r>
              <a:rPr lang="fa-IR" sz="2400" dirty="0">
                <a:cs typeface="B Nazanin" pitchFamily="2" charset="-78"/>
              </a:rPr>
              <a:t> و </a:t>
            </a:r>
            <a:r>
              <a:rPr lang="fa-IR" sz="2400" dirty="0" err="1">
                <a:cs typeface="B Nazanin" pitchFamily="2" charset="-78"/>
              </a:rPr>
              <a:t>غير</a:t>
            </a:r>
            <a:r>
              <a:rPr lang="fa-IR" sz="2400" dirty="0">
                <a:cs typeface="B Nazanin" pitchFamily="2" charset="-78"/>
              </a:rPr>
              <a:t> تعرفه </a:t>
            </a:r>
            <a:r>
              <a:rPr lang="fa-IR" sz="2400" dirty="0" err="1">
                <a:cs typeface="B Nazanin" pitchFamily="2" charset="-78"/>
              </a:rPr>
              <a:t>اي</a:t>
            </a:r>
            <a:endParaRPr lang="fa-IR" sz="2400" dirty="0">
              <a:cs typeface="B Nazanin" pitchFamily="2" charset="-78"/>
            </a:endParaRPr>
          </a:p>
          <a:p>
            <a:pPr algn="r" rtl="1"/>
            <a:r>
              <a:rPr lang="fa-IR" sz="2400" dirty="0">
                <a:cs typeface="B Nazanin" pitchFamily="2" charset="-78"/>
              </a:rPr>
              <a:t>6- نرخ ارز، موجود بودن و </a:t>
            </a:r>
            <a:r>
              <a:rPr lang="fa-IR" sz="2400" dirty="0" err="1">
                <a:cs typeface="B Nazanin" pitchFamily="2" charset="-78"/>
              </a:rPr>
              <a:t>قابليت</a:t>
            </a:r>
            <a:r>
              <a:rPr lang="fa-IR" sz="2400" dirty="0">
                <a:cs typeface="B Nazanin" pitchFamily="2" charset="-78"/>
              </a:rPr>
              <a:t> </a:t>
            </a:r>
            <a:r>
              <a:rPr lang="fa-IR" sz="2400" dirty="0" err="1">
                <a:cs typeface="B Nazanin" pitchFamily="2" charset="-78"/>
              </a:rPr>
              <a:t>تبديل</a:t>
            </a:r>
            <a:r>
              <a:rPr lang="fa-IR" sz="2400" dirty="0">
                <a:cs typeface="B Nazanin" pitchFamily="2" charset="-78"/>
              </a:rPr>
              <a:t> آنها</a:t>
            </a:r>
          </a:p>
          <a:p>
            <a:pPr algn="r" rtl="1"/>
            <a:r>
              <a:rPr lang="fa-IR" sz="2400" dirty="0">
                <a:cs typeface="B Nazanin" pitchFamily="2" charset="-78"/>
              </a:rPr>
              <a:t>امروزه نرخ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برابري</a:t>
            </a:r>
            <a:r>
              <a:rPr lang="fa-IR" sz="2400" dirty="0">
                <a:cs typeface="B Nazanin" pitchFamily="2" charset="-78"/>
              </a:rPr>
              <a:t> ارز </a:t>
            </a:r>
            <a:r>
              <a:rPr lang="fa-IR" sz="2400" dirty="0" err="1">
                <a:cs typeface="B Nazanin" pitchFamily="2" charset="-78"/>
              </a:rPr>
              <a:t>كشورها</a:t>
            </a:r>
            <a:r>
              <a:rPr lang="fa-IR" sz="2400" dirty="0">
                <a:cs typeface="B Nazanin" pitchFamily="2" charset="-78"/>
              </a:rPr>
              <a:t> به </a:t>
            </a:r>
            <a:r>
              <a:rPr lang="fa-IR" sz="2400" dirty="0" err="1">
                <a:cs typeface="B Nazanin" pitchFamily="2" charset="-78"/>
              </a:rPr>
              <a:t>قدري</a:t>
            </a:r>
            <a:r>
              <a:rPr lang="fa-IR" sz="2400" dirty="0">
                <a:cs typeface="B Nazanin" pitchFamily="2" charset="-78"/>
              </a:rPr>
              <a:t> </a:t>
            </a:r>
            <a:r>
              <a:rPr lang="fa-IR" sz="2400" dirty="0" err="1">
                <a:cs typeface="B Nazanin" pitchFamily="2" charset="-78"/>
              </a:rPr>
              <a:t>آسيب</a:t>
            </a:r>
            <a:r>
              <a:rPr lang="fa-IR" sz="2400" dirty="0">
                <a:cs typeface="B Nazanin" pitchFamily="2" charset="-78"/>
              </a:rPr>
              <a:t> </a:t>
            </a:r>
            <a:r>
              <a:rPr lang="fa-IR" sz="2400" dirty="0" err="1">
                <a:cs typeface="B Nazanin" pitchFamily="2" charset="-78"/>
              </a:rPr>
              <a:t>پذير</a:t>
            </a:r>
            <a:r>
              <a:rPr lang="fa-IR" sz="2400" dirty="0">
                <a:cs typeface="B Nazanin" pitchFamily="2" charset="-78"/>
              </a:rPr>
              <a:t> شده است </a:t>
            </a:r>
            <a:r>
              <a:rPr lang="fa-IR" sz="2400" dirty="0" err="1">
                <a:cs typeface="B Nazanin" pitchFamily="2" charset="-78"/>
              </a:rPr>
              <a:t>كه</a:t>
            </a:r>
            <a:r>
              <a:rPr lang="fa-IR" sz="2400" dirty="0">
                <a:cs typeface="B Nazanin" pitchFamily="2" charset="-78"/>
              </a:rPr>
              <a:t> به نفع </a:t>
            </a:r>
            <a:r>
              <a:rPr lang="fa-IR" sz="2400" dirty="0" err="1">
                <a:cs typeface="B Nazanin" pitchFamily="2" charset="-78"/>
              </a:rPr>
              <a:t>بيشتر</a:t>
            </a:r>
            <a:r>
              <a:rPr lang="fa-IR" sz="2400" dirty="0">
                <a:cs typeface="B Nazanin" pitchFamily="2" charset="-78"/>
              </a:rPr>
              <a:t> </a:t>
            </a:r>
            <a:r>
              <a:rPr lang="fa-IR" sz="2400" dirty="0" err="1">
                <a:cs typeface="B Nazanin" pitchFamily="2" charset="-78"/>
              </a:rPr>
              <a:t>شركت</a:t>
            </a:r>
            <a:r>
              <a:rPr lang="fa-IR" sz="2400" dirty="0">
                <a:cs typeface="B Nazanin" pitchFamily="2" charset="-78"/>
              </a:rPr>
              <a:t> </a:t>
            </a:r>
            <a:r>
              <a:rPr lang="fa-IR" sz="2400" dirty="0" err="1">
                <a:cs typeface="B Nazanin" pitchFamily="2" charset="-78"/>
              </a:rPr>
              <a:t>هاست</a:t>
            </a:r>
            <a:endParaRPr lang="fa-IR" sz="2400" dirty="0">
              <a:cs typeface="B Nazanin" pitchFamily="2" charset="-78"/>
            </a:endParaRPr>
          </a:p>
          <a:p>
            <a:pPr algn="r" rtl="1"/>
            <a:r>
              <a:rPr lang="fa-IR" sz="2400" dirty="0">
                <a:cs typeface="B Nazanin" pitchFamily="2" charset="-78"/>
              </a:rPr>
              <a:t>تا محل </a:t>
            </a:r>
            <a:r>
              <a:rPr lang="fa-IR" sz="2400" dirty="0" err="1">
                <a:cs typeface="B Nazanin" pitchFamily="2" charset="-78"/>
              </a:rPr>
              <a:t>كارخانه</a:t>
            </a:r>
            <a:r>
              <a:rPr lang="fa-IR" sz="2400" dirty="0">
                <a:cs typeface="B Nazanin" pitchFamily="2" charset="-78"/>
              </a:rPr>
              <a:t> </a:t>
            </a:r>
            <a:r>
              <a:rPr lang="fa-IR" sz="2400" dirty="0" err="1">
                <a:cs typeface="B Nazanin" pitchFamily="2" charset="-78"/>
              </a:rPr>
              <a:t>جات</a:t>
            </a:r>
            <a:r>
              <a:rPr lang="fa-IR" sz="2400" dirty="0">
                <a:cs typeface="B Nazanin" pitchFamily="2" charset="-78"/>
              </a:rPr>
              <a:t> </a:t>
            </a:r>
            <a:r>
              <a:rPr lang="fa-IR" sz="2400" dirty="0" err="1">
                <a:cs typeface="B Nazanin" pitchFamily="2" charset="-78"/>
              </a:rPr>
              <a:t>توليدي</a:t>
            </a:r>
            <a:r>
              <a:rPr lang="fa-IR" sz="2400" dirty="0">
                <a:cs typeface="B Nazanin" pitchFamily="2" charset="-78"/>
              </a:rPr>
              <a:t> خود را </a:t>
            </a:r>
            <a:r>
              <a:rPr lang="fa-IR" sz="2400" dirty="0" err="1">
                <a:cs typeface="B Nazanin" pitchFamily="2" charset="-78"/>
              </a:rPr>
              <a:t>تغيير</a:t>
            </a:r>
            <a:r>
              <a:rPr lang="fa-IR" sz="2400" dirty="0">
                <a:cs typeface="B Nazanin" pitchFamily="2" charset="-78"/>
              </a:rPr>
              <a:t> دهند.</a:t>
            </a:r>
          </a:p>
          <a:p>
            <a:pPr algn="r" rtl="1"/>
            <a:endParaRPr lang="fa-IR" sz="2400" dirty="0">
              <a:cs typeface="B Nazanin" pitchFamily="2" charset="-78"/>
            </a:endParaRPr>
          </a:p>
          <a:p>
            <a:pPr algn="r" rtl="1"/>
            <a:r>
              <a:rPr lang="fa-IR" sz="2400" dirty="0" err="1">
                <a:cs typeface="B Nazanin" pitchFamily="2" charset="-78"/>
              </a:rPr>
              <a:t>فعاليت</a:t>
            </a:r>
            <a:r>
              <a:rPr lang="fa-IR" sz="2400" dirty="0">
                <a:cs typeface="B Nazanin" pitchFamily="2" charset="-78"/>
              </a:rPr>
              <a:t>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صادراتي</a:t>
            </a:r>
            <a:r>
              <a:rPr lang="fa-IR" sz="2400" dirty="0">
                <a:cs typeface="B Nazanin" pitchFamily="2" charset="-78"/>
              </a:rPr>
              <a:t> </a:t>
            </a:r>
            <a:r>
              <a:rPr lang="fa-IR" sz="2400" dirty="0" err="1">
                <a:cs typeface="B Nazanin" pitchFamily="2" charset="-78"/>
              </a:rPr>
              <a:t>سازماني</a:t>
            </a:r>
            <a:endParaRPr lang="fa-IR" sz="2400" dirty="0">
              <a:cs typeface="B Nazanin" pitchFamily="2" charset="-78"/>
            </a:endParaRPr>
          </a:p>
          <a:p>
            <a:pPr algn="r" rtl="1"/>
            <a:r>
              <a:rPr lang="fa-IR" sz="2000" dirty="0">
                <a:cs typeface="B Nazanin" pitchFamily="2" charset="-78"/>
              </a:rPr>
              <a:t>صادرات همواره </a:t>
            </a:r>
            <a:r>
              <a:rPr lang="fa-IR" sz="2000" dirty="0" err="1">
                <a:cs typeface="B Nazanin" pitchFamily="2" charset="-78"/>
              </a:rPr>
              <a:t>بهترين</a:t>
            </a:r>
            <a:r>
              <a:rPr lang="fa-IR" sz="2000" dirty="0">
                <a:cs typeface="B Nazanin" pitchFamily="2" charset="-78"/>
              </a:rPr>
              <a:t> </a:t>
            </a:r>
            <a:r>
              <a:rPr lang="fa-IR" sz="2000" dirty="0" err="1">
                <a:cs typeface="B Nazanin" pitchFamily="2" charset="-78"/>
              </a:rPr>
              <a:t>وسيله</a:t>
            </a:r>
            <a:r>
              <a:rPr lang="fa-IR" sz="2000" dirty="0">
                <a:cs typeface="B Nazanin" pitchFamily="2" charset="-78"/>
              </a:rPr>
              <a:t> </a:t>
            </a:r>
            <a:r>
              <a:rPr lang="fa-IR" sz="2000" dirty="0" err="1">
                <a:cs typeface="B Nazanin" pitchFamily="2" charset="-78"/>
              </a:rPr>
              <a:t>براي</a:t>
            </a:r>
            <a:r>
              <a:rPr lang="fa-IR" sz="2000" dirty="0">
                <a:cs typeface="B Nazanin" pitchFamily="2" charset="-78"/>
              </a:rPr>
              <a:t> شروع </a:t>
            </a:r>
            <a:r>
              <a:rPr lang="fa-IR" sz="2000" dirty="0" err="1">
                <a:cs typeface="B Nazanin" pitchFamily="2" charset="-78"/>
              </a:rPr>
              <a:t>فعاليت</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a:t>
            </a:r>
            <a:r>
              <a:rPr lang="fa-IR" sz="2000" dirty="0" err="1">
                <a:cs typeface="B Nazanin" pitchFamily="2" charset="-78"/>
              </a:rPr>
              <a:t>بازاريابي</a:t>
            </a:r>
            <a:r>
              <a:rPr lang="fa-IR" sz="2000" dirty="0">
                <a:cs typeface="B Nazanin" pitchFamily="2" charset="-78"/>
              </a:rPr>
              <a:t> در خارج از </a:t>
            </a:r>
            <a:r>
              <a:rPr lang="fa-IR" sz="2000" dirty="0" err="1">
                <a:cs typeface="B Nazanin" pitchFamily="2" charset="-78"/>
              </a:rPr>
              <a:t>كشور</a:t>
            </a:r>
            <a:r>
              <a:rPr lang="fa-IR" sz="2000" dirty="0">
                <a:cs typeface="B Nazanin" pitchFamily="2" charset="-78"/>
              </a:rPr>
              <a:t> بوده</a:t>
            </a:r>
          </a:p>
          <a:p>
            <a:pPr algn="r" rtl="1"/>
            <a:r>
              <a:rPr lang="fa-IR" sz="2000" dirty="0">
                <a:cs typeface="B Nazanin" pitchFamily="2" charset="-78"/>
              </a:rPr>
              <a:t>است. </a:t>
            </a:r>
            <a:r>
              <a:rPr lang="fa-IR" sz="2000" dirty="0" err="1">
                <a:cs typeface="B Nazanin" pitchFamily="2" charset="-78"/>
              </a:rPr>
              <a:t>كشورهاي</a:t>
            </a:r>
            <a:r>
              <a:rPr lang="fa-IR" sz="2000" dirty="0">
                <a:cs typeface="B Nazanin" pitchFamily="2" charset="-78"/>
              </a:rPr>
              <a:t> مختلف، </a:t>
            </a:r>
            <a:r>
              <a:rPr lang="fa-IR" sz="2000" dirty="0" err="1">
                <a:cs typeface="B Nazanin" pitchFamily="2" charset="-78"/>
              </a:rPr>
              <a:t>شركت</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خود را به صادرات </a:t>
            </a:r>
            <a:r>
              <a:rPr lang="fa-IR" sz="2000" dirty="0" err="1">
                <a:cs typeface="B Nazanin" pitchFamily="2" charset="-78"/>
              </a:rPr>
              <a:t>تشويق</a:t>
            </a:r>
            <a:r>
              <a:rPr lang="fa-IR" sz="2000" dirty="0">
                <a:cs typeface="B Nazanin" pitchFamily="2" charset="-78"/>
              </a:rPr>
              <a:t> </a:t>
            </a:r>
            <a:r>
              <a:rPr lang="fa-IR" sz="2000" dirty="0" err="1">
                <a:cs typeface="B Nazanin" pitchFamily="2" charset="-78"/>
              </a:rPr>
              <a:t>مي</a:t>
            </a:r>
            <a:r>
              <a:rPr lang="fa-IR" sz="2000" dirty="0">
                <a:cs typeface="B Nazanin" pitchFamily="2" charset="-78"/>
              </a:rPr>
              <a:t> </a:t>
            </a:r>
            <a:r>
              <a:rPr lang="fa-IR" sz="2000" dirty="0" err="1">
                <a:cs typeface="B Nazanin" pitchFamily="2" charset="-78"/>
              </a:rPr>
              <a:t>كنند</a:t>
            </a:r>
            <a:r>
              <a:rPr lang="fa-IR" sz="2000" dirty="0">
                <a:cs typeface="B Nazanin" pitchFamily="2" charset="-78"/>
              </a:rPr>
              <a:t>، </a:t>
            </a:r>
            <a:r>
              <a:rPr lang="fa-IR" sz="2000" dirty="0" err="1">
                <a:cs typeface="B Nazanin" pitchFamily="2" charset="-78"/>
              </a:rPr>
              <a:t>زيرا</a:t>
            </a:r>
            <a:r>
              <a:rPr lang="fa-IR" sz="2000" dirty="0">
                <a:cs typeface="B Nazanin" pitchFamily="2" charset="-78"/>
              </a:rPr>
              <a:t> </a:t>
            </a:r>
            <a:r>
              <a:rPr lang="fa-IR" sz="2000" dirty="0" err="1">
                <a:cs typeface="B Nazanin" pitchFamily="2" charset="-78"/>
              </a:rPr>
              <a:t>اين</a:t>
            </a:r>
            <a:endParaRPr lang="fa-IR" sz="2000" dirty="0">
              <a:cs typeface="B Nazanin" pitchFamily="2" charset="-78"/>
            </a:endParaRPr>
          </a:p>
          <a:p>
            <a:pPr algn="r" rtl="1"/>
            <a:r>
              <a:rPr lang="fa-IR" sz="2000" dirty="0" err="1">
                <a:cs typeface="B Nazanin" pitchFamily="2" charset="-78"/>
              </a:rPr>
              <a:t>فعاليت</a:t>
            </a:r>
            <a:r>
              <a:rPr lang="fa-IR" sz="2000" dirty="0">
                <a:cs typeface="B Nazanin" pitchFamily="2" charset="-78"/>
              </a:rPr>
              <a:t> </a:t>
            </a:r>
            <a:r>
              <a:rPr lang="fa-IR" sz="2000" dirty="0" err="1">
                <a:cs typeface="B Nazanin" pitchFamily="2" charset="-78"/>
              </a:rPr>
              <a:t>مزايايي</a:t>
            </a:r>
            <a:r>
              <a:rPr lang="fa-IR" sz="2000" dirty="0">
                <a:cs typeface="B Nazanin" pitchFamily="2" charset="-78"/>
              </a:rPr>
              <a:t> دارد همچون:</a:t>
            </a:r>
          </a:p>
          <a:p>
            <a:pPr algn="r" rtl="1"/>
            <a:r>
              <a:rPr lang="fa-IR" sz="2400" dirty="0">
                <a:cs typeface="B Nazanin" pitchFamily="2" charset="-78"/>
              </a:rPr>
              <a:t>1) </a:t>
            </a:r>
            <a:r>
              <a:rPr lang="fa-IR" sz="2400" dirty="0" err="1">
                <a:cs typeface="B Nazanin" pitchFamily="2" charset="-78"/>
              </a:rPr>
              <a:t>افزايش</a:t>
            </a:r>
            <a:r>
              <a:rPr lang="fa-IR" sz="2400" dirty="0">
                <a:cs typeface="B Nazanin" pitchFamily="2" charset="-78"/>
              </a:rPr>
              <a:t> اشتغال</a:t>
            </a:r>
          </a:p>
          <a:p>
            <a:pPr algn="r" rtl="1"/>
            <a:r>
              <a:rPr lang="fa-IR" sz="2400" dirty="0">
                <a:cs typeface="B Nazanin" pitchFamily="2" charset="-78"/>
              </a:rPr>
              <a:t>2) توسعه </a:t>
            </a:r>
            <a:r>
              <a:rPr lang="fa-IR" sz="2400" dirty="0" err="1">
                <a:cs typeface="B Nazanin" pitchFamily="2" charset="-78"/>
              </a:rPr>
              <a:t>وضعيت</a:t>
            </a:r>
            <a:r>
              <a:rPr lang="fa-IR" sz="2400" dirty="0">
                <a:cs typeface="B Nazanin" pitchFamily="2" charset="-78"/>
              </a:rPr>
              <a:t> </a:t>
            </a:r>
            <a:r>
              <a:rPr lang="fa-IR" sz="2400" dirty="0" err="1">
                <a:cs typeface="B Nazanin" pitchFamily="2" charset="-78"/>
              </a:rPr>
              <a:t>رقابتي</a:t>
            </a:r>
            <a:endParaRPr lang="fa-IR" sz="2400" dirty="0">
              <a:cs typeface="B Nazanin" pitchFamily="2" charset="-78"/>
            </a:endParaRPr>
          </a:p>
          <a:p>
            <a:pPr algn="r" rtl="1"/>
            <a:r>
              <a:rPr lang="fa-IR" sz="2400" dirty="0">
                <a:cs typeface="B Nazanin" pitchFamily="2" charset="-78"/>
              </a:rPr>
              <a:t>3) بهبود درآمد </a:t>
            </a:r>
            <a:r>
              <a:rPr lang="fa-IR" sz="2400" dirty="0" err="1">
                <a:cs typeface="B Nazanin" pitchFamily="2" charset="-78"/>
              </a:rPr>
              <a:t>ارزهاي</a:t>
            </a:r>
            <a:r>
              <a:rPr lang="fa-IR" sz="2400" dirty="0">
                <a:cs typeface="B Nazanin" pitchFamily="2" charset="-78"/>
              </a:rPr>
              <a:t> </a:t>
            </a:r>
            <a:r>
              <a:rPr lang="fa-IR" sz="2400" dirty="0" err="1">
                <a:cs typeface="B Nazanin" pitchFamily="2" charset="-78"/>
              </a:rPr>
              <a:t>خارجي</a:t>
            </a:r>
            <a:endParaRPr lang="fa-IR" sz="2400" dirty="0">
              <a:cs typeface="B Nazanin" pitchFamily="2" charset="-78"/>
            </a:endParaRPr>
          </a:p>
          <a:p>
            <a:pPr algn="r" rtl="1"/>
            <a:r>
              <a:rPr lang="fa-IR" sz="2400" dirty="0" err="1">
                <a:cs typeface="B Nazanin" pitchFamily="2" charset="-78"/>
              </a:rPr>
              <a:t>شركت</a:t>
            </a:r>
            <a:r>
              <a:rPr lang="fa-IR" sz="2400" dirty="0">
                <a:cs typeface="B Nazanin" pitchFamily="2" charset="-78"/>
              </a:rPr>
              <a:t> ها </a:t>
            </a:r>
            <a:r>
              <a:rPr lang="fa-IR" sz="2400" dirty="0" err="1">
                <a:cs typeface="B Nazanin" pitchFamily="2" charset="-78"/>
              </a:rPr>
              <a:t>نيز</a:t>
            </a:r>
            <a:r>
              <a:rPr lang="fa-IR" sz="2400" dirty="0">
                <a:cs typeface="B Nazanin" pitchFamily="2" charset="-78"/>
              </a:rPr>
              <a:t> به علت </a:t>
            </a:r>
            <a:r>
              <a:rPr lang="fa-IR" sz="2400" dirty="0" err="1">
                <a:cs typeface="B Nazanin" pitchFamily="2" charset="-78"/>
              </a:rPr>
              <a:t>تشويق</a:t>
            </a:r>
            <a:r>
              <a:rPr lang="fa-IR" sz="2400" dirty="0">
                <a:cs typeface="B Nazanin" pitchFamily="2" charset="-78"/>
              </a:rPr>
              <a:t> </a:t>
            </a:r>
            <a:r>
              <a:rPr lang="fa-IR" sz="2400" dirty="0" err="1">
                <a:cs typeface="B Nazanin" pitchFamily="2" charset="-78"/>
              </a:rPr>
              <a:t>اكثريت</a:t>
            </a:r>
            <a:r>
              <a:rPr lang="fa-IR" sz="2400" dirty="0">
                <a:cs typeface="B Nazanin" pitchFamily="2" charset="-78"/>
              </a:rPr>
              <a:t> دولت ها، فشار </a:t>
            </a:r>
            <a:r>
              <a:rPr lang="fa-IR" sz="2400" dirty="0" err="1">
                <a:cs typeface="B Nazanin" pitchFamily="2" charset="-78"/>
              </a:rPr>
              <a:t>رقابتي</a:t>
            </a:r>
            <a:r>
              <a:rPr lang="fa-IR" sz="2400" dirty="0">
                <a:cs typeface="B Nazanin" pitchFamily="2" charset="-78"/>
              </a:rPr>
              <a:t> و علاقه </a:t>
            </a:r>
            <a:r>
              <a:rPr lang="fa-IR" sz="2400" dirty="0" err="1">
                <a:cs typeface="B Nazanin" pitchFamily="2" charset="-78"/>
              </a:rPr>
              <a:t>مندي</a:t>
            </a:r>
            <a:r>
              <a:rPr lang="fa-IR" sz="2400" dirty="0">
                <a:cs typeface="B Nazanin" pitchFamily="2" charset="-78"/>
              </a:rPr>
              <a:t> به رشد و توسعه، تلاش</a:t>
            </a:r>
          </a:p>
          <a:p>
            <a:pPr algn="r" rtl="1"/>
            <a:r>
              <a:rPr lang="fa-IR" sz="2400" dirty="0" err="1">
                <a:cs typeface="B Nazanin" pitchFamily="2" charset="-78"/>
              </a:rPr>
              <a:t>هاي</a:t>
            </a:r>
            <a:r>
              <a:rPr lang="fa-IR" sz="2400" dirty="0">
                <a:cs typeface="B Nazanin" pitchFamily="2" charset="-78"/>
              </a:rPr>
              <a:t> </a:t>
            </a:r>
            <a:r>
              <a:rPr lang="fa-IR" sz="2400" dirty="0" err="1">
                <a:cs typeface="B Nazanin" pitchFamily="2" charset="-78"/>
              </a:rPr>
              <a:t>فراواني</a:t>
            </a:r>
            <a:r>
              <a:rPr lang="fa-IR" sz="2400" dirty="0">
                <a:cs typeface="B Nazanin" pitchFamily="2" charset="-78"/>
              </a:rPr>
              <a:t> را جهت </a:t>
            </a:r>
            <a:r>
              <a:rPr lang="fa-IR" sz="2400" dirty="0" err="1">
                <a:cs typeface="B Nazanin" pitchFamily="2" charset="-78"/>
              </a:rPr>
              <a:t>افزايش</a:t>
            </a:r>
            <a:r>
              <a:rPr lang="fa-IR" sz="2400" dirty="0">
                <a:cs typeface="B Nazanin" pitchFamily="2" charset="-78"/>
              </a:rPr>
              <a:t> صادرات انجام داده </a:t>
            </a:r>
            <a:r>
              <a:rPr lang="fa-IR" sz="2400" dirty="0" err="1">
                <a:cs typeface="B Nazanin" pitchFamily="2" charset="-78"/>
              </a:rPr>
              <a:t>اند</a:t>
            </a:r>
            <a:r>
              <a:rPr lang="fa-IR" sz="2400" dirty="0">
                <a:cs typeface="B Nazanin" pitchFamily="2" charset="-78"/>
              </a:rPr>
              <a:t> . در </a:t>
            </a:r>
            <a:r>
              <a:rPr lang="fa-IR" sz="2400" dirty="0" err="1">
                <a:cs typeface="B Nazanin" pitchFamily="2" charset="-78"/>
              </a:rPr>
              <a:t>اين</a:t>
            </a:r>
            <a:r>
              <a:rPr lang="fa-IR" sz="2400" dirty="0">
                <a:cs typeface="B Nazanin" pitchFamily="2" charset="-78"/>
              </a:rPr>
              <a:t> </a:t>
            </a:r>
            <a:r>
              <a:rPr lang="fa-IR" sz="2400" dirty="0" err="1">
                <a:cs typeface="B Nazanin" pitchFamily="2" charset="-78"/>
              </a:rPr>
              <a:t>ميان</a:t>
            </a:r>
            <a:r>
              <a:rPr lang="fa-IR" sz="2400" dirty="0">
                <a:cs typeface="B Nazanin" pitchFamily="2" charset="-78"/>
              </a:rPr>
              <a:t> </a:t>
            </a:r>
            <a:r>
              <a:rPr lang="fa-IR" sz="2400" dirty="0" err="1">
                <a:cs typeface="B Nazanin" pitchFamily="2" charset="-78"/>
              </a:rPr>
              <a:t>شركت</a:t>
            </a:r>
            <a:r>
              <a:rPr lang="fa-IR" sz="2400" dirty="0">
                <a:cs typeface="B Nazanin" pitchFamily="2" charset="-78"/>
              </a:rPr>
              <a:t> </a:t>
            </a:r>
            <a:r>
              <a:rPr lang="fa-IR" sz="2400" dirty="0" err="1">
                <a:cs typeface="B Nazanin" pitchFamily="2" charset="-78"/>
              </a:rPr>
              <a:t>هايي</a:t>
            </a:r>
            <a:r>
              <a:rPr lang="fa-IR" sz="2400" dirty="0">
                <a:cs typeface="B Nazanin" pitchFamily="2" charset="-78"/>
              </a:rPr>
              <a:t> </a:t>
            </a:r>
            <a:r>
              <a:rPr lang="fa-IR" sz="2400" dirty="0" err="1">
                <a:cs typeface="B Nazanin" pitchFamily="2" charset="-78"/>
              </a:rPr>
              <a:t>كه</a:t>
            </a:r>
            <a:r>
              <a:rPr lang="fa-IR" sz="2400" dirty="0">
                <a:cs typeface="B Nazanin" pitchFamily="2" charset="-78"/>
              </a:rPr>
              <a:t> </a:t>
            </a:r>
            <a:r>
              <a:rPr lang="fa-IR" sz="2400" dirty="0" err="1">
                <a:cs typeface="B Nazanin" pitchFamily="2" charset="-78"/>
              </a:rPr>
              <a:t>داراي</a:t>
            </a:r>
            <a:endParaRPr lang="fa-IR" sz="2400" dirty="0">
              <a:cs typeface="B Nazanin" pitchFamily="2" charset="-78"/>
            </a:endParaRPr>
          </a:p>
          <a:p>
            <a:pPr algn="r" rtl="1"/>
            <a:r>
              <a:rPr lang="fa-IR" sz="2400" dirty="0">
                <a:cs typeface="B Nazanin" pitchFamily="2" charset="-78"/>
              </a:rPr>
              <a:t>محصولات </a:t>
            </a:r>
            <a:r>
              <a:rPr lang="fa-IR" sz="2400" dirty="0" err="1">
                <a:cs typeface="B Nazanin" pitchFamily="2" charset="-78"/>
              </a:rPr>
              <a:t>جديد</a:t>
            </a:r>
            <a:r>
              <a:rPr lang="fa-IR" sz="2400" dirty="0">
                <a:cs typeface="B Nazanin" pitchFamily="2" charset="-78"/>
              </a:rPr>
              <a:t> و </a:t>
            </a:r>
            <a:r>
              <a:rPr lang="fa-IR" sz="2400" dirty="0" err="1">
                <a:cs typeface="B Nazanin" pitchFamily="2" charset="-78"/>
              </a:rPr>
              <a:t>مبتكرانه</a:t>
            </a:r>
            <a:r>
              <a:rPr lang="fa-IR" sz="2400" dirty="0">
                <a:cs typeface="B Nazanin" pitchFamily="2" charset="-78"/>
              </a:rPr>
              <a:t> هستند شانس </a:t>
            </a:r>
            <a:r>
              <a:rPr lang="fa-IR" sz="2400" dirty="0" err="1">
                <a:cs typeface="B Nazanin" pitchFamily="2" charset="-78"/>
              </a:rPr>
              <a:t>بهتري</a:t>
            </a:r>
            <a:r>
              <a:rPr lang="fa-IR" sz="2400" dirty="0">
                <a:cs typeface="B Nazanin" pitchFamily="2" charset="-78"/>
              </a:rPr>
              <a:t> </a:t>
            </a:r>
            <a:r>
              <a:rPr lang="fa-IR" sz="2400" dirty="0" err="1">
                <a:cs typeface="B Nazanin" pitchFamily="2" charset="-78"/>
              </a:rPr>
              <a:t>براي</a:t>
            </a:r>
            <a:r>
              <a:rPr lang="fa-IR" sz="2400" dirty="0">
                <a:cs typeface="B Nazanin" pitchFamily="2" charset="-78"/>
              </a:rPr>
              <a:t> </a:t>
            </a:r>
            <a:r>
              <a:rPr lang="fa-IR" sz="2400" dirty="0" err="1">
                <a:cs typeface="B Nazanin" pitchFamily="2" charset="-78"/>
              </a:rPr>
              <a:t>موفقيت</a:t>
            </a:r>
            <a:r>
              <a:rPr lang="fa-IR" sz="2400" dirty="0">
                <a:cs typeface="B Nazanin" pitchFamily="2" charset="-78"/>
              </a:rPr>
              <a:t> در </a:t>
            </a:r>
            <a:r>
              <a:rPr lang="fa-IR" sz="2400" dirty="0" err="1">
                <a:cs typeface="B Nazanin" pitchFamily="2" charset="-78"/>
              </a:rPr>
              <a:t>بازارهاي</a:t>
            </a:r>
            <a:r>
              <a:rPr lang="fa-IR" sz="2400" dirty="0">
                <a:cs typeface="B Nazanin" pitchFamily="2" charset="-78"/>
              </a:rPr>
              <a:t> </a:t>
            </a:r>
            <a:r>
              <a:rPr lang="fa-IR" sz="2400" dirty="0" err="1">
                <a:cs typeface="B Nazanin" pitchFamily="2" charset="-78"/>
              </a:rPr>
              <a:t>صادراتي</a:t>
            </a:r>
            <a:r>
              <a:rPr lang="fa-IR" sz="2400" dirty="0">
                <a:cs typeface="B Nazanin" pitchFamily="2" charset="-78"/>
              </a:rPr>
              <a:t> دارند.</a:t>
            </a:r>
          </a:p>
        </p:txBody>
      </p:sp>
    </p:spTree>
    <p:extLst>
      <p:ext uri="{BB962C8B-B14F-4D97-AF65-F5344CB8AC3E}">
        <p14:creationId xmlns:p14="http://schemas.microsoft.com/office/powerpoint/2010/main" xmlns="" val="118925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b="1" dirty="0" err="1">
                <a:solidFill>
                  <a:srgbClr val="1AB621"/>
                </a:solidFill>
                <a:cs typeface="B Nazanin" pitchFamily="2" charset="-78"/>
              </a:rPr>
              <a:t>مشكلات</a:t>
            </a:r>
            <a:r>
              <a:rPr lang="fa-IR" b="1" dirty="0">
                <a:solidFill>
                  <a:srgbClr val="1AB621"/>
                </a:solidFill>
                <a:cs typeface="B Nazanin" pitchFamily="2" charset="-78"/>
              </a:rPr>
              <a:t> مرتبط با صادرات:</a:t>
            </a:r>
          </a:p>
          <a:p>
            <a:pPr algn="r" rtl="1"/>
            <a:r>
              <a:rPr lang="fa-IR" sz="2800" dirty="0" err="1">
                <a:cs typeface="B Nazanin" pitchFamily="2" charset="-78"/>
              </a:rPr>
              <a:t>مشكلات</a:t>
            </a:r>
            <a:r>
              <a:rPr lang="fa-IR" sz="2800" dirty="0">
                <a:cs typeface="B Nazanin" pitchFamily="2" charset="-78"/>
              </a:rPr>
              <a:t> مرتبط </a:t>
            </a:r>
            <a:r>
              <a:rPr lang="fa-IR" sz="2800" dirty="0" smtClean="0">
                <a:cs typeface="B Nazanin" pitchFamily="2" charset="-78"/>
              </a:rPr>
              <a:t>با عرضه خدمات</a:t>
            </a:r>
            <a:endParaRPr lang="fa-IR" sz="2800" dirty="0">
              <a:cs typeface="B Nazanin" pitchFamily="2" charset="-78"/>
            </a:endParaRPr>
          </a:p>
          <a:p>
            <a:pPr algn="r" rtl="1"/>
            <a:r>
              <a:rPr lang="fa-IR" sz="2800" dirty="0" err="1">
                <a:cs typeface="B Nazanin" pitchFamily="2" charset="-78"/>
              </a:rPr>
              <a:t>مشكلات</a:t>
            </a:r>
            <a:r>
              <a:rPr lang="fa-IR" sz="2800" dirty="0">
                <a:cs typeface="B Nazanin" pitchFamily="2" charset="-78"/>
              </a:rPr>
              <a:t> </a:t>
            </a:r>
            <a:r>
              <a:rPr lang="fa-IR" sz="2800" dirty="0" err="1">
                <a:cs typeface="B Nazanin" pitchFamily="2" charset="-78"/>
              </a:rPr>
              <a:t>تداركاتي</a:t>
            </a:r>
            <a:r>
              <a:rPr lang="fa-IR" sz="2800" dirty="0">
                <a:cs typeface="B Nazanin" pitchFamily="2" charset="-78"/>
              </a:rPr>
              <a:t> </a:t>
            </a:r>
            <a:endParaRPr lang="fa-IR" sz="2800" dirty="0" smtClean="0">
              <a:cs typeface="B Nazanin" pitchFamily="2" charset="-78"/>
            </a:endParaRPr>
          </a:p>
          <a:p>
            <a:pPr algn="r" rtl="1"/>
            <a:r>
              <a:rPr lang="fa-IR" sz="2800" dirty="0" err="1" smtClean="0">
                <a:cs typeface="B Nazanin" pitchFamily="2" charset="-78"/>
              </a:rPr>
              <a:t>مشكلات</a:t>
            </a:r>
            <a:r>
              <a:rPr lang="fa-IR" sz="2800" dirty="0" smtClean="0">
                <a:cs typeface="B Nazanin" pitchFamily="2" charset="-78"/>
              </a:rPr>
              <a:t> </a:t>
            </a:r>
            <a:r>
              <a:rPr lang="fa-IR" sz="2800" dirty="0" err="1">
                <a:cs typeface="B Nazanin" pitchFamily="2" charset="-78"/>
              </a:rPr>
              <a:t>قانوني</a:t>
            </a:r>
            <a:r>
              <a:rPr lang="fa-IR" sz="2800" dirty="0">
                <a:cs typeface="B Nazanin" pitchFamily="2" charset="-78"/>
              </a:rPr>
              <a:t> </a:t>
            </a:r>
            <a:endParaRPr lang="fa-IR" sz="2800" dirty="0" smtClean="0">
              <a:cs typeface="B Nazanin" pitchFamily="2" charset="-78"/>
            </a:endParaRPr>
          </a:p>
          <a:p>
            <a:pPr algn="r" rtl="1"/>
            <a:r>
              <a:rPr lang="fa-IR" sz="2800" dirty="0" err="1" smtClean="0">
                <a:cs typeface="B Nazanin" pitchFamily="2" charset="-78"/>
              </a:rPr>
              <a:t>كسب</a:t>
            </a:r>
            <a:r>
              <a:rPr lang="fa-IR" sz="2800" dirty="0" smtClean="0">
                <a:cs typeface="B Nazanin" pitchFamily="2" charset="-78"/>
              </a:rPr>
              <a:t> </a:t>
            </a:r>
            <a:r>
              <a:rPr lang="fa-IR" sz="2800" dirty="0">
                <a:cs typeface="B Nazanin" pitchFamily="2" charset="-78"/>
              </a:rPr>
              <a:t>اطلاعات </a:t>
            </a:r>
            <a:r>
              <a:rPr lang="fa-IR" sz="2800" dirty="0" smtClean="0">
                <a:cs typeface="B Nazanin" pitchFamily="2" charset="-78"/>
              </a:rPr>
              <a:t>درمورد </a:t>
            </a:r>
            <a:r>
              <a:rPr lang="fa-IR" sz="2800" dirty="0" err="1">
                <a:cs typeface="B Nazanin" pitchFamily="2" charset="-78"/>
              </a:rPr>
              <a:t>بازارهاي</a:t>
            </a:r>
            <a:r>
              <a:rPr lang="fa-IR" sz="2800" dirty="0">
                <a:cs typeface="B Nazanin" pitchFamily="2" charset="-78"/>
              </a:rPr>
              <a:t> </a:t>
            </a:r>
            <a:r>
              <a:rPr lang="fa-IR" sz="2800" dirty="0" smtClean="0">
                <a:cs typeface="B Nazanin" pitchFamily="2" charset="-78"/>
              </a:rPr>
              <a:t>خارج</a:t>
            </a:r>
          </a:p>
          <a:p>
            <a:pPr algn="r" rtl="1"/>
            <a:r>
              <a:rPr lang="fa-IR" sz="2800" dirty="0" smtClean="0">
                <a:cs typeface="B Nazanin" pitchFamily="2" charset="-78"/>
              </a:rPr>
              <a:t>مشکلات مرتبط با ارتقا فروش</a:t>
            </a:r>
            <a:endParaRPr lang="en-US" sz="2800" dirty="0">
              <a:cs typeface="B Nazanin" pitchFamily="2" charset="-78"/>
            </a:endParaRPr>
          </a:p>
        </p:txBody>
      </p:sp>
    </p:spTree>
    <p:extLst>
      <p:ext uri="{BB962C8B-B14F-4D97-AF65-F5344CB8AC3E}">
        <p14:creationId xmlns:p14="http://schemas.microsoft.com/office/powerpoint/2010/main" xmlns="" val="2964387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268760"/>
            <a:ext cx="8229600" cy="5127848"/>
          </a:xfrm>
        </p:spPr>
        <p:txBody>
          <a:bodyPr/>
          <a:lstStyle/>
          <a:p>
            <a:pPr algn="r" rtl="1">
              <a:buFont typeface="Arial" pitchFamily="34" charset="0"/>
              <a:buChar char="•"/>
            </a:pPr>
            <a:r>
              <a:rPr lang="fa-IR" b="1" dirty="0">
                <a:solidFill>
                  <a:srgbClr val="1AB621"/>
                </a:solidFill>
                <a:cs typeface="B Nazanin" pitchFamily="2" charset="-78"/>
              </a:rPr>
              <a:t>ایجاد مزیت رقابتی</a:t>
            </a:r>
          </a:p>
          <a:p>
            <a:pPr algn="r" rtl="1">
              <a:buFont typeface="Arial" pitchFamily="34" charset="0"/>
              <a:buChar char="•"/>
            </a:pPr>
            <a:r>
              <a:rPr lang="fa-IR" sz="2400" dirty="0">
                <a:cs typeface="B Nazanin" pitchFamily="2" charset="-78"/>
              </a:rPr>
              <a:t>میزان جذابیت پیشنهادهای شرکت در مقایسه با رقبا از نظر </a:t>
            </a:r>
            <a:r>
              <a:rPr lang="fa-IR" sz="2400" dirty="0" smtClean="0">
                <a:cs typeface="B Nazanin" pitchFamily="2" charset="-78"/>
              </a:rPr>
              <a:t>مشتریان. یکی از قویترین راهبردهای برای نفوذ در یک بازار جدید خارجی عرضه یک محصول با کیفیت برتر و قیمت کمتر است. مزیت قیمتی توجه فوری مشتری را به خود جلب خواهد کرد.</a:t>
            </a:r>
            <a:endParaRPr lang="fa-IR" sz="2400" dirty="0">
              <a:cs typeface="B Nazanin" pitchFamily="2" charset="-78"/>
            </a:endParaRPr>
          </a:p>
          <a:p>
            <a:pPr algn="r" rtl="1">
              <a:buFont typeface="Arial" pitchFamily="34" charset="0"/>
              <a:buChar char="•"/>
            </a:pPr>
            <a:r>
              <a:rPr lang="fa-IR" b="1" dirty="0">
                <a:solidFill>
                  <a:srgbClr val="1AB621"/>
                </a:solidFill>
                <a:cs typeface="B Nazanin" pitchFamily="2" charset="-78"/>
              </a:rPr>
              <a:t>تمرکز بر نیاز ها و خواسته های مشتریان</a:t>
            </a:r>
          </a:p>
          <a:p>
            <a:pPr algn="r" rtl="1">
              <a:buFont typeface="Arial" pitchFamily="34" charset="0"/>
              <a:buChar char="•"/>
            </a:pPr>
            <a:r>
              <a:rPr lang="fa-IR" sz="2400" dirty="0">
                <a:cs typeface="B Nazanin" pitchFamily="2" charset="-78"/>
              </a:rPr>
              <a:t>برای موفقیت ایجاد افزایش ارزش برای مشتریان با استفاده از مزیت رقابتی، تمرکز بر نیازها و خواسته های مشتریان ضروری است</a:t>
            </a:r>
            <a:r>
              <a:rPr lang="fa-IR" sz="2400" dirty="0" smtClean="0">
                <a:cs typeface="B Nazanin" pitchFamily="2" charset="-78"/>
              </a:rPr>
              <a:t>. بدین منظور باید منابع و تلاشهای شرکت را بر نیازها و خواسته های مشتریان متمرکز نمود و محصول مناسبی را جهت برآوردن خواسته ها عرضه کرد.</a:t>
            </a:r>
            <a:endParaRPr lang="en-US" sz="2400" dirty="0">
              <a:cs typeface="B Nazanin" pitchFamily="2" charset="-78"/>
            </a:endParaRPr>
          </a:p>
          <a:p>
            <a:pPr algn="r" rtl="1"/>
            <a:endParaRPr lang="en-US" dirty="0"/>
          </a:p>
        </p:txBody>
      </p:sp>
    </p:spTree>
    <p:extLst>
      <p:ext uri="{BB962C8B-B14F-4D97-AF65-F5344CB8AC3E}">
        <p14:creationId xmlns:p14="http://schemas.microsoft.com/office/powerpoint/2010/main" xmlns="" val="3318466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b="1" dirty="0" err="1">
                <a:solidFill>
                  <a:srgbClr val="1AB621"/>
                </a:solidFill>
                <a:cs typeface="B Nazanin" pitchFamily="2" charset="-78"/>
              </a:rPr>
              <a:t>سياست</a:t>
            </a:r>
            <a:r>
              <a:rPr lang="fa-IR" b="1" dirty="0">
                <a:solidFill>
                  <a:srgbClr val="1AB621"/>
                </a:solidFill>
                <a:cs typeface="B Nazanin" pitchFamily="2" charset="-78"/>
              </a:rPr>
              <a:t> </a:t>
            </a:r>
            <a:r>
              <a:rPr lang="fa-IR" b="1" dirty="0" err="1">
                <a:solidFill>
                  <a:srgbClr val="1AB621"/>
                </a:solidFill>
                <a:cs typeface="B Nazanin" pitchFamily="2" charset="-78"/>
              </a:rPr>
              <a:t>هاي</a:t>
            </a:r>
            <a:r>
              <a:rPr lang="fa-IR" b="1" dirty="0">
                <a:solidFill>
                  <a:srgbClr val="1AB621"/>
                </a:solidFill>
                <a:cs typeface="B Nazanin" pitchFamily="2" charset="-78"/>
              </a:rPr>
              <a:t> </a:t>
            </a:r>
            <a:r>
              <a:rPr lang="fa-IR" b="1" dirty="0" err="1">
                <a:solidFill>
                  <a:srgbClr val="1AB621"/>
                </a:solidFill>
                <a:cs typeface="B Nazanin" pitchFamily="2" charset="-78"/>
              </a:rPr>
              <a:t>ملي</a:t>
            </a:r>
            <a:r>
              <a:rPr lang="fa-IR" b="1" dirty="0">
                <a:solidFill>
                  <a:srgbClr val="1AB621"/>
                </a:solidFill>
                <a:cs typeface="B Nazanin" pitchFamily="2" charset="-78"/>
              </a:rPr>
              <a:t> مرتبط با صادرات و واردات</a:t>
            </a:r>
            <a:r>
              <a:rPr lang="fa-IR" b="1" dirty="0" smtClean="0">
                <a:solidFill>
                  <a:srgbClr val="1AB621"/>
                </a:solidFill>
                <a:cs typeface="B Nazanin" pitchFamily="2" charset="-78"/>
              </a:rPr>
              <a:t>:</a:t>
            </a:r>
            <a:endParaRPr lang="fa-IR" b="1" dirty="0">
              <a:solidFill>
                <a:srgbClr val="1AB621"/>
              </a:solidFill>
              <a:cs typeface="B Nazanin" pitchFamily="2" charset="-78"/>
            </a:endParaRPr>
          </a:p>
          <a:p>
            <a:pPr algn="r" rtl="1"/>
            <a:r>
              <a:rPr lang="fa-IR" sz="2000" dirty="0">
                <a:cs typeface="B Nazanin" pitchFamily="2" charset="-78"/>
              </a:rPr>
              <a:t>صادرات در اقتصاد </a:t>
            </a:r>
            <a:r>
              <a:rPr lang="fa-IR" sz="2000" dirty="0" err="1">
                <a:cs typeface="B Nazanin" pitchFamily="2" charset="-78"/>
              </a:rPr>
              <a:t>كشورها</a:t>
            </a:r>
            <a:r>
              <a:rPr lang="fa-IR" sz="2000" dirty="0">
                <a:cs typeface="B Nazanin" pitchFamily="2" charset="-78"/>
              </a:rPr>
              <a:t> از </a:t>
            </a:r>
            <a:r>
              <a:rPr lang="fa-IR" sz="2000" dirty="0" err="1">
                <a:cs typeface="B Nazanin" pitchFamily="2" charset="-78"/>
              </a:rPr>
              <a:t>اهميت</a:t>
            </a:r>
            <a:r>
              <a:rPr lang="fa-IR" sz="2000" dirty="0">
                <a:cs typeface="B Nazanin" pitchFamily="2" charset="-78"/>
              </a:rPr>
              <a:t> </a:t>
            </a:r>
            <a:r>
              <a:rPr lang="fa-IR" sz="2000" dirty="0" err="1">
                <a:cs typeface="B Nazanin" pitchFamily="2" charset="-78"/>
              </a:rPr>
              <a:t>فزاينده</a:t>
            </a:r>
            <a:r>
              <a:rPr lang="fa-IR" sz="2000" dirty="0">
                <a:cs typeface="B Nazanin" pitchFamily="2" charset="-78"/>
              </a:rPr>
              <a:t> </a:t>
            </a:r>
            <a:r>
              <a:rPr lang="fa-IR" sz="2000" dirty="0" err="1">
                <a:cs typeface="B Nazanin" pitchFamily="2" charset="-78"/>
              </a:rPr>
              <a:t>اي</a:t>
            </a:r>
            <a:r>
              <a:rPr lang="fa-IR" sz="2000" dirty="0">
                <a:cs typeface="B Nazanin" pitchFamily="2" charset="-78"/>
              </a:rPr>
              <a:t> برخوردار است. </a:t>
            </a:r>
            <a:r>
              <a:rPr lang="fa-IR" sz="2000" dirty="0" err="1">
                <a:cs typeface="B Nazanin" pitchFamily="2" charset="-78"/>
              </a:rPr>
              <a:t>علي</a:t>
            </a:r>
            <a:r>
              <a:rPr lang="fa-IR" sz="2000" dirty="0">
                <a:cs typeface="B Nazanin" pitchFamily="2" charset="-78"/>
              </a:rPr>
              <a:t> رغم </a:t>
            </a:r>
            <a:r>
              <a:rPr lang="fa-IR" sz="2000" dirty="0" err="1">
                <a:cs typeface="B Nazanin" pitchFamily="2" charset="-78"/>
              </a:rPr>
              <a:t>اين</a:t>
            </a:r>
            <a:r>
              <a:rPr lang="fa-IR" sz="2000" dirty="0">
                <a:cs typeface="B Nazanin" pitchFamily="2" charset="-78"/>
              </a:rPr>
              <a:t> </a:t>
            </a:r>
            <a:r>
              <a:rPr lang="fa-IR" sz="2000" dirty="0" err="1">
                <a:cs typeface="B Nazanin" pitchFamily="2" charset="-78"/>
              </a:rPr>
              <a:t>اهميت</a:t>
            </a:r>
            <a:r>
              <a:rPr lang="fa-IR" sz="2000" dirty="0">
                <a:cs typeface="B Nazanin" pitchFamily="2" charset="-78"/>
              </a:rPr>
              <a:t> </a:t>
            </a:r>
            <a:r>
              <a:rPr lang="fa-IR" sz="2000" dirty="0" err="1">
                <a:cs typeface="B Nazanin" pitchFamily="2" charset="-78"/>
              </a:rPr>
              <a:t>سياست</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a:t>
            </a:r>
            <a:r>
              <a:rPr lang="fa-IR" sz="2000" dirty="0" err="1">
                <a:cs typeface="B Nazanin" pitchFamily="2" charset="-78"/>
              </a:rPr>
              <a:t>ملي</a:t>
            </a:r>
            <a:endParaRPr lang="fa-IR" sz="2000" dirty="0">
              <a:cs typeface="B Nazanin" pitchFamily="2" charset="-78"/>
            </a:endParaRPr>
          </a:p>
          <a:p>
            <a:pPr algn="r" rtl="1"/>
            <a:r>
              <a:rPr lang="fa-IR" sz="2000" dirty="0" err="1">
                <a:cs typeface="B Nazanin" pitchFamily="2" charset="-78"/>
              </a:rPr>
              <a:t>كشورها</a:t>
            </a:r>
            <a:r>
              <a:rPr lang="fa-IR" sz="2000" dirty="0">
                <a:cs typeface="B Nazanin" pitchFamily="2" charset="-78"/>
              </a:rPr>
              <a:t> در مورد </a:t>
            </a:r>
            <a:r>
              <a:rPr lang="fa-IR" sz="2000" dirty="0" err="1">
                <a:cs typeface="B Nazanin" pitchFamily="2" charset="-78"/>
              </a:rPr>
              <a:t>حركت</a:t>
            </a:r>
            <a:r>
              <a:rPr lang="fa-IR" sz="2000" dirty="0">
                <a:cs typeface="B Nazanin" pitchFamily="2" charset="-78"/>
              </a:rPr>
              <a:t> </a:t>
            </a:r>
            <a:r>
              <a:rPr lang="fa-IR" sz="2000" dirty="0" err="1">
                <a:cs typeface="B Nazanin" pitchFamily="2" charset="-78"/>
              </a:rPr>
              <a:t>كالا</a:t>
            </a:r>
            <a:r>
              <a:rPr lang="fa-IR" sz="2000" dirty="0">
                <a:cs typeface="B Nazanin" pitchFamily="2" charset="-78"/>
              </a:rPr>
              <a:t> </a:t>
            </a:r>
            <a:r>
              <a:rPr lang="fa-IR" sz="2000" dirty="0" err="1">
                <a:cs typeface="B Nazanin" pitchFamily="2" charset="-78"/>
              </a:rPr>
              <a:t>بين</a:t>
            </a:r>
            <a:r>
              <a:rPr lang="fa-IR" sz="2000" dirty="0">
                <a:cs typeface="B Nazanin" pitchFamily="2" charset="-78"/>
              </a:rPr>
              <a:t> </a:t>
            </a:r>
            <a:r>
              <a:rPr lang="fa-IR" sz="2000" dirty="0" err="1">
                <a:cs typeface="B Nazanin" pitchFamily="2" charset="-78"/>
              </a:rPr>
              <a:t>كشورها</a:t>
            </a:r>
            <a:r>
              <a:rPr lang="fa-IR" sz="2000" dirty="0">
                <a:cs typeface="B Nazanin" pitchFamily="2" charset="-78"/>
              </a:rPr>
              <a:t> متناقض بوده است. دولت ها با عرضه </a:t>
            </a:r>
            <a:r>
              <a:rPr lang="fa-IR" sz="2000" dirty="0" err="1">
                <a:cs typeface="B Nazanin" pitchFamily="2" charset="-78"/>
              </a:rPr>
              <a:t>يارانه</a:t>
            </a:r>
            <a:r>
              <a:rPr lang="fa-IR" sz="2000" dirty="0">
                <a:cs typeface="B Nazanin" pitchFamily="2" charset="-78"/>
              </a:rPr>
              <a:t> و </a:t>
            </a:r>
            <a:r>
              <a:rPr lang="fa-IR" sz="2000" dirty="0" err="1">
                <a:cs typeface="B Nazanin" pitchFamily="2" charset="-78"/>
              </a:rPr>
              <a:t>حمايت</a:t>
            </a:r>
            <a:r>
              <a:rPr lang="fa-IR" sz="2000" dirty="0">
                <a:cs typeface="B Nazanin" pitchFamily="2" charset="-78"/>
              </a:rPr>
              <a:t> </a:t>
            </a:r>
            <a:r>
              <a:rPr lang="fa-IR" sz="2000" dirty="0" err="1">
                <a:cs typeface="B Nazanin" pitchFamily="2" charset="-78"/>
              </a:rPr>
              <a:t>هاي</a:t>
            </a:r>
            <a:endParaRPr lang="fa-IR" sz="2000" dirty="0">
              <a:cs typeface="B Nazanin" pitchFamily="2" charset="-78"/>
            </a:endParaRPr>
          </a:p>
          <a:p>
            <a:pPr algn="r" rtl="1"/>
            <a:r>
              <a:rPr lang="fa-IR" sz="2000" dirty="0" err="1">
                <a:cs typeface="B Nazanin" pitchFamily="2" charset="-78"/>
              </a:rPr>
              <a:t>غير</a:t>
            </a:r>
            <a:r>
              <a:rPr lang="fa-IR" sz="2000" dirty="0">
                <a:cs typeface="B Nazanin" pitchFamily="2" charset="-78"/>
              </a:rPr>
              <a:t> </a:t>
            </a:r>
            <a:r>
              <a:rPr lang="fa-IR" sz="2000" dirty="0" err="1">
                <a:cs typeface="B Nazanin" pitchFamily="2" charset="-78"/>
              </a:rPr>
              <a:t>مستقيم</a:t>
            </a:r>
            <a:r>
              <a:rPr lang="fa-IR" sz="2000" dirty="0">
                <a:cs typeface="B Nazanin" pitchFamily="2" charset="-78"/>
              </a:rPr>
              <a:t> </a:t>
            </a:r>
            <a:r>
              <a:rPr lang="fa-IR" sz="2000" dirty="0" err="1">
                <a:cs typeface="B Nazanin" pitchFamily="2" charset="-78"/>
              </a:rPr>
              <a:t>كه</a:t>
            </a:r>
            <a:r>
              <a:rPr lang="fa-IR" sz="2000" dirty="0">
                <a:cs typeface="B Nazanin" pitchFamily="2" charset="-78"/>
              </a:rPr>
              <a:t> شامل:</a:t>
            </a:r>
          </a:p>
          <a:p>
            <a:pPr algn="r" rtl="1"/>
            <a:r>
              <a:rPr lang="fa-IR" sz="2000" dirty="0" smtClean="0">
                <a:cs typeface="B Nazanin" pitchFamily="2" charset="-78"/>
              </a:rPr>
              <a:t>1- </a:t>
            </a:r>
            <a:r>
              <a:rPr lang="fa-IR" sz="2000" dirty="0" err="1" smtClean="0">
                <a:cs typeface="B Nazanin" pitchFamily="2" charset="-78"/>
              </a:rPr>
              <a:t>تخفيف</a:t>
            </a:r>
            <a:r>
              <a:rPr lang="fa-IR" sz="2000" dirty="0" smtClean="0">
                <a:cs typeface="B Nazanin" pitchFamily="2" charset="-78"/>
              </a:rPr>
              <a:t> </a:t>
            </a:r>
            <a:r>
              <a:rPr lang="fa-IR" sz="2000" dirty="0" err="1">
                <a:cs typeface="B Nazanin" pitchFamily="2" charset="-78"/>
              </a:rPr>
              <a:t>مالياتي</a:t>
            </a:r>
            <a:endParaRPr lang="fa-IR" sz="2000" dirty="0">
              <a:cs typeface="B Nazanin" pitchFamily="2" charset="-78"/>
            </a:endParaRPr>
          </a:p>
          <a:p>
            <a:pPr algn="r" rtl="1"/>
            <a:r>
              <a:rPr lang="fa-IR" sz="2000" b="1" dirty="0" smtClean="0">
                <a:cs typeface="B Nazanin" pitchFamily="2" charset="-78"/>
              </a:rPr>
              <a:t>2-   </a:t>
            </a:r>
            <a:r>
              <a:rPr lang="fa-IR" sz="2000" dirty="0">
                <a:cs typeface="B Nazanin" pitchFamily="2" charset="-78"/>
              </a:rPr>
              <a:t>پرداخت </a:t>
            </a:r>
            <a:r>
              <a:rPr lang="fa-IR" sz="2000" dirty="0" err="1">
                <a:cs typeface="B Nazanin" pitchFamily="2" charset="-78"/>
              </a:rPr>
              <a:t>يارانه</a:t>
            </a:r>
            <a:r>
              <a:rPr lang="fa-IR" sz="2000" dirty="0">
                <a:cs typeface="B Nazanin" pitchFamily="2" charset="-78"/>
              </a:rPr>
              <a:t> به </a:t>
            </a:r>
            <a:r>
              <a:rPr lang="fa-IR" sz="2000" dirty="0" err="1">
                <a:cs typeface="B Nazanin" pitchFamily="2" charset="-78"/>
              </a:rPr>
              <a:t>صادركنندگان</a:t>
            </a:r>
            <a:r>
              <a:rPr lang="fa-IR" sz="2000" dirty="0">
                <a:cs typeface="B Nazanin" pitchFamily="2" charset="-78"/>
              </a:rPr>
              <a:t> موفق</a:t>
            </a:r>
          </a:p>
          <a:p>
            <a:pPr algn="r" rtl="1"/>
            <a:r>
              <a:rPr lang="fa-IR" sz="2000" dirty="0" smtClean="0">
                <a:cs typeface="B Nazanin" pitchFamily="2" charset="-78"/>
              </a:rPr>
              <a:t>3-  </a:t>
            </a:r>
            <a:r>
              <a:rPr lang="fa-IR" sz="2000" dirty="0">
                <a:cs typeface="B Nazanin" pitchFamily="2" charset="-78"/>
              </a:rPr>
              <a:t>تعرفه ها (فهرست تعرفه </a:t>
            </a:r>
            <a:r>
              <a:rPr lang="fa-IR" sz="2000" dirty="0" err="1">
                <a:cs typeface="B Nazanin" pitchFamily="2" charset="-78"/>
              </a:rPr>
              <a:t>گمركي</a:t>
            </a:r>
            <a:r>
              <a:rPr lang="fa-IR" sz="2000" dirty="0">
                <a:cs typeface="B Nazanin" pitchFamily="2" charset="-78"/>
              </a:rPr>
              <a:t> </a:t>
            </a:r>
            <a:r>
              <a:rPr lang="fa-IR" sz="2000" dirty="0" err="1">
                <a:cs typeface="B Nazanin" pitchFamily="2" charset="-78"/>
              </a:rPr>
              <a:t>بروكسل</a:t>
            </a:r>
            <a:r>
              <a:rPr lang="fa-IR" sz="2000" dirty="0">
                <a:cs typeface="B Nazanin" pitchFamily="2" charset="-78"/>
              </a:rPr>
              <a:t> در سال 1955 م)</a:t>
            </a:r>
          </a:p>
          <a:p>
            <a:pPr algn="r" rtl="1"/>
            <a:r>
              <a:rPr lang="fa-IR" sz="2000" dirty="0" smtClean="0">
                <a:cs typeface="B Nazanin" pitchFamily="2" charset="-78"/>
              </a:rPr>
              <a:t>4- برنامه </a:t>
            </a:r>
            <a:r>
              <a:rPr lang="fa-IR" sz="2000" dirty="0" err="1">
                <a:cs typeface="B Nazanin" pitchFamily="2" charset="-78"/>
              </a:rPr>
              <a:t>هاي</a:t>
            </a:r>
            <a:r>
              <a:rPr lang="fa-IR" sz="2000" dirty="0">
                <a:cs typeface="B Nazanin" pitchFamily="2" charset="-78"/>
              </a:rPr>
              <a:t> </a:t>
            </a:r>
            <a:r>
              <a:rPr lang="fa-IR" sz="2000" dirty="0" err="1">
                <a:cs typeface="B Nazanin" pitchFamily="2" charset="-78"/>
              </a:rPr>
              <a:t>پشتيباني</a:t>
            </a:r>
            <a:r>
              <a:rPr lang="fa-IR" sz="2000" dirty="0">
                <a:cs typeface="B Nazanin" pitchFamily="2" charset="-78"/>
              </a:rPr>
              <a:t> </a:t>
            </a:r>
            <a:r>
              <a:rPr lang="fa-IR" sz="2000" dirty="0" err="1">
                <a:cs typeface="B Nazanin" pitchFamily="2" charset="-78"/>
              </a:rPr>
              <a:t>وسيع</a:t>
            </a:r>
            <a:r>
              <a:rPr lang="fa-IR" sz="2000" dirty="0">
                <a:cs typeface="B Nazanin" pitchFamily="2" charset="-78"/>
              </a:rPr>
              <a:t> </a:t>
            </a:r>
            <a:r>
              <a:rPr lang="fa-IR" sz="2000" dirty="0" err="1">
                <a:cs typeface="B Nazanin" pitchFamily="2" charset="-78"/>
              </a:rPr>
              <a:t>دولتي</a:t>
            </a:r>
            <a:r>
              <a:rPr lang="fa-IR" sz="2000" dirty="0">
                <a:cs typeface="B Nazanin" pitchFamily="2" charset="-78"/>
              </a:rPr>
              <a:t> در جهت آموزش و صادرات</a:t>
            </a:r>
            <a:r>
              <a:rPr lang="fa-IR" sz="2000" b="1" dirty="0">
                <a:cs typeface="B Nazanin" pitchFamily="2" charset="-78"/>
              </a:rPr>
              <a:t>.</a:t>
            </a:r>
          </a:p>
          <a:p>
            <a:pPr algn="r" rtl="1"/>
            <a:r>
              <a:rPr lang="fa-IR" sz="2000" dirty="0">
                <a:cs typeface="B Nazanin" pitchFamily="2" charset="-78"/>
              </a:rPr>
              <a:t>صادرات را </a:t>
            </a:r>
            <a:r>
              <a:rPr lang="fa-IR" sz="2000" dirty="0" err="1">
                <a:cs typeface="B Nazanin" pitchFamily="2" charset="-78"/>
              </a:rPr>
              <a:t>تشويق</a:t>
            </a:r>
            <a:r>
              <a:rPr lang="fa-IR" sz="2000" dirty="0">
                <a:cs typeface="B Nazanin" pitchFamily="2" charset="-78"/>
              </a:rPr>
              <a:t> </a:t>
            </a:r>
            <a:r>
              <a:rPr lang="fa-IR" sz="2000" dirty="0" err="1">
                <a:cs typeface="B Nazanin" pitchFamily="2" charset="-78"/>
              </a:rPr>
              <a:t>مي</a:t>
            </a:r>
            <a:r>
              <a:rPr lang="fa-IR" sz="2000" dirty="0">
                <a:cs typeface="B Nazanin" pitchFamily="2" charset="-78"/>
              </a:rPr>
              <a:t> </a:t>
            </a:r>
            <a:r>
              <a:rPr lang="fa-IR" sz="2000" dirty="0" err="1">
                <a:cs typeface="B Nazanin" pitchFamily="2" charset="-78"/>
              </a:rPr>
              <a:t>كنند</a:t>
            </a:r>
            <a:r>
              <a:rPr lang="fa-IR" sz="2000" dirty="0">
                <a:cs typeface="B Nazanin" pitchFamily="2" charset="-78"/>
              </a:rPr>
              <a:t>، در </a:t>
            </a:r>
            <a:r>
              <a:rPr lang="fa-IR" sz="2000" dirty="0" err="1">
                <a:cs typeface="B Nazanin" pitchFamily="2" charset="-78"/>
              </a:rPr>
              <a:t>حالي</a:t>
            </a:r>
            <a:r>
              <a:rPr lang="fa-IR" sz="2000" dirty="0">
                <a:cs typeface="B Nazanin" pitchFamily="2" charset="-78"/>
              </a:rPr>
              <a:t> </a:t>
            </a:r>
            <a:r>
              <a:rPr lang="fa-IR" sz="2000" dirty="0" err="1">
                <a:cs typeface="B Nazanin" pitchFamily="2" charset="-78"/>
              </a:rPr>
              <a:t>كه</a:t>
            </a:r>
            <a:r>
              <a:rPr lang="fa-IR" sz="2000" dirty="0">
                <a:cs typeface="B Nazanin" pitchFamily="2" charset="-78"/>
              </a:rPr>
              <a:t> با </a:t>
            </a:r>
            <a:r>
              <a:rPr lang="fa-IR" sz="2000" dirty="0" err="1">
                <a:cs typeface="B Nazanin" pitchFamily="2" charset="-78"/>
              </a:rPr>
              <a:t>سياست</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مختلف واردات را محدود </a:t>
            </a:r>
            <a:r>
              <a:rPr lang="fa-IR" sz="2000" dirty="0" err="1">
                <a:cs typeface="B Nazanin" pitchFamily="2" charset="-78"/>
              </a:rPr>
              <a:t>مي</a:t>
            </a:r>
            <a:r>
              <a:rPr lang="fa-IR" sz="2000" dirty="0">
                <a:cs typeface="B Nazanin" pitchFamily="2" charset="-78"/>
              </a:rPr>
              <a:t> </a:t>
            </a:r>
            <a:r>
              <a:rPr lang="fa-IR" sz="2000" dirty="0" err="1" smtClean="0">
                <a:cs typeface="B Nazanin" pitchFamily="2" charset="-78"/>
              </a:rPr>
              <a:t>كنند</a:t>
            </a:r>
            <a:r>
              <a:rPr lang="fa-IR" sz="2000" dirty="0" smtClean="0">
                <a:cs typeface="B Nazanin" pitchFamily="2" charset="-78"/>
              </a:rPr>
              <a:t>.</a:t>
            </a:r>
            <a:endParaRPr lang="en-US" sz="2800" dirty="0">
              <a:cs typeface="B Nazanin" pitchFamily="2" charset="-78"/>
            </a:endParaRPr>
          </a:p>
        </p:txBody>
      </p:sp>
    </p:spTree>
    <p:extLst>
      <p:ext uri="{BB962C8B-B14F-4D97-AF65-F5344CB8AC3E}">
        <p14:creationId xmlns:p14="http://schemas.microsoft.com/office/powerpoint/2010/main" xmlns="" val="1754123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400" dirty="0" err="1">
                <a:solidFill>
                  <a:srgbClr val="1AB621"/>
                </a:solidFill>
                <a:cs typeface="B Nazanin" pitchFamily="2" charset="-78"/>
              </a:rPr>
              <a:t>سياست</a:t>
            </a:r>
            <a:r>
              <a:rPr lang="fa-IR" sz="2400" dirty="0">
                <a:solidFill>
                  <a:srgbClr val="1AB621"/>
                </a:solidFill>
                <a:cs typeface="B Nazanin" pitchFamily="2" charset="-78"/>
              </a:rPr>
              <a:t> </a:t>
            </a:r>
            <a:r>
              <a:rPr lang="fa-IR" sz="2400" dirty="0" err="1">
                <a:solidFill>
                  <a:srgbClr val="1AB621"/>
                </a:solidFill>
                <a:cs typeface="B Nazanin" pitchFamily="2" charset="-78"/>
              </a:rPr>
              <a:t>هاي</a:t>
            </a:r>
            <a:r>
              <a:rPr lang="fa-IR" sz="2400" dirty="0">
                <a:solidFill>
                  <a:srgbClr val="1AB621"/>
                </a:solidFill>
                <a:cs typeface="B Nazanin" pitchFamily="2" charset="-78"/>
              </a:rPr>
              <a:t> </a:t>
            </a:r>
            <a:r>
              <a:rPr lang="fa-IR" sz="2400" dirty="0" err="1">
                <a:solidFill>
                  <a:srgbClr val="1AB621"/>
                </a:solidFill>
                <a:cs typeface="B Nazanin" pitchFamily="2" charset="-78"/>
              </a:rPr>
              <a:t>تهيه</a:t>
            </a:r>
            <a:r>
              <a:rPr lang="fa-IR" sz="2400" dirty="0">
                <a:solidFill>
                  <a:srgbClr val="1AB621"/>
                </a:solidFill>
                <a:cs typeface="B Nazanin" pitchFamily="2" charset="-78"/>
              </a:rPr>
              <a:t> اقلام به صورت </a:t>
            </a:r>
            <a:r>
              <a:rPr lang="fa-IR" sz="2400" dirty="0" err="1">
                <a:solidFill>
                  <a:srgbClr val="1AB621"/>
                </a:solidFill>
                <a:cs typeface="B Nazanin" pitchFamily="2" charset="-78"/>
              </a:rPr>
              <a:t>تبعيضي</a:t>
            </a:r>
            <a:r>
              <a:rPr lang="fa-IR" sz="2400" dirty="0">
                <a:solidFill>
                  <a:srgbClr val="1AB621"/>
                </a:solidFill>
                <a:cs typeface="B Nazanin" pitchFamily="2" charset="-78"/>
              </a:rPr>
              <a:t> توسط بخش </a:t>
            </a:r>
            <a:r>
              <a:rPr lang="fa-IR" sz="2400" dirty="0" err="1">
                <a:solidFill>
                  <a:srgbClr val="1AB621"/>
                </a:solidFill>
                <a:cs typeface="B Nazanin" pitchFamily="2" charset="-78"/>
              </a:rPr>
              <a:t>هاي</a:t>
            </a:r>
            <a:r>
              <a:rPr lang="fa-IR" sz="2400" dirty="0">
                <a:solidFill>
                  <a:srgbClr val="1AB621"/>
                </a:solidFill>
                <a:cs typeface="B Nazanin" pitchFamily="2" charset="-78"/>
              </a:rPr>
              <a:t> </a:t>
            </a:r>
            <a:r>
              <a:rPr lang="fa-IR" sz="2400" dirty="0" err="1">
                <a:solidFill>
                  <a:srgbClr val="1AB621"/>
                </a:solidFill>
                <a:cs typeface="B Nazanin" pitchFamily="2" charset="-78"/>
              </a:rPr>
              <a:t>دولتي</a:t>
            </a:r>
            <a:r>
              <a:rPr lang="fa-IR" sz="2400" dirty="0">
                <a:solidFill>
                  <a:srgbClr val="1AB621"/>
                </a:solidFill>
                <a:cs typeface="B Nazanin" pitchFamily="2" charset="-78"/>
              </a:rPr>
              <a:t> </a:t>
            </a:r>
            <a:r>
              <a:rPr lang="fa-IR" sz="2400" dirty="0" smtClean="0">
                <a:solidFill>
                  <a:srgbClr val="1AB621"/>
                </a:solidFill>
                <a:cs typeface="B Nazanin" pitchFamily="2" charset="-78"/>
              </a:rPr>
              <a:t>و </a:t>
            </a:r>
            <a:r>
              <a:rPr lang="fa-IR" sz="2400" dirty="0" err="1" smtClean="0">
                <a:solidFill>
                  <a:srgbClr val="1AB621"/>
                </a:solidFill>
                <a:cs typeface="B Nazanin" pitchFamily="2" charset="-78"/>
              </a:rPr>
              <a:t>خصوصي</a:t>
            </a:r>
            <a:endParaRPr lang="fa-IR" sz="2400" dirty="0" smtClean="0">
              <a:solidFill>
                <a:srgbClr val="1AB621"/>
              </a:solidFill>
              <a:cs typeface="B Nazanin" pitchFamily="2" charset="-78"/>
            </a:endParaRPr>
          </a:p>
          <a:p>
            <a:pPr algn="r" rtl="1"/>
            <a:r>
              <a:rPr lang="fa-IR" sz="2400" dirty="0" err="1">
                <a:cs typeface="B Nazanin" pitchFamily="2" charset="-78"/>
              </a:rPr>
              <a:t>اين</a:t>
            </a:r>
            <a:r>
              <a:rPr lang="fa-IR" sz="2400" dirty="0">
                <a:cs typeface="B Nazanin" pitchFamily="2" charset="-78"/>
              </a:rPr>
              <a:t> </a:t>
            </a:r>
            <a:r>
              <a:rPr lang="fa-IR" sz="2400" dirty="0" err="1">
                <a:cs typeface="B Nazanin" pitchFamily="2" charset="-78"/>
              </a:rPr>
              <a:t>سياست</a:t>
            </a:r>
            <a:r>
              <a:rPr lang="fa-IR" sz="2400" dirty="0">
                <a:cs typeface="B Nazanin" pitchFamily="2" charset="-78"/>
              </a:rPr>
              <a:t> ها شامل </a:t>
            </a:r>
            <a:r>
              <a:rPr lang="fa-IR" sz="2400" dirty="0" err="1">
                <a:cs typeface="B Nazanin" pitchFamily="2" charset="-78"/>
              </a:rPr>
              <a:t>قوانين</a:t>
            </a:r>
            <a:r>
              <a:rPr lang="fa-IR" sz="2400" dirty="0">
                <a:cs typeface="B Nazanin" pitchFamily="2" charset="-78"/>
              </a:rPr>
              <a:t> </a:t>
            </a:r>
            <a:r>
              <a:rPr lang="fa-IR" sz="2400" dirty="0" err="1" smtClean="0">
                <a:cs typeface="B Nazanin" pitchFamily="2" charset="-78"/>
              </a:rPr>
              <a:t>دولتي</a:t>
            </a:r>
            <a:r>
              <a:rPr lang="fa-IR" sz="2400" dirty="0" smtClean="0">
                <a:cs typeface="B Nazanin" pitchFamily="2" charset="-78"/>
              </a:rPr>
              <a:t> جهت </a:t>
            </a:r>
            <a:r>
              <a:rPr lang="fa-IR" sz="2400" dirty="0" err="1">
                <a:cs typeface="B Nazanin" pitchFamily="2" charset="-78"/>
              </a:rPr>
              <a:t>تهيه</a:t>
            </a:r>
            <a:r>
              <a:rPr lang="fa-IR" sz="2400" dirty="0">
                <a:cs typeface="B Nazanin" pitchFamily="2" charset="-78"/>
              </a:rPr>
              <a:t> اقلام </a:t>
            </a:r>
            <a:r>
              <a:rPr lang="fa-IR" sz="2400" dirty="0" err="1">
                <a:cs typeface="B Nazanin" pitchFamily="2" charset="-78"/>
              </a:rPr>
              <a:t>رسمي</a:t>
            </a:r>
            <a:r>
              <a:rPr lang="fa-IR" sz="2400" dirty="0">
                <a:cs typeface="B Nazanin" pitchFamily="2" charset="-78"/>
              </a:rPr>
              <a:t> و </a:t>
            </a:r>
            <a:r>
              <a:rPr lang="fa-IR" sz="2400" dirty="0" err="1">
                <a:cs typeface="B Nazanin" pitchFamily="2" charset="-78"/>
              </a:rPr>
              <a:t>غير</a:t>
            </a:r>
            <a:r>
              <a:rPr lang="fa-IR" sz="2400" dirty="0">
                <a:cs typeface="B Nazanin" pitchFamily="2" charset="-78"/>
              </a:rPr>
              <a:t> </a:t>
            </a:r>
            <a:r>
              <a:rPr lang="fa-IR" sz="2400" dirty="0" err="1" smtClean="0">
                <a:cs typeface="B Nazanin" pitchFamily="2" charset="-78"/>
              </a:rPr>
              <a:t>رسمي</a:t>
            </a:r>
            <a:r>
              <a:rPr lang="fa-IR" sz="2400" dirty="0" smtClean="0">
                <a:cs typeface="B Nazanin" pitchFamily="2" charset="-78"/>
              </a:rPr>
              <a:t> </a:t>
            </a:r>
            <a:r>
              <a:rPr lang="fa-IR" sz="2400" dirty="0" err="1" smtClean="0">
                <a:cs typeface="B Nazanin" pitchFamily="2" charset="-78"/>
              </a:rPr>
              <a:t>شركت</a:t>
            </a:r>
            <a:r>
              <a:rPr lang="fa-IR" sz="2400" dirty="0" smtClean="0">
                <a:cs typeface="B Nazanin" pitchFamily="2" charset="-78"/>
              </a:rPr>
              <a:t> </a:t>
            </a:r>
            <a:r>
              <a:rPr lang="fa-IR" sz="2400" dirty="0">
                <a:cs typeface="B Nazanin" pitchFamily="2" charset="-78"/>
              </a:rPr>
              <a:t>ها </a:t>
            </a:r>
            <a:r>
              <a:rPr lang="fa-IR" sz="2400" dirty="0" err="1">
                <a:cs typeface="B Nazanin" pitchFamily="2" charset="-78"/>
              </a:rPr>
              <a:t>مي</a:t>
            </a:r>
            <a:r>
              <a:rPr lang="fa-IR" sz="2400" dirty="0">
                <a:cs typeface="B Nazanin" pitchFamily="2" charset="-78"/>
              </a:rPr>
              <a:t> </a:t>
            </a:r>
            <a:r>
              <a:rPr lang="fa-IR" sz="2400" dirty="0" smtClean="0">
                <a:cs typeface="B Nazanin" pitchFamily="2" charset="-78"/>
              </a:rPr>
              <a:t>باشد.</a:t>
            </a:r>
            <a:endParaRPr lang="en-US" sz="2400" dirty="0">
              <a:cs typeface="B Nazanin" pitchFamily="2" charset="-78"/>
            </a:endParaRPr>
          </a:p>
        </p:txBody>
      </p:sp>
      <p:graphicFrame>
        <p:nvGraphicFramePr>
          <p:cNvPr id="4" name="Diagram 3"/>
          <p:cNvGraphicFramePr/>
          <p:nvPr>
            <p:extLst>
              <p:ext uri="{D42A27DB-BD31-4B8C-83A1-F6EECF244321}">
                <p14:modId xmlns:p14="http://schemas.microsoft.com/office/powerpoint/2010/main" xmlns="" val="4097696213"/>
              </p:ext>
            </p:extLst>
          </p:nvPr>
        </p:nvGraphicFramePr>
        <p:xfrm>
          <a:off x="1403648"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86792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800" b="1" dirty="0">
                <a:solidFill>
                  <a:srgbClr val="1AB621"/>
                </a:solidFill>
                <a:cs typeface="B Nazanin" pitchFamily="2" charset="-78"/>
              </a:rPr>
              <a:t>انتخاب </a:t>
            </a:r>
            <a:r>
              <a:rPr lang="fa-IR" sz="2800" b="1" dirty="0" err="1">
                <a:solidFill>
                  <a:srgbClr val="1AB621"/>
                </a:solidFill>
                <a:cs typeface="B Nazanin" pitchFamily="2" charset="-78"/>
              </a:rPr>
              <a:t>بازارهاي</a:t>
            </a:r>
            <a:r>
              <a:rPr lang="fa-IR" sz="2800" b="1" dirty="0">
                <a:solidFill>
                  <a:srgbClr val="1AB621"/>
                </a:solidFill>
                <a:cs typeface="B Nazanin" pitchFamily="2" charset="-78"/>
              </a:rPr>
              <a:t> </a:t>
            </a:r>
            <a:r>
              <a:rPr lang="fa-IR" sz="2800" b="1" dirty="0" err="1" smtClean="0">
                <a:solidFill>
                  <a:srgbClr val="1AB621"/>
                </a:solidFill>
                <a:cs typeface="B Nazanin" pitchFamily="2" charset="-78"/>
              </a:rPr>
              <a:t>صادراتي</a:t>
            </a:r>
            <a:endParaRPr lang="fa-IR" sz="2800" b="1" dirty="0" smtClean="0">
              <a:solidFill>
                <a:srgbClr val="1AB621"/>
              </a:solidFill>
              <a:cs typeface="B Nazanin" pitchFamily="2" charset="-78"/>
            </a:endParaRPr>
          </a:p>
          <a:p>
            <a:pPr algn="r" rtl="1"/>
            <a:r>
              <a:rPr lang="fa-IR" sz="2400" dirty="0" err="1">
                <a:cs typeface="B Nazanin" pitchFamily="2" charset="-78"/>
              </a:rPr>
              <a:t>تصميم</a:t>
            </a:r>
            <a:r>
              <a:rPr lang="fa-IR" sz="2400" dirty="0">
                <a:cs typeface="B Nazanin" pitchFamily="2" charset="-78"/>
              </a:rPr>
              <a:t> </a:t>
            </a:r>
            <a:r>
              <a:rPr lang="fa-IR" sz="2400" dirty="0" err="1">
                <a:cs typeface="B Nazanin" pitchFamily="2" charset="-78"/>
              </a:rPr>
              <a:t>گيري</a:t>
            </a:r>
            <a:r>
              <a:rPr lang="fa-IR" sz="2400" dirty="0">
                <a:cs typeface="B Nazanin" pitchFamily="2" charset="-78"/>
              </a:rPr>
              <a:t> جهت </a:t>
            </a:r>
            <a:r>
              <a:rPr lang="fa-IR" sz="2400" dirty="0" err="1">
                <a:cs typeface="B Nazanin" pitchFamily="2" charset="-78"/>
              </a:rPr>
              <a:t>فعاليت</a:t>
            </a:r>
            <a:r>
              <a:rPr lang="fa-IR" sz="2400" dirty="0">
                <a:cs typeface="B Nazanin" pitchFamily="2" charset="-78"/>
              </a:rPr>
              <a:t> در </a:t>
            </a:r>
            <a:r>
              <a:rPr lang="fa-IR" sz="2400" dirty="0" err="1">
                <a:cs typeface="B Nazanin" pitchFamily="2" charset="-78"/>
              </a:rPr>
              <a:t>بازاريابي</a:t>
            </a:r>
            <a:r>
              <a:rPr lang="fa-IR" sz="2400" dirty="0">
                <a:cs typeface="B Nazanin" pitchFamily="2" charset="-78"/>
              </a:rPr>
              <a:t> صادرات </a:t>
            </a:r>
            <a:r>
              <a:rPr lang="fa-IR" sz="2400" dirty="0" err="1">
                <a:cs typeface="B Nazanin" pitchFamily="2" charset="-78"/>
              </a:rPr>
              <a:t>بايد</a:t>
            </a:r>
            <a:r>
              <a:rPr lang="fa-IR" sz="2400" dirty="0">
                <a:cs typeface="B Nazanin" pitchFamily="2" charset="-78"/>
              </a:rPr>
              <a:t> بر اساس:</a:t>
            </a:r>
          </a:p>
          <a:p>
            <a:pPr marL="0" indent="0" algn="r" rtl="1">
              <a:buNone/>
            </a:pPr>
            <a:r>
              <a:rPr lang="fa-IR" sz="2400" dirty="0">
                <a:cs typeface="B Nazanin" pitchFamily="2" charset="-78"/>
              </a:rPr>
              <a:t>• </a:t>
            </a:r>
            <a:r>
              <a:rPr lang="fa-IR" sz="2400" b="1" dirty="0">
                <a:cs typeface="B Nazanin" pitchFamily="2" charset="-78"/>
              </a:rPr>
              <a:t>اندازه بالقوه بازار</a:t>
            </a:r>
          </a:p>
          <a:p>
            <a:pPr marL="0" indent="0" algn="r" rtl="1">
              <a:buNone/>
            </a:pPr>
            <a:r>
              <a:rPr lang="fa-IR" sz="2400" dirty="0">
                <a:cs typeface="B Nazanin" pitchFamily="2" charset="-78"/>
              </a:rPr>
              <a:t>• </a:t>
            </a:r>
            <a:r>
              <a:rPr lang="fa-IR" sz="2400" b="1" dirty="0" err="1">
                <a:cs typeface="B Nazanin" pitchFamily="2" charset="-78"/>
              </a:rPr>
              <a:t>فعاليت</a:t>
            </a:r>
            <a:r>
              <a:rPr lang="fa-IR" sz="2400" b="1" dirty="0">
                <a:cs typeface="B Nazanin" pitchFamily="2" charset="-78"/>
              </a:rPr>
              <a:t> </a:t>
            </a:r>
            <a:r>
              <a:rPr lang="fa-IR" sz="2400" b="1" dirty="0" err="1">
                <a:cs typeface="B Nazanin" pitchFamily="2" charset="-78"/>
              </a:rPr>
              <a:t>هاي</a:t>
            </a:r>
            <a:r>
              <a:rPr lang="fa-IR" sz="2400" b="1" dirty="0">
                <a:cs typeface="B Nazanin" pitchFamily="2" charset="-78"/>
              </a:rPr>
              <a:t> </a:t>
            </a:r>
            <a:r>
              <a:rPr lang="fa-IR" sz="2400" b="1" dirty="0" smtClean="0">
                <a:cs typeface="B Nazanin" pitchFamily="2" charset="-78"/>
              </a:rPr>
              <a:t>رقبا</a:t>
            </a:r>
          </a:p>
          <a:p>
            <a:pPr marL="0" indent="0" algn="r" rtl="1">
              <a:buNone/>
            </a:pPr>
            <a:r>
              <a:rPr lang="fa-IR" sz="2400" dirty="0" smtClean="0">
                <a:cs typeface="B Nazanin" pitchFamily="2" charset="-78"/>
              </a:rPr>
              <a:t> </a:t>
            </a:r>
            <a:r>
              <a:rPr lang="en-US" sz="2400" dirty="0" smtClean="0">
                <a:cs typeface="B Nazanin" pitchFamily="2" charset="-78"/>
              </a:rPr>
              <a:t>• </a:t>
            </a:r>
            <a:r>
              <a:rPr lang="fa-IR" sz="2400" b="1" dirty="0" err="1">
                <a:cs typeface="B Nazanin" pitchFamily="2" charset="-78"/>
              </a:rPr>
              <a:t>آميخته</a:t>
            </a:r>
            <a:r>
              <a:rPr lang="fa-IR" sz="2400" b="1" dirty="0">
                <a:cs typeface="B Nazanin" pitchFamily="2" charset="-78"/>
              </a:rPr>
              <a:t> </a:t>
            </a:r>
            <a:r>
              <a:rPr lang="fa-IR" sz="2400" b="1" dirty="0" err="1">
                <a:cs typeface="B Nazanin" pitchFamily="2" charset="-78"/>
              </a:rPr>
              <a:t>هاي</a:t>
            </a:r>
            <a:r>
              <a:rPr lang="fa-IR" sz="2400" b="1" dirty="0">
                <a:cs typeface="B Nazanin" pitchFamily="2" charset="-78"/>
              </a:rPr>
              <a:t> </a:t>
            </a:r>
            <a:r>
              <a:rPr lang="fa-IR" sz="2400" b="1" dirty="0" err="1" smtClean="0">
                <a:cs typeface="B Nazanin" pitchFamily="2" charset="-78"/>
              </a:rPr>
              <a:t>بازاريابي</a:t>
            </a:r>
            <a:r>
              <a:rPr lang="fa-IR" sz="2400" b="1" dirty="0" smtClean="0">
                <a:cs typeface="B Nazanin" pitchFamily="2" charset="-78"/>
              </a:rPr>
              <a:t> باشد.</a:t>
            </a:r>
            <a:endParaRPr lang="fa-IR" sz="2400" b="1" dirty="0">
              <a:cs typeface="B Nazanin" pitchFamily="2" charset="-78"/>
            </a:endParaRPr>
          </a:p>
          <a:p>
            <a:pPr algn="r" rtl="1"/>
            <a:r>
              <a:rPr lang="fa-IR" sz="2400" dirty="0">
                <a:cs typeface="B Nazanin" pitchFamily="2" charset="-78"/>
              </a:rPr>
              <a:t>گام </a:t>
            </a:r>
            <a:r>
              <a:rPr lang="fa-IR" sz="2400" dirty="0" err="1">
                <a:cs typeface="B Nazanin" pitchFamily="2" charset="-78"/>
              </a:rPr>
              <a:t>بعدي</a:t>
            </a:r>
            <a:r>
              <a:rPr lang="fa-IR" sz="2400" dirty="0">
                <a:cs typeface="B Nazanin" pitchFamily="2" charset="-78"/>
              </a:rPr>
              <a:t> در </a:t>
            </a:r>
            <a:r>
              <a:rPr lang="fa-IR" sz="2400" dirty="0" err="1">
                <a:cs typeface="B Nazanin" pitchFamily="2" charset="-78"/>
              </a:rPr>
              <a:t>اين</a:t>
            </a:r>
            <a:r>
              <a:rPr lang="fa-IR" sz="2400" dirty="0">
                <a:cs typeface="B Nazanin" pitchFamily="2" charset="-78"/>
              </a:rPr>
              <a:t> راستا انتخاب </a:t>
            </a:r>
            <a:r>
              <a:rPr lang="fa-IR" sz="2400" dirty="0" err="1">
                <a:cs typeface="B Nazanin" pitchFamily="2" charset="-78"/>
              </a:rPr>
              <a:t>يك</a:t>
            </a:r>
            <a:r>
              <a:rPr lang="fa-IR" sz="2400" dirty="0">
                <a:cs typeface="B Nazanin" pitchFamily="2" charset="-78"/>
              </a:rPr>
              <a:t> </a:t>
            </a:r>
            <a:r>
              <a:rPr lang="fa-IR" sz="2400" dirty="0" err="1">
                <a:cs typeface="B Nazanin" pitchFamily="2" charset="-78"/>
              </a:rPr>
              <a:t>يا</a:t>
            </a:r>
            <a:r>
              <a:rPr lang="fa-IR" sz="2400" dirty="0">
                <a:cs typeface="B Nazanin" pitchFamily="2" charset="-78"/>
              </a:rPr>
              <a:t> چند بازار هدف </a:t>
            </a:r>
            <a:r>
              <a:rPr lang="fa-IR" sz="2400" dirty="0" err="1">
                <a:cs typeface="B Nazanin" pitchFamily="2" charset="-78"/>
              </a:rPr>
              <a:t>مي</a:t>
            </a:r>
            <a:r>
              <a:rPr lang="fa-IR" sz="2400" dirty="0">
                <a:cs typeface="B Nazanin" pitchFamily="2" charset="-78"/>
              </a:rPr>
              <a:t> باشد. </a:t>
            </a:r>
            <a:r>
              <a:rPr lang="fa-IR" sz="2400" dirty="0" err="1">
                <a:cs typeface="B Nazanin" pitchFamily="2" charset="-78"/>
              </a:rPr>
              <a:t>اين</a:t>
            </a:r>
            <a:r>
              <a:rPr lang="fa-IR" sz="2400" dirty="0">
                <a:cs typeface="B Nazanin" pitchFamily="2" charset="-78"/>
              </a:rPr>
              <a:t> </a:t>
            </a:r>
            <a:r>
              <a:rPr lang="fa-IR" sz="2400" dirty="0" err="1">
                <a:cs typeface="B Nazanin" pitchFamily="2" charset="-78"/>
              </a:rPr>
              <a:t>فرآيند</a:t>
            </a:r>
            <a:r>
              <a:rPr lang="fa-IR" sz="2400" dirty="0">
                <a:cs typeface="B Nazanin" pitchFamily="2" charset="-78"/>
              </a:rPr>
              <a:t> </a:t>
            </a:r>
            <a:r>
              <a:rPr lang="fa-IR" sz="2400" dirty="0" err="1">
                <a:cs typeface="B Nazanin" pitchFamily="2" charset="-78"/>
              </a:rPr>
              <a:t>بايد</a:t>
            </a:r>
            <a:r>
              <a:rPr lang="fa-IR" sz="2400" dirty="0">
                <a:cs typeface="B Nazanin" pitchFamily="2" charset="-78"/>
              </a:rPr>
              <a:t> با </a:t>
            </a:r>
            <a:r>
              <a:rPr lang="fa-IR" sz="2400" dirty="0" err="1">
                <a:cs typeface="B Nazanin" pitchFamily="2" charset="-78"/>
              </a:rPr>
              <a:t>ايجاد</a:t>
            </a:r>
            <a:r>
              <a:rPr lang="fa-IR" sz="2400" dirty="0">
                <a:cs typeface="B Nazanin" pitchFamily="2" charset="-78"/>
              </a:rPr>
              <a:t> </a:t>
            </a:r>
            <a:r>
              <a:rPr lang="fa-IR" sz="2400" dirty="0" err="1">
                <a:cs typeface="B Nazanin" pitchFamily="2" charset="-78"/>
              </a:rPr>
              <a:t>هماهنگي</a:t>
            </a:r>
            <a:endParaRPr lang="fa-IR" sz="2400" dirty="0">
              <a:cs typeface="B Nazanin" pitchFamily="2" charset="-78"/>
            </a:endParaRPr>
          </a:p>
          <a:p>
            <a:pPr algn="r" rtl="1"/>
            <a:r>
              <a:rPr lang="fa-IR" sz="2400" dirty="0" err="1">
                <a:cs typeface="B Nazanin" pitchFamily="2" charset="-78"/>
              </a:rPr>
              <a:t>بين</a:t>
            </a:r>
            <a:r>
              <a:rPr lang="fa-IR" sz="2400" dirty="0">
                <a:cs typeface="B Nazanin" pitchFamily="2" charset="-78"/>
              </a:rPr>
              <a:t> محصول و بازار آغاز شود.</a:t>
            </a:r>
            <a:endParaRPr lang="en-US" sz="2400" dirty="0">
              <a:solidFill>
                <a:srgbClr val="1AB621"/>
              </a:solidFill>
              <a:cs typeface="B Nazanin" pitchFamily="2" charset="-78"/>
            </a:endParaRPr>
          </a:p>
        </p:txBody>
      </p:sp>
    </p:spTree>
    <p:extLst>
      <p:ext uri="{BB962C8B-B14F-4D97-AF65-F5344CB8AC3E}">
        <p14:creationId xmlns:p14="http://schemas.microsoft.com/office/powerpoint/2010/main" xmlns="" val="3236773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2400" b="1" dirty="0" err="1">
                <a:solidFill>
                  <a:srgbClr val="1AB621"/>
                </a:solidFill>
                <a:cs typeface="B Nazanin" pitchFamily="2" charset="-78"/>
              </a:rPr>
              <a:t>معيارهاي</a:t>
            </a:r>
            <a:r>
              <a:rPr lang="fa-IR" sz="2400" b="1" dirty="0">
                <a:solidFill>
                  <a:srgbClr val="1AB621"/>
                </a:solidFill>
                <a:cs typeface="B Nazanin" pitchFamily="2" charset="-78"/>
              </a:rPr>
              <a:t> انتخاب بازار:</a:t>
            </a:r>
          </a:p>
          <a:p>
            <a:pPr algn="r" rtl="1"/>
            <a:r>
              <a:rPr lang="fa-IR" sz="2400" dirty="0">
                <a:cs typeface="B Nazanin" pitchFamily="2" charset="-78"/>
              </a:rPr>
              <a:t>1) </a:t>
            </a:r>
            <a:r>
              <a:rPr lang="fa-IR" sz="2400" dirty="0" err="1">
                <a:cs typeface="B Nazanin" pitchFamily="2" charset="-78"/>
              </a:rPr>
              <a:t>قابليت</a:t>
            </a:r>
            <a:r>
              <a:rPr lang="fa-IR" sz="2400" dirty="0">
                <a:cs typeface="B Nazanin" pitchFamily="2" charset="-78"/>
              </a:rPr>
              <a:t> </a:t>
            </a:r>
            <a:r>
              <a:rPr lang="fa-IR" sz="2400" dirty="0" err="1">
                <a:cs typeface="B Nazanin" pitchFamily="2" charset="-78"/>
              </a:rPr>
              <a:t>هاي</a:t>
            </a:r>
            <a:r>
              <a:rPr lang="fa-IR" sz="2400" dirty="0">
                <a:cs typeface="B Nazanin" pitchFamily="2" charset="-78"/>
              </a:rPr>
              <a:t> بالقوه بازار</a:t>
            </a:r>
          </a:p>
          <a:p>
            <a:pPr algn="r" rtl="1"/>
            <a:r>
              <a:rPr lang="fa-IR" sz="2400" dirty="0">
                <a:cs typeface="B Nazanin" pitchFamily="2" charset="-78"/>
              </a:rPr>
              <a:t>2) </a:t>
            </a:r>
            <a:r>
              <a:rPr lang="fa-IR" sz="2400" dirty="0" err="1">
                <a:cs typeface="B Nazanin" pitchFamily="2" charset="-78"/>
              </a:rPr>
              <a:t>دسترسي</a:t>
            </a:r>
            <a:r>
              <a:rPr lang="fa-IR" sz="2400" dirty="0">
                <a:cs typeface="B Nazanin" pitchFamily="2" charset="-78"/>
              </a:rPr>
              <a:t> به بازار</a:t>
            </a:r>
          </a:p>
          <a:p>
            <a:pPr algn="r" rtl="1"/>
            <a:r>
              <a:rPr lang="fa-IR" sz="2400" dirty="0">
                <a:cs typeface="B Nazanin" pitchFamily="2" charset="-78"/>
              </a:rPr>
              <a:t>3) </a:t>
            </a:r>
            <a:r>
              <a:rPr lang="fa-IR" sz="2400" dirty="0" err="1">
                <a:cs typeface="B Nazanin" pitchFamily="2" charset="-78"/>
              </a:rPr>
              <a:t>هزينه</a:t>
            </a:r>
            <a:r>
              <a:rPr lang="fa-IR" sz="2400" dirty="0">
                <a:cs typeface="B Nazanin" pitchFamily="2" charset="-78"/>
              </a:rPr>
              <a:t> حمل و </a:t>
            </a:r>
            <a:r>
              <a:rPr lang="fa-IR" sz="2400" dirty="0" smtClean="0">
                <a:cs typeface="B Nazanin" pitchFamily="2" charset="-78"/>
              </a:rPr>
              <a:t>نقل</a:t>
            </a:r>
            <a:endParaRPr lang="fa-IR" sz="2400" dirty="0">
              <a:cs typeface="B Nazanin" pitchFamily="2" charset="-78"/>
            </a:endParaRPr>
          </a:p>
          <a:p>
            <a:pPr algn="r" rtl="1"/>
            <a:r>
              <a:rPr lang="fa-IR" sz="2400" dirty="0">
                <a:cs typeface="B Nazanin" pitchFamily="2" charset="-78"/>
              </a:rPr>
              <a:t>4) </a:t>
            </a:r>
            <a:r>
              <a:rPr lang="fa-IR" sz="2400" dirty="0" err="1">
                <a:cs typeface="B Nazanin" pitchFamily="2" charset="-78"/>
              </a:rPr>
              <a:t>ارزشيابي</a:t>
            </a:r>
            <a:r>
              <a:rPr lang="fa-IR" sz="2400" dirty="0">
                <a:cs typeface="B Nazanin" pitchFamily="2" charset="-78"/>
              </a:rPr>
              <a:t> سطح و </a:t>
            </a:r>
            <a:r>
              <a:rPr lang="fa-IR" sz="2400" dirty="0" err="1">
                <a:cs typeface="B Nazanin" pitchFamily="2" charset="-78"/>
              </a:rPr>
              <a:t>كيفيت</a:t>
            </a:r>
            <a:r>
              <a:rPr lang="fa-IR" sz="2400" dirty="0">
                <a:cs typeface="B Nazanin" pitchFamily="2" charset="-78"/>
              </a:rPr>
              <a:t> رقابت</a:t>
            </a:r>
          </a:p>
          <a:p>
            <a:pPr algn="r" rtl="1"/>
            <a:r>
              <a:rPr lang="fa-IR" sz="2400" dirty="0">
                <a:cs typeface="B Nazanin" pitchFamily="2" charset="-78"/>
              </a:rPr>
              <a:t>5) مناسب بودن محصول</a:t>
            </a:r>
          </a:p>
          <a:p>
            <a:pPr algn="r" rtl="1"/>
            <a:r>
              <a:rPr lang="fa-IR" sz="2400" dirty="0">
                <a:cs typeface="B Nazanin" pitchFamily="2" charset="-78"/>
              </a:rPr>
              <a:t>6) </a:t>
            </a:r>
            <a:r>
              <a:rPr lang="fa-IR" sz="2400" dirty="0" err="1">
                <a:cs typeface="B Nazanin" pitchFamily="2" charset="-78"/>
              </a:rPr>
              <a:t>توانايي</a:t>
            </a:r>
            <a:r>
              <a:rPr lang="fa-IR" sz="2400" dirty="0">
                <a:cs typeface="B Nazanin" pitchFamily="2" charset="-78"/>
              </a:rPr>
              <a:t> ارائه خدمات</a:t>
            </a:r>
            <a:endParaRPr lang="en-US" sz="2400" dirty="0">
              <a:cs typeface="B Nazanin" pitchFamily="2" charset="-7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04924" y="2145558"/>
            <a:ext cx="4629696"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25575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997152"/>
          </a:xfrm>
        </p:spPr>
        <p:txBody>
          <a:bodyPr/>
          <a:lstStyle/>
          <a:p>
            <a:pPr algn="r" rtl="1"/>
            <a:r>
              <a:rPr lang="fa-IR" dirty="0">
                <a:solidFill>
                  <a:srgbClr val="1AB621"/>
                </a:solidFill>
                <a:cs typeface="B Nazanin" pitchFamily="2" charset="-78"/>
              </a:rPr>
              <a:t>نظام </a:t>
            </a:r>
            <a:r>
              <a:rPr lang="fa-IR" dirty="0" err="1">
                <a:solidFill>
                  <a:srgbClr val="1AB621"/>
                </a:solidFill>
                <a:cs typeface="B Nazanin" pitchFamily="2" charset="-78"/>
              </a:rPr>
              <a:t>هاي</a:t>
            </a:r>
            <a:r>
              <a:rPr lang="fa-IR" dirty="0">
                <a:solidFill>
                  <a:srgbClr val="1AB621"/>
                </a:solidFill>
                <a:cs typeface="B Nazanin" pitchFamily="2" charset="-78"/>
              </a:rPr>
              <a:t> تعرفه </a:t>
            </a:r>
            <a:r>
              <a:rPr lang="fa-IR" dirty="0" err="1">
                <a:solidFill>
                  <a:srgbClr val="1AB621"/>
                </a:solidFill>
                <a:cs typeface="B Nazanin" pitchFamily="2" charset="-78"/>
              </a:rPr>
              <a:t>اي</a:t>
            </a:r>
            <a:endParaRPr lang="fa-IR" sz="2400" dirty="0">
              <a:solidFill>
                <a:srgbClr val="1AB621"/>
              </a:solidFill>
              <a:cs typeface="B Nazanin" pitchFamily="2" charset="-78"/>
            </a:endParaRPr>
          </a:p>
          <a:p>
            <a:pPr algn="r" rtl="1"/>
            <a:r>
              <a:rPr lang="fa-IR" sz="2400" dirty="0">
                <a:cs typeface="B Nazanin" pitchFamily="2" charset="-78"/>
              </a:rPr>
              <a:t>1. نظام تعرفه </a:t>
            </a:r>
            <a:r>
              <a:rPr lang="fa-IR" sz="2400" dirty="0" err="1">
                <a:cs typeface="B Nazanin" pitchFamily="2" charset="-78"/>
              </a:rPr>
              <a:t>تك</a:t>
            </a:r>
            <a:r>
              <a:rPr lang="fa-IR" sz="2400" dirty="0">
                <a:cs typeface="B Nazanin" pitchFamily="2" charset="-78"/>
              </a:rPr>
              <a:t> </a:t>
            </a:r>
            <a:r>
              <a:rPr lang="fa-IR" sz="2400" dirty="0" err="1">
                <a:cs typeface="B Nazanin" pitchFamily="2" charset="-78"/>
              </a:rPr>
              <a:t>ستوني</a:t>
            </a:r>
            <a:r>
              <a:rPr lang="fa-IR" sz="2400" dirty="0">
                <a:cs typeface="B Nazanin" pitchFamily="2" charset="-78"/>
              </a:rPr>
              <a:t> (</a:t>
            </a:r>
            <a:r>
              <a:rPr lang="fa-IR" sz="2400" dirty="0" err="1">
                <a:cs typeface="B Nazanin" pitchFamily="2" charset="-78"/>
              </a:rPr>
              <a:t>يكسان</a:t>
            </a:r>
            <a:r>
              <a:rPr lang="fa-IR" sz="2400" dirty="0">
                <a:cs typeface="B Nazanin" pitchFamily="2" charset="-78"/>
              </a:rPr>
              <a:t>)</a:t>
            </a:r>
          </a:p>
          <a:p>
            <a:pPr algn="r" rtl="1"/>
            <a:r>
              <a:rPr lang="fa-IR" sz="2400" dirty="0" smtClean="0">
                <a:cs typeface="B Nazanin" pitchFamily="2" charset="-78"/>
              </a:rPr>
              <a:t>2. نظام </a:t>
            </a:r>
            <a:r>
              <a:rPr lang="fa-IR" sz="2400" dirty="0">
                <a:cs typeface="B Nazanin" pitchFamily="2" charset="-78"/>
              </a:rPr>
              <a:t>تعرفه دو </a:t>
            </a:r>
            <a:r>
              <a:rPr lang="fa-IR" sz="2400" dirty="0" err="1">
                <a:cs typeface="B Nazanin" pitchFamily="2" charset="-78"/>
              </a:rPr>
              <a:t>ستوني</a:t>
            </a:r>
            <a:r>
              <a:rPr lang="fa-IR" sz="2400" dirty="0">
                <a:cs typeface="B Nazanin" pitchFamily="2" charset="-78"/>
              </a:rPr>
              <a:t> (</a:t>
            </a:r>
            <a:r>
              <a:rPr lang="fa-IR" sz="2400" dirty="0" err="1">
                <a:cs typeface="B Nazanin" pitchFamily="2" charset="-78"/>
              </a:rPr>
              <a:t>عضوسازمان</a:t>
            </a:r>
            <a:r>
              <a:rPr lang="fa-IR" sz="2400" dirty="0">
                <a:cs typeface="B Nazanin" pitchFamily="2" charset="-78"/>
              </a:rPr>
              <a:t> تجارت </a:t>
            </a:r>
            <a:r>
              <a:rPr lang="fa-IR" sz="2400" dirty="0" err="1" smtClean="0">
                <a:cs typeface="B Nazanin" pitchFamily="2" charset="-78"/>
              </a:rPr>
              <a:t>جهاني</a:t>
            </a:r>
            <a:r>
              <a:rPr lang="en-US" sz="2400" dirty="0">
                <a:cs typeface="B Nazanin" pitchFamily="2" charset="-78"/>
              </a:rPr>
              <a:t> (WTO</a:t>
            </a:r>
            <a:endParaRPr lang="fa-IR" sz="2400" dirty="0">
              <a:cs typeface="B Nazanin" pitchFamily="2" charset="-78"/>
            </a:endParaRPr>
          </a:p>
          <a:p>
            <a:pPr algn="r" rtl="1"/>
            <a:r>
              <a:rPr lang="fa-IR" sz="2400" dirty="0" smtClean="0">
                <a:cs typeface="B Nazanin" pitchFamily="2" charset="-78"/>
              </a:rPr>
              <a:t>3. </a:t>
            </a:r>
            <a:r>
              <a:rPr lang="fa-IR" sz="2400" dirty="0">
                <a:cs typeface="B Nazanin" pitchFamily="2" charset="-78"/>
              </a:rPr>
              <a:t>تعرفه </a:t>
            </a:r>
            <a:r>
              <a:rPr lang="fa-IR" sz="2400" dirty="0" err="1" smtClean="0">
                <a:cs typeface="B Nazanin" pitchFamily="2" charset="-78"/>
              </a:rPr>
              <a:t>ترجيحي</a:t>
            </a:r>
            <a:endParaRPr lang="fa-IR" sz="2400" dirty="0" smtClean="0">
              <a:cs typeface="B Nazanin" pitchFamily="2" charset="-78"/>
            </a:endParaRPr>
          </a:p>
        </p:txBody>
      </p:sp>
    </p:spTree>
    <p:extLst>
      <p:ext uri="{BB962C8B-B14F-4D97-AF65-F5344CB8AC3E}">
        <p14:creationId xmlns:p14="http://schemas.microsoft.com/office/powerpoint/2010/main" xmlns="" val="387780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sz="3600" dirty="0">
                <a:solidFill>
                  <a:srgbClr val="1AB621"/>
                </a:solidFill>
                <a:cs typeface="B Nazanin" pitchFamily="2" charset="-78"/>
              </a:rPr>
              <a:t>تعرفه </a:t>
            </a:r>
            <a:r>
              <a:rPr lang="fa-IR" sz="3600" dirty="0" err="1">
                <a:solidFill>
                  <a:srgbClr val="1AB621"/>
                </a:solidFill>
                <a:cs typeface="B Nazanin" pitchFamily="2" charset="-78"/>
              </a:rPr>
              <a:t>ترجيحي</a:t>
            </a:r>
            <a:endParaRPr lang="fa-IR" sz="3600" dirty="0">
              <a:solidFill>
                <a:srgbClr val="1AB621"/>
              </a:solidFill>
              <a:cs typeface="B Nazanin" pitchFamily="2" charset="-78"/>
            </a:endParaRPr>
          </a:p>
          <a:p>
            <a:pPr algn="r" rtl="1"/>
            <a:r>
              <a:rPr lang="fa-IR" sz="2400" dirty="0">
                <a:cs typeface="B Nazanin" pitchFamily="2" charset="-78"/>
              </a:rPr>
              <a:t>تعرفه </a:t>
            </a:r>
            <a:r>
              <a:rPr lang="fa-IR" sz="2400" dirty="0" err="1">
                <a:cs typeface="B Nazanin" pitchFamily="2" charset="-78"/>
              </a:rPr>
              <a:t>ترجيحي</a:t>
            </a:r>
            <a:r>
              <a:rPr lang="fa-IR" sz="2400" dirty="0">
                <a:cs typeface="B Nazanin" pitchFamily="2" charset="-78"/>
              </a:rPr>
              <a:t> نرخ </a:t>
            </a:r>
            <a:r>
              <a:rPr lang="fa-IR" sz="2400" dirty="0" err="1">
                <a:cs typeface="B Nazanin" pitchFamily="2" charset="-78"/>
              </a:rPr>
              <a:t>كاهش</a:t>
            </a:r>
            <a:r>
              <a:rPr lang="fa-IR" sz="2400" dirty="0">
                <a:cs typeface="B Nazanin" pitchFamily="2" charset="-78"/>
              </a:rPr>
              <a:t> </a:t>
            </a:r>
            <a:r>
              <a:rPr lang="fa-IR" sz="2400" dirty="0" err="1">
                <a:cs typeface="B Nazanin" pitchFamily="2" charset="-78"/>
              </a:rPr>
              <a:t>يافته</a:t>
            </a:r>
            <a:r>
              <a:rPr lang="fa-IR" sz="2400" dirty="0">
                <a:cs typeface="B Nazanin" pitchFamily="2" charset="-78"/>
              </a:rPr>
              <a:t> </a:t>
            </a:r>
            <a:r>
              <a:rPr lang="fa-IR" sz="2400" dirty="0" err="1">
                <a:cs typeface="B Nazanin" pitchFamily="2" charset="-78"/>
              </a:rPr>
              <a:t>اي</a:t>
            </a:r>
            <a:r>
              <a:rPr lang="fa-IR" sz="2400" dirty="0">
                <a:cs typeface="B Nazanin" pitchFamily="2" charset="-78"/>
              </a:rPr>
              <a:t> است </a:t>
            </a:r>
            <a:r>
              <a:rPr lang="fa-IR" sz="2400" dirty="0" err="1">
                <a:cs typeface="B Nazanin" pitchFamily="2" charset="-78"/>
              </a:rPr>
              <a:t>كه</a:t>
            </a:r>
            <a:r>
              <a:rPr lang="fa-IR" sz="2400" dirty="0">
                <a:cs typeface="B Nazanin" pitchFamily="2" charset="-78"/>
              </a:rPr>
              <a:t> در مورد واردات</a:t>
            </a:r>
          </a:p>
          <a:p>
            <a:pPr algn="r" rtl="1"/>
            <a:r>
              <a:rPr lang="fa-IR" sz="2400" dirty="0" err="1">
                <a:cs typeface="B Nazanin" pitchFamily="2" charset="-78"/>
              </a:rPr>
              <a:t>كالا</a:t>
            </a:r>
            <a:r>
              <a:rPr lang="fa-IR" sz="2400" dirty="0">
                <a:cs typeface="B Nazanin" pitchFamily="2" charset="-78"/>
              </a:rPr>
              <a:t> از </a:t>
            </a:r>
            <a:r>
              <a:rPr lang="fa-IR" sz="2400" dirty="0" err="1">
                <a:cs typeface="B Nazanin" pitchFamily="2" charset="-78"/>
              </a:rPr>
              <a:t>بعضي</a:t>
            </a:r>
            <a:r>
              <a:rPr lang="fa-IR" sz="2400" dirty="0">
                <a:cs typeface="B Nazanin" pitchFamily="2" charset="-78"/>
              </a:rPr>
              <a:t> از </a:t>
            </a:r>
            <a:r>
              <a:rPr lang="fa-IR" sz="2400" dirty="0" err="1">
                <a:cs typeface="B Nazanin" pitchFamily="2" charset="-78"/>
              </a:rPr>
              <a:t>كشورها</a:t>
            </a:r>
            <a:r>
              <a:rPr lang="fa-IR" sz="2400" dirty="0">
                <a:cs typeface="B Nazanin" pitchFamily="2" charset="-78"/>
              </a:rPr>
              <a:t> مورد استفاده قرار </a:t>
            </a:r>
            <a:r>
              <a:rPr lang="fa-IR" sz="2400" dirty="0" err="1">
                <a:cs typeface="B Nazanin" pitchFamily="2" charset="-78"/>
              </a:rPr>
              <a:t>مي</a:t>
            </a:r>
            <a:r>
              <a:rPr lang="fa-IR" sz="2400" dirty="0">
                <a:cs typeface="B Nazanin" pitchFamily="2" charset="-78"/>
              </a:rPr>
              <a:t> </a:t>
            </a:r>
            <a:r>
              <a:rPr lang="fa-IR" sz="2400" dirty="0" err="1">
                <a:cs typeface="B Nazanin" pitchFamily="2" charset="-78"/>
              </a:rPr>
              <a:t>گيرد</a:t>
            </a:r>
            <a:r>
              <a:rPr lang="fa-IR" sz="2400" dirty="0">
                <a:cs typeface="B Nazanin" pitchFamily="2" charset="-78"/>
              </a:rPr>
              <a:t>.</a:t>
            </a:r>
          </a:p>
          <a:p>
            <a:pPr algn="r" rtl="1"/>
            <a:r>
              <a:rPr lang="fa-IR" sz="2400" dirty="0">
                <a:cs typeface="B Nazanin" pitchFamily="2" charset="-78"/>
              </a:rPr>
              <a:t>سازمان تجارت </a:t>
            </a:r>
            <a:r>
              <a:rPr lang="fa-IR" sz="2400" dirty="0" err="1">
                <a:cs typeface="B Nazanin" pitchFamily="2" charset="-78"/>
              </a:rPr>
              <a:t>جهاني</a:t>
            </a:r>
            <a:r>
              <a:rPr lang="fa-IR" sz="2400" dirty="0">
                <a:cs typeface="B Nazanin" pitchFamily="2" charset="-78"/>
              </a:rPr>
              <a:t> استفاده از نرخ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ترجيحي</a:t>
            </a:r>
            <a:r>
              <a:rPr lang="fa-IR" sz="2400" dirty="0">
                <a:cs typeface="B Nazanin" pitchFamily="2" charset="-78"/>
              </a:rPr>
              <a:t> را به جز سه مورد عمده</a:t>
            </a:r>
          </a:p>
          <a:p>
            <a:pPr algn="r" rtl="1"/>
            <a:r>
              <a:rPr lang="fa-IR" sz="2400" dirty="0" err="1">
                <a:cs typeface="B Nazanin" pitchFamily="2" charset="-78"/>
              </a:rPr>
              <a:t>زير</a:t>
            </a:r>
            <a:r>
              <a:rPr lang="fa-IR" sz="2400" dirty="0">
                <a:cs typeface="B Nazanin" pitchFamily="2" charset="-78"/>
              </a:rPr>
              <a:t> منع نموده است:</a:t>
            </a:r>
          </a:p>
          <a:p>
            <a:pPr algn="r" rtl="1"/>
            <a:r>
              <a:rPr lang="fa-IR" sz="2400" dirty="0">
                <a:cs typeface="B Nazanin" pitchFamily="2" charset="-78"/>
              </a:rPr>
              <a:t>1. نرخ </a:t>
            </a:r>
            <a:r>
              <a:rPr lang="fa-IR" sz="2400" dirty="0" err="1">
                <a:cs typeface="B Nazanin" pitchFamily="2" charset="-78"/>
              </a:rPr>
              <a:t>هاي</a:t>
            </a:r>
            <a:r>
              <a:rPr lang="fa-IR" sz="2400" dirty="0">
                <a:cs typeface="B Nazanin" pitchFamily="2" charset="-78"/>
              </a:rPr>
              <a:t> تعرفه </a:t>
            </a:r>
            <a:r>
              <a:rPr lang="fa-IR" sz="2400" dirty="0" err="1">
                <a:cs typeface="B Nazanin" pitchFamily="2" charset="-78"/>
              </a:rPr>
              <a:t>اي</a:t>
            </a:r>
            <a:r>
              <a:rPr lang="fa-IR" sz="2400" dirty="0">
                <a:cs typeface="B Nazanin" pitchFamily="2" charset="-78"/>
              </a:rPr>
              <a:t> </a:t>
            </a:r>
            <a:r>
              <a:rPr lang="fa-IR" sz="2400" dirty="0" err="1">
                <a:cs typeface="B Nazanin" pitchFamily="2" charset="-78"/>
              </a:rPr>
              <a:t>ترجيحي</a:t>
            </a:r>
            <a:r>
              <a:rPr lang="fa-IR" sz="2400" dirty="0">
                <a:cs typeface="B Nazanin" pitchFamily="2" charset="-78"/>
              </a:rPr>
              <a:t> </a:t>
            </a:r>
            <a:r>
              <a:rPr lang="fa-IR" sz="2400" dirty="0" err="1">
                <a:cs typeface="B Nazanin" pitchFamily="2" charset="-78"/>
              </a:rPr>
              <a:t>تاريخي</a:t>
            </a:r>
            <a:endParaRPr lang="fa-IR" sz="2400" dirty="0">
              <a:cs typeface="B Nazanin" pitchFamily="2" charset="-78"/>
            </a:endParaRPr>
          </a:p>
          <a:p>
            <a:pPr algn="r" rtl="1"/>
            <a:r>
              <a:rPr lang="fa-IR" sz="2400" dirty="0">
                <a:cs typeface="B Nazanin" pitchFamily="2" charset="-78"/>
              </a:rPr>
              <a:t>2. نرخ </a:t>
            </a:r>
            <a:r>
              <a:rPr lang="fa-IR" sz="2400" dirty="0" err="1">
                <a:cs typeface="B Nazanin" pitchFamily="2" charset="-78"/>
              </a:rPr>
              <a:t>هاي</a:t>
            </a:r>
            <a:r>
              <a:rPr lang="fa-IR" sz="2400" dirty="0">
                <a:cs typeface="B Nazanin" pitchFamily="2" charset="-78"/>
              </a:rPr>
              <a:t> تعرفه </a:t>
            </a:r>
            <a:r>
              <a:rPr lang="fa-IR" sz="2400" dirty="0" err="1">
                <a:cs typeface="B Nazanin" pitchFamily="2" charset="-78"/>
              </a:rPr>
              <a:t>ترجيحي</a:t>
            </a:r>
            <a:r>
              <a:rPr lang="fa-IR" sz="2400" dirty="0">
                <a:cs typeface="B Nazanin" pitchFamily="2" charset="-78"/>
              </a:rPr>
              <a:t> بر اساس موافقت نامه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يكپارچه</a:t>
            </a:r>
            <a:r>
              <a:rPr lang="fa-IR" sz="2400" dirty="0">
                <a:cs typeface="B Nazanin" pitchFamily="2" charset="-78"/>
              </a:rPr>
              <a:t> </a:t>
            </a:r>
            <a:r>
              <a:rPr lang="fa-IR" sz="2400" dirty="0" err="1">
                <a:cs typeface="B Nazanin" pitchFamily="2" charset="-78"/>
              </a:rPr>
              <a:t>سازي</a:t>
            </a:r>
            <a:r>
              <a:rPr lang="fa-IR" sz="2400" dirty="0">
                <a:cs typeface="B Nazanin" pitchFamily="2" charset="-78"/>
              </a:rPr>
              <a:t> </a:t>
            </a:r>
            <a:r>
              <a:rPr lang="fa-IR" sz="2400" dirty="0" err="1">
                <a:cs typeface="B Nazanin" pitchFamily="2" charset="-78"/>
              </a:rPr>
              <a:t>اقتصادي</a:t>
            </a:r>
            <a:endParaRPr lang="fa-IR" sz="2400" dirty="0">
              <a:cs typeface="B Nazanin" pitchFamily="2" charset="-78"/>
            </a:endParaRPr>
          </a:p>
          <a:p>
            <a:pPr algn="r" rtl="1"/>
            <a:r>
              <a:rPr lang="fa-IR" sz="2400" dirty="0">
                <a:cs typeface="B Nazanin" pitchFamily="2" charset="-78"/>
              </a:rPr>
              <a:t>3. نرخ </a:t>
            </a:r>
            <a:r>
              <a:rPr lang="fa-IR" sz="2400" dirty="0" err="1">
                <a:cs typeface="B Nazanin" pitchFamily="2" charset="-78"/>
              </a:rPr>
              <a:t>هاي</a:t>
            </a:r>
            <a:r>
              <a:rPr lang="fa-IR" sz="2400" dirty="0">
                <a:cs typeface="B Nazanin" pitchFamily="2" charset="-78"/>
              </a:rPr>
              <a:t> تعرفه </a:t>
            </a:r>
            <a:r>
              <a:rPr lang="fa-IR" sz="2400" dirty="0" err="1">
                <a:cs typeface="B Nazanin" pitchFamily="2" charset="-78"/>
              </a:rPr>
              <a:t>ترجيحي</a:t>
            </a:r>
            <a:r>
              <a:rPr lang="fa-IR" sz="2400" dirty="0">
                <a:cs typeface="B Nazanin" pitchFamily="2" charset="-78"/>
              </a:rPr>
              <a:t> جهت </a:t>
            </a:r>
            <a:r>
              <a:rPr lang="fa-IR" sz="2400" dirty="0" err="1">
                <a:cs typeface="B Nazanin" pitchFamily="2" charset="-78"/>
              </a:rPr>
              <a:t>شركت</a:t>
            </a:r>
            <a:r>
              <a:rPr lang="fa-IR" sz="2400" dirty="0">
                <a:cs typeface="B Nazanin" pitchFamily="2" charset="-78"/>
              </a:rPr>
              <a:t> </a:t>
            </a:r>
            <a:r>
              <a:rPr lang="fa-IR" sz="2400" dirty="0" err="1">
                <a:cs typeface="B Nazanin" pitchFamily="2" charset="-78"/>
              </a:rPr>
              <a:t>هاي</a:t>
            </a:r>
            <a:r>
              <a:rPr lang="fa-IR" sz="2400" dirty="0">
                <a:cs typeface="B Nazanin" pitchFamily="2" charset="-78"/>
              </a:rPr>
              <a:t> مستقر در </a:t>
            </a:r>
            <a:r>
              <a:rPr lang="fa-IR" sz="2400" dirty="0" err="1">
                <a:cs typeface="B Nazanin" pitchFamily="2" charset="-78"/>
              </a:rPr>
              <a:t>كشورهاي</a:t>
            </a:r>
            <a:r>
              <a:rPr lang="fa-IR" sz="2400" dirty="0">
                <a:cs typeface="B Nazanin" pitchFamily="2" charset="-78"/>
              </a:rPr>
              <a:t> </a:t>
            </a:r>
            <a:r>
              <a:rPr lang="fa-IR" sz="2400" dirty="0" err="1">
                <a:cs typeface="B Nazanin" pitchFamily="2" charset="-78"/>
              </a:rPr>
              <a:t>كمتر</a:t>
            </a:r>
            <a:r>
              <a:rPr lang="fa-IR" sz="2400" dirty="0">
                <a:cs typeface="B Nazanin" pitchFamily="2" charset="-78"/>
              </a:rPr>
              <a:t> توسعه </a:t>
            </a:r>
            <a:r>
              <a:rPr lang="fa-IR" sz="2400" dirty="0" err="1">
                <a:cs typeface="B Nazanin" pitchFamily="2" charset="-78"/>
              </a:rPr>
              <a:t>يافته</a:t>
            </a:r>
            <a:endParaRPr lang="fa-IR" sz="2400" dirty="0">
              <a:cs typeface="B Nazanin" pitchFamily="2" charset="-78"/>
            </a:endParaRPr>
          </a:p>
          <a:p>
            <a:pPr algn="r" rtl="1"/>
            <a:endParaRPr lang="en-US" dirty="0"/>
          </a:p>
        </p:txBody>
      </p:sp>
    </p:spTree>
    <p:extLst>
      <p:ext uri="{BB962C8B-B14F-4D97-AF65-F5344CB8AC3E}">
        <p14:creationId xmlns:p14="http://schemas.microsoft.com/office/powerpoint/2010/main" xmlns="" val="1509244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dirty="0" err="1">
                <a:solidFill>
                  <a:srgbClr val="1AB621"/>
                </a:solidFill>
                <a:cs typeface="B Nazanin" pitchFamily="2" charset="-78"/>
              </a:rPr>
              <a:t>كد</a:t>
            </a:r>
            <a:r>
              <a:rPr lang="fa-IR" dirty="0">
                <a:solidFill>
                  <a:srgbClr val="1AB621"/>
                </a:solidFill>
                <a:cs typeface="B Nazanin" pitchFamily="2" charset="-78"/>
              </a:rPr>
              <a:t> </a:t>
            </a:r>
            <a:r>
              <a:rPr lang="fa-IR" dirty="0" err="1">
                <a:solidFill>
                  <a:srgbClr val="1AB621"/>
                </a:solidFill>
                <a:cs typeface="B Nazanin" pitchFamily="2" charset="-78"/>
              </a:rPr>
              <a:t>ارزشيابي</a:t>
            </a:r>
            <a:r>
              <a:rPr lang="fa-IR" dirty="0">
                <a:solidFill>
                  <a:srgbClr val="1AB621"/>
                </a:solidFill>
                <a:cs typeface="B Nazanin" pitchFamily="2" charset="-78"/>
              </a:rPr>
              <a:t> </a:t>
            </a:r>
            <a:r>
              <a:rPr lang="fa-IR" dirty="0" err="1">
                <a:solidFill>
                  <a:srgbClr val="1AB621"/>
                </a:solidFill>
                <a:cs typeface="B Nazanin" pitchFamily="2" charset="-78"/>
              </a:rPr>
              <a:t>گمركي</a:t>
            </a:r>
            <a:endParaRPr lang="fa-IR" sz="2400" dirty="0">
              <a:solidFill>
                <a:srgbClr val="1AB621"/>
              </a:solidFill>
              <a:cs typeface="B Nazanin" pitchFamily="2" charset="-78"/>
            </a:endParaRPr>
          </a:p>
          <a:p>
            <a:pPr marL="0" indent="0" algn="ctr" rtl="1">
              <a:buNone/>
            </a:pPr>
            <a:r>
              <a:rPr lang="fa-IR" b="1" dirty="0" err="1">
                <a:solidFill>
                  <a:srgbClr val="C00000"/>
                </a:solidFill>
                <a:cs typeface="B Nazanin" pitchFamily="2" charset="-78"/>
              </a:rPr>
              <a:t>ارزشيابي</a:t>
            </a:r>
            <a:r>
              <a:rPr lang="fa-IR" b="1" dirty="0">
                <a:solidFill>
                  <a:srgbClr val="C00000"/>
                </a:solidFill>
                <a:cs typeface="B Nazanin" pitchFamily="2" charset="-78"/>
              </a:rPr>
              <a:t> </a:t>
            </a:r>
            <a:r>
              <a:rPr lang="fa-IR" b="1" dirty="0" err="1">
                <a:solidFill>
                  <a:srgbClr val="C00000"/>
                </a:solidFill>
                <a:cs typeface="B Nazanin" pitchFamily="2" charset="-78"/>
              </a:rPr>
              <a:t>گمركي</a:t>
            </a:r>
            <a:r>
              <a:rPr lang="fa-IR" b="1" dirty="0">
                <a:solidFill>
                  <a:srgbClr val="C00000"/>
                </a:solidFill>
                <a:cs typeface="B Nazanin" pitchFamily="2" charset="-78"/>
              </a:rPr>
              <a:t> </a:t>
            </a:r>
            <a:r>
              <a:rPr lang="fa-IR" b="1" dirty="0" smtClean="0">
                <a:solidFill>
                  <a:srgbClr val="C00000"/>
                </a:solidFill>
                <a:cs typeface="B Nazanin" pitchFamily="2" charset="-78"/>
              </a:rPr>
              <a:t>= ارزش </a:t>
            </a:r>
            <a:r>
              <a:rPr lang="fa-IR" b="1" dirty="0">
                <a:solidFill>
                  <a:srgbClr val="C00000"/>
                </a:solidFill>
                <a:cs typeface="B Nazanin" pitchFamily="2" charset="-78"/>
              </a:rPr>
              <a:t>معامله </a:t>
            </a:r>
            <a:r>
              <a:rPr lang="fa-IR" b="1" dirty="0" err="1">
                <a:solidFill>
                  <a:srgbClr val="C00000"/>
                </a:solidFill>
                <a:cs typeface="B Nazanin" pitchFamily="2" charset="-78"/>
              </a:rPr>
              <a:t>كالا</a:t>
            </a:r>
            <a:endParaRPr lang="fa-IR" b="1" dirty="0">
              <a:solidFill>
                <a:srgbClr val="C00000"/>
              </a:solidFill>
              <a:cs typeface="B Nazanin" pitchFamily="2" charset="-78"/>
            </a:endParaRPr>
          </a:p>
          <a:p>
            <a:pPr algn="r" rtl="1"/>
            <a:r>
              <a:rPr lang="fa-IR" sz="2400" dirty="0">
                <a:cs typeface="B Nazanin" pitchFamily="2" charset="-78"/>
              </a:rPr>
              <a:t>1. حقوق </a:t>
            </a:r>
            <a:r>
              <a:rPr lang="fa-IR" sz="2400" dirty="0" err="1">
                <a:cs typeface="B Nazanin" pitchFamily="2" charset="-78"/>
              </a:rPr>
              <a:t>گمركي</a:t>
            </a:r>
            <a:r>
              <a:rPr lang="fa-IR" sz="2400" dirty="0">
                <a:cs typeface="B Nazanin" pitchFamily="2" charset="-78"/>
              </a:rPr>
              <a:t> بر حسب ارزش محصول</a:t>
            </a:r>
          </a:p>
          <a:p>
            <a:pPr algn="r" rtl="1"/>
            <a:r>
              <a:rPr lang="fa-IR" sz="2400" dirty="0">
                <a:cs typeface="B Nazanin" pitchFamily="2" charset="-78"/>
              </a:rPr>
              <a:t>2. حقوق </a:t>
            </a:r>
            <a:r>
              <a:rPr lang="fa-IR" sz="2400" dirty="0" err="1">
                <a:cs typeface="B Nazanin" pitchFamily="2" charset="-78"/>
              </a:rPr>
              <a:t>گمركي</a:t>
            </a:r>
            <a:r>
              <a:rPr lang="fa-IR" sz="2400" dirty="0">
                <a:cs typeface="B Nazanin" pitchFamily="2" charset="-78"/>
              </a:rPr>
              <a:t> مشخص</a:t>
            </a:r>
          </a:p>
          <a:p>
            <a:pPr algn="r" rtl="1"/>
            <a:r>
              <a:rPr lang="fa-IR" sz="2400" dirty="0">
                <a:cs typeface="B Nazanin" pitchFamily="2" charset="-78"/>
              </a:rPr>
              <a:t>3. حقوق </a:t>
            </a:r>
            <a:r>
              <a:rPr lang="fa-IR" sz="2400" dirty="0" err="1">
                <a:cs typeface="B Nazanin" pitchFamily="2" charset="-78"/>
              </a:rPr>
              <a:t>گمركي</a:t>
            </a:r>
            <a:r>
              <a:rPr lang="fa-IR" sz="2400" dirty="0">
                <a:cs typeface="B Nazanin" pitchFamily="2" charset="-78"/>
              </a:rPr>
              <a:t> </a:t>
            </a:r>
            <a:r>
              <a:rPr lang="fa-IR" sz="2400" dirty="0" err="1">
                <a:cs typeface="B Nazanin" pitchFamily="2" charset="-78"/>
              </a:rPr>
              <a:t>جايگزيني</a:t>
            </a:r>
            <a:r>
              <a:rPr lang="fa-IR" sz="2400" dirty="0">
                <a:cs typeface="B Nazanin" pitchFamily="2" charset="-78"/>
              </a:rPr>
              <a:t> </a:t>
            </a:r>
            <a:r>
              <a:rPr lang="fa-IR" sz="2400" dirty="0" err="1">
                <a:cs typeface="B Nazanin" pitchFamily="2" charset="-78"/>
              </a:rPr>
              <a:t>يا</a:t>
            </a:r>
            <a:r>
              <a:rPr lang="fa-IR" sz="2400" dirty="0">
                <a:cs typeface="B Nazanin" pitchFamily="2" charset="-78"/>
              </a:rPr>
              <a:t> دو </a:t>
            </a:r>
            <a:r>
              <a:rPr lang="fa-IR" sz="2400" dirty="0" err="1">
                <a:cs typeface="B Nazanin" pitchFamily="2" charset="-78"/>
              </a:rPr>
              <a:t>نرخي</a:t>
            </a:r>
            <a:endParaRPr lang="fa-IR" sz="2400" dirty="0">
              <a:cs typeface="B Nazanin" pitchFamily="2" charset="-78"/>
            </a:endParaRPr>
          </a:p>
          <a:p>
            <a:pPr algn="r" rtl="1"/>
            <a:r>
              <a:rPr lang="fa-IR" sz="2400" dirty="0">
                <a:cs typeface="B Nazanin" pitchFamily="2" charset="-78"/>
              </a:rPr>
              <a:t>4. حقوق </a:t>
            </a:r>
            <a:r>
              <a:rPr lang="fa-IR" sz="2400" dirty="0" err="1">
                <a:cs typeface="B Nazanin" pitchFamily="2" charset="-78"/>
              </a:rPr>
              <a:t>گمركي</a:t>
            </a:r>
            <a:r>
              <a:rPr lang="fa-IR" sz="2400" dirty="0">
                <a:cs typeface="B Nazanin" pitchFamily="2" charset="-78"/>
              </a:rPr>
              <a:t> ضد بازار </a:t>
            </a:r>
            <a:r>
              <a:rPr lang="fa-IR" sz="2400" dirty="0" err="1">
                <a:cs typeface="B Nazanin" pitchFamily="2" charset="-78"/>
              </a:rPr>
              <a:t>شكني</a:t>
            </a:r>
            <a:r>
              <a:rPr lang="fa-IR" sz="2400" dirty="0">
                <a:cs typeface="B Nazanin" pitchFamily="2" charset="-78"/>
              </a:rPr>
              <a:t>( اگر وزارت </a:t>
            </a:r>
            <a:r>
              <a:rPr lang="fa-IR" sz="2400" dirty="0" err="1">
                <a:cs typeface="B Nazanin" pitchFamily="2" charset="-78"/>
              </a:rPr>
              <a:t>بازرگاني</a:t>
            </a:r>
            <a:r>
              <a:rPr lang="fa-IR" sz="2400" dirty="0">
                <a:cs typeface="B Nazanin" pitchFamily="2" charset="-78"/>
              </a:rPr>
              <a:t> آن </a:t>
            </a:r>
            <a:r>
              <a:rPr lang="fa-IR" sz="2400" dirty="0" err="1">
                <a:cs typeface="B Nazanin" pitchFamily="2" charset="-78"/>
              </a:rPr>
              <a:t>شركت</a:t>
            </a:r>
            <a:r>
              <a:rPr lang="fa-IR" sz="2400" dirty="0">
                <a:cs typeface="B Nazanin" pitchFamily="2" charset="-78"/>
              </a:rPr>
              <a:t> را </a:t>
            </a:r>
            <a:r>
              <a:rPr lang="fa-IR" sz="2400" dirty="0" smtClean="0">
                <a:cs typeface="B Nazanin" pitchFamily="2" charset="-78"/>
              </a:rPr>
              <a:t>مقصر بداند</a:t>
            </a:r>
            <a:r>
              <a:rPr lang="fa-IR" sz="2400" dirty="0">
                <a:cs typeface="B Nazanin" pitchFamily="2" charset="-78"/>
              </a:rPr>
              <a:t>)</a:t>
            </a:r>
          </a:p>
          <a:p>
            <a:pPr algn="r" rtl="1"/>
            <a:r>
              <a:rPr lang="fa-IR" sz="2400" dirty="0">
                <a:cs typeface="B Nazanin" pitchFamily="2" charset="-78"/>
              </a:rPr>
              <a:t>5. حقوق </a:t>
            </a:r>
            <a:r>
              <a:rPr lang="fa-IR" sz="2400" dirty="0" err="1">
                <a:cs typeface="B Nazanin" pitchFamily="2" charset="-78"/>
              </a:rPr>
              <a:t>گمركي</a:t>
            </a:r>
            <a:r>
              <a:rPr lang="fa-IR" sz="2400" dirty="0">
                <a:cs typeface="B Nazanin" pitchFamily="2" charset="-78"/>
              </a:rPr>
              <a:t> </a:t>
            </a:r>
            <a:r>
              <a:rPr lang="fa-IR" sz="2400" dirty="0" err="1">
                <a:cs typeface="B Nazanin" pitchFamily="2" charset="-78"/>
              </a:rPr>
              <a:t>تلافي</a:t>
            </a:r>
            <a:r>
              <a:rPr lang="fa-IR" sz="2400" dirty="0">
                <a:cs typeface="B Nazanin" pitchFamily="2" charset="-78"/>
              </a:rPr>
              <a:t> ( </a:t>
            </a:r>
            <a:r>
              <a:rPr lang="fa-IR" sz="2400" dirty="0" err="1">
                <a:cs typeface="B Nazanin" pitchFamily="2" charset="-78"/>
              </a:rPr>
              <a:t>براي</a:t>
            </a:r>
            <a:r>
              <a:rPr lang="fa-IR" sz="2400" dirty="0">
                <a:cs typeface="B Nazanin" pitchFamily="2" charset="-78"/>
              </a:rPr>
              <a:t> از </a:t>
            </a:r>
            <a:r>
              <a:rPr lang="fa-IR" sz="2400" dirty="0" err="1">
                <a:cs typeface="B Nazanin" pitchFamily="2" charset="-78"/>
              </a:rPr>
              <a:t>بين</a:t>
            </a:r>
            <a:r>
              <a:rPr lang="fa-IR" sz="2400" dirty="0">
                <a:cs typeface="B Nazanin" pitchFamily="2" charset="-78"/>
              </a:rPr>
              <a:t> بردن اثر </a:t>
            </a:r>
            <a:r>
              <a:rPr lang="fa-IR" sz="2400" dirty="0" err="1">
                <a:cs typeface="B Nazanin" pitchFamily="2" charset="-78"/>
              </a:rPr>
              <a:t>يارانه</a:t>
            </a:r>
            <a:r>
              <a:rPr lang="fa-IR" sz="2400" dirty="0">
                <a:cs typeface="B Nazanin" pitchFamily="2" charset="-78"/>
              </a:rPr>
              <a:t>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پرداختي</a:t>
            </a:r>
            <a:r>
              <a:rPr lang="fa-IR" sz="2400" dirty="0">
                <a:cs typeface="B Nazanin" pitchFamily="2" charset="-78"/>
              </a:rPr>
              <a:t> </a:t>
            </a:r>
            <a:r>
              <a:rPr lang="fa-IR" sz="2400" dirty="0" err="1">
                <a:cs typeface="B Nazanin" pitchFamily="2" charset="-78"/>
              </a:rPr>
              <a:t>حمايتي</a:t>
            </a:r>
            <a:r>
              <a:rPr lang="fa-IR" sz="2400" dirty="0">
                <a:cs typeface="B Nazanin" pitchFamily="2" charset="-78"/>
              </a:rPr>
              <a:t>)</a:t>
            </a:r>
            <a:endParaRPr lang="en-US" sz="2400" dirty="0">
              <a:cs typeface="B Nazanin" pitchFamily="2" charset="-78"/>
            </a:endParaRPr>
          </a:p>
        </p:txBody>
      </p:sp>
    </p:spTree>
    <p:extLst>
      <p:ext uri="{BB962C8B-B14F-4D97-AF65-F5344CB8AC3E}">
        <p14:creationId xmlns:p14="http://schemas.microsoft.com/office/powerpoint/2010/main" xmlns="" val="5225971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dirty="0" err="1">
                <a:solidFill>
                  <a:srgbClr val="1AB621"/>
                </a:solidFill>
                <a:cs typeface="B Nazanin" pitchFamily="2" charset="-78"/>
              </a:rPr>
              <a:t>ساير</a:t>
            </a:r>
            <a:r>
              <a:rPr lang="fa-IR" dirty="0">
                <a:solidFill>
                  <a:srgbClr val="1AB621"/>
                </a:solidFill>
                <a:cs typeface="B Nazanin" pitchFamily="2" charset="-78"/>
              </a:rPr>
              <a:t> </a:t>
            </a:r>
            <a:r>
              <a:rPr lang="fa-IR" dirty="0" err="1">
                <a:solidFill>
                  <a:srgbClr val="1AB621"/>
                </a:solidFill>
                <a:cs typeface="B Nazanin" pitchFamily="2" charset="-78"/>
              </a:rPr>
              <a:t>هزينه</a:t>
            </a:r>
            <a:r>
              <a:rPr lang="fa-IR" dirty="0">
                <a:solidFill>
                  <a:srgbClr val="1AB621"/>
                </a:solidFill>
                <a:cs typeface="B Nazanin" pitchFamily="2" charset="-78"/>
              </a:rPr>
              <a:t> </a:t>
            </a:r>
            <a:r>
              <a:rPr lang="fa-IR" dirty="0" err="1">
                <a:solidFill>
                  <a:srgbClr val="1AB621"/>
                </a:solidFill>
                <a:cs typeface="B Nazanin" pitchFamily="2" charset="-78"/>
              </a:rPr>
              <a:t>هاي</a:t>
            </a:r>
            <a:r>
              <a:rPr lang="fa-IR" dirty="0">
                <a:solidFill>
                  <a:srgbClr val="1AB621"/>
                </a:solidFill>
                <a:cs typeface="B Nazanin" pitchFamily="2" charset="-78"/>
              </a:rPr>
              <a:t> </a:t>
            </a:r>
            <a:r>
              <a:rPr lang="fa-IR" dirty="0" smtClean="0">
                <a:solidFill>
                  <a:srgbClr val="1AB621"/>
                </a:solidFill>
                <a:cs typeface="B Nazanin" pitchFamily="2" charset="-78"/>
              </a:rPr>
              <a:t>واردات</a:t>
            </a:r>
          </a:p>
          <a:p>
            <a:pPr algn="r" rtl="1"/>
            <a:r>
              <a:rPr lang="fa-IR" sz="2400" dirty="0" smtClean="0">
                <a:cs typeface="B Nazanin" pitchFamily="2" charset="-78"/>
              </a:rPr>
              <a:t>1. </a:t>
            </a:r>
            <a:r>
              <a:rPr lang="fa-IR" sz="2400" dirty="0" err="1" smtClean="0">
                <a:cs typeface="B Nazanin" pitchFamily="2" charset="-78"/>
              </a:rPr>
              <a:t>ماليات</a:t>
            </a:r>
            <a:r>
              <a:rPr lang="fa-IR" sz="2400" dirty="0" smtClean="0">
                <a:cs typeface="B Nazanin" pitchFamily="2" charset="-78"/>
              </a:rPr>
              <a:t>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وارداتي</a:t>
            </a:r>
            <a:r>
              <a:rPr lang="fa-IR" sz="2400" dirty="0">
                <a:cs typeface="B Nazanin" pitchFamily="2" charset="-78"/>
              </a:rPr>
              <a:t> </a:t>
            </a:r>
            <a:r>
              <a:rPr lang="fa-IR" sz="2400" dirty="0" err="1">
                <a:cs typeface="B Nazanin" pitchFamily="2" charset="-78"/>
              </a:rPr>
              <a:t>متغير</a:t>
            </a:r>
            <a:r>
              <a:rPr lang="fa-IR" sz="2400" dirty="0">
                <a:cs typeface="B Nazanin" pitchFamily="2" charset="-78"/>
              </a:rPr>
              <a:t>(</a:t>
            </a:r>
            <a:r>
              <a:rPr lang="fa-IR" sz="2400" dirty="0" err="1">
                <a:cs typeface="B Nazanin" pitchFamily="2" charset="-78"/>
              </a:rPr>
              <a:t>اتحاديه</a:t>
            </a:r>
            <a:r>
              <a:rPr lang="fa-IR" sz="2400" dirty="0">
                <a:cs typeface="B Nazanin" pitchFamily="2" charset="-78"/>
              </a:rPr>
              <a:t> اروپا و سوئد: محصولات </a:t>
            </a:r>
            <a:r>
              <a:rPr lang="fa-IR" sz="2400" dirty="0" err="1">
                <a:cs typeface="B Nazanin" pitchFamily="2" charset="-78"/>
              </a:rPr>
              <a:t>كشاورزي</a:t>
            </a:r>
            <a:r>
              <a:rPr lang="fa-IR" sz="2400" dirty="0">
                <a:cs typeface="B Nazanin" pitchFamily="2" charset="-78"/>
              </a:rPr>
              <a:t>)</a:t>
            </a:r>
          </a:p>
          <a:p>
            <a:pPr algn="r" rtl="1"/>
            <a:r>
              <a:rPr lang="fa-IR" sz="2400" dirty="0">
                <a:cs typeface="B Nazanin" pitchFamily="2" charset="-78"/>
              </a:rPr>
              <a:t>2. عوارض </a:t>
            </a:r>
            <a:r>
              <a:rPr lang="fa-IR" sz="2400" dirty="0" err="1">
                <a:cs typeface="B Nazanin" pitchFamily="2" charset="-78"/>
              </a:rPr>
              <a:t>اضافي</a:t>
            </a:r>
            <a:r>
              <a:rPr lang="fa-IR" sz="2400" dirty="0">
                <a:cs typeface="B Nazanin" pitchFamily="2" charset="-78"/>
              </a:rPr>
              <a:t> موقت </a:t>
            </a:r>
            <a:r>
              <a:rPr lang="fa-IR" sz="2400" dirty="0" err="1">
                <a:cs typeface="B Nazanin" pitchFamily="2" charset="-78"/>
              </a:rPr>
              <a:t>براي</a:t>
            </a:r>
            <a:r>
              <a:rPr lang="fa-IR" sz="2400" dirty="0">
                <a:cs typeface="B Nazanin" pitchFamily="2" charset="-78"/>
              </a:rPr>
              <a:t> واردات </a:t>
            </a:r>
            <a:r>
              <a:rPr lang="fa-IR" sz="2400" dirty="0" err="1">
                <a:cs typeface="B Nazanin" pitchFamily="2" charset="-78"/>
              </a:rPr>
              <a:t>كالا</a:t>
            </a:r>
            <a:r>
              <a:rPr lang="fa-IR" sz="2400" dirty="0">
                <a:cs typeface="B Nazanin" pitchFamily="2" charset="-78"/>
              </a:rPr>
              <a:t> (انگلستان : </a:t>
            </a:r>
            <a:r>
              <a:rPr lang="fa-IR" sz="2400" dirty="0" err="1">
                <a:cs typeface="B Nazanin" pitchFamily="2" charset="-78"/>
              </a:rPr>
              <a:t>حمايت</a:t>
            </a:r>
            <a:r>
              <a:rPr lang="fa-IR" sz="2400" dirty="0">
                <a:cs typeface="B Nazanin" pitchFamily="2" charset="-78"/>
              </a:rPr>
              <a:t> از </a:t>
            </a:r>
            <a:r>
              <a:rPr lang="fa-IR" sz="2400" dirty="0" err="1" smtClean="0">
                <a:cs typeface="B Nazanin" pitchFamily="2" charset="-78"/>
              </a:rPr>
              <a:t>صنايع</a:t>
            </a:r>
            <a:r>
              <a:rPr lang="fa-IR" sz="2400" dirty="0" smtClean="0">
                <a:cs typeface="B Nazanin" pitchFamily="2" charset="-78"/>
              </a:rPr>
              <a:t> </a:t>
            </a:r>
            <a:r>
              <a:rPr lang="fa-IR" sz="2400" dirty="0" err="1" smtClean="0">
                <a:cs typeface="B Nazanin" pitchFamily="2" charset="-78"/>
              </a:rPr>
              <a:t>داخلي</a:t>
            </a:r>
            <a:r>
              <a:rPr lang="fa-IR" sz="2400" dirty="0">
                <a:cs typeface="B Nazanin" pitchFamily="2" charset="-78"/>
              </a:rPr>
              <a:t>)</a:t>
            </a:r>
          </a:p>
          <a:p>
            <a:pPr algn="r" rtl="1"/>
            <a:r>
              <a:rPr lang="fa-IR" sz="2400" dirty="0">
                <a:cs typeface="B Nazanin" pitchFamily="2" charset="-78"/>
              </a:rPr>
              <a:t>3. </a:t>
            </a:r>
            <a:r>
              <a:rPr lang="fa-IR" sz="2400" dirty="0" err="1">
                <a:cs typeface="B Nazanin" pitchFamily="2" charset="-78"/>
              </a:rPr>
              <a:t>ماليات</a:t>
            </a:r>
            <a:r>
              <a:rPr lang="fa-IR" sz="2400" dirty="0">
                <a:cs typeface="B Nazanin" pitchFamily="2" charset="-78"/>
              </a:rPr>
              <a:t>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وارداتي</a:t>
            </a:r>
            <a:r>
              <a:rPr lang="fa-IR" sz="2400" dirty="0">
                <a:cs typeface="B Nazanin" pitchFamily="2" charset="-78"/>
              </a:rPr>
              <a:t> </a:t>
            </a:r>
            <a:r>
              <a:rPr lang="fa-IR" sz="2400" dirty="0" err="1">
                <a:cs typeface="B Nazanin" pitchFamily="2" charset="-78"/>
              </a:rPr>
              <a:t>جبراني</a:t>
            </a:r>
            <a:r>
              <a:rPr lang="fa-IR" sz="2400" dirty="0">
                <a:cs typeface="B Nazanin" pitchFamily="2" charset="-78"/>
              </a:rPr>
              <a:t>( جبران </a:t>
            </a:r>
            <a:r>
              <a:rPr lang="fa-IR" sz="2400" dirty="0" err="1">
                <a:cs typeface="B Nazanin" pitchFamily="2" charset="-78"/>
              </a:rPr>
              <a:t>ماليات</a:t>
            </a:r>
            <a:r>
              <a:rPr lang="fa-IR" sz="2400" dirty="0">
                <a:cs typeface="B Nazanin" pitchFamily="2" charset="-78"/>
              </a:rPr>
              <a:t> ارزش افزوده و </a:t>
            </a:r>
            <a:r>
              <a:rPr lang="fa-IR" sz="2400" dirty="0" smtClean="0">
                <a:cs typeface="B Nazanin" pitchFamily="2" charset="-78"/>
              </a:rPr>
              <a:t>فروش)</a:t>
            </a:r>
          </a:p>
          <a:p>
            <a:pPr algn="r" rtl="1"/>
            <a:endParaRPr lang="fa-IR" sz="2400" dirty="0">
              <a:cs typeface="B Nazanin" pitchFamily="2" charset="-78"/>
            </a:endParaRPr>
          </a:p>
          <a:p>
            <a:pPr algn="ctr" rtl="1"/>
            <a:r>
              <a:rPr lang="fa-IR" dirty="0" err="1">
                <a:solidFill>
                  <a:srgbClr val="1AB621"/>
                </a:solidFill>
                <a:cs typeface="B Nazanin" pitchFamily="2" charset="-78"/>
              </a:rPr>
              <a:t>سازماندهي</a:t>
            </a:r>
            <a:r>
              <a:rPr lang="fa-IR" dirty="0">
                <a:solidFill>
                  <a:srgbClr val="1AB621"/>
                </a:solidFill>
                <a:cs typeface="B Nazanin" pitchFamily="2" charset="-78"/>
              </a:rPr>
              <a:t> </a:t>
            </a:r>
            <a:r>
              <a:rPr lang="fa-IR" dirty="0" err="1">
                <a:solidFill>
                  <a:srgbClr val="1AB621"/>
                </a:solidFill>
                <a:cs typeface="B Nazanin" pitchFamily="2" charset="-78"/>
              </a:rPr>
              <a:t>براي</a:t>
            </a:r>
            <a:r>
              <a:rPr lang="fa-IR" dirty="0">
                <a:solidFill>
                  <a:srgbClr val="1AB621"/>
                </a:solidFill>
                <a:cs typeface="B Nazanin" pitchFamily="2" charset="-78"/>
              </a:rPr>
              <a:t> </a:t>
            </a:r>
            <a:r>
              <a:rPr lang="fa-IR" dirty="0" err="1">
                <a:solidFill>
                  <a:srgbClr val="1AB621"/>
                </a:solidFill>
                <a:cs typeface="B Nazanin" pitchFamily="2" charset="-78"/>
              </a:rPr>
              <a:t>صادارت</a:t>
            </a:r>
            <a:endParaRPr lang="fa-IR" dirty="0">
              <a:solidFill>
                <a:srgbClr val="1AB621"/>
              </a:solidFill>
              <a:cs typeface="B Nazanin" pitchFamily="2" charset="-78"/>
            </a:endParaRPr>
          </a:p>
          <a:p>
            <a:pPr algn="r" rtl="1"/>
            <a:r>
              <a:rPr lang="fa-IR" sz="2400" dirty="0">
                <a:cs typeface="B Nazanin" pitchFamily="2" charset="-78"/>
              </a:rPr>
              <a:t>1. </a:t>
            </a:r>
            <a:r>
              <a:rPr lang="fa-IR" sz="2400" dirty="0" err="1">
                <a:cs typeface="B Nazanin" pitchFamily="2" charset="-78"/>
              </a:rPr>
              <a:t>سازماندهي</a:t>
            </a:r>
            <a:r>
              <a:rPr lang="fa-IR" sz="2400" dirty="0">
                <a:cs typeface="B Nazanin" pitchFamily="2" charset="-78"/>
              </a:rPr>
              <a:t> صادرات در داخل </a:t>
            </a:r>
            <a:r>
              <a:rPr lang="fa-IR" sz="2400" dirty="0" err="1">
                <a:cs typeface="B Nazanin" pitchFamily="2" charset="-78"/>
              </a:rPr>
              <a:t>كشور</a:t>
            </a:r>
            <a:r>
              <a:rPr lang="fa-IR" sz="2400" dirty="0">
                <a:cs typeface="B Nazanin" pitchFamily="2" charset="-78"/>
              </a:rPr>
              <a:t> </a:t>
            </a:r>
            <a:r>
              <a:rPr lang="fa-IR" sz="2400" dirty="0" err="1">
                <a:cs typeface="B Nazanin" pitchFamily="2" charset="-78"/>
              </a:rPr>
              <a:t>توليد</a:t>
            </a:r>
            <a:r>
              <a:rPr lang="fa-IR" sz="2400" dirty="0">
                <a:cs typeface="B Nazanin" pitchFamily="2" charset="-78"/>
              </a:rPr>
              <a:t> </a:t>
            </a:r>
            <a:r>
              <a:rPr lang="fa-IR" sz="2400" dirty="0" err="1">
                <a:cs typeface="B Nazanin" pitchFamily="2" charset="-78"/>
              </a:rPr>
              <a:t>كننده</a:t>
            </a:r>
            <a:endParaRPr lang="fa-IR" sz="2400" dirty="0">
              <a:cs typeface="B Nazanin" pitchFamily="2" charset="-78"/>
            </a:endParaRPr>
          </a:p>
          <a:p>
            <a:pPr algn="r" rtl="1"/>
            <a:r>
              <a:rPr lang="fa-IR" sz="2400" dirty="0">
                <a:cs typeface="B Nazanin" pitchFamily="2" charset="-78"/>
              </a:rPr>
              <a:t>2. </a:t>
            </a:r>
            <a:r>
              <a:rPr lang="fa-IR" sz="2400" dirty="0" err="1">
                <a:cs typeface="B Nazanin" pitchFamily="2" charset="-78"/>
              </a:rPr>
              <a:t>سازماندهي</a:t>
            </a:r>
            <a:r>
              <a:rPr lang="fa-IR" sz="2400" dirty="0">
                <a:cs typeface="B Nazanin" pitchFamily="2" charset="-78"/>
              </a:rPr>
              <a:t> صادرات در خارج </a:t>
            </a:r>
            <a:r>
              <a:rPr lang="fa-IR" sz="2400" dirty="0" err="1">
                <a:cs typeface="B Nazanin" pitchFamily="2" charset="-78"/>
              </a:rPr>
              <a:t>كشور</a:t>
            </a:r>
            <a:endParaRPr lang="en-US" sz="2400" dirty="0">
              <a:cs typeface="B Nazanin" pitchFamily="2" charset="-78"/>
            </a:endParaRPr>
          </a:p>
        </p:txBody>
      </p:sp>
    </p:spTree>
    <p:extLst>
      <p:ext uri="{BB962C8B-B14F-4D97-AF65-F5344CB8AC3E}">
        <p14:creationId xmlns:p14="http://schemas.microsoft.com/office/powerpoint/2010/main" xmlns="" val="40176635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err="1">
                <a:solidFill>
                  <a:srgbClr val="1AB621"/>
                </a:solidFill>
                <a:cs typeface="B Nazanin" pitchFamily="2" charset="-78"/>
              </a:rPr>
              <a:t>سازماندهي</a:t>
            </a:r>
            <a:r>
              <a:rPr lang="fa-IR" dirty="0">
                <a:solidFill>
                  <a:srgbClr val="1AB621"/>
                </a:solidFill>
                <a:cs typeface="B Nazanin" pitchFamily="2" charset="-78"/>
              </a:rPr>
              <a:t> </a:t>
            </a:r>
            <a:r>
              <a:rPr lang="fa-IR" dirty="0" err="1">
                <a:solidFill>
                  <a:srgbClr val="1AB621"/>
                </a:solidFill>
                <a:cs typeface="B Nazanin" pitchFamily="2" charset="-78"/>
              </a:rPr>
              <a:t>براي</a:t>
            </a:r>
            <a:r>
              <a:rPr lang="fa-IR" dirty="0">
                <a:solidFill>
                  <a:srgbClr val="1AB621"/>
                </a:solidFill>
                <a:cs typeface="B Nazanin" pitchFamily="2" charset="-78"/>
              </a:rPr>
              <a:t> </a:t>
            </a:r>
            <a:r>
              <a:rPr lang="fa-IR" dirty="0" err="1">
                <a:solidFill>
                  <a:srgbClr val="1AB621"/>
                </a:solidFill>
                <a:cs typeface="B Nazanin" pitchFamily="2" charset="-78"/>
              </a:rPr>
              <a:t>صادارت</a:t>
            </a:r>
            <a:r>
              <a:rPr lang="fa-IR" dirty="0">
                <a:solidFill>
                  <a:srgbClr val="1AB621"/>
                </a:solidFill>
                <a:cs typeface="B Nazanin" pitchFamily="2" charset="-78"/>
              </a:rPr>
              <a:t> در داخل </a:t>
            </a:r>
            <a:r>
              <a:rPr lang="fa-IR" dirty="0" err="1">
                <a:solidFill>
                  <a:srgbClr val="1AB621"/>
                </a:solidFill>
                <a:cs typeface="B Nazanin" pitchFamily="2" charset="-78"/>
              </a:rPr>
              <a:t>كشور</a:t>
            </a:r>
            <a:endParaRPr lang="fa-IR" dirty="0">
              <a:solidFill>
                <a:srgbClr val="1AB621"/>
              </a:solidFill>
              <a:cs typeface="B Nazanin" pitchFamily="2" charset="-78"/>
            </a:endParaRPr>
          </a:p>
          <a:p>
            <a:pPr algn="r" rtl="1"/>
            <a:r>
              <a:rPr lang="fa-IR" sz="2400" dirty="0">
                <a:cs typeface="B Nazanin" pitchFamily="2" charset="-78"/>
              </a:rPr>
              <a:t>1</a:t>
            </a:r>
            <a:r>
              <a:rPr lang="fa-IR" sz="2000" dirty="0">
                <a:cs typeface="B Nazanin" pitchFamily="2" charset="-78"/>
              </a:rPr>
              <a:t>. استفاده از خدمات سازمان </a:t>
            </a:r>
            <a:r>
              <a:rPr lang="fa-IR" sz="2000" dirty="0" err="1">
                <a:cs typeface="B Nazanin" pitchFamily="2" charset="-78"/>
              </a:rPr>
              <a:t>هاي</a:t>
            </a:r>
            <a:r>
              <a:rPr lang="fa-IR" sz="2000" dirty="0">
                <a:cs typeface="B Nazanin" pitchFamily="2" charset="-78"/>
              </a:rPr>
              <a:t> </a:t>
            </a:r>
            <a:r>
              <a:rPr lang="fa-IR" sz="2000" dirty="0" err="1">
                <a:cs typeface="B Nazanin" pitchFamily="2" charset="-78"/>
              </a:rPr>
              <a:t>صادراتي</a:t>
            </a:r>
            <a:r>
              <a:rPr lang="fa-IR" sz="2000" dirty="0">
                <a:cs typeface="B Nazanin" pitchFamily="2" charset="-78"/>
              </a:rPr>
              <a:t> مستقل خارج از </a:t>
            </a:r>
            <a:r>
              <a:rPr lang="fa-IR" sz="2000" dirty="0" err="1">
                <a:cs typeface="B Nazanin" pitchFamily="2" charset="-78"/>
              </a:rPr>
              <a:t>شركت</a:t>
            </a:r>
            <a:r>
              <a:rPr lang="fa-IR" sz="2000" dirty="0">
                <a:cs typeface="B Nazanin" pitchFamily="2" charset="-78"/>
              </a:rPr>
              <a:t>:</a:t>
            </a:r>
          </a:p>
          <a:p>
            <a:pPr algn="r" rtl="1"/>
            <a:r>
              <a:rPr lang="fa-IR" sz="2000" dirty="0" err="1">
                <a:cs typeface="B Nazanin" pitchFamily="2" charset="-78"/>
              </a:rPr>
              <a:t>شركتهاي</a:t>
            </a:r>
            <a:r>
              <a:rPr lang="fa-IR" sz="2000" dirty="0">
                <a:cs typeface="B Nazanin" pitchFamily="2" charset="-78"/>
              </a:rPr>
              <a:t> </a:t>
            </a:r>
            <a:r>
              <a:rPr lang="fa-IR" sz="2000" dirty="0" err="1">
                <a:cs typeface="B Nazanin" pitchFamily="2" charset="-78"/>
              </a:rPr>
              <a:t>بازرگاني</a:t>
            </a:r>
            <a:r>
              <a:rPr lang="fa-IR" sz="2000" dirty="0">
                <a:cs typeface="B Nazanin" pitchFamily="2" charset="-78"/>
              </a:rPr>
              <a:t> </a:t>
            </a:r>
            <a:r>
              <a:rPr lang="fa-IR" sz="2000" dirty="0" err="1">
                <a:cs typeface="B Nazanin" pitchFamily="2" charset="-78"/>
              </a:rPr>
              <a:t>صادراتي</a:t>
            </a:r>
            <a:r>
              <a:rPr lang="fa-IR" sz="2000" dirty="0">
                <a:cs typeface="B Nazanin" pitchFamily="2" charset="-78"/>
              </a:rPr>
              <a:t> </a:t>
            </a:r>
            <a:r>
              <a:rPr lang="fa-IR" sz="2000" dirty="0" err="1">
                <a:cs typeface="B Nazanin" pitchFamily="2" charset="-78"/>
              </a:rPr>
              <a:t>براي</a:t>
            </a:r>
            <a:r>
              <a:rPr lang="fa-IR" sz="2000" dirty="0">
                <a:cs typeface="B Nazanin" pitchFamily="2" charset="-78"/>
              </a:rPr>
              <a:t> صادرات </a:t>
            </a:r>
            <a:r>
              <a:rPr lang="fa-IR" sz="2000" dirty="0" err="1">
                <a:cs typeface="B Nazanin" pitchFamily="2" charset="-78"/>
              </a:rPr>
              <a:t>چندين</a:t>
            </a:r>
            <a:r>
              <a:rPr lang="fa-IR" sz="2000" dirty="0">
                <a:cs typeface="B Nazanin" pitchFamily="2" charset="-78"/>
              </a:rPr>
              <a:t> </a:t>
            </a:r>
            <a:r>
              <a:rPr lang="fa-IR" sz="2000" dirty="0" err="1">
                <a:cs typeface="B Nazanin" pitchFamily="2" charset="-78"/>
              </a:rPr>
              <a:t>شركت</a:t>
            </a:r>
            <a:r>
              <a:rPr lang="fa-IR" sz="2000" dirty="0">
                <a:cs typeface="B Nazanin" pitchFamily="2" charset="-78"/>
              </a:rPr>
              <a:t> </a:t>
            </a:r>
            <a:r>
              <a:rPr lang="fa-IR" sz="2000" dirty="0" err="1">
                <a:cs typeface="B Nazanin" pitchFamily="2" charset="-78"/>
              </a:rPr>
              <a:t>غير</a:t>
            </a:r>
            <a:r>
              <a:rPr lang="fa-IR" sz="2000" dirty="0">
                <a:cs typeface="B Nazanin" pitchFamily="2" charset="-78"/>
              </a:rPr>
              <a:t> مرتبط فاقد</a:t>
            </a:r>
          </a:p>
          <a:p>
            <a:pPr algn="r" rtl="1"/>
            <a:r>
              <a:rPr lang="fa-IR" sz="2000" dirty="0">
                <a:cs typeface="B Nazanin" pitchFamily="2" charset="-78"/>
              </a:rPr>
              <a:t>تجربه(</a:t>
            </a:r>
            <a:r>
              <a:rPr lang="fa-IR" sz="2000" dirty="0" err="1">
                <a:cs typeface="B Nazanin" pitchFamily="2" charset="-78"/>
              </a:rPr>
              <a:t>تحقيقات</a:t>
            </a:r>
            <a:r>
              <a:rPr lang="fa-IR" sz="2000" dirty="0">
                <a:cs typeface="B Nazanin" pitchFamily="2" charset="-78"/>
              </a:rPr>
              <a:t> </a:t>
            </a:r>
            <a:r>
              <a:rPr lang="fa-IR" sz="2000" dirty="0" err="1">
                <a:cs typeface="B Nazanin" pitchFamily="2" charset="-78"/>
              </a:rPr>
              <a:t>بازاريابي</a:t>
            </a:r>
            <a:r>
              <a:rPr lang="fa-IR" sz="2000" dirty="0">
                <a:cs typeface="B Nazanin" pitchFamily="2" charset="-78"/>
              </a:rPr>
              <a:t>، انتخاب </a:t>
            </a:r>
            <a:r>
              <a:rPr lang="fa-IR" sz="2000" dirty="0" err="1">
                <a:cs typeface="B Nazanin" pitchFamily="2" charset="-78"/>
              </a:rPr>
              <a:t>كانالهاي</a:t>
            </a:r>
            <a:r>
              <a:rPr lang="fa-IR" sz="2000" dirty="0">
                <a:cs typeface="B Nazanin" pitchFamily="2" charset="-78"/>
              </a:rPr>
              <a:t> </a:t>
            </a:r>
            <a:r>
              <a:rPr lang="fa-IR" sz="2000" dirty="0" err="1">
                <a:cs typeface="B Nazanin" pitchFamily="2" charset="-78"/>
              </a:rPr>
              <a:t>توزيع</a:t>
            </a:r>
            <a:r>
              <a:rPr lang="fa-IR" sz="2000" dirty="0">
                <a:cs typeface="B Nazanin" pitchFamily="2" charset="-78"/>
              </a:rPr>
              <a:t>، حمل و نقل و </a:t>
            </a:r>
            <a:r>
              <a:rPr lang="fa-IR" sz="2000" dirty="0" smtClean="0">
                <a:cs typeface="B Nazanin" pitchFamily="2" charset="-78"/>
              </a:rPr>
              <a:t>اسناد </a:t>
            </a:r>
            <a:r>
              <a:rPr lang="fa-IR" sz="2000" dirty="0" err="1" smtClean="0">
                <a:cs typeface="B Nazanin" pitchFamily="2" charset="-78"/>
              </a:rPr>
              <a:t>صادراتي</a:t>
            </a:r>
            <a:r>
              <a:rPr lang="fa-IR" sz="2000" dirty="0" smtClean="0">
                <a:cs typeface="B Nazanin" pitchFamily="2" charset="-78"/>
              </a:rPr>
              <a:t>)</a:t>
            </a:r>
          </a:p>
          <a:p>
            <a:pPr algn="r" rtl="1"/>
            <a:r>
              <a:rPr lang="fa-IR" sz="2400" dirty="0" err="1">
                <a:solidFill>
                  <a:srgbClr val="1AB621"/>
                </a:solidFill>
                <a:cs typeface="B Nazanin" pitchFamily="2" charset="-78"/>
              </a:rPr>
              <a:t>سازماندهي</a:t>
            </a:r>
            <a:r>
              <a:rPr lang="fa-IR" sz="2400" dirty="0">
                <a:solidFill>
                  <a:srgbClr val="1AB621"/>
                </a:solidFill>
                <a:cs typeface="B Nazanin" pitchFamily="2" charset="-78"/>
              </a:rPr>
              <a:t> صادرات در خارج </a:t>
            </a:r>
            <a:r>
              <a:rPr lang="fa-IR" sz="2400" dirty="0" err="1">
                <a:solidFill>
                  <a:srgbClr val="1AB621"/>
                </a:solidFill>
                <a:cs typeface="B Nazanin" pitchFamily="2" charset="-78"/>
              </a:rPr>
              <a:t>كشور</a:t>
            </a:r>
            <a:endParaRPr lang="fa-IR" sz="2400" dirty="0">
              <a:solidFill>
                <a:srgbClr val="1AB621"/>
              </a:solidFill>
              <a:cs typeface="B Nazanin" pitchFamily="2" charset="-78"/>
            </a:endParaRPr>
          </a:p>
          <a:p>
            <a:pPr algn="r" rtl="1"/>
            <a:r>
              <a:rPr lang="fa-IR" sz="2400" dirty="0">
                <a:cs typeface="B Nazanin" pitchFamily="2" charset="-78"/>
              </a:rPr>
              <a:t>1</a:t>
            </a:r>
            <a:r>
              <a:rPr lang="fa-IR" sz="2000" dirty="0">
                <a:cs typeface="B Nazanin" pitchFamily="2" charset="-78"/>
              </a:rPr>
              <a:t>. استفاده </a:t>
            </a:r>
            <a:r>
              <a:rPr lang="fa-IR" sz="2000" dirty="0" err="1">
                <a:cs typeface="B Nazanin" pitchFamily="2" charset="-78"/>
              </a:rPr>
              <a:t>مستقيم</a:t>
            </a:r>
            <a:r>
              <a:rPr lang="fa-IR" sz="2000" dirty="0">
                <a:cs typeface="B Nazanin" pitchFamily="2" charset="-78"/>
              </a:rPr>
              <a:t> از </a:t>
            </a:r>
            <a:r>
              <a:rPr lang="fa-IR" sz="2000" dirty="0" err="1">
                <a:cs typeface="B Nazanin" pitchFamily="2" charset="-78"/>
              </a:rPr>
              <a:t>نمايندگان</a:t>
            </a:r>
            <a:r>
              <a:rPr lang="fa-IR" sz="2000" dirty="0">
                <a:cs typeface="B Nazanin" pitchFamily="2" charset="-78"/>
              </a:rPr>
              <a:t> </a:t>
            </a:r>
            <a:r>
              <a:rPr lang="fa-IR" sz="2000" dirty="0" err="1">
                <a:cs typeface="B Nazanin" pitchFamily="2" charset="-78"/>
              </a:rPr>
              <a:t>شركت</a:t>
            </a:r>
            <a:r>
              <a:rPr lang="fa-IR" sz="2000" dirty="0">
                <a:cs typeface="B Nazanin" pitchFamily="2" charset="-78"/>
              </a:rPr>
              <a:t> در </a:t>
            </a:r>
            <a:r>
              <a:rPr lang="fa-IR" sz="2000" dirty="0" err="1">
                <a:cs typeface="B Nazanin" pitchFamily="2" charset="-78"/>
              </a:rPr>
              <a:t>بازارهاي</a:t>
            </a:r>
            <a:r>
              <a:rPr lang="fa-IR" sz="2000" dirty="0">
                <a:cs typeface="B Nazanin" pitchFamily="2" charset="-78"/>
              </a:rPr>
              <a:t> مورد نظر(حجم فروش بالا)</a:t>
            </a:r>
          </a:p>
          <a:p>
            <a:pPr algn="r" rtl="1"/>
            <a:r>
              <a:rPr lang="fa-IR" sz="2000" dirty="0">
                <a:cs typeface="B Nazanin" pitchFamily="2" charset="-78"/>
              </a:rPr>
              <a:t>2. استفاده از </a:t>
            </a:r>
            <a:r>
              <a:rPr lang="fa-IR" sz="2000" dirty="0" err="1">
                <a:cs typeface="B Nazanin" pitchFamily="2" charset="-78"/>
              </a:rPr>
              <a:t>نمايندگان</a:t>
            </a:r>
            <a:r>
              <a:rPr lang="fa-IR" sz="2000" dirty="0">
                <a:cs typeface="B Nazanin" pitchFamily="2" charset="-78"/>
              </a:rPr>
              <a:t> مستقل (فروش در حجم </a:t>
            </a:r>
            <a:r>
              <a:rPr lang="fa-IR" sz="2000" dirty="0" err="1">
                <a:cs typeface="B Nazanin" pitchFamily="2" charset="-78"/>
              </a:rPr>
              <a:t>كم</a:t>
            </a:r>
            <a:r>
              <a:rPr lang="fa-IR" sz="2000" dirty="0">
                <a:cs typeface="B Nazanin" pitchFamily="2" charset="-78"/>
              </a:rPr>
              <a:t>)</a:t>
            </a:r>
          </a:p>
          <a:p>
            <a:pPr algn="r" rtl="1"/>
            <a:r>
              <a:rPr lang="fa-IR" sz="2000" dirty="0" smtClean="0">
                <a:cs typeface="B Nazanin" pitchFamily="2" charset="-78"/>
              </a:rPr>
              <a:t>3. عرضه </a:t>
            </a:r>
            <a:r>
              <a:rPr lang="fa-IR" sz="2000" dirty="0">
                <a:cs typeface="B Nazanin" pitchFamily="2" charset="-78"/>
              </a:rPr>
              <a:t>محصولات از </a:t>
            </a:r>
            <a:r>
              <a:rPr lang="fa-IR" sz="2000" dirty="0" err="1">
                <a:cs typeface="B Nazanin" pitchFamily="2" charset="-78"/>
              </a:rPr>
              <a:t>طريق</a:t>
            </a:r>
            <a:r>
              <a:rPr lang="fa-IR" sz="2000" dirty="0">
                <a:cs typeface="B Nazanin" pitchFamily="2" charset="-78"/>
              </a:rPr>
              <a:t> </a:t>
            </a:r>
            <a:r>
              <a:rPr lang="fa-IR" sz="2000" dirty="0" err="1">
                <a:cs typeface="B Nazanin" pitchFamily="2" charset="-78"/>
              </a:rPr>
              <a:t>كانالهاي</a:t>
            </a:r>
            <a:r>
              <a:rPr lang="fa-IR" sz="2000" dirty="0">
                <a:cs typeface="B Nazanin" pitchFamily="2" charset="-78"/>
              </a:rPr>
              <a:t> </a:t>
            </a:r>
            <a:r>
              <a:rPr lang="fa-IR" sz="2000" dirty="0" err="1">
                <a:cs typeface="B Nazanin" pitchFamily="2" charset="-78"/>
              </a:rPr>
              <a:t>توزيع</a:t>
            </a:r>
            <a:r>
              <a:rPr lang="fa-IR" sz="2000" dirty="0">
                <a:cs typeface="B Nazanin" pitchFamily="2" charset="-78"/>
              </a:rPr>
              <a:t> </a:t>
            </a:r>
            <a:r>
              <a:rPr lang="fa-IR" sz="2000" dirty="0" err="1">
                <a:cs typeface="B Nazanin" pitchFamily="2" charset="-78"/>
              </a:rPr>
              <a:t>شركت</a:t>
            </a:r>
            <a:r>
              <a:rPr lang="fa-IR" sz="2000" dirty="0">
                <a:cs typeface="B Nazanin" pitchFamily="2" charset="-78"/>
              </a:rPr>
              <a:t> </a:t>
            </a:r>
            <a:r>
              <a:rPr lang="fa-IR" sz="2000" dirty="0" err="1">
                <a:cs typeface="B Nazanin" pitchFamily="2" charset="-78"/>
              </a:rPr>
              <a:t>هاي</a:t>
            </a:r>
            <a:r>
              <a:rPr lang="fa-IR" sz="2000" dirty="0">
                <a:cs typeface="B Nazanin" pitchFamily="2" charset="-78"/>
              </a:rPr>
              <a:t> </a:t>
            </a:r>
            <a:r>
              <a:rPr lang="fa-IR" sz="2000" dirty="0" err="1" smtClean="0">
                <a:cs typeface="B Nazanin" pitchFamily="2" charset="-78"/>
              </a:rPr>
              <a:t>ديگر</a:t>
            </a:r>
            <a:r>
              <a:rPr lang="en-US" sz="2000" dirty="0">
                <a:cs typeface="B Nazanin" pitchFamily="2" charset="-78"/>
              </a:rPr>
              <a:t> (Piggyback </a:t>
            </a:r>
            <a:r>
              <a:rPr lang="en-US" sz="2000" dirty="0" err="1">
                <a:cs typeface="B Nazanin" pitchFamily="2" charset="-78"/>
              </a:rPr>
              <a:t>mkg</a:t>
            </a:r>
            <a:r>
              <a:rPr lang="en-US" sz="2000" dirty="0">
                <a:cs typeface="B Nazanin" pitchFamily="2" charset="-78"/>
              </a:rPr>
              <a:t>) </a:t>
            </a:r>
            <a:endParaRPr lang="fa-IR" sz="2000" dirty="0">
              <a:cs typeface="B Nazanin" pitchFamily="2" charset="-78"/>
            </a:endParaRPr>
          </a:p>
          <a:p>
            <a:pPr algn="r" rtl="1"/>
            <a:r>
              <a:rPr lang="fa-IR" sz="2000" dirty="0">
                <a:cs typeface="B Nazanin" pitchFamily="2" charset="-78"/>
              </a:rPr>
              <a:t>(موجب </a:t>
            </a:r>
            <a:r>
              <a:rPr lang="fa-IR" sz="2000" dirty="0" err="1">
                <a:cs typeface="B Nazanin" pitchFamily="2" charset="-78"/>
              </a:rPr>
              <a:t>افزايش</a:t>
            </a:r>
            <a:r>
              <a:rPr lang="fa-IR" sz="2000" dirty="0">
                <a:cs typeface="B Nazanin" pitchFamily="2" charset="-78"/>
              </a:rPr>
              <a:t> درآمد و </a:t>
            </a:r>
            <a:r>
              <a:rPr lang="fa-IR" sz="2000" dirty="0" err="1">
                <a:cs typeface="B Nazanin" pitchFamily="2" charset="-78"/>
              </a:rPr>
              <a:t>كاهش</a:t>
            </a:r>
            <a:r>
              <a:rPr lang="fa-IR" sz="2000" dirty="0">
                <a:cs typeface="B Nazanin" pitchFamily="2" charset="-78"/>
              </a:rPr>
              <a:t> </a:t>
            </a:r>
            <a:r>
              <a:rPr lang="fa-IR" sz="2000" dirty="0" err="1">
                <a:cs typeface="B Nazanin" pitchFamily="2" charset="-78"/>
              </a:rPr>
              <a:t>هزينه</a:t>
            </a:r>
            <a:r>
              <a:rPr lang="fa-IR" sz="2000" dirty="0">
                <a:cs typeface="B Nazanin" pitchFamily="2" charset="-78"/>
              </a:rPr>
              <a:t>)</a:t>
            </a:r>
          </a:p>
          <a:p>
            <a:pPr algn="r" rtl="1"/>
            <a:r>
              <a:rPr lang="fa-IR" sz="2000" dirty="0" smtClean="0">
                <a:solidFill>
                  <a:srgbClr val="C00000"/>
                </a:solidFill>
                <a:cs typeface="B Nazanin" pitchFamily="2" charset="-78"/>
              </a:rPr>
              <a:t>1. خطوط </a:t>
            </a:r>
            <a:r>
              <a:rPr lang="fa-IR" sz="2000" dirty="0" err="1" smtClean="0">
                <a:solidFill>
                  <a:srgbClr val="C00000"/>
                </a:solidFill>
                <a:cs typeface="B Nazanin" pitchFamily="2" charset="-78"/>
              </a:rPr>
              <a:t>كالا</a:t>
            </a:r>
            <a:r>
              <a:rPr lang="fa-IR" sz="2000" dirty="0" smtClean="0">
                <a:solidFill>
                  <a:srgbClr val="C00000"/>
                </a:solidFill>
                <a:cs typeface="B Nazanin" pitchFamily="2" charset="-78"/>
              </a:rPr>
              <a:t> </a:t>
            </a:r>
            <a:r>
              <a:rPr lang="fa-IR" sz="2000" dirty="0" err="1" smtClean="0">
                <a:solidFill>
                  <a:srgbClr val="C00000"/>
                </a:solidFill>
                <a:cs typeface="B Nazanin" pitchFamily="2" charset="-78"/>
              </a:rPr>
              <a:t>مكمل</a:t>
            </a:r>
            <a:r>
              <a:rPr lang="fa-IR" sz="2000" dirty="0" smtClean="0">
                <a:solidFill>
                  <a:srgbClr val="C00000"/>
                </a:solidFill>
                <a:cs typeface="B Nazanin" pitchFamily="2" charset="-78"/>
              </a:rPr>
              <a:t> </a:t>
            </a:r>
            <a:r>
              <a:rPr lang="fa-IR" sz="2000" dirty="0" err="1" smtClean="0">
                <a:solidFill>
                  <a:srgbClr val="C00000"/>
                </a:solidFill>
                <a:cs typeface="B Nazanin" pitchFamily="2" charset="-78"/>
              </a:rPr>
              <a:t>يكديگر</a:t>
            </a:r>
            <a:r>
              <a:rPr lang="fa-IR" sz="2000" dirty="0" smtClean="0">
                <a:solidFill>
                  <a:srgbClr val="C00000"/>
                </a:solidFill>
                <a:cs typeface="B Nazanin" pitchFamily="2" charset="-78"/>
              </a:rPr>
              <a:t> باشند</a:t>
            </a:r>
          </a:p>
          <a:p>
            <a:pPr algn="r" rtl="1"/>
            <a:r>
              <a:rPr lang="fa-IR" sz="2000" dirty="0" smtClean="0">
                <a:solidFill>
                  <a:srgbClr val="C00000"/>
                </a:solidFill>
                <a:cs typeface="B Nazanin" pitchFamily="2" charset="-78"/>
              </a:rPr>
              <a:t>2. </a:t>
            </a:r>
            <a:r>
              <a:rPr lang="fa-IR" sz="2000" dirty="0" err="1" smtClean="0">
                <a:solidFill>
                  <a:srgbClr val="C00000"/>
                </a:solidFill>
                <a:cs typeface="B Nazanin" pitchFamily="2" charset="-78"/>
              </a:rPr>
              <a:t>رقيب</a:t>
            </a:r>
            <a:r>
              <a:rPr lang="fa-IR" sz="2000" dirty="0" smtClean="0">
                <a:solidFill>
                  <a:srgbClr val="C00000"/>
                </a:solidFill>
                <a:cs typeface="B Nazanin" pitchFamily="2" charset="-78"/>
              </a:rPr>
              <a:t> هم نباشند</a:t>
            </a:r>
            <a:endParaRPr lang="fa-IR" sz="2000" dirty="0">
              <a:solidFill>
                <a:srgbClr val="C00000"/>
              </a:solidFill>
              <a:cs typeface="B Nazanin" pitchFamily="2" charset="-78"/>
            </a:endParaRPr>
          </a:p>
        </p:txBody>
      </p:sp>
    </p:spTree>
    <p:extLst>
      <p:ext uri="{BB962C8B-B14F-4D97-AF65-F5344CB8AC3E}">
        <p14:creationId xmlns:p14="http://schemas.microsoft.com/office/powerpoint/2010/main" xmlns="" val="10688545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dirty="0" err="1">
                <a:solidFill>
                  <a:srgbClr val="1AB621"/>
                </a:solidFill>
                <a:cs typeface="B Nazanin" pitchFamily="2" charset="-78"/>
              </a:rPr>
              <a:t>تأمين</a:t>
            </a:r>
            <a:r>
              <a:rPr lang="fa-IR" dirty="0">
                <a:solidFill>
                  <a:srgbClr val="1AB621"/>
                </a:solidFill>
                <a:cs typeface="B Nazanin" pitchFamily="2" charset="-78"/>
              </a:rPr>
              <a:t> </a:t>
            </a:r>
            <a:r>
              <a:rPr lang="fa-IR" dirty="0" err="1">
                <a:solidFill>
                  <a:srgbClr val="1AB621"/>
                </a:solidFill>
                <a:cs typeface="B Nazanin" pitchFamily="2" charset="-78"/>
              </a:rPr>
              <a:t>مالي</a:t>
            </a:r>
            <a:r>
              <a:rPr lang="fa-IR" dirty="0">
                <a:solidFill>
                  <a:srgbClr val="1AB621"/>
                </a:solidFill>
                <a:cs typeface="B Nazanin" pitchFamily="2" charset="-78"/>
              </a:rPr>
              <a:t> صادرات </a:t>
            </a:r>
            <a:r>
              <a:rPr lang="fa-IR" dirty="0" err="1">
                <a:solidFill>
                  <a:srgbClr val="1AB621"/>
                </a:solidFill>
                <a:cs typeface="B Nazanin" pitchFamily="2" charset="-78"/>
              </a:rPr>
              <a:t>شركتهاي</a:t>
            </a:r>
            <a:r>
              <a:rPr lang="fa-IR" dirty="0">
                <a:solidFill>
                  <a:srgbClr val="1AB621"/>
                </a:solidFill>
                <a:cs typeface="B Nazanin" pitchFamily="2" charset="-78"/>
              </a:rPr>
              <a:t> </a:t>
            </a:r>
            <a:r>
              <a:rPr lang="fa-IR" dirty="0" err="1">
                <a:solidFill>
                  <a:srgbClr val="1AB621"/>
                </a:solidFill>
                <a:cs typeface="B Nazanin" pitchFamily="2" charset="-78"/>
              </a:rPr>
              <a:t>صادركننده</a:t>
            </a:r>
            <a:endParaRPr lang="fa-IR" sz="2000" dirty="0">
              <a:solidFill>
                <a:srgbClr val="1AB621"/>
              </a:solidFill>
              <a:cs typeface="B Nazanin" pitchFamily="2" charset="-78"/>
            </a:endParaRPr>
          </a:p>
          <a:p>
            <a:pPr algn="r" rtl="1"/>
            <a:r>
              <a:rPr lang="fa-IR" sz="2000" dirty="0">
                <a:cs typeface="B Nazanin" pitchFamily="2" charset="-78"/>
              </a:rPr>
              <a:t>1. اعتبار </a:t>
            </a:r>
            <a:r>
              <a:rPr lang="fa-IR" sz="2000" dirty="0" err="1">
                <a:cs typeface="B Nazanin" pitchFamily="2" charset="-78"/>
              </a:rPr>
              <a:t>اسنادي</a:t>
            </a:r>
            <a:r>
              <a:rPr lang="fa-IR" sz="2000" dirty="0">
                <a:cs typeface="B Nazanin" pitchFamily="2" charset="-78"/>
              </a:rPr>
              <a:t> ، وصول </a:t>
            </a:r>
            <a:r>
              <a:rPr lang="fa-IR" sz="2000" dirty="0" err="1">
                <a:cs typeface="B Nazanin" pitchFamily="2" charset="-78"/>
              </a:rPr>
              <a:t>اسنادي</a:t>
            </a:r>
            <a:r>
              <a:rPr lang="fa-IR" sz="2000" dirty="0">
                <a:cs typeface="B Nazanin" pitchFamily="2" charset="-78"/>
              </a:rPr>
              <a:t> </a:t>
            </a:r>
            <a:r>
              <a:rPr lang="fa-IR" sz="2000" dirty="0" err="1">
                <a:cs typeface="B Nazanin" pitchFamily="2" charset="-78"/>
              </a:rPr>
              <a:t>يا</a:t>
            </a:r>
            <a:r>
              <a:rPr lang="fa-IR" sz="2000" dirty="0">
                <a:cs typeface="B Nazanin" pitchFamily="2" charset="-78"/>
              </a:rPr>
              <a:t> برات</a:t>
            </a:r>
          </a:p>
          <a:p>
            <a:pPr algn="r" rtl="1"/>
            <a:r>
              <a:rPr lang="en-US" sz="2000" dirty="0" smtClean="0">
                <a:cs typeface="B Nazanin" pitchFamily="2" charset="-78"/>
              </a:rPr>
              <a:t>2</a:t>
            </a:r>
            <a:r>
              <a:rPr lang="en-US" sz="2000" dirty="0">
                <a:cs typeface="B Nazanin" pitchFamily="2" charset="-78"/>
              </a:rPr>
              <a:t>. </a:t>
            </a:r>
            <a:r>
              <a:rPr lang="fa-IR" sz="2000" dirty="0">
                <a:cs typeface="B Nazanin" pitchFamily="2" charset="-78"/>
              </a:rPr>
              <a:t>پرداخت </a:t>
            </a:r>
            <a:r>
              <a:rPr lang="fa-IR" sz="2000" dirty="0" err="1" smtClean="0">
                <a:cs typeface="B Nazanin" pitchFamily="2" charset="-78"/>
              </a:rPr>
              <a:t>نقدي</a:t>
            </a:r>
            <a:r>
              <a:rPr lang="fa-IR" sz="2000" dirty="0" smtClean="0">
                <a:cs typeface="B Nazanin" pitchFamily="2" charset="-78"/>
              </a:rPr>
              <a:t> </a:t>
            </a:r>
            <a:r>
              <a:rPr lang="en-US" sz="2000" dirty="0" smtClean="0">
                <a:cs typeface="B Nazanin" pitchFamily="2" charset="-78"/>
              </a:rPr>
              <a:t>:(cash </a:t>
            </a:r>
            <a:r>
              <a:rPr lang="en-US" sz="2000" dirty="0">
                <a:cs typeface="B Nazanin" pitchFamily="2" charset="-78"/>
              </a:rPr>
              <a:t>in advanced</a:t>
            </a:r>
            <a:r>
              <a:rPr lang="en-US" sz="2000" dirty="0" smtClean="0">
                <a:cs typeface="B Nazanin" pitchFamily="2" charset="-78"/>
              </a:rPr>
              <a:t>)</a:t>
            </a:r>
            <a:endParaRPr lang="fa-IR" sz="2000" dirty="0">
              <a:cs typeface="B Nazanin" pitchFamily="2" charset="-78"/>
            </a:endParaRPr>
          </a:p>
          <a:p>
            <a:pPr algn="r" rtl="1"/>
            <a:r>
              <a:rPr lang="fa-IR" sz="2000" dirty="0" smtClean="0">
                <a:cs typeface="B Nazanin" pitchFamily="2" charset="-78"/>
              </a:rPr>
              <a:t>1. </a:t>
            </a:r>
            <a:r>
              <a:rPr lang="en-US" sz="2000" dirty="0" smtClean="0">
                <a:cs typeface="B Nazanin" pitchFamily="2" charset="-78"/>
              </a:rPr>
              <a:t> </a:t>
            </a:r>
            <a:r>
              <a:rPr lang="fa-IR" sz="2000" dirty="0">
                <a:cs typeface="B Nazanin" pitchFamily="2" charset="-78"/>
              </a:rPr>
              <a:t>فروش با استفاده از حساب </a:t>
            </a:r>
            <a:r>
              <a:rPr lang="fa-IR" sz="2000" dirty="0" smtClean="0">
                <a:cs typeface="B Nazanin" pitchFamily="2" charset="-78"/>
              </a:rPr>
              <a:t>باز </a:t>
            </a:r>
            <a:r>
              <a:rPr lang="en-US" sz="2000" dirty="0">
                <a:cs typeface="B Nazanin" pitchFamily="2" charset="-78"/>
              </a:rPr>
              <a:t>(open account) </a:t>
            </a:r>
            <a:endParaRPr lang="fa-IR" sz="2000" dirty="0">
              <a:cs typeface="B Nazanin" pitchFamily="2" charset="-78"/>
            </a:endParaRPr>
          </a:p>
          <a:p>
            <a:pPr algn="r" rtl="1"/>
            <a:r>
              <a:rPr lang="fa-IR" sz="2000" dirty="0" smtClean="0">
                <a:cs typeface="B Nazanin" pitchFamily="2" charset="-78"/>
              </a:rPr>
              <a:t>2.</a:t>
            </a:r>
            <a:r>
              <a:rPr lang="en-US" sz="2000" dirty="0" smtClean="0">
                <a:cs typeface="B Nazanin" pitchFamily="2" charset="-78"/>
              </a:rPr>
              <a:t> </a:t>
            </a:r>
            <a:r>
              <a:rPr lang="fa-IR" sz="2000" dirty="0">
                <a:cs typeface="B Nazanin" pitchFamily="2" charset="-78"/>
              </a:rPr>
              <a:t>فروش بر اساس امانت </a:t>
            </a:r>
            <a:r>
              <a:rPr lang="fa-IR" sz="2000" dirty="0" err="1">
                <a:cs typeface="B Nazanin" pitchFamily="2" charset="-78"/>
              </a:rPr>
              <a:t>سپاري</a:t>
            </a:r>
            <a:r>
              <a:rPr lang="fa-IR" sz="2000" dirty="0">
                <a:cs typeface="B Nazanin" pitchFamily="2" charset="-78"/>
              </a:rPr>
              <a:t> </a:t>
            </a:r>
            <a:r>
              <a:rPr lang="fa-IR" sz="2000" dirty="0" err="1" smtClean="0">
                <a:cs typeface="B Nazanin" pitchFamily="2" charset="-78"/>
              </a:rPr>
              <a:t>كالا</a:t>
            </a:r>
            <a:r>
              <a:rPr lang="fa-IR" sz="2000" dirty="0" smtClean="0">
                <a:cs typeface="B Nazanin" pitchFamily="2" charset="-78"/>
              </a:rPr>
              <a:t> </a:t>
            </a:r>
            <a:r>
              <a:rPr lang="en-US" sz="2000" dirty="0">
                <a:cs typeface="B Nazanin" pitchFamily="2" charset="-78"/>
              </a:rPr>
              <a:t>(consignment) </a:t>
            </a:r>
            <a:endParaRPr lang="fa-IR" sz="2000" dirty="0">
              <a:cs typeface="B Nazanin" pitchFamily="2" charset="-78"/>
            </a:endParaRPr>
          </a:p>
          <a:p>
            <a:pPr algn="r" rtl="1"/>
            <a:r>
              <a:rPr lang="fa-IR" sz="2000" dirty="0">
                <a:cs typeface="B Nazanin" pitchFamily="2" charset="-78"/>
              </a:rPr>
              <a:t>3. مبادلات </a:t>
            </a:r>
            <a:r>
              <a:rPr lang="fa-IR" sz="2000" dirty="0" err="1">
                <a:cs typeface="B Nazanin" pitchFamily="2" charset="-78"/>
              </a:rPr>
              <a:t>پاياپاي</a:t>
            </a:r>
            <a:r>
              <a:rPr lang="fa-IR" sz="2000" dirty="0">
                <a:cs typeface="B Nazanin" pitchFamily="2" charset="-78"/>
              </a:rPr>
              <a:t> و تجارت متقابل</a:t>
            </a:r>
            <a:endParaRPr lang="en-US" sz="2000" dirty="0">
              <a:cs typeface="B Nazanin" pitchFamily="2" charset="-78"/>
            </a:endParaRPr>
          </a:p>
        </p:txBody>
      </p:sp>
    </p:spTree>
    <p:extLst>
      <p:ext uri="{BB962C8B-B14F-4D97-AF65-F5344CB8AC3E}">
        <p14:creationId xmlns:p14="http://schemas.microsoft.com/office/powerpoint/2010/main" xmlns="" val="153752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96752"/>
            <a:ext cx="7467600" cy="5328592"/>
          </a:xfrm>
          <a:solidFill>
            <a:schemeClr val="accent3">
              <a:lumMod val="40000"/>
              <a:lumOff val="60000"/>
            </a:schemeClr>
          </a:solidFill>
        </p:spPr>
        <p:txBody>
          <a:bodyPr>
            <a:normAutofit lnSpcReduction="10000"/>
          </a:bodyPr>
          <a:lstStyle/>
          <a:p>
            <a:pPr algn="r" rtl="1">
              <a:lnSpc>
                <a:spcPct val="80000"/>
              </a:lnSpc>
            </a:pPr>
            <a:r>
              <a:rPr lang="fa-IR" sz="2800" b="1" dirty="0">
                <a:solidFill>
                  <a:srgbClr val="1AB621"/>
                </a:solidFill>
                <a:cs typeface="B Nazanin" pitchFamily="2" charset="-78"/>
              </a:rPr>
              <a:t>جهت گیریهای مدیریت شرکت های بین </a:t>
            </a:r>
            <a:r>
              <a:rPr lang="fa-IR" sz="2800" b="1" dirty="0" err="1" smtClean="0">
                <a:solidFill>
                  <a:srgbClr val="1AB621"/>
                </a:solidFill>
                <a:cs typeface="B Nazanin" pitchFamily="2" charset="-78"/>
              </a:rPr>
              <a:t>المللی</a:t>
            </a:r>
            <a:endParaRPr lang="fa-IR" sz="2800" b="1" dirty="0" smtClean="0">
              <a:solidFill>
                <a:srgbClr val="1AB621"/>
              </a:solidFill>
              <a:cs typeface="B Nazanin" pitchFamily="2" charset="-78"/>
            </a:endParaRPr>
          </a:p>
          <a:p>
            <a:pPr algn="r" rtl="1">
              <a:lnSpc>
                <a:spcPct val="80000"/>
              </a:lnSpc>
            </a:pPr>
            <a:endParaRPr lang="fa-IR" dirty="0" smtClean="0">
              <a:cs typeface="B Nazanin" pitchFamily="2" charset="-78"/>
            </a:endParaRPr>
          </a:p>
          <a:p>
            <a:pPr algn="r" rtl="1">
              <a:lnSpc>
                <a:spcPct val="80000"/>
              </a:lnSpc>
            </a:pPr>
            <a:r>
              <a:rPr lang="fa-IR" sz="2000" dirty="0" smtClean="0">
                <a:cs typeface="B Nazanin" pitchFamily="2" charset="-78"/>
              </a:rPr>
              <a:t>هوارد </a:t>
            </a:r>
            <a:r>
              <a:rPr lang="fa-IR" sz="2000" dirty="0" err="1" smtClean="0">
                <a:cs typeface="B Nazanin" pitchFamily="2" charset="-78"/>
              </a:rPr>
              <a:t>پولموتر</a:t>
            </a:r>
            <a:r>
              <a:rPr lang="fa-IR" sz="2000" dirty="0" smtClean="0">
                <a:cs typeface="B Nazanin" pitchFamily="2" charset="-78"/>
              </a:rPr>
              <a:t> جهت گیریهای مشخص مدیریت شرکت های بین </a:t>
            </a:r>
            <a:r>
              <a:rPr lang="fa-IR" sz="2000" dirty="0" err="1" smtClean="0">
                <a:cs typeface="B Nazanin" pitchFamily="2" charset="-78"/>
              </a:rPr>
              <a:t>المللی</a:t>
            </a:r>
            <a:r>
              <a:rPr lang="fa-IR" sz="2000" dirty="0" smtClean="0">
                <a:cs typeface="B Nazanin" pitchFamily="2" charset="-78"/>
              </a:rPr>
              <a:t> را برای اولین مرتبه مورد توجه قرار داد. او چهار نوع گرایش یا جهت گیری را در ارتباط با تکامل عملیات شرکت های بین </a:t>
            </a:r>
            <a:r>
              <a:rPr lang="fa-IR" sz="2000" dirty="0" err="1" smtClean="0">
                <a:cs typeface="B Nazanin" pitchFamily="2" charset="-78"/>
              </a:rPr>
              <a:t>المللی</a:t>
            </a:r>
            <a:r>
              <a:rPr lang="fa-IR" sz="2000" dirty="0" smtClean="0">
                <a:cs typeface="B Nazanin" pitchFamily="2" charset="-78"/>
              </a:rPr>
              <a:t> شناسایی نمود که عبارتند از:</a:t>
            </a:r>
          </a:p>
          <a:p>
            <a:pPr algn="r" rtl="1">
              <a:lnSpc>
                <a:spcPct val="80000"/>
              </a:lnSpc>
            </a:pPr>
            <a:r>
              <a:rPr lang="fa-IR" dirty="0" smtClean="0">
                <a:cs typeface="B Nazanin" pitchFamily="2" charset="-78"/>
              </a:rPr>
              <a:t>تمرکز بر روی کشور مادر: </a:t>
            </a:r>
          </a:p>
          <a:p>
            <a:pPr algn="r" rtl="1">
              <a:lnSpc>
                <a:spcPct val="80000"/>
              </a:lnSpc>
            </a:pPr>
            <a:r>
              <a:rPr lang="fa-IR" sz="2000" dirty="0" smtClean="0">
                <a:cs typeface="B Nazanin" pitchFamily="2" charset="-78"/>
              </a:rPr>
              <a:t>عملیات بین </a:t>
            </a:r>
            <a:r>
              <a:rPr lang="fa-IR" sz="2000" dirty="0" err="1" smtClean="0">
                <a:cs typeface="B Nazanin" pitchFamily="2" charset="-78"/>
              </a:rPr>
              <a:t>المللی</a:t>
            </a:r>
            <a:r>
              <a:rPr lang="fa-IR" sz="2000" dirty="0" smtClean="0">
                <a:cs typeface="B Nazanin" pitchFamily="2" charset="-78"/>
              </a:rPr>
              <a:t> در درجه دوم قرار می گیرد. در این حالت </a:t>
            </a:r>
            <a:r>
              <a:rPr lang="fa-IR" sz="2000" dirty="0" err="1" smtClean="0">
                <a:cs typeface="B Nazanin" pitchFamily="2" charset="-78"/>
              </a:rPr>
              <a:t>شباهتها</a:t>
            </a:r>
            <a:r>
              <a:rPr lang="fa-IR" sz="2000" dirty="0" smtClean="0">
                <a:cs typeface="B Nazanin" pitchFamily="2" charset="-78"/>
              </a:rPr>
              <a:t> بین کشورهای خارجی مورد توجه قرار می گیرد.</a:t>
            </a:r>
          </a:p>
          <a:p>
            <a:pPr algn="r" rtl="1">
              <a:lnSpc>
                <a:spcPct val="80000"/>
              </a:lnSpc>
            </a:pPr>
            <a:r>
              <a:rPr lang="fa-IR" dirty="0" smtClean="0">
                <a:cs typeface="B Nazanin" pitchFamily="2" charset="-78"/>
              </a:rPr>
              <a:t>تمرکز بر روی چند کشور:</a:t>
            </a:r>
            <a:r>
              <a:rPr lang="fa-IR" sz="2000" dirty="0" smtClean="0">
                <a:cs typeface="B Nazanin" pitchFamily="2" charset="-78"/>
              </a:rPr>
              <a:t> </a:t>
            </a:r>
          </a:p>
          <a:p>
            <a:pPr algn="r" rtl="1">
              <a:lnSpc>
                <a:spcPct val="80000"/>
              </a:lnSpc>
            </a:pPr>
            <a:r>
              <a:rPr lang="fa-IR" sz="2000" dirty="0" smtClean="0">
                <a:cs typeface="B Nazanin" pitchFamily="2" charset="-78"/>
              </a:rPr>
              <a:t>شرکتی که برروی این گرایش تمرکز می نماید، </a:t>
            </a:r>
            <a:r>
              <a:rPr lang="fa-IR" sz="2000" dirty="0" err="1" smtClean="0">
                <a:cs typeface="B Nazanin" pitchFamily="2" charset="-78"/>
              </a:rPr>
              <a:t>شعباتی</a:t>
            </a:r>
            <a:r>
              <a:rPr lang="fa-IR" sz="2000" dirty="0" smtClean="0">
                <a:cs typeface="B Nazanin" pitchFamily="2" charset="-78"/>
              </a:rPr>
              <a:t> را در بازار های بین </a:t>
            </a:r>
            <a:r>
              <a:rPr lang="fa-IR" sz="2000" dirty="0" err="1" smtClean="0">
                <a:cs typeface="B Nazanin" pitchFamily="2" charset="-78"/>
              </a:rPr>
              <a:t>المللی</a:t>
            </a:r>
            <a:r>
              <a:rPr lang="fa-IR" sz="2000" dirty="0" smtClean="0">
                <a:cs typeface="B Nazanin" pitchFamily="2" charset="-78"/>
              </a:rPr>
              <a:t> ایجاد میکند و اختلافات بین کشورهای خارجی مورد توجه قرار میگیرد.</a:t>
            </a:r>
          </a:p>
          <a:p>
            <a:pPr algn="r" rtl="1">
              <a:lnSpc>
                <a:spcPct val="80000"/>
              </a:lnSpc>
            </a:pPr>
            <a:r>
              <a:rPr lang="fa-IR" dirty="0" smtClean="0">
                <a:cs typeface="B Nazanin" pitchFamily="2" charset="-78"/>
              </a:rPr>
              <a:t>تمرکز بر روی یک یا چند منطقه جهان: </a:t>
            </a:r>
          </a:p>
          <a:p>
            <a:pPr algn="r" rtl="1">
              <a:lnSpc>
                <a:spcPct val="80000"/>
              </a:lnSpc>
            </a:pPr>
            <a:r>
              <a:rPr lang="fa-IR" sz="2000" dirty="0" smtClean="0">
                <a:cs typeface="B Nazanin" pitchFamily="2" charset="-78"/>
              </a:rPr>
              <a:t>برای چنین شرکت </a:t>
            </a:r>
            <a:r>
              <a:rPr lang="fa-IR" sz="2000" dirty="0" err="1" smtClean="0">
                <a:cs typeface="B Nazanin" pitchFamily="2" charset="-78"/>
              </a:rPr>
              <a:t>هایی</a:t>
            </a:r>
            <a:r>
              <a:rPr lang="fa-IR" sz="2000" dirty="0" smtClean="0">
                <a:cs typeface="B Nazanin" pitchFamily="2" charset="-78"/>
              </a:rPr>
              <a:t> آن منطقه و یا کل جهان به عنوان یک بازار مورد توجه قرار می گیرد.</a:t>
            </a:r>
          </a:p>
          <a:p>
            <a:pPr algn="r" rtl="1">
              <a:lnSpc>
                <a:spcPct val="80000"/>
              </a:lnSpc>
            </a:pPr>
            <a:r>
              <a:rPr lang="fa-IR" dirty="0" smtClean="0">
                <a:cs typeface="B Nazanin" pitchFamily="2" charset="-78"/>
              </a:rPr>
              <a:t>تمرکز بر روی جهان: </a:t>
            </a:r>
          </a:p>
          <a:p>
            <a:pPr algn="r" rtl="1">
              <a:lnSpc>
                <a:spcPct val="80000"/>
              </a:lnSpc>
            </a:pPr>
            <a:r>
              <a:rPr lang="fa-IR" sz="2000" dirty="0" smtClean="0">
                <a:cs typeface="B Nazanin" pitchFamily="2" charset="-78"/>
              </a:rPr>
              <a:t>جهت گیری جهانی دارد و اختلافات و </a:t>
            </a:r>
            <a:r>
              <a:rPr lang="fa-IR" sz="2000" dirty="0" err="1" smtClean="0">
                <a:cs typeface="B Nazanin" pitchFamily="2" charset="-78"/>
              </a:rPr>
              <a:t>شباهتها</a:t>
            </a:r>
            <a:r>
              <a:rPr lang="fa-IR" sz="2000" dirty="0" smtClean="0">
                <a:cs typeface="B Nazanin" pitchFamily="2" charset="-78"/>
              </a:rPr>
              <a:t> را در کشور مادر و سایر کشورها مورد توجه قرار می دهد.</a:t>
            </a:r>
          </a:p>
          <a:p>
            <a:pPr algn="r" rtl="1">
              <a:lnSpc>
                <a:spcPct val="80000"/>
              </a:lnSpc>
            </a:pPr>
            <a:endParaRPr lang="fa-IR" dirty="0" smtClean="0">
              <a:cs typeface="B Nazanin" pitchFamily="2" charset="-78"/>
            </a:endParaRPr>
          </a:p>
          <a:p>
            <a:pPr algn="r" rtl="1">
              <a:lnSpc>
                <a:spcPct val="80000"/>
              </a:lnSpc>
            </a:pPr>
            <a:endParaRPr lang="fa-IR" dirty="0">
              <a:cs typeface="B Nazanin" pitchFamily="2" charset="-78"/>
            </a:endParaRPr>
          </a:p>
          <a:p>
            <a:pPr algn="r" rtl="1">
              <a:lnSpc>
                <a:spcPct val="80000"/>
              </a:lnSpc>
            </a:pPr>
            <a:endParaRPr lang="fa-IR" sz="1800" dirty="0" smtClean="0">
              <a:cs typeface="B Nazanin" pitchFamily="2" charset="-78"/>
            </a:endParaRPr>
          </a:p>
          <a:p>
            <a:pPr algn="r" rtl="1">
              <a:lnSpc>
                <a:spcPct val="80000"/>
              </a:lnSpc>
            </a:pPr>
            <a:endParaRPr lang="fa-IR" sz="2000" dirty="0">
              <a:cs typeface="B Nazanin" pitchFamily="2" charset="-78"/>
            </a:endParaRPr>
          </a:p>
          <a:p>
            <a:pPr algn="r" rtl="1">
              <a:lnSpc>
                <a:spcPct val="80000"/>
              </a:lnSpc>
            </a:pPr>
            <a:endParaRPr lang="en-US" sz="2000" dirty="0">
              <a:solidFill>
                <a:srgbClr val="7030A0"/>
              </a:solidFill>
              <a:cs typeface="B Nazanin" pitchFamily="2" charset="-78"/>
            </a:endParaRPr>
          </a:p>
        </p:txBody>
      </p:sp>
    </p:spTree>
    <p:extLst>
      <p:ext uri="{BB962C8B-B14F-4D97-AF65-F5344CB8AC3E}">
        <p14:creationId xmlns:p14="http://schemas.microsoft.com/office/powerpoint/2010/main" xmlns="" val="1860688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dirty="0">
                <a:solidFill>
                  <a:srgbClr val="1AB621"/>
                </a:solidFill>
                <a:cs typeface="B Nazanin" pitchFamily="2" charset="-78"/>
              </a:rPr>
              <a:t>اعتبار </a:t>
            </a:r>
            <a:r>
              <a:rPr lang="fa-IR" dirty="0" err="1">
                <a:solidFill>
                  <a:srgbClr val="1AB621"/>
                </a:solidFill>
                <a:cs typeface="B Nazanin" pitchFamily="2" charset="-78"/>
              </a:rPr>
              <a:t>اسنادي</a:t>
            </a:r>
            <a:endParaRPr lang="fa-IR" dirty="0">
              <a:solidFill>
                <a:srgbClr val="1AB621"/>
              </a:solidFill>
              <a:cs typeface="B Nazanin" pitchFamily="2" charset="-78"/>
            </a:endParaRPr>
          </a:p>
          <a:p>
            <a:pPr algn="r" rtl="1"/>
            <a:r>
              <a:rPr lang="fa-IR" sz="2400" dirty="0" smtClean="0">
                <a:cs typeface="B Nazanin" pitchFamily="2" charset="-78"/>
              </a:rPr>
              <a:t>1</a:t>
            </a:r>
            <a:r>
              <a:rPr lang="fa-IR" sz="2000" dirty="0">
                <a:cs typeface="B Nazanin" pitchFamily="2" charset="-78"/>
              </a:rPr>
              <a:t>. مورد استفاده در </a:t>
            </a:r>
            <a:r>
              <a:rPr lang="fa-IR" sz="2000" dirty="0" err="1">
                <a:cs typeface="B Nazanin" pitchFamily="2" charset="-78"/>
              </a:rPr>
              <a:t>بازرگاني</a:t>
            </a:r>
            <a:r>
              <a:rPr lang="fa-IR" sz="2000" dirty="0">
                <a:cs typeface="B Nazanin" pitchFamily="2" charset="-78"/>
              </a:rPr>
              <a:t> </a:t>
            </a:r>
            <a:r>
              <a:rPr lang="fa-IR" sz="2000" dirty="0" err="1">
                <a:cs typeface="B Nazanin" pitchFamily="2" charset="-78"/>
              </a:rPr>
              <a:t>بين</a:t>
            </a:r>
            <a:r>
              <a:rPr lang="fa-IR" sz="2000" dirty="0">
                <a:cs typeface="B Nazanin" pitchFamily="2" charset="-78"/>
              </a:rPr>
              <a:t> </a:t>
            </a:r>
            <a:r>
              <a:rPr lang="fa-IR" sz="2000" dirty="0" err="1">
                <a:cs typeface="B Nazanin" pitchFamily="2" charset="-78"/>
              </a:rPr>
              <a:t>المللي</a:t>
            </a:r>
            <a:endParaRPr lang="fa-IR" sz="2000" dirty="0">
              <a:cs typeface="B Nazanin" pitchFamily="2" charset="-78"/>
            </a:endParaRPr>
          </a:p>
          <a:p>
            <a:pPr algn="r" rtl="1"/>
            <a:r>
              <a:rPr lang="fa-IR" sz="2000" dirty="0">
                <a:cs typeface="B Nazanin" pitchFamily="2" charset="-78"/>
              </a:rPr>
              <a:t>2. </a:t>
            </a:r>
            <a:r>
              <a:rPr lang="fa-IR" sz="2000" dirty="0" err="1">
                <a:cs typeface="B Nazanin" pitchFamily="2" charset="-78"/>
              </a:rPr>
              <a:t>بهترين</a:t>
            </a:r>
            <a:r>
              <a:rPr lang="fa-IR" sz="2000" dirty="0">
                <a:cs typeface="B Nazanin" pitchFamily="2" charset="-78"/>
              </a:rPr>
              <a:t> </a:t>
            </a:r>
            <a:r>
              <a:rPr lang="fa-IR" sz="2000" dirty="0" err="1">
                <a:cs typeface="B Nazanin" pitchFamily="2" charset="-78"/>
              </a:rPr>
              <a:t>اطمينان</a:t>
            </a:r>
            <a:r>
              <a:rPr lang="fa-IR" sz="2000" dirty="0">
                <a:cs typeface="B Nazanin" pitchFamily="2" charset="-78"/>
              </a:rPr>
              <a:t> را به صادر </a:t>
            </a:r>
            <a:r>
              <a:rPr lang="fa-IR" sz="2000" dirty="0" err="1">
                <a:cs typeface="B Nazanin" pitchFamily="2" charset="-78"/>
              </a:rPr>
              <a:t>كننده</a:t>
            </a:r>
            <a:r>
              <a:rPr lang="fa-IR" sz="2000" dirty="0">
                <a:cs typeface="B Nazanin" pitchFamily="2" charset="-78"/>
              </a:rPr>
              <a:t> جهت فروش </a:t>
            </a:r>
            <a:r>
              <a:rPr lang="fa-IR" sz="2000" dirty="0" err="1">
                <a:cs typeface="B Nazanin" pitchFamily="2" charset="-78"/>
              </a:rPr>
              <a:t>كالا</a:t>
            </a:r>
            <a:r>
              <a:rPr lang="fa-IR" sz="2000" dirty="0">
                <a:cs typeface="B Nazanin" pitchFamily="2" charset="-78"/>
              </a:rPr>
              <a:t> در سطح </a:t>
            </a:r>
            <a:r>
              <a:rPr lang="fa-IR" sz="2000" dirty="0" err="1">
                <a:cs typeface="B Nazanin" pitchFamily="2" charset="-78"/>
              </a:rPr>
              <a:t>بين</a:t>
            </a:r>
            <a:r>
              <a:rPr lang="fa-IR" sz="2000" dirty="0">
                <a:cs typeface="B Nazanin" pitchFamily="2" charset="-78"/>
              </a:rPr>
              <a:t> </a:t>
            </a:r>
            <a:r>
              <a:rPr lang="fa-IR" sz="2000" dirty="0" err="1">
                <a:cs typeface="B Nazanin" pitchFamily="2" charset="-78"/>
              </a:rPr>
              <a:t>المللي</a:t>
            </a:r>
            <a:r>
              <a:rPr lang="fa-IR" sz="2000" dirty="0">
                <a:cs typeface="B Nazanin" pitchFamily="2" charset="-78"/>
              </a:rPr>
              <a:t> </a:t>
            </a:r>
            <a:r>
              <a:rPr lang="fa-IR" sz="2000" dirty="0" err="1">
                <a:cs typeface="B Nazanin" pitchFamily="2" charset="-78"/>
              </a:rPr>
              <a:t>مي</a:t>
            </a:r>
            <a:r>
              <a:rPr lang="fa-IR" sz="2000" dirty="0">
                <a:cs typeface="B Nazanin" pitchFamily="2" charset="-78"/>
              </a:rPr>
              <a:t> دهد</a:t>
            </a:r>
          </a:p>
          <a:p>
            <a:pPr algn="r" rtl="1"/>
            <a:r>
              <a:rPr lang="fa-IR" sz="2000" dirty="0">
                <a:cs typeface="B Nazanin" pitchFamily="2" charset="-78"/>
              </a:rPr>
              <a:t>3. تعهد پرداخت اعتبار </a:t>
            </a:r>
            <a:r>
              <a:rPr lang="fa-IR" sz="2000" dirty="0" err="1">
                <a:cs typeface="B Nazanin" pitchFamily="2" charset="-78"/>
              </a:rPr>
              <a:t>اسنادي</a:t>
            </a:r>
            <a:r>
              <a:rPr lang="fa-IR" sz="2000" dirty="0">
                <a:cs typeface="B Nazanin" pitchFamily="2" charset="-78"/>
              </a:rPr>
              <a:t> با </a:t>
            </a:r>
            <a:r>
              <a:rPr lang="fa-IR" sz="2000" dirty="0" err="1">
                <a:cs typeface="B Nazanin" pitchFamily="2" charset="-78"/>
              </a:rPr>
              <a:t>بانك</a:t>
            </a:r>
            <a:r>
              <a:rPr lang="fa-IR" sz="2000" dirty="0">
                <a:cs typeface="B Nazanin" pitchFamily="2" charset="-78"/>
              </a:rPr>
              <a:t> </a:t>
            </a:r>
            <a:r>
              <a:rPr lang="fa-IR" sz="2000" dirty="0" err="1">
                <a:cs typeface="B Nazanin" pitchFamily="2" charset="-78"/>
              </a:rPr>
              <a:t>خريدار</a:t>
            </a:r>
            <a:endParaRPr lang="fa-IR" sz="2000" dirty="0">
              <a:cs typeface="B Nazanin" pitchFamily="2" charset="-78"/>
            </a:endParaRPr>
          </a:p>
          <a:p>
            <a:pPr algn="r" rtl="1"/>
            <a:r>
              <a:rPr lang="fa-IR" sz="2000" dirty="0">
                <a:cs typeface="B Nazanin" pitchFamily="2" charset="-78"/>
              </a:rPr>
              <a:t>4. گران </a:t>
            </a:r>
            <a:r>
              <a:rPr lang="fa-IR" sz="2000" dirty="0" err="1">
                <a:cs typeface="B Nazanin" pitchFamily="2" charset="-78"/>
              </a:rPr>
              <a:t>براي</a:t>
            </a:r>
            <a:r>
              <a:rPr lang="fa-IR" sz="2000" dirty="0">
                <a:cs typeface="B Nazanin" pitchFamily="2" charset="-78"/>
              </a:rPr>
              <a:t> وارد </a:t>
            </a:r>
            <a:r>
              <a:rPr lang="fa-IR" sz="2000" dirty="0" err="1">
                <a:cs typeface="B Nazanin" pitchFamily="2" charset="-78"/>
              </a:rPr>
              <a:t>كننده</a:t>
            </a:r>
            <a:r>
              <a:rPr lang="fa-IR" sz="2000" dirty="0">
                <a:cs typeface="B Nazanin" pitchFamily="2" charset="-78"/>
              </a:rPr>
              <a:t> (پس انداز وجوه مشخص در </a:t>
            </a:r>
            <a:r>
              <a:rPr lang="fa-IR" sz="2000" dirty="0" err="1">
                <a:cs typeface="B Nazanin" pitchFamily="2" charset="-78"/>
              </a:rPr>
              <a:t>بانك</a:t>
            </a:r>
            <a:r>
              <a:rPr lang="fa-IR" sz="2000" dirty="0">
                <a:cs typeface="B Nazanin" pitchFamily="2" charset="-78"/>
              </a:rPr>
              <a:t> </a:t>
            </a:r>
            <a:r>
              <a:rPr lang="fa-IR" sz="2000" dirty="0" err="1">
                <a:cs typeface="B Nazanin" pitchFamily="2" charset="-78"/>
              </a:rPr>
              <a:t>براي</a:t>
            </a:r>
            <a:r>
              <a:rPr lang="fa-IR" sz="2000" dirty="0">
                <a:cs typeface="B Nazanin" pitchFamily="2" charset="-78"/>
              </a:rPr>
              <a:t> حفظ خط </a:t>
            </a:r>
            <a:r>
              <a:rPr lang="fa-IR" sz="2000" dirty="0" err="1">
                <a:cs typeface="B Nazanin" pitchFamily="2" charset="-78"/>
              </a:rPr>
              <a:t>اعتباري</a:t>
            </a:r>
            <a:r>
              <a:rPr lang="fa-IR" sz="2000" dirty="0">
                <a:cs typeface="B Nazanin" pitchFamily="2" charset="-78"/>
              </a:rPr>
              <a:t>)</a:t>
            </a:r>
          </a:p>
          <a:p>
            <a:pPr algn="r" rtl="1"/>
            <a:r>
              <a:rPr lang="fa-IR" sz="2000" dirty="0">
                <a:cs typeface="B Nazanin" pitchFamily="2" charset="-78"/>
              </a:rPr>
              <a:t>5. صادر </a:t>
            </a:r>
            <a:r>
              <a:rPr lang="fa-IR" sz="2000" dirty="0" err="1">
                <a:cs typeface="B Nazanin" pitchFamily="2" charset="-78"/>
              </a:rPr>
              <a:t>كننده</a:t>
            </a:r>
            <a:r>
              <a:rPr lang="fa-IR" sz="2000" dirty="0">
                <a:cs typeface="B Nazanin" pitchFamily="2" charset="-78"/>
              </a:rPr>
              <a:t> معمولاً مبالغ </a:t>
            </a:r>
            <a:r>
              <a:rPr lang="fa-IR" sz="2000" dirty="0" err="1">
                <a:cs typeface="B Nazanin" pitchFamily="2" charset="-78"/>
              </a:rPr>
              <a:t>صورتحساب</a:t>
            </a:r>
            <a:r>
              <a:rPr lang="fa-IR" sz="2000" dirty="0">
                <a:cs typeface="B Nazanin" pitchFamily="2" charset="-78"/>
              </a:rPr>
              <a:t> را پس از </a:t>
            </a:r>
            <a:r>
              <a:rPr lang="fa-IR" sz="2000" dirty="0" err="1">
                <a:cs typeface="B Nazanin" pitchFamily="2" charset="-78"/>
              </a:rPr>
              <a:t>تحويل</a:t>
            </a:r>
            <a:r>
              <a:rPr lang="fa-IR" sz="2000" dirty="0">
                <a:cs typeface="B Nazanin" pitchFamily="2" charset="-78"/>
              </a:rPr>
              <a:t> اسناد به </a:t>
            </a:r>
            <a:r>
              <a:rPr lang="fa-IR" sz="2000" dirty="0" err="1">
                <a:cs typeface="B Nazanin" pitchFamily="2" charset="-78"/>
              </a:rPr>
              <a:t>بانك</a:t>
            </a:r>
            <a:r>
              <a:rPr lang="fa-IR" sz="2000" dirty="0">
                <a:cs typeface="B Nazanin" pitchFamily="2" charset="-78"/>
              </a:rPr>
              <a:t> مربوطه </a:t>
            </a:r>
            <a:r>
              <a:rPr lang="fa-IR" sz="2000" dirty="0" err="1">
                <a:cs typeface="B Nazanin" pitchFamily="2" charset="-78"/>
              </a:rPr>
              <a:t>دريافت</a:t>
            </a:r>
            <a:endParaRPr lang="fa-IR" sz="2000" dirty="0">
              <a:cs typeface="B Nazanin" pitchFamily="2" charset="-78"/>
            </a:endParaRPr>
          </a:p>
          <a:p>
            <a:pPr algn="r" rtl="1"/>
            <a:r>
              <a:rPr lang="fa-IR" sz="2000" dirty="0" err="1">
                <a:cs typeface="B Nazanin" pitchFamily="2" charset="-78"/>
              </a:rPr>
              <a:t>مي</a:t>
            </a:r>
            <a:r>
              <a:rPr lang="fa-IR" sz="2000" dirty="0">
                <a:cs typeface="B Nazanin" pitchFamily="2" charset="-78"/>
              </a:rPr>
              <a:t> </a:t>
            </a:r>
            <a:r>
              <a:rPr lang="fa-IR" sz="2000" dirty="0" err="1" smtClean="0">
                <a:cs typeface="B Nazanin" pitchFamily="2" charset="-78"/>
              </a:rPr>
              <a:t>نمايد</a:t>
            </a:r>
            <a:r>
              <a:rPr lang="fa-IR" sz="2000" dirty="0" smtClean="0">
                <a:cs typeface="B Nazanin" pitchFamily="2" charset="-78"/>
              </a:rPr>
              <a:t>.</a:t>
            </a:r>
          </a:p>
          <a:p>
            <a:pPr algn="r" rtl="1"/>
            <a:r>
              <a:rPr lang="fa-IR" sz="2400" dirty="0">
                <a:solidFill>
                  <a:srgbClr val="C00000"/>
                </a:solidFill>
                <a:cs typeface="B Nazanin" pitchFamily="2" charset="-78"/>
              </a:rPr>
              <a:t>اعتبار </a:t>
            </a:r>
            <a:r>
              <a:rPr lang="fa-IR" sz="2400" dirty="0" err="1">
                <a:solidFill>
                  <a:srgbClr val="C00000"/>
                </a:solidFill>
                <a:cs typeface="B Nazanin" pitchFamily="2" charset="-78"/>
              </a:rPr>
              <a:t>اسنادي</a:t>
            </a:r>
            <a:r>
              <a:rPr lang="fa-IR" sz="2400" dirty="0">
                <a:solidFill>
                  <a:srgbClr val="C00000"/>
                </a:solidFill>
                <a:cs typeface="B Nazanin" pitchFamily="2" charset="-78"/>
              </a:rPr>
              <a:t> برگشت </a:t>
            </a:r>
            <a:r>
              <a:rPr lang="fa-IR" sz="2400" dirty="0" err="1">
                <a:solidFill>
                  <a:srgbClr val="C00000"/>
                </a:solidFill>
                <a:cs typeface="B Nazanin" pitchFamily="2" charset="-78"/>
              </a:rPr>
              <a:t>پذير</a:t>
            </a:r>
            <a:r>
              <a:rPr lang="fa-IR" sz="2400" dirty="0">
                <a:solidFill>
                  <a:srgbClr val="C00000"/>
                </a:solidFill>
                <a:cs typeface="B Nazanin" pitchFamily="2" charset="-78"/>
              </a:rPr>
              <a:t> </a:t>
            </a:r>
            <a:r>
              <a:rPr lang="en-US" sz="2400" dirty="0">
                <a:cs typeface="B Nazanin" pitchFamily="2" charset="-78"/>
              </a:rPr>
              <a:t>:(revocable L/C) </a:t>
            </a:r>
            <a:endParaRPr lang="fa-IR" sz="2400" dirty="0">
              <a:cs typeface="B Nazanin" pitchFamily="2" charset="-78"/>
            </a:endParaRPr>
          </a:p>
          <a:p>
            <a:pPr algn="r" rtl="1"/>
            <a:r>
              <a:rPr lang="fa-IR" sz="2000" dirty="0">
                <a:cs typeface="B Nazanin" pitchFamily="2" charset="-78"/>
              </a:rPr>
              <a:t>به هر </a:t>
            </a:r>
            <a:r>
              <a:rPr lang="fa-IR" sz="2000" dirty="0" err="1">
                <a:cs typeface="B Nazanin" pitchFamily="2" charset="-78"/>
              </a:rPr>
              <a:t>دليل</a:t>
            </a:r>
            <a:r>
              <a:rPr lang="fa-IR" sz="2000" dirty="0">
                <a:cs typeface="B Nazanin" pitchFamily="2" charset="-78"/>
              </a:rPr>
              <a:t> توسط </a:t>
            </a:r>
            <a:r>
              <a:rPr lang="fa-IR" sz="2000" dirty="0" err="1">
                <a:cs typeface="B Nazanin" pitchFamily="2" charset="-78"/>
              </a:rPr>
              <a:t>خريدار</a:t>
            </a:r>
            <a:r>
              <a:rPr lang="fa-IR" sz="2000" dirty="0">
                <a:cs typeface="B Nazanin" pitchFamily="2" charset="-78"/>
              </a:rPr>
              <a:t> و </a:t>
            </a:r>
            <a:r>
              <a:rPr lang="fa-IR" sz="2000" dirty="0" err="1">
                <a:cs typeface="B Nazanin" pitchFamily="2" charset="-78"/>
              </a:rPr>
              <a:t>بانك</a:t>
            </a:r>
            <a:r>
              <a:rPr lang="fa-IR" sz="2000" dirty="0">
                <a:cs typeface="B Nazanin" pitchFamily="2" charset="-78"/>
              </a:rPr>
              <a:t> </a:t>
            </a:r>
            <a:r>
              <a:rPr lang="fa-IR" sz="2000" dirty="0" err="1">
                <a:cs typeface="B Nazanin" pitchFamily="2" charset="-78"/>
              </a:rPr>
              <a:t>نماينده</a:t>
            </a:r>
            <a:r>
              <a:rPr lang="fa-IR" sz="2000" dirty="0">
                <a:cs typeface="B Nazanin" pitchFamily="2" charset="-78"/>
              </a:rPr>
              <a:t> او </a:t>
            </a:r>
            <a:r>
              <a:rPr lang="fa-IR" sz="2000" dirty="0" err="1">
                <a:cs typeface="B Nazanin" pitchFamily="2" charset="-78"/>
              </a:rPr>
              <a:t>تغيير</a:t>
            </a:r>
            <a:r>
              <a:rPr lang="fa-IR" sz="2000" dirty="0">
                <a:cs typeface="B Nazanin" pitchFamily="2" charset="-78"/>
              </a:rPr>
              <a:t> داده </a:t>
            </a:r>
            <a:r>
              <a:rPr lang="fa-IR" sz="2000" dirty="0" err="1">
                <a:cs typeface="B Nazanin" pitchFamily="2" charset="-78"/>
              </a:rPr>
              <a:t>مي</a:t>
            </a:r>
            <a:r>
              <a:rPr lang="fa-IR" sz="2000" dirty="0">
                <a:cs typeface="B Nazanin" pitchFamily="2" charset="-78"/>
              </a:rPr>
              <a:t> شود </a:t>
            </a:r>
            <a:r>
              <a:rPr lang="fa-IR" sz="2000" dirty="0" err="1">
                <a:cs typeface="B Nazanin" pitchFamily="2" charset="-78"/>
              </a:rPr>
              <a:t>يا</a:t>
            </a:r>
            <a:r>
              <a:rPr lang="fa-IR" sz="2000" dirty="0">
                <a:cs typeface="B Nazanin" pitchFamily="2" charset="-78"/>
              </a:rPr>
              <a:t> </a:t>
            </a:r>
            <a:r>
              <a:rPr lang="fa-IR" sz="2000" dirty="0" err="1">
                <a:cs typeface="B Nazanin" pitchFamily="2" charset="-78"/>
              </a:rPr>
              <a:t>اينكه</a:t>
            </a:r>
            <a:r>
              <a:rPr lang="fa-IR" sz="2000" dirty="0">
                <a:cs typeface="B Nazanin" pitchFamily="2" charset="-78"/>
              </a:rPr>
              <a:t> فاقد اعتبار </a:t>
            </a:r>
            <a:r>
              <a:rPr lang="fa-IR" sz="2000" dirty="0" err="1">
                <a:cs typeface="B Nazanin" pitchFamily="2" charset="-78"/>
              </a:rPr>
              <a:t>مي</a:t>
            </a:r>
            <a:r>
              <a:rPr lang="fa-IR" sz="2000" dirty="0">
                <a:cs typeface="B Nazanin" pitchFamily="2" charset="-78"/>
              </a:rPr>
              <a:t> گردد.</a:t>
            </a:r>
          </a:p>
          <a:p>
            <a:pPr algn="r" rtl="1"/>
            <a:r>
              <a:rPr lang="fa-IR" sz="2400" dirty="0">
                <a:solidFill>
                  <a:srgbClr val="C00000"/>
                </a:solidFill>
                <a:cs typeface="B Nazanin" pitchFamily="2" charset="-78"/>
              </a:rPr>
              <a:t>اعتبار </a:t>
            </a:r>
            <a:r>
              <a:rPr lang="fa-IR" sz="2400" dirty="0" err="1">
                <a:solidFill>
                  <a:srgbClr val="C00000"/>
                </a:solidFill>
                <a:cs typeface="B Nazanin" pitchFamily="2" charset="-78"/>
              </a:rPr>
              <a:t>اسنادي</a:t>
            </a:r>
            <a:r>
              <a:rPr lang="fa-IR" sz="2400" dirty="0">
                <a:solidFill>
                  <a:srgbClr val="C00000"/>
                </a:solidFill>
                <a:cs typeface="B Nazanin" pitchFamily="2" charset="-78"/>
              </a:rPr>
              <a:t> برگشت </a:t>
            </a:r>
            <a:r>
              <a:rPr lang="fa-IR" sz="2400" dirty="0" err="1">
                <a:solidFill>
                  <a:srgbClr val="C00000"/>
                </a:solidFill>
                <a:cs typeface="B Nazanin" pitchFamily="2" charset="-78"/>
              </a:rPr>
              <a:t>ناپذير</a:t>
            </a:r>
            <a:r>
              <a:rPr lang="fa-IR" sz="2400" dirty="0">
                <a:solidFill>
                  <a:srgbClr val="C00000"/>
                </a:solidFill>
                <a:cs typeface="B Nazanin" pitchFamily="2" charset="-78"/>
              </a:rPr>
              <a:t> </a:t>
            </a:r>
            <a:r>
              <a:rPr lang="en-US" sz="2400" dirty="0">
                <a:cs typeface="B Nazanin" pitchFamily="2" charset="-78"/>
              </a:rPr>
              <a:t>:(irrevocable L/C) </a:t>
            </a:r>
            <a:endParaRPr lang="fa-IR" sz="2400" dirty="0">
              <a:cs typeface="B Nazanin" pitchFamily="2" charset="-78"/>
            </a:endParaRPr>
          </a:p>
          <a:p>
            <a:pPr algn="r" rtl="1"/>
            <a:r>
              <a:rPr lang="fa-IR" sz="2000" dirty="0">
                <a:cs typeface="B Nazanin" pitchFamily="2" charset="-78"/>
              </a:rPr>
              <a:t>بدون موافقت فروشنده به </a:t>
            </a:r>
            <a:r>
              <a:rPr lang="fa-IR" sz="2000" dirty="0" err="1">
                <a:cs typeface="B Nazanin" pitchFamily="2" charset="-78"/>
              </a:rPr>
              <a:t>هيچ</a:t>
            </a:r>
            <a:r>
              <a:rPr lang="fa-IR" sz="2000" dirty="0">
                <a:cs typeface="B Nazanin" pitchFamily="2" charset="-78"/>
              </a:rPr>
              <a:t> وجه </a:t>
            </a:r>
            <a:r>
              <a:rPr lang="fa-IR" sz="2000" dirty="0" err="1">
                <a:cs typeface="B Nazanin" pitchFamily="2" charset="-78"/>
              </a:rPr>
              <a:t>نمي</a:t>
            </a:r>
            <a:r>
              <a:rPr lang="fa-IR" sz="2000" dirty="0">
                <a:cs typeface="B Nazanin" pitchFamily="2" charset="-78"/>
              </a:rPr>
              <a:t> توان آن را </a:t>
            </a:r>
            <a:r>
              <a:rPr lang="fa-IR" sz="2000" dirty="0" err="1">
                <a:cs typeface="B Nazanin" pitchFamily="2" charset="-78"/>
              </a:rPr>
              <a:t>تغيير</a:t>
            </a:r>
            <a:r>
              <a:rPr lang="fa-IR" sz="2000" dirty="0">
                <a:cs typeface="B Nazanin" pitchFamily="2" charset="-78"/>
              </a:rPr>
              <a:t> داد.</a:t>
            </a:r>
          </a:p>
          <a:p>
            <a:pPr algn="r" rtl="1"/>
            <a:endParaRPr lang="en-US" sz="2000" dirty="0">
              <a:cs typeface="B Nazanin" pitchFamily="2" charset="-78"/>
            </a:endParaRPr>
          </a:p>
        </p:txBody>
      </p:sp>
    </p:spTree>
    <p:extLst>
      <p:ext uri="{BB962C8B-B14F-4D97-AF65-F5344CB8AC3E}">
        <p14:creationId xmlns:p14="http://schemas.microsoft.com/office/powerpoint/2010/main" xmlns="" val="6412602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a:solidFill>
                  <a:srgbClr val="C00000"/>
                </a:solidFill>
                <a:cs typeface="B Nazanin" pitchFamily="2" charset="-78"/>
              </a:rPr>
              <a:t>چرا مبادلات </a:t>
            </a:r>
            <a:r>
              <a:rPr lang="fa-IR" dirty="0" err="1">
                <a:solidFill>
                  <a:srgbClr val="C00000"/>
                </a:solidFill>
                <a:cs typeface="B Nazanin" pitchFamily="2" charset="-78"/>
              </a:rPr>
              <a:t>پاياپاي</a:t>
            </a:r>
            <a:r>
              <a:rPr lang="fa-IR" dirty="0">
                <a:solidFill>
                  <a:srgbClr val="C00000"/>
                </a:solidFill>
                <a:cs typeface="B Nazanin" pitchFamily="2" charset="-78"/>
              </a:rPr>
              <a:t> و تجارت متقابل</a:t>
            </a:r>
            <a:endParaRPr lang="fa-IR" sz="2400" dirty="0">
              <a:solidFill>
                <a:srgbClr val="C00000"/>
              </a:solidFill>
              <a:cs typeface="B Nazanin" pitchFamily="2" charset="-78"/>
            </a:endParaRPr>
          </a:p>
          <a:p>
            <a:pPr algn="r" rtl="1"/>
            <a:r>
              <a:rPr lang="fa-IR" sz="2400" dirty="0">
                <a:cs typeface="B Nazanin" pitchFamily="2" charset="-78"/>
              </a:rPr>
              <a:t>1. مقابله با </a:t>
            </a:r>
            <a:r>
              <a:rPr lang="fa-IR" sz="2400" dirty="0" err="1">
                <a:cs typeface="B Nazanin" pitchFamily="2" charset="-78"/>
              </a:rPr>
              <a:t>مشكل</a:t>
            </a:r>
            <a:r>
              <a:rPr lang="fa-IR" sz="2400" dirty="0">
                <a:cs typeface="B Nazanin" pitchFamily="2" charset="-78"/>
              </a:rPr>
              <a:t> </a:t>
            </a:r>
            <a:r>
              <a:rPr lang="fa-IR" sz="2400" dirty="0" err="1">
                <a:cs typeface="B Nazanin" pitchFamily="2" charset="-78"/>
              </a:rPr>
              <a:t>كمبود</a:t>
            </a:r>
            <a:r>
              <a:rPr lang="fa-IR" sz="2400" dirty="0">
                <a:cs typeface="B Nazanin" pitchFamily="2" charset="-78"/>
              </a:rPr>
              <a:t> ارز </a:t>
            </a:r>
            <a:r>
              <a:rPr lang="fa-IR" sz="2400" dirty="0" err="1">
                <a:cs typeface="B Nazanin" pitchFamily="2" charset="-78"/>
              </a:rPr>
              <a:t>خارجي</a:t>
            </a:r>
            <a:r>
              <a:rPr lang="fa-IR" sz="2400" dirty="0">
                <a:cs typeface="B Nazanin" pitchFamily="2" charset="-78"/>
              </a:rPr>
              <a:t> (</a:t>
            </a:r>
            <a:r>
              <a:rPr lang="fa-IR" sz="2400" dirty="0" err="1">
                <a:cs typeface="B Nazanin" pitchFamily="2" charset="-78"/>
              </a:rPr>
              <a:t>كشورهاي</a:t>
            </a:r>
            <a:r>
              <a:rPr lang="fa-IR" sz="2400" dirty="0">
                <a:cs typeface="B Nazanin" pitchFamily="2" charset="-78"/>
              </a:rPr>
              <a:t> فاقد ارز معتبر)</a:t>
            </a:r>
          </a:p>
          <a:p>
            <a:pPr algn="r" rtl="1"/>
            <a:r>
              <a:rPr lang="fa-IR" sz="2400" dirty="0">
                <a:cs typeface="B Nazanin" pitchFamily="2" charset="-78"/>
              </a:rPr>
              <a:t>2. باز </a:t>
            </a:r>
            <a:r>
              <a:rPr lang="fa-IR" sz="2400" dirty="0" err="1">
                <a:cs typeface="B Nazanin" pitchFamily="2" charset="-78"/>
              </a:rPr>
              <a:t>كردن</a:t>
            </a:r>
            <a:r>
              <a:rPr lang="fa-IR" sz="2400" dirty="0">
                <a:cs typeface="B Nazanin" pitchFamily="2" charset="-78"/>
              </a:rPr>
              <a:t> </a:t>
            </a:r>
            <a:r>
              <a:rPr lang="fa-IR" sz="2400" dirty="0" err="1">
                <a:cs typeface="B Nazanin" pitchFamily="2" charset="-78"/>
              </a:rPr>
              <a:t>بازارهاي</a:t>
            </a:r>
            <a:r>
              <a:rPr lang="fa-IR" sz="2400" dirty="0">
                <a:cs typeface="B Nazanin" pitchFamily="2" charset="-78"/>
              </a:rPr>
              <a:t> </a:t>
            </a:r>
            <a:r>
              <a:rPr lang="fa-IR" sz="2400" dirty="0" err="1">
                <a:cs typeface="B Nazanin" pitchFamily="2" charset="-78"/>
              </a:rPr>
              <a:t>جهاني</a:t>
            </a:r>
            <a:endParaRPr lang="fa-IR" sz="2400" dirty="0">
              <a:cs typeface="B Nazanin" pitchFamily="2" charset="-78"/>
            </a:endParaRPr>
          </a:p>
          <a:p>
            <a:pPr algn="r" rtl="1"/>
            <a:r>
              <a:rPr lang="fa-IR" sz="2400" dirty="0" err="1">
                <a:cs typeface="B Nazanin" pitchFamily="2" charset="-78"/>
              </a:rPr>
              <a:t>شركت</a:t>
            </a:r>
            <a:r>
              <a:rPr lang="fa-IR" sz="2400" dirty="0">
                <a:cs typeface="B Nazanin" pitchFamily="2" charset="-78"/>
              </a:rPr>
              <a:t> </a:t>
            </a:r>
            <a:r>
              <a:rPr lang="fa-IR" sz="2400" dirty="0" err="1">
                <a:cs typeface="B Nazanin" pitchFamily="2" charset="-78"/>
              </a:rPr>
              <a:t>كوكاكولا</a:t>
            </a:r>
            <a:r>
              <a:rPr lang="fa-IR" sz="2400" dirty="0">
                <a:cs typeface="B Nazanin" pitchFamily="2" charset="-78"/>
              </a:rPr>
              <a:t> </a:t>
            </a:r>
            <a:r>
              <a:rPr lang="fa-IR" sz="2400" dirty="0" err="1">
                <a:cs typeface="B Nazanin" pitchFamily="2" charset="-78"/>
              </a:rPr>
              <a:t>براي</a:t>
            </a:r>
            <a:r>
              <a:rPr lang="fa-IR" sz="2400" dirty="0">
                <a:cs typeface="B Nazanin" pitchFamily="2" charset="-78"/>
              </a:rPr>
              <a:t> ورود به بازار بلغارستان نوشابه </a:t>
            </a:r>
            <a:r>
              <a:rPr lang="fa-IR" sz="2400" dirty="0" err="1">
                <a:cs typeface="B Nazanin" pitchFamily="2" charset="-78"/>
              </a:rPr>
              <a:t>هاي</a:t>
            </a:r>
            <a:r>
              <a:rPr lang="fa-IR" sz="2400" dirty="0">
                <a:cs typeface="B Nazanin" pitchFamily="2" charset="-78"/>
              </a:rPr>
              <a:t> خود را با </a:t>
            </a:r>
            <a:r>
              <a:rPr lang="fa-IR" sz="2400" dirty="0" err="1">
                <a:cs typeface="B Nazanin" pitchFamily="2" charset="-78"/>
              </a:rPr>
              <a:t>ماشين</a:t>
            </a:r>
            <a:r>
              <a:rPr lang="fa-IR" sz="2400" dirty="0">
                <a:cs typeface="B Nazanin" pitchFamily="2" charset="-78"/>
              </a:rPr>
              <a:t> </a:t>
            </a:r>
            <a:r>
              <a:rPr lang="fa-IR" sz="2400" dirty="0" err="1">
                <a:cs typeface="B Nazanin" pitchFamily="2" charset="-78"/>
              </a:rPr>
              <a:t>حسابهاي</a:t>
            </a:r>
            <a:endParaRPr lang="fa-IR" sz="2400" dirty="0">
              <a:cs typeface="B Nazanin" pitchFamily="2" charset="-78"/>
            </a:endParaRPr>
          </a:p>
          <a:p>
            <a:pPr algn="r" rtl="1"/>
            <a:r>
              <a:rPr lang="fa-IR" sz="2400" dirty="0" err="1">
                <a:cs typeface="B Nazanin" pitchFamily="2" charset="-78"/>
              </a:rPr>
              <a:t>بلغاري</a:t>
            </a:r>
            <a:r>
              <a:rPr lang="fa-IR" sz="2400" dirty="0">
                <a:cs typeface="B Nazanin" pitchFamily="2" charset="-78"/>
              </a:rPr>
              <a:t> مبادله </a:t>
            </a:r>
            <a:r>
              <a:rPr lang="fa-IR" sz="2400" dirty="0" err="1">
                <a:cs typeface="B Nazanin" pitchFamily="2" charset="-78"/>
              </a:rPr>
              <a:t>كرد</a:t>
            </a:r>
            <a:endParaRPr lang="fa-IR" sz="2400" dirty="0">
              <a:cs typeface="B Nazanin" pitchFamily="2" charset="-78"/>
            </a:endParaRPr>
          </a:p>
          <a:p>
            <a:pPr algn="r" rtl="1"/>
            <a:r>
              <a:rPr lang="fa-IR" sz="2400" dirty="0">
                <a:cs typeface="B Nazanin" pitchFamily="2" charset="-78"/>
              </a:rPr>
              <a:t>1. </a:t>
            </a:r>
            <a:r>
              <a:rPr lang="fa-IR" sz="2400" dirty="0" err="1">
                <a:cs typeface="B Nazanin" pitchFamily="2" charset="-78"/>
              </a:rPr>
              <a:t>مشاركت</a:t>
            </a:r>
            <a:r>
              <a:rPr lang="fa-IR" sz="2400" dirty="0">
                <a:cs typeface="B Nazanin" pitchFamily="2" charset="-78"/>
              </a:rPr>
              <a:t> در </a:t>
            </a:r>
            <a:r>
              <a:rPr lang="fa-IR" sz="2400" dirty="0" err="1">
                <a:cs typeface="B Nazanin" pitchFamily="2" charset="-78"/>
              </a:rPr>
              <a:t>بازرگاني</a:t>
            </a:r>
            <a:r>
              <a:rPr lang="fa-IR" sz="2400" dirty="0">
                <a:cs typeface="B Nazanin" pitchFamily="2" charset="-78"/>
              </a:rPr>
              <a:t> </a:t>
            </a:r>
            <a:r>
              <a:rPr lang="fa-IR" sz="2400" dirty="0" err="1">
                <a:cs typeface="B Nazanin" pitchFamily="2" charset="-78"/>
              </a:rPr>
              <a:t>بين</a:t>
            </a:r>
            <a:r>
              <a:rPr lang="fa-IR" sz="2400" dirty="0">
                <a:cs typeface="B Nazanin" pitchFamily="2" charset="-78"/>
              </a:rPr>
              <a:t> </a:t>
            </a:r>
            <a:r>
              <a:rPr lang="fa-IR" sz="2400" dirty="0" err="1">
                <a:cs typeface="B Nazanin" pitchFamily="2" charset="-78"/>
              </a:rPr>
              <a:t>المللي</a:t>
            </a:r>
            <a:r>
              <a:rPr lang="fa-IR" sz="2400" dirty="0">
                <a:cs typeface="B Nazanin" pitchFamily="2" charset="-78"/>
              </a:rPr>
              <a:t> (</a:t>
            </a:r>
            <a:r>
              <a:rPr lang="fa-IR" sz="2400" dirty="0" err="1">
                <a:cs typeface="B Nazanin" pitchFamily="2" charset="-78"/>
              </a:rPr>
              <a:t>كشورهاي</a:t>
            </a:r>
            <a:r>
              <a:rPr lang="fa-IR" sz="2400" dirty="0">
                <a:cs typeface="B Nazanin" pitchFamily="2" charset="-78"/>
              </a:rPr>
              <a:t> در حال توسعه)</a:t>
            </a:r>
          </a:p>
          <a:p>
            <a:pPr algn="r" rtl="1"/>
            <a:r>
              <a:rPr lang="fa-IR" sz="2400" dirty="0">
                <a:cs typeface="B Nazanin" pitchFamily="2" charset="-78"/>
              </a:rPr>
              <a:t>2. حل </a:t>
            </a:r>
            <a:r>
              <a:rPr lang="fa-IR" sz="2400" dirty="0" err="1">
                <a:cs typeface="B Nazanin" pitchFamily="2" charset="-78"/>
              </a:rPr>
              <a:t>مشكل</a:t>
            </a:r>
            <a:r>
              <a:rPr lang="fa-IR" sz="2400" dirty="0">
                <a:cs typeface="B Nazanin" pitchFamily="2" charset="-78"/>
              </a:rPr>
              <a:t> عدم تعادل در تراز پرداخت </a:t>
            </a:r>
            <a:r>
              <a:rPr lang="fa-IR" sz="2400" dirty="0" err="1">
                <a:cs typeface="B Nazanin" pitchFamily="2" charset="-78"/>
              </a:rPr>
              <a:t>هاي</a:t>
            </a:r>
            <a:r>
              <a:rPr lang="fa-IR" sz="2400" dirty="0">
                <a:cs typeface="B Nazanin" pitchFamily="2" charset="-78"/>
              </a:rPr>
              <a:t> </a:t>
            </a:r>
            <a:r>
              <a:rPr lang="fa-IR" sz="2400" dirty="0" err="1">
                <a:cs typeface="B Nazanin" pitchFamily="2" charset="-78"/>
              </a:rPr>
              <a:t>خارجي</a:t>
            </a:r>
            <a:r>
              <a:rPr lang="fa-IR" sz="2400" dirty="0">
                <a:cs typeface="B Nazanin" pitchFamily="2" charset="-78"/>
              </a:rPr>
              <a:t> (تراز </a:t>
            </a:r>
            <a:r>
              <a:rPr lang="fa-IR" sz="2400" dirty="0" err="1">
                <a:cs typeface="B Nazanin" pitchFamily="2" charset="-78"/>
              </a:rPr>
              <a:t>منفي</a:t>
            </a:r>
            <a:r>
              <a:rPr lang="fa-IR" sz="2400" dirty="0">
                <a:cs typeface="B Nazanin" pitchFamily="2" charset="-78"/>
              </a:rPr>
              <a:t> مانع </a:t>
            </a:r>
            <a:r>
              <a:rPr lang="fa-IR" sz="2400" dirty="0" err="1">
                <a:cs typeface="B Nazanin" pitchFamily="2" charset="-78"/>
              </a:rPr>
              <a:t>دريافت</a:t>
            </a:r>
            <a:r>
              <a:rPr lang="fa-IR" sz="2400" dirty="0">
                <a:cs typeface="B Nazanin" pitchFamily="2" charset="-78"/>
              </a:rPr>
              <a:t> وام </a:t>
            </a:r>
            <a:r>
              <a:rPr lang="fa-IR" sz="2400" dirty="0" smtClean="0">
                <a:cs typeface="B Nazanin" pitchFamily="2" charset="-78"/>
              </a:rPr>
              <a:t>از </a:t>
            </a:r>
            <a:r>
              <a:rPr lang="fa-IR" sz="2400" dirty="0" err="1" smtClean="0">
                <a:cs typeface="B Nazanin" pitchFamily="2" charset="-78"/>
              </a:rPr>
              <a:t>بانك</a:t>
            </a:r>
            <a:r>
              <a:rPr lang="fa-IR" sz="2400" dirty="0" smtClean="0">
                <a:cs typeface="B Nazanin" pitchFamily="2" charset="-78"/>
              </a:rPr>
              <a:t> </a:t>
            </a:r>
            <a:r>
              <a:rPr lang="fa-IR" sz="2400" dirty="0" err="1">
                <a:cs typeface="B Nazanin" pitchFamily="2" charset="-78"/>
              </a:rPr>
              <a:t>هاي</a:t>
            </a:r>
            <a:r>
              <a:rPr lang="fa-IR" sz="2400" dirty="0">
                <a:cs typeface="B Nazanin" pitchFamily="2" charset="-78"/>
              </a:rPr>
              <a:t> </a:t>
            </a:r>
            <a:r>
              <a:rPr lang="fa-IR" sz="2400" dirty="0" err="1" smtClean="0">
                <a:cs typeface="B Nazanin" pitchFamily="2" charset="-78"/>
              </a:rPr>
              <a:t>جهاني</a:t>
            </a:r>
            <a:r>
              <a:rPr lang="en-US" sz="2400" dirty="0"/>
              <a:t>(</a:t>
            </a:r>
            <a:endParaRPr lang="en-US" sz="2400" dirty="0">
              <a:cs typeface="B Nazanin" pitchFamily="2" charset="-78"/>
            </a:endParaRPr>
          </a:p>
        </p:txBody>
      </p:sp>
    </p:spTree>
    <p:extLst>
      <p:ext uri="{BB962C8B-B14F-4D97-AF65-F5344CB8AC3E}">
        <p14:creationId xmlns:p14="http://schemas.microsoft.com/office/powerpoint/2010/main" xmlns="" val="13423704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r>
              <a:rPr lang="fa-IR" sz="2400" dirty="0">
                <a:solidFill>
                  <a:srgbClr val="1AB621"/>
                </a:solidFill>
                <a:cs typeface="B Nazanin" pitchFamily="2" charset="-78"/>
              </a:rPr>
              <a:t>مبادلات </a:t>
            </a:r>
            <a:r>
              <a:rPr lang="fa-IR" sz="2400" dirty="0" err="1">
                <a:solidFill>
                  <a:srgbClr val="1AB621"/>
                </a:solidFill>
                <a:cs typeface="B Nazanin" pitchFamily="2" charset="-78"/>
              </a:rPr>
              <a:t>پاياپاي</a:t>
            </a:r>
            <a:r>
              <a:rPr lang="fa-IR" sz="2400" dirty="0">
                <a:solidFill>
                  <a:srgbClr val="1AB621"/>
                </a:solidFill>
                <a:cs typeface="B Nazanin" pitchFamily="2" charset="-78"/>
              </a:rPr>
              <a:t> و تجارت متقابل</a:t>
            </a:r>
          </a:p>
          <a:p>
            <a:pPr algn="r" rtl="1"/>
            <a:r>
              <a:rPr lang="fa-IR" sz="2400" dirty="0" smtClean="0">
                <a:cs typeface="B Nazanin" pitchFamily="2" charset="-78"/>
              </a:rPr>
              <a:t>1.</a:t>
            </a:r>
            <a:r>
              <a:rPr lang="en-US" sz="2400" dirty="0" smtClean="0">
                <a:cs typeface="B Nazanin" pitchFamily="2" charset="-78"/>
              </a:rPr>
              <a:t> </a:t>
            </a:r>
            <a:r>
              <a:rPr lang="fa-IR" sz="2400" dirty="0">
                <a:cs typeface="B Nazanin" pitchFamily="2" charset="-78"/>
              </a:rPr>
              <a:t>مبادلات </a:t>
            </a:r>
            <a:r>
              <a:rPr lang="fa-IR" sz="2400" dirty="0" err="1">
                <a:cs typeface="B Nazanin" pitchFamily="2" charset="-78"/>
              </a:rPr>
              <a:t>پاياپاي</a:t>
            </a:r>
            <a:r>
              <a:rPr lang="fa-IR" sz="2400" dirty="0">
                <a:cs typeface="B Nazanin" pitchFamily="2" charset="-78"/>
              </a:rPr>
              <a:t> </a:t>
            </a:r>
            <a:r>
              <a:rPr lang="fa-IR" sz="2400" dirty="0" smtClean="0">
                <a:cs typeface="B Nazanin" pitchFamily="2" charset="-78"/>
              </a:rPr>
              <a:t>ساده </a:t>
            </a:r>
            <a:r>
              <a:rPr lang="en-US" sz="2400" dirty="0">
                <a:cs typeface="B Nazanin" pitchFamily="2" charset="-78"/>
              </a:rPr>
              <a:t>(simple barter) </a:t>
            </a:r>
            <a:endParaRPr lang="fa-IR" sz="2400" dirty="0">
              <a:cs typeface="B Nazanin" pitchFamily="2" charset="-78"/>
            </a:endParaRPr>
          </a:p>
          <a:p>
            <a:pPr algn="r" rtl="1"/>
            <a:r>
              <a:rPr lang="fa-IR" sz="2400" dirty="0" smtClean="0">
                <a:cs typeface="B Nazanin" pitchFamily="2" charset="-78"/>
              </a:rPr>
              <a:t>2.</a:t>
            </a:r>
            <a:r>
              <a:rPr lang="en-US" sz="2400" dirty="0" smtClean="0">
                <a:cs typeface="B Nazanin" pitchFamily="2" charset="-78"/>
              </a:rPr>
              <a:t> </a:t>
            </a:r>
            <a:r>
              <a:rPr lang="fa-IR" sz="2400" dirty="0" err="1">
                <a:cs typeface="B Nazanin" pitchFamily="2" charset="-78"/>
              </a:rPr>
              <a:t>خريد</a:t>
            </a:r>
            <a:r>
              <a:rPr lang="fa-IR" sz="2400" dirty="0">
                <a:cs typeface="B Nazanin" pitchFamily="2" charset="-78"/>
              </a:rPr>
              <a:t> </a:t>
            </a:r>
            <a:r>
              <a:rPr lang="fa-IR" sz="2400" dirty="0" smtClean="0">
                <a:cs typeface="B Nazanin" pitchFamily="2" charset="-78"/>
              </a:rPr>
              <a:t>متقابل </a:t>
            </a:r>
            <a:r>
              <a:rPr lang="en-US" sz="2400" dirty="0">
                <a:cs typeface="B Nazanin" pitchFamily="2" charset="-78"/>
              </a:rPr>
              <a:t>(counter purchase) </a:t>
            </a:r>
            <a:endParaRPr lang="fa-IR" sz="2400" dirty="0">
              <a:cs typeface="B Nazanin" pitchFamily="2" charset="-78"/>
            </a:endParaRPr>
          </a:p>
          <a:p>
            <a:pPr algn="r" rtl="1"/>
            <a:r>
              <a:rPr lang="fa-IR" sz="2400" dirty="0" smtClean="0">
                <a:cs typeface="B Nazanin" pitchFamily="2" charset="-78"/>
              </a:rPr>
              <a:t>3.</a:t>
            </a:r>
            <a:r>
              <a:rPr lang="en-US" sz="2400" dirty="0" smtClean="0">
                <a:cs typeface="B Nazanin" pitchFamily="2" charset="-78"/>
              </a:rPr>
              <a:t> </a:t>
            </a:r>
            <a:r>
              <a:rPr lang="fa-IR" sz="2400" dirty="0">
                <a:cs typeface="B Nazanin" pitchFamily="2" charset="-78"/>
              </a:rPr>
              <a:t>مبادله متوازن </a:t>
            </a:r>
            <a:r>
              <a:rPr lang="fa-IR" sz="2400" dirty="0" err="1" smtClean="0">
                <a:cs typeface="B Nazanin" pitchFamily="2" charset="-78"/>
              </a:rPr>
              <a:t>كننده</a:t>
            </a:r>
            <a:r>
              <a:rPr lang="en-US" sz="2400" dirty="0" smtClean="0">
                <a:cs typeface="B Nazanin" pitchFamily="2" charset="-78"/>
              </a:rPr>
              <a:t>)</a:t>
            </a:r>
            <a:r>
              <a:rPr lang="fa-IR" sz="2400" dirty="0" smtClean="0">
                <a:cs typeface="B Nazanin" pitchFamily="2" charset="-78"/>
              </a:rPr>
              <a:t> </a:t>
            </a:r>
            <a:r>
              <a:rPr lang="en-US" sz="2400" dirty="0" smtClean="0">
                <a:cs typeface="B Nazanin" pitchFamily="2" charset="-78"/>
              </a:rPr>
              <a:t>offset</a:t>
            </a:r>
            <a:r>
              <a:rPr lang="fa-IR" sz="2400" dirty="0" smtClean="0">
                <a:cs typeface="B Nazanin" pitchFamily="2" charset="-78"/>
              </a:rPr>
              <a:t> ) : حجم </a:t>
            </a:r>
            <a:r>
              <a:rPr lang="fa-IR" sz="2400" dirty="0" err="1">
                <a:cs typeface="B Nazanin" pitchFamily="2" charset="-78"/>
              </a:rPr>
              <a:t>كم</a:t>
            </a:r>
            <a:r>
              <a:rPr lang="fa-IR" sz="2400" dirty="0">
                <a:cs typeface="B Nazanin" pitchFamily="2" charset="-78"/>
              </a:rPr>
              <a:t> و دوره </a:t>
            </a:r>
            <a:r>
              <a:rPr lang="fa-IR" sz="2400" dirty="0" err="1">
                <a:cs typeface="B Nazanin" pitchFamily="2" charset="-78"/>
              </a:rPr>
              <a:t>كوتاه</a:t>
            </a:r>
            <a:r>
              <a:rPr lang="fa-IR" sz="2400" dirty="0">
                <a:cs typeface="B Nazanin" pitchFamily="2" charset="-78"/>
              </a:rPr>
              <a:t> </a:t>
            </a:r>
            <a:r>
              <a:rPr lang="fa-IR" sz="2400" dirty="0" err="1">
                <a:cs typeface="B Nazanin" pitchFamily="2" charset="-78"/>
              </a:rPr>
              <a:t>براي</a:t>
            </a:r>
            <a:r>
              <a:rPr lang="fa-IR" sz="2400" dirty="0">
                <a:cs typeface="B Nazanin" pitchFamily="2" charset="-78"/>
              </a:rPr>
              <a:t> </a:t>
            </a:r>
            <a:r>
              <a:rPr lang="fa-IR" sz="2400" dirty="0" err="1">
                <a:cs typeface="B Nazanin" pitchFamily="2" charset="-78"/>
              </a:rPr>
              <a:t>درصدي</a:t>
            </a:r>
            <a:r>
              <a:rPr lang="fa-IR" sz="2400" dirty="0">
                <a:cs typeface="B Nazanin" pitchFamily="2" charset="-78"/>
              </a:rPr>
              <a:t> از ارزش مورد </a:t>
            </a:r>
            <a:r>
              <a:rPr lang="fa-IR" sz="2400" dirty="0" smtClean="0">
                <a:cs typeface="B Nazanin" pitchFamily="2" charset="-78"/>
              </a:rPr>
              <a:t>معامله</a:t>
            </a:r>
            <a:endParaRPr lang="fa-IR" sz="2400" dirty="0">
              <a:cs typeface="B Nazanin" pitchFamily="2" charset="-78"/>
            </a:endParaRPr>
          </a:p>
          <a:p>
            <a:pPr algn="r" rtl="1"/>
            <a:r>
              <a:rPr lang="fa-IR" sz="2400" dirty="0" smtClean="0">
                <a:cs typeface="B Nazanin" pitchFamily="2" charset="-78"/>
              </a:rPr>
              <a:t>4.تجارت </a:t>
            </a:r>
            <a:r>
              <a:rPr lang="fa-IR" sz="2400" dirty="0" err="1">
                <a:cs typeface="B Nazanin" pitchFamily="2" charset="-78"/>
              </a:rPr>
              <a:t>جبراني</a:t>
            </a:r>
            <a:r>
              <a:rPr lang="fa-IR" sz="2400" dirty="0">
                <a:cs typeface="B Nazanin" pitchFamily="2" charset="-78"/>
              </a:rPr>
              <a:t> </a:t>
            </a:r>
            <a:r>
              <a:rPr lang="fa-IR" sz="2400" dirty="0" err="1">
                <a:cs typeface="B Nazanin" pitchFamily="2" charset="-78"/>
              </a:rPr>
              <a:t>يا</a:t>
            </a:r>
            <a:r>
              <a:rPr lang="fa-IR" sz="2400" dirty="0">
                <a:cs typeface="B Nazanin" pitchFamily="2" charset="-78"/>
              </a:rPr>
              <a:t> </a:t>
            </a:r>
            <a:r>
              <a:rPr lang="fa-IR" sz="2400" dirty="0" err="1">
                <a:cs typeface="B Nazanin" pitchFamily="2" charset="-78"/>
              </a:rPr>
              <a:t>بيع</a:t>
            </a:r>
            <a:r>
              <a:rPr lang="fa-IR" sz="2400" dirty="0">
                <a:cs typeface="B Nazanin" pitchFamily="2" charset="-78"/>
              </a:rPr>
              <a:t> </a:t>
            </a:r>
            <a:r>
              <a:rPr lang="fa-IR" sz="2400" dirty="0" smtClean="0">
                <a:cs typeface="B Nazanin" pitchFamily="2" charset="-78"/>
              </a:rPr>
              <a:t>متقابل </a:t>
            </a:r>
            <a:r>
              <a:rPr lang="en-US" sz="1800" dirty="0">
                <a:cs typeface="B Nazanin" pitchFamily="2" charset="-78"/>
              </a:rPr>
              <a:t>(20/80compensation trading or</a:t>
            </a:r>
            <a:r>
              <a:rPr lang="en-US" sz="2400" dirty="0">
                <a:cs typeface="B Nazanin" pitchFamily="2" charset="-78"/>
              </a:rPr>
              <a:t> </a:t>
            </a:r>
            <a:r>
              <a:rPr lang="en-US" sz="1800" dirty="0">
                <a:cs typeface="B Nazanin" pitchFamily="2" charset="-78"/>
              </a:rPr>
              <a:t>buyback) </a:t>
            </a:r>
            <a:endParaRPr lang="fa-IR" sz="1800" dirty="0">
              <a:cs typeface="B Nazanin" pitchFamily="2" charset="-78"/>
            </a:endParaRPr>
          </a:p>
          <a:p>
            <a:pPr algn="r" rtl="1"/>
            <a:r>
              <a:rPr lang="fa-IR" sz="2400" dirty="0" smtClean="0">
                <a:cs typeface="B Nazanin" pitchFamily="2" charset="-78"/>
              </a:rPr>
              <a:t>5.</a:t>
            </a:r>
            <a:r>
              <a:rPr lang="en-US" sz="2400" dirty="0" smtClean="0">
                <a:cs typeface="B Nazanin" pitchFamily="2" charset="-78"/>
              </a:rPr>
              <a:t> </a:t>
            </a:r>
            <a:r>
              <a:rPr lang="fa-IR" sz="2400" dirty="0">
                <a:cs typeface="B Nazanin" pitchFamily="2" charset="-78"/>
              </a:rPr>
              <a:t>موافقت نامه </a:t>
            </a:r>
            <a:r>
              <a:rPr lang="fa-IR" sz="2400" dirty="0" err="1">
                <a:cs typeface="B Nazanin" pitchFamily="2" charset="-78"/>
              </a:rPr>
              <a:t>هاي</a:t>
            </a:r>
            <a:r>
              <a:rPr lang="fa-IR" sz="2400" dirty="0">
                <a:cs typeface="B Nazanin" pitchFamily="2" charset="-78"/>
              </a:rPr>
              <a:t> </a:t>
            </a:r>
            <a:r>
              <a:rPr lang="fa-IR" sz="2400" dirty="0" err="1" smtClean="0">
                <a:cs typeface="B Nazanin" pitchFamily="2" charset="-78"/>
              </a:rPr>
              <a:t>همكاري</a:t>
            </a:r>
            <a:r>
              <a:rPr lang="fa-IR" sz="2400" dirty="0" smtClean="0">
                <a:cs typeface="B Nazanin" pitchFamily="2" charset="-78"/>
              </a:rPr>
              <a:t> </a:t>
            </a:r>
            <a:r>
              <a:rPr lang="en-US" sz="2400" dirty="0">
                <a:cs typeface="B Nazanin" pitchFamily="2" charset="-78"/>
              </a:rPr>
              <a:t>(cooperation agreement) </a:t>
            </a:r>
            <a:endParaRPr lang="fa-IR" sz="2400" dirty="0">
              <a:cs typeface="B Nazanin" pitchFamily="2" charset="-78"/>
            </a:endParaRPr>
          </a:p>
          <a:p>
            <a:pPr algn="r" rtl="1"/>
            <a:r>
              <a:rPr lang="fa-IR" sz="2400" dirty="0" smtClean="0">
                <a:cs typeface="B Nazanin" pitchFamily="2" charset="-78"/>
              </a:rPr>
              <a:t>6.تجارت </a:t>
            </a:r>
            <a:r>
              <a:rPr lang="fa-IR" sz="2400" dirty="0">
                <a:cs typeface="B Nazanin" pitchFamily="2" charset="-78"/>
              </a:rPr>
              <a:t>متقابل چند </a:t>
            </a:r>
            <a:r>
              <a:rPr lang="fa-IR" sz="2400" dirty="0" err="1" smtClean="0">
                <a:cs typeface="B Nazanin" pitchFamily="2" charset="-78"/>
              </a:rPr>
              <a:t>منظوره</a:t>
            </a:r>
            <a:r>
              <a:rPr lang="fa-IR" sz="2400" dirty="0" smtClean="0">
                <a:cs typeface="B Nazanin" pitchFamily="2" charset="-78"/>
              </a:rPr>
              <a:t> </a:t>
            </a:r>
            <a:r>
              <a:rPr lang="en-US" sz="2400" dirty="0">
                <a:cs typeface="B Nazanin" pitchFamily="2" charset="-78"/>
              </a:rPr>
              <a:t>(hybrid countertrade arrangement) </a:t>
            </a:r>
            <a:endParaRPr lang="fa-IR" sz="2400" dirty="0">
              <a:cs typeface="B Nazanin" pitchFamily="2" charset="-78"/>
            </a:endParaRPr>
          </a:p>
          <a:p>
            <a:pPr algn="r" rtl="1"/>
            <a:r>
              <a:rPr lang="fa-IR" sz="2400" dirty="0" smtClean="0">
                <a:cs typeface="B Nazanin" pitchFamily="2" charset="-78"/>
              </a:rPr>
              <a:t>7.</a:t>
            </a:r>
            <a:r>
              <a:rPr lang="en-US" sz="2400" dirty="0" smtClean="0">
                <a:cs typeface="B Nazanin" pitchFamily="2" charset="-78"/>
              </a:rPr>
              <a:t> </a:t>
            </a:r>
            <a:r>
              <a:rPr lang="fa-IR" sz="2400" dirty="0">
                <a:cs typeface="B Nazanin" pitchFamily="2" charset="-78"/>
              </a:rPr>
              <a:t>انتقال معامله </a:t>
            </a:r>
            <a:r>
              <a:rPr lang="fa-IR" sz="2400" dirty="0" err="1" smtClean="0">
                <a:cs typeface="B Nazanin" pitchFamily="2" charset="-78"/>
              </a:rPr>
              <a:t>تجاري</a:t>
            </a:r>
            <a:r>
              <a:rPr lang="fa-IR" sz="2400" dirty="0" smtClean="0">
                <a:cs typeface="B Nazanin" pitchFamily="2" charset="-78"/>
              </a:rPr>
              <a:t> </a:t>
            </a:r>
            <a:r>
              <a:rPr lang="en-US" sz="2400" dirty="0">
                <a:cs typeface="B Nazanin" pitchFamily="2" charset="-78"/>
              </a:rPr>
              <a:t>(switch trading) </a:t>
            </a:r>
          </a:p>
        </p:txBody>
      </p:sp>
    </p:spTree>
    <p:extLst>
      <p:ext uri="{BB962C8B-B14F-4D97-AF65-F5344CB8AC3E}">
        <p14:creationId xmlns:p14="http://schemas.microsoft.com/office/powerpoint/2010/main" xmlns="" val="308258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83369"/>
            <a:ext cx="7632848" cy="5688632"/>
          </a:xfrm>
          <a:solidFill>
            <a:schemeClr val="accent3">
              <a:lumMod val="40000"/>
              <a:lumOff val="60000"/>
            </a:schemeClr>
          </a:solidFill>
        </p:spPr>
        <p:txBody>
          <a:bodyPr>
            <a:normAutofit/>
          </a:bodyPr>
          <a:lstStyle/>
          <a:p>
            <a:pPr algn="r" rtl="1"/>
            <a:r>
              <a:rPr lang="fa-IR" sz="2800" dirty="0" smtClean="0">
                <a:solidFill>
                  <a:srgbClr val="1AB621"/>
                </a:solidFill>
                <a:cs typeface="B Nazanin" pitchFamily="2" charset="-78"/>
              </a:rPr>
              <a:t>نیروهای </a:t>
            </a:r>
            <a:r>
              <a:rPr lang="fa-IR" sz="2800" dirty="0" err="1" smtClean="0">
                <a:solidFill>
                  <a:srgbClr val="1AB621"/>
                </a:solidFill>
                <a:cs typeface="B Nazanin" pitchFamily="2" charset="-78"/>
              </a:rPr>
              <a:t>جلوبرنده</a:t>
            </a:r>
            <a:r>
              <a:rPr lang="fa-IR" sz="2800" dirty="0" smtClean="0">
                <a:solidFill>
                  <a:srgbClr val="1AB621"/>
                </a:solidFill>
                <a:cs typeface="B Nazanin" pitchFamily="2" charset="-78"/>
              </a:rPr>
              <a:t> و بازدارنده موثر بر یکپارچگی جهانی</a:t>
            </a:r>
          </a:p>
          <a:p>
            <a:pPr algn="r" rtl="1"/>
            <a:r>
              <a:rPr lang="fa-IR" sz="2800" dirty="0" smtClean="0">
                <a:solidFill>
                  <a:srgbClr val="7030A0"/>
                </a:solidFill>
                <a:cs typeface="B Nazanin" pitchFamily="2" charset="-78"/>
              </a:rPr>
              <a:t>نیروهای </a:t>
            </a:r>
            <a:r>
              <a:rPr lang="fa-IR" sz="2800" dirty="0" err="1" smtClean="0">
                <a:solidFill>
                  <a:srgbClr val="7030A0"/>
                </a:solidFill>
                <a:cs typeface="B Nazanin" pitchFamily="2" charset="-78"/>
              </a:rPr>
              <a:t>جلوبرنده</a:t>
            </a:r>
            <a:r>
              <a:rPr lang="fa-IR" sz="2800" dirty="0" smtClean="0">
                <a:solidFill>
                  <a:srgbClr val="7030A0"/>
                </a:solidFill>
                <a:cs typeface="B Nazanin" pitchFamily="2" charset="-78"/>
              </a:rPr>
              <a:t>:</a:t>
            </a:r>
          </a:p>
          <a:p>
            <a:pPr algn="r" rtl="1"/>
            <a:r>
              <a:rPr lang="fa-IR" sz="2000" dirty="0" smtClean="0">
                <a:cs typeface="B Nazanin" pitchFamily="2" charset="-78"/>
              </a:rPr>
              <a:t>نیازهای مشابه بازار</a:t>
            </a:r>
          </a:p>
          <a:p>
            <a:pPr algn="r" rtl="1"/>
            <a:r>
              <a:rPr lang="fa-IR" sz="2000" dirty="0" smtClean="0">
                <a:cs typeface="B Nazanin" pitchFamily="2" charset="-78"/>
              </a:rPr>
              <a:t>فن آوری</a:t>
            </a:r>
          </a:p>
          <a:p>
            <a:pPr algn="r" rtl="1"/>
            <a:r>
              <a:rPr lang="fa-IR" sz="2000" dirty="0" smtClean="0">
                <a:cs typeface="B Nazanin" pitchFamily="2" charset="-78"/>
              </a:rPr>
              <a:t>کاهش هزینه ها به دلیل تولید انبوه</a:t>
            </a:r>
          </a:p>
          <a:p>
            <a:pPr algn="r" rtl="1"/>
            <a:r>
              <a:rPr lang="fa-IR" sz="2000" dirty="0" smtClean="0">
                <a:cs typeface="B Nazanin" pitchFamily="2" charset="-78"/>
              </a:rPr>
              <a:t>صلح جهانی</a:t>
            </a:r>
          </a:p>
          <a:p>
            <a:pPr algn="r" rtl="1"/>
            <a:r>
              <a:rPr lang="fa-IR" sz="2000" dirty="0" smtClean="0">
                <a:cs typeface="B Nazanin" pitchFamily="2" charset="-78"/>
              </a:rPr>
              <a:t>کیفیت بالاتر کالاها و خدمات</a:t>
            </a:r>
          </a:p>
          <a:p>
            <a:pPr algn="r" rtl="1"/>
            <a:r>
              <a:rPr lang="fa-IR" sz="2000" dirty="0" smtClean="0">
                <a:cs typeface="B Nazanin" pitchFamily="2" charset="-78"/>
              </a:rPr>
              <a:t>رشد اقتصادی کشورها</a:t>
            </a:r>
          </a:p>
          <a:p>
            <a:pPr algn="r" rtl="1"/>
            <a:r>
              <a:rPr lang="fa-IR" sz="2000" dirty="0" smtClean="0">
                <a:cs typeface="B Nazanin" pitchFamily="2" charset="-78"/>
              </a:rPr>
              <a:t>بهبود فن آوری ارتباطات و حمل و نقل</a:t>
            </a:r>
          </a:p>
          <a:p>
            <a:pPr algn="r" rtl="1"/>
            <a:r>
              <a:rPr lang="fa-IR" sz="2000" dirty="0" smtClean="0">
                <a:cs typeface="B Nazanin" pitchFamily="2" charset="-78"/>
              </a:rPr>
              <a:t>فرهنگ</a:t>
            </a:r>
          </a:p>
          <a:p>
            <a:pPr algn="r" rtl="1"/>
            <a:r>
              <a:rPr lang="fa-IR" sz="2000" dirty="0" smtClean="0">
                <a:cs typeface="B Nazanin" pitchFamily="2" charset="-78"/>
              </a:rPr>
              <a:t>شرکتهای چند ملیتی- جهانی</a:t>
            </a:r>
          </a:p>
          <a:p>
            <a:pPr marL="0" indent="0" algn="r" rtl="1">
              <a:buNone/>
            </a:pPr>
            <a:endParaRPr lang="fa-IR" sz="2000" dirty="0" smtClean="0">
              <a:cs typeface="B Nazanin" pitchFamily="2" charset="-78"/>
            </a:endParaRPr>
          </a:p>
        </p:txBody>
      </p:sp>
    </p:spTree>
    <p:extLst>
      <p:ext uri="{BB962C8B-B14F-4D97-AF65-F5344CB8AC3E}">
        <p14:creationId xmlns:p14="http://schemas.microsoft.com/office/powerpoint/2010/main" xmlns="" val="190193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83369"/>
            <a:ext cx="7632848" cy="5413983"/>
          </a:xfrm>
          <a:solidFill>
            <a:schemeClr val="accent3">
              <a:lumMod val="40000"/>
              <a:lumOff val="60000"/>
            </a:schemeClr>
          </a:solidFill>
        </p:spPr>
        <p:txBody>
          <a:bodyPr>
            <a:normAutofit/>
          </a:bodyPr>
          <a:lstStyle/>
          <a:p>
            <a:pPr algn="r" rtl="1"/>
            <a:r>
              <a:rPr lang="fa-IR" sz="2800" dirty="0" smtClean="0">
                <a:solidFill>
                  <a:srgbClr val="7030A0"/>
                </a:solidFill>
                <a:cs typeface="B Nazanin" pitchFamily="2" charset="-78"/>
              </a:rPr>
              <a:t>نیروهای بازدارنده موثر</a:t>
            </a:r>
          </a:p>
          <a:p>
            <a:pPr algn="r" rtl="1"/>
            <a:r>
              <a:rPr lang="fa-IR" sz="2000" dirty="0" smtClean="0">
                <a:cs typeface="B Nazanin" pitchFamily="2" charset="-78"/>
              </a:rPr>
              <a:t>اختلاف موجود بین بازارها </a:t>
            </a:r>
          </a:p>
          <a:p>
            <a:pPr algn="r" rtl="1"/>
            <a:r>
              <a:rPr lang="fa-IR" sz="2000" dirty="0" smtClean="0">
                <a:cs typeface="B Nazanin" pitchFamily="2" charset="-78"/>
              </a:rPr>
              <a:t>کوتاه مدت نگری مدیریت</a:t>
            </a:r>
          </a:p>
          <a:p>
            <a:pPr algn="r" rtl="1"/>
            <a:r>
              <a:rPr lang="fa-IR" sz="2000" dirty="0" smtClean="0">
                <a:cs typeface="B Nazanin" pitchFamily="2" charset="-78"/>
              </a:rPr>
              <a:t>فرهنگ سازمانی شرکت ها</a:t>
            </a:r>
          </a:p>
          <a:p>
            <a:pPr algn="r" rtl="1"/>
            <a:r>
              <a:rPr lang="fa-IR" sz="2000" dirty="0" smtClean="0">
                <a:cs typeface="B Nazanin" pitchFamily="2" charset="-78"/>
              </a:rPr>
              <a:t>کنترل های ملی</a:t>
            </a:r>
          </a:p>
          <a:p>
            <a:pPr algn="r" rtl="1"/>
            <a:r>
              <a:rPr lang="fa-IR" sz="2000" dirty="0" smtClean="0">
                <a:cs typeface="B Nazanin" pitchFamily="2" charset="-78"/>
              </a:rPr>
              <a:t>جنگ</a:t>
            </a:r>
          </a:p>
          <a:p>
            <a:pPr algn="r" rtl="1"/>
            <a:r>
              <a:rPr lang="fa-IR" sz="2000" dirty="0" smtClean="0">
                <a:cs typeface="B Nazanin" pitchFamily="2" charset="-78"/>
              </a:rPr>
              <a:t>ملی گرایی</a:t>
            </a:r>
          </a:p>
          <a:p>
            <a:pPr marL="0" indent="0" algn="r" rtl="1">
              <a:buNone/>
            </a:pPr>
            <a:endParaRPr lang="fa-IR" sz="2000" dirty="0" smtClean="0">
              <a:cs typeface="B Nazanin" pitchFamily="2" charset="-78"/>
            </a:endParaRPr>
          </a:p>
          <a:p>
            <a:pPr marL="0" indent="0" algn="r" rtl="1">
              <a:buNone/>
            </a:pPr>
            <a:endParaRPr lang="fa-IR" sz="2000" dirty="0" smtClean="0">
              <a:cs typeface="B Nazanin" pitchFamily="2" charset="-78"/>
            </a:endParaRPr>
          </a:p>
        </p:txBody>
      </p:sp>
    </p:spTree>
    <p:extLst>
      <p:ext uri="{BB962C8B-B14F-4D97-AF65-F5344CB8AC3E}">
        <p14:creationId xmlns:p14="http://schemas.microsoft.com/office/powerpoint/2010/main" xmlns="" val="877986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TotalTime>
  <Words>7574</Words>
  <Application>Microsoft Office PowerPoint</Application>
  <PresentationFormat>On-screen Show (4:3)</PresentationFormat>
  <Paragraphs>688</Paragraphs>
  <Slides>72</Slides>
  <Notes>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Theme1</vt:lpstr>
      <vt:lpstr>Slide 1</vt:lpstr>
      <vt:lpstr>فصل اول </vt:lpstr>
      <vt:lpstr>Slide 3</vt:lpstr>
      <vt:lpstr>Slide 4</vt:lpstr>
      <vt:lpstr>Slide 5</vt:lpstr>
      <vt:lpstr>Slide 6</vt:lpstr>
      <vt:lpstr>Slide 7</vt:lpstr>
      <vt:lpstr>Slide 8</vt:lpstr>
      <vt:lpstr>Slide 9</vt:lpstr>
      <vt:lpstr>فصل دوم </vt:lpstr>
      <vt:lpstr>Slide 11</vt:lpstr>
      <vt:lpstr>Slide 12</vt:lpstr>
      <vt:lpstr>Slide 13</vt:lpstr>
      <vt:lpstr>Slide 14</vt:lpstr>
      <vt:lpstr>Slide 15</vt:lpstr>
      <vt:lpstr>Slide 16</vt:lpstr>
      <vt:lpstr>  شاخص آزادی اقتصادی صد کشور دنیا</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فصل سوم</vt:lpstr>
      <vt:lpstr>Slide 31</vt:lpstr>
      <vt:lpstr>Slide 32</vt:lpstr>
      <vt:lpstr>Slide 33</vt:lpstr>
      <vt:lpstr>اختلاف های بین محیط های فرهنگی عمیق و سطحی</vt:lpstr>
      <vt:lpstr>Slide 35</vt:lpstr>
      <vt:lpstr>Slide 36</vt:lpstr>
      <vt:lpstr>Slide 37</vt:lpstr>
      <vt:lpstr>Slide 38</vt:lpstr>
      <vt:lpstr>Slide 39</vt:lpstr>
      <vt:lpstr>Slide 40</vt:lpstr>
      <vt:lpstr>Slide 41</vt:lpstr>
      <vt:lpstr>Slide 42</vt:lpstr>
      <vt:lpstr>Slide 43</vt:lpstr>
      <vt:lpstr>فصل چهارم</vt:lpstr>
      <vt:lpstr>Slide 45</vt:lpstr>
      <vt:lpstr>Slide 46</vt:lpstr>
      <vt:lpstr>Slide 47</vt:lpstr>
      <vt:lpstr>Slide 48</vt:lpstr>
      <vt:lpstr>Slide 49</vt:lpstr>
      <vt:lpstr>Slide 50</vt:lpstr>
      <vt:lpstr>Slide 51</vt:lpstr>
      <vt:lpstr>Slide 52</vt:lpstr>
      <vt:lpstr>Slide 53</vt:lpstr>
      <vt:lpstr>Slide 54</vt:lpstr>
      <vt:lpstr>فصل هشتم</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اول</dc:title>
  <dc:creator>Oil</dc:creator>
  <cp:lastModifiedBy>ali</cp:lastModifiedBy>
  <cp:revision>104</cp:revision>
  <dcterms:created xsi:type="dcterms:W3CDTF">2015-10-20T16:00:10Z</dcterms:created>
  <dcterms:modified xsi:type="dcterms:W3CDTF">2015-11-14T19:54:34Z</dcterms:modified>
</cp:coreProperties>
</file>