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56" r:id="rId4"/>
    <p:sldMasterId id="2147483720" r:id="rId5"/>
    <p:sldMasterId id="2147483744" r:id="rId6"/>
  </p:sldMasterIdLst>
  <p:notesMasterIdLst>
    <p:notesMasterId r:id="rId46"/>
  </p:notesMasterIdLst>
  <p:sldIdLst>
    <p:sldId id="257" r:id="rId7"/>
    <p:sldId id="258" r:id="rId8"/>
    <p:sldId id="259" r:id="rId9"/>
    <p:sldId id="378" r:id="rId10"/>
    <p:sldId id="375" r:id="rId11"/>
    <p:sldId id="376" r:id="rId12"/>
    <p:sldId id="274" r:id="rId13"/>
    <p:sldId id="288" r:id="rId14"/>
    <p:sldId id="273" r:id="rId15"/>
    <p:sldId id="379" r:id="rId16"/>
    <p:sldId id="275" r:id="rId17"/>
    <p:sldId id="380" r:id="rId18"/>
    <p:sldId id="397" r:id="rId19"/>
    <p:sldId id="398" r:id="rId20"/>
    <p:sldId id="382" r:id="rId21"/>
    <p:sldId id="330" r:id="rId22"/>
    <p:sldId id="331" r:id="rId23"/>
    <p:sldId id="399" r:id="rId24"/>
    <p:sldId id="383" r:id="rId25"/>
    <p:sldId id="400" r:id="rId26"/>
    <p:sldId id="333" r:id="rId27"/>
    <p:sldId id="335" r:id="rId28"/>
    <p:sldId id="411" r:id="rId29"/>
    <p:sldId id="405" r:id="rId30"/>
    <p:sldId id="339" r:id="rId31"/>
    <p:sldId id="340" r:id="rId32"/>
    <p:sldId id="341" r:id="rId33"/>
    <p:sldId id="343" r:id="rId34"/>
    <p:sldId id="345" r:id="rId35"/>
    <p:sldId id="349" r:id="rId36"/>
    <p:sldId id="350" r:id="rId37"/>
    <p:sldId id="351" r:id="rId38"/>
    <p:sldId id="409" r:id="rId39"/>
    <p:sldId id="391" r:id="rId40"/>
    <p:sldId id="392" r:id="rId41"/>
    <p:sldId id="393" r:id="rId42"/>
    <p:sldId id="394" r:id="rId43"/>
    <p:sldId id="395" r:id="rId44"/>
    <p:sldId id="40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2" autoAdjust="0"/>
    <p:restoredTop sz="85456" autoAdjust="0"/>
  </p:normalViewPr>
  <p:slideViewPr>
    <p:cSldViewPr snapToGrid="0">
      <p:cViewPr varScale="1">
        <p:scale>
          <a:sx n="81" d="100"/>
          <a:sy n="81" d="100"/>
        </p:scale>
        <p:origin x="4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20F2EC-527C-4BB7-A383-5912C3B87FF5}" type="doc">
      <dgm:prSet loTypeId="urn:microsoft.com/office/officeart/2005/8/layout/chevron2" loCatId="process" qsTypeId="urn:microsoft.com/office/officeart/2005/8/quickstyle/simple2" qsCatId="simple" csTypeId="urn:microsoft.com/office/officeart/2005/8/colors/accent1_2" csCatId="accent1" phldr="1"/>
      <dgm:spPr/>
      <dgm:t>
        <a:bodyPr/>
        <a:lstStyle/>
        <a:p>
          <a:endParaRPr lang="en-US"/>
        </a:p>
      </dgm:t>
    </dgm:pt>
    <dgm:pt modelId="{F4DBA43F-D3E2-42C7-A239-A8ABD52B1519}">
      <dgm:prSet phldrT="[Text]" custT="1"/>
      <dgm:spPr/>
      <dgm:t>
        <a:bodyPr/>
        <a:lstStyle/>
        <a:p>
          <a:r>
            <a:rPr lang="en-US" sz="2000" b="1" dirty="0" smtClean="0">
              <a:cs typeface="B Nazanin" panose="00000400000000000000" pitchFamily="2" charset="-78"/>
            </a:rPr>
            <a:t>1</a:t>
          </a:r>
          <a:endParaRPr lang="en-US" sz="2000" b="1" dirty="0">
            <a:cs typeface="B Nazanin" panose="00000400000000000000" pitchFamily="2" charset="-78"/>
          </a:endParaRPr>
        </a:p>
      </dgm:t>
    </dgm:pt>
    <dgm:pt modelId="{B33C6A2A-D5D5-48B5-8593-99A8AE21749B}" type="parTrans" cxnId="{A2F46A6C-2191-4BF2-805E-B58FD6BBC1EF}">
      <dgm:prSet/>
      <dgm:spPr/>
      <dgm:t>
        <a:bodyPr/>
        <a:lstStyle/>
        <a:p>
          <a:endParaRPr lang="en-US" sz="2000" b="1">
            <a:cs typeface="B Nazanin" panose="00000400000000000000" pitchFamily="2" charset="-78"/>
          </a:endParaRPr>
        </a:p>
      </dgm:t>
    </dgm:pt>
    <dgm:pt modelId="{15F24922-6F95-45E0-AEF3-F3A53DDDB36F}" type="sibTrans" cxnId="{A2F46A6C-2191-4BF2-805E-B58FD6BBC1EF}">
      <dgm:prSet/>
      <dgm:spPr/>
      <dgm:t>
        <a:bodyPr/>
        <a:lstStyle/>
        <a:p>
          <a:endParaRPr lang="en-US" sz="2000" b="1">
            <a:cs typeface="B Nazanin" panose="00000400000000000000" pitchFamily="2" charset="-78"/>
          </a:endParaRPr>
        </a:p>
      </dgm:t>
    </dgm:pt>
    <dgm:pt modelId="{8C77E8A0-C035-4EC2-8205-A8C13BA62D3D}">
      <dgm:prSet phldrT="[Text]" custT="1"/>
      <dgm:spPr/>
      <dgm:t>
        <a:bodyPr/>
        <a:lstStyle/>
        <a:p>
          <a:pPr rtl="0"/>
          <a:r>
            <a:rPr lang="en-US" sz="2000" b="1" dirty="0" smtClean="0">
              <a:cs typeface="B Nazanin" panose="00000400000000000000" pitchFamily="2" charset="-78"/>
            </a:rPr>
            <a:t>Introduction</a:t>
          </a:r>
          <a:endParaRPr lang="en-US" sz="2000" b="1" dirty="0">
            <a:cs typeface="B Nazanin" panose="00000400000000000000" pitchFamily="2" charset="-78"/>
          </a:endParaRPr>
        </a:p>
      </dgm:t>
    </dgm:pt>
    <dgm:pt modelId="{6E84285D-3AC1-4634-8847-88FA7F51C941}" type="parTrans" cxnId="{05F052C9-C5ED-4B38-9458-3752262B39AF}">
      <dgm:prSet/>
      <dgm:spPr/>
      <dgm:t>
        <a:bodyPr/>
        <a:lstStyle/>
        <a:p>
          <a:endParaRPr lang="en-US" sz="2000" b="1">
            <a:cs typeface="B Nazanin" panose="00000400000000000000" pitchFamily="2" charset="-78"/>
          </a:endParaRPr>
        </a:p>
      </dgm:t>
    </dgm:pt>
    <dgm:pt modelId="{7F0F10CA-EE0C-40C6-8E7F-03B2C9C21AD0}" type="sibTrans" cxnId="{05F052C9-C5ED-4B38-9458-3752262B39AF}">
      <dgm:prSet/>
      <dgm:spPr/>
      <dgm:t>
        <a:bodyPr/>
        <a:lstStyle/>
        <a:p>
          <a:endParaRPr lang="en-US" sz="2000" b="1">
            <a:cs typeface="B Nazanin" panose="00000400000000000000" pitchFamily="2" charset="-78"/>
          </a:endParaRPr>
        </a:p>
      </dgm:t>
    </dgm:pt>
    <dgm:pt modelId="{2BC28333-F576-4740-AB0F-30661FB2DEFC}">
      <dgm:prSet phldrT="[Text]" custT="1"/>
      <dgm:spPr/>
      <dgm:t>
        <a:bodyPr/>
        <a:lstStyle/>
        <a:p>
          <a:r>
            <a:rPr lang="en-US" sz="2000" b="1" dirty="0" smtClean="0">
              <a:cs typeface="B Nazanin" panose="00000400000000000000" pitchFamily="2" charset="-78"/>
            </a:rPr>
            <a:t>2</a:t>
          </a:r>
          <a:endParaRPr lang="en-US" sz="2000" b="1" dirty="0">
            <a:cs typeface="B Nazanin" panose="00000400000000000000" pitchFamily="2" charset="-78"/>
          </a:endParaRPr>
        </a:p>
      </dgm:t>
    </dgm:pt>
    <dgm:pt modelId="{9B4632E0-F559-431C-B659-2BB1F11AD714}" type="parTrans" cxnId="{071F039F-94F4-4ABF-B670-03A212294E81}">
      <dgm:prSet/>
      <dgm:spPr/>
      <dgm:t>
        <a:bodyPr/>
        <a:lstStyle/>
        <a:p>
          <a:endParaRPr lang="en-US" sz="2000" b="1">
            <a:cs typeface="B Nazanin" panose="00000400000000000000" pitchFamily="2" charset="-78"/>
          </a:endParaRPr>
        </a:p>
      </dgm:t>
    </dgm:pt>
    <dgm:pt modelId="{D111675D-27E1-4658-B56F-D689CEB9DE92}" type="sibTrans" cxnId="{071F039F-94F4-4ABF-B670-03A212294E81}">
      <dgm:prSet/>
      <dgm:spPr/>
      <dgm:t>
        <a:bodyPr/>
        <a:lstStyle/>
        <a:p>
          <a:endParaRPr lang="en-US" sz="2000" b="1">
            <a:cs typeface="B Nazanin" panose="00000400000000000000" pitchFamily="2" charset="-78"/>
          </a:endParaRPr>
        </a:p>
      </dgm:t>
    </dgm:pt>
    <dgm:pt modelId="{8A799392-E995-4ED7-834D-93E2AC5266D0}">
      <dgm:prSet phldrT="[Text]" custT="1"/>
      <dgm:spPr/>
      <dgm:t>
        <a:bodyPr/>
        <a:lstStyle/>
        <a:p>
          <a:pPr algn="l" rtl="0"/>
          <a:r>
            <a:rPr lang="en-US" sz="2000" b="1" dirty="0" smtClean="0">
              <a:cs typeface="B Nazanin" panose="00000400000000000000" pitchFamily="2" charset="-78"/>
            </a:rPr>
            <a:t>Solutions for Data Confidentiality </a:t>
          </a:r>
          <a:endParaRPr lang="en-US" sz="2000" b="1" dirty="0">
            <a:cs typeface="B Nazanin" panose="00000400000000000000" pitchFamily="2" charset="-78"/>
          </a:endParaRPr>
        </a:p>
      </dgm:t>
    </dgm:pt>
    <dgm:pt modelId="{B209B370-BF51-4F39-94FF-28C19AC53A27}" type="parTrans" cxnId="{0629F4B7-20BE-4773-AAFE-B479333D2454}">
      <dgm:prSet/>
      <dgm:spPr/>
      <dgm:t>
        <a:bodyPr/>
        <a:lstStyle/>
        <a:p>
          <a:endParaRPr lang="en-US" sz="2000" b="1">
            <a:cs typeface="B Nazanin" panose="00000400000000000000" pitchFamily="2" charset="-78"/>
          </a:endParaRPr>
        </a:p>
      </dgm:t>
    </dgm:pt>
    <dgm:pt modelId="{11983AD1-8A98-45EC-83D6-09F25445FAD6}" type="sibTrans" cxnId="{0629F4B7-20BE-4773-AAFE-B479333D2454}">
      <dgm:prSet/>
      <dgm:spPr/>
      <dgm:t>
        <a:bodyPr/>
        <a:lstStyle/>
        <a:p>
          <a:endParaRPr lang="en-US" sz="2000" b="1">
            <a:cs typeface="B Nazanin" panose="00000400000000000000" pitchFamily="2" charset="-78"/>
          </a:endParaRPr>
        </a:p>
      </dgm:t>
    </dgm:pt>
    <dgm:pt modelId="{AC28CF7A-D1B6-4DBE-8D6B-1FEA093B3B49}">
      <dgm:prSet phldrT="[Text]" custT="1"/>
      <dgm:spPr/>
      <dgm:t>
        <a:bodyPr/>
        <a:lstStyle/>
        <a:p>
          <a:pPr algn="l" rtl="0"/>
          <a:r>
            <a:rPr lang="en-US" sz="2000" b="1" dirty="0" smtClean="0">
              <a:cs typeface="B Nazanin" panose="00000400000000000000" pitchFamily="2" charset="-78"/>
            </a:rPr>
            <a:t>Solutions for Correctness Verification of Query Results</a:t>
          </a:r>
          <a:endParaRPr lang="en-US" sz="2000" b="1" dirty="0">
            <a:cs typeface="B Nazanin" panose="00000400000000000000" pitchFamily="2" charset="-78"/>
          </a:endParaRPr>
        </a:p>
      </dgm:t>
    </dgm:pt>
    <dgm:pt modelId="{1012537D-E2B2-45CB-924B-9327F5B4BBED}" type="parTrans" cxnId="{3C9DEADD-EB24-478B-9497-1F020D3BF947}">
      <dgm:prSet/>
      <dgm:spPr/>
      <dgm:t>
        <a:bodyPr/>
        <a:lstStyle/>
        <a:p>
          <a:endParaRPr lang="en-US" sz="2000" b="1">
            <a:cs typeface="B Nazanin" panose="00000400000000000000" pitchFamily="2" charset="-78"/>
          </a:endParaRPr>
        </a:p>
      </dgm:t>
    </dgm:pt>
    <dgm:pt modelId="{D795AD5A-98A8-4A51-8CFA-55A3F647809B}" type="sibTrans" cxnId="{3C9DEADD-EB24-478B-9497-1F020D3BF947}">
      <dgm:prSet/>
      <dgm:spPr/>
      <dgm:t>
        <a:bodyPr/>
        <a:lstStyle/>
        <a:p>
          <a:endParaRPr lang="en-US" sz="2000" b="1">
            <a:cs typeface="B Nazanin" panose="00000400000000000000" pitchFamily="2" charset="-78"/>
          </a:endParaRPr>
        </a:p>
      </dgm:t>
    </dgm:pt>
    <dgm:pt modelId="{2C50D967-5F94-410E-B243-02C35C7203AE}">
      <dgm:prSet phldrT="[Text]" custT="1"/>
      <dgm:spPr/>
      <dgm:t>
        <a:bodyPr/>
        <a:lstStyle/>
        <a:p>
          <a:pPr algn="ctr" rtl="1"/>
          <a:r>
            <a:rPr lang="en-US" sz="2000" b="1" dirty="0" smtClean="0">
              <a:cs typeface="B Nazanin" panose="00000400000000000000" pitchFamily="2" charset="-78"/>
            </a:rPr>
            <a:t>4</a:t>
          </a:r>
          <a:endParaRPr lang="fa-IR" sz="2000" b="1" dirty="0" smtClean="0">
            <a:cs typeface="B Nazanin" panose="00000400000000000000" pitchFamily="2" charset="-78"/>
          </a:endParaRPr>
        </a:p>
      </dgm:t>
    </dgm:pt>
    <dgm:pt modelId="{284982B1-1252-466F-836C-A399B1904F1D}" type="parTrans" cxnId="{DE50012F-9FF3-4316-805F-1212EA726528}">
      <dgm:prSet/>
      <dgm:spPr/>
      <dgm:t>
        <a:bodyPr/>
        <a:lstStyle/>
        <a:p>
          <a:endParaRPr lang="en-US"/>
        </a:p>
      </dgm:t>
    </dgm:pt>
    <dgm:pt modelId="{3A5EFE29-C654-48A0-93AE-298E9F93C1ED}" type="sibTrans" cxnId="{DE50012F-9FF3-4316-805F-1212EA726528}">
      <dgm:prSet/>
      <dgm:spPr/>
      <dgm:t>
        <a:bodyPr/>
        <a:lstStyle/>
        <a:p>
          <a:endParaRPr lang="en-US"/>
        </a:p>
      </dgm:t>
    </dgm:pt>
    <dgm:pt modelId="{AEE4973F-C635-4172-B210-BAE6CE05E636}">
      <dgm:prSet phldrT="[Text]" custT="1"/>
      <dgm:spPr/>
      <dgm:t>
        <a:bodyPr/>
        <a:lstStyle/>
        <a:p>
          <a:pPr algn="l" rtl="0"/>
          <a:r>
            <a:rPr lang="en-US" sz="2000" b="1" dirty="0" smtClean="0">
              <a:cs typeface="B Nazanin" panose="00000400000000000000" pitchFamily="2" charset="-78"/>
            </a:rPr>
            <a:t>Summary and Remaining Challenges </a:t>
          </a:r>
          <a:endParaRPr lang="fa-IR" sz="2000" b="1" dirty="0" smtClean="0">
            <a:cs typeface="B Nazanin" panose="00000400000000000000" pitchFamily="2" charset="-78"/>
          </a:endParaRPr>
        </a:p>
      </dgm:t>
    </dgm:pt>
    <dgm:pt modelId="{F7481806-0506-4814-8B34-9331A99644A7}" type="parTrans" cxnId="{4E430947-DD60-4B52-88F5-553C75EAE1D3}">
      <dgm:prSet/>
      <dgm:spPr/>
      <dgm:t>
        <a:bodyPr/>
        <a:lstStyle/>
        <a:p>
          <a:endParaRPr lang="en-US"/>
        </a:p>
      </dgm:t>
    </dgm:pt>
    <dgm:pt modelId="{C898A14A-3783-4748-978B-23D4427F683D}" type="sibTrans" cxnId="{4E430947-DD60-4B52-88F5-553C75EAE1D3}">
      <dgm:prSet/>
      <dgm:spPr/>
      <dgm:t>
        <a:bodyPr/>
        <a:lstStyle/>
        <a:p>
          <a:endParaRPr lang="en-US"/>
        </a:p>
      </dgm:t>
    </dgm:pt>
    <dgm:pt modelId="{389BEC1E-3A4C-4755-9255-04EAE6F335C6}">
      <dgm:prSet phldrT="[Text]" custT="1"/>
      <dgm:spPr/>
      <dgm:t>
        <a:bodyPr/>
        <a:lstStyle/>
        <a:p>
          <a:pPr algn="ctr" rtl="0"/>
          <a:r>
            <a:rPr lang="en-US" sz="2000" b="1" dirty="0" smtClean="0">
              <a:cs typeface="B Nazanin" panose="00000400000000000000" pitchFamily="2" charset="-78"/>
            </a:rPr>
            <a:t>3</a:t>
          </a:r>
          <a:endParaRPr lang="en-US" sz="2000" b="1" dirty="0">
            <a:cs typeface="B Nazanin" panose="00000400000000000000" pitchFamily="2" charset="-78"/>
          </a:endParaRPr>
        </a:p>
      </dgm:t>
    </dgm:pt>
    <dgm:pt modelId="{7BEDD0E0-5DC3-47C3-98BF-56943824504A}" type="parTrans" cxnId="{D45EE1FA-0EAA-4A85-B0D9-EAFEE18B220D}">
      <dgm:prSet/>
      <dgm:spPr/>
      <dgm:t>
        <a:bodyPr/>
        <a:lstStyle/>
        <a:p>
          <a:endParaRPr lang="en-US"/>
        </a:p>
      </dgm:t>
    </dgm:pt>
    <dgm:pt modelId="{EC157C34-B21F-4CBE-AC19-3E8A134DD251}" type="sibTrans" cxnId="{D45EE1FA-0EAA-4A85-B0D9-EAFEE18B220D}">
      <dgm:prSet/>
      <dgm:spPr/>
      <dgm:t>
        <a:bodyPr/>
        <a:lstStyle/>
        <a:p>
          <a:endParaRPr lang="en-US"/>
        </a:p>
      </dgm:t>
    </dgm:pt>
    <dgm:pt modelId="{C9843AC9-2BE0-4ACB-9A6A-0628D495126D}" type="pres">
      <dgm:prSet presAssocID="{7B20F2EC-527C-4BB7-A383-5912C3B87FF5}" presName="linearFlow" presStyleCnt="0">
        <dgm:presLayoutVars>
          <dgm:dir/>
          <dgm:animLvl val="lvl"/>
          <dgm:resizeHandles val="exact"/>
        </dgm:presLayoutVars>
      </dgm:prSet>
      <dgm:spPr/>
      <dgm:t>
        <a:bodyPr/>
        <a:lstStyle/>
        <a:p>
          <a:endParaRPr lang="en-US"/>
        </a:p>
      </dgm:t>
    </dgm:pt>
    <dgm:pt modelId="{10800B54-4D69-4CE3-8CD4-8A93CD3AABDB}" type="pres">
      <dgm:prSet presAssocID="{F4DBA43F-D3E2-42C7-A239-A8ABD52B1519}" presName="composite" presStyleCnt="0"/>
      <dgm:spPr/>
      <dgm:t>
        <a:bodyPr/>
        <a:lstStyle/>
        <a:p>
          <a:endParaRPr lang="en-US"/>
        </a:p>
      </dgm:t>
    </dgm:pt>
    <dgm:pt modelId="{FE928A89-F2DA-428B-A6A0-420E23B73040}" type="pres">
      <dgm:prSet presAssocID="{F4DBA43F-D3E2-42C7-A239-A8ABD52B1519}" presName="parentText" presStyleLbl="alignNode1" presStyleIdx="0" presStyleCnt="4">
        <dgm:presLayoutVars>
          <dgm:chMax val="1"/>
          <dgm:bulletEnabled val="1"/>
        </dgm:presLayoutVars>
      </dgm:prSet>
      <dgm:spPr/>
      <dgm:t>
        <a:bodyPr/>
        <a:lstStyle/>
        <a:p>
          <a:endParaRPr lang="en-US"/>
        </a:p>
      </dgm:t>
    </dgm:pt>
    <dgm:pt modelId="{F4367331-51B9-4B92-A661-C9A52B7AF74E}" type="pres">
      <dgm:prSet presAssocID="{F4DBA43F-D3E2-42C7-A239-A8ABD52B1519}" presName="descendantText" presStyleLbl="alignAcc1" presStyleIdx="0" presStyleCnt="4" custLinFactNeighborX="0">
        <dgm:presLayoutVars>
          <dgm:bulletEnabled val="1"/>
        </dgm:presLayoutVars>
      </dgm:prSet>
      <dgm:spPr/>
      <dgm:t>
        <a:bodyPr/>
        <a:lstStyle/>
        <a:p>
          <a:endParaRPr lang="en-US"/>
        </a:p>
      </dgm:t>
    </dgm:pt>
    <dgm:pt modelId="{27DC2662-A628-4D89-BB02-23E0835D2ABB}" type="pres">
      <dgm:prSet presAssocID="{15F24922-6F95-45E0-AEF3-F3A53DDDB36F}" presName="sp" presStyleCnt="0"/>
      <dgm:spPr/>
      <dgm:t>
        <a:bodyPr/>
        <a:lstStyle/>
        <a:p>
          <a:endParaRPr lang="en-US"/>
        </a:p>
      </dgm:t>
    </dgm:pt>
    <dgm:pt modelId="{6D71B789-5E7C-42D4-ADB9-EF96DFCD20A0}" type="pres">
      <dgm:prSet presAssocID="{2BC28333-F576-4740-AB0F-30661FB2DEFC}" presName="composite" presStyleCnt="0"/>
      <dgm:spPr/>
      <dgm:t>
        <a:bodyPr/>
        <a:lstStyle/>
        <a:p>
          <a:endParaRPr lang="en-US"/>
        </a:p>
      </dgm:t>
    </dgm:pt>
    <dgm:pt modelId="{01A745B8-9FE0-4BA9-8CBF-4F6B0806C9A2}" type="pres">
      <dgm:prSet presAssocID="{2BC28333-F576-4740-AB0F-30661FB2DEFC}" presName="parentText" presStyleLbl="alignNode1" presStyleIdx="1" presStyleCnt="4" custScaleY="100000">
        <dgm:presLayoutVars>
          <dgm:chMax val="1"/>
          <dgm:bulletEnabled val="1"/>
        </dgm:presLayoutVars>
      </dgm:prSet>
      <dgm:spPr/>
      <dgm:t>
        <a:bodyPr/>
        <a:lstStyle/>
        <a:p>
          <a:endParaRPr lang="en-US"/>
        </a:p>
      </dgm:t>
    </dgm:pt>
    <dgm:pt modelId="{E1CD9B15-4B07-4236-8A34-8B6DF77BE9F5}" type="pres">
      <dgm:prSet presAssocID="{2BC28333-F576-4740-AB0F-30661FB2DEFC}" presName="descendantText" presStyleLbl="alignAcc1" presStyleIdx="1" presStyleCnt="4" custLinFactNeighborX="0" custLinFactNeighborY="3755">
        <dgm:presLayoutVars>
          <dgm:bulletEnabled val="1"/>
        </dgm:presLayoutVars>
      </dgm:prSet>
      <dgm:spPr/>
      <dgm:t>
        <a:bodyPr/>
        <a:lstStyle/>
        <a:p>
          <a:endParaRPr lang="en-US"/>
        </a:p>
      </dgm:t>
    </dgm:pt>
    <dgm:pt modelId="{3F8C5F98-3013-4833-B733-4BE5C72DD4A5}" type="pres">
      <dgm:prSet presAssocID="{D111675D-27E1-4658-B56F-D689CEB9DE92}" presName="sp" presStyleCnt="0"/>
      <dgm:spPr/>
      <dgm:t>
        <a:bodyPr/>
        <a:lstStyle/>
        <a:p>
          <a:endParaRPr lang="en-US"/>
        </a:p>
      </dgm:t>
    </dgm:pt>
    <dgm:pt modelId="{3EC7E257-5567-4B0B-9143-61717DF828A9}" type="pres">
      <dgm:prSet presAssocID="{389BEC1E-3A4C-4755-9255-04EAE6F335C6}" presName="composite" presStyleCnt="0"/>
      <dgm:spPr/>
    </dgm:pt>
    <dgm:pt modelId="{CE5849B3-EB43-42B7-BA28-23CE8046767F}" type="pres">
      <dgm:prSet presAssocID="{389BEC1E-3A4C-4755-9255-04EAE6F335C6}" presName="parentText" presStyleLbl="alignNode1" presStyleIdx="2" presStyleCnt="4" custLinFactNeighborY="0">
        <dgm:presLayoutVars>
          <dgm:chMax val="1"/>
          <dgm:bulletEnabled val="1"/>
        </dgm:presLayoutVars>
      </dgm:prSet>
      <dgm:spPr/>
      <dgm:t>
        <a:bodyPr/>
        <a:lstStyle/>
        <a:p>
          <a:endParaRPr lang="en-US"/>
        </a:p>
      </dgm:t>
    </dgm:pt>
    <dgm:pt modelId="{3CDD7AAB-DB06-40A5-B849-9A34ACA75BD7}" type="pres">
      <dgm:prSet presAssocID="{389BEC1E-3A4C-4755-9255-04EAE6F335C6}" presName="descendantText" presStyleLbl="alignAcc1" presStyleIdx="2" presStyleCnt="4" custLinFactNeighborX="0" custLinFactNeighborY="0">
        <dgm:presLayoutVars>
          <dgm:bulletEnabled val="1"/>
        </dgm:presLayoutVars>
      </dgm:prSet>
      <dgm:spPr/>
      <dgm:t>
        <a:bodyPr/>
        <a:lstStyle/>
        <a:p>
          <a:endParaRPr lang="en-US"/>
        </a:p>
      </dgm:t>
    </dgm:pt>
    <dgm:pt modelId="{202CA8EB-9228-4359-98AA-877B74F6337A}" type="pres">
      <dgm:prSet presAssocID="{EC157C34-B21F-4CBE-AC19-3E8A134DD251}" presName="sp" presStyleCnt="0"/>
      <dgm:spPr/>
    </dgm:pt>
    <dgm:pt modelId="{EC709F18-7E4A-4F7E-AD3D-E3B61126DEE3}" type="pres">
      <dgm:prSet presAssocID="{2C50D967-5F94-410E-B243-02C35C7203AE}" presName="composite" presStyleCnt="0"/>
      <dgm:spPr/>
    </dgm:pt>
    <dgm:pt modelId="{AC799394-F51C-476C-A452-5B671D564111}" type="pres">
      <dgm:prSet presAssocID="{2C50D967-5F94-410E-B243-02C35C7203AE}" presName="parentText" presStyleLbl="alignNode1" presStyleIdx="3" presStyleCnt="4">
        <dgm:presLayoutVars>
          <dgm:chMax val="1"/>
          <dgm:bulletEnabled val="1"/>
        </dgm:presLayoutVars>
      </dgm:prSet>
      <dgm:spPr/>
      <dgm:t>
        <a:bodyPr/>
        <a:lstStyle/>
        <a:p>
          <a:endParaRPr lang="en-US"/>
        </a:p>
      </dgm:t>
    </dgm:pt>
    <dgm:pt modelId="{57707187-98F7-40F7-86D4-D3C5AF922AA8}" type="pres">
      <dgm:prSet presAssocID="{2C50D967-5F94-410E-B243-02C35C7203AE}" presName="descendantText" presStyleLbl="alignAcc1" presStyleIdx="3" presStyleCnt="4">
        <dgm:presLayoutVars>
          <dgm:bulletEnabled val="1"/>
        </dgm:presLayoutVars>
      </dgm:prSet>
      <dgm:spPr/>
      <dgm:t>
        <a:bodyPr/>
        <a:lstStyle/>
        <a:p>
          <a:endParaRPr lang="en-US"/>
        </a:p>
      </dgm:t>
    </dgm:pt>
  </dgm:ptLst>
  <dgm:cxnLst>
    <dgm:cxn modelId="{32FE9D57-AC71-480E-B6A9-B6A4858487D7}" type="presOf" srcId="{2BC28333-F576-4740-AB0F-30661FB2DEFC}" destId="{01A745B8-9FE0-4BA9-8CBF-4F6B0806C9A2}" srcOrd="0" destOrd="0" presId="urn:microsoft.com/office/officeart/2005/8/layout/chevron2"/>
    <dgm:cxn modelId="{EE118A89-8B6B-46DD-B329-C4075A306D20}" type="presOf" srcId="{8C77E8A0-C035-4EC2-8205-A8C13BA62D3D}" destId="{F4367331-51B9-4B92-A661-C9A52B7AF74E}" srcOrd="0" destOrd="0" presId="urn:microsoft.com/office/officeart/2005/8/layout/chevron2"/>
    <dgm:cxn modelId="{1911F4ED-12E7-4FFB-A322-78E98BEF243F}" type="presOf" srcId="{8A799392-E995-4ED7-834D-93E2AC5266D0}" destId="{E1CD9B15-4B07-4236-8A34-8B6DF77BE9F5}" srcOrd="0" destOrd="0" presId="urn:microsoft.com/office/officeart/2005/8/layout/chevron2"/>
    <dgm:cxn modelId="{9C64D577-61BD-4E53-BA4C-4A0C3D788D99}" type="presOf" srcId="{7B20F2EC-527C-4BB7-A383-5912C3B87FF5}" destId="{C9843AC9-2BE0-4ACB-9A6A-0628D495126D}" srcOrd="0" destOrd="0" presId="urn:microsoft.com/office/officeart/2005/8/layout/chevron2"/>
    <dgm:cxn modelId="{A2F46A6C-2191-4BF2-805E-B58FD6BBC1EF}" srcId="{7B20F2EC-527C-4BB7-A383-5912C3B87FF5}" destId="{F4DBA43F-D3E2-42C7-A239-A8ABD52B1519}" srcOrd="0" destOrd="0" parTransId="{B33C6A2A-D5D5-48B5-8593-99A8AE21749B}" sibTransId="{15F24922-6F95-45E0-AEF3-F3A53DDDB36F}"/>
    <dgm:cxn modelId="{071F039F-94F4-4ABF-B670-03A212294E81}" srcId="{7B20F2EC-527C-4BB7-A383-5912C3B87FF5}" destId="{2BC28333-F576-4740-AB0F-30661FB2DEFC}" srcOrd="1" destOrd="0" parTransId="{9B4632E0-F559-431C-B659-2BB1F11AD714}" sibTransId="{D111675D-27E1-4658-B56F-D689CEB9DE92}"/>
    <dgm:cxn modelId="{DE50012F-9FF3-4316-805F-1212EA726528}" srcId="{7B20F2EC-527C-4BB7-A383-5912C3B87FF5}" destId="{2C50D967-5F94-410E-B243-02C35C7203AE}" srcOrd="3" destOrd="0" parTransId="{284982B1-1252-466F-836C-A399B1904F1D}" sibTransId="{3A5EFE29-C654-48A0-93AE-298E9F93C1ED}"/>
    <dgm:cxn modelId="{05F052C9-C5ED-4B38-9458-3752262B39AF}" srcId="{F4DBA43F-D3E2-42C7-A239-A8ABD52B1519}" destId="{8C77E8A0-C035-4EC2-8205-A8C13BA62D3D}" srcOrd="0" destOrd="0" parTransId="{6E84285D-3AC1-4634-8847-88FA7F51C941}" sibTransId="{7F0F10CA-EE0C-40C6-8E7F-03B2C9C21AD0}"/>
    <dgm:cxn modelId="{73DCB419-E2FC-4D62-B61D-F42CD1815AB8}" type="presOf" srcId="{389BEC1E-3A4C-4755-9255-04EAE6F335C6}" destId="{CE5849B3-EB43-42B7-BA28-23CE8046767F}" srcOrd="0" destOrd="0" presId="urn:microsoft.com/office/officeart/2005/8/layout/chevron2"/>
    <dgm:cxn modelId="{99A05A30-041D-42BD-81C6-A45C38B2C585}" type="presOf" srcId="{F4DBA43F-D3E2-42C7-A239-A8ABD52B1519}" destId="{FE928A89-F2DA-428B-A6A0-420E23B73040}" srcOrd="0" destOrd="0" presId="urn:microsoft.com/office/officeart/2005/8/layout/chevron2"/>
    <dgm:cxn modelId="{DEB6DB31-DC1B-42FB-B430-40D179A1C607}" type="presOf" srcId="{2C50D967-5F94-410E-B243-02C35C7203AE}" destId="{AC799394-F51C-476C-A452-5B671D564111}" srcOrd="0" destOrd="0" presId="urn:microsoft.com/office/officeart/2005/8/layout/chevron2"/>
    <dgm:cxn modelId="{ECC793FB-1B44-41A2-A57E-38D8EDBB2344}" type="presOf" srcId="{AEE4973F-C635-4172-B210-BAE6CE05E636}" destId="{57707187-98F7-40F7-86D4-D3C5AF922AA8}" srcOrd="0" destOrd="0" presId="urn:microsoft.com/office/officeart/2005/8/layout/chevron2"/>
    <dgm:cxn modelId="{0629F4B7-20BE-4773-AAFE-B479333D2454}" srcId="{2BC28333-F576-4740-AB0F-30661FB2DEFC}" destId="{8A799392-E995-4ED7-834D-93E2AC5266D0}" srcOrd="0" destOrd="0" parTransId="{B209B370-BF51-4F39-94FF-28C19AC53A27}" sibTransId="{11983AD1-8A98-45EC-83D6-09F25445FAD6}"/>
    <dgm:cxn modelId="{D45EE1FA-0EAA-4A85-B0D9-EAFEE18B220D}" srcId="{7B20F2EC-527C-4BB7-A383-5912C3B87FF5}" destId="{389BEC1E-3A4C-4755-9255-04EAE6F335C6}" srcOrd="2" destOrd="0" parTransId="{7BEDD0E0-5DC3-47C3-98BF-56943824504A}" sibTransId="{EC157C34-B21F-4CBE-AC19-3E8A134DD251}"/>
    <dgm:cxn modelId="{3C9DEADD-EB24-478B-9497-1F020D3BF947}" srcId="{389BEC1E-3A4C-4755-9255-04EAE6F335C6}" destId="{AC28CF7A-D1B6-4DBE-8D6B-1FEA093B3B49}" srcOrd="0" destOrd="0" parTransId="{1012537D-E2B2-45CB-924B-9327F5B4BBED}" sibTransId="{D795AD5A-98A8-4A51-8CFA-55A3F647809B}"/>
    <dgm:cxn modelId="{133CA597-B6AB-4998-B21F-06BFF6A14F68}" type="presOf" srcId="{AC28CF7A-D1B6-4DBE-8D6B-1FEA093B3B49}" destId="{3CDD7AAB-DB06-40A5-B849-9A34ACA75BD7}" srcOrd="0" destOrd="0" presId="urn:microsoft.com/office/officeart/2005/8/layout/chevron2"/>
    <dgm:cxn modelId="{4E430947-DD60-4B52-88F5-553C75EAE1D3}" srcId="{2C50D967-5F94-410E-B243-02C35C7203AE}" destId="{AEE4973F-C635-4172-B210-BAE6CE05E636}" srcOrd="0" destOrd="0" parTransId="{F7481806-0506-4814-8B34-9331A99644A7}" sibTransId="{C898A14A-3783-4748-978B-23D4427F683D}"/>
    <dgm:cxn modelId="{D710E94F-5F35-4A67-967C-A24E13E6B700}" type="presParOf" srcId="{C9843AC9-2BE0-4ACB-9A6A-0628D495126D}" destId="{10800B54-4D69-4CE3-8CD4-8A93CD3AABDB}" srcOrd="0" destOrd="0" presId="urn:microsoft.com/office/officeart/2005/8/layout/chevron2"/>
    <dgm:cxn modelId="{FF0A67CE-73E4-455A-883D-4FA3D4AF8435}" type="presParOf" srcId="{10800B54-4D69-4CE3-8CD4-8A93CD3AABDB}" destId="{FE928A89-F2DA-428B-A6A0-420E23B73040}" srcOrd="0" destOrd="0" presId="urn:microsoft.com/office/officeart/2005/8/layout/chevron2"/>
    <dgm:cxn modelId="{44E2F7F4-7A08-42E0-8696-E7D1FBE91D75}" type="presParOf" srcId="{10800B54-4D69-4CE3-8CD4-8A93CD3AABDB}" destId="{F4367331-51B9-4B92-A661-C9A52B7AF74E}" srcOrd="1" destOrd="0" presId="urn:microsoft.com/office/officeart/2005/8/layout/chevron2"/>
    <dgm:cxn modelId="{B34E6BD6-2106-43F9-AD7C-C350242CE565}" type="presParOf" srcId="{C9843AC9-2BE0-4ACB-9A6A-0628D495126D}" destId="{27DC2662-A628-4D89-BB02-23E0835D2ABB}" srcOrd="1" destOrd="0" presId="urn:microsoft.com/office/officeart/2005/8/layout/chevron2"/>
    <dgm:cxn modelId="{4627AFF0-9E15-4E0F-B9ED-AAAA74419BA1}" type="presParOf" srcId="{C9843AC9-2BE0-4ACB-9A6A-0628D495126D}" destId="{6D71B789-5E7C-42D4-ADB9-EF96DFCD20A0}" srcOrd="2" destOrd="0" presId="urn:microsoft.com/office/officeart/2005/8/layout/chevron2"/>
    <dgm:cxn modelId="{0C028D6A-A96B-4684-8C1F-7869819C137D}" type="presParOf" srcId="{6D71B789-5E7C-42D4-ADB9-EF96DFCD20A0}" destId="{01A745B8-9FE0-4BA9-8CBF-4F6B0806C9A2}" srcOrd="0" destOrd="0" presId="urn:microsoft.com/office/officeart/2005/8/layout/chevron2"/>
    <dgm:cxn modelId="{347C3261-3C6F-4189-A6AC-4F21D3F42E67}" type="presParOf" srcId="{6D71B789-5E7C-42D4-ADB9-EF96DFCD20A0}" destId="{E1CD9B15-4B07-4236-8A34-8B6DF77BE9F5}" srcOrd="1" destOrd="0" presId="urn:microsoft.com/office/officeart/2005/8/layout/chevron2"/>
    <dgm:cxn modelId="{3DEDB97F-70C3-46FF-8CFE-A0DEF99B1639}" type="presParOf" srcId="{C9843AC9-2BE0-4ACB-9A6A-0628D495126D}" destId="{3F8C5F98-3013-4833-B733-4BE5C72DD4A5}" srcOrd="3" destOrd="0" presId="urn:microsoft.com/office/officeart/2005/8/layout/chevron2"/>
    <dgm:cxn modelId="{F8274669-8D69-4FB0-92E8-D08457E53963}" type="presParOf" srcId="{C9843AC9-2BE0-4ACB-9A6A-0628D495126D}" destId="{3EC7E257-5567-4B0B-9143-61717DF828A9}" srcOrd="4" destOrd="0" presId="urn:microsoft.com/office/officeart/2005/8/layout/chevron2"/>
    <dgm:cxn modelId="{C06EF517-8906-4049-B0F3-E599369B0402}" type="presParOf" srcId="{3EC7E257-5567-4B0B-9143-61717DF828A9}" destId="{CE5849B3-EB43-42B7-BA28-23CE8046767F}" srcOrd="0" destOrd="0" presId="urn:microsoft.com/office/officeart/2005/8/layout/chevron2"/>
    <dgm:cxn modelId="{62B150EF-4111-4C35-948F-5650FAF19BD3}" type="presParOf" srcId="{3EC7E257-5567-4B0B-9143-61717DF828A9}" destId="{3CDD7AAB-DB06-40A5-B849-9A34ACA75BD7}" srcOrd="1" destOrd="0" presId="urn:microsoft.com/office/officeart/2005/8/layout/chevron2"/>
    <dgm:cxn modelId="{8DF0D493-B0D3-480A-80D2-9D0253133E71}" type="presParOf" srcId="{C9843AC9-2BE0-4ACB-9A6A-0628D495126D}" destId="{202CA8EB-9228-4359-98AA-877B74F6337A}" srcOrd="5" destOrd="0" presId="urn:microsoft.com/office/officeart/2005/8/layout/chevron2"/>
    <dgm:cxn modelId="{94797D13-9127-4D72-A472-95AC9DCC45D6}" type="presParOf" srcId="{C9843AC9-2BE0-4ACB-9A6A-0628D495126D}" destId="{EC709F18-7E4A-4F7E-AD3D-E3B61126DEE3}" srcOrd="6" destOrd="0" presId="urn:microsoft.com/office/officeart/2005/8/layout/chevron2"/>
    <dgm:cxn modelId="{9572C6DC-A707-4C0E-9FEA-17B1C15AEB08}" type="presParOf" srcId="{EC709F18-7E4A-4F7E-AD3D-E3B61126DEE3}" destId="{AC799394-F51C-476C-A452-5B671D564111}" srcOrd="0" destOrd="0" presId="urn:microsoft.com/office/officeart/2005/8/layout/chevron2"/>
    <dgm:cxn modelId="{8A9004DF-9488-4979-9C36-A0AD28D50E5D}" type="presParOf" srcId="{EC709F18-7E4A-4F7E-AD3D-E3B61126DEE3}" destId="{57707187-98F7-40F7-86D4-D3C5AF922AA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A944D0-5359-4FD4-A37E-454FF4E34894}" type="doc">
      <dgm:prSet loTypeId="urn:microsoft.com/office/officeart/2005/8/layout/hProcess11" loCatId="process" qsTypeId="urn:microsoft.com/office/officeart/2005/8/quickstyle/3d7" qsCatId="3D" csTypeId="urn:microsoft.com/office/officeart/2005/8/colors/accent1_2" csCatId="accent1" phldr="1"/>
      <dgm:spPr/>
    </dgm:pt>
    <dgm:pt modelId="{159332CB-C1D7-4239-962F-84EC2CC240EA}">
      <dgm:prSet phldrT="[Text]" custT="1"/>
      <dgm:spPr/>
      <dgm:t>
        <a:bodyPr/>
        <a:lstStyle/>
        <a:p>
          <a:pPr algn="ctr" rtl="0">
            <a:spcAft>
              <a:spcPct val="35000"/>
            </a:spcAft>
          </a:pPr>
          <a:r>
            <a:rPr lang="en-US" sz="1800" dirty="0" smtClean="0">
              <a:cs typeface="B Nazanin" panose="00000400000000000000" pitchFamily="2" charset="-78"/>
            </a:rPr>
            <a:t>Data as a Service </a:t>
          </a:r>
          <a:r>
            <a:rPr lang="en-US" sz="1600" dirty="0" smtClean="0">
              <a:cs typeface="B Nazanin" panose="00000400000000000000" pitchFamily="2" charset="-78"/>
            </a:rPr>
            <a:t>(</a:t>
          </a:r>
          <a:r>
            <a:rPr lang="en-US" sz="1600" dirty="0" err="1" smtClean="0">
              <a:cs typeface="B Nazanin" panose="00000400000000000000" pitchFamily="2" charset="-78"/>
            </a:rPr>
            <a:t>DaaS</a:t>
          </a:r>
          <a:r>
            <a:rPr lang="en-US" sz="1600" dirty="0" smtClean="0">
              <a:cs typeface="B Nazanin" panose="00000400000000000000" pitchFamily="2" charset="-78"/>
            </a:rPr>
            <a:t>) </a:t>
          </a:r>
        </a:p>
        <a:p>
          <a:pPr algn="ctr" rtl="0">
            <a:spcAft>
              <a:spcPts val="0"/>
            </a:spcAft>
          </a:pPr>
          <a:r>
            <a:rPr lang="en-US" sz="1400" dirty="0" smtClean="0">
              <a:cs typeface="B Nazanin" panose="00000400000000000000" pitchFamily="2" charset="-78"/>
            </a:rPr>
            <a:t>ICDE</a:t>
          </a:r>
          <a:r>
            <a:rPr lang="en-US" sz="1600" dirty="0" smtClean="0">
              <a:cs typeface="B Nazanin" panose="00000400000000000000" pitchFamily="2" charset="-78"/>
            </a:rPr>
            <a:t> 2002</a:t>
          </a:r>
          <a:endParaRPr lang="en-US" sz="2000" dirty="0">
            <a:cs typeface="B Nazanin" panose="00000400000000000000" pitchFamily="2" charset="-78"/>
          </a:endParaRPr>
        </a:p>
      </dgm:t>
    </dgm:pt>
    <dgm:pt modelId="{DFF7E598-121B-4E09-8529-7A95146EBD4C}" type="parTrans" cxnId="{50AE14A0-7E0C-4E43-BB1A-FED5DD329AF9}">
      <dgm:prSet/>
      <dgm:spPr/>
      <dgm:t>
        <a:bodyPr/>
        <a:lstStyle/>
        <a:p>
          <a:endParaRPr lang="en-US" sz="2000">
            <a:cs typeface="B Nazanin" panose="00000400000000000000" pitchFamily="2" charset="-78"/>
          </a:endParaRPr>
        </a:p>
      </dgm:t>
    </dgm:pt>
    <dgm:pt modelId="{30E793C6-222B-4761-A4FE-F383D157D073}" type="sibTrans" cxnId="{50AE14A0-7E0C-4E43-BB1A-FED5DD329AF9}">
      <dgm:prSet/>
      <dgm:spPr/>
      <dgm:t>
        <a:bodyPr/>
        <a:lstStyle/>
        <a:p>
          <a:endParaRPr lang="en-US" sz="2000">
            <a:cs typeface="B Nazanin" panose="00000400000000000000" pitchFamily="2" charset="-78"/>
          </a:endParaRPr>
        </a:p>
      </dgm:t>
    </dgm:pt>
    <dgm:pt modelId="{20AD2BDC-218B-4A3A-9A90-566E3D577613}">
      <dgm:prSet phldrT="[Text]" custT="1"/>
      <dgm:spPr/>
      <dgm:t>
        <a:bodyPr/>
        <a:lstStyle/>
        <a:p>
          <a:pPr algn="ctr" rtl="1"/>
          <a:r>
            <a:rPr lang="en-US" sz="1600" dirty="0" smtClean="0">
              <a:cs typeface="B Nazanin" panose="00000400000000000000" pitchFamily="2" charset="-78"/>
            </a:rPr>
            <a:t>Secure Data Outsourcing</a:t>
          </a:r>
          <a:endParaRPr lang="en-US" sz="1600" dirty="0">
            <a:cs typeface="B Nazanin" panose="00000400000000000000" pitchFamily="2" charset="-78"/>
          </a:endParaRPr>
        </a:p>
      </dgm:t>
    </dgm:pt>
    <dgm:pt modelId="{00C607D9-65D6-4695-A160-8453D7752CB4}" type="parTrans" cxnId="{4C5CFFF3-561B-442A-944F-DCFEC78CD06C}">
      <dgm:prSet/>
      <dgm:spPr/>
      <dgm:t>
        <a:bodyPr/>
        <a:lstStyle/>
        <a:p>
          <a:endParaRPr lang="en-US" sz="2000">
            <a:cs typeface="B Nazanin" panose="00000400000000000000" pitchFamily="2" charset="-78"/>
          </a:endParaRPr>
        </a:p>
      </dgm:t>
    </dgm:pt>
    <dgm:pt modelId="{C9DC7E70-0D35-444D-907C-4D257ADC4471}" type="sibTrans" cxnId="{4C5CFFF3-561B-442A-944F-DCFEC78CD06C}">
      <dgm:prSet/>
      <dgm:spPr/>
      <dgm:t>
        <a:bodyPr/>
        <a:lstStyle/>
        <a:p>
          <a:endParaRPr lang="en-US" sz="2000">
            <a:cs typeface="B Nazanin" panose="00000400000000000000" pitchFamily="2" charset="-78"/>
          </a:endParaRPr>
        </a:p>
      </dgm:t>
    </dgm:pt>
    <dgm:pt modelId="{35B6D4D1-0F35-4369-A431-12F8490B2432}">
      <dgm:prSet phldrT="[Text]" custT="1"/>
      <dgm:spPr/>
      <dgm:t>
        <a:bodyPr/>
        <a:lstStyle/>
        <a:p>
          <a:r>
            <a:rPr lang="en-US" sz="1600" dirty="0" smtClean="0">
              <a:cs typeface="B Nazanin" panose="00000400000000000000" pitchFamily="2" charset="-78"/>
            </a:rPr>
            <a:t>Data Management on the Cloud</a:t>
          </a:r>
          <a:endParaRPr lang="en-US" sz="1800" dirty="0">
            <a:cs typeface="B Nazanin" panose="00000400000000000000" pitchFamily="2" charset="-78"/>
          </a:endParaRPr>
        </a:p>
      </dgm:t>
    </dgm:pt>
    <dgm:pt modelId="{9AC5244D-3AD1-44B3-A1DC-7F68E75D8ABB}" type="parTrans" cxnId="{929FA121-5FDD-4BAE-B945-9017DBE6659E}">
      <dgm:prSet/>
      <dgm:spPr/>
      <dgm:t>
        <a:bodyPr/>
        <a:lstStyle/>
        <a:p>
          <a:endParaRPr lang="en-US" sz="2000">
            <a:cs typeface="B Nazanin" panose="00000400000000000000" pitchFamily="2" charset="-78"/>
          </a:endParaRPr>
        </a:p>
      </dgm:t>
    </dgm:pt>
    <dgm:pt modelId="{E04B3524-AD5C-4521-818E-EC6601A93A31}" type="sibTrans" cxnId="{929FA121-5FDD-4BAE-B945-9017DBE6659E}">
      <dgm:prSet/>
      <dgm:spPr/>
      <dgm:t>
        <a:bodyPr/>
        <a:lstStyle/>
        <a:p>
          <a:endParaRPr lang="en-US" sz="2000">
            <a:cs typeface="B Nazanin" panose="00000400000000000000" pitchFamily="2" charset="-78"/>
          </a:endParaRPr>
        </a:p>
      </dgm:t>
    </dgm:pt>
    <dgm:pt modelId="{B6E06816-E36E-4310-B056-728D5F075DCF}" type="pres">
      <dgm:prSet presAssocID="{8AA944D0-5359-4FD4-A37E-454FF4E34894}" presName="Name0" presStyleCnt="0">
        <dgm:presLayoutVars>
          <dgm:dir/>
          <dgm:resizeHandles val="exact"/>
        </dgm:presLayoutVars>
      </dgm:prSet>
      <dgm:spPr/>
    </dgm:pt>
    <dgm:pt modelId="{01B0DEDF-EB26-4D96-B4D4-7835FF975CC3}" type="pres">
      <dgm:prSet presAssocID="{8AA944D0-5359-4FD4-A37E-454FF4E34894}" presName="arrow" presStyleLbl="bgShp" presStyleIdx="0" presStyleCnt="1" custScaleY="250000" custLinFactY="71053" custLinFactNeighborX="-2020" custLinFactNeighborY="100000"/>
      <dgm:spPr/>
    </dgm:pt>
    <dgm:pt modelId="{91124474-B89C-4BA3-8772-38FEE36C5AB2}" type="pres">
      <dgm:prSet presAssocID="{8AA944D0-5359-4FD4-A37E-454FF4E34894}" presName="points" presStyleCnt="0"/>
      <dgm:spPr/>
    </dgm:pt>
    <dgm:pt modelId="{8AF9D33D-571D-41DD-99D9-B20368EED42B}" type="pres">
      <dgm:prSet presAssocID="{159332CB-C1D7-4239-962F-84EC2CC240EA}" presName="compositeA" presStyleCnt="0"/>
      <dgm:spPr/>
    </dgm:pt>
    <dgm:pt modelId="{4CD978A9-CD58-47BF-A601-24D03BF4AE77}" type="pres">
      <dgm:prSet presAssocID="{159332CB-C1D7-4239-962F-84EC2CC240EA}" presName="textA" presStyleLbl="revTx" presStyleIdx="0" presStyleCnt="3" custLinFactNeighborX="123">
        <dgm:presLayoutVars>
          <dgm:bulletEnabled val="1"/>
        </dgm:presLayoutVars>
      </dgm:prSet>
      <dgm:spPr/>
      <dgm:t>
        <a:bodyPr/>
        <a:lstStyle/>
        <a:p>
          <a:endParaRPr lang="en-US"/>
        </a:p>
      </dgm:t>
    </dgm:pt>
    <dgm:pt modelId="{36BF541D-A5DC-453D-B6AF-3F28130DB220}" type="pres">
      <dgm:prSet presAssocID="{159332CB-C1D7-4239-962F-84EC2CC240EA}" presName="circleA" presStyleLbl="node1" presStyleIdx="0" presStyleCnt="3" custScaleX="333828" custScaleY="333333"/>
      <dgm:spPr/>
      <dgm:t>
        <a:bodyPr/>
        <a:lstStyle/>
        <a:p>
          <a:endParaRPr lang="en-US"/>
        </a:p>
      </dgm:t>
    </dgm:pt>
    <dgm:pt modelId="{DC122CCE-6EF4-4F23-B0F0-00DCCB8284F4}" type="pres">
      <dgm:prSet presAssocID="{159332CB-C1D7-4239-962F-84EC2CC240EA}" presName="spaceA" presStyleCnt="0"/>
      <dgm:spPr/>
    </dgm:pt>
    <dgm:pt modelId="{6504FC43-F592-4A1B-9C50-5521DED74935}" type="pres">
      <dgm:prSet presAssocID="{30E793C6-222B-4761-A4FE-F383D157D073}" presName="space" presStyleCnt="0"/>
      <dgm:spPr/>
    </dgm:pt>
    <dgm:pt modelId="{5485EA1C-8C8A-4AB8-898F-81859B008EB4}" type="pres">
      <dgm:prSet presAssocID="{20AD2BDC-218B-4A3A-9A90-566E3D577613}" presName="compositeB" presStyleCnt="0"/>
      <dgm:spPr/>
    </dgm:pt>
    <dgm:pt modelId="{97DF1ED4-19E6-4C52-B006-B22F079081D9}" type="pres">
      <dgm:prSet presAssocID="{20AD2BDC-218B-4A3A-9A90-566E3D577613}" presName="textB" presStyleLbl="revTx" presStyleIdx="1" presStyleCnt="3">
        <dgm:presLayoutVars>
          <dgm:bulletEnabled val="1"/>
        </dgm:presLayoutVars>
      </dgm:prSet>
      <dgm:spPr/>
      <dgm:t>
        <a:bodyPr/>
        <a:lstStyle/>
        <a:p>
          <a:endParaRPr lang="en-US"/>
        </a:p>
      </dgm:t>
    </dgm:pt>
    <dgm:pt modelId="{94200636-B586-489C-88E2-9C80315CAA7B}" type="pres">
      <dgm:prSet presAssocID="{20AD2BDC-218B-4A3A-9A90-566E3D577613}" presName="circleB" presStyleLbl="node1" presStyleIdx="1" presStyleCnt="3" custScaleX="340146" custScaleY="333333"/>
      <dgm:spPr>
        <a:blipFill rotWithShape="0">
          <a:blip xmlns:r="http://schemas.openxmlformats.org/officeDocument/2006/relationships" r:embed="rId1"/>
          <a:stretch>
            <a:fillRect/>
          </a:stretch>
        </a:blipFill>
      </dgm:spPr>
    </dgm:pt>
    <dgm:pt modelId="{AB0728C8-B9B4-4E3E-B535-C8D8FC55BC9F}" type="pres">
      <dgm:prSet presAssocID="{20AD2BDC-218B-4A3A-9A90-566E3D577613}" presName="spaceB" presStyleCnt="0"/>
      <dgm:spPr/>
    </dgm:pt>
    <dgm:pt modelId="{E8EF73EB-B918-4BBD-AD3C-3E19A62F41BD}" type="pres">
      <dgm:prSet presAssocID="{C9DC7E70-0D35-444D-907C-4D257ADC4471}" presName="space" presStyleCnt="0"/>
      <dgm:spPr/>
    </dgm:pt>
    <dgm:pt modelId="{9C67B280-0393-498A-8D60-059D7D0C6D3B}" type="pres">
      <dgm:prSet presAssocID="{35B6D4D1-0F35-4369-A431-12F8490B2432}" presName="compositeA" presStyleCnt="0"/>
      <dgm:spPr/>
    </dgm:pt>
    <dgm:pt modelId="{E51202BF-FA39-47FA-BEBE-F4B8B935AFE7}" type="pres">
      <dgm:prSet presAssocID="{35B6D4D1-0F35-4369-A431-12F8490B2432}" presName="textA" presStyleLbl="revTx" presStyleIdx="2" presStyleCnt="3">
        <dgm:presLayoutVars>
          <dgm:bulletEnabled val="1"/>
        </dgm:presLayoutVars>
      </dgm:prSet>
      <dgm:spPr/>
      <dgm:t>
        <a:bodyPr/>
        <a:lstStyle/>
        <a:p>
          <a:endParaRPr lang="en-US"/>
        </a:p>
      </dgm:t>
    </dgm:pt>
    <dgm:pt modelId="{8CB50B35-1817-4C73-B5DE-D06EFF902600}" type="pres">
      <dgm:prSet presAssocID="{35B6D4D1-0F35-4369-A431-12F8490B2432}" presName="circleA" presStyleLbl="node1" presStyleIdx="2" presStyleCnt="3" custScaleX="320203" custScaleY="333333"/>
      <dgm:spPr/>
    </dgm:pt>
    <dgm:pt modelId="{8A0B1185-DCB3-466D-BF16-94A2BE700843}" type="pres">
      <dgm:prSet presAssocID="{35B6D4D1-0F35-4369-A431-12F8490B2432}" presName="spaceA" presStyleCnt="0"/>
      <dgm:spPr/>
    </dgm:pt>
  </dgm:ptLst>
  <dgm:cxnLst>
    <dgm:cxn modelId="{50AE14A0-7E0C-4E43-BB1A-FED5DD329AF9}" srcId="{8AA944D0-5359-4FD4-A37E-454FF4E34894}" destId="{159332CB-C1D7-4239-962F-84EC2CC240EA}" srcOrd="0" destOrd="0" parTransId="{DFF7E598-121B-4E09-8529-7A95146EBD4C}" sibTransId="{30E793C6-222B-4761-A4FE-F383D157D073}"/>
    <dgm:cxn modelId="{4C5CFFF3-561B-442A-944F-DCFEC78CD06C}" srcId="{8AA944D0-5359-4FD4-A37E-454FF4E34894}" destId="{20AD2BDC-218B-4A3A-9A90-566E3D577613}" srcOrd="1" destOrd="0" parTransId="{00C607D9-65D6-4695-A160-8453D7752CB4}" sibTransId="{C9DC7E70-0D35-444D-907C-4D257ADC4471}"/>
    <dgm:cxn modelId="{D7CEC623-BFD9-4750-8E44-7EA02E478508}" type="presOf" srcId="{8AA944D0-5359-4FD4-A37E-454FF4E34894}" destId="{B6E06816-E36E-4310-B056-728D5F075DCF}" srcOrd="0" destOrd="0" presId="urn:microsoft.com/office/officeart/2005/8/layout/hProcess11"/>
    <dgm:cxn modelId="{F371BD62-DEA7-45DE-8233-07F5086F7BC0}" type="presOf" srcId="{20AD2BDC-218B-4A3A-9A90-566E3D577613}" destId="{97DF1ED4-19E6-4C52-B006-B22F079081D9}" srcOrd="0" destOrd="0" presId="urn:microsoft.com/office/officeart/2005/8/layout/hProcess11"/>
    <dgm:cxn modelId="{3BB22A8A-DF15-4CA4-9BCF-EFE7D3018345}" type="presOf" srcId="{159332CB-C1D7-4239-962F-84EC2CC240EA}" destId="{4CD978A9-CD58-47BF-A601-24D03BF4AE77}" srcOrd="0" destOrd="0" presId="urn:microsoft.com/office/officeart/2005/8/layout/hProcess11"/>
    <dgm:cxn modelId="{BD549BBF-144F-46F3-90A1-58164446B5F9}" type="presOf" srcId="{35B6D4D1-0F35-4369-A431-12F8490B2432}" destId="{E51202BF-FA39-47FA-BEBE-F4B8B935AFE7}" srcOrd="0" destOrd="0" presId="urn:microsoft.com/office/officeart/2005/8/layout/hProcess11"/>
    <dgm:cxn modelId="{929FA121-5FDD-4BAE-B945-9017DBE6659E}" srcId="{8AA944D0-5359-4FD4-A37E-454FF4E34894}" destId="{35B6D4D1-0F35-4369-A431-12F8490B2432}" srcOrd="2" destOrd="0" parTransId="{9AC5244D-3AD1-44B3-A1DC-7F68E75D8ABB}" sibTransId="{E04B3524-AD5C-4521-818E-EC6601A93A31}"/>
    <dgm:cxn modelId="{5C598D97-C4CF-4CD8-A33F-776710D029DA}" type="presParOf" srcId="{B6E06816-E36E-4310-B056-728D5F075DCF}" destId="{01B0DEDF-EB26-4D96-B4D4-7835FF975CC3}" srcOrd="0" destOrd="0" presId="urn:microsoft.com/office/officeart/2005/8/layout/hProcess11"/>
    <dgm:cxn modelId="{8317FCD1-779A-453F-A72C-0E278742449D}" type="presParOf" srcId="{B6E06816-E36E-4310-B056-728D5F075DCF}" destId="{91124474-B89C-4BA3-8772-38FEE36C5AB2}" srcOrd="1" destOrd="0" presId="urn:microsoft.com/office/officeart/2005/8/layout/hProcess11"/>
    <dgm:cxn modelId="{1674209E-7CD7-4872-8D7A-237FA87FDBAA}" type="presParOf" srcId="{91124474-B89C-4BA3-8772-38FEE36C5AB2}" destId="{8AF9D33D-571D-41DD-99D9-B20368EED42B}" srcOrd="0" destOrd="0" presId="urn:microsoft.com/office/officeart/2005/8/layout/hProcess11"/>
    <dgm:cxn modelId="{BC7F3F63-EC73-4CF7-829C-E0A9FAE80DC8}" type="presParOf" srcId="{8AF9D33D-571D-41DD-99D9-B20368EED42B}" destId="{4CD978A9-CD58-47BF-A601-24D03BF4AE77}" srcOrd="0" destOrd="0" presId="urn:microsoft.com/office/officeart/2005/8/layout/hProcess11"/>
    <dgm:cxn modelId="{CF21FDCF-29D3-4534-A78E-1A11ACC9291D}" type="presParOf" srcId="{8AF9D33D-571D-41DD-99D9-B20368EED42B}" destId="{36BF541D-A5DC-453D-B6AF-3F28130DB220}" srcOrd="1" destOrd="0" presId="urn:microsoft.com/office/officeart/2005/8/layout/hProcess11"/>
    <dgm:cxn modelId="{6FF30D22-E455-4D3B-B9D6-17BE41D903D8}" type="presParOf" srcId="{8AF9D33D-571D-41DD-99D9-B20368EED42B}" destId="{DC122CCE-6EF4-4F23-B0F0-00DCCB8284F4}" srcOrd="2" destOrd="0" presId="urn:microsoft.com/office/officeart/2005/8/layout/hProcess11"/>
    <dgm:cxn modelId="{F85723A0-AB7E-41C8-8A8D-86486721E87A}" type="presParOf" srcId="{91124474-B89C-4BA3-8772-38FEE36C5AB2}" destId="{6504FC43-F592-4A1B-9C50-5521DED74935}" srcOrd="1" destOrd="0" presId="urn:microsoft.com/office/officeart/2005/8/layout/hProcess11"/>
    <dgm:cxn modelId="{93C8B37F-BD90-4FA1-8CBA-898DDE77AB97}" type="presParOf" srcId="{91124474-B89C-4BA3-8772-38FEE36C5AB2}" destId="{5485EA1C-8C8A-4AB8-898F-81859B008EB4}" srcOrd="2" destOrd="0" presId="urn:microsoft.com/office/officeart/2005/8/layout/hProcess11"/>
    <dgm:cxn modelId="{77C005F9-F917-4B33-BAA5-099E547B6A04}" type="presParOf" srcId="{5485EA1C-8C8A-4AB8-898F-81859B008EB4}" destId="{97DF1ED4-19E6-4C52-B006-B22F079081D9}" srcOrd="0" destOrd="0" presId="urn:microsoft.com/office/officeart/2005/8/layout/hProcess11"/>
    <dgm:cxn modelId="{0BC34432-F788-43F6-B924-AA02FFABDAF3}" type="presParOf" srcId="{5485EA1C-8C8A-4AB8-898F-81859B008EB4}" destId="{94200636-B586-489C-88E2-9C80315CAA7B}" srcOrd="1" destOrd="0" presId="urn:microsoft.com/office/officeart/2005/8/layout/hProcess11"/>
    <dgm:cxn modelId="{1A93C630-51CC-4893-B73D-FF528B583BB5}" type="presParOf" srcId="{5485EA1C-8C8A-4AB8-898F-81859B008EB4}" destId="{AB0728C8-B9B4-4E3E-B535-C8D8FC55BC9F}" srcOrd="2" destOrd="0" presId="urn:microsoft.com/office/officeart/2005/8/layout/hProcess11"/>
    <dgm:cxn modelId="{594AE072-264D-4285-83E7-18216440EC0D}" type="presParOf" srcId="{91124474-B89C-4BA3-8772-38FEE36C5AB2}" destId="{E8EF73EB-B918-4BBD-AD3C-3E19A62F41BD}" srcOrd="3" destOrd="0" presId="urn:microsoft.com/office/officeart/2005/8/layout/hProcess11"/>
    <dgm:cxn modelId="{ABE6B7CB-D694-4817-BA43-30150811F9C0}" type="presParOf" srcId="{91124474-B89C-4BA3-8772-38FEE36C5AB2}" destId="{9C67B280-0393-498A-8D60-059D7D0C6D3B}" srcOrd="4" destOrd="0" presId="urn:microsoft.com/office/officeart/2005/8/layout/hProcess11"/>
    <dgm:cxn modelId="{5F5728C1-5F3B-480A-9A02-3F82A79A22DF}" type="presParOf" srcId="{9C67B280-0393-498A-8D60-059D7D0C6D3B}" destId="{E51202BF-FA39-47FA-BEBE-F4B8B935AFE7}" srcOrd="0" destOrd="0" presId="urn:microsoft.com/office/officeart/2005/8/layout/hProcess11"/>
    <dgm:cxn modelId="{4B581140-D28C-4B75-93F1-7C0C4A64D9F7}" type="presParOf" srcId="{9C67B280-0393-498A-8D60-059D7D0C6D3B}" destId="{8CB50B35-1817-4C73-B5DE-D06EFF902600}" srcOrd="1" destOrd="0" presId="urn:microsoft.com/office/officeart/2005/8/layout/hProcess11"/>
    <dgm:cxn modelId="{95E19CD0-34AB-4958-895F-F17CA3D24436}" type="presParOf" srcId="{9C67B280-0393-498A-8D60-059D7D0C6D3B}" destId="{8A0B1185-DCB3-466D-BF16-94A2BE70084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D9E693-0790-441A-8440-CDF472BFE47A}" type="doc">
      <dgm:prSet loTypeId="urn:microsoft.com/office/officeart/2005/8/layout/rings+Icon" loCatId="officeonline" qsTypeId="urn:microsoft.com/office/officeart/2005/8/quickstyle/simple1" qsCatId="simple" csTypeId="urn:microsoft.com/office/officeart/2005/8/colors/colorful5" csCatId="colorful" phldr="1"/>
      <dgm:spPr/>
      <dgm:t>
        <a:bodyPr/>
        <a:lstStyle/>
        <a:p>
          <a:endParaRPr lang="en-US"/>
        </a:p>
      </dgm:t>
    </dgm:pt>
    <dgm:pt modelId="{DF7EC1C4-78F0-4682-8CA4-10A9BD0D3901}">
      <dgm:prSet phldrT="[Text]"/>
      <dgm:spPr/>
      <dgm:t>
        <a:bodyPr/>
        <a:lstStyle/>
        <a:p>
          <a:r>
            <a:rPr lang="en-US" dirty="0" smtClean="0"/>
            <a:t>Functional Requirements</a:t>
          </a:r>
          <a:endParaRPr lang="en-US" dirty="0"/>
        </a:p>
      </dgm:t>
    </dgm:pt>
    <dgm:pt modelId="{4304AA35-5671-411D-AD0D-859701C2797C}" type="parTrans" cxnId="{210BB5D5-C7C0-428E-B240-3397A2841831}">
      <dgm:prSet/>
      <dgm:spPr/>
      <dgm:t>
        <a:bodyPr/>
        <a:lstStyle/>
        <a:p>
          <a:endParaRPr lang="en-US"/>
        </a:p>
      </dgm:t>
    </dgm:pt>
    <dgm:pt modelId="{193D215F-68E2-4FF3-981D-9A95E90E30CB}" type="sibTrans" cxnId="{210BB5D5-C7C0-428E-B240-3397A2841831}">
      <dgm:prSet/>
      <dgm:spPr/>
      <dgm:t>
        <a:bodyPr/>
        <a:lstStyle/>
        <a:p>
          <a:endParaRPr lang="en-US"/>
        </a:p>
      </dgm:t>
    </dgm:pt>
    <dgm:pt modelId="{7F90FA0D-728E-4621-990A-E008F8E29BA7}">
      <dgm:prSet phldrT="[Text]"/>
      <dgm:spPr/>
      <dgm:t>
        <a:bodyPr/>
        <a:lstStyle/>
        <a:p>
          <a:r>
            <a:rPr lang="en-US" dirty="0" smtClean="0"/>
            <a:t>Communication and Computation</a:t>
          </a:r>
        </a:p>
        <a:p>
          <a:r>
            <a:rPr lang="en-US" dirty="0" smtClean="0"/>
            <a:t>Efficiency</a:t>
          </a:r>
          <a:endParaRPr lang="en-US" dirty="0"/>
        </a:p>
      </dgm:t>
    </dgm:pt>
    <dgm:pt modelId="{75A1D455-676A-431F-9CE1-3567200BA1D3}" type="parTrans" cxnId="{F7B355CB-D60C-46D3-B538-81678777E359}">
      <dgm:prSet/>
      <dgm:spPr/>
      <dgm:t>
        <a:bodyPr/>
        <a:lstStyle/>
        <a:p>
          <a:endParaRPr lang="en-US"/>
        </a:p>
      </dgm:t>
    </dgm:pt>
    <dgm:pt modelId="{CD00E99D-890A-4BD9-8CF0-2E2EAC437718}" type="sibTrans" cxnId="{F7B355CB-D60C-46D3-B538-81678777E359}">
      <dgm:prSet/>
      <dgm:spPr/>
      <dgm:t>
        <a:bodyPr/>
        <a:lstStyle/>
        <a:p>
          <a:endParaRPr lang="en-US"/>
        </a:p>
      </dgm:t>
    </dgm:pt>
    <dgm:pt modelId="{D0B40C68-846E-4EDA-B830-1B398903D24C}">
      <dgm:prSet phldrT="[Text]"/>
      <dgm:spPr/>
      <dgm:t>
        <a:bodyPr/>
        <a:lstStyle/>
        <a:p>
          <a:r>
            <a:rPr lang="en-US" dirty="0" smtClean="0"/>
            <a:t>Security Requirements</a:t>
          </a:r>
          <a:endParaRPr lang="en-US" dirty="0"/>
        </a:p>
      </dgm:t>
    </dgm:pt>
    <dgm:pt modelId="{FE4295AD-35C0-486C-B95E-5ECAF6F3D4D5}" type="parTrans" cxnId="{54B8F34E-A7BA-4018-B9EE-8BE959FB3D82}">
      <dgm:prSet/>
      <dgm:spPr/>
      <dgm:t>
        <a:bodyPr/>
        <a:lstStyle/>
        <a:p>
          <a:endParaRPr lang="en-US"/>
        </a:p>
      </dgm:t>
    </dgm:pt>
    <dgm:pt modelId="{6412DDA2-DFE8-4BFD-8985-39664475B493}" type="sibTrans" cxnId="{54B8F34E-A7BA-4018-B9EE-8BE959FB3D82}">
      <dgm:prSet/>
      <dgm:spPr/>
      <dgm:t>
        <a:bodyPr/>
        <a:lstStyle/>
        <a:p>
          <a:endParaRPr lang="en-US"/>
        </a:p>
      </dgm:t>
    </dgm:pt>
    <dgm:pt modelId="{CAA96935-17EF-49B7-90C2-D85D554781AB}" type="pres">
      <dgm:prSet presAssocID="{6CD9E693-0790-441A-8440-CDF472BFE47A}" presName="Name0" presStyleCnt="0">
        <dgm:presLayoutVars>
          <dgm:chMax val="7"/>
          <dgm:dir/>
          <dgm:resizeHandles val="exact"/>
        </dgm:presLayoutVars>
      </dgm:prSet>
      <dgm:spPr/>
      <dgm:t>
        <a:bodyPr/>
        <a:lstStyle/>
        <a:p>
          <a:endParaRPr lang="en-US"/>
        </a:p>
      </dgm:t>
    </dgm:pt>
    <dgm:pt modelId="{7882B24C-2237-4DEA-B315-313C3833D599}" type="pres">
      <dgm:prSet presAssocID="{6CD9E693-0790-441A-8440-CDF472BFE47A}" presName="ellipse1" presStyleLbl="vennNode1" presStyleIdx="0" presStyleCnt="3" custLinFactNeighborX="348">
        <dgm:presLayoutVars>
          <dgm:bulletEnabled val="1"/>
        </dgm:presLayoutVars>
      </dgm:prSet>
      <dgm:spPr/>
      <dgm:t>
        <a:bodyPr/>
        <a:lstStyle/>
        <a:p>
          <a:endParaRPr lang="en-US"/>
        </a:p>
      </dgm:t>
    </dgm:pt>
    <dgm:pt modelId="{984B2BD0-6B4A-4EF8-A935-4151B42A68B5}" type="pres">
      <dgm:prSet presAssocID="{6CD9E693-0790-441A-8440-CDF472BFE47A}" presName="ellipse2" presStyleLbl="vennNode1" presStyleIdx="1" presStyleCnt="3" custLinFactNeighborX="-851" custLinFactNeighborY="0">
        <dgm:presLayoutVars>
          <dgm:bulletEnabled val="1"/>
        </dgm:presLayoutVars>
      </dgm:prSet>
      <dgm:spPr/>
      <dgm:t>
        <a:bodyPr/>
        <a:lstStyle/>
        <a:p>
          <a:endParaRPr lang="en-US"/>
        </a:p>
      </dgm:t>
    </dgm:pt>
    <dgm:pt modelId="{175C76CB-EACA-4ED8-99FD-224986F36209}" type="pres">
      <dgm:prSet presAssocID="{6CD9E693-0790-441A-8440-CDF472BFE47A}" presName="ellipse3" presStyleLbl="vennNode1" presStyleIdx="2" presStyleCnt="3" custLinFactNeighborX="-5711">
        <dgm:presLayoutVars>
          <dgm:bulletEnabled val="1"/>
        </dgm:presLayoutVars>
      </dgm:prSet>
      <dgm:spPr/>
      <dgm:t>
        <a:bodyPr/>
        <a:lstStyle/>
        <a:p>
          <a:endParaRPr lang="en-US"/>
        </a:p>
      </dgm:t>
    </dgm:pt>
  </dgm:ptLst>
  <dgm:cxnLst>
    <dgm:cxn modelId="{F7B355CB-D60C-46D3-B538-81678777E359}" srcId="{6CD9E693-0790-441A-8440-CDF472BFE47A}" destId="{7F90FA0D-728E-4621-990A-E008F8E29BA7}" srcOrd="1" destOrd="0" parTransId="{75A1D455-676A-431F-9CE1-3567200BA1D3}" sibTransId="{CD00E99D-890A-4BD9-8CF0-2E2EAC437718}"/>
    <dgm:cxn modelId="{AB8F38FC-FFBE-4DF1-BCEF-AA19D45BE356}" type="presOf" srcId="{D0B40C68-846E-4EDA-B830-1B398903D24C}" destId="{175C76CB-EACA-4ED8-99FD-224986F36209}" srcOrd="0" destOrd="0" presId="urn:microsoft.com/office/officeart/2005/8/layout/rings+Icon"/>
    <dgm:cxn modelId="{31F11198-E693-4310-B767-A93D0C7DADBC}" type="presOf" srcId="{6CD9E693-0790-441A-8440-CDF472BFE47A}" destId="{CAA96935-17EF-49B7-90C2-D85D554781AB}" srcOrd="0" destOrd="0" presId="urn:microsoft.com/office/officeart/2005/8/layout/rings+Icon"/>
    <dgm:cxn modelId="{C065BDE1-AA9D-47B3-B995-E3CE32AEC609}" type="presOf" srcId="{7F90FA0D-728E-4621-990A-E008F8E29BA7}" destId="{984B2BD0-6B4A-4EF8-A935-4151B42A68B5}" srcOrd="0" destOrd="0" presId="urn:microsoft.com/office/officeart/2005/8/layout/rings+Icon"/>
    <dgm:cxn modelId="{54B8F34E-A7BA-4018-B9EE-8BE959FB3D82}" srcId="{6CD9E693-0790-441A-8440-CDF472BFE47A}" destId="{D0B40C68-846E-4EDA-B830-1B398903D24C}" srcOrd="2" destOrd="0" parTransId="{FE4295AD-35C0-486C-B95E-5ECAF6F3D4D5}" sibTransId="{6412DDA2-DFE8-4BFD-8985-39664475B493}"/>
    <dgm:cxn modelId="{72CB0780-6306-46A3-BC0D-7296A7DCC6F6}" type="presOf" srcId="{DF7EC1C4-78F0-4682-8CA4-10A9BD0D3901}" destId="{7882B24C-2237-4DEA-B315-313C3833D599}" srcOrd="0" destOrd="0" presId="urn:microsoft.com/office/officeart/2005/8/layout/rings+Icon"/>
    <dgm:cxn modelId="{210BB5D5-C7C0-428E-B240-3397A2841831}" srcId="{6CD9E693-0790-441A-8440-CDF472BFE47A}" destId="{DF7EC1C4-78F0-4682-8CA4-10A9BD0D3901}" srcOrd="0" destOrd="0" parTransId="{4304AA35-5671-411D-AD0D-859701C2797C}" sibTransId="{193D215F-68E2-4FF3-981D-9A95E90E30CB}"/>
    <dgm:cxn modelId="{8DAB6001-BB8A-4E84-BFE4-0367AC1E3AFA}" type="presParOf" srcId="{CAA96935-17EF-49B7-90C2-D85D554781AB}" destId="{7882B24C-2237-4DEA-B315-313C3833D599}" srcOrd="0" destOrd="0" presId="urn:microsoft.com/office/officeart/2005/8/layout/rings+Icon"/>
    <dgm:cxn modelId="{B8466BA6-9549-460C-822B-9F78537D9EA8}" type="presParOf" srcId="{CAA96935-17EF-49B7-90C2-D85D554781AB}" destId="{984B2BD0-6B4A-4EF8-A935-4151B42A68B5}" srcOrd="1" destOrd="0" presId="urn:microsoft.com/office/officeart/2005/8/layout/rings+Icon"/>
    <dgm:cxn modelId="{E7DC3856-A3EA-433F-A871-BDC1AD6C55A0}" type="presParOf" srcId="{CAA96935-17EF-49B7-90C2-D85D554781AB}" destId="{175C76CB-EACA-4ED8-99FD-224986F36209}"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28A89-F2DA-428B-A6A0-420E23B73040}">
      <dsp:nvSpPr>
        <dsp:cNvPr id="0" name=""/>
        <dsp:cNvSpPr/>
      </dsp:nvSpPr>
      <dsp:spPr>
        <a:xfrm rot="5400000">
          <a:off x="-187479" y="191263"/>
          <a:ext cx="1249862" cy="87490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cs typeface="B Nazanin" panose="00000400000000000000" pitchFamily="2" charset="-78"/>
            </a:rPr>
            <a:t>1</a:t>
          </a:r>
          <a:endParaRPr lang="en-US" sz="2000" b="1" kern="1200" dirty="0">
            <a:cs typeface="B Nazanin" panose="00000400000000000000" pitchFamily="2" charset="-78"/>
          </a:endParaRPr>
        </a:p>
      </dsp:txBody>
      <dsp:txXfrm rot="-5400000">
        <a:off x="1" y="441236"/>
        <a:ext cx="874903" cy="374959"/>
      </dsp:txXfrm>
    </dsp:sp>
    <dsp:sp modelId="{F4367331-51B9-4B92-A661-C9A52B7AF74E}">
      <dsp:nvSpPr>
        <dsp:cNvPr id="0" name=""/>
        <dsp:cNvSpPr/>
      </dsp:nvSpPr>
      <dsp:spPr>
        <a:xfrm rot="5400000">
          <a:off x="4336546" y="-3457858"/>
          <a:ext cx="812410" cy="77356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cs typeface="B Nazanin" panose="00000400000000000000" pitchFamily="2" charset="-78"/>
            </a:rPr>
            <a:t>Introduction</a:t>
          </a:r>
          <a:endParaRPr lang="en-US" sz="2000" b="1" kern="1200" dirty="0">
            <a:cs typeface="B Nazanin" panose="00000400000000000000" pitchFamily="2" charset="-78"/>
          </a:endParaRPr>
        </a:p>
      </dsp:txBody>
      <dsp:txXfrm rot="-5400000">
        <a:off x="874904" y="43443"/>
        <a:ext cx="7696037" cy="733092"/>
      </dsp:txXfrm>
    </dsp:sp>
    <dsp:sp modelId="{01A745B8-9FE0-4BA9-8CBF-4F6B0806C9A2}">
      <dsp:nvSpPr>
        <dsp:cNvPr id="0" name=""/>
        <dsp:cNvSpPr/>
      </dsp:nvSpPr>
      <dsp:spPr>
        <a:xfrm rot="5400000">
          <a:off x="-187479" y="1294532"/>
          <a:ext cx="1249862" cy="87490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cs typeface="B Nazanin" panose="00000400000000000000" pitchFamily="2" charset="-78"/>
            </a:rPr>
            <a:t>2</a:t>
          </a:r>
          <a:endParaRPr lang="en-US" sz="2000" b="1" kern="1200" dirty="0">
            <a:cs typeface="B Nazanin" panose="00000400000000000000" pitchFamily="2" charset="-78"/>
          </a:endParaRPr>
        </a:p>
      </dsp:txBody>
      <dsp:txXfrm rot="-5400000">
        <a:off x="1" y="1544505"/>
        <a:ext cx="874903" cy="374959"/>
      </dsp:txXfrm>
    </dsp:sp>
    <dsp:sp modelId="{E1CD9B15-4B07-4236-8A34-8B6DF77BE9F5}">
      <dsp:nvSpPr>
        <dsp:cNvPr id="0" name=""/>
        <dsp:cNvSpPr/>
      </dsp:nvSpPr>
      <dsp:spPr>
        <a:xfrm rot="5400000">
          <a:off x="4336546" y="-2324083"/>
          <a:ext cx="812410" cy="77356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cs typeface="B Nazanin" panose="00000400000000000000" pitchFamily="2" charset="-78"/>
            </a:rPr>
            <a:t>Solutions for Data Confidentiality </a:t>
          </a:r>
          <a:endParaRPr lang="en-US" sz="2000" b="1" kern="1200" dirty="0">
            <a:cs typeface="B Nazanin" panose="00000400000000000000" pitchFamily="2" charset="-78"/>
          </a:endParaRPr>
        </a:p>
      </dsp:txBody>
      <dsp:txXfrm rot="-5400000">
        <a:off x="874904" y="1177218"/>
        <a:ext cx="7696037" cy="733092"/>
      </dsp:txXfrm>
    </dsp:sp>
    <dsp:sp modelId="{CE5849B3-EB43-42B7-BA28-23CE8046767F}">
      <dsp:nvSpPr>
        <dsp:cNvPr id="0" name=""/>
        <dsp:cNvSpPr/>
      </dsp:nvSpPr>
      <dsp:spPr>
        <a:xfrm rot="5400000">
          <a:off x="-187479" y="2397801"/>
          <a:ext cx="1249862" cy="87490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smtClean="0">
              <a:cs typeface="B Nazanin" panose="00000400000000000000" pitchFamily="2" charset="-78"/>
            </a:rPr>
            <a:t>3</a:t>
          </a:r>
          <a:endParaRPr lang="en-US" sz="2000" b="1" kern="1200" dirty="0">
            <a:cs typeface="B Nazanin" panose="00000400000000000000" pitchFamily="2" charset="-78"/>
          </a:endParaRPr>
        </a:p>
      </dsp:txBody>
      <dsp:txXfrm rot="-5400000">
        <a:off x="1" y="2647774"/>
        <a:ext cx="874903" cy="374959"/>
      </dsp:txXfrm>
    </dsp:sp>
    <dsp:sp modelId="{3CDD7AAB-DB06-40A5-B849-9A34ACA75BD7}">
      <dsp:nvSpPr>
        <dsp:cNvPr id="0" name=""/>
        <dsp:cNvSpPr/>
      </dsp:nvSpPr>
      <dsp:spPr>
        <a:xfrm rot="5400000">
          <a:off x="4336546" y="-1251320"/>
          <a:ext cx="812410" cy="77356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cs typeface="B Nazanin" panose="00000400000000000000" pitchFamily="2" charset="-78"/>
            </a:rPr>
            <a:t>Solutions for Correctness Verification of Query Results</a:t>
          </a:r>
          <a:endParaRPr lang="en-US" sz="2000" b="1" kern="1200" dirty="0">
            <a:cs typeface="B Nazanin" panose="00000400000000000000" pitchFamily="2" charset="-78"/>
          </a:endParaRPr>
        </a:p>
      </dsp:txBody>
      <dsp:txXfrm rot="-5400000">
        <a:off x="874904" y="2249981"/>
        <a:ext cx="7696037" cy="733092"/>
      </dsp:txXfrm>
    </dsp:sp>
    <dsp:sp modelId="{AC799394-F51C-476C-A452-5B671D564111}">
      <dsp:nvSpPr>
        <dsp:cNvPr id="0" name=""/>
        <dsp:cNvSpPr/>
      </dsp:nvSpPr>
      <dsp:spPr>
        <a:xfrm rot="5400000">
          <a:off x="-187479" y="3501070"/>
          <a:ext cx="1249862" cy="87490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1" kern="1200" dirty="0" smtClean="0">
              <a:cs typeface="B Nazanin" panose="00000400000000000000" pitchFamily="2" charset="-78"/>
            </a:rPr>
            <a:t>4</a:t>
          </a:r>
          <a:endParaRPr lang="fa-IR" sz="2000" b="1" kern="1200" dirty="0" smtClean="0">
            <a:cs typeface="B Nazanin" panose="00000400000000000000" pitchFamily="2" charset="-78"/>
          </a:endParaRPr>
        </a:p>
      </dsp:txBody>
      <dsp:txXfrm rot="-5400000">
        <a:off x="1" y="3751043"/>
        <a:ext cx="874903" cy="374959"/>
      </dsp:txXfrm>
    </dsp:sp>
    <dsp:sp modelId="{57707187-98F7-40F7-86D4-D3C5AF922AA8}">
      <dsp:nvSpPr>
        <dsp:cNvPr id="0" name=""/>
        <dsp:cNvSpPr/>
      </dsp:nvSpPr>
      <dsp:spPr>
        <a:xfrm rot="5400000">
          <a:off x="4336332" y="-147837"/>
          <a:ext cx="812837" cy="77356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cs typeface="B Nazanin" panose="00000400000000000000" pitchFamily="2" charset="-78"/>
            </a:rPr>
            <a:t>Summary and Remaining Challenges </a:t>
          </a:r>
          <a:endParaRPr lang="fa-IR" sz="2000" b="1" kern="1200" dirty="0" smtClean="0">
            <a:cs typeface="B Nazanin" panose="00000400000000000000" pitchFamily="2" charset="-78"/>
          </a:endParaRPr>
        </a:p>
      </dsp:txBody>
      <dsp:txXfrm rot="-5400000">
        <a:off x="874903" y="3353271"/>
        <a:ext cx="7696017" cy="733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0DEDF-EB26-4D96-B4D4-7835FF975CC3}">
      <dsp:nvSpPr>
        <dsp:cNvPr id="0" name=""/>
        <dsp:cNvSpPr/>
      </dsp:nvSpPr>
      <dsp:spPr>
        <a:xfrm>
          <a:off x="0" y="0"/>
          <a:ext cx="8624236" cy="1482292"/>
        </a:xfrm>
        <a:prstGeom prst="notchedRightArrow">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4CD978A9-CD58-47BF-A601-24D03BF4AE77}">
      <dsp:nvSpPr>
        <dsp:cNvPr id="0" name=""/>
        <dsp:cNvSpPr/>
      </dsp:nvSpPr>
      <dsp:spPr>
        <a:xfrm>
          <a:off x="6866" y="0"/>
          <a:ext cx="2501365" cy="592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kern="1200" dirty="0" smtClean="0">
              <a:cs typeface="B Nazanin" panose="00000400000000000000" pitchFamily="2" charset="-78"/>
            </a:rPr>
            <a:t>Data as a Service </a:t>
          </a:r>
          <a:r>
            <a:rPr lang="en-US" sz="1600" kern="1200" dirty="0" smtClean="0">
              <a:cs typeface="B Nazanin" panose="00000400000000000000" pitchFamily="2" charset="-78"/>
            </a:rPr>
            <a:t>(</a:t>
          </a:r>
          <a:r>
            <a:rPr lang="en-US" sz="1600" kern="1200" dirty="0" err="1" smtClean="0">
              <a:cs typeface="B Nazanin" panose="00000400000000000000" pitchFamily="2" charset="-78"/>
            </a:rPr>
            <a:t>DaaS</a:t>
          </a:r>
          <a:r>
            <a:rPr lang="en-US" sz="1600" kern="1200" dirty="0" smtClean="0">
              <a:cs typeface="B Nazanin" panose="00000400000000000000" pitchFamily="2" charset="-78"/>
            </a:rPr>
            <a:t>) </a:t>
          </a:r>
        </a:p>
        <a:p>
          <a:pPr lvl="0" algn="ctr" defTabSz="800100" rtl="0">
            <a:lnSpc>
              <a:spcPct val="90000"/>
            </a:lnSpc>
            <a:spcBef>
              <a:spcPct val="0"/>
            </a:spcBef>
            <a:spcAft>
              <a:spcPts val="0"/>
            </a:spcAft>
          </a:pPr>
          <a:r>
            <a:rPr lang="en-US" sz="1400" kern="1200" dirty="0" smtClean="0">
              <a:cs typeface="B Nazanin" panose="00000400000000000000" pitchFamily="2" charset="-78"/>
            </a:rPr>
            <a:t>ICDE</a:t>
          </a:r>
          <a:r>
            <a:rPr lang="en-US" sz="1600" kern="1200" dirty="0" smtClean="0">
              <a:cs typeface="B Nazanin" panose="00000400000000000000" pitchFamily="2" charset="-78"/>
            </a:rPr>
            <a:t> 2002</a:t>
          </a:r>
          <a:endParaRPr lang="en-US" sz="2000" kern="1200" dirty="0">
            <a:cs typeface="B Nazanin" panose="00000400000000000000" pitchFamily="2" charset="-78"/>
          </a:endParaRPr>
        </a:p>
      </dsp:txBody>
      <dsp:txXfrm>
        <a:off x="6866" y="0"/>
        <a:ext cx="2501365" cy="592916"/>
      </dsp:txXfrm>
    </dsp:sp>
    <dsp:sp modelId="{36BF541D-A5DC-453D-B6AF-3F28130DB220}">
      <dsp:nvSpPr>
        <dsp:cNvPr id="0" name=""/>
        <dsp:cNvSpPr/>
      </dsp:nvSpPr>
      <dsp:spPr>
        <a:xfrm>
          <a:off x="1007057" y="494097"/>
          <a:ext cx="494830" cy="494096"/>
        </a:xfrm>
        <a:prstGeom prst="ellipse">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97DF1ED4-19E6-4C52-B006-B22F079081D9}">
      <dsp:nvSpPr>
        <dsp:cNvPr id="0" name=""/>
        <dsp:cNvSpPr/>
      </dsp:nvSpPr>
      <dsp:spPr>
        <a:xfrm>
          <a:off x="2630223" y="889375"/>
          <a:ext cx="2501365" cy="592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1">
            <a:lnSpc>
              <a:spcPct val="90000"/>
            </a:lnSpc>
            <a:spcBef>
              <a:spcPct val="0"/>
            </a:spcBef>
            <a:spcAft>
              <a:spcPct val="35000"/>
            </a:spcAft>
          </a:pPr>
          <a:r>
            <a:rPr lang="en-US" sz="1600" kern="1200" dirty="0" smtClean="0">
              <a:cs typeface="B Nazanin" panose="00000400000000000000" pitchFamily="2" charset="-78"/>
            </a:rPr>
            <a:t>Secure Data Outsourcing</a:t>
          </a:r>
          <a:endParaRPr lang="en-US" sz="1600" kern="1200" dirty="0">
            <a:cs typeface="B Nazanin" panose="00000400000000000000" pitchFamily="2" charset="-78"/>
          </a:endParaRPr>
        </a:p>
      </dsp:txBody>
      <dsp:txXfrm>
        <a:off x="2630223" y="889375"/>
        <a:ext cx="2501365" cy="592916"/>
      </dsp:txXfrm>
    </dsp:sp>
    <dsp:sp modelId="{94200636-B586-489C-88E2-9C80315CAA7B}">
      <dsp:nvSpPr>
        <dsp:cNvPr id="0" name=""/>
        <dsp:cNvSpPr/>
      </dsp:nvSpPr>
      <dsp:spPr>
        <a:xfrm>
          <a:off x="3628808" y="494097"/>
          <a:ext cx="504195" cy="494096"/>
        </a:xfrm>
        <a:prstGeom prst="ellipse">
          <a:avLst/>
        </a:prstGeom>
        <a:blipFill rotWithShape="0">
          <a:blip xmlns:r="http://schemas.openxmlformats.org/officeDocument/2006/relationships" r:embed="rId1"/>
          <a:stretch>
            <a:fillRect/>
          </a:stretch>
        </a:blipFill>
        <a:ln>
          <a:noFill/>
        </a:ln>
        <a:effectLst>
          <a:outerShdw blurRad="38100" dist="25400" dir="54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E51202BF-FA39-47FA-BEBE-F4B8B935AFE7}">
      <dsp:nvSpPr>
        <dsp:cNvPr id="0" name=""/>
        <dsp:cNvSpPr/>
      </dsp:nvSpPr>
      <dsp:spPr>
        <a:xfrm>
          <a:off x="5256657" y="0"/>
          <a:ext cx="2501365" cy="592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cs typeface="B Nazanin" panose="00000400000000000000" pitchFamily="2" charset="-78"/>
            </a:rPr>
            <a:t>Data Management on the Cloud</a:t>
          </a:r>
          <a:endParaRPr lang="en-US" sz="1800" kern="1200" dirty="0">
            <a:cs typeface="B Nazanin" panose="00000400000000000000" pitchFamily="2" charset="-78"/>
          </a:endParaRPr>
        </a:p>
      </dsp:txBody>
      <dsp:txXfrm>
        <a:off x="5256657" y="0"/>
        <a:ext cx="2501365" cy="592916"/>
      </dsp:txXfrm>
    </dsp:sp>
    <dsp:sp modelId="{8CB50B35-1817-4C73-B5DE-D06EFF902600}">
      <dsp:nvSpPr>
        <dsp:cNvPr id="0" name=""/>
        <dsp:cNvSpPr/>
      </dsp:nvSpPr>
      <dsp:spPr>
        <a:xfrm>
          <a:off x="6270022" y="494097"/>
          <a:ext cx="474634" cy="494096"/>
        </a:xfrm>
        <a:prstGeom prst="ellipse">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2B24C-2237-4DEA-B315-313C3833D599}">
      <dsp:nvSpPr>
        <dsp:cNvPr id="0" name=""/>
        <dsp:cNvSpPr/>
      </dsp:nvSpPr>
      <dsp:spPr>
        <a:xfrm>
          <a:off x="6498" y="65409"/>
          <a:ext cx="1867452" cy="1867425"/>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Functional Requirements</a:t>
          </a:r>
          <a:endParaRPr lang="en-US" sz="1300" kern="1200" dirty="0"/>
        </a:p>
      </dsp:txBody>
      <dsp:txXfrm>
        <a:off x="279980" y="338887"/>
        <a:ext cx="1320488" cy="1320469"/>
      </dsp:txXfrm>
    </dsp:sp>
    <dsp:sp modelId="{984B2BD0-6B4A-4EF8-A935-4151B42A68B5}">
      <dsp:nvSpPr>
        <dsp:cNvPr id="0" name=""/>
        <dsp:cNvSpPr/>
      </dsp:nvSpPr>
      <dsp:spPr>
        <a:xfrm>
          <a:off x="945302" y="1310878"/>
          <a:ext cx="1867452" cy="1867425"/>
        </a:xfrm>
        <a:prstGeom prst="ellipse">
          <a:avLst/>
        </a:prstGeom>
        <a:solidFill>
          <a:schemeClr val="accent5">
            <a:alpha val="50000"/>
            <a:hueOff val="-4966938"/>
            <a:satOff val="19906"/>
            <a:lumOff val="43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Communication and Computation</a:t>
          </a:r>
        </a:p>
        <a:p>
          <a:pPr lvl="0" algn="ctr" defTabSz="577850">
            <a:lnSpc>
              <a:spcPct val="90000"/>
            </a:lnSpc>
            <a:spcBef>
              <a:spcPct val="0"/>
            </a:spcBef>
            <a:spcAft>
              <a:spcPct val="35000"/>
            </a:spcAft>
          </a:pPr>
          <a:r>
            <a:rPr lang="en-US" sz="1300" kern="1200" dirty="0" smtClean="0"/>
            <a:t>Efficiency</a:t>
          </a:r>
          <a:endParaRPr lang="en-US" sz="1300" kern="1200" dirty="0"/>
        </a:p>
      </dsp:txBody>
      <dsp:txXfrm>
        <a:off x="1218784" y="1584356"/>
        <a:ext cx="1320488" cy="1320469"/>
      </dsp:txXfrm>
    </dsp:sp>
    <dsp:sp modelId="{175C76CB-EACA-4ED8-99FD-224986F36209}">
      <dsp:nvSpPr>
        <dsp:cNvPr id="0" name=""/>
        <dsp:cNvSpPr/>
      </dsp:nvSpPr>
      <dsp:spPr>
        <a:xfrm>
          <a:off x="1814602" y="65409"/>
          <a:ext cx="1867452" cy="1867425"/>
        </a:xfrm>
        <a:prstGeom prst="ellipse">
          <a:avLst/>
        </a:prstGeom>
        <a:solidFill>
          <a:schemeClr val="accent5">
            <a:alpha val="50000"/>
            <a:hueOff val="-9933876"/>
            <a:satOff val="39811"/>
            <a:lumOff val="86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Security Requirements</a:t>
          </a:r>
          <a:endParaRPr lang="en-US" sz="1300" kern="1200" dirty="0"/>
        </a:p>
      </dsp:txBody>
      <dsp:txXfrm>
        <a:off x="2088084" y="338887"/>
        <a:ext cx="1320488" cy="13204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38973-78FB-4DBC-80EA-A292FAD89F63}" type="datetimeFigureOut">
              <a:rPr lang="en-US" smtClean="0"/>
              <a:t>2016-09-03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14C68-9C0B-4CFE-BC2B-73E7D40C1E46}" type="slidenum">
              <a:rPr lang="en-US" smtClean="0"/>
              <a:t>‹#›</a:t>
            </a:fld>
            <a:endParaRPr lang="en-US"/>
          </a:p>
        </p:txBody>
      </p:sp>
    </p:spTree>
    <p:extLst>
      <p:ext uri="{BB962C8B-B14F-4D97-AF65-F5344CB8AC3E}">
        <p14:creationId xmlns:p14="http://schemas.microsoft.com/office/powerpoint/2010/main" val="616615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90A8AC2F-E3DB-4666-9DC0-20638175CDC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459586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Even to date, </a:t>
            </a:r>
            <a:r>
              <a:rPr lang="en-GB" b="0" dirty="0" smtClean="0"/>
              <a:t>such techniques are not efficient enough to be considered as a general solution that works well under most/all conditions. Instead, we devised an information theoretic approach which we called </a:t>
            </a:r>
            <a:r>
              <a:rPr lang="en-GB" b="0" dirty="0" err="1" smtClean="0"/>
              <a:t>bucketization</a:t>
            </a:r>
            <a:r>
              <a:rPr lang="en-GB" b="0" dirty="0" smtClean="0"/>
              <a:t> that allowed us to evaluate predicates though at the technique could admit false positives. This led us directly to partitioned computation of SQL queries collaboratively between the service provider and the client side wherein part of the predicate evaluation would be done at the service provider with some filtering at the client side to </a:t>
            </a:r>
            <a:r>
              <a:rPr lang="en-US" b="0" dirty="0" smtClean="0"/>
              <a:t>determine the true answer</a:t>
            </a:r>
            <a:endParaRPr lang="en-US" dirty="0" smtClean="0"/>
          </a:p>
          <a:p>
            <a:endParaRPr lang="en-US" dirty="0"/>
          </a:p>
        </p:txBody>
      </p:sp>
      <p:sp>
        <p:nvSpPr>
          <p:cNvPr id="4" name="Slide Number Placeholder 3"/>
          <p:cNvSpPr>
            <a:spLocks noGrp="1"/>
          </p:cNvSpPr>
          <p:nvPr>
            <p:ph type="sldNum" sz="quarter" idx="10"/>
          </p:nvPr>
        </p:nvSpPr>
        <p:spPr/>
        <p:txBody>
          <a:bodyPr/>
          <a:lstStyle/>
          <a:p>
            <a:fld id="{D7F14C68-9C0B-4CFE-BC2B-73E7D40C1E46}" type="slidenum">
              <a:rPr lang="en-US" smtClean="0"/>
              <a:t>17</a:t>
            </a:fld>
            <a:endParaRPr lang="en-US"/>
          </a:p>
        </p:txBody>
      </p:sp>
    </p:spTree>
    <p:extLst>
      <p:ext uri="{BB962C8B-B14F-4D97-AF65-F5344CB8AC3E}">
        <p14:creationId xmlns:p14="http://schemas.microsoft.com/office/powerpoint/2010/main" val="2096659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Our work on database as a service naturally fits the cloud model but the cloud offers many new challenges and opportunities that we did not originally explore as part of our work on DAS.</a:t>
            </a:r>
          </a:p>
          <a:p>
            <a:pPr lvl="1"/>
            <a:r>
              <a:rPr lang="en-GB" b="0" dirty="0" smtClean="0"/>
              <a:t>First, unlike our assumption in DAS, where the resources were assumed to be very limited on the client side, in the cloud setting organizations may actually possess significant resources that meets majority of their storage and computational needs. For instance, in the cloud setting data may only be partially outsourced, e.g., only non-sensitive part of the data may be kept on the cloud. Also, it may be only at peak query loads that the computation needs to be offloaded to the cloud. This has implications from the security perspective since much of the processing involving sensitive data could be performed at the private side.</a:t>
            </a:r>
            <a:r>
              <a:rPr lang="en-US" b="0" dirty="0" smtClean="0"/>
              <a:t> In DAS, </a:t>
            </a:r>
            <a:r>
              <a:rPr lang="en-GB" b="0" dirty="0" smtClean="0"/>
              <a:t>since the goal was to fully outsource the data and computation, the focus of the solutions was on devising mechanism to compute on the encrypted representation (even though such techniques may incur significant overhead). In contrast, in the cloud environments, since local machines may have significant computational capabilities, solutions that incur limited amount of data exposure of sensitive data (possibly at a significant performance gain) become attractive.</a:t>
            </a:r>
          </a:p>
          <a:p>
            <a:pPr lvl="1"/>
            <a:r>
              <a:rPr lang="en-US" b="0" dirty="0" smtClean="0"/>
              <a:t>Second, </a:t>
            </a:r>
            <a:r>
              <a:rPr lang="en-GB" b="0" dirty="0" smtClean="0"/>
              <a:t>while our DAS work primarily dealt with database query workload, in a cloud setting, we may be interested in more general computation mechanisms (i.e. not only database workloads). For instance, map-reduce (MR) frameworks are used widely for large-scale data analysis in the cloud. We may, thus, be interested in secure execution of MR jobs in public clouds.</a:t>
            </a:r>
            <a:endParaRPr lang="en-US" dirty="0" smtClean="0"/>
          </a:p>
          <a:p>
            <a:endParaRPr lang="en-US" dirty="0"/>
          </a:p>
        </p:txBody>
      </p:sp>
      <p:sp>
        <p:nvSpPr>
          <p:cNvPr id="4" name="Slide Number Placeholder 3"/>
          <p:cNvSpPr>
            <a:spLocks noGrp="1"/>
          </p:cNvSpPr>
          <p:nvPr>
            <p:ph type="sldNum" sz="quarter" idx="10"/>
          </p:nvPr>
        </p:nvSpPr>
        <p:spPr/>
        <p:txBody>
          <a:bodyPr/>
          <a:lstStyle/>
          <a:p>
            <a:fld id="{D7F14C68-9C0B-4CFE-BC2B-73E7D40C1E46}" type="slidenum">
              <a:rPr lang="en-US" smtClean="0"/>
              <a:t>18</a:t>
            </a:fld>
            <a:endParaRPr lang="en-US"/>
          </a:p>
        </p:txBody>
      </p:sp>
    </p:spTree>
    <p:extLst>
      <p:ext uri="{BB962C8B-B14F-4D97-AF65-F5344CB8AC3E}">
        <p14:creationId xmlns:p14="http://schemas.microsoft.com/office/powerpoint/2010/main" val="1775954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Our work on database as a service naturally fits the cloud model but the cloud offers many new challenges and opportunities that we did not originally explore as part of our work on DAS.</a:t>
            </a:r>
          </a:p>
          <a:p>
            <a:pPr lvl="1"/>
            <a:r>
              <a:rPr lang="en-GB" b="0" dirty="0" smtClean="0"/>
              <a:t>First, unlike our assumption in DAS, where the resources were assumed to be very limited on the client side, in the cloud setting organizations may actually possess significant resources that meets majority of their storage and computational needs. For instance, in the cloud setting data may only be partially outsourced, e.g., only non-sensitive part of the data may be kept on the cloud. Also, it may be only at peak query loads that the computation needs to be offloaded to the cloud. This has implications from the security perspective since much of the processing involving sensitive data could be performed at the private side.</a:t>
            </a:r>
            <a:r>
              <a:rPr lang="en-US" b="0" dirty="0" smtClean="0"/>
              <a:t> In DAS, </a:t>
            </a:r>
            <a:r>
              <a:rPr lang="en-GB" b="0" dirty="0" smtClean="0"/>
              <a:t>since the goal was to fully outsource the data and computation, the focus of the solutions was on devising mechanism to compute on the encrypted representation (even though such techniques may incur significant overhead). In contrast, in the cloud environments, since local machines may have significant computational capabilities, solutions that incur limited amount of data exposure of sensitive data (possibly at a significant performance gain) become attractive.</a:t>
            </a:r>
          </a:p>
          <a:p>
            <a:pPr lvl="1"/>
            <a:r>
              <a:rPr lang="en-US" b="0" dirty="0" smtClean="0"/>
              <a:t>Second, </a:t>
            </a:r>
            <a:r>
              <a:rPr lang="en-GB" b="0" dirty="0" smtClean="0"/>
              <a:t>while our DAS work primarily dealt with database query workload, in a cloud setting, we may be interested in more general computation mechanisms (i.e. not only database workloads). For instance, map-reduce (MR) frameworks are used widely for large-scale data analysis in the cloud. We may, thus, be interested in secure execution of MR jobs in public clouds.</a:t>
            </a:r>
            <a:endParaRPr lang="en-US" dirty="0" smtClean="0"/>
          </a:p>
          <a:p>
            <a:endParaRPr lang="en-US" dirty="0"/>
          </a:p>
        </p:txBody>
      </p:sp>
      <p:sp>
        <p:nvSpPr>
          <p:cNvPr id="4" name="Slide Number Placeholder 3"/>
          <p:cNvSpPr>
            <a:spLocks noGrp="1"/>
          </p:cNvSpPr>
          <p:nvPr>
            <p:ph type="sldNum" sz="quarter" idx="10"/>
          </p:nvPr>
        </p:nvSpPr>
        <p:spPr/>
        <p:txBody>
          <a:bodyPr/>
          <a:lstStyle/>
          <a:p>
            <a:fld id="{D7F14C68-9C0B-4CFE-BC2B-73E7D40C1E46}" type="slidenum">
              <a:rPr lang="en-US" smtClean="0"/>
              <a:t>19</a:t>
            </a:fld>
            <a:endParaRPr lang="en-US"/>
          </a:p>
        </p:txBody>
      </p:sp>
    </p:spTree>
    <p:extLst>
      <p:ext uri="{BB962C8B-B14F-4D97-AF65-F5344CB8AC3E}">
        <p14:creationId xmlns:p14="http://schemas.microsoft.com/office/powerpoint/2010/main" val="4224770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رؤیت­پذیری بیشینه بدین معنی است که هر صفتی که جزو قیود محرمانگی تک­عضوی بشمار نمی­رود حداقل در یکی از زیررابطه­ها به صورت متن ساده وجود داشته باشد</a:t>
            </a:r>
            <a:r>
              <a:rPr lang="en-US" dirty="0" smtClean="0"/>
              <a:t>. </a:t>
            </a:r>
            <a:r>
              <a:rPr lang="fa-IR" dirty="0" smtClean="0"/>
              <a:t> کمینه بودن بخش بندی یعنی</a:t>
            </a:r>
            <a:r>
              <a:rPr lang="fa-IR" baseline="0" dirty="0" smtClean="0"/>
              <a:t> </a:t>
            </a:r>
            <a:r>
              <a:rPr lang="fa-IR" dirty="0" smtClean="0"/>
              <a:t>نتوان دو زیررابطه را با هم ترکیب کرد تا بخش­بندی جدیدی با حفظ دو شرط فوق پدید آید. </a:t>
            </a:r>
            <a:endParaRPr lang="en-US" dirty="0" smtClean="0"/>
          </a:p>
          <a:p>
            <a:endParaRPr lang="en-US" dirty="0"/>
          </a:p>
        </p:txBody>
      </p:sp>
      <p:sp>
        <p:nvSpPr>
          <p:cNvPr id="4" name="Slide Number Placeholder 3"/>
          <p:cNvSpPr>
            <a:spLocks noGrp="1"/>
          </p:cNvSpPr>
          <p:nvPr>
            <p:ph type="sldNum" sz="quarter" idx="10"/>
          </p:nvPr>
        </p:nvSpPr>
        <p:spPr/>
        <p:txBody>
          <a:bodyPr/>
          <a:lstStyle/>
          <a:p>
            <a:fld id="{42EC9E5F-93C9-41BB-A0DE-D5EC90564370}"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867803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Query result correctness has not been investigated as much as confidentiality in database outsourcing.</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Using authentication data structure </a:t>
            </a:r>
            <a:r>
              <a:rPr lang="en-US" dirty="0" smtClean="0">
                <a:sym typeface="Wingdings" pitchFamily="2" charset="2"/>
              </a:rPr>
              <a:t> MHT-based approach</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a Probabilistic approach</a:t>
            </a:r>
            <a:r>
              <a:rPr lang="en-US" baseline="0" dirty="0" smtClean="0"/>
              <a:t> using faked tuples. </a:t>
            </a:r>
          </a:p>
          <a:p>
            <a:r>
              <a:rPr lang="en-US" dirty="0" smtClean="0"/>
              <a:t>Security attack against correctness </a:t>
            </a:r>
            <a:r>
              <a:rPr lang="en-US" dirty="0" smtClean="0">
                <a:sym typeface="Wingdings" pitchFamily="2" charset="2"/>
              </a:rPr>
              <a:t> </a:t>
            </a:r>
            <a:r>
              <a:rPr lang="en-US" dirty="0" smtClean="0"/>
              <a:t>replay attack.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2EC9E5F-93C9-41BB-A0DE-D5EC9056437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131096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MHT -&gt; Merkel</a:t>
            </a:r>
            <a:r>
              <a:rPr lang="en-US" baseline="0" dirty="0" smtClean="0"/>
              <a:t> Hash Tree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Besides MHT, another notable (Authenticated Data Structures) ADS is the authenticated skip-lists structure presented by Goodrich and </a:t>
            </a:r>
            <a:r>
              <a:rPr lang="en-US" sz="1200" dirty="0" err="1" smtClean="0"/>
              <a:t>Tamassia</a:t>
            </a:r>
            <a:r>
              <a:rPr lang="en-US" sz="1200" dirty="0" smtClean="0"/>
              <a:t> [3SCN]. Their scheme introduced the notion of commutative hashing and showed how to embed the commutative hashing in the nodes of skip lists [16SCN]. This scheme can support the insertion and deletion of elements in logarithmic time. The main problem of data structures such as chained signatures and MHT is that they can be used. Wang et al. proposed an authenticated scheme based on the authenticated skip-lists structure [17SCN], which supports authentication of range queries both in static and dynamic scenarios. Other schemes based on the authenticated skip-lists structure have been proposed in [18SCN] and [19SCN]. </a:t>
            </a:r>
          </a:p>
          <a:p>
            <a:endParaRPr lang="en-US" dirty="0"/>
          </a:p>
        </p:txBody>
      </p:sp>
      <p:sp>
        <p:nvSpPr>
          <p:cNvPr id="4" name="Slide Number Placeholder 3"/>
          <p:cNvSpPr>
            <a:spLocks noGrp="1"/>
          </p:cNvSpPr>
          <p:nvPr>
            <p:ph type="sldNum" sz="quarter" idx="10"/>
          </p:nvPr>
        </p:nvSpPr>
        <p:spPr/>
        <p:txBody>
          <a:bodyPr/>
          <a:lstStyle/>
          <a:p>
            <a:fld id="{42EC9E5F-93C9-41BB-A0DE-D5EC90564370}"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858192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dirty="0" smtClean="0"/>
              <a:t>کارپذیر با دریافت درخواست کاربر، جواب را تولید کرده و به همراه جواب، امضاهای مورد نیاز برای درستی­یابی جواب را به عنوان شیء وارسی برای کاربر می­فرستد. کاربر با استفاده از امضاهای مالک داده، درستی پاسخ بازگشتی از کارپذیر را ارزیابی می­کند.</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Generally, signature-based techniques impose more storage overhead at </a:t>
            </a:r>
            <a:r>
              <a:rPr lang="en-US" dirty="0" err="1" smtClean="0"/>
              <a:t>thedisa</a:t>
            </a:r>
            <a:r>
              <a:rPr lang="en-US" dirty="0" smtClean="0"/>
              <a:t> server side rather than MHT-based approaches as a signature is usually larger than a hash value. Signature aggregation was proposed to reduce the communication and verification overhead as the verification of an aggregated signature is equivalent to the verification of all its constituent signatures. </a:t>
            </a:r>
            <a:r>
              <a:rPr lang="en-US" dirty="0" err="1" smtClean="0"/>
              <a:t>Narasimha</a:t>
            </a:r>
            <a:r>
              <a:rPr lang="en-US" dirty="0" smtClean="0"/>
              <a:t> and </a:t>
            </a:r>
            <a:r>
              <a:rPr lang="en-US" dirty="0" err="1" smtClean="0"/>
              <a:t>Tsudic</a:t>
            </a:r>
            <a:r>
              <a:rPr lang="en-US" dirty="0" smtClean="0"/>
              <a:t> [17] proposed a solution to provide the correctness assurance of query results based on signature aggregation. They utilized the signature chaining to verify the completeness of results. While their approach supports Selection, Join, Projection, and Update queries, it is vulnerable to the replay attack. </a:t>
            </a:r>
          </a:p>
          <a:p>
            <a:pPr algn="r" rtl="1"/>
            <a:endParaRPr lang="en-US" dirty="0"/>
          </a:p>
        </p:txBody>
      </p:sp>
      <p:sp>
        <p:nvSpPr>
          <p:cNvPr id="4" name="Slide Number Placeholder 3"/>
          <p:cNvSpPr>
            <a:spLocks noGrp="1"/>
          </p:cNvSpPr>
          <p:nvPr>
            <p:ph type="sldNum" sz="quarter" idx="10"/>
          </p:nvPr>
        </p:nvSpPr>
        <p:spPr/>
        <p:txBody>
          <a:bodyPr/>
          <a:lstStyle/>
          <a:p>
            <a:fld id="{42EC9E5F-93C9-41BB-A0DE-D5EC90564370}"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305610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a-IR" dirty="0" smtClean="0"/>
              <a:t>در این­گونه روش­ها، چون تولید امضا فرایندی زمان­بر است، سربار محاسباتی مالک داده برای برپایی اولیه­ی سیستم بالا است. از طرف دیگر امضای رقمی نسبت به چکیده، اندازه­ی بزرگ­تری دارد. بنابراین، سربار ذخیره­سازی در سمت کارپذیر نیز بیشتر از روش­های مبتنی بر درخت چکیده­ساز مرکل است. برای کمتر کردن سربارها از امضای تجمعی استفاده می­شود. در روش امضای تجمعی، امضاهای مورد نیاز برای درستی­یابی جواب بازگشتی در قالب یک امضا مجتمع شده و برای کاربر ارسال می­شود. در این روش­ها تأیید امضای مجتمع شده معادل با تأیید کردن تمام امضاهای اولیه است.</a:t>
            </a:r>
            <a:endParaRPr lang="en-US" dirty="0" smtClean="0"/>
          </a:p>
          <a:p>
            <a:endParaRPr lang="en-US" dirty="0"/>
          </a:p>
        </p:txBody>
      </p:sp>
      <p:sp>
        <p:nvSpPr>
          <p:cNvPr id="4" name="Slide Number Placeholder 3"/>
          <p:cNvSpPr>
            <a:spLocks noGrp="1"/>
          </p:cNvSpPr>
          <p:nvPr>
            <p:ph type="sldNum" sz="quarter" idx="10"/>
          </p:nvPr>
        </p:nvSpPr>
        <p:spPr/>
        <p:txBody>
          <a:bodyPr/>
          <a:lstStyle/>
          <a:p>
            <a:fld id="{D7F14C68-9C0B-4CFE-BC2B-73E7D40C1E46}" type="slidenum">
              <a:rPr lang="en-US" smtClean="0"/>
              <a:t>29</a:t>
            </a:fld>
            <a:endParaRPr lang="en-US"/>
          </a:p>
        </p:txBody>
      </p:sp>
    </p:spTree>
    <p:extLst>
      <p:ext uri="{BB962C8B-B14F-4D97-AF65-F5344CB8AC3E}">
        <p14:creationId xmlns:p14="http://schemas.microsoft.com/office/powerpoint/2010/main" val="544031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 is kept in the trusted zone if</a:t>
            </a:r>
            <a:r>
              <a:rPr lang="en-US" baseline="0" dirty="0" smtClean="0"/>
              <a:t> the freshness is important or sent to the </a:t>
            </a:r>
            <a:r>
              <a:rPr lang="en-US" baseline="0" dirty="0" err="1" smtClean="0"/>
              <a:t>untrusted</a:t>
            </a:r>
            <a:r>
              <a:rPr lang="en-US" baseline="0" dirty="0" smtClean="0"/>
              <a:t> zone and sent back by the query result.</a:t>
            </a:r>
          </a:p>
          <a:p>
            <a:pPr algn="r" rtl="1"/>
            <a:r>
              <a:rPr lang="fa-IR" sz="1200" kern="1200" dirty="0" smtClean="0">
                <a:solidFill>
                  <a:schemeClr val="tx1"/>
                </a:solidFill>
                <a:latin typeface="+mn-lt"/>
                <a:ea typeface="+mn-ea"/>
                <a:cs typeface="+mn-cs"/>
              </a:rPr>
              <a:t>با امضا کردن ریشه­ی درخت، کارپذیر نمی­تواند مقادیر موجود در پایگاه داده را تغییر دهد.</a:t>
            </a:r>
            <a:endParaRPr lang="en-US" dirty="0"/>
          </a:p>
        </p:txBody>
      </p:sp>
      <p:sp>
        <p:nvSpPr>
          <p:cNvPr id="4" name="Slide Number Placeholder 3"/>
          <p:cNvSpPr>
            <a:spLocks noGrp="1"/>
          </p:cNvSpPr>
          <p:nvPr>
            <p:ph type="sldNum" sz="quarter" idx="10"/>
          </p:nvPr>
        </p:nvSpPr>
        <p:spPr/>
        <p:txBody>
          <a:bodyPr/>
          <a:lstStyle/>
          <a:p>
            <a:fld id="{42EC9E5F-93C9-41BB-A0DE-D5EC90564370}"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630749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مالک داده ساختار احراز اصالت را تولید کرده و به همراه پایگاه داده­ی اصلی در کارپذیر ذخیره می­کند. واضح است که در این حالت کارپذیر خراب­کار می­تواند علاوه بر داده­های پایگاه داده، ساختمان داده­ی احراز اصالت را نیز تغییر دهد. برای جلوگیری از این عمل، مالک داده فراداده­هایی را در سمت کارپذیر ذخیره می­کند تا با استفاده از آن­ها اصالت ساختار را ارزیابی نماید. </a:t>
            </a:r>
            <a:endParaRPr lang="en-US"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از مزایای استفاده از ساختار احراز اصالت برای درستی­یابی پاسخ بازگشتی سربار کم برپایی اولیه­ی ساختار، ذخیره­سازی آن و تولید سریع شیء وارسی اشاره کرد. مشکل اصلی این روش، بزرگ بودن نسبی شیء وارسی و هزینه­ی زیاد بهنگام‏سازی پایگاه داده است. </a:t>
            </a:r>
            <a:endParaRPr lang="en-US" dirty="0" smtClean="0"/>
          </a:p>
          <a:p>
            <a:endParaRPr lang="en-US" dirty="0"/>
          </a:p>
        </p:txBody>
      </p:sp>
      <p:sp>
        <p:nvSpPr>
          <p:cNvPr id="4" name="Slide Number Placeholder 3"/>
          <p:cNvSpPr>
            <a:spLocks noGrp="1"/>
          </p:cNvSpPr>
          <p:nvPr>
            <p:ph type="sldNum" sz="quarter" idx="10"/>
          </p:nvPr>
        </p:nvSpPr>
        <p:spPr/>
        <p:txBody>
          <a:bodyPr/>
          <a:lstStyle/>
          <a:p>
            <a:fld id="{42EC9E5F-93C9-41BB-A0DE-D5EC90564370}"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436075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A8AC2F-E3DB-4666-9DC0-20638175CDC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29497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MHT -&gt; Merkel</a:t>
            </a:r>
            <a:r>
              <a:rPr lang="en-US" baseline="0" dirty="0" smtClean="0"/>
              <a:t> Hash Tree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Besides MHT, another notable (Authenticated Data Structures) ADS is the authenticated skip-lists structure presented by Goodrich and </a:t>
            </a:r>
            <a:r>
              <a:rPr lang="en-US" sz="1200" dirty="0" err="1" smtClean="0"/>
              <a:t>Tamassia</a:t>
            </a:r>
            <a:r>
              <a:rPr lang="en-US" sz="1200" dirty="0" smtClean="0"/>
              <a:t> [3SCN]. Their scheme introduced the notion of commutative hashing and showed how to embed the commutative hashing in the nodes of skip lists [16SCN]. This scheme can support the insertion and deletion of elements in logarithmic time. The main problem of data structures such as chained signatures and MHT is that they can be used. Wang et al. proposed an authenticated scheme based on the authenticated skip-lists structure [17SCN], which supports authentication of range queries both in static and dynamic scenarios. Other schemes based on the authenticated skip-lists structure have been proposed in [18SCN] and [19SCN]. </a:t>
            </a:r>
          </a:p>
          <a:p>
            <a:endParaRPr lang="en-US" dirty="0"/>
          </a:p>
        </p:txBody>
      </p:sp>
      <p:sp>
        <p:nvSpPr>
          <p:cNvPr id="4" name="Slide Number Placeholder 3"/>
          <p:cNvSpPr>
            <a:spLocks noGrp="1"/>
          </p:cNvSpPr>
          <p:nvPr>
            <p:ph type="sldNum" sz="quarter" idx="10"/>
          </p:nvPr>
        </p:nvSpPr>
        <p:spPr/>
        <p:txBody>
          <a:bodyPr/>
          <a:lstStyle/>
          <a:p>
            <a:fld id="{42EC9E5F-93C9-41BB-A0DE-D5EC90564370}"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021081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1" rtl="0"/>
            <a:r>
              <a:rPr lang="en-US" sz="1200" dirty="0" smtClean="0"/>
              <a:t>Knowledge of the order in correctness focused approaches is inconsistent with the confidentiality point of view</a:t>
            </a:r>
          </a:p>
          <a:p>
            <a:pPr lvl="1"/>
            <a:r>
              <a:rPr lang="en-US" sz="1200" dirty="0" smtClean="0"/>
              <a:t>Existing fragmentation methods are inconsistent with access control and correctness approaches </a:t>
            </a:r>
          </a:p>
          <a:p>
            <a:pPr lvl="1"/>
            <a:r>
              <a:rPr lang="en-US" sz="1200" dirty="0" smtClean="0"/>
              <a:t>Trustiness assumption in applying access policy updates</a:t>
            </a:r>
          </a:p>
          <a:p>
            <a:pPr lvl="1"/>
            <a:r>
              <a:rPr lang="en-US" sz="1200" dirty="0" smtClean="0"/>
              <a:t>…</a:t>
            </a:r>
          </a:p>
          <a:p>
            <a:pPr lvl="1"/>
            <a:endParaRPr lang="en-US" sz="1200" dirty="0" smtClean="0"/>
          </a:p>
          <a:p>
            <a:pPr lvl="1"/>
            <a:r>
              <a:rPr lang="en-US" sz="1200" dirty="0" smtClean="0"/>
              <a:t>Difficulties in supporting aggregation queries</a:t>
            </a:r>
          </a:p>
          <a:p>
            <a:pPr lvl="1"/>
            <a:r>
              <a:rPr lang="en-US" sz="1200" dirty="0" smtClean="0"/>
              <a:t>Concentrating  on numeric data type</a:t>
            </a:r>
          </a:p>
          <a:p>
            <a:pPr lvl="1"/>
            <a:r>
              <a:rPr lang="en-US" sz="1200" dirty="0" smtClean="0"/>
              <a:t>Not to focus on join operation between two relations</a:t>
            </a:r>
          </a:p>
          <a:p>
            <a:pPr lvl="1"/>
            <a:r>
              <a:rPr lang="en-US" sz="1200" dirty="0" smtClean="0"/>
              <a:t>…</a:t>
            </a:r>
          </a:p>
          <a:p>
            <a:pPr lvl="1"/>
            <a:endParaRPr lang="en-US" sz="1200" dirty="0" smtClean="0"/>
          </a:p>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smtClean="0"/>
          </a:p>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بیشتر روش­های ارائه شده برای حفظ محرمانگی که مبتنی بر رمزنگاری اطلاعات محرمانه هستند، قادر به پشتیبانی از </a:t>
            </a:r>
            <a:endParaRPr lang="en-US" dirty="0" smtClean="0"/>
          </a:p>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اجرای پرس­وجوهای تجمعی در سمت </a:t>
            </a:r>
            <a:endParaRPr lang="en-US" dirty="0" smtClean="0"/>
          </a:p>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کارگزار نمی­باشند. این مسأله در بیشتر روش­های ارائه شده برای تضمین درستی پاسخ­ها نیز وجود دارد. </a:t>
            </a:r>
            <a:endParaRPr lang="en-US" dirty="0" smtClean="0"/>
          </a:p>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روش­های ارائه شده برای کنترل دسترسی تنها مجوز خواندن اطلاعات برون­سپاری شده را درنظر گرفته­اند. </a:t>
            </a:r>
            <a:endParaRPr lang="en-US" sz="1200" dirty="0" smtClean="0"/>
          </a:p>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smtClean="0"/>
          </a:p>
          <a:p>
            <a:pPr marL="0" marR="0" lvl="1" indent="0" algn="r" defTabSz="914400" rtl="1" eaLnBrk="1" fontAlgn="auto" latinLnBrk="0" hangingPunct="1">
              <a:lnSpc>
                <a:spcPct val="100000"/>
              </a:lnSpc>
              <a:spcBef>
                <a:spcPts val="0"/>
              </a:spcBef>
              <a:spcAft>
                <a:spcPts val="0"/>
              </a:spcAft>
              <a:buClrTx/>
              <a:buSzTx/>
              <a:buFontTx/>
              <a:buNone/>
              <a:tabLst/>
              <a:defRPr/>
            </a:pPr>
            <a:r>
              <a:rPr lang="fa-IR" sz="2400" dirty="0" smtClean="0"/>
              <a:t>تولید درخت شاخص </a:t>
            </a:r>
            <a:r>
              <a:rPr lang="en-US" sz="2000" dirty="0" smtClean="0"/>
              <a:t>B</a:t>
            </a:r>
            <a:r>
              <a:rPr lang="en-US" sz="2000" baseline="30000" dirty="0" smtClean="0"/>
              <a:t>+</a:t>
            </a:r>
            <a:r>
              <a:rPr lang="en-US" sz="2400" baseline="30000" dirty="0" smtClean="0"/>
              <a:t> </a:t>
            </a:r>
            <a:r>
              <a:rPr lang="fa-IR" sz="2400" dirty="0" smtClean="0"/>
              <a:t>بر اساس [8] با این­که امنیت قابل توجهی را فراهم می­کند، سربار بسیار زیاد آن در اجرای پرس­وجو، مانع بزرگی در بکارگیری آن است.</a:t>
            </a:r>
            <a:endParaRPr lang="en-US" sz="2400" dirty="0" smtClean="0"/>
          </a:p>
          <a:p>
            <a:pPr marL="0" marR="0" lvl="1" indent="0" algn="r" defTabSz="914400" rtl="1" eaLnBrk="1" fontAlgn="auto" latinLnBrk="0" hangingPunct="1">
              <a:lnSpc>
                <a:spcPct val="100000"/>
              </a:lnSpc>
              <a:spcBef>
                <a:spcPts val="0"/>
              </a:spcBef>
              <a:spcAft>
                <a:spcPts val="0"/>
              </a:spcAft>
              <a:buClrTx/>
              <a:buSzTx/>
              <a:buFontTx/>
              <a:buNone/>
              <a:tabLst/>
              <a:defRPr/>
            </a:pPr>
            <a:r>
              <a:rPr lang="fa-IR" sz="2000" dirty="0" smtClean="0"/>
              <a:t>بخش­بندی روابط با این­که قابلیت­های نسبی در پشتیبانی از پرس­وجوهای متنوع دارد، ضعف­های آشکاری در بهنگام­سازی اطلاعات و همچنین حملات مبتنی بر فرکانس مقادیر دارد. </a:t>
            </a:r>
            <a:endParaRPr lang="en-US" sz="2000" dirty="0" smtClean="0"/>
          </a:p>
          <a:p>
            <a:pPr marL="0" marR="0" lvl="1" indent="0" algn="r" defTabSz="914400" rtl="1" eaLnBrk="1" fontAlgn="auto" latinLnBrk="0" hangingPunct="1">
              <a:lnSpc>
                <a:spcPct val="100000"/>
              </a:lnSpc>
              <a:spcBef>
                <a:spcPts val="0"/>
              </a:spcBef>
              <a:spcAft>
                <a:spcPts val="0"/>
              </a:spcAft>
              <a:buClrTx/>
              <a:buSzTx/>
              <a:buFontTx/>
              <a:buNone/>
              <a:tabLst/>
              <a:defRPr/>
            </a:pPr>
            <a:r>
              <a:rPr lang="fa-IR" sz="2000" dirty="0" smtClean="0"/>
              <a:t>بیشتر روش­های ارائه شده در حوزه­ی تضمین درستی پاسخ­، تنها داده­های عددی را در نظر داشته­اند. این مسأله برای روش­های حفظ محرمانگی نیز، هرچند کمتر، وجود دارد. </a:t>
            </a:r>
            <a:endParaRPr lang="en-US" sz="2000" dirty="0" smtClean="0"/>
          </a:p>
          <a:p>
            <a:pPr marL="0" marR="0" lvl="1" indent="0" algn="r" defTabSz="914400" rtl="1" eaLnBrk="1" fontAlgn="auto" latinLnBrk="0" hangingPunct="1">
              <a:lnSpc>
                <a:spcPct val="100000"/>
              </a:lnSpc>
              <a:spcBef>
                <a:spcPts val="0"/>
              </a:spcBef>
              <a:spcAft>
                <a:spcPts val="0"/>
              </a:spcAft>
              <a:buClrTx/>
              <a:buSzTx/>
              <a:buFontTx/>
              <a:buNone/>
              <a:tabLst/>
              <a:defRPr/>
            </a:pPr>
            <a:r>
              <a:rPr lang="fa-IR" sz="2000" dirty="0" smtClean="0"/>
              <a:t>در برخی روش­های ارائه شده برای تضمین درستی پاسخ­ها، مانند [34]، نیاز است که کارپذیر مقدار صفت مورد ارزیابی در اولین چندتایی قبل از مجموعه­ی جواب و اولین چندتایی بعد از مجموعه­ی جواب را برای کاربر ارسال کند (برای تضمین کامل بودن مجموعه­ی جواب) که می­تواند ناقض خط­مشی­های کنترل دسترسی روی داده­های برون­سپاری شده باشد. </a:t>
            </a:r>
            <a:endParaRPr lang="en-US" sz="2000" dirty="0" smtClean="0"/>
          </a:p>
          <a:p>
            <a:pPr marL="0" marR="0" lvl="1" indent="0" algn="r" defTabSz="914400" rtl="1" eaLnBrk="1" fontAlgn="auto" latinLnBrk="0" hangingPunct="1">
              <a:lnSpc>
                <a:spcPct val="100000"/>
              </a:lnSpc>
              <a:spcBef>
                <a:spcPts val="0"/>
              </a:spcBef>
              <a:spcAft>
                <a:spcPts val="0"/>
              </a:spcAft>
              <a:buClrTx/>
              <a:buSzTx/>
              <a:buFontTx/>
              <a:buNone/>
              <a:tabLst/>
              <a:defRPr/>
            </a:pPr>
            <a:r>
              <a:rPr lang="fa-IR" sz="2000" dirty="0" smtClean="0"/>
              <a:t>ترکیب روش­های ارائه شده برای تضمین درستی پاسخ­های بازگشتی از کارپذیر با روش­های مبتنی بر بخش‏بندی روابط در حوزه­ی محرمانگی داده­ها، هرچند که غیرممکن نیست، اما بار محاسباتی و ارتباطاتی روش­های تضمین درستی را تا چندین برابر (وابسته به تعداد زیرروابط تولید شده از رابطه­ی اصلی) افزایش می­دهد. این مسأله با توجه به این که روش­های ارائه شده برای تضمین درستی به خودی خود دارای سربارهای قابل توجهی هستند باعث می­شود که نتیجه­ی ترکیب این روش­ها در محیط­های عملیاتی نیز کارایی قابل قبولی نداشته باشد.</a:t>
            </a:r>
            <a:endParaRPr lang="en-US" sz="2000" dirty="0" smtClean="0"/>
          </a:p>
          <a:p>
            <a:pPr marL="0" marR="0" lvl="1" indent="0" algn="r" defTabSz="914400" rtl="1" eaLnBrk="1" fontAlgn="auto" latinLnBrk="0" hangingPunct="1">
              <a:lnSpc>
                <a:spcPct val="100000"/>
              </a:lnSpc>
              <a:spcBef>
                <a:spcPts val="0"/>
              </a:spcBef>
              <a:spcAft>
                <a:spcPts val="0"/>
              </a:spcAft>
              <a:buClrTx/>
              <a:buSzTx/>
              <a:buFontTx/>
              <a:buNone/>
              <a:tabLst/>
              <a:defRPr/>
            </a:pPr>
            <a:r>
              <a:rPr lang="fa-IR" sz="2000" dirty="0" smtClean="0"/>
              <a:t>روش­های ارائه شده برای کنترل دسترسی عموماً فرض را بر درست­کار بودن کارپذیر گذاشته­اند. در حالی­که اگر کارپذیر را درست­کار ندانیم، باید روش­هایی برای اطمینان از اِعمال خط­مشی­های امنیتی در کارپذیر داشته باشیم که بیشتر روش­ها توجهی به آن نداشته­­اند.</a:t>
            </a:r>
            <a:endParaRPr lang="en-US" sz="2000" dirty="0" smtClean="0"/>
          </a:p>
          <a:p>
            <a:pPr marL="0" marR="0" lvl="1" indent="0" algn="r" defTabSz="914400" rtl="1" eaLnBrk="1" fontAlgn="auto" latinLnBrk="0" hangingPunct="1">
              <a:lnSpc>
                <a:spcPct val="100000"/>
              </a:lnSpc>
              <a:spcBef>
                <a:spcPts val="0"/>
              </a:spcBef>
              <a:spcAft>
                <a:spcPts val="0"/>
              </a:spcAft>
              <a:buClrTx/>
              <a:buSzTx/>
              <a:buFontTx/>
              <a:buNone/>
              <a:tabLst/>
              <a:defRPr/>
            </a:pPr>
            <a:endParaRPr lang="en-US" sz="2000" dirty="0" smtClean="0"/>
          </a:p>
          <a:p>
            <a:pPr marL="0" marR="0" lvl="1" indent="0" algn="r" defTabSz="914400" rtl="1" eaLnBrk="1" fontAlgn="auto" latinLnBrk="0" hangingPunct="1">
              <a:lnSpc>
                <a:spcPct val="100000"/>
              </a:lnSpc>
              <a:spcBef>
                <a:spcPts val="0"/>
              </a:spcBef>
              <a:spcAft>
                <a:spcPts val="0"/>
              </a:spcAft>
              <a:buClrTx/>
              <a:buSzTx/>
              <a:buFontTx/>
              <a:buNone/>
              <a:tabLst/>
              <a:defRPr/>
            </a:pPr>
            <a:endParaRPr lang="en-US" sz="2200" dirty="0" smtClean="0"/>
          </a:p>
          <a:p>
            <a:endParaRPr lang="en-US" dirty="0"/>
          </a:p>
        </p:txBody>
      </p:sp>
      <p:sp>
        <p:nvSpPr>
          <p:cNvPr id="4" name="Slide Number Placeholder 3"/>
          <p:cNvSpPr>
            <a:spLocks noGrp="1"/>
          </p:cNvSpPr>
          <p:nvPr>
            <p:ph type="sldNum" sz="quarter" idx="10"/>
          </p:nvPr>
        </p:nvSpPr>
        <p:spPr/>
        <p:txBody>
          <a:bodyPr/>
          <a:lstStyle/>
          <a:p>
            <a:fld id="{42EC9E5F-93C9-41BB-A0DE-D5EC90564370}"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39347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sz="2000" dirty="0" smtClean="0"/>
          </a:p>
          <a:p>
            <a:endParaRPr lang="en-US" dirty="0"/>
          </a:p>
        </p:txBody>
      </p:sp>
      <p:sp>
        <p:nvSpPr>
          <p:cNvPr id="4" name="Slide Number Placeholder 3"/>
          <p:cNvSpPr>
            <a:spLocks noGrp="1"/>
          </p:cNvSpPr>
          <p:nvPr>
            <p:ph type="sldNum" sz="quarter" idx="10"/>
          </p:nvPr>
        </p:nvSpPr>
        <p:spPr/>
        <p:txBody>
          <a:bodyPr/>
          <a:lstStyle/>
          <a:p>
            <a:fld id="{42EC9E5F-93C9-41BB-A0DE-D5EC90564370}" type="slidenum">
              <a:rPr lang="en-US" smtClean="0"/>
              <a:pPr/>
              <a:t>37</a:t>
            </a:fld>
            <a:endParaRPr lang="en-US"/>
          </a:p>
        </p:txBody>
      </p:sp>
    </p:spTree>
    <p:extLst>
      <p:ext uri="{BB962C8B-B14F-4D97-AF65-F5344CB8AC3E}">
        <p14:creationId xmlns:p14="http://schemas.microsoft.com/office/powerpoint/2010/main" val="3828988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We need a solution in which security requirements (confidentiality, correctness and access control) be considered in the same framework</a:t>
            </a:r>
          </a:p>
          <a:p>
            <a:pPr marL="0" marR="0" indent="0" algn="r" defTabSz="914400" rtl="1" eaLnBrk="1" fontAlgn="auto" latinLnBrk="0" hangingPunct="1">
              <a:lnSpc>
                <a:spcPct val="100000"/>
              </a:lnSpc>
              <a:spcBef>
                <a:spcPts val="0"/>
              </a:spcBef>
              <a:spcAft>
                <a:spcPts val="0"/>
              </a:spcAft>
              <a:buClrTx/>
              <a:buSzTx/>
              <a:buFontTx/>
              <a:buNone/>
              <a:tabLst/>
              <a:defRPr/>
            </a:pPr>
            <a:endParaRPr lang="en-US"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اگر</a:t>
            </a:r>
            <a:r>
              <a:rPr lang="fa-IR" baseline="0" dirty="0" smtClean="0"/>
              <a:t> داده ها را با یک کلید رمز کنیم می توانیم از رمزنگاری حافظ ترتیب استفاده کنیم. اگر از روش های رمزنگاری انتخابی تبعیت کنیم، منابع با کلیدهای مختلف رمز می شوند. حال باید جستجو  و جستجوی بازه ای چه کنیم. یعنی این  که روش های رمزنگاری انتخابی که ارائه شده اند فرضشان این استکه از ساختارهای شاخص مبنا برای جستجو استفاده شده است و این روش الزام خط مشی صرفا با این نوع روش پرس وجو روی داده رمز شده هماهنگی دارد. به طریق مشابه اگر بخواهیم از یک تابع رمزنگاری همومورفیک استفاده کنیم، دیگر به الزام خط مشی ها روی رمز شده ی همومورفیک با مفروضات جاری مقدور نیست.</a:t>
            </a:r>
          </a:p>
          <a:p>
            <a:pPr marL="0" marR="0" lvl="1" indent="0" algn="r" defTabSz="914400" rtl="1" eaLnBrk="1" fontAlgn="auto" latinLnBrk="0" hangingPunct="1">
              <a:lnSpc>
                <a:spcPct val="100000"/>
              </a:lnSpc>
              <a:spcBef>
                <a:spcPts val="0"/>
              </a:spcBef>
              <a:spcAft>
                <a:spcPts val="0"/>
              </a:spcAft>
              <a:buClrTx/>
              <a:buSzTx/>
              <a:buFontTx/>
              <a:buNone/>
              <a:tabLst/>
              <a:defRPr/>
            </a:pPr>
            <a:r>
              <a:rPr lang="fa-IR" sz="2000" dirty="0" smtClean="0"/>
              <a:t>در برخی روش­های ارائه شده برای تضمین درستی پاسخ­ها، مانند [34]، نیاز است که کارپذیر مقدار صفت مورد ارزیابی در اولین چندتایی قبل از مجموعه­ی جواب و اولین چندتایی بعد از مجموعه­ی جواب را برای کاربر ارسال کند (برای تضمین کامل بودن مجموعه­ی جواب) که می­تواند ناقض خط­مشی­های کنترل دسترسی روی داده­های برون­سپاری شده باشد. </a:t>
            </a:r>
            <a:endParaRPr lang="en-US" sz="2000" dirty="0" smtClean="0"/>
          </a:p>
          <a:p>
            <a:pPr marL="0" marR="0" lvl="1" indent="0" algn="r" defTabSz="914400" rtl="1" eaLnBrk="1" fontAlgn="auto" latinLnBrk="0" hangingPunct="1">
              <a:lnSpc>
                <a:spcPct val="100000"/>
              </a:lnSpc>
              <a:spcBef>
                <a:spcPts val="0"/>
              </a:spcBef>
              <a:spcAft>
                <a:spcPts val="0"/>
              </a:spcAft>
              <a:buClrTx/>
              <a:buSzTx/>
              <a:buFontTx/>
              <a:buNone/>
              <a:tabLst/>
              <a:defRPr/>
            </a:pPr>
            <a:r>
              <a:rPr lang="fa-IR" sz="2000" dirty="0" smtClean="0"/>
              <a:t>روش­های ارائه شده برای کنترل دسترسی عموماً فرض را بر درست­کار بودن کارپذیر گذاشته­اند. در حالی­که اگر کارپذیر را درست­کار ندانیم، باید روش­هایی برای اطمینان از اِعمال خط­مشی­های امنیتی در کارپذیر داشته باشیم که بیشتر روش­ها توجهی به آن نداشته­­اند.</a:t>
            </a:r>
            <a:endParaRPr lang="en-US" sz="2000" dirty="0" smtClean="0"/>
          </a:p>
          <a:p>
            <a:pPr marL="0" marR="0" lvl="1" indent="0" algn="r" defTabSz="914400" rtl="1" eaLnBrk="1" fontAlgn="auto" latinLnBrk="0" hangingPunct="1">
              <a:lnSpc>
                <a:spcPct val="100000"/>
              </a:lnSpc>
              <a:spcBef>
                <a:spcPts val="0"/>
              </a:spcBef>
              <a:spcAft>
                <a:spcPts val="0"/>
              </a:spcAft>
              <a:buClrTx/>
              <a:buSzTx/>
              <a:buFontTx/>
              <a:buNone/>
              <a:tabLst/>
              <a:defRPr/>
            </a:pPr>
            <a:endParaRPr lang="en-US" sz="2000" dirty="0" smtClean="0"/>
          </a:p>
          <a:p>
            <a:endParaRPr lang="en-US" dirty="0"/>
          </a:p>
        </p:txBody>
      </p:sp>
      <p:sp>
        <p:nvSpPr>
          <p:cNvPr id="4" name="Slide Number Placeholder 3"/>
          <p:cNvSpPr>
            <a:spLocks noGrp="1"/>
          </p:cNvSpPr>
          <p:nvPr>
            <p:ph type="sldNum" sz="quarter" idx="10"/>
          </p:nvPr>
        </p:nvSpPr>
        <p:spPr/>
        <p:txBody>
          <a:bodyPr/>
          <a:lstStyle/>
          <a:p>
            <a:fld id="{42EC9E5F-93C9-41BB-A0DE-D5EC90564370}" type="slidenum">
              <a:rPr lang="en-US" smtClean="0"/>
              <a:pPr/>
              <a:t>38</a:t>
            </a:fld>
            <a:endParaRPr lang="en-US"/>
          </a:p>
        </p:txBody>
      </p:sp>
    </p:spTree>
    <p:extLst>
      <p:ext uri="{BB962C8B-B14F-4D97-AF65-F5344CB8AC3E}">
        <p14:creationId xmlns:p14="http://schemas.microsoft.com/office/powerpoint/2010/main" val="1556773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Data management </a:t>
            </a:r>
            <a:r>
              <a:rPr lang="en-GB" b="0" dirty="0" smtClean="0"/>
              <a:t>when data is stored encrypted in disks was less understood at the time (and to date has not been fully addressed). It led to a variety of challenges such as what granularity should the data be encrypted at (e.g., page level, record level, field level), what type of encryption technique should be used to encrypt data, how should key management be performed, how should the pages/files be organized, how should indices be built upon encrypted data, what are the performance implications of encryption, what are the impacts on query optimization and processing, etc. Many of these challenges were addressed by us in subsequent papers [15, 10–12].</a:t>
            </a:r>
            <a:endParaRPr lang="en-US" dirty="0" smtClean="0"/>
          </a:p>
          <a:p>
            <a:endParaRPr lang="en-US" dirty="0"/>
          </a:p>
        </p:txBody>
      </p:sp>
      <p:sp>
        <p:nvSpPr>
          <p:cNvPr id="4" name="Slide Number Placeholder 3"/>
          <p:cNvSpPr>
            <a:spLocks noGrp="1"/>
          </p:cNvSpPr>
          <p:nvPr>
            <p:ph type="sldNum" sz="quarter" idx="10"/>
          </p:nvPr>
        </p:nvSpPr>
        <p:spPr/>
        <p:txBody>
          <a:bodyPr/>
          <a:lstStyle/>
          <a:p>
            <a:fld id="{D7F14C68-9C0B-4CFE-BC2B-73E7D40C1E46}" type="slidenum">
              <a:rPr lang="en-US" smtClean="0"/>
              <a:t>5</a:t>
            </a:fld>
            <a:endParaRPr lang="en-US"/>
          </a:p>
        </p:txBody>
      </p:sp>
    </p:spTree>
    <p:extLst>
      <p:ext uri="{BB962C8B-B14F-4D97-AF65-F5344CB8AC3E}">
        <p14:creationId xmlns:p14="http://schemas.microsoft.com/office/powerpoint/2010/main" val="4162050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Our first paper on the topic appeared in the ICDE 2002 conference that raised multiple challenges in supporting the DAS model. In particular, we identified three challenges: a) appropriate user interfaces through which database services and data is presented to the end-user - the interface must be easy to use, yet be sufficiently powerful to allow users to build complex application; b) hiding the additional latencies that arise due to remote data access that sits across the network at the service provider sites; and c) most importantly, the challenge of data confidentiality – it was (and still is) well recognized that organizations view data to be amongst their most valuable assets</a:t>
            </a:r>
          </a:p>
          <a:p>
            <a:pPr marL="0" marR="0" lvl="0" indent="0" algn="l" defTabSz="914400" rtl="1" eaLnBrk="1" fontAlgn="auto" latinLnBrk="0" hangingPunct="1">
              <a:lnSpc>
                <a:spcPct val="100000"/>
              </a:lnSpc>
              <a:spcBef>
                <a:spcPts val="0"/>
              </a:spcBef>
              <a:spcAft>
                <a:spcPts val="0"/>
              </a:spcAft>
              <a:buClrTx/>
              <a:buSzTx/>
              <a:buFontTx/>
              <a:buNone/>
              <a:tabLst/>
              <a:defRPr/>
            </a:pPr>
            <a:endParaRPr lang="en-GB" b="0" dirty="0" smtClean="0"/>
          </a:p>
          <a:p>
            <a:pPr marL="0" marR="0" lvl="0" indent="0" algn="l" defTabSz="914400" rtl="1" eaLnBrk="1" fontAlgn="auto" latinLnBrk="0" hangingPunct="1">
              <a:lnSpc>
                <a:spcPct val="100000"/>
              </a:lnSpc>
              <a:spcBef>
                <a:spcPts val="0"/>
              </a:spcBef>
              <a:spcAft>
                <a:spcPts val="0"/>
              </a:spcAft>
              <a:buClrTx/>
              <a:buSzTx/>
              <a:buFontTx/>
              <a:buNone/>
              <a:tabLst/>
              <a:defRPr/>
            </a:pPr>
            <a:r>
              <a:rPr lang="en-GB" b="0" dirty="0" smtClean="0"/>
              <a:t>This paper (</a:t>
            </a:r>
            <a:r>
              <a:rPr lang="en-GB" b="0" dirty="0" err="1" smtClean="0"/>
              <a:t>SIGMoD</a:t>
            </a:r>
            <a:r>
              <a:rPr lang="en-GB" b="0" dirty="0" smtClean="0"/>
              <a:t>) was a result of a successful collaboration between IBM Silicon Valley Laboratory and the University of California, Irvine that explored the idea of outsourcing database management to third-party service providers. Our collaboration started on a fateful SIGMOD Conference meeting that brought authors of this paper together.</a:t>
            </a:r>
          </a:p>
          <a:p>
            <a:pPr marL="0" marR="0" lvl="0" indent="0" algn="l" defTabSz="914400" rtl="1" eaLnBrk="1" fontAlgn="auto" latinLnBrk="0" hangingPunct="1">
              <a:lnSpc>
                <a:spcPct val="100000"/>
              </a:lnSpc>
              <a:spcBef>
                <a:spcPts val="0"/>
              </a:spcBef>
              <a:spcAft>
                <a:spcPts val="0"/>
              </a:spcAft>
              <a:buClrTx/>
              <a:buSzTx/>
              <a:buFontTx/>
              <a:buNone/>
              <a:tabLst/>
              <a:defRPr/>
            </a:pPr>
            <a:endParaRPr lang="en-GB" b="0" dirty="0" smtClean="0"/>
          </a:p>
          <a:p>
            <a:r>
              <a:rPr lang="en-US" dirty="0" smtClean="0"/>
              <a:t>Unlike the earlier attempts:</a:t>
            </a:r>
          </a:p>
          <a:p>
            <a:pPr lvl="1"/>
            <a:r>
              <a:rPr lang="en-US" dirty="0" smtClean="0"/>
              <a:t>Distributed Computing</a:t>
            </a:r>
          </a:p>
          <a:p>
            <a:pPr lvl="1"/>
            <a:r>
              <a:rPr lang="en-US" dirty="0" smtClean="0"/>
              <a:t>Distributed Databases</a:t>
            </a:r>
          </a:p>
          <a:p>
            <a:pPr lvl="1"/>
            <a:r>
              <a:rPr lang="en-US" dirty="0" smtClean="0"/>
              <a:t>Grid Computing</a:t>
            </a:r>
          </a:p>
          <a:p>
            <a:r>
              <a:rPr lang="en-US" dirty="0" smtClean="0"/>
              <a:t>Cloud Computing is likely to persist:</a:t>
            </a:r>
          </a:p>
          <a:p>
            <a:pPr lvl="1"/>
            <a:r>
              <a:rPr lang="en-US" dirty="0" smtClean="0"/>
              <a:t>Organic growth: Google, Yahoo, Microsoft, and Amazon</a:t>
            </a:r>
          </a:p>
          <a:p>
            <a:pPr lvl="1"/>
            <a:r>
              <a:rPr lang="en-US" dirty="0" smtClean="0"/>
              <a:t>Poised to be an integral aspect of National Infrastructure in US and other countries</a:t>
            </a:r>
          </a:p>
          <a:p>
            <a:pPr marL="0" marR="0" lvl="0" indent="0" algn="l" defTabSz="914400" rtl="1" eaLnBrk="1" fontAlgn="auto" latinLnBrk="0" hangingPunct="1">
              <a:lnSpc>
                <a:spcPct val="100000"/>
              </a:lnSpc>
              <a:spcBef>
                <a:spcPts val="0"/>
              </a:spcBef>
              <a:spcAft>
                <a:spcPts val="0"/>
              </a:spcAft>
              <a:buClrTx/>
              <a:buSzTx/>
              <a:buFontTx/>
              <a:buNone/>
              <a:tabLst/>
              <a:defRPr/>
            </a:pPr>
            <a:endParaRPr lang="en-GB" b="0" dirty="0" smtClean="0"/>
          </a:p>
          <a:p>
            <a:pPr algn="r" rtl="1"/>
            <a:endParaRPr lang="en-US" dirty="0" smtClean="0"/>
          </a:p>
          <a:p>
            <a:pPr algn="r" rtl="1"/>
            <a:r>
              <a:rPr lang="fa-IR" dirty="0" smtClean="0"/>
              <a:t>چرا می گوییم</a:t>
            </a:r>
            <a:r>
              <a:rPr lang="fa-IR" baseline="0" dirty="0" smtClean="0"/>
              <a:t> سرویس دهنده قابل اعتماد نیست. مگر </a:t>
            </a:r>
            <a:r>
              <a:rPr lang="en-US" baseline="0" dirty="0" smtClean="0"/>
              <a:t>SLA</a:t>
            </a:r>
            <a:r>
              <a:rPr lang="fa-IR" baseline="0" dirty="0" smtClean="0"/>
              <a:t> نداریم؟ نکته روش تضمین است.</a:t>
            </a:r>
          </a:p>
          <a:p>
            <a:pPr algn="r" rtl="1"/>
            <a:r>
              <a:rPr lang="en-US" baseline="0" dirty="0" smtClean="0"/>
              <a:t>Benefits of cloud computing environment</a:t>
            </a:r>
            <a:endParaRPr lang="fa-IR" baseline="0" dirty="0" smtClean="0"/>
          </a:p>
          <a:p>
            <a:pPr lvl="1" algn="r" rtl="1"/>
            <a:r>
              <a:rPr lang="fa-IR" dirty="0" smtClean="0"/>
              <a:t>کنجکاوی در مورد داده‌ها</a:t>
            </a:r>
          </a:p>
          <a:p>
            <a:pPr lvl="1" algn="r" rtl="1"/>
            <a:r>
              <a:rPr lang="fa-IR" dirty="0" smtClean="0"/>
              <a:t>دستکاری هدفمند داده</a:t>
            </a:r>
            <a:r>
              <a:rPr lang="en-US" dirty="0" smtClean="0"/>
              <a:t> </a:t>
            </a:r>
          </a:p>
          <a:p>
            <a:pPr marL="640080" lvl="1" algn="r" rtl="1">
              <a:spcBef>
                <a:spcPts val="500"/>
              </a:spcBef>
            </a:pPr>
            <a:r>
              <a:rPr lang="fa-IR" dirty="0" smtClean="0"/>
              <a:t>نفوذگران، بدافزارها و ...</a:t>
            </a:r>
          </a:p>
          <a:p>
            <a:pPr algn="r" rtl="1"/>
            <a:r>
              <a:rPr lang="en-US" dirty="0" smtClean="0"/>
              <a:t>Microsoft SQL</a:t>
            </a:r>
            <a:r>
              <a:rPr lang="en-US" baseline="0" dirty="0" smtClean="0"/>
              <a:t> Azure</a:t>
            </a:r>
          </a:p>
          <a:p>
            <a:pPr algn="r" rtl="1"/>
            <a:r>
              <a:rPr lang="en-US" baseline="0" dirty="0" smtClean="0"/>
              <a:t>Amazon RDS</a:t>
            </a:r>
            <a:endParaRPr lang="en-US" dirty="0"/>
          </a:p>
        </p:txBody>
      </p:sp>
      <p:sp>
        <p:nvSpPr>
          <p:cNvPr id="4" name="Slide Number Placeholder 3"/>
          <p:cNvSpPr>
            <a:spLocks noGrp="1"/>
          </p:cNvSpPr>
          <p:nvPr>
            <p:ph type="sldNum" sz="quarter" idx="10"/>
          </p:nvPr>
        </p:nvSpPr>
        <p:spPr/>
        <p:txBody>
          <a:bodyPr/>
          <a:lstStyle/>
          <a:p>
            <a:fld id="{90A8AC2F-E3DB-4666-9DC0-20638175CDC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000582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example, consider encrypting the data with a secure encryption scheme that hides </a:t>
            </a:r>
            <a:r>
              <a:rPr lang="en-US" sz="1200" i="1" kern="1200" dirty="0" smtClean="0">
                <a:solidFill>
                  <a:schemeClr val="tx1"/>
                </a:solidFill>
                <a:effectLst/>
                <a:latin typeface="+mn-lt"/>
                <a:ea typeface="+mn-ea"/>
                <a:cs typeface="+mn-cs"/>
              </a:rPr>
              <a:t>all </a:t>
            </a:r>
            <a:r>
              <a:rPr lang="en-US" sz="1200" kern="1200" dirty="0" smtClean="0">
                <a:solidFill>
                  <a:schemeClr val="tx1"/>
                </a:solidFill>
                <a:effectLst/>
                <a:latin typeface="+mn-lt"/>
                <a:ea typeface="+mn-ea"/>
                <a:cs typeface="+mn-cs"/>
              </a:rPr>
              <a:t>information and is always randomized (i.e. same messages yields completely different </a:t>
            </a:r>
            <a:r>
              <a:rPr lang="en-US" sz="1200" kern="1200" dirty="0" err="1" smtClean="0">
                <a:solidFill>
                  <a:schemeClr val="tx1"/>
                </a:solidFill>
                <a:effectLst/>
                <a:latin typeface="+mn-lt"/>
                <a:ea typeface="+mn-ea"/>
                <a:cs typeface="+mn-cs"/>
              </a:rPr>
              <a:t>ciphertexts</a:t>
            </a:r>
            <a:r>
              <a:rPr lang="en-US" sz="1200" kern="1200" dirty="0" smtClean="0">
                <a:solidFill>
                  <a:schemeClr val="tx1"/>
                </a:solidFill>
                <a:effectLst/>
                <a:latin typeface="+mn-lt"/>
                <a:ea typeface="+mn-ea"/>
                <a:cs typeface="+mn-cs"/>
              </a:rPr>
              <a:t>). This does not allow the user to even form a query about any set of records smaller than the whole database. it turns out that even addressing just the basic exact-match (point) queries is a non-trivial task if one wants to treat security in a systematic, not ad-hoc, way.</a:t>
            </a:r>
          </a:p>
          <a:p>
            <a:r>
              <a:rPr lang="fa-IR" sz="1200" kern="1200" dirty="0" smtClean="0">
                <a:solidFill>
                  <a:schemeClr val="tx1"/>
                </a:solidFill>
                <a:effectLst/>
                <a:latin typeface="+mn-lt"/>
                <a:ea typeface="+mn-ea"/>
                <a:cs typeface="+mn-cs"/>
              </a:rPr>
              <a:t>عموما روش هایی که اطلاعاتی از داده ی برون سپاری شده را افشا نمی کنند، مگر الگوی دسترسی کاربران، جستجو را با کارایی کم انجام می دهند.</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0A8AC2F-E3DB-4666-9DC0-20638175CDC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24125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EC9E5F-93C9-41BB-A0DE-D5EC90564370}" type="slidenum">
              <a:rPr lang="en-US" smtClean="0"/>
              <a:pPr/>
              <a:t>8</a:t>
            </a:fld>
            <a:endParaRPr lang="en-US"/>
          </a:p>
        </p:txBody>
      </p:sp>
    </p:spTree>
    <p:extLst>
      <p:ext uri="{BB962C8B-B14F-4D97-AF65-F5344CB8AC3E}">
        <p14:creationId xmlns:p14="http://schemas.microsoft.com/office/powerpoint/2010/main" val="621844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What we really need to ensure is that not only is</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encrypted database itself secure, but that the act of processing queries against</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database does not reveal information.</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 In addition to the tuple </a:t>
            </a:r>
            <a:r>
              <a:rPr lang="en-US" sz="1200" b="0" i="0" u="none" strike="noStrike" kern="1200" baseline="0" dirty="0" err="1" smtClean="0">
                <a:solidFill>
                  <a:schemeClr val="tx1"/>
                </a:solidFill>
                <a:latin typeface="+mn-lt"/>
                <a:ea typeface="+mn-ea"/>
                <a:cs typeface="+mn-cs"/>
              </a:rPr>
              <a:t>indistinguishability</a:t>
            </a:r>
            <a:r>
              <a:rPr lang="en-US" sz="1200" b="0" i="0" u="none" strike="noStrike" kern="1200" baseline="0" dirty="0" smtClean="0">
                <a:solidFill>
                  <a:schemeClr val="tx1"/>
                </a:solidFill>
                <a:latin typeface="+mn-lt"/>
                <a:ea typeface="+mn-ea"/>
                <a:cs typeface="+mn-cs"/>
              </a:rPr>
              <a:t>, queries must be indistinguishable. </a:t>
            </a:r>
            <a:endParaRPr lang="fa-IR" dirty="0" smtClean="0"/>
          </a:p>
          <a:p>
            <a:r>
              <a:rPr lang="en-US" sz="1200" b="0" i="0" u="none" strike="noStrike" kern="1200" baseline="0" dirty="0" smtClean="0">
                <a:solidFill>
                  <a:schemeClr val="tx1"/>
                </a:solidFill>
                <a:latin typeface="+mn-lt"/>
                <a:ea typeface="+mn-ea"/>
                <a:cs typeface="+mn-cs"/>
              </a:rPr>
              <a:t>The cryptography community has produced the concept of </a:t>
            </a:r>
            <a:r>
              <a:rPr lang="en-US" sz="1200" b="0" i="1" u="none" strike="noStrike" kern="1200" baseline="0" dirty="0" smtClean="0">
                <a:solidFill>
                  <a:schemeClr val="tx1"/>
                </a:solidFill>
                <a:latin typeface="+mn-lt"/>
                <a:ea typeface="+mn-ea"/>
                <a:cs typeface="+mn-cs"/>
              </a:rPr>
              <a:t>oblivious RAM</a:t>
            </a:r>
            <a:r>
              <a:rPr lang="en-US" sz="1200" b="0" i="0" u="none" strike="noStrike" kern="1200" baseline="0" dirty="0" smtClean="0">
                <a:solidFill>
                  <a:schemeClr val="tx1"/>
                </a:solidFill>
                <a:latin typeface="+mn-lt"/>
                <a:ea typeface="+mn-ea"/>
                <a:cs typeface="+mn-cs"/>
              </a:rPr>
              <a:t>[12]: a method to obscure the program even to someone watching the</a:t>
            </a:r>
          </a:p>
          <a:p>
            <a:r>
              <a:rPr lang="en-US" sz="1200" b="0" i="0" u="none" strike="noStrike" kern="1200" baseline="0" dirty="0" smtClean="0">
                <a:solidFill>
                  <a:schemeClr val="tx1"/>
                </a:solidFill>
                <a:latin typeface="+mn-lt"/>
                <a:ea typeface="+mn-ea"/>
                <a:cs typeface="+mn-cs"/>
              </a:rPr>
              <a:t>memory access patterns during execution. They provide a solution such that the distribution of memory accesses does not depend on input. This implies that execution of queries can be made indistinguishable if they access the same number of tuples and have the same result size.</a:t>
            </a:r>
          </a:p>
          <a:p>
            <a:r>
              <a:rPr lang="en-US" sz="1200" b="0" i="0" u="none" strike="noStrike" kern="1200" baseline="0" dirty="0" smtClean="0">
                <a:solidFill>
                  <a:schemeClr val="tx1"/>
                </a:solidFill>
                <a:latin typeface="+mn-lt"/>
                <a:ea typeface="+mn-ea"/>
                <a:cs typeface="+mn-cs"/>
              </a:rPr>
              <a:t>In their main result, they show that if a program and its input with total size </a:t>
            </a:r>
            <a:r>
              <a:rPr lang="en-US" sz="1200" b="0" i="1" u="none" strike="noStrike" kern="1200" baseline="0" dirty="0" smtClean="0">
                <a:solidFill>
                  <a:schemeClr val="tx1"/>
                </a:solidFill>
                <a:latin typeface="+mn-lt"/>
                <a:ea typeface="+mn-ea"/>
                <a:cs typeface="+mn-cs"/>
              </a:rPr>
              <a:t>y </a:t>
            </a:r>
            <a:r>
              <a:rPr lang="en-US" sz="1200" b="0" i="0" u="none" strike="noStrike" kern="1200" baseline="0" dirty="0" smtClean="0">
                <a:solidFill>
                  <a:schemeClr val="tx1"/>
                </a:solidFill>
                <a:latin typeface="+mn-lt"/>
                <a:ea typeface="+mn-ea"/>
                <a:cs typeface="+mn-cs"/>
              </a:rPr>
              <a:t>uses memory size </a:t>
            </a:r>
            <a:r>
              <a:rPr lang="en-US" sz="1200" b="0" i="1" u="none" strike="noStrike" kern="1200" baseline="0" dirty="0" smtClean="0">
                <a:solidFill>
                  <a:schemeClr val="tx1"/>
                </a:solidFill>
                <a:latin typeface="+mn-lt"/>
                <a:ea typeface="+mn-ea"/>
                <a:cs typeface="+mn-cs"/>
              </a:rPr>
              <a:t>m </a:t>
            </a:r>
            <a:r>
              <a:rPr lang="en-US" sz="1200" b="0" i="0" u="none" strike="noStrike" kern="1200" baseline="0" dirty="0" smtClean="0">
                <a:solidFill>
                  <a:schemeClr val="tx1"/>
                </a:solidFill>
                <a:latin typeface="+mn-lt"/>
                <a:ea typeface="+mn-ea"/>
                <a:cs typeface="+mn-cs"/>
              </a:rPr>
              <a:t>and has a running time </a:t>
            </a:r>
            <a:r>
              <a:rPr lang="en-US" sz="1200" b="0" i="1" u="none" strike="noStrike" kern="1200" baseline="0" dirty="0" smtClean="0">
                <a:solidFill>
                  <a:schemeClr val="tx1"/>
                </a:solidFill>
                <a:latin typeface="+mn-lt"/>
                <a:ea typeface="+mn-ea"/>
                <a:cs typeface="+mn-cs"/>
              </a:rPr>
              <a:t>t</a:t>
            </a:r>
            <a:r>
              <a:rPr lang="en-US" sz="1200" b="0" i="0" u="none" strike="noStrike" kern="1200" baseline="0" dirty="0" smtClean="0">
                <a:solidFill>
                  <a:schemeClr val="tx1"/>
                </a:solidFill>
                <a:latin typeface="+mn-lt"/>
                <a:ea typeface="+mn-ea"/>
                <a:cs typeface="+mn-cs"/>
              </a:rPr>
              <a:t>, then it can be simulated by using </a:t>
            </a:r>
            <a:r>
              <a:rPr lang="en-US" sz="1200" b="0" i="1" u="none" strike="noStrike" kern="1200" baseline="0" dirty="0" smtClean="0">
                <a:solidFill>
                  <a:schemeClr val="tx1"/>
                </a:solidFill>
                <a:latin typeface="+mn-lt"/>
                <a:ea typeface="+mn-ea"/>
                <a:cs typeface="+mn-cs"/>
              </a:rPr>
              <a:t>m · </a:t>
            </a:r>
            <a:r>
              <a:rPr lang="en-US" sz="1200" b="0" i="0" u="none" strike="noStrike" kern="1200" baseline="0" dirty="0" smtClean="0">
                <a:solidFill>
                  <a:schemeClr val="tx1"/>
                </a:solidFill>
                <a:latin typeface="+mn-lt"/>
                <a:ea typeface="+mn-ea"/>
                <a:cs typeface="+mn-cs"/>
              </a:rPr>
              <a:t>(log2</a:t>
            </a:r>
            <a:r>
              <a:rPr lang="en-US" sz="1200" b="0" i="1" u="none" strike="noStrike" kern="1200" baseline="0" dirty="0"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)2 memory in running time </a:t>
            </a:r>
            <a:r>
              <a:rPr lang="en-US" sz="1200" b="0" i="1" u="none" strike="noStrike" kern="1200" baseline="0" dirty="0" smtClean="0">
                <a:solidFill>
                  <a:schemeClr val="tx1"/>
                </a:solidFill>
                <a:latin typeface="+mn-lt"/>
                <a:ea typeface="+mn-ea"/>
                <a:cs typeface="+mn-cs"/>
              </a:rPr>
              <a:t>O</a:t>
            </a:r>
            <a:r>
              <a:rPr lang="en-US" sz="1200" b="0" i="0" u="none" strike="noStrike" kern="1200" baseline="0" dirty="0" smtClean="0">
                <a:solidFill>
                  <a:schemeClr val="tx1"/>
                </a:solidFill>
                <a:latin typeface="+mn-lt"/>
                <a:ea typeface="+mn-ea"/>
                <a:cs typeface="+mn-cs"/>
              </a:rPr>
              <a:t>(</a:t>
            </a:r>
            <a:r>
              <a:rPr lang="en-US" sz="1200" b="0" i="1" u="none" strike="noStrike" kern="1200" baseline="0" dirty="0" smtClean="0">
                <a:solidFill>
                  <a:schemeClr val="tx1"/>
                </a:solidFill>
                <a:latin typeface="+mn-lt"/>
                <a:ea typeface="+mn-ea"/>
                <a:cs typeface="+mn-cs"/>
              </a:rPr>
              <a:t>t</a:t>
            </a:r>
            <a:r>
              <a:rPr lang="en-US" sz="1200" b="0" i="0" u="none" strike="noStrike" kern="1200" baseline="0" dirty="0" smtClean="0">
                <a:solidFill>
                  <a:schemeClr val="tx1"/>
                </a:solidFill>
                <a:latin typeface="+mn-lt"/>
                <a:ea typeface="+mn-ea"/>
                <a:cs typeface="+mn-cs"/>
              </a:rPr>
              <a:t>(log2 </a:t>
            </a:r>
            <a:r>
              <a:rPr lang="en-US" sz="1200" b="0" i="1" u="none" strike="noStrike" kern="1200" baseline="0" dirty="0" smtClean="0">
                <a:solidFill>
                  <a:schemeClr val="tx1"/>
                </a:solidFill>
                <a:latin typeface="+mn-lt"/>
                <a:ea typeface="+mn-ea"/>
                <a:cs typeface="+mn-cs"/>
              </a:rPr>
              <a:t>t</a:t>
            </a:r>
            <a:r>
              <a:rPr lang="en-US" sz="1200" b="0" i="0" u="none" strike="noStrike" kern="1200" baseline="0" dirty="0" smtClean="0">
                <a:solidFill>
                  <a:schemeClr val="tx1"/>
                </a:solidFill>
                <a:latin typeface="+mn-lt"/>
                <a:ea typeface="+mn-ea"/>
                <a:cs typeface="+mn-cs"/>
              </a:rPr>
              <a:t>)3) without revealing the memory access patterns of the original program (assuming </a:t>
            </a:r>
            <a:r>
              <a:rPr lang="en-US" sz="1200" b="0" i="1" u="none" strike="noStrike" kern="1200" baseline="0" dirty="0" smtClean="0">
                <a:solidFill>
                  <a:schemeClr val="tx1"/>
                </a:solidFill>
                <a:latin typeface="+mn-lt"/>
                <a:ea typeface="+mn-ea"/>
                <a:cs typeface="+mn-cs"/>
              </a:rPr>
              <a:t>t &gt; y</a:t>
            </a:r>
            <a:r>
              <a:rPr lang="en-US" sz="1200" b="0" i="0" u="none" strike="noStrike" kern="1200" baseline="0" dirty="0" smtClean="0">
                <a:solidFill>
                  <a:schemeClr val="tx1"/>
                </a:solidFill>
                <a:latin typeface="+mn-lt"/>
                <a:ea typeface="+mn-ea"/>
                <a:cs typeface="+mn-cs"/>
              </a:rPr>
              <a:t>). </a:t>
            </a:r>
          </a:p>
          <a:p>
            <a:r>
              <a:rPr lang="en-US" dirty="0" smtClean="0"/>
              <a:t>PIR and Symmetric PIR</a:t>
            </a:r>
          </a:p>
          <a:p>
            <a:r>
              <a:rPr lang="en-US" sz="1200" b="0" i="0" u="none" strike="noStrike" kern="1200" baseline="0" dirty="0" smtClean="0">
                <a:solidFill>
                  <a:schemeClr val="tx1"/>
                </a:solidFill>
                <a:latin typeface="+mn-lt"/>
                <a:ea typeface="+mn-ea"/>
                <a:cs typeface="+mn-cs"/>
              </a:rPr>
              <a:t>In the working of the system, the client can hide the actual request within cover (fake) requests, cache nodes, and shuffle the content among blocks stored at the server. Our solution combines cover, caching, and shuffling techniques in an effective way to provide confidentiality.</a:t>
            </a:r>
          </a:p>
          <a:p>
            <a:r>
              <a:rPr lang="en-US" sz="1200" b="0" i="0" u="none" strike="noStrike" kern="1200" baseline="0" dirty="0" smtClean="0">
                <a:solidFill>
                  <a:schemeClr val="tx1"/>
                </a:solidFill>
                <a:latin typeface="+mn-lt"/>
                <a:ea typeface="+mn-ea"/>
                <a:cs typeface="+mn-cs"/>
              </a:rPr>
              <a:t>PIR approaches typically work on a different problem setting. As a matter of fact, in most proposals, the external database being accessed is in plaintext (i.e., content confidentiality is not an issue). Regardless of whether the external database is plaintext or encrypted, PIR solutions have high computational complexity and are therefore not applicable to real systems. It has been proved [</a:t>
            </a:r>
            <a:r>
              <a:rPr lang="en-US" sz="1200" b="0" i="0" u="none" strike="noStrike" kern="1200" baseline="0" dirty="0" err="1" smtClean="0">
                <a:solidFill>
                  <a:schemeClr val="tx1"/>
                </a:solidFill>
                <a:latin typeface="+mn-lt"/>
                <a:ea typeface="+mn-ea"/>
                <a:cs typeface="+mn-cs"/>
              </a:rPr>
              <a:t>Sion</a:t>
            </a:r>
            <a:r>
              <a:rPr lang="en-US" sz="1200" b="0" i="0" u="none" strike="noStrike" kern="1200" baseline="0" dirty="0" smtClean="0">
                <a:solidFill>
                  <a:schemeClr val="tx1"/>
                </a:solidFill>
                <a:latin typeface="+mn-lt"/>
                <a:ea typeface="+mn-ea"/>
                <a:cs typeface="+mn-cs"/>
              </a:rPr>
              <a:t>, NDSS 2007] that the execution of information-theoretic PIR protocols require more resources than those required for a complete transfer of the database from the server to the client.</a:t>
            </a:r>
            <a:endParaRPr lang="en-US" dirty="0"/>
          </a:p>
        </p:txBody>
      </p:sp>
      <p:sp>
        <p:nvSpPr>
          <p:cNvPr id="4" name="Slide Number Placeholder 3"/>
          <p:cNvSpPr>
            <a:spLocks noGrp="1"/>
          </p:cNvSpPr>
          <p:nvPr>
            <p:ph type="sldNum" sz="quarter" idx="10"/>
          </p:nvPr>
        </p:nvSpPr>
        <p:spPr/>
        <p:txBody>
          <a:bodyPr/>
          <a:lstStyle/>
          <a:p>
            <a:fld id="{90A8AC2F-E3DB-4666-9DC0-20638175CDC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1845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Arvind </a:t>
            </a:r>
            <a:r>
              <a:rPr lang="en-US" dirty="0" err="1" smtClean="0"/>
              <a:t>Arasu</a:t>
            </a:r>
            <a:r>
              <a:rPr lang="en-US" dirty="0" smtClean="0"/>
              <a:t>, Querying Enc.</a:t>
            </a:r>
            <a:r>
              <a:rPr lang="en-US" baseline="0" dirty="0" smtClean="0"/>
              <a:t> Data , ICDE &amp; SIGMOD</a:t>
            </a:r>
            <a:r>
              <a:rPr lang="en-US" dirty="0" smtClean="0"/>
              <a:t> 2014</a:t>
            </a:r>
            <a:endParaRPr lang="en-US" dirty="0"/>
          </a:p>
        </p:txBody>
      </p:sp>
      <p:sp>
        <p:nvSpPr>
          <p:cNvPr id="4" name="Slide Number Placeholder 3"/>
          <p:cNvSpPr>
            <a:spLocks noGrp="1"/>
          </p:cNvSpPr>
          <p:nvPr>
            <p:ph type="sldNum" sz="quarter" idx="10"/>
          </p:nvPr>
        </p:nvSpPr>
        <p:spPr/>
        <p:txBody>
          <a:bodyPr/>
          <a:lstStyle/>
          <a:p>
            <a:fld id="{D7F14C68-9C0B-4CFE-BC2B-73E7D40C1E46}" type="slidenum">
              <a:rPr lang="en-US" smtClean="0"/>
              <a:t>15</a:t>
            </a:fld>
            <a:endParaRPr lang="en-US"/>
          </a:p>
        </p:txBody>
      </p:sp>
    </p:spTree>
    <p:extLst>
      <p:ext uri="{BB962C8B-B14F-4D97-AF65-F5344CB8AC3E}">
        <p14:creationId xmlns:p14="http://schemas.microsoft.com/office/powerpoint/2010/main" val="2211257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a-IR" dirty="0" smtClean="0"/>
              <a:t>روش های شاخص مبنا بر اساس روش تولید شاخص تفاوتند</a:t>
            </a:r>
            <a:endParaRPr lang="en-US" dirty="0" smtClean="0"/>
          </a:p>
          <a:p>
            <a:r>
              <a:rPr lang="en-US" sz="1200" kern="1200" dirty="0" smtClean="0">
                <a:solidFill>
                  <a:schemeClr val="tx1"/>
                </a:solidFill>
                <a:latin typeface="+mn-lt"/>
                <a:ea typeface="+mn-ea"/>
                <a:cs typeface="+mn-cs"/>
              </a:rPr>
              <a:t>efficiency. While index-based methods have been considerably investigated, they suffer from several disadvantages including:</a:t>
            </a:r>
          </a:p>
          <a:p>
            <a:pPr lvl="0" rtl="0"/>
            <a:r>
              <a:rPr lang="en-US" sz="1200" kern="1200" dirty="0" smtClean="0">
                <a:solidFill>
                  <a:schemeClr val="tx1"/>
                </a:solidFill>
                <a:latin typeface="+mn-lt"/>
                <a:ea typeface="+mn-ea"/>
                <a:cs typeface="+mn-cs"/>
              </a:rPr>
              <a:t>The lack of support for execution of aggregation queries at server side. </a:t>
            </a:r>
            <a:endParaRPr lang="en-US" sz="1800" kern="1200" dirty="0" smtClean="0">
              <a:solidFill>
                <a:schemeClr val="tx1"/>
              </a:solidFill>
              <a:latin typeface="+mn-lt"/>
              <a:ea typeface="+mn-ea"/>
              <a:cs typeface="+mn-cs"/>
            </a:endParaRPr>
          </a:p>
          <a:p>
            <a:pPr lvl="0" rtl="0"/>
            <a:r>
              <a:rPr lang="en-US" sz="1200" kern="1200" dirty="0" smtClean="0">
                <a:solidFill>
                  <a:schemeClr val="tx1"/>
                </a:solidFill>
                <a:latin typeface="+mn-lt"/>
                <a:ea typeface="+mn-ea"/>
                <a:cs typeface="+mn-cs"/>
              </a:rPr>
              <a:t>The existence of false hits in returned results of the server.  This leads to more communication cost as well as computational cost at the client side to refine the results.</a:t>
            </a:r>
            <a:endParaRPr lang="en-US" sz="1800" kern="1200" dirty="0" smtClean="0">
              <a:solidFill>
                <a:schemeClr val="tx1"/>
              </a:solidFill>
              <a:latin typeface="+mn-lt"/>
              <a:ea typeface="+mn-ea"/>
              <a:cs typeface="+mn-cs"/>
            </a:endParaRPr>
          </a:p>
          <a:p>
            <a:pPr lvl="0" rtl="0"/>
            <a:r>
              <a:rPr lang="en-US" sz="1200" kern="1200" dirty="0" smtClean="0">
                <a:solidFill>
                  <a:schemeClr val="tx1"/>
                </a:solidFill>
                <a:latin typeface="+mn-lt"/>
                <a:ea typeface="+mn-ea"/>
                <a:cs typeface="+mn-cs"/>
              </a:rPr>
              <a:t>Being vulnerable to the inference exposure that results in partial disclosure of the correspondence between the indices and the plain data. </a:t>
            </a:r>
            <a:endParaRPr lang="en-US" sz="18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some research activities focusing on the trade-off between security and efficiency, mainly on bucketing index-based methods</a:t>
            </a:r>
            <a:endParaRPr lang="en-US" dirty="0" smtClean="0"/>
          </a:p>
          <a:p>
            <a:endParaRPr lang="en-US" dirty="0"/>
          </a:p>
        </p:txBody>
      </p:sp>
      <p:sp>
        <p:nvSpPr>
          <p:cNvPr id="4" name="Slide Number Placeholder 3"/>
          <p:cNvSpPr>
            <a:spLocks noGrp="1"/>
          </p:cNvSpPr>
          <p:nvPr>
            <p:ph type="sldNum" sz="quarter" idx="10"/>
          </p:nvPr>
        </p:nvSpPr>
        <p:spPr/>
        <p:txBody>
          <a:bodyPr/>
          <a:lstStyle/>
          <a:p>
            <a:fld id="{42EC9E5F-93C9-41BB-A0DE-D5EC9056437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537903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ubtitle 8"/>
          <p:cNvSpPr>
            <a:spLocks noGrp="1"/>
          </p:cNvSpPr>
          <p:nvPr>
            <p:ph type="subTitle" idx="1"/>
          </p:nvPr>
        </p:nvSpPr>
        <p:spPr>
          <a:xfrm>
            <a:off x="1727200" y="3543312"/>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5E489C8-5A0D-4AD1-90EB-1C0310E35A19}" type="slidenum">
              <a:rPr lang="en-US" smtClean="0"/>
              <a:pPr/>
              <a:t>‹#›</a:t>
            </a:fld>
            <a:endParaRPr lang="en-US" dirty="0"/>
          </a:p>
        </p:txBody>
      </p:sp>
      <p:sp>
        <p:nvSpPr>
          <p:cNvPr id="7" name="Rectangle 6"/>
          <p:cNvSpPr/>
          <p:nvPr/>
        </p:nvSpPr>
        <p:spPr>
          <a:xfrm>
            <a:off x="83909" y="1792216"/>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83909" y="1739632"/>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83909" y="3319561"/>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1848843"/>
            <a:ext cx="10972800" cy="1470025"/>
          </a:xfrm>
        </p:spPr>
        <p:txBody>
          <a:bodyPr anchor="ctr"/>
          <a:lstStyle>
            <a:lvl1pPr algn="ctr">
              <a:defRPr lang="en-US" dirty="0">
                <a:ln w="17780" cmpd="sng">
                  <a:solidFill>
                    <a:schemeClr val="accent1"/>
                  </a:solidFill>
                  <a:prstDash val="solid"/>
                  <a:miter lim="800000"/>
                </a:ln>
                <a:solidFill>
                  <a:srgbClr val="FFFFFF"/>
                </a:solidFill>
              </a:defRPr>
            </a:lvl1p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9827532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464800" y="6239180"/>
            <a:ext cx="1530349" cy="476250"/>
          </a:xfrm>
        </p:spPr>
        <p:txBody>
          <a:bodyPr/>
          <a:lstStyle>
            <a:lvl1pPr algn="r">
              <a:defRPr sz="1200" b="1">
                <a:cs typeface="B Nazanin" panose="00000400000000000000" pitchFamily="2" charset="-78"/>
              </a:defRPr>
            </a:lvl1pPr>
          </a:lstStyle>
          <a:p>
            <a:fld id="{F071D305-BE75-4852-8E6B-84F2B2D50C35}" type="datetime1">
              <a:rPr lang="en-US" smtClean="0">
                <a:solidFill>
                  <a:srgbClr val="1F497D"/>
                </a:solidFill>
              </a:rPr>
              <a:t>2016-09-03</a:t>
            </a:fld>
            <a:endParaRPr lang="en-US" dirty="0">
              <a:solidFill>
                <a:srgbClr val="1F497D"/>
              </a:solidFill>
            </a:endParaRPr>
          </a:p>
        </p:txBody>
      </p:sp>
      <p:sp>
        <p:nvSpPr>
          <p:cNvPr id="5" name="Footer Placeholder 4"/>
          <p:cNvSpPr>
            <a:spLocks noGrp="1"/>
          </p:cNvSpPr>
          <p:nvPr>
            <p:ph type="ftr" sz="quarter" idx="11"/>
          </p:nvPr>
        </p:nvSpPr>
        <p:spPr>
          <a:xfrm>
            <a:off x="1422400" y="6239180"/>
            <a:ext cx="9042400" cy="457200"/>
          </a:xfrm>
        </p:spPr>
        <p:txBody>
          <a:bodyPr/>
          <a:lstStyle>
            <a:lvl1pPr algn="ctr" rtl="0">
              <a:defRPr sz="1000" b="1">
                <a:solidFill>
                  <a:srgbClr val="310F9D"/>
                </a:solidFill>
                <a:latin typeface="Nazli" pitchFamily="2" charset="-78"/>
                <a:cs typeface="B Zar" panose="00000400000000000000" pitchFamily="2" charset="-78"/>
              </a:defRPr>
            </a:lvl1pPr>
          </a:lstStyle>
          <a:p>
            <a:pPr algn="l"/>
            <a:r>
              <a:rPr lang="en-GB" sz="1200" b="0" smtClean="0">
                <a:solidFill>
                  <a:schemeClr val="tx2"/>
                </a:solidFill>
                <a:latin typeface="+mn-lt"/>
                <a:cs typeface="Nazli" pitchFamily="2" charset="-78"/>
              </a:rPr>
              <a:t>M. A. Hadavi                                   Data Management in Untrusted Environments</a:t>
            </a:r>
            <a:endParaRPr lang="en-US" sz="1200" b="0" dirty="0">
              <a:solidFill>
                <a:schemeClr val="tx2"/>
              </a:solidFill>
              <a:latin typeface="+mn-lt"/>
              <a:cs typeface="Nazli" pitchFamily="2" charset="-78"/>
            </a:endParaRPr>
          </a:p>
        </p:txBody>
      </p:sp>
      <p:sp>
        <p:nvSpPr>
          <p:cNvPr id="6" name="Slide Number Placeholder 5"/>
          <p:cNvSpPr>
            <a:spLocks noGrp="1"/>
          </p:cNvSpPr>
          <p:nvPr>
            <p:ph type="sldNum" sz="quarter" idx="12"/>
          </p:nvPr>
        </p:nvSpPr>
        <p:spPr>
          <a:xfrm>
            <a:off x="406400" y="6239180"/>
            <a:ext cx="609600" cy="457200"/>
          </a:xfrm>
        </p:spPr>
        <p:txBody>
          <a:bodyPr/>
          <a:lstStyle/>
          <a:p>
            <a:fld id="{15E489C8-5A0D-4AD1-90EB-1C0310E35A19}" type="slidenum">
              <a:rPr lang="en-US" smtClean="0"/>
              <a:pPr/>
              <a:t>‹#›</a:t>
            </a:fld>
            <a:endParaRPr lang="en-US" dirty="0"/>
          </a:p>
        </p:txBody>
      </p:sp>
      <p:sp>
        <p:nvSpPr>
          <p:cNvPr id="8" name="Content Placeholder 7"/>
          <p:cNvSpPr>
            <a:spLocks noGrp="1"/>
          </p:cNvSpPr>
          <p:nvPr>
            <p:ph sz="quarter" idx="1"/>
          </p:nvPr>
        </p:nvSpPr>
        <p:spPr>
          <a:xfrm>
            <a:off x="761963" y="1571612"/>
            <a:ext cx="10363200" cy="4643470"/>
          </a:xfrm>
        </p:spPr>
        <p:txBody>
          <a:bodyPr vert="horz"/>
          <a:lstStyle>
            <a:lvl1pPr algn="l" rtl="0">
              <a:defRPr b="1">
                <a:cs typeface="B Nazanin" pitchFamily="2" charset="-78"/>
              </a:defRPr>
            </a:lvl1pPr>
            <a:lvl2pPr algn="l" rtl="0">
              <a:spcBef>
                <a:spcPts val="1200"/>
              </a:spcBef>
              <a:buFont typeface="Wingdings" pitchFamily="2" charset="2"/>
              <a:buChar char="Ø"/>
              <a:defRPr>
                <a:cs typeface="B Nazanin" pitchFamily="2" charset="-78"/>
              </a:defRPr>
            </a:lvl2pPr>
            <a:lvl3pPr algn="l" rtl="0">
              <a:spcBef>
                <a:spcPts val="600"/>
              </a:spcBef>
              <a:defRPr>
                <a:cs typeface="B Nazanin" pitchFamily="2" charset="-78"/>
              </a:defRPr>
            </a:lvl3pPr>
            <a:lvl4pPr algn="l" rtl="0">
              <a:defRPr>
                <a:cs typeface="B Nazanin" pitchFamily="2" charset="-78"/>
              </a:defRPr>
            </a:lvl4pPr>
            <a:lvl5pPr algn="l" rtl="0">
              <a:defRPr>
                <a:cs typeface="B Nazanin" pitchFamily="2" charset="-78"/>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Title 10"/>
          <p:cNvSpPr>
            <a:spLocks noGrp="1"/>
          </p:cNvSpPr>
          <p:nvPr>
            <p:ph type="title"/>
          </p:nvPr>
        </p:nvSpPr>
        <p:spPr>
          <a:xfrm>
            <a:off x="761963" y="146656"/>
            <a:ext cx="10515637" cy="1143000"/>
          </a:xfrm>
        </p:spPr>
        <p:txBody>
          <a:bodyPr anchor="ctr">
            <a:normAutofit/>
          </a:bodyPr>
          <a:lstStyle>
            <a:lvl1pPr algn="l" rtl="0">
              <a:defRPr sz="3600">
                <a:cs typeface="B Titr" panose="00000700000000000000" pitchFamily="2" charset="-78"/>
              </a:defRPr>
            </a:lvl1pPr>
          </a:lstStyle>
          <a:p>
            <a:r>
              <a:rPr lang="en-US" dirty="0" smtClean="0"/>
              <a:t>Click to edit Master title style</a:t>
            </a:r>
            <a:endParaRPr lang="en-US" dirty="0"/>
          </a:p>
        </p:txBody>
      </p:sp>
      <p:sp>
        <p:nvSpPr>
          <p:cNvPr id="12" name="Rectangle 11"/>
          <p:cNvSpPr/>
          <p:nvPr userDrawn="1"/>
        </p:nvSpPr>
        <p:spPr>
          <a:xfrm flipV="1">
            <a:off x="92550" y="1321215"/>
            <a:ext cx="12018020" cy="3600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p:nvPr userDrawn="1"/>
        </p:nvSpPr>
        <p:spPr>
          <a:xfrm>
            <a:off x="92195" y="1285860"/>
            <a:ext cx="12018375" cy="360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Rectangle 13"/>
          <p:cNvSpPr/>
          <p:nvPr userDrawn="1"/>
        </p:nvSpPr>
        <p:spPr>
          <a:xfrm>
            <a:off x="91075" y="1357298"/>
            <a:ext cx="12019495" cy="3600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8" name="Arc 17"/>
          <p:cNvSpPr/>
          <p:nvPr userDrawn="1"/>
        </p:nvSpPr>
        <p:spPr>
          <a:xfrm>
            <a:off x="11430037" y="98734"/>
            <a:ext cx="666712" cy="71435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Tree>
    <p:extLst>
      <p:ext uri="{BB962C8B-B14F-4D97-AF65-F5344CB8AC3E}">
        <p14:creationId xmlns:p14="http://schemas.microsoft.com/office/powerpoint/2010/main" val="12732647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1106269-31D0-4FEE-BE42-E2F1181C62D2}" type="datetime1">
              <a:rPr lang="en-US" smtClean="0">
                <a:solidFill>
                  <a:srgbClr val="1F497D"/>
                </a:solidFill>
              </a:rPr>
              <a:t>2016-09-03</a:t>
            </a:fld>
            <a:endParaRPr lang="en-US">
              <a:solidFill>
                <a:srgbClr val="1F497D"/>
              </a:solidFill>
            </a:endParaRPr>
          </a:p>
        </p:txBody>
      </p:sp>
      <p:sp>
        <p:nvSpPr>
          <p:cNvPr id="6" name="Footer Placeholder 5"/>
          <p:cNvSpPr>
            <a:spLocks noGrp="1"/>
          </p:cNvSpPr>
          <p:nvPr>
            <p:ph type="ftr" sz="quarter" idx="11"/>
          </p:nvPr>
        </p:nvSpPr>
        <p:spPr/>
        <p:txBody>
          <a:bodyPr/>
          <a:lstStyle/>
          <a:p>
            <a:r>
              <a:rPr lang="en-GB" smtClean="0">
                <a:solidFill>
                  <a:srgbClr val="1F497D"/>
                </a:solidFill>
              </a:rPr>
              <a:t>M. A. Hadavi                                   Data Management in Untrusted Environments</a:t>
            </a:r>
            <a:endParaRPr lang="en-US">
              <a:solidFill>
                <a:srgbClr val="1F497D"/>
              </a:solidFill>
            </a:endParaRPr>
          </a:p>
        </p:txBody>
      </p:sp>
      <p:sp>
        <p:nvSpPr>
          <p:cNvPr id="7" name="Slide Number Placeholder 6"/>
          <p:cNvSpPr>
            <a:spLocks noGrp="1"/>
          </p:cNvSpPr>
          <p:nvPr>
            <p:ph type="sldNum" sz="quarter" idx="12"/>
          </p:nvPr>
        </p:nvSpPr>
        <p:spPr/>
        <p:txBody>
          <a:bodyPr/>
          <a:lstStyle/>
          <a:p>
            <a:fld id="{15E489C8-5A0D-4AD1-90EB-1C0310E35A19}"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676689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cs typeface="B Titr" panose="00000700000000000000" pitchFamily="2" charset="-78"/>
              </a:defRPr>
            </a:lvl1pPr>
          </a:lstStyle>
          <a:p>
            <a:r>
              <a:rPr kumimoji="0" lang="en-US" dirty="0" smtClean="0"/>
              <a:t>Click to edit Master title style</a:t>
            </a:r>
            <a:endParaRPr kumimoji="0" lang="en-US" dirty="0"/>
          </a:p>
        </p:txBody>
      </p:sp>
      <p:sp>
        <p:nvSpPr>
          <p:cNvPr id="8" name="Date Placeholder 3"/>
          <p:cNvSpPr>
            <a:spLocks noGrp="1"/>
          </p:cNvSpPr>
          <p:nvPr>
            <p:ph type="dt" sz="half" idx="10"/>
          </p:nvPr>
        </p:nvSpPr>
        <p:spPr>
          <a:xfrm>
            <a:off x="10464800" y="6239180"/>
            <a:ext cx="1530349" cy="476250"/>
          </a:xfrm>
        </p:spPr>
        <p:txBody>
          <a:bodyPr/>
          <a:lstStyle>
            <a:lvl1pPr algn="r">
              <a:defRPr b="1">
                <a:cs typeface="B Nazanin" panose="00000400000000000000" pitchFamily="2" charset="-78"/>
              </a:defRPr>
            </a:lvl1pPr>
          </a:lstStyle>
          <a:p>
            <a:fld id="{D2506A1F-4DE1-4001-AB92-58C7FFC8984F}" type="datetime1">
              <a:rPr lang="en-US" smtClean="0">
                <a:solidFill>
                  <a:srgbClr val="1F497D"/>
                </a:solidFill>
              </a:rPr>
              <a:t>2016-09-03</a:t>
            </a:fld>
            <a:endParaRPr lang="en-US" dirty="0">
              <a:solidFill>
                <a:srgbClr val="1F497D"/>
              </a:solidFill>
            </a:endParaRPr>
          </a:p>
        </p:txBody>
      </p:sp>
      <p:sp>
        <p:nvSpPr>
          <p:cNvPr id="9" name="Footer Placeholder 4"/>
          <p:cNvSpPr>
            <a:spLocks noGrp="1"/>
          </p:cNvSpPr>
          <p:nvPr>
            <p:ph type="ftr" sz="quarter" idx="11"/>
          </p:nvPr>
        </p:nvSpPr>
        <p:spPr>
          <a:xfrm>
            <a:off x="1422400" y="6239180"/>
            <a:ext cx="9042400" cy="457200"/>
          </a:xfrm>
        </p:spPr>
        <p:txBody>
          <a:bodyPr/>
          <a:lstStyle>
            <a:lvl1pPr algn="ctr" rtl="0">
              <a:defRPr sz="1000" b="1">
                <a:solidFill>
                  <a:srgbClr val="310F9D"/>
                </a:solidFill>
                <a:latin typeface="Nazli" pitchFamily="2" charset="-78"/>
                <a:cs typeface="B Zar" panose="00000400000000000000" pitchFamily="2" charset="-78"/>
              </a:defRPr>
            </a:lvl1pPr>
          </a:lstStyle>
          <a:p>
            <a:pPr algn="l"/>
            <a:r>
              <a:rPr lang="en-GB" b="0" smtClean="0">
                <a:solidFill>
                  <a:schemeClr val="tx2"/>
                </a:solidFill>
                <a:cs typeface="Nazli" pitchFamily="2" charset="-78"/>
              </a:rPr>
              <a:t>M. A. Hadavi                                   Data Management in Untrusted Environments</a:t>
            </a:r>
            <a:endParaRPr lang="en-US" b="0" dirty="0" smtClean="0">
              <a:solidFill>
                <a:schemeClr val="tx2"/>
              </a:solidFill>
              <a:cs typeface="Nazli" pitchFamily="2" charset="-78"/>
            </a:endParaRPr>
          </a:p>
        </p:txBody>
      </p:sp>
      <p:sp>
        <p:nvSpPr>
          <p:cNvPr id="10" name="Slide Number Placeholder 5"/>
          <p:cNvSpPr>
            <a:spLocks noGrp="1"/>
          </p:cNvSpPr>
          <p:nvPr>
            <p:ph type="sldNum" sz="quarter" idx="12"/>
          </p:nvPr>
        </p:nvSpPr>
        <p:spPr>
          <a:xfrm>
            <a:off x="406400" y="6239180"/>
            <a:ext cx="609600" cy="457200"/>
          </a:xfrm>
        </p:spPr>
        <p:txBody>
          <a:bodyPr/>
          <a:lstStyle/>
          <a:p>
            <a:fld id="{15E489C8-5A0D-4AD1-90EB-1C0310E35A19}" type="slidenum">
              <a:rPr lang="en-US" smtClean="0"/>
              <a:pPr/>
              <a:t>‹#›</a:t>
            </a:fld>
            <a:endParaRPr lang="en-US" dirty="0"/>
          </a:p>
        </p:txBody>
      </p:sp>
    </p:spTree>
    <p:extLst>
      <p:ext uri="{BB962C8B-B14F-4D97-AF65-F5344CB8AC3E}">
        <p14:creationId xmlns:p14="http://schemas.microsoft.com/office/powerpoint/2010/main" val="3244996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318539" y="6143644"/>
            <a:ext cx="3302000" cy="476250"/>
          </a:xfrm>
        </p:spPr>
        <p:txBody>
          <a:bodyPr/>
          <a:lstStyle>
            <a:lvl1pPr algn="r">
              <a:defRPr/>
            </a:lvl1pPr>
          </a:lstStyle>
          <a:p>
            <a:fld id="{B40C38FF-980B-4A1E-96E4-B95C09162DF4}" type="datetime1">
              <a:rPr lang="en-US" smtClean="0">
                <a:solidFill>
                  <a:srgbClr val="1F497D"/>
                </a:solidFill>
              </a:rPr>
              <a:t>2016-09-03</a:t>
            </a:fld>
            <a:endParaRPr lang="en-US">
              <a:solidFill>
                <a:srgbClr val="1F497D"/>
              </a:solidFill>
            </a:endParaRPr>
          </a:p>
        </p:txBody>
      </p:sp>
      <p:sp>
        <p:nvSpPr>
          <p:cNvPr id="6" name="Footer Placeholder 5"/>
          <p:cNvSpPr>
            <a:spLocks noGrp="1"/>
          </p:cNvSpPr>
          <p:nvPr>
            <p:ph type="ftr" sz="quarter" idx="11"/>
          </p:nvPr>
        </p:nvSpPr>
        <p:spPr/>
        <p:txBody>
          <a:bodyPr/>
          <a:lstStyle>
            <a:lvl1pPr algn="l">
              <a:defRPr/>
            </a:lvl1pPr>
          </a:lstStyle>
          <a:p>
            <a:r>
              <a:rPr lang="en-GB" smtClean="0">
                <a:solidFill>
                  <a:srgbClr val="1F497D"/>
                </a:solidFill>
              </a:rPr>
              <a:t>M. A. Hadavi                                   Data Management in Untrusted Environments</a:t>
            </a:r>
            <a:endParaRPr lang="en-US" dirty="0">
              <a:solidFill>
                <a:srgbClr val="1F497D"/>
              </a:solidFill>
            </a:endParaRPr>
          </a:p>
        </p:txBody>
      </p:sp>
      <p:sp>
        <p:nvSpPr>
          <p:cNvPr id="7" name="Slide Number Placeholder 6"/>
          <p:cNvSpPr>
            <a:spLocks noGrp="1"/>
          </p:cNvSpPr>
          <p:nvPr>
            <p:ph type="sldNum" sz="quarter" idx="12"/>
          </p:nvPr>
        </p:nvSpPr>
        <p:spPr/>
        <p:txBody>
          <a:bodyPr/>
          <a:lstStyle/>
          <a:p>
            <a:fld id="{15E489C8-5A0D-4AD1-90EB-1C0310E35A19}"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698653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3" name="Rounded Rectangle 12"/>
          <p:cNvSpPr/>
          <p:nvPr userDrawn="1"/>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ubtitle 8"/>
          <p:cNvSpPr>
            <a:spLocks noGrp="1"/>
          </p:cNvSpPr>
          <p:nvPr>
            <p:ph type="subTitle" idx="1"/>
          </p:nvPr>
        </p:nvSpPr>
        <p:spPr>
          <a:xfrm>
            <a:off x="1727200" y="3543312"/>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8318539" y="6143644"/>
            <a:ext cx="3302000" cy="476250"/>
          </a:xfrm>
        </p:spPr>
        <p:txBody>
          <a:bodyPr/>
          <a:lstStyle>
            <a:lvl1pPr algn="r">
              <a:defRPr/>
            </a:lvl1pPr>
          </a:lstStyle>
          <a:p>
            <a:fld id="{EA4C5B61-B76C-4B0E-8F4E-3EDC6F1D6A15}" type="datetime1">
              <a:rPr lang="en-US" smtClean="0">
                <a:solidFill>
                  <a:srgbClr val="1F497D"/>
                </a:solidFill>
              </a:rPr>
              <a:t>2016-09-03</a:t>
            </a:fld>
            <a:endParaRPr lang="en-US">
              <a:solidFill>
                <a:srgbClr val="1F497D"/>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5E489C8-5A0D-4AD1-90EB-1C0310E35A19}" type="slidenum">
              <a:rPr lang="en-US" smtClean="0"/>
              <a:pPr/>
              <a:t>‹#›</a:t>
            </a:fld>
            <a:endParaRPr lang="en-US" dirty="0"/>
          </a:p>
        </p:txBody>
      </p:sp>
      <p:sp>
        <p:nvSpPr>
          <p:cNvPr id="7" name="Rectangle 6"/>
          <p:cNvSpPr/>
          <p:nvPr/>
        </p:nvSpPr>
        <p:spPr>
          <a:xfrm>
            <a:off x="83909" y="1792216"/>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83909" y="1739632"/>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83909" y="3319561"/>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1848843"/>
            <a:ext cx="10972800" cy="1470025"/>
          </a:xfrm>
        </p:spPr>
        <p:txBody>
          <a:bodyPr anchor="ctr"/>
          <a:lstStyle>
            <a:lvl1pPr algn="ctr">
              <a:defRPr lang="en-US" dirty="0">
                <a:ln w="17780" cmpd="sng">
                  <a:solidFill>
                    <a:schemeClr val="accent1"/>
                  </a:solidFill>
                  <a:prstDash val="solid"/>
                  <a:miter lim="800000"/>
                </a:ln>
                <a:solidFill>
                  <a:srgbClr val="FFFFFF"/>
                </a:solidFill>
              </a:defRPr>
            </a:lvl1p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1449239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0" name="Rounded Rectangle 9"/>
          <p:cNvSpPr/>
          <p:nvPr/>
        </p:nvSpPr>
        <p:spPr>
          <a:xfrm>
            <a:off x="72571" y="89600"/>
            <a:ext cx="12017829" cy="66922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cs typeface="B Titr" panose="00000700000000000000" pitchFamily="2" charset="-78"/>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a:xfrm>
            <a:off x="10149549" y="6219844"/>
            <a:ext cx="1961020" cy="446132"/>
          </a:xfrm>
        </p:spPr>
        <p:txBody>
          <a:bodyPr/>
          <a:lstStyle>
            <a:lvl1pPr algn="r">
              <a:defRPr/>
            </a:lvl1pPr>
          </a:lstStyle>
          <a:p>
            <a:fld id="{FBB2423C-3213-42CD-83AA-F62F78AC90DA}" type="datetime1">
              <a:rPr lang="en-US" smtClean="0">
                <a:solidFill>
                  <a:srgbClr val="1F497D"/>
                </a:solidFill>
              </a:rPr>
              <a:t>2016-09-03</a:t>
            </a:fld>
            <a:endParaRPr lang="en-US" dirty="0">
              <a:solidFill>
                <a:srgbClr val="1F497D"/>
              </a:solidFill>
            </a:endParaRPr>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95072" y="6208776"/>
            <a:ext cx="609600" cy="457200"/>
          </a:xfrm>
        </p:spPr>
        <p:txBody>
          <a:bodyPr/>
          <a:lstStyle/>
          <a:p>
            <a:fld id="{15E489C8-5A0D-4AD1-90EB-1C0310E35A19}" type="slidenum">
              <a:rPr lang="en-US" smtClean="0"/>
              <a:pPr/>
              <a:t>‹#›</a:t>
            </a:fld>
            <a:endParaRPr lang="en-US"/>
          </a:p>
        </p:txBody>
      </p:sp>
    </p:spTree>
    <p:extLst>
      <p:ext uri="{BB962C8B-B14F-4D97-AF65-F5344CB8AC3E}">
        <p14:creationId xmlns:p14="http://schemas.microsoft.com/office/powerpoint/2010/main" val="10990959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464800" y="6239180"/>
            <a:ext cx="1530349" cy="476250"/>
          </a:xfrm>
        </p:spPr>
        <p:txBody>
          <a:bodyPr/>
          <a:lstStyle>
            <a:lvl1pPr algn="r">
              <a:defRPr sz="1200" b="0">
                <a:cs typeface="B Nazanin" panose="00000400000000000000" pitchFamily="2" charset="-78"/>
              </a:defRPr>
            </a:lvl1pPr>
          </a:lstStyle>
          <a:p>
            <a:fld id="{0911D747-1A9D-4921-B2AB-30539F427C1A}" type="datetime1">
              <a:rPr lang="en-US" smtClean="0">
                <a:solidFill>
                  <a:srgbClr val="1F497D"/>
                </a:solidFill>
              </a:rPr>
              <a:t>2016-09-03</a:t>
            </a:fld>
            <a:endParaRPr lang="en-US" dirty="0">
              <a:solidFill>
                <a:srgbClr val="1F497D"/>
              </a:solidFill>
            </a:endParaRPr>
          </a:p>
        </p:txBody>
      </p:sp>
      <p:sp>
        <p:nvSpPr>
          <p:cNvPr id="5" name="Footer Placeholder 4"/>
          <p:cNvSpPr>
            <a:spLocks noGrp="1"/>
          </p:cNvSpPr>
          <p:nvPr>
            <p:ph type="ftr" sz="quarter" idx="11"/>
          </p:nvPr>
        </p:nvSpPr>
        <p:spPr>
          <a:xfrm>
            <a:off x="1205023" y="6239180"/>
            <a:ext cx="9259777" cy="457200"/>
          </a:xfrm>
        </p:spPr>
        <p:txBody>
          <a:bodyPr/>
          <a:lstStyle>
            <a:lvl1pPr algn="ctr" rtl="0">
              <a:defRPr lang="en-GB" sz="1800" b="0" smtClean="0">
                <a:solidFill>
                  <a:schemeClr val="tx2"/>
                </a:solidFill>
                <a:cs typeface="Nazli" pitchFamily="2" charset="-78"/>
              </a:defRPr>
            </a:lvl1pPr>
          </a:lstStyle>
          <a:p>
            <a:pPr algn="l"/>
            <a:r>
              <a:rPr lang="en-GB" smtClean="0"/>
              <a:t>M. A. Hadavi                                   Data Management in Untrusted Environments</a:t>
            </a:r>
            <a:endParaRPr lang="en-GB" dirty="0"/>
          </a:p>
        </p:txBody>
      </p:sp>
      <p:sp>
        <p:nvSpPr>
          <p:cNvPr id="6" name="Slide Number Placeholder 5"/>
          <p:cNvSpPr>
            <a:spLocks noGrp="1"/>
          </p:cNvSpPr>
          <p:nvPr>
            <p:ph type="sldNum" sz="quarter" idx="12"/>
          </p:nvPr>
        </p:nvSpPr>
        <p:spPr>
          <a:xfrm>
            <a:off x="406400" y="6239180"/>
            <a:ext cx="609600" cy="457200"/>
          </a:xfrm>
        </p:spPr>
        <p:txBody>
          <a:bodyPr/>
          <a:lstStyle/>
          <a:p>
            <a:fld id="{15E489C8-5A0D-4AD1-90EB-1C0310E35A19}" type="slidenum">
              <a:rPr lang="en-US" smtClean="0"/>
              <a:pPr/>
              <a:t>‹#›</a:t>
            </a:fld>
            <a:endParaRPr lang="en-US" dirty="0"/>
          </a:p>
        </p:txBody>
      </p:sp>
      <p:sp>
        <p:nvSpPr>
          <p:cNvPr id="8" name="Content Placeholder 7"/>
          <p:cNvSpPr>
            <a:spLocks noGrp="1"/>
          </p:cNvSpPr>
          <p:nvPr>
            <p:ph sz="quarter" idx="1"/>
          </p:nvPr>
        </p:nvSpPr>
        <p:spPr>
          <a:xfrm>
            <a:off x="761963" y="1571612"/>
            <a:ext cx="10363200" cy="4643470"/>
          </a:xfrm>
        </p:spPr>
        <p:txBody>
          <a:bodyPr vert="horz"/>
          <a:lstStyle>
            <a:lvl1pPr algn="l" rtl="0">
              <a:defRPr b="1">
                <a:cs typeface="B Nazanin" pitchFamily="2" charset="-78"/>
              </a:defRPr>
            </a:lvl1pPr>
            <a:lvl2pPr algn="l" rtl="0">
              <a:spcBef>
                <a:spcPts val="1200"/>
              </a:spcBef>
              <a:buFont typeface="Wingdings" pitchFamily="2" charset="2"/>
              <a:buChar char="Ø"/>
              <a:defRPr>
                <a:cs typeface="B Nazanin" pitchFamily="2" charset="-78"/>
              </a:defRPr>
            </a:lvl2pPr>
            <a:lvl3pPr algn="l" rtl="0">
              <a:spcBef>
                <a:spcPts val="600"/>
              </a:spcBef>
              <a:defRPr>
                <a:cs typeface="B Nazanin" pitchFamily="2" charset="-78"/>
              </a:defRPr>
            </a:lvl3pPr>
            <a:lvl4pPr algn="l" rtl="0">
              <a:defRPr>
                <a:cs typeface="B Nazanin" pitchFamily="2" charset="-78"/>
              </a:defRPr>
            </a:lvl4pPr>
            <a:lvl5pPr algn="l" rtl="0">
              <a:defRPr>
                <a:cs typeface="B Nazanin" pitchFamily="2" charset="-78"/>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Title 10"/>
          <p:cNvSpPr>
            <a:spLocks noGrp="1"/>
          </p:cNvSpPr>
          <p:nvPr>
            <p:ph type="title"/>
          </p:nvPr>
        </p:nvSpPr>
        <p:spPr>
          <a:xfrm>
            <a:off x="761963" y="146656"/>
            <a:ext cx="10515637" cy="1143000"/>
          </a:xfrm>
        </p:spPr>
        <p:txBody>
          <a:bodyPr anchor="ctr">
            <a:normAutofit/>
          </a:bodyPr>
          <a:lstStyle>
            <a:lvl1pPr algn="l" rtl="0">
              <a:defRPr sz="3600">
                <a:cs typeface="B Titr" panose="00000700000000000000" pitchFamily="2" charset="-78"/>
              </a:defRPr>
            </a:lvl1pPr>
          </a:lstStyle>
          <a:p>
            <a:r>
              <a:rPr lang="en-US" dirty="0" smtClean="0"/>
              <a:t>Click to edit Master title style</a:t>
            </a:r>
            <a:endParaRPr lang="en-US" dirty="0"/>
          </a:p>
        </p:txBody>
      </p:sp>
      <p:sp>
        <p:nvSpPr>
          <p:cNvPr id="12" name="Rectangle 11"/>
          <p:cNvSpPr/>
          <p:nvPr userDrawn="1"/>
        </p:nvSpPr>
        <p:spPr>
          <a:xfrm flipV="1">
            <a:off x="92550" y="1321215"/>
            <a:ext cx="12018020" cy="3600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p:nvPr userDrawn="1"/>
        </p:nvSpPr>
        <p:spPr>
          <a:xfrm>
            <a:off x="92195" y="1285860"/>
            <a:ext cx="12018375" cy="360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Rectangle 13"/>
          <p:cNvSpPr/>
          <p:nvPr userDrawn="1"/>
        </p:nvSpPr>
        <p:spPr>
          <a:xfrm>
            <a:off x="91075" y="1357298"/>
            <a:ext cx="12019495" cy="3600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8" name="Arc 17"/>
          <p:cNvSpPr/>
          <p:nvPr userDrawn="1"/>
        </p:nvSpPr>
        <p:spPr>
          <a:xfrm>
            <a:off x="11430037" y="98734"/>
            <a:ext cx="666712" cy="71435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Tree>
    <p:extLst>
      <p:ext uri="{BB962C8B-B14F-4D97-AF65-F5344CB8AC3E}">
        <p14:creationId xmlns:p14="http://schemas.microsoft.com/office/powerpoint/2010/main" val="37480038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EFDED7E-5D49-4F18-93FE-864486500B61}" type="datetime1">
              <a:rPr lang="en-US" smtClean="0">
                <a:solidFill>
                  <a:srgbClr val="1F497D"/>
                </a:solidFill>
              </a:rPr>
              <a:t>2016-09-03</a:t>
            </a:fld>
            <a:endParaRPr lang="en-US">
              <a:solidFill>
                <a:srgbClr val="1F497D"/>
              </a:solidFill>
            </a:endParaRPr>
          </a:p>
        </p:txBody>
      </p:sp>
      <p:sp>
        <p:nvSpPr>
          <p:cNvPr id="6" name="Footer Placeholder 5"/>
          <p:cNvSpPr>
            <a:spLocks noGrp="1"/>
          </p:cNvSpPr>
          <p:nvPr>
            <p:ph type="ftr" sz="quarter" idx="11"/>
          </p:nvPr>
        </p:nvSpPr>
        <p:spPr/>
        <p:txBody>
          <a:bodyPr/>
          <a:lstStyle/>
          <a:p>
            <a:r>
              <a:rPr lang="en-GB" smtClean="0">
                <a:solidFill>
                  <a:srgbClr val="1F497D"/>
                </a:solidFill>
              </a:rPr>
              <a:t>M. A. Hadavi                                   Data Management in Untrusted Environments</a:t>
            </a:r>
            <a:endParaRPr lang="en-US">
              <a:solidFill>
                <a:srgbClr val="1F497D"/>
              </a:solidFill>
            </a:endParaRPr>
          </a:p>
        </p:txBody>
      </p:sp>
      <p:sp>
        <p:nvSpPr>
          <p:cNvPr id="7" name="Slide Number Placeholder 6"/>
          <p:cNvSpPr>
            <a:spLocks noGrp="1"/>
          </p:cNvSpPr>
          <p:nvPr>
            <p:ph type="sldNum" sz="quarter" idx="12"/>
          </p:nvPr>
        </p:nvSpPr>
        <p:spPr/>
        <p:txBody>
          <a:bodyPr/>
          <a:lstStyle/>
          <a:p>
            <a:fld id="{15E489C8-5A0D-4AD1-90EB-1C0310E35A19}"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316212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AF02E99-7B26-4A6D-84F6-54DC89E92567}" type="datetime1">
              <a:rPr lang="en-US" smtClean="0">
                <a:solidFill>
                  <a:srgbClr val="1F497D"/>
                </a:solidFill>
              </a:rPr>
              <a:t>2016-09-03</a:t>
            </a:fld>
            <a:endParaRPr lang="en-US">
              <a:solidFill>
                <a:srgbClr val="1F497D"/>
              </a:solidFill>
            </a:endParaRPr>
          </a:p>
        </p:txBody>
      </p:sp>
      <p:sp>
        <p:nvSpPr>
          <p:cNvPr id="8" name="Footer Placeholder 7"/>
          <p:cNvSpPr>
            <a:spLocks noGrp="1"/>
          </p:cNvSpPr>
          <p:nvPr>
            <p:ph type="ftr" sz="quarter" idx="11"/>
          </p:nvPr>
        </p:nvSpPr>
        <p:spPr/>
        <p:txBody>
          <a:bodyPr/>
          <a:lstStyle/>
          <a:p>
            <a:r>
              <a:rPr lang="en-GB" smtClean="0">
                <a:solidFill>
                  <a:srgbClr val="1F497D"/>
                </a:solidFill>
              </a:rPr>
              <a:t>M. A. Hadavi                                   Data Management in Untrusted Environments</a:t>
            </a:r>
            <a:endParaRPr lang="en-US">
              <a:solidFill>
                <a:srgbClr val="1F497D"/>
              </a:solidFill>
            </a:endParaRPr>
          </a:p>
        </p:txBody>
      </p:sp>
      <p:sp>
        <p:nvSpPr>
          <p:cNvPr id="9" name="Slide Number Placeholder 8"/>
          <p:cNvSpPr>
            <a:spLocks noGrp="1"/>
          </p:cNvSpPr>
          <p:nvPr>
            <p:ph type="sldNum" sz="quarter" idx="12"/>
          </p:nvPr>
        </p:nvSpPr>
        <p:spPr/>
        <p:txBody>
          <a:bodyPr/>
          <a:lstStyle/>
          <a:p>
            <a:fld id="{15E489C8-5A0D-4AD1-90EB-1C0310E35A19}" type="slidenum">
              <a:rPr lang="en-US" smtClean="0"/>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9042314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cs typeface="B Titr" panose="00000700000000000000" pitchFamily="2" charset="-78"/>
              </a:defRPr>
            </a:lvl1pPr>
          </a:lstStyle>
          <a:p>
            <a:r>
              <a:rPr kumimoji="0" lang="en-US" dirty="0" smtClean="0"/>
              <a:t>Click to edit Master title style</a:t>
            </a:r>
            <a:endParaRPr kumimoji="0" lang="en-US" dirty="0"/>
          </a:p>
        </p:txBody>
      </p:sp>
      <p:sp>
        <p:nvSpPr>
          <p:cNvPr id="8" name="Date Placeholder 3"/>
          <p:cNvSpPr>
            <a:spLocks noGrp="1"/>
          </p:cNvSpPr>
          <p:nvPr>
            <p:ph type="dt" sz="half" idx="10"/>
          </p:nvPr>
        </p:nvSpPr>
        <p:spPr>
          <a:xfrm>
            <a:off x="10464800" y="6239180"/>
            <a:ext cx="1530349" cy="476250"/>
          </a:xfrm>
        </p:spPr>
        <p:txBody>
          <a:bodyPr/>
          <a:lstStyle>
            <a:lvl1pPr algn="r">
              <a:defRPr b="1">
                <a:cs typeface="B Nazanin" panose="00000400000000000000" pitchFamily="2" charset="-78"/>
              </a:defRPr>
            </a:lvl1pPr>
          </a:lstStyle>
          <a:p>
            <a:fld id="{45991443-57BD-4319-B3C9-90406CE74A18}" type="datetime1">
              <a:rPr lang="en-US" smtClean="0">
                <a:solidFill>
                  <a:srgbClr val="1F497D"/>
                </a:solidFill>
              </a:rPr>
              <a:t>2016-09-03</a:t>
            </a:fld>
            <a:endParaRPr lang="en-US" dirty="0">
              <a:solidFill>
                <a:srgbClr val="1F497D"/>
              </a:solidFill>
            </a:endParaRPr>
          </a:p>
        </p:txBody>
      </p:sp>
      <p:sp>
        <p:nvSpPr>
          <p:cNvPr id="9" name="Footer Placeholder 4"/>
          <p:cNvSpPr>
            <a:spLocks noGrp="1"/>
          </p:cNvSpPr>
          <p:nvPr>
            <p:ph type="ftr" sz="quarter" idx="11"/>
          </p:nvPr>
        </p:nvSpPr>
        <p:spPr>
          <a:xfrm>
            <a:off x="1422400" y="6239180"/>
            <a:ext cx="9042400" cy="457200"/>
          </a:xfrm>
        </p:spPr>
        <p:txBody>
          <a:bodyPr/>
          <a:lstStyle>
            <a:lvl1pPr algn="ctr" rtl="0">
              <a:defRPr sz="1000" b="1">
                <a:solidFill>
                  <a:srgbClr val="310F9D"/>
                </a:solidFill>
                <a:latin typeface="Nazli" pitchFamily="2" charset="-78"/>
                <a:cs typeface="B Zar" panose="00000400000000000000" pitchFamily="2" charset="-78"/>
              </a:defRPr>
            </a:lvl1pPr>
          </a:lstStyle>
          <a:p>
            <a:pPr rtl="1"/>
            <a:r>
              <a:rPr lang="en-GB" smtClean="0"/>
              <a:t>M. A. Hadavi                                   Data Management in Untrusted Environments</a:t>
            </a:r>
            <a:endParaRPr lang="en-US" dirty="0"/>
          </a:p>
        </p:txBody>
      </p:sp>
      <p:sp>
        <p:nvSpPr>
          <p:cNvPr id="10" name="Slide Number Placeholder 5"/>
          <p:cNvSpPr>
            <a:spLocks noGrp="1"/>
          </p:cNvSpPr>
          <p:nvPr>
            <p:ph type="sldNum" sz="quarter" idx="12"/>
          </p:nvPr>
        </p:nvSpPr>
        <p:spPr>
          <a:xfrm>
            <a:off x="406400" y="6239180"/>
            <a:ext cx="609600" cy="457200"/>
          </a:xfrm>
        </p:spPr>
        <p:txBody>
          <a:bodyPr/>
          <a:lstStyle/>
          <a:p>
            <a:fld id="{15E489C8-5A0D-4AD1-90EB-1C0310E35A19}" type="slidenum">
              <a:rPr lang="en-US" smtClean="0"/>
              <a:pPr/>
              <a:t>‹#›</a:t>
            </a:fld>
            <a:endParaRPr lang="en-US" dirty="0"/>
          </a:p>
        </p:txBody>
      </p:sp>
    </p:spTree>
    <p:extLst>
      <p:ext uri="{BB962C8B-B14F-4D97-AF65-F5344CB8AC3E}">
        <p14:creationId xmlns:p14="http://schemas.microsoft.com/office/powerpoint/2010/main" val="2738537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0" name="Rounded Rectangle 9"/>
          <p:cNvSpPr/>
          <p:nvPr/>
        </p:nvSpPr>
        <p:spPr>
          <a:xfrm>
            <a:off x="72571" y="89600"/>
            <a:ext cx="12017829" cy="66922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cs typeface="B Titr" panose="00000700000000000000" pitchFamily="2" charset="-78"/>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a:xfrm>
            <a:off x="10149549" y="6219844"/>
            <a:ext cx="1961020" cy="446132"/>
          </a:xfrm>
        </p:spPr>
        <p:txBody>
          <a:bodyPr/>
          <a:lstStyle>
            <a:lvl1pPr algn="r">
              <a:defRPr/>
            </a:lvl1pPr>
          </a:lstStyle>
          <a:p>
            <a:fld id="{70C2E420-9627-4519-97C3-8C846558C3A3}" type="datetime1">
              <a:rPr lang="en-US" smtClean="0">
                <a:solidFill>
                  <a:srgbClr val="1F497D"/>
                </a:solidFill>
              </a:rPr>
              <a:t>2016-09-03</a:t>
            </a:fld>
            <a:endParaRPr lang="en-US" dirty="0">
              <a:solidFill>
                <a:srgbClr val="1F497D"/>
              </a:solidFill>
            </a:endParaRPr>
          </a:p>
        </p:txBody>
      </p:sp>
      <p:sp>
        <p:nvSpPr>
          <p:cNvPr id="5" name="Footer Placeholder 4"/>
          <p:cNvSpPr>
            <a:spLocks noGrp="1"/>
          </p:cNvSpPr>
          <p:nvPr>
            <p:ph type="ftr" sz="quarter" idx="11"/>
          </p:nvPr>
        </p:nvSpPr>
        <p:spPr>
          <a:xfrm>
            <a:off x="1068100" y="6219844"/>
            <a:ext cx="9161656" cy="409556"/>
          </a:xfrm>
        </p:spPr>
        <p:txBody>
          <a:bodyPr/>
          <a:lstStyle/>
          <a:p>
            <a:pPr algn="l"/>
            <a:r>
              <a:rPr lang="en-GB" smtClean="0"/>
              <a:t>M. A. Hadavi                                   Data Management in Untrusted Environments</a:t>
            </a:r>
            <a:endParaRPr lang="en-US" dirty="0">
              <a:solidFill>
                <a:srgbClr val="1F497D"/>
              </a:solidFill>
            </a:endParaRPr>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95072" y="6208776"/>
            <a:ext cx="609600" cy="457200"/>
          </a:xfrm>
        </p:spPr>
        <p:txBody>
          <a:bodyPr/>
          <a:lstStyle/>
          <a:p>
            <a:fld id="{15E489C8-5A0D-4AD1-90EB-1C0310E35A19}" type="slidenum">
              <a:rPr lang="en-US" smtClean="0"/>
              <a:pPr/>
              <a:t>‹#›</a:t>
            </a:fld>
            <a:endParaRPr lang="en-US"/>
          </a:p>
        </p:txBody>
      </p:sp>
    </p:spTree>
    <p:extLst>
      <p:ext uri="{BB962C8B-B14F-4D97-AF65-F5344CB8AC3E}">
        <p14:creationId xmlns:p14="http://schemas.microsoft.com/office/powerpoint/2010/main" val="38629213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318539" y="6143644"/>
            <a:ext cx="3302000" cy="476250"/>
          </a:xfrm>
        </p:spPr>
        <p:txBody>
          <a:bodyPr/>
          <a:lstStyle>
            <a:lvl1pPr algn="r">
              <a:defRPr/>
            </a:lvl1pPr>
          </a:lstStyle>
          <a:p>
            <a:fld id="{58E6D0AE-457D-4C3F-AB0E-FA294E6A47DB}" type="datetime1">
              <a:rPr lang="en-US" smtClean="0">
                <a:solidFill>
                  <a:srgbClr val="1F497D"/>
                </a:solidFill>
              </a:rPr>
              <a:t>2016-09-03</a:t>
            </a:fld>
            <a:endParaRPr lang="en-US">
              <a:solidFill>
                <a:srgbClr val="1F497D"/>
              </a:solidFill>
            </a:endParaRPr>
          </a:p>
        </p:txBody>
      </p:sp>
      <p:sp>
        <p:nvSpPr>
          <p:cNvPr id="6" name="Footer Placeholder 5"/>
          <p:cNvSpPr>
            <a:spLocks noGrp="1"/>
          </p:cNvSpPr>
          <p:nvPr>
            <p:ph type="ftr" sz="quarter" idx="11"/>
          </p:nvPr>
        </p:nvSpPr>
        <p:spPr/>
        <p:txBody>
          <a:bodyPr/>
          <a:lstStyle>
            <a:lvl1pPr algn="l">
              <a:defRPr/>
            </a:lvl1pPr>
          </a:lstStyle>
          <a:p>
            <a:r>
              <a:rPr lang="en-GB" smtClean="0">
                <a:solidFill>
                  <a:srgbClr val="1F497D"/>
                </a:solidFill>
              </a:rPr>
              <a:t>M. A. Hadavi                                   Data Management in Untrusted Environments</a:t>
            </a:r>
            <a:endParaRPr lang="en-US" dirty="0">
              <a:solidFill>
                <a:srgbClr val="1F497D"/>
              </a:solidFill>
            </a:endParaRPr>
          </a:p>
        </p:txBody>
      </p:sp>
      <p:sp>
        <p:nvSpPr>
          <p:cNvPr id="7" name="Slide Number Placeholder 6"/>
          <p:cNvSpPr>
            <a:spLocks noGrp="1"/>
          </p:cNvSpPr>
          <p:nvPr>
            <p:ph type="sldNum" sz="quarter" idx="12"/>
          </p:nvPr>
        </p:nvSpPr>
        <p:spPr/>
        <p:txBody>
          <a:bodyPr/>
          <a:lstStyle/>
          <a:p>
            <a:fld id="{15E489C8-5A0D-4AD1-90EB-1C0310E35A19}"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83570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15E489C8-5A0D-4AD1-90EB-1C0310E35A19}" type="slidenum">
              <a:rPr lang="en-US" smtClean="0"/>
              <a:pPr/>
              <a:t>‹#›</a:t>
            </a:fld>
            <a:endParaRPr lang="en-US"/>
          </a:p>
        </p:txBody>
      </p:sp>
      <p:sp>
        <p:nvSpPr>
          <p:cNvPr id="7" name="Date Placeholder 3"/>
          <p:cNvSpPr txBox="1">
            <a:spLocks/>
          </p:cNvSpPr>
          <p:nvPr userDrawn="1"/>
        </p:nvSpPr>
        <p:spPr>
          <a:xfrm>
            <a:off x="10566400" y="6239180"/>
            <a:ext cx="1390707" cy="476250"/>
          </a:xfrm>
          <a:prstGeom prst="rect">
            <a:avLst/>
          </a:prstGeom>
        </p:spPr>
        <p:txBody>
          <a:bodyPr anchor="ctr" anchorCtr="0"/>
          <a:lstStyle>
            <a:defPPr>
              <a:defRPr lang="en-US"/>
            </a:defPPr>
            <a:lvl1pPr marL="0" algn="r" defTabSz="914400" rtl="0" eaLnBrk="1" latinLnBrk="0" hangingPunct="1">
              <a:defRPr kumimoji="0" sz="1400" kern="1200" baseline="0">
                <a:solidFill>
                  <a:schemeClr val="tx2"/>
                </a:solidFill>
                <a:latin typeface="+mn-lt"/>
                <a:ea typeface="+mn-ea"/>
                <a:cs typeface="Nazli"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AE82CF-E801-44AE-BBAE-6272DBD88C2D}" type="datetime1">
              <a:rPr lang="en-US" sz="1400" smtClean="0">
                <a:solidFill>
                  <a:srgbClr val="1F497D"/>
                </a:solidFill>
                <a:cs typeface="B Nazanin" panose="00000400000000000000" pitchFamily="2" charset="-78"/>
              </a:rPr>
              <a:pPr/>
              <a:t>2016-09-03</a:t>
            </a:fld>
            <a:endParaRPr lang="en-US" sz="1400" dirty="0">
              <a:solidFill>
                <a:srgbClr val="1F497D"/>
              </a:solidFill>
              <a:cs typeface="B Nazanin" panose="00000400000000000000" pitchFamily="2" charset="-78"/>
            </a:endParaRPr>
          </a:p>
        </p:txBody>
      </p:sp>
      <p:sp>
        <p:nvSpPr>
          <p:cNvPr id="8" name="Footer Placeholder 4"/>
          <p:cNvSpPr>
            <a:spLocks noGrp="1"/>
          </p:cNvSpPr>
          <p:nvPr>
            <p:ph type="ftr" sz="quarter" idx="11"/>
          </p:nvPr>
        </p:nvSpPr>
        <p:spPr>
          <a:xfrm>
            <a:off x="1619219" y="6239180"/>
            <a:ext cx="8947181" cy="457200"/>
          </a:xfrm>
        </p:spPr>
        <p:txBody>
          <a:bodyPr/>
          <a:lstStyle>
            <a:lvl1pPr algn="l" rtl="0">
              <a:defRPr sz="1400" b="1">
                <a:solidFill>
                  <a:schemeClr val="accent1">
                    <a:lumMod val="60000"/>
                    <a:lumOff val="40000"/>
                  </a:schemeClr>
                </a:solidFill>
                <a:latin typeface="Nazli" pitchFamily="2" charset="-78"/>
                <a:cs typeface="Nazli" pitchFamily="2" charset="-78"/>
              </a:defRPr>
            </a:lvl1pPr>
          </a:lstStyle>
          <a:p>
            <a:pPr algn="r" rtl="1"/>
            <a:r>
              <a:rPr lang="en-GB" smtClean="0">
                <a:solidFill>
                  <a:srgbClr val="4F81BD">
                    <a:lumMod val="60000"/>
                    <a:lumOff val="40000"/>
                  </a:srgbClr>
                </a:solidFill>
              </a:rPr>
              <a:t>M. A. Hadavi                                   Data Management in Untrusted Environments</a:t>
            </a:r>
            <a:endParaRPr lang="en-US" dirty="0">
              <a:solidFill>
                <a:srgbClr val="4F81BD">
                  <a:lumMod val="60000"/>
                  <a:lumOff val="40000"/>
                </a:srgbClr>
              </a:solidFill>
            </a:endParaRPr>
          </a:p>
        </p:txBody>
      </p:sp>
    </p:spTree>
    <p:extLst>
      <p:ext uri="{BB962C8B-B14F-4D97-AF65-F5344CB8AC3E}">
        <p14:creationId xmlns:p14="http://schemas.microsoft.com/office/powerpoint/2010/main" val="327051233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87208D-B3CF-4BFF-B746-924D120B6EF7}" type="datetime1">
              <a:rPr lang="en-US" smtClean="0">
                <a:solidFill>
                  <a:srgbClr val="1F497D"/>
                </a:solidFill>
              </a:rPr>
              <a:t>2016-09-03</a:t>
            </a:fld>
            <a:endParaRPr lang="en-US">
              <a:solidFill>
                <a:srgbClr val="1F497D"/>
              </a:solidFill>
            </a:endParaRPr>
          </a:p>
        </p:txBody>
      </p:sp>
      <p:sp>
        <p:nvSpPr>
          <p:cNvPr id="5" name="Footer Placeholder 4"/>
          <p:cNvSpPr>
            <a:spLocks noGrp="1"/>
          </p:cNvSpPr>
          <p:nvPr>
            <p:ph type="ftr" sz="quarter" idx="11"/>
          </p:nvPr>
        </p:nvSpPr>
        <p:spPr/>
        <p:txBody>
          <a:bodyPr/>
          <a:lstStyle/>
          <a:p>
            <a:r>
              <a:rPr lang="en-GB" smtClean="0">
                <a:solidFill>
                  <a:srgbClr val="1F497D"/>
                </a:solidFill>
              </a:rPr>
              <a:t>M. A. Hadavi                                   Data Management in Untrusted Environments</a:t>
            </a:r>
            <a:endParaRPr lang="en-US">
              <a:solidFill>
                <a:srgbClr val="1F497D"/>
              </a:solidFill>
            </a:endParaRPr>
          </a:p>
        </p:txBody>
      </p:sp>
      <p:sp>
        <p:nvSpPr>
          <p:cNvPr id="6" name="Slide Number Placeholder 5"/>
          <p:cNvSpPr>
            <a:spLocks noGrp="1"/>
          </p:cNvSpPr>
          <p:nvPr>
            <p:ph type="sldNum" sz="quarter" idx="12"/>
          </p:nvPr>
        </p:nvSpPr>
        <p:spPr/>
        <p:txBody>
          <a:bodyPr/>
          <a:lstStyle/>
          <a:p>
            <a:fld id="{15E489C8-5A0D-4AD1-90EB-1C0310E35A19}" type="slidenum">
              <a:rPr lang="en-US" smtClean="0"/>
              <a:pPr/>
              <a:t>‹#›</a:t>
            </a:fld>
            <a:endParaRPr lang="en-US"/>
          </a:p>
        </p:txBody>
      </p:sp>
    </p:spTree>
    <p:extLst>
      <p:ext uri="{BB962C8B-B14F-4D97-AF65-F5344CB8AC3E}">
        <p14:creationId xmlns:p14="http://schemas.microsoft.com/office/powerpoint/2010/main" val="1533789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C4BA3F-D292-4153-8BE8-200074813BAC}" type="datetime1">
              <a:rPr lang="en-US" smtClean="0"/>
              <a:t>2016-09-03</a:t>
            </a:fld>
            <a:endParaRPr lang="en-US"/>
          </a:p>
        </p:txBody>
      </p:sp>
      <p:sp>
        <p:nvSpPr>
          <p:cNvPr id="5" name="Footer Placeholder 4"/>
          <p:cNvSpPr>
            <a:spLocks noGrp="1"/>
          </p:cNvSpPr>
          <p:nvPr>
            <p:ph type="ftr" sz="quarter" idx="11"/>
          </p:nvPr>
        </p:nvSpPr>
        <p:spPr/>
        <p:txBody>
          <a:bodyPr/>
          <a:lstStyle/>
          <a:p>
            <a:r>
              <a:rPr lang="en-GB" smtClean="0"/>
              <a:t>M. A. Hadavi                                   Data Management in Untrusted Environments</a:t>
            </a:r>
            <a:endParaRPr lang="en-US"/>
          </a:p>
        </p:txBody>
      </p:sp>
      <p:sp>
        <p:nvSpPr>
          <p:cNvPr id="6" name="Slide Number Placeholder 5"/>
          <p:cNvSpPr>
            <a:spLocks noGrp="1"/>
          </p:cNvSpPr>
          <p:nvPr>
            <p:ph type="sldNum" sz="quarter" idx="12"/>
          </p:nvPr>
        </p:nvSpPr>
        <p:spPr/>
        <p:txBody>
          <a:bodyPr/>
          <a:lstStyle/>
          <a:p>
            <a:fld id="{8EA8EE05-4C06-4916-87EC-148E3BCEA508}" type="slidenum">
              <a:rPr lang="en-US" smtClean="0"/>
              <a:t>‹#›</a:t>
            </a:fld>
            <a:endParaRPr lang="en-US"/>
          </a:p>
        </p:txBody>
      </p:sp>
    </p:spTree>
    <p:extLst>
      <p:ext uri="{BB962C8B-B14F-4D97-AF65-F5344CB8AC3E}">
        <p14:creationId xmlns:p14="http://schemas.microsoft.com/office/powerpoint/2010/main" val="2127931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0E14A4-6DD8-4816-91B3-A5CC8CF34E20}" type="datetime1">
              <a:rPr lang="en-US" smtClean="0"/>
              <a:t>2016-09-03</a:t>
            </a:fld>
            <a:endParaRPr lang="en-US"/>
          </a:p>
        </p:txBody>
      </p:sp>
      <p:sp>
        <p:nvSpPr>
          <p:cNvPr id="5" name="Footer Placeholder 4"/>
          <p:cNvSpPr>
            <a:spLocks noGrp="1"/>
          </p:cNvSpPr>
          <p:nvPr>
            <p:ph type="ftr" sz="quarter" idx="11"/>
          </p:nvPr>
        </p:nvSpPr>
        <p:spPr/>
        <p:txBody>
          <a:bodyPr/>
          <a:lstStyle/>
          <a:p>
            <a:r>
              <a:rPr lang="en-GB" smtClean="0"/>
              <a:t>M. A. Hadavi                                   Data Management in Untrusted Environments</a:t>
            </a:r>
            <a:endParaRPr lang="en-US"/>
          </a:p>
        </p:txBody>
      </p:sp>
      <p:sp>
        <p:nvSpPr>
          <p:cNvPr id="6" name="Slide Number Placeholder 5"/>
          <p:cNvSpPr>
            <a:spLocks noGrp="1"/>
          </p:cNvSpPr>
          <p:nvPr>
            <p:ph type="sldNum" sz="quarter" idx="12"/>
          </p:nvPr>
        </p:nvSpPr>
        <p:spPr/>
        <p:txBody>
          <a:bodyPr/>
          <a:lstStyle/>
          <a:p>
            <a:fld id="{8EA8EE05-4C06-4916-87EC-148E3BCEA508}" type="slidenum">
              <a:rPr lang="en-US" smtClean="0"/>
              <a:t>‹#›</a:t>
            </a:fld>
            <a:endParaRPr lang="en-US"/>
          </a:p>
        </p:txBody>
      </p:sp>
    </p:spTree>
    <p:extLst>
      <p:ext uri="{BB962C8B-B14F-4D97-AF65-F5344CB8AC3E}">
        <p14:creationId xmlns:p14="http://schemas.microsoft.com/office/powerpoint/2010/main" val="2698274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40E935-CF4A-4534-858E-EB39E4156513}" type="datetime1">
              <a:rPr lang="en-US" smtClean="0"/>
              <a:t>2016-09-03</a:t>
            </a:fld>
            <a:endParaRPr lang="en-US"/>
          </a:p>
        </p:txBody>
      </p:sp>
      <p:sp>
        <p:nvSpPr>
          <p:cNvPr id="5" name="Footer Placeholder 4"/>
          <p:cNvSpPr>
            <a:spLocks noGrp="1"/>
          </p:cNvSpPr>
          <p:nvPr>
            <p:ph type="ftr" sz="quarter" idx="11"/>
          </p:nvPr>
        </p:nvSpPr>
        <p:spPr/>
        <p:txBody>
          <a:bodyPr/>
          <a:lstStyle/>
          <a:p>
            <a:r>
              <a:rPr lang="en-GB" smtClean="0"/>
              <a:t>M. A. Hadavi                                   Data Management in Untrusted Environments</a:t>
            </a:r>
            <a:endParaRPr lang="en-US"/>
          </a:p>
        </p:txBody>
      </p:sp>
      <p:sp>
        <p:nvSpPr>
          <p:cNvPr id="6" name="Slide Number Placeholder 5"/>
          <p:cNvSpPr>
            <a:spLocks noGrp="1"/>
          </p:cNvSpPr>
          <p:nvPr>
            <p:ph type="sldNum" sz="quarter" idx="12"/>
          </p:nvPr>
        </p:nvSpPr>
        <p:spPr/>
        <p:txBody>
          <a:bodyPr/>
          <a:lstStyle/>
          <a:p>
            <a:fld id="{8EA8EE05-4C06-4916-87EC-148E3BCEA508}" type="slidenum">
              <a:rPr lang="en-US" smtClean="0"/>
              <a:t>‹#›</a:t>
            </a:fld>
            <a:endParaRPr lang="en-US"/>
          </a:p>
        </p:txBody>
      </p:sp>
    </p:spTree>
    <p:extLst>
      <p:ext uri="{BB962C8B-B14F-4D97-AF65-F5344CB8AC3E}">
        <p14:creationId xmlns:p14="http://schemas.microsoft.com/office/powerpoint/2010/main" val="1394542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18AF2A-3BA6-4C15-9DCE-5F819C6F3E0A}" type="datetime1">
              <a:rPr lang="en-US" smtClean="0"/>
              <a:t>2016-09-03</a:t>
            </a:fld>
            <a:endParaRPr lang="en-US"/>
          </a:p>
        </p:txBody>
      </p:sp>
      <p:sp>
        <p:nvSpPr>
          <p:cNvPr id="6" name="Footer Placeholder 5"/>
          <p:cNvSpPr>
            <a:spLocks noGrp="1"/>
          </p:cNvSpPr>
          <p:nvPr>
            <p:ph type="ftr" sz="quarter" idx="11"/>
          </p:nvPr>
        </p:nvSpPr>
        <p:spPr/>
        <p:txBody>
          <a:bodyPr/>
          <a:lstStyle/>
          <a:p>
            <a:r>
              <a:rPr lang="en-GB" smtClean="0"/>
              <a:t>M. A. Hadavi                                   Data Management in Untrusted Environments</a:t>
            </a:r>
            <a:endParaRPr lang="en-US"/>
          </a:p>
        </p:txBody>
      </p:sp>
      <p:sp>
        <p:nvSpPr>
          <p:cNvPr id="7" name="Slide Number Placeholder 6"/>
          <p:cNvSpPr>
            <a:spLocks noGrp="1"/>
          </p:cNvSpPr>
          <p:nvPr>
            <p:ph type="sldNum" sz="quarter" idx="12"/>
          </p:nvPr>
        </p:nvSpPr>
        <p:spPr/>
        <p:txBody>
          <a:bodyPr/>
          <a:lstStyle/>
          <a:p>
            <a:fld id="{8EA8EE05-4C06-4916-87EC-148E3BCEA508}" type="slidenum">
              <a:rPr lang="en-US" smtClean="0"/>
              <a:t>‹#›</a:t>
            </a:fld>
            <a:endParaRPr lang="en-US"/>
          </a:p>
        </p:txBody>
      </p:sp>
    </p:spTree>
    <p:extLst>
      <p:ext uri="{BB962C8B-B14F-4D97-AF65-F5344CB8AC3E}">
        <p14:creationId xmlns:p14="http://schemas.microsoft.com/office/powerpoint/2010/main" val="3491137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2DC0E3-9F1E-42D6-9118-EAEB5E2A1D04}" type="datetime1">
              <a:rPr lang="en-US" smtClean="0"/>
              <a:t>2016-09-03</a:t>
            </a:fld>
            <a:endParaRPr lang="en-US"/>
          </a:p>
        </p:txBody>
      </p:sp>
      <p:sp>
        <p:nvSpPr>
          <p:cNvPr id="8" name="Footer Placeholder 7"/>
          <p:cNvSpPr>
            <a:spLocks noGrp="1"/>
          </p:cNvSpPr>
          <p:nvPr>
            <p:ph type="ftr" sz="quarter" idx="11"/>
          </p:nvPr>
        </p:nvSpPr>
        <p:spPr/>
        <p:txBody>
          <a:bodyPr/>
          <a:lstStyle/>
          <a:p>
            <a:r>
              <a:rPr lang="en-GB" smtClean="0"/>
              <a:t>M. A. Hadavi                                   Data Management in Untrusted Environments</a:t>
            </a:r>
            <a:endParaRPr lang="en-US"/>
          </a:p>
        </p:txBody>
      </p:sp>
      <p:sp>
        <p:nvSpPr>
          <p:cNvPr id="9" name="Slide Number Placeholder 8"/>
          <p:cNvSpPr>
            <a:spLocks noGrp="1"/>
          </p:cNvSpPr>
          <p:nvPr>
            <p:ph type="sldNum" sz="quarter" idx="12"/>
          </p:nvPr>
        </p:nvSpPr>
        <p:spPr/>
        <p:txBody>
          <a:bodyPr/>
          <a:lstStyle/>
          <a:p>
            <a:fld id="{8EA8EE05-4C06-4916-87EC-148E3BCEA508}" type="slidenum">
              <a:rPr lang="en-US" smtClean="0"/>
              <a:t>‹#›</a:t>
            </a:fld>
            <a:endParaRPr lang="en-US"/>
          </a:p>
        </p:txBody>
      </p:sp>
    </p:spTree>
    <p:extLst>
      <p:ext uri="{BB962C8B-B14F-4D97-AF65-F5344CB8AC3E}">
        <p14:creationId xmlns:p14="http://schemas.microsoft.com/office/powerpoint/2010/main" val="93468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3AFEF8-A00B-4AB0-B576-8F42618AB2E4}" type="datetime1">
              <a:rPr lang="en-US" smtClean="0"/>
              <a:t>2016-09-03</a:t>
            </a:fld>
            <a:endParaRPr lang="en-US"/>
          </a:p>
        </p:txBody>
      </p:sp>
      <p:sp>
        <p:nvSpPr>
          <p:cNvPr id="4" name="Footer Placeholder 3"/>
          <p:cNvSpPr>
            <a:spLocks noGrp="1"/>
          </p:cNvSpPr>
          <p:nvPr>
            <p:ph type="ftr" sz="quarter" idx="11"/>
          </p:nvPr>
        </p:nvSpPr>
        <p:spPr/>
        <p:txBody>
          <a:bodyPr/>
          <a:lstStyle/>
          <a:p>
            <a:r>
              <a:rPr lang="en-GB" smtClean="0"/>
              <a:t>M. A. Hadavi                                   Data Management in Untrusted Environments</a:t>
            </a:r>
            <a:endParaRPr lang="en-US"/>
          </a:p>
        </p:txBody>
      </p:sp>
      <p:sp>
        <p:nvSpPr>
          <p:cNvPr id="5" name="Slide Number Placeholder 4"/>
          <p:cNvSpPr>
            <a:spLocks noGrp="1"/>
          </p:cNvSpPr>
          <p:nvPr>
            <p:ph type="sldNum" sz="quarter" idx="12"/>
          </p:nvPr>
        </p:nvSpPr>
        <p:spPr/>
        <p:txBody>
          <a:bodyPr/>
          <a:lstStyle/>
          <a:p>
            <a:fld id="{8EA8EE05-4C06-4916-87EC-148E3BCEA508}" type="slidenum">
              <a:rPr lang="en-US" smtClean="0"/>
              <a:t>‹#›</a:t>
            </a:fld>
            <a:endParaRPr lang="en-US"/>
          </a:p>
        </p:txBody>
      </p:sp>
    </p:spTree>
    <p:extLst>
      <p:ext uri="{BB962C8B-B14F-4D97-AF65-F5344CB8AC3E}">
        <p14:creationId xmlns:p14="http://schemas.microsoft.com/office/powerpoint/2010/main" val="818730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B577A-4DD9-4302-B9F8-96CFA195C4C6}" type="datetime1">
              <a:rPr lang="en-US" smtClean="0"/>
              <a:t>2016-09-03</a:t>
            </a:fld>
            <a:endParaRPr lang="en-US"/>
          </a:p>
        </p:txBody>
      </p:sp>
      <p:sp>
        <p:nvSpPr>
          <p:cNvPr id="3" name="Footer Placeholder 2"/>
          <p:cNvSpPr>
            <a:spLocks noGrp="1"/>
          </p:cNvSpPr>
          <p:nvPr>
            <p:ph type="ftr" sz="quarter" idx="11"/>
          </p:nvPr>
        </p:nvSpPr>
        <p:spPr/>
        <p:txBody>
          <a:bodyPr/>
          <a:lstStyle/>
          <a:p>
            <a:r>
              <a:rPr lang="en-GB" smtClean="0"/>
              <a:t>M. A. Hadavi                                   Data Management in Untrusted Environments</a:t>
            </a:r>
            <a:endParaRPr lang="en-US"/>
          </a:p>
        </p:txBody>
      </p:sp>
      <p:sp>
        <p:nvSpPr>
          <p:cNvPr id="4" name="Slide Number Placeholder 3"/>
          <p:cNvSpPr>
            <a:spLocks noGrp="1"/>
          </p:cNvSpPr>
          <p:nvPr>
            <p:ph type="sldNum" sz="quarter" idx="12"/>
          </p:nvPr>
        </p:nvSpPr>
        <p:spPr/>
        <p:txBody>
          <a:bodyPr/>
          <a:lstStyle/>
          <a:p>
            <a:fld id="{8EA8EE05-4C06-4916-87EC-148E3BCEA508}" type="slidenum">
              <a:rPr lang="en-US" smtClean="0"/>
              <a:t>‹#›</a:t>
            </a:fld>
            <a:endParaRPr lang="en-US"/>
          </a:p>
        </p:txBody>
      </p:sp>
    </p:spTree>
    <p:extLst>
      <p:ext uri="{BB962C8B-B14F-4D97-AF65-F5344CB8AC3E}">
        <p14:creationId xmlns:p14="http://schemas.microsoft.com/office/powerpoint/2010/main" val="75594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464800" y="6239180"/>
            <a:ext cx="1530349" cy="476250"/>
          </a:xfrm>
        </p:spPr>
        <p:txBody>
          <a:bodyPr/>
          <a:lstStyle>
            <a:lvl1pPr algn="r">
              <a:defRPr sz="1200" b="0">
                <a:cs typeface="B Nazanin" panose="00000400000000000000" pitchFamily="2" charset="-78"/>
              </a:defRPr>
            </a:lvl1pPr>
          </a:lstStyle>
          <a:p>
            <a:fld id="{C6D91AA7-E95E-4E06-94E3-64C3E1F774D5}" type="datetime1">
              <a:rPr lang="en-US" smtClean="0">
                <a:solidFill>
                  <a:srgbClr val="1F497D"/>
                </a:solidFill>
              </a:rPr>
              <a:t>2016-09-03</a:t>
            </a:fld>
            <a:endParaRPr lang="en-US" dirty="0">
              <a:solidFill>
                <a:srgbClr val="1F497D"/>
              </a:solidFill>
            </a:endParaRPr>
          </a:p>
        </p:txBody>
      </p:sp>
      <p:sp>
        <p:nvSpPr>
          <p:cNvPr id="5" name="Footer Placeholder 4"/>
          <p:cNvSpPr>
            <a:spLocks noGrp="1"/>
          </p:cNvSpPr>
          <p:nvPr>
            <p:ph type="ftr" sz="quarter" idx="11"/>
          </p:nvPr>
        </p:nvSpPr>
        <p:spPr>
          <a:xfrm>
            <a:off x="1197936" y="6239180"/>
            <a:ext cx="9266864" cy="457200"/>
          </a:xfrm>
        </p:spPr>
        <p:txBody>
          <a:bodyPr/>
          <a:lstStyle>
            <a:lvl1pPr algn="ctr" rtl="0">
              <a:defRPr sz="1200" b="0">
                <a:solidFill>
                  <a:srgbClr val="310F9D"/>
                </a:solidFill>
                <a:latin typeface="Nazli" pitchFamily="2" charset="-78"/>
                <a:cs typeface="B Zar" panose="00000400000000000000" pitchFamily="2" charset="-78"/>
              </a:defRPr>
            </a:lvl1pPr>
          </a:lstStyle>
          <a:p>
            <a:pPr algn="l"/>
            <a:r>
              <a:rPr lang="en-GB" smtClean="0">
                <a:solidFill>
                  <a:schemeClr val="tx2"/>
                </a:solidFill>
                <a:latin typeface="+mn-lt"/>
                <a:cs typeface="Nazli" pitchFamily="2" charset="-78"/>
              </a:rPr>
              <a:t>M. A. Hadavi                                   Data Management in Untrusted Environments</a:t>
            </a:r>
            <a:endParaRPr lang="en-US" dirty="0">
              <a:solidFill>
                <a:schemeClr val="tx2"/>
              </a:solidFill>
              <a:latin typeface="+mn-lt"/>
              <a:cs typeface="Nazli" pitchFamily="2" charset="-78"/>
            </a:endParaRPr>
          </a:p>
        </p:txBody>
      </p:sp>
      <p:sp>
        <p:nvSpPr>
          <p:cNvPr id="6" name="Slide Number Placeholder 5"/>
          <p:cNvSpPr>
            <a:spLocks noGrp="1"/>
          </p:cNvSpPr>
          <p:nvPr>
            <p:ph type="sldNum" sz="quarter" idx="12"/>
          </p:nvPr>
        </p:nvSpPr>
        <p:spPr>
          <a:xfrm>
            <a:off x="406400" y="6239180"/>
            <a:ext cx="609600" cy="457200"/>
          </a:xfrm>
        </p:spPr>
        <p:txBody>
          <a:bodyPr/>
          <a:lstStyle/>
          <a:p>
            <a:fld id="{15E489C8-5A0D-4AD1-90EB-1C0310E35A19}" type="slidenum">
              <a:rPr lang="en-US" smtClean="0"/>
              <a:pPr/>
              <a:t>‹#›</a:t>
            </a:fld>
            <a:endParaRPr lang="en-US" dirty="0"/>
          </a:p>
        </p:txBody>
      </p:sp>
      <p:sp>
        <p:nvSpPr>
          <p:cNvPr id="8" name="Content Placeholder 7"/>
          <p:cNvSpPr>
            <a:spLocks noGrp="1"/>
          </p:cNvSpPr>
          <p:nvPr>
            <p:ph sz="quarter" idx="1"/>
          </p:nvPr>
        </p:nvSpPr>
        <p:spPr>
          <a:xfrm>
            <a:off x="761963" y="1571612"/>
            <a:ext cx="10363200" cy="4643470"/>
          </a:xfrm>
        </p:spPr>
        <p:txBody>
          <a:bodyPr vert="horz"/>
          <a:lstStyle>
            <a:lvl1pPr algn="l" rtl="0">
              <a:defRPr b="1">
                <a:cs typeface="B Nazanin" pitchFamily="2" charset="-78"/>
              </a:defRPr>
            </a:lvl1pPr>
            <a:lvl2pPr algn="l" rtl="0">
              <a:spcBef>
                <a:spcPts val="1200"/>
              </a:spcBef>
              <a:buFont typeface="Wingdings" pitchFamily="2" charset="2"/>
              <a:buChar char="Ø"/>
              <a:defRPr>
                <a:cs typeface="B Nazanin" pitchFamily="2" charset="-78"/>
              </a:defRPr>
            </a:lvl2pPr>
            <a:lvl3pPr algn="l" rtl="0">
              <a:spcBef>
                <a:spcPts val="600"/>
              </a:spcBef>
              <a:defRPr>
                <a:cs typeface="B Nazanin" pitchFamily="2" charset="-78"/>
              </a:defRPr>
            </a:lvl3pPr>
            <a:lvl4pPr algn="l" rtl="0">
              <a:defRPr>
                <a:cs typeface="B Nazanin" pitchFamily="2" charset="-78"/>
              </a:defRPr>
            </a:lvl4pPr>
            <a:lvl5pPr algn="l" rtl="0">
              <a:defRPr>
                <a:cs typeface="B Nazanin" pitchFamily="2" charset="-78"/>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Title 10"/>
          <p:cNvSpPr>
            <a:spLocks noGrp="1"/>
          </p:cNvSpPr>
          <p:nvPr>
            <p:ph type="title"/>
          </p:nvPr>
        </p:nvSpPr>
        <p:spPr>
          <a:xfrm>
            <a:off x="761963" y="146656"/>
            <a:ext cx="10515637" cy="1143000"/>
          </a:xfrm>
        </p:spPr>
        <p:txBody>
          <a:bodyPr anchor="ctr">
            <a:normAutofit/>
          </a:bodyPr>
          <a:lstStyle>
            <a:lvl1pPr algn="r" rtl="1">
              <a:defRPr sz="3600">
                <a:cs typeface="B Titr" panose="00000700000000000000" pitchFamily="2" charset="-78"/>
              </a:defRPr>
            </a:lvl1pPr>
          </a:lstStyle>
          <a:p>
            <a:r>
              <a:rPr lang="en-US" dirty="0" smtClean="0"/>
              <a:t>Click to edit Master title style</a:t>
            </a:r>
            <a:endParaRPr lang="en-US" dirty="0"/>
          </a:p>
        </p:txBody>
      </p:sp>
      <p:sp>
        <p:nvSpPr>
          <p:cNvPr id="12" name="Rectangle 11"/>
          <p:cNvSpPr/>
          <p:nvPr userDrawn="1"/>
        </p:nvSpPr>
        <p:spPr>
          <a:xfrm flipV="1">
            <a:off x="92550" y="1321215"/>
            <a:ext cx="12018020" cy="3600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p:nvPr userDrawn="1"/>
        </p:nvSpPr>
        <p:spPr>
          <a:xfrm>
            <a:off x="92195" y="1285860"/>
            <a:ext cx="12018375" cy="360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Rectangle 13"/>
          <p:cNvSpPr/>
          <p:nvPr userDrawn="1"/>
        </p:nvSpPr>
        <p:spPr>
          <a:xfrm>
            <a:off x="91075" y="1357298"/>
            <a:ext cx="12019495" cy="3600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8" name="Arc 17"/>
          <p:cNvSpPr/>
          <p:nvPr userDrawn="1"/>
        </p:nvSpPr>
        <p:spPr>
          <a:xfrm>
            <a:off x="11430037" y="98734"/>
            <a:ext cx="666712" cy="71435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Tree>
    <p:extLst>
      <p:ext uri="{BB962C8B-B14F-4D97-AF65-F5344CB8AC3E}">
        <p14:creationId xmlns:p14="http://schemas.microsoft.com/office/powerpoint/2010/main" val="39864930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89A6D-5419-4278-92FA-30696B32BBCA}" type="datetime1">
              <a:rPr lang="en-US" smtClean="0"/>
              <a:t>2016-09-03</a:t>
            </a:fld>
            <a:endParaRPr lang="en-US"/>
          </a:p>
        </p:txBody>
      </p:sp>
      <p:sp>
        <p:nvSpPr>
          <p:cNvPr id="6" name="Footer Placeholder 5"/>
          <p:cNvSpPr>
            <a:spLocks noGrp="1"/>
          </p:cNvSpPr>
          <p:nvPr>
            <p:ph type="ftr" sz="quarter" idx="11"/>
          </p:nvPr>
        </p:nvSpPr>
        <p:spPr/>
        <p:txBody>
          <a:bodyPr/>
          <a:lstStyle/>
          <a:p>
            <a:r>
              <a:rPr lang="en-GB" smtClean="0"/>
              <a:t>M. A. Hadavi                                   Data Management in Untrusted Environments</a:t>
            </a:r>
            <a:endParaRPr lang="en-US"/>
          </a:p>
        </p:txBody>
      </p:sp>
      <p:sp>
        <p:nvSpPr>
          <p:cNvPr id="7" name="Slide Number Placeholder 6"/>
          <p:cNvSpPr>
            <a:spLocks noGrp="1"/>
          </p:cNvSpPr>
          <p:nvPr>
            <p:ph type="sldNum" sz="quarter" idx="12"/>
          </p:nvPr>
        </p:nvSpPr>
        <p:spPr/>
        <p:txBody>
          <a:bodyPr/>
          <a:lstStyle/>
          <a:p>
            <a:fld id="{8EA8EE05-4C06-4916-87EC-148E3BCEA508}" type="slidenum">
              <a:rPr lang="en-US" smtClean="0"/>
              <a:t>‹#›</a:t>
            </a:fld>
            <a:endParaRPr lang="en-US"/>
          </a:p>
        </p:txBody>
      </p:sp>
    </p:spTree>
    <p:extLst>
      <p:ext uri="{BB962C8B-B14F-4D97-AF65-F5344CB8AC3E}">
        <p14:creationId xmlns:p14="http://schemas.microsoft.com/office/powerpoint/2010/main" val="1639790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F87B9-96FE-4F34-A142-B8AEC909EB1C}" type="datetime1">
              <a:rPr lang="en-US" smtClean="0"/>
              <a:t>2016-09-03</a:t>
            </a:fld>
            <a:endParaRPr lang="en-US"/>
          </a:p>
        </p:txBody>
      </p:sp>
      <p:sp>
        <p:nvSpPr>
          <p:cNvPr id="6" name="Footer Placeholder 5"/>
          <p:cNvSpPr>
            <a:spLocks noGrp="1"/>
          </p:cNvSpPr>
          <p:nvPr>
            <p:ph type="ftr" sz="quarter" idx="11"/>
          </p:nvPr>
        </p:nvSpPr>
        <p:spPr/>
        <p:txBody>
          <a:bodyPr/>
          <a:lstStyle/>
          <a:p>
            <a:r>
              <a:rPr lang="en-GB" smtClean="0"/>
              <a:t>M. A. Hadavi                                   Data Management in Untrusted Environments</a:t>
            </a:r>
            <a:endParaRPr lang="en-US"/>
          </a:p>
        </p:txBody>
      </p:sp>
      <p:sp>
        <p:nvSpPr>
          <p:cNvPr id="7" name="Slide Number Placeholder 6"/>
          <p:cNvSpPr>
            <a:spLocks noGrp="1"/>
          </p:cNvSpPr>
          <p:nvPr>
            <p:ph type="sldNum" sz="quarter" idx="12"/>
          </p:nvPr>
        </p:nvSpPr>
        <p:spPr/>
        <p:txBody>
          <a:bodyPr/>
          <a:lstStyle/>
          <a:p>
            <a:fld id="{8EA8EE05-4C06-4916-87EC-148E3BCEA508}" type="slidenum">
              <a:rPr lang="en-US" smtClean="0"/>
              <a:t>‹#›</a:t>
            </a:fld>
            <a:endParaRPr lang="en-US"/>
          </a:p>
        </p:txBody>
      </p:sp>
    </p:spTree>
    <p:extLst>
      <p:ext uri="{BB962C8B-B14F-4D97-AF65-F5344CB8AC3E}">
        <p14:creationId xmlns:p14="http://schemas.microsoft.com/office/powerpoint/2010/main" val="4006000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10FAC-F01A-475B-9AE3-658ECEC90DE7}" type="datetime1">
              <a:rPr lang="en-US" smtClean="0"/>
              <a:t>2016-09-03</a:t>
            </a:fld>
            <a:endParaRPr lang="en-US"/>
          </a:p>
        </p:txBody>
      </p:sp>
      <p:sp>
        <p:nvSpPr>
          <p:cNvPr id="5" name="Footer Placeholder 4"/>
          <p:cNvSpPr>
            <a:spLocks noGrp="1"/>
          </p:cNvSpPr>
          <p:nvPr>
            <p:ph type="ftr" sz="quarter" idx="11"/>
          </p:nvPr>
        </p:nvSpPr>
        <p:spPr/>
        <p:txBody>
          <a:bodyPr/>
          <a:lstStyle/>
          <a:p>
            <a:r>
              <a:rPr lang="en-GB" smtClean="0"/>
              <a:t>M. A. Hadavi                                   Data Management in Untrusted Environments</a:t>
            </a:r>
            <a:endParaRPr lang="en-US"/>
          </a:p>
        </p:txBody>
      </p:sp>
      <p:sp>
        <p:nvSpPr>
          <p:cNvPr id="6" name="Slide Number Placeholder 5"/>
          <p:cNvSpPr>
            <a:spLocks noGrp="1"/>
          </p:cNvSpPr>
          <p:nvPr>
            <p:ph type="sldNum" sz="quarter" idx="12"/>
          </p:nvPr>
        </p:nvSpPr>
        <p:spPr/>
        <p:txBody>
          <a:bodyPr/>
          <a:lstStyle/>
          <a:p>
            <a:fld id="{8EA8EE05-4C06-4916-87EC-148E3BCEA508}" type="slidenum">
              <a:rPr lang="en-US" smtClean="0"/>
              <a:t>‹#›</a:t>
            </a:fld>
            <a:endParaRPr lang="en-US"/>
          </a:p>
        </p:txBody>
      </p:sp>
    </p:spTree>
    <p:extLst>
      <p:ext uri="{BB962C8B-B14F-4D97-AF65-F5344CB8AC3E}">
        <p14:creationId xmlns:p14="http://schemas.microsoft.com/office/powerpoint/2010/main" val="3909890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493DA-FF11-4365-8D43-FDDCBD2F11A5}" type="datetime1">
              <a:rPr lang="en-US" smtClean="0"/>
              <a:t>2016-09-03</a:t>
            </a:fld>
            <a:endParaRPr lang="en-US"/>
          </a:p>
        </p:txBody>
      </p:sp>
      <p:sp>
        <p:nvSpPr>
          <p:cNvPr id="5" name="Footer Placeholder 4"/>
          <p:cNvSpPr>
            <a:spLocks noGrp="1"/>
          </p:cNvSpPr>
          <p:nvPr>
            <p:ph type="ftr" sz="quarter" idx="11"/>
          </p:nvPr>
        </p:nvSpPr>
        <p:spPr/>
        <p:txBody>
          <a:bodyPr/>
          <a:lstStyle/>
          <a:p>
            <a:r>
              <a:rPr lang="en-GB" smtClean="0"/>
              <a:t>M. A. Hadavi                                   Data Management in Untrusted Environments</a:t>
            </a:r>
            <a:endParaRPr lang="en-US"/>
          </a:p>
        </p:txBody>
      </p:sp>
      <p:sp>
        <p:nvSpPr>
          <p:cNvPr id="6" name="Slide Number Placeholder 5"/>
          <p:cNvSpPr>
            <a:spLocks noGrp="1"/>
          </p:cNvSpPr>
          <p:nvPr>
            <p:ph type="sldNum" sz="quarter" idx="12"/>
          </p:nvPr>
        </p:nvSpPr>
        <p:spPr/>
        <p:txBody>
          <a:bodyPr/>
          <a:lstStyle/>
          <a:p>
            <a:fld id="{8EA8EE05-4C06-4916-87EC-148E3BCEA508}" type="slidenum">
              <a:rPr lang="en-US" smtClean="0"/>
              <a:t>‹#›</a:t>
            </a:fld>
            <a:endParaRPr lang="en-US"/>
          </a:p>
        </p:txBody>
      </p:sp>
    </p:spTree>
    <p:extLst>
      <p:ext uri="{BB962C8B-B14F-4D97-AF65-F5344CB8AC3E}">
        <p14:creationId xmlns:p14="http://schemas.microsoft.com/office/powerpoint/2010/main" val="19162091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ubtitle 8"/>
          <p:cNvSpPr>
            <a:spLocks noGrp="1"/>
          </p:cNvSpPr>
          <p:nvPr>
            <p:ph type="subTitle" idx="1"/>
          </p:nvPr>
        </p:nvSpPr>
        <p:spPr>
          <a:xfrm>
            <a:off x="1727200" y="3543312"/>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318539" y="6143644"/>
            <a:ext cx="3302000" cy="476250"/>
          </a:xfrm>
        </p:spPr>
        <p:txBody>
          <a:bodyPr/>
          <a:lstStyle>
            <a:lvl1pPr algn="r">
              <a:defRPr/>
            </a:lvl1pPr>
          </a:lstStyle>
          <a:p>
            <a:fld id="{04DE42AA-064D-40DC-A2AE-642CA6156E69}" type="datetime1">
              <a:rPr lang="en-US" smtClean="0">
                <a:solidFill>
                  <a:srgbClr val="1F497D"/>
                </a:solidFill>
              </a:rPr>
              <a:t>2016-09-03</a:t>
            </a:fld>
            <a:endParaRPr lang="en-US">
              <a:solidFill>
                <a:srgbClr val="1F497D"/>
              </a:solidFill>
            </a:endParaRPr>
          </a:p>
        </p:txBody>
      </p:sp>
      <p:sp>
        <p:nvSpPr>
          <p:cNvPr id="17" name="Footer Placeholder 16"/>
          <p:cNvSpPr>
            <a:spLocks noGrp="1"/>
          </p:cNvSpPr>
          <p:nvPr>
            <p:ph type="ftr" sz="quarter" idx="11"/>
          </p:nvPr>
        </p:nvSpPr>
        <p:spPr/>
        <p:txBody>
          <a:bodyPr/>
          <a:lstStyle>
            <a:lvl1pPr algn="l">
              <a:defRPr/>
            </a:lvl1pPr>
          </a:lstStyle>
          <a:p>
            <a:r>
              <a:rPr lang="en-GB" smtClean="0">
                <a:solidFill>
                  <a:srgbClr val="1F497D"/>
                </a:solidFill>
              </a:rPr>
              <a:t>M. A. Hadavi                                   Data Management in Untrusted Environments</a:t>
            </a:r>
            <a:endParaRPr lang="en-US" dirty="0">
              <a:solidFill>
                <a:srgbClr val="1F497D"/>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5E489C8-5A0D-4AD1-90EB-1C0310E35A19}" type="slidenum">
              <a:rPr lang="en-US" smtClean="0"/>
              <a:pPr/>
              <a:t>‹#›</a:t>
            </a:fld>
            <a:endParaRPr lang="en-US" dirty="0"/>
          </a:p>
        </p:txBody>
      </p:sp>
      <p:sp>
        <p:nvSpPr>
          <p:cNvPr id="7" name="Rectangle 6"/>
          <p:cNvSpPr/>
          <p:nvPr/>
        </p:nvSpPr>
        <p:spPr>
          <a:xfrm>
            <a:off x="83909" y="1792216"/>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83909" y="1739632"/>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83909" y="3319561"/>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1848843"/>
            <a:ext cx="10972800" cy="1470025"/>
          </a:xfrm>
        </p:spPr>
        <p:txBody>
          <a:bodyPr anchor="ctr"/>
          <a:lstStyle>
            <a:lvl1pPr algn="ctr">
              <a:defRPr lang="en-US" dirty="0">
                <a:ln w="17780" cmpd="sng">
                  <a:solidFill>
                    <a:schemeClr val="accent1"/>
                  </a:solidFill>
                  <a:prstDash val="solid"/>
                  <a:miter lim="800000"/>
                </a:ln>
                <a:solidFill>
                  <a:srgbClr val="FFFFFF"/>
                </a:solidFill>
              </a:defRPr>
            </a:lvl1p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51156933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18539" y="6239180"/>
            <a:ext cx="3302000" cy="476250"/>
          </a:xfrm>
        </p:spPr>
        <p:txBody>
          <a:bodyPr/>
          <a:lstStyle>
            <a:lvl1pPr algn="r">
              <a:defRPr/>
            </a:lvl1pPr>
          </a:lstStyle>
          <a:p>
            <a:fld id="{161059B6-6CA5-4DA1-B69C-AABEB4358996}" type="datetime1">
              <a:rPr lang="en-US" smtClean="0">
                <a:solidFill>
                  <a:srgbClr val="1F497D"/>
                </a:solidFill>
              </a:rPr>
              <a:t>2016-09-03</a:t>
            </a:fld>
            <a:endParaRPr lang="en-US">
              <a:solidFill>
                <a:srgbClr val="1F497D"/>
              </a:solidFill>
            </a:endParaRPr>
          </a:p>
        </p:txBody>
      </p:sp>
      <p:sp>
        <p:nvSpPr>
          <p:cNvPr id="5" name="Footer Placeholder 4"/>
          <p:cNvSpPr>
            <a:spLocks noGrp="1"/>
          </p:cNvSpPr>
          <p:nvPr>
            <p:ph type="ftr" sz="quarter" idx="11"/>
          </p:nvPr>
        </p:nvSpPr>
        <p:spPr>
          <a:xfrm>
            <a:off x="1619219" y="6239180"/>
            <a:ext cx="10001320" cy="457200"/>
          </a:xfrm>
        </p:spPr>
        <p:txBody>
          <a:bodyPr/>
          <a:lstStyle>
            <a:lvl1pPr algn="l" rtl="0">
              <a:defRPr sz="1400" b="1">
                <a:solidFill>
                  <a:schemeClr val="accent1">
                    <a:lumMod val="60000"/>
                    <a:lumOff val="40000"/>
                  </a:schemeClr>
                </a:solidFill>
                <a:latin typeface="Nazli" pitchFamily="2" charset="-78"/>
                <a:cs typeface="Nazli" pitchFamily="2" charset="-78"/>
              </a:defRPr>
            </a:lvl1pPr>
          </a:lstStyle>
          <a:p>
            <a:r>
              <a:rPr lang="en-GB" smtClean="0">
                <a:solidFill>
                  <a:srgbClr val="4F81BD">
                    <a:lumMod val="60000"/>
                    <a:lumOff val="40000"/>
                  </a:srgbClr>
                </a:solidFill>
              </a:rPr>
              <a:t>M. A. Hadavi                                   Data Management in Untrusted Environments</a:t>
            </a:r>
            <a:endParaRPr lang="en-US" dirty="0">
              <a:solidFill>
                <a:srgbClr val="4F81BD">
                  <a:lumMod val="60000"/>
                  <a:lumOff val="40000"/>
                </a:srgbClr>
              </a:solidFill>
            </a:endParaRPr>
          </a:p>
        </p:txBody>
      </p:sp>
      <p:sp>
        <p:nvSpPr>
          <p:cNvPr id="6" name="Slide Number Placeholder 5"/>
          <p:cNvSpPr>
            <a:spLocks noGrp="1"/>
          </p:cNvSpPr>
          <p:nvPr>
            <p:ph type="sldNum" sz="quarter" idx="12"/>
          </p:nvPr>
        </p:nvSpPr>
        <p:spPr>
          <a:xfrm>
            <a:off x="723867" y="6239180"/>
            <a:ext cx="609600" cy="457200"/>
          </a:xfrm>
        </p:spPr>
        <p:txBody>
          <a:bodyPr/>
          <a:lstStyle/>
          <a:p>
            <a:fld id="{15E489C8-5A0D-4AD1-90EB-1C0310E35A19}" type="slidenum">
              <a:rPr lang="en-US" smtClean="0"/>
              <a:pPr/>
              <a:t>‹#›</a:t>
            </a:fld>
            <a:endParaRPr lang="en-US" dirty="0"/>
          </a:p>
        </p:txBody>
      </p:sp>
      <p:sp>
        <p:nvSpPr>
          <p:cNvPr id="8" name="Content Placeholder 7"/>
          <p:cNvSpPr>
            <a:spLocks noGrp="1"/>
          </p:cNvSpPr>
          <p:nvPr>
            <p:ph sz="quarter" idx="1"/>
          </p:nvPr>
        </p:nvSpPr>
        <p:spPr>
          <a:xfrm>
            <a:off x="761963" y="1571612"/>
            <a:ext cx="10363200" cy="4643470"/>
          </a:xfrm>
        </p:spPr>
        <p:txBody>
          <a:bodyPr vert="horz"/>
          <a:lstStyle>
            <a:lvl1pPr algn="l" rtl="0">
              <a:defRPr b="1"/>
            </a:lvl1pPr>
            <a:lvl2pPr algn="l" rtl="0">
              <a:spcBef>
                <a:spcPts val="1200"/>
              </a:spcBef>
              <a:buFont typeface="Wingdings" pitchFamily="2" charset="2"/>
              <a:buChar char="Ø"/>
              <a:defRPr/>
            </a:lvl2pPr>
            <a:lvl3pPr algn="l" rtl="0">
              <a:spcBef>
                <a:spcPts val="600"/>
              </a:spcBef>
              <a:defRPr/>
            </a:lvl3pPr>
            <a:lvl4pPr algn="l" rtl="0">
              <a:defRPr/>
            </a:lvl4pPr>
            <a:lvl5pPr algn="l" rtl="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Title 10"/>
          <p:cNvSpPr>
            <a:spLocks noGrp="1"/>
          </p:cNvSpPr>
          <p:nvPr>
            <p:ph type="title"/>
          </p:nvPr>
        </p:nvSpPr>
        <p:spPr>
          <a:xfrm>
            <a:off x="314613" y="142860"/>
            <a:ext cx="7813387" cy="1143000"/>
          </a:xfrm>
        </p:spPr>
        <p:txBody>
          <a:bodyPr anchor="ctr"/>
          <a:lstStyle>
            <a:lvl1pPr algn="l" rtl="0">
              <a:defRPr/>
            </a:lvl1pPr>
          </a:lstStyle>
          <a:p>
            <a:r>
              <a:rPr lang="en-US" dirty="0" smtClean="0"/>
              <a:t>Click to edit Master title style</a:t>
            </a:r>
            <a:endParaRPr lang="en-US" dirty="0"/>
          </a:p>
        </p:txBody>
      </p:sp>
      <p:sp>
        <p:nvSpPr>
          <p:cNvPr id="12" name="Rectangle 11"/>
          <p:cNvSpPr/>
          <p:nvPr userDrawn="1"/>
        </p:nvSpPr>
        <p:spPr>
          <a:xfrm flipV="1">
            <a:off x="92550" y="1321215"/>
            <a:ext cx="12018020" cy="3600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p:nvPr userDrawn="1"/>
        </p:nvSpPr>
        <p:spPr>
          <a:xfrm>
            <a:off x="92195" y="1285860"/>
            <a:ext cx="12018375" cy="360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Rectangle 13"/>
          <p:cNvSpPr/>
          <p:nvPr userDrawn="1"/>
        </p:nvSpPr>
        <p:spPr>
          <a:xfrm>
            <a:off x="91075" y="1357298"/>
            <a:ext cx="12019495" cy="3600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8" name="Arc 17"/>
          <p:cNvSpPr/>
          <p:nvPr userDrawn="1"/>
        </p:nvSpPr>
        <p:spPr>
          <a:xfrm>
            <a:off x="11430037" y="98734"/>
            <a:ext cx="666712" cy="71435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Tree>
    <p:extLst>
      <p:ext uri="{BB962C8B-B14F-4D97-AF65-F5344CB8AC3E}">
        <p14:creationId xmlns:p14="http://schemas.microsoft.com/office/powerpoint/2010/main" val="333835357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a:xfrm>
            <a:off x="8382016" y="6143644"/>
            <a:ext cx="3302000" cy="476250"/>
          </a:xfrm>
        </p:spPr>
        <p:txBody>
          <a:bodyPr/>
          <a:lstStyle>
            <a:lvl1pPr algn="r">
              <a:defRPr/>
            </a:lvl1pPr>
          </a:lstStyle>
          <a:p>
            <a:fld id="{B889A27A-B863-4FDD-AD40-1C361F8EE5D5}" type="datetime1">
              <a:rPr lang="en-US" smtClean="0">
                <a:solidFill>
                  <a:srgbClr val="1F497D"/>
                </a:solidFill>
              </a:rPr>
              <a:t>2016-09-03</a:t>
            </a:fld>
            <a:endParaRPr lang="en-US" dirty="0">
              <a:solidFill>
                <a:srgbClr val="1F497D"/>
              </a:solidFill>
            </a:endParaRPr>
          </a:p>
        </p:txBody>
      </p:sp>
      <p:sp>
        <p:nvSpPr>
          <p:cNvPr id="5" name="Footer Placeholder 4"/>
          <p:cNvSpPr>
            <a:spLocks noGrp="1"/>
          </p:cNvSpPr>
          <p:nvPr>
            <p:ph type="ftr" sz="quarter" idx="11"/>
          </p:nvPr>
        </p:nvSpPr>
        <p:spPr>
          <a:xfrm>
            <a:off x="1066800" y="6172200"/>
            <a:ext cx="5334000" cy="457200"/>
          </a:xfrm>
        </p:spPr>
        <p:txBody>
          <a:bodyPr/>
          <a:lstStyle/>
          <a:p>
            <a:r>
              <a:rPr lang="en-GB" smtClean="0">
                <a:solidFill>
                  <a:srgbClr val="1F497D"/>
                </a:solidFill>
              </a:rPr>
              <a:t>M. A. Hadavi                                   Data Management in Untrusted Environments</a:t>
            </a:r>
            <a:endParaRPr lang="en-US">
              <a:solidFill>
                <a:srgbClr val="1F497D"/>
              </a:solidFill>
            </a:endParaRPr>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95072" y="6208776"/>
            <a:ext cx="609600" cy="457200"/>
          </a:xfrm>
        </p:spPr>
        <p:txBody>
          <a:bodyPr/>
          <a:lstStyle/>
          <a:p>
            <a:fld id="{15E489C8-5A0D-4AD1-90EB-1C0310E35A19}" type="slidenum">
              <a:rPr lang="en-US" smtClean="0"/>
              <a:pPr/>
              <a:t>‹#›</a:t>
            </a:fld>
            <a:endParaRPr lang="en-US"/>
          </a:p>
        </p:txBody>
      </p:sp>
    </p:spTree>
    <p:extLst>
      <p:ext uri="{BB962C8B-B14F-4D97-AF65-F5344CB8AC3E}">
        <p14:creationId xmlns:p14="http://schemas.microsoft.com/office/powerpoint/2010/main" val="132434017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1F550C8-8948-429B-A2EF-EE2F496C61E8}" type="datetime1">
              <a:rPr lang="en-US" smtClean="0">
                <a:solidFill>
                  <a:srgbClr val="1F497D"/>
                </a:solidFill>
              </a:rPr>
              <a:t>2016-09-03</a:t>
            </a:fld>
            <a:endParaRPr lang="en-US">
              <a:solidFill>
                <a:srgbClr val="1F497D"/>
              </a:solidFill>
            </a:endParaRPr>
          </a:p>
        </p:txBody>
      </p:sp>
      <p:sp>
        <p:nvSpPr>
          <p:cNvPr id="6" name="Footer Placeholder 5"/>
          <p:cNvSpPr>
            <a:spLocks noGrp="1"/>
          </p:cNvSpPr>
          <p:nvPr>
            <p:ph type="ftr" sz="quarter" idx="11"/>
          </p:nvPr>
        </p:nvSpPr>
        <p:spPr/>
        <p:txBody>
          <a:bodyPr/>
          <a:lstStyle/>
          <a:p>
            <a:r>
              <a:rPr lang="en-GB" smtClean="0">
                <a:solidFill>
                  <a:srgbClr val="1F497D"/>
                </a:solidFill>
              </a:rPr>
              <a:t>M. A. Hadavi                                   Data Management in Untrusted Environments</a:t>
            </a:r>
            <a:endParaRPr lang="en-US">
              <a:solidFill>
                <a:srgbClr val="1F497D"/>
              </a:solidFill>
            </a:endParaRPr>
          </a:p>
        </p:txBody>
      </p:sp>
      <p:sp>
        <p:nvSpPr>
          <p:cNvPr id="7" name="Slide Number Placeholder 6"/>
          <p:cNvSpPr>
            <a:spLocks noGrp="1"/>
          </p:cNvSpPr>
          <p:nvPr>
            <p:ph type="sldNum" sz="quarter" idx="12"/>
          </p:nvPr>
        </p:nvSpPr>
        <p:spPr/>
        <p:txBody>
          <a:bodyPr/>
          <a:lstStyle/>
          <a:p>
            <a:fld id="{15E489C8-5A0D-4AD1-90EB-1C0310E35A19}"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83917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822C2AF-9B46-4A59-8821-5ED49A83E5C8}" type="datetime1">
              <a:rPr lang="en-US" smtClean="0">
                <a:solidFill>
                  <a:srgbClr val="1F497D"/>
                </a:solidFill>
              </a:rPr>
              <a:t>2016-09-03</a:t>
            </a:fld>
            <a:endParaRPr lang="en-US">
              <a:solidFill>
                <a:srgbClr val="1F497D"/>
              </a:solidFill>
            </a:endParaRPr>
          </a:p>
        </p:txBody>
      </p:sp>
      <p:sp>
        <p:nvSpPr>
          <p:cNvPr id="8" name="Footer Placeholder 7"/>
          <p:cNvSpPr>
            <a:spLocks noGrp="1"/>
          </p:cNvSpPr>
          <p:nvPr>
            <p:ph type="ftr" sz="quarter" idx="11"/>
          </p:nvPr>
        </p:nvSpPr>
        <p:spPr/>
        <p:txBody>
          <a:bodyPr/>
          <a:lstStyle/>
          <a:p>
            <a:r>
              <a:rPr lang="en-GB" smtClean="0">
                <a:solidFill>
                  <a:srgbClr val="1F497D"/>
                </a:solidFill>
              </a:rPr>
              <a:t>M. A. Hadavi                                   Data Management in Untrusted Environments</a:t>
            </a:r>
            <a:endParaRPr lang="en-US">
              <a:solidFill>
                <a:srgbClr val="1F497D"/>
              </a:solidFill>
            </a:endParaRPr>
          </a:p>
        </p:txBody>
      </p:sp>
      <p:sp>
        <p:nvSpPr>
          <p:cNvPr id="9" name="Slide Number Placeholder 8"/>
          <p:cNvSpPr>
            <a:spLocks noGrp="1"/>
          </p:cNvSpPr>
          <p:nvPr>
            <p:ph type="sldNum" sz="quarter" idx="12"/>
          </p:nvPr>
        </p:nvSpPr>
        <p:spPr/>
        <p:txBody>
          <a:bodyPr/>
          <a:lstStyle/>
          <a:p>
            <a:fld id="{15E489C8-5A0D-4AD1-90EB-1C0310E35A19}" type="slidenum">
              <a:rPr lang="en-US" smtClean="0"/>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622109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318539" y="6143644"/>
            <a:ext cx="3302000" cy="476250"/>
          </a:xfrm>
        </p:spPr>
        <p:txBody>
          <a:bodyPr/>
          <a:lstStyle>
            <a:lvl1pPr algn="r">
              <a:defRPr/>
            </a:lvl1pPr>
          </a:lstStyle>
          <a:p>
            <a:fld id="{953E18D1-536D-40A0-8805-CE22DE0AE997}" type="datetime1">
              <a:rPr lang="en-US" smtClean="0">
                <a:solidFill>
                  <a:srgbClr val="1F497D"/>
                </a:solidFill>
              </a:rPr>
              <a:t>2016-09-03</a:t>
            </a:fld>
            <a:endParaRPr lang="en-US">
              <a:solidFill>
                <a:srgbClr val="1F497D"/>
              </a:solidFill>
            </a:endParaRPr>
          </a:p>
        </p:txBody>
      </p:sp>
      <p:sp>
        <p:nvSpPr>
          <p:cNvPr id="4" name="Footer Placeholder 3"/>
          <p:cNvSpPr>
            <a:spLocks noGrp="1"/>
          </p:cNvSpPr>
          <p:nvPr>
            <p:ph type="ftr" sz="quarter" idx="11"/>
          </p:nvPr>
        </p:nvSpPr>
        <p:spPr/>
        <p:txBody>
          <a:bodyPr/>
          <a:lstStyle>
            <a:lvl1pPr algn="l">
              <a:defRPr/>
            </a:lvl1pPr>
          </a:lstStyle>
          <a:p>
            <a:r>
              <a:rPr lang="en-GB" smtClean="0">
                <a:solidFill>
                  <a:srgbClr val="1F497D"/>
                </a:solidFill>
              </a:rPr>
              <a:t>M. A. Hadavi                                   Data Management in Untrusted Environments</a:t>
            </a:r>
            <a:endParaRPr lang="en-US">
              <a:solidFill>
                <a:srgbClr val="1F497D"/>
              </a:solidFill>
            </a:endParaRPr>
          </a:p>
        </p:txBody>
      </p:sp>
      <p:sp>
        <p:nvSpPr>
          <p:cNvPr id="5" name="Slide Number Placeholder 4"/>
          <p:cNvSpPr>
            <a:spLocks noGrp="1"/>
          </p:cNvSpPr>
          <p:nvPr>
            <p:ph type="sldNum" sz="quarter" idx="12"/>
          </p:nvPr>
        </p:nvSpPr>
        <p:spPr/>
        <p:txBody>
          <a:bodyPr/>
          <a:lstStyle/>
          <a:p>
            <a:fld id="{15E489C8-5A0D-4AD1-90EB-1C0310E35A19}" type="slidenum">
              <a:rPr lang="en-US" smtClean="0"/>
              <a:pPr/>
              <a:t>‹#›</a:t>
            </a:fld>
            <a:endParaRPr lang="en-US"/>
          </a:p>
        </p:txBody>
      </p:sp>
    </p:spTree>
    <p:extLst>
      <p:ext uri="{BB962C8B-B14F-4D97-AF65-F5344CB8AC3E}">
        <p14:creationId xmlns:p14="http://schemas.microsoft.com/office/powerpoint/2010/main" val="302100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982732A-99EA-42C0-8EC1-D8927DA482C1}" type="datetime1">
              <a:rPr lang="en-US" smtClean="0">
                <a:solidFill>
                  <a:srgbClr val="1F497D"/>
                </a:solidFill>
              </a:rPr>
              <a:t>2016-09-03</a:t>
            </a:fld>
            <a:endParaRPr lang="en-US">
              <a:solidFill>
                <a:srgbClr val="1F497D"/>
              </a:solidFill>
            </a:endParaRPr>
          </a:p>
        </p:txBody>
      </p:sp>
      <p:sp>
        <p:nvSpPr>
          <p:cNvPr id="8" name="Footer Placeholder 7"/>
          <p:cNvSpPr>
            <a:spLocks noGrp="1"/>
          </p:cNvSpPr>
          <p:nvPr>
            <p:ph type="ftr" sz="quarter" idx="11"/>
          </p:nvPr>
        </p:nvSpPr>
        <p:spPr/>
        <p:txBody>
          <a:bodyPr/>
          <a:lstStyle/>
          <a:p>
            <a:r>
              <a:rPr lang="en-GB" smtClean="0">
                <a:solidFill>
                  <a:srgbClr val="1F497D"/>
                </a:solidFill>
              </a:rPr>
              <a:t>M. A. Hadavi                                   Data Management in Untrusted Environments</a:t>
            </a:r>
            <a:endParaRPr lang="en-US">
              <a:solidFill>
                <a:srgbClr val="1F497D"/>
              </a:solidFill>
            </a:endParaRPr>
          </a:p>
        </p:txBody>
      </p:sp>
      <p:sp>
        <p:nvSpPr>
          <p:cNvPr id="9" name="Slide Number Placeholder 8"/>
          <p:cNvSpPr>
            <a:spLocks noGrp="1"/>
          </p:cNvSpPr>
          <p:nvPr>
            <p:ph type="sldNum" sz="quarter" idx="12"/>
          </p:nvPr>
        </p:nvSpPr>
        <p:spPr/>
        <p:txBody>
          <a:bodyPr/>
          <a:lstStyle/>
          <a:p>
            <a:fld id="{15E489C8-5A0D-4AD1-90EB-1C0310E35A19}" type="slidenum">
              <a:rPr lang="en-US" smtClean="0"/>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1110029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18539" y="6143644"/>
            <a:ext cx="3302000" cy="476250"/>
          </a:xfrm>
        </p:spPr>
        <p:txBody>
          <a:bodyPr/>
          <a:lstStyle>
            <a:lvl1pPr algn="r">
              <a:defRPr/>
            </a:lvl1pPr>
          </a:lstStyle>
          <a:p>
            <a:fld id="{DEB54F80-FA0B-4DB9-9E78-E3CB9710D740}" type="datetime1">
              <a:rPr lang="en-US" smtClean="0">
                <a:solidFill>
                  <a:srgbClr val="1F497D"/>
                </a:solidFill>
              </a:rPr>
              <a:t>2016-09-03</a:t>
            </a:fld>
            <a:endParaRPr lang="en-US">
              <a:solidFill>
                <a:srgbClr val="1F497D"/>
              </a:solidFill>
            </a:endParaRPr>
          </a:p>
        </p:txBody>
      </p:sp>
      <p:sp>
        <p:nvSpPr>
          <p:cNvPr id="3" name="Footer Placeholder 2"/>
          <p:cNvSpPr>
            <a:spLocks noGrp="1"/>
          </p:cNvSpPr>
          <p:nvPr>
            <p:ph type="ftr" sz="quarter" idx="11"/>
          </p:nvPr>
        </p:nvSpPr>
        <p:spPr/>
        <p:txBody>
          <a:bodyPr/>
          <a:lstStyle>
            <a:lvl1pPr algn="l">
              <a:defRPr/>
            </a:lvl1pPr>
          </a:lstStyle>
          <a:p>
            <a:r>
              <a:rPr lang="en-GB" smtClean="0">
                <a:solidFill>
                  <a:srgbClr val="1F497D"/>
                </a:solidFill>
              </a:rPr>
              <a:t>M. A. Hadavi                                   Data Management in Untrusted Environments</a:t>
            </a:r>
            <a:endParaRPr lang="en-US">
              <a:solidFill>
                <a:srgbClr val="1F497D"/>
              </a:solidFill>
            </a:endParaRPr>
          </a:p>
        </p:txBody>
      </p:sp>
      <p:sp>
        <p:nvSpPr>
          <p:cNvPr id="4" name="Slide Number Placeholder 3"/>
          <p:cNvSpPr>
            <a:spLocks noGrp="1"/>
          </p:cNvSpPr>
          <p:nvPr>
            <p:ph type="sldNum" sz="quarter" idx="12"/>
          </p:nvPr>
        </p:nvSpPr>
        <p:spPr/>
        <p:txBody>
          <a:bodyPr/>
          <a:lstStyle/>
          <a:p>
            <a:fld id="{15E489C8-5A0D-4AD1-90EB-1C0310E35A19}" type="slidenum">
              <a:rPr lang="en-US" smtClean="0"/>
              <a:pPr/>
              <a:t>‹#›</a:t>
            </a:fld>
            <a:endParaRPr lang="en-US"/>
          </a:p>
        </p:txBody>
      </p:sp>
    </p:spTree>
    <p:extLst>
      <p:ext uri="{BB962C8B-B14F-4D97-AF65-F5344CB8AC3E}">
        <p14:creationId xmlns:p14="http://schemas.microsoft.com/office/powerpoint/2010/main" val="781265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318539" y="6143644"/>
            <a:ext cx="3302000" cy="476250"/>
          </a:xfrm>
        </p:spPr>
        <p:txBody>
          <a:bodyPr/>
          <a:lstStyle>
            <a:lvl1pPr algn="r">
              <a:defRPr/>
            </a:lvl1pPr>
          </a:lstStyle>
          <a:p>
            <a:fld id="{A53EA420-6A94-45D3-97F9-3CD230960DA0}" type="datetime1">
              <a:rPr lang="en-US" smtClean="0">
                <a:solidFill>
                  <a:srgbClr val="1F497D"/>
                </a:solidFill>
              </a:rPr>
              <a:t>2016-09-03</a:t>
            </a:fld>
            <a:endParaRPr lang="en-US">
              <a:solidFill>
                <a:srgbClr val="1F497D"/>
              </a:solidFill>
            </a:endParaRPr>
          </a:p>
        </p:txBody>
      </p:sp>
      <p:sp>
        <p:nvSpPr>
          <p:cNvPr id="6" name="Footer Placeholder 5"/>
          <p:cNvSpPr>
            <a:spLocks noGrp="1"/>
          </p:cNvSpPr>
          <p:nvPr>
            <p:ph type="ftr" sz="quarter" idx="11"/>
          </p:nvPr>
        </p:nvSpPr>
        <p:spPr/>
        <p:txBody>
          <a:bodyPr/>
          <a:lstStyle>
            <a:lvl1pPr algn="l">
              <a:defRPr/>
            </a:lvl1pPr>
          </a:lstStyle>
          <a:p>
            <a:r>
              <a:rPr lang="en-GB" smtClean="0">
                <a:solidFill>
                  <a:srgbClr val="1F497D"/>
                </a:solidFill>
              </a:rPr>
              <a:t>M. A. Hadavi                                   Data Management in Untrusted Environments</a:t>
            </a:r>
            <a:endParaRPr lang="en-US" dirty="0">
              <a:solidFill>
                <a:srgbClr val="1F497D"/>
              </a:solidFill>
            </a:endParaRPr>
          </a:p>
        </p:txBody>
      </p:sp>
      <p:sp>
        <p:nvSpPr>
          <p:cNvPr id="7" name="Slide Number Placeholder 6"/>
          <p:cNvSpPr>
            <a:spLocks noGrp="1"/>
          </p:cNvSpPr>
          <p:nvPr>
            <p:ph type="sldNum" sz="quarter" idx="12"/>
          </p:nvPr>
        </p:nvSpPr>
        <p:spPr/>
        <p:txBody>
          <a:bodyPr/>
          <a:lstStyle/>
          <a:p>
            <a:fld id="{15E489C8-5A0D-4AD1-90EB-1C0310E35A19}"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75754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4EEAF7-60BE-4F5E-A82A-6F43231C6572}" type="datetime1">
              <a:rPr lang="en-US" smtClean="0">
                <a:solidFill>
                  <a:srgbClr val="1F497D"/>
                </a:solidFill>
              </a:rPr>
              <a:t>2016-09-03</a:t>
            </a:fld>
            <a:endParaRPr lang="en-US">
              <a:solidFill>
                <a:srgbClr val="1F497D"/>
              </a:solidFill>
            </a:endParaRPr>
          </a:p>
        </p:txBody>
      </p:sp>
      <p:sp>
        <p:nvSpPr>
          <p:cNvPr id="5" name="Footer Placeholder 4"/>
          <p:cNvSpPr>
            <a:spLocks noGrp="1"/>
          </p:cNvSpPr>
          <p:nvPr>
            <p:ph type="ftr" sz="quarter" idx="11"/>
          </p:nvPr>
        </p:nvSpPr>
        <p:spPr/>
        <p:txBody>
          <a:bodyPr/>
          <a:lstStyle/>
          <a:p>
            <a:r>
              <a:rPr lang="en-GB" smtClean="0">
                <a:solidFill>
                  <a:srgbClr val="1F497D"/>
                </a:solidFill>
              </a:rPr>
              <a:t>M. A. Hadavi                                   Data Management in Untrusted Environments</a:t>
            </a:r>
            <a:endParaRPr lang="en-US" dirty="0">
              <a:solidFill>
                <a:srgbClr val="1F497D"/>
              </a:solidFill>
            </a:endParaRPr>
          </a:p>
        </p:txBody>
      </p:sp>
      <p:sp>
        <p:nvSpPr>
          <p:cNvPr id="6" name="Slide Number Placeholder 5"/>
          <p:cNvSpPr>
            <a:spLocks noGrp="1"/>
          </p:cNvSpPr>
          <p:nvPr>
            <p:ph type="sldNum" sz="quarter" idx="12"/>
          </p:nvPr>
        </p:nvSpPr>
        <p:spPr/>
        <p:txBody>
          <a:bodyPr/>
          <a:lstStyle/>
          <a:p>
            <a:fld id="{15E489C8-5A0D-4AD1-90EB-1C0310E35A19}" type="slidenum">
              <a:rPr lang="en-US" smtClean="0"/>
              <a:pPr/>
              <a:t>‹#›</a:t>
            </a:fld>
            <a:endParaRPr lang="en-US"/>
          </a:p>
        </p:txBody>
      </p:sp>
    </p:spTree>
    <p:extLst>
      <p:ext uri="{BB962C8B-B14F-4D97-AF65-F5344CB8AC3E}">
        <p14:creationId xmlns:p14="http://schemas.microsoft.com/office/powerpoint/2010/main" val="944125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ubtitle 8"/>
          <p:cNvSpPr>
            <a:spLocks noGrp="1"/>
          </p:cNvSpPr>
          <p:nvPr>
            <p:ph type="subTitle" idx="1"/>
          </p:nvPr>
        </p:nvSpPr>
        <p:spPr>
          <a:xfrm>
            <a:off x="1727200" y="3543312"/>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318539" y="6143644"/>
            <a:ext cx="3302000" cy="476250"/>
          </a:xfrm>
        </p:spPr>
        <p:txBody>
          <a:bodyPr/>
          <a:lstStyle>
            <a:lvl1pPr algn="r">
              <a:defRPr/>
            </a:lvl1pPr>
          </a:lstStyle>
          <a:p>
            <a:fld id="{12CC5216-00B7-47FB-A5E2-BD07896EAC81}" type="datetime1">
              <a:rPr lang="en-US" smtClean="0">
                <a:solidFill>
                  <a:srgbClr val="1F497D"/>
                </a:solidFill>
              </a:rPr>
              <a:t>2016-09-03</a:t>
            </a:fld>
            <a:endParaRPr lang="en-US">
              <a:solidFill>
                <a:srgbClr val="1F497D"/>
              </a:solidFill>
            </a:endParaRPr>
          </a:p>
        </p:txBody>
      </p:sp>
      <p:sp>
        <p:nvSpPr>
          <p:cNvPr id="17" name="Footer Placeholder 16"/>
          <p:cNvSpPr>
            <a:spLocks noGrp="1"/>
          </p:cNvSpPr>
          <p:nvPr>
            <p:ph type="ftr" sz="quarter" idx="11"/>
          </p:nvPr>
        </p:nvSpPr>
        <p:spPr/>
        <p:txBody>
          <a:bodyPr/>
          <a:lstStyle>
            <a:lvl1pPr algn="l">
              <a:defRPr/>
            </a:lvl1pPr>
          </a:lstStyle>
          <a:p>
            <a:r>
              <a:rPr lang="en-GB" smtClean="0">
                <a:solidFill>
                  <a:srgbClr val="1F497D"/>
                </a:solidFill>
              </a:rPr>
              <a:t>M. A. Hadavi                                   Data Management in Untrusted Environments</a:t>
            </a:r>
            <a:endParaRPr lang="en-US" dirty="0">
              <a:solidFill>
                <a:srgbClr val="1F497D"/>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5E489C8-5A0D-4AD1-90EB-1C0310E35A19}" type="slidenum">
              <a:rPr lang="en-US" smtClean="0"/>
              <a:pPr/>
              <a:t>‹#›</a:t>
            </a:fld>
            <a:endParaRPr lang="en-US" dirty="0"/>
          </a:p>
        </p:txBody>
      </p:sp>
      <p:sp>
        <p:nvSpPr>
          <p:cNvPr id="7" name="Rectangle 6"/>
          <p:cNvSpPr/>
          <p:nvPr/>
        </p:nvSpPr>
        <p:spPr>
          <a:xfrm>
            <a:off x="83909" y="1792216"/>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83909" y="1739632"/>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83909" y="3319561"/>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1848843"/>
            <a:ext cx="10972800" cy="1470025"/>
          </a:xfrm>
        </p:spPr>
        <p:txBody>
          <a:bodyPr anchor="ctr"/>
          <a:lstStyle>
            <a:lvl1pPr algn="ctr">
              <a:defRPr lang="en-US" dirty="0">
                <a:ln w="17780" cmpd="sng">
                  <a:solidFill>
                    <a:schemeClr val="accent1"/>
                  </a:solidFill>
                  <a:prstDash val="solid"/>
                  <a:miter lim="800000"/>
                </a:ln>
                <a:solidFill>
                  <a:srgbClr val="FFFFFF"/>
                </a:solidFill>
              </a:defRPr>
            </a:lvl1p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348774797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18539" y="6239180"/>
            <a:ext cx="3302000" cy="476250"/>
          </a:xfrm>
        </p:spPr>
        <p:txBody>
          <a:bodyPr/>
          <a:lstStyle>
            <a:lvl1pPr algn="r">
              <a:defRPr/>
            </a:lvl1pPr>
          </a:lstStyle>
          <a:p>
            <a:fld id="{8DE2AA9C-7A2A-4F90-9555-0D236CE4ACBE}" type="datetime1">
              <a:rPr lang="en-US" smtClean="0">
                <a:solidFill>
                  <a:srgbClr val="1F497D"/>
                </a:solidFill>
              </a:rPr>
              <a:t>2016-09-03</a:t>
            </a:fld>
            <a:endParaRPr lang="en-US">
              <a:solidFill>
                <a:srgbClr val="1F497D"/>
              </a:solidFill>
            </a:endParaRPr>
          </a:p>
        </p:txBody>
      </p:sp>
      <p:sp>
        <p:nvSpPr>
          <p:cNvPr id="5" name="Footer Placeholder 4"/>
          <p:cNvSpPr>
            <a:spLocks noGrp="1"/>
          </p:cNvSpPr>
          <p:nvPr>
            <p:ph type="ftr" sz="quarter" idx="11"/>
          </p:nvPr>
        </p:nvSpPr>
        <p:spPr>
          <a:xfrm>
            <a:off x="1590345" y="6239180"/>
            <a:ext cx="10001320" cy="457200"/>
          </a:xfrm>
        </p:spPr>
        <p:txBody>
          <a:bodyPr/>
          <a:lstStyle>
            <a:lvl1pPr algn="l" rtl="0">
              <a:defRPr lang="en-US" sz="2400" b="0" i="0" u="none" strike="noStrike" baseline="0" smtClean="0">
                <a:solidFill>
                  <a:schemeClr val="tx2"/>
                </a:solidFill>
              </a:defRPr>
            </a:lvl1pPr>
          </a:lstStyle>
          <a:p>
            <a:r>
              <a:rPr lang="en-GB" smtClean="0"/>
              <a:t>M. A. Hadavi                                   Data Management in Untrusted Environments</a:t>
            </a:r>
            <a:endParaRPr lang="en-GB" dirty="0"/>
          </a:p>
        </p:txBody>
      </p:sp>
      <p:sp>
        <p:nvSpPr>
          <p:cNvPr id="6" name="Slide Number Placeholder 5"/>
          <p:cNvSpPr>
            <a:spLocks noGrp="1"/>
          </p:cNvSpPr>
          <p:nvPr>
            <p:ph type="sldNum" sz="quarter" idx="12"/>
          </p:nvPr>
        </p:nvSpPr>
        <p:spPr>
          <a:xfrm>
            <a:off x="723867" y="6239180"/>
            <a:ext cx="609600" cy="457200"/>
          </a:xfrm>
        </p:spPr>
        <p:txBody>
          <a:bodyPr/>
          <a:lstStyle/>
          <a:p>
            <a:fld id="{15E489C8-5A0D-4AD1-90EB-1C0310E35A19}" type="slidenum">
              <a:rPr lang="en-US" smtClean="0"/>
              <a:pPr/>
              <a:t>‹#›</a:t>
            </a:fld>
            <a:endParaRPr lang="en-US" dirty="0"/>
          </a:p>
        </p:txBody>
      </p:sp>
      <p:sp>
        <p:nvSpPr>
          <p:cNvPr id="8" name="Content Placeholder 7"/>
          <p:cNvSpPr>
            <a:spLocks noGrp="1"/>
          </p:cNvSpPr>
          <p:nvPr>
            <p:ph sz="quarter" idx="1"/>
          </p:nvPr>
        </p:nvSpPr>
        <p:spPr>
          <a:xfrm>
            <a:off x="761963" y="1571612"/>
            <a:ext cx="10363200" cy="4643470"/>
          </a:xfrm>
        </p:spPr>
        <p:txBody>
          <a:bodyPr vert="horz"/>
          <a:lstStyle>
            <a:lvl1pPr algn="l" rtl="0">
              <a:defRPr b="1"/>
            </a:lvl1pPr>
            <a:lvl2pPr algn="l" rtl="0">
              <a:spcBef>
                <a:spcPts val="1200"/>
              </a:spcBef>
              <a:buFont typeface="Wingdings" pitchFamily="2" charset="2"/>
              <a:buChar char="Ø"/>
              <a:defRPr/>
            </a:lvl2pPr>
            <a:lvl3pPr algn="l" rtl="0">
              <a:spcBef>
                <a:spcPts val="600"/>
              </a:spcBef>
              <a:defRPr/>
            </a:lvl3pPr>
            <a:lvl4pPr algn="l" rtl="0">
              <a:defRPr/>
            </a:lvl4pPr>
            <a:lvl5pPr algn="l" rtl="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Title 10"/>
          <p:cNvSpPr>
            <a:spLocks noGrp="1"/>
          </p:cNvSpPr>
          <p:nvPr>
            <p:ph type="title"/>
          </p:nvPr>
        </p:nvSpPr>
        <p:spPr>
          <a:xfrm>
            <a:off x="761963" y="142860"/>
            <a:ext cx="7366037" cy="1143000"/>
          </a:xfrm>
        </p:spPr>
        <p:txBody>
          <a:bodyPr anchor="ctr"/>
          <a:lstStyle>
            <a:lvl1pPr algn="l" rtl="0">
              <a:defRPr/>
            </a:lvl1pPr>
          </a:lstStyle>
          <a:p>
            <a:r>
              <a:rPr lang="en-US" dirty="0" smtClean="0"/>
              <a:t>Click to edit Master title style</a:t>
            </a:r>
            <a:endParaRPr lang="en-US" dirty="0"/>
          </a:p>
        </p:txBody>
      </p:sp>
      <p:sp>
        <p:nvSpPr>
          <p:cNvPr id="12" name="Rectangle 11"/>
          <p:cNvSpPr/>
          <p:nvPr userDrawn="1"/>
        </p:nvSpPr>
        <p:spPr>
          <a:xfrm flipV="1">
            <a:off x="92550" y="1321215"/>
            <a:ext cx="12018020" cy="3600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p:nvPr userDrawn="1"/>
        </p:nvSpPr>
        <p:spPr>
          <a:xfrm>
            <a:off x="92195" y="1285860"/>
            <a:ext cx="12018375" cy="360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Rectangle 13"/>
          <p:cNvSpPr/>
          <p:nvPr userDrawn="1"/>
        </p:nvSpPr>
        <p:spPr>
          <a:xfrm>
            <a:off x="91075" y="1357298"/>
            <a:ext cx="12019495" cy="3600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8" name="Arc 17"/>
          <p:cNvSpPr/>
          <p:nvPr userDrawn="1"/>
        </p:nvSpPr>
        <p:spPr>
          <a:xfrm>
            <a:off x="11430037" y="98734"/>
            <a:ext cx="666712" cy="71435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Tree>
    <p:extLst>
      <p:ext uri="{BB962C8B-B14F-4D97-AF65-F5344CB8AC3E}">
        <p14:creationId xmlns:p14="http://schemas.microsoft.com/office/powerpoint/2010/main" val="129575281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a:xfrm>
            <a:off x="8382016" y="6143644"/>
            <a:ext cx="3302000" cy="476250"/>
          </a:xfrm>
        </p:spPr>
        <p:txBody>
          <a:bodyPr/>
          <a:lstStyle>
            <a:lvl1pPr algn="r">
              <a:defRPr/>
            </a:lvl1pPr>
          </a:lstStyle>
          <a:p>
            <a:fld id="{7D431B0E-BFC3-4BBF-BB2F-B4A2CF4E9C8A}" type="datetime1">
              <a:rPr lang="en-US" smtClean="0">
                <a:solidFill>
                  <a:srgbClr val="1F497D"/>
                </a:solidFill>
              </a:rPr>
              <a:t>2016-09-03</a:t>
            </a:fld>
            <a:endParaRPr lang="en-US" dirty="0">
              <a:solidFill>
                <a:srgbClr val="1F497D"/>
              </a:solidFill>
            </a:endParaRPr>
          </a:p>
        </p:txBody>
      </p:sp>
      <p:sp>
        <p:nvSpPr>
          <p:cNvPr id="5" name="Footer Placeholder 4"/>
          <p:cNvSpPr>
            <a:spLocks noGrp="1"/>
          </p:cNvSpPr>
          <p:nvPr>
            <p:ph type="ftr" sz="quarter" idx="11"/>
          </p:nvPr>
        </p:nvSpPr>
        <p:spPr>
          <a:xfrm>
            <a:off x="1066800" y="6172200"/>
            <a:ext cx="5334000" cy="457200"/>
          </a:xfrm>
        </p:spPr>
        <p:txBody>
          <a:bodyPr/>
          <a:lstStyle/>
          <a:p>
            <a:r>
              <a:rPr lang="en-GB" smtClean="0">
                <a:solidFill>
                  <a:srgbClr val="1F497D"/>
                </a:solidFill>
              </a:rPr>
              <a:t>M. A. Hadavi                                   Data Management in Untrusted Environments</a:t>
            </a:r>
            <a:endParaRPr lang="en-US">
              <a:solidFill>
                <a:srgbClr val="1F497D"/>
              </a:solidFill>
            </a:endParaRPr>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95072" y="6208776"/>
            <a:ext cx="609600" cy="457200"/>
          </a:xfrm>
        </p:spPr>
        <p:txBody>
          <a:bodyPr/>
          <a:lstStyle/>
          <a:p>
            <a:fld id="{15E489C8-5A0D-4AD1-90EB-1C0310E35A19}" type="slidenum">
              <a:rPr lang="en-US" smtClean="0"/>
              <a:pPr/>
              <a:t>‹#›</a:t>
            </a:fld>
            <a:endParaRPr lang="en-US"/>
          </a:p>
        </p:txBody>
      </p:sp>
    </p:spTree>
    <p:extLst>
      <p:ext uri="{BB962C8B-B14F-4D97-AF65-F5344CB8AC3E}">
        <p14:creationId xmlns:p14="http://schemas.microsoft.com/office/powerpoint/2010/main" val="3899244528"/>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660040F-D3E9-47F7-81DE-AB81707AA292}" type="datetime1">
              <a:rPr lang="en-US" smtClean="0">
                <a:solidFill>
                  <a:srgbClr val="1F497D"/>
                </a:solidFill>
              </a:rPr>
              <a:t>2016-09-03</a:t>
            </a:fld>
            <a:endParaRPr lang="en-US">
              <a:solidFill>
                <a:srgbClr val="1F497D"/>
              </a:solidFill>
            </a:endParaRPr>
          </a:p>
        </p:txBody>
      </p:sp>
      <p:sp>
        <p:nvSpPr>
          <p:cNvPr id="6" name="Footer Placeholder 5"/>
          <p:cNvSpPr>
            <a:spLocks noGrp="1"/>
          </p:cNvSpPr>
          <p:nvPr>
            <p:ph type="ftr" sz="quarter" idx="11"/>
          </p:nvPr>
        </p:nvSpPr>
        <p:spPr/>
        <p:txBody>
          <a:bodyPr/>
          <a:lstStyle/>
          <a:p>
            <a:r>
              <a:rPr lang="en-GB" smtClean="0">
                <a:solidFill>
                  <a:srgbClr val="1F497D"/>
                </a:solidFill>
              </a:rPr>
              <a:t>M. A. Hadavi                                   Data Management in Untrusted Environments</a:t>
            </a:r>
            <a:endParaRPr lang="en-US">
              <a:solidFill>
                <a:srgbClr val="1F497D"/>
              </a:solidFill>
            </a:endParaRPr>
          </a:p>
        </p:txBody>
      </p:sp>
      <p:sp>
        <p:nvSpPr>
          <p:cNvPr id="7" name="Slide Number Placeholder 6"/>
          <p:cNvSpPr>
            <a:spLocks noGrp="1"/>
          </p:cNvSpPr>
          <p:nvPr>
            <p:ph type="sldNum" sz="quarter" idx="12"/>
          </p:nvPr>
        </p:nvSpPr>
        <p:spPr/>
        <p:txBody>
          <a:bodyPr/>
          <a:lstStyle/>
          <a:p>
            <a:fld id="{15E489C8-5A0D-4AD1-90EB-1C0310E35A19}"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6909352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DFCDC1D-F06A-4597-ADC8-BC8B81B72723}" type="datetime1">
              <a:rPr lang="en-US" smtClean="0">
                <a:solidFill>
                  <a:srgbClr val="1F497D"/>
                </a:solidFill>
              </a:rPr>
              <a:t>2016-09-03</a:t>
            </a:fld>
            <a:endParaRPr lang="en-US">
              <a:solidFill>
                <a:srgbClr val="1F497D"/>
              </a:solidFill>
            </a:endParaRPr>
          </a:p>
        </p:txBody>
      </p:sp>
      <p:sp>
        <p:nvSpPr>
          <p:cNvPr id="8" name="Footer Placeholder 7"/>
          <p:cNvSpPr>
            <a:spLocks noGrp="1"/>
          </p:cNvSpPr>
          <p:nvPr>
            <p:ph type="ftr" sz="quarter" idx="11"/>
          </p:nvPr>
        </p:nvSpPr>
        <p:spPr/>
        <p:txBody>
          <a:bodyPr/>
          <a:lstStyle/>
          <a:p>
            <a:r>
              <a:rPr lang="en-GB" smtClean="0">
                <a:solidFill>
                  <a:srgbClr val="1F497D"/>
                </a:solidFill>
              </a:rPr>
              <a:t>M. A. Hadavi                                   Data Management in Untrusted Environments</a:t>
            </a:r>
            <a:endParaRPr lang="en-US">
              <a:solidFill>
                <a:srgbClr val="1F497D"/>
              </a:solidFill>
            </a:endParaRPr>
          </a:p>
        </p:txBody>
      </p:sp>
      <p:sp>
        <p:nvSpPr>
          <p:cNvPr id="9" name="Slide Number Placeholder 8"/>
          <p:cNvSpPr>
            <a:spLocks noGrp="1"/>
          </p:cNvSpPr>
          <p:nvPr>
            <p:ph type="sldNum" sz="quarter" idx="12"/>
          </p:nvPr>
        </p:nvSpPr>
        <p:spPr/>
        <p:txBody>
          <a:bodyPr/>
          <a:lstStyle/>
          <a:p>
            <a:fld id="{15E489C8-5A0D-4AD1-90EB-1C0310E35A19}" type="slidenum">
              <a:rPr lang="en-US" smtClean="0"/>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516914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318539" y="6143644"/>
            <a:ext cx="3302000" cy="476250"/>
          </a:xfrm>
        </p:spPr>
        <p:txBody>
          <a:bodyPr/>
          <a:lstStyle>
            <a:lvl1pPr algn="r">
              <a:defRPr/>
            </a:lvl1pPr>
          </a:lstStyle>
          <a:p>
            <a:fld id="{40DD14E2-9BF7-438B-A72F-04CFCCA51A89}" type="datetime1">
              <a:rPr lang="en-US" smtClean="0">
                <a:solidFill>
                  <a:srgbClr val="1F497D"/>
                </a:solidFill>
              </a:rPr>
              <a:t>2016-09-03</a:t>
            </a:fld>
            <a:endParaRPr lang="en-US">
              <a:solidFill>
                <a:srgbClr val="1F497D"/>
              </a:solidFill>
            </a:endParaRPr>
          </a:p>
        </p:txBody>
      </p:sp>
      <p:sp>
        <p:nvSpPr>
          <p:cNvPr id="4" name="Footer Placeholder 3"/>
          <p:cNvSpPr>
            <a:spLocks noGrp="1"/>
          </p:cNvSpPr>
          <p:nvPr>
            <p:ph type="ftr" sz="quarter" idx="11"/>
          </p:nvPr>
        </p:nvSpPr>
        <p:spPr/>
        <p:txBody>
          <a:bodyPr/>
          <a:lstStyle>
            <a:lvl1pPr algn="l">
              <a:defRPr/>
            </a:lvl1pPr>
          </a:lstStyle>
          <a:p>
            <a:r>
              <a:rPr lang="en-GB" smtClean="0">
                <a:solidFill>
                  <a:srgbClr val="1F497D"/>
                </a:solidFill>
              </a:rPr>
              <a:t>M. A. Hadavi                                   Data Management in Untrusted Environments</a:t>
            </a:r>
            <a:endParaRPr lang="en-US">
              <a:solidFill>
                <a:srgbClr val="1F497D"/>
              </a:solidFill>
            </a:endParaRPr>
          </a:p>
        </p:txBody>
      </p:sp>
      <p:sp>
        <p:nvSpPr>
          <p:cNvPr id="5" name="Slide Number Placeholder 4"/>
          <p:cNvSpPr>
            <a:spLocks noGrp="1"/>
          </p:cNvSpPr>
          <p:nvPr>
            <p:ph type="sldNum" sz="quarter" idx="12"/>
          </p:nvPr>
        </p:nvSpPr>
        <p:spPr/>
        <p:txBody>
          <a:bodyPr/>
          <a:lstStyle/>
          <a:p>
            <a:fld id="{15E489C8-5A0D-4AD1-90EB-1C0310E35A19}" type="slidenum">
              <a:rPr lang="en-US" smtClean="0"/>
              <a:pPr/>
              <a:t>‹#›</a:t>
            </a:fld>
            <a:endParaRPr lang="en-US"/>
          </a:p>
        </p:txBody>
      </p:sp>
    </p:spTree>
    <p:extLst>
      <p:ext uri="{BB962C8B-B14F-4D97-AF65-F5344CB8AC3E}">
        <p14:creationId xmlns:p14="http://schemas.microsoft.com/office/powerpoint/2010/main" val="36128448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18539" y="6143644"/>
            <a:ext cx="3302000" cy="476250"/>
          </a:xfrm>
        </p:spPr>
        <p:txBody>
          <a:bodyPr/>
          <a:lstStyle>
            <a:lvl1pPr algn="r">
              <a:defRPr/>
            </a:lvl1pPr>
          </a:lstStyle>
          <a:p>
            <a:fld id="{130B0B00-9B74-4801-9803-6BFB99664E0E}" type="datetime1">
              <a:rPr lang="en-US" smtClean="0">
                <a:solidFill>
                  <a:srgbClr val="1F497D"/>
                </a:solidFill>
              </a:rPr>
              <a:t>2016-09-03</a:t>
            </a:fld>
            <a:endParaRPr lang="en-US">
              <a:solidFill>
                <a:srgbClr val="1F497D"/>
              </a:solidFill>
            </a:endParaRPr>
          </a:p>
        </p:txBody>
      </p:sp>
      <p:sp>
        <p:nvSpPr>
          <p:cNvPr id="3" name="Footer Placeholder 2"/>
          <p:cNvSpPr>
            <a:spLocks noGrp="1"/>
          </p:cNvSpPr>
          <p:nvPr>
            <p:ph type="ftr" sz="quarter" idx="11"/>
          </p:nvPr>
        </p:nvSpPr>
        <p:spPr/>
        <p:txBody>
          <a:bodyPr/>
          <a:lstStyle>
            <a:lvl1pPr algn="l">
              <a:defRPr/>
            </a:lvl1pPr>
          </a:lstStyle>
          <a:p>
            <a:r>
              <a:rPr lang="en-GB" smtClean="0">
                <a:solidFill>
                  <a:srgbClr val="1F497D"/>
                </a:solidFill>
              </a:rPr>
              <a:t>M. A. Hadavi                                   Data Management in Untrusted Environments</a:t>
            </a:r>
            <a:endParaRPr lang="en-US">
              <a:solidFill>
                <a:srgbClr val="1F497D"/>
              </a:solidFill>
            </a:endParaRPr>
          </a:p>
        </p:txBody>
      </p:sp>
      <p:sp>
        <p:nvSpPr>
          <p:cNvPr id="4" name="Slide Number Placeholder 3"/>
          <p:cNvSpPr>
            <a:spLocks noGrp="1"/>
          </p:cNvSpPr>
          <p:nvPr>
            <p:ph type="sldNum" sz="quarter" idx="12"/>
          </p:nvPr>
        </p:nvSpPr>
        <p:spPr/>
        <p:txBody>
          <a:bodyPr/>
          <a:lstStyle/>
          <a:p>
            <a:fld id="{15E489C8-5A0D-4AD1-90EB-1C0310E35A19}" type="slidenum">
              <a:rPr lang="en-US" smtClean="0"/>
              <a:pPr/>
              <a:t>‹#›</a:t>
            </a:fld>
            <a:endParaRPr lang="en-US"/>
          </a:p>
        </p:txBody>
      </p:sp>
    </p:spTree>
    <p:extLst>
      <p:ext uri="{BB962C8B-B14F-4D97-AF65-F5344CB8AC3E}">
        <p14:creationId xmlns:p14="http://schemas.microsoft.com/office/powerpoint/2010/main" val="1774795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cs typeface="B Titr" panose="00000700000000000000" pitchFamily="2" charset="-78"/>
              </a:defRPr>
            </a:lvl1pPr>
          </a:lstStyle>
          <a:p>
            <a:r>
              <a:rPr kumimoji="0" lang="en-US" dirty="0" smtClean="0"/>
              <a:t>Click to edit Master title style</a:t>
            </a:r>
            <a:endParaRPr kumimoji="0" lang="en-US" dirty="0"/>
          </a:p>
        </p:txBody>
      </p:sp>
      <p:sp>
        <p:nvSpPr>
          <p:cNvPr id="8" name="Date Placeholder 3"/>
          <p:cNvSpPr>
            <a:spLocks noGrp="1"/>
          </p:cNvSpPr>
          <p:nvPr>
            <p:ph type="dt" sz="half" idx="10"/>
          </p:nvPr>
        </p:nvSpPr>
        <p:spPr>
          <a:xfrm>
            <a:off x="10464800" y="6239180"/>
            <a:ext cx="1530349" cy="476250"/>
          </a:xfrm>
        </p:spPr>
        <p:txBody>
          <a:bodyPr/>
          <a:lstStyle>
            <a:lvl1pPr algn="r">
              <a:defRPr b="1">
                <a:cs typeface="B Nazanin" panose="00000400000000000000" pitchFamily="2" charset="-78"/>
              </a:defRPr>
            </a:lvl1pPr>
          </a:lstStyle>
          <a:p>
            <a:fld id="{53B8ED1B-4B94-4687-9861-E277CA029892}" type="datetime1">
              <a:rPr lang="en-US" smtClean="0">
                <a:solidFill>
                  <a:srgbClr val="1F497D"/>
                </a:solidFill>
              </a:rPr>
              <a:t>2016-09-03</a:t>
            </a:fld>
            <a:endParaRPr lang="en-US" dirty="0">
              <a:solidFill>
                <a:srgbClr val="1F497D"/>
              </a:solidFill>
            </a:endParaRPr>
          </a:p>
        </p:txBody>
      </p:sp>
      <p:sp>
        <p:nvSpPr>
          <p:cNvPr id="9" name="Footer Placeholder 4"/>
          <p:cNvSpPr>
            <a:spLocks noGrp="1"/>
          </p:cNvSpPr>
          <p:nvPr>
            <p:ph type="ftr" sz="quarter" idx="11"/>
          </p:nvPr>
        </p:nvSpPr>
        <p:spPr>
          <a:xfrm>
            <a:off x="1422400" y="6239180"/>
            <a:ext cx="9042400" cy="457200"/>
          </a:xfrm>
        </p:spPr>
        <p:txBody>
          <a:bodyPr/>
          <a:lstStyle>
            <a:lvl1pPr algn="ctr" rtl="0">
              <a:defRPr sz="1200" b="0">
                <a:solidFill>
                  <a:srgbClr val="310F9D"/>
                </a:solidFill>
                <a:latin typeface="Nazli" pitchFamily="2" charset="-78"/>
                <a:cs typeface="B Zar" panose="00000400000000000000" pitchFamily="2" charset="-78"/>
              </a:defRPr>
            </a:lvl1pPr>
          </a:lstStyle>
          <a:p>
            <a:pPr algn="l"/>
            <a:r>
              <a:rPr lang="en-GB" smtClean="0">
                <a:solidFill>
                  <a:schemeClr val="tx2"/>
                </a:solidFill>
                <a:latin typeface="+mn-lt"/>
                <a:cs typeface="Nazli" pitchFamily="2" charset="-78"/>
              </a:rPr>
              <a:t>M. A. Hadavi                                   Data Management in Untrusted Environments</a:t>
            </a:r>
            <a:endParaRPr lang="en-US" dirty="0">
              <a:solidFill>
                <a:schemeClr val="tx2"/>
              </a:solidFill>
              <a:latin typeface="+mn-lt"/>
              <a:cs typeface="Nazli" pitchFamily="2" charset="-78"/>
            </a:endParaRPr>
          </a:p>
        </p:txBody>
      </p:sp>
      <p:sp>
        <p:nvSpPr>
          <p:cNvPr id="10" name="Slide Number Placeholder 5"/>
          <p:cNvSpPr>
            <a:spLocks noGrp="1"/>
          </p:cNvSpPr>
          <p:nvPr>
            <p:ph type="sldNum" sz="quarter" idx="12"/>
          </p:nvPr>
        </p:nvSpPr>
        <p:spPr>
          <a:xfrm>
            <a:off x="406400" y="6239180"/>
            <a:ext cx="609600" cy="457200"/>
          </a:xfrm>
        </p:spPr>
        <p:txBody>
          <a:bodyPr/>
          <a:lstStyle/>
          <a:p>
            <a:fld id="{15E489C8-5A0D-4AD1-90EB-1C0310E35A19}" type="slidenum">
              <a:rPr lang="en-US" smtClean="0"/>
              <a:pPr/>
              <a:t>‹#›</a:t>
            </a:fld>
            <a:endParaRPr lang="en-US" dirty="0"/>
          </a:p>
        </p:txBody>
      </p:sp>
    </p:spTree>
    <p:extLst>
      <p:ext uri="{BB962C8B-B14F-4D97-AF65-F5344CB8AC3E}">
        <p14:creationId xmlns:p14="http://schemas.microsoft.com/office/powerpoint/2010/main" val="8306622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318539" y="6143644"/>
            <a:ext cx="3302000" cy="476250"/>
          </a:xfrm>
        </p:spPr>
        <p:txBody>
          <a:bodyPr/>
          <a:lstStyle>
            <a:lvl1pPr algn="r">
              <a:defRPr/>
            </a:lvl1pPr>
          </a:lstStyle>
          <a:p>
            <a:fld id="{AB894C65-EC72-4FA0-B464-409D3C897C94}" type="datetime1">
              <a:rPr lang="en-US" smtClean="0">
                <a:solidFill>
                  <a:srgbClr val="1F497D"/>
                </a:solidFill>
              </a:rPr>
              <a:t>2016-09-03</a:t>
            </a:fld>
            <a:endParaRPr lang="en-US">
              <a:solidFill>
                <a:srgbClr val="1F497D"/>
              </a:solidFill>
            </a:endParaRPr>
          </a:p>
        </p:txBody>
      </p:sp>
      <p:sp>
        <p:nvSpPr>
          <p:cNvPr id="6" name="Footer Placeholder 5"/>
          <p:cNvSpPr>
            <a:spLocks noGrp="1"/>
          </p:cNvSpPr>
          <p:nvPr>
            <p:ph type="ftr" sz="quarter" idx="11"/>
          </p:nvPr>
        </p:nvSpPr>
        <p:spPr/>
        <p:txBody>
          <a:bodyPr/>
          <a:lstStyle>
            <a:lvl1pPr algn="l">
              <a:defRPr/>
            </a:lvl1pPr>
          </a:lstStyle>
          <a:p>
            <a:r>
              <a:rPr lang="en-GB" smtClean="0">
                <a:solidFill>
                  <a:srgbClr val="1F497D"/>
                </a:solidFill>
              </a:rPr>
              <a:t>M. A. Hadavi                                   Data Management in Untrusted Environments</a:t>
            </a:r>
            <a:endParaRPr lang="en-US" dirty="0">
              <a:solidFill>
                <a:srgbClr val="1F497D"/>
              </a:solidFill>
            </a:endParaRPr>
          </a:p>
        </p:txBody>
      </p:sp>
      <p:sp>
        <p:nvSpPr>
          <p:cNvPr id="7" name="Slide Number Placeholder 6"/>
          <p:cNvSpPr>
            <a:spLocks noGrp="1"/>
          </p:cNvSpPr>
          <p:nvPr>
            <p:ph type="sldNum" sz="quarter" idx="12"/>
          </p:nvPr>
        </p:nvSpPr>
        <p:spPr/>
        <p:txBody>
          <a:bodyPr/>
          <a:lstStyle/>
          <a:p>
            <a:fld id="{15E489C8-5A0D-4AD1-90EB-1C0310E35A19}"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209239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7747035" y="6143644"/>
            <a:ext cx="3302000" cy="476250"/>
          </a:xfrm>
        </p:spPr>
        <p:txBody>
          <a:bodyPr/>
          <a:lstStyle>
            <a:lvl1pPr algn="r">
              <a:defRPr/>
            </a:lvl1pPr>
          </a:lstStyle>
          <a:p>
            <a:fld id="{736BC9BF-535F-4D74-B589-5B42580AAA61}" type="datetime1">
              <a:rPr lang="en-US" smtClean="0">
                <a:solidFill>
                  <a:srgbClr val="1F497D"/>
                </a:solidFill>
              </a:rPr>
              <a:t>2016-09-03</a:t>
            </a:fld>
            <a:endParaRPr lang="en-US">
              <a:solidFill>
                <a:srgbClr val="1F497D"/>
              </a:solidFill>
            </a:endParaRPr>
          </a:p>
        </p:txBody>
      </p:sp>
      <p:sp>
        <p:nvSpPr>
          <p:cNvPr id="6" name="Footer Placeholder 5"/>
          <p:cNvSpPr>
            <a:spLocks noGrp="1"/>
          </p:cNvSpPr>
          <p:nvPr>
            <p:ph type="ftr" sz="quarter" idx="11"/>
          </p:nvPr>
        </p:nvSpPr>
        <p:spPr>
          <a:xfrm>
            <a:off x="1295403" y="6172200"/>
            <a:ext cx="7277115" cy="457200"/>
          </a:xfrm>
        </p:spPr>
        <p:txBody>
          <a:bodyPr/>
          <a:lstStyle/>
          <a:p>
            <a:pPr algn="l"/>
            <a:r>
              <a:rPr lang="en-GB" smtClean="0">
                <a:solidFill>
                  <a:srgbClr val="1F497D"/>
                </a:solidFill>
              </a:rPr>
              <a:t>M. A. Hadavi                                   Data Management in Untrusted Environments</a:t>
            </a:r>
            <a:endParaRPr lang="en-US" dirty="0">
              <a:solidFill>
                <a:srgbClr val="1F497D"/>
              </a:solidFill>
            </a:endParaRPr>
          </a:p>
        </p:txBody>
      </p:sp>
      <p:sp>
        <p:nvSpPr>
          <p:cNvPr id="7" name="Slide Number Placeholder 6"/>
          <p:cNvSpPr>
            <a:spLocks noGrp="1"/>
          </p:cNvSpPr>
          <p:nvPr>
            <p:ph type="sldNum" sz="quarter" idx="12"/>
          </p:nvPr>
        </p:nvSpPr>
        <p:spPr>
          <a:xfrm>
            <a:off x="195072" y="6208776"/>
            <a:ext cx="609600" cy="457200"/>
          </a:xfrm>
        </p:spPr>
        <p:txBody>
          <a:bodyPr/>
          <a:lstStyle/>
          <a:p>
            <a:fld id="{15E489C8-5A0D-4AD1-90EB-1C0310E35A19}" type="slidenum">
              <a:rPr lang="en-US" smtClean="0"/>
              <a:pPr/>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322553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000E64-2D87-4758-A9CF-7FBD352B4A43}" type="datetime1">
              <a:rPr lang="en-US" smtClean="0">
                <a:solidFill>
                  <a:srgbClr val="1F497D"/>
                </a:solidFill>
              </a:rPr>
              <a:t>2016-09-03</a:t>
            </a:fld>
            <a:endParaRPr lang="en-US">
              <a:solidFill>
                <a:srgbClr val="1F497D"/>
              </a:solidFill>
            </a:endParaRPr>
          </a:p>
        </p:txBody>
      </p:sp>
      <p:sp>
        <p:nvSpPr>
          <p:cNvPr id="5" name="Footer Placeholder 4"/>
          <p:cNvSpPr>
            <a:spLocks noGrp="1"/>
          </p:cNvSpPr>
          <p:nvPr>
            <p:ph type="ftr" sz="quarter" idx="11"/>
          </p:nvPr>
        </p:nvSpPr>
        <p:spPr/>
        <p:txBody>
          <a:bodyPr/>
          <a:lstStyle/>
          <a:p>
            <a:r>
              <a:rPr lang="en-GB" smtClean="0">
                <a:solidFill>
                  <a:srgbClr val="1F497D"/>
                </a:solidFill>
              </a:rPr>
              <a:t>M. A. Hadavi                                   Data Management in Untrusted Environments</a:t>
            </a:r>
            <a:endParaRPr lang="en-US">
              <a:solidFill>
                <a:srgbClr val="1F497D"/>
              </a:solidFill>
            </a:endParaRPr>
          </a:p>
        </p:txBody>
      </p:sp>
      <p:sp>
        <p:nvSpPr>
          <p:cNvPr id="6" name="Slide Number Placeholder 5"/>
          <p:cNvSpPr>
            <a:spLocks noGrp="1"/>
          </p:cNvSpPr>
          <p:nvPr>
            <p:ph type="sldNum" sz="quarter" idx="12"/>
          </p:nvPr>
        </p:nvSpPr>
        <p:spPr/>
        <p:txBody>
          <a:bodyPr/>
          <a:lstStyle/>
          <a:p>
            <a:fld id="{15E489C8-5A0D-4AD1-90EB-1C0310E35A19}" type="slidenum">
              <a:rPr lang="en-US" smtClean="0"/>
              <a:pPr/>
              <a:t>‹#›</a:t>
            </a:fld>
            <a:endParaRPr lang="en-US"/>
          </a:p>
        </p:txBody>
      </p:sp>
    </p:spTree>
    <p:extLst>
      <p:ext uri="{BB962C8B-B14F-4D97-AF65-F5344CB8AC3E}">
        <p14:creationId xmlns:p14="http://schemas.microsoft.com/office/powerpoint/2010/main" val="3918854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E50848-526B-45A0-B6FA-93E9BE4C5FF1}" type="datetime1">
              <a:rPr lang="en-US" smtClean="0">
                <a:solidFill>
                  <a:srgbClr val="1F497D"/>
                </a:solidFill>
              </a:rPr>
              <a:t>2016-09-03</a:t>
            </a:fld>
            <a:endParaRPr lang="en-US">
              <a:solidFill>
                <a:srgbClr val="1F497D"/>
              </a:solidFill>
            </a:endParaRPr>
          </a:p>
        </p:txBody>
      </p:sp>
      <p:sp>
        <p:nvSpPr>
          <p:cNvPr id="5" name="Footer Placeholder 4"/>
          <p:cNvSpPr>
            <a:spLocks noGrp="1"/>
          </p:cNvSpPr>
          <p:nvPr>
            <p:ph type="ftr" sz="quarter" idx="11"/>
          </p:nvPr>
        </p:nvSpPr>
        <p:spPr/>
        <p:txBody>
          <a:bodyPr/>
          <a:lstStyle/>
          <a:p>
            <a:r>
              <a:rPr lang="en-GB" smtClean="0">
                <a:solidFill>
                  <a:srgbClr val="1F497D"/>
                </a:solidFill>
              </a:rPr>
              <a:t>M. A. Hadavi                                   Data Management in Untrusted Environments</a:t>
            </a:r>
            <a:endParaRPr lang="en-US">
              <a:solidFill>
                <a:srgbClr val="1F497D"/>
              </a:solidFill>
            </a:endParaRPr>
          </a:p>
        </p:txBody>
      </p:sp>
      <p:sp>
        <p:nvSpPr>
          <p:cNvPr id="6" name="Slide Number Placeholder 5"/>
          <p:cNvSpPr>
            <a:spLocks noGrp="1"/>
          </p:cNvSpPr>
          <p:nvPr>
            <p:ph type="sldNum" sz="quarter" idx="12"/>
          </p:nvPr>
        </p:nvSpPr>
        <p:spPr/>
        <p:txBody>
          <a:bodyPr/>
          <a:lstStyle/>
          <a:p>
            <a:fld id="{15E489C8-5A0D-4AD1-90EB-1C0310E35A19}" type="slidenum">
              <a:rPr lang="en-US" smtClean="0"/>
              <a:pPr/>
              <a:t>‹#›</a:t>
            </a:fld>
            <a:endParaRPr lang="en-US"/>
          </a:p>
        </p:txBody>
      </p:sp>
    </p:spTree>
    <p:extLst>
      <p:ext uri="{BB962C8B-B14F-4D97-AF65-F5344CB8AC3E}">
        <p14:creationId xmlns:p14="http://schemas.microsoft.com/office/powerpoint/2010/main" val="170650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10379740" y="6239180"/>
            <a:ext cx="1530349" cy="476250"/>
          </a:xfrm>
        </p:spPr>
        <p:txBody>
          <a:bodyPr/>
          <a:lstStyle>
            <a:lvl1pPr algn="r">
              <a:defRPr sz="1400" b="0">
                <a:cs typeface="B Nazanin" panose="00000400000000000000" pitchFamily="2" charset="-78"/>
              </a:defRPr>
            </a:lvl1pPr>
          </a:lstStyle>
          <a:p>
            <a:fld id="{A4836FAC-D218-4B84-9514-250381639422}" type="datetime1">
              <a:rPr lang="en-US" smtClean="0">
                <a:solidFill>
                  <a:srgbClr val="1F497D"/>
                </a:solidFill>
              </a:rPr>
              <a:t>2016-09-03</a:t>
            </a:fld>
            <a:endParaRPr lang="en-US" dirty="0">
              <a:solidFill>
                <a:srgbClr val="1F497D"/>
              </a:solidFill>
            </a:endParaRPr>
          </a:p>
        </p:txBody>
      </p:sp>
      <p:sp>
        <p:nvSpPr>
          <p:cNvPr id="8" name="Footer Placeholder 4"/>
          <p:cNvSpPr>
            <a:spLocks noGrp="1"/>
          </p:cNvSpPr>
          <p:nvPr>
            <p:ph type="ftr" sz="quarter" idx="11"/>
          </p:nvPr>
        </p:nvSpPr>
        <p:spPr>
          <a:xfrm>
            <a:off x="1219200" y="6276034"/>
            <a:ext cx="9042400" cy="457200"/>
          </a:xfrm>
        </p:spPr>
        <p:txBody>
          <a:bodyPr/>
          <a:lstStyle>
            <a:lvl1pPr algn="ctr" rtl="0">
              <a:defRPr sz="1000" b="1">
                <a:solidFill>
                  <a:srgbClr val="310F9D"/>
                </a:solidFill>
                <a:latin typeface="Nazli" pitchFamily="2" charset="-78"/>
                <a:cs typeface="B Nazanin" panose="00000400000000000000" pitchFamily="2" charset="-78"/>
              </a:defRPr>
            </a:lvl1pPr>
          </a:lstStyle>
          <a:p>
            <a:pPr algn="l"/>
            <a:r>
              <a:rPr lang="en-GB" sz="1200" b="0" smtClean="0">
                <a:solidFill>
                  <a:schemeClr val="tx2"/>
                </a:solidFill>
                <a:latin typeface="+mn-lt"/>
                <a:cs typeface="Nazli" pitchFamily="2" charset="-78"/>
              </a:rPr>
              <a:t>M. A. Hadavi                                   Data Management in Untrusted Environments</a:t>
            </a:r>
            <a:endParaRPr lang="en-US" sz="1200" b="0" dirty="0">
              <a:solidFill>
                <a:schemeClr val="tx2"/>
              </a:solidFill>
              <a:latin typeface="+mn-lt"/>
              <a:cs typeface="Nazli" pitchFamily="2" charset="-78"/>
            </a:endParaRPr>
          </a:p>
        </p:txBody>
      </p:sp>
      <p:sp>
        <p:nvSpPr>
          <p:cNvPr id="9" name="Slide Number Placeholder 5"/>
          <p:cNvSpPr>
            <a:spLocks noGrp="1"/>
          </p:cNvSpPr>
          <p:nvPr>
            <p:ph type="sldNum" sz="quarter" idx="12"/>
          </p:nvPr>
        </p:nvSpPr>
        <p:spPr>
          <a:xfrm>
            <a:off x="406400" y="6239180"/>
            <a:ext cx="609600" cy="457200"/>
          </a:xfrm>
        </p:spPr>
        <p:txBody>
          <a:bodyPr/>
          <a:lstStyle/>
          <a:p>
            <a:fld id="{15E489C8-5A0D-4AD1-90EB-1C0310E35A19}" type="slidenum">
              <a:rPr lang="en-US" smtClean="0"/>
              <a:pPr/>
              <a:t>‹#›</a:t>
            </a:fld>
            <a:endParaRPr lang="en-US" dirty="0"/>
          </a:p>
        </p:txBody>
      </p:sp>
    </p:spTree>
    <p:extLst>
      <p:ext uri="{BB962C8B-B14F-4D97-AF65-F5344CB8AC3E}">
        <p14:creationId xmlns:p14="http://schemas.microsoft.com/office/powerpoint/2010/main" val="393769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318539" y="6143644"/>
            <a:ext cx="3302000" cy="476250"/>
          </a:xfrm>
        </p:spPr>
        <p:txBody>
          <a:bodyPr/>
          <a:lstStyle>
            <a:lvl1pPr algn="r">
              <a:defRPr/>
            </a:lvl1pPr>
          </a:lstStyle>
          <a:p>
            <a:fld id="{53DEB750-E262-4032-B2A1-A89AE710D246}" type="datetime1">
              <a:rPr lang="en-US" smtClean="0">
                <a:solidFill>
                  <a:srgbClr val="1F497D"/>
                </a:solidFill>
              </a:rPr>
              <a:t>2016-09-03</a:t>
            </a:fld>
            <a:endParaRPr lang="en-US">
              <a:solidFill>
                <a:srgbClr val="1F497D"/>
              </a:solidFill>
            </a:endParaRPr>
          </a:p>
        </p:txBody>
      </p:sp>
      <p:sp>
        <p:nvSpPr>
          <p:cNvPr id="6" name="Footer Placeholder 5"/>
          <p:cNvSpPr>
            <a:spLocks noGrp="1"/>
          </p:cNvSpPr>
          <p:nvPr>
            <p:ph type="ftr" sz="quarter" idx="11"/>
          </p:nvPr>
        </p:nvSpPr>
        <p:spPr/>
        <p:txBody>
          <a:bodyPr/>
          <a:lstStyle>
            <a:lvl1pPr algn="l">
              <a:defRPr/>
            </a:lvl1pPr>
          </a:lstStyle>
          <a:p>
            <a:r>
              <a:rPr lang="en-GB" smtClean="0">
                <a:solidFill>
                  <a:srgbClr val="1F497D"/>
                </a:solidFill>
              </a:rPr>
              <a:t>M. A. Hadavi                                   Data Management in Untrusted Environments</a:t>
            </a:r>
            <a:endParaRPr lang="en-US" dirty="0">
              <a:solidFill>
                <a:srgbClr val="1F497D"/>
              </a:solidFill>
            </a:endParaRPr>
          </a:p>
        </p:txBody>
      </p:sp>
      <p:sp>
        <p:nvSpPr>
          <p:cNvPr id="7" name="Slide Number Placeholder 6"/>
          <p:cNvSpPr>
            <a:spLocks noGrp="1"/>
          </p:cNvSpPr>
          <p:nvPr>
            <p:ph type="sldNum" sz="quarter" idx="12"/>
          </p:nvPr>
        </p:nvSpPr>
        <p:spPr/>
        <p:txBody>
          <a:bodyPr/>
          <a:lstStyle/>
          <a:p>
            <a:fld id="{15E489C8-5A0D-4AD1-90EB-1C0310E35A19}"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1666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3" name="Rounded Rectangle 12"/>
          <p:cNvSpPr/>
          <p:nvPr userDrawn="1"/>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ubtitle 8"/>
          <p:cNvSpPr>
            <a:spLocks noGrp="1"/>
          </p:cNvSpPr>
          <p:nvPr>
            <p:ph type="subTitle" idx="1"/>
          </p:nvPr>
        </p:nvSpPr>
        <p:spPr>
          <a:xfrm>
            <a:off x="1727200" y="3543312"/>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8318539" y="6143644"/>
            <a:ext cx="3302000" cy="476250"/>
          </a:xfrm>
        </p:spPr>
        <p:txBody>
          <a:bodyPr/>
          <a:lstStyle>
            <a:lvl1pPr algn="r">
              <a:defRPr/>
            </a:lvl1pPr>
          </a:lstStyle>
          <a:p>
            <a:fld id="{5A54D92B-1B27-4EDF-AAB5-80A04B9C57C7}" type="datetime1">
              <a:rPr lang="en-US" smtClean="0">
                <a:solidFill>
                  <a:srgbClr val="1F497D"/>
                </a:solidFill>
              </a:rPr>
              <a:t>2016-09-03</a:t>
            </a:fld>
            <a:endParaRPr lang="en-US">
              <a:solidFill>
                <a:srgbClr val="1F497D"/>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5E489C8-5A0D-4AD1-90EB-1C0310E35A19}" type="slidenum">
              <a:rPr lang="en-US" smtClean="0"/>
              <a:pPr/>
              <a:t>‹#›</a:t>
            </a:fld>
            <a:endParaRPr lang="en-US" dirty="0"/>
          </a:p>
        </p:txBody>
      </p:sp>
      <p:sp>
        <p:nvSpPr>
          <p:cNvPr id="7" name="Rectangle 6"/>
          <p:cNvSpPr/>
          <p:nvPr/>
        </p:nvSpPr>
        <p:spPr>
          <a:xfrm>
            <a:off x="83909" y="1792216"/>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83909" y="1739632"/>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83909" y="3319561"/>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1848843"/>
            <a:ext cx="10972800" cy="1470025"/>
          </a:xfrm>
        </p:spPr>
        <p:txBody>
          <a:bodyPr anchor="ctr"/>
          <a:lstStyle>
            <a:lvl1pPr algn="ctr">
              <a:defRPr lang="en-US" dirty="0">
                <a:ln w="17780" cmpd="sng">
                  <a:solidFill>
                    <a:schemeClr val="accent1"/>
                  </a:solidFill>
                  <a:prstDash val="solid"/>
                  <a:miter lim="800000"/>
                </a:ln>
                <a:solidFill>
                  <a:srgbClr val="FFFFFF"/>
                </a:solidFill>
              </a:defRPr>
            </a:lvl1p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201995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0" name="Rounded Rectangle 9"/>
          <p:cNvSpPr/>
          <p:nvPr/>
        </p:nvSpPr>
        <p:spPr>
          <a:xfrm>
            <a:off x="72571" y="89600"/>
            <a:ext cx="12017829" cy="66922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cs typeface="B Titr" panose="00000700000000000000" pitchFamily="2" charset="-78"/>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a:xfrm>
            <a:off x="10149549" y="6219844"/>
            <a:ext cx="1961020" cy="446132"/>
          </a:xfrm>
        </p:spPr>
        <p:txBody>
          <a:bodyPr/>
          <a:lstStyle>
            <a:lvl1pPr algn="r">
              <a:defRPr/>
            </a:lvl1pPr>
          </a:lstStyle>
          <a:p>
            <a:fld id="{3295CFAF-9AC6-4526-8F90-8C2F99241814}" type="datetime1">
              <a:rPr lang="en-US" smtClean="0">
                <a:solidFill>
                  <a:srgbClr val="1F497D"/>
                </a:solidFill>
              </a:rPr>
              <a:t>2016-09-03</a:t>
            </a:fld>
            <a:endParaRPr lang="en-US" dirty="0">
              <a:solidFill>
                <a:srgbClr val="1F497D"/>
              </a:solidFill>
            </a:endParaRPr>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95072" y="6208776"/>
            <a:ext cx="609600" cy="457200"/>
          </a:xfrm>
        </p:spPr>
        <p:txBody>
          <a:bodyPr/>
          <a:lstStyle/>
          <a:p>
            <a:fld id="{15E489C8-5A0D-4AD1-90EB-1C0310E35A19}" type="slidenum">
              <a:rPr lang="en-US" smtClean="0"/>
              <a:pPr/>
              <a:t>‹#›</a:t>
            </a:fld>
            <a:endParaRPr lang="en-US"/>
          </a:p>
        </p:txBody>
      </p:sp>
    </p:spTree>
    <p:extLst>
      <p:ext uri="{BB962C8B-B14F-4D97-AF65-F5344CB8AC3E}">
        <p14:creationId xmlns:p14="http://schemas.microsoft.com/office/powerpoint/2010/main" val="11692338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theme" Target="../theme/theme5.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6.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cs typeface="Nazli" pitchFamily="2" charset="-78"/>
            </a:endParaRPr>
          </a:p>
        </p:txBody>
      </p:sp>
      <p:sp useBgFill="1">
        <p:nvSpPr>
          <p:cNvPr id="8" name="Rounded Rectangle 7"/>
          <p:cNvSpPr/>
          <p:nvPr/>
        </p:nvSpPr>
        <p:spPr>
          <a:xfrm>
            <a:off x="87086" y="82296"/>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dirty="0">
              <a:solidFill>
                <a:prstClr val="white"/>
              </a:solidFill>
              <a:cs typeface="Nazli" pitchFamily="2" charset="-78"/>
            </a:endParaRPr>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1238216" y="6143644"/>
            <a:ext cx="3302000" cy="476250"/>
          </a:xfrm>
          <a:prstGeom prst="rect">
            <a:avLst/>
          </a:prstGeom>
        </p:spPr>
        <p:txBody>
          <a:bodyPr anchor="ctr" anchorCtr="0"/>
          <a:lstStyle>
            <a:lvl1pPr algn="l" eaLnBrk="1" latinLnBrk="0" hangingPunct="1">
              <a:defRPr kumimoji="0" sz="1400" baseline="0">
                <a:solidFill>
                  <a:schemeClr val="tx2"/>
                </a:solidFill>
                <a:cs typeface="Nazli" pitchFamily="2" charset="-78"/>
              </a:defRPr>
            </a:lvl1pPr>
          </a:lstStyle>
          <a:p>
            <a:fld id="{2A1E4B6A-ECF8-4E5B-81B4-7B1EDC0FE24F}" type="datetime1">
              <a:rPr lang="en-US" smtClean="0">
                <a:solidFill>
                  <a:srgbClr val="1F497D"/>
                </a:solidFill>
              </a:rPr>
              <a:t>2016-09-03</a:t>
            </a:fld>
            <a:endParaRPr lang="en-US" dirty="0">
              <a:solidFill>
                <a:srgbClr val="1F497D"/>
              </a:solidFill>
            </a:endParaRPr>
          </a:p>
        </p:txBody>
      </p:sp>
      <p:sp>
        <p:nvSpPr>
          <p:cNvPr id="3" name="Footer Placeholder 2"/>
          <p:cNvSpPr>
            <a:spLocks noGrp="1"/>
          </p:cNvSpPr>
          <p:nvPr>
            <p:ph type="ftr" sz="quarter" idx="3"/>
          </p:nvPr>
        </p:nvSpPr>
        <p:spPr>
          <a:xfrm>
            <a:off x="1238216" y="6143644"/>
            <a:ext cx="10382323" cy="457200"/>
          </a:xfrm>
          <a:prstGeom prst="rect">
            <a:avLst/>
          </a:prstGeom>
        </p:spPr>
        <p:txBody>
          <a:bodyPr anchor="ctr" anchorCtr="0"/>
          <a:lstStyle>
            <a:lvl1pPr algn="r" eaLnBrk="1" latinLnBrk="0" hangingPunct="1">
              <a:defRPr kumimoji="0" sz="1400" baseline="0">
                <a:solidFill>
                  <a:schemeClr val="tx2"/>
                </a:solidFill>
                <a:cs typeface="Nazli" pitchFamily="2" charset="-78"/>
              </a:defRPr>
            </a:lvl1pPr>
          </a:lstStyle>
          <a:p>
            <a:r>
              <a:rPr lang="en-GB" smtClean="0">
                <a:solidFill>
                  <a:srgbClr val="1F497D"/>
                </a:solidFill>
              </a:rPr>
              <a:t>M. A. Hadavi                                   Data Management in Untrusted Environments</a:t>
            </a:r>
            <a:endParaRPr lang="en-US" dirty="0">
              <a:solidFill>
                <a:srgbClr val="1F497D"/>
              </a:solidFill>
            </a:endParaRPr>
          </a:p>
        </p:txBody>
      </p:sp>
      <p:sp>
        <p:nvSpPr>
          <p:cNvPr id="23" name="Slide Number Placeholder 22"/>
          <p:cNvSpPr>
            <a:spLocks noGrp="1"/>
          </p:cNvSpPr>
          <p:nvPr>
            <p:ph type="sldNum" sz="quarter" idx="4"/>
          </p:nvPr>
        </p:nvSpPr>
        <p:spPr>
          <a:xfrm>
            <a:off x="438115" y="6143644"/>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baseline="0">
                <a:solidFill>
                  <a:srgbClr val="FFFFFF"/>
                </a:solidFill>
                <a:latin typeface="+mj-lt"/>
                <a:ea typeface="+mj-ea"/>
                <a:cs typeface="Nazli" pitchFamily="2" charset="-78"/>
              </a:defRPr>
            </a:lvl1pPr>
          </a:lstStyle>
          <a:p>
            <a:fld id="{15E489C8-5A0D-4AD1-90EB-1C0310E35A19}" type="slidenum">
              <a:rPr lang="en-US" smtClean="0"/>
              <a:pPr/>
              <a:t>‹#›</a:t>
            </a:fld>
            <a:endParaRPr lang="en-US" dirty="0"/>
          </a:p>
        </p:txBody>
      </p:sp>
    </p:spTree>
    <p:extLst>
      <p:ext uri="{BB962C8B-B14F-4D97-AF65-F5344CB8AC3E}">
        <p14:creationId xmlns:p14="http://schemas.microsoft.com/office/powerpoint/2010/main" val="806221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Lst>
  <p:hf hdr="0"/>
  <p:txStyles>
    <p:titleStyle>
      <a:lvl1pPr algn="ctr" rtl="0" eaLnBrk="1" latinLnBrk="0" hangingPunct="1">
        <a:spcBef>
          <a:spcPct val="0"/>
        </a:spcBef>
        <a:buNone/>
        <a:defRPr kumimoji="0" sz="4000" b="1" kern="1200" cap="none" spc="0" baseline="0">
          <a:ln w="17780" cmpd="sng">
            <a:solidFill>
              <a:schemeClr val="accent5">
                <a:lumMod val="60000"/>
                <a:lumOff val="40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Titr" pitchFamily="2" charset="-78"/>
        </a:defRPr>
      </a:lvl1pPr>
    </p:titleStyle>
    <p:bodyStyle>
      <a:lvl1pPr marL="274320" indent="-274320" algn="l" rtl="0" eaLnBrk="1" latinLnBrk="0" hangingPunct="1">
        <a:spcBef>
          <a:spcPts val="2400"/>
        </a:spcBef>
        <a:buClr>
          <a:schemeClr val="accent1"/>
        </a:buClr>
        <a:buSzPct val="85000"/>
        <a:buFont typeface="Wingdings 2"/>
        <a:buChar char=""/>
        <a:defRPr kumimoji="0" sz="2600" kern="1200" baseline="0">
          <a:solidFill>
            <a:schemeClr val="tx1"/>
          </a:solidFill>
          <a:effectLst>
            <a:outerShdw blurRad="38100" dist="38100" dir="2700000" algn="tl">
              <a:srgbClr val="000000">
                <a:alpha val="43137"/>
              </a:srgbClr>
            </a:outerShdw>
          </a:effectLst>
          <a:latin typeface="+mn-lt"/>
          <a:ea typeface="+mn-ea"/>
          <a:cs typeface="Nazli" pitchFamily="2" charset="-78"/>
        </a:defRPr>
      </a:lvl1pPr>
      <a:lvl2pPr marL="548640" indent="-228600" algn="l" rtl="0" eaLnBrk="1" latinLnBrk="0" hangingPunct="1">
        <a:spcBef>
          <a:spcPts val="370"/>
        </a:spcBef>
        <a:buClr>
          <a:schemeClr val="accent2"/>
        </a:buClr>
        <a:buSzPct val="85000"/>
        <a:buFont typeface="Wingdings 2"/>
        <a:buChar char=""/>
        <a:defRPr kumimoji="0" sz="2400" kern="1200" baseline="0">
          <a:solidFill>
            <a:schemeClr val="tx1"/>
          </a:solidFill>
          <a:latin typeface="+mn-lt"/>
          <a:ea typeface="+mn-ea"/>
          <a:cs typeface="Nazli" pitchFamily="2" charset="-78"/>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baseline="0">
          <a:solidFill>
            <a:schemeClr val="tx1"/>
          </a:solidFill>
          <a:latin typeface="+mn-lt"/>
          <a:ea typeface="+mn-ea"/>
          <a:cs typeface="Nazli" pitchFamily="2" charset="-78"/>
        </a:defRPr>
      </a:lvl3pPr>
      <a:lvl4pPr marL="1097280" indent="-228600" algn="l" rtl="0" eaLnBrk="1" latinLnBrk="0" hangingPunct="1">
        <a:spcBef>
          <a:spcPts val="370"/>
        </a:spcBef>
        <a:buClr>
          <a:schemeClr val="accent3"/>
        </a:buClr>
        <a:buSzPct val="80000"/>
        <a:buFont typeface="Wingdings 2"/>
        <a:buChar char=""/>
        <a:defRPr kumimoji="0" sz="2000" kern="1200" baseline="0">
          <a:solidFill>
            <a:schemeClr val="tx1"/>
          </a:solidFill>
          <a:latin typeface="+mn-lt"/>
          <a:ea typeface="+mn-ea"/>
          <a:cs typeface="Nazli" pitchFamily="2" charset="-78"/>
        </a:defRPr>
      </a:lvl4pPr>
      <a:lvl5pPr marL="1371600" indent="-228600" algn="l" rtl="0" eaLnBrk="1" latinLnBrk="0" hangingPunct="1">
        <a:spcBef>
          <a:spcPts val="370"/>
        </a:spcBef>
        <a:buClr>
          <a:schemeClr val="accent3"/>
        </a:buClr>
        <a:buFontTx/>
        <a:buChar char="o"/>
        <a:defRPr kumimoji="0" sz="2000" kern="1200" baseline="0">
          <a:solidFill>
            <a:schemeClr val="tx1"/>
          </a:solidFill>
          <a:latin typeface="+mn-lt"/>
          <a:ea typeface="+mn-ea"/>
          <a:cs typeface="Nazli" pitchFamily="2" charset="-78"/>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cs typeface="Nazli" pitchFamily="2" charset="-78"/>
            </a:endParaRPr>
          </a:p>
        </p:txBody>
      </p:sp>
      <p:sp useBgFill="1">
        <p:nvSpPr>
          <p:cNvPr id="8" name="Rounded Rectangle 7"/>
          <p:cNvSpPr/>
          <p:nvPr/>
        </p:nvSpPr>
        <p:spPr>
          <a:xfrm>
            <a:off x="87086" y="82296"/>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dirty="0">
              <a:solidFill>
                <a:prstClr val="white"/>
              </a:solidFill>
              <a:cs typeface="Nazli" pitchFamily="2" charset="-78"/>
            </a:endParaRPr>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1238216" y="6143644"/>
            <a:ext cx="3302000" cy="476250"/>
          </a:xfrm>
          <a:prstGeom prst="rect">
            <a:avLst/>
          </a:prstGeom>
        </p:spPr>
        <p:txBody>
          <a:bodyPr anchor="ctr" anchorCtr="0"/>
          <a:lstStyle>
            <a:lvl1pPr algn="l" eaLnBrk="1" latinLnBrk="0" hangingPunct="1">
              <a:defRPr kumimoji="0" sz="1400" baseline="0">
                <a:solidFill>
                  <a:schemeClr val="tx2"/>
                </a:solidFill>
                <a:cs typeface="Nazli" pitchFamily="2" charset="-78"/>
              </a:defRPr>
            </a:lvl1pPr>
          </a:lstStyle>
          <a:p>
            <a:fld id="{E80742E0-9D4A-411F-A44B-B65795053952}" type="datetime1">
              <a:rPr lang="en-US" smtClean="0">
                <a:solidFill>
                  <a:srgbClr val="1F497D"/>
                </a:solidFill>
              </a:rPr>
              <a:t>2016-09-03</a:t>
            </a:fld>
            <a:endParaRPr lang="en-US" dirty="0">
              <a:solidFill>
                <a:srgbClr val="1F497D"/>
              </a:solidFill>
            </a:endParaRPr>
          </a:p>
        </p:txBody>
      </p:sp>
      <p:sp>
        <p:nvSpPr>
          <p:cNvPr id="3" name="Footer Placeholder 2"/>
          <p:cNvSpPr>
            <a:spLocks noGrp="1"/>
          </p:cNvSpPr>
          <p:nvPr>
            <p:ph type="ftr" sz="quarter" idx="3"/>
          </p:nvPr>
        </p:nvSpPr>
        <p:spPr>
          <a:xfrm>
            <a:off x="1238216" y="6143644"/>
            <a:ext cx="10382323" cy="457200"/>
          </a:xfrm>
          <a:prstGeom prst="rect">
            <a:avLst/>
          </a:prstGeom>
        </p:spPr>
        <p:txBody>
          <a:bodyPr anchor="ctr" anchorCtr="0"/>
          <a:lstStyle>
            <a:lvl1pPr algn="r" eaLnBrk="1" latinLnBrk="0" hangingPunct="1">
              <a:defRPr kumimoji="0" sz="1400" baseline="0">
                <a:solidFill>
                  <a:schemeClr val="tx2"/>
                </a:solidFill>
                <a:cs typeface="Nazli" pitchFamily="2" charset="-78"/>
              </a:defRPr>
            </a:lvl1pPr>
          </a:lstStyle>
          <a:p>
            <a:r>
              <a:rPr lang="en-GB" smtClean="0">
                <a:solidFill>
                  <a:srgbClr val="1F497D"/>
                </a:solidFill>
              </a:rPr>
              <a:t>M. A. Hadavi                                   Data Management in Untrusted Environments</a:t>
            </a:r>
            <a:endParaRPr lang="en-US" dirty="0">
              <a:solidFill>
                <a:srgbClr val="1F497D"/>
              </a:solidFill>
            </a:endParaRPr>
          </a:p>
        </p:txBody>
      </p:sp>
      <p:sp>
        <p:nvSpPr>
          <p:cNvPr id="23" name="Slide Number Placeholder 22"/>
          <p:cNvSpPr>
            <a:spLocks noGrp="1"/>
          </p:cNvSpPr>
          <p:nvPr>
            <p:ph type="sldNum" sz="quarter" idx="4"/>
          </p:nvPr>
        </p:nvSpPr>
        <p:spPr>
          <a:xfrm>
            <a:off x="438115" y="6143644"/>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baseline="0">
                <a:solidFill>
                  <a:srgbClr val="FFFFFF"/>
                </a:solidFill>
                <a:latin typeface="+mj-lt"/>
                <a:ea typeface="+mj-ea"/>
                <a:cs typeface="Nazli" pitchFamily="2" charset="-78"/>
              </a:defRPr>
            </a:lvl1pPr>
          </a:lstStyle>
          <a:p>
            <a:fld id="{15E489C8-5A0D-4AD1-90EB-1C0310E35A19}" type="slidenum">
              <a:rPr lang="en-US" smtClean="0"/>
              <a:pPr/>
              <a:t>‹#›</a:t>
            </a:fld>
            <a:endParaRPr lang="en-US" dirty="0"/>
          </a:p>
        </p:txBody>
      </p:sp>
    </p:spTree>
    <p:extLst>
      <p:ext uri="{BB962C8B-B14F-4D97-AF65-F5344CB8AC3E}">
        <p14:creationId xmlns:p14="http://schemas.microsoft.com/office/powerpoint/2010/main" val="11637451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80" r:id="rId6"/>
  </p:sldLayoutIdLst>
  <p:hf hdr="0"/>
  <p:txStyles>
    <p:titleStyle>
      <a:lvl1pPr algn="ctr" rtl="0" eaLnBrk="1" latinLnBrk="0" hangingPunct="1">
        <a:spcBef>
          <a:spcPct val="0"/>
        </a:spcBef>
        <a:buNone/>
        <a:defRPr kumimoji="0" sz="4000" b="1" kern="1200" cap="none" spc="0" baseline="0">
          <a:ln w="17780" cmpd="sng">
            <a:solidFill>
              <a:schemeClr val="accent5">
                <a:lumMod val="60000"/>
                <a:lumOff val="40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Titr" pitchFamily="2" charset="-78"/>
        </a:defRPr>
      </a:lvl1pPr>
    </p:titleStyle>
    <p:bodyStyle>
      <a:lvl1pPr marL="274320" indent="-274320" algn="l" rtl="0" eaLnBrk="1" latinLnBrk="0" hangingPunct="1">
        <a:spcBef>
          <a:spcPts val="2400"/>
        </a:spcBef>
        <a:buClr>
          <a:schemeClr val="accent1"/>
        </a:buClr>
        <a:buSzPct val="85000"/>
        <a:buFont typeface="Wingdings 2"/>
        <a:buChar char=""/>
        <a:defRPr kumimoji="0" sz="2600" kern="1200" baseline="0">
          <a:solidFill>
            <a:schemeClr val="tx1"/>
          </a:solidFill>
          <a:effectLst>
            <a:outerShdw blurRad="38100" dist="38100" dir="2700000" algn="tl">
              <a:srgbClr val="000000">
                <a:alpha val="43137"/>
              </a:srgbClr>
            </a:outerShdw>
          </a:effectLst>
          <a:latin typeface="+mn-lt"/>
          <a:ea typeface="+mn-ea"/>
          <a:cs typeface="Nazli" pitchFamily="2" charset="-78"/>
        </a:defRPr>
      </a:lvl1pPr>
      <a:lvl2pPr marL="548640" indent="-228600" algn="l" rtl="0" eaLnBrk="1" latinLnBrk="0" hangingPunct="1">
        <a:spcBef>
          <a:spcPts val="370"/>
        </a:spcBef>
        <a:buClr>
          <a:schemeClr val="accent2"/>
        </a:buClr>
        <a:buSzPct val="85000"/>
        <a:buFont typeface="Wingdings 2"/>
        <a:buChar char=""/>
        <a:defRPr kumimoji="0" sz="2400" kern="1200" baseline="0">
          <a:solidFill>
            <a:schemeClr val="tx1"/>
          </a:solidFill>
          <a:latin typeface="+mn-lt"/>
          <a:ea typeface="+mn-ea"/>
          <a:cs typeface="Nazli" pitchFamily="2" charset="-78"/>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baseline="0">
          <a:solidFill>
            <a:schemeClr val="tx1"/>
          </a:solidFill>
          <a:latin typeface="+mn-lt"/>
          <a:ea typeface="+mn-ea"/>
          <a:cs typeface="Nazli" pitchFamily="2" charset="-78"/>
        </a:defRPr>
      </a:lvl3pPr>
      <a:lvl4pPr marL="1097280" indent="-228600" algn="l" rtl="0" eaLnBrk="1" latinLnBrk="0" hangingPunct="1">
        <a:spcBef>
          <a:spcPts val="370"/>
        </a:spcBef>
        <a:buClr>
          <a:schemeClr val="accent3"/>
        </a:buClr>
        <a:buSzPct val="80000"/>
        <a:buFont typeface="Wingdings 2"/>
        <a:buChar char=""/>
        <a:defRPr kumimoji="0" sz="2000" kern="1200" baseline="0">
          <a:solidFill>
            <a:schemeClr val="tx1"/>
          </a:solidFill>
          <a:latin typeface="+mn-lt"/>
          <a:ea typeface="+mn-ea"/>
          <a:cs typeface="Nazli" pitchFamily="2" charset="-78"/>
        </a:defRPr>
      </a:lvl4pPr>
      <a:lvl5pPr marL="1371600" indent="-228600" algn="l" rtl="0" eaLnBrk="1" latinLnBrk="0" hangingPunct="1">
        <a:spcBef>
          <a:spcPts val="370"/>
        </a:spcBef>
        <a:buClr>
          <a:schemeClr val="accent3"/>
        </a:buClr>
        <a:buFontTx/>
        <a:buChar char="o"/>
        <a:defRPr kumimoji="0" sz="2000" kern="1200" baseline="0">
          <a:solidFill>
            <a:schemeClr val="tx1"/>
          </a:solidFill>
          <a:latin typeface="+mn-lt"/>
          <a:ea typeface="+mn-ea"/>
          <a:cs typeface="Nazli" pitchFamily="2" charset="-78"/>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cs typeface="Nazli" pitchFamily="2" charset="-78"/>
            </a:endParaRPr>
          </a:p>
        </p:txBody>
      </p:sp>
      <p:sp useBgFill="1">
        <p:nvSpPr>
          <p:cNvPr id="8" name="Rounded Rectangle 7"/>
          <p:cNvSpPr/>
          <p:nvPr/>
        </p:nvSpPr>
        <p:spPr>
          <a:xfrm>
            <a:off x="87086" y="82296"/>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dirty="0">
              <a:solidFill>
                <a:prstClr val="white"/>
              </a:solidFill>
              <a:cs typeface="Nazli" pitchFamily="2" charset="-78"/>
            </a:endParaRPr>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1238216" y="6143644"/>
            <a:ext cx="3302000" cy="476250"/>
          </a:xfrm>
          <a:prstGeom prst="rect">
            <a:avLst/>
          </a:prstGeom>
        </p:spPr>
        <p:txBody>
          <a:bodyPr anchor="ctr" anchorCtr="0"/>
          <a:lstStyle>
            <a:lvl1pPr algn="l" eaLnBrk="1" latinLnBrk="0" hangingPunct="1">
              <a:defRPr kumimoji="0" sz="1400" baseline="0">
                <a:solidFill>
                  <a:schemeClr val="tx2"/>
                </a:solidFill>
                <a:cs typeface="Nazli" pitchFamily="2" charset="-78"/>
              </a:defRPr>
            </a:lvl1pPr>
          </a:lstStyle>
          <a:p>
            <a:fld id="{33BC042E-BEEA-4096-9F17-C1A6BBD23467}" type="datetime1">
              <a:rPr lang="en-US" smtClean="0">
                <a:solidFill>
                  <a:srgbClr val="1F497D"/>
                </a:solidFill>
              </a:rPr>
              <a:t>2016-09-03</a:t>
            </a:fld>
            <a:endParaRPr lang="en-US" dirty="0">
              <a:solidFill>
                <a:srgbClr val="1F497D"/>
              </a:solidFill>
            </a:endParaRPr>
          </a:p>
        </p:txBody>
      </p:sp>
      <p:sp>
        <p:nvSpPr>
          <p:cNvPr id="3" name="Footer Placeholder 2"/>
          <p:cNvSpPr>
            <a:spLocks noGrp="1"/>
          </p:cNvSpPr>
          <p:nvPr>
            <p:ph type="ftr" sz="quarter" idx="3"/>
          </p:nvPr>
        </p:nvSpPr>
        <p:spPr>
          <a:xfrm>
            <a:off x="1238216" y="6143644"/>
            <a:ext cx="10382323" cy="457200"/>
          </a:xfrm>
          <a:prstGeom prst="rect">
            <a:avLst/>
          </a:prstGeom>
        </p:spPr>
        <p:txBody>
          <a:bodyPr anchor="ctr" anchorCtr="0"/>
          <a:lstStyle>
            <a:lvl1pPr algn="r" eaLnBrk="1" latinLnBrk="0" hangingPunct="1">
              <a:defRPr kumimoji="0" sz="1400" baseline="0">
                <a:solidFill>
                  <a:schemeClr val="tx2"/>
                </a:solidFill>
                <a:cs typeface="Nazli" pitchFamily="2" charset="-78"/>
              </a:defRPr>
            </a:lvl1pPr>
          </a:lstStyle>
          <a:p>
            <a:r>
              <a:rPr lang="en-GB" smtClean="0">
                <a:solidFill>
                  <a:srgbClr val="1F497D"/>
                </a:solidFill>
              </a:rPr>
              <a:t>M. A. Hadavi                                   Data Management in Untrusted Environments</a:t>
            </a:r>
            <a:endParaRPr lang="en-US" dirty="0">
              <a:solidFill>
                <a:srgbClr val="1F497D"/>
              </a:solidFill>
            </a:endParaRPr>
          </a:p>
        </p:txBody>
      </p:sp>
      <p:sp>
        <p:nvSpPr>
          <p:cNvPr id="23" name="Slide Number Placeholder 22"/>
          <p:cNvSpPr>
            <a:spLocks noGrp="1"/>
          </p:cNvSpPr>
          <p:nvPr>
            <p:ph type="sldNum" sz="quarter" idx="4"/>
          </p:nvPr>
        </p:nvSpPr>
        <p:spPr>
          <a:xfrm>
            <a:off x="438115" y="6143644"/>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baseline="0">
                <a:solidFill>
                  <a:srgbClr val="FFFFFF"/>
                </a:solidFill>
                <a:latin typeface="+mj-lt"/>
                <a:ea typeface="+mj-ea"/>
                <a:cs typeface="Nazli" pitchFamily="2" charset="-78"/>
              </a:defRPr>
            </a:lvl1pPr>
          </a:lstStyle>
          <a:p>
            <a:fld id="{15E489C8-5A0D-4AD1-90EB-1C0310E35A19}" type="slidenum">
              <a:rPr lang="en-US" smtClean="0"/>
              <a:pPr/>
              <a:t>‹#›</a:t>
            </a:fld>
            <a:endParaRPr lang="en-US" dirty="0"/>
          </a:p>
        </p:txBody>
      </p:sp>
    </p:spTree>
    <p:extLst>
      <p:ext uri="{BB962C8B-B14F-4D97-AF65-F5344CB8AC3E}">
        <p14:creationId xmlns:p14="http://schemas.microsoft.com/office/powerpoint/2010/main" val="6461862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4" r:id="rId8"/>
    <p:sldLayoutId id="2147483695" r:id="rId9"/>
  </p:sldLayoutIdLst>
  <p:hf hdr="0"/>
  <p:txStyles>
    <p:titleStyle>
      <a:lvl1pPr algn="ctr" rtl="0" eaLnBrk="1" latinLnBrk="0" hangingPunct="1">
        <a:spcBef>
          <a:spcPct val="0"/>
        </a:spcBef>
        <a:buNone/>
        <a:defRPr kumimoji="0" sz="4000" b="1" kern="1200" cap="none" spc="0" baseline="0">
          <a:ln w="17780" cmpd="sng">
            <a:solidFill>
              <a:schemeClr val="accent5">
                <a:lumMod val="60000"/>
                <a:lumOff val="40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Titr" pitchFamily="2" charset="-78"/>
        </a:defRPr>
      </a:lvl1pPr>
    </p:titleStyle>
    <p:bodyStyle>
      <a:lvl1pPr marL="274320" indent="-274320" algn="l" rtl="0" eaLnBrk="1" latinLnBrk="0" hangingPunct="1">
        <a:spcBef>
          <a:spcPts val="2400"/>
        </a:spcBef>
        <a:buClr>
          <a:schemeClr val="accent1"/>
        </a:buClr>
        <a:buSzPct val="85000"/>
        <a:buFont typeface="Wingdings 2"/>
        <a:buChar char=""/>
        <a:defRPr kumimoji="0" sz="2600" kern="1200" baseline="0">
          <a:solidFill>
            <a:schemeClr val="tx1"/>
          </a:solidFill>
          <a:effectLst>
            <a:outerShdw blurRad="38100" dist="38100" dir="2700000" algn="tl">
              <a:srgbClr val="000000">
                <a:alpha val="43137"/>
              </a:srgbClr>
            </a:outerShdw>
          </a:effectLst>
          <a:latin typeface="+mn-lt"/>
          <a:ea typeface="+mn-ea"/>
          <a:cs typeface="Nazli" pitchFamily="2" charset="-78"/>
        </a:defRPr>
      </a:lvl1pPr>
      <a:lvl2pPr marL="548640" indent="-228600" algn="l" rtl="0" eaLnBrk="1" latinLnBrk="0" hangingPunct="1">
        <a:spcBef>
          <a:spcPts val="370"/>
        </a:spcBef>
        <a:buClr>
          <a:schemeClr val="accent2"/>
        </a:buClr>
        <a:buSzPct val="85000"/>
        <a:buFont typeface="Wingdings 2"/>
        <a:buChar char=""/>
        <a:defRPr kumimoji="0" sz="2400" kern="1200" baseline="0">
          <a:solidFill>
            <a:schemeClr val="tx1"/>
          </a:solidFill>
          <a:latin typeface="+mn-lt"/>
          <a:ea typeface="+mn-ea"/>
          <a:cs typeface="Nazli" pitchFamily="2" charset="-78"/>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baseline="0">
          <a:solidFill>
            <a:schemeClr val="tx1"/>
          </a:solidFill>
          <a:latin typeface="+mn-lt"/>
          <a:ea typeface="+mn-ea"/>
          <a:cs typeface="Nazli" pitchFamily="2" charset="-78"/>
        </a:defRPr>
      </a:lvl3pPr>
      <a:lvl4pPr marL="1097280" indent="-228600" algn="l" rtl="0" eaLnBrk="1" latinLnBrk="0" hangingPunct="1">
        <a:spcBef>
          <a:spcPts val="370"/>
        </a:spcBef>
        <a:buClr>
          <a:schemeClr val="accent3"/>
        </a:buClr>
        <a:buSzPct val="80000"/>
        <a:buFont typeface="Wingdings 2"/>
        <a:buChar char=""/>
        <a:defRPr kumimoji="0" sz="2000" kern="1200" baseline="0">
          <a:solidFill>
            <a:schemeClr val="tx1"/>
          </a:solidFill>
          <a:latin typeface="+mn-lt"/>
          <a:ea typeface="+mn-ea"/>
          <a:cs typeface="Nazli" pitchFamily="2" charset="-78"/>
        </a:defRPr>
      </a:lvl4pPr>
      <a:lvl5pPr marL="1371600" indent="-228600" algn="l" rtl="0" eaLnBrk="1" latinLnBrk="0" hangingPunct="1">
        <a:spcBef>
          <a:spcPts val="370"/>
        </a:spcBef>
        <a:buClr>
          <a:schemeClr val="accent3"/>
        </a:buClr>
        <a:buFontTx/>
        <a:buChar char="o"/>
        <a:defRPr kumimoji="0" sz="2000" kern="1200" baseline="0">
          <a:solidFill>
            <a:schemeClr val="tx1"/>
          </a:solidFill>
          <a:latin typeface="+mn-lt"/>
          <a:ea typeface="+mn-ea"/>
          <a:cs typeface="Nazli" pitchFamily="2" charset="-78"/>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6B564-694B-4729-B3D0-0D6BBE83B46A}" type="datetime1">
              <a:rPr lang="en-US" smtClean="0"/>
              <a:t>2016-09-03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M. A. Hadavi                                   Data Management in Untrusted Environments</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8EE05-4C06-4916-87EC-148E3BCEA508}" type="slidenum">
              <a:rPr lang="en-US" smtClean="0"/>
              <a:t>‹#›</a:t>
            </a:fld>
            <a:endParaRPr lang="en-US"/>
          </a:p>
        </p:txBody>
      </p:sp>
    </p:spTree>
    <p:extLst>
      <p:ext uri="{BB962C8B-B14F-4D97-AF65-F5344CB8AC3E}">
        <p14:creationId xmlns:p14="http://schemas.microsoft.com/office/powerpoint/2010/main" val="153486384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cs typeface="Nazli" pitchFamily="2" charset="-78"/>
            </a:endParaRPr>
          </a:p>
        </p:txBody>
      </p:sp>
      <p:sp useBgFill="1">
        <p:nvSpPr>
          <p:cNvPr id="8" name="Rounded Rectangle 7"/>
          <p:cNvSpPr/>
          <p:nvPr/>
        </p:nvSpPr>
        <p:spPr>
          <a:xfrm>
            <a:off x="87086" y="82296"/>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dirty="0">
              <a:solidFill>
                <a:prstClr val="white"/>
              </a:solidFill>
              <a:cs typeface="Nazli" pitchFamily="2" charset="-78"/>
            </a:endParaRPr>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1238216" y="6143644"/>
            <a:ext cx="3302000" cy="476250"/>
          </a:xfrm>
          <a:prstGeom prst="rect">
            <a:avLst/>
          </a:prstGeom>
        </p:spPr>
        <p:txBody>
          <a:bodyPr anchor="ctr" anchorCtr="0"/>
          <a:lstStyle>
            <a:lvl1pPr algn="l" eaLnBrk="1" latinLnBrk="0" hangingPunct="1">
              <a:defRPr kumimoji="0" sz="1400" baseline="0">
                <a:solidFill>
                  <a:schemeClr val="tx2"/>
                </a:solidFill>
                <a:cs typeface="Nazli" pitchFamily="2" charset="-78"/>
              </a:defRPr>
            </a:lvl1pPr>
          </a:lstStyle>
          <a:p>
            <a:fld id="{E2FFAB48-9614-40C0-AF7B-6ED4F6FABA7A}" type="datetime1">
              <a:rPr lang="en-US" smtClean="0">
                <a:solidFill>
                  <a:srgbClr val="1F497D"/>
                </a:solidFill>
              </a:rPr>
              <a:t>2016-09-03</a:t>
            </a:fld>
            <a:endParaRPr lang="en-US" dirty="0">
              <a:solidFill>
                <a:srgbClr val="1F497D"/>
              </a:solidFill>
            </a:endParaRPr>
          </a:p>
        </p:txBody>
      </p:sp>
      <p:sp>
        <p:nvSpPr>
          <p:cNvPr id="3" name="Footer Placeholder 2"/>
          <p:cNvSpPr>
            <a:spLocks noGrp="1"/>
          </p:cNvSpPr>
          <p:nvPr>
            <p:ph type="ftr" sz="quarter" idx="3"/>
          </p:nvPr>
        </p:nvSpPr>
        <p:spPr>
          <a:xfrm>
            <a:off x="1238216" y="6143644"/>
            <a:ext cx="10382323" cy="457200"/>
          </a:xfrm>
          <a:prstGeom prst="rect">
            <a:avLst/>
          </a:prstGeom>
        </p:spPr>
        <p:txBody>
          <a:bodyPr anchor="ctr" anchorCtr="0"/>
          <a:lstStyle>
            <a:lvl1pPr algn="r" eaLnBrk="1" latinLnBrk="0" hangingPunct="1">
              <a:defRPr kumimoji="0" sz="1400" baseline="0">
                <a:solidFill>
                  <a:schemeClr val="tx2"/>
                </a:solidFill>
                <a:cs typeface="Nazli" pitchFamily="2" charset="-78"/>
              </a:defRPr>
            </a:lvl1pPr>
          </a:lstStyle>
          <a:p>
            <a:r>
              <a:rPr lang="en-GB" smtClean="0">
                <a:solidFill>
                  <a:srgbClr val="1F497D"/>
                </a:solidFill>
              </a:rPr>
              <a:t>M. A. Hadavi                                   Data Management in Untrusted Environments</a:t>
            </a:r>
            <a:endParaRPr lang="en-US" dirty="0">
              <a:solidFill>
                <a:srgbClr val="1F497D"/>
              </a:solidFill>
            </a:endParaRPr>
          </a:p>
        </p:txBody>
      </p:sp>
      <p:sp>
        <p:nvSpPr>
          <p:cNvPr id="23" name="Slide Number Placeholder 22"/>
          <p:cNvSpPr>
            <a:spLocks noGrp="1"/>
          </p:cNvSpPr>
          <p:nvPr>
            <p:ph type="sldNum" sz="quarter" idx="4"/>
          </p:nvPr>
        </p:nvSpPr>
        <p:spPr>
          <a:xfrm>
            <a:off x="438115" y="6143644"/>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baseline="0">
                <a:solidFill>
                  <a:srgbClr val="FFFFFF"/>
                </a:solidFill>
                <a:latin typeface="+mj-lt"/>
                <a:ea typeface="+mj-ea"/>
                <a:cs typeface="Nazli" pitchFamily="2" charset="-78"/>
              </a:defRPr>
            </a:lvl1pPr>
          </a:lstStyle>
          <a:p>
            <a:fld id="{15E489C8-5A0D-4AD1-90EB-1C0310E35A19}" type="slidenum">
              <a:rPr lang="en-US" smtClean="0"/>
              <a:pPr/>
              <a:t>‹#›</a:t>
            </a:fld>
            <a:endParaRPr lang="en-US" dirty="0"/>
          </a:p>
        </p:txBody>
      </p:sp>
    </p:spTree>
    <p:extLst>
      <p:ext uri="{BB962C8B-B14F-4D97-AF65-F5344CB8AC3E}">
        <p14:creationId xmlns:p14="http://schemas.microsoft.com/office/powerpoint/2010/main" val="32032978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30" r:id="rId9"/>
  </p:sldLayoutIdLst>
  <p:hf hdr="0"/>
  <p:txStyles>
    <p:titleStyle>
      <a:lvl1pPr algn="ctr" rtl="0" eaLnBrk="1" latinLnBrk="0" hangingPunct="1">
        <a:spcBef>
          <a:spcPct val="0"/>
        </a:spcBef>
        <a:buNone/>
        <a:defRPr kumimoji="0" sz="4000" b="1" kern="1200" cap="none" spc="0" baseline="0">
          <a:ln w="17780" cmpd="sng">
            <a:solidFill>
              <a:schemeClr val="accent5">
                <a:lumMod val="60000"/>
                <a:lumOff val="40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Titr" pitchFamily="2" charset="-78"/>
        </a:defRPr>
      </a:lvl1pPr>
    </p:titleStyle>
    <p:bodyStyle>
      <a:lvl1pPr marL="274320" indent="-274320" algn="l" rtl="0" eaLnBrk="1" latinLnBrk="0" hangingPunct="1">
        <a:spcBef>
          <a:spcPts val="2400"/>
        </a:spcBef>
        <a:buClr>
          <a:schemeClr val="accent1"/>
        </a:buClr>
        <a:buSzPct val="85000"/>
        <a:buFont typeface="Wingdings 2"/>
        <a:buChar char=""/>
        <a:defRPr kumimoji="0" sz="2600" kern="1200" baseline="0">
          <a:solidFill>
            <a:schemeClr val="tx1"/>
          </a:solidFill>
          <a:effectLst>
            <a:outerShdw blurRad="38100" dist="38100" dir="2700000" algn="tl">
              <a:srgbClr val="000000">
                <a:alpha val="43137"/>
              </a:srgbClr>
            </a:outerShdw>
          </a:effectLst>
          <a:latin typeface="+mn-lt"/>
          <a:ea typeface="+mn-ea"/>
          <a:cs typeface="Nazli" pitchFamily="2" charset="-78"/>
        </a:defRPr>
      </a:lvl1pPr>
      <a:lvl2pPr marL="548640" indent="-228600" algn="l" rtl="0" eaLnBrk="1" latinLnBrk="0" hangingPunct="1">
        <a:spcBef>
          <a:spcPts val="370"/>
        </a:spcBef>
        <a:buClr>
          <a:schemeClr val="accent2"/>
        </a:buClr>
        <a:buSzPct val="85000"/>
        <a:buFont typeface="Wingdings 2"/>
        <a:buChar char=""/>
        <a:defRPr kumimoji="0" sz="2400" kern="1200" baseline="0">
          <a:solidFill>
            <a:schemeClr val="tx1"/>
          </a:solidFill>
          <a:latin typeface="+mn-lt"/>
          <a:ea typeface="+mn-ea"/>
          <a:cs typeface="Nazli" pitchFamily="2" charset="-78"/>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baseline="0">
          <a:solidFill>
            <a:schemeClr val="tx1"/>
          </a:solidFill>
          <a:latin typeface="+mn-lt"/>
          <a:ea typeface="+mn-ea"/>
          <a:cs typeface="Nazli" pitchFamily="2" charset="-78"/>
        </a:defRPr>
      </a:lvl3pPr>
      <a:lvl4pPr marL="1097280" indent="-228600" algn="l" rtl="0" eaLnBrk="1" latinLnBrk="0" hangingPunct="1">
        <a:spcBef>
          <a:spcPts val="370"/>
        </a:spcBef>
        <a:buClr>
          <a:schemeClr val="accent3"/>
        </a:buClr>
        <a:buSzPct val="80000"/>
        <a:buFont typeface="Wingdings 2"/>
        <a:buChar char=""/>
        <a:defRPr kumimoji="0" sz="2000" kern="1200" baseline="0">
          <a:solidFill>
            <a:schemeClr val="tx1"/>
          </a:solidFill>
          <a:latin typeface="+mn-lt"/>
          <a:ea typeface="+mn-ea"/>
          <a:cs typeface="Nazli" pitchFamily="2" charset="-78"/>
        </a:defRPr>
      </a:lvl4pPr>
      <a:lvl5pPr marL="1371600" indent="-228600" algn="l" rtl="0" eaLnBrk="1" latinLnBrk="0" hangingPunct="1">
        <a:spcBef>
          <a:spcPts val="370"/>
        </a:spcBef>
        <a:buClr>
          <a:schemeClr val="accent3"/>
        </a:buClr>
        <a:buFontTx/>
        <a:buChar char="o"/>
        <a:defRPr kumimoji="0" sz="2000" kern="1200" baseline="0">
          <a:solidFill>
            <a:schemeClr val="tx1"/>
          </a:solidFill>
          <a:latin typeface="+mn-lt"/>
          <a:ea typeface="+mn-ea"/>
          <a:cs typeface="Nazli" pitchFamily="2" charset="-78"/>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cs typeface="Nazli" pitchFamily="2" charset="-78"/>
            </a:endParaRPr>
          </a:p>
        </p:txBody>
      </p:sp>
      <p:sp useBgFill="1">
        <p:nvSpPr>
          <p:cNvPr id="8" name="Rounded Rectangle 7"/>
          <p:cNvSpPr/>
          <p:nvPr/>
        </p:nvSpPr>
        <p:spPr>
          <a:xfrm>
            <a:off x="87086" y="82296"/>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dirty="0">
              <a:solidFill>
                <a:prstClr val="white"/>
              </a:solidFill>
              <a:cs typeface="Nazli" pitchFamily="2" charset="-78"/>
            </a:endParaRPr>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1238216" y="6143644"/>
            <a:ext cx="3302000" cy="476250"/>
          </a:xfrm>
          <a:prstGeom prst="rect">
            <a:avLst/>
          </a:prstGeom>
        </p:spPr>
        <p:txBody>
          <a:bodyPr anchor="ctr" anchorCtr="0"/>
          <a:lstStyle>
            <a:lvl1pPr algn="l" eaLnBrk="1" latinLnBrk="0" hangingPunct="1">
              <a:defRPr kumimoji="0" sz="1400" baseline="0">
                <a:solidFill>
                  <a:schemeClr val="tx2"/>
                </a:solidFill>
                <a:cs typeface="Nazli" pitchFamily="2" charset="-78"/>
              </a:defRPr>
            </a:lvl1pPr>
          </a:lstStyle>
          <a:p>
            <a:fld id="{B3DE0CFB-BBC0-4F12-96FC-75CE8E025BA7}" type="datetime1">
              <a:rPr lang="en-US" smtClean="0">
                <a:solidFill>
                  <a:srgbClr val="1F497D"/>
                </a:solidFill>
              </a:rPr>
              <a:t>2016-09-03</a:t>
            </a:fld>
            <a:endParaRPr lang="en-US" dirty="0">
              <a:solidFill>
                <a:srgbClr val="1F497D"/>
              </a:solidFill>
            </a:endParaRPr>
          </a:p>
        </p:txBody>
      </p:sp>
      <p:sp>
        <p:nvSpPr>
          <p:cNvPr id="3" name="Footer Placeholder 2"/>
          <p:cNvSpPr>
            <a:spLocks noGrp="1"/>
          </p:cNvSpPr>
          <p:nvPr>
            <p:ph type="ftr" sz="quarter" idx="3"/>
          </p:nvPr>
        </p:nvSpPr>
        <p:spPr>
          <a:xfrm>
            <a:off x="1238216" y="6143644"/>
            <a:ext cx="10382323" cy="457200"/>
          </a:xfrm>
          <a:prstGeom prst="rect">
            <a:avLst/>
          </a:prstGeom>
        </p:spPr>
        <p:txBody>
          <a:bodyPr anchor="ctr" anchorCtr="0"/>
          <a:lstStyle>
            <a:lvl1pPr algn="r" eaLnBrk="1" latinLnBrk="0" hangingPunct="1">
              <a:defRPr kumimoji="0" sz="1400" baseline="0">
                <a:solidFill>
                  <a:schemeClr val="tx2"/>
                </a:solidFill>
                <a:cs typeface="Nazli" pitchFamily="2" charset="-78"/>
              </a:defRPr>
            </a:lvl1pPr>
          </a:lstStyle>
          <a:p>
            <a:r>
              <a:rPr lang="en-GB" smtClean="0">
                <a:solidFill>
                  <a:srgbClr val="1F497D"/>
                </a:solidFill>
              </a:rPr>
              <a:t>M. A. Hadavi                                   Data Management in Untrusted Environments</a:t>
            </a:r>
            <a:endParaRPr lang="en-US" dirty="0">
              <a:solidFill>
                <a:srgbClr val="1F497D"/>
              </a:solidFill>
            </a:endParaRPr>
          </a:p>
        </p:txBody>
      </p:sp>
      <p:sp>
        <p:nvSpPr>
          <p:cNvPr id="23" name="Slide Number Placeholder 22"/>
          <p:cNvSpPr>
            <a:spLocks noGrp="1"/>
          </p:cNvSpPr>
          <p:nvPr>
            <p:ph type="sldNum" sz="quarter" idx="4"/>
          </p:nvPr>
        </p:nvSpPr>
        <p:spPr>
          <a:xfrm>
            <a:off x="438115" y="6143644"/>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baseline="0">
                <a:solidFill>
                  <a:srgbClr val="FFFFFF"/>
                </a:solidFill>
                <a:latin typeface="+mj-lt"/>
                <a:ea typeface="+mj-ea"/>
                <a:cs typeface="Nazli" pitchFamily="2" charset="-78"/>
              </a:defRPr>
            </a:lvl1pPr>
          </a:lstStyle>
          <a:p>
            <a:fld id="{15E489C8-5A0D-4AD1-90EB-1C0310E35A19}" type="slidenum">
              <a:rPr lang="en-US" smtClean="0"/>
              <a:pPr/>
              <a:t>‹#›</a:t>
            </a:fld>
            <a:endParaRPr lang="en-US" dirty="0"/>
          </a:p>
        </p:txBody>
      </p:sp>
    </p:spTree>
    <p:extLst>
      <p:ext uri="{BB962C8B-B14F-4D97-AF65-F5344CB8AC3E}">
        <p14:creationId xmlns:p14="http://schemas.microsoft.com/office/powerpoint/2010/main" val="41285332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ctr" rtl="0" eaLnBrk="1" latinLnBrk="0" hangingPunct="1">
        <a:spcBef>
          <a:spcPct val="0"/>
        </a:spcBef>
        <a:buNone/>
        <a:defRPr kumimoji="0" sz="4000" b="1" kern="1200" cap="none" spc="0" baseline="0">
          <a:ln w="17780" cmpd="sng">
            <a:solidFill>
              <a:schemeClr val="accent5">
                <a:lumMod val="60000"/>
                <a:lumOff val="40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Titr" pitchFamily="2" charset="-78"/>
        </a:defRPr>
      </a:lvl1pPr>
    </p:titleStyle>
    <p:bodyStyle>
      <a:lvl1pPr marL="274320" indent="-274320" algn="l" rtl="0" eaLnBrk="1" latinLnBrk="0" hangingPunct="1">
        <a:spcBef>
          <a:spcPts val="2400"/>
        </a:spcBef>
        <a:buClr>
          <a:schemeClr val="accent1"/>
        </a:buClr>
        <a:buSzPct val="85000"/>
        <a:buFont typeface="Wingdings 2"/>
        <a:buChar char=""/>
        <a:defRPr kumimoji="0" sz="2600" kern="1200" baseline="0">
          <a:solidFill>
            <a:schemeClr val="tx1"/>
          </a:solidFill>
          <a:effectLst>
            <a:outerShdw blurRad="38100" dist="38100" dir="2700000" algn="tl">
              <a:srgbClr val="000000">
                <a:alpha val="43137"/>
              </a:srgbClr>
            </a:outerShdw>
          </a:effectLst>
          <a:latin typeface="+mn-lt"/>
          <a:ea typeface="+mn-ea"/>
          <a:cs typeface="Nazli" pitchFamily="2" charset="-78"/>
        </a:defRPr>
      </a:lvl1pPr>
      <a:lvl2pPr marL="548640" indent="-228600" algn="l" rtl="0" eaLnBrk="1" latinLnBrk="0" hangingPunct="1">
        <a:spcBef>
          <a:spcPts val="370"/>
        </a:spcBef>
        <a:buClr>
          <a:schemeClr val="accent2"/>
        </a:buClr>
        <a:buSzPct val="85000"/>
        <a:buFont typeface="Wingdings 2"/>
        <a:buChar char=""/>
        <a:defRPr kumimoji="0" sz="2400" kern="1200" baseline="0">
          <a:solidFill>
            <a:schemeClr val="tx1"/>
          </a:solidFill>
          <a:latin typeface="+mn-lt"/>
          <a:ea typeface="+mn-ea"/>
          <a:cs typeface="Nazli" pitchFamily="2" charset="-78"/>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baseline="0">
          <a:solidFill>
            <a:schemeClr val="tx1"/>
          </a:solidFill>
          <a:latin typeface="+mn-lt"/>
          <a:ea typeface="+mn-ea"/>
          <a:cs typeface="Nazli" pitchFamily="2" charset="-78"/>
        </a:defRPr>
      </a:lvl3pPr>
      <a:lvl4pPr marL="1097280" indent="-228600" algn="l" rtl="0" eaLnBrk="1" latinLnBrk="0" hangingPunct="1">
        <a:spcBef>
          <a:spcPts val="370"/>
        </a:spcBef>
        <a:buClr>
          <a:schemeClr val="accent3"/>
        </a:buClr>
        <a:buSzPct val="80000"/>
        <a:buFont typeface="Wingdings 2"/>
        <a:buChar char=""/>
        <a:defRPr kumimoji="0" sz="2000" kern="1200" baseline="0">
          <a:solidFill>
            <a:schemeClr val="tx1"/>
          </a:solidFill>
          <a:latin typeface="+mn-lt"/>
          <a:ea typeface="+mn-ea"/>
          <a:cs typeface="Nazli" pitchFamily="2" charset="-78"/>
        </a:defRPr>
      </a:lvl4pPr>
      <a:lvl5pPr marL="1371600" indent="-228600" algn="l" rtl="0" eaLnBrk="1" latinLnBrk="0" hangingPunct="1">
        <a:spcBef>
          <a:spcPts val="370"/>
        </a:spcBef>
        <a:buClr>
          <a:schemeClr val="accent3"/>
        </a:buClr>
        <a:buFontTx/>
        <a:buChar char="o"/>
        <a:defRPr kumimoji="0" sz="2000" kern="1200" baseline="0">
          <a:solidFill>
            <a:schemeClr val="tx1"/>
          </a:solidFill>
          <a:latin typeface="+mn-lt"/>
          <a:ea typeface="+mn-ea"/>
          <a:cs typeface="Nazli" pitchFamily="2" charset="-78"/>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5.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1.bin"/><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hyperlink" Target="http://ieeexplore.ieee.org/xpl/mostRecentIssue.jsp?punumber=5374429" TargetMode="External"/><Relationship Id="rId2" Type="http://schemas.openxmlformats.org/officeDocument/2006/relationships/image" Target="../media/image9.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24710" y="3402419"/>
            <a:ext cx="7429552" cy="2913307"/>
          </a:xfrm>
        </p:spPr>
        <p:txBody>
          <a:bodyPr>
            <a:normAutofit/>
          </a:bodyPr>
          <a:lstStyle/>
          <a:p>
            <a:pPr rtl="1"/>
            <a:endParaRPr lang="fa-IR" sz="2200" b="1" dirty="0">
              <a:cs typeface="B Zar" panose="00000400000000000000" pitchFamily="2" charset="-78"/>
            </a:endParaRPr>
          </a:p>
          <a:p>
            <a:pPr rtl="1"/>
            <a:r>
              <a:rPr lang="en-US" sz="2200" b="1" dirty="0" smtClean="0">
                <a:cs typeface="B Zar" panose="00000400000000000000" pitchFamily="2" charset="-78"/>
              </a:rPr>
              <a:t>Mohammad Ali </a:t>
            </a:r>
            <a:r>
              <a:rPr lang="en-US" sz="2200" b="1" dirty="0" err="1" smtClean="0">
                <a:cs typeface="B Zar" panose="00000400000000000000" pitchFamily="2" charset="-78"/>
              </a:rPr>
              <a:t>Hadavi</a:t>
            </a:r>
            <a:endParaRPr lang="en-US" sz="2200" b="1" dirty="0" smtClean="0">
              <a:cs typeface="B Zar" panose="00000400000000000000" pitchFamily="2" charset="-78"/>
            </a:endParaRPr>
          </a:p>
          <a:p>
            <a:pPr rtl="1"/>
            <a:endParaRPr lang="en-US" sz="2200" b="1" dirty="0">
              <a:latin typeface="Times New Roman" pitchFamily="18" charset="0"/>
              <a:cs typeface="B Zar" panose="00000400000000000000" pitchFamily="2" charset="-78"/>
            </a:endParaRPr>
          </a:p>
          <a:p>
            <a:pPr rtl="1"/>
            <a:r>
              <a:rPr lang="en-US" sz="2200" b="1" dirty="0" smtClean="0">
                <a:latin typeface="Times New Roman" pitchFamily="18" charset="0"/>
                <a:cs typeface="B Zar" panose="00000400000000000000" pitchFamily="2" charset="-78"/>
              </a:rPr>
              <a:t>September 3, 2016</a:t>
            </a:r>
            <a:endParaRPr lang="fa-IR" sz="1800" dirty="0">
              <a:latin typeface="Times New Roman" pitchFamily="18" charset="0"/>
              <a:cs typeface="B Nazanin" panose="00000400000000000000" pitchFamily="2" charset="-78"/>
            </a:endParaRPr>
          </a:p>
          <a:p>
            <a:pPr rtl="1"/>
            <a:endParaRPr lang="fa-IR" sz="1800" dirty="0">
              <a:latin typeface="Times New Roman" pitchFamily="18" charset="0"/>
              <a:cs typeface="B Nazanin" panose="00000400000000000000" pitchFamily="2" charset="-78"/>
            </a:endParaRPr>
          </a:p>
        </p:txBody>
      </p:sp>
      <p:sp>
        <p:nvSpPr>
          <p:cNvPr id="2" name="Title 1"/>
          <p:cNvSpPr>
            <a:spLocks noGrp="1"/>
          </p:cNvSpPr>
          <p:nvPr>
            <p:ph type="ctrTitle"/>
          </p:nvPr>
        </p:nvSpPr>
        <p:spPr/>
        <p:txBody>
          <a:bodyPr>
            <a:noAutofit/>
          </a:bodyPr>
          <a:lstStyle/>
          <a:p>
            <a:r>
              <a:rPr lang="en-US" sz="3600" dirty="0"/>
              <a:t>Database Outsourcing:</a:t>
            </a:r>
            <a:br>
              <a:rPr lang="en-US" sz="3600" dirty="0"/>
            </a:br>
            <a:r>
              <a:rPr lang="en-GB" sz="2800" dirty="0"/>
              <a:t>Secure Data Management in Untrusted Environments</a:t>
            </a:r>
            <a:endParaRPr lang="en-US" sz="2800" dirty="0">
              <a:latin typeface="b IranNastaliq"/>
              <a:cs typeface="B Nazanin" panose="00000400000000000000" pitchFamily="2" charset="-78"/>
            </a:endParaRPr>
          </a:p>
        </p:txBody>
      </p:sp>
      <p:sp>
        <p:nvSpPr>
          <p:cNvPr id="5" name="TextBox 4"/>
          <p:cNvSpPr txBox="1"/>
          <p:nvPr/>
        </p:nvSpPr>
        <p:spPr>
          <a:xfrm>
            <a:off x="4810116" y="214291"/>
            <a:ext cx="2928958" cy="584775"/>
          </a:xfrm>
          <a:prstGeom prst="rect">
            <a:avLst/>
          </a:prstGeom>
          <a:noFill/>
        </p:spPr>
        <p:txBody>
          <a:bodyPr wrap="square" rtlCol="0">
            <a:spAutoFit/>
          </a:bodyPr>
          <a:lstStyle/>
          <a:p>
            <a:pPr algn="ctr" rtl="1"/>
            <a:r>
              <a:rPr lang="fa-IR" sz="3200" b="1" dirty="0">
                <a:solidFill>
                  <a:prstClr val="black"/>
                </a:solidFill>
                <a:latin typeface="Kunstler Script" pitchFamily="66" charset="0"/>
                <a:cs typeface="B Fantezy" panose="00000400000000000000" pitchFamily="2" charset="-78"/>
              </a:rPr>
              <a:t>به نام خدا</a:t>
            </a:r>
            <a:endParaRPr lang="en-US" sz="3200" b="1" dirty="0">
              <a:solidFill>
                <a:prstClr val="black"/>
              </a:solidFill>
              <a:latin typeface="Kunstler Script" pitchFamily="66" charset="0"/>
              <a:cs typeface="B Fantezy" panose="00000400000000000000" pitchFamily="2" charset="-78"/>
            </a:endParaRPr>
          </a:p>
        </p:txBody>
      </p:sp>
      <p:sp>
        <p:nvSpPr>
          <p:cNvPr id="6" name="Subtitle 2"/>
          <p:cNvSpPr txBox="1">
            <a:spLocks/>
          </p:cNvSpPr>
          <p:nvPr/>
        </p:nvSpPr>
        <p:spPr>
          <a:xfrm>
            <a:off x="2895600" y="506678"/>
            <a:ext cx="5981752" cy="1426731"/>
          </a:xfrm>
          <a:prstGeom prst="rect">
            <a:avLst/>
          </a:prstGeom>
        </p:spPr>
        <p:txBody>
          <a:bodyPr>
            <a:normAutofit/>
          </a:bodyPr>
          <a:lstStyle>
            <a:lvl1pPr marL="0" indent="0" algn="ctr" rtl="0" eaLnBrk="1" latinLnBrk="0" hangingPunct="1">
              <a:spcBef>
                <a:spcPts val="2400"/>
              </a:spcBef>
              <a:buClr>
                <a:schemeClr val="accent1"/>
              </a:buClr>
              <a:buSzPct val="85000"/>
              <a:buFont typeface="Wingdings 2"/>
              <a:buNone/>
              <a:defRPr kumimoji="0" sz="2600" kern="1200" baseline="0">
                <a:solidFill>
                  <a:schemeClr val="tx2"/>
                </a:solidFill>
                <a:effectLst>
                  <a:outerShdw blurRad="38100" dist="38100" dir="2700000" algn="tl">
                    <a:srgbClr val="000000">
                      <a:alpha val="43137"/>
                    </a:srgbClr>
                  </a:outerShdw>
                </a:effectLst>
                <a:latin typeface="+mn-lt"/>
                <a:ea typeface="+mn-ea"/>
                <a:cs typeface="Nazli" pitchFamily="2" charset="-78"/>
              </a:defRPr>
            </a:lvl1pPr>
            <a:lvl2pPr marL="457200" indent="0" algn="ctr" rtl="0" eaLnBrk="1" latinLnBrk="0" hangingPunct="1">
              <a:spcBef>
                <a:spcPts val="370"/>
              </a:spcBef>
              <a:buClr>
                <a:schemeClr val="accent2"/>
              </a:buClr>
              <a:buSzPct val="85000"/>
              <a:buFont typeface="Wingdings 2"/>
              <a:buNone/>
              <a:defRPr kumimoji="0" sz="2400" kern="1200" baseline="0">
                <a:solidFill>
                  <a:schemeClr val="tx1"/>
                </a:solidFill>
                <a:latin typeface="+mn-lt"/>
                <a:ea typeface="+mn-ea"/>
                <a:cs typeface="Nazli" pitchFamily="2" charset="-78"/>
              </a:defRPr>
            </a:lvl2pPr>
            <a:lvl3pPr marL="914400" indent="0" algn="ctr" rtl="0" eaLnBrk="1" latinLnBrk="0" hangingPunct="1">
              <a:spcBef>
                <a:spcPts val="370"/>
              </a:spcBef>
              <a:buClr>
                <a:schemeClr val="accent1">
                  <a:tint val="60000"/>
                </a:schemeClr>
              </a:buClr>
              <a:buSzPct val="85000"/>
              <a:buFont typeface="Wingdings 2"/>
              <a:buNone/>
              <a:defRPr kumimoji="0" sz="2000" kern="1200" baseline="0">
                <a:solidFill>
                  <a:schemeClr val="tx1"/>
                </a:solidFill>
                <a:latin typeface="+mn-lt"/>
                <a:ea typeface="+mn-ea"/>
                <a:cs typeface="Nazli" pitchFamily="2" charset="-78"/>
              </a:defRPr>
            </a:lvl3pPr>
            <a:lvl4pPr marL="1371600" indent="0" algn="ctr" rtl="0" eaLnBrk="1" latinLnBrk="0" hangingPunct="1">
              <a:spcBef>
                <a:spcPts val="370"/>
              </a:spcBef>
              <a:buClr>
                <a:schemeClr val="accent3"/>
              </a:buClr>
              <a:buSzPct val="80000"/>
              <a:buFont typeface="Wingdings 2"/>
              <a:buNone/>
              <a:defRPr kumimoji="0" sz="2000" kern="1200" baseline="0">
                <a:solidFill>
                  <a:schemeClr val="tx1"/>
                </a:solidFill>
                <a:latin typeface="+mn-lt"/>
                <a:ea typeface="+mn-ea"/>
                <a:cs typeface="Nazli" pitchFamily="2" charset="-78"/>
              </a:defRPr>
            </a:lvl4pPr>
            <a:lvl5pPr marL="1828800" indent="0" algn="ctr" rtl="0" eaLnBrk="1" latinLnBrk="0" hangingPunct="1">
              <a:spcBef>
                <a:spcPts val="370"/>
              </a:spcBef>
              <a:buClr>
                <a:schemeClr val="accent3"/>
              </a:buClr>
              <a:buFontTx/>
              <a:buNone/>
              <a:defRPr kumimoji="0" sz="2000" kern="1200" baseline="0">
                <a:solidFill>
                  <a:schemeClr val="tx1"/>
                </a:solidFill>
                <a:latin typeface="+mn-lt"/>
                <a:ea typeface="+mn-ea"/>
                <a:cs typeface="Nazli" pitchFamily="2" charset="-78"/>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rtl="1">
              <a:buClr>
                <a:srgbClr val="4F81BD"/>
              </a:buClr>
            </a:pPr>
            <a:endParaRPr lang="en-US" sz="1800" dirty="0">
              <a:solidFill>
                <a:srgbClr val="1F497D"/>
              </a:solidFill>
              <a:latin typeface="Times New Roman" pitchFamily="18" charset="0"/>
              <a:cs typeface="B Nazanin" panose="00000400000000000000" pitchFamily="2" charset="-78"/>
            </a:endParaRPr>
          </a:p>
        </p:txBody>
      </p:sp>
      <p:sp>
        <p:nvSpPr>
          <p:cNvPr id="7" name="Subtitle 2"/>
          <p:cNvSpPr txBox="1">
            <a:spLocks/>
          </p:cNvSpPr>
          <p:nvPr/>
        </p:nvSpPr>
        <p:spPr>
          <a:xfrm>
            <a:off x="2381224" y="1223016"/>
            <a:ext cx="7429552" cy="666726"/>
          </a:xfrm>
          <a:prstGeom prst="rect">
            <a:avLst/>
          </a:prstGeom>
        </p:spPr>
        <p:txBody>
          <a:bodyPr>
            <a:normAutofit/>
          </a:bodyPr>
          <a:lstStyle>
            <a:lvl1pPr marL="0" indent="0" algn="ctr" rtl="0" eaLnBrk="1" latinLnBrk="0" hangingPunct="1">
              <a:spcBef>
                <a:spcPts val="2400"/>
              </a:spcBef>
              <a:buClr>
                <a:schemeClr val="accent1"/>
              </a:buClr>
              <a:buSzPct val="85000"/>
              <a:buFont typeface="Wingdings 2"/>
              <a:buNone/>
              <a:defRPr kumimoji="0" sz="2600" kern="1200" baseline="0">
                <a:solidFill>
                  <a:schemeClr val="tx2"/>
                </a:solidFill>
                <a:effectLst>
                  <a:outerShdw blurRad="38100" dist="38100" dir="2700000" algn="tl">
                    <a:srgbClr val="000000">
                      <a:alpha val="43137"/>
                    </a:srgbClr>
                  </a:outerShdw>
                </a:effectLst>
                <a:latin typeface="+mn-lt"/>
                <a:ea typeface="+mn-ea"/>
                <a:cs typeface="Nazli" pitchFamily="2" charset="-78"/>
              </a:defRPr>
            </a:lvl1pPr>
            <a:lvl2pPr marL="457200" indent="0" algn="ctr" rtl="0" eaLnBrk="1" latinLnBrk="0" hangingPunct="1">
              <a:spcBef>
                <a:spcPts val="370"/>
              </a:spcBef>
              <a:buClr>
                <a:schemeClr val="accent2"/>
              </a:buClr>
              <a:buSzPct val="85000"/>
              <a:buFont typeface="Wingdings 2"/>
              <a:buNone/>
              <a:defRPr kumimoji="0" sz="2400" kern="1200" baseline="0">
                <a:solidFill>
                  <a:schemeClr val="tx1"/>
                </a:solidFill>
                <a:latin typeface="+mn-lt"/>
                <a:ea typeface="+mn-ea"/>
                <a:cs typeface="Nazli" pitchFamily="2" charset="-78"/>
              </a:defRPr>
            </a:lvl2pPr>
            <a:lvl3pPr marL="914400" indent="0" algn="ctr" rtl="0" eaLnBrk="1" latinLnBrk="0" hangingPunct="1">
              <a:spcBef>
                <a:spcPts val="370"/>
              </a:spcBef>
              <a:buClr>
                <a:schemeClr val="accent1">
                  <a:tint val="60000"/>
                </a:schemeClr>
              </a:buClr>
              <a:buSzPct val="85000"/>
              <a:buFont typeface="Wingdings 2"/>
              <a:buNone/>
              <a:defRPr kumimoji="0" sz="2000" kern="1200" baseline="0">
                <a:solidFill>
                  <a:schemeClr val="tx1"/>
                </a:solidFill>
                <a:latin typeface="+mn-lt"/>
                <a:ea typeface="+mn-ea"/>
                <a:cs typeface="Nazli" pitchFamily="2" charset="-78"/>
              </a:defRPr>
            </a:lvl3pPr>
            <a:lvl4pPr marL="1371600" indent="0" algn="ctr" rtl="0" eaLnBrk="1" latinLnBrk="0" hangingPunct="1">
              <a:spcBef>
                <a:spcPts val="370"/>
              </a:spcBef>
              <a:buClr>
                <a:schemeClr val="accent3"/>
              </a:buClr>
              <a:buSzPct val="80000"/>
              <a:buFont typeface="Wingdings 2"/>
              <a:buNone/>
              <a:defRPr kumimoji="0" sz="2000" kern="1200" baseline="0">
                <a:solidFill>
                  <a:schemeClr val="tx1"/>
                </a:solidFill>
                <a:latin typeface="+mn-lt"/>
                <a:ea typeface="+mn-ea"/>
                <a:cs typeface="Nazli" pitchFamily="2" charset="-78"/>
              </a:defRPr>
            </a:lvl4pPr>
            <a:lvl5pPr marL="1828800" indent="0" algn="ctr" rtl="0" eaLnBrk="1" latinLnBrk="0" hangingPunct="1">
              <a:spcBef>
                <a:spcPts val="370"/>
              </a:spcBef>
              <a:buClr>
                <a:schemeClr val="accent3"/>
              </a:buClr>
              <a:buFontTx/>
              <a:buNone/>
              <a:defRPr kumimoji="0" sz="2000" kern="1200" baseline="0">
                <a:solidFill>
                  <a:schemeClr val="tx1"/>
                </a:solidFill>
                <a:latin typeface="+mn-lt"/>
                <a:ea typeface="+mn-ea"/>
                <a:cs typeface="Nazli" pitchFamily="2" charset="-78"/>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rtl="1">
              <a:buClr>
                <a:srgbClr val="4F81BD"/>
              </a:buClr>
            </a:pPr>
            <a:endParaRPr lang="en-US" sz="2200" b="1" dirty="0">
              <a:solidFill>
                <a:srgbClr val="1F497D"/>
              </a:solidFill>
              <a:cs typeface="B Zar" panose="00000400000000000000" pitchFamily="2" charset="-78"/>
            </a:endParaRPr>
          </a:p>
        </p:txBody>
      </p:sp>
      <p:sp>
        <p:nvSpPr>
          <p:cNvPr id="4" name="Slide Number Placeholder 3"/>
          <p:cNvSpPr>
            <a:spLocks noGrp="1"/>
          </p:cNvSpPr>
          <p:nvPr>
            <p:ph type="sldNum" sz="quarter" idx="12"/>
          </p:nvPr>
        </p:nvSpPr>
        <p:spPr/>
        <p:txBody>
          <a:bodyPr/>
          <a:lstStyle/>
          <a:p>
            <a:fld id="{15E489C8-5A0D-4AD1-90EB-1C0310E35A19}" type="slidenum">
              <a:rPr lang="en-US" smtClean="0"/>
              <a:pPr/>
              <a:t>1</a:t>
            </a:fld>
            <a:endParaRPr lang="en-US" dirty="0"/>
          </a:p>
        </p:txBody>
      </p:sp>
    </p:spTree>
    <p:extLst>
      <p:ext uri="{BB962C8B-B14F-4D97-AF65-F5344CB8AC3E}">
        <p14:creationId xmlns:p14="http://schemas.microsoft.com/office/powerpoint/2010/main" val="3513675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sz="4400" b="1" dirty="0" smtClean="0">
                <a:cs typeface="B Titr" panose="00000700000000000000" pitchFamily="2" charset="-78"/>
              </a:rPr>
              <a:t>Part 2</a:t>
            </a:r>
            <a:endParaRPr lang="en-US" sz="4400" b="1" dirty="0">
              <a:cs typeface="B Titr" panose="00000700000000000000" pitchFamily="2" charset="-78"/>
            </a:endParaRPr>
          </a:p>
        </p:txBody>
      </p:sp>
      <p:sp>
        <p:nvSpPr>
          <p:cNvPr id="8" name="Text Placeholder 7"/>
          <p:cNvSpPr>
            <a:spLocks noGrp="1"/>
          </p:cNvSpPr>
          <p:nvPr>
            <p:ph type="body" idx="1"/>
          </p:nvPr>
        </p:nvSpPr>
        <p:spPr>
          <a:xfrm>
            <a:off x="963084" y="2615313"/>
            <a:ext cx="10363200" cy="1338262"/>
          </a:xfrm>
        </p:spPr>
        <p:txBody>
          <a:bodyPr>
            <a:normAutofit/>
          </a:bodyPr>
          <a:lstStyle/>
          <a:p>
            <a:pPr algn="l"/>
            <a:r>
              <a:rPr lang="en-US" b="1" dirty="0" smtClean="0">
                <a:cs typeface="B Nazanin" panose="00000400000000000000" pitchFamily="2" charset="-78"/>
              </a:rPr>
              <a:t>Solutions for Data Confidentiality</a:t>
            </a:r>
            <a:endParaRPr lang="en-US"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15E489C8-5A0D-4AD1-90EB-1C0310E35A19}" type="slidenum">
              <a:rPr lang="en-US" smtClean="0"/>
              <a:pPr/>
              <a:t>10</a:t>
            </a:fld>
            <a:endParaRPr lang="en-US" dirty="0"/>
          </a:p>
        </p:txBody>
      </p:sp>
    </p:spTree>
    <p:extLst>
      <p:ext uri="{BB962C8B-B14F-4D97-AF65-F5344CB8AC3E}">
        <p14:creationId xmlns:p14="http://schemas.microsoft.com/office/powerpoint/2010/main" val="2710120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Confidentiality Objectives</a:t>
            </a:r>
            <a:endParaRPr lang="en-US" dirty="0"/>
          </a:p>
        </p:txBody>
      </p:sp>
      <p:sp>
        <p:nvSpPr>
          <p:cNvPr id="3" name="Content Placeholder 2"/>
          <p:cNvSpPr>
            <a:spLocks noGrp="1"/>
          </p:cNvSpPr>
          <p:nvPr>
            <p:ph idx="1"/>
          </p:nvPr>
        </p:nvSpPr>
        <p:spPr>
          <a:xfrm>
            <a:off x="723867" y="1571612"/>
            <a:ext cx="9563133" cy="4643470"/>
          </a:xfrm>
        </p:spPr>
        <p:txBody>
          <a:bodyPr>
            <a:normAutofit/>
          </a:bodyPr>
          <a:lstStyle/>
          <a:p>
            <a:r>
              <a:rPr lang="en-US" sz="2000" dirty="0" smtClean="0"/>
              <a:t>Data Confidentiality</a:t>
            </a:r>
          </a:p>
          <a:p>
            <a:pPr lvl="1"/>
            <a:r>
              <a:rPr lang="en-US" sz="2000" dirty="0" smtClean="0"/>
              <a:t>Confidentiality of the </a:t>
            </a:r>
            <a:r>
              <a:rPr lang="en-US" sz="2000" dirty="0"/>
              <a:t>data being </a:t>
            </a:r>
            <a:r>
              <a:rPr lang="en-US" sz="2000" dirty="0" smtClean="0"/>
              <a:t>outsourced </a:t>
            </a:r>
          </a:p>
          <a:p>
            <a:r>
              <a:rPr lang="en-US" sz="2000" dirty="0" smtClean="0"/>
              <a:t>Access Confidentiality</a:t>
            </a:r>
          </a:p>
          <a:p>
            <a:pPr lvl="1"/>
            <a:r>
              <a:rPr lang="en-US" sz="2000" dirty="0" smtClean="0"/>
              <a:t>Confidentiality of an access aims at a specific data</a:t>
            </a:r>
          </a:p>
          <a:p>
            <a:r>
              <a:rPr lang="en-US" sz="2000" dirty="0" smtClean="0"/>
              <a:t>Access Pattern Confidentiality</a:t>
            </a:r>
          </a:p>
          <a:p>
            <a:pPr lvl="1"/>
            <a:r>
              <a:rPr lang="en-US" sz="2000" dirty="0" smtClean="0"/>
              <a:t>Confidentiality of the fact that two accesses aim at the same data</a:t>
            </a:r>
          </a:p>
          <a:p>
            <a:r>
              <a:rPr lang="en-US" sz="2000" dirty="0" smtClean="0"/>
              <a:t>Access Policy Confidentiality</a:t>
            </a:r>
          </a:p>
          <a:p>
            <a:pPr lvl="1"/>
            <a:r>
              <a:rPr lang="en-US" sz="2000" dirty="0" smtClean="0"/>
              <a:t>Access control policies may reveal information about data and accesses</a:t>
            </a:r>
          </a:p>
          <a:p>
            <a:endParaRPr lang="en-US" sz="2000" dirty="0" smtClean="0"/>
          </a:p>
          <a:p>
            <a:endParaRPr lang="en-US" sz="2000" dirty="0"/>
          </a:p>
        </p:txBody>
      </p:sp>
      <p:sp>
        <p:nvSpPr>
          <p:cNvPr id="4" name="Date Placeholder 3"/>
          <p:cNvSpPr>
            <a:spLocks noGrp="1"/>
          </p:cNvSpPr>
          <p:nvPr>
            <p:ph type="dt" sz="half" idx="10"/>
          </p:nvPr>
        </p:nvSpPr>
        <p:spPr/>
        <p:txBody>
          <a:bodyPr/>
          <a:lstStyle/>
          <a:p>
            <a:fld id="{68C5A2CF-1497-474F-9EA1-00C5713CEBBB}" type="datetime1">
              <a:rPr lang="en-US" smtClean="0">
                <a:solidFill>
                  <a:srgbClr val="1F497D"/>
                </a:solidFill>
              </a:rPr>
              <a:t>2016-09-03</a:t>
            </a:fld>
            <a:endParaRPr lang="en-US">
              <a:solidFill>
                <a:srgbClr val="1F497D"/>
              </a:solidFill>
            </a:endParaRPr>
          </a:p>
        </p:txBody>
      </p:sp>
      <p:sp>
        <p:nvSpPr>
          <p:cNvPr id="5" name="Footer Placeholder 4"/>
          <p:cNvSpPr>
            <a:spLocks noGrp="1"/>
          </p:cNvSpPr>
          <p:nvPr>
            <p:ph type="ftr" sz="quarter" idx="11"/>
          </p:nvPr>
        </p:nvSpPr>
        <p:spPr/>
        <p:txBody>
          <a:bodyPr/>
          <a:lstStyle/>
          <a:p>
            <a:r>
              <a:rPr lang="en-GB" sz="2400" b="0" dirty="0" smtClean="0">
                <a:solidFill>
                  <a:schemeClr val="tx2"/>
                </a:solidFill>
              </a:rPr>
              <a:t>M. A. </a:t>
            </a:r>
            <a:r>
              <a:rPr lang="en-GB" sz="2400" b="0" dirty="0" err="1" smtClean="0">
                <a:solidFill>
                  <a:schemeClr val="tx2"/>
                </a:solidFill>
              </a:rPr>
              <a:t>Hadavi</a:t>
            </a:r>
            <a:r>
              <a:rPr lang="en-GB" sz="2400" b="0" dirty="0" smtClean="0">
                <a:solidFill>
                  <a:schemeClr val="tx2"/>
                </a:solidFill>
              </a:rPr>
              <a:t>                                   Secure Data Management in Untrusted Environments</a:t>
            </a:r>
            <a:endParaRPr lang="en-US" sz="2400" b="0" dirty="0">
              <a:solidFill>
                <a:schemeClr val="tx2"/>
              </a:solidFill>
            </a:endParaRPr>
          </a:p>
        </p:txBody>
      </p:sp>
      <p:sp>
        <p:nvSpPr>
          <p:cNvPr id="6" name="Slide Number Placeholder 5"/>
          <p:cNvSpPr>
            <a:spLocks noGrp="1"/>
          </p:cNvSpPr>
          <p:nvPr>
            <p:ph type="sldNum" sz="quarter" idx="12"/>
          </p:nvPr>
        </p:nvSpPr>
        <p:spPr/>
        <p:txBody>
          <a:bodyPr/>
          <a:lstStyle/>
          <a:p>
            <a:fld id="{15E489C8-5A0D-4AD1-90EB-1C0310E35A19}" type="slidenum">
              <a:rPr lang="en-US" smtClean="0"/>
              <a:pPr/>
              <a:t>11</a:t>
            </a:fld>
            <a:endParaRPr lang="en-US" dirty="0"/>
          </a:p>
        </p:txBody>
      </p:sp>
    </p:spTree>
    <p:extLst>
      <p:ext uri="{BB962C8B-B14F-4D97-AF65-F5344CB8AC3E}">
        <p14:creationId xmlns:p14="http://schemas.microsoft.com/office/powerpoint/2010/main" val="2505956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27C8F-63D9-434A-AFD3-46D82D77EFA6}" type="datetime1">
              <a:rPr lang="en-US" smtClean="0">
                <a:solidFill>
                  <a:srgbClr val="1F497D"/>
                </a:solidFill>
              </a:rPr>
              <a:t>2016-09-03</a:t>
            </a:fld>
            <a:endParaRPr lang="en-US">
              <a:solidFill>
                <a:srgbClr val="1F497D"/>
              </a:solidFill>
            </a:endParaRPr>
          </a:p>
        </p:txBody>
      </p:sp>
      <p:sp>
        <p:nvSpPr>
          <p:cNvPr id="3" name="Footer Placeholder 2"/>
          <p:cNvSpPr>
            <a:spLocks noGrp="1"/>
          </p:cNvSpPr>
          <p:nvPr>
            <p:ph type="ftr" sz="quarter" idx="11"/>
          </p:nvPr>
        </p:nvSpPr>
        <p:spPr/>
        <p:txBody>
          <a:bodyPr/>
          <a:lstStyle/>
          <a:p>
            <a:r>
              <a:rPr lang="en-GB" sz="2400" b="0" dirty="0" smtClean="0">
                <a:solidFill>
                  <a:schemeClr val="tx2"/>
                </a:solidFill>
              </a:rPr>
              <a:t>M. A. </a:t>
            </a:r>
            <a:r>
              <a:rPr lang="en-GB" sz="2400" b="0" dirty="0" err="1" smtClean="0">
                <a:solidFill>
                  <a:schemeClr val="tx2"/>
                </a:solidFill>
              </a:rPr>
              <a:t>Hadavi</a:t>
            </a:r>
            <a:r>
              <a:rPr lang="en-GB" sz="2400" b="0" dirty="0" smtClean="0">
                <a:solidFill>
                  <a:schemeClr val="tx2"/>
                </a:solidFill>
              </a:rPr>
              <a:t>                                   Secure Data Management in Untrusted Environments</a:t>
            </a:r>
            <a:endParaRPr lang="en-US" sz="2400" b="0" dirty="0">
              <a:solidFill>
                <a:schemeClr val="tx2"/>
              </a:solidFill>
            </a:endParaRPr>
          </a:p>
        </p:txBody>
      </p:sp>
      <p:sp>
        <p:nvSpPr>
          <p:cNvPr id="4" name="Slide Number Placeholder 3"/>
          <p:cNvSpPr>
            <a:spLocks noGrp="1"/>
          </p:cNvSpPr>
          <p:nvPr>
            <p:ph type="sldNum" sz="quarter" idx="12"/>
          </p:nvPr>
        </p:nvSpPr>
        <p:spPr/>
        <p:txBody>
          <a:bodyPr/>
          <a:lstStyle/>
          <a:p>
            <a:fld id="{15E489C8-5A0D-4AD1-90EB-1C0310E35A19}" type="slidenum">
              <a:rPr lang="en-US" smtClean="0"/>
              <a:pPr/>
              <a:t>12</a:t>
            </a:fld>
            <a:endParaRPr lang="en-US" dirty="0"/>
          </a:p>
        </p:txBody>
      </p:sp>
      <p:sp>
        <p:nvSpPr>
          <p:cNvPr id="5" name="Content Placeholder 4"/>
          <p:cNvSpPr>
            <a:spLocks noGrp="1"/>
          </p:cNvSpPr>
          <p:nvPr>
            <p:ph sz="quarter" idx="1"/>
          </p:nvPr>
        </p:nvSpPr>
        <p:spPr/>
        <p:txBody>
          <a:bodyPr>
            <a:normAutofit/>
          </a:bodyPr>
          <a:lstStyle/>
          <a:p>
            <a:r>
              <a:rPr lang="en-US" sz="2400" dirty="0" smtClean="0"/>
              <a:t>Two </a:t>
            </a:r>
            <a:r>
              <a:rPr lang="en-US" sz="2400" dirty="0"/>
              <a:t>a</a:t>
            </a:r>
            <a:r>
              <a:rPr lang="en-US" sz="2400" dirty="0" smtClean="0"/>
              <a:t>pproaches</a:t>
            </a:r>
          </a:p>
          <a:p>
            <a:pPr lvl="1"/>
            <a:r>
              <a:rPr lang="en-US" dirty="0" smtClean="0"/>
              <a:t>Data encryption</a:t>
            </a:r>
          </a:p>
          <a:p>
            <a:pPr lvl="2"/>
            <a:r>
              <a:rPr lang="en-US" dirty="0" smtClean="0"/>
              <a:t>How to search/compute over encrypted data?</a:t>
            </a:r>
          </a:p>
          <a:p>
            <a:pPr lvl="2"/>
            <a:r>
              <a:rPr lang="en-US" dirty="0" smtClean="0"/>
              <a:t>Different queries, data types, granularity, …</a:t>
            </a:r>
          </a:p>
          <a:p>
            <a:pPr lvl="1"/>
            <a:r>
              <a:rPr lang="en-US" dirty="0" smtClean="0"/>
              <a:t>Data fragmentation</a:t>
            </a:r>
          </a:p>
          <a:p>
            <a:pPr lvl="2"/>
            <a:r>
              <a:rPr lang="en-US" dirty="0" smtClean="0"/>
              <a:t>Departing from encryption</a:t>
            </a:r>
          </a:p>
          <a:p>
            <a:pPr lvl="2"/>
            <a:r>
              <a:rPr lang="en-US" dirty="0" smtClean="0"/>
              <a:t>Multi </a:t>
            </a:r>
            <a:r>
              <a:rPr lang="en-US" dirty="0"/>
              <a:t>server </a:t>
            </a:r>
            <a:r>
              <a:rPr lang="en-US" dirty="0" smtClean="0"/>
              <a:t>case / Collaborative computing</a:t>
            </a:r>
          </a:p>
          <a:p>
            <a:r>
              <a:rPr lang="en-US" sz="2000" dirty="0" smtClean="0"/>
              <a:t>What about </a:t>
            </a:r>
            <a:r>
              <a:rPr lang="en-US" sz="2000" dirty="0" smtClean="0">
                <a:solidFill>
                  <a:srgbClr val="FF0000"/>
                </a:solidFill>
              </a:rPr>
              <a:t>anonymization</a:t>
            </a:r>
            <a:r>
              <a:rPr lang="en-US" sz="2000" dirty="0" smtClean="0"/>
              <a:t>?</a:t>
            </a:r>
            <a:endParaRPr lang="en-US" sz="2000" dirty="0"/>
          </a:p>
        </p:txBody>
      </p:sp>
      <p:sp>
        <p:nvSpPr>
          <p:cNvPr id="6" name="Title 5"/>
          <p:cNvSpPr>
            <a:spLocks noGrp="1"/>
          </p:cNvSpPr>
          <p:nvPr>
            <p:ph type="title"/>
          </p:nvPr>
        </p:nvSpPr>
        <p:spPr>
          <a:xfrm>
            <a:off x="314613" y="142860"/>
            <a:ext cx="9271089" cy="1143000"/>
          </a:xfrm>
        </p:spPr>
        <p:txBody>
          <a:bodyPr>
            <a:normAutofit/>
          </a:bodyPr>
          <a:lstStyle/>
          <a:p>
            <a:r>
              <a:rPr lang="en-US" sz="3200" dirty="0" smtClean="0"/>
              <a:t>Data Confidentiality Solution Landscape</a:t>
            </a:r>
            <a:endParaRPr lang="en-US" sz="3200" dirty="0"/>
          </a:p>
        </p:txBody>
      </p:sp>
      <p:grpSp>
        <p:nvGrpSpPr>
          <p:cNvPr id="18" name="Group 17"/>
          <p:cNvGrpSpPr/>
          <p:nvPr/>
        </p:nvGrpSpPr>
        <p:grpSpPr>
          <a:xfrm>
            <a:off x="6979350" y="2773151"/>
            <a:ext cx="4894274" cy="2018972"/>
            <a:chOff x="6726264" y="2397595"/>
            <a:chExt cx="4894274" cy="2018972"/>
          </a:xfrm>
        </p:grpSpPr>
        <p:cxnSp>
          <p:nvCxnSpPr>
            <p:cNvPr id="9" name="Straight Arrow Connector 8"/>
            <p:cNvCxnSpPr/>
            <p:nvPr/>
          </p:nvCxnSpPr>
          <p:spPr>
            <a:xfrm>
              <a:off x="9515959" y="2696705"/>
              <a:ext cx="1356102" cy="11158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214102" y="2725119"/>
              <a:ext cx="1113295" cy="11682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26264" y="3917445"/>
              <a:ext cx="2630661" cy="461665"/>
            </a:xfrm>
            <a:prstGeom prst="rect">
              <a:avLst/>
            </a:prstGeom>
            <a:noFill/>
          </p:spPr>
          <p:txBody>
            <a:bodyPr wrap="square" rtlCol="0">
              <a:spAutoFit/>
            </a:bodyPr>
            <a:lstStyle/>
            <a:p>
              <a:pPr algn="ctr"/>
              <a:r>
                <a:rPr lang="en-US" sz="2400" b="1" dirty="0" smtClean="0">
                  <a:solidFill>
                    <a:schemeClr val="tx2"/>
                  </a:solidFill>
                </a:rPr>
                <a:t>Data Encryption</a:t>
              </a:r>
              <a:endParaRPr lang="en-US" sz="2400" b="1" dirty="0">
                <a:solidFill>
                  <a:schemeClr val="tx2"/>
                </a:solidFill>
              </a:endParaRPr>
            </a:p>
          </p:txBody>
        </p:sp>
        <p:sp>
          <p:nvSpPr>
            <p:cNvPr id="16" name="TextBox 15"/>
            <p:cNvSpPr txBox="1"/>
            <p:nvPr/>
          </p:nvSpPr>
          <p:spPr>
            <a:xfrm>
              <a:off x="9911165" y="3893347"/>
              <a:ext cx="1709373" cy="523220"/>
            </a:xfrm>
            <a:prstGeom prst="rect">
              <a:avLst/>
            </a:prstGeom>
            <a:noFill/>
          </p:spPr>
          <p:txBody>
            <a:bodyPr wrap="square" rtlCol="0">
              <a:spAutoFit/>
            </a:bodyPr>
            <a:lstStyle/>
            <a:p>
              <a:pPr algn="ctr"/>
              <a:r>
                <a:rPr lang="en-US" sz="1400" b="1" dirty="0" smtClean="0">
                  <a:solidFill>
                    <a:schemeClr val="tx2"/>
                  </a:solidFill>
                </a:rPr>
                <a:t>Data Fragmentation</a:t>
              </a:r>
              <a:endParaRPr lang="en-US" sz="1400" b="1" dirty="0">
                <a:solidFill>
                  <a:schemeClr val="tx2"/>
                </a:solidFill>
              </a:endParaRPr>
            </a:p>
          </p:txBody>
        </p:sp>
        <p:sp>
          <p:nvSpPr>
            <p:cNvPr id="17" name="TextBox 16"/>
            <p:cNvSpPr txBox="1"/>
            <p:nvPr/>
          </p:nvSpPr>
          <p:spPr>
            <a:xfrm>
              <a:off x="7702658" y="2397595"/>
              <a:ext cx="3463871" cy="369332"/>
            </a:xfrm>
            <a:prstGeom prst="rect">
              <a:avLst/>
            </a:prstGeom>
            <a:noFill/>
          </p:spPr>
          <p:txBody>
            <a:bodyPr wrap="square" rtlCol="0">
              <a:spAutoFit/>
            </a:bodyPr>
            <a:lstStyle/>
            <a:p>
              <a:pPr algn="ctr"/>
              <a:r>
                <a:rPr lang="en-US" b="1" dirty="0" smtClean="0">
                  <a:solidFill>
                    <a:schemeClr val="tx2"/>
                  </a:solidFill>
                </a:rPr>
                <a:t>Data Confidentiality Solutions </a:t>
              </a:r>
              <a:endParaRPr lang="en-US" b="1" dirty="0">
                <a:solidFill>
                  <a:schemeClr val="tx2"/>
                </a:solidFill>
              </a:endParaRPr>
            </a:p>
          </p:txBody>
        </p:sp>
      </p:grpSp>
    </p:spTree>
    <p:extLst>
      <p:ext uri="{BB962C8B-B14F-4D97-AF65-F5344CB8AC3E}">
        <p14:creationId xmlns:p14="http://schemas.microsoft.com/office/powerpoint/2010/main" val="2314434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27C8F-63D9-434A-AFD3-46D82D77EFA6}" type="datetime1">
              <a:rPr lang="en-US" smtClean="0">
                <a:solidFill>
                  <a:srgbClr val="1F497D"/>
                </a:solidFill>
              </a:rPr>
              <a:t>2016-09-03</a:t>
            </a:fld>
            <a:endParaRPr lang="en-US">
              <a:solidFill>
                <a:srgbClr val="1F497D"/>
              </a:solidFill>
            </a:endParaRPr>
          </a:p>
        </p:txBody>
      </p:sp>
      <p:sp>
        <p:nvSpPr>
          <p:cNvPr id="3" name="Footer Placeholder 2"/>
          <p:cNvSpPr>
            <a:spLocks noGrp="1"/>
          </p:cNvSpPr>
          <p:nvPr>
            <p:ph type="ftr" sz="quarter" idx="11"/>
          </p:nvPr>
        </p:nvSpPr>
        <p:spPr/>
        <p:txBody>
          <a:bodyPr/>
          <a:lstStyle/>
          <a:p>
            <a:r>
              <a:rPr lang="en-GB" sz="2400" b="0" dirty="0" smtClean="0">
                <a:solidFill>
                  <a:schemeClr val="tx2"/>
                </a:solidFill>
              </a:rPr>
              <a:t>M. A. </a:t>
            </a:r>
            <a:r>
              <a:rPr lang="en-GB" sz="2400" b="0" dirty="0" err="1" smtClean="0">
                <a:solidFill>
                  <a:schemeClr val="tx2"/>
                </a:solidFill>
              </a:rPr>
              <a:t>Hadavi</a:t>
            </a:r>
            <a:r>
              <a:rPr lang="en-GB" sz="2400" b="0" dirty="0" smtClean="0">
                <a:solidFill>
                  <a:schemeClr val="tx2"/>
                </a:solidFill>
              </a:rPr>
              <a:t>                                   Secure Data Management in Untrusted Environments</a:t>
            </a:r>
            <a:endParaRPr lang="en-US" sz="2400" b="0" dirty="0">
              <a:solidFill>
                <a:schemeClr val="tx2"/>
              </a:solidFill>
            </a:endParaRPr>
          </a:p>
        </p:txBody>
      </p:sp>
      <p:sp>
        <p:nvSpPr>
          <p:cNvPr id="4" name="Slide Number Placeholder 3"/>
          <p:cNvSpPr>
            <a:spLocks noGrp="1"/>
          </p:cNvSpPr>
          <p:nvPr>
            <p:ph type="sldNum" sz="quarter" idx="12"/>
          </p:nvPr>
        </p:nvSpPr>
        <p:spPr/>
        <p:txBody>
          <a:bodyPr/>
          <a:lstStyle/>
          <a:p>
            <a:fld id="{15E489C8-5A0D-4AD1-90EB-1C0310E35A19}" type="slidenum">
              <a:rPr lang="en-US" smtClean="0"/>
              <a:pPr/>
              <a:t>13</a:t>
            </a:fld>
            <a:endParaRPr lang="en-US" dirty="0"/>
          </a:p>
        </p:txBody>
      </p:sp>
      <p:sp>
        <p:nvSpPr>
          <p:cNvPr id="5" name="Content Placeholder 4"/>
          <p:cNvSpPr>
            <a:spLocks noGrp="1"/>
          </p:cNvSpPr>
          <p:nvPr>
            <p:ph sz="quarter" idx="1"/>
          </p:nvPr>
        </p:nvSpPr>
        <p:spPr>
          <a:xfrm>
            <a:off x="571500" y="1571612"/>
            <a:ext cx="7612239" cy="4643470"/>
          </a:xfrm>
        </p:spPr>
        <p:txBody>
          <a:bodyPr>
            <a:normAutofit fontScale="92500"/>
          </a:bodyPr>
          <a:lstStyle/>
          <a:p>
            <a:pPr>
              <a:lnSpc>
                <a:spcPct val="120000"/>
              </a:lnSpc>
              <a:spcBef>
                <a:spcPts val="400"/>
              </a:spcBef>
            </a:pPr>
            <a:r>
              <a:rPr lang="en-US" sz="2000" dirty="0"/>
              <a:t>Data is encrypted before being outsourced</a:t>
            </a:r>
          </a:p>
          <a:p>
            <a:pPr lvl="1">
              <a:lnSpc>
                <a:spcPct val="120000"/>
              </a:lnSpc>
              <a:spcBef>
                <a:spcPts val="400"/>
              </a:spcBef>
            </a:pPr>
            <a:r>
              <a:rPr lang="en-US" sz="2000" dirty="0"/>
              <a:t>The server is not allowed to see the plain-text values</a:t>
            </a:r>
            <a:r>
              <a:rPr lang="en-US" sz="2000" dirty="0" smtClean="0"/>
              <a:t>.</a:t>
            </a:r>
          </a:p>
          <a:p>
            <a:pPr lvl="2"/>
            <a:r>
              <a:rPr lang="en-US" sz="1800" dirty="0"/>
              <a:t>No decryption at the server side</a:t>
            </a:r>
          </a:p>
          <a:p>
            <a:pPr lvl="1"/>
            <a:r>
              <a:rPr lang="en-US" sz="2000" dirty="0">
                <a:solidFill>
                  <a:srgbClr val="FF0000"/>
                </a:solidFill>
              </a:rPr>
              <a:t>How to perform query processing directly over encrypted data?</a:t>
            </a:r>
          </a:p>
          <a:p>
            <a:pPr>
              <a:lnSpc>
                <a:spcPct val="150000"/>
              </a:lnSpc>
            </a:pPr>
            <a:r>
              <a:rPr lang="en-US" sz="2000" dirty="0" smtClean="0"/>
              <a:t>Two techniques for search/compute over encrypted data</a:t>
            </a:r>
          </a:p>
          <a:p>
            <a:pPr lvl="1">
              <a:lnSpc>
                <a:spcPct val="150000"/>
              </a:lnSpc>
            </a:pPr>
            <a:r>
              <a:rPr lang="en-US" sz="2000" dirty="0" smtClean="0"/>
              <a:t>Directly search/compute over encrypted data</a:t>
            </a:r>
          </a:p>
          <a:p>
            <a:pPr lvl="2">
              <a:lnSpc>
                <a:spcPct val="150000"/>
              </a:lnSpc>
            </a:pPr>
            <a:r>
              <a:rPr lang="en-US" sz="1800" dirty="0" smtClean="0"/>
              <a:t>Designing special encryption functions</a:t>
            </a:r>
          </a:p>
          <a:p>
            <a:pPr lvl="2">
              <a:lnSpc>
                <a:spcPct val="150000"/>
              </a:lnSpc>
            </a:pPr>
            <a:r>
              <a:rPr lang="en-US" sz="1800" dirty="0" smtClean="0"/>
              <a:t>Metadata/index based method (for search)</a:t>
            </a:r>
          </a:p>
          <a:p>
            <a:pPr lvl="1">
              <a:lnSpc>
                <a:spcPct val="160000"/>
              </a:lnSpc>
            </a:pPr>
            <a:r>
              <a:rPr lang="en-US" sz="2000" dirty="0"/>
              <a:t>Use a secure location for computation</a:t>
            </a:r>
          </a:p>
        </p:txBody>
      </p:sp>
      <p:sp>
        <p:nvSpPr>
          <p:cNvPr id="6" name="Title 5"/>
          <p:cNvSpPr>
            <a:spLocks noGrp="1"/>
          </p:cNvSpPr>
          <p:nvPr>
            <p:ph type="title"/>
          </p:nvPr>
        </p:nvSpPr>
        <p:spPr>
          <a:xfrm>
            <a:off x="314613" y="142860"/>
            <a:ext cx="9271089" cy="1143000"/>
          </a:xfrm>
        </p:spPr>
        <p:txBody>
          <a:bodyPr>
            <a:normAutofit/>
          </a:bodyPr>
          <a:lstStyle/>
          <a:p>
            <a:r>
              <a:rPr lang="en-US" sz="3200" dirty="0" smtClean="0"/>
              <a:t>Encryption based Solutions</a:t>
            </a:r>
            <a:endParaRPr lang="en-US" sz="3200" dirty="0"/>
          </a:p>
        </p:txBody>
      </p:sp>
      <p:grpSp>
        <p:nvGrpSpPr>
          <p:cNvPr id="29" name="Group 28"/>
          <p:cNvGrpSpPr/>
          <p:nvPr/>
        </p:nvGrpSpPr>
        <p:grpSpPr>
          <a:xfrm>
            <a:off x="7197791" y="2397596"/>
            <a:ext cx="4871772" cy="3499960"/>
            <a:chOff x="7091659" y="2773151"/>
            <a:chExt cx="4871772" cy="3187684"/>
          </a:xfrm>
        </p:grpSpPr>
        <p:grpSp>
          <p:nvGrpSpPr>
            <p:cNvPr id="9" name="Group 8"/>
            <p:cNvGrpSpPr/>
            <p:nvPr/>
          </p:nvGrpSpPr>
          <p:grpSpPr>
            <a:xfrm>
              <a:off x="7138384" y="2773151"/>
              <a:ext cx="4825047" cy="1978151"/>
              <a:chOff x="6885298" y="2397595"/>
              <a:chExt cx="4825047" cy="1978151"/>
            </a:xfrm>
          </p:grpSpPr>
          <p:cxnSp>
            <p:nvCxnSpPr>
              <p:cNvPr id="10" name="Straight Arrow Connector 9"/>
              <p:cNvCxnSpPr/>
              <p:nvPr/>
            </p:nvCxnSpPr>
            <p:spPr>
              <a:xfrm>
                <a:off x="9515959" y="2696705"/>
                <a:ext cx="1356102" cy="11158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214102" y="2725119"/>
                <a:ext cx="1113295" cy="11682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85298" y="3803495"/>
                <a:ext cx="2630661" cy="532600"/>
              </a:xfrm>
              <a:prstGeom prst="rect">
                <a:avLst/>
              </a:prstGeom>
              <a:noFill/>
            </p:spPr>
            <p:txBody>
              <a:bodyPr wrap="square" rtlCol="0">
                <a:spAutoFit/>
              </a:bodyPr>
              <a:lstStyle/>
              <a:p>
                <a:pPr algn="ctr"/>
                <a:r>
                  <a:rPr lang="en-US" sz="1600" b="1" dirty="0" smtClean="0">
                    <a:solidFill>
                      <a:schemeClr val="tx2"/>
                    </a:solidFill>
                  </a:rPr>
                  <a:t>Directly search/compute over encrypted data</a:t>
                </a:r>
                <a:endParaRPr lang="en-US" sz="1600" b="1" dirty="0">
                  <a:solidFill>
                    <a:schemeClr val="tx2"/>
                  </a:solidFill>
                </a:endParaRPr>
              </a:p>
            </p:txBody>
          </p:sp>
          <p:sp>
            <p:nvSpPr>
              <p:cNvPr id="13" name="TextBox 12"/>
              <p:cNvSpPr txBox="1"/>
              <p:nvPr/>
            </p:nvSpPr>
            <p:spPr>
              <a:xfrm>
                <a:off x="10000972" y="3852526"/>
                <a:ext cx="1709373" cy="523220"/>
              </a:xfrm>
              <a:prstGeom prst="rect">
                <a:avLst/>
              </a:prstGeom>
              <a:noFill/>
            </p:spPr>
            <p:txBody>
              <a:bodyPr wrap="square" rtlCol="0">
                <a:spAutoFit/>
              </a:bodyPr>
              <a:lstStyle/>
              <a:p>
                <a:pPr algn="ctr"/>
                <a:r>
                  <a:rPr lang="en-US" sz="1400" b="1" dirty="0" smtClean="0">
                    <a:solidFill>
                      <a:schemeClr val="tx2"/>
                    </a:solidFill>
                  </a:rPr>
                  <a:t>Secure Location</a:t>
                </a:r>
              </a:p>
              <a:p>
                <a:pPr algn="ctr"/>
                <a:r>
                  <a:rPr lang="en-US" sz="1400" b="1" dirty="0">
                    <a:solidFill>
                      <a:schemeClr val="tx2"/>
                    </a:solidFill>
                  </a:rPr>
                  <a:t> </a:t>
                </a:r>
                <a:r>
                  <a:rPr lang="en-US" sz="1400" b="1" dirty="0" smtClean="0">
                    <a:solidFill>
                      <a:schemeClr val="tx2"/>
                    </a:solidFill>
                  </a:rPr>
                  <a:t>for Computation</a:t>
                </a:r>
                <a:endParaRPr lang="en-US" sz="1400" b="1" dirty="0">
                  <a:solidFill>
                    <a:schemeClr val="tx2"/>
                  </a:solidFill>
                </a:endParaRPr>
              </a:p>
            </p:txBody>
          </p:sp>
          <p:sp>
            <p:nvSpPr>
              <p:cNvPr id="14" name="TextBox 13"/>
              <p:cNvSpPr txBox="1"/>
              <p:nvPr/>
            </p:nvSpPr>
            <p:spPr>
              <a:xfrm>
                <a:off x="7702658" y="2397595"/>
                <a:ext cx="3463871" cy="369332"/>
              </a:xfrm>
              <a:prstGeom prst="rect">
                <a:avLst/>
              </a:prstGeom>
              <a:noFill/>
            </p:spPr>
            <p:txBody>
              <a:bodyPr wrap="square" rtlCol="0">
                <a:spAutoFit/>
              </a:bodyPr>
              <a:lstStyle/>
              <a:p>
                <a:pPr algn="ctr"/>
                <a:r>
                  <a:rPr lang="en-US" b="1" dirty="0" smtClean="0">
                    <a:solidFill>
                      <a:schemeClr val="tx2"/>
                    </a:solidFill>
                  </a:rPr>
                  <a:t>Encryption Based Solutions </a:t>
                </a:r>
                <a:endParaRPr lang="en-US" b="1" dirty="0">
                  <a:solidFill>
                    <a:schemeClr val="tx2"/>
                  </a:solidFill>
                </a:endParaRPr>
              </a:p>
            </p:txBody>
          </p:sp>
        </p:grpSp>
        <p:cxnSp>
          <p:nvCxnSpPr>
            <p:cNvPr id="15" name="Straight Arrow Connector 14"/>
            <p:cNvCxnSpPr/>
            <p:nvPr/>
          </p:nvCxnSpPr>
          <p:spPr>
            <a:xfrm flipH="1">
              <a:off x="7592786" y="4711650"/>
              <a:ext cx="701261" cy="7890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2"/>
              <a:endCxn id="27" idx="0"/>
            </p:cNvCxnSpPr>
            <p:nvPr/>
          </p:nvCxnSpPr>
          <p:spPr>
            <a:xfrm>
              <a:off x="8453715" y="4711650"/>
              <a:ext cx="806177" cy="8067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91659" y="5540361"/>
              <a:ext cx="1252241" cy="420474"/>
            </a:xfrm>
            <a:prstGeom prst="rect">
              <a:avLst/>
            </a:prstGeom>
            <a:noFill/>
          </p:spPr>
          <p:txBody>
            <a:bodyPr wrap="square" rtlCol="0">
              <a:spAutoFit/>
            </a:bodyPr>
            <a:lstStyle/>
            <a:p>
              <a:pPr algn="ctr"/>
              <a:r>
                <a:rPr lang="en-US" sz="1200" b="1" dirty="0" smtClean="0">
                  <a:solidFill>
                    <a:schemeClr val="tx2"/>
                  </a:solidFill>
                </a:rPr>
                <a:t>Special Enc. Function</a:t>
              </a:r>
              <a:endParaRPr lang="en-US" sz="1200" b="1" dirty="0">
                <a:solidFill>
                  <a:schemeClr val="tx2"/>
                </a:solidFill>
              </a:endParaRPr>
            </a:p>
          </p:txBody>
        </p:sp>
        <p:sp>
          <p:nvSpPr>
            <p:cNvPr id="27" name="TextBox 26"/>
            <p:cNvSpPr txBox="1"/>
            <p:nvPr/>
          </p:nvSpPr>
          <p:spPr>
            <a:xfrm>
              <a:off x="8750739" y="5518350"/>
              <a:ext cx="1018306" cy="252284"/>
            </a:xfrm>
            <a:prstGeom prst="rect">
              <a:avLst/>
            </a:prstGeom>
            <a:noFill/>
          </p:spPr>
          <p:txBody>
            <a:bodyPr wrap="square" rtlCol="0">
              <a:spAutoFit/>
            </a:bodyPr>
            <a:lstStyle/>
            <a:p>
              <a:pPr algn="ctr"/>
              <a:r>
                <a:rPr lang="en-US" sz="1200" b="1" dirty="0" smtClean="0">
                  <a:solidFill>
                    <a:schemeClr val="tx2"/>
                  </a:solidFill>
                </a:rPr>
                <a:t>Metadata</a:t>
              </a:r>
              <a:endParaRPr lang="en-US" sz="1200" b="1" dirty="0">
                <a:solidFill>
                  <a:schemeClr val="tx2"/>
                </a:solidFill>
              </a:endParaRPr>
            </a:p>
          </p:txBody>
        </p:sp>
      </p:grpSp>
    </p:spTree>
    <p:extLst>
      <p:ext uri="{BB962C8B-B14F-4D97-AF65-F5344CB8AC3E}">
        <p14:creationId xmlns:p14="http://schemas.microsoft.com/office/powerpoint/2010/main" val="3055765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27C8F-63D9-434A-AFD3-46D82D77EFA6}" type="datetime1">
              <a:rPr lang="en-US" smtClean="0">
                <a:solidFill>
                  <a:srgbClr val="1F497D"/>
                </a:solidFill>
              </a:rPr>
              <a:t>2016-09-03</a:t>
            </a:fld>
            <a:endParaRPr lang="en-US">
              <a:solidFill>
                <a:srgbClr val="1F497D"/>
              </a:solidFill>
            </a:endParaRPr>
          </a:p>
        </p:txBody>
      </p:sp>
      <p:sp>
        <p:nvSpPr>
          <p:cNvPr id="3" name="Footer Placeholder 2"/>
          <p:cNvSpPr>
            <a:spLocks noGrp="1"/>
          </p:cNvSpPr>
          <p:nvPr>
            <p:ph type="ftr" sz="quarter" idx="11"/>
          </p:nvPr>
        </p:nvSpPr>
        <p:spPr/>
        <p:txBody>
          <a:bodyPr/>
          <a:lstStyle/>
          <a:p>
            <a:r>
              <a:rPr lang="en-GB" sz="2400" b="0" dirty="0" smtClean="0">
                <a:solidFill>
                  <a:schemeClr val="tx2"/>
                </a:solidFill>
              </a:rPr>
              <a:t>M. A. </a:t>
            </a:r>
            <a:r>
              <a:rPr lang="en-GB" sz="2400" b="0" dirty="0" err="1" smtClean="0">
                <a:solidFill>
                  <a:schemeClr val="tx2"/>
                </a:solidFill>
              </a:rPr>
              <a:t>Hadavi</a:t>
            </a:r>
            <a:r>
              <a:rPr lang="en-GB" sz="2400" b="0" dirty="0" smtClean="0">
                <a:solidFill>
                  <a:schemeClr val="tx2"/>
                </a:solidFill>
              </a:rPr>
              <a:t>                                   Secure Data Management in Untrusted Environments</a:t>
            </a:r>
            <a:endParaRPr lang="en-US" sz="2400" b="0" dirty="0">
              <a:solidFill>
                <a:schemeClr val="tx2"/>
              </a:solidFill>
            </a:endParaRPr>
          </a:p>
        </p:txBody>
      </p:sp>
      <p:sp>
        <p:nvSpPr>
          <p:cNvPr id="4" name="Slide Number Placeholder 3"/>
          <p:cNvSpPr>
            <a:spLocks noGrp="1"/>
          </p:cNvSpPr>
          <p:nvPr>
            <p:ph type="sldNum" sz="quarter" idx="12"/>
          </p:nvPr>
        </p:nvSpPr>
        <p:spPr/>
        <p:txBody>
          <a:bodyPr/>
          <a:lstStyle/>
          <a:p>
            <a:fld id="{15E489C8-5A0D-4AD1-90EB-1C0310E35A19}" type="slidenum">
              <a:rPr lang="en-US" smtClean="0"/>
              <a:pPr/>
              <a:t>14</a:t>
            </a:fld>
            <a:endParaRPr lang="en-US" dirty="0"/>
          </a:p>
        </p:txBody>
      </p:sp>
      <p:sp>
        <p:nvSpPr>
          <p:cNvPr id="5" name="Content Placeholder 4"/>
          <p:cNvSpPr>
            <a:spLocks noGrp="1"/>
          </p:cNvSpPr>
          <p:nvPr>
            <p:ph sz="quarter" idx="1"/>
          </p:nvPr>
        </p:nvSpPr>
        <p:spPr>
          <a:xfrm>
            <a:off x="571500" y="1571612"/>
            <a:ext cx="7701428" cy="4643470"/>
          </a:xfrm>
        </p:spPr>
        <p:txBody>
          <a:bodyPr>
            <a:normAutofit fontScale="85000" lnSpcReduction="20000"/>
          </a:bodyPr>
          <a:lstStyle/>
          <a:p>
            <a:pPr>
              <a:lnSpc>
                <a:spcPct val="150000"/>
              </a:lnSpc>
            </a:pPr>
            <a:r>
              <a:rPr lang="en-US" sz="2200" dirty="0" smtClean="0"/>
              <a:t>Depending on the type of query</a:t>
            </a:r>
          </a:p>
          <a:p>
            <a:pPr lvl="1">
              <a:lnSpc>
                <a:spcPct val="150000"/>
              </a:lnSpc>
            </a:pPr>
            <a:r>
              <a:rPr lang="en-US" sz="2200" dirty="0" smtClean="0"/>
              <a:t>Deterministic encryption (for equality queries)</a:t>
            </a:r>
          </a:p>
          <a:p>
            <a:pPr lvl="1">
              <a:lnSpc>
                <a:spcPct val="150000"/>
              </a:lnSpc>
            </a:pPr>
            <a:r>
              <a:rPr lang="en-US" sz="2200" dirty="0" smtClean="0"/>
              <a:t>Searchable Encryption (for search on encrypted character data) </a:t>
            </a:r>
          </a:p>
          <a:p>
            <a:pPr lvl="1">
              <a:lnSpc>
                <a:spcPct val="150000"/>
              </a:lnSpc>
            </a:pPr>
            <a:r>
              <a:rPr lang="en-US" sz="2200" dirty="0" smtClean="0"/>
              <a:t>Homomorphic encryption (for direct computation on outsourced data (aggregation queries))</a:t>
            </a:r>
          </a:p>
          <a:p>
            <a:pPr lvl="2">
              <a:lnSpc>
                <a:spcPct val="150000"/>
              </a:lnSpc>
            </a:pPr>
            <a:r>
              <a:rPr lang="en-US" sz="1800" dirty="0" smtClean="0"/>
              <a:t>Somewhat/partial homomorphic encryption</a:t>
            </a:r>
          </a:p>
          <a:p>
            <a:pPr lvl="2">
              <a:lnSpc>
                <a:spcPct val="150000"/>
              </a:lnSpc>
            </a:pPr>
            <a:r>
              <a:rPr lang="en-US" sz="1800" dirty="0" smtClean="0"/>
              <a:t>Fully homomorphic encryption</a:t>
            </a:r>
          </a:p>
          <a:p>
            <a:pPr lvl="1">
              <a:lnSpc>
                <a:spcPct val="150000"/>
              </a:lnSpc>
            </a:pPr>
            <a:r>
              <a:rPr lang="en-US" sz="2200" dirty="0" smtClean="0"/>
              <a:t>Order Preserving Encryption (OPE) (for range queries)</a:t>
            </a:r>
          </a:p>
          <a:p>
            <a:pPr lvl="1">
              <a:lnSpc>
                <a:spcPct val="150000"/>
              </a:lnSpc>
            </a:pPr>
            <a:r>
              <a:rPr lang="en-US" sz="2200" dirty="0" smtClean="0"/>
              <a:t>Attribute Based Encryption (ABE) (for access </a:t>
            </a:r>
            <a:r>
              <a:rPr lang="en-US" sz="2200" dirty="0"/>
              <a:t>c</a:t>
            </a:r>
            <a:r>
              <a:rPr lang="en-US" sz="2200" dirty="0" smtClean="0"/>
              <a:t>ontrol enforcement)</a:t>
            </a:r>
          </a:p>
        </p:txBody>
      </p:sp>
      <p:sp>
        <p:nvSpPr>
          <p:cNvPr id="6" name="Title 5"/>
          <p:cNvSpPr>
            <a:spLocks noGrp="1"/>
          </p:cNvSpPr>
          <p:nvPr>
            <p:ph type="title"/>
          </p:nvPr>
        </p:nvSpPr>
        <p:spPr>
          <a:xfrm>
            <a:off x="314613" y="142860"/>
            <a:ext cx="9271089" cy="1143000"/>
          </a:xfrm>
        </p:spPr>
        <p:txBody>
          <a:bodyPr>
            <a:normAutofit/>
          </a:bodyPr>
          <a:lstStyle/>
          <a:p>
            <a:pPr>
              <a:lnSpc>
                <a:spcPct val="150000"/>
              </a:lnSpc>
            </a:pPr>
            <a:r>
              <a:rPr lang="en-US" sz="3200" dirty="0"/>
              <a:t>Designing special encryption functions</a:t>
            </a:r>
          </a:p>
        </p:txBody>
      </p:sp>
      <p:grpSp>
        <p:nvGrpSpPr>
          <p:cNvPr id="9" name="Group 8"/>
          <p:cNvGrpSpPr/>
          <p:nvPr/>
        </p:nvGrpSpPr>
        <p:grpSpPr>
          <a:xfrm>
            <a:off x="7821381" y="2322449"/>
            <a:ext cx="4140697" cy="2880141"/>
            <a:chOff x="7145355" y="2773151"/>
            <a:chExt cx="4311891" cy="2880141"/>
          </a:xfrm>
        </p:grpSpPr>
        <p:grpSp>
          <p:nvGrpSpPr>
            <p:cNvPr id="10" name="Group 9"/>
            <p:cNvGrpSpPr/>
            <p:nvPr/>
          </p:nvGrpSpPr>
          <p:grpSpPr>
            <a:xfrm>
              <a:off x="7167126" y="2773151"/>
              <a:ext cx="4290120" cy="2010414"/>
              <a:chOff x="6914040" y="2397595"/>
              <a:chExt cx="4290120" cy="2010414"/>
            </a:xfrm>
          </p:grpSpPr>
          <p:cxnSp>
            <p:nvCxnSpPr>
              <p:cNvPr id="18" name="Straight Arrow Connector 17"/>
              <p:cNvCxnSpPr>
                <a:endCxn id="21" idx="0"/>
              </p:cNvCxnSpPr>
              <p:nvPr/>
            </p:nvCxnSpPr>
            <p:spPr>
              <a:xfrm>
                <a:off x="9515959" y="2696705"/>
                <a:ext cx="1146258" cy="119664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20" idx="0"/>
              </p:cNvCxnSpPr>
              <p:nvPr/>
            </p:nvCxnSpPr>
            <p:spPr>
              <a:xfrm flipH="1">
                <a:off x="8229371" y="2725119"/>
                <a:ext cx="1098027" cy="115967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914040" y="3884789"/>
                <a:ext cx="2630661" cy="523220"/>
              </a:xfrm>
              <a:prstGeom prst="rect">
                <a:avLst/>
              </a:prstGeom>
              <a:noFill/>
            </p:spPr>
            <p:txBody>
              <a:bodyPr wrap="square" rtlCol="0">
                <a:spAutoFit/>
              </a:bodyPr>
              <a:lstStyle/>
              <a:p>
                <a:pPr algn="ctr"/>
                <a:r>
                  <a:rPr lang="en-US" sz="1400" b="1" dirty="0" smtClean="0">
                    <a:solidFill>
                      <a:schemeClr val="tx2"/>
                    </a:solidFill>
                  </a:rPr>
                  <a:t>Special Encryption Functions</a:t>
                </a:r>
                <a:endParaRPr lang="en-US" sz="1400" b="1" dirty="0">
                  <a:solidFill>
                    <a:schemeClr val="tx2"/>
                  </a:solidFill>
                </a:endParaRPr>
              </a:p>
            </p:txBody>
          </p:sp>
          <p:sp>
            <p:nvSpPr>
              <p:cNvPr id="21" name="TextBox 20"/>
              <p:cNvSpPr txBox="1"/>
              <p:nvPr/>
            </p:nvSpPr>
            <p:spPr>
              <a:xfrm>
                <a:off x="10120274" y="3893347"/>
                <a:ext cx="1083886" cy="461665"/>
              </a:xfrm>
              <a:prstGeom prst="rect">
                <a:avLst/>
              </a:prstGeom>
              <a:noFill/>
            </p:spPr>
            <p:txBody>
              <a:bodyPr wrap="square" rtlCol="0">
                <a:spAutoFit/>
              </a:bodyPr>
              <a:lstStyle/>
              <a:p>
                <a:pPr algn="ctr"/>
                <a:r>
                  <a:rPr lang="en-US" sz="1200" b="1" dirty="0" smtClean="0">
                    <a:solidFill>
                      <a:schemeClr val="tx2"/>
                    </a:solidFill>
                  </a:rPr>
                  <a:t>Search on </a:t>
                </a:r>
              </a:p>
              <a:p>
                <a:pPr algn="ctr"/>
                <a:r>
                  <a:rPr lang="en-US" sz="1200" b="1" dirty="0" smtClean="0">
                    <a:solidFill>
                      <a:schemeClr val="tx2"/>
                    </a:solidFill>
                  </a:rPr>
                  <a:t>Metadata</a:t>
                </a:r>
                <a:endParaRPr lang="en-US" sz="1200" b="1" dirty="0">
                  <a:solidFill>
                    <a:schemeClr val="tx2"/>
                  </a:solidFill>
                </a:endParaRPr>
              </a:p>
            </p:txBody>
          </p:sp>
          <p:sp>
            <p:nvSpPr>
              <p:cNvPr id="22" name="TextBox 21"/>
              <p:cNvSpPr txBox="1"/>
              <p:nvPr/>
            </p:nvSpPr>
            <p:spPr>
              <a:xfrm>
                <a:off x="7702658" y="2397595"/>
                <a:ext cx="3463871" cy="369332"/>
              </a:xfrm>
              <a:prstGeom prst="rect">
                <a:avLst/>
              </a:prstGeom>
              <a:noFill/>
            </p:spPr>
            <p:txBody>
              <a:bodyPr wrap="square" rtlCol="0">
                <a:spAutoFit/>
              </a:bodyPr>
              <a:lstStyle/>
              <a:p>
                <a:pPr algn="ctr"/>
                <a:r>
                  <a:rPr lang="en-US" b="1" dirty="0" smtClean="0">
                    <a:solidFill>
                      <a:schemeClr val="tx2"/>
                    </a:solidFill>
                  </a:rPr>
                  <a:t>Directly search/compute …</a:t>
                </a:r>
                <a:endParaRPr lang="en-US" b="1" dirty="0">
                  <a:solidFill>
                    <a:schemeClr val="tx2"/>
                  </a:solidFill>
                </a:endParaRPr>
              </a:p>
            </p:txBody>
          </p:sp>
        </p:grpSp>
        <p:cxnSp>
          <p:nvCxnSpPr>
            <p:cNvPr id="11" name="Straight Arrow Connector 10"/>
            <p:cNvCxnSpPr/>
            <p:nvPr/>
          </p:nvCxnSpPr>
          <p:spPr>
            <a:xfrm flipH="1">
              <a:off x="7723415" y="4881930"/>
              <a:ext cx="489984" cy="5146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212923" y="4906676"/>
              <a:ext cx="91534" cy="48008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500812" y="4916504"/>
              <a:ext cx="663569" cy="48008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45355" y="5369083"/>
              <a:ext cx="936940" cy="276999"/>
            </a:xfrm>
            <a:prstGeom prst="rect">
              <a:avLst/>
            </a:prstGeom>
            <a:noFill/>
          </p:spPr>
          <p:txBody>
            <a:bodyPr wrap="square" rtlCol="0">
              <a:spAutoFit/>
            </a:bodyPr>
            <a:lstStyle/>
            <a:p>
              <a:pPr algn="ctr"/>
              <a:r>
                <a:rPr lang="en-US" sz="1200" dirty="0" smtClean="0">
                  <a:solidFill>
                    <a:schemeClr val="tx2"/>
                  </a:solidFill>
                </a:rPr>
                <a:t>OPE</a:t>
              </a:r>
              <a:endParaRPr lang="en-US" sz="1200" dirty="0">
                <a:solidFill>
                  <a:schemeClr val="tx2"/>
                </a:solidFill>
              </a:endParaRPr>
            </a:p>
          </p:txBody>
        </p:sp>
        <p:sp>
          <p:nvSpPr>
            <p:cNvPr id="15" name="TextBox 14"/>
            <p:cNvSpPr txBox="1"/>
            <p:nvPr/>
          </p:nvSpPr>
          <p:spPr>
            <a:xfrm>
              <a:off x="7723415" y="5369082"/>
              <a:ext cx="936940" cy="276999"/>
            </a:xfrm>
            <a:prstGeom prst="rect">
              <a:avLst/>
            </a:prstGeom>
            <a:noFill/>
          </p:spPr>
          <p:txBody>
            <a:bodyPr wrap="square" rtlCol="0">
              <a:spAutoFit/>
            </a:bodyPr>
            <a:lstStyle/>
            <a:p>
              <a:pPr algn="ctr"/>
              <a:r>
                <a:rPr lang="en-US" sz="1200" dirty="0" smtClean="0">
                  <a:solidFill>
                    <a:schemeClr val="tx2"/>
                  </a:solidFill>
                </a:rPr>
                <a:t>SE</a:t>
              </a:r>
              <a:endParaRPr lang="en-US" sz="1200" dirty="0">
                <a:solidFill>
                  <a:schemeClr val="tx2"/>
                </a:solidFill>
              </a:endParaRPr>
            </a:p>
          </p:txBody>
        </p:sp>
        <p:sp>
          <p:nvSpPr>
            <p:cNvPr id="16" name="TextBox 15"/>
            <p:cNvSpPr txBox="1"/>
            <p:nvPr/>
          </p:nvSpPr>
          <p:spPr>
            <a:xfrm>
              <a:off x="8666789" y="5376293"/>
              <a:ext cx="936940" cy="276999"/>
            </a:xfrm>
            <a:prstGeom prst="rect">
              <a:avLst/>
            </a:prstGeom>
            <a:noFill/>
          </p:spPr>
          <p:txBody>
            <a:bodyPr wrap="square" rtlCol="0">
              <a:spAutoFit/>
            </a:bodyPr>
            <a:lstStyle/>
            <a:p>
              <a:pPr algn="ctr"/>
              <a:r>
                <a:rPr lang="en-US" sz="1200" dirty="0">
                  <a:solidFill>
                    <a:schemeClr val="tx2"/>
                  </a:solidFill>
                </a:rPr>
                <a:t>H</a:t>
              </a:r>
              <a:r>
                <a:rPr lang="en-US" sz="1200" dirty="0" smtClean="0">
                  <a:solidFill>
                    <a:schemeClr val="tx2"/>
                  </a:solidFill>
                </a:rPr>
                <a:t>E</a:t>
              </a:r>
              <a:endParaRPr lang="en-US" sz="1200" dirty="0">
                <a:solidFill>
                  <a:schemeClr val="tx2"/>
                </a:solidFill>
              </a:endParaRPr>
            </a:p>
          </p:txBody>
        </p:sp>
        <p:sp>
          <p:nvSpPr>
            <p:cNvPr id="17" name="TextBox 16"/>
            <p:cNvSpPr txBox="1"/>
            <p:nvPr/>
          </p:nvSpPr>
          <p:spPr>
            <a:xfrm>
              <a:off x="8051363" y="5006066"/>
              <a:ext cx="936940" cy="307777"/>
            </a:xfrm>
            <a:prstGeom prst="rect">
              <a:avLst/>
            </a:prstGeom>
            <a:noFill/>
          </p:spPr>
          <p:txBody>
            <a:bodyPr wrap="square" rtlCol="0">
              <a:spAutoFit/>
            </a:bodyPr>
            <a:lstStyle/>
            <a:p>
              <a:pPr algn="ctr"/>
              <a:r>
                <a:rPr lang="en-US" sz="1400" b="1" dirty="0" smtClean="0">
                  <a:solidFill>
                    <a:schemeClr val="tx2"/>
                  </a:solidFill>
                </a:rPr>
                <a:t>…</a:t>
              </a:r>
              <a:endParaRPr lang="en-US" sz="1200" b="1" dirty="0">
                <a:solidFill>
                  <a:schemeClr val="tx2"/>
                </a:solidFill>
              </a:endParaRPr>
            </a:p>
          </p:txBody>
        </p:sp>
      </p:grpSp>
    </p:spTree>
    <p:extLst>
      <p:ext uri="{BB962C8B-B14F-4D97-AF65-F5344CB8AC3E}">
        <p14:creationId xmlns:p14="http://schemas.microsoft.com/office/powerpoint/2010/main" val="3492060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292A8-5EC3-402E-B63A-9F0F31321F96}" type="datetime1">
              <a:rPr lang="en-US" smtClean="0">
                <a:solidFill>
                  <a:srgbClr val="1F497D"/>
                </a:solidFill>
              </a:rPr>
              <a:t>2016-09-03</a:t>
            </a:fld>
            <a:endParaRPr lang="en-US">
              <a:solidFill>
                <a:srgbClr val="1F497D"/>
              </a:solidFill>
            </a:endParaRPr>
          </a:p>
        </p:txBody>
      </p:sp>
      <p:sp>
        <p:nvSpPr>
          <p:cNvPr id="4" name="Slide Number Placeholder 3"/>
          <p:cNvSpPr>
            <a:spLocks noGrp="1"/>
          </p:cNvSpPr>
          <p:nvPr>
            <p:ph type="sldNum" sz="quarter" idx="12"/>
          </p:nvPr>
        </p:nvSpPr>
        <p:spPr/>
        <p:txBody>
          <a:bodyPr/>
          <a:lstStyle/>
          <a:p>
            <a:fld id="{15E489C8-5A0D-4AD1-90EB-1C0310E35A19}" type="slidenum">
              <a:rPr lang="en-US" smtClean="0"/>
              <a:pPr/>
              <a:t>15</a:t>
            </a:fld>
            <a:endParaRPr lang="en-US" dirty="0"/>
          </a:p>
        </p:txBody>
      </p:sp>
      <p:sp>
        <p:nvSpPr>
          <p:cNvPr id="6" name="Title 5"/>
          <p:cNvSpPr>
            <a:spLocks noGrp="1"/>
          </p:cNvSpPr>
          <p:nvPr>
            <p:ph type="title"/>
          </p:nvPr>
        </p:nvSpPr>
        <p:spPr/>
        <p:txBody>
          <a:bodyPr/>
          <a:lstStyle/>
          <a:p>
            <a:r>
              <a:rPr lang="en-US" dirty="0" smtClean="0"/>
              <a:t>HE and OPE in Practice</a:t>
            </a:r>
            <a:endParaRPr lang="en-US" dirty="0"/>
          </a:p>
        </p:txBody>
      </p:sp>
      <p:pic>
        <p:nvPicPr>
          <p:cNvPr id="8" name="Content Placeholder 7"/>
          <p:cNvPicPr>
            <a:picLocks noGrp="1" noChangeAspect="1"/>
          </p:cNvPicPr>
          <p:nvPr>
            <p:ph sz="quarter" idx="1"/>
          </p:nvPr>
        </p:nvPicPr>
        <p:blipFill>
          <a:blip r:embed="rId3"/>
          <a:stretch>
            <a:fillRect/>
          </a:stretch>
        </p:blipFill>
        <p:spPr>
          <a:xfrm>
            <a:off x="839012" y="3120984"/>
            <a:ext cx="4934485" cy="3256986"/>
          </a:xfrm>
          <a:prstGeom prst="rect">
            <a:avLst/>
          </a:prstGeom>
        </p:spPr>
      </p:pic>
      <p:sp>
        <p:nvSpPr>
          <p:cNvPr id="10" name="Content Placeholder 4"/>
          <p:cNvSpPr txBox="1">
            <a:spLocks/>
          </p:cNvSpPr>
          <p:nvPr/>
        </p:nvSpPr>
        <p:spPr>
          <a:xfrm>
            <a:off x="337456" y="1440785"/>
            <a:ext cx="5581651" cy="4643470"/>
          </a:xfrm>
          <a:prstGeom prst="rect">
            <a:avLst/>
          </a:prstGeom>
        </p:spPr>
        <p:txBody>
          <a:bodyPr vert="horz">
            <a:normAutofit/>
          </a:bodyPr>
          <a:lstStyle>
            <a:lvl1pPr marL="274320" indent="-274320" algn="l" rtl="0" eaLnBrk="1" latinLnBrk="0" hangingPunct="1">
              <a:spcBef>
                <a:spcPts val="2400"/>
              </a:spcBef>
              <a:buClr>
                <a:schemeClr val="accent1"/>
              </a:buClr>
              <a:buSzPct val="85000"/>
              <a:buFont typeface="Wingdings 2"/>
              <a:buChar char=""/>
              <a:defRPr kumimoji="0" sz="2600" b="1" kern="1200" baseline="0">
                <a:solidFill>
                  <a:schemeClr val="tx1"/>
                </a:solidFill>
                <a:effectLst>
                  <a:outerShdw blurRad="38100" dist="38100" dir="2700000" algn="tl">
                    <a:srgbClr val="000000">
                      <a:alpha val="43137"/>
                    </a:srgbClr>
                  </a:outerShdw>
                </a:effectLst>
                <a:latin typeface="+mn-lt"/>
                <a:ea typeface="+mn-ea"/>
                <a:cs typeface="Nazli" pitchFamily="2" charset="-78"/>
              </a:defRPr>
            </a:lvl1pPr>
            <a:lvl2pPr marL="548640" indent="-228600" algn="l" rtl="0" eaLnBrk="1" latinLnBrk="0" hangingPunct="1">
              <a:spcBef>
                <a:spcPts val="1200"/>
              </a:spcBef>
              <a:buClr>
                <a:schemeClr val="accent2"/>
              </a:buClr>
              <a:buSzPct val="85000"/>
              <a:buFont typeface="Wingdings" pitchFamily="2" charset="2"/>
              <a:buChar char="Ø"/>
              <a:defRPr kumimoji="0" sz="2400" kern="1200" baseline="0">
                <a:solidFill>
                  <a:schemeClr val="tx1"/>
                </a:solidFill>
                <a:latin typeface="+mn-lt"/>
                <a:ea typeface="+mn-ea"/>
                <a:cs typeface="Nazli" pitchFamily="2" charset="-78"/>
              </a:defRPr>
            </a:lvl2pPr>
            <a:lvl3pPr marL="822960" indent="-228600" algn="l" rtl="0" eaLnBrk="1" latinLnBrk="0" hangingPunct="1">
              <a:spcBef>
                <a:spcPts val="600"/>
              </a:spcBef>
              <a:buClr>
                <a:schemeClr val="accent1">
                  <a:tint val="60000"/>
                </a:schemeClr>
              </a:buClr>
              <a:buSzPct val="85000"/>
              <a:buFont typeface="Wingdings 2"/>
              <a:buChar char=""/>
              <a:defRPr kumimoji="0" sz="2000" kern="1200" baseline="0">
                <a:solidFill>
                  <a:schemeClr val="tx1"/>
                </a:solidFill>
                <a:latin typeface="+mn-lt"/>
                <a:ea typeface="+mn-ea"/>
                <a:cs typeface="Nazli" pitchFamily="2" charset="-78"/>
              </a:defRPr>
            </a:lvl3pPr>
            <a:lvl4pPr marL="1097280" indent="-228600" algn="l" rtl="0" eaLnBrk="1" latinLnBrk="0" hangingPunct="1">
              <a:spcBef>
                <a:spcPts val="370"/>
              </a:spcBef>
              <a:buClr>
                <a:schemeClr val="accent3"/>
              </a:buClr>
              <a:buSzPct val="80000"/>
              <a:buFont typeface="Wingdings 2"/>
              <a:buChar char=""/>
              <a:defRPr kumimoji="0" sz="2000" kern="1200" baseline="0">
                <a:solidFill>
                  <a:schemeClr val="tx1"/>
                </a:solidFill>
                <a:latin typeface="+mn-lt"/>
                <a:ea typeface="+mn-ea"/>
                <a:cs typeface="Nazli" pitchFamily="2" charset="-78"/>
              </a:defRPr>
            </a:lvl4pPr>
            <a:lvl5pPr marL="1371600" indent="-228600" algn="l" rtl="0" eaLnBrk="1" latinLnBrk="0" hangingPunct="1">
              <a:spcBef>
                <a:spcPts val="370"/>
              </a:spcBef>
              <a:buClr>
                <a:schemeClr val="accent3"/>
              </a:buClr>
              <a:buFontTx/>
              <a:buChar char="o"/>
              <a:defRPr kumimoji="0" sz="2000" kern="1200" baseline="0">
                <a:solidFill>
                  <a:schemeClr val="tx1"/>
                </a:solidFill>
                <a:latin typeface="+mn-lt"/>
                <a:ea typeface="+mn-ea"/>
                <a:cs typeface="Nazli" pitchFamily="2" charset="-78"/>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nSpc>
                <a:spcPct val="120000"/>
              </a:lnSpc>
              <a:spcBef>
                <a:spcPts val="400"/>
              </a:spcBef>
            </a:pPr>
            <a:r>
              <a:rPr lang="en-US" sz="1800" dirty="0" smtClean="0"/>
              <a:t>Efficiency is a challenge</a:t>
            </a:r>
          </a:p>
          <a:p>
            <a:pPr lvl="1">
              <a:lnSpc>
                <a:spcPct val="120000"/>
              </a:lnSpc>
              <a:spcBef>
                <a:spcPts val="400"/>
              </a:spcBef>
            </a:pPr>
            <a:r>
              <a:rPr lang="en-US" sz="1800" dirty="0" smtClean="0"/>
              <a:t>Efficient ones ae mainly vulnerable to CPA </a:t>
            </a:r>
          </a:p>
          <a:p>
            <a:pPr lvl="1">
              <a:lnSpc>
                <a:spcPct val="120000"/>
              </a:lnSpc>
              <a:spcBef>
                <a:spcPts val="400"/>
              </a:spcBef>
            </a:pPr>
            <a:r>
              <a:rPr lang="en-US" sz="1800" dirty="0" smtClean="0"/>
              <a:t>OPE leaks (at least) the order of values</a:t>
            </a:r>
          </a:p>
          <a:p>
            <a:pPr lvl="1">
              <a:lnSpc>
                <a:spcPct val="120000"/>
              </a:lnSpc>
              <a:spcBef>
                <a:spcPts val="400"/>
              </a:spcBef>
            </a:pPr>
            <a:r>
              <a:rPr lang="en-US" sz="1800" dirty="0" smtClean="0"/>
              <a:t>Homomorphic encryption is of much interest in research but still far from practice </a:t>
            </a:r>
            <a:endParaRPr lang="en-US" sz="2000" dirty="0" smtClean="0"/>
          </a:p>
          <a:p>
            <a:endParaRPr lang="en-US" sz="2400" dirty="0"/>
          </a:p>
        </p:txBody>
      </p:sp>
      <p:pic>
        <p:nvPicPr>
          <p:cNvPr id="5" name="Picture 4"/>
          <p:cNvPicPr>
            <a:picLocks noChangeAspect="1"/>
          </p:cNvPicPr>
          <p:nvPr/>
        </p:nvPicPr>
        <p:blipFill>
          <a:blip r:embed="rId4"/>
          <a:stretch>
            <a:fillRect/>
          </a:stretch>
        </p:blipFill>
        <p:spPr>
          <a:xfrm>
            <a:off x="5827161" y="1502776"/>
            <a:ext cx="6159523" cy="4798396"/>
          </a:xfrm>
          <a:prstGeom prst="rect">
            <a:avLst/>
          </a:prstGeom>
        </p:spPr>
      </p:pic>
      <p:sp>
        <p:nvSpPr>
          <p:cNvPr id="11" name="Footer Placeholder 2"/>
          <p:cNvSpPr>
            <a:spLocks noGrp="1"/>
          </p:cNvSpPr>
          <p:nvPr>
            <p:ph type="ftr" sz="quarter" idx="11"/>
          </p:nvPr>
        </p:nvSpPr>
        <p:spPr>
          <a:xfrm>
            <a:off x="1619219" y="6239180"/>
            <a:ext cx="10001320" cy="457200"/>
          </a:xfrm>
        </p:spPr>
        <p:txBody>
          <a:bodyPr/>
          <a:lstStyle/>
          <a:p>
            <a:r>
              <a:rPr lang="en-GB" sz="2400" b="0" dirty="0">
                <a:solidFill>
                  <a:schemeClr val="tx2"/>
                </a:solidFill>
              </a:rPr>
              <a:t>M. A. </a:t>
            </a:r>
            <a:r>
              <a:rPr lang="en-GB" sz="2400" b="0" dirty="0" err="1" smtClean="0">
                <a:solidFill>
                  <a:schemeClr val="tx2"/>
                </a:solidFill>
              </a:rPr>
              <a:t>Hadavi</a:t>
            </a:r>
            <a:r>
              <a:rPr lang="en-GB" sz="2400" b="0" dirty="0" smtClean="0">
                <a:solidFill>
                  <a:schemeClr val="tx2"/>
                </a:solidFill>
              </a:rPr>
              <a:t>                                	Secure Data Management in Untrusted Environments</a:t>
            </a:r>
            <a:endParaRPr lang="en-US" sz="2400" b="0" dirty="0">
              <a:solidFill>
                <a:schemeClr val="tx2"/>
              </a:solidFill>
            </a:endParaRPr>
          </a:p>
        </p:txBody>
      </p:sp>
    </p:spTree>
    <p:extLst>
      <p:ext uri="{BB962C8B-B14F-4D97-AF65-F5344CB8AC3E}">
        <p14:creationId xmlns:p14="http://schemas.microsoft.com/office/powerpoint/2010/main" val="1516489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5FD1D-2D9F-40A7-9A3D-52BDE843E808}" type="datetime1">
              <a:rPr lang="en-US" smtClean="0">
                <a:solidFill>
                  <a:srgbClr val="1F497D"/>
                </a:solidFill>
              </a:rPr>
              <a:t>2016-09-03</a:t>
            </a:fld>
            <a:endParaRPr lang="en-US">
              <a:solidFill>
                <a:srgbClr val="1F497D"/>
              </a:solidFill>
            </a:endParaRPr>
          </a:p>
        </p:txBody>
      </p:sp>
      <p:sp>
        <p:nvSpPr>
          <p:cNvPr id="3" name="Footer Placeholder 2"/>
          <p:cNvSpPr>
            <a:spLocks noGrp="1"/>
          </p:cNvSpPr>
          <p:nvPr>
            <p:ph type="ftr" sz="quarter" idx="11"/>
          </p:nvPr>
        </p:nvSpPr>
        <p:spPr/>
        <p:txBody>
          <a:bodyPr/>
          <a:lstStyle/>
          <a:p>
            <a:r>
              <a:rPr lang="en-GB" sz="2400" b="0" dirty="0">
                <a:solidFill>
                  <a:schemeClr val="tx2"/>
                </a:solidFill>
              </a:rPr>
              <a:t>M. A. </a:t>
            </a:r>
            <a:r>
              <a:rPr lang="en-GB" sz="2400" b="0" dirty="0" err="1" smtClean="0">
                <a:solidFill>
                  <a:schemeClr val="tx2"/>
                </a:solidFill>
              </a:rPr>
              <a:t>Hadavi</a:t>
            </a:r>
            <a:r>
              <a:rPr lang="en-GB" sz="2400" b="0" dirty="0" smtClean="0">
                <a:solidFill>
                  <a:schemeClr val="tx2"/>
                </a:solidFill>
              </a:rPr>
              <a:t>                                	Secure Data Management in Untrusted Environments</a:t>
            </a:r>
            <a:endParaRPr lang="en-US" sz="2400" b="0" dirty="0">
              <a:solidFill>
                <a:schemeClr val="tx2"/>
              </a:solidFill>
            </a:endParaRPr>
          </a:p>
        </p:txBody>
      </p:sp>
      <p:sp>
        <p:nvSpPr>
          <p:cNvPr id="5" name="Content Placeholder 4"/>
          <p:cNvSpPr>
            <a:spLocks noGrp="1"/>
          </p:cNvSpPr>
          <p:nvPr>
            <p:ph sz="quarter" idx="1"/>
          </p:nvPr>
        </p:nvSpPr>
        <p:spPr>
          <a:xfrm>
            <a:off x="413783" y="1595710"/>
            <a:ext cx="8450728" cy="4643470"/>
          </a:xfrm>
        </p:spPr>
        <p:txBody>
          <a:bodyPr>
            <a:normAutofit/>
          </a:bodyPr>
          <a:lstStyle/>
          <a:p>
            <a:pPr>
              <a:lnSpc>
                <a:spcPct val="150000"/>
              </a:lnSpc>
              <a:spcBef>
                <a:spcPts val="400"/>
              </a:spcBef>
            </a:pPr>
            <a:r>
              <a:rPr lang="en-US" sz="2000" dirty="0"/>
              <a:t>Meta data is a description of data by which server can search </a:t>
            </a:r>
          </a:p>
          <a:p>
            <a:pPr lvl="1">
              <a:lnSpc>
                <a:spcPct val="150000"/>
              </a:lnSpc>
              <a:spcBef>
                <a:spcPts val="400"/>
              </a:spcBef>
            </a:pPr>
            <a:r>
              <a:rPr lang="en-US" sz="2000" dirty="0"/>
              <a:t>For Search not for computation </a:t>
            </a:r>
            <a:endParaRPr lang="en-US" sz="2000" dirty="0" smtClean="0"/>
          </a:p>
          <a:p>
            <a:pPr lvl="1">
              <a:lnSpc>
                <a:spcPct val="150000"/>
              </a:lnSpc>
              <a:spcBef>
                <a:spcPts val="400"/>
              </a:spcBef>
            </a:pPr>
            <a:r>
              <a:rPr lang="en-US" sz="2000" dirty="0"/>
              <a:t>Metadata is a</a:t>
            </a:r>
            <a:r>
              <a:rPr lang="en-US" sz="2000" dirty="0" smtClean="0"/>
              <a:t> </a:t>
            </a:r>
            <a:r>
              <a:rPr lang="en-US" sz="2000" dirty="0"/>
              <a:t>source of information leak</a:t>
            </a:r>
          </a:p>
          <a:p>
            <a:pPr>
              <a:lnSpc>
                <a:spcPct val="150000"/>
              </a:lnSpc>
              <a:spcBef>
                <a:spcPts val="400"/>
              </a:spcBef>
            </a:pPr>
            <a:r>
              <a:rPr lang="en-US" sz="2000" dirty="0" smtClean="0"/>
              <a:t>Meta data (</a:t>
            </a:r>
            <a:r>
              <a:rPr lang="en-US" sz="2000" dirty="0"/>
              <a:t>index) </a:t>
            </a:r>
            <a:r>
              <a:rPr lang="en-US" sz="2000" dirty="0" smtClean="0"/>
              <a:t>is stored at server side beside the encrypted </a:t>
            </a:r>
            <a:r>
              <a:rPr lang="en-US" sz="2000" dirty="0"/>
              <a:t>data </a:t>
            </a:r>
            <a:endParaRPr lang="en-US" sz="2000" dirty="0" smtClean="0"/>
          </a:p>
          <a:p>
            <a:pPr>
              <a:lnSpc>
                <a:spcPct val="150000"/>
              </a:lnSpc>
              <a:spcBef>
                <a:spcPts val="400"/>
              </a:spcBef>
            </a:pPr>
            <a:r>
              <a:rPr lang="en-US" sz="2000" dirty="0" smtClean="0"/>
              <a:t>How </a:t>
            </a:r>
            <a:r>
              <a:rPr lang="en-US" sz="2000" dirty="0"/>
              <a:t>to construct such metadata to provide efficient query processing?</a:t>
            </a:r>
          </a:p>
          <a:p>
            <a:pPr lvl="1">
              <a:lnSpc>
                <a:spcPct val="150000"/>
              </a:lnSpc>
              <a:spcBef>
                <a:spcPts val="400"/>
              </a:spcBef>
            </a:pPr>
            <a:r>
              <a:rPr lang="en-US" sz="2000" dirty="0"/>
              <a:t>Different kinds of queries as well as different data </a:t>
            </a:r>
            <a:r>
              <a:rPr lang="en-US" sz="2000" dirty="0" smtClean="0"/>
              <a:t>types</a:t>
            </a:r>
            <a:endParaRPr lang="en-US" sz="2000" dirty="0"/>
          </a:p>
        </p:txBody>
      </p:sp>
      <p:sp>
        <p:nvSpPr>
          <p:cNvPr id="6" name="Title 5"/>
          <p:cNvSpPr>
            <a:spLocks noGrp="1"/>
          </p:cNvSpPr>
          <p:nvPr>
            <p:ph type="title"/>
          </p:nvPr>
        </p:nvSpPr>
        <p:spPr/>
        <p:txBody>
          <a:bodyPr>
            <a:normAutofit/>
          </a:bodyPr>
          <a:lstStyle/>
          <a:p>
            <a:r>
              <a:rPr lang="en-US" dirty="0" smtClean="0"/>
              <a:t>Using Metadata </a:t>
            </a:r>
            <a:endParaRPr lang="en-US" dirty="0"/>
          </a:p>
        </p:txBody>
      </p:sp>
      <p:sp>
        <p:nvSpPr>
          <p:cNvPr id="7" name="Slide Number Placeholder 6"/>
          <p:cNvSpPr>
            <a:spLocks noGrp="1"/>
          </p:cNvSpPr>
          <p:nvPr>
            <p:ph type="sldNum" sz="quarter" idx="12"/>
          </p:nvPr>
        </p:nvSpPr>
        <p:spPr/>
        <p:txBody>
          <a:bodyPr/>
          <a:lstStyle/>
          <a:p>
            <a:fld id="{15E489C8-5A0D-4AD1-90EB-1C0310E35A19}" type="slidenum">
              <a:rPr lang="en-US" smtClean="0"/>
              <a:pPr/>
              <a:t>16</a:t>
            </a:fld>
            <a:endParaRPr lang="en-US" dirty="0"/>
          </a:p>
        </p:txBody>
      </p:sp>
      <p:grpSp>
        <p:nvGrpSpPr>
          <p:cNvPr id="8" name="Group 7"/>
          <p:cNvGrpSpPr/>
          <p:nvPr/>
        </p:nvGrpSpPr>
        <p:grpSpPr>
          <a:xfrm>
            <a:off x="7931850" y="2574050"/>
            <a:ext cx="4075378" cy="2878201"/>
            <a:chOff x="7145355" y="2773151"/>
            <a:chExt cx="4311891" cy="2880141"/>
          </a:xfrm>
        </p:grpSpPr>
        <p:grpSp>
          <p:nvGrpSpPr>
            <p:cNvPr id="9" name="Group 8"/>
            <p:cNvGrpSpPr/>
            <p:nvPr/>
          </p:nvGrpSpPr>
          <p:grpSpPr>
            <a:xfrm>
              <a:off x="7167126" y="2773151"/>
              <a:ext cx="4290120" cy="2019325"/>
              <a:chOff x="6914040" y="2397595"/>
              <a:chExt cx="4290120" cy="2019325"/>
            </a:xfrm>
          </p:grpSpPr>
          <p:cxnSp>
            <p:nvCxnSpPr>
              <p:cNvPr id="17" name="Straight Arrow Connector 16"/>
              <p:cNvCxnSpPr>
                <a:endCxn id="20" idx="0"/>
              </p:cNvCxnSpPr>
              <p:nvPr/>
            </p:nvCxnSpPr>
            <p:spPr>
              <a:xfrm>
                <a:off x="9515958" y="2696705"/>
                <a:ext cx="1146260" cy="119664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9" idx="0"/>
              </p:cNvCxnSpPr>
              <p:nvPr/>
            </p:nvCxnSpPr>
            <p:spPr>
              <a:xfrm flipH="1">
                <a:off x="8229371" y="2725119"/>
                <a:ext cx="1098027" cy="1159670"/>
              </a:xfrm>
              <a:prstGeom prst="straightConnector1">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914040" y="3884789"/>
                <a:ext cx="2630661" cy="523220"/>
              </a:xfrm>
              <a:prstGeom prst="rect">
                <a:avLst/>
              </a:prstGeom>
              <a:noFill/>
            </p:spPr>
            <p:txBody>
              <a:bodyPr wrap="square" rtlCol="0">
                <a:spAutoFit/>
              </a:bodyPr>
              <a:lstStyle/>
              <a:p>
                <a:pPr algn="ctr"/>
                <a:r>
                  <a:rPr lang="en-US" sz="1400" b="1" dirty="0" smtClean="0">
                    <a:solidFill>
                      <a:schemeClr val="accent1">
                        <a:lumMod val="40000"/>
                        <a:lumOff val="60000"/>
                      </a:schemeClr>
                    </a:solidFill>
                  </a:rPr>
                  <a:t>Special Encryption Functions</a:t>
                </a:r>
                <a:endParaRPr lang="en-US" sz="1400" b="1" dirty="0">
                  <a:solidFill>
                    <a:schemeClr val="accent1">
                      <a:lumMod val="40000"/>
                      <a:lumOff val="60000"/>
                    </a:schemeClr>
                  </a:solidFill>
                </a:endParaRPr>
              </a:p>
            </p:txBody>
          </p:sp>
          <p:sp>
            <p:nvSpPr>
              <p:cNvPr id="20" name="TextBox 19"/>
              <p:cNvSpPr txBox="1"/>
              <p:nvPr/>
            </p:nvSpPr>
            <p:spPr>
              <a:xfrm>
                <a:off x="10120274" y="3893347"/>
                <a:ext cx="1083886" cy="523573"/>
              </a:xfrm>
              <a:prstGeom prst="rect">
                <a:avLst/>
              </a:prstGeom>
              <a:noFill/>
            </p:spPr>
            <p:txBody>
              <a:bodyPr wrap="square" rtlCol="0">
                <a:spAutoFit/>
              </a:bodyPr>
              <a:lstStyle/>
              <a:p>
                <a:pPr algn="ctr"/>
                <a:r>
                  <a:rPr lang="en-US" sz="1400" b="1" dirty="0" smtClean="0">
                    <a:solidFill>
                      <a:schemeClr val="tx2"/>
                    </a:solidFill>
                  </a:rPr>
                  <a:t>using</a:t>
                </a:r>
              </a:p>
              <a:p>
                <a:pPr algn="ctr"/>
                <a:r>
                  <a:rPr lang="en-US" sz="1400" b="1" dirty="0" smtClean="0">
                    <a:solidFill>
                      <a:schemeClr val="tx2"/>
                    </a:solidFill>
                  </a:rPr>
                  <a:t>Metadata</a:t>
                </a:r>
                <a:endParaRPr lang="en-US" sz="1400" b="1" dirty="0">
                  <a:solidFill>
                    <a:schemeClr val="tx2"/>
                  </a:solidFill>
                </a:endParaRPr>
              </a:p>
            </p:txBody>
          </p:sp>
          <p:sp>
            <p:nvSpPr>
              <p:cNvPr id="21" name="TextBox 20"/>
              <p:cNvSpPr txBox="1"/>
              <p:nvPr/>
            </p:nvSpPr>
            <p:spPr>
              <a:xfrm>
                <a:off x="7702658" y="2397595"/>
                <a:ext cx="3463871" cy="369332"/>
              </a:xfrm>
              <a:prstGeom prst="rect">
                <a:avLst/>
              </a:prstGeom>
              <a:noFill/>
            </p:spPr>
            <p:txBody>
              <a:bodyPr wrap="square" rtlCol="0">
                <a:spAutoFit/>
              </a:bodyPr>
              <a:lstStyle/>
              <a:p>
                <a:pPr algn="ctr"/>
                <a:r>
                  <a:rPr lang="en-US" b="1" dirty="0" smtClean="0">
                    <a:solidFill>
                      <a:schemeClr val="tx2"/>
                    </a:solidFill>
                  </a:rPr>
                  <a:t>Directly search/compute …</a:t>
                </a:r>
                <a:endParaRPr lang="en-US" b="1" dirty="0">
                  <a:solidFill>
                    <a:schemeClr val="tx2"/>
                  </a:solidFill>
                </a:endParaRPr>
              </a:p>
            </p:txBody>
          </p:sp>
        </p:grpSp>
        <p:cxnSp>
          <p:nvCxnSpPr>
            <p:cNvPr id="10" name="Straight Arrow Connector 9"/>
            <p:cNvCxnSpPr/>
            <p:nvPr/>
          </p:nvCxnSpPr>
          <p:spPr>
            <a:xfrm flipH="1">
              <a:off x="7723415" y="4881930"/>
              <a:ext cx="489984" cy="514663"/>
            </a:xfrm>
            <a:prstGeom prst="straightConnector1">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212923" y="4906676"/>
              <a:ext cx="91534" cy="480089"/>
            </a:xfrm>
            <a:prstGeom prst="straightConnector1">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500812" y="4916504"/>
              <a:ext cx="663569" cy="480089"/>
            </a:xfrm>
            <a:prstGeom prst="straightConnector1">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45355" y="5369083"/>
              <a:ext cx="936940" cy="276999"/>
            </a:xfrm>
            <a:prstGeom prst="rect">
              <a:avLst/>
            </a:prstGeom>
            <a:noFill/>
          </p:spPr>
          <p:txBody>
            <a:bodyPr wrap="square" rtlCol="0">
              <a:spAutoFit/>
            </a:bodyPr>
            <a:lstStyle/>
            <a:p>
              <a:pPr algn="ctr"/>
              <a:r>
                <a:rPr lang="en-US" sz="1200" dirty="0" smtClean="0">
                  <a:solidFill>
                    <a:schemeClr val="accent1">
                      <a:lumMod val="40000"/>
                      <a:lumOff val="60000"/>
                    </a:schemeClr>
                  </a:solidFill>
                </a:rPr>
                <a:t>OPE</a:t>
              </a:r>
              <a:endParaRPr lang="en-US" sz="1200" dirty="0">
                <a:solidFill>
                  <a:schemeClr val="accent1">
                    <a:lumMod val="40000"/>
                    <a:lumOff val="60000"/>
                  </a:schemeClr>
                </a:solidFill>
              </a:endParaRPr>
            </a:p>
          </p:txBody>
        </p:sp>
        <p:sp>
          <p:nvSpPr>
            <p:cNvPr id="14" name="TextBox 13"/>
            <p:cNvSpPr txBox="1"/>
            <p:nvPr/>
          </p:nvSpPr>
          <p:spPr>
            <a:xfrm>
              <a:off x="7723415" y="5369082"/>
              <a:ext cx="936940" cy="276999"/>
            </a:xfrm>
            <a:prstGeom prst="rect">
              <a:avLst/>
            </a:prstGeom>
            <a:noFill/>
          </p:spPr>
          <p:txBody>
            <a:bodyPr wrap="square" rtlCol="0">
              <a:spAutoFit/>
            </a:bodyPr>
            <a:lstStyle/>
            <a:p>
              <a:pPr algn="ctr"/>
              <a:r>
                <a:rPr lang="en-US" sz="1200" dirty="0" smtClean="0">
                  <a:solidFill>
                    <a:schemeClr val="accent1">
                      <a:lumMod val="40000"/>
                      <a:lumOff val="60000"/>
                    </a:schemeClr>
                  </a:solidFill>
                </a:rPr>
                <a:t>SE</a:t>
              </a:r>
              <a:endParaRPr lang="en-US" sz="1200" dirty="0">
                <a:solidFill>
                  <a:schemeClr val="accent1">
                    <a:lumMod val="40000"/>
                    <a:lumOff val="60000"/>
                  </a:schemeClr>
                </a:solidFill>
              </a:endParaRPr>
            </a:p>
          </p:txBody>
        </p:sp>
        <p:sp>
          <p:nvSpPr>
            <p:cNvPr id="15" name="TextBox 14"/>
            <p:cNvSpPr txBox="1"/>
            <p:nvPr/>
          </p:nvSpPr>
          <p:spPr>
            <a:xfrm>
              <a:off x="8666789" y="5376293"/>
              <a:ext cx="936940" cy="276999"/>
            </a:xfrm>
            <a:prstGeom prst="rect">
              <a:avLst/>
            </a:prstGeom>
            <a:noFill/>
          </p:spPr>
          <p:txBody>
            <a:bodyPr wrap="square" rtlCol="0">
              <a:spAutoFit/>
            </a:bodyPr>
            <a:lstStyle/>
            <a:p>
              <a:pPr algn="ctr"/>
              <a:r>
                <a:rPr lang="en-US" sz="1200" dirty="0">
                  <a:solidFill>
                    <a:schemeClr val="accent1">
                      <a:lumMod val="40000"/>
                      <a:lumOff val="60000"/>
                    </a:schemeClr>
                  </a:solidFill>
                </a:rPr>
                <a:t>H</a:t>
              </a:r>
              <a:r>
                <a:rPr lang="en-US" sz="1200" dirty="0" smtClean="0">
                  <a:solidFill>
                    <a:schemeClr val="accent1">
                      <a:lumMod val="40000"/>
                      <a:lumOff val="60000"/>
                    </a:schemeClr>
                  </a:solidFill>
                </a:rPr>
                <a:t>E</a:t>
              </a:r>
              <a:endParaRPr lang="en-US" sz="1200" dirty="0">
                <a:solidFill>
                  <a:schemeClr val="accent1">
                    <a:lumMod val="40000"/>
                    <a:lumOff val="60000"/>
                  </a:schemeClr>
                </a:solidFill>
              </a:endParaRPr>
            </a:p>
          </p:txBody>
        </p:sp>
        <p:sp>
          <p:nvSpPr>
            <p:cNvPr id="16" name="TextBox 15"/>
            <p:cNvSpPr txBox="1"/>
            <p:nvPr/>
          </p:nvSpPr>
          <p:spPr>
            <a:xfrm>
              <a:off x="8051363" y="5006066"/>
              <a:ext cx="936940" cy="307777"/>
            </a:xfrm>
            <a:prstGeom prst="rect">
              <a:avLst/>
            </a:prstGeom>
            <a:noFill/>
          </p:spPr>
          <p:txBody>
            <a:bodyPr wrap="square" rtlCol="0">
              <a:spAutoFit/>
            </a:bodyPr>
            <a:lstStyle/>
            <a:p>
              <a:pPr algn="ctr"/>
              <a:r>
                <a:rPr lang="en-US" sz="1400" b="1" dirty="0" smtClean="0">
                  <a:solidFill>
                    <a:schemeClr val="accent1">
                      <a:lumMod val="40000"/>
                      <a:lumOff val="60000"/>
                    </a:schemeClr>
                  </a:solidFill>
                </a:rPr>
                <a:t>…</a:t>
              </a:r>
              <a:endParaRPr lang="en-US" sz="1200" b="1" dirty="0">
                <a:solidFill>
                  <a:schemeClr val="accent1">
                    <a:lumMod val="40000"/>
                    <a:lumOff val="60000"/>
                  </a:schemeClr>
                </a:solidFill>
              </a:endParaRPr>
            </a:p>
          </p:txBody>
        </p:sp>
      </p:grpSp>
    </p:spTree>
    <p:extLst>
      <p:ext uri="{BB962C8B-B14F-4D97-AF65-F5344CB8AC3E}">
        <p14:creationId xmlns:p14="http://schemas.microsoft.com/office/powerpoint/2010/main" val="3906988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580103" y="1571612"/>
            <a:ext cx="10545060" cy="4643470"/>
          </a:xfrm>
        </p:spPr>
        <p:txBody>
          <a:bodyPr/>
          <a:lstStyle/>
          <a:p>
            <a:pPr>
              <a:lnSpc>
                <a:spcPct val="120000"/>
              </a:lnSpc>
              <a:spcBef>
                <a:spcPts val="400"/>
              </a:spcBef>
            </a:pPr>
            <a:r>
              <a:rPr lang="en-US" sz="2200" dirty="0"/>
              <a:t>Examples of index construction methods  </a:t>
            </a:r>
          </a:p>
          <a:p>
            <a:pPr lvl="1">
              <a:lnSpc>
                <a:spcPct val="120000"/>
              </a:lnSpc>
              <a:spcBef>
                <a:spcPts val="400"/>
              </a:spcBef>
            </a:pPr>
            <a:r>
              <a:rPr lang="en-US" sz="2200" dirty="0" smtClean="0"/>
              <a:t>Bucket-based</a:t>
            </a:r>
          </a:p>
          <a:p>
            <a:pPr lvl="1">
              <a:lnSpc>
                <a:spcPct val="120000"/>
              </a:lnSpc>
              <a:spcBef>
                <a:spcPts val="400"/>
              </a:spcBef>
            </a:pPr>
            <a:r>
              <a:rPr lang="en-US" sz="2200" dirty="0" smtClean="0"/>
              <a:t>Hash-based</a:t>
            </a:r>
          </a:p>
          <a:p>
            <a:pPr lvl="1">
              <a:lnSpc>
                <a:spcPct val="120000"/>
              </a:lnSpc>
              <a:spcBef>
                <a:spcPts val="400"/>
              </a:spcBef>
            </a:pPr>
            <a:r>
              <a:rPr lang="en-US" sz="2200" dirty="0" smtClean="0"/>
              <a:t>B</a:t>
            </a:r>
            <a:r>
              <a:rPr lang="en-US" sz="2200" baseline="30000" dirty="0"/>
              <a:t>+ </a:t>
            </a:r>
            <a:r>
              <a:rPr lang="en-US" sz="2200" dirty="0"/>
              <a:t>tree </a:t>
            </a:r>
            <a:r>
              <a:rPr lang="en-US" sz="2200" dirty="0" smtClean="0"/>
              <a:t>indexing</a:t>
            </a:r>
          </a:p>
          <a:p>
            <a:pPr lvl="1">
              <a:lnSpc>
                <a:spcPct val="120000"/>
              </a:lnSpc>
              <a:spcBef>
                <a:spcPts val="400"/>
              </a:spcBef>
            </a:pPr>
            <a:r>
              <a:rPr lang="en-US" sz="2200" dirty="0" smtClean="0"/>
              <a:t>…</a:t>
            </a:r>
            <a:endParaRPr lang="en-US" sz="2200" dirty="0"/>
          </a:p>
          <a:p>
            <a:endParaRPr lang="en-US" dirty="0"/>
          </a:p>
        </p:txBody>
      </p:sp>
      <p:sp>
        <p:nvSpPr>
          <p:cNvPr id="5" name="Title 4"/>
          <p:cNvSpPr>
            <a:spLocks noGrp="1"/>
          </p:cNvSpPr>
          <p:nvPr>
            <p:ph type="title"/>
          </p:nvPr>
        </p:nvSpPr>
        <p:spPr/>
        <p:txBody>
          <a:bodyPr>
            <a:normAutofit/>
          </a:bodyPr>
          <a:lstStyle/>
          <a:p>
            <a:r>
              <a:rPr lang="en-US" dirty="0" smtClean="0"/>
              <a:t>Bucket-Based Metadata</a:t>
            </a:r>
            <a:endParaRPr lang="en-US" dirty="0"/>
          </a:p>
        </p:txBody>
      </p:sp>
      <p:pic>
        <p:nvPicPr>
          <p:cNvPr id="6" name="Picture 26"/>
          <p:cNvPicPr>
            <a:picLocks noChangeAspect="1" noChangeArrowheads="1"/>
          </p:cNvPicPr>
          <p:nvPr/>
        </p:nvPicPr>
        <p:blipFill>
          <a:blip r:embed="rId3" cstate="print"/>
          <a:srcRect/>
          <a:stretch>
            <a:fillRect/>
          </a:stretch>
        </p:blipFill>
        <p:spPr bwMode="auto">
          <a:xfrm>
            <a:off x="7750716" y="2077231"/>
            <a:ext cx="2846068" cy="1540201"/>
          </a:xfrm>
          <a:prstGeom prst="rect">
            <a:avLst/>
          </a:prstGeom>
          <a:noFill/>
        </p:spPr>
      </p:pic>
      <p:pic>
        <p:nvPicPr>
          <p:cNvPr id="7" name="Picture 28"/>
          <p:cNvPicPr>
            <a:picLocks noChangeAspect="1" noChangeArrowheads="1"/>
          </p:cNvPicPr>
          <p:nvPr/>
        </p:nvPicPr>
        <p:blipFill>
          <a:blip r:embed="rId4" cstate="print"/>
          <a:srcRect/>
          <a:stretch>
            <a:fillRect/>
          </a:stretch>
        </p:blipFill>
        <p:spPr bwMode="auto">
          <a:xfrm>
            <a:off x="1497990" y="4037671"/>
            <a:ext cx="5016620" cy="1739095"/>
          </a:xfrm>
          <a:prstGeom prst="rect">
            <a:avLst/>
          </a:prstGeom>
          <a:noFill/>
        </p:spPr>
      </p:pic>
      <p:pic>
        <p:nvPicPr>
          <p:cNvPr id="8" name="Picture 27"/>
          <p:cNvPicPr>
            <a:picLocks noChangeAspect="1" noChangeArrowheads="1"/>
          </p:cNvPicPr>
          <p:nvPr/>
        </p:nvPicPr>
        <p:blipFill>
          <a:blip r:embed="rId5" cstate="print"/>
          <a:srcRect/>
          <a:stretch>
            <a:fillRect/>
          </a:stretch>
        </p:blipFill>
        <p:spPr bwMode="auto">
          <a:xfrm>
            <a:off x="7750716" y="4155195"/>
            <a:ext cx="3974420" cy="1522124"/>
          </a:xfrm>
          <a:prstGeom prst="rect">
            <a:avLst/>
          </a:prstGeom>
          <a:noFill/>
        </p:spPr>
      </p:pic>
      <p:sp>
        <p:nvSpPr>
          <p:cNvPr id="9" name="Date Placeholder 8"/>
          <p:cNvSpPr>
            <a:spLocks noGrp="1"/>
          </p:cNvSpPr>
          <p:nvPr>
            <p:ph type="dt" sz="half" idx="10"/>
          </p:nvPr>
        </p:nvSpPr>
        <p:spPr/>
        <p:txBody>
          <a:bodyPr/>
          <a:lstStyle/>
          <a:p>
            <a:fld id="{8F730233-BE3B-4BBD-B54F-3C95BD190A21}" type="datetime1">
              <a:rPr lang="en-US" smtClean="0">
                <a:solidFill>
                  <a:srgbClr val="1F497D"/>
                </a:solidFill>
              </a:rPr>
              <a:t>2016-09-03</a:t>
            </a:fld>
            <a:endParaRPr lang="en-US">
              <a:solidFill>
                <a:srgbClr val="1F497D"/>
              </a:solidFill>
            </a:endParaRPr>
          </a:p>
        </p:txBody>
      </p:sp>
      <p:sp>
        <p:nvSpPr>
          <p:cNvPr id="10" name="Slide Number Placeholder 9"/>
          <p:cNvSpPr>
            <a:spLocks noGrp="1"/>
          </p:cNvSpPr>
          <p:nvPr>
            <p:ph type="sldNum" sz="quarter" idx="12"/>
          </p:nvPr>
        </p:nvSpPr>
        <p:spPr/>
        <p:txBody>
          <a:bodyPr/>
          <a:lstStyle/>
          <a:p>
            <a:fld id="{15E489C8-5A0D-4AD1-90EB-1C0310E35A19}" type="slidenum">
              <a:rPr lang="en-US" smtClean="0"/>
              <a:pPr/>
              <a:t>17</a:t>
            </a:fld>
            <a:endParaRPr lang="en-US" dirty="0"/>
          </a:p>
        </p:txBody>
      </p:sp>
      <p:sp>
        <p:nvSpPr>
          <p:cNvPr id="11" name="Footer Placeholder 2"/>
          <p:cNvSpPr>
            <a:spLocks noGrp="1"/>
          </p:cNvSpPr>
          <p:nvPr>
            <p:ph type="ftr" sz="quarter" idx="11"/>
          </p:nvPr>
        </p:nvSpPr>
        <p:spPr>
          <a:xfrm>
            <a:off x="1619219" y="6239180"/>
            <a:ext cx="10001320" cy="457200"/>
          </a:xfrm>
        </p:spPr>
        <p:txBody>
          <a:bodyPr/>
          <a:lstStyle/>
          <a:p>
            <a:r>
              <a:rPr lang="en-GB" sz="2400" b="0" dirty="0">
                <a:solidFill>
                  <a:schemeClr val="tx2"/>
                </a:solidFill>
              </a:rPr>
              <a:t>M. A. </a:t>
            </a:r>
            <a:r>
              <a:rPr lang="en-GB" sz="2400" b="0" dirty="0" err="1" smtClean="0">
                <a:solidFill>
                  <a:schemeClr val="tx2"/>
                </a:solidFill>
              </a:rPr>
              <a:t>Hadavi</a:t>
            </a:r>
            <a:r>
              <a:rPr lang="en-GB" sz="2400" b="0" dirty="0" smtClean="0">
                <a:solidFill>
                  <a:schemeClr val="tx2"/>
                </a:solidFill>
              </a:rPr>
              <a:t>                                	Secure Data Management in Untrusted Environments</a:t>
            </a:r>
            <a:endParaRPr lang="en-US" sz="2400" b="0" dirty="0">
              <a:solidFill>
                <a:schemeClr val="tx2"/>
              </a:solidFill>
            </a:endParaRPr>
          </a:p>
        </p:txBody>
      </p:sp>
    </p:spTree>
    <p:extLst>
      <p:ext uri="{BB962C8B-B14F-4D97-AF65-F5344CB8AC3E}">
        <p14:creationId xmlns:p14="http://schemas.microsoft.com/office/powerpoint/2010/main" val="2478367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BAB1A-80CF-473C-B442-B24F8DA50C70}" type="datetime1">
              <a:rPr lang="en-US" smtClean="0">
                <a:solidFill>
                  <a:srgbClr val="1F497D"/>
                </a:solidFill>
              </a:rPr>
              <a:t>2016-09-03</a:t>
            </a:fld>
            <a:endParaRPr lang="en-US">
              <a:solidFill>
                <a:srgbClr val="1F497D"/>
              </a:solidFill>
            </a:endParaRPr>
          </a:p>
        </p:txBody>
      </p:sp>
      <p:sp>
        <p:nvSpPr>
          <p:cNvPr id="4" name="Slide Number Placeholder 3"/>
          <p:cNvSpPr>
            <a:spLocks noGrp="1"/>
          </p:cNvSpPr>
          <p:nvPr>
            <p:ph type="sldNum" sz="quarter" idx="12"/>
          </p:nvPr>
        </p:nvSpPr>
        <p:spPr/>
        <p:txBody>
          <a:bodyPr/>
          <a:lstStyle/>
          <a:p>
            <a:fld id="{15E489C8-5A0D-4AD1-90EB-1C0310E35A19}" type="slidenum">
              <a:rPr lang="en-US" smtClean="0"/>
              <a:pPr/>
              <a:t>18</a:t>
            </a:fld>
            <a:endParaRPr lang="en-US" dirty="0"/>
          </a:p>
        </p:txBody>
      </p:sp>
      <p:sp>
        <p:nvSpPr>
          <p:cNvPr id="5" name="Content Placeholder 4"/>
          <p:cNvSpPr>
            <a:spLocks noGrp="1"/>
          </p:cNvSpPr>
          <p:nvPr>
            <p:ph sz="quarter" idx="1"/>
          </p:nvPr>
        </p:nvSpPr>
        <p:spPr>
          <a:xfrm>
            <a:off x="761963" y="1571612"/>
            <a:ext cx="6204816" cy="4643470"/>
          </a:xfrm>
        </p:spPr>
        <p:txBody>
          <a:bodyPr/>
          <a:lstStyle/>
          <a:p>
            <a:r>
              <a:rPr lang="en-US" dirty="0" smtClean="0"/>
              <a:t>Secure </a:t>
            </a:r>
            <a:r>
              <a:rPr lang="en-US" dirty="0"/>
              <a:t>In-Cloud Processing </a:t>
            </a:r>
          </a:p>
          <a:p>
            <a:r>
              <a:rPr lang="en-US" dirty="0" smtClean="0"/>
              <a:t>Trusted Client Architecture </a:t>
            </a:r>
          </a:p>
        </p:txBody>
      </p:sp>
      <p:sp>
        <p:nvSpPr>
          <p:cNvPr id="6" name="Title 5"/>
          <p:cNvSpPr>
            <a:spLocks noGrp="1"/>
          </p:cNvSpPr>
          <p:nvPr>
            <p:ph type="title"/>
          </p:nvPr>
        </p:nvSpPr>
        <p:spPr/>
        <p:txBody>
          <a:bodyPr/>
          <a:lstStyle/>
          <a:p>
            <a:r>
              <a:rPr lang="en-US" dirty="0" smtClean="0"/>
              <a:t>Secure Location Solution</a:t>
            </a:r>
            <a:endParaRPr lang="en-US" dirty="0"/>
          </a:p>
        </p:txBody>
      </p:sp>
      <p:sp>
        <p:nvSpPr>
          <p:cNvPr id="22" name="Footer Placeholder 2"/>
          <p:cNvSpPr>
            <a:spLocks noGrp="1"/>
          </p:cNvSpPr>
          <p:nvPr>
            <p:ph type="ftr" sz="quarter" idx="11"/>
          </p:nvPr>
        </p:nvSpPr>
        <p:spPr>
          <a:xfrm>
            <a:off x="1619219" y="6239180"/>
            <a:ext cx="10001320" cy="457200"/>
          </a:xfrm>
        </p:spPr>
        <p:txBody>
          <a:bodyPr/>
          <a:lstStyle/>
          <a:p>
            <a:r>
              <a:rPr lang="en-GB" sz="2400" b="0" dirty="0">
                <a:solidFill>
                  <a:schemeClr val="tx2"/>
                </a:solidFill>
              </a:rPr>
              <a:t>M. A. </a:t>
            </a:r>
            <a:r>
              <a:rPr lang="en-GB" sz="2400" b="0" dirty="0" err="1" smtClean="0">
                <a:solidFill>
                  <a:schemeClr val="tx2"/>
                </a:solidFill>
              </a:rPr>
              <a:t>Hadavi</a:t>
            </a:r>
            <a:r>
              <a:rPr lang="en-GB" sz="2400" b="0" dirty="0" smtClean="0">
                <a:solidFill>
                  <a:schemeClr val="tx2"/>
                </a:solidFill>
              </a:rPr>
              <a:t>                                	Secure Data Management in Untrusted Environments</a:t>
            </a:r>
            <a:endParaRPr lang="en-US" sz="2400" b="0" dirty="0">
              <a:solidFill>
                <a:schemeClr val="tx2"/>
              </a:solidFill>
            </a:endParaRPr>
          </a:p>
        </p:txBody>
      </p:sp>
      <p:grpSp>
        <p:nvGrpSpPr>
          <p:cNvPr id="32" name="Group 31"/>
          <p:cNvGrpSpPr/>
          <p:nvPr/>
        </p:nvGrpSpPr>
        <p:grpSpPr>
          <a:xfrm>
            <a:off x="6509533" y="2122297"/>
            <a:ext cx="5513143" cy="3593142"/>
            <a:chOff x="7197791" y="2397596"/>
            <a:chExt cx="5513143" cy="3593142"/>
          </a:xfrm>
        </p:grpSpPr>
        <p:grpSp>
          <p:nvGrpSpPr>
            <p:cNvPr id="9" name="Group 8"/>
            <p:cNvGrpSpPr/>
            <p:nvPr/>
          </p:nvGrpSpPr>
          <p:grpSpPr>
            <a:xfrm>
              <a:off x="7197791" y="2397596"/>
              <a:ext cx="4871772" cy="3499960"/>
              <a:chOff x="7091659" y="2773151"/>
              <a:chExt cx="4871772" cy="3187684"/>
            </a:xfrm>
          </p:grpSpPr>
          <p:grpSp>
            <p:nvGrpSpPr>
              <p:cNvPr id="11" name="Group 10"/>
              <p:cNvGrpSpPr/>
              <p:nvPr/>
            </p:nvGrpSpPr>
            <p:grpSpPr>
              <a:xfrm>
                <a:off x="7138384" y="2773151"/>
                <a:ext cx="4825047" cy="1978151"/>
                <a:chOff x="6885298" y="2397595"/>
                <a:chExt cx="4825047" cy="1978151"/>
              </a:xfrm>
            </p:grpSpPr>
            <p:cxnSp>
              <p:nvCxnSpPr>
                <p:cNvPr id="16" name="Straight Arrow Connector 15"/>
                <p:cNvCxnSpPr/>
                <p:nvPr/>
              </p:nvCxnSpPr>
              <p:spPr>
                <a:xfrm>
                  <a:off x="9515959" y="2696705"/>
                  <a:ext cx="1356102" cy="11158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8214102" y="2725119"/>
                  <a:ext cx="1113295" cy="1168228"/>
                </a:xfrm>
                <a:prstGeom prst="straightConnector1">
                  <a:avLst/>
                </a:prstGeom>
                <a:ln w="1905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85298" y="3803495"/>
                  <a:ext cx="2630661" cy="532600"/>
                </a:xfrm>
                <a:prstGeom prst="rect">
                  <a:avLst/>
                </a:prstGeom>
                <a:noFill/>
              </p:spPr>
              <p:txBody>
                <a:bodyPr wrap="square" rtlCol="0">
                  <a:spAutoFit/>
                </a:bodyPr>
                <a:lstStyle/>
                <a:p>
                  <a:pPr algn="ctr"/>
                  <a:r>
                    <a:rPr lang="en-US" sz="1600" b="1" dirty="0" smtClean="0">
                      <a:solidFill>
                        <a:schemeClr val="accent1">
                          <a:lumMod val="40000"/>
                          <a:lumOff val="60000"/>
                        </a:schemeClr>
                      </a:solidFill>
                    </a:rPr>
                    <a:t>Directly search/compute over encrypted data</a:t>
                  </a:r>
                  <a:endParaRPr lang="en-US" sz="1600" b="1" dirty="0">
                    <a:solidFill>
                      <a:schemeClr val="accent1">
                        <a:lumMod val="40000"/>
                        <a:lumOff val="60000"/>
                      </a:schemeClr>
                    </a:solidFill>
                  </a:endParaRPr>
                </a:p>
              </p:txBody>
            </p:sp>
            <p:sp>
              <p:nvSpPr>
                <p:cNvPr id="19" name="TextBox 18"/>
                <p:cNvSpPr txBox="1"/>
                <p:nvPr/>
              </p:nvSpPr>
              <p:spPr>
                <a:xfrm>
                  <a:off x="10000972" y="3852526"/>
                  <a:ext cx="1709373" cy="523220"/>
                </a:xfrm>
                <a:prstGeom prst="rect">
                  <a:avLst/>
                </a:prstGeom>
                <a:noFill/>
              </p:spPr>
              <p:txBody>
                <a:bodyPr wrap="square" rtlCol="0">
                  <a:spAutoFit/>
                </a:bodyPr>
                <a:lstStyle/>
                <a:p>
                  <a:pPr algn="ctr"/>
                  <a:r>
                    <a:rPr lang="en-US" sz="1400" b="1" dirty="0" smtClean="0">
                      <a:solidFill>
                        <a:schemeClr val="tx2"/>
                      </a:solidFill>
                    </a:rPr>
                    <a:t>Secure Location</a:t>
                  </a:r>
                </a:p>
                <a:p>
                  <a:pPr algn="ctr"/>
                  <a:r>
                    <a:rPr lang="en-US" sz="1400" b="1" dirty="0">
                      <a:solidFill>
                        <a:schemeClr val="tx2"/>
                      </a:solidFill>
                    </a:rPr>
                    <a:t> </a:t>
                  </a:r>
                  <a:r>
                    <a:rPr lang="en-US" sz="1400" b="1" dirty="0" smtClean="0">
                      <a:solidFill>
                        <a:schemeClr val="tx2"/>
                      </a:solidFill>
                    </a:rPr>
                    <a:t>for Computation</a:t>
                  </a:r>
                  <a:endParaRPr lang="en-US" sz="1400" b="1" dirty="0">
                    <a:solidFill>
                      <a:schemeClr val="tx2"/>
                    </a:solidFill>
                  </a:endParaRPr>
                </a:p>
              </p:txBody>
            </p:sp>
            <p:sp>
              <p:nvSpPr>
                <p:cNvPr id="20" name="TextBox 19"/>
                <p:cNvSpPr txBox="1"/>
                <p:nvPr/>
              </p:nvSpPr>
              <p:spPr>
                <a:xfrm>
                  <a:off x="7702658" y="2397595"/>
                  <a:ext cx="3463871" cy="369332"/>
                </a:xfrm>
                <a:prstGeom prst="rect">
                  <a:avLst/>
                </a:prstGeom>
                <a:noFill/>
              </p:spPr>
              <p:txBody>
                <a:bodyPr wrap="square" rtlCol="0">
                  <a:spAutoFit/>
                </a:bodyPr>
                <a:lstStyle/>
                <a:p>
                  <a:pPr algn="ctr"/>
                  <a:r>
                    <a:rPr lang="en-US" b="1" dirty="0" smtClean="0">
                      <a:solidFill>
                        <a:schemeClr val="tx2"/>
                      </a:solidFill>
                    </a:rPr>
                    <a:t>Encryption Based Solutions </a:t>
                  </a:r>
                  <a:endParaRPr lang="en-US" b="1" dirty="0">
                    <a:solidFill>
                      <a:schemeClr val="tx2"/>
                    </a:solidFill>
                  </a:endParaRPr>
                </a:p>
              </p:txBody>
            </p:sp>
          </p:grpSp>
          <p:cxnSp>
            <p:nvCxnSpPr>
              <p:cNvPr id="12" name="Straight Arrow Connector 11"/>
              <p:cNvCxnSpPr/>
              <p:nvPr/>
            </p:nvCxnSpPr>
            <p:spPr>
              <a:xfrm flipH="1">
                <a:off x="7592786" y="4711650"/>
                <a:ext cx="701261" cy="789046"/>
              </a:xfrm>
              <a:prstGeom prst="straightConnector1">
                <a:avLst/>
              </a:prstGeom>
              <a:ln w="1905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8" idx="2"/>
                <a:endCxn id="15" idx="0"/>
              </p:cNvCxnSpPr>
              <p:nvPr/>
            </p:nvCxnSpPr>
            <p:spPr>
              <a:xfrm>
                <a:off x="8453715" y="4711650"/>
                <a:ext cx="806177" cy="806700"/>
              </a:xfrm>
              <a:prstGeom prst="straightConnector1">
                <a:avLst/>
              </a:prstGeom>
              <a:ln w="1905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91659" y="5540361"/>
                <a:ext cx="1252241" cy="420474"/>
              </a:xfrm>
              <a:prstGeom prst="rect">
                <a:avLst/>
              </a:prstGeom>
              <a:noFill/>
            </p:spPr>
            <p:txBody>
              <a:bodyPr wrap="square" rtlCol="0">
                <a:spAutoFit/>
              </a:bodyPr>
              <a:lstStyle/>
              <a:p>
                <a:pPr algn="ctr"/>
                <a:r>
                  <a:rPr lang="en-US" sz="1200" b="1" dirty="0" smtClean="0">
                    <a:solidFill>
                      <a:schemeClr val="accent1">
                        <a:lumMod val="40000"/>
                        <a:lumOff val="60000"/>
                      </a:schemeClr>
                    </a:solidFill>
                  </a:rPr>
                  <a:t>Special Enc. Function</a:t>
                </a:r>
                <a:endParaRPr lang="en-US" sz="1200" b="1" dirty="0">
                  <a:solidFill>
                    <a:schemeClr val="accent1">
                      <a:lumMod val="40000"/>
                      <a:lumOff val="60000"/>
                    </a:schemeClr>
                  </a:solidFill>
                </a:endParaRPr>
              </a:p>
            </p:txBody>
          </p:sp>
          <p:sp>
            <p:nvSpPr>
              <p:cNvPr id="15" name="TextBox 14"/>
              <p:cNvSpPr txBox="1"/>
              <p:nvPr/>
            </p:nvSpPr>
            <p:spPr>
              <a:xfrm>
                <a:off x="8750739" y="5518350"/>
                <a:ext cx="1018306" cy="252284"/>
              </a:xfrm>
              <a:prstGeom prst="rect">
                <a:avLst/>
              </a:prstGeom>
              <a:noFill/>
            </p:spPr>
            <p:txBody>
              <a:bodyPr wrap="square" rtlCol="0">
                <a:spAutoFit/>
              </a:bodyPr>
              <a:lstStyle/>
              <a:p>
                <a:pPr algn="ctr"/>
                <a:r>
                  <a:rPr lang="en-US" sz="1200" b="1" dirty="0" smtClean="0">
                    <a:solidFill>
                      <a:schemeClr val="accent1">
                        <a:lumMod val="40000"/>
                        <a:lumOff val="60000"/>
                      </a:schemeClr>
                    </a:solidFill>
                  </a:rPr>
                  <a:t>Metadata</a:t>
                </a:r>
                <a:endParaRPr lang="en-US" sz="1200" b="1" dirty="0">
                  <a:solidFill>
                    <a:schemeClr val="accent1">
                      <a:lumMod val="40000"/>
                      <a:lumOff val="60000"/>
                    </a:schemeClr>
                  </a:solidFill>
                </a:endParaRPr>
              </a:p>
            </p:txBody>
          </p:sp>
        </p:grpSp>
        <p:cxnSp>
          <p:nvCxnSpPr>
            <p:cNvPr id="23" name="Straight Arrow Connector 22"/>
            <p:cNvCxnSpPr/>
            <p:nvPr/>
          </p:nvCxnSpPr>
          <p:spPr>
            <a:xfrm>
              <a:off x="11349160" y="4540543"/>
              <a:ext cx="759754" cy="9815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9" idx="2"/>
              <a:endCxn id="30" idx="0"/>
            </p:cNvCxnSpPr>
            <p:nvPr/>
          </p:nvCxnSpPr>
          <p:spPr>
            <a:xfrm flipH="1">
              <a:off x="10706347" y="4569533"/>
              <a:ext cx="508530" cy="9595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075477" y="5529073"/>
              <a:ext cx="1261739" cy="461665"/>
            </a:xfrm>
            <a:prstGeom prst="rect">
              <a:avLst/>
            </a:prstGeom>
            <a:noFill/>
          </p:spPr>
          <p:txBody>
            <a:bodyPr wrap="square" rtlCol="0">
              <a:spAutoFit/>
            </a:bodyPr>
            <a:lstStyle/>
            <a:p>
              <a:pPr algn="ctr"/>
              <a:r>
                <a:rPr lang="en-US" sz="1200" b="1" dirty="0" smtClean="0">
                  <a:solidFill>
                    <a:schemeClr val="tx2"/>
                  </a:solidFill>
                </a:rPr>
                <a:t>In-Cloud Computation</a:t>
              </a:r>
              <a:endParaRPr lang="en-US" sz="1200" b="1" dirty="0">
                <a:solidFill>
                  <a:schemeClr val="tx2"/>
                </a:solidFill>
              </a:endParaRPr>
            </a:p>
          </p:txBody>
        </p:sp>
        <p:sp>
          <p:nvSpPr>
            <p:cNvPr id="31" name="TextBox 30"/>
            <p:cNvSpPr txBox="1"/>
            <p:nvPr/>
          </p:nvSpPr>
          <p:spPr>
            <a:xfrm>
              <a:off x="11449195" y="5484003"/>
              <a:ext cx="1261739" cy="461665"/>
            </a:xfrm>
            <a:prstGeom prst="rect">
              <a:avLst/>
            </a:prstGeom>
            <a:noFill/>
          </p:spPr>
          <p:txBody>
            <a:bodyPr wrap="square" rtlCol="0">
              <a:spAutoFit/>
            </a:bodyPr>
            <a:lstStyle/>
            <a:p>
              <a:pPr algn="ctr"/>
              <a:r>
                <a:rPr lang="en-US" sz="1200" b="1" dirty="0" smtClean="0">
                  <a:solidFill>
                    <a:schemeClr val="tx2"/>
                  </a:solidFill>
                </a:rPr>
                <a:t>Trusted Client Architecture</a:t>
              </a:r>
              <a:endParaRPr lang="en-US" sz="1200" b="1" dirty="0">
                <a:solidFill>
                  <a:schemeClr val="tx2"/>
                </a:solidFill>
              </a:endParaRPr>
            </a:p>
          </p:txBody>
        </p:sp>
      </p:grpSp>
    </p:spTree>
    <p:extLst>
      <p:ext uri="{BB962C8B-B14F-4D97-AF65-F5344CB8AC3E}">
        <p14:creationId xmlns:p14="http://schemas.microsoft.com/office/powerpoint/2010/main" val="3199638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BAB1A-80CF-473C-B442-B24F8DA50C70}" type="datetime1">
              <a:rPr lang="en-US" smtClean="0">
                <a:solidFill>
                  <a:srgbClr val="1F497D"/>
                </a:solidFill>
              </a:rPr>
              <a:t>2016-09-03</a:t>
            </a:fld>
            <a:endParaRPr lang="en-US">
              <a:solidFill>
                <a:srgbClr val="1F497D"/>
              </a:solidFill>
            </a:endParaRPr>
          </a:p>
        </p:txBody>
      </p:sp>
      <p:sp>
        <p:nvSpPr>
          <p:cNvPr id="4" name="Slide Number Placeholder 3"/>
          <p:cNvSpPr>
            <a:spLocks noGrp="1"/>
          </p:cNvSpPr>
          <p:nvPr>
            <p:ph type="sldNum" sz="quarter" idx="12"/>
          </p:nvPr>
        </p:nvSpPr>
        <p:spPr/>
        <p:txBody>
          <a:bodyPr/>
          <a:lstStyle/>
          <a:p>
            <a:fld id="{15E489C8-5A0D-4AD1-90EB-1C0310E35A19}" type="slidenum">
              <a:rPr lang="en-US" smtClean="0"/>
              <a:pPr/>
              <a:t>19</a:t>
            </a:fld>
            <a:endParaRPr lang="en-US" dirty="0"/>
          </a:p>
        </p:txBody>
      </p:sp>
      <p:sp>
        <p:nvSpPr>
          <p:cNvPr id="5" name="Content Placeholder 4"/>
          <p:cNvSpPr>
            <a:spLocks noGrp="1"/>
          </p:cNvSpPr>
          <p:nvPr>
            <p:ph sz="quarter" idx="1"/>
          </p:nvPr>
        </p:nvSpPr>
        <p:spPr>
          <a:xfrm>
            <a:off x="735837" y="1558549"/>
            <a:ext cx="10363200" cy="4643470"/>
          </a:xfrm>
        </p:spPr>
        <p:txBody>
          <a:bodyPr/>
          <a:lstStyle/>
          <a:p>
            <a:r>
              <a:rPr lang="en-US" dirty="0"/>
              <a:t>Secure In-Cloud Processing </a:t>
            </a:r>
          </a:p>
          <a:p>
            <a:pPr lvl="1"/>
            <a:r>
              <a:rPr lang="en-US" dirty="0"/>
              <a:t>Trusted (tamper-proof) hardware</a:t>
            </a:r>
          </a:p>
          <a:p>
            <a:pPr lvl="2"/>
            <a:r>
              <a:rPr lang="en-US" dirty="0" err="1" smtClean="0"/>
              <a:t>TrustedDB</a:t>
            </a:r>
            <a:endParaRPr lang="en-US" dirty="0"/>
          </a:p>
          <a:p>
            <a:pPr lvl="2"/>
            <a:r>
              <a:rPr lang="en-US" dirty="0" err="1" smtClean="0"/>
              <a:t>CorrectDB</a:t>
            </a:r>
            <a:endParaRPr lang="en-US" dirty="0" smtClean="0"/>
          </a:p>
          <a:p>
            <a:pPr lvl="2"/>
            <a:r>
              <a:rPr lang="en-US" dirty="0" smtClean="0"/>
              <a:t>… </a:t>
            </a:r>
            <a:endParaRPr lang="en-US" dirty="0"/>
          </a:p>
          <a:p>
            <a:r>
              <a:rPr lang="en-US" dirty="0" smtClean="0"/>
              <a:t>Trusted Client Architecture </a:t>
            </a:r>
          </a:p>
          <a:p>
            <a:pPr lvl="1"/>
            <a:r>
              <a:rPr lang="en-US" dirty="0" smtClean="0"/>
              <a:t>In contrast to the generic </a:t>
            </a:r>
            <a:r>
              <a:rPr lang="en-US" dirty="0" err="1" smtClean="0"/>
              <a:t>DaaS</a:t>
            </a:r>
            <a:r>
              <a:rPr lang="en-US" dirty="0" smtClean="0"/>
              <a:t> Model</a:t>
            </a:r>
          </a:p>
          <a:p>
            <a:pPr lvl="1"/>
            <a:r>
              <a:rPr lang="en-US" dirty="0" smtClean="0"/>
              <a:t>Proxy-based (middleware) solutions </a:t>
            </a:r>
          </a:p>
          <a:p>
            <a:pPr lvl="2"/>
            <a:r>
              <a:rPr lang="en-US" dirty="0" err="1" smtClean="0"/>
              <a:t>CryptDB</a:t>
            </a:r>
            <a:endParaRPr lang="en-US" dirty="0" smtClean="0"/>
          </a:p>
          <a:p>
            <a:pPr lvl="1"/>
            <a:endParaRPr lang="en-US" dirty="0" smtClean="0"/>
          </a:p>
        </p:txBody>
      </p:sp>
      <p:sp>
        <p:nvSpPr>
          <p:cNvPr id="6" name="Title 5"/>
          <p:cNvSpPr>
            <a:spLocks noGrp="1"/>
          </p:cNvSpPr>
          <p:nvPr>
            <p:ph type="title"/>
          </p:nvPr>
        </p:nvSpPr>
        <p:spPr/>
        <p:txBody>
          <a:bodyPr/>
          <a:lstStyle/>
          <a:p>
            <a:r>
              <a:rPr lang="en-US" dirty="0" smtClean="0"/>
              <a:t>Secure Location Solution</a:t>
            </a:r>
            <a:endParaRPr lang="en-US" dirty="0"/>
          </a:p>
        </p:txBody>
      </p:sp>
      <p:sp>
        <p:nvSpPr>
          <p:cNvPr id="22" name="Footer Placeholder 2"/>
          <p:cNvSpPr>
            <a:spLocks noGrp="1"/>
          </p:cNvSpPr>
          <p:nvPr>
            <p:ph type="ftr" sz="quarter" idx="11"/>
          </p:nvPr>
        </p:nvSpPr>
        <p:spPr>
          <a:xfrm>
            <a:off x="1619219" y="6239180"/>
            <a:ext cx="10001320" cy="457200"/>
          </a:xfrm>
        </p:spPr>
        <p:txBody>
          <a:bodyPr/>
          <a:lstStyle/>
          <a:p>
            <a:r>
              <a:rPr lang="en-GB" sz="2400" b="0" dirty="0">
                <a:solidFill>
                  <a:schemeClr val="tx2"/>
                </a:solidFill>
              </a:rPr>
              <a:t>M. A. </a:t>
            </a:r>
            <a:r>
              <a:rPr lang="en-GB" sz="2400" b="0" dirty="0" err="1" smtClean="0">
                <a:solidFill>
                  <a:schemeClr val="tx2"/>
                </a:solidFill>
              </a:rPr>
              <a:t>Hadavi</a:t>
            </a:r>
            <a:r>
              <a:rPr lang="en-GB" sz="2400" b="0" dirty="0" smtClean="0">
                <a:solidFill>
                  <a:schemeClr val="tx2"/>
                </a:solidFill>
              </a:rPr>
              <a:t>                                	Secure Data Management in Untrusted Environments</a:t>
            </a:r>
            <a:endParaRPr lang="en-US" sz="2400" b="0" dirty="0">
              <a:solidFill>
                <a:schemeClr val="tx2"/>
              </a:solidFill>
            </a:endParaRPr>
          </a:p>
        </p:txBody>
      </p:sp>
      <p:pic>
        <p:nvPicPr>
          <p:cNvPr id="33" name="Picture 32"/>
          <p:cNvPicPr>
            <a:picLocks noChangeAspect="1"/>
          </p:cNvPicPr>
          <p:nvPr/>
        </p:nvPicPr>
        <p:blipFill>
          <a:blip r:embed="rId3"/>
          <a:stretch>
            <a:fillRect/>
          </a:stretch>
        </p:blipFill>
        <p:spPr>
          <a:xfrm>
            <a:off x="7298390" y="1490515"/>
            <a:ext cx="4547777" cy="4096624"/>
          </a:xfrm>
          <a:prstGeom prst="rect">
            <a:avLst/>
          </a:prstGeom>
        </p:spPr>
      </p:pic>
    </p:spTree>
    <p:extLst>
      <p:ext uri="{BB962C8B-B14F-4D97-AF65-F5344CB8AC3E}">
        <p14:creationId xmlns:p14="http://schemas.microsoft.com/office/powerpoint/2010/main" val="89842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extLst>
              <p:ext uri="{D42A27DB-BD31-4B8C-83A1-F6EECF244321}">
                <p14:modId xmlns:p14="http://schemas.microsoft.com/office/powerpoint/2010/main" val="124244413"/>
              </p:ext>
            </p:extLst>
          </p:nvPr>
        </p:nvGraphicFramePr>
        <p:xfrm>
          <a:off x="1443789" y="1652892"/>
          <a:ext cx="8610600" cy="4567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pPr algn="l" rtl="0"/>
            <a:r>
              <a:rPr lang="en-US" dirty="0" smtClean="0"/>
              <a:t>Outline</a:t>
            </a:r>
            <a:endParaRPr lang="en-US" dirty="0"/>
          </a:p>
        </p:txBody>
      </p:sp>
      <p:sp>
        <p:nvSpPr>
          <p:cNvPr id="5" name="Footer Placeholder 4"/>
          <p:cNvSpPr>
            <a:spLocks noGrp="1"/>
          </p:cNvSpPr>
          <p:nvPr>
            <p:ph type="ftr" sz="quarter" idx="11"/>
          </p:nvPr>
        </p:nvSpPr>
        <p:spPr/>
        <p:txBody>
          <a:bodyPr/>
          <a:lstStyle/>
          <a:p>
            <a:pPr algn="l"/>
            <a:r>
              <a:rPr lang="en-GB" sz="2000" dirty="0" smtClean="0">
                <a:solidFill>
                  <a:schemeClr val="tx2"/>
                </a:solidFill>
              </a:rPr>
              <a:t>M. A. </a:t>
            </a:r>
            <a:r>
              <a:rPr lang="en-GB" sz="2000" dirty="0" err="1" smtClean="0">
                <a:solidFill>
                  <a:schemeClr val="tx2"/>
                </a:solidFill>
              </a:rPr>
              <a:t>Hadavi</a:t>
            </a:r>
            <a:r>
              <a:rPr lang="en-GB" sz="2000" dirty="0" smtClean="0">
                <a:solidFill>
                  <a:schemeClr val="tx2"/>
                </a:solidFill>
              </a:rPr>
              <a:t>                                                           	Secure Data Management in Untrusted Environments</a:t>
            </a:r>
            <a:endParaRPr lang="en-US" sz="2000" dirty="0">
              <a:solidFill>
                <a:schemeClr val="tx2"/>
              </a:solidFill>
            </a:endParaRPr>
          </a:p>
        </p:txBody>
      </p:sp>
      <p:sp>
        <p:nvSpPr>
          <p:cNvPr id="8" name="Date Placeholder 7"/>
          <p:cNvSpPr>
            <a:spLocks noGrp="1"/>
          </p:cNvSpPr>
          <p:nvPr>
            <p:ph type="dt" sz="half" idx="10"/>
          </p:nvPr>
        </p:nvSpPr>
        <p:spPr/>
        <p:txBody>
          <a:bodyPr/>
          <a:lstStyle/>
          <a:p>
            <a:fld id="{AFA04439-4625-474A-9765-2268EAF44E23}" type="datetime1">
              <a:rPr lang="en-US" smtClean="0">
                <a:solidFill>
                  <a:srgbClr val="1F497D"/>
                </a:solidFill>
              </a:rPr>
              <a:t>2016-09-03</a:t>
            </a:fld>
            <a:endParaRPr lang="en-US" dirty="0">
              <a:solidFill>
                <a:srgbClr val="1F497D"/>
              </a:solidFill>
            </a:endParaRPr>
          </a:p>
        </p:txBody>
      </p:sp>
      <p:sp>
        <p:nvSpPr>
          <p:cNvPr id="9" name="Slide Number Placeholder 8"/>
          <p:cNvSpPr>
            <a:spLocks noGrp="1"/>
          </p:cNvSpPr>
          <p:nvPr>
            <p:ph type="sldNum" sz="quarter" idx="12"/>
          </p:nvPr>
        </p:nvSpPr>
        <p:spPr/>
        <p:txBody>
          <a:bodyPr/>
          <a:lstStyle/>
          <a:p>
            <a:fld id="{15E489C8-5A0D-4AD1-90EB-1C0310E35A19}" type="slidenum">
              <a:rPr lang="en-US" smtClean="0"/>
              <a:pPr/>
              <a:t>2</a:t>
            </a:fld>
            <a:endParaRPr lang="en-US" dirty="0"/>
          </a:p>
        </p:txBody>
      </p:sp>
    </p:spTree>
    <p:extLst>
      <p:ext uri="{BB962C8B-B14F-4D97-AF65-F5344CB8AC3E}">
        <p14:creationId xmlns:p14="http://schemas.microsoft.com/office/powerpoint/2010/main" val="1812052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059B6-6CA5-4DA1-B69C-AABEB4358996}" type="datetime1">
              <a:rPr lang="en-US" smtClean="0">
                <a:solidFill>
                  <a:srgbClr val="1F497D"/>
                </a:solidFill>
              </a:rPr>
              <a:t>2016-09-03</a:t>
            </a:fld>
            <a:endParaRPr lang="en-US">
              <a:solidFill>
                <a:srgbClr val="1F497D"/>
              </a:solidFill>
            </a:endParaRPr>
          </a:p>
        </p:txBody>
      </p:sp>
      <p:sp>
        <p:nvSpPr>
          <p:cNvPr id="3" name="Footer Placeholder 2"/>
          <p:cNvSpPr>
            <a:spLocks noGrp="1"/>
          </p:cNvSpPr>
          <p:nvPr>
            <p:ph type="ftr" sz="quarter" idx="11"/>
          </p:nvPr>
        </p:nvSpPr>
        <p:spPr/>
        <p:txBody>
          <a:bodyPr/>
          <a:lstStyle/>
          <a:p>
            <a:r>
              <a:rPr lang="en-GB" smtClean="0">
                <a:solidFill>
                  <a:srgbClr val="4F81BD">
                    <a:lumMod val="60000"/>
                    <a:lumOff val="40000"/>
                  </a:srgbClr>
                </a:solidFill>
              </a:rPr>
              <a:t>M. A. Hadavi                                   Data Management in Untrusted Environments</a:t>
            </a:r>
            <a:endParaRPr lang="en-US" dirty="0">
              <a:solidFill>
                <a:srgbClr val="4F81BD">
                  <a:lumMod val="60000"/>
                  <a:lumOff val="40000"/>
                </a:srgbClr>
              </a:solidFill>
            </a:endParaRPr>
          </a:p>
        </p:txBody>
      </p:sp>
      <p:sp>
        <p:nvSpPr>
          <p:cNvPr id="4" name="Slide Number Placeholder 3"/>
          <p:cNvSpPr>
            <a:spLocks noGrp="1"/>
          </p:cNvSpPr>
          <p:nvPr>
            <p:ph type="sldNum" sz="quarter" idx="12"/>
          </p:nvPr>
        </p:nvSpPr>
        <p:spPr/>
        <p:txBody>
          <a:bodyPr/>
          <a:lstStyle/>
          <a:p>
            <a:fld id="{15E489C8-5A0D-4AD1-90EB-1C0310E35A19}" type="slidenum">
              <a:rPr lang="en-US" smtClean="0"/>
              <a:pPr/>
              <a:t>20</a:t>
            </a:fld>
            <a:endParaRPr lang="en-US" dirty="0"/>
          </a:p>
        </p:txBody>
      </p:sp>
      <p:sp>
        <p:nvSpPr>
          <p:cNvPr id="5" name="Content Placeholder 4"/>
          <p:cNvSpPr>
            <a:spLocks noGrp="1"/>
          </p:cNvSpPr>
          <p:nvPr>
            <p:ph sz="quarter" idx="1"/>
          </p:nvPr>
        </p:nvSpPr>
        <p:spPr>
          <a:xfrm>
            <a:off x="761963" y="1571612"/>
            <a:ext cx="7206670" cy="4643470"/>
          </a:xfrm>
        </p:spPr>
        <p:txBody>
          <a:bodyPr>
            <a:normAutofit/>
          </a:bodyPr>
          <a:lstStyle/>
          <a:p>
            <a:pPr>
              <a:lnSpc>
                <a:spcPct val="150000"/>
              </a:lnSpc>
            </a:pPr>
            <a:r>
              <a:rPr lang="en-US" sz="2400" dirty="0"/>
              <a:t>The idea</a:t>
            </a:r>
          </a:p>
          <a:p>
            <a:pPr lvl="1">
              <a:lnSpc>
                <a:spcPct val="150000"/>
              </a:lnSpc>
            </a:pPr>
            <a:r>
              <a:rPr lang="en-US" sz="2000" dirty="0"/>
              <a:t>The associations between values are confidential rather than values </a:t>
            </a:r>
            <a:r>
              <a:rPr lang="en-US" sz="2000" dirty="0" smtClean="0"/>
              <a:t>themselves</a:t>
            </a:r>
          </a:p>
          <a:p>
            <a:pPr lvl="2"/>
            <a:r>
              <a:rPr lang="en-US" sz="1800" dirty="0" smtClean="0"/>
              <a:t>Association between persons and their addresses</a:t>
            </a:r>
          </a:p>
          <a:p>
            <a:pPr lvl="2"/>
            <a:r>
              <a:rPr lang="en-US" sz="1800" dirty="0" smtClean="0"/>
              <a:t>Relation between persons and their diseases</a:t>
            </a:r>
          </a:p>
          <a:p>
            <a:pPr lvl="2"/>
            <a:r>
              <a:rPr lang="en-US" sz="1800" dirty="0" smtClean="0"/>
              <a:t>… </a:t>
            </a:r>
            <a:endParaRPr lang="en-US" sz="1800" dirty="0"/>
          </a:p>
          <a:p>
            <a:pPr lvl="1">
              <a:lnSpc>
                <a:spcPct val="150000"/>
              </a:lnSpc>
            </a:pPr>
            <a:r>
              <a:rPr lang="en-US" sz="2000" dirty="0"/>
              <a:t>departing form encryption unless an attribute value is confidential</a:t>
            </a:r>
          </a:p>
          <a:p>
            <a:pPr>
              <a:lnSpc>
                <a:spcPct val="150000"/>
              </a:lnSpc>
            </a:pPr>
            <a:endParaRPr lang="en-US" sz="2400" dirty="0"/>
          </a:p>
        </p:txBody>
      </p:sp>
      <p:sp>
        <p:nvSpPr>
          <p:cNvPr id="6" name="Title 5"/>
          <p:cNvSpPr>
            <a:spLocks noGrp="1"/>
          </p:cNvSpPr>
          <p:nvPr>
            <p:ph type="title"/>
          </p:nvPr>
        </p:nvSpPr>
        <p:spPr/>
        <p:txBody>
          <a:bodyPr/>
          <a:lstStyle/>
          <a:p>
            <a:r>
              <a:rPr lang="en-US" dirty="0" smtClean="0"/>
              <a:t>Data Fragmentation</a:t>
            </a:r>
            <a:endParaRPr lang="en-US" dirty="0"/>
          </a:p>
        </p:txBody>
      </p:sp>
      <p:grpSp>
        <p:nvGrpSpPr>
          <p:cNvPr id="7" name="Group 6"/>
          <p:cNvGrpSpPr/>
          <p:nvPr/>
        </p:nvGrpSpPr>
        <p:grpSpPr>
          <a:xfrm>
            <a:off x="7942681" y="2773151"/>
            <a:ext cx="4007110" cy="3060928"/>
            <a:chOff x="7942681" y="2773151"/>
            <a:chExt cx="4007110" cy="3060928"/>
          </a:xfrm>
        </p:grpSpPr>
        <p:grpSp>
          <p:nvGrpSpPr>
            <p:cNvPr id="8" name="Group 7"/>
            <p:cNvGrpSpPr/>
            <p:nvPr/>
          </p:nvGrpSpPr>
          <p:grpSpPr>
            <a:xfrm>
              <a:off x="7942681" y="2773151"/>
              <a:ext cx="3463871" cy="2227736"/>
              <a:chOff x="7689595" y="2397595"/>
              <a:chExt cx="3463871" cy="2227736"/>
            </a:xfrm>
          </p:grpSpPr>
          <p:cxnSp>
            <p:nvCxnSpPr>
              <p:cNvPr id="17" name="Straight Arrow Connector 16"/>
              <p:cNvCxnSpPr/>
              <p:nvPr/>
            </p:nvCxnSpPr>
            <p:spPr>
              <a:xfrm>
                <a:off x="9515959" y="2696705"/>
                <a:ext cx="836362" cy="12207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8785511" y="2725119"/>
                <a:ext cx="541887" cy="1168228"/>
              </a:xfrm>
              <a:prstGeom prst="straightConnector1">
                <a:avLst/>
              </a:prstGeom>
              <a:ln w="1905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848423" y="3917445"/>
                <a:ext cx="1924881" cy="707886"/>
              </a:xfrm>
              <a:prstGeom prst="rect">
                <a:avLst/>
              </a:prstGeom>
              <a:noFill/>
            </p:spPr>
            <p:txBody>
              <a:bodyPr wrap="square" rtlCol="0">
                <a:spAutoFit/>
              </a:bodyPr>
              <a:lstStyle/>
              <a:p>
                <a:pPr algn="ctr"/>
                <a:r>
                  <a:rPr lang="en-US" sz="2000" b="1" dirty="0" smtClean="0">
                    <a:solidFill>
                      <a:schemeClr val="tx2">
                        <a:lumMod val="20000"/>
                        <a:lumOff val="80000"/>
                      </a:schemeClr>
                    </a:solidFill>
                  </a:rPr>
                  <a:t>Data </a:t>
                </a:r>
              </a:p>
              <a:p>
                <a:pPr algn="ctr"/>
                <a:r>
                  <a:rPr lang="en-US" sz="2000" b="1" dirty="0" smtClean="0">
                    <a:solidFill>
                      <a:schemeClr val="tx2">
                        <a:lumMod val="20000"/>
                        <a:lumOff val="80000"/>
                      </a:schemeClr>
                    </a:solidFill>
                  </a:rPr>
                  <a:t>Encryption</a:t>
                </a:r>
                <a:endParaRPr lang="en-US" sz="2000" b="1" dirty="0">
                  <a:solidFill>
                    <a:schemeClr val="tx2">
                      <a:lumMod val="20000"/>
                      <a:lumOff val="80000"/>
                    </a:schemeClr>
                  </a:solidFill>
                </a:endParaRPr>
              </a:p>
            </p:txBody>
          </p:sp>
          <p:sp>
            <p:nvSpPr>
              <p:cNvPr id="20" name="TextBox 19"/>
              <p:cNvSpPr txBox="1"/>
              <p:nvPr/>
            </p:nvSpPr>
            <p:spPr>
              <a:xfrm>
                <a:off x="9544056" y="3906710"/>
                <a:ext cx="1542217" cy="523220"/>
              </a:xfrm>
              <a:prstGeom prst="rect">
                <a:avLst/>
              </a:prstGeom>
              <a:noFill/>
            </p:spPr>
            <p:txBody>
              <a:bodyPr wrap="square" rtlCol="0">
                <a:spAutoFit/>
              </a:bodyPr>
              <a:lstStyle/>
              <a:p>
                <a:pPr algn="ctr"/>
                <a:r>
                  <a:rPr lang="en-US" sz="1400" b="1" dirty="0" smtClean="0">
                    <a:solidFill>
                      <a:schemeClr val="tx2"/>
                    </a:solidFill>
                  </a:rPr>
                  <a:t>Data Fragmentation</a:t>
                </a:r>
                <a:endParaRPr lang="en-US" sz="1400" b="1" dirty="0">
                  <a:solidFill>
                    <a:schemeClr val="tx2"/>
                  </a:solidFill>
                </a:endParaRPr>
              </a:p>
            </p:txBody>
          </p:sp>
          <p:sp>
            <p:nvSpPr>
              <p:cNvPr id="21" name="TextBox 20"/>
              <p:cNvSpPr txBox="1"/>
              <p:nvPr/>
            </p:nvSpPr>
            <p:spPr>
              <a:xfrm>
                <a:off x="7689595" y="2397595"/>
                <a:ext cx="3463871" cy="369332"/>
              </a:xfrm>
              <a:prstGeom prst="rect">
                <a:avLst/>
              </a:prstGeom>
              <a:noFill/>
            </p:spPr>
            <p:txBody>
              <a:bodyPr wrap="square" rtlCol="0">
                <a:spAutoFit/>
              </a:bodyPr>
              <a:lstStyle/>
              <a:p>
                <a:pPr algn="ctr"/>
                <a:r>
                  <a:rPr lang="en-US" b="1" dirty="0" smtClean="0">
                    <a:solidFill>
                      <a:schemeClr val="tx2"/>
                    </a:solidFill>
                  </a:rPr>
                  <a:t>Data Confidentiality Solutions </a:t>
                </a:r>
                <a:endParaRPr lang="en-US" b="1" dirty="0">
                  <a:solidFill>
                    <a:schemeClr val="tx2"/>
                  </a:solidFill>
                </a:endParaRPr>
              </a:p>
            </p:txBody>
          </p:sp>
        </p:grpSp>
        <p:cxnSp>
          <p:nvCxnSpPr>
            <p:cNvPr id="9" name="Straight Arrow Connector 8"/>
            <p:cNvCxnSpPr/>
            <p:nvPr/>
          </p:nvCxnSpPr>
          <p:spPr>
            <a:xfrm flipH="1">
              <a:off x="10202003" y="4829106"/>
              <a:ext cx="254692" cy="70215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9580484" y="4829584"/>
              <a:ext cx="747728" cy="56591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028945" y="5384194"/>
              <a:ext cx="923316" cy="276999"/>
            </a:xfrm>
            <a:prstGeom prst="rect">
              <a:avLst/>
            </a:prstGeom>
            <a:noFill/>
          </p:spPr>
          <p:txBody>
            <a:bodyPr wrap="square" rtlCol="0">
              <a:spAutoFit/>
            </a:bodyPr>
            <a:lstStyle/>
            <a:p>
              <a:pPr algn="ctr"/>
              <a:r>
                <a:rPr lang="en-US" sz="1200" b="1" dirty="0" smtClean="0">
                  <a:solidFill>
                    <a:schemeClr val="tx2"/>
                  </a:solidFill>
                </a:rPr>
                <a:t>Vertical</a:t>
              </a:r>
              <a:endParaRPr lang="en-US" sz="1200" b="1" dirty="0">
                <a:solidFill>
                  <a:schemeClr val="tx2"/>
                </a:solidFill>
              </a:endParaRPr>
            </a:p>
          </p:txBody>
        </p:sp>
        <p:sp>
          <p:nvSpPr>
            <p:cNvPr id="12" name="TextBox 11"/>
            <p:cNvSpPr txBox="1"/>
            <p:nvPr/>
          </p:nvSpPr>
          <p:spPr>
            <a:xfrm>
              <a:off x="10506089" y="5557080"/>
              <a:ext cx="827438" cy="276999"/>
            </a:xfrm>
            <a:prstGeom prst="rect">
              <a:avLst/>
            </a:prstGeom>
            <a:noFill/>
          </p:spPr>
          <p:txBody>
            <a:bodyPr wrap="square" rtlCol="0">
              <a:spAutoFit/>
            </a:bodyPr>
            <a:lstStyle/>
            <a:p>
              <a:pPr algn="ctr"/>
              <a:r>
                <a:rPr lang="en-US" sz="1200" b="1" dirty="0" smtClean="0">
                  <a:solidFill>
                    <a:schemeClr val="tx2"/>
                  </a:solidFill>
                </a:rPr>
                <a:t>Value </a:t>
              </a:r>
              <a:endParaRPr lang="en-US" sz="1200" b="1" dirty="0">
                <a:solidFill>
                  <a:schemeClr val="tx2"/>
                </a:solidFill>
              </a:endParaRPr>
            </a:p>
          </p:txBody>
        </p:sp>
        <p:cxnSp>
          <p:nvCxnSpPr>
            <p:cNvPr id="13" name="Straight Arrow Connector 12"/>
            <p:cNvCxnSpPr/>
            <p:nvPr/>
          </p:nvCxnSpPr>
          <p:spPr>
            <a:xfrm>
              <a:off x="10589571" y="4831284"/>
              <a:ext cx="360160" cy="6443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0769651" y="4812234"/>
              <a:ext cx="735714" cy="6634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707334" y="5537600"/>
              <a:ext cx="998698" cy="276999"/>
            </a:xfrm>
            <a:prstGeom prst="rect">
              <a:avLst/>
            </a:prstGeom>
            <a:noFill/>
          </p:spPr>
          <p:txBody>
            <a:bodyPr wrap="square" rtlCol="0">
              <a:spAutoFit/>
            </a:bodyPr>
            <a:lstStyle/>
            <a:p>
              <a:pPr algn="ctr"/>
              <a:r>
                <a:rPr lang="en-US" sz="1200" b="1" dirty="0" smtClean="0">
                  <a:solidFill>
                    <a:schemeClr val="tx2"/>
                  </a:solidFill>
                </a:rPr>
                <a:t>Horizontal</a:t>
              </a:r>
              <a:endParaRPr lang="en-US" sz="1200" b="1" dirty="0">
                <a:solidFill>
                  <a:schemeClr val="tx2"/>
                </a:solidFill>
              </a:endParaRPr>
            </a:p>
          </p:txBody>
        </p:sp>
        <p:sp>
          <p:nvSpPr>
            <p:cNvPr id="16" name="TextBox 15"/>
            <p:cNvSpPr txBox="1"/>
            <p:nvPr/>
          </p:nvSpPr>
          <p:spPr>
            <a:xfrm>
              <a:off x="11026475" y="5389635"/>
              <a:ext cx="923316" cy="276999"/>
            </a:xfrm>
            <a:prstGeom prst="rect">
              <a:avLst/>
            </a:prstGeom>
            <a:noFill/>
          </p:spPr>
          <p:txBody>
            <a:bodyPr wrap="square" rtlCol="0">
              <a:spAutoFit/>
            </a:bodyPr>
            <a:lstStyle/>
            <a:p>
              <a:pPr algn="ctr"/>
              <a:r>
                <a:rPr lang="en-US" sz="1200" b="1" dirty="0" smtClean="0">
                  <a:solidFill>
                    <a:schemeClr val="tx2"/>
                  </a:solidFill>
                </a:rPr>
                <a:t>Hybrid</a:t>
              </a:r>
              <a:endParaRPr lang="en-US" sz="1200" b="1" dirty="0">
                <a:solidFill>
                  <a:schemeClr val="tx2"/>
                </a:solidFill>
              </a:endParaRPr>
            </a:p>
          </p:txBody>
        </p:sp>
      </p:grpSp>
    </p:spTree>
    <p:extLst>
      <p:ext uri="{BB962C8B-B14F-4D97-AF65-F5344CB8AC3E}">
        <p14:creationId xmlns:p14="http://schemas.microsoft.com/office/powerpoint/2010/main" val="3959958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DE513-9296-4ECF-B58C-60BF1A5FF850}" type="datetime1">
              <a:rPr lang="en-US" smtClean="0">
                <a:solidFill>
                  <a:srgbClr val="1F497D"/>
                </a:solidFill>
              </a:rPr>
              <a:t>2016-09-03</a:t>
            </a:fld>
            <a:endParaRPr lang="en-US">
              <a:solidFill>
                <a:srgbClr val="1F497D"/>
              </a:solidFill>
            </a:endParaRPr>
          </a:p>
        </p:txBody>
      </p:sp>
      <p:sp>
        <p:nvSpPr>
          <p:cNvPr id="5" name="Content Placeholder 4"/>
          <p:cNvSpPr>
            <a:spLocks noGrp="1"/>
          </p:cNvSpPr>
          <p:nvPr>
            <p:ph sz="quarter" idx="1"/>
          </p:nvPr>
        </p:nvSpPr>
        <p:spPr>
          <a:xfrm>
            <a:off x="498021" y="1571612"/>
            <a:ext cx="8482693" cy="4643470"/>
          </a:xfrm>
        </p:spPr>
        <p:txBody>
          <a:bodyPr>
            <a:noAutofit/>
          </a:bodyPr>
          <a:lstStyle/>
          <a:p>
            <a:r>
              <a:rPr lang="en-US" sz="2000" dirty="0" smtClean="0"/>
              <a:t>Vertical Fragmentation</a:t>
            </a:r>
          </a:p>
          <a:p>
            <a:pPr lvl="1"/>
            <a:r>
              <a:rPr lang="en-US" sz="2000" dirty="0" smtClean="0"/>
              <a:t>associations </a:t>
            </a:r>
            <a:r>
              <a:rPr lang="en-US" sz="2000" dirty="0"/>
              <a:t>between </a:t>
            </a:r>
            <a:r>
              <a:rPr lang="en-US" sz="2000" dirty="0" smtClean="0"/>
              <a:t>values in different columns</a:t>
            </a:r>
          </a:p>
          <a:p>
            <a:pPr lvl="1"/>
            <a:r>
              <a:rPr lang="en-US" sz="2000" dirty="0" smtClean="0"/>
              <a:t>Privacy/security constraints are defined over attributes</a:t>
            </a:r>
          </a:p>
          <a:p>
            <a:r>
              <a:rPr lang="en-US" sz="2000" dirty="0" smtClean="0"/>
              <a:t>Horizontal Fragmentation</a:t>
            </a:r>
          </a:p>
          <a:p>
            <a:pPr lvl="1"/>
            <a:r>
              <a:rPr lang="en-US" sz="2000" dirty="0" smtClean="0"/>
              <a:t>associations between tuples caused </a:t>
            </a:r>
            <a:r>
              <a:rPr lang="en-US" sz="2000" dirty="0"/>
              <a:t>by functional dependencies </a:t>
            </a:r>
            <a:endParaRPr lang="en-US" sz="2000" dirty="0" smtClean="0"/>
          </a:p>
          <a:p>
            <a:pPr lvl="1"/>
            <a:r>
              <a:rPr lang="en-US" sz="2000" dirty="0" smtClean="0"/>
              <a:t>Tuples </a:t>
            </a:r>
            <a:r>
              <a:rPr lang="en-US" sz="2000" dirty="0"/>
              <a:t>can be confidential based on security constraints defined over contents of </a:t>
            </a:r>
            <a:r>
              <a:rPr lang="en-US" sz="2000" dirty="0" smtClean="0"/>
              <a:t>tuples</a:t>
            </a:r>
          </a:p>
          <a:p>
            <a:r>
              <a:rPr lang="en-US" sz="2000" dirty="0" smtClean="0"/>
              <a:t>Value (cell level) Fragmentation</a:t>
            </a:r>
          </a:p>
          <a:p>
            <a:r>
              <a:rPr lang="en-US" sz="2000" dirty="0"/>
              <a:t>Hybrid approach</a:t>
            </a:r>
          </a:p>
          <a:p>
            <a:endParaRPr lang="en-US" sz="2000" dirty="0"/>
          </a:p>
        </p:txBody>
      </p:sp>
      <p:sp>
        <p:nvSpPr>
          <p:cNvPr id="6" name="Title 5"/>
          <p:cNvSpPr>
            <a:spLocks noGrp="1"/>
          </p:cNvSpPr>
          <p:nvPr>
            <p:ph type="title"/>
          </p:nvPr>
        </p:nvSpPr>
        <p:spPr>
          <a:xfrm>
            <a:off x="723867" y="142860"/>
            <a:ext cx="9729851" cy="1137300"/>
          </a:xfrm>
        </p:spPr>
        <p:txBody>
          <a:bodyPr>
            <a:normAutofit/>
          </a:bodyPr>
          <a:lstStyle/>
          <a:p>
            <a:r>
              <a:rPr lang="en-US" dirty="0" smtClean="0"/>
              <a:t>Fragmentation Types</a:t>
            </a:r>
            <a:endParaRPr lang="en-US" dirty="0"/>
          </a:p>
        </p:txBody>
      </p:sp>
      <p:sp>
        <p:nvSpPr>
          <p:cNvPr id="7" name="Slide Number Placeholder 6"/>
          <p:cNvSpPr>
            <a:spLocks noGrp="1"/>
          </p:cNvSpPr>
          <p:nvPr>
            <p:ph type="sldNum" sz="quarter" idx="12"/>
          </p:nvPr>
        </p:nvSpPr>
        <p:spPr/>
        <p:txBody>
          <a:bodyPr/>
          <a:lstStyle/>
          <a:p>
            <a:fld id="{15E489C8-5A0D-4AD1-90EB-1C0310E35A19}" type="slidenum">
              <a:rPr lang="en-US" smtClean="0"/>
              <a:pPr/>
              <a:t>21</a:t>
            </a:fld>
            <a:endParaRPr lang="en-US" dirty="0"/>
          </a:p>
        </p:txBody>
      </p:sp>
      <p:sp>
        <p:nvSpPr>
          <p:cNvPr id="8" name="Footer Placeholder 2"/>
          <p:cNvSpPr>
            <a:spLocks noGrp="1"/>
          </p:cNvSpPr>
          <p:nvPr>
            <p:ph type="ftr" sz="quarter" idx="11"/>
          </p:nvPr>
        </p:nvSpPr>
        <p:spPr>
          <a:xfrm>
            <a:off x="1619219" y="6239180"/>
            <a:ext cx="10001320" cy="457200"/>
          </a:xfrm>
        </p:spPr>
        <p:txBody>
          <a:bodyPr/>
          <a:lstStyle/>
          <a:p>
            <a:r>
              <a:rPr lang="en-GB" sz="2400" b="0" dirty="0">
                <a:solidFill>
                  <a:schemeClr val="tx2"/>
                </a:solidFill>
              </a:rPr>
              <a:t>M. A. </a:t>
            </a:r>
            <a:r>
              <a:rPr lang="en-GB" sz="2400" b="0" dirty="0" err="1" smtClean="0">
                <a:solidFill>
                  <a:schemeClr val="tx2"/>
                </a:solidFill>
              </a:rPr>
              <a:t>Hadavi</a:t>
            </a:r>
            <a:r>
              <a:rPr lang="en-GB" sz="2400" b="0" dirty="0" smtClean="0">
                <a:solidFill>
                  <a:schemeClr val="tx2"/>
                </a:solidFill>
              </a:rPr>
              <a:t>                                	Secure Data Management in Untrusted Environments</a:t>
            </a:r>
            <a:endParaRPr lang="en-US" sz="2400" b="0" dirty="0">
              <a:solidFill>
                <a:schemeClr val="tx2"/>
              </a:solidFill>
            </a:endParaRPr>
          </a:p>
        </p:txBody>
      </p:sp>
    </p:spTree>
    <p:extLst>
      <p:ext uri="{BB962C8B-B14F-4D97-AF65-F5344CB8AC3E}">
        <p14:creationId xmlns:p14="http://schemas.microsoft.com/office/powerpoint/2010/main" val="3470466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36D75-FD2F-4536-A375-0101F03CA94E}" type="datetime1">
              <a:rPr lang="en-US" smtClean="0">
                <a:solidFill>
                  <a:srgbClr val="1F497D"/>
                </a:solidFill>
              </a:rPr>
              <a:t>2016-09-03</a:t>
            </a:fld>
            <a:endParaRPr lang="en-US">
              <a:solidFill>
                <a:srgbClr val="1F497D"/>
              </a:solidFill>
            </a:endParaRPr>
          </a:p>
        </p:txBody>
      </p:sp>
      <p:sp>
        <p:nvSpPr>
          <p:cNvPr id="3" name="Footer Placeholder 2"/>
          <p:cNvSpPr>
            <a:spLocks noGrp="1"/>
          </p:cNvSpPr>
          <p:nvPr>
            <p:ph type="ftr" sz="quarter" idx="11"/>
          </p:nvPr>
        </p:nvSpPr>
        <p:spPr/>
        <p:txBody>
          <a:bodyPr/>
          <a:lstStyle/>
          <a:p>
            <a:r>
              <a:rPr lang="en-GB" smtClean="0">
                <a:solidFill>
                  <a:srgbClr val="4F81BD">
                    <a:lumMod val="60000"/>
                    <a:lumOff val="40000"/>
                  </a:srgbClr>
                </a:solidFill>
              </a:rPr>
              <a:t>M. A. Hadavi                                   Data Management in Untrusted Environments</a:t>
            </a:r>
            <a:endParaRPr lang="en-US" dirty="0">
              <a:solidFill>
                <a:srgbClr val="4F81BD">
                  <a:lumMod val="60000"/>
                  <a:lumOff val="40000"/>
                </a:srgbClr>
              </a:solidFill>
            </a:endParaRPr>
          </a:p>
        </p:txBody>
      </p:sp>
      <p:sp>
        <p:nvSpPr>
          <p:cNvPr id="6" name="Title 5"/>
          <p:cNvSpPr>
            <a:spLocks noGrp="1"/>
          </p:cNvSpPr>
          <p:nvPr>
            <p:ph type="title"/>
          </p:nvPr>
        </p:nvSpPr>
        <p:spPr>
          <a:xfrm>
            <a:off x="514350" y="142860"/>
            <a:ext cx="8533978" cy="1143000"/>
          </a:xfrm>
        </p:spPr>
        <p:txBody>
          <a:bodyPr>
            <a:normAutofit/>
          </a:bodyPr>
          <a:lstStyle/>
          <a:p>
            <a:r>
              <a:rPr lang="en-US" dirty="0" smtClean="0"/>
              <a:t>Vertical Fragmentation - Example</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190801076"/>
              </p:ext>
            </p:extLst>
          </p:nvPr>
        </p:nvGraphicFramePr>
        <p:xfrm>
          <a:off x="5083443" y="1805552"/>
          <a:ext cx="6594936" cy="2550687"/>
        </p:xfrm>
        <a:graphic>
          <a:graphicData uri="http://schemas.openxmlformats.org/drawingml/2006/table">
            <a:tbl>
              <a:tblPr firstRow="1" bandRow="1">
                <a:tableStyleId>{5C22544A-7EE6-4342-B048-85BDC9FD1C3A}</a:tableStyleId>
              </a:tblPr>
              <a:tblGrid>
                <a:gridCol w="1099156"/>
                <a:gridCol w="1099156"/>
                <a:gridCol w="1099156"/>
                <a:gridCol w="1099156"/>
                <a:gridCol w="1099156"/>
                <a:gridCol w="1099156"/>
              </a:tblGrid>
              <a:tr h="566819">
                <a:tc>
                  <a:txBody>
                    <a:bodyPr/>
                    <a:lstStyle/>
                    <a:p>
                      <a:pPr algn="ctr" rtl="0">
                        <a:spcAft>
                          <a:spcPts val="600"/>
                        </a:spcAft>
                      </a:pPr>
                      <a:r>
                        <a:rPr lang="en-US" sz="1600" b="1" dirty="0">
                          <a:latin typeface="Times New Roman"/>
                          <a:ea typeface="Times New Roman"/>
                          <a:cs typeface="B Lotus"/>
                        </a:rPr>
                        <a:t>Illness</a:t>
                      </a:r>
                      <a:endParaRPr lang="en-US" sz="1600" dirty="0">
                        <a:latin typeface="Times New Roman"/>
                        <a:ea typeface="Times New Roman"/>
                        <a:cs typeface="B Lotus"/>
                      </a:endParaRPr>
                    </a:p>
                  </a:txBody>
                  <a:tcPr marL="0" marR="0" marT="0" marB="0" anchor="ctr"/>
                </a:tc>
                <a:tc>
                  <a:txBody>
                    <a:bodyPr/>
                    <a:lstStyle/>
                    <a:p>
                      <a:pPr algn="ctr" rtl="0">
                        <a:spcAft>
                          <a:spcPts val="600"/>
                        </a:spcAft>
                      </a:pPr>
                      <a:r>
                        <a:rPr lang="en-US" sz="1600" b="1" dirty="0">
                          <a:latin typeface="Times New Roman"/>
                          <a:ea typeface="Times New Roman"/>
                          <a:cs typeface="B Lotus"/>
                        </a:rPr>
                        <a:t>Treatment</a:t>
                      </a:r>
                      <a:endParaRPr lang="en-US" sz="1600" dirty="0">
                        <a:latin typeface="Times New Roman"/>
                        <a:ea typeface="Times New Roman"/>
                        <a:cs typeface="B Lotus"/>
                      </a:endParaRPr>
                    </a:p>
                  </a:txBody>
                  <a:tcPr marL="0" marR="0" marT="0" marB="0" anchor="ctr"/>
                </a:tc>
                <a:tc>
                  <a:txBody>
                    <a:bodyPr/>
                    <a:lstStyle/>
                    <a:p>
                      <a:pPr algn="ctr" rtl="0">
                        <a:spcAft>
                          <a:spcPts val="600"/>
                        </a:spcAft>
                      </a:pPr>
                      <a:r>
                        <a:rPr lang="en-US" sz="1600" b="1" dirty="0">
                          <a:latin typeface="Times New Roman"/>
                          <a:ea typeface="Times New Roman"/>
                          <a:cs typeface="B Lotus"/>
                        </a:rPr>
                        <a:t>Zip</a:t>
                      </a:r>
                      <a:endParaRPr lang="en-US" sz="1600" dirty="0">
                        <a:latin typeface="Times New Roman"/>
                        <a:ea typeface="Times New Roman"/>
                        <a:cs typeface="B Lotus"/>
                      </a:endParaRPr>
                    </a:p>
                  </a:txBody>
                  <a:tcPr marL="0" marR="0" marT="0" marB="0" anchor="ctr"/>
                </a:tc>
                <a:tc>
                  <a:txBody>
                    <a:bodyPr/>
                    <a:lstStyle/>
                    <a:p>
                      <a:pPr algn="ctr" rtl="0">
                        <a:spcAft>
                          <a:spcPts val="600"/>
                        </a:spcAft>
                      </a:pPr>
                      <a:r>
                        <a:rPr lang="en-US" sz="1600" b="1" dirty="0" err="1">
                          <a:latin typeface="Times New Roman"/>
                          <a:ea typeface="Times New Roman"/>
                          <a:cs typeface="B Lotus"/>
                        </a:rPr>
                        <a:t>DoB</a:t>
                      </a:r>
                      <a:endParaRPr lang="en-US" sz="1600" dirty="0">
                        <a:latin typeface="Times New Roman"/>
                        <a:ea typeface="Times New Roman"/>
                        <a:cs typeface="B Lotus"/>
                      </a:endParaRPr>
                    </a:p>
                  </a:txBody>
                  <a:tcPr marL="0" marR="0" marT="0" marB="0" anchor="ctr"/>
                </a:tc>
                <a:tc>
                  <a:txBody>
                    <a:bodyPr/>
                    <a:lstStyle/>
                    <a:p>
                      <a:pPr algn="ctr" rtl="0">
                        <a:spcAft>
                          <a:spcPts val="600"/>
                        </a:spcAft>
                      </a:pPr>
                      <a:r>
                        <a:rPr lang="en-US" sz="1600" b="1" dirty="0">
                          <a:latin typeface="Times New Roman"/>
                          <a:ea typeface="Times New Roman"/>
                          <a:cs typeface="B Lotus"/>
                        </a:rPr>
                        <a:t>Name</a:t>
                      </a:r>
                      <a:endParaRPr lang="en-US" sz="1600" dirty="0">
                        <a:latin typeface="Times New Roman"/>
                        <a:ea typeface="Times New Roman"/>
                        <a:cs typeface="B Lotus"/>
                      </a:endParaRPr>
                    </a:p>
                  </a:txBody>
                  <a:tcPr marL="0" marR="0" marT="0" marB="0" anchor="ctr"/>
                </a:tc>
                <a:tc>
                  <a:txBody>
                    <a:bodyPr/>
                    <a:lstStyle/>
                    <a:p>
                      <a:pPr algn="ctr" rtl="0">
                        <a:spcAft>
                          <a:spcPts val="600"/>
                        </a:spcAft>
                      </a:pPr>
                      <a:r>
                        <a:rPr lang="en-US" sz="1600" b="1" dirty="0">
                          <a:latin typeface="Times New Roman"/>
                          <a:ea typeface="Times New Roman"/>
                          <a:cs typeface="B Lotus"/>
                        </a:rPr>
                        <a:t>SSN</a:t>
                      </a:r>
                      <a:endParaRPr lang="en-US" sz="1600" dirty="0">
                        <a:latin typeface="Times New Roman"/>
                        <a:ea typeface="Times New Roman"/>
                        <a:cs typeface="B Lotus"/>
                      </a:endParaRPr>
                    </a:p>
                  </a:txBody>
                  <a:tcPr marL="0" marR="0" marT="0" marB="0" anchor="ctr"/>
                </a:tc>
              </a:tr>
              <a:tr h="495967">
                <a:tc>
                  <a:txBody>
                    <a:bodyPr/>
                    <a:lstStyle/>
                    <a:p>
                      <a:pPr algn="ctr" rtl="0">
                        <a:spcAft>
                          <a:spcPts val="600"/>
                        </a:spcAft>
                      </a:pPr>
                      <a:r>
                        <a:rPr lang="en-US" sz="1600" dirty="0">
                          <a:latin typeface="Times New Roman"/>
                          <a:ea typeface="Times New Roman"/>
                          <a:cs typeface="B Lotus"/>
                        </a:rPr>
                        <a:t>Flu</a:t>
                      </a:r>
                    </a:p>
                  </a:txBody>
                  <a:tcPr marL="0" marR="0" marT="0" marB="0" anchor="ctr"/>
                </a:tc>
                <a:tc>
                  <a:txBody>
                    <a:bodyPr/>
                    <a:lstStyle/>
                    <a:p>
                      <a:pPr algn="ctr" rtl="0">
                        <a:spcAft>
                          <a:spcPts val="600"/>
                        </a:spcAft>
                      </a:pPr>
                      <a:r>
                        <a:rPr lang="en-US" sz="1600" dirty="0">
                          <a:latin typeface="Times New Roman"/>
                          <a:ea typeface="Times New Roman"/>
                          <a:cs typeface="B Lotus"/>
                        </a:rPr>
                        <a:t>Actifed</a:t>
                      </a:r>
                    </a:p>
                  </a:txBody>
                  <a:tcPr marL="0" marR="0" marT="0" marB="0" anchor="ctr"/>
                </a:tc>
                <a:tc>
                  <a:txBody>
                    <a:bodyPr/>
                    <a:lstStyle/>
                    <a:p>
                      <a:pPr algn="ctr" rtl="0">
                        <a:spcAft>
                          <a:spcPts val="600"/>
                        </a:spcAft>
                      </a:pPr>
                      <a:r>
                        <a:rPr lang="en-US" sz="1600">
                          <a:latin typeface="Times New Roman"/>
                          <a:ea typeface="Times New Roman"/>
                          <a:cs typeface="B Lotus"/>
                        </a:rPr>
                        <a:t>90012</a:t>
                      </a:r>
                    </a:p>
                  </a:txBody>
                  <a:tcPr marL="0" marR="0" marT="0" marB="0" anchor="ctr"/>
                </a:tc>
                <a:tc>
                  <a:txBody>
                    <a:bodyPr/>
                    <a:lstStyle/>
                    <a:p>
                      <a:pPr algn="ctr" rtl="0">
                        <a:spcAft>
                          <a:spcPts val="600"/>
                        </a:spcAft>
                      </a:pPr>
                      <a:r>
                        <a:rPr lang="en-US" sz="1600">
                          <a:latin typeface="Times New Roman"/>
                          <a:ea typeface="Times New Roman"/>
                          <a:cs typeface="B Lotus"/>
                        </a:rPr>
                        <a:t>1969/01/01</a:t>
                      </a:r>
                    </a:p>
                  </a:txBody>
                  <a:tcPr marL="0" marR="0" marT="0" marB="0" anchor="ctr"/>
                </a:tc>
                <a:tc>
                  <a:txBody>
                    <a:bodyPr/>
                    <a:lstStyle/>
                    <a:p>
                      <a:pPr algn="ctr" rtl="0">
                        <a:spcAft>
                          <a:spcPts val="600"/>
                        </a:spcAft>
                      </a:pPr>
                      <a:r>
                        <a:rPr lang="en-US" sz="1600" dirty="0" smtClean="0">
                          <a:latin typeface="Times New Roman"/>
                          <a:ea typeface="Times New Roman"/>
                          <a:cs typeface="B Lotus"/>
                        </a:rPr>
                        <a:t>Ali</a:t>
                      </a:r>
                      <a:endParaRPr lang="en-US" sz="1600" dirty="0">
                        <a:latin typeface="Times New Roman"/>
                        <a:ea typeface="Times New Roman"/>
                        <a:cs typeface="B Lotus"/>
                      </a:endParaRPr>
                    </a:p>
                  </a:txBody>
                  <a:tcPr marL="0" marR="0" marT="0" marB="0" anchor="ctr"/>
                </a:tc>
                <a:tc>
                  <a:txBody>
                    <a:bodyPr/>
                    <a:lstStyle/>
                    <a:p>
                      <a:pPr algn="ctr" rtl="0">
                        <a:spcAft>
                          <a:spcPts val="600"/>
                        </a:spcAft>
                      </a:pPr>
                      <a:r>
                        <a:rPr lang="en-US" sz="1600" dirty="0">
                          <a:latin typeface="Times New Roman"/>
                          <a:ea typeface="Times New Roman"/>
                          <a:cs typeface="B Lotus"/>
                        </a:rPr>
                        <a:t>123-456-789</a:t>
                      </a:r>
                    </a:p>
                  </a:txBody>
                  <a:tcPr marL="0" marR="0" marT="0" marB="0" anchor="ctr"/>
                </a:tc>
              </a:tr>
              <a:tr h="495967">
                <a:tc>
                  <a:txBody>
                    <a:bodyPr/>
                    <a:lstStyle/>
                    <a:p>
                      <a:pPr algn="ctr" rtl="0">
                        <a:spcAft>
                          <a:spcPts val="600"/>
                        </a:spcAft>
                      </a:pPr>
                      <a:r>
                        <a:rPr lang="en-US" sz="1600" dirty="0">
                          <a:latin typeface="Times New Roman"/>
                          <a:ea typeface="Times New Roman"/>
                          <a:cs typeface="B Lotus"/>
                        </a:rPr>
                        <a:t>Heart disease</a:t>
                      </a:r>
                    </a:p>
                  </a:txBody>
                  <a:tcPr marL="0" marR="0" marT="0" marB="0" anchor="ctr"/>
                </a:tc>
                <a:tc>
                  <a:txBody>
                    <a:bodyPr/>
                    <a:lstStyle/>
                    <a:p>
                      <a:pPr algn="ctr" rtl="0">
                        <a:spcAft>
                          <a:spcPts val="600"/>
                        </a:spcAft>
                      </a:pPr>
                      <a:r>
                        <a:rPr lang="en-US" sz="1600" dirty="0" err="1">
                          <a:latin typeface="Times New Roman"/>
                          <a:ea typeface="Times New Roman"/>
                          <a:cs typeface="B Lotus"/>
                        </a:rPr>
                        <a:t>Altace</a:t>
                      </a:r>
                      <a:endParaRPr lang="en-US" sz="1600" dirty="0">
                        <a:latin typeface="Times New Roman"/>
                        <a:ea typeface="Times New Roman"/>
                        <a:cs typeface="B Lotus"/>
                      </a:endParaRPr>
                    </a:p>
                  </a:txBody>
                  <a:tcPr marL="0" marR="0" marT="0" marB="0" anchor="ctr"/>
                </a:tc>
                <a:tc>
                  <a:txBody>
                    <a:bodyPr/>
                    <a:lstStyle/>
                    <a:p>
                      <a:pPr algn="ctr" rtl="0">
                        <a:spcAft>
                          <a:spcPts val="600"/>
                        </a:spcAft>
                      </a:pPr>
                      <a:r>
                        <a:rPr lang="en-US" sz="1600" dirty="0">
                          <a:latin typeface="Times New Roman"/>
                          <a:ea typeface="Times New Roman"/>
                          <a:cs typeface="B Lotus"/>
                        </a:rPr>
                        <a:t>90022</a:t>
                      </a:r>
                    </a:p>
                  </a:txBody>
                  <a:tcPr marL="0" marR="0" marT="0" marB="0" anchor="ctr"/>
                </a:tc>
                <a:tc>
                  <a:txBody>
                    <a:bodyPr/>
                    <a:lstStyle/>
                    <a:p>
                      <a:pPr algn="ctr" rtl="0">
                        <a:spcAft>
                          <a:spcPts val="600"/>
                        </a:spcAft>
                      </a:pPr>
                      <a:r>
                        <a:rPr lang="en-US" sz="1600">
                          <a:latin typeface="Times New Roman"/>
                          <a:ea typeface="Times New Roman"/>
                          <a:cs typeface="B Lotus"/>
                        </a:rPr>
                        <a:t>1980/01/10</a:t>
                      </a:r>
                    </a:p>
                  </a:txBody>
                  <a:tcPr marL="0" marR="0" marT="0" marB="0" anchor="ctr"/>
                </a:tc>
                <a:tc>
                  <a:txBody>
                    <a:bodyPr/>
                    <a:lstStyle/>
                    <a:p>
                      <a:pPr algn="ctr" rtl="0">
                        <a:spcAft>
                          <a:spcPts val="600"/>
                        </a:spcAft>
                      </a:pPr>
                      <a:r>
                        <a:rPr lang="en-US" sz="1600">
                          <a:latin typeface="Times New Roman"/>
                          <a:ea typeface="Times New Roman"/>
                          <a:cs typeface="B Lotus"/>
                        </a:rPr>
                        <a:t>Hasan</a:t>
                      </a:r>
                    </a:p>
                  </a:txBody>
                  <a:tcPr marL="0" marR="0" marT="0" marB="0" anchor="ctr"/>
                </a:tc>
                <a:tc>
                  <a:txBody>
                    <a:bodyPr/>
                    <a:lstStyle/>
                    <a:p>
                      <a:pPr algn="ctr" rtl="0">
                        <a:spcAft>
                          <a:spcPts val="600"/>
                        </a:spcAft>
                      </a:pPr>
                      <a:r>
                        <a:rPr lang="en-US" sz="1600" dirty="0">
                          <a:latin typeface="Times New Roman"/>
                          <a:ea typeface="Times New Roman"/>
                          <a:cs typeface="B Lotus"/>
                        </a:rPr>
                        <a:t>123-432-899</a:t>
                      </a:r>
                    </a:p>
                  </a:txBody>
                  <a:tcPr marL="0" marR="0" marT="0" marB="0" anchor="ctr"/>
                </a:tc>
              </a:tr>
              <a:tr h="495967">
                <a:tc>
                  <a:txBody>
                    <a:bodyPr/>
                    <a:lstStyle/>
                    <a:p>
                      <a:pPr algn="ctr" rtl="0">
                        <a:spcAft>
                          <a:spcPts val="600"/>
                        </a:spcAft>
                      </a:pPr>
                      <a:r>
                        <a:rPr lang="en-US" sz="1600" dirty="0">
                          <a:latin typeface="Times New Roman"/>
                          <a:ea typeface="Times New Roman"/>
                          <a:cs typeface="B Lotus"/>
                        </a:rPr>
                        <a:t>Cold</a:t>
                      </a:r>
                    </a:p>
                  </a:txBody>
                  <a:tcPr marL="0" marR="0" marT="0" marB="0" anchor="ctr"/>
                </a:tc>
                <a:tc>
                  <a:txBody>
                    <a:bodyPr/>
                    <a:lstStyle/>
                    <a:p>
                      <a:pPr algn="ctr" rtl="0">
                        <a:spcAft>
                          <a:spcPts val="600"/>
                        </a:spcAft>
                      </a:pPr>
                      <a:r>
                        <a:rPr lang="en-US" sz="1600">
                          <a:latin typeface="Times New Roman"/>
                          <a:ea typeface="Times New Roman"/>
                          <a:cs typeface="B Lotus"/>
                        </a:rPr>
                        <a:t>Actifed</a:t>
                      </a:r>
                    </a:p>
                  </a:txBody>
                  <a:tcPr marL="0" marR="0" marT="0" marB="0" anchor="ctr"/>
                </a:tc>
                <a:tc>
                  <a:txBody>
                    <a:bodyPr/>
                    <a:lstStyle/>
                    <a:p>
                      <a:pPr algn="ctr" rtl="0">
                        <a:spcAft>
                          <a:spcPts val="600"/>
                        </a:spcAft>
                      </a:pPr>
                      <a:r>
                        <a:rPr lang="en-US" sz="1600" dirty="0">
                          <a:latin typeface="Times New Roman"/>
                          <a:ea typeface="Times New Roman"/>
                          <a:cs typeface="B Lotus"/>
                        </a:rPr>
                        <a:t>90010</a:t>
                      </a:r>
                    </a:p>
                  </a:txBody>
                  <a:tcPr marL="0" marR="0" marT="0" marB="0" anchor="ctr"/>
                </a:tc>
                <a:tc>
                  <a:txBody>
                    <a:bodyPr/>
                    <a:lstStyle/>
                    <a:p>
                      <a:pPr algn="ctr" rtl="0">
                        <a:spcAft>
                          <a:spcPts val="600"/>
                        </a:spcAft>
                      </a:pPr>
                      <a:r>
                        <a:rPr lang="en-US" sz="1600" dirty="0">
                          <a:latin typeface="Times New Roman"/>
                          <a:ea typeface="Times New Roman"/>
                          <a:cs typeface="B Lotus"/>
                        </a:rPr>
                        <a:t>1971/11/27</a:t>
                      </a:r>
                    </a:p>
                  </a:txBody>
                  <a:tcPr marL="0" marR="0" marT="0" marB="0" anchor="ctr"/>
                </a:tc>
                <a:tc>
                  <a:txBody>
                    <a:bodyPr/>
                    <a:lstStyle/>
                    <a:p>
                      <a:pPr algn="ctr" rtl="0">
                        <a:spcAft>
                          <a:spcPts val="600"/>
                        </a:spcAft>
                      </a:pPr>
                      <a:r>
                        <a:rPr lang="en-US" sz="1600">
                          <a:latin typeface="Times New Roman"/>
                          <a:ea typeface="Times New Roman"/>
                          <a:cs typeface="B Lotus"/>
                        </a:rPr>
                        <a:t>Hossein</a:t>
                      </a:r>
                    </a:p>
                  </a:txBody>
                  <a:tcPr marL="0" marR="0" marT="0" marB="0" anchor="ctr"/>
                </a:tc>
                <a:tc>
                  <a:txBody>
                    <a:bodyPr/>
                    <a:lstStyle/>
                    <a:p>
                      <a:pPr algn="ctr" rtl="0">
                        <a:spcAft>
                          <a:spcPts val="600"/>
                        </a:spcAft>
                      </a:pPr>
                      <a:r>
                        <a:rPr lang="en-US" sz="1600" dirty="0">
                          <a:latin typeface="Times New Roman"/>
                          <a:ea typeface="Times New Roman"/>
                          <a:cs typeface="B Lotus"/>
                        </a:rPr>
                        <a:t>870-122-455</a:t>
                      </a:r>
                    </a:p>
                  </a:txBody>
                  <a:tcPr marL="0" marR="0" marT="0" marB="0" anchor="ctr"/>
                </a:tc>
              </a:tr>
              <a:tr h="495967">
                <a:tc>
                  <a:txBody>
                    <a:bodyPr/>
                    <a:lstStyle/>
                    <a:p>
                      <a:pPr algn="ctr" rtl="0">
                        <a:spcAft>
                          <a:spcPts val="600"/>
                        </a:spcAft>
                      </a:pPr>
                      <a:r>
                        <a:rPr lang="en-US" sz="1600" dirty="0">
                          <a:latin typeface="Times New Roman"/>
                          <a:ea typeface="Times New Roman"/>
                          <a:cs typeface="B Lotus"/>
                        </a:rPr>
                        <a:t>Osteoporosis</a:t>
                      </a:r>
                    </a:p>
                  </a:txBody>
                  <a:tcPr marL="0" marR="0" marT="0" marB="0" anchor="ctr"/>
                </a:tc>
                <a:tc>
                  <a:txBody>
                    <a:bodyPr/>
                    <a:lstStyle/>
                    <a:p>
                      <a:pPr algn="ctr" rtl="0">
                        <a:spcAft>
                          <a:spcPts val="600"/>
                        </a:spcAft>
                      </a:pPr>
                      <a:r>
                        <a:rPr lang="en-US" sz="1600" dirty="0" err="1">
                          <a:latin typeface="Times New Roman"/>
                          <a:ea typeface="Times New Roman"/>
                          <a:cs typeface="B Lotus"/>
                        </a:rPr>
                        <a:t>alendronate</a:t>
                      </a:r>
                      <a:endParaRPr lang="en-US" sz="1600" dirty="0">
                        <a:latin typeface="Times New Roman"/>
                        <a:ea typeface="Times New Roman"/>
                        <a:cs typeface="B Lotus"/>
                      </a:endParaRPr>
                    </a:p>
                  </a:txBody>
                  <a:tcPr marL="0" marR="0" marT="0" marB="0" anchor="ctr"/>
                </a:tc>
                <a:tc>
                  <a:txBody>
                    <a:bodyPr/>
                    <a:lstStyle/>
                    <a:p>
                      <a:pPr algn="ctr" rtl="0">
                        <a:spcAft>
                          <a:spcPts val="600"/>
                        </a:spcAft>
                      </a:pPr>
                      <a:r>
                        <a:rPr lang="en-US" sz="1600" dirty="0">
                          <a:latin typeface="Times New Roman"/>
                          <a:ea typeface="Times New Roman"/>
                          <a:cs typeface="B Lotus"/>
                        </a:rPr>
                        <a:t>90005</a:t>
                      </a:r>
                    </a:p>
                  </a:txBody>
                  <a:tcPr marL="0" marR="0" marT="0" marB="0" anchor="ctr"/>
                </a:tc>
                <a:tc>
                  <a:txBody>
                    <a:bodyPr/>
                    <a:lstStyle/>
                    <a:p>
                      <a:pPr algn="ctr" rtl="0">
                        <a:spcAft>
                          <a:spcPts val="600"/>
                        </a:spcAft>
                      </a:pPr>
                      <a:r>
                        <a:rPr lang="en-US" sz="1600" dirty="0">
                          <a:latin typeface="Times New Roman"/>
                          <a:ea typeface="Times New Roman"/>
                          <a:cs typeface="B Lotus"/>
                        </a:rPr>
                        <a:t>1950/11/22</a:t>
                      </a:r>
                    </a:p>
                  </a:txBody>
                  <a:tcPr marL="0" marR="0" marT="0" marB="0" anchor="ctr"/>
                </a:tc>
                <a:tc>
                  <a:txBody>
                    <a:bodyPr/>
                    <a:lstStyle/>
                    <a:p>
                      <a:pPr algn="ctr" rtl="0">
                        <a:spcAft>
                          <a:spcPts val="600"/>
                        </a:spcAft>
                      </a:pPr>
                      <a:r>
                        <a:rPr lang="en-US" sz="1600" dirty="0" err="1" smtClean="0">
                          <a:latin typeface="Times New Roman"/>
                          <a:ea typeface="Times New Roman"/>
                          <a:cs typeface="B Lotus"/>
                        </a:rPr>
                        <a:t>Bahram</a:t>
                      </a:r>
                      <a:endParaRPr lang="en-US" sz="1600" dirty="0">
                        <a:latin typeface="Times New Roman"/>
                        <a:ea typeface="Times New Roman"/>
                        <a:cs typeface="B Lotus"/>
                      </a:endParaRPr>
                    </a:p>
                  </a:txBody>
                  <a:tcPr marL="0" marR="0" marT="0" marB="0" anchor="ctr"/>
                </a:tc>
                <a:tc>
                  <a:txBody>
                    <a:bodyPr/>
                    <a:lstStyle/>
                    <a:p>
                      <a:pPr algn="ctr" rtl="0">
                        <a:spcAft>
                          <a:spcPts val="600"/>
                        </a:spcAft>
                      </a:pPr>
                      <a:r>
                        <a:rPr lang="en-US" sz="1600" dirty="0">
                          <a:latin typeface="Times New Roman"/>
                          <a:ea typeface="Times New Roman"/>
                          <a:cs typeface="B Lotus"/>
                        </a:rPr>
                        <a:t>111-879-354</a:t>
                      </a:r>
                    </a:p>
                  </a:txBody>
                  <a:tcPr marL="0" marR="0" marT="0" marB="0" anchor="ctr"/>
                </a:tc>
              </a:tr>
            </a:tbl>
          </a:graphicData>
        </a:graphic>
      </p:graphicFrame>
      <p:sp>
        <p:nvSpPr>
          <p:cNvPr id="8" name="Rectangle 7"/>
          <p:cNvSpPr/>
          <p:nvPr/>
        </p:nvSpPr>
        <p:spPr>
          <a:xfrm>
            <a:off x="5494564" y="4517247"/>
            <a:ext cx="6343650" cy="1431161"/>
          </a:xfrm>
          <a:prstGeom prst="rect">
            <a:avLst/>
          </a:prstGeom>
        </p:spPr>
        <p:txBody>
          <a:bodyPr wrap="square">
            <a:spAutoFit/>
          </a:bodyPr>
          <a:lstStyle/>
          <a:p>
            <a:pPr algn="just">
              <a:spcAft>
                <a:spcPts val="600"/>
              </a:spcAft>
            </a:pPr>
            <a:r>
              <a:rPr lang="en-US" dirty="0">
                <a:solidFill>
                  <a:prstClr val="black"/>
                </a:solidFill>
                <a:latin typeface="Times New Roman"/>
                <a:ea typeface="Times New Roman"/>
                <a:cs typeface="B Lotus"/>
              </a:rPr>
              <a:t>The set of </a:t>
            </a:r>
            <a:r>
              <a:rPr lang="en-US" i="1" dirty="0">
                <a:solidFill>
                  <a:prstClr val="black"/>
                </a:solidFill>
                <a:latin typeface="Times New Roman"/>
                <a:ea typeface="Times New Roman"/>
                <a:cs typeface="B Lotus"/>
              </a:rPr>
              <a:t>Security Constraints </a:t>
            </a:r>
            <a:r>
              <a:rPr lang="en-US" dirty="0">
                <a:solidFill>
                  <a:prstClr val="black"/>
                </a:solidFill>
                <a:latin typeface="Times New Roman"/>
                <a:ea typeface="Times New Roman"/>
                <a:cs typeface="B Lotus"/>
              </a:rPr>
              <a:t>over the above relation:</a:t>
            </a:r>
          </a:p>
          <a:p>
            <a:pPr algn="just">
              <a:spcAft>
                <a:spcPts val="600"/>
              </a:spcAft>
            </a:pPr>
            <a:r>
              <a:rPr lang="en-US" b="1" dirty="0">
                <a:solidFill>
                  <a:prstClr val="black"/>
                </a:solidFill>
                <a:latin typeface="Times New Roman"/>
                <a:ea typeface="Times New Roman"/>
                <a:cs typeface="B Lotus"/>
              </a:rPr>
              <a:t>p</a:t>
            </a:r>
            <a:r>
              <a:rPr lang="en-US" b="1" baseline="-25000" dirty="0">
                <a:solidFill>
                  <a:prstClr val="black"/>
                </a:solidFill>
                <a:latin typeface="Times New Roman"/>
                <a:ea typeface="Times New Roman"/>
                <a:cs typeface="B Lotus"/>
              </a:rPr>
              <a:t>0</a:t>
            </a:r>
            <a:r>
              <a:rPr lang="en-US" b="1" dirty="0">
                <a:solidFill>
                  <a:prstClr val="black"/>
                </a:solidFill>
                <a:latin typeface="Times New Roman"/>
                <a:ea typeface="Times New Roman"/>
                <a:cs typeface="B Lotus"/>
              </a:rPr>
              <a:t> = {SSN}, 			p</a:t>
            </a:r>
            <a:r>
              <a:rPr lang="en-US" b="1" baseline="-25000" dirty="0">
                <a:solidFill>
                  <a:prstClr val="black"/>
                </a:solidFill>
                <a:latin typeface="Times New Roman"/>
                <a:ea typeface="Times New Roman"/>
                <a:cs typeface="B Lotus"/>
              </a:rPr>
              <a:t>1</a:t>
            </a:r>
            <a:r>
              <a:rPr lang="en-US" b="1" dirty="0">
                <a:solidFill>
                  <a:prstClr val="black"/>
                </a:solidFill>
                <a:latin typeface="Times New Roman"/>
                <a:ea typeface="Times New Roman"/>
                <a:cs typeface="B Lotus"/>
              </a:rPr>
              <a:t> = {Name, Treatment}, </a:t>
            </a:r>
          </a:p>
          <a:p>
            <a:pPr algn="just">
              <a:spcAft>
                <a:spcPts val="600"/>
              </a:spcAft>
            </a:pPr>
            <a:r>
              <a:rPr lang="en-US" b="1" dirty="0">
                <a:solidFill>
                  <a:prstClr val="black"/>
                </a:solidFill>
                <a:latin typeface="Times New Roman"/>
                <a:ea typeface="Times New Roman"/>
                <a:cs typeface="B Lotus"/>
              </a:rPr>
              <a:t>p</a:t>
            </a:r>
            <a:r>
              <a:rPr lang="en-US" b="1" baseline="-25000" dirty="0">
                <a:solidFill>
                  <a:prstClr val="black"/>
                </a:solidFill>
                <a:latin typeface="Times New Roman"/>
                <a:ea typeface="Times New Roman"/>
                <a:cs typeface="B Lotus"/>
              </a:rPr>
              <a:t>2</a:t>
            </a:r>
            <a:r>
              <a:rPr lang="en-US" b="1" dirty="0">
                <a:solidFill>
                  <a:prstClr val="black"/>
                </a:solidFill>
                <a:latin typeface="Times New Roman"/>
                <a:ea typeface="Times New Roman"/>
                <a:cs typeface="B Lotus"/>
              </a:rPr>
              <a:t> = {Name, Illness}, 		p</a:t>
            </a:r>
            <a:r>
              <a:rPr lang="en-US" b="1" baseline="-25000" dirty="0">
                <a:solidFill>
                  <a:prstClr val="black"/>
                </a:solidFill>
                <a:latin typeface="Times New Roman"/>
                <a:ea typeface="Times New Roman"/>
                <a:cs typeface="B Lotus"/>
              </a:rPr>
              <a:t>3</a:t>
            </a:r>
            <a:r>
              <a:rPr lang="en-US" b="1" dirty="0">
                <a:solidFill>
                  <a:prstClr val="black"/>
                </a:solidFill>
                <a:latin typeface="Times New Roman"/>
                <a:ea typeface="Times New Roman"/>
                <a:cs typeface="B Lotus"/>
              </a:rPr>
              <a:t> = {Treatment, Illness}, </a:t>
            </a:r>
          </a:p>
          <a:p>
            <a:pPr algn="just">
              <a:spcAft>
                <a:spcPts val="600"/>
              </a:spcAft>
            </a:pPr>
            <a:r>
              <a:rPr lang="en-US" b="1" dirty="0">
                <a:solidFill>
                  <a:prstClr val="black"/>
                </a:solidFill>
                <a:latin typeface="Times New Roman"/>
                <a:ea typeface="Times New Roman"/>
                <a:cs typeface="B Lotus"/>
              </a:rPr>
              <a:t>p</a:t>
            </a:r>
            <a:r>
              <a:rPr lang="en-US" b="1" baseline="-25000" dirty="0">
                <a:solidFill>
                  <a:prstClr val="black"/>
                </a:solidFill>
                <a:latin typeface="Times New Roman"/>
                <a:ea typeface="Times New Roman"/>
                <a:cs typeface="B Lotus"/>
              </a:rPr>
              <a:t>4</a:t>
            </a:r>
            <a:r>
              <a:rPr lang="en-US" b="1" dirty="0">
                <a:solidFill>
                  <a:prstClr val="black"/>
                </a:solidFill>
                <a:latin typeface="Times New Roman"/>
                <a:ea typeface="Times New Roman"/>
                <a:cs typeface="B Lotus"/>
              </a:rPr>
              <a:t> = {</a:t>
            </a:r>
            <a:r>
              <a:rPr lang="en-US" b="1" dirty="0" err="1">
                <a:solidFill>
                  <a:prstClr val="black"/>
                </a:solidFill>
                <a:latin typeface="Times New Roman"/>
                <a:ea typeface="Times New Roman"/>
                <a:cs typeface="B Lotus"/>
              </a:rPr>
              <a:t>DoB</a:t>
            </a:r>
            <a:r>
              <a:rPr lang="en-US" b="1" dirty="0">
                <a:solidFill>
                  <a:prstClr val="black"/>
                </a:solidFill>
                <a:latin typeface="Times New Roman"/>
                <a:ea typeface="Times New Roman"/>
                <a:cs typeface="B Lotus"/>
              </a:rPr>
              <a:t>, Zip, Treatment}, 	p</a:t>
            </a:r>
            <a:r>
              <a:rPr lang="en-US" b="1" baseline="-25000" dirty="0">
                <a:solidFill>
                  <a:prstClr val="black"/>
                </a:solidFill>
                <a:latin typeface="Times New Roman"/>
                <a:ea typeface="Times New Roman"/>
                <a:cs typeface="B Lotus"/>
              </a:rPr>
              <a:t>5</a:t>
            </a:r>
            <a:r>
              <a:rPr lang="en-US" b="1" dirty="0">
                <a:solidFill>
                  <a:prstClr val="black"/>
                </a:solidFill>
                <a:latin typeface="Times New Roman"/>
                <a:ea typeface="Times New Roman"/>
                <a:cs typeface="B Lotus"/>
              </a:rPr>
              <a:t> = {</a:t>
            </a:r>
            <a:r>
              <a:rPr lang="en-US" b="1" dirty="0" err="1">
                <a:solidFill>
                  <a:prstClr val="black"/>
                </a:solidFill>
                <a:latin typeface="Times New Roman"/>
                <a:ea typeface="Times New Roman"/>
                <a:cs typeface="B Lotus"/>
              </a:rPr>
              <a:t>DoB</a:t>
            </a:r>
            <a:r>
              <a:rPr lang="en-US" b="1" dirty="0">
                <a:solidFill>
                  <a:prstClr val="black"/>
                </a:solidFill>
                <a:latin typeface="Times New Roman"/>
                <a:ea typeface="Times New Roman"/>
                <a:cs typeface="B Lotus"/>
              </a:rPr>
              <a:t>, Zip, Illness}</a:t>
            </a:r>
            <a:endParaRPr lang="en-US" sz="2400" b="1" dirty="0">
              <a:solidFill>
                <a:prstClr val="black"/>
              </a:solidFill>
              <a:latin typeface="Times New Roman"/>
              <a:ea typeface="Times New Roman"/>
              <a:cs typeface="B Lotus"/>
            </a:endParaRPr>
          </a:p>
        </p:txBody>
      </p:sp>
      <p:sp>
        <p:nvSpPr>
          <p:cNvPr id="9" name="Slide Number Placeholder 8"/>
          <p:cNvSpPr>
            <a:spLocks noGrp="1"/>
          </p:cNvSpPr>
          <p:nvPr>
            <p:ph type="sldNum" sz="quarter" idx="12"/>
          </p:nvPr>
        </p:nvSpPr>
        <p:spPr/>
        <p:txBody>
          <a:bodyPr/>
          <a:lstStyle/>
          <a:p>
            <a:fld id="{15E489C8-5A0D-4AD1-90EB-1C0310E35A19}" type="slidenum">
              <a:rPr lang="en-US" smtClean="0"/>
              <a:pPr/>
              <a:t>22</a:t>
            </a:fld>
            <a:endParaRPr lang="en-US" dirty="0"/>
          </a:p>
        </p:txBody>
      </p:sp>
      <p:sp>
        <p:nvSpPr>
          <p:cNvPr id="10" name="Content Placeholder 4"/>
          <p:cNvSpPr>
            <a:spLocks noGrp="1"/>
          </p:cNvSpPr>
          <p:nvPr>
            <p:ph sz="quarter" idx="1"/>
          </p:nvPr>
        </p:nvSpPr>
        <p:spPr>
          <a:xfrm>
            <a:off x="391887" y="1612432"/>
            <a:ext cx="4245428" cy="4184209"/>
          </a:xfrm>
        </p:spPr>
        <p:txBody>
          <a:bodyPr>
            <a:normAutofit/>
          </a:bodyPr>
          <a:lstStyle/>
          <a:p>
            <a:r>
              <a:rPr lang="en-US" sz="1800" dirty="0" smtClean="0"/>
              <a:t>Fragmentation Properties</a:t>
            </a:r>
          </a:p>
          <a:p>
            <a:pPr lvl="1"/>
            <a:r>
              <a:rPr lang="en-US" sz="1600" dirty="0" smtClean="0"/>
              <a:t>Lossless</a:t>
            </a:r>
          </a:p>
          <a:p>
            <a:pPr lvl="1"/>
            <a:r>
              <a:rPr lang="en-US" sz="1600" dirty="0" smtClean="0"/>
              <a:t>Constraint satisfaction</a:t>
            </a:r>
          </a:p>
          <a:p>
            <a:r>
              <a:rPr lang="en-US" sz="1800" dirty="0" smtClean="0"/>
              <a:t>Optimization factors</a:t>
            </a:r>
          </a:p>
          <a:p>
            <a:pPr lvl="1"/>
            <a:r>
              <a:rPr lang="en-US" sz="1800" dirty="0" smtClean="0"/>
              <a:t>minimize </a:t>
            </a:r>
            <a:r>
              <a:rPr lang="en-US" sz="1800" dirty="0"/>
              <a:t>the query execution cost</a:t>
            </a:r>
          </a:p>
          <a:p>
            <a:pPr lvl="1"/>
            <a:r>
              <a:rPr lang="en-US" sz="1800" dirty="0" smtClean="0"/>
              <a:t>maximize </a:t>
            </a:r>
            <a:r>
              <a:rPr lang="en-US" sz="1800" dirty="0"/>
              <a:t>the attributes visibility </a:t>
            </a:r>
          </a:p>
          <a:p>
            <a:pPr lvl="1"/>
            <a:r>
              <a:rPr lang="en-US" sz="1800" dirty="0" smtClean="0"/>
              <a:t>minimize </a:t>
            </a:r>
            <a:r>
              <a:rPr lang="en-US" sz="1800" dirty="0"/>
              <a:t>the number of fragments</a:t>
            </a:r>
          </a:p>
          <a:p>
            <a:pPr lvl="1"/>
            <a:r>
              <a:rPr lang="en-US" sz="1800" dirty="0" smtClean="0"/>
              <a:t>minimize </a:t>
            </a:r>
            <a:r>
              <a:rPr lang="en-US" sz="1800" dirty="0"/>
              <a:t>the imposed costs to the data </a:t>
            </a:r>
            <a:r>
              <a:rPr lang="en-US" sz="1800" dirty="0" smtClean="0"/>
              <a:t>owner</a:t>
            </a:r>
          </a:p>
          <a:p>
            <a:pPr lvl="1"/>
            <a:r>
              <a:rPr lang="en-US" sz="1800" dirty="0" smtClean="0"/>
              <a:t>…</a:t>
            </a:r>
            <a:endParaRPr lang="en-US" sz="1800" dirty="0"/>
          </a:p>
          <a:p>
            <a:endParaRPr lang="en-US" sz="1800" dirty="0"/>
          </a:p>
        </p:txBody>
      </p:sp>
    </p:spTree>
    <p:extLst>
      <p:ext uri="{BB962C8B-B14F-4D97-AF65-F5344CB8AC3E}">
        <p14:creationId xmlns:p14="http://schemas.microsoft.com/office/powerpoint/2010/main" val="2495221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sz="4400" b="1" dirty="0" smtClean="0">
                <a:cs typeface="B Titr" panose="00000700000000000000" pitchFamily="2" charset="-78"/>
              </a:rPr>
              <a:t>Part 3</a:t>
            </a:r>
            <a:endParaRPr lang="en-US" sz="4400" b="1" dirty="0">
              <a:cs typeface="B Titr" panose="00000700000000000000" pitchFamily="2" charset="-78"/>
            </a:endParaRPr>
          </a:p>
        </p:txBody>
      </p:sp>
      <p:sp>
        <p:nvSpPr>
          <p:cNvPr id="8" name="Text Placeholder 7"/>
          <p:cNvSpPr>
            <a:spLocks noGrp="1"/>
          </p:cNvSpPr>
          <p:nvPr>
            <p:ph type="body" idx="1"/>
          </p:nvPr>
        </p:nvSpPr>
        <p:spPr>
          <a:xfrm>
            <a:off x="963084" y="2615313"/>
            <a:ext cx="10363200" cy="1338262"/>
          </a:xfrm>
        </p:spPr>
        <p:txBody>
          <a:bodyPr>
            <a:normAutofit/>
          </a:bodyPr>
          <a:lstStyle/>
          <a:p>
            <a:pPr algn="l"/>
            <a:r>
              <a:rPr lang="en-US" b="1" dirty="0" smtClean="0">
                <a:cs typeface="B Nazanin" panose="00000400000000000000" pitchFamily="2" charset="-78"/>
              </a:rPr>
              <a:t>Solutions for Correctness Verification of Query Results</a:t>
            </a:r>
            <a:endParaRPr lang="en-US"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15E489C8-5A0D-4AD1-90EB-1C0310E35A19}" type="slidenum">
              <a:rPr lang="en-US" smtClean="0"/>
              <a:pPr/>
              <a:t>23</a:t>
            </a:fld>
            <a:endParaRPr lang="en-US" dirty="0"/>
          </a:p>
        </p:txBody>
      </p:sp>
    </p:spTree>
    <p:extLst>
      <p:ext uri="{BB962C8B-B14F-4D97-AF65-F5344CB8AC3E}">
        <p14:creationId xmlns:p14="http://schemas.microsoft.com/office/powerpoint/2010/main" val="2957111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059B6-6CA5-4DA1-B69C-AABEB4358996}" type="datetime1">
              <a:rPr lang="en-US" smtClean="0">
                <a:solidFill>
                  <a:srgbClr val="1F497D"/>
                </a:solidFill>
              </a:rPr>
              <a:t>2016-09-03</a:t>
            </a:fld>
            <a:endParaRPr lang="en-US">
              <a:solidFill>
                <a:srgbClr val="1F497D"/>
              </a:solidFill>
            </a:endParaRPr>
          </a:p>
        </p:txBody>
      </p:sp>
      <p:sp>
        <p:nvSpPr>
          <p:cNvPr id="4" name="Slide Number Placeholder 3"/>
          <p:cNvSpPr>
            <a:spLocks noGrp="1"/>
          </p:cNvSpPr>
          <p:nvPr>
            <p:ph type="sldNum" sz="quarter" idx="12"/>
          </p:nvPr>
        </p:nvSpPr>
        <p:spPr/>
        <p:txBody>
          <a:bodyPr/>
          <a:lstStyle/>
          <a:p>
            <a:fld id="{15E489C8-5A0D-4AD1-90EB-1C0310E35A19}" type="slidenum">
              <a:rPr lang="en-US" smtClean="0"/>
              <a:pPr/>
              <a:t>24</a:t>
            </a:fld>
            <a:endParaRPr lang="en-US" dirty="0"/>
          </a:p>
        </p:txBody>
      </p:sp>
      <p:sp>
        <p:nvSpPr>
          <p:cNvPr id="5" name="Content Placeholder 4"/>
          <p:cNvSpPr>
            <a:spLocks noGrp="1"/>
          </p:cNvSpPr>
          <p:nvPr>
            <p:ph sz="quarter" idx="1"/>
          </p:nvPr>
        </p:nvSpPr>
        <p:spPr/>
        <p:txBody>
          <a:bodyPr>
            <a:normAutofit/>
          </a:bodyPr>
          <a:lstStyle/>
          <a:p>
            <a:pPr>
              <a:lnSpc>
                <a:spcPct val="150000"/>
              </a:lnSpc>
            </a:pPr>
            <a:r>
              <a:rPr lang="en-US" sz="2000" dirty="0" smtClean="0"/>
              <a:t>Till now we talked about passive adversary. Now, we move on to the more powerful adversary, Active adversary!</a:t>
            </a:r>
          </a:p>
          <a:p>
            <a:pPr lvl="1">
              <a:lnSpc>
                <a:spcPct val="150000"/>
              </a:lnSpc>
            </a:pPr>
            <a:r>
              <a:rPr lang="en-US" sz="2000" dirty="0" smtClean="0"/>
              <a:t>Malicious Cloud Server!</a:t>
            </a:r>
          </a:p>
          <a:p>
            <a:pPr lvl="2">
              <a:lnSpc>
                <a:spcPct val="150000"/>
              </a:lnSpc>
            </a:pPr>
            <a:r>
              <a:rPr lang="en-US" sz="1800" dirty="0" smtClean="0"/>
              <a:t>A server compromised by an active adversary</a:t>
            </a:r>
          </a:p>
          <a:p>
            <a:pPr lvl="2">
              <a:lnSpc>
                <a:spcPct val="150000"/>
              </a:lnSpc>
            </a:pPr>
            <a:r>
              <a:rPr lang="en-US" sz="1800" dirty="0" smtClean="0"/>
              <a:t>Virus attacks and data </a:t>
            </a:r>
            <a:r>
              <a:rPr lang="en-US" sz="1800" dirty="0" err="1" smtClean="0"/>
              <a:t>curroption</a:t>
            </a:r>
            <a:r>
              <a:rPr lang="en-US" sz="1800" dirty="0" smtClean="0"/>
              <a:t>/loss</a:t>
            </a:r>
          </a:p>
          <a:p>
            <a:pPr lvl="1">
              <a:lnSpc>
                <a:spcPct val="150000"/>
              </a:lnSpc>
            </a:pPr>
            <a:r>
              <a:rPr lang="en-US" sz="2000" dirty="0" smtClean="0"/>
              <a:t>When you pose a query and receive a result, are you sure about the </a:t>
            </a:r>
            <a:r>
              <a:rPr lang="en-US" sz="2000" dirty="0" smtClean="0">
                <a:solidFill>
                  <a:srgbClr val="FF0000"/>
                </a:solidFill>
              </a:rPr>
              <a:t>Correctness</a:t>
            </a:r>
            <a:r>
              <a:rPr lang="en-US" sz="2000" dirty="0" smtClean="0"/>
              <a:t> of the result?</a:t>
            </a:r>
            <a:endParaRPr lang="en-US" sz="1800" dirty="0" smtClean="0"/>
          </a:p>
          <a:p>
            <a:pPr lvl="1">
              <a:lnSpc>
                <a:spcPct val="150000"/>
              </a:lnSpc>
            </a:pPr>
            <a:endParaRPr lang="en-US" sz="2000" dirty="0" smtClean="0"/>
          </a:p>
          <a:p>
            <a:pPr>
              <a:lnSpc>
                <a:spcPct val="150000"/>
              </a:lnSpc>
            </a:pPr>
            <a:endParaRPr lang="en-US" sz="2400" dirty="0"/>
          </a:p>
        </p:txBody>
      </p:sp>
      <p:sp>
        <p:nvSpPr>
          <p:cNvPr id="6" name="Title 5"/>
          <p:cNvSpPr>
            <a:spLocks noGrp="1"/>
          </p:cNvSpPr>
          <p:nvPr>
            <p:ph type="title"/>
          </p:nvPr>
        </p:nvSpPr>
        <p:spPr>
          <a:xfrm>
            <a:off x="314613" y="142860"/>
            <a:ext cx="8731416" cy="1143000"/>
          </a:xfrm>
        </p:spPr>
        <p:txBody>
          <a:bodyPr>
            <a:normAutofit/>
          </a:bodyPr>
          <a:lstStyle/>
          <a:p>
            <a:r>
              <a:rPr lang="en-US" sz="3600" dirty="0" smtClean="0"/>
              <a:t>The adversary becomes Active!</a:t>
            </a:r>
            <a:endParaRPr lang="en-US" sz="3600" dirty="0"/>
          </a:p>
        </p:txBody>
      </p:sp>
      <p:sp>
        <p:nvSpPr>
          <p:cNvPr id="7" name="Footer Placeholder 2"/>
          <p:cNvSpPr>
            <a:spLocks noGrp="1"/>
          </p:cNvSpPr>
          <p:nvPr>
            <p:ph type="ftr" sz="quarter" idx="11"/>
          </p:nvPr>
        </p:nvSpPr>
        <p:spPr>
          <a:xfrm>
            <a:off x="1619219" y="6239180"/>
            <a:ext cx="10001320" cy="457200"/>
          </a:xfrm>
        </p:spPr>
        <p:txBody>
          <a:bodyPr/>
          <a:lstStyle/>
          <a:p>
            <a:r>
              <a:rPr lang="en-GB" sz="2400" b="0" dirty="0">
                <a:solidFill>
                  <a:schemeClr val="tx2"/>
                </a:solidFill>
              </a:rPr>
              <a:t>M. A. </a:t>
            </a:r>
            <a:r>
              <a:rPr lang="en-GB" sz="2400" b="0" dirty="0" err="1" smtClean="0">
                <a:solidFill>
                  <a:schemeClr val="tx2"/>
                </a:solidFill>
              </a:rPr>
              <a:t>Hadavi</a:t>
            </a:r>
            <a:r>
              <a:rPr lang="en-GB" sz="2400" b="0" dirty="0" smtClean="0">
                <a:solidFill>
                  <a:schemeClr val="tx2"/>
                </a:solidFill>
              </a:rPr>
              <a:t>                                	Secure Data Management in Untrusted Environments</a:t>
            </a:r>
            <a:endParaRPr lang="en-US" sz="2400" b="0" dirty="0">
              <a:solidFill>
                <a:schemeClr val="tx2"/>
              </a:solidFill>
            </a:endParaRPr>
          </a:p>
        </p:txBody>
      </p:sp>
    </p:spTree>
    <p:extLst>
      <p:ext uri="{BB962C8B-B14F-4D97-AF65-F5344CB8AC3E}">
        <p14:creationId xmlns:p14="http://schemas.microsoft.com/office/powerpoint/2010/main" val="2779144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576BB-E81B-447B-99E8-4C22C855FE31}" type="datetime1">
              <a:rPr lang="en-US" smtClean="0">
                <a:solidFill>
                  <a:srgbClr val="1F497D"/>
                </a:solidFill>
              </a:rPr>
              <a:t>2016-09-03</a:t>
            </a:fld>
            <a:endParaRPr lang="en-US">
              <a:solidFill>
                <a:srgbClr val="1F497D"/>
              </a:solidFill>
            </a:endParaRPr>
          </a:p>
        </p:txBody>
      </p:sp>
      <p:sp>
        <p:nvSpPr>
          <p:cNvPr id="3" name="Footer Placeholder 2"/>
          <p:cNvSpPr>
            <a:spLocks noGrp="1"/>
          </p:cNvSpPr>
          <p:nvPr>
            <p:ph type="ftr" sz="quarter" idx="11"/>
          </p:nvPr>
        </p:nvSpPr>
        <p:spPr/>
        <p:txBody>
          <a:bodyPr/>
          <a:lstStyle/>
          <a:p>
            <a:pPr algn="l"/>
            <a:r>
              <a:rPr lang="en-GB" sz="2400" dirty="0" smtClean="0">
                <a:solidFill>
                  <a:schemeClr val="tx2"/>
                </a:solidFill>
              </a:rPr>
              <a:t>M. A. </a:t>
            </a:r>
            <a:r>
              <a:rPr lang="en-GB" sz="2400" dirty="0" err="1" smtClean="0">
                <a:solidFill>
                  <a:schemeClr val="tx2"/>
                </a:solidFill>
              </a:rPr>
              <a:t>Hadavi</a:t>
            </a:r>
            <a:r>
              <a:rPr lang="en-GB" sz="2400" dirty="0" smtClean="0">
                <a:solidFill>
                  <a:schemeClr val="tx2"/>
                </a:solidFill>
              </a:rPr>
              <a:t>                             	   Secure Data Management in Untrusted Environments</a:t>
            </a:r>
            <a:endParaRPr lang="en-US" sz="2400" dirty="0">
              <a:solidFill>
                <a:schemeClr val="tx2"/>
              </a:solidFill>
            </a:endParaRPr>
          </a:p>
        </p:txBody>
      </p:sp>
      <p:sp>
        <p:nvSpPr>
          <p:cNvPr id="17" name="Slide Number Placeholder 16"/>
          <p:cNvSpPr>
            <a:spLocks noGrp="1"/>
          </p:cNvSpPr>
          <p:nvPr>
            <p:ph type="sldNum" sz="quarter" idx="12"/>
          </p:nvPr>
        </p:nvSpPr>
        <p:spPr/>
        <p:txBody>
          <a:bodyPr/>
          <a:lstStyle/>
          <a:p>
            <a:fld id="{15E489C8-5A0D-4AD1-90EB-1C0310E35A19}" type="slidenum">
              <a:rPr lang="en-US" smtClean="0"/>
              <a:pPr/>
              <a:t>25</a:t>
            </a:fld>
            <a:endParaRPr lang="en-US" dirty="0"/>
          </a:p>
        </p:txBody>
      </p:sp>
      <p:sp>
        <p:nvSpPr>
          <p:cNvPr id="6" name="Title 5"/>
          <p:cNvSpPr>
            <a:spLocks noGrp="1"/>
          </p:cNvSpPr>
          <p:nvPr>
            <p:ph type="title"/>
          </p:nvPr>
        </p:nvSpPr>
        <p:spPr/>
        <p:txBody>
          <a:bodyPr>
            <a:normAutofit/>
          </a:bodyPr>
          <a:lstStyle/>
          <a:p>
            <a:pPr algn="l"/>
            <a:r>
              <a:rPr lang="en-US" sz="3200" dirty="0"/>
              <a:t>What to do with active adversaries?</a:t>
            </a:r>
          </a:p>
        </p:txBody>
      </p:sp>
      <p:sp>
        <p:nvSpPr>
          <p:cNvPr id="7" name="Content Placeholder 2"/>
          <p:cNvSpPr txBox="1">
            <a:spLocks/>
          </p:cNvSpPr>
          <p:nvPr/>
        </p:nvSpPr>
        <p:spPr>
          <a:xfrm>
            <a:off x="2486026" y="1431924"/>
            <a:ext cx="7872413" cy="4733380"/>
          </a:xfrm>
          <a:prstGeom prst="rect">
            <a:avLst/>
          </a:prstGeom>
        </p:spPr>
        <p:txBody>
          <a:bodyPr vert="horz">
            <a:normAutofit fontScale="55000" lnSpcReduction="20000"/>
          </a:bodyPr>
          <a:lstStyle/>
          <a:p>
            <a:pPr marL="274320" indent="-274320">
              <a:spcBef>
                <a:spcPts val="2400"/>
              </a:spcBef>
              <a:buClr>
                <a:srgbClr val="4F81BD"/>
              </a:buClr>
              <a:buSzPct val="85000"/>
              <a:buFont typeface="Wingdings 2"/>
              <a:buChar char=""/>
              <a:defRPr/>
            </a:pPr>
            <a:endParaRPr lang="en-US" sz="2600" b="1" dirty="0">
              <a:solidFill>
                <a:prstClr val="black"/>
              </a:solidFill>
              <a:effectLst>
                <a:outerShdw blurRad="38100" dist="38100" dir="2700000" algn="tl">
                  <a:srgbClr val="000000">
                    <a:alpha val="43137"/>
                  </a:srgbClr>
                </a:outerShdw>
              </a:effectLst>
              <a:cs typeface="Nazli" pitchFamily="2" charset="-78"/>
            </a:endParaRPr>
          </a:p>
          <a:p>
            <a:pPr marL="274320" indent="-274320">
              <a:spcBef>
                <a:spcPts val="2400"/>
              </a:spcBef>
              <a:buClr>
                <a:srgbClr val="4F81BD"/>
              </a:buClr>
              <a:buSzPct val="85000"/>
              <a:buFont typeface="Wingdings 2"/>
              <a:buChar char=""/>
              <a:defRPr/>
            </a:pPr>
            <a:endParaRPr lang="en-US" sz="2600" b="1" dirty="0">
              <a:solidFill>
                <a:prstClr val="black"/>
              </a:solidFill>
              <a:effectLst>
                <a:outerShdw blurRad="38100" dist="38100" dir="2700000" algn="tl">
                  <a:srgbClr val="000000">
                    <a:alpha val="43137"/>
                  </a:srgbClr>
                </a:outerShdw>
              </a:effectLst>
              <a:cs typeface="Nazli" pitchFamily="2" charset="-78"/>
            </a:endParaRPr>
          </a:p>
          <a:p>
            <a:pPr marL="274320" indent="-274320">
              <a:spcBef>
                <a:spcPts val="2400"/>
              </a:spcBef>
              <a:buClr>
                <a:srgbClr val="4F81BD"/>
              </a:buClr>
              <a:buSzPct val="85000"/>
              <a:buFont typeface="Wingdings 2"/>
              <a:buChar char=""/>
              <a:defRPr/>
            </a:pPr>
            <a:endParaRPr lang="en-US" sz="2600" b="1" dirty="0">
              <a:solidFill>
                <a:prstClr val="black"/>
              </a:solidFill>
              <a:effectLst>
                <a:outerShdw blurRad="38100" dist="38100" dir="2700000" algn="tl">
                  <a:srgbClr val="000000">
                    <a:alpha val="43137"/>
                  </a:srgbClr>
                </a:outerShdw>
              </a:effectLst>
              <a:cs typeface="Nazli" pitchFamily="2" charset="-78"/>
            </a:endParaRPr>
          </a:p>
          <a:p>
            <a:pPr marL="274320" indent="-274320">
              <a:spcBef>
                <a:spcPts val="2400"/>
              </a:spcBef>
              <a:buClr>
                <a:srgbClr val="4F81BD"/>
              </a:buClr>
              <a:buSzPct val="85000"/>
              <a:buFont typeface="Wingdings 2"/>
              <a:buChar char=""/>
              <a:defRPr/>
            </a:pPr>
            <a:endParaRPr lang="en-US" sz="2600" b="1" dirty="0">
              <a:solidFill>
                <a:prstClr val="black"/>
              </a:solidFill>
              <a:effectLst>
                <a:outerShdw blurRad="38100" dist="38100" dir="2700000" algn="tl">
                  <a:srgbClr val="000000">
                    <a:alpha val="43137"/>
                  </a:srgbClr>
                </a:outerShdw>
              </a:effectLst>
              <a:cs typeface="Nazli" pitchFamily="2" charset="-78"/>
            </a:endParaRPr>
          </a:p>
          <a:p>
            <a:pPr marL="274320" indent="-274320">
              <a:spcBef>
                <a:spcPts val="2400"/>
              </a:spcBef>
              <a:buClr>
                <a:srgbClr val="4F81BD"/>
              </a:buClr>
              <a:buSzPct val="85000"/>
              <a:buFont typeface="Wingdings 2"/>
              <a:buChar char=""/>
              <a:defRPr/>
            </a:pPr>
            <a:endParaRPr lang="en-US" sz="2600" b="1" dirty="0">
              <a:solidFill>
                <a:prstClr val="black"/>
              </a:solidFill>
              <a:effectLst>
                <a:outerShdw blurRad="38100" dist="38100" dir="2700000" algn="tl">
                  <a:srgbClr val="000000">
                    <a:alpha val="43137"/>
                  </a:srgbClr>
                </a:outerShdw>
              </a:effectLst>
              <a:cs typeface="Nazli" pitchFamily="2" charset="-78"/>
            </a:endParaRPr>
          </a:p>
          <a:p>
            <a:pPr marL="274320" indent="-274320">
              <a:spcBef>
                <a:spcPts val="2400"/>
              </a:spcBef>
              <a:buClr>
                <a:srgbClr val="4F81BD"/>
              </a:buClr>
              <a:buSzPct val="85000"/>
              <a:buFont typeface="Wingdings 2"/>
              <a:buChar char=""/>
              <a:defRPr/>
            </a:pPr>
            <a:endParaRPr lang="en-US" sz="2600" b="1" dirty="0">
              <a:solidFill>
                <a:prstClr val="black"/>
              </a:solidFill>
              <a:effectLst>
                <a:outerShdw blurRad="38100" dist="38100" dir="2700000" algn="tl">
                  <a:srgbClr val="000000">
                    <a:alpha val="43137"/>
                  </a:srgbClr>
                </a:outerShdw>
              </a:effectLst>
              <a:cs typeface="Nazli" pitchFamily="2" charset="-78"/>
            </a:endParaRPr>
          </a:p>
          <a:p>
            <a:pPr marL="274320" indent="-274320">
              <a:spcBef>
                <a:spcPts val="2400"/>
              </a:spcBef>
              <a:buClr>
                <a:srgbClr val="4F81BD"/>
              </a:buClr>
              <a:buSzPct val="85000"/>
              <a:buFont typeface="Wingdings 2"/>
              <a:buChar char=""/>
              <a:defRPr/>
            </a:pPr>
            <a:endParaRPr lang="en-US" sz="2600" b="1" dirty="0">
              <a:solidFill>
                <a:prstClr val="black"/>
              </a:solidFill>
              <a:effectLst>
                <a:outerShdw blurRad="38100" dist="38100" dir="2700000" algn="tl">
                  <a:srgbClr val="000000">
                    <a:alpha val="43137"/>
                  </a:srgbClr>
                </a:outerShdw>
              </a:effectLst>
              <a:cs typeface="Nazli" pitchFamily="2" charset="-78"/>
            </a:endParaRPr>
          </a:p>
          <a:p>
            <a:pPr marL="274320" indent="-274320">
              <a:spcBef>
                <a:spcPts val="2400"/>
              </a:spcBef>
              <a:buClr>
                <a:srgbClr val="4F81BD"/>
              </a:buClr>
              <a:buSzPct val="85000"/>
              <a:defRPr/>
            </a:pPr>
            <a:endParaRPr lang="en-US" sz="2600" b="1" dirty="0">
              <a:solidFill>
                <a:prstClr val="black"/>
              </a:solidFill>
              <a:effectLst>
                <a:outerShdw blurRad="38100" dist="38100" dir="2700000" algn="tl">
                  <a:srgbClr val="000000">
                    <a:alpha val="43137"/>
                  </a:srgbClr>
                </a:outerShdw>
              </a:effectLst>
              <a:cs typeface="Nazli" pitchFamily="2" charset="-78"/>
            </a:endParaRPr>
          </a:p>
          <a:p>
            <a:pPr marL="274320" indent="-274320">
              <a:spcBef>
                <a:spcPts val="2400"/>
              </a:spcBef>
              <a:buClr>
                <a:srgbClr val="4F81BD"/>
              </a:buClr>
              <a:buSzPct val="85000"/>
              <a:defRPr/>
            </a:pPr>
            <a:r>
              <a:rPr lang="en-US" sz="2600" b="1" dirty="0">
                <a:solidFill>
                  <a:prstClr val="black"/>
                </a:solidFill>
                <a:effectLst>
                  <a:outerShdw blurRad="38100" dist="38100" dir="2700000" algn="tl">
                    <a:srgbClr val="000000">
                      <a:alpha val="43137"/>
                    </a:srgbClr>
                  </a:outerShdw>
                </a:effectLst>
                <a:cs typeface="Nazli" pitchFamily="2" charset="-78"/>
              </a:rPr>
              <a:t>			</a:t>
            </a:r>
          </a:p>
          <a:p>
            <a:pPr marL="274320" indent="-274320">
              <a:spcBef>
                <a:spcPts val="2400"/>
              </a:spcBef>
              <a:buClr>
                <a:srgbClr val="4F81BD"/>
              </a:buClr>
              <a:buSzPct val="85000"/>
              <a:defRPr/>
            </a:pPr>
            <a:r>
              <a:rPr lang="en-US" sz="2600" b="1" dirty="0">
                <a:solidFill>
                  <a:prstClr val="black"/>
                </a:solidFill>
                <a:effectLst>
                  <a:outerShdw blurRad="38100" dist="38100" dir="2700000" algn="tl">
                    <a:srgbClr val="000000">
                      <a:alpha val="43137"/>
                    </a:srgbClr>
                  </a:outerShdw>
                </a:effectLst>
                <a:cs typeface="Nazli" pitchFamily="2" charset="-78"/>
              </a:rPr>
              <a:t>	</a:t>
            </a:r>
            <a:r>
              <a:rPr lang="en-US" sz="4700" b="1" dirty="0">
                <a:solidFill>
                  <a:prstClr val="black"/>
                </a:solidFill>
                <a:effectLst>
                  <a:outerShdw blurRad="38100" dist="38100" dir="2700000" algn="tl">
                    <a:srgbClr val="000000">
                      <a:alpha val="43137"/>
                    </a:srgbClr>
                  </a:outerShdw>
                </a:effectLst>
                <a:cs typeface="Nazli" pitchFamily="2" charset="-78"/>
              </a:rPr>
              <a:t>		Is C a </a:t>
            </a:r>
            <a:r>
              <a:rPr lang="en-US" sz="4700" b="1" i="1" dirty="0">
                <a:solidFill>
                  <a:srgbClr val="FF0000"/>
                </a:solidFill>
                <a:effectLst>
                  <a:outerShdw blurRad="38100" dist="38100" dir="2700000" algn="tl">
                    <a:srgbClr val="000000">
                      <a:alpha val="43137"/>
                    </a:srgbClr>
                  </a:outerShdw>
                </a:effectLst>
                <a:cs typeface="Nazli" pitchFamily="2" charset="-78"/>
              </a:rPr>
              <a:t>correct answer</a:t>
            </a:r>
            <a:r>
              <a:rPr lang="en-US" sz="4700" b="1" dirty="0">
                <a:solidFill>
                  <a:prstClr val="black"/>
                </a:solidFill>
                <a:effectLst>
                  <a:outerShdw blurRad="38100" dist="38100" dir="2700000" algn="tl">
                    <a:srgbClr val="000000">
                      <a:alpha val="43137"/>
                    </a:srgbClr>
                  </a:outerShdw>
                </a:effectLst>
                <a:cs typeface="Nazli" pitchFamily="2" charset="-78"/>
              </a:rPr>
              <a:t>?</a:t>
            </a:r>
          </a:p>
        </p:txBody>
      </p:sp>
      <p:sp>
        <p:nvSpPr>
          <p:cNvPr id="8" name="Rectangle 7"/>
          <p:cNvSpPr/>
          <p:nvPr/>
        </p:nvSpPr>
        <p:spPr>
          <a:xfrm>
            <a:off x="2267850" y="1981200"/>
            <a:ext cx="1371600" cy="990600"/>
          </a:xfrm>
          <a:prstGeom prst="rect">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600" dirty="0">
                <a:solidFill>
                  <a:prstClr val="black"/>
                </a:solidFill>
                <a:cs typeface="Times New Roman" pitchFamily="18" charset="0"/>
              </a:rPr>
              <a:t>Data Owner</a:t>
            </a:r>
          </a:p>
        </p:txBody>
      </p:sp>
      <p:sp>
        <p:nvSpPr>
          <p:cNvPr id="9" name="Right Arrow 8"/>
          <p:cNvSpPr/>
          <p:nvPr/>
        </p:nvSpPr>
        <p:spPr>
          <a:xfrm>
            <a:off x="3868050" y="2514600"/>
            <a:ext cx="1295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Hexagon 9"/>
          <p:cNvSpPr/>
          <p:nvPr/>
        </p:nvSpPr>
        <p:spPr>
          <a:xfrm>
            <a:off x="5486400" y="3063240"/>
            <a:ext cx="1905000" cy="1524000"/>
          </a:xfrm>
          <a:prstGeom prst="hexag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solidFill>
                  <a:prstClr val="black"/>
                </a:solidFill>
                <a:cs typeface="Times New Roman" pitchFamily="18" charset="0"/>
              </a:rPr>
              <a:t>Service Provider</a:t>
            </a:r>
          </a:p>
        </p:txBody>
      </p:sp>
      <p:sp>
        <p:nvSpPr>
          <p:cNvPr id="11" name="Right Arrow 10"/>
          <p:cNvSpPr/>
          <p:nvPr/>
        </p:nvSpPr>
        <p:spPr>
          <a:xfrm>
            <a:off x="7315200" y="4191000"/>
            <a:ext cx="1600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6672064" y="2411597"/>
            <a:ext cx="3843536" cy="646331"/>
          </a:xfrm>
          <a:prstGeom prst="rect">
            <a:avLst/>
          </a:prstGeom>
          <a:noFill/>
        </p:spPr>
        <p:txBody>
          <a:bodyPr wrap="square" rtlCol="0">
            <a:spAutoFit/>
          </a:bodyPr>
          <a:lstStyle/>
          <a:p>
            <a:r>
              <a:rPr lang="en-US" dirty="0">
                <a:solidFill>
                  <a:prstClr val="black"/>
                </a:solidFill>
                <a:latin typeface="Times New Roman" pitchFamily="18" charset="0"/>
                <a:cs typeface="Times New Roman" pitchFamily="18" charset="0"/>
              </a:rPr>
              <a:t>SELECT Name FROM  Employees WHERE Salary &gt;7000 </a:t>
            </a:r>
          </a:p>
        </p:txBody>
      </p:sp>
      <p:sp>
        <p:nvSpPr>
          <p:cNvPr id="13" name="Oval 12"/>
          <p:cNvSpPr/>
          <p:nvPr/>
        </p:nvSpPr>
        <p:spPr>
          <a:xfrm>
            <a:off x="9067800" y="3429000"/>
            <a:ext cx="1143000" cy="685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solidFill>
                  <a:prstClr val="black"/>
                </a:solidFill>
                <a:latin typeface="Times New Roman" pitchFamily="18" charset="0"/>
                <a:cs typeface="Times New Roman" pitchFamily="18" charset="0"/>
              </a:rPr>
              <a:t>User</a:t>
            </a:r>
          </a:p>
        </p:txBody>
      </p:sp>
      <p:graphicFrame>
        <p:nvGraphicFramePr>
          <p:cNvPr id="14" name="Table 13"/>
          <p:cNvGraphicFramePr>
            <a:graphicFrameLocks noGrp="1"/>
          </p:cNvGraphicFramePr>
          <p:nvPr/>
        </p:nvGraphicFramePr>
        <p:xfrm>
          <a:off x="2267850" y="3124200"/>
          <a:ext cx="1524000" cy="1809750"/>
        </p:xfrm>
        <a:graphic>
          <a:graphicData uri="http://schemas.openxmlformats.org/drawingml/2006/table">
            <a:tbl>
              <a:tblPr firstRow="1" bandRow="1">
                <a:tableStyleId>{5940675A-B579-460E-94D1-54222C63F5DA}</a:tableStyleId>
              </a:tblPr>
              <a:tblGrid>
                <a:gridCol w="828261"/>
                <a:gridCol w="695739"/>
              </a:tblGrid>
              <a:tr h="361950">
                <a:tc>
                  <a:txBody>
                    <a:bodyPr/>
                    <a:lstStyle/>
                    <a:p>
                      <a:pPr algn="ctr"/>
                      <a:r>
                        <a:rPr lang="en-US" sz="1400" dirty="0" smtClean="0">
                          <a:latin typeface="Times New Roman" pitchFamily="18" charset="0"/>
                          <a:cs typeface="Times New Roman" pitchFamily="18" charset="0"/>
                        </a:rPr>
                        <a:t>Name</a:t>
                      </a:r>
                      <a:endParaRPr lang="en-US" sz="1400" dirty="0">
                        <a:latin typeface="Times New Roman" pitchFamily="18" charset="0"/>
                        <a:cs typeface="Times New Roman" pitchFamily="18" charset="0"/>
                      </a:endParaRPr>
                    </a:p>
                  </a:txBody>
                  <a:tcPr anchor="ctr"/>
                </a:tc>
                <a:tc>
                  <a:txBody>
                    <a:bodyPr/>
                    <a:lstStyle/>
                    <a:p>
                      <a:pPr algn="ctr"/>
                      <a:r>
                        <a:rPr lang="en-US" sz="1400" dirty="0" smtClean="0">
                          <a:latin typeface="Times New Roman" pitchFamily="18" charset="0"/>
                          <a:cs typeface="Times New Roman" pitchFamily="18" charset="0"/>
                        </a:rPr>
                        <a:t>Salary</a:t>
                      </a:r>
                      <a:endParaRPr lang="en-US" sz="1400" dirty="0">
                        <a:latin typeface="Times New Roman" pitchFamily="18" charset="0"/>
                        <a:cs typeface="Times New Roman" pitchFamily="18" charset="0"/>
                      </a:endParaRPr>
                    </a:p>
                  </a:txBody>
                  <a:tcPr anchor="ctr"/>
                </a:tc>
              </a:tr>
              <a:tr h="361950">
                <a:tc>
                  <a:txBody>
                    <a:bodyPr/>
                    <a:lstStyle/>
                    <a:p>
                      <a:pPr algn="ctr" rtl="0"/>
                      <a:r>
                        <a:rPr lang="en-US" sz="1400" dirty="0" smtClean="0">
                          <a:latin typeface="Times New Roman" pitchFamily="18" charset="0"/>
                          <a:cs typeface="Times New Roman" pitchFamily="18" charset="0"/>
                        </a:rPr>
                        <a:t>A</a:t>
                      </a:r>
                      <a:endParaRPr lang="en-US" sz="1400" dirty="0">
                        <a:latin typeface="Times New Roman" pitchFamily="18" charset="0"/>
                        <a:cs typeface="Times New Roman" pitchFamily="18" charset="0"/>
                      </a:endParaRPr>
                    </a:p>
                  </a:txBody>
                  <a:tcPr anchor="ctr"/>
                </a:tc>
                <a:tc>
                  <a:txBody>
                    <a:bodyPr/>
                    <a:lstStyle/>
                    <a:p>
                      <a:pPr algn="ctr"/>
                      <a:r>
                        <a:rPr lang="en-US" sz="1400" dirty="0" smtClean="0">
                          <a:latin typeface="Times New Roman" pitchFamily="18" charset="0"/>
                          <a:cs typeface="Times New Roman" pitchFamily="18" charset="0"/>
                        </a:rPr>
                        <a:t>$5000</a:t>
                      </a:r>
                      <a:endParaRPr lang="en-US" sz="1400" dirty="0">
                        <a:latin typeface="Times New Roman" pitchFamily="18" charset="0"/>
                        <a:cs typeface="Times New Roman" pitchFamily="18" charset="0"/>
                      </a:endParaRPr>
                    </a:p>
                  </a:txBody>
                  <a:tcPr anchor="ctr"/>
                </a:tc>
              </a:tr>
              <a:tr h="361950">
                <a:tc>
                  <a:txBody>
                    <a:bodyPr/>
                    <a:lstStyle/>
                    <a:p>
                      <a:pPr algn="ctr" rtl="0"/>
                      <a:r>
                        <a:rPr lang="en-US" sz="1400" dirty="0" smtClean="0">
                          <a:latin typeface="Times New Roman" pitchFamily="18" charset="0"/>
                          <a:cs typeface="Times New Roman" pitchFamily="18" charset="0"/>
                        </a:rPr>
                        <a:t>B</a:t>
                      </a:r>
                      <a:endParaRPr lang="en-US" sz="1400" dirty="0">
                        <a:latin typeface="Times New Roman" pitchFamily="18" charset="0"/>
                        <a:cs typeface="Times New Roman" pitchFamily="18" charset="0"/>
                      </a:endParaRPr>
                    </a:p>
                  </a:txBody>
                  <a:tcPr anchor="ctr"/>
                </a:tc>
                <a:tc>
                  <a:txBody>
                    <a:bodyPr/>
                    <a:lstStyle/>
                    <a:p>
                      <a:pPr algn="ctr"/>
                      <a:r>
                        <a:rPr lang="en-US" sz="1400" dirty="0" smtClean="0">
                          <a:latin typeface="Times New Roman" pitchFamily="18" charset="0"/>
                          <a:cs typeface="Times New Roman" pitchFamily="18" charset="0"/>
                        </a:rPr>
                        <a:t>$3500</a:t>
                      </a:r>
                      <a:endParaRPr lang="en-US" sz="1400" dirty="0">
                        <a:latin typeface="Times New Roman" pitchFamily="18" charset="0"/>
                        <a:cs typeface="Times New Roman" pitchFamily="18" charset="0"/>
                      </a:endParaRPr>
                    </a:p>
                  </a:txBody>
                  <a:tcPr anchor="ctr"/>
                </a:tc>
              </a:tr>
              <a:tr h="361950">
                <a:tc>
                  <a:txBody>
                    <a:bodyPr/>
                    <a:lstStyle/>
                    <a:p>
                      <a:pPr algn="ctr" rtl="0"/>
                      <a:r>
                        <a:rPr lang="en-US" sz="1400" dirty="0" smtClean="0">
                          <a:latin typeface="Times New Roman" pitchFamily="18" charset="0"/>
                          <a:cs typeface="Times New Roman" pitchFamily="18" charset="0"/>
                        </a:rPr>
                        <a:t>C</a:t>
                      </a:r>
                      <a:endParaRPr lang="en-US" sz="1400" dirty="0">
                        <a:latin typeface="Times New Roman" pitchFamily="18" charset="0"/>
                        <a:cs typeface="Times New Roman" pitchFamily="18" charset="0"/>
                      </a:endParaRPr>
                    </a:p>
                  </a:txBody>
                  <a:tcPr anchor="ctr"/>
                </a:tc>
                <a:tc>
                  <a:txBody>
                    <a:bodyPr/>
                    <a:lstStyle/>
                    <a:p>
                      <a:pPr algn="ctr"/>
                      <a:r>
                        <a:rPr lang="en-US" sz="1400" dirty="0" smtClean="0">
                          <a:latin typeface="Times New Roman" pitchFamily="18" charset="0"/>
                          <a:cs typeface="Times New Roman" pitchFamily="18" charset="0"/>
                        </a:rPr>
                        <a:t>$9000</a:t>
                      </a:r>
                      <a:endParaRPr lang="en-US" sz="1400" dirty="0">
                        <a:latin typeface="Times New Roman" pitchFamily="18" charset="0"/>
                        <a:cs typeface="Times New Roman" pitchFamily="18" charset="0"/>
                      </a:endParaRPr>
                    </a:p>
                  </a:txBody>
                  <a:tcPr anchor="ctr"/>
                </a:tc>
              </a:tr>
              <a:tr h="361950">
                <a:tc>
                  <a:txBody>
                    <a:bodyPr/>
                    <a:lstStyle/>
                    <a:p>
                      <a:pPr algn="ctr" rtl="0"/>
                      <a:r>
                        <a:rPr lang="en-US" sz="1400" dirty="0" smtClean="0">
                          <a:latin typeface="Times New Roman" pitchFamily="18" charset="0"/>
                          <a:cs typeface="Times New Roman" pitchFamily="18" charset="0"/>
                        </a:rPr>
                        <a:t>D</a:t>
                      </a:r>
                      <a:endParaRPr lang="en-US" sz="1400" dirty="0">
                        <a:latin typeface="Times New Roman" pitchFamily="18" charset="0"/>
                        <a:cs typeface="Times New Roman" pitchFamily="18" charset="0"/>
                      </a:endParaRPr>
                    </a:p>
                  </a:txBody>
                  <a:tcPr anchor="ctr"/>
                </a:tc>
                <a:tc>
                  <a:txBody>
                    <a:bodyPr/>
                    <a:lstStyle/>
                    <a:p>
                      <a:pPr algn="ctr"/>
                      <a:r>
                        <a:rPr lang="en-US" sz="1400" dirty="0" smtClean="0">
                          <a:latin typeface="Times New Roman" pitchFamily="18" charset="0"/>
                          <a:cs typeface="Times New Roman" pitchFamily="18" charset="0"/>
                        </a:rPr>
                        <a:t>$6000</a:t>
                      </a:r>
                      <a:endParaRPr lang="en-US" sz="1400" dirty="0">
                        <a:latin typeface="Times New Roman" pitchFamily="18" charset="0"/>
                        <a:cs typeface="Times New Roman" pitchFamily="18" charset="0"/>
                      </a:endParaRPr>
                    </a:p>
                  </a:txBody>
                  <a:tcPr anchor="ctr"/>
                </a:tc>
              </a:tr>
            </a:tbl>
          </a:graphicData>
        </a:graphic>
      </p:graphicFrame>
      <p:sp>
        <p:nvSpPr>
          <p:cNvPr id="15" name="Right Arrow 14"/>
          <p:cNvSpPr/>
          <p:nvPr/>
        </p:nvSpPr>
        <p:spPr>
          <a:xfrm rot="10800000">
            <a:off x="7239000" y="3124200"/>
            <a:ext cx="1752600" cy="381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7848600" y="3886200"/>
            <a:ext cx="381000" cy="369332"/>
          </a:xfrm>
          <a:prstGeom prst="rect">
            <a:avLst/>
          </a:prstGeom>
          <a:noFill/>
        </p:spPr>
        <p:txBody>
          <a:bodyPr wrap="square" rtlCol="0">
            <a:spAutoFit/>
          </a:bodyPr>
          <a:lstStyle/>
          <a:p>
            <a:r>
              <a:rPr lang="en-US" dirty="0">
                <a:solidFill>
                  <a:prstClr val="black"/>
                </a:solidFill>
                <a:latin typeface="Times New Roman" pitchFamily="18" charset="0"/>
                <a:cs typeface="Times New Roman" pitchFamily="18" charset="0"/>
              </a:rPr>
              <a:t>C</a:t>
            </a:r>
          </a:p>
        </p:txBody>
      </p:sp>
    </p:spTree>
    <p:extLst>
      <p:ext uri="{BB962C8B-B14F-4D97-AF65-F5344CB8AC3E}">
        <p14:creationId xmlns:p14="http://schemas.microsoft.com/office/powerpoint/2010/main" val="123410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par>
                          <p:cTn id="14" fill="hold">
                            <p:stCondLst>
                              <p:cond delay="2000"/>
                            </p:stCondLst>
                            <p:childTnLst>
                              <p:par>
                                <p:cTn id="15" presetID="5" presetClass="entr" presetSubtype="10" fill="hold" nodeType="after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ppt_x</p:attrName>
                                        </p:attrNameLst>
                                      </p:cBhvr>
                                      <p:tavLst>
                                        <p:tav tm="0">
                                          <p:val>
                                            <p:strVal val="#ppt_x-.2"/>
                                          </p:val>
                                        </p:tav>
                                        <p:tav tm="100000">
                                          <p:val>
                                            <p:strVal val="#ppt_x"/>
                                          </p:val>
                                        </p:tav>
                                      </p:tavLst>
                                    </p:anim>
                                    <p:anim calcmode="lin" valueType="num">
                                      <p:cBhvr>
                                        <p:cTn id="36"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ppt_x</p:attrName>
                                        </p:attrNameLst>
                                      </p:cBhvr>
                                      <p:tavLst>
                                        <p:tav tm="0">
                                          <p:val>
                                            <p:strVal val="#ppt_x-.2"/>
                                          </p:val>
                                        </p:tav>
                                        <p:tav tm="100000">
                                          <p:val>
                                            <p:strVal val="#ppt_x"/>
                                          </p:val>
                                        </p:tav>
                                      </p:tavLst>
                                    </p:anim>
                                    <p:anim calcmode="lin" valueType="num">
                                      <p:cBhvr>
                                        <p:cTn id="4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 calcmode="lin" valueType="num">
                                      <p:cBhvr>
                                        <p:cTn id="47" dur="1000" fill="hold"/>
                                        <p:tgtEl>
                                          <p:spTgt spid="7">
                                            <p:txEl>
                                              <p:pRg st="9" end="9"/>
                                            </p:txEl>
                                          </p:spTgt>
                                        </p:tgtEl>
                                        <p:attrNameLst>
                                          <p:attrName>ppt_x</p:attrName>
                                        </p:attrNameLst>
                                      </p:cBhvr>
                                      <p:tavLst>
                                        <p:tav tm="0">
                                          <p:val>
                                            <p:strVal val="#ppt_x-.2"/>
                                          </p:val>
                                        </p:tav>
                                        <p:tav tm="100000">
                                          <p:val>
                                            <p:strVal val="#ppt_x"/>
                                          </p:val>
                                        </p:tav>
                                      </p:tavLst>
                                    </p:anim>
                                    <p:anim calcmode="lin" valueType="num">
                                      <p:cBhvr>
                                        <p:cTn id="48" dur="1000" fill="hold"/>
                                        <p:tgtEl>
                                          <p:spTgt spid="7">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animBg="1"/>
      <p:bldP spid="15"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1" y="142860"/>
            <a:ext cx="8637173" cy="1143000"/>
          </a:xfrm>
        </p:spPr>
        <p:txBody>
          <a:bodyPr>
            <a:normAutofit/>
          </a:bodyPr>
          <a:lstStyle/>
          <a:p>
            <a:r>
              <a:rPr lang="en-US" sz="3200" dirty="0"/>
              <a:t>Correctness Assurance of Query Results</a:t>
            </a:r>
          </a:p>
        </p:txBody>
      </p:sp>
      <p:sp>
        <p:nvSpPr>
          <p:cNvPr id="3" name="Content Placeholder 2"/>
          <p:cNvSpPr>
            <a:spLocks noGrp="1"/>
          </p:cNvSpPr>
          <p:nvPr>
            <p:ph idx="1"/>
          </p:nvPr>
        </p:nvSpPr>
        <p:spPr/>
        <p:txBody>
          <a:bodyPr>
            <a:normAutofit/>
          </a:bodyPr>
          <a:lstStyle/>
          <a:p>
            <a:r>
              <a:rPr lang="en-US" sz="2000" dirty="0"/>
              <a:t>Correctness</a:t>
            </a:r>
          </a:p>
          <a:p>
            <a:pPr lvl="1"/>
            <a:r>
              <a:rPr lang="en-US" sz="2000" dirty="0" smtClean="0"/>
              <a:t>Integrity and authenticity</a:t>
            </a:r>
            <a:endParaRPr lang="en-US" sz="2000" dirty="0"/>
          </a:p>
          <a:p>
            <a:pPr lvl="1"/>
            <a:r>
              <a:rPr lang="en-US" sz="2000" dirty="0"/>
              <a:t>Completeness</a:t>
            </a:r>
          </a:p>
          <a:p>
            <a:pPr lvl="1"/>
            <a:r>
              <a:rPr lang="en-US" sz="2000" dirty="0"/>
              <a:t>Freshness </a:t>
            </a:r>
            <a:r>
              <a:rPr lang="en-US" sz="2000" dirty="0">
                <a:sym typeface="Wingdings" pitchFamily="2" charset="2"/>
              </a:rPr>
              <a:t></a:t>
            </a:r>
            <a:r>
              <a:rPr lang="en-US" sz="2000" dirty="0"/>
              <a:t> for dynamic environments</a:t>
            </a:r>
          </a:p>
          <a:p>
            <a:r>
              <a:rPr lang="en-US" sz="2000" dirty="0" smtClean="0"/>
              <a:t>Main </a:t>
            </a:r>
            <a:r>
              <a:rPr lang="en-US" sz="2000" dirty="0"/>
              <a:t>idea:  </a:t>
            </a:r>
            <a:r>
              <a:rPr lang="en-US" sz="2000" b="0" dirty="0">
                <a:effectLst/>
              </a:rPr>
              <a:t>to send extra information (verification object) together with the query </a:t>
            </a:r>
            <a:r>
              <a:rPr lang="en-US" sz="2000" b="0" dirty="0" smtClean="0">
                <a:effectLst/>
              </a:rPr>
              <a:t>result</a:t>
            </a:r>
          </a:p>
          <a:p>
            <a:r>
              <a:rPr lang="en-US" sz="2000" b="0" dirty="0" smtClean="0">
                <a:effectLst/>
              </a:rPr>
              <a:t>What we need?</a:t>
            </a:r>
          </a:p>
          <a:p>
            <a:pPr lvl="1"/>
            <a:r>
              <a:rPr lang="en-US" sz="1800" dirty="0" smtClean="0"/>
              <a:t>The result is </a:t>
            </a:r>
            <a:r>
              <a:rPr lang="en-US" sz="1800" dirty="0" smtClean="0">
                <a:solidFill>
                  <a:srgbClr val="FF0000"/>
                </a:solidFill>
              </a:rPr>
              <a:t>definitely </a:t>
            </a:r>
            <a:r>
              <a:rPr lang="en-US" sz="1800" dirty="0" smtClean="0"/>
              <a:t>correct </a:t>
            </a:r>
          </a:p>
          <a:p>
            <a:pPr lvl="2"/>
            <a:r>
              <a:rPr lang="en-US" sz="1400" dirty="0" smtClean="0"/>
              <a:t>Pay more</a:t>
            </a:r>
          </a:p>
          <a:p>
            <a:pPr lvl="1"/>
            <a:r>
              <a:rPr lang="en-US" sz="1800" dirty="0" smtClean="0"/>
              <a:t>The result is </a:t>
            </a:r>
            <a:r>
              <a:rPr lang="en-US" sz="1800" dirty="0" smtClean="0">
                <a:solidFill>
                  <a:srgbClr val="FF0000"/>
                </a:solidFill>
              </a:rPr>
              <a:t>probabilistically</a:t>
            </a:r>
            <a:r>
              <a:rPr lang="en-US" sz="1800" dirty="0" smtClean="0"/>
              <a:t> correct</a:t>
            </a:r>
          </a:p>
        </p:txBody>
      </p:sp>
      <p:sp>
        <p:nvSpPr>
          <p:cNvPr id="8" name="Date Placeholder 7"/>
          <p:cNvSpPr>
            <a:spLocks noGrp="1"/>
          </p:cNvSpPr>
          <p:nvPr>
            <p:ph type="dt" sz="half" idx="10"/>
          </p:nvPr>
        </p:nvSpPr>
        <p:spPr/>
        <p:txBody>
          <a:bodyPr/>
          <a:lstStyle/>
          <a:p>
            <a:fld id="{15ADC43C-7F9A-4790-A9F2-35E710182933}" type="datetime1">
              <a:rPr lang="en-US" smtClean="0">
                <a:solidFill>
                  <a:srgbClr val="1F497D"/>
                </a:solidFill>
              </a:rPr>
              <a:t>2016-09-03</a:t>
            </a:fld>
            <a:endParaRPr lang="en-US">
              <a:solidFill>
                <a:srgbClr val="1F497D"/>
              </a:solidFill>
            </a:endParaRPr>
          </a:p>
        </p:txBody>
      </p:sp>
      <p:sp>
        <p:nvSpPr>
          <p:cNvPr id="7" name="Slide Number Placeholder 6"/>
          <p:cNvSpPr>
            <a:spLocks noGrp="1"/>
          </p:cNvSpPr>
          <p:nvPr>
            <p:ph type="sldNum" sz="quarter" idx="12"/>
          </p:nvPr>
        </p:nvSpPr>
        <p:spPr/>
        <p:txBody>
          <a:bodyPr/>
          <a:lstStyle/>
          <a:p>
            <a:fld id="{15E489C8-5A0D-4AD1-90EB-1C0310E35A19}" type="slidenum">
              <a:rPr lang="en-US" smtClean="0"/>
              <a:pPr/>
              <a:t>26</a:t>
            </a:fld>
            <a:endParaRPr lang="en-US" dirty="0"/>
          </a:p>
        </p:txBody>
      </p:sp>
      <p:sp>
        <p:nvSpPr>
          <p:cNvPr id="9" name="Footer Placeholder 2"/>
          <p:cNvSpPr>
            <a:spLocks noGrp="1"/>
          </p:cNvSpPr>
          <p:nvPr>
            <p:ph type="ftr" sz="quarter" idx="11"/>
          </p:nvPr>
        </p:nvSpPr>
        <p:spPr>
          <a:xfrm>
            <a:off x="1619219" y="6239180"/>
            <a:ext cx="10001320" cy="457200"/>
          </a:xfrm>
        </p:spPr>
        <p:txBody>
          <a:bodyPr/>
          <a:lstStyle/>
          <a:p>
            <a:pPr algn="l"/>
            <a:r>
              <a:rPr lang="en-GB" sz="1400" b="0" dirty="0">
                <a:solidFill>
                  <a:schemeClr val="tx2"/>
                </a:solidFill>
              </a:rPr>
              <a:t>M. A. </a:t>
            </a:r>
            <a:r>
              <a:rPr lang="en-GB" sz="1400" b="0" dirty="0" err="1" smtClean="0">
                <a:solidFill>
                  <a:schemeClr val="tx2"/>
                </a:solidFill>
              </a:rPr>
              <a:t>Hadavi</a:t>
            </a:r>
            <a:r>
              <a:rPr lang="en-GB" sz="1400" b="0" dirty="0" smtClean="0">
                <a:solidFill>
                  <a:schemeClr val="tx2"/>
                </a:solidFill>
              </a:rPr>
              <a:t>                                	Secure Data Management in Untrusted Environments</a:t>
            </a:r>
            <a:endParaRPr lang="en-US" sz="1400" b="0" dirty="0">
              <a:solidFill>
                <a:schemeClr val="tx2"/>
              </a:solidFill>
            </a:endParaRPr>
          </a:p>
        </p:txBody>
      </p:sp>
    </p:spTree>
    <p:extLst>
      <p:ext uri="{BB962C8B-B14F-4D97-AF65-F5344CB8AC3E}">
        <p14:creationId xmlns:p14="http://schemas.microsoft.com/office/powerpoint/2010/main" val="10052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BC011-CDE9-4A37-BCB1-ADF3B60ACC45}" type="datetime1">
              <a:rPr lang="en-US" smtClean="0">
                <a:solidFill>
                  <a:srgbClr val="1F497D"/>
                </a:solidFill>
              </a:rPr>
              <a:t>2016-09-03</a:t>
            </a:fld>
            <a:endParaRPr lang="en-US">
              <a:solidFill>
                <a:srgbClr val="1F497D"/>
              </a:solidFill>
            </a:endParaRPr>
          </a:p>
        </p:txBody>
      </p:sp>
      <p:sp>
        <p:nvSpPr>
          <p:cNvPr id="5" name="Content Placeholder 4"/>
          <p:cNvSpPr>
            <a:spLocks noGrp="1"/>
          </p:cNvSpPr>
          <p:nvPr>
            <p:ph sz="quarter" idx="1"/>
          </p:nvPr>
        </p:nvSpPr>
        <p:spPr>
          <a:xfrm>
            <a:off x="761963" y="1571612"/>
            <a:ext cx="6482553" cy="4643470"/>
          </a:xfrm>
        </p:spPr>
        <p:txBody>
          <a:bodyPr>
            <a:normAutofit/>
          </a:bodyPr>
          <a:lstStyle/>
          <a:p>
            <a:pPr algn="l"/>
            <a:r>
              <a:rPr lang="en-US" sz="2000" dirty="0" err="1" smtClean="0"/>
              <a:t>Authenticstion</a:t>
            </a:r>
            <a:r>
              <a:rPr lang="en-US" sz="2000" dirty="0" smtClean="0"/>
              <a:t> Data Structures (ADS) </a:t>
            </a:r>
          </a:p>
          <a:p>
            <a:pPr lvl="1">
              <a:lnSpc>
                <a:spcPct val="150000"/>
              </a:lnSpc>
            </a:pPr>
            <a:r>
              <a:rPr lang="en-US" sz="1800" dirty="0" err="1" smtClean="0"/>
              <a:t>Merkle</a:t>
            </a:r>
            <a:r>
              <a:rPr lang="en-US" sz="1800" dirty="0" smtClean="0"/>
              <a:t> </a:t>
            </a:r>
            <a:r>
              <a:rPr lang="en-US" sz="1800" dirty="0"/>
              <a:t>Hash Tree (MHT</a:t>
            </a:r>
            <a:r>
              <a:rPr lang="en-US" sz="1800" dirty="0" smtClean="0"/>
              <a:t>)	</a:t>
            </a:r>
          </a:p>
          <a:p>
            <a:pPr lvl="1">
              <a:lnSpc>
                <a:spcPct val="150000"/>
              </a:lnSpc>
            </a:pPr>
            <a:r>
              <a:rPr lang="en-US" sz="1800" dirty="0"/>
              <a:t>C</a:t>
            </a:r>
            <a:r>
              <a:rPr lang="en-US" sz="1800" dirty="0" smtClean="0"/>
              <a:t>hained Signatures</a:t>
            </a:r>
          </a:p>
          <a:p>
            <a:pPr lvl="1">
              <a:lnSpc>
                <a:spcPct val="150000"/>
              </a:lnSpc>
            </a:pPr>
            <a:r>
              <a:rPr lang="en-US" sz="1800" dirty="0" smtClean="0"/>
              <a:t>Chained Massage Authentication Codes  </a:t>
            </a:r>
          </a:p>
          <a:p>
            <a:pPr lvl="1">
              <a:lnSpc>
                <a:spcPct val="150000"/>
              </a:lnSpc>
            </a:pPr>
            <a:r>
              <a:rPr lang="en-US" sz="1800" dirty="0" smtClean="0"/>
              <a:t>Bloom Filter</a:t>
            </a:r>
          </a:p>
          <a:p>
            <a:pPr lvl="1">
              <a:lnSpc>
                <a:spcPct val="150000"/>
              </a:lnSpc>
            </a:pPr>
            <a:r>
              <a:rPr lang="en-US" sz="1800" dirty="0" smtClean="0"/>
              <a:t>Skip </a:t>
            </a:r>
            <a:r>
              <a:rPr lang="en-US" sz="1800" dirty="0"/>
              <a:t>Lists </a:t>
            </a:r>
          </a:p>
          <a:p>
            <a:pPr lvl="1">
              <a:lnSpc>
                <a:spcPct val="150000"/>
              </a:lnSpc>
            </a:pPr>
            <a:r>
              <a:rPr lang="en-US" sz="1800" dirty="0" smtClean="0"/>
              <a:t>…</a:t>
            </a:r>
            <a:endParaRPr lang="en-US" sz="1800" dirty="0"/>
          </a:p>
        </p:txBody>
      </p:sp>
      <p:sp>
        <p:nvSpPr>
          <p:cNvPr id="6" name="Title 5"/>
          <p:cNvSpPr>
            <a:spLocks noGrp="1"/>
          </p:cNvSpPr>
          <p:nvPr>
            <p:ph type="title"/>
          </p:nvPr>
        </p:nvSpPr>
        <p:spPr>
          <a:xfrm>
            <a:off x="612321" y="75634"/>
            <a:ext cx="10665279" cy="1143000"/>
          </a:xfrm>
        </p:spPr>
        <p:txBody>
          <a:bodyPr/>
          <a:lstStyle/>
          <a:p>
            <a:r>
              <a:rPr lang="en-US" dirty="0" smtClean="0"/>
              <a:t>Guaranteeing Correctness</a:t>
            </a:r>
            <a:endParaRPr lang="en-US" dirty="0"/>
          </a:p>
        </p:txBody>
      </p:sp>
      <p:sp>
        <p:nvSpPr>
          <p:cNvPr id="7" name="Slide Number Placeholder 6"/>
          <p:cNvSpPr>
            <a:spLocks noGrp="1"/>
          </p:cNvSpPr>
          <p:nvPr>
            <p:ph type="sldNum" sz="quarter" idx="12"/>
          </p:nvPr>
        </p:nvSpPr>
        <p:spPr/>
        <p:txBody>
          <a:bodyPr/>
          <a:lstStyle/>
          <a:p>
            <a:fld id="{15E489C8-5A0D-4AD1-90EB-1C0310E35A19}" type="slidenum">
              <a:rPr lang="en-US" smtClean="0"/>
              <a:pPr/>
              <a:t>27</a:t>
            </a:fld>
            <a:endParaRPr lang="en-US" dirty="0"/>
          </a:p>
        </p:txBody>
      </p:sp>
      <p:sp>
        <p:nvSpPr>
          <p:cNvPr id="8" name="Footer Placeholder 2"/>
          <p:cNvSpPr>
            <a:spLocks noGrp="1"/>
          </p:cNvSpPr>
          <p:nvPr>
            <p:ph type="ftr" sz="quarter" idx="11"/>
          </p:nvPr>
        </p:nvSpPr>
        <p:spPr>
          <a:xfrm>
            <a:off x="1314450" y="6239180"/>
            <a:ext cx="10306089" cy="457200"/>
          </a:xfrm>
        </p:spPr>
        <p:txBody>
          <a:bodyPr/>
          <a:lstStyle/>
          <a:p>
            <a:pPr algn="l"/>
            <a:r>
              <a:rPr lang="en-GB" sz="1400" b="0" dirty="0">
                <a:solidFill>
                  <a:schemeClr val="tx2"/>
                </a:solidFill>
              </a:rPr>
              <a:t>M. A. </a:t>
            </a:r>
            <a:r>
              <a:rPr lang="en-GB" sz="1400" b="0" dirty="0" err="1" smtClean="0">
                <a:solidFill>
                  <a:schemeClr val="tx2"/>
                </a:solidFill>
              </a:rPr>
              <a:t>Hadavi</a:t>
            </a:r>
            <a:r>
              <a:rPr lang="en-GB" sz="1400" b="0" dirty="0" smtClean="0">
                <a:solidFill>
                  <a:schemeClr val="tx2"/>
                </a:solidFill>
              </a:rPr>
              <a:t>                                	Secure Data Management in Untrusted Environments</a:t>
            </a:r>
            <a:endParaRPr lang="en-US" sz="1400" b="0" dirty="0">
              <a:solidFill>
                <a:schemeClr val="tx2"/>
              </a:solidFill>
            </a:endParaRPr>
          </a:p>
        </p:txBody>
      </p:sp>
      <p:grpSp>
        <p:nvGrpSpPr>
          <p:cNvPr id="32" name="Group 31"/>
          <p:cNvGrpSpPr/>
          <p:nvPr/>
        </p:nvGrpSpPr>
        <p:grpSpPr>
          <a:xfrm>
            <a:off x="6552811" y="1765246"/>
            <a:ext cx="5353466" cy="4028990"/>
            <a:chOff x="6716097" y="2067324"/>
            <a:chExt cx="5353466" cy="4028990"/>
          </a:xfrm>
        </p:grpSpPr>
        <p:grpSp>
          <p:nvGrpSpPr>
            <p:cNvPr id="9" name="Group 8"/>
            <p:cNvGrpSpPr/>
            <p:nvPr/>
          </p:nvGrpSpPr>
          <p:grpSpPr>
            <a:xfrm>
              <a:off x="6716097" y="2067324"/>
              <a:ext cx="5353466" cy="3830557"/>
              <a:chOff x="6609965" y="2472347"/>
              <a:chExt cx="5353466" cy="3488785"/>
            </a:xfrm>
          </p:grpSpPr>
          <p:grpSp>
            <p:nvGrpSpPr>
              <p:cNvPr id="10" name="Group 9"/>
              <p:cNvGrpSpPr/>
              <p:nvPr/>
            </p:nvGrpSpPr>
            <p:grpSpPr>
              <a:xfrm>
                <a:off x="7138384" y="2472347"/>
                <a:ext cx="4825047" cy="2428493"/>
                <a:chOff x="6885298" y="2096791"/>
                <a:chExt cx="4825047" cy="2428493"/>
              </a:xfrm>
            </p:grpSpPr>
            <p:cxnSp>
              <p:nvCxnSpPr>
                <p:cNvPr id="15" name="Straight Arrow Connector 14"/>
                <p:cNvCxnSpPr/>
                <p:nvPr/>
              </p:nvCxnSpPr>
              <p:spPr>
                <a:xfrm>
                  <a:off x="9515959" y="2696705"/>
                  <a:ext cx="1228252" cy="11966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8214102" y="2725119"/>
                  <a:ext cx="1113295" cy="11682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85298" y="3803495"/>
                  <a:ext cx="2630661" cy="532600"/>
                </a:xfrm>
                <a:prstGeom prst="rect">
                  <a:avLst/>
                </a:prstGeom>
                <a:noFill/>
              </p:spPr>
              <p:txBody>
                <a:bodyPr wrap="square" rtlCol="0">
                  <a:spAutoFit/>
                </a:bodyPr>
                <a:lstStyle/>
                <a:p>
                  <a:pPr algn="ctr"/>
                  <a:r>
                    <a:rPr lang="en-US" sz="1600" b="1" dirty="0" smtClean="0">
                      <a:solidFill>
                        <a:schemeClr val="tx2"/>
                      </a:solidFill>
                    </a:rPr>
                    <a:t>ADSs for guaranteed correctness</a:t>
                  </a:r>
                  <a:endParaRPr lang="en-US" sz="1600" b="1" dirty="0">
                    <a:solidFill>
                      <a:schemeClr val="tx2"/>
                    </a:solidFill>
                  </a:endParaRPr>
                </a:p>
              </p:txBody>
            </p:sp>
            <p:sp>
              <p:nvSpPr>
                <p:cNvPr id="18" name="TextBox 17"/>
                <p:cNvSpPr txBox="1"/>
                <p:nvPr/>
              </p:nvSpPr>
              <p:spPr>
                <a:xfrm>
                  <a:off x="10000972" y="3852526"/>
                  <a:ext cx="1709373" cy="672758"/>
                </a:xfrm>
                <a:prstGeom prst="rect">
                  <a:avLst/>
                </a:prstGeom>
                <a:noFill/>
              </p:spPr>
              <p:txBody>
                <a:bodyPr wrap="square" rtlCol="0">
                  <a:spAutoFit/>
                </a:bodyPr>
                <a:lstStyle/>
                <a:p>
                  <a:pPr algn="ctr"/>
                  <a:r>
                    <a:rPr lang="en-US" sz="1400" b="1" dirty="0" smtClean="0">
                      <a:solidFill>
                        <a:schemeClr val="tx2"/>
                      </a:solidFill>
                    </a:rPr>
                    <a:t>Probabilistic Correctness Verification</a:t>
                  </a:r>
                  <a:endParaRPr lang="en-US" sz="1400" b="1" dirty="0">
                    <a:solidFill>
                      <a:schemeClr val="tx2"/>
                    </a:solidFill>
                  </a:endParaRPr>
                </a:p>
              </p:txBody>
            </p:sp>
            <p:sp>
              <p:nvSpPr>
                <p:cNvPr id="19" name="TextBox 18"/>
                <p:cNvSpPr txBox="1"/>
                <p:nvPr/>
              </p:nvSpPr>
              <p:spPr>
                <a:xfrm>
                  <a:off x="7703050" y="2096791"/>
                  <a:ext cx="3463871" cy="588664"/>
                </a:xfrm>
                <a:prstGeom prst="rect">
                  <a:avLst/>
                </a:prstGeom>
                <a:noFill/>
              </p:spPr>
              <p:txBody>
                <a:bodyPr wrap="square" rtlCol="0">
                  <a:spAutoFit/>
                </a:bodyPr>
                <a:lstStyle/>
                <a:p>
                  <a:pPr algn="ctr"/>
                  <a:r>
                    <a:rPr lang="en-US" b="1" dirty="0" smtClean="0">
                      <a:solidFill>
                        <a:schemeClr val="tx2"/>
                      </a:solidFill>
                    </a:rPr>
                    <a:t>Correctness verification of Query results </a:t>
                  </a:r>
                  <a:endParaRPr lang="en-US" b="1" dirty="0">
                    <a:solidFill>
                      <a:schemeClr val="tx2"/>
                    </a:solidFill>
                  </a:endParaRPr>
                </a:p>
              </p:txBody>
            </p:sp>
          </p:grpSp>
          <p:cxnSp>
            <p:nvCxnSpPr>
              <p:cNvPr id="11" name="Straight Arrow Connector 10"/>
              <p:cNvCxnSpPr/>
              <p:nvPr/>
            </p:nvCxnSpPr>
            <p:spPr>
              <a:xfrm flipH="1">
                <a:off x="7284836" y="4711650"/>
                <a:ext cx="1009212" cy="7419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7" idx="2"/>
              </p:cNvCxnSpPr>
              <p:nvPr/>
            </p:nvCxnSpPr>
            <p:spPr>
              <a:xfrm>
                <a:off x="8453715" y="4711651"/>
                <a:ext cx="374153" cy="84154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609965" y="5495746"/>
                <a:ext cx="1252241" cy="252284"/>
              </a:xfrm>
              <a:prstGeom prst="rect">
                <a:avLst/>
              </a:prstGeom>
              <a:noFill/>
            </p:spPr>
            <p:txBody>
              <a:bodyPr wrap="square" rtlCol="0">
                <a:spAutoFit/>
              </a:bodyPr>
              <a:lstStyle/>
              <a:p>
                <a:pPr algn="ctr"/>
                <a:r>
                  <a:rPr lang="en-US" sz="1200" b="1" dirty="0" smtClean="0">
                    <a:solidFill>
                      <a:schemeClr val="tx2"/>
                    </a:solidFill>
                  </a:rPr>
                  <a:t>MHT</a:t>
                </a:r>
                <a:endParaRPr lang="en-US" sz="1200" b="1" dirty="0">
                  <a:solidFill>
                    <a:schemeClr val="tx2"/>
                  </a:solidFill>
                </a:endParaRPr>
              </a:p>
            </p:txBody>
          </p:sp>
          <p:sp>
            <p:nvSpPr>
              <p:cNvPr id="14" name="TextBox 13"/>
              <p:cNvSpPr txBox="1"/>
              <p:nvPr/>
            </p:nvSpPr>
            <p:spPr>
              <a:xfrm>
                <a:off x="8301703" y="5540658"/>
                <a:ext cx="1018306" cy="420474"/>
              </a:xfrm>
              <a:prstGeom prst="rect">
                <a:avLst/>
              </a:prstGeom>
              <a:noFill/>
            </p:spPr>
            <p:txBody>
              <a:bodyPr wrap="square" rtlCol="0">
                <a:spAutoFit/>
              </a:bodyPr>
              <a:lstStyle/>
              <a:p>
                <a:pPr algn="ctr"/>
                <a:r>
                  <a:rPr lang="en-US" sz="1200" b="1" dirty="0" smtClean="0">
                    <a:solidFill>
                      <a:schemeClr val="tx2"/>
                    </a:solidFill>
                  </a:rPr>
                  <a:t>Chained MACs</a:t>
                </a:r>
                <a:endParaRPr lang="en-US" sz="1200" b="1" dirty="0">
                  <a:solidFill>
                    <a:schemeClr val="tx2"/>
                  </a:solidFill>
                </a:endParaRPr>
              </a:p>
            </p:txBody>
          </p:sp>
        </p:grpSp>
        <p:cxnSp>
          <p:nvCxnSpPr>
            <p:cNvPr id="20" name="Straight Arrow Connector 19"/>
            <p:cNvCxnSpPr/>
            <p:nvPr/>
          </p:nvCxnSpPr>
          <p:spPr>
            <a:xfrm flipH="1">
              <a:off x="8133049" y="4525998"/>
              <a:ext cx="353323" cy="92398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615390" y="5449983"/>
              <a:ext cx="1018306" cy="646331"/>
            </a:xfrm>
            <a:prstGeom prst="rect">
              <a:avLst/>
            </a:prstGeom>
            <a:noFill/>
          </p:spPr>
          <p:txBody>
            <a:bodyPr wrap="square" rtlCol="0">
              <a:spAutoFit/>
            </a:bodyPr>
            <a:lstStyle/>
            <a:p>
              <a:pPr algn="ctr"/>
              <a:r>
                <a:rPr lang="en-US" sz="1200" b="1" dirty="0" smtClean="0">
                  <a:solidFill>
                    <a:schemeClr val="tx2"/>
                  </a:solidFill>
                </a:rPr>
                <a:t>Chained Digital Signature</a:t>
              </a:r>
              <a:endParaRPr lang="en-US" sz="1200" b="1" dirty="0">
                <a:solidFill>
                  <a:schemeClr val="tx2"/>
                </a:solidFill>
              </a:endParaRPr>
            </a:p>
          </p:txBody>
        </p:sp>
        <p:sp>
          <p:nvSpPr>
            <p:cNvPr id="24" name="TextBox 23"/>
            <p:cNvSpPr txBox="1"/>
            <p:nvPr/>
          </p:nvSpPr>
          <p:spPr>
            <a:xfrm>
              <a:off x="9225910" y="5433550"/>
              <a:ext cx="1018306" cy="276999"/>
            </a:xfrm>
            <a:prstGeom prst="rect">
              <a:avLst/>
            </a:prstGeom>
            <a:noFill/>
          </p:spPr>
          <p:txBody>
            <a:bodyPr wrap="square" rtlCol="0">
              <a:spAutoFit/>
            </a:bodyPr>
            <a:lstStyle/>
            <a:p>
              <a:pPr algn="ctr"/>
              <a:r>
                <a:rPr lang="en-US" sz="1200" b="1" dirty="0" smtClean="0">
                  <a:solidFill>
                    <a:schemeClr val="tx2"/>
                  </a:solidFill>
                </a:rPr>
                <a:t>Skip lists</a:t>
              </a:r>
              <a:endParaRPr lang="en-US" sz="1200" b="1" dirty="0">
                <a:solidFill>
                  <a:schemeClr val="tx2"/>
                </a:solidFill>
              </a:endParaRPr>
            </a:p>
          </p:txBody>
        </p:sp>
        <p:cxnSp>
          <p:nvCxnSpPr>
            <p:cNvPr id="28" name="Straight Arrow Connector 27"/>
            <p:cNvCxnSpPr/>
            <p:nvPr/>
          </p:nvCxnSpPr>
          <p:spPr>
            <a:xfrm>
              <a:off x="8746924" y="4524492"/>
              <a:ext cx="939691" cy="8926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8522873" y="4590297"/>
            <a:ext cx="682838" cy="369332"/>
          </a:xfrm>
          <a:prstGeom prst="rect">
            <a:avLst/>
          </a:prstGeom>
          <a:noFill/>
        </p:spPr>
        <p:txBody>
          <a:bodyPr wrap="square" rtlCol="0">
            <a:spAutoFit/>
          </a:bodyPr>
          <a:lstStyle/>
          <a:p>
            <a:pPr algn="ctr"/>
            <a:r>
              <a:rPr lang="en-US" b="1" dirty="0" smtClean="0">
                <a:solidFill>
                  <a:schemeClr val="tx2"/>
                </a:solidFill>
              </a:rPr>
              <a:t> …</a:t>
            </a:r>
            <a:endParaRPr lang="en-US" b="1" dirty="0">
              <a:solidFill>
                <a:schemeClr val="tx2"/>
              </a:solidFill>
            </a:endParaRPr>
          </a:p>
        </p:txBody>
      </p:sp>
    </p:spTree>
    <p:extLst>
      <p:ext uri="{BB962C8B-B14F-4D97-AF65-F5344CB8AC3E}">
        <p14:creationId xmlns:p14="http://schemas.microsoft.com/office/powerpoint/2010/main" val="2365165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CBB740-5D9C-438C-B9E9-D42CEDDF5F90}" type="datetime1">
              <a:rPr lang="en-US" smtClean="0">
                <a:solidFill>
                  <a:srgbClr val="1F497D"/>
                </a:solidFill>
              </a:rPr>
              <a:t>2016-09-03</a:t>
            </a:fld>
            <a:endParaRPr lang="en-US">
              <a:solidFill>
                <a:srgbClr val="1F497D"/>
              </a:solidFill>
            </a:endParaRPr>
          </a:p>
        </p:txBody>
      </p:sp>
      <p:sp>
        <p:nvSpPr>
          <p:cNvPr id="6" name="Title 5"/>
          <p:cNvSpPr>
            <a:spLocks noGrp="1"/>
          </p:cNvSpPr>
          <p:nvPr>
            <p:ph type="title"/>
          </p:nvPr>
        </p:nvSpPr>
        <p:spPr/>
        <p:txBody>
          <a:bodyPr>
            <a:normAutofit/>
          </a:bodyPr>
          <a:lstStyle/>
          <a:p>
            <a:pPr rtl="0"/>
            <a:r>
              <a:rPr lang="en-US" dirty="0" smtClean="0"/>
              <a:t>Signature-Based Verification</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520962616"/>
              </p:ext>
            </p:extLst>
          </p:nvPr>
        </p:nvGraphicFramePr>
        <p:xfrm>
          <a:off x="5517200" y="2861419"/>
          <a:ext cx="1524000" cy="1809750"/>
        </p:xfrm>
        <a:graphic>
          <a:graphicData uri="http://schemas.openxmlformats.org/drawingml/2006/table">
            <a:tbl>
              <a:tblPr firstRow="1" bandRow="1">
                <a:tableStyleId>{5940675A-B579-460E-94D1-54222C63F5DA}</a:tableStyleId>
              </a:tblPr>
              <a:tblGrid>
                <a:gridCol w="828261"/>
                <a:gridCol w="695739"/>
              </a:tblGrid>
              <a:tr h="361950">
                <a:tc>
                  <a:txBody>
                    <a:bodyPr/>
                    <a:lstStyle/>
                    <a:p>
                      <a:pPr algn="ctr"/>
                      <a:r>
                        <a:rPr lang="en-US" sz="1400" dirty="0" smtClean="0">
                          <a:latin typeface="Times New Roman" pitchFamily="18" charset="0"/>
                          <a:cs typeface="Times New Roman" pitchFamily="18" charset="0"/>
                        </a:rPr>
                        <a:t>Name</a:t>
                      </a:r>
                      <a:endParaRPr lang="en-US" sz="1400" dirty="0">
                        <a:latin typeface="Times New Roman" pitchFamily="18" charset="0"/>
                        <a:cs typeface="Times New Roman" pitchFamily="18" charset="0"/>
                      </a:endParaRPr>
                    </a:p>
                  </a:txBody>
                  <a:tcPr anchor="ctr"/>
                </a:tc>
                <a:tc>
                  <a:txBody>
                    <a:bodyPr/>
                    <a:lstStyle/>
                    <a:p>
                      <a:pPr algn="ctr"/>
                      <a:r>
                        <a:rPr lang="en-US" sz="1400" dirty="0" smtClean="0">
                          <a:latin typeface="Times New Roman" pitchFamily="18" charset="0"/>
                          <a:cs typeface="Times New Roman" pitchFamily="18" charset="0"/>
                        </a:rPr>
                        <a:t>Salary</a:t>
                      </a:r>
                      <a:endParaRPr lang="en-US" sz="1400" dirty="0">
                        <a:latin typeface="Times New Roman" pitchFamily="18" charset="0"/>
                        <a:cs typeface="Times New Roman" pitchFamily="18" charset="0"/>
                      </a:endParaRPr>
                    </a:p>
                  </a:txBody>
                  <a:tcPr anchor="ctr"/>
                </a:tc>
              </a:tr>
              <a:tr h="361950">
                <a:tc>
                  <a:txBody>
                    <a:bodyPr/>
                    <a:lstStyle/>
                    <a:p>
                      <a:pPr algn="ctr" rtl="0"/>
                      <a:r>
                        <a:rPr lang="en-US" sz="1400" dirty="0" smtClean="0">
                          <a:latin typeface="Times New Roman" pitchFamily="18" charset="0"/>
                          <a:cs typeface="Times New Roman" pitchFamily="18" charset="0"/>
                        </a:rPr>
                        <a:t>A</a:t>
                      </a:r>
                      <a:endParaRPr lang="en-US" sz="1400" dirty="0">
                        <a:latin typeface="Times New Roman" pitchFamily="18" charset="0"/>
                        <a:cs typeface="Times New Roman" pitchFamily="18" charset="0"/>
                      </a:endParaRPr>
                    </a:p>
                  </a:txBody>
                  <a:tcPr anchor="ctr"/>
                </a:tc>
                <a:tc>
                  <a:txBody>
                    <a:bodyPr/>
                    <a:lstStyle/>
                    <a:p>
                      <a:pPr algn="ctr"/>
                      <a:r>
                        <a:rPr lang="en-US" sz="1400" dirty="0" smtClean="0">
                          <a:latin typeface="Times New Roman" pitchFamily="18" charset="0"/>
                          <a:cs typeface="Times New Roman" pitchFamily="18" charset="0"/>
                        </a:rPr>
                        <a:t>$5000</a:t>
                      </a:r>
                      <a:endParaRPr lang="en-US" sz="1400" dirty="0">
                        <a:latin typeface="Times New Roman" pitchFamily="18" charset="0"/>
                        <a:cs typeface="Times New Roman" pitchFamily="18" charset="0"/>
                      </a:endParaRPr>
                    </a:p>
                  </a:txBody>
                  <a:tcPr anchor="ctr"/>
                </a:tc>
              </a:tr>
              <a:tr h="361950">
                <a:tc>
                  <a:txBody>
                    <a:bodyPr/>
                    <a:lstStyle/>
                    <a:p>
                      <a:pPr algn="ctr" rtl="0"/>
                      <a:r>
                        <a:rPr lang="en-US" sz="1400" dirty="0" smtClean="0">
                          <a:latin typeface="Times New Roman" pitchFamily="18" charset="0"/>
                          <a:cs typeface="Times New Roman" pitchFamily="18" charset="0"/>
                        </a:rPr>
                        <a:t>B</a:t>
                      </a:r>
                      <a:endParaRPr lang="en-US" sz="1400" dirty="0">
                        <a:latin typeface="Times New Roman" pitchFamily="18" charset="0"/>
                        <a:cs typeface="Times New Roman" pitchFamily="18" charset="0"/>
                      </a:endParaRPr>
                    </a:p>
                  </a:txBody>
                  <a:tcPr anchor="ctr"/>
                </a:tc>
                <a:tc>
                  <a:txBody>
                    <a:bodyPr/>
                    <a:lstStyle/>
                    <a:p>
                      <a:pPr algn="ctr"/>
                      <a:r>
                        <a:rPr lang="en-US" sz="1400" dirty="0" smtClean="0">
                          <a:latin typeface="Times New Roman" pitchFamily="18" charset="0"/>
                          <a:cs typeface="Times New Roman" pitchFamily="18" charset="0"/>
                        </a:rPr>
                        <a:t>$3500</a:t>
                      </a:r>
                      <a:endParaRPr lang="en-US" sz="1400" dirty="0">
                        <a:latin typeface="Times New Roman" pitchFamily="18" charset="0"/>
                        <a:cs typeface="Times New Roman" pitchFamily="18" charset="0"/>
                      </a:endParaRPr>
                    </a:p>
                  </a:txBody>
                  <a:tcPr anchor="ctr"/>
                </a:tc>
              </a:tr>
              <a:tr h="361950">
                <a:tc>
                  <a:txBody>
                    <a:bodyPr/>
                    <a:lstStyle/>
                    <a:p>
                      <a:pPr algn="ctr" rtl="0"/>
                      <a:r>
                        <a:rPr lang="en-US" sz="1400" dirty="0" smtClean="0">
                          <a:latin typeface="Times New Roman" pitchFamily="18" charset="0"/>
                          <a:cs typeface="Times New Roman" pitchFamily="18" charset="0"/>
                        </a:rPr>
                        <a:t>C</a:t>
                      </a:r>
                      <a:endParaRPr lang="en-US" sz="1400" dirty="0">
                        <a:latin typeface="Times New Roman" pitchFamily="18" charset="0"/>
                        <a:cs typeface="Times New Roman" pitchFamily="18" charset="0"/>
                      </a:endParaRPr>
                    </a:p>
                  </a:txBody>
                  <a:tcPr anchor="ctr"/>
                </a:tc>
                <a:tc>
                  <a:txBody>
                    <a:bodyPr/>
                    <a:lstStyle/>
                    <a:p>
                      <a:pPr algn="ctr"/>
                      <a:r>
                        <a:rPr lang="en-US" sz="1400" dirty="0" smtClean="0">
                          <a:latin typeface="Times New Roman" pitchFamily="18" charset="0"/>
                          <a:cs typeface="Times New Roman" pitchFamily="18" charset="0"/>
                        </a:rPr>
                        <a:t>$9000</a:t>
                      </a:r>
                      <a:endParaRPr lang="en-US" sz="1400" dirty="0">
                        <a:latin typeface="Times New Roman" pitchFamily="18" charset="0"/>
                        <a:cs typeface="Times New Roman" pitchFamily="18" charset="0"/>
                      </a:endParaRPr>
                    </a:p>
                  </a:txBody>
                  <a:tcPr anchor="ctr"/>
                </a:tc>
              </a:tr>
              <a:tr h="361950">
                <a:tc>
                  <a:txBody>
                    <a:bodyPr/>
                    <a:lstStyle/>
                    <a:p>
                      <a:pPr algn="ctr" rtl="0"/>
                      <a:r>
                        <a:rPr lang="en-US" sz="1400" dirty="0" smtClean="0">
                          <a:latin typeface="Times New Roman" pitchFamily="18" charset="0"/>
                          <a:cs typeface="Times New Roman" pitchFamily="18" charset="0"/>
                        </a:rPr>
                        <a:t>D</a:t>
                      </a:r>
                      <a:endParaRPr lang="en-US" sz="1400" dirty="0">
                        <a:latin typeface="Times New Roman" pitchFamily="18" charset="0"/>
                        <a:cs typeface="Times New Roman" pitchFamily="18" charset="0"/>
                      </a:endParaRPr>
                    </a:p>
                  </a:txBody>
                  <a:tcPr anchor="ctr"/>
                </a:tc>
                <a:tc>
                  <a:txBody>
                    <a:bodyPr/>
                    <a:lstStyle/>
                    <a:p>
                      <a:pPr algn="ctr"/>
                      <a:r>
                        <a:rPr lang="en-US" sz="1400" dirty="0" smtClean="0">
                          <a:latin typeface="Times New Roman" pitchFamily="18" charset="0"/>
                          <a:cs typeface="Times New Roman" pitchFamily="18" charset="0"/>
                        </a:rPr>
                        <a:t>$6000</a:t>
                      </a:r>
                      <a:endParaRPr lang="en-US" sz="1400" dirty="0">
                        <a:latin typeface="Times New Roman" pitchFamily="18" charset="0"/>
                        <a:cs typeface="Times New Roman" pitchFamily="18" charset="0"/>
                      </a:endParaRPr>
                    </a:p>
                  </a:txBody>
                  <a:tcPr anchor="ctr"/>
                </a:tc>
              </a:tr>
            </a:tbl>
          </a:graphicData>
        </a:graphic>
      </p:graphicFrame>
      <p:sp>
        <p:nvSpPr>
          <p:cNvPr id="10" name="Rectangle 9"/>
          <p:cNvSpPr/>
          <p:nvPr/>
        </p:nvSpPr>
        <p:spPr>
          <a:xfrm>
            <a:off x="10281560" y="2923907"/>
            <a:ext cx="16764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prstClr val="black"/>
                </a:solidFill>
                <a:latin typeface="Times New Roman" pitchFamily="18" charset="0"/>
                <a:cs typeface="Times New Roman" pitchFamily="18" charset="0"/>
              </a:rPr>
              <a:t>Sign(H(A|5000))</a:t>
            </a:r>
          </a:p>
        </p:txBody>
      </p:sp>
      <p:sp>
        <p:nvSpPr>
          <p:cNvPr id="11" name="Rectangle 10"/>
          <p:cNvSpPr/>
          <p:nvPr/>
        </p:nvSpPr>
        <p:spPr>
          <a:xfrm>
            <a:off x="5517200" y="3941539"/>
            <a:ext cx="1524000" cy="381000"/>
          </a:xfrm>
          <a:prstGeom prst="rect">
            <a:avLst/>
          </a:prstGeom>
          <a:solidFill>
            <a:srgbClr val="EE0000">
              <a:alpha val="27843"/>
            </a:srgb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12" name="Rectangle 11"/>
          <p:cNvSpPr/>
          <p:nvPr/>
        </p:nvSpPr>
        <p:spPr>
          <a:xfrm>
            <a:off x="8844808" y="4432667"/>
            <a:ext cx="1299592" cy="4034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solidFill>
                  <a:srgbClr val="FF0000"/>
                </a:solidFill>
                <a:latin typeface="Times New Roman" pitchFamily="18" charset="0"/>
                <a:cs typeface="Times New Roman" pitchFamily="18" charset="0"/>
              </a:rPr>
              <a:t>(C,9000)</a:t>
            </a:r>
          </a:p>
        </p:txBody>
      </p:sp>
      <p:sp>
        <p:nvSpPr>
          <p:cNvPr id="13" name="Rectangle 12"/>
          <p:cNvSpPr/>
          <p:nvPr/>
        </p:nvSpPr>
        <p:spPr>
          <a:xfrm>
            <a:off x="10281560" y="2238107"/>
            <a:ext cx="1676400"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prstClr val="black"/>
                </a:solidFill>
                <a:latin typeface="Times New Roman" pitchFamily="18" charset="0"/>
                <a:cs typeface="Times New Roman" pitchFamily="18" charset="0"/>
              </a:rPr>
              <a:t>Sign(H(B|3500))</a:t>
            </a:r>
          </a:p>
        </p:txBody>
      </p:sp>
      <p:sp>
        <p:nvSpPr>
          <p:cNvPr id="14" name="Rectangle 13"/>
          <p:cNvSpPr/>
          <p:nvPr/>
        </p:nvSpPr>
        <p:spPr>
          <a:xfrm>
            <a:off x="10281560" y="4447907"/>
            <a:ext cx="16764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prstClr val="black"/>
                </a:solidFill>
                <a:latin typeface="Times New Roman" pitchFamily="18" charset="0"/>
                <a:cs typeface="Times New Roman" pitchFamily="18" charset="0"/>
              </a:rPr>
              <a:t>Sign(H(C|9000))</a:t>
            </a:r>
          </a:p>
        </p:txBody>
      </p:sp>
      <p:sp>
        <p:nvSpPr>
          <p:cNvPr id="15" name="Rectangle 14"/>
          <p:cNvSpPr/>
          <p:nvPr/>
        </p:nvSpPr>
        <p:spPr>
          <a:xfrm>
            <a:off x="10281560" y="3685907"/>
            <a:ext cx="16764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prstClr val="black"/>
                </a:solidFill>
                <a:latin typeface="Times New Roman" pitchFamily="18" charset="0"/>
                <a:cs typeface="Times New Roman" pitchFamily="18" charset="0"/>
              </a:rPr>
              <a:t>Sign(H(D|6000))</a:t>
            </a:r>
          </a:p>
        </p:txBody>
      </p:sp>
      <p:sp>
        <p:nvSpPr>
          <p:cNvPr id="16" name="Rectangle 15"/>
          <p:cNvSpPr/>
          <p:nvPr/>
        </p:nvSpPr>
        <p:spPr>
          <a:xfrm>
            <a:off x="10281560" y="1552307"/>
            <a:ext cx="16764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prstClr val="black"/>
                </a:solidFill>
                <a:latin typeface="Times New Roman" pitchFamily="18" charset="0"/>
                <a:cs typeface="Times New Roman" pitchFamily="18" charset="0"/>
              </a:rPr>
              <a:t>Sign(H(-|-∞))</a:t>
            </a:r>
          </a:p>
        </p:txBody>
      </p:sp>
      <p:sp>
        <p:nvSpPr>
          <p:cNvPr id="17" name="Rectangle 16"/>
          <p:cNvSpPr/>
          <p:nvPr/>
        </p:nvSpPr>
        <p:spPr>
          <a:xfrm>
            <a:off x="10281560" y="5209907"/>
            <a:ext cx="16764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prstClr val="black"/>
                </a:solidFill>
                <a:latin typeface="Times New Roman" pitchFamily="18" charset="0"/>
                <a:cs typeface="Times New Roman" pitchFamily="18" charset="0"/>
              </a:rPr>
              <a:t>Sign(H(-|+∞))</a:t>
            </a:r>
          </a:p>
        </p:txBody>
      </p:sp>
      <p:cxnSp>
        <p:nvCxnSpPr>
          <p:cNvPr id="18" name="Straight Arrow Connector 17"/>
          <p:cNvCxnSpPr>
            <a:stCxn id="16" idx="2"/>
            <a:endCxn id="13" idx="0"/>
          </p:cNvCxnSpPr>
          <p:nvPr/>
        </p:nvCxnSpPr>
        <p:spPr>
          <a:xfrm rot="5400000">
            <a:off x="10967360" y="2085707"/>
            <a:ext cx="3048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10930054" y="2732613"/>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10930054" y="3494613"/>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10930213" y="4256772"/>
            <a:ext cx="381000" cy="12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10930213" y="5018772"/>
            <a:ext cx="381000" cy="12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7134912" y="2790939"/>
            <a:ext cx="3024336" cy="1224136"/>
          </a:xfrm>
          <a:prstGeom prst="round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a:solidFill>
                  <a:prstClr val="black"/>
                </a:solidFill>
              </a:rPr>
              <a:t>Authenticate this set with digital signature</a:t>
            </a:r>
            <a:endParaRPr lang="en-US" b="1" dirty="0">
              <a:ln w="12700">
                <a:solidFill>
                  <a:srgbClr val="1F497D">
                    <a:satMod val="155000"/>
                  </a:srgbClr>
                </a:solidFill>
                <a:prstDash val="solid"/>
              </a:ln>
              <a:solidFill>
                <a:prstClr val="black"/>
              </a:solidFill>
              <a:effectLst>
                <a:innerShdw blurRad="63500" dist="50800" dir="13500000">
                  <a:prstClr val="black">
                    <a:alpha val="50000"/>
                  </a:prstClr>
                </a:innerShdw>
              </a:effectLst>
            </a:endParaRPr>
          </a:p>
        </p:txBody>
      </p:sp>
      <p:sp>
        <p:nvSpPr>
          <p:cNvPr id="24" name="Rectangle 23"/>
          <p:cNvSpPr/>
          <p:nvPr/>
        </p:nvSpPr>
        <p:spPr>
          <a:xfrm>
            <a:off x="6986704" y="2204637"/>
            <a:ext cx="3145904" cy="584775"/>
          </a:xfrm>
          <a:prstGeom prst="rect">
            <a:avLst/>
          </a:prstGeom>
        </p:spPr>
        <p:txBody>
          <a:bodyPr wrap="square">
            <a:spAutoFit/>
          </a:bodyPr>
          <a:lstStyle/>
          <a:p>
            <a:r>
              <a:rPr lang="en-US" sz="1600" dirty="0">
                <a:solidFill>
                  <a:prstClr val="black"/>
                </a:solidFill>
                <a:latin typeface="Times New Roman" pitchFamily="18" charset="0"/>
                <a:cs typeface="Times New Roman" pitchFamily="18" charset="0"/>
              </a:rPr>
              <a:t>SELECT </a:t>
            </a:r>
            <a:r>
              <a:rPr lang="en-US" sz="1600" dirty="0">
                <a:solidFill>
                  <a:prstClr val="black"/>
                </a:solidFill>
                <a:cs typeface="Times New Roman" pitchFamily="18" charset="0"/>
              </a:rPr>
              <a:t>Name FROM Employee WHERE  Salary &gt; </a:t>
            </a:r>
            <a:r>
              <a:rPr lang="en-US" sz="1600" dirty="0">
                <a:solidFill>
                  <a:prstClr val="black"/>
                </a:solidFill>
                <a:latin typeface="Times New Roman" pitchFamily="18" charset="0"/>
                <a:cs typeface="Times New Roman" pitchFamily="18" charset="0"/>
              </a:rPr>
              <a:t>7000</a:t>
            </a:r>
          </a:p>
        </p:txBody>
      </p:sp>
      <p:sp>
        <p:nvSpPr>
          <p:cNvPr id="26" name="Slide Number Placeholder 25"/>
          <p:cNvSpPr>
            <a:spLocks noGrp="1"/>
          </p:cNvSpPr>
          <p:nvPr>
            <p:ph type="sldNum" sz="quarter" idx="12"/>
          </p:nvPr>
        </p:nvSpPr>
        <p:spPr/>
        <p:txBody>
          <a:bodyPr/>
          <a:lstStyle/>
          <a:p>
            <a:fld id="{15E489C8-5A0D-4AD1-90EB-1C0310E35A19}" type="slidenum">
              <a:rPr lang="en-US" smtClean="0"/>
              <a:pPr/>
              <a:t>28</a:t>
            </a:fld>
            <a:endParaRPr lang="en-US" dirty="0"/>
          </a:p>
        </p:txBody>
      </p:sp>
      <p:sp>
        <p:nvSpPr>
          <p:cNvPr id="27" name="Content Placeholder 4"/>
          <p:cNvSpPr>
            <a:spLocks noGrp="1"/>
          </p:cNvSpPr>
          <p:nvPr>
            <p:ph sz="quarter" idx="1"/>
          </p:nvPr>
        </p:nvSpPr>
        <p:spPr>
          <a:xfrm>
            <a:off x="342900" y="1628800"/>
            <a:ext cx="5080589" cy="4643470"/>
          </a:xfrm>
        </p:spPr>
        <p:txBody>
          <a:bodyPr>
            <a:normAutofit/>
          </a:bodyPr>
          <a:lstStyle/>
          <a:p>
            <a:pPr>
              <a:spcBef>
                <a:spcPts val="3000"/>
              </a:spcBef>
            </a:pPr>
            <a:r>
              <a:rPr lang="en-US" sz="2000" b="0" dirty="0"/>
              <a:t>Signature is used to verify </a:t>
            </a:r>
            <a:r>
              <a:rPr lang="en-US" sz="2000" b="0" dirty="0" smtClean="0"/>
              <a:t>data </a:t>
            </a:r>
            <a:r>
              <a:rPr lang="en-US" sz="2000" b="0" dirty="0"/>
              <a:t>integrity</a:t>
            </a:r>
          </a:p>
          <a:p>
            <a:pPr>
              <a:spcBef>
                <a:spcPts val="3000"/>
              </a:spcBef>
            </a:pPr>
            <a:r>
              <a:rPr lang="en-US" sz="2000" b="0" dirty="0"/>
              <a:t>The data owner signs data in a </a:t>
            </a:r>
            <a:r>
              <a:rPr lang="en-US" sz="2000" b="0" dirty="0">
                <a:solidFill>
                  <a:srgbClr val="FF0000"/>
                </a:solidFill>
              </a:rPr>
              <a:t>granularity</a:t>
            </a:r>
            <a:r>
              <a:rPr lang="en-US" sz="2000" b="0" dirty="0"/>
              <a:t> in which it should be </a:t>
            </a:r>
            <a:r>
              <a:rPr lang="en-US" sz="2000" b="0" dirty="0" smtClean="0"/>
              <a:t>verified</a:t>
            </a:r>
            <a:endParaRPr lang="en-US" sz="2000" b="0" dirty="0"/>
          </a:p>
          <a:p>
            <a:pPr lvl="1">
              <a:spcBef>
                <a:spcPts val="3000"/>
              </a:spcBef>
            </a:pPr>
            <a:r>
              <a:rPr lang="pt-BR" sz="1800" dirty="0"/>
              <a:t>The </a:t>
            </a:r>
            <a:r>
              <a:rPr lang="pt-BR" sz="1800" dirty="0" smtClean="0"/>
              <a:t>granularity </a:t>
            </a:r>
            <a:r>
              <a:rPr lang="pt-BR" sz="1800" dirty="0"/>
              <a:t>level affects </a:t>
            </a:r>
            <a:r>
              <a:rPr lang="pt-BR" sz="1800" dirty="0" smtClean="0"/>
              <a:t>performance</a:t>
            </a:r>
            <a:endParaRPr lang="pt-BR" sz="1800" dirty="0"/>
          </a:p>
          <a:p>
            <a:pPr lvl="2" fontAlgn="base">
              <a:lnSpc>
                <a:spcPct val="150000"/>
              </a:lnSpc>
              <a:defRPr/>
            </a:pPr>
            <a:r>
              <a:rPr lang="pt-BR" sz="1800" dirty="0" smtClean="0"/>
              <a:t>Too Fine granularity </a:t>
            </a:r>
            <a:r>
              <a:rPr lang="pt-BR" sz="1800" dirty="0" smtClean="0">
                <a:sym typeface="Wingdings" panose="05000000000000000000" pitchFamily="2" charset="2"/>
              </a:rPr>
              <a:t> </a:t>
            </a:r>
            <a:r>
              <a:rPr lang="pt-BR" sz="1800" dirty="0" smtClean="0"/>
              <a:t>high computation overhead</a:t>
            </a:r>
          </a:p>
          <a:p>
            <a:pPr lvl="2" fontAlgn="base">
              <a:lnSpc>
                <a:spcPct val="150000"/>
              </a:lnSpc>
              <a:defRPr/>
            </a:pPr>
            <a:r>
              <a:rPr lang="pt-BR" sz="1800" dirty="0" smtClean="0"/>
              <a:t>Too </a:t>
            </a:r>
            <a:r>
              <a:rPr lang="pt-BR" sz="1800" dirty="0"/>
              <a:t>Broad granularity </a:t>
            </a:r>
            <a:r>
              <a:rPr lang="pt-BR" sz="1800" dirty="0" smtClean="0">
                <a:sym typeface="Wingdings" panose="05000000000000000000" pitchFamily="2" charset="2"/>
              </a:rPr>
              <a:t> </a:t>
            </a:r>
            <a:r>
              <a:rPr lang="pt-BR" sz="1800" dirty="0" smtClean="0"/>
              <a:t>high </a:t>
            </a:r>
            <a:r>
              <a:rPr lang="pt-BR" sz="1800" dirty="0"/>
              <a:t>communication overhead</a:t>
            </a:r>
          </a:p>
          <a:p>
            <a:pPr lvl="2" fontAlgn="base">
              <a:lnSpc>
                <a:spcPct val="150000"/>
              </a:lnSpc>
              <a:defRPr/>
            </a:pPr>
            <a:r>
              <a:rPr lang="pt-BR" sz="1800" dirty="0" smtClean="0"/>
              <a:t>Tuple-level signature seems suitable</a:t>
            </a:r>
            <a:endParaRPr lang="en-US" sz="1800" dirty="0" smtClean="0"/>
          </a:p>
        </p:txBody>
      </p:sp>
      <p:sp>
        <p:nvSpPr>
          <p:cNvPr id="28" name="Footer Placeholder 2"/>
          <p:cNvSpPr>
            <a:spLocks noGrp="1"/>
          </p:cNvSpPr>
          <p:nvPr>
            <p:ph type="ftr" sz="quarter" idx="11"/>
          </p:nvPr>
        </p:nvSpPr>
        <p:spPr>
          <a:xfrm>
            <a:off x="1314450" y="6239180"/>
            <a:ext cx="10306089" cy="457200"/>
          </a:xfrm>
        </p:spPr>
        <p:txBody>
          <a:bodyPr/>
          <a:lstStyle/>
          <a:p>
            <a:pPr algn="l"/>
            <a:r>
              <a:rPr lang="en-GB" sz="1400" b="0" dirty="0">
                <a:solidFill>
                  <a:schemeClr val="tx2"/>
                </a:solidFill>
              </a:rPr>
              <a:t>M. A. </a:t>
            </a:r>
            <a:r>
              <a:rPr lang="en-GB" sz="1400" b="0" dirty="0" err="1" smtClean="0">
                <a:solidFill>
                  <a:schemeClr val="tx2"/>
                </a:solidFill>
              </a:rPr>
              <a:t>Hadavi</a:t>
            </a:r>
            <a:r>
              <a:rPr lang="en-GB" sz="1400" b="0" dirty="0" smtClean="0">
                <a:solidFill>
                  <a:schemeClr val="tx2"/>
                </a:solidFill>
              </a:rPr>
              <a:t>                                	Secure Data Management in Untrusted Environments</a:t>
            </a:r>
            <a:endParaRPr lang="en-US" sz="1400" b="0" dirty="0">
              <a:solidFill>
                <a:schemeClr val="tx2"/>
              </a:solidFill>
            </a:endParaRPr>
          </a:p>
        </p:txBody>
      </p:sp>
    </p:spTree>
    <p:extLst>
      <p:ext uri="{BB962C8B-B14F-4D97-AF65-F5344CB8AC3E}">
        <p14:creationId xmlns:p14="http://schemas.microsoft.com/office/powerpoint/2010/main" val="43060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xit" presetSubtype="0" fill="hold" grpId="1" nodeType="withEffect">
                                  <p:stCondLst>
                                    <p:cond delay="0"/>
                                  </p:stCondLst>
                                  <p:childTnLst>
                                    <p:animEffect transition="out" filter="fade">
                                      <p:cBhvr>
                                        <p:cTn id="17" dur="500"/>
                                        <p:tgtEl>
                                          <p:spTgt spid="23"/>
                                        </p:tgtEl>
                                      </p:cBhvr>
                                    </p:animEffect>
                                    <p:set>
                                      <p:cBhvr>
                                        <p:cTn id="18" dur="1" fill="hold">
                                          <p:stCondLst>
                                            <p:cond delay="499"/>
                                          </p:stCondLst>
                                        </p:cTn>
                                        <p:tgtEl>
                                          <p:spTgt spid="23"/>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4">
                                            <p:bg/>
                                          </p:spTgt>
                                        </p:tgtEl>
                                        <p:attrNameLst>
                                          <p:attrName>style.visibility</p:attrName>
                                        </p:attrNameLst>
                                      </p:cBhvr>
                                      <p:to>
                                        <p:strVal val="visible"/>
                                      </p:to>
                                    </p:set>
                                    <p:animEffect transition="in" filter="fade">
                                      <p:cBhvr>
                                        <p:cTn id="21" dur="1000"/>
                                        <p:tgtEl>
                                          <p:spTgt spid="14">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1000"/>
                                        <p:tgtEl>
                                          <p:spTgt spid="14">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bg/>
                                          </p:spTgt>
                                        </p:tgtEl>
                                        <p:attrNameLst>
                                          <p:attrName>style.visibility</p:attrName>
                                        </p:attrNameLst>
                                      </p:cBhvr>
                                      <p:to>
                                        <p:strVal val="visible"/>
                                      </p:to>
                                    </p:set>
                                    <p:animEffect transition="in" filter="fade">
                                      <p:cBhvr>
                                        <p:cTn id="38" dur="1000"/>
                                        <p:tgtEl>
                                          <p:spTgt spid="17">
                                            <p:bg/>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fade">
                                      <p:cBhvr>
                                        <p:cTn id="41" dur="1000"/>
                                        <p:tgtEl>
                                          <p:spTgt spid="1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20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000"/>
                                        <p:tgtEl>
                                          <p:spTgt spid="19"/>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20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2000"/>
                                        <p:tgtEl>
                                          <p:spTgt spid="21"/>
                                        </p:tgtEl>
                                      </p:cBhvr>
                                    </p:animEffect>
                                  </p:childTnLst>
                                </p:cTn>
                              </p:par>
                              <p:par>
                                <p:cTn id="56" presetID="10"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20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randombar(horizontal)">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mph" presetSubtype="0" nodeType="clickEffect">
                                  <p:stCondLst>
                                    <p:cond delay="0"/>
                                  </p:stCondLst>
                                  <p:childTnLst>
                                    <p:set>
                                      <p:cBhvr override="childStyle">
                                        <p:cTn id="77" dur="indefinite"/>
                                        <p:tgtEl>
                                          <p:spTgt spid="14">
                                            <p:txEl>
                                              <p:pRg st="0" end="0"/>
                                            </p:txEl>
                                          </p:spTgt>
                                        </p:tgtEl>
                                        <p:attrNameLst>
                                          <p:attrName>style.fontFamily</p:attrName>
                                        </p:attrNameLst>
                                      </p:cBhvr>
                                      <p:to>
                                        <p:strVal val="Times New Roman"/>
                                      </p:to>
                                    </p:set>
                                  </p:childTnLst>
                                  <p:subTnLst>
                                    <p:animClr clrSpc="rgb" dir="cw">
                                      <p:cBhvr override="childStyle">
                                        <p:cTn dur="1" fill="hold" display="0" masterRel="nextClick" afterEffect="1"/>
                                        <p:tgtEl>
                                          <p:spTgt spid="14">
                                            <p:txEl>
                                              <p:pRg st="0" end="0"/>
                                            </p:txEl>
                                          </p:spTgt>
                                        </p:tgtEl>
                                        <p:attrNameLst>
                                          <p:attrName>ppt_c</p:attrName>
                                        </p:attrNameLst>
                                      </p:cBhvr>
                                      <p:to>
                                        <a:srgbClr val="FF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build="allAtOnce" animBg="1"/>
      <p:bldP spid="15" grpId="0" animBg="1"/>
      <p:bldP spid="16" grpId="0" animBg="1"/>
      <p:bldP spid="17" grpId="0" build="allAtOnce" animBg="1"/>
      <p:bldP spid="23" grpId="0" animBg="1"/>
      <p:bldP spid="23" grpId="1" animBg="1"/>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89856" y="1571612"/>
            <a:ext cx="11271647" cy="4643470"/>
          </a:xfrm>
        </p:spPr>
        <p:txBody>
          <a:bodyPr>
            <a:normAutofit/>
          </a:bodyPr>
          <a:lstStyle/>
          <a:p>
            <a:pPr>
              <a:spcBef>
                <a:spcPts val="3000"/>
              </a:spcBef>
            </a:pPr>
            <a:r>
              <a:rPr lang="en-US" sz="2400" b="0" dirty="0"/>
              <a:t>Signature </a:t>
            </a:r>
            <a:r>
              <a:rPr lang="en-US" sz="2400" b="0" dirty="0">
                <a:solidFill>
                  <a:srgbClr val="FF0000"/>
                </a:solidFill>
              </a:rPr>
              <a:t>chaining for </a:t>
            </a:r>
            <a:r>
              <a:rPr lang="en-US" sz="2400" b="0" dirty="0" smtClean="0">
                <a:solidFill>
                  <a:srgbClr val="FF0000"/>
                </a:solidFill>
              </a:rPr>
              <a:t>completeness verification</a:t>
            </a:r>
            <a:endParaRPr lang="en-US" sz="2400" b="0" kern="0" dirty="0" smtClean="0">
              <a:solidFill>
                <a:srgbClr val="FF0000"/>
              </a:solidFill>
            </a:endParaRPr>
          </a:p>
          <a:p>
            <a:pPr lvl="1"/>
            <a:r>
              <a:rPr lang="en-US" sz="2000" kern="0" dirty="0" smtClean="0"/>
              <a:t>A</a:t>
            </a:r>
            <a:r>
              <a:rPr lang="en-US" sz="2000" kern="0" baseline="-25000" dirty="0" smtClean="0"/>
              <a:t>1</a:t>
            </a:r>
            <a:r>
              <a:rPr lang="en-US" sz="2000" kern="0" dirty="0" smtClean="0"/>
              <a:t>, A</a:t>
            </a:r>
            <a:r>
              <a:rPr lang="en-US" sz="2000" kern="0" baseline="-25000" dirty="0" smtClean="0"/>
              <a:t>2</a:t>
            </a:r>
            <a:r>
              <a:rPr lang="en-US" sz="2000" kern="0" dirty="0" smtClean="0"/>
              <a:t>, and A</a:t>
            </a:r>
            <a:r>
              <a:rPr lang="en-US" sz="2000" kern="0" baseline="-25000" dirty="0" smtClean="0"/>
              <a:t>3</a:t>
            </a:r>
            <a:r>
              <a:rPr lang="en-US" sz="2000" kern="0" dirty="0" smtClean="0"/>
              <a:t> are searchable dimensions</a:t>
            </a:r>
          </a:p>
          <a:p>
            <a:pPr lvl="1"/>
            <a:r>
              <a:rPr lang="pt-BR" sz="2000" kern="0" dirty="0" smtClean="0"/>
              <a:t>Tuples are sorted based on A</a:t>
            </a:r>
            <a:r>
              <a:rPr lang="pt-BR" sz="2000" kern="0" baseline="-25000" dirty="0" smtClean="0"/>
              <a:t>1</a:t>
            </a:r>
            <a:r>
              <a:rPr lang="pt-BR" sz="2000" kern="0" dirty="0" smtClean="0"/>
              <a:t>, A</a:t>
            </a:r>
            <a:r>
              <a:rPr lang="pt-BR" sz="2000" kern="0" baseline="-25000" dirty="0" smtClean="0"/>
              <a:t>2</a:t>
            </a:r>
            <a:r>
              <a:rPr lang="pt-BR" sz="2000" kern="0" dirty="0" smtClean="0"/>
              <a:t>, and A</a:t>
            </a:r>
            <a:r>
              <a:rPr lang="pt-BR" sz="2000" kern="0" baseline="-25000" dirty="0" smtClean="0"/>
              <a:t>3</a:t>
            </a:r>
          </a:p>
          <a:p>
            <a:pPr lvl="1"/>
            <a:r>
              <a:rPr lang="pt-BR" sz="2000" kern="0" dirty="0" smtClean="0"/>
              <a:t>Sign(R</a:t>
            </a:r>
            <a:r>
              <a:rPr lang="pt-BR" sz="2000" kern="0" baseline="-25000" dirty="0" smtClean="0"/>
              <a:t>5</a:t>
            </a:r>
            <a:r>
              <a:rPr lang="pt-BR" sz="2000" kern="0" dirty="0" smtClean="0"/>
              <a:t>) = h(h(R</a:t>
            </a:r>
            <a:r>
              <a:rPr lang="pt-BR" sz="2000" kern="0" baseline="-25000" dirty="0" smtClean="0"/>
              <a:t>5</a:t>
            </a:r>
            <a:r>
              <a:rPr lang="pt-BR" sz="2000" kern="0" dirty="0" smtClean="0"/>
              <a:t>)||h(R</a:t>
            </a:r>
            <a:r>
              <a:rPr lang="pt-BR" sz="2000" kern="0" baseline="-25000" dirty="0" smtClean="0"/>
              <a:t>6</a:t>
            </a:r>
            <a:r>
              <a:rPr lang="pt-BR" sz="2000" kern="0" dirty="0" smtClean="0"/>
              <a:t>)||h(R</a:t>
            </a:r>
            <a:r>
              <a:rPr lang="pt-BR" sz="2000" kern="0" baseline="-25000" dirty="0" smtClean="0"/>
              <a:t>2</a:t>
            </a:r>
            <a:r>
              <a:rPr lang="pt-BR" sz="2000" kern="0" dirty="0" smtClean="0"/>
              <a:t>)||h(R</a:t>
            </a:r>
            <a:r>
              <a:rPr lang="pt-BR" sz="2000" kern="0" baseline="-25000" dirty="0" smtClean="0"/>
              <a:t>7</a:t>
            </a:r>
            <a:r>
              <a:rPr lang="pt-BR" sz="2000" kern="0" dirty="0" smtClean="0"/>
              <a:t>))</a:t>
            </a:r>
          </a:p>
          <a:p>
            <a:pPr>
              <a:lnSpc>
                <a:spcPct val="150000"/>
              </a:lnSpc>
              <a:spcBef>
                <a:spcPts val="1200"/>
              </a:spcBef>
            </a:pPr>
            <a:r>
              <a:rPr lang="pt-BR" sz="2200" b="0" kern="0" dirty="0" smtClean="0"/>
              <a:t>While verification check if the chain has broken</a:t>
            </a:r>
          </a:p>
          <a:p>
            <a:pPr>
              <a:lnSpc>
                <a:spcPct val="150000"/>
              </a:lnSpc>
              <a:spcBef>
                <a:spcPts val="1200"/>
              </a:spcBef>
            </a:pPr>
            <a:r>
              <a:rPr lang="pt-BR" sz="2200" b="0" kern="0" dirty="0" smtClean="0"/>
              <a:t>Signature aggregation to reduce communication and computation ovrheads</a:t>
            </a:r>
          </a:p>
          <a:p>
            <a:pPr lvl="1"/>
            <a:r>
              <a:rPr lang="pt-BR" sz="2000" kern="0" dirty="0" smtClean="0"/>
              <a:t>Example: Condensed RSA</a:t>
            </a:r>
          </a:p>
          <a:p>
            <a:r>
              <a:rPr lang="pt-BR" sz="2200" b="0" kern="0" dirty="0" smtClean="0"/>
              <a:t>What to do for </a:t>
            </a:r>
            <a:r>
              <a:rPr lang="pt-BR" sz="2200" b="0" kern="0" dirty="0" smtClean="0">
                <a:solidFill>
                  <a:srgbClr val="FF0000"/>
                </a:solidFill>
              </a:rPr>
              <a:t>freshness</a:t>
            </a:r>
            <a:r>
              <a:rPr lang="pt-BR" sz="2200" b="0" kern="0" dirty="0"/>
              <a:t>?</a:t>
            </a:r>
            <a:endParaRPr lang="pt-BR" sz="2200" b="0" kern="0" dirty="0" smtClean="0"/>
          </a:p>
          <a:p>
            <a:pPr>
              <a:spcBef>
                <a:spcPts val="3000"/>
              </a:spcBef>
            </a:pPr>
            <a:endParaRPr lang="pt-BR" sz="2200" b="0" kern="0" dirty="0" smtClean="0"/>
          </a:p>
          <a:p>
            <a:pPr lvl="1">
              <a:spcBef>
                <a:spcPts val="3000"/>
              </a:spcBef>
            </a:pPr>
            <a:endParaRPr lang="pt-BR" sz="2000" kern="0" dirty="0"/>
          </a:p>
          <a:p>
            <a:pPr lvl="1">
              <a:spcBef>
                <a:spcPts val="3000"/>
              </a:spcBef>
            </a:pPr>
            <a:endParaRPr lang="pt-BR" sz="2000" kern="0" dirty="0" smtClean="0"/>
          </a:p>
          <a:p>
            <a:pPr lvl="1">
              <a:spcBef>
                <a:spcPts val="3000"/>
              </a:spcBef>
            </a:pPr>
            <a:endParaRPr lang="pt-BR" sz="2000" kern="0" dirty="0"/>
          </a:p>
          <a:p>
            <a:pPr lvl="2"/>
            <a:endParaRPr lang="en-US" dirty="0"/>
          </a:p>
          <a:p>
            <a:pPr lvl="1">
              <a:spcBef>
                <a:spcPts val="3000"/>
              </a:spcBef>
            </a:pPr>
            <a:endParaRPr lang="en-US" sz="2000" kern="0" dirty="0"/>
          </a:p>
          <a:p>
            <a:endParaRPr lang="en-US" sz="2400" b="0" dirty="0"/>
          </a:p>
        </p:txBody>
      </p:sp>
      <p:sp>
        <p:nvSpPr>
          <p:cNvPr id="2" name="Title 1"/>
          <p:cNvSpPr>
            <a:spLocks noGrp="1"/>
          </p:cNvSpPr>
          <p:nvPr>
            <p:ph type="title"/>
          </p:nvPr>
        </p:nvSpPr>
        <p:spPr>
          <a:xfrm>
            <a:off x="489857" y="142860"/>
            <a:ext cx="8249349" cy="1143000"/>
          </a:xfrm>
        </p:spPr>
        <p:txBody>
          <a:bodyPr>
            <a:normAutofit/>
          </a:bodyPr>
          <a:lstStyle/>
          <a:p>
            <a:r>
              <a:rPr lang="en-US" sz="3200" dirty="0" smtClean="0"/>
              <a:t>Signature Chaining</a:t>
            </a:r>
            <a:endParaRPr lang="en-US" sz="3200" dirty="0"/>
          </a:p>
        </p:txBody>
      </p:sp>
      <p:pic>
        <p:nvPicPr>
          <p:cNvPr id="6" name="Picture 5" descr="DSAC.PNG"/>
          <p:cNvPicPr>
            <a:picLocks noChangeAspect="1"/>
          </p:cNvPicPr>
          <p:nvPr/>
        </p:nvPicPr>
        <p:blipFill>
          <a:blip r:embed="rId4" cstate="print"/>
          <a:stretch>
            <a:fillRect/>
          </a:stretch>
        </p:blipFill>
        <p:spPr>
          <a:xfrm>
            <a:off x="6695267" y="2083332"/>
            <a:ext cx="5299881" cy="1886370"/>
          </a:xfrm>
          <a:prstGeom prst="rect">
            <a:avLst/>
          </a:prstGeom>
        </p:spPr>
      </p:pic>
      <p:sp>
        <p:nvSpPr>
          <p:cNvPr id="7" name="Date Placeholder 6"/>
          <p:cNvSpPr>
            <a:spLocks noGrp="1"/>
          </p:cNvSpPr>
          <p:nvPr>
            <p:ph type="dt" sz="half" idx="10"/>
          </p:nvPr>
        </p:nvSpPr>
        <p:spPr/>
        <p:txBody>
          <a:bodyPr/>
          <a:lstStyle/>
          <a:p>
            <a:fld id="{FD0A74AB-08F7-472F-B864-CBF0BA20569A}" type="datetime1">
              <a:rPr lang="en-US" smtClean="0">
                <a:solidFill>
                  <a:srgbClr val="1F497D"/>
                </a:solidFill>
              </a:rPr>
              <a:t>2016-09-03</a:t>
            </a:fld>
            <a:endParaRPr lang="en-US">
              <a:solidFill>
                <a:srgbClr val="1F497D"/>
              </a:solidFill>
            </a:endParaRPr>
          </a:p>
        </p:txBody>
      </p:sp>
      <p:sp>
        <p:nvSpPr>
          <p:cNvPr id="10" name="Slide Number Placeholder 9"/>
          <p:cNvSpPr>
            <a:spLocks noGrp="1"/>
          </p:cNvSpPr>
          <p:nvPr>
            <p:ph type="sldNum" sz="quarter" idx="12"/>
          </p:nvPr>
        </p:nvSpPr>
        <p:spPr/>
        <p:txBody>
          <a:bodyPr/>
          <a:lstStyle/>
          <a:p>
            <a:fld id="{15E489C8-5A0D-4AD1-90EB-1C0310E35A19}" type="slidenum">
              <a:rPr lang="en-US" smtClean="0"/>
              <a:pPr/>
              <a:t>29</a:t>
            </a:fld>
            <a:endParaRPr lang="en-US" dirty="0"/>
          </a:p>
        </p:txBody>
      </p:sp>
      <p:sp>
        <p:nvSpPr>
          <p:cNvPr id="11" name="Footer Placeholder 2"/>
          <p:cNvSpPr>
            <a:spLocks noGrp="1"/>
          </p:cNvSpPr>
          <p:nvPr>
            <p:ph type="ftr" sz="quarter" idx="11"/>
          </p:nvPr>
        </p:nvSpPr>
        <p:spPr>
          <a:xfrm>
            <a:off x="1314450" y="6239180"/>
            <a:ext cx="10306089" cy="457200"/>
          </a:xfrm>
        </p:spPr>
        <p:txBody>
          <a:bodyPr/>
          <a:lstStyle/>
          <a:p>
            <a:pPr algn="l"/>
            <a:r>
              <a:rPr lang="en-GB" sz="1400" b="0" dirty="0">
                <a:solidFill>
                  <a:schemeClr val="tx2"/>
                </a:solidFill>
              </a:rPr>
              <a:t>M. A. </a:t>
            </a:r>
            <a:r>
              <a:rPr lang="en-GB" sz="1400" b="0" dirty="0" err="1" smtClean="0">
                <a:solidFill>
                  <a:schemeClr val="tx2"/>
                </a:solidFill>
              </a:rPr>
              <a:t>Hadavi</a:t>
            </a:r>
            <a:r>
              <a:rPr lang="en-GB" sz="1400" b="0" dirty="0" smtClean="0">
                <a:solidFill>
                  <a:schemeClr val="tx2"/>
                </a:solidFill>
              </a:rPr>
              <a:t>                                	Secure Data Management in Untrusted Environments</a:t>
            </a:r>
            <a:endParaRPr lang="en-US" sz="1400" b="0" dirty="0">
              <a:solidFill>
                <a:schemeClr val="tx2"/>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4044389589"/>
              </p:ext>
            </p:extLst>
          </p:nvPr>
        </p:nvGraphicFramePr>
        <p:xfrm>
          <a:off x="4704800" y="4602410"/>
          <a:ext cx="2571768" cy="857256"/>
        </p:xfrm>
        <a:graphic>
          <a:graphicData uri="http://schemas.openxmlformats.org/presentationml/2006/ole">
            <mc:AlternateContent xmlns:mc="http://schemas.openxmlformats.org/markup-compatibility/2006">
              <mc:Choice xmlns:v="urn:schemas-microsoft-com:vml" Requires="v">
                <p:oleObj spid="_x0000_s5250" name="Equation" r:id="rId5" imgW="1104840" imgH="431640" progId="Equation.DSMT4">
                  <p:embed/>
                </p:oleObj>
              </mc:Choice>
              <mc:Fallback>
                <p:oleObj name="Equation" r:id="rId5" imgW="1104840" imgH="431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4800" y="4602410"/>
                        <a:ext cx="2571768"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7891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b="1" dirty="0" smtClean="0"/>
              <a:t>Part 1</a:t>
            </a:r>
            <a:endParaRPr lang="en-US" b="1" dirty="0"/>
          </a:p>
        </p:txBody>
      </p:sp>
      <p:sp>
        <p:nvSpPr>
          <p:cNvPr id="2" name="Text Placeholder 1"/>
          <p:cNvSpPr>
            <a:spLocks noGrp="1"/>
          </p:cNvSpPr>
          <p:nvPr>
            <p:ph type="body" idx="1"/>
          </p:nvPr>
        </p:nvSpPr>
        <p:spPr>
          <a:xfrm>
            <a:off x="963084" y="2667000"/>
            <a:ext cx="9055629" cy="1338262"/>
          </a:xfrm>
        </p:spPr>
        <p:txBody>
          <a:bodyPr>
            <a:normAutofit/>
          </a:bodyPr>
          <a:lstStyle/>
          <a:p>
            <a:pPr algn="l"/>
            <a:r>
              <a:rPr lang="en-US" sz="2800" b="1" dirty="0" smtClean="0">
                <a:cs typeface="B Zar" panose="00000400000000000000" pitchFamily="2" charset="-78"/>
              </a:rPr>
              <a:t>Introduction</a:t>
            </a:r>
            <a:endParaRPr lang="en-US" sz="2800" b="1" dirty="0">
              <a:cs typeface="B Zar" panose="00000400000000000000" pitchFamily="2" charset="-78"/>
            </a:endParaRPr>
          </a:p>
        </p:txBody>
      </p:sp>
      <p:sp>
        <p:nvSpPr>
          <p:cNvPr id="5" name="Date Placeholder 4"/>
          <p:cNvSpPr>
            <a:spLocks noGrp="1"/>
          </p:cNvSpPr>
          <p:nvPr>
            <p:ph type="dt" sz="half" idx="10"/>
          </p:nvPr>
        </p:nvSpPr>
        <p:spPr/>
        <p:txBody>
          <a:bodyPr/>
          <a:lstStyle/>
          <a:p>
            <a:fld id="{EA76B7ED-3CC6-4914-BF0B-03E30092AB1B}" type="datetime1">
              <a:rPr lang="en-US" smtClean="0">
                <a:solidFill>
                  <a:srgbClr val="1F497D"/>
                </a:solidFill>
              </a:rPr>
              <a:t>2016-09-03</a:t>
            </a:fld>
            <a:endParaRPr lang="en-US" dirty="0">
              <a:solidFill>
                <a:srgbClr val="1F497D"/>
              </a:solidFill>
            </a:endParaRPr>
          </a:p>
        </p:txBody>
      </p:sp>
      <p:sp>
        <p:nvSpPr>
          <p:cNvPr id="6" name="Slide Number Placeholder 5"/>
          <p:cNvSpPr>
            <a:spLocks noGrp="1"/>
          </p:cNvSpPr>
          <p:nvPr>
            <p:ph type="sldNum" sz="quarter" idx="12"/>
          </p:nvPr>
        </p:nvSpPr>
        <p:spPr/>
        <p:txBody>
          <a:bodyPr/>
          <a:lstStyle/>
          <a:p>
            <a:fld id="{15E489C8-5A0D-4AD1-90EB-1C0310E35A19}" type="slidenum">
              <a:rPr lang="en-US" smtClean="0"/>
              <a:pPr/>
              <a:t>3</a:t>
            </a:fld>
            <a:endParaRPr lang="en-US"/>
          </a:p>
        </p:txBody>
      </p:sp>
    </p:spTree>
    <p:extLst>
      <p:ext uri="{BB962C8B-B14F-4D97-AF65-F5344CB8AC3E}">
        <p14:creationId xmlns:p14="http://schemas.microsoft.com/office/powerpoint/2010/main" val="2109479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F80A4-8126-4C4D-8C39-55CF20A4813A}" type="datetime1">
              <a:rPr lang="en-US" smtClean="0">
                <a:solidFill>
                  <a:srgbClr val="1F497D"/>
                </a:solidFill>
              </a:rPr>
              <a:t>2016-09-03</a:t>
            </a:fld>
            <a:endParaRPr lang="en-US">
              <a:solidFill>
                <a:srgbClr val="1F497D"/>
              </a:solidFill>
            </a:endParaRPr>
          </a:p>
        </p:txBody>
      </p:sp>
      <p:sp>
        <p:nvSpPr>
          <p:cNvPr id="5" name="Content Placeholder 4"/>
          <p:cNvSpPr>
            <a:spLocks noGrp="1"/>
          </p:cNvSpPr>
          <p:nvPr>
            <p:ph sz="quarter" idx="1"/>
          </p:nvPr>
        </p:nvSpPr>
        <p:spPr>
          <a:xfrm>
            <a:off x="514350" y="1571612"/>
            <a:ext cx="10610813" cy="4643470"/>
          </a:xfrm>
        </p:spPr>
        <p:txBody>
          <a:bodyPr>
            <a:normAutofit/>
          </a:bodyPr>
          <a:lstStyle/>
          <a:p>
            <a:r>
              <a:rPr lang="en-US" sz="2200" b="0" dirty="0" smtClean="0"/>
              <a:t>Tuples are sorted based on the searchable attribute</a:t>
            </a:r>
          </a:p>
          <a:p>
            <a:pPr lvl="1"/>
            <a:r>
              <a:rPr lang="en-US" sz="2000" dirty="0" smtClean="0">
                <a:solidFill>
                  <a:srgbClr val="FF0000"/>
                </a:solidFill>
              </a:rPr>
              <a:t>Sorting is for Completeness</a:t>
            </a:r>
            <a:r>
              <a:rPr lang="en-US" sz="2000" dirty="0" smtClean="0"/>
              <a:t> verification</a:t>
            </a:r>
          </a:p>
          <a:p>
            <a:r>
              <a:rPr lang="en-US" sz="2200" b="0" dirty="0"/>
              <a:t>An MHT is made over the sorted values</a:t>
            </a:r>
          </a:p>
          <a:p>
            <a:r>
              <a:rPr lang="en-US" sz="2200" b="0" dirty="0"/>
              <a:t>The owner signs the root of </a:t>
            </a:r>
            <a:r>
              <a:rPr lang="en-US" sz="2200" b="0" dirty="0" smtClean="0"/>
              <a:t>MHT</a:t>
            </a:r>
          </a:p>
          <a:p>
            <a:r>
              <a:rPr lang="en-US" sz="2200" b="0" dirty="0" smtClean="0"/>
              <a:t>In </a:t>
            </a:r>
            <a:r>
              <a:rPr lang="en-US" sz="2200" b="0" dirty="0"/>
              <a:t>response to a </a:t>
            </a:r>
            <a:r>
              <a:rPr lang="en-US" sz="2200" b="0" dirty="0" smtClean="0"/>
              <a:t>query:</a:t>
            </a:r>
            <a:endParaRPr lang="en-US" sz="2200" b="0" dirty="0"/>
          </a:p>
          <a:p>
            <a:pPr lvl="1"/>
            <a:r>
              <a:rPr lang="en-US" sz="2000" dirty="0" smtClean="0"/>
              <a:t>The Server sends a verification object so that the </a:t>
            </a:r>
            <a:r>
              <a:rPr lang="en-US" sz="2000" dirty="0" err="1" smtClean="0"/>
              <a:t>querier</a:t>
            </a:r>
            <a:r>
              <a:rPr lang="en-US" sz="2000" dirty="0" smtClean="0"/>
              <a:t> can reconstruct the root and verify it using the owner’s signature.</a:t>
            </a:r>
          </a:p>
          <a:p>
            <a:r>
              <a:rPr lang="en-US" sz="2200" b="0" dirty="0" smtClean="0"/>
              <a:t>What about the </a:t>
            </a:r>
            <a:r>
              <a:rPr lang="en-US" sz="2200" b="0" dirty="0" smtClean="0">
                <a:solidFill>
                  <a:srgbClr val="FF0000"/>
                </a:solidFill>
              </a:rPr>
              <a:t>freshness</a:t>
            </a:r>
            <a:r>
              <a:rPr lang="en-US" sz="2200" b="0" dirty="0" smtClean="0"/>
              <a:t>?</a:t>
            </a:r>
            <a:endParaRPr lang="en-US" sz="2200" b="0" dirty="0"/>
          </a:p>
        </p:txBody>
      </p:sp>
      <p:sp>
        <p:nvSpPr>
          <p:cNvPr id="6" name="Title 5"/>
          <p:cNvSpPr>
            <a:spLocks noGrp="1"/>
          </p:cNvSpPr>
          <p:nvPr>
            <p:ph type="title"/>
          </p:nvPr>
        </p:nvSpPr>
        <p:spPr/>
        <p:txBody>
          <a:bodyPr>
            <a:normAutofit/>
          </a:bodyPr>
          <a:lstStyle/>
          <a:p>
            <a:r>
              <a:rPr lang="en-US" sz="3200" dirty="0" smtClean="0"/>
              <a:t>MHT Based Correctness Verification</a:t>
            </a:r>
            <a:endParaRPr lang="en-US" sz="3200" dirty="0"/>
          </a:p>
        </p:txBody>
      </p:sp>
      <p:sp>
        <p:nvSpPr>
          <p:cNvPr id="7" name="Slide Number Placeholder 6"/>
          <p:cNvSpPr>
            <a:spLocks noGrp="1"/>
          </p:cNvSpPr>
          <p:nvPr>
            <p:ph type="sldNum" sz="quarter" idx="12"/>
          </p:nvPr>
        </p:nvSpPr>
        <p:spPr/>
        <p:txBody>
          <a:bodyPr/>
          <a:lstStyle/>
          <a:p>
            <a:fld id="{15E489C8-5A0D-4AD1-90EB-1C0310E35A19}" type="slidenum">
              <a:rPr lang="en-US" smtClean="0"/>
              <a:pPr/>
              <a:t>30</a:t>
            </a:fld>
            <a:endParaRPr lang="en-US" dirty="0"/>
          </a:p>
        </p:txBody>
      </p:sp>
      <p:sp>
        <p:nvSpPr>
          <p:cNvPr id="8" name="Footer Placeholder 2"/>
          <p:cNvSpPr>
            <a:spLocks noGrp="1"/>
          </p:cNvSpPr>
          <p:nvPr>
            <p:ph type="ftr" sz="quarter" idx="11"/>
          </p:nvPr>
        </p:nvSpPr>
        <p:spPr>
          <a:xfrm>
            <a:off x="1314450" y="6239180"/>
            <a:ext cx="10306089" cy="457200"/>
          </a:xfrm>
        </p:spPr>
        <p:txBody>
          <a:bodyPr/>
          <a:lstStyle/>
          <a:p>
            <a:pPr algn="l"/>
            <a:r>
              <a:rPr lang="en-GB" sz="1400" b="0" dirty="0">
                <a:solidFill>
                  <a:schemeClr val="tx2"/>
                </a:solidFill>
              </a:rPr>
              <a:t>M. A. </a:t>
            </a:r>
            <a:r>
              <a:rPr lang="en-GB" sz="1400" b="0" dirty="0" err="1" smtClean="0">
                <a:solidFill>
                  <a:schemeClr val="tx2"/>
                </a:solidFill>
              </a:rPr>
              <a:t>Hadavi</a:t>
            </a:r>
            <a:r>
              <a:rPr lang="en-GB" sz="1400" b="0" dirty="0" smtClean="0">
                <a:solidFill>
                  <a:schemeClr val="tx2"/>
                </a:solidFill>
              </a:rPr>
              <a:t>                                	Secure Data Management in Untrusted Environments</a:t>
            </a:r>
            <a:endParaRPr lang="en-US" sz="1400" b="0" dirty="0">
              <a:solidFill>
                <a:schemeClr val="tx2"/>
              </a:solidFill>
            </a:endParaRPr>
          </a:p>
        </p:txBody>
      </p:sp>
    </p:spTree>
    <p:extLst>
      <p:ext uri="{BB962C8B-B14F-4D97-AF65-F5344CB8AC3E}">
        <p14:creationId xmlns:p14="http://schemas.microsoft.com/office/powerpoint/2010/main" val="539379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61A63-1DA5-4CDB-808E-37B74A84B096}" type="datetime1">
              <a:rPr lang="en-US" smtClean="0">
                <a:solidFill>
                  <a:srgbClr val="1F497D"/>
                </a:solidFill>
              </a:rPr>
              <a:t>2016-09-03</a:t>
            </a:fld>
            <a:endParaRPr lang="en-US">
              <a:solidFill>
                <a:srgbClr val="1F497D"/>
              </a:solidFill>
            </a:endParaRPr>
          </a:p>
        </p:txBody>
      </p:sp>
      <p:sp>
        <p:nvSpPr>
          <p:cNvPr id="6" name="Title 5"/>
          <p:cNvSpPr>
            <a:spLocks noGrp="1"/>
          </p:cNvSpPr>
          <p:nvPr>
            <p:ph type="title"/>
          </p:nvPr>
        </p:nvSpPr>
        <p:spPr>
          <a:xfrm>
            <a:off x="612321" y="142860"/>
            <a:ext cx="9331779" cy="1143000"/>
          </a:xfrm>
        </p:spPr>
        <p:txBody>
          <a:bodyPr>
            <a:normAutofit/>
          </a:bodyPr>
          <a:lstStyle/>
          <a:p>
            <a:r>
              <a:rPr lang="en-US" sz="3200" dirty="0" smtClean="0"/>
              <a:t>MHT-based Verification - Example</a:t>
            </a:r>
            <a:endParaRPr lang="en-US" sz="3200" dirty="0"/>
          </a:p>
        </p:txBody>
      </p:sp>
      <p:sp>
        <p:nvSpPr>
          <p:cNvPr id="11" name="Content Placeholder 10"/>
          <p:cNvSpPr>
            <a:spLocks noGrp="1"/>
          </p:cNvSpPr>
          <p:nvPr>
            <p:ph sz="quarter" idx="1"/>
          </p:nvPr>
        </p:nvSpPr>
        <p:spPr>
          <a:xfrm>
            <a:off x="277320" y="1687306"/>
            <a:ext cx="7772400" cy="4643470"/>
          </a:xfrm>
        </p:spPr>
        <p:txBody>
          <a:bodyPr>
            <a:normAutofit/>
          </a:bodyPr>
          <a:lstStyle/>
          <a:p>
            <a:r>
              <a:rPr lang="en-US" sz="2000" dirty="0" smtClean="0"/>
              <a:t>In Outsourcing Scenario:</a:t>
            </a:r>
          </a:p>
          <a:p>
            <a:pPr lvl="1"/>
            <a:r>
              <a:rPr lang="en-US" sz="2000" dirty="0" smtClean="0"/>
              <a:t>R is signed by the owner</a:t>
            </a:r>
          </a:p>
          <a:p>
            <a:pPr lvl="1"/>
            <a:r>
              <a:rPr lang="en-US" sz="2000" dirty="0" smtClean="0"/>
              <a:t>C is a searchable attribute</a:t>
            </a:r>
            <a:endParaRPr lang="en-US" sz="2000" dirty="0"/>
          </a:p>
        </p:txBody>
      </p:sp>
      <p:sp>
        <p:nvSpPr>
          <p:cNvPr id="13" name="Oval 12"/>
          <p:cNvSpPr/>
          <p:nvPr/>
        </p:nvSpPr>
        <p:spPr>
          <a:xfrm>
            <a:off x="2815968" y="4596504"/>
            <a:ext cx="548640" cy="381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prstClr val="black"/>
                </a:solidFill>
              </a:rPr>
              <a:t>H(C1)</a:t>
            </a:r>
            <a:endParaRPr lang="en-US" sz="1100" b="1" dirty="0">
              <a:solidFill>
                <a:prstClr val="white"/>
              </a:solidFill>
            </a:endParaRPr>
          </a:p>
        </p:txBody>
      </p:sp>
      <p:sp>
        <p:nvSpPr>
          <p:cNvPr id="14" name="Oval 13"/>
          <p:cNvSpPr/>
          <p:nvPr/>
        </p:nvSpPr>
        <p:spPr>
          <a:xfrm>
            <a:off x="3882768" y="4596504"/>
            <a:ext cx="548640" cy="381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prstClr val="black"/>
                </a:solidFill>
              </a:rPr>
              <a:t>H(C2)</a:t>
            </a:r>
            <a:endParaRPr lang="en-US" sz="1100" dirty="0">
              <a:solidFill>
                <a:prstClr val="white"/>
              </a:solidFill>
            </a:endParaRPr>
          </a:p>
        </p:txBody>
      </p:sp>
      <p:sp>
        <p:nvSpPr>
          <p:cNvPr id="15" name="Oval 14"/>
          <p:cNvSpPr/>
          <p:nvPr/>
        </p:nvSpPr>
        <p:spPr>
          <a:xfrm>
            <a:off x="4492368" y="4596504"/>
            <a:ext cx="548640" cy="381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prstClr val="black"/>
                </a:solidFill>
              </a:rPr>
              <a:t>H(C3)</a:t>
            </a:r>
            <a:endParaRPr lang="en-US" sz="1100" dirty="0">
              <a:solidFill>
                <a:prstClr val="white"/>
              </a:solidFill>
            </a:endParaRPr>
          </a:p>
        </p:txBody>
      </p:sp>
      <p:sp>
        <p:nvSpPr>
          <p:cNvPr id="16" name="Oval 15"/>
          <p:cNvSpPr/>
          <p:nvPr/>
        </p:nvSpPr>
        <p:spPr>
          <a:xfrm>
            <a:off x="5482968" y="4596504"/>
            <a:ext cx="548640" cy="381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prstClr val="black"/>
                </a:solidFill>
              </a:rPr>
              <a:t>H(C4)</a:t>
            </a:r>
            <a:endParaRPr lang="en-US" sz="1100" dirty="0">
              <a:solidFill>
                <a:prstClr val="white"/>
              </a:solidFill>
            </a:endParaRPr>
          </a:p>
        </p:txBody>
      </p:sp>
      <p:sp>
        <p:nvSpPr>
          <p:cNvPr id="17" name="Oval 16"/>
          <p:cNvSpPr/>
          <p:nvPr/>
        </p:nvSpPr>
        <p:spPr>
          <a:xfrm>
            <a:off x="6092568" y="4596504"/>
            <a:ext cx="548640" cy="381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prstClr val="black"/>
                </a:solidFill>
              </a:rPr>
              <a:t>H(C5)</a:t>
            </a:r>
            <a:endParaRPr lang="en-US" sz="1100" dirty="0">
              <a:solidFill>
                <a:prstClr val="white"/>
              </a:solidFill>
            </a:endParaRPr>
          </a:p>
        </p:txBody>
      </p:sp>
      <p:sp>
        <p:nvSpPr>
          <p:cNvPr id="18" name="Oval 17"/>
          <p:cNvSpPr/>
          <p:nvPr/>
        </p:nvSpPr>
        <p:spPr>
          <a:xfrm>
            <a:off x="7083168" y="4596504"/>
            <a:ext cx="548640" cy="381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prstClr val="black"/>
                </a:solidFill>
              </a:rPr>
              <a:t>H(C6)</a:t>
            </a:r>
            <a:endParaRPr lang="en-US" sz="1100" dirty="0">
              <a:solidFill>
                <a:prstClr val="white"/>
              </a:solidFill>
            </a:endParaRPr>
          </a:p>
        </p:txBody>
      </p:sp>
      <p:sp>
        <p:nvSpPr>
          <p:cNvPr id="19" name="Oval 18"/>
          <p:cNvSpPr/>
          <p:nvPr/>
        </p:nvSpPr>
        <p:spPr>
          <a:xfrm>
            <a:off x="7692768" y="4596504"/>
            <a:ext cx="548640" cy="381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prstClr val="black"/>
                </a:solidFill>
              </a:rPr>
              <a:t>H(C7)</a:t>
            </a:r>
            <a:endParaRPr lang="en-US" sz="1100" dirty="0">
              <a:solidFill>
                <a:prstClr val="white"/>
              </a:solidFill>
            </a:endParaRPr>
          </a:p>
        </p:txBody>
      </p:sp>
      <p:sp>
        <p:nvSpPr>
          <p:cNvPr id="20" name="Oval 19"/>
          <p:cNvSpPr/>
          <p:nvPr/>
        </p:nvSpPr>
        <p:spPr>
          <a:xfrm>
            <a:off x="8607168" y="4596504"/>
            <a:ext cx="548640" cy="381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prstClr val="black"/>
                </a:solidFill>
              </a:rPr>
              <a:t>H(C8)</a:t>
            </a:r>
            <a:endParaRPr lang="en-US" sz="1100" dirty="0">
              <a:solidFill>
                <a:prstClr val="white"/>
              </a:solidFill>
            </a:endParaRPr>
          </a:p>
        </p:txBody>
      </p:sp>
      <p:sp>
        <p:nvSpPr>
          <p:cNvPr id="21" name="Oval 20"/>
          <p:cNvSpPr/>
          <p:nvPr/>
        </p:nvSpPr>
        <p:spPr>
          <a:xfrm>
            <a:off x="3349368" y="3986904"/>
            <a:ext cx="548640" cy="381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prstClr val="black"/>
                </a:solidFill>
              </a:rPr>
              <a:t>N1</a:t>
            </a:r>
          </a:p>
        </p:txBody>
      </p:sp>
      <p:sp>
        <p:nvSpPr>
          <p:cNvPr id="22" name="Oval 21"/>
          <p:cNvSpPr/>
          <p:nvPr/>
        </p:nvSpPr>
        <p:spPr>
          <a:xfrm>
            <a:off x="4949568" y="3986904"/>
            <a:ext cx="548640" cy="381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prstClr val="black"/>
                </a:solidFill>
              </a:rPr>
              <a:t>N2</a:t>
            </a:r>
          </a:p>
        </p:txBody>
      </p:sp>
      <p:sp>
        <p:nvSpPr>
          <p:cNvPr id="23" name="Oval 22"/>
          <p:cNvSpPr/>
          <p:nvPr/>
        </p:nvSpPr>
        <p:spPr>
          <a:xfrm>
            <a:off x="6549768" y="3986904"/>
            <a:ext cx="548640" cy="381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prstClr val="black"/>
                </a:solidFill>
              </a:rPr>
              <a:t>N3</a:t>
            </a:r>
          </a:p>
        </p:txBody>
      </p:sp>
      <p:sp>
        <p:nvSpPr>
          <p:cNvPr id="24" name="Oval 23"/>
          <p:cNvSpPr/>
          <p:nvPr/>
        </p:nvSpPr>
        <p:spPr>
          <a:xfrm>
            <a:off x="4187568" y="3148704"/>
            <a:ext cx="548640" cy="381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prstClr val="black"/>
                </a:solidFill>
              </a:rPr>
              <a:t>N5</a:t>
            </a:r>
            <a:endParaRPr lang="en-US" b="1" dirty="0">
              <a:solidFill>
                <a:prstClr val="white"/>
              </a:solidFill>
            </a:endParaRPr>
          </a:p>
        </p:txBody>
      </p:sp>
      <p:sp>
        <p:nvSpPr>
          <p:cNvPr id="25" name="Oval 24"/>
          <p:cNvSpPr/>
          <p:nvPr/>
        </p:nvSpPr>
        <p:spPr>
          <a:xfrm>
            <a:off x="8149968" y="3986904"/>
            <a:ext cx="548640" cy="381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prstClr val="black"/>
                </a:solidFill>
              </a:rPr>
              <a:t>N4</a:t>
            </a:r>
            <a:endParaRPr lang="en-US" b="1" dirty="0">
              <a:solidFill>
                <a:prstClr val="white"/>
              </a:solidFill>
            </a:endParaRPr>
          </a:p>
        </p:txBody>
      </p:sp>
      <p:sp>
        <p:nvSpPr>
          <p:cNvPr id="26" name="Oval 25"/>
          <p:cNvSpPr/>
          <p:nvPr/>
        </p:nvSpPr>
        <p:spPr>
          <a:xfrm>
            <a:off x="7339478" y="3148704"/>
            <a:ext cx="548640" cy="381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prstClr val="black"/>
                </a:solidFill>
              </a:rPr>
              <a:t>N6</a:t>
            </a:r>
            <a:endParaRPr lang="en-US" b="1" dirty="0">
              <a:solidFill>
                <a:prstClr val="white"/>
              </a:solidFill>
            </a:endParaRPr>
          </a:p>
        </p:txBody>
      </p:sp>
      <p:sp>
        <p:nvSpPr>
          <p:cNvPr id="27" name="Oval 26"/>
          <p:cNvSpPr/>
          <p:nvPr/>
        </p:nvSpPr>
        <p:spPr>
          <a:xfrm>
            <a:off x="5746203" y="2158104"/>
            <a:ext cx="548640" cy="381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prstClr val="black"/>
                </a:solidFill>
              </a:rPr>
              <a:t>R</a:t>
            </a:r>
          </a:p>
        </p:txBody>
      </p:sp>
      <p:cxnSp>
        <p:nvCxnSpPr>
          <p:cNvPr id="28" name="Straight Connector 27"/>
          <p:cNvCxnSpPr>
            <a:stCxn id="21" idx="3"/>
            <a:endCxn id="13" idx="0"/>
          </p:cNvCxnSpPr>
          <p:nvPr/>
        </p:nvCxnSpPr>
        <p:spPr>
          <a:xfrm rot="5400000">
            <a:off x="3117804" y="4284594"/>
            <a:ext cx="284396" cy="3394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4530468" y="3547024"/>
            <a:ext cx="533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5" idx="0"/>
          </p:cNvCxnSpPr>
          <p:nvPr/>
        </p:nvCxnSpPr>
        <p:spPr>
          <a:xfrm rot="5400000">
            <a:off x="4716120" y="4321490"/>
            <a:ext cx="325585" cy="22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3" idx="3"/>
            <a:endCxn id="17" idx="0"/>
          </p:cNvCxnSpPr>
          <p:nvPr/>
        </p:nvCxnSpPr>
        <p:spPr>
          <a:xfrm rot="5400000">
            <a:off x="6356304" y="4322694"/>
            <a:ext cx="284396" cy="263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5" idx="3"/>
            <a:endCxn id="19" idx="0"/>
          </p:cNvCxnSpPr>
          <p:nvPr/>
        </p:nvCxnSpPr>
        <p:spPr>
          <a:xfrm rot="5400000">
            <a:off x="7956504" y="4322694"/>
            <a:ext cx="284396" cy="263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7717013" y="3519315"/>
            <a:ext cx="533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1" idx="5"/>
            <a:endCxn id="14" idx="0"/>
          </p:cNvCxnSpPr>
          <p:nvPr/>
        </p:nvCxnSpPr>
        <p:spPr>
          <a:xfrm rot="16200000" flipH="1">
            <a:off x="3845176" y="4284593"/>
            <a:ext cx="284396" cy="3394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2" idx="5"/>
            <a:endCxn id="16" idx="0"/>
          </p:cNvCxnSpPr>
          <p:nvPr/>
        </p:nvCxnSpPr>
        <p:spPr>
          <a:xfrm rot="16200000" flipH="1">
            <a:off x="5445376" y="4284593"/>
            <a:ext cx="284396" cy="3394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3" idx="5"/>
            <a:endCxn id="18" idx="0"/>
          </p:cNvCxnSpPr>
          <p:nvPr/>
        </p:nvCxnSpPr>
        <p:spPr>
          <a:xfrm rot="16200000" flipH="1">
            <a:off x="7045576" y="4284593"/>
            <a:ext cx="284396" cy="3394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0" idx="0"/>
          </p:cNvCxnSpPr>
          <p:nvPr/>
        </p:nvCxnSpPr>
        <p:spPr>
          <a:xfrm rot="16200000" flipH="1">
            <a:off x="8604783" y="4319800"/>
            <a:ext cx="288614" cy="264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4" idx="3"/>
            <a:endCxn id="21" idx="7"/>
          </p:cNvCxnSpPr>
          <p:nvPr/>
        </p:nvCxnSpPr>
        <p:spPr>
          <a:xfrm rot="5400000">
            <a:off x="3758392" y="3533177"/>
            <a:ext cx="568792" cy="450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6841482" y="3480445"/>
            <a:ext cx="568792" cy="514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7" idx="3"/>
            <a:endCxn id="24" idx="7"/>
          </p:cNvCxnSpPr>
          <p:nvPr/>
        </p:nvCxnSpPr>
        <p:spPr>
          <a:xfrm rot="5400000">
            <a:off x="4880610" y="2258561"/>
            <a:ext cx="721192" cy="1170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7" idx="5"/>
            <a:endCxn id="26" idx="1"/>
          </p:cNvCxnSpPr>
          <p:nvPr/>
        </p:nvCxnSpPr>
        <p:spPr>
          <a:xfrm rot="16200000" flipH="1">
            <a:off x="6456564" y="2241240"/>
            <a:ext cx="721192" cy="1205329"/>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2815968" y="5206104"/>
            <a:ext cx="548640" cy="3048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prstClr val="black"/>
                </a:solidFill>
              </a:rPr>
              <a:t>C1</a:t>
            </a:r>
            <a:endParaRPr lang="en-US" b="1" dirty="0">
              <a:solidFill>
                <a:prstClr val="black"/>
              </a:solidFill>
            </a:endParaRPr>
          </a:p>
        </p:txBody>
      </p:sp>
      <p:sp>
        <p:nvSpPr>
          <p:cNvPr id="43" name="Rectangle 42"/>
          <p:cNvSpPr/>
          <p:nvPr/>
        </p:nvSpPr>
        <p:spPr>
          <a:xfrm>
            <a:off x="7083168" y="5206104"/>
            <a:ext cx="548640" cy="3048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prstClr val="black"/>
                </a:solidFill>
              </a:rPr>
              <a:t>C6</a:t>
            </a:r>
            <a:endParaRPr lang="en-US" b="1" dirty="0">
              <a:solidFill>
                <a:prstClr val="white"/>
              </a:solidFill>
            </a:endParaRPr>
          </a:p>
        </p:txBody>
      </p:sp>
      <p:sp>
        <p:nvSpPr>
          <p:cNvPr id="44" name="Rectangle 43"/>
          <p:cNvSpPr/>
          <p:nvPr/>
        </p:nvSpPr>
        <p:spPr>
          <a:xfrm>
            <a:off x="7768968" y="5206104"/>
            <a:ext cx="548640" cy="3048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prstClr val="black"/>
                </a:solidFill>
              </a:rPr>
              <a:t>C7</a:t>
            </a:r>
            <a:endParaRPr lang="en-US" b="1" dirty="0">
              <a:solidFill>
                <a:prstClr val="white"/>
              </a:solidFill>
            </a:endParaRPr>
          </a:p>
        </p:txBody>
      </p:sp>
      <p:sp>
        <p:nvSpPr>
          <p:cNvPr id="45" name="Rectangle 44"/>
          <p:cNvSpPr/>
          <p:nvPr/>
        </p:nvSpPr>
        <p:spPr>
          <a:xfrm>
            <a:off x="3882768" y="5206104"/>
            <a:ext cx="548640" cy="3048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prstClr val="black"/>
                </a:solidFill>
              </a:rPr>
              <a:t>C2</a:t>
            </a:r>
            <a:endParaRPr lang="en-US" b="1" dirty="0">
              <a:solidFill>
                <a:prstClr val="white"/>
              </a:solidFill>
            </a:endParaRPr>
          </a:p>
        </p:txBody>
      </p:sp>
      <p:sp>
        <p:nvSpPr>
          <p:cNvPr id="46" name="Rectangle 45"/>
          <p:cNvSpPr/>
          <p:nvPr/>
        </p:nvSpPr>
        <p:spPr>
          <a:xfrm>
            <a:off x="4568568" y="5206104"/>
            <a:ext cx="548640" cy="3048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prstClr val="black"/>
                </a:solidFill>
              </a:rPr>
              <a:t>C3</a:t>
            </a:r>
            <a:endParaRPr lang="en-US" b="1" dirty="0">
              <a:solidFill>
                <a:prstClr val="white"/>
              </a:solidFill>
            </a:endParaRPr>
          </a:p>
        </p:txBody>
      </p:sp>
      <p:sp>
        <p:nvSpPr>
          <p:cNvPr id="47" name="Rectangle 46"/>
          <p:cNvSpPr/>
          <p:nvPr/>
        </p:nvSpPr>
        <p:spPr>
          <a:xfrm>
            <a:off x="5406768" y="5206104"/>
            <a:ext cx="548640" cy="304800"/>
          </a:xfrm>
          <a:prstGeom prst="rect">
            <a:avLst/>
          </a:prstGeom>
          <a:ln w="19050"/>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600" b="1" dirty="0">
                <a:solidFill>
                  <a:prstClr val="black"/>
                </a:solidFill>
              </a:rPr>
              <a:t>C4</a:t>
            </a:r>
            <a:endParaRPr lang="en-US" b="1" dirty="0">
              <a:solidFill>
                <a:prstClr val="black"/>
              </a:solidFill>
            </a:endParaRPr>
          </a:p>
        </p:txBody>
      </p:sp>
      <p:sp>
        <p:nvSpPr>
          <p:cNvPr id="48" name="Rectangle 47"/>
          <p:cNvSpPr/>
          <p:nvPr/>
        </p:nvSpPr>
        <p:spPr>
          <a:xfrm>
            <a:off x="6168768" y="5206104"/>
            <a:ext cx="548640" cy="3048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prstClr val="black"/>
                </a:solidFill>
              </a:rPr>
              <a:t>C5</a:t>
            </a:r>
            <a:endParaRPr lang="en-US" b="1" dirty="0">
              <a:solidFill>
                <a:prstClr val="white"/>
              </a:solidFill>
            </a:endParaRPr>
          </a:p>
        </p:txBody>
      </p:sp>
      <p:sp>
        <p:nvSpPr>
          <p:cNvPr id="49" name="Rectangle 48"/>
          <p:cNvSpPr/>
          <p:nvPr/>
        </p:nvSpPr>
        <p:spPr>
          <a:xfrm>
            <a:off x="8607168" y="5206104"/>
            <a:ext cx="548640" cy="3048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prstClr val="black"/>
                </a:solidFill>
              </a:rPr>
              <a:t>C8</a:t>
            </a:r>
            <a:endParaRPr lang="en-US" b="1" dirty="0">
              <a:solidFill>
                <a:prstClr val="white"/>
              </a:solidFill>
            </a:endParaRPr>
          </a:p>
        </p:txBody>
      </p:sp>
      <p:sp>
        <p:nvSpPr>
          <p:cNvPr id="50" name="TextBox 49"/>
          <p:cNvSpPr txBox="1"/>
          <p:nvPr/>
        </p:nvSpPr>
        <p:spPr>
          <a:xfrm>
            <a:off x="8541234" y="1540552"/>
            <a:ext cx="2743200" cy="2031325"/>
          </a:xfrm>
          <a:prstGeom prst="rect">
            <a:avLst/>
          </a:prstGeom>
          <a:noFill/>
        </p:spPr>
        <p:txBody>
          <a:bodyPr wrap="square" rtlCol="0">
            <a:spAutoFit/>
          </a:bodyPr>
          <a:lstStyle/>
          <a:p>
            <a:r>
              <a:rPr lang="en-US" dirty="0">
                <a:solidFill>
                  <a:prstClr val="black"/>
                </a:solidFill>
              </a:rPr>
              <a:t>R = H (N5 || N6)</a:t>
            </a:r>
          </a:p>
          <a:p>
            <a:r>
              <a:rPr lang="en-US" dirty="0">
                <a:solidFill>
                  <a:prstClr val="black"/>
                </a:solidFill>
              </a:rPr>
              <a:t>N5 = H (N1 || N2)</a:t>
            </a:r>
          </a:p>
          <a:p>
            <a:r>
              <a:rPr lang="en-US" dirty="0">
                <a:solidFill>
                  <a:prstClr val="black"/>
                </a:solidFill>
              </a:rPr>
              <a:t>N6 = H (N3 || N4)</a:t>
            </a:r>
          </a:p>
          <a:p>
            <a:r>
              <a:rPr lang="en-US" dirty="0">
                <a:solidFill>
                  <a:prstClr val="black"/>
                </a:solidFill>
              </a:rPr>
              <a:t>N1 = H (H (C1) || H (C2))</a:t>
            </a:r>
          </a:p>
          <a:p>
            <a:r>
              <a:rPr lang="en-US" dirty="0">
                <a:solidFill>
                  <a:prstClr val="black"/>
                </a:solidFill>
              </a:rPr>
              <a:t>N2 = H (H (C3) || H (C4))</a:t>
            </a:r>
          </a:p>
          <a:p>
            <a:r>
              <a:rPr lang="en-US" dirty="0">
                <a:solidFill>
                  <a:prstClr val="black"/>
                </a:solidFill>
              </a:rPr>
              <a:t>N3 = H (H (C5) || H (C6))</a:t>
            </a:r>
          </a:p>
          <a:p>
            <a:r>
              <a:rPr lang="en-US" dirty="0">
                <a:solidFill>
                  <a:prstClr val="black"/>
                </a:solidFill>
              </a:rPr>
              <a:t>N4 = H (H (C7) || H (C8))</a:t>
            </a:r>
          </a:p>
        </p:txBody>
      </p:sp>
      <p:sp>
        <p:nvSpPr>
          <p:cNvPr id="51" name="Slide Number Placeholder 50"/>
          <p:cNvSpPr>
            <a:spLocks noGrp="1"/>
          </p:cNvSpPr>
          <p:nvPr>
            <p:ph type="sldNum" sz="quarter" idx="12"/>
          </p:nvPr>
        </p:nvSpPr>
        <p:spPr/>
        <p:txBody>
          <a:bodyPr/>
          <a:lstStyle/>
          <a:p>
            <a:fld id="{15E489C8-5A0D-4AD1-90EB-1C0310E35A19}" type="slidenum">
              <a:rPr lang="en-US" smtClean="0"/>
              <a:pPr/>
              <a:t>31</a:t>
            </a:fld>
            <a:endParaRPr lang="en-US" dirty="0"/>
          </a:p>
        </p:txBody>
      </p:sp>
      <p:sp>
        <p:nvSpPr>
          <p:cNvPr id="52" name="Footer Placeholder 2"/>
          <p:cNvSpPr>
            <a:spLocks noGrp="1"/>
          </p:cNvSpPr>
          <p:nvPr>
            <p:ph type="ftr" sz="quarter" idx="11"/>
          </p:nvPr>
        </p:nvSpPr>
        <p:spPr>
          <a:xfrm>
            <a:off x="1314450" y="6239180"/>
            <a:ext cx="10306089" cy="457200"/>
          </a:xfrm>
        </p:spPr>
        <p:txBody>
          <a:bodyPr/>
          <a:lstStyle/>
          <a:p>
            <a:pPr algn="l"/>
            <a:r>
              <a:rPr lang="en-GB" sz="1400" b="0" dirty="0">
                <a:solidFill>
                  <a:schemeClr val="tx2"/>
                </a:solidFill>
              </a:rPr>
              <a:t>M. A. </a:t>
            </a:r>
            <a:r>
              <a:rPr lang="en-GB" sz="1400" b="0" dirty="0" err="1" smtClean="0">
                <a:solidFill>
                  <a:schemeClr val="tx2"/>
                </a:solidFill>
              </a:rPr>
              <a:t>Hadavi</a:t>
            </a:r>
            <a:r>
              <a:rPr lang="en-GB" sz="1400" b="0" dirty="0" smtClean="0">
                <a:solidFill>
                  <a:schemeClr val="tx2"/>
                </a:solidFill>
              </a:rPr>
              <a:t>                                	Secure Data Management in Untrusted Environments</a:t>
            </a:r>
            <a:endParaRPr lang="en-US" sz="1400" b="0" dirty="0">
              <a:solidFill>
                <a:schemeClr val="tx2"/>
              </a:solidFill>
            </a:endParaRPr>
          </a:p>
        </p:txBody>
      </p:sp>
    </p:spTree>
    <p:extLst>
      <p:ext uri="{BB962C8B-B14F-4D97-AF65-F5344CB8AC3E}">
        <p14:creationId xmlns:p14="http://schemas.microsoft.com/office/powerpoint/2010/main" val="365868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47"/>
                                        </p:tgtEl>
                                        <p:attrNameLst>
                                          <p:attrName>stroke.color</p:attrName>
                                        </p:attrNameLst>
                                      </p:cBhvr>
                                      <p:to>
                                        <a:srgbClr val="EF1F24"/>
                                      </p:to>
                                    </p:animClr>
                                    <p:set>
                                      <p:cBhvr>
                                        <p:cTn id="7" dur="2000" fill="hold"/>
                                        <p:tgtEl>
                                          <p:spTgt spid="47"/>
                                        </p:tgtEl>
                                        <p:attrNameLst>
                                          <p:attrName>stroke.on</p:attrName>
                                        </p:attrNameLst>
                                      </p:cBhvr>
                                      <p:to>
                                        <p:strVal val="true"/>
                                      </p:to>
                                    </p:set>
                                  </p:childTnLst>
                                </p:cTn>
                              </p:par>
                              <p:par>
                                <p:cTn id="8" presetID="3" presetClass="emph" presetSubtype="2" fill="hold" grpId="0" nodeType="withEffect">
                                  <p:stCondLst>
                                    <p:cond delay="0"/>
                                  </p:stCondLst>
                                  <p:childTnLst>
                                    <p:animClr clrSpc="rgb" dir="cw">
                                      <p:cBhvr override="childStyle">
                                        <p:cTn id="9" dur="2000" fill="hold"/>
                                        <p:tgtEl>
                                          <p:spTgt spid="47"/>
                                        </p:tgtEl>
                                        <p:attrNameLst>
                                          <p:attrName>style.color</p:attrName>
                                        </p:attrNameLst>
                                      </p:cBhvr>
                                      <p:to>
                                        <a:srgbClr val="EF1F24"/>
                                      </p:to>
                                    </p:animClr>
                                  </p:childTnLst>
                                </p:cTn>
                              </p:par>
                            </p:childTnLst>
                          </p:cTn>
                        </p:par>
                      </p:childTnLst>
                    </p:cTn>
                  </p:par>
                  <p:par>
                    <p:cTn id="10" fill="hold">
                      <p:stCondLst>
                        <p:cond delay="indefinite"/>
                      </p:stCondLst>
                      <p:childTnLst>
                        <p:par>
                          <p:cTn id="11" fill="hold">
                            <p:stCondLst>
                              <p:cond delay="0"/>
                            </p:stCondLst>
                            <p:childTnLst>
                              <p:par>
                                <p:cTn id="12" presetID="7" presetClass="emph" presetSubtype="2" fill="hold" nodeType="clickEffect">
                                  <p:stCondLst>
                                    <p:cond delay="0"/>
                                  </p:stCondLst>
                                  <p:childTnLst>
                                    <p:animClr clrSpc="rgb" dir="cw">
                                      <p:cBhvr>
                                        <p:cTn id="13" dur="2000" fill="hold"/>
                                        <p:tgtEl>
                                          <p:spTgt spid="15"/>
                                        </p:tgtEl>
                                        <p:attrNameLst>
                                          <p:attrName>stroke.color</p:attrName>
                                        </p:attrNameLst>
                                      </p:cBhvr>
                                      <p:to>
                                        <a:srgbClr val="EF1F24"/>
                                      </p:to>
                                    </p:animClr>
                                    <p:set>
                                      <p:cBhvr>
                                        <p:cTn id="14" dur="2000" fill="hold"/>
                                        <p:tgtEl>
                                          <p:spTgt spid="15"/>
                                        </p:tgtEl>
                                        <p:attrNameLst>
                                          <p:attrName>stroke.on</p:attrName>
                                        </p:attrNameLst>
                                      </p:cBhvr>
                                      <p:to>
                                        <p:strVal val="true"/>
                                      </p:to>
                                    </p:set>
                                  </p:childTnLst>
                                </p:cTn>
                              </p:par>
                              <p:par>
                                <p:cTn id="15" presetID="3" presetClass="emph" presetSubtype="2" fill="hold" grpId="0" nodeType="withEffect">
                                  <p:stCondLst>
                                    <p:cond delay="0"/>
                                  </p:stCondLst>
                                  <p:childTnLst>
                                    <p:animClr clrSpc="rgb" dir="cw">
                                      <p:cBhvr override="childStyle">
                                        <p:cTn id="16" dur="2000" fill="hold"/>
                                        <p:tgtEl>
                                          <p:spTgt spid="15"/>
                                        </p:tgtEl>
                                        <p:attrNameLst>
                                          <p:attrName>style.color</p:attrName>
                                        </p:attrNameLst>
                                      </p:cBhvr>
                                      <p:to>
                                        <a:srgbClr val="EF1F24"/>
                                      </p:to>
                                    </p:animClr>
                                  </p:childTnLst>
                                </p:cTn>
                              </p:par>
                              <p:par>
                                <p:cTn id="17" presetID="7" presetClass="emph" presetSubtype="2" fill="hold" nodeType="withEffect">
                                  <p:stCondLst>
                                    <p:cond delay="0"/>
                                  </p:stCondLst>
                                  <p:childTnLst>
                                    <p:animClr clrSpc="rgb" dir="cw">
                                      <p:cBhvr>
                                        <p:cTn id="18" dur="2000" fill="hold"/>
                                        <p:tgtEl>
                                          <p:spTgt spid="21"/>
                                        </p:tgtEl>
                                        <p:attrNameLst>
                                          <p:attrName>stroke.color</p:attrName>
                                        </p:attrNameLst>
                                      </p:cBhvr>
                                      <p:to>
                                        <a:srgbClr val="EF1F24"/>
                                      </p:to>
                                    </p:animClr>
                                    <p:set>
                                      <p:cBhvr>
                                        <p:cTn id="19" dur="2000" fill="hold"/>
                                        <p:tgtEl>
                                          <p:spTgt spid="21"/>
                                        </p:tgtEl>
                                        <p:attrNameLst>
                                          <p:attrName>stroke.on</p:attrName>
                                        </p:attrNameLst>
                                      </p:cBhvr>
                                      <p:to>
                                        <p:strVal val="true"/>
                                      </p:to>
                                    </p:set>
                                  </p:childTnLst>
                                </p:cTn>
                              </p:par>
                              <p:par>
                                <p:cTn id="20" presetID="3" presetClass="emph" presetSubtype="2" fill="hold" grpId="0" nodeType="withEffect">
                                  <p:stCondLst>
                                    <p:cond delay="0"/>
                                  </p:stCondLst>
                                  <p:childTnLst>
                                    <p:animClr clrSpc="rgb" dir="cw">
                                      <p:cBhvr override="childStyle">
                                        <p:cTn id="21" dur="2000" fill="hold"/>
                                        <p:tgtEl>
                                          <p:spTgt spid="21"/>
                                        </p:tgtEl>
                                        <p:attrNameLst>
                                          <p:attrName>style.color</p:attrName>
                                        </p:attrNameLst>
                                      </p:cBhvr>
                                      <p:to>
                                        <a:srgbClr val="EF1F24"/>
                                      </p:to>
                                    </p:animClr>
                                  </p:childTnLst>
                                </p:cTn>
                              </p:par>
                              <p:par>
                                <p:cTn id="22" presetID="7" presetClass="emph" presetSubtype="2" fill="hold" nodeType="withEffect">
                                  <p:stCondLst>
                                    <p:cond delay="0"/>
                                  </p:stCondLst>
                                  <p:childTnLst>
                                    <p:animClr clrSpc="rgb" dir="cw">
                                      <p:cBhvr>
                                        <p:cTn id="23" dur="2000" fill="hold"/>
                                        <p:tgtEl>
                                          <p:spTgt spid="26"/>
                                        </p:tgtEl>
                                        <p:attrNameLst>
                                          <p:attrName>stroke.color</p:attrName>
                                        </p:attrNameLst>
                                      </p:cBhvr>
                                      <p:to>
                                        <a:srgbClr val="EF1F24"/>
                                      </p:to>
                                    </p:animClr>
                                    <p:set>
                                      <p:cBhvr>
                                        <p:cTn id="24" dur="2000" fill="hold"/>
                                        <p:tgtEl>
                                          <p:spTgt spid="26"/>
                                        </p:tgtEl>
                                        <p:attrNameLst>
                                          <p:attrName>stroke.on</p:attrName>
                                        </p:attrNameLst>
                                      </p:cBhvr>
                                      <p:to>
                                        <p:strVal val="true"/>
                                      </p:to>
                                    </p:set>
                                  </p:childTnLst>
                                </p:cTn>
                              </p:par>
                              <p:par>
                                <p:cTn id="25" presetID="3" presetClass="emph" presetSubtype="2" fill="hold" grpId="0" nodeType="withEffect">
                                  <p:stCondLst>
                                    <p:cond delay="0"/>
                                  </p:stCondLst>
                                  <p:childTnLst>
                                    <p:animClr clrSpc="rgb" dir="cw">
                                      <p:cBhvr override="childStyle">
                                        <p:cTn id="26" dur="2000" fill="hold"/>
                                        <p:tgtEl>
                                          <p:spTgt spid="26"/>
                                        </p:tgtEl>
                                        <p:attrNameLst>
                                          <p:attrName>style.color</p:attrName>
                                        </p:attrNameLst>
                                      </p:cBhvr>
                                      <p:to>
                                        <a:srgbClr val="EF1F2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B553A-34F3-4867-B505-8CED316E15B6}" type="datetime1">
              <a:rPr lang="en-US" smtClean="0">
                <a:solidFill>
                  <a:srgbClr val="1F497D"/>
                </a:solidFill>
              </a:rPr>
              <a:t>2016-09-03</a:t>
            </a:fld>
            <a:endParaRPr lang="en-US">
              <a:solidFill>
                <a:srgbClr val="1F497D"/>
              </a:solidFill>
            </a:endParaRPr>
          </a:p>
        </p:txBody>
      </p:sp>
      <p:sp>
        <p:nvSpPr>
          <p:cNvPr id="5" name="Content Placeholder 4"/>
          <p:cNvSpPr>
            <a:spLocks noGrp="1"/>
          </p:cNvSpPr>
          <p:nvPr>
            <p:ph sz="quarter" idx="1"/>
          </p:nvPr>
        </p:nvSpPr>
        <p:spPr>
          <a:xfrm>
            <a:off x="761963" y="1571612"/>
            <a:ext cx="11043594" cy="4643470"/>
          </a:xfrm>
        </p:spPr>
        <p:txBody>
          <a:bodyPr>
            <a:normAutofit/>
          </a:bodyPr>
          <a:lstStyle/>
          <a:p>
            <a:r>
              <a:rPr lang="en-US" sz="2200" dirty="0"/>
              <a:t>Advantages</a:t>
            </a:r>
          </a:p>
          <a:p>
            <a:pPr lvl="1"/>
            <a:r>
              <a:rPr lang="en-US" sz="2000" dirty="0"/>
              <a:t>Making verification object is easy</a:t>
            </a:r>
          </a:p>
          <a:p>
            <a:pPr lvl="1"/>
            <a:r>
              <a:rPr lang="en-US" sz="2000" dirty="0"/>
              <a:t>Freshness</a:t>
            </a:r>
          </a:p>
          <a:p>
            <a:r>
              <a:rPr lang="en-US" sz="2200" dirty="0"/>
              <a:t>Disadvantages</a:t>
            </a:r>
          </a:p>
          <a:p>
            <a:pPr lvl="1"/>
            <a:r>
              <a:rPr lang="en-US" sz="2000" dirty="0"/>
              <a:t>Large verification object (bandwidth wasting)</a:t>
            </a:r>
          </a:p>
          <a:p>
            <a:pPr lvl="1"/>
            <a:r>
              <a:rPr lang="en-US" sz="2000" dirty="0" smtClean="0"/>
              <a:t>Cumbersome data </a:t>
            </a:r>
            <a:r>
              <a:rPr lang="en-US" sz="2000" dirty="0"/>
              <a:t>updates</a:t>
            </a:r>
          </a:p>
          <a:p>
            <a:pPr lvl="1"/>
            <a:r>
              <a:rPr lang="en-US" sz="2000" dirty="0"/>
              <a:t>Verification time depends on the size of </a:t>
            </a:r>
            <a:r>
              <a:rPr lang="en-US" sz="2000" dirty="0" smtClean="0"/>
              <a:t>database</a:t>
            </a:r>
          </a:p>
          <a:p>
            <a:r>
              <a:rPr lang="en-US" sz="2200" dirty="0"/>
              <a:t>A good survey and comparison   </a:t>
            </a:r>
          </a:p>
          <a:p>
            <a:pPr lvl="1"/>
            <a:r>
              <a:rPr lang="en-US" sz="1800" b="0" dirty="0" smtClean="0">
                <a:latin typeface="Times New Roman" panose="02020603050405020304" pitchFamily="18" charset="0"/>
                <a:cs typeface="Times New Roman" panose="02020603050405020304" pitchFamily="18" charset="0"/>
              </a:rPr>
              <a:t>S. Bajaj, R. Sion, “</a:t>
            </a:r>
            <a:r>
              <a:rPr lang="en-GB" sz="1800" b="0" dirty="0" err="1" smtClean="0">
                <a:effectLst/>
                <a:latin typeface="Times New Roman" panose="02020603050405020304" pitchFamily="18" charset="0"/>
                <a:cs typeface="Times New Roman" panose="02020603050405020304" pitchFamily="18" charset="0"/>
              </a:rPr>
              <a:t>CorrectDB</a:t>
            </a:r>
            <a:r>
              <a:rPr lang="en-GB" sz="1800" b="0" dirty="0">
                <a:effectLst/>
                <a:latin typeface="Times New Roman" panose="02020603050405020304" pitchFamily="18" charset="0"/>
                <a:cs typeface="Times New Roman" panose="02020603050405020304" pitchFamily="18" charset="0"/>
              </a:rPr>
              <a:t>: SQL engine with practical query </a:t>
            </a:r>
            <a:r>
              <a:rPr lang="en-GB" sz="1800" b="0" dirty="0" smtClean="0">
                <a:effectLst/>
                <a:latin typeface="Times New Roman" panose="02020603050405020304" pitchFamily="18" charset="0"/>
                <a:cs typeface="Times New Roman" panose="02020603050405020304" pitchFamily="18" charset="0"/>
              </a:rPr>
              <a:t>authentication”, VLDB 2013, pp: </a:t>
            </a:r>
            <a:r>
              <a:rPr lang="en-US" sz="1800" b="0" dirty="0" smtClean="0">
                <a:effectLst/>
                <a:latin typeface="Times New Roman" panose="02020603050405020304" pitchFamily="18" charset="0"/>
                <a:cs typeface="Times New Roman" panose="02020603050405020304" pitchFamily="18" charset="0"/>
              </a:rPr>
              <a:t>529-540.</a:t>
            </a:r>
            <a:endParaRPr lang="en-GB" sz="1800" b="0" dirty="0">
              <a:effectLst/>
              <a:latin typeface="Times New Roman" panose="02020603050405020304" pitchFamily="18" charset="0"/>
              <a:cs typeface="Times New Roman" panose="02020603050405020304" pitchFamily="18" charset="0"/>
            </a:endParaRPr>
          </a:p>
        </p:txBody>
      </p:sp>
      <p:sp>
        <p:nvSpPr>
          <p:cNvPr id="6" name="Title 5"/>
          <p:cNvSpPr>
            <a:spLocks noGrp="1"/>
          </p:cNvSpPr>
          <p:nvPr>
            <p:ph type="title"/>
          </p:nvPr>
        </p:nvSpPr>
        <p:spPr/>
        <p:txBody>
          <a:bodyPr>
            <a:normAutofit/>
          </a:bodyPr>
          <a:lstStyle/>
          <a:p>
            <a:r>
              <a:rPr lang="en-US" sz="3200" dirty="0" smtClean="0"/>
              <a:t>MHT-based Verification – Pros &amp; Cons</a:t>
            </a:r>
            <a:endParaRPr lang="en-US" sz="3200" dirty="0"/>
          </a:p>
        </p:txBody>
      </p:sp>
      <p:sp>
        <p:nvSpPr>
          <p:cNvPr id="7" name="Slide Number Placeholder 6"/>
          <p:cNvSpPr>
            <a:spLocks noGrp="1"/>
          </p:cNvSpPr>
          <p:nvPr>
            <p:ph type="sldNum" sz="quarter" idx="12"/>
          </p:nvPr>
        </p:nvSpPr>
        <p:spPr/>
        <p:txBody>
          <a:bodyPr/>
          <a:lstStyle/>
          <a:p>
            <a:fld id="{15E489C8-5A0D-4AD1-90EB-1C0310E35A19}" type="slidenum">
              <a:rPr lang="en-US" smtClean="0"/>
              <a:pPr/>
              <a:t>32</a:t>
            </a:fld>
            <a:endParaRPr lang="en-US" dirty="0"/>
          </a:p>
        </p:txBody>
      </p:sp>
      <p:sp>
        <p:nvSpPr>
          <p:cNvPr id="8" name="Footer Placeholder 2"/>
          <p:cNvSpPr>
            <a:spLocks noGrp="1"/>
          </p:cNvSpPr>
          <p:nvPr>
            <p:ph type="ftr" sz="quarter" idx="11"/>
          </p:nvPr>
        </p:nvSpPr>
        <p:spPr>
          <a:xfrm>
            <a:off x="1314450" y="6239180"/>
            <a:ext cx="10306089" cy="457200"/>
          </a:xfrm>
        </p:spPr>
        <p:txBody>
          <a:bodyPr/>
          <a:lstStyle/>
          <a:p>
            <a:pPr algn="l"/>
            <a:r>
              <a:rPr lang="en-GB" sz="1400" b="0" dirty="0">
                <a:solidFill>
                  <a:schemeClr val="tx2"/>
                </a:solidFill>
              </a:rPr>
              <a:t>M. A. </a:t>
            </a:r>
            <a:r>
              <a:rPr lang="en-GB" sz="1400" b="0" dirty="0" err="1" smtClean="0">
                <a:solidFill>
                  <a:schemeClr val="tx2"/>
                </a:solidFill>
              </a:rPr>
              <a:t>Hadavi</a:t>
            </a:r>
            <a:r>
              <a:rPr lang="en-GB" sz="1400" b="0" dirty="0" smtClean="0">
                <a:solidFill>
                  <a:schemeClr val="tx2"/>
                </a:solidFill>
              </a:rPr>
              <a:t>                                	Secure Data Management in Untrusted Environments</a:t>
            </a:r>
            <a:endParaRPr lang="en-US" sz="1400" b="0" dirty="0">
              <a:solidFill>
                <a:schemeClr val="tx2"/>
              </a:solidFill>
            </a:endParaRPr>
          </a:p>
        </p:txBody>
      </p:sp>
    </p:spTree>
    <p:extLst>
      <p:ext uri="{BB962C8B-B14F-4D97-AF65-F5344CB8AC3E}">
        <p14:creationId xmlns:p14="http://schemas.microsoft.com/office/powerpoint/2010/main" val="419578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BC011-CDE9-4A37-BCB1-ADF3B60ACC45}" type="datetime1">
              <a:rPr lang="en-US" smtClean="0">
                <a:solidFill>
                  <a:srgbClr val="1F497D"/>
                </a:solidFill>
              </a:rPr>
              <a:t>2016-09-03</a:t>
            </a:fld>
            <a:endParaRPr lang="en-US">
              <a:solidFill>
                <a:srgbClr val="1F497D"/>
              </a:solidFill>
            </a:endParaRPr>
          </a:p>
        </p:txBody>
      </p:sp>
      <p:sp>
        <p:nvSpPr>
          <p:cNvPr id="5" name="Content Placeholder 4"/>
          <p:cNvSpPr>
            <a:spLocks noGrp="1"/>
          </p:cNvSpPr>
          <p:nvPr>
            <p:ph sz="quarter" idx="1"/>
          </p:nvPr>
        </p:nvSpPr>
        <p:spPr>
          <a:xfrm>
            <a:off x="761963" y="1571612"/>
            <a:ext cx="7015608" cy="4643470"/>
          </a:xfrm>
        </p:spPr>
        <p:txBody>
          <a:bodyPr>
            <a:normAutofit/>
          </a:bodyPr>
          <a:lstStyle/>
          <a:p>
            <a:r>
              <a:rPr lang="en-US" sz="2000" dirty="0" smtClean="0"/>
              <a:t>Fake tuples </a:t>
            </a:r>
          </a:p>
          <a:p>
            <a:pPr lvl="1"/>
            <a:r>
              <a:rPr lang="en-US" sz="1800" dirty="0" smtClean="0"/>
              <a:t>The focus is on completeness verification</a:t>
            </a:r>
          </a:p>
          <a:p>
            <a:pPr lvl="1"/>
            <a:r>
              <a:rPr lang="en-US" sz="1800" dirty="0" smtClean="0"/>
              <a:t>The server can not distinguish fake tuples with the real ones</a:t>
            </a:r>
          </a:p>
          <a:p>
            <a:pPr lvl="1"/>
            <a:r>
              <a:rPr lang="en-US" sz="1800" dirty="0" smtClean="0"/>
              <a:t>The ratio of fake tuples </a:t>
            </a:r>
            <a:r>
              <a:rPr lang="en-US" sz="1800" dirty="0" smtClean="0">
                <a:sym typeface="Wingdings" panose="05000000000000000000" pitchFamily="2" charset="2"/>
              </a:rPr>
              <a:t> </a:t>
            </a:r>
            <a:r>
              <a:rPr lang="en-US" sz="1800" dirty="0" smtClean="0"/>
              <a:t>The probability of correctness </a:t>
            </a:r>
          </a:p>
          <a:p>
            <a:r>
              <a:rPr lang="en-US" sz="2000" dirty="0" smtClean="0"/>
              <a:t>Replication and Redundancy</a:t>
            </a:r>
          </a:p>
          <a:p>
            <a:pPr lvl="1"/>
            <a:r>
              <a:rPr lang="en-US" sz="1800" dirty="0" smtClean="0"/>
              <a:t>Some tuples are encrypted twice by distinct keys</a:t>
            </a:r>
          </a:p>
          <a:p>
            <a:pPr lvl="1"/>
            <a:r>
              <a:rPr lang="en-US" sz="1800" dirty="0" smtClean="0"/>
              <a:t> </a:t>
            </a:r>
            <a:r>
              <a:rPr lang="en-US" sz="1800" dirty="0"/>
              <a:t>The ratio of </a:t>
            </a:r>
            <a:r>
              <a:rPr lang="en-US" sz="1800" dirty="0" smtClean="0"/>
              <a:t>tuple redundancy </a:t>
            </a:r>
            <a:r>
              <a:rPr lang="en-US" sz="1800" dirty="0">
                <a:sym typeface="Wingdings" panose="05000000000000000000" pitchFamily="2" charset="2"/>
              </a:rPr>
              <a:t> </a:t>
            </a:r>
            <a:r>
              <a:rPr lang="en-US" sz="1800" dirty="0"/>
              <a:t>The probability of correctness </a:t>
            </a:r>
          </a:p>
          <a:p>
            <a:pPr lvl="1"/>
            <a:endParaRPr lang="fa-IR" sz="1800" dirty="0"/>
          </a:p>
        </p:txBody>
      </p:sp>
      <p:sp>
        <p:nvSpPr>
          <p:cNvPr id="6" name="Title 5"/>
          <p:cNvSpPr>
            <a:spLocks noGrp="1"/>
          </p:cNvSpPr>
          <p:nvPr>
            <p:ph type="title"/>
          </p:nvPr>
        </p:nvSpPr>
        <p:spPr>
          <a:xfrm>
            <a:off x="612321" y="75634"/>
            <a:ext cx="10665279" cy="1143000"/>
          </a:xfrm>
        </p:spPr>
        <p:txBody>
          <a:bodyPr/>
          <a:lstStyle/>
          <a:p>
            <a:r>
              <a:rPr lang="en-US" dirty="0" smtClean="0"/>
              <a:t>Probabilistic Correctness</a:t>
            </a:r>
            <a:endParaRPr lang="en-US" dirty="0"/>
          </a:p>
        </p:txBody>
      </p:sp>
      <p:sp>
        <p:nvSpPr>
          <p:cNvPr id="7" name="Slide Number Placeholder 6"/>
          <p:cNvSpPr>
            <a:spLocks noGrp="1"/>
          </p:cNvSpPr>
          <p:nvPr>
            <p:ph type="sldNum" sz="quarter" idx="12"/>
          </p:nvPr>
        </p:nvSpPr>
        <p:spPr/>
        <p:txBody>
          <a:bodyPr/>
          <a:lstStyle/>
          <a:p>
            <a:fld id="{15E489C8-5A0D-4AD1-90EB-1C0310E35A19}" type="slidenum">
              <a:rPr lang="en-US" smtClean="0"/>
              <a:pPr/>
              <a:t>33</a:t>
            </a:fld>
            <a:endParaRPr lang="en-US" dirty="0"/>
          </a:p>
        </p:txBody>
      </p:sp>
      <p:sp>
        <p:nvSpPr>
          <p:cNvPr id="8" name="Footer Placeholder 2"/>
          <p:cNvSpPr>
            <a:spLocks noGrp="1"/>
          </p:cNvSpPr>
          <p:nvPr>
            <p:ph type="ftr" sz="quarter" idx="11"/>
          </p:nvPr>
        </p:nvSpPr>
        <p:spPr>
          <a:xfrm>
            <a:off x="1314450" y="6239180"/>
            <a:ext cx="10306089" cy="457200"/>
          </a:xfrm>
        </p:spPr>
        <p:txBody>
          <a:bodyPr/>
          <a:lstStyle/>
          <a:p>
            <a:pPr algn="l"/>
            <a:r>
              <a:rPr lang="en-GB" sz="1400" b="0" dirty="0">
                <a:solidFill>
                  <a:schemeClr val="tx2"/>
                </a:solidFill>
              </a:rPr>
              <a:t>M. A. </a:t>
            </a:r>
            <a:r>
              <a:rPr lang="en-GB" sz="1400" b="0" dirty="0" err="1" smtClean="0">
                <a:solidFill>
                  <a:schemeClr val="tx2"/>
                </a:solidFill>
              </a:rPr>
              <a:t>Hadavi</a:t>
            </a:r>
            <a:r>
              <a:rPr lang="en-GB" sz="1400" b="0" dirty="0" smtClean="0">
                <a:solidFill>
                  <a:schemeClr val="tx2"/>
                </a:solidFill>
              </a:rPr>
              <a:t>                                	Secure Data Management in Untrusted Environments</a:t>
            </a:r>
            <a:endParaRPr lang="en-US" sz="1400" b="0" dirty="0">
              <a:solidFill>
                <a:schemeClr val="tx2"/>
              </a:solidFill>
            </a:endParaRPr>
          </a:p>
        </p:txBody>
      </p:sp>
      <p:grpSp>
        <p:nvGrpSpPr>
          <p:cNvPr id="9" name="Group 8"/>
          <p:cNvGrpSpPr/>
          <p:nvPr/>
        </p:nvGrpSpPr>
        <p:grpSpPr>
          <a:xfrm>
            <a:off x="6552811" y="1765246"/>
            <a:ext cx="5353466" cy="4028990"/>
            <a:chOff x="6716097" y="2067324"/>
            <a:chExt cx="5353466" cy="4028990"/>
          </a:xfrm>
        </p:grpSpPr>
        <p:grpSp>
          <p:nvGrpSpPr>
            <p:cNvPr id="10" name="Group 9"/>
            <p:cNvGrpSpPr/>
            <p:nvPr/>
          </p:nvGrpSpPr>
          <p:grpSpPr>
            <a:xfrm>
              <a:off x="6716097" y="2067324"/>
              <a:ext cx="5353466" cy="3830557"/>
              <a:chOff x="6609965" y="2472347"/>
              <a:chExt cx="5353466" cy="3488785"/>
            </a:xfrm>
          </p:grpSpPr>
          <p:grpSp>
            <p:nvGrpSpPr>
              <p:cNvPr id="15" name="Group 14"/>
              <p:cNvGrpSpPr/>
              <p:nvPr/>
            </p:nvGrpSpPr>
            <p:grpSpPr>
              <a:xfrm>
                <a:off x="7138384" y="2472347"/>
                <a:ext cx="4825047" cy="2428493"/>
                <a:chOff x="6885298" y="2096791"/>
                <a:chExt cx="4825047" cy="2428493"/>
              </a:xfrm>
            </p:grpSpPr>
            <p:cxnSp>
              <p:nvCxnSpPr>
                <p:cNvPr id="20" name="Straight Arrow Connector 19"/>
                <p:cNvCxnSpPr/>
                <p:nvPr/>
              </p:nvCxnSpPr>
              <p:spPr>
                <a:xfrm>
                  <a:off x="9515959" y="2696705"/>
                  <a:ext cx="1228252" cy="11966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8214102" y="2725119"/>
                  <a:ext cx="1113295" cy="1168228"/>
                </a:xfrm>
                <a:prstGeom prst="straightConnector1">
                  <a:avLst/>
                </a:prstGeom>
                <a:ln w="1905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85298" y="3803495"/>
                  <a:ext cx="2630661" cy="532600"/>
                </a:xfrm>
                <a:prstGeom prst="rect">
                  <a:avLst/>
                </a:prstGeom>
                <a:noFill/>
              </p:spPr>
              <p:txBody>
                <a:bodyPr wrap="square" rtlCol="0">
                  <a:spAutoFit/>
                </a:bodyPr>
                <a:lstStyle/>
                <a:p>
                  <a:pPr algn="ctr"/>
                  <a:r>
                    <a:rPr lang="en-US" sz="1600" b="1" dirty="0" smtClean="0">
                      <a:solidFill>
                        <a:schemeClr val="tx2">
                          <a:lumMod val="20000"/>
                          <a:lumOff val="80000"/>
                        </a:schemeClr>
                      </a:solidFill>
                    </a:rPr>
                    <a:t>ADSs for guaranteed correctness</a:t>
                  </a:r>
                  <a:endParaRPr lang="en-US" sz="1600" b="1" dirty="0">
                    <a:solidFill>
                      <a:schemeClr val="tx2">
                        <a:lumMod val="20000"/>
                        <a:lumOff val="80000"/>
                      </a:schemeClr>
                    </a:solidFill>
                  </a:endParaRPr>
                </a:p>
              </p:txBody>
            </p:sp>
            <p:sp>
              <p:nvSpPr>
                <p:cNvPr id="23" name="TextBox 22"/>
                <p:cNvSpPr txBox="1"/>
                <p:nvPr/>
              </p:nvSpPr>
              <p:spPr>
                <a:xfrm>
                  <a:off x="10000972" y="3852526"/>
                  <a:ext cx="1709373" cy="672758"/>
                </a:xfrm>
                <a:prstGeom prst="rect">
                  <a:avLst/>
                </a:prstGeom>
                <a:noFill/>
              </p:spPr>
              <p:txBody>
                <a:bodyPr wrap="square" rtlCol="0">
                  <a:spAutoFit/>
                </a:bodyPr>
                <a:lstStyle/>
                <a:p>
                  <a:pPr algn="ctr"/>
                  <a:r>
                    <a:rPr lang="en-US" sz="1400" b="1" dirty="0" smtClean="0">
                      <a:solidFill>
                        <a:schemeClr val="tx2"/>
                      </a:solidFill>
                    </a:rPr>
                    <a:t>Probabilistic Correctness Verification</a:t>
                  </a:r>
                  <a:endParaRPr lang="en-US" sz="1400" b="1" dirty="0">
                    <a:solidFill>
                      <a:schemeClr val="tx2"/>
                    </a:solidFill>
                  </a:endParaRPr>
                </a:p>
              </p:txBody>
            </p:sp>
            <p:sp>
              <p:nvSpPr>
                <p:cNvPr id="24" name="TextBox 23"/>
                <p:cNvSpPr txBox="1"/>
                <p:nvPr/>
              </p:nvSpPr>
              <p:spPr>
                <a:xfrm>
                  <a:off x="7703050" y="2096791"/>
                  <a:ext cx="3463871" cy="588664"/>
                </a:xfrm>
                <a:prstGeom prst="rect">
                  <a:avLst/>
                </a:prstGeom>
                <a:noFill/>
              </p:spPr>
              <p:txBody>
                <a:bodyPr wrap="square" rtlCol="0">
                  <a:spAutoFit/>
                </a:bodyPr>
                <a:lstStyle/>
                <a:p>
                  <a:pPr algn="ctr"/>
                  <a:r>
                    <a:rPr lang="en-US" b="1" dirty="0" smtClean="0">
                      <a:solidFill>
                        <a:schemeClr val="tx2"/>
                      </a:solidFill>
                    </a:rPr>
                    <a:t>Correctness verification of Query results </a:t>
                  </a:r>
                  <a:endParaRPr lang="en-US" b="1" dirty="0">
                    <a:solidFill>
                      <a:schemeClr val="tx2"/>
                    </a:solidFill>
                  </a:endParaRPr>
                </a:p>
              </p:txBody>
            </p:sp>
          </p:grpSp>
          <p:cxnSp>
            <p:nvCxnSpPr>
              <p:cNvPr id="16" name="Straight Arrow Connector 15"/>
              <p:cNvCxnSpPr/>
              <p:nvPr/>
            </p:nvCxnSpPr>
            <p:spPr>
              <a:xfrm flipH="1">
                <a:off x="7284836" y="4711650"/>
                <a:ext cx="1009212" cy="741925"/>
              </a:xfrm>
              <a:prstGeom prst="straightConnector1">
                <a:avLst/>
              </a:prstGeom>
              <a:ln w="1905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2" idx="2"/>
              </p:cNvCxnSpPr>
              <p:nvPr/>
            </p:nvCxnSpPr>
            <p:spPr>
              <a:xfrm>
                <a:off x="8453715" y="4711651"/>
                <a:ext cx="374153" cy="841544"/>
              </a:xfrm>
              <a:prstGeom prst="straightConnector1">
                <a:avLst/>
              </a:prstGeom>
              <a:ln w="1905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09965" y="5495746"/>
                <a:ext cx="1252241" cy="252284"/>
              </a:xfrm>
              <a:prstGeom prst="rect">
                <a:avLst/>
              </a:prstGeom>
              <a:noFill/>
            </p:spPr>
            <p:txBody>
              <a:bodyPr wrap="square" rtlCol="0">
                <a:spAutoFit/>
              </a:bodyPr>
              <a:lstStyle/>
              <a:p>
                <a:pPr algn="ctr"/>
                <a:r>
                  <a:rPr lang="en-US" sz="1200" b="1" dirty="0" smtClean="0">
                    <a:solidFill>
                      <a:schemeClr val="tx2">
                        <a:lumMod val="20000"/>
                        <a:lumOff val="80000"/>
                      </a:schemeClr>
                    </a:solidFill>
                  </a:rPr>
                  <a:t>MHT</a:t>
                </a:r>
                <a:endParaRPr lang="en-US" sz="1200" b="1" dirty="0">
                  <a:solidFill>
                    <a:schemeClr val="tx2">
                      <a:lumMod val="20000"/>
                      <a:lumOff val="80000"/>
                    </a:schemeClr>
                  </a:solidFill>
                </a:endParaRPr>
              </a:p>
            </p:txBody>
          </p:sp>
          <p:sp>
            <p:nvSpPr>
              <p:cNvPr id="19" name="TextBox 18"/>
              <p:cNvSpPr txBox="1"/>
              <p:nvPr/>
            </p:nvSpPr>
            <p:spPr>
              <a:xfrm>
                <a:off x="8301703" y="5540658"/>
                <a:ext cx="1018306" cy="420474"/>
              </a:xfrm>
              <a:prstGeom prst="rect">
                <a:avLst/>
              </a:prstGeom>
              <a:noFill/>
            </p:spPr>
            <p:txBody>
              <a:bodyPr wrap="square" rtlCol="0">
                <a:spAutoFit/>
              </a:bodyPr>
              <a:lstStyle/>
              <a:p>
                <a:pPr algn="ctr"/>
                <a:r>
                  <a:rPr lang="en-US" sz="1200" b="1" dirty="0" smtClean="0">
                    <a:solidFill>
                      <a:schemeClr val="tx2">
                        <a:lumMod val="20000"/>
                        <a:lumOff val="80000"/>
                      </a:schemeClr>
                    </a:solidFill>
                  </a:rPr>
                  <a:t>Chained MACs</a:t>
                </a:r>
                <a:endParaRPr lang="en-US" sz="1200" b="1" dirty="0">
                  <a:solidFill>
                    <a:schemeClr val="tx2">
                      <a:lumMod val="20000"/>
                      <a:lumOff val="80000"/>
                    </a:schemeClr>
                  </a:solidFill>
                </a:endParaRPr>
              </a:p>
            </p:txBody>
          </p:sp>
        </p:grpSp>
        <p:cxnSp>
          <p:nvCxnSpPr>
            <p:cNvPr id="11" name="Straight Arrow Connector 10"/>
            <p:cNvCxnSpPr/>
            <p:nvPr/>
          </p:nvCxnSpPr>
          <p:spPr>
            <a:xfrm flipH="1">
              <a:off x="8133049" y="4525998"/>
              <a:ext cx="353323" cy="923985"/>
            </a:xfrm>
            <a:prstGeom prst="straightConnector1">
              <a:avLst/>
            </a:prstGeom>
            <a:ln w="1905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15390" y="5449983"/>
              <a:ext cx="1018306" cy="646331"/>
            </a:xfrm>
            <a:prstGeom prst="rect">
              <a:avLst/>
            </a:prstGeom>
            <a:noFill/>
          </p:spPr>
          <p:txBody>
            <a:bodyPr wrap="square" rtlCol="0">
              <a:spAutoFit/>
            </a:bodyPr>
            <a:lstStyle/>
            <a:p>
              <a:pPr algn="ctr"/>
              <a:r>
                <a:rPr lang="en-US" sz="1200" b="1" dirty="0" smtClean="0">
                  <a:solidFill>
                    <a:schemeClr val="tx2">
                      <a:lumMod val="20000"/>
                      <a:lumOff val="80000"/>
                    </a:schemeClr>
                  </a:solidFill>
                </a:rPr>
                <a:t>Chained Digital Signature</a:t>
              </a:r>
              <a:endParaRPr lang="en-US" sz="1200" b="1" dirty="0">
                <a:solidFill>
                  <a:schemeClr val="tx2">
                    <a:lumMod val="20000"/>
                    <a:lumOff val="80000"/>
                  </a:schemeClr>
                </a:solidFill>
              </a:endParaRPr>
            </a:p>
          </p:txBody>
        </p:sp>
        <p:sp>
          <p:nvSpPr>
            <p:cNvPr id="13" name="TextBox 12"/>
            <p:cNvSpPr txBox="1"/>
            <p:nvPr/>
          </p:nvSpPr>
          <p:spPr>
            <a:xfrm>
              <a:off x="9225910" y="5433550"/>
              <a:ext cx="1018306" cy="276999"/>
            </a:xfrm>
            <a:prstGeom prst="rect">
              <a:avLst/>
            </a:prstGeom>
            <a:noFill/>
          </p:spPr>
          <p:txBody>
            <a:bodyPr wrap="square" rtlCol="0">
              <a:spAutoFit/>
            </a:bodyPr>
            <a:lstStyle/>
            <a:p>
              <a:pPr algn="ctr"/>
              <a:r>
                <a:rPr lang="en-US" sz="1200" b="1" dirty="0" smtClean="0">
                  <a:solidFill>
                    <a:schemeClr val="tx2">
                      <a:lumMod val="20000"/>
                      <a:lumOff val="80000"/>
                    </a:schemeClr>
                  </a:solidFill>
                </a:rPr>
                <a:t>Skip lists</a:t>
              </a:r>
              <a:endParaRPr lang="en-US" sz="1200" b="1" dirty="0">
                <a:solidFill>
                  <a:schemeClr val="tx2">
                    <a:lumMod val="20000"/>
                    <a:lumOff val="80000"/>
                  </a:schemeClr>
                </a:solidFill>
              </a:endParaRPr>
            </a:p>
          </p:txBody>
        </p:sp>
        <p:cxnSp>
          <p:nvCxnSpPr>
            <p:cNvPr id="14" name="Straight Arrow Connector 13"/>
            <p:cNvCxnSpPr/>
            <p:nvPr/>
          </p:nvCxnSpPr>
          <p:spPr>
            <a:xfrm>
              <a:off x="8746924" y="4524492"/>
              <a:ext cx="939691" cy="892674"/>
            </a:xfrm>
            <a:prstGeom prst="straightConnector1">
              <a:avLst/>
            </a:prstGeom>
            <a:ln w="1905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p:cNvCxnSpPr>
            <a:endCxn id="28" idx="0"/>
          </p:cNvCxnSpPr>
          <p:nvPr/>
        </p:nvCxnSpPr>
        <p:spPr>
          <a:xfrm flipH="1">
            <a:off x="10680504" y="4382929"/>
            <a:ext cx="413114" cy="70223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1203859" y="4382658"/>
            <a:ext cx="374772" cy="70216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273122" y="5085162"/>
            <a:ext cx="814763" cy="523220"/>
          </a:xfrm>
          <a:prstGeom prst="rect">
            <a:avLst/>
          </a:prstGeom>
          <a:noFill/>
        </p:spPr>
        <p:txBody>
          <a:bodyPr wrap="square" rtlCol="0">
            <a:spAutoFit/>
          </a:bodyPr>
          <a:lstStyle/>
          <a:p>
            <a:pPr algn="ctr"/>
            <a:r>
              <a:rPr lang="en-US" sz="1400" b="1" dirty="0" smtClean="0">
                <a:solidFill>
                  <a:schemeClr val="tx2"/>
                </a:solidFill>
              </a:rPr>
              <a:t>Fake tuples</a:t>
            </a:r>
            <a:endParaRPr lang="en-US" sz="1400" b="1" dirty="0">
              <a:solidFill>
                <a:schemeClr val="tx2"/>
              </a:solidFill>
            </a:endParaRPr>
          </a:p>
        </p:txBody>
      </p:sp>
      <p:sp>
        <p:nvSpPr>
          <p:cNvPr id="31" name="TextBox 30"/>
          <p:cNvSpPr txBox="1"/>
          <p:nvPr/>
        </p:nvSpPr>
        <p:spPr>
          <a:xfrm>
            <a:off x="11164103" y="5073801"/>
            <a:ext cx="814763" cy="523220"/>
          </a:xfrm>
          <a:prstGeom prst="rect">
            <a:avLst/>
          </a:prstGeom>
          <a:noFill/>
        </p:spPr>
        <p:txBody>
          <a:bodyPr wrap="square" rtlCol="0">
            <a:spAutoFit/>
          </a:bodyPr>
          <a:lstStyle/>
          <a:p>
            <a:pPr algn="ctr"/>
            <a:r>
              <a:rPr lang="en-US" sz="1400" b="1" dirty="0" smtClean="0">
                <a:solidFill>
                  <a:schemeClr val="tx2"/>
                </a:solidFill>
              </a:rPr>
              <a:t>Redundancy</a:t>
            </a:r>
            <a:endParaRPr lang="en-US" sz="1400" b="1" dirty="0">
              <a:solidFill>
                <a:schemeClr val="tx2"/>
              </a:solidFill>
            </a:endParaRPr>
          </a:p>
        </p:txBody>
      </p:sp>
    </p:spTree>
    <p:extLst>
      <p:ext uri="{BB962C8B-B14F-4D97-AF65-F5344CB8AC3E}">
        <p14:creationId xmlns:p14="http://schemas.microsoft.com/office/powerpoint/2010/main" val="1706442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cs typeface="B Nazanin" panose="00000400000000000000" pitchFamily="2" charset="-78"/>
              </a:rPr>
              <a:t>Part 4 </a:t>
            </a:r>
            <a:endParaRPr lang="en-US" b="1" dirty="0">
              <a:cs typeface="B Nazanin" panose="00000400000000000000" pitchFamily="2" charset="-78"/>
            </a:endParaRPr>
          </a:p>
        </p:txBody>
      </p:sp>
      <p:sp>
        <p:nvSpPr>
          <p:cNvPr id="3" name="Text Placeholder 2"/>
          <p:cNvSpPr>
            <a:spLocks noGrp="1"/>
          </p:cNvSpPr>
          <p:nvPr>
            <p:ph type="body" idx="1"/>
          </p:nvPr>
        </p:nvSpPr>
        <p:spPr/>
        <p:txBody>
          <a:bodyPr>
            <a:normAutofit/>
          </a:bodyPr>
          <a:lstStyle/>
          <a:p>
            <a:pPr algn="l"/>
            <a:r>
              <a:rPr lang="en-US" sz="2800" b="1" dirty="0" smtClean="0">
                <a:cs typeface="B Nazanin" panose="00000400000000000000" pitchFamily="2" charset="-78"/>
              </a:rPr>
              <a:t>Summary and Remaining Challenges </a:t>
            </a:r>
            <a:endParaRPr lang="en-US" sz="2800" b="1" dirty="0">
              <a:cs typeface="B Nazanin" panose="00000400000000000000" pitchFamily="2" charset="-78"/>
            </a:endParaRPr>
          </a:p>
        </p:txBody>
      </p:sp>
      <p:sp>
        <p:nvSpPr>
          <p:cNvPr id="4" name="Date Placeholder 3"/>
          <p:cNvSpPr>
            <a:spLocks noGrp="1"/>
          </p:cNvSpPr>
          <p:nvPr>
            <p:ph type="dt" sz="half" idx="10"/>
          </p:nvPr>
        </p:nvSpPr>
        <p:spPr/>
        <p:txBody>
          <a:bodyPr/>
          <a:lstStyle/>
          <a:p>
            <a:fld id="{7DE3C344-F1A4-4462-B6F4-18A3941145B1}" type="datetime1">
              <a:rPr lang="en-US" smtClean="0">
                <a:solidFill>
                  <a:srgbClr val="1F497D"/>
                </a:solidFill>
              </a:rPr>
              <a:t>2016-09-03</a:t>
            </a:fld>
            <a:endParaRPr lang="en-US" dirty="0">
              <a:solidFill>
                <a:srgbClr val="1F497D"/>
              </a:solidFill>
            </a:endParaRPr>
          </a:p>
        </p:txBody>
      </p:sp>
      <p:sp>
        <p:nvSpPr>
          <p:cNvPr id="6" name="Slide Number Placeholder 5"/>
          <p:cNvSpPr>
            <a:spLocks noGrp="1"/>
          </p:cNvSpPr>
          <p:nvPr>
            <p:ph type="sldNum" sz="quarter" idx="12"/>
          </p:nvPr>
        </p:nvSpPr>
        <p:spPr/>
        <p:txBody>
          <a:bodyPr/>
          <a:lstStyle/>
          <a:p>
            <a:fld id="{15E489C8-5A0D-4AD1-90EB-1C0310E35A19}" type="slidenum">
              <a:rPr lang="en-US" smtClean="0"/>
              <a:pPr/>
              <a:t>34</a:t>
            </a:fld>
            <a:endParaRPr lang="en-US"/>
          </a:p>
        </p:txBody>
      </p:sp>
    </p:spTree>
    <p:extLst>
      <p:ext uri="{BB962C8B-B14F-4D97-AF65-F5344CB8AC3E}">
        <p14:creationId xmlns:p14="http://schemas.microsoft.com/office/powerpoint/2010/main" val="33964668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3867" y="1432824"/>
            <a:ext cx="10812269" cy="4643470"/>
          </a:xfrm>
        </p:spPr>
        <p:txBody>
          <a:bodyPr>
            <a:normAutofit/>
          </a:bodyPr>
          <a:lstStyle/>
          <a:p>
            <a:pPr>
              <a:lnSpc>
                <a:spcPct val="150000"/>
              </a:lnSpc>
            </a:pPr>
            <a:r>
              <a:rPr lang="en-US" sz="2200" dirty="0" smtClean="0"/>
              <a:t>Data outsourcing to cloud may have lots of benefits </a:t>
            </a:r>
            <a:r>
              <a:rPr lang="en-US" sz="2200" dirty="0" smtClean="0">
                <a:solidFill>
                  <a:srgbClr val="FF0000"/>
                </a:solidFill>
              </a:rPr>
              <a:t>BUT</a:t>
            </a:r>
            <a:r>
              <a:rPr lang="en-US" sz="2200" dirty="0" smtClean="0"/>
              <a:t> </a:t>
            </a:r>
            <a:r>
              <a:rPr lang="en-US" sz="2200" dirty="0" smtClean="0">
                <a:solidFill>
                  <a:srgbClr val="FF0000"/>
                </a:solidFill>
              </a:rPr>
              <a:t>… </a:t>
            </a:r>
          </a:p>
          <a:p>
            <a:pPr>
              <a:lnSpc>
                <a:spcPct val="150000"/>
              </a:lnSpc>
            </a:pPr>
            <a:r>
              <a:rPr lang="en-US" sz="2200" dirty="0"/>
              <a:t>A challenging question</a:t>
            </a:r>
          </a:p>
          <a:p>
            <a:pPr lvl="1"/>
            <a:r>
              <a:rPr lang="en-US" sz="2200" dirty="0"/>
              <a:t>what is the best guaranteed security that can be achieved without compromising general efficiency and functionality?</a:t>
            </a:r>
          </a:p>
          <a:p>
            <a:pPr>
              <a:lnSpc>
                <a:spcPct val="150000"/>
              </a:lnSpc>
            </a:pPr>
            <a:r>
              <a:rPr lang="en-US" sz="2200" dirty="0"/>
              <a:t>Narrowing the gap between </a:t>
            </a:r>
          </a:p>
          <a:p>
            <a:pPr marL="777240" lvl="1" indent="-457200">
              <a:buFont typeface="+mj-lt"/>
              <a:buAutoNum type="arabicPeriod"/>
            </a:pPr>
            <a:r>
              <a:rPr lang="en-US" sz="2200" dirty="0"/>
              <a:t>query-processing-efficient but ad-hoc schemes </a:t>
            </a:r>
            <a:r>
              <a:rPr lang="en-US" sz="2200" dirty="0" smtClean="0"/>
              <a:t>with unclear security and</a:t>
            </a:r>
          </a:p>
          <a:p>
            <a:pPr marL="777240" lvl="1" indent="-457200">
              <a:buFont typeface="+mj-lt"/>
              <a:buAutoNum type="arabicPeriod"/>
            </a:pPr>
            <a:r>
              <a:rPr lang="en-US" sz="2200" dirty="0" smtClean="0"/>
              <a:t>schemes </a:t>
            </a:r>
            <a:r>
              <a:rPr lang="en-US" sz="2200" dirty="0"/>
              <a:t>with strong security guarantees but with unsuitable </a:t>
            </a:r>
            <a:r>
              <a:rPr lang="en-US" sz="2200" dirty="0" smtClean="0"/>
              <a:t>functionality</a:t>
            </a:r>
            <a:endParaRPr lang="en-US" sz="2200" dirty="0"/>
          </a:p>
        </p:txBody>
      </p:sp>
      <p:sp>
        <p:nvSpPr>
          <p:cNvPr id="3" name="Title 2"/>
          <p:cNvSpPr>
            <a:spLocks noGrp="1"/>
          </p:cNvSpPr>
          <p:nvPr>
            <p:ph type="title"/>
          </p:nvPr>
        </p:nvSpPr>
        <p:spPr/>
        <p:txBody>
          <a:bodyPr/>
          <a:lstStyle/>
          <a:p>
            <a:r>
              <a:rPr lang="en-US" dirty="0" smtClean="0"/>
              <a:t>Summary</a:t>
            </a:r>
            <a:endParaRPr lang="en-US" dirty="0"/>
          </a:p>
        </p:txBody>
      </p:sp>
      <p:sp>
        <p:nvSpPr>
          <p:cNvPr id="4" name="Date Placeholder 3"/>
          <p:cNvSpPr>
            <a:spLocks noGrp="1"/>
          </p:cNvSpPr>
          <p:nvPr>
            <p:ph type="dt" sz="half" idx="10"/>
          </p:nvPr>
        </p:nvSpPr>
        <p:spPr/>
        <p:txBody>
          <a:bodyPr/>
          <a:lstStyle/>
          <a:p>
            <a:fld id="{37F8B979-6AD8-4C06-BE3B-8FF604672C92}" type="datetime1">
              <a:rPr lang="en-US" smtClean="0">
                <a:solidFill>
                  <a:srgbClr val="1F497D"/>
                </a:solidFill>
              </a:rPr>
              <a:t>2016-09-03</a:t>
            </a:fld>
            <a:endParaRPr lang="en-US">
              <a:solidFill>
                <a:srgbClr val="1F497D"/>
              </a:solidFill>
            </a:endParaRPr>
          </a:p>
        </p:txBody>
      </p:sp>
      <p:sp>
        <p:nvSpPr>
          <p:cNvPr id="6" name="Slide Number Placeholder 5"/>
          <p:cNvSpPr>
            <a:spLocks noGrp="1"/>
          </p:cNvSpPr>
          <p:nvPr>
            <p:ph type="sldNum" sz="quarter" idx="12"/>
          </p:nvPr>
        </p:nvSpPr>
        <p:spPr/>
        <p:txBody>
          <a:bodyPr/>
          <a:lstStyle/>
          <a:p>
            <a:fld id="{15E489C8-5A0D-4AD1-90EB-1C0310E35A19}" type="slidenum">
              <a:rPr lang="en-US" smtClean="0"/>
              <a:pPr/>
              <a:t>35</a:t>
            </a:fld>
            <a:endParaRPr lang="en-US" dirty="0"/>
          </a:p>
        </p:txBody>
      </p:sp>
      <p:sp>
        <p:nvSpPr>
          <p:cNvPr id="7" name="Footer Placeholder 2"/>
          <p:cNvSpPr>
            <a:spLocks noGrp="1"/>
          </p:cNvSpPr>
          <p:nvPr>
            <p:ph type="ftr" sz="quarter" idx="11"/>
          </p:nvPr>
        </p:nvSpPr>
        <p:spPr>
          <a:xfrm>
            <a:off x="1314450" y="6239180"/>
            <a:ext cx="10306089" cy="457200"/>
          </a:xfrm>
        </p:spPr>
        <p:txBody>
          <a:bodyPr/>
          <a:lstStyle/>
          <a:p>
            <a:pPr algn="l"/>
            <a:r>
              <a:rPr lang="en-GB" sz="1400" b="0" dirty="0">
                <a:solidFill>
                  <a:schemeClr val="tx2"/>
                </a:solidFill>
              </a:rPr>
              <a:t>M. A. </a:t>
            </a:r>
            <a:r>
              <a:rPr lang="en-GB" sz="1400" b="0" dirty="0" err="1" smtClean="0">
                <a:solidFill>
                  <a:schemeClr val="tx2"/>
                </a:solidFill>
              </a:rPr>
              <a:t>Hadavi</a:t>
            </a:r>
            <a:r>
              <a:rPr lang="en-GB" sz="1400" b="0" dirty="0" smtClean="0">
                <a:solidFill>
                  <a:schemeClr val="tx2"/>
                </a:solidFill>
              </a:rPr>
              <a:t>                                	Secure Data Management in Untrusted Environments</a:t>
            </a:r>
            <a:endParaRPr lang="en-US" sz="1400" b="0" dirty="0">
              <a:solidFill>
                <a:schemeClr val="tx2"/>
              </a:solidFill>
            </a:endParaRPr>
          </a:p>
        </p:txBody>
      </p:sp>
    </p:spTree>
    <p:extLst>
      <p:ext uri="{BB962C8B-B14F-4D97-AF65-F5344CB8AC3E}">
        <p14:creationId xmlns:p14="http://schemas.microsoft.com/office/powerpoint/2010/main" val="4227550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547007" y="1500174"/>
            <a:ext cx="10907486" cy="4643470"/>
          </a:xfrm>
        </p:spPr>
        <p:txBody>
          <a:bodyPr>
            <a:noAutofit/>
          </a:bodyPr>
          <a:lstStyle/>
          <a:p>
            <a:pPr marL="411480" indent="-342900">
              <a:lnSpc>
                <a:spcPct val="150000"/>
              </a:lnSpc>
              <a:spcBef>
                <a:spcPct val="20000"/>
              </a:spcBef>
              <a:buClr>
                <a:srgbClr val="4F81BD"/>
              </a:buClr>
              <a:buSzPct val="80000"/>
            </a:pPr>
            <a:r>
              <a:rPr lang="en-US" sz="2200" dirty="0" smtClean="0"/>
              <a:t>Supporting SQL </a:t>
            </a:r>
            <a:r>
              <a:rPr lang="en-US" sz="2200" dirty="0"/>
              <a:t>queries on encrypted data </a:t>
            </a:r>
          </a:p>
          <a:p>
            <a:pPr marL="685800" lvl="1" indent="-342900">
              <a:lnSpc>
                <a:spcPct val="150000"/>
              </a:lnSpc>
              <a:spcBef>
                <a:spcPct val="20000"/>
              </a:spcBef>
              <a:buClr>
                <a:srgbClr val="C00000"/>
              </a:buClr>
              <a:buSzPct val="80000"/>
            </a:pPr>
            <a:r>
              <a:rPr lang="en-US" sz="2200" dirty="0"/>
              <a:t>Existing solutions </a:t>
            </a:r>
            <a:r>
              <a:rPr lang="en-US" sz="2200" dirty="0" smtClean="0"/>
              <a:t>are </a:t>
            </a:r>
            <a:r>
              <a:rPr lang="en-US" sz="2200" dirty="0"/>
              <a:t>very limited</a:t>
            </a:r>
          </a:p>
          <a:p>
            <a:pPr marL="960120" lvl="2" indent="-342900">
              <a:lnSpc>
                <a:spcPct val="150000"/>
              </a:lnSpc>
              <a:spcBef>
                <a:spcPct val="20000"/>
              </a:spcBef>
              <a:buClr>
                <a:srgbClr val="C00000"/>
              </a:buClr>
              <a:buSzPct val="80000"/>
            </a:pPr>
            <a:r>
              <a:rPr lang="en-US" dirty="0" smtClean="0"/>
              <a:t>Efficient Join</a:t>
            </a:r>
            <a:endParaRPr lang="en-US" dirty="0"/>
          </a:p>
          <a:p>
            <a:pPr marL="960120" lvl="2" indent="-342900">
              <a:lnSpc>
                <a:spcPct val="150000"/>
              </a:lnSpc>
              <a:spcBef>
                <a:spcPct val="20000"/>
              </a:spcBef>
              <a:buClr>
                <a:srgbClr val="C00000"/>
              </a:buClr>
              <a:buSzPct val="80000"/>
            </a:pPr>
            <a:r>
              <a:rPr lang="en-US" dirty="0" smtClean="0"/>
              <a:t>Handling </a:t>
            </a:r>
            <a:r>
              <a:rPr lang="en-US" dirty="0"/>
              <a:t>different data types (Floats, Boolean, negative numbers, characters, multimedia data</a:t>
            </a:r>
            <a:r>
              <a:rPr lang="en-US" dirty="0" smtClean="0"/>
              <a:t>)</a:t>
            </a:r>
          </a:p>
          <a:p>
            <a:pPr marL="960120" lvl="2" indent="-342900">
              <a:lnSpc>
                <a:spcPct val="150000"/>
              </a:lnSpc>
              <a:spcBef>
                <a:spcPct val="20000"/>
              </a:spcBef>
              <a:buClr>
                <a:srgbClr val="C00000"/>
              </a:buClr>
              <a:buSzPct val="80000"/>
            </a:pPr>
            <a:r>
              <a:rPr lang="en-US" dirty="0"/>
              <a:t>Simultaneous use of Computation and Comparison</a:t>
            </a:r>
          </a:p>
          <a:p>
            <a:pPr marL="1234440" lvl="3" indent="-342900">
              <a:lnSpc>
                <a:spcPct val="150000"/>
              </a:lnSpc>
              <a:spcBef>
                <a:spcPct val="20000"/>
              </a:spcBef>
              <a:buClr>
                <a:srgbClr val="C00000"/>
              </a:buClr>
            </a:pPr>
            <a:r>
              <a:rPr lang="en-US" dirty="0" smtClean="0">
                <a:latin typeface="Courier New" panose="02070309020205020404" pitchFamily="49" charset="0"/>
                <a:cs typeface="Courier New" panose="02070309020205020404" pitchFamily="49" charset="0"/>
              </a:rPr>
              <a:t>SELECT * FROM T WHERE </a:t>
            </a:r>
            <a:r>
              <a:rPr lang="en-US" dirty="0" err="1">
                <a:latin typeface="Courier New" panose="02070309020205020404" pitchFamily="49" charset="0"/>
                <a:cs typeface="Courier New" panose="02070309020205020404" pitchFamily="49" charset="0"/>
              </a:rPr>
              <a:t>C</a:t>
            </a:r>
            <a:r>
              <a:rPr lang="en-US" dirty="0" err="1" smtClean="0">
                <a:latin typeface="Courier New" panose="02070309020205020404" pitchFamily="49" charset="0"/>
                <a:cs typeface="Courier New" panose="02070309020205020404" pitchFamily="49" charset="0"/>
              </a:rPr>
              <a:t>olumnA</a:t>
            </a:r>
            <a:r>
              <a:rPr lang="en-US" dirty="0" smtClean="0">
                <a:latin typeface="Courier New" panose="02070309020205020404" pitchFamily="49" charset="0"/>
                <a:cs typeface="Courier New" panose="02070309020205020404" pitchFamily="49" charset="0"/>
              </a:rPr>
              <a:t> + 2 &lt; </a:t>
            </a:r>
            <a:r>
              <a:rPr lang="en-US" dirty="0" err="1" smtClean="0">
                <a:latin typeface="Courier New" panose="02070309020205020404" pitchFamily="49" charset="0"/>
                <a:cs typeface="Courier New" panose="02070309020205020404" pitchFamily="49" charset="0"/>
              </a:rPr>
              <a:t>ColumnB</a:t>
            </a:r>
            <a:endParaRPr lang="en-US" dirty="0">
              <a:latin typeface="Courier New" panose="02070309020205020404" pitchFamily="49" charset="0"/>
              <a:cs typeface="Courier New" panose="02070309020205020404" pitchFamily="49" charset="0"/>
            </a:endParaRPr>
          </a:p>
          <a:p>
            <a:pPr marL="960120" lvl="2" indent="-342900">
              <a:lnSpc>
                <a:spcPct val="150000"/>
              </a:lnSpc>
              <a:spcBef>
                <a:spcPct val="20000"/>
              </a:spcBef>
              <a:buClr>
                <a:srgbClr val="C00000"/>
              </a:buClr>
              <a:buSzPct val="80000"/>
            </a:pPr>
            <a:endParaRPr lang="en-US" dirty="0" smtClean="0"/>
          </a:p>
        </p:txBody>
      </p:sp>
      <p:sp>
        <p:nvSpPr>
          <p:cNvPr id="6" name="Title 5"/>
          <p:cNvSpPr>
            <a:spLocks noGrp="1"/>
          </p:cNvSpPr>
          <p:nvPr>
            <p:ph type="title"/>
          </p:nvPr>
        </p:nvSpPr>
        <p:spPr>
          <a:xfrm>
            <a:off x="761963" y="195942"/>
            <a:ext cx="10243494" cy="1089917"/>
          </a:xfrm>
        </p:spPr>
        <p:txBody>
          <a:bodyPr>
            <a:normAutofit/>
          </a:bodyPr>
          <a:lstStyle/>
          <a:p>
            <a:r>
              <a:rPr lang="en-US" sz="3600" dirty="0" smtClean="0"/>
              <a:t>Some Remaining Challenges </a:t>
            </a:r>
            <a:endParaRPr lang="en-US" sz="3600" dirty="0"/>
          </a:p>
        </p:txBody>
      </p:sp>
      <p:sp>
        <p:nvSpPr>
          <p:cNvPr id="7" name="Slide Number Placeholder 6"/>
          <p:cNvSpPr>
            <a:spLocks noGrp="1"/>
          </p:cNvSpPr>
          <p:nvPr>
            <p:ph type="sldNum" sz="quarter" idx="4294967295"/>
          </p:nvPr>
        </p:nvSpPr>
        <p:spPr>
          <a:xfrm>
            <a:off x="360561" y="6239180"/>
            <a:ext cx="457200" cy="457200"/>
          </a:xfrm>
          <a:prstGeom prst="ellipse">
            <a:avLst/>
          </a:prstGeom>
        </p:spPr>
        <p:txBody>
          <a:bodyPr/>
          <a:lstStyle/>
          <a:p>
            <a:fld id="{15E489C8-5A0D-4AD1-90EB-1C0310E35A19}" type="slidenum">
              <a:rPr lang="en-US" smtClean="0"/>
              <a:pPr/>
              <a:t>36</a:t>
            </a:fld>
            <a:endParaRPr lang="en-US" dirty="0"/>
          </a:p>
        </p:txBody>
      </p:sp>
      <p:sp>
        <p:nvSpPr>
          <p:cNvPr id="2" name="Date Placeholder 1"/>
          <p:cNvSpPr>
            <a:spLocks noGrp="1"/>
          </p:cNvSpPr>
          <p:nvPr>
            <p:ph type="dt" sz="half" idx="10"/>
          </p:nvPr>
        </p:nvSpPr>
        <p:spPr/>
        <p:txBody>
          <a:bodyPr/>
          <a:lstStyle/>
          <a:p>
            <a:fld id="{12F3C69E-5C81-4235-A0F2-AAB21C32CBE8}" type="datetime1">
              <a:rPr lang="en-US" smtClean="0">
                <a:solidFill>
                  <a:srgbClr val="1F497D"/>
                </a:solidFill>
              </a:rPr>
              <a:t>2016-09-03</a:t>
            </a:fld>
            <a:endParaRPr lang="en-US">
              <a:solidFill>
                <a:srgbClr val="1F497D"/>
              </a:solidFill>
            </a:endParaRPr>
          </a:p>
        </p:txBody>
      </p:sp>
      <p:sp>
        <p:nvSpPr>
          <p:cNvPr id="8" name="Footer Placeholder 2"/>
          <p:cNvSpPr>
            <a:spLocks noGrp="1"/>
          </p:cNvSpPr>
          <p:nvPr>
            <p:ph type="ftr" sz="quarter" idx="11"/>
          </p:nvPr>
        </p:nvSpPr>
        <p:spPr>
          <a:xfrm>
            <a:off x="1036864" y="6239180"/>
            <a:ext cx="10583675" cy="457200"/>
          </a:xfrm>
        </p:spPr>
        <p:txBody>
          <a:bodyPr/>
          <a:lstStyle/>
          <a:p>
            <a:pPr algn="l"/>
            <a:r>
              <a:rPr lang="en-GB" sz="1400" b="0" dirty="0">
                <a:solidFill>
                  <a:schemeClr val="tx2"/>
                </a:solidFill>
              </a:rPr>
              <a:t>M. A. </a:t>
            </a:r>
            <a:r>
              <a:rPr lang="en-GB" sz="1400" b="0" dirty="0" err="1" smtClean="0">
                <a:solidFill>
                  <a:schemeClr val="tx2"/>
                </a:solidFill>
              </a:rPr>
              <a:t>Hadavi</a:t>
            </a:r>
            <a:r>
              <a:rPr lang="en-GB" sz="1400" b="0" dirty="0" smtClean="0">
                <a:solidFill>
                  <a:schemeClr val="tx2"/>
                </a:solidFill>
              </a:rPr>
              <a:t>                                	Secure Data Management in Untrusted Environments</a:t>
            </a:r>
            <a:endParaRPr lang="en-US" sz="1400" b="0" dirty="0">
              <a:solidFill>
                <a:schemeClr val="tx2"/>
              </a:solidFill>
            </a:endParaRPr>
          </a:p>
        </p:txBody>
      </p:sp>
    </p:spTree>
    <p:extLst>
      <p:ext uri="{BB962C8B-B14F-4D97-AF65-F5344CB8AC3E}">
        <p14:creationId xmlns:p14="http://schemas.microsoft.com/office/powerpoint/2010/main" val="3586350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6926F-7C1A-4485-B75C-7D196C116086}" type="datetime1">
              <a:rPr lang="en-US" smtClean="0"/>
              <a:t>2016-09-03</a:t>
            </a:fld>
            <a:endParaRPr lang="en-US"/>
          </a:p>
        </p:txBody>
      </p:sp>
      <p:sp>
        <p:nvSpPr>
          <p:cNvPr id="4" name="Slide Number Placeholder 3"/>
          <p:cNvSpPr>
            <a:spLocks noGrp="1"/>
          </p:cNvSpPr>
          <p:nvPr>
            <p:ph type="sldNum" sz="quarter" idx="12"/>
          </p:nvPr>
        </p:nvSpPr>
        <p:spPr>
          <a:xfrm>
            <a:off x="348311" y="6239180"/>
            <a:ext cx="609600" cy="457200"/>
          </a:xfrm>
        </p:spPr>
        <p:txBody>
          <a:bodyPr/>
          <a:lstStyle/>
          <a:p>
            <a:fld id="{15E489C8-5A0D-4AD1-90EB-1C0310E35A19}" type="slidenum">
              <a:rPr lang="en-US" smtClean="0"/>
              <a:pPr/>
              <a:t>37</a:t>
            </a:fld>
            <a:endParaRPr lang="en-US" dirty="0"/>
          </a:p>
        </p:txBody>
      </p:sp>
      <p:sp>
        <p:nvSpPr>
          <p:cNvPr id="5" name="Content Placeholder 4"/>
          <p:cNvSpPr>
            <a:spLocks noGrp="1"/>
          </p:cNvSpPr>
          <p:nvPr>
            <p:ph sz="quarter" idx="1"/>
          </p:nvPr>
        </p:nvSpPr>
        <p:spPr/>
        <p:txBody>
          <a:bodyPr>
            <a:normAutofit/>
          </a:bodyPr>
          <a:lstStyle/>
          <a:p>
            <a:pPr>
              <a:lnSpc>
                <a:spcPct val="150000"/>
              </a:lnSpc>
            </a:pPr>
            <a:r>
              <a:rPr lang="en-US" sz="2200" dirty="0" smtClean="0"/>
              <a:t>Immaturity of correctness verification</a:t>
            </a:r>
          </a:p>
          <a:p>
            <a:pPr marL="685800" lvl="1" indent="-342900">
              <a:lnSpc>
                <a:spcPct val="150000"/>
              </a:lnSpc>
              <a:spcBef>
                <a:spcPts val="0"/>
              </a:spcBef>
              <a:buClr>
                <a:srgbClr val="C00000"/>
              </a:buClr>
              <a:buSzPct val="80000"/>
            </a:pPr>
            <a:r>
              <a:rPr lang="en-US" sz="2000" dirty="0" smtClean="0"/>
              <a:t>Correctness </a:t>
            </a:r>
            <a:r>
              <a:rPr lang="en-US" sz="2000" dirty="0"/>
              <a:t>assurance of aggregate queries</a:t>
            </a:r>
          </a:p>
          <a:p>
            <a:pPr marL="685800" lvl="1" indent="-342900">
              <a:lnSpc>
                <a:spcPct val="150000"/>
              </a:lnSpc>
              <a:spcBef>
                <a:spcPts val="0"/>
              </a:spcBef>
              <a:buClr>
                <a:srgbClr val="C00000"/>
              </a:buClr>
              <a:buSzPct val="80000"/>
            </a:pPr>
            <a:r>
              <a:rPr lang="en-US" sz="2000" dirty="0"/>
              <a:t>Correctness verification of Multi dimensional queries</a:t>
            </a:r>
            <a:r>
              <a:rPr lang="en-US" sz="2000" dirty="0" smtClean="0"/>
              <a:t> </a:t>
            </a:r>
          </a:p>
          <a:p>
            <a:pPr marL="685800" lvl="1" indent="-342900">
              <a:lnSpc>
                <a:spcPct val="150000"/>
              </a:lnSpc>
              <a:spcBef>
                <a:spcPts val="0"/>
              </a:spcBef>
              <a:buClr>
                <a:srgbClr val="C00000"/>
              </a:buClr>
            </a:pPr>
            <a:r>
              <a:rPr lang="en-US" sz="2000" dirty="0"/>
              <a:t>Inefficient verification processes</a:t>
            </a:r>
          </a:p>
          <a:p>
            <a:pPr marL="960120" lvl="2" indent="-342900">
              <a:lnSpc>
                <a:spcPct val="150000"/>
              </a:lnSpc>
              <a:spcBef>
                <a:spcPts val="0"/>
              </a:spcBef>
              <a:buClr>
                <a:srgbClr val="C00000"/>
              </a:buClr>
            </a:pPr>
            <a:r>
              <a:rPr lang="en-US" dirty="0" smtClean="0"/>
              <a:t>Can we have On </a:t>
            </a:r>
            <a:r>
              <a:rPr lang="en-US" dirty="0"/>
              <a:t>demand (more-efficient) </a:t>
            </a:r>
            <a:r>
              <a:rPr lang="en-US" dirty="0" smtClean="0"/>
              <a:t>verification?</a:t>
            </a:r>
            <a:endParaRPr lang="en-US" dirty="0"/>
          </a:p>
          <a:p>
            <a:pPr marL="960120" lvl="2" indent="-342900">
              <a:lnSpc>
                <a:spcPct val="150000"/>
              </a:lnSpc>
              <a:spcBef>
                <a:spcPts val="0"/>
              </a:spcBef>
              <a:buClr>
                <a:srgbClr val="C00000"/>
              </a:buClr>
            </a:pPr>
            <a:r>
              <a:rPr lang="en-US" dirty="0" smtClean="0"/>
              <a:t>Can we have Verification </a:t>
            </a:r>
            <a:r>
              <a:rPr lang="en-US" dirty="0"/>
              <a:t>as a </a:t>
            </a:r>
            <a:r>
              <a:rPr lang="en-US" dirty="0" smtClean="0"/>
              <a:t>Service?</a:t>
            </a:r>
            <a:endParaRPr lang="en-US" dirty="0"/>
          </a:p>
        </p:txBody>
      </p:sp>
      <p:sp>
        <p:nvSpPr>
          <p:cNvPr id="7" name="Footer Placeholder 2"/>
          <p:cNvSpPr>
            <a:spLocks noGrp="1"/>
          </p:cNvSpPr>
          <p:nvPr>
            <p:ph type="ftr" sz="quarter" idx="11"/>
          </p:nvPr>
        </p:nvSpPr>
        <p:spPr>
          <a:xfrm>
            <a:off x="1036864" y="6239180"/>
            <a:ext cx="10583675" cy="457200"/>
          </a:xfrm>
        </p:spPr>
        <p:txBody>
          <a:bodyPr/>
          <a:lstStyle/>
          <a:p>
            <a:pPr algn="l"/>
            <a:r>
              <a:rPr lang="en-GB" sz="1400" b="0" dirty="0">
                <a:solidFill>
                  <a:schemeClr val="tx2"/>
                </a:solidFill>
              </a:rPr>
              <a:t>M. A. </a:t>
            </a:r>
            <a:r>
              <a:rPr lang="en-GB" sz="1400" b="0" dirty="0" err="1" smtClean="0">
                <a:solidFill>
                  <a:schemeClr val="tx2"/>
                </a:solidFill>
              </a:rPr>
              <a:t>Hadavi</a:t>
            </a:r>
            <a:r>
              <a:rPr lang="en-GB" sz="1400" b="0" dirty="0" smtClean="0">
                <a:solidFill>
                  <a:schemeClr val="tx2"/>
                </a:solidFill>
              </a:rPr>
              <a:t>                                	Secure Data Management in Untrusted Environments</a:t>
            </a:r>
            <a:endParaRPr lang="en-US" sz="1400" b="0" dirty="0">
              <a:solidFill>
                <a:schemeClr val="tx2"/>
              </a:solidFill>
            </a:endParaRPr>
          </a:p>
        </p:txBody>
      </p:sp>
      <p:sp>
        <p:nvSpPr>
          <p:cNvPr id="9" name="Title 5"/>
          <p:cNvSpPr txBox="1">
            <a:spLocks/>
          </p:cNvSpPr>
          <p:nvPr/>
        </p:nvSpPr>
        <p:spPr>
          <a:xfrm>
            <a:off x="734748" y="164631"/>
            <a:ext cx="8474566" cy="1143000"/>
          </a:xfrm>
          <a:prstGeom prst="rect">
            <a:avLst/>
          </a:prstGeom>
        </p:spPr>
        <p:txBody>
          <a:bodyPr bIns="91440" anchor="ctr" anchorCtr="0">
            <a:normAutofit fontScale="97500"/>
          </a:bodyPr>
          <a:lstStyle>
            <a:lvl1pPr algn="l" rtl="0" eaLnBrk="1" latinLnBrk="0" hangingPunct="1">
              <a:spcBef>
                <a:spcPct val="0"/>
              </a:spcBef>
              <a:buNone/>
              <a:defRPr kumimoji="0" sz="4000" b="1" kern="1200" cap="none" spc="0" baseline="0">
                <a:ln w="17780" cmpd="sng">
                  <a:solidFill>
                    <a:schemeClr val="accent5">
                      <a:lumMod val="60000"/>
                      <a:lumOff val="40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Titr" pitchFamily="2" charset="-78"/>
              </a:defRPr>
            </a:lvl1pPr>
          </a:lstStyle>
          <a:p>
            <a:r>
              <a:rPr lang="en-US" sz="3600" dirty="0" smtClean="0"/>
              <a:t>Some Remaining Challenges (2)</a:t>
            </a:r>
            <a:endParaRPr lang="en-US" sz="3600" dirty="0"/>
          </a:p>
        </p:txBody>
      </p:sp>
    </p:spTree>
    <p:extLst>
      <p:ext uri="{BB962C8B-B14F-4D97-AF65-F5344CB8AC3E}">
        <p14:creationId xmlns:p14="http://schemas.microsoft.com/office/powerpoint/2010/main" val="13219432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D521C-DD7D-4A81-AAB1-C95266956A4F}" type="datetime1">
              <a:rPr lang="en-US" smtClean="0"/>
              <a:t>2016-09-03</a:t>
            </a:fld>
            <a:endParaRPr lang="en-US"/>
          </a:p>
        </p:txBody>
      </p:sp>
      <p:sp>
        <p:nvSpPr>
          <p:cNvPr id="4" name="Slide Number Placeholder 3"/>
          <p:cNvSpPr>
            <a:spLocks noGrp="1"/>
          </p:cNvSpPr>
          <p:nvPr>
            <p:ph type="sldNum" sz="quarter" idx="12"/>
          </p:nvPr>
        </p:nvSpPr>
        <p:spPr>
          <a:xfrm>
            <a:off x="462611" y="6239180"/>
            <a:ext cx="609600" cy="457200"/>
          </a:xfrm>
        </p:spPr>
        <p:txBody>
          <a:bodyPr/>
          <a:lstStyle/>
          <a:p>
            <a:fld id="{15E489C8-5A0D-4AD1-90EB-1C0310E35A19}" type="slidenum">
              <a:rPr lang="en-US" smtClean="0"/>
              <a:pPr/>
              <a:t>38</a:t>
            </a:fld>
            <a:endParaRPr lang="en-US" dirty="0"/>
          </a:p>
        </p:txBody>
      </p:sp>
      <p:sp>
        <p:nvSpPr>
          <p:cNvPr id="5" name="Content Placeholder 4"/>
          <p:cNvSpPr>
            <a:spLocks noGrp="1"/>
          </p:cNvSpPr>
          <p:nvPr>
            <p:ph sz="quarter" idx="1"/>
          </p:nvPr>
        </p:nvSpPr>
        <p:spPr>
          <a:xfrm>
            <a:off x="648070" y="1571612"/>
            <a:ext cx="10839079" cy="4643470"/>
          </a:xfrm>
        </p:spPr>
        <p:txBody>
          <a:bodyPr>
            <a:normAutofit/>
          </a:bodyPr>
          <a:lstStyle/>
          <a:p>
            <a:pPr>
              <a:lnSpc>
                <a:spcPct val="150000"/>
              </a:lnSpc>
            </a:pPr>
            <a:r>
              <a:rPr lang="en-US" sz="2200" dirty="0" smtClean="0"/>
              <a:t>Integrating security requirements into a practical system is far from practice </a:t>
            </a:r>
          </a:p>
          <a:p>
            <a:pPr lvl="1">
              <a:lnSpc>
                <a:spcPct val="150000"/>
              </a:lnSpc>
            </a:pPr>
            <a:r>
              <a:rPr lang="en-US" sz="2000" dirty="0" smtClean="0"/>
              <a:t>We focus on data confidentiality but what </a:t>
            </a:r>
            <a:r>
              <a:rPr lang="en-US" sz="2000" dirty="0"/>
              <a:t>about access/pattern confidentiality?</a:t>
            </a:r>
          </a:p>
          <a:p>
            <a:pPr lvl="2">
              <a:lnSpc>
                <a:spcPct val="150000"/>
              </a:lnSpc>
            </a:pPr>
            <a:r>
              <a:rPr lang="en-US" sz="1800" dirty="0" smtClean="0"/>
              <a:t>Violation </a:t>
            </a:r>
            <a:r>
              <a:rPr lang="en-US" sz="1800" dirty="0"/>
              <a:t>of access confidentiality may result in violating data confidentiality</a:t>
            </a:r>
          </a:p>
          <a:p>
            <a:pPr lvl="1">
              <a:lnSpc>
                <a:spcPct val="150000"/>
              </a:lnSpc>
            </a:pPr>
            <a:r>
              <a:rPr lang="en-US" sz="2000" dirty="0" smtClean="0"/>
              <a:t>Some assumptions for different security requirements are contradictory</a:t>
            </a:r>
          </a:p>
          <a:p>
            <a:pPr lvl="1">
              <a:lnSpc>
                <a:spcPct val="150000"/>
              </a:lnSpc>
            </a:pPr>
            <a:r>
              <a:rPr lang="en-US" sz="2000" dirty="0" smtClean="0"/>
              <a:t>No </a:t>
            </a:r>
            <a:r>
              <a:rPr lang="en-US" sz="2000" dirty="0"/>
              <a:t>change to existing </a:t>
            </a:r>
            <a:r>
              <a:rPr lang="en-US" sz="2000" dirty="0" smtClean="0"/>
              <a:t>DBMSs / Applications</a:t>
            </a:r>
          </a:p>
        </p:txBody>
      </p:sp>
      <p:sp>
        <p:nvSpPr>
          <p:cNvPr id="7" name="Footer Placeholder 2"/>
          <p:cNvSpPr>
            <a:spLocks noGrp="1"/>
          </p:cNvSpPr>
          <p:nvPr>
            <p:ph type="ftr" sz="quarter" idx="11"/>
          </p:nvPr>
        </p:nvSpPr>
        <p:spPr>
          <a:xfrm>
            <a:off x="1036864" y="6239180"/>
            <a:ext cx="10583675" cy="457200"/>
          </a:xfrm>
        </p:spPr>
        <p:txBody>
          <a:bodyPr/>
          <a:lstStyle/>
          <a:p>
            <a:pPr algn="l"/>
            <a:r>
              <a:rPr lang="en-GB" sz="1400" b="0" dirty="0">
                <a:solidFill>
                  <a:schemeClr val="tx2"/>
                </a:solidFill>
              </a:rPr>
              <a:t>M. A. </a:t>
            </a:r>
            <a:r>
              <a:rPr lang="en-GB" sz="1400" b="0" dirty="0" err="1" smtClean="0">
                <a:solidFill>
                  <a:schemeClr val="tx2"/>
                </a:solidFill>
              </a:rPr>
              <a:t>Hadavi</a:t>
            </a:r>
            <a:r>
              <a:rPr lang="en-GB" sz="1400" b="0" dirty="0" smtClean="0">
                <a:solidFill>
                  <a:schemeClr val="tx2"/>
                </a:solidFill>
              </a:rPr>
              <a:t>                                	Secure Data Management in Untrusted Environments</a:t>
            </a:r>
            <a:endParaRPr lang="en-US" sz="1400" b="0" dirty="0">
              <a:solidFill>
                <a:schemeClr val="tx2"/>
              </a:solidFill>
            </a:endParaRPr>
          </a:p>
        </p:txBody>
      </p:sp>
      <p:sp>
        <p:nvSpPr>
          <p:cNvPr id="8" name="Title 7"/>
          <p:cNvSpPr>
            <a:spLocks noGrp="1"/>
          </p:cNvSpPr>
          <p:nvPr>
            <p:ph type="title"/>
          </p:nvPr>
        </p:nvSpPr>
        <p:spPr>
          <a:xfrm>
            <a:off x="761963" y="142860"/>
            <a:ext cx="9590351" cy="1143000"/>
          </a:xfrm>
        </p:spPr>
        <p:txBody>
          <a:bodyPr>
            <a:normAutofit/>
          </a:bodyPr>
          <a:lstStyle/>
          <a:p>
            <a:r>
              <a:rPr lang="en-US" sz="3600" dirty="0"/>
              <a:t>Some Remaining Challenges </a:t>
            </a:r>
            <a:r>
              <a:rPr lang="en-US" sz="3600" dirty="0" smtClean="0"/>
              <a:t>(3)</a:t>
            </a:r>
            <a:endParaRPr lang="en-US" sz="3600" dirty="0"/>
          </a:p>
        </p:txBody>
      </p:sp>
    </p:spTree>
    <p:extLst>
      <p:ext uri="{BB962C8B-B14F-4D97-AF65-F5344CB8AC3E}">
        <p14:creationId xmlns:p14="http://schemas.microsoft.com/office/powerpoint/2010/main" val="8408538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End</a:t>
            </a:r>
            <a:endParaRPr lang="en-US" dirty="0"/>
          </a:p>
        </p:txBody>
      </p:sp>
      <p:sp>
        <p:nvSpPr>
          <p:cNvPr id="8" name="Text Placeholder 7"/>
          <p:cNvSpPr>
            <a:spLocks noGrp="1"/>
          </p:cNvSpPr>
          <p:nvPr>
            <p:ph type="body" idx="1"/>
          </p:nvPr>
        </p:nvSpPr>
        <p:spPr/>
        <p:txBody>
          <a:bodyPr/>
          <a:lstStyle/>
          <a:p>
            <a:pPr algn="ctr"/>
            <a:r>
              <a:rPr lang="en-US" dirty="0" smtClean="0"/>
              <a:t>Thank you for your attention</a:t>
            </a:r>
            <a:endParaRPr lang="en-US" dirty="0"/>
          </a:p>
        </p:txBody>
      </p:sp>
      <p:sp>
        <p:nvSpPr>
          <p:cNvPr id="2" name="Date Placeholder 1"/>
          <p:cNvSpPr>
            <a:spLocks noGrp="1"/>
          </p:cNvSpPr>
          <p:nvPr>
            <p:ph type="dt" sz="half" idx="10"/>
          </p:nvPr>
        </p:nvSpPr>
        <p:spPr>
          <a:xfrm>
            <a:off x="10413124" y="6143644"/>
            <a:ext cx="1270892" cy="476250"/>
          </a:xfrm>
        </p:spPr>
        <p:txBody>
          <a:bodyPr/>
          <a:lstStyle/>
          <a:p>
            <a:fld id="{8DE2AA9C-7A2A-4F90-9555-0D236CE4ACBE}" type="datetime1">
              <a:rPr lang="en-US" smtClean="0">
                <a:solidFill>
                  <a:srgbClr val="1F497D"/>
                </a:solidFill>
              </a:rPr>
              <a:t>2016-09-03</a:t>
            </a:fld>
            <a:endParaRPr lang="en-US" dirty="0">
              <a:solidFill>
                <a:srgbClr val="1F497D"/>
              </a:solidFill>
            </a:endParaRPr>
          </a:p>
        </p:txBody>
      </p:sp>
      <p:sp>
        <p:nvSpPr>
          <p:cNvPr id="4" name="Slide Number Placeholder 3"/>
          <p:cNvSpPr>
            <a:spLocks noGrp="1"/>
          </p:cNvSpPr>
          <p:nvPr>
            <p:ph type="sldNum" sz="quarter" idx="12"/>
          </p:nvPr>
        </p:nvSpPr>
        <p:spPr/>
        <p:txBody>
          <a:bodyPr/>
          <a:lstStyle/>
          <a:p>
            <a:fld id="{15E489C8-5A0D-4AD1-90EB-1C0310E35A19}" type="slidenum">
              <a:rPr lang="en-US" smtClean="0"/>
              <a:pPr/>
              <a:t>39</a:t>
            </a:fld>
            <a:endParaRPr lang="en-US" dirty="0"/>
          </a:p>
        </p:txBody>
      </p:sp>
    </p:spTree>
    <p:extLst>
      <p:ext uri="{BB962C8B-B14F-4D97-AF65-F5344CB8AC3E}">
        <p14:creationId xmlns:p14="http://schemas.microsoft.com/office/powerpoint/2010/main" val="1053136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1D376-3D49-459A-BD33-673530E0A21C}" type="datetime1">
              <a:rPr lang="en-US" smtClean="0">
                <a:solidFill>
                  <a:srgbClr val="1F497D"/>
                </a:solidFill>
              </a:rPr>
              <a:t>2016-09-03</a:t>
            </a:fld>
            <a:endParaRPr lang="en-US" dirty="0">
              <a:solidFill>
                <a:srgbClr val="1F497D"/>
              </a:solidFill>
            </a:endParaRPr>
          </a:p>
        </p:txBody>
      </p:sp>
      <p:sp>
        <p:nvSpPr>
          <p:cNvPr id="3" name="Footer Placeholder 2"/>
          <p:cNvSpPr>
            <a:spLocks noGrp="1"/>
          </p:cNvSpPr>
          <p:nvPr>
            <p:ph type="ftr" sz="quarter" idx="11"/>
          </p:nvPr>
        </p:nvSpPr>
        <p:spPr/>
        <p:txBody>
          <a:bodyPr/>
          <a:lstStyle/>
          <a:p>
            <a:pPr algn="l" rtl="1"/>
            <a:r>
              <a:rPr lang="en-GB" sz="2800" b="0" dirty="0" smtClean="0">
                <a:solidFill>
                  <a:schemeClr val="tx2"/>
                </a:solidFill>
              </a:rPr>
              <a:t>M. A. </a:t>
            </a:r>
            <a:r>
              <a:rPr lang="en-GB" sz="2800" b="0" dirty="0" err="1" smtClean="0">
                <a:solidFill>
                  <a:schemeClr val="tx2"/>
                </a:solidFill>
              </a:rPr>
              <a:t>Hadavi</a:t>
            </a:r>
            <a:r>
              <a:rPr lang="en-GB" sz="2800" b="0" dirty="0" smtClean="0">
                <a:solidFill>
                  <a:schemeClr val="tx2"/>
                </a:solidFill>
              </a:rPr>
              <a:t>                           Data Management in Untrusted Environments</a:t>
            </a:r>
            <a:endParaRPr lang="en-US" sz="2800" b="0" dirty="0">
              <a:solidFill>
                <a:schemeClr val="tx2"/>
              </a:solidFill>
            </a:endParaRPr>
          </a:p>
        </p:txBody>
      </p:sp>
      <p:sp>
        <p:nvSpPr>
          <p:cNvPr id="4" name="Slide Number Placeholder 3"/>
          <p:cNvSpPr>
            <a:spLocks noGrp="1"/>
          </p:cNvSpPr>
          <p:nvPr>
            <p:ph type="sldNum" sz="quarter" idx="12"/>
          </p:nvPr>
        </p:nvSpPr>
        <p:spPr/>
        <p:txBody>
          <a:bodyPr/>
          <a:lstStyle/>
          <a:p>
            <a:fld id="{15E489C8-5A0D-4AD1-90EB-1C0310E35A19}" type="slidenum">
              <a:rPr lang="en-US" smtClean="0"/>
              <a:pPr/>
              <a:t>4</a:t>
            </a:fld>
            <a:endParaRPr lang="en-US" dirty="0"/>
          </a:p>
        </p:txBody>
      </p:sp>
      <p:sp>
        <p:nvSpPr>
          <p:cNvPr id="6" name="Title 5"/>
          <p:cNvSpPr>
            <a:spLocks noGrp="1"/>
          </p:cNvSpPr>
          <p:nvPr>
            <p:ph type="title"/>
          </p:nvPr>
        </p:nvSpPr>
        <p:spPr/>
        <p:txBody>
          <a:bodyPr/>
          <a:lstStyle/>
          <a:p>
            <a:r>
              <a:rPr lang="en-US" dirty="0" smtClean="0"/>
              <a:t>Relational Data Model</a:t>
            </a:r>
            <a:endParaRPr lang="en-US" dirty="0"/>
          </a:p>
        </p:txBody>
      </p:sp>
      <p:pic>
        <p:nvPicPr>
          <p:cNvPr id="8" name="Picture 7"/>
          <p:cNvPicPr>
            <a:picLocks noChangeAspect="1"/>
          </p:cNvPicPr>
          <p:nvPr/>
        </p:nvPicPr>
        <p:blipFill>
          <a:blip r:embed="rId2"/>
          <a:stretch>
            <a:fillRect/>
          </a:stretch>
        </p:blipFill>
        <p:spPr>
          <a:xfrm>
            <a:off x="292986" y="1671274"/>
            <a:ext cx="4863704" cy="2927491"/>
          </a:xfrm>
          <a:prstGeom prst="rect">
            <a:avLst/>
          </a:prstGeom>
        </p:spPr>
      </p:pic>
      <p:sp>
        <p:nvSpPr>
          <p:cNvPr id="5" name="Content Placeholder 4"/>
          <p:cNvSpPr>
            <a:spLocks noGrp="1"/>
          </p:cNvSpPr>
          <p:nvPr>
            <p:ph sz="quarter" idx="1"/>
          </p:nvPr>
        </p:nvSpPr>
        <p:spPr>
          <a:xfrm>
            <a:off x="5536019" y="1557436"/>
            <a:ext cx="5589144" cy="4643470"/>
          </a:xfrm>
        </p:spPr>
        <p:txBody>
          <a:bodyPr>
            <a:normAutofit/>
          </a:bodyPr>
          <a:lstStyle/>
          <a:p>
            <a:r>
              <a:rPr lang="en-US" sz="1800" b="0" dirty="0" smtClean="0">
                <a:latin typeface="Courier New" panose="02070309020205020404" pitchFamily="49" charset="0"/>
                <a:cs typeface="Courier New" panose="02070309020205020404" pitchFamily="49" charset="0"/>
              </a:rPr>
              <a:t>SELECT * </a:t>
            </a:r>
          </a:p>
          <a:p>
            <a:pPr marL="320040" lvl="1" indent="0">
              <a:buNone/>
            </a:pPr>
            <a:r>
              <a:rPr lang="en-US" sz="1600" b="0" dirty="0" smtClean="0">
                <a:latin typeface="Courier New" panose="02070309020205020404" pitchFamily="49" charset="0"/>
                <a:cs typeface="Courier New" panose="02070309020205020404" pitchFamily="49" charset="0"/>
              </a:rPr>
              <a:t>FROM  Courses </a:t>
            </a:r>
          </a:p>
          <a:p>
            <a:pPr marL="320040" lvl="1" indent="0">
              <a:buNone/>
            </a:pPr>
            <a:r>
              <a:rPr lang="en-US" sz="1600" b="0" dirty="0" smtClean="0">
                <a:latin typeface="Courier New" panose="02070309020205020404" pitchFamily="49" charset="0"/>
                <a:cs typeface="Courier New" panose="02070309020205020404" pitchFamily="49" charset="0"/>
              </a:rPr>
              <a:t>WHERE </a:t>
            </a:r>
            <a:r>
              <a:rPr lang="en-US" sz="1600" b="0" dirty="0" err="1" smtClean="0">
                <a:latin typeface="Courier New" panose="02070309020205020404" pitchFamily="49" charset="0"/>
                <a:cs typeface="Courier New" panose="02070309020205020404" pitchFamily="49" charset="0"/>
              </a:rPr>
              <a:t>StudentId</a:t>
            </a:r>
            <a:r>
              <a:rPr lang="en-US" sz="1600" b="0" dirty="0" smtClean="0">
                <a:latin typeface="Courier New" panose="02070309020205020404" pitchFamily="49" charset="0"/>
                <a:cs typeface="Courier New" panose="02070309020205020404" pitchFamily="49" charset="0"/>
              </a:rPr>
              <a:t> = 1234</a:t>
            </a:r>
          </a:p>
          <a:p>
            <a:r>
              <a:rPr lang="en-US" sz="1600" b="0" dirty="0" smtClean="0">
                <a:latin typeface="Courier New" panose="02070309020205020404" pitchFamily="49" charset="0"/>
                <a:cs typeface="Courier New" panose="02070309020205020404" pitchFamily="49" charset="0"/>
              </a:rPr>
              <a:t>SELECT COUNT(</a:t>
            </a:r>
            <a:r>
              <a:rPr lang="en-US" sz="1600" b="0" dirty="0" err="1" smtClean="0">
                <a:latin typeface="Courier New" panose="02070309020205020404" pitchFamily="49" charset="0"/>
                <a:cs typeface="Courier New" panose="02070309020205020404" pitchFamily="49" charset="0"/>
              </a:rPr>
              <a:t>StudentId</a:t>
            </a:r>
            <a:r>
              <a:rPr lang="en-US" sz="1600" b="0" dirty="0">
                <a:latin typeface="Courier New" panose="02070309020205020404" pitchFamily="49" charset="0"/>
                <a:cs typeface="Courier New" panose="02070309020205020404" pitchFamily="49" charset="0"/>
              </a:rPr>
              <a:t>) </a:t>
            </a:r>
            <a:endParaRPr lang="en-US" sz="1600" b="0" dirty="0" smtClean="0">
              <a:latin typeface="Courier New" panose="02070309020205020404" pitchFamily="49" charset="0"/>
              <a:cs typeface="Courier New" panose="02070309020205020404" pitchFamily="49" charset="0"/>
            </a:endParaRPr>
          </a:p>
          <a:p>
            <a:pPr marL="320040" lvl="1" indent="0">
              <a:buNone/>
            </a:pPr>
            <a:r>
              <a:rPr lang="en-US" sz="1400" b="0" dirty="0" smtClean="0">
                <a:latin typeface="Courier New" panose="02070309020205020404" pitchFamily="49" charset="0"/>
                <a:cs typeface="Courier New" panose="02070309020205020404" pitchFamily="49" charset="0"/>
              </a:rPr>
              <a:t>FROM Student</a:t>
            </a:r>
          </a:p>
          <a:p>
            <a:pPr marL="320040" lvl="1" indent="0">
              <a:buNone/>
            </a:pPr>
            <a:r>
              <a:rPr lang="en-US" sz="1400" b="0" dirty="0" smtClean="0">
                <a:latin typeface="Courier New" panose="02070309020205020404" pitchFamily="49" charset="0"/>
                <a:cs typeface="Courier New" panose="02070309020205020404" pitchFamily="49" charset="0"/>
              </a:rPr>
              <a:t>WHERE </a:t>
            </a:r>
            <a:r>
              <a:rPr lang="en-US" sz="1400" b="0" dirty="0">
                <a:latin typeface="Courier New" panose="02070309020205020404" pitchFamily="49" charset="0"/>
                <a:cs typeface="Courier New" panose="02070309020205020404" pitchFamily="49" charset="0"/>
              </a:rPr>
              <a:t>GPA &gt; 18</a:t>
            </a:r>
          </a:p>
          <a:p>
            <a:r>
              <a:rPr lang="en-US" sz="1600" b="0" dirty="0">
                <a:latin typeface="Courier New" panose="02070309020205020404" pitchFamily="49" charset="0"/>
                <a:cs typeface="Courier New" panose="02070309020205020404" pitchFamily="49" charset="0"/>
              </a:rPr>
              <a:t>SELECT Name </a:t>
            </a:r>
            <a:endParaRPr lang="en-US" sz="1600" b="0" dirty="0" smtClean="0">
              <a:latin typeface="Courier New" panose="02070309020205020404" pitchFamily="49" charset="0"/>
              <a:cs typeface="Courier New" panose="02070309020205020404" pitchFamily="49" charset="0"/>
            </a:endParaRPr>
          </a:p>
          <a:p>
            <a:pPr marL="320040" lvl="1" indent="0">
              <a:buNone/>
            </a:pPr>
            <a:r>
              <a:rPr lang="en-US" sz="1400" b="0" dirty="0" smtClean="0">
                <a:latin typeface="Courier New" panose="02070309020205020404" pitchFamily="49" charset="0"/>
                <a:cs typeface="Courier New" panose="02070309020205020404" pitchFamily="49" charset="0"/>
              </a:rPr>
              <a:t>FROM </a:t>
            </a:r>
            <a:r>
              <a:rPr lang="en-US" sz="1400" b="0" dirty="0" err="1">
                <a:latin typeface="Courier New" panose="02070309020205020404" pitchFamily="49" charset="0"/>
                <a:cs typeface="Courier New" panose="02070309020205020404" pitchFamily="49" charset="0"/>
              </a:rPr>
              <a:t>StudentCourse</a:t>
            </a:r>
            <a:r>
              <a:rPr lang="en-US" sz="1400" b="0" dirty="0">
                <a:latin typeface="Courier New" panose="02070309020205020404" pitchFamily="49" charset="0"/>
                <a:cs typeface="Courier New" panose="02070309020205020404" pitchFamily="49" charset="0"/>
              </a:rPr>
              <a:t> AND Course </a:t>
            </a:r>
            <a:endParaRPr lang="en-US" sz="1400" b="0" dirty="0" smtClean="0">
              <a:latin typeface="Courier New" panose="02070309020205020404" pitchFamily="49" charset="0"/>
              <a:cs typeface="Courier New" panose="02070309020205020404" pitchFamily="49" charset="0"/>
            </a:endParaRPr>
          </a:p>
          <a:p>
            <a:pPr marL="320040" lvl="1" indent="0">
              <a:buNone/>
            </a:pPr>
            <a:r>
              <a:rPr lang="en-US" sz="1400" b="0" dirty="0" smtClean="0">
                <a:latin typeface="Courier New" panose="02070309020205020404" pitchFamily="49" charset="0"/>
                <a:cs typeface="Courier New" panose="02070309020205020404" pitchFamily="49" charset="0"/>
              </a:rPr>
              <a:t>WHERE </a:t>
            </a:r>
            <a:r>
              <a:rPr lang="en-US" sz="1400" b="0" dirty="0">
                <a:latin typeface="Courier New" panose="02070309020205020404" pitchFamily="49" charset="0"/>
                <a:cs typeface="Courier New" panose="02070309020205020404" pitchFamily="49" charset="0"/>
              </a:rPr>
              <a:t>AVG(Grade) &gt; 17 </a:t>
            </a:r>
            <a:endParaRPr lang="en-US" sz="1400" b="0" dirty="0" smtClean="0">
              <a:latin typeface="Courier New" panose="02070309020205020404" pitchFamily="49" charset="0"/>
              <a:cs typeface="Courier New" panose="02070309020205020404" pitchFamily="49" charset="0"/>
            </a:endParaRPr>
          </a:p>
          <a:p>
            <a:pPr marL="320040" lvl="1" indent="0">
              <a:buNone/>
            </a:pPr>
            <a:r>
              <a:rPr lang="en-US" sz="1400" b="0" dirty="0" smtClean="0">
                <a:latin typeface="Courier New" panose="02070309020205020404" pitchFamily="49" charset="0"/>
                <a:cs typeface="Courier New" panose="02070309020205020404" pitchFamily="49" charset="0"/>
              </a:rPr>
              <a:t>GROUPBY </a:t>
            </a:r>
            <a:r>
              <a:rPr lang="en-US" sz="1400" b="0" dirty="0">
                <a:latin typeface="Courier New" panose="02070309020205020404" pitchFamily="49" charset="0"/>
                <a:cs typeface="Courier New" panose="02070309020205020404" pitchFamily="49" charset="0"/>
              </a:rPr>
              <a:t>Name</a:t>
            </a:r>
          </a:p>
        </p:txBody>
      </p:sp>
    </p:spTree>
    <p:extLst>
      <p:ext uri="{BB962C8B-B14F-4D97-AF65-F5344CB8AC3E}">
        <p14:creationId xmlns:p14="http://schemas.microsoft.com/office/powerpoint/2010/main" val="1114239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سطح اعتماد به کارگزار</a:t>
            </a:r>
            <a:endParaRPr lang="en-US" dirty="0"/>
          </a:p>
        </p:txBody>
      </p:sp>
      <p:sp>
        <p:nvSpPr>
          <p:cNvPr id="3" name="Content Placeholder 2"/>
          <p:cNvSpPr>
            <a:spLocks noGrp="1"/>
          </p:cNvSpPr>
          <p:nvPr>
            <p:ph idx="1"/>
          </p:nvPr>
        </p:nvSpPr>
        <p:spPr/>
        <p:txBody>
          <a:bodyPr/>
          <a:lstStyle/>
          <a:p>
            <a:pPr algn="l"/>
            <a:r>
              <a:rPr lang="en-US" dirty="0" smtClean="0"/>
              <a:t>Fully trusted</a:t>
            </a:r>
          </a:p>
          <a:p>
            <a:pPr algn="l"/>
            <a:r>
              <a:rPr lang="en-US" dirty="0" smtClean="0"/>
              <a:t>Semi trusted</a:t>
            </a:r>
          </a:p>
          <a:p>
            <a:pPr algn="l"/>
            <a:r>
              <a:rPr lang="en-US" dirty="0" smtClean="0"/>
              <a:t>Untrusted </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4657998" y="1862118"/>
            <a:ext cx="6400800" cy="4296833"/>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236438" y="1905000"/>
            <a:ext cx="6194323" cy="42672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4272668" y="1981200"/>
            <a:ext cx="6129632" cy="4114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rtl="1"/>
            <a:r>
              <a:rPr lang="en-US" dirty="0" smtClean="0">
                <a:solidFill>
                  <a:prstClr val="white"/>
                </a:solidFill>
              </a:rPr>
              <a:t>5</a:t>
            </a:r>
          </a:p>
        </p:txBody>
      </p:sp>
      <p:sp>
        <p:nvSpPr>
          <p:cNvPr id="4" name="Date Placeholder 3"/>
          <p:cNvSpPr>
            <a:spLocks noGrp="1"/>
          </p:cNvSpPr>
          <p:nvPr>
            <p:ph type="dt" sz="half" idx="10"/>
          </p:nvPr>
        </p:nvSpPr>
        <p:spPr/>
        <p:txBody>
          <a:bodyPr/>
          <a:lstStyle/>
          <a:p>
            <a:fld id="{DAD01AF9-DAB3-49EF-9C34-00C4757D4D8B}" type="datetime1">
              <a:rPr lang="en-US" smtClean="0">
                <a:solidFill>
                  <a:srgbClr val="1F497D"/>
                </a:solidFill>
              </a:rPr>
              <a:t>2016-09-03</a:t>
            </a:fld>
            <a:endParaRPr lang="en-US" dirty="0">
              <a:solidFill>
                <a:srgbClr val="1F497D"/>
              </a:solidFill>
            </a:endParaRPr>
          </a:p>
        </p:txBody>
      </p:sp>
      <p:sp>
        <p:nvSpPr>
          <p:cNvPr id="5" name="Footer Placeholder 4"/>
          <p:cNvSpPr>
            <a:spLocks noGrp="1"/>
          </p:cNvSpPr>
          <p:nvPr>
            <p:ph type="ftr" sz="quarter" idx="11"/>
          </p:nvPr>
        </p:nvSpPr>
        <p:spPr/>
        <p:txBody>
          <a:bodyPr/>
          <a:lstStyle/>
          <a:p>
            <a:pPr algn="l"/>
            <a:r>
              <a:rPr lang="en-GB" sz="1400" dirty="0" smtClean="0">
                <a:solidFill>
                  <a:schemeClr val="tx2"/>
                </a:solidFill>
                <a:latin typeface="+mn-lt"/>
                <a:cs typeface="Nazli" pitchFamily="2" charset="-78"/>
              </a:rPr>
              <a:t>M. A. </a:t>
            </a:r>
            <a:r>
              <a:rPr lang="en-GB" sz="1400" dirty="0" err="1" smtClean="0">
                <a:solidFill>
                  <a:schemeClr val="tx2"/>
                </a:solidFill>
                <a:latin typeface="+mn-lt"/>
                <a:cs typeface="Nazli" pitchFamily="2" charset="-78"/>
              </a:rPr>
              <a:t>Hadavi</a:t>
            </a:r>
            <a:r>
              <a:rPr lang="en-GB" sz="1400" dirty="0" smtClean="0">
                <a:solidFill>
                  <a:schemeClr val="tx2"/>
                </a:solidFill>
                <a:latin typeface="+mn-lt"/>
                <a:cs typeface="Nazli" pitchFamily="2" charset="-78"/>
              </a:rPr>
              <a:t>                            Secure Data Management in Untrusted Environments</a:t>
            </a:r>
            <a:endParaRPr lang="en-US" sz="1400" dirty="0">
              <a:solidFill>
                <a:schemeClr val="tx2"/>
              </a:solidFill>
              <a:latin typeface="+mn-lt"/>
              <a:cs typeface="Nazli" pitchFamily="2" charset="-78"/>
            </a:endParaRPr>
          </a:p>
        </p:txBody>
      </p:sp>
    </p:spTree>
    <p:extLst>
      <p:ext uri="{BB962C8B-B14F-4D97-AF65-F5344CB8AC3E}">
        <p14:creationId xmlns:p14="http://schemas.microsoft.com/office/powerpoint/2010/main" val="270529819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heckerboard(across)">
                                      <p:cBhvr>
                                        <p:cTn id="26" dur="500"/>
                                        <p:tgtEl>
                                          <p:spTgt spid="3">
                                            <p:txEl>
                                              <p:pRg st="2" end="2"/>
                                            </p:txEl>
                                          </p:spTgt>
                                        </p:tgtEl>
                                      </p:cBhvr>
                                    </p:animEffect>
                                  </p:childTnLst>
                                </p:cTn>
                              </p:par>
                              <p:par>
                                <p:cTn id="27" presetID="4" presetClass="exit" presetSubtype="16" fill="hold" nodeType="withEffect">
                                  <p:stCondLst>
                                    <p:cond delay="0"/>
                                  </p:stCondLst>
                                  <p:childTnLst>
                                    <p:animEffect transition="out" filter="box(in)">
                                      <p:cBhvr>
                                        <p:cTn id="28" dur="500"/>
                                        <p:tgtEl>
                                          <p:spTgt spid="2050"/>
                                        </p:tgtEl>
                                      </p:cBhvr>
                                    </p:animEffect>
                                    <p:set>
                                      <p:cBhvr>
                                        <p:cTn id="29" dur="1" fill="hold">
                                          <p:stCondLst>
                                            <p:cond delay="499"/>
                                          </p:stCondLst>
                                        </p:cTn>
                                        <p:tgtEl>
                                          <p:spTgt spid="2050"/>
                                        </p:tgtEl>
                                        <p:attrNameLst>
                                          <p:attrName>style.visibility</p:attrName>
                                        </p:attrNameLst>
                                      </p:cBhvr>
                                      <p:to>
                                        <p:strVal val="hidden"/>
                                      </p:to>
                                    </p:set>
                                  </p:childTnLst>
                                </p:cTn>
                              </p:par>
                              <p:par>
                                <p:cTn id="30" presetID="5" presetClass="entr" presetSubtype="10" fill="hold" nodeType="with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checkerboard(across)">
                                      <p:cBhvr>
                                        <p:cTn id="3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404" y="88605"/>
            <a:ext cx="8903369" cy="1143000"/>
          </a:xfrm>
        </p:spPr>
        <p:txBody>
          <a:bodyPr>
            <a:normAutofit/>
          </a:bodyPr>
          <a:lstStyle/>
          <a:p>
            <a:pPr algn="l"/>
            <a:r>
              <a:rPr lang="en-US" dirty="0" smtClean="0">
                <a:cs typeface="B Nazanin" panose="00000400000000000000" pitchFamily="2" charset="-78"/>
              </a:rPr>
              <a:t>Secure Data Outsourcing</a:t>
            </a:r>
            <a:endParaRPr lang="en-US" dirty="0">
              <a:cs typeface="B Nazanin" panose="00000400000000000000" pitchFamily="2" charset="-78"/>
            </a:endParaRPr>
          </a:p>
        </p:txBody>
      </p:sp>
      <p:sp>
        <p:nvSpPr>
          <p:cNvPr id="3" name="Content Placeholder 2"/>
          <p:cNvSpPr>
            <a:spLocks noGrp="1"/>
          </p:cNvSpPr>
          <p:nvPr>
            <p:ph idx="1"/>
          </p:nvPr>
        </p:nvSpPr>
        <p:spPr>
          <a:xfrm>
            <a:off x="519764" y="1571612"/>
            <a:ext cx="10789919" cy="4643470"/>
          </a:xfrm>
        </p:spPr>
        <p:txBody>
          <a:bodyPr>
            <a:noAutofit/>
          </a:bodyPr>
          <a:lstStyle/>
          <a:p>
            <a:pPr marL="0"/>
            <a:r>
              <a:rPr lang="en-US" sz="1800" dirty="0"/>
              <a:t>Data outsourcing</a:t>
            </a:r>
          </a:p>
          <a:p>
            <a:pPr marL="274320" lvl="1"/>
            <a:r>
              <a:rPr lang="en-US" sz="1800" dirty="0">
                <a:effectLst>
                  <a:outerShdw blurRad="38100" dist="38100" dir="2700000" algn="tl">
                    <a:srgbClr val="000000">
                      <a:alpha val="43137"/>
                    </a:srgbClr>
                  </a:outerShdw>
                </a:effectLst>
              </a:rPr>
              <a:t>Data is managed out of the territory of its owner </a:t>
            </a:r>
          </a:p>
          <a:p>
            <a:pPr marL="0"/>
            <a:r>
              <a:rPr lang="en-US" sz="1800" dirty="0"/>
              <a:t>Advantages</a:t>
            </a:r>
          </a:p>
          <a:p>
            <a:pPr marL="274320" lvl="1"/>
            <a:r>
              <a:rPr lang="en-US" sz="1800" dirty="0">
                <a:effectLst>
                  <a:outerShdw blurRad="38100" dist="38100" dir="2700000" algn="tl">
                    <a:srgbClr val="000000">
                      <a:alpha val="43137"/>
                    </a:srgbClr>
                  </a:outerShdw>
                </a:effectLst>
              </a:rPr>
              <a:t>Benefits of cloud computing </a:t>
            </a:r>
          </a:p>
          <a:p>
            <a:pPr marL="0"/>
            <a:r>
              <a:rPr lang="en-US" sz="1800" dirty="0" smtClean="0"/>
              <a:t>Disadvantages</a:t>
            </a:r>
            <a:endParaRPr lang="en-US" sz="1800" dirty="0"/>
          </a:p>
          <a:p>
            <a:pPr marL="274320" lvl="1"/>
            <a:r>
              <a:rPr lang="en-US" sz="1800" dirty="0" smtClean="0">
                <a:effectLst>
                  <a:outerShdw blurRad="38100" dist="38100" dir="2700000" algn="tl">
                    <a:srgbClr val="000000">
                      <a:alpha val="43137"/>
                    </a:srgbClr>
                  </a:outerShdw>
                </a:effectLst>
              </a:rPr>
              <a:t>Security</a:t>
            </a:r>
          </a:p>
          <a:p>
            <a:pPr marL="0"/>
            <a:r>
              <a:rPr lang="en-US" sz="2000" dirty="0" smtClean="0">
                <a:effectLst>
                  <a:outerShdw blurRad="38100" dist="38100" dir="2700000" algn="tl">
                    <a:srgbClr val="000000">
                      <a:alpha val="43137"/>
                    </a:srgbClr>
                  </a:outerShdw>
                </a:effectLst>
              </a:rPr>
              <a:t>History</a:t>
            </a:r>
            <a:endParaRPr lang="en-US" sz="2000" dirty="0">
              <a:effectLst>
                <a:outerShdw blurRad="38100" dist="38100" dir="2700000" algn="tl">
                  <a:srgbClr val="000000">
                    <a:alpha val="43137"/>
                  </a:srgbClr>
                </a:outerShdw>
              </a:effectLst>
            </a:endParaRPr>
          </a:p>
          <a:p>
            <a:r>
              <a:rPr lang="en-US" sz="1600" dirty="0" smtClean="0"/>
              <a:t>Examples </a:t>
            </a:r>
            <a:r>
              <a:rPr lang="en-US" sz="1600" dirty="0"/>
              <a:t>of database as a cloud service</a:t>
            </a:r>
          </a:p>
          <a:p>
            <a:pPr lvl="1"/>
            <a:r>
              <a:rPr lang="en-US" sz="1800" dirty="0"/>
              <a:t>Microsoft SQL Azure, Amazon Relational Database Service</a:t>
            </a:r>
          </a:p>
          <a:p>
            <a:pPr lvl="2"/>
            <a:r>
              <a:rPr lang="en-US" sz="1800" dirty="0"/>
              <a:t>Neither offer any </a:t>
            </a:r>
            <a:r>
              <a:rPr lang="en-US" sz="1800" dirty="0" smtClean="0"/>
              <a:t>security</a:t>
            </a:r>
            <a:endParaRPr lang="en-US" sz="1800" dirty="0" smtClean="0">
              <a:cs typeface="B Nazanin" panose="00000400000000000000" pitchFamily="2" charset="-78"/>
            </a:endParaRPr>
          </a:p>
        </p:txBody>
      </p:sp>
      <p:graphicFrame>
        <p:nvGraphicFramePr>
          <p:cNvPr id="9" name="Diagram 8"/>
          <p:cNvGraphicFramePr/>
          <p:nvPr>
            <p:extLst>
              <p:ext uri="{D42A27DB-BD31-4B8C-83A1-F6EECF244321}">
                <p14:modId xmlns:p14="http://schemas.microsoft.com/office/powerpoint/2010/main" val="619437586"/>
              </p:ext>
            </p:extLst>
          </p:nvPr>
        </p:nvGraphicFramePr>
        <p:xfrm>
          <a:off x="2772076" y="3927107"/>
          <a:ext cx="8624236" cy="1482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p:txBody>
          <a:bodyPr/>
          <a:lstStyle/>
          <a:p>
            <a:pPr rtl="1"/>
            <a:r>
              <a:rPr lang="en-GB" sz="2800" b="0" dirty="0" smtClean="0">
                <a:solidFill>
                  <a:schemeClr val="tx2"/>
                </a:solidFill>
              </a:rPr>
              <a:t>M. A. </a:t>
            </a:r>
            <a:r>
              <a:rPr lang="en-GB" sz="2800" b="0" dirty="0" err="1" smtClean="0">
                <a:solidFill>
                  <a:schemeClr val="tx2"/>
                </a:solidFill>
              </a:rPr>
              <a:t>Hadavi</a:t>
            </a:r>
            <a:r>
              <a:rPr lang="en-GB" sz="2800" b="0" dirty="0" smtClean="0">
                <a:solidFill>
                  <a:schemeClr val="tx2"/>
                </a:solidFill>
              </a:rPr>
              <a:t>                                Secure  Data Management in Untrusted Environments</a:t>
            </a:r>
            <a:endParaRPr lang="en-US" sz="2800" b="0" dirty="0">
              <a:solidFill>
                <a:schemeClr val="tx2"/>
              </a:solidFill>
            </a:endParaRPr>
          </a:p>
        </p:txBody>
      </p:sp>
      <p:sp>
        <p:nvSpPr>
          <p:cNvPr id="8" name="Date Placeholder 7"/>
          <p:cNvSpPr>
            <a:spLocks noGrp="1"/>
          </p:cNvSpPr>
          <p:nvPr>
            <p:ph type="dt" sz="half" idx="10"/>
          </p:nvPr>
        </p:nvSpPr>
        <p:spPr/>
        <p:txBody>
          <a:bodyPr/>
          <a:lstStyle/>
          <a:p>
            <a:fld id="{9CA2E994-23CA-4C96-ABEC-97863C8E647B}" type="datetime1">
              <a:rPr lang="en-US" smtClean="0">
                <a:solidFill>
                  <a:srgbClr val="1F497D"/>
                </a:solidFill>
              </a:rPr>
              <a:t>2016-09-03</a:t>
            </a:fld>
            <a:endParaRPr lang="en-US" dirty="0">
              <a:solidFill>
                <a:srgbClr val="1F497D"/>
              </a:solidFill>
            </a:endParaRPr>
          </a:p>
        </p:txBody>
      </p:sp>
      <p:sp>
        <p:nvSpPr>
          <p:cNvPr id="10" name="Slide Number Placeholder 9"/>
          <p:cNvSpPr>
            <a:spLocks noGrp="1"/>
          </p:cNvSpPr>
          <p:nvPr>
            <p:ph type="sldNum" sz="quarter" idx="12"/>
          </p:nvPr>
        </p:nvSpPr>
        <p:spPr>
          <a:xfrm>
            <a:off x="274417" y="6239180"/>
            <a:ext cx="609600" cy="457200"/>
          </a:xfrm>
        </p:spPr>
        <p:txBody>
          <a:bodyPr/>
          <a:lstStyle/>
          <a:p>
            <a:fld id="{15E489C8-5A0D-4AD1-90EB-1C0310E35A19}" type="slidenum">
              <a:rPr lang="en-US" smtClean="0"/>
              <a:pPr/>
              <a:t>6</a:t>
            </a:fld>
            <a:endParaRPr lang="en-US" dirty="0"/>
          </a:p>
        </p:txBody>
      </p:sp>
    </p:spTree>
    <p:extLst>
      <p:ext uri="{BB962C8B-B14F-4D97-AF65-F5344CB8AC3E}">
        <p14:creationId xmlns:p14="http://schemas.microsoft.com/office/powerpoint/2010/main" val="20676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12" dur="500"/>
                                        <p:tgtEl>
                                          <p:spTgt spid="3">
                                            <p:txEl>
                                              <p:pRg st="9" end="9"/>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5" dur="500"/>
                                        <p:tgtEl>
                                          <p:spTgt spid="3">
                                            <p:txEl>
                                              <p:pRg st="7" end="7"/>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randombar(horizontal)">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34E6C-E82C-4E7F-8FD1-71EDCEFD5A2C}" type="datetime1">
              <a:rPr lang="en-US" smtClean="0">
                <a:solidFill>
                  <a:srgbClr val="1F497D"/>
                </a:solidFill>
              </a:rPr>
              <a:t>2016-09-03</a:t>
            </a:fld>
            <a:endParaRPr lang="en-US">
              <a:solidFill>
                <a:srgbClr val="1F497D"/>
              </a:solidFill>
            </a:endParaRPr>
          </a:p>
        </p:txBody>
      </p:sp>
      <p:sp>
        <p:nvSpPr>
          <p:cNvPr id="3" name="Footer Placeholder 2"/>
          <p:cNvSpPr>
            <a:spLocks noGrp="1"/>
          </p:cNvSpPr>
          <p:nvPr>
            <p:ph type="ftr" sz="quarter" idx="11"/>
          </p:nvPr>
        </p:nvSpPr>
        <p:spPr/>
        <p:txBody>
          <a:bodyPr/>
          <a:lstStyle/>
          <a:p>
            <a:r>
              <a:rPr lang="en-GB" sz="2800" b="0" dirty="0" smtClean="0">
                <a:solidFill>
                  <a:schemeClr val="tx2"/>
                </a:solidFill>
              </a:rPr>
              <a:t>M. A. </a:t>
            </a:r>
            <a:r>
              <a:rPr lang="en-GB" sz="2800" b="0" dirty="0" err="1" smtClean="0">
                <a:solidFill>
                  <a:schemeClr val="tx2"/>
                </a:solidFill>
              </a:rPr>
              <a:t>Hadavi</a:t>
            </a:r>
            <a:r>
              <a:rPr lang="en-GB" sz="2800" b="0" dirty="0" smtClean="0">
                <a:solidFill>
                  <a:schemeClr val="tx2"/>
                </a:solidFill>
              </a:rPr>
              <a:t>                                   Secure Data Management in Untrusted Environments</a:t>
            </a:r>
            <a:endParaRPr lang="en-US" sz="2800" b="0" dirty="0">
              <a:solidFill>
                <a:schemeClr val="tx2"/>
              </a:solidFill>
            </a:endParaRPr>
          </a:p>
        </p:txBody>
      </p:sp>
      <p:sp>
        <p:nvSpPr>
          <p:cNvPr id="4" name="Slide Number Placeholder 3"/>
          <p:cNvSpPr>
            <a:spLocks noGrp="1"/>
          </p:cNvSpPr>
          <p:nvPr>
            <p:ph type="sldNum" sz="quarter" idx="12"/>
          </p:nvPr>
        </p:nvSpPr>
        <p:spPr>
          <a:xfrm>
            <a:off x="320912" y="6239180"/>
            <a:ext cx="609600" cy="457200"/>
          </a:xfrm>
        </p:spPr>
        <p:txBody>
          <a:bodyPr/>
          <a:lstStyle/>
          <a:p>
            <a:fld id="{15E489C8-5A0D-4AD1-90EB-1C0310E35A19}" type="slidenum">
              <a:rPr lang="en-US" smtClean="0"/>
              <a:pPr/>
              <a:t>7</a:t>
            </a:fld>
            <a:endParaRPr lang="en-US" dirty="0"/>
          </a:p>
        </p:txBody>
      </p:sp>
      <p:sp>
        <p:nvSpPr>
          <p:cNvPr id="5" name="Content Placeholder 4"/>
          <p:cNvSpPr>
            <a:spLocks noGrp="1"/>
          </p:cNvSpPr>
          <p:nvPr>
            <p:ph sz="quarter" idx="1"/>
          </p:nvPr>
        </p:nvSpPr>
        <p:spPr>
          <a:xfrm>
            <a:off x="539015" y="1571612"/>
            <a:ext cx="7960092" cy="4643470"/>
          </a:xfrm>
        </p:spPr>
        <p:txBody>
          <a:bodyPr>
            <a:normAutofit fontScale="92500" lnSpcReduction="20000"/>
          </a:bodyPr>
          <a:lstStyle/>
          <a:p>
            <a:r>
              <a:rPr lang="en-US" sz="2200" dirty="0" smtClean="0"/>
              <a:t>Servers </a:t>
            </a:r>
            <a:r>
              <a:rPr lang="en-US" sz="2200" dirty="0"/>
              <a:t>are not trusted </a:t>
            </a:r>
            <a:r>
              <a:rPr lang="en-US" sz="2200" dirty="0" smtClean="0">
                <a:sym typeface="Wingdings" pitchFamily="2" charset="2"/>
              </a:rPr>
              <a:t> </a:t>
            </a:r>
            <a:r>
              <a:rPr lang="en-US" sz="2200" dirty="0" smtClean="0"/>
              <a:t>Security </a:t>
            </a:r>
            <a:r>
              <a:rPr lang="en-US" sz="2200" dirty="0"/>
              <a:t>is the first concern</a:t>
            </a:r>
          </a:p>
          <a:p>
            <a:pPr marL="640080" lvl="1">
              <a:lnSpc>
                <a:spcPct val="120000"/>
              </a:lnSpc>
              <a:spcBef>
                <a:spcPts val="500"/>
              </a:spcBef>
            </a:pPr>
            <a:r>
              <a:rPr lang="en-US" sz="1900" dirty="0"/>
              <a:t>Untrusted service </a:t>
            </a:r>
            <a:r>
              <a:rPr lang="en-US" sz="1900" dirty="0" smtClean="0"/>
              <a:t>provider, </a:t>
            </a:r>
            <a:r>
              <a:rPr lang="en-US" sz="1900" dirty="0"/>
              <a:t>Curious DB </a:t>
            </a:r>
            <a:r>
              <a:rPr lang="en-US" sz="1900" dirty="0" smtClean="0"/>
              <a:t>administrators, Hackers, Physical attacks, …</a:t>
            </a:r>
            <a:endParaRPr lang="en-US" sz="1900" dirty="0"/>
          </a:p>
          <a:p>
            <a:r>
              <a:rPr lang="en-US" sz="2000" dirty="0" smtClean="0"/>
              <a:t>Data </a:t>
            </a:r>
            <a:r>
              <a:rPr lang="en-US" sz="2000" dirty="0"/>
              <a:t>management community concerns with functionality and efficiency issues</a:t>
            </a:r>
          </a:p>
          <a:p>
            <a:pPr lvl="1"/>
            <a:r>
              <a:rPr lang="en-GB" sz="1800" dirty="0" smtClean="0"/>
              <a:t>To date, fully </a:t>
            </a:r>
            <a:r>
              <a:rPr lang="en-GB" sz="1800" dirty="0"/>
              <a:t>homomorphic system to be of practical </a:t>
            </a:r>
            <a:r>
              <a:rPr lang="en-GB" sz="1800" dirty="0" smtClean="0"/>
              <a:t>value, </a:t>
            </a:r>
            <a:r>
              <a:rPr lang="en-GB" sz="1800" dirty="0"/>
              <a:t>remains </a:t>
            </a:r>
            <a:r>
              <a:rPr lang="en-GB" sz="1800" dirty="0" smtClean="0"/>
              <a:t>illusive</a:t>
            </a:r>
          </a:p>
          <a:p>
            <a:pPr lvl="1"/>
            <a:r>
              <a:rPr lang="en-GB" sz="1800" dirty="0" smtClean="0"/>
              <a:t>No provable security!</a:t>
            </a:r>
            <a:endParaRPr lang="en-US" sz="1800" dirty="0"/>
          </a:p>
          <a:p>
            <a:r>
              <a:rPr lang="en-US" sz="2000" dirty="0"/>
              <a:t>Cryptographers’ community concern with security </a:t>
            </a:r>
            <a:r>
              <a:rPr lang="en-US" sz="2000" dirty="0" smtClean="0"/>
              <a:t>issues </a:t>
            </a:r>
            <a:endParaRPr lang="en-US" sz="2000" dirty="0"/>
          </a:p>
          <a:p>
            <a:pPr lvl="1"/>
            <a:r>
              <a:rPr lang="en-US" sz="1800" dirty="0"/>
              <a:t>Encryption is a magic tool</a:t>
            </a:r>
          </a:p>
          <a:p>
            <a:r>
              <a:rPr lang="en-US" sz="2000" dirty="0" smtClean="0"/>
              <a:t>The key question</a:t>
            </a:r>
          </a:p>
          <a:p>
            <a:pPr lvl="1">
              <a:lnSpc>
                <a:spcPct val="120000"/>
              </a:lnSpc>
            </a:pPr>
            <a:r>
              <a:rPr lang="en-US" sz="1800" dirty="0" smtClean="0"/>
              <a:t>what </a:t>
            </a:r>
            <a:r>
              <a:rPr lang="en-US" sz="1800" dirty="0"/>
              <a:t>is the best guaranteed </a:t>
            </a:r>
            <a:r>
              <a:rPr lang="en-US" sz="1800" dirty="0" smtClean="0"/>
              <a:t>security that </a:t>
            </a:r>
            <a:r>
              <a:rPr lang="en-US" sz="1800" dirty="0"/>
              <a:t>can be achieved </a:t>
            </a:r>
            <a:r>
              <a:rPr lang="en-US" sz="1800" dirty="0" smtClean="0"/>
              <a:t>without compromising </a:t>
            </a:r>
            <a:r>
              <a:rPr lang="en-US" sz="1800" dirty="0"/>
              <a:t>general efficiency and </a:t>
            </a:r>
            <a:r>
              <a:rPr lang="en-US" sz="1800" dirty="0" smtClean="0"/>
              <a:t>functionality?</a:t>
            </a:r>
            <a:endParaRPr lang="en-US" sz="1800" dirty="0"/>
          </a:p>
        </p:txBody>
      </p:sp>
      <p:sp>
        <p:nvSpPr>
          <p:cNvPr id="6" name="Title 5"/>
          <p:cNvSpPr>
            <a:spLocks noGrp="1"/>
          </p:cNvSpPr>
          <p:nvPr>
            <p:ph type="title"/>
          </p:nvPr>
        </p:nvSpPr>
        <p:spPr/>
        <p:txBody>
          <a:bodyPr/>
          <a:lstStyle/>
          <a:p>
            <a:r>
              <a:rPr lang="en-US" dirty="0" smtClean="0"/>
              <a:t>What is the Problem?</a:t>
            </a:r>
            <a:endParaRPr lang="en-US" dirty="0"/>
          </a:p>
        </p:txBody>
      </p:sp>
      <p:graphicFrame>
        <p:nvGraphicFramePr>
          <p:cNvPr id="7" name="Diagram 6"/>
          <p:cNvGraphicFramePr/>
          <p:nvPr>
            <p:extLst>
              <p:ext uri="{D42A27DB-BD31-4B8C-83A1-F6EECF244321}">
                <p14:modId xmlns:p14="http://schemas.microsoft.com/office/powerpoint/2010/main" val="3817098829"/>
              </p:ext>
            </p:extLst>
          </p:nvPr>
        </p:nvGraphicFramePr>
        <p:xfrm>
          <a:off x="8365033" y="2117559"/>
          <a:ext cx="3788705" cy="3243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1907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80"/>
          <p:cNvSpPr>
            <a:spLocks noChangeArrowheads="1"/>
          </p:cNvSpPr>
          <p:nvPr/>
        </p:nvSpPr>
        <p:spPr bwMode="auto">
          <a:xfrm>
            <a:off x="6035532" y="1928802"/>
            <a:ext cx="1500198" cy="1285884"/>
          </a:xfrm>
          <a:prstGeom prst="rect">
            <a:avLst/>
          </a:prstGeom>
          <a:solidFill>
            <a:srgbClr val="FFFFFF"/>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endParaRPr lang="en-US" sz="1100" b="1" dirty="0">
              <a:latin typeface="Arial" pitchFamily="34" charset="0"/>
              <a:cs typeface="Arial" pitchFamily="34" charset="0"/>
            </a:endParaRPr>
          </a:p>
        </p:txBody>
      </p:sp>
      <p:sp>
        <p:nvSpPr>
          <p:cNvPr id="2" name="Title 1"/>
          <p:cNvSpPr>
            <a:spLocks noGrp="1"/>
          </p:cNvSpPr>
          <p:nvPr>
            <p:ph type="title"/>
          </p:nvPr>
        </p:nvSpPr>
        <p:spPr>
          <a:xfrm>
            <a:off x="406401" y="146656"/>
            <a:ext cx="10871200" cy="1143000"/>
          </a:xfrm>
        </p:spPr>
        <p:txBody>
          <a:bodyPr>
            <a:normAutofit/>
          </a:bodyPr>
          <a:lstStyle/>
          <a:p>
            <a:pPr algn="l" rtl="0"/>
            <a:r>
              <a:rPr lang="en-US" dirty="0" smtClean="0"/>
              <a:t>The generic DAS Model</a:t>
            </a:r>
            <a:endParaRPr lang="en-US" dirty="0"/>
          </a:p>
        </p:txBody>
      </p:sp>
      <p:sp>
        <p:nvSpPr>
          <p:cNvPr id="8" name="Date Placeholder 7"/>
          <p:cNvSpPr>
            <a:spLocks noGrp="1"/>
          </p:cNvSpPr>
          <p:nvPr>
            <p:ph type="dt" sz="half" idx="10"/>
          </p:nvPr>
        </p:nvSpPr>
        <p:spPr/>
        <p:txBody>
          <a:bodyPr/>
          <a:lstStyle/>
          <a:p>
            <a:fld id="{5D7EFFF8-C999-4F7C-AD0E-F892D4C5AE5B}" type="datetime1">
              <a:rPr lang="en-US" smtClean="0"/>
              <a:t>2016-09-03</a:t>
            </a:fld>
            <a:endParaRPr lang="en-US"/>
          </a:p>
        </p:txBody>
      </p:sp>
      <p:sp>
        <p:nvSpPr>
          <p:cNvPr id="9" name="Slide Number Placeholder 8"/>
          <p:cNvSpPr>
            <a:spLocks noGrp="1"/>
          </p:cNvSpPr>
          <p:nvPr>
            <p:ph type="sldNum" sz="quarter" idx="12"/>
          </p:nvPr>
        </p:nvSpPr>
        <p:spPr/>
        <p:txBody>
          <a:bodyPr/>
          <a:lstStyle/>
          <a:p>
            <a:fld id="{15E489C8-5A0D-4AD1-90EB-1C0310E35A19}" type="slidenum">
              <a:rPr lang="en-US" smtClean="0"/>
              <a:pPr/>
              <a:t>8</a:t>
            </a:fld>
            <a:endParaRPr lang="en-US" dirty="0"/>
          </a:p>
        </p:txBody>
      </p:sp>
      <p:sp>
        <p:nvSpPr>
          <p:cNvPr id="10" name="Footer Placeholder 9"/>
          <p:cNvSpPr>
            <a:spLocks noGrp="1"/>
          </p:cNvSpPr>
          <p:nvPr>
            <p:ph type="ftr" sz="quarter" idx="11"/>
          </p:nvPr>
        </p:nvSpPr>
        <p:spPr>
          <a:xfrm>
            <a:off x="1197935" y="6239180"/>
            <a:ext cx="9578171" cy="457200"/>
          </a:xfrm>
        </p:spPr>
        <p:txBody>
          <a:bodyPr/>
          <a:lstStyle/>
          <a:p>
            <a:pPr algn="l"/>
            <a:r>
              <a:rPr lang="en-GB" sz="2800" dirty="0" smtClean="0">
                <a:solidFill>
                  <a:schemeClr val="tx2"/>
                </a:solidFill>
              </a:rPr>
              <a:t>M. A. </a:t>
            </a:r>
            <a:r>
              <a:rPr lang="en-GB" sz="2800" dirty="0" err="1" smtClean="0">
                <a:solidFill>
                  <a:schemeClr val="tx2"/>
                </a:solidFill>
              </a:rPr>
              <a:t>Hadavi</a:t>
            </a:r>
            <a:r>
              <a:rPr lang="en-GB" sz="2800" dirty="0" smtClean="0">
                <a:solidFill>
                  <a:schemeClr val="tx2"/>
                </a:solidFill>
              </a:rPr>
              <a:t>                                   	Data Management in Untrusted Environments</a:t>
            </a:r>
            <a:endParaRPr lang="en-US" sz="2800" dirty="0">
              <a:solidFill>
                <a:schemeClr val="tx2"/>
              </a:solidFill>
            </a:endParaRPr>
          </a:p>
        </p:txBody>
      </p:sp>
      <p:sp>
        <p:nvSpPr>
          <p:cNvPr id="34849" name="Rectangle 3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64" name="Rectangle 48"/>
          <p:cNvSpPr>
            <a:spLocks noChangeArrowheads="1"/>
          </p:cNvSpPr>
          <p:nvPr/>
        </p:nvSpPr>
        <p:spPr bwMode="auto">
          <a:xfrm>
            <a:off x="1524000" y="96202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34893" name="Picture 4" descr="j0292020"/>
          <p:cNvPicPr>
            <a:picLocks noChangeAspect="1" noChangeArrowheads="1"/>
          </p:cNvPicPr>
          <p:nvPr/>
        </p:nvPicPr>
        <p:blipFill>
          <a:blip r:embed="rId3" cstate="print">
            <a:grayscl/>
          </a:blip>
          <a:srcRect/>
          <a:stretch>
            <a:fillRect/>
          </a:stretch>
        </p:blipFill>
        <p:spPr bwMode="auto">
          <a:xfrm>
            <a:off x="3535202" y="2038348"/>
            <a:ext cx="1009650" cy="962025"/>
          </a:xfrm>
          <a:prstGeom prst="rect">
            <a:avLst/>
          </a:prstGeom>
          <a:noFill/>
        </p:spPr>
      </p:pic>
      <p:sp>
        <p:nvSpPr>
          <p:cNvPr id="34898" name="Rectangle 82"/>
          <p:cNvSpPr>
            <a:spLocks noChangeArrowheads="1"/>
          </p:cNvSpPr>
          <p:nvPr/>
        </p:nvSpPr>
        <p:spPr bwMode="auto">
          <a:xfrm>
            <a:off x="3465095" y="1595268"/>
            <a:ext cx="8360974" cy="44055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97" name="AutoShape 81"/>
          <p:cNvSpPr>
            <a:spLocks noChangeArrowheads="1"/>
          </p:cNvSpPr>
          <p:nvPr/>
        </p:nvSpPr>
        <p:spPr bwMode="auto">
          <a:xfrm>
            <a:off x="9670203" y="3136050"/>
            <a:ext cx="784778" cy="682076"/>
          </a:xfrm>
          <a:prstGeom prst="can">
            <a:avLst>
              <a:gd name="adj" fmla="val 25000"/>
            </a:avLst>
          </a:prstGeom>
          <a:solidFill>
            <a:srgbClr val="FFFFFF"/>
          </a:solidFill>
          <a:ln w="952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endParaRPr lang="en-US" sz="1050" b="1" dirty="0">
              <a:latin typeface="Arial" pitchFamily="34" charset="0"/>
              <a:ea typeface="Times New Roman" pitchFamily="18" charset="0"/>
              <a:cs typeface="B Nazanin" pitchFamily="2" charset="-78"/>
            </a:endParaRPr>
          </a:p>
          <a:p>
            <a:pPr algn="ctr" fontAlgn="base">
              <a:spcBef>
                <a:spcPct val="0"/>
              </a:spcBef>
              <a:spcAft>
                <a:spcPct val="0"/>
              </a:spcAft>
            </a:pPr>
            <a:r>
              <a:rPr lang="en-US" sz="1100" b="1" dirty="0">
                <a:latin typeface="Arial" pitchFamily="34" charset="0"/>
                <a:ea typeface="Times New Roman" pitchFamily="18" charset="0"/>
                <a:cs typeface="B Nazanin" pitchFamily="2" charset="-78"/>
              </a:rPr>
              <a:t>Metadata</a:t>
            </a:r>
            <a:endParaRPr lang="en-US" sz="1100" b="1" dirty="0">
              <a:latin typeface="Arial" pitchFamily="34" charset="0"/>
              <a:cs typeface="Arial" pitchFamily="34" charset="0"/>
            </a:endParaRPr>
          </a:p>
          <a:p>
            <a:pPr eaLnBrk="0" fontAlgn="base" hangingPunct="0">
              <a:spcBef>
                <a:spcPct val="0"/>
              </a:spcBef>
              <a:spcAft>
                <a:spcPct val="0"/>
              </a:spcAft>
            </a:pPr>
            <a:endParaRPr lang="en-US" dirty="0">
              <a:latin typeface="Arial" pitchFamily="34" charset="0"/>
              <a:cs typeface="Arial" pitchFamily="34" charset="0"/>
            </a:endParaRPr>
          </a:p>
        </p:txBody>
      </p:sp>
      <p:sp>
        <p:nvSpPr>
          <p:cNvPr id="34896" name="Rectangle 80"/>
          <p:cNvSpPr>
            <a:spLocks noChangeArrowheads="1"/>
          </p:cNvSpPr>
          <p:nvPr/>
        </p:nvSpPr>
        <p:spPr bwMode="auto">
          <a:xfrm>
            <a:off x="6103509" y="2047746"/>
            <a:ext cx="1390958" cy="482540"/>
          </a:xfrm>
          <a:prstGeom prst="rect">
            <a:avLst/>
          </a:prstGeom>
          <a:solidFill>
            <a:srgbClr val="FFFFFF"/>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1100" b="1" dirty="0">
                <a:latin typeface="Arial" pitchFamily="34" charset="0"/>
                <a:ea typeface="Times New Roman" pitchFamily="18" charset="0"/>
                <a:cs typeface="B Nazanin" pitchFamily="2" charset="-78"/>
              </a:rPr>
              <a:t>Query Transformation</a:t>
            </a:r>
            <a:endParaRPr lang="en-US" sz="1100" b="1" dirty="0">
              <a:latin typeface="Arial" pitchFamily="34" charset="0"/>
              <a:cs typeface="Arial" pitchFamily="34" charset="0"/>
            </a:endParaRPr>
          </a:p>
        </p:txBody>
      </p:sp>
      <p:sp>
        <p:nvSpPr>
          <p:cNvPr id="34895" name="AutoShape 79"/>
          <p:cNvSpPr>
            <a:spLocks noChangeArrowheads="1"/>
          </p:cNvSpPr>
          <p:nvPr/>
        </p:nvSpPr>
        <p:spPr bwMode="auto">
          <a:xfrm>
            <a:off x="9735308" y="3841781"/>
            <a:ext cx="1785986" cy="1014834"/>
          </a:xfrm>
          <a:prstGeom prst="can">
            <a:avLst>
              <a:gd name="adj" fmla="val 25000"/>
            </a:avLst>
          </a:prstGeom>
          <a:solidFill>
            <a:srgbClr val="FFFFFF"/>
          </a:solidFill>
          <a:ln w="9525">
            <a:solidFill>
              <a:srgbClr val="000000"/>
            </a:solidFill>
            <a:round/>
            <a:headEnd/>
            <a:tailEnd/>
          </a:ln>
        </p:spPr>
        <p:txBody>
          <a:bodyPr vert="horz" wrap="square" lIns="0" tIns="0" rIns="0" bIns="0" numCol="1" anchor="ctr" anchorCtr="0" compatLnSpc="1">
            <a:prstTxWarp prst="textNoShape">
              <a:avLst/>
            </a:prstTxWarp>
          </a:bodyPr>
          <a:lstStyle/>
          <a:p>
            <a:pPr indent="66675" algn="ctr" fontAlgn="base">
              <a:spcBef>
                <a:spcPct val="0"/>
              </a:spcBef>
              <a:spcAft>
                <a:spcPct val="0"/>
              </a:spcAft>
            </a:pPr>
            <a:r>
              <a:rPr lang="en-US" sz="1400" b="1" dirty="0">
                <a:latin typeface="Arial" pitchFamily="34" charset="0"/>
                <a:ea typeface="Times New Roman" pitchFamily="18" charset="0"/>
                <a:cs typeface="B Nazanin" pitchFamily="2" charset="-78"/>
              </a:rPr>
              <a:t>Outsourced Data</a:t>
            </a:r>
            <a:endParaRPr lang="fa-IR" sz="3600" dirty="0">
              <a:latin typeface="Arial" pitchFamily="34" charset="0"/>
              <a:cs typeface="Arial" pitchFamily="34" charset="0"/>
            </a:endParaRPr>
          </a:p>
        </p:txBody>
      </p:sp>
      <p:sp>
        <p:nvSpPr>
          <p:cNvPr id="34894" name="Text Box 78"/>
          <p:cNvSpPr txBox="1">
            <a:spLocks noChangeArrowheads="1"/>
          </p:cNvSpPr>
          <p:nvPr/>
        </p:nvSpPr>
        <p:spPr bwMode="auto">
          <a:xfrm>
            <a:off x="9715074" y="2021072"/>
            <a:ext cx="1677771" cy="900498"/>
          </a:xfrm>
          <a:prstGeom prst="rect">
            <a:avLst/>
          </a:prstGeom>
          <a:solidFill>
            <a:srgbClr val="FFFFFF"/>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1400" b="1" dirty="0">
                <a:latin typeface="Arial" pitchFamily="34" charset="0"/>
                <a:ea typeface="Times New Roman" pitchFamily="18" charset="0"/>
                <a:cs typeface="B Nazanin" pitchFamily="2" charset="-78"/>
              </a:rPr>
              <a:t>Query Processing</a:t>
            </a:r>
            <a:endParaRPr lang="fa-IR" sz="3600" dirty="0">
              <a:latin typeface="Arial" pitchFamily="34" charset="0"/>
              <a:cs typeface="Arial" pitchFamily="34" charset="0"/>
            </a:endParaRPr>
          </a:p>
        </p:txBody>
      </p:sp>
      <p:sp>
        <p:nvSpPr>
          <p:cNvPr id="34892" name="Text Box 76"/>
          <p:cNvSpPr txBox="1">
            <a:spLocks noChangeArrowheads="1"/>
          </p:cNvSpPr>
          <p:nvPr/>
        </p:nvSpPr>
        <p:spPr bwMode="auto">
          <a:xfrm>
            <a:off x="3249451" y="2934975"/>
            <a:ext cx="1300339" cy="4944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ctr" rtl="1" fontAlgn="base">
              <a:spcBef>
                <a:spcPct val="0"/>
              </a:spcBef>
              <a:spcAft>
                <a:spcPct val="0"/>
              </a:spcAft>
            </a:pPr>
            <a:r>
              <a:rPr lang="en-US" sz="1600" b="1" dirty="0">
                <a:latin typeface="Arial" pitchFamily="34" charset="0"/>
                <a:ea typeface="Times New Roman" pitchFamily="18" charset="0"/>
                <a:cs typeface="B Nazanin" pitchFamily="2" charset="-78"/>
              </a:rPr>
              <a:t>User</a:t>
            </a:r>
            <a:endParaRPr lang="fa-IR" sz="2800" b="1" dirty="0">
              <a:latin typeface="Arial" pitchFamily="34" charset="0"/>
              <a:cs typeface="Arial" pitchFamily="34" charset="0"/>
            </a:endParaRPr>
          </a:p>
        </p:txBody>
      </p:sp>
      <p:sp>
        <p:nvSpPr>
          <p:cNvPr id="34891" name="AutoShape 75" descr="پرسوجوی اصلی&#10;"/>
          <p:cNvSpPr>
            <a:spLocks noChangeShapeType="1"/>
          </p:cNvSpPr>
          <p:nvPr/>
        </p:nvSpPr>
        <p:spPr bwMode="auto">
          <a:xfrm>
            <a:off x="4491723" y="2335695"/>
            <a:ext cx="1611787" cy="0"/>
          </a:xfrm>
          <a:prstGeom prst="straightConnector1">
            <a:avLst/>
          </a:prstGeom>
          <a:noFill/>
          <a:ln w="9525">
            <a:solidFill>
              <a:srgbClr val="000000"/>
            </a:solidFill>
            <a:round/>
            <a:headEnd/>
            <a:tailEnd type="stealth" w="lg" len="lg"/>
          </a:ln>
        </p:spPr>
        <p:txBody>
          <a:bodyPr vert="horz" wrap="square" lIns="91440" tIns="45720" rIns="91440" bIns="45720" numCol="1" anchor="t" anchorCtr="0" compatLnSpc="1">
            <a:prstTxWarp prst="textNoShape">
              <a:avLst/>
            </a:prstTxWarp>
          </a:bodyPr>
          <a:lstStyle/>
          <a:p>
            <a:endParaRPr lang="en-US"/>
          </a:p>
        </p:txBody>
      </p:sp>
      <p:sp>
        <p:nvSpPr>
          <p:cNvPr id="34890" name="AutoShape 74"/>
          <p:cNvSpPr>
            <a:spLocks noChangeShapeType="1"/>
          </p:cNvSpPr>
          <p:nvPr/>
        </p:nvSpPr>
        <p:spPr bwMode="auto">
          <a:xfrm>
            <a:off x="6809985" y="3190376"/>
            <a:ext cx="0" cy="365760"/>
          </a:xfrm>
          <a:prstGeom prst="straightConnector1">
            <a:avLst/>
          </a:prstGeom>
          <a:noFill/>
          <a:ln w="9525">
            <a:solidFill>
              <a:srgbClr val="000000"/>
            </a:solidFill>
            <a:round/>
            <a:headEnd type="arrow" w="lg" len="med"/>
            <a:tailEnd type="arrow" w="lg" len="med"/>
          </a:ln>
        </p:spPr>
        <p:txBody>
          <a:bodyPr vert="horz" wrap="square" lIns="91440" tIns="45720" rIns="91440" bIns="45720" numCol="1" anchor="t" anchorCtr="0" compatLnSpc="1">
            <a:prstTxWarp prst="textNoShape">
              <a:avLst/>
            </a:prstTxWarp>
          </a:bodyPr>
          <a:lstStyle/>
          <a:p>
            <a:endParaRPr lang="en-US"/>
          </a:p>
        </p:txBody>
      </p:sp>
      <p:sp>
        <p:nvSpPr>
          <p:cNvPr id="34889" name="Text Box 73"/>
          <p:cNvSpPr txBox="1">
            <a:spLocks noChangeArrowheads="1"/>
          </p:cNvSpPr>
          <p:nvPr/>
        </p:nvSpPr>
        <p:spPr bwMode="auto">
          <a:xfrm>
            <a:off x="4526914" y="2094405"/>
            <a:ext cx="1452544" cy="25075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ctr" rtl="1" fontAlgn="base">
              <a:spcBef>
                <a:spcPct val="0"/>
              </a:spcBef>
              <a:spcAft>
                <a:spcPct val="0"/>
              </a:spcAft>
            </a:pPr>
            <a:r>
              <a:rPr lang="en-US" sz="1400" dirty="0">
                <a:latin typeface="Arial" pitchFamily="34" charset="0"/>
                <a:ea typeface="Times New Roman" pitchFamily="18" charset="0"/>
                <a:cs typeface="B Nazanin" pitchFamily="2" charset="-78"/>
              </a:rPr>
              <a:t>1. User Query</a:t>
            </a:r>
            <a:endParaRPr lang="fa-IR" sz="3600" dirty="0">
              <a:latin typeface="Arial" pitchFamily="34" charset="0"/>
              <a:cs typeface="Arial" pitchFamily="34" charset="0"/>
            </a:endParaRPr>
          </a:p>
        </p:txBody>
      </p:sp>
      <p:sp>
        <p:nvSpPr>
          <p:cNvPr id="34888" name="Text Box 72"/>
          <p:cNvSpPr txBox="1">
            <a:spLocks noChangeArrowheads="1"/>
          </p:cNvSpPr>
          <p:nvPr/>
        </p:nvSpPr>
        <p:spPr bwMode="auto">
          <a:xfrm>
            <a:off x="7778641" y="2000571"/>
            <a:ext cx="1829096" cy="34458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eaLnBrk="0" fontAlgn="base" hangingPunct="0">
              <a:spcBef>
                <a:spcPct val="0"/>
              </a:spcBef>
              <a:spcAft>
                <a:spcPct val="0"/>
              </a:spcAft>
            </a:pPr>
            <a:r>
              <a:rPr lang="en-US" sz="1400" dirty="0">
                <a:latin typeface="Arial" pitchFamily="34" charset="0"/>
                <a:cs typeface="Arial" pitchFamily="34" charset="0"/>
              </a:rPr>
              <a:t>2. Client Query</a:t>
            </a:r>
          </a:p>
        </p:txBody>
      </p:sp>
      <p:sp>
        <p:nvSpPr>
          <p:cNvPr id="34887" name="Text Box 71"/>
          <p:cNvSpPr txBox="1">
            <a:spLocks noChangeArrowheads="1"/>
          </p:cNvSpPr>
          <p:nvPr/>
        </p:nvSpPr>
        <p:spPr bwMode="auto">
          <a:xfrm>
            <a:off x="7673946" y="2732325"/>
            <a:ext cx="1646979" cy="2972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ctr" rtl="1" fontAlgn="base">
              <a:spcBef>
                <a:spcPct val="0"/>
              </a:spcBef>
              <a:spcAft>
                <a:spcPct val="0"/>
              </a:spcAft>
            </a:pPr>
            <a:r>
              <a:rPr lang="en-US" sz="1400" dirty="0">
                <a:latin typeface="Arial" pitchFamily="34" charset="0"/>
                <a:cs typeface="B Nazanin" pitchFamily="2" charset="-78"/>
              </a:rPr>
              <a:t>3. Server Response</a:t>
            </a:r>
            <a:endParaRPr lang="fa-IR" sz="3200" dirty="0">
              <a:latin typeface="Arial" pitchFamily="34" charset="0"/>
              <a:cs typeface="Arial" pitchFamily="34" charset="0"/>
            </a:endParaRPr>
          </a:p>
        </p:txBody>
      </p:sp>
      <p:sp>
        <p:nvSpPr>
          <p:cNvPr id="34886" name="Text Box 70"/>
          <p:cNvSpPr txBox="1">
            <a:spLocks noChangeArrowheads="1"/>
          </p:cNvSpPr>
          <p:nvPr/>
        </p:nvSpPr>
        <p:spPr bwMode="auto">
          <a:xfrm>
            <a:off x="4463569" y="2853758"/>
            <a:ext cx="1434068" cy="4321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ctr" rtl="1" fontAlgn="base">
              <a:spcBef>
                <a:spcPct val="0"/>
              </a:spcBef>
              <a:spcAft>
                <a:spcPct val="0"/>
              </a:spcAft>
            </a:pPr>
            <a:r>
              <a:rPr lang="en-US" sz="1400" dirty="0">
                <a:latin typeface="Arial" pitchFamily="34" charset="0"/>
                <a:ea typeface="Times New Roman" pitchFamily="18" charset="0"/>
                <a:cs typeface="B Nazanin" pitchFamily="2" charset="-78"/>
              </a:rPr>
              <a:t>4. Final Response</a:t>
            </a:r>
            <a:endParaRPr lang="fa-IR" sz="3600" dirty="0">
              <a:latin typeface="Arial" pitchFamily="34" charset="0"/>
              <a:cs typeface="Arial" pitchFamily="34" charset="0"/>
            </a:endParaRPr>
          </a:p>
        </p:txBody>
      </p:sp>
      <p:sp>
        <p:nvSpPr>
          <p:cNvPr id="34885" name="Text Box 69"/>
          <p:cNvSpPr txBox="1">
            <a:spLocks noChangeArrowheads="1"/>
          </p:cNvSpPr>
          <p:nvPr/>
        </p:nvSpPr>
        <p:spPr bwMode="auto">
          <a:xfrm>
            <a:off x="8678740" y="5204686"/>
            <a:ext cx="2214577" cy="3674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Low" fontAlgn="base">
              <a:spcBef>
                <a:spcPct val="0"/>
              </a:spcBef>
              <a:spcAft>
                <a:spcPct val="0"/>
              </a:spcAft>
            </a:pPr>
            <a:r>
              <a:rPr lang="en-US" dirty="0">
                <a:latin typeface="Arial" pitchFamily="34" charset="0"/>
                <a:cs typeface="Arial" pitchFamily="34" charset="0"/>
              </a:rPr>
              <a:t>Outsourcing Data</a:t>
            </a:r>
            <a:endParaRPr lang="fa-IR" dirty="0">
              <a:latin typeface="Arial" pitchFamily="34" charset="0"/>
              <a:cs typeface="Arial" pitchFamily="34" charset="0"/>
            </a:endParaRPr>
          </a:p>
        </p:txBody>
      </p:sp>
      <p:sp>
        <p:nvSpPr>
          <p:cNvPr id="34884" name="AutoShape 68"/>
          <p:cNvSpPr>
            <a:spLocks noChangeShapeType="1"/>
          </p:cNvSpPr>
          <p:nvPr/>
        </p:nvSpPr>
        <p:spPr bwMode="auto">
          <a:xfrm rot="10800000">
            <a:off x="4491723" y="2788310"/>
            <a:ext cx="1611787" cy="789"/>
          </a:xfrm>
          <a:prstGeom prst="bentConnector3">
            <a:avLst>
              <a:gd name="adj1" fmla="val 50000"/>
            </a:avLst>
          </a:prstGeom>
          <a:noFill/>
          <a:ln w="9525">
            <a:solidFill>
              <a:srgbClr val="000000"/>
            </a:solidFill>
            <a:miter lim="800000"/>
            <a:headEnd/>
            <a:tailEnd type="stealth" w="lg" len="lg"/>
          </a:ln>
        </p:spPr>
        <p:txBody>
          <a:bodyPr vert="horz" wrap="square" lIns="91440" tIns="45720" rIns="91440" bIns="45720" numCol="1" anchor="t" anchorCtr="0" compatLnSpc="1">
            <a:prstTxWarp prst="textNoShape">
              <a:avLst/>
            </a:prstTxWarp>
          </a:bodyPr>
          <a:lstStyle/>
          <a:p>
            <a:endParaRPr lang="en-US"/>
          </a:p>
        </p:txBody>
      </p:sp>
      <p:sp>
        <p:nvSpPr>
          <p:cNvPr id="34883" name="AutoShape 67" descr="پرسوجوی اصلی&#10;"/>
          <p:cNvSpPr>
            <a:spLocks noChangeShapeType="1"/>
          </p:cNvSpPr>
          <p:nvPr/>
        </p:nvSpPr>
        <p:spPr bwMode="auto">
          <a:xfrm>
            <a:off x="7494468" y="2335695"/>
            <a:ext cx="2199491" cy="0"/>
          </a:xfrm>
          <a:prstGeom prst="straightConnector1">
            <a:avLst/>
          </a:prstGeom>
          <a:noFill/>
          <a:ln w="9525">
            <a:solidFill>
              <a:srgbClr val="000000"/>
            </a:solidFill>
            <a:round/>
            <a:headEnd/>
            <a:tailEnd type="stealth" w="lg" len="lg"/>
          </a:ln>
        </p:spPr>
        <p:txBody>
          <a:bodyPr vert="horz" wrap="square" lIns="91440" tIns="45720" rIns="91440" bIns="45720" numCol="1" anchor="t" anchorCtr="0" compatLnSpc="1">
            <a:prstTxWarp prst="textNoShape">
              <a:avLst/>
            </a:prstTxWarp>
          </a:bodyPr>
          <a:lstStyle/>
          <a:p>
            <a:endParaRPr lang="en-US"/>
          </a:p>
        </p:txBody>
      </p:sp>
      <p:sp>
        <p:nvSpPr>
          <p:cNvPr id="34882" name="AutoShape 66"/>
          <p:cNvSpPr>
            <a:spLocks noChangeShapeType="1"/>
          </p:cNvSpPr>
          <p:nvPr/>
        </p:nvSpPr>
        <p:spPr bwMode="auto">
          <a:xfrm rot="10800000">
            <a:off x="7494468" y="2720496"/>
            <a:ext cx="2199491" cy="0"/>
          </a:xfrm>
          <a:prstGeom prst="straightConnector1">
            <a:avLst/>
          </a:prstGeom>
          <a:noFill/>
          <a:ln w="9525">
            <a:solidFill>
              <a:srgbClr val="000000"/>
            </a:solidFill>
            <a:round/>
            <a:headEnd/>
            <a:tailEnd type="stealth" w="lg" len="lg"/>
          </a:ln>
        </p:spPr>
        <p:txBody>
          <a:bodyPr vert="horz" wrap="square" lIns="91440" tIns="45720" rIns="91440" bIns="45720" numCol="1" anchor="t" anchorCtr="0" compatLnSpc="1">
            <a:prstTxWarp prst="textNoShape">
              <a:avLst/>
            </a:prstTxWarp>
          </a:bodyPr>
          <a:lstStyle/>
          <a:p>
            <a:endParaRPr lang="en-US"/>
          </a:p>
        </p:txBody>
      </p:sp>
      <p:sp>
        <p:nvSpPr>
          <p:cNvPr id="34881" name="AutoShape 65"/>
          <p:cNvSpPr>
            <a:spLocks noChangeShapeType="1"/>
          </p:cNvSpPr>
          <p:nvPr/>
        </p:nvSpPr>
        <p:spPr bwMode="auto">
          <a:xfrm>
            <a:off x="10586951" y="2927090"/>
            <a:ext cx="0" cy="1025874"/>
          </a:xfrm>
          <a:prstGeom prst="straightConnector1">
            <a:avLst/>
          </a:prstGeom>
          <a:noFill/>
          <a:ln w="9525">
            <a:solidFill>
              <a:srgbClr val="000000"/>
            </a:solidFill>
            <a:round/>
            <a:headEnd type="arrow" w="lg" len="med"/>
            <a:tailEnd type="arrow" w="lg" len="med"/>
          </a:ln>
        </p:spPr>
        <p:txBody>
          <a:bodyPr vert="horz" wrap="square" lIns="91440" tIns="45720" rIns="91440" bIns="45720" numCol="1" anchor="t" anchorCtr="0" compatLnSpc="1">
            <a:prstTxWarp prst="textNoShape">
              <a:avLst/>
            </a:prstTxWarp>
          </a:bodyPr>
          <a:lstStyle/>
          <a:p>
            <a:endParaRPr lang="en-US"/>
          </a:p>
        </p:txBody>
      </p:sp>
      <p:sp>
        <p:nvSpPr>
          <p:cNvPr id="34880" name="AutoShape 64"/>
          <p:cNvSpPr>
            <a:spLocks noChangeShapeType="1"/>
          </p:cNvSpPr>
          <p:nvPr/>
        </p:nvSpPr>
        <p:spPr bwMode="auto">
          <a:xfrm>
            <a:off x="10062592" y="2912109"/>
            <a:ext cx="0" cy="363511"/>
          </a:xfrm>
          <a:prstGeom prst="straightConnector1">
            <a:avLst/>
          </a:prstGeom>
          <a:noFill/>
          <a:ln w="9525">
            <a:solidFill>
              <a:srgbClr val="000000"/>
            </a:solidFill>
            <a:round/>
            <a:headEnd type="arrow" w="lg" len="med"/>
            <a:tailEnd type="arrow" w="lg" len="med"/>
          </a:ln>
        </p:spPr>
        <p:txBody>
          <a:bodyPr vert="horz" wrap="square" lIns="91440" tIns="45720" rIns="91440" bIns="45720" numCol="1" anchor="t" anchorCtr="0" compatLnSpc="1">
            <a:prstTxWarp prst="textNoShape">
              <a:avLst/>
            </a:prstTxWarp>
          </a:bodyPr>
          <a:lstStyle/>
          <a:p>
            <a:endParaRPr lang="en-US"/>
          </a:p>
        </p:txBody>
      </p:sp>
      <p:sp>
        <p:nvSpPr>
          <p:cNvPr id="34879" name="AutoShape 63"/>
          <p:cNvSpPr>
            <a:spLocks noChangeArrowheads="1"/>
          </p:cNvSpPr>
          <p:nvPr/>
        </p:nvSpPr>
        <p:spPr bwMode="auto">
          <a:xfrm>
            <a:off x="6398242" y="3421497"/>
            <a:ext cx="840205" cy="618205"/>
          </a:xfrm>
          <a:prstGeom prst="can">
            <a:avLst>
              <a:gd name="adj" fmla="val 25000"/>
            </a:avLst>
          </a:prstGeom>
          <a:noFill/>
          <a:ln w="9525">
            <a:solidFill>
              <a:srgbClr val="000000"/>
            </a:solidFill>
            <a:round/>
            <a:headEnd/>
            <a:tailEnd/>
          </a:ln>
        </p:spPr>
        <p:txBody>
          <a:bodyPr vert="horz" wrap="square" lIns="0" tIns="0" rIns="0" bIns="0" numCol="1" anchor="ctr" anchorCtr="0" compatLnSpc="1">
            <a:prstTxWarp prst="textNoShape">
              <a:avLst/>
            </a:prstTxWarp>
          </a:bodyPr>
          <a:lstStyle/>
          <a:p>
            <a:pPr algn="ctr" rtl="1" fontAlgn="base">
              <a:spcBef>
                <a:spcPct val="0"/>
              </a:spcBef>
              <a:spcAft>
                <a:spcPct val="0"/>
              </a:spcAft>
            </a:pPr>
            <a:endParaRPr lang="en-US" sz="1200" dirty="0">
              <a:latin typeface="Arial" pitchFamily="34" charset="0"/>
              <a:ea typeface="Times New Roman" pitchFamily="18" charset="0"/>
              <a:cs typeface="B Nazanin" pitchFamily="2" charset="-78"/>
            </a:endParaRPr>
          </a:p>
          <a:p>
            <a:pPr algn="ctr" rtl="1" fontAlgn="base">
              <a:spcBef>
                <a:spcPct val="0"/>
              </a:spcBef>
              <a:spcAft>
                <a:spcPct val="0"/>
              </a:spcAft>
            </a:pPr>
            <a:r>
              <a:rPr lang="en-US" sz="1100" b="1" dirty="0">
                <a:latin typeface="Arial" pitchFamily="34" charset="0"/>
                <a:ea typeface="Times New Roman" pitchFamily="18" charset="0"/>
                <a:cs typeface="B Nazanin" pitchFamily="2" charset="-78"/>
              </a:rPr>
              <a:t>Metadata</a:t>
            </a:r>
            <a:endParaRPr lang="en-US" sz="1100" b="1" dirty="0">
              <a:latin typeface="Arial" pitchFamily="34" charset="0"/>
              <a:cs typeface="Arial" pitchFamily="34" charset="0"/>
            </a:endParaRPr>
          </a:p>
          <a:p>
            <a:pPr eaLnBrk="0" fontAlgn="base" hangingPunct="0">
              <a:spcBef>
                <a:spcPct val="0"/>
              </a:spcBef>
              <a:spcAft>
                <a:spcPct val="0"/>
              </a:spcAft>
            </a:pPr>
            <a:endParaRPr lang="en-US" dirty="0">
              <a:latin typeface="Arial" pitchFamily="34" charset="0"/>
              <a:cs typeface="Arial" pitchFamily="34" charset="0"/>
            </a:endParaRPr>
          </a:p>
        </p:txBody>
      </p:sp>
      <p:sp>
        <p:nvSpPr>
          <p:cNvPr id="34878" name="AutoShape 62"/>
          <p:cNvSpPr>
            <a:spLocks noChangeArrowheads="1"/>
          </p:cNvSpPr>
          <p:nvPr/>
        </p:nvSpPr>
        <p:spPr bwMode="auto">
          <a:xfrm>
            <a:off x="5839157" y="1659139"/>
            <a:ext cx="1748155" cy="2497265"/>
          </a:xfrm>
          <a:prstGeom prst="roundRect">
            <a:avLst>
              <a:gd name="adj" fmla="val 16667"/>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77" name="AutoShape 61"/>
          <p:cNvSpPr>
            <a:spLocks noChangeArrowheads="1"/>
          </p:cNvSpPr>
          <p:nvPr/>
        </p:nvSpPr>
        <p:spPr bwMode="auto">
          <a:xfrm>
            <a:off x="9386495" y="1659139"/>
            <a:ext cx="2304186" cy="3337835"/>
          </a:xfrm>
          <a:prstGeom prst="roundRect">
            <a:avLst>
              <a:gd name="adj" fmla="val 16667"/>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76" name="AutoShape 60"/>
          <p:cNvSpPr>
            <a:spLocks noChangeShapeType="1"/>
          </p:cNvSpPr>
          <p:nvPr/>
        </p:nvSpPr>
        <p:spPr bwMode="auto">
          <a:xfrm flipV="1">
            <a:off x="8349629" y="4856615"/>
            <a:ext cx="2426478" cy="397418"/>
          </a:xfrm>
          <a:prstGeom prst="bentConnector3">
            <a:avLst>
              <a:gd name="adj1" fmla="val 100347"/>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875" name="Text Box 59"/>
          <p:cNvSpPr txBox="1">
            <a:spLocks noChangeArrowheads="1"/>
          </p:cNvSpPr>
          <p:nvPr/>
        </p:nvSpPr>
        <p:spPr bwMode="auto">
          <a:xfrm>
            <a:off x="6256853" y="1454910"/>
            <a:ext cx="967776" cy="4494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endParaRPr lang="en-US" sz="1100" b="1" dirty="0">
              <a:latin typeface="Arial" pitchFamily="34" charset="0"/>
              <a:ea typeface="Times New Roman" pitchFamily="18" charset="0"/>
              <a:cs typeface="B Nazanin" pitchFamily="2" charset="-78"/>
            </a:endParaRPr>
          </a:p>
          <a:p>
            <a:pPr algn="ctr" fontAlgn="base">
              <a:spcBef>
                <a:spcPct val="0"/>
              </a:spcBef>
              <a:spcAft>
                <a:spcPct val="0"/>
              </a:spcAft>
            </a:pPr>
            <a:r>
              <a:rPr lang="en-US" sz="1600" b="1" dirty="0">
                <a:latin typeface="Arial" pitchFamily="34" charset="0"/>
                <a:ea typeface="Times New Roman" pitchFamily="18" charset="0"/>
                <a:cs typeface="B Nazanin" pitchFamily="2" charset="-78"/>
              </a:rPr>
              <a:t>Client</a:t>
            </a:r>
            <a:endParaRPr lang="fa-IR" sz="1600" b="1" dirty="0">
              <a:latin typeface="Arial" pitchFamily="34" charset="0"/>
              <a:ea typeface="Times New Roman" pitchFamily="18" charset="0"/>
              <a:cs typeface="B Nazanin" pitchFamily="2" charset="-78"/>
            </a:endParaRPr>
          </a:p>
        </p:txBody>
      </p:sp>
      <p:sp>
        <p:nvSpPr>
          <p:cNvPr id="34874" name="Text Box 58"/>
          <p:cNvSpPr txBox="1">
            <a:spLocks noChangeArrowheads="1"/>
          </p:cNvSpPr>
          <p:nvPr/>
        </p:nvSpPr>
        <p:spPr bwMode="auto">
          <a:xfrm>
            <a:off x="9602820" y="1595268"/>
            <a:ext cx="1827337" cy="4494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r>
              <a:rPr lang="en-US" sz="1600" b="1" dirty="0" err="1">
                <a:latin typeface="Arial" pitchFamily="34" charset="0"/>
                <a:ea typeface="Times New Roman" pitchFamily="18" charset="0"/>
                <a:cs typeface="B Nazanin" pitchFamily="2" charset="-78"/>
              </a:rPr>
              <a:t>Untrusted</a:t>
            </a:r>
            <a:r>
              <a:rPr lang="en-US" sz="1600" b="1" dirty="0">
                <a:latin typeface="Arial" pitchFamily="34" charset="0"/>
                <a:ea typeface="Times New Roman" pitchFamily="18" charset="0"/>
                <a:cs typeface="B Nazanin" pitchFamily="2" charset="-78"/>
              </a:rPr>
              <a:t> Serve</a:t>
            </a:r>
            <a:r>
              <a:rPr lang="en-US" sz="1400" b="1" dirty="0">
                <a:latin typeface="Arial" pitchFamily="34" charset="0"/>
                <a:ea typeface="Times New Roman" pitchFamily="18" charset="0"/>
                <a:cs typeface="B Nazanin" pitchFamily="2" charset="-78"/>
              </a:rPr>
              <a:t>r</a:t>
            </a:r>
            <a:endParaRPr lang="fa-IR" sz="2400" b="1" dirty="0">
              <a:latin typeface="Arial" pitchFamily="34" charset="0"/>
              <a:cs typeface="Arial" pitchFamily="34" charset="0"/>
            </a:endParaRPr>
          </a:p>
        </p:txBody>
      </p:sp>
      <p:sp>
        <p:nvSpPr>
          <p:cNvPr id="34872" name="AutoShape 56"/>
          <p:cNvSpPr>
            <a:spLocks noChangeArrowheads="1"/>
          </p:cNvSpPr>
          <p:nvPr/>
        </p:nvSpPr>
        <p:spPr bwMode="auto">
          <a:xfrm>
            <a:off x="5992655" y="4395328"/>
            <a:ext cx="2356974" cy="148873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70" name="Text Box 54"/>
          <p:cNvSpPr txBox="1">
            <a:spLocks noChangeArrowheads="1"/>
          </p:cNvSpPr>
          <p:nvPr/>
        </p:nvSpPr>
        <p:spPr bwMode="auto">
          <a:xfrm>
            <a:off x="6042803" y="5492957"/>
            <a:ext cx="1207080" cy="44946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ctr" rtl="1" fontAlgn="base">
              <a:spcBef>
                <a:spcPct val="0"/>
              </a:spcBef>
              <a:spcAft>
                <a:spcPct val="0"/>
              </a:spcAft>
            </a:pPr>
            <a:r>
              <a:rPr lang="en-US" sz="1600" b="1" dirty="0">
                <a:latin typeface="Arial" pitchFamily="34" charset="0"/>
                <a:ea typeface="Times New Roman" pitchFamily="18" charset="0"/>
                <a:cs typeface="B Nazanin" pitchFamily="2" charset="-78"/>
              </a:rPr>
              <a:t>Data Owne</a:t>
            </a:r>
            <a:r>
              <a:rPr lang="en-US" sz="1400" b="1" dirty="0">
                <a:latin typeface="Arial" pitchFamily="34" charset="0"/>
                <a:cs typeface="B Nazanin" pitchFamily="2" charset="-78"/>
              </a:rPr>
              <a:t>r</a:t>
            </a:r>
            <a:endParaRPr lang="fa-IR" sz="2400" b="1" dirty="0">
              <a:latin typeface="Arial" pitchFamily="34" charset="0"/>
              <a:cs typeface="Arial" pitchFamily="34" charset="0"/>
            </a:endParaRPr>
          </a:p>
        </p:txBody>
      </p:sp>
      <p:sp>
        <p:nvSpPr>
          <p:cNvPr id="34869" name="AutoShape 53"/>
          <p:cNvSpPr>
            <a:spLocks noChangeShapeType="1"/>
          </p:cNvSpPr>
          <p:nvPr/>
        </p:nvSpPr>
        <p:spPr bwMode="auto">
          <a:xfrm flipV="1">
            <a:off x="6809985" y="4039701"/>
            <a:ext cx="880" cy="514120"/>
          </a:xfrm>
          <a:prstGeom prst="straightConnector1">
            <a:avLst/>
          </a:prstGeom>
          <a:noFill/>
          <a:ln w="9525">
            <a:solidFill>
              <a:srgbClr val="000000"/>
            </a:solidFill>
            <a:round/>
            <a:headEnd/>
            <a:tailEnd type="arrow" w="lg" len="med"/>
          </a:ln>
        </p:spPr>
        <p:txBody>
          <a:bodyPr vert="horz" wrap="square" lIns="91440" tIns="45720" rIns="91440" bIns="45720" numCol="1" anchor="t" anchorCtr="0" compatLnSpc="1">
            <a:prstTxWarp prst="textNoShape">
              <a:avLst/>
            </a:prstTxWarp>
          </a:bodyPr>
          <a:lstStyle/>
          <a:p>
            <a:endParaRPr lang="en-US"/>
          </a:p>
        </p:txBody>
      </p:sp>
      <p:sp>
        <p:nvSpPr>
          <p:cNvPr id="34868" name="AutoShape 52"/>
          <p:cNvSpPr>
            <a:spLocks noChangeShapeType="1"/>
          </p:cNvSpPr>
          <p:nvPr/>
        </p:nvSpPr>
        <p:spPr bwMode="auto">
          <a:xfrm flipV="1">
            <a:off x="6889168" y="3759775"/>
            <a:ext cx="2793353" cy="794047"/>
          </a:xfrm>
          <a:prstGeom prst="straightConnector1">
            <a:avLst/>
          </a:prstGeom>
          <a:noFill/>
          <a:ln w="9525">
            <a:solidFill>
              <a:srgbClr val="000000"/>
            </a:solidFill>
            <a:round/>
            <a:headEnd/>
            <a:tailEnd type="arrow" w="lg" len="med"/>
          </a:ln>
        </p:spPr>
        <p:txBody>
          <a:bodyPr vert="horz" wrap="square" lIns="91440" tIns="45720" rIns="91440" bIns="45720" numCol="1" anchor="t" anchorCtr="0" compatLnSpc="1">
            <a:prstTxWarp prst="textNoShape">
              <a:avLst/>
            </a:prstTxWarp>
          </a:bodyPr>
          <a:lstStyle/>
          <a:p>
            <a:endParaRPr lang="en-US"/>
          </a:p>
        </p:txBody>
      </p:sp>
      <p:sp>
        <p:nvSpPr>
          <p:cNvPr id="34871" name="AutoShape 55"/>
          <p:cNvSpPr>
            <a:spLocks noChangeArrowheads="1"/>
          </p:cNvSpPr>
          <p:nvPr/>
        </p:nvSpPr>
        <p:spPr bwMode="auto">
          <a:xfrm>
            <a:off x="6421745" y="4494682"/>
            <a:ext cx="732870" cy="548815"/>
          </a:xfrm>
          <a:prstGeom prst="can">
            <a:avLst>
              <a:gd name="adj" fmla="val 25000"/>
            </a:avLst>
          </a:prstGeom>
          <a:noFill/>
          <a:ln w="952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1100" b="1" dirty="0">
                <a:latin typeface="Arial" pitchFamily="34" charset="0"/>
                <a:ea typeface="Times New Roman" pitchFamily="18" charset="0"/>
                <a:cs typeface="B Nazanin" pitchFamily="2" charset="-78"/>
              </a:rPr>
              <a:t>Metadata</a:t>
            </a:r>
            <a:endParaRPr lang="fa-IR" sz="1100" b="1" dirty="0">
              <a:latin typeface="Arial" pitchFamily="34" charset="0"/>
              <a:cs typeface="Arial" pitchFamily="34" charset="0"/>
            </a:endParaRPr>
          </a:p>
        </p:txBody>
      </p:sp>
      <p:pic>
        <p:nvPicPr>
          <p:cNvPr id="34873" name="Picture 29"/>
          <p:cNvPicPr>
            <a:picLocks noChangeAspect="1" noChangeArrowheads="1"/>
          </p:cNvPicPr>
          <p:nvPr/>
        </p:nvPicPr>
        <p:blipFill>
          <a:blip r:embed="rId4" cstate="print">
            <a:lum bright="54000" contrast="-90000"/>
          </a:blip>
          <a:srcRect/>
          <a:stretch>
            <a:fillRect/>
          </a:stretch>
        </p:blipFill>
        <p:spPr bwMode="auto">
          <a:xfrm>
            <a:off x="6550180" y="4786322"/>
            <a:ext cx="1762125" cy="990600"/>
          </a:xfrm>
          <a:prstGeom prst="rect">
            <a:avLst/>
          </a:prstGeom>
          <a:noFill/>
        </p:spPr>
      </p:pic>
      <p:sp>
        <p:nvSpPr>
          <p:cNvPr id="34899" name="Rectangle 8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904" name="Rectangle 88"/>
          <p:cNvSpPr>
            <a:spLocks noChangeArrowheads="1"/>
          </p:cNvSpPr>
          <p:nvPr/>
        </p:nvSpPr>
        <p:spPr bwMode="auto">
          <a:xfrm>
            <a:off x="1524000" y="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4914" name="Rectangle 98"/>
          <p:cNvSpPr>
            <a:spLocks noChangeArrowheads="1"/>
          </p:cNvSpPr>
          <p:nvPr/>
        </p:nvSpPr>
        <p:spPr bwMode="auto">
          <a:xfrm>
            <a:off x="1524000" y="96202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7" name="Rectangle 80"/>
          <p:cNvSpPr>
            <a:spLocks noChangeArrowheads="1"/>
          </p:cNvSpPr>
          <p:nvPr/>
        </p:nvSpPr>
        <p:spPr bwMode="auto">
          <a:xfrm>
            <a:off x="6099802" y="2589270"/>
            <a:ext cx="1390958" cy="482540"/>
          </a:xfrm>
          <a:prstGeom prst="rect">
            <a:avLst/>
          </a:prstGeom>
          <a:solidFill>
            <a:srgbClr val="FFFFFF"/>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endParaRPr lang="en-US" sz="1100" b="1" dirty="0">
              <a:latin typeface="Arial" pitchFamily="34" charset="0"/>
              <a:cs typeface="B Nazanin" pitchFamily="2" charset="-78"/>
            </a:endParaRPr>
          </a:p>
          <a:p>
            <a:pPr algn="ctr" fontAlgn="base">
              <a:spcBef>
                <a:spcPct val="0"/>
              </a:spcBef>
              <a:spcAft>
                <a:spcPct val="0"/>
              </a:spcAft>
            </a:pPr>
            <a:r>
              <a:rPr lang="en-US" sz="1100" b="1" dirty="0">
                <a:latin typeface="Arial" pitchFamily="34" charset="0"/>
                <a:cs typeface="B Nazanin" pitchFamily="2" charset="-78"/>
              </a:rPr>
              <a:t>Server Result Refinement</a:t>
            </a:r>
            <a:endParaRPr lang="fa-IR" sz="2800" b="1" dirty="0">
              <a:latin typeface="Arial" pitchFamily="34" charset="0"/>
              <a:cs typeface="Arial" pitchFamily="34" charset="0"/>
            </a:endParaRPr>
          </a:p>
          <a:p>
            <a:pPr algn="ctr" fontAlgn="base">
              <a:spcBef>
                <a:spcPct val="0"/>
              </a:spcBef>
              <a:spcAft>
                <a:spcPct val="0"/>
              </a:spcAft>
            </a:pPr>
            <a:endParaRPr lang="en-US" sz="1100" b="1" dirty="0">
              <a:latin typeface="Arial" pitchFamily="34" charset="0"/>
              <a:cs typeface="Arial" pitchFamily="34" charset="0"/>
            </a:endParaRPr>
          </a:p>
        </p:txBody>
      </p:sp>
      <p:sp>
        <p:nvSpPr>
          <p:cNvPr id="44" name="Content Placeholder 4"/>
          <p:cNvSpPr>
            <a:spLocks noGrp="1"/>
          </p:cNvSpPr>
          <p:nvPr>
            <p:ph sz="quarter" idx="1"/>
          </p:nvPr>
        </p:nvSpPr>
        <p:spPr>
          <a:xfrm>
            <a:off x="406401" y="1571612"/>
            <a:ext cx="8272340" cy="4643470"/>
          </a:xfrm>
        </p:spPr>
        <p:txBody>
          <a:bodyPr>
            <a:normAutofit/>
          </a:bodyPr>
          <a:lstStyle/>
          <a:p>
            <a:r>
              <a:rPr lang="en-US" sz="2000" dirty="0" smtClean="0"/>
              <a:t>Unified owner-</a:t>
            </a:r>
            <a:r>
              <a:rPr lang="en-US" sz="2000" dirty="0" err="1" smtClean="0"/>
              <a:t>querier</a:t>
            </a:r>
            <a:r>
              <a:rPr lang="en-US" sz="2000" dirty="0" smtClean="0"/>
              <a:t>  </a:t>
            </a:r>
          </a:p>
          <a:p>
            <a:r>
              <a:rPr lang="en-US" sz="2000" dirty="0" smtClean="0"/>
              <a:t>Multi </a:t>
            </a:r>
            <a:r>
              <a:rPr lang="en-US" sz="2000" dirty="0" err="1" smtClean="0"/>
              <a:t>querier</a:t>
            </a:r>
            <a:r>
              <a:rPr lang="en-US" sz="2000" dirty="0" smtClean="0"/>
              <a:t> </a:t>
            </a:r>
          </a:p>
          <a:p>
            <a:r>
              <a:rPr lang="en-US" sz="2000" dirty="0" smtClean="0"/>
              <a:t>Multi owner</a:t>
            </a:r>
          </a:p>
        </p:txBody>
      </p:sp>
    </p:spTree>
    <p:extLst>
      <p:ext uri="{BB962C8B-B14F-4D97-AF65-F5344CB8AC3E}">
        <p14:creationId xmlns:p14="http://schemas.microsoft.com/office/powerpoint/2010/main" val="280097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91"/>
                                        </p:tgtEl>
                                        <p:attrNameLst>
                                          <p:attrName>style.visibility</p:attrName>
                                        </p:attrNameLst>
                                      </p:cBhvr>
                                      <p:to>
                                        <p:strVal val="visible"/>
                                      </p:to>
                                    </p:set>
                                    <p:animEffect transition="in" filter="blinds(horizontal)">
                                      <p:cBhvr>
                                        <p:cTn id="7" dur="500"/>
                                        <p:tgtEl>
                                          <p:spTgt spid="3489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889"/>
                                        </p:tgtEl>
                                        <p:attrNameLst>
                                          <p:attrName>style.visibility</p:attrName>
                                        </p:attrNameLst>
                                      </p:cBhvr>
                                      <p:to>
                                        <p:strVal val="visible"/>
                                      </p:to>
                                    </p:set>
                                    <p:animEffect transition="in" filter="blinds(horizontal)">
                                      <p:cBhvr>
                                        <p:cTn id="10" dur="500"/>
                                        <p:tgtEl>
                                          <p:spTgt spid="3488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4896"/>
                                        </p:tgtEl>
                                        <p:attrNameLst>
                                          <p:attrName>style.visibility</p:attrName>
                                        </p:attrNameLst>
                                      </p:cBhvr>
                                      <p:to>
                                        <p:strVal val="visible"/>
                                      </p:to>
                                    </p:set>
                                    <p:animEffect transition="in" filter="blinds(horizontal)">
                                      <p:cBhvr>
                                        <p:cTn id="15" dur="500"/>
                                        <p:tgtEl>
                                          <p:spTgt spid="3489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4883"/>
                                        </p:tgtEl>
                                        <p:attrNameLst>
                                          <p:attrName>style.visibility</p:attrName>
                                        </p:attrNameLst>
                                      </p:cBhvr>
                                      <p:to>
                                        <p:strVal val="visible"/>
                                      </p:to>
                                    </p:set>
                                    <p:animEffect transition="in" filter="blinds(horizontal)">
                                      <p:cBhvr>
                                        <p:cTn id="20" dur="500"/>
                                        <p:tgtEl>
                                          <p:spTgt spid="3488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4888"/>
                                        </p:tgtEl>
                                        <p:attrNameLst>
                                          <p:attrName>style.visibility</p:attrName>
                                        </p:attrNameLst>
                                      </p:cBhvr>
                                      <p:to>
                                        <p:strVal val="visible"/>
                                      </p:to>
                                    </p:set>
                                    <p:animEffect transition="in" filter="blinds(horizontal)">
                                      <p:cBhvr>
                                        <p:cTn id="23" dur="500"/>
                                        <p:tgtEl>
                                          <p:spTgt spid="3488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4894"/>
                                        </p:tgtEl>
                                        <p:attrNameLst>
                                          <p:attrName>style.visibility</p:attrName>
                                        </p:attrNameLst>
                                      </p:cBhvr>
                                      <p:to>
                                        <p:strVal val="visible"/>
                                      </p:to>
                                    </p:set>
                                    <p:animEffect transition="in" filter="blinds(horizontal)">
                                      <p:cBhvr>
                                        <p:cTn id="28" dur="500"/>
                                        <p:tgtEl>
                                          <p:spTgt spid="3489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4881"/>
                                        </p:tgtEl>
                                        <p:attrNameLst>
                                          <p:attrName>style.visibility</p:attrName>
                                        </p:attrNameLst>
                                      </p:cBhvr>
                                      <p:to>
                                        <p:strVal val="visible"/>
                                      </p:to>
                                    </p:set>
                                    <p:animEffect transition="in" filter="blinds(horizontal)">
                                      <p:cBhvr>
                                        <p:cTn id="31" dur="500"/>
                                        <p:tgtEl>
                                          <p:spTgt spid="3488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4882"/>
                                        </p:tgtEl>
                                        <p:attrNameLst>
                                          <p:attrName>style.visibility</p:attrName>
                                        </p:attrNameLst>
                                      </p:cBhvr>
                                      <p:to>
                                        <p:strVal val="visible"/>
                                      </p:to>
                                    </p:set>
                                    <p:animEffect transition="in" filter="blinds(horizontal)">
                                      <p:cBhvr>
                                        <p:cTn id="36" dur="500"/>
                                        <p:tgtEl>
                                          <p:spTgt spid="3488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4887"/>
                                        </p:tgtEl>
                                        <p:attrNameLst>
                                          <p:attrName>style.visibility</p:attrName>
                                        </p:attrNameLst>
                                      </p:cBhvr>
                                      <p:to>
                                        <p:strVal val="visible"/>
                                      </p:to>
                                    </p:set>
                                    <p:animEffect transition="in" filter="blinds(horizontal)">
                                      <p:cBhvr>
                                        <p:cTn id="39" dur="500"/>
                                        <p:tgtEl>
                                          <p:spTgt spid="3488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blinds(horizontal)">
                                      <p:cBhvr>
                                        <p:cTn id="44" dur="500"/>
                                        <p:tgtEl>
                                          <p:spTgt spid="4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blinds(horizontal)">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4884"/>
                                        </p:tgtEl>
                                        <p:attrNameLst>
                                          <p:attrName>style.visibility</p:attrName>
                                        </p:attrNameLst>
                                      </p:cBhvr>
                                      <p:to>
                                        <p:strVal val="visible"/>
                                      </p:to>
                                    </p:set>
                                    <p:animEffect transition="in" filter="blinds(horizontal)">
                                      <p:cBhvr>
                                        <p:cTn id="52" dur="500"/>
                                        <p:tgtEl>
                                          <p:spTgt spid="3488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4886"/>
                                        </p:tgtEl>
                                        <p:attrNameLst>
                                          <p:attrName>style.visibility</p:attrName>
                                        </p:attrNameLst>
                                      </p:cBhvr>
                                      <p:to>
                                        <p:strVal val="visible"/>
                                      </p:to>
                                    </p:set>
                                    <p:animEffect transition="in" filter="blinds(horizontal)">
                                      <p:cBhvr>
                                        <p:cTn id="55" dur="500"/>
                                        <p:tgtEl>
                                          <p:spTgt spid="34886"/>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4880"/>
                                        </p:tgtEl>
                                        <p:attrNameLst>
                                          <p:attrName>style.visibility</p:attrName>
                                        </p:attrNameLst>
                                      </p:cBhvr>
                                      <p:to>
                                        <p:strVal val="visible"/>
                                      </p:to>
                                    </p:set>
                                    <p:animEffect transition="in" filter="blinds(horizontal)">
                                      <p:cBhvr>
                                        <p:cTn id="60" dur="500"/>
                                        <p:tgtEl>
                                          <p:spTgt spid="34880"/>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34869"/>
                                        </p:tgtEl>
                                        <p:attrNameLst>
                                          <p:attrName>style.visibility</p:attrName>
                                        </p:attrNameLst>
                                      </p:cBhvr>
                                      <p:to>
                                        <p:strVal val="visible"/>
                                      </p:to>
                                    </p:set>
                                    <p:animEffect transition="in" filter="blinds(horizontal)">
                                      <p:cBhvr>
                                        <p:cTn id="63" dur="500"/>
                                        <p:tgtEl>
                                          <p:spTgt spid="34869"/>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34871"/>
                                        </p:tgtEl>
                                        <p:attrNameLst>
                                          <p:attrName>style.visibility</p:attrName>
                                        </p:attrNameLst>
                                      </p:cBhvr>
                                      <p:to>
                                        <p:strVal val="visible"/>
                                      </p:to>
                                    </p:set>
                                    <p:animEffect transition="in" filter="blinds(horizontal)">
                                      <p:cBhvr>
                                        <p:cTn id="66" dur="500"/>
                                        <p:tgtEl>
                                          <p:spTgt spid="34871"/>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4897"/>
                                        </p:tgtEl>
                                        <p:attrNameLst>
                                          <p:attrName>style.visibility</p:attrName>
                                        </p:attrNameLst>
                                      </p:cBhvr>
                                      <p:to>
                                        <p:strVal val="visible"/>
                                      </p:to>
                                    </p:set>
                                    <p:animEffect transition="in" filter="blinds(horizontal)">
                                      <p:cBhvr>
                                        <p:cTn id="69" dur="500"/>
                                        <p:tgtEl>
                                          <p:spTgt spid="34897"/>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34868"/>
                                        </p:tgtEl>
                                        <p:attrNameLst>
                                          <p:attrName>style.visibility</p:attrName>
                                        </p:attrNameLst>
                                      </p:cBhvr>
                                      <p:to>
                                        <p:strVal val="visible"/>
                                      </p:to>
                                    </p:set>
                                    <p:animEffect transition="in" filter="blinds(horizontal)">
                                      <p:cBhvr>
                                        <p:cTn id="72" dur="500"/>
                                        <p:tgtEl>
                                          <p:spTgt spid="34868"/>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34879"/>
                                        </p:tgtEl>
                                        <p:attrNameLst>
                                          <p:attrName>style.visibility</p:attrName>
                                        </p:attrNameLst>
                                      </p:cBhvr>
                                      <p:to>
                                        <p:strVal val="visible"/>
                                      </p:to>
                                    </p:set>
                                    <p:animEffect transition="in" filter="blinds(horizontal)">
                                      <p:cBhvr>
                                        <p:cTn id="75" dur="500"/>
                                        <p:tgtEl>
                                          <p:spTgt spid="34879"/>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34890"/>
                                        </p:tgtEl>
                                        <p:attrNameLst>
                                          <p:attrName>style.visibility</p:attrName>
                                        </p:attrNameLst>
                                      </p:cBhvr>
                                      <p:to>
                                        <p:strVal val="visible"/>
                                      </p:to>
                                    </p:set>
                                    <p:animEffect transition="in" filter="blinds(horizontal)">
                                      <p:cBhvr>
                                        <p:cTn id="78" dur="500"/>
                                        <p:tgtEl>
                                          <p:spTgt spid="34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4897" grpId="0" animBg="1"/>
      <p:bldP spid="34896" grpId="0" animBg="1"/>
      <p:bldP spid="34894" grpId="0" animBg="1"/>
      <p:bldP spid="34891" grpId="0" animBg="1"/>
      <p:bldP spid="34890" grpId="0" animBg="1"/>
      <p:bldP spid="34889" grpId="0"/>
      <p:bldP spid="34888" grpId="0"/>
      <p:bldP spid="34887" grpId="0"/>
      <p:bldP spid="34886" grpId="0"/>
      <p:bldP spid="34884" grpId="0" animBg="1"/>
      <p:bldP spid="34883" grpId="0" animBg="1"/>
      <p:bldP spid="34882" grpId="0" animBg="1"/>
      <p:bldP spid="34881" grpId="0" animBg="1"/>
      <p:bldP spid="34880" grpId="0" animBg="1"/>
      <p:bldP spid="34879" grpId="0" animBg="1"/>
      <p:bldP spid="34869" grpId="0" animBg="1"/>
      <p:bldP spid="34868" grpId="0" animBg="1"/>
      <p:bldP spid="34871"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399" y="142860"/>
            <a:ext cx="8210349" cy="1143000"/>
          </a:xfrm>
        </p:spPr>
        <p:txBody>
          <a:bodyPr>
            <a:normAutofit/>
          </a:bodyPr>
          <a:lstStyle/>
          <a:p>
            <a:r>
              <a:rPr lang="en-US" dirty="0" smtClean="0"/>
              <a:t>Security Requirements</a:t>
            </a:r>
            <a:endParaRPr lang="en-US" dirty="0"/>
          </a:p>
        </p:txBody>
      </p:sp>
      <p:sp>
        <p:nvSpPr>
          <p:cNvPr id="2" name="Date Placeholder 1"/>
          <p:cNvSpPr>
            <a:spLocks noGrp="1"/>
          </p:cNvSpPr>
          <p:nvPr>
            <p:ph type="dt" sz="half" idx="10"/>
          </p:nvPr>
        </p:nvSpPr>
        <p:spPr/>
        <p:txBody>
          <a:bodyPr/>
          <a:lstStyle/>
          <a:p>
            <a:fld id="{F19CB282-FE53-4201-B57F-EAFD5FEACBD7}" type="datetime1">
              <a:rPr lang="en-US" smtClean="0">
                <a:solidFill>
                  <a:srgbClr val="1F497D"/>
                </a:solidFill>
              </a:rPr>
              <a:t>2016-09-03</a:t>
            </a:fld>
            <a:endParaRPr lang="en-US">
              <a:solidFill>
                <a:srgbClr val="1F497D"/>
              </a:solidFill>
            </a:endParaRPr>
          </a:p>
        </p:txBody>
      </p:sp>
      <p:sp>
        <p:nvSpPr>
          <p:cNvPr id="3" name="Footer Placeholder 2"/>
          <p:cNvSpPr>
            <a:spLocks noGrp="1"/>
          </p:cNvSpPr>
          <p:nvPr>
            <p:ph type="ftr" sz="quarter" idx="11"/>
          </p:nvPr>
        </p:nvSpPr>
        <p:spPr/>
        <p:txBody>
          <a:bodyPr/>
          <a:lstStyle/>
          <a:p>
            <a:r>
              <a:rPr lang="en-GB" sz="2800" b="0" dirty="0" smtClean="0">
                <a:solidFill>
                  <a:schemeClr val="tx2"/>
                </a:solidFill>
              </a:rPr>
              <a:t>M. A. </a:t>
            </a:r>
            <a:r>
              <a:rPr lang="en-GB" sz="2800" b="0" dirty="0" err="1" smtClean="0">
                <a:solidFill>
                  <a:schemeClr val="tx2"/>
                </a:solidFill>
              </a:rPr>
              <a:t>Hadavi</a:t>
            </a:r>
            <a:r>
              <a:rPr lang="en-GB" sz="2800" b="0" dirty="0" smtClean="0">
                <a:solidFill>
                  <a:schemeClr val="tx2"/>
                </a:solidFill>
              </a:rPr>
              <a:t>                                   Secure Data Management in Untrusted Environments</a:t>
            </a:r>
            <a:endParaRPr lang="en-US" sz="2800" b="0" dirty="0">
              <a:solidFill>
                <a:schemeClr val="tx2"/>
              </a:solidFill>
            </a:endParaRPr>
          </a:p>
        </p:txBody>
      </p:sp>
      <p:sp>
        <p:nvSpPr>
          <p:cNvPr id="4" name="Slide Number Placeholder 3"/>
          <p:cNvSpPr>
            <a:spLocks noGrp="1"/>
          </p:cNvSpPr>
          <p:nvPr>
            <p:ph type="sldNum" sz="quarter" idx="12"/>
          </p:nvPr>
        </p:nvSpPr>
        <p:spPr/>
        <p:txBody>
          <a:bodyPr/>
          <a:lstStyle/>
          <a:p>
            <a:fld id="{15E489C8-5A0D-4AD1-90EB-1C0310E35A19}" type="slidenum">
              <a:rPr lang="en-US" smtClean="0"/>
              <a:pPr/>
              <a:t>9</a:t>
            </a:fld>
            <a:endParaRPr lang="en-US" dirty="0"/>
          </a:p>
        </p:txBody>
      </p:sp>
      <p:pic>
        <p:nvPicPr>
          <p:cNvPr id="7" name="Picture 6"/>
          <p:cNvPicPr/>
          <p:nvPr/>
        </p:nvPicPr>
        <p:blipFill>
          <a:blip r:embed="rId2"/>
          <a:srcRect/>
          <a:stretch>
            <a:fillRect/>
          </a:stretch>
        </p:blipFill>
        <p:spPr bwMode="auto">
          <a:xfrm>
            <a:off x="1026365" y="1770225"/>
            <a:ext cx="9830198" cy="3305469"/>
          </a:xfrm>
          <a:prstGeom prst="rect">
            <a:avLst/>
          </a:prstGeom>
          <a:noFill/>
          <a:ln w="9525">
            <a:noFill/>
            <a:miter lim="800000"/>
            <a:headEnd/>
            <a:tailEnd/>
          </a:ln>
        </p:spPr>
      </p:pic>
      <p:sp>
        <p:nvSpPr>
          <p:cNvPr id="8" name="Content Placeholder 7"/>
          <p:cNvSpPr>
            <a:spLocks noGrp="1"/>
          </p:cNvSpPr>
          <p:nvPr>
            <p:ph sz="quarter" idx="1"/>
          </p:nvPr>
        </p:nvSpPr>
        <p:spPr>
          <a:xfrm>
            <a:off x="1104188" y="1440785"/>
            <a:ext cx="9504402" cy="4619052"/>
          </a:xfrm>
        </p:spPr>
        <p:txBody>
          <a:bodyPr>
            <a:normAutofit lnSpcReduction="10000"/>
          </a:bodyPr>
          <a:lstStyle/>
          <a:p>
            <a:endParaRPr lang="en-GB" dirty="0" smtClean="0"/>
          </a:p>
          <a:p>
            <a:endParaRPr lang="en-GB" dirty="0"/>
          </a:p>
          <a:p>
            <a:endParaRPr lang="en-GB" dirty="0" smtClean="0"/>
          </a:p>
          <a:p>
            <a:endParaRPr lang="en-GB" dirty="0"/>
          </a:p>
          <a:p>
            <a:endParaRPr lang="en-GB" dirty="0" smtClean="0"/>
          </a:p>
          <a:p>
            <a:endParaRPr lang="en-GB" sz="1900" b="0" dirty="0">
              <a:latin typeface="Times New Roman" panose="02020603050405020304" pitchFamily="18" charset="0"/>
              <a:cs typeface="Times New Roman" panose="02020603050405020304" pitchFamily="18" charset="0"/>
            </a:endParaRPr>
          </a:p>
          <a:p>
            <a:r>
              <a:rPr lang="en-GB" sz="1900" b="0" dirty="0" smtClean="0">
                <a:latin typeface="Times New Roman" panose="02020603050405020304" pitchFamily="18" charset="0"/>
                <a:cs typeface="Times New Roman" panose="02020603050405020304" pitchFamily="18" charset="0"/>
              </a:rPr>
              <a:t>E. Ferrari, Database </a:t>
            </a:r>
            <a:r>
              <a:rPr lang="en-GB" sz="1900" b="0" dirty="0">
                <a:latin typeface="Times New Roman" panose="02020603050405020304" pitchFamily="18" charset="0"/>
                <a:cs typeface="Times New Roman" panose="02020603050405020304" pitchFamily="18" charset="0"/>
              </a:rPr>
              <a:t>as a Service: Challenges and Solutions for Privacy and </a:t>
            </a:r>
            <a:r>
              <a:rPr lang="en-GB" sz="1900" b="0" dirty="0" smtClean="0">
                <a:latin typeface="Times New Roman" panose="02020603050405020304" pitchFamily="18" charset="0"/>
                <a:cs typeface="Times New Roman" panose="02020603050405020304" pitchFamily="18" charset="0"/>
              </a:rPr>
              <a:t>Security, </a:t>
            </a:r>
            <a:r>
              <a:rPr lang="en-GB" sz="1900" b="0" dirty="0">
                <a:effectLst/>
                <a:latin typeface="Times New Roman" panose="02020603050405020304" pitchFamily="18" charset="0"/>
                <a:cs typeface="Times New Roman" panose="02020603050405020304" pitchFamily="18" charset="0"/>
              </a:rPr>
              <a:t> </a:t>
            </a:r>
            <a:r>
              <a:rPr lang="en-GB" sz="1900" b="0" dirty="0" smtClean="0">
                <a:effectLst/>
                <a:latin typeface="Times New Roman" panose="02020603050405020304" pitchFamily="18" charset="0"/>
                <a:cs typeface="Times New Roman" panose="02020603050405020304" pitchFamily="18" charset="0"/>
              </a:rPr>
              <a:t>IEEE </a:t>
            </a:r>
            <a:r>
              <a:rPr lang="en-GB" sz="1900" b="0" u="sng" dirty="0" smtClean="0">
                <a:effectLst/>
                <a:latin typeface="Times New Roman" panose="02020603050405020304" pitchFamily="18" charset="0"/>
                <a:cs typeface="Times New Roman" panose="02020603050405020304" pitchFamily="18" charset="0"/>
                <a:hlinkClick r:id="rId3"/>
              </a:rPr>
              <a:t>Services </a:t>
            </a:r>
            <a:r>
              <a:rPr lang="en-GB" sz="1900" b="0" u="sng" dirty="0">
                <a:effectLst/>
                <a:latin typeface="Times New Roman" panose="02020603050405020304" pitchFamily="18" charset="0"/>
                <a:cs typeface="Times New Roman" panose="02020603050405020304" pitchFamily="18" charset="0"/>
                <a:hlinkClick r:id="rId3"/>
              </a:rPr>
              <a:t>Computing </a:t>
            </a:r>
            <a:r>
              <a:rPr lang="en-GB" sz="1900" b="0" u="sng" dirty="0" smtClean="0">
                <a:effectLst/>
                <a:latin typeface="Times New Roman" panose="02020603050405020304" pitchFamily="18" charset="0"/>
                <a:cs typeface="Times New Roman" panose="02020603050405020304" pitchFamily="18" charset="0"/>
                <a:hlinkClick r:id="rId3"/>
              </a:rPr>
              <a:t>Conference  2009 (APSCC 2009</a:t>
            </a:r>
            <a:r>
              <a:rPr lang="en-GB" sz="1900" b="0" u="sng" dirty="0" smtClean="0">
                <a:effectLst/>
                <a:latin typeface="Times New Roman" panose="02020603050405020304" pitchFamily="18" charset="0"/>
                <a:cs typeface="Times New Roman" panose="02020603050405020304" pitchFamily="18" charset="0"/>
              </a:rPr>
              <a:t>), pp: 46-51.</a:t>
            </a:r>
            <a:endParaRPr lang="en-US" sz="19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34475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2_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7_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1295</TotalTime>
  <Words>5227</Words>
  <Application>Microsoft Office PowerPoint</Application>
  <PresentationFormat>Widescreen</PresentationFormat>
  <Paragraphs>683</Paragraphs>
  <Slides>39</Slides>
  <Notes>23</Notes>
  <HiddenSlides>0</HiddenSlides>
  <MMClips>0</MMClips>
  <ScaleCrop>false</ScaleCrop>
  <HeadingPairs>
    <vt:vector size="8" baseType="variant">
      <vt:variant>
        <vt:lpstr>Fonts Used</vt:lpstr>
      </vt:variant>
      <vt:variant>
        <vt:i4>18</vt:i4>
      </vt:variant>
      <vt:variant>
        <vt:lpstr>Theme</vt:lpstr>
      </vt:variant>
      <vt:variant>
        <vt:i4>6</vt:i4>
      </vt:variant>
      <vt:variant>
        <vt:lpstr>Embedded OLE Servers</vt:lpstr>
      </vt:variant>
      <vt:variant>
        <vt:i4>1</vt:i4>
      </vt:variant>
      <vt:variant>
        <vt:lpstr>Slide Titles</vt:lpstr>
      </vt:variant>
      <vt:variant>
        <vt:i4>39</vt:i4>
      </vt:variant>
    </vt:vector>
  </HeadingPairs>
  <TitlesOfParts>
    <vt:vector size="64" baseType="lpstr">
      <vt:lpstr>Arial</vt:lpstr>
      <vt:lpstr>B Fantezy</vt:lpstr>
      <vt:lpstr>b IranNastaliq</vt:lpstr>
      <vt:lpstr>B Lotus</vt:lpstr>
      <vt:lpstr>B Nazanin</vt:lpstr>
      <vt:lpstr>B Titr</vt:lpstr>
      <vt:lpstr>B Zar</vt:lpstr>
      <vt:lpstr>Calibri</vt:lpstr>
      <vt:lpstr>Calibri Light</vt:lpstr>
      <vt:lpstr>Courier New</vt:lpstr>
      <vt:lpstr>Franklin Gothic Book</vt:lpstr>
      <vt:lpstr>Kunstler Script</vt:lpstr>
      <vt:lpstr>Nazli</vt:lpstr>
      <vt:lpstr>Perpetua</vt:lpstr>
      <vt:lpstr>Times New Roman</vt:lpstr>
      <vt:lpstr>Titr</vt:lpstr>
      <vt:lpstr>Wingdings</vt:lpstr>
      <vt:lpstr>Wingdings 2</vt:lpstr>
      <vt:lpstr>Equity</vt:lpstr>
      <vt:lpstr>1_Equity</vt:lpstr>
      <vt:lpstr>2_Equity</vt:lpstr>
      <vt:lpstr>Custom Design</vt:lpstr>
      <vt:lpstr>5_Equity</vt:lpstr>
      <vt:lpstr>7_Equity</vt:lpstr>
      <vt:lpstr>Equation</vt:lpstr>
      <vt:lpstr>Database Outsourcing: Secure Data Management in Untrusted Environments</vt:lpstr>
      <vt:lpstr>Outline</vt:lpstr>
      <vt:lpstr>Part 1</vt:lpstr>
      <vt:lpstr>Relational Data Model</vt:lpstr>
      <vt:lpstr>سطح اعتماد به کارگزار</vt:lpstr>
      <vt:lpstr>Secure Data Outsourcing</vt:lpstr>
      <vt:lpstr>What is the Problem?</vt:lpstr>
      <vt:lpstr>The generic DAS Model</vt:lpstr>
      <vt:lpstr>Security Requirements</vt:lpstr>
      <vt:lpstr>Part 2</vt:lpstr>
      <vt:lpstr>Confidentiality Objectives</vt:lpstr>
      <vt:lpstr>Data Confidentiality Solution Landscape</vt:lpstr>
      <vt:lpstr>Encryption based Solutions</vt:lpstr>
      <vt:lpstr>Designing special encryption functions</vt:lpstr>
      <vt:lpstr>HE and OPE in Practice</vt:lpstr>
      <vt:lpstr>Using Metadata </vt:lpstr>
      <vt:lpstr>Bucket-Based Metadata</vt:lpstr>
      <vt:lpstr>Secure Location Solution</vt:lpstr>
      <vt:lpstr>Secure Location Solution</vt:lpstr>
      <vt:lpstr>Data Fragmentation</vt:lpstr>
      <vt:lpstr>Fragmentation Types</vt:lpstr>
      <vt:lpstr>Vertical Fragmentation - Example</vt:lpstr>
      <vt:lpstr>Part 3</vt:lpstr>
      <vt:lpstr>The adversary becomes Active!</vt:lpstr>
      <vt:lpstr>What to do with active adversaries?</vt:lpstr>
      <vt:lpstr>Correctness Assurance of Query Results</vt:lpstr>
      <vt:lpstr>Guaranteeing Correctness</vt:lpstr>
      <vt:lpstr>Signature-Based Verification</vt:lpstr>
      <vt:lpstr>Signature Chaining</vt:lpstr>
      <vt:lpstr>MHT Based Correctness Verification</vt:lpstr>
      <vt:lpstr>MHT-based Verification - Example</vt:lpstr>
      <vt:lpstr>MHT-based Verification – Pros &amp; Cons</vt:lpstr>
      <vt:lpstr>Probabilistic Correctness</vt:lpstr>
      <vt:lpstr>Part 4 </vt:lpstr>
      <vt:lpstr>Summary</vt:lpstr>
      <vt:lpstr>Some Remaining Challenges </vt:lpstr>
      <vt:lpstr>PowerPoint Presentation</vt:lpstr>
      <vt:lpstr>Some Remaining Challenges (3)</vt:lpstr>
      <vt:lpstr>End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رهیافتی برای برون‌سپاری امن داده</dc:title>
  <dc:creator>Ali</dc:creator>
  <cp:lastModifiedBy>Ali</cp:lastModifiedBy>
  <cp:revision>404</cp:revision>
  <dcterms:created xsi:type="dcterms:W3CDTF">2016-08-30T18:20:04Z</dcterms:created>
  <dcterms:modified xsi:type="dcterms:W3CDTF">2016-09-03T18:24:25Z</dcterms:modified>
</cp:coreProperties>
</file>