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320" r:id="rId2"/>
    <p:sldId id="293" r:id="rId3"/>
    <p:sldId id="269" r:id="rId4"/>
    <p:sldId id="270" r:id="rId5"/>
    <p:sldId id="289" r:id="rId6"/>
    <p:sldId id="290" r:id="rId7"/>
    <p:sldId id="271" r:id="rId8"/>
    <p:sldId id="272" r:id="rId9"/>
    <p:sldId id="273" r:id="rId10"/>
    <p:sldId id="274" r:id="rId11"/>
    <p:sldId id="275" r:id="rId12"/>
    <p:sldId id="276" r:id="rId13"/>
    <p:sldId id="277" r:id="rId14"/>
    <p:sldId id="294" r:id="rId15"/>
    <p:sldId id="295" r:id="rId16"/>
    <p:sldId id="296" r:id="rId17"/>
    <p:sldId id="297" r:id="rId18"/>
    <p:sldId id="310" r:id="rId19"/>
    <p:sldId id="311" r:id="rId20"/>
    <p:sldId id="312" r:id="rId21"/>
    <p:sldId id="313" r:id="rId22"/>
    <p:sldId id="319" r:id="rId23"/>
    <p:sldId id="314" r:id="rId24"/>
    <p:sldId id="315" r:id="rId25"/>
    <p:sldId id="316" r:id="rId26"/>
    <p:sldId id="317" r:id="rId27"/>
    <p:sldId id="286" r:id="rId28"/>
    <p:sldId id="299" r:id="rId29"/>
    <p:sldId id="300" r:id="rId30"/>
    <p:sldId id="301" r:id="rId31"/>
    <p:sldId id="302" r:id="rId32"/>
    <p:sldId id="304" r:id="rId33"/>
    <p:sldId id="309" r:id="rId34"/>
    <p:sldId id="306"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342006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94C4-E9EC-428E-900D-128768BFEC6F}"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64103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37773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36412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252810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AB94C4-E9EC-428E-900D-128768BFEC6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2996169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AB94C4-E9EC-428E-900D-128768BFEC6F}" type="datetimeFigureOut">
              <a:rPr lang="en-US" smtClean="0"/>
              <a:t>11/20/2019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88116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88782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408428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8060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94C4-E9EC-428E-900D-128768BFEC6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3429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AB94C4-E9EC-428E-900D-128768BFEC6F}"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06836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AB94C4-E9EC-428E-900D-128768BFEC6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321972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AB94C4-E9EC-428E-900D-128768BFEC6F}"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7659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B94C4-E9EC-428E-900D-128768BFEC6F}"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9693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94C4-E9EC-428E-900D-128768BFEC6F}"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71315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94C4-E9EC-428E-900D-128768BFEC6F}"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1F8DB4-221F-4101-8FE3-CF5139984BC4}" type="slidenum">
              <a:rPr lang="en-US" smtClean="0"/>
              <a:t>‹#›</a:t>
            </a:fld>
            <a:endParaRPr lang="en-US"/>
          </a:p>
        </p:txBody>
      </p:sp>
    </p:spTree>
    <p:extLst>
      <p:ext uri="{BB962C8B-B14F-4D97-AF65-F5344CB8AC3E}">
        <p14:creationId xmlns:p14="http://schemas.microsoft.com/office/powerpoint/2010/main" val="184487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DAB94C4-E9EC-428E-900D-128768BFEC6F}" type="datetimeFigureOut">
              <a:rPr lang="en-US" smtClean="0"/>
              <a:t>11/20/2019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81F8DB4-221F-4101-8FE3-CF5139984BC4}" type="slidenum">
              <a:rPr lang="en-US" smtClean="0"/>
              <a:t>‹#›</a:t>
            </a:fld>
            <a:endParaRPr lang="en-US"/>
          </a:p>
        </p:txBody>
      </p:sp>
    </p:spTree>
    <p:extLst>
      <p:ext uri="{BB962C8B-B14F-4D97-AF65-F5344CB8AC3E}">
        <p14:creationId xmlns:p14="http://schemas.microsoft.com/office/powerpoint/2010/main" val="42885443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ir.i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ngineering_Division_USD-9A" TargetMode="External"/><Relationship Id="rId7" Type="http://schemas.openxmlformats.org/officeDocument/2006/relationships/hyperlink" Target="http://en.wikipedia.org/wiki/Chizhevski_BOK-1" TargetMode="External"/><Relationship Id="rId2" Type="http://schemas.openxmlformats.org/officeDocument/2006/relationships/hyperlink" Target="http://en.wikipedia.org/wiki/Packard-Le_Per%C3%A9_LUSAC-11" TargetMode="External"/><Relationship Id="rId1" Type="http://schemas.openxmlformats.org/officeDocument/2006/relationships/slideLayout" Target="../slideLayouts/slideLayout7.xml"/><Relationship Id="rId6" Type="http://schemas.openxmlformats.org/officeDocument/2006/relationships/hyperlink" Target="http://en.wikipedia.org/wiki/Farman_F.1000" TargetMode="External"/><Relationship Id="rId5" Type="http://schemas.openxmlformats.org/officeDocument/2006/relationships/hyperlink" Target="http://en.wikipedia.org/wiki/Junkers_Ju_49" TargetMode="External"/><Relationship Id="rId4" Type="http://schemas.openxmlformats.org/officeDocument/2006/relationships/hyperlink" Target="http://en.wikipedia.org/wiki/Airco_DH.9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Concorde" TargetMode="External"/><Relationship Id="rId3" Type="http://schemas.openxmlformats.org/officeDocument/2006/relationships/hyperlink" Target="http://en.wikipedia.org/wiki/Renard_R.35" TargetMode="External"/><Relationship Id="rId7" Type="http://schemas.openxmlformats.org/officeDocument/2006/relationships/hyperlink" Target="http://en.wikipedia.org/wiki/Tupolev_Tu-144" TargetMode="External"/><Relationship Id="rId2" Type="http://schemas.openxmlformats.org/officeDocument/2006/relationships/hyperlink" Target="http://en.wikipedia.org/wiki/Lockheed_XC-35" TargetMode="External"/><Relationship Id="rId1" Type="http://schemas.openxmlformats.org/officeDocument/2006/relationships/slideLayout" Target="../slideLayouts/slideLayout7.xml"/><Relationship Id="rId6" Type="http://schemas.openxmlformats.org/officeDocument/2006/relationships/hyperlink" Target="http://en.wikipedia.org/wiki/Avro_Tudor" TargetMode="External"/><Relationship Id="rId5" Type="http://schemas.openxmlformats.org/officeDocument/2006/relationships/hyperlink" Target="http://en.wikipedia.org/wiki/Lockheed_Constellation" TargetMode="External"/><Relationship Id="rId4" Type="http://schemas.openxmlformats.org/officeDocument/2006/relationships/hyperlink" Target="http://en.wikipedia.org/wiki/Boeing_30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396" y="2727627"/>
            <a:ext cx="10779854" cy="1862048"/>
          </a:xfrm>
          <a:prstGeom prst="rect">
            <a:avLst/>
          </a:prstGeom>
        </p:spPr>
        <p:txBody>
          <a:bodyPr wrap="square">
            <a:spAutoFit/>
          </a:bodyPr>
          <a:lstStyle/>
          <a:p>
            <a:pPr algn="ctr"/>
            <a:r>
              <a:rPr lang="fa-IR" sz="11500" dirty="0">
                <a:cs typeface="MRT_Poster_6" panose="00000700000000000000" pitchFamily="2" charset="-78"/>
              </a:rPr>
              <a:t>بسم الله  الرحمن الرحیم</a:t>
            </a:r>
            <a:endParaRPr lang="en-US" sz="11500" dirty="0">
              <a:cs typeface="MRT_Poster_6" panose="00000700000000000000" pitchFamily="2" charset="-78"/>
            </a:endParaRPr>
          </a:p>
        </p:txBody>
      </p:sp>
    </p:spTree>
    <p:extLst>
      <p:ext uri="{BB962C8B-B14F-4D97-AF65-F5344CB8AC3E}">
        <p14:creationId xmlns:p14="http://schemas.microsoft.com/office/powerpoint/2010/main" val="210940987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979" y="1598956"/>
            <a:ext cx="10188602" cy="2554545"/>
          </a:xfrm>
          <a:prstGeom prst="rect">
            <a:avLst/>
          </a:prstGeom>
        </p:spPr>
        <p:txBody>
          <a:bodyPr wrap="square">
            <a:spAutoFit/>
          </a:bodyPr>
          <a:lstStyle/>
          <a:p>
            <a:pPr algn="r"/>
            <a:r>
              <a:rPr lang="fa-IR" sz="2000" dirty="0">
                <a:latin typeface="Arial" panose="020B0604020202020204" pitchFamily="34" charset="0"/>
                <a:ea typeface="Times New Roman" panose="02020603050405020304" pitchFamily="18" charset="0"/>
                <a:cs typeface="Arial" panose="020B0604020202020204" pitchFamily="34" charset="0"/>
              </a:rPr>
              <a:t>ری اکشن های طبیعی بدن در مقابل هایپوکسی ، تا حدودی به نگه‌داشتن فشار جانبی اکسیژن در خون کمک می‌نماید ، اما همین ری‌اکشن‌ها در مقابل هایپوکسی ، خود باعث کاهش گاز خروجی دی اکسید کربن و در نتیجه بالا رفتن میزان آن در خون و در نتیجه بالا رفتن</a:t>
            </a:r>
            <a:r>
              <a:rPr lang="en-US" sz="2000" dirty="0">
                <a:latin typeface="Arial" panose="020B0604020202020204" pitchFamily="34" charset="0"/>
                <a:ea typeface="Times New Roman" panose="02020603050405020304" pitchFamily="18" charset="0"/>
                <a:cs typeface="Arial" panose="020B0604020202020204" pitchFamily="34" charset="0"/>
              </a:rPr>
              <a:t> PH </a:t>
            </a:r>
            <a:r>
              <a:rPr lang="fa-IR" sz="2000" dirty="0">
                <a:latin typeface="Arial" panose="020B0604020202020204" pitchFamily="34" charset="0"/>
                <a:ea typeface="Times New Roman" panose="02020603050405020304" pitchFamily="18" charset="0"/>
                <a:cs typeface="Arial" panose="020B0604020202020204" pitchFamily="34" charset="0"/>
              </a:rPr>
              <a:t>خون و قلیایی شدن آن می‌شود. مسافران ممکن است خستگی ، تهوع ، سردرد ، بی‌خوابی و در موارد پرواز‌های بیش از اندازه طولانی ادم ( تورم ) ریوی را تجربه کرده باشند . این نشانه‌ها ، نشانه‌هایی شبیه به آنهایی است که در کوهنوردان تجربه می شوند اما مدت زمان محدود پروازها ، توسعه ادم ریوی را بعید می‌کند . بیماری ارتفاع می تواند با استفاده از جی‌سوت‌های کامل و یکپارچه که کل بدن را می پوشانند به همراه کلاه‌های هلمت یکپارچه با آنها کنترل شود که این برای مسافران پروازهای تجاری امکان پذیر نیست ( لازم به ذکر است که حتی برای خلبانان هواپیماهای شکاری در ایران نیز این لباس‌ها هنوز غیر قابل دسترس </a:t>
            </a:r>
            <a:r>
              <a:rPr lang="fa-IR" sz="2000" dirty="0" smtClean="0">
                <a:latin typeface="Arial" panose="020B0604020202020204" pitchFamily="34" charset="0"/>
                <a:ea typeface="Times New Roman" panose="02020603050405020304" pitchFamily="18" charset="0"/>
                <a:cs typeface="Arial" panose="020B0604020202020204" pitchFamily="34" charset="0"/>
              </a:rPr>
              <a:t>می‌باشند.</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573578" y="694081"/>
            <a:ext cx="3671198" cy="369332"/>
          </a:xfrm>
          <a:prstGeom prst="rect">
            <a:avLst/>
          </a:prstGeom>
        </p:spPr>
        <p:txBody>
          <a:bodyPr wrap="none">
            <a:spAutoFit/>
          </a:bodyPr>
          <a:lstStyle/>
          <a:p>
            <a:r>
              <a:rPr lang="fa-IR" b="1" dirty="0">
                <a:solidFill>
                  <a:srgbClr val="008000"/>
                </a:solidFill>
                <a:ea typeface="Times New Roman" panose="02020603050405020304" pitchFamily="18" charset="0"/>
              </a:rPr>
              <a:t>بیماری ارتفاع ( هایپر </a:t>
            </a:r>
            <a:r>
              <a:rPr lang="fa-IR" b="1" dirty="0" smtClean="0">
                <a:solidFill>
                  <a:srgbClr val="008000"/>
                </a:solidFill>
                <a:ea typeface="Times New Roman" panose="02020603050405020304" pitchFamily="18" charset="0"/>
              </a:rPr>
              <a:t>وینتیلیشن)</a:t>
            </a:r>
            <a:endParaRPr lang="en-US" dirty="0"/>
          </a:p>
        </p:txBody>
      </p:sp>
    </p:spTree>
    <p:extLst>
      <p:ext uri="{BB962C8B-B14F-4D97-AF65-F5344CB8AC3E}">
        <p14:creationId xmlns:p14="http://schemas.microsoft.com/office/powerpoint/2010/main" val="2489658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556" y="1435776"/>
            <a:ext cx="9815464" cy="1938992"/>
          </a:xfrm>
          <a:prstGeom prst="rect">
            <a:avLst/>
          </a:prstGeom>
        </p:spPr>
        <p:txBody>
          <a:bodyPr wrap="square">
            <a:spAutoFit/>
          </a:bodyPr>
          <a:lstStyle/>
          <a:p>
            <a:pPr algn="r"/>
            <a:r>
              <a:rPr lang="fa-IR" sz="2000" dirty="0">
                <a:latin typeface="Arial" panose="020B0604020202020204" pitchFamily="34" charset="0"/>
                <a:ea typeface="Times New Roman" panose="02020603050405020304" pitchFamily="18" charset="0"/>
                <a:cs typeface="Arial" panose="020B0604020202020204" pitchFamily="34" charset="0"/>
              </a:rPr>
              <a:t>کمبود فشار جانبی گازهای هوا و به طور خاص نیتروژن ممکن است موجب رسوب گازهای محلول در خون در جریان خون و ایجاد حباب‌هایی در خون شوند که به آنها آمبولی گاز و یا ایجاد حباب خونی می گویند . که این مکانیزم ، همان مکانیزمی است که برای غواصانی که با استفاده از هوای فشرده به اعماق آبها غوص می کنند اتفاق می افتد . این بیماری ممکن است شامل علائم اولیه‌ای مانند فراموشی ، سردرد ، خستگی ، ، ترومبوز، خارش جلدی و در نهایت منجر به سکته مغزی گردد. بروز این بیماری را نیز می‌توان با استفاده از لباس های ضد فشاری ، همانند چیزی که در آیتم پیش گفته شد ، کنترل نمود</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8009062" y="660525"/>
            <a:ext cx="2795958" cy="369332"/>
          </a:xfrm>
          <a:prstGeom prst="rect">
            <a:avLst/>
          </a:prstGeom>
        </p:spPr>
        <p:txBody>
          <a:bodyPr wrap="none">
            <a:spAutoFit/>
          </a:bodyPr>
          <a:lstStyle/>
          <a:p>
            <a:r>
              <a:rPr lang="fa-IR" b="1" dirty="0">
                <a:solidFill>
                  <a:srgbClr val="008000"/>
                </a:solidFill>
                <a:ea typeface="Times New Roman" panose="02020603050405020304" pitchFamily="18" charset="0"/>
              </a:rPr>
              <a:t>بیماری کاهش فشار هوا</a:t>
            </a:r>
            <a:endParaRPr lang="en-US" dirty="0"/>
          </a:p>
        </p:txBody>
      </p:sp>
    </p:spTree>
    <p:extLst>
      <p:ext uri="{BB962C8B-B14F-4D97-AF65-F5344CB8AC3E}">
        <p14:creationId xmlns:p14="http://schemas.microsoft.com/office/powerpoint/2010/main" val="2360501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239" y="1373308"/>
            <a:ext cx="10038174" cy="2605842"/>
          </a:xfrm>
          <a:prstGeom prst="rect">
            <a:avLst/>
          </a:prstGeom>
        </p:spPr>
        <p:txBody>
          <a:bodyPr wrap="square">
            <a:spAutoFit/>
          </a:bodyPr>
          <a:lstStyle/>
          <a:p>
            <a:pPr marL="342900" lvl="0" indent="-342900" algn="r">
              <a:lnSpc>
                <a:spcPct val="115000"/>
              </a:lnSpc>
              <a:spcAft>
                <a:spcPts val="1000"/>
              </a:spcAft>
              <a:buSzPts val="1000"/>
              <a:buFont typeface="Symbol" panose="05050102010706020507" pitchFamily="18" charset="2"/>
              <a:buChar char=""/>
              <a:tabLst>
                <a:tab pos="457200" algn="l"/>
              </a:tabLst>
            </a:pPr>
            <a:r>
              <a:rPr lang="fa-IR" sz="2000" dirty="0">
                <a:latin typeface="Arial" panose="020B0604020202020204" pitchFamily="34" charset="0"/>
                <a:ea typeface="Times New Roman" panose="02020603050405020304" pitchFamily="18" charset="0"/>
                <a:cs typeface="Arial" panose="020B0604020202020204" pitchFamily="34" charset="0"/>
              </a:rPr>
              <a:t>در هنگام صعود و یا فرود هواپیما مسافران ممکن است ناراحتی یا درد‌های حادی را ناشی از تجمع‌ و یا گسترش گازها در بدن تجربه نمایند . رایج ترین این مشکلات در گوش میانی و حفره‌های  سینوسی  اتفاق می افتد. همچنین این دردها ممکن است در دستگاه گوارش و یا حتی دندان‌ها نیز تجربه گردند. معمولا اینها آنقدر جدی نمی باشند که منجر به یک ترومای واقعی گردند اما ممکن است که منجر به باقی ماندن درد گوش بعد از پرواز و یا تشدید و یا تسریع دیگر مشکلات پزشکی که از قبل در بدن افراد وجود داشته است ، </a:t>
            </a:r>
            <a:r>
              <a:rPr lang="fa-IR" sz="2000" dirty="0" smtClean="0">
                <a:latin typeface="Arial" panose="020B0604020202020204" pitchFamily="34" charset="0"/>
                <a:ea typeface="Times New Roman" panose="02020603050405020304" pitchFamily="18" charset="0"/>
                <a:cs typeface="Arial" panose="020B0604020202020204" pitchFamily="34" charset="0"/>
              </a:rPr>
              <a:t>گردند</a:t>
            </a:r>
            <a:endParaRPr lang="en-US" sz="2000" dirty="0">
              <a:latin typeface="Arial" panose="020B0604020202020204" pitchFamily="34" charset="0"/>
              <a:ea typeface="Calibri" panose="020F0502020204030204" pitchFamily="34" charset="0"/>
              <a:cs typeface="Arial" panose="020B0604020202020204" pitchFamily="34" charset="0"/>
            </a:endParaRPr>
          </a:p>
          <a:p>
            <a:pPr algn="r"/>
            <a:r>
              <a:rPr lang="fa-IR" sz="2000" dirty="0">
                <a:latin typeface="Arial" panose="020B0604020202020204" pitchFamily="34" charset="0"/>
                <a:ea typeface="Times New Roman" panose="02020603050405020304" pitchFamily="18" charset="0"/>
                <a:cs typeface="Arial" panose="020B0604020202020204" pitchFamily="34" charset="0"/>
              </a:rPr>
              <a:t>در پروازهای کارگو نیز به دلیل مشکلاتی که ممکن است برای کالاهایی که توسط هواپیما حمل می‌گردد از قبیل نشت مواد ، دفرمه شدن ، خرد شدن و ... رخ دهد نیاز است که فشار کابین هواپیما توسط سیستم پرشرایز تامین و تنظیم گردد</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9196890" y="450800"/>
            <a:ext cx="1104790" cy="369332"/>
          </a:xfrm>
          <a:prstGeom prst="rect">
            <a:avLst/>
          </a:prstGeom>
        </p:spPr>
        <p:txBody>
          <a:bodyPr wrap="none">
            <a:spAutoFit/>
          </a:bodyPr>
          <a:lstStyle/>
          <a:p>
            <a:r>
              <a:rPr lang="fa-IR" b="1" dirty="0">
                <a:solidFill>
                  <a:srgbClr val="008000"/>
                </a:solidFill>
                <a:ea typeface="Times New Roman" panose="02020603050405020304" pitchFamily="18" charset="0"/>
              </a:rPr>
              <a:t>باروتروما</a:t>
            </a:r>
            <a:endParaRPr lang="en-US" dirty="0"/>
          </a:p>
        </p:txBody>
      </p:sp>
    </p:spTree>
    <p:extLst>
      <p:ext uri="{BB962C8B-B14F-4D97-AF65-F5344CB8AC3E}">
        <p14:creationId xmlns:p14="http://schemas.microsoft.com/office/powerpoint/2010/main" val="2190867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6187" y="578607"/>
            <a:ext cx="8649050" cy="3616888"/>
          </a:xfrm>
          <a:prstGeom prst="rect">
            <a:avLst/>
          </a:prstGeom>
        </p:spPr>
        <p:txBody>
          <a:bodyPr wrap="square">
            <a:spAutoFit/>
          </a:bodyPr>
          <a:lstStyle/>
          <a:p>
            <a:pPr algn="r">
              <a:lnSpc>
                <a:spcPct val="115000"/>
              </a:lnSpc>
              <a:spcAft>
                <a:spcPts val="1000"/>
              </a:spcAft>
            </a:pPr>
            <a:r>
              <a:rPr lang="fa-IR" b="1" dirty="0">
                <a:latin typeface="Calibri" panose="020F0502020204030204" pitchFamily="34" charset="0"/>
                <a:ea typeface="Times New Roman" panose="02020603050405020304" pitchFamily="18" charset="0"/>
              </a:rPr>
              <a:t>ارتفاع </a:t>
            </a:r>
            <a:r>
              <a:rPr lang="fa-IR" b="1" dirty="0" smtClean="0">
                <a:latin typeface="Calibri" panose="020F0502020204030204" pitchFamily="34" charset="0"/>
                <a:ea typeface="Times New Roman" panose="02020603050405020304" pitchFamily="18" charset="0"/>
              </a:rPr>
              <a:t>کابین: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فشار داخل کابین به صورت فنی به ارتفاع  معادل موثر کابین برمی‌گردد که به صورت ساده به آن ارتفاع کابین گفته میشود. در واقع ارتفاع کابین به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ارتفاعی می‌گویند که در طبیعت در آن ارتفاع  ، فشار هوای بیرون معادل هوای کابین می باشد . به این صورت اگر بگویند که ارتفاع کابین صفر است این به این معنی می باشد که فشار هوای داخل کابین معادل فشار هوا در سطح دریا می‌باشد. در حقیقت دست‌یابی به ارتفاع صفر در کابین، به دلیل محدودیت‌های موجود در طراحی بدنه هواپیما و امکان فرود در فرودگاه‌هایی با ارتفاع بیش از سطح دریا ، امکان پذیر نمی‌باشد. ارتفاع کابین برای هواپیمای که برنامه‌ریزی شده است که در ارتفاع 40000 پایی پرواز کروز انجام دهد ، به صورت تدریجی از ارتفاع فرودگاه مبدا تا حداکثر ارتفاع حدود 8000 پایی افزایش می‌یابد و پس از آن در هنگام کاهش ارتفاع هواپیما برای لندینگ باز به صورت تدریجی کاهش می‌یابد تا در نهایت  با ارتفاع  فرودگاه مقصد هماهنگ و یکسان گردد</a:t>
            </a:r>
            <a:endParaRPr lang="en-US" sz="2000" dirty="0">
              <a:latin typeface="Arial" panose="020B0604020202020204" pitchFamily="34" charset="0"/>
              <a:cs typeface="Arial" panose="020B0604020202020204" pitchFamily="34" charset="0"/>
            </a:endParaRPr>
          </a:p>
        </p:txBody>
      </p:sp>
      <p:pic>
        <p:nvPicPr>
          <p:cNvPr id="3" name="Picture 2" descr="170px-Empty-bottle-crushed-by-cabin-pres">
            <a:hlinkClick r:id="rId2" tgtFrame="&quot;_blank&quot;"/>
          </p:cNvPr>
          <p:cNvPicPr/>
          <p:nvPr/>
        </p:nvPicPr>
        <p:blipFill>
          <a:blip r:embed="rId3" cstate="print"/>
          <a:srcRect/>
          <a:stretch>
            <a:fillRect/>
          </a:stretch>
        </p:blipFill>
        <p:spPr bwMode="auto">
          <a:xfrm>
            <a:off x="2768407" y="4195495"/>
            <a:ext cx="1621790" cy="2425065"/>
          </a:xfrm>
          <a:prstGeom prst="rect">
            <a:avLst/>
          </a:prstGeom>
          <a:noFill/>
          <a:ln w="9525">
            <a:noFill/>
            <a:miter lim="800000"/>
            <a:headEnd/>
            <a:tailEnd/>
          </a:ln>
        </p:spPr>
      </p:pic>
      <p:sp>
        <p:nvSpPr>
          <p:cNvPr id="4" name="Rectangle 3"/>
          <p:cNvSpPr/>
          <p:nvPr/>
        </p:nvSpPr>
        <p:spPr>
          <a:xfrm>
            <a:off x="4658686" y="4758861"/>
            <a:ext cx="6096000" cy="729430"/>
          </a:xfrm>
          <a:prstGeom prst="rect">
            <a:avLst/>
          </a:prstGeom>
        </p:spPr>
        <p:txBody>
          <a:bodyPr>
            <a:spAutoFit/>
          </a:bodyPr>
          <a:lstStyle/>
          <a:p>
            <a:pPr algn="r">
              <a:lnSpc>
                <a:spcPct val="115000"/>
              </a:lnSpc>
              <a:spcAft>
                <a:spcPts val="1000"/>
              </a:spcAft>
            </a:pPr>
            <a:r>
              <a:rPr lang="fa-IR" dirty="0">
                <a:solidFill>
                  <a:srgbClr val="FF0000"/>
                </a:solidFill>
                <a:latin typeface="Calibri" panose="020F0502020204030204" pitchFamily="34" charset="0"/>
                <a:ea typeface="Times New Roman" panose="02020603050405020304" pitchFamily="18" charset="0"/>
              </a:rPr>
              <a:t>یک بطری خالی آب زمانی که در هنگام پرواز درب آن را محکم می کنیم ، پس از فرود هواپیما به شکل بالا مچاله می‌شود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066750"/>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356" y="630596"/>
            <a:ext cx="8523215" cy="1323439"/>
          </a:xfrm>
          <a:prstGeom prst="rect">
            <a:avLst/>
          </a:prstGeom>
        </p:spPr>
        <p:txBody>
          <a:bodyPr wrap="square">
            <a:spAutoFit/>
          </a:bodyPr>
          <a:lstStyle/>
          <a:p>
            <a:pPr algn="r"/>
            <a:r>
              <a:rPr lang="fa-IR" sz="2000" dirty="0">
                <a:latin typeface="Arial" panose="020B0604020202020204" pitchFamily="34" charset="0"/>
                <a:cs typeface="Arial" panose="020B0604020202020204" pitchFamily="34" charset="0"/>
              </a:rPr>
              <a:t>همان طور که در </a:t>
            </a:r>
            <a:r>
              <a:rPr lang="fa-IR" sz="2000" dirty="0" smtClean="0">
                <a:latin typeface="Arial" panose="020B0604020202020204" pitchFamily="34" charset="0"/>
                <a:cs typeface="Arial" panose="020B0604020202020204" pitchFamily="34" charset="0"/>
              </a:rPr>
              <a:t>میدانیم </a:t>
            </a:r>
            <a:r>
              <a:rPr lang="fa-IR" sz="2000" dirty="0">
                <a:latin typeface="Arial" panose="020B0604020202020204" pitchFamily="34" charset="0"/>
                <a:cs typeface="Arial" panose="020B0604020202020204" pitchFamily="34" charset="0"/>
              </a:rPr>
              <a:t>هرچقدر از سطح </a:t>
            </a:r>
            <a:r>
              <a:rPr lang="fa-IR" sz="2000" dirty="0" smtClean="0">
                <a:latin typeface="Arial" panose="020B0604020202020204" pitchFamily="34" charset="0"/>
                <a:cs typeface="Arial" panose="020B0604020202020204" pitchFamily="34" charset="0"/>
              </a:rPr>
              <a:t>آبهای </a:t>
            </a:r>
            <a:r>
              <a:rPr lang="fa-IR" sz="2000" dirty="0">
                <a:latin typeface="Arial" panose="020B0604020202020204" pitchFamily="34" charset="0"/>
                <a:cs typeface="Arial" panose="020B0604020202020204" pitchFamily="34" charset="0"/>
              </a:rPr>
              <a:t>آزاد بالاتر </a:t>
            </a:r>
            <a:r>
              <a:rPr lang="fa-IR" sz="2000" dirty="0" smtClean="0">
                <a:latin typeface="Arial" panose="020B0604020202020204" pitchFamily="34" charset="0"/>
                <a:cs typeface="Arial" panose="020B0604020202020204" pitchFamily="34" charset="0"/>
              </a:rPr>
              <a:t>میرویم </a:t>
            </a:r>
            <a:r>
              <a:rPr lang="fa-IR" sz="2000" dirty="0">
                <a:latin typeface="Arial" panose="020B0604020202020204" pitchFamily="34" charset="0"/>
                <a:cs typeface="Arial" panose="020B0604020202020204" pitchFamily="34" charset="0"/>
              </a:rPr>
              <a:t>از درجه حرارت و فشار</a:t>
            </a:r>
          </a:p>
          <a:p>
            <a:pPr algn="r"/>
            <a:r>
              <a:rPr lang="fa-IR" sz="2000" dirty="0">
                <a:latin typeface="Arial" panose="020B0604020202020204" pitchFamily="34" charset="0"/>
                <a:cs typeface="Arial" panose="020B0604020202020204" pitchFamily="34" charset="0"/>
              </a:rPr>
              <a:t>هوا کاسته شده و با کمبود نسبی اکسیژن مواجه می شویم. تغییرات درجه حرارت هوابر حس نقاط</a:t>
            </a:r>
          </a:p>
          <a:p>
            <a:pPr algn="r"/>
            <a:r>
              <a:rPr lang="fa-IR" sz="2000" dirty="0">
                <a:latin typeface="Arial" panose="020B0604020202020204" pitchFamily="34" charset="0"/>
                <a:cs typeface="Arial" panose="020B0604020202020204" pitchFamily="34" charset="0"/>
              </a:rPr>
              <a:t>مختلف زمین متفاوت است ولی به طور تقریب درجه حرارت هوا تا ارتفاع 38000 پایی </a:t>
            </a:r>
            <a:r>
              <a:rPr lang="fa-IR" sz="2000" dirty="0" smtClean="0">
                <a:latin typeface="Arial" panose="020B0604020202020204" pitchFamily="34" charset="0"/>
                <a:cs typeface="Arial" panose="020B0604020202020204" pitchFamily="34" charset="0"/>
              </a:rPr>
              <a:t>فوتی </a:t>
            </a:r>
            <a:r>
              <a:rPr lang="fa-IR" sz="2000" dirty="0">
                <a:latin typeface="Arial" panose="020B0604020202020204" pitchFamily="34" charset="0"/>
                <a:cs typeface="Arial" panose="020B0604020202020204" pitchFamily="34" charset="0"/>
              </a:rPr>
              <a:t>به</a:t>
            </a:r>
          </a:p>
          <a:p>
            <a:pPr algn="r"/>
            <a:r>
              <a:rPr lang="fa-IR" sz="2000" dirty="0" smtClean="0">
                <a:latin typeface="Arial" panose="020B0604020202020204" pitchFamily="34" charset="0"/>
                <a:cs typeface="Arial" panose="020B0604020202020204" pitchFamily="34" charset="0"/>
              </a:rPr>
              <a:t>ازاء هر هزار یا فوت افزایش ارتفاع، 52 / 1 فشار هوا را در ارتفاعات مختلف ارائه میدهد</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71025" y="2030136"/>
            <a:ext cx="8905875" cy="4617277"/>
          </a:xfrm>
          <a:prstGeom prst="rect">
            <a:avLst/>
          </a:prstGeom>
        </p:spPr>
      </p:pic>
    </p:spTree>
    <p:extLst>
      <p:ext uri="{BB962C8B-B14F-4D97-AF65-F5344CB8AC3E}">
        <p14:creationId xmlns:p14="http://schemas.microsoft.com/office/powerpoint/2010/main" val="18616701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0701" y="377506"/>
            <a:ext cx="8710645" cy="6015124"/>
          </a:xfrm>
          <a:prstGeom prst="rect">
            <a:avLst/>
          </a:prstGeom>
        </p:spPr>
      </p:pic>
    </p:spTree>
    <p:extLst>
      <p:ext uri="{BB962C8B-B14F-4D97-AF65-F5344CB8AC3E}">
        <p14:creationId xmlns:p14="http://schemas.microsoft.com/office/powerpoint/2010/main" val="15326714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0805" y="1275127"/>
            <a:ext cx="8819933" cy="4324007"/>
          </a:xfrm>
          <a:prstGeom prst="rect">
            <a:avLst/>
          </a:prstGeom>
        </p:spPr>
      </p:pic>
    </p:spTree>
    <p:extLst>
      <p:ext uri="{BB962C8B-B14F-4D97-AF65-F5344CB8AC3E}">
        <p14:creationId xmlns:p14="http://schemas.microsoft.com/office/powerpoint/2010/main" val="11231309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5233" y="486562"/>
            <a:ext cx="8701222" cy="5626139"/>
          </a:xfrm>
          <a:prstGeom prst="rect">
            <a:avLst/>
          </a:prstGeom>
        </p:spPr>
      </p:pic>
    </p:spTree>
    <p:extLst>
      <p:ext uri="{BB962C8B-B14F-4D97-AF65-F5344CB8AC3E}">
        <p14:creationId xmlns:p14="http://schemas.microsoft.com/office/powerpoint/2010/main" val="1671342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136" y="0"/>
            <a:ext cx="5081864" cy="6555996"/>
          </a:xfrm>
          <a:prstGeom prst="rect">
            <a:avLst/>
          </a:prstGeom>
        </p:spPr>
      </p:pic>
      <p:pic>
        <p:nvPicPr>
          <p:cNvPr id="4" name="Picture 3"/>
          <p:cNvPicPr>
            <a:picLocks noChangeAspect="1"/>
          </p:cNvPicPr>
          <p:nvPr/>
        </p:nvPicPr>
        <p:blipFill>
          <a:blip r:embed="rId3"/>
          <a:stretch>
            <a:fillRect/>
          </a:stretch>
        </p:blipFill>
        <p:spPr>
          <a:xfrm>
            <a:off x="117445" y="939698"/>
            <a:ext cx="7277100" cy="3971925"/>
          </a:xfrm>
          <a:prstGeom prst="rect">
            <a:avLst/>
          </a:prstGeom>
        </p:spPr>
      </p:pic>
    </p:spTree>
    <p:extLst>
      <p:ext uri="{BB962C8B-B14F-4D97-AF65-F5344CB8AC3E}">
        <p14:creationId xmlns:p14="http://schemas.microsoft.com/office/powerpoint/2010/main" val="12123251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615" y="151002"/>
            <a:ext cx="5530478" cy="6602136"/>
          </a:xfrm>
          <a:prstGeom prst="rect">
            <a:avLst/>
          </a:prstGeom>
        </p:spPr>
      </p:pic>
      <p:pic>
        <p:nvPicPr>
          <p:cNvPr id="4" name="Picture 3"/>
          <p:cNvPicPr>
            <a:picLocks noChangeAspect="1"/>
          </p:cNvPicPr>
          <p:nvPr/>
        </p:nvPicPr>
        <p:blipFill>
          <a:blip r:embed="rId3"/>
          <a:stretch>
            <a:fillRect/>
          </a:stretch>
        </p:blipFill>
        <p:spPr>
          <a:xfrm>
            <a:off x="384146" y="1050502"/>
            <a:ext cx="4343400" cy="4505325"/>
          </a:xfrm>
          <a:prstGeom prst="rect">
            <a:avLst/>
          </a:prstGeom>
        </p:spPr>
      </p:pic>
    </p:spTree>
    <p:extLst>
      <p:ext uri="{BB962C8B-B14F-4D97-AF65-F5344CB8AC3E}">
        <p14:creationId xmlns:p14="http://schemas.microsoft.com/office/powerpoint/2010/main" val="20869529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1299" y="4509370"/>
            <a:ext cx="7590772" cy="1316520"/>
          </a:xfrm>
        </p:spPr>
        <p:txBody>
          <a:bodyPr>
            <a:normAutofit fontScale="90000"/>
          </a:bodyPr>
          <a:lstStyle/>
          <a:p>
            <a:pPr algn="ctr"/>
            <a:r>
              <a:rPr lang="en-US" sz="9600" dirty="0">
                <a:solidFill>
                  <a:srgbClr val="FF0000"/>
                </a:solidFill>
                <a:latin typeface="Arial" panose="020B0604020202020204" pitchFamily="34" charset="0"/>
                <a:ea typeface="Calibri" panose="020F0502020204030204" pitchFamily="34" charset="0"/>
                <a:cs typeface="Arial" panose="020B0604020202020204" pitchFamily="34" charset="0"/>
              </a:rPr>
              <a:t>Pressurization</a:t>
            </a:r>
            <a:endParaRPr lang="en-US" sz="9600" dirty="0"/>
          </a:p>
        </p:txBody>
      </p:sp>
      <p:graphicFrame>
        <p:nvGraphicFramePr>
          <p:cNvPr id="3" name="Table 2"/>
          <p:cNvGraphicFramePr>
            <a:graphicFrameLocks noGrp="1"/>
          </p:cNvGraphicFramePr>
          <p:nvPr>
            <p:extLst>
              <p:ext uri="{D42A27DB-BD31-4B8C-83A1-F6EECF244321}">
                <p14:modId xmlns:p14="http://schemas.microsoft.com/office/powerpoint/2010/main" val="1726120236"/>
              </p:ext>
            </p:extLst>
          </p:nvPr>
        </p:nvGraphicFramePr>
        <p:xfrm>
          <a:off x="3169088" y="3516892"/>
          <a:ext cx="7164889" cy="1036320"/>
        </p:xfrm>
        <a:graphic>
          <a:graphicData uri="http://schemas.openxmlformats.org/drawingml/2006/table">
            <a:tbl>
              <a:tblPr firstRow="1" bandRow="1">
                <a:tableStyleId>{5C22544A-7EE6-4342-B048-85BDC9FD1C3A}</a:tableStyleId>
              </a:tblPr>
              <a:tblGrid>
                <a:gridCol w="3569920"/>
                <a:gridCol w="3594969"/>
              </a:tblGrid>
              <a:tr h="1008925">
                <a:tc>
                  <a:txBody>
                    <a:bodyPr/>
                    <a:lstStyle/>
                    <a:p>
                      <a:pPr algn="ctr"/>
                      <a:r>
                        <a:rPr lang="fa-IR" sz="5400" dirty="0" smtClean="0">
                          <a:latin typeface="Adobe Arabic" panose="02040503050201020203" pitchFamily="18" charset="-78"/>
                          <a:cs typeface="Adobe Arabic" panose="02040503050201020203" pitchFamily="18" charset="-78"/>
                        </a:rPr>
                        <a:t>استاد قره حسنلو </a:t>
                      </a:r>
                      <a:endParaRPr lang="en-US" sz="5400" dirty="0">
                        <a:latin typeface="Adobe Arabic" panose="02040503050201020203" pitchFamily="18" charset="-78"/>
                        <a:cs typeface="Adobe Arabic" panose="02040503050201020203" pitchFamily="18" charset="-78"/>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4400" dirty="0" smtClean="0">
                          <a:latin typeface="Adobe Arabic" panose="02040503050201020203" pitchFamily="18" charset="-78"/>
                          <a:cs typeface="Adobe Arabic" panose="02040503050201020203" pitchFamily="18" charset="-78"/>
                        </a:rPr>
                        <a:t>سیستمهای</a:t>
                      </a:r>
                      <a:r>
                        <a:rPr lang="fa-IR" sz="4400" baseline="0" dirty="0" smtClean="0">
                          <a:latin typeface="Adobe Arabic" panose="02040503050201020203" pitchFamily="18" charset="-78"/>
                          <a:cs typeface="Adobe Arabic" panose="02040503050201020203" pitchFamily="18" charset="-78"/>
                        </a:rPr>
                        <a:t> هواپیما </a:t>
                      </a:r>
                      <a:r>
                        <a:rPr lang="fa-IR" sz="4400" dirty="0" smtClean="0">
                          <a:latin typeface="Adobe Arabic" panose="02040503050201020203" pitchFamily="18" charset="-78"/>
                          <a:cs typeface="Adobe Arabic" panose="02040503050201020203" pitchFamily="18" charset="-78"/>
                        </a:rPr>
                        <a:t> </a:t>
                      </a:r>
                      <a:endParaRPr lang="en-US" sz="4400" dirty="0" smtClean="0">
                        <a:latin typeface="Adobe Arabic" panose="02040503050201020203" pitchFamily="18" charset="-78"/>
                        <a:cs typeface="Adobe Arabic" panose="02040503050201020203" pitchFamily="18" charset="-78"/>
                      </a:endParaRPr>
                    </a:p>
                    <a:p>
                      <a:endParaRPr lang="en-US" dirty="0"/>
                    </a:p>
                  </a:txBody>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58" y="1991639"/>
            <a:ext cx="1726182" cy="2367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 Same Side Corner Rectangle 4"/>
          <p:cNvSpPr/>
          <p:nvPr/>
        </p:nvSpPr>
        <p:spPr>
          <a:xfrm>
            <a:off x="3632550" y="1991639"/>
            <a:ext cx="5949863" cy="1277655"/>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6600" dirty="0" smtClean="0">
                <a:cs typeface="B Homa" panose="00000400000000000000" pitchFamily="2" charset="-78"/>
              </a:rPr>
              <a:t>مهدی صادقی راد </a:t>
            </a:r>
            <a:endParaRPr lang="en-US" sz="6600" dirty="0">
              <a:cs typeface="B Homa" panose="00000400000000000000" pitchFamily="2" charset="-78"/>
            </a:endParaRPr>
          </a:p>
        </p:txBody>
      </p:sp>
    </p:spTree>
    <p:extLst>
      <p:ext uri="{BB962C8B-B14F-4D97-AF65-F5344CB8AC3E}">
        <p14:creationId xmlns:p14="http://schemas.microsoft.com/office/powerpoint/2010/main" val="33678670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66" y="107004"/>
            <a:ext cx="7172587" cy="3919712"/>
          </a:xfrm>
          <a:prstGeom prst="rect">
            <a:avLst/>
          </a:prstGeom>
        </p:spPr>
      </p:pic>
      <p:pic>
        <p:nvPicPr>
          <p:cNvPr id="3" name="Picture 2"/>
          <p:cNvPicPr>
            <a:picLocks noChangeAspect="1"/>
          </p:cNvPicPr>
          <p:nvPr/>
        </p:nvPicPr>
        <p:blipFill>
          <a:blip r:embed="rId3"/>
          <a:stretch>
            <a:fillRect/>
          </a:stretch>
        </p:blipFill>
        <p:spPr>
          <a:xfrm>
            <a:off x="1385931" y="2889746"/>
            <a:ext cx="7239000" cy="3028950"/>
          </a:xfrm>
          <a:prstGeom prst="rect">
            <a:avLst/>
          </a:prstGeom>
        </p:spPr>
      </p:pic>
    </p:spTree>
    <p:extLst>
      <p:ext uri="{BB962C8B-B14F-4D97-AF65-F5344CB8AC3E}">
        <p14:creationId xmlns:p14="http://schemas.microsoft.com/office/powerpoint/2010/main" val="3838627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460" y="176168"/>
            <a:ext cx="4807567" cy="6396606"/>
          </a:xfrm>
          <a:prstGeom prst="rect">
            <a:avLst/>
          </a:prstGeom>
        </p:spPr>
      </p:pic>
      <p:pic>
        <p:nvPicPr>
          <p:cNvPr id="3" name="Picture 2"/>
          <p:cNvPicPr>
            <a:picLocks noChangeAspect="1"/>
          </p:cNvPicPr>
          <p:nvPr/>
        </p:nvPicPr>
        <p:blipFill>
          <a:blip r:embed="rId3"/>
          <a:stretch>
            <a:fillRect/>
          </a:stretch>
        </p:blipFill>
        <p:spPr>
          <a:xfrm>
            <a:off x="1001392" y="867125"/>
            <a:ext cx="3629025" cy="4133850"/>
          </a:xfrm>
          <a:prstGeom prst="rect">
            <a:avLst/>
          </a:prstGeom>
        </p:spPr>
      </p:pic>
    </p:spTree>
    <p:extLst>
      <p:ext uri="{BB962C8B-B14F-4D97-AF65-F5344CB8AC3E}">
        <p14:creationId xmlns:p14="http://schemas.microsoft.com/office/powerpoint/2010/main" val="1139032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3628" y="629873"/>
            <a:ext cx="6248400" cy="4876800"/>
          </a:xfrm>
          <a:prstGeom prst="rect">
            <a:avLst/>
          </a:prstGeom>
        </p:spPr>
      </p:pic>
    </p:spTree>
    <p:extLst>
      <p:ext uri="{BB962C8B-B14F-4D97-AF65-F5344CB8AC3E}">
        <p14:creationId xmlns:p14="http://schemas.microsoft.com/office/powerpoint/2010/main" val="30855541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321" y="0"/>
            <a:ext cx="7331263" cy="6858000"/>
          </a:xfrm>
          <a:prstGeom prst="rect">
            <a:avLst/>
          </a:prstGeom>
        </p:spPr>
      </p:pic>
    </p:spTree>
    <p:extLst>
      <p:ext uri="{BB962C8B-B14F-4D97-AF65-F5344CB8AC3E}">
        <p14:creationId xmlns:p14="http://schemas.microsoft.com/office/powerpoint/2010/main" val="4213502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028" y="0"/>
            <a:ext cx="5111692" cy="6555996"/>
          </a:xfrm>
          <a:prstGeom prst="rect">
            <a:avLst/>
          </a:prstGeom>
        </p:spPr>
      </p:pic>
      <p:pic>
        <p:nvPicPr>
          <p:cNvPr id="3" name="Picture 2"/>
          <p:cNvPicPr>
            <a:picLocks noChangeAspect="1"/>
          </p:cNvPicPr>
          <p:nvPr/>
        </p:nvPicPr>
        <p:blipFill>
          <a:blip r:embed="rId3"/>
          <a:stretch>
            <a:fillRect/>
          </a:stretch>
        </p:blipFill>
        <p:spPr>
          <a:xfrm>
            <a:off x="192947" y="1157681"/>
            <a:ext cx="6660857" cy="4114800"/>
          </a:xfrm>
          <a:prstGeom prst="rect">
            <a:avLst/>
          </a:prstGeom>
        </p:spPr>
      </p:pic>
    </p:spTree>
    <p:extLst>
      <p:ext uri="{BB962C8B-B14F-4D97-AF65-F5344CB8AC3E}">
        <p14:creationId xmlns:p14="http://schemas.microsoft.com/office/powerpoint/2010/main" val="40364524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877" y="58723"/>
            <a:ext cx="7220879" cy="6858000"/>
          </a:xfrm>
          <a:prstGeom prst="rect">
            <a:avLst/>
          </a:prstGeom>
        </p:spPr>
      </p:pic>
    </p:spTree>
    <p:extLst>
      <p:ext uri="{BB962C8B-B14F-4D97-AF65-F5344CB8AC3E}">
        <p14:creationId xmlns:p14="http://schemas.microsoft.com/office/powerpoint/2010/main" val="2806801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476" y="92279"/>
            <a:ext cx="5954412" cy="6623108"/>
          </a:xfrm>
          <a:prstGeom prst="rect">
            <a:avLst/>
          </a:prstGeom>
        </p:spPr>
      </p:pic>
    </p:spTree>
    <p:extLst>
      <p:ext uri="{BB962C8B-B14F-4D97-AF65-F5344CB8AC3E}">
        <p14:creationId xmlns:p14="http://schemas.microsoft.com/office/powerpoint/2010/main" val="2441192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4816" y="1365789"/>
            <a:ext cx="7162800" cy="3438525"/>
          </a:xfrm>
          <a:prstGeom prst="rect">
            <a:avLst/>
          </a:prstGeom>
        </p:spPr>
      </p:pic>
    </p:spTree>
    <p:extLst>
      <p:ext uri="{BB962C8B-B14F-4D97-AF65-F5344CB8AC3E}">
        <p14:creationId xmlns:p14="http://schemas.microsoft.com/office/powerpoint/2010/main" val="17592252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0145" y="1050284"/>
            <a:ext cx="7296150" cy="4438650"/>
          </a:xfrm>
          <a:prstGeom prst="rect">
            <a:avLst/>
          </a:prstGeom>
          <a:noFill/>
        </p:spPr>
      </p:pic>
    </p:spTree>
    <p:extLst>
      <p:ext uri="{BB962C8B-B14F-4D97-AF65-F5344CB8AC3E}">
        <p14:creationId xmlns:p14="http://schemas.microsoft.com/office/powerpoint/2010/main" val="15166996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29973" y="301610"/>
            <a:ext cx="7219950" cy="6372225"/>
          </a:xfrm>
          <a:prstGeom prst="rect">
            <a:avLst/>
          </a:prstGeom>
        </p:spPr>
      </p:pic>
    </p:spTree>
    <p:extLst>
      <p:ext uri="{BB962C8B-B14F-4D97-AF65-F5344CB8AC3E}">
        <p14:creationId xmlns:p14="http://schemas.microsoft.com/office/powerpoint/2010/main" val="712094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978" y="1396622"/>
            <a:ext cx="10146082" cy="5161798"/>
          </a:xfrm>
          <a:prstGeom prst="rect">
            <a:avLst/>
          </a:prstGeom>
        </p:spPr>
        <p:txBody>
          <a:bodyPr wrap="square">
            <a:spAutoFit/>
          </a:bodyPr>
          <a:lstStyle/>
          <a:p>
            <a:pPr algn="r" rtl="1">
              <a:lnSpc>
                <a:spcPct val="115000"/>
              </a:lnSpc>
              <a:spcAft>
                <a:spcPts val="1000"/>
              </a:spcAft>
            </a:pPr>
            <a:r>
              <a:rPr lang="fa-IR" sz="2400" dirty="0">
                <a:latin typeface="Calibri" panose="020F0502020204030204" pitchFamily="34" charset="0"/>
                <a:ea typeface="Calibri" panose="020F0502020204030204" pitchFamily="34" charset="0"/>
                <a:cs typeface="Arial" panose="020B0604020202020204" pitchFamily="34" charset="0"/>
              </a:rPr>
              <a:t>سیستم ایر کاندیشن هواپیما به چند دسته تقسیم میشه</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a:latin typeface="Calibri" panose="020F0502020204030204" pitchFamily="34" charset="0"/>
                <a:ea typeface="Calibri" panose="020F0502020204030204" pitchFamily="34" charset="0"/>
                <a:cs typeface="Arial" panose="020B0604020202020204" pitchFamily="34" charset="0"/>
              </a:rPr>
              <a:t>سیستم ساده و ابتدایی </a:t>
            </a:r>
            <a:r>
              <a:rPr lang="en-US" sz="2400" dirty="0" smtClean="0">
                <a:latin typeface="Calibri" panose="020F0502020204030204" pitchFamily="34" charset="0"/>
                <a:ea typeface="Calibri" panose="020F0502020204030204" pitchFamily="34" charset="0"/>
                <a:cs typeface="Arial" panose="020B0604020202020204" pitchFamily="34" charset="0"/>
              </a:rPr>
              <a:t> ram </a:t>
            </a:r>
            <a:r>
              <a:rPr lang="en-US" sz="2400" dirty="0">
                <a:latin typeface="Calibri" panose="020F0502020204030204" pitchFamily="34" charset="0"/>
                <a:ea typeface="Calibri" panose="020F0502020204030204" pitchFamily="34" charset="0"/>
                <a:cs typeface="Arial" panose="020B0604020202020204" pitchFamily="34" charset="0"/>
              </a:rPr>
              <a:t>air </a:t>
            </a:r>
            <a:r>
              <a:rPr lang="fa-IR" sz="2400" dirty="0" smtClean="0">
                <a:latin typeface="Calibri" panose="020F0502020204030204" pitchFamily="34" charset="0"/>
                <a:ea typeface="Calibri" panose="020F0502020204030204" pitchFamily="34" charset="0"/>
                <a:cs typeface="Arial" panose="020B0604020202020204" pitchFamily="34" charset="0"/>
              </a:rPr>
              <a:t>ک</a:t>
            </a:r>
            <a:r>
              <a:rPr lang="fa-IR" sz="2400" dirty="0">
                <a:latin typeface="Calibri" panose="020F0502020204030204" pitchFamily="34" charset="0"/>
                <a:ea typeface="Calibri" panose="020F0502020204030204" pitchFamily="34" charset="0"/>
                <a:cs typeface="Arial" panose="020B0604020202020204" pitchFamily="34" charset="0"/>
              </a:rPr>
              <a:t>ه</a:t>
            </a:r>
            <a:r>
              <a:rPr lang="fa-IR" sz="2400" dirty="0" smtClean="0">
                <a:latin typeface="Calibri" panose="020F0502020204030204" pitchFamily="34" charset="0"/>
                <a:ea typeface="Calibri" panose="020F0502020204030204" pitchFamily="34" charset="0"/>
                <a:cs typeface="Arial" panose="020B0604020202020204" pitchFamily="34" charset="0"/>
              </a:rPr>
              <a:t> </a:t>
            </a:r>
            <a:r>
              <a:rPr lang="fa-IR" sz="2400" dirty="0">
                <a:latin typeface="Calibri" panose="020F0502020204030204" pitchFamily="34" charset="0"/>
                <a:ea typeface="Calibri" panose="020F0502020204030204" pitchFamily="34" charset="0"/>
                <a:cs typeface="Arial" panose="020B0604020202020204" pitchFamily="34" charset="0"/>
              </a:rPr>
              <a:t>در هواپیماهای سبک هوا به طور مستقیم وارد کابین میشه و واسه گرم کردن یا از</a:t>
            </a:r>
            <a:r>
              <a:rPr lang="en-US" sz="2400" dirty="0">
                <a:latin typeface="Calibri" panose="020F0502020204030204" pitchFamily="34" charset="0"/>
                <a:ea typeface="Calibri" panose="020F0502020204030204" pitchFamily="34" charset="0"/>
                <a:cs typeface="Arial" panose="020B0604020202020204" pitchFamily="34" charset="0"/>
              </a:rPr>
              <a:t>heater </a:t>
            </a:r>
            <a:r>
              <a:rPr lang="fa-IR" sz="2400" dirty="0" smtClean="0">
                <a:latin typeface="Calibri" panose="020F0502020204030204" pitchFamily="34" charset="0"/>
                <a:ea typeface="Calibri" panose="020F0502020204030204" pitchFamily="34" charset="0"/>
                <a:cs typeface="Arial" panose="020B0604020202020204" pitchFamily="34" charset="0"/>
              </a:rPr>
              <a:t> ویا </a:t>
            </a:r>
            <a:r>
              <a:rPr lang="fa-IR" sz="2400" dirty="0">
                <a:latin typeface="Calibri" panose="020F0502020204030204" pitchFamily="34" charset="0"/>
                <a:ea typeface="Calibri" panose="020F0502020204030204" pitchFamily="34" charset="0"/>
                <a:cs typeface="Arial" panose="020B0604020202020204" pitchFamily="34" charset="0"/>
              </a:rPr>
              <a:t>از یک مبدل حرارتی </a:t>
            </a:r>
            <a:r>
              <a:rPr lang="fa-IR" sz="2400" dirty="0" smtClean="0">
                <a:latin typeface="Calibri" panose="020F0502020204030204" pitchFamily="34" charset="0"/>
                <a:ea typeface="Calibri" panose="020F0502020204030204" pitchFamily="34" charset="0"/>
                <a:cs typeface="Arial" panose="020B0604020202020204" pitchFamily="34" charset="0"/>
              </a:rPr>
              <a:t>که </a:t>
            </a:r>
            <a:r>
              <a:rPr lang="fa-IR" sz="2400" dirty="0">
                <a:latin typeface="Calibri" panose="020F0502020204030204" pitchFamily="34" charset="0"/>
                <a:ea typeface="Calibri" panose="020F0502020204030204" pitchFamily="34" charset="0"/>
                <a:cs typeface="Arial" panose="020B0604020202020204" pitchFamily="34" charset="0"/>
              </a:rPr>
              <a:t>از گاز های خروجی اگزوز سورس میگیره استفاده </a:t>
            </a:r>
            <a:r>
              <a:rPr lang="fa-IR" sz="2400" dirty="0" smtClean="0">
                <a:latin typeface="Calibri" panose="020F0502020204030204" pitchFamily="34" charset="0"/>
                <a:ea typeface="Calibri" panose="020F0502020204030204" pitchFamily="34" charset="0"/>
                <a:cs typeface="Arial" panose="020B0604020202020204" pitchFamily="34" charset="0"/>
              </a:rPr>
              <a:t>میکنه.</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a:latin typeface="Calibri" panose="020F0502020204030204" pitchFamily="34" charset="0"/>
                <a:ea typeface="Calibri" panose="020F0502020204030204" pitchFamily="34" charset="0"/>
                <a:cs typeface="Arial" panose="020B0604020202020204" pitchFamily="34" charset="0"/>
              </a:rPr>
              <a:t>سیستم</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dirty="0" err="1">
                <a:latin typeface="Calibri" panose="020F0502020204030204" pitchFamily="34" charset="0"/>
                <a:ea typeface="Calibri" panose="020F0502020204030204" pitchFamily="34" charset="0"/>
                <a:cs typeface="Arial" panose="020B0604020202020204" pitchFamily="34" charset="0"/>
              </a:rPr>
              <a:t>v.c.m</a:t>
            </a:r>
            <a:r>
              <a:rPr lang="en-US" sz="2400" dirty="0">
                <a:latin typeface="Calibri" panose="020F0502020204030204" pitchFamily="34" charset="0"/>
                <a:ea typeface="Calibri" panose="020F0502020204030204" pitchFamily="34" charset="0"/>
                <a:cs typeface="Arial" panose="020B0604020202020204" pitchFamily="34" charset="0"/>
              </a:rPr>
              <a:t> </a:t>
            </a:r>
            <a:r>
              <a:rPr lang="fa-IR" sz="2400" dirty="0" smtClean="0">
                <a:latin typeface="Calibri" panose="020F0502020204030204" pitchFamily="34" charset="0"/>
                <a:ea typeface="Calibri" panose="020F0502020204030204" pitchFamily="34" charset="0"/>
                <a:cs typeface="Arial" panose="020B0604020202020204" pitchFamily="34" charset="0"/>
              </a:rPr>
              <a:t>که </a:t>
            </a:r>
            <a:r>
              <a:rPr lang="fa-IR" sz="2400" dirty="0">
                <a:latin typeface="Calibri" panose="020F0502020204030204" pitchFamily="34" charset="0"/>
                <a:ea typeface="Calibri" panose="020F0502020204030204" pitchFamily="34" charset="0"/>
                <a:cs typeface="Arial" panose="020B0604020202020204" pitchFamily="34" charset="0"/>
              </a:rPr>
              <a:t>یک سیستم تبرید استاندارد همانند یخچال خانگی </a:t>
            </a:r>
            <a:r>
              <a:rPr lang="fa-IR" sz="2400" dirty="0" smtClean="0">
                <a:latin typeface="Calibri" panose="020F0502020204030204" pitchFamily="34" charset="0"/>
                <a:ea typeface="Calibri" panose="020F0502020204030204" pitchFamily="34" charset="0"/>
                <a:cs typeface="Arial" panose="020B0604020202020204" pitchFamily="34" charset="0"/>
              </a:rPr>
              <a:t>که </a:t>
            </a:r>
            <a:r>
              <a:rPr lang="fa-IR" sz="2400" dirty="0">
                <a:latin typeface="Calibri" panose="020F0502020204030204" pitchFamily="34" charset="0"/>
                <a:ea typeface="Calibri" panose="020F0502020204030204" pitchFamily="34" charset="0"/>
                <a:cs typeface="Arial" panose="020B0604020202020204" pitchFamily="34" charset="0"/>
              </a:rPr>
              <a:t>شامل کمپرسور </a:t>
            </a:r>
            <a:r>
              <a:rPr lang="fa-IR" sz="2400" dirty="0" smtClean="0">
                <a:latin typeface="Calibri" panose="020F0502020204030204" pitchFamily="34" charset="0"/>
                <a:ea typeface="Calibri" panose="020F0502020204030204" pitchFamily="34" charset="0"/>
                <a:cs typeface="Arial" panose="020B0604020202020204" pitchFamily="34" charset="0"/>
              </a:rPr>
              <a:t>کندانسور </a:t>
            </a:r>
            <a:r>
              <a:rPr lang="fa-IR" sz="2400" dirty="0">
                <a:latin typeface="Calibri" panose="020F0502020204030204" pitchFamily="34" charset="0"/>
                <a:ea typeface="Calibri" panose="020F0502020204030204" pitchFamily="34" charset="0"/>
                <a:cs typeface="Arial" panose="020B0604020202020204" pitchFamily="34" charset="0"/>
              </a:rPr>
              <a:t>و اواپراتور و سیال واسطه میباشد</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a:latin typeface="Calibri" panose="020F0502020204030204" pitchFamily="34" charset="0"/>
                <a:ea typeface="Calibri" panose="020F0502020204030204" pitchFamily="34" charset="0"/>
                <a:cs typeface="Arial" panose="020B0604020202020204" pitchFamily="34" charset="0"/>
              </a:rPr>
              <a:t>سیستم </a:t>
            </a:r>
            <a:r>
              <a:rPr lang="en-US" sz="2400" dirty="0" err="1">
                <a:latin typeface="Calibri" panose="020F0502020204030204" pitchFamily="34" charset="0"/>
                <a:ea typeface="Calibri" panose="020F0502020204030204" pitchFamily="34" charset="0"/>
                <a:cs typeface="Arial" panose="020B0604020202020204" pitchFamily="34" charset="0"/>
              </a:rPr>
              <a:t>a.c.m</a:t>
            </a:r>
            <a:r>
              <a:rPr lang="en-US" sz="2400" dirty="0">
                <a:latin typeface="Calibri" panose="020F0502020204030204" pitchFamily="34" charset="0"/>
                <a:ea typeface="Calibri" panose="020F0502020204030204" pitchFamily="34" charset="0"/>
                <a:cs typeface="Arial" panose="020B0604020202020204" pitchFamily="34" charset="0"/>
              </a:rPr>
              <a:t> (air cycle </a:t>
            </a:r>
            <a:r>
              <a:rPr lang="en-US" sz="2400" dirty="0" err="1">
                <a:latin typeface="Calibri" panose="020F0502020204030204" pitchFamily="34" charset="0"/>
                <a:ea typeface="Calibri" panose="020F0502020204030204" pitchFamily="34" charset="0"/>
                <a:cs typeface="Arial" panose="020B0604020202020204" pitchFamily="34" charset="0"/>
              </a:rPr>
              <a:t>machin</a:t>
            </a:r>
            <a:r>
              <a:rPr lang="en-US" sz="2400" dirty="0">
                <a:latin typeface="Calibri" panose="020F0502020204030204" pitchFamily="34" charset="0"/>
                <a:ea typeface="Calibri" panose="020F0502020204030204" pitchFamily="34" charset="0"/>
                <a:cs typeface="Arial" panose="020B0604020202020204" pitchFamily="34" charset="0"/>
              </a:rPr>
              <a:t>) </a:t>
            </a:r>
            <a:r>
              <a:rPr lang="fa-IR" sz="2400" dirty="0" smtClean="0">
                <a:latin typeface="Calibri" panose="020F0502020204030204" pitchFamily="34" charset="0"/>
                <a:ea typeface="Calibri" panose="020F0502020204030204" pitchFamily="34" charset="0"/>
                <a:cs typeface="Arial" panose="020B0604020202020204" pitchFamily="34" charset="0"/>
              </a:rPr>
              <a:t> که در </a:t>
            </a:r>
            <a:r>
              <a:rPr lang="fa-IR" sz="2400" dirty="0">
                <a:latin typeface="Calibri" panose="020F0502020204030204" pitchFamily="34" charset="0"/>
                <a:ea typeface="Calibri" panose="020F0502020204030204" pitchFamily="34" charset="0"/>
                <a:cs typeface="Arial" panose="020B0604020202020204" pitchFamily="34" charset="0"/>
              </a:rPr>
              <a:t>هواپیماهای جت مورد استفاده قرار میگیره و برای مثال در 747 اط استیج 8 و13 کمپرسور هوا گرفته میشه و بعد ازخنک کردن مرطوب سازی و میکس کردن و تصفیه وارد کابین میشه</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a:latin typeface="Calibri" panose="020F0502020204030204" pitchFamily="34" charset="0"/>
                <a:ea typeface="Calibri" panose="020F0502020204030204" pitchFamily="34" charset="0"/>
                <a:cs typeface="Arial" panose="020B0604020202020204" pitchFamily="34" charset="0"/>
              </a:rPr>
              <a:t>سیستم</a:t>
            </a:r>
            <a:r>
              <a:rPr lang="en-US" sz="2400" dirty="0">
                <a:latin typeface="Calibri" panose="020F0502020204030204" pitchFamily="34" charset="0"/>
                <a:ea typeface="Calibri" panose="020F0502020204030204" pitchFamily="34" charset="0"/>
                <a:cs typeface="Arial" panose="020B0604020202020204" pitchFamily="34" charset="0"/>
              </a:rPr>
              <a:t> vortex tube </a:t>
            </a:r>
            <a:r>
              <a:rPr lang="fa-IR" sz="2400" dirty="0">
                <a:latin typeface="Calibri" panose="020F0502020204030204" pitchFamily="34" charset="0"/>
                <a:ea typeface="Calibri" panose="020F0502020204030204" pitchFamily="34" charset="0"/>
                <a:cs typeface="Arial" panose="020B0604020202020204" pitchFamily="34" charset="0"/>
              </a:rPr>
              <a:t>ک سیستم جدیدی هست و از سرعت </a:t>
            </a:r>
            <a:r>
              <a:rPr lang="fa-IR" sz="2400" dirty="0" smtClean="0">
                <a:latin typeface="Calibri" panose="020F0502020204030204" pitchFamily="34" charset="0"/>
                <a:ea typeface="Calibri" panose="020F0502020204030204" pitchFamily="34" charset="0"/>
                <a:cs typeface="Arial" panose="020B0604020202020204" pitchFamily="34" charset="0"/>
              </a:rPr>
              <a:t>زیاد </a:t>
            </a:r>
            <a:r>
              <a:rPr lang="fa-IR" sz="2400" dirty="0">
                <a:latin typeface="Calibri" panose="020F0502020204030204" pitchFamily="34" charset="0"/>
                <a:ea typeface="Calibri" panose="020F0502020204030204" pitchFamily="34" charset="0"/>
                <a:cs typeface="Arial" panose="020B0604020202020204" pitchFamily="34" charset="0"/>
              </a:rPr>
              <a:t>هوا در یک لوله با قطر کم برای خنک سازی استفاده </a:t>
            </a:r>
            <a:r>
              <a:rPr lang="fa-IR" sz="2400" dirty="0" smtClean="0">
                <a:latin typeface="Calibri" panose="020F0502020204030204" pitchFamily="34" charset="0"/>
                <a:ea typeface="Calibri" panose="020F0502020204030204" pitchFamily="34" charset="0"/>
                <a:cs typeface="Arial" panose="020B0604020202020204" pitchFamily="34" charset="0"/>
              </a:rPr>
              <a:t>میکنه</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smtClean="0">
                <a:latin typeface="Calibri" panose="020F0502020204030204" pitchFamily="34" charset="0"/>
                <a:ea typeface="Calibri" panose="020F0502020204030204" pitchFamily="34" charset="0"/>
                <a:cs typeface="Arial" panose="020B0604020202020204" pitchFamily="34" charset="0"/>
              </a:rPr>
              <a:t>کاهش فشار باعث افزایش حجم و کاهش دمای نقطه جوش میشه.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02042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22945" y="1190188"/>
            <a:ext cx="3600450" cy="4343400"/>
          </a:xfrm>
          <a:prstGeom prst="rect">
            <a:avLst/>
          </a:prstGeom>
        </p:spPr>
      </p:pic>
    </p:spTree>
    <p:extLst>
      <p:ext uri="{BB962C8B-B14F-4D97-AF65-F5344CB8AC3E}">
        <p14:creationId xmlns:p14="http://schemas.microsoft.com/office/powerpoint/2010/main" val="2012020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99845" y="899238"/>
            <a:ext cx="7634725" cy="5090502"/>
          </a:xfrm>
          <a:prstGeom prst="rect">
            <a:avLst/>
          </a:prstGeom>
        </p:spPr>
      </p:pic>
    </p:spTree>
    <p:extLst>
      <p:ext uri="{BB962C8B-B14F-4D97-AF65-F5344CB8AC3E}">
        <p14:creationId xmlns:p14="http://schemas.microsoft.com/office/powerpoint/2010/main" val="18818080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7925" y="1595437"/>
            <a:ext cx="7296150" cy="3667125"/>
          </a:xfrm>
          <a:prstGeom prst="rect">
            <a:avLst/>
          </a:prstGeom>
        </p:spPr>
      </p:pic>
    </p:spTree>
    <p:extLst>
      <p:ext uri="{BB962C8B-B14F-4D97-AF65-F5344CB8AC3E}">
        <p14:creationId xmlns:p14="http://schemas.microsoft.com/office/powerpoint/2010/main" val="9715670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0537" y="990600"/>
            <a:ext cx="3590925" cy="4876800"/>
          </a:xfrm>
          <a:prstGeom prst="rect">
            <a:avLst/>
          </a:prstGeom>
        </p:spPr>
      </p:pic>
    </p:spTree>
    <p:extLst>
      <p:ext uri="{BB962C8B-B14F-4D97-AF65-F5344CB8AC3E}">
        <p14:creationId xmlns:p14="http://schemas.microsoft.com/office/powerpoint/2010/main" val="26450332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57450" y="1443037"/>
            <a:ext cx="7277100" cy="3971925"/>
          </a:xfrm>
          <a:prstGeom prst="rect">
            <a:avLst/>
          </a:prstGeom>
        </p:spPr>
      </p:pic>
    </p:spTree>
    <p:extLst>
      <p:ext uri="{BB962C8B-B14F-4D97-AF65-F5344CB8AC3E}">
        <p14:creationId xmlns:p14="http://schemas.microsoft.com/office/powerpoint/2010/main" val="6862449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972" y="2268353"/>
            <a:ext cx="8911687" cy="1280890"/>
          </a:xfrm>
        </p:spPr>
        <p:txBody>
          <a:bodyPr>
            <a:noAutofit/>
          </a:bodyPr>
          <a:lstStyle/>
          <a:p>
            <a:pPr algn="ctr"/>
            <a:r>
              <a:rPr lang="en-US" sz="13800" b="1" i="1" dirty="0" smtClean="0">
                <a:solidFill>
                  <a:srgbClr val="FF0000"/>
                </a:solidFill>
                <a:latin typeface="Stencil" panose="040409050D0802020404" pitchFamily="82" charset="0"/>
              </a:rPr>
              <a:t>THE END</a:t>
            </a:r>
            <a:endParaRPr lang="en-US" sz="13800" b="1" i="1"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6274089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0085" y="446975"/>
            <a:ext cx="6096000" cy="646331"/>
          </a:xfrm>
          <a:prstGeom prst="rect">
            <a:avLst/>
          </a:prstGeom>
        </p:spPr>
        <p:txBody>
          <a:bodyPr>
            <a:spAutoFit/>
          </a:bodyPr>
          <a:lstStyle/>
          <a:p>
            <a:pPr algn="r"/>
            <a:r>
              <a:rPr lang="fa-I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سیستم تهویه مطبوع</a:t>
            </a:r>
            <a:r>
              <a:rPr lang="en-US" sz="1600" dirty="0">
                <a:solidFill>
                  <a:srgbClr val="FF0000"/>
                </a:solidFill>
                <a:latin typeface="Times New Roman" panose="02020603050405020304" pitchFamily="18" charset="0"/>
                <a:ea typeface="Times New Roman" panose="02020603050405020304" pitchFamily="18" charset="0"/>
              </a:rPr>
              <a:t/>
            </a:r>
            <a:br>
              <a:rPr lang="en-US" sz="1600" dirty="0">
                <a:solidFill>
                  <a:srgbClr val="FF0000"/>
                </a:solidFill>
                <a:latin typeface="Times New Roman" panose="02020603050405020304" pitchFamily="18" charset="0"/>
                <a:ea typeface="Times New Roman" panose="02020603050405020304" pitchFamily="18" charset="0"/>
              </a:rPr>
            </a:br>
            <a:r>
              <a:rPr lang="en-US" b="1" dirty="0">
                <a:solidFill>
                  <a:srgbClr val="FF0000"/>
                </a:solidFill>
                <a:latin typeface="Times New Roman" panose="02020603050405020304" pitchFamily="18" charset="0"/>
                <a:ea typeface="Times New Roman" panose="02020603050405020304" pitchFamily="18" charset="0"/>
              </a:rPr>
              <a:t>AIR CONDITIONING SYSTEM</a:t>
            </a:r>
            <a:endParaRPr lang="en-US" sz="1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89141" y="1310104"/>
            <a:ext cx="10326272" cy="1938992"/>
          </a:xfrm>
          <a:prstGeom prst="rect">
            <a:avLst/>
          </a:prstGeom>
        </p:spPr>
        <p:txBody>
          <a:bodyPr wrap="square">
            <a:spAutoFit/>
          </a:bodyPr>
          <a:lstStyle/>
          <a:p>
            <a:pPr algn="r"/>
            <a:r>
              <a:rPr lang="fa-IR" sz="2400" dirty="0">
                <a:latin typeface="Arial" panose="020B0604020202020204" pitchFamily="34" charset="0"/>
                <a:ea typeface="Times New Roman" panose="02020603050405020304" pitchFamily="18" charset="0"/>
              </a:rPr>
              <a:t>هدف از این سیستم تامین آسایش و ایمنی برای سرنشینان در محدوده عملیاتی هواپیما میباشد. با اوجگیری </a:t>
            </a:r>
            <a:r>
              <a:rPr lang="fa-IR" sz="2400" dirty="0" smtClean="0">
                <a:latin typeface="Arial" panose="020B0604020202020204" pitchFamily="34" charset="0"/>
                <a:ea typeface="Times New Roman" panose="02020603050405020304" pitchFamily="18" charset="0"/>
              </a:rPr>
              <a:t>هواپیما این </a:t>
            </a:r>
            <a:r>
              <a:rPr lang="fa-IR" sz="2400" dirty="0">
                <a:latin typeface="Arial" panose="020B0604020202020204" pitchFamily="34" charset="0"/>
                <a:ea typeface="Times New Roman" panose="02020603050405020304" pitchFamily="18" charset="0"/>
              </a:rPr>
              <a:t>کاهش تا حدودی برای انسان قابل تحمل میباشد ولی </a:t>
            </a:r>
            <a:r>
              <a:rPr lang="fa-IR" sz="2400" dirty="0" smtClean="0">
                <a:latin typeface="Arial" panose="020B0604020202020204" pitchFamily="34" charset="0"/>
                <a:ea typeface="Times New Roman" panose="02020603050405020304" pitchFamily="18" charset="0"/>
              </a:rPr>
              <a:t>اگر </a:t>
            </a:r>
            <a:r>
              <a:rPr lang="fa-IR" sz="2400" dirty="0"/>
              <a:t>فشار محیط اطراف هواپیما شروع به کاهش مینماید از حد خود بگذرد سرنشینان هواپیما در معرض عوارض متعدد زیستی قرار خواهند گرفت که برای جلوگیری از آن از سیستم تهویه مطبوع استفاده میشود </a:t>
            </a:r>
            <a:r>
              <a:rPr lang="en-US" sz="2400" dirty="0">
                <a:latin typeface="Arial" panose="020B0604020202020204" pitchFamily="34" charset="0"/>
                <a:ea typeface="Times New Roman" panose="02020603050405020304" pitchFamily="18" charset="0"/>
              </a:rPr>
              <a:t> </a:t>
            </a:r>
            <a:br>
              <a:rPr lang="en-US" sz="2400" dirty="0">
                <a:latin typeface="Arial" panose="020B0604020202020204" pitchFamily="34" charset="0"/>
                <a:ea typeface="Times New Roman" panose="02020603050405020304" pitchFamily="18" charset="0"/>
              </a:rPr>
            </a:br>
            <a:r>
              <a:rPr lang="fa-IR" sz="2400" dirty="0">
                <a:latin typeface="Arial" panose="020B0604020202020204" pitchFamily="34" charset="0"/>
                <a:ea typeface="Times New Roman" panose="02020603050405020304" pitchFamily="18" charset="0"/>
              </a:rPr>
              <a:t>یک سیستم تهویه مطبوع باید الزامات زیر را برآورده </a:t>
            </a:r>
            <a:r>
              <a:rPr lang="fa-IR" sz="2400" dirty="0" smtClean="0">
                <a:latin typeface="Arial" panose="020B0604020202020204" pitchFamily="34" charset="0"/>
                <a:ea typeface="Times New Roman" panose="02020603050405020304" pitchFamily="18" charset="0"/>
              </a:rPr>
              <a:t>نماید:</a:t>
            </a:r>
            <a:endParaRPr lang="en-US" sz="2400" dirty="0">
              <a:effectLst/>
              <a:latin typeface="Arial" panose="020B0604020202020204" pitchFamily="34" charset="0"/>
              <a:ea typeface="Times New Roman" panose="02020603050405020304" pitchFamily="18" charset="0"/>
            </a:endParaRPr>
          </a:p>
        </p:txBody>
      </p:sp>
      <p:sp>
        <p:nvSpPr>
          <p:cNvPr id="8" name="Rectangle 7"/>
          <p:cNvSpPr/>
          <p:nvPr/>
        </p:nvSpPr>
        <p:spPr>
          <a:xfrm>
            <a:off x="8701780" y="4022433"/>
            <a:ext cx="2031325" cy="369332"/>
          </a:xfrm>
          <a:prstGeom prst="rect">
            <a:avLst/>
          </a:prstGeom>
        </p:spPr>
        <p:txBody>
          <a:bodyPr wrap="none">
            <a:spAutoFit/>
          </a:bodyPr>
          <a:lstStyle/>
          <a:p>
            <a:r>
              <a:rPr lang="en-US" b="1" dirty="0">
                <a:solidFill>
                  <a:srgbClr val="FF0000"/>
                </a:solidFill>
              </a:rPr>
              <a:t>HEATING SYSTEM</a:t>
            </a:r>
            <a:endParaRPr lang="en-US" dirty="0">
              <a:solidFill>
                <a:srgbClr val="FF0000"/>
              </a:solidFill>
            </a:endParaRPr>
          </a:p>
        </p:txBody>
      </p:sp>
      <p:sp>
        <p:nvSpPr>
          <p:cNvPr id="9" name="Rectangle 8"/>
          <p:cNvSpPr/>
          <p:nvPr/>
        </p:nvSpPr>
        <p:spPr>
          <a:xfrm>
            <a:off x="9006059" y="3653101"/>
            <a:ext cx="1671868" cy="369332"/>
          </a:xfrm>
          <a:prstGeom prst="rect">
            <a:avLst/>
          </a:prstGeom>
        </p:spPr>
        <p:txBody>
          <a:bodyPr wrap="none">
            <a:spAutoFit/>
          </a:bodyPr>
          <a:lstStyle/>
          <a:p>
            <a:r>
              <a:rPr lang="en-US" b="1" dirty="0" smtClean="0">
                <a:solidFill>
                  <a:srgbClr val="00B050"/>
                </a:solidFill>
                <a:latin typeface="Calibri" panose="020F0502020204030204" pitchFamily="34" charset="0"/>
                <a:ea typeface="Calibri" panose="020F0502020204030204" pitchFamily="34" charset="0"/>
                <a:cs typeface="Arial" panose="020B0604020202020204" pitchFamily="34" charset="0"/>
              </a:rPr>
              <a:t>TEMPRATURE.1</a:t>
            </a:r>
            <a:endParaRPr lang="en-US" dirty="0">
              <a:solidFill>
                <a:srgbClr val="00B050"/>
              </a:solidFill>
            </a:endParaRPr>
          </a:p>
        </p:txBody>
      </p:sp>
      <p:sp>
        <p:nvSpPr>
          <p:cNvPr id="10" name="Rectangle 9"/>
          <p:cNvSpPr/>
          <p:nvPr/>
        </p:nvSpPr>
        <p:spPr>
          <a:xfrm>
            <a:off x="8794591" y="4396376"/>
            <a:ext cx="1883336" cy="369332"/>
          </a:xfrm>
          <a:prstGeom prst="rect">
            <a:avLst/>
          </a:prstGeom>
        </p:spPr>
        <p:txBody>
          <a:bodyPr wrap="none">
            <a:spAutoFit/>
          </a:bodyPr>
          <a:lstStyle/>
          <a:p>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COOLING SYSTEM</a:t>
            </a:r>
            <a:endParaRPr lang="en-US" dirty="0">
              <a:solidFill>
                <a:srgbClr val="FF0000"/>
              </a:solidFill>
            </a:endParaRPr>
          </a:p>
        </p:txBody>
      </p:sp>
      <p:sp>
        <p:nvSpPr>
          <p:cNvPr id="11" name="Rectangle 10"/>
          <p:cNvSpPr/>
          <p:nvPr/>
        </p:nvSpPr>
        <p:spPr>
          <a:xfrm>
            <a:off x="9038119" y="4899826"/>
            <a:ext cx="1639808"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Arial" panose="020B0604020202020204" pitchFamily="34" charset="0"/>
              </a:rPr>
              <a:t>VENTILATION.2</a:t>
            </a:r>
            <a:endParaRPr lang="en-US" dirty="0"/>
          </a:p>
        </p:txBody>
      </p:sp>
      <p:sp>
        <p:nvSpPr>
          <p:cNvPr id="12" name="Rectangle 11"/>
          <p:cNvSpPr/>
          <p:nvPr/>
        </p:nvSpPr>
        <p:spPr>
          <a:xfrm>
            <a:off x="9323605" y="5269158"/>
            <a:ext cx="1336969" cy="369332"/>
          </a:xfrm>
          <a:prstGeom prst="rect">
            <a:avLst/>
          </a:prstGeom>
        </p:spPr>
        <p:txBody>
          <a:bodyPr wrap="none">
            <a:spAutoFit/>
          </a:bodyPr>
          <a:lstStyle/>
          <a:p>
            <a:r>
              <a:rPr lang="en-US" b="1" dirty="0" smtClean="0">
                <a:solidFill>
                  <a:srgbClr val="00B050"/>
                </a:solidFill>
                <a:latin typeface="Calibri" panose="020F0502020204030204" pitchFamily="34" charset="0"/>
                <a:ea typeface="Calibri" panose="020F0502020204030204" pitchFamily="34" charset="0"/>
                <a:cs typeface="Arial" panose="020B0604020202020204" pitchFamily="34" charset="0"/>
              </a:rPr>
              <a:t>HUMIDITY.3</a:t>
            </a:r>
            <a:endParaRPr lang="en-US" dirty="0">
              <a:solidFill>
                <a:srgbClr val="00B050"/>
              </a:solidFill>
            </a:endParaRPr>
          </a:p>
        </p:txBody>
      </p:sp>
      <p:sp>
        <p:nvSpPr>
          <p:cNvPr id="13" name="Rectangle 12"/>
          <p:cNvSpPr/>
          <p:nvPr/>
        </p:nvSpPr>
        <p:spPr>
          <a:xfrm>
            <a:off x="8806221" y="5638490"/>
            <a:ext cx="1998239"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Arial" panose="020B0604020202020204" pitchFamily="34" charset="0"/>
              </a:rPr>
              <a:t>PRESSURIZATION.4</a:t>
            </a:r>
            <a:endParaRPr lang="en-US" dirty="0"/>
          </a:p>
        </p:txBody>
      </p:sp>
    </p:spTree>
    <p:extLst>
      <p:ext uri="{BB962C8B-B14F-4D97-AF65-F5344CB8AC3E}">
        <p14:creationId xmlns:p14="http://schemas.microsoft.com/office/powerpoint/2010/main" val="7771624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771" y="554368"/>
            <a:ext cx="9466688" cy="4883388"/>
          </a:xfrm>
          <a:prstGeom prst="rect">
            <a:avLst/>
          </a:prstGeom>
        </p:spPr>
        <p:txBody>
          <a:bodyPr wrap="square">
            <a:spAutoFit/>
          </a:bodyPr>
          <a:lstStyle/>
          <a:p>
            <a:pPr algn="r">
              <a:lnSpc>
                <a:spcPct val="115000"/>
              </a:lnSpc>
              <a:spcAft>
                <a:spcPts val="1000"/>
              </a:spcAft>
            </a:pPr>
            <a:r>
              <a:rPr lang="fa-IR" sz="2000" b="1" dirty="0">
                <a:latin typeface="Arial" panose="020B0604020202020204" pitchFamily="34" charset="0"/>
                <a:ea typeface="Times New Roman" panose="02020603050405020304" pitchFamily="18" charset="0"/>
                <a:cs typeface="Arial" panose="020B0604020202020204" pitchFamily="34" charset="0"/>
              </a:rPr>
              <a:t>تاریخچه پرشرایز </a:t>
            </a:r>
            <a:r>
              <a:rPr lang="fa-IR" sz="2000" b="1" dirty="0" smtClean="0">
                <a:latin typeface="Arial" panose="020B0604020202020204" pitchFamily="34" charset="0"/>
                <a:ea typeface="Times New Roman" panose="02020603050405020304" pitchFamily="18" charset="0"/>
                <a:cs typeface="Arial" panose="020B0604020202020204" pitchFamily="34" charset="0"/>
              </a:rPr>
              <a:t>کابین:</a:t>
            </a:r>
            <a:endParaRPr lang="en-US" sz="2000" dirty="0">
              <a:latin typeface="Arial" panose="020B0604020202020204" pitchFamily="34" charset="0"/>
              <a:ea typeface="Calibri" panose="020F0502020204030204" pitchFamily="34" charset="0"/>
              <a:cs typeface="Arial" panose="020B0604020202020204" pitchFamily="34" charset="0"/>
            </a:endParaRPr>
          </a:p>
          <a:p>
            <a:pPr algn="r">
              <a:lnSpc>
                <a:spcPct val="115000"/>
              </a:lnSpc>
              <a:spcAft>
                <a:spcPts val="1000"/>
              </a:spcAft>
            </a:pPr>
            <a:r>
              <a:rPr lang="fa-IR" sz="2000" dirty="0">
                <a:latin typeface="Arial" panose="020B0604020202020204" pitchFamily="34" charset="0"/>
                <a:ea typeface="Times New Roman" panose="02020603050405020304" pitchFamily="18" charset="0"/>
                <a:cs typeface="Arial" panose="020B0604020202020204" pitchFamily="34" charset="0"/>
              </a:rPr>
              <a:t>هواپیماهایی که در به‌کارگیری سیستم پرشرایز کابین پیشرو می‌باشند عبارتند </a:t>
            </a:r>
            <a:r>
              <a:rPr lang="fa-IR" sz="2000" dirty="0" smtClean="0">
                <a:latin typeface="Arial" panose="020B0604020202020204" pitchFamily="34" charset="0"/>
                <a:ea typeface="Times New Roman" panose="02020603050405020304" pitchFamily="18" charset="0"/>
                <a:cs typeface="Arial" panose="020B0604020202020204" pitchFamily="34" charset="0"/>
              </a:rPr>
              <a:t>از</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Packard-Le Peré LUSAC-11"/>
              </a:rPr>
              <a:t>Packard-Le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Packard-Le Peré LUSAC-11"/>
              </a:rPr>
              <a:t>Peré</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Packard-Le Peré LUSAC-11"/>
              </a:rPr>
              <a:t> LUSAC-11</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در سال 1920 که یک هواپیمای ارتقاء یافته فرانسوی بود که اگرچه سیستم پرشرایز نداشت ، اما در آن از ماسک اکسیژن استفاده شده </a:t>
            </a:r>
            <a:r>
              <a:rPr lang="fa-IR" sz="2000" dirty="0" smtClean="0">
                <a:latin typeface="Arial" panose="020B0604020202020204" pitchFamily="34" charset="0"/>
                <a:ea typeface="Times New Roman" panose="02020603050405020304" pitchFamily="18" charset="0"/>
                <a:cs typeface="Arial" panose="020B0604020202020204" pitchFamily="34" charset="0"/>
              </a:rPr>
              <a:t>بود</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tooltip="Engineering Division USD-9A"/>
              </a:rPr>
              <a:t>Engineering Division USD-9A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که تغییر یافته هواپیمای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4" tooltip="Airco DH.9A"/>
              </a:rPr>
              <a:t>Airco</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tooltip="Airco DH.9A"/>
              </a:rPr>
              <a:t> DH.9A</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fa-IR" sz="2000" dirty="0" smtClean="0">
                <a:latin typeface="Arial" panose="020B0604020202020204" pitchFamily="34" charset="0"/>
                <a:ea typeface="Times New Roman" panose="02020603050405020304" pitchFamily="18" charset="0"/>
                <a:cs typeface="Arial" panose="020B0604020202020204" pitchFamily="34" charset="0"/>
              </a:rPr>
              <a:t>و در </a:t>
            </a:r>
            <a:r>
              <a:rPr lang="fa-IR" sz="2000" dirty="0">
                <a:latin typeface="Arial" panose="020B0604020202020204" pitchFamily="34" charset="0"/>
                <a:ea typeface="Times New Roman" panose="02020603050405020304" pitchFamily="18" charset="0"/>
                <a:cs typeface="Arial" panose="020B0604020202020204" pitchFamily="34" charset="0"/>
              </a:rPr>
              <a:t>سال 1921 اولین هواپیمایی بود که با سیستم پرشرایز اضافه شده به آن پرواز </a:t>
            </a:r>
            <a:r>
              <a:rPr lang="fa-IR" sz="2000" dirty="0" smtClean="0">
                <a:latin typeface="Arial" panose="020B0604020202020204" pitchFamily="34" charset="0"/>
                <a:ea typeface="Times New Roman" panose="02020603050405020304" pitchFamily="18" charset="0"/>
                <a:cs typeface="Arial" panose="020B0604020202020204" pitchFamily="34" charset="0"/>
              </a:rPr>
              <a:t>نمود</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tooltip="Junkers Ju 49"/>
              </a:rPr>
              <a:t>Junkers </a:t>
            </a: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5" tooltip="Junkers Ju 49"/>
              </a:rPr>
              <a:t>Ju</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tooltip="Junkers Ju 49"/>
              </a:rPr>
              <a:t> 49</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یک هواپیمای آزمایشی آلمانی که در سال  1931 که با هدف تست مفهوم پرشرایز کابین ساخته </a:t>
            </a:r>
            <a:r>
              <a:rPr lang="fa-IR" sz="2000" dirty="0" smtClean="0">
                <a:latin typeface="Arial" panose="020B0604020202020204" pitchFamily="34" charset="0"/>
                <a:ea typeface="Times New Roman" panose="02020603050405020304" pitchFamily="18" charset="0"/>
                <a:cs typeface="Arial" panose="020B0604020202020204" pitchFamily="34" charset="0"/>
              </a:rPr>
              <a:t>شد</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tooltip="Farman F.1000"/>
              </a:rPr>
              <a:t>Farman F.1000</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هواپیمای آزمایشی فرانسوی که در سال 1932 رکورد پرشرایز کابین را شکست </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7" tooltip="Chizhevski BOK-1"/>
              </a:rPr>
              <a:t>Chizhevski</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7" tooltip="Chizhevski BOK-1"/>
              </a:rPr>
              <a:t> BOK-1</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هواپیمای آزمایشی روسی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lnSpc>
                <a:spcPct val="115000"/>
              </a:lnSpc>
              <a:spcAft>
                <a:spcPts val="1000"/>
              </a:spcAft>
              <a:buSzPts val="1000"/>
              <a:buFont typeface="Symbol" panose="05050102010706020507" pitchFamily="18" charset="2"/>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3719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297" y="511728"/>
            <a:ext cx="9563220" cy="4862870"/>
          </a:xfrm>
          <a:prstGeom prst="rect">
            <a:avLst/>
          </a:prstGeom>
        </p:spPr>
        <p:txBody>
          <a:bodyPr wrap="square">
            <a:spAutoFit/>
          </a:bodyPr>
          <a:lstStyle/>
          <a:p>
            <a:pPr marL="342900" lvl="0" indent="-342900" algn="r">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Lockheed XC-35"/>
              </a:rPr>
              <a:t>Lockheed XC-35</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هواپیمای آمریکایی که در سال 1937 به جای استفاده از کپسول‌ اکسیژن ، بدنه هواپیما به صورت یک کپسول تحت فشار ساخته شد </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spcAft>
                <a:spcPts val="1000"/>
              </a:spcAft>
              <a:buSzPts val="1000"/>
              <a:buFont typeface="Symbol" panose="05050102010706020507" pitchFamily="18" charset="2"/>
              <a:buChar char=""/>
              <a:tabLst>
                <a:tab pos="457200" algn="l"/>
              </a:tabLst>
            </a:pPr>
            <a:r>
              <a:rPr lang="en-US" sz="2000"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3" tooltip="Renard R.35"/>
              </a:rPr>
              <a:t>Renard</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tooltip="Renard R.35"/>
              </a:rPr>
              <a:t> R.35</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در سال 1938 که اولین هواپیمای پیستونی بود که سیستم پرشرایز را به کار گرفت و در اولین پرواز سقوط </a:t>
            </a:r>
            <a:r>
              <a:rPr lang="fa-IR" sz="2000" dirty="0" smtClean="0">
                <a:latin typeface="Arial" panose="020B0604020202020204" pitchFamily="34" charset="0"/>
                <a:ea typeface="Times New Roman" panose="02020603050405020304" pitchFamily="18" charset="0"/>
                <a:cs typeface="Arial" panose="020B0604020202020204" pitchFamily="34" charset="0"/>
              </a:rPr>
              <a:t>کرد</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tooltip="Boeing 307"/>
              </a:rPr>
              <a:t>Boeing 307</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که در سال 1938 اولین هواپیمای تجاری بود که در خطوط هواپیمایی از سیستم پرشرایز کابین استفاده نمود </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spcAft>
                <a:spcPts val="1000"/>
              </a:spcAft>
              <a:buSzPts val="1000"/>
              <a:buFont typeface="Symbol" panose="05050102010706020507" pitchFamily="18" charset="2"/>
              <a:buChar char=""/>
              <a:tabLst>
                <a:tab pos="457200" algn="l"/>
              </a:tabLst>
            </a:pP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tooltip="Lockheed Constellation"/>
              </a:rPr>
              <a:t>Lockheed Constellation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که در سال 1943 اولین خط هوایی بود که سیستم پرشرایز را به صورت گسترده به کار </a:t>
            </a:r>
            <a:r>
              <a:rPr lang="fa-IR" sz="2000" dirty="0" smtClean="0">
                <a:latin typeface="Arial" panose="020B0604020202020204" pitchFamily="34" charset="0"/>
                <a:ea typeface="Times New Roman" panose="02020603050405020304" pitchFamily="18" charset="0"/>
                <a:cs typeface="Arial" panose="020B0604020202020204" pitchFamily="34" charset="0"/>
              </a:rPr>
              <a:t>گرفت </a:t>
            </a:r>
            <a:r>
              <a:rPr lang="en-US" sz="2000" dirty="0" smtClean="0">
                <a:latin typeface="Arial" panose="020B0604020202020204" pitchFamily="34" charset="0"/>
                <a:ea typeface="Times New Roman" panose="02020603050405020304" pitchFamily="18" charset="0"/>
                <a:cs typeface="Arial" panose="020B0604020202020204" pitchFamily="34" charset="0"/>
              </a:rPr>
              <a:t> </a:t>
            </a:r>
            <a:endParaRPr lang="en-US" sz="20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r">
              <a:spcAft>
                <a:spcPts val="1000"/>
              </a:spcAft>
              <a:buSzPts val="1000"/>
              <a:buFont typeface="Symbol" panose="05050102010706020507" pitchFamily="18" charset="2"/>
              <a:buChar char=""/>
              <a:tabLst>
                <a:tab pos="457200" algn="l"/>
              </a:tabLst>
            </a:pPr>
            <a:r>
              <a:rPr lang="en-US" sz="2000"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tooltip="Avro Tudor"/>
              </a:rPr>
              <a:t>Avro </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tooltip="Avro Tudor"/>
              </a:rPr>
              <a:t>Tudor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که در سال 1946 اولین خط هواپیمایی انگلیسی بود که سیستم پرشرایز را به کار گرفت</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r">
              <a:spcAft>
                <a:spcPts val="1000"/>
              </a:spcAft>
              <a:buSzPts val="1000"/>
              <a:buFont typeface="Symbol" panose="05050102010706020507" pitchFamily="18" charset="2"/>
              <a:buChar char=""/>
              <a:tabLst>
                <a:tab pos="457200" algn="l"/>
              </a:tabLst>
            </a:pPr>
            <a:r>
              <a:rPr lang="en-US" sz="200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7" tooltip="Tupolev Tu-144"/>
              </a:rPr>
              <a:t>Tupolev</a:t>
            </a:r>
            <a:r>
              <a:rPr lang="en-US" sz="2000"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7" tooltip="Tupolev Tu-144"/>
              </a:rPr>
              <a:t> </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7" tooltip="Tupolev Tu-144"/>
              </a:rPr>
              <a:t>Tu-144</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fa-IR" sz="2000" dirty="0">
                <a:latin typeface="Arial" panose="020B0604020202020204" pitchFamily="34" charset="0"/>
                <a:ea typeface="Times New Roman" panose="02020603050405020304" pitchFamily="18" charset="0"/>
                <a:cs typeface="Arial" panose="020B0604020202020204" pitchFamily="34" charset="0"/>
              </a:rPr>
              <a:t>و </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8" tooltip="Concorde"/>
              </a:rPr>
              <a:t>Concorde</a:t>
            </a:r>
            <a:r>
              <a:rPr lang="en-US" sz="2000" dirty="0">
                <a:latin typeface="Arial" panose="020B0604020202020204" pitchFamily="34" charset="0"/>
                <a:ea typeface="Times New Roman" panose="02020603050405020304" pitchFamily="18" charset="0"/>
                <a:cs typeface="Arial" panose="020B0604020202020204" pitchFamily="34" charset="0"/>
              </a:rPr>
              <a:t> ‌ </a:t>
            </a:r>
            <a:r>
              <a:rPr lang="fa-IR" sz="2000" dirty="0">
                <a:latin typeface="Arial" panose="020B0604020202020204" pitchFamily="34" charset="0"/>
                <a:ea typeface="Times New Roman" panose="02020603050405020304" pitchFamily="18" charset="0"/>
                <a:cs typeface="Arial" panose="020B0604020202020204" pitchFamily="34" charset="0"/>
              </a:rPr>
              <a:t>به ترتیب در سال های 1968 و 1969 اولین هواپیماهایی که در ارتفاع بسیار بالا به پرواز </a:t>
            </a:r>
            <a:r>
              <a:rPr lang="fa-IR" sz="2000" dirty="0" smtClean="0">
                <a:latin typeface="Arial" panose="020B0604020202020204" pitchFamily="34" charset="0"/>
                <a:ea typeface="Times New Roman" panose="02020603050405020304" pitchFamily="18" charset="0"/>
                <a:cs typeface="Arial" panose="020B0604020202020204" pitchFamily="34" charset="0"/>
              </a:rPr>
              <a:t>پرداختند</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r"/>
            <a:r>
              <a:rPr lang="fa-IR" sz="2000" dirty="0">
                <a:latin typeface="Arial" panose="020B0604020202020204" pitchFamily="34" charset="0"/>
                <a:ea typeface="Times New Roman" panose="02020603050405020304" pitchFamily="18" charset="0"/>
                <a:cs typeface="Arial" panose="020B0604020202020204" pitchFamily="34" charset="0"/>
              </a:rPr>
              <a:t>در سال های پایانی دهه 1910 تلاش و رقابت بر سر ساخت هواپیماهایی بود که بتوانند تا ارتفاعات هرچه بالاتر پرواز </a:t>
            </a:r>
            <a:r>
              <a:rPr lang="fa-IR" sz="2000" dirty="0" smtClean="0">
                <a:latin typeface="Arial" panose="020B0604020202020204" pitchFamily="34" charset="0"/>
                <a:ea typeface="Times New Roman" panose="02020603050405020304" pitchFamily="18" charset="0"/>
                <a:cs typeface="Arial" panose="020B0604020202020204" pitchFamily="34" charset="0"/>
              </a:rPr>
              <a:t>نمایند وجود داشت.</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569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41" y="1775775"/>
            <a:ext cx="9858579" cy="3539430"/>
          </a:xfrm>
          <a:prstGeom prst="rect">
            <a:avLst/>
          </a:prstGeom>
        </p:spPr>
        <p:txBody>
          <a:bodyPr wrap="square">
            <a:spAutoFit/>
          </a:bodyPr>
          <a:lstStyle/>
          <a:p>
            <a:pPr algn="r"/>
            <a:r>
              <a:rPr lang="fa-IR" sz="3200" dirty="0">
                <a:latin typeface="Arial" panose="020B0604020202020204" pitchFamily="34" charset="0"/>
                <a:ea typeface="Times New Roman" panose="02020603050405020304" pitchFamily="18" charset="0"/>
                <a:cs typeface="Arial" panose="020B0604020202020204" pitchFamily="34" charset="0"/>
              </a:rPr>
              <a:t>سیستم پرشرایز کابین برای ایجاد محیطی امن و راحت برای مسافران هواپیما و کروی پروازی می‌باشد که  از طریق دمیدن هوا توسط پمپ های تهویه مطبوع این کار انجام می‌شود . این هوا معمولا از ردیف‌های مشخصی در کمپرسور موتور هواپیما گرفته می‌شود که پس از خنک سازی ، مرطوب نمودن و در صورت نیاز مخلوط سازی با هوای دوبار تصفیه شده ، در کابین هواپیما توسط سیستم‌های کنترل محیط توزیع می گردد و فشار کابین هواپیما به وسیله ولو‌های خروجی هوا تنظیم می گردد.</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1786855" y="606193"/>
            <a:ext cx="8581154" cy="554319"/>
          </a:xfrm>
          <a:prstGeom prst="rect">
            <a:avLst/>
          </a:prstGeom>
        </p:spPr>
        <p:txBody>
          <a:bodyPr wrap="square">
            <a:spAutoFit/>
          </a:bodyPr>
          <a:lstStyle/>
          <a:p>
            <a:pPr algn="r">
              <a:lnSpc>
                <a:spcPct val="115000"/>
              </a:lnSpc>
              <a:spcAft>
                <a:spcPts val="1000"/>
              </a:spcAft>
            </a:pPr>
            <a:r>
              <a:rPr lang="fa-IR" sz="2800" b="1" dirty="0">
                <a:latin typeface="Calibri" panose="020F0502020204030204" pitchFamily="34" charset="0"/>
                <a:ea typeface="Times New Roman" panose="02020603050405020304" pitchFamily="18" charset="0"/>
              </a:rPr>
              <a:t>چرا به سیستم پرشرایز کابین احتیاج می‌باشد؟</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53825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0242" y="1453454"/>
            <a:ext cx="8615494" cy="1569660"/>
          </a:xfrm>
          <a:prstGeom prst="rect">
            <a:avLst/>
          </a:prstGeom>
        </p:spPr>
        <p:txBody>
          <a:bodyPr wrap="square">
            <a:spAutoFit/>
          </a:bodyPr>
          <a:lstStyle/>
          <a:p>
            <a:pPr algn="r"/>
            <a:r>
              <a:rPr lang="fa-IR" sz="2400" dirty="0">
                <a:latin typeface="Arial" panose="020B0604020202020204" pitchFamily="34" charset="0"/>
                <a:ea typeface="Times New Roman" panose="02020603050405020304" pitchFamily="18" charset="0"/>
                <a:cs typeface="Arial" panose="020B0604020202020204" pitchFamily="34" charset="0"/>
              </a:rPr>
              <a:t>جهت حفاظت سرنشینان از ریسک تعداد زیادی از مشکلات فیزیولوژی که ناشی از کاهش فشار بیرونی هوا می‌باشد و همچنین بالا بردن راحتی مسافرین هواپیما ، استفاده از سیستم پرشرایز در ارتفاع‌های بالاتر از 12500 تا </a:t>
            </a:r>
            <a:r>
              <a:rPr lang="fa-IR" sz="2400" dirty="0" smtClean="0">
                <a:latin typeface="Arial" panose="020B0604020202020204" pitchFamily="34" charset="0"/>
                <a:ea typeface="Times New Roman" panose="02020603050405020304" pitchFamily="18" charset="0"/>
                <a:cs typeface="Arial" panose="020B0604020202020204" pitchFamily="34" charset="0"/>
              </a:rPr>
              <a:t>14000 </a:t>
            </a:r>
            <a:r>
              <a:rPr lang="fa-IR" sz="2400" dirty="0">
                <a:latin typeface="Arial" panose="020B0604020202020204" pitchFamily="34" charset="0"/>
                <a:ea typeface="Times New Roman" panose="02020603050405020304" pitchFamily="18" charset="0"/>
                <a:cs typeface="Arial" panose="020B0604020202020204" pitchFamily="34" charset="0"/>
              </a:rPr>
              <a:t>پا ضروری است . عمده مشکلات فیزیولوژی ناشی از کاهش فشار موارد </a:t>
            </a:r>
            <a:r>
              <a:rPr lang="fa-IR" sz="2400" dirty="0" smtClean="0">
                <a:latin typeface="Arial" panose="020B0604020202020204" pitchFamily="34" charset="0"/>
                <a:ea typeface="Times New Roman" panose="02020603050405020304" pitchFamily="18" charset="0"/>
                <a:cs typeface="Arial" panose="020B0604020202020204" pitchFamily="34" charset="0"/>
              </a:rPr>
              <a:t>ذیل می‌باشند:</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1540242" y="3851226"/>
            <a:ext cx="8615494" cy="2308324"/>
          </a:xfrm>
          <a:prstGeom prst="rect">
            <a:avLst/>
          </a:prstGeom>
        </p:spPr>
        <p:txBody>
          <a:bodyPr wrap="square">
            <a:spAutoFit/>
          </a:bodyPr>
          <a:lstStyle/>
          <a:p>
            <a:pPr algn="r"/>
            <a:r>
              <a:rPr lang="fa-IR" sz="2400" dirty="0">
                <a:latin typeface="Arial" panose="020B0604020202020204" pitchFamily="34" charset="0"/>
                <a:ea typeface="Times New Roman" panose="02020603050405020304" pitchFamily="18" charset="0"/>
                <a:cs typeface="Arial" panose="020B0604020202020204" pitchFamily="34" charset="0"/>
              </a:rPr>
              <a:t>کاهش فشار جانبی اکسیژن در ارتفاعات بالا ، موجب کاهش میزان اکسیژن در حفره‌های هوایی ریه و در نهایت در مغز می‌گردد که موجب بروز اختلال در تفکر ، تاری دید ، کاهش هوشیاری و در نهایت مرگ می گردد . در برخی از اشخاص به ویژه کسانی که بیماری قلبی و یا ریوی دارند ، این سندروم ممکن است از ارتفاع </a:t>
            </a:r>
            <a:r>
              <a:rPr lang="en-US" sz="2400" dirty="0">
                <a:latin typeface="Arial" panose="020B0604020202020204" pitchFamily="34" charset="0"/>
                <a:ea typeface="Times New Roman" panose="02020603050405020304" pitchFamily="18" charset="0"/>
                <a:cs typeface="Arial" panose="020B0604020202020204" pitchFamily="34" charset="0"/>
              </a:rPr>
              <a:t>5000 </a:t>
            </a:r>
            <a:r>
              <a:rPr lang="fa-IR" sz="2400" dirty="0">
                <a:latin typeface="Arial" panose="020B0604020202020204" pitchFamily="34" charset="0"/>
                <a:ea typeface="Times New Roman" panose="02020603050405020304" pitchFamily="18" charset="0"/>
                <a:cs typeface="Arial" panose="020B0604020202020204" pitchFamily="34" charset="0"/>
              </a:rPr>
              <a:t>پایی بروز کند ، اگرچه بیشتر مسافرین قادر به تحمل ارتفاع تا 8000 پایی بدون اثری از ناخوشی‌های  فوق می‌باشند.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8820524" y="3239249"/>
            <a:ext cx="1175322" cy="461665"/>
          </a:xfrm>
          <a:prstGeom prst="rect">
            <a:avLst/>
          </a:prstGeom>
        </p:spPr>
        <p:txBody>
          <a:bodyPr wrap="none">
            <a:spAutoFit/>
          </a:bodyPr>
          <a:lstStyle/>
          <a:p>
            <a:r>
              <a:rPr lang="fa-IR" sz="2400" b="1" dirty="0">
                <a:solidFill>
                  <a:srgbClr val="008000"/>
                </a:solidFill>
                <a:ea typeface="Times New Roman" panose="02020603050405020304" pitchFamily="18" charset="0"/>
              </a:rPr>
              <a:t>هایپوکسی</a:t>
            </a:r>
            <a:endParaRPr lang="en-US" sz="2400" dirty="0"/>
          </a:p>
        </p:txBody>
      </p:sp>
    </p:spTree>
    <p:extLst>
      <p:ext uri="{BB962C8B-B14F-4D97-AF65-F5344CB8AC3E}">
        <p14:creationId xmlns:p14="http://schemas.microsoft.com/office/powerpoint/2010/main" val="251330687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9468" y="344398"/>
            <a:ext cx="8363823" cy="6036974"/>
          </a:xfrm>
          <a:prstGeom prst="rect">
            <a:avLst/>
          </a:prstGeom>
        </p:spPr>
        <p:txBody>
          <a:bodyPr wrap="square">
            <a:spAutoFit/>
          </a:bodyPr>
          <a:lstStyle/>
          <a:p>
            <a:pPr algn="r">
              <a:lnSpc>
                <a:spcPct val="150000"/>
              </a:lnSpc>
            </a:pPr>
            <a:r>
              <a:rPr lang="fa-IR" sz="2000" dirty="0">
                <a:latin typeface="Arial" panose="020B0604020202020204" pitchFamily="34" charset="0"/>
                <a:ea typeface="Times New Roman" panose="02020603050405020304" pitchFamily="18" charset="0"/>
                <a:cs typeface="Arial" panose="020B0604020202020204" pitchFamily="34" charset="0"/>
              </a:rPr>
              <a:t>در این ارتفاع میزان اکسیژن موجود در هوا در حدود 25% کم‌تر از میزان اکسیژن موجود در هوای سطح دریا می‌باشد . با هایپوکسی می توان با  تامین اکسیژن اضافی خواه از طریق ماسک‌های اکسیژن و یا کانال هایی تعبیه شده در هواپیما مقابله نمود. بدون پرشرایز نیاز به اکسیژن تا ارتفاعات بالا در حدود 40000 پا افزایش پیدا می کند ، دلیل این امر این است که کسی که به زندگی در سطح دریا عادت دارد ، نیاز به حدود 0.2 بار فشار جانبی اکسیژن برای کارکرد نرمال بدن خود دارد که این امر را می‌توان با افزایش نسبت اکسیژن موجود در هوا تا ارتفاع 40000 پایی تامین نمود ، در ارتفاع 40000 پایی ، فشار هوای محیط به حدود 0.2 بار افت پیدا می کند و برای تامین حداقل فشار جامبی اکسیژن به میزان 0.2 بار ، لازم است تا اکسیژن 100% به وسیله ماسک تنفس گردد تا اثرات هایپوکسی روی ندهد. ماسک اضطراری تعبیه شده بر بالای سر مسافران هواپیما نیازی به تامین فشار اضافی ندارد ، چرا که بیشتر پروازهای تجاری در ارتفاعی زیر 40000 پا پرواز می‌کنند در صورتی که در ارتفاعات بالاتر از آن فشار جانبی اکسیژن حتی در صورت تامین غلظت 100% آن در هوا به زیر 0.2 بار افت می کند ، که درجاتی از پرشرایز کابین و یا کاهش فوری ارتفاع  برای اجتناب از بروز هایپوکسی ضروری </a:t>
            </a:r>
            <a:r>
              <a:rPr lang="fa-IR" sz="2000" dirty="0" smtClean="0">
                <a:latin typeface="Arial" panose="020B0604020202020204" pitchFamily="34" charset="0"/>
                <a:ea typeface="Times New Roman" panose="02020603050405020304" pitchFamily="18" charset="0"/>
                <a:cs typeface="Arial" panose="020B0604020202020204" pitchFamily="34" charset="0"/>
              </a:rPr>
              <a:t>است.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6312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Wisp</Template>
  <TotalTime>1406</TotalTime>
  <Words>788</Words>
  <Application>Microsoft Office PowerPoint</Application>
  <PresentationFormat>Custom</PresentationFormat>
  <Paragraphs>50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 Boardroom</vt:lpstr>
      <vt:lpstr>PowerPoint Presentation</vt:lpstr>
      <vt:lpstr>Pressurization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Rasoul</dc:creator>
  <cp:lastModifiedBy>mehregan1</cp:lastModifiedBy>
  <cp:revision>70</cp:revision>
  <dcterms:created xsi:type="dcterms:W3CDTF">2017-04-02T09:42:08Z</dcterms:created>
  <dcterms:modified xsi:type="dcterms:W3CDTF">2019-11-20T09:52:57Z</dcterms:modified>
</cp:coreProperties>
</file>