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3" r:id="rId1"/>
  </p:sldMasterIdLst>
  <p:sldIdLst>
    <p:sldId id="288" r:id="rId2"/>
    <p:sldId id="256" r:id="rId3"/>
    <p:sldId id="293" r:id="rId4"/>
    <p:sldId id="257" r:id="rId5"/>
    <p:sldId id="296" r:id="rId6"/>
    <p:sldId id="258" r:id="rId7"/>
    <p:sldId id="259" r:id="rId8"/>
    <p:sldId id="292" r:id="rId9"/>
    <p:sldId id="261" r:id="rId10"/>
    <p:sldId id="301" r:id="rId11"/>
    <p:sldId id="262" r:id="rId12"/>
    <p:sldId id="263" r:id="rId13"/>
    <p:sldId id="300" r:id="rId14"/>
    <p:sldId id="260" r:id="rId15"/>
    <p:sldId id="264" r:id="rId16"/>
    <p:sldId id="265" r:id="rId17"/>
    <p:sldId id="266" r:id="rId18"/>
    <p:sldId id="294" r:id="rId19"/>
    <p:sldId id="267" r:id="rId20"/>
    <p:sldId id="268" r:id="rId21"/>
    <p:sldId id="269" r:id="rId22"/>
    <p:sldId id="302" r:id="rId23"/>
    <p:sldId id="270" r:id="rId24"/>
    <p:sldId id="272" r:id="rId25"/>
    <p:sldId id="304" r:id="rId26"/>
    <p:sldId id="271" r:id="rId27"/>
    <p:sldId id="273" r:id="rId28"/>
    <p:sldId id="297" r:id="rId29"/>
    <p:sldId id="274" r:id="rId30"/>
    <p:sldId id="275" r:id="rId31"/>
    <p:sldId id="276" r:id="rId32"/>
    <p:sldId id="277" r:id="rId33"/>
    <p:sldId id="278" r:id="rId34"/>
    <p:sldId id="279" r:id="rId35"/>
    <p:sldId id="298" r:id="rId36"/>
    <p:sldId id="280" r:id="rId37"/>
    <p:sldId id="281" r:id="rId38"/>
    <p:sldId id="282" r:id="rId39"/>
    <p:sldId id="295" r:id="rId40"/>
    <p:sldId id="283" r:id="rId41"/>
    <p:sldId id="299" r:id="rId42"/>
    <p:sldId id="284" r:id="rId43"/>
    <p:sldId id="285" r:id="rId44"/>
    <p:sldId id="303" r:id="rId45"/>
    <p:sldId id="289" r:id="rId46"/>
    <p:sldId id="290" r:id="rId47"/>
    <p:sldId id="291" r:id="rId48"/>
    <p:sldId id="305" r:id="rId4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108"/>
      </p:cViewPr>
      <p:guideLst>
        <p:guide orient="horz" pos="2160"/>
        <p:guide pos="3840"/>
      </p:guideLst>
    </p:cSldViewPr>
  </p:slideViewPr>
  <p:notesTextViewPr>
    <p:cViewPr>
      <p:scale>
        <a:sx n="33" d="100"/>
        <a:sy n="33" d="100"/>
      </p:scale>
      <p:origin x="0" y="0"/>
    </p:cViewPr>
  </p:notesTextViewPr>
  <p:sorterViewPr>
    <p:cViewPr>
      <p:scale>
        <a:sx n="200" d="100"/>
        <a:sy n="200" d="100"/>
      </p:scale>
      <p:origin x="0" y="5002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405204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37183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02902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368610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64784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448702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129623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06754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400387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33831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57569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57701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88632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07941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00378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6C3EA-C1D9-477D-8E0E-307419505E23}" type="datetimeFigureOut">
              <a:rPr lang="fa-IR" smtClean="0"/>
              <a:pPr/>
              <a:t>1437/03/16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774981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56C3EA-C1D9-477D-8E0E-307419505E23}" type="datetimeFigureOut">
              <a:rPr lang="fa-IR" smtClean="0"/>
              <a:pPr/>
              <a:t>1437/03/16</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7532D07-557D-4FAC-9080-2CC660087B9B}" type="slidenum">
              <a:rPr lang="fa-IR" smtClean="0"/>
              <a:pPr/>
              <a:t>‹#›</a:t>
            </a:fld>
            <a:endParaRPr lang="fa-IR"/>
          </a:p>
        </p:txBody>
      </p:sp>
    </p:spTree>
    <p:extLst>
      <p:ext uri="{BB962C8B-B14F-4D97-AF65-F5344CB8AC3E}">
        <p14:creationId xmlns:p14="http://schemas.microsoft.com/office/powerpoint/2010/main" xmlns="" val="22545645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55257" y="477672"/>
            <a:ext cx="8330189" cy="5172501"/>
          </a:xfrm>
        </p:spPr>
      </p:pic>
    </p:spTree>
    <p:extLst>
      <p:ext uri="{BB962C8B-B14F-4D97-AF65-F5344CB8AC3E}">
        <p14:creationId xmlns:p14="http://schemas.microsoft.com/office/powerpoint/2010/main" xmlns="" val="1665135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F:\images (1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2164080"/>
            <a:ext cx="8610600" cy="3867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30034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00753"/>
            <a:ext cx="8596668" cy="5140610"/>
          </a:xfrm>
        </p:spPr>
        <p:txBody>
          <a:bodyPr/>
          <a:lstStyle/>
          <a:p>
            <a:r>
              <a:rPr lang="fa-IR" dirty="0"/>
              <a:t>در روایات معصومین(ع) نیز نفاق مورد نکوهش قرار گرفته و همواره به مؤمنان سفارش شده است که از منافقان دوری کنند. زیرا آن¬ها که نفاق درون قلب هایشان راه یافته، از راه مستقیم به راه باطل رفته و منحرف گشته اند و سعی دارند که مؤمنان را نیز از مسیر حق منحرف سازند. پیامبر(ص) فرمودند: «من از امتم نه از مومنان بيمناكم و نه مشركان. اما مومن ايمانش مانع ضرر اوست و اما مشرك، خداوند او را به خاطر شركش رسوا مي‌كند. ولي من از منافق به شما مي‌ترسم كه از زبانش علم مي‌ريزد، سخناني مي‌گويد كه به شما دلپذير است ولي اعمالي در پنهان انجام مي‌دهد كه زشت و بد است.»</a:t>
            </a:r>
          </a:p>
        </p:txBody>
      </p:sp>
    </p:spTree>
    <p:extLst>
      <p:ext uri="{BB962C8B-B14F-4D97-AF65-F5344CB8AC3E}">
        <p14:creationId xmlns:p14="http://schemas.microsoft.com/office/powerpoint/2010/main" xmlns="" val="4262743828"/>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a:t>اقسام نفاق</a:t>
            </a:r>
          </a:p>
        </p:txBody>
      </p:sp>
      <p:sp>
        <p:nvSpPr>
          <p:cNvPr id="5" name="Content Placeholder 4"/>
          <p:cNvSpPr>
            <a:spLocks noGrp="1"/>
          </p:cNvSpPr>
          <p:nvPr>
            <p:ph idx="1"/>
          </p:nvPr>
        </p:nvSpPr>
        <p:spPr/>
        <p:txBody>
          <a:bodyPr/>
          <a:lstStyle/>
          <a:p>
            <a:endParaRPr lang="fa-IR"/>
          </a:p>
        </p:txBody>
      </p:sp>
    </p:spTree>
    <p:extLst>
      <p:ext uri="{BB962C8B-B14F-4D97-AF65-F5344CB8AC3E}">
        <p14:creationId xmlns:p14="http://schemas.microsoft.com/office/powerpoint/2010/main" xmlns="" val="3823975362"/>
      </p:ext>
    </p:extLst>
  </p:cSld>
  <p:clrMapOvr>
    <a:masterClrMapping/>
  </p:clrMapOvr>
  <mc:AlternateContent xmlns:mc="http://schemas.openxmlformats.org/markup-compatibility/2006">
    <mc:Choice xmlns:p14="http://schemas.microsoft.com/office/powerpoint/2010/main" xmlns=""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F:\images (1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0674" y="1902141"/>
            <a:ext cx="8651674" cy="43707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6053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68991"/>
            <a:ext cx="8596668" cy="5072371"/>
          </a:xfrm>
        </p:spPr>
        <p:txBody>
          <a:bodyPr>
            <a:normAutofit/>
          </a:bodyPr>
          <a:lstStyle/>
          <a:p>
            <a:r>
              <a:rPr lang="fa-IR" sz="2800" dirty="0"/>
              <a:t>. نفاق در ایمان: در چنین نفاقی، شخص اگرچه در ظاهر خود را مسلمان معرفی کرده و اقرار به خدا و معاد و... می نماید، در باطن به </a:t>
            </a:r>
            <a:r>
              <a:rPr lang="fa-IR" sz="2800" dirty="0" smtClean="0"/>
              <a:t>آن ها </a:t>
            </a:r>
            <a:r>
              <a:rPr lang="fa-IR" sz="2800" dirty="0"/>
              <a:t>معتقد نبوده و کفر در باطنش حضور کامل دارد. زیرا که معیار ایمان به خدا، اعتقاد قلبی است که منافقان از چنین ایمانی محرومند. به همین دلیل است که در قرآن کریم همان تعبیراتی که برای کفار است ( درک نکردن حقایق و...) دقیقا برای منافقان نیز وجود دارد. از چنین نفاقی تعبیر به نفاق اعتقادی می شود و تقريبا منظور قرآن در تمام مواردي که واژه نفاق را بکار برده است، همين معناست.</a:t>
            </a:r>
          </a:p>
        </p:txBody>
      </p:sp>
    </p:spTree>
    <p:extLst>
      <p:ext uri="{BB962C8B-B14F-4D97-AF65-F5344CB8AC3E}">
        <p14:creationId xmlns:p14="http://schemas.microsoft.com/office/powerpoint/2010/main" xmlns="" val="3849421427"/>
      </p:ext>
    </p:extLst>
  </p:cSld>
  <p:clrMapOvr>
    <a:masterClrMapping/>
  </p:clrMapOvr>
  <mc:AlternateContent xmlns:mc="http://schemas.openxmlformats.org/markup-compatibility/2006">
    <mc:Choice xmlns:p14="http://schemas.microsoft.com/office/powerpoint/2010/main" xmlns=""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6037"/>
            <a:ext cx="8596668" cy="5345326"/>
          </a:xfrm>
        </p:spPr>
        <p:txBody>
          <a:bodyPr>
            <a:normAutofit/>
          </a:bodyPr>
          <a:lstStyle/>
          <a:p>
            <a:r>
              <a:rPr lang="fa-IR" sz="2800" dirty="0"/>
              <a:t>. نفاق در عبادت: در این نوع از نفاق ممکن است که انسان واقعا مسلمان باشد، اما خداوند را به قصد قربت و رسیدن به ثواب، اطاعت و عبادت نکند، بلکه تنها هدفش از عبادت، خودنمایی و دست یابی به موقعیت اجتماعی باشد.</a:t>
            </a:r>
          </a:p>
        </p:txBody>
      </p:sp>
    </p:spTree>
    <p:extLst>
      <p:ext uri="{BB962C8B-B14F-4D97-AF65-F5344CB8AC3E}">
        <p14:creationId xmlns:p14="http://schemas.microsoft.com/office/powerpoint/2010/main" xmlns="" val="1360799923"/>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3937" y="873458"/>
            <a:ext cx="8596668" cy="5304382"/>
          </a:xfrm>
        </p:spPr>
        <p:txBody>
          <a:bodyPr>
            <a:normAutofit/>
          </a:bodyPr>
          <a:lstStyle/>
          <a:p>
            <a:r>
              <a:rPr lang="fa-IR" sz="2800" dirty="0"/>
              <a:t>3. نفاق در معاشرت های اجتماعی: این نوع از نفاق فراگیر بوده و در تمام جوامع انسانی به چشم می خورد. در این نوع، انسان بر اساس منافع شخصی و دنیا دوستی، با هرکس به میل و سلیقه او سخن می گوید و اعمال و رفتارش را طبق میل و سلیقه او تنظیم می کند؛ با کافر، کافر است و با مسلمان، مسلمان. چنین نفاقی بدترین نوع نفاق بوده و پس از نفاق در ایمان، شدیدترین مجازات را دارد. زیرا که اگر انسان در حضور مردم، به گونه ای رفتار کند و در غیاب آنان خلاف آن را انجام دهد، یا زبان به ناسزا و آشکار کردن عیوب آن ها نماید، بزرگ ترین ظلم را در حق آنان مرتکب شده است.</a:t>
            </a:r>
          </a:p>
        </p:txBody>
      </p:sp>
    </p:spTree>
    <p:extLst>
      <p:ext uri="{BB962C8B-B14F-4D97-AF65-F5344CB8AC3E}">
        <p14:creationId xmlns:p14="http://schemas.microsoft.com/office/powerpoint/2010/main" xmlns="" val="1366570089"/>
      </p:ext>
    </p:extLst>
  </p:cSld>
  <p:clrMapOvr>
    <a:masterClrMapping/>
  </p:clrMapOvr>
  <mc:AlternateContent xmlns:mc="http://schemas.openxmlformats.org/markup-compatibility/2006">
    <mc:Choice xmlns:p14="http://schemas.microsoft.com/office/powerpoint/2010/main" xmlns=""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64025"/>
            <a:ext cx="8596668" cy="5577338"/>
          </a:xfrm>
        </p:spPr>
        <p:txBody>
          <a:bodyPr>
            <a:normAutofit/>
          </a:bodyPr>
          <a:lstStyle/>
          <a:p>
            <a:r>
              <a:rPr lang="fa-IR" sz="2800" dirty="0"/>
              <a:t>امام سجاد(ع) درباره ي نفاق اخلاقي مي فرمايد: </a:t>
            </a:r>
          </a:p>
          <a:p>
            <a:r>
              <a:rPr lang="fa-IR" sz="2800" dirty="0"/>
              <a:t>«همانا منافق کسي است که از کاري نهي مي کند ولي خود از آن کار دست نمي کشد و فرمان مي دهد به انجام آنچه خود،انجام نمي دهد... و روزش را شب مي کند و اندوهي جز خوردن شام ندارد. با اينکه روزه هم نبوده و چون صبح بيدار شود، اندوهي جز خوابيدن ندارد، با اينکه شب بيدار نبوده است.»</a:t>
            </a:r>
          </a:p>
          <a:p>
            <a:endParaRPr lang="fa-IR" sz="2800" dirty="0"/>
          </a:p>
        </p:txBody>
      </p:sp>
    </p:spTree>
    <p:extLst>
      <p:ext uri="{BB962C8B-B14F-4D97-AF65-F5344CB8AC3E}">
        <p14:creationId xmlns:p14="http://schemas.microsoft.com/office/powerpoint/2010/main" xmlns="" val="3160885780"/>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654" y="1661160"/>
            <a:ext cx="8596668" cy="1320800"/>
          </a:xfrm>
        </p:spPr>
        <p:txBody>
          <a:bodyPr/>
          <a:lstStyle/>
          <a:p>
            <a:endParaRPr lang="fa-I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30680" y="614270"/>
            <a:ext cx="6857999" cy="5496970"/>
          </a:xfrm>
        </p:spPr>
      </p:pic>
    </p:spTree>
    <p:extLst>
      <p:ext uri="{BB962C8B-B14F-4D97-AF65-F5344CB8AC3E}">
        <p14:creationId xmlns:p14="http://schemas.microsoft.com/office/powerpoint/2010/main" xmlns="" val="110520091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نشانه های منافقان:</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65962026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2224585"/>
            <a:ext cx="7766936" cy="3794078"/>
          </a:xfrm>
        </p:spPr>
        <p:txBody>
          <a:bodyPr>
            <a:normAutofit fontScale="85000" lnSpcReduction="20000"/>
          </a:bodyPr>
          <a:lstStyle/>
          <a:p>
            <a:r>
              <a:rPr lang="fa-IR" sz="2800" dirty="0" smtClean="0">
                <a:solidFill>
                  <a:schemeClr val="tx1"/>
                </a:solidFill>
              </a:rPr>
              <a:t>دانشجو : زهرا عابدی</a:t>
            </a:r>
          </a:p>
          <a:p>
            <a:endParaRPr lang="fa-IR" sz="2800" dirty="0" smtClean="0">
              <a:solidFill>
                <a:schemeClr val="tx1"/>
              </a:solidFill>
            </a:endParaRPr>
          </a:p>
          <a:p>
            <a:r>
              <a:rPr lang="fa-IR" sz="2800" dirty="0" smtClean="0">
                <a:solidFill>
                  <a:schemeClr val="tx1"/>
                </a:solidFill>
              </a:rPr>
              <a:t>استاد : جناب آقای دکتر مومنی</a:t>
            </a:r>
          </a:p>
          <a:p>
            <a:endParaRPr lang="fa-IR" sz="2800" dirty="0" smtClean="0">
              <a:solidFill>
                <a:schemeClr val="tx1"/>
              </a:solidFill>
            </a:endParaRPr>
          </a:p>
          <a:p>
            <a:r>
              <a:rPr lang="fa-IR" sz="2800" dirty="0" smtClean="0">
                <a:solidFill>
                  <a:schemeClr val="tx1"/>
                </a:solidFill>
              </a:rPr>
              <a:t>رشته :کارشناسی مدیریت فرهنگی</a:t>
            </a:r>
          </a:p>
          <a:p>
            <a:endParaRPr lang="fa-IR" sz="2800" dirty="0" smtClean="0">
              <a:solidFill>
                <a:schemeClr val="tx1"/>
              </a:solidFill>
            </a:endParaRPr>
          </a:p>
          <a:p>
            <a:r>
              <a:rPr lang="fa-IR" sz="2800" dirty="0" smtClean="0">
                <a:solidFill>
                  <a:schemeClr val="tx1"/>
                </a:solidFill>
              </a:rPr>
              <a:t>درس:آسیب شناسی فرهنگی واجتماعی</a:t>
            </a:r>
          </a:p>
          <a:p>
            <a:endParaRPr lang="fa-IR" sz="2800" dirty="0" smtClean="0">
              <a:solidFill>
                <a:schemeClr val="tx1"/>
              </a:solidFill>
            </a:endParaRPr>
          </a:p>
          <a:p>
            <a:r>
              <a:rPr lang="fa-IR" sz="2800" dirty="0" smtClean="0">
                <a:solidFill>
                  <a:schemeClr val="tx1"/>
                </a:solidFill>
              </a:rPr>
              <a:t>دانشگاه :جامع علمی کاربردی واحد 11</a:t>
            </a:r>
            <a:endParaRPr lang="fa-IR" sz="2800" dirty="0">
              <a:solidFill>
                <a:schemeClr val="tx1"/>
              </a:solidFill>
            </a:endParaRPr>
          </a:p>
        </p:txBody>
      </p:sp>
      <p:sp>
        <p:nvSpPr>
          <p:cNvPr id="8" name="Rectangle 7"/>
          <p:cNvSpPr/>
          <p:nvPr/>
        </p:nvSpPr>
        <p:spPr>
          <a:xfrm>
            <a:off x="3105184" y="345158"/>
            <a:ext cx="493276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نفاق و دورویی</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xmlns="" val="2897497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7673"/>
            <a:ext cx="8596668" cy="5563690"/>
          </a:xfrm>
        </p:spPr>
        <p:txBody>
          <a:bodyPr>
            <a:normAutofit/>
          </a:bodyPr>
          <a:lstStyle/>
          <a:p>
            <a:r>
              <a:rPr lang="fa-IR" sz="3200" dirty="0"/>
              <a:t>خداوند متعال در سوره منافقون به بعضي از نشانه هاي اهل نفاق پرداخته و به مردم معيار كلي معرفي مي كند كه اگر كسي اين صفات را داشته باشد از او بپرهیزید و در معاشرت با وي كمال احتياط را داشته باشيد. </a:t>
            </a:r>
          </a:p>
        </p:txBody>
      </p:sp>
    </p:spTree>
    <p:extLst>
      <p:ext uri="{BB962C8B-B14F-4D97-AF65-F5344CB8AC3E}">
        <p14:creationId xmlns:p14="http://schemas.microsoft.com/office/powerpoint/2010/main" xmlns="" val="1289433100"/>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5093"/>
            <a:ext cx="8596668" cy="5386269"/>
          </a:xfrm>
        </p:spPr>
        <p:txBody>
          <a:bodyPr>
            <a:normAutofit/>
          </a:bodyPr>
          <a:lstStyle/>
          <a:p>
            <a:r>
              <a:rPr lang="fa-IR" sz="2000" dirty="0"/>
              <a:t>1. دروغگویی: شاخص ترين علامت منافقين دروغ گفتن آنان در ارتباط با ديگران است. خداوند در ابتدای سوره منافقون می فرماید: </a:t>
            </a:r>
          </a:p>
          <a:p>
            <a:r>
              <a:rPr lang="fa-IR" sz="2000" dirty="0"/>
              <a:t>«هنگامی که منافقان نزد تو آیند می گویند: «ما شهادت می دهیم که یقینا تو رسول خدایی. خداوند می داند که تو رسول او هستی ولی خداوند شهادت می دهد که منافقان دروغ گو هستند (و به گفته خود ایمان ندارند).» </a:t>
            </a:r>
          </a:p>
          <a:p>
            <a:r>
              <a:rPr lang="fa-IR" sz="2000" dirty="0"/>
              <a:t>از اینجا نخستین نشانه نفاق روشن می شود و آن دوگانگی ظاهر و باطن است که با زبان اظهار ایمان می کنند ولی در دل آن ها، نشانی از ایمان نیست. این دروغگویی و کذب محور اصلی نفاق را تشکیل می دهد.</a:t>
            </a:r>
          </a:p>
          <a:p>
            <a:r>
              <a:rPr lang="fa-IR" sz="2000" dirty="0"/>
              <a:t>اساساً دوگانگي در رفتار و گفتار، انسان را در رديف اهل نفاق قرار مي دهد و او را از رسيدن به كمال باز می دارد. يك انسان مسلمان همواره بايد تلاش كند كه ظاهر و باطنش يكي بوده و در برخورد با ديگران رو راست باشد. </a:t>
            </a:r>
          </a:p>
          <a:p>
            <a:endParaRPr lang="fa-IR" sz="2000" dirty="0"/>
          </a:p>
        </p:txBody>
      </p:sp>
    </p:spTree>
    <p:extLst>
      <p:ext uri="{BB962C8B-B14F-4D97-AF65-F5344CB8AC3E}">
        <p14:creationId xmlns:p14="http://schemas.microsoft.com/office/powerpoint/2010/main" xmlns="" val="3562764590"/>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9442" y="2418437"/>
            <a:ext cx="8596668" cy="3880773"/>
          </a:xfrm>
        </p:spPr>
        <p:txBody>
          <a:bodyPr/>
          <a:lstStyle/>
          <a:p>
            <a:endParaRPr lang="en-US" dirty="0"/>
          </a:p>
        </p:txBody>
      </p:sp>
      <p:pic>
        <p:nvPicPr>
          <p:cNvPr id="6146" name="Picture 2" descr="C:\Users\1\Desktop\دورویی\images (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57512" y="1158240"/>
            <a:ext cx="4644715" cy="4190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0106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1319"/>
            <a:ext cx="8596668" cy="5550043"/>
          </a:xfrm>
        </p:spPr>
        <p:txBody>
          <a:bodyPr>
            <a:normAutofit/>
          </a:bodyPr>
          <a:lstStyle/>
          <a:p>
            <a:r>
              <a:rPr lang="fa-IR" sz="3200" dirty="0"/>
              <a:t>2. استفاده ابزاری از مقدسات: آیه بعد به دومین نشانه منافقان پرداخته و می فرماید: </a:t>
            </a:r>
          </a:p>
          <a:p>
            <a:r>
              <a:rPr lang="fa-IR" sz="3200" dirty="0"/>
              <a:t>«آن ها سوگندهایشان را سپر ساخته اند تا مردم را از راه خدا بازدارند».</a:t>
            </a:r>
          </a:p>
          <a:p>
            <a:r>
              <a:rPr lang="fa-IR" sz="3200" dirty="0"/>
              <a:t>خداوند در این آیه بیان می کند که منافقان خود را در زیر پوششی از نام مقدس خداوند و سوگندهای دیگر قرار می دهند تا چهره واقعی خود را پنهان کنند و عواطف مردم را به سوی خود جلب کرده و از این طریق به اغفال مردم بپردازند و آنان را از راه خداوند بازدارند.</a:t>
            </a:r>
          </a:p>
          <a:p>
            <a:endParaRPr lang="fa-IR" sz="3200" dirty="0"/>
          </a:p>
        </p:txBody>
      </p:sp>
    </p:spTree>
    <p:extLst>
      <p:ext uri="{BB962C8B-B14F-4D97-AF65-F5344CB8AC3E}">
        <p14:creationId xmlns:p14="http://schemas.microsoft.com/office/powerpoint/2010/main" xmlns="" val="160782666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6037"/>
            <a:ext cx="8596668" cy="5345326"/>
          </a:xfrm>
        </p:spPr>
        <p:txBody>
          <a:bodyPr>
            <a:noAutofit/>
          </a:bodyPr>
          <a:lstStyle/>
          <a:p>
            <a:r>
              <a:rPr lang="fa-IR" sz="2400" dirty="0"/>
              <a:t>3. آرايش ظاهري و قيافه اي جذاب:</a:t>
            </a:r>
          </a:p>
          <a:p>
            <a:r>
              <a:rPr lang="fa-IR" sz="2400" dirty="0"/>
              <a:t>«هنگامی که آن ها را می بینی جسم و قیافه آنان تو را در شگفتی فرو می برد و اگر سخن بگویند به سخنانشان گوش فرا می دهی، اما گویی چوب هایی خشکی هستند که بر دیوار تکیه داده شده اند. هر فریادی از هر جا بلند شود بر ضد خود می پندارند.»</a:t>
            </a:r>
          </a:p>
          <a:p>
            <a:r>
              <a:rPr lang="fa-IR" sz="2400" dirty="0"/>
              <a:t> در این آیه خداوند متعال يكي ديگر از ويژگي هاي اهل نفاق را آراستگي ظاهر و جذابيت صورت آنان مي داند، در </a:t>
            </a:r>
            <a:r>
              <a:rPr lang="fa-IR" sz="2400" dirty="0" smtClean="0"/>
              <a:t>حالی </a:t>
            </a:r>
            <a:r>
              <a:rPr lang="fa-IR" sz="2400" dirty="0"/>
              <a:t>که پیکرهای آنان را در خالی بودن از عقل و فهم و ایمان تشبیه به چوب کرده است، زیرا که ظاهری آراسته و قیافه ای جالب دارند، اما باطنشان خالی از هر گونه خوبی و توکل به خدا و اعتماد به نفس است و همواره ترس و وحشتی عجیب بر قلب آنان حکمفرما است، به طوریکه هر فریادی از هر جا بلند شود آن را بر ضد خود می دانند.</a:t>
            </a:r>
          </a:p>
          <a:p>
            <a:endParaRPr lang="fa-IR" sz="2400" dirty="0"/>
          </a:p>
        </p:txBody>
      </p:sp>
    </p:spTree>
    <p:extLst>
      <p:ext uri="{BB962C8B-B14F-4D97-AF65-F5344CB8AC3E}">
        <p14:creationId xmlns:p14="http://schemas.microsoft.com/office/powerpoint/2010/main" xmlns="" val="993756910"/>
      </p:ext>
    </p:extLst>
  </p:cSld>
  <p:clrMapOvr>
    <a:masterClrMapping/>
  </p:clrMapOvr>
  <mc:AlternateContent xmlns:mc="http://schemas.openxmlformats.org/markup-compatibility/2006">
    <mc:Choice xmlns:p14="http://schemas.microsoft.com/office/powerpoint/2010/main" xmlns=""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8194" name="Picture 2" descr="C:\Users\1\Desktop\دورویی\download (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0390" y="1311105"/>
            <a:ext cx="4575810" cy="4435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6017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36729"/>
            <a:ext cx="8596668" cy="5604634"/>
          </a:xfrm>
        </p:spPr>
        <p:txBody>
          <a:bodyPr>
            <a:normAutofit/>
          </a:bodyPr>
          <a:lstStyle/>
          <a:p>
            <a:r>
              <a:rPr lang="fa-IR" sz="3200" dirty="0"/>
              <a:t>4. کبر و غرور: غرور و خودخواهی چنان در وجود آنان ریشه کرده است که در برابر لغزش هایی که از آنان سر می زند، در صدد جبران برنمی آیند و از بازگشت و توبه گریزانند.</a:t>
            </a:r>
          </a:p>
          <a:p>
            <a:r>
              <a:rPr lang="fa-IR" sz="3200" dirty="0"/>
              <a:t>«هنگامی که به آن ها گفته می شود: بیایید تا رسول خدا برای شما استغفار کند، سرهای خود را ( از روی استهزا و کبر و غرور) تکان می دهند و آن ها را می بینی که از سخنان تو اعراض کرده و تکبر می ورزند.»</a:t>
            </a:r>
          </a:p>
          <a:p>
            <a:endParaRPr lang="fa-IR" sz="3200" dirty="0"/>
          </a:p>
        </p:txBody>
      </p:sp>
    </p:spTree>
    <p:extLst>
      <p:ext uri="{BB962C8B-B14F-4D97-AF65-F5344CB8AC3E}">
        <p14:creationId xmlns:p14="http://schemas.microsoft.com/office/powerpoint/2010/main" xmlns="" val="274650237"/>
      </p:ext>
    </p:extLst>
  </p:cSld>
  <p:clrMapOvr>
    <a:masterClrMapping/>
  </p:clrMapOvr>
  <mc:AlternateContent xmlns:mc="http://schemas.openxmlformats.org/markup-compatibility/2006">
    <mc:Choice xmlns:p14="http://schemas.microsoft.com/office/powerpoint/2010/main" xmlns=""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a:t>عوامل نفاق:</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1767494975"/>
      </p:ext>
    </p:extLst>
  </p:cSld>
  <p:clrMapOvr>
    <a:masterClrMapping/>
  </p:clrMapOvr>
  <mc:AlternateContent xmlns:mc="http://schemas.openxmlformats.org/markup-compatibility/2006">
    <mc:Choice xmlns:p14="http://schemas.microsoft.com/office/powerpoint/2010/main" xmlns=""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F:\نفاق\مفهوم نفاق جدید در قرآن_files\931845151151224285819221516823568160102102.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48208" y="1163981"/>
            <a:ext cx="4080351" cy="4760410"/>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5796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5219"/>
            <a:ext cx="8596668" cy="5236144"/>
          </a:xfrm>
        </p:spPr>
        <p:txBody>
          <a:bodyPr>
            <a:normAutofit/>
          </a:bodyPr>
          <a:lstStyle/>
          <a:p>
            <a:r>
              <a:rPr lang="fa-IR" sz="3600" dirty="0"/>
              <a:t>1. ضعف ایمان و اعتقاد: کسی که ایمان کامل به خداوند ندارد، اعمال و رفتارش از روی اخلاص و برای خدا نمی باشد. در نتیجه عمل و قول او در باطن برای غیر خدا و جلب رضایت دیگران و منافقانه است، هر چند در ظاهر، خود را فردی متوکل و خدایی جلوه می دهد.</a:t>
            </a:r>
          </a:p>
        </p:txBody>
      </p:sp>
    </p:spTree>
    <p:extLst>
      <p:ext uri="{BB962C8B-B14F-4D97-AF65-F5344CB8AC3E}">
        <p14:creationId xmlns:p14="http://schemas.microsoft.com/office/powerpoint/2010/main" xmlns="" val="668228822"/>
      </p:ext>
    </p:extLst>
  </p:cSld>
  <p:clrMapOvr>
    <a:masterClrMapping/>
  </p:clrMapOvr>
  <mc:AlternateContent xmlns:mc="http://schemas.openxmlformats.org/markup-compatibility/2006">
    <mc:Choice xmlns:p14="http://schemas.microsoft.com/office/powerpoint/2010/main" xmlns=""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نفاق و دورویی</a:t>
            </a:r>
            <a:r>
              <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fa-I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30014" y="1304365"/>
            <a:ext cx="6333565" cy="5553635"/>
          </a:xfrm>
        </p:spPr>
      </p:pic>
    </p:spTree>
    <p:extLst>
      <p:ext uri="{BB962C8B-B14F-4D97-AF65-F5344CB8AC3E}">
        <p14:creationId xmlns:p14="http://schemas.microsoft.com/office/powerpoint/2010/main" xmlns="" val="39505631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73207"/>
            <a:ext cx="8596668" cy="5468156"/>
          </a:xfrm>
        </p:spPr>
        <p:txBody>
          <a:bodyPr>
            <a:noAutofit/>
          </a:bodyPr>
          <a:lstStyle/>
          <a:p>
            <a:r>
              <a:rPr lang="fa-IR" sz="2800" dirty="0"/>
              <a:t>2. حقارت نفس و خود کم بینی: کسی که دچار خود کم بینی و حقارت و ذلت نفس است و هیچ توجهی به داشته ها و نعمت های الهی خود ندارد، همیشه خود را آنگونه که دیگران دوست داشته و می پسندند، نشان داده و دارای شخصیت ثابتی نمی باشد، لذا دچار نفاق می گردد. امیرالمومنین(ع) به این عامل مهم تصریح فرموده اند:</a:t>
            </a:r>
          </a:p>
          <a:p>
            <a:r>
              <a:rPr lang="fa-IR" sz="2800" dirty="0"/>
              <a:t>«نفاق آدمى از ذلتى است كه در خویش مى‏یابد.»</a:t>
            </a:r>
          </a:p>
          <a:p>
            <a:endParaRPr lang="fa-IR" sz="2800" dirty="0"/>
          </a:p>
        </p:txBody>
      </p:sp>
    </p:spTree>
    <p:extLst>
      <p:ext uri="{BB962C8B-B14F-4D97-AF65-F5344CB8AC3E}">
        <p14:creationId xmlns:p14="http://schemas.microsoft.com/office/powerpoint/2010/main" xmlns="" val="199942037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2137"/>
            <a:ext cx="8596668" cy="5659225"/>
          </a:xfrm>
        </p:spPr>
        <p:txBody>
          <a:bodyPr>
            <a:normAutofit/>
          </a:bodyPr>
          <a:lstStyle/>
          <a:p>
            <a:r>
              <a:rPr lang="fa-IR" sz="3200" dirty="0"/>
              <a:t>3. دنیاپرستی: از آنجا که دنیا پرستی و دنیادوستی منشأ هر اشتباه و لغزشی است، منشأ نفاق که یکی از صفات رذیله و بدترین انواع کفر می باشد نیز خواهد بود و بدین جهت است که دنیا در نظر منافق جلوه نموده و آنان را از کارهای شایسته و نیک باز می دارد. هر چند خود را در ظاهر نیکوکار و ملتزم به دستورات اسلامی نشان می دهند.</a:t>
            </a:r>
          </a:p>
        </p:txBody>
      </p:sp>
    </p:spTree>
    <p:extLst>
      <p:ext uri="{BB962C8B-B14F-4D97-AF65-F5344CB8AC3E}">
        <p14:creationId xmlns:p14="http://schemas.microsoft.com/office/powerpoint/2010/main" xmlns="" val="3316439834"/>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a:t>آثار و مفاسد نفاق:</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411197676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0501"/>
            <a:ext cx="8596668" cy="5440861"/>
          </a:xfrm>
        </p:spPr>
        <p:txBody>
          <a:bodyPr>
            <a:normAutofit/>
          </a:bodyPr>
          <a:lstStyle/>
          <a:p>
            <a:r>
              <a:rPr lang="fa-IR" sz="2800" dirty="0"/>
              <a:t>آثار فردی:</a:t>
            </a:r>
          </a:p>
          <a:p>
            <a:r>
              <a:rPr lang="fa-IR" sz="2800" dirty="0"/>
              <a:t>1. زمینه ساز مفاسد دیگر: نفاق منشأ بسیاری رذایل دیگر از جمله: دروغگویی، سخن چینی، ریاکاری، غیبت و... می شود، که هر یک به تنهایی برای هلاکت انسان در دنیا و آخرت کافی است.</a:t>
            </a:r>
          </a:p>
          <a:p>
            <a:r>
              <a:rPr lang="fa-IR" sz="2800" dirty="0"/>
              <a:t> 2. کور دلی: از جمله آثار نفاق، مهر خوردن بر قلب است، بطوریکه از درک حقایق عاجز می گردد. هنگامی که انسان مرتکب گناهی می شود، در اثر آن نقطه تاریکی بر دلش ایجاد می گردد و هر چه بر آن گناه اصرار ورزد، به همان نسبت صفحه قلبش سیاه تر می گردد ، تا جایی که دیگر سخن حق در قلب او تأثیر ندارد.</a:t>
            </a:r>
          </a:p>
          <a:p>
            <a:endParaRPr lang="fa-IR" sz="2800" dirty="0"/>
          </a:p>
        </p:txBody>
      </p:sp>
    </p:spTree>
    <p:extLst>
      <p:ext uri="{BB962C8B-B14F-4D97-AF65-F5344CB8AC3E}">
        <p14:creationId xmlns:p14="http://schemas.microsoft.com/office/powerpoint/2010/main" xmlns="" val="427760070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629" y="818867"/>
            <a:ext cx="8596668" cy="4922246"/>
          </a:xfrm>
        </p:spPr>
        <p:txBody>
          <a:bodyPr>
            <a:normAutofit/>
          </a:bodyPr>
          <a:lstStyle/>
          <a:p>
            <a:r>
              <a:rPr lang="fa-IR" sz="2400" dirty="0"/>
              <a:t>3. قبول نشدن استغفار: از آنجا که منافق با گناه سرو کار دارد، صفحه قلبش سیاه گشته، دعای او مستجاب نمی شود، لذا در گمراهی آشکار بسر می برد و بعید است که به او اجازه بازگشت و توبه داده شود، به¬طوریکه حتی استغفار پیامبر (ص) نیز در حق او قبول نمی-شود.»</a:t>
            </a:r>
          </a:p>
          <a:p>
            <a:r>
              <a:rPr lang="fa-IR" sz="2400" dirty="0"/>
              <a:t>4. سقوط در جهنم: </a:t>
            </a:r>
          </a:p>
          <a:p>
            <a:r>
              <a:rPr lang="fa-IR" sz="2400" dirty="0"/>
              <a:t>«منافقین در پایین ترین درکات دوزخ قرار دارند و هرگز یاوری بر آنان نخواهی یافت.»</a:t>
            </a:r>
          </a:p>
          <a:p>
            <a:r>
              <a:rPr lang="fa-IR" sz="2400" dirty="0"/>
              <a:t>از این آیه استفاده می شود که نفاق بدترین نوع کفر و منافقان دورترین افراد از خدا هستند و به همین دلیل جایگاه آنان بدترین و پست ترین نقطه جهنم است.</a:t>
            </a:r>
          </a:p>
          <a:p>
            <a:endParaRPr lang="fa-IR" sz="2400" dirty="0"/>
          </a:p>
        </p:txBody>
      </p:sp>
    </p:spTree>
    <p:extLst>
      <p:ext uri="{BB962C8B-B14F-4D97-AF65-F5344CB8AC3E}">
        <p14:creationId xmlns:p14="http://schemas.microsoft.com/office/powerpoint/2010/main" xmlns="" val="1893243683"/>
      </p:ext>
    </p:extLst>
  </p:cSld>
  <p:clrMapOvr>
    <a:masterClrMapping/>
  </p:clrMapOvr>
  <mc:AlternateContent xmlns:mc="http://schemas.openxmlformats.org/markup-compatibility/2006">
    <mc:Choice xmlns:p14="http://schemas.microsoft.com/office/powerpoint/2010/main" xmlns=""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descr="F:\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93757" y="1595437"/>
            <a:ext cx="4028123" cy="40281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7965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آثار اجتماعی: </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224470824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09935"/>
            <a:ext cx="8596668" cy="5031428"/>
          </a:xfrm>
        </p:spPr>
        <p:txBody>
          <a:bodyPr>
            <a:normAutofit/>
          </a:bodyPr>
          <a:lstStyle/>
          <a:p>
            <a:pPr marL="0" indent="0">
              <a:buNone/>
            </a:pPr>
            <a:r>
              <a:rPr lang="fa-IR" sz="2000" dirty="0"/>
              <a:t>شکی نیست که نفاق دارای آثار زیان بار اجتماعی است و در طول تاریخ اسلام خسارت های بزرگی را متوجه جامعه اسلامی و مسلمانان کرده است. منافقان با نفوذ در جامعه اسلامی توانسته اند آسیب هایی را متوجه آن کنند و پیامبر(ص) از روزهای نخستین بعثت با این مشکل مواجه بودند.</a:t>
            </a:r>
          </a:p>
          <a:p>
            <a:pPr marL="0" indent="0">
              <a:buNone/>
            </a:pPr>
            <a:r>
              <a:rPr lang="fa-IR" sz="2000" dirty="0"/>
              <a:t>1. ترویج فساد: از جمله اموری که منافقان به آن مشغول </a:t>
            </a:r>
            <a:r>
              <a:rPr lang="fa-IR" sz="2000" dirty="0" smtClean="0"/>
              <a:t>می شوند </a:t>
            </a:r>
            <a:r>
              <a:rPr lang="fa-IR" sz="2000" dirty="0"/>
              <a:t>و تأثیر منفی در جامعه می گذارند، این است که به ترویج فساد </a:t>
            </a:r>
            <a:r>
              <a:rPr lang="fa-IR" sz="2000" dirty="0" smtClean="0"/>
              <a:t>می پردازند </a:t>
            </a:r>
            <a:r>
              <a:rPr lang="fa-IR" sz="2000" dirty="0"/>
              <a:t>تا از این راه افراد جامعه، مخصوصا جوانان را از گرایش به سوی معنویت و دینداری بازدارند..</a:t>
            </a:r>
          </a:p>
          <a:p>
            <a:pPr marL="0" indent="0">
              <a:buNone/>
            </a:pPr>
            <a:r>
              <a:rPr lang="fa-IR" sz="2000" dirty="0"/>
              <a:t>2. مانع گسترش عدالت: منافقان با ایجاد فشار اقتصادی بر نیازمندان، از گسترش عدالت در جامعه جلوگیری می کنند و نمی گذارند فقرایی که ایمان آورده¬اندبه سمت اسلام گرایش پیدا کنند.</a:t>
            </a:r>
          </a:p>
          <a:p>
            <a:pPr marL="0" indent="0">
              <a:buNone/>
            </a:pPr>
            <a:r>
              <a:rPr lang="fa-IR" sz="2000" dirty="0"/>
              <a:t>«آن ها کسانی هستند که می گویند: به افرادی که نزد رسول خدا هستند انفاق نکنید تا پراکنده شوند.»</a:t>
            </a:r>
          </a:p>
          <a:p>
            <a:pPr marL="0" indent="0">
              <a:buNone/>
            </a:pPr>
            <a:endParaRPr lang="fa-IR" sz="2000" dirty="0"/>
          </a:p>
        </p:txBody>
      </p:sp>
    </p:spTree>
    <p:extLst>
      <p:ext uri="{BB962C8B-B14F-4D97-AF65-F5344CB8AC3E}">
        <p14:creationId xmlns:p14="http://schemas.microsoft.com/office/powerpoint/2010/main" xmlns="" val="2354788005"/>
      </p:ext>
    </p:extLst>
  </p:cSld>
  <p:clrMapOvr>
    <a:masterClrMapping/>
  </p:clrMapOvr>
  <mc:AlternateContent xmlns:mc="http://schemas.openxmlformats.org/markup-compatibility/2006">
    <mc:Choice xmlns:p14="http://schemas.microsoft.com/office/powerpoint/2010/main" xmlns="" Requires="p14">
      <p:transition spd="slow" p14:dur="4000">
        <p14:vortex/>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13899"/>
            <a:ext cx="8596668" cy="5727463"/>
          </a:xfrm>
        </p:spPr>
        <p:txBody>
          <a:bodyPr>
            <a:normAutofit/>
          </a:bodyPr>
          <a:lstStyle/>
          <a:p>
            <a:r>
              <a:rPr lang="fa-IR" sz="2800" dirty="0"/>
              <a:t>3. ایجاد یأس: یکی از چیزهایی که می تواند در جامعه روح تلاش ایجاد کند، امید به آینده است. منافقان مردم را نسبت به وضع جامعه اسلامی و رهبری آن بدبین و در نتیجه ناامید می کنند. </a:t>
            </a:r>
          </a:p>
          <a:p>
            <a:r>
              <a:rPr lang="fa-IR" sz="2800" dirty="0"/>
              <a:t>4. ایستادگی در برابر حق: یکی از اهداف مهم انبیاء (ع) به ویژه پیامبر(ص)، احیاء حق در میان مردم بوده است ولی منافقان در مقابل آنان می ایستادند و چهره حق را تیره جلوه می دانند. قرآن می فرماید:</a:t>
            </a:r>
          </a:p>
          <a:p>
            <a:r>
              <a:rPr lang="fa-IR" sz="2800" dirty="0"/>
              <a:t>«و هنگامی که به آنان گفته شود: به سوی آنچه خداوند نازل کرده و به سوی پیامبر بیایید، منافقان را می بینی که از(قبول دعوت) تو، اعراض می کنند.»</a:t>
            </a:r>
          </a:p>
          <a:p>
            <a:endParaRPr lang="fa-IR" sz="2800" dirty="0"/>
          </a:p>
        </p:txBody>
      </p:sp>
    </p:spTree>
    <p:extLst>
      <p:ext uri="{BB962C8B-B14F-4D97-AF65-F5344CB8AC3E}">
        <p14:creationId xmlns:p14="http://schemas.microsoft.com/office/powerpoint/2010/main" xmlns="" val="394193921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464625" y="1048872"/>
            <a:ext cx="4738081" cy="4972844"/>
          </a:xfrm>
        </p:spPr>
      </p:pic>
    </p:spTree>
    <p:extLst>
      <p:ext uri="{BB962C8B-B14F-4D97-AF65-F5344CB8AC3E}">
        <p14:creationId xmlns:p14="http://schemas.microsoft.com/office/powerpoint/2010/main" xmlns="" val="4000864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rmAutofit/>
          </a:bodyPr>
          <a:lstStyle/>
          <a:p>
            <a:r>
              <a:rPr lang="fa-IR" sz="3600" dirty="0"/>
              <a:t>نفاق در اصل به معنای دورویی و مخالفت ظاهر با باطن است و منافق یا دورو، کسی است که با زبان چیزی را بگوید ولی نیت واقعی خود را مخفی نگه دارد تا به دیگران زیان و آسیب برساند. </a:t>
            </a:r>
          </a:p>
          <a:p>
            <a:r>
              <a:rPr lang="fa-IR" sz="3600" dirty="0"/>
              <a:t>به کاربردن واژه نفاق برای افراد دورو، مخصوص قرآن کریم و دوران پس از اسلام بوده و پیش از آن، چنین کاربردی نداشته است.</a:t>
            </a:r>
          </a:p>
          <a:p>
            <a:endParaRPr lang="fa-IR" sz="3600" dirty="0"/>
          </a:p>
        </p:txBody>
      </p:sp>
    </p:spTree>
    <p:extLst>
      <p:ext uri="{BB962C8B-B14F-4D97-AF65-F5344CB8AC3E}">
        <p14:creationId xmlns:p14="http://schemas.microsoft.com/office/powerpoint/2010/main" xmlns="" val="1962209388"/>
      </p:ext>
    </p:extLst>
  </p:cSld>
  <p:clrMapOvr>
    <a:masterClrMapping/>
  </p:clrMapOvr>
  <p:transition spd="med">
    <p:pull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7200" dirty="0"/>
              <a:t>درمان نفاق: </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299821109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invX="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F:\images (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07142" y="1150580"/>
            <a:ext cx="3447098" cy="43824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791217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3081"/>
            <a:ext cx="8596668" cy="5618281"/>
          </a:xfrm>
        </p:spPr>
        <p:txBody>
          <a:bodyPr>
            <a:normAutofit/>
          </a:bodyPr>
          <a:lstStyle/>
          <a:p>
            <a:r>
              <a:rPr lang="fa-IR" sz="3200" dirty="0"/>
              <a:t>1. درمان علمی: این مرحله، با تفکر در آثار نفاق، چه در دنیا و چه در آخرت انجام می شود. زمانی که فرد به آثار نفاق توجه کند و به این بیاندیشد که اگر به این صفت معرفی شود، از انظار مردم می افتد، رسوا شده و آبروی خود را از دست </a:t>
            </a:r>
            <a:r>
              <a:rPr lang="fa-IR" sz="3200" dirty="0" smtClean="0"/>
              <a:t>می دهد </a:t>
            </a:r>
            <a:r>
              <a:rPr lang="fa-IR" sz="3200" dirty="0"/>
              <a:t>و از رسیدن به کمال باز می-ماند، قطعا درصدد از بین بردن این صفت در خود می گردد. همچنین شخص باید تفکر کند در عالم دیگر و به خود بفهماند که هر چه را در این عالم از مردم بپوشاند، در آنجا نمی تواند و به شدیدترین عذاب ها مجازات می شود.</a:t>
            </a:r>
          </a:p>
        </p:txBody>
      </p:sp>
    </p:spTree>
    <p:extLst>
      <p:ext uri="{BB962C8B-B14F-4D97-AF65-F5344CB8AC3E}">
        <p14:creationId xmlns:p14="http://schemas.microsoft.com/office/powerpoint/2010/main" xmlns="" val="3956628944"/>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45661"/>
            <a:ext cx="8596668" cy="5795702"/>
          </a:xfrm>
        </p:spPr>
        <p:txBody>
          <a:bodyPr>
            <a:normAutofit/>
          </a:bodyPr>
          <a:lstStyle/>
          <a:p>
            <a:r>
              <a:rPr lang="fa-IR" sz="3200" dirty="0"/>
              <a:t>2. درمان عملی: پس از اینکه شخص در پیامدها و عواقب این صفت ناپسند اندیشید، باید دست به اقدام عملی ببرد و مدتی را در حرکات و گفتار خود دقت کند، بر خلاف خواهش نفس گام بردارد، اعمال و گفتار خود را در ظاهر و باطن نیکو سازد و از خداوند متعال برای رهایی از دست این صفت پست کمک جوید. همچنین سعی در انجام اموری مانند: شركت در مراسم ديني، نماز جمعه، مشاركت در امور خيريه، مطالعه زندگينامه اولياء الهي و... نماید.</a:t>
            </a:r>
          </a:p>
        </p:txBody>
      </p:sp>
    </p:spTree>
    <p:extLst>
      <p:ext uri="{BB962C8B-B14F-4D97-AF65-F5344CB8AC3E}">
        <p14:creationId xmlns:p14="http://schemas.microsoft.com/office/powerpoint/2010/main" xmlns="" val="758003233"/>
      </p:ext>
    </p:extLst>
  </p:cSld>
  <p:clrMapOvr>
    <a:masterClrMapping/>
  </p:clrMapOvr>
  <p:transition spd="slow">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descr="C:\Users\1\Desktop\دورویی\images (1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03220" y="1654214"/>
            <a:ext cx="5082540" cy="36771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88233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2054"/>
            <a:ext cx="8596668" cy="891654"/>
          </a:xfrm>
        </p:spPr>
        <p:txBody>
          <a:bodyPr>
            <a:normAutofit fontScale="90000"/>
          </a:bodyPr>
          <a:lstStyle/>
          <a:p>
            <a:pPr algn="ctr"/>
            <a:r>
              <a:rPr lang="fa-IR" sz="6000" dirty="0" smtClean="0"/>
              <a:t>منابع</a:t>
            </a:r>
            <a:endParaRPr lang="fa-IR" sz="6000" dirty="0"/>
          </a:p>
        </p:txBody>
      </p:sp>
      <p:sp>
        <p:nvSpPr>
          <p:cNvPr id="3" name="Content Placeholder 2"/>
          <p:cNvSpPr>
            <a:spLocks noGrp="1"/>
          </p:cNvSpPr>
          <p:nvPr>
            <p:ph idx="1"/>
          </p:nvPr>
        </p:nvSpPr>
        <p:spPr>
          <a:xfrm>
            <a:off x="677334" y="1596789"/>
            <a:ext cx="8596668" cy="4444574"/>
          </a:xfrm>
        </p:spPr>
        <p:txBody>
          <a:bodyPr/>
          <a:lstStyle/>
          <a:p>
            <a:r>
              <a:rPr lang="fa-IR" dirty="0"/>
              <a:t>[1]. عمید، حسن؛ فرهنگ عمید، تهران، انتشارات جاویدان علمی، 1345، چاپ دوم، ص 1063.</a:t>
            </a:r>
          </a:p>
          <a:p>
            <a:r>
              <a:rPr lang="fa-IR" dirty="0"/>
              <a:t>[2]. حسینی، سید محمد؛ دوچهرگان، قم، دفتر تبلیغات اسلامی حوزه علمیه قم، 1376، چاپ اول، ص24.</a:t>
            </a:r>
          </a:p>
          <a:p>
            <a:r>
              <a:rPr lang="fa-IR" dirty="0"/>
              <a:t>[3]. ابن منظور؛ لسان العرب، بیروت، دار احیا&lt; اثرات العربی، 1408 ه.ق، چاپ سوم، ج10، ص359.</a:t>
            </a:r>
          </a:p>
          <a:p>
            <a:r>
              <a:rPr lang="fa-IR" dirty="0"/>
              <a:t>[4]. بقره، آل عمران، نساء، مائده، انفال، توبه، سعنکبوت، احزاب، فتح، حدید، حشر، منافقین و تحریم.</a:t>
            </a:r>
          </a:p>
          <a:p>
            <a:r>
              <a:rPr lang="fa-IR" dirty="0"/>
              <a:t>[5]. حسینی، سید محمد؛ پیشین، ص 45.</a:t>
            </a:r>
          </a:p>
          <a:p>
            <a:r>
              <a:rPr lang="fa-IR" dirty="0"/>
              <a:t>[6]. نساء/145.</a:t>
            </a:r>
          </a:p>
        </p:txBody>
      </p:sp>
    </p:spTree>
    <p:extLst>
      <p:ext uri="{BB962C8B-B14F-4D97-AF65-F5344CB8AC3E}">
        <p14:creationId xmlns:p14="http://schemas.microsoft.com/office/powerpoint/2010/main" xmlns="" val="120471512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2263"/>
            <a:ext cx="8596668" cy="5509099"/>
          </a:xfrm>
        </p:spPr>
        <p:txBody>
          <a:bodyPr>
            <a:normAutofit fontScale="92500" lnSpcReduction="10000"/>
          </a:bodyPr>
          <a:lstStyle/>
          <a:p>
            <a:r>
              <a:rPr lang="fa-IR" dirty="0"/>
              <a:t>[9]. احزاب/73.</a:t>
            </a:r>
          </a:p>
          <a:p>
            <a:r>
              <a:rPr lang="fa-IR" dirty="0"/>
              <a:t>[10]. سيد رضي؛ نهج البلاغة، محمد دشتى‏، قم‏، مؤسسه فرهنگی تحقیقاتی امیرالمؤمنین، 1381، چاپ اول، خطبه 194، ص291.</a:t>
            </a:r>
          </a:p>
          <a:p>
            <a:r>
              <a:rPr lang="fa-IR" dirty="0"/>
              <a:t>[11]. همان، نامه 27، ص363.</a:t>
            </a:r>
          </a:p>
          <a:p>
            <a:r>
              <a:rPr lang="fa-IR" dirty="0"/>
              <a:t>[12]. طاهری، حبیب الله؛ اخلاق اسلامی، قم، دفتر انتشارات اسلامی، 1376، چاپ ششم، ص198.</a:t>
            </a:r>
          </a:p>
          <a:p>
            <a:r>
              <a:rPr lang="fa-IR" dirty="0"/>
              <a:t>[13]. حسینی، سید محمد؛ پیشین، ص30-31.</a:t>
            </a:r>
          </a:p>
          <a:p>
            <a:r>
              <a:rPr lang="fa-IR" dirty="0"/>
              <a:t>[14]. کلینی، محمدبن یعقوب؛ اصول کافی، ترجمه سید جواد مصطفوی، دفتر نشر فرهنگ اهل بیت(ع)، بی تا، ج2، ص396.</a:t>
            </a:r>
          </a:p>
          <a:p>
            <a:r>
              <a:rPr lang="fa-IR" dirty="0"/>
              <a:t>[15]. منافقون/1.</a:t>
            </a:r>
          </a:p>
          <a:p>
            <a:r>
              <a:rPr lang="fa-IR" dirty="0"/>
              <a:t>[16]. مکارم شیرازی، ناصر و همکاران؛ تفسیر نمونه، تهران، دارالکتب الاسلامیة، 1373، شانزدهم، ج24، ص 148.</a:t>
            </a:r>
          </a:p>
          <a:p>
            <a:r>
              <a:rPr lang="fa-IR" dirty="0"/>
              <a:t>[17]. منافقون/2.</a:t>
            </a:r>
          </a:p>
          <a:p>
            <a:r>
              <a:rPr lang="fa-IR" dirty="0"/>
              <a:t>[18]. مکارم شیرازی، ناصر و همکاران؛ ج24، ص150.</a:t>
            </a:r>
          </a:p>
          <a:p>
            <a:r>
              <a:rPr lang="fa-IR" dirty="0"/>
              <a:t>[19]. منافقون/4.</a:t>
            </a:r>
          </a:p>
          <a:p>
            <a:r>
              <a:rPr lang="fa-IR" dirty="0"/>
              <a:t>[20]. ابوعلی الفضل ابن حسن طبرسی؛ مجمع البیان، تهران، بی نا، بی تا، ج25، ص 38.</a:t>
            </a:r>
          </a:p>
          <a:p>
            <a:endParaRPr lang="fa-IR" dirty="0"/>
          </a:p>
        </p:txBody>
      </p:sp>
    </p:spTree>
    <p:extLst>
      <p:ext uri="{BB962C8B-B14F-4D97-AF65-F5344CB8AC3E}">
        <p14:creationId xmlns:p14="http://schemas.microsoft.com/office/powerpoint/2010/main" xmlns="" val="2078724148"/>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9559"/>
            <a:ext cx="8596668" cy="5481804"/>
          </a:xfrm>
        </p:spPr>
        <p:txBody>
          <a:bodyPr>
            <a:normAutofit fontScale="92500" lnSpcReduction="10000"/>
          </a:bodyPr>
          <a:lstStyle/>
          <a:p>
            <a:r>
              <a:rPr lang="fa-IR" dirty="0"/>
              <a:t>[21]. مکارم شیرازی، ناصر و همکاران؛ ، ج24، ص153.</a:t>
            </a:r>
          </a:p>
          <a:p>
            <a:r>
              <a:rPr lang="fa-IR" dirty="0"/>
              <a:t>[22]. منافقون/5.</a:t>
            </a:r>
          </a:p>
          <a:p>
            <a:r>
              <a:rPr lang="fa-IR" dirty="0"/>
              <a:t>[23]. محمدی ری‌شهری، محمد؛ میزان الحکمة، ترجمه حمیدرضا شفیعی، قم، دارالحدیث، 1379، چ دوم، ج4، ص3338.</a:t>
            </a:r>
          </a:p>
          <a:p>
            <a:r>
              <a:rPr lang="fa-IR" dirty="0"/>
              <a:t>[24]. نساء/145.</a:t>
            </a:r>
          </a:p>
          <a:p>
            <a:r>
              <a:rPr lang="fa-IR" dirty="0"/>
              <a:t>[25]. دستغیب، سید عبدالحسین؛ قلب سلیم، بی جا، انتشارات کانون تربیت شیراز، بی تا، ج1، ص.76</a:t>
            </a:r>
          </a:p>
          <a:p>
            <a:r>
              <a:rPr lang="fa-IR" dirty="0"/>
              <a:t>[26]. مجلسی، محمد باقر؛ حلیه المتقین، بیجا، انتشارات جاویدان، بی تا، ص75.</a:t>
            </a:r>
          </a:p>
          <a:p>
            <a:r>
              <a:rPr lang="fa-IR" dirty="0"/>
              <a:t>[27]. حسینی یکتا، علی؛ شناخت منافقین، قم، دانش و ادب، 1381، چاپ اول، ص23.</a:t>
            </a:r>
          </a:p>
          <a:p>
            <a:r>
              <a:rPr lang="fa-IR" dirty="0"/>
              <a:t>[28]. توبه/80.</a:t>
            </a:r>
          </a:p>
          <a:p>
            <a:r>
              <a:rPr lang="fa-IR" dirty="0"/>
              <a:t>[29]. نساء/145.</a:t>
            </a:r>
          </a:p>
          <a:p>
            <a:r>
              <a:rPr lang="fa-IR" dirty="0"/>
              <a:t>[30]. توبه/67.</a:t>
            </a:r>
          </a:p>
          <a:p>
            <a:r>
              <a:rPr lang="fa-IR" dirty="0"/>
              <a:t>[31]. منافقون/7.</a:t>
            </a:r>
          </a:p>
          <a:p>
            <a:r>
              <a:rPr lang="fa-IR" dirty="0"/>
              <a:t>[32]. نساء/61.</a:t>
            </a:r>
          </a:p>
          <a:p>
            <a:r>
              <a:rPr lang="fa-IR" dirty="0"/>
              <a:t>[33]. موسوي خميني، روح‌الله؛ شرح چهل حديث، تهران، موسسه تنظيم و نشر آثار امام خميني (ره)، 1385، چاپ اول، ص158.</a:t>
            </a:r>
          </a:p>
          <a:p>
            <a:endParaRPr lang="fa-IR" dirty="0"/>
          </a:p>
        </p:txBody>
      </p:sp>
    </p:spTree>
    <p:extLst>
      <p:ext uri="{BB962C8B-B14F-4D97-AF65-F5344CB8AC3E}">
        <p14:creationId xmlns:p14="http://schemas.microsoft.com/office/powerpoint/2010/main" xmlns="" val="62102164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559" y="660400"/>
            <a:ext cx="8596668" cy="1320800"/>
          </a:xfrm>
        </p:spPr>
        <p:txBody>
          <a:bodyPr>
            <a:noAutofit/>
          </a:bodyPr>
          <a:lstStyle/>
          <a:p>
            <a:pPr algn="ctr"/>
            <a:r>
              <a:rPr lang="fa-IR" altLang="en-US" sz="4800" dirty="0">
                <a:latin typeface="Verdana" pitchFamily="34" charset="0"/>
              </a:rPr>
              <a:t>با تشکر از توجه شما</a:t>
            </a:r>
            <a:r>
              <a:rPr lang="en-US" altLang="en-US" sz="4800" dirty="0">
                <a:latin typeface="Verdana" pitchFamily="34" charset="0"/>
              </a:rPr>
              <a:t/>
            </a:r>
            <a:br>
              <a:rPr lang="en-US" altLang="en-US" sz="4800" dirty="0">
                <a:latin typeface="Verdana" pitchFamily="34" charset="0"/>
              </a:rPr>
            </a:br>
            <a:endParaRPr lang="en-US" sz="4800" dirty="0"/>
          </a:p>
        </p:txBody>
      </p:sp>
      <p:sp>
        <p:nvSpPr>
          <p:cNvPr id="3" name="Content Placeholder 2"/>
          <p:cNvSpPr>
            <a:spLocks noGrp="1"/>
          </p:cNvSpPr>
          <p:nvPr>
            <p:ph idx="1"/>
          </p:nvPr>
        </p:nvSpPr>
        <p:spPr/>
        <p:txBody>
          <a:bodyPr/>
          <a:lstStyle/>
          <a:p>
            <a:endParaRPr lang="en-US" dirty="0"/>
          </a:p>
        </p:txBody>
      </p:sp>
      <p:pic>
        <p:nvPicPr>
          <p:cNvPr id="5" name="Picture 2" descr="C:\Documents and Settings\amir\Desktop\8w24q386z27c6njxj3we.jpg"/>
          <p:cNvPicPr>
            <a:picLocks noChangeAspect="1" noChangeArrowheads="1"/>
          </p:cNvPicPr>
          <p:nvPr/>
        </p:nvPicPr>
        <p:blipFill>
          <a:blip r:embed="rId2" cstate="print"/>
          <a:srcRect/>
          <a:stretch>
            <a:fillRect/>
          </a:stretch>
        </p:blipFill>
        <p:spPr bwMode="auto">
          <a:xfrm>
            <a:off x="1356360" y="1934372"/>
            <a:ext cx="7879080" cy="4304768"/>
          </a:xfrm>
          <a:prstGeom prst="rect">
            <a:avLst/>
          </a:prstGeom>
          <a:ln>
            <a:noFill/>
          </a:ln>
          <a:effectLst>
            <a:softEdge rad="112500"/>
          </a:effectLst>
        </p:spPr>
      </p:pic>
    </p:spTree>
    <p:extLst>
      <p:ext uri="{BB962C8B-B14F-4D97-AF65-F5344CB8AC3E}">
        <p14:creationId xmlns:p14="http://schemas.microsoft.com/office/powerpoint/2010/main" xmlns="" val="364479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F:\نفاق\مفهوم نفاق جدید در قرآن_files\172023168352110319022224324659203317973.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22378" y="1480996"/>
            <a:ext cx="5295741" cy="41189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0342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نفاق در آیات: </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123898647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r>
              <a:rPr lang="fa-IR" sz="2400" dirty="0"/>
              <a:t>خداوند در سیزده سوره از سوره های قرآن کریم،رفتار منافقان را نکوهش کرده و خطر جدی و تؤطئه های شیطانی آنان را به مؤمنان گوشزد می کند. توجه قرآن به مسئله نفاق تا آنجاست که یک سوره مستقل را به نام و درباره آن نازل کرده است</a:t>
            </a:r>
            <a:r>
              <a:rPr lang="fa-IR" sz="2400" dirty="0" smtClean="0"/>
              <a:t>.</a:t>
            </a:r>
          </a:p>
          <a:p>
            <a:r>
              <a:rPr lang="fa-IR" sz="2400" dirty="0"/>
              <a:t>می توان گفت از بزرگترین گناهان قلبی و سخت ترین بیماری های روانی که صاحبش را از عالم انسانیت دور کرده و او را در پست ترین مراتب جهنم جای می دهد، نفاق است. زیرا که منافقان برای بهره مندی از آثار دنیوی، دینداری خود را در زبان و عمل نشان می دهند، در حالی در واقع اینگونه نبوده و به آنچه عمل می کنند، اعتقادی ندارند</a:t>
            </a:r>
            <a:r>
              <a:rPr lang="fa-IR" sz="2400" dirty="0" smtClean="0"/>
              <a:t>.</a:t>
            </a:r>
          </a:p>
          <a:p>
            <a:r>
              <a:rPr lang="fa-IR" sz="2400" dirty="0"/>
              <a:t>از مجموع آيات آشكار مى شود كه منافقين گروهى از مردم با ويژگى خاصى غير از افران و مشركان بوده اند، اما با كفار و مشركين در عذاب الهى مشترك بوده و در قيامت پايانى جز آتش دوزخ نخواهند داشت.</a:t>
            </a:r>
          </a:p>
        </p:txBody>
      </p:sp>
    </p:spTree>
    <p:extLst>
      <p:ext uri="{BB962C8B-B14F-4D97-AF65-F5344CB8AC3E}">
        <p14:creationId xmlns:p14="http://schemas.microsoft.com/office/powerpoint/2010/main" xmlns="" val="24172932"/>
      </p:ext>
    </p:extLst>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680774" y="887506"/>
            <a:ext cx="5871556" cy="5230906"/>
          </a:xfrm>
        </p:spPr>
      </p:pic>
    </p:spTree>
    <p:extLst>
      <p:ext uri="{BB962C8B-B14F-4D97-AF65-F5344CB8AC3E}">
        <p14:creationId xmlns:p14="http://schemas.microsoft.com/office/powerpoint/2010/main" xmlns="" val="32901730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نفاق در روایات:</a:t>
            </a: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xmlns="" val="472865519"/>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190</TotalTime>
  <Words>2799</Words>
  <Application>Microsoft Office PowerPoint</Application>
  <PresentationFormat>Custom</PresentationFormat>
  <Paragraphs>96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Facet</vt:lpstr>
      <vt:lpstr>Slide 1</vt:lpstr>
      <vt:lpstr>Slide 2</vt:lpstr>
      <vt:lpstr>نفاق و دورویی </vt:lpstr>
      <vt:lpstr>Slide 4</vt:lpstr>
      <vt:lpstr>Slide 5</vt:lpstr>
      <vt:lpstr>نفاق در آیات: </vt:lpstr>
      <vt:lpstr>Slide 7</vt:lpstr>
      <vt:lpstr>Slide 8</vt:lpstr>
      <vt:lpstr>نفاق در روایات:</vt:lpstr>
      <vt:lpstr>Slide 10</vt:lpstr>
      <vt:lpstr>Slide 11</vt:lpstr>
      <vt:lpstr>اقسام نفاق</vt:lpstr>
      <vt:lpstr>Slide 13</vt:lpstr>
      <vt:lpstr>Slide 14</vt:lpstr>
      <vt:lpstr>Slide 15</vt:lpstr>
      <vt:lpstr>Slide 16</vt:lpstr>
      <vt:lpstr>Slide 17</vt:lpstr>
      <vt:lpstr>Slide 18</vt:lpstr>
      <vt:lpstr>نشانه های منافقان:</vt:lpstr>
      <vt:lpstr>Slide 20</vt:lpstr>
      <vt:lpstr>Slide 21</vt:lpstr>
      <vt:lpstr>Slide 22</vt:lpstr>
      <vt:lpstr>Slide 23</vt:lpstr>
      <vt:lpstr>Slide 24</vt:lpstr>
      <vt:lpstr>Slide 25</vt:lpstr>
      <vt:lpstr>Slide 26</vt:lpstr>
      <vt:lpstr>عوامل نفاق:</vt:lpstr>
      <vt:lpstr>Slide 28</vt:lpstr>
      <vt:lpstr>Slide 29</vt:lpstr>
      <vt:lpstr>Slide 30</vt:lpstr>
      <vt:lpstr>Slide 31</vt:lpstr>
      <vt:lpstr>آثار و مفاسد نفاق:</vt:lpstr>
      <vt:lpstr>Slide 33</vt:lpstr>
      <vt:lpstr>Slide 34</vt:lpstr>
      <vt:lpstr>Slide 35</vt:lpstr>
      <vt:lpstr>آثار اجتماعی: </vt:lpstr>
      <vt:lpstr>Slide 37</vt:lpstr>
      <vt:lpstr>Slide 38</vt:lpstr>
      <vt:lpstr>Slide 39</vt:lpstr>
      <vt:lpstr>درمان نفاق: </vt:lpstr>
      <vt:lpstr>Slide 41</vt:lpstr>
      <vt:lpstr>Slide 42</vt:lpstr>
      <vt:lpstr>Slide 43</vt:lpstr>
      <vt:lpstr>Slide 44</vt:lpstr>
      <vt:lpstr>منابع</vt:lpstr>
      <vt:lpstr>Slide 46</vt:lpstr>
      <vt:lpstr>Slide 47</vt:lpstr>
      <vt:lpstr>با تشکر از توجه شما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-pasargad.co</dc:creator>
  <cp:lastModifiedBy>m</cp:lastModifiedBy>
  <cp:revision>19</cp:revision>
  <dcterms:created xsi:type="dcterms:W3CDTF">2015-12-03T17:02:11Z</dcterms:created>
  <dcterms:modified xsi:type="dcterms:W3CDTF">2015-12-27T18:14:56Z</dcterms:modified>
</cp:coreProperties>
</file>