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5" r:id="rId19"/>
    <p:sldId id="276" r:id="rId20"/>
    <p:sldId id="277" r:id="rId21"/>
    <p:sldId id="272"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BBADCC-7022-4649-8DC0-A16A84A44EDC}" type="datetimeFigureOut">
              <a:rPr lang="en-US" smtClean="0"/>
              <a:t>4/30/2017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F1E003-1874-4576-9704-7A0C1C0D753A}" type="slidenum">
              <a:rPr lang="en-US" smtClean="0"/>
              <a:t>‹#›</a:t>
            </a:fld>
            <a:endParaRPr lang="en-US"/>
          </a:p>
        </p:txBody>
      </p:sp>
    </p:spTree>
    <p:extLst>
      <p:ext uri="{BB962C8B-B14F-4D97-AF65-F5344CB8AC3E}">
        <p14:creationId xmlns:p14="http://schemas.microsoft.com/office/powerpoint/2010/main" val="1857911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International software testing qualification</a:t>
            </a:r>
            <a:r>
              <a:rPr lang="en-US" baseline="0" dirty="0" smtClean="0"/>
              <a:t> board</a:t>
            </a:r>
          </a:p>
          <a:p>
            <a:r>
              <a:rPr lang="fa-IR" baseline="0" dirty="0" smtClean="0"/>
              <a:t>با برگزاری کلاس و آزمون گواهینامه در سطوح مختلف ارایه می‌دهد. در سه حوزه پایه پیشرفته و حرفه ای</a:t>
            </a:r>
            <a:endParaRPr lang="en-US" dirty="0"/>
          </a:p>
        </p:txBody>
      </p:sp>
      <p:sp>
        <p:nvSpPr>
          <p:cNvPr id="4" name="Slide Number Placeholder 3"/>
          <p:cNvSpPr>
            <a:spLocks noGrp="1"/>
          </p:cNvSpPr>
          <p:nvPr>
            <p:ph type="sldNum" sz="quarter" idx="10"/>
          </p:nvPr>
        </p:nvSpPr>
        <p:spPr/>
        <p:txBody>
          <a:bodyPr/>
          <a:lstStyle/>
          <a:p>
            <a:fld id="{73F1E003-1874-4576-9704-7A0C1C0D753A}" type="slidenum">
              <a:rPr lang="en-US" smtClean="0"/>
              <a:t>2</a:t>
            </a:fld>
            <a:endParaRPr lang="en-US"/>
          </a:p>
        </p:txBody>
      </p:sp>
    </p:spTree>
    <p:extLst>
      <p:ext uri="{BB962C8B-B14F-4D97-AF65-F5344CB8AC3E}">
        <p14:creationId xmlns:p14="http://schemas.microsoft.com/office/powerpoint/2010/main" val="467890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F52F61E-6D88-4D76-9C29-CA41B1C13EE6}" type="datetimeFigureOut">
              <a:rPr lang="en-US" smtClean="0"/>
              <a:t>4/30/2017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80E82-5CCE-4B94-918E-29C3F4ACB85A}" type="slidenum">
              <a:rPr lang="en-US" smtClean="0"/>
              <a:t>‹#›</a:t>
            </a:fld>
            <a:endParaRPr lang="en-US"/>
          </a:p>
        </p:txBody>
      </p:sp>
    </p:spTree>
    <p:extLst>
      <p:ext uri="{BB962C8B-B14F-4D97-AF65-F5344CB8AC3E}">
        <p14:creationId xmlns:p14="http://schemas.microsoft.com/office/powerpoint/2010/main" val="2018997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52F61E-6D88-4D76-9C29-CA41B1C13EE6}" type="datetimeFigureOut">
              <a:rPr lang="en-US" smtClean="0"/>
              <a:t>4/30/2017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80E82-5CCE-4B94-918E-29C3F4ACB85A}" type="slidenum">
              <a:rPr lang="en-US" smtClean="0"/>
              <a:t>‹#›</a:t>
            </a:fld>
            <a:endParaRPr lang="en-US"/>
          </a:p>
        </p:txBody>
      </p:sp>
    </p:spTree>
    <p:extLst>
      <p:ext uri="{BB962C8B-B14F-4D97-AF65-F5344CB8AC3E}">
        <p14:creationId xmlns:p14="http://schemas.microsoft.com/office/powerpoint/2010/main" val="3088134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52F61E-6D88-4D76-9C29-CA41B1C13EE6}" type="datetimeFigureOut">
              <a:rPr lang="en-US" smtClean="0"/>
              <a:t>4/30/2017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80E82-5CCE-4B94-918E-29C3F4ACB85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92478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52F61E-6D88-4D76-9C29-CA41B1C13EE6}" type="datetimeFigureOut">
              <a:rPr lang="en-US" smtClean="0"/>
              <a:t>4/30/2017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80E82-5CCE-4B94-918E-29C3F4ACB85A}" type="slidenum">
              <a:rPr lang="en-US" smtClean="0"/>
              <a:t>‹#›</a:t>
            </a:fld>
            <a:endParaRPr lang="en-US"/>
          </a:p>
        </p:txBody>
      </p:sp>
    </p:spTree>
    <p:extLst>
      <p:ext uri="{BB962C8B-B14F-4D97-AF65-F5344CB8AC3E}">
        <p14:creationId xmlns:p14="http://schemas.microsoft.com/office/powerpoint/2010/main" val="2939075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52F61E-6D88-4D76-9C29-CA41B1C13EE6}" type="datetimeFigureOut">
              <a:rPr lang="en-US" smtClean="0"/>
              <a:t>4/30/2017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80E82-5CCE-4B94-918E-29C3F4ACB85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710318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52F61E-6D88-4D76-9C29-CA41B1C13EE6}" type="datetimeFigureOut">
              <a:rPr lang="en-US" smtClean="0"/>
              <a:t>4/30/2017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80E82-5CCE-4B94-918E-29C3F4ACB85A}" type="slidenum">
              <a:rPr lang="en-US" smtClean="0"/>
              <a:t>‹#›</a:t>
            </a:fld>
            <a:endParaRPr lang="en-US"/>
          </a:p>
        </p:txBody>
      </p:sp>
    </p:spTree>
    <p:extLst>
      <p:ext uri="{BB962C8B-B14F-4D97-AF65-F5344CB8AC3E}">
        <p14:creationId xmlns:p14="http://schemas.microsoft.com/office/powerpoint/2010/main" val="23891361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52F61E-6D88-4D76-9C29-CA41B1C13EE6}" type="datetimeFigureOut">
              <a:rPr lang="en-US" smtClean="0"/>
              <a:t>4/30/2017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80E82-5CCE-4B94-918E-29C3F4ACB85A}" type="slidenum">
              <a:rPr lang="en-US" smtClean="0"/>
              <a:t>‹#›</a:t>
            </a:fld>
            <a:endParaRPr lang="en-US"/>
          </a:p>
        </p:txBody>
      </p:sp>
    </p:spTree>
    <p:extLst>
      <p:ext uri="{BB962C8B-B14F-4D97-AF65-F5344CB8AC3E}">
        <p14:creationId xmlns:p14="http://schemas.microsoft.com/office/powerpoint/2010/main" val="3341220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52F61E-6D88-4D76-9C29-CA41B1C13EE6}" type="datetimeFigureOut">
              <a:rPr lang="en-US" smtClean="0"/>
              <a:t>4/30/2017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80E82-5CCE-4B94-918E-29C3F4ACB85A}" type="slidenum">
              <a:rPr lang="en-US" smtClean="0"/>
              <a:t>‹#›</a:t>
            </a:fld>
            <a:endParaRPr lang="en-US"/>
          </a:p>
        </p:txBody>
      </p:sp>
    </p:spTree>
    <p:extLst>
      <p:ext uri="{BB962C8B-B14F-4D97-AF65-F5344CB8AC3E}">
        <p14:creationId xmlns:p14="http://schemas.microsoft.com/office/powerpoint/2010/main" val="1820647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52F61E-6D88-4D76-9C29-CA41B1C13EE6}" type="datetimeFigureOut">
              <a:rPr lang="en-US" smtClean="0"/>
              <a:t>4/30/2017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80E82-5CCE-4B94-918E-29C3F4ACB85A}" type="slidenum">
              <a:rPr lang="en-US" smtClean="0"/>
              <a:t>‹#›</a:t>
            </a:fld>
            <a:endParaRPr lang="en-US"/>
          </a:p>
        </p:txBody>
      </p:sp>
    </p:spTree>
    <p:extLst>
      <p:ext uri="{BB962C8B-B14F-4D97-AF65-F5344CB8AC3E}">
        <p14:creationId xmlns:p14="http://schemas.microsoft.com/office/powerpoint/2010/main" val="2480021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52F61E-6D88-4D76-9C29-CA41B1C13EE6}" type="datetimeFigureOut">
              <a:rPr lang="en-US" smtClean="0"/>
              <a:t>4/30/2017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80E82-5CCE-4B94-918E-29C3F4ACB85A}" type="slidenum">
              <a:rPr lang="en-US" smtClean="0"/>
              <a:t>‹#›</a:t>
            </a:fld>
            <a:endParaRPr lang="en-US"/>
          </a:p>
        </p:txBody>
      </p:sp>
    </p:spTree>
    <p:extLst>
      <p:ext uri="{BB962C8B-B14F-4D97-AF65-F5344CB8AC3E}">
        <p14:creationId xmlns:p14="http://schemas.microsoft.com/office/powerpoint/2010/main" val="2790603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F52F61E-6D88-4D76-9C29-CA41B1C13EE6}" type="datetimeFigureOut">
              <a:rPr lang="en-US" smtClean="0"/>
              <a:t>4/30/2017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B80E82-5CCE-4B94-918E-29C3F4ACB85A}" type="slidenum">
              <a:rPr lang="en-US" smtClean="0"/>
              <a:t>‹#›</a:t>
            </a:fld>
            <a:endParaRPr lang="en-US"/>
          </a:p>
        </p:txBody>
      </p:sp>
    </p:spTree>
    <p:extLst>
      <p:ext uri="{BB962C8B-B14F-4D97-AF65-F5344CB8AC3E}">
        <p14:creationId xmlns:p14="http://schemas.microsoft.com/office/powerpoint/2010/main" val="925111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52F61E-6D88-4D76-9C29-CA41B1C13EE6}" type="datetimeFigureOut">
              <a:rPr lang="en-US" smtClean="0"/>
              <a:t>4/30/2017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B80E82-5CCE-4B94-918E-29C3F4ACB85A}" type="slidenum">
              <a:rPr lang="en-US" smtClean="0"/>
              <a:t>‹#›</a:t>
            </a:fld>
            <a:endParaRPr lang="en-US"/>
          </a:p>
        </p:txBody>
      </p:sp>
    </p:spTree>
    <p:extLst>
      <p:ext uri="{BB962C8B-B14F-4D97-AF65-F5344CB8AC3E}">
        <p14:creationId xmlns:p14="http://schemas.microsoft.com/office/powerpoint/2010/main" val="1792715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F52F61E-6D88-4D76-9C29-CA41B1C13EE6}" type="datetimeFigureOut">
              <a:rPr lang="en-US" smtClean="0"/>
              <a:t>4/30/2017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B80E82-5CCE-4B94-918E-29C3F4ACB85A}" type="slidenum">
              <a:rPr lang="en-US" smtClean="0"/>
              <a:t>‹#›</a:t>
            </a:fld>
            <a:endParaRPr lang="en-US"/>
          </a:p>
        </p:txBody>
      </p:sp>
    </p:spTree>
    <p:extLst>
      <p:ext uri="{BB962C8B-B14F-4D97-AF65-F5344CB8AC3E}">
        <p14:creationId xmlns:p14="http://schemas.microsoft.com/office/powerpoint/2010/main" val="624045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52F61E-6D88-4D76-9C29-CA41B1C13EE6}" type="datetimeFigureOut">
              <a:rPr lang="en-US" smtClean="0"/>
              <a:t>4/30/2017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B80E82-5CCE-4B94-918E-29C3F4ACB85A}" type="slidenum">
              <a:rPr lang="en-US" smtClean="0"/>
              <a:t>‹#›</a:t>
            </a:fld>
            <a:endParaRPr lang="en-US"/>
          </a:p>
        </p:txBody>
      </p:sp>
    </p:spTree>
    <p:extLst>
      <p:ext uri="{BB962C8B-B14F-4D97-AF65-F5344CB8AC3E}">
        <p14:creationId xmlns:p14="http://schemas.microsoft.com/office/powerpoint/2010/main" val="1316947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52F61E-6D88-4D76-9C29-CA41B1C13EE6}" type="datetimeFigureOut">
              <a:rPr lang="en-US" smtClean="0"/>
              <a:t>4/30/2017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B80E82-5CCE-4B94-918E-29C3F4ACB85A}" type="slidenum">
              <a:rPr lang="en-US" smtClean="0"/>
              <a:t>‹#›</a:t>
            </a:fld>
            <a:endParaRPr lang="en-US"/>
          </a:p>
        </p:txBody>
      </p:sp>
    </p:spTree>
    <p:extLst>
      <p:ext uri="{BB962C8B-B14F-4D97-AF65-F5344CB8AC3E}">
        <p14:creationId xmlns:p14="http://schemas.microsoft.com/office/powerpoint/2010/main" val="2082752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52F61E-6D88-4D76-9C29-CA41B1C13EE6}" type="datetimeFigureOut">
              <a:rPr lang="en-US" smtClean="0"/>
              <a:t>4/30/2017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B80E82-5CCE-4B94-918E-29C3F4ACB85A}" type="slidenum">
              <a:rPr lang="en-US" smtClean="0"/>
              <a:t>‹#›</a:t>
            </a:fld>
            <a:endParaRPr lang="en-US"/>
          </a:p>
        </p:txBody>
      </p:sp>
    </p:spTree>
    <p:extLst>
      <p:ext uri="{BB962C8B-B14F-4D97-AF65-F5344CB8AC3E}">
        <p14:creationId xmlns:p14="http://schemas.microsoft.com/office/powerpoint/2010/main" val="863411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F52F61E-6D88-4D76-9C29-CA41B1C13EE6}" type="datetimeFigureOut">
              <a:rPr lang="en-US" smtClean="0"/>
              <a:t>4/30/2017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8B80E82-5CCE-4B94-918E-29C3F4ACB85A}" type="slidenum">
              <a:rPr lang="en-US" smtClean="0"/>
              <a:t>‹#›</a:t>
            </a:fld>
            <a:endParaRPr lang="en-US"/>
          </a:p>
        </p:txBody>
      </p:sp>
    </p:spTree>
    <p:extLst>
      <p:ext uri="{BB962C8B-B14F-4D97-AF65-F5344CB8AC3E}">
        <p14:creationId xmlns:p14="http://schemas.microsoft.com/office/powerpoint/2010/main" val="4376628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a-IR" dirty="0">
                <a:cs typeface="B Nazanin" panose="00000400000000000000" pitchFamily="2" charset="-78"/>
              </a:rPr>
              <a:t>تست نرم افزار	</a:t>
            </a:r>
            <a:endParaRPr lang="en-US" dirty="0">
              <a:cs typeface="B Nazanin" panose="00000400000000000000" pitchFamily="2" charset="-78"/>
            </a:endParaRPr>
          </a:p>
        </p:txBody>
      </p:sp>
      <p:sp>
        <p:nvSpPr>
          <p:cNvPr id="3" name="Subtitle 2"/>
          <p:cNvSpPr>
            <a:spLocks noGrp="1"/>
          </p:cNvSpPr>
          <p:nvPr>
            <p:ph type="subTitle" idx="1"/>
          </p:nvPr>
        </p:nvSpPr>
        <p:spPr/>
        <p:txBody>
          <a:bodyPr/>
          <a:lstStyle/>
          <a:p>
            <a:pPr algn="ctr"/>
            <a:r>
              <a:rPr lang="en-US" dirty="0"/>
              <a:t>Azimi.marjan@gmail.com</a:t>
            </a:r>
          </a:p>
          <a:p>
            <a:endParaRPr lang="en-US" dirty="0"/>
          </a:p>
        </p:txBody>
      </p:sp>
    </p:spTree>
    <p:extLst>
      <p:ext uri="{BB962C8B-B14F-4D97-AF65-F5344CB8AC3E}">
        <p14:creationId xmlns:p14="http://schemas.microsoft.com/office/powerpoint/2010/main" val="778412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طرح ریزی و کنترل</a:t>
            </a:r>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cs typeface="B Nazanin" panose="00000400000000000000" pitchFamily="2" charset="-78"/>
              </a:rPr>
              <a:t>در این مرحله مطمن می‌شویم که درک درستی از اهداف پروژه و اهداف برنامه و همینطور اهداف سرمایه گذاری بر روی این پروژه داریم و نیز ریسک‌های پروژه را به خوبی می‌شناسیم. به بیانی دیگر یک استراتژی تست داریم که رویکردهای تست برنامه برای آن سازمان می‌باشد.</a:t>
            </a:r>
          </a:p>
          <a:p>
            <a:pPr marL="0" indent="0" algn="just" rtl="1">
              <a:buNone/>
            </a:pPr>
            <a:endParaRPr lang="en-US" sz="2400" dirty="0">
              <a:cs typeface="B Nazanin" panose="00000400000000000000" pitchFamily="2" charset="-78"/>
            </a:endParaRPr>
          </a:p>
        </p:txBody>
      </p:sp>
    </p:spTree>
    <p:extLst>
      <p:ext uri="{BB962C8B-B14F-4D97-AF65-F5344CB8AC3E}">
        <p14:creationId xmlns:p14="http://schemas.microsoft.com/office/powerpoint/2010/main" val="2928843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طرح ریزی و کنترل</a:t>
            </a:r>
            <a:endParaRPr lang="en-US" dirty="0"/>
          </a:p>
        </p:txBody>
      </p:sp>
      <p:sp>
        <p:nvSpPr>
          <p:cNvPr id="3" name="Content Placeholder 2"/>
          <p:cNvSpPr>
            <a:spLocks noGrp="1"/>
          </p:cNvSpPr>
          <p:nvPr>
            <p:ph idx="1"/>
          </p:nvPr>
        </p:nvSpPr>
        <p:spPr/>
        <p:txBody>
          <a:bodyPr>
            <a:normAutofit/>
          </a:bodyPr>
          <a:lstStyle/>
          <a:p>
            <a:pPr algn="r" rtl="1"/>
            <a:r>
              <a:rPr lang="fa-IR" sz="2400" dirty="0" smtClean="0">
                <a:cs typeface="B Nazanin" panose="00000400000000000000" pitchFamily="2" charset="-78"/>
              </a:rPr>
              <a:t>فعالیت‌های اصلی که ما را در ایجاد طرح تست کمک می‌کند:</a:t>
            </a:r>
          </a:p>
          <a:p>
            <a:pPr algn="r" rtl="1"/>
            <a:r>
              <a:rPr lang="fa-IR" sz="2400" dirty="0" smtClean="0">
                <a:cs typeface="B Nazanin" panose="00000400000000000000" pitchFamily="2" charset="-78"/>
              </a:rPr>
              <a:t>تعیین حوزه عمل و ریسک و تشخیص اهداف تست</a:t>
            </a:r>
          </a:p>
          <a:p>
            <a:pPr algn="r" rtl="1"/>
            <a:r>
              <a:rPr lang="fa-IR" sz="2400" dirty="0" smtClean="0">
                <a:cs typeface="B Nazanin" panose="00000400000000000000" pitchFamily="2" charset="-78"/>
              </a:rPr>
              <a:t>تعیین رویکرد تست</a:t>
            </a:r>
          </a:p>
          <a:p>
            <a:pPr algn="r" rtl="1"/>
            <a:r>
              <a:rPr lang="fa-IR" sz="2400" dirty="0" smtClean="0">
                <a:cs typeface="B Nazanin" panose="00000400000000000000" pitchFamily="2" charset="-78"/>
              </a:rPr>
              <a:t>پیاده سازی رویه تست و استراتژی تست</a:t>
            </a:r>
          </a:p>
          <a:p>
            <a:pPr algn="r" rtl="1"/>
            <a:r>
              <a:rPr lang="fa-IR" sz="2400" dirty="0" smtClean="0">
                <a:cs typeface="B Nazanin" panose="00000400000000000000" pitchFamily="2" charset="-78"/>
              </a:rPr>
              <a:t>تعیین معیار و شرایط خروج </a:t>
            </a:r>
          </a:p>
          <a:p>
            <a:pPr algn="r" rtl="1"/>
            <a:r>
              <a:rPr lang="fa-IR" sz="2400" dirty="0" smtClean="0">
                <a:cs typeface="B Nazanin" panose="00000400000000000000" pitchFamily="2" charset="-78"/>
              </a:rPr>
              <a:t>زمانبندی آنالیز تست و وظایف طراحی، پیاده سازی، اجرا و ارزیابی تست</a:t>
            </a:r>
            <a:endParaRPr lang="en-US" sz="2400" dirty="0">
              <a:cs typeface="B Nazanin" panose="00000400000000000000" pitchFamily="2" charset="-78"/>
            </a:endParaRPr>
          </a:p>
        </p:txBody>
      </p:sp>
    </p:spTree>
    <p:extLst>
      <p:ext uri="{BB962C8B-B14F-4D97-AF65-F5344CB8AC3E}">
        <p14:creationId xmlns:p14="http://schemas.microsoft.com/office/powerpoint/2010/main" val="1032441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آنالیز و طراحی</a:t>
            </a:r>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cs typeface="B Nazanin" panose="00000400000000000000" pitchFamily="2" charset="-78"/>
              </a:rPr>
              <a:t>در این مرحله تعریفی از تست‌های عمومی به وجود می‌آید و اهداف عمومی بهتر درک می‌شود. این مراحل شامل گام‌های زیر است:</a:t>
            </a:r>
          </a:p>
          <a:p>
            <a:pPr algn="just" rtl="1"/>
            <a:r>
              <a:rPr lang="fa-IR" sz="2400" dirty="0" smtClean="0">
                <a:cs typeface="B Nazanin" panose="00000400000000000000" pitchFamily="2" charset="-78"/>
              </a:rPr>
              <a:t>مرور اساس تست</a:t>
            </a:r>
          </a:p>
          <a:p>
            <a:pPr algn="just" rtl="1"/>
            <a:r>
              <a:rPr lang="fa-IR" sz="2400" dirty="0" smtClean="0">
                <a:cs typeface="B Nazanin" panose="00000400000000000000" pitchFamily="2" charset="-78"/>
              </a:rPr>
              <a:t>تعریف شرایط تست بر اساس آنالیز اقلام تست</a:t>
            </a:r>
          </a:p>
          <a:p>
            <a:pPr algn="just" rtl="1"/>
            <a:r>
              <a:rPr lang="fa-IR" sz="2400" dirty="0" smtClean="0">
                <a:cs typeface="B Nazanin" panose="00000400000000000000" pitchFamily="2" charset="-78"/>
              </a:rPr>
              <a:t>طراحی تست با استفاده از ابزار خاص خود</a:t>
            </a:r>
          </a:p>
          <a:p>
            <a:pPr algn="just" rtl="1"/>
            <a:r>
              <a:rPr lang="fa-IR" sz="2400" dirty="0" smtClean="0">
                <a:cs typeface="B Nazanin" panose="00000400000000000000" pitchFamily="2" charset="-78"/>
              </a:rPr>
              <a:t>ارزیابی توانایی تست نیازمندی و سیستم</a:t>
            </a:r>
          </a:p>
        </p:txBody>
      </p:sp>
    </p:spTree>
    <p:extLst>
      <p:ext uri="{BB962C8B-B14F-4D97-AF65-F5344CB8AC3E}">
        <p14:creationId xmlns:p14="http://schemas.microsoft.com/office/powerpoint/2010/main" val="1444381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پیاده سازی و اجرا</a:t>
            </a:r>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cs typeface="B Nazanin" panose="00000400000000000000" pitchFamily="2" charset="-78"/>
              </a:rPr>
              <a:t>در این مرحله شرایط تست را با  نرم‌افزار تست محیط آن منطبق نموده و اصطلاحا پیاده سازی می‌کنیم و به این شکل طراحی سطح بالا را نیز در تست خود گنجانده‌ایم. حال آمادگی شروع تست و اجرا و تولید اسکریپت‌های مورد نیاز در قسمت‌های مختلف و پروسه‌های تست را داریم.</a:t>
            </a:r>
          </a:p>
          <a:p>
            <a:pPr marL="0" indent="0" algn="just" rtl="1">
              <a:buNone/>
            </a:pPr>
            <a:r>
              <a:rPr lang="fa-IR" sz="2400" dirty="0" smtClean="0">
                <a:cs typeface="B Nazanin" panose="00000400000000000000" pitchFamily="2" charset="-78"/>
              </a:rPr>
              <a:t>این مرحله شامل گام‌های اساسی زیر است:</a:t>
            </a:r>
          </a:p>
          <a:p>
            <a:pPr algn="just" rtl="1"/>
            <a:r>
              <a:rPr lang="fa-IR" sz="2400" dirty="0" smtClean="0">
                <a:cs typeface="B Nazanin" panose="00000400000000000000" pitchFamily="2" charset="-78"/>
              </a:rPr>
              <a:t>پیاده‌سازی اولویت‌ها و موارد تست با توجه به اهداف تعیین شده</a:t>
            </a:r>
          </a:p>
          <a:p>
            <a:pPr algn="just" rtl="1"/>
            <a:r>
              <a:rPr lang="fa-IR" sz="2400" dirty="0" smtClean="0">
                <a:cs typeface="B Nazanin" panose="00000400000000000000" pitchFamily="2" charset="-78"/>
              </a:rPr>
              <a:t>اجرای تست و شرایط خاص آن</a:t>
            </a:r>
          </a:p>
        </p:txBody>
      </p:sp>
    </p:spTree>
    <p:extLst>
      <p:ext uri="{BB962C8B-B14F-4D97-AF65-F5344CB8AC3E}">
        <p14:creationId xmlns:p14="http://schemas.microsoft.com/office/powerpoint/2010/main" val="4056260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معیارهای خروج ارزیابی و گزارش</a:t>
            </a:r>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cs typeface="B Nazanin" panose="00000400000000000000" pitchFamily="2" charset="-78"/>
              </a:rPr>
              <a:t>در این مرحله شرایط خروج را بررسی می‌کنیم. ارزیابی شرایط خروج در واقع حالتی است که اجرا تست به اهداف تعیین شده رسیده باشد. لازم است که هر مرحله به پایان برسد و بدانیم که آیا شرایط برآورده شده است یا خیر. گام ‌های اساسی این مرحله عبارتند از:</a:t>
            </a:r>
          </a:p>
          <a:p>
            <a:pPr algn="just" rtl="1"/>
            <a:r>
              <a:rPr lang="fa-IR" sz="2400" dirty="0" smtClean="0">
                <a:cs typeface="B Nazanin" panose="00000400000000000000" pitchFamily="2" charset="-78"/>
              </a:rPr>
              <a:t>چک کردن </a:t>
            </a:r>
            <a:r>
              <a:rPr lang="en-US" sz="2400" dirty="0" smtClean="0">
                <a:cs typeface="B Nazanin" panose="00000400000000000000" pitchFamily="2" charset="-78"/>
              </a:rPr>
              <a:t>log</a:t>
            </a:r>
            <a:r>
              <a:rPr lang="fa-IR" sz="2400" dirty="0" smtClean="0">
                <a:cs typeface="B Nazanin" panose="00000400000000000000" pitchFamily="2" charset="-78"/>
              </a:rPr>
              <a:t>های فایل جهت بررسی شرایط ویژه‌ی خروج در مقابل نیازمندی‌ها</a:t>
            </a:r>
          </a:p>
          <a:p>
            <a:pPr algn="just" rtl="1"/>
            <a:r>
              <a:rPr lang="fa-IR" sz="2400" dirty="0" smtClean="0">
                <a:cs typeface="B Nazanin" panose="00000400000000000000" pitchFamily="2" charset="-78"/>
              </a:rPr>
              <a:t>بررسی این‌که تست بیشتری نیاز است یا شرایط خروج باید تغییر کند.</a:t>
            </a:r>
          </a:p>
          <a:p>
            <a:pPr algn="just" rtl="1"/>
            <a:r>
              <a:rPr lang="fa-IR" sz="2400" dirty="0" smtClean="0">
                <a:cs typeface="B Nazanin" panose="00000400000000000000" pitchFamily="2" charset="-78"/>
              </a:rPr>
              <a:t>نوشتن خلاصه گزارش خروجی تست‌ها برای ذینفع و چگونگی اجرا و نتیجه آن </a:t>
            </a:r>
            <a:endParaRPr lang="en-US" sz="2400" dirty="0">
              <a:cs typeface="B Nazanin" panose="00000400000000000000" pitchFamily="2" charset="-78"/>
            </a:endParaRPr>
          </a:p>
        </p:txBody>
      </p:sp>
    </p:spTree>
    <p:extLst>
      <p:ext uri="{BB962C8B-B14F-4D97-AF65-F5344CB8AC3E}">
        <p14:creationId xmlns:p14="http://schemas.microsoft.com/office/powerpoint/2010/main" val="1168646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فعالیت بستار تست</a:t>
            </a:r>
            <a:endParaRPr lang="en-US" dirty="0"/>
          </a:p>
        </p:txBody>
      </p:sp>
      <p:sp>
        <p:nvSpPr>
          <p:cNvPr id="3" name="Content Placeholder 2"/>
          <p:cNvSpPr>
            <a:spLocks noGrp="1"/>
          </p:cNvSpPr>
          <p:nvPr>
            <p:ph idx="1"/>
          </p:nvPr>
        </p:nvSpPr>
        <p:spPr/>
        <p:txBody>
          <a:bodyPr>
            <a:normAutofit/>
          </a:bodyPr>
          <a:lstStyle/>
          <a:p>
            <a:pPr marL="0" indent="0" algn="just" rtl="1">
              <a:buNone/>
            </a:pPr>
            <a:r>
              <a:rPr lang="fa-IR" sz="2000" dirty="0" smtClean="0">
                <a:cs typeface="B Nazanin" panose="00000400000000000000" pitchFamily="2" charset="-78"/>
              </a:rPr>
              <a:t>در این مرحله اطلاعات تکمیل شده تست را جمع‌آوری می‌نماییم. این اطلاعات می‌تواند شامل چک کردن، کامل شدن مراحل تست نرم‌افزار و آنالیز حقایق و اعداد باشد و ممکن است آن را زمانی که نرم افزار آماده شده است انجام دهیم. این مرحله شامل گام‌های اصلی زیر می‌باشد:</a:t>
            </a:r>
          </a:p>
          <a:p>
            <a:pPr algn="just" rtl="1"/>
            <a:r>
              <a:rPr lang="fa-IR" sz="2000" dirty="0" smtClean="0">
                <a:cs typeface="B Nazanin" panose="00000400000000000000" pitchFamily="2" charset="-78"/>
              </a:rPr>
              <a:t>بررسی طرح‌های انجام شده و اطمینان از اتمام آن‌ها</a:t>
            </a:r>
          </a:p>
          <a:p>
            <a:pPr algn="just" rtl="1"/>
            <a:r>
              <a:rPr lang="fa-IR" sz="2000" dirty="0" smtClean="0">
                <a:cs typeface="B Nazanin" panose="00000400000000000000" pitchFamily="2" charset="-78"/>
              </a:rPr>
              <a:t>اتمام و بایگانی نرم‌افزار تست</a:t>
            </a:r>
          </a:p>
          <a:p>
            <a:pPr algn="just" rtl="1"/>
            <a:r>
              <a:rPr lang="fa-IR" sz="2000" dirty="0" smtClean="0">
                <a:cs typeface="B Nazanin" panose="00000400000000000000" pitchFamily="2" charset="-78"/>
              </a:rPr>
              <a:t>تحویل نرم‌افزار تست به نگهدارنده آن جهت اعمال تغییرات و اعمال برخوردها</a:t>
            </a:r>
          </a:p>
          <a:p>
            <a:pPr algn="just" rtl="1"/>
            <a:r>
              <a:rPr lang="fa-IR" sz="2000" dirty="0" smtClean="0">
                <a:cs typeface="B Nazanin" panose="00000400000000000000" pitchFamily="2" charset="-78"/>
              </a:rPr>
              <a:t>ارزیابی چگونگی انجام تست و انجام بررسی جهت بهبود کیفیت در پروژه‌های بعدی</a:t>
            </a:r>
            <a:endParaRPr lang="en-US" sz="2000" dirty="0">
              <a:cs typeface="B Nazanin" panose="00000400000000000000" pitchFamily="2" charset="-78"/>
            </a:endParaRPr>
          </a:p>
        </p:txBody>
      </p:sp>
    </p:spTree>
    <p:extLst>
      <p:ext uri="{BB962C8B-B14F-4D97-AF65-F5344CB8AC3E}">
        <p14:creationId xmlns:p14="http://schemas.microsoft.com/office/powerpoint/2010/main" val="3940235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سطوح </a:t>
            </a:r>
            <a:r>
              <a:rPr lang="en-US" dirty="0" smtClean="0"/>
              <a:t>ISTQB</a:t>
            </a:r>
            <a:endParaRPr lang="en-US" dirty="0"/>
          </a:p>
        </p:txBody>
      </p:sp>
      <p:sp>
        <p:nvSpPr>
          <p:cNvPr id="3" name="Content Placeholder 2"/>
          <p:cNvSpPr>
            <a:spLocks noGrp="1"/>
          </p:cNvSpPr>
          <p:nvPr>
            <p:ph idx="1"/>
          </p:nvPr>
        </p:nvSpPr>
        <p:spPr/>
        <p:txBody>
          <a:bodyPr>
            <a:normAutofit/>
          </a:bodyPr>
          <a:lstStyle/>
          <a:p>
            <a:pPr algn="r" rtl="1"/>
            <a:r>
              <a:rPr lang="en-US" sz="2000" dirty="0" smtClean="0">
                <a:cs typeface="B Nazanin" panose="00000400000000000000" pitchFamily="2" charset="-78"/>
              </a:rPr>
              <a:t>Foundation</a:t>
            </a:r>
            <a:r>
              <a:rPr lang="fa-IR" sz="2000" dirty="0" smtClean="0">
                <a:cs typeface="B Nazanin" panose="00000400000000000000" pitchFamily="2" charset="-78"/>
              </a:rPr>
              <a:t>: که به عنوان مرحله اصلی می‌باشد.</a:t>
            </a:r>
          </a:p>
          <a:p>
            <a:pPr algn="r" rtl="1"/>
            <a:r>
              <a:rPr lang="en-US" sz="2000" dirty="0" smtClean="0">
                <a:cs typeface="B Nazanin" panose="00000400000000000000" pitchFamily="2" charset="-78"/>
              </a:rPr>
              <a:t>Advanced</a:t>
            </a:r>
            <a:r>
              <a:rPr lang="fa-IR" sz="2000" dirty="0" smtClean="0">
                <a:cs typeface="B Nazanin" panose="00000400000000000000" pitchFamily="2" charset="-78"/>
              </a:rPr>
              <a:t>: مرحله پیشرفته تست را شامل می‌شود.</a:t>
            </a:r>
          </a:p>
          <a:p>
            <a:pPr algn="r" rtl="1"/>
            <a:r>
              <a:rPr lang="en-US" sz="2000" dirty="0" smtClean="0">
                <a:cs typeface="B Nazanin" panose="00000400000000000000" pitchFamily="2" charset="-78"/>
              </a:rPr>
              <a:t>Expert</a:t>
            </a:r>
            <a:r>
              <a:rPr lang="fa-IR" sz="2000" dirty="0" smtClean="0">
                <a:cs typeface="B Nazanin" panose="00000400000000000000" pitchFamily="2" charset="-78"/>
              </a:rPr>
              <a:t>: مرحله تخصصی تست را تشکیل می‌دهد.</a:t>
            </a:r>
            <a:endParaRPr lang="en-US" sz="2000" dirty="0">
              <a:cs typeface="B Nazanin" panose="00000400000000000000" pitchFamily="2" charset="-78"/>
            </a:endParaRPr>
          </a:p>
        </p:txBody>
      </p:sp>
    </p:spTree>
    <p:extLst>
      <p:ext uri="{BB962C8B-B14F-4D97-AF65-F5344CB8AC3E}">
        <p14:creationId xmlns:p14="http://schemas.microsoft.com/office/powerpoint/2010/main" val="1588059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سطح </a:t>
            </a:r>
            <a:r>
              <a:rPr lang="en-US" dirty="0" smtClean="0"/>
              <a:t>Foundation</a:t>
            </a:r>
            <a:r>
              <a:rPr lang="fa-IR" dirty="0" smtClean="0"/>
              <a:t> یا بنیادی آزمون </a:t>
            </a:r>
            <a:r>
              <a:rPr lang="en-US" dirty="0" smtClean="0"/>
              <a:t>ISTQB</a:t>
            </a:r>
            <a:endParaRPr lang="en-US" dirty="0"/>
          </a:p>
        </p:txBody>
      </p:sp>
      <p:sp>
        <p:nvSpPr>
          <p:cNvPr id="3" name="Content Placeholder 2"/>
          <p:cNvSpPr>
            <a:spLocks noGrp="1"/>
          </p:cNvSpPr>
          <p:nvPr>
            <p:ph idx="1"/>
          </p:nvPr>
        </p:nvSpPr>
        <p:spPr/>
        <p:txBody>
          <a:bodyPr/>
          <a:lstStyle/>
          <a:p>
            <a:pPr marL="0" indent="0" algn="r" rtl="1">
              <a:buNone/>
            </a:pPr>
            <a:r>
              <a:rPr lang="fa-IR" dirty="0" smtClean="0">
                <a:cs typeface="B Nazanin" panose="00000400000000000000" pitchFamily="2" charset="-78"/>
              </a:rPr>
              <a:t>مراحل اصلی </a:t>
            </a:r>
            <a:r>
              <a:rPr lang="en-US" dirty="0" smtClean="0">
                <a:cs typeface="B Nazanin" panose="00000400000000000000" pitchFamily="2" charset="-78"/>
              </a:rPr>
              <a:t>Foundation</a:t>
            </a:r>
            <a:r>
              <a:rPr lang="fa-IR" dirty="0" smtClean="0">
                <a:cs typeface="B Nazanin" panose="00000400000000000000" pitchFamily="2" charset="-78"/>
              </a:rPr>
              <a:t> به صورت زیر است:</a:t>
            </a:r>
          </a:p>
          <a:p>
            <a:pPr algn="r" rtl="1"/>
            <a:r>
              <a:rPr lang="fa-IR" dirty="0" smtClean="0">
                <a:cs typeface="B Nazanin" panose="00000400000000000000" pitchFamily="2" charset="-78"/>
              </a:rPr>
              <a:t>اصول تست نرم افزار</a:t>
            </a:r>
          </a:p>
          <a:p>
            <a:pPr algn="r" rtl="1"/>
            <a:r>
              <a:rPr lang="fa-IR" dirty="0" smtClean="0">
                <a:cs typeface="B Nazanin" panose="00000400000000000000" pitchFamily="2" charset="-78"/>
              </a:rPr>
              <a:t>تست در سرتاسر چرخه حیات نرم افزار</a:t>
            </a:r>
          </a:p>
          <a:p>
            <a:pPr algn="r" rtl="1"/>
            <a:r>
              <a:rPr lang="fa-IR" dirty="0" smtClean="0">
                <a:cs typeface="B Nazanin" panose="00000400000000000000" pitchFamily="2" charset="-78"/>
              </a:rPr>
              <a:t>تکنیک‌های استاتیک</a:t>
            </a:r>
          </a:p>
          <a:p>
            <a:pPr algn="r" rtl="1"/>
            <a:r>
              <a:rPr lang="fa-IR" dirty="0" smtClean="0">
                <a:cs typeface="B Nazanin" panose="00000400000000000000" pitchFamily="2" charset="-78"/>
              </a:rPr>
              <a:t>تکنیک‌های طراحی تست</a:t>
            </a:r>
          </a:p>
          <a:p>
            <a:pPr algn="r" rtl="1"/>
            <a:r>
              <a:rPr lang="fa-IR" dirty="0" smtClean="0">
                <a:cs typeface="B Nazanin" panose="00000400000000000000" pitchFamily="2" charset="-78"/>
              </a:rPr>
              <a:t>مدیریت آزمون</a:t>
            </a:r>
          </a:p>
          <a:p>
            <a:pPr algn="r" rtl="1"/>
            <a:r>
              <a:rPr lang="fa-IR" dirty="0" smtClean="0">
                <a:cs typeface="B Nazanin" panose="00000400000000000000" pitchFamily="2" charset="-78"/>
              </a:rPr>
              <a:t>ابزار پشتیبانی از تست</a:t>
            </a:r>
          </a:p>
        </p:txBody>
      </p:sp>
    </p:spTree>
    <p:extLst>
      <p:ext uri="{BB962C8B-B14F-4D97-AF65-F5344CB8AC3E}">
        <p14:creationId xmlns:p14="http://schemas.microsoft.com/office/powerpoint/2010/main" val="1349099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سطح </a:t>
            </a:r>
            <a:r>
              <a:rPr lang="en-US" dirty="0"/>
              <a:t>Foundation</a:t>
            </a:r>
            <a:r>
              <a:rPr lang="fa-IR" dirty="0"/>
              <a:t> یا بنیادی آزمون </a:t>
            </a:r>
            <a:r>
              <a:rPr lang="en-US" dirty="0"/>
              <a:t>ISTQB</a:t>
            </a:r>
          </a:p>
        </p:txBody>
      </p:sp>
      <p:sp>
        <p:nvSpPr>
          <p:cNvPr id="3" name="Content Placeholder 2"/>
          <p:cNvSpPr>
            <a:spLocks noGrp="1"/>
          </p:cNvSpPr>
          <p:nvPr>
            <p:ph idx="1"/>
          </p:nvPr>
        </p:nvSpPr>
        <p:spPr/>
        <p:txBody>
          <a:bodyPr>
            <a:noAutofit/>
          </a:bodyPr>
          <a:lstStyle/>
          <a:p>
            <a:pPr algn="just" rtl="1"/>
            <a:r>
              <a:rPr lang="fa-IR" sz="2000" dirty="0" smtClean="0">
                <a:cs typeface="B Nazanin" panose="00000400000000000000" pitchFamily="2" charset="-78"/>
              </a:rPr>
              <a:t>هر یک از مراحل اصلی به زیر مراحلی تقسیم می‌شوند که عبارتند از:</a:t>
            </a:r>
          </a:p>
          <a:p>
            <a:pPr algn="just" rtl="1"/>
            <a:r>
              <a:rPr lang="fa-IR" sz="2000" dirty="0" smtClean="0">
                <a:cs typeface="B Nazanin" panose="00000400000000000000" pitchFamily="2" charset="-78"/>
              </a:rPr>
              <a:t>اصول تست نرم افزار: عناصر اصلی- تعریف تست- اصول کلی- فرآیند تست</a:t>
            </a:r>
          </a:p>
          <a:p>
            <a:pPr algn="just" rtl="1"/>
            <a:r>
              <a:rPr lang="fa-IR" sz="2000" dirty="0" smtClean="0">
                <a:cs typeface="B Nazanin" panose="00000400000000000000" pitchFamily="2" charset="-78"/>
              </a:rPr>
              <a:t>تست در سرتاسر چرخه حیات نرم افزار: مدل‌های توسعه نرم افزار- سطوح آزمون- انواع تست- آزمون رگرسیون</a:t>
            </a:r>
          </a:p>
          <a:p>
            <a:pPr algn="just" rtl="1"/>
            <a:r>
              <a:rPr lang="fa-IR" sz="2000" dirty="0" smtClean="0">
                <a:cs typeface="B Nazanin" panose="00000400000000000000" pitchFamily="2" charset="-78"/>
              </a:rPr>
              <a:t>تکنیک‌های استاتیک: فرآیند آزمون و بازرسی- روند بازرسی- تجزیه و تحلیل استاتیک توسط ابزار</a:t>
            </a:r>
          </a:p>
          <a:p>
            <a:pPr algn="just" rtl="1"/>
            <a:r>
              <a:rPr lang="fa-IR" sz="2000" dirty="0" smtClean="0">
                <a:cs typeface="B Nazanin" panose="00000400000000000000" pitchFamily="2" charset="-78"/>
              </a:rPr>
              <a:t>تکنیک‌های طراحی تست: فرآیند تولید تست- دسته‌بندی تکنیک‌های طراحی تست- تکنیک‌های جعبه سیاه- تکنیک‌های جعبه سفید- انتخاب تکنیک‌های تست</a:t>
            </a:r>
          </a:p>
          <a:p>
            <a:pPr algn="just" rtl="1"/>
            <a:r>
              <a:rPr lang="fa-IR" sz="2000" dirty="0" smtClean="0">
                <a:cs typeface="B Nazanin" panose="00000400000000000000" pitchFamily="2" charset="-78"/>
              </a:rPr>
              <a:t>مدیریت آزمون: سازمان تست- برنامه ریزی و برآورد آزمون- نظارت و کنترل پیشرفت تست- مدیریت پیکربندی- مدیریت ریسک- مدیریت حادثه</a:t>
            </a:r>
          </a:p>
          <a:p>
            <a:pPr algn="just" rtl="1"/>
            <a:r>
              <a:rPr lang="fa-IR" sz="2000" dirty="0" smtClean="0">
                <a:cs typeface="B Nazanin" panose="00000400000000000000" pitchFamily="2" charset="-78"/>
              </a:rPr>
              <a:t>ابزار پشتیبانی از تست: انواع ابزارهای تست- استفاده موثر از ابزار، مزایای بالقوه و ریسک‌ها </a:t>
            </a:r>
            <a:endParaRPr lang="en-US" sz="2000" dirty="0">
              <a:cs typeface="B Nazanin" panose="00000400000000000000" pitchFamily="2" charset="-78"/>
            </a:endParaRPr>
          </a:p>
        </p:txBody>
      </p:sp>
    </p:spTree>
    <p:extLst>
      <p:ext uri="{BB962C8B-B14F-4D97-AF65-F5344CB8AC3E}">
        <p14:creationId xmlns:p14="http://schemas.microsoft.com/office/powerpoint/2010/main" val="1792329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سطح </a:t>
            </a:r>
            <a:r>
              <a:rPr lang="en-US" dirty="0" smtClean="0"/>
              <a:t>Advanced</a:t>
            </a:r>
            <a:r>
              <a:rPr lang="fa-IR" dirty="0" smtClean="0"/>
              <a:t> یا پیشرفته آزمون </a:t>
            </a:r>
            <a:r>
              <a:rPr lang="en-US" dirty="0" smtClean="0"/>
              <a:t>ISTQB</a:t>
            </a:r>
            <a:endParaRPr lang="en-US" dirty="0"/>
          </a:p>
        </p:txBody>
      </p:sp>
      <p:sp>
        <p:nvSpPr>
          <p:cNvPr id="3" name="Content Placeholder 2"/>
          <p:cNvSpPr>
            <a:spLocks noGrp="1"/>
          </p:cNvSpPr>
          <p:nvPr>
            <p:ph idx="1"/>
          </p:nvPr>
        </p:nvSpPr>
        <p:spPr/>
        <p:txBody>
          <a:bodyPr>
            <a:normAutofit/>
          </a:bodyPr>
          <a:lstStyle/>
          <a:p>
            <a:pPr marL="0" indent="0" algn="r" rtl="1">
              <a:buNone/>
            </a:pPr>
            <a:r>
              <a:rPr lang="fa-IR" sz="2400" dirty="0" smtClean="0">
                <a:cs typeface="B Nazanin" panose="00000400000000000000" pitchFamily="2" charset="-78"/>
              </a:rPr>
              <a:t>سطح پیشرفته تست خود به سه پارامتر مجزا تقسیم میشود:</a:t>
            </a:r>
          </a:p>
          <a:p>
            <a:pPr algn="r" rtl="1"/>
            <a:r>
              <a:rPr lang="fa-IR" sz="2400" dirty="0" smtClean="0">
                <a:cs typeface="B Nazanin" panose="00000400000000000000" pitchFamily="2" charset="-78"/>
              </a:rPr>
              <a:t>مدیر آزمون</a:t>
            </a:r>
          </a:p>
          <a:p>
            <a:pPr algn="r" rtl="1"/>
            <a:r>
              <a:rPr lang="fa-IR" sz="2400" dirty="0" smtClean="0">
                <a:cs typeface="B Nazanin" panose="00000400000000000000" pitchFamily="2" charset="-78"/>
              </a:rPr>
              <a:t>تحلیلگر آزمون</a:t>
            </a:r>
          </a:p>
          <a:p>
            <a:pPr algn="r" rtl="1"/>
            <a:r>
              <a:rPr lang="fa-IR" sz="2400" dirty="0" smtClean="0">
                <a:cs typeface="B Nazanin" panose="00000400000000000000" pitchFamily="2" charset="-78"/>
              </a:rPr>
              <a:t>تحلیلگر آزمون فنی</a:t>
            </a:r>
            <a:endParaRPr lang="en-US" sz="2400" dirty="0">
              <a:cs typeface="B Nazanin" panose="00000400000000000000" pitchFamily="2" charset="-78"/>
            </a:endParaRPr>
          </a:p>
        </p:txBody>
      </p:sp>
    </p:spTree>
    <p:extLst>
      <p:ext uri="{BB962C8B-B14F-4D97-AF65-F5344CB8AC3E}">
        <p14:creationId xmlns:p14="http://schemas.microsoft.com/office/powerpoint/2010/main" val="378149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کمیته بین‌المللی آزمون کیفیت نرم افزار (</a:t>
            </a:r>
            <a:r>
              <a:rPr lang="en-US" dirty="0" smtClean="0"/>
              <a:t>ISTQB</a:t>
            </a:r>
            <a:r>
              <a:rPr lang="fa-IR" dirty="0" smtClean="0"/>
              <a:t>)</a:t>
            </a:r>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cs typeface="B Nazanin" panose="00000400000000000000" pitchFamily="2" charset="-78"/>
              </a:rPr>
              <a:t>سازمانی برای حمایت از تست نرم افزار می‌باشد که شامل مجموعه‌ قوانینی برای تست نرم افزار می‌باشد. این سازمان در سال ۲۰۰۲ در اسکاتلند تاسیس گردید و بالغ بر ۴۰ کشور عضو این سازمان می‌باشند. جمهوری اسلامی ایران نیز در این سازمان عضویت دارد. این سازمان سر فصل‌هایی را برای تست نرم افزار ارایه داده است. </a:t>
            </a:r>
            <a:endParaRPr lang="en-US" sz="2400" dirty="0">
              <a:cs typeface="B Nazanin" panose="00000400000000000000" pitchFamily="2" charset="-78"/>
            </a:endParaRPr>
          </a:p>
        </p:txBody>
      </p:sp>
    </p:spTree>
    <p:extLst>
      <p:ext uri="{BB962C8B-B14F-4D97-AF65-F5344CB8AC3E}">
        <p14:creationId xmlns:p14="http://schemas.microsoft.com/office/powerpoint/2010/main" val="1708059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سطح </a:t>
            </a:r>
            <a:r>
              <a:rPr lang="en-US" dirty="0"/>
              <a:t>Advanced</a:t>
            </a:r>
            <a:r>
              <a:rPr lang="fa-IR" dirty="0"/>
              <a:t> یا پیشرفته آزمون </a:t>
            </a:r>
            <a:r>
              <a:rPr lang="en-US" dirty="0"/>
              <a:t>ISTQB</a:t>
            </a:r>
          </a:p>
        </p:txBody>
      </p:sp>
      <p:sp>
        <p:nvSpPr>
          <p:cNvPr id="3" name="Content Placeholder 2"/>
          <p:cNvSpPr>
            <a:spLocks noGrp="1"/>
          </p:cNvSpPr>
          <p:nvPr>
            <p:ph idx="1"/>
          </p:nvPr>
        </p:nvSpPr>
        <p:spPr/>
        <p:txBody>
          <a:bodyPr>
            <a:noAutofit/>
          </a:bodyPr>
          <a:lstStyle/>
          <a:p>
            <a:pPr marL="0" indent="0" algn="just" rtl="1">
              <a:buNone/>
            </a:pPr>
            <a:r>
              <a:rPr lang="fa-IR" sz="2000" dirty="0" smtClean="0">
                <a:cs typeface="B Nazanin" panose="00000400000000000000" pitchFamily="2" charset="-78"/>
              </a:rPr>
              <a:t>مدیر آزمون دارای قسمت‌های کلی زیر است:</a:t>
            </a:r>
          </a:p>
          <a:p>
            <a:pPr algn="just" rtl="1"/>
            <a:r>
              <a:rPr lang="fa-IR" sz="2000" dirty="0" smtClean="0">
                <a:cs typeface="B Nazanin" panose="00000400000000000000" pitchFamily="2" charset="-78"/>
              </a:rPr>
              <a:t>فرآیند تست: برنامه ریزی، نظارت و کنترل آزمون- تجزیه و تحلیل و طراحی آزمون- پیاده‌سازی و اجرای آزمون- ارزیابی معیارهای خروج و گزارش- فعالیت‌های خاتمه آزمون</a:t>
            </a:r>
          </a:p>
          <a:p>
            <a:pPr algn="just" rtl="1"/>
            <a:r>
              <a:rPr lang="fa-IR" sz="2000" dirty="0" smtClean="0">
                <a:cs typeface="B Nazanin" panose="00000400000000000000" pitchFamily="2" charset="-78"/>
              </a:rPr>
              <a:t>مدیریت آزمون: تست مبتنی بر ریسک- مستند سازی تست- برآورد تست و متریک‌های تست</a:t>
            </a:r>
          </a:p>
          <a:p>
            <a:pPr algn="just" rtl="1"/>
            <a:r>
              <a:rPr lang="fa-IR" sz="2000" dirty="0" smtClean="0">
                <a:cs typeface="B Nazanin" panose="00000400000000000000" pitchFamily="2" charset="-78"/>
              </a:rPr>
              <a:t>وارسی: مدیریت وارسی‌ها و رسیدگی- اداره کردن وارسی‌ها- متریک‌های وارسی‌ها- مدیریت وارسی‌های رسمی</a:t>
            </a:r>
          </a:p>
          <a:p>
            <a:pPr algn="just" rtl="1"/>
            <a:r>
              <a:rPr lang="fa-IR" sz="2000" dirty="0" smtClean="0">
                <a:cs typeface="B Nazanin" panose="00000400000000000000" pitchFamily="2" charset="-78"/>
              </a:rPr>
              <a:t>مدیریت خطا: چرخه حیات خطا- اطلاعات گزارش خطا- سنجش قابلیت فرآیند توسط اطلاعات گزارش خطا</a:t>
            </a:r>
          </a:p>
          <a:p>
            <a:pPr algn="just" rtl="1"/>
            <a:r>
              <a:rPr lang="fa-IR" sz="2000" dirty="0" smtClean="0">
                <a:cs typeface="B Nazanin" panose="00000400000000000000" pitchFamily="2" charset="-78"/>
              </a:rPr>
              <a:t>خودکارسازی و ابزار تست: انتخاب ابزار- چرخه حیات ابزار- متریک‌های ابزار</a:t>
            </a:r>
          </a:p>
          <a:p>
            <a:pPr algn="just" rtl="1"/>
            <a:r>
              <a:rPr lang="fa-IR" sz="2000" dirty="0" smtClean="0">
                <a:cs typeface="B Nazanin" panose="00000400000000000000" pitchFamily="2" charset="-78"/>
              </a:rPr>
              <a:t>مهارت‌های افراد: مهارت‌های فردی- تیم تست پویا- تست ابزارها در داخل یک سازمان- انگیزه- ارتباط</a:t>
            </a:r>
            <a:endParaRPr lang="en-US" sz="2000" dirty="0">
              <a:cs typeface="B Nazanin" panose="00000400000000000000" pitchFamily="2" charset="-78"/>
            </a:endParaRPr>
          </a:p>
        </p:txBody>
      </p:sp>
    </p:spTree>
    <p:extLst>
      <p:ext uri="{BB962C8B-B14F-4D97-AF65-F5344CB8AC3E}">
        <p14:creationId xmlns:p14="http://schemas.microsoft.com/office/powerpoint/2010/main" val="3803290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سطح </a:t>
            </a:r>
            <a:r>
              <a:rPr lang="en-US" dirty="0"/>
              <a:t>Advanced</a:t>
            </a:r>
            <a:r>
              <a:rPr lang="fa-IR" dirty="0"/>
              <a:t> یا پیشرفته آزمون </a:t>
            </a:r>
            <a:r>
              <a:rPr lang="en-US" dirty="0"/>
              <a:t>ISTQB</a:t>
            </a:r>
          </a:p>
        </p:txBody>
      </p:sp>
      <p:sp>
        <p:nvSpPr>
          <p:cNvPr id="3" name="Content Placeholder 2"/>
          <p:cNvSpPr>
            <a:spLocks noGrp="1"/>
          </p:cNvSpPr>
          <p:nvPr>
            <p:ph idx="1"/>
          </p:nvPr>
        </p:nvSpPr>
        <p:spPr/>
        <p:txBody>
          <a:bodyPr>
            <a:noAutofit/>
          </a:bodyPr>
          <a:lstStyle/>
          <a:p>
            <a:pPr marL="0" indent="0" algn="just" rtl="1">
              <a:buNone/>
            </a:pPr>
            <a:r>
              <a:rPr lang="fa-IR" b="1" dirty="0" smtClean="0">
                <a:cs typeface="B Nazanin" panose="00000400000000000000" pitchFamily="2" charset="-78"/>
              </a:rPr>
              <a:t>تحلیلگر آزمون دارای بخش‌های کلی زیر است:</a:t>
            </a:r>
          </a:p>
          <a:p>
            <a:pPr algn="just" rtl="1"/>
            <a:r>
              <a:rPr lang="fa-IR" dirty="0" smtClean="0">
                <a:cs typeface="B Nazanin" panose="00000400000000000000" pitchFamily="2" charset="-78"/>
              </a:rPr>
              <a:t>فرآیند تست: آزمون در چرخه حیات تولید نرم افزار- تجزیه و تحلیل و طراحی آزمون- پیاده سازی و اجرای آزمون- ارزیابی معیارهای خروج و گزارش- فعالیت‌های خاتمه آزمون</a:t>
            </a:r>
          </a:p>
          <a:p>
            <a:pPr algn="just" rtl="1"/>
            <a:r>
              <a:rPr lang="fa-IR" dirty="0" smtClean="0">
                <a:cs typeface="B Nazanin" panose="00000400000000000000" pitchFamily="2" charset="-78"/>
              </a:rPr>
              <a:t>مدیریت آزمون: نظارت و کنترل ارتقا تست- تست توزیع شده درون منابعی و بیرون از منابع- تست مبتنی بر ریسک</a:t>
            </a:r>
          </a:p>
          <a:p>
            <a:pPr algn="just" rtl="1"/>
            <a:r>
              <a:rPr lang="fa-IR" dirty="0" smtClean="0">
                <a:cs typeface="B Nazanin" panose="00000400000000000000" pitchFamily="2" charset="-78"/>
              </a:rPr>
              <a:t>تکنیک‌های تست: تکنیک‌های مبتنی بر مشخصات- تکنیک‌های مبتنی بر خطا- تکنیک‌های مبتنی بر تجربه</a:t>
            </a:r>
          </a:p>
          <a:p>
            <a:pPr algn="just" rtl="1"/>
            <a:r>
              <a:rPr lang="fa-IR" dirty="0" smtClean="0">
                <a:cs typeface="B Nazanin" panose="00000400000000000000" pitchFamily="2" charset="-78"/>
              </a:rPr>
              <a:t>ویژگی‌های کیفیت تست نرم افزار: تست دقت- تست شایستگی- تست قابلیت همکاری- تست قابلیت استفاده- تست دستیابی پذیری</a:t>
            </a:r>
          </a:p>
          <a:p>
            <a:pPr algn="just" rtl="1"/>
            <a:r>
              <a:rPr lang="fa-IR" dirty="0" smtClean="0">
                <a:cs typeface="B Nazanin" panose="00000400000000000000" pitchFamily="2" charset="-78"/>
              </a:rPr>
              <a:t>وارسی: استفاده از چک لیست‌ها در وارسی</a:t>
            </a:r>
          </a:p>
          <a:p>
            <a:pPr algn="just" rtl="1"/>
            <a:r>
              <a:rPr lang="fa-IR" dirty="0" smtClean="0">
                <a:cs typeface="B Nazanin" panose="00000400000000000000" pitchFamily="2" charset="-78"/>
              </a:rPr>
              <a:t>مدیریت خطا: زمینه‌های گزارش خطا- طبقه بندی خطا- تجزیه و تحلیل علت پایه</a:t>
            </a:r>
            <a:endParaRPr lang="en-US" dirty="0">
              <a:cs typeface="B Nazanin" panose="00000400000000000000" pitchFamily="2" charset="-78"/>
            </a:endParaRPr>
          </a:p>
        </p:txBody>
      </p:sp>
    </p:spTree>
    <p:extLst>
      <p:ext uri="{BB962C8B-B14F-4D97-AF65-F5344CB8AC3E}">
        <p14:creationId xmlns:p14="http://schemas.microsoft.com/office/powerpoint/2010/main" val="378214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سطح </a:t>
            </a:r>
            <a:r>
              <a:rPr lang="en-US" dirty="0"/>
              <a:t>Advanced</a:t>
            </a:r>
            <a:r>
              <a:rPr lang="fa-IR" dirty="0"/>
              <a:t> یا پیشرفته آزمون </a:t>
            </a:r>
            <a:r>
              <a:rPr lang="en-US" dirty="0"/>
              <a:t>ISTQB</a:t>
            </a:r>
          </a:p>
        </p:txBody>
      </p:sp>
      <p:sp>
        <p:nvSpPr>
          <p:cNvPr id="3" name="Content Placeholder 2"/>
          <p:cNvSpPr>
            <a:spLocks noGrp="1"/>
          </p:cNvSpPr>
          <p:nvPr>
            <p:ph idx="1"/>
          </p:nvPr>
        </p:nvSpPr>
        <p:spPr/>
        <p:txBody>
          <a:bodyPr/>
          <a:lstStyle/>
          <a:p>
            <a:pPr marL="0" indent="0" algn="r" rtl="1">
              <a:buNone/>
            </a:pPr>
            <a:r>
              <a:rPr lang="fa-IR" b="1" dirty="0" smtClean="0">
                <a:cs typeface="B Nazanin" panose="00000400000000000000" pitchFamily="2" charset="-78"/>
              </a:rPr>
              <a:t>تحلیلگر آزمون فنی دارای بخش‌های کلی زیر می‌باشد: </a:t>
            </a:r>
          </a:p>
          <a:p>
            <a:pPr algn="r" rtl="1"/>
            <a:r>
              <a:rPr lang="fa-IR" dirty="0" smtClean="0">
                <a:cs typeface="B Nazanin" panose="00000400000000000000" pitchFamily="2" charset="-78"/>
              </a:rPr>
              <a:t>تست مبتنی بر ریسک‌: شناسایی ریسک- ارزیابی ریسک- کاهش ریسک</a:t>
            </a:r>
          </a:p>
          <a:p>
            <a:pPr algn="r" rtl="1"/>
            <a:r>
              <a:rPr lang="fa-IR" dirty="0" smtClean="0">
                <a:cs typeface="B Nazanin" panose="00000400000000000000" pitchFamily="2" charset="-78"/>
              </a:rPr>
              <a:t>تست مبتنی بر ساختار: تست شرایط- تست اصلاح وضعیت- انتخاب یک روش مبتنی بر ساختار</a:t>
            </a:r>
          </a:p>
          <a:p>
            <a:pPr algn="r" rtl="1"/>
            <a:r>
              <a:rPr lang="fa-IR" dirty="0" smtClean="0">
                <a:cs typeface="B Nazanin" panose="00000400000000000000" pitchFamily="2" charset="-78"/>
              </a:rPr>
              <a:t>تکنیک‌های تحلیلی: تجزیه و تحلیل استاتیک- تجزیه و تحلیل دینامیک</a:t>
            </a:r>
          </a:p>
          <a:p>
            <a:pPr algn="r" rtl="1"/>
            <a:r>
              <a:rPr lang="fa-IR" dirty="0" smtClean="0">
                <a:cs typeface="B Nazanin" panose="00000400000000000000" pitchFamily="2" charset="-78"/>
              </a:rPr>
              <a:t>مشخصات کیفیت برای تست فنی: نتایج برنامه ریزی عمومی- تست امنیت و قابلیت اطمینان- تست کارایی- تست قابلیت نگهداری- تست قابلیت حمل</a:t>
            </a:r>
          </a:p>
          <a:p>
            <a:pPr algn="r" rtl="1"/>
            <a:r>
              <a:rPr lang="fa-IR" dirty="0" smtClean="0">
                <a:cs typeface="B Nazanin" panose="00000400000000000000" pitchFamily="2" charset="-78"/>
              </a:rPr>
              <a:t>وارسی: استفاده از چک لیست‌ها در وارسی</a:t>
            </a:r>
          </a:p>
          <a:p>
            <a:pPr algn="r" rtl="1"/>
            <a:r>
              <a:rPr lang="fa-IR" dirty="0" smtClean="0">
                <a:cs typeface="B Nazanin" panose="00000400000000000000" pitchFamily="2" charset="-78"/>
              </a:rPr>
              <a:t>ابزارهای تست و خودکارسازی: یکپارچه سازی و تبادل اطلاعات- تعریف پروژه خودکارسازی آزمون- ابزارهای مخصوص آزمون</a:t>
            </a:r>
            <a:endParaRPr lang="en-US" dirty="0">
              <a:cs typeface="B Nazanin" panose="00000400000000000000" pitchFamily="2" charset="-78"/>
            </a:endParaRPr>
          </a:p>
        </p:txBody>
      </p:sp>
    </p:spTree>
    <p:extLst>
      <p:ext uri="{BB962C8B-B14F-4D97-AF65-F5344CB8AC3E}">
        <p14:creationId xmlns:p14="http://schemas.microsoft.com/office/powerpoint/2010/main" val="3414673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سطح تخصصی آزمون </a:t>
            </a:r>
            <a:r>
              <a:rPr lang="en-US" dirty="0" smtClean="0"/>
              <a:t>ISTQB</a:t>
            </a:r>
            <a:endParaRPr lang="en-US" dirty="0"/>
          </a:p>
        </p:txBody>
      </p:sp>
      <p:sp>
        <p:nvSpPr>
          <p:cNvPr id="3" name="Content Placeholder 2"/>
          <p:cNvSpPr>
            <a:spLocks noGrp="1"/>
          </p:cNvSpPr>
          <p:nvPr>
            <p:ph idx="1"/>
          </p:nvPr>
        </p:nvSpPr>
        <p:spPr/>
        <p:txBody>
          <a:bodyPr>
            <a:normAutofit/>
          </a:bodyPr>
          <a:lstStyle/>
          <a:p>
            <a:pPr marL="0" indent="0" algn="r" rtl="1">
              <a:buNone/>
            </a:pPr>
            <a:r>
              <a:rPr lang="fa-IR" sz="2400" dirty="0" smtClean="0">
                <a:cs typeface="B Nazanin" panose="00000400000000000000" pitchFamily="2" charset="-78"/>
              </a:rPr>
              <a:t>سطح تخصصی آزمون خود شامل چهار مرحله زیر می‌باشد:</a:t>
            </a:r>
          </a:p>
          <a:p>
            <a:pPr algn="r" rtl="1"/>
            <a:r>
              <a:rPr lang="fa-IR" sz="2400" dirty="0" smtClean="0">
                <a:cs typeface="B Nazanin" panose="00000400000000000000" pitchFamily="2" charset="-78"/>
              </a:rPr>
              <a:t>بهبود پروسه تست</a:t>
            </a:r>
          </a:p>
          <a:p>
            <a:pPr algn="r" rtl="1"/>
            <a:r>
              <a:rPr lang="fa-IR" sz="2400" dirty="0" smtClean="0">
                <a:cs typeface="B Nazanin" panose="00000400000000000000" pitchFamily="2" charset="-78"/>
              </a:rPr>
              <a:t>مدیریت تست</a:t>
            </a:r>
          </a:p>
          <a:p>
            <a:pPr algn="r" rtl="1"/>
            <a:r>
              <a:rPr lang="fa-IR" sz="2400" dirty="0" smtClean="0">
                <a:cs typeface="B Nazanin" panose="00000400000000000000" pitchFamily="2" charset="-78"/>
              </a:rPr>
              <a:t>اتوماسیون تست</a:t>
            </a:r>
          </a:p>
          <a:p>
            <a:pPr algn="r" rtl="1"/>
            <a:r>
              <a:rPr lang="fa-IR" sz="2400" dirty="0" smtClean="0">
                <a:cs typeface="B Nazanin" panose="00000400000000000000" pitchFamily="2" charset="-78"/>
              </a:rPr>
              <a:t>امنیت تست</a:t>
            </a:r>
            <a:endParaRPr lang="en-US" sz="2400" dirty="0">
              <a:cs typeface="B Nazanin" panose="00000400000000000000" pitchFamily="2" charset="-78"/>
            </a:endParaRPr>
          </a:p>
        </p:txBody>
      </p:sp>
    </p:spTree>
    <p:extLst>
      <p:ext uri="{BB962C8B-B14F-4D97-AF65-F5344CB8AC3E}">
        <p14:creationId xmlns:p14="http://schemas.microsoft.com/office/powerpoint/2010/main" val="4157603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سطوح یادگیری </a:t>
            </a:r>
            <a:r>
              <a:rPr lang="en-US" dirty="0" smtClean="0"/>
              <a:t>ISTQB</a:t>
            </a:r>
            <a:endParaRPr lang="en-US" dirty="0"/>
          </a:p>
        </p:txBody>
      </p:sp>
      <p:sp>
        <p:nvSpPr>
          <p:cNvPr id="3" name="Content Placeholder 2"/>
          <p:cNvSpPr>
            <a:spLocks noGrp="1"/>
          </p:cNvSpPr>
          <p:nvPr>
            <p:ph idx="1"/>
          </p:nvPr>
        </p:nvSpPr>
        <p:spPr/>
        <p:txBody>
          <a:bodyPr>
            <a:normAutofit/>
          </a:bodyPr>
          <a:lstStyle/>
          <a:p>
            <a:pPr algn="just" rtl="1"/>
            <a:r>
              <a:rPr lang="fa-IR" dirty="0" smtClean="0">
                <a:cs typeface="B Nazanin" panose="00000400000000000000" pitchFamily="2" charset="-78"/>
              </a:rPr>
              <a:t>سطح ۱: یادآوری- یادآوری و مرور مفهوم خطا و موارد مورد علاقه جهت بررسی</a:t>
            </a:r>
          </a:p>
          <a:p>
            <a:pPr algn="just" rtl="1"/>
            <a:r>
              <a:rPr lang="fa-IR" dirty="0" smtClean="0">
                <a:cs typeface="B Nazanin" panose="00000400000000000000" pitchFamily="2" charset="-78"/>
              </a:rPr>
              <a:t>سطح ۲: درک- انتخاب موضوع و تشریح موقعیت‌های مرتبط با متن. مثلا دلایل شروع زود هنگام تست</a:t>
            </a:r>
          </a:p>
          <a:p>
            <a:pPr algn="just" rtl="1"/>
            <a:r>
              <a:rPr lang="fa-IR" dirty="0" smtClean="0">
                <a:cs typeface="B Nazanin" panose="00000400000000000000" pitchFamily="2" charset="-78"/>
              </a:rPr>
              <a:t>سطح ۳: کارگیری- انتخاب و به کارگیری ابزار و برنامه های کاربردی مناسب جهت موضوع و متن انتخاب شده جهت تست</a:t>
            </a:r>
          </a:p>
          <a:p>
            <a:pPr algn="just" rtl="1"/>
            <a:r>
              <a:rPr lang="fa-IR" dirty="0" smtClean="0">
                <a:cs typeface="B Nazanin" panose="00000400000000000000" pitchFamily="2" charset="-78"/>
              </a:rPr>
              <a:t>سطح ۴: تحلیل- موضوع انتخاب شده می‌تواند از نظر اطلاعات، تکنیک و روش، جداسازی شده تا بتوان در قسمت‌های بوجود آمده با آنالیز بیشتر درک بهتری از آن به دست آورد.</a:t>
            </a:r>
          </a:p>
          <a:p>
            <a:pPr algn="just" rtl="1"/>
            <a:r>
              <a:rPr lang="fa-IR" dirty="0" smtClean="0">
                <a:cs typeface="B Nazanin" panose="00000400000000000000" pitchFamily="2" charset="-78"/>
              </a:rPr>
              <a:t>سطح ۵: ترکیب کردن- موضوع مورد علاقه جهت بررسی می‌تواند یک فرآیند موجود را جهت یافتن ریسک‌های منطبق شده و با ترکیب آن به نتیجه برسد.</a:t>
            </a:r>
          </a:p>
          <a:p>
            <a:pPr algn="just" rtl="1"/>
            <a:r>
              <a:rPr lang="fa-IR" dirty="0" smtClean="0">
                <a:cs typeface="B Nazanin" panose="00000400000000000000" pitchFamily="2" charset="-78"/>
              </a:rPr>
              <a:t>سطح ۶: ارزیابی- این سطح شامل یک ارزیابی مستدل از سناریو می‌باشد. جهت مدیریت و بررسی آن مطالعات انجام شده ارزیابی و بررسی می‌شود، گزارشی برای صاحبان پروژه نوشته می‌شود که خروجی و نتایج حاصله در چه سطحی قرار دارد.</a:t>
            </a:r>
          </a:p>
          <a:p>
            <a:pPr algn="just" rtl="1"/>
            <a:endParaRPr lang="en-US" dirty="0">
              <a:cs typeface="B Nazanin" panose="00000400000000000000" pitchFamily="2" charset="-78"/>
            </a:endParaRPr>
          </a:p>
        </p:txBody>
      </p:sp>
    </p:spTree>
    <p:extLst>
      <p:ext uri="{BB962C8B-B14F-4D97-AF65-F5344CB8AC3E}">
        <p14:creationId xmlns:p14="http://schemas.microsoft.com/office/powerpoint/2010/main" val="11885055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سطوح اعطای گواهینامه </a:t>
            </a:r>
            <a:r>
              <a:rPr lang="en-US" dirty="0" smtClean="0"/>
              <a:t>ISTQB</a:t>
            </a:r>
            <a:endParaRPr lang="en-US" dirty="0"/>
          </a:p>
        </p:txBody>
      </p:sp>
      <p:sp>
        <p:nvSpPr>
          <p:cNvPr id="3" name="Content Placeholder 2"/>
          <p:cNvSpPr>
            <a:spLocks noGrp="1"/>
          </p:cNvSpPr>
          <p:nvPr>
            <p:ph idx="1"/>
          </p:nvPr>
        </p:nvSpPr>
        <p:spPr/>
        <p:txBody>
          <a:bodyPr>
            <a:noAutofit/>
          </a:bodyPr>
          <a:lstStyle/>
          <a:p>
            <a:pPr algn="just" rtl="1"/>
            <a:r>
              <a:rPr lang="fa-IR" dirty="0" smtClean="0">
                <a:cs typeface="B Nazanin" panose="00000400000000000000" pitchFamily="2" charset="-78"/>
              </a:rPr>
              <a:t>گواهینامه سطح میانی: اهداف این سطح عبارتند از تامین توافق اجمالی از شیوه‌های اساسی و مفاهیم کلیدی در تست نرم افزار و همین طور فراهم کردن یک زیر بنا برای پیشرفت حرفه‌ای. سیلابس این سطح شامل معرفی آزمون نرم افزار، جایگاه آزمون در چرخه حیات نرم‌ افزار، روش‌های ایستا و پویا، مدیریت آزمون و ابزارهای آزمون می‌باشد.</a:t>
            </a:r>
          </a:p>
          <a:p>
            <a:pPr algn="just" rtl="1"/>
            <a:r>
              <a:rPr lang="fa-IR" dirty="0" smtClean="0">
                <a:cs typeface="B Nazanin" panose="00000400000000000000" pitchFamily="2" charset="-78"/>
              </a:rPr>
              <a:t>گواهینامه سطح پیشرفته: پیشنیاز این سطح گواهینامه‌ی میانی و پنج سال سابقه کاری می‌باشد. طول این دوره پنج روز برای هر سه ماژول می‌باشد. اهداف این سطح شامل تامین یک توافق از شیوه‌های پیشرفته و مفاهیم کلیدی در تست نرم افزار و پشتیبانی مداوم از پیشرفت حرفه‌ای می‌باشد. سیلابس این سطح شامل آزمون جعبه سیاه، خودکارسازی تست و آزمون غیر عملکردی پیشرفته برای تحلیل تست فنی و مفاهیم مدیریت تست سطح بالا می‌باشد.</a:t>
            </a:r>
          </a:p>
          <a:p>
            <a:pPr algn="just" rtl="1"/>
            <a:r>
              <a:rPr lang="fa-IR" dirty="0" smtClean="0">
                <a:cs typeface="B Nazanin" panose="00000400000000000000" pitchFamily="2" charset="-78"/>
              </a:rPr>
              <a:t>گواهینامه سطح خبره:  این سطح تضمین می‌کند که علاوه بر این که فهم درستی از تست صورت گرفته، متخصصان خبره مدرن ‌ترین تکنیک‌های تست را به کار گرفته‌اند و علاوه بر این،‌فرآیند تست را هدایت می‌کنند. سیلابس این سطح شامل بهبود پروسه‌ی آزمون، خودکارسازی آزمون و مدیریت آزمون می‌باشد. </a:t>
            </a:r>
            <a:endParaRPr lang="en-US" dirty="0">
              <a:cs typeface="B Nazanin" panose="00000400000000000000" pitchFamily="2" charset="-78"/>
            </a:endParaRPr>
          </a:p>
        </p:txBody>
      </p:sp>
    </p:spTree>
    <p:extLst>
      <p:ext uri="{BB962C8B-B14F-4D97-AF65-F5344CB8AC3E}">
        <p14:creationId xmlns:p14="http://schemas.microsoft.com/office/powerpoint/2010/main" val="10611166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ابزارهای متداول برای پشتیبانی در آزمون </a:t>
            </a:r>
            <a:r>
              <a:rPr lang="en-US" dirty="0" smtClean="0"/>
              <a:t>ISTQB</a:t>
            </a:r>
            <a:endParaRPr lang="en-US" dirty="0"/>
          </a:p>
        </p:txBody>
      </p:sp>
      <p:sp>
        <p:nvSpPr>
          <p:cNvPr id="3" name="Content Placeholder 2"/>
          <p:cNvSpPr>
            <a:spLocks noGrp="1"/>
          </p:cNvSpPr>
          <p:nvPr>
            <p:ph idx="1"/>
          </p:nvPr>
        </p:nvSpPr>
        <p:spPr/>
        <p:txBody>
          <a:bodyPr/>
          <a:lstStyle/>
          <a:p>
            <a:pPr algn="r" rtl="1"/>
            <a:r>
              <a:rPr lang="fa-IR" dirty="0" smtClean="0">
                <a:cs typeface="B Nazanin" panose="00000400000000000000" pitchFamily="2" charset="-78"/>
              </a:rPr>
              <a:t>ابزارهای طراحی آزمون</a:t>
            </a:r>
          </a:p>
          <a:p>
            <a:pPr algn="r" rtl="1"/>
            <a:r>
              <a:rPr lang="fa-IR" dirty="0" smtClean="0">
                <a:cs typeface="B Nazanin" panose="00000400000000000000" pitchFamily="2" charset="-78"/>
              </a:rPr>
              <a:t>ابزارهای آماده سازی داده‌های تست</a:t>
            </a:r>
          </a:p>
          <a:p>
            <a:pPr algn="r" rtl="1"/>
            <a:r>
              <a:rPr lang="fa-IR" dirty="0" smtClean="0">
                <a:cs typeface="B Nazanin" panose="00000400000000000000" pitchFamily="2" charset="-78"/>
              </a:rPr>
              <a:t>پیش‌گویی‌های تست</a:t>
            </a:r>
          </a:p>
          <a:p>
            <a:pPr algn="r" rtl="1"/>
            <a:r>
              <a:rPr lang="fa-IR" dirty="0" smtClean="0">
                <a:cs typeface="B Nazanin" panose="00000400000000000000" pitchFamily="2" charset="-78"/>
              </a:rPr>
              <a:t>ابزارهای شبیه سازی و تقلید</a:t>
            </a:r>
          </a:p>
          <a:p>
            <a:pPr algn="r" rtl="1"/>
            <a:r>
              <a:rPr lang="fa-IR" dirty="0" smtClean="0">
                <a:cs typeface="B Nazanin" panose="00000400000000000000" pitchFamily="2" charset="-78"/>
              </a:rPr>
              <a:t>ابزارهای اجرای تست</a:t>
            </a:r>
          </a:p>
          <a:p>
            <a:pPr algn="r" rtl="1"/>
            <a:r>
              <a:rPr lang="fa-IR" dirty="0" smtClean="0">
                <a:cs typeface="B Nazanin" panose="00000400000000000000" pitchFamily="2" charset="-78"/>
              </a:rPr>
              <a:t>ابزارهای اتوماسیون کلید واژه محور</a:t>
            </a:r>
          </a:p>
          <a:p>
            <a:pPr algn="r" rtl="1"/>
            <a:r>
              <a:rPr lang="fa-IR" dirty="0" smtClean="0">
                <a:cs typeface="B Nazanin" panose="00000400000000000000" pitchFamily="2" charset="-78"/>
              </a:rPr>
              <a:t>ابزارهای مقایسه</a:t>
            </a:r>
          </a:p>
          <a:p>
            <a:pPr algn="r" rtl="1"/>
            <a:r>
              <a:rPr lang="fa-IR" dirty="0" smtClean="0">
                <a:cs typeface="B Nazanin" panose="00000400000000000000" pitchFamily="2" charset="-78"/>
              </a:rPr>
              <a:t>ابزارهای پیگردی خطا و کنترل خطا</a:t>
            </a:r>
          </a:p>
          <a:p>
            <a:pPr algn="r" rtl="1"/>
            <a:r>
              <a:rPr lang="fa-IR" dirty="0" smtClean="0">
                <a:cs typeface="B Nazanin" panose="00000400000000000000" pitchFamily="2" charset="-78"/>
              </a:rPr>
              <a:t>ابزارهای وب</a:t>
            </a:r>
            <a:endParaRPr lang="en-US" dirty="0">
              <a:cs typeface="B Nazanin" panose="00000400000000000000" pitchFamily="2" charset="-78"/>
            </a:endParaRPr>
          </a:p>
        </p:txBody>
      </p:sp>
    </p:spTree>
    <p:extLst>
      <p:ext uri="{BB962C8B-B14F-4D97-AF65-F5344CB8AC3E}">
        <p14:creationId xmlns:p14="http://schemas.microsoft.com/office/powerpoint/2010/main" val="5167543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ابزارهای طراحی آزمون</a:t>
            </a:r>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cs typeface="B Nazanin" panose="00000400000000000000" pitchFamily="2" charset="-78"/>
              </a:rPr>
              <a:t>ابزارهای طراحی آزمون از ایجاد مشخصات آزمون حمایت می‌کنند. آنها می‌توانند مشخصات محصول را تجزیه و تحلیل کنند که اغلب به عنوان یک مدل و یک روش رسمی بیان شده است. همچنین قالب‌های تست سطح بالا و روش‌های تست ممکن یا مبتنی بر اسکریپت در این تجزیه و تحلیل تولید می‌شود. ابزارهای طراحی آزمون به طور رسمی به مستندات فرمت شده نیاز دارند و این می‌تواند به عنوان یک مزیت و یا یک نقطه ضعف در نظر گرفته شود.</a:t>
            </a:r>
            <a:endParaRPr lang="en-US" sz="2400" dirty="0">
              <a:cs typeface="B Nazanin" panose="00000400000000000000" pitchFamily="2" charset="-78"/>
            </a:endParaRPr>
          </a:p>
        </p:txBody>
      </p:sp>
    </p:spTree>
    <p:extLst>
      <p:ext uri="{BB962C8B-B14F-4D97-AF65-F5344CB8AC3E}">
        <p14:creationId xmlns:p14="http://schemas.microsoft.com/office/powerpoint/2010/main" val="1065614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ابزارهای آماده‌سازی داده‌های تست</a:t>
            </a:r>
            <a:endParaRPr lang="en-US" dirty="0"/>
          </a:p>
        </p:txBody>
      </p:sp>
      <p:sp>
        <p:nvSpPr>
          <p:cNvPr id="3" name="Content Placeholder 2"/>
          <p:cNvSpPr>
            <a:spLocks noGrp="1"/>
          </p:cNvSpPr>
          <p:nvPr>
            <p:ph idx="1"/>
          </p:nvPr>
        </p:nvSpPr>
        <p:spPr/>
        <p:txBody>
          <a:bodyPr>
            <a:normAutofit/>
          </a:bodyPr>
          <a:lstStyle/>
          <a:p>
            <a:pPr algn="just" rtl="1"/>
            <a:r>
              <a:rPr lang="fa-IR" sz="2000" dirty="0" smtClean="0">
                <a:cs typeface="B Nazanin" panose="00000400000000000000" pitchFamily="2" charset="-78"/>
              </a:rPr>
              <a:t>ابزارهای آماده سازی داده‌های ورودی تست از انتخاب، ایجاد، تولید، دستکاری و ویرایش داده‌های آزمون برای استفاده در تعیین پیش شرط‌ها برای روش‌های آزمون و قالب‌های آزمون منحصر بفرد پشتیبانی می‌کنند. </a:t>
            </a:r>
          </a:p>
          <a:p>
            <a:pPr algn="just" rtl="1"/>
            <a:r>
              <a:rPr lang="fa-IR" sz="2000" dirty="0" smtClean="0">
                <a:cs typeface="B Nazanin" panose="00000400000000000000" pitchFamily="2" charset="-78"/>
              </a:rPr>
              <a:t>برخی از این ابزارها داده‌های وابسته به ابزارها هستند، در حالیکه برخی از ابزارهای پیچیده توانایی رسیدگی به طیف گسترده‌ای از قالب‌های فایل و پایگاه داده را دارند. داده‌های آزمون می‌توانند از داده‌های موثر انتخاب و استخراج و در هم آمیخته شوند و تلاش کنند تا اطلاعات حساس برای فرد مخفی شود. این آزمون را قادر می‌سازد که بر روی داده‌های واقعی انجام شود، چیزی که می‌تواند برای سیستم‌ها حیاتی باشد.</a:t>
            </a:r>
            <a:endParaRPr lang="en-US" sz="2000" dirty="0">
              <a:cs typeface="B Nazanin" panose="00000400000000000000" pitchFamily="2" charset="-78"/>
            </a:endParaRPr>
          </a:p>
        </p:txBody>
      </p:sp>
    </p:spTree>
    <p:extLst>
      <p:ext uri="{BB962C8B-B14F-4D97-AF65-F5344CB8AC3E}">
        <p14:creationId xmlns:p14="http://schemas.microsoft.com/office/powerpoint/2010/main" val="34719292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پیش‌گویی‌های تست</a:t>
            </a:r>
            <a:endParaRPr lang="en-US" dirty="0"/>
          </a:p>
        </p:txBody>
      </p:sp>
      <p:sp>
        <p:nvSpPr>
          <p:cNvPr id="3" name="Content Placeholder 2"/>
          <p:cNvSpPr>
            <a:spLocks noGrp="1"/>
          </p:cNvSpPr>
          <p:nvPr>
            <p:ph idx="1"/>
          </p:nvPr>
        </p:nvSpPr>
        <p:spPr/>
        <p:txBody>
          <a:bodyPr>
            <a:normAutofit/>
          </a:bodyPr>
          <a:lstStyle/>
          <a:p>
            <a:pPr algn="just" rtl="1"/>
            <a:r>
              <a:rPr lang="fa-IR" sz="2400" dirty="0" smtClean="0">
                <a:cs typeface="B Nazanin" panose="00000400000000000000" pitchFamily="2" charset="-78"/>
              </a:rPr>
              <a:t>یک پیشگویی آزمون یک مفهوم خاص در اتوماسیون است و برای تعیین نتایج مورد انتظار از ورودی‌ها استفاده می‌شود. </a:t>
            </a:r>
            <a:endParaRPr lang="en-US" sz="2400" dirty="0">
              <a:cs typeface="B Nazanin" panose="00000400000000000000" pitchFamily="2" charset="-78"/>
            </a:endParaRPr>
          </a:p>
        </p:txBody>
      </p:sp>
    </p:spTree>
    <p:extLst>
      <p:ext uri="{BB962C8B-B14F-4D97-AF65-F5344CB8AC3E}">
        <p14:creationId xmlns:p14="http://schemas.microsoft.com/office/powerpoint/2010/main" val="3395533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تعریف </a:t>
            </a:r>
            <a:r>
              <a:rPr lang="en-US" dirty="0" smtClean="0"/>
              <a:t>ISTQB</a:t>
            </a:r>
            <a:r>
              <a:rPr lang="fa-IR" dirty="0" smtClean="0"/>
              <a:t> از تست</a:t>
            </a:r>
            <a:endParaRPr lang="en-US" dirty="0"/>
          </a:p>
        </p:txBody>
      </p:sp>
      <p:sp>
        <p:nvSpPr>
          <p:cNvPr id="3" name="Content Placeholder 2"/>
          <p:cNvSpPr>
            <a:spLocks noGrp="1"/>
          </p:cNvSpPr>
          <p:nvPr>
            <p:ph idx="1"/>
          </p:nvPr>
        </p:nvSpPr>
        <p:spPr/>
        <p:txBody>
          <a:bodyPr>
            <a:normAutofit/>
          </a:bodyPr>
          <a:lstStyle/>
          <a:p>
            <a:pPr marL="0" indent="0" algn="just" rtl="1">
              <a:buNone/>
            </a:pPr>
            <a:r>
              <a:rPr lang="en-US" sz="2400" dirty="0" smtClean="0">
                <a:cs typeface="B Nazanin" panose="00000400000000000000" pitchFamily="2" charset="-78"/>
              </a:rPr>
              <a:t>ISTQB</a:t>
            </a:r>
            <a:r>
              <a:rPr lang="fa-IR" sz="2400" dirty="0" smtClean="0">
                <a:cs typeface="B Nazanin" panose="00000400000000000000" pitchFamily="2" charset="-78"/>
              </a:rPr>
              <a:t> تست را فرآیندی شامل تمام چرخه حیات هم ایستا و هم پویا در رابطه با طرح ریزی، آماده سازی و ارزیابی محصولات نرم افزاری و محصولات مرتبط، جهت اطمینان از برآورده شدن نیازهای خاص و مناسب بودن برای اهداف تعیین شده و تعیین کاستی‌ها می‌داند.</a:t>
            </a:r>
            <a:endParaRPr lang="en-US" sz="2400" dirty="0">
              <a:cs typeface="B Nazanin" panose="00000400000000000000" pitchFamily="2" charset="-78"/>
            </a:endParaRPr>
          </a:p>
        </p:txBody>
      </p:sp>
    </p:spTree>
    <p:extLst>
      <p:ext uri="{BB962C8B-B14F-4D97-AF65-F5344CB8AC3E}">
        <p14:creationId xmlns:p14="http://schemas.microsoft.com/office/powerpoint/2010/main" val="34948742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ابزارهای شبیه‌سازی و تقلید</a:t>
            </a:r>
            <a:endParaRPr lang="en-US" dirty="0"/>
          </a:p>
        </p:txBody>
      </p:sp>
      <p:sp>
        <p:nvSpPr>
          <p:cNvPr id="3" name="Content Placeholder 2"/>
          <p:cNvSpPr>
            <a:spLocks noGrp="1"/>
          </p:cNvSpPr>
          <p:nvPr>
            <p:ph idx="1"/>
          </p:nvPr>
        </p:nvSpPr>
        <p:spPr/>
        <p:txBody>
          <a:bodyPr>
            <a:normAutofit/>
          </a:bodyPr>
          <a:lstStyle/>
          <a:p>
            <a:pPr marL="0" indent="0" algn="just" rtl="1">
              <a:buNone/>
            </a:pPr>
            <a:r>
              <a:rPr lang="fa-IR" sz="2000" dirty="0" smtClean="0">
                <a:cs typeface="B Nazanin" panose="00000400000000000000" pitchFamily="2" charset="-78"/>
              </a:rPr>
              <a:t>به طور کلی ابزارهای شبیه سازی برای حمایت از آزمون در زمانی که کد مورد نظر و یا برخی از سیستم‌های دیگر امکان پذیر و یا در دسترس نباشند و یا حتی برای استفاده مضر باشند، گسترش یافته‌اند. کنترل تست و گرداننده‌ها در این دسته از ابزارها قرار می‌گیرند. آنها در جایی استفاده می‌شوند که در آن اجزا یا اشیا دیگر تست نمی‌توانند به طور مستقیم اجرا شوند. این ابزار می‌تواند برای آزمون یک جز به صورت مجزا، نرم افزار توکار بدون واسط کاربر و یا اجرای بسیاری از اسکریپت‌های تست خودکار نا مربوط استفاده شود.</a:t>
            </a:r>
            <a:endParaRPr lang="en-US" sz="2000" dirty="0">
              <a:cs typeface="B Nazanin" panose="00000400000000000000" pitchFamily="2" charset="-78"/>
            </a:endParaRPr>
          </a:p>
        </p:txBody>
      </p:sp>
    </p:spTree>
    <p:extLst>
      <p:ext uri="{BB962C8B-B14F-4D97-AF65-F5344CB8AC3E}">
        <p14:creationId xmlns:p14="http://schemas.microsoft.com/office/powerpoint/2010/main" val="133566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ابزارهای اجرای تست</a:t>
            </a:r>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cs typeface="B Nazanin" panose="00000400000000000000" pitchFamily="2" charset="-78"/>
              </a:rPr>
              <a:t>ابزارهای اجرای آزمون در درجه اول برای اتوماسیون تست رگرسیون مورد استفاده قرار می‌گیرند. آنها می‌توانند اسکریپت‌های آزمون را بسیار سریعتر و قابل اطمینان‌تر از انسان اجرا کنند و بنابراین می‌توانند زمان اجرای آزمون را در زمانی که آزمون‌ها تکرار می‌شوند کاهش دهند و یا اجازه دهند تا تست‌های بیشتری اجرا شوند.</a:t>
            </a:r>
            <a:endParaRPr lang="en-US" sz="2400" dirty="0">
              <a:cs typeface="B Nazanin" panose="00000400000000000000" pitchFamily="2" charset="-78"/>
            </a:endParaRPr>
          </a:p>
        </p:txBody>
      </p:sp>
    </p:spTree>
    <p:extLst>
      <p:ext uri="{BB962C8B-B14F-4D97-AF65-F5344CB8AC3E}">
        <p14:creationId xmlns:p14="http://schemas.microsoft.com/office/powerpoint/2010/main" val="19704253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ابزارهای اتوماسیون کلید واژه محور</a:t>
            </a:r>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cs typeface="B Nazanin" panose="00000400000000000000" pitchFamily="2" charset="-78"/>
              </a:rPr>
              <a:t>آزمون مبتنی بر کلید واژه راهی برای اجرای اسکریپت‌های آزمون در سطح بالاتری از انتزاع است. این ایده شبیه یک سرویس و یا زیر روال در برنامه نویسی است که در آن کدهای یکسان می‌توانند با مقادیر کلید واژه‌های مختلفی برای نمایش یک اسکریپت اجرا شوند و یک ابزار می‌تواند مانند یک پیوند بین کلید واژه و اجرای ابزار مطابق اسکریپت تست عمل کند.</a:t>
            </a:r>
            <a:endParaRPr lang="en-US" sz="2400" dirty="0">
              <a:cs typeface="B Nazanin" panose="00000400000000000000" pitchFamily="2" charset="-78"/>
            </a:endParaRPr>
          </a:p>
        </p:txBody>
      </p:sp>
    </p:spTree>
    <p:extLst>
      <p:ext uri="{BB962C8B-B14F-4D97-AF65-F5344CB8AC3E}">
        <p14:creationId xmlns:p14="http://schemas.microsoft.com/office/powerpoint/2010/main" val="5387671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ابزارهای مقایسه</a:t>
            </a:r>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cs typeface="B Nazanin" panose="00000400000000000000" pitchFamily="2" charset="-78"/>
              </a:rPr>
              <a:t>ابزارهای مقایسه برای یافتن تفاوت بین نتایج مورد انتظار و نتایج واقعی استفاده می‌شوند. محدوده این ابزارها از بسیاری از امکانات مقایسه‌ای ساده مانند ورد تا ابزارهای پیشرفته اختصاص داده شده است. </a:t>
            </a:r>
            <a:endParaRPr lang="en-US" sz="2400" dirty="0">
              <a:cs typeface="B Nazanin" panose="00000400000000000000" pitchFamily="2" charset="-78"/>
            </a:endParaRPr>
          </a:p>
        </p:txBody>
      </p:sp>
    </p:spTree>
    <p:extLst>
      <p:ext uri="{BB962C8B-B14F-4D97-AF65-F5344CB8AC3E}">
        <p14:creationId xmlns:p14="http://schemas.microsoft.com/office/powerpoint/2010/main" val="20813612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ابزارهای پیگردی خطا و کنترل خطا</a:t>
            </a:r>
            <a:endParaRPr lang="en-US" dirty="0"/>
          </a:p>
        </p:txBody>
      </p:sp>
      <p:sp>
        <p:nvSpPr>
          <p:cNvPr id="3" name="Content Placeholder 2"/>
          <p:cNvSpPr>
            <a:spLocks noGrp="1"/>
          </p:cNvSpPr>
          <p:nvPr>
            <p:ph idx="1"/>
          </p:nvPr>
        </p:nvSpPr>
        <p:spPr/>
        <p:txBody>
          <a:bodyPr>
            <a:normAutofit/>
          </a:bodyPr>
          <a:lstStyle/>
          <a:p>
            <a:pPr algn="r" rtl="1"/>
            <a:r>
              <a:rPr lang="fa-IR" sz="2000" dirty="0" smtClean="0">
                <a:cs typeface="B Nazanin" panose="00000400000000000000" pitchFamily="2" charset="-78"/>
              </a:rPr>
              <a:t>این نوع از ابزارهای تست نرم افزار برای حمایت از تکنیک‌های تست مبتنی بر خطا کنترل- خطا یا پیگردی خطا استفاده می‌شوند. ابزارها خطاها و نواقص را به عنوان مولفه‌های نرم افزاری تحت تست، ایجاد یا کنترل می‌کنند. </a:t>
            </a:r>
          </a:p>
          <a:p>
            <a:pPr algn="r" rtl="1"/>
            <a:r>
              <a:rPr lang="fa-IR" sz="2000" dirty="0" smtClean="0">
                <a:cs typeface="B Nazanin" panose="00000400000000000000" pitchFamily="2" charset="-78"/>
              </a:rPr>
              <a:t>ابزارها می‌توانند بر روی کد منبع کار کنند و کد را از طریق روش های از پیش مشخص شده تغییر دهند و یا می‌توانند بر روی کد کامپایل شده ساختار کد را تغییر دهند.</a:t>
            </a:r>
          </a:p>
          <a:p>
            <a:pPr algn="r" rtl="1"/>
            <a:r>
              <a:rPr lang="fa-IR" sz="2000" dirty="0" smtClean="0">
                <a:cs typeface="B Nazanin" panose="00000400000000000000" pitchFamily="2" charset="-78"/>
              </a:rPr>
              <a:t>در هر دو مورد، نسخه‌های جدید مولفه‌ تحت آزمون با خطاهای مشخص شده ایجاد می‌شود.</a:t>
            </a:r>
            <a:endParaRPr lang="en-US" sz="2000" dirty="0">
              <a:cs typeface="B Nazanin" panose="00000400000000000000" pitchFamily="2" charset="-78"/>
            </a:endParaRPr>
          </a:p>
        </p:txBody>
      </p:sp>
    </p:spTree>
    <p:extLst>
      <p:ext uri="{BB962C8B-B14F-4D97-AF65-F5344CB8AC3E}">
        <p14:creationId xmlns:p14="http://schemas.microsoft.com/office/powerpoint/2010/main" val="35619872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ابزارهای وب</a:t>
            </a:r>
            <a:endParaRPr lang="en-US" dirty="0"/>
          </a:p>
        </p:txBody>
      </p:sp>
      <p:sp>
        <p:nvSpPr>
          <p:cNvPr id="3" name="Content Placeholder 2"/>
          <p:cNvSpPr>
            <a:spLocks noGrp="1"/>
          </p:cNvSpPr>
          <p:nvPr>
            <p:ph idx="1"/>
          </p:nvPr>
        </p:nvSpPr>
        <p:spPr/>
        <p:txBody>
          <a:bodyPr>
            <a:normAutofit/>
          </a:bodyPr>
          <a:lstStyle/>
          <a:p>
            <a:pPr algn="just" rtl="1"/>
            <a:r>
              <a:rPr lang="fa-IR" sz="2000" dirty="0" smtClean="0">
                <a:cs typeface="B Nazanin" panose="00000400000000000000" pitchFamily="2" charset="-78"/>
              </a:rPr>
              <a:t>محصولات مبتنی بر وب به این معنی است که برخی از مسایل از دست ما خارج است(به عنوان مثال فراپیوندها و سرور و در دسترس بودن شبکه). ابزارهای تست فراپیوند برای بررسی این که در حال حاضر هیچ لینک منقطعی بر روی وب وجود ندارد، استفاده می‌شوند. این ابزارها معمولا دارای قابلیت‌های دیگری از قبیل اعتبارسنجی، املا و قابلیت بررسی نیز هستند.</a:t>
            </a:r>
          </a:p>
          <a:p>
            <a:pPr algn="just" rtl="1"/>
            <a:r>
              <a:rPr lang="fa-IR" sz="2000" dirty="0" smtClean="0">
                <a:cs typeface="B Nazanin" panose="00000400000000000000" pitchFamily="2" charset="-78"/>
              </a:rPr>
              <a:t>ابزارهای مانیتورینگ برای محصولات مبتنی بر وب، به طور معمول در تجارت الکترونیک و کسب و کار الکترونیک، استفاده می‌شوند. اگر نظارت نشان دهد که چیز غیر قابل انتظاری وجود دارد، ابزارها اعلام خطر صادر خواهند کرد.</a:t>
            </a:r>
          </a:p>
          <a:p>
            <a:pPr algn="just" rtl="1"/>
            <a:r>
              <a:rPr lang="fa-IR" sz="2000" dirty="0" smtClean="0">
                <a:cs typeface="B Nazanin" panose="00000400000000000000" pitchFamily="2" charset="-78"/>
              </a:rPr>
              <a:t>بسیاری از ابزارهای رایگان وب برای این نوع از ابزارها در دسترس هستند. بسیاری از ابزارهای وب، اختصاصی و همچنین کاملا پیچیده هستند.</a:t>
            </a:r>
            <a:endParaRPr lang="en-US" sz="2000" dirty="0">
              <a:cs typeface="B Nazanin" panose="00000400000000000000" pitchFamily="2" charset="-78"/>
            </a:endParaRPr>
          </a:p>
        </p:txBody>
      </p:sp>
    </p:spTree>
    <p:extLst>
      <p:ext uri="{BB962C8B-B14F-4D97-AF65-F5344CB8AC3E}">
        <p14:creationId xmlns:p14="http://schemas.microsoft.com/office/powerpoint/2010/main" val="237360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رویکرد </a:t>
            </a:r>
            <a:r>
              <a:rPr lang="en-US" dirty="0" smtClean="0"/>
              <a:t>ISTQB</a:t>
            </a:r>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cs typeface="B Nazanin" panose="00000400000000000000" pitchFamily="2" charset="-78"/>
              </a:rPr>
              <a:t>ویژگی‌های زیر به عنوان رویکرد کلی در نظر گرفته می‌شوند: </a:t>
            </a:r>
          </a:p>
          <a:p>
            <a:pPr marL="0" indent="0" algn="just" rtl="1">
              <a:buNone/>
            </a:pPr>
            <a:r>
              <a:rPr lang="fa-IR" sz="2400" dirty="0" smtClean="0">
                <a:cs typeface="B Nazanin" panose="00000400000000000000" pitchFamily="2" charset="-78"/>
              </a:rPr>
              <a:t>۱) مرکز توجه‌اش بر جهان واقعی و کاربردی می‌باشد.</a:t>
            </a:r>
          </a:p>
          <a:p>
            <a:pPr marL="0" indent="0" algn="just" rtl="1">
              <a:buNone/>
            </a:pPr>
            <a:r>
              <a:rPr lang="fa-IR" sz="2400" dirty="0" smtClean="0">
                <a:cs typeface="B Nazanin" panose="00000400000000000000" pitchFamily="2" charset="-78"/>
              </a:rPr>
              <a:t>۲) پشتیبانی از مسیر تخصص با دادن گواهینامه در سطوح مختلف.</a:t>
            </a:r>
          </a:p>
          <a:p>
            <a:pPr marL="0" indent="0" algn="just" rtl="1">
              <a:buNone/>
            </a:pPr>
            <a:r>
              <a:rPr lang="fa-IR" sz="2400" dirty="0" smtClean="0">
                <a:cs typeface="B Nazanin" panose="00000400000000000000" pitchFamily="2" charset="-78"/>
              </a:rPr>
              <a:t>۳) ترفیع دادن حرفه آزمون نرم افزار.</a:t>
            </a:r>
          </a:p>
          <a:p>
            <a:pPr marL="0" indent="0" algn="just" rtl="1">
              <a:buNone/>
            </a:pPr>
            <a:r>
              <a:rPr lang="fa-IR" sz="2400" dirty="0" smtClean="0">
                <a:cs typeface="B Nazanin" panose="00000400000000000000" pitchFamily="2" charset="-78"/>
              </a:rPr>
              <a:t>۴) ارایه دانش به دست آمده از افراد خبره</a:t>
            </a:r>
            <a:r>
              <a:rPr lang="en-US" sz="2400" dirty="0" smtClean="0">
                <a:cs typeface="B Nazanin" panose="00000400000000000000" pitchFamily="2" charset="-78"/>
              </a:rPr>
              <a:t>.</a:t>
            </a:r>
            <a:endParaRPr lang="fa-IR" sz="2400" dirty="0" smtClean="0">
              <a:cs typeface="B Nazanin" panose="00000400000000000000" pitchFamily="2" charset="-78"/>
            </a:endParaRPr>
          </a:p>
        </p:txBody>
      </p:sp>
    </p:spTree>
    <p:extLst>
      <p:ext uri="{BB962C8B-B14F-4D97-AF65-F5344CB8AC3E}">
        <p14:creationId xmlns:p14="http://schemas.microsoft.com/office/powerpoint/2010/main" val="2499736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اهداف </a:t>
            </a:r>
            <a:r>
              <a:rPr lang="en-US" dirty="0" smtClean="0"/>
              <a:t>ISTQB</a:t>
            </a:r>
            <a:endParaRPr lang="en-US" dirty="0"/>
          </a:p>
        </p:txBody>
      </p:sp>
      <p:sp>
        <p:nvSpPr>
          <p:cNvPr id="3" name="Content Placeholder 2"/>
          <p:cNvSpPr>
            <a:spLocks noGrp="1"/>
          </p:cNvSpPr>
          <p:nvPr>
            <p:ph idx="1"/>
          </p:nvPr>
        </p:nvSpPr>
        <p:spPr/>
        <p:txBody>
          <a:bodyPr>
            <a:normAutofit/>
          </a:bodyPr>
          <a:lstStyle/>
          <a:p>
            <a:pPr marL="0" indent="0" algn="just" rtl="1">
              <a:buNone/>
            </a:pPr>
            <a:r>
              <a:rPr lang="fa-IR" sz="2400" dirty="0" smtClean="0">
                <a:cs typeface="B Nazanin" panose="00000400000000000000" pitchFamily="2" charset="-78"/>
              </a:rPr>
              <a:t>۱) ایجاد مهارت‌های علمی و عملی آزمون نرم افزار در بین کارشناسان و مدیران شاغل در صنعت نرم افزار، منطبق بر سر فصل‌های </a:t>
            </a:r>
            <a:r>
              <a:rPr lang="en-US" sz="2400" dirty="0" smtClean="0">
                <a:cs typeface="B Nazanin" panose="00000400000000000000" pitchFamily="2" charset="-78"/>
              </a:rPr>
              <a:t>ISTQB</a:t>
            </a:r>
            <a:r>
              <a:rPr lang="fa-IR" sz="2400" dirty="0" smtClean="0">
                <a:cs typeface="B Nazanin" panose="00000400000000000000" pitchFamily="2" charset="-78"/>
              </a:rPr>
              <a:t>، به عنوان شناخته‌ترین مرجع بین المللی آزمون نرم افزار به منظور درک مفاهیم پایه و کلیدی پیشرفته آزمون سیستم‌های نرم افزاری مطابق با فرهنگ مفاهیم مجامع بین المللی</a:t>
            </a:r>
          </a:p>
          <a:p>
            <a:pPr marL="0" indent="0" algn="just" rtl="1">
              <a:buNone/>
            </a:pPr>
            <a:r>
              <a:rPr lang="fa-IR" sz="2400" dirty="0" smtClean="0">
                <a:cs typeface="B Nazanin" panose="00000400000000000000" pitchFamily="2" charset="-78"/>
              </a:rPr>
              <a:t>۲) آشنایی با مبانی فرآیند آزمون نرم افزار شامل روش‌ها، تکنیک‌ها و فعالیت‌های ضروری جهت آزمون و اطمینان از ساخت نرم‌افزارهای کارا و با کیفیت</a:t>
            </a:r>
          </a:p>
          <a:p>
            <a:pPr marL="0" indent="0" algn="just" rtl="1">
              <a:buNone/>
            </a:pPr>
            <a:r>
              <a:rPr lang="fa-IR" sz="2400" dirty="0" smtClean="0">
                <a:cs typeface="B Nazanin" panose="00000400000000000000" pitchFamily="2" charset="-78"/>
              </a:rPr>
              <a:t>۳) آشنایی با رهیافت‌های مدرن تحلیل ریسک‌های کیفیت و نحوه مدیریت آن‌ها</a:t>
            </a:r>
          </a:p>
          <a:p>
            <a:pPr marL="0" indent="0" algn="just" rtl="1">
              <a:buNone/>
            </a:pPr>
            <a:r>
              <a:rPr lang="fa-IR" sz="2400" dirty="0" smtClean="0">
                <a:cs typeface="B Nazanin" panose="00000400000000000000" pitchFamily="2" charset="-78"/>
              </a:rPr>
              <a:t>۴) تعریف و نگهداری ساختار و مقررات</a:t>
            </a:r>
            <a:endParaRPr lang="en-US" sz="2400" dirty="0">
              <a:cs typeface="B Nazanin" panose="00000400000000000000" pitchFamily="2" charset="-78"/>
            </a:endParaRPr>
          </a:p>
        </p:txBody>
      </p:sp>
    </p:spTree>
    <p:extLst>
      <p:ext uri="{BB962C8B-B14F-4D97-AF65-F5344CB8AC3E}">
        <p14:creationId xmlns:p14="http://schemas.microsoft.com/office/powerpoint/2010/main" val="661997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اهداف </a:t>
            </a:r>
            <a:r>
              <a:rPr lang="en-US" dirty="0"/>
              <a:t>ISTQB</a:t>
            </a:r>
            <a:endParaRPr lang="en-US" dirty="0"/>
          </a:p>
        </p:txBody>
      </p:sp>
      <p:sp>
        <p:nvSpPr>
          <p:cNvPr id="3" name="Content Placeholder 2"/>
          <p:cNvSpPr>
            <a:spLocks noGrp="1"/>
          </p:cNvSpPr>
          <p:nvPr>
            <p:ph idx="1"/>
          </p:nvPr>
        </p:nvSpPr>
        <p:spPr/>
        <p:txBody>
          <a:bodyPr>
            <a:normAutofit/>
          </a:bodyPr>
          <a:lstStyle/>
          <a:p>
            <a:pPr marL="0" indent="0" algn="r" rtl="1">
              <a:buNone/>
            </a:pPr>
            <a:r>
              <a:rPr lang="fa-IR" sz="2400" dirty="0" smtClean="0">
                <a:cs typeface="B Nazanin" panose="00000400000000000000" pitchFamily="2" charset="-78"/>
              </a:rPr>
              <a:t>۵) تعریف و نگهداری دستورالعمل مجوز رسمی(برای ارایه دهندگان آموزش)</a:t>
            </a:r>
          </a:p>
          <a:p>
            <a:pPr marL="0" indent="0" algn="r" rtl="1">
              <a:buNone/>
            </a:pPr>
            <a:r>
              <a:rPr lang="fa-IR" sz="2400" dirty="0" smtClean="0">
                <a:cs typeface="B Nazanin" panose="00000400000000000000" pitchFamily="2" charset="-78"/>
              </a:rPr>
              <a:t>۶) تعریف و نگهداری دستورالعمل صدور گواهینامه</a:t>
            </a:r>
          </a:p>
          <a:p>
            <a:pPr marL="0" indent="0" algn="r" rtl="1">
              <a:buNone/>
            </a:pPr>
            <a:endParaRPr lang="en-US" sz="2400" dirty="0">
              <a:cs typeface="B Nazanin" panose="00000400000000000000" pitchFamily="2" charset="-78"/>
            </a:endParaRPr>
          </a:p>
        </p:txBody>
      </p:sp>
    </p:spTree>
    <p:extLst>
      <p:ext uri="{BB962C8B-B14F-4D97-AF65-F5344CB8AC3E}">
        <p14:creationId xmlns:p14="http://schemas.microsoft.com/office/powerpoint/2010/main" val="1491424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اصول آزمون</a:t>
            </a:r>
            <a:r>
              <a:rPr lang="en-US" dirty="0" smtClean="0"/>
              <a:t> ISTQB</a:t>
            </a:r>
            <a:endParaRPr lang="en-US" dirty="0"/>
          </a:p>
        </p:txBody>
      </p:sp>
      <p:sp>
        <p:nvSpPr>
          <p:cNvPr id="3" name="Content Placeholder 2"/>
          <p:cNvSpPr>
            <a:spLocks noGrp="1"/>
          </p:cNvSpPr>
          <p:nvPr>
            <p:ph idx="1"/>
          </p:nvPr>
        </p:nvSpPr>
        <p:spPr/>
        <p:txBody>
          <a:bodyPr>
            <a:noAutofit/>
          </a:bodyPr>
          <a:lstStyle/>
          <a:p>
            <a:pPr marL="0" indent="0" algn="just" rtl="1">
              <a:buNone/>
            </a:pPr>
            <a:r>
              <a:rPr lang="fa-IR" sz="2000" dirty="0" smtClean="0">
                <a:cs typeface="B Nazanin" panose="00000400000000000000" pitchFamily="2" charset="-78"/>
              </a:rPr>
              <a:t>اصل ۱: آزمون، حضور خطا را نشان می‌دهد، آزمون نشان می‌دهد که خطا وجود دارد یا نه، اما نمی‌تواند ثابت کند که هیچ خطایی وجود ندارد. این آزمون احتمال نقص‌های کشف نشده باقی مانده را کاهش می‌دهد اما حتی اگر هیچ نقصی را نشان ندهد دلیل صحت کامل آن نیست.</a:t>
            </a:r>
          </a:p>
          <a:p>
            <a:pPr marL="0" indent="0" algn="just" rtl="1">
              <a:buNone/>
            </a:pPr>
            <a:r>
              <a:rPr lang="fa-IR" sz="2000" dirty="0" smtClean="0">
                <a:cs typeface="B Nazanin" panose="00000400000000000000" pitchFamily="2" charset="-78"/>
              </a:rPr>
              <a:t>اصل ۲: تست جامع غیر ممکن است، زیرا معمولا متغیرهای زیادی وجود دارد که در صفحه نمایش ظاهر می‌شوند. بنابراین تست باید تلاش کند فقط در مهمترین اولویت و خطرات تمرکز کند. به جای استفاده از تست جامع، باید تجزیه و تحلیل ریسک و اولویت مورد استفاده قرار گیرد.</a:t>
            </a:r>
          </a:p>
          <a:p>
            <a:pPr marL="0" indent="0" algn="just" rtl="1">
              <a:buNone/>
            </a:pPr>
            <a:r>
              <a:rPr lang="fa-IR" sz="2000" dirty="0" smtClean="0">
                <a:cs typeface="B Nazanin" panose="00000400000000000000" pitchFamily="2" charset="-78"/>
              </a:rPr>
              <a:t>اصل۳: برای یافتن سریع خطا، فعالیت‌های تست باید در اسرع وقت در چرخه حیات تولید نرم افزار و یا سیستم آغاز شده و بر روی اهداف متمرکز شده باشند.</a:t>
            </a:r>
            <a:endParaRPr lang="en-US" sz="2000" dirty="0">
              <a:cs typeface="B Nazanin" panose="00000400000000000000" pitchFamily="2" charset="-78"/>
            </a:endParaRPr>
          </a:p>
        </p:txBody>
      </p:sp>
    </p:spTree>
    <p:extLst>
      <p:ext uri="{BB962C8B-B14F-4D97-AF65-F5344CB8AC3E}">
        <p14:creationId xmlns:p14="http://schemas.microsoft.com/office/powerpoint/2010/main" val="2390289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اصول آزمون</a:t>
            </a:r>
            <a:r>
              <a:rPr lang="en-US" dirty="0"/>
              <a:t> ISTQB</a:t>
            </a:r>
            <a:endParaRPr lang="en-US" dirty="0"/>
          </a:p>
        </p:txBody>
      </p:sp>
      <p:sp>
        <p:nvSpPr>
          <p:cNvPr id="3" name="Content Placeholder 2"/>
          <p:cNvSpPr>
            <a:spLocks noGrp="1"/>
          </p:cNvSpPr>
          <p:nvPr>
            <p:ph idx="1"/>
          </p:nvPr>
        </p:nvSpPr>
        <p:spPr/>
        <p:txBody>
          <a:bodyPr>
            <a:normAutofit/>
          </a:bodyPr>
          <a:lstStyle/>
          <a:p>
            <a:pPr marL="0" indent="0" algn="just" rtl="1">
              <a:buNone/>
            </a:pPr>
            <a:r>
              <a:rPr lang="fa-IR" dirty="0" smtClean="0">
                <a:cs typeface="B Nazanin" panose="00000400000000000000" pitchFamily="2" charset="-78"/>
              </a:rPr>
              <a:t>اصل ۴: استفاده از خوشه خطا، به طوریکه مشکلات نرم افزاری به خوشه‌ای در اطراف مناطق مختلف از محصول، اجتناب از استفاده از مجموعه یکسان آزمون و بیش از پیش بر روی همان محصول یا نرم افزار چرا که طیف وسیعی از اشکالاتی که پیدا خواهید کرد را کاهش می‌دهد.</a:t>
            </a:r>
          </a:p>
          <a:p>
            <a:pPr marL="0" indent="0" algn="just" rtl="1">
              <a:buNone/>
            </a:pPr>
            <a:r>
              <a:rPr lang="fa-IR" dirty="0" smtClean="0">
                <a:cs typeface="B Nazanin" panose="00000400000000000000" pitchFamily="2" charset="-78"/>
              </a:rPr>
              <a:t>اصل ۵: استفاده از انواع مختلفی از تکنیک‌های آزمون برای نمایش دادن طیف وسیعی از خطاها در مناطق مختلف از محصول، اجتناب از استفاده از مجموعه یکسان آزمون و بیش از پیش بر روی همان محصول یا نرم افزار، چرا که طیف وسیعی از اشکالاتی که پیدا خواهید کرد را کاهش می‌دهد.</a:t>
            </a:r>
          </a:p>
          <a:p>
            <a:pPr marL="0" indent="0" algn="just" rtl="1">
              <a:buNone/>
            </a:pPr>
            <a:r>
              <a:rPr lang="fa-IR" dirty="0" smtClean="0">
                <a:cs typeface="B Nazanin" panose="00000400000000000000" pitchFamily="2" charset="-78"/>
              </a:rPr>
              <a:t>اصل ۶: آزمون یکسان نباید در سراسر بورد اعمال شود، چرا که محصولات نرم‌افزاری مختلف،  نیاز متنوع توابع و اهداف مختلف دارند به عنوان مثال یک وب سایت باید به گونه‌ای متفاوت از یک سایت اینترانت شرکت مورد آزمایش قرار گیرد. </a:t>
            </a:r>
          </a:p>
          <a:p>
            <a:pPr marL="0" indent="0" algn="just" rtl="1">
              <a:buNone/>
            </a:pPr>
            <a:r>
              <a:rPr lang="fa-IR" dirty="0" smtClean="0">
                <a:cs typeface="B Nazanin" panose="00000400000000000000" pitchFamily="2" charset="-78"/>
              </a:rPr>
              <a:t>اصل ۷: یک آزمون که خطایی نمی‌یابد، متفاوت از آن است که نتیجه بگیریم این نرم افزار عاری از خطا است. باید در نظر گرفت که همه نرم افزارها شامل برخی از خطاها می‌باشند، حتی اگر گفته شود: خطاها پنهان هستند.</a:t>
            </a:r>
            <a:endParaRPr lang="en-US" dirty="0">
              <a:cs typeface="B Nazanin" panose="00000400000000000000" pitchFamily="2" charset="-78"/>
            </a:endParaRPr>
          </a:p>
        </p:txBody>
      </p:sp>
    </p:spTree>
    <p:extLst>
      <p:ext uri="{BB962C8B-B14F-4D97-AF65-F5344CB8AC3E}">
        <p14:creationId xmlns:p14="http://schemas.microsoft.com/office/powerpoint/2010/main" val="683265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مراحل آزمون </a:t>
            </a:r>
            <a:r>
              <a:rPr lang="en-US" dirty="0" smtClean="0"/>
              <a:t>ISTQB</a:t>
            </a:r>
            <a:endParaRPr lang="en-US" dirty="0"/>
          </a:p>
        </p:txBody>
      </p:sp>
      <p:sp>
        <p:nvSpPr>
          <p:cNvPr id="3" name="Content Placeholder 2"/>
          <p:cNvSpPr>
            <a:spLocks noGrp="1"/>
          </p:cNvSpPr>
          <p:nvPr>
            <p:ph idx="1"/>
          </p:nvPr>
        </p:nvSpPr>
        <p:spPr/>
        <p:txBody>
          <a:bodyPr>
            <a:normAutofit/>
          </a:bodyPr>
          <a:lstStyle/>
          <a:p>
            <a:pPr algn="r" rtl="1"/>
            <a:r>
              <a:rPr lang="fa-IR" sz="2400" dirty="0" smtClean="0">
                <a:cs typeface="B Nazanin" panose="00000400000000000000" pitchFamily="2" charset="-78"/>
              </a:rPr>
              <a:t>طرح ریزی و کنترل</a:t>
            </a:r>
          </a:p>
          <a:p>
            <a:pPr algn="r" rtl="1"/>
            <a:r>
              <a:rPr lang="fa-IR" sz="2400" dirty="0" smtClean="0">
                <a:cs typeface="B Nazanin" panose="00000400000000000000" pitchFamily="2" charset="-78"/>
              </a:rPr>
              <a:t>آنالیز و طراحی </a:t>
            </a:r>
          </a:p>
          <a:p>
            <a:pPr algn="r" rtl="1"/>
            <a:r>
              <a:rPr lang="fa-IR" sz="2400" dirty="0" smtClean="0">
                <a:cs typeface="B Nazanin" panose="00000400000000000000" pitchFamily="2" charset="-78"/>
              </a:rPr>
              <a:t>پیاده سازی و اجرا </a:t>
            </a:r>
          </a:p>
          <a:p>
            <a:pPr algn="r" rtl="1"/>
            <a:r>
              <a:rPr lang="fa-IR" sz="2400" dirty="0" smtClean="0">
                <a:cs typeface="B Nazanin" panose="00000400000000000000" pitchFamily="2" charset="-78"/>
              </a:rPr>
              <a:t>معیارهای خروج ارزیابی و گزارش </a:t>
            </a:r>
          </a:p>
          <a:p>
            <a:pPr algn="r" rtl="1"/>
            <a:r>
              <a:rPr lang="fa-IR" sz="2400" dirty="0" smtClean="0">
                <a:cs typeface="B Nazanin" panose="00000400000000000000" pitchFamily="2" charset="-78"/>
              </a:rPr>
              <a:t>فعالیت بستار تست</a:t>
            </a:r>
            <a:endParaRPr lang="en-US" sz="2400" dirty="0">
              <a:cs typeface="B Nazanin" panose="00000400000000000000" pitchFamily="2" charset="-78"/>
            </a:endParaRPr>
          </a:p>
        </p:txBody>
      </p:sp>
    </p:spTree>
    <p:extLst>
      <p:ext uri="{BB962C8B-B14F-4D97-AF65-F5344CB8AC3E}">
        <p14:creationId xmlns:p14="http://schemas.microsoft.com/office/powerpoint/2010/main" val="160633940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891</TotalTime>
  <Words>2847</Words>
  <Application>Microsoft Office PowerPoint</Application>
  <PresentationFormat>Widescreen</PresentationFormat>
  <Paragraphs>168</Paragraphs>
  <Slides>35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B Nazanin</vt:lpstr>
      <vt:lpstr>Calibri</vt:lpstr>
      <vt:lpstr>Tahoma</vt:lpstr>
      <vt:lpstr>Trebuchet MS</vt:lpstr>
      <vt:lpstr>Wingdings 3</vt:lpstr>
      <vt:lpstr>Facet</vt:lpstr>
      <vt:lpstr>تست نرم افزار </vt:lpstr>
      <vt:lpstr>کمیته بین‌المللی آزمون کیفیت نرم افزار (ISTQB)</vt:lpstr>
      <vt:lpstr>تعریف ISTQB از تست</vt:lpstr>
      <vt:lpstr>رویکرد ISTQB</vt:lpstr>
      <vt:lpstr>اهداف ISTQB</vt:lpstr>
      <vt:lpstr>اهداف ISTQB</vt:lpstr>
      <vt:lpstr>اصول آزمون ISTQB</vt:lpstr>
      <vt:lpstr>اصول آزمون ISTQB</vt:lpstr>
      <vt:lpstr>مراحل آزمون ISTQB</vt:lpstr>
      <vt:lpstr>طرح ریزی و کنترل</vt:lpstr>
      <vt:lpstr>طرح ریزی و کنترل</vt:lpstr>
      <vt:lpstr>آنالیز و طراحی</vt:lpstr>
      <vt:lpstr>پیاده سازی و اجرا</vt:lpstr>
      <vt:lpstr>معیارهای خروج ارزیابی و گزارش</vt:lpstr>
      <vt:lpstr>فعالیت بستار تست</vt:lpstr>
      <vt:lpstr>سطوح ISTQB</vt:lpstr>
      <vt:lpstr>سطح Foundation یا بنیادی آزمون ISTQB</vt:lpstr>
      <vt:lpstr>سطح Foundation یا بنیادی آزمون ISTQB</vt:lpstr>
      <vt:lpstr>سطح Advanced یا پیشرفته آزمون ISTQB</vt:lpstr>
      <vt:lpstr>سطح Advanced یا پیشرفته آزمون ISTQB</vt:lpstr>
      <vt:lpstr>سطح Advanced یا پیشرفته آزمون ISTQB</vt:lpstr>
      <vt:lpstr>سطح Advanced یا پیشرفته آزمون ISTQB</vt:lpstr>
      <vt:lpstr>سطح تخصصی آزمون ISTQB</vt:lpstr>
      <vt:lpstr>سطوح یادگیری ISTQB</vt:lpstr>
      <vt:lpstr>سطوح اعطای گواهینامه ISTQB</vt:lpstr>
      <vt:lpstr>ابزارهای متداول برای پشتیبانی در آزمون ISTQB</vt:lpstr>
      <vt:lpstr>ابزارهای طراحی آزمون</vt:lpstr>
      <vt:lpstr>ابزارهای آماده‌سازی داده‌های تست</vt:lpstr>
      <vt:lpstr>پیش‌گویی‌های تست</vt:lpstr>
      <vt:lpstr>ابزارهای شبیه‌سازی و تقلید</vt:lpstr>
      <vt:lpstr>ابزارهای اجرای تست</vt:lpstr>
      <vt:lpstr>ابزارهای اتوماسیون کلید واژه محور</vt:lpstr>
      <vt:lpstr>ابزارهای مقایسه</vt:lpstr>
      <vt:lpstr>ابزارهای پیگردی خطا و کنترل خطا</vt:lpstr>
      <vt:lpstr>ابزارهای وب</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marjan</dc:creator>
  <cp:lastModifiedBy>marjan</cp:lastModifiedBy>
  <cp:revision>39</cp:revision>
  <dcterms:created xsi:type="dcterms:W3CDTF">2017-03-30T07:51:55Z</dcterms:created>
  <dcterms:modified xsi:type="dcterms:W3CDTF">2017-04-30T15:15:36Z</dcterms:modified>
</cp:coreProperties>
</file>