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6" r:id="rId4"/>
    <p:sldId id="267" r:id="rId5"/>
    <p:sldId id="286" r:id="rId6"/>
    <p:sldId id="257" r:id="rId7"/>
    <p:sldId id="258" r:id="rId8"/>
    <p:sldId id="259" r:id="rId9"/>
    <p:sldId id="260" r:id="rId10"/>
    <p:sldId id="261" r:id="rId11"/>
    <p:sldId id="268" r:id="rId12"/>
    <p:sldId id="262" r:id="rId13"/>
    <p:sldId id="284" r:id="rId14"/>
    <p:sldId id="270" r:id="rId15"/>
    <p:sldId id="271" r:id="rId16"/>
    <p:sldId id="272" r:id="rId17"/>
    <p:sldId id="273" r:id="rId18"/>
    <p:sldId id="277" r:id="rId19"/>
    <p:sldId id="278" r:id="rId20"/>
    <p:sldId id="274" r:id="rId21"/>
    <p:sldId id="264" r:id="rId22"/>
    <p:sldId id="279" r:id="rId23"/>
    <p:sldId id="281" r:id="rId24"/>
    <p:sldId id="285" r:id="rId25"/>
    <p:sldId id="265" r:id="rId26"/>
    <p:sldId id="275" r:id="rId27"/>
    <p:sldId id="276" r:id="rId28"/>
    <p:sldId id="280"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course" id="{88951B29-44B4-4581-93BC-2F8D4F24D75B}">
          <p14:sldIdLst>
            <p14:sldId id="256"/>
            <p14:sldId id="263"/>
            <p14:sldId id="266"/>
            <p14:sldId id="267"/>
            <p14:sldId id="286"/>
            <p14:sldId id="257"/>
            <p14:sldId id="258"/>
            <p14:sldId id="259"/>
            <p14:sldId id="260"/>
            <p14:sldId id="261"/>
            <p14:sldId id="268"/>
            <p14:sldId id="262"/>
            <p14:sldId id="284"/>
            <p14:sldId id="270"/>
            <p14:sldId id="271"/>
            <p14:sldId id="272"/>
            <p14:sldId id="273"/>
            <p14:sldId id="277"/>
            <p14:sldId id="278"/>
          </p14:sldIdLst>
        </p14:section>
        <p14:section name="Pragmatics" id="{727B6E3B-7724-434C-BA83-61429877EE04}">
          <p14:sldIdLst>
            <p14:sldId id="274"/>
            <p14:sldId id="264"/>
            <p14:sldId id="279"/>
            <p14:sldId id="281"/>
            <p14:sldId id="285"/>
            <p14:sldId id="265"/>
            <p14:sldId id="275"/>
            <p14:sldId id="276"/>
            <p14:sldId id="280"/>
            <p14:sldId id="282"/>
            <p14:sldId id="28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94715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9CCF3-E0D8-4E53-9B16-9639D2372A3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1116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90496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27566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263622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BB9CCF3-E0D8-4E53-9B16-9639D2372A30}"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16893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BB9CCF3-E0D8-4E53-9B16-9639D2372A30}" type="datetimeFigureOut">
              <a:rPr lang="en-US" smtClean="0"/>
              <a:pPr/>
              <a:t>3/3/2015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75646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148948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249171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95376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9CCF3-E0D8-4E53-9B16-9639D2372A3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1713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9CCF3-E0D8-4E53-9B16-9639D2372A3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09432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9CCF3-E0D8-4E53-9B16-9639D2372A30}"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09995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B9CCF3-E0D8-4E53-9B16-9639D2372A30}"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196026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9CCF3-E0D8-4E53-9B16-9639D2372A30}"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28151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9CCF3-E0D8-4E53-9B16-9639D2372A3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65082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9CCF3-E0D8-4E53-9B16-9639D2372A3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17E558-F535-40DB-A671-00572C9F2394}" type="slidenum">
              <a:rPr lang="en-US" smtClean="0"/>
              <a:pPr/>
              <a:t>‹#›</a:t>
            </a:fld>
            <a:endParaRPr lang="en-US"/>
          </a:p>
        </p:txBody>
      </p:sp>
    </p:spTree>
    <p:extLst>
      <p:ext uri="{BB962C8B-B14F-4D97-AF65-F5344CB8AC3E}">
        <p14:creationId xmlns:p14="http://schemas.microsoft.com/office/powerpoint/2010/main" val="371945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BB9CCF3-E0D8-4E53-9B16-9639D2372A30}" type="datetimeFigureOut">
              <a:rPr lang="en-US" smtClean="0"/>
              <a:pPr/>
              <a:t>3/3/2015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217E558-F535-40DB-A671-00572C9F2394}" type="slidenum">
              <a:rPr lang="en-US" smtClean="0"/>
              <a:pPr/>
              <a:t>‹#›</a:t>
            </a:fld>
            <a:endParaRPr lang="en-US"/>
          </a:p>
        </p:txBody>
      </p:sp>
    </p:spTree>
    <p:extLst>
      <p:ext uri="{BB962C8B-B14F-4D97-AF65-F5344CB8AC3E}">
        <p14:creationId xmlns:p14="http://schemas.microsoft.com/office/powerpoint/2010/main" val="3023387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682558"/>
          </a:xfrm>
        </p:spPr>
        <p:txBody>
          <a:bodyPr>
            <a:normAutofit/>
          </a:bodyPr>
          <a:lstStyle/>
          <a:p>
            <a:pPr algn="ctr"/>
            <a:r>
              <a:rPr lang="en-US" sz="4400" dirty="0" smtClean="0">
                <a:latin typeface="Times New Roman" panose="02020603050405020304" pitchFamily="18" charset="0"/>
                <a:cs typeface="Times New Roman" panose="02020603050405020304" pitchFamily="18" charset="0"/>
              </a:rPr>
              <a:t>The Concept of Discourse Analysis Discourse Vs. Pragmatics</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154" y="4114800"/>
            <a:ext cx="9286009" cy="2214395"/>
          </a:xfrm>
          <a:prstGeom prst="rect">
            <a:avLst/>
          </a:prstGeom>
        </p:spPr>
      </p:pic>
    </p:spTree>
    <p:extLst>
      <p:ext uri="{BB962C8B-B14F-4D97-AF65-F5344CB8AC3E}">
        <p14:creationId xmlns:p14="http://schemas.microsoft.com/office/powerpoint/2010/main" val="415012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Discourse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Consider the following examples:</a:t>
            </a:r>
          </a:p>
          <a:p>
            <a:pPr algn="just"/>
            <a:r>
              <a:rPr lang="en-US" dirty="0" smtClean="0">
                <a:latin typeface="Times New Roman" panose="02020603050405020304" pitchFamily="18" charset="0"/>
                <a:cs typeface="Times New Roman" panose="02020603050405020304" pitchFamily="18" charset="0"/>
              </a:rPr>
              <a:t>1) </a:t>
            </a:r>
            <a:r>
              <a:rPr lang="en-US" dirty="0" smtClean="0">
                <a:solidFill>
                  <a:srgbClr val="002060"/>
                </a:solidFill>
                <a:latin typeface="Times New Roman" panose="02020603050405020304" pitchFamily="18" charset="0"/>
                <a:cs typeface="Times New Roman" panose="02020603050405020304" pitchFamily="18" charset="0"/>
              </a:rPr>
              <a:t>Tills closed                 </a:t>
            </a:r>
            <a:r>
              <a:rPr lang="en-US" dirty="0" smtClean="0">
                <a:latin typeface="Times New Roman" panose="02020603050405020304" pitchFamily="18" charset="0"/>
                <a:cs typeface="Times New Roman" panose="02020603050405020304" pitchFamily="18" charset="0"/>
              </a:rPr>
              <a:t>Meaning that you can’t give or take money because the counter is closed.</a:t>
            </a:r>
          </a:p>
          <a:p>
            <a:pPr algn="just"/>
            <a:r>
              <a:rPr lang="en-US" dirty="0" smtClean="0">
                <a:latin typeface="Times New Roman" panose="02020603050405020304" pitchFamily="18" charset="0"/>
                <a:cs typeface="Times New Roman" panose="02020603050405020304" pitchFamily="18" charset="0"/>
              </a:rPr>
              <a:t>2) </a:t>
            </a:r>
            <a:r>
              <a:rPr lang="en-US" dirty="0" smtClean="0">
                <a:solidFill>
                  <a:srgbClr val="002060"/>
                </a:solidFill>
                <a:latin typeface="Times New Roman" panose="02020603050405020304" pitchFamily="18" charset="0"/>
                <a:cs typeface="Times New Roman" panose="02020603050405020304" pitchFamily="18" charset="0"/>
              </a:rPr>
              <a:t>River of plenty                </a:t>
            </a:r>
            <a:r>
              <a:rPr lang="en-US" dirty="0" smtClean="0">
                <a:latin typeface="Times New Roman" panose="02020603050405020304" pitchFamily="18" charset="0"/>
                <a:cs typeface="Times New Roman" panose="02020603050405020304" pitchFamily="18" charset="0"/>
              </a:rPr>
              <a:t>Refers to Nile river, people who live in this place ( Egypt ) know about the meaning.</a:t>
            </a:r>
          </a:p>
          <a:p>
            <a:pPr algn="just"/>
            <a:r>
              <a:rPr lang="en-US" dirty="0" smtClean="0">
                <a:latin typeface="Times New Roman" panose="02020603050405020304" pitchFamily="18" charset="0"/>
                <a:cs typeface="Times New Roman" panose="02020603050405020304" pitchFamily="18" charset="0"/>
              </a:rPr>
              <a:t>Discourse deals with these areas: meaning, society, and context. It deals with the interpretation of language in society, in context in which it appears. D.A. studies language in use: written texts of all kinds, and spoken data, from conversation to highly institutionalized forms of talk.</a:t>
            </a:r>
          </a:p>
          <a:p>
            <a:endParaRPr lang="en-US" dirty="0"/>
          </a:p>
        </p:txBody>
      </p:sp>
      <p:sp>
        <p:nvSpPr>
          <p:cNvPr id="4" name="Right Arrow 3"/>
          <p:cNvSpPr/>
          <p:nvPr/>
        </p:nvSpPr>
        <p:spPr>
          <a:xfrm>
            <a:off x="2994337" y="3180278"/>
            <a:ext cx="811369" cy="16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286160" y="3840768"/>
            <a:ext cx="811369" cy="16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06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Discourse Analysis</a:t>
            </a:r>
          </a:p>
        </p:txBody>
      </p:sp>
      <p:sp>
        <p:nvSpPr>
          <p:cNvPr id="3" name="Content Placeholder 2"/>
          <p:cNvSpPr>
            <a:spLocks noGrp="1"/>
          </p:cNvSpPr>
          <p:nvPr>
            <p:ph idx="1"/>
          </p:nvPr>
        </p:nvSpPr>
        <p:spPr/>
        <p:txBody>
          <a:bodyPr/>
          <a:lstStyle/>
          <a:p>
            <a:pPr algn="just"/>
            <a:r>
              <a:rPr lang="en-US" sz="2200" dirty="0" smtClean="0">
                <a:latin typeface="Times New Roman" panose="02020603050405020304" pitchFamily="18" charset="0"/>
                <a:cs typeface="Times New Roman" panose="02020603050405020304" pitchFamily="18" charset="0"/>
              </a:rPr>
              <a:t>Discourses: Refers to usage of thinking and talking that form ideologies and serve power.</a:t>
            </a:r>
          </a:p>
          <a:p>
            <a:pPr algn="just"/>
            <a:r>
              <a:rPr lang="en-US" sz="2200" dirty="0" smtClean="0">
                <a:latin typeface="Times New Roman" panose="02020603050405020304" pitchFamily="18" charset="0"/>
                <a:cs typeface="Times New Roman" panose="02020603050405020304" pitchFamily="18" charset="0"/>
              </a:rPr>
              <a:t>Analysis : Not </a:t>
            </a:r>
            <a:r>
              <a:rPr lang="en-US" sz="2200" dirty="0" err="1" smtClean="0">
                <a:solidFill>
                  <a:srgbClr val="FF0000"/>
                </a:solidFill>
                <a:latin typeface="Times New Roman" panose="02020603050405020304" pitchFamily="18" charset="0"/>
                <a:cs typeface="Times New Roman" panose="02020603050405020304" pitchFamily="18" charset="0"/>
              </a:rPr>
              <a:t>discousology</a:t>
            </a:r>
            <a:r>
              <a:rPr lang="en-US" sz="2200" dirty="0" smtClean="0">
                <a:latin typeface="Times New Roman" panose="02020603050405020304" pitchFamily="18" charset="0"/>
                <a:cs typeface="Times New Roman" panose="02020603050405020304" pitchFamily="18" charset="0"/>
              </a:rPr>
              <a:t> or </a:t>
            </a:r>
            <a:r>
              <a:rPr lang="en-US" sz="2200" dirty="0" err="1" smtClean="0">
                <a:solidFill>
                  <a:srgbClr val="FF0000"/>
                </a:solidFill>
                <a:latin typeface="Times New Roman" panose="02020603050405020304" pitchFamily="18" charset="0"/>
                <a:cs typeface="Times New Roman" panose="02020603050405020304" pitchFamily="18" charset="0"/>
              </a:rPr>
              <a:t>discousography</a:t>
            </a:r>
            <a:r>
              <a:rPr lang="en-US" sz="2200" dirty="0" smtClean="0">
                <a:latin typeface="Times New Roman" panose="02020603050405020304" pitchFamily="18" charset="0"/>
                <a:cs typeface="Times New Roman" panose="02020603050405020304" pitchFamily="18" charset="0"/>
              </a:rPr>
              <a:t>, because Discourse Analysis typically is an analytical process in an explicit way. This analysis  is both mental and mechanical.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71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Discourse Analysis</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Each of the following words has a special meaning attached to it, and as you read them some ideas might come to your mind:</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Food         Hunger        Meal         Delicious</a:t>
            </a: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Can you define the word delicious?</a:t>
            </a:r>
          </a:p>
          <a:p>
            <a:pPr marL="0" indent="0" algn="ctr">
              <a:buNone/>
            </a:pPr>
            <a:r>
              <a:rPr lang="en-US" dirty="0" smtClean="0">
                <a:latin typeface="Times New Roman" panose="02020603050405020304" pitchFamily="18" charset="0"/>
                <a:cs typeface="Times New Roman" panose="02020603050405020304" pitchFamily="18" charset="0"/>
              </a:rPr>
              <a:t>What does delicious </a:t>
            </a:r>
            <a:r>
              <a:rPr lang="en-US" dirty="0" smtClean="0">
                <a:latin typeface="Times New Roman" panose="02020603050405020304" pitchFamily="18" charset="0"/>
                <a:cs typeface="Times New Roman" panose="02020603050405020304" pitchFamily="18" charset="0"/>
              </a:rPr>
              <a:t>mean </a:t>
            </a:r>
            <a:r>
              <a:rPr lang="en-US" dirty="0" smtClean="0">
                <a:latin typeface="Times New Roman" panose="02020603050405020304" pitchFamily="18" charset="0"/>
                <a:cs typeface="Times New Roman" panose="02020603050405020304" pitchFamily="18" charset="0"/>
              </a:rPr>
              <a:t>to you?</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7553" y="3042996"/>
            <a:ext cx="1797628" cy="15290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553" y="4730366"/>
            <a:ext cx="1797628" cy="14970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522" y="4714395"/>
            <a:ext cx="1797629" cy="15290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521" y="3351647"/>
            <a:ext cx="1797629" cy="1362748"/>
          </a:xfrm>
          <a:prstGeom prst="rect">
            <a:avLst/>
          </a:prstGeom>
        </p:spPr>
      </p:pic>
    </p:spTree>
    <p:extLst>
      <p:ext uri="{BB962C8B-B14F-4D97-AF65-F5344CB8AC3E}">
        <p14:creationId xmlns:p14="http://schemas.microsoft.com/office/powerpoint/2010/main" val="3003632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Discourse vs. Discourses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2200" dirty="0" smtClean="0">
                <a:latin typeface="Times New Roman" panose="02020603050405020304" pitchFamily="18" charset="0"/>
                <a:cs typeface="Times New Roman" panose="02020603050405020304" pitchFamily="18" charset="0"/>
              </a:rPr>
              <a:t>Discourse: It can be any kind of text when we say discourse.</a:t>
            </a:r>
          </a:p>
          <a:p>
            <a:pPr algn="just"/>
            <a:r>
              <a:rPr lang="en-US" sz="2200" dirty="0" smtClean="0">
                <a:latin typeface="Times New Roman" panose="02020603050405020304" pitchFamily="18" charset="0"/>
                <a:cs typeface="Times New Roman" panose="02020603050405020304" pitchFamily="18" charset="0"/>
              </a:rPr>
              <a:t>Discourses: Refers to each type of discourse. For example : a piece of poetry, a questionnaire.</a:t>
            </a:r>
          </a:p>
          <a:p>
            <a:pPr algn="just"/>
            <a:r>
              <a:rPr lang="en-US" sz="2200" dirty="0" smtClean="0">
                <a:latin typeface="Times New Roman" panose="02020603050405020304" pitchFamily="18" charset="0"/>
                <a:cs typeface="Times New Roman" panose="02020603050405020304" pitchFamily="18" charset="0"/>
              </a:rPr>
              <a:t>Discourses refers to each kind of discourse, each representation of discourse, but discourse refers to all kinds of text, all kinds of discourses.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672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Discourse Analysis</a:t>
            </a: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Text Vs. Discourse:</a:t>
            </a:r>
          </a:p>
          <a:p>
            <a:pPr algn="just"/>
            <a:r>
              <a:rPr lang="en-US" sz="2200" dirty="0" smtClean="0">
                <a:latin typeface="Times New Roman" panose="02020603050405020304" pitchFamily="18" charset="0"/>
                <a:cs typeface="Times New Roman" panose="02020603050405020304" pitchFamily="18" charset="0"/>
              </a:rPr>
              <a:t>Text: Refers to purely linguistic materials, while</a:t>
            </a:r>
          </a:p>
          <a:p>
            <a:pPr algn="just"/>
            <a:r>
              <a:rPr lang="en-US" sz="2200" dirty="0" smtClean="0">
                <a:latin typeface="Times New Roman" panose="02020603050405020304" pitchFamily="18" charset="0"/>
                <a:cs typeface="Times New Roman" panose="02020603050405020304" pitchFamily="18" charset="0"/>
              </a:rPr>
              <a:t>Discourse: Refers to language in use and includes text and context.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Text linguistic studies are more concerned with the “</a:t>
            </a:r>
            <a:r>
              <a:rPr lang="en-US" sz="2200" u="sng" dirty="0" smtClean="0">
                <a:latin typeface="Times New Roman" panose="02020603050405020304" pitchFamily="18" charset="0"/>
                <a:cs typeface="Times New Roman" panose="02020603050405020304" pitchFamily="18" charset="0"/>
              </a:rPr>
              <a:t>text internal factors</a:t>
            </a:r>
            <a:r>
              <a:rPr lang="en-US" sz="2200" dirty="0" smtClean="0">
                <a:latin typeface="Times New Roman" panose="02020603050405020304" pitchFamily="18" charset="0"/>
                <a:cs typeface="Times New Roman" panose="02020603050405020304" pitchFamily="18" charset="0"/>
              </a:rPr>
              <a:t>”(coherence and cohesion)</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Discourse Analysis in addition to</a:t>
            </a:r>
            <a:r>
              <a:rPr lang="en-US" sz="2200" i="1" dirty="0" smtClean="0">
                <a:latin typeface="Times New Roman" panose="02020603050405020304" pitchFamily="18" charset="0"/>
                <a:cs typeface="Times New Roman" panose="02020603050405020304" pitchFamily="18" charset="0"/>
              </a:rPr>
              <a:t> text internal factors</a:t>
            </a:r>
            <a:r>
              <a:rPr lang="en-US" sz="2200" dirty="0" smtClean="0">
                <a:latin typeface="Times New Roman" panose="02020603050405020304" pitchFamily="18" charset="0"/>
                <a:cs typeface="Times New Roman" panose="02020603050405020304" pitchFamily="18" charset="0"/>
              </a:rPr>
              <a:t>, focuses more on the “</a:t>
            </a:r>
            <a:r>
              <a:rPr lang="en-US" sz="2200" u="sng" dirty="0" smtClean="0">
                <a:latin typeface="Times New Roman" panose="02020603050405020304" pitchFamily="18" charset="0"/>
                <a:cs typeface="Times New Roman" panose="02020603050405020304" pitchFamily="18" charset="0"/>
              </a:rPr>
              <a:t>text external factors</a:t>
            </a:r>
            <a:r>
              <a:rPr lang="en-US" sz="2200" dirty="0" smtClean="0">
                <a:latin typeface="Times New Roman" panose="02020603050405020304" pitchFamily="18" charset="0"/>
                <a:cs typeface="Times New Roman" panose="02020603050405020304" pitchFamily="18" charset="0"/>
              </a:rPr>
              <a:t>” (Intentionality, Acceptability, Informativity, Situationality, Intertextuality)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02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 Internal Factors</a:t>
            </a:r>
            <a:endParaRPr lang="en-US" dirty="0"/>
          </a:p>
        </p:txBody>
      </p:sp>
      <p:sp>
        <p:nvSpPr>
          <p:cNvPr id="3" name="Content Placeholder 2"/>
          <p:cNvSpPr>
            <a:spLocks noGrp="1"/>
          </p:cNvSpPr>
          <p:nvPr>
            <p:ph idx="1"/>
          </p:nvPr>
        </p:nvSpPr>
        <p:spPr/>
        <p:txBody>
          <a:bodyPr>
            <a:normAutofit/>
          </a:bodyPr>
          <a:lstStyle/>
          <a:p>
            <a:pPr marL="0" indent="0" algn="just">
              <a:buNone/>
            </a:pP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1) Cohesion</a:t>
            </a:r>
            <a:r>
              <a:rPr lang="en-US" sz="2200" dirty="0" smtClean="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The relationship between text and syntax (Conjunction, Ellipsis, Anaphora, Cataphora, Recurrence).</a:t>
            </a:r>
          </a:p>
          <a:p>
            <a:pPr marL="0" indent="0" algn="just">
              <a:buNone/>
            </a:pP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2) Coherence:</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meaning of the text, elements of knowledge or the cognitive structures that influence the reception of the message by interlocutor.</a:t>
            </a:r>
          </a:p>
          <a:p>
            <a:pPr marL="0" indent="0" algn="just">
              <a:buNone/>
            </a:pPr>
            <a:endParaRPr lang="en-US" sz="2200" dirty="0"/>
          </a:p>
        </p:txBody>
      </p:sp>
    </p:spTree>
    <p:extLst>
      <p:ext uri="{BB962C8B-B14F-4D97-AF65-F5344CB8AC3E}">
        <p14:creationId xmlns:p14="http://schemas.microsoft.com/office/powerpoint/2010/main" val="2721212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Text External Factors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1) Intentionality: </a:t>
            </a:r>
          </a:p>
          <a:p>
            <a:pPr marL="0" indent="0" algn="just">
              <a:buNone/>
            </a:pPr>
            <a:r>
              <a:rPr lang="en-US" sz="2200" dirty="0" smtClean="0">
                <a:latin typeface="Times New Roman" panose="02020603050405020304" pitchFamily="18" charset="0"/>
                <a:cs typeface="Times New Roman" panose="02020603050405020304" pitchFamily="18" charset="0"/>
              </a:rPr>
              <a:t>      The attitude and purpose of the speaker or writer.</a:t>
            </a:r>
          </a:p>
          <a:p>
            <a:pPr marL="0" indent="0" algn="just">
              <a:buNone/>
            </a:pP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2) Acceptability:</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The preparation of the hearer or reader to assess the relevance or usefulness of a given text.</a:t>
            </a:r>
          </a:p>
          <a:p>
            <a:pPr marL="0" indent="0" algn="just">
              <a:buNone/>
            </a:pP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3) Informativity:</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The quantity and quality of new or expected information.</a:t>
            </a:r>
          </a:p>
          <a:p>
            <a:pPr marL="0" indent="0" algn="just">
              <a:buNone/>
            </a:pPr>
            <a:r>
              <a:rPr lang="en-US" sz="2200" dirty="0"/>
              <a:t> </a:t>
            </a:r>
            <a:r>
              <a:rPr lang="en-US" sz="2200" dirty="0" smtClean="0"/>
              <a:t>    </a:t>
            </a:r>
            <a:endParaRPr lang="en-US" sz="2200" dirty="0"/>
          </a:p>
        </p:txBody>
      </p:sp>
    </p:spTree>
    <p:extLst>
      <p:ext uri="{BB962C8B-B14F-4D97-AF65-F5344CB8AC3E}">
        <p14:creationId xmlns:p14="http://schemas.microsoft.com/office/powerpoint/2010/main" val="461732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Text External </a:t>
            </a:r>
            <a:r>
              <a:rPr lang="en-US" dirty="0" smtClean="0">
                <a:latin typeface="Times New Roman" panose="02020603050405020304" pitchFamily="18" charset="0"/>
                <a:cs typeface="Times New Roman" panose="02020603050405020304" pitchFamily="18" charset="0"/>
              </a:rPr>
              <a:t>Factors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4) Situationality:</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The situation in which the text is produced, plays a crucial role in the production and reception of the message.</a:t>
            </a:r>
          </a:p>
          <a:p>
            <a:pPr marL="0" indent="0" algn="just">
              <a:buNone/>
            </a:pP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5) Intertextuality:</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Text is always related to some preceding or simultaneous discourse and also linked and grouped by formal criteria in particular text varieties or genres, such as narrative, argumentative and descriptive.</a:t>
            </a:r>
          </a:p>
        </p:txBody>
      </p:sp>
    </p:spTree>
    <p:extLst>
      <p:ext uri="{BB962C8B-B14F-4D97-AF65-F5344CB8AC3E}">
        <p14:creationId xmlns:p14="http://schemas.microsoft.com/office/powerpoint/2010/main" val="231855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Chomsky’s View of Meaning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His theory gives a marginal role to meaning.</a:t>
            </a:r>
          </a:p>
          <a:p>
            <a:pPr algn="just"/>
            <a:r>
              <a:rPr lang="en-US" sz="2200" dirty="0" smtClean="0">
                <a:latin typeface="Times New Roman" panose="02020603050405020304" pitchFamily="18" charset="0"/>
                <a:cs typeface="Times New Roman" panose="02020603050405020304" pitchFamily="18" charset="0"/>
              </a:rPr>
              <a:t>Grammar is independent as a mental organ or faculty.</a:t>
            </a:r>
          </a:p>
          <a:p>
            <a:pPr algn="just"/>
            <a:r>
              <a:rPr lang="en-US" sz="2200" dirty="0" smtClean="0">
                <a:latin typeface="Times New Roman" panose="02020603050405020304" pitchFamily="18" charset="0"/>
                <a:cs typeface="Times New Roman" panose="02020603050405020304" pitchFamily="18" charset="0"/>
              </a:rPr>
              <a:t>Chomsky’s distinction of competence vs. performance.</a:t>
            </a:r>
          </a:p>
          <a:p>
            <a:pPr algn="just"/>
            <a:r>
              <a:rPr lang="en-US" sz="2200" dirty="0" smtClean="0">
                <a:latin typeface="Times New Roman" panose="02020603050405020304" pitchFamily="18" charset="0"/>
                <a:cs typeface="Times New Roman" panose="02020603050405020304" pitchFamily="18" charset="0"/>
              </a:rPr>
              <a:t>Pragmatics deals with performance.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35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Chomsky’s </a:t>
            </a:r>
            <a:r>
              <a:rPr lang="en-US" dirty="0">
                <a:latin typeface="Times New Roman" panose="02020603050405020304" pitchFamily="18" charset="0"/>
                <a:cs typeface="Times New Roman" panose="02020603050405020304" pitchFamily="18" charset="0"/>
              </a:rPr>
              <a:t>View of Meaning</a:t>
            </a: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Three types of meaning:</a:t>
            </a:r>
          </a:p>
          <a:p>
            <a:pPr algn="just"/>
            <a:r>
              <a:rPr lang="en-US" sz="2200" dirty="0" smtClean="0">
                <a:solidFill>
                  <a:srgbClr val="002060"/>
                </a:solidFill>
                <a:latin typeface="Times New Roman" panose="02020603050405020304" pitchFamily="18" charset="0"/>
                <a:cs typeface="Times New Roman" panose="02020603050405020304" pitchFamily="18" charset="0"/>
              </a:rPr>
              <a:t>1) Expression meaning: </a:t>
            </a:r>
            <a:r>
              <a:rPr lang="en-US" sz="2200" dirty="0" smtClean="0">
                <a:latin typeface="Times New Roman" panose="02020603050405020304" pitchFamily="18" charset="0"/>
                <a:cs typeface="Times New Roman" panose="02020603050405020304" pitchFamily="18" charset="0"/>
              </a:rPr>
              <a:t>Refers to the meaning of expression, means dictionary meaning and linguistic meaning.</a:t>
            </a:r>
          </a:p>
          <a:p>
            <a:pPr algn="just"/>
            <a:r>
              <a:rPr lang="en-US" sz="2200" dirty="0" smtClean="0">
                <a:solidFill>
                  <a:srgbClr val="002060"/>
                </a:solidFill>
                <a:latin typeface="Times New Roman" panose="02020603050405020304" pitchFamily="18" charset="0"/>
                <a:cs typeface="Times New Roman" panose="02020603050405020304" pitchFamily="18" charset="0"/>
              </a:rPr>
              <a:t>2) Utterance meaning: </a:t>
            </a:r>
            <a:r>
              <a:rPr lang="en-US" sz="2200" dirty="0" smtClean="0">
                <a:latin typeface="Times New Roman" panose="02020603050405020304" pitchFamily="18" charset="0"/>
                <a:cs typeface="Times New Roman" panose="02020603050405020304" pitchFamily="18" charset="0"/>
              </a:rPr>
              <a:t>It is the meaning of expression but in a sentence or in an utterance, but not beyond that (has no functional focus)</a:t>
            </a:r>
          </a:p>
          <a:p>
            <a:pPr algn="just"/>
            <a:r>
              <a:rPr lang="en-US" sz="2200" dirty="0" smtClean="0">
                <a:solidFill>
                  <a:srgbClr val="002060"/>
                </a:solidFill>
                <a:latin typeface="Times New Roman" panose="02020603050405020304" pitchFamily="18" charset="0"/>
                <a:cs typeface="Times New Roman" panose="02020603050405020304" pitchFamily="18" charset="0"/>
              </a:rPr>
              <a:t>3) Communicative or Pragmatic meaning: </a:t>
            </a:r>
            <a:r>
              <a:rPr lang="en-US" sz="2200" dirty="0" smtClean="0">
                <a:latin typeface="Times New Roman" panose="02020603050405020304" pitchFamily="18" charset="0"/>
                <a:cs typeface="Times New Roman" panose="02020603050405020304" pitchFamily="18" charset="0"/>
              </a:rPr>
              <a:t>It is the implication of the meaning.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10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Discourse Analysis History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Its started during the 19660s and 70s. </a:t>
            </a:r>
            <a:r>
              <a:rPr lang="en-US" dirty="0" err="1" smtClean="0">
                <a:latin typeface="Times New Roman" panose="02020603050405020304" pitchFamily="18" charset="0"/>
                <a:cs typeface="Times New Roman" panose="02020603050405020304" pitchFamily="18" charset="0"/>
              </a:rPr>
              <a:t>Zellig</a:t>
            </a:r>
            <a:r>
              <a:rPr lang="en-US" dirty="0" smtClean="0">
                <a:latin typeface="Times New Roman" panose="02020603050405020304" pitchFamily="18" charset="0"/>
                <a:cs typeface="Times New Roman" panose="02020603050405020304" pitchFamily="18" charset="0"/>
              </a:rPr>
              <a:t> Harris (1952) was the first person who coined </a:t>
            </a:r>
            <a:r>
              <a:rPr lang="en-US" i="1" dirty="0" smtClean="0">
                <a:latin typeface="Times New Roman" panose="02020603050405020304" pitchFamily="18" charset="0"/>
                <a:cs typeface="Times New Roman" panose="02020603050405020304" pitchFamily="18" charset="0"/>
              </a:rPr>
              <a:t>Discourse Analysis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Hymes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Searl</a:t>
            </a:r>
            <a:r>
              <a:rPr lang="en-US" dirty="0" smtClean="0">
                <a:latin typeface="Times New Roman" panose="02020603050405020304" pitchFamily="18" charset="0"/>
                <a:cs typeface="Times New Roman" panose="02020603050405020304" pitchFamily="18" charset="0"/>
              </a:rPr>
              <a:t> and Grice were of those philosophers affected mainly on the discourse analysis.</a:t>
            </a:r>
          </a:p>
          <a:p>
            <a:pPr algn="just"/>
            <a:r>
              <a:rPr lang="en-US" dirty="0" smtClean="0">
                <a:solidFill>
                  <a:srgbClr val="7030A0"/>
                </a:solidFill>
                <a:latin typeface="Times New Roman" panose="02020603050405020304" pitchFamily="18" charset="0"/>
                <a:cs typeface="Times New Roman" panose="02020603050405020304" pitchFamily="18" charset="0"/>
              </a:rPr>
              <a:t>British discourse analysts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Halliday</a:t>
            </a:r>
            <a:r>
              <a:rPr lang="en-US" dirty="0" smtClean="0">
                <a:latin typeface="Times New Roman" panose="02020603050405020304" pitchFamily="18" charset="0"/>
                <a:cs typeface="Times New Roman" panose="02020603050405020304" pitchFamily="18" charset="0"/>
              </a:rPr>
              <a:t>, Sinclair (IRF), </a:t>
            </a:r>
            <a:r>
              <a:rPr lang="en-US" dirty="0" err="1" smtClean="0">
                <a:latin typeface="Times New Roman" panose="02020603050405020304" pitchFamily="18" charset="0"/>
                <a:cs typeface="Times New Roman" panose="02020603050405020304" pitchFamily="18" charset="0"/>
              </a:rPr>
              <a:t>Coulthard</a:t>
            </a:r>
            <a:endParaRPr lang="en-US" dirty="0" smtClean="0">
              <a:latin typeface="Times New Roman" panose="02020603050405020304" pitchFamily="18" charset="0"/>
              <a:cs typeface="Times New Roman" panose="02020603050405020304" pitchFamily="18" charset="0"/>
            </a:endParaRPr>
          </a:p>
          <a:p>
            <a:pPr algn="just"/>
            <a:r>
              <a:rPr lang="en-US" dirty="0" smtClean="0">
                <a:solidFill>
                  <a:srgbClr val="7030A0"/>
                </a:solidFill>
                <a:latin typeface="Times New Roman" panose="02020603050405020304" pitchFamily="18" charset="0"/>
                <a:cs typeface="Times New Roman" panose="02020603050405020304" pitchFamily="18" charset="0"/>
              </a:rPr>
              <a:t>American discourse analysts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Goffman</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Sacks, </a:t>
            </a:r>
            <a:r>
              <a:rPr lang="en-US" dirty="0" err="1" smtClean="0">
                <a:latin typeface="Times New Roman" panose="02020603050405020304" pitchFamily="18" charset="0"/>
                <a:cs typeface="Times New Roman" panose="02020603050405020304" pitchFamily="18" charset="0"/>
              </a:rPr>
              <a:t>Hymes</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Labov</a:t>
            </a:r>
          </a:p>
          <a:p>
            <a:pPr algn="just"/>
            <a:r>
              <a:rPr lang="en-US" dirty="0" smtClean="0">
                <a:solidFill>
                  <a:srgbClr val="7030A0"/>
                </a:solidFill>
                <a:latin typeface="Times New Roman" panose="02020603050405020304" pitchFamily="18" charset="0"/>
                <a:cs typeface="Times New Roman" panose="02020603050405020304" pitchFamily="18" charset="0"/>
              </a:rPr>
              <a:t>Text-Grammarians</a:t>
            </a:r>
            <a:r>
              <a:rPr lang="en-US" dirty="0" smtClean="0">
                <a:latin typeface="Times New Roman" panose="02020603050405020304" pitchFamily="18" charset="0"/>
                <a:cs typeface="Times New Roman" panose="02020603050405020304" pitchFamily="18" charset="0"/>
              </a:rPr>
              <a:t>                  Van </a:t>
            </a:r>
            <a:r>
              <a:rPr lang="en-US" dirty="0" err="1" smtClean="0">
                <a:latin typeface="Times New Roman" panose="02020603050405020304" pitchFamily="18" charset="0"/>
                <a:cs typeface="Times New Roman" panose="02020603050405020304" pitchFamily="18" charset="0"/>
              </a:rPr>
              <a:t>Dijk</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Beaugrande</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Halliday and </a:t>
            </a:r>
            <a:r>
              <a:rPr lang="en-US" dirty="0" err="1" smtClean="0">
                <a:latin typeface="Times New Roman" panose="02020603050405020304" pitchFamily="18" charset="0"/>
                <a:cs typeface="Times New Roman" panose="02020603050405020304" pitchFamily="18" charset="0"/>
              </a:rPr>
              <a:t>Hasan</a:t>
            </a:r>
            <a:r>
              <a:rPr lang="en-US" dirty="0" smtClean="0">
                <a:latin typeface="Times New Roman" panose="02020603050405020304" pitchFamily="18" charset="0"/>
                <a:cs typeface="Times New Roman" panose="02020603050405020304" pitchFamily="18" charset="0"/>
              </a:rPr>
              <a:t> (Working mostly on written language)</a:t>
            </a:r>
            <a:endParaRPr lang="en-US" dirty="0">
              <a:latin typeface="Times New Roman" panose="02020603050405020304" pitchFamily="18" charset="0"/>
              <a:cs typeface="Times New Roman" panose="02020603050405020304" pitchFamily="18" charset="0"/>
            </a:endParaRPr>
          </a:p>
        </p:txBody>
      </p:sp>
      <p:sp>
        <p:nvSpPr>
          <p:cNvPr id="4" name="Right Arrow 3"/>
          <p:cNvSpPr/>
          <p:nvPr/>
        </p:nvSpPr>
        <p:spPr>
          <a:xfrm>
            <a:off x="4093870" y="3661184"/>
            <a:ext cx="850006" cy="16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278213" y="4080761"/>
            <a:ext cx="850006" cy="16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428207" y="4497282"/>
            <a:ext cx="850006" cy="16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99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Pragmatics</a:t>
            </a:r>
          </a:p>
        </p:txBody>
      </p:sp>
      <p:sp>
        <p:nvSpPr>
          <p:cNvPr id="3" name="Content Placeholder 2"/>
          <p:cNvSpPr>
            <a:spLocks noGrp="1"/>
          </p:cNvSpPr>
          <p:nvPr>
            <p:ph idx="1"/>
          </p:nvPr>
        </p:nvSpPr>
        <p:spPr/>
        <p:txBody>
          <a:bodyPr>
            <a:normAutofit/>
          </a:bodyPr>
          <a:lstStyle/>
          <a:p>
            <a:r>
              <a:rPr lang="en-US" sz="2200" dirty="0" smtClean="0">
                <a:latin typeface="Times New Roman" panose="02020603050405020304" pitchFamily="18" charset="0"/>
                <a:cs typeface="Times New Roman" panose="02020603050405020304" pitchFamily="18" charset="0"/>
              </a:rPr>
              <a:t>Yule:</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It is concerned with the study of meaning as communicated by a  speaker or writer and interpreted by listener or reader.</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It is the study of speakers meaning, contextual meaning and how more gets communicated than is </a:t>
            </a:r>
            <a:r>
              <a:rPr lang="en-US" sz="2200" dirty="0" smtClean="0">
                <a:latin typeface="Times New Roman" panose="02020603050405020304" pitchFamily="18" charset="0"/>
                <a:cs typeface="Times New Roman" panose="02020603050405020304" pitchFamily="18" charset="0"/>
              </a:rPr>
              <a:t>said; </a:t>
            </a:r>
            <a:r>
              <a:rPr lang="en-US" sz="2200" dirty="0" smtClean="0">
                <a:latin typeface="Times New Roman" panose="02020603050405020304" pitchFamily="18" charset="0"/>
                <a:cs typeface="Times New Roman" panose="02020603050405020304" pitchFamily="18" charset="0"/>
              </a:rPr>
              <a:t>what </a:t>
            </a:r>
            <a:r>
              <a:rPr lang="en-US" sz="2200" dirty="0" smtClean="0">
                <a:latin typeface="Times New Roman" panose="02020603050405020304" pitchFamily="18" charset="0"/>
                <a:cs typeface="Times New Roman" panose="02020603050405020304" pitchFamily="18" charset="0"/>
              </a:rPr>
              <a:t>determines </a:t>
            </a:r>
            <a:r>
              <a:rPr lang="en-US" sz="2200" dirty="0" smtClean="0">
                <a:latin typeface="Times New Roman" panose="02020603050405020304" pitchFamily="18" charset="0"/>
                <a:cs typeface="Times New Roman" panose="02020603050405020304" pitchFamily="18" charset="0"/>
              </a:rPr>
              <a:t>the choice between said and unsaid </a:t>
            </a:r>
            <a:r>
              <a:rPr lang="en-US" sz="2200" dirty="0" smtClean="0">
                <a:latin typeface="Times New Roman" panose="02020603050405020304" pitchFamily="18" charset="0"/>
                <a:cs typeface="Times New Roman" panose="02020603050405020304" pitchFamily="18" charset="0"/>
              </a:rPr>
              <a:t>(study </a:t>
            </a:r>
            <a:r>
              <a:rPr lang="en-US" sz="2200" dirty="0" smtClean="0">
                <a:latin typeface="Times New Roman" panose="02020603050405020304" pitchFamily="18" charset="0"/>
                <a:cs typeface="Times New Roman" panose="02020603050405020304" pitchFamily="18" charset="0"/>
              </a:rPr>
              <a:t>of expression of relative distance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02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200" dirty="0" smtClean="0">
                <a:latin typeface="Times New Roman" panose="02020603050405020304" pitchFamily="18" charset="0"/>
                <a:cs typeface="Times New Roman" panose="02020603050405020304" pitchFamily="18" charset="0"/>
              </a:rPr>
              <a:t>This </a:t>
            </a:r>
            <a:r>
              <a:rPr lang="en-US" sz="2200" dirty="0" smtClean="0">
                <a:latin typeface="Times New Roman" panose="02020603050405020304" pitchFamily="18" charset="0"/>
                <a:cs typeface="Times New Roman" panose="02020603050405020304" pitchFamily="18" charset="0"/>
              </a:rPr>
              <a:t>is the area of pragmatics, this is the area of discourse analysis but the content would be semantically concerned.</a:t>
            </a:r>
          </a:p>
          <a:p>
            <a:r>
              <a:rPr lang="en-US" sz="2200" dirty="0" smtClean="0">
                <a:latin typeface="Times New Roman" panose="02020603050405020304" pitchFamily="18" charset="0"/>
                <a:cs typeface="Times New Roman" panose="02020603050405020304" pitchFamily="18" charset="0"/>
              </a:rPr>
              <a:t>Example:</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 Did you do </a:t>
            </a:r>
            <a:r>
              <a:rPr lang="en-US" sz="2200" u="sng" dirty="0" smtClean="0">
                <a:latin typeface="Times New Roman" panose="02020603050405020304" pitchFamily="18" charset="0"/>
                <a:cs typeface="Times New Roman" panose="02020603050405020304" pitchFamily="18" charset="0"/>
              </a:rPr>
              <a:t>it?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B: Heh, who </a:t>
            </a:r>
            <a:r>
              <a:rPr lang="en-US" sz="2200" dirty="0" smtClean="0">
                <a:latin typeface="Times New Roman" panose="02020603050405020304" pitchFamily="18" charset="0"/>
                <a:cs typeface="Times New Roman" panose="02020603050405020304" pitchFamily="18" charset="0"/>
              </a:rPr>
              <a:t>wouldn’t!</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What is meant by this </a:t>
            </a:r>
            <a:r>
              <a:rPr lang="en-US" sz="2200" dirty="0" smtClean="0">
                <a:latin typeface="Times New Roman" panose="02020603050405020304" pitchFamily="18" charset="0"/>
                <a:cs typeface="Times New Roman" panose="02020603050405020304" pitchFamily="18" charset="0"/>
              </a:rPr>
              <a:t>utterance </a:t>
            </a:r>
            <a:r>
              <a:rPr lang="en-US" sz="2200" dirty="0" smtClean="0">
                <a:latin typeface="Times New Roman" panose="02020603050405020304" pitchFamily="18" charset="0"/>
                <a:cs typeface="Times New Roman" panose="02020603050405020304" pitchFamily="18" charset="0"/>
              </a:rPr>
              <a:t>occurring between two people?</a:t>
            </a:r>
          </a:p>
          <a:p>
            <a:pPr marL="0" indent="0">
              <a:buNone/>
            </a:pPr>
            <a:r>
              <a:rPr lang="en-US" sz="2200" dirty="0" smtClean="0">
                <a:latin typeface="Times New Roman" panose="02020603050405020304" pitchFamily="18" charset="0"/>
                <a:cs typeface="Times New Roman" panose="02020603050405020304" pitchFamily="18" charset="0"/>
              </a:rPr>
              <a:t>What does </a:t>
            </a:r>
            <a:r>
              <a:rPr lang="en-US" sz="2200" u="sng" dirty="0" smtClean="0">
                <a:latin typeface="Times New Roman" panose="02020603050405020304" pitchFamily="18" charset="0"/>
                <a:cs typeface="Times New Roman" panose="02020603050405020304" pitchFamily="18" charset="0"/>
              </a:rPr>
              <a:t>it</a:t>
            </a:r>
            <a:r>
              <a:rPr lang="en-US" sz="2200" dirty="0" smtClean="0">
                <a:latin typeface="Times New Roman" panose="02020603050405020304" pitchFamily="18" charset="0"/>
                <a:cs typeface="Times New Roman" panose="02020603050405020304" pitchFamily="18" charset="0"/>
              </a:rPr>
              <a:t> refer to?</a:t>
            </a:r>
          </a:p>
          <a:p>
            <a:pPr marL="0" indent="0">
              <a:buNone/>
            </a:pPr>
            <a:endParaRPr lang="en-US" dirty="0"/>
          </a:p>
        </p:txBody>
      </p:sp>
    </p:spTree>
    <p:extLst>
      <p:ext uri="{BB962C8B-B14F-4D97-AF65-F5344CB8AC3E}">
        <p14:creationId xmlns:p14="http://schemas.microsoft.com/office/powerpoint/2010/main" val="414306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39199"/>
            <a:ext cx="10515600" cy="1038672"/>
          </a:xfrm>
        </p:spPr>
        <p:txBody>
          <a:bodyPr/>
          <a:lstStyle/>
          <a:p>
            <a:pPr algn="ctr"/>
            <a:r>
              <a:rPr lang="en-US" dirty="0">
                <a:latin typeface="Times New Roman" panose="02020603050405020304" pitchFamily="18" charset="0"/>
                <a:cs typeface="Times New Roman" panose="02020603050405020304" pitchFamily="18" charset="0"/>
              </a:rPr>
              <a:t>Pragmatics</a:t>
            </a:r>
          </a:p>
        </p:txBody>
      </p:sp>
      <p:sp>
        <p:nvSpPr>
          <p:cNvPr id="3" name="Content Placeholder 2"/>
          <p:cNvSpPr>
            <a:spLocks noGrp="1"/>
          </p:cNvSpPr>
          <p:nvPr>
            <p:ph idx="1"/>
          </p:nvPr>
        </p:nvSpPr>
        <p:spPr>
          <a:xfrm>
            <a:off x="838200" y="2452255"/>
            <a:ext cx="10515600" cy="3724708"/>
          </a:xfrm>
        </p:spPr>
        <p:txBody>
          <a:bodyPr>
            <a:normAutofit/>
          </a:bodyPr>
          <a:lstStyle/>
          <a:p>
            <a:pPr marL="0" indent="0" algn="ctr">
              <a:buNone/>
            </a:pPr>
            <a:r>
              <a:rPr lang="en-US" sz="2200" dirty="0" smtClean="0"/>
              <a:t>“ </a:t>
            </a:r>
            <a:r>
              <a:rPr lang="en-US" sz="2200" dirty="0" smtClean="0">
                <a:solidFill>
                  <a:srgbClr val="002060"/>
                </a:solidFill>
                <a:latin typeface="Times New Roman" panose="02020603050405020304" pitchFamily="18" charset="0"/>
                <a:cs typeface="Times New Roman" panose="02020603050405020304" pitchFamily="18" charset="0"/>
              </a:rPr>
              <a:t>Towards the end, with the light, it was though</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Pragmatics </a:t>
            </a:r>
            <a:r>
              <a:rPr lang="en-US" sz="2200" dirty="0" smtClean="0">
                <a:latin typeface="Times New Roman" panose="02020603050405020304" pitchFamily="18" charset="0"/>
                <a:cs typeface="Times New Roman" panose="02020603050405020304" pitchFamily="18" charset="0"/>
              </a:rPr>
              <a:t>is concerned not just </a:t>
            </a:r>
            <a:r>
              <a:rPr lang="en-US" sz="2200" dirty="0" smtClean="0">
                <a:latin typeface="Times New Roman" panose="02020603050405020304" pitchFamily="18" charset="0"/>
                <a:cs typeface="Times New Roman" panose="02020603050405020304" pitchFamily="18" charset="0"/>
              </a:rPr>
              <a:t>with who </a:t>
            </a:r>
            <a:r>
              <a:rPr lang="en-US" sz="2200" dirty="0" smtClean="0">
                <a:latin typeface="Times New Roman" panose="02020603050405020304" pitchFamily="18" charset="0"/>
                <a:cs typeface="Times New Roman" panose="02020603050405020304" pitchFamily="18" charset="0"/>
              </a:rPr>
              <a:t>we are </a:t>
            </a:r>
            <a:r>
              <a:rPr lang="en-US" sz="2200" dirty="0" smtClean="0">
                <a:latin typeface="Times New Roman" panose="02020603050405020304" pitchFamily="18" charset="0"/>
                <a:cs typeface="Times New Roman" panose="02020603050405020304" pitchFamily="18" charset="0"/>
              </a:rPr>
              <a:t>as </a:t>
            </a:r>
            <a:r>
              <a:rPr lang="en-US" sz="2200" dirty="0" smtClean="0">
                <a:latin typeface="Times New Roman" panose="02020603050405020304" pitchFamily="18" charset="0"/>
                <a:cs typeface="Times New Roman" panose="02020603050405020304" pitchFamily="18" charset="0"/>
              </a:rPr>
              <a:t>human beings, but with how we use language to do all things that </a:t>
            </a:r>
            <a:r>
              <a:rPr lang="en-US" sz="2200" dirty="0" smtClean="0">
                <a:latin typeface="Times New Roman" panose="02020603050405020304" pitchFamily="18" charset="0"/>
                <a:cs typeface="Times New Roman" panose="02020603050405020304" pitchFamily="18" charset="0"/>
              </a:rPr>
              <a:t>enable </a:t>
            </a:r>
            <a:r>
              <a:rPr lang="en-US" sz="2200" dirty="0" smtClean="0">
                <a:latin typeface="Times New Roman" panose="02020603050405020304" pitchFamily="18" charset="0"/>
                <a:cs typeface="Times New Roman" panose="02020603050405020304" pitchFamily="18" charset="0"/>
              </a:rPr>
              <a:t>us to </a:t>
            </a:r>
            <a:r>
              <a:rPr lang="en-US" sz="2200" dirty="0" smtClean="0">
                <a:latin typeface="Times New Roman" panose="02020603050405020304" pitchFamily="18" charset="0"/>
                <a:cs typeface="Times New Roman" panose="02020603050405020304" pitchFamily="18" charset="0"/>
              </a:rPr>
              <a:t>relate, understand, </a:t>
            </a:r>
            <a:r>
              <a:rPr lang="en-US" sz="2200" dirty="0" smtClean="0">
                <a:latin typeface="Times New Roman" panose="02020603050405020304" pitchFamily="18" charset="0"/>
                <a:cs typeface="Times New Roman" panose="02020603050405020304" pitchFamily="18" charset="0"/>
              </a:rPr>
              <a:t>and possibly influence other people.</a:t>
            </a:r>
          </a:p>
          <a:p>
            <a:r>
              <a:rPr lang="en-US" sz="2200" dirty="0" smtClean="0">
                <a:latin typeface="Times New Roman" panose="02020603050405020304" pitchFamily="18" charset="0"/>
                <a:cs typeface="Times New Roman" panose="02020603050405020304" pitchFamily="18" charset="0"/>
              </a:rPr>
              <a:t>At one end we have semantics that is the study of meaning </a:t>
            </a:r>
            <a:r>
              <a:rPr lang="en-US" sz="2200" dirty="0" smtClean="0">
                <a:latin typeface="Times New Roman" panose="02020603050405020304" pitchFamily="18" charset="0"/>
                <a:cs typeface="Times New Roman" panose="02020603050405020304" pitchFamily="18" charset="0"/>
              </a:rPr>
              <a:t>without </a:t>
            </a:r>
            <a:r>
              <a:rPr lang="en-US" sz="2200" dirty="0" smtClean="0">
                <a:latin typeface="Times New Roman" panose="02020603050405020304" pitchFamily="18" charset="0"/>
                <a:cs typeface="Times New Roman" panose="02020603050405020304" pitchFamily="18" charset="0"/>
              </a:rPr>
              <a:t>any consideration of context. At </a:t>
            </a:r>
            <a:r>
              <a:rPr lang="en-US" sz="2200" dirty="0" smtClean="0">
                <a:latin typeface="Times New Roman" panose="02020603050405020304" pitchFamily="18" charset="0"/>
                <a:cs typeface="Times New Roman" panose="02020603050405020304" pitchFamily="18" charset="0"/>
              </a:rPr>
              <a:t>the other </a:t>
            </a:r>
            <a:r>
              <a:rPr lang="en-US" sz="2200" dirty="0" smtClean="0">
                <a:latin typeface="Times New Roman" panose="02020603050405020304" pitchFamily="18" charset="0"/>
                <a:cs typeface="Times New Roman" panose="02020603050405020304" pitchFamily="18" charset="0"/>
              </a:rPr>
              <a:t>extreme </a:t>
            </a:r>
            <a:r>
              <a:rPr lang="en-US" sz="2200" dirty="0" smtClean="0">
                <a:latin typeface="Times New Roman" panose="02020603050405020304" pitchFamily="18" charset="0"/>
                <a:cs typeface="Times New Roman" panose="02020603050405020304" pitchFamily="18" charset="0"/>
              </a:rPr>
              <a:t>is pragmatics which </a:t>
            </a:r>
            <a:r>
              <a:rPr lang="en-US" sz="2200" dirty="0" smtClean="0">
                <a:latin typeface="Times New Roman" panose="02020603050405020304" pitchFamily="18" charset="0"/>
                <a:cs typeface="Times New Roman" panose="02020603050405020304" pitchFamily="18" charset="0"/>
              </a:rPr>
              <a:t>is </a:t>
            </a:r>
            <a:r>
              <a:rPr lang="en-US" sz="2200" dirty="0" smtClean="0">
                <a:latin typeface="Times New Roman" panose="02020603050405020304" pitchFamily="18" charset="0"/>
                <a:cs typeface="Times New Roman" panose="02020603050405020304" pitchFamily="18" charset="0"/>
              </a:rPr>
              <a:t>contextual study of </a:t>
            </a:r>
            <a:r>
              <a:rPr lang="en-US" sz="2200" dirty="0" smtClean="0">
                <a:latin typeface="Times New Roman" panose="02020603050405020304" pitchFamily="18" charset="0"/>
                <a:cs typeface="Times New Roman" panose="02020603050405020304" pitchFamily="18" charset="0"/>
              </a:rPr>
              <a:t>language, in observation from particular </a:t>
            </a:r>
            <a:r>
              <a:rPr lang="en-US" sz="2200" dirty="0" smtClean="0">
                <a:latin typeface="Times New Roman" panose="02020603050405020304" pitchFamily="18" charset="0"/>
                <a:cs typeface="Times New Roman" panose="02020603050405020304" pitchFamily="18" charset="0"/>
              </a:rPr>
              <a:t>situations. Meaning </a:t>
            </a:r>
            <a:r>
              <a:rPr lang="en-US" sz="2200" dirty="0" smtClean="0">
                <a:latin typeface="Times New Roman" panose="02020603050405020304" pitchFamily="18" charset="0"/>
                <a:cs typeface="Times New Roman" panose="02020603050405020304" pitchFamily="18" charset="0"/>
              </a:rPr>
              <a:t>in pragmatics is defined relative to speaker or user of a language.</a:t>
            </a:r>
          </a:p>
          <a:p>
            <a:r>
              <a:rPr lang="en-US" sz="2200" dirty="0" smtClean="0">
                <a:latin typeface="Times New Roman" panose="02020603050405020304" pitchFamily="18" charset="0"/>
                <a:cs typeface="Times New Roman" panose="02020603050405020304" pitchFamily="18" charset="0"/>
              </a:rPr>
              <a:t>Pragmatic is concerned with “utterances</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but semantic is concerned with “Sentence”.</a:t>
            </a:r>
          </a:p>
          <a:p>
            <a:pPr marL="0" indent="0">
              <a:buNone/>
            </a:pPr>
            <a:endParaRPr lang="en-US" dirty="0"/>
          </a:p>
        </p:txBody>
      </p:sp>
    </p:spTree>
    <p:extLst>
      <p:ext uri="{BB962C8B-B14F-4D97-AF65-F5344CB8AC3E}">
        <p14:creationId xmlns:p14="http://schemas.microsoft.com/office/powerpoint/2010/main" val="975706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Pragmatics</a:t>
            </a:r>
          </a:p>
        </p:txBody>
      </p:sp>
      <p:sp>
        <p:nvSpPr>
          <p:cNvPr id="3" name="Content Placeholder 2"/>
          <p:cNvSpPr>
            <a:spLocks noGrp="1"/>
          </p:cNvSpPr>
          <p:nvPr>
            <p:ph idx="1"/>
          </p:nvPr>
        </p:nvSpPr>
        <p:spPr/>
        <p:txBody>
          <a:bodyPr>
            <a:noAutofit/>
          </a:bodyPr>
          <a:lstStyle/>
          <a:p>
            <a:r>
              <a:rPr lang="en-US" sz="2200" dirty="0" smtClean="0">
                <a:latin typeface="Times New Roman" panose="02020603050405020304" pitchFamily="18" charset="0"/>
                <a:cs typeface="Times New Roman" panose="02020603050405020304" pitchFamily="18" charset="0"/>
              </a:rPr>
              <a:t>Pragmatics is waste basket of linguistics.</a:t>
            </a:r>
          </a:p>
          <a:p>
            <a:r>
              <a:rPr lang="en-US" sz="2200" dirty="0" smtClean="0">
                <a:latin typeface="Times New Roman" panose="02020603050405020304" pitchFamily="18" charset="0"/>
                <a:cs typeface="Times New Roman" panose="02020603050405020304" pitchFamily="18" charset="0"/>
              </a:rPr>
              <a:t>Pragmatic is marginalized in mainstream of core linguistics </a:t>
            </a:r>
            <a:r>
              <a:rPr lang="en-US" sz="2200" dirty="0" smtClean="0">
                <a:latin typeface="Times New Roman" panose="02020603050405020304" pitchFamily="18" charset="0"/>
                <a:cs typeface="Times New Roman" panose="02020603050405020304" pitchFamily="18" charset="0"/>
              </a:rPr>
              <a:t>(phonology</a:t>
            </a:r>
            <a:r>
              <a:rPr lang="en-US" sz="2200" dirty="0" smtClean="0">
                <a:latin typeface="Times New Roman" panose="02020603050405020304" pitchFamily="18" charset="0"/>
                <a:cs typeface="Times New Roman" panose="02020603050405020304" pitchFamily="18" charset="0"/>
              </a:rPr>
              <a:t>, morphology, syntax and semantics) that is the study of language in a formal and isolated system, in it own right with specific linguistics component.</a:t>
            </a:r>
          </a:p>
          <a:p>
            <a:r>
              <a:rPr lang="en-US" sz="2200" dirty="0" smtClean="0">
                <a:latin typeface="Times New Roman" panose="02020603050405020304" pitchFamily="18" charset="0"/>
                <a:cs typeface="Times New Roman" panose="02020603050405020304" pitchFamily="18" charset="0"/>
              </a:rPr>
              <a:t>Ben-Hillel(1971</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calls it Waste-basket because it deals with themes and how's and bits and pieces of language as data.</a:t>
            </a:r>
          </a:p>
          <a:p>
            <a:r>
              <a:rPr lang="en-US" sz="2200" dirty="0" err="1" smtClean="0">
                <a:latin typeface="Times New Roman" panose="02020603050405020304" pitchFamily="18" charset="0"/>
                <a:cs typeface="Times New Roman" panose="02020603050405020304" pitchFamily="18" charset="0"/>
              </a:rPr>
              <a:t>Birner</a:t>
            </a:r>
            <a:r>
              <a:rPr lang="en-US" sz="2200" dirty="0" smtClean="0">
                <a:latin typeface="Times New Roman" panose="02020603050405020304" pitchFamily="18" charset="0"/>
                <a:cs typeface="Times New Roman" panose="02020603050405020304" pitchFamily="18" charset="0"/>
              </a:rPr>
              <a:t> : Pragmatic knowledge is </a:t>
            </a:r>
            <a:r>
              <a:rPr lang="en-US" sz="2200" dirty="0" smtClean="0">
                <a:latin typeface="Times New Roman" panose="02020603050405020304" pitchFamily="18" charset="0"/>
                <a:cs typeface="Times New Roman" panose="02020603050405020304" pitchFamily="18" charset="0"/>
              </a:rPr>
              <a:t>rule-governed</a:t>
            </a:r>
            <a:r>
              <a:rPr lang="en-US" sz="2200" dirty="0" smtClean="0">
                <a:latin typeface="Times New Roman" panose="02020603050405020304" pitchFamily="18" charset="0"/>
                <a:cs typeface="Times New Roman" panose="02020603050405020304" pitchFamily="18" charset="0"/>
              </a:rPr>
              <a:t>. It is also implicit and subconscious knowledge of appropriate language use.</a:t>
            </a:r>
          </a:p>
        </p:txBody>
      </p:sp>
    </p:spTree>
    <p:extLst>
      <p:ext uri="{BB962C8B-B14F-4D97-AF65-F5344CB8AC3E}">
        <p14:creationId xmlns:p14="http://schemas.microsoft.com/office/powerpoint/2010/main" val="3954019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Pragmatics</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Pragmatics has to do with slippery type of meaning that is not in dictionary, different from context to context. It has to do with meaning that is:</a:t>
            </a:r>
          </a:p>
          <a:p>
            <a:pPr marL="0" indent="0">
              <a:buNone/>
            </a:pPr>
            <a:r>
              <a:rPr lang="en-US" dirty="0" smtClean="0">
                <a:latin typeface="Times New Roman" panose="02020603050405020304" pitchFamily="18" charset="0"/>
                <a:cs typeface="Times New Roman" panose="02020603050405020304" pitchFamily="18" charset="0"/>
              </a:rPr>
              <a:t>1)   Non-literal           2)Context-dependent</a:t>
            </a:r>
          </a:p>
          <a:p>
            <a:pPr marL="0" indent="0">
              <a:buNone/>
            </a:pPr>
            <a:r>
              <a:rPr lang="en-US" dirty="0" smtClean="0">
                <a:latin typeface="Times New Roman" panose="02020603050405020304" pitchFamily="18" charset="0"/>
                <a:cs typeface="Times New Roman" panose="02020603050405020304" pitchFamily="18" charset="0"/>
              </a:rPr>
              <a:t>3)   Inferential            4) Non truth-conditional</a:t>
            </a:r>
          </a:p>
          <a:p>
            <a:r>
              <a:rPr lang="en-US" dirty="0" smtClean="0">
                <a:latin typeface="Times New Roman" panose="02020603050405020304" pitchFamily="18" charset="0"/>
                <a:cs typeface="Times New Roman" panose="02020603050405020304" pitchFamily="18" charset="0"/>
              </a:rPr>
              <a:t>The same utterance will mean different things in different context and will even mean different things to different people.</a:t>
            </a:r>
          </a:p>
          <a:p>
            <a:r>
              <a:rPr lang="en-US" dirty="0" smtClean="0">
                <a:latin typeface="Times New Roman" panose="02020603050405020304" pitchFamily="18" charset="0"/>
                <a:cs typeface="Times New Roman" panose="02020603050405020304" pitchFamily="18" charset="0"/>
              </a:rPr>
              <a:t>Example:</a:t>
            </a:r>
          </a:p>
          <a:p>
            <a:pPr marL="0" indent="0" algn="ctr">
              <a:buNone/>
            </a:pPr>
            <a:r>
              <a:rPr lang="en-US" dirty="0" smtClean="0">
                <a:solidFill>
                  <a:srgbClr val="002060"/>
                </a:solidFill>
                <a:latin typeface="Times New Roman" panose="02020603050405020304" pitchFamily="18" charset="0"/>
                <a:cs typeface="Times New Roman" panose="02020603050405020304" pitchFamily="18" charset="0"/>
              </a:rPr>
              <a:t>-There </a:t>
            </a:r>
            <a:r>
              <a:rPr lang="en-US" dirty="0" smtClean="0">
                <a:solidFill>
                  <a:srgbClr val="002060"/>
                </a:solidFill>
                <a:latin typeface="Times New Roman" panose="02020603050405020304" pitchFamily="18" charset="0"/>
                <a:cs typeface="Times New Roman" panose="02020603050405020304" pitchFamily="18" charset="0"/>
              </a:rPr>
              <a:t>is one piece of pizza </a:t>
            </a:r>
            <a:r>
              <a:rPr lang="en-US" dirty="0" smtClean="0">
                <a:solidFill>
                  <a:srgbClr val="002060"/>
                </a:solidFill>
                <a:latin typeface="Times New Roman" panose="02020603050405020304" pitchFamily="18" charset="0"/>
                <a:cs typeface="Times New Roman" panose="02020603050405020304" pitchFamily="18" charset="0"/>
              </a:rPr>
              <a:t>left</a:t>
            </a:r>
          </a:p>
          <a:p>
            <a:pPr marL="0" indent="0" algn="ctr">
              <a:buNone/>
            </a:pPr>
            <a:r>
              <a:rPr lang="en-US" dirty="0" smtClean="0">
                <a:solidFill>
                  <a:srgbClr val="002060"/>
                </a:solidFill>
                <a:latin typeface="Times New Roman" panose="02020603050405020304" pitchFamily="18" charset="0"/>
                <a:cs typeface="Times New Roman" panose="02020603050405020304" pitchFamily="18" charset="0"/>
              </a:rPr>
              <a:t>-My day was a nightmare</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244" y="4696692"/>
            <a:ext cx="4592783" cy="1953491"/>
          </a:xfrm>
          <a:prstGeom prst="rect">
            <a:avLst/>
          </a:prstGeom>
        </p:spPr>
      </p:pic>
    </p:spTree>
    <p:extLst>
      <p:ext uri="{BB962C8B-B14F-4D97-AF65-F5344CB8AC3E}">
        <p14:creationId xmlns:p14="http://schemas.microsoft.com/office/powerpoint/2010/main" val="370145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Types of 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1) Theoretical (Anglo- American school of thought)</a:t>
            </a:r>
          </a:p>
          <a:p>
            <a:r>
              <a:rPr lang="en-US" sz="2600" dirty="0" smtClean="0">
                <a:latin typeface="Times New Roman" panose="02020603050405020304" pitchFamily="18" charset="0"/>
                <a:cs typeface="Times New Roman" panose="02020603050405020304" pitchFamily="18" charset="0"/>
              </a:rPr>
              <a:t>2) Social (European continental)</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474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Theoretical 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200" dirty="0" smtClean="0">
                <a:solidFill>
                  <a:srgbClr val="C00000"/>
                </a:solidFill>
                <a:latin typeface="Times New Roman" panose="02020603050405020304" pitchFamily="18" charset="0"/>
                <a:cs typeface="Times New Roman" panose="02020603050405020304" pitchFamily="18" charset="0"/>
              </a:rPr>
              <a:t>Theoretical pragmatics</a:t>
            </a:r>
            <a:r>
              <a:rPr lang="en-US" sz="2200" dirty="0" smtClean="0">
                <a:latin typeface="Times New Roman" panose="02020603050405020304" pitchFamily="18" charset="0"/>
                <a:cs typeface="Times New Roman" panose="02020603050405020304" pitchFamily="18" charset="0"/>
              </a:rPr>
              <a:t>: Focuses on particular aspects of meaning and explains them with formal </a:t>
            </a:r>
            <a:r>
              <a:rPr lang="en-US" sz="2200" dirty="0" smtClean="0">
                <a:latin typeface="Times New Roman" panose="02020603050405020304" pitchFamily="18" charset="0"/>
                <a:cs typeface="Times New Roman" panose="02020603050405020304" pitchFamily="18" charset="0"/>
              </a:rPr>
              <a:t>accounts </a:t>
            </a:r>
            <a:r>
              <a:rPr lang="en-US" sz="2200" dirty="0" smtClean="0">
                <a:latin typeface="Times New Roman" panose="02020603050405020304" pitchFamily="18" charset="0"/>
                <a:cs typeface="Times New Roman" panose="02020603050405020304" pitchFamily="18" charset="0"/>
              </a:rPr>
              <a:t>of language use.</a:t>
            </a:r>
          </a:p>
          <a:p>
            <a:r>
              <a:rPr lang="en-US" sz="2200" dirty="0" smtClean="0">
                <a:latin typeface="Times New Roman" panose="02020603050405020304" pitchFamily="18" charset="0"/>
                <a:cs typeface="Times New Roman" panose="02020603050405020304" pitchFamily="18" charset="0"/>
              </a:rPr>
              <a:t>It is concerned with what can be communicated in general and with what people do in specific </a:t>
            </a:r>
            <a:r>
              <a:rPr lang="en-US" sz="2200" dirty="0" smtClean="0">
                <a:latin typeface="Times New Roman" panose="02020603050405020304" pitchFamily="18" charset="0"/>
                <a:cs typeface="Times New Roman" panose="02020603050405020304" pitchFamily="18" charset="0"/>
              </a:rPr>
              <a:t>situations.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68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Social 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200" dirty="0" smtClean="0">
                <a:solidFill>
                  <a:srgbClr val="C00000"/>
                </a:solidFill>
                <a:latin typeface="Times New Roman" panose="02020603050405020304" pitchFamily="18" charset="0"/>
                <a:cs typeface="Times New Roman" panose="02020603050405020304" pitchFamily="18" charset="0"/>
              </a:rPr>
              <a:t>Social Pragmatics</a:t>
            </a:r>
            <a:r>
              <a:rPr lang="en-US" sz="2200" dirty="0" smtClean="0">
                <a:latin typeface="Times New Roman" panose="02020603050405020304" pitchFamily="18" charset="0"/>
                <a:cs typeface="Times New Roman" panose="02020603050405020304" pitchFamily="18" charset="0"/>
              </a:rPr>
              <a:t>: Focuses on various aspects of the relationship between language use and general social and cultural factors.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13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Sentence Vs. </a:t>
            </a:r>
            <a:r>
              <a:rPr lang="en-US" dirty="0" smtClean="0">
                <a:latin typeface="Times New Roman" panose="02020603050405020304" pitchFamily="18" charset="0"/>
                <a:cs typeface="Times New Roman" panose="02020603050405020304" pitchFamily="18" charset="0"/>
              </a:rPr>
              <a:t>Utterance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310423"/>
            <a:ext cx="8825659" cy="3416300"/>
          </a:xfrm>
        </p:spPr>
        <p:txBody>
          <a:bodyPr>
            <a:noAutofit/>
          </a:bodyPr>
          <a:lstStyle/>
          <a:p>
            <a:r>
              <a:rPr lang="en-US" sz="2200" dirty="0" smtClean="0">
                <a:latin typeface="Times New Roman" panose="02020603050405020304" pitchFamily="18" charset="0"/>
                <a:cs typeface="Times New Roman" panose="02020603050405020304" pitchFamily="18" charset="0"/>
              </a:rPr>
              <a:t>Sentences are linguistic entities and any semantic description must explain them, but pragmatics rules are not part of a language. They differ between cultures and societies. An utterance is an instance of production of a sentence or a fragment of a sentence. They are incomplete </a:t>
            </a:r>
            <a:r>
              <a:rPr lang="en-US" sz="2200" dirty="0" smtClean="0">
                <a:latin typeface="Times New Roman" panose="02020603050405020304" pitchFamily="18" charset="0"/>
                <a:cs typeface="Times New Roman" panose="02020603050405020304" pitchFamily="18" charset="0"/>
              </a:rPr>
              <a:t>sentences, </a:t>
            </a:r>
            <a:r>
              <a:rPr lang="en-US" sz="2200" dirty="0" smtClean="0">
                <a:latin typeface="Times New Roman" panose="02020603050405020304" pitchFamily="18" charset="0"/>
                <a:cs typeface="Times New Roman" panose="02020603050405020304" pitchFamily="18" charset="0"/>
              </a:rPr>
              <a:t>but they are complete as utterance because they are created in actual contexts by actual </a:t>
            </a:r>
            <a:r>
              <a:rPr lang="en-US" sz="2200" dirty="0" smtClean="0">
                <a:latin typeface="Times New Roman" panose="02020603050405020304" pitchFamily="18" charset="0"/>
                <a:cs typeface="Times New Roman" panose="02020603050405020304" pitchFamily="18" charset="0"/>
              </a:rPr>
              <a:t>speakers (for </a:t>
            </a:r>
            <a:r>
              <a:rPr lang="en-US" sz="2200" dirty="0" smtClean="0">
                <a:latin typeface="Times New Roman" panose="02020603050405020304" pitchFamily="18" charset="0"/>
                <a:cs typeface="Times New Roman" panose="02020603050405020304" pitchFamily="18" charset="0"/>
              </a:rPr>
              <a:t>example </a:t>
            </a:r>
            <a:r>
              <a:rPr lang="en-US" sz="2200" dirty="0" smtClean="0">
                <a:latin typeface="Times New Roman" panose="02020603050405020304" pitchFamily="18" charset="0"/>
                <a:cs typeface="Times New Roman" panose="02020603050405020304" pitchFamily="18" charset="0"/>
              </a:rPr>
              <a:t>advertisements).</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Utterances have both linguistic and </a:t>
            </a:r>
            <a:r>
              <a:rPr lang="en-US" sz="2200" dirty="0" err="1" smtClean="0">
                <a:latin typeface="Times New Roman" panose="02020603050405020304" pitchFamily="18" charset="0"/>
                <a:cs typeface="Times New Roman" panose="02020603050405020304" pitchFamily="18" charset="0"/>
              </a:rPr>
              <a:t>spatio</a:t>
            </a:r>
            <a:r>
              <a:rPr lang="en-US" sz="2200" dirty="0" smtClean="0">
                <a:latin typeface="Times New Roman" panose="02020603050405020304" pitchFamily="18" charset="0"/>
                <a:cs typeface="Times New Roman" panose="02020603050405020304" pitchFamily="18" charset="0"/>
              </a:rPr>
              <a:t>-temporal characteristics.</a:t>
            </a:r>
          </a:p>
          <a:p>
            <a:r>
              <a:rPr lang="en-US" sz="2200" dirty="0" smtClean="0">
                <a:latin typeface="Times New Roman" panose="02020603050405020304" pitchFamily="18" charset="0"/>
                <a:cs typeface="Times New Roman" panose="02020603050405020304" pitchFamily="18" charset="0"/>
              </a:rPr>
              <a:t>Sentences are abstract linguistic structures. They don’t have contexts.</a:t>
            </a:r>
          </a:p>
          <a:p>
            <a:r>
              <a:rPr lang="en-US" sz="2200" dirty="0" smtClean="0">
                <a:latin typeface="Times New Roman" panose="02020603050405020304" pitchFamily="18" charset="0"/>
                <a:cs typeface="Times New Roman" panose="02020603050405020304" pitchFamily="18" charset="0"/>
              </a:rPr>
              <a:t>Sentences are </a:t>
            </a:r>
            <a:r>
              <a:rPr lang="en-US" sz="2200" dirty="0" smtClean="0">
                <a:latin typeface="Times New Roman" panose="02020603050405020304" pitchFamily="18" charset="0"/>
                <a:cs typeface="Times New Roman" panose="02020603050405020304" pitchFamily="18" charset="0"/>
              </a:rPr>
              <a:t>grammatical, </a:t>
            </a:r>
            <a:r>
              <a:rPr lang="en-US" sz="2200" dirty="0" smtClean="0">
                <a:latin typeface="Times New Roman" panose="02020603050405020304" pitchFamily="18" charset="0"/>
                <a:cs typeface="Times New Roman" panose="02020603050405020304" pitchFamily="18" charset="0"/>
              </a:rPr>
              <a:t>but utterances are acceptable.</a:t>
            </a:r>
          </a:p>
          <a:p>
            <a:r>
              <a:rPr lang="en-US" sz="2200" dirty="0" smtClean="0">
                <a:latin typeface="Times New Roman" panose="02020603050405020304" pitchFamily="18" charset="0"/>
                <a:cs typeface="Times New Roman" panose="02020603050405020304" pitchFamily="18" charset="0"/>
              </a:rPr>
              <a:t>This acceptability (utterance) can vary from an occasion to another but grammatically is not subject to variation.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96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Discourse Analysis Vs. 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200" dirty="0" smtClean="0">
                <a:latin typeface="Times New Roman" panose="02020603050405020304" pitchFamily="18" charset="0"/>
                <a:cs typeface="Times New Roman" panose="02020603050405020304" pitchFamily="18" charset="0"/>
              </a:rPr>
              <a:t>Pragmatics uses discourse as data and seeks to draw </a:t>
            </a:r>
            <a:r>
              <a:rPr lang="en-US" sz="2200" dirty="0" smtClean="0">
                <a:latin typeface="Times New Roman" panose="02020603050405020304" pitchFamily="18" charset="0"/>
                <a:cs typeface="Times New Roman" panose="02020603050405020304" pitchFamily="18" charset="0"/>
              </a:rPr>
              <a:t>generalizations </a:t>
            </a:r>
            <a:r>
              <a:rPr lang="en-US" sz="2200" dirty="0" smtClean="0">
                <a:latin typeface="Times New Roman" panose="02020603050405020304" pitchFamily="18" charset="0"/>
                <a:cs typeface="Times New Roman" panose="02020603050405020304" pitchFamily="18" charset="0"/>
              </a:rPr>
              <a:t>that have predictive power, concerning linguistic </a:t>
            </a:r>
            <a:r>
              <a:rPr lang="en-US" sz="2200" dirty="0" smtClean="0">
                <a:latin typeface="Times New Roman" panose="02020603050405020304" pitchFamily="18" charset="0"/>
                <a:cs typeface="Times New Roman" panose="02020603050405020304" pitchFamily="18" charset="0"/>
              </a:rPr>
              <a:t>competence.</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Discourse Analysis focuses on individual discourse, using the findings of pragmatic theory to see how interlocutors use and interpret language in a specific context.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8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Discourse Analysis History</a:t>
            </a:r>
          </a:p>
        </p:txBody>
      </p:sp>
      <p:sp>
        <p:nvSpPr>
          <p:cNvPr id="3" name="Content Placeholder 2"/>
          <p:cNvSpPr>
            <a:spLocks noGrp="1"/>
          </p:cNvSpPr>
          <p:nvPr>
            <p:ph idx="1"/>
          </p:nvPr>
        </p:nvSpPr>
        <p:spPr/>
        <p:txBody>
          <a:bodyPr>
            <a:normAutofit/>
          </a:bodyPr>
          <a:lstStyle/>
          <a:p>
            <a:pPr algn="just"/>
            <a:r>
              <a:rPr lang="en-US" sz="2200" dirty="0">
                <a:solidFill>
                  <a:srgbClr val="7030A0"/>
                </a:solidFill>
                <a:latin typeface="Times New Roman" panose="02020603050405020304" pitchFamily="18" charset="0"/>
                <a:cs typeface="Times New Roman" panose="02020603050405020304" pitchFamily="18" charset="0"/>
              </a:rPr>
              <a:t>British discourse </a:t>
            </a:r>
            <a:r>
              <a:rPr lang="en-US" sz="2200" dirty="0" smtClean="0">
                <a:solidFill>
                  <a:srgbClr val="7030A0"/>
                </a:solidFill>
                <a:latin typeface="Times New Roman" panose="02020603050405020304" pitchFamily="18" charset="0"/>
                <a:cs typeface="Times New Roman" panose="02020603050405020304" pitchFamily="18" charset="0"/>
              </a:rPr>
              <a:t>analysis : </a:t>
            </a: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It was generally influenced by Halliday's Systematic Functional Approach to language, which in turn has connections with the Prague school of linguistics. Halliday’s framework emphasizes the social functions of language and the thematic and informational structure of speech and writing, for example: Teacher-to-Pupil talk, Doctor-to-Patient talk, and business negotiations.</a:t>
            </a:r>
          </a:p>
        </p:txBody>
      </p:sp>
    </p:spTree>
    <p:extLst>
      <p:ext uri="{BB962C8B-B14F-4D97-AF65-F5344CB8AC3E}">
        <p14:creationId xmlns:p14="http://schemas.microsoft.com/office/powerpoint/2010/main" val="1130551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Semantics Vs. Pragmatics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200" dirty="0" smtClean="0">
                <a:latin typeface="Times New Roman" panose="02020603050405020304" pitchFamily="18" charset="0"/>
                <a:cs typeface="Times New Roman" panose="02020603050405020304" pitchFamily="18" charset="0"/>
              </a:rPr>
              <a:t>They are like two neighboring countries, the border is identified but disputed, but some people disagree with this distinction. It is wrong to think of them as discrete areas of study of meaning. It is hard to think some aspects of meanings are semantic and some others pragmatic.</a:t>
            </a:r>
          </a:p>
          <a:p>
            <a:r>
              <a:rPr lang="en-US" sz="2200" dirty="0" smtClean="0">
                <a:latin typeface="Times New Roman" panose="02020603050405020304" pitchFamily="18" charset="0"/>
                <a:cs typeface="Times New Roman" panose="02020603050405020304" pitchFamily="18" charset="0"/>
              </a:rPr>
              <a:t>It is the distinction between language usage and language use. Both are concerned with meaning.</a:t>
            </a:r>
          </a:p>
          <a:p>
            <a:pPr marL="0" indent="0" algn="ctr">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What does X mean?         What is meant by X?</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 semantic, meaning is defined as a property of expressions.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5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Discourse Analysis History</a:t>
            </a:r>
          </a:p>
        </p:txBody>
      </p:sp>
      <p:sp>
        <p:nvSpPr>
          <p:cNvPr id="3" name="Content Placeholder 2"/>
          <p:cNvSpPr>
            <a:spLocks noGrp="1"/>
          </p:cNvSpPr>
          <p:nvPr>
            <p:ph idx="1"/>
          </p:nvPr>
        </p:nvSpPr>
        <p:spPr/>
        <p:txBody>
          <a:bodyPr>
            <a:noAutofit/>
          </a:bodyPr>
          <a:lstStyle/>
          <a:p>
            <a:pPr algn="just"/>
            <a:r>
              <a:rPr lang="en-US" sz="2200" dirty="0">
                <a:solidFill>
                  <a:srgbClr val="7030A0"/>
                </a:solidFill>
                <a:latin typeface="Times New Roman" panose="02020603050405020304" pitchFamily="18" charset="0"/>
                <a:cs typeface="Times New Roman" panose="02020603050405020304" pitchFamily="18" charset="0"/>
              </a:rPr>
              <a:t>American discourse </a:t>
            </a:r>
            <a:r>
              <a:rPr lang="en-US" sz="2200" dirty="0" smtClean="0">
                <a:solidFill>
                  <a:srgbClr val="7030A0"/>
                </a:solidFill>
                <a:latin typeface="Times New Roman" panose="02020603050405020304" pitchFamily="18" charset="0"/>
                <a:cs typeface="Times New Roman" panose="02020603050405020304" pitchFamily="18" charset="0"/>
              </a:rPr>
              <a:t>analysis:</a:t>
            </a:r>
          </a:p>
          <a:p>
            <a:pPr marL="0" indent="0" algn="just">
              <a:buNone/>
            </a:pPr>
            <a:r>
              <a:rPr lang="en-US" sz="2200" dirty="0" smtClean="0">
                <a:latin typeface="Times New Roman" panose="02020603050405020304" pitchFamily="18" charset="0"/>
                <a:cs typeface="Times New Roman" panose="02020603050405020304" pitchFamily="18" charset="0"/>
              </a:rPr>
              <a:t>It emphasizes the research method of close observation of groups of people, communicating in natural setting. It examines types of speech event such as story-telling, greeting rituals and verbal duels in different cultural and social settings. What is often called “Conversation Analysis” within the American tradition can also be included the under general heading of Discourse Analysis. In C.D.A., the emphasis is not upon building structural model (British D.A.) but on the observation of behavior of participants in talk and on patterns which reoccur over a wide range of natural data, for example: Turn taking and Conversational norms.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4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Why </a:t>
            </a:r>
            <a:r>
              <a:rPr lang="en-US" sz="2600" smtClean="0"/>
              <a:t>do gorillas </a:t>
            </a:r>
            <a:r>
              <a:rPr lang="en-US" sz="2600" dirty="0" smtClean="0"/>
              <a:t>have big nostrils?</a:t>
            </a:r>
            <a:endParaRPr lang="ar-IQ" sz="2600" dirty="0"/>
          </a:p>
        </p:txBody>
      </p:sp>
      <p:pic>
        <p:nvPicPr>
          <p:cNvPr id="4" name="Content Placeholder 3" descr="gorila.jpg"/>
          <p:cNvPicPr>
            <a:picLocks noGrp="1" noChangeAspect="1"/>
          </p:cNvPicPr>
          <p:nvPr>
            <p:ph idx="1"/>
          </p:nvPr>
        </p:nvPicPr>
        <p:blipFill>
          <a:blip r:embed="rId2" cstate="print"/>
          <a:stretch>
            <a:fillRect/>
          </a:stretch>
        </p:blipFill>
        <p:spPr>
          <a:xfrm>
            <a:off x="2157047" y="2110154"/>
            <a:ext cx="6260123" cy="354036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Discourse, Pragmatics, and Semantics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Q:  What is Discourse Analysis?</a:t>
            </a:r>
          </a:p>
          <a:p>
            <a:pPr algn="just"/>
            <a:r>
              <a:rPr lang="en-US" sz="2200" dirty="0" smtClean="0">
                <a:latin typeface="Times New Roman" panose="02020603050405020304" pitchFamily="18" charset="0"/>
                <a:cs typeface="Times New Roman" panose="02020603050405020304" pitchFamily="18" charset="0"/>
              </a:rPr>
              <a:t>A(s):</a:t>
            </a:r>
          </a:p>
          <a:p>
            <a:pPr algn="just"/>
            <a:r>
              <a:rPr lang="en-US" sz="2200" dirty="0" smtClean="0">
                <a:solidFill>
                  <a:srgbClr val="7030A0"/>
                </a:solidFill>
                <a:latin typeface="Times New Roman" panose="02020603050405020304" pitchFamily="18" charset="0"/>
                <a:cs typeface="Times New Roman" panose="02020603050405020304" pitchFamily="18" charset="0"/>
              </a:rPr>
              <a:t>Yule</a:t>
            </a:r>
            <a:r>
              <a:rPr lang="en-US" sz="2200" dirty="0" smtClean="0">
                <a:latin typeface="Times New Roman" panose="02020603050405020304" pitchFamily="18" charset="0"/>
                <a:cs typeface="Times New Roman" panose="02020603050405020304" pitchFamily="18" charset="0"/>
              </a:rPr>
              <a:t>(2010): D.A. is the study of language beyond the sentence, in text and conversation.</a:t>
            </a:r>
          </a:p>
          <a:p>
            <a:pPr algn="just"/>
            <a:r>
              <a:rPr lang="en-US" sz="2200" dirty="0" smtClean="0">
                <a:solidFill>
                  <a:srgbClr val="7030A0"/>
                </a:solidFill>
                <a:latin typeface="Times New Roman" panose="02020603050405020304" pitchFamily="18" charset="0"/>
                <a:cs typeface="Times New Roman" panose="02020603050405020304" pitchFamily="18" charset="0"/>
              </a:rPr>
              <a:t>McCarthy </a:t>
            </a:r>
            <a:r>
              <a:rPr lang="en-US" sz="2200" dirty="0" smtClean="0">
                <a:latin typeface="Times New Roman" panose="02020603050405020304" pitchFamily="18" charset="0"/>
                <a:cs typeface="Times New Roman" panose="02020603050405020304" pitchFamily="18" charset="0"/>
              </a:rPr>
              <a:t>(1991): D.A. is concerned with the study of the relationship between the language and contexts in which it is used.</a:t>
            </a:r>
          </a:p>
          <a:p>
            <a:pPr algn="just"/>
            <a:r>
              <a:rPr lang="en-US" sz="2200" dirty="0" smtClean="0">
                <a:solidFill>
                  <a:srgbClr val="7030A0"/>
                </a:solidFill>
                <a:latin typeface="Times New Roman" panose="02020603050405020304" pitchFamily="18" charset="0"/>
                <a:cs typeface="Times New Roman" panose="02020603050405020304" pitchFamily="18" charset="0"/>
              </a:rPr>
              <a:t>Brown &amp; Yule </a:t>
            </a:r>
            <a:r>
              <a:rPr lang="en-US" sz="2200" dirty="0" smtClean="0">
                <a:latin typeface="Times New Roman" panose="02020603050405020304" pitchFamily="18" charset="0"/>
                <a:cs typeface="Times New Roman" panose="02020603050405020304" pitchFamily="18" charset="0"/>
              </a:rPr>
              <a:t>(1983): D.A. is necessarily the analysis of language in use</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form and function have to be taken into account.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87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Q:  What is Discourse Analysis?</a:t>
            </a:r>
          </a:p>
        </p:txBody>
      </p:sp>
      <p:sp>
        <p:nvSpPr>
          <p:cNvPr id="3" name="Content Placeholder 2"/>
          <p:cNvSpPr>
            <a:spLocks noGrp="1"/>
          </p:cNvSpPr>
          <p:nvPr>
            <p:ph idx="1"/>
          </p:nvPr>
        </p:nvSpPr>
        <p:spPr/>
        <p:txBody>
          <a:bodyPr>
            <a:normAutofit/>
          </a:bodyPr>
          <a:lstStyle/>
          <a:p>
            <a:r>
              <a:rPr lang="en-US" sz="2200" dirty="0" err="1" smtClean="0">
                <a:solidFill>
                  <a:srgbClr val="7030A0"/>
                </a:solidFill>
                <a:latin typeface="Times New Roman" panose="02020603050405020304" pitchFamily="18" charset="0"/>
                <a:cs typeface="Times New Roman" panose="02020603050405020304" pitchFamily="18" charset="0"/>
              </a:rPr>
              <a:t>Shokouhi</a:t>
            </a:r>
            <a:r>
              <a:rPr lang="en-US" sz="2200" dirty="0" smtClean="0">
                <a:solidFill>
                  <a:srgbClr val="7030A0"/>
                </a:solidFill>
                <a:latin typeface="Times New Roman" panose="02020603050405020304" pitchFamily="18" charset="0"/>
                <a:cs typeface="Times New Roman" panose="02020603050405020304" pitchFamily="18" charset="0"/>
              </a:rPr>
              <a:t> and </a:t>
            </a:r>
            <a:r>
              <a:rPr lang="en-US" sz="2200" dirty="0" err="1" smtClean="0">
                <a:solidFill>
                  <a:srgbClr val="7030A0"/>
                </a:solidFill>
                <a:latin typeface="Times New Roman" panose="02020603050405020304" pitchFamily="18" charset="0"/>
                <a:cs typeface="Times New Roman" panose="02020603050405020304" pitchFamily="18" charset="0"/>
              </a:rPr>
              <a:t>Kamyab</a:t>
            </a:r>
            <a:r>
              <a:rPr lang="en-US" sz="2200" dirty="0" smtClean="0">
                <a:solidFill>
                  <a:srgbClr val="7030A0"/>
                </a:solidFill>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(2004): D.A. is concerned with the study of language in use in all cognitive, socio-cultural and contextual dimensions.</a:t>
            </a:r>
          </a:p>
          <a:p>
            <a:r>
              <a:rPr lang="en-US" sz="2200" dirty="0" smtClean="0">
                <a:solidFill>
                  <a:srgbClr val="7030A0"/>
                </a:solidFill>
                <a:latin typeface="Times New Roman" panose="02020603050405020304" pitchFamily="18" charset="0"/>
                <a:cs typeface="Times New Roman" panose="02020603050405020304" pitchFamily="18" charset="0"/>
              </a:rPr>
              <a:t>Halliday and Hasan </a:t>
            </a:r>
            <a:r>
              <a:rPr lang="en-US" sz="2200" dirty="0" smtClean="0">
                <a:latin typeface="Times New Roman" panose="02020603050405020304" pitchFamily="18" charset="0"/>
                <a:cs typeface="Times New Roman" panose="02020603050405020304" pitchFamily="18" charset="0"/>
              </a:rPr>
              <a:t>(1976) : </a:t>
            </a:r>
            <a:r>
              <a:rPr lang="en-US" sz="2200" dirty="0" smtClean="0">
                <a:latin typeface="Times New Roman" panose="02020603050405020304" pitchFamily="18" charset="0"/>
                <a:cs typeface="Times New Roman" panose="02020603050405020304" pitchFamily="18" charset="0"/>
              </a:rPr>
              <a:t>Define </a:t>
            </a:r>
            <a:r>
              <a:rPr lang="en-US" sz="2200" dirty="0" smtClean="0">
                <a:latin typeface="Times New Roman" panose="02020603050405020304" pitchFamily="18" charset="0"/>
                <a:cs typeface="Times New Roman" panose="02020603050405020304" pitchFamily="18" charset="0"/>
              </a:rPr>
              <a:t>discourse in terms of “text” and “texture”.</a:t>
            </a:r>
          </a:p>
          <a:p>
            <a:r>
              <a:rPr lang="en-US" sz="2200" dirty="0" smtClean="0">
                <a:solidFill>
                  <a:srgbClr val="7030A0"/>
                </a:solidFill>
                <a:latin typeface="Times New Roman" panose="02020603050405020304" pitchFamily="18" charset="0"/>
                <a:cs typeface="Times New Roman" panose="02020603050405020304" pitchFamily="18" charset="0"/>
              </a:rPr>
              <a:t>Stubbs</a:t>
            </a:r>
            <a:r>
              <a:rPr lang="en-US" sz="2200" dirty="0" smtClean="0">
                <a:latin typeface="Times New Roman" panose="02020603050405020304" pitchFamily="18" charset="0"/>
                <a:cs typeface="Times New Roman" panose="02020603050405020304" pitchFamily="18" charset="0"/>
              </a:rPr>
              <a:t> (1983): Considers discourse as any language organization above the sentence level, whether it is an exchange of ideas in conversation or written texts in socially acceptable context.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00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Q:  What is Discourse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solidFill>
                  <a:srgbClr val="7030A0"/>
                </a:solidFill>
                <a:latin typeface="Times New Roman" panose="02020603050405020304" pitchFamily="18" charset="0"/>
                <a:cs typeface="Times New Roman" panose="02020603050405020304" pitchFamily="18" charset="0"/>
              </a:rPr>
              <a:t>Van Dijk </a:t>
            </a:r>
            <a:r>
              <a:rPr lang="en-US" sz="2200" dirty="0" smtClean="0">
                <a:latin typeface="Times New Roman" panose="02020603050405020304" pitchFamily="18" charset="0"/>
                <a:cs typeface="Times New Roman" panose="02020603050405020304" pitchFamily="18" charset="0"/>
              </a:rPr>
              <a:t>(1977): Discourse is systematically related to communicative action. It implies that pragmatic components should specify appropriate conditions: both the sentences and discourse.</a:t>
            </a:r>
          </a:p>
          <a:p>
            <a:pPr algn="just"/>
            <a:r>
              <a:rPr lang="en-US" sz="2200" dirty="0" err="1" smtClean="0">
                <a:solidFill>
                  <a:srgbClr val="7030A0"/>
                </a:solidFill>
                <a:latin typeface="Times New Roman" panose="02020603050405020304" pitchFamily="18" charset="0"/>
                <a:cs typeface="Times New Roman" panose="02020603050405020304" pitchFamily="18" charset="0"/>
              </a:rPr>
              <a:t>Fairclough</a:t>
            </a:r>
            <a:r>
              <a:rPr lang="en-US" sz="2200" dirty="0" smtClean="0">
                <a:latin typeface="Times New Roman" panose="02020603050405020304" pitchFamily="18" charset="0"/>
                <a:cs typeface="Times New Roman" panose="02020603050405020304" pitchFamily="18" charset="0"/>
              </a:rPr>
              <a:t> (2010): Discourse is not simply an entity we can define interdependently: we can only arrive at an understanding of it by analyzing sets of relations. We can say what it is in particular that discourse brings into the complex relations which constitute social life: meaning and making meaning.</a:t>
            </a:r>
          </a:p>
          <a:p>
            <a:pPr marL="0" indent="0" algn="just">
              <a:buNone/>
            </a:pPr>
            <a:endParaRPr lang="en-US" sz="2200" dirty="0"/>
          </a:p>
        </p:txBody>
      </p:sp>
    </p:spTree>
    <p:extLst>
      <p:ext uri="{BB962C8B-B14F-4D97-AF65-F5344CB8AC3E}">
        <p14:creationId xmlns:p14="http://schemas.microsoft.com/office/powerpoint/2010/main" val="246393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Q:  What is Discourse Analysis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200" dirty="0" err="1" smtClean="0">
                <a:solidFill>
                  <a:srgbClr val="7030A0"/>
                </a:solidFill>
                <a:latin typeface="Times New Roman" panose="02020603050405020304" pitchFamily="18" charset="0"/>
                <a:cs typeface="Times New Roman" panose="02020603050405020304" pitchFamily="18" charset="0"/>
              </a:rPr>
              <a:t>Schiffrin</a:t>
            </a:r>
            <a:r>
              <a:rPr lang="en-US" sz="2200" dirty="0" smtClean="0">
                <a:latin typeface="Times New Roman" panose="02020603050405020304" pitchFamily="18" charset="0"/>
                <a:cs typeface="Times New Roman" panose="02020603050405020304" pitchFamily="18" charset="0"/>
              </a:rPr>
              <a:t> (1987): language always occurs in some context, including cognitive contexts in which past experience and knowledge are stored and drawn upon, cultural contexts, consistency of shared meaning and world views, and social contexts which both self and others draw upon institutional and interactional orders to construct definitions of situation and action.</a:t>
            </a:r>
          </a:p>
          <a:p>
            <a:pPr algn="just"/>
            <a:r>
              <a:rPr lang="en-US" sz="2200" dirty="0" err="1" smtClean="0">
                <a:solidFill>
                  <a:srgbClr val="7030A0"/>
                </a:solidFill>
                <a:latin typeface="Times New Roman" panose="02020603050405020304" pitchFamily="18" charset="0"/>
                <a:cs typeface="Times New Roman" panose="02020603050405020304" pitchFamily="18" charset="0"/>
              </a:rPr>
              <a:t>Jalilifar</a:t>
            </a:r>
            <a:r>
              <a:rPr lang="en-US" sz="2200" dirty="0" smtClean="0">
                <a:latin typeface="Times New Roman" panose="02020603050405020304" pitchFamily="18" charset="0"/>
                <a:cs typeface="Times New Roman" panose="02020603050405020304" pitchFamily="18" charset="0"/>
              </a:rPr>
              <a:t> (2014): Discourse has got to do with text organization at above sentence level, by incorporating contextual, social and political motivations and information into our account. The selection of that language is appropriate in context it self.</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888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461</TotalTime>
  <Words>2027</Words>
  <Application>Microsoft Office PowerPoint</Application>
  <PresentationFormat>Custom</PresentationFormat>
  <Paragraphs>134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 Boardroom</vt:lpstr>
      <vt:lpstr>The Concept of Discourse Analysis Discourse Vs. Pragmatics</vt:lpstr>
      <vt:lpstr>Discourse Analysis History</vt:lpstr>
      <vt:lpstr>Discourse Analysis History</vt:lpstr>
      <vt:lpstr>Discourse Analysis History</vt:lpstr>
      <vt:lpstr>Why do gorillas have big nostrils?</vt:lpstr>
      <vt:lpstr>Discourse, Pragmatics, and Semantics</vt:lpstr>
      <vt:lpstr>Q:  What is Discourse Analysis?</vt:lpstr>
      <vt:lpstr>Q:  What is Discourse Analysis?</vt:lpstr>
      <vt:lpstr>Q:  What is Discourse Analysis?</vt:lpstr>
      <vt:lpstr>Discourse Analysis</vt:lpstr>
      <vt:lpstr>Discourse Analysis</vt:lpstr>
      <vt:lpstr>Discourse Analysis</vt:lpstr>
      <vt:lpstr>Discourse vs. Discourses</vt:lpstr>
      <vt:lpstr>Discourse Analysis</vt:lpstr>
      <vt:lpstr>Text Internal Factors</vt:lpstr>
      <vt:lpstr>Text External Factors</vt:lpstr>
      <vt:lpstr>Text External Factors </vt:lpstr>
      <vt:lpstr>Chomsky’s View of Meaning </vt:lpstr>
      <vt:lpstr>Chomsky’s View of Meaning</vt:lpstr>
      <vt:lpstr>Pragmatics</vt:lpstr>
      <vt:lpstr>Pragmatics</vt:lpstr>
      <vt:lpstr>Pragmatics</vt:lpstr>
      <vt:lpstr>Pragmatics</vt:lpstr>
      <vt:lpstr>Pragmatics</vt:lpstr>
      <vt:lpstr>Types of Pragmatics</vt:lpstr>
      <vt:lpstr>Theoretical Pragmatics</vt:lpstr>
      <vt:lpstr>Social Pragmatics</vt:lpstr>
      <vt:lpstr>Sentence Vs. Utterance</vt:lpstr>
      <vt:lpstr>Discourse Analysis Vs. Pragmatics</vt:lpstr>
      <vt:lpstr>Semantics Vs. Pragmatics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Concept of Discourse Analysis; Discourse Vs. Pragmatics</dc:title>
  <dc:creator>Mojtaba Marashi</dc:creator>
  <cp:lastModifiedBy>Asus Pc</cp:lastModifiedBy>
  <cp:revision>62</cp:revision>
  <dcterms:created xsi:type="dcterms:W3CDTF">2015-02-01T17:13:04Z</dcterms:created>
  <dcterms:modified xsi:type="dcterms:W3CDTF">2015-03-03T17:57:33Z</dcterms:modified>
</cp:coreProperties>
</file>