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autoCompressPictures="0">
  <p:sldMasterIdLst>
    <p:sldMasterId id="2147483648" r:id="rId1"/>
  </p:sldMasterIdLst>
  <p:notesMasterIdLst>
    <p:notesMasterId r:id="rId24"/>
  </p:notesMasterIdLst>
  <p:sldIdLst>
    <p:sldId id="257" r:id="rId2"/>
    <p:sldId id="256" r:id="rId3"/>
    <p:sldId id="258" r:id="rId4"/>
    <p:sldId id="259" r:id="rId5"/>
    <p:sldId id="260" r:id="rId6"/>
    <p:sldId id="261" r:id="rId7"/>
    <p:sldId id="262" r:id="rId8"/>
    <p:sldId id="263" r:id="rId9"/>
    <p:sldId id="264" r:id="rId10"/>
    <p:sldId id="266" r:id="rId11"/>
    <p:sldId id="270" r:id="rId12"/>
    <p:sldId id="273" r:id="rId13"/>
    <p:sldId id="275" r:id="rId14"/>
    <p:sldId id="276" r:id="rId15"/>
    <p:sldId id="277" r:id="rId16"/>
    <p:sldId id="278" r:id="rId17"/>
    <p:sldId id="279" r:id="rId18"/>
    <p:sldId id="280" r:id="rId19"/>
    <p:sldId id="281" r:id="rId20"/>
    <p:sldId id="282" r:id="rId21"/>
    <p:sldId id="283" r:id="rId22"/>
    <p:sldId id="284"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0825" autoAdjust="0"/>
    <p:restoredTop sz="94660" autoAdjust="0"/>
  </p:normalViewPr>
  <p:slideViewPr>
    <p:cSldViewPr snapToGrid="0">
      <p:cViewPr varScale="1">
        <p:scale>
          <a:sx n="117" d="100"/>
          <a:sy n="117" d="100"/>
        </p:scale>
        <p:origin x="114" y="90"/>
      </p:cViewPr>
      <p:guideLst>
        <p:guide orient="horz" pos="2160"/>
        <p:guide pos="3840"/>
      </p:guideLst>
    </p:cSldViewPr>
  </p:slideViewPr>
  <p:outlineViewPr>
    <p:cViewPr>
      <p:scale>
        <a:sx n="33" d="100"/>
        <a:sy n="33" d="100"/>
      </p:scale>
      <p:origin x="0" y="-16698"/>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0" d="100"/>
          <a:sy n="60" d="100"/>
        </p:scale>
        <p:origin x="-274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_rels/data1.xml.rels><?xml version="1.0" encoding="UTF-8" standalone="yes"?>
<Relationships xmlns="http://schemas.openxmlformats.org/package/2006/relationships"><Relationship Id="rId1" Type="http://schemas.openxmlformats.org/officeDocument/2006/relationships/image" Target="../media/image4.png"/></Relationships>
</file>

<file path=ppt/diagrams/_rels/drawing1.xml.rels><?xml version="1.0" encoding="UTF-8" standalone="yes"?>
<Relationships xmlns="http://schemas.openxmlformats.org/package/2006/relationships"><Relationship Id="rId1" Type="http://schemas.openxmlformats.org/officeDocument/2006/relationships/image" Target="../media/image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A5578A-0375-41AB-92C1-CB763B84DB1E}"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pPr rtl="1"/>
          <a:endParaRPr lang="fa-IR"/>
        </a:p>
      </dgm:t>
    </dgm:pt>
    <dgm:pt modelId="{67B2D2D1-DD1C-4C86-8521-F8EEF5173767}">
      <dgm:prSet phldrT="[Text]"/>
      <dgm:spPr/>
      <dgm:t>
        <a:bodyPr/>
        <a:lstStyle/>
        <a:p>
          <a:pPr rtl="1"/>
          <a:r>
            <a:rPr lang="fa-IR" b="1" dirty="0" smtClean="0">
              <a:solidFill>
                <a:schemeClr val="bg1">
                  <a:lumMod val="95000"/>
                  <a:lumOff val="5000"/>
                </a:schemeClr>
              </a:solidFill>
            </a:rPr>
            <a:t>چراغ های نشانگر</a:t>
          </a:r>
          <a:endParaRPr lang="fa-IR" b="1" dirty="0">
            <a:solidFill>
              <a:schemeClr val="bg1">
                <a:lumMod val="95000"/>
                <a:lumOff val="5000"/>
              </a:schemeClr>
            </a:solidFill>
          </a:endParaRPr>
        </a:p>
      </dgm:t>
    </dgm:pt>
    <dgm:pt modelId="{0D588024-8DD4-4832-8F7A-B028399476CD}" type="parTrans" cxnId="{37EDC7EB-13CB-4AC4-BE76-00237738AA6D}">
      <dgm:prSet/>
      <dgm:spPr/>
      <dgm:t>
        <a:bodyPr/>
        <a:lstStyle/>
        <a:p>
          <a:pPr rtl="1"/>
          <a:endParaRPr lang="fa-IR"/>
        </a:p>
      </dgm:t>
    </dgm:pt>
    <dgm:pt modelId="{9F35FA76-95EE-4DB7-8FC8-FE722533B106}" type="sibTrans" cxnId="{37EDC7EB-13CB-4AC4-BE76-00237738AA6D}">
      <dgm:prSet/>
      <dgm:spPr/>
      <dgm:t>
        <a:bodyPr/>
        <a:lstStyle/>
        <a:p>
          <a:pPr rtl="1"/>
          <a:endParaRPr lang="fa-IR"/>
        </a:p>
      </dgm:t>
    </dgm:pt>
    <dgm:pt modelId="{36B34AA6-E687-4B16-AAFD-EE52F3026B03}">
      <dgm:prSet phldrT="[Text]"/>
      <dgm:spPr/>
      <dgm:t>
        <a:bodyPr/>
        <a:lstStyle/>
        <a:p>
          <a:pPr rtl="1"/>
          <a:r>
            <a:rPr lang="fa-IR" b="1" dirty="0" smtClean="0">
              <a:solidFill>
                <a:schemeClr val="bg1">
                  <a:lumMod val="95000"/>
                  <a:lumOff val="5000"/>
                </a:schemeClr>
              </a:solidFill>
            </a:rPr>
            <a:t>سیستم هایی با ارتباط صوتی و صدایی و...</a:t>
          </a:r>
          <a:endParaRPr lang="fa-IR" b="1" dirty="0">
            <a:solidFill>
              <a:schemeClr val="bg1">
                <a:lumMod val="95000"/>
                <a:lumOff val="5000"/>
              </a:schemeClr>
            </a:solidFill>
          </a:endParaRPr>
        </a:p>
      </dgm:t>
    </dgm:pt>
    <dgm:pt modelId="{B70BED42-77B9-42DE-86A1-00AD4586C247}" type="parTrans" cxnId="{B00CD728-B7A0-415B-9B92-F685D4B955D8}">
      <dgm:prSet/>
      <dgm:spPr/>
      <dgm:t>
        <a:bodyPr/>
        <a:lstStyle/>
        <a:p>
          <a:pPr rtl="1"/>
          <a:endParaRPr lang="fa-IR"/>
        </a:p>
      </dgm:t>
    </dgm:pt>
    <dgm:pt modelId="{706C9A6D-F079-4228-A7B5-94C1FBF83D5D}" type="sibTrans" cxnId="{B00CD728-B7A0-415B-9B92-F685D4B955D8}">
      <dgm:prSet/>
      <dgm:spPr/>
      <dgm:t>
        <a:bodyPr/>
        <a:lstStyle/>
        <a:p>
          <a:pPr rtl="1"/>
          <a:endParaRPr lang="fa-IR"/>
        </a:p>
      </dgm:t>
    </dgm:pt>
    <dgm:pt modelId="{D6E40A18-B61B-494D-B1B4-6DC2D5B1264B}">
      <dgm:prSet phldrT="[Text]"/>
      <dgm:spPr/>
      <dgm:t>
        <a:bodyPr/>
        <a:lstStyle/>
        <a:p>
          <a:pPr rtl="1"/>
          <a:r>
            <a:rPr lang="fa-IR" b="1" dirty="0" smtClean="0">
              <a:solidFill>
                <a:schemeClr val="bg1">
                  <a:lumMod val="95000"/>
                  <a:lumOff val="5000"/>
                </a:schemeClr>
              </a:solidFill>
            </a:rPr>
            <a:t>سنسور</a:t>
          </a:r>
        </a:p>
        <a:p>
          <a:pPr rtl="1"/>
          <a:r>
            <a:rPr lang="fa-IR" b="1" dirty="0" smtClean="0">
              <a:solidFill>
                <a:schemeClr val="bg1">
                  <a:lumMod val="95000"/>
                  <a:lumOff val="5000"/>
                </a:schemeClr>
              </a:solidFill>
            </a:rPr>
            <a:t>(دتکتور)</a:t>
          </a:r>
          <a:endParaRPr lang="fa-IR" b="1" dirty="0">
            <a:solidFill>
              <a:schemeClr val="bg1">
                <a:lumMod val="95000"/>
                <a:lumOff val="5000"/>
              </a:schemeClr>
            </a:solidFill>
          </a:endParaRPr>
        </a:p>
      </dgm:t>
    </dgm:pt>
    <dgm:pt modelId="{0E43C754-36A9-46BF-986D-F6EDFA02ACA3}" type="parTrans" cxnId="{3696B3B4-01E3-49FE-9421-9DDBCF052132}">
      <dgm:prSet/>
      <dgm:spPr/>
      <dgm:t>
        <a:bodyPr/>
        <a:lstStyle/>
        <a:p>
          <a:pPr rtl="1"/>
          <a:endParaRPr lang="fa-IR"/>
        </a:p>
      </dgm:t>
    </dgm:pt>
    <dgm:pt modelId="{6FAE33DA-7FB7-476C-9460-4B832A522CAE}" type="sibTrans" cxnId="{3696B3B4-01E3-49FE-9421-9DDBCF052132}">
      <dgm:prSet/>
      <dgm:spPr/>
      <dgm:t>
        <a:bodyPr/>
        <a:lstStyle/>
        <a:p>
          <a:pPr rtl="1"/>
          <a:endParaRPr lang="fa-IR"/>
        </a:p>
      </dgm:t>
    </dgm:pt>
    <dgm:pt modelId="{78C98939-6FC8-4110-8FE8-0CBE7DB1C3D6}">
      <dgm:prSet phldrT="[Text]"/>
      <dgm:spPr/>
      <dgm:t>
        <a:bodyPr/>
        <a:lstStyle/>
        <a:p>
          <a:pPr rtl="1"/>
          <a:r>
            <a:rPr lang="fa-IR" b="1" dirty="0" smtClean="0">
              <a:solidFill>
                <a:schemeClr val="bg1">
                  <a:lumMod val="95000"/>
                  <a:lumOff val="5000"/>
                </a:schemeClr>
              </a:solidFill>
            </a:rPr>
            <a:t>شستی ها</a:t>
          </a:r>
          <a:endParaRPr lang="fa-IR" b="1" dirty="0">
            <a:solidFill>
              <a:schemeClr val="bg1">
                <a:lumMod val="95000"/>
                <a:lumOff val="5000"/>
              </a:schemeClr>
            </a:solidFill>
          </a:endParaRPr>
        </a:p>
      </dgm:t>
    </dgm:pt>
    <dgm:pt modelId="{61EE1CF9-0723-498A-B3C2-95B78BDFA50E}" type="parTrans" cxnId="{40F44185-E49D-4F4D-A0B9-074C05DC7D9A}">
      <dgm:prSet/>
      <dgm:spPr/>
      <dgm:t>
        <a:bodyPr/>
        <a:lstStyle/>
        <a:p>
          <a:pPr rtl="1"/>
          <a:endParaRPr lang="fa-IR"/>
        </a:p>
      </dgm:t>
    </dgm:pt>
    <dgm:pt modelId="{89495B00-F9B9-4A5D-9016-D81587C4C547}" type="sibTrans" cxnId="{40F44185-E49D-4F4D-A0B9-074C05DC7D9A}">
      <dgm:prSet/>
      <dgm:spPr/>
      <dgm:t>
        <a:bodyPr/>
        <a:lstStyle/>
        <a:p>
          <a:pPr rtl="1"/>
          <a:endParaRPr lang="fa-IR"/>
        </a:p>
      </dgm:t>
    </dgm:pt>
    <dgm:pt modelId="{064A17C8-802B-4DEA-88B0-A452896E310F}">
      <dgm:prSet phldrT="[Text]"/>
      <dgm:spPr/>
      <dgm:t>
        <a:bodyPr/>
        <a:lstStyle/>
        <a:p>
          <a:pPr rtl="1"/>
          <a:r>
            <a:rPr lang="fa-IR" b="1" dirty="0" smtClean="0">
              <a:solidFill>
                <a:schemeClr val="bg1">
                  <a:lumMod val="95000"/>
                  <a:lumOff val="5000"/>
                </a:schemeClr>
              </a:solidFill>
            </a:rPr>
            <a:t>دوربین های مدار بسته</a:t>
          </a:r>
          <a:endParaRPr lang="fa-IR" b="1" dirty="0">
            <a:solidFill>
              <a:schemeClr val="bg1">
                <a:lumMod val="95000"/>
                <a:lumOff val="5000"/>
              </a:schemeClr>
            </a:solidFill>
          </a:endParaRPr>
        </a:p>
      </dgm:t>
    </dgm:pt>
    <dgm:pt modelId="{67C2F3FF-4F18-434A-9062-1ACC2AC12A81}" type="parTrans" cxnId="{6DDF0C6A-DE80-4C82-95E9-CCF56168CFFD}">
      <dgm:prSet/>
      <dgm:spPr/>
      <dgm:t>
        <a:bodyPr/>
        <a:lstStyle/>
        <a:p>
          <a:pPr rtl="1"/>
          <a:endParaRPr lang="fa-IR"/>
        </a:p>
      </dgm:t>
    </dgm:pt>
    <dgm:pt modelId="{AC5454F0-222C-4876-AFDB-050AAF7290BA}" type="sibTrans" cxnId="{6DDF0C6A-DE80-4C82-95E9-CCF56168CFFD}">
      <dgm:prSet/>
      <dgm:spPr/>
      <dgm:t>
        <a:bodyPr/>
        <a:lstStyle/>
        <a:p>
          <a:pPr rtl="1"/>
          <a:endParaRPr lang="fa-IR"/>
        </a:p>
      </dgm:t>
    </dgm:pt>
    <dgm:pt modelId="{E363A9EA-2CF5-426F-9507-C06EB19E303F}">
      <dgm:prSet phldrT="[Text]"/>
      <dgm:spPr/>
      <dgm:t>
        <a:bodyPr/>
        <a:lstStyle/>
        <a:p>
          <a:pPr rtl="1"/>
          <a:r>
            <a:rPr lang="fa-IR" b="1" dirty="0" smtClean="0">
              <a:solidFill>
                <a:schemeClr val="bg1">
                  <a:lumMod val="95000"/>
                  <a:lumOff val="5000"/>
                </a:schemeClr>
              </a:solidFill>
            </a:rPr>
            <a:t>سنسور نشت آب وتشخیص آتش</a:t>
          </a:r>
          <a:endParaRPr lang="fa-IR" b="1" dirty="0">
            <a:solidFill>
              <a:schemeClr val="bg1">
                <a:lumMod val="95000"/>
                <a:lumOff val="5000"/>
              </a:schemeClr>
            </a:solidFill>
          </a:endParaRPr>
        </a:p>
      </dgm:t>
    </dgm:pt>
    <dgm:pt modelId="{ECADF2D0-0501-47D6-AB8E-F80995BAF45D}" type="parTrans" cxnId="{C16E5806-E50D-4213-B269-7D47D07255D2}">
      <dgm:prSet/>
      <dgm:spPr/>
      <dgm:t>
        <a:bodyPr/>
        <a:lstStyle/>
        <a:p>
          <a:pPr rtl="1"/>
          <a:endParaRPr lang="fa-IR"/>
        </a:p>
      </dgm:t>
    </dgm:pt>
    <dgm:pt modelId="{28CCCF40-8D6D-4CC0-8014-EF2C73A367C4}" type="sibTrans" cxnId="{C16E5806-E50D-4213-B269-7D47D07255D2}">
      <dgm:prSet/>
      <dgm:spPr/>
      <dgm:t>
        <a:bodyPr/>
        <a:lstStyle/>
        <a:p>
          <a:pPr rtl="1"/>
          <a:endParaRPr lang="fa-IR"/>
        </a:p>
      </dgm:t>
    </dgm:pt>
    <dgm:pt modelId="{BBD1E8E2-F1FE-4D5E-A084-465CBA23C40B}">
      <dgm:prSet phldrT="[Text]"/>
      <dgm:spPr/>
      <dgm:t>
        <a:bodyPr/>
        <a:lstStyle/>
        <a:p>
          <a:pPr rtl="1"/>
          <a:r>
            <a:rPr lang="fa-IR" b="1" dirty="0" smtClean="0">
              <a:solidFill>
                <a:schemeClr val="bg1">
                  <a:lumMod val="95000"/>
                  <a:lumOff val="5000"/>
                </a:schemeClr>
              </a:solidFill>
            </a:rPr>
            <a:t>پانل های کنترول</a:t>
          </a:r>
          <a:endParaRPr lang="fa-IR" b="1" dirty="0">
            <a:solidFill>
              <a:schemeClr val="bg1">
                <a:lumMod val="95000"/>
                <a:lumOff val="5000"/>
              </a:schemeClr>
            </a:solidFill>
          </a:endParaRPr>
        </a:p>
      </dgm:t>
    </dgm:pt>
    <dgm:pt modelId="{66B02EB1-AB78-4593-B336-103A4EE8490F}" type="parTrans" cxnId="{284AF9D7-BD80-472B-AC49-25C9DA16F95B}">
      <dgm:prSet/>
      <dgm:spPr/>
      <dgm:t>
        <a:bodyPr/>
        <a:lstStyle/>
        <a:p>
          <a:pPr rtl="1"/>
          <a:endParaRPr lang="fa-IR"/>
        </a:p>
      </dgm:t>
    </dgm:pt>
    <dgm:pt modelId="{343AB9FA-F123-4EDE-8C76-0AEE170322E5}" type="sibTrans" cxnId="{284AF9D7-BD80-472B-AC49-25C9DA16F95B}">
      <dgm:prSet/>
      <dgm:spPr/>
      <dgm:t>
        <a:bodyPr/>
        <a:lstStyle/>
        <a:p>
          <a:pPr rtl="1"/>
          <a:endParaRPr lang="fa-IR"/>
        </a:p>
      </dgm:t>
    </dgm:pt>
    <dgm:pt modelId="{5DE3582D-6A72-4C89-B897-BA3424AB69BE}" type="pres">
      <dgm:prSet presAssocID="{9FA5578A-0375-41AB-92C1-CB763B84DB1E}" presName="composite" presStyleCnt="0">
        <dgm:presLayoutVars>
          <dgm:chMax val="5"/>
          <dgm:dir/>
          <dgm:animLvl val="ctr"/>
          <dgm:resizeHandles val="exact"/>
        </dgm:presLayoutVars>
      </dgm:prSet>
      <dgm:spPr/>
      <dgm:t>
        <a:bodyPr/>
        <a:lstStyle/>
        <a:p>
          <a:pPr rtl="1"/>
          <a:endParaRPr lang="fa-IR"/>
        </a:p>
      </dgm:t>
    </dgm:pt>
    <dgm:pt modelId="{11FCAA3D-79CD-4100-B1C1-2A3F5F9F042A}" type="pres">
      <dgm:prSet presAssocID="{9FA5578A-0375-41AB-92C1-CB763B84DB1E}" presName="cycle" presStyleCnt="0"/>
      <dgm:spPr/>
    </dgm:pt>
    <dgm:pt modelId="{B0EFD84B-E80C-4C27-BBC5-66D38662F5B9}" type="pres">
      <dgm:prSet presAssocID="{9FA5578A-0375-41AB-92C1-CB763B84DB1E}" presName="centerShape" presStyleCnt="0"/>
      <dgm:spPr/>
    </dgm:pt>
    <dgm:pt modelId="{F70F59CD-BF03-4DD3-ABC3-F8D8D2900F92}" type="pres">
      <dgm:prSet presAssocID="{9FA5578A-0375-41AB-92C1-CB763B84DB1E}" presName="connSite" presStyleLbl="node1" presStyleIdx="0" presStyleCnt="8"/>
      <dgm:spPr/>
    </dgm:pt>
    <dgm:pt modelId="{921398CC-4AB7-46CF-88FA-E9DDBB2DBF3B}" type="pres">
      <dgm:prSet presAssocID="{9FA5578A-0375-41AB-92C1-CB763B84DB1E}" presName="visible" presStyleLbl="node1" presStyleIdx="0" presStyleCnt="8" custScaleX="229905" custScaleY="238288" custLinFactNeighborX="-7787" custLinFactNeighborY="-11653"/>
      <dgm:spPr>
        <a:blipFill rotWithShape="1">
          <a:blip xmlns:r="http://schemas.openxmlformats.org/officeDocument/2006/relationships" r:embed="rId1"/>
          <a:stretch>
            <a:fillRect/>
          </a:stretch>
        </a:blipFill>
        <a:ln>
          <a:solidFill>
            <a:schemeClr val="bg1"/>
          </a:solidFill>
        </a:ln>
      </dgm:spPr>
      <dgm:t>
        <a:bodyPr/>
        <a:lstStyle/>
        <a:p>
          <a:pPr rtl="1"/>
          <a:endParaRPr lang="fa-IR"/>
        </a:p>
      </dgm:t>
    </dgm:pt>
    <dgm:pt modelId="{4201DFC0-3E7D-4BC8-BDFF-4E2194F835F3}" type="pres">
      <dgm:prSet presAssocID="{0D588024-8DD4-4832-8F7A-B028399476CD}" presName="Name25" presStyleLbl="parChTrans1D1" presStyleIdx="0" presStyleCnt="7"/>
      <dgm:spPr/>
      <dgm:t>
        <a:bodyPr/>
        <a:lstStyle/>
        <a:p>
          <a:pPr rtl="1"/>
          <a:endParaRPr lang="fa-IR"/>
        </a:p>
      </dgm:t>
    </dgm:pt>
    <dgm:pt modelId="{4360D58F-6729-4586-933C-4766CFA9A3B9}" type="pres">
      <dgm:prSet presAssocID="{67B2D2D1-DD1C-4C86-8521-F8EEF5173767}" presName="node" presStyleCnt="0"/>
      <dgm:spPr/>
    </dgm:pt>
    <dgm:pt modelId="{08D3CC36-2C00-4DE3-9AD3-2D7DCD33F4B4}" type="pres">
      <dgm:prSet presAssocID="{67B2D2D1-DD1C-4C86-8521-F8EEF5173767}" presName="parentNode" presStyleLbl="node1" presStyleIdx="1" presStyleCnt="8" custScaleX="178152" custScaleY="175779" custLinFactX="-215799" custLinFactNeighborX="-300000" custLinFactNeighborY="52180">
        <dgm:presLayoutVars>
          <dgm:chMax val="1"/>
          <dgm:bulletEnabled val="1"/>
        </dgm:presLayoutVars>
      </dgm:prSet>
      <dgm:spPr/>
      <dgm:t>
        <a:bodyPr/>
        <a:lstStyle/>
        <a:p>
          <a:pPr rtl="1"/>
          <a:endParaRPr lang="fa-IR"/>
        </a:p>
      </dgm:t>
    </dgm:pt>
    <dgm:pt modelId="{8A2BA9EE-2D63-40D2-B928-808B867872DF}" type="pres">
      <dgm:prSet presAssocID="{67B2D2D1-DD1C-4C86-8521-F8EEF5173767}" presName="childNode" presStyleLbl="revTx" presStyleIdx="0" presStyleCnt="0">
        <dgm:presLayoutVars>
          <dgm:bulletEnabled val="1"/>
        </dgm:presLayoutVars>
      </dgm:prSet>
      <dgm:spPr/>
      <dgm:t>
        <a:bodyPr/>
        <a:lstStyle/>
        <a:p>
          <a:pPr rtl="1"/>
          <a:endParaRPr lang="fa-IR"/>
        </a:p>
      </dgm:t>
    </dgm:pt>
    <dgm:pt modelId="{723823AC-6771-4236-893F-EA03545B61F8}" type="pres">
      <dgm:prSet presAssocID="{B70BED42-77B9-42DE-86A1-00AD4586C247}" presName="Name25" presStyleLbl="parChTrans1D1" presStyleIdx="1" presStyleCnt="7"/>
      <dgm:spPr/>
      <dgm:t>
        <a:bodyPr/>
        <a:lstStyle/>
        <a:p>
          <a:pPr rtl="1"/>
          <a:endParaRPr lang="fa-IR"/>
        </a:p>
      </dgm:t>
    </dgm:pt>
    <dgm:pt modelId="{9A5AED6B-F00C-4182-A7C1-3CCD97EE4F2B}" type="pres">
      <dgm:prSet presAssocID="{36B34AA6-E687-4B16-AAFD-EE52F3026B03}" presName="node" presStyleCnt="0"/>
      <dgm:spPr/>
    </dgm:pt>
    <dgm:pt modelId="{3B894E51-143E-4407-8B88-9F987C22FB75}" type="pres">
      <dgm:prSet presAssocID="{36B34AA6-E687-4B16-AAFD-EE52F3026B03}" presName="parentNode" presStyleLbl="node1" presStyleIdx="2" presStyleCnt="8" custScaleX="187756" custScaleY="169884" custLinFactX="-100000" custLinFactNeighborX="-121056" custLinFactNeighborY="-63661">
        <dgm:presLayoutVars>
          <dgm:chMax val="1"/>
          <dgm:bulletEnabled val="1"/>
        </dgm:presLayoutVars>
      </dgm:prSet>
      <dgm:spPr/>
      <dgm:t>
        <a:bodyPr/>
        <a:lstStyle/>
        <a:p>
          <a:pPr rtl="1"/>
          <a:endParaRPr lang="fa-IR"/>
        </a:p>
      </dgm:t>
    </dgm:pt>
    <dgm:pt modelId="{D5943B93-E17C-4306-9148-C439454D5119}" type="pres">
      <dgm:prSet presAssocID="{36B34AA6-E687-4B16-AAFD-EE52F3026B03}" presName="childNode" presStyleLbl="revTx" presStyleIdx="0" presStyleCnt="0">
        <dgm:presLayoutVars>
          <dgm:bulletEnabled val="1"/>
        </dgm:presLayoutVars>
      </dgm:prSet>
      <dgm:spPr/>
      <dgm:t>
        <a:bodyPr/>
        <a:lstStyle/>
        <a:p>
          <a:pPr rtl="1"/>
          <a:endParaRPr lang="fa-IR"/>
        </a:p>
      </dgm:t>
    </dgm:pt>
    <dgm:pt modelId="{57BD28C9-F34C-4455-94DC-0397CA470349}" type="pres">
      <dgm:prSet presAssocID="{0E43C754-36A9-46BF-986D-F6EDFA02ACA3}" presName="Name25" presStyleLbl="parChTrans1D1" presStyleIdx="2" presStyleCnt="7"/>
      <dgm:spPr/>
      <dgm:t>
        <a:bodyPr/>
        <a:lstStyle/>
        <a:p>
          <a:pPr rtl="1"/>
          <a:endParaRPr lang="fa-IR"/>
        </a:p>
      </dgm:t>
    </dgm:pt>
    <dgm:pt modelId="{608BE5F2-E655-4A49-B07E-4AE110B58B1D}" type="pres">
      <dgm:prSet presAssocID="{D6E40A18-B61B-494D-B1B4-6DC2D5B1264B}" presName="node" presStyleCnt="0"/>
      <dgm:spPr/>
    </dgm:pt>
    <dgm:pt modelId="{7D808AA1-6BD0-4592-BA6A-ED3D7624A7A2}" type="pres">
      <dgm:prSet presAssocID="{D6E40A18-B61B-494D-B1B4-6DC2D5B1264B}" presName="parentNode" presStyleLbl="node1" presStyleIdx="3" presStyleCnt="8" custScaleX="170765" custScaleY="174135" custLinFactNeighborX="-81669" custLinFactNeighborY="16856">
        <dgm:presLayoutVars>
          <dgm:chMax val="1"/>
          <dgm:bulletEnabled val="1"/>
        </dgm:presLayoutVars>
      </dgm:prSet>
      <dgm:spPr/>
      <dgm:t>
        <a:bodyPr/>
        <a:lstStyle/>
        <a:p>
          <a:pPr rtl="1"/>
          <a:endParaRPr lang="fa-IR"/>
        </a:p>
      </dgm:t>
    </dgm:pt>
    <dgm:pt modelId="{6FD26244-29DD-4F42-B97B-F1270CCCC612}" type="pres">
      <dgm:prSet presAssocID="{D6E40A18-B61B-494D-B1B4-6DC2D5B1264B}" presName="childNode" presStyleLbl="revTx" presStyleIdx="0" presStyleCnt="0">
        <dgm:presLayoutVars>
          <dgm:bulletEnabled val="1"/>
        </dgm:presLayoutVars>
      </dgm:prSet>
      <dgm:spPr/>
      <dgm:t>
        <a:bodyPr/>
        <a:lstStyle/>
        <a:p>
          <a:pPr rtl="1"/>
          <a:endParaRPr lang="fa-IR"/>
        </a:p>
      </dgm:t>
    </dgm:pt>
    <dgm:pt modelId="{DDD730B6-EA04-4BE4-A62C-25F9DD88E76D}" type="pres">
      <dgm:prSet presAssocID="{61EE1CF9-0723-498A-B3C2-95B78BDFA50E}" presName="Name25" presStyleLbl="parChTrans1D1" presStyleIdx="3" presStyleCnt="7"/>
      <dgm:spPr/>
      <dgm:t>
        <a:bodyPr/>
        <a:lstStyle/>
        <a:p>
          <a:pPr rtl="1"/>
          <a:endParaRPr lang="fa-IR"/>
        </a:p>
      </dgm:t>
    </dgm:pt>
    <dgm:pt modelId="{A81E478C-7EC8-4BC4-A68E-C8068AA2DD2A}" type="pres">
      <dgm:prSet presAssocID="{78C98939-6FC8-4110-8FE8-0CBE7DB1C3D6}" presName="node" presStyleCnt="0"/>
      <dgm:spPr/>
    </dgm:pt>
    <dgm:pt modelId="{4EE1FBC5-83E7-4591-8C66-5A2533BE4BEC}" type="pres">
      <dgm:prSet presAssocID="{78C98939-6FC8-4110-8FE8-0CBE7DB1C3D6}" presName="parentNode" presStyleLbl="node1" presStyleIdx="4" presStyleCnt="8" custScaleX="170224" custScaleY="172470" custLinFactX="-39098" custLinFactY="100000" custLinFactNeighborX="-100000" custLinFactNeighborY="129849">
        <dgm:presLayoutVars>
          <dgm:chMax val="1"/>
          <dgm:bulletEnabled val="1"/>
        </dgm:presLayoutVars>
      </dgm:prSet>
      <dgm:spPr/>
      <dgm:t>
        <a:bodyPr/>
        <a:lstStyle/>
        <a:p>
          <a:pPr rtl="1"/>
          <a:endParaRPr lang="fa-IR"/>
        </a:p>
      </dgm:t>
    </dgm:pt>
    <dgm:pt modelId="{A0DDBA91-91E7-44A3-9DAE-91D2C40815F5}" type="pres">
      <dgm:prSet presAssocID="{78C98939-6FC8-4110-8FE8-0CBE7DB1C3D6}" presName="childNode" presStyleLbl="revTx" presStyleIdx="0" presStyleCnt="0">
        <dgm:presLayoutVars>
          <dgm:bulletEnabled val="1"/>
        </dgm:presLayoutVars>
      </dgm:prSet>
      <dgm:spPr/>
    </dgm:pt>
    <dgm:pt modelId="{68958314-B4C8-4217-87DD-50B1A3B4B35D}" type="pres">
      <dgm:prSet presAssocID="{67C2F3FF-4F18-434A-9062-1ACC2AC12A81}" presName="Name25" presStyleLbl="parChTrans1D1" presStyleIdx="4" presStyleCnt="7"/>
      <dgm:spPr/>
      <dgm:t>
        <a:bodyPr/>
        <a:lstStyle/>
        <a:p>
          <a:pPr rtl="1"/>
          <a:endParaRPr lang="fa-IR"/>
        </a:p>
      </dgm:t>
    </dgm:pt>
    <dgm:pt modelId="{AD653F2B-123F-455D-9877-EB81487577E5}" type="pres">
      <dgm:prSet presAssocID="{064A17C8-802B-4DEA-88B0-A452896E310F}" presName="node" presStyleCnt="0"/>
      <dgm:spPr/>
    </dgm:pt>
    <dgm:pt modelId="{C2AA0931-3B6F-4121-ACB3-59639B6F485E}" type="pres">
      <dgm:prSet presAssocID="{064A17C8-802B-4DEA-88B0-A452896E310F}" presName="parentNode" presStyleLbl="node1" presStyleIdx="5" presStyleCnt="8" custScaleX="179037" custScaleY="185459" custLinFactX="-200000" custLinFactY="100000" custLinFactNeighborX="-214020" custLinFactNeighborY="101418">
        <dgm:presLayoutVars>
          <dgm:chMax val="1"/>
          <dgm:bulletEnabled val="1"/>
        </dgm:presLayoutVars>
      </dgm:prSet>
      <dgm:spPr/>
      <dgm:t>
        <a:bodyPr/>
        <a:lstStyle/>
        <a:p>
          <a:pPr rtl="1"/>
          <a:endParaRPr lang="fa-IR"/>
        </a:p>
      </dgm:t>
    </dgm:pt>
    <dgm:pt modelId="{00938D53-45FB-4B26-AA90-576BF8B42408}" type="pres">
      <dgm:prSet presAssocID="{064A17C8-802B-4DEA-88B0-A452896E310F}" presName="childNode" presStyleLbl="revTx" presStyleIdx="0" presStyleCnt="0">
        <dgm:presLayoutVars>
          <dgm:bulletEnabled val="1"/>
        </dgm:presLayoutVars>
      </dgm:prSet>
      <dgm:spPr/>
    </dgm:pt>
    <dgm:pt modelId="{4165EB2E-CA23-40BE-B73D-F3D0FB2C9DBB}" type="pres">
      <dgm:prSet presAssocID="{ECADF2D0-0501-47D6-AB8E-F80995BAF45D}" presName="Name25" presStyleLbl="parChTrans1D1" presStyleIdx="5" presStyleCnt="7"/>
      <dgm:spPr/>
      <dgm:t>
        <a:bodyPr/>
        <a:lstStyle/>
        <a:p>
          <a:pPr rtl="1"/>
          <a:endParaRPr lang="fa-IR"/>
        </a:p>
      </dgm:t>
    </dgm:pt>
    <dgm:pt modelId="{016263C8-187C-42E1-BD76-36EB17B542A5}" type="pres">
      <dgm:prSet presAssocID="{E363A9EA-2CF5-426F-9507-C06EB19E303F}" presName="node" presStyleCnt="0"/>
      <dgm:spPr/>
    </dgm:pt>
    <dgm:pt modelId="{DA6530A1-0031-4481-8693-2C7C549139FD}" type="pres">
      <dgm:prSet presAssocID="{E363A9EA-2CF5-426F-9507-C06EB19E303F}" presName="parentNode" presStyleLbl="node1" presStyleIdx="6" presStyleCnt="8" custScaleX="184095" custScaleY="185749" custLinFactX="-347281" custLinFactNeighborX="-400000" custLinFactNeighborY="-52654">
        <dgm:presLayoutVars>
          <dgm:chMax val="1"/>
          <dgm:bulletEnabled val="1"/>
        </dgm:presLayoutVars>
      </dgm:prSet>
      <dgm:spPr/>
      <dgm:t>
        <a:bodyPr/>
        <a:lstStyle/>
        <a:p>
          <a:pPr rtl="1"/>
          <a:endParaRPr lang="fa-IR"/>
        </a:p>
      </dgm:t>
    </dgm:pt>
    <dgm:pt modelId="{C2298CC5-9EF5-43FE-8A2C-9A665DDD739D}" type="pres">
      <dgm:prSet presAssocID="{E363A9EA-2CF5-426F-9507-C06EB19E303F}" presName="childNode" presStyleLbl="revTx" presStyleIdx="0" presStyleCnt="0">
        <dgm:presLayoutVars>
          <dgm:bulletEnabled val="1"/>
        </dgm:presLayoutVars>
      </dgm:prSet>
      <dgm:spPr/>
    </dgm:pt>
    <dgm:pt modelId="{8D9D6D19-AE9F-43F2-9BC0-A8871FDBC1E2}" type="pres">
      <dgm:prSet presAssocID="{66B02EB1-AB78-4593-B336-103A4EE8490F}" presName="Name25" presStyleLbl="parChTrans1D1" presStyleIdx="6" presStyleCnt="7"/>
      <dgm:spPr/>
      <dgm:t>
        <a:bodyPr/>
        <a:lstStyle/>
        <a:p>
          <a:pPr rtl="1"/>
          <a:endParaRPr lang="fa-IR"/>
        </a:p>
      </dgm:t>
    </dgm:pt>
    <dgm:pt modelId="{B8C5D5EE-F7C7-4FBB-B32F-819FF946196C}" type="pres">
      <dgm:prSet presAssocID="{BBD1E8E2-F1FE-4D5E-A084-465CBA23C40B}" presName="node" presStyleCnt="0"/>
      <dgm:spPr/>
    </dgm:pt>
    <dgm:pt modelId="{EE5A1B99-09A0-4484-B451-0785499DA71E}" type="pres">
      <dgm:prSet presAssocID="{BBD1E8E2-F1FE-4D5E-A084-465CBA23C40B}" presName="parentNode" presStyleLbl="node1" presStyleIdx="7" presStyleCnt="8" custScaleX="178388" custScaleY="184633" custLinFactX="-300000" custLinFactY="-200000" custLinFactNeighborX="-376115" custLinFactNeighborY="-258642">
        <dgm:presLayoutVars>
          <dgm:chMax val="1"/>
          <dgm:bulletEnabled val="1"/>
        </dgm:presLayoutVars>
      </dgm:prSet>
      <dgm:spPr/>
      <dgm:t>
        <a:bodyPr/>
        <a:lstStyle/>
        <a:p>
          <a:pPr rtl="1"/>
          <a:endParaRPr lang="fa-IR"/>
        </a:p>
      </dgm:t>
    </dgm:pt>
    <dgm:pt modelId="{05D8832F-AB37-402D-9D2D-60ADEC951D5E}" type="pres">
      <dgm:prSet presAssocID="{BBD1E8E2-F1FE-4D5E-A084-465CBA23C40B}" presName="childNode" presStyleLbl="revTx" presStyleIdx="0" presStyleCnt="0">
        <dgm:presLayoutVars>
          <dgm:bulletEnabled val="1"/>
        </dgm:presLayoutVars>
      </dgm:prSet>
      <dgm:spPr/>
    </dgm:pt>
  </dgm:ptLst>
  <dgm:cxnLst>
    <dgm:cxn modelId="{B00CD728-B7A0-415B-9B92-F685D4B955D8}" srcId="{9FA5578A-0375-41AB-92C1-CB763B84DB1E}" destId="{36B34AA6-E687-4B16-AAFD-EE52F3026B03}" srcOrd="1" destOrd="0" parTransId="{B70BED42-77B9-42DE-86A1-00AD4586C247}" sibTransId="{706C9A6D-F079-4228-A7B5-94C1FBF83D5D}"/>
    <dgm:cxn modelId="{B992A4B5-B7D3-47CE-BD2A-7B747729DBC0}" type="presOf" srcId="{D6E40A18-B61B-494D-B1B4-6DC2D5B1264B}" destId="{7D808AA1-6BD0-4592-BA6A-ED3D7624A7A2}" srcOrd="0" destOrd="0" presId="urn:microsoft.com/office/officeart/2005/8/layout/radial2"/>
    <dgm:cxn modelId="{72667EF5-5726-4B33-A887-8FE84A9F0CE7}" type="presOf" srcId="{B70BED42-77B9-42DE-86A1-00AD4586C247}" destId="{723823AC-6771-4236-893F-EA03545B61F8}" srcOrd="0" destOrd="0" presId="urn:microsoft.com/office/officeart/2005/8/layout/radial2"/>
    <dgm:cxn modelId="{2CC76D83-BC00-49ED-93A9-A9EDBD728B05}" type="presOf" srcId="{0E43C754-36A9-46BF-986D-F6EDFA02ACA3}" destId="{57BD28C9-F34C-4455-94DC-0397CA470349}" srcOrd="0" destOrd="0" presId="urn:microsoft.com/office/officeart/2005/8/layout/radial2"/>
    <dgm:cxn modelId="{6DDF0C6A-DE80-4C82-95E9-CCF56168CFFD}" srcId="{9FA5578A-0375-41AB-92C1-CB763B84DB1E}" destId="{064A17C8-802B-4DEA-88B0-A452896E310F}" srcOrd="4" destOrd="0" parTransId="{67C2F3FF-4F18-434A-9062-1ACC2AC12A81}" sibTransId="{AC5454F0-222C-4876-AFDB-050AAF7290BA}"/>
    <dgm:cxn modelId="{25BAE82D-6735-4FAF-B4C9-C5D6FB394E17}" type="presOf" srcId="{9FA5578A-0375-41AB-92C1-CB763B84DB1E}" destId="{5DE3582D-6A72-4C89-B897-BA3424AB69BE}" srcOrd="0" destOrd="0" presId="urn:microsoft.com/office/officeart/2005/8/layout/radial2"/>
    <dgm:cxn modelId="{C9DB43E8-8EB8-4D8B-ACD5-04CBC76AA764}" type="presOf" srcId="{36B34AA6-E687-4B16-AAFD-EE52F3026B03}" destId="{3B894E51-143E-4407-8B88-9F987C22FB75}" srcOrd="0" destOrd="0" presId="urn:microsoft.com/office/officeart/2005/8/layout/radial2"/>
    <dgm:cxn modelId="{3C729204-C578-4F16-B822-82BC75CBE5BA}" type="presOf" srcId="{67C2F3FF-4F18-434A-9062-1ACC2AC12A81}" destId="{68958314-B4C8-4217-87DD-50B1A3B4B35D}" srcOrd="0" destOrd="0" presId="urn:microsoft.com/office/officeart/2005/8/layout/radial2"/>
    <dgm:cxn modelId="{79EFE224-869F-40C4-B7B8-46ED9358F27F}" type="presOf" srcId="{E363A9EA-2CF5-426F-9507-C06EB19E303F}" destId="{DA6530A1-0031-4481-8693-2C7C549139FD}" srcOrd="0" destOrd="0" presId="urn:microsoft.com/office/officeart/2005/8/layout/radial2"/>
    <dgm:cxn modelId="{3696B3B4-01E3-49FE-9421-9DDBCF052132}" srcId="{9FA5578A-0375-41AB-92C1-CB763B84DB1E}" destId="{D6E40A18-B61B-494D-B1B4-6DC2D5B1264B}" srcOrd="2" destOrd="0" parTransId="{0E43C754-36A9-46BF-986D-F6EDFA02ACA3}" sibTransId="{6FAE33DA-7FB7-476C-9460-4B832A522CAE}"/>
    <dgm:cxn modelId="{E47B619D-6346-4313-9C71-BA1A67D89E78}" type="presOf" srcId="{78C98939-6FC8-4110-8FE8-0CBE7DB1C3D6}" destId="{4EE1FBC5-83E7-4591-8C66-5A2533BE4BEC}" srcOrd="0" destOrd="0" presId="urn:microsoft.com/office/officeart/2005/8/layout/radial2"/>
    <dgm:cxn modelId="{0FE1C1C9-4D52-4E6C-94A5-FEBCEADCC18F}" type="presOf" srcId="{61EE1CF9-0723-498A-B3C2-95B78BDFA50E}" destId="{DDD730B6-EA04-4BE4-A62C-25F9DD88E76D}" srcOrd="0" destOrd="0" presId="urn:microsoft.com/office/officeart/2005/8/layout/radial2"/>
    <dgm:cxn modelId="{23D7473D-9A9E-4B45-902D-A7748CEB56B0}" type="presOf" srcId="{67B2D2D1-DD1C-4C86-8521-F8EEF5173767}" destId="{08D3CC36-2C00-4DE3-9AD3-2D7DCD33F4B4}" srcOrd="0" destOrd="0" presId="urn:microsoft.com/office/officeart/2005/8/layout/radial2"/>
    <dgm:cxn modelId="{13740B6B-229C-40BF-893E-A8B87BD8FD10}" type="presOf" srcId="{064A17C8-802B-4DEA-88B0-A452896E310F}" destId="{C2AA0931-3B6F-4121-ACB3-59639B6F485E}" srcOrd="0" destOrd="0" presId="urn:microsoft.com/office/officeart/2005/8/layout/radial2"/>
    <dgm:cxn modelId="{9FE5BD6F-C7A7-4181-BCC8-7D19DBAF8BB6}" type="presOf" srcId="{ECADF2D0-0501-47D6-AB8E-F80995BAF45D}" destId="{4165EB2E-CA23-40BE-B73D-F3D0FB2C9DBB}" srcOrd="0" destOrd="0" presId="urn:microsoft.com/office/officeart/2005/8/layout/radial2"/>
    <dgm:cxn modelId="{284AF9D7-BD80-472B-AC49-25C9DA16F95B}" srcId="{9FA5578A-0375-41AB-92C1-CB763B84DB1E}" destId="{BBD1E8E2-F1FE-4D5E-A084-465CBA23C40B}" srcOrd="6" destOrd="0" parTransId="{66B02EB1-AB78-4593-B336-103A4EE8490F}" sibTransId="{343AB9FA-F123-4EDE-8C76-0AEE170322E5}"/>
    <dgm:cxn modelId="{FA463B35-1965-488F-A949-C9774A39AA56}" type="presOf" srcId="{BBD1E8E2-F1FE-4D5E-A084-465CBA23C40B}" destId="{EE5A1B99-09A0-4484-B451-0785499DA71E}" srcOrd="0" destOrd="0" presId="urn:microsoft.com/office/officeart/2005/8/layout/radial2"/>
    <dgm:cxn modelId="{E96C05C2-F4E6-4742-A8E6-9486095D497C}" type="presOf" srcId="{66B02EB1-AB78-4593-B336-103A4EE8490F}" destId="{8D9D6D19-AE9F-43F2-9BC0-A8871FDBC1E2}" srcOrd="0" destOrd="0" presId="urn:microsoft.com/office/officeart/2005/8/layout/radial2"/>
    <dgm:cxn modelId="{C16E5806-E50D-4213-B269-7D47D07255D2}" srcId="{9FA5578A-0375-41AB-92C1-CB763B84DB1E}" destId="{E363A9EA-2CF5-426F-9507-C06EB19E303F}" srcOrd="5" destOrd="0" parTransId="{ECADF2D0-0501-47D6-AB8E-F80995BAF45D}" sibTransId="{28CCCF40-8D6D-4CC0-8014-EF2C73A367C4}"/>
    <dgm:cxn modelId="{37EDC7EB-13CB-4AC4-BE76-00237738AA6D}" srcId="{9FA5578A-0375-41AB-92C1-CB763B84DB1E}" destId="{67B2D2D1-DD1C-4C86-8521-F8EEF5173767}" srcOrd="0" destOrd="0" parTransId="{0D588024-8DD4-4832-8F7A-B028399476CD}" sibTransId="{9F35FA76-95EE-4DB7-8FC8-FE722533B106}"/>
    <dgm:cxn modelId="{40F44185-E49D-4F4D-A0B9-074C05DC7D9A}" srcId="{9FA5578A-0375-41AB-92C1-CB763B84DB1E}" destId="{78C98939-6FC8-4110-8FE8-0CBE7DB1C3D6}" srcOrd="3" destOrd="0" parTransId="{61EE1CF9-0723-498A-B3C2-95B78BDFA50E}" sibTransId="{89495B00-F9B9-4A5D-9016-D81587C4C547}"/>
    <dgm:cxn modelId="{5AA88198-CB4B-420C-A0C5-4EBCDA1330DB}" type="presOf" srcId="{0D588024-8DD4-4832-8F7A-B028399476CD}" destId="{4201DFC0-3E7D-4BC8-BDFF-4E2194F835F3}" srcOrd="0" destOrd="0" presId="urn:microsoft.com/office/officeart/2005/8/layout/radial2"/>
    <dgm:cxn modelId="{E77C8A5C-7ABE-4422-946E-4C29DA1F8963}" type="presParOf" srcId="{5DE3582D-6A72-4C89-B897-BA3424AB69BE}" destId="{11FCAA3D-79CD-4100-B1C1-2A3F5F9F042A}" srcOrd="0" destOrd="0" presId="urn:microsoft.com/office/officeart/2005/8/layout/radial2"/>
    <dgm:cxn modelId="{82E53E11-7C04-4E2F-83A2-ADC4E658EEF9}" type="presParOf" srcId="{11FCAA3D-79CD-4100-B1C1-2A3F5F9F042A}" destId="{B0EFD84B-E80C-4C27-BBC5-66D38662F5B9}" srcOrd="0" destOrd="0" presId="urn:microsoft.com/office/officeart/2005/8/layout/radial2"/>
    <dgm:cxn modelId="{2B38229D-837D-4061-ACA2-F21DD86FE8C7}" type="presParOf" srcId="{B0EFD84B-E80C-4C27-BBC5-66D38662F5B9}" destId="{F70F59CD-BF03-4DD3-ABC3-F8D8D2900F92}" srcOrd="0" destOrd="0" presId="urn:microsoft.com/office/officeart/2005/8/layout/radial2"/>
    <dgm:cxn modelId="{3CD92546-4BE0-411E-B1B4-591E68ED1D99}" type="presParOf" srcId="{B0EFD84B-E80C-4C27-BBC5-66D38662F5B9}" destId="{921398CC-4AB7-46CF-88FA-E9DDBB2DBF3B}" srcOrd="1" destOrd="0" presId="urn:microsoft.com/office/officeart/2005/8/layout/radial2"/>
    <dgm:cxn modelId="{91C31B0B-0D53-4204-AE9F-8737E3C8D509}" type="presParOf" srcId="{11FCAA3D-79CD-4100-B1C1-2A3F5F9F042A}" destId="{4201DFC0-3E7D-4BC8-BDFF-4E2194F835F3}" srcOrd="1" destOrd="0" presId="urn:microsoft.com/office/officeart/2005/8/layout/radial2"/>
    <dgm:cxn modelId="{D1A66140-A910-48D7-AB94-EA09000D7974}" type="presParOf" srcId="{11FCAA3D-79CD-4100-B1C1-2A3F5F9F042A}" destId="{4360D58F-6729-4586-933C-4766CFA9A3B9}" srcOrd="2" destOrd="0" presId="urn:microsoft.com/office/officeart/2005/8/layout/radial2"/>
    <dgm:cxn modelId="{54D7D04B-8158-4F71-9C69-EAC1CFF617FF}" type="presParOf" srcId="{4360D58F-6729-4586-933C-4766CFA9A3B9}" destId="{08D3CC36-2C00-4DE3-9AD3-2D7DCD33F4B4}" srcOrd="0" destOrd="0" presId="urn:microsoft.com/office/officeart/2005/8/layout/radial2"/>
    <dgm:cxn modelId="{E0AAEC30-BBFB-43EC-9AD1-869AB8412961}" type="presParOf" srcId="{4360D58F-6729-4586-933C-4766CFA9A3B9}" destId="{8A2BA9EE-2D63-40D2-B928-808B867872DF}" srcOrd="1" destOrd="0" presId="urn:microsoft.com/office/officeart/2005/8/layout/radial2"/>
    <dgm:cxn modelId="{EA42B272-94C4-4B1D-B529-0D5844F5CA99}" type="presParOf" srcId="{11FCAA3D-79CD-4100-B1C1-2A3F5F9F042A}" destId="{723823AC-6771-4236-893F-EA03545B61F8}" srcOrd="3" destOrd="0" presId="urn:microsoft.com/office/officeart/2005/8/layout/radial2"/>
    <dgm:cxn modelId="{F3441F48-C42C-4F54-925D-CE69D7D6E777}" type="presParOf" srcId="{11FCAA3D-79CD-4100-B1C1-2A3F5F9F042A}" destId="{9A5AED6B-F00C-4182-A7C1-3CCD97EE4F2B}" srcOrd="4" destOrd="0" presId="urn:microsoft.com/office/officeart/2005/8/layout/radial2"/>
    <dgm:cxn modelId="{F3D5A3C0-DE0D-4920-9BED-D9EAE44C3723}" type="presParOf" srcId="{9A5AED6B-F00C-4182-A7C1-3CCD97EE4F2B}" destId="{3B894E51-143E-4407-8B88-9F987C22FB75}" srcOrd="0" destOrd="0" presId="urn:microsoft.com/office/officeart/2005/8/layout/radial2"/>
    <dgm:cxn modelId="{DB40EC6C-96AE-464D-B1AB-122DC55E2042}" type="presParOf" srcId="{9A5AED6B-F00C-4182-A7C1-3CCD97EE4F2B}" destId="{D5943B93-E17C-4306-9148-C439454D5119}" srcOrd="1" destOrd="0" presId="urn:microsoft.com/office/officeart/2005/8/layout/radial2"/>
    <dgm:cxn modelId="{A6E81135-A3F4-42C7-80DA-0131D3A87CF8}" type="presParOf" srcId="{11FCAA3D-79CD-4100-B1C1-2A3F5F9F042A}" destId="{57BD28C9-F34C-4455-94DC-0397CA470349}" srcOrd="5" destOrd="0" presId="urn:microsoft.com/office/officeart/2005/8/layout/radial2"/>
    <dgm:cxn modelId="{057D192B-0D1F-45F3-8093-020D03901D99}" type="presParOf" srcId="{11FCAA3D-79CD-4100-B1C1-2A3F5F9F042A}" destId="{608BE5F2-E655-4A49-B07E-4AE110B58B1D}" srcOrd="6" destOrd="0" presId="urn:microsoft.com/office/officeart/2005/8/layout/radial2"/>
    <dgm:cxn modelId="{DE05CFFB-3371-4AC2-B28C-5B2CEAEE1834}" type="presParOf" srcId="{608BE5F2-E655-4A49-B07E-4AE110B58B1D}" destId="{7D808AA1-6BD0-4592-BA6A-ED3D7624A7A2}" srcOrd="0" destOrd="0" presId="urn:microsoft.com/office/officeart/2005/8/layout/radial2"/>
    <dgm:cxn modelId="{773F082E-1AF5-444A-B187-76A830079996}" type="presParOf" srcId="{608BE5F2-E655-4A49-B07E-4AE110B58B1D}" destId="{6FD26244-29DD-4F42-B97B-F1270CCCC612}" srcOrd="1" destOrd="0" presId="urn:microsoft.com/office/officeart/2005/8/layout/radial2"/>
    <dgm:cxn modelId="{97C50C4D-9681-4AEE-9257-B26DF2BBB2D8}" type="presParOf" srcId="{11FCAA3D-79CD-4100-B1C1-2A3F5F9F042A}" destId="{DDD730B6-EA04-4BE4-A62C-25F9DD88E76D}" srcOrd="7" destOrd="0" presId="urn:microsoft.com/office/officeart/2005/8/layout/radial2"/>
    <dgm:cxn modelId="{D9A9BF54-7009-4FF0-9524-A32FF37530D5}" type="presParOf" srcId="{11FCAA3D-79CD-4100-B1C1-2A3F5F9F042A}" destId="{A81E478C-7EC8-4BC4-A68E-C8068AA2DD2A}" srcOrd="8" destOrd="0" presId="urn:microsoft.com/office/officeart/2005/8/layout/radial2"/>
    <dgm:cxn modelId="{6F37AA37-D0D0-4961-BA5D-6CDA17583205}" type="presParOf" srcId="{A81E478C-7EC8-4BC4-A68E-C8068AA2DD2A}" destId="{4EE1FBC5-83E7-4591-8C66-5A2533BE4BEC}" srcOrd="0" destOrd="0" presId="urn:microsoft.com/office/officeart/2005/8/layout/radial2"/>
    <dgm:cxn modelId="{50316AAD-68C4-448C-9047-D197EFE17853}" type="presParOf" srcId="{A81E478C-7EC8-4BC4-A68E-C8068AA2DD2A}" destId="{A0DDBA91-91E7-44A3-9DAE-91D2C40815F5}" srcOrd="1" destOrd="0" presId="urn:microsoft.com/office/officeart/2005/8/layout/radial2"/>
    <dgm:cxn modelId="{DD36D674-4C43-4E87-85BC-1D5E21520D78}" type="presParOf" srcId="{11FCAA3D-79CD-4100-B1C1-2A3F5F9F042A}" destId="{68958314-B4C8-4217-87DD-50B1A3B4B35D}" srcOrd="9" destOrd="0" presId="urn:microsoft.com/office/officeart/2005/8/layout/radial2"/>
    <dgm:cxn modelId="{0CE748C7-A8C5-478A-9EBE-127A4A328860}" type="presParOf" srcId="{11FCAA3D-79CD-4100-B1C1-2A3F5F9F042A}" destId="{AD653F2B-123F-455D-9877-EB81487577E5}" srcOrd="10" destOrd="0" presId="urn:microsoft.com/office/officeart/2005/8/layout/radial2"/>
    <dgm:cxn modelId="{9F5A2989-EB34-4C47-B7EA-0A041C7FED28}" type="presParOf" srcId="{AD653F2B-123F-455D-9877-EB81487577E5}" destId="{C2AA0931-3B6F-4121-ACB3-59639B6F485E}" srcOrd="0" destOrd="0" presId="urn:microsoft.com/office/officeart/2005/8/layout/radial2"/>
    <dgm:cxn modelId="{D9F55130-D1B0-4B91-BB82-7BA17B5AB685}" type="presParOf" srcId="{AD653F2B-123F-455D-9877-EB81487577E5}" destId="{00938D53-45FB-4B26-AA90-576BF8B42408}" srcOrd="1" destOrd="0" presId="urn:microsoft.com/office/officeart/2005/8/layout/radial2"/>
    <dgm:cxn modelId="{8DE8B069-0F40-4D93-80DF-2D65D5D56B04}" type="presParOf" srcId="{11FCAA3D-79CD-4100-B1C1-2A3F5F9F042A}" destId="{4165EB2E-CA23-40BE-B73D-F3D0FB2C9DBB}" srcOrd="11" destOrd="0" presId="urn:microsoft.com/office/officeart/2005/8/layout/radial2"/>
    <dgm:cxn modelId="{E38D0EB4-E9C0-4217-8064-D5301EBC7DF9}" type="presParOf" srcId="{11FCAA3D-79CD-4100-B1C1-2A3F5F9F042A}" destId="{016263C8-187C-42E1-BD76-36EB17B542A5}" srcOrd="12" destOrd="0" presId="urn:microsoft.com/office/officeart/2005/8/layout/radial2"/>
    <dgm:cxn modelId="{1CF662A6-40AF-4153-8C3B-51E431C6AD7A}" type="presParOf" srcId="{016263C8-187C-42E1-BD76-36EB17B542A5}" destId="{DA6530A1-0031-4481-8693-2C7C549139FD}" srcOrd="0" destOrd="0" presId="urn:microsoft.com/office/officeart/2005/8/layout/radial2"/>
    <dgm:cxn modelId="{182E0A07-1B5D-46B3-8D42-109CC47A8BED}" type="presParOf" srcId="{016263C8-187C-42E1-BD76-36EB17B542A5}" destId="{C2298CC5-9EF5-43FE-8A2C-9A665DDD739D}" srcOrd="1" destOrd="0" presId="urn:microsoft.com/office/officeart/2005/8/layout/radial2"/>
    <dgm:cxn modelId="{754615A7-29CF-40D9-8D0C-7CC96F16902A}" type="presParOf" srcId="{11FCAA3D-79CD-4100-B1C1-2A3F5F9F042A}" destId="{8D9D6D19-AE9F-43F2-9BC0-A8871FDBC1E2}" srcOrd="13" destOrd="0" presId="urn:microsoft.com/office/officeart/2005/8/layout/radial2"/>
    <dgm:cxn modelId="{4D6E79E9-60F7-423C-B37C-5E1DC1627E90}" type="presParOf" srcId="{11FCAA3D-79CD-4100-B1C1-2A3F5F9F042A}" destId="{B8C5D5EE-F7C7-4FBB-B32F-819FF946196C}" srcOrd="14" destOrd="0" presId="urn:microsoft.com/office/officeart/2005/8/layout/radial2"/>
    <dgm:cxn modelId="{A94D99E9-D56B-4224-91FE-E2FABBEAAC8A}" type="presParOf" srcId="{B8C5D5EE-F7C7-4FBB-B32F-819FF946196C}" destId="{EE5A1B99-09A0-4484-B451-0785499DA71E}" srcOrd="0" destOrd="0" presId="urn:microsoft.com/office/officeart/2005/8/layout/radial2"/>
    <dgm:cxn modelId="{B6FC0B15-4623-4B34-BED2-2BABA8EB1D1E}" type="presParOf" srcId="{B8C5D5EE-F7C7-4FBB-B32F-819FF946196C}" destId="{05D8832F-AB37-402D-9D2D-60ADEC951D5E}"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3CCC77-EDED-47B8-9D31-BFCDCBAACD6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fa-IR"/>
        </a:p>
      </dgm:t>
    </dgm:pt>
    <dgm:pt modelId="{A2586DB1-77C9-4D44-8D23-12E4A60F3FEA}">
      <dgm:prSet phldrT="[Text]" custT="1"/>
      <dgm:spPr/>
      <dgm:t>
        <a:bodyPr/>
        <a:lstStyle/>
        <a:p>
          <a:pPr rtl="1"/>
          <a:r>
            <a:rPr lang="fa-IR" sz="4400" b="1" dirty="0" smtClean="0">
              <a:solidFill>
                <a:schemeClr val="bg1">
                  <a:lumMod val="95000"/>
                  <a:lumOff val="5000"/>
                </a:schemeClr>
              </a:solidFill>
              <a:latin typeface="Arial" panose="020B0604020202020204" pitchFamily="34" charset="0"/>
              <a:cs typeface="Arial" panose="020B0604020202020204" pitchFamily="34" charset="0"/>
            </a:rPr>
            <a:t>اطفاء حریق</a:t>
          </a:r>
          <a:endParaRPr lang="fa-IR" sz="4400" b="1" dirty="0">
            <a:solidFill>
              <a:schemeClr val="bg1">
                <a:lumMod val="95000"/>
                <a:lumOff val="5000"/>
              </a:schemeClr>
            </a:solidFill>
            <a:latin typeface="Arial" panose="020B0604020202020204" pitchFamily="34" charset="0"/>
            <a:cs typeface="Arial" panose="020B0604020202020204" pitchFamily="34" charset="0"/>
          </a:endParaRPr>
        </a:p>
      </dgm:t>
    </dgm:pt>
    <dgm:pt modelId="{D22D6254-0F4E-4D63-8EE5-457581531D72}" type="parTrans" cxnId="{DF0541A4-3CF6-41CA-B244-4191FEE8120C}">
      <dgm:prSet/>
      <dgm:spPr/>
      <dgm:t>
        <a:bodyPr/>
        <a:lstStyle/>
        <a:p>
          <a:pPr rtl="1"/>
          <a:endParaRPr lang="fa-IR"/>
        </a:p>
      </dgm:t>
    </dgm:pt>
    <dgm:pt modelId="{E5F5968A-A02B-4FFB-83BF-3CBE2A8B10F0}" type="sibTrans" cxnId="{DF0541A4-3CF6-41CA-B244-4191FEE8120C}">
      <dgm:prSet/>
      <dgm:spPr/>
      <dgm:t>
        <a:bodyPr/>
        <a:lstStyle/>
        <a:p>
          <a:pPr rtl="1"/>
          <a:endParaRPr lang="fa-IR"/>
        </a:p>
      </dgm:t>
    </dgm:pt>
    <dgm:pt modelId="{2132304A-177D-4D64-AF2B-C5311679DAF7}">
      <dgm:prSet custT="1"/>
      <dgm:spPr/>
      <dgm:t>
        <a:bodyPr/>
        <a:lstStyle/>
        <a:p>
          <a:pPr rtl="1"/>
          <a:r>
            <a:rPr lang="fa-IR" sz="2400" b="1" dirty="0" smtClean="0">
              <a:solidFill>
                <a:schemeClr val="bg1">
                  <a:lumMod val="95000"/>
                  <a:lumOff val="5000"/>
                </a:schemeClr>
              </a:solidFill>
              <a:latin typeface="Arial" panose="020B0604020202020204" pitchFamily="34" charset="0"/>
              <a:cs typeface="Arial" panose="020B0604020202020204" pitchFamily="34" charset="0"/>
            </a:rPr>
            <a:t>سیستم اطفای حریق اسپرینکلر</a:t>
          </a:r>
          <a:endParaRPr lang="fa-IR" sz="2400" dirty="0">
            <a:solidFill>
              <a:schemeClr val="bg1">
                <a:lumMod val="95000"/>
                <a:lumOff val="5000"/>
              </a:schemeClr>
            </a:solidFill>
            <a:latin typeface="Arial" panose="020B0604020202020204" pitchFamily="34" charset="0"/>
            <a:cs typeface="Arial" panose="020B0604020202020204" pitchFamily="34" charset="0"/>
          </a:endParaRPr>
        </a:p>
      </dgm:t>
    </dgm:pt>
    <dgm:pt modelId="{5EB6D536-222B-4676-814E-6884D40D0236}" type="parTrans" cxnId="{8B27EF48-54E9-4C30-988C-6304D9AF39CF}">
      <dgm:prSet/>
      <dgm:spPr/>
      <dgm:t>
        <a:bodyPr/>
        <a:lstStyle/>
        <a:p>
          <a:pPr rtl="1"/>
          <a:endParaRPr lang="fa-IR"/>
        </a:p>
      </dgm:t>
    </dgm:pt>
    <dgm:pt modelId="{35C7F02C-B09D-4D6C-8B03-A646532CBD98}" type="sibTrans" cxnId="{8B27EF48-54E9-4C30-988C-6304D9AF39CF}">
      <dgm:prSet/>
      <dgm:spPr/>
      <dgm:t>
        <a:bodyPr/>
        <a:lstStyle/>
        <a:p>
          <a:pPr rtl="1"/>
          <a:endParaRPr lang="fa-IR"/>
        </a:p>
      </dgm:t>
    </dgm:pt>
    <dgm:pt modelId="{5A2D4932-8969-411E-9DA2-7D801126C592}">
      <dgm:prSet custT="1"/>
      <dgm:spPr/>
      <dgm:t>
        <a:bodyPr/>
        <a:lstStyle/>
        <a:p>
          <a:pPr rtl="1"/>
          <a:r>
            <a:rPr lang="fa-IR" sz="2800" b="1" dirty="0" smtClean="0">
              <a:solidFill>
                <a:schemeClr val="bg1">
                  <a:lumMod val="95000"/>
                  <a:lumOff val="5000"/>
                </a:schemeClr>
              </a:solidFill>
              <a:latin typeface="Arial" panose="020B0604020202020204" pitchFamily="34" charset="0"/>
              <a:cs typeface="Arial" panose="020B0604020202020204" pitchFamily="34" charset="0"/>
            </a:rPr>
            <a:t>سیستم اطفای حریق واتر میست</a:t>
          </a:r>
          <a:endParaRPr lang="fa-IR" sz="2800" dirty="0">
            <a:solidFill>
              <a:schemeClr val="bg1">
                <a:lumMod val="95000"/>
                <a:lumOff val="5000"/>
              </a:schemeClr>
            </a:solidFill>
            <a:latin typeface="Arial" panose="020B0604020202020204" pitchFamily="34" charset="0"/>
            <a:cs typeface="Arial" panose="020B0604020202020204" pitchFamily="34" charset="0"/>
          </a:endParaRPr>
        </a:p>
      </dgm:t>
    </dgm:pt>
    <dgm:pt modelId="{00ACB30B-89D9-44E1-A57D-8AC78423EE4B}" type="parTrans" cxnId="{F8372D20-FA90-40A3-8724-D61FE4E38CAD}">
      <dgm:prSet/>
      <dgm:spPr/>
      <dgm:t>
        <a:bodyPr/>
        <a:lstStyle/>
        <a:p>
          <a:pPr rtl="1"/>
          <a:endParaRPr lang="fa-IR"/>
        </a:p>
      </dgm:t>
    </dgm:pt>
    <dgm:pt modelId="{F7D22B5C-E1D4-4C9D-B1B1-1D91D8A03C43}" type="sibTrans" cxnId="{F8372D20-FA90-40A3-8724-D61FE4E38CAD}">
      <dgm:prSet/>
      <dgm:spPr/>
      <dgm:t>
        <a:bodyPr/>
        <a:lstStyle/>
        <a:p>
          <a:pPr rtl="1"/>
          <a:endParaRPr lang="fa-IR"/>
        </a:p>
      </dgm:t>
    </dgm:pt>
    <dgm:pt modelId="{86B3FAB5-FD68-4052-B95B-8B5BEF72E368}">
      <dgm:prSet/>
      <dgm:spPr/>
      <dgm:t>
        <a:bodyPr/>
        <a:lstStyle/>
        <a:p>
          <a:pPr rtl="1"/>
          <a:r>
            <a:rPr lang="fa-IR" b="1" dirty="0" smtClean="0">
              <a:solidFill>
                <a:schemeClr val="bg1">
                  <a:lumMod val="95000"/>
                  <a:lumOff val="5000"/>
                </a:schemeClr>
              </a:solidFill>
              <a:latin typeface="Arial" panose="020B0604020202020204" pitchFamily="34" charset="0"/>
              <a:cs typeface="Arial" panose="020B0604020202020204" pitchFamily="34" charset="0"/>
            </a:rPr>
            <a:t>اطفاء حریق ایروسل </a:t>
          </a:r>
          <a:endParaRPr lang="fa-IR" dirty="0">
            <a:solidFill>
              <a:schemeClr val="bg1">
                <a:lumMod val="95000"/>
                <a:lumOff val="5000"/>
              </a:schemeClr>
            </a:solidFill>
            <a:latin typeface="Arial" panose="020B0604020202020204" pitchFamily="34" charset="0"/>
            <a:cs typeface="Arial" panose="020B0604020202020204" pitchFamily="34" charset="0"/>
          </a:endParaRPr>
        </a:p>
      </dgm:t>
    </dgm:pt>
    <dgm:pt modelId="{646AFB43-550D-4B33-9870-D133168183AB}" type="parTrans" cxnId="{A6232CF4-5EFA-455D-A6C1-7729F58CF796}">
      <dgm:prSet/>
      <dgm:spPr/>
      <dgm:t>
        <a:bodyPr/>
        <a:lstStyle/>
        <a:p>
          <a:pPr rtl="1"/>
          <a:endParaRPr lang="fa-IR"/>
        </a:p>
      </dgm:t>
    </dgm:pt>
    <dgm:pt modelId="{4C77C887-F155-4D50-BFC8-4E22007B584C}" type="sibTrans" cxnId="{A6232CF4-5EFA-455D-A6C1-7729F58CF796}">
      <dgm:prSet/>
      <dgm:spPr/>
      <dgm:t>
        <a:bodyPr/>
        <a:lstStyle/>
        <a:p>
          <a:pPr rtl="1"/>
          <a:endParaRPr lang="fa-IR"/>
        </a:p>
      </dgm:t>
    </dgm:pt>
    <dgm:pt modelId="{C750D00B-7E45-4724-8FC5-24BD742AA858}" type="pres">
      <dgm:prSet presAssocID="{FB3CCC77-EDED-47B8-9D31-BFCDCBAACD61}" presName="hierChild1" presStyleCnt="0">
        <dgm:presLayoutVars>
          <dgm:orgChart val="1"/>
          <dgm:chPref val="1"/>
          <dgm:dir/>
          <dgm:animOne val="branch"/>
          <dgm:animLvl val="lvl"/>
          <dgm:resizeHandles/>
        </dgm:presLayoutVars>
      </dgm:prSet>
      <dgm:spPr/>
      <dgm:t>
        <a:bodyPr/>
        <a:lstStyle/>
        <a:p>
          <a:pPr rtl="1"/>
          <a:endParaRPr lang="fa-IR"/>
        </a:p>
      </dgm:t>
    </dgm:pt>
    <dgm:pt modelId="{FC0A1E65-49B5-4B57-AC20-A2CA671A2AA6}" type="pres">
      <dgm:prSet presAssocID="{A2586DB1-77C9-4D44-8D23-12E4A60F3FEA}" presName="hierRoot1" presStyleCnt="0">
        <dgm:presLayoutVars>
          <dgm:hierBranch val="init"/>
        </dgm:presLayoutVars>
      </dgm:prSet>
      <dgm:spPr/>
    </dgm:pt>
    <dgm:pt modelId="{27968BC4-9E60-45CF-9C5C-F5392F38BBB6}" type="pres">
      <dgm:prSet presAssocID="{A2586DB1-77C9-4D44-8D23-12E4A60F3FEA}" presName="rootComposite1" presStyleCnt="0"/>
      <dgm:spPr/>
    </dgm:pt>
    <dgm:pt modelId="{CA180926-3E6F-4B06-88DC-D84E4F2ABD8C}" type="pres">
      <dgm:prSet presAssocID="{A2586DB1-77C9-4D44-8D23-12E4A60F3FEA}" presName="rootText1" presStyleLbl="node0" presStyleIdx="0" presStyleCnt="1" custScaleX="105430" custScaleY="115930">
        <dgm:presLayoutVars>
          <dgm:chPref val="3"/>
        </dgm:presLayoutVars>
      </dgm:prSet>
      <dgm:spPr/>
      <dgm:t>
        <a:bodyPr/>
        <a:lstStyle/>
        <a:p>
          <a:pPr rtl="1"/>
          <a:endParaRPr lang="fa-IR"/>
        </a:p>
      </dgm:t>
    </dgm:pt>
    <dgm:pt modelId="{EC19EC59-855B-4DA6-9CEF-20EC758FC398}" type="pres">
      <dgm:prSet presAssocID="{A2586DB1-77C9-4D44-8D23-12E4A60F3FEA}" presName="rootConnector1" presStyleLbl="node1" presStyleIdx="0" presStyleCnt="0"/>
      <dgm:spPr/>
      <dgm:t>
        <a:bodyPr/>
        <a:lstStyle/>
        <a:p>
          <a:pPr rtl="1"/>
          <a:endParaRPr lang="fa-IR"/>
        </a:p>
      </dgm:t>
    </dgm:pt>
    <dgm:pt modelId="{3DEF26C1-27DF-4094-BFDD-541F727898A8}" type="pres">
      <dgm:prSet presAssocID="{A2586DB1-77C9-4D44-8D23-12E4A60F3FEA}" presName="hierChild2" presStyleCnt="0"/>
      <dgm:spPr/>
    </dgm:pt>
    <dgm:pt modelId="{FF16F332-0FC9-42CB-A6A8-EA6583D8EEC2}" type="pres">
      <dgm:prSet presAssocID="{5EB6D536-222B-4676-814E-6884D40D0236}" presName="Name37" presStyleLbl="parChTrans1D2" presStyleIdx="0" presStyleCnt="3"/>
      <dgm:spPr/>
      <dgm:t>
        <a:bodyPr/>
        <a:lstStyle/>
        <a:p>
          <a:pPr rtl="1"/>
          <a:endParaRPr lang="fa-IR"/>
        </a:p>
      </dgm:t>
    </dgm:pt>
    <dgm:pt modelId="{C2B6D2B3-6133-4328-ADCA-DE7519C2A902}" type="pres">
      <dgm:prSet presAssocID="{2132304A-177D-4D64-AF2B-C5311679DAF7}" presName="hierRoot2" presStyleCnt="0">
        <dgm:presLayoutVars>
          <dgm:hierBranch val="init"/>
        </dgm:presLayoutVars>
      </dgm:prSet>
      <dgm:spPr/>
    </dgm:pt>
    <dgm:pt modelId="{7D6860E6-8E3E-4B1B-981E-D8596567113B}" type="pres">
      <dgm:prSet presAssocID="{2132304A-177D-4D64-AF2B-C5311679DAF7}" presName="rootComposite" presStyleCnt="0"/>
      <dgm:spPr/>
    </dgm:pt>
    <dgm:pt modelId="{B5B97924-5FC8-437C-84B5-85B766881EE7}" type="pres">
      <dgm:prSet presAssocID="{2132304A-177D-4D64-AF2B-C5311679DAF7}" presName="rootText" presStyleLbl="node2" presStyleIdx="0" presStyleCnt="3" custScaleX="95645" custScaleY="74742">
        <dgm:presLayoutVars>
          <dgm:chPref val="3"/>
        </dgm:presLayoutVars>
      </dgm:prSet>
      <dgm:spPr/>
      <dgm:t>
        <a:bodyPr/>
        <a:lstStyle/>
        <a:p>
          <a:pPr rtl="1"/>
          <a:endParaRPr lang="fa-IR"/>
        </a:p>
      </dgm:t>
    </dgm:pt>
    <dgm:pt modelId="{A0D9D7A5-A0C1-489F-A045-5FB1D687F8CB}" type="pres">
      <dgm:prSet presAssocID="{2132304A-177D-4D64-AF2B-C5311679DAF7}" presName="rootConnector" presStyleLbl="node2" presStyleIdx="0" presStyleCnt="3"/>
      <dgm:spPr/>
      <dgm:t>
        <a:bodyPr/>
        <a:lstStyle/>
        <a:p>
          <a:pPr rtl="1"/>
          <a:endParaRPr lang="fa-IR"/>
        </a:p>
      </dgm:t>
    </dgm:pt>
    <dgm:pt modelId="{3D166D9F-2C65-4A72-BEC5-82EC69C6A25D}" type="pres">
      <dgm:prSet presAssocID="{2132304A-177D-4D64-AF2B-C5311679DAF7}" presName="hierChild4" presStyleCnt="0"/>
      <dgm:spPr/>
    </dgm:pt>
    <dgm:pt modelId="{6595875F-B250-409C-B686-3333D5FD4EF2}" type="pres">
      <dgm:prSet presAssocID="{2132304A-177D-4D64-AF2B-C5311679DAF7}" presName="hierChild5" presStyleCnt="0"/>
      <dgm:spPr/>
    </dgm:pt>
    <dgm:pt modelId="{2A1AB386-74F7-4F75-B9FF-E0C38DDB16DC}" type="pres">
      <dgm:prSet presAssocID="{00ACB30B-89D9-44E1-A57D-8AC78423EE4B}" presName="Name37" presStyleLbl="parChTrans1D2" presStyleIdx="1" presStyleCnt="3"/>
      <dgm:spPr/>
      <dgm:t>
        <a:bodyPr/>
        <a:lstStyle/>
        <a:p>
          <a:pPr rtl="1"/>
          <a:endParaRPr lang="fa-IR"/>
        </a:p>
      </dgm:t>
    </dgm:pt>
    <dgm:pt modelId="{D04379F4-8FB0-4A37-A477-79A7560F3F4C}" type="pres">
      <dgm:prSet presAssocID="{5A2D4932-8969-411E-9DA2-7D801126C592}" presName="hierRoot2" presStyleCnt="0">
        <dgm:presLayoutVars>
          <dgm:hierBranch val="init"/>
        </dgm:presLayoutVars>
      </dgm:prSet>
      <dgm:spPr/>
    </dgm:pt>
    <dgm:pt modelId="{947A7693-7201-4FC2-A432-7DF8FCC65700}" type="pres">
      <dgm:prSet presAssocID="{5A2D4932-8969-411E-9DA2-7D801126C592}" presName="rootComposite" presStyleCnt="0"/>
      <dgm:spPr/>
    </dgm:pt>
    <dgm:pt modelId="{80DEFCF2-9750-467E-86CF-806894E25CD8}" type="pres">
      <dgm:prSet presAssocID="{5A2D4932-8969-411E-9DA2-7D801126C592}" presName="rootText" presStyleLbl="node2" presStyleIdx="1" presStyleCnt="3" custScaleX="104266" custScaleY="72982">
        <dgm:presLayoutVars>
          <dgm:chPref val="3"/>
        </dgm:presLayoutVars>
      </dgm:prSet>
      <dgm:spPr/>
      <dgm:t>
        <a:bodyPr/>
        <a:lstStyle/>
        <a:p>
          <a:pPr rtl="1"/>
          <a:endParaRPr lang="fa-IR"/>
        </a:p>
      </dgm:t>
    </dgm:pt>
    <dgm:pt modelId="{057D6BC8-6F4C-4A5F-BBC8-83C4D1BDED3F}" type="pres">
      <dgm:prSet presAssocID="{5A2D4932-8969-411E-9DA2-7D801126C592}" presName="rootConnector" presStyleLbl="node2" presStyleIdx="1" presStyleCnt="3"/>
      <dgm:spPr/>
      <dgm:t>
        <a:bodyPr/>
        <a:lstStyle/>
        <a:p>
          <a:pPr rtl="1"/>
          <a:endParaRPr lang="fa-IR"/>
        </a:p>
      </dgm:t>
    </dgm:pt>
    <dgm:pt modelId="{2305DB47-A0E8-4566-9D2B-93B6B27971BE}" type="pres">
      <dgm:prSet presAssocID="{5A2D4932-8969-411E-9DA2-7D801126C592}" presName="hierChild4" presStyleCnt="0"/>
      <dgm:spPr/>
    </dgm:pt>
    <dgm:pt modelId="{6513C8E1-509C-4E9A-880D-0BD5E51C7761}" type="pres">
      <dgm:prSet presAssocID="{5A2D4932-8969-411E-9DA2-7D801126C592}" presName="hierChild5" presStyleCnt="0"/>
      <dgm:spPr/>
    </dgm:pt>
    <dgm:pt modelId="{02C787AC-2E89-44E5-923B-5C9086E4E8DF}" type="pres">
      <dgm:prSet presAssocID="{646AFB43-550D-4B33-9870-D133168183AB}" presName="Name37" presStyleLbl="parChTrans1D2" presStyleIdx="2" presStyleCnt="3"/>
      <dgm:spPr/>
      <dgm:t>
        <a:bodyPr/>
        <a:lstStyle/>
        <a:p>
          <a:pPr rtl="1"/>
          <a:endParaRPr lang="fa-IR"/>
        </a:p>
      </dgm:t>
    </dgm:pt>
    <dgm:pt modelId="{C42FEB27-810B-4A0C-B994-6BBE80BD7A9B}" type="pres">
      <dgm:prSet presAssocID="{86B3FAB5-FD68-4052-B95B-8B5BEF72E368}" presName="hierRoot2" presStyleCnt="0">
        <dgm:presLayoutVars>
          <dgm:hierBranch val="init"/>
        </dgm:presLayoutVars>
      </dgm:prSet>
      <dgm:spPr/>
    </dgm:pt>
    <dgm:pt modelId="{2C128B56-D62C-4C8B-AF6B-D6C465F5904E}" type="pres">
      <dgm:prSet presAssocID="{86B3FAB5-FD68-4052-B95B-8B5BEF72E368}" presName="rootComposite" presStyleCnt="0"/>
      <dgm:spPr/>
    </dgm:pt>
    <dgm:pt modelId="{A748DECA-6F44-471A-80B5-F5F8FC76B9D9}" type="pres">
      <dgm:prSet presAssocID="{86B3FAB5-FD68-4052-B95B-8B5BEF72E368}" presName="rootText" presStyleLbl="node2" presStyleIdx="2" presStyleCnt="3" custScaleX="99094" custScaleY="74742">
        <dgm:presLayoutVars>
          <dgm:chPref val="3"/>
        </dgm:presLayoutVars>
      </dgm:prSet>
      <dgm:spPr/>
      <dgm:t>
        <a:bodyPr/>
        <a:lstStyle/>
        <a:p>
          <a:pPr rtl="1"/>
          <a:endParaRPr lang="fa-IR"/>
        </a:p>
      </dgm:t>
    </dgm:pt>
    <dgm:pt modelId="{77D83140-610D-413A-A14F-47014FE07168}" type="pres">
      <dgm:prSet presAssocID="{86B3FAB5-FD68-4052-B95B-8B5BEF72E368}" presName="rootConnector" presStyleLbl="node2" presStyleIdx="2" presStyleCnt="3"/>
      <dgm:spPr/>
      <dgm:t>
        <a:bodyPr/>
        <a:lstStyle/>
        <a:p>
          <a:pPr rtl="1"/>
          <a:endParaRPr lang="fa-IR"/>
        </a:p>
      </dgm:t>
    </dgm:pt>
    <dgm:pt modelId="{39B41C58-B8E8-470A-8529-74DD1958EE99}" type="pres">
      <dgm:prSet presAssocID="{86B3FAB5-FD68-4052-B95B-8B5BEF72E368}" presName="hierChild4" presStyleCnt="0"/>
      <dgm:spPr/>
    </dgm:pt>
    <dgm:pt modelId="{F3282C9F-4274-442D-B570-0F8183C04693}" type="pres">
      <dgm:prSet presAssocID="{86B3FAB5-FD68-4052-B95B-8B5BEF72E368}" presName="hierChild5" presStyleCnt="0"/>
      <dgm:spPr/>
    </dgm:pt>
    <dgm:pt modelId="{08F70D87-C819-4BBF-907A-637FBC5FC087}" type="pres">
      <dgm:prSet presAssocID="{A2586DB1-77C9-4D44-8D23-12E4A60F3FEA}" presName="hierChild3" presStyleCnt="0"/>
      <dgm:spPr/>
    </dgm:pt>
  </dgm:ptLst>
  <dgm:cxnLst>
    <dgm:cxn modelId="{A6232CF4-5EFA-455D-A6C1-7729F58CF796}" srcId="{A2586DB1-77C9-4D44-8D23-12E4A60F3FEA}" destId="{86B3FAB5-FD68-4052-B95B-8B5BEF72E368}" srcOrd="2" destOrd="0" parTransId="{646AFB43-550D-4B33-9870-D133168183AB}" sibTransId="{4C77C887-F155-4D50-BFC8-4E22007B584C}"/>
    <dgm:cxn modelId="{4E239332-23B0-4529-9AC6-20F9258EEB1B}" type="presOf" srcId="{2132304A-177D-4D64-AF2B-C5311679DAF7}" destId="{A0D9D7A5-A0C1-489F-A045-5FB1D687F8CB}" srcOrd="1" destOrd="0" presId="urn:microsoft.com/office/officeart/2005/8/layout/orgChart1"/>
    <dgm:cxn modelId="{3C44D09D-A0F3-42C4-8495-8F652CDE651E}" type="presOf" srcId="{86B3FAB5-FD68-4052-B95B-8B5BEF72E368}" destId="{77D83140-610D-413A-A14F-47014FE07168}" srcOrd="1" destOrd="0" presId="urn:microsoft.com/office/officeart/2005/8/layout/orgChart1"/>
    <dgm:cxn modelId="{8432BACB-2372-4468-9F69-DC537378C158}" type="presOf" srcId="{A2586DB1-77C9-4D44-8D23-12E4A60F3FEA}" destId="{CA180926-3E6F-4B06-88DC-D84E4F2ABD8C}" srcOrd="0" destOrd="0" presId="urn:microsoft.com/office/officeart/2005/8/layout/orgChart1"/>
    <dgm:cxn modelId="{7CC8E895-BAF1-4360-9B50-4CB9B4F1FF98}" type="presOf" srcId="{646AFB43-550D-4B33-9870-D133168183AB}" destId="{02C787AC-2E89-44E5-923B-5C9086E4E8DF}" srcOrd="0" destOrd="0" presId="urn:microsoft.com/office/officeart/2005/8/layout/orgChart1"/>
    <dgm:cxn modelId="{7BBBEFFA-D842-479E-B26F-F218186EB82A}" type="presOf" srcId="{5A2D4932-8969-411E-9DA2-7D801126C592}" destId="{80DEFCF2-9750-467E-86CF-806894E25CD8}" srcOrd="0" destOrd="0" presId="urn:microsoft.com/office/officeart/2005/8/layout/orgChart1"/>
    <dgm:cxn modelId="{70EEBD75-CA08-4EDD-BC02-A9579049D08B}" type="presOf" srcId="{5A2D4932-8969-411E-9DA2-7D801126C592}" destId="{057D6BC8-6F4C-4A5F-BBC8-83C4D1BDED3F}" srcOrd="1" destOrd="0" presId="urn:microsoft.com/office/officeart/2005/8/layout/orgChart1"/>
    <dgm:cxn modelId="{16037A4B-1DAD-4891-B052-6CBB52F33582}" type="presOf" srcId="{FB3CCC77-EDED-47B8-9D31-BFCDCBAACD61}" destId="{C750D00B-7E45-4724-8FC5-24BD742AA858}" srcOrd="0" destOrd="0" presId="urn:microsoft.com/office/officeart/2005/8/layout/orgChart1"/>
    <dgm:cxn modelId="{8B27EF48-54E9-4C30-988C-6304D9AF39CF}" srcId="{A2586DB1-77C9-4D44-8D23-12E4A60F3FEA}" destId="{2132304A-177D-4D64-AF2B-C5311679DAF7}" srcOrd="0" destOrd="0" parTransId="{5EB6D536-222B-4676-814E-6884D40D0236}" sibTransId="{35C7F02C-B09D-4D6C-8B03-A646532CBD98}"/>
    <dgm:cxn modelId="{39CAE87F-373B-42D2-BC81-B5DFEDFAB6FC}" type="presOf" srcId="{2132304A-177D-4D64-AF2B-C5311679DAF7}" destId="{B5B97924-5FC8-437C-84B5-85B766881EE7}" srcOrd="0" destOrd="0" presId="urn:microsoft.com/office/officeart/2005/8/layout/orgChart1"/>
    <dgm:cxn modelId="{60A2D403-C5D9-4C91-BE0E-300BEEE5150A}" type="presOf" srcId="{86B3FAB5-FD68-4052-B95B-8B5BEF72E368}" destId="{A748DECA-6F44-471A-80B5-F5F8FC76B9D9}" srcOrd="0" destOrd="0" presId="urn:microsoft.com/office/officeart/2005/8/layout/orgChart1"/>
    <dgm:cxn modelId="{F8372D20-FA90-40A3-8724-D61FE4E38CAD}" srcId="{A2586DB1-77C9-4D44-8D23-12E4A60F3FEA}" destId="{5A2D4932-8969-411E-9DA2-7D801126C592}" srcOrd="1" destOrd="0" parTransId="{00ACB30B-89D9-44E1-A57D-8AC78423EE4B}" sibTransId="{F7D22B5C-E1D4-4C9D-B1B1-1D91D8A03C43}"/>
    <dgm:cxn modelId="{FA14A685-2E8B-4C0A-9A4E-A3595930C529}" type="presOf" srcId="{00ACB30B-89D9-44E1-A57D-8AC78423EE4B}" destId="{2A1AB386-74F7-4F75-B9FF-E0C38DDB16DC}" srcOrd="0" destOrd="0" presId="urn:microsoft.com/office/officeart/2005/8/layout/orgChart1"/>
    <dgm:cxn modelId="{FBC63469-D16A-421A-BEC9-BFDEFD6D59FC}" type="presOf" srcId="{5EB6D536-222B-4676-814E-6884D40D0236}" destId="{FF16F332-0FC9-42CB-A6A8-EA6583D8EEC2}" srcOrd="0" destOrd="0" presId="urn:microsoft.com/office/officeart/2005/8/layout/orgChart1"/>
    <dgm:cxn modelId="{DF0541A4-3CF6-41CA-B244-4191FEE8120C}" srcId="{FB3CCC77-EDED-47B8-9D31-BFCDCBAACD61}" destId="{A2586DB1-77C9-4D44-8D23-12E4A60F3FEA}" srcOrd="0" destOrd="0" parTransId="{D22D6254-0F4E-4D63-8EE5-457581531D72}" sibTransId="{E5F5968A-A02B-4FFB-83BF-3CBE2A8B10F0}"/>
    <dgm:cxn modelId="{6B83C725-0200-421E-8013-909346B277F2}" type="presOf" srcId="{A2586DB1-77C9-4D44-8D23-12E4A60F3FEA}" destId="{EC19EC59-855B-4DA6-9CEF-20EC758FC398}" srcOrd="1" destOrd="0" presId="urn:microsoft.com/office/officeart/2005/8/layout/orgChart1"/>
    <dgm:cxn modelId="{3E47C85B-A4DC-4C03-8E81-2B780C44AF2E}" type="presParOf" srcId="{C750D00B-7E45-4724-8FC5-24BD742AA858}" destId="{FC0A1E65-49B5-4B57-AC20-A2CA671A2AA6}" srcOrd="0" destOrd="0" presId="urn:microsoft.com/office/officeart/2005/8/layout/orgChart1"/>
    <dgm:cxn modelId="{128EDA8E-CB47-4F74-86DB-4D5AB08EB098}" type="presParOf" srcId="{FC0A1E65-49B5-4B57-AC20-A2CA671A2AA6}" destId="{27968BC4-9E60-45CF-9C5C-F5392F38BBB6}" srcOrd="0" destOrd="0" presId="urn:microsoft.com/office/officeart/2005/8/layout/orgChart1"/>
    <dgm:cxn modelId="{28E157ED-E9B3-4670-9658-007FE836BF17}" type="presParOf" srcId="{27968BC4-9E60-45CF-9C5C-F5392F38BBB6}" destId="{CA180926-3E6F-4B06-88DC-D84E4F2ABD8C}" srcOrd="0" destOrd="0" presId="urn:microsoft.com/office/officeart/2005/8/layout/orgChart1"/>
    <dgm:cxn modelId="{10B0DA11-80F5-4474-BE63-BC5080779622}" type="presParOf" srcId="{27968BC4-9E60-45CF-9C5C-F5392F38BBB6}" destId="{EC19EC59-855B-4DA6-9CEF-20EC758FC398}" srcOrd="1" destOrd="0" presId="urn:microsoft.com/office/officeart/2005/8/layout/orgChart1"/>
    <dgm:cxn modelId="{AC27BF2A-8409-47F1-AB2E-C00AC2687A62}" type="presParOf" srcId="{FC0A1E65-49B5-4B57-AC20-A2CA671A2AA6}" destId="{3DEF26C1-27DF-4094-BFDD-541F727898A8}" srcOrd="1" destOrd="0" presId="urn:microsoft.com/office/officeart/2005/8/layout/orgChart1"/>
    <dgm:cxn modelId="{8A3A2C85-8288-474F-B673-83402F492DD7}" type="presParOf" srcId="{3DEF26C1-27DF-4094-BFDD-541F727898A8}" destId="{FF16F332-0FC9-42CB-A6A8-EA6583D8EEC2}" srcOrd="0" destOrd="0" presId="urn:microsoft.com/office/officeart/2005/8/layout/orgChart1"/>
    <dgm:cxn modelId="{46E367FE-E69F-432F-9EF9-A4879E431193}" type="presParOf" srcId="{3DEF26C1-27DF-4094-BFDD-541F727898A8}" destId="{C2B6D2B3-6133-4328-ADCA-DE7519C2A902}" srcOrd="1" destOrd="0" presId="urn:microsoft.com/office/officeart/2005/8/layout/orgChart1"/>
    <dgm:cxn modelId="{28C5C19C-9137-480C-9B68-C0223A925284}" type="presParOf" srcId="{C2B6D2B3-6133-4328-ADCA-DE7519C2A902}" destId="{7D6860E6-8E3E-4B1B-981E-D8596567113B}" srcOrd="0" destOrd="0" presId="urn:microsoft.com/office/officeart/2005/8/layout/orgChart1"/>
    <dgm:cxn modelId="{DD16466F-0550-4966-AB97-C235F75D192F}" type="presParOf" srcId="{7D6860E6-8E3E-4B1B-981E-D8596567113B}" destId="{B5B97924-5FC8-437C-84B5-85B766881EE7}" srcOrd="0" destOrd="0" presId="urn:microsoft.com/office/officeart/2005/8/layout/orgChart1"/>
    <dgm:cxn modelId="{FEC18833-5773-46CB-AB28-A52BAEE155FE}" type="presParOf" srcId="{7D6860E6-8E3E-4B1B-981E-D8596567113B}" destId="{A0D9D7A5-A0C1-489F-A045-5FB1D687F8CB}" srcOrd="1" destOrd="0" presId="urn:microsoft.com/office/officeart/2005/8/layout/orgChart1"/>
    <dgm:cxn modelId="{D2236414-48E6-4E8F-8B73-8047854BC036}" type="presParOf" srcId="{C2B6D2B3-6133-4328-ADCA-DE7519C2A902}" destId="{3D166D9F-2C65-4A72-BEC5-82EC69C6A25D}" srcOrd="1" destOrd="0" presId="urn:microsoft.com/office/officeart/2005/8/layout/orgChart1"/>
    <dgm:cxn modelId="{D576EC42-3FD8-4545-BFDB-D9700BBA69D8}" type="presParOf" srcId="{C2B6D2B3-6133-4328-ADCA-DE7519C2A902}" destId="{6595875F-B250-409C-B686-3333D5FD4EF2}" srcOrd="2" destOrd="0" presId="urn:microsoft.com/office/officeart/2005/8/layout/orgChart1"/>
    <dgm:cxn modelId="{73AED652-36C4-4338-8F26-5A29C2821D1B}" type="presParOf" srcId="{3DEF26C1-27DF-4094-BFDD-541F727898A8}" destId="{2A1AB386-74F7-4F75-B9FF-E0C38DDB16DC}" srcOrd="2" destOrd="0" presId="urn:microsoft.com/office/officeart/2005/8/layout/orgChart1"/>
    <dgm:cxn modelId="{1BD3893C-D958-4007-B7EC-FF6F71783269}" type="presParOf" srcId="{3DEF26C1-27DF-4094-BFDD-541F727898A8}" destId="{D04379F4-8FB0-4A37-A477-79A7560F3F4C}" srcOrd="3" destOrd="0" presId="urn:microsoft.com/office/officeart/2005/8/layout/orgChart1"/>
    <dgm:cxn modelId="{86019E73-C81E-4ACD-AD1F-41A1C9EDCE90}" type="presParOf" srcId="{D04379F4-8FB0-4A37-A477-79A7560F3F4C}" destId="{947A7693-7201-4FC2-A432-7DF8FCC65700}" srcOrd="0" destOrd="0" presId="urn:microsoft.com/office/officeart/2005/8/layout/orgChart1"/>
    <dgm:cxn modelId="{10814E18-BF02-4B71-B48C-A0D164891AE7}" type="presParOf" srcId="{947A7693-7201-4FC2-A432-7DF8FCC65700}" destId="{80DEFCF2-9750-467E-86CF-806894E25CD8}" srcOrd="0" destOrd="0" presId="urn:microsoft.com/office/officeart/2005/8/layout/orgChart1"/>
    <dgm:cxn modelId="{C4FF51EE-CBA7-446D-B762-02FCC69F6F7A}" type="presParOf" srcId="{947A7693-7201-4FC2-A432-7DF8FCC65700}" destId="{057D6BC8-6F4C-4A5F-BBC8-83C4D1BDED3F}" srcOrd="1" destOrd="0" presId="urn:microsoft.com/office/officeart/2005/8/layout/orgChart1"/>
    <dgm:cxn modelId="{37A70E7E-C8E3-4205-A113-EA3E2CF1C558}" type="presParOf" srcId="{D04379F4-8FB0-4A37-A477-79A7560F3F4C}" destId="{2305DB47-A0E8-4566-9D2B-93B6B27971BE}" srcOrd="1" destOrd="0" presId="urn:microsoft.com/office/officeart/2005/8/layout/orgChart1"/>
    <dgm:cxn modelId="{5E6FE44C-09B8-4BC0-AEC0-2D2422CD5654}" type="presParOf" srcId="{D04379F4-8FB0-4A37-A477-79A7560F3F4C}" destId="{6513C8E1-509C-4E9A-880D-0BD5E51C7761}" srcOrd="2" destOrd="0" presId="urn:microsoft.com/office/officeart/2005/8/layout/orgChart1"/>
    <dgm:cxn modelId="{01A224CD-3125-44D4-B870-8E6241D954DB}" type="presParOf" srcId="{3DEF26C1-27DF-4094-BFDD-541F727898A8}" destId="{02C787AC-2E89-44E5-923B-5C9086E4E8DF}" srcOrd="4" destOrd="0" presId="urn:microsoft.com/office/officeart/2005/8/layout/orgChart1"/>
    <dgm:cxn modelId="{06A7F826-D22E-46C2-A79D-ADC3199FA321}" type="presParOf" srcId="{3DEF26C1-27DF-4094-BFDD-541F727898A8}" destId="{C42FEB27-810B-4A0C-B994-6BBE80BD7A9B}" srcOrd="5" destOrd="0" presId="urn:microsoft.com/office/officeart/2005/8/layout/orgChart1"/>
    <dgm:cxn modelId="{5BFFFBB7-137F-44EE-BD03-D82F8EDCE1D4}" type="presParOf" srcId="{C42FEB27-810B-4A0C-B994-6BBE80BD7A9B}" destId="{2C128B56-D62C-4C8B-AF6B-D6C465F5904E}" srcOrd="0" destOrd="0" presId="urn:microsoft.com/office/officeart/2005/8/layout/orgChart1"/>
    <dgm:cxn modelId="{1646A217-17D0-4377-902C-D530FD059928}" type="presParOf" srcId="{2C128B56-D62C-4C8B-AF6B-D6C465F5904E}" destId="{A748DECA-6F44-471A-80B5-F5F8FC76B9D9}" srcOrd="0" destOrd="0" presId="urn:microsoft.com/office/officeart/2005/8/layout/orgChart1"/>
    <dgm:cxn modelId="{7C090869-5590-47A2-8C65-278558A89CFC}" type="presParOf" srcId="{2C128B56-D62C-4C8B-AF6B-D6C465F5904E}" destId="{77D83140-610D-413A-A14F-47014FE07168}" srcOrd="1" destOrd="0" presId="urn:microsoft.com/office/officeart/2005/8/layout/orgChart1"/>
    <dgm:cxn modelId="{741D91BE-23D9-4B66-976E-D84BDB174951}" type="presParOf" srcId="{C42FEB27-810B-4A0C-B994-6BBE80BD7A9B}" destId="{39B41C58-B8E8-470A-8529-74DD1958EE99}" srcOrd="1" destOrd="0" presId="urn:microsoft.com/office/officeart/2005/8/layout/orgChart1"/>
    <dgm:cxn modelId="{55D40894-696A-4666-91ED-A9911B4CD189}" type="presParOf" srcId="{C42FEB27-810B-4A0C-B994-6BBE80BD7A9B}" destId="{F3282C9F-4274-442D-B570-0F8183C04693}" srcOrd="2" destOrd="0" presId="urn:microsoft.com/office/officeart/2005/8/layout/orgChart1"/>
    <dgm:cxn modelId="{38C61B5B-27DC-407F-96EE-C7DD3CA73751}" type="presParOf" srcId="{FC0A1E65-49B5-4B57-AC20-A2CA671A2AA6}" destId="{08F70D87-C819-4BBF-907A-637FBC5FC087}"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9D6D19-AE9F-43F2-9BC0-A8871FDBC1E2}">
      <dsp:nvSpPr>
        <dsp:cNvPr id="0" name=""/>
        <dsp:cNvSpPr/>
      </dsp:nvSpPr>
      <dsp:spPr>
        <a:xfrm rot="11503534">
          <a:off x="1531987" y="2842008"/>
          <a:ext cx="1810776" cy="19467"/>
        </a:xfrm>
        <a:custGeom>
          <a:avLst/>
          <a:gdLst/>
          <a:ahLst/>
          <a:cxnLst/>
          <a:rect l="0" t="0" r="0" b="0"/>
          <a:pathLst>
            <a:path>
              <a:moveTo>
                <a:pt x="0" y="9733"/>
              </a:moveTo>
              <a:lnTo>
                <a:pt x="1810776" y="9733"/>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65EB2E-CA23-40BE-B73D-F3D0FB2C9DBB}">
      <dsp:nvSpPr>
        <dsp:cNvPr id="0" name=""/>
        <dsp:cNvSpPr/>
      </dsp:nvSpPr>
      <dsp:spPr>
        <a:xfrm rot="9010700">
          <a:off x="1460459" y="3855923"/>
          <a:ext cx="1995538" cy="19467"/>
        </a:xfrm>
        <a:custGeom>
          <a:avLst/>
          <a:gdLst/>
          <a:ahLst/>
          <a:cxnLst/>
          <a:rect l="0" t="0" r="0" b="0"/>
          <a:pathLst>
            <a:path>
              <a:moveTo>
                <a:pt x="0" y="9733"/>
              </a:moveTo>
              <a:lnTo>
                <a:pt x="1995538" y="9733"/>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958314-B4C8-4217-87DD-50B1A3B4B35D}">
      <dsp:nvSpPr>
        <dsp:cNvPr id="0" name=""/>
        <dsp:cNvSpPr/>
      </dsp:nvSpPr>
      <dsp:spPr>
        <a:xfrm rot="5271139">
          <a:off x="3107047" y="4227671"/>
          <a:ext cx="1371992" cy="19467"/>
        </a:xfrm>
        <a:custGeom>
          <a:avLst/>
          <a:gdLst/>
          <a:ahLst/>
          <a:cxnLst/>
          <a:rect l="0" t="0" r="0" b="0"/>
          <a:pathLst>
            <a:path>
              <a:moveTo>
                <a:pt x="0" y="9733"/>
              </a:moveTo>
              <a:lnTo>
                <a:pt x="1371992" y="9733"/>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D730B6-EA04-4BE4-A62C-25F9DD88E76D}">
      <dsp:nvSpPr>
        <dsp:cNvPr id="0" name=""/>
        <dsp:cNvSpPr/>
      </dsp:nvSpPr>
      <dsp:spPr>
        <a:xfrm rot="2209716">
          <a:off x="4014183" y="3929082"/>
          <a:ext cx="1649136" cy="19467"/>
        </a:xfrm>
        <a:custGeom>
          <a:avLst/>
          <a:gdLst/>
          <a:ahLst/>
          <a:cxnLst/>
          <a:rect l="0" t="0" r="0" b="0"/>
          <a:pathLst>
            <a:path>
              <a:moveTo>
                <a:pt x="0" y="9733"/>
              </a:moveTo>
              <a:lnTo>
                <a:pt x="1649136" y="9733"/>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7BD28C9-F34C-4455-94DC-0397CA470349}">
      <dsp:nvSpPr>
        <dsp:cNvPr id="0" name=""/>
        <dsp:cNvSpPr/>
      </dsp:nvSpPr>
      <dsp:spPr>
        <a:xfrm rot="20438719">
          <a:off x="4133312" y="2698175"/>
          <a:ext cx="1607668" cy="19467"/>
        </a:xfrm>
        <a:custGeom>
          <a:avLst/>
          <a:gdLst/>
          <a:ahLst/>
          <a:cxnLst/>
          <a:rect l="0" t="0" r="0" b="0"/>
          <a:pathLst>
            <a:path>
              <a:moveTo>
                <a:pt x="0" y="9733"/>
              </a:moveTo>
              <a:lnTo>
                <a:pt x="1607668" y="9733"/>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3823AC-6771-4236-893F-EA03545B61F8}">
      <dsp:nvSpPr>
        <dsp:cNvPr id="0" name=""/>
        <dsp:cNvSpPr/>
      </dsp:nvSpPr>
      <dsp:spPr>
        <a:xfrm rot="17672174">
          <a:off x="3489047" y="1975718"/>
          <a:ext cx="1564405" cy="19467"/>
        </a:xfrm>
        <a:custGeom>
          <a:avLst/>
          <a:gdLst/>
          <a:ahLst/>
          <a:cxnLst/>
          <a:rect l="0" t="0" r="0" b="0"/>
          <a:pathLst>
            <a:path>
              <a:moveTo>
                <a:pt x="0" y="9733"/>
              </a:moveTo>
              <a:lnTo>
                <a:pt x="1564405" y="9733"/>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201DFC0-3E7D-4BC8-BDFF-4E2194F835F3}">
      <dsp:nvSpPr>
        <dsp:cNvPr id="0" name=""/>
        <dsp:cNvSpPr/>
      </dsp:nvSpPr>
      <dsp:spPr>
        <a:xfrm rot="14106016">
          <a:off x="2081885" y="1971938"/>
          <a:ext cx="1744423" cy="19467"/>
        </a:xfrm>
        <a:custGeom>
          <a:avLst/>
          <a:gdLst/>
          <a:ahLst/>
          <a:cxnLst/>
          <a:rect l="0" t="0" r="0" b="0"/>
          <a:pathLst>
            <a:path>
              <a:moveTo>
                <a:pt x="0" y="9733"/>
              </a:moveTo>
              <a:lnTo>
                <a:pt x="1744423" y="9733"/>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21398CC-4AB7-46CF-88FA-E9DDBB2DBF3B}">
      <dsp:nvSpPr>
        <dsp:cNvPr id="0" name=""/>
        <dsp:cNvSpPr/>
      </dsp:nvSpPr>
      <dsp:spPr>
        <a:xfrm>
          <a:off x="2252358" y="1527107"/>
          <a:ext cx="2807698" cy="2910075"/>
        </a:xfrm>
        <a:prstGeom prst="ellipse">
          <a:avLst/>
        </a:prstGeom>
        <a:blipFill rotWithShape="1">
          <a:blip xmlns:r="http://schemas.openxmlformats.org/officeDocument/2006/relationships" r:embed="rId1"/>
          <a:stretch>
            <a:fillRect/>
          </a:stretch>
        </a:blipFill>
        <a:ln w="19050" cap="rnd"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sp>
    <dsp:sp modelId="{08D3CC36-2C00-4DE3-9AD3-2D7DCD33F4B4}">
      <dsp:nvSpPr>
        <dsp:cNvPr id="0" name=""/>
        <dsp:cNvSpPr/>
      </dsp:nvSpPr>
      <dsp:spPr>
        <a:xfrm>
          <a:off x="1432298" y="91829"/>
          <a:ext cx="1305401" cy="1288013"/>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fa-IR" sz="1200" b="1" kern="1200" dirty="0" smtClean="0">
              <a:solidFill>
                <a:schemeClr val="bg1">
                  <a:lumMod val="95000"/>
                  <a:lumOff val="5000"/>
                </a:schemeClr>
              </a:solidFill>
            </a:rPr>
            <a:t>چراغ های نشانگر</a:t>
          </a:r>
          <a:endParaRPr lang="fa-IR" sz="1200" b="1" kern="1200" dirty="0">
            <a:solidFill>
              <a:schemeClr val="bg1">
                <a:lumMod val="95000"/>
                <a:lumOff val="5000"/>
              </a:schemeClr>
            </a:solidFill>
          </a:endParaRPr>
        </a:p>
      </dsp:txBody>
      <dsp:txXfrm>
        <a:off x="1623470" y="280454"/>
        <a:ext cx="923057" cy="910763"/>
      </dsp:txXfrm>
    </dsp:sp>
    <dsp:sp modelId="{3B894E51-143E-4407-8B88-9F987C22FB75}">
      <dsp:nvSpPr>
        <dsp:cNvPr id="0" name=""/>
        <dsp:cNvSpPr/>
      </dsp:nvSpPr>
      <dsp:spPr>
        <a:xfrm>
          <a:off x="4170792" y="76204"/>
          <a:ext cx="1375774" cy="1244817"/>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fa-IR" sz="1200" b="1" kern="1200" dirty="0" smtClean="0">
              <a:solidFill>
                <a:schemeClr val="bg1">
                  <a:lumMod val="95000"/>
                  <a:lumOff val="5000"/>
                </a:schemeClr>
              </a:solidFill>
            </a:rPr>
            <a:t>سیستم هایی با ارتباط صوتی و صدایی و...</a:t>
          </a:r>
          <a:endParaRPr lang="fa-IR" sz="1200" b="1" kern="1200" dirty="0">
            <a:solidFill>
              <a:schemeClr val="bg1">
                <a:lumMod val="95000"/>
                <a:lumOff val="5000"/>
              </a:schemeClr>
            </a:solidFill>
          </a:endParaRPr>
        </a:p>
      </dsp:txBody>
      <dsp:txXfrm>
        <a:off x="4372269" y="258503"/>
        <a:ext cx="972820" cy="880219"/>
      </dsp:txXfrm>
    </dsp:sp>
    <dsp:sp modelId="{7D808AA1-6BD0-4592-BA6A-ED3D7624A7A2}">
      <dsp:nvSpPr>
        <dsp:cNvPr id="0" name=""/>
        <dsp:cNvSpPr/>
      </dsp:nvSpPr>
      <dsp:spPr>
        <a:xfrm>
          <a:off x="5661441" y="1595740"/>
          <a:ext cx="1251273" cy="1275966"/>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fa-IR" sz="1200" b="1" kern="1200" dirty="0" smtClean="0">
              <a:solidFill>
                <a:schemeClr val="bg1">
                  <a:lumMod val="95000"/>
                  <a:lumOff val="5000"/>
                </a:schemeClr>
              </a:solidFill>
            </a:rPr>
            <a:t>سنسور</a:t>
          </a:r>
        </a:p>
        <a:p>
          <a:pPr lvl="0" algn="ctr" defTabSz="533400" rtl="1">
            <a:lnSpc>
              <a:spcPct val="90000"/>
            </a:lnSpc>
            <a:spcBef>
              <a:spcPct val="0"/>
            </a:spcBef>
            <a:spcAft>
              <a:spcPct val="35000"/>
            </a:spcAft>
          </a:pPr>
          <a:r>
            <a:rPr lang="fa-IR" sz="1200" b="1" kern="1200" dirty="0" smtClean="0">
              <a:solidFill>
                <a:schemeClr val="bg1">
                  <a:lumMod val="95000"/>
                  <a:lumOff val="5000"/>
                </a:schemeClr>
              </a:solidFill>
            </a:rPr>
            <a:t>(دتکتور)</a:t>
          </a:r>
          <a:endParaRPr lang="fa-IR" sz="1200" b="1" kern="1200" dirty="0">
            <a:solidFill>
              <a:schemeClr val="bg1">
                <a:lumMod val="95000"/>
                <a:lumOff val="5000"/>
              </a:schemeClr>
            </a:solidFill>
          </a:endParaRPr>
        </a:p>
      </dsp:txBody>
      <dsp:txXfrm>
        <a:off x="5844686" y="1782601"/>
        <a:ext cx="884783" cy="902244"/>
      </dsp:txXfrm>
    </dsp:sp>
    <dsp:sp modelId="{4EE1FBC5-83E7-4591-8C66-5A2533BE4BEC}">
      <dsp:nvSpPr>
        <dsp:cNvPr id="0" name=""/>
        <dsp:cNvSpPr/>
      </dsp:nvSpPr>
      <dsp:spPr>
        <a:xfrm>
          <a:off x="5376638" y="4176781"/>
          <a:ext cx="1247309" cy="1263766"/>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fa-IR" sz="1200" b="1" kern="1200" dirty="0" smtClean="0">
              <a:solidFill>
                <a:schemeClr val="bg1">
                  <a:lumMod val="95000"/>
                  <a:lumOff val="5000"/>
                </a:schemeClr>
              </a:solidFill>
            </a:rPr>
            <a:t>شستی ها</a:t>
          </a:r>
          <a:endParaRPr lang="fa-IR" sz="1200" b="1" kern="1200" dirty="0">
            <a:solidFill>
              <a:schemeClr val="bg1">
                <a:lumMod val="95000"/>
                <a:lumOff val="5000"/>
              </a:schemeClr>
            </a:solidFill>
          </a:endParaRPr>
        </a:p>
      </dsp:txBody>
      <dsp:txXfrm>
        <a:off x="5559302" y="4361855"/>
        <a:ext cx="881981" cy="893618"/>
      </dsp:txXfrm>
    </dsp:sp>
    <dsp:sp modelId="{C2AA0931-3B6F-4121-ACB3-59639B6F485E}">
      <dsp:nvSpPr>
        <dsp:cNvPr id="0" name=""/>
        <dsp:cNvSpPr/>
      </dsp:nvSpPr>
      <dsp:spPr>
        <a:xfrm>
          <a:off x="3188270" y="4922408"/>
          <a:ext cx="1311886" cy="1358942"/>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fa-IR" sz="1200" b="1" kern="1200" dirty="0" smtClean="0">
              <a:solidFill>
                <a:schemeClr val="bg1">
                  <a:lumMod val="95000"/>
                  <a:lumOff val="5000"/>
                </a:schemeClr>
              </a:solidFill>
            </a:rPr>
            <a:t>دوربین های مدار بسته</a:t>
          </a:r>
          <a:endParaRPr lang="fa-IR" sz="1200" b="1" kern="1200" dirty="0">
            <a:solidFill>
              <a:schemeClr val="bg1">
                <a:lumMod val="95000"/>
                <a:lumOff val="5000"/>
              </a:schemeClr>
            </a:solidFill>
          </a:endParaRPr>
        </a:p>
      </dsp:txBody>
      <dsp:txXfrm>
        <a:off x="3380391" y="5121420"/>
        <a:ext cx="927644" cy="960918"/>
      </dsp:txXfrm>
    </dsp:sp>
    <dsp:sp modelId="{DA6530A1-0031-4481-8693-2C7C549139FD}">
      <dsp:nvSpPr>
        <dsp:cNvPr id="0" name=""/>
        <dsp:cNvSpPr/>
      </dsp:nvSpPr>
      <dsp:spPr>
        <a:xfrm>
          <a:off x="331667" y="4017471"/>
          <a:ext cx="1348948" cy="1361067"/>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fa-IR" sz="1200" b="1" kern="1200" dirty="0" smtClean="0">
              <a:solidFill>
                <a:schemeClr val="bg1">
                  <a:lumMod val="95000"/>
                  <a:lumOff val="5000"/>
                </a:schemeClr>
              </a:solidFill>
            </a:rPr>
            <a:t>سنسور نشت آب وتشخیص آتش</a:t>
          </a:r>
          <a:endParaRPr lang="fa-IR" sz="1200" b="1" kern="1200" dirty="0">
            <a:solidFill>
              <a:schemeClr val="bg1">
                <a:lumMod val="95000"/>
                <a:lumOff val="5000"/>
              </a:schemeClr>
            </a:solidFill>
          </a:endParaRPr>
        </a:p>
      </dsp:txBody>
      <dsp:txXfrm>
        <a:off x="529216" y="4216795"/>
        <a:ext cx="953850" cy="962419"/>
      </dsp:txXfrm>
    </dsp:sp>
    <dsp:sp modelId="{EE5A1B99-09A0-4484-B451-0785499DA71E}">
      <dsp:nvSpPr>
        <dsp:cNvPr id="0" name=""/>
        <dsp:cNvSpPr/>
      </dsp:nvSpPr>
      <dsp:spPr>
        <a:xfrm>
          <a:off x="256508" y="1858297"/>
          <a:ext cx="1307130" cy="1352890"/>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fa-IR" sz="1200" b="1" kern="1200" dirty="0" smtClean="0">
              <a:solidFill>
                <a:schemeClr val="bg1">
                  <a:lumMod val="95000"/>
                  <a:lumOff val="5000"/>
                </a:schemeClr>
              </a:solidFill>
            </a:rPr>
            <a:t>پانل های کنترول</a:t>
          </a:r>
          <a:endParaRPr lang="fa-IR" sz="1200" b="1" kern="1200" dirty="0">
            <a:solidFill>
              <a:schemeClr val="bg1">
                <a:lumMod val="95000"/>
                <a:lumOff val="5000"/>
              </a:schemeClr>
            </a:solidFill>
          </a:endParaRPr>
        </a:p>
      </dsp:txBody>
      <dsp:txXfrm>
        <a:off x="447933" y="2056423"/>
        <a:ext cx="924280" cy="9566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C787AC-2E89-44E5-923B-5C9086E4E8DF}">
      <dsp:nvSpPr>
        <dsp:cNvPr id="0" name=""/>
        <dsp:cNvSpPr/>
      </dsp:nvSpPr>
      <dsp:spPr>
        <a:xfrm>
          <a:off x="3908854" y="2446107"/>
          <a:ext cx="2770297" cy="480972"/>
        </a:xfrm>
        <a:custGeom>
          <a:avLst/>
          <a:gdLst/>
          <a:ahLst/>
          <a:cxnLst/>
          <a:rect l="0" t="0" r="0" b="0"/>
          <a:pathLst>
            <a:path>
              <a:moveTo>
                <a:pt x="0" y="0"/>
              </a:moveTo>
              <a:lnTo>
                <a:pt x="0" y="240486"/>
              </a:lnTo>
              <a:lnTo>
                <a:pt x="2770297" y="240486"/>
              </a:lnTo>
              <a:lnTo>
                <a:pt x="2770297" y="480972"/>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1AB386-74F7-4F75-B9FF-E0C38DDB16DC}">
      <dsp:nvSpPr>
        <dsp:cNvPr id="0" name=""/>
        <dsp:cNvSpPr/>
      </dsp:nvSpPr>
      <dsp:spPr>
        <a:xfrm>
          <a:off x="3823637" y="2446107"/>
          <a:ext cx="91440" cy="480972"/>
        </a:xfrm>
        <a:custGeom>
          <a:avLst/>
          <a:gdLst/>
          <a:ahLst/>
          <a:cxnLst/>
          <a:rect l="0" t="0" r="0" b="0"/>
          <a:pathLst>
            <a:path>
              <a:moveTo>
                <a:pt x="85216" y="0"/>
              </a:moveTo>
              <a:lnTo>
                <a:pt x="85216" y="240486"/>
              </a:lnTo>
              <a:lnTo>
                <a:pt x="45720" y="240486"/>
              </a:lnTo>
              <a:lnTo>
                <a:pt x="45720" y="480972"/>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16F332-0FC9-42CB-A6A8-EA6583D8EEC2}">
      <dsp:nvSpPr>
        <dsp:cNvPr id="0" name=""/>
        <dsp:cNvSpPr/>
      </dsp:nvSpPr>
      <dsp:spPr>
        <a:xfrm>
          <a:off x="1099059" y="2446107"/>
          <a:ext cx="2809794" cy="480972"/>
        </a:xfrm>
        <a:custGeom>
          <a:avLst/>
          <a:gdLst/>
          <a:ahLst/>
          <a:cxnLst/>
          <a:rect l="0" t="0" r="0" b="0"/>
          <a:pathLst>
            <a:path>
              <a:moveTo>
                <a:pt x="2809794" y="0"/>
              </a:moveTo>
              <a:lnTo>
                <a:pt x="2809794" y="240486"/>
              </a:lnTo>
              <a:lnTo>
                <a:pt x="0" y="240486"/>
              </a:lnTo>
              <a:lnTo>
                <a:pt x="0" y="480972"/>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180926-3E6F-4B06-88DC-D84E4F2ABD8C}">
      <dsp:nvSpPr>
        <dsp:cNvPr id="0" name=""/>
        <dsp:cNvSpPr/>
      </dsp:nvSpPr>
      <dsp:spPr>
        <a:xfrm>
          <a:off x="2701499" y="1118509"/>
          <a:ext cx="2414709" cy="132759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rtl="1">
            <a:lnSpc>
              <a:spcPct val="90000"/>
            </a:lnSpc>
            <a:spcBef>
              <a:spcPct val="0"/>
            </a:spcBef>
            <a:spcAft>
              <a:spcPct val="35000"/>
            </a:spcAft>
          </a:pPr>
          <a:r>
            <a:rPr lang="fa-IR" sz="4400" b="1" kern="1200" dirty="0" smtClean="0">
              <a:solidFill>
                <a:schemeClr val="bg1">
                  <a:lumMod val="95000"/>
                  <a:lumOff val="5000"/>
                </a:schemeClr>
              </a:solidFill>
              <a:latin typeface="Arial" panose="020B0604020202020204" pitchFamily="34" charset="0"/>
              <a:cs typeface="Arial" panose="020B0604020202020204" pitchFamily="34" charset="0"/>
            </a:rPr>
            <a:t>اطفاء حریق</a:t>
          </a:r>
          <a:endParaRPr lang="fa-IR" sz="4400" b="1" kern="1200" dirty="0">
            <a:solidFill>
              <a:schemeClr val="bg1">
                <a:lumMod val="95000"/>
                <a:lumOff val="5000"/>
              </a:schemeClr>
            </a:solidFill>
            <a:latin typeface="Arial" panose="020B0604020202020204" pitchFamily="34" charset="0"/>
            <a:cs typeface="Arial" panose="020B0604020202020204" pitchFamily="34" charset="0"/>
          </a:endParaRPr>
        </a:p>
      </dsp:txBody>
      <dsp:txXfrm>
        <a:off x="2701499" y="1118509"/>
        <a:ext cx="2414709" cy="1327597"/>
      </dsp:txXfrm>
    </dsp:sp>
    <dsp:sp modelId="{B5B97924-5FC8-437C-84B5-85B766881EE7}">
      <dsp:nvSpPr>
        <dsp:cNvPr id="0" name=""/>
        <dsp:cNvSpPr/>
      </dsp:nvSpPr>
      <dsp:spPr>
        <a:xfrm>
          <a:off x="3759" y="2927079"/>
          <a:ext cx="2190599" cy="855924"/>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fa-IR" sz="2400" b="1" kern="1200" dirty="0" smtClean="0">
              <a:solidFill>
                <a:schemeClr val="bg1">
                  <a:lumMod val="95000"/>
                  <a:lumOff val="5000"/>
                </a:schemeClr>
              </a:solidFill>
              <a:latin typeface="Arial" panose="020B0604020202020204" pitchFamily="34" charset="0"/>
              <a:cs typeface="Arial" panose="020B0604020202020204" pitchFamily="34" charset="0"/>
            </a:rPr>
            <a:t>سیستم اطفای حریق اسپرینکلر</a:t>
          </a:r>
          <a:endParaRPr lang="fa-IR" sz="2400" kern="1200" dirty="0">
            <a:solidFill>
              <a:schemeClr val="bg1">
                <a:lumMod val="95000"/>
                <a:lumOff val="5000"/>
              </a:schemeClr>
            </a:solidFill>
            <a:latin typeface="Arial" panose="020B0604020202020204" pitchFamily="34" charset="0"/>
            <a:cs typeface="Arial" panose="020B0604020202020204" pitchFamily="34" charset="0"/>
          </a:endParaRPr>
        </a:p>
      </dsp:txBody>
      <dsp:txXfrm>
        <a:off x="3759" y="2927079"/>
        <a:ext cx="2190599" cy="855924"/>
      </dsp:txXfrm>
    </dsp:sp>
    <dsp:sp modelId="{80DEFCF2-9750-467E-86CF-806894E25CD8}">
      <dsp:nvSpPr>
        <dsp:cNvPr id="0" name=""/>
        <dsp:cNvSpPr/>
      </dsp:nvSpPr>
      <dsp:spPr>
        <a:xfrm>
          <a:off x="2675331" y="2927079"/>
          <a:ext cx="2388050" cy="835769"/>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fa-IR" sz="2800" b="1" kern="1200" dirty="0" smtClean="0">
              <a:solidFill>
                <a:schemeClr val="bg1">
                  <a:lumMod val="95000"/>
                  <a:lumOff val="5000"/>
                </a:schemeClr>
              </a:solidFill>
              <a:latin typeface="Arial" panose="020B0604020202020204" pitchFamily="34" charset="0"/>
              <a:cs typeface="Arial" panose="020B0604020202020204" pitchFamily="34" charset="0"/>
            </a:rPr>
            <a:t>سیستم اطفای حریق واتر میست</a:t>
          </a:r>
          <a:endParaRPr lang="fa-IR" sz="2800" kern="1200" dirty="0">
            <a:solidFill>
              <a:schemeClr val="bg1">
                <a:lumMod val="95000"/>
                <a:lumOff val="5000"/>
              </a:schemeClr>
            </a:solidFill>
            <a:latin typeface="Arial" panose="020B0604020202020204" pitchFamily="34" charset="0"/>
            <a:cs typeface="Arial" panose="020B0604020202020204" pitchFamily="34" charset="0"/>
          </a:endParaRPr>
        </a:p>
      </dsp:txBody>
      <dsp:txXfrm>
        <a:off x="2675331" y="2927079"/>
        <a:ext cx="2388050" cy="835769"/>
      </dsp:txXfrm>
    </dsp:sp>
    <dsp:sp modelId="{A748DECA-6F44-471A-80B5-F5F8FC76B9D9}">
      <dsp:nvSpPr>
        <dsp:cNvPr id="0" name=""/>
        <dsp:cNvSpPr/>
      </dsp:nvSpPr>
      <dsp:spPr>
        <a:xfrm>
          <a:off x="5544354" y="2927079"/>
          <a:ext cx="2269593" cy="855924"/>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rtl="1">
            <a:lnSpc>
              <a:spcPct val="90000"/>
            </a:lnSpc>
            <a:spcBef>
              <a:spcPct val="0"/>
            </a:spcBef>
            <a:spcAft>
              <a:spcPct val="35000"/>
            </a:spcAft>
          </a:pPr>
          <a:r>
            <a:rPr lang="fa-IR" sz="3100" b="1" kern="1200" dirty="0" smtClean="0">
              <a:solidFill>
                <a:schemeClr val="bg1">
                  <a:lumMod val="95000"/>
                  <a:lumOff val="5000"/>
                </a:schemeClr>
              </a:solidFill>
              <a:latin typeface="Arial" panose="020B0604020202020204" pitchFamily="34" charset="0"/>
              <a:cs typeface="Arial" panose="020B0604020202020204" pitchFamily="34" charset="0"/>
            </a:rPr>
            <a:t>اطفاء حریق ایروسل </a:t>
          </a:r>
          <a:endParaRPr lang="fa-IR" sz="3100" kern="1200" dirty="0">
            <a:solidFill>
              <a:schemeClr val="bg1">
                <a:lumMod val="95000"/>
                <a:lumOff val="5000"/>
              </a:schemeClr>
            </a:solidFill>
            <a:latin typeface="Arial" panose="020B0604020202020204" pitchFamily="34" charset="0"/>
            <a:cs typeface="Arial" panose="020B0604020202020204" pitchFamily="34" charset="0"/>
          </a:endParaRPr>
        </a:p>
      </dsp:txBody>
      <dsp:txXfrm>
        <a:off x="5544354" y="2927079"/>
        <a:ext cx="2269593" cy="855924"/>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ED4EAE8-143E-41A1-B187-4EA27B9A9991}" type="datetimeFigureOut">
              <a:rPr lang="fa-IR" smtClean="0"/>
              <a:t>03/09/1437</a:t>
            </a:fld>
            <a:endParaRPr lang="fa-I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4EE61D7-00BB-4E3D-A82E-5136826D3326}" type="slidenum">
              <a:rPr lang="fa-IR" smtClean="0"/>
              <a:t>‹#›</a:t>
            </a:fld>
            <a:endParaRPr lang="fa-IR"/>
          </a:p>
        </p:txBody>
      </p:sp>
    </p:spTree>
    <p:extLst>
      <p:ext uri="{BB962C8B-B14F-4D97-AF65-F5344CB8AC3E}">
        <p14:creationId xmlns:p14="http://schemas.microsoft.com/office/powerpoint/2010/main" val="122832723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12/20/2015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12/20/2015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12/20/2015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12/20/2015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12/20/2015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12/20/2015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nfpa.com.co/fa/%D8%A8%D8%A7%D9%86%DA%A9-%D9%85%D9%82%D8%A7%D9%84%D8%A7%D8%AA-%D8%AD%D8%B1%DB%8C%D9%82/174-%D9%BE%D8%A7%D9%86%D9%84-%DA%A9%D9%86%D8%AA%D8%B1%D9%84-facp-fire-alarm-control-pane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nfpa.com.co/fa/%D8%A8%D8%A7%D9%86%DA%A9-%D9%85%D9%82%D8%A7%D9%84%D8%A7%D8%AA-%D8%AD%D8%B1%DB%8C%D9%82/182-%DA%86%D8%B1%D8%A7%D8%BA%D9%87%D8%A7%DB%8C-%D9%86%D8%B4%D8%A7%D9%86%DA%AF%D8%B1-flasher"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nfpa.com.co/fa/%D8%A8%D8%A7%D9%86%DA%A9-%D9%85%D9%82%D8%A7%D9%84%D8%A7%D8%AA-%D8%AD%D8%B1%DB%8C%D9%82/172-%D8%AA%DA%A9%D8%B1%D8%A7%D8%B1%DA%A9%D9%86%D9%86%D8%AF%D9%87-%D9%85%DA%AF%D9%86%D8%AA-%D9%86%DA%AF%D9%87%D8%AF%D8%A7%D8%B1%D9%86%D8%AF%D9%87-%D8%B3%DB%8C%D8%B3%D8%AA%D9%85%C2%AD%D9%87%D8%A7%DB%8C-%D8%A8%D8%A7-%D8%A7%D8%B1%D8%AA%D8%A8%D8%A7%D8%B7-%D8%AA%D9%84%D9%81%D9%86%DB%8C-%D9%88-%D8%B5%D9%88%D8%AA%DB%8C"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fire-iht.com/wp-content/uploads/2015/10/IMG_0200.jp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fire-iht.com/wp-content/uploads/2015/10/index.jp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namnak.com/11796-%D8%B1%D9%88%D8%A8%D8%A7%D8%AA-%D8%A2%D8%AA%D8%B4-%D9%86%D8%B4%D8%A7%D9%86.html"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056"/>
            <a:ext cx="12192000" cy="683794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20252249"/>
      </p:ext>
    </p:extLst>
  </p:cSld>
  <p:clrMapOvr>
    <a:masterClrMapping/>
  </p:clrMapOvr>
  <mc:AlternateContent xmlns:mc="http://schemas.openxmlformats.org/markup-compatibility/2006" xmlns:p14="http://schemas.microsoft.com/office/powerpoint/2010/main">
    <mc:Choice Requires="p14">
      <p:transition spd="slow" p14:dur="3900" advClick="0" advTm="4000">
        <p14:glitter dir="r"/>
      </p:transition>
    </mc:Choice>
    <mc:Fallback xmlns="">
      <p:transition spd="slow" advClick="0" advTm="400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369" y="370704"/>
            <a:ext cx="9292280" cy="4702432"/>
          </a:xfrm>
        </p:spPr>
        <p:txBody>
          <a:bodyPr>
            <a:normAutofit fontScale="92500"/>
          </a:bodyPr>
          <a:lstStyle/>
          <a:p>
            <a:pPr marL="0" indent="0">
              <a:buNone/>
            </a:pPr>
            <a:endParaRPr lang="fa-IR" dirty="0" smtClean="0">
              <a:latin typeface="Arial" panose="020B0604020202020204" pitchFamily="34" charset="0"/>
              <a:cs typeface="Arial" panose="020B0604020202020204" pitchFamily="34" charset="0"/>
            </a:endParaRPr>
          </a:p>
          <a:p>
            <a:pPr>
              <a:buFont typeface="Wingdings" panose="05000000000000000000" pitchFamily="2" charset="2"/>
              <a:buChar char="Ø"/>
            </a:pPr>
            <a:r>
              <a:rPr lang="fa-IR" sz="2600" b="1" dirty="0" smtClean="0">
                <a:solidFill>
                  <a:schemeClr val="accent2">
                    <a:lumMod val="60000"/>
                    <a:lumOff val="40000"/>
                  </a:schemeClr>
                </a:solidFill>
                <a:latin typeface="Arial" panose="020B0604020202020204" pitchFamily="34" charset="0"/>
                <a:cs typeface="Arial" panose="020B0604020202020204" pitchFamily="34" charset="0"/>
              </a:rPr>
              <a:t>شستی­های اعلام حریق</a:t>
            </a:r>
            <a:r>
              <a:rPr lang="en-US" sz="2600" b="1" dirty="0" smtClean="0">
                <a:solidFill>
                  <a:schemeClr val="accent2">
                    <a:lumMod val="60000"/>
                    <a:lumOff val="40000"/>
                  </a:schemeClr>
                </a:solidFill>
                <a:latin typeface="Arial" panose="020B0604020202020204" pitchFamily="34" charset="0"/>
                <a:cs typeface="Arial" panose="020B0604020202020204" pitchFamily="34" charset="0"/>
              </a:rPr>
              <a:t>: </a:t>
            </a:r>
            <a:r>
              <a:rPr lang="en-US" sz="2600" b="1" dirty="0">
                <a:solidFill>
                  <a:schemeClr val="accent2">
                    <a:lumMod val="60000"/>
                    <a:lumOff val="40000"/>
                  </a:schemeClr>
                </a:solidFill>
                <a:latin typeface="Arial" panose="020B0604020202020204" pitchFamily="34" charset="0"/>
                <a:cs typeface="Arial" panose="020B0604020202020204" pitchFamily="34" charset="0"/>
              </a:rPr>
              <a:t>(</a:t>
            </a:r>
            <a:r>
              <a:rPr lang="en-US" sz="2600" b="1" dirty="0" err="1">
                <a:solidFill>
                  <a:schemeClr val="accent2">
                    <a:lumMod val="60000"/>
                    <a:lumOff val="40000"/>
                  </a:schemeClr>
                </a:solidFill>
                <a:latin typeface="Arial" panose="020B0604020202020204" pitchFamily="34" charset="0"/>
                <a:cs typeface="Arial" panose="020B0604020202020204" pitchFamily="34" charset="0"/>
              </a:rPr>
              <a:t>Mamual</a:t>
            </a:r>
            <a:r>
              <a:rPr lang="en-US" sz="2600" b="1" dirty="0">
                <a:solidFill>
                  <a:schemeClr val="accent2">
                    <a:lumMod val="60000"/>
                    <a:lumOff val="40000"/>
                  </a:schemeClr>
                </a:solidFill>
                <a:latin typeface="Arial" panose="020B0604020202020204" pitchFamily="34" charset="0"/>
                <a:cs typeface="Arial" panose="020B0604020202020204" pitchFamily="34" charset="0"/>
              </a:rPr>
              <a:t> Call Point) (MCP</a:t>
            </a:r>
            <a:r>
              <a:rPr lang="en-US" sz="2600" b="1" dirty="0" smtClean="0">
                <a:solidFill>
                  <a:schemeClr val="accent2">
                    <a:lumMod val="60000"/>
                    <a:lumOff val="40000"/>
                  </a:schemeClr>
                </a:solidFill>
                <a:latin typeface="Arial" panose="020B0604020202020204" pitchFamily="34" charset="0"/>
                <a:cs typeface="Arial" panose="020B0604020202020204" pitchFamily="34" charset="0"/>
              </a:rPr>
              <a:t>)</a:t>
            </a:r>
            <a:endParaRPr lang="fa-IR" dirty="0">
              <a:latin typeface="Arial" panose="020B0604020202020204" pitchFamily="34" charset="0"/>
              <a:cs typeface="Arial" panose="020B0604020202020204" pitchFamily="34" charset="0"/>
            </a:endParaRPr>
          </a:p>
          <a:p>
            <a:pPr marL="0" indent="0">
              <a:buNone/>
            </a:pPr>
            <a:r>
              <a:rPr lang="fa-IR" sz="2200" dirty="0" smtClean="0">
                <a:latin typeface="Arial" panose="020B0604020202020204" pitchFamily="34" charset="0"/>
                <a:cs typeface="Arial" panose="020B0604020202020204" pitchFamily="34" charset="0"/>
              </a:rPr>
              <a:t>این </a:t>
            </a:r>
            <a:r>
              <a:rPr lang="fa-IR" sz="2200" dirty="0">
                <a:latin typeface="Arial" panose="020B0604020202020204" pitchFamily="34" charset="0"/>
                <a:cs typeface="Arial" panose="020B0604020202020204" pitchFamily="34" charset="0"/>
              </a:rPr>
              <a:t>شستی­ها برای اعلام حریق دستی ساخته شده ­اند و در </a:t>
            </a:r>
            <a:r>
              <a:rPr lang="fa-IR" sz="2200" dirty="0" smtClean="0">
                <a:latin typeface="Arial" panose="020B0604020202020204" pitchFamily="34" charset="0"/>
                <a:cs typeface="Arial" panose="020B0604020202020204" pitchFamily="34" charset="0"/>
              </a:rPr>
              <a:t>دو </a:t>
            </a:r>
            <a:r>
              <a:rPr lang="fa-IR" sz="2200" dirty="0">
                <a:latin typeface="Arial" panose="020B0604020202020204" pitchFamily="34" charset="0"/>
                <a:cs typeface="Arial" panose="020B0604020202020204" pitchFamily="34" charset="0"/>
              </a:rPr>
              <a:t>نوع فشاری معمولی و شیشه­ ای می­باشند</a:t>
            </a:r>
            <a:r>
              <a:rPr lang="fa-IR" sz="2200" dirty="0" smtClean="0">
                <a:latin typeface="Arial" panose="020B0604020202020204" pitchFamily="34" charset="0"/>
                <a:cs typeface="Arial" panose="020B0604020202020204" pitchFamily="34" charset="0"/>
              </a:rPr>
              <a:t>.</a:t>
            </a:r>
          </a:p>
          <a:p>
            <a:pPr marL="0" indent="0">
              <a:buNone/>
            </a:pPr>
            <a:r>
              <a:rPr lang="fa-IR" sz="2200" dirty="0" smtClean="0">
                <a:latin typeface="Arial" panose="020B0604020202020204" pitchFamily="34" charset="0"/>
                <a:cs typeface="Arial" panose="020B0604020202020204" pitchFamily="34" charset="0"/>
              </a:rPr>
              <a:t>شستی </a:t>
            </a:r>
            <a:r>
              <a:rPr lang="fa-IR" sz="2200" dirty="0">
                <a:latin typeface="Arial" panose="020B0604020202020204" pitchFamily="34" charset="0"/>
                <a:cs typeface="Arial" panose="020B0604020202020204" pitchFamily="34" charset="0"/>
              </a:rPr>
              <a:t>معمولا دارای سوئیچی برای ری ست (</a:t>
            </a:r>
            <a:r>
              <a:rPr lang="en-US" sz="2200" dirty="0">
                <a:latin typeface="Arial" panose="020B0604020202020204" pitchFamily="34" charset="0"/>
                <a:cs typeface="Arial" panose="020B0604020202020204" pitchFamily="34" charset="0"/>
              </a:rPr>
              <a:t>reset</a:t>
            </a:r>
            <a:r>
              <a:rPr lang="fa-IR" sz="2200" dirty="0">
                <a:latin typeface="Arial" panose="020B0604020202020204" pitchFamily="34" charset="0"/>
                <a:cs typeface="Arial" panose="020B0604020202020204" pitchFamily="34" charset="0"/>
              </a:rPr>
              <a:t>) کردن می­باشد تا بعد از استفاده از شستی بتوان دوباره آن ­را به حالت عادی بازگرداند. محل نصب شستی­ها باید در مسیرهای خروجی ساختمان و در دسترس و در معرض دید باشد تا احیانا اشخاص برای به صدا درآوردن سیستم اعلام خطر به محل وقوع حریق نزدیک نشوند و به سمت خروجی­ ها بروند. فاصله­ ی نصب شستی­ها حداکثر 30 متر و ارتفاع نصب </a:t>
            </a:r>
            <a:r>
              <a:rPr lang="fa-IR" sz="2200" dirty="0" smtClean="0">
                <a:latin typeface="Arial" panose="020B0604020202020204" pitchFamily="34" charset="0"/>
                <a:cs typeface="Arial" panose="020B0604020202020204" pitchFamily="34" charset="0"/>
              </a:rPr>
              <a:t>1.4 </a:t>
            </a:r>
            <a:r>
              <a:rPr lang="fa-IR" sz="2200" dirty="0">
                <a:latin typeface="Arial" panose="020B0604020202020204" pitchFamily="34" charset="0"/>
                <a:cs typeface="Arial" panose="020B0604020202020204" pitchFamily="34" charset="0"/>
              </a:rPr>
              <a:t>متر از کف می باشد. روی شصتی­ها کلمه­ ی </a:t>
            </a:r>
            <a:r>
              <a:rPr lang="en-US" sz="2200" dirty="0">
                <a:latin typeface="Arial" panose="020B0604020202020204" pitchFamily="34" charset="0"/>
                <a:cs typeface="Arial" panose="020B0604020202020204" pitchFamily="34" charset="0"/>
              </a:rPr>
              <a:t>Fire</a:t>
            </a:r>
            <a:r>
              <a:rPr lang="fa-IR" sz="2200" dirty="0">
                <a:latin typeface="Arial" panose="020B0604020202020204" pitchFamily="34" charset="0"/>
                <a:cs typeface="Arial" panose="020B0604020202020204" pitchFamily="34" charset="0"/>
              </a:rPr>
              <a:t> نوشته می­ شود و به رنگ قرمز می </a:t>
            </a:r>
            <a:r>
              <a:rPr lang="fa-IR" sz="2200" dirty="0" smtClean="0">
                <a:latin typeface="Arial" panose="020B0604020202020204" pitchFamily="34" charset="0"/>
                <a:cs typeface="Arial" panose="020B0604020202020204" pitchFamily="34" charset="0"/>
              </a:rPr>
              <a:t>باشند.</a:t>
            </a:r>
            <a:endParaRPr lang="en-US" sz="2200" dirty="0" smtClean="0">
              <a:latin typeface="Arial" panose="020B0604020202020204" pitchFamily="34" charset="0"/>
              <a:cs typeface="Arial" panose="020B0604020202020204" pitchFamily="34" charset="0"/>
            </a:endParaRPr>
          </a:p>
          <a:p>
            <a:pPr marL="0" indent="0">
              <a:buNone/>
            </a:pPr>
            <a:r>
              <a:rPr lang="en-US" sz="2200" dirty="0">
                <a:latin typeface="Arial" panose="020B0604020202020204" pitchFamily="34" charset="0"/>
                <a:cs typeface="Arial" panose="020B0604020202020204" pitchFamily="34" charset="0"/>
              </a:rPr>
              <a:t> </a:t>
            </a:r>
            <a:r>
              <a:rPr lang="fa-IR" sz="2200" dirty="0" smtClean="0">
                <a:latin typeface="Arial" panose="020B0604020202020204" pitchFamily="34" charset="0"/>
                <a:cs typeface="Arial" panose="020B0604020202020204" pitchFamily="34" charset="0"/>
              </a:rPr>
              <a:t>توجه </a:t>
            </a:r>
            <a:r>
              <a:rPr lang="fa-IR" sz="2200" dirty="0">
                <a:latin typeface="Arial" panose="020B0604020202020204" pitchFamily="34" charset="0"/>
                <a:cs typeface="Arial" panose="020B0604020202020204" pitchFamily="34" charset="0"/>
              </a:rPr>
              <a:t>شود که تمامی استانداردها فاصله­ ی بین 30 تا 45 متر را در مسیرهای معمول مثل راهروها پیشنهاد می­کنند. حال اگر ایمنی بیشتر مد نظر باشد می­توان فاصله را کمتر انتخاب نمود. ولی در صورتی­که در محل­های پر تردد بیش از حد از شستی استفاده شود، احتمال فشار آن توسط افراد خردسال و یا کنجکاو زیادتر می­شود، </a:t>
            </a:r>
            <a:r>
              <a:rPr lang="fa-IR" sz="2200" dirty="0" smtClean="0">
                <a:latin typeface="Arial" panose="020B0604020202020204" pitchFamily="34" charset="0"/>
                <a:cs typeface="Arial" panose="020B0604020202020204" pitchFamily="34" charset="0"/>
              </a:rPr>
              <a:t>ارتفاع </a:t>
            </a:r>
            <a:r>
              <a:rPr lang="fa-IR" sz="2200" dirty="0">
                <a:latin typeface="Arial" panose="020B0604020202020204" pitchFamily="34" charset="0"/>
                <a:cs typeface="Arial" panose="020B0604020202020204" pitchFamily="34" charset="0"/>
              </a:rPr>
              <a:t>شستی در تمام استانداردها بین 120 تا 160 سانتی­متر در نظر گرفته می­شود، و ارتفاع 140 سانتی­متر ارتفاع معقول می ­باشد.</a:t>
            </a:r>
            <a:endParaRPr lang="en-US" sz="2200" dirty="0">
              <a:latin typeface="Arial" panose="020B0604020202020204" pitchFamily="34" charset="0"/>
              <a:cs typeface="Arial" panose="020B0604020202020204" pitchFamily="34" charset="0"/>
            </a:endParaRPr>
          </a:p>
          <a:p>
            <a:endParaRPr lang="fa-IR" dirty="0"/>
          </a:p>
        </p:txBody>
      </p:sp>
      <p:pic>
        <p:nvPicPr>
          <p:cNvPr id="4" name="Picture 3" descr="C:\Users\رضوانه\Desktop\pic4.jpg"/>
          <p:cNvPicPr/>
          <p:nvPr/>
        </p:nvPicPr>
        <p:blipFill>
          <a:blip r:embed="rId2">
            <a:extLst>
              <a:ext uri="{28A0092B-C50C-407E-A947-70E740481C1C}">
                <a14:useLocalDpi xmlns:a14="http://schemas.microsoft.com/office/drawing/2010/main" val="0"/>
              </a:ext>
            </a:extLst>
          </a:blip>
          <a:srcRect/>
          <a:stretch>
            <a:fillRect/>
          </a:stretch>
        </p:blipFill>
        <p:spPr bwMode="auto">
          <a:xfrm>
            <a:off x="4634445" y="4778380"/>
            <a:ext cx="2343871" cy="1911178"/>
          </a:xfrm>
          <a:prstGeom prst="rect">
            <a:avLst/>
          </a:prstGeom>
          <a:noFill/>
          <a:ln>
            <a:noFill/>
          </a:ln>
        </p:spPr>
      </p:pic>
      <p:pic>
        <p:nvPicPr>
          <p:cNvPr id="5" name="Picture 4" descr="C:\Users\رضوانه\Desktop\Large635402467346806562.gif"/>
          <p:cNvPicPr/>
          <p:nvPr/>
        </p:nvPicPr>
        <p:blipFill>
          <a:blip r:embed="rId3">
            <a:extLst>
              <a:ext uri="{28A0092B-C50C-407E-A947-70E740481C1C}">
                <a14:useLocalDpi xmlns:a14="http://schemas.microsoft.com/office/drawing/2010/main" val="0"/>
              </a:ext>
            </a:extLst>
          </a:blip>
          <a:srcRect/>
          <a:stretch>
            <a:fillRect/>
          </a:stretch>
        </p:blipFill>
        <p:spPr bwMode="auto">
          <a:xfrm>
            <a:off x="2249906" y="4778380"/>
            <a:ext cx="2384539" cy="1911178"/>
          </a:xfrm>
          <a:prstGeom prst="rect">
            <a:avLst/>
          </a:prstGeom>
          <a:noFill/>
          <a:ln>
            <a:noFill/>
          </a:ln>
        </p:spPr>
      </p:pic>
    </p:spTree>
    <p:extLst>
      <p:ext uri="{BB962C8B-B14F-4D97-AF65-F5344CB8AC3E}">
        <p14:creationId xmlns:p14="http://schemas.microsoft.com/office/powerpoint/2010/main" val="388901943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7280" y="508687"/>
            <a:ext cx="8977440" cy="5840627"/>
          </a:xfrm>
        </p:spPr>
        <p:txBody>
          <a:bodyPr>
            <a:normAutofit fontScale="40000" lnSpcReduction="20000"/>
          </a:bodyPr>
          <a:lstStyle/>
          <a:p>
            <a:pPr>
              <a:buFont typeface="Wingdings" panose="05000000000000000000" pitchFamily="2" charset="2"/>
              <a:buChar char="Ø"/>
            </a:pPr>
            <a:r>
              <a:rPr lang="fa-IR" sz="4500" b="1" u="sng" dirty="0">
                <a:hlinkClick r:id="rId2"/>
              </a:rPr>
              <a:t>پانل کنترل</a:t>
            </a:r>
            <a:r>
              <a:rPr lang="en-US" sz="4500" b="1" dirty="0">
                <a:hlinkClick r:id="rId2"/>
              </a:rPr>
              <a:t>(FACP</a:t>
            </a:r>
            <a:r>
              <a:rPr lang="en-US" sz="4500" b="1" u="sng" dirty="0">
                <a:hlinkClick r:id="rId2"/>
              </a:rPr>
              <a:t>) (Fire Alarm Control Panel) </a:t>
            </a:r>
            <a:endParaRPr lang="fa-IR" sz="4500" b="1" u="sng" dirty="0" smtClean="0"/>
          </a:p>
          <a:p>
            <a:pPr marL="0" indent="0">
              <a:buNone/>
            </a:pPr>
            <a:endParaRPr lang="fa-IR" sz="2300" dirty="0" smtClean="0">
              <a:latin typeface="Arial" panose="020B0604020202020204" pitchFamily="34" charset="0"/>
              <a:cs typeface="Arial" panose="020B0604020202020204" pitchFamily="34" charset="0"/>
            </a:endParaRPr>
          </a:p>
          <a:p>
            <a:pPr marL="0" indent="0">
              <a:buNone/>
            </a:pPr>
            <a:r>
              <a:rPr lang="fa-IR" sz="4400" dirty="0" smtClean="0">
                <a:latin typeface="Arial" panose="020B0604020202020204" pitchFamily="34" charset="0"/>
                <a:cs typeface="Arial" panose="020B0604020202020204" pitchFamily="34" charset="0"/>
              </a:rPr>
              <a:t>چنان­چه </a:t>
            </a:r>
            <a:r>
              <a:rPr lang="fa-IR" sz="4400" dirty="0">
                <a:latin typeface="Arial" panose="020B0604020202020204" pitchFamily="34" charset="0"/>
                <a:cs typeface="Arial" panose="020B0604020202020204" pitchFamily="34" charset="0"/>
              </a:rPr>
              <a:t>دتکتورها را سلول عصبی و سیم­ها و کابل­ها را رشته­های عصبی بنامیم</a:t>
            </a:r>
            <a:r>
              <a:rPr lang="fa-IR" sz="4400" dirty="0" smtClean="0">
                <a:latin typeface="Arial" panose="020B0604020202020204" pitchFamily="34" charset="0"/>
                <a:cs typeface="Arial" panose="020B0604020202020204" pitchFamily="34" charset="0"/>
              </a:rPr>
              <a:t>،</a:t>
            </a:r>
          </a:p>
          <a:p>
            <a:pPr marL="0" indent="0">
              <a:buNone/>
            </a:pPr>
            <a:r>
              <a:rPr lang="fa-IR" sz="4400" dirty="0" smtClean="0">
                <a:latin typeface="Arial" panose="020B0604020202020204" pitchFamily="34" charset="0"/>
                <a:cs typeface="Arial" panose="020B0604020202020204" pitchFamily="34" charset="0"/>
              </a:rPr>
              <a:t> </a:t>
            </a:r>
            <a:r>
              <a:rPr lang="fa-IR" sz="4400" dirty="0">
                <a:latin typeface="Arial" panose="020B0604020202020204" pitchFamily="34" charset="0"/>
                <a:cs typeface="Arial" panose="020B0604020202020204" pitchFamily="34" charset="0"/>
              </a:rPr>
              <a:t>می­ توانیم تابلوی کنترل مرکزی را مغز سیستم اعلام حریق محسوب داریم. </a:t>
            </a:r>
            <a:endParaRPr lang="fa-IR" sz="4400" dirty="0" smtClean="0">
              <a:latin typeface="Arial" panose="020B0604020202020204" pitchFamily="34" charset="0"/>
              <a:cs typeface="Arial" panose="020B0604020202020204" pitchFamily="34" charset="0"/>
            </a:endParaRPr>
          </a:p>
          <a:p>
            <a:pPr marL="0" indent="0">
              <a:buNone/>
            </a:pPr>
            <a:r>
              <a:rPr lang="fa-IR" sz="4400" dirty="0" smtClean="0">
                <a:latin typeface="Arial" panose="020B0604020202020204" pitchFamily="34" charset="0"/>
                <a:cs typeface="Arial" panose="020B0604020202020204" pitchFamily="34" charset="0"/>
              </a:rPr>
              <a:t>تابلوی </a:t>
            </a:r>
            <a:r>
              <a:rPr lang="fa-IR" sz="4400" dirty="0">
                <a:latin typeface="Arial" panose="020B0604020202020204" pitchFamily="34" charset="0"/>
                <a:cs typeface="Arial" panose="020B0604020202020204" pitchFamily="34" charset="0"/>
              </a:rPr>
              <a:t>کنترل مرکزی ضمن پایش کلیه ­ی ورودی</a:t>
            </a:r>
            <a:r>
              <a:rPr lang="fa-IR" sz="4400" baseline="-25000" dirty="0">
                <a:latin typeface="Arial" panose="020B0604020202020204" pitchFamily="34" charset="0"/>
                <a:cs typeface="Arial" panose="020B0604020202020204" pitchFamily="34" charset="0"/>
              </a:rPr>
              <a:t>­</a:t>
            </a:r>
            <a:r>
              <a:rPr lang="fa-IR" sz="4400" dirty="0">
                <a:latin typeface="Arial" panose="020B0604020202020204" pitchFamily="34" charset="0"/>
                <a:cs typeface="Arial" panose="020B0604020202020204" pitchFamily="34" charset="0"/>
              </a:rPr>
              <a:t>­ها، کلیه­ ی سیستم­های خروجی </a:t>
            </a:r>
            <a:endParaRPr lang="fa-IR" sz="4400" dirty="0" smtClean="0">
              <a:latin typeface="Arial" panose="020B0604020202020204" pitchFamily="34" charset="0"/>
              <a:cs typeface="Arial" panose="020B0604020202020204" pitchFamily="34" charset="0"/>
            </a:endParaRPr>
          </a:p>
          <a:p>
            <a:pPr marL="0" indent="0">
              <a:buNone/>
            </a:pPr>
            <a:r>
              <a:rPr lang="fa-IR" sz="4400" dirty="0" smtClean="0">
                <a:latin typeface="Arial" panose="020B0604020202020204" pitchFamily="34" charset="0"/>
                <a:cs typeface="Arial" panose="020B0604020202020204" pitchFamily="34" charset="0"/>
              </a:rPr>
              <a:t>را </a:t>
            </a:r>
            <a:r>
              <a:rPr lang="fa-IR" sz="4400" dirty="0">
                <a:latin typeface="Arial" panose="020B0604020202020204" pitchFamily="34" charset="0"/>
                <a:cs typeface="Arial" panose="020B0604020202020204" pitchFamily="34" charset="0"/>
              </a:rPr>
              <a:t>نیز کنترل می­کند و در عین حال توان الکتریکی کلیه­ ی بخش­ها از </a:t>
            </a:r>
            <a:r>
              <a:rPr lang="fa-IR" sz="4400" dirty="0" smtClean="0">
                <a:latin typeface="Arial" panose="020B0604020202020204" pitchFamily="34" charset="0"/>
                <a:cs typeface="Arial" panose="020B0604020202020204" pitchFamily="34" charset="0"/>
              </a:rPr>
              <a:t>طریق</a:t>
            </a:r>
          </a:p>
          <a:p>
            <a:pPr marL="0" indent="0">
              <a:buNone/>
            </a:pPr>
            <a:r>
              <a:rPr lang="fa-IR" sz="4400" dirty="0" smtClean="0">
                <a:latin typeface="Arial" panose="020B0604020202020204" pitchFamily="34" charset="0"/>
                <a:cs typeface="Arial" panose="020B0604020202020204" pitchFamily="34" charset="0"/>
              </a:rPr>
              <a:t> </a:t>
            </a:r>
            <a:r>
              <a:rPr lang="fa-IR" sz="4400" dirty="0">
                <a:latin typeface="Arial" panose="020B0604020202020204" pitchFamily="34" charset="0"/>
                <a:cs typeface="Arial" panose="020B0604020202020204" pitchFamily="34" charset="0"/>
              </a:rPr>
              <a:t>همین تابلو تامین می­شود</a:t>
            </a:r>
            <a:r>
              <a:rPr lang="fa-IR" sz="4400" dirty="0" smtClean="0">
                <a:latin typeface="Arial" panose="020B0604020202020204" pitchFamily="34" charset="0"/>
                <a:cs typeface="Arial" panose="020B0604020202020204" pitchFamily="34" charset="0"/>
              </a:rPr>
              <a:t>.</a:t>
            </a:r>
            <a:r>
              <a:rPr lang="en-US" sz="4400" dirty="0">
                <a:latin typeface="Arial" panose="020B0604020202020204" pitchFamily="34" charset="0"/>
                <a:cs typeface="Arial" panose="020B0604020202020204" pitchFamily="34" charset="0"/>
              </a:rPr>
              <a:t> </a:t>
            </a:r>
            <a:endParaRPr lang="fa-IR" sz="4400" dirty="0" smtClean="0">
              <a:latin typeface="Arial" panose="020B0604020202020204" pitchFamily="34" charset="0"/>
              <a:cs typeface="Arial" panose="020B0604020202020204" pitchFamily="34" charset="0"/>
            </a:endParaRPr>
          </a:p>
          <a:p>
            <a:pPr marL="0" indent="0">
              <a:buNone/>
            </a:pPr>
            <a:endParaRPr lang="en-US" sz="4400" dirty="0">
              <a:latin typeface="Arial" panose="020B0604020202020204" pitchFamily="34" charset="0"/>
              <a:cs typeface="Arial" panose="020B0604020202020204" pitchFamily="34" charset="0"/>
            </a:endParaRPr>
          </a:p>
          <a:p>
            <a:pPr marL="0" indent="0">
              <a:buNone/>
            </a:pPr>
            <a:r>
              <a:rPr lang="fa-IR" sz="4400" dirty="0">
                <a:latin typeface="Arial" panose="020B0604020202020204" pitchFamily="34" charset="0"/>
                <a:cs typeface="Arial" panose="020B0604020202020204" pitchFamily="34" charset="0"/>
              </a:rPr>
              <a:t>منبع تغذیه ­ی </a:t>
            </a:r>
            <a:r>
              <a:rPr lang="fa-IR" sz="4400" dirty="0" smtClean="0">
                <a:latin typeface="Arial" panose="020B0604020202020204" pitchFamily="34" charset="0"/>
                <a:cs typeface="Arial" panose="020B0604020202020204" pitchFamily="34" charset="0"/>
              </a:rPr>
              <a:t>اصلی </a:t>
            </a:r>
            <a:r>
              <a:rPr lang="fa-IR" sz="4400" dirty="0">
                <a:latin typeface="Arial" panose="020B0604020202020204" pitchFamily="34" charset="0"/>
                <a:cs typeface="Arial" panose="020B0604020202020204" pitchFamily="34" charset="0"/>
              </a:rPr>
              <a:t>تابلوهای کنترل از نوع </a:t>
            </a:r>
            <a:r>
              <a:rPr lang="en-US" sz="4400" dirty="0">
                <a:latin typeface="Arial" panose="020B0604020202020204" pitchFamily="34" charset="0"/>
                <a:cs typeface="Arial" panose="020B0604020202020204" pitchFamily="34" charset="0"/>
              </a:rPr>
              <a:t>AC</a:t>
            </a:r>
            <a:r>
              <a:rPr lang="fa-IR" sz="4400" dirty="0">
                <a:latin typeface="Arial" panose="020B0604020202020204" pitchFamily="34" charset="0"/>
                <a:cs typeface="Arial" panose="020B0604020202020204" pitchFamily="34" charset="0"/>
              </a:rPr>
              <a:t> و منبع تغذیه­ی ثانویه­ی آن­ها از نوع </a:t>
            </a:r>
            <a:r>
              <a:rPr lang="en-US" sz="4400" dirty="0">
                <a:latin typeface="Arial" panose="020B0604020202020204" pitchFamily="34" charset="0"/>
                <a:cs typeface="Arial" panose="020B0604020202020204" pitchFamily="34" charset="0"/>
              </a:rPr>
              <a:t>DC</a:t>
            </a:r>
            <a:r>
              <a:rPr lang="fa-IR" sz="4400" dirty="0">
                <a:latin typeface="Arial" panose="020B0604020202020204" pitchFamily="34" charset="0"/>
                <a:cs typeface="Arial" panose="020B0604020202020204" pitchFamily="34" charset="0"/>
              </a:rPr>
              <a:t> است. انواع دتکتورها و شستی­های اعلام حریق، تجهیزات ورودی تابلوی کنترل محسوب می­شوند. اطلاعات مربوط به وضعیت اماکن مختلف از طریق این­گونه تجهیزات جهت پردازش و فعال نمودن تجهیزات خروجی در اختیار تابلوی کنترل مرکزی قرار می­گیرد.</a:t>
            </a:r>
            <a:endParaRPr lang="en-US" sz="4400" dirty="0">
              <a:latin typeface="Arial" panose="020B0604020202020204" pitchFamily="34" charset="0"/>
              <a:cs typeface="Arial" panose="020B0604020202020204" pitchFamily="34" charset="0"/>
            </a:endParaRPr>
          </a:p>
          <a:p>
            <a:pPr marL="0" indent="0">
              <a:buNone/>
            </a:pPr>
            <a:r>
              <a:rPr lang="fa-IR" sz="4400" dirty="0">
                <a:latin typeface="Arial" panose="020B0604020202020204" pitchFamily="34" charset="0"/>
                <a:cs typeface="Arial" panose="020B0604020202020204" pitchFamily="34" charset="0"/>
              </a:rPr>
              <a:t>آژیرها، چراغ­های شنیداری و انواع تجهیزات عمل­کننده­ی دیگر مانند رله­های فراخوان آسانسور، بازکن درهای </a:t>
            </a:r>
            <a:r>
              <a:rPr lang="fa-IR" sz="4400" dirty="0" smtClean="0">
                <a:latin typeface="Arial" panose="020B0604020202020204" pitchFamily="34" charset="0"/>
                <a:cs typeface="Arial" panose="020B0604020202020204" pitchFamily="34" charset="0"/>
              </a:rPr>
              <a:t>اضطراری </a:t>
            </a:r>
            <a:r>
              <a:rPr lang="fa-IR" sz="4400" dirty="0">
                <a:latin typeface="Arial" panose="020B0604020202020204" pitchFamily="34" charset="0"/>
                <a:cs typeface="Arial" panose="020B0604020202020204" pitchFamily="34" charset="0"/>
              </a:rPr>
              <a:t>از جمله تجهیزات خروجی محسوب می­شوند.</a:t>
            </a:r>
            <a:endParaRPr lang="en-US" sz="4400" dirty="0">
              <a:latin typeface="Arial" panose="020B0604020202020204" pitchFamily="34" charset="0"/>
              <a:cs typeface="Arial" panose="020B0604020202020204" pitchFamily="34" charset="0"/>
            </a:endParaRPr>
          </a:p>
          <a:p>
            <a:pPr marL="0" indent="0">
              <a:buNone/>
            </a:pPr>
            <a:r>
              <a:rPr lang="fa-IR" sz="4400" dirty="0" smtClean="0">
                <a:latin typeface="Arial" panose="020B0604020202020204" pitchFamily="34" charset="0"/>
                <a:cs typeface="Arial" panose="020B0604020202020204" pitchFamily="34" charset="0"/>
              </a:rPr>
              <a:t>تابلوهای </a:t>
            </a:r>
            <a:r>
              <a:rPr lang="fa-IR" sz="4400" dirty="0">
                <a:latin typeface="Arial" panose="020B0604020202020204" pitchFamily="34" charset="0"/>
                <a:cs typeface="Arial" panose="020B0604020202020204" pitchFamily="34" charset="0"/>
              </a:rPr>
              <a:t>مرکزی باید در نقاطی از ساختمان نصب شوند که احتمال وقوع حریق در آن­ها کم­تر است و در عین حال رفت و آمد پرسنل نگهداری­ کننده­ی ساختمان در آن­جا بیشتر است. به گونه­ای که کارکنان حاظر در محل به محض عمل نمودن دتکتورها و روشن شدن چراغ­های مربوطه به منطقه­ای که در آن حریق روی داده است از وضعیت خطرناک مطلع شوند و بتوانند اقدامات لازم را به سرعت و با دقت انجام دهند.  بدین معنی که  باید در محلی نصب شود که به راحتی قابل مشاهده باشد. معمولا در ورودی­ها و محل­هایی که ماموران آتش­نشانی داخل می­شوند نصب می­گردد.</a:t>
            </a:r>
            <a:endParaRPr lang="en-US" sz="4400" dirty="0">
              <a:latin typeface="Arial" panose="020B0604020202020204" pitchFamily="34" charset="0"/>
              <a:cs typeface="Arial" panose="020B0604020202020204" pitchFamily="34" charset="0"/>
            </a:endParaRPr>
          </a:p>
          <a:p>
            <a:pPr marL="0" indent="0">
              <a:buNone/>
            </a:pPr>
            <a:r>
              <a:rPr lang="fa-IR" dirty="0"/>
              <a:t> </a:t>
            </a:r>
            <a:endParaRPr lang="en-US" dirty="0"/>
          </a:p>
        </p:txBody>
      </p:sp>
      <p:pic>
        <p:nvPicPr>
          <p:cNvPr id="4" name="Picture 3" descr="C:\Users\رضوانه\Desktop\23953-BigPic.jpg"/>
          <p:cNvPicPr/>
          <p:nvPr/>
        </p:nvPicPr>
        <p:blipFill>
          <a:blip r:embed="rId3">
            <a:extLst>
              <a:ext uri="{28A0092B-C50C-407E-A947-70E740481C1C}">
                <a14:useLocalDpi xmlns:a14="http://schemas.microsoft.com/office/drawing/2010/main" val="0"/>
              </a:ext>
            </a:extLst>
          </a:blip>
          <a:srcRect/>
          <a:stretch>
            <a:fillRect/>
          </a:stretch>
        </p:blipFill>
        <p:spPr bwMode="auto">
          <a:xfrm>
            <a:off x="127000" y="101600"/>
            <a:ext cx="4381500" cy="2962359"/>
          </a:xfrm>
          <a:prstGeom prst="rect">
            <a:avLst/>
          </a:prstGeom>
          <a:noFill/>
          <a:ln>
            <a:noFill/>
          </a:ln>
        </p:spPr>
      </p:pic>
    </p:spTree>
    <p:extLst>
      <p:ext uri="{BB962C8B-B14F-4D97-AF65-F5344CB8AC3E}">
        <p14:creationId xmlns:p14="http://schemas.microsoft.com/office/powerpoint/2010/main" val="2481397529"/>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4957" y="558800"/>
            <a:ext cx="7075844" cy="5479534"/>
          </a:xfrm>
        </p:spPr>
        <p:txBody>
          <a:bodyPr>
            <a:normAutofit/>
          </a:bodyPr>
          <a:lstStyle/>
          <a:p>
            <a:pPr marL="0" indent="0" rtl="0">
              <a:buNone/>
            </a:pPr>
            <a:r>
              <a:rPr lang="fa-IR" sz="2000" b="1" dirty="0" smtClean="0">
                <a:solidFill>
                  <a:schemeClr val="accent2">
                    <a:lumMod val="60000"/>
                    <a:lumOff val="40000"/>
                  </a:schemeClr>
                </a:solidFill>
              </a:rPr>
              <a:t>تشخیص حریق از طریق دوربین های مداربسته:</a:t>
            </a:r>
            <a:r>
              <a:rPr lang="en-US" sz="2000" b="1" dirty="0">
                <a:solidFill>
                  <a:schemeClr val="accent2">
                    <a:lumMod val="60000"/>
                    <a:lumOff val="40000"/>
                  </a:schemeClr>
                </a:solidFill>
              </a:rPr>
              <a:t> </a:t>
            </a:r>
          </a:p>
          <a:p>
            <a:pPr marL="0" indent="0">
              <a:buNone/>
            </a:pPr>
            <a:r>
              <a:rPr lang="fa-IR" sz="2000" dirty="0" smtClean="0">
                <a:latin typeface="Arial" panose="020B0604020202020204" pitchFamily="34" charset="0"/>
                <a:cs typeface="Arial" panose="020B0604020202020204" pitchFamily="34" charset="0"/>
              </a:rPr>
              <a:t>سیستم‌های </a:t>
            </a:r>
            <a:r>
              <a:rPr lang="fa-IR" sz="2000" dirty="0">
                <a:latin typeface="Arial" panose="020B0604020202020204" pitchFamily="34" charset="0"/>
                <a:cs typeface="Arial" panose="020B0604020202020204" pitchFamily="34" charset="0"/>
              </a:rPr>
              <a:t>آشکارساز ویدئویی دود  </a:t>
            </a:r>
            <a:r>
              <a:rPr lang="en-US" sz="2000" dirty="0">
                <a:latin typeface="Arial" panose="020B0604020202020204" pitchFamily="34" charset="0"/>
                <a:cs typeface="Arial" panose="020B0604020202020204" pitchFamily="34" charset="0"/>
              </a:rPr>
              <a:t>VSD</a:t>
            </a:r>
            <a:r>
              <a:rPr lang="fa-IR" sz="2000" dirty="0">
                <a:latin typeface="Arial" panose="020B0604020202020204" pitchFamily="34" charset="0"/>
                <a:cs typeface="Arial" panose="020B0604020202020204" pitchFamily="34" charset="0"/>
              </a:rPr>
              <a:t> محصول شرکت </a:t>
            </a:r>
            <a:r>
              <a:rPr lang="en-US" sz="2000" dirty="0">
                <a:latin typeface="Arial" panose="020B0604020202020204" pitchFamily="34" charset="0"/>
                <a:cs typeface="Arial" panose="020B0604020202020204" pitchFamily="34" charset="0"/>
              </a:rPr>
              <a:t>D-Tec</a:t>
            </a:r>
            <a:r>
              <a:rPr lang="fa-IR" sz="2000" dirty="0">
                <a:latin typeface="Arial" panose="020B0604020202020204" pitchFamily="34" charset="0"/>
                <a:cs typeface="Arial" panose="020B0604020202020204" pitchFamily="34" charset="0"/>
              </a:rPr>
              <a:t> (البته دیگر کمپانی‌ها نیز این فناوری را دارند که علاوه بر دود، حرارت و شعله را نیز تشخیص می‌دهند، لیکن هنوز استاندارد مورد گواهی برای آنها تدوین نشده است) با هدف پایان‌دادن به بسیاری از مشکلات مربوط به آشکارسازی دود تهیه و عرضه شده‌اند. این محصول با ارائه راه‌حل مناسب برای معضلات حل‌نشده­ آشکارسازی حریق و با امکان استفاده در فضاهای داخلی و خارجی، تحولی اساسی در صنعت آشکارسازی حریق به‌شمار می‌رود. اساس کار آشکارسازی ویدئویی دود، تجزیه و تحلیل رایانه‌ای تصاویر ویدئویی است که بوسیله­ جدیدترین دوربین‌های </a:t>
            </a:r>
            <a:r>
              <a:rPr lang="en-US" sz="2000" dirty="0">
                <a:latin typeface="Arial" panose="020B0604020202020204" pitchFamily="34" charset="0"/>
                <a:cs typeface="Arial" panose="020B0604020202020204" pitchFamily="34" charset="0"/>
              </a:rPr>
              <a:t>CCTV</a:t>
            </a:r>
            <a:r>
              <a:rPr lang="fa-IR" sz="2000" dirty="0">
                <a:latin typeface="Arial" panose="020B0604020202020204" pitchFamily="34" charset="0"/>
                <a:cs typeface="Arial" panose="020B0604020202020204" pitchFamily="34" charset="0"/>
              </a:rPr>
              <a:t> استاندارد تهیه شده‌اند. </a:t>
            </a:r>
            <a:r>
              <a:rPr lang="en-US" sz="2000" dirty="0">
                <a:latin typeface="Arial" panose="020B0604020202020204" pitchFamily="34" charset="0"/>
                <a:cs typeface="Arial" panose="020B0604020202020204" pitchFamily="34" charset="0"/>
              </a:rPr>
              <a:t>VSD</a:t>
            </a:r>
            <a:r>
              <a:rPr lang="fa-IR" sz="2000" dirty="0">
                <a:latin typeface="Arial" panose="020B0604020202020204" pitchFamily="34" charset="0"/>
                <a:cs typeface="Arial" panose="020B0604020202020204" pitchFamily="34" charset="0"/>
              </a:rPr>
              <a:t> بطور خودکار الگوهای به‌خصوصی از حرکت دود را شناسایی و در کوتاه‌ترین زمان ممکن، اپراتور سیستم را مطلع می‌سازد. به این ترتیب امکان عکس‌العمل سریع، در موارد وقوع احتمالی حریق بوجود می‌آید و درنتیجه در محوطه‌های بزرگ یا جایی که جریان هوای زیادی وجود دارد، صرفه‌جویی زیادی در زمان کشف آتش می‌شود. این سیستم بعنوان تکنولوژی‌ای برتر در زمینه حفاظت از حریق اماکن و تأسیسات خاص ازجمله: اتاق توربین نیروگاه‌ها، ساختمان‌های تاریخی، تونل‌های جاده‌ای، انبار راه‌آهن، انبارهای روباز حساس، مراکز خرید، آشیانه هواپیما و بسیاری دیگر شناخته شده است.</a:t>
            </a:r>
            <a:endParaRPr lang="en-US" sz="2000" dirty="0">
              <a:latin typeface="Arial" panose="020B0604020202020204" pitchFamily="34" charset="0"/>
              <a:cs typeface="Arial" panose="020B0604020202020204" pitchFamily="34" charset="0"/>
            </a:endParaRPr>
          </a:p>
          <a:p>
            <a:endParaRPr lang="fa-IR" sz="2000" dirty="0"/>
          </a:p>
        </p:txBody>
      </p:sp>
      <p:pic>
        <p:nvPicPr>
          <p:cNvPr id="5" name="Picture 4" descr="http://www.nfpa.com.co/fa/images/blog/250xvfd.jpg"/>
          <p:cNvPicPr/>
          <p:nvPr/>
        </p:nvPicPr>
        <p:blipFill>
          <a:blip r:embed="rId2">
            <a:extLst>
              <a:ext uri="{28A0092B-C50C-407E-A947-70E740481C1C}">
                <a14:useLocalDpi xmlns:a14="http://schemas.microsoft.com/office/drawing/2010/main" val="0"/>
              </a:ext>
            </a:extLst>
          </a:blip>
          <a:srcRect/>
          <a:stretch>
            <a:fillRect/>
          </a:stretch>
        </p:blipFill>
        <p:spPr bwMode="auto">
          <a:xfrm>
            <a:off x="7882322" y="762000"/>
            <a:ext cx="3395278" cy="4882463"/>
          </a:xfrm>
          <a:prstGeom prst="rect">
            <a:avLst/>
          </a:prstGeom>
          <a:noFill/>
          <a:ln>
            <a:noFill/>
          </a:ln>
        </p:spPr>
      </p:pic>
    </p:spTree>
    <p:extLst>
      <p:ext uri="{BB962C8B-B14F-4D97-AF65-F5344CB8AC3E}">
        <p14:creationId xmlns:p14="http://schemas.microsoft.com/office/powerpoint/2010/main" val="3465664469"/>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889686"/>
            <a:ext cx="8596668" cy="5151676"/>
          </a:xfrm>
        </p:spPr>
        <p:txBody>
          <a:bodyPr>
            <a:normAutofit fontScale="92500" lnSpcReduction="20000"/>
          </a:bodyPr>
          <a:lstStyle/>
          <a:p>
            <a:pPr marL="0" indent="0" rtl="0">
              <a:buNone/>
            </a:pPr>
            <a:r>
              <a:rPr lang="fa-IR" b="1" u="sng" dirty="0">
                <a:latin typeface="Arial" panose="020B0604020202020204" pitchFamily="34" charset="0"/>
                <a:cs typeface="Arial" panose="020B0604020202020204" pitchFamily="34" charset="0"/>
                <a:hlinkClick r:id="rId2"/>
              </a:rPr>
              <a:t>چراغهای نشانگر</a:t>
            </a:r>
            <a:r>
              <a:rPr lang="en-US" b="1" u="sng" dirty="0">
                <a:latin typeface="Arial" panose="020B0604020202020204" pitchFamily="34" charset="0"/>
                <a:cs typeface="Arial" panose="020B0604020202020204" pitchFamily="34" charset="0"/>
                <a:hlinkClick r:id="rId2"/>
              </a:rPr>
              <a:t> (Flasher)</a:t>
            </a:r>
            <a:r>
              <a:rPr lang="en-US" b="1"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a:p>
            <a:pPr marL="0" indent="0">
              <a:buNone/>
            </a:pPr>
            <a:r>
              <a:rPr lang="fa-IR" dirty="0">
                <a:latin typeface="Arial" panose="020B0604020202020204" pitchFamily="34" charset="0"/>
                <a:cs typeface="Arial" panose="020B0604020202020204" pitchFamily="34" charset="0"/>
              </a:rPr>
              <a:t>این چراغ­ها با نور ثابت یا چشمک زن (</a:t>
            </a:r>
            <a:r>
              <a:rPr lang="en-US" dirty="0">
                <a:latin typeface="Arial" panose="020B0604020202020204" pitchFamily="34" charset="0"/>
                <a:cs typeface="Arial" panose="020B0604020202020204" pitchFamily="34" charset="0"/>
              </a:rPr>
              <a:t>Flash</a:t>
            </a:r>
            <a:r>
              <a:rPr lang="fa-IR" dirty="0">
                <a:latin typeface="Arial" panose="020B0604020202020204" pitchFamily="34" charset="0"/>
                <a:cs typeface="Arial" panose="020B0604020202020204" pitchFamily="34" charset="0"/>
              </a:rPr>
              <a:t>) و هم ­چنین به صورت ثابت یا گردان ساخته شده ­اند و معمولا به رنگ قرمز هستند و در دو محل نصب می­شوند:</a:t>
            </a:r>
            <a:endParaRPr lang="en-US" dirty="0">
              <a:latin typeface="Arial" panose="020B0604020202020204" pitchFamily="34" charset="0"/>
              <a:cs typeface="Arial" panose="020B0604020202020204" pitchFamily="34" charset="0"/>
            </a:endParaRPr>
          </a:p>
          <a:p>
            <a:pPr marL="0" indent="0">
              <a:buNone/>
            </a:pPr>
            <a:r>
              <a:rPr lang="fa-IR"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a:p>
            <a:pPr marL="0" indent="0">
              <a:buNone/>
            </a:pPr>
            <a:r>
              <a:rPr lang="fa-IR" b="1" dirty="0">
                <a:solidFill>
                  <a:schemeClr val="accent2">
                    <a:lumMod val="60000"/>
                    <a:lumOff val="40000"/>
                  </a:schemeClr>
                </a:solidFill>
                <a:latin typeface="Arial" panose="020B0604020202020204" pitchFamily="34" charset="0"/>
                <a:cs typeface="Arial" panose="020B0604020202020204" pitchFamily="34" charset="0"/>
              </a:rPr>
              <a:t>الف) در پاگردهای راه­پله یا در راهروها:</a:t>
            </a:r>
            <a:endParaRPr lang="en-US" dirty="0">
              <a:solidFill>
                <a:schemeClr val="accent2">
                  <a:lumMod val="60000"/>
                  <a:lumOff val="40000"/>
                </a:schemeClr>
              </a:solidFill>
              <a:latin typeface="Arial" panose="020B0604020202020204" pitchFamily="34" charset="0"/>
              <a:cs typeface="Arial" panose="020B0604020202020204" pitchFamily="34" charset="0"/>
            </a:endParaRPr>
          </a:p>
          <a:p>
            <a:pPr marL="0" indent="0">
              <a:buNone/>
            </a:pPr>
            <a:r>
              <a:rPr lang="fa-IR" dirty="0">
                <a:latin typeface="Arial" panose="020B0604020202020204" pitchFamily="34" charset="0"/>
                <a:cs typeface="Arial" panose="020B0604020202020204" pitchFamily="34" charset="0"/>
              </a:rPr>
              <a:t>در پاگردهای راه ­پله یا در راهروها  چراغ­های فلاشری نصب می­ گردند که موازی با آژیرها بسته شده ­اند و همراه آژیر به کار می افتند و به آن­ها چراغ </a:t>
            </a:r>
            <a:r>
              <a:rPr lang="en-US" dirty="0">
                <a:latin typeface="Arial" panose="020B0604020202020204" pitchFamily="34" charset="0"/>
                <a:cs typeface="Arial" panose="020B0604020202020204" pitchFamily="34" charset="0"/>
              </a:rPr>
              <a:t>Strobe Light</a:t>
            </a:r>
            <a:r>
              <a:rPr lang="fa-IR" dirty="0">
                <a:latin typeface="Arial" panose="020B0604020202020204" pitchFamily="34" charset="0"/>
                <a:cs typeface="Arial" panose="020B0604020202020204" pitchFamily="34" charset="0"/>
              </a:rPr>
              <a:t> می­گویند. افراد ناشنوا در ساختمان با دیدن نور این چراغ­ها می­­توانند متوجه بروز حریق بشوند یا در صورت از کار افتادن احتمالی آژیرها این چراغ­ها بروز حریق را مشخص می کنند. بعضی از این چراغ­ها ممکن است با آژیر یکجا باشند. </a:t>
            </a:r>
            <a:endParaRPr lang="fa-IR" dirty="0" smtClean="0">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a:p>
            <a:pPr marL="0" indent="0">
              <a:buNone/>
            </a:pPr>
            <a:r>
              <a:rPr lang="fa-IR" b="1" dirty="0">
                <a:solidFill>
                  <a:schemeClr val="accent2">
                    <a:lumMod val="60000"/>
                    <a:lumOff val="40000"/>
                  </a:schemeClr>
                </a:solidFill>
                <a:latin typeface="Arial" panose="020B0604020202020204" pitchFamily="34" charset="0"/>
                <a:cs typeface="Arial" panose="020B0604020202020204" pitchFamily="34" charset="0"/>
              </a:rPr>
              <a:t>ب) در بالای سردرب واحدها یا اتاق­ها:</a:t>
            </a:r>
            <a:endParaRPr lang="en-US" dirty="0">
              <a:solidFill>
                <a:schemeClr val="accent2">
                  <a:lumMod val="60000"/>
                  <a:lumOff val="40000"/>
                </a:schemeClr>
              </a:solidFill>
              <a:latin typeface="Arial" panose="020B0604020202020204" pitchFamily="34" charset="0"/>
              <a:cs typeface="Arial" panose="020B0604020202020204" pitchFamily="34" charset="0"/>
            </a:endParaRPr>
          </a:p>
          <a:p>
            <a:pPr marL="0" indent="0">
              <a:buNone/>
            </a:pPr>
            <a:r>
              <a:rPr lang="fa-IR" dirty="0" smtClean="0">
                <a:latin typeface="Arial" panose="020B0604020202020204" pitchFamily="34" charset="0"/>
                <a:cs typeface="Arial" panose="020B0604020202020204" pitchFamily="34" charset="0"/>
              </a:rPr>
              <a:t>هنگام </a:t>
            </a:r>
            <a:r>
              <a:rPr lang="fa-IR" dirty="0">
                <a:latin typeface="Arial" panose="020B0604020202020204" pitchFamily="34" charset="0"/>
                <a:cs typeface="Arial" panose="020B0604020202020204" pitchFamily="34" charset="0"/>
              </a:rPr>
              <a:t>بروز حریق نیاز به تشخیص دقیق­تر محل حریق داشته باشیم. مثلا </a:t>
            </a:r>
            <a:r>
              <a:rPr lang="fa-IR" dirty="0" smtClean="0">
                <a:latin typeface="Arial" panose="020B0604020202020204" pitchFamily="34" charset="0"/>
                <a:cs typeface="Arial" panose="020B0604020202020204" pitchFamily="34" charset="0"/>
              </a:rPr>
              <a:t>در </a:t>
            </a:r>
            <a:r>
              <a:rPr lang="fa-IR" dirty="0">
                <a:latin typeface="Arial" panose="020B0604020202020204" pitchFamily="34" charset="0"/>
                <a:cs typeface="Arial" panose="020B0604020202020204" pitchFamily="34" charset="0"/>
              </a:rPr>
              <a:t>هتل­ها که اتاق­های متعددی در هر طبقه وجود دارد برای تشخیص دقیق محل حریق از چراغ </a:t>
            </a:r>
            <a:r>
              <a:rPr lang="en-US" dirty="0">
                <a:latin typeface="Arial" panose="020B0604020202020204" pitchFamily="34" charset="0"/>
                <a:cs typeface="Arial" panose="020B0604020202020204" pitchFamily="34" charset="0"/>
              </a:rPr>
              <a:t>Remote Indicator</a:t>
            </a:r>
            <a:r>
              <a:rPr lang="fa-IR" dirty="0">
                <a:latin typeface="Arial" panose="020B0604020202020204" pitchFamily="34" charset="0"/>
                <a:cs typeface="Arial" panose="020B0604020202020204" pitchFamily="34" charset="0"/>
              </a:rPr>
              <a:t>  استفاده می­ گردد. این چراغ­ها بالای درب هر واحد نصب می­شود و تغذیه­ ی مثبت آن از مثبت منبع تغذیه و منفی آن از پایه­ی مخصوص چراغ ریموت در دتکتورهای آن واحد می­ باشد. این پایه روی دتکتور با حرف </a:t>
            </a:r>
            <a:r>
              <a:rPr lang="en-US" dirty="0">
                <a:latin typeface="Arial" panose="020B0604020202020204" pitchFamily="34" charset="0"/>
                <a:cs typeface="Arial" panose="020B0604020202020204" pitchFamily="34" charset="0"/>
              </a:rPr>
              <a:t>R</a:t>
            </a:r>
            <a:r>
              <a:rPr lang="fa-IR" dirty="0">
                <a:latin typeface="Arial" panose="020B0604020202020204" pitchFamily="34" charset="0"/>
                <a:cs typeface="Arial" panose="020B0604020202020204" pitchFamily="34" charset="0"/>
              </a:rPr>
              <a:t> مشخص می­شود. در صورت عمل کردن دتکتور این چراغ نیز روشن می­شود.</a:t>
            </a:r>
            <a:endParaRPr lang="en-US" dirty="0">
              <a:latin typeface="Arial" panose="020B0604020202020204" pitchFamily="34" charset="0"/>
              <a:cs typeface="Arial" panose="020B0604020202020204" pitchFamily="34" charset="0"/>
            </a:endParaRPr>
          </a:p>
          <a:p>
            <a:pPr marL="0" indent="0" rtl="0">
              <a:buNone/>
            </a:pPr>
            <a:r>
              <a:rPr lang="fa-IR" dirty="0" smtClean="0">
                <a:latin typeface="Arial" panose="020B0604020202020204" pitchFamily="34" charset="0"/>
                <a:cs typeface="Arial" panose="020B0604020202020204" pitchFamily="34" charset="0"/>
              </a:rPr>
              <a:t>اغلب لامپ­های مورد استفاده در چراغ­های هشدار دهنده از چشمک زن هستند که نرخ ضربان آن­ها بین 1 تا 3 بار در ثانیه</a:t>
            </a:r>
            <a:r>
              <a:rPr lang="fa-IR" dirty="0">
                <a:latin typeface="Arial" panose="020B0604020202020204" pitchFamily="34" charset="0"/>
                <a:cs typeface="Arial" panose="020B0604020202020204" pitchFamily="34" charset="0"/>
              </a:rPr>
              <a:t> </a:t>
            </a:r>
            <a:r>
              <a:rPr lang="fa-IR" dirty="0" smtClean="0">
                <a:latin typeface="Arial" panose="020B0604020202020204" pitchFamily="34" charset="0"/>
                <a:cs typeface="Arial" panose="020B0604020202020204" pitchFamily="34" charset="0"/>
              </a:rPr>
              <a:t>است.</a:t>
            </a:r>
            <a:endParaRPr lang="en-US" dirty="0" smtClean="0">
              <a:latin typeface="Arial" panose="020B0604020202020204" pitchFamily="34" charset="0"/>
              <a:cs typeface="Arial" panose="020B0604020202020204" pitchFamily="34" charset="0"/>
            </a:endParaRPr>
          </a:p>
          <a:p>
            <a:endParaRPr lang="fa-IR" dirty="0"/>
          </a:p>
        </p:txBody>
      </p:sp>
    </p:spTree>
    <p:extLst>
      <p:ext uri="{BB962C8B-B14F-4D97-AF65-F5344CB8AC3E}">
        <p14:creationId xmlns:p14="http://schemas.microsoft.com/office/powerpoint/2010/main" val="1923233516"/>
      </p:ext>
    </p:extLst>
  </p:cSld>
  <p:clrMapOvr>
    <a:masterClrMapping/>
  </p:clrMapOvr>
  <mc:AlternateContent xmlns:mc="http://schemas.openxmlformats.org/markup-compatibility/2006">
    <mc:Choice xmlns:p14="http://schemas.microsoft.com/office/powerpoint/2010/main" Requires="p14">
      <p:transition spd="slow" p14:dur="1600">
        <p14:prism dir="r" isContent="1"/>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823785"/>
            <a:ext cx="8787942" cy="5217578"/>
          </a:xfrm>
        </p:spPr>
        <p:txBody>
          <a:bodyPr>
            <a:noAutofit/>
          </a:bodyPr>
          <a:lstStyle/>
          <a:p>
            <a:pPr marL="0" indent="0" algn="r" rtl="0">
              <a:buNone/>
            </a:pPr>
            <a:r>
              <a:rPr lang="fa-IR" sz="2000" b="1" u="sng" dirty="0" smtClean="0">
                <a:latin typeface="Arial" panose="020B0604020202020204" pitchFamily="34" charset="0"/>
                <a:cs typeface="Arial" panose="020B0604020202020204" pitchFamily="34" charset="0"/>
                <a:hlinkClick r:id="rId2"/>
              </a:rPr>
              <a:t>مگنت </a:t>
            </a:r>
            <a:r>
              <a:rPr lang="fa-IR" sz="2000" b="1" u="sng" dirty="0">
                <a:latin typeface="Arial" panose="020B0604020202020204" pitchFamily="34" charset="0"/>
                <a:cs typeface="Arial" panose="020B0604020202020204" pitchFamily="34" charset="0"/>
                <a:hlinkClick r:id="rId2"/>
              </a:rPr>
              <a:t>نگهدارنده/سیستم­های با ارتباط تلفنی و صوتی</a:t>
            </a:r>
            <a:r>
              <a:rPr lang="en-US" sz="1600" b="1" dirty="0">
                <a:latin typeface="Arial" panose="020B0604020202020204" pitchFamily="34" charset="0"/>
                <a:cs typeface="Arial" panose="020B0604020202020204" pitchFamily="34" charset="0"/>
              </a:rPr>
              <a:t> </a:t>
            </a:r>
          </a:p>
          <a:p>
            <a:pPr marL="0" indent="0">
              <a:buNone/>
            </a:pPr>
            <a:r>
              <a:rPr lang="fa-IR" sz="1200" b="1" dirty="0">
                <a:solidFill>
                  <a:schemeClr val="accent2">
                    <a:lumMod val="60000"/>
                    <a:lumOff val="40000"/>
                  </a:schemeClr>
                </a:solidFill>
                <a:latin typeface="Arial" panose="020B0604020202020204" pitchFamily="34" charset="0"/>
                <a:cs typeface="Arial" panose="020B0604020202020204" pitchFamily="34" charset="0"/>
              </a:rPr>
              <a:t> </a:t>
            </a:r>
            <a:r>
              <a:rPr lang="fa-IR" b="1" dirty="0">
                <a:solidFill>
                  <a:schemeClr val="accent2">
                    <a:lumMod val="60000"/>
                    <a:lumOff val="40000"/>
                  </a:schemeClr>
                </a:solidFill>
                <a:latin typeface="Arial" panose="020B0604020202020204" pitchFamily="34" charset="0"/>
                <a:cs typeface="Arial" panose="020B0604020202020204" pitchFamily="34" charset="0"/>
              </a:rPr>
              <a:t>مگنت نگهدارنده (</a:t>
            </a:r>
            <a:r>
              <a:rPr lang="en-US" b="1" dirty="0">
                <a:solidFill>
                  <a:schemeClr val="accent2">
                    <a:lumMod val="60000"/>
                    <a:lumOff val="40000"/>
                  </a:schemeClr>
                </a:solidFill>
                <a:latin typeface="Arial" panose="020B0604020202020204" pitchFamily="34" charset="0"/>
                <a:cs typeface="Arial" panose="020B0604020202020204" pitchFamily="34" charset="0"/>
              </a:rPr>
              <a:t>Door Holder</a:t>
            </a:r>
            <a:r>
              <a:rPr lang="fa-IR" b="1" dirty="0">
                <a:solidFill>
                  <a:schemeClr val="accent2">
                    <a:lumMod val="60000"/>
                    <a:lumOff val="40000"/>
                  </a:schemeClr>
                </a:solidFill>
                <a:latin typeface="Arial" panose="020B0604020202020204" pitchFamily="34" charset="0"/>
                <a:cs typeface="Arial" panose="020B0604020202020204" pitchFamily="34" charset="0"/>
              </a:rPr>
              <a:t>):</a:t>
            </a:r>
            <a:endParaRPr lang="en-US" b="1" dirty="0">
              <a:solidFill>
                <a:schemeClr val="accent2">
                  <a:lumMod val="60000"/>
                  <a:lumOff val="40000"/>
                </a:schemeClr>
              </a:solidFill>
              <a:latin typeface="Arial" panose="020B0604020202020204" pitchFamily="34" charset="0"/>
              <a:cs typeface="Arial" panose="020B0604020202020204" pitchFamily="34" charset="0"/>
            </a:endParaRPr>
          </a:p>
          <a:p>
            <a:pPr marL="0" indent="0">
              <a:buNone/>
            </a:pPr>
            <a:r>
              <a:rPr lang="fa-IR" sz="1200" dirty="0">
                <a:latin typeface="Arial" panose="020B0604020202020204" pitchFamily="34" charset="0"/>
                <a:cs typeface="Arial" panose="020B0604020202020204" pitchFamily="34" charset="0"/>
              </a:rPr>
              <a:t> </a:t>
            </a:r>
            <a:r>
              <a:rPr lang="fa-IR" sz="1600" dirty="0">
                <a:latin typeface="Arial" panose="020B0604020202020204" pitchFamily="34" charset="0"/>
                <a:cs typeface="Arial" panose="020B0604020202020204" pitchFamily="34" charset="0"/>
              </a:rPr>
              <a:t>بر روی درهای معینی جهت جلوگیری از گسترش آتش در حین آتش سوزی نصب می­شود. در صورت بروز حریق از باز ماندن در جلوگیری می کنند. طبق استاندارد تغذیه­ی آن باید از منبع 24 ولت جداگانه انجام گیرد نه از برق 24 ولت تابلو چون مصرف آن بالاست</a:t>
            </a:r>
            <a:r>
              <a:rPr lang="fa-IR" sz="1600" dirty="0" smtClean="0">
                <a:latin typeface="Arial" panose="020B0604020202020204" pitchFamily="34" charset="0"/>
                <a:cs typeface="Arial" panose="020B0604020202020204" pitchFamily="34" charset="0"/>
              </a:rPr>
              <a:t>.</a:t>
            </a:r>
          </a:p>
          <a:p>
            <a:pPr marL="0" indent="0">
              <a:buNone/>
            </a:pPr>
            <a:endParaRPr lang="en-US" sz="1600" dirty="0">
              <a:latin typeface="Arial" panose="020B0604020202020204" pitchFamily="34" charset="0"/>
              <a:cs typeface="Arial" panose="020B0604020202020204" pitchFamily="34" charset="0"/>
            </a:endParaRPr>
          </a:p>
          <a:p>
            <a:pPr marL="0" indent="0">
              <a:buNone/>
            </a:pPr>
            <a:r>
              <a:rPr lang="fa-IR" sz="1200" b="1" dirty="0">
                <a:solidFill>
                  <a:schemeClr val="accent2">
                    <a:lumMod val="60000"/>
                    <a:lumOff val="40000"/>
                  </a:schemeClr>
                </a:solidFill>
                <a:latin typeface="Arial" panose="020B0604020202020204" pitchFamily="34" charset="0"/>
                <a:cs typeface="Arial" panose="020B0604020202020204" pitchFamily="34" charset="0"/>
              </a:rPr>
              <a:t> </a:t>
            </a:r>
            <a:r>
              <a:rPr lang="fa-IR" sz="2000" b="1" dirty="0">
                <a:solidFill>
                  <a:schemeClr val="accent2">
                    <a:lumMod val="60000"/>
                    <a:lumOff val="40000"/>
                  </a:schemeClr>
                </a:solidFill>
                <a:latin typeface="Arial" panose="020B0604020202020204" pitchFamily="34" charset="0"/>
                <a:cs typeface="Arial" panose="020B0604020202020204" pitchFamily="34" charset="0"/>
              </a:rPr>
              <a:t>سیستم­های صوتی اعلام خطر:</a:t>
            </a:r>
            <a:endParaRPr lang="en-US" sz="2000" b="1" dirty="0">
              <a:solidFill>
                <a:schemeClr val="accent2">
                  <a:lumMod val="60000"/>
                  <a:lumOff val="40000"/>
                </a:schemeClr>
              </a:solidFill>
              <a:latin typeface="Arial" panose="020B0604020202020204" pitchFamily="34" charset="0"/>
              <a:cs typeface="Arial" panose="020B0604020202020204" pitchFamily="34" charset="0"/>
            </a:endParaRPr>
          </a:p>
          <a:p>
            <a:pPr marL="0" indent="0">
              <a:buNone/>
            </a:pPr>
            <a:r>
              <a:rPr lang="fa-IR" sz="1200" dirty="0">
                <a:latin typeface="Arial" panose="020B0604020202020204" pitchFamily="34" charset="0"/>
                <a:cs typeface="Arial" panose="020B0604020202020204" pitchFamily="34" charset="0"/>
              </a:rPr>
              <a:t> </a:t>
            </a:r>
            <a:r>
              <a:rPr lang="fa-IR" sz="1600" dirty="0">
                <a:latin typeface="Arial" panose="020B0604020202020204" pitchFamily="34" charset="0"/>
                <a:cs typeface="Arial" panose="020B0604020202020204" pitchFamily="34" charset="0"/>
              </a:rPr>
              <a:t>این سیستم­ها در دو نوع عادی و هوشمند ساخته شده­اند و قادرند به طور اتوماتیک یا دستی در مواقع بروز حریق پیام اعلام خطر را از بلندگوهای مربوطه پخش نمایند</a:t>
            </a:r>
            <a:r>
              <a:rPr lang="fa-IR" sz="1600" dirty="0" smtClean="0">
                <a:latin typeface="Arial" panose="020B0604020202020204" pitchFamily="34" charset="0"/>
                <a:cs typeface="Arial" panose="020B0604020202020204" pitchFamily="34" charset="0"/>
              </a:rPr>
              <a:t>.</a:t>
            </a:r>
          </a:p>
          <a:p>
            <a:pPr marL="0" indent="0">
              <a:buNone/>
            </a:pPr>
            <a:endParaRPr lang="en-US" sz="1600" dirty="0">
              <a:latin typeface="Arial" panose="020B0604020202020204" pitchFamily="34" charset="0"/>
              <a:cs typeface="Arial" panose="020B0604020202020204" pitchFamily="34" charset="0"/>
            </a:endParaRPr>
          </a:p>
          <a:p>
            <a:pPr marL="0" indent="0">
              <a:buNone/>
            </a:pPr>
            <a:r>
              <a:rPr lang="fa-IR" b="1" dirty="0">
                <a:latin typeface="Arial" panose="020B0604020202020204" pitchFamily="34" charset="0"/>
                <a:cs typeface="Arial" panose="020B0604020202020204" pitchFamily="34" charset="0"/>
              </a:rPr>
              <a:t> </a:t>
            </a:r>
            <a:r>
              <a:rPr lang="fa-IR" b="1" dirty="0">
                <a:solidFill>
                  <a:schemeClr val="accent1">
                    <a:lumMod val="60000"/>
                    <a:lumOff val="40000"/>
                  </a:schemeClr>
                </a:solidFill>
                <a:latin typeface="Arial" panose="020B0604020202020204" pitchFamily="34" charset="0"/>
                <a:cs typeface="Arial" panose="020B0604020202020204" pitchFamily="34" charset="0"/>
              </a:rPr>
              <a:t>سیستم­های با ارتباط تلفنی و </a:t>
            </a:r>
            <a:r>
              <a:rPr lang="fa-IR" b="1" dirty="0" smtClean="0">
                <a:solidFill>
                  <a:schemeClr val="accent1">
                    <a:lumMod val="60000"/>
                    <a:lumOff val="40000"/>
                  </a:schemeClr>
                </a:solidFill>
                <a:latin typeface="Arial" panose="020B0604020202020204" pitchFamily="34" charset="0"/>
                <a:cs typeface="Arial" panose="020B0604020202020204" pitchFamily="34" charset="0"/>
              </a:rPr>
              <a:t>صوتی:</a:t>
            </a:r>
            <a:endParaRPr lang="en-US" b="1" dirty="0">
              <a:solidFill>
                <a:schemeClr val="accent1">
                  <a:lumMod val="60000"/>
                  <a:lumOff val="40000"/>
                </a:schemeClr>
              </a:solidFill>
              <a:latin typeface="Arial" panose="020B0604020202020204" pitchFamily="34" charset="0"/>
              <a:cs typeface="Arial" panose="020B0604020202020204" pitchFamily="34" charset="0"/>
            </a:endParaRPr>
          </a:p>
          <a:p>
            <a:pPr marL="0" indent="0">
              <a:buNone/>
            </a:pPr>
            <a:r>
              <a:rPr lang="fa-IR" sz="1600" dirty="0">
                <a:latin typeface="Arial" panose="020B0604020202020204" pitchFamily="34" charset="0"/>
                <a:cs typeface="Arial" panose="020B0604020202020204" pitchFamily="34" charset="0"/>
              </a:rPr>
              <a:t> سیستم تلفن اضطراری دارای یک پانل تلفن اصلی و گوشی­هایی می­باشند که در محل­های مورد نظر نصب می­شوند. هنگام خطر می­توان با استفاده از گوشی­ها به مرکز تلفن خبر داد یا مرکز تلفن می­تواند به هر کدام از گوشی­ها زنگ بزند. ارتباط بین گوشی­ها نیز می تواند از طریق پانل اصلی تلفن برقرار باشد.</a:t>
            </a:r>
            <a:endParaRPr lang="en-US" sz="1600" dirty="0">
              <a:latin typeface="Arial" panose="020B0604020202020204" pitchFamily="34" charset="0"/>
              <a:cs typeface="Arial" panose="020B0604020202020204" pitchFamily="34" charset="0"/>
            </a:endParaRPr>
          </a:p>
          <a:p>
            <a:pPr marL="0" indent="0">
              <a:buNone/>
            </a:pPr>
            <a:r>
              <a:rPr lang="fa-IR" sz="1600" dirty="0">
                <a:latin typeface="Arial" panose="020B0604020202020204" pitchFamily="34" charset="0"/>
                <a:cs typeface="Arial" panose="020B0604020202020204" pitchFamily="34" charset="0"/>
              </a:rPr>
              <a:t> </a:t>
            </a:r>
            <a:r>
              <a:rPr lang="fa-IR" sz="1200" dirty="0"/>
              <a:t> </a:t>
            </a:r>
            <a:endParaRPr lang="en-US" sz="1200" dirty="0"/>
          </a:p>
          <a:p>
            <a:endParaRPr lang="fa-IR" sz="1200" dirty="0"/>
          </a:p>
        </p:txBody>
      </p:sp>
    </p:spTree>
    <p:extLst>
      <p:ext uri="{BB962C8B-B14F-4D97-AF65-F5344CB8AC3E}">
        <p14:creationId xmlns:p14="http://schemas.microsoft.com/office/powerpoint/2010/main" val="29774333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543697"/>
            <a:ext cx="8596668" cy="5497665"/>
          </a:xfrm>
        </p:spPr>
        <p:txBody>
          <a:bodyPr>
            <a:normAutofit/>
          </a:bodyPr>
          <a:lstStyle/>
          <a:p>
            <a:pPr marL="0" indent="0">
              <a:buNone/>
            </a:pPr>
            <a:r>
              <a:rPr lang="fa-IR" sz="2000" b="1" dirty="0" smtClean="0">
                <a:solidFill>
                  <a:schemeClr val="accent2">
                    <a:lumMod val="60000"/>
                    <a:lumOff val="40000"/>
                  </a:schemeClr>
                </a:solidFill>
                <a:latin typeface="Arial" panose="020B0604020202020204" pitchFamily="34" charset="0"/>
                <a:cs typeface="Arial" panose="020B0604020202020204" pitchFamily="34" charset="0"/>
              </a:rPr>
              <a:t>سنسور </a:t>
            </a:r>
            <a:r>
              <a:rPr lang="fa-IR" sz="2000" b="1" dirty="0">
                <a:solidFill>
                  <a:schemeClr val="accent2">
                    <a:lumMod val="60000"/>
                    <a:lumOff val="40000"/>
                  </a:schemeClr>
                </a:solidFill>
                <a:latin typeface="Arial" panose="020B0604020202020204" pitchFamily="34" charset="0"/>
                <a:cs typeface="Arial" panose="020B0604020202020204" pitchFamily="34" charset="0"/>
              </a:rPr>
              <a:t>نشت آب و تشخیص آتش سوزی</a:t>
            </a:r>
            <a:r>
              <a:rPr lang="fa-IR" sz="2000" b="1" dirty="0" smtClean="0">
                <a:solidFill>
                  <a:schemeClr val="accent2">
                    <a:lumMod val="60000"/>
                    <a:lumOff val="40000"/>
                  </a:schemeClr>
                </a:solidFill>
                <a:latin typeface="Arial" panose="020B0604020202020204" pitchFamily="34" charset="0"/>
                <a:cs typeface="Arial" panose="020B0604020202020204" pitchFamily="34" charset="0"/>
              </a:rPr>
              <a:t>...</a:t>
            </a:r>
          </a:p>
          <a:p>
            <a:pPr marL="0" indent="0">
              <a:buNone/>
            </a:pPr>
            <a:endParaRPr lang="fa-IR" sz="2000" b="1" dirty="0" smtClean="0">
              <a:solidFill>
                <a:schemeClr val="accent2">
                  <a:lumMod val="60000"/>
                  <a:lumOff val="40000"/>
                </a:schemeClr>
              </a:solidFill>
              <a:latin typeface="Arial" panose="020B0604020202020204" pitchFamily="34" charset="0"/>
              <a:cs typeface="Arial" panose="020B0604020202020204" pitchFamily="34" charset="0"/>
            </a:endParaRPr>
          </a:p>
          <a:p>
            <a:pPr marL="0" indent="0">
              <a:buNone/>
            </a:pPr>
            <a:endParaRPr lang="fa-IR" sz="2000" b="1" dirty="0" smtClean="0">
              <a:solidFill>
                <a:schemeClr val="accent2">
                  <a:lumMod val="60000"/>
                  <a:lumOff val="40000"/>
                </a:schemeClr>
              </a:solidFill>
              <a:latin typeface="Arial" panose="020B0604020202020204" pitchFamily="34" charset="0"/>
              <a:cs typeface="Arial" panose="020B0604020202020204" pitchFamily="34" charset="0"/>
            </a:endParaRPr>
          </a:p>
          <a:p>
            <a:pPr marL="0" indent="0">
              <a:buNone/>
            </a:pPr>
            <a:endParaRPr lang="fa-IR" sz="2000" b="1" dirty="0">
              <a:solidFill>
                <a:schemeClr val="accent2">
                  <a:lumMod val="60000"/>
                  <a:lumOff val="40000"/>
                </a:schemeClr>
              </a:solidFill>
              <a:latin typeface="Arial" panose="020B0604020202020204" pitchFamily="34" charset="0"/>
              <a:cs typeface="Arial" panose="020B0604020202020204" pitchFamily="34" charset="0"/>
            </a:endParaRPr>
          </a:p>
          <a:p>
            <a:pPr marL="0" indent="0">
              <a:buNone/>
            </a:pPr>
            <a:endParaRPr lang="fa-IR" sz="2000" b="1" dirty="0" smtClean="0">
              <a:solidFill>
                <a:schemeClr val="accent2">
                  <a:lumMod val="60000"/>
                  <a:lumOff val="40000"/>
                </a:schemeClr>
              </a:solidFill>
              <a:latin typeface="Arial" panose="020B0604020202020204" pitchFamily="34" charset="0"/>
              <a:cs typeface="Arial" panose="020B0604020202020204" pitchFamily="34" charset="0"/>
            </a:endParaRPr>
          </a:p>
          <a:p>
            <a:pPr marL="0" indent="0">
              <a:buNone/>
            </a:pPr>
            <a:endParaRPr lang="fa-IR" sz="2000" b="1" dirty="0">
              <a:solidFill>
                <a:schemeClr val="accent2">
                  <a:lumMod val="60000"/>
                  <a:lumOff val="40000"/>
                </a:schemeClr>
              </a:solidFill>
              <a:latin typeface="Arial" panose="020B0604020202020204" pitchFamily="34" charset="0"/>
              <a:cs typeface="Arial" panose="020B0604020202020204" pitchFamily="34" charset="0"/>
            </a:endParaRPr>
          </a:p>
          <a:p>
            <a:pPr marL="0" indent="0">
              <a:buNone/>
            </a:pPr>
            <a:endParaRPr lang="fa-IR" sz="2000" b="1" dirty="0" smtClean="0">
              <a:solidFill>
                <a:schemeClr val="accent2">
                  <a:lumMod val="60000"/>
                  <a:lumOff val="40000"/>
                </a:schemeClr>
              </a:solidFill>
              <a:latin typeface="Arial" panose="020B0604020202020204" pitchFamily="34" charset="0"/>
              <a:cs typeface="Arial" panose="020B0604020202020204" pitchFamily="34" charset="0"/>
            </a:endParaRPr>
          </a:p>
          <a:p>
            <a:pPr marL="0" indent="0">
              <a:buNone/>
            </a:pPr>
            <a:endParaRPr lang="en-US" sz="2000" dirty="0">
              <a:solidFill>
                <a:schemeClr val="accent2">
                  <a:lumMod val="60000"/>
                  <a:lumOff val="40000"/>
                </a:schemeClr>
              </a:solidFill>
              <a:latin typeface="Arial" panose="020B0604020202020204" pitchFamily="34" charset="0"/>
              <a:cs typeface="Arial" panose="020B0604020202020204" pitchFamily="34" charset="0"/>
            </a:endParaRPr>
          </a:p>
          <a:p>
            <a:pPr marL="0" indent="0">
              <a:buNone/>
            </a:pPr>
            <a:r>
              <a:rPr lang="fa-IR" sz="1600" dirty="0">
                <a:latin typeface="Arial" panose="020B0604020202020204" pitchFamily="34" charset="0"/>
                <a:cs typeface="Arial" panose="020B0604020202020204" pitchFamily="34" charset="0"/>
              </a:rPr>
              <a:t>به دلیل اهمیت زمان در تشخیص حوادث، از جمله شکستن لوله و نشت آب، و با توجه به اندازه کوچک این سنسور که در هر مکانی قابل نصب است، این سنسور شما را در شناسایی سریع حوادث یاری خواهد رساند. این سنسور به دلیل داشتن میله تلسکوپی طلایی قابل نصب شدن در هر جایی می­باشد</a:t>
            </a:r>
            <a:r>
              <a:rPr lang="fa-IR" sz="1600" dirty="0" smtClean="0">
                <a:latin typeface="Arial" panose="020B0604020202020204" pitchFamily="34" charset="0"/>
                <a:cs typeface="Arial" panose="020B0604020202020204" pitchFamily="34" charset="0"/>
              </a:rPr>
              <a:t>.</a:t>
            </a:r>
            <a:endParaRPr lang="en-US" sz="1600" dirty="0">
              <a:latin typeface="Arial" panose="020B0604020202020204" pitchFamily="34" charset="0"/>
              <a:cs typeface="Arial" panose="020B0604020202020204" pitchFamily="34" charset="0"/>
            </a:endParaRPr>
          </a:p>
          <a:p>
            <a:pPr marL="0" indent="0">
              <a:buNone/>
            </a:pPr>
            <a:r>
              <a:rPr lang="fa-IR" sz="1600" dirty="0">
                <a:latin typeface="Arial" panose="020B0604020202020204" pitchFamily="34" charset="0"/>
                <a:cs typeface="Arial" panose="020B0604020202020204" pitchFamily="34" charset="0"/>
              </a:rPr>
              <a:t>هر گونه تغییر ناگهانی در درجه حرارت منزل منجر به روشن شدن سیستم هشدار و ارسال پیغام به شما می­شود. سنسور نشت مایعات فیبارو </a:t>
            </a:r>
            <a:r>
              <a:rPr lang="en-US" sz="1600" b="1" dirty="0" err="1">
                <a:latin typeface="Arial" panose="020B0604020202020204" pitchFamily="34" charset="0"/>
                <a:cs typeface="Arial" panose="020B0604020202020204" pitchFamily="34" charset="0"/>
              </a:rPr>
              <a:t>Fibaro</a:t>
            </a:r>
            <a:r>
              <a:rPr lang="en-US" sz="1600" b="1" dirty="0">
                <a:latin typeface="Arial" panose="020B0604020202020204" pitchFamily="34" charset="0"/>
                <a:cs typeface="Arial" panose="020B0604020202020204" pitchFamily="34" charset="0"/>
              </a:rPr>
              <a:t> Flood Sensor</a:t>
            </a:r>
            <a:r>
              <a:rPr lang="fa-IR" sz="1600" b="1" dirty="0">
                <a:latin typeface="Arial" panose="020B0604020202020204" pitchFamily="34" charset="0"/>
                <a:cs typeface="Arial" panose="020B0604020202020204" pitchFamily="34" charset="0"/>
              </a:rPr>
              <a:t> </a:t>
            </a:r>
            <a:r>
              <a:rPr lang="fa-IR" sz="1600" dirty="0">
                <a:latin typeface="Arial" panose="020B0604020202020204" pitchFamily="34" charset="0"/>
                <a:cs typeface="Arial" panose="020B0604020202020204" pitchFamily="34" charset="0"/>
              </a:rPr>
              <a:t> این قابلیت را دارد تا آتش سوزی را در مراحل اولیه شناسایی نماید، به خصوص اگر هر گونه مشکل ناشناخته با ساختارهای سنسور تشخیص آتش ما به وجود آمده باشد. بنابراین سنسور تشخیص نشت مایعات فیبارو </a:t>
            </a:r>
            <a:r>
              <a:rPr lang="en-US" sz="1600" b="1" dirty="0" err="1">
                <a:latin typeface="Arial" panose="020B0604020202020204" pitchFamily="34" charset="0"/>
                <a:cs typeface="Arial" panose="020B0604020202020204" pitchFamily="34" charset="0"/>
              </a:rPr>
              <a:t>Fibaro</a:t>
            </a:r>
            <a:r>
              <a:rPr lang="en-US" sz="1600" b="1" dirty="0">
                <a:latin typeface="Arial" panose="020B0604020202020204" pitchFamily="34" charset="0"/>
                <a:cs typeface="Arial" panose="020B0604020202020204" pitchFamily="34" charset="0"/>
              </a:rPr>
              <a:t> Flood Sensor</a:t>
            </a:r>
            <a:r>
              <a:rPr lang="fa-IR" sz="1600" b="1" dirty="0">
                <a:latin typeface="Arial" panose="020B0604020202020204" pitchFamily="34" charset="0"/>
                <a:cs typeface="Arial" panose="020B0604020202020204" pitchFamily="34" charset="0"/>
              </a:rPr>
              <a:t> </a:t>
            </a:r>
            <a:r>
              <a:rPr lang="fa-IR" sz="1600" dirty="0">
                <a:latin typeface="Arial" panose="020B0604020202020204" pitchFamily="34" charset="0"/>
                <a:cs typeface="Arial" panose="020B0604020202020204" pitchFamily="34" charset="0"/>
              </a:rPr>
              <a:t> یک پشتیبان عالی برای سیستم اعلان حریق شما می­باشد.</a:t>
            </a:r>
            <a:endParaRPr lang="en-US" sz="1600" dirty="0">
              <a:latin typeface="Arial" panose="020B0604020202020204" pitchFamily="34" charset="0"/>
              <a:cs typeface="Arial" panose="020B0604020202020204" pitchFamily="34" charset="0"/>
            </a:endParaRPr>
          </a:p>
          <a:p>
            <a:endParaRPr lang="fa-IR" dirty="0"/>
          </a:p>
        </p:txBody>
      </p:sp>
      <p:pic>
        <p:nvPicPr>
          <p:cNvPr id="4" name="Picture 3" descr="C:\Users\رضوانه\Desktop\flood_image_15.jpg"/>
          <p:cNvPicPr/>
          <p:nvPr/>
        </p:nvPicPr>
        <p:blipFill>
          <a:blip r:embed="rId2">
            <a:extLst>
              <a:ext uri="{28A0092B-C50C-407E-A947-70E740481C1C}">
                <a14:useLocalDpi xmlns:a14="http://schemas.microsoft.com/office/drawing/2010/main" val="0"/>
              </a:ext>
            </a:extLst>
          </a:blip>
          <a:srcRect/>
          <a:stretch>
            <a:fillRect/>
          </a:stretch>
        </p:blipFill>
        <p:spPr bwMode="auto">
          <a:xfrm>
            <a:off x="5019641" y="1337257"/>
            <a:ext cx="4210387" cy="2574758"/>
          </a:xfrm>
          <a:prstGeom prst="rect">
            <a:avLst/>
          </a:prstGeom>
          <a:noFill/>
          <a:ln>
            <a:noFill/>
          </a:ln>
        </p:spPr>
      </p:pic>
      <p:pic>
        <p:nvPicPr>
          <p:cNvPr id="5" name="Picture 4" descr="C:\Users\رضوانه\Desktop\flood_image_19.jpg"/>
          <p:cNvPicPr/>
          <p:nvPr/>
        </p:nvPicPr>
        <p:blipFill>
          <a:blip r:embed="rId3">
            <a:extLst>
              <a:ext uri="{28A0092B-C50C-407E-A947-70E740481C1C}">
                <a14:useLocalDpi xmlns:a14="http://schemas.microsoft.com/office/drawing/2010/main" val="0"/>
              </a:ext>
            </a:extLst>
          </a:blip>
          <a:srcRect/>
          <a:stretch>
            <a:fillRect/>
          </a:stretch>
        </p:blipFill>
        <p:spPr bwMode="auto">
          <a:xfrm>
            <a:off x="352180" y="406999"/>
            <a:ext cx="4623488" cy="3505016"/>
          </a:xfrm>
          <a:prstGeom prst="rect">
            <a:avLst/>
          </a:prstGeom>
          <a:noFill/>
          <a:ln>
            <a:noFill/>
          </a:ln>
        </p:spPr>
      </p:pic>
    </p:spTree>
    <p:extLst>
      <p:ext uri="{BB962C8B-B14F-4D97-AF65-F5344CB8AC3E}">
        <p14:creationId xmlns:p14="http://schemas.microsoft.com/office/powerpoint/2010/main" val="2970533112"/>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26401873"/>
              </p:ext>
            </p:extLst>
          </p:nvPr>
        </p:nvGraphicFramePr>
        <p:xfrm>
          <a:off x="1029730" y="724930"/>
          <a:ext cx="7817708" cy="49015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0485524"/>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1609" y="494270"/>
            <a:ext cx="8596668" cy="6038335"/>
          </a:xfrm>
        </p:spPr>
        <p:txBody>
          <a:bodyPr>
            <a:noAutofit/>
          </a:bodyPr>
          <a:lstStyle/>
          <a:p>
            <a:pPr marL="0" lvl="0" indent="0" rtl="0">
              <a:spcBef>
                <a:spcPts val="600"/>
              </a:spcBef>
              <a:buNone/>
            </a:pPr>
            <a:r>
              <a:rPr lang="en-US" sz="1400" b="1" dirty="0" smtClean="0">
                <a:solidFill>
                  <a:schemeClr val="accent2">
                    <a:lumMod val="60000"/>
                    <a:lumOff val="40000"/>
                  </a:schemeClr>
                </a:solidFill>
              </a:rPr>
              <a:t>AEROSOL </a:t>
            </a:r>
            <a:r>
              <a:rPr lang="fa-IR" sz="1600" b="1" dirty="0" smtClean="0">
                <a:solidFill>
                  <a:schemeClr val="accent2">
                    <a:lumMod val="60000"/>
                    <a:lumOff val="40000"/>
                  </a:schemeClr>
                </a:solidFill>
              </a:rPr>
              <a:t>اطفاء </a:t>
            </a:r>
            <a:r>
              <a:rPr lang="fa-IR" sz="1600" b="1" dirty="0">
                <a:solidFill>
                  <a:schemeClr val="accent2">
                    <a:lumMod val="60000"/>
                    <a:lumOff val="40000"/>
                  </a:schemeClr>
                </a:solidFill>
              </a:rPr>
              <a:t>حریق </a:t>
            </a:r>
            <a:r>
              <a:rPr lang="fa-IR" sz="1600" b="1" dirty="0" smtClean="0">
                <a:solidFill>
                  <a:schemeClr val="accent2">
                    <a:lumMod val="60000"/>
                    <a:lumOff val="40000"/>
                  </a:schemeClr>
                </a:solidFill>
              </a:rPr>
              <a:t>ایروسل</a:t>
            </a:r>
            <a:endParaRPr lang="fa-IR" sz="1600" dirty="0" smtClean="0">
              <a:solidFill>
                <a:schemeClr val="accent2">
                  <a:lumMod val="60000"/>
                  <a:lumOff val="40000"/>
                </a:schemeClr>
              </a:solidFill>
              <a:latin typeface="Arial" panose="020B0604020202020204" pitchFamily="34" charset="0"/>
              <a:cs typeface="Arial" panose="020B0604020202020204" pitchFamily="34" charset="0"/>
            </a:endParaRPr>
          </a:p>
          <a:p>
            <a:pPr marL="0" lvl="0" indent="0" rtl="0">
              <a:spcBef>
                <a:spcPts val="600"/>
              </a:spcBef>
              <a:buNone/>
            </a:pPr>
            <a:r>
              <a:rPr lang="fa-IR" sz="1200" dirty="0" smtClean="0">
                <a:latin typeface="Arial" panose="020B0604020202020204" pitchFamily="34" charset="0"/>
                <a:cs typeface="Arial" panose="020B0604020202020204" pitchFamily="34" charset="0"/>
              </a:rPr>
              <a:t>سیستم </a:t>
            </a:r>
            <a:r>
              <a:rPr lang="fa-IR" sz="1200" dirty="0">
                <a:latin typeface="Arial" panose="020B0604020202020204" pitchFamily="34" charset="0"/>
                <a:cs typeface="Arial" panose="020B0604020202020204" pitchFamily="34" charset="0"/>
              </a:rPr>
              <a:t>اطفاء حریق اتوماتیک آیروسل یک سیستم خلاقانه، مقرون به صرفه، موثر، مطمئن و پاک جهت اطفاء سریع حریق و حفاظت از تجهیزات گران قیمت می </a:t>
            </a:r>
            <a:r>
              <a:rPr lang="fa-IR" sz="1200" dirty="0" smtClean="0">
                <a:latin typeface="Arial" panose="020B0604020202020204" pitchFamily="34" charset="0"/>
                <a:cs typeface="Arial" panose="020B0604020202020204" pitchFamily="34" charset="0"/>
              </a:rPr>
              <a:t>باشد</a:t>
            </a:r>
          </a:p>
          <a:p>
            <a:pPr marL="0" lvl="0" indent="0" rtl="0">
              <a:spcBef>
                <a:spcPts val="600"/>
              </a:spcBef>
              <a:buNone/>
            </a:pPr>
            <a:r>
              <a:rPr lang="fa-IR" sz="1200" dirty="0" smtClean="0">
                <a:latin typeface="Arial" panose="020B0604020202020204" pitchFamily="34" charset="0"/>
                <a:cs typeface="Arial" panose="020B0604020202020204" pitchFamily="34" charset="0"/>
              </a:rPr>
              <a:t>تجهیزات </a:t>
            </a:r>
            <a:r>
              <a:rPr lang="fa-IR" sz="1200" dirty="0">
                <a:latin typeface="Arial" panose="020B0604020202020204" pitchFamily="34" charset="0"/>
                <a:cs typeface="Arial" panose="020B0604020202020204" pitchFamily="34" charset="0"/>
              </a:rPr>
              <a:t>آیروسل دارای مدل های مختلف فعال شونده بصورت الکتریکی، حرارتی و دستی و با قابلیت اطفاء از ۵/۰ متر مکعب تا ۴۰ متر مکعب می باشند</a:t>
            </a:r>
            <a:endParaRPr lang="en-US" sz="1200" dirty="0">
              <a:latin typeface="Arial" panose="020B0604020202020204" pitchFamily="34" charset="0"/>
              <a:cs typeface="Arial" panose="020B0604020202020204" pitchFamily="34" charset="0"/>
            </a:endParaRPr>
          </a:p>
          <a:p>
            <a:pPr marL="0" lvl="0" indent="0" rtl="0">
              <a:spcBef>
                <a:spcPts val="600"/>
              </a:spcBef>
              <a:buNone/>
            </a:pPr>
            <a:r>
              <a:rPr lang="fa-IR" sz="1200" dirty="0">
                <a:latin typeface="Arial" panose="020B0604020202020204" pitchFamily="34" charset="0"/>
                <a:cs typeface="Arial" panose="020B0604020202020204" pitchFamily="34" charset="0"/>
              </a:rPr>
              <a:t>آیروسل دارای گواهینامه استاندارد</a:t>
            </a:r>
            <a:r>
              <a:rPr lang="en-US" sz="1200" dirty="0">
                <a:latin typeface="Arial" panose="020B0604020202020204" pitchFamily="34" charset="0"/>
                <a:cs typeface="Arial" panose="020B0604020202020204" pitchFamily="34" charset="0"/>
              </a:rPr>
              <a:t> UL </a:t>
            </a:r>
            <a:r>
              <a:rPr lang="fa-IR" sz="1200" dirty="0">
                <a:latin typeface="Arial" panose="020B0604020202020204" pitchFamily="34" charset="0"/>
                <a:cs typeface="Arial" panose="020B0604020202020204" pitchFamily="34" charset="0"/>
              </a:rPr>
              <a:t>در جهان می باشد</a:t>
            </a:r>
            <a:r>
              <a:rPr lang="en-US" sz="1200" dirty="0">
                <a:latin typeface="Arial" panose="020B0604020202020204" pitchFamily="34" charset="0"/>
                <a:cs typeface="Arial" panose="020B0604020202020204" pitchFamily="34" charset="0"/>
              </a:rPr>
              <a:t>.</a:t>
            </a:r>
          </a:p>
          <a:p>
            <a:pPr marL="0" lvl="0" indent="0" rtl="0">
              <a:spcBef>
                <a:spcPts val="600"/>
              </a:spcBef>
              <a:buNone/>
            </a:pPr>
            <a:r>
              <a:rPr lang="fa-IR" sz="1200" dirty="0">
                <a:latin typeface="Arial" panose="020B0604020202020204" pitchFamily="34" charset="0"/>
                <a:cs typeface="Arial" panose="020B0604020202020204" pitchFamily="34" charset="0"/>
              </a:rPr>
              <a:t>تجهیز برگزیده توسط سازمان هوا فضا امریکا</a:t>
            </a:r>
            <a:r>
              <a:rPr lang="en-US" sz="1200" dirty="0">
                <a:latin typeface="Arial" panose="020B0604020202020204" pitchFamily="34" charset="0"/>
                <a:cs typeface="Arial" panose="020B0604020202020204" pitchFamily="34" charset="0"/>
              </a:rPr>
              <a:t> (NASA) </a:t>
            </a:r>
            <a:r>
              <a:rPr lang="fa-IR" sz="1200" dirty="0">
                <a:latin typeface="Arial" panose="020B0604020202020204" pitchFamily="34" charset="0"/>
                <a:cs typeface="Arial" panose="020B0604020202020204" pitchFamily="34" charset="0"/>
              </a:rPr>
              <a:t>ایروسل جهت استفاده در شاتل فضا پیما می باشد</a:t>
            </a:r>
            <a:endParaRPr lang="en-US" sz="1200" dirty="0">
              <a:latin typeface="Arial" panose="020B0604020202020204" pitchFamily="34" charset="0"/>
              <a:cs typeface="Arial" panose="020B0604020202020204" pitchFamily="34" charset="0"/>
            </a:endParaRPr>
          </a:p>
          <a:p>
            <a:pPr marL="0" indent="0" rtl="0">
              <a:spcBef>
                <a:spcPts val="600"/>
              </a:spcBef>
              <a:buNone/>
            </a:pPr>
            <a:r>
              <a:rPr lang="en-US" sz="1200" dirty="0" smtClean="0">
                <a:latin typeface="Arial" panose="020B0604020202020204" pitchFamily="34" charset="0"/>
                <a:cs typeface="Arial" panose="020B0604020202020204" pitchFamily="34" charset="0"/>
              </a:rPr>
              <a:t>.</a:t>
            </a:r>
            <a:r>
              <a:rPr lang="fa-IR" sz="1200" dirty="0" smtClean="0">
                <a:latin typeface="Arial" panose="020B0604020202020204" pitchFamily="34" charset="0"/>
                <a:cs typeface="Arial" panose="020B0604020202020204" pitchFamily="34" charset="0"/>
              </a:rPr>
              <a:t>اختراع گردید</a:t>
            </a:r>
            <a:endParaRPr lang="en-US" sz="1200" dirty="0">
              <a:latin typeface="Arial" panose="020B0604020202020204" pitchFamily="34" charset="0"/>
              <a:cs typeface="Arial" panose="020B0604020202020204" pitchFamily="34" charset="0"/>
            </a:endParaRPr>
          </a:p>
          <a:p>
            <a:pPr marL="0" indent="0" rtl="0">
              <a:spcBef>
                <a:spcPts val="600"/>
              </a:spcBef>
              <a:buNone/>
            </a:pPr>
            <a:r>
              <a:rPr lang="fa-IR" sz="1400" b="1" dirty="0">
                <a:solidFill>
                  <a:schemeClr val="accent2">
                    <a:lumMod val="60000"/>
                    <a:lumOff val="40000"/>
                  </a:schemeClr>
                </a:solidFill>
                <a:latin typeface="Arial" panose="020B0604020202020204" pitchFamily="34" charset="0"/>
                <a:cs typeface="Arial" panose="020B0604020202020204" pitchFamily="34" charset="0"/>
              </a:rPr>
              <a:t>نحوه عملکرد آیروسل</a:t>
            </a:r>
            <a:endParaRPr lang="en-US" sz="1400" dirty="0">
              <a:solidFill>
                <a:schemeClr val="accent2">
                  <a:lumMod val="60000"/>
                  <a:lumOff val="40000"/>
                </a:schemeClr>
              </a:solidFill>
              <a:latin typeface="Arial" panose="020B0604020202020204" pitchFamily="34" charset="0"/>
              <a:cs typeface="Arial" panose="020B0604020202020204" pitchFamily="34" charset="0"/>
            </a:endParaRPr>
          </a:p>
          <a:p>
            <a:pPr marL="0" indent="0" rtl="0">
              <a:spcBef>
                <a:spcPts val="600"/>
              </a:spcBef>
              <a:buNone/>
            </a:pPr>
            <a:r>
              <a:rPr lang="fa-IR" sz="1200" dirty="0">
                <a:latin typeface="Arial" panose="020B0604020202020204" pitchFamily="34" charset="0"/>
                <a:cs typeface="Arial" panose="020B0604020202020204" pitchFamily="34" charset="0"/>
              </a:rPr>
              <a:t>در برخورد با حریق می باشند ، رادیکالهای عنصر پتاسیم که بخش فعال ایروسل با رادیکالهای آزاد آتش که پیوند دهنده اضلاع مثلث (حریق سوخت، حرارت و اکسیژن ) می باشند واکنش داده و باعث گسسته شدن پیوند آتش و در نتیجه اطفاء حریق می شوند و </a:t>
            </a:r>
            <a:r>
              <a:rPr lang="fa-IR" sz="1200" dirty="0" smtClean="0">
                <a:latin typeface="Arial" panose="020B0604020202020204" pitchFamily="34" charset="0"/>
                <a:cs typeface="Arial" panose="020B0604020202020204" pitchFamily="34" charset="0"/>
              </a:rPr>
              <a:t>به علت </a:t>
            </a:r>
            <a:r>
              <a:rPr lang="fa-IR" sz="1200" dirty="0">
                <a:latin typeface="Arial" panose="020B0604020202020204" pitchFamily="34" charset="0"/>
                <a:cs typeface="Arial" panose="020B0604020202020204" pitchFamily="34" charset="0"/>
              </a:rPr>
              <a:t>داشتن ذرات بسیار نافذ از بروز مجدد حریق تا ۶۰ دقیقه جلوگیری نموده و </a:t>
            </a:r>
            <a:r>
              <a:rPr lang="en-US" sz="1200" dirty="0" smtClean="0">
                <a:latin typeface="Arial" panose="020B0604020202020204" pitchFamily="34" charset="0"/>
                <a:cs typeface="Arial" panose="020B0604020202020204" pitchFamily="34" charset="0"/>
              </a:rPr>
              <a:t>.</a:t>
            </a:r>
            <a:r>
              <a:rPr lang="fa-IR" sz="1200" dirty="0" smtClean="0">
                <a:latin typeface="Arial" panose="020B0604020202020204" pitchFamily="34" charset="0"/>
                <a:cs typeface="Arial" panose="020B0604020202020204" pitchFamily="34" charset="0"/>
              </a:rPr>
              <a:t>لذا </a:t>
            </a:r>
            <a:r>
              <a:rPr lang="fa-IR" sz="1200" dirty="0">
                <a:latin typeface="Arial" panose="020B0604020202020204" pitchFamily="34" charset="0"/>
                <a:cs typeface="Arial" panose="020B0604020202020204" pitchFamily="34" charset="0"/>
              </a:rPr>
              <a:t>حریق بطور کامل اطفاء می گردد</a:t>
            </a:r>
            <a:r>
              <a:rPr lang="en-US" sz="1200" dirty="0">
                <a:latin typeface="Arial" panose="020B0604020202020204" pitchFamily="34" charset="0"/>
                <a:cs typeface="Arial" panose="020B0604020202020204" pitchFamily="34" charset="0"/>
              </a:rPr>
              <a:t>.</a:t>
            </a:r>
          </a:p>
          <a:p>
            <a:pPr marL="0" indent="0" rtl="0">
              <a:spcBef>
                <a:spcPts val="600"/>
              </a:spcBef>
              <a:buNone/>
            </a:pPr>
            <a:r>
              <a:rPr lang="fa-IR" sz="1400" b="1" dirty="0">
                <a:solidFill>
                  <a:schemeClr val="accent2">
                    <a:lumMod val="60000"/>
                    <a:lumOff val="40000"/>
                  </a:schemeClr>
                </a:solidFill>
                <a:latin typeface="Arial" panose="020B0604020202020204" pitchFamily="34" charset="0"/>
                <a:cs typeface="Arial" panose="020B0604020202020204" pitchFamily="34" charset="0"/>
              </a:rPr>
              <a:t>مزایای سیستم اطفاء حریق اتوماتیک آیروسل</a:t>
            </a:r>
            <a:endParaRPr lang="en-US" sz="1400" dirty="0">
              <a:solidFill>
                <a:schemeClr val="accent2">
                  <a:lumMod val="60000"/>
                  <a:lumOff val="40000"/>
                </a:schemeClr>
              </a:solidFill>
              <a:latin typeface="Arial" panose="020B0604020202020204" pitchFamily="34" charset="0"/>
              <a:cs typeface="Arial" panose="020B0604020202020204" pitchFamily="34" charset="0"/>
            </a:endParaRPr>
          </a:p>
          <a:p>
            <a:pPr marL="0" lvl="0" indent="0" rtl="0">
              <a:spcBef>
                <a:spcPts val="600"/>
              </a:spcBef>
              <a:buNone/>
            </a:pPr>
            <a:r>
              <a:rPr lang="fa-IR" sz="1200" dirty="0">
                <a:latin typeface="Arial" panose="020B0604020202020204" pitchFamily="34" charset="0"/>
                <a:cs typeface="Arial" panose="020B0604020202020204" pitchFamily="34" charset="0"/>
              </a:rPr>
              <a:t>آیروسل در حال حاضر از تمامی خاموش کننده های موجود موثرتر و سریعتر حریق را اطفاء میکند</a:t>
            </a:r>
            <a:endParaRPr lang="en-US" sz="1200" dirty="0">
              <a:latin typeface="Arial" panose="020B0604020202020204" pitchFamily="34" charset="0"/>
              <a:cs typeface="Arial" panose="020B0604020202020204" pitchFamily="34" charset="0"/>
            </a:endParaRPr>
          </a:p>
          <a:p>
            <a:pPr marL="0" lvl="0" indent="0" rtl="0">
              <a:spcBef>
                <a:spcPts val="600"/>
              </a:spcBef>
              <a:buNone/>
            </a:pPr>
            <a:r>
              <a:rPr lang="fa-IR" sz="1200" dirty="0" smtClean="0">
                <a:latin typeface="Arial" panose="020B0604020202020204" pitchFamily="34" charset="0"/>
                <a:cs typeface="Arial" panose="020B0604020202020204" pitchFamily="34" charset="0"/>
              </a:rPr>
              <a:t>۱۰برابر </a:t>
            </a:r>
            <a:r>
              <a:rPr lang="fa-IR" sz="1200" dirty="0">
                <a:latin typeface="Arial" panose="020B0604020202020204" pitchFamily="34" charset="0"/>
                <a:cs typeface="Arial" panose="020B0604020202020204" pitchFamily="34" charset="0"/>
              </a:rPr>
              <a:t>قویتر و موثرتر از سیستمهای گازی جایگزین عمل می </a:t>
            </a:r>
            <a:r>
              <a:rPr lang="fa-IR" sz="1200" dirty="0" smtClean="0">
                <a:latin typeface="Arial" panose="020B0604020202020204" pitchFamily="34" charset="0"/>
                <a:cs typeface="Arial" panose="020B0604020202020204" pitchFamily="34" charset="0"/>
              </a:rPr>
              <a:t>کند</a:t>
            </a:r>
            <a:endParaRPr lang="en-US" sz="1200" dirty="0">
              <a:latin typeface="Arial" panose="020B0604020202020204" pitchFamily="34" charset="0"/>
              <a:cs typeface="Arial" panose="020B0604020202020204" pitchFamily="34" charset="0"/>
            </a:endParaRPr>
          </a:p>
          <a:p>
            <a:pPr marL="0" lvl="0" indent="0" rtl="0">
              <a:spcBef>
                <a:spcPts val="600"/>
              </a:spcBef>
              <a:buNone/>
            </a:pPr>
            <a:r>
              <a:rPr lang="fa-IR" sz="1200" dirty="0">
                <a:latin typeface="Arial" panose="020B0604020202020204" pitchFamily="34" charset="0"/>
                <a:cs typeface="Arial" panose="020B0604020202020204" pitchFamily="34" charset="0"/>
              </a:rPr>
              <a:t>به سادگی نصب و راه اندازی می شوند و نیازی به لوله کشی های پرفشار و پر هزینه ندارند</a:t>
            </a:r>
            <a:r>
              <a:rPr lang="en-US" sz="1200" dirty="0">
                <a:latin typeface="Arial" panose="020B0604020202020204" pitchFamily="34" charset="0"/>
                <a:cs typeface="Arial" panose="020B0604020202020204" pitchFamily="34" charset="0"/>
              </a:rPr>
              <a:t>.</a:t>
            </a:r>
          </a:p>
          <a:p>
            <a:pPr marL="0" indent="0" rtl="0">
              <a:spcBef>
                <a:spcPts val="600"/>
              </a:spcBef>
              <a:buNone/>
            </a:pPr>
            <a:r>
              <a:rPr lang="fa-IR" sz="1200" dirty="0">
                <a:latin typeface="Arial" panose="020B0604020202020204" pitchFamily="34" charset="0"/>
                <a:cs typeface="Arial" panose="020B0604020202020204" pitchFamily="34" charset="0"/>
              </a:rPr>
              <a:t>بدون نیاز به تعمیر و نگهداری می </a:t>
            </a:r>
            <a:r>
              <a:rPr lang="fa-IR" sz="1200" dirty="0" smtClean="0">
                <a:latin typeface="Arial" panose="020B0604020202020204" pitchFamily="34" charset="0"/>
                <a:cs typeface="Arial" panose="020B0604020202020204" pitchFamily="34" charset="0"/>
              </a:rPr>
              <a:t>باشد</a:t>
            </a:r>
            <a:r>
              <a:rPr lang="fa-IR" sz="1200" dirty="0">
                <a:latin typeface="Arial" panose="020B0604020202020204" pitchFamily="34" charset="0"/>
                <a:cs typeface="Arial" panose="020B0604020202020204" pitchFamily="34" charset="0"/>
              </a:rPr>
              <a:t> و</a:t>
            </a:r>
            <a:r>
              <a:rPr lang="fa-IR" sz="1200" dirty="0" smtClean="0">
                <a:latin typeface="Arial" panose="020B0604020202020204" pitchFamily="34" charset="0"/>
                <a:cs typeface="Arial" panose="020B0604020202020204" pitchFamily="34" charset="0"/>
              </a:rPr>
              <a:t> </a:t>
            </a:r>
            <a:r>
              <a:rPr lang="fa-IR" sz="1200" dirty="0">
                <a:latin typeface="Arial" panose="020B0604020202020204" pitchFamily="34" charset="0"/>
                <a:cs typeface="Arial" panose="020B0604020202020204" pitchFamily="34" charset="0"/>
              </a:rPr>
              <a:t>انواع کلاسهای اتش را اطفاء می </a:t>
            </a:r>
            <a:r>
              <a:rPr lang="fa-IR" sz="1200" dirty="0" smtClean="0">
                <a:latin typeface="Arial" panose="020B0604020202020204" pitchFamily="34" charset="0"/>
                <a:cs typeface="Arial" panose="020B0604020202020204" pitchFamily="34" charset="0"/>
              </a:rPr>
              <a:t>کند</a:t>
            </a:r>
            <a:r>
              <a:rPr lang="fa-IR" sz="1200" dirty="0">
                <a:latin typeface="Arial" panose="020B0604020202020204" pitchFamily="34" charset="0"/>
                <a:cs typeface="Arial" panose="020B0604020202020204" pitchFamily="34" charset="0"/>
              </a:rPr>
              <a:t> </a:t>
            </a:r>
            <a:r>
              <a:rPr lang="fa-IR" sz="1200" dirty="0" smtClean="0">
                <a:latin typeface="Arial" panose="020B0604020202020204" pitchFamily="34" charset="0"/>
                <a:cs typeface="Arial" panose="020B0604020202020204" pitchFamily="34" charset="0"/>
              </a:rPr>
              <a:t>و </a:t>
            </a:r>
            <a:r>
              <a:rPr lang="fa-IR" sz="1200" dirty="0">
                <a:latin typeface="Arial" panose="020B0604020202020204" pitchFamily="34" charset="0"/>
                <a:cs typeface="Arial" panose="020B0604020202020204" pitchFamily="34" charset="0"/>
              </a:rPr>
              <a:t>قابل استفاده </a:t>
            </a:r>
            <a:endParaRPr lang="fa-IR" sz="1200" dirty="0" smtClean="0">
              <a:latin typeface="Arial" panose="020B0604020202020204" pitchFamily="34" charset="0"/>
              <a:cs typeface="Arial" panose="020B0604020202020204" pitchFamily="34" charset="0"/>
            </a:endParaRPr>
          </a:p>
          <a:p>
            <a:pPr marL="0" indent="0" rtl="0">
              <a:spcBef>
                <a:spcPts val="600"/>
              </a:spcBef>
              <a:buNone/>
            </a:pPr>
            <a:r>
              <a:rPr lang="fa-IR" sz="1200" dirty="0" smtClean="0">
                <a:latin typeface="Arial" panose="020B0604020202020204" pitchFamily="34" charset="0"/>
                <a:cs typeface="Arial" panose="020B0604020202020204" pitchFamily="34" charset="0"/>
              </a:rPr>
              <a:t>جهت </a:t>
            </a:r>
            <a:r>
              <a:rPr lang="fa-IR" sz="1200" dirty="0">
                <a:latin typeface="Arial" panose="020B0604020202020204" pitchFamily="34" charset="0"/>
                <a:cs typeface="Arial" panose="020B0604020202020204" pitchFamily="34" charset="0"/>
              </a:rPr>
              <a:t>اطفاء موضعی می باشد</a:t>
            </a:r>
            <a:r>
              <a:rPr lang="en-US" sz="1200" dirty="0" smtClean="0">
                <a:latin typeface="Arial" panose="020B0604020202020204" pitchFamily="34" charset="0"/>
                <a:cs typeface="Arial" panose="020B0604020202020204" pitchFamily="34" charset="0"/>
              </a:rPr>
              <a:t>.</a:t>
            </a:r>
          </a:p>
          <a:p>
            <a:pPr marL="0" indent="0" rtl="0">
              <a:spcBef>
                <a:spcPts val="600"/>
              </a:spcBef>
              <a:buNone/>
            </a:pPr>
            <a:r>
              <a:rPr lang="en-US" sz="1200" dirty="0" smtClean="0">
                <a:latin typeface="Arial" panose="020B0604020202020204" pitchFamily="34" charset="0"/>
                <a:cs typeface="Arial" panose="020B0604020202020204" pitchFamily="34" charset="0"/>
              </a:rPr>
              <a:t> </a:t>
            </a:r>
            <a:r>
              <a:rPr lang="fa-IR" sz="1200" dirty="0" smtClean="0">
                <a:latin typeface="Arial" panose="020B0604020202020204" pitchFamily="34" charset="0"/>
                <a:cs typeface="Arial" panose="020B0604020202020204" pitchFamily="34" charset="0"/>
              </a:rPr>
              <a:t>در هنگام اطفاء سطح اکسیژن محیط را کاهش نمی دهد و تأثیری بر روی انسان ندارد</a:t>
            </a:r>
            <a:r>
              <a:rPr lang="en-US" sz="1200" dirty="0" smtClean="0">
                <a:latin typeface="Arial" panose="020B0604020202020204" pitchFamily="34" charset="0"/>
                <a:cs typeface="Arial" panose="020B0604020202020204" pitchFamily="34" charset="0"/>
              </a:rPr>
              <a:t>.</a:t>
            </a:r>
          </a:p>
          <a:p>
            <a:pPr marL="0" lvl="0" indent="0" rtl="0">
              <a:spcBef>
                <a:spcPts val="600"/>
              </a:spcBef>
              <a:buNone/>
            </a:pPr>
            <a:r>
              <a:rPr lang="fa-IR" sz="1200" dirty="0" smtClean="0">
                <a:latin typeface="Arial" panose="020B0604020202020204" pitchFamily="34" charset="0"/>
                <a:cs typeface="Arial" panose="020B0604020202020204" pitchFamily="34" charset="0"/>
              </a:rPr>
              <a:t>تأثیرمخرب </a:t>
            </a:r>
            <a:r>
              <a:rPr lang="fa-IR" sz="1200" dirty="0">
                <a:latin typeface="Arial" panose="020B0604020202020204" pitchFamily="34" charset="0"/>
                <a:cs typeface="Arial" panose="020B0604020202020204" pitchFamily="34" charset="0"/>
              </a:rPr>
              <a:t>بر روی تجهیزات گران قیمت الکترونیکی و الکترومغناطیسی ندارد</a:t>
            </a:r>
            <a:r>
              <a:rPr lang="en-US" sz="1200" dirty="0">
                <a:latin typeface="Arial" panose="020B0604020202020204" pitchFamily="34" charset="0"/>
                <a:cs typeface="Arial" panose="020B0604020202020204" pitchFamily="34" charset="0"/>
              </a:rPr>
              <a:t>.</a:t>
            </a:r>
          </a:p>
          <a:p>
            <a:pPr marL="0" lvl="0" indent="0" rtl="0">
              <a:spcBef>
                <a:spcPts val="600"/>
              </a:spcBef>
              <a:buNone/>
            </a:pPr>
            <a:r>
              <a:rPr lang="fa-IR" sz="1200" dirty="0">
                <a:latin typeface="Arial" panose="020B0604020202020204" pitchFamily="34" charset="0"/>
                <a:cs typeface="Arial" panose="020B0604020202020204" pitchFamily="34" charset="0"/>
              </a:rPr>
              <a:t>پس از اطفاء باقیمانده ندارد و نیازی به تمیز کاری نمی باشد</a:t>
            </a:r>
            <a:r>
              <a:rPr lang="en-US" sz="1200" dirty="0">
                <a:latin typeface="Arial" panose="020B0604020202020204" pitchFamily="34" charset="0"/>
                <a:cs typeface="Arial" panose="020B0604020202020204" pitchFamily="34" charset="0"/>
              </a:rPr>
              <a:t>.</a:t>
            </a:r>
          </a:p>
          <a:p>
            <a:pPr marL="0" lvl="0" indent="0" rtl="0">
              <a:spcBef>
                <a:spcPts val="600"/>
              </a:spcBef>
              <a:buNone/>
            </a:pPr>
            <a:r>
              <a:rPr lang="fa-IR" sz="1200" dirty="0">
                <a:latin typeface="Arial" panose="020B0604020202020204" pitchFamily="34" charset="0"/>
                <a:cs typeface="Arial" panose="020B0604020202020204" pitchFamily="34" charset="0"/>
              </a:rPr>
              <a:t>بسیار کوچک و کم حجم بوده و فضای مکان را اشغال نمی کند</a:t>
            </a:r>
            <a:r>
              <a:rPr lang="en-US" sz="1200" dirty="0">
                <a:latin typeface="Arial" panose="020B0604020202020204" pitchFamily="34" charset="0"/>
                <a:cs typeface="Arial" panose="020B0604020202020204" pitchFamily="34" charset="0"/>
              </a:rPr>
              <a:t>.</a:t>
            </a:r>
          </a:p>
          <a:p>
            <a:pPr marL="0" lvl="0" indent="0" rtl="0">
              <a:spcBef>
                <a:spcPts val="600"/>
              </a:spcBef>
              <a:buNone/>
            </a:pPr>
            <a:r>
              <a:rPr lang="fa-IR" sz="1200" dirty="0">
                <a:latin typeface="Arial" panose="020B0604020202020204" pitchFamily="34" charset="0"/>
                <a:cs typeface="Arial" panose="020B0604020202020204" pitchFamily="34" charset="0"/>
              </a:rPr>
              <a:t>مناسب جهت کارکرد در بازه دمایی ۴۰- تا ۵۴+ درجه سانتی گراد و رطوبت نسبی تا ۹۸% می </a:t>
            </a:r>
            <a:r>
              <a:rPr lang="fa-IR" sz="1200" dirty="0" smtClean="0">
                <a:latin typeface="Arial" panose="020B0604020202020204" pitchFamily="34" charset="0"/>
                <a:cs typeface="Arial" panose="020B0604020202020204" pitchFamily="34" charset="0"/>
              </a:rPr>
              <a:t>باشد</a:t>
            </a:r>
          </a:p>
          <a:p>
            <a:pPr marL="0" indent="0" rtl="0">
              <a:spcBef>
                <a:spcPts val="600"/>
              </a:spcBef>
              <a:buNone/>
            </a:pPr>
            <a:r>
              <a:rPr lang="fa-IR" sz="1200" dirty="0">
                <a:latin typeface="Arial" panose="020B0604020202020204" pitchFamily="34" charset="0"/>
                <a:cs typeface="Arial" panose="020B0604020202020204" pitchFamily="34" charset="0"/>
              </a:rPr>
              <a:t>سیلندر آن پرفشار نبوده و لذا خطر انفجار ندارد</a:t>
            </a:r>
          </a:p>
          <a:p>
            <a:pPr marL="0" lvl="0" indent="0" rtl="0">
              <a:spcBef>
                <a:spcPts val="600"/>
              </a:spcBef>
              <a:buNone/>
            </a:pPr>
            <a:endParaRPr lang="en-US" sz="1100" dirty="0">
              <a:latin typeface="Arial" panose="020B0604020202020204" pitchFamily="34" charset="0"/>
              <a:cs typeface="Arial" panose="020B0604020202020204" pitchFamily="34" charset="0"/>
            </a:endParaRPr>
          </a:p>
        </p:txBody>
      </p:sp>
      <p:pic>
        <p:nvPicPr>
          <p:cNvPr id="4" name="Picture 3" descr="IMG_0200">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206863" y="2957818"/>
            <a:ext cx="3855416" cy="3633536"/>
          </a:xfrm>
          <a:prstGeom prst="rect">
            <a:avLst/>
          </a:prstGeom>
          <a:noFill/>
          <a:ln>
            <a:noFill/>
          </a:ln>
        </p:spPr>
      </p:pic>
    </p:spTree>
    <p:extLst>
      <p:ext uri="{BB962C8B-B14F-4D97-AF65-F5344CB8AC3E}">
        <p14:creationId xmlns:p14="http://schemas.microsoft.com/office/powerpoint/2010/main" val="219744981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invX="1"/>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708454"/>
            <a:ext cx="8596668" cy="5502876"/>
          </a:xfrm>
        </p:spPr>
        <p:txBody>
          <a:bodyPr>
            <a:normAutofit/>
          </a:bodyPr>
          <a:lstStyle/>
          <a:p>
            <a:pPr marL="0" indent="0">
              <a:buNone/>
            </a:pPr>
            <a:r>
              <a:rPr lang="fa-IR" dirty="0"/>
              <a:t> </a:t>
            </a:r>
            <a:endParaRPr lang="en-US" dirty="0">
              <a:latin typeface="Arial" panose="020B0604020202020204" pitchFamily="34" charset="0"/>
              <a:cs typeface="Arial" panose="020B0604020202020204" pitchFamily="34" charset="0"/>
            </a:endParaRPr>
          </a:p>
          <a:p>
            <a:pPr marL="0" indent="0" rtl="0">
              <a:buNone/>
            </a:pPr>
            <a:r>
              <a:rPr lang="fa-IR" sz="1900" b="1" dirty="0">
                <a:solidFill>
                  <a:schemeClr val="accent2">
                    <a:lumMod val="60000"/>
                    <a:lumOff val="40000"/>
                  </a:schemeClr>
                </a:solidFill>
                <a:latin typeface="Arial" panose="020B0604020202020204" pitchFamily="34" charset="0"/>
                <a:cs typeface="Arial" panose="020B0604020202020204" pitchFamily="34" charset="0"/>
              </a:rPr>
              <a:t>سیستم اطفای حریق واتر میست</a:t>
            </a:r>
            <a:r>
              <a:rPr lang="en-US" sz="1900" b="1" dirty="0">
                <a:solidFill>
                  <a:schemeClr val="accent2">
                    <a:lumMod val="60000"/>
                    <a:lumOff val="40000"/>
                  </a:schemeClr>
                </a:solidFill>
                <a:latin typeface="Arial" panose="020B0604020202020204" pitchFamily="34" charset="0"/>
                <a:cs typeface="Arial" panose="020B0604020202020204" pitchFamily="34" charset="0"/>
              </a:rPr>
              <a:t> (water – mist )</a:t>
            </a:r>
            <a:endParaRPr lang="en-US" sz="1900" dirty="0">
              <a:solidFill>
                <a:schemeClr val="accent2">
                  <a:lumMod val="60000"/>
                  <a:lumOff val="40000"/>
                </a:schemeClr>
              </a:solidFill>
              <a:latin typeface="Arial" panose="020B0604020202020204" pitchFamily="34" charset="0"/>
              <a:cs typeface="Arial" panose="020B0604020202020204" pitchFamily="34" charset="0"/>
            </a:endParaRPr>
          </a:p>
          <a:p>
            <a:pPr marL="0" indent="0" rtl="0">
              <a:buNone/>
            </a:pPr>
            <a:r>
              <a:rPr lang="en-US" dirty="0" smtClean="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a:t>
            </a:r>
          </a:p>
          <a:p>
            <a:pPr marL="0" indent="0">
              <a:buNone/>
            </a:pPr>
            <a:r>
              <a:rPr lang="fa-IR" sz="2000" dirty="0">
                <a:latin typeface="Arial" panose="020B0604020202020204" pitchFamily="34" charset="0"/>
                <a:cs typeface="Arial" panose="020B0604020202020204" pitchFamily="34" charset="0"/>
              </a:rPr>
              <a:t>اساس کار سیستم </a:t>
            </a:r>
            <a:r>
              <a:rPr lang="en-US" sz="2000" dirty="0">
                <a:latin typeface="Arial" panose="020B0604020202020204" pitchFamily="34" charset="0"/>
                <a:cs typeface="Arial" panose="020B0604020202020204" pitchFamily="34" charset="0"/>
              </a:rPr>
              <a:t>Water-mist</a:t>
            </a:r>
            <a:r>
              <a:rPr lang="fa-IR" sz="2000" dirty="0">
                <a:latin typeface="Arial" panose="020B0604020202020204" pitchFamily="34" charset="0"/>
                <a:cs typeface="Arial" panose="020B0604020202020204" pitchFamily="34" charset="0"/>
              </a:rPr>
              <a:t> مطابق بر تولید غبار آب می­باشد که به صورت تولید ذرات ریز آب در محیط عمل می­کند. قطر این ذرات در این سیستم بین ۱۰ تا ۱۰۰ میکرون می­باشد. در این سیستم آب با فشار بسیار بالایی که توسط سیستم تامین فشار تولید می­شود در شبکه توزیع می­گردد، فشار بالای تولید شده سبب تخلیه آب از نازل به صورت ذرات بسیار ریز می باشد این ویژگی در سیستم </a:t>
            </a:r>
            <a:r>
              <a:rPr lang="en-US" sz="2000" dirty="0">
                <a:latin typeface="Arial" panose="020B0604020202020204" pitchFamily="34" charset="0"/>
                <a:cs typeface="Arial" panose="020B0604020202020204" pitchFamily="34" charset="0"/>
              </a:rPr>
              <a:t>Water-mist</a:t>
            </a:r>
            <a:r>
              <a:rPr lang="fa-IR" sz="2000" dirty="0">
                <a:latin typeface="Arial" panose="020B0604020202020204" pitchFamily="34" charset="0"/>
                <a:cs typeface="Arial" panose="020B0604020202020204" pitchFamily="34" charset="0"/>
              </a:rPr>
              <a:t> سبب می­شود که بر اساس استفاده از گرمای نهان تبخیر آب درجذب حرارت حریق متفاوت با حالت معمول خود رفتار کند در این حالت آب ویژگی سرد کنندگی خود را دارا می­باشد اما به دلیل تبدیل شدن به پودر در فضای تخلیه شده به طور کامل پخش می­شود که در این حالت پوششی در اطراف حریق تشکیل می­دهد که مانع از رسیدن اکسیژن به حریق می­شود و همچنین خاصیت جذب حرارت توسط ذرات آب بیش از حالت معمول آن می­باشدکه این مقدار ۱۷۰۰ برابربیشتر ازحالت معمول سیستم اطفا اسپرینکلر می­باشد.. از مهمترین تغییراتی که در این حالت رخ می­دهد عدم اثر خیس کنندگی و مرطوبیت بر روی محیط و اشیا می­باشد</a:t>
            </a:r>
            <a:r>
              <a:rPr lang="fa-IR" sz="2000" dirty="0" smtClean="0">
                <a:latin typeface="Arial" panose="020B0604020202020204" pitchFamily="34" charset="0"/>
                <a:cs typeface="Arial" panose="020B0604020202020204" pitchFamily="34" charset="0"/>
              </a:rPr>
              <a:t>.</a:t>
            </a:r>
            <a:endParaRPr lang="en-US" sz="2000" dirty="0">
              <a:latin typeface="Arial" panose="020B0604020202020204" pitchFamily="34" charset="0"/>
              <a:cs typeface="Arial" panose="020B0604020202020204" pitchFamily="34" charset="0"/>
            </a:endParaRPr>
          </a:p>
          <a:p>
            <a:pPr marL="0" indent="0">
              <a:buNone/>
            </a:pPr>
            <a:r>
              <a:rPr lang="fa-IR" dirty="0">
                <a:latin typeface="Arial" panose="020B0604020202020204" pitchFamily="34" charset="0"/>
                <a:cs typeface="Arial" panose="020B0604020202020204" pitchFamily="34" charset="0"/>
              </a:rPr>
              <a:t> </a:t>
            </a:r>
            <a:endParaRPr lang="fa-IR" dirty="0"/>
          </a:p>
        </p:txBody>
      </p:sp>
      <p:pic>
        <p:nvPicPr>
          <p:cNvPr id="4" name="Picture 3" descr="http://karafire.com/wp-content/uploads/file/watermist1.png"/>
          <p:cNvPicPr/>
          <p:nvPr/>
        </p:nvPicPr>
        <p:blipFill>
          <a:blip r:embed="rId2">
            <a:extLst>
              <a:ext uri="{28A0092B-C50C-407E-A947-70E740481C1C}">
                <a14:useLocalDpi xmlns:a14="http://schemas.microsoft.com/office/drawing/2010/main" val="0"/>
              </a:ext>
            </a:extLst>
          </a:blip>
          <a:srcRect/>
          <a:stretch>
            <a:fillRect/>
          </a:stretch>
        </p:blipFill>
        <p:spPr bwMode="auto">
          <a:xfrm>
            <a:off x="9391134" y="207061"/>
            <a:ext cx="2614585" cy="1860636"/>
          </a:xfrm>
          <a:prstGeom prst="rect">
            <a:avLst/>
          </a:prstGeom>
          <a:noFill/>
          <a:ln>
            <a:noFill/>
          </a:ln>
        </p:spPr>
      </p:pic>
      <p:pic>
        <p:nvPicPr>
          <p:cNvPr id="5" name="Picture 4" descr="http://karafire.com/wp-content/uploads/file/watermist2.png"/>
          <p:cNvPicPr/>
          <p:nvPr/>
        </p:nvPicPr>
        <p:blipFill>
          <a:blip r:embed="rId3">
            <a:extLst>
              <a:ext uri="{28A0092B-C50C-407E-A947-70E740481C1C}">
                <a14:useLocalDpi xmlns:a14="http://schemas.microsoft.com/office/drawing/2010/main" val="0"/>
              </a:ext>
            </a:extLst>
          </a:blip>
          <a:srcRect/>
          <a:stretch>
            <a:fillRect/>
          </a:stretch>
        </p:blipFill>
        <p:spPr bwMode="auto">
          <a:xfrm>
            <a:off x="9391133" y="2178349"/>
            <a:ext cx="2614585" cy="1908175"/>
          </a:xfrm>
          <a:prstGeom prst="rect">
            <a:avLst/>
          </a:prstGeom>
          <a:noFill/>
          <a:ln>
            <a:noFill/>
          </a:ln>
        </p:spPr>
      </p:pic>
      <p:pic>
        <p:nvPicPr>
          <p:cNvPr id="7" name="Picture 6" descr="http://karafire.com/wp-content/uploads/file/watermist4.png"/>
          <p:cNvPicPr/>
          <p:nvPr/>
        </p:nvPicPr>
        <p:blipFill>
          <a:blip r:embed="rId4">
            <a:extLst>
              <a:ext uri="{28A0092B-C50C-407E-A947-70E740481C1C}">
                <a14:useLocalDpi xmlns:a14="http://schemas.microsoft.com/office/drawing/2010/main" val="0"/>
              </a:ext>
            </a:extLst>
          </a:blip>
          <a:srcRect/>
          <a:stretch>
            <a:fillRect/>
          </a:stretch>
        </p:blipFill>
        <p:spPr bwMode="auto">
          <a:xfrm>
            <a:off x="9391132" y="4197176"/>
            <a:ext cx="2614585" cy="2014154"/>
          </a:xfrm>
          <a:prstGeom prst="rect">
            <a:avLst/>
          </a:prstGeom>
          <a:noFill/>
          <a:ln>
            <a:noFill/>
          </a:ln>
        </p:spPr>
      </p:pic>
    </p:spTree>
    <p:extLst>
      <p:ext uri="{BB962C8B-B14F-4D97-AF65-F5344CB8AC3E}">
        <p14:creationId xmlns:p14="http://schemas.microsoft.com/office/powerpoint/2010/main" val="40440326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453081"/>
            <a:ext cx="8596668" cy="5955957"/>
          </a:xfrm>
        </p:spPr>
        <p:txBody>
          <a:bodyPr>
            <a:normAutofit fontScale="70000" lnSpcReduction="20000"/>
          </a:bodyPr>
          <a:lstStyle/>
          <a:p>
            <a:pPr>
              <a:buFont typeface="Wingdings" panose="05000000000000000000" pitchFamily="2" charset="2"/>
              <a:buChar char="Ø"/>
            </a:pPr>
            <a:r>
              <a:rPr lang="fa-IR" sz="3600" b="1" dirty="0">
                <a:solidFill>
                  <a:schemeClr val="accent2">
                    <a:lumMod val="60000"/>
                    <a:lumOff val="40000"/>
                  </a:schemeClr>
                </a:solidFill>
                <a:latin typeface="Arial" panose="020B0604020202020204" pitchFamily="34" charset="0"/>
                <a:cs typeface="Arial" panose="020B0604020202020204" pitchFamily="34" charset="0"/>
              </a:rPr>
              <a:t>سیستم اطفای حریق اسپرینکلر</a:t>
            </a:r>
            <a:r>
              <a:rPr lang="en-US" sz="3600" b="1" dirty="0">
                <a:solidFill>
                  <a:schemeClr val="accent2">
                    <a:lumMod val="60000"/>
                    <a:lumOff val="40000"/>
                  </a:schemeClr>
                </a:solidFill>
                <a:latin typeface="Arial" panose="020B0604020202020204" pitchFamily="34" charset="0"/>
                <a:cs typeface="Arial" panose="020B0604020202020204" pitchFamily="34" charset="0"/>
              </a:rPr>
              <a:t> SPRINKLER</a:t>
            </a:r>
            <a:endParaRPr lang="en-US" sz="3600" dirty="0">
              <a:solidFill>
                <a:schemeClr val="accent2">
                  <a:lumMod val="60000"/>
                  <a:lumOff val="40000"/>
                </a:schemeClr>
              </a:solidFill>
              <a:latin typeface="Arial" panose="020B0604020202020204" pitchFamily="34" charset="0"/>
              <a:cs typeface="Arial" panose="020B0604020202020204" pitchFamily="34" charset="0"/>
            </a:endParaRPr>
          </a:p>
          <a:p>
            <a:pPr marL="0" indent="0">
              <a:buNone/>
            </a:pPr>
            <a:r>
              <a:rPr lang="fa-IR" sz="2900" dirty="0">
                <a:latin typeface="Arial" panose="020B0604020202020204" pitchFamily="34" charset="0"/>
                <a:cs typeface="Arial" panose="020B0604020202020204" pitchFamily="34" charset="0"/>
              </a:rPr>
              <a:t>سیستمهای آب افشان اتوماتیک</a:t>
            </a:r>
          </a:p>
          <a:p>
            <a:pPr marL="0" indent="0">
              <a:buNone/>
            </a:pPr>
            <a:r>
              <a:rPr lang="fa-IR" sz="2900" dirty="0">
                <a:latin typeface="Arial" panose="020B0604020202020204" pitchFamily="34" charset="0"/>
                <a:cs typeface="Arial" panose="020B0604020202020204" pitchFamily="34" charset="0"/>
              </a:rPr>
              <a:t>امروزه سیستمهای اسپرینکلر اتوماتیک به صورت بسیار وسیع برای عملیات اطفاء حریق مورد استفاده قرار میگیرند .این سیستمها استفاده میگردند در انبارها ، مراکز توزیع ، مدارس ، تسهیلات هواپیمائی و نظامی ، کاربردهای تولید نیرو ، هتلها و مراکزتجاری ، کارخانجات تولیدی ،ساختمانهای  مسکونی و بسیاری ساختمانهای دیگر.</a:t>
            </a:r>
          </a:p>
          <a:p>
            <a:pPr marL="0" indent="0">
              <a:buNone/>
            </a:pPr>
            <a:r>
              <a:rPr lang="fa-IR" sz="2900" dirty="0">
                <a:latin typeface="Arial" panose="020B0604020202020204" pitchFamily="34" charset="0"/>
                <a:cs typeface="Arial" panose="020B0604020202020204" pitchFamily="34" charset="0"/>
              </a:rPr>
              <a:t>آمارها نشان میدهد که در محلهایی که مجهز به سیستم اسپرینکلر باشند حریق تا 99 درصد به تنهایی توسط اسپرینکلر ها کنترل میشود و 60 درصد حریقها تنها توسط 4 هد اسپرینکلر یا کمتر کنترل میگردد.در نتیجه خسارتهایی که به سبب آب افشانی یک سیستم اطفاء حریق بوجود می آید در مقایسه با خسارتهای ناشی از آبی که توسط مامورین آتش نشانی جهت اطفاء استفاده میگردد بسیار ناچیز میباشد.به عبارتی  50 لیتر آب در دقیقه که دو دقیقه بعد از حریق شروع میگردد و از توسعه حریق جلوگیری میکند یهتر است یا 1000 لیتر آب در دقیقه که توسط مامورین آتش نشانی بعد از 20 دقیقه آتش سوزی استفاده میگردد.</a:t>
            </a:r>
          </a:p>
          <a:p>
            <a:pPr marL="0" indent="0">
              <a:buNone/>
            </a:pPr>
            <a:r>
              <a:rPr lang="fa-IR" sz="2900" dirty="0" smtClean="0">
                <a:latin typeface="Arial" panose="020B0604020202020204" pitchFamily="34" charset="0"/>
                <a:cs typeface="Arial" panose="020B0604020202020204" pitchFamily="34" charset="0"/>
              </a:rPr>
              <a:t>وقتی </a:t>
            </a:r>
            <a:r>
              <a:rPr lang="fa-IR" sz="2900" dirty="0">
                <a:latin typeface="Arial" panose="020B0604020202020204" pitchFamily="34" charset="0"/>
                <a:cs typeface="Arial" panose="020B0604020202020204" pitchFamily="34" charset="0"/>
              </a:rPr>
              <a:t>هد اسپرینکلر حرارت ساتع شده از حریق را حس کند سیستم فعال می شود.یک هد اسپرینکلر دستگاه حساس به حرارتی است </a:t>
            </a:r>
            <a:r>
              <a:rPr lang="fa-IR" sz="2900" dirty="0" smtClean="0">
                <a:latin typeface="Arial" panose="020B0604020202020204" pitchFamily="34" charset="0"/>
                <a:cs typeface="Arial" panose="020B0604020202020204" pitchFamily="34" charset="0"/>
              </a:rPr>
              <a:t>و </a:t>
            </a:r>
            <a:r>
              <a:rPr lang="fa-IR" sz="2900" dirty="0">
                <a:latin typeface="Arial" panose="020B0604020202020204" pitchFamily="34" charset="0"/>
                <a:cs typeface="Arial" panose="020B0604020202020204" pitchFamily="34" charset="0"/>
              </a:rPr>
              <a:t>آب را اسپری می کند.اغلب هدهای اسپربنکلرها از نوع بالب شیشه ایی می باشند.این بالبها با یک مایع و مقداری کمی هوا پرشده است.وقتی که حرارتهای بالب به درجه حرارت نامیشان برسد شکسته شده و به آب اجازه فوران میدهد.نوع دیگری از اسپرینکلرها به نام ( </a:t>
            </a:r>
            <a:r>
              <a:rPr lang="en-US" sz="2900" dirty="0">
                <a:latin typeface="Arial" panose="020B0604020202020204" pitchFamily="34" charset="0"/>
                <a:cs typeface="Arial" panose="020B0604020202020204" pitchFamily="34" charset="0"/>
              </a:rPr>
              <a:t>soldered strut) </a:t>
            </a:r>
            <a:r>
              <a:rPr lang="fa-IR" sz="2900" dirty="0">
                <a:latin typeface="Arial" panose="020B0604020202020204" pitchFamily="34" charset="0"/>
                <a:cs typeface="Arial" panose="020B0604020202020204" pitchFamily="34" charset="0"/>
              </a:rPr>
              <a:t>نیز وجود دارد که بجای بالب از فلز ذوب شونده در درجه حرارت نامی برای خروج آب استفاده می کند.</a:t>
            </a:r>
          </a:p>
          <a:p>
            <a:pPr marL="0" indent="0">
              <a:buNone/>
            </a:pPr>
            <a:r>
              <a:rPr lang="fa-IR" dirty="0"/>
              <a:t> </a:t>
            </a:r>
          </a:p>
          <a:p>
            <a:endParaRPr lang="fa-IR" dirty="0"/>
          </a:p>
        </p:txBody>
      </p:sp>
      <p:pic>
        <p:nvPicPr>
          <p:cNvPr id="4" name="Picture 3" descr="index">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9373629" y="1047750"/>
            <a:ext cx="2542145" cy="4210050"/>
          </a:xfrm>
          <a:prstGeom prst="rect">
            <a:avLst/>
          </a:prstGeom>
          <a:noFill/>
          <a:ln>
            <a:noFill/>
          </a:ln>
        </p:spPr>
      </p:pic>
    </p:spTree>
    <p:extLst>
      <p:ext uri="{BB962C8B-B14F-4D97-AF65-F5344CB8AC3E}">
        <p14:creationId xmlns:p14="http://schemas.microsoft.com/office/powerpoint/2010/main" val="566626737"/>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76407" y="806394"/>
            <a:ext cx="7766936" cy="1646302"/>
          </a:xfrm>
        </p:spPr>
        <p:txBody>
          <a:bodyPr/>
          <a:lstStyle/>
          <a:p>
            <a:pPr algn="ctr"/>
            <a:r>
              <a:rPr lang="fa-IR" dirty="0" smtClean="0">
                <a:latin typeface="Andalus" panose="02020603050405020304" pitchFamily="18" charset="-78"/>
                <a:cs typeface="Andalus" panose="02020603050405020304" pitchFamily="18" charset="-78"/>
              </a:rPr>
              <a:t>سازمان امداد و نجات</a:t>
            </a:r>
            <a:br>
              <a:rPr lang="fa-IR" dirty="0" smtClean="0">
                <a:latin typeface="Andalus" panose="02020603050405020304" pitchFamily="18" charset="-78"/>
                <a:cs typeface="Andalus" panose="02020603050405020304" pitchFamily="18" charset="-78"/>
              </a:rPr>
            </a:br>
            <a:r>
              <a:rPr lang="fa-IR" dirty="0" smtClean="0">
                <a:latin typeface="Andalus" panose="02020603050405020304" pitchFamily="18" charset="-78"/>
                <a:cs typeface="Andalus" panose="02020603050405020304" pitchFamily="18" charset="-78"/>
              </a:rPr>
              <a:t>(آتش نشانی)</a:t>
            </a:r>
            <a:endParaRPr lang="fa-IR" dirty="0">
              <a:latin typeface="Andalus" panose="02020603050405020304" pitchFamily="18" charset="-78"/>
              <a:cs typeface="Andalus" panose="02020603050405020304" pitchFamily="18" charset="-78"/>
            </a:endParaRPr>
          </a:p>
        </p:txBody>
      </p:sp>
      <p:sp>
        <p:nvSpPr>
          <p:cNvPr id="3" name="Subtitle 2"/>
          <p:cNvSpPr>
            <a:spLocks noGrp="1"/>
          </p:cNvSpPr>
          <p:nvPr>
            <p:ph type="subTitle" idx="1"/>
          </p:nvPr>
        </p:nvSpPr>
        <p:spPr>
          <a:xfrm>
            <a:off x="1021493" y="3262184"/>
            <a:ext cx="8130746" cy="1885548"/>
          </a:xfrm>
        </p:spPr>
        <p:txBody>
          <a:bodyPr/>
          <a:lstStyle/>
          <a:p>
            <a:pPr marL="36000" algn="ctr">
              <a:lnSpc>
                <a:spcPct val="120000"/>
              </a:lnSpc>
            </a:pPr>
            <a:r>
              <a:rPr lang="fa-IR" sz="2400" dirty="0">
                <a:latin typeface="Andalus" panose="02020603050405020304" pitchFamily="18" charset="-78"/>
                <a:cs typeface="Andalus" panose="02020603050405020304" pitchFamily="18" charset="-78"/>
              </a:rPr>
              <a:t>استاد </a:t>
            </a:r>
            <a:r>
              <a:rPr lang="fa-IR" sz="2400" dirty="0">
                <a:solidFill>
                  <a:schemeClr val="accent2">
                    <a:lumMod val="60000"/>
                    <a:lumOff val="40000"/>
                  </a:schemeClr>
                </a:solidFill>
                <a:latin typeface="Andalus" panose="02020603050405020304" pitchFamily="18" charset="-78"/>
                <a:cs typeface="Andalus" panose="02020603050405020304" pitchFamily="18" charset="-78"/>
              </a:rPr>
              <a:t>:</a:t>
            </a:r>
            <a:r>
              <a:rPr lang="fa-IR" sz="2400" dirty="0">
                <a:latin typeface="Andalus" panose="02020603050405020304" pitchFamily="18" charset="-78"/>
                <a:cs typeface="Andalus" panose="02020603050405020304" pitchFamily="18" charset="-78"/>
              </a:rPr>
              <a:t> سرکار خانم بهناز نحوی</a:t>
            </a:r>
          </a:p>
          <a:p>
            <a:pPr marL="36000" algn="ctr">
              <a:lnSpc>
                <a:spcPct val="120000"/>
              </a:lnSpc>
            </a:pPr>
            <a:endParaRPr lang="fa-IR" sz="2400" dirty="0">
              <a:latin typeface="Andalus" panose="02020603050405020304" pitchFamily="18" charset="-78"/>
              <a:cs typeface="Andalus" panose="02020603050405020304" pitchFamily="18" charset="-78"/>
            </a:endParaRPr>
          </a:p>
          <a:p>
            <a:pPr marL="36000" algn="ctr">
              <a:lnSpc>
                <a:spcPct val="120000"/>
              </a:lnSpc>
            </a:pPr>
            <a:r>
              <a:rPr lang="fa-IR" sz="2400" dirty="0">
                <a:latin typeface="Andalus" panose="02020603050405020304" pitchFamily="18" charset="-78"/>
                <a:cs typeface="Andalus" panose="02020603050405020304" pitchFamily="18" charset="-78"/>
              </a:rPr>
              <a:t>ارائه دهندگان </a:t>
            </a:r>
            <a:r>
              <a:rPr lang="fa-IR" sz="2400" dirty="0">
                <a:solidFill>
                  <a:schemeClr val="accent2">
                    <a:lumMod val="60000"/>
                    <a:lumOff val="40000"/>
                  </a:schemeClr>
                </a:solidFill>
                <a:latin typeface="Andalus" panose="02020603050405020304" pitchFamily="18" charset="-78"/>
                <a:cs typeface="Andalus" panose="02020603050405020304" pitchFamily="18" charset="-78"/>
              </a:rPr>
              <a:t>:</a:t>
            </a:r>
            <a:r>
              <a:rPr lang="fa-IR" sz="2400" dirty="0">
                <a:solidFill>
                  <a:schemeClr val="bg1"/>
                </a:solidFill>
                <a:latin typeface="Andalus" panose="02020603050405020304" pitchFamily="18" charset="-78"/>
                <a:cs typeface="Andalus" panose="02020603050405020304" pitchFamily="18" charset="-78"/>
              </a:rPr>
              <a:t> </a:t>
            </a:r>
            <a:r>
              <a:rPr lang="fa-IR" sz="2400" dirty="0">
                <a:latin typeface="Andalus" panose="02020603050405020304" pitchFamily="18" charset="-78"/>
                <a:cs typeface="Andalus" panose="02020603050405020304" pitchFamily="18" charset="-78"/>
              </a:rPr>
              <a:t>رضوانه شماخی  </a:t>
            </a:r>
            <a:r>
              <a:rPr lang="fa-IR" sz="2400" dirty="0">
                <a:solidFill>
                  <a:schemeClr val="accent2">
                    <a:lumMod val="40000"/>
                    <a:lumOff val="60000"/>
                  </a:schemeClr>
                </a:solidFill>
                <a:latin typeface="Andalus" panose="02020603050405020304" pitchFamily="18" charset="-78"/>
                <a:cs typeface="Andalus" panose="02020603050405020304" pitchFamily="18" charset="-78"/>
              </a:rPr>
              <a:t>و</a:t>
            </a:r>
            <a:r>
              <a:rPr lang="fa-IR" sz="2400" dirty="0">
                <a:latin typeface="Andalus" panose="02020603050405020304" pitchFamily="18" charset="-78"/>
                <a:cs typeface="Andalus" panose="02020603050405020304" pitchFamily="18" charset="-78"/>
              </a:rPr>
              <a:t> روناک </a:t>
            </a:r>
            <a:r>
              <a:rPr lang="fa-IR" sz="2400" dirty="0" smtClean="0">
                <a:latin typeface="Andalus" panose="02020603050405020304" pitchFamily="18" charset="-78"/>
                <a:cs typeface="Andalus" panose="02020603050405020304" pitchFamily="18" charset="-78"/>
              </a:rPr>
              <a:t>جزوزرگرآبادی</a:t>
            </a:r>
            <a:endParaRPr lang="fa-IR" sz="2400" dirty="0">
              <a:solidFill>
                <a:schemeClr val="bg1"/>
              </a:solidFill>
              <a:latin typeface="Andalus" panose="02020603050405020304" pitchFamily="18" charset="-78"/>
              <a:cs typeface="Andalus" panose="02020603050405020304" pitchFamily="18" charset="-78"/>
            </a:endParaRPr>
          </a:p>
          <a:p>
            <a:endParaRPr lang="fa-IR" dirty="0"/>
          </a:p>
        </p:txBody>
      </p:sp>
    </p:spTree>
    <p:extLst>
      <p:ext uri="{BB962C8B-B14F-4D97-AF65-F5344CB8AC3E}">
        <p14:creationId xmlns:p14="http://schemas.microsoft.com/office/powerpoint/2010/main" val="1337722520"/>
      </p:ext>
    </p:extLst>
  </p:cSld>
  <p:clrMapOvr>
    <a:masterClrMapping/>
  </p:clrMapOvr>
  <mc:AlternateContent xmlns:mc="http://schemas.openxmlformats.org/markup-compatibility/2006" xmlns:p14="http://schemas.microsoft.com/office/powerpoint/2010/main">
    <mc:Choice Requires="p14">
      <p:transition spd="slow" p14:dur="1400" advTm="3000">
        <p14:ripple/>
      </p:transition>
    </mc:Choice>
    <mc:Fallback xmlns="">
      <p:transition spd="slow" advTm="300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5990" y="284206"/>
            <a:ext cx="8550875" cy="5939481"/>
          </a:xfrm>
        </p:spPr>
        <p:txBody>
          <a:bodyPr>
            <a:normAutofit fontScale="77500" lnSpcReduction="20000"/>
          </a:bodyPr>
          <a:lstStyle/>
          <a:p>
            <a:pPr marL="0" indent="0">
              <a:buNone/>
            </a:pPr>
            <a:r>
              <a:rPr lang="fa-IR" sz="2900" b="1" dirty="0" smtClean="0">
                <a:solidFill>
                  <a:schemeClr val="accent2">
                    <a:lumMod val="60000"/>
                    <a:lumOff val="40000"/>
                  </a:schemeClr>
                </a:solidFill>
                <a:latin typeface="Arial" panose="020B0604020202020204" pitchFamily="34" charset="0"/>
                <a:cs typeface="Arial" panose="020B0604020202020204" pitchFamily="34" charset="0"/>
              </a:rPr>
              <a:t>ربات آتش نشان:</a:t>
            </a:r>
          </a:p>
          <a:p>
            <a:pPr marL="0" indent="0" rtl="0">
              <a:buNone/>
            </a:pPr>
            <a:r>
              <a:rPr lang="fa-IR" sz="2200" dirty="0">
                <a:latin typeface="Arial" panose="020B0604020202020204" pitchFamily="34" charset="0"/>
                <a:cs typeface="Arial" panose="020B0604020202020204" pitchFamily="34" charset="0"/>
              </a:rPr>
              <a:t>دانشمندان نیروی دریایی آمریکا</a:t>
            </a:r>
            <a:r>
              <a:rPr lang="fa-IR" sz="2200" b="1" dirty="0">
                <a:latin typeface="Arial" panose="020B0604020202020204" pitchFamily="34" charset="0"/>
                <a:cs typeface="Arial" panose="020B0604020202020204" pitchFamily="34" charset="0"/>
              </a:rPr>
              <a:t> ربات </a:t>
            </a:r>
            <a:r>
              <a:rPr lang="fa-IR" sz="2200" dirty="0">
                <a:latin typeface="Arial" panose="020B0604020202020204" pitchFamily="34" charset="0"/>
                <a:cs typeface="Arial" panose="020B0604020202020204" pitchFamily="34" charset="0"/>
              </a:rPr>
              <a:t>پیشرفته ای را طراحی کرده اند که تازه ترین تلاش در زمینه ارایه روبات های کاربردی محسوب می شود. این </a:t>
            </a:r>
            <a:r>
              <a:rPr lang="fa-IR" sz="2200" dirty="0" smtClean="0">
                <a:latin typeface="Arial" panose="020B0604020202020204" pitchFamily="34" charset="0"/>
                <a:cs typeface="Arial" panose="020B0604020202020204" pitchFamily="34" charset="0"/>
              </a:rPr>
              <a:t>روبات آتش نشان برای </a:t>
            </a:r>
            <a:r>
              <a:rPr lang="fa-IR" sz="2200" dirty="0">
                <a:latin typeface="Arial" panose="020B0604020202020204" pitchFamily="34" charset="0"/>
                <a:cs typeface="Arial" panose="020B0604020202020204" pitchFamily="34" charset="0"/>
              </a:rPr>
              <a:t>حرکت بر روی سطح ها ناهموار طراحی شده </a:t>
            </a:r>
            <a:r>
              <a:rPr lang="fa-IR" sz="2200" dirty="0" smtClean="0">
                <a:latin typeface="Arial" panose="020B0604020202020204" pitchFamily="34" charset="0"/>
                <a:cs typeface="Arial" panose="020B0604020202020204" pitchFamily="34" charset="0"/>
              </a:rPr>
              <a:t>است.</a:t>
            </a:r>
            <a:endParaRPr lang="en-US" sz="2200" dirty="0">
              <a:latin typeface="Arial" panose="020B0604020202020204" pitchFamily="34" charset="0"/>
              <a:cs typeface="Arial" panose="020B0604020202020204" pitchFamily="34" charset="0"/>
            </a:endParaRPr>
          </a:p>
          <a:p>
            <a:pPr marL="0" indent="0" rtl="0">
              <a:buNone/>
            </a:pPr>
            <a:r>
              <a:rPr lang="fa-IR" sz="2200" dirty="0">
                <a:latin typeface="Arial" panose="020B0604020202020204" pitchFamily="34" charset="0"/>
                <a:cs typeface="Arial" panose="020B0604020202020204" pitchFamily="34" charset="0"/>
              </a:rPr>
              <a:t>نیروی دریایی آمریکا روبات آتش نشان </a:t>
            </a:r>
            <a:r>
              <a:rPr lang="fa-IR" sz="2200" dirty="0" smtClean="0">
                <a:latin typeface="Arial" panose="020B0604020202020204" pitchFamily="34" charset="0"/>
                <a:cs typeface="Arial" panose="020B0604020202020204" pitchFamily="34" charset="0"/>
              </a:rPr>
              <a:t>خود </a:t>
            </a:r>
            <a:r>
              <a:rPr lang="fa-IR" sz="2200" dirty="0">
                <a:latin typeface="Arial" panose="020B0604020202020204" pitchFamily="34" charset="0"/>
                <a:cs typeface="Arial" panose="020B0604020202020204" pitchFamily="34" charset="0"/>
              </a:rPr>
              <a:t>را با عنوان</a:t>
            </a:r>
            <a:r>
              <a:rPr lang="en-US" sz="2200" dirty="0">
                <a:latin typeface="Arial" panose="020B0604020202020204" pitchFamily="34" charset="0"/>
                <a:cs typeface="Arial" panose="020B0604020202020204" pitchFamily="34" charset="0"/>
              </a:rPr>
              <a:t> Shipboard Autonomous Firefighting Robot </a:t>
            </a:r>
            <a:r>
              <a:rPr lang="fa-IR" sz="2200" dirty="0">
                <a:latin typeface="Arial" panose="020B0604020202020204" pitchFamily="34" charset="0"/>
                <a:cs typeface="Arial" panose="020B0604020202020204" pitchFamily="34" charset="0"/>
              </a:rPr>
              <a:t>که به </a:t>
            </a:r>
            <a:r>
              <a:rPr lang="fa-IR" sz="2200" dirty="0" smtClean="0">
                <a:latin typeface="Arial" panose="020B0604020202020204" pitchFamily="34" charset="0"/>
                <a:cs typeface="Arial" panose="020B0604020202020204" pitchFamily="34" charset="0"/>
              </a:rPr>
              <a:t>نام </a:t>
            </a:r>
            <a:r>
              <a:rPr lang="fa-IR" sz="2200" dirty="0">
                <a:latin typeface="Arial" panose="020B0604020202020204" pitchFamily="34" charset="0"/>
                <a:cs typeface="Arial" panose="020B0604020202020204" pitchFamily="34" charset="0"/>
              </a:rPr>
              <a:t>گرفته در کاربردهایی نظیر</a:t>
            </a:r>
            <a:r>
              <a:rPr lang="fa-IR" sz="2200" b="1" dirty="0">
                <a:latin typeface="Arial" panose="020B0604020202020204" pitchFamily="34" charset="0"/>
                <a:cs typeface="Arial" panose="020B0604020202020204" pitchFamily="34" charset="0"/>
              </a:rPr>
              <a:t> اطفای حریق </a:t>
            </a:r>
            <a:r>
              <a:rPr lang="fa-IR" sz="2200" dirty="0">
                <a:latin typeface="Arial" panose="020B0604020202020204" pitchFamily="34" charset="0"/>
                <a:cs typeface="Arial" panose="020B0604020202020204" pitchFamily="34" charset="0"/>
              </a:rPr>
              <a:t>آزمایش </a:t>
            </a:r>
            <a:r>
              <a:rPr lang="fa-IR" sz="2200" dirty="0" smtClean="0">
                <a:latin typeface="Arial" panose="020B0604020202020204" pitchFamily="34" charset="0"/>
                <a:cs typeface="Arial" panose="020B0604020202020204" pitchFamily="34" charset="0"/>
              </a:rPr>
              <a:t>می‌کند.</a:t>
            </a:r>
            <a:r>
              <a:rPr lang="en-US" sz="2200" dirty="0" smtClean="0">
                <a:latin typeface="Arial" panose="020B0604020202020204" pitchFamily="34" charset="0"/>
                <a:cs typeface="Arial" panose="020B0604020202020204" pitchFamily="34" charset="0"/>
              </a:rPr>
              <a:t> SAFFiR</a:t>
            </a:r>
            <a:endParaRPr lang="en-US" sz="2200" dirty="0">
              <a:latin typeface="Arial" panose="020B0604020202020204" pitchFamily="34" charset="0"/>
              <a:cs typeface="Arial" panose="020B0604020202020204" pitchFamily="34" charset="0"/>
            </a:endParaRPr>
          </a:p>
          <a:p>
            <a:pPr marL="0" indent="0" rtl="0">
              <a:buNone/>
            </a:pPr>
            <a:r>
              <a:rPr lang="fa-IR" sz="2200" dirty="0">
                <a:latin typeface="Arial" panose="020B0604020202020204" pitchFamily="34" charset="0"/>
                <a:cs typeface="Arial" panose="020B0604020202020204" pitchFamily="34" charset="0"/>
              </a:rPr>
              <a:t>آنها کاربرد اصلی این روبات را در کشتی ها یا زیردریایی هایی عنوان کرده اند که معمولا فاصله زیادی با خشکی </a:t>
            </a:r>
            <a:r>
              <a:rPr lang="fa-IR" sz="2200" dirty="0" smtClean="0">
                <a:latin typeface="Arial" panose="020B0604020202020204" pitchFamily="34" charset="0"/>
                <a:cs typeface="Arial" panose="020B0604020202020204" pitchFamily="34" charset="0"/>
              </a:rPr>
              <a:t>دارند </a:t>
            </a:r>
            <a:r>
              <a:rPr lang="fa-IR" sz="2200" dirty="0">
                <a:latin typeface="Arial" panose="020B0604020202020204" pitchFamily="34" charset="0"/>
                <a:cs typeface="Arial" panose="020B0604020202020204" pitchFamily="34" charset="0"/>
              </a:rPr>
              <a:t>امکانات گسترده</a:t>
            </a:r>
            <a:r>
              <a:rPr lang="fa-IR" sz="2200" b="1" dirty="0">
                <a:latin typeface="Arial" panose="020B0604020202020204" pitchFamily="34" charset="0"/>
                <a:cs typeface="Arial" panose="020B0604020202020204" pitchFamily="34" charset="0"/>
              </a:rPr>
              <a:t> اطفای حریق </a:t>
            </a:r>
            <a:r>
              <a:rPr lang="fa-IR" sz="2200" dirty="0">
                <a:latin typeface="Arial" panose="020B0604020202020204" pitchFamily="34" charset="0"/>
                <a:cs typeface="Arial" panose="020B0604020202020204" pitchFamily="34" charset="0"/>
              </a:rPr>
              <a:t>دارند</a:t>
            </a:r>
            <a:r>
              <a:rPr lang="en-US" sz="2200" dirty="0">
                <a:latin typeface="Arial" panose="020B0604020202020204" pitchFamily="34" charset="0"/>
                <a:cs typeface="Arial" panose="020B0604020202020204" pitchFamily="34" charset="0"/>
              </a:rPr>
              <a:t>. </a:t>
            </a:r>
            <a:r>
              <a:rPr lang="fa-IR" sz="2200" dirty="0">
                <a:latin typeface="Arial" panose="020B0604020202020204" pitchFamily="34" charset="0"/>
                <a:cs typeface="Arial" panose="020B0604020202020204" pitchFamily="34" charset="0"/>
              </a:rPr>
              <a:t>به عقیده محققان وقوع آتش سوزی در چنین سیستم های دریایی حکم یک کابوس را خواهد داشت، به خصوص اگر چنین اتفاقی در یک زیردریایی روی دهد جایی که اکسیژن همواره به </a:t>
            </a:r>
            <a:r>
              <a:rPr lang="fa-IR" sz="2200" dirty="0" smtClean="0">
                <a:latin typeface="Arial" panose="020B0604020202020204" pitchFamily="34" charset="0"/>
                <a:cs typeface="Arial" panose="020B0604020202020204" pitchFamily="34" charset="0"/>
              </a:rPr>
              <a:t>میزان محدودی وجود </a:t>
            </a:r>
            <a:r>
              <a:rPr lang="fa-IR" sz="2200" dirty="0">
                <a:latin typeface="Arial" panose="020B0604020202020204" pitchFamily="34" charset="0"/>
                <a:cs typeface="Arial" panose="020B0604020202020204" pitchFamily="34" charset="0"/>
              </a:rPr>
              <a:t>دارد و برای پیشگیری از به خطر افتادن جان ملوانان توسعه داده اند. </a:t>
            </a:r>
            <a:endParaRPr lang="en-US" sz="2200" dirty="0" smtClean="0">
              <a:latin typeface="Arial" panose="020B0604020202020204" pitchFamily="34" charset="0"/>
              <a:cs typeface="Arial" panose="020B0604020202020204" pitchFamily="34" charset="0"/>
            </a:endParaRPr>
          </a:p>
          <a:p>
            <a:pPr marL="0" indent="0" rtl="0">
              <a:buNone/>
            </a:pPr>
            <a:r>
              <a:rPr lang="fa-IR" sz="2200" dirty="0" smtClean="0">
                <a:latin typeface="Arial" panose="020B0604020202020204" pitchFamily="34" charset="0"/>
                <a:cs typeface="Arial" panose="020B0604020202020204" pitchFamily="34" charset="0"/>
              </a:rPr>
              <a:t>روبات سفیر ۱۷۷ سانتی‌متر ارتفاع و ۶۴ کیلوگرم وزن دارد و با توجه به اینکه روی دو پا قرار می‌گیرد، به‌راحتی قادر است در مکان‌هایی که انسان در آن حاضر می‌شود، مستقر شده و پس از نزدیک شدن به آتش بر اساس مکانیسمی جالب توجه خود و به اطفای حریق بپردازد</a:t>
            </a:r>
            <a:endParaRPr lang="en-US" sz="2200" dirty="0" smtClean="0">
              <a:latin typeface="Arial" panose="020B0604020202020204" pitchFamily="34" charset="0"/>
              <a:cs typeface="Arial" panose="020B0604020202020204" pitchFamily="34" charset="0"/>
            </a:endParaRPr>
          </a:p>
          <a:p>
            <a:pPr marL="0" indent="0" rtl="0">
              <a:buNone/>
            </a:pPr>
            <a:r>
              <a:rPr lang="fa-IR" sz="2200" dirty="0" smtClean="0">
                <a:latin typeface="Arial" panose="020B0604020202020204" pitchFamily="34" charset="0"/>
                <a:cs typeface="Arial" panose="020B0604020202020204" pitchFamily="34" charset="0"/>
              </a:rPr>
              <a:t>این</a:t>
            </a:r>
            <a:r>
              <a:rPr lang="fa-IR" sz="2200" b="1" dirty="0" smtClean="0">
                <a:latin typeface="Arial" panose="020B0604020202020204" pitchFamily="34" charset="0"/>
                <a:cs typeface="Arial" panose="020B0604020202020204" pitchFamily="34" charset="0"/>
              </a:rPr>
              <a:t> </a:t>
            </a:r>
            <a:r>
              <a:rPr lang="fa-IR" sz="2200" b="1" dirty="0">
                <a:latin typeface="Arial" panose="020B0604020202020204" pitchFamily="34" charset="0"/>
                <a:cs typeface="Arial" panose="020B0604020202020204" pitchFamily="34" charset="0"/>
              </a:rPr>
              <a:t>ربات </a:t>
            </a:r>
            <a:r>
              <a:rPr lang="fa-IR" sz="2200" dirty="0">
                <a:latin typeface="Arial" panose="020B0604020202020204" pitchFamily="34" charset="0"/>
                <a:cs typeface="Arial" panose="020B0604020202020204" pitchFamily="34" charset="0"/>
              </a:rPr>
              <a:t>با بهره‌گیری از دو دست که شباهتی به دست انسان دارد، می‌تواند درها با باز کرده و از تجیزات اطفای حریق داخل کشتی از قبیل لوله‌ها و شیلنگ‌های مخصوص خاموش کردن آتش استفاده کند.بدین ترتیب روبات در مقایسه با نیروهای انسانی با کیفیت و سرعت بهتری اقدام به اطفای حریق خواهد </a:t>
            </a:r>
            <a:r>
              <a:rPr lang="fa-IR" sz="2200" dirty="0" smtClean="0">
                <a:latin typeface="Arial" panose="020B0604020202020204" pitchFamily="34" charset="0"/>
                <a:cs typeface="Arial" panose="020B0604020202020204" pitchFamily="34" charset="0"/>
              </a:rPr>
              <a:t>کرد</a:t>
            </a:r>
            <a:r>
              <a:rPr lang="en-US" sz="2200" dirty="0">
                <a:latin typeface="Arial" panose="020B0604020202020204" pitchFamily="34" charset="0"/>
                <a:cs typeface="Arial" panose="020B0604020202020204" pitchFamily="34" charset="0"/>
              </a:rPr>
              <a:t> </a:t>
            </a:r>
          </a:p>
          <a:p>
            <a:pPr marL="0" indent="0" rtl="0">
              <a:buNone/>
            </a:pPr>
            <a:r>
              <a:rPr lang="fa-IR" sz="2200" dirty="0">
                <a:latin typeface="Arial" panose="020B0604020202020204" pitchFamily="34" charset="0"/>
                <a:cs typeface="Arial" panose="020B0604020202020204" pitchFamily="34" charset="0"/>
              </a:rPr>
              <a:t>از جمله ویژگی های این روبات می توان به حسگرهای مختلفی اشاره کرد که در بخش های گوناگون آن تعبیه شده است. روبات با اطلاعاتی که از این طریق  به دست می آورد در کسری از زمان منشأ آتش سوزی را شناسایی کرده و اقدام به اطفای آن می کند</a:t>
            </a:r>
            <a:r>
              <a:rPr lang="en-US" sz="2200" dirty="0">
                <a:latin typeface="Arial" panose="020B0604020202020204" pitchFamily="34" charset="0"/>
                <a:cs typeface="Arial" panose="020B0604020202020204" pitchFamily="34" charset="0"/>
              </a:rPr>
              <a:t>.</a:t>
            </a:r>
          </a:p>
          <a:p>
            <a:pPr marL="0" indent="0">
              <a:buNone/>
            </a:pPr>
            <a:endParaRPr lang="en-US" sz="2200" dirty="0" smtClean="0">
              <a:latin typeface="Arial" panose="020B0604020202020204" pitchFamily="34" charset="0"/>
              <a:cs typeface="Arial" panose="020B0604020202020204" pitchFamily="34" charset="0"/>
            </a:endParaRPr>
          </a:p>
          <a:p>
            <a:pPr marL="0" indent="0">
              <a:buNone/>
            </a:pPr>
            <a:r>
              <a:rPr lang="fa-IR" sz="2200" dirty="0" smtClean="0">
                <a:latin typeface="Arial" panose="020B0604020202020204" pitchFamily="34" charset="0"/>
                <a:cs typeface="Arial" panose="020B0604020202020204" pitchFamily="34" charset="0"/>
              </a:rPr>
              <a:t>این </a:t>
            </a:r>
            <a:r>
              <a:rPr lang="fa-IR" sz="2200" dirty="0">
                <a:latin typeface="Arial" panose="020B0604020202020204" pitchFamily="34" charset="0"/>
                <a:cs typeface="Arial" panose="020B0604020202020204" pitchFamily="34" charset="0"/>
              </a:rPr>
              <a:t>روبات قادر است درون کشتی و با وجود حرکات ناموزون کشتی در اثر امواج، روی دو پا بایستد. براساس اطلاعات منتشر شده برای کنترل تعادل این روبات، از مکانیزم کنترل کل بدنه استفاده شده که از این‌رو با روبات می‌تواند در همه‌ی حالات مفاصل خود را در بهترین شکل ممکن تنظیم کند که نتیجه‌ی آن حفظ تعادل مرکز ثقل روبات است</a:t>
            </a:r>
            <a:endParaRPr lang="fa-IR" sz="2200" dirty="0">
              <a:solidFill>
                <a:schemeClr val="accent2">
                  <a:lumMod val="60000"/>
                  <a:lumOff val="40000"/>
                </a:schemeClr>
              </a:solidFill>
              <a:latin typeface="Arial" panose="020B0604020202020204" pitchFamily="34" charset="0"/>
              <a:cs typeface="Arial" panose="020B0604020202020204" pitchFamily="34" charset="0"/>
            </a:endParaRPr>
          </a:p>
        </p:txBody>
      </p:sp>
      <p:pic>
        <p:nvPicPr>
          <p:cNvPr id="4" name="Picture 3" descr="ربات سفیر ، ربات ، آتش نشان">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8896864" y="1266825"/>
            <a:ext cx="3218935" cy="3771900"/>
          </a:xfrm>
          <a:prstGeom prst="rect">
            <a:avLst/>
          </a:prstGeom>
          <a:noFill/>
          <a:ln>
            <a:noFill/>
          </a:ln>
        </p:spPr>
      </p:pic>
    </p:spTree>
    <p:extLst>
      <p:ext uri="{BB962C8B-B14F-4D97-AF65-F5344CB8AC3E}">
        <p14:creationId xmlns:p14="http://schemas.microsoft.com/office/powerpoint/2010/main" val="1813394701"/>
      </p:ext>
    </p:extLst>
  </p:cSld>
  <p:clrMapOvr>
    <a:masterClrMapping/>
  </p:clrMapOvr>
  <mc:AlternateContent xmlns:mc="http://schemas.openxmlformats.org/markup-compatibility/2006" xmlns:p14="http://schemas.microsoft.com/office/powerpoint/2010/main">
    <mc:Choice Requires="p14">
      <p:transition spd="slow" p14:dur="2000">
        <p14:ferris dir="r"/>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453081"/>
            <a:ext cx="8596668" cy="5988908"/>
          </a:xfrm>
        </p:spPr>
        <p:txBody>
          <a:bodyPr>
            <a:normAutofit fontScale="77500" lnSpcReduction="20000"/>
          </a:bodyPr>
          <a:lstStyle/>
          <a:p>
            <a:pPr>
              <a:buFont typeface="Wingdings" panose="05000000000000000000" pitchFamily="2" charset="2"/>
              <a:buChar char="Ø"/>
            </a:pPr>
            <a:r>
              <a:rPr lang="fa-IR" sz="2600" b="1" dirty="0" smtClean="0">
                <a:solidFill>
                  <a:schemeClr val="accent2">
                    <a:lumMod val="60000"/>
                    <a:lumOff val="40000"/>
                  </a:schemeClr>
                </a:solidFill>
                <a:latin typeface="Arial" panose="020B0604020202020204" pitchFamily="34" charset="0"/>
                <a:cs typeface="Arial" panose="020B0604020202020204" pitchFamily="34" charset="0"/>
              </a:rPr>
              <a:t>کلاه های ایمنی:</a:t>
            </a:r>
          </a:p>
          <a:p>
            <a:pPr marL="0" indent="0">
              <a:buNone/>
            </a:pPr>
            <a:r>
              <a:rPr lang="fa-IR" sz="2100" dirty="0">
                <a:latin typeface="Arial" panose="020B0604020202020204" pitchFamily="34" charset="0"/>
                <a:cs typeface="Arial" panose="020B0604020202020204" pitchFamily="34" charset="0"/>
              </a:rPr>
              <a:t>کلاه‌های ایمنی با قابلیت دید مناسب در دود به آتش‌نشان‌ها کمک می‌کند تا در فضایی که دود غلیظ وجود دارد، عملیات نجات را انجام دهند. هنگام استفاده از تجهیزات فعلی مقابله با آتش، آتش‌نشان‌ها مجبورند برای گذر از دود و مناطق آتش‌سوزی، دستشان را به دیوار بگیرند یا به صورت سینه‌خیز حرکت نمایند. در خلال انتقال مصدوم به محل امن، ناچارند به‌صورت محتاطانه و از روی حدس و گمان یا دید قبلی از مسیری که پیموده‌اند، حرکت کنند. حمل ابزار و تجهیزات سنگین در هوایی که سطح اکسیژن پایینی دارد، موجب کاهش سرعت فرآیند نجات می‌گردد.</a:t>
            </a:r>
            <a:endParaRPr lang="en-US" sz="2100" dirty="0">
              <a:latin typeface="Arial" panose="020B0604020202020204" pitchFamily="34" charset="0"/>
              <a:cs typeface="Arial" panose="020B0604020202020204" pitchFamily="34" charset="0"/>
            </a:endParaRPr>
          </a:p>
          <a:p>
            <a:pPr marL="0" indent="0">
              <a:buNone/>
            </a:pPr>
            <a:r>
              <a:rPr lang="fa-IR" sz="2100" dirty="0">
                <a:latin typeface="Arial" panose="020B0604020202020204" pitchFamily="34" charset="0"/>
                <a:cs typeface="Arial" panose="020B0604020202020204" pitchFamily="34" charset="0"/>
              </a:rPr>
              <a:t>تکنولوژی به کمک آتش‌نشانان آمده است. در استراکچر داخلی این کلاه یک "قاب دیداری" وجود دارد که آتش‌نشان‌ها، از این طریق دیدی از محیط اطراف دارند و عبور از لایه‌های دود و حرارت محیط را آسان می‌کند. همچنین جستجوی قربانیان حادثه با دقت بیشتری صورت می‌پذیرد. این فناوری در راستای بهبود فرایند مبارزه با حریق و نجات محبوسین در محیط‌هایی با دود غلیظ، بدون حمل ابزارهای و تجهیزات ابداع شده است. این تکنولوژی قادر است با عایق حرارتی‌ای که ایجاد می‌نماید از تجهیزات ارتباطی نیز حفاظت به عمل آورد. پوشیدن آن بسیار ساده بوده و آتش‌نشان‌ها می‌توانند در مسیر رسیدن به منطقه حادثه‌دیده آن‌را سرشان کنند. برای نیروهیا عملیاتی زمان، مسئله بسیار مهمی است. چراکه حداکثر زمانی که برای پوشیدن لباس دارند، 90 ثانیه است . درغیر‌اینصورت از عملیات عقب می‌مانند. بنابراین آنها برای آنکه به سرعت به محل حادثه برسند، لباس‌ها و تجهیزات سنگینی را با خود حمل می‌نمایند. منظور از تجهیزات، برداشتن: ماسک و فیس تنفسی، کلاه ضدحریق، دوربین حرارت‌یاب و گوشی‌ ارتباط صوتی تنها در90 ثانیه است که بسیار چالش‌برانگیز خواهد بود. کلاه ایمنی قابل‌دید در دود، می‌تواند تصویر بهتری از محل در مقایسه با نقشه‌های دست‌نویس یا اطلاعات شفاهی ارائه دهند. آتش‌نشان‌ها می‌توانند از این کلاه در ورود و خروج ایمن‌تر ساختمان‌ها استفاده نمایند. با بهره‌گیری از این تکنولوژی دیگر سینه‌خیزرفتن، حرکت آرام و تکیه بر دیوار لزومی نخواهد داشت. بلکه با سرعت و به‌آسانی خود را به گرفتارشدگان می‌رسانند.</a:t>
            </a:r>
            <a:endParaRPr lang="en-US" sz="2100" dirty="0">
              <a:latin typeface="Arial" panose="020B0604020202020204" pitchFamily="34" charset="0"/>
              <a:cs typeface="Arial" panose="020B0604020202020204" pitchFamily="34" charset="0"/>
            </a:endParaRPr>
          </a:p>
          <a:p>
            <a:pPr marL="0" indent="0">
              <a:buNone/>
            </a:pPr>
            <a:r>
              <a:rPr lang="fa-IR" sz="2100" dirty="0">
                <a:latin typeface="Arial" panose="020B0604020202020204" pitchFamily="34" charset="0"/>
                <a:cs typeface="Arial" panose="020B0604020202020204" pitchFamily="34" charset="0"/>
              </a:rPr>
              <a:t>از دیگر مزایای این کلاه این است که ساختمان درحال سوختن مکانی پر سروصدا است. آتش‌نشان‌ها ترجیح می‌دهند، صداهایی که خطرات احتمالی، همچون فروریزی سقف یا راهرو را گوش‌زد می‌نماید، بشنوند. ولی در این میان صداهای بلند ناشی از آتش‌سوزی، تداخل صدایی بی‌سیم‌های فرمانده با دیگر اعضا نیز وجود دارد. این کلاه با انتخاب و حذف نویزها و صداهای اضافی اطراف، صدای قربانیان و برخی صداهای ازپیش‌تعیین‌شده را تقویت نموده و ارتباط واضح‌تری در محیط ایجاد می‌نماید. با استفاده از این وسیله، دیگر فرمانده عملیات با حدس و گمان یا بدون گزارش قبلی، دست به عملی نمی‌زند. همه‌چیز به طور همزمان گزارش می‌شود که این مسئله موجب بهبود عملیات نجات، ارزیابی بهتر و قدمی موثر در جهت جلوگیری از سوانح و پیامدهای آتش‌سوزی، در آینده نزدیک محسوب می‌شود.</a:t>
            </a:r>
            <a:endParaRPr lang="en-US" sz="2100" dirty="0">
              <a:latin typeface="Arial" panose="020B0604020202020204" pitchFamily="34" charset="0"/>
              <a:cs typeface="Arial" panose="020B0604020202020204" pitchFamily="34" charset="0"/>
            </a:endParaRPr>
          </a:p>
          <a:p>
            <a:endParaRPr lang="fa-IR" dirty="0"/>
          </a:p>
        </p:txBody>
      </p:sp>
      <p:pic>
        <p:nvPicPr>
          <p:cNvPr id="4" name="Picture 3" descr="http://www.nfpa.com.co/fa/images/blog/250xkolah.jpg"/>
          <p:cNvPicPr/>
          <p:nvPr/>
        </p:nvPicPr>
        <p:blipFill>
          <a:blip r:embed="rId2">
            <a:extLst>
              <a:ext uri="{28A0092B-C50C-407E-A947-70E740481C1C}">
                <a14:useLocalDpi xmlns:a14="http://schemas.microsoft.com/office/drawing/2010/main" val="0"/>
              </a:ext>
            </a:extLst>
          </a:blip>
          <a:srcRect/>
          <a:stretch>
            <a:fillRect/>
          </a:stretch>
        </p:blipFill>
        <p:spPr bwMode="auto">
          <a:xfrm>
            <a:off x="9436186" y="884538"/>
            <a:ext cx="2381250" cy="2667000"/>
          </a:xfrm>
          <a:prstGeom prst="rect">
            <a:avLst/>
          </a:prstGeom>
          <a:noFill/>
          <a:ln>
            <a:noFill/>
          </a:ln>
        </p:spPr>
      </p:pic>
      <p:pic>
        <p:nvPicPr>
          <p:cNvPr id="5" name="Picture 4" descr="http://www.nfpa.com.co/fa/images/blog/250xkolah2.jpg"/>
          <p:cNvPicPr/>
          <p:nvPr/>
        </p:nvPicPr>
        <p:blipFill>
          <a:blip r:embed="rId3">
            <a:extLst>
              <a:ext uri="{28A0092B-C50C-407E-A947-70E740481C1C}">
                <a14:useLocalDpi xmlns:a14="http://schemas.microsoft.com/office/drawing/2010/main" val="0"/>
              </a:ext>
            </a:extLst>
          </a:blip>
          <a:srcRect/>
          <a:stretch>
            <a:fillRect/>
          </a:stretch>
        </p:blipFill>
        <p:spPr bwMode="auto">
          <a:xfrm>
            <a:off x="9436186" y="3637262"/>
            <a:ext cx="2381250" cy="2623495"/>
          </a:xfrm>
          <a:prstGeom prst="rect">
            <a:avLst/>
          </a:prstGeom>
          <a:noFill/>
          <a:ln>
            <a:noFill/>
          </a:ln>
        </p:spPr>
      </p:pic>
    </p:spTree>
    <p:extLst>
      <p:ext uri="{BB962C8B-B14F-4D97-AF65-F5344CB8AC3E}">
        <p14:creationId xmlns:p14="http://schemas.microsoft.com/office/powerpoint/2010/main" val="8754069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invX="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683741"/>
            <a:ext cx="8596668" cy="5357621"/>
          </a:xfrm>
        </p:spPr>
        <p:txBody>
          <a:bodyPr/>
          <a:lstStyle/>
          <a:p>
            <a:r>
              <a:rPr lang="fa-IR" b="1" dirty="0" smtClean="0"/>
              <a:t>مراجع</a:t>
            </a:r>
          </a:p>
          <a:p>
            <a:pPr marL="0" indent="0">
              <a:buNone/>
            </a:pPr>
            <a:r>
              <a:rPr lang="en-US" sz="1400" dirty="0"/>
              <a:t/>
            </a:r>
            <a:br>
              <a:rPr lang="en-US" sz="1400" dirty="0"/>
            </a:br>
            <a:r>
              <a:rPr lang="en-US" sz="1400" dirty="0"/>
              <a:t>[1] </a:t>
            </a:r>
            <a:r>
              <a:rPr lang="en-US" sz="1400" dirty="0" err="1"/>
              <a:t>B.Culver</a:t>
            </a:r>
            <a:r>
              <a:rPr lang="en-US" sz="1400" dirty="0"/>
              <a:t>, </a:t>
            </a:r>
            <a:r>
              <a:rPr lang="en-US" sz="1400" dirty="0" err="1"/>
              <a:t>K.Frolich</a:t>
            </a:r>
            <a:r>
              <a:rPr lang="en-US" sz="1400" dirty="0"/>
              <a:t>, </a:t>
            </a:r>
            <a:r>
              <a:rPr lang="en-US" sz="1400" dirty="0" err="1"/>
              <a:t>L.Widenhorn</a:t>
            </a:r>
            <a:r>
              <a:rPr lang="en-US" sz="1400" dirty="0"/>
              <a:t>, ”Prevention of Tank Rupture of Faulted Power Transformer by Generator Circuit Breaker", European Transactions on Electrical Power Engineering , Vol.6nl,pp39-45 (1996).</a:t>
            </a:r>
            <a:br>
              <a:rPr lang="en-US" sz="1400" dirty="0"/>
            </a:br>
            <a:r>
              <a:rPr lang="en-US" sz="1400" dirty="0"/>
              <a:t>[2] </a:t>
            </a:r>
            <a:r>
              <a:rPr lang="en-US" sz="1400" dirty="0" err="1"/>
              <a:t>K.Goto</a:t>
            </a:r>
            <a:r>
              <a:rPr lang="en-US" sz="1400" dirty="0"/>
              <a:t> </a:t>
            </a:r>
            <a:r>
              <a:rPr lang="en-US" sz="1400" dirty="0" err="1"/>
              <a:t>Y.Miura</a:t>
            </a:r>
            <a:r>
              <a:rPr lang="en-US" sz="1400" dirty="0"/>
              <a:t>. ”The Pressure Rise During the Internal Fault in an Oil Filled Transformer", </a:t>
            </a:r>
            <a:r>
              <a:rPr lang="en-US" sz="1400" dirty="0" err="1"/>
              <a:t>Cigre</a:t>
            </a:r>
            <a:r>
              <a:rPr lang="en-US" sz="1400" dirty="0"/>
              <a:t> SC 12/</a:t>
            </a:r>
            <a:r>
              <a:rPr lang="en-US" sz="1400" dirty="0" err="1"/>
              <a:t>Colloquim</a:t>
            </a:r>
            <a:r>
              <a:rPr lang="en-US" sz="1400" dirty="0"/>
              <a:t> 1987 </a:t>
            </a:r>
            <a:r>
              <a:rPr lang="en-US" sz="1400" dirty="0" err="1"/>
              <a:t>Forence</a:t>
            </a:r>
            <a:r>
              <a:rPr lang="en-US" sz="1400" dirty="0"/>
              <a:t>, Italy October7-10</a:t>
            </a:r>
            <a:br>
              <a:rPr lang="en-US" sz="1400" dirty="0"/>
            </a:br>
            <a:r>
              <a:rPr lang="en-US" sz="1400" dirty="0"/>
              <a:t>[3] </a:t>
            </a:r>
            <a:r>
              <a:rPr lang="en-US" sz="1400" dirty="0" err="1"/>
              <a:t>A.Freidin</a:t>
            </a:r>
            <a:r>
              <a:rPr lang="en-US" sz="1400" dirty="0"/>
              <a:t>, </a:t>
            </a:r>
            <a:r>
              <a:rPr lang="en-US" sz="1400" dirty="0" err="1"/>
              <a:t>N.Shilin</a:t>
            </a:r>
            <a:r>
              <a:rPr lang="en-US" sz="1400" dirty="0"/>
              <a:t>, ”Vapor Bubble Parameter Calculations Around an Electric Arc in Transformer Oil”, Electrotekhnika,Vol.48n10, pp23-26, (1997)</a:t>
            </a:r>
            <a:br>
              <a:rPr lang="en-US" sz="1400" dirty="0"/>
            </a:br>
            <a:r>
              <a:rPr lang="en-US" sz="1400" dirty="0"/>
              <a:t>[4] </a:t>
            </a:r>
            <a:r>
              <a:rPr lang="fa-IR" sz="1400" dirty="0"/>
              <a:t>رحيم زاده خوشرو، علي، تحقيق وبررسي - دفترفني شبكه توانير</a:t>
            </a:r>
            <a:r>
              <a:rPr lang="en-US" sz="1400" dirty="0"/>
              <a:t/>
            </a:r>
            <a:br>
              <a:rPr lang="en-US" sz="1400" dirty="0"/>
            </a:br>
            <a:r>
              <a:rPr lang="en-US" sz="1400" dirty="0"/>
              <a:t>[5] </a:t>
            </a:r>
            <a:r>
              <a:rPr lang="fa-IR" sz="1400" dirty="0"/>
              <a:t>آمارهاي جمع آوري شده راجع به آتش سو زي ترانسفورماتورهاي قدرت از سال1348  تاكنون</a:t>
            </a:r>
            <a:endParaRPr lang="en-US" sz="1400" dirty="0"/>
          </a:p>
          <a:p>
            <a:pPr marL="0" indent="0">
              <a:buNone/>
            </a:pPr>
            <a:r>
              <a:rPr lang="en-US" sz="1400" dirty="0" smtClean="0"/>
              <a:t>www.tabriz</a:t>
            </a:r>
            <a:r>
              <a:rPr lang="fa-IR" sz="1400" dirty="0"/>
              <a:t>۱۲۵</a:t>
            </a:r>
            <a:r>
              <a:rPr lang="en-US" sz="1400" dirty="0"/>
              <a:t>.com  www.tabriz</a:t>
            </a:r>
            <a:r>
              <a:rPr lang="fa-IR" sz="1400" dirty="0"/>
              <a:t>۱۲۵</a:t>
            </a:r>
            <a:r>
              <a:rPr lang="en-US" sz="1400" dirty="0"/>
              <a:t>.</a:t>
            </a:r>
            <a:r>
              <a:rPr lang="en-US" sz="1400" dirty="0" err="1"/>
              <a:t>ir</a:t>
            </a:r>
            <a:r>
              <a:rPr lang="en-US" sz="1400" dirty="0"/>
              <a:t> </a:t>
            </a:r>
            <a:endParaRPr lang="fa-IR" sz="1400" dirty="0" smtClean="0"/>
          </a:p>
          <a:p>
            <a:pPr marL="0" indent="0">
              <a:buNone/>
            </a:pPr>
            <a:r>
              <a:rPr lang="fa-IR" sz="1400" dirty="0"/>
              <a:t>منبع :ماهنامه مهندسی حفاظت از حریق 12</a:t>
            </a:r>
            <a:endParaRPr lang="en-US" sz="1400" dirty="0"/>
          </a:p>
          <a:p>
            <a:pPr marL="0" indent="0">
              <a:buNone/>
            </a:pPr>
            <a:r>
              <a:rPr lang="en-US" sz="1400" dirty="0"/>
              <a:t>http://firealarm.blogfa .com</a:t>
            </a:r>
          </a:p>
          <a:p>
            <a:pPr marL="0" indent="0">
              <a:buNone/>
            </a:pPr>
            <a:r>
              <a:rPr lang="fa-IR" sz="1400" dirty="0"/>
              <a:t>منبع: ماهنامه حفاظت از حریق</a:t>
            </a:r>
            <a:endParaRPr lang="en-US" sz="1400" dirty="0"/>
          </a:p>
          <a:p>
            <a:pPr marL="0" indent="0">
              <a:buNone/>
            </a:pPr>
            <a:r>
              <a:rPr lang="fa-IR" sz="1400" dirty="0"/>
              <a:t>شرکت دهکده جهانی- اکبر صاحبدل - تاریخ درج خبر : 1393/03/20</a:t>
            </a:r>
            <a:endParaRPr lang="en-US" sz="1400" dirty="0"/>
          </a:p>
          <a:p>
            <a:endParaRPr lang="fa-IR" sz="1400" dirty="0"/>
          </a:p>
        </p:txBody>
      </p:sp>
    </p:spTree>
    <p:extLst>
      <p:ext uri="{BB962C8B-B14F-4D97-AF65-F5344CB8AC3E}">
        <p14:creationId xmlns:p14="http://schemas.microsoft.com/office/powerpoint/2010/main" val="10314702"/>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17837"/>
            <a:ext cx="8664402" cy="5296931"/>
          </a:xfrm>
        </p:spPr>
        <p:txBody>
          <a:bodyPr>
            <a:normAutofit/>
          </a:bodyPr>
          <a:lstStyle/>
          <a:p>
            <a:pPr>
              <a:buFont typeface="Wingdings" panose="05000000000000000000" pitchFamily="2" charset="2"/>
              <a:buChar char="Ø"/>
            </a:pPr>
            <a:r>
              <a:rPr lang="fa-IR" sz="1900" b="1" dirty="0">
                <a:latin typeface="Arial" panose="020B0604020202020204" pitchFamily="34" charset="0"/>
                <a:cs typeface="Arial" panose="020B0604020202020204" pitchFamily="34" charset="0"/>
              </a:rPr>
              <a:t>مقدمه</a:t>
            </a:r>
            <a:endParaRPr lang="en-US" sz="1900" dirty="0">
              <a:latin typeface="Arial" panose="020B0604020202020204" pitchFamily="34" charset="0"/>
              <a:cs typeface="Arial" panose="020B0604020202020204" pitchFamily="34" charset="0"/>
            </a:endParaRPr>
          </a:p>
          <a:p>
            <a:pPr marL="0" indent="0">
              <a:buNone/>
            </a:pPr>
            <a:r>
              <a:rPr lang="fa-IR" sz="1900" dirty="0" smtClean="0">
                <a:latin typeface="Arial" panose="020B0604020202020204" pitchFamily="34" charset="0"/>
                <a:cs typeface="Arial" panose="020B0604020202020204" pitchFamily="34" charset="0"/>
              </a:rPr>
              <a:t>حرفه </a:t>
            </a:r>
            <a:r>
              <a:rPr lang="fa-IR" sz="1900" dirty="0">
                <a:latin typeface="Arial" panose="020B0604020202020204" pitchFamily="34" charset="0"/>
                <a:cs typeface="Arial" panose="020B0604020202020204" pitchFamily="34" charset="0"/>
              </a:rPr>
              <a:t>آتش نشانی از مشاغل سخت و زیان آور است اما </a:t>
            </a:r>
            <a:r>
              <a:rPr lang="fa-IR" sz="1900" dirty="0" smtClean="0">
                <a:latin typeface="Arial" panose="020B0604020202020204" pitchFamily="34" charset="0"/>
                <a:cs typeface="Arial" panose="020B0604020202020204" pitchFamily="34" charset="0"/>
              </a:rPr>
              <a:t>شغل </a:t>
            </a:r>
            <a:r>
              <a:rPr lang="fa-IR" sz="1900" dirty="0">
                <a:latin typeface="Arial" panose="020B0604020202020204" pitchFamily="34" charset="0"/>
                <a:cs typeface="Arial" panose="020B0604020202020204" pitchFamily="34" charset="0"/>
              </a:rPr>
              <a:t>آتش نشانی در کشورمان با دیگر کشورهای پیشرفته </a:t>
            </a:r>
            <a:r>
              <a:rPr lang="fa-IR" sz="1900" dirty="0" smtClean="0">
                <a:latin typeface="Arial" panose="020B0604020202020204" pitchFamily="34" charset="0"/>
                <a:cs typeface="Arial" panose="020B0604020202020204" pitchFamily="34" charset="0"/>
              </a:rPr>
              <a:t>به </a:t>
            </a:r>
            <a:r>
              <a:rPr lang="fa-IR" sz="1900" dirty="0">
                <a:latin typeface="Arial" panose="020B0604020202020204" pitchFamily="34" charset="0"/>
                <a:cs typeface="Arial" panose="020B0604020202020204" pitchFamily="34" charset="0"/>
              </a:rPr>
              <a:t>اندازه کافی به فراهم آوردن امکانات و شرایط اقتصادی و روحی مساعد برای آتش نشانان توجه ویژه ای </a:t>
            </a:r>
            <a:r>
              <a:rPr lang="fa-IR" sz="1900" dirty="0" smtClean="0">
                <a:latin typeface="Arial" panose="020B0604020202020204" pitchFamily="34" charset="0"/>
                <a:cs typeface="Arial" panose="020B0604020202020204" pitchFamily="34" charset="0"/>
              </a:rPr>
              <a:t>نشده</a:t>
            </a:r>
            <a:r>
              <a:rPr lang="en-US" sz="1900" dirty="0" smtClean="0">
                <a:latin typeface="Arial" panose="020B0604020202020204" pitchFamily="34" charset="0"/>
                <a:cs typeface="Arial" panose="020B0604020202020204" pitchFamily="34" charset="0"/>
              </a:rPr>
              <a:t> </a:t>
            </a:r>
            <a:r>
              <a:rPr lang="fa-IR" sz="1900" dirty="0" smtClean="0">
                <a:latin typeface="Arial" panose="020B0604020202020204" pitchFamily="34" charset="0"/>
                <a:cs typeface="Arial" panose="020B0604020202020204" pitchFamily="34" charset="0"/>
              </a:rPr>
              <a:t> است.</a:t>
            </a:r>
            <a:r>
              <a:rPr lang="en-US" sz="1900" dirty="0">
                <a:latin typeface="Arial" panose="020B0604020202020204" pitchFamily="34" charset="0"/>
                <a:cs typeface="Arial" panose="020B0604020202020204" pitchFamily="34" charset="0"/>
              </a:rPr>
              <a:t/>
            </a:r>
            <a:br>
              <a:rPr lang="en-US" sz="1900" dirty="0">
                <a:latin typeface="Arial" panose="020B0604020202020204" pitchFamily="34" charset="0"/>
                <a:cs typeface="Arial" panose="020B0604020202020204" pitchFamily="34" charset="0"/>
              </a:rPr>
            </a:br>
            <a:r>
              <a:rPr lang="en-US" sz="1900" dirty="0">
                <a:latin typeface="Arial" panose="020B0604020202020204" pitchFamily="34" charset="0"/>
                <a:cs typeface="Arial" panose="020B0604020202020204" pitchFamily="34" charset="0"/>
              </a:rPr>
              <a:t> </a:t>
            </a:r>
            <a:br>
              <a:rPr lang="en-US" sz="1900" dirty="0">
                <a:latin typeface="Arial" panose="020B0604020202020204" pitchFamily="34" charset="0"/>
                <a:cs typeface="Arial" panose="020B0604020202020204" pitchFamily="34" charset="0"/>
              </a:rPr>
            </a:br>
            <a:r>
              <a:rPr lang="en-US" sz="1900" dirty="0">
                <a:latin typeface="Arial" panose="020B0604020202020204" pitchFamily="34" charset="0"/>
                <a:cs typeface="Arial" panose="020B0604020202020204" pitchFamily="34" charset="0"/>
              </a:rPr>
              <a:t> </a:t>
            </a:r>
            <a:r>
              <a:rPr lang="fa-IR" sz="1900" dirty="0">
                <a:latin typeface="Arial" panose="020B0604020202020204" pitchFamily="34" charset="0"/>
                <a:cs typeface="Arial" panose="020B0604020202020204" pitchFamily="34" charset="0"/>
              </a:rPr>
              <a:t>آتش نشانان در هر مأموریت به طور معمول در معرض </a:t>
            </a:r>
            <a:r>
              <a:rPr lang="fa-IR" sz="1900" dirty="0" smtClean="0">
                <a:latin typeface="Arial" panose="020B0604020202020204" pitchFamily="34" charset="0"/>
                <a:cs typeface="Arial" panose="020B0604020202020204" pitchFamily="34" charset="0"/>
              </a:rPr>
              <a:t>چندین عوارض </a:t>
            </a:r>
            <a:r>
              <a:rPr lang="fa-IR" sz="1900" dirty="0">
                <a:latin typeface="Arial" panose="020B0604020202020204" pitchFamily="34" charset="0"/>
                <a:cs typeface="Arial" panose="020B0604020202020204" pitchFamily="34" charset="0"/>
              </a:rPr>
              <a:t>از جمله عوارض ناشی از استرس رانندگی و ترافیک ، عوارض ناشی از اثرات دود وگازهای سمی در محل های عملیات، عوارض ناشی از صدای آژیر، بلندگو و نور چراغ گردان،عوارض ناشی از ترشح هورمون های دفاعی و آمادگی بدن در برابر حوادث، اثرات ناشی ازحرارت در محل حریق، عوارض ناشی از تماس یا جذب مواد شیمیایی از طریق پوست، </a:t>
            </a:r>
            <a:r>
              <a:rPr lang="fa-IR" sz="1900" dirty="0" smtClean="0">
                <a:latin typeface="Arial" panose="020B0604020202020204" pitchFamily="34" charset="0"/>
                <a:cs typeface="Arial" panose="020B0604020202020204" pitchFamily="34" charset="0"/>
              </a:rPr>
              <a:t>عوارض ناشی </a:t>
            </a:r>
            <a:r>
              <a:rPr lang="fa-IR" sz="1900" dirty="0">
                <a:latin typeface="Arial" panose="020B0604020202020204" pitchFamily="34" charset="0"/>
                <a:cs typeface="Arial" panose="020B0604020202020204" pitchFamily="34" charset="0"/>
              </a:rPr>
              <a:t>از صدمات فیزیکی در حین انجام وظیفه، عوارض ناشی از دریافت پرتوهای یون ساز </a:t>
            </a:r>
            <a:r>
              <a:rPr lang="fa-IR" sz="1900" dirty="0" smtClean="0">
                <a:latin typeface="Arial" panose="020B0604020202020204" pitchFamily="34" charset="0"/>
                <a:cs typeface="Arial" panose="020B0604020202020204" pitchFamily="34" charset="0"/>
              </a:rPr>
              <a:t>و تشعشعات رادیو اکتیویته </a:t>
            </a:r>
            <a:r>
              <a:rPr lang="fa-IR" sz="1900" dirty="0">
                <a:latin typeface="Arial" panose="020B0604020202020204" pitchFamily="34" charset="0"/>
                <a:cs typeface="Arial" panose="020B0604020202020204" pitchFamily="34" charset="0"/>
              </a:rPr>
              <a:t>قرار می گیرند</a:t>
            </a:r>
            <a:r>
              <a:rPr lang="en-US" sz="1900" dirty="0">
                <a:latin typeface="Arial" panose="020B0604020202020204" pitchFamily="34" charset="0"/>
                <a:cs typeface="Arial" panose="020B0604020202020204" pitchFamily="34" charset="0"/>
              </a:rPr>
              <a:t>.</a:t>
            </a:r>
          </a:p>
          <a:p>
            <a:pPr marL="0" indent="0">
              <a:buNone/>
            </a:pPr>
            <a:r>
              <a:rPr lang="fa-IR" sz="1900" dirty="0" smtClean="0">
                <a:latin typeface="Arial" panose="020B0604020202020204" pitchFamily="34" charset="0"/>
                <a:cs typeface="Arial" panose="020B0604020202020204" pitchFamily="34" charset="0"/>
              </a:rPr>
              <a:t>در </a:t>
            </a:r>
            <a:r>
              <a:rPr lang="fa-IR" sz="1900" dirty="0">
                <a:latin typeface="Arial" panose="020B0604020202020204" pitchFamily="34" charset="0"/>
                <a:cs typeface="Arial" panose="020B0604020202020204" pitchFamily="34" charset="0"/>
              </a:rPr>
              <a:t>زمانه اي كه به سر مي بريم زندگي انسانها با انواع مختلف مواد شيميايي آميخته شده است. موادي كه بصورت طبيعي و مصنوعي در پيرامون ما وجود دارند. نظير نفت، گاز، مواد راديو اكتيو و ديگر مواد شيميايي سمي و قابل انفجار. در نتيجه احتمال بروز آتش سوزي و انفجار بيش از پيش افزايش يافته است. به موازات اين رويداد دانش بشري نيز با تلاش پيگير و مستمر در سال هاي اخير در صدد دستيابي به راه ها و روش هاي علمي و البته عملي براي كشف به موقع و خنثي نمودن حريق و حوادث ناشي از آن بوده است، از اين رو پيشگيري از خطر حريق بصورت يك امر حياتي، اقتصادي و اجتماعي مطرح گرديد</a:t>
            </a:r>
            <a:r>
              <a:rPr lang="fa-IR" sz="1900" dirty="0" smtClean="0">
                <a:latin typeface="Arial" panose="020B0604020202020204" pitchFamily="34" charset="0"/>
                <a:cs typeface="Arial" panose="020B0604020202020204" pitchFamily="34" charset="0"/>
              </a:rPr>
              <a:t>.</a:t>
            </a:r>
            <a:endParaRPr lang="en-US" sz="19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88120754"/>
      </p:ext>
    </p:extLst>
  </p:cSld>
  <p:clrMapOvr>
    <a:masterClrMapping/>
  </p:clrMapOvr>
  <mc:AlternateContent xmlns:mc="http://schemas.openxmlformats.org/markup-compatibility/2006" xmlns:p14="http://schemas.microsoft.com/office/powerpoint/2010/main">
    <mc:Choice Requires="p14">
      <p:transition spd="slow" p14:dur="1600">
        <p14:conveyor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BEBA8EAE-BF5A-486C-A8C5-ECC9F3942E4B}">
                <a14:imgProps xmlns:a14="http://schemas.microsoft.com/office/drawing/2010/main">
                  <a14:imgLayer r:embed="rId3">
                    <a14:imgEffect>
                      <a14:sharpenSoften amount="-8000"/>
                    </a14:imgEffect>
                    <a14:imgEffect>
                      <a14:brightnessContrast bright="-35000"/>
                    </a14:imgEffect>
                  </a14:imgLayer>
                </a14:imgProps>
              </a:ext>
              <a:ext uri="{28A0092B-C50C-407E-A947-70E740481C1C}">
                <a14:useLocalDpi xmlns:a14="http://schemas.microsoft.com/office/drawing/2010/main" val="0"/>
              </a:ext>
            </a:extLst>
          </a:blip>
          <a:stretch>
            <a:fillRect/>
          </a:stretch>
        </p:blipFill>
        <p:spPr>
          <a:xfrm>
            <a:off x="687332" y="279400"/>
            <a:ext cx="8804452" cy="5764065"/>
          </a:xfrm>
          <a:prstGeom prst="rect">
            <a:avLst/>
          </a:prstGeom>
          <a:ln>
            <a:noFill/>
          </a:ln>
          <a:effectLst>
            <a:softEdge rad="635000"/>
          </a:effectLst>
        </p:spPr>
      </p:pic>
      <p:sp>
        <p:nvSpPr>
          <p:cNvPr id="3" name="Content Placeholder 2"/>
          <p:cNvSpPr>
            <a:spLocks noGrp="1"/>
          </p:cNvSpPr>
          <p:nvPr>
            <p:ph idx="1"/>
          </p:nvPr>
        </p:nvSpPr>
        <p:spPr>
          <a:xfrm>
            <a:off x="626075" y="763398"/>
            <a:ext cx="8460260" cy="4915949"/>
          </a:xfrm>
        </p:spPr>
        <p:txBody>
          <a:bodyPr/>
          <a:lstStyle/>
          <a:p>
            <a:pPr marL="0" indent="0">
              <a:buNone/>
            </a:pPr>
            <a:r>
              <a:rPr lang="fa-IR" b="1" dirty="0" smtClean="0">
                <a:latin typeface="Arial" panose="020B0604020202020204" pitchFamily="34" charset="0"/>
                <a:cs typeface="Arial" panose="020B0604020202020204" pitchFamily="34" charset="0"/>
              </a:rPr>
              <a:t>اولین نقش فناوری اطلاعات در سازمان های امداد و نجات:</a:t>
            </a:r>
          </a:p>
          <a:p>
            <a:pPr>
              <a:buFont typeface="Wingdings" panose="05000000000000000000" pitchFamily="2" charset="2"/>
              <a:buChar char="Ø"/>
            </a:pPr>
            <a:r>
              <a:rPr lang="fa-IR" sz="2000" b="1" dirty="0" smtClean="0">
                <a:solidFill>
                  <a:schemeClr val="accent2">
                    <a:lumMod val="60000"/>
                    <a:lumOff val="40000"/>
                  </a:schemeClr>
                </a:solidFill>
                <a:latin typeface="Arial" panose="020B0604020202020204" pitchFamily="34" charset="0"/>
                <a:cs typeface="Arial" panose="020B0604020202020204" pitchFamily="34" charset="0"/>
              </a:rPr>
              <a:t>تولید برنامه جدید آموزشی جهت کسب و بازآفرینی تجربیات کاربر : </a:t>
            </a:r>
          </a:p>
          <a:p>
            <a:pPr marL="0" indent="0">
              <a:buNone/>
            </a:pPr>
            <a:r>
              <a:rPr lang="fa-IR"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سالهاست که متولیان و مدیران سازمان‌های آتش‌نشانی شهری و صنعتی به این شکاف و خلاء شناختی آگاه شده‌اند که هنگامی‌که نسل فرماندهان باتجربه آتش‌نشانی بازنشست می‌شوند، این پست خالی توسط آتش‌نشان‌هایی جایگزین می‌گردد که تجربه بسیار کمتری در مورد حریق ساختمان‌ها دارند و اکثر سوابق آموزش خود را جهت پاسخگویی به موارد عمومی گذرانده‌اند. هر اندازه هم که در این مورد بحث شده‌است، در واقع راه‌حلی ارائه نشده. یک راهکار مناسب که مورد وثوق و توافق کارشناسان خبره و آگاه آتش‌نشانی قرار گرفته عبارت است از آموزش به روش شبیه‌سازی که کارآموز را در شرایطی همانند موقعیت‌های حقیقی قرار داده و توانایی ذهن را، هنگامی </a:t>
            </a:r>
            <a:r>
              <a:rPr lang="fa-IR"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که با </a:t>
            </a:r>
            <a:r>
              <a:rPr lang="fa-IR"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شرایط واقعی روبرو می‌گردد، جهت یادآوری راه‌حل‌ها، بالا می‌برد</a:t>
            </a:r>
            <a:r>
              <a:rPr lang="fa-IR"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fa-IR"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indent="0">
              <a:buNone/>
            </a:pPr>
            <a:r>
              <a:rPr lang="fa-IR" b="1" dirty="0" smtClean="0">
                <a:solidFill>
                  <a:schemeClr val="accent2">
                    <a:lumMod val="60000"/>
                    <a:lumOff val="40000"/>
                  </a:schemeClr>
                </a:solidFill>
              </a:rPr>
              <a:t> </a:t>
            </a:r>
            <a:r>
              <a:rPr lang="en-US" b="1" dirty="0">
                <a:latin typeface="Arial" panose="020B0604020202020204" pitchFamily="34" charset="0"/>
                <a:cs typeface="Arial" panose="020B0604020202020204" pitchFamily="34" charset="0"/>
              </a:rPr>
              <a:t>alpha TRAC</a:t>
            </a:r>
            <a:r>
              <a:rPr lang="fa-IR" b="1" dirty="0">
                <a:latin typeface="Arial" panose="020B0604020202020204" pitchFamily="34" charset="0"/>
                <a:cs typeface="Arial" panose="020B0604020202020204" pitchFamily="34" charset="0"/>
              </a:rPr>
              <a:t> یک شرکت شبیه‌سازی و مدیریت شرایط </a:t>
            </a:r>
            <a:r>
              <a:rPr lang="fa-IR" b="1" dirty="0" smtClean="0">
                <a:latin typeface="Arial" panose="020B0604020202020204" pitchFamily="34" charset="0"/>
                <a:cs typeface="Arial" panose="020B0604020202020204" pitchFamily="34" charset="0"/>
              </a:rPr>
              <a:t>اضطراریست </a:t>
            </a:r>
            <a:r>
              <a:rPr lang="fa-IR" b="1" dirty="0">
                <a:latin typeface="Arial" panose="020B0604020202020204" pitchFamily="34" charset="0"/>
                <a:cs typeface="Arial" panose="020B0604020202020204" pitchFamily="34" charset="0"/>
              </a:rPr>
              <a:t>که اخیراً یک </a:t>
            </a:r>
            <a:r>
              <a:rPr lang="fa-IR" b="1" dirty="0" smtClean="0">
                <a:latin typeface="Arial" panose="020B0604020202020204" pitchFamily="34" charset="0"/>
                <a:cs typeface="Arial" panose="020B0604020202020204" pitchFamily="34" charset="0"/>
              </a:rPr>
              <a:t>برنامه آموزشی تحت </a:t>
            </a:r>
            <a:r>
              <a:rPr lang="fa-IR" b="1" dirty="0">
                <a:latin typeface="Arial" panose="020B0604020202020204" pitchFamily="34" charset="0"/>
                <a:cs typeface="Arial" panose="020B0604020202020204" pitchFamily="34" charset="0"/>
              </a:rPr>
              <a:t>وب به نام برنامه </a:t>
            </a:r>
            <a:r>
              <a:rPr lang="en-US" b="1" dirty="0">
                <a:latin typeface="Arial" panose="020B0604020202020204" pitchFamily="34" charset="0"/>
                <a:cs typeface="Arial" panose="020B0604020202020204" pitchFamily="34" charset="0"/>
              </a:rPr>
              <a:t>Alpha ACT HAZMAT</a:t>
            </a:r>
            <a:r>
              <a:rPr lang="fa-IR" b="1" dirty="0">
                <a:latin typeface="Arial" panose="020B0604020202020204" pitchFamily="34" charset="0"/>
                <a:cs typeface="Arial" panose="020B0604020202020204" pitchFamily="34" charset="0"/>
              </a:rPr>
              <a:t> ارائه داده که از </a:t>
            </a:r>
            <a:r>
              <a:rPr lang="fa-IR" b="1" dirty="0" smtClean="0">
                <a:latin typeface="Arial" panose="020B0604020202020204" pitchFamily="34" charset="0"/>
                <a:cs typeface="Arial" panose="020B0604020202020204" pitchFamily="34" charset="0"/>
              </a:rPr>
              <a:t>روش</a:t>
            </a:r>
          </a:p>
          <a:p>
            <a:pPr marL="0" indent="0">
              <a:buNone/>
            </a:pPr>
            <a:r>
              <a:rPr lang="fa-IR" b="1" dirty="0" smtClean="0">
                <a:latin typeface="Arial" panose="020B0604020202020204" pitchFamily="34" charset="0"/>
                <a:cs typeface="Arial" panose="020B0604020202020204" pitchFamily="34" charset="0"/>
              </a:rPr>
              <a:t>آموزش </a:t>
            </a:r>
            <a:r>
              <a:rPr lang="fa-IR" b="1" dirty="0">
                <a:latin typeface="Arial" panose="020B0604020202020204" pitchFamily="34" charset="0"/>
                <a:cs typeface="Arial" panose="020B0604020202020204" pitchFamily="34" charset="0"/>
              </a:rPr>
              <a:t>برپایه سناریو استفاده کرده و همچنین تجربه عملی کاربران را نیز </a:t>
            </a:r>
            <a:r>
              <a:rPr lang="fa-IR" b="1" dirty="0" smtClean="0">
                <a:latin typeface="Arial" panose="020B0604020202020204" pitchFamily="34" charset="0"/>
                <a:cs typeface="Arial" panose="020B0604020202020204" pitchFamily="34" charset="0"/>
              </a:rPr>
              <a:t>دریافت می‌کند</a:t>
            </a:r>
            <a:r>
              <a:rPr lang="fa-IR" b="1" dirty="0">
                <a:latin typeface="Arial" panose="020B0604020202020204" pitchFamily="34" charset="0"/>
                <a:cs typeface="Arial" panose="020B0604020202020204" pitchFamily="34" charset="0"/>
              </a:rPr>
              <a:t>. اگرچه </a:t>
            </a:r>
            <a:r>
              <a:rPr lang="fa-IR" b="1" dirty="0" smtClean="0">
                <a:latin typeface="Arial" panose="020B0604020202020204" pitchFamily="34" charset="0"/>
                <a:cs typeface="Arial" panose="020B0604020202020204" pitchFamily="34" charset="0"/>
              </a:rPr>
              <a:t>اولین محصول </a:t>
            </a:r>
            <a:r>
              <a:rPr lang="fa-IR" b="1" dirty="0">
                <a:latin typeface="Arial" panose="020B0604020202020204" pitchFamily="34" charset="0"/>
                <a:cs typeface="Arial" panose="020B0604020202020204" pitchFamily="34" charset="0"/>
              </a:rPr>
              <a:t>آنها روی عملیات </a:t>
            </a:r>
            <a:r>
              <a:rPr lang="en-US" b="1" dirty="0">
                <a:latin typeface="Arial" panose="020B0604020202020204" pitchFamily="34" charset="0"/>
                <a:cs typeface="Arial" panose="020B0604020202020204" pitchFamily="34" charset="0"/>
              </a:rPr>
              <a:t>HAZMAT</a:t>
            </a:r>
            <a:r>
              <a:rPr lang="fa-IR" b="1" dirty="0">
                <a:latin typeface="Arial" panose="020B0604020202020204" pitchFamily="34" charset="0"/>
                <a:cs typeface="Arial" panose="020B0604020202020204" pitchFamily="34" charset="0"/>
              </a:rPr>
              <a:t> تمرکز کرده ولی این شرکت </a:t>
            </a:r>
            <a:r>
              <a:rPr lang="fa-IR" b="1" dirty="0" smtClean="0">
                <a:latin typeface="Arial" panose="020B0604020202020204" pitchFamily="34" charset="0"/>
                <a:cs typeface="Arial" panose="020B0604020202020204" pitchFamily="34" charset="0"/>
              </a:rPr>
              <a:t>درحال </a:t>
            </a:r>
            <a:r>
              <a:rPr lang="fa-IR" b="1" dirty="0">
                <a:latin typeface="Arial" panose="020B0604020202020204" pitchFamily="34" charset="0"/>
                <a:cs typeface="Arial" panose="020B0604020202020204" pitchFamily="34" charset="0"/>
              </a:rPr>
              <a:t>ساخت یک برنامه </a:t>
            </a:r>
            <a:r>
              <a:rPr lang="fa-IR" b="1" dirty="0" smtClean="0">
                <a:latin typeface="Arial" panose="020B0604020202020204" pitchFamily="34" charset="0"/>
                <a:cs typeface="Arial" panose="020B0604020202020204" pitchFamily="34" charset="0"/>
              </a:rPr>
              <a:t>آموزشی </a:t>
            </a:r>
            <a:r>
              <a:rPr lang="fa-IR" b="1" dirty="0">
                <a:latin typeface="Arial" panose="020B0604020202020204" pitchFamily="34" charset="0"/>
                <a:cs typeface="Arial" panose="020B0604020202020204" pitchFamily="34" charset="0"/>
              </a:rPr>
              <a:t>و </a:t>
            </a:r>
            <a:r>
              <a:rPr lang="fa-IR" b="1" dirty="0" smtClean="0">
                <a:latin typeface="Arial" panose="020B0604020202020204" pitchFamily="34" charset="0"/>
                <a:cs typeface="Arial" panose="020B0604020202020204" pitchFamily="34" charset="0"/>
              </a:rPr>
              <a:t>	تاکتیکی </a:t>
            </a:r>
            <a:r>
              <a:rPr lang="fa-IR" b="1" dirty="0">
                <a:latin typeface="Arial" panose="020B0604020202020204" pitchFamily="34" charset="0"/>
                <a:cs typeface="Arial" panose="020B0604020202020204" pitchFamily="34" charset="0"/>
              </a:rPr>
              <a:t>آتش‌نشانی نیز می‌باشد.</a:t>
            </a:r>
            <a:endParaRPr lang="en-US" b="1" dirty="0">
              <a:latin typeface="Arial" panose="020B0604020202020204" pitchFamily="34" charset="0"/>
              <a:cs typeface="Arial" panose="020B0604020202020204" pitchFamily="34" charset="0"/>
            </a:endParaRPr>
          </a:p>
          <a:p>
            <a:pPr marL="0" indent="0">
              <a:buNone/>
            </a:pPr>
            <a:endParaRPr lang="fa-IR" b="1" dirty="0" smtClean="0">
              <a:solidFill>
                <a:schemeClr val="accent2">
                  <a:lumMod val="60000"/>
                  <a:lumOff val="40000"/>
                </a:schemeClr>
              </a:solidFill>
            </a:endParaRPr>
          </a:p>
        </p:txBody>
      </p:sp>
    </p:spTree>
    <p:extLst>
      <p:ext uri="{BB962C8B-B14F-4D97-AF65-F5344CB8AC3E}">
        <p14:creationId xmlns:p14="http://schemas.microsoft.com/office/powerpoint/2010/main" val="2182696952"/>
      </p:ext>
    </p:extLst>
  </p:cSld>
  <p:clrMapOvr>
    <a:masterClrMapping/>
  </p:clrMapOvr>
  <mc:AlternateContent xmlns:mc="http://schemas.openxmlformats.org/markup-compatibility/2006">
    <mc:Choice xmlns:p14="http://schemas.microsoft.com/office/powerpoint/2010/main" Requires="p14">
      <p:transition spd="slow" p14:dur="1250">
        <p14:switch dir="l"/>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856735"/>
            <a:ext cx="8596668" cy="5334339"/>
          </a:xfrm>
        </p:spPr>
        <p:txBody>
          <a:bodyPr>
            <a:normAutofit/>
          </a:bodyPr>
          <a:lstStyle/>
          <a:p>
            <a:pPr>
              <a:buFont typeface="Wingdings" panose="05000000000000000000" pitchFamily="2" charset="2"/>
              <a:buChar char="Ø"/>
            </a:pPr>
            <a:r>
              <a:rPr lang="fa-IR" sz="2400" b="1" dirty="0" smtClean="0">
                <a:solidFill>
                  <a:schemeClr val="accent2">
                    <a:lumMod val="60000"/>
                    <a:lumOff val="40000"/>
                  </a:schemeClr>
                </a:solidFill>
                <a:latin typeface="Arial" panose="020B0604020202020204" pitchFamily="34" charset="0"/>
                <a:cs typeface="Arial" panose="020B0604020202020204" pitchFamily="34" charset="0"/>
              </a:rPr>
              <a:t>مناسب ترین تکنولوژی برای آتش نشانی (</a:t>
            </a:r>
            <a:r>
              <a:rPr lang="en-US" sz="2400" b="1" dirty="0" smtClean="0">
                <a:solidFill>
                  <a:schemeClr val="accent2">
                    <a:lumMod val="60000"/>
                    <a:lumOff val="40000"/>
                  </a:schemeClr>
                </a:solidFill>
                <a:latin typeface="Arial" panose="020B0604020202020204" pitchFamily="34" charset="0"/>
                <a:cs typeface="Arial" panose="020B0604020202020204" pitchFamily="34" charset="0"/>
              </a:rPr>
              <a:t>GPS , GPRS </a:t>
            </a:r>
            <a:r>
              <a:rPr lang="fa-IR" sz="2400" b="1" dirty="0" smtClean="0">
                <a:solidFill>
                  <a:schemeClr val="accent2">
                    <a:lumMod val="60000"/>
                    <a:lumOff val="40000"/>
                  </a:schemeClr>
                </a:solidFill>
                <a:latin typeface="Arial" panose="020B0604020202020204" pitchFamily="34" charset="0"/>
                <a:cs typeface="Arial" panose="020B0604020202020204" pitchFamily="34" charset="0"/>
              </a:rPr>
              <a:t> ):</a:t>
            </a:r>
          </a:p>
          <a:p>
            <a:pPr marL="0" indent="0">
              <a:buNone/>
            </a:pPr>
            <a:r>
              <a:rPr lang="fa-IR" sz="2000" dirty="0" smtClean="0">
                <a:solidFill>
                  <a:schemeClr val="accent2">
                    <a:lumMod val="60000"/>
                    <a:lumOff val="40000"/>
                  </a:schemeClr>
                </a:solidFill>
                <a:latin typeface="Arial" panose="020B0604020202020204" pitchFamily="34" charset="0"/>
                <a:cs typeface="Arial" panose="020B0604020202020204" pitchFamily="34" charset="0"/>
              </a:rPr>
              <a:t>	</a:t>
            </a:r>
            <a:r>
              <a:rPr lang="fa-IR" dirty="0">
                <a:latin typeface="Arial" panose="020B0604020202020204" pitchFamily="34" charset="0"/>
                <a:cs typeface="Arial" panose="020B0604020202020204" pitchFamily="34" charset="0"/>
              </a:rPr>
              <a:t>هنگامی‌که حادثه‌ای رخ می‌دهد، مهم‌ترین اولویت برای نیروهای آتش‌نشانی این است که هرچه سریع‌تر خود را به محل حادثه برسانند و مشغول امداد‌رسانی به حادثه‌دیدگان شوند. لذا در این فرایند زمان در اولویت اول قرار دارد.</a:t>
            </a:r>
            <a:endParaRPr lang="en-US" dirty="0">
              <a:latin typeface="Arial" panose="020B0604020202020204" pitchFamily="34" charset="0"/>
              <a:cs typeface="Arial" panose="020B0604020202020204" pitchFamily="34" charset="0"/>
            </a:endParaRPr>
          </a:p>
          <a:p>
            <a:pPr marL="0" indent="0">
              <a:buNone/>
            </a:pPr>
            <a:r>
              <a:rPr lang="fa-IR" dirty="0">
                <a:latin typeface="Arial" panose="020B0604020202020204" pitchFamily="34" charset="0"/>
                <a:cs typeface="Arial" panose="020B0604020202020204" pitchFamily="34" charset="0"/>
              </a:rPr>
              <a:t>در این راستا سیستم مدیریت ناوگان آتش‌نشانی، نقش اصلی و اساسی را به عهده دارد که با تکنولوژی جدید ردیابی و رهیابی خودروهای آتش‌نشان، می‌توان در سریع‌ترین زمان ممکن، خودروها را به محل حادثه رساند. بدین صورت که مدیریت سیستم ناوگان، با دسترسی به نقشه کل شهر بر روی اینترنت (وب) ، تعیین محل حادثه و مشاهده تمامی ایستگاه‌های آتش‌نشانی روی نقشه، می‌تواند نزدیک‌ترین ایستگاه به محل حادثه را شناسایی کرده و خودروهای عملیاتی را به محل حادثه راهنمایی کند</a:t>
            </a:r>
            <a:r>
              <a:rPr lang="en-US" dirty="0">
                <a:latin typeface="Arial" panose="020B0604020202020204" pitchFamily="34" charset="0"/>
                <a:cs typeface="Arial" panose="020B0604020202020204" pitchFamily="34" charset="0"/>
              </a:rPr>
              <a:t>.</a:t>
            </a:r>
          </a:p>
          <a:p>
            <a:pPr marL="0" indent="0">
              <a:buNone/>
            </a:pPr>
            <a:r>
              <a:rPr lang="fa-IR" dirty="0">
                <a:latin typeface="Arial" panose="020B0604020202020204" pitchFamily="34" charset="0"/>
                <a:cs typeface="Arial" panose="020B0604020202020204" pitchFamily="34" charset="0"/>
              </a:rPr>
              <a:t>در این سیستم بر روی هر خودروی آتش‌نشانی یک دستگاه ردیاب نصب می‌شودکه با اتصال این دستگاه ردیاب</a:t>
            </a:r>
            <a:r>
              <a:rPr lang="en-US" dirty="0">
                <a:latin typeface="Arial" panose="020B0604020202020204" pitchFamily="34" charset="0"/>
                <a:cs typeface="Arial" panose="020B0604020202020204" pitchFamily="34" charset="0"/>
              </a:rPr>
              <a:t> (GPS) </a:t>
            </a:r>
            <a:r>
              <a:rPr lang="fa-IR" dirty="0">
                <a:latin typeface="Arial" panose="020B0604020202020204" pitchFamily="34" charset="0"/>
                <a:cs typeface="Arial" panose="020B0604020202020204" pitchFamily="34" charset="0"/>
              </a:rPr>
              <a:t>به ماهواره و توسط سیم کارت داخل دستگاه‌</a:t>
            </a:r>
            <a:r>
              <a:rPr lang="en-US" dirty="0">
                <a:latin typeface="Arial" panose="020B0604020202020204" pitchFamily="34" charset="0"/>
                <a:cs typeface="Arial" panose="020B0604020202020204" pitchFamily="34" charset="0"/>
              </a:rPr>
              <a:t>(GPRS) </a:t>
            </a:r>
            <a:r>
              <a:rPr lang="fa-IR" dirty="0">
                <a:latin typeface="Arial" panose="020B0604020202020204" pitchFamily="34" charset="0"/>
                <a:cs typeface="Arial" panose="020B0604020202020204" pitchFamily="34" charset="0"/>
              </a:rPr>
              <a:t> و ارسال اطلاعات بر روی سرور اینترنت، می‌توان موقعیت هر خودروی آتش‌نشان را روی نقشه به صورت لحظه‌ای مشاهده کرد</a:t>
            </a:r>
            <a:r>
              <a:rPr lang="fa-IR" dirty="0" smtClean="0">
                <a:latin typeface="Arial" panose="020B0604020202020204" pitchFamily="34" charset="0"/>
                <a:cs typeface="Arial" panose="020B0604020202020204" pitchFamily="34" charset="0"/>
              </a:rPr>
              <a:t>.</a:t>
            </a:r>
          </a:p>
          <a:p>
            <a:pPr marL="0" indent="0">
              <a:buNone/>
            </a:pPr>
            <a:r>
              <a:rPr lang="fa-IR" dirty="0" smtClean="0">
                <a:latin typeface="Arial" panose="020B0604020202020204" pitchFamily="34" charset="0"/>
                <a:cs typeface="Arial" panose="020B0604020202020204" pitchFamily="34" charset="0"/>
              </a:rPr>
              <a:t>دستگاه </a:t>
            </a:r>
            <a:r>
              <a:rPr lang="fa-IR" dirty="0">
                <a:latin typeface="Arial" panose="020B0604020202020204" pitchFamily="34" charset="0"/>
                <a:cs typeface="Arial" panose="020B0604020202020204" pitchFamily="34" charset="0"/>
              </a:rPr>
              <a:t>رهیاب</a:t>
            </a:r>
            <a:r>
              <a:rPr lang="en-US" dirty="0">
                <a:latin typeface="Arial" panose="020B0604020202020204" pitchFamily="34" charset="0"/>
                <a:cs typeface="Arial" panose="020B0604020202020204" pitchFamily="34" charset="0"/>
              </a:rPr>
              <a:t>(GPS)</a:t>
            </a:r>
            <a:r>
              <a:rPr lang="fa-IR" dirty="0">
                <a:latin typeface="Arial" panose="020B0604020202020204" pitchFamily="34" charset="0"/>
                <a:cs typeface="Arial" panose="020B0604020202020204" pitchFamily="34" charset="0"/>
              </a:rPr>
              <a:t> مستقیماً با ماهواره در ارتباط است </a:t>
            </a:r>
            <a:r>
              <a:rPr lang="fa-IR" dirty="0" smtClean="0">
                <a:latin typeface="Arial" panose="020B0604020202020204" pitchFamily="34" charset="0"/>
                <a:cs typeface="Arial" panose="020B0604020202020204" pitchFamily="34" charset="0"/>
              </a:rPr>
              <a:t>و </a:t>
            </a:r>
            <a:r>
              <a:rPr lang="fa-IR" dirty="0">
                <a:latin typeface="Arial" panose="020B0604020202020204" pitchFamily="34" charset="0"/>
                <a:cs typeface="Arial" panose="020B0604020202020204" pitchFamily="34" charset="0"/>
              </a:rPr>
              <a:t>به صورت صوتی و تصویری راننده خودرو را به محل حادثه راهنمایی </a:t>
            </a:r>
            <a:r>
              <a:rPr lang="fa-IR" dirty="0" smtClean="0">
                <a:latin typeface="Arial" panose="020B0604020202020204" pitchFamily="34" charset="0"/>
                <a:cs typeface="Arial" panose="020B0604020202020204" pitchFamily="34" charset="0"/>
              </a:rPr>
              <a:t>کند.</a:t>
            </a:r>
            <a:endParaRPr lang="en-US" dirty="0">
              <a:latin typeface="Arial" panose="020B0604020202020204" pitchFamily="34" charset="0"/>
              <a:cs typeface="Arial" panose="020B0604020202020204" pitchFamily="34" charset="0"/>
            </a:endParaRPr>
          </a:p>
          <a:p>
            <a:pPr marL="0" indent="0">
              <a:buNone/>
            </a:pPr>
            <a:endParaRPr lang="en-US" sz="2000" dirty="0">
              <a:solidFill>
                <a:schemeClr val="accent2">
                  <a:lumMod val="60000"/>
                  <a:lumOff val="40000"/>
                </a:schemeClr>
              </a:solidFill>
              <a:latin typeface="Arial" panose="020B0604020202020204" pitchFamily="34" charset="0"/>
              <a:cs typeface="Arial" panose="020B0604020202020204" pitchFamily="34" charset="0"/>
            </a:endParaRPr>
          </a:p>
          <a:p>
            <a:endParaRPr lang="fa-IR" dirty="0"/>
          </a:p>
        </p:txBody>
      </p:sp>
    </p:spTree>
    <p:extLst>
      <p:ext uri="{BB962C8B-B14F-4D97-AF65-F5344CB8AC3E}">
        <p14:creationId xmlns:p14="http://schemas.microsoft.com/office/powerpoint/2010/main" val="3510002974"/>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3952" y="774700"/>
            <a:ext cx="8945148" cy="5120159"/>
          </a:xfrm>
        </p:spPr>
        <p:txBody>
          <a:bodyPr>
            <a:normAutofit/>
          </a:bodyPr>
          <a:lstStyle/>
          <a:p>
            <a:pPr>
              <a:buFont typeface="Wingdings" panose="05000000000000000000" pitchFamily="2" charset="2"/>
              <a:buChar char="Ø"/>
            </a:pPr>
            <a:r>
              <a:rPr lang="fa-IR" sz="2000" dirty="0">
                <a:solidFill>
                  <a:schemeClr val="accent2">
                    <a:lumMod val="60000"/>
                    <a:lumOff val="40000"/>
                  </a:schemeClr>
                </a:solidFill>
                <a:latin typeface="Arial" panose="020B0604020202020204" pitchFamily="34" charset="0"/>
                <a:cs typeface="Arial" panose="020B0604020202020204" pitchFamily="34" charset="0"/>
              </a:rPr>
              <a:t>سیستم </a:t>
            </a:r>
            <a:r>
              <a:rPr lang="en-US" sz="2000" dirty="0" smtClean="0">
                <a:solidFill>
                  <a:schemeClr val="accent2">
                    <a:lumMod val="60000"/>
                    <a:lumOff val="40000"/>
                  </a:schemeClr>
                </a:solidFill>
                <a:latin typeface="Arial" panose="020B0604020202020204" pitchFamily="34" charset="0"/>
                <a:cs typeface="Arial" panose="020B0604020202020204" pitchFamily="34" charset="0"/>
              </a:rPr>
              <a:t> APS</a:t>
            </a:r>
            <a:r>
              <a:rPr lang="fa-IR" sz="2000" dirty="0" smtClean="0">
                <a:solidFill>
                  <a:schemeClr val="accent2">
                    <a:lumMod val="60000"/>
                    <a:lumOff val="40000"/>
                  </a:schemeClr>
                </a:solidFill>
                <a:latin typeface="Arial" panose="020B0604020202020204" pitchFamily="34" charset="0"/>
                <a:cs typeface="Arial" panose="020B0604020202020204" pitchFamily="34" charset="0"/>
              </a:rPr>
              <a:t>:</a:t>
            </a:r>
          </a:p>
          <a:p>
            <a:pPr marL="0" indent="0">
              <a:buNone/>
            </a:pPr>
            <a:endParaRPr lang="fa-IR" sz="2000" dirty="0" smtClean="0">
              <a:latin typeface="Arial" panose="020B0604020202020204" pitchFamily="34" charset="0"/>
              <a:cs typeface="Arial" panose="020B0604020202020204" pitchFamily="34" charset="0"/>
            </a:endParaRPr>
          </a:p>
          <a:p>
            <a:pPr marL="0" indent="0">
              <a:buNone/>
            </a:pPr>
            <a:endParaRPr lang="fa-IR" sz="2000" dirty="0">
              <a:solidFill>
                <a:schemeClr val="accent2">
                  <a:lumMod val="60000"/>
                  <a:lumOff val="40000"/>
                </a:schemeClr>
              </a:solidFill>
              <a:latin typeface="Arial" panose="020B0604020202020204" pitchFamily="34" charset="0"/>
              <a:cs typeface="Arial" panose="020B0604020202020204" pitchFamily="34" charset="0"/>
            </a:endParaRPr>
          </a:p>
          <a:p>
            <a:pPr marL="0" indent="0">
              <a:buNone/>
            </a:pPr>
            <a:endParaRPr lang="fa-IR" sz="2000" dirty="0" smtClean="0">
              <a:solidFill>
                <a:schemeClr val="accent2">
                  <a:lumMod val="60000"/>
                  <a:lumOff val="40000"/>
                </a:schemeClr>
              </a:solidFill>
              <a:latin typeface="Arial" panose="020B0604020202020204" pitchFamily="34" charset="0"/>
              <a:cs typeface="Arial" panose="020B0604020202020204" pitchFamily="34" charset="0"/>
            </a:endParaRPr>
          </a:p>
          <a:p>
            <a:endParaRPr lang="fa-IR" sz="2000" dirty="0">
              <a:solidFill>
                <a:schemeClr val="accent2">
                  <a:lumMod val="60000"/>
                  <a:lumOff val="40000"/>
                </a:schemeClr>
              </a:solidFill>
              <a:latin typeface="Arial" panose="020B0604020202020204" pitchFamily="34" charset="0"/>
              <a:cs typeface="Arial" panose="020B0604020202020204" pitchFamily="34" charset="0"/>
            </a:endParaRPr>
          </a:p>
        </p:txBody>
      </p:sp>
      <p:sp>
        <p:nvSpPr>
          <p:cNvPr id="2" name="Oval 1"/>
          <p:cNvSpPr/>
          <p:nvPr/>
        </p:nvSpPr>
        <p:spPr>
          <a:xfrm>
            <a:off x="1993900" y="685800"/>
            <a:ext cx="5346700" cy="4229100"/>
          </a:xfrm>
          <a:prstGeom prst="ellipse">
            <a:avLst/>
          </a:prstGeom>
          <a:effectLst>
            <a:glow rad="228600">
              <a:schemeClr val="accent2">
                <a:satMod val="175000"/>
                <a:alpha val="40000"/>
              </a:schemeClr>
            </a:glow>
            <a:reflection blurRad="6350" stA="50000" endA="300" endPos="555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t> </a:t>
            </a:r>
            <a:endParaRPr lang="en-US" dirty="0"/>
          </a:p>
          <a:p>
            <a:pPr algn="ctr"/>
            <a:r>
              <a:rPr lang="fa-IR" dirty="0">
                <a:solidFill>
                  <a:schemeClr val="bg1">
                    <a:lumMod val="65000"/>
                    <a:lumOff val="35000"/>
                  </a:schemeClr>
                </a:solidFill>
              </a:rPr>
              <a:t>از ديگر کاربردهاي فناوري اطلاعات </a:t>
            </a:r>
            <a:r>
              <a:rPr lang="fa-IR" dirty="0" smtClean="0">
                <a:solidFill>
                  <a:schemeClr val="bg1">
                    <a:lumMod val="65000"/>
                    <a:lumOff val="35000"/>
                  </a:schemeClr>
                </a:solidFill>
              </a:rPr>
              <a:t>درسازمان </a:t>
            </a:r>
            <a:r>
              <a:rPr lang="fa-IR" dirty="0">
                <a:solidFill>
                  <a:schemeClr val="bg1">
                    <a:lumMod val="65000"/>
                    <a:lumOff val="35000"/>
                  </a:schemeClr>
                </a:solidFill>
              </a:rPr>
              <a:t>آتش‌نشاني استفاده از سیستم </a:t>
            </a:r>
            <a:r>
              <a:rPr lang="en-US" dirty="0">
                <a:solidFill>
                  <a:schemeClr val="bg1">
                    <a:lumMod val="65000"/>
                    <a:lumOff val="35000"/>
                  </a:schemeClr>
                </a:solidFill>
              </a:rPr>
              <a:t>APS  </a:t>
            </a:r>
            <a:r>
              <a:rPr lang="fa-IR" dirty="0">
                <a:solidFill>
                  <a:schemeClr val="bg1">
                    <a:lumMod val="65000"/>
                    <a:lumOff val="35000"/>
                  </a:schemeClr>
                </a:solidFill>
              </a:rPr>
              <a:t>است که </a:t>
            </a:r>
            <a:r>
              <a:rPr lang="fa-IR" dirty="0" smtClean="0">
                <a:solidFill>
                  <a:schemeClr val="bg1">
                    <a:lumMod val="65000"/>
                    <a:lumOff val="35000"/>
                  </a:schemeClr>
                </a:solidFill>
              </a:rPr>
              <a:t>خودروهای آتش‌نشانی </a:t>
            </a:r>
            <a:r>
              <a:rPr lang="fa-IR" dirty="0">
                <a:solidFill>
                  <a:schemeClr val="bg1">
                    <a:lumMod val="65000"/>
                    <a:lumOff val="35000"/>
                  </a:schemeClr>
                </a:solidFill>
              </a:rPr>
              <a:t>در معابر و چهارراه‌ها معطل نشده و در مواقع </a:t>
            </a:r>
            <a:r>
              <a:rPr lang="fa-IR" dirty="0" smtClean="0">
                <a:solidFill>
                  <a:schemeClr val="bg1">
                    <a:lumMod val="65000"/>
                    <a:lumOff val="35000"/>
                  </a:schemeClr>
                </a:solidFill>
              </a:rPr>
              <a:t>اضطراري چراغ‌هاي </a:t>
            </a:r>
            <a:r>
              <a:rPr lang="fa-IR" dirty="0">
                <a:solidFill>
                  <a:schemeClr val="bg1">
                    <a:lumMod val="65000"/>
                    <a:lumOff val="35000"/>
                  </a:schemeClr>
                </a:solidFill>
              </a:rPr>
              <a:t>راهنمايي و رانندگي با رسيدن ماشین‌های آتش‌نشانی سبز می‌شوند.</a:t>
            </a:r>
          </a:p>
          <a:p>
            <a:pPr algn="ctr"/>
            <a:endParaRPr lang="fa-IR" dirty="0">
              <a:solidFill>
                <a:schemeClr val="bg1">
                  <a:lumMod val="65000"/>
                  <a:lumOff val="35000"/>
                </a:schemeClr>
              </a:solidFill>
            </a:endParaRPr>
          </a:p>
        </p:txBody>
      </p:sp>
    </p:spTree>
    <p:extLst>
      <p:ext uri="{BB962C8B-B14F-4D97-AF65-F5344CB8AC3E}">
        <p14:creationId xmlns:p14="http://schemas.microsoft.com/office/powerpoint/2010/main" val="1126384426"/>
      </p:ext>
    </p:extLst>
  </p:cSld>
  <p:clrMapOvr>
    <a:masterClrMapping/>
  </p:clrMapOvr>
  <mc:AlternateContent xmlns:mc="http://schemas.openxmlformats.org/markup-compatibility/2006">
    <mc:Choice xmlns:p14="http://schemas.microsoft.com/office/powerpoint/2010/main" Requires="p14">
      <p:transition spd="slow" p14:dur="1600">
        <p14:prism dir="r" isContent="1" isInverted="1"/>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7907" y="774357"/>
            <a:ext cx="8596668" cy="5222790"/>
          </a:xfrm>
        </p:spPr>
        <p:txBody>
          <a:bodyPr>
            <a:normAutofit/>
          </a:bodyPr>
          <a:lstStyle/>
          <a:p>
            <a:pPr marL="0" indent="0">
              <a:buNone/>
            </a:pPr>
            <a:r>
              <a:rPr lang="fa-IR" dirty="0" smtClean="0">
                <a:latin typeface="Arial" panose="020B0604020202020204" pitchFamily="34" charset="0"/>
                <a:cs typeface="Arial" panose="020B0604020202020204" pitchFamily="34" charset="0"/>
              </a:rPr>
              <a:t>در </a:t>
            </a:r>
            <a:r>
              <a:rPr lang="fa-IR" dirty="0">
                <a:latin typeface="Arial" panose="020B0604020202020204" pitchFamily="34" charset="0"/>
                <a:cs typeface="Arial" panose="020B0604020202020204" pitchFamily="34" charset="0"/>
              </a:rPr>
              <a:t>اماکن حساس ، مهم و پر اهميت </a:t>
            </a:r>
            <a:r>
              <a:rPr lang="fa-IR" dirty="0" smtClean="0">
                <a:latin typeface="Arial" panose="020B0604020202020204" pitchFamily="34" charset="0"/>
                <a:cs typeface="Arial" panose="020B0604020202020204" pitchFamily="34" charset="0"/>
              </a:rPr>
              <a:t>همانند</a:t>
            </a:r>
          </a:p>
          <a:p>
            <a:pPr marL="0" indent="0">
              <a:buNone/>
            </a:pPr>
            <a:r>
              <a:rPr lang="fa-IR"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CLEAN ROOM</a:t>
            </a:r>
            <a:r>
              <a:rPr lang="fa-IR" dirty="0">
                <a:latin typeface="Arial" panose="020B0604020202020204" pitchFamily="34" charset="0"/>
                <a:cs typeface="Arial" panose="020B0604020202020204" pitchFamily="34" charset="0"/>
              </a:rPr>
              <a:t> يا </a:t>
            </a:r>
            <a:r>
              <a:rPr lang="en-US" dirty="0">
                <a:latin typeface="Arial" panose="020B0604020202020204" pitchFamily="34" charset="0"/>
                <a:cs typeface="Arial" panose="020B0604020202020204" pitchFamily="34" charset="0"/>
              </a:rPr>
              <a:t>DATA CENTER</a:t>
            </a:r>
            <a:r>
              <a:rPr lang="fa-IR" dirty="0">
                <a:latin typeface="Arial" panose="020B0604020202020204" pitchFamily="34" charset="0"/>
                <a:cs typeface="Arial" panose="020B0604020202020204" pitchFamily="34" charset="0"/>
              </a:rPr>
              <a:t> </a:t>
            </a:r>
            <a:endParaRPr lang="fa-IR" dirty="0" smtClean="0">
              <a:latin typeface="Arial" panose="020B0604020202020204" pitchFamily="34" charset="0"/>
              <a:cs typeface="Arial" panose="020B0604020202020204" pitchFamily="34" charset="0"/>
            </a:endParaRPr>
          </a:p>
          <a:p>
            <a:pPr marL="0" indent="0">
              <a:buNone/>
            </a:pPr>
            <a:r>
              <a:rPr lang="fa-IR" dirty="0" smtClean="0">
                <a:latin typeface="Arial" panose="020B0604020202020204" pitchFamily="34" charset="0"/>
                <a:cs typeface="Arial" panose="020B0604020202020204" pitchFamily="34" charset="0"/>
              </a:rPr>
              <a:t>يا </a:t>
            </a:r>
            <a:r>
              <a:rPr lang="en-US" dirty="0">
                <a:latin typeface="Arial" panose="020B0604020202020204" pitchFamily="34" charset="0"/>
                <a:cs typeface="Arial" panose="020B0604020202020204" pitchFamily="34" charset="0"/>
              </a:rPr>
              <a:t>SERVER ROOM</a:t>
            </a:r>
            <a:r>
              <a:rPr lang="fa-IR" dirty="0">
                <a:latin typeface="Arial" panose="020B0604020202020204" pitchFamily="34" charset="0"/>
                <a:cs typeface="Arial" panose="020B0604020202020204" pitchFamily="34" charset="0"/>
              </a:rPr>
              <a:t> اطفاء حريق </a:t>
            </a:r>
            <a:r>
              <a:rPr lang="fa-IR" dirty="0" smtClean="0">
                <a:latin typeface="Arial" panose="020B0604020202020204" pitchFamily="34" charset="0"/>
                <a:cs typeface="Arial" panose="020B0604020202020204" pitchFamily="34" charset="0"/>
              </a:rPr>
              <a:t>در</a:t>
            </a:r>
          </a:p>
          <a:p>
            <a:pPr marL="0" indent="0">
              <a:buNone/>
            </a:pPr>
            <a:r>
              <a:rPr lang="fa-IR" dirty="0" smtClean="0">
                <a:latin typeface="Arial" panose="020B0604020202020204" pitchFamily="34" charset="0"/>
                <a:cs typeface="Arial" panose="020B0604020202020204" pitchFamily="34" charset="0"/>
              </a:rPr>
              <a:t> </a:t>
            </a:r>
            <a:r>
              <a:rPr lang="fa-IR" dirty="0">
                <a:latin typeface="Arial" panose="020B0604020202020204" pitchFamily="34" charset="0"/>
                <a:cs typeface="Arial" panose="020B0604020202020204" pitchFamily="34" charset="0"/>
              </a:rPr>
              <a:t>ثانيه هاي اوليه تشخيص دود يک ضرورت </a:t>
            </a:r>
            <a:endParaRPr lang="fa-IR" dirty="0" smtClean="0">
              <a:latin typeface="Arial" panose="020B0604020202020204" pitchFamily="34" charset="0"/>
              <a:cs typeface="Arial" panose="020B0604020202020204" pitchFamily="34" charset="0"/>
            </a:endParaRPr>
          </a:p>
          <a:p>
            <a:pPr marL="0" indent="0">
              <a:buNone/>
            </a:pPr>
            <a:r>
              <a:rPr lang="fa-IR" dirty="0" smtClean="0">
                <a:latin typeface="Arial" panose="020B0604020202020204" pitchFamily="34" charset="0"/>
                <a:cs typeface="Arial" panose="020B0604020202020204" pitchFamily="34" charset="0"/>
              </a:rPr>
              <a:t>قطعي </a:t>
            </a:r>
            <a:r>
              <a:rPr lang="fa-IR" dirty="0">
                <a:latin typeface="Arial" panose="020B0604020202020204" pitchFamily="34" charset="0"/>
                <a:cs typeface="Arial" panose="020B0604020202020204" pitchFamily="34" charset="0"/>
              </a:rPr>
              <a:t>محسوب ميگردد.</a:t>
            </a:r>
            <a:endParaRPr lang="en-US" dirty="0">
              <a:latin typeface="Arial" panose="020B0604020202020204" pitchFamily="34" charset="0"/>
              <a:cs typeface="Arial" panose="020B0604020202020204" pitchFamily="34" charset="0"/>
            </a:endParaRPr>
          </a:p>
          <a:p>
            <a:pPr marL="0" indent="0">
              <a:buNone/>
            </a:pPr>
            <a:r>
              <a:rPr lang="fa-IR" dirty="0">
                <a:latin typeface="Arial" panose="020B0604020202020204" pitchFamily="34" charset="0"/>
                <a:cs typeface="Arial" panose="020B0604020202020204" pitchFamily="34" charset="0"/>
              </a:rPr>
              <a:t>سامانه هاي اطفاء </a:t>
            </a:r>
            <a:r>
              <a:rPr lang="fa-IR" dirty="0" smtClean="0">
                <a:latin typeface="Arial" panose="020B0604020202020204" pitchFamily="34" charset="0"/>
                <a:cs typeface="Arial" panose="020B0604020202020204" pitchFamily="34" charset="0"/>
              </a:rPr>
              <a:t>حريق </a:t>
            </a:r>
            <a:r>
              <a:rPr lang="fa-IR" dirty="0">
                <a:latin typeface="Arial" panose="020B0604020202020204" pitchFamily="34" charset="0"/>
                <a:cs typeface="Arial" panose="020B0604020202020204" pitchFamily="34" charset="0"/>
              </a:rPr>
              <a:t>براي کشف </a:t>
            </a:r>
            <a:r>
              <a:rPr lang="fa-IR" dirty="0" smtClean="0">
                <a:latin typeface="Arial" panose="020B0604020202020204" pitchFamily="34" charset="0"/>
                <a:cs typeface="Arial" panose="020B0604020202020204" pitchFamily="34" charset="0"/>
              </a:rPr>
              <a:t>حريق</a:t>
            </a:r>
            <a:endParaRPr lang="fa-IR" dirty="0" smtClean="0">
              <a:latin typeface="Arial" panose="020B0604020202020204" pitchFamily="34" charset="0"/>
              <a:cs typeface="Arial" panose="020B0604020202020204" pitchFamily="34" charset="0"/>
            </a:endParaRPr>
          </a:p>
          <a:p>
            <a:pPr marL="0" indent="0">
              <a:buNone/>
            </a:pPr>
            <a:r>
              <a:rPr lang="fa-IR" dirty="0" smtClean="0">
                <a:latin typeface="Arial" panose="020B0604020202020204" pitchFamily="34" charset="0"/>
                <a:cs typeface="Arial" panose="020B0604020202020204" pitchFamily="34" charset="0"/>
              </a:rPr>
              <a:t> </a:t>
            </a:r>
            <a:r>
              <a:rPr lang="fa-IR" dirty="0">
                <a:latin typeface="Arial" panose="020B0604020202020204" pitchFamily="34" charset="0"/>
                <a:cs typeface="Arial" panose="020B0604020202020204" pitchFamily="34" charset="0"/>
              </a:rPr>
              <a:t>از حسگر دود </a:t>
            </a:r>
            <a:r>
              <a:rPr lang="fa-IR" dirty="0" smtClean="0">
                <a:latin typeface="Arial" panose="020B0604020202020204" pitchFamily="34" charset="0"/>
                <a:cs typeface="Arial" panose="020B0604020202020204" pitchFamily="34" charset="0"/>
              </a:rPr>
              <a:t>، حرارت ، شعله يا </a:t>
            </a:r>
            <a:r>
              <a:rPr lang="fa-IR" dirty="0" smtClean="0">
                <a:latin typeface="Arial" panose="020B0604020202020204" pitchFamily="34" charset="0"/>
                <a:cs typeface="Arial" panose="020B0604020202020204" pitchFamily="34" charset="0"/>
              </a:rPr>
              <a:t>گاز</a:t>
            </a:r>
          </a:p>
          <a:p>
            <a:pPr marL="0" indent="0">
              <a:buNone/>
            </a:pPr>
            <a:r>
              <a:rPr lang="fa-IR" dirty="0" smtClean="0">
                <a:latin typeface="Arial" panose="020B0604020202020204" pitchFamily="34" charset="0"/>
                <a:cs typeface="Arial" panose="020B0604020202020204" pitchFamily="34" charset="0"/>
              </a:rPr>
              <a:t> </a:t>
            </a:r>
            <a:r>
              <a:rPr lang="fa-IR" dirty="0" smtClean="0">
                <a:latin typeface="Arial" panose="020B0604020202020204" pitchFamily="34" charset="0"/>
                <a:cs typeface="Arial" panose="020B0604020202020204" pitchFamily="34" charset="0"/>
              </a:rPr>
              <a:t>استفاده </a:t>
            </a:r>
            <a:r>
              <a:rPr lang="fa-IR" dirty="0">
                <a:latin typeface="Arial" panose="020B0604020202020204" pitchFamily="34" charset="0"/>
                <a:cs typeface="Arial" panose="020B0604020202020204" pitchFamily="34" charset="0"/>
              </a:rPr>
              <a:t>مي نمايند و به لحاظ ساختاري حسگر حرارتي در طولاني ترين زمان حرارت را کشف مي نمايد، حسگر دودي در زمان معمولي</a:t>
            </a:r>
            <a:br>
              <a:rPr lang="fa-IR" dirty="0">
                <a:latin typeface="Arial" panose="020B0604020202020204" pitchFamily="34" charset="0"/>
                <a:cs typeface="Arial" panose="020B0604020202020204" pitchFamily="34" charset="0"/>
              </a:rPr>
            </a:br>
            <a:r>
              <a:rPr lang="fa-IR" dirty="0">
                <a:latin typeface="Arial" panose="020B0604020202020204" pitchFamily="34" charset="0"/>
                <a:cs typeface="Arial" panose="020B0604020202020204" pitchFamily="34" charset="0"/>
              </a:rPr>
              <a:t>و حسگر شعله چنانچه بتواند شعله را در </a:t>
            </a:r>
            <a:r>
              <a:rPr lang="fa-IR" dirty="0" smtClean="0">
                <a:latin typeface="Arial" panose="020B0604020202020204" pitchFamily="34" charset="0"/>
                <a:cs typeface="Arial" panose="020B0604020202020204" pitchFamily="34" charset="0"/>
              </a:rPr>
              <a:t>داخل </a:t>
            </a:r>
            <a:r>
              <a:rPr lang="fa-IR" dirty="0">
                <a:latin typeface="Arial" panose="020B0604020202020204" pitchFamily="34" charset="0"/>
                <a:cs typeface="Arial" panose="020B0604020202020204" pitchFamily="34" charset="0"/>
              </a:rPr>
              <a:t>جعبه دستگاه رويت کند سريع ترين است .</a:t>
            </a:r>
            <a:br>
              <a:rPr lang="fa-IR" dirty="0">
                <a:latin typeface="Arial" panose="020B0604020202020204" pitchFamily="34" charset="0"/>
                <a:cs typeface="Arial" panose="020B0604020202020204" pitchFamily="34" charset="0"/>
              </a:rPr>
            </a:br>
            <a:r>
              <a:rPr lang="fa-IR" dirty="0">
                <a:latin typeface="Arial" panose="020B0604020202020204" pitchFamily="34" charset="0"/>
                <a:cs typeface="Arial" panose="020B0604020202020204" pitchFamily="34" charset="0"/>
              </a:rPr>
              <a:t>متوسط زمان کشف حريق در حسگرهاي فوق بين 1 تا 3 دقيقه بطول مي انجامد ، و اين مدت براي </a:t>
            </a:r>
            <a:r>
              <a:rPr lang="fa-IR" dirty="0" smtClean="0">
                <a:latin typeface="Arial" panose="020B0604020202020204" pitchFamily="34" charset="0"/>
                <a:cs typeface="Arial" panose="020B0604020202020204" pitchFamily="34" charset="0"/>
              </a:rPr>
              <a:t>اتاق </a:t>
            </a:r>
            <a:r>
              <a:rPr lang="fa-IR" dirty="0">
                <a:latin typeface="Arial" panose="020B0604020202020204" pitchFamily="34" charset="0"/>
                <a:cs typeface="Arial" panose="020B0604020202020204" pitchFamily="34" charset="0"/>
              </a:rPr>
              <a:t>سرور بر طبق زمان طلايي اطفاء حريق که معمولا” در 3 دقيقه اول پيدايش حريق ميباشد يک زمان نسبتا” در حد مرز محسوب ميگردد و ممکن است در طول اين مدت خسارت جبران ناپذيري را در اتاق </a:t>
            </a:r>
            <a:r>
              <a:rPr lang="en-US" dirty="0">
                <a:latin typeface="Arial" panose="020B0604020202020204" pitchFamily="34" charset="0"/>
                <a:cs typeface="Arial" panose="020B0604020202020204" pitchFamily="34" charset="0"/>
              </a:rPr>
              <a:t>SERVER</a:t>
            </a:r>
            <a:r>
              <a:rPr lang="fa-IR" dirty="0">
                <a:latin typeface="Arial" panose="020B0604020202020204" pitchFamily="34" charset="0"/>
                <a:cs typeface="Arial" panose="020B0604020202020204" pitchFamily="34" charset="0"/>
              </a:rPr>
              <a:t>ايجاد نمايد.</a:t>
            </a:r>
            <a:br>
              <a:rPr lang="fa-IR" dirty="0">
                <a:latin typeface="Arial" panose="020B0604020202020204" pitchFamily="34" charset="0"/>
                <a:cs typeface="Arial" panose="020B0604020202020204" pitchFamily="34" charset="0"/>
              </a:rPr>
            </a:br>
            <a:r>
              <a:rPr lang="fa-IR" dirty="0">
                <a:latin typeface="Arial" panose="020B0604020202020204" pitchFamily="34" charset="0"/>
                <a:cs typeface="Arial" panose="020B0604020202020204" pitchFamily="34" charset="0"/>
              </a:rPr>
              <a:t>به منظور واکنش سريع در ثانيه هاي اوليه پيدايش حريق سامانه کشف حريق پيشرفته ليزري بهترين گزينه مي باشد زيرا اين سامانه در 3 تا 10 ثانيه اول پيدايش دود حاصل از يک چوب کبريت را کشف مي نمايد .</a:t>
            </a:r>
            <a:endParaRPr lang="en-US" dirty="0">
              <a:latin typeface="Arial" panose="020B0604020202020204" pitchFamily="34" charset="0"/>
              <a:cs typeface="Arial" panose="020B0604020202020204" pitchFamily="34" charset="0"/>
            </a:endParaRPr>
          </a:p>
          <a:p>
            <a:endParaRPr lang="fa-IR" dirty="0"/>
          </a:p>
        </p:txBody>
      </p:sp>
      <p:pic>
        <p:nvPicPr>
          <p:cNvPr id="5" name="Picture 4" descr="C:\Users\رضوانه\Desktop\64861042672075766826.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1448" y="864973"/>
            <a:ext cx="4714445" cy="2578633"/>
          </a:xfrm>
          <a:prstGeom prst="rect">
            <a:avLst/>
          </a:prstGeom>
          <a:noFill/>
          <a:ln>
            <a:noFill/>
          </a:ln>
        </p:spPr>
      </p:pic>
    </p:spTree>
    <p:extLst>
      <p:ext uri="{BB962C8B-B14F-4D97-AF65-F5344CB8AC3E}">
        <p14:creationId xmlns:p14="http://schemas.microsoft.com/office/powerpoint/2010/main" val="534235137"/>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956269904"/>
              </p:ext>
            </p:extLst>
          </p:nvPr>
        </p:nvGraphicFramePr>
        <p:xfrm>
          <a:off x="1155700" y="284549"/>
          <a:ext cx="11291673" cy="62813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9412237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invX="1"/>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6322" y="367553"/>
            <a:ext cx="8717678" cy="5718633"/>
          </a:xfrm>
        </p:spPr>
        <p:txBody>
          <a:bodyPr/>
          <a:lstStyle/>
          <a:p>
            <a:pPr marL="0" indent="0" rtl="0">
              <a:buNone/>
            </a:pPr>
            <a:r>
              <a:rPr lang="fa-IR" b="1" dirty="0"/>
              <a:t> </a:t>
            </a:r>
            <a:endParaRPr lang="en-US" dirty="0"/>
          </a:p>
          <a:p>
            <a:pPr marL="0" indent="0" rtl="0">
              <a:buNone/>
            </a:pPr>
            <a:r>
              <a:rPr lang="fa-IR" sz="2800" b="1" dirty="0">
                <a:solidFill>
                  <a:schemeClr val="accent2">
                    <a:lumMod val="60000"/>
                    <a:lumOff val="40000"/>
                  </a:schemeClr>
                </a:solidFill>
                <a:latin typeface="Arial" panose="020B0604020202020204" pitchFamily="34" charset="0"/>
                <a:cs typeface="Arial" panose="020B0604020202020204" pitchFamily="34" charset="0"/>
              </a:rPr>
              <a:t>سنسور (دتکتور) چیست؟</a:t>
            </a:r>
            <a:r>
              <a:rPr lang="fa-IR" sz="2800" dirty="0">
                <a:solidFill>
                  <a:schemeClr val="accent2">
                    <a:lumMod val="60000"/>
                    <a:lumOff val="40000"/>
                  </a:schemeClr>
                </a:solidFill>
                <a:latin typeface="Arial" panose="020B0604020202020204" pitchFamily="34" charset="0"/>
                <a:cs typeface="Arial" panose="020B0604020202020204" pitchFamily="34" charset="0"/>
              </a:rPr>
              <a:t> </a:t>
            </a:r>
            <a:endParaRPr lang="en-US" sz="2800" dirty="0">
              <a:solidFill>
                <a:schemeClr val="accent2">
                  <a:lumMod val="60000"/>
                  <a:lumOff val="40000"/>
                </a:schemeClr>
              </a:solidFill>
              <a:latin typeface="Arial" panose="020B0604020202020204" pitchFamily="34" charset="0"/>
              <a:cs typeface="Arial" panose="020B0604020202020204" pitchFamily="34" charset="0"/>
            </a:endParaRPr>
          </a:p>
          <a:p>
            <a:pPr marL="0" indent="0" rtl="0">
              <a:buNone/>
            </a:pPr>
            <a:r>
              <a:rPr lang="fa-IR" dirty="0">
                <a:latin typeface="Arial" panose="020B0604020202020204" pitchFamily="34" charset="0"/>
                <a:cs typeface="Arial" panose="020B0604020202020204" pitchFamily="34" charset="0"/>
              </a:rPr>
              <a:t>واژه سنسور یا دتکتور به معنای حسگر یا اشکارساز می باشد</a:t>
            </a:r>
            <a:r>
              <a:rPr lang="en-US" dirty="0">
                <a:latin typeface="Arial" panose="020B0604020202020204" pitchFamily="34" charset="0"/>
                <a:cs typeface="Arial" panose="020B0604020202020204" pitchFamily="34" charset="0"/>
              </a:rPr>
              <a:t>. </a:t>
            </a:r>
            <a:r>
              <a:rPr lang="fa-IR" dirty="0">
                <a:latin typeface="Arial" panose="020B0604020202020204" pitchFamily="34" charset="0"/>
                <a:cs typeface="Arial" panose="020B0604020202020204" pitchFamily="34" charset="0"/>
              </a:rPr>
              <a:t>وظیفه اصلی سنسورها تشخیص وجود تغییرات </a:t>
            </a:r>
            <a:r>
              <a:rPr lang="fa-IR" dirty="0" smtClean="0">
                <a:latin typeface="Arial" panose="020B0604020202020204" pitchFamily="34" charset="0"/>
                <a:cs typeface="Arial" panose="020B0604020202020204" pitchFamily="34" charset="0"/>
              </a:rPr>
              <a:t>یا وضعیت </a:t>
            </a:r>
            <a:r>
              <a:rPr lang="fa-IR" dirty="0">
                <a:latin typeface="Arial" panose="020B0604020202020204" pitchFamily="34" charset="0"/>
                <a:cs typeface="Arial" panose="020B0604020202020204" pitchFamily="34" charset="0"/>
              </a:rPr>
              <a:t>های خاص در محیط است. در درون هر سنسور مداری وجود دارد که در صورت تحریک سنسور کنتاکتی را باز یا بسته می </a:t>
            </a:r>
            <a:r>
              <a:rPr lang="fa-IR" dirty="0" smtClean="0">
                <a:latin typeface="Arial" panose="020B0604020202020204" pitchFamily="34" charset="0"/>
                <a:cs typeface="Arial" panose="020B0604020202020204" pitchFamily="34" charset="0"/>
              </a:rPr>
              <a:t>کند</a:t>
            </a:r>
            <a:endParaRPr lang="en-US" dirty="0">
              <a:latin typeface="Arial" panose="020B0604020202020204" pitchFamily="34" charset="0"/>
              <a:cs typeface="Arial" panose="020B0604020202020204" pitchFamily="34" charset="0"/>
            </a:endParaRPr>
          </a:p>
          <a:p>
            <a:pPr marL="0" indent="0" rtl="0">
              <a:buNone/>
            </a:pPr>
            <a:endParaRPr lang="fa-IR" sz="2000" b="1" dirty="0" smtClean="0">
              <a:solidFill>
                <a:schemeClr val="accent2">
                  <a:lumMod val="60000"/>
                  <a:lumOff val="40000"/>
                </a:schemeClr>
              </a:solidFill>
              <a:latin typeface="Arial" panose="020B0604020202020204" pitchFamily="34" charset="0"/>
              <a:cs typeface="Arial" panose="020B0604020202020204" pitchFamily="34" charset="0"/>
            </a:endParaRPr>
          </a:p>
          <a:p>
            <a:pPr marL="0" indent="0" rtl="0">
              <a:buNone/>
            </a:pPr>
            <a:r>
              <a:rPr lang="fa-IR" sz="2000" b="1" dirty="0" smtClean="0">
                <a:solidFill>
                  <a:schemeClr val="accent2">
                    <a:lumMod val="60000"/>
                    <a:lumOff val="40000"/>
                  </a:schemeClr>
                </a:solidFill>
                <a:latin typeface="Arial" panose="020B0604020202020204" pitchFamily="34" charset="0"/>
                <a:cs typeface="Arial" panose="020B0604020202020204" pitchFamily="34" charset="0"/>
              </a:rPr>
              <a:t>انواع </a:t>
            </a:r>
            <a:r>
              <a:rPr lang="fa-IR" sz="2000" b="1" dirty="0">
                <a:solidFill>
                  <a:schemeClr val="accent2">
                    <a:lumMod val="60000"/>
                    <a:lumOff val="40000"/>
                  </a:schemeClr>
                </a:solidFill>
                <a:latin typeface="Arial" panose="020B0604020202020204" pitchFamily="34" charset="0"/>
                <a:cs typeface="Arial" panose="020B0604020202020204" pitchFamily="34" charset="0"/>
              </a:rPr>
              <a:t>سنسور </a:t>
            </a:r>
            <a:endParaRPr lang="en-US" sz="2000" dirty="0">
              <a:solidFill>
                <a:schemeClr val="accent2">
                  <a:lumMod val="60000"/>
                  <a:lumOff val="40000"/>
                </a:schemeClr>
              </a:solidFill>
              <a:latin typeface="Arial" panose="020B0604020202020204" pitchFamily="34" charset="0"/>
              <a:cs typeface="Arial" panose="020B0604020202020204" pitchFamily="34" charset="0"/>
            </a:endParaRPr>
          </a:p>
          <a:p>
            <a:pPr marL="0" indent="0" rtl="0">
              <a:buNone/>
            </a:pPr>
            <a:r>
              <a:rPr lang="fa-IR" dirty="0">
                <a:latin typeface="Arial" panose="020B0604020202020204" pitchFamily="34" charset="0"/>
                <a:cs typeface="Arial" panose="020B0604020202020204" pitchFamily="34" charset="0"/>
              </a:rPr>
              <a:t>سنسورها با توجه به کاربردهای متفاوت انواع بسیار متنوعی دارند. انواع اصلی آنها عبارتند </a:t>
            </a:r>
            <a:r>
              <a:rPr lang="fa-IR" dirty="0" smtClean="0">
                <a:latin typeface="Arial" panose="020B0604020202020204" pitchFamily="34" charset="0"/>
                <a:cs typeface="Arial" panose="020B0604020202020204" pitchFamily="34" charset="0"/>
              </a:rPr>
              <a:t>از:</a:t>
            </a:r>
            <a:endParaRPr lang="en-US" dirty="0">
              <a:latin typeface="Arial" panose="020B0604020202020204" pitchFamily="34" charset="0"/>
              <a:cs typeface="Arial" panose="020B0604020202020204" pitchFamily="34" charset="0"/>
            </a:endParaRPr>
          </a:p>
          <a:p>
            <a:pPr marL="0" lvl="0" indent="0" rtl="0">
              <a:buNone/>
            </a:pPr>
            <a:r>
              <a:rPr lang="en-US"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(Magnet </a:t>
            </a:r>
            <a:r>
              <a:rPr lang="en-US" dirty="0" smtClean="0">
                <a:latin typeface="Arial" panose="020B0604020202020204" pitchFamily="34" charset="0"/>
                <a:cs typeface="Arial" panose="020B0604020202020204" pitchFamily="34" charset="0"/>
              </a:rPr>
              <a:t>Sensor</a:t>
            </a:r>
            <a:r>
              <a:rPr lang="fa-IR" dirty="0">
                <a:latin typeface="Arial" panose="020B0604020202020204" pitchFamily="34" charset="0"/>
                <a:cs typeface="Arial" panose="020B0604020202020204" pitchFamily="34" charset="0"/>
              </a:rPr>
              <a:t> سنسور اهنربایی یا </a:t>
            </a:r>
            <a:r>
              <a:rPr lang="fa-IR" dirty="0" smtClean="0">
                <a:latin typeface="Arial" panose="020B0604020202020204" pitchFamily="34" charset="0"/>
                <a:cs typeface="Arial" panose="020B0604020202020204" pitchFamily="34" charset="0"/>
              </a:rPr>
              <a:t>مگنت</a:t>
            </a:r>
            <a:r>
              <a:rPr lang="fa-IR" dirty="0">
                <a:latin typeface="Arial" panose="020B0604020202020204" pitchFamily="34" charset="0"/>
                <a:cs typeface="Arial" panose="020B0604020202020204" pitchFamily="34" charset="0"/>
              </a:rPr>
              <a:t> </a:t>
            </a:r>
            <a:r>
              <a:rPr lang="fa-IR"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marL="0" lvl="0" indent="0" rtl="0">
              <a:buNone/>
            </a:pPr>
            <a:r>
              <a:rPr lang="en-US"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(Shock Sensor</a:t>
            </a:r>
            <a:r>
              <a:rPr lang="en-US" dirty="0" smtClean="0">
                <a:latin typeface="Arial" panose="020B0604020202020204" pitchFamily="34" charset="0"/>
                <a:cs typeface="Arial" panose="020B0604020202020204" pitchFamily="34" charset="0"/>
              </a:rPr>
              <a:t>) </a:t>
            </a:r>
            <a:r>
              <a:rPr lang="fa-IR" dirty="0" smtClean="0">
                <a:latin typeface="Arial" panose="020B0604020202020204" pitchFamily="34" charset="0"/>
                <a:cs typeface="Arial" panose="020B0604020202020204" pitchFamily="34" charset="0"/>
              </a:rPr>
              <a:t> </a:t>
            </a:r>
            <a:r>
              <a:rPr lang="fa-IR" dirty="0">
                <a:latin typeface="Arial" panose="020B0604020202020204" pitchFamily="34" charset="0"/>
                <a:cs typeface="Arial" panose="020B0604020202020204" pitchFamily="34" charset="0"/>
              </a:rPr>
              <a:t>سنسور </a:t>
            </a:r>
            <a:r>
              <a:rPr lang="fa-IR" dirty="0" smtClean="0">
                <a:latin typeface="Arial" panose="020B0604020202020204" pitchFamily="34" charset="0"/>
                <a:cs typeface="Arial" panose="020B0604020202020204" pitchFamily="34" charset="0"/>
              </a:rPr>
              <a:t>شوک</a:t>
            </a:r>
            <a:r>
              <a:rPr lang="en-US" dirty="0" smtClean="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a:p>
            <a:pPr marL="0" lvl="0" indent="0" rtl="0">
              <a:buNone/>
            </a:pPr>
            <a:r>
              <a:rPr lang="en-US"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(Motion Detector</a:t>
            </a:r>
            <a:r>
              <a:rPr lang="en-US" dirty="0" smtClean="0">
                <a:latin typeface="Arial" panose="020B0604020202020204" pitchFamily="34" charset="0"/>
                <a:cs typeface="Arial" panose="020B0604020202020204" pitchFamily="34" charset="0"/>
              </a:rPr>
              <a:t>)</a:t>
            </a:r>
            <a:r>
              <a:rPr lang="fa-IR" dirty="0">
                <a:latin typeface="Arial" panose="020B0604020202020204" pitchFamily="34" charset="0"/>
                <a:cs typeface="Arial" panose="020B0604020202020204" pitchFamily="34" charset="0"/>
              </a:rPr>
              <a:t> سنسور </a:t>
            </a:r>
            <a:r>
              <a:rPr lang="fa-IR" dirty="0" smtClean="0">
                <a:latin typeface="Arial" panose="020B0604020202020204" pitchFamily="34" charset="0"/>
                <a:cs typeface="Arial" panose="020B0604020202020204" pitchFamily="34" charset="0"/>
              </a:rPr>
              <a:t>چشمی </a:t>
            </a:r>
            <a:r>
              <a:rPr lang="en-US" dirty="0" smtClean="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a:p>
            <a:pPr marL="0" lvl="0" indent="0" rtl="0">
              <a:buNone/>
            </a:pPr>
            <a:r>
              <a:rPr lang="en-US" dirty="0" smtClean="0">
                <a:latin typeface="Arial" panose="020B0604020202020204" pitchFamily="34" charset="0"/>
                <a:cs typeface="Arial" panose="020B0604020202020204" pitchFamily="34" charset="0"/>
              </a:rPr>
              <a:t> </a:t>
            </a:r>
            <a:r>
              <a:rPr lang="en-US" dirty="0"/>
              <a:t>(Smoke Detector</a:t>
            </a:r>
            <a:r>
              <a:rPr lang="en-US" dirty="0" smtClean="0"/>
              <a:t>) </a:t>
            </a:r>
            <a:r>
              <a:rPr lang="fa-IR" dirty="0" smtClean="0">
                <a:latin typeface="Arial" panose="020B0604020202020204" pitchFamily="34" charset="0"/>
                <a:cs typeface="Arial" panose="020B0604020202020204" pitchFamily="34" charset="0"/>
              </a:rPr>
              <a:t> </a:t>
            </a:r>
            <a:r>
              <a:rPr lang="fa-IR" dirty="0">
                <a:latin typeface="Arial" panose="020B0604020202020204" pitchFamily="34" charset="0"/>
                <a:cs typeface="Arial" panose="020B0604020202020204" pitchFamily="34" charset="0"/>
              </a:rPr>
              <a:t>سنسور دود</a:t>
            </a:r>
            <a:r>
              <a:rPr lang="en-US" dirty="0" smtClean="0"/>
              <a:t> </a:t>
            </a:r>
            <a:endParaRPr lang="en-US" dirty="0"/>
          </a:p>
          <a:p>
            <a:pPr marL="0" indent="0" rtl="0">
              <a:buNone/>
            </a:pPr>
            <a:r>
              <a:rPr lang="fa-IR" b="1" dirty="0"/>
              <a:t> </a:t>
            </a:r>
            <a:endParaRPr lang="en-US" dirty="0"/>
          </a:p>
          <a:p>
            <a:endParaRPr lang="fa-IR" dirty="0"/>
          </a:p>
        </p:txBody>
      </p:sp>
    </p:spTree>
    <p:extLst>
      <p:ext uri="{BB962C8B-B14F-4D97-AF65-F5344CB8AC3E}">
        <p14:creationId xmlns:p14="http://schemas.microsoft.com/office/powerpoint/2010/main" val="340006851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invX="1"/>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966</TotalTime>
  <Words>1969</Words>
  <Application>Microsoft Office PowerPoint</Application>
  <PresentationFormat>Widescreen</PresentationFormat>
  <Paragraphs>152</Paragraphs>
  <Slides>22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Andalus</vt:lpstr>
      <vt:lpstr>Arial</vt:lpstr>
      <vt:lpstr>Calibri</vt:lpstr>
      <vt:lpstr>Tahoma</vt:lpstr>
      <vt:lpstr>Trebuchet MS</vt:lpstr>
      <vt:lpstr>Wingdings</vt:lpstr>
      <vt:lpstr>Wingdings 3</vt:lpstr>
      <vt:lpstr>Facet</vt:lpstr>
      <vt:lpstr>PowerPoint Presentation</vt:lpstr>
      <vt:lpstr>سازمان امداد و نجات (آتش نشانی)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رضوانه</dc:creator>
  <cp:lastModifiedBy>رضوانه</cp:lastModifiedBy>
  <cp:revision>75</cp:revision>
  <dcterms:created xsi:type="dcterms:W3CDTF">2015-11-29T11:52:18Z</dcterms:created>
  <dcterms:modified xsi:type="dcterms:W3CDTF">2015-12-20T15:29:04Z</dcterms:modified>
</cp:coreProperties>
</file>