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sldIdLst>
    <p:sldId id="256" r:id="rId2"/>
    <p:sldId id="257" r:id="rId3"/>
    <p:sldId id="258" r:id="rId4"/>
    <p:sldId id="267" r:id="rId5"/>
    <p:sldId id="260" r:id="rId6"/>
    <p:sldId id="261" r:id="rId7"/>
    <p:sldId id="262" r:id="rId8"/>
    <p:sldId id="263" r:id="rId9"/>
    <p:sldId id="264" r:id="rId10"/>
    <p:sldId id="265" r:id="rId11"/>
    <p:sldId id="266" r:id="rId12"/>
    <p:sldId id="268" r:id="rId13"/>
    <p:sldId id="269" r:id="rId14"/>
    <p:sldId id="270" r:id="rId15"/>
    <p:sldId id="271" r:id="rId16"/>
    <p:sldId id="272" r:id="rId17"/>
    <p:sldId id="274" r:id="rId18"/>
    <p:sldId id="275" r:id="rId19"/>
    <p:sldId id="276" r:id="rId20"/>
    <p:sldId id="277" r:id="rId21"/>
    <p:sldId id="278" r:id="rId22"/>
    <p:sldId id="279"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91" autoAdjust="0"/>
    <p:restoredTop sz="86477" autoAdjust="0"/>
  </p:normalViewPr>
  <p:slideViewPr>
    <p:cSldViewPr>
      <p:cViewPr varScale="1">
        <p:scale>
          <a:sx n="74" d="100"/>
          <a:sy n="74" d="100"/>
        </p:scale>
        <p:origin x="-1422" y="-90"/>
      </p:cViewPr>
      <p:guideLst>
        <p:guide orient="horz" pos="2160"/>
        <p:guide pos="2880"/>
      </p:guideLst>
    </p:cSldViewPr>
  </p:slideViewPr>
  <p:outlineViewPr>
    <p:cViewPr>
      <p:scale>
        <a:sx n="33" d="100"/>
        <a:sy n="33" d="100"/>
      </p:scale>
      <p:origin x="258"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11/18/2019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11/18/2019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11/18/2019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11/18/2019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11/18/2019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11/18/2019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11/18/2019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11/18/2019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11/18/2019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11/18/2019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11/18/2019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11/18/2019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0"/>
            <a:ext cx="7772400" cy="1470025"/>
          </a:xfrm>
        </p:spPr>
        <p:txBody>
          <a:bodyPr/>
          <a:lstStyle/>
          <a:p>
            <a:pPr algn="ctr"/>
            <a:r>
              <a:rPr lang="en-GB" sz="6000" dirty="0" smtClean="0">
                <a:solidFill>
                  <a:schemeClr val="tx1"/>
                </a:solidFill>
                <a:latin typeface="Times New Roman" pitchFamily="18" charset="0"/>
                <a:cs typeface="Times New Roman" pitchFamily="18" charset="0"/>
              </a:rPr>
              <a:t>Identity and Language</a:t>
            </a:r>
            <a:endParaRPr lang="en-GB" sz="60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148642810"/>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109728" indent="0" algn="just">
              <a:lnSpc>
                <a:spcPct val="150000"/>
              </a:lnSpc>
              <a:buNone/>
            </a:pPr>
            <a:r>
              <a:rPr lang="en-GB" sz="2200" dirty="0">
                <a:latin typeface="Times New Roman" pitchFamily="18" charset="0"/>
                <a:cs typeface="Times New Roman" pitchFamily="18" charset="0"/>
              </a:rPr>
              <a:t>The two aspects of language </a:t>
            </a:r>
            <a:r>
              <a:rPr lang="en-GB" sz="2200" i="1" dirty="0">
                <a:latin typeface="Times New Roman" pitchFamily="18" charset="0"/>
                <a:cs typeface="Times New Roman" pitchFamily="18" charset="0"/>
              </a:rPr>
              <a:t>are s</a:t>
            </a:r>
            <a:r>
              <a:rPr lang="en-GB" sz="2200" dirty="0">
                <a:latin typeface="Times New Roman" pitchFamily="18" charset="0"/>
                <a:cs typeface="Times New Roman" pitchFamily="18" charset="0"/>
              </a:rPr>
              <a:t>eparable – the communicative from the symbolic – and it is possible for the latter to remain important in the absence of the former. This is most clearly seen when we examine language use and attitudes in minority groups undergoing (or having undergone) language shift within majority, other-language-speaking populations; or, </a:t>
            </a:r>
            <a:r>
              <a:rPr lang="en-GB" sz="2200" dirty="0" smtClean="0">
                <a:latin typeface="Times New Roman" pitchFamily="18" charset="0"/>
                <a:cs typeface="Times New Roman" pitchFamily="18" charset="0"/>
              </a:rPr>
              <a:t>indeed, in </a:t>
            </a:r>
            <a:r>
              <a:rPr lang="en-GB" sz="2200" dirty="0">
                <a:latin typeface="Times New Roman" pitchFamily="18" charset="0"/>
                <a:cs typeface="Times New Roman" pitchFamily="18" charset="0"/>
              </a:rPr>
              <a:t>any group where a shift has occurred in the fairly recent past.</a:t>
            </a:r>
          </a:p>
          <a:p>
            <a:pPr marL="109728" indent="0" algn="just">
              <a:lnSpc>
                <a:spcPct val="150000"/>
              </a:lnSpc>
              <a:buNone/>
            </a:pPr>
            <a:endParaRPr lang="en-GB" sz="22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pPr algn="ctr"/>
            <a:r>
              <a:rPr lang="en-GB" sz="4400" dirty="0">
                <a:solidFill>
                  <a:schemeClr val="tx1"/>
                </a:solidFill>
                <a:effectLst/>
                <a:latin typeface="Times New Roman" pitchFamily="18" charset="0"/>
                <a:cs typeface="Times New Roman" pitchFamily="18" charset="0"/>
              </a:rPr>
              <a:t>Communication and culture</a:t>
            </a:r>
            <a:endParaRPr lang="en-GB" dirty="0"/>
          </a:p>
        </p:txBody>
      </p:sp>
    </p:spTree>
    <p:extLst>
      <p:ext uri="{BB962C8B-B14F-4D97-AF65-F5344CB8AC3E}">
        <p14:creationId xmlns:p14="http://schemas.microsoft.com/office/powerpoint/2010/main" val="21174924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525963"/>
          </a:xfrm>
        </p:spPr>
        <p:txBody>
          <a:bodyPr>
            <a:noAutofit/>
          </a:bodyPr>
          <a:lstStyle/>
          <a:p>
            <a:pPr marL="109728" indent="0" algn="just">
              <a:lnSpc>
                <a:spcPct val="150000"/>
              </a:lnSpc>
              <a:buNone/>
            </a:pPr>
            <a:r>
              <a:rPr lang="en-GB" sz="1800" dirty="0">
                <a:latin typeface="Times New Roman" pitchFamily="18" charset="0"/>
                <a:cs typeface="Times New Roman" pitchFamily="18" charset="0"/>
              </a:rPr>
              <a:t>Certainly, the symbolic function of language that co-</a:t>
            </a:r>
            <a:r>
              <a:rPr lang="en-GB" sz="1800" dirty="0" err="1">
                <a:latin typeface="Times New Roman" pitchFamily="18" charset="0"/>
                <a:cs typeface="Times New Roman" pitchFamily="18" charset="0"/>
              </a:rPr>
              <a:t>existswith</a:t>
            </a:r>
            <a:r>
              <a:rPr lang="en-GB" sz="1800" dirty="0">
                <a:latin typeface="Times New Roman" pitchFamily="18" charset="0"/>
                <a:cs typeface="Times New Roman" pitchFamily="18" charset="0"/>
              </a:rPr>
              <a:t> the communicative is not quite the same thing as symbolism divorced from communication (Irish for most Irish people, Polish for most fourth-generation Polish-Americans, and so on). Still, it should be remembered that language, unlike other purely emblematic markers, is itself a complex system that is at least theoretically capable of regaining an instrumental and communicative status. I simply observe here that, even if they are often joined, the two functions of language are separable, and that ignorance of the distinction between them can lead to lack of clarity and misdirection of action (among linguistic nationalists, for example). </a:t>
            </a:r>
            <a:endParaRPr lang="en-GB" sz="1800" dirty="0">
              <a:latin typeface="Times New Roman" pitchFamily="18" charset="0"/>
              <a:cs typeface="Times New Roman" pitchFamily="18" charset="0"/>
            </a:endParaRPr>
          </a:p>
        </p:txBody>
      </p:sp>
      <p:sp>
        <p:nvSpPr>
          <p:cNvPr id="2" name="Title 1"/>
          <p:cNvSpPr>
            <a:spLocks noGrp="1"/>
          </p:cNvSpPr>
          <p:nvPr>
            <p:ph type="title"/>
          </p:nvPr>
        </p:nvSpPr>
        <p:spPr/>
        <p:txBody>
          <a:bodyPr>
            <a:noAutofit/>
          </a:bodyPr>
          <a:lstStyle/>
          <a:p>
            <a:pPr algn="ctr"/>
            <a:r>
              <a:rPr lang="en-GB" sz="4000" dirty="0">
                <a:solidFill>
                  <a:schemeClr val="tx1"/>
                </a:solidFill>
                <a:effectLst/>
                <a:latin typeface="Times New Roman" pitchFamily="18" charset="0"/>
                <a:cs typeface="Times New Roman" pitchFamily="18" charset="0"/>
              </a:rPr>
              <a:t>Communication and culture</a:t>
            </a:r>
            <a:endParaRPr lang="en-GB" sz="40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42793276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109728" indent="0" algn="just">
              <a:lnSpc>
                <a:spcPct val="150000"/>
              </a:lnSpc>
              <a:buNone/>
            </a:pPr>
            <a:r>
              <a:rPr lang="en-GB" sz="2200" dirty="0">
                <a:latin typeface="Times New Roman" pitchFamily="18" charset="0"/>
                <a:cs typeface="Times New Roman" pitchFamily="18" charset="0"/>
              </a:rPr>
              <a:t>There is a further proviso: although the functions are separable, and although the symbolic aspects can long outlast communicative-language shift, these aspects are first given life by a vernacular – not the other way around. The implication is that the loss or abandonment of a language in its ordinary communicative role must eventually lead to the dilution or, indeed, the disappearance of its symbolic or ‘associational’ capacity.</a:t>
            </a:r>
          </a:p>
          <a:p>
            <a:pPr algn="just">
              <a:lnSpc>
                <a:spcPct val="150000"/>
              </a:lnSpc>
            </a:pPr>
            <a:endParaRPr lang="en-GB" sz="22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pPr algn="ctr"/>
            <a:r>
              <a:rPr lang="en-GB" sz="4000" dirty="0">
                <a:solidFill>
                  <a:schemeClr val="tx1"/>
                </a:solidFill>
                <a:effectLst/>
                <a:latin typeface="Times New Roman" pitchFamily="18" charset="0"/>
                <a:cs typeface="Times New Roman" pitchFamily="18" charset="0"/>
              </a:rPr>
              <a:t>Communication and culture</a:t>
            </a:r>
            <a:endParaRPr lang="en-GB" sz="40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41059562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109728" indent="0" algn="just">
              <a:lnSpc>
                <a:spcPct val="150000"/>
              </a:lnSpc>
              <a:buNone/>
            </a:pPr>
            <a:r>
              <a:rPr lang="en-GB" sz="2200" dirty="0">
                <a:latin typeface="Times New Roman" pitchFamily="18" charset="0"/>
                <a:cs typeface="Times New Roman" pitchFamily="18" charset="0"/>
              </a:rPr>
              <a:t>Languages are generally considered to be separate and mutually unintelligible: speakers of French cannot understand German. Are some better, more logical or more expressive than others</a:t>
            </a:r>
            <a:r>
              <a:rPr lang="en-GB" sz="2200" dirty="0" smtClean="0">
                <a:latin typeface="Times New Roman" pitchFamily="18" charset="0"/>
                <a:cs typeface="Times New Roman" pitchFamily="18" charset="0"/>
              </a:rPr>
              <a:t>?</a:t>
            </a:r>
          </a:p>
          <a:p>
            <a:pPr marL="109728" indent="0" algn="just">
              <a:lnSpc>
                <a:spcPct val="150000"/>
              </a:lnSpc>
              <a:buNone/>
            </a:pPr>
            <a:endParaRPr lang="en-GB" sz="2200" dirty="0">
              <a:latin typeface="Times New Roman" pitchFamily="18" charset="0"/>
              <a:cs typeface="Times New Roman" pitchFamily="18" charset="0"/>
            </a:endParaRPr>
          </a:p>
          <a:p>
            <a:pPr marL="109728" indent="0" algn="just">
              <a:lnSpc>
                <a:spcPct val="150000"/>
              </a:lnSpc>
              <a:buNone/>
            </a:pPr>
            <a:r>
              <a:rPr lang="en-GB" sz="2200" dirty="0">
                <a:latin typeface="Times New Roman" pitchFamily="18" charset="0"/>
                <a:cs typeface="Times New Roman" pitchFamily="18" charset="0"/>
              </a:rPr>
              <a:t>Linguists, anthropologists and others now argue almost unanimously that languages are always sufficient for the needs of their speakers.</a:t>
            </a:r>
          </a:p>
          <a:p>
            <a:pPr algn="just">
              <a:lnSpc>
                <a:spcPct val="150000"/>
              </a:lnSpc>
            </a:pPr>
            <a:endParaRPr lang="en-GB" sz="2200" dirty="0">
              <a:latin typeface="Times New Roman" pitchFamily="18" charset="0"/>
              <a:cs typeface="Times New Roman" pitchFamily="18" charset="0"/>
            </a:endParaRPr>
          </a:p>
        </p:txBody>
      </p:sp>
      <p:sp>
        <p:nvSpPr>
          <p:cNvPr id="2" name="Title 1"/>
          <p:cNvSpPr>
            <a:spLocks noGrp="1"/>
          </p:cNvSpPr>
          <p:nvPr>
            <p:ph type="title"/>
          </p:nvPr>
        </p:nvSpPr>
        <p:spPr/>
        <p:txBody>
          <a:bodyPr>
            <a:noAutofit/>
          </a:bodyPr>
          <a:lstStyle/>
          <a:p>
            <a:pPr algn="ctr"/>
            <a:r>
              <a:rPr lang="en-GB" sz="4000" dirty="0">
                <a:solidFill>
                  <a:schemeClr val="tx1"/>
                </a:solidFill>
                <a:effectLst/>
                <a:latin typeface="Times New Roman" pitchFamily="18" charset="0"/>
                <a:cs typeface="Times New Roman" pitchFamily="18" charset="0"/>
              </a:rPr>
              <a:t>Language goodness</a:t>
            </a:r>
          </a:p>
        </p:txBody>
      </p:sp>
    </p:spTree>
    <p:extLst>
      <p:ext uri="{BB962C8B-B14F-4D97-AF65-F5344CB8AC3E}">
        <p14:creationId xmlns:p14="http://schemas.microsoft.com/office/powerpoint/2010/main" val="14274316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109728" indent="0" algn="just">
              <a:lnSpc>
                <a:spcPct val="150000"/>
              </a:lnSpc>
              <a:buNone/>
            </a:pPr>
            <a:r>
              <a:rPr lang="en-GB" sz="2200" dirty="0">
                <a:latin typeface="Times New Roman" pitchFamily="18" charset="0"/>
                <a:cs typeface="Times New Roman" pitchFamily="18" charset="0"/>
              </a:rPr>
              <a:t>There is here a confusion between concepts and words. If a group begins to take an interest in simple arithmetic and, five hundred years later, develops a theory of quantum mechanics, one might expect that vocabulary would also develop</a:t>
            </a:r>
            <a:r>
              <a:rPr lang="en-GB" sz="2200" dirty="0" smtClean="0">
                <a:latin typeface="Times New Roman" pitchFamily="18" charset="0"/>
                <a:cs typeface="Times New Roman" pitchFamily="18" charset="0"/>
              </a:rPr>
              <a:t>.</a:t>
            </a:r>
            <a:endParaRPr lang="en-GB" sz="2200" dirty="0">
              <a:latin typeface="Times New Roman" pitchFamily="18" charset="0"/>
              <a:cs typeface="Times New Roman" pitchFamily="18" charset="0"/>
            </a:endParaRPr>
          </a:p>
          <a:p>
            <a:pPr marL="109728" indent="0" algn="just">
              <a:lnSpc>
                <a:spcPct val="150000"/>
              </a:lnSpc>
              <a:buNone/>
            </a:pPr>
            <a:r>
              <a:rPr lang="en-GB" sz="2200" dirty="0">
                <a:latin typeface="Times New Roman" pitchFamily="18" charset="0"/>
                <a:cs typeface="Times New Roman" pitchFamily="18" charset="0"/>
              </a:rPr>
              <a:t>Words themselves are only indicators. The real meaning of scholarly assertions about linguistic adequacy is that language keeps pace with conceptual advancement, which in turn determines the very needs of which speakers can even be aware.</a:t>
            </a:r>
          </a:p>
          <a:p>
            <a:pPr algn="just">
              <a:lnSpc>
                <a:spcPct val="150000"/>
              </a:lnSpc>
            </a:pPr>
            <a:endParaRPr lang="en-GB" sz="22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pPr algn="ctr"/>
            <a:r>
              <a:rPr lang="en-GB" sz="4400" dirty="0">
                <a:solidFill>
                  <a:schemeClr val="tx1"/>
                </a:solidFill>
                <a:effectLst/>
                <a:latin typeface="Times New Roman" pitchFamily="18" charset="0"/>
                <a:cs typeface="Times New Roman" pitchFamily="18" charset="0"/>
              </a:rPr>
              <a:t>Language goodness</a:t>
            </a:r>
            <a:endParaRPr lang="en-GB" dirty="0"/>
          </a:p>
        </p:txBody>
      </p:sp>
    </p:spTree>
    <p:extLst>
      <p:ext uri="{BB962C8B-B14F-4D97-AF65-F5344CB8AC3E}">
        <p14:creationId xmlns:p14="http://schemas.microsoft.com/office/powerpoint/2010/main" val="34553962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marL="109728" indent="0" algn="just">
              <a:lnSpc>
                <a:spcPct val="150000"/>
              </a:lnSpc>
              <a:buNone/>
            </a:pPr>
            <a:r>
              <a:rPr lang="en-GB" sz="2000" dirty="0">
                <a:latin typeface="Times New Roman" pitchFamily="18" charset="0"/>
                <a:cs typeface="Times New Roman" pitchFamily="18" charset="0"/>
              </a:rPr>
              <a:t>It is quite clear, then, that no language can be ‘logically’ described as better or worse than another. Given that language is an arbitrary system in which communication rests upon community agreement, it follows that the only ‘logic’ of language is to be found in its grammar (which is a logic of convention). What is grammatical in French (the use of two elements to express verbal negation, for example: ‘Je </a:t>
            </a:r>
            <a:r>
              <a:rPr lang="en-GB" sz="2000" dirty="0" err="1">
                <a:latin typeface="Times New Roman" pitchFamily="18" charset="0"/>
                <a:cs typeface="Times New Roman" pitchFamily="18" charset="0"/>
              </a:rPr>
              <a:t>suis</a:t>
            </a:r>
            <a:r>
              <a:rPr lang="en-GB" sz="2000" dirty="0">
                <a:latin typeface="Times New Roman" pitchFamily="18" charset="0"/>
                <a:cs typeface="Times New Roman" pitchFamily="18" charset="0"/>
              </a:rPr>
              <a:t> </a:t>
            </a:r>
            <a:r>
              <a:rPr lang="en-GB" sz="2000" dirty="0" err="1">
                <a:latin typeface="Times New Roman" pitchFamily="18" charset="0"/>
                <a:cs typeface="Times New Roman" pitchFamily="18" charset="0"/>
              </a:rPr>
              <a:t>heureux</a:t>
            </a:r>
            <a:r>
              <a:rPr lang="en-GB" sz="2000" dirty="0">
                <a:latin typeface="Times New Roman" pitchFamily="18" charset="0"/>
                <a:cs typeface="Times New Roman" pitchFamily="18" charset="0"/>
              </a:rPr>
              <a:t>’ and ‘Je ne </a:t>
            </a:r>
            <a:r>
              <a:rPr lang="en-GB" sz="2000" dirty="0" err="1">
                <a:latin typeface="Times New Roman" pitchFamily="18" charset="0"/>
                <a:cs typeface="Times New Roman" pitchFamily="18" charset="0"/>
              </a:rPr>
              <a:t>suis</a:t>
            </a:r>
            <a:r>
              <a:rPr lang="en-GB" sz="2000" dirty="0">
                <a:latin typeface="Times New Roman" pitchFamily="18" charset="0"/>
                <a:cs typeface="Times New Roman" pitchFamily="18" charset="0"/>
              </a:rPr>
              <a:t> pas </a:t>
            </a:r>
            <a:r>
              <a:rPr lang="en-GB" sz="2000" dirty="0" err="1">
                <a:latin typeface="Times New Roman" pitchFamily="18" charset="0"/>
                <a:cs typeface="Times New Roman" pitchFamily="18" charset="0"/>
              </a:rPr>
              <a:t>heureux</a:t>
            </a:r>
            <a:r>
              <a:rPr lang="en-GB" sz="2000" dirty="0">
                <a:latin typeface="Times New Roman" pitchFamily="18" charset="0"/>
                <a:cs typeface="Times New Roman" pitchFamily="18" charset="0"/>
              </a:rPr>
              <a:t>’) is not in English (where only one is required: ‘I am happy’ and ‘I am not happy’). Who would wish to argue that this reflects upon the relative quality of the two systems? As with languages, dialects cannot be seen, linguistically, in terms of better or worse.</a:t>
            </a:r>
          </a:p>
          <a:p>
            <a:pPr algn="just">
              <a:lnSpc>
                <a:spcPct val="150000"/>
              </a:lnSpc>
            </a:pPr>
            <a:r>
              <a:rPr lang="en-GB" sz="2000" dirty="0">
                <a:latin typeface="Times New Roman" pitchFamily="18" charset="0"/>
                <a:cs typeface="Times New Roman" pitchFamily="18" charset="0"/>
              </a:rPr>
              <a:t> </a:t>
            </a:r>
          </a:p>
          <a:p>
            <a:pPr algn="just">
              <a:lnSpc>
                <a:spcPct val="150000"/>
              </a:lnSpc>
            </a:pPr>
            <a:endParaRPr lang="en-GB" sz="20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pPr algn="ctr"/>
            <a:r>
              <a:rPr lang="en-GB" sz="4400" dirty="0">
                <a:solidFill>
                  <a:schemeClr val="tx1"/>
                </a:solidFill>
                <a:effectLst/>
                <a:latin typeface="Times New Roman" pitchFamily="18" charset="0"/>
                <a:cs typeface="Times New Roman" pitchFamily="18" charset="0"/>
              </a:rPr>
              <a:t>Language goodness</a:t>
            </a:r>
            <a:endParaRPr lang="en-GB" dirty="0"/>
          </a:p>
        </p:txBody>
      </p:sp>
    </p:spTree>
    <p:extLst>
      <p:ext uri="{BB962C8B-B14F-4D97-AF65-F5344CB8AC3E}">
        <p14:creationId xmlns:p14="http://schemas.microsoft.com/office/powerpoint/2010/main" val="7941668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109728" indent="0" algn="just">
              <a:lnSpc>
                <a:spcPct val="150000"/>
              </a:lnSpc>
              <a:buNone/>
            </a:pPr>
            <a:r>
              <a:rPr lang="en-GB" sz="2200" dirty="0">
                <a:latin typeface="Times New Roman" pitchFamily="18" charset="0"/>
                <a:cs typeface="Times New Roman" pitchFamily="18" charset="0"/>
              </a:rPr>
              <a:t>Strictly speaking, a dialect is a variety of a language that differs from others along three dimensions: vocabulary, grammar and pronunciation (accent). Because they are forms of the same language, however, dialects are mutually intelligible</a:t>
            </a:r>
            <a:r>
              <a:rPr lang="en-GB" sz="2200" dirty="0" smtClean="0">
                <a:latin typeface="Times New Roman" pitchFamily="18" charset="0"/>
                <a:cs typeface="Times New Roman" pitchFamily="18" charset="0"/>
              </a:rPr>
              <a:t>.</a:t>
            </a:r>
            <a:endParaRPr lang="en-GB" sz="2200" dirty="0">
              <a:latin typeface="Times New Roman" pitchFamily="18" charset="0"/>
              <a:cs typeface="Times New Roman" pitchFamily="18" charset="0"/>
            </a:endParaRPr>
          </a:p>
          <a:p>
            <a:pPr marL="109728" indent="0" algn="just">
              <a:lnSpc>
                <a:spcPct val="150000"/>
              </a:lnSpc>
              <a:buNone/>
            </a:pPr>
            <a:r>
              <a:rPr lang="en-GB" sz="2200" dirty="0" smtClean="0">
                <a:latin typeface="Times New Roman" pitchFamily="18" charset="0"/>
                <a:cs typeface="Times New Roman" pitchFamily="18" charset="0"/>
              </a:rPr>
              <a:t>However</a:t>
            </a:r>
            <a:r>
              <a:rPr lang="en-GB" sz="2200" dirty="0">
                <a:latin typeface="Times New Roman" pitchFamily="18" charset="0"/>
                <a:cs typeface="Times New Roman" pitchFamily="18" charset="0"/>
              </a:rPr>
              <a:t>, we have all heard some dialects that are almost impossible to understand because of the degree of variation from our own; thus, mutual intelligibility is frequently difficult and sometimes merely theoretical. </a:t>
            </a:r>
          </a:p>
          <a:p>
            <a:pPr algn="just">
              <a:lnSpc>
                <a:spcPct val="150000"/>
              </a:lnSpc>
            </a:pPr>
            <a:endParaRPr lang="en-GB" sz="22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pPr algn="ctr"/>
            <a:r>
              <a:rPr lang="en-GB" sz="4000" dirty="0">
                <a:solidFill>
                  <a:schemeClr val="tx1"/>
                </a:solidFill>
                <a:effectLst/>
                <a:latin typeface="Times New Roman" pitchFamily="18" charset="0"/>
                <a:cs typeface="Times New Roman" pitchFamily="18" charset="0"/>
              </a:rPr>
              <a:t>Dialect</a:t>
            </a:r>
          </a:p>
        </p:txBody>
      </p:sp>
    </p:spTree>
    <p:extLst>
      <p:ext uri="{BB962C8B-B14F-4D97-AF65-F5344CB8AC3E}">
        <p14:creationId xmlns:p14="http://schemas.microsoft.com/office/powerpoint/2010/main" val="41582582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109728" indent="0" algn="just">
              <a:lnSpc>
                <a:spcPct val="150000"/>
              </a:lnSpc>
              <a:buNone/>
            </a:pPr>
            <a:r>
              <a:rPr lang="en-GB" sz="2200" dirty="0">
                <a:latin typeface="Times New Roman" pitchFamily="18" charset="0"/>
                <a:cs typeface="Times New Roman" pitchFamily="18" charset="0"/>
              </a:rPr>
              <a:t>Mutual intelligibility as a criterion of dialects (as opposed to languages) falters at another level. For instance, the existence of </a:t>
            </a:r>
            <a:r>
              <a:rPr lang="en-GB" sz="2200" i="1" dirty="0">
                <a:latin typeface="Times New Roman" pitchFamily="18" charset="0"/>
                <a:cs typeface="Times New Roman" pitchFamily="18" charset="0"/>
              </a:rPr>
              <a:t>dialect</a:t>
            </a:r>
            <a:r>
              <a:rPr lang="en-GB" sz="2200" dirty="0">
                <a:latin typeface="Times New Roman" pitchFamily="18" charset="0"/>
                <a:cs typeface="Times New Roman" pitchFamily="18" charset="0"/>
              </a:rPr>
              <a:t> </a:t>
            </a:r>
            <a:r>
              <a:rPr lang="en-GB" sz="2200" i="1" dirty="0">
                <a:latin typeface="Times New Roman" pitchFamily="18" charset="0"/>
                <a:cs typeface="Times New Roman" pitchFamily="18" charset="0"/>
              </a:rPr>
              <a:t>continua </a:t>
            </a:r>
            <a:r>
              <a:rPr lang="en-GB" sz="2200" dirty="0">
                <a:latin typeface="Times New Roman" pitchFamily="18" charset="0"/>
                <a:cs typeface="Times New Roman" pitchFamily="18" charset="0"/>
              </a:rPr>
              <a:t>may mean that only ‘adjacent’ forms are mutually understood. Consider four dialects, A, B, C and D. If a speaker of A can easily understand B, ‘can just understand C, but cannot really be said to understand D, does a language division come between C and D? But C and D may understand each other quite well’ (</a:t>
            </a:r>
            <a:r>
              <a:rPr lang="en-GB" sz="2200" dirty="0" err="1">
                <a:latin typeface="Times New Roman" pitchFamily="18" charset="0"/>
                <a:cs typeface="Times New Roman" pitchFamily="18" charset="0"/>
              </a:rPr>
              <a:t>Petyt</a:t>
            </a:r>
            <a:r>
              <a:rPr lang="en-GB" sz="2200" dirty="0">
                <a:latin typeface="Times New Roman" pitchFamily="18" charset="0"/>
                <a:cs typeface="Times New Roman" pitchFamily="18" charset="0"/>
              </a:rPr>
              <a:t>, 1980: 14). Such continua are in fact quite common, especially where one language community borders another.</a:t>
            </a:r>
          </a:p>
          <a:p>
            <a:pPr algn="just">
              <a:lnSpc>
                <a:spcPct val="150000"/>
              </a:lnSpc>
            </a:pPr>
            <a:endParaRPr lang="en-GB" sz="22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pPr algn="ctr"/>
            <a:r>
              <a:rPr lang="en-GB" sz="4000" dirty="0">
                <a:solidFill>
                  <a:schemeClr val="tx1"/>
                </a:solidFill>
                <a:effectLst/>
                <a:latin typeface="Times New Roman" pitchFamily="18" charset="0"/>
                <a:cs typeface="Times New Roman" pitchFamily="18" charset="0"/>
              </a:rPr>
              <a:t>Dialect</a:t>
            </a:r>
            <a:endParaRPr lang="en-GB" sz="40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7534913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109728" indent="0" algn="just">
              <a:lnSpc>
                <a:spcPct val="150000"/>
              </a:lnSpc>
              <a:buNone/>
            </a:pPr>
            <a:r>
              <a:rPr lang="en-GB" sz="2200" dirty="0">
                <a:latin typeface="Times New Roman" pitchFamily="18" charset="0"/>
                <a:cs typeface="Times New Roman" pitchFamily="18" charset="0"/>
              </a:rPr>
              <a:t>Criteria supplementary to the intelligibility notion must be provided, and </a:t>
            </a:r>
            <a:r>
              <a:rPr lang="en-GB" sz="2200" dirty="0" err="1">
                <a:latin typeface="Times New Roman" pitchFamily="18" charset="0"/>
                <a:cs typeface="Times New Roman" pitchFamily="18" charset="0"/>
              </a:rPr>
              <a:t>Petyt</a:t>
            </a:r>
            <a:r>
              <a:rPr lang="en-GB" sz="2200" dirty="0">
                <a:latin typeface="Times New Roman" pitchFamily="18" charset="0"/>
                <a:cs typeface="Times New Roman" pitchFamily="18" charset="0"/>
              </a:rPr>
              <a:t> and others have focussed upon two. The first has to do with the existence of a written language: if groups who differ in speech patterns share a common written form, they may be said to speak different </a:t>
            </a:r>
            <a:r>
              <a:rPr lang="en-GB" sz="2200" i="1" dirty="0">
                <a:latin typeface="Times New Roman" pitchFamily="18" charset="0"/>
                <a:cs typeface="Times New Roman" pitchFamily="18" charset="0"/>
              </a:rPr>
              <a:t>dialects</a:t>
            </a:r>
            <a:r>
              <a:rPr lang="en-GB" sz="2200" dirty="0">
                <a:latin typeface="Times New Roman" pitchFamily="18" charset="0"/>
                <a:cs typeface="Times New Roman" pitchFamily="18" charset="0"/>
              </a:rPr>
              <a:t>. The second involves matters of political allegiance and national identity.</a:t>
            </a:r>
          </a:p>
          <a:p>
            <a:pPr algn="just">
              <a:lnSpc>
                <a:spcPct val="150000"/>
              </a:lnSpc>
            </a:pPr>
            <a:endParaRPr lang="en-GB" sz="22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pPr algn="ctr"/>
            <a:r>
              <a:rPr lang="en-GB" sz="4000" dirty="0">
                <a:solidFill>
                  <a:schemeClr val="tx1"/>
                </a:solidFill>
                <a:effectLst/>
                <a:latin typeface="Times New Roman" pitchFamily="18" charset="0"/>
                <a:cs typeface="Times New Roman" pitchFamily="18" charset="0"/>
              </a:rPr>
              <a:t>Dialect</a:t>
            </a:r>
            <a:endParaRPr lang="en-GB" sz="40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7534913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109728" indent="0" algn="just">
              <a:lnSpc>
                <a:spcPct val="150000"/>
              </a:lnSpc>
              <a:buNone/>
            </a:pPr>
            <a:r>
              <a:rPr lang="en-GB" sz="2000" dirty="0">
                <a:latin typeface="Times New Roman" pitchFamily="18" charset="0"/>
                <a:cs typeface="Times New Roman" pitchFamily="18" charset="0"/>
              </a:rPr>
              <a:t>There are no inherently deficient or substandard varieties, there are obviously dialects that possess greater status and prestige than others. Thus, in English as in many other languages, </a:t>
            </a:r>
            <a:r>
              <a:rPr lang="en-GB" sz="2000" i="1" dirty="0">
                <a:latin typeface="Times New Roman" pitchFamily="18" charset="0"/>
                <a:cs typeface="Times New Roman" pitchFamily="18" charset="0"/>
              </a:rPr>
              <a:t>standard</a:t>
            </a:r>
            <a:r>
              <a:rPr lang="en-GB" sz="2000" dirty="0">
                <a:latin typeface="Times New Roman" pitchFamily="18" charset="0"/>
                <a:cs typeface="Times New Roman" pitchFamily="18" charset="0"/>
              </a:rPr>
              <a:t> dialects are those that have risen socially with the historical fortunes of their speakers. It follows, then, that all others must necessarily be </a:t>
            </a:r>
            <a:r>
              <a:rPr lang="en-GB" sz="2000" i="1" dirty="0">
                <a:latin typeface="Times New Roman" pitchFamily="18" charset="0"/>
                <a:cs typeface="Times New Roman" pitchFamily="18" charset="0"/>
              </a:rPr>
              <a:t>nonstandard</a:t>
            </a:r>
            <a:r>
              <a:rPr lang="en-GB" sz="2000" dirty="0">
                <a:latin typeface="Times New Roman" pitchFamily="18" charset="0"/>
                <a:cs typeface="Times New Roman" pitchFamily="18" charset="0"/>
              </a:rPr>
              <a:t>, but this is not to be understood as any sort of pejorative label, at least not in any formal linguistic sense. Broadly speaking, a standard dialect is the one spoken by educated people, the one chosen in formal contexts, the one enshrined in print. Its power and position derive from political circumstance.</a:t>
            </a:r>
          </a:p>
          <a:p>
            <a:pPr algn="just">
              <a:lnSpc>
                <a:spcPct val="150000"/>
              </a:lnSpc>
            </a:pPr>
            <a:endParaRPr lang="en-GB" sz="20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fontScale="90000"/>
          </a:bodyPr>
          <a:lstStyle/>
          <a:p>
            <a:pPr algn="ctr"/>
            <a:r>
              <a:rPr lang="en-GB" sz="4000" dirty="0">
                <a:solidFill>
                  <a:schemeClr val="tx1"/>
                </a:solidFill>
                <a:effectLst/>
                <a:latin typeface="Times New Roman" pitchFamily="18" charset="0"/>
                <a:cs typeface="Times New Roman" pitchFamily="18" charset="0"/>
              </a:rPr>
              <a:t>Standard and nonstandard dialect</a:t>
            </a:r>
            <a:br>
              <a:rPr lang="en-GB" sz="4000" dirty="0">
                <a:solidFill>
                  <a:schemeClr val="tx1"/>
                </a:solidFill>
                <a:effectLst/>
                <a:latin typeface="Times New Roman" pitchFamily="18" charset="0"/>
                <a:cs typeface="Times New Roman" pitchFamily="18" charset="0"/>
              </a:rPr>
            </a:br>
            <a:endParaRPr lang="en-GB" sz="40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7534913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109728" indent="0" algn="just">
              <a:lnSpc>
                <a:spcPct val="150000"/>
              </a:lnSpc>
              <a:buNone/>
            </a:pPr>
            <a:r>
              <a:rPr lang="en-GB" sz="2200" dirty="0">
                <a:latin typeface="Times New Roman" pitchFamily="18" charset="0"/>
                <a:cs typeface="Times New Roman" pitchFamily="18" charset="0"/>
              </a:rPr>
              <a:t>Edward Sapir once stated that ‘language is a purely human and </a:t>
            </a:r>
            <a:r>
              <a:rPr lang="en-GB" sz="2200" dirty="0" err="1">
                <a:latin typeface="Times New Roman" pitchFamily="18" charset="0"/>
                <a:cs typeface="Times New Roman" pitchFamily="18" charset="0"/>
              </a:rPr>
              <a:t>noninstinctive</a:t>
            </a:r>
            <a:r>
              <a:rPr lang="en-GB" sz="2200" dirty="0">
                <a:latin typeface="Times New Roman" pitchFamily="18" charset="0"/>
                <a:cs typeface="Times New Roman" pitchFamily="18" charset="0"/>
              </a:rPr>
              <a:t> method of communicating ideas, emotions, and desires by means of a system of voluntarily produced symbols’ (1921: 7). A little later, Morris (1946) described it as an arrangement of arbitrary symbols possessing an agreed-upon significance within a community; furthermore, these symbols can be used and understood independent of immediate contexts, and they are connected in regular ways. </a:t>
            </a:r>
            <a:endParaRPr lang="en-GB" sz="2000" dirty="0">
              <a:latin typeface="Times New Roman" pitchFamily="18" charset="0"/>
              <a:cs typeface="Times New Roman" pitchFamily="18" charset="0"/>
            </a:endParaRPr>
          </a:p>
          <a:p>
            <a:pPr>
              <a:lnSpc>
                <a:spcPct val="150000"/>
              </a:lnSpc>
            </a:pPr>
            <a:endParaRPr lang="en-GB" sz="20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pPr algn="ctr"/>
            <a:r>
              <a:rPr lang="en-GB" dirty="0">
                <a:solidFill>
                  <a:schemeClr val="tx1"/>
                </a:solidFill>
                <a:effectLst/>
                <a:latin typeface="Times New Roman" pitchFamily="18" charset="0"/>
                <a:cs typeface="Times New Roman" pitchFamily="18" charset="0"/>
              </a:rPr>
              <a:t>Language defined</a:t>
            </a:r>
          </a:p>
        </p:txBody>
      </p:sp>
    </p:spTree>
    <p:extLst>
      <p:ext uri="{BB962C8B-B14F-4D97-AF65-F5344CB8AC3E}">
        <p14:creationId xmlns:p14="http://schemas.microsoft.com/office/powerpoint/2010/main" val="74721609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marL="109728" indent="0" algn="just">
              <a:lnSpc>
                <a:spcPct val="150000"/>
              </a:lnSpc>
              <a:buNone/>
            </a:pPr>
            <a:r>
              <a:rPr lang="en-GB" sz="2000" dirty="0">
                <a:latin typeface="Times New Roman" pitchFamily="18" charset="0"/>
                <a:cs typeface="Times New Roman" pitchFamily="18" charset="0"/>
              </a:rPr>
              <a:t>Evaluations of different language varieties are not based upon intrinsic qualities but rest, rather, upon social conventions and preferences. These, in turn, are most obviously related to the prestige and power possessed by speakers of certain ‘standard’ varieties. Although I have essentially restricted myself to discussing English here, a general rule seems to be that when social stratification is associated with linguistic variation, arguments will be made for the grammatical, lexical or phonological superiority of the variety used by those in power. Social power typically and very easily turns what we now understand to be simple variation into better-and-worse assessments. And since social preferences and prejudices form the foundations of social interactions, with all their ramifications, the net result is that </a:t>
            </a:r>
            <a:r>
              <a:rPr lang="en-GB" sz="2000" i="1" dirty="0">
                <a:latin typeface="Times New Roman" pitchFamily="18" charset="0"/>
                <a:cs typeface="Times New Roman" pitchFamily="18" charset="0"/>
              </a:rPr>
              <a:t>differences </a:t>
            </a:r>
            <a:r>
              <a:rPr lang="en-GB" sz="2000" dirty="0">
                <a:latin typeface="Times New Roman" pitchFamily="18" charset="0"/>
                <a:cs typeface="Times New Roman" pitchFamily="18" charset="0"/>
              </a:rPr>
              <a:t>are regularly translated into </a:t>
            </a:r>
            <a:r>
              <a:rPr lang="en-GB" sz="2000" i="1" dirty="0">
                <a:latin typeface="Times New Roman" pitchFamily="18" charset="0"/>
                <a:cs typeface="Times New Roman" pitchFamily="18" charset="0"/>
              </a:rPr>
              <a:t>deficiencies</a:t>
            </a:r>
            <a:r>
              <a:rPr lang="en-GB" sz="2000" dirty="0">
                <a:latin typeface="Times New Roman" pitchFamily="18" charset="0"/>
                <a:cs typeface="Times New Roman" pitchFamily="18" charset="0"/>
              </a:rPr>
              <a:t>.</a:t>
            </a:r>
          </a:p>
          <a:p>
            <a:pPr algn="just">
              <a:lnSpc>
                <a:spcPct val="150000"/>
              </a:lnSpc>
            </a:pPr>
            <a:endParaRPr lang="en-GB" sz="20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fontScale="90000"/>
          </a:bodyPr>
          <a:lstStyle/>
          <a:p>
            <a:pPr algn="ctr"/>
            <a:r>
              <a:rPr lang="en-GB" sz="4000" dirty="0">
                <a:solidFill>
                  <a:schemeClr val="tx1"/>
                </a:solidFill>
                <a:effectLst/>
                <a:latin typeface="Times New Roman" pitchFamily="18" charset="0"/>
                <a:cs typeface="Times New Roman" pitchFamily="18" charset="0"/>
              </a:rPr>
              <a:t>Standard and nonstandard dialect</a:t>
            </a:r>
            <a:br>
              <a:rPr lang="en-GB" sz="4000" dirty="0">
                <a:solidFill>
                  <a:schemeClr val="tx1"/>
                </a:solidFill>
                <a:effectLst/>
                <a:latin typeface="Times New Roman" pitchFamily="18" charset="0"/>
                <a:cs typeface="Times New Roman" pitchFamily="18" charset="0"/>
              </a:rPr>
            </a:br>
            <a:endParaRPr lang="en-GB" sz="40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7534913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109728" indent="0" algn="just">
              <a:lnSpc>
                <a:spcPct val="150000"/>
              </a:lnSpc>
              <a:buNone/>
            </a:pPr>
            <a:r>
              <a:rPr lang="en-GB" sz="2200" dirty="0">
                <a:latin typeface="Times New Roman" pitchFamily="18" charset="0"/>
                <a:cs typeface="Times New Roman" pitchFamily="18" charset="0"/>
              </a:rPr>
              <a:t>There are two exceptions to the rule that equates status with alleged linguistic superiority, and they occur at opposite ends of a prestige continuum. Extremely high-status varieties may seem affected and generally ‘over the top’: their speakers may move in the highest social circles, but outside those spheres their speech can be something of a joke; see also the remarks on ‘</a:t>
            </a:r>
            <a:r>
              <a:rPr lang="en-GB" sz="2200" dirty="0" err="1">
                <a:latin typeface="Times New Roman" pitchFamily="18" charset="0"/>
                <a:cs typeface="Times New Roman" pitchFamily="18" charset="0"/>
              </a:rPr>
              <a:t>poshness</a:t>
            </a:r>
            <a:r>
              <a:rPr lang="en-GB" sz="2200" dirty="0">
                <a:latin typeface="Times New Roman" pitchFamily="18" charset="0"/>
                <a:cs typeface="Times New Roman" pitchFamily="18" charset="0"/>
              </a:rPr>
              <a:t>’, below. Opposite to this is the ‘covert prestige’ possessed by working-class speech, with its positive associations of masculinity.</a:t>
            </a:r>
          </a:p>
          <a:p>
            <a:pPr algn="just">
              <a:lnSpc>
                <a:spcPct val="150000"/>
              </a:lnSpc>
            </a:pPr>
            <a:endParaRPr lang="en-GB" sz="22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fontScale="90000"/>
          </a:bodyPr>
          <a:lstStyle/>
          <a:p>
            <a:pPr algn="ctr"/>
            <a:r>
              <a:rPr lang="en-GB" sz="4000" dirty="0">
                <a:solidFill>
                  <a:schemeClr val="tx1"/>
                </a:solidFill>
                <a:effectLst/>
                <a:latin typeface="Times New Roman" pitchFamily="18" charset="0"/>
                <a:cs typeface="Times New Roman" pitchFamily="18" charset="0"/>
              </a:rPr>
              <a:t>Standard and nonstandard dialect</a:t>
            </a:r>
            <a:br>
              <a:rPr lang="en-GB" sz="4000" dirty="0">
                <a:solidFill>
                  <a:schemeClr val="tx1"/>
                </a:solidFill>
                <a:effectLst/>
                <a:latin typeface="Times New Roman" pitchFamily="18" charset="0"/>
                <a:cs typeface="Times New Roman" pitchFamily="18" charset="0"/>
              </a:rPr>
            </a:br>
            <a:endParaRPr lang="en-GB" sz="40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7534913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marL="109728" indent="0" algn="just">
              <a:lnSpc>
                <a:spcPct val="150000"/>
              </a:lnSpc>
              <a:buNone/>
            </a:pPr>
            <a:r>
              <a:rPr lang="en-GB" sz="2000" dirty="0" err="1">
                <a:latin typeface="Times New Roman" pitchFamily="18" charset="0"/>
                <a:cs typeface="Times New Roman" pitchFamily="18" charset="0"/>
              </a:rPr>
              <a:t>Labov</a:t>
            </a:r>
            <a:r>
              <a:rPr lang="en-GB" sz="2000" dirty="0">
                <a:latin typeface="Times New Roman" pitchFamily="18" charset="0"/>
                <a:cs typeface="Times New Roman" pitchFamily="18" charset="0"/>
              </a:rPr>
              <a:t> (1966, 1977) had earlier commented upon the phenomenon in New York, contrasting its effects with the ‘hypercorrect’ usage that is a hallmark of nonstandard speakers who may (he suggested) feel linguistically insecure about ‘stigmatised’ features of their dialect and who may (particularly in formal contexts) use higher-status speech forms. In fact, in settings of the greatest formality, </a:t>
            </a:r>
            <a:r>
              <a:rPr lang="en-GB" sz="2000" dirty="0" err="1">
                <a:latin typeface="Times New Roman" pitchFamily="18" charset="0"/>
                <a:cs typeface="Times New Roman" pitchFamily="18" charset="0"/>
              </a:rPr>
              <a:t>Labov</a:t>
            </a:r>
            <a:r>
              <a:rPr lang="en-GB" sz="2000" dirty="0">
                <a:latin typeface="Times New Roman" pitchFamily="18" charset="0"/>
                <a:cs typeface="Times New Roman" pitchFamily="18" charset="0"/>
              </a:rPr>
              <a:t> reported that his lower-class respondents’ use of prestige forms actually surpassed that of upper-middle-class speakers. As well, when asked about their customary linguistic practices, the former tended to exaggerate their use of higher-status forms. The point of interest here, of course, is not the lack of accuracy of such self-reports but, rather, the psychological underpinnings that give rise to them.</a:t>
            </a:r>
          </a:p>
        </p:txBody>
      </p:sp>
      <p:sp>
        <p:nvSpPr>
          <p:cNvPr id="2" name="Title 1"/>
          <p:cNvSpPr>
            <a:spLocks noGrp="1"/>
          </p:cNvSpPr>
          <p:nvPr>
            <p:ph type="title"/>
          </p:nvPr>
        </p:nvSpPr>
        <p:spPr/>
        <p:txBody>
          <a:bodyPr>
            <a:normAutofit fontScale="90000"/>
          </a:bodyPr>
          <a:lstStyle/>
          <a:p>
            <a:pPr algn="ctr"/>
            <a:r>
              <a:rPr lang="en-GB" sz="4000" dirty="0">
                <a:solidFill>
                  <a:schemeClr val="tx1"/>
                </a:solidFill>
                <a:effectLst/>
                <a:latin typeface="Times New Roman" pitchFamily="18" charset="0"/>
                <a:cs typeface="Times New Roman" pitchFamily="18" charset="0"/>
              </a:rPr>
              <a:t>Standard and nonstandard dialect</a:t>
            </a:r>
            <a:br>
              <a:rPr lang="en-GB" sz="4000" dirty="0">
                <a:solidFill>
                  <a:schemeClr val="tx1"/>
                </a:solidFill>
                <a:effectLst/>
                <a:latin typeface="Times New Roman" pitchFamily="18" charset="0"/>
                <a:cs typeface="Times New Roman" pitchFamily="18" charset="0"/>
              </a:rPr>
            </a:br>
            <a:endParaRPr lang="en-GB" sz="40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7534913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109728" indent="0" algn="just">
              <a:lnSpc>
                <a:spcPct val="150000"/>
              </a:lnSpc>
              <a:buNone/>
            </a:pPr>
            <a:r>
              <a:rPr lang="en-GB" sz="2200" dirty="0">
                <a:latin typeface="Times New Roman" pitchFamily="18" charset="0"/>
                <a:cs typeface="Times New Roman" pitchFamily="18" charset="0"/>
              </a:rPr>
              <a:t>First, then, language is a </a:t>
            </a:r>
            <a:r>
              <a:rPr lang="en-GB" sz="2200" i="1" dirty="0">
                <a:latin typeface="Times New Roman" pitchFamily="18" charset="0"/>
                <a:cs typeface="Times New Roman" pitchFamily="18" charset="0"/>
              </a:rPr>
              <a:t>system</a:t>
            </a:r>
            <a:r>
              <a:rPr lang="en-GB" sz="2200" dirty="0">
                <a:latin typeface="Times New Roman" pitchFamily="18" charset="0"/>
                <a:cs typeface="Times New Roman" pitchFamily="18" charset="0"/>
              </a:rPr>
              <a:t>, which implies regularity and rules of order. Second, this system is an arbitrary one inasmuch as its particular units or elements have meaning only because of users’ agreement and convention. And third, language is used for communicative purposes by a group of people who constitute the speech or language community. </a:t>
            </a:r>
          </a:p>
          <a:p>
            <a:pPr marL="109728" indent="0" algn="just">
              <a:lnSpc>
                <a:spcPct val="150000"/>
              </a:lnSpc>
              <a:buNone/>
            </a:pPr>
            <a:r>
              <a:rPr lang="en-GB" sz="2200" dirty="0">
                <a:latin typeface="Times New Roman" pitchFamily="18" charset="0"/>
                <a:cs typeface="Times New Roman" pitchFamily="18" charset="0"/>
              </a:rPr>
              <a:t>Implicit here is the idea that languages differ from one another in the ways in which they assign meaning to sounds and symbols.</a:t>
            </a:r>
            <a:endParaRPr lang="en-GB" sz="22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pPr algn="ctr"/>
            <a:r>
              <a:rPr lang="en-GB" sz="3600" dirty="0">
                <a:solidFill>
                  <a:schemeClr val="tx1"/>
                </a:solidFill>
                <a:effectLst/>
                <a:latin typeface="Times New Roman" pitchFamily="18" charset="0"/>
                <a:cs typeface="Times New Roman" pitchFamily="18" charset="0"/>
              </a:rPr>
              <a:t>Language defined</a:t>
            </a:r>
            <a:endParaRPr lang="en-GB" sz="36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308234410"/>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109728" indent="0" algn="just">
              <a:lnSpc>
                <a:spcPct val="150000"/>
              </a:lnSpc>
              <a:buNone/>
            </a:pPr>
            <a:r>
              <a:rPr lang="en-GB" sz="2200" dirty="0">
                <a:latin typeface="Times New Roman" pitchFamily="18" charset="0"/>
                <a:cs typeface="Times New Roman" pitchFamily="18" charset="0"/>
              </a:rPr>
              <a:t>There is more to language than communication, however, which means that the description given above is not complete – and which demonstrates the basis of the language–identity linkage. One way to approach the other great attribute of languages is to consider, first of all, the pragmatic advantages that might ensue if there were not so many distinct languages in the world.</a:t>
            </a:r>
          </a:p>
          <a:p>
            <a:pPr algn="just">
              <a:lnSpc>
                <a:spcPct val="150000"/>
              </a:lnSpc>
            </a:pPr>
            <a:endParaRPr lang="en-GB" sz="2200" dirty="0">
              <a:latin typeface="Times New Roman" pitchFamily="18" charset="0"/>
              <a:cs typeface="Times New Roman" pitchFamily="18" charset="0"/>
            </a:endParaRPr>
          </a:p>
        </p:txBody>
      </p:sp>
      <p:sp>
        <p:nvSpPr>
          <p:cNvPr id="2" name="Title 1"/>
          <p:cNvSpPr>
            <a:spLocks noGrp="1"/>
          </p:cNvSpPr>
          <p:nvPr>
            <p:ph type="title"/>
          </p:nvPr>
        </p:nvSpPr>
        <p:spPr/>
        <p:txBody>
          <a:bodyPr>
            <a:noAutofit/>
          </a:bodyPr>
          <a:lstStyle/>
          <a:p>
            <a:pPr algn="ctr"/>
            <a:r>
              <a:rPr lang="en-GB" sz="4000" dirty="0">
                <a:solidFill>
                  <a:schemeClr val="tx1"/>
                </a:solidFill>
                <a:effectLst/>
                <a:latin typeface="Times New Roman" pitchFamily="18" charset="0"/>
                <a:cs typeface="Times New Roman" pitchFamily="18" charset="0"/>
              </a:rPr>
              <a:t>Language defined</a:t>
            </a:r>
            <a:endParaRPr lang="en-GB" sz="40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8707369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109728" indent="0" algn="just">
              <a:lnSpc>
                <a:spcPct val="150000"/>
              </a:lnSpc>
              <a:buNone/>
            </a:pPr>
            <a:r>
              <a:rPr lang="en-GB" sz="2200" dirty="0">
                <a:latin typeface="Times New Roman" pitchFamily="18" charset="0"/>
                <a:cs typeface="Times New Roman" pitchFamily="18" charset="0"/>
              </a:rPr>
              <a:t>Some have seen the continuation of language diversity as evidence of a wide-spread human desire to stake particular linguistic claims to the world, to create unique perspectives on reality and to protect group distinctiveness: in a word, to protect an important vehicle of culture and tradition. It is with a view to this desire that Steiner (1992: 243) speaks of separate languages enabling groups to keep to themselves the ‘inherited, singular springs of their identity’.</a:t>
            </a:r>
          </a:p>
          <a:p>
            <a:pPr>
              <a:lnSpc>
                <a:spcPct val="150000"/>
              </a:lnSpc>
            </a:pPr>
            <a:endParaRPr lang="en-GB" sz="2000" dirty="0">
              <a:latin typeface="Times New Roman" pitchFamily="18" charset="0"/>
              <a:cs typeface="Times New Roman" pitchFamily="18" charset="0"/>
            </a:endParaRPr>
          </a:p>
        </p:txBody>
      </p:sp>
      <p:sp>
        <p:nvSpPr>
          <p:cNvPr id="2" name="Title 1"/>
          <p:cNvSpPr>
            <a:spLocks noGrp="1"/>
          </p:cNvSpPr>
          <p:nvPr>
            <p:ph type="title"/>
          </p:nvPr>
        </p:nvSpPr>
        <p:spPr/>
        <p:txBody>
          <a:bodyPr>
            <a:noAutofit/>
          </a:bodyPr>
          <a:lstStyle/>
          <a:p>
            <a:pPr algn="ctr"/>
            <a:r>
              <a:rPr lang="en-GB" sz="4000" dirty="0">
                <a:solidFill>
                  <a:schemeClr val="tx1"/>
                </a:solidFill>
                <a:effectLst/>
                <a:latin typeface="Times New Roman" pitchFamily="18" charset="0"/>
                <a:cs typeface="Times New Roman" pitchFamily="18" charset="0"/>
              </a:rPr>
              <a:t>Language defined</a:t>
            </a:r>
            <a:endParaRPr lang="en-GB" sz="40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9177134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109728" indent="0" algn="just">
              <a:lnSpc>
                <a:spcPct val="150000"/>
              </a:lnSpc>
              <a:buNone/>
            </a:pPr>
            <a:r>
              <a:rPr lang="en-GB" sz="2200" dirty="0">
                <a:latin typeface="Times New Roman" pitchFamily="18" charset="0"/>
                <a:cs typeface="Times New Roman" pitchFamily="18" charset="0"/>
              </a:rPr>
              <a:t>Earlier, Jespersen (1946) had reminded us of Talleyrand’s famous observation that language exists to hide one’s thoughts, and Kierkegaard’s suggestion that language is often used to cover up a complete lack of thought!</a:t>
            </a:r>
          </a:p>
          <a:p>
            <a:endParaRPr lang="en-GB" dirty="0"/>
          </a:p>
        </p:txBody>
      </p:sp>
      <p:sp>
        <p:nvSpPr>
          <p:cNvPr id="2" name="Title 1"/>
          <p:cNvSpPr>
            <a:spLocks noGrp="1"/>
          </p:cNvSpPr>
          <p:nvPr>
            <p:ph type="title"/>
          </p:nvPr>
        </p:nvSpPr>
        <p:spPr/>
        <p:txBody>
          <a:bodyPr>
            <a:noAutofit/>
          </a:bodyPr>
          <a:lstStyle/>
          <a:p>
            <a:pPr algn="ctr"/>
            <a:r>
              <a:rPr lang="en-GB" sz="4000" dirty="0">
                <a:solidFill>
                  <a:schemeClr val="tx1"/>
                </a:solidFill>
                <a:effectLst/>
                <a:latin typeface="Times New Roman" pitchFamily="18" charset="0"/>
                <a:cs typeface="Times New Roman" pitchFamily="18" charset="0"/>
              </a:rPr>
              <a:t>Language defined</a:t>
            </a:r>
            <a:endParaRPr lang="en-GB" sz="40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3196008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marL="109728" indent="0" algn="just">
              <a:lnSpc>
                <a:spcPct val="150000"/>
              </a:lnSpc>
              <a:buNone/>
            </a:pPr>
            <a:r>
              <a:rPr lang="en-GB" sz="2200" dirty="0">
                <a:latin typeface="Times New Roman" pitchFamily="18" charset="0"/>
                <a:cs typeface="Times New Roman" pitchFamily="18" charset="0"/>
              </a:rPr>
              <a:t>There may be some overstatement here, but it seems clear enough that there has always been resistance to the abandoning of a particular language, something that can easily coincide with a desire for a purely ‘instrumental’ bilingualism in which the original variety is retained. If this pragmatically driven bilingualism involves a language stronger or more dominant than the maternal variety, then the latter may find its own domains of use steadily shrinking. The retreat here may involve an increasing emphasis on the </a:t>
            </a:r>
            <a:r>
              <a:rPr lang="en-GB" sz="2200" i="1" dirty="0">
                <a:latin typeface="Times New Roman" pitchFamily="18" charset="0"/>
                <a:cs typeface="Times New Roman" pitchFamily="18" charset="0"/>
              </a:rPr>
              <a:t>non</a:t>
            </a:r>
            <a:r>
              <a:rPr lang="en-GB" sz="2200" dirty="0">
                <a:latin typeface="Times New Roman" pitchFamily="18" charset="0"/>
                <a:cs typeface="Times New Roman" pitchFamily="18" charset="0"/>
              </a:rPr>
              <a:t>-instrumental functions of the home language, a heightening of the distinction between the </a:t>
            </a:r>
            <a:r>
              <a:rPr lang="en-GB" sz="2200" i="1" dirty="0">
                <a:latin typeface="Times New Roman" pitchFamily="18" charset="0"/>
                <a:cs typeface="Times New Roman" pitchFamily="18" charset="0"/>
              </a:rPr>
              <a:t>communicative</a:t>
            </a:r>
            <a:r>
              <a:rPr lang="en-GB" sz="2200" dirty="0">
                <a:latin typeface="Times New Roman" pitchFamily="18" charset="0"/>
                <a:cs typeface="Times New Roman" pitchFamily="18" charset="0"/>
              </a:rPr>
              <a:t> and </a:t>
            </a:r>
            <a:r>
              <a:rPr lang="en-GB" sz="2200" i="1" dirty="0">
                <a:latin typeface="Times New Roman" pitchFamily="18" charset="0"/>
                <a:cs typeface="Times New Roman" pitchFamily="18" charset="0"/>
              </a:rPr>
              <a:t>symbolic </a:t>
            </a:r>
            <a:r>
              <a:rPr lang="en-GB" sz="2200" dirty="0">
                <a:latin typeface="Times New Roman" pitchFamily="18" charset="0"/>
                <a:cs typeface="Times New Roman" pitchFamily="18" charset="0"/>
              </a:rPr>
              <a:t>functions.</a:t>
            </a:r>
          </a:p>
          <a:p>
            <a:pPr>
              <a:lnSpc>
                <a:spcPct val="150000"/>
              </a:lnSpc>
            </a:pPr>
            <a:endParaRPr lang="en-GB" sz="2000" dirty="0">
              <a:latin typeface="Times New Roman" pitchFamily="18" charset="0"/>
              <a:cs typeface="Times New Roman" pitchFamily="18" charset="0"/>
            </a:endParaRPr>
          </a:p>
        </p:txBody>
      </p:sp>
      <p:sp>
        <p:nvSpPr>
          <p:cNvPr id="2" name="Title 1"/>
          <p:cNvSpPr>
            <a:spLocks noGrp="1"/>
          </p:cNvSpPr>
          <p:nvPr>
            <p:ph type="title"/>
          </p:nvPr>
        </p:nvSpPr>
        <p:spPr/>
        <p:txBody>
          <a:bodyPr>
            <a:noAutofit/>
          </a:bodyPr>
          <a:lstStyle/>
          <a:p>
            <a:pPr algn="ctr"/>
            <a:r>
              <a:rPr lang="en-GB" sz="4000" dirty="0">
                <a:solidFill>
                  <a:schemeClr val="tx1"/>
                </a:solidFill>
                <a:effectLst/>
                <a:latin typeface="Times New Roman" pitchFamily="18" charset="0"/>
                <a:cs typeface="Times New Roman" pitchFamily="18" charset="0"/>
              </a:rPr>
              <a:t>Language defined</a:t>
            </a:r>
            <a:endParaRPr lang="en-GB" sz="40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40272882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109728" indent="0" algn="just">
              <a:lnSpc>
                <a:spcPct val="150000"/>
              </a:lnSpc>
              <a:buNone/>
            </a:pPr>
            <a:r>
              <a:rPr lang="en-GB" sz="2000" dirty="0">
                <a:latin typeface="Times New Roman" pitchFamily="18" charset="0"/>
                <a:cs typeface="Times New Roman" pitchFamily="18" charset="0"/>
              </a:rPr>
              <a:t>The essence of the distinction between the communicative and the symbolic functions lies in a differentiation between language in its ordinarily understood sense as an instrumental tool, and language as an emblem of </a:t>
            </a:r>
            <a:r>
              <a:rPr lang="en-GB" sz="2000" dirty="0" err="1">
                <a:latin typeface="Times New Roman" pitchFamily="18" charset="0"/>
                <a:cs typeface="Times New Roman" pitchFamily="18" charset="0"/>
              </a:rPr>
              <a:t>groupness</a:t>
            </a:r>
            <a:r>
              <a:rPr lang="en-GB" sz="2000" dirty="0">
                <a:latin typeface="Times New Roman" pitchFamily="18" charset="0"/>
                <a:cs typeface="Times New Roman" pitchFamily="18" charset="0"/>
              </a:rPr>
              <a:t>, a symbol, a psychosocial rallying-point. It is a distinction whose salience varies greatly across speech communities. For instance, in any group in which the language of daily use is </a:t>
            </a:r>
            <a:r>
              <a:rPr lang="en-GB" sz="2000" i="1" dirty="0">
                <a:latin typeface="Times New Roman" pitchFamily="18" charset="0"/>
                <a:cs typeface="Times New Roman" pitchFamily="18" charset="0"/>
              </a:rPr>
              <a:t>also </a:t>
            </a:r>
            <a:r>
              <a:rPr lang="en-GB" sz="2000" dirty="0">
                <a:latin typeface="Times New Roman" pitchFamily="18" charset="0"/>
                <a:cs typeface="Times New Roman" pitchFamily="18" charset="0"/>
              </a:rPr>
              <a:t>the ancestral language, intangible symbolic aspects are intertwined with the instrumental function.</a:t>
            </a:r>
          </a:p>
          <a:p>
            <a:pPr algn="just">
              <a:lnSpc>
                <a:spcPct val="150000"/>
              </a:lnSpc>
            </a:pPr>
            <a:endParaRPr lang="en-GB" sz="20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pPr algn="ctr"/>
            <a:r>
              <a:rPr lang="en-GB" sz="4000" dirty="0">
                <a:solidFill>
                  <a:schemeClr val="tx1"/>
                </a:solidFill>
                <a:effectLst/>
                <a:latin typeface="Times New Roman" pitchFamily="18" charset="0"/>
                <a:cs typeface="Times New Roman" pitchFamily="18" charset="0"/>
              </a:rPr>
              <a:t>Communication and culture</a:t>
            </a:r>
          </a:p>
        </p:txBody>
      </p:sp>
    </p:spTree>
    <p:extLst>
      <p:ext uri="{BB962C8B-B14F-4D97-AF65-F5344CB8AC3E}">
        <p14:creationId xmlns:p14="http://schemas.microsoft.com/office/powerpoint/2010/main" val="21301091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109728" indent="0" algn="just">
              <a:lnSpc>
                <a:spcPct val="150000"/>
              </a:lnSpc>
              <a:buNone/>
            </a:pPr>
            <a:r>
              <a:rPr lang="en-GB" sz="2200" dirty="0">
                <a:latin typeface="Times New Roman" pitchFamily="18" charset="0"/>
                <a:cs typeface="Times New Roman" pitchFamily="18" charset="0"/>
              </a:rPr>
              <a:t>It is in this way that we are always ‘translating’ and ‘interpreting’ when we speak, and our ability to read between the lines, as it were, depends upon a cultural continuity in which language is embedded, and which is not open to all.</a:t>
            </a:r>
          </a:p>
          <a:p>
            <a:pPr marL="109728" indent="0" algn="just">
              <a:lnSpc>
                <a:spcPct val="150000"/>
              </a:lnSpc>
              <a:buNone/>
            </a:pPr>
            <a:endParaRPr lang="en-GB" sz="2200" dirty="0">
              <a:latin typeface="Times New Roman" pitchFamily="18" charset="0"/>
              <a:cs typeface="Times New Roman" pitchFamily="18" charset="0"/>
            </a:endParaRPr>
          </a:p>
          <a:p>
            <a:pPr marL="109728" indent="0" algn="just">
              <a:lnSpc>
                <a:spcPct val="150000"/>
              </a:lnSpc>
              <a:buNone/>
            </a:pPr>
            <a:r>
              <a:rPr lang="en-GB" sz="2200" dirty="0">
                <a:latin typeface="Times New Roman" pitchFamily="18" charset="0"/>
                <a:cs typeface="Times New Roman" pitchFamily="18" charset="0"/>
              </a:rPr>
              <a:t>Outsiders’ who have learned a language for practical reasons may develop a highly fluent command, but they may also find that certain deeper levels of communication remain closed to them.</a:t>
            </a:r>
          </a:p>
          <a:p>
            <a:pPr algn="just">
              <a:lnSpc>
                <a:spcPct val="150000"/>
              </a:lnSpc>
            </a:pPr>
            <a:endParaRPr lang="en-GB" sz="22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pPr algn="ctr"/>
            <a:r>
              <a:rPr lang="en-GB" sz="4400" dirty="0">
                <a:solidFill>
                  <a:schemeClr val="tx1"/>
                </a:solidFill>
                <a:effectLst/>
                <a:latin typeface="Times New Roman" pitchFamily="18" charset="0"/>
                <a:cs typeface="Times New Roman" pitchFamily="18" charset="0"/>
              </a:rPr>
              <a:t>Communication and culture</a:t>
            </a:r>
            <a:endParaRPr lang="en-GB" dirty="0"/>
          </a:p>
        </p:txBody>
      </p:sp>
    </p:spTree>
    <p:extLst>
      <p:ext uri="{BB962C8B-B14F-4D97-AF65-F5344CB8AC3E}">
        <p14:creationId xmlns:p14="http://schemas.microsoft.com/office/powerpoint/2010/main" val="322253740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280</TotalTime>
  <Words>2018</Words>
  <Application>Microsoft Office PowerPoint</Application>
  <PresentationFormat>On-screen Show (4:3)</PresentationFormat>
  <Paragraphs>51</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Concourse</vt:lpstr>
      <vt:lpstr>Identity and Language</vt:lpstr>
      <vt:lpstr>Language defined</vt:lpstr>
      <vt:lpstr>Language defined</vt:lpstr>
      <vt:lpstr>Language defined</vt:lpstr>
      <vt:lpstr>Language defined</vt:lpstr>
      <vt:lpstr>Language defined</vt:lpstr>
      <vt:lpstr>Language defined</vt:lpstr>
      <vt:lpstr>Communication and culture</vt:lpstr>
      <vt:lpstr>Communication and culture</vt:lpstr>
      <vt:lpstr>Communication and culture</vt:lpstr>
      <vt:lpstr>Communication and culture</vt:lpstr>
      <vt:lpstr>Communication and culture</vt:lpstr>
      <vt:lpstr>Language goodness</vt:lpstr>
      <vt:lpstr>Language goodness</vt:lpstr>
      <vt:lpstr>Language goodness</vt:lpstr>
      <vt:lpstr>Dialect</vt:lpstr>
      <vt:lpstr>Dialect</vt:lpstr>
      <vt:lpstr>Dialect</vt:lpstr>
      <vt:lpstr>Standard and nonstandard dialect </vt:lpstr>
      <vt:lpstr>Standard and nonstandard dialect </vt:lpstr>
      <vt:lpstr>Standard and nonstandard dialect </vt:lpstr>
      <vt:lpstr>Standard and nonstandard dialect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 are you?</dc:title>
  <dc:creator>Asus Pc</dc:creator>
  <cp:lastModifiedBy>Asus Pc</cp:lastModifiedBy>
  <cp:revision>66</cp:revision>
  <dcterms:created xsi:type="dcterms:W3CDTF">2006-08-16T00:00:00Z</dcterms:created>
  <dcterms:modified xsi:type="dcterms:W3CDTF">2019-11-18T19:29:45Z</dcterms:modified>
</cp:coreProperties>
</file>