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1" r:id="rId1"/>
  </p:sldMasterIdLst>
  <p:sldIdLst>
    <p:sldId id="256" r:id="rId2"/>
    <p:sldId id="261" r:id="rId3"/>
    <p:sldId id="264" r:id="rId4"/>
    <p:sldId id="262" r:id="rId5"/>
    <p:sldId id="263" r:id="rId6"/>
    <p:sldId id="265" r:id="rId7"/>
    <p:sldId id="266" r:id="rId8"/>
    <p:sldId id="257" r:id="rId9"/>
    <p:sldId id="267" r:id="rId10"/>
    <p:sldId id="259" r:id="rId11"/>
    <p:sldId id="258" r:id="rId12"/>
    <p:sldId id="272" r:id="rId13"/>
    <p:sldId id="276" r:id="rId14"/>
    <p:sldId id="277" r:id="rId15"/>
    <p:sldId id="268" r:id="rId16"/>
    <p:sldId id="270" r:id="rId17"/>
    <p:sldId id="273" r:id="rId18"/>
    <p:sldId id="278" r:id="rId19"/>
    <p:sldId id="282" r:id="rId20"/>
    <p:sldId id="279" r:id="rId21"/>
    <p:sldId id="280"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0860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83327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18044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7089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BE07DC-CE1E-4804-B327-2C8FE1BBAE3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60044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E07DC-CE1E-4804-B327-2C8FE1BBAE3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33241801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E07DC-CE1E-4804-B327-2C8FE1BBAE3A}"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3108998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BE07DC-CE1E-4804-B327-2C8FE1BBAE3A}"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400078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E07DC-CE1E-4804-B327-2C8FE1BBAE3A}"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65431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E07DC-CE1E-4804-B327-2C8FE1BBAE3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8010340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E07DC-CE1E-4804-B327-2C8FE1BBAE3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8585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07DC-CE1E-4804-B327-2C8FE1BBAE3A}" type="datetimeFigureOut">
              <a:rPr lang="en-US" smtClean="0"/>
              <a:t>10/11/2018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D4732-8E8A-4B1D-BA9B-AADB90B67217}" type="slidenum">
              <a:rPr lang="en-US" smtClean="0"/>
              <a:t>‹#›</a:t>
            </a:fld>
            <a:endParaRPr lang="en-US"/>
          </a:p>
        </p:txBody>
      </p:sp>
    </p:spTree>
    <p:extLst>
      <p:ext uri="{BB962C8B-B14F-4D97-AF65-F5344CB8AC3E}">
        <p14:creationId xmlns:p14="http://schemas.microsoft.com/office/powerpoint/2010/main" val="8421770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58"/>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19138"/>
            <a:ext cx="4448014" cy="2227397"/>
          </a:xfrm>
          <a:prstGeom prst="rect">
            <a:avLst/>
          </a:prstGeom>
        </p:spPr>
      </p:pic>
    </p:spTree>
    <p:extLst>
      <p:ext uri="{BB962C8B-B14F-4D97-AF65-F5344CB8AC3E}">
        <p14:creationId xmlns:p14="http://schemas.microsoft.com/office/powerpoint/2010/main" val="54474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902775" y="255494"/>
            <a:ext cx="10386447" cy="769441"/>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چگونه موضوع تحقیق(مسأله تحقیق) را انتخاب کنیم؟</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7" name="Flowchart: Terminator 6"/>
          <p:cNvSpPr/>
          <p:nvPr/>
        </p:nvSpPr>
        <p:spPr>
          <a:xfrm>
            <a:off x="213884" y="1346374"/>
            <a:ext cx="11764227" cy="811369"/>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gn="just" rtl="1">
              <a:lnSpc>
                <a:spcPct val="107000"/>
              </a:lnSpc>
              <a:spcAft>
                <a:spcPts val="0"/>
              </a:spcAft>
              <a:buFont typeface="Wingdings" panose="05000000000000000000" pitchFamily="2" charset="2"/>
              <a:buChar char=""/>
            </a:pPr>
            <a:r>
              <a:rPr lang="ar-SA" sz="2600" dirty="0">
                <a:solidFill>
                  <a:schemeClr val="tx1"/>
                </a:solidFill>
                <a:latin typeface="Calibri" panose="020F0502020204030204" pitchFamily="34" charset="0"/>
                <a:ea typeface="Calibri" panose="020F0502020204030204" pitchFamily="34" charset="0"/>
                <a:cs typeface="B Koodak" panose="00000700000000000000" pitchFamily="2" charset="-78"/>
              </a:rPr>
              <a:t>تجربه­های شخصی با توجه به علاقه و استعداد خود فرد مثلاً موضوعات هنری، ورزشی، </a:t>
            </a:r>
            <a:r>
              <a:rPr lang="ar-SA" sz="2600" dirty="0" smtClean="0">
                <a:solidFill>
                  <a:schemeClr val="tx1"/>
                </a:solidFill>
                <a:latin typeface="Calibri" panose="020F0502020204030204" pitchFamily="34" charset="0"/>
                <a:ea typeface="Calibri" panose="020F0502020204030204" pitchFamily="34" charset="0"/>
                <a:cs typeface="B Koodak" panose="00000700000000000000" pitchFamily="2" charset="-78"/>
              </a:rPr>
              <a:t>تاریخی</a:t>
            </a:r>
            <a:endParaRPr lang="en-US" sz="2600" dirty="0">
              <a:solidFill>
                <a:schemeClr val="tx1"/>
              </a:solidFill>
              <a:latin typeface="Calibri" panose="020F0502020204030204" pitchFamily="34" charset="0"/>
              <a:ea typeface="Calibri" panose="020F0502020204030204" pitchFamily="34" charset="0"/>
              <a:cs typeface="B Koodak" panose="00000700000000000000" pitchFamily="2" charset="-78"/>
            </a:endParaRPr>
          </a:p>
        </p:txBody>
      </p:sp>
      <p:sp>
        <p:nvSpPr>
          <p:cNvPr id="8" name="Flowchart: Terminator 7"/>
          <p:cNvSpPr/>
          <p:nvPr/>
        </p:nvSpPr>
        <p:spPr>
          <a:xfrm>
            <a:off x="902775" y="2536071"/>
            <a:ext cx="9118242" cy="75448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lgn="just" rtl="1">
              <a:lnSpc>
                <a:spcPct val="107000"/>
              </a:lnSpc>
              <a:spcBef>
                <a:spcPts val="1000"/>
              </a:spcBef>
              <a:buFont typeface="Wingdings" panose="05000000000000000000" pitchFamily="2" charset="2"/>
              <a:buChar char=""/>
            </a:pPr>
            <a:r>
              <a:rPr lang="ar-SA" sz="2800" dirty="0">
                <a:solidFill>
                  <a:schemeClr val="tx1"/>
                </a:solidFill>
                <a:latin typeface="Calibri" panose="020F0502020204030204" pitchFamily="34" charset="0"/>
                <a:ea typeface="Calibri" panose="020F0502020204030204" pitchFamily="34" charset="0"/>
                <a:cs typeface="B Koodak" panose="00000700000000000000" pitchFamily="2" charset="-78"/>
              </a:rPr>
              <a:t>اتفاقات زندگی روزمره مثلاً آلودگی هوا، ترافیک و ...</a:t>
            </a:r>
            <a:endParaRPr lang="en-US" sz="2800" dirty="0">
              <a:solidFill>
                <a:schemeClr val="tx1"/>
              </a:solidFill>
              <a:latin typeface="Calibri" panose="020F0502020204030204" pitchFamily="34" charset="0"/>
              <a:ea typeface="Calibri" panose="020F0502020204030204" pitchFamily="34" charset="0"/>
              <a:cs typeface="B Koodak" panose="00000700000000000000" pitchFamily="2" charset="-78"/>
            </a:endParaRPr>
          </a:p>
        </p:txBody>
      </p:sp>
      <p:sp>
        <p:nvSpPr>
          <p:cNvPr id="9" name="Flowchart: Terminator 8"/>
          <p:cNvSpPr/>
          <p:nvPr/>
        </p:nvSpPr>
        <p:spPr>
          <a:xfrm>
            <a:off x="318571" y="3655998"/>
            <a:ext cx="11873429" cy="754480"/>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marL="342900" lvl="0" indent="-342900" algn="just" rtl="1">
              <a:lnSpc>
                <a:spcPct val="107000"/>
              </a:lnSpc>
              <a:spcBef>
                <a:spcPts val="1000"/>
              </a:spcBef>
              <a:buFont typeface="Wingdings" panose="05000000000000000000" pitchFamily="2" charset="2"/>
              <a:buChar char=""/>
            </a:pPr>
            <a:r>
              <a:rPr lang="ar-SA" sz="2800" dirty="0">
                <a:solidFill>
                  <a:schemeClr val="tx1"/>
                </a:solidFill>
                <a:latin typeface="Calibri" panose="020F0502020204030204" pitchFamily="34" charset="0"/>
                <a:ea typeface="Calibri" panose="020F0502020204030204" pitchFamily="34" charset="0"/>
                <a:cs typeface="B Koodak" panose="00000700000000000000" pitchFamily="2" charset="-78"/>
              </a:rPr>
              <a:t>کنجکاوی در اطلاعات ارائه شده در فیلمهای تلویزیون، رادیو، کتاب درسی، مجلات و ...</a:t>
            </a:r>
            <a:endParaRPr lang="en-US" sz="2800" dirty="0">
              <a:solidFill>
                <a:schemeClr val="tx1"/>
              </a:solidFill>
              <a:latin typeface="Calibri" panose="020F0502020204030204" pitchFamily="34" charset="0"/>
              <a:ea typeface="Calibri" panose="020F0502020204030204" pitchFamily="34" charset="0"/>
              <a:cs typeface="B Koodak" panose="00000700000000000000" pitchFamily="2" charset="-78"/>
            </a:endParaRPr>
          </a:p>
        </p:txBody>
      </p:sp>
      <p:sp>
        <p:nvSpPr>
          <p:cNvPr id="10" name="Flowchart: Terminator 9"/>
          <p:cNvSpPr/>
          <p:nvPr/>
        </p:nvSpPr>
        <p:spPr>
          <a:xfrm>
            <a:off x="375632" y="4749633"/>
            <a:ext cx="11759305" cy="75448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just" rtl="1">
              <a:lnSpc>
                <a:spcPct val="107000"/>
              </a:lnSpc>
              <a:spcBef>
                <a:spcPts val="1000"/>
              </a:spcBef>
              <a:buFont typeface="Wingdings" panose="05000000000000000000" pitchFamily="2" charset="2"/>
              <a:buChar char=""/>
            </a:pPr>
            <a:r>
              <a:rPr lang="ar-SA" sz="2800" dirty="0">
                <a:solidFill>
                  <a:schemeClr val="tx1"/>
                </a:solidFill>
                <a:latin typeface="Calibri" panose="020F0502020204030204" pitchFamily="34" charset="0"/>
                <a:ea typeface="Calibri" panose="020F0502020204030204" pitchFamily="34" charset="0"/>
                <a:cs typeface="B Koodak" panose="00000700000000000000" pitchFamily="2" charset="-78"/>
              </a:rPr>
              <a:t>معرفی دیگران مثل معلم، سایر محققان، یا فراخوان­های پژوهشی جشنواره­های علمی  </a:t>
            </a:r>
            <a:endParaRPr lang="en-US" sz="2800" dirty="0">
              <a:solidFill>
                <a:schemeClr val="tx1"/>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376802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ular Callout 4"/>
          <p:cNvSpPr/>
          <p:nvPr/>
        </p:nvSpPr>
        <p:spPr>
          <a:xfrm>
            <a:off x="4926314" y="342817"/>
            <a:ext cx="6162395"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prstClr val="black"/>
                </a:solidFill>
                <a:latin typeface="Calibri Light" panose="020F0302020204030204"/>
                <a:cs typeface="B Koodak" panose="00000700000000000000" pitchFamily="2" charset="-78"/>
              </a:rPr>
              <a:t>نکات مهم در انتخاب موضوع تحقیق</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6" name="Flowchart: Document 5"/>
          <p:cNvSpPr/>
          <p:nvPr/>
        </p:nvSpPr>
        <p:spPr>
          <a:xfrm>
            <a:off x="7688687" y="1503102"/>
            <a:ext cx="3936148" cy="673428"/>
          </a:xfrm>
          <a:prstGeom prst="flowChartDocumen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به آن علاقه داشته باشیم</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sp>
        <p:nvSpPr>
          <p:cNvPr id="7" name="Flowchart: Document 6"/>
          <p:cNvSpPr/>
          <p:nvPr/>
        </p:nvSpPr>
        <p:spPr>
          <a:xfrm>
            <a:off x="7186411" y="2853309"/>
            <a:ext cx="4438423" cy="673428"/>
          </a:xfrm>
          <a:prstGeom prst="flowChartDocumen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صبورانه و آگاهانه انتخاب شود</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sp>
        <p:nvSpPr>
          <p:cNvPr id="8" name="Flowchart: Document 7"/>
          <p:cNvSpPr/>
          <p:nvPr/>
        </p:nvSpPr>
        <p:spPr>
          <a:xfrm>
            <a:off x="1494416" y="1744256"/>
            <a:ext cx="5237160" cy="673428"/>
          </a:xfrm>
          <a:prstGeom prst="flowChartDocumen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از نظر زمانی و مکانی نزدیک باشد</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sp>
        <p:nvSpPr>
          <p:cNvPr id="9" name="Flowchart: Document 8"/>
          <p:cNvSpPr/>
          <p:nvPr/>
        </p:nvSpPr>
        <p:spPr>
          <a:xfrm>
            <a:off x="1401651" y="2853309"/>
            <a:ext cx="5237160" cy="673428"/>
          </a:xfrm>
          <a:prstGeom prst="flowChartDocumen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با اهمیت و مفید باشد</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sp>
        <p:nvSpPr>
          <p:cNvPr id="10" name="Flowchart: Document 9"/>
          <p:cNvSpPr/>
          <p:nvPr/>
        </p:nvSpPr>
        <p:spPr>
          <a:xfrm>
            <a:off x="7688686" y="4086966"/>
            <a:ext cx="3644473" cy="673428"/>
          </a:xfrm>
          <a:prstGeom prst="flowChartDocumen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محدود و جزئی باشد</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sp>
        <p:nvSpPr>
          <p:cNvPr id="11" name="Flowchart: Document 10"/>
          <p:cNvSpPr/>
          <p:nvPr/>
        </p:nvSpPr>
        <p:spPr>
          <a:xfrm>
            <a:off x="1687009" y="4203516"/>
            <a:ext cx="5237160" cy="673428"/>
          </a:xfrm>
          <a:prstGeom prst="flowChartDocumen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بتوانیم آن را انجام دهیم</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32" y="342817"/>
            <a:ext cx="1879090" cy="2105496"/>
          </a:xfrm>
          <a:prstGeom prst="rect">
            <a:avLst/>
          </a:prstGeom>
        </p:spPr>
      </p:pic>
    </p:spTree>
    <p:extLst>
      <p:ext uri="{BB962C8B-B14F-4D97-AF65-F5344CB8AC3E}">
        <p14:creationId xmlns:p14="http://schemas.microsoft.com/office/powerpoint/2010/main" val="22007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up)">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up)">
                                      <p:cBhvr>
                                        <p:cTn id="27" dur="5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wipe(up)">
                                      <p:cBhvr>
                                        <p:cTn id="37" dur="500"/>
                                        <p:tgtEl>
                                          <p:spTgt spid="9">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up)">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Effect transition="in" filter="wipe(up)">
                                      <p:cBhvr>
                                        <p:cTn id="47" dur="500"/>
                                        <p:tgtEl>
                                          <p:spTgt spid="10">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wipe(up)">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Effect transition="in" filter="wipe(up)">
                                      <p:cBhvr>
                                        <p:cTn id="57" dur="500"/>
                                        <p:tgtEl>
                                          <p:spTgt spid="11">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wipe(up)">
                                      <p:cBhvr>
                                        <p:cTn id="6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P spid="10" grpId="0" build="p" animBg="1"/>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ular Callout 7"/>
          <p:cNvSpPr/>
          <p:nvPr/>
        </p:nvSpPr>
        <p:spPr>
          <a:xfrm>
            <a:off x="2910625" y="420091"/>
            <a:ext cx="8075054"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چگونه موضوع تحقیق را محدود کنیم؟</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4409239" y="1923766"/>
            <a:ext cx="5402441" cy="707886"/>
          </a:xfrm>
          <a:prstGeom prst="rect">
            <a:avLst/>
          </a:prstGeom>
        </p:spPr>
        <p:txBody>
          <a:bodyPr wrap="none">
            <a:spAutoFit/>
          </a:bodyPr>
          <a:lstStyle/>
          <a:p>
            <a:r>
              <a:rPr lang="ar-SA" sz="4000" dirty="0">
                <a:cs typeface="B Koodak" panose="00000700000000000000" pitchFamily="2" charset="-78"/>
              </a:rPr>
              <a:t>تأثیر فضای مجازی بر نوجوانان</a:t>
            </a:r>
            <a:endParaRPr lang="en-US" sz="4000" dirty="0">
              <a:cs typeface="B Koodak" panose="00000700000000000000" pitchFamily="2" charset="-78"/>
            </a:endParaRPr>
          </a:p>
        </p:txBody>
      </p:sp>
      <p:sp>
        <p:nvSpPr>
          <p:cNvPr id="3" name="Rectangle 2"/>
          <p:cNvSpPr/>
          <p:nvPr/>
        </p:nvSpPr>
        <p:spPr>
          <a:xfrm>
            <a:off x="772733" y="2835617"/>
            <a:ext cx="11153104" cy="1015663"/>
          </a:xfrm>
          <a:prstGeom prst="rect">
            <a:avLst/>
          </a:prstGeom>
        </p:spPr>
        <p:txBody>
          <a:bodyPr wrap="square">
            <a:spAutoFit/>
          </a:bodyPr>
          <a:lstStyle/>
          <a:p>
            <a:pPr algn="just" rtl="1"/>
            <a:r>
              <a:rPr lang="fa-IR" sz="3600" dirty="0">
                <a:ln w="0"/>
                <a:solidFill>
                  <a:srgbClr val="FF0000"/>
                </a:solidFill>
                <a:effectLst>
                  <a:outerShdw blurRad="38100" dist="19050" dir="2700000" algn="tl" rotWithShape="0">
                    <a:schemeClr val="dk1">
                      <a:alpha val="40000"/>
                    </a:schemeClr>
                  </a:outerShdw>
                </a:effectLst>
                <a:cs typeface="B Koodak" panose="00000700000000000000" pitchFamily="2" charset="-78"/>
              </a:rPr>
              <a:t>عامل زمان و مکان:</a:t>
            </a:r>
          </a:p>
          <a:p>
            <a:pPr algn="just" rtl="1"/>
            <a:r>
              <a:rPr lang="fa-IR" sz="2400" dirty="0" smtClean="0">
                <a:latin typeface="Calibri" panose="020F0502020204030204" pitchFamily="34" charset="0"/>
                <a:ea typeface="Calibri" panose="020F0502020204030204" pitchFamily="34" charset="0"/>
                <a:cs typeface="B Koodak" panose="00000700000000000000" pitchFamily="2" charset="-78"/>
              </a:rPr>
              <a:t>گ</a:t>
            </a:r>
            <a:r>
              <a:rPr lang="ar-SA" sz="2400" dirty="0" smtClean="0">
                <a:latin typeface="Calibri" panose="020F0502020204030204" pitchFamily="34" charset="0"/>
                <a:ea typeface="Calibri" panose="020F0502020204030204" pitchFamily="34" charset="0"/>
                <a:cs typeface="B Koodak" panose="00000700000000000000" pitchFamily="2" charset="-78"/>
              </a:rPr>
              <a:t>روه </a:t>
            </a:r>
            <a:r>
              <a:rPr lang="ar-SA" sz="2400" dirty="0">
                <a:latin typeface="Calibri" panose="020F0502020204030204" pitchFamily="34" charset="0"/>
                <a:ea typeface="Calibri" panose="020F0502020204030204" pitchFamily="34" charset="0"/>
                <a:cs typeface="B Koodak" panose="00000700000000000000" pitchFamily="2" charset="-78"/>
              </a:rPr>
              <a:t>خاص مثل نوجوانان دختر، یا شهر خاص مثلاً تهران، یا در یک دوره زمانی خاص مثلاً تابستان 1397</a:t>
            </a:r>
            <a:endParaRPr lang="en-US" sz="2400" dirty="0">
              <a:cs typeface="B Koodak" panose="00000700000000000000" pitchFamily="2" charset="-78"/>
            </a:endParaRPr>
          </a:p>
        </p:txBody>
      </p:sp>
      <p:sp>
        <p:nvSpPr>
          <p:cNvPr id="12" name="Rectangle 11"/>
          <p:cNvSpPr/>
          <p:nvPr/>
        </p:nvSpPr>
        <p:spPr>
          <a:xfrm>
            <a:off x="772733" y="4189261"/>
            <a:ext cx="11153104" cy="1015663"/>
          </a:xfrm>
          <a:prstGeom prst="rect">
            <a:avLst/>
          </a:prstGeom>
        </p:spPr>
        <p:txBody>
          <a:bodyPr wrap="square">
            <a:spAutoFit/>
          </a:bodyPr>
          <a:lstStyle/>
          <a:p>
            <a:pPr algn="just" rtl="1"/>
            <a:r>
              <a:rPr lang="fa-IR" sz="3600" dirty="0" smtClean="0">
                <a:ln w="0"/>
                <a:solidFill>
                  <a:srgbClr val="FF0000"/>
                </a:solidFill>
                <a:effectLst>
                  <a:outerShdw blurRad="38100" dist="19050" dir="2700000" algn="tl" rotWithShape="0">
                    <a:schemeClr val="dk1">
                      <a:alpha val="40000"/>
                    </a:schemeClr>
                  </a:outerShdw>
                </a:effectLst>
                <a:cs typeface="B Koodak" panose="00000700000000000000" pitchFamily="2" charset="-78"/>
              </a:rPr>
              <a:t>کاهش متغیرهای مورد بررسی:</a:t>
            </a:r>
            <a:endParaRPr lang="fa-IR" sz="3600" dirty="0">
              <a:ln w="0"/>
              <a:solidFill>
                <a:srgbClr val="FF0000"/>
              </a:solidFill>
              <a:effectLst>
                <a:outerShdw blurRad="38100" dist="19050" dir="2700000" algn="tl" rotWithShape="0">
                  <a:schemeClr val="dk1">
                    <a:alpha val="40000"/>
                  </a:schemeClr>
                </a:outerShdw>
              </a:effectLst>
              <a:cs typeface="B Koodak" panose="00000700000000000000" pitchFamily="2" charset="-78"/>
            </a:endParaRPr>
          </a:p>
          <a:p>
            <a:pPr algn="just" rtl="1"/>
            <a:r>
              <a:rPr lang="ar-SA" sz="2400" dirty="0">
                <a:latin typeface="Calibri" panose="020F0502020204030204" pitchFamily="34" charset="0"/>
                <a:ea typeface="Calibri" panose="020F0502020204030204" pitchFamily="34" charset="0"/>
                <a:cs typeface="B Koodak" panose="00000700000000000000" pitchFamily="2" charset="-78"/>
              </a:rPr>
              <a:t>تأثیر فضای مجازی بر </a:t>
            </a:r>
            <a:r>
              <a:rPr lang="ar-SA" sz="2400" dirty="0">
                <a:solidFill>
                  <a:srgbClr val="0070C0"/>
                </a:solidFill>
                <a:latin typeface="Calibri" panose="020F0502020204030204" pitchFamily="34" charset="0"/>
                <a:ea typeface="Calibri" panose="020F0502020204030204" pitchFamily="34" charset="0"/>
                <a:cs typeface="B Koodak" panose="00000700000000000000" pitchFamily="2" charset="-78"/>
              </a:rPr>
              <a:t>کم شدن روابط نوجوان با خانواده</a:t>
            </a:r>
            <a:r>
              <a:rPr lang="ar-SA" sz="2400" dirty="0">
                <a:latin typeface="Calibri" panose="020F0502020204030204" pitchFamily="34" charset="0"/>
                <a:ea typeface="Calibri" panose="020F0502020204030204" pitchFamily="34" charset="0"/>
                <a:cs typeface="B Koodak" panose="00000700000000000000" pitchFamily="2" charset="-78"/>
              </a:rPr>
              <a:t>، تأثیر فضای مجازی بر </a:t>
            </a:r>
            <a:r>
              <a:rPr lang="ar-SA" sz="2400" dirty="0">
                <a:solidFill>
                  <a:srgbClr val="0070C0"/>
                </a:solidFill>
                <a:latin typeface="Calibri" panose="020F0502020204030204" pitchFamily="34" charset="0"/>
                <a:ea typeface="Calibri" panose="020F0502020204030204" pitchFamily="34" charset="0"/>
                <a:cs typeface="B Koodak" panose="00000700000000000000" pitchFamily="2" charset="-78"/>
              </a:rPr>
              <a:t>سلامت اخلاقی نوجوانان</a:t>
            </a:r>
            <a:endParaRPr lang="en-US" sz="2400" dirty="0">
              <a:solidFill>
                <a:srgbClr val="0070C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40842705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02775" y="255494"/>
            <a:ext cx="10386447" cy="769441"/>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موضوع تحقیق می تواند به یک مکان خاص اختصاص یابد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429"/>
            <a:ext cx="5715000" cy="47126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996" y="1280429"/>
            <a:ext cx="5703279" cy="4712677"/>
          </a:xfrm>
          <a:prstGeom prst="rect">
            <a:avLst/>
          </a:prstGeom>
        </p:spPr>
      </p:pic>
    </p:spTree>
    <p:extLst>
      <p:ext uri="{BB962C8B-B14F-4D97-AF65-F5344CB8AC3E}">
        <p14:creationId xmlns:p14="http://schemas.microsoft.com/office/powerpoint/2010/main" val="540587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3067"/>
            <a:ext cx="5820508" cy="487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62" y="1503067"/>
            <a:ext cx="5861538" cy="4876800"/>
          </a:xfrm>
          <a:prstGeom prst="rect">
            <a:avLst/>
          </a:prstGeom>
        </p:spPr>
      </p:pic>
      <p:sp>
        <p:nvSpPr>
          <p:cNvPr id="6" name="Rectangle 5"/>
          <p:cNvSpPr/>
          <p:nvPr/>
        </p:nvSpPr>
        <p:spPr>
          <a:xfrm>
            <a:off x="902776" y="255493"/>
            <a:ext cx="10386447" cy="769441"/>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موضوع تحقیق می تواند به یک مکان خاص اختصاص یابد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Tree>
    <p:extLst>
      <p:ext uri="{BB962C8B-B14F-4D97-AF65-F5344CB8AC3E}">
        <p14:creationId xmlns:p14="http://schemas.microsoft.com/office/powerpoint/2010/main" val="6327469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ular Callout 5"/>
          <p:cNvSpPr/>
          <p:nvPr/>
        </p:nvSpPr>
        <p:spPr>
          <a:xfrm>
            <a:off x="4519502"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فعالیت</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416677" y="1747539"/>
            <a:ext cx="8613164" cy="830997"/>
          </a:xfrm>
          <a:prstGeom prst="rect">
            <a:avLst/>
          </a:prstGeom>
          <a:noFill/>
        </p:spPr>
        <p:txBody>
          <a:bodyPr wrap="square" lIns="91440" tIns="45720" rIns="91440" bIns="45720">
            <a:spAutoFit/>
          </a:bodyPr>
          <a:lstStyle/>
          <a:p>
            <a:pPr algn="just" rtl="1">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این جمله نیوتن به چه معنی است؟</a:t>
            </a:r>
          </a:p>
        </p:txBody>
      </p:sp>
      <p:sp>
        <p:nvSpPr>
          <p:cNvPr id="9" name="Rectangle 8"/>
          <p:cNvSpPr/>
          <p:nvPr/>
        </p:nvSpPr>
        <p:spPr>
          <a:xfrm>
            <a:off x="3120669" y="3175085"/>
            <a:ext cx="5950668" cy="1234953"/>
          </a:xfrm>
          <a:prstGeom prst="rect">
            <a:avLst/>
          </a:prstGeom>
        </p:spPr>
        <p:txBody>
          <a:bodyPr wrap="none">
            <a:spAutoFit/>
          </a:bodyPr>
          <a:lstStyle/>
          <a:p>
            <a:pPr algn="ctr" rtl="1">
              <a:lnSpc>
                <a:spcPct val="150000"/>
              </a:lnSpc>
            </a:pPr>
            <a:r>
              <a:rPr lang="fa-IR" sz="5400" dirty="0">
                <a:ln w="0"/>
                <a:effectLst>
                  <a:outerShdw blurRad="38100" dist="19050" dir="2700000" algn="tl" rotWithShape="0">
                    <a:schemeClr val="dk1">
                      <a:alpha val="40000"/>
                    </a:schemeClr>
                  </a:outerShdw>
                </a:effectLst>
                <a:cs typeface="B Koodak" panose="00000700000000000000" pitchFamily="2" charset="-78"/>
              </a:rPr>
              <a:t>کوچک کن تا پیروز شوی</a:t>
            </a:r>
            <a:endParaRPr lang="en-US" sz="5400" dirty="0">
              <a:ln w="0"/>
              <a:effectLst>
                <a:outerShdw blurRad="38100" dist="19050" dir="2700000" algn="tl" rotWithShape="0">
                  <a:schemeClr val="dk1">
                    <a:alpha val="40000"/>
                  </a:schemeClr>
                </a:outerShdw>
              </a:effectLst>
              <a:cs typeface="B Koodak" panose="00000700000000000000" pitchFamily="2" charset="-78"/>
            </a:endParaRPr>
          </a:p>
        </p:txBody>
      </p:sp>
    </p:spTree>
    <p:extLst>
      <p:ext uri="{BB962C8B-B14F-4D97-AF65-F5344CB8AC3E}">
        <p14:creationId xmlns:p14="http://schemas.microsoft.com/office/powerpoint/2010/main" val="3917701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ular Callout 2"/>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فعالیت2</a:t>
            </a:r>
            <a:endParaRPr lang="fa-IR" sz="320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04" y="4096384"/>
            <a:ext cx="1495990" cy="2094231"/>
          </a:xfrm>
          <a:prstGeom prst="rect">
            <a:avLst/>
          </a:prstGeom>
        </p:spPr>
      </p:pic>
      <p:sp>
        <p:nvSpPr>
          <p:cNvPr id="8" name="Rectangle 7"/>
          <p:cNvSpPr/>
          <p:nvPr/>
        </p:nvSpPr>
        <p:spPr>
          <a:xfrm>
            <a:off x="1777533" y="1807677"/>
            <a:ext cx="7659469" cy="523220"/>
          </a:xfrm>
          <a:prstGeom prst="rect">
            <a:avLst/>
          </a:prstGeom>
        </p:spPr>
        <p:txBody>
          <a:bodyPr wrap="none">
            <a:spAutoFit/>
          </a:bodyPr>
          <a:lstStyle/>
          <a:p>
            <a:pPr algn="r" rtl="1"/>
            <a:r>
              <a:rPr lang="fa-IR" sz="2800" dirty="0" smtClean="0">
                <a:latin typeface="Calibri" panose="020F0502020204030204" pitchFamily="34" charset="0"/>
                <a:ea typeface="Calibri" panose="020F0502020204030204" pitchFamily="34" charset="0"/>
                <a:cs typeface="B Koodak" panose="00000700000000000000" pitchFamily="2" charset="-78"/>
              </a:rPr>
              <a:t>در انتخاب موضوع تحقیق زیر چه نکته مهمی رعایت </a:t>
            </a:r>
            <a:r>
              <a:rPr lang="fa-IR" sz="2800" b="1" u="sng" dirty="0" smtClean="0">
                <a:solidFill>
                  <a:srgbClr val="0070C0"/>
                </a:solidFill>
                <a:latin typeface="Calibri" panose="020F0502020204030204" pitchFamily="34" charset="0"/>
                <a:ea typeface="Calibri" panose="020F0502020204030204" pitchFamily="34" charset="0"/>
                <a:cs typeface="B Koodak" panose="00000700000000000000" pitchFamily="2" charset="-78"/>
              </a:rPr>
              <a:t>نشده</a:t>
            </a:r>
            <a:r>
              <a:rPr lang="fa-IR" sz="2800" dirty="0" smtClean="0">
                <a:latin typeface="Calibri" panose="020F0502020204030204" pitchFamily="34" charset="0"/>
                <a:ea typeface="Calibri" panose="020F0502020204030204" pitchFamily="34" charset="0"/>
                <a:cs typeface="B Koodak" panose="00000700000000000000" pitchFamily="2" charset="-78"/>
              </a:rPr>
              <a:t> است:</a:t>
            </a:r>
          </a:p>
        </p:txBody>
      </p:sp>
      <p:sp>
        <p:nvSpPr>
          <p:cNvPr id="5" name="Rectangle 4"/>
          <p:cNvSpPr/>
          <p:nvPr/>
        </p:nvSpPr>
        <p:spPr>
          <a:xfrm>
            <a:off x="1340533" y="3244334"/>
            <a:ext cx="9510937" cy="769441"/>
          </a:xfrm>
          <a:prstGeom prst="rect">
            <a:avLst/>
          </a:prstGeom>
        </p:spPr>
        <p:txBody>
          <a:bodyPr wrap="none">
            <a:spAutoFit/>
          </a:bodyPr>
          <a:lstStyle/>
          <a:p>
            <a:pPr algn="ctr" rtl="1"/>
            <a:r>
              <a:rPr lang="ar-SA" sz="4400" dirty="0">
                <a:latin typeface="Calibri" panose="020F0502020204030204" pitchFamily="34" charset="0"/>
                <a:ea typeface="Calibri" panose="020F0502020204030204" pitchFamily="34" charset="0"/>
                <a:cs typeface="B Koodak" panose="00000700000000000000" pitchFamily="2" charset="-78"/>
              </a:rPr>
              <a:t>چندتا فرشته می­توانند سر نوک یک سوزن بنشینند</a:t>
            </a:r>
            <a:endParaRPr lang="en-US" sz="4400" dirty="0">
              <a:cs typeface="B Koodak" panose="00000700000000000000" pitchFamily="2" charset="-78"/>
            </a:endParaRPr>
          </a:p>
        </p:txBody>
      </p:sp>
    </p:spTree>
    <p:extLst>
      <p:ext uri="{BB962C8B-B14F-4D97-AF65-F5344CB8AC3E}">
        <p14:creationId xmlns:p14="http://schemas.microsoft.com/office/powerpoint/2010/main" val="180708671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ular Callout 10"/>
          <p:cNvSpPr/>
          <p:nvPr/>
        </p:nvSpPr>
        <p:spPr>
          <a:xfrm>
            <a:off x="5137688" y="420091"/>
            <a:ext cx="3297974"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تعریف و بیان مسأله</a:t>
            </a:r>
            <a:endParaRPr lang="fa-IR" sz="320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814" y="90578"/>
            <a:ext cx="1906291" cy="1772377"/>
          </a:xfrm>
          <a:prstGeom prst="rect">
            <a:avLst/>
          </a:prstGeom>
        </p:spPr>
      </p:pic>
      <p:sp>
        <p:nvSpPr>
          <p:cNvPr id="2" name="Rectangle 1"/>
          <p:cNvSpPr/>
          <p:nvPr/>
        </p:nvSpPr>
        <p:spPr>
          <a:xfrm>
            <a:off x="270456" y="1862955"/>
            <a:ext cx="11668259" cy="1569660"/>
          </a:xfrm>
          <a:prstGeom prst="rect">
            <a:avLst/>
          </a:prstGeom>
        </p:spPr>
        <p:txBody>
          <a:bodyPr wrap="square">
            <a:spAutoFit/>
          </a:bodyPr>
          <a:lstStyle/>
          <a:p>
            <a:pPr algn="just" rtl="1"/>
            <a:r>
              <a:rPr lang="ar-SA" sz="3200" dirty="0" smtClean="0">
                <a:latin typeface="Calibri" panose="020F0502020204030204" pitchFamily="34" charset="0"/>
                <a:ea typeface="Calibri" panose="020F0502020204030204" pitchFamily="34" charset="0"/>
                <a:cs typeface="B Koodak" panose="00000700000000000000" pitchFamily="2" charset="-78"/>
              </a:rPr>
              <a:t>هر </a:t>
            </a:r>
            <a:r>
              <a:rPr lang="ar-SA" sz="3200" dirty="0">
                <a:latin typeface="Calibri" panose="020F0502020204030204" pitchFamily="34" charset="0"/>
                <a:ea typeface="Calibri" panose="020F0502020204030204" pitchFamily="34" charset="0"/>
                <a:cs typeface="B Koodak" panose="00000700000000000000" pitchFamily="2" charset="-78"/>
              </a:rPr>
              <a:t>فردی توسط تعداد زیادی پدیده ناشناخته محاصره شده است. محقق پس از انتخاب عنوان مناسب برای تحقیق، مطالعه خود را شروع می­کند. در ابتدا باید مسأله خود را بیان نماید. </a:t>
            </a:r>
            <a:endParaRPr lang="en-US" sz="3200" dirty="0">
              <a:cs typeface="B Koodak" panose="00000700000000000000" pitchFamily="2" charset="-78"/>
            </a:endParaRPr>
          </a:p>
        </p:txBody>
      </p:sp>
      <p:sp>
        <p:nvSpPr>
          <p:cNvPr id="3" name="Rectangle 2"/>
          <p:cNvSpPr/>
          <p:nvPr/>
        </p:nvSpPr>
        <p:spPr>
          <a:xfrm>
            <a:off x="270456" y="3910575"/>
            <a:ext cx="11668259" cy="1384995"/>
          </a:xfrm>
          <a:prstGeom prst="rect">
            <a:avLst/>
          </a:prstGeom>
        </p:spPr>
        <p:txBody>
          <a:bodyPr wrap="square">
            <a:spAutoFit/>
          </a:bodyPr>
          <a:lstStyle/>
          <a:p>
            <a:pPr algn="just" rtl="1"/>
            <a:r>
              <a:rPr lang="fa-IR" sz="2800" dirty="0" smtClean="0">
                <a:latin typeface="Calibri" panose="020F0502020204030204" pitchFamily="34" charset="0"/>
                <a:ea typeface="Calibri" panose="020F0502020204030204" pitchFamily="34" charset="0"/>
                <a:cs typeface="B Koodak" panose="00000700000000000000" pitchFamily="2" charset="-78"/>
              </a:rPr>
              <a:t>برای بیان آن باید </a:t>
            </a:r>
            <a:r>
              <a:rPr lang="ar-SA" sz="2800" dirty="0" smtClean="0">
                <a:latin typeface="Calibri" panose="020F0502020204030204" pitchFamily="34" charset="0"/>
                <a:ea typeface="Calibri" panose="020F0502020204030204" pitchFamily="34" charset="0"/>
                <a:cs typeface="B Koodak" panose="00000700000000000000" pitchFamily="2" charset="-78"/>
              </a:rPr>
              <a:t>زمینه­ای </a:t>
            </a:r>
            <a:r>
              <a:rPr lang="ar-SA" sz="2800" dirty="0">
                <a:latin typeface="Calibri" panose="020F0502020204030204" pitchFamily="34" charset="0"/>
                <a:ea typeface="Calibri" panose="020F0502020204030204" pitchFamily="34" charset="0"/>
                <a:cs typeface="B Koodak" panose="00000700000000000000" pitchFamily="2" charset="-78"/>
              </a:rPr>
              <a:t>را که مسئله مورد نظر در آن رخ داده یا رخ می­دهد به </a:t>
            </a:r>
            <a:r>
              <a:rPr lang="ar-SA" sz="2800" dirty="0" smtClean="0">
                <a:latin typeface="Calibri" panose="020F0502020204030204" pitchFamily="34" charset="0"/>
                <a:ea typeface="Calibri" panose="020F0502020204030204" pitchFamily="34" charset="0"/>
                <a:cs typeface="B Koodak" panose="00000700000000000000" pitchFamily="2" charset="-78"/>
              </a:rPr>
              <a:t>تصویر</a:t>
            </a:r>
            <a:r>
              <a:rPr lang="fa-IR" sz="2800" dirty="0" smtClean="0">
                <a:latin typeface="Calibri" panose="020F0502020204030204" pitchFamily="34" charset="0"/>
                <a:ea typeface="Calibri" panose="020F0502020204030204" pitchFamily="34" charset="0"/>
                <a:cs typeface="B Koodak" panose="00000700000000000000" pitchFamily="2" charset="-78"/>
              </a:rPr>
              <a:t> کشیده شود</a:t>
            </a:r>
            <a:r>
              <a:rPr lang="ar-SA" sz="2800" dirty="0" smtClean="0">
                <a:latin typeface="Calibri" panose="020F0502020204030204" pitchFamily="34" charset="0"/>
                <a:ea typeface="Calibri" panose="020F0502020204030204" pitchFamily="34" charset="0"/>
                <a:cs typeface="B Koodak" panose="00000700000000000000" pitchFamily="2" charset="-78"/>
              </a:rPr>
              <a:t>. </a:t>
            </a:r>
            <a:r>
              <a:rPr lang="ar-SA" sz="2800" dirty="0">
                <a:latin typeface="Calibri" panose="020F0502020204030204" pitchFamily="34" charset="0"/>
                <a:ea typeface="Calibri" panose="020F0502020204030204" pitchFamily="34" charset="0"/>
                <a:cs typeface="B Koodak" panose="00000700000000000000" pitchFamily="2" charset="-78"/>
              </a:rPr>
              <a:t>در توضیحی روشن و مختصر </a:t>
            </a:r>
            <a:r>
              <a:rPr lang="ar-SA" sz="2800" dirty="0" smtClean="0">
                <a:latin typeface="Calibri" panose="020F0502020204030204" pitchFamily="34" charset="0"/>
                <a:ea typeface="Calibri" panose="020F0502020204030204" pitchFamily="34" charset="0"/>
                <a:cs typeface="B Koodak" panose="00000700000000000000" pitchFamily="2" charset="-78"/>
              </a:rPr>
              <a:t>باید </a:t>
            </a:r>
            <a:r>
              <a:rPr lang="fa-IR" sz="2800" dirty="0" smtClean="0">
                <a:latin typeface="Calibri" panose="020F0502020204030204" pitchFamily="34" charset="0"/>
                <a:ea typeface="Calibri" panose="020F0502020204030204" pitchFamily="34" charset="0"/>
                <a:cs typeface="B Koodak" panose="00000700000000000000" pitchFamily="2" charset="-78"/>
              </a:rPr>
              <a:t>به </a:t>
            </a:r>
            <a:r>
              <a:rPr lang="ar-SA" sz="2800" dirty="0" smtClean="0">
                <a:latin typeface="Calibri" panose="020F0502020204030204" pitchFamily="34" charset="0"/>
                <a:ea typeface="Calibri" panose="020F0502020204030204" pitchFamily="34" charset="0"/>
                <a:cs typeface="B Koodak" panose="00000700000000000000" pitchFamily="2" charset="-78"/>
              </a:rPr>
              <a:t>خصوصیات </a:t>
            </a:r>
            <a:r>
              <a:rPr lang="ar-SA" sz="2800" dirty="0">
                <a:latin typeface="Calibri" panose="020F0502020204030204" pitchFamily="34" charset="0"/>
                <a:ea typeface="Calibri" panose="020F0502020204030204" pitchFamily="34" charset="0"/>
                <a:cs typeface="B Koodak" panose="00000700000000000000" pitchFamily="2" charset="-78"/>
              </a:rPr>
              <a:t>مسئله، گستردگی موضوع و </a:t>
            </a:r>
            <a:r>
              <a:rPr lang="fa-IR" sz="2800" dirty="0" smtClean="0">
                <a:latin typeface="Calibri" panose="020F0502020204030204" pitchFamily="34" charset="0"/>
                <a:ea typeface="Calibri" panose="020F0502020204030204" pitchFamily="34" charset="0"/>
                <a:cs typeface="B Koodak" panose="00000700000000000000" pitchFamily="2" charset="-78"/>
              </a:rPr>
              <a:t>برخی </a:t>
            </a:r>
            <a:r>
              <a:rPr lang="ar-SA" sz="2800" dirty="0" smtClean="0">
                <a:latin typeface="Calibri" panose="020F0502020204030204" pitchFamily="34" charset="0"/>
                <a:ea typeface="Calibri" panose="020F0502020204030204" pitchFamily="34" charset="0"/>
                <a:cs typeface="B Koodak" panose="00000700000000000000" pitchFamily="2" charset="-78"/>
              </a:rPr>
              <a:t>علتهای ا</a:t>
            </a:r>
            <a:r>
              <a:rPr lang="fa-IR" sz="2800" dirty="0" smtClean="0">
                <a:latin typeface="Calibri" panose="020F0502020204030204" pitchFamily="34" charset="0"/>
                <a:ea typeface="Calibri" panose="020F0502020204030204" pitchFamily="34" charset="0"/>
                <a:cs typeface="B Koodak" panose="00000700000000000000" pitchFamily="2" charset="-78"/>
              </a:rPr>
              <a:t>ج</a:t>
            </a:r>
            <a:r>
              <a:rPr lang="ar-SA" sz="2800" dirty="0" smtClean="0">
                <a:latin typeface="Calibri" panose="020F0502020204030204" pitchFamily="34" charset="0"/>
                <a:ea typeface="Calibri" panose="020F0502020204030204" pitchFamily="34" charset="0"/>
                <a:cs typeface="B Koodak" panose="00000700000000000000" pitchFamily="2" charset="-78"/>
              </a:rPr>
              <a:t>تماعی </a:t>
            </a:r>
            <a:r>
              <a:rPr lang="ar-SA" sz="2800" dirty="0">
                <a:latin typeface="Calibri" panose="020F0502020204030204" pitchFamily="34" charset="0"/>
                <a:ea typeface="Calibri" panose="020F0502020204030204" pitchFamily="34" charset="0"/>
                <a:cs typeface="B Koodak" panose="00000700000000000000" pitchFamily="2" charset="-78"/>
              </a:rPr>
              <a:t>بروز </a:t>
            </a:r>
            <a:r>
              <a:rPr lang="ar-SA" sz="2800" dirty="0" smtClean="0">
                <a:latin typeface="Calibri" panose="020F0502020204030204" pitchFamily="34" charset="0"/>
                <a:ea typeface="Calibri" panose="020F0502020204030204" pitchFamily="34" charset="0"/>
                <a:cs typeface="B Koodak" panose="00000700000000000000" pitchFamily="2" charset="-78"/>
              </a:rPr>
              <a:t>آن</a:t>
            </a:r>
            <a:r>
              <a:rPr lang="fa-IR" sz="2800" dirty="0">
                <a:latin typeface="Calibri" panose="020F0502020204030204" pitchFamily="34" charset="0"/>
                <a:ea typeface="Calibri" panose="020F0502020204030204" pitchFamily="34" charset="0"/>
                <a:cs typeface="B Koodak" panose="00000700000000000000" pitchFamily="2" charset="-78"/>
              </a:rPr>
              <a:t> </a:t>
            </a:r>
            <a:r>
              <a:rPr lang="fa-IR" sz="2800" dirty="0" smtClean="0">
                <a:latin typeface="Calibri" panose="020F0502020204030204" pitchFamily="34" charset="0"/>
                <a:ea typeface="Calibri" panose="020F0502020204030204" pitchFamily="34" charset="0"/>
                <a:cs typeface="B Koodak" panose="00000700000000000000" pitchFamily="2" charset="-78"/>
              </a:rPr>
              <a:t>پرداخت</a:t>
            </a:r>
            <a:r>
              <a:rPr lang="ar-SA" sz="2800" dirty="0" smtClean="0">
                <a:latin typeface="Calibri" panose="020F0502020204030204" pitchFamily="34" charset="0"/>
                <a:ea typeface="Calibri" panose="020F0502020204030204" pitchFamily="34" charset="0"/>
                <a:cs typeface="B Koodak" panose="00000700000000000000" pitchFamily="2" charset="-78"/>
              </a:rPr>
              <a:t>.</a:t>
            </a:r>
            <a:endParaRPr lang="en-US" sz="2800" dirty="0">
              <a:cs typeface="B Koodak" panose="00000700000000000000" pitchFamily="2" charset="-78"/>
            </a:endParaRPr>
          </a:p>
        </p:txBody>
      </p:sp>
    </p:spTree>
    <p:extLst>
      <p:ext uri="{BB962C8B-B14F-4D97-AF65-F5344CB8AC3E}">
        <p14:creationId xmlns:p14="http://schemas.microsoft.com/office/powerpoint/2010/main" val="14771349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576" y="5034949"/>
            <a:ext cx="1104900" cy="17827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77" y="5155087"/>
            <a:ext cx="1104900" cy="1666875"/>
          </a:xfrm>
          <a:prstGeom prst="rect">
            <a:avLst/>
          </a:prstGeom>
        </p:spPr>
      </p:pic>
      <p:sp>
        <p:nvSpPr>
          <p:cNvPr id="5" name="Rectangle 4"/>
          <p:cNvSpPr/>
          <p:nvPr/>
        </p:nvSpPr>
        <p:spPr>
          <a:xfrm>
            <a:off x="412123" y="735540"/>
            <a:ext cx="10829313" cy="1014380"/>
          </a:xfrm>
          <a:prstGeom prst="rect">
            <a:avLst/>
          </a:prstGeom>
        </p:spPr>
        <p:txBody>
          <a:bodyPr wrap="square">
            <a:spAutoFit/>
          </a:bodyPr>
          <a:lstStyle/>
          <a:p>
            <a:pPr algn="just" rtl="1">
              <a:lnSpc>
                <a:spcPct val="107000"/>
              </a:lnSpc>
              <a:spcAft>
                <a:spcPts val="0"/>
              </a:spcAft>
            </a:pPr>
            <a:r>
              <a:rPr lang="ar-SA" sz="2800" dirty="0">
                <a:latin typeface="Calibri" panose="020F0502020204030204" pitchFamily="34" charset="0"/>
                <a:ea typeface="Calibri" panose="020F0502020204030204" pitchFamily="34" charset="0"/>
                <a:cs typeface="B Koodak" panose="00000700000000000000" pitchFamily="2" charset="-78"/>
              </a:rPr>
              <a:t>پس از جستجو و مطالعه مقالات </a:t>
            </a:r>
            <a:r>
              <a:rPr lang="fa-IR" sz="2800" dirty="0" smtClean="0">
                <a:latin typeface="Calibri" panose="020F0502020204030204" pitchFamily="34" charset="0"/>
                <a:ea typeface="Calibri" panose="020F0502020204030204" pitchFamily="34" charset="0"/>
                <a:cs typeface="B Koodak" panose="00000700000000000000" pitchFamily="2" charset="-78"/>
              </a:rPr>
              <a:t>مرتبط </a:t>
            </a:r>
            <a:r>
              <a:rPr lang="ar-SA" sz="2800" dirty="0" smtClean="0">
                <a:latin typeface="Calibri" panose="020F0502020204030204" pitchFamily="34" charset="0"/>
                <a:ea typeface="Calibri" panose="020F0502020204030204" pitchFamily="34" charset="0"/>
                <a:cs typeface="B Koodak" panose="00000700000000000000" pitchFamily="2" charset="-78"/>
              </a:rPr>
              <a:t>سایر محققان</a:t>
            </a:r>
            <a:r>
              <a:rPr lang="fa-IR" sz="2800" dirty="0" smtClean="0">
                <a:latin typeface="Calibri" panose="020F0502020204030204" pitchFamily="34" charset="0"/>
                <a:ea typeface="Calibri" panose="020F0502020204030204" pitchFamily="34" charset="0"/>
                <a:cs typeface="B Koodak" panose="00000700000000000000" pitchFamily="2" charset="-78"/>
              </a:rPr>
              <a:t> با موضوع خود</a:t>
            </a:r>
            <a:r>
              <a:rPr lang="ar-SA" sz="2800" dirty="0" smtClean="0">
                <a:latin typeface="Calibri" panose="020F0502020204030204" pitchFamily="34" charset="0"/>
                <a:ea typeface="Calibri" panose="020F0502020204030204" pitchFamily="34" charset="0"/>
                <a:cs typeface="B Koodak" panose="00000700000000000000" pitchFamily="2" charset="-78"/>
              </a:rPr>
              <a:t> </a:t>
            </a:r>
            <a:r>
              <a:rPr lang="ar-SA" sz="2800" dirty="0">
                <a:latin typeface="Calibri" panose="020F0502020204030204" pitchFamily="34" charset="0"/>
                <a:ea typeface="Calibri" panose="020F0502020204030204" pitchFamily="34" charset="0"/>
                <a:cs typeface="B Koodak" panose="00000700000000000000" pitchFamily="2" charset="-78"/>
              </a:rPr>
              <a:t>از یافته­های آنها در </a:t>
            </a:r>
            <a:r>
              <a:rPr lang="fa-IR" sz="2800" dirty="0" smtClean="0">
                <a:latin typeface="Calibri" panose="020F0502020204030204" pitchFamily="34" charset="0"/>
                <a:ea typeface="Calibri" panose="020F0502020204030204" pitchFamily="34" charset="0"/>
                <a:cs typeface="B Koodak" panose="00000700000000000000" pitchFamily="2" charset="-78"/>
              </a:rPr>
              <a:t>بیان مسأله </a:t>
            </a:r>
            <a:r>
              <a:rPr lang="ar-SA" sz="2800" dirty="0" smtClean="0">
                <a:latin typeface="Calibri" panose="020F0502020204030204" pitchFamily="34" charset="0"/>
                <a:ea typeface="Calibri" panose="020F0502020204030204" pitchFamily="34" charset="0"/>
                <a:cs typeface="B Koodak" panose="00000700000000000000" pitchFamily="2" charset="-78"/>
              </a:rPr>
              <a:t>استفاده </a:t>
            </a:r>
            <a:r>
              <a:rPr lang="ar-SA" sz="2800" dirty="0">
                <a:latin typeface="Calibri" panose="020F0502020204030204" pitchFamily="34" charset="0"/>
                <a:ea typeface="Calibri" panose="020F0502020204030204" pitchFamily="34" charset="0"/>
                <a:cs typeface="B Koodak" panose="00000700000000000000" pitchFamily="2" charset="-78"/>
              </a:rPr>
              <a:t>کنید.</a:t>
            </a:r>
            <a:endParaRPr lang="en-US" sz="2000" dirty="0">
              <a:effectLst/>
              <a:latin typeface="Calibri" panose="020F0502020204030204" pitchFamily="34" charset="0"/>
              <a:ea typeface="Calibri" panose="020F0502020204030204" pitchFamily="34" charset="0"/>
              <a:cs typeface="B Koodak" panose="00000700000000000000" pitchFamily="2" charset="-78"/>
            </a:endParaRPr>
          </a:p>
        </p:txBody>
      </p:sp>
      <p:sp>
        <p:nvSpPr>
          <p:cNvPr id="7" name="Rectangle 6"/>
          <p:cNvSpPr/>
          <p:nvPr/>
        </p:nvSpPr>
        <p:spPr>
          <a:xfrm>
            <a:off x="-109558" y="2275068"/>
            <a:ext cx="11383894" cy="954107"/>
          </a:xfrm>
          <a:prstGeom prst="rect">
            <a:avLst/>
          </a:prstGeom>
        </p:spPr>
        <p:txBody>
          <a:bodyPr wrap="square">
            <a:spAutoFit/>
          </a:bodyPr>
          <a:lstStyle/>
          <a:p>
            <a:pPr algn="r" rtl="1"/>
            <a:r>
              <a:rPr lang="ar-SA" sz="2800" dirty="0">
                <a:latin typeface="Calibri" panose="020F0502020204030204" pitchFamily="34" charset="0"/>
                <a:ea typeface="Calibri" panose="020F0502020204030204" pitchFamily="34" charset="0"/>
                <a:cs typeface="B Koodak" panose="00000700000000000000" pitchFamily="2" charset="-78"/>
              </a:rPr>
              <a:t>اگر آمار و ارقام جدیدی که مرتبط با موضوع­تان است و نشان دهنده خوبی برای این است که موضوعتان واقعاً مشکل و معضل است، حتماً بیان کنید.</a:t>
            </a:r>
            <a:endParaRPr lang="en-US" sz="2800" dirty="0">
              <a:cs typeface="B Koodak" panose="00000700000000000000" pitchFamily="2" charset="-78"/>
            </a:endParaRPr>
          </a:p>
        </p:txBody>
      </p:sp>
      <p:sp>
        <p:nvSpPr>
          <p:cNvPr id="11" name="Rectangle 10"/>
          <p:cNvSpPr/>
          <p:nvPr/>
        </p:nvSpPr>
        <p:spPr>
          <a:xfrm>
            <a:off x="1388235" y="3653038"/>
            <a:ext cx="9510851" cy="1200329"/>
          </a:xfrm>
          <a:prstGeom prst="rect">
            <a:avLst/>
          </a:prstGeom>
        </p:spPr>
        <p:txBody>
          <a:bodyPr wrap="square">
            <a:spAutoFit/>
          </a:bodyPr>
          <a:lstStyle/>
          <a:p>
            <a:pPr algn="just" rtl="1"/>
            <a:r>
              <a:rPr lang="ar-SA" sz="2400" dirty="0">
                <a:solidFill>
                  <a:srgbClr val="FF0000"/>
                </a:solidFill>
                <a:latin typeface="Calibri" panose="020F0502020204030204" pitchFamily="34" charset="0"/>
                <a:ea typeface="Calibri" panose="020F0502020204030204" pitchFamily="34" charset="0"/>
                <a:cs typeface="B Koodak" panose="00000700000000000000" pitchFamily="2" charset="-78"/>
              </a:rPr>
              <a:t>مثلاً موضوع تحقیق درباره مطالعه کیفیت زندگی سالمندان(افراد بالای60سال) شهر تهران است، بهتر است به تعداد رو به افزایش سالمندان شهر تهران در چند سال اخیر اشاره شود تا ضروری بودن مطالعه کیفیت زندگی آنها آشکار شود.</a:t>
            </a:r>
            <a:endParaRPr lang="en-US" sz="2400" dirty="0">
              <a:solidFill>
                <a:srgbClr val="FF0000"/>
              </a:solidFill>
              <a:cs typeface="B Koodak" panose="00000700000000000000" pitchFamily="2" charset="-78"/>
            </a:endParaRPr>
          </a:p>
        </p:txBody>
      </p:sp>
      <p:sp>
        <p:nvSpPr>
          <p:cNvPr id="17" name="Rectangle 16"/>
          <p:cNvSpPr/>
          <p:nvPr/>
        </p:nvSpPr>
        <p:spPr>
          <a:xfrm>
            <a:off x="1452454" y="5378630"/>
            <a:ext cx="9124993" cy="523220"/>
          </a:xfrm>
          <a:prstGeom prst="rect">
            <a:avLst/>
          </a:prstGeom>
        </p:spPr>
        <p:txBody>
          <a:bodyPr wrap="square">
            <a:spAutoFit/>
          </a:bodyPr>
          <a:lstStyle/>
          <a:p>
            <a:pPr algn="r" rtl="1"/>
            <a:r>
              <a:rPr lang="fa-IR" sz="2800" dirty="0" smtClean="0">
                <a:latin typeface="Calibri" panose="020F0502020204030204" pitchFamily="34" charset="0"/>
                <a:ea typeface="Calibri" panose="020F0502020204030204" pitchFamily="34" charset="0"/>
                <a:cs typeface="B Koodak" panose="00000700000000000000" pitchFamily="2" charset="-78"/>
              </a:rPr>
              <a:t>در بیان مسأله درباره ضروری بودن و اهمیت مطالعه خود نیز صحبت کنید</a:t>
            </a:r>
            <a:endParaRPr lang="en-US" sz="2800" dirty="0">
              <a:cs typeface="B Koodak" panose="00000700000000000000" pitchFamily="2" charset="-78"/>
            </a:endParaRPr>
          </a:p>
        </p:txBody>
      </p:sp>
    </p:spTree>
    <p:extLst>
      <p:ext uri="{BB962C8B-B14F-4D97-AF65-F5344CB8AC3E}">
        <p14:creationId xmlns:p14="http://schemas.microsoft.com/office/powerpoint/2010/main" val="3761653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ular Callout 2"/>
          <p:cNvSpPr/>
          <p:nvPr/>
        </p:nvSpPr>
        <p:spPr>
          <a:xfrm>
            <a:off x="3696237" y="420091"/>
            <a:ext cx="3471729"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ضرورت انجام تحقیق</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02277" y="1632578"/>
            <a:ext cx="10893380" cy="1384995"/>
          </a:xfrm>
          <a:prstGeom prst="rect">
            <a:avLst/>
          </a:prstGeom>
        </p:spPr>
        <p:txBody>
          <a:bodyPr wrap="square">
            <a:spAutoFit/>
          </a:bodyPr>
          <a:lstStyle/>
          <a:p>
            <a:pPr algn="just" rtl="1"/>
            <a:r>
              <a:rPr lang="ar-SA" sz="2800" dirty="0">
                <a:latin typeface="Calibri" panose="020F0502020204030204" pitchFamily="34" charset="0"/>
                <a:ea typeface="Calibri" panose="020F0502020204030204" pitchFamily="34" charset="0"/>
                <a:cs typeface="B Koodak" panose="00000700000000000000" pitchFamily="2" charset="-78"/>
              </a:rPr>
              <a:t>در ضرورت تحقیق خواننده باید مجاب شود که انجام چنین تحقیقی به طور قطع لازم بوده است. بنابراین بایستی ابعاد مهم مسئله بزرگنمایی شده و به تفصیل بیان گردد و موقعیت­های قابل تصور بدون انجام چنین تحقیقی نیزشرح داده شود.</a:t>
            </a:r>
            <a:endParaRPr lang="en-US" sz="2800" dirty="0">
              <a:cs typeface="B Koodak" panose="00000700000000000000" pitchFamily="2" charset="-78"/>
            </a:endParaRPr>
          </a:p>
        </p:txBody>
      </p:sp>
      <p:sp>
        <p:nvSpPr>
          <p:cNvPr id="8" name="Rectangle 7"/>
          <p:cNvSpPr/>
          <p:nvPr/>
        </p:nvSpPr>
        <p:spPr>
          <a:xfrm>
            <a:off x="1133341" y="3429000"/>
            <a:ext cx="7778839" cy="1277914"/>
          </a:xfrm>
          <a:prstGeom prst="rect">
            <a:avLst/>
          </a:prstGeom>
        </p:spPr>
        <p:txBody>
          <a:bodyPr wrap="square">
            <a:spAutoFit/>
          </a:bodyPr>
          <a:lstStyle/>
          <a:p>
            <a:pPr algn="just" rtl="1">
              <a:lnSpc>
                <a:spcPct val="107000"/>
              </a:lnSpc>
              <a:spcAft>
                <a:spcPts val="0"/>
              </a:spcAft>
            </a:pPr>
            <a:r>
              <a:rPr lang="fa-IR" sz="3600" dirty="0">
                <a:latin typeface="Calibri" panose="020F0502020204030204" pitchFamily="34" charset="0"/>
                <a:ea typeface="Calibri" panose="020F0502020204030204" pitchFamily="34" charset="0"/>
                <a:cs typeface="B Koodak" panose="00000700000000000000" pitchFamily="2" charset="-78"/>
              </a:rPr>
              <a:t>الف) انجام تحقیق دارای چه ارزشی است؟</a:t>
            </a:r>
            <a:endParaRPr lang="en-US" sz="3600" dirty="0">
              <a:latin typeface="Calibri" panose="020F0502020204030204" pitchFamily="34" charset="0"/>
              <a:ea typeface="Calibri" panose="020F0502020204030204" pitchFamily="34" charset="0"/>
              <a:cs typeface="B Koodak" panose="00000700000000000000" pitchFamily="2" charset="-78"/>
            </a:endParaRPr>
          </a:p>
          <a:p>
            <a:pPr algn="just" rtl="1">
              <a:lnSpc>
                <a:spcPct val="107000"/>
              </a:lnSpc>
              <a:spcAft>
                <a:spcPts val="0"/>
              </a:spcAft>
            </a:pPr>
            <a:r>
              <a:rPr lang="fa-IR" sz="3600" dirty="0">
                <a:latin typeface="Calibri" panose="020F0502020204030204" pitchFamily="34" charset="0"/>
                <a:ea typeface="Calibri" panose="020F0502020204030204" pitchFamily="34" charset="0"/>
                <a:cs typeface="B Koodak" panose="00000700000000000000" pitchFamily="2" charset="-78"/>
              </a:rPr>
              <a:t>ب) نتایج آن به چه کاری می­آید؟</a:t>
            </a:r>
            <a:endParaRPr lang="en-US" sz="3600" dirty="0">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50422645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a-IR" dirty="0" smtClean="0">
                <a:solidFill>
                  <a:schemeClr val="bg1"/>
                </a:solidFill>
                <a:cs typeface="B Koodak" panose="00000700000000000000" pitchFamily="2" charset="-78"/>
              </a:rPr>
              <a:t>انتخاب موضوع و مسأله</a:t>
            </a:r>
            <a:endParaRPr lang="en-US" dirty="0">
              <a:solidFill>
                <a:schemeClr val="bg1"/>
              </a:solidFill>
              <a:cs typeface="B Koodak" panose="00000700000000000000" pitchFamily="2" charset="-78"/>
            </a:endParaRPr>
          </a:p>
        </p:txBody>
      </p:sp>
      <p:sp>
        <p:nvSpPr>
          <p:cNvPr id="7" name="Rectangle 6"/>
          <p:cNvSpPr/>
          <p:nvPr/>
        </p:nvSpPr>
        <p:spPr>
          <a:xfrm>
            <a:off x="2535111" y="540020"/>
            <a:ext cx="8024954" cy="923330"/>
          </a:xfrm>
          <a:prstGeom prst="rect">
            <a:avLst/>
          </a:prstGeom>
          <a:noFill/>
        </p:spPr>
        <p:txBody>
          <a:bodyPr wrap="none" lIns="91440" tIns="45720" rIns="91440" bIns="45720">
            <a:spAutoFit/>
          </a:bodyPr>
          <a:lstStyle/>
          <a:p>
            <a:pPr algn="ctr"/>
            <a:r>
              <a:rPr lang="fa-IR" sz="5400" dirty="0" smtClean="0">
                <a:ln w="0"/>
                <a:effectLst>
                  <a:outerShdw blurRad="38100" dist="19050" dir="2700000" algn="tl" rotWithShape="0">
                    <a:schemeClr val="dk1">
                      <a:alpha val="40000"/>
                    </a:schemeClr>
                  </a:outerShdw>
                </a:effectLst>
                <a:cs typeface="B Koodak" panose="00000700000000000000" pitchFamily="2" charset="-78"/>
              </a:rPr>
              <a:t>اولین قدم در انجام تحقیق چیست</a:t>
            </a:r>
            <a:endParaRPr lang="en-US" sz="54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566" y="1602383"/>
            <a:ext cx="3637499" cy="461786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118" y="689768"/>
            <a:ext cx="676275" cy="6762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637" y="1840436"/>
            <a:ext cx="5033493" cy="3775120"/>
          </a:xfrm>
          <a:prstGeom prst="rect">
            <a:avLst/>
          </a:prstGeom>
        </p:spPr>
      </p:pic>
    </p:spTree>
    <p:extLst>
      <p:ext uri="{BB962C8B-B14F-4D97-AF65-F5344CB8AC3E}">
        <p14:creationId xmlns:p14="http://schemas.microsoft.com/office/powerpoint/2010/main" val="1007466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99245" y="755378"/>
            <a:ext cx="11333409" cy="584775"/>
          </a:xfrm>
          <a:prstGeom prst="rect">
            <a:avLst/>
          </a:prstGeom>
        </p:spPr>
        <p:txBody>
          <a:bodyPr wrap="square">
            <a:spAutoFit/>
          </a:bodyPr>
          <a:lstStyle/>
          <a:p>
            <a:pPr algn="just" rtl="1"/>
            <a:r>
              <a:rPr lang="ar-SA" sz="3200" dirty="0">
                <a:latin typeface="Calibri" panose="020F0502020204030204" pitchFamily="34" charset="0"/>
                <a:ea typeface="Calibri" panose="020F0502020204030204" pitchFamily="34" charset="0"/>
                <a:cs typeface="B Koodak" panose="00000700000000000000" pitchFamily="2" charset="-78"/>
              </a:rPr>
              <a:t>در پایان بیان مسأله تحقیقتان را با یک </a:t>
            </a:r>
            <a:r>
              <a:rPr lang="ar-SA" sz="3200" dirty="0">
                <a:solidFill>
                  <a:srgbClr val="FF0000"/>
                </a:solidFill>
                <a:latin typeface="Calibri" panose="020F0502020204030204" pitchFamily="34" charset="0"/>
                <a:ea typeface="Calibri" panose="020F0502020204030204" pitchFamily="34" charset="0"/>
                <a:cs typeface="B Koodak" panose="00000700000000000000" pitchFamily="2" charset="-78"/>
              </a:rPr>
              <a:t>سوال کلّی </a:t>
            </a:r>
            <a:r>
              <a:rPr lang="ar-SA" sz="3200" dirty="0">
                <a:latin typeface="Calibri" panose="020F0502020204030204" pitchFamily="34" charset="0"/>
                <a:ea typeface="Calibri" panose="020F0502020204030204" pitchFamily="34" charset="0"/>
                <a:cs typeface="B Koodak" panose="00000700000000000000" pitchFamily="2" charset="-78"/>
              </a:rPr>
              <a:t>به پایان ببرید. </a:t>
            </a:r>
            <a:endParaRPr lang="fa-IR" sz="3200" dirty="0" smtClean="0">
              <a:latin typeface="Calibri" panose="020F0502020204030204" pitchFamily="34" charset="0"/>
              <a:ea typeface="Calibri" panose="020F0502020204030204" pitchFamily="34" charset="0"/>
              <a:cs typeface="B Koodak" panose="00000700000000000000" pitchFamily="2" charset="-78"/>
            </a:endParaRPr>
          </a:p>
        </p:txBody>
      </p:sp>
      <p:sp>
        <p:nvSpPr>
          <p:cNvPr id="2" name="Rectangle 1"/>
          <p:cNvSpPr/>
          <p:nvPr/>
        </p:nvSpPr>
        <p:spPr>
          <a:xfrm>
            <a:off x="399245" y="2095531"/>
            <a:ext cx="11062952" cy="523220"/>
          </a:xfrm>
          <a:prstGeom prst="rect">
            <a:avLst/>
          </a:prstGeom>
        </p:spPr>
        <p:txBody>
          <a:bodyPr wrap="square">
            <a:spAutoFit/>
          </a:bodyPr>
          <a:lstStyle/>
          <a:p>
            <a:pPr algn="just" rtl="1"/>
            <a:r>
              <a:rPr lang="ar-SA" sz="2800" dirty="0">
                <a:latin typeface="Calibri" panose="020F0502020204030204" pitchFamily="34" charset="0"/>
                <a:ea typeface="Calibri" panose="020F0502020204030204" pitchFamily="34" charset="0"/>
                <a:cs typeface="B Koodak" panose="00000700000000000000" pitchFamily="2" charset="-78"/>
              </a:rPr>
              <a:t>طرح مسأله باید به نحو شایسته و مناسبی به سوالات روشن و نسبتاً کوتاه تحقیق ختم شود. </a:t>
            </a:r>
            <a:endParaRPr lang="fa-IR" sz="2800" dirty="0">
              <a:latin typeface="Calibri" panose="020F0502020204030204" pitchFamily="34" charset="0"/>
              <a:ea typeface="Calibri" panose="020F0502020204030204" pitchFamily="34" charset="0"/>
              <a:cs typeface="B Koodak" panose="00000700000000000000" pitchFamily="2" charset="-78"/>
            </a:endParaRPr>
          </a:p>
        </p:txBody>
      </p:sp>
      <p:sp>
        <p:nvSpPr>
          <p:cNvPr id="8" name="Rectangle 7"/>
          <p:cNvSpPr/>
          <p:nvPr/>
        </p:nvSpPr>
        <p:spPr>
          <a:xfrm>
            <a:off x="592428" y="3105835"/>
            <a:ext cx="11024316" cy="954107"/>
          </a:xfrm>
          <a:prstGeom prst="rect">
            <a:avLst/>
          </a:prstGeom>
        </p:spPr>
        <p:txBody>
          <a:bodyPr wrap="square">
            <a:spAutoFit/>
          </a:bodyPr>
          <a:lstStyle/>
          <a:p>
            <a:pPr algn="just" rtl="1"/>
            <a:r>
              <a:rPr lang="ar-SA" sz="2800" dirty="0">
                <a:latin typeface="Calibri" panose="020F0502020204030204" pitchFamily="34" charset="0"/>
                <a:ea typeface="Calibri" panose="020F0502020204030204" pitchFamily="34" charset="0"/>
                <a:cs typeface="B Koodak" panose="00000700000000000000" pitchFamily="2" charset="-78"/>
              </a:rPr>
              <a:t>سوالات تحقیق مسائلی هستند که تمام فعالیت­های پژوهشی برای پاسخگویی به آنها انجام می­شوند.</a:t>
            </a:r>
            <a:endParaRPr lang="en-US" sz="2800" dirty="0">
              <a:cs typeface="B Koodak" panose="00000700000000000000" pitchFamily="2" charset="-78"/>
            </a:endParaRPr>
          </a:p>
        </p:txBody>
      </p:sp>
    </p:spTree>
    <p:extLst>
      <p:ext uri="{BB962C8B-B14F-4D97-AF65-F5344CB8AC3E}">
        <p14:creationId xmlns:p14="http://schemas.microsoft.com/office/powerpoint/2010/main" val="44474367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3157"/>
            <a:ext cx="12192000" cy="6567567"/>
          </a:xfrm>
          <a:prstGeom prst="rect">
            <a:avLst/>
          </a:prstGeom>
        </p:spPr>
        <p:txBody>
          <a:bodyPr wrap="square">
            <a:spAutoFit/>
          </a:bodyPr>
          <a:lstStyle/>
          <a:p>
            <a:pPr algn="ctr" rtl="1">
              <a:lnSpc>
                <a:spcPct val="107000"/>
              </a:lnSpc>
              <a:spcAft>
                <a:spcPts val="800"/>
              </a:spcAft>
            </a:pPr>
            <a:r>
              <a:rPr lang="ar-SA" sz="2800" b="1" dirty="0">
                <a:solidFill>
                  <a:srgbClr val="FF0000"/>
                </a:solidFill>
                <a:latin typeface="Calibri" panose="020F0502020204030204" pitchFamily="34" charset="0"/>
                <a:ea typeface="Calibri" panose="020F0502020204030204" pitchFamily="34" charset="0"/>
                <a:cs typeface="B Koodak" panose="00000700000000000000" pitchFamily="2" charset="-78"/>
              </a:rPr>
              <a:t>عنوان تحقیق: بررسی تأثیر مدارس تیزهوشان بر آینده تحصیلی دانش آموزان</a:t>
            </a:r>
            <a:endParaRPr lang="en-US" sz="2800" dirty="0">
              <a:solidFill>
                <a:srgbClr val="FF0000"/>
              </a:solidFill>
              <a:latin typeface="Calibri" panose="020F0502020204030204" pitchFamily="34" charset="0"/>
              <a:ea typeface="Calibri" panose="020F0502020204030204" pitchFamily="34" charset="0"/>
              <a:cs typeface="B Koodak" panose="00000700000000000000" pitchFamily="2" charset="-78"/>
            </a:endParaRPr>
          </a:p>
          <a:p>
            <a:pPr algn="just" rtl="1">
              <a:lnSpc>
                <a:spcPct val="107000"/>
              </a:lnSpc>
              <a:spcAft>
                <a:spcPts val="800"/>
              </a:spcAft>
            </a:pPr>
            <a:r>
              <a:rPr lang="ar-SA" sz="2400" dirty="0">
                <a:latin typeface="Calibri" panose="020F0502020204030204" pitchFamily="34" charset="0"/>
                <a:ea typeface="Calibri" panose="020F0502020204030204" pitchFamily="34" charset="0"/>
                <a:cs typeface="B Koodak" panose="00000700000000000000" pitchFamily="2" charset="-78"/>
              </a:rPr>
              <a:t>سیلورمن معتقد است، کودکانی که جزء سه درصد بالای جمعیت هستند، الگوهای تحولی ویژه­ای دارند و به همین دلیل نیازمند آموزش ویژه و متفاوت باهم­سالان عادی خود هستند. در واقع کودکانی که جزء سه درصد بالای جمعیت هستند را دانش آموزان تیزهوش می­نامند. این دانش آموزان دارای هوش­بهر بسیار بالا(بیشتر از 130) هستند و اغلب از توانایی­ها یا استعدادهای ویژه­ای برخوردارند(سلیورمن، 2007: 95)</a:t>
            </a:r>
            <a:endParaRPr lang="en-US" dirty="0">
              <a:latin typeface="Calibri" panose="020F0502020204030204" pitchFamily="34" charset="0"/>
              <a:ea typeface="Calibri" panose="020F0502020204030204" pitchFamily="34" charset="0"/>
              <a:cs typeface="B Koodak" panose="00000700000000000000" pitchFamily="2" charset="-78"/>
            </a:endParaRPr>
          </a:p>
          <a:p>
            <a:pPr algn="just" rtl="1">
              <a:lnSpc>
                <a:spcPct val="107000"/>
              </a:lnSpc>
              <a:spcAft>
                <a:spcPts val="800"/>
              </a:spcAft>
            </a:pPr>
            <a:r>
              <a:rPr lang="ar-SA" sz="2400" dirty="0">
                <a:latin typeface="Calibri" panose="020F0502020204030204" pitchFamily="34" charset="0"/>
                <a:ea typeface="Calibri" panose="020F0502020204030204" pitchFamily="34" charset="0"/>
                <a:cs typeface="B Koodak" panose="00000700000000000000" pitchFamily="2" charset="-78"/>
              </a:rPr>
              <a:t>سیدنی مارلند دانش آموزان تیزهوش و با استعداد را کسانی می­داند که طبق تشخیص افراد با صلاحیت، به دلیل توانایی­های برجسته­ای که دارند، عملکرد عالی از خود نشان می­دهند. این دانش آموزان به برنامه­ها و خدمات آموزشی ویژه­ای نیاز دازند(که این خدمات در مدارس عادی داده نمی­شوند). این دانش آموزان در زمینه(یک یا چند زمینه) استعداد تحصیلی عمومی، استعداد تحصیلی ویژه، تفکر خلاق، توانایی رهبری، هنرهای دیداری و نمایشی و توانایی روانی- حرکتی پیشرفت چشمگیر یا توانایی بالقوه دارند(هوارد، 2008: 45)</a:t>
            </a:r>
            <a:endParaRPr lang="en-US" dirty="0">
              <a:latin typeface="Calibri" panose="020F0502020204030204" pitchFamily="34" charset="0"/>
              <a:ea typeface="Calibri" panose="020F0502020204030204" pitchFamily="34" charset="0"/>
              <a:cs typeface="B Koodak" panose="00000700000000000000" pitchFamily="2" charset="-78"/>
            </a:endParaRPr>
          </a:p>
          <a:p>
            <a:pPr algn="just" rtl="1">
              <a:lnSpc>
                <a:spcPct val="107000"/>
              </a:lnSpc>
              <a:spcAft>
                <a:spcPts val="800"/>
              </a:spcAft>
            </a:pPr>
            <a:r>
              <a:rPr lang="ar-SA" sz="2400" dirty="0">
                <a:latin typeface="Calibri" panose="020F0502020204030204" pitchFamily="34" charset="0"/>
                <a:ea typeface="Calibri" panose="020F0502020204030204" pitchFamily="34" charset="0"/>
                <a:cs typeface="B Koodak" panose="00000700000000000000" pitchFamily="2" charset="-78"/>
              </a:rPr>
              <a:t>هر جامعه­ای که به بقا و پیشرفت خود می­اندیشد، استعدادهای درخشان خود را در کانون توجه قرار می­دهد. به طور کلّی سالهاست که یک حرکت جهانی شروع شده و به سمت توجه ویژه، به نخبگان و تیزهوشان جهت گیری کرده است(ریو، میرو، بوناسیو، 2006: 5)</a:t>
            </a:r>
            <a:endParaRPr lang="en-US" dirty="0">
              <a:latin typeface="Calibri" panose="020F0502020204030204" pitchFamily="34" charset="0"/>
              <a:ea typeface="Calibri" panose="020F0502020204030204" pitchFamily="34" charset="0"/>
              <a:cs typeface="B Koodak" panose="00000700000000000000" pitchFamily="2" charset="-78"/>
            </a:endParaRPr>
          </a:p>
          <a:p>
            <a:pPr algn="just" rtl="1">
              <a:spcAft>
                <a:spcPts val="0"/>
              </a:spcAft>
            </a:pPr>
            <a:r>
              <a:rPr lang="ar-SA" sz="2800" dirty="0">
                <a:solidFill>
                  <a:srgbClr val="0070C0"/>
                </a:solidFill>
                <a:latin typeface="Calibri" panose="020F0502020204030204" pitchFamily="34" charset="0"/>
                <a:ea typeface="Calibri" panose="020F0502020204030204" pitchFamily="34" charset="0"/>
                <a:cs typeface="B Koodak" panose="00000700000000000000" pitchFamily="2" charset="-78"/>
              </a:rPr>
              <a:t>دغدغه والدین برای قبولی دانش آموزان تیزهوشان و ورود فرزندانشان به این مدارس بیانگر ضرورت بررسی این است که آیا مدارس تیزهوشان تأثیری بر آینده تحصیلی دانش آموزان دارد؟</a:t>
            </a:r>
            <a:r>
              <a:rPr lang="en-US" sz="2800" dirty="0">
                <a:solidFill>
                  <a:srgbClr val="0070C0"/>
                </a:solidFill>
                <a:cs typeface="B Koodak" panose="00000700000000000000" pitchFamily="2" charset="-78"/>
              </a:rPr>
              <a:t> </a:t>
            </a:r>
            <a:endParaRPr lang="en-US" sz="1600" dirty="0">
              <a:solidFill>
                <a:srgbClr val="0070C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0582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2740588" y="1381391"/>
            <a:ext cx="2173993" cy="1323439"/>
          </a:xfrm>
          <a:prstGeom prst="rect">
            <a:avLst/>
          </a:prstGeom>
          <a:noFill/>
        </p:spPr>
        <p:txBody>
          <a:bodyPr wrap="none" lIns="91440" tIns="45720" rIns="91440" bIns="45720">
            <a:spAutoFit/>
          </a:bodyPr>
          <a:lstStyle/>
          <a:p>
            <a:pPr algn="ctr"/>
            <a:r>
              <a:rPr lang="fa-IR" sz="8000" dirty="0" smtClean="0">
                <a:ln w="0"/>
                <a:effectLst>
                  <a:outerShdw blurRad="38100" dist="19050" dir="2700000" algn="tl" rotWithShape="0">
                    <a:schemeClr val="dk1">
                      <a:alpha val="40000"/>
                    </a:schemeClr>
                  </a:outerShdw>
                </a:effectLst>
                <a:cs typeface="B Morvarid" panose="00000400000000000000" pitchFamily="2" charset="-78"/>
              </a:rPr>
              <a:t>پایان</a:t>
            </a:r>
            <a:endParaRPr lang="en-US" sz="8000" dirty="0">
              <a:ln w="0"/>
              <a:effectLst>
                <a:outerShdw blurRad="38100" dist="19050" dir="2700000" algn="tl" rotWithShape="0">
                  <a:schemeClr val="dk1">
                    <a:alpha val="40000"/>
                  </a:schemeClr>
                </a:outerShdw>
              </a:effectLst>
              <a:cs typeface="B Morvarid"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3" y="1884850"/>
            <a:ext cx="2524125" cy="2771775"/>
          </a:xfrm>
          <a:prstGeom prst="rect">
            <a:avLst/>
          </a:prstGeom>
        </p:spPr>
      </p:pic>
    </p:spTree>
    <p:extLst>
      <p:ext uri="{BB962C8B-B14F-4D97-AF65-F5344CB8AC3E}">
        <p14:creationId xmlns:p14="http://schemas.microsoft.com/office/powerpoint/2010/main" val="991665551"/>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63639" y="2014298"/>
            <a:ext cx="11320529" cy="1077218"/>
          </a:xfrm>
          <a:prstGeom prst="rect">
            <a:avLst/>
          </a:prstGeom>
        </p:spPr>
        <p:txBody>
          <a:bodyPr wrap="square">
            <a:spAutoFit/>
          </a:bodyPr>
          <a:lstStyle/>
          <a:p>
            <a:pPr algn="r" rtl="1"/>
            <a:r>
              <a:rPr lang="fa-IR" sz="3200" dirty="0">
                <a:ln w="0"/>
                <a:effectLst>
                  <a:outerShdw blurRad="38100" dist="19050" dir="2700000" algn="tl" rotWithShape="0">
                    <a:schemeClr val="dk1">
                      <a:alpha val="40000"/>
                    </a:schemeClr>
                  </a:outerShdw>
                </a:effectLst>
                <a:cs typeface="B Koodak" panose="00000700000000000000" pitchFamily="2" charset="-78"/>
              </a:rPr>
              <a:t>دخترک گلفروش سر چهارراه، مرد کارتن خواب کوچه پشتی، پسر شرور همسایه که شیشه و عربده را با هم می‌کشد، کیف قاپ ایستگاه اتوبوس، پیرزن افسرده خانه</a:t>
            </a:r>
            <a:endParaRPr lang="en-US" sz="3200" dirty="0">
              <a:ln w="0"/>
              <a:effectLst>
                <a:outerShdw blurRad="38100" dist="19050" dir="2700000" algn="tl" rotWithShape="0">
                  <a:schemeClr val="dk1">
                    <a:alpha val="40000"/>
                  </a:schemeClr>
                </a:outerShdw>
              </a:effectLst>
              <a:cs typeface="B Koodak" panose="00000700000000000000" pitchFamily="2" charset="-78"/>
            </a:endParaRPr>
          </a:p>
        </p:txBody>
      </p:sp>
      <p:sp>
        <p:nvSpPr>
          <p:cNvPr id="6" name="Rounded Rectangular Callout 5"/>
          <p:cNvSpPr/>
          <p:nvPr/>
        </p:nvSpPr>
        <p:spPr>
          <a:xfrm>
            <a:off x="1429555" y="420091"/>
            <a:ext cx="9530366"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در اجتماع خود با مشکلات زیادی روبرو می شویم</a:t>
            </a:r>
            <a:endParaRPr lang="fa-IR" sz="320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28" y="3223257"/>
            <a:ext cx="5808371" cy="32934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026" y="3223257"/>
            <a:ext cx="5262747" cy="3293453"/>
          </a:xfrm>
          <a:prstGeom prst="rect">
            <a:avLst/>
          </a:prstGeom>
        </p:spPr>
      </p:pic>
    </p:spTree>
    <p:extLst>
      <p:ext uri="{BB962C8B-B14F-4D97-AF65-F5344CB8AC3E}">
        <p14:creationId xmlns:p14="http://schemas.microsoft.com/office/powerpoint/2010/main" val="288883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1718" y="584228"/>
            <a:ext cx="12375504"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ذهنمان درگیر می شود و خواه ناخواه دنبال راه حل می گردیم. چون هر یک از اتفاقات زیر:</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6" name="Oval Callout 5"/>
          <p:cNvSpPr/>
          <p:nvPr/>
        </p:nvSpPr>
        <p:spPr>
          <a:xfrm>
            <a:off x="9905106" y="1322278"/>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بیکاری جوانان</a:t>
            </a:r>
            <a:endParaRPr lang="en-US" sz="3600" dirty="0">
              <a:cs typeface="B Koodak" panose="00000700000000000000" pitchFamily="2" charset="-78"/>
            </a:endParaRPr>
          </a:p>
        </p:txBody>
      </p:sp>
      <p:sp>
        <p:nvSpPr>
          <p:cNvPr id="7" name="Oval Callout 6"/>
          <p:cNvSpPr/>
          <p:nvPr/>
        </p:nvSpPr>
        <p:spPr>
          <a:xfrm>
            <a:off x="7665087" y="1406126"/>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آلودگی هوا</a:t>
            </a:r>
            <a:endParaRPr lang="en-US" sz="3600" dirty="0">
              <a:cs typeface="B Koodak" panose="00000700000000000000" pitchFamily="2" charset="-78"/>
            </a:endParaRPr>
          </a:p>
        </p:txBody>
      </p:sp>
      <p:sp>
        <p:nvSpPr>
          <p:cNvPr id="8" name="Oval Callout 7"/>
          <p:cNvSpPr/>
          <p:nvPr/>
        </p:nvSpPr>
        <p:spPr>
          <a:xfrm>
            <a:off x="5366230" y="1406126"/>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ترافیک</a:t>
            </a:r>
            <a:endParaRPr lang="en-US" sz="3600" dirty="0">
              <a:cs typeface="B Koodak" panose="00000700000000000000" pitchFamily="2" charset="-78"/>
            </a:endParaRPr>
          </a:p>
        </p:txBody>
      </p:sp>
      <p:sp>
        <p:nvSpPr>
          <p:cNvPr id="9" name="Oval Callout 8"/>
          <p:cNvSpPr/>
          <p:nvPr/>
        </p:nvSpPr>
        <p:spPr>
          <a:xfrm>
            <a:off x="2809784" y="1446327"/>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اعتیاد</a:t>
            </a:r>
            <a:endParaRPr lang="en-US" sz="3600" dirty="0">
              <a:cs typeface="B Koodak" panose="00000700000000000000" pitchFamily="2" charset="-78"/>
            </a:endParaRPr>
          </a:p>
        </p:txBody>
      </p:sp>
      <p:sp>
        <p:nvSpPr>
          <p:cNvPr id="10" name="Oval Callout 9"/>
          <p:cNvSpPr/>
          <p:nvPr/>
        </p:nvSpPr>
        <p:spPr>
          <a:xfrm>
            <a:off x="9905106" y="3540443"/>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فقر</a:t>
            </a:r>
            <a:endParaRPr lang="en-US" sz="3600" dirty="0">
              <a:cs typeface="B Koodak" panose="00000700000000000000" pitchFamily="2" charset="-78"/>
            </a:endParaRPr>
          </a:p>
        </p:txBody>
      </p:sp>
      <p:sp>
        <p:nvSpPr>
          <p:cNvPr id="11" name="Oval Callout 10"/>
          <p:cNvSpPr/>
          <p:nvPr/>
        </p:nvSpPr>
        <p:spPr>
          <a:xfrm>
            <a:off x="7525553" y="3586322"/>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جدائی والدین</a:t>
            </a:r>
            <a:endParaRPr lang="en-US" sz="3600" dirty="0">
              <a:cs typeface="B Koodak" panose="00000700000000000000" pitchFamily="2" charset="-78"/>
            </a:endParaRPr>
          </a:p>
        </p:txBody>
      </p:sp>
      <p:sp>
        <p:nvSpPr>
          <p:cNvPr id="12" name="Oval Callout 11"/>
          <p:cNvSpPr/>
          <p:nvPr/>
        </p:nvSpPr>
        <p:spPr>
          <a:xfrm>
            <a:off x="5350543" y="3586322"/>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کنکور</a:t>
            </a:r>
            <a:endParaRPr lang="en-US" sz="3600" dirty="0">
              <a:cs typeface="B Koodak" panose="00000700000000000000" pitchFamily="2" charset="-78"/>
            </a:endParaRPr>
          </a:p>
        </p:txBody>
      </p:sp>
      <p:sp>
        <p:nvSpPr>
          <p:cNvPr id="13" name="Oval Callout 12"/>
          <p:cNvSpPr/>
          <p:nvPr/>
        </p:nvSpPr>
        <p:spPr>
          <a:xfrm>
            <a:off x="401251" y="3756116"/>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تبعیض قومی</a:t>
            </a:r>
            <a:endParaRPr lang="en-US" sz="3600" dirty="0">
              <a:cs typeface="B Koodak" panose="00000700000000000000" pitchFamily="2" charset="-78"/>
            </a:endParaRPr>
          </a:p>
        </p:txBody>
      </p:sp>
      <p:sp>
        <p:nvSpPr>
          <p:cNvPr id="14" name="Rectangle 13"/>
          <p:cNvSpPr/>
          <p:nvPr/>
        </p:nvSpPr>
        <p:spPr>
          <a:xfrm>
            <a:off x="4172562" y="5428251"/>
            <a:ext cx="7242688"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برای جامعه مشکل ایجاد کرده و بحران آفریده است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15" name="Oval Callout 14"/>
          <p:cNvSpPr/>
          <p:nvPr/>
        </p:nvSpPr>
        <p:spPr>
          <a:xfrm>
            <a:off x="2859106" y="3592247"/>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گرانی</a:t>
            </a:r>
            <a:endParaRPr lang="en-US" sz="3600" dirty="0">
              <a:cs typeface="B Koodak" panose="00000700000000000000" pitchFamily="2" charset="-78"/>
            </a:endParaRPr>
          </a:p>
        </p:txBody>
      </p:sp>
      <p:sp>
        <p:nvSpPr>
          <p:cNvPr id="16" name="Oval Callout 15"/>
          <p:cNvSpPr/>
          <p:nvPr/>
        </p:nvSpPr>
        <p:spPr>
          <a:xfrm>
            <a:off x="291919" y="1448656"/>
            <a:ext cx="197046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جرم</a:t>
            </a:r>
            <a:endParaRPr lang="en-US" sz="3600" dirty="0">
              <a:cs typeface="B Koodak" panose="00000700000000000000" pitchFamily="2" charset="-78"/>
            </a:endParaRPr>
          </a:p>
        </p:txBody>
      </p:sp>
      <p:sp>
        <p:nvSpPr>
          <p:cNvPr id="17" name="Rectangle 16"/>
          <p:cNvSpPr/>
          <p:nvPr/>
        </p:nvSpPr>
        <p:spPr>
          <a:xfrm>
            <a:off x="643944" y="6149808"/>
            <a:ext cx="10995830" cy="523220"/>
          </a:xfrm>
          <a:prstGeom prst="rect">
            <a:avLst/>
          </a:prstGeom>
          <a:noFill/>
        </p:spPr>
        <p:txBody>
          <a:bodyPr wrap="square" lIns="91440" tIns="45720" rIns="91440" bIns="45720">
            <a:spAutoFit/>
          </a:bodyPr>
          <a:lstStyle/>
          <a:p>
            <a:pPr algn="r"/>
            <a:r>
              <a:rPr lang="fa-IR" sz="2800" dirty="0">
                <a:ln w="0"/>
                <a:effectLst>
                  <a:outerShdw blurRad="38100" dist="19050" dir="2700000" algn="tl" rotWithShape="0">
                    <a:schemeClr val="dk1">
                      <a:alpha val="40000"/>
                    </a:schemeClr>
                  </a:outerShdw>
                </a:effectLst>
                <a:cs typeface="B Koodak" panose="00000700000000000000" pitchFamily="2" charset="-78"/>
              </a:rPr>
              <a:t>در حال </a:t>
            </a:r>
            <a:r>
              <a:rPr lang="fa-IR" sz="2800" dirty="0" smtClean="0">
                <a:ln w="0"/>
                <a:effectLst>
                  <a:outerShdw blurRad="38100" dist="19050" dir="2700000" algn="tl" rotWithShape="0">
                    <a:schemeClr val="dk1">
                      <a:alpha val="40000"/>
                    </a:schemeClr>
                  </a:outerShdw>
                </a:effectLst>
                <a:cs typeface="B Koodak" panose="00000700000000000000" pitchFamily="2" charset="-78"/>
              </a:rPr>
              <a:t>حاضر با پیشرفت اطلاعات زمینه بروز </a:t>
            </a:r>
            <a:r>
              <a:rPr lang="fa-IR" sz="2800" dirty="0">
                <a:ln w="0"/>
                <a:effectLst>
                  <a:outerShdw blurRad="38100" dist="19050" dir="2700000" algn="tl" rotWithShape="0">
                    <a:schemeClr val="dk1">
                      <a:alpha val="40000"/>
                    </a:schemeClr>
                  </a:outerShdw>
                </a:effectLst>
                <a:cs typeface="B Koodak" panose="00000700000000000000" pitchFamily="2" charset="-78"/>
              </a:rPr>
              <a:t>انواع جرم ها و انحرافات اجتماعی فراهم است</a:t>
            </a:r>
          </a:p>
        </p:txBody>
      </p:sp>
    </p:spTree>
    <p:extLst>
      <p:ext uri="{BB962C8B-B14F-4D97-AF65-F5344CB8AC3E}">
        <p14:creationId xmlns:p14="http://schemas.microsoft.com/office/powerpoint/2010/main" val="108953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129463" y="500570"/>
            <a:ext cx="5205272"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آیا میتوان گفت به ما ارتباطی ندارد؟ </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7" name="Round Diagonal Corner Rectangle 6"/>
          <p:cNvSpPr/>
          <p:nvPr/>
        </p:nvSpPr>
        <p:spPr>
          <a:xfrm>
            <a:off x="519447" y="2912334"/>
            <a:ext cx="11153104" cy="1378038"/>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مشکلات تک تک اعضای جامعه به هم گره خورده است. نمیتوان به اتفاقاتی که در زیر پوست شهر میگذرد بی تفاوت بود. چون روزی سراغ ما هم ممکن است بیاید</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1060360" y="4659652"/>
            <a:ext cx="10071279" cy="1569660"/>
          </a:xfrm>
          <a:prstGeom prst="rect">
            <a:avLst/>
          </a:prstGeom>
        </p:spPr>
        <p:txBody>
          <a:bodyPr wrap="square">
            <a:spAutoFit/>
          </a:bodyPr>
          <a:lstStyle/>
          <a:p>
            <a:pPr algn="ctr" rtl="1"/>
            <a:r>
              <a:rPr lang="fa-IR" sz="3200" b="1" dirty="0">
                <a:latin typeface="times" panose="02020603060405020304" pitchFamily="18" charset="0"/>
                <a:cs typeface="B Koodak" panose="00000700000000000000" pitchFamily="2" charset="-78"/>
              </a:rPr>
              <a:t>بنی آدم اعضای یک </a:t>
            </a:r>
            <a:r>
              <a:rPr lang="fa-IR" sz="3200" b="1" dirty="0" smtClean="0">
                <a:latin typeface="times" panose="02020603060405020304" pitchFamily="18" charset="0"/>
                <a:cs typeface="B Koodak" panose="00000700000000000000" pitchFamily="2" charset="-78"/>
              </a:rPr>
              <a:t>پیکرند                 که </a:t>
            </a:r>
            <a:r>
              <a:rPr lang="fa-IR" sz="3200" b="1" dirty="0">
                <a:latin typeface="times" panose="02020603060405020304" pitchFamily="18" charset="0"/>
                <a:cs typeface="B Koodak" panose="00000700000000000000" pitchFamily="2" charset="-78"/>
              </a:rPr>
              <a:t>در آفرینش ز یک </a:t>
            </a:r>
            <a:r>
              <a:rPr lang="fa-IR" sz="3200" b="1" dirty="0" smtClean="0">
                <a:latin typeface="times" panose="02020603060405020304" pitchFamily="18" charset="0"/>
                <a:cs typeface="B Koodak" panose="00000700000000000000" pitchFamily="2" charset="-78"/>
              </a:rPr>
              <a:t>گوهرند</a:t>
            </a:r>
          </a:p>
          <a:p>
            <a:pPr algn="ctr" rtl="1"/>
            <a:r>
              <a:rPr lang="fa-IR" sz="3200" b="1" dirty="0" smtClean="0">
                <a:latin typeface="times" panose="02020603060405020304" pitchFamily="18" charset="0"/>
                <a:cs typeface="B Koodak" panose="00000700000000000000" pitchFamily="2" charset="-78"/>
              </a:rPr>
              <a:t>چو </a:t>
            </a:r>
            <a:r>
              <a:rPr lang="fa-IR" sz="3200" b="1" dirty="0">
                <a:latin typeface="times" panose="02020603060405020304" pitchFamily="18" charset="0"/>
                <a:cs typeface="B Koodak" panose="00000700000000000000" pitchFamily="2" charset="-78"/>
              </a:rPr>
              <a:t>عضوی به درد آورد </a:t>
            </a:r>
            <a:r>
              <a:rPr lang="fa-IR" sz="3200" b="1" dirty="0" smtClean="0">
                <a:latin typeface="times" panose="02020603060405020304" pitchFamily="18" charset="0"/>
                <a:cs typeface="B Koodak" panose="00000700000000000000" pitchFamily="2" charset="-78"/>
              </a:rPr>
              <a:t>روزگار                  دگر </a:t>
            </a:r>
            <a:r>
              <a:rPr lang="fa-IR" sz="3200" b="1" dirty="0">
                <a:latin typeface="times" panose="02020603060405020304" pitchFamily="18" charset="0"/>
                <a:cs typeface="B Koodak" panose="00000700000000000000" pitchFamily="2" charset="-78"/>
              </a:rPr>
              <a:t>عضوها را نماند قرار</a:t>
            </a:r>
          </a:p>
          <a:p>
            <a:pPr algn="ctr" rtl="1"/>
            <a:r>
              <a:rPr lang="fa-IR" sz="3200" b="1" dirty="0">
                <a:latin typeface="times" panose="02020603060405020304" pitchFamily="18" charset="0"/>
                <a:cs typeface="B Koodak" panose="00000700000000000000" pitchFamily="2" charset="-78"/>
              </a:rPr>
              <a:t>تو کز محنت دیگران بی </a:t>
            </a:r>
            <a:r>
              <a:rPr lang="fa-IR" sz="3200" b="1" dirty="0" smtClean="0">
                <a:latin typeface="times" panose="02020603060405020304" pitchFamily="18" charset="0"/>
                <a:cs typeface="B Koodak" panose="00000700000000000000" pitchFamily="2" charset="-78"/>
              </a:rPr>
              <a:t>غمی                    نشاید </a:t>
            </a:r>
            <a:r>
              <a:rPr lang="fa-IR" sz="3200" b="1" dirty="0">
                <a:latin typeface="times" panose="02020603060405020304" pitchFamily="18" charset="0"/>
                <a:cs typeface="B Koodak" panose="00000700000000000000" pitchFamily="2" charset="-78"/>
              </a:rPr>
              <a:t>که نامت نهند آدمی</a:t>
            </a:r>
            <a:endParaRPr lang="fa-IR" sz="3200" b="1" i="0" dirty="0">
              <a:effectLst/>
              <a:latin typeface="times" panose="02020603060405020304" pitchFamily="18" charset="0"/>
              <a:cs typeface="B Koodak" panose="00000700000000000000" pitchFamily="2" charset="-7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344" y="933085"/>
            <a:ext cx="2131509" cy="2131509"/>
          </a:xfrm>
          <a:prstGeom prst="rect">
            <a:avLst/>
          </a:prstGeom>
        </p:spPr>
      </p:pic>
    </p:spTree>
    <p:extLst>
      <p:ext uri="{BB962C8B-B14F-4D97-AF65-F5344CB8AC3E}">
        <p14:creationId xmlns:p14="http://schemas.microsoft.com/office/powerpoint/2010/main" val="37292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ular Callout 8"/>
          <p:cNvSpPr/>
          <p:nvPr/>
        </p:nvSpPr>
        <p:spPr>
          <a:xfrm>
            <a:off x="3047980" y="452147"/>
            <a:ext cx="5326287"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چه زمانی یک پدیده واقعاً بحرانی شده و به مسأله تبدیل می شود؟</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11" name="Round Diagonal Corner Rectangle 10"/>
          <p:cNvSpPr/>
          <p:nvPr/>
        </p:nvSpPr>
        <p:spPr>
          <a:xfrm>
            <a:off x="519448" y="1891537"/>
            <a:ext cx="11153104" cy="1378038"/>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وقتی افراد زیادی را در بر گرفته باشد. مثلاً جوانان زیادی در دام اعتیاد گرفتار شده باشند</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12" name="Round Diagonal Corner Rectangle 11"/>
          <p:cNvSpPr/>
          <p:nvPr/>
        </p:nvSpPr>
        <p:spPr>
          <a:xfrm>
            <a:off x="519448" y="3525007"/>
            <a:ext cx="11153104" cy="1378038"/>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وقتی در یک جامعه به عنوان مشکل و مسأله تعریف شده باشد. مثلاً بی حجابی که در جامعه ما که در دینمان به حجاب تأکید شده است، مسأله است. </a:t>
            </a:r>
            <a:endParaRPr lang="fa-IR"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646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ular Callout 4"/>
          <p:cNvSpPr/>
          <p:nvPr/>
        </p:nvSpPr>
        <p:spPr>
          <a:xfrm>
            <a:off x="3047980" y="452147"/>
            <a:ext cx="5326287"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مسأله و آسیب اجتماعی چیست؟</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902776" y="1710807"/>
            <a:ext cx="10386447" cy="1508105"/>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همانطور که در درس مطالعات خوانده ایم، هر اجتماعی دارای قوانین و مقررات خاصی است که جامعه را سالم نگه می دارد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7" name="Rectangle 6"/>
          <p:cNvSpPr/>
          <p:nvPr/>
        </p:nvSpPr>
        <p:spPr>
          <a:xfrm>
            <a:off x="902776" y="3429000"/>
            <a:ext cx="10386447" cy="684803"/>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lnSpc>
                <a:spcPct val="150000"/>
              </a:lnSpc>
            </a:pPr>
            <a:r>
              <a:rPr lang="fa-IR" sz="28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هر عملی که در چهارچوب قانون قرار نگیرد یک مسأله و آسیب اجتماعی نام دارد </a:t>
            </a:r>
            <a:endParaRPr lang="en-US" sz="28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8" name="Rectangle 7"/>
          <p:cNvSpPr/>
          <p:nvPr/>
        </p:nvSpPr>
        <p:spPr>
          <a:xfrm>
            <a:off x="730496" y="4323891"/>
            <a:ext cx="11112337" cy="738664"/>
          </a:xfrm>
          <a:prstGeom prst="rect">
            <a:avLst/>
          </a:prstGeom>
        </p:spPr>
        <p:txBody>
          <a:bodyPr wrap="none">
            <a:spAutoFit/>
          </a:bodyPr>
          <a:lstStyle/>
          <a:p>
            <a:pPr algn="ctr">
              <a:lnSpc>
                <a:spcPct val="150000"/>
              </a:lnSpc>
            </a:pPr>
            <a:r>
              <a:rPr lang="fa-IR" sz="2800" dirty="0">
                <a:ln w="0"/>
                <a:effectLst>
                  <a:outerShdw blurRad="38100" dist="19050" dir="2700000" algn="tl" rotWithShape="0">
                    <a:schemeClr val="dk1">
                      <a:alpha val="40000"/>
                    </a:schemeClr>
                  </a:outerShdw>
                </a:effectLst>
                <a:cs typeface="B Koodak" panose="00000700000000000000" pitchFamily="2" charset="-78"/>
              </a:rPr>
              <a:t>بنابراین با ایجاد بی قانونی در جامعه اختلال ایجاد </a:t>
            </a:r>
            <a:r>
              <a:rPr lang="fa-IR" sz="2800" dirty="0" smtClean="0">
                <a:ln w="0"/>
                <a:effectLst>
                  <a:outerShdw blurRad="38100" dist="19050" dir="2700000" algn="tl" rotWithShape="0">
                    <a:schemeClr val="dk1">
                      <a:alpha val="40000"/>
                    </a:schemeClr>
                  </a:outerShdw>
                </a:effectLst>
                <a:cs typeface="B Koodak" panose="00000700000000000000" pitchFamily="2" charset="-78"/>
              </a:rPr>
              <a:t>شده و جامعه از حالت سلامت خارج می شود</a:t>
            </a:r>
          </a:p>
        </p:txBody>
      </p:sp>
      <p:sp>
        <p:nvSpPr>
          <p:cNvPr id="9" name="Rectangle 8"/>
          <p:cNvSpPr/>
          <p:nvPr/>
        </p:nvSpPr>
        <p:spPr>
          <a:xfrm>
            <a:off x="307104" y="5408278"/>
            <a:ext cx="1157779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rtl="1"/>
            <a:r>
              <a:rPr lang="fa-IR" sz="2400" b="1" dirty="0" smtClean="0">
                <a:solidFill>
                  <a:srgbClr val="333333"/>
                </a:solidFill>
                <a:latin typeface="times" panose="02020603060405020304" pitchFamily="18" charset="0"/>
                <a:cs typeface="B Koodak" panose="00000700000000000000" pitchFamily="2" charset="-78"/>
              </a:rPr>
              <a:t>نمونه های دیگر از آسیب اجتماعی: قتل</a:t>
            </a:r>
            <a:r>
              <a:rPr lang="fa-IR" sz="2400" b="1" dirty="0">
                <a:solidFill>
                  <a:srgbClr val="333333"/>
                </a:solidFill>
                <a:latin typeface="times" panose="02020603060405020304" pitchFamily="18" charset="0"/>
                <a:cs typeface="B Koodak" panose="00000700000000000000" pitchFamily="2" charset="-78"/>
              </a:rPr>
              <a:t>، </a:t>
            </a:r>
            <a:r>
              <a:rPr lang="fa-IR" sz="2400" b="1" dirty="0" smtClean="0">
                <a:solidFill>
                  <a:srgbClr val="333333"/>
                </a:solidFill>
                <a:latin typeface="times" panose="02020603060405020304" pitchFamily="18" charset="0"/>
                <a:cs typeface="B Koodak" panose="00000700000000000000" pitchFamily="2" charset="-78"/>
              </a:rPr>
              <a:t>پایین </a:t>
            </a:r>
            <a:r>
              <a:rPr lang="fa-IR" sz="2400" b="1" dirty="0">
                <a:solidFill>
                  <a:srgbClr val="333333"/>
                </a:solidFill>
                <a:latin typeface="times" panose="02020603060405020304" pitchFamily="18" charset="0"/>
                <a:cs typeface="B Koodak" panose="00000700000000000000" pitchFamily="2" charset="-78"/>
              </a:rPr>
              <a:t>بودن سرانه مطالعه، فساد اداری، قانون گریزی، فحشا، دروغگویی، فردگرایی، تخریب محیط زیست، عدم توجه به سالمندان، </a:t>
            </a:r>
            <a:r>
              <a:rPr lang="fa-IR" sz="2400" b="1" dirty="0" smtClean="0">
                <a:solidFill>
                  <a:srgbClr val="333333"/>
                </a:solidFill>
                <a:latin typeface="times" panose="02020603060405020304" pitchFamily="18" charset="0"/>
                <a:cs typeface="B Koodak" panose="00000700000000000000" pitchFamily="2" charset="-78"/>
              </a:rPr>
              <a:t>خودکشی، دین گریزی، تروریسم، کشتار حیوانات، بهداشت، افسردگی، کمبود آب، ساختار سیاسی</a:t>
            </a:r>
            <a:endParaRPr lang="en-US" sz="2400" dirty="0">
              <a:cs typeface="B Koodak" panose="00000700000000000000" pitchFamily="2" charset="-78"/>
            </a:endParaRPr>
          </a:p>
        </p:txBody>
      </p:sp>
    </p:spTree>
    <p:extLst>
      <p:ext uri="{BB962C8B-B14F-4D97-AF65-F5344CB8AC3E}">
        <p14:creationId xmlns:p14="http://schemas.microsoft.com/office/powerpoint/2010/main" val="92044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 Diagonal Corner Rectangle 7"/>
          <p:cNvSpPr/>
          <p:nvPr/>
        </p:nvSpPr>
        <p:spPr>
          <a:xfrm>
            <a:off x="1249251" y="332722"/>
            <a:ext cx="9118242" cy="1715019"/>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cs typeface="B Koodak" panose="00000700000000000000" pitchFamily="2" charset="-78"/>
              </a:rPr>
              <a:t>وجود یک مشکل و جستجوی راه حل آن اولین قدم انجام </a:t>
            </a:r>
            <a:r>
              <a:rPr lang="fa-IR" sz="3200" dirty="0">
                <a:solidFill>
                  <a:schemeClr val="tx1"/>
                </a:solidFill>
                <a:cs typeface="B Koodak" panose="00000700000000000000" pitchFamily="2" charset="-78"/>
              </a:rPr>
              <a:t>یک تحقیق است</a:t>
            </a:r>
            <a:endParaRPr lang="fa-IR" sz="320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743" y="2083661"/>
            <a:ext cx="3333750" cy="3333750"/>
          </a:xfrm>
          <a:prstGeom prst="rect">
            <a:avLst/>
          </a:prstGeom>
        </p:spPr>
      </p:pic>
      <p:sp>
        <p:nvSpPr>
          <p:cNvPr id="11" name="Rectangle 10"/>
          <p:cNvSpPr/>
          <p:nvPr/>
        </p:nvSpPr>
        <p:spPr>
          <a:xfrm>
            <a:off x="838846" y="5599780"/>
            <a:ext cx="10198626" cy="584775"/>
          </a:xfrm>
          <a:prstGeom prst="rect">
            <a:avLst/>
          </a:prstGeom>
          <a:noFill/>
        </p:spPr>
        <p:txBody>
          <a:bodyPr wrap="none" lIns="91440" tIns="45720" rIns="91440" bIns="45720">
            <a:spAutoFit/>
          </a:bodyPr>
          <a:lstStyle/>
          <a:p>
            <a:pPr algn="ctr"/>
            <a:r>
              <a:rPr lang="ar-SA" sz="3200" dirty="0">
                <a:cs typeface="B Koodak" panose="00000700000000000000" pitchFamily="2" charset="-78"/>
              </a:rPr>
              <a:t>هدف </a:t>
            </a:r>
            <a:r>
              <a:rPr lang="fa-IR" sz="3200" dirty="0" smtClean="0">
                <a:cs typeface="B Koodak" panose="00000700000000000000" pitchFamily="2" charset="-78"/>
              </a:rPr>
              <a:t>از تحقیق</a:t>
            </a:r>
            <a:r>
              <a:rPr lang="ar-SA" sz="3200" dirty="0" smtClean="0">
                <a:cs typeface="B Koodak" panose="00000700000000000000" pitchFamily="2" charset="-78"/>
              </a:rPr>
              <a:t> </a:t>
            </a:r>
            <a:r>
              <a:rPr lang="ar-SA" sz="3200" dirty="0">
                <a:cs typeface="B Koodak" panose="00000700000000000000" pitchFamily="2" charset="-78"/>
              </a:rPr>
              <a:t>پیدا کردن </a:t>
            </a:r>
            <a:r>
              <a:rPr lang="fa-IR" sz="3200" dirty="0" smtClean="0">
                <a:cs typeface="B Koodak" panose="00000700000000000000" pitchFamily="2" charset="-78"/>
              </a:rPr>
              <a:t>راه حل سوال </a:t>
            </a:r>
            <a:r>
              <a:rPr lang="ar-SA" sz="3200" dirty="0" smtClean="0">
                <a:cs typeface="B Koodak" panose="00000700000000000000" pitchFamily="2" charset="-78"/>
              </a:rPr>
              <a:t>با </a:t>
            </a:r>
            <a:r>
              <a:rPr lang="ar-SA" sz="3200" dirty="0">
                <a:cs typeface="B Koodak" panose="00000700000000000000" pitchFamily="2" charset="-78"/>
              </a:rPr>
              <a:t>استفاده از روش­های علمی است</a:t>
            </a:r>
            <a:r>
              <a:rPr lang="fa-IR" sz="3200" dirty="0">
                <a:cs typeface="B Koodak" panose="00000700000000000000" pitchFamily="2" charset="-78"/>
              </a:rPr>
              <a:t> </a:t>
            </a:r>
            <a:endParaRPr lang="en-US" sz="3200" dirty="0">
              <a:cs typeface="B Koodak" panose="00000700000000000000" pitchFamily="2" charset="-7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9062" y="2500312"/>
            <a:ext cx="3487176" cy="2625480"/>
          </a:xfrm>
          <a:prstGeom prst="rect">
            <a:avLst/>
          </a:prstGeom>
        </p:spPr>
      </p:pic>
    </p:spTree>
    <p:extLst>
      <p:ext uri="{BB962C8B-B14F-4D97-AF65-F5344CB8AC3E}">
        <p14:creationId xmlns:p14="http://schemas.microsoft.com/office/powerpoint/2010/main" val="8682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18"/>
            <a:ext cx="12192000" cy="6849982"/>
          </a:xfrm>
          <a:prstGeom prst="rect">
            <a:avLst/>
          </a:prstGeom>
        </p:spPr>
      </p:pic>
    </p:spTree>
    <p:extLst>
      <p:ext uri="{BB962C8B-B14F-4D97-AF65-F5344CB8AC3E}">
        <p14:creationId xmlns:p14="http://schemas.microsoft.com/office/powerpoint/2010/main" val="475765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1166</Words>
  <Application>Microsoft Office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 Koodak</vt:lpstr>
      <vt:lpstr>B Morvarid</vt:lpstr>
      <vt:lpstr>Calibri</vt:lpstr>
      <vt:lpstr>Calibri Light</vt:lpstr>
      <vt:lpstr>Times</vt:lpstr>
      <vt:lpstr>Wingdings</vt:lpstr>
      <vt:lpstr>Office Theme</vt:lpstr>
      <vt:lpstr>PowerPoint Presentation</vt:lpstr>
      <vt:lpstr>انتخاب موضوع و مسأله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انتخاب موضوع و مسأله</dc:title>
  <dc:creator>user1</dc:creator>
  <cp:lastModifiedBy>user1</cp:lastModifiedBy>
  <cp:revision>34</cp:revision>
  <dcterms:created xsi:type="dcterms:W3CDTF">2018-10-09T03:18:26Z</dcterms:created>
  <dcterms:modified xsi:type="dcterms:W3CDTF">2018-10-11T03:38:17Z</dcterms:modified>
</cp:coreProperties>
</file>