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8" r:id="rId1"/>
  </p:sldMasterIdLst>
  <p:notesMasterIdLst>
    <p:notesMasterId r:id="rId76"/>
  </p:notesMasterIdLst>
  <p:sldIdLst>
    <p:sldId id="256" r:id="rId2"/>
    <p:sldId id="337" r:id="rId3"/>
    <p:sldId id="425" r:id="rId4"/>
    <p:sldId id="426" r:id="rId5"/>
    <p:sldId id="427"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64" r:id="rId41"/>
    <p:sldId id="465" r:id="rId42"/>
    <p:sldId id="466" r:id="rId43"/>
    <p:sldId id="467" r:id="rId44"/>
    <p:sldId id="468" r:id="rId45"/>
    <p:sldId id="469" r:id="rId46"/>
    <p:sldId id="470" r:id="rId47"/>
    <p:sldId id="471" r:id="rId48"/>
    <p:sldId id="472" r:id="rId49"/>
    <p:sldId id="473" r:id="rId50"/>
    <p:sldId id="474" r:id="rId51"/>
    <p:sldId id="475" r:id="rId52"/>
    <p:sldId id="476" r:id="rId53"/>
    <p:sldId id="477" r:id="rId54"/>
    <p:sldId id="478" r:id="rId55"/>
    <p:sldId id="479" r:id="rId56"/>
    <p:sldId id="480" r:id="rId57"/>
    <p:sldId id="481" r:id="rId58"/>
    <p:sldId id="482" r:id="rId59"/>
    <p:sldId id="483" r:id="rId60"/>
    <p:sldId id="484" r:id="rId61"/>
    <p:sldId id="485" r:id="rId62"/>
    <p:sldId id="486" r:id="rId63"/>
    <p:sldId id="487" r:id="rId64"/>
    <p:sldId id="488" r:id="rId65"/>
    <p:sldId id="489" r:id="rId66"/>
    <p:sldId id="490" r:id="rId67"/>
    <p:sldId id="491" r:id="rId68"/>
    <p:sldId id="492" r:id="rId69"/>
    <p:sldId id="493" r:id="rId70"/>
    <p:sldId id="494" r:id="rId71"/>
    <p:sldId id="495" r:id="rId72"/>
    <p:sldId id="496" r:id="rId73"/>
    <p:sldId id="497" r:id="rId74"/>
    <p:sldId id="498" r:id="rId75"/>
  </p:sldIdLst>
  <p:sldSz cx="9144000" cy="6858000" type="screen4x3"/>
  <p:notesSz cx="6858000" cy="9144000"/>
  <p:embeddedFontLst>
    <p:embeddedFont>
      <p:font typeface="Wingdings 2" panose="05020102010507070707" pitchFamily="18" charset="2"/>
      <p:regular r:id="rId77"/>
    </p:embeddedFont>
    <p:embeddedFont>
      <p:font typeface="2  Lotus" panose="00000400000000000000" pitchFamily="2" charset="-78"/>
      <p:regular r:id="rId78"/>
      <p:bold r:id="rId79"/>
    </p:embeddedFont>
    <p:embeddedFont>
      <p:font typeface="Calibri" panose="020F0502020204030204" pitchFamily="34" charset="0"/>
      <p:regular r:id="rId80"/>
      <p:bold r:id="rId81"/>
      <p:italic r:id="rId82"/>
      <p:boldItalic r:id="rId83"/>
    </p:embeddedFont>
    <p:embeddedFont>
      <p:font typeface="2  Zar" panose="00000400000000000000" pitchFamily="2" charset="-78"/>
      <p:regular r:id="rId84"/>
      <p:bold r:id="rId85"/>
    </p:embeddedFont>
    <p:embeddedFont>
      <p:font typeface="B Titr" panose="00000700000000000000" pitchFamily="2" charset="-78"/>
      <p:bold r:id="rId86"/>
    </p:embeddedFont>
    <p:embeddedFont>
      <p:font typeface="Verdana" panose="020B0604030504040204" pitchFamily="34" charset="0"/>
      <p:regular r:id="rId87"/>
      <p:bold r:id="rId88"/>
      <p:italic r:id="rId89"/>
      <p:boldItalic r:id="rId90"/>
    </p:embeddedFont>
    <p:embeddedFont>
      <p:font typeface="Bell MT" panose="02020503060305020303" pitchFamily="18" charset="0"/>
      <p:regular r:id="rId91"/>
      <p:bold r:id="rId92"/>
      <p:italic r:id="rId93"/>
    </p:embeddedFont>
    <p:embeddedFont>
      <p:font typeface="2  Titr" panose="00000700000000000000" pitchFamily="2" charset="-78"/>
      <p:bold r:id="rId94"/>
    </p:embeddedFont>
    <p:embeddedFont>
      <p:font typeface="B Lotus" panose="00000400000000000000" pitchFamily="2" charset="-78"/>
      <p:regular r:id="rId95"/>
      <p:bold r:id="rId96"/>
    </p:embeddedFont>
    <p:embeddedFont>
      <p:font typeface="Tahoma" panose="020B0604030504040204" pitchFamily="34" charset="0"/>
      <p:regular r:id="rId97"/>
      <p:bold r:id="rId98"/>
    </p:embeddedFont>
    <p:embeddedFont>
      <p:font typeface="Gill Sans MT" panose="020B0502020104020203" pitchFamily="34" charset="0"/>
      <p:regular r:id="rId99"/>
      <p:bold r:id="rId100"/>
      <p:italic r:id="rId101"/>
      <p:boldItalic r:id="rId102"/>
    </p:embeddedFont>
    <p:embeddedFont>
      <p:font typeface="B Nazanin" panose="00000400000000000000" pitchFamily="2" charset="-78"/>
      <p:regular r:id="rId103"/>
      <p:bold r:id="rId104"/>
    </p:embeddedFont>
    <p:embeddedFont>
      <p:font typeface="Nazanin" panose="00000400000000000000" pitchFamily="2" charset="-78"/>
      <p:regular r:id="rId105"/>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modifyVerifier cryptProviderType="rsaFull" cryptAlgorithmClass="hash" cryptAlgorithmType="typeAny" cryptAlgorithmSid="4" spinCount="50000" saltData="rW/eVyF4yqsSKWyaEgHREw==" hashData="FqBqE+ecAy1ifaleFjj+1BDjeVI="/>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p:scale>
          <a:sx n="70" d="100"/>
          <a:sy n="70" d="100"/>
        </p:scale>
        <p:origin x="-177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86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102" Type="http://schemas.openxmlformats.org/officeDocument/2006/relationships/font" Target="fonts/font26.fntdata"/><Relationship Id="rId5" Type="http://schemas.openxmlformats.org/officeDocument/2006/relationships/slide" Target="slides/slide4.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7.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97" Type="http://schemas.openxmlformats.org/officeDocument/2006/relationships/font" Target="fonts/font21.fntdata"/><Relationship Id="rId104" Type="http://schemas.openxmlformats.org/officeDocument/2006/relationships/font" Target="fonts/font2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fntdata"/><Relationship Id="rId100" Type="http://schemas.openxmlformats.org/officeDocument/2006/relationships/font" Target="fonts/font24.fntdata"/><Relationship Id="rId105"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font" Target="fonts/font7.fntdata"/><Relationship Id="rId8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CDC980D-357A-4F9E-8A07-353E589356AA}" type="datetimeFigureOut">
              <a:rPr lang="en-US"/>
              <a:pPr>
                <a:defRPr/>
              </a:pPr>
              <a:t>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BAFB980-F476-4C7F-8FAB-22FE7D65DAA7}" type="slidenum">
              <a:rPr lang="en-US"/>
              <a:pPr>
                <a:defRPr/>
              </a:pPr>
              <a:t>‹#›</a:t>
            </a:fld>
            <a:endParaRPr lang="en-US"/>
          </a:p>
        </p:txBody>
      </p:sp>
    </p:spTree>
    <p:extLst>
      <p:ext uri="{BB962C8B-B14F-4D97-AF65-F5344CB8AC3E}">
        <p14:creationId xmlns:p14="http://schemas.microsoft.com/office/powerpoint/2010/main" val="2184418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alt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093788" y="301625"/>
            <a:ext cx="4700587" cy="3525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xfrm>
            <a:off x="523875" y="4052888"/>
            <a:ext cx="5835650" cy="4579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altLang="fa-I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093788" y="301625"/>
            <a:ext cx="4700587" cy="3525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xfrm>
            <a:off x="523875" y="4052888"/>
            <a:ext cx="5835650" cy="4579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altLang="fa-I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093788" y="301625"/>
            <a:ext cx="4700587" cy="3525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523875" y="4052888"/>
            <a:ext cx="5835650" cy="4579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altLang="fa-I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p:nvSpPr>
        <p:spPr>
          <a:xfrm>
            <a:off x="0" y="1000125"/>
            <a:ext cx="9140825" cy="58578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latin typeface="Calibri" panose="020F0502020204030204" pitchFamily="34" charset="0"/>
              <a:cs typeface="B Nazanin" panose="00000400000000000000" pitchFamily="2" charset="-78"/>
            </a:endParaRPr>
          </a:p>
        </p:txBody>
      </p:sp>
      <p:sp>
        <p:nvSpPr>
          <p:cNvPr id="5" name="Rectangle 4"/>
          <p:cNvSpPr/>
          <p:nvPr/>
        </p:nvSpPr>
        <p:spPr bwMode="invGray">
          <a:xfrm rot="5400000">
            <a:off x="4464844" y="-3536156"/>
            <a:ext cx="214312" cy="9144000"/>
          </a:xfrm>
          <a:prstGeom prst="rect">
            <a:avLst/>
          </a:prstGeom>
          <a:solidFill>
            <a:schemeClr val="bg1"/>
          </a:solidFill>
          <a:ln w="25400" cap="rnd" cmpd="sng" algn="ctr">
            <a:noFill/>
            <a:prstDash val="solid"/>
          </a:ln>
          <a:effectLst>
            <a:outerShdw blurRad="38550" dist="38000" dir="162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367272" y="831477"/>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603250" y="762000"/>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42844" y="142852"/>
            <a:ext cx="8829692" cy="571504"/>
          </a:xfrm>
        </p:spPr>
        <p:txBody>
          <a:bodyPr anchor="b">
            <a:normAutofit/>
          </a:bodyPr>
          <a:lstStyle>
            <a:lvl1pPr marL="18288" indent="0" algn="r" rtl="1">
              <a:lnSpc>
                <a:spcPts val="2300"/>
              </a:lnSpc>
              <a:spcBef>
                <a:spcPts val="0"/>
              </a:spcBef>
              <a:buNone/>
              <a:defRPr sz="2800" b="1" baseline="0">
                <a:solidFill>
                  <a:srgbClr val="0070C0"/>
                </a:solidFill>
                <a:effectLst/>
                <a:latin typeface="Calibri" panose="020F0502020204030204" pitchFamily="34" charset="0"/>
                <a:cs typeface="B Nazanin" pitchFamily="2" charset="-7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9" name="Slide Number Placeholder 5"/>
          <p:cNvSpPr>
            <a:spLocks noGrp="1"/>
          </p:cNvSpPr>
          <p:nvPr>
            <p:ph type="sldNum" sz="quarter" idx="11"/>
          </p:nvPr>
        </p:nvSpPr>
        <p:spPr>
          <a:xfrm>
            <a:off x="142875" y="6286500"/>
            <a:ext cx="457200" cy="404813"/>
          </a:xfrm>
        </p:spPr>
        <p:txBody>
          <a:bodyPr/>
          <a:lstStyle>
            <a:lvl1pPr rtl="1">
              <a:defRPr>
                <a:latin typeface="Calibri" panose="020F0502020204030204" pitchFamily="34" charset="0"/>
                <a:cs typeface="B Nazanin" panose="00000400000000000000" pitchFamily="2" charset="-78"/>
              </a:defRPr>
            </a:lvl1pPr>
            <a:extLst/>
          </a:lstStyle>
          <a:p>
            <a:pPr>
              <a:defRPr/>
            </a:pPr>
            <a:fld id="{69A725B6-B4B4-4C46-AFF8-C7469C57C7B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ectangle 1"/>
          <p:cNvSpPr/>
          <p:nvPr/>
        </p:nvSpPr>
        <p:spPr>
          <a:xfrm>
            <a:off x="1357290" y="1583792"/>
            <a:ext cx="6572296" cy="3362332"/>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ctr"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3" name="Flowchart: Process 2"/>
          <p:cNvSpPr/>
          <p:nvPr/>
        </p:nvSpPr>
        <p:spPr>
          <a:xfrm rot="19468671">
            <a:off x="995363" y="1471613"/>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Flowchart: Process 3"/>
          <p:cNvSpPr/>
          <p:nvPr/>
        </p:nvSpPr>
        <p:spPr>
          <a:xfrm rot="2103354" flipH="1">
            <a:off x="7643813" y="1454150"/>
            <a:ext cx="649287" cy="20320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44213AF-26F6-41FA-8D85-E2C5388D6E58}" type="datetimeFigureOut">
              <a:rPr lang="en-US" smtClean="0"/>
              <a:pPr/>
              <a:t>3/1/2016</a:t>
            </a:fld>
            <a:endParaRPr lang="en-US" dirty="0"/>
          </a:p>
        </p:txBody>
      </p:sp>
      <p:sp>
        <p:nvSpPr>
          <p:cNvPr id="15" name="Slide Number Placeholder 14"/>
          <p:cNvSpPr>
            <a:spLocks noGrp="1"/>
          </p:cNvSpPr>
          <p:nvPr>
            <p:ph type="sldNum" sz="quarter" idx="15"/>
          </p:nvPr>
        </p:nvSpPr>
        <p:spPr/>
        <p:txBody>
          <a:bodyPr/>
          <a:lstStyle>
            <a:lvl1pPr algn="ctr">
              <a:defRPr/>
            </a:lvl1pPr>
          </a:lstStyle>
          <a:p>
            <a:fld id="{D5BBC35B-A44B-4119-B8DA-DE9E3DFADA20}" type="slidenum">
              <a:rPr kumimoji="0" lang="en-US" smtClean="0"/>
              <a:pPr/>
              <a:t>‹#›</a:t>
            </a:fld>
            <a:endParaRPr kumimoji="0" lang="en-US" dirty="0"/>
          </a:p>
        </p:txBody>
      </p:sp>
      <p:sp>
        <p:nvSpPr>
          <p:cNvPr id="16" name="Footer Placeholder 15"/>
          <p:cNvSpPr>
            <a:spLocks noGrp="1"/>
          </p:cNvSpPr>
          <p:nvPr>
            <p:ph type="ftr" sz="quarter" idx="16"/>
          </p:nvPr>
        </p:nvSpPr>
        <p:spPr/>
        <p:txBody>
          <a:bodyPr/>
          <a:lstStyle/>
          <a:p>
            <a:endParaRPr kumimoji="0"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23099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44213AF-26F6-41FA-8D85-E2C5388D6E58}" type="datetimeFigureOut">
              <a:rPr lang="en-US" smtClean="0"/>
              <a:pPr/>
              <a:t>3/1/2016</a:t>
            </a:fld>
            <a:endParaRPr lang="en-US" dirty="0">
              <a:solidFill>
                <a:srgbClr val="FFFFFF"/>
              </a:solidFill>
            </a:endParaRPr>
          </a:p>
        </p:txBody>
      </p:sp>
      <p:sp>
        <p:nvSpPr>
          <p:cNvPr id="16" name="Slide Number Placeholder 15"/>
          <p:cNvSpPr>
            <a:spLocks noGrp="1"/>
          </p:cNvSpPr>
          <p:nvPr>
            <p:ph type="sldNum" sz="quarter" idx="11"/>
          </p:nvPr>
        </p:nvSpPr>
        <p:spPr/>
        <p:txBody>
          <a:bodyPr/>
          <a:lstStyle/>
          <a:p>
            <a:fld id="{D5BBC35B-A44B-4119-B8DA-DE9E3DFADA20}" type="slidenum">
              <a:rPr kumimoji="0" lang="en-US" smtClean="0"/>
              <a:pPr/>
              <a:t>‹#›</a:t>
            </a:fld>
            <a:endParaRPr kumimoji="0" lang="en-US" dirty="0">
              <a:solidFill>
                <a:srgbClr val="FFFFFF"/>
              </a:solidFill>
            </a:endParaRPr>
          </a:p>
        </p:txBody>
      </p:sp>
      <p:sp>
        <p:nvSpPr>
          <p:cNvPr id="17" name="Footer Placeholder 16"/>
          <p:cNvSpPr>
            <a:spLocks noGrp="1"/>
          </p:cNvSpPr>
          <p:nvPr>
            <p:ph type="ftr" sz="quarter" idx="12"/>
          </p:nvPr>
        </p:nvSpPr>
        <p:spPr/>
        <p:txBody>
          <a:bodyPr/>
          <a:lstStyle/>
          <a:p>
            <a:endParaRPr kumimoji="0" lang="en-US" dirty="0">
              <a:solidFill>
                <a:schemeClr val="accent1">
                  <a:tint val="20000"/>
                </a:schemeClr>
              </a:solidFill>
            </a:endParaRPr>
          </a:p>
        </p:txBody>
      </p:sp>
    </p:spTree>
    <p:extLst>
      <p:ext uri="{BB962C8B-B14F-4D97-AF65-F5344CB8AC3E}">
        <p14:creationId xmlns:p14="http://schemas.microsoft.com/office/powerpoint/2010/main" val="129925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3/1/2016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2349339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ea typeface="+mn-ea"/>
                <a:cs typeface="+mn-cs"/>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r>
              <a:rPr lang="fa-IR"/>
              <a:t>مباني فناوري اطلاعات و ارتباطات – جلسه 2</a:t>
            </a: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fld id="{7334ED4C-27BA-48AC-AB5A-46771B79BB91}"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Lst>
  <p:timing>
    <p:tnLst>
      <p:par>
        <p:cTn id="1" dur="indefinite" restart="never" nodeType="tmRoot"/>
      </p:par>
    </p:tnLst>
  </p:timing>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85750"/>
            <a:ext cx="7772400" cy="642938"/>
          </a:xfrm>
          <a:prstGeom prst="rect">
            <a:avLst/>
          </a:prstGeom>
        </p:spPr>
        <p:txBody>
          <a:bodyPr anchor="ctr"/>
          <a:lstStyle/>
          <a:p>
            <a:pPr algn="ctr" fontAlgn="auto">
              <a:spcAft>
                <a:spcPts val="0"/>
              </a:spcAft>
              <a:defRPr/>
            </a:pPr>
            <a:r>
              <a:rPr lang="fa-IR" sz="3200" b="1" dirty="0">
                <a:latin typeface="Nazanin" pitchFamily="2" charset="-78"/>
                <a:ea typeface="+mj-ea"/>
                <a:cs typeface="B Nazanin" panose="00000400000000000000" pitchFamily="2" charset="-78"/>
              </a:rPr>
              <a:t>به نام خدا</a:t>
            </a:r>
            <a:endParaRPr lang="en-US" sz="3200" b="1" dirty="0">
              <a:latin typeface="Nazanin" pitchFamily="2" charset="-78"/>
              <a:ea typeface="+mj-ea"/>
              <a:cs typeface="B Nazanin" panose="00000400000000000000" pitchFamily="2" charset="-78"/>
            </a:endParaRPr>
          </a:p>
        </p:txBody>
      </p:sp>
      <p:sp>
        <p:nvSpPr>
          <p:cNvPr id="5" name="Rectangle 3"/>
          <p:cNvSpPr txBox="1">
            <a:spLocks noChangeArrowheads="1"/>
          </p:cNvSpPr>
          <p:nvPr/>
        </p:nvSpPr>
        <p:spPr bwMode="auto">
          <a:xfrm>
            <a:off x="1643063" y="1643063"/>
            <a:ext cx="5857875" cy="642937"/>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fa-IR" altLang="fa-IR" sz="3600" b="1" dirty="0" smtClean="0">
                <a:solidFill>
                  <a:srgbClr val="002060"/>
                </a:solidFill>
                <a:latin typeface="Nazanin" pitchFamily="2" charset="-78"/>
                <a:cs typeface="B Nazanin" panose="00000400000000000000" pitchFamily="2" charset="-78"/>
              </a:rPr>
              <a:t>پیاده سازی شبکه های محلی</a:t>
            </a:r>
            <a:endParaRPr lang="en-US" altLang="fa-IR" sz="3600" b="1" dirty="0">
              <a:solidFill>
                <a:srgbClr val="002060"/>
              </a:solidFill>
              <a:latin typeface="Nazanin" pitchFamily="2" charset="-78"/>
              <a:cs typeface="B Nazanin" panose="00000400000000000000" pitchFamily="2" charset="-78"/>
            </a:endParaRPr>
          </a:p>
        </p:txBody>
      </p:sp>
      <p:sp>
        <p:nvSpPr>
          <p:cNvPr id="6" name="Rectangle 3"/>
          <p:cNvSpPr txBox="1">
            <a:spLocks noChangeArrowheads="1"/>
          </p:cNvSpPr>
          <p:nvPr/>
        </p:nvSpPr>
        <p:spPr bwMode="auto">
          <a:xfrm>
            <a:off x="2606675" y="5956300"/>
            <a:ext cx="3930650" cy="785813"/>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en-US" sz="2000" kern="0" dirty="0">
                <a:latin typeface="Calibri" panose="020F0502020204030204" pitchFamily="34" charset="0"/>
                <a:cs typeface="Nazanin" pitchFamily="2" charset="-78"/>
              </a:rPr>
              <a:t>Provider : </a:t>
            </a:r>
            <a:r>
              <a:rPr lang="en-US" sz="2000" kern="0" dirty="0" err="1">
                <a:latin typeface="Calibri" panose="020F0502020204030204" pitchFamily="34" charset="0"/>
                <a:cs typeface="Nazanin" pitchFamily="2" charset="-78"/>
              </a:rPr>
              <a:t>M.Miandari</a:t>
            </a:r>
            <a:endParaRPr lang="fa-IR" sz="2000" kern="0" dirty="0">
              <a:latin typeface="Calibri" panose="020F0502020204030204" pitchFamily="34" charset="0"/>
              <a:cs typeface="Nazanin" pitchFamily="2" charset="-78"/>
            </a:endParaRPr>
          </a:p>
          <a:p>
            <a:pPr algn="ctr" fontAlgn="auto">
              <a:spcBef>
                <a:spcPct val="20000"/>
              </a:spcBef>
              <a:spcAft>
                <a:spcPts val="0"/>
              </a:spcAft>
              <a:buClr>
                <a:schemeClr val="hlink"/>
              </a:buClr>
              <a:buSzPct val="80000"/>
              <a:buFont typeface="Wingdings" pitchFamily="2" charset="2"/>
              <a:buNone/>
              <a:defRPr/>
            </a:pPr>
            <a:r>
              <a:rPr lang="en-US" sz="1600" kern="0" dirty="0">
                <a:latin typeface="Calibri" panose="020F0502020204030204" pitchFamily="34" charset="0"/>
                <a:cs typeface="Nazanin" pitchFamily="2" charset="-78"/>
              </a:rPr>
              <a:t>Email:    miyandari@hotmail.com</a:t>
            </a:r>
          </a:p>
        </p:txBody>
      </p:sp>
      <p:sp>
        <p:nvSpPr>
          <p:cNvPr id="8" name="Rectangle 3"/>
          <p:cNvSpPr txBox="1">
            <a:spLocks noChangeArrowheads="1"/>
          </p:cNvSpPr>
          <p:nvPr/>
        </p:nvSpPr>
        <p:spPr bwMode="auto">
          <a:xfrm>
            <a:off x="2606675" y="5143500"/>
            <a:ext cx="3930650" cy="428625"/>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fa-IR" sz="2000" b="1" kern="0" dirty="0">
                <a:latin typeface="Nazanin" pitchFamily="2" charset="-78"/>
                <a:cs typeface="B Nazanin" panose="00000400000000000000" pitchFamily="2" charset="-78"/>
              </a:rPr>
              <a:t>اسلايد </a:t>
            </a:r>
            <a:r>
              <a:rPr lang="fa-IR" sz="2000" b="1" kern="0" dirty="0" smtClean="0">
                <a:latin typeface="Nazanin" pitchFamily="2" charset="-78"/>
                <a:cs typeface="B Nazanin" panose="00000400000000000000" pitchFamily="2" charset="-78"/>
              </a:rPr>
              <a:t>دوم</a:t>
            </a:r>
            <a:endParaRPr lang="en-US" sz="2000" b="1" kern="0" dirty="0">
              <a:latin typeface="Nazanin" pitchFamily="2" charset="-78"/>
              <a:cs typeface="B Nazanin" panose="00000400000000000000" pitchFamily="2" charset="-78"/>
            </a:endParaRPr>
          </a:p>
        </p:txBody>
      </p:sp>
      <p:pic>
        <p:nvPicPr>
          <p:cNvPr id="1026" name="Picture 2" descr="http://www.thedataschool.co.uk/wp-content/uploads/2015/08/vm-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447" y="2420888"/>
            <a:ext cx="2765106"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5">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16" dur="2000"/>
                                        <p:tgtEl>
                                          <p:spTgt spid="6">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22" dur="2000"/>
                                        <p:tgtEl>
                                          <p:spTgt spid="6">
                                            <p:txEl>
                                              <p:pRg st="0" end="0"/>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0" y="6448425"/>
            <a:ext cx="3952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82F62280-1EC7-4FFB-8BF9-EFC2484BE94C}" type="slidenum">
              <a:rPr lang="fa-IR" altLang="fa-IR" sz="1200">
                <a:latin typeface="Arial" charset="0"/>
                <a:cs typeface="2  Titr" pitchFamily="2" charset="-78"/>
              </a:rPr>
              <a:pPr rtl="0" eaLnBrk="1" hangingPunct="1">
                <a:spcBef>
                  <a:spcPct val="0"/>
                </a:spcBef>
                <a:buFontTx/>
                <a:buNone/>
              </a:pPr>
              <a:t>10</a:t>
            </a:fld>
            <a:endParaRPr lang="en-US" altLang="fa-IR" sz="1200">
              <a:latin typeface="Arial" charset="0"/>
              <a:cs typeface="2  Titr" pitchFamily="2" charset="-78"/>
            </a:endParaRPr>
          </a:p>
        </p:txBody>
      </p:sp>
      <p:pic>
        <p:nvPicPr>
          <p:cNvPr id="9219"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50838" y="243205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1313" y="303212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2900" y="3608388"/>
            <a:ext cx="457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2" name="Straight Arrow Connector 61"/>
          <p:cNvCxnSpPr>
            <a:cxnSpLocks noChangeShapeType="1"/>
          </p:cNvCxnSpPr>
          <p:nvPr/>
        </p:nvCxnSpPr>
        <p:spPr bwMode="auto">
          <a:xfrm>
            <a:off x="773113" y="2689225"/>
            <a:ext cx="835025"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3" name="Straight Arrow Connector 63"/>
          <p:cNvCxnSpPr>
            <a:cxnSpLocks noChangeShapeType="1"/>
          </p:cNvCxnSpPr>
          <p:nvPr/>
        </p:nvCxnSpPr>
        <p:spPr bwMode="auto">
          <a:xfrm rot="10800000">
            <a:off x="747713" y="2563813"/>
            <a:ext cx="1116012" cy="3317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4" name="Straight Arrow Connector 65"/>
          <p:cNvCxnSpPr>
            <a:cxnSpLocks noChangeShapeType="1"/>
          </p:cNvCxnSpPr>
          <p:nvPr/>
        </p:nvCxnSpPr>
        <p:spPr bwMode="auto">
          <a:xfrm flipV="1">
            <a:off x="782638" y="3214688"/>
            <a:ext cx="811212" cy="857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5" name="Straight Arrow Connector 67"/>
          <p:cNvCxnSpPr>
            <a:cxnSpLocks noChangeShapeType="1"/>
          </p:cNvCxnSpPr>
          <p:nvPr/>
        </p:nvCxnSpPr>
        <p:spPr bwMode="auto">
          <a:xfrm rot="10800000" flipV="1">
            <a:off x="711200" y="3086100"/>
            <a:ext cx="973138" cy="1143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226" name="Group 14"/>
          <p:cNvGrpSpPr>
            <a:grpSpLocks/>
          </p:cNvGrpSpPr>
          <p:nvPr/>
        </p:nvGrpSpPr>
        <p:grpSpPr bwMode="auto">
          <a:xfrm>
            <a:off x="1574800" y="2459038"/>
            <a:ext cx="1147763" cy="835025"/>
            <a:chOff x="1408" y="1930"/>
            <a:chExt cx="723" cy="526"/>
          </a:xfrm>
        </p:grpSpPr>
        <p:sp>
          <p:nvSpPr>
            <p:cNvPr id="2" name="Rectangle 33"/>
            <p:cNvSpPr/>
            <p:nvPr/>
          </p:nvSpPr>
          <p:spPr>
            <a:xfrm>
              <a:off x="1433" y="2202"/>
              <a:ext cx="600" cy="219"/>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9435"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 y="2347"/>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36" name="Text Box 17"/>
            <p:cNvSpPr txBox="1">
              <a:spLocks noChangeArrowheads="1"/>
            </p:cNvSpPr>
            <p:nvPr/>
          </p:nvSpPr>
          <p:spPr bwMode="auto">
            <a:xfrm>
              <a:off x="1462"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37"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 y="2347"/>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38" name="Text Box 19"/>
            <p:cNvSpPr txBox="1">
              <a:spLocks noChangeArrowheads="1"/>
            </p:cNvSpPr>
            <p:nvPr/>
          </p:nvSpPr>
          <p:spPr bwMode="auto">
            <a:xfrm>
              <a:off x="1522"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39"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 y="2347"/>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0" name="Text Box 21"/>
            <p:cNvSpPr txBox="1">
              <a:spLocks noChangeArrowheads="1"/>
            </p:cNvSpPr>
            <p:nvPr/>
          </p:nvSpPr>
          <p:spPr bwMode="auto">
            <a:xfrm>
              <a:off x="1582"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41"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 y="2347"/>
              <a:ext cx="4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2" name="Text Box 23"/>
            <p:cNvSpPr txBox="1">
              <a:spLocks noChangeArrowheads="1"/>
            </p:cNvSpPr>
            <p:nvPr/>
          </p:nvSpPr>
          <p:spPr bwMode="auto">
            <a:xfrm>
              <a:off x="1642" y="2359"/>
              <a:ext cx="31"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43"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 y="2347"/>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4" name="Text Box 25"/>
            <p:cNvSpPr txBox="1">
              <a:spLocks noChangeArrowheads="1"/>
            </p:cNvSpPr>
            <p:nvPr/>
          </p:nvSpPr>
          <p:spPr bwMode="auto">
            <a:xfrm>
              <a:off x="170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45"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2347"/>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6" name="Text Box 27"/>
            <p:cNvSpPr txBox="1">
              <a:spLocks noChangeArrowheads="1"/>
            </p:cNvSpPr>
            <p:nvPr/>
          </p:nvSpPr>
          <p:spPr bwMode="auto">
            <a:xfrm>
              <a:off x="176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47"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 y="2347"/>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8" name="Text Box 29"/>
            <p:cNvSpPr txBox="1">
              <a:spLocks noChangeArrowheads="1"/>
            </p:cNvSpPr>
            <p:nvPr/>
          </p:nvSpPr>
          <p:spPr bwMode="auto">
            <a:xfrm>
              <a:off x="182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49"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 y="2347"/>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50" name="Text Box 31"/>
            <p:cNvSpPr txBox="1">
              <a:spLocks noChangeArrowheads="1"/>
            </p:cNvSpPr>
            <p:nvPr/>
          </p:nvSpPr>
          <p:spPr bwMode="auto">
            <a:xfrm>
              <a:off x="188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51"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 y="2347"/>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52" name="Text Box 33"/>
            <p:cNvSpPr txBox="1">
              <a:spLocks noChangeArrowheads="1"/>
            </p:cNvSpPr>
            <p:nvPr/>
          </p:nvSpPr>
          <p:spPr bwMode="auto">
            <a:xfrm>
              <a:off x="194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3" name="Freeform 57"/>
            <p:cNvSpPr>
              <a:spLocks noChangeArrowheads="1"/>
            </p:cNvSpPr>
            <p:nvPr/>
          </p:nvSpPr>
          <p:spPr bwMode="auto">
            <a:xfrm>
              <a:off x="1431" y="2080"/>
              <a:ext cx="694"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4" name="Freeform 58"/>
            <p:cNvSpPr>
              <a:spLocks noChangeArrowheads="1"/>
            </p:cNvSpPr>
            <p:nvPr/>
          </p:nvSpPr>
          <p:spPr bwMode="auto">
            <a:xfrm>
              <a:off x="2034" y="2079"/>
              <a:ext cx="97"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9455" name="TextBox 59"/>
            <p:cNvSpPr txBox="1">
              <a:spLocks noChangeArrowheads="1"/>
            </p:cNvSpPr>
            <p:nvPr/>
          </p:nvSpPr>
          <p:spPr bwMode="auto">
            <a:xfrm>
              <a:off x="1701" y="1930"/>
              <a:ext cx="3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9456" name="AutoShape 37"/>
            <p:cNvSpPr>
              <a:spLocks noChangeArrowheads="1"/>
            </p:cNvSpPr>
            <p:nvPr/>
          </p:nvSpPr>
          <p:spPr bwMode="auto">
            <a:xfrm>
              <a:off x="1582" y="2063"/>
              <a:ext cx="424" cy="158"/>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9227"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12138" y="2420938"/>
            <a:ext cx="442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10550" y="3030538"/>
            <a:ext cx="442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07375" y="4214813"/>
            <a:ext cx="442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30" name="Straight Arrow Connector 61"/>
          <p:cNvCxnSpPr>
            <a:cxnSpLocks noChangeShapeType="1"/>
          </p:cNvCxnSpPr>
          <p:nvPr/>
        </p:nvCxnSpPr>
        <p:spPr bwMode="auto">
          <a:xfrm flipH="1">
            <a:off x="7488238" y="2693988"/>
            <a:ext cx="766762" cy="1889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31" name="Straight Arrow Connector 63"/>
          <p:cNvCxnSpPr>
            <a:cxnSpLocks noChangeShapeType="1"/>
          </p:cNvCxnSpPr>
          <p:nvPr/>
        </p:nvCxnSpPr>
        <p:spPr bwMode="auto">
          <a:xfrm flipV="1">
            <a:off x="7315200" y="2579688"/>
            <a:ext cx="998538" cy="2301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32" name="Straight Arrow Connector 65"/>
          <p:cNvCxnSpPr>
            <a:cxnSpLocks noChangeShapeType="1"/>
          </p:cNvCxnSpPr>
          <p:nvPr/>
        </p:nvCxnSpPr>
        <p:spPr bwMode="auto">
          <a:xfrm flipH="1" flipV="1">
            <a:off x="7459663" y="3192463"/>
            <a:ext cx="774700" cy="1238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33" name="Straight Arrow Connector 67"/>
          <p:cNvCxnSpPr>
            <a:cxnSpLocks noChangeShapeType="1"/>
          </p:cNvCxnSpPr>
          <p:nvPr/>
        </p:nvCxnSpPr>
        <p:spPr bwMode="auto">
          <a:xfrm>
            <a:off x="7327900" y="3054350"/>
            <a:ext cx="957263" cy="1524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234" name="Group 45"/>
          <p:cNvGrpSpPr>
            <a:grpSpLocks/>
          </p:cNvGrpSpPr>
          <p:nvPr/>
        </p:nvGrpSpPr>
        <p:grpSpPr bwMode="auto">
          <a:xfrm>
            <a:off x="6396038" y="2455863"/>
            <a:ext cx="1111250" cy="830262"/>
            <a:chOff x="4109" y="2024"/>
            <a:chExt cx="700" cy="523"/>
          </a:xfrm>
        </p:grpSpPr>
        <p:pic>
          <p:nvPicPr>
            <p:cNvPr id="9411" name="Rectangle 3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 y="2278"/>
              <a:ext cx="6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12" name="Rectangle 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0"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13" name="Text Box 48"/>
            <p:cNvSpPr txBox="1">
              <a:spLocks noChangeArrowheads="1"/>
            </p:cNvSpPr>
            <p:nvPr/>
          </p:nvSpPr>
          <p:spPr bwMode="auto">
            <a:xfrm flipH="1">
              <a:off x="4727"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14" name="Rectangle 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0"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15" name="Text Box 50"/>
            <p:cNvSpPr txBox="1">
              <a:spLocks noChangeArrowheads="1"/>
            </p:cNvSpPr>
            <p:nvPr/>
          </p:nvSpPr>
          <p:spPr bwMode="auto">
            <a:xfrm flipH="1">
              <a:off x="4669"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16" name="Rectangl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17" name="Text Box 52"/>
            <p:cNvSpPr txBox="1">
              <a:spLocks noChangeArrowheads="1"/>
            </p:cNvSpPr>
            <p:nvPr/>
          </p:nvSpPr>
          <p:spPr bwMode="auto">
            <a:xfrm flipH="1">
              <a:off x="4611"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18" name="Rectangle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6" y="2438"/>
              <a:ext cx="4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19" name="Text Box 54"/>
            <p:cNvSpPr txBox="1">
              <a:spLocks noChangeArrowheads="1"/>
            </p:cNvSpPr>
            <p:nvPr/>
          </p:nvSpPr>
          <p:spPr bwMode="auto">
            <a:xfrm flipH="1">
              <a:off x="4553"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20" name="Rectangl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6" y="243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 name="Text Box 56"/>
            <p:cNvSpPr txBox="1">
              <a:spLocks noChangeArrowheads="1"/>
            </p:cNvSpPr>
            <p:nvPr/>
          </p:nvSpPr>
          <p:spPr bwMode="auto">
            <a:xfrm flipH="1">
              <a:off x="4495"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22" name="Rectangle 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 y="243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 name="Text Box 58"/>
            <p:cNvSpPr txBox="1">
              <a:spLocks noChangeArrowheads="1"/>
            </p:cNvSpPr>
            <p:nvPr/>
          </p:nvSpPr>
          <p:spPr bwMode="auto">
            <a:xfrm flipH="1">
              <a:off x="4437"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24" name="Rectangle 5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5" name="Text Box 60"/>
            <p:cNvSpPr txBox="1">
              <a:spLocks noChangeArrowheads="1"/>
            </p:cNvSpPr>
            <p:nvPr/>
          </p:nvSpPr>
          <p:spPr bwMode="auto">
            <a:xfrm flipH="1">
              <a:off x="4378" y="2450"/>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26" name="Rectangle 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7" name="Text Box 62"/>
            <p:cNvSpPr txBox="1">
              <a:spLocks noChangeArrowheads="1"/>
            </p:cNvSpPr>
            <p:nvPr/>
          </p:nvSpPr>
          <p:spPr bwMode="auto">
            <a:xfrm flipH="1">
              <a:off x="4320"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28" name="Rectangle 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3"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9" name="Text Box 64"/>
            <p:cNvSpPr txBox="1">
              <a:spLocks noChangeArrowheads="1"/>
            </p:cNvSpPr>
            <p:nvPr/>
          </p:nvSpPr>
          <p:spPr bwMode="auto">
            <a:xfrm flipH="1">
              <a:off x="4262"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10" name="Freeform 57"/>
            <p:cNvSpPr>
              <a:spLocks noChangeArrowheads="1"/>
            </p:cNvSpPr>
            <p:nvPr/>
          </p:nvSpPr>
          <p:spPr bwMode="auto">
            <a:xfrm flipH="1">
              <a:off x="4115" y="2171"/>
              <a:ext cx="672"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1" name="Freeform 58"/>
            <p:cNvSpPr>
              <a:spLocks noChangeArrowheads="1"/>
            </p:cNvSpPr>
            <p:nvPr/>
          </p:nvSpPr>
          <p:spPr bwMode="auto">
            <a:xfrm flipH="1">
              <a:off x="4109" y="2170"/>
              <a:ext cx="94"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9432" name="TextBox 59"/>
            <p:cNvSpPr txBox="1">
              <a:spLocks noChangeArrowheads="1"/>
            </p:cNvSpPr>
            <p:nvPr/>
          </p:nvSpPr>
          <p:spPr bwMode="auto">
            <a:xfrm flipH="1">
              <a:off x="4147" y="2024"/>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9433" name="AutoShape 68"/>
            <p:cNvSpPr>
              <a:spLocks noChangeArrowheads="1"/>
            </p:cNvSpPr>
            <p:nvPr/>
          </p:nvSpPr>
          <p:spPr bwMode="auto">
            <a:xfrm flipH="1">
              <a:off x="4230" y="2154"/>
              <a:ext cx="411" cy="158"/>
            </a:xfrm>
            <a:prstGeom prst="leftRightArrow">
              <a:avLst>
                <a:gd name="adj1" fmla="val 50000"/>
                <a:gd name="adj2" fmla="val 52025"/>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9235"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4488" y="421640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2900" y="482282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37" name="Straight Arrow Connector 61"/>
          <p:cNvCxnSpPr>
            <a:cxnSpLocks noChangeShapeType="1"/>
          </p:cNvCxnSpPr>
          <p:nvPr/>
        </p:nvCxnSpPr>
        <p:spPr bwMode="auto">
          <a:xfrm>
            <a:off x="782638" y="3848100"/>
            <a:ext cx="828675" cy="23336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38" name="Straight Arrow Connector 63"/>
          <p:cNvCxnSpPr>
            <a:cxnSpLocks noChangeShapeType="1"/>
          </p:cNvCxnSpPr>
          <p:nvPr/>
        </p:nvCxnSpPr>
        <p:spPr bwMode="auto">
          <a:xfrm rot="10800000">
            <a:off x="711200" y="3716338"/>
            <a:ext cx="1116013" cy="3317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39" name="Straight Arrow Connector 65"/>
          <p:cNvCxnSpPr>
            <a:cxnSpLocks noChangeShapeType="1"/>
          </p:cNvCxnSpPr>
          <p:nvPr/>
        </p:nvCxnSpPr>
        <p:spPr bwMode="auto">
          <a:xfrm flipV="1">
            <a:off x="806450" y="4398963"/>
            <a:ext cx="788988" cy="1031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40" name="Straight Arrow Connector 67"/>
          <p:cNvCxnSpPr>
            <a:cxnSpLocks noChangeShapeType="1"/>
          </p:cNvCxnSpPr>
          <p:nvPr/>
        </p:nvCxnSpPr>
        <p:spPr bwMode="auto">
          <a:xfrm rot="10800000" flipV="1">
            <a:off x="711200" y="4279900"/>
            <a:ext cx="973138" cy="1143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241" name="Group 75"/>
          <p:cNvGrpSpPr>
            <a:grpSpLocks/>
          </p:cNvGrpSpPr>
          <p:nvPr/>
        </p:nvGrpSpPr>
        <p:grpSpPr bwMode="auto">
          <a:xfrm>
            <a:off x="1574800" y="3654425"/>
            <a:ext cx="1147763" cy="831850"/>
            <a:chOff x="1408" y="2749"/>
            <a:chExt cx="723" cy="524"/>
          </a:xfrm>
        </p:grpSpPr>
        <p:sp>
          <p:nvSpPr>
            <p:cNvPr id="16" name="Rectangle 33"/>
            <p:cNvSpPr/>
            <p:nvPr/>
          </p:nvSpPr>
          <p:spPr>
            <a:xfrm>
              <a:off x="1433" y="3019"/>
              <a:ext cx="600" cy="219"/>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9389"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 y="316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0" name="Text Box 78"/>
            <p:cNvSpPr txBox="1">
              <a:spLocks noChangeArrowheads="1"/>
            </p:cNvSpPr>
            <p:nvPr/>
          </p:nvSpPr>
          <p:spPr bwMode="auto">
            <a:xfrm>
              <a:off x="1462"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91"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 y="3164"/>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2" name="Text Box 80"/>
            <p:cNvSpPr txBox="1">
              <a:spLocks noChangeArrowheads="1"/>
            </p:cNvSpPr>
            <p:nvPr/>
          </p:nvSpPr>
          <p:spPr bwMode="auto">
            <a:xfrm>
              <a:off x="1522"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93"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 y="316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4" name="Text Box 82"/>
            <p:cNvSpPr txBox="1">
              <a:spLocks noChangeArrowheads="1"/>
            </p:cNvSpPr>
            <p:nvPr/>
          </p:nvSpPr>
          <p:spPr bwMode="auto">
            <a:xfrm>
              <a:off x="1582"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95"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 y="3164"/>
              <a:ext cx="4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6" name="Text Box 84"/>
            <p:cNvSpPr txBox="1">
              <a:spLocks noChangeArrowheads="1"/>
            </p:cNvSpPr>
            <p:nvPr/>
          </p:nvSpPr>
          <p:spPr bwMode="auto">
            <a:xfrm>
              <a:off x="1642" y="3176"/>
              <a:ext cx="31"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97"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 y="316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8" name="Text Box 86"/>
            <p:cNvSpPr txBox="1">
              <a:spLocks noChangeArrowheads="1"/>
            </p:cNvSpPr>
            <p:nvPr/>
          </p:nvSpPr>
          <p:spPr bwMode="auto">
            <a:xfrm>
              <a:off x="170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99"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3164"/>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0" name="Text Box 88"/>
            <p:cNvSpPr txBox="1">
              <a:spLocks noChangeArrowheads="1"/>
            </p:cNvSpPr>
            <p:nvPr/>
          </p:nvSpPr>
          <p:spPr bwMode="auto">
            <a:xfrm>
              <a:off x="176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01"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 y="316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2" name="Text Box 90"/>
            <p:cNvSpPr txBox="1">
              <a:spLocks noChangeArrowheads="1"/>
            </p:cNvSpPr>
            <p:nvPr/>
          </p:nvSpPr>
          <p:spPr bwMode="auto">
            <a:xfrm>
              <a:off x="182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03"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 y="3164"/>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4" name="Text Box 92"/>
            <p:cNvSpPr txBox="1">
              <a:spLocks noChangeArrowheads="1"/>
            </p:cNvSpPr>
            <p:nvPr/>
          </p:nvSpPr>
          <p:spPr bwMode="auto">
            <a:xfrm>
              <a:off x="188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405"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 y="3164"/>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6" name="Text Box 94"/>
            <p:cNvSpPr txBox="1">
              <a:spLocks noChangeArrowheads="1"/>
            </p:cNvSpPr>
            <p:nvPr/>
          </p:nvSpPr>
          <p:spPr bwMode="auto">
            <a:xfrm>
              <a:off x="194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17" name="Freeform 57"/>
            <p:cNvSpPr>
              <a:spLocks noChangeArrowheads="1"/>
            </p:cNvSpPr>
            <p:nvPr/>
          </p:nvSpPr>
          <p:spPr bwMode="auto">
            <a:xfrm>
              <a:off x="1431" y="2897"/>
              <a:ext cx="694"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8" name="Freeform 58"/>
            <p:cNvSpPr>
              <a:spLocks noChangeArrowheads="1"/>
            </p:cNvSpPr>
            <p:nvPr/>
          </p:nvSpPr>
          <p:spPr bwMode="auto">
            <a:xfrm>
              <a:off x="2034" y="2896"/>
              <a:ext cx="97"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9409" name="TextBox 59"/>
            <p:cNvSpPr txBox="1">
              <a:spLocks noChangeArrowheads="1"/>
            </p:cNvSpPr>
            <p:nvPr/>
          </p:nvSpPr>
          <p:spPr bwMode="auto">
            <a:xfrm>
              <a:off x="1701" y="2749"/>
              <a:ext cx="3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9410" name="AutoShape 98"/>
            <p:cNvSpPr>
              <a:spLocks noChangeArrowheads="1"/>
            </p:cNvSpPr>
            <p:nvPr/>
          </p:nvSpPr>
          <p:spPr bwMode="auto">
            <a:xfrm>
              <a:off x="1582" y="2880"/>
              <a:ext cx="424" cy="158"/>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9242"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18488" y="3603625"/>
            <a:ext cx="442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43" name="Straight Arrow Connector 61"/>
          <p:cNvCxnSpPr>
            <a:cxnSpLocks noChangeShapeType="1"/>
          </p:cNvCxnSpPr>
          <p:nvPr/>
        </p:nvCxnSpPr>
        <p:spPr bwMode="auto">
          <a:xfrm flipH="1">
            <a:off x="7472363" y="3894138"/>
            <a:ext cx="782637" cy="2095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44" name="Straight Arrow Connector 63"/>
          <p:cNvCxnSpPr>
            <a:cxnSpLocks noChangeShapeType="1"/>
          </p:cNvCxnSpPr>
          <p:nvPr/>
        </p:nvCxnSpPr>
        <p:spPr bwMode="auto">
          <a:xfrm flipV="1">
            <a:off x="7242175" y="3767138"/>
            <a:ext cx="1065213" cy="2730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45" name="Straight Arrow Connector 65"/>
          <p:cNvCxnSpPr>
            <a:cxnSpLocks noChangeShapeType="1"/>
          </p:cNvCxnSpPr>
          <p:nvPr/>
        </p:nvCxnSpPr>
        <p:spPr bwMode="auto">
          <a:xfrm flipH="1" flipV="1">
            <a:off x="7488238" y="4441825"/>
            <a:ext cx="777875" cy="825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46" name="Straight Arrow Connector 67"/>
          <p:cNvCxnSpPr>
            <a:cxnSpLocks noChangeShapeType="1"/>
          </p:cNvCxnSpPr>
          <p:nvPr/>
        </p:nvCxnSpPr>
        <p:spPr bwMode="auto">
          <a:xfrm rot="10800000" flipH="1" flipV="1">
            <a:off x="7367588" y="4295775"/>
            <a:ext cx="941387" cy="1143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247" name="Group 104"/>
          <p:cNvGrpSpPr>
            <a:grpSpLocks/>
          </p:cNvGrpSpPr>
          <p:nvPr/>
        </p:nvGrpSpPr>
        <p:grpSpPr bwMode="auto">
          <a:xfrm>
            <a:off x="6394450" y="3668713"/>
            <a:ext cx="1117600" cy="830262"/>
            <a:chOff x="4108" y="2704"/>
            <a:chExt cx="704" cy="523"/>
          </a:xfrm>
        </p:grpSpPr>
        <p:pic>
          <p:nvPicPr>
            <p:cNvPr id="9365" name="Rectangle 3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 y="2958"/>
              <a:ext cx="6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66" name="Rectangle 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67" name="Text Box 107"/>
            <p:cNvSpPr txBox="1">
              <a:spLocks noChangeArrowheads="1"/>
            </p:cNvSpPr>
            <p:nvPr/>
          </p:nvSpPr>
          <p:spPr bwMode="auto">
            <a:xfrm flipH="1">
              <a:off x="4772"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68" name="Rectangle 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69" name="Text Box 109"/>
            <p:cNvSpPr txBox="1">
              <a:spLocks noChangeArrowheads="1"/>
            </p:cNvSpPr>
            <p:nvPr/>
          </p:nvSpPr>
          <p:spPr bwMode="auto">
            <a:xfrm flipH="1">
              <a:off x="4714"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70" name="Rectangl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71" name="Text Box 111"/>
            <p:cNvSpPr txBox="1">
              <a:spLocks noChangeArrowheads="1"/>
            </p:cNvSpPr>
            <p:nvPr/>
          </p:nvSpPr>
          <p:spPr bwMode="auto">
            <a:xfrm flipH="1">
              <a:off x="4656"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72" name="Rectangle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1" y="3118"/>
              <a:ext cx="4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73" name="Text Box 113"/>
            <p:cNvSpPr txBox="1">
              <a:spLocks noChangeArrowheads="1"/>
            </p:cNvSpPr>
            <p:nvPr/>
          </p:nvSpPr>
          <p:spPr bwMode="auto">
            <a:xfrm flipH="1">
              <a:off x="4598"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74" name="Rectangl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1" y="311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75" name="Text Box 115"/>
            <p:cNvSpPr txBox="1">
              <a:spLocks noChangeArrowheads="1"/>
            </p:cNvSpPr>
            <p:nvPr/>
          </p:nvSpPr>
          <p:spPr bwMode="auto">
            <a:xfrm flipH="1">
              <a:off x="4540"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76" name="Rectangle 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4" y="311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77" name="Text Box 117"/>
            <p:cNvSpPr txBox="1">
              <a:spLocks noChangeArrowheads="1"/>
            </p:cNvSpPr>
            <p:nvPr/>
          </p:nvSpPr>
          <p:spPr bwMode="auto">
            <a:xfrm flipH="1">
              <a:off x="4482"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78" name="Rectangle 5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5"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79" name="Text Box 119"/>
            <p:cNvSpPr txBox="1">
              <a:spLocks noChangeArrowheads="1"/>
            </p:cNvSpPr>
            <p:nvPr/>
          </p:nvSpPr>
          <p:spPr bwMode="auto">
            <a:xfrm flipH="1">
              <a:off x="4423" y="3130"/>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80" name="Rectangle 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8"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81" name="Text Box 121"/>
            <p:cNvSpPr txBox="1">
              <a:spLocks noChangeArrowheads="1"/>
            </p:cNvSpPr>
            <p:nvPr/>
          </p:nvSpPr>
          <p:spPr bwMode="auto">
            <a:xfrm flipH="1">
              <a:off x="4365"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82" name="Rectangle 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83" name="Text Box 123"/>
            <p:cNvSpPr txBox="1">
              <a:spLocks noChangeArrowheads="1"/>
            </p:cNvSpPr>
            <p:nvPr/>
          </p:nvSpPr>
          <p:spPr bwMode="auto">
            <a:xfrm flipH="1">
              <a:off x="4307"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24" name="Freeform 57"/>
            <p:cNvSpPr>
              <a:spLocks noChangeArrowheads="1"/>
            </p:cNvSpPr>
            <p:nvPr/>
          </p:nvSpPr>
          <p:spPr bwMode="auto">
            <a:xfrm flipH="1">
              <a:off x="4115" y="2851"/>
              <a:ext cx="672"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25" name="Freeform 58"/>
            <p:cNvSpPr>
              <a:spLocks noChangeArrowheads="1"/>
            </p:cNvSpPr>
            <p:nvPr/>
          </p:nvSpPr>
          <p:spPr bwMode="auto">
            <a:xfrm flipH="1">
              <a:off x="4108" y="2850"/>
              <a:ext cx="94"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9386" name="TextBox 59"/>
            <p:cNvSpPr txBox="1">
              <a:spLocks noChangeArrowheads="1"/>
            </p:cNvSpPr>
            <p:nvPr/>
          </p:nvSpPr>
          <p:spPr bwMode="auto">
            <a:xfrm flipH="1">
              <a:off x="4151" y="2704"/>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9387" name="AutoShape 127"/>
            <p:cNvSpPr>
              <a:spLocks noChangeArrowheads="1"/>
            </p:cNvSpPr>
            <p:nvPr/>
          </p:nvSpPr>
          <p:spPr bwMode="auto">
            <a:xfrm flipH="1">
              <a:off x="4230" y="2834"/>
              <a:ext cx="411" cy="158"/>
            </a:xfrm>
            <a:prstGeom prst="leftRightArrow">
              <a:avLst>
                <a:gd name="adj1" fmla="val 50000"/>
                <a:gd name="adj2" fmla="val 52025"/>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9248"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08963" y="4821238"/>
            <a:ext cx="442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10550" y="5424488"/>
            <a:ext cx="442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50" name="Straight Arrow Connector 61"/>
          <p:cNvCxnSpPr>
            <a:cxnSpLocks noChangeShapeType="1"/>
          </p:cNvCxnSpPr>
          <p:nvPr/>
        </p:nvCxnSpPr>
        <p:spPr bwMode="auto">
          <a:xfrm flipH="1">
            <a:off x="7464425" y="5078413"/>
            <a:ext cx="822325" cy="2159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51" name="Straight Arrow Connector 63"/>
          <p:cNvCxnSpPr>
            <a:cxnSpLocks noChangeShapeType="1"/>
          </p:cNvCxnSpPr>
          <p:nvPr/>
        </p:nvCxnSpPr>
        <p:spPr bwMode="auto">
          <a:xfrm flipV="1">
            <a:off x="7180263" y="4967288"/>
            <a:ext cx="1101725" cy="2921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52" name="Straight Arrow Connector 65"/>
          <p:cNvCxnSpPr>
            <a:cxnSpLocks noChangeShapeType="1"/>
          </p:cNvCxnSpPr>
          <p:nvPr/>
        </p:nvCxnSpPr>
        <p:spPr bwMode="auto">
          <a:xfrm flipH="1" flipV="1">
            <a:off x="7502525" y="5584825"/>
            <a:ext cx="763588" cy="920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53" name="Straight Arrow Connector 67"/>
          <p:cNvCxnSpPr>
            <a:cxnSpLocks noChangeShapeType="1"/>
          </p:cNvCxnSpPr>
          <p:nvPr/>
        </p:nvCxnSpPr>
        <p:spPr bwMode="auto">
          <a:xfrm rot="10800000" flipH="1" flipV="1">
            <a:off x="7343775" y="5440363"/>
            <a:ext cx="941388" cy="1143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254" name="Group 134"/>
          <p:cNvGrpSpPr>
            <a:grpSpLocks/>
          </p:cNvGrpSpPr>
          <p:nvPr/>
        </p:nvGrpSpPr>
        <p:grpSpPr bwMode="auto">
          <a:xfrm>
            <a:off x="6389688" y="4848225"/>
            <a:ext cx="1114425" cy="841375"/>
            <a:chOff x="4105" y="3423"/>
            <a:chExt cx="702" cy="530"/>
          </a:xfrm>
        </p:grpSpPr>
        <p:pic>
          <p:nvPicPr>
            <p:cNvPr id="9342" name="Rectangle 3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9" y="3684"/>
              <a:ext cx="6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43" name="Rectangle 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4" name="Text Box 137"/>
            <p:cNvSpPr txBox="1">
              <a:spLocks noChangeArrowheads="1"/>
            </p:cNvSpPr>
            <p:nvPr/>
          </p:nvSpPr>
          <p:spPr bwMode="auto">
            <a:xfrm flipH="1">
              <a:off x="4725"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45" name="Rectangle 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8"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6" name="Text Box 139"/>
            <p:cNvSpPr txBox="1">
              <a:spLocks noChangeArrowheads="1"/>
            </p:cNvSpPr>
            <p:nvPr/>
          </p:nvSpPr>
          <p:spPr bwMode="auto">
            <a:xfrm flipH="1">
              <a:off x="4667"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47" name="Rectangl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1"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8" name="Text Box 141"/>
            <p:cNvSpPr txBox="1">
              <a:spLocks noChangeArrowheads="1"/>
            </p:cNvSpPr>
            <p:nvPr/>
          </p:nvSpPr>
          <p:spPr bwMode="auto">
            <a:xfrm flipH="1">
              <a:off x="4609"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49" name="Rectangle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4" y="3844"/>
              <a:ext cx="4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0" name="Text Box 143"/>
            <p:cNvSpPr txBox="1">
              <a:spLocks noChangeArrowheads="1"/>
            </p:cNvSpPr>
            <p:nvPr/>
          </p:nvSpPr>
          <p:spPr bwMode="auto">
            <a:xfrm flipH="1">
              <a:off x="4551"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51" name="Rectangl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4" y="384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2" name="Text Box 145"/>
            <p:cNvSpPr txBox="1">
              <a:spLocks noChangeArrowheads="1"/>
            </p:cNvSpPr>
            <p:nvPr/>
          </p:nvSpPr>
          <p:spPr bwMode="auto">
            <a:xfrm flipH="1">
              <a:off x="4493"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53" name="Rectangle 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 y="384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4" name="Text Box 147"/>
            <p:cNvSpPr txBox="1">
              <a:spLocks noChangeArrowheads="1"/>
            </p:cNvSpPr>
            <p:nvPr/>
          </p:nvSpPr>
          <p:spPr bwMode="auto">
            <a:xfrm flipH="1">
              <a:off x="4435"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55" name="Rectangle 5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6" name="Text Box 149"/>
            <p:cNvSpPr txBox="1">
              <a:spLocks noChangeArrowheads="1"/>
            </p:cNvSpPr>
            <p:nvPr/>
          </p:nvSpPr>
          <p:spPr bwMode="auto">
            <a:xfrm flipH="1">
              <a:off x="4376" y="385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57" name="Rectangle 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8" name="Text Box 151"/>
            <p:cNvSpPr txBox="1">
              <a:spLocks noChangeArrowheads="1"/>
            </p:cNvSpPr>
            <p:nvPr/>
          </p:nvSpPr>
          <p:spPr bwMode="auto">
            <a:xfrm flipH="1">
              <a:off x="4318"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59" name="Rectangle 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60" name="Text Box 153"/>
            <p:cNvSpPr txBox="1">
              <a:spLocks noChangeArrowheads="1"/>
            </p:cNvSpPr>
            <p:nvPr/>
          </p:nvSpPr>
          <p:spPr bwMode="auto">
            <a:xfrm flipH="1">
              <a:off x="4260"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31" name="Freeform 57"/>
            <p:cNvSpPr>
              <a:spLocks noChangeArrowheads="1"/>
            </p:cNvSpPr>
            <p:nvPr/>
          </p:nvSpPr>
          <p:spPr bwMode="auto">
            <a:xfrm flipH="1">
              <a:off x="4113" y="3577"/>
              <a:ext cx="672"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59621" name="Freeform 58"/>
            <p:cNvSpPr>
              <a:spLocks noChangeArrowheads="1"/>
            </p:cNvSpPr>
            <p:nvPr/>
          </p:nvSpPr>
          <p:spPr bwMode="auto">
            <a:xfrm flipH="1">
              <a:off x="4105" y="3572"/>
              <a:ext cx="94"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9363" name="TextBox 59"/>
            <p:cNvSpPr txBox="1">
              <a:spLocks noChangeArrowheads="1"/>
            </p:cNvSpPr>
            <p:nvPr/>
          </p:nvSpPr>
          <p:spPr bwMode="auto">
            <a:xfrm flipH="1">
              <a:off x="4194" y="3423"/>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9364" name="AutoShape 157"/>
            <p:cNvSpPr>
              <a:spLocks noChangeArrowheads="1"/>
            </p:cNvSpPr>
            <p:nvPr/>
          </p:nvSpPr>
          <p:spPr bwMode="auto">
            <a:xfrm flipH="1">
              <a:off x="4228" y="3560"/>
              <a:ext cx="411" cy="158"/>
            </a:xfrm>
            <a:prstGeom prst="leftRightArrow">
              <a:avLst>
                <a:gd name="adj1" fmla="val 50000"/>
                <a:gd name="adj2" fmla="val 52025"/>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9255"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2900" y="541337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56" name="Straight Arrow Connector 61"/>
          <p:cNvCxnSpPr>
            <a:cxnSpLocks noChangeShapeType="1"/>
          </p:cNvCxnSpPr>
          <p:nvPr/>
        </p:nvCxnSpPr>
        <p:spPr bwMode="auto">
          <a:xfrm>
            <a:off x="711200" y="5014913"/>
            <a:ext cx="941388" cy="2730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57" name="Straight Arrow Connector 63"/>
          <p:cNvCxnSpPr>
            <a:cxnSpLocks noChangeShapeType="1"/>
          </p:cNvCxnSpPr>
          <p:nvPr/>
        </p:nvCxnSpPr>
        <p:spPr bwMode="auto">
          <a:xfrm flipH="1" flipV="1">
            <a:off x="711200" y="4911725"/>
            <a:ext cx="1035050" cy="3032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58" name="Straight Arrow Connector 65"/>
          <p:cNvCxnSpPr>
            <a:cxnSpLocks noChangeShapeType="1"/>
          </p:cNvCxnSpPr>
          <p:nvPr/>
        </p:nvCxnSpPr>
        <p:spPr bwMode="auto">
          <a:xfrm flipV="1">
            <a:off x="782638" y="5572125"/>
            <a:ext cx="787400" cy="1047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59" name="Straight Arrow Connector 67"/>
          <p:cNvCxnSpPr>
            <a:cxnSpLocks noChangeShapeType="1"/>
          </p:cNvCxnSpPr>
          <p:nvPr/>
        </p:nvCxnSpPr>
        <p:spPr bwMode="auto">
          <a:xfrm flipH="1">
            <a:off x="746125" y="5462588"/>
            <a:ext cx="850900" cy="1079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260" name="Group 163"/>
          <p:cNvGrpSpPr>
            <a:grpSpLocks/>
          </p:cNvGrpSpPr>
          <p:nvPr/>
        </p:nvGrpSpPr>
        <p:grpSpPr bwMode="auto">
          <a:xfrm>
            <a:off x="1579563" y="4854575"/>
            <a:ext cx="1150937" cy="831850"/>
            <a:chOff x="1411" y="3565"/>
            <a:chExt cx="725" cy="524"/>
          </a:xfrm>
        </p:grpSpPr>
        <p:sp>
          <p:nvSpPr>
            <p:cNvPr id="59640" name="Rectangle 33"/>
            <p:cNvSpPr/>
            <p:nvPr/>
          </p:nvSpPr>
          <p:spPr>
            <a:xfrm>
              <a:off x="1436" y="3835"/>
              <a:ext cx="600" cy="219"/>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9320"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 y="3980"/>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1" name="Text Box 166"/>
            <p:cNvSpPr txBox="1">
              <a:spLocks noChangeArrowheads="1"/>
            </p:cNvSpPr>
            <p:nvPr/>
          </p:nvSpPr>
          <p:spPr bwMode="auto">
            <a:xfrm>
              <a:off x="1465"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22"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 y="3980"/>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3" name="Text Box 168"/>
            <p:cNvSpPr txBox="1">
              <a:spLocks noChangeArrowheads="1"/>
            </p:cNvSpPr>
            <p:nvPr/>
          </p:nvSpPr>
          <p:spPr bwMode="auto">
            <a:xfrm>
              <a:off x="1525"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24"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 y="3980"/>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5" name="Text Box 170"/>
            <p:cNvSpPr txBox="1">
              <a:spLocks noChangeArrowheads="1"/>
            </p:cNvSpPr>
            <p:nvPr/>
          </p:nvSpPr>
          <p:spPr bwMode="auto">
            <a:xfrm>
              <a:off x="1585"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26"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 y="3980"/>
              <a:ext cx="4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7" name="Text Box 172"/>
            <p:cNvSpPr txBox="1">
              <a:spLocks noChangeArrowheads="1"/>
            </p:cNvSpPr>
            <p:nvPr/>
          </p:nvSpPr>
          <p:spPr bwMode="auto">
            <a:xfrm>
              <a:off x="1645" y="3992"/>
              <a:ext cx="31"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28"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 y="3980"/>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9" name="Text Box 174"/>
            <p:cNvSpPr txBox="1">
              <a:spLocks noChangeArrowheads="1"/>
            </p:cNvSpPr>
            <p:nvPr/>
          </p:nvSpPr>
          <p:spPr bwMode="auto">
            <a:xfrm>
              <a:off x="170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30"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 y="3980"/>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1" name="Text Box 176"/>
            <p:cNvSpPr txBox="1">
              <a:spLocks noChangeArrowheads="1"/>
            </p:cNvSpPr>
            <p:nvPr/>
          </p:nvSpPr>
          <p:spPr bwMode="auto">
            <a:xfrm>
              <a:off x="176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32"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 y="3980"/>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3" name="Text Box 178"/>
            <p:cNvSpPr txBox="1">
              <a:spLocks noChangeArrowheads="1"/>
            </p:cNvSpPr>
            <p:nvPr/>
          </p:nvSpPr>
          <p:spPr bwMode="auto">
            <a:xfrm>
              <a:off x="182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34"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 y="3980"/>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5" name="Text Box 180"/>
            <p:cNvSpPr txBox="1">
              <a:spLocks noChangeArrowheads="1"/>
            </p:cNvSpPr>
            <p:nvPr/>
          </p:nvSpPr>
          <p:spPr bwMode="auto">
            <a:xfrm>
              <a:off x="188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36"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 y="3980"/>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7" name="Text Box 182"/>
            <p:cNvSpPr txBox="1">
              <a:spLocks noChangeArrowheads="1"/>
            </p:cNvSpPr>
            <p:nvPr/>
          </p:nvSpPr>
          <p:spPr bwMode="auto">
            <a:xfrm>
              <a:off x="194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59641" name="Freeform 57"/>
            <p:cNvSpPr>
              <a:spLocks noChangeArrowheads="1"/>
            </p:cNvSpPr>
            <p:nvPr/>
          </p:nvSpPr>
          <p:spPr bwMode="auto">
            <a:xfrm>
              <a:off x="1434" y="3713"/>
              <a:ext cx="694"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59644" name="Freeform 58"/>
            <p:cNvSpPr>
              <a:spLocks noChangeArrowheads="1"/>
            </p:cNvSpPr>
            <p:nvPr/>
          </p:nvSpPr>
          <p:spPr bwMode="auto">
            <a:xfrm>
              <a:off x="2039" y="3712"/>
              <a:ext cx="97"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9340" name="TextBox 59"/>
            <p:cNvSpPr txBox="1">
              <a:spLocks noChangeArrowheads="1"/>
            </p:cNvSpPr>
            <p:nvPr/>
          </p:nvSpPr>
          <p:spPr bwMode="auto">
            <a:xfrm>
              <a:off x="1704" y="3565"/>
              <a:ext cx="3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9341" name="AutoShape 186"/>
            <p:cNvSpPr>
              <a:spLocks noChangeArrowheads="1"/>
            </p:cNvSpPr>
            <p:nvPr/>
          </p:nvSpPr>
          <p:spPr bwMode="auto">
            <a:xfrm>
              <a:off x="1585" y="3696"/>
              <a:ext cx="424" cy="158"/>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sp>
        <p:nvSpPr>
          <p:cNvPr id="34" name="Rectangle 33"/>
          <p:cNvSpPr/>
          <p:nvPr/>
        </p:nvSpPr>
        <p:spPr>
          <a:xfrm>
            <a:off x="2977618" y="5283604"/>
            <a:ext cx="952507" cy="346694"/>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9262"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13" y="5513388"/>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3" name="Text Box 189"/>
          <p:cNvSpPr txBox="1">
            <a:spLocks noChangeArrowheads="1"/>
          </p:cNvSpPr>
          <p:nvPr/>
        </p:nvSpPr>
        <p:spPr bwMode="auto">
          <a:xfrm>
            <a:off x="3024188"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64"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5513388"/>
            <a:ext cx="777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Text Box 191"/>
          <p:cNvSpPr txBox="1">
            <a:spLocks noChangeArrowheads="1"/>
          </p:cNvSpPr>
          <p:nvPr/>
        </p:nvSpPr>
        <p:spPr bwMode="auto">
          <a:xfrm>
            <a:off x="3119438"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66"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5513388"/>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7" name="Text Box 193"/>
          <p:cNvSpPr txBox="1">
            <a:spLocks noChangeArrowheads="1"/>
          </p:cNvSpPr>
          <p:nvPr/>
        </p:nvSpPr>
        <p:spPr bwMode="auto">
          <a:xfrm>
            <a:off x="3214688"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68"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5513388"/>
            <a:ext cx="73025"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9" name="Text Box 195"/>
          <p:cNvSpPr txBox="1">
            <a:spLocks noChangeArrowheads="1"/>
          </p:cNvSpPr>
          <p:nvPr/>
        </p:nvSpPr>
        <p:spPr bwMode="auto">
          <a:xfrm>
            <a:off x="3309938" y="5532438"/>
            <a:ext cx="49212"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70"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5513388"/>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1" name="Text Box 197"/>
          <p:cNvSpPr txBox="1">
            <a:spLocks noChangeArrowheads="1"/>
          </p:cNvSpPr>
          <p:nvPr/>
        </p:nvSpPr>
        <p:spPr bwMode="auto">
          <a:xfrm>
            <a:off x="340677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72"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5513388"/>
            <a:ext cx="777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3" name="Text Box 199"/>
          <p:cNvSpPr txBox="1">
            <a:spLocks noChangeArrowheads="1"/>
          </p:cNvSpPr>
          <p:nvPr/>
        </p:nvSpPr>
        <p:spPr bwMode="auto">
          <a:xfrm>
            <a:off x="350202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74"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513388"/>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5" name="Text Box 201"/>
          <p:cNvSpPr txBox="1">
            <a:spLocks noChangeArrowheads="1"/>
          </p:cNvSpPr>
          <p:nvPr/>
        </p:nvSpPr>
        <p:spPr bwMode="auto">
          <a:xfrm>
            <a:off x="359727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76"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5513388"/>
            <a:ext cx="777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7" name="Text Box 203"/>
          <p:cNvSpPr txBox="1">
            <a:spLocks noChangeArrowheads="1"/>
          </p:cNvSpPr>
          <p:nvPr/>
        </p:nvSpPr>
        <p:spPr bwMode="auto">
          <a:xfrm>
            <a:off x="369252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78"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5513388"/>
            <a:ext cx="777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9" name="Text Box 205"/>
          <p:cNvSpPr txBox="1">
            <a:spLocks noChangeArrowheads="1"/>
          </p:cNvSpPr>
          <p:nvPr/>
        </p:nvSpPr>
        <p:spPr bwMode="auto">
          <a:xfrm>
            <a:off x="378777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58" name="Freeform 57"/>
          <p:cNvSpPr>
            <a:spLocks noChangeArrowheads="1"/>
          </p:cNvSpPr>
          <p:nvPr/>
        </p:nvSpPr>
        <p:spPr bwMode="auto">
          <a:xfrm>
            <a:off x="2974975" y="5089525"/>
            <a:ext cx="1101725" cy="192088"/>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59" name="Freeform 58"/>
          <p:cNvSpPr>
            <a:spLocks noChangeArrowheads="1"/>
          </p:cNvSpPr>
          <p:nvPr/>
        </p:nvSpPr>
        <p:spPr bwMode="auto">
          <a:xfrm>
            <a:off x="3935413" y="5087938"/>
            <a:ext cx="153987" cy="533400"/>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9282" name="TextBox 59"/>
          <p:cNvSpPr txBox="1">
            <a:spLocks noChangeArrowheads="1"/>
          </p:cNvSpPr>
          <p:nvPr/>
        </p:nvSpPr>
        <p:spPr bwMode="auto">
          <a:xfrm>
            <a:off x="3535363" y="4854575"/>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9283" name="AutoShape 209"/>
          <p:cNvSpPr>
            <a:spLocks noChangeArrowheads="1"/>
          </p:cNvSpPr>
          <p:nvPr/>
        </p:nvSpPr>
        <p:spPr bwMode="auto">
          <a:xfrm>
            <a:off x="3214688" y="5062538"/>
            <a:ext cx="673100" cy="250825"/>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59645" name="Rectangle 33"/>
          <p:cNvSpPr/>
          <p:nvPr/>
        </p:nvSpPr>
        <p:spPr>
          <a:xfrm>
            <a:off x="4988980" y="5299479"/>
            <a:ext cx="952507" cy="346694"/>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9285"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675" y="5529263"/>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6" name="Text Box 212"/>
          <p:cNvSpPr txBox="1">
            <a:spLocks noChangeArrowheads="1"/>
          </p:cNvSpPr>
          <p:nvPr/>
        </p:nvSpPr>
        <p:spPr bwMode="auto">
          <a:xfrm>
            <a:off x="5035550"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87"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513" y="5529263"/>
            <a:ext cx="777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8" name="Text Box 214"/>
          <p:cNvSpPr txBox="1">
            <a:spLocks noChangeArrowheads="1"/>
          </p:cNvSpPr>
          <p:nvPr/>
        </p:nvSpPr>
        <p:spPr bwMode="auto">
          <a:xfrm>
            <a:off x="5130800"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89"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5529263"/>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0" name="Text Box 216"/>
          <p:cNvSpPr txBox="1">
            <a:spLocks noChangeArrowheads="1"/>
          </p:cNvSpPr>
          <p:nvPr/>
        </p:nvSpPr>
        <p:spPr bwMode="auto">
          <a:xfrm>
            <a:off x="5226050"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91"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5529263"/>
            <a:ext cx="73025"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2" name="Text Box 218"/>
          <p:cNvSpPr txBox="1">
            <a:spLocks noChangeArrowheads="1"/>
          </p:cNvSpPr>
          <p:nvPr/>
        </p:nvSpPr>
        <p:spPr bwMode="auto">
          <a:xfrm>
            <a:off x="5321300" y="5548313"/>
            <a:ext cx="49213"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93"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63" y="5529263"/>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4" name="Text Box 220"/>
          <p:cNvSpPr txBox="1">
            <a:spLocks noChangeArrowheads="1"/>
          </p:cNvSpPr>
          <p:nvPr/>
        </p:nvSpPr>
        <p:spPr bwMode="auto">
          <a:xfrm>
            <a:off x="541813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95"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5529263"/>
            <a:ext cx="777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6" name="Text Box 222"/>
          <p:cNvSpPr txBox="1">
            <a:spLocks noChangeArrowheads="1"/>
          </p:cNvSpPr>
          <p:nvPr/>
        </p:nvSpPr>
        <p:spPr bwMode="auto">
          <a:xfrm>
            <a:off x="551338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97"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63" y="5529263"/>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8" name="Text Box 224"/>
          <p:cNvSpPr txBox="1">
            <a:spLocks noChangeArrowheads="1"/>
          </p:cNvSpPr>
          <p:nvPr/>
        </p:nvSpPr>
        <p:spPr bwMode="auto">
          <a:xfrm>
            <a:off x="560863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299"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8" y="5529263"/>
            <a:ext cx="777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0" name="Text Box 226"/>
          <p:cNvSpPr txBox="1">
            <a:spLocks noChangeArrowheads="1"/>
          </p:cNvSpPr>
          <p:nvPr/>
        </p:nvSpPr>
        <p:spPr bwMode="auto">
          <a:xfrm>
            <a:off x="570388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9301"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263" y="5529263"/>
            <a:ext cx="777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2" name="Text Box 228"/>
          <p:cNvSpPr txBox="1">
            <a:spLocks noChangeArrowheads="1"/>
          </p:cNvSpPr>
          <p:nvPr/>
        </p:nvSpPr>
        <p:spPr bwMode="auto">
          <a:xfrm>
            <a:off x="579913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59646" name="Freeform 57"/>
          <p:cNvSpPr>
            <a:spLocks noChangeArrowheads="1"/>
          </p:cNvSpPr>
          <p:nvPr/>
        </p:nvSpPr>
        <p:spPr bwMode="auto">
          <a:xfrm>
            <a:off x="4986338" y="5105400"/>
            <a:ext cx="1101725" cy="192088"/>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59647" name="Freeform 58"/>
          <p:cNvSpPr>
            <a:spLocks noChangeArrowheads="1"/>
          </p:cNvSpPr>
          <p:nvPr/>
        </p:nvSpPr>
        <p:spPr bwMode="auto">
          <a:xfrm>
            <a:off x="5946775" y="5103813"/>
            <a:ext cx="153988" cy="533400"/>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9305" name="TextBox 59"/>
          <p:cNvSpPr txBox="1">
            <a:spLocks noChangeArrowheads="1"/>
          </p:cNvSpPr>
          <p:nvPr/>
        </p:nvSpPr>
        <p:spPr bwMode="auto">
          <a:xfrm>
            <a:off x="5130800" y="4867275"/>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9306" name="AutoShape 232"/>
          <p:cNvSpPr>
            <a:spLocks noChangeArrowheads="1"/>
          </p:cNvSpPr>
          <p:nvPr/>
        </p:nvSpPr>
        <p:spPr bwMode="auto">
          <a:xfrm>
            <a:off x="5226050" y="5078413"/>
            <a:ext cx="673100" cy="250825"/>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9307" name="Line 233"/>
          <p:cNvSpPr>
            <a:spLocks noChangeShapeType="1"/>
          </p:cNvSpPr>
          <p:nvPr/>
        </p:nvSpPr>
        <p:spPr bwMode="auto">
          <a:xfrm>
            <a:off x="4013200" y="5456238"/>
            <a:ext cx="9715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08" name="Line 234"/>
          <p:cNvSpPr>
            <a:spLocks noChangeShapeType="1"/>
          </p:cNvSpPr>
          <p:nvPr/>
        </p:nvSpPr>
        <p:spPr bwMode="auto">
          <a:xfrm>
            <a:off x="2676525" y="5456238"/>
            <a:ext cx="2873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09" name="Line 235"/>
          <p:cNvSpPr>
            <a:spLocks noChangeShapeType="1"/>
          </p:cNvSpPr>
          <p:nvPr/>
        </p:nvSpPr>
        <p:spPr bwMode="auto">
          <a:xfrm>
            <a:off x="6062663" y="5456238"/>
            <a:ext cx="3603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0" name="Freeform 236"/>
          <p:cNvSpPr>
            <a:spLocks/>
          </p:cNvSpPr>
          <p:nvPr/>
        </p:nvSpPr>
        <p:spPr bwMode="auto">
          <a:xfrm>
            <a:off x="2716213" y="4159250"/>
            <a:ext cx="576262" cy="936625"/>
          </a:xfrm>
          <a:custGeom>
            <a:avLst/>
            <a:gdLst>
              <a:gd name="T0" fmla="*/ 0 w 363"/>
              <a:gd name="T1" fmla="*/ 0 h 590"/>
              <a:gd name="T2" fmla="*/ 2147483647 w 363"/>
              <a:gd name="T3" fmla="*/ 0 h 590"/>
              <a:gd name="T4" fmla="*/ 2147483647 w 363"/>
              <a:gd name="T5" fmla="*/ 2147483647 h 590"/>
              <a:gd name="T6" fmla="*/ 0 60000 65536"/>
              <a:gd name="T7" fmla="*/ 0 60000 65536"/>
              <a:gd name="T8" fmla="*/ 0 60000 65536"/>
              <a:gd name="T9" fmla="*/ 0 w 363"/>
              <a:gd name="T10" fmla="*/ 0 h 590"/>
              <a:gd name="T11" fmla="*/ 363 w 363"/>
              <a:gd name="T12" fmla="*/ 590 h 590"/>
            </a:gdLst>
            <a:ahLst/>
            <a:cxnLst>
              <a:cxn ang="T6">
                <a:pos x="T0" y="T1"/>
              </a:cxn>
              <a:cxn ang="T7">
                <a:pos x="T2" y="T3"/>
              </a:cxn>
              <a:cxn ang="T8">
                <a:pos x="T4" y="T5"/>
              </a:cxn>
            </a:cxnLst>
            <a:rect l="T9" t="T10" r="T11" b="T12"/>
            <a:pathLst>
              <a:path w="363" h="590">
                <a:moveTo>
                  <a:pt x="0" y="0"/>
                </a:moveTo>
                <a:lnTo>
                  <a:pt x="363" y="0"/>
                </a:lnTo>
                <a:lnTo>
                  <a:pt x="363" y="59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1" name="Freeform 237"/>
          <p:cNvSpPr>
            <a:spLocks/>
          </p:cNvSpPr>
          <p:nvPr/>
        </p:nvSpPr>
        <p:spPr bwMode="auto">
          <a:xfrm>
            <a:off x="2716213" y="2949575"/>
            <a:ext cx="865187" cy="2141538"/>
          </a:xfrm>
          <a:custGeom>
            <a:avLst/>
            <a:gdLst>
              <a:gd name="T0" fmla="*/ 0 w 363"/>
              <a:gd name="T1" fmla="*/ 0 h 590"/>
              <a:gd name="T2" fmla="*/ 2147483647 w 363"/>
              <a:gd name="T3" fmla="*/ 0 h 590"/>
              <a:gd name="T4" fmla="*/ 2147483647 w 363"/>
              <a:gd name="T5" fmla="*/ 2147483647 h 590"/>
              <a:gd name="T6" fmla="*/ 0 60000 65536"/>
              <a:gd name="T7" fmla="*/ 0 60000 65536"/>
              <a:gd name="T8" fmla="*/ 0 60000 65536"/>
              <a:gd name="T9" fmla="*/ 0 w 363"/>
              <a:gd name="T10" fmla="*/ 0 h 590"/>
              <a:gd name="T11" fmla="*/ 363 w 363"/>
              <a:gd name="T12" fmla="*/ 590 h 590"/>
            </a:gdLst>
            <a:ahLst/>
            <a:cxnLst>
              <a:cxn ang="T6">
                <a:pos x="T0" y="T1"/>
              </a:cxn>
              <a:cxn ang="T7">
                <a:pos x="T2" y="T3"/>
              </a:cxn>
              <a:cxn ang="T8">
                <a:pos x="T4" y="T5"/>
              </a:cxn>
            </a:cxnLst>
            <a:rect l="T9" t="T10" r="T11" b="T12"/>
            <a:pathLst>
              <a:path w="363" h="590">
                <a:moveTo>
                  <a:pt x="0" y="0"/>
                </a:moveTo>
                <a:lnTo>
                  <a:pt x="363" y="0"/>
                </a:lnTo>
                <a:lnTo>
                  <a:pt x="363" y="59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2" name="Freeform 238"/>
          <p:cNvSpPr>
            <a:spLocks/>
          </p:cNvSpPr>
          <p:nvPr/>
        </p:nvSpPr>
        <p:spPr bwMode="auto">
          <a:xfrm flipH="1">
            <a:off x="5957888" y="4159250"/>
            <a:ext cx="431800" cy="936625"/>
          </a:xfrm>
          <a:custGeom>
            <a:avLst/>
            <a:gdLst>
              <a:gd name="T0" fmla="*/ 0 w 363"/>
              <a:gd name="T1" fmla="*/ 0 h 590"/>
              <a:gd name="T2" fmla="*/ 2147483647 w 363"/>
              <a:gd name="T3" fmla="*/ 0 h 590"/>
              <a:gd name="T4" fmla="*/ 2147483647 w 363"/>
              <a:gd name="T5" fmla="*/ 2147483647 h 590"/>
              <a:gd name="T6" fmla="*/ 0 60000 65536"/>
              <a:gd name="T7" fmla="*/ 0 60000 65536"/>
              <a:gd name="T8" fmla="*/ 0 60000 65536"/>
              <a:gd name="T9" fmla="*/ 0 w 363"/>
              <a:gd name="T10" fmla="*/ 0 h 590"/>
              <a:gd name="T11" fmla="*/ 363 w 363"/>
              <a:gd name="T12" fmla="*/ 590 h 590"/>
            </a:gdLst>
            <a:ahLst/>
            <a:cxnLst>
              <a:cxn ang="T6">
                <a:pos x="T0" y="T1"/>
              </a:cxn>
              <a:cxn ang="T7">
                <a:pos x="T2" y="T3"/>
              </a:cxn>
              <a:cxn ang="T8">
                <a:pos x="T4" y="T5"/>
              </a:cxn>
            </a:cxnLst>
            <a:rect l="T9" t="T10" r="T11" b="T12"/>
            <a:pathLst>
              <a:path w="363" h="590">
                <a:moveTo>
                  <a:pt x="0" y="0"/>
                </a:moveTo>
                <a:lnTo>
                  <a:pt x="363" y="0"/>
                </a:lnTo>
                <a:lnTo>
                  <a:pt x="363" y="59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3" name="Freeform 239"/>
          <p:cNvSpPr>
            <a:spLocks/>
          </p:cNvSpPr>
          <p:nvPr/>
        </p:nvSpPr>
        <p:spPr bwMode="auto">
          <a:xfrm flipH="1">
            <a:off x="5597525" y="2968625"/>
            <a:ext cx="792163" cy="2141538"/>
          </a:xfrm>
          <a:custGeom>
            <a:avLst/>
            <a:gdLst>
              <a:gd name="T0" fmla="*/ 0 w 363"/>
              <a:gd name="T1" fmla="*/ 0 h 590"/>
              <a:gd name="T2" fmla="*/ 2147483647 w 363"/>
              <a:gd name="T3" fmla="*/ 0 h 590"/>
              <a:gd name="T4" fmla="*/ 2147483647 w 363"/>
              <a:gd name="T5" fmla="*/ 2147483647 h 590"/>
              <a:gd name="T6" fmla="*/ 0 60000 65536"/>
              <a:gd name="T7" fmla="*/ 0 60000 65536"/>
              <a:gd name="T8" fmla="*/ 0 60000 65536"/>
              <a:gd name="T9" fmla="*/ 0 w 363"/>
              <a:gd name="T10" fmla="*/ 0 h 590"/>
              <a:gd name="T11" fmla="*/ 363 w 363"/>
              <a:gd name="T12" fmla="*/ 590 h 590"/>
            </a:gdLst>
            <a:ahLst/>
            <a:cxnLst>
              <a:cxn ang="T6">
                <a:pos x="T0" y="T1"/>
              </a:cxn>
              <a:cxn ang="T7">
                <a:pos x="T2" y="T3"/>
              </a:cxn>
              <a:cxn ang="T8">
                <a:pos x="T4" y="T5"/>
              </a:cxn>
            </a:cxnLst>
            <a:rect l="T9" t="T10" r="T11" b="T12"/>
            <a:pathLst>
              <a:path w="363" h="590">
                <a:moveTo>
                  <a:pt x="0" y="0"/>
                </a:moveTo>
                <a:lnTo>
                  <a:pt x="363" y="0"/>
                </a:lnTo>
                <a:lnTo>
                  <a:pt x="363" y="59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4" name="Text Box 242"/>
          <p:cNvSpPr txBox="1">
            <a:spLocks noChangeArrowheads="1"/>
          </p:cNvSpPr>
          <p:nvPr/>
        </p:nvSpPr>
        <p:spPr bwMode="auto">
          <a:xfrm>
            <a:off x="2411413" y="5805488"/>
            <a:ext cx="4465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fa-IR" altLang="fa-IR" sz="1800" b="1">
                <a:solidFill>
                  <a:srgbClr val="0000CC"/>
                </a:solidFill>
                <a:latin typeface="Tahoma" pitchFamily="34" charset="0"/>
              </a:rPr>
              <a:t>توپولوژی ستاره</a:t>
            </a:r>
            <a:endParaRPr lang="en-US" altLang="fa-IR" sz="1800" b="1">
              <a:solidFill>
                <a:srgbClr val="0000CC"/>
              </a:solidFill>
              <a:latin typeface="Tahoma" pitchFamily="34" charset="0"/>
            </a:endParaRPr>
          </a:p>
        </p:txBody>
      </p:sp>
      <p:sp>
        <p:nvSpPr>
          <p:cNvPr id="9316" name="Text Box 250"/>
          <p:cNvSpPr txBox="1">
            <a:spLocks noChangeArrowheads="1"/>
          </p:cNvSpPr>
          <p:nvPr/>
        </p:nvSpPr>
        <p:spPr bwMode="auto">
          <a:xfrm rot="-2488922">
            <a:off x="684213" y="1190625"/>
            <a:ext cx="1150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latin typeface="Times New Roman" pitchFamily="18" charset="0"/>
                <a:cs typeface="Times New Roman" pitchFamily="18" charset="0"/>
              </a:rPr>
              <a:t>10Base-T</a:t>
            </a:r>
          </a:p>
        </p:txBody>
      </p:sp>
      <p:sp>
        <p:nvSpPr>
          <p:cNvPr id="238" name="Text Box 20"/>
          <p:cNvSpPr txBox="1">
            <a:spLocks noChangeArrowheads="1"/>
          </p:cNvSpPr>
          <p:nvPr/>
        </p:nvSpPr>
        <p:spPr bwMode="auto">
          <a:xfrm>
            <a:off x="1195723" y="236407"/>
            <a:ext cx="7745059" cy="5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None/>
            </a:pPr>
            <a:r>
              <a:rPr lang="fa-IR" altLang="fa-IR" b="1" dirty="0">
                <a:solidFill>
                  <a:srgbClr val="00B0F0"/>
                </a:solidFill>
                <a:cs typeface="B Nazanin" panose="00000400000000000000" pitchFamily="2" charset="-78"/>
              </a:rPr>
              <a:t>دامنه تصادم در توپولوژی باس – </a:t>
            </a:r>
            <a:r>
              <a:rPr lang="en-US" altLang="fa-IR" b="1" dirty="0">
                <a:solidFill>
                  <a:srgbClr val="00B0F0"/>
                </a:solidFill>
                <a:cs typeface="B Nazanin" panose="00000400000000000000" pitchFamily="2" charset="-78"/>
              </a:rPr>
              <a:t>Collision Domain</a:t>
            </a:r>
          </a:p>
        </p:txBody>
      </p:sp>
    </p:spTree>
    <p:extLst>
      <p:ext uri="{BB962C8B-B14F-4D97-AF65-F5344CB8AC3E}">
        <p14:creationId xmlns:p14="http://schemas.microsoft.com/office/powerpoint/2010/main" val="250237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txBox="1">
            <a:spLocks noGrp="1"/>
          </p:cNvSpPr>
          <p:nvPr/>
        </p:nvSpPr>
        <p:spPr bwMode="auto">
          <a:xfrm>
            <a:off x="0" y="6448425"/>
            <a:ext cx="3952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8C88C57D-B484-4FB6-ABF4-5DFAE9C93651}" type="slidenum">
              <a:rPr lang="fa-IR" altLang="fa-IR" sz="1200">
                <a:latin typeface="Arial" charset="0"/>
                <a:cs typeface="2  Titr" pitchFamily="2" charset="-78"/>
              </a:rPr>
              <a:pPr rtl="0" eaLnBrk="1" hangingPunct="1">
                <a:spcBef>
                  <a:spcPct val="0"/>
                </a:spcBef>
                <a:buFontTx/>
                <a:buNone/>
              </a:pPr>
              <a:t>11</a:t>
            </a:fld>
            <a:endParaRPr lang="en-US" altLang="fa-IR" sz="1200">
              <a:latin typeface="Arial" charset="0"/>
              <a:cs typeface="2  Titr" pitchFamily="2" charset="-78"/>
            </a:endParaRPr>
          </a:p>
        </p:txBody>
      </p:sp>
      <p:pic>
        <p:nvPicPr>
          <p:cNvPr id="10243"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50838" y="243205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1313" y="303212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2900" y="3608388"/>
            <a:ext cx="457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6" name="Straight Arrow Connector 61"/>
          <p:cNvCxnSpPr>
            <a:cxnSpLocks noChangeShapeType="1"/>
          </p:cNvCxnSpPr>
          <p:nvPr/>
        </p:nvCxnSpPr>
        <p:spPr bwMode="auto">
          <a:xfrm>
            <a:off x="773113" y="2689225"/>
            <a:ext cx="835025"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47" name="Straight Arrow Connector 63"/>
          <p:cNvCxnSpPr>
            <a:cxnSpLocks noChangeShapeType="1"/>
          </p:cNvCxnSpPr>
          <p:nvPr/>
        </p:nvCxnSpPr>
        <p:spPr bwMode="auto">
          <a:xfrm rot="10800000">
            <a:off x="747713" y="2563813"/>
            <a:ext cx="1116012" cy="3317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48" name="Straight Arrow Connector 65"/>
          <p:cNvCxnSpPr>
            <a:cxnSpLocks noChangeShapeType="1"/>
          </p:cNvCxnSpPr>
          <p:nvPr/>
        </p:nvCxnSpPr>
        <p:spPr bwMode="auto">
          <a:xfrm flipV="1">
            <a:off x="782638" y="3214688"/>
            <a:ext cx="811212" cy="857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49" name="Straight Arrow Connector 67"/>
          <p:cNvCxnSpPr>
            <a:cxnSpLocks noChangeShapeType="1"/>
          </p:cNvCxnSpPr>
          <p:nvPr/>
        </p:nvCxnSpPr>
        <p:spPr bwMode="auto">
          <a:xfrm rot="10800000" flipV="1">
            <a:off x="711200" y="3086100"/>
            <a:ext cx="973138" cy="1143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0250" name="Group 10"/>
          <p:cNvGrpSpPr>
            <a:grpSpLocks/>
          </p:cNvGrpSpPr>
          <p:nvPr/>
        </p:nvGrpSpPr>
        <p:grpSpPr bwMode="auto">
          <a:xfrm>
            <a:off x="1574800" y="2459038"/>
            <a:ext cx="1147763" cy="835025"/>
            <a:chOff x="1408" y="1930"/>
            <a:chExt cx="723" cy="526"/>
          </a:xfrm>
        </p:grpSpPr>
        <p:sp>
          <p:nvSpPr>
            <p:cNvPr id="2" name="Rectangle 33"/>
            <p:cNvSpPr/>
            <p:nvPr/>
          </p:nvSpPr>
          <p:spPr>
            <a:xfrm>
              <a:off x="1433" y="2202"/>
              <a:ext cx="600" cy="219"/>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10461"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 y="2347"/>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2" name="Text Box 13"/>
            <p:cNvSpPr txBox="1">
              <a:spLocks noChangeArrowheads="1"/>
            </p:cNvSpPr>
            <p:nvPr/>
          </p:nvSpPr>
          <p:spPr bwMode="auto">
            <a:xfrm>
              <a:off x="1462"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63"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 y="2347"/>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4" name="Text Box 15"/>
            <p:cNvSpPr txBox="1">
              <a:spLocks noChangeArrowheads="1"/>
            </p:cNvSpPr>
            <p:nvPr/>
          </p:nvSpPr>
          <p:spPr bwMode="auto">
            <a:xfrm>
              <a:off x="1522"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65"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 y="2347"/>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6" name="Text Box 17"/>
            <p:cNvSpPr txBox="1">
              <a:spLocks noChangeArrowheads="1"/>
            </p:cNvSpPr>
            <p:nvPr/>
          </p:nvSpPr>
          <p:spPr bwMode="auto">
            <a:xfrm>
              <a:off x="1582"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67"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 y="2347"/>
              <a:ext cx="4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8" name="Text Box 19"/>
            <p:cNvSpPr txBox="1">
              <a:spLocks noChangeArrowheads="1"/>
            </p:cNvSpPr>
            <p:nvPr/>
          </p:nvSpPr>
          <p:spPr bwMode="auto">
            <a:xfrm>
              <a:off x="1642" y="2359"/>
              <a:ext cx="31"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69"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 y="2347"/>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0" name="Text Box 21"/>
            <p:cNvSpPr txBox="1">
              <a:spLocks noChangeArrowheads="1"/>
            </p:cNvSpPr>
            <p:nvPr/>
          </p:nvSpPr>
          <p:spPr bwMode="auto">
            <a:xfrm>
              <a:off x="170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71"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2347"/>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2" name="Text Box 23"/>
            <p:cNvSpPr txBox="1">
              <a:spLocks noChangeArrowheads="1"/>
            </p:cNvSpPr>
            <p:nvPr/>
          </p:nvSpPr>
          <p:spPr bwMode="auto">
            <a:xfrm>
              <a:off x="176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73"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 y="2347"/>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4" name="Text Box 25"/>
            <p:cNvSpPr txBox="1">
              <a:spLocks noChangeArrowheads="1"/>
            </p:cNvSpPr>
            <p:nvPr/>
          </p:nvSpPr>
          <p:spPr bwMode="auto">
            <a:xfrm>
              <a:off x="182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75"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 y="2347"/>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6" name="Text Box 27"/>
            <p:cNvSpPr txBox="1">
              <a:spLocks noChangeArrowheads="1"/>
            </p:cNvSpPr>
            <p:nvPr/>
          </p:nvSpPr>
          <p:spPr bwMode="auto">
            <a:xfrm>
              <a:off x="188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77"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 y="2347"/>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8" name="Text Box 29"/>
            <p:cNvSpPr txBox="1">
              <a:spLocks noChangeArrowheads="1"/>
            </p:cNvSpPr>
            <p:nvPr/>
          </p:nvSpPr>
          <p:spPr bwMode="auto">
            <a:xfrm>
              <a:off x="1943" y="2359"/>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3" name="Freeform 57"/>
            <p:cNvSpPr>
              <a:spLocks noChangeArrowheads="1"/>
            </p:cNvSpPr>
            <p:nvPr/>
          </p:nvSpPr>
          <p:spPr bwMode="auto">
            <a:xfrm>
              <a:off x="1431" y="2080"/>
              <a:ext cx="694"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4" name="Freeform 58"/>
            <p:cNvSpPr>
              <a:spLocks noChangeArrowheads="1"/>
            </p:cNvSpPr>
            <p:nvPr/>
          </p:nvSpPr>
          <p:spPr bwMode="auto">
            <a:xfrm>
              <a:off x="2034" y="2079"/>
              <a:ext cx="97"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0481" name="TextBox 59"/>
            <p:cNvSpPr txBox="1">
              <a:spLocks noChangeArrowheads="1"/>
            </p:cNvSpPr>
            <p:nvPr/>
          </p:nvSpPr>
          <p:spPr bwMode="auto">
            <a:xfrm>
              <a:off x="1701" y="1930"/>
              <a:ext cx="3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10482" name="AutoShape 33"/>
            <p:cNvSpPr>
              <a:spLocks noChangeArrowheads="1"/>
            </p:cNvSpPr>
            <p:nvPr/>
          </p:nvSpPr>
          <p:spPr bwMode="auto">
            <a:xfrm>
              <a:off x="1582" y="2063"/>
              <a:ext cx="424" cy="158"/>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10251"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12138" y="2420938"/>
            <a:ext cx="442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10550" y="3030538"/>
            <a:ext cx="442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07375" y="4214813"/>
            <a:ext cx="442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4" name="Straight Arrow Connector 61"/>
          <p:cNvCxnSpPr>
            <a:cxnSpLocks noChangeShapeType="1"/>
          </p:cNvCxnSpPr>
          <p:nvPr/>
        </p:nvCxnSpPr>
        <p:spPr bwMode="auto">
          <a:xfrm flipH="1">
            <a:off x="7488238" y="2693988"/>
            <a:ext cx="766762" cy="1889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5" name="Straight Arrow Connector 63"/>
          <p:cNvCxnSpPr>
            <a:cxnSpLocks noChangeShapeType="1"/>
          </p:cNvCxnSpPr>
          <p:nvPr/>
        </p:nvCxnSpPr>
        <p:spPr bwMode="auto">
          <a:xfrm flipV="1">
            <a:off x="7315200" y="2579688"/>
            <a:ext cx="998538" cy="2301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6" name="Straight Arrow Connector 65"/>
          <p:cNvCxnSpPr>
            <a:cxnSpLocks noChangeShapeType="1"/>
          </p:cNvCxnSpPr>
          <p:nvPr/>
        </p:nvCxnSpPr>
        <p:spPr bwMode="auto">
          <a:xfrm flipH="1" flipV="1">
            <a:off x="7459663" y="3192463"/>
            <a:ext cx="774700" cy="1238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7" name="Straight Arrow Connector 67"/>
          <p:cNvCxnSpPr>
            <a:cxnSpLocks noChangeShapeType="1"/>
          </p:cNvCxnSpPr>
          <p:nvPr/>
        </p:nvCxnSpPr>
        <p:spPr bwMode="auto">
          <a:xfrm>
            <a:off x="7327900" y="3054350"/>
            <a:ext cx="957263" cy="1524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0258" name="Group 41"/>
          <p:cNvGrpSpPr>
            <a:grpSpLocks/>
          </p:cNvGrpSpPr>
          <p:nvPr/>
        </p:nvGrpSpPr>
        <p:grpSpPr bwMode="auto">
          <a:xfrm>
            <a:off x="6396038" y="2455863"/>
            <a:ext cx="1111250" cy="830262"/>
            <a:chOff x="4109" y="2024"/>
            <a:chExt cx="700" cy="523"/>
          </a:xfrm>
        </p:grpSpPr>
        <p:pic>
          <p:nvPicPr>
            <p:cNvPr id="10437" name="Rectangle 3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 y="2278"/>
              <a:ext cx="6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8" name="Rectangle 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0"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9" name="Text Box 44"/>
            <p:cNvSpPr txBox="1">
              <a:spLocks noChangeArrowheads="1"/>
            </p:cNvSpPr>
            <p:nvPr/>
          </p:nvSpPr>
          <p:spPr bwMode="auto">
            <a:xfrm flipH="1">
              <a:off x="4727"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40" name="Rectangle 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0"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1" name="Text Box 46"/>
            <p:cNvSpPr txBox="1">
              <a:spLocks noChangeArrowheads="1"/>
            </p:cNvSpPr>
            <p:nvPr/>
          </p:nvSpPr>
          <p:spPr bwMode="auto">
            <a:xfrm flipH="1">
              <a:off x="4669"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42" name="Rectangl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3" name="Text Box 48"/>
            <p:cNvSpPr txBox="1">
              <a:spLocks noChangeArrowheads="1"/>
            </p:cNvSpPr>
            <p:nvPr/>
          </p:nvSpPr>
          <p:spPr bwMode="auto">
            <a:xfrm flipH="1">
              <a:off x="4611"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44" name="Rectangle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6" y="2438"/>
              <a:ext cx="4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 name="Text Box 50"/>
            <p:cNvSpPr txBox="1">
              <a:spLocks noChangeArrowheads="1"/>
            </p:cNvSpPr>
            <p:nvPr/>
          </p:nvSpPr>
          <p:spPr bwMode="auto">
            <a:xfrm flipH="1">
              <a:off x="4553"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46" name="Rectangl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6" y="243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 name="Text Box 52"/>
            <p:cNvSpPr txBox="1">
              <a:spLocks noChangeArrowheads="1"/>
            </p:cNvSpPr>
            <p:nvPr/>
          </p:nvSpPr>
          <p:spPr bwMode="auto">
            <a:xfrm flipH="1">
              <a:off x="4495"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48" name="Rectangle 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 y="243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9" name="Text Box 54"/>
            <p:cNvSpPr txBox="1">
              <a:spLocks noChangeArrowheads="1"/>
            </p:cNvSpPr>
            <p:nvPr/>
          </p:nvSpPr>
          <p:spPr bwMode="auto">
            <a:xfrm flipH="1">
              <a:off x="4437"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50" name="Rectangle 5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1" name="Text Box 56"/>
            <p:cNvSpPr txBox="1">
              <a:spLocks noChangeArrowheads="1"/>
            </p:cNvSpPr>
            <p:nvPr/>
          </p:nvSpPr>
          <p:spPr bwMode="auto">
            <a:xfrm flipH="1">
              <a:off x="4378" y="2450"/>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52" name="Rectangle 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3" name="Text Box 58"/>
            <p:cNvSpPr txBox="1">
              <a:spLocks noChangeArrowheads="1"/>
            </p:cNvSpPr>
            <p:nvPr/>
          </p:nvSpPr>
          <p:spPr bwMode="auto">
            <a:xfrm flipH="1">
              <a:off x="4320"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54" name="Rectangle 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3"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5" name="Text Box 60"/>
            <p:cNvSpPr txBox="1">
              <a:spLocks noChangeArrowheads="1"/>
            </p:cNvSpPr>
            <p:nvPr/>
          </p:nvSpPr>
          <p:spPr bwMode="auto">
            <a:xfrm flipH="1">
              <a:off x="4262"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10" name="Freeform 57"/>
            <p:cNvSpPr>
              <a:spLocks noChangeArrowheads="1"/>
            </p:cNvSpPr>
            <p:nvPr/>
          </p:nvSpPr>
          <p:spPr bwMode="auto">
            <a:xfrm flipH="1">
              <a:off x="4115" y="2171"/>
              <a:ext cx="672"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1" name="Freeform 58"/>
            <p:cNvSpPr>
              <a:spLocks noChangeArrowheads="1"/>
            </p:cNvSpPr>
            <p:nvPr/>
          </p:nvSpPr>
          <p:spPr bwMode="auto">
            <a:xfrm flipH="1">
              <a:off x="4109" y="2170"/>
              <a:ext cx="94"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0458" name="TextBox 59"/>
            <p:cNvSpPr txBox="1">
              <a:spLocks noChangeArrowheads="1"/>
            </p:cNvSpPr>
            <p:nvPr/>
          </p:nvSpPr>
          <p:spPr bwMode="auto">
            <a:xfrm flipH="1">
              <a:off x="4147" y="2024"/>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10459" name="AutoShape 64"/>
            <p:cNvSpPr>
              <a:spLocks noChangeArrowheads="1"/>
            </p:cNvSpPr>
            <p:nvPr/>
          </p:nvSpPr>
          <p:spPr bwMode="auto">
            <a:xfrm flipH="1">
              <a:off x="4230" y="2154"/>
              <a:ext cx="411" cy="158"/>
            </a:xfrm>
            <a:prstGeom prst="leftRightArrow">
              <a:avLst>
                <a:gd name="adj1" fmla="val 50000"/>
                <a:gd name="adj2" fmla="val 52025"/>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10259"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4488" y="421640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2900" y="482282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61" name="Straight Arrow Connector 61"/>
          <p:cNvCxnSpPr>
            <a:cxnSpLocks noChangeShapeType="1"/>
          </p:cNvCxnSpPr>
          <p:nvPr/>
        </p:nvCxnSpPr>
        <p:spPr bwMode="auto">
          <a:xfrm>
            <a:off x="782638" y="3848100"/>
            <a:ext cx="828675" cy="23336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2" name="Straight Arrow Connector 63"/>
          <p:cNvCxnSpPr>
            <a:cxnSpLocks noChangeShapeType="1"/>
          </p:cNvCxnSpPr>
          <p:nvPr/>
        </p:nvCxnSpPr>
        <p:spPr bwMode="auto">
          <a:xfrm rot="10800000">
            <a:off x="711200" y="3716338"/>
            <a:ext cx="1116013" cy="3317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3" name="Straight Arrow Connector 65"/>
          <p:cNvCxnSpPr>
            <a:cxnSpLocks noChangeShapeType="1"/>
          </p:cNvCxnSpPr>
          <p:nvPr/>
        </p:nvCxnSpPr>
        <p:spPr bwMode="auto">
          <a:xfrm flipV="1">
            <a:off x="806450" y="4398963"/>
            <a:ext cx="788988" cy="1031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4" name="Straight Arrow Connector 67"/>
          <p:cNvCxnSpPr>
            <a:cxnSpLocks noChangeShapeType="1"/>
          </p:cNvCxnSpPr>
          <p:nvPr/>
        </p:nvCxnSpPr>
        <p:spPr bwMode="auto">
          <a:xfrm rot="10800000" flipV="1">
            <a:off x="711200" y="4279900"/>
            <a:ext cx="973138" cy="1143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0265" name="Group 71"/>
          <p:cNvGrpSpPr>
            <a:grpSpLocks/>
          </p:cNvGrpSpPr>
          <p:nvPr/>
        </p:nvGrpSpPr>
        <p:grpSpPr bwMode="auto">
          <a:xfrm>
            <a:off x="1574800" y="3654425"/>
            <a:ext cx="1147763" cy="831850"/>
            <a:chOff x="1408" y="2749"/>
            <a:chExt cx="723" cy="524"/>
          </a:xfrm>
        </p:grpSpPr>
        <p:sp>
          <p:nvSpPr>
            <p:cNvPr id="16" name="Rectangle 33"/>
            <p:cNvSpPr/>
            <p:nvPr/>
          </p:nvSpPr>
          <p:spPr>
            <a:xfrm>
              <a:off x="1433" y="3019"/>
              <a:ext cx="600" cy="219"/>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10415"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 y="316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6" name="Text Box 74"/>
            <p:cNvSpPr txBox="1">
              <a:spLocks noChangeArrowheads="1"/>
            </p:cNvSpPr>
            <p:nvPr/>
          </p:nvSpPr>
          <p:spPr bwMode="auto">
            <a:xfrm>
              <a:off x="1462"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17"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 y="3164"/>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8" name="Text Box 76"/>
            <p:cNvSpPr txBox="1">
              <a:spLocks noChangeArrowheads="1"/>
            </p:cNvSpPr>
            <p:nvPr/>
          </p:nvSpPr>
          <p:spPr bwMode="auto">
            <a:xfrm>
              <a:off x="1522"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19"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 y="316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0" name="Text Box 78"/>
            <p:cNvSpPr txBox="1">
              <a:spLocks noChangeArrowheads="1"/>
            </p:cNvSpPr>
            <p:nvPr/>
          </p:nvSpPr>
          <p:spPr bwMode="auto">
            <a:xfrm>
              <a:off x="1582"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21"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 y="3164"/>
              <a:ext cx="4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2" name="Text Box 80"/>
            <p:cNvSpPr txBox="1">
              <a:spLocks noChangeArrowheads="1"/>
            </p:cNvSpPr>
            <p:nvPr/>
          </p:nvSpPr>
          <p:spPr bwMode="auto">
            <a:xfrm>
              <a:off x="1642" y="3176"/>
              <a:ext cx="31"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23"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 y="316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4" name="Text Box 82"/>
            <p:cNvSpPr txBox="1">
              <a:spLocks noChangeArrowheads="1"/>
            </p:cNvSpPr>
            <p:nvPr/>
          </p:nvSpPr>
          <p:spPr bwMode="auto">
            <a:xfrm>
              <a:off x="170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25"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3164"/>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6" name="Text Box 84"/>
            <p:cNvSpPr txBox="1">
              <a:spLocks noChangeArrowheads="1"/>
            </p:cNvSpPr>
            <p:nvPr/>
          </p:nvSpPr>
          <p:spPr bwMode="auto">
            <a:xfrm>
              <a:off x="176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27"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 y="316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8" name="Text Box 86"/>
            <p:cNvSpPr txBox="1">
              <a:spLocks noChangeArrowheads="1"/>
            </p:cNvSpPr>
            <p:nvPr/>
          </p:nvSpPr>
          <p:spPr bwMode="auto">
            <a:xfrm>
              <a:off x="182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29"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 y="3164"/>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0" name="Text Box 88"/>
            <p:cNvSpPr txBox="1">
              <a:spLocks noChangeArrowheads="1"/>
            </p:cNvSpPr>
            <p:nvPr/>
          </p:nvSpPr>
          <p:spPr bwMode="auto">
            <a:xfrm>
              <a:off x="188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31"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 y="3164"/>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2" name="Text Box 90"/>
            <p:cNvSpPr txBox="1">
              <a:spLocks noChangeArrowheads="1"/>
            </p:cNvSpPr>
            <p:nvPr/>
          </p:nvSpPr>
          <p:spPr bwMode="auto">
            <a:xfrm>
              <a:off x="1943" y="317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17" name="Freeform 57"/>
            <p:cNvSpPr>
              <a:spLocks noChangeArrowheads="1"/>
            </p:cNvSpPr>
            <p:nvPr/>
          </p:nvSpPr>
          <p:spPr bwMode="auto">
            <a:xfrm>
              <a:off x="1431" y="2897"/>
              <a:ext cx="694"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8" name="Freeform 58"/>
            <p:cNvSpPr>
              <a:spLocks noChangeArrowheads="1"/>
            </p:cNvSpPr>
            <p:nvPr/>
          </p:nvSpPr>
          <p:spPr bwMode="auto">
            <a:xfrm>
              <a:off x="2034" y="2896"/>
              <a:ext cx="97"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0435" name="TextBox 59"/>
            <p:cNvSpPr txBox="1">
              <a:spLocks noChangeArrowheads="1"/>
            </p:cNvSpPr>
            <p:nvPr/>
          </p:nvSpPr>
          <p:spPr bwMode="auto">
            <a:xfrm>
              <a:off x="1701" y="2749"/>
              <a:ext cx="3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10436" name="AutoShape 94"/>
            <p:cNvSpPr>
              <a:spLocks noChangeArrowheads="1"/>
            </p:cNvSpPr>
            <p:nvPr/>
          </p:nvSpPr>
          <p:spPr bwMode="auto">
            <a:xfrm>
              <a:off x="1582" y="2880"/>
              <a:ext cx="424" cy="158"/>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10266"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18488" y="3603625"/>
            <a:ext cx="442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67" name="Straight Arrow Connector 61"/>
          <p:cNvCxnSpPr>
            <a:cxnSpLocks noChangeShapeType="1"/>
          </p:cNvCxnSpPr>
          <p:nvPr/>
        </p:nvCxnSpPr>
        <p:spPr bwMode="auto">
          <a:xfrm flipH="1">
            <a:off x="7472363" y="3894138"/>
            <a:ext cx="782637" cy="2095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8" name="Straight Arrow Connector 63"/>
          <p:cNvCxnSpPr>
            <a:cxnSpLocks noChangeShapeType="1"/>
          </p:cNvCxnSpPr>
          <p:nvPr/>
        </p:nvCxnSpPr>
        <p:spPr bwMode="auto">
          <a:xfrm flipV="1">
            <a:off x="7242175" y="3767138"/>
            <a:ext cx="1065213" cy="2730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9" name="Straight Arrow Connector 65"/>
          <p:cNvCxnSpPr>
            <a:cxnSpLocks noChangeShapeType="1"/>
          </p:cNvCxnSpPr>
          <p:nvPr/>
        </p:nvCxnSpPr>
        <p:spPr bwMode="auto">
          <a:xfrm flipH="1" flipV="1">
            <a:off x="7488238" y="4441825"/>
            <a:ext cx="777875" cy="825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0" name="Straight Arrow Connector 67"/>
          <p:cNvCxnSpPr>
            <a:cxnSpLocks noChangeShapeType="1"/>
          </p:cNvCxnSpPr>
          <p:nvPr/>
        </p:nvCxnSpPr>
        <p:spPr bwMode="auto">
          <a:xfrm rot="10800000" flipH="1" flipV="1">
            <a:off x="7367588" y="4295775"/>
            <a:ext cx="941387" cy="1143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0271" name="Group 100"/>
          <p:cNvGrpSpPr>
            <a:grpSpLocks/>
          </p:cNvGrpSpPr>
          <p:nvPr/>
        </p:nvGrpSpPr>
        <p:grpSpPr bwMode="auto">
          <a:xfrm>
            <a:off x="6394450" y="3668713"/>
            <a:ext cx="1117600" cy="830262"/>
            <a:chOff x="4108" y="2704"/>
            <a:chExt cx="704" cy="523"/>
          </a:xfrm>
        </p:grpSpPr>
        <p:pic>
          <p:nvPicPr>
            <p:cNvPr id="10391" name="Rectangle 3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 y="2958"/>
              <a:ext cx="6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2" name="Rectangle 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3" name="Text Box 103"/>
            <p:cNvSpPr txBox="1">
              <a:spLocks noChangeArrowheads="1"/>
            </p:cNvSpPr>
            <p:nvPr/>
          </p:nvSpPr>
          <p:spPr bwMode="auto">
            <a:xfrm flipH="1">
              <a:off x="4772"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94" name="Rectangle 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5" name="Text Box 105"/>
            <p:cNvSpPr txBox="1">
              <a:spLocks noChangeArrowheads="1"/>
            </p:cNvSpPr>
            <p:nvPr/>
          </p:nvSpPr>
          <p:spPr bwMode="auto">
            <a:xfrm flipH="1">
              <a:off x="4714"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96" name="Rectangl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7" name="Text Box 107"/>
            <p:cNvSpPr txBox="1">
              <a:spLocks noChangeArrowheads="1"/>
            </p:cNvSpPr>
            <p:nvPr/>
          </p:nvSpPr>
          <p:spPr bwMode="auto">
            <a:xfrm flipH="1">
              <a:off x="4656"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98" name="Rectangle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1" y="3118"/>
              <a:ext cx="4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9" name="Text Box 109"/>
            <p:cNvSpPr txBox="1">
              <a:spLocks noChangeArrowheads="1"/>
            </p:cNvSpPr>
            <p:nvPr/>
          </p:nvSpPr>
          <p:spPr bwMode="auto">
            <a:xfrm flipH="1">
              <a:off x="4598"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00" name="Rectangl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1" y="311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1" name="Text Box 111"/>
            <p:cNvSpPr txBox="1">
              <a:spLocks noChangeArrowheads="1"/>
            </p:cNvSpPr>
            <p:nvPr/>
          </p:nvSpPr>
          <p:spPr bwMode="auto">
            <a:xfrm flipH="1">
              <a:off x="4540"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02" name="Rectangle 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4" y="311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3" name="Text Box 113"/>
            <p:cNvSpPr txBox="1">
              <a:spLocks noChangeArrowheads="1"/>
            </p:cNvSpPr>
            <p:nvPr/>
          </p:nvSpPr>
          <p:spPr bwMode="auto">
            <a:xfrm flipH="1">
              <a:off x="4482"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04" name="Rectangle 5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5"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5" name="Text Box 115"/>
            <p:cNvSpPr txBox="1">
              <a:spLocks noChangeArrowheads="1"/>
            </p:cNvSpPr>
            <p:nvPr/>
          </p:nvSpPr>
          <p:spPr bwMode="auto">
            <a:xfrm flipH="1">
              <a:off x="4423" y="3130"/>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06" name="Rectangle 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8"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7" name="Text Box 117"/>
            <p:cNvSpPr txBox="1">
              <a:spLocks noChangeArrowheads="1"/>
            </p:cNvSpPr>
            <p:nvPr/>
          </p:nvSpPr>
          <p:spPr bwMode="auto">
            <a:xfrm flipH="1">
              <a:off x="4365"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408" name="Rectangle 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 y="311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9" name="Text Box 119"/>
            <p:cNvSpPr txBox="1">
              <a:spLocks noChangeArrowheads="1"/>
            </p:cNvSpPr>
            <p:nvPr/>
          </p:nvSpPr>
          <p:spPr bwMode="auto">
            <a:xfrm flipH="1">
              <a:off x="4307" y="313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24" name="Freeform 57"/>
            <p:cNvSpPr>
              <a:spLocks noChangeArrowheads="1"/>
            </p:cNvSpPr>
            <p:nvPr/>
          </p:nvSpPr>
          <p:spPr bwMode="auto">
            <a:xfrm flipH="1">
              <a:off x="4115" y="2851"/>
              <a:ext cx="672"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25" name="Freeform 58"/>
            <p:cNvSpPr>
              <a:spLocks noChangeArrowheads="1"/>
            </p:cNvSpPr>
            <p:nvPr/>
          </p:nvSpPr>
          <p:spPr bwMode="auto">
            <a:xfrm flipH="1">
              <a:off x="4108" y="2850"/>
              <a:ext cx="94"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0412" name="TextBox 59"/>
            <p:cNvSpPr txBox="1">
              <a:spLocks noChangeArrowheads="1"/>
            </p:cNvSpPr>
            <p:nvPr/>
          </p:nvSpPr>
          <p:spPr bwMode="auto">
            <a:xfrm flipH="1">
              <a:off x="4151" y="2704"/>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10413" name="AutoShape 123"/>
            <p:cNvSpPr>
              <a:spLocks noChangeArrowheads="1"/>
            </p:cNvSpPr>
            <p:nvPr/>
          </p:nvSpPr>
          <p:spPr bwMode="auto">
            <a:xfrm flipH="1">
              <a:off x="4230" y="2834"/>
              <a:ext cx="411" cy="158"/>
            </a:xfrm>
            <a:prstGeom prst="leftRightArrow">
              <a:avLst>
                <a:gd name="adj1" fmla="val 50000"/>
                <a:gd name="adj2" fmla="val 52025"/>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10272"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08963" y="4821238"/>
            <a:ext cx="442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210550" y="5424488"/>
            <a:ext cx="442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4" name="Straight Arrow Connector 61"/>
          <p:cNvCxnSpPr>
            <a:cxnSpLocks noChangeShapeType="1"/>
          </p:cNvCxnSpPr>
          <p:nvPr/>
        </p:nvCxnSpPr>
        <p:spPr bwMode="auto">
          <a:xfrm flipH="1">
            <a:off x="7464425" y="5078413"/>
            <a:ext cx="822325" cy="2159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5" name="Straight Arrow Connector 63"/>
          <p:cNvCxnSpPr>
            <a:cxnSpLocks noChangeShapeType="1"/>
          </p:cNvCxnSpPr>
          <p:nvPr/>
        </p:nvCxnSpPr>
        <p:spPr bwMode="auto">
          <a:xfrm flipV="1">
            <a:off x="7180263" y="4967288"/>
            <a:ext cx="1101725" cy="2921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6" name="Straight Arrow Connector 65"/>
          <p:cNvCxnSpPr>
            <a:cxnSpLocks noChangeShapeType="1"/>
          </p:cNvCxnSpPr>
          <p:nvPr/>
        </p:nvCxnSpPr>
        <p:spPr bwMode="auto">
          <a:xfrm flipH="1" flipV="1">
            <a:off x="7502525" y="5584825"/>
            <a:ext cx="763588" cy="920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7" name="Straight Arrow Connector 67"/>
          <p:cNvCxnSpPr>
            <a:cxnSpLocks noChangeShapeType="1"/>
          </p:cNvCxnSpPr>
          <p:nvPr/>
        </p:nvCxnSpPr>
        <p:spPr bwMode="auto">
          <a:xfrm rot="10800000" flipH="1" flipV="1">
            <a:off x="7343775" y="5440363"/>
            <a:ext cx="941388" cy="1143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0278" name="Group 130"/>
          <p:cNvGrpSpPr>
            <a:grpSpLocks/>
          </p:cNvGrpSpPr>
          <p:nvPr/>
        </p:nvGrpSpPr>
        <p:grpSpPr bwMode="auto">
          <a:xfrm>
            <a:off x="6389688" y="4848225"/>
            <a:ext cx="1114425" cy="841375"/>
            <a:chOff x="4105" y="3423"/>
            <a:chExt cx="702" cy="530"/>
          </a:xfrm>
        </p:grpSpPr>
        <p:pic>
          <p:nvPicPr>
            <p:cNvPr id="10368" name="Rectangle 3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9" y="3684"/>
              <a:ext cx="6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9" name="Rectangle 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0" name="Text Box 133"/>
            <p:cNvSpPr txBox="1">
              <a:spLocks noChangeArrowheads="1"/>
            </p:cNvSpPr>
            <p:nvPr/>
          </p:nvSpPr>
          <p:spPr bwMode="auto">
            <a:xfrm flipH="1">
              <a:off x="4725"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71" name="Rectangle 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8"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2" name="Text Box 135"/>
            <p:cNvSpPr txBox="1">
              <a:spLocks noChangeArrowheads="1"/>
            </p:cNvSpPr>
            <p:nvPr/>
          </p:nvSpPr>
          <p:spPr bwMode="auto">
            <a:xfrm flipH="1">
              <a:off x="4667"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73" name="Rectangl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1"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4" name="Text Box 137"/>
            <p:cNvSpPr txBox="1">
              <a:spLocks noChangeArrowheads="1"/>
            </p:cNvSpPr>
            <p:nvPr/>
          </p:nvSpPr>
          <p:spPr bwMode="auto">
            <a:xfrm flipH="1">
              <a:off x="4609"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75" name="Rectangle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4" y="3844"/>
              <a:ext cx="4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6" name="Text Box 139"/>
            <p:cNvSpPr txBox="1">
              <a:spLocks noChangeArrowheads="1"/>
            </p:cNvSpPr>
            <p:nvPr/>
          </p:nvSpPr>
          <p:spPr bwMode="auto">
            <a:xfrm flipH="1">
              <a:off x="4551"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77" name="Rectangl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4" y="384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8" name="Text Box 141"/>
            <p:cNvSpPr txBox="1">
              <a:spLocks noChangeArrowheads="1"/>
            </p:cNvSpPr>
            <p:nvPr/>
          </p:nvSpPr>
          <p:spPr bwMode="auto">
            <a:xfrm flipH="1">
              <a:off x="4493"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79" name="Rectangle 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 y="384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0" name="Text Box 143"/>
            <p:cNvSpPr txBox="1">
              <a:spLocks noChangeArrowheads="1"/>
            </p:cNvSpPr>
            <p:nvPr/>
          </p:nvSpPr>
          <p:spPr bwMode="auto">
            <a:xfrm flipH="1">
              <a:off x="4435"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81" name="Rectangle 5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2" name="Text Box 145"/>
            <p:cNvSpPr txBox="1">
              <a:spLocks noChangeArrowheads="1"/>
            </p:cNvSpPr>
            <p:nvPr/>
          </p:nvSpPr>
          <p:spPr bwMode="auto">
            <a:xfrm flipH="1">
              <a:off x="4376" y="385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83" name="Rectangle 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4" name="Text Box 147"/>
            <p:cNvSpPr txBox="1">
              <a:spLocks noChangeArrowheads="1"/>
            </p:cNvSpPr>
            <p:nvPr/>
          </p:nvSpPr>
          <p:spPr bwMode="auto">
            <a:xfrm flipH="1">
              <a:off x="4318"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85" name="Rectangle 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6" name="Text Box 149"/>
            <p:cNvSpPr txBox="1">
              <a:spLocks noChangeArrowheads="1"/>
            </p:cNvSpPr>
            <p:nvPr/>
          </p:nvSpPr>
          <p:spPr bwMode="auto">
            <a:xfrm flipH="1">
              <a:off x="4260"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31" name="Freeform 57"/>
            <p:cNvSpPr>
              <a:spLocks noChangeArrowheads="1"/>
            </p:cNvSpPr>
            <p:nvPr/>
          </p:nvSpPr>
          <p:spPr bwMode="auto">
            <a:xfrm flipH="1">
              <a:off x="4113" y="3577"/>
              <a:ext cx="672"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32" name="Freeform 58"/>
            <p:cNvSpPr>
              <a:spLocks noChangeArrowheads="1"/>
            </p:cNvSpPr>
            <p:nvPr/>
          </p:nvSpPr>
          <p:spPr bwMode="auto">
            <a:xfrm flipH="1">
              <a:off x="4105" y="3572"/>
              <a:ext cx="94"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0389" name="TextBox 59"/>
            <p:cNvSpPr txBox="1">
              <a:spLocks noChangeArrowheads="1"/>
            </p:cNvSpPr>
            <p:nvPr/>
          </p:nvSpPr>
          <p:spPr bwMode="auto">
            <a:xfrm flipH="1">
              <a:off x="4194" y="3423"/>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10390" name="AutoShape 153"/>
            <p:cNvSpPr>
              <a:spLocks noChangeArrowheads="1"/>
            </p:cNvSpPr>
            <p:nvPr/>
          </p:nvSpPr>
          <p:spPr bwMode="auto">
            <a:xfrm flipH="1">
              <a:off x="4228" y="3560"/>
              <a:ext cx="411" cy="158"/>
            </a:xfrm>
            <a:prstGeom prst="leftRightArrow">
              <a:avLst>
                <a:gd name="adj1" fmla="val 50000"/>
                <a:gd name="adj2" fmla="val 52025"/>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10279"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2900" y="541337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80" name="Straight Arrow Connector 61"/>
          <p:cNvCxnSpPr>
            <a:cxnSpLocks noChangeShapeType="1"/>
          </p:cNvCxnSpPr>
          <p:nvPr/>
        </p:nvCxnSpPr>
        <p:spPr bwMode="auto">
          <a:xfrm>
            <a:off x="711200" y="5014913"/>
            <a:ext cx="941388" cy="2730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81" name="Straight Arrow Connector 63"/>
          <p:cNvCxnSpPr>
            <a:cxnSpLocks noChangeShapeType="1"/>
          </p:cNvCxnSpPr>
          <p:nvPr/>
        </p:nvCxnSpPr>
        <p:spPr bwMode="auto">
          <a:xfrm flipH="1" flipV="1">
            <a:off x="711200" y="4911725"/>
            <a:ext cx="1035050" cy="3032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82" name="Straight Arrow Connector 65"/>
          <p:cNvCxnSpPr>
            <a:cxnSpLocks noChangeShapeType="1"/>
          </p:cNvCxnSpPr>
          <p:nvPr/>
        </p:nvCxnSpPr>
        <p:spPr bwMode="auto">
          <a:xfrm flipV="1">
            <a:off x="782638" y="5572125"/>
            <a:ext cx="787400" cy="1047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83" name="Straight Arrow Connector 67"/>
          <p:cNvCxnSpPr>
            <a:cxnSpLocks noChangeShapeType="1"/>
          </p:cNvCxnSpPr>
          <p:nvPr/>
        </p:nvCxnSpPr>
        <p:spPr bwMode="auto">
          <a:xfrm flipH="1">
            <a:off x="746125" y="5462588"/>
            <a:ext cx="850900" cy="1079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0284" name="Group 159"/>
          <p:cNvGrpSpPr>
            <a:grpSpLocks/>
          </p:cNvGrpSpPr>
          <p:nvPr/>
        </p:nvGrpSpPr>
        <p:grpSpPr bwMode="auto">
          <a:xfrm>
            <a:off x="1579563" y="4854575"/>
            <a:ext cx="1150937" cy="831850"/>
            <a:chOff x="1411" y="3565"/>
            <a:chExt cx="725" cy="524"/>
          </a:xfrm>
        </p:grpSpPr>
        <p:sp>
          <p:nvSpPr>
            <p:cNvPr id="38" name="Rectangle 33"/>
            <p:cNvSpPr/>
            <p:nvPr/>
          </p:nvSpPr>
          <p:spPr>
            <a:xfrm>
              <a:off x="1436" y="3835"/>
              <a:ext cx="600" cy="219"/>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10346"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 y="3980"/>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 name="Text Box 162"/>
            <p:cNvSpPr txBox="1">
              <a:spLocks noChangeArrowheads="1"/>
            </p:cNvSpPr>
            <p:nvPr/>
          </p:nvSpPr>
          <p:spPr bwMode="auto">
            <a:xfrm>
              <a:off x="1465"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48"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 y="3980"/>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9" name="Text Box 164"/>
            <p:cNvSpPr txBox="1">
              <a:spLocks noChangeArrowheads="1"/>
            </p:cNvSpPr>
            <p:nvPr/>
          </p:nvSpPr>
          <p:spPr bwMode="auto">
            <a:xfrm>
              <a:off x="1525"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50"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 y="3980"/>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1" name="Text Box 166"/>
            <p:cNvSpPr txBox="1">
              <a:spLocks noChangeArrowheads="1"/>
            </p:cNvSpPr>
            <p:nvPr/>
          </p:nvSpPr>
          <p:spPr bwMode="auto">
            <a:xfrm>
              <a:off x="1585"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52"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 y="3980"/>
              <a:ext cx="4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3" name="Text Box 168"/>
            <p:cNvSpPr txBox="1">
              <a:spLocks noChangeArrowheads="1"/>
            </p:cNvSpPr>
            <p:nvPr/>
          </p:nvSpPr>
          <p:spPr bwMode="auto">
            <a:xfrm>
              <a:off x="1645" y="3992"/>
              <a:ext cx="31"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54"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 y="3980"/>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5" name="Text Box 170"/>
            <p:cNvSpPr txBox="1">
              <a:spLocks noChangeArrowheads="1"/>
            </p:cNvSpPr>
            <p:nvPr/>
          </p:nvSpPr>
          <p:spPr bwMode="auto">
            <a:xfrm>
              <a:off x="170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56"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 y="3980"/>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7" name="Text Box 172"/>
            <p:cNvSpPr txBox="1">
              <a:spLocks noChangeArrowheads="1"/>
            </p:cNvSpPr>
            <p:nvPr/>
          </p:nvSpPr>
          <p:spPr bwMode="auto">
            <a:xfrm>
              <a:off x="176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58"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 y="3980"/>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9" name="Text Box 174"/>
            <p:cNvSpPr txBox="1">
              <a:spLocks noChangeArrowheads="1"/>
            </p:cNvSpPr>
            <p:nvPr/>
          </p:nvSpPr>
          <p:spPr bwMode="auto">
            <a:xfrm>
              <a:off x="182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60"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 y="3980"/>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1" name="Text Box 176"/>
            <p:cNvSpPr txBox="1">
              <a:spLocks noChangeArrowheads="1"/>
            </p:cNvSpPr>
            <p:nvPr/>
          </p:nvSpPr>
          <p:spPr bwMode="auto">
            <a:xfrm>
              <a:off x="188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62"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 y="3980"/>
              <a:ext cx="4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3" name="Text Box 178"/>
            <p:cNvSpPr txBox="1">
              <a:spLocks noChangeArrowheads="1"/>
            </p:cNvSpPr>
            <p:nvPr/>
          </p:nvSpPr>
          <p:spPr bwMode="auto">
            <a:xfrm>
              <a:off x="1946" y="3992"/>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39" name="Freeform 57"/>
            <p:cNvSpPr>
              <a:spLocks noChangeArrowheads="1"/>
            </p:cNvSpPr>
            <p:nvPr/>
          </p:nvSpPr>
          <p:spPr bwMode="auto">
            <a:xfrm>
              <a:off x="1434" y="3713"/>
              <a:ext cx="694"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40" name="Freeform 58"/>
            <p:cNvSpPr>
              <a:spLocks noChangeArrowheads="1"/>
            </p:cNvSpPr>
            <p:nvPr/>
          </p:nvSpPr>
          <p:spPr bwMode="auto">
            <a:xfrm>
              <a:off x="2039" y="3712"/>
              <a:ext cx="97"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0366" name="TextBox 59"/>
            <p:cNvSpPr txBox="1">
              <a:spLocks noChangeArrowheads="1"/>
            </p:cNvSpPr>
            <p:nvPr/>
          </p:nvSpPr>
          <p:spPr bwMode="auto">
            <a:xfrm>
              <a:off x="1704" y="3565"/>
              <a:ext cx="3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10367" name="AutoShape 182"/>
            <p:cNvSpPr>
              <a:spLocks noChangeArrowheads="1"/>
            </p:cNvSpPr>
            <p:nvPr/>
          </p:nvSpPr>
          <p:spPr bwMode="auto">
            <a:xfrm>
              <a:off x="1585" y="3696"/>
              <a:ext cx="424" cy="158"/>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sp>
        <p:nvSpPr>
          <p:cNvPr id="34" name="Rectangle 33"/>
          <p:cNvSpPr/>
          <p:nvPr/>
        </p:nvSpPr>
        <p:spPr>
          <a:xfrm>
            <a:off x="2977618" y="5283604"/>
            <a:ext cx="952507" cy="346694"/>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10286"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13" y="5513388"/>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7" name="Text Box 185"/>
          <p:cNvSpPr txBox="1">
            <a:spLocks noChangeArrowheads="1"/>
          </p:cNvSpPr>
          <p:nvPr/>
        </p:nvSpPr>
        <p:spPr bwMode="auto">
          <a:xfrm>
            <a:off x="3024188"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288"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5513388"/>
            <a:ext cx="777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9" name="Text Box 187"/>
          <p:cNvSpPr txBox="1">
            <a:spLocks noChangeArrowheads="1"/>
          </p:cNvSpPr>
          <p:nvPr/>
        </p:nvSpPr>
        <p:spPr bwMode="auto">
          <a:xfrm>
            <a:off x="3119438"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290"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5513388"/>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1" name="Text Box 189"/>
          <p:cNvSpPr txBox="1">
            <a:spLocks noChangeArrowheads="1"/>
          </p:cNvSpPr>
          <p:nvPr/>
        </p:nvSpPr>
        <p:spPr bwMode="auto">
          <a:xfrm>
            <a:off x="3214688"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292"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5513388"/>
            <a:ext cx="73025"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3" name="Text Box 191"/>
          <p:cNvSpPr txBox="1">
            <a:spLocks noChangeArrowheads="1"/>
          </p:cNvSpPr>
          <p:nvPr/>
        </p:nvSpPr>
        <p:spPr bwMode="auto">
          <a:xfrm>
            <a:off x="3309938" y="5532438"/>
            <a:ext cx="49212"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294"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5513388"/>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5" name="Text Box 193"/>
          <p:cNvSpPr txBox="1">
            <a:spLocks noChangeArrowheads="1"/>
          </p:cNvSpPr>
          <p:nvPr/>
        </p:nvSpPr>
        <p:spPr bwMode="auto">
          <a:xfrm>
            <a:off x="340677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296"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5513388"/>
            <a:ext cx="777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7" name="Text Box 195"/>
          <p:cNvSpPr txBox="1">
            <a:spLocks noChangeArrowheads="1"/>
          </p:cNvSpPr>
          <p:nvPr/>
        </p:nvSpPr>
        <p:spPr bwMode="auto">
          <a:xfrm>
            <a:off x="350202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298"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513388"/>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9" name="Text Box 197"/>
          <p:cNvSpPr txBox="1">
            <a:spLocks noChangeArrowheads="1"/>
          </p:cNvSpPr>
          <p:nvPr/>
        </p:nvSpPr>
        <p:spPr bwMode="auto">
          <a:xfrm>
            <a:off x="359727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00"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5513388"/>
            <a:ext cx="777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1" name="Text Box 199"/>
          <p:cNvSpPr txBox="1">
            <a:spLocks noChangeArrowheads="1"/>
          </p:cNvSpPr>
          <p:nvPr/>
        </p:nvSpPr>
        <p:spPr bwMode="auto">
          <a:xfrm>
            <a:off x="369252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02"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5513388"/>
            <a:ext cx="777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3" name="Text Box 201"/>
          <p:cNvSpPr txBox="1">
            <a:spLocks noChangeArrowheads="1"/>
          </p:cNvSpPr>
          <p:nvPr/>
        </p:nvSpPr>
        <p:spPr bwMode="auto">
          <a:xfrm>
            <a:off x="3787775" y="5532438"/>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58" name="Freeform 57"/>
          <p:cNvSpPr>
            <a:spLocks noChangeArrowheads="1"/>
          </p:cNvSpPr>
          <p:nvPr/>
        </p:nvSpPr>
        <p:spPr bwMode="auto">
          <a:xfrm>
            <a:off x="2974975" y="5089525"/>
            <a:ext cx="1101725" cy="192088"/>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59" name="Freeform 58"/>
          <p:cNvSpPr>
            <a:spLocks noChangeArrowheads="1"/>
          </p:cNvSpPr>
          <p:nvPr/>
        </p:nvSpPr>
        <p:spPr bwMode="auto">
          <a:xfrm>
            <a:off x="3935413" y="5087938"/>
            <a:ext cx="153987" cy="533400"/>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0306" name="TextBox 59"/>
          <p:cNvSpPr txBox="1">
            <a:spLocks noChangeArrowheads="1"/>
          </p:cNvSpPr>
          <p:nvPr/>
        </p:nvSpPr>
        <p:spPr bwMode="auto">
          <a:xfrm>
            <a:off x="3535363" y="4854575"/>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10307" name="AutoShape 205"/>
          <p:cNvSpPr>
            <a:spLocks noChangeArrowheads="1"/>
          </p:cNvSpPr>
          <p:nvPr/>
        </p:nvSpPr>
        <p:spPr bwMode="auto">
          <a:xfrm>
            <a:off x="3214688" y="5062538"/>
            <a:ext cx="673100" cy="250825"/>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41" name="Rectangle 33"/>
          <p:cNvSpPr/>
          <p:nvPr/>
        </p:nvSpPr>
        <p:spPr>
          <a:xfrm>
            <a:off x="4988980" y="5299479"/>
            <a:ext cx="952507" cy="346694"/>
          </a:xfrm>
          <a:prstGeom prst="rect">
            <a:avLst/>
          </a:prstGeom>
          <a:ln/>
          <a:scene3d>
            <a:camera prst="perspectiveLeft" fov="0">
              <a:rot lat="0" lon="0" rev="0"/>
            </a:camera>
            <a:lightRig rig="threePt" dir="t">
              <a:rot lat="0" lon="0" rev="1200000"/>
            </a:lightRig>
          </a:scene3d>
          <a:sp3d z="31750">
            <a:bevelT w="63500" h="254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10309" name="Rectangl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675" y="5529263"/>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0" name="Text Box 208"/>
          <p:cNvSpPr txBox="1">
            <a:spLocks noChangeArrowheads="1"/>
          </p:cNvSpPr>
          <p:nvPr/>
        </p:nvSpPr>
        <p:spPr bwMode="auto">
          <a:xfrm>
            <a:off x="5035550"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11" name="Rectangl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513" y="5529263"/>
            <a:ext cx="777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2" name="Text Box 210"/>
          <p:cNvSpPr txBox="1">
            <a:spLocks noChangeArrowheads="1"/>
          </p:cNvSpPr>
          <p:nvPr/>
        </p:nvSpPr>
        <p:spPr bwMode="auto">
          <a:xfrm>
            <a:off x="5130800"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13" name="Rectangl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5529263"/>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4" name="Text Box 212"/>
          <p:cNvSpPr txBox="1">
            <a:spLocks noChangeArrowheads="1"/>
          </p:cNvSpPr>
          <p:nvPr/>
        </p:nvSpPr>
        <p:spPr bwMode="auto">
          <a:xfrm>
            <a:off x="5226050"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15" name="Rectangl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5529263"/>
            <a:ext cx="73025"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6" name="Text Box 214"/>
          <p:cNvSpPr txBox="1">
            <a:spLocks noChangeArrowheads="1"/>
          </p:cNvSpPr>
          <p:nvPr/>
        </p:nvSpPr>
        <p:spPr bwMode="auto">
          <a:xfrm>
            <a:off x="5321300" y="5548313"/>
            <a:ext cx="49213"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17" name="Rectangl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63" y="5529263"/>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8" name="Text Box 216"/>
          <p:cNvSpPr txBox="1">
            <a:spLocks noChangeArrowheads="1"/>
          </p:cNvSpPr>
          <p:nvPr/>
        </p:nvSpPr>
        <p:spPr bwMode="auto">
          <a:xfrm>
            <a:off x="541813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19" name="Rectangle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5529263"/>
            <a:ext cx="777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0" name="Text Box 218"/>
          <p:cNvSpPr txBox="1">
            <a:spLocks noChangeArrowheads="1"/>
          </p:cNvSpPr>
          <p:nvPr/>
        </p:nvSpPr>
        <p:spPr bwMode="auto">
          <a:xfrm>
            <a:off x="551338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21" name="Rectangl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63" y="5529263"/>
            <a:ext cx="76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2" name="Text Box 220"/>
          <p:cNvSpPr txBox="1">
            <a:spLocks noChangeArrowheads="1"/>
          </p:cNvSpPr>
          <p:nvPr/>
        </p:nvSpPr>
        <p:spPr bwMode="auto">
          <a:xfrm>
            <a:off x="560863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23" name="Rectangl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8" y="5529263"/>
            <a:ext cx="777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4" name="Text Box 222"/>
          <p:cNvSpPr txBox="1">
            <a:spLocks noChangeArrowheads="1"/>
          </p:cNvSpPr>
          <p:nvPr/>
        </p:nvSpPr>
        <p:spPr bwMode="auto">
          <a:xfrm>
            <a:off x="570388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0325" name="Rectangle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263" y="5529263"/>
            <a:ext cx="777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6" name="Text Box 224"/>
          <p:cNvSpPr txBox="1">
            <a:spLocks noChangeArrowheads="1"/>
          </p:cNvSpPr>
          <p:nvPr/>
        </p:nvSpPr>
        <p:spPr bwMode="auto">
          <a:xfrm>
            <a:off x="5799138" y="5548313"/>
            <a:ext cx="476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42" name="Freeform 57"/>
          <p:cNvSpPr>
            <a:spLocks noChangeArrowheads="1"/>
          </p:cNvSpPr>
          <p:nvPr/>
        </p:nvSpPr>
        <p:spPr bwMode="auto">
          <a:xfrm>
            <a:off x="4986338" y="5105400"/>
            <a:ext cx="1101725" cy="192088"/>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43" name="Freeform 58"/>
          <p:cNvSpPr>
            <a:spLocks noChangeArrowheads="1"/>
          </p:cNvSpPr>
          <p:nvPr/>
        </p:nvSpPr>
        <p:spPr bwMode="auto">
          <a:xfrm>
            <a:off x="5946775" y="5103813"/>
            <a:ext cx="153988" cy="533400"/>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0329" name="TextBox 59"/>
          <p:cNvSpPr txBox="1">
            <a:spLocks noChangeArrowheads="1"/>
          </p:cNvSpPr>
          <p:nvPr/>
        </p:nvSpPr>
        <p:spPr bwMode="auto">
          <a:xfrm>
            <a:off x="5130800" y="4867275"/>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10330" name="AutoShape 228"/>
          <p:cNvSpPr>
            <a:spLocks noChangeArrowheads="1"/>
          </p:cNvSpPr>
          <p:nvPr/>
        </p:nvSpPr>
        <p:spPr bwMode="auto">
          <a:xfrm>
            <a:off x="5226050" y="5078413"/>
            <a:ext cx="673100" cy="250825"/>
          </a:xfrm>
          <a:prstGeom prst="leftRightArrow">
            <a:avLst>
              <a:gd name="adj1" fmla="val 50000"/>
              <a:gd name="adj2" fmla="val 53671"/>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0331" name="Line 229"/>
          <p:cNvSpPr>
            <a:spLocks noChangeShapeType="1"/>
          </p:cNvSpPr>
          <p:nvPr/>
        </p:nvSpPr>
        <p:spPr bwMode="auto">
          <a:xfrm>
            <a:off x="4013200" y="5456238"/>
            <a:ext cx="9715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 name="Line 230"/>
          <p:cNvSpPr>
            <a:spLocks noChangeShapeType="1"/>
          </p:cNvSpPr>
          <p:nvPr/>
        </p:nvSpPr>
        <p:spPr bwMode="auto">
          <a:xfrm>
            <a:off x="2676525" y="5456238"/>
            <a:ext cx="2873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 name="Line 231"/>
          <p:cNvSpPr>
            <a:spLocks noChangeShapeType="1"/>
          </p:cNvSpPr>
          <p:nvPr/>
        </p:nvSpPr>
        <p:spPr bwMode="auto">
          <a:xfrm>
            <a:off x="6062663" y="5456238"/>
            <a:ext cx="3603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 name="Freeform 232"/>
          <p:cNvSpPr>
            <a:spLocks/>
          </p:cNvSpPr>
          <p:nvPr/>
        </p:nvSpPr>
        <p:spPr bwMode="auto">
          <a:xfrm>
            <a:off x="2716213" y="4159250"/>
            <a:ext cx="576262" cy="936625"/>
          </a:xfrm>
          <a:custGeom>
            <a:avLst/>
            <a:gdLst>
              <a:gd name="T0" fmla="*/ 0 w 363"/>
              <a:gd name="T1" fmla="*/ 0 h 590"/>
              <a:gd name="T2" fmla="*/ 2147483647 w 363"/>
              <a:gd name="T3" fmla="*/ 0 h 590"/>
              <a:gd name="T4" fmla="*/ 2147483647 w 363"/>
              <a:gd name="T5" fmla="*/ 2147483647 h 590"/>
              <a:gd name="T6" fmla="*/ 0 60000 65536"/>
              <a:gd name="T7" fmla="*/ 0 60000 65536"/>
              <a:gd name="T8" fmla="*/ 0 60000 65536"/>
              <a:gd name="T9" fmla="*/ 0 w 363"/>
              <a:gd name="T10" fmla="*/ 0 h 590"/>
              <a:gd name="T11" fmla="*/ 363 w 363"/>
              <a:gd name="T12" fmla="*/ 590 h 590"/>
            </a:gdLst>
            <a:ahLst/>
            <a:cxnLst>
              <a:cxn ang="T6">
                <a:pos x="T0" y="T1"/>
              </a:cxn>
              <a:cxn ang="T7">
                <a:pos x="T2" y="T3"/>
              </a:cxn>
              <a:cxn ang="T8">
                <a:pos x="T4" y="T5"/>
              </a:cxn>
            </a:cxnLst>
            <a:rect l="T9" t="T10" r="T11" b="T12"/>
            <a:pathLst>
              <a:path w="363" h="590">
                <a:moveTo>
                  <a:pt x="0" y="0"/>
                </a:moveTo>
                <a:lnTo>
                  <a:pt x="363" y="0"/>
                </a:lnTo>
                <a:lnTo>
                  <a:pt x="363" y="59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5" name="Freeform 233"/>
          <p:cNvSpPr>
            <a:spLocks/>
          </p:cNvSpPr>
          <p:nvPr/>
        </p:nvSpPr>
        <p:spPr bwMode="auto">
          <a:xfrm>
            <a:off x="2716213" y="2949575"/>
            <a:ext cx="865187" cy="2141538"/>
          </a:xfrm>
          <a:custGeom>
            <a:avLst/>
            <a:gdLst>
              <a:gd name="T0" fmla="*/ 0 w 363"/>
              <a:gd name="T1" fmla="*/ 0 h 590"/>
              <a:gd name="T2" fmla="*/ 2147483647 w 363"/>
              <a:gd name="T3" fmla="*/ 0 h 590"/>
              <a:gd name="T4" fmla="*/ 2147483647 w 363"/>
              <a:gd name="T5" fmla="*/ 2147483647 h 590"/>
              <a:gd name="T6" fmla="*/ 0 60000 65536"/>
              <a:gd name="T7" fmla="*/ 0 60000 65536"/>
              <a:gd name="T8" fmla="*/ 0 60000 65536"/>
              <a:gd name="T9" fmla="*/ 0 w 363"/>
              <a:gd name="T10" fmla="*/ 0 h 590"/>
              <a:gd name="T11" fmla="*/ 363 w 363"/>
              <a:gd name="T12" fmla="*/ 590 h 590"/>
            </a:gdLst>
            <a:ahLst/>
            <a:cxnLst>
              <a:cxn ang="T6">
                <a:pos x="T0" y="T1"/>
              </a:cxn>
              <a:cxn ang="T7">
                <a:pos x="T2" y="T3"/>
              </a:cxn>
              <a:cxn ang="T8">
                <a:pos x="T4" y="T5"/>
              </a:cxn>
            </a:cxnLst>
            <a:rect l="T9" t="T10" r="T11" b="T12"/>
            <a:pathLst>
              <a:path w="363" h="590">
                <a:moveTo>
                  <a:pt x="0" y="0"/>
                </a:moveTo>
                <a:lnTo>
                  <a:pt x="363" y="0"/>
                </a:lnTo>
                <a:lnTo>
                  <a:pt x="363" y="59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6" name="Freeform 234"/>
          <p:cNvSpPr>
            <a:spLocks/>
          </p:cNvSpPr>
          <p:nvPr/>
        </p:nvSpPr>
        <p:spPr bwMode="auto">
          <a:xfrm flipH="1">
            <a:off x="5957888" y="4159250"/>
            <a:ext cx="431800" cy="936625"/>
          </a:xfrm>
          <a:custGeom>
            <a:avLst/>
            <a:gdLst>
              <a:gd name="T0" fmla="*/ 0 w 363"/>
              <a:gd name="T1" fmla="*/ 0 h 590"/>
              <a:gd name="T2" fmla="*/ 2147483647 w 363"/>
              <a:gd name="T3" fmla="*/ 0 h 590"/>
              <a:gd name="T4" fmla="*/ 2147483647 w 363"/>
              <a:gd name="T5" fmla="*/ 2147483647 h 590"/>
              <a:gd name="T6" fmla="*/ 0 60000 65536"/>
              <a:gd name="T7" fmla="*/ 0 60000 65536"/>
              <a:gd name="T8" fmla="*/ 0 60000 65536"/>
              <a:gd name="T9" fmla="*/ 0 w 363"/>
              <a:gd name="T10" fmla="*/ 0 h 590"/>
              <a:gd name="T11" fmla="*/ 363 w 363"/>
              <a:gd name="T12" fmla="*/ 590 h 590"/>
            </a:gdLst>
            <a:ahLst/>
            <a:cxnLst>
              <a:cxn ang="T6">
                <a:pos x="T0" y="T1"/>
              </a:cxn>
              <a:cxn ang="T7">
                <a:pos x="T2" y="T3"/>
              </a:cxn>
              <a:cxn ang="T8">
                <a:pos x="T4" y="T5"/>
              </a:cxn>
            </a:cxnLst>
            <a:rect l="T9" t="T10" r="T11" b="T12"/>
            <a:pathLst>
              <a:path w="363" h="590">
                <a:moveTo>
                  <a:pt x="0" y="0"/>
                </a:moveTo>
                <a:lnTo>
                  <a:pt x="363" y="0"/>
                </a:lnTo>
                <a:lnTo>
                  <a:pt x="363" y="59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7" name="Freeform 235"/>
          <p:cNvSpPr>
            <a:spLocks/>
          </p:cNvSpPr>
          <p:nvPr/>
        </p:nvSpPr>
        <p:spPr bwMode="auto">
          <a:xfrm flipH="1">
            <a:off x="5597525" y="2968625"/>
            <a:ext cx="792163" cy="2141538"/>
          </a:xfrm>
          <a:custGeom>
            <a:avLst/>
            <a:gdLst>
              <a:gd name="T0" fmla="*/ 0 w 363"/>
              <a:gd name="T1" fmla="*/ 0 h 590"/>
              <a:gd name="T2" fmla="*/ 2147483647 w 363"/>
              <a:gd name="T3" fmla="*/ 0 h 590"/>
              <a:gd name="T4" fmla="*/ 2147483647 w 363"/>
              <a:gd name="T5" fmla="*/ 2147483647 h 590"/>
              <a:gd name="T6" fmla="*/ 0 60000 65536"/>
              <a:gd name="T7" fmla="*/ 0 60000 65536"/>
              <a:gd name="T8" fmla="*/ 0 60000 65536"/>
              <a:gd name="T9" fmla="*/ 0 w 363"/>
              <a:gd name="T10" fmla="*/ 0 h 590"/>
              <a:gd name="T11" fmla="*/ 363 w 363"/>
              <a:gd name="T12" fmla="*/ 590 h 590"/>
            </a:gdLst>
            <a:ahLst/>
            <a:cxnLst>
              <a:cxn ang="T6">
                <a:pos x="T0" y="T1"/>
              </a:cxn>
              <a:cxn ang="T7">
                <a:pos x="T2" y="T3"/>
              </a:cxn>
              <a:cxn ang="T8">
                <a:pos x="T4" y="T5"/>
              </a:cxn>
            </a:cxnLst>
            <a:rect l="T9" t="T10" r="T11" b="T12"/>
            <a:pathLst>
              <a:path w="363" h="590">
                <a:moveTo>
                  <a:pt x="0" y="0"/>
                </a:moveTo>
                <a:lnTo>
                  <a:pt x="363" y="0"/>
                </a:lnTo>
                <a:lnTo>
                  <a:pt x="363" y="59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9" name="Text Box 241"/>
          <p:cNvSpPr txBox="1">
            <a:spLocks noChangeArrowheads="1"/>
          </p:cNvSpPr>
          <p:nvPr/>
        </p:nvSpPr>
        <p:spPr bwMode="auto">
          <a:xfrm rot="-2488922">
            <a:off x="684213" y="1190625"/>
            <a:ext cx="1150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latin typeface="Times New Roman" pitchFamily="18" charset="0"/>
                <a:cs typeface="Times New Roman" pitchFamily="18" charset="0"/>
              </a:rPr>
              <a:t>10Base-T</a:t>
            </a:r>
          </a:p>
        </p:txBody>
      </p:sp>
      <p:sp>
        <p:nvSpPr>
          <p:cNvPr id="10340" name="Text Box 20"/>
          <p:cNvSpPr txBox="1">
            <a:spLocks noChangeArrowheads="1"/>
          </p:cNvSpPr>
          <p:nvPr/>
        </p:nvSpPr>
        <p:spPr bwMode="auto">
          <a:xfrm>
            <a:off x="1275556" y="260647"/>
            <a:ext cx="7681913" cy="5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a-IR" altLang="fa-IR" b="1" dirty="0">
                <a:solidFill>
                  <a:srgbClr val="00B0F0"/>
                </a:solidFill>
                <a:cs typeface="B Nazanin" panose="00000400000000000000" pitchFamily="2" charset="-78"/>
              </a:rPr>
              <a:t>دامنه تصادم در توپولوژی</a:t>
            </a:r>
            <a:r>
              <a:rPr lang="en-US" altLang="fa-IR" b="1" dirty="0">
                <a:solidFill>
                  <a:srgbClr val="00B0F0"/>
                </a:solidFill>
                <a:cs typeface="B Nazanin" panose="00000400000000000000" pitchFamily="2" charset="-78"/>
              </a:rPr>
              <a:t> </a:t>
            </a:r>
            <a:r>
              <a:rPr lang="fa-IR" altLang="fa-IR" b="1" dirty="0">
                <a:solidFill>
                  <a:srgbClr val="00B0F0"/>
                </a:solidFill>
                <a:cs typeface="B Nazanin" panose="00000400000000000000" pitchFamily="2" charset="-78"/>
              </a:rPr>
              <a:t>ستاره با مرکزیت هاب</a:t>
            </a:r>
            <a:endParaRPr lang="en-US" altLang="fa-IR" b="1" dirty="0">
              <a:solidFill>
                <a:srgbClr val="00B0F0"/>
              </a:solidFill>
              <a:cs typeface="B Nazanin" panose="00000400000000000000" pitchFamily="2" charset="-78"/>
            </a:endParaRPr>
          </a:p>
        </p:txBody>
      </p:sp>
      <p:sp>
        <p:nvSpPr>
          <p:cNvPr id="10341" name="AutoShape 243"/>
          <p:cNvSpPr>
            <a:spLocks noChangeArrowheads="1"/>
          </p:cNvSpPr>
          <p:nvPr/>
        </p:nvSpPr>
        <p:spPr bwMode="auto">
          <a:xfrm>
            <a:off x="323850" y="2133600"/>
            <a:ext cx="8496300" cy="4103688"/>
          </a:xfrm>
          <a:prstGeom prst="roundRect">
            <a:avLst>
              <a:gd name="adj" fmla="val 16667"/>
            </a:avLst>
          </a:prstGeom>
          <a:solidFill>
            <a:schemeClr val="accent1">
              <a:alpha val="20000"/>
            </a:schemeClr>
          </a:solidFill>
          <a:ln w="19050">
            <a:solidFill>
              <a:schemeClr val="hlink"/>
            </a:solidFill>
            <a:prstDash val="dash"/>
            <a:round/>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0342" name="Text Box 236"/>
          <p:cNvSpPr txBox="1">
            <a:spLocks noChangeArrowheads="1"/>
          </p:cNvSpPr>
          <p:nvPr/>
        </p:nvSpPr>
        <p:spPr bwMode="auto">
          <a:xfrm>
            <a:off x="2411413" y="5805488"/>
            <a:ext cx="4465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1800" b="1">
                <a:solidFill>
                  <a:srgbClr val="0000CC"/>
                </a:solidFill>
                <a:latin typeface="Times New Roman" pitchFamily="18" charset="0"/>
                <a:cs typeface="Times New Roman" pitchFamily="18" charset="0"/>
              </a:rPr>
              <a:t>Collision Domain</a:t>
            </a:r>
          </a:p>
        </p:txBody>
      </p:sp>
    </p:spTree>
    <p:extLst>
      <p:ext uri="{BB962C8B-B14F-4D97-AF65-F5344CB8AC3E}">
        <p14:creationId xmlns:p14="http://schemas.microsoft.com/office/powerpoint/2010/main" val="2856409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0"/>
          <p:cNvSpPr txBox="1">
            <a:spLocks noChangeArrowheads="1"/>
          </p:cNvSpPr>
          <p:nvPr/>
        </p:nvSpPr>
        <p:spPr bwMode="auto">
          <a:xfrm>
            <a:off x="2195513" y="1412875"/>
            <a:ext cx="47529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fa-IR" altLang="fa-IR" sz="2400" b="1">
                <a:solidFill>
                  <a:schemeClr val="hlink"/>
                </a:solidFill>
                <a:latin typeface="Times New Roman" pitchFamily="18" charset="0"/>
                <a:cs typeface="2  Titr" pitchFamily="2" charset="-78"/>
              </a:rPr>
              <a:t>توپولوژی</a:t>
            </a:r>
            <a:r>
              <a:rPr lang="en-US" altLang="fa-IR" sz="2400" b="1">
                <a:solidFill>
                  <a:schemeClr val="hlink"/>
                </a:solidFill>
                <a:latin typeface="Times New Roman" pitchFamily="18" charset="0"/>
                <a:cs typeface="2  Titr" pitchFamily="2" charset="-78"/>
              </a:rPr>
              <a:t> </a:t>
            </a:r>
            <a:r>
              <a:rPr lang="fa-IR" altLang="fa-IR" sz="2400" b="1">
                <a:solidFill>
                  <a:schemeClr val="hlink"/>
                </a:solidFill>
                <a:latin typeface="Times New Roman" pitchFamily="18" charset="0"/>
                <a:cs typeface="2  Titr" pitchFamily="2" charset="-78"/>
              </a:rPr>
              <a:t>ستاره </a:t>
            </a:r>
            <a:r>
              <a:rPr lang="en-US" altLang="fa-IR" sz="2400" b="1">
                <a:solidFill>
                  <a:schemeClr val="hlink"/>
                </a:solidFill>
                <a:latin typeface="Times New Roman" pitchFamily="18" charset="0"/>
                <a:cs typeface="2  Titr" pitchFamily="2" charset="-78"/>
              </a:rPr>
              <a:t>(</a:t>
            </a:r>
            <a:r>
              <a:rPr lang="en-US" altLang="fa-IR" sz="2000" b="1">
                <a:solidFill>
                  <a:schemeClr val="hlink"/>
                </a:solidFill>
                <a:latin typeface="Times New Roman" pitchFamily="18" charset="0"/>
                <a:cs typeface="2  Titr" pitchFamily="2" charset="-78"/>
              </a:rPr>
              <a:t>Star</a:t>
            </a:r>
            <a:r>
              <a:rPr lang="en-US" altLang="fa-IR" sz="2400" b="1">
                <a:solidFill>
                  <a:schemeClr val="hlink"/>
                </a:solidFill>
                <a:latin typeface="Times New Roman" pitchFamily="18" charset="0"/>
                <a:cs typeface="2  Titr" pitchFamily="2" charset="-78"/>
              </a:rPr>
              <a:t> </a:t>
            </a:r>
            <a:r>
              <a:rPr lang="en-US" altLang="fa-IR" sz="2000" b="1">
                <a:solidFill>
                  <a:schemeClr val="hlink"/>
                </a:solidFill>
                <a:latin typeface="Times New Roman" pitchFamily="18" charset="0"/>
                <a:cs typeface="2  Titr" pitchFamily="2" charset="-78"/>
              </a:rPr>
              <a:t>Topology</a:t>
            </a:r>
            <a:r>
              <a:rPr lang="en-US" altLang="fa-IR" sz="2400" b="1">
                <a:solidFill>
                  <a:schemeClr val="hlink"/>
                </a:solidFill>
                <a:latin typeface="Times New Roman" pitchFamily="18" charset="0"/>
                <a:cs typeface="2  Titr" pitchFamily="2" charset="-78"/>
              </a:rPr>
              <a:t>)</a:t>
            </a:r>
            <a:r>
              <a:rPr lang="fa-IR" altLang="fa-IR" sz="2400" b="1">
                <a:solidFill>
                  <a:schemeClr val="hlink"/>
                </a:solidFill>
                <a:latin typeface="Times New Roman" pitchFamily="18" charset="0"/>
                <a:cs typeface="2  Titr" pitchFamily="2" charset="-78"/>
              </a:rPr>
              <a:t>-</a:t>
            </a:r>
            <a:r>
              <a:rPr lang="en-US" altLang="fa-IR" sz="2000" b="1">
                <a:solidFill>
                  <a:schemeClr val="hlink"/>
                </a:solidFill>
                <a:latin typeface="Times New Roman" pitchFamily="18" charset="0"/>
                <a:cs typeface="2  Titr" pitchFamily="2" charset="-78"/>
              </a:rPr>
              <a:t>Switch</a:t>
            </a:r>
          </a:p>
        </p:txBody>
      </p:sp>
      <p:sp>
        <p:nvSpPr>
          <p:cNvPr id="11267"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7C038580-3306-4568-9D9F-E701C6392A25}" type="slidenum">
              <a:rPr lang="fa-IR" altLang="fa-IR" sz="1200">
                <a:latin typeface="Arial" charset="0"/>
                <a:cs typeface="2  Titr" pitchFamily="2" charset="-78"/>
              </a:rPr>
              <a:pPr rtl="0" eaLnBrk="1" hangingPunct="1">
                <a:spcBef>
                  <a:spcPct val="0"/>
                </a:spcBef>
                <a:buFontTx/>
                <a:buNone/>
              </a:pPr>
              <a:t>12</a:t>
            </a:fld>
            <a:endParaRPr lang="en-US" altLang="fa-IR" sz="1200">
              <a:latin typeface="Arial" charset="0"/>
              <a:cs typeface="2  Titr" pitchFamily="2" charset="-78"/>
            </a:endParaRPr>
          </a:p>
        </p:txBody>
      </p:sp>
      <p:sp>
        <p:nvSpPr>
          <p:cNvPr id="11269" name="Rectangle 58"/>
          <p:cNvSpPr>
            <a:spLocks noChangeArrowheads="1"/>
          </p:cNvSpPr>
          <p:nvPr/>
        </p:nvSpPr>
        <p:spPr bwMode="auto">
          <a:xfrm rot="-5400000">
            <a:off x="1907382" y="908844"/>
            <a:ext cx="938212" cy="3384550"/>
          </a:xfrm>
          <a:prstGeom prst="rect">
            <a:avLst/>
          </a:prstGeom>
          <a:solidFill>
            <a:srgbClr val="C1FFEF"/>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0" name="Rectangle 62"/>
          <p:cNvSpPr>
            <a:spLocks noChangeArrowheads="1"/>
          </p:cNvSpPr>
          <p:nvPr/>
        </p:nvSpPr>
        <p:spPr bwMode="auto">
          <a:xfrm rot="-5400000">
            <a:off x="924719"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1" name="Rectangle 63"/>
          <p:cNvSpPr>
            <a:spLocks noChangeArrowheads="1"/>
          </p:cNvSpPr>
          <p:nvPr/>
        </p:nvSpPr>
        <p:spPr bwMode="auto">
          <a:xfrm rot="-5400000">
            <a:off x="1243806" y="2963069"/>
            <a:ext cx="71438"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2" name="Rectangle 64"/>
          <p:cNvSpPr>
            <a:spLocks noChangeArrowheads="1"/>
          </p:cNvSpPr>
          <p:nvPr/>
        </p:nvSpPr>
        <p:spPr bwMode="auto">
          <a:xfrm rot="-5400000">
            <a:off x="1550194"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3" name="Rectangle 65"/>
          <p:cNvSpPr>
            <a:spLocks noChangeArrowheads="1"/>
          </p:cNvSpPr>
          <p:nvPr/>
        </p:nvSpPr>
        <p:spPr bwMode="auto">
          <a:xfrm rot="-5400000">
            <a:off x="1859756" y="2963069"/>
            <a:ext cx="71438"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4" name="Rectangle 66"/>
          <p:cNvSpPr>
            <a:spLocks noChangeArrowheads="1"/>
          </p:cNvSpPr>
          <p:nvPr/>
        </p:nvSpPr>
        <p:spPr bwMode="auto">
          <a:xfrm rot="-5400000">
            <a:off x="2183606"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5" name="Rectangle 67"/>
          <p:cNvSpPr>
            <a:spLocks noChangeArrowheads="1"/>
          </p:cNvSpPr>
          <p:nvPr/>
        </p:nvSpPr>
        <p:spPr bwMode="auto">
          <a:xfrm rot="-5400000">
            <a:off x="2524919" y="2963069"/>
            <a:ext cx="71438"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6" name="Rectangle 68"/>
          <p:cNvSpPr>
            <a:spLocks noChangeArrowheads="1"/>
          </p:cNvSpPr>
          <p:nvPr/>
        </p:nvSpPr>
        <p:spPr bwMode="auto">
          <a:xfrm rot="-5400000">
            <a:off x="2840831"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7" name="Rectangle 69"/>
          <p:cNvSpPr>
            <a:spLocks noChangeArrowheads="1"/>
          </p:cNvSpPr>
          <p:nvPr/>
        </p:nvSpPr>
        <p:spPr bwMode="auto">
          <a:xfrm rot="-5400000">
            <a:off x="3156744" y="2963069"/>
            <a:ext cx="71438"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8" name="Rectangle 70"/>
          <p:cNvSpPr>
            <a:spLocks noChangeArrowheads="1"/>
          </p:cNvSpPr>
          <p:nvPr/>
        </p:nvSpPr>
        <p:spPr bwMode="auto">
          <a:xfrm rot="-5400000">
            <a:off x="3804444"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1279" name="Text Box 71"/>
          <p:cNvSpPr txBox="1">
            <a:spLocks noChangeArrowheads="1"/>
          </p:cNvSpPr>
          <p:nvPr/>
        </p:nvSpPr>
        <p:spPr bwMode="auto">
          <a:xfrm rot="-5400000">
            <a:off x="3479007" y="2859881"/>
            <a:ext cx="69850" cy="414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lnSpc>
                <a:spcPct val="65000"/>
              </a:lnSpc>
              <a:spcBef>
                <a:spcPct val="0"/>
              </a:spcBef>
              <a:buFontTx/>
              <a:buNone/>
            </a:pPr>
            <a:r>
              <a:rPr lang="en-US" altLang="fa-IR" sz="1400" b="1">
                <a:latin typeface="Times New Roman" pitchFamily="18" charset="0"/>
              </a:rPr>
              <a:t>.</a:t>
            </a:r>
          </a:p>
          <a:p>
            <a:pPr algn="l" rtl="0" eaLnBrk="1" hangingPunct="1">
              <a:lnSpc>
                <a:spcPct val="65000"/>
              </a:lnSpc>
              <a:spcBef>
                <a:spcPct val="0"/>
              </a:spcBef>
              <a:buFontTx/>
              <a:buNone/>
            </a:pPr>
            <a:r>
              <a:rPr lang="en-US" altLang="fa-IR" sz="1400" b="1">
                <a:latin typeface="Times New Roman" pitchFamily="18" charset="0"/>
              </a:rPr>
              <a:t>.</a:t>
            </a:r>
          </a:p>
          <a:p>
            <a:pPr algn="l" rtl="0" eaLnBrk="1" hangingPunct="1">
              <a:lnSpc>
                <a:spcPct val="65000"/>
              </a:lnSpc>
              <a:spcBef>
                <a:spcPct val="0"/>
              </a:spcBef>
              <a:buFontTx/>
              <a:buNone/>
            </a:pPr>
            <a:r>
              <a:rPr lang="en-US" altLang="fa-IR" sz="1400" b="1">
                <a:latin typeface="Times New Roman" pitchFamily="18" charset="0"/>
              </a:rPr>
              <a:t>.</a:t>
            </a:r>
          </a:p>
        </p:txBody>
      </p:sp>
      <p:sp>
        <p:nvSpPr>
          <p:cNvPr id="11280" name="Arc 72"/>
          <p:cNvSpPr>
            <a:spLocks/>
          </p:cNvSpPr>
          <p:nvPr/>
        </p:nvSpPr>
        <p:spPr bwMode="auto">
          <a:xfrm rot="16200000" flipV="1">
            <a:off x="612776" y="2779712"/>
            <a:ext cx="215900" cy="314325"/>
          </a:xfrm>
          <a:custGeom>
            <a:avLst/>
            <a:gdLst>
              <a:gd name="T0" fmla="*/ 0 w 21600"/>
              <a:gd name="T1" fmla="*/ 0 h 31396"/>
              <a:gd name="T2" fmla="*/ 2147483647 w 21600"/>
              <a:gd name="T3" fmla="*/ 2147483647 h 31396"/>
              <a:gd name="T4" fmla="*/ 0 w 21600"/>
              <a:gd name="T5" fmla="*/ 2147483647 h 31396"/>
              <a:gd name="T6" fmla="*/ 0 60000 65536"/>
              <a:gd name="T7" fmla="*/ 0 60000 65536"/>
              <a:gd name="T8" fmla="*/ 0 60000 65536"/>
              <a:gd name="T9" fmla="*/ 0 w 21600"/>
              <a:gd name="T10" fmla="*/ 0 h 31396"/>
              <a:gd name="T11" fmla="*/ 21600 w 21600"/>
              <a:gd name="T12" fmla="*/ 31396 h 31396"/>
            </a:gdLst>
            <a:ahLst/>
            <a:cxnLst>
              <a:cxn ang="T6">
                <a:pos x="T0" y="T1"/>
              </a:cxn>
              <a:cxn ang="T7">
                <a:pos x="T2" y="T3"/>
              </a:cxn>
              <a:cxn ang="T8">
                <a:pos x="T4" y="T5"/>
              </a:cxn>
            </a:cxnLst>
            <a:rect l="T9" t="T10" r="T11" b="T12"/>
            <a:pathLst>
              <a:path w="21600" h="31396" fill="none" extrusionOk="0">
                <a:moveTo>
                  <a:pt x="-1" y="0"/>
                </a:moveTo>
                <a:cubicBezTo>
                  <a:pt x="11929" y="0"/>
                  <a:pt x="21600" y="9670"/>
                  <a:pt x="21600" y="21600"/>
                </a:cubicBezTo>
                <a:cubicBezTo>
                  <a:pt x="21600" y="25004"/>
                  <a:pt x="20795" y="28361"/>
                  <a:pt x="19250" y="31395"/>
                </a:cubicBezTo>
              </a:path>
              <a:path w="21600" h="31396" stroke="0" extrusionOk="0">
                <a:moveTo>
                  <a:pt x="-1" y="0"/>
                </a:moveTo>
                <a:cubicBezTo>
                  <a:pt x="11929" y="0"/>
                  <a:pt x="21600" y="9670"/>
                  <a:pt x="21600" y="21600"/>
                </a:cubicBezTo>
                <a:cubicBezTo>
                  <a:pt x="21600" y="25004"/>
                  <a:pt x="20795" y="28361"/>
                  <a:pt x="19250" y="31395"/>
                </a:cubicBezTo>
                <a:lnTo>
                  <a:pt x="0" y="21600"/>
                </a:lnTo>
                <a:lnTo>
                  <a:pt x="-1" y="0"/>
                </a:lnTo>
                <a:close/>
              </a:path>
            </a:pathLst>
          </a:custGeom>
          <a:noFill/>
          <a:ln w="6350">
            <a:solidFill>
              <a:schemeClr val="hlink"/>
            </a:solidFill>
            <a:prstDash val="dash"/>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1" name="Text Box 73"/>
          <p:cNvSpPr txBox="1">
            <a:spLocks noChangeArrowheads="1"/>
          </p:cNvSpPr>
          <p:nvPr/>
        </p:nvSpPr>
        <p:spPr bwMode="auto">
          <a:xfrm rot="-5400000">
            <a:off x="224631" y="2705894"/>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a:latin typeface="Times New Roman" pitchFamily="18" charset="0"/>
                <a:cs typeface="Times New Roman" pitchFamily="18" charset="0"/>
              </a:rPr>
              <a:t>Port</a:t>
            </a:r>
          </a:p>
        </p:txBody>
      </p:sp>
      <p:sp>
        <p:nvSpPr>
          <p:cNvPr id="11282" name="Line 74"/>
          <p:cNvSpPr>
            <a:spLocks noChangeShapeType="1"/>
          </p:cNvSpPr>
          <p:nvPr/>
        </p:nvSpPr>
        <p:spPr bwMode="auto">
          <a:xfrm rot="-5400000">
            <a:off x="789781" y="3288507"/>
            <a:ext cx="3603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76"/>
          <p:cNvSpPr>
            <a:spLocks noChangeShapeType="1"/>
          </p:cNvSpPr>
          <p:nvPr/>
        </p:nvSpPr>
        <p:spPr bwMode="auto">
          <a:xfrm rot="-5400000">
            <a:off x="845344" y="3547269"/>
            <a:ext cx="865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78"/>
          <p:cNvSpPr>
            <a:spLocks noChangeShapeType="1"/>
          </p:cNvSpPr>
          <p:nvPr/>
        </p:nvSpPr>
        <p:spPr bwMode="auto">
          <a:xfrm rot="-5400000">
            <a:off x="1415256" y="3291682"/>
            <a:ext cx="3603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80"/>
          <p:cNvSpPr>
            <a:spLocks noChangeShapeType="1"/>
          </p:cNvSpPr>
          <p:nvPr/>
        </p:nvSpPr>
        <p:spPr bwMode="auto">
          <a:xfrm rot="-5400000">
            <a:off x="1214437" y="3795713"/>
            <a:ext cx="136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81"/>
          <p:cNvSpPr>
            <a:spLocks noChangeShapeType="1"/>
          </p:cNvSpPr>
          <p:nvPr/>
        </p:nvSpPr>
        <p:spPr bwMode="auto">
          <a:xfrm rot="-5400000">
            <a:off x="2079625" y="3251201"/>
            <a:ext cx="2889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Line 83"/>
          <p:cNvSpPr>
            <a:spLocks noChangeShapeType="1"/>
          </p:cNvSpPr>
          <p:nvPr/>
        </p:nvSpPr>
        <p:spPr bwMode="auto">
          <a:xfrm rot="-5400000">
            <a:off x="2218531" y="4077494"/>
            <a:ext cx="19446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85"/>
          <p:cNvSpPr>
            <a:spLocks noChangeShapeType="1"/>
          </p:cNvSpPr>
          <p:nvPr/>
        </p:nvSpPr>
        <p:spPr bwMode="auto">
          <a:xfrm rot="-5400000">
            <a:off x="3415506" y="3536157"/>
            <a:ext cx="8651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TextBox 78"/>
          <p:cNvSpPr txBox="1">
            <a:spLocks noChangeArrowheads="1"/>
          </p:cNvSpPr>
          <p:nvPr/>
        </p:nvSpPr>
        <p:spPr bwMode="auto">
          <a:xfrm>
            <a:off x="2987675" y="5229225"/>
            <a:ext cx="587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200" b="1">
                <a:latin typeface="Times New Roman" pitchFamily="18" charset="0"/>
                <a:cs typeface="Times New Roman" pitchFamily="18" charset="0"/>
              </a:rPr>
              <a:t>PC</a:t>
            </a:r>
            <a:r>
              <a:rPr lang="en-US" altLang="fa-IR" sz="1200" b="1" baseline="-25000">
                <a:latin typeface="Times New Roman" pitchFamily="18" charset="0"/>
                <a:cs typeface="Times New Roman" pitchFamily="18" charset="0"/>
              </a:rPr>
              <a:t>7</a:t>
            </a:r>
          </a:p>
        </p:txBody>
      </p:sp>
      <p:pic>
        <p:nvPicPr>
          <p:cNvPr id="11290"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700088" y="3436938"/>
            <a:ext cx="43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1955800" y="3367088"/>
            <a:ext cx="43021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2" name="TextBox 77"/>
          <p:cNvSpPr txBox="1">
            <a:spLocks noChangeArrowheads="1"/>
          </p:cNvSpPr>
          <p:nvPr/>
        </p:nvSpPr>
        <p:spPr bwMode="auto">
          <a:xfrm>
            <a:off x="623888" y="3802063"/>
            <a:ext cx="563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200" b="1">
                <a:latin typeface="Times New Roman" pitchFamily="18" charset="0"/>
                <a:cs typeface="Times New Roman" pitchFamily="18" charset="0"/>
              </a:rPr>
              <a:t>PC</a:t>
            </a:r>
            <a:r>
              <a:rPr lang="en-US" altLang="fa-IR" sz="1200" b="1" baseline="-25000">
                <a:latin typeface="Times New Roman" pitchFamily="18" charset="0"/>
                <a:cs typeface="Times New Roman" pitchFamily="18" charset="0"/>
              </a:rPr>
              <a:t>1</a:t>
            </a:r>
          </a:p>
        </p:txBody>
      </p:sp>
      <p:sp>
        <p:nvSpPr>
          <p:cNvPr id="11293" name="TextBox 78"/>
          <p:cNvSpPr txBox="1">
            <a:spLocks noChangeArrowheads="1"/>
          </p:cNvSpPr>
          <p:nvPr/>
        </p:nvSpPr>
        <p:spPr bwMode="auto">
          <a:xfrm>
            <a:off x="1979613" y="3730625"/>
            <a:ext cx="587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200" b="1">
                <a:latin typeface="Times New Roman" pitchFamily="18" charset="0"/>
                <a:cs typeface="Times New Roman" pitchFamily="18" charset="0"/>
              </a:rPr>
              <a:t>PC</a:t>
            </a:r>
            <a:r>
              <a:rPr lang="en-US" altLang="fa-IR" sz="1200" b="1" baseline="-25000">
                <a:latin typeface="Times New Roman" pitchFamily="18" charset="0"/>
                <a:cs typeface="Times New Roman" pitchFamily="18" charset="0"/>
              </a:rPr>
              <a:t>5</a:t>
            </a:r>
          </a:p>
        </p:txBody>
      </p:sp>
      <p:pic>
        <p:nvPicPr>
          <p:cNvPr id="11294"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987425" y="3940175"/>
            <a:ext cx="4302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1347788" y="3436938"/>
            <a:ext cx="43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1636713" y="4445000"/>
            <a:ext cx="43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2970213" y="4894263"/>
            <a:ext cx="43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579813" y="3954463"/>
            <a:ext cx="43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9" name="TextBox 77"/>
          <p:cNvSpPr txBox="1">
            <a:spLocks noChangeArrowheads="1"/>
          </p:cNvSpPr>
          <p:nvPr/>
        </p:nvSpPr>
        <p:spPr bwMode="auto">
          <a:xfrm>
            <a:off x="1000125" y="4292600"/>
            <a:ext cx="476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200" b="1">
                <a:latin typeface="Times New Roman" pitchFamily="18" charset="0"/>
                <a:cs typeface="Times New Roman" pitchFamily="18" charset="0"/>
              </a:rPr>
              <a:t>PC</a:t>
            </a:r>
            <a:r>
              <a:rPr lang="en-US" altLang="fa-IR" sz="1200" b="1" baseline="-25000">
                <a:latin typeface="Times New Roman" pitchFamily="18" charset="0"/>
                <a:cs typeface="Times New Roman" pitchFamily="18" charset="0"/>
              </a:rPr>
              <a:t>2</a:t>
            </a:r>
          </a:p>
        </p:txBody>
      </p:sp>
      <p:sp>
        <p:nvSpPr>
          <p:cNvPr id="11300" name="TextBox 77"/>
          <p:cNvSpPr txBox="1">
            <a:spLocks noChangeArrowheads="1"/>
          </p:cNvSpPr>
          <p:nvPr/>
        </p:nvSpPr>
        <p:spPr bwMode="auto">
          <a:xfrm>
            <a:off x="1331913" y="3789363"/>
            <a:ext cx="441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200" b="1">
                <a:latin typeface="Times New Roman" pitchFamily="18" charset="0"/>
                <a:cs typeface="Times New Roman" pitchFamily="18" charset="0"/>
              </a:rPr>
              <a:t>PC</a:t>
            </a:r>
            <a:r>
              <a:rPr lang="en-US" altLang="fa-IR" sz="1200" b="1" baseline="-25000">
                <a:latin typeface="Times New Roman" pitchFamily="18" charset="0"/>
                <a:cs typeface="Times New Roman" pitchFamily="18" charset="0"/>
              </a:rPr>
              <a:t>3</a:t>
            </a:r>
          </a:p>
        </p:txBody>
      </p:sp>
      <p:sp>
        <p:nvSpPr>
          <p:cNvPr id="11301" name="TextBox 77"/>
          <p:cNvSpPr txBox="1">
            <a:spLocks noChangeArrowheads="1"/>
          </p:cNvSpPr>
          <p:nvPr/>
        </p:nvSpPr>
        <p:spPr bwMode="auto">
          <a:xfrm>
            <a:off x="1608138" y="4810125"/>
            <a:ext cx="587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200" b="1">
                <a:latin typeface="Times New Roman" pitchFamily="18" charset="0"/>
                <a:cs typeface="Times New Roman" pitchFamily="18" charset="0"/>
              </a:rPr>
              <a:t>PC</a:t>
            </a:r>
            <a:r>
              <a:rPr lang="en-US" altLang="fa-IR" sz="1200" b="1" baseline="-25000">
                <a:latin typeface="Times New Roman" pitchFamily="18" charset="0"/>
                <a:cs typeface="Times New Roman" pitchFamily="18" charset="0"/>
              </a:rPr>
              <a:t>4</a:t>
            </a:r>
          </a:p>
        </p:txBody>
      </p:sp>
      <p:sp>
        <p:nvSpPr>
          <p:cNvPr id="11302" name="TextBox 78"/>
          <p:cNvSpPr txBox="1">
            <a:spLocks noChangeArrowheads="1"/>
          </p:cNvSpPr>
          <p:nvPr/>
        </p:nvSpPr>
        <p:spPr bwMode="auto">
          <a:xfrm>
            <a:off x="3576638" y="4306888"/>
            <a:ext cx="49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200" b="1">
                <a:latin typeface="Times New Roman" pitchFamily="18" charset="0"/>
                <a:cs typeface="Times New Roman" pitchFamily="18" charset="0"/>
              </a:rPr>
              <a:t>PC</a:t>
            </a:r>
            <a:r>
              <a:rPr lang="en-US" altLang="fa-IR" sz="1200" b="1" baseline="-25000">
                <a:latin typeface="Times New Roman" pitchFamily="18" charset="0"/>
                <a:cs typeface="Times New Roman" pitchFamily="18" charset="0"/>
              </a:rPr>
              <a:t>n</a:t>
            </a:r>
          </a:p>
        </p:txBody>
      </p:sp>
      <p:sp>
        <p:nvSpPr>
          <p:cNvPr id="11303" name="Text Box 109"/>
          <p:cNvSpPr txBox="1">
            <a:spLocks noChangeArrowheads="1"/>
          </p:cNvSpPr>
          <p:nvPr/>
        </p:nvSpPr>
        <p:spPr bwMode="auto">
          <a:xfrm>
            <a:off x="1692275" y="2133600"/>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1800" b="1">
                <a:solidFill>
                  <a:srgbClr val="0000CC"/>
                </a:solidFill>
                <a:latin typeface="Times New Roman" pitchFamily="18" charset="0"/>
                <a:cs typeface="Times New Roman" pitchFamily="18" charset="0"/>
              </a:rPr>
              <a:t>Switch</a:t>
            </a:r>
          </a:p>
        </p:txBody>
      </p:sp>
      <p:sp>
        <p:nvSpPr>
          <p:cNvPr id="63600" name="Text Box 112"/>
          <p:cNvSpPr txBox="1">
            <a:spLocks noChangeArrowheads="1"/>
          </p:cNvSpPr>
          <p:nvPr/>
        </p:nvSpPr>
        <p:spPr bwMode="auto">
          <a:xfrm>
            <a:off x="3563938" y="4797425"/>
            <a:ext cx="5472112" cy="1743075"/>
          </a:xfrm>
          <a:prstGeom prst="rect">
            <a:avLst/>
          </a:prstGeom>
          <a:solidFill>
            <a:srgbClr val="C1FFEF">
              <a:alpha val="59999"/>
            </a:srgbClr>
          </a:solidFill>
          <a:ln w="9525">
            <a:solidFill>
              <a:schemeClr val="folHlink"/>
            </a:solidFill>
            <a:prstDash val="dash"/>
            <a:miter lim="800000"/>
            <a:headEnd/>
            <a:tailEnd/>
          </a:ln>
        </p:spPr>
        <p:txBody>
          <a:bodyPr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600" b="1">
                <a:solidFill>
                  <a:schemeClr val="hlink"/>
                </a:solidFill>
                <a:latin typeface="Times New Roman" pitchFamily="18" charset="0"/>
                <a:cs typeface="2  Lotus" pitchFamily="2" charset="-78"/>
              </a:rPr>
              <a:t>خصوصیات سوئیچ در شبکه:</a:t>
            </a:r>
          </a:p>
          <a:p>
            <a:pPr algn="justLow" eaLnBrk="1" hangingPunct="1">
              <a:spcBef>
                <a:spcPct val="0"/>
              </a:spcBef>
              <a:buClr>
                <a:schemeClr val="folHlink"/>
              </a:buClr>
              <a:buSzPct val="85000"/>
              <a:buFont typeface="Wingdings" pitchFamily="2" charset="2"/>
              <a:buChar char="Ø"/>
            </a:pPr>
            <a:r>
              <a:rPr lang="fa-IR" altLang="fa-IR" sz="1600">
                <a:latin typeface="Times New Roman" pitchFamily="18" charset="0"/>
                <a:cs typeface="2  Lotus" pitchFamily="2" charset="-78"/>
              </a:rPr>
              <a:t> آدرس کامپیوترها درون جدول پورت ذخیره شده و داده ها فقط به پورت مقصد ارسال میشوند و مزاحم دیگر پورتها نمیشود مگر در مرحله اولیه که جدول پورت خالی است.</a:t>
            </a:r>
          </a:p>
          <a:p>
            <a:pPr algn="justLow" eaLnBrk="1" hangingPunct="1">
              <a:spcBef>
                <a:spcPct val="0"/>
              </a:spcBef>
              <a:buClr>
                <a:schemeClr val="folHlink"/>
              </a:buClr>
              <a:buSzPct val="85000"/>
              <a:buFont typeface="Wingdings" pitchFamily="2" charset="2"/>
              <a:buChar char="Ø"/>
            </a:pPr>
            <a:r>
              <a:rPr lang="fa-IR" altLang="fa-IR" sz="1600">
                <a:latin typeface="Times New Roman" pitchFamily="18" charset="0"/>
                <a:cs typeface="2  Lotus" pitchFamily="2" charset="-78"/>
              </a:rPr>
              <a:t> بدلیل وجود بافر در هر پورت درصورت قطعی لحظه</a:t>
            </a:r>
            <a:r>
              <a:rPr lang="fa-IR" altLang="fa-IR" sz="500">
                <a:latin typeface="Times New Roman" pitchFamily="18" charset="0"/>
                <a:cs typeface="2  Lotus" pitchFamily="2" charset="-78"/>
              </a:rPr>
              <a:t> </a:t>
            </a:r>
            <a:r>
              <a:rPr lang="fa-IR" altLang="fa-IR" sz="1600">
                <a:latin typeface="Times New Roman" pitchFamily="18" charset="0"/>
                <a:cs typeface="2  Lotus" pitchFamily="2" charset="-78"/>
              </a:rPr>
              <a:t>ای، داده های مبدا درون بافر ذخیره میشوند. بنابراین تلورانس خطا درسوئیچ بالاست و موجب بهبود سرعت میشود.</a:t>
            </a:r>
          </a:p>
          <a:p>
            <a:pPr algn="justLow" eaLnBrk="1" hangingPunct="1">
              <a:spcBef>
                <a:spcPct val="0"/>
              </a:spcBef>
              <a:buClr>
                <a:schemeClr val="folHlink"/>
              </a:buClr>
              <a:buSzPct val="85000"/>
              <a:buFont typeface="Wingdings" pitchFamily="2" charset="2"/>
              <a:buChar char="Ø"/>
            </a:pPr>
            <a:r>
              <a:rPr lang="fa-IR" altLang="fa-IR" sz="1600">
                <a:latin typeface="Times New Roman" pitchFamily="18" charset="0"/>
                <a:cs typeface="2  Lotus" pitchFamily="2" charset="-78"/>
              </a:rPr>
              <a:t> دامنه تصادم در سوئیچ محدود به هر پورت میشود.</a:t>
            </a:r>
            <a:endParaRPr lang="en-US" altLang="fa-IR" sz="1600">
              <a:latin typeface="Times New Roman" pitchFamily="18" charset="0"/>
              <a:cs typeface="2  Lotus" pitchFamily="2" charset="-78"/>
            </a:endParaRPr>
          </a:p>
        </p:txBody>
      </p:sp>
      <p:pic>
        <p:nvPicPr>
          <p:cNvPr id="11305" name="Picture 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276475"/>
            <a:ext cx="7921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6" name="Line 116"/>
          <p:cNvSpPr>
            <a:spLocks noChangeShapeType="1"/>
          </p:cNvSpPr>
          <p:nvPr/>
        </p:nvSpPr>
        <p:spPr bwMode="auto">
          <a:xfrm flipV="1">
            <a:off x="7380288" y="2420938"/>
            <a:ext cx="647700" cy="236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07" name="Rectangle 117"/>
          <p:cNvSpPr>
            <a:spLocks noChangeArrowheads="1"/>
          </p:cNvSpPr>
          <p:nvPr/>
        </p:nvSpPr>
        <p:spPr bwMode="auto">
          <a:xfrm>
            <a:off x="5867400" y="2060575"/>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fa-IR" altLang="fa-IR" sz="1600" b="1">
                <a:solidFill>
                  <a:srgbClr val="0000CC"/>
                </a:solidFill>
                <a:latin typeface="Times New Roman" pitchFamily="18" charset="0"/>
                <a:cs typeface="2  Zar" pitchFamily="2" charset="-78"/>
              </a:rPr>
              <a:t>سمبل سوئیچ </a:t>
            </a:r>
            <a:endParaRPr lang="en-US" altLang="fa-IR" sz="1600" b="1">
              <a:solidFill>
                <a:srgbClr val="0000CC"/>
              </a:solidFill>
              <a:latin typeface="Times New Roman" pitchFamily="18" charset="0"/>
              <a:cs typeface="2  Zar" pitchFamily="2" charset="-78"/>
            </a:endParaRPr>
          </a:p>
        </p:txBody>
      </p:sp>
      <p:pic>
        <p:nvPicPr>
          <p:cNvPr id="11308"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206057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9" name="Rectangle 119"/>
          <p:cNvSpPr>
            <a:spLocks noChangeArrowheads="1"/>
          </p:cNvSpPr>
          <p:nvPr/>
        </p:nvSpPr>
        <p:spPr bwMode="auto">
          <a:xfrm>
            <a:off x="5710238" y="2608263"/>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fa-IR" altLang="fa-IR" sz="1600" b="1">
                <a:solidFill>
                  <a:srgbClr val="0000CC"/>
                </a:solidFill>
                <a:latin typeface="Times New Roman" pitchFamily="18" charset="0"/>
                <a:cs typeface="2  Zar" pitchFamily="2" charset="-78"/>
              </a:rPr>
              <a:t>سمبل سوئیچ </a:t>
            </a:r>
            <a:r>
              <a:rPr lang="en-US" altLang="fa-IR" sz="1400" b="1">
                <a:solidFill>
                  <a:srgbClr val="0000CC"/>
                </a:solidFill>
                <a:latin typeface="Times New Roman" pitchFamily="18" charset="0"/>
                <a:cs typeface="2  Zar" pitchFamily="2" charset="-78"/>
              </a:rPr>
              <a:t>ATM</a:t>
            </a:r>
          </a:p>
        </p:txBody>
      </p:sp>
      <p:sp>
        <p:nvSpPr>
          <p:cNvPr id="11310" name="Line 120"/>
          <p:cNvSpPr>
            <a:spLocks noChangeShapeType="1"/>
          </p:cNvSpPr>
          <p:nvPr/>
        </p:nvSpPr>
        <p:spPr bwMode="auto">
          <a:xfrm flipH="1">
            <a:off x="5634038" y="2289175"/>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11" name="Freeform 121"/>
          <p:cNvSpPr>
            <a:spLocks/>
          </p:cNvSpPr>
          <p:nvPr/>
        </p:nvSpPr>
        <p:spPr bwMode="auto">
          <a:xfrm>
            <a:off x="971550" y="2900363"/>
            <a:ext cx="936625" cy="128587"/>
          </a:xfrm>
          <a:custGeom>
            <a:avLst/>
            <a:gdLst>
              <a:gd name="T0" fmla="*/ 0 w 590"/>
              <a:gd name="T1" fmla="*/ 2147483647 h 45"/>
              <a:gd name="T2" fmla="*/ 0 w 590"/>
              <a:gd name="T3" fmla="*/ 0 h 45"/>
              <a:gd name="T4" fmla="*/ 2147483647 w 590"/>
              <a:gd name="T5" fmla="*/ 0 h 45"/>
              <a:gd name="T6" fmla="*/ 2147483647 w 590"/>
              <a:gd name="T7" fmla="*/ 2147483647 h 45"/>
              <a:gd name="T8" fmla="*/ 0 60000 65536"/>
              <a:gd name="T9" fmla="*/ 0 60000 65536"/>
              <a:gd name="T10" fmla="*/ 0 60000 65536"/>
              <a:gd name="T11" fmla="*/ 0 60000 65536"/>
              <a:gd name="T12" fmla="*/ 0 w 590"/>
              <a:gd name="T13" fmla="*/ 0 h 45"/>
              <a:gd name="T14" fmla="*/ 590 w 590"/>
              <a:gd name="T15" fmla="*/ 45 h 45"/>
            </a:gdLst>
            <a:ahLst/>
            <a:cxnLst>
              <a:cxn ang="T8">
                <a:pos x="T0" y="T1"/>
              </a:cxn>
              <a:cxn ang="T9">
                <a:pos x="T2" y="T3"/>
              </a:cxn>
              <a:cxn ang="T10">
                <a:pos x="T4" y="T5"/>
              </a:cxn>
              <a:cxn ang="T11">
                <a:pos x="T6" y="T7"/>
              </a:cxn>
            </a:cxnLst>
            <a:rect l="T12" t="T13" r="T14" b="T15"/>
            <a:pathLst>
              <a:path w="590" h="45">
                <a:moveTo>
                  <a:pt x="0" y="45"/>
                </a:moveTo>
                <a:lnTo>
                  <a:pt x="0" y="0"/>
                </a:lnTo>
                <a:lnTo>
                  <a:pt x="590" y="0"/>
                </a:lnTo>
                <a:lnTo>
                  <a:pt x="590" y="45"/>
                </a:lnTo>
              </a:path>
            </a:pathLst>
          </a:custGeom>
          <a:noFill/>
          <a:ln w="190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2" name="Freeform 122"/>
          <p:cNvSpPr>
            <a:spLocks/>
          </p:cNvSpPr>
          <p:nvPr/>
        </p:nvSpPr>
        <p:spPr bwMode="auto">
          <a:xfrm>
            <a:off x="1249363" y="2781300"/>
            <a:ext cx="360362" cy="247650"/>
          </a:xfrm>
          <a:custGeom>
            <a:avLst/>
            <a:gdLst>
              <a:gd name="T0" fmla="*/ 0 w 590"/>
              <a:gd name="T1" fmla="*/ 2147483647 h 45"/>
              <a:gd name="T2" fmla="*/ 0 w 590"/>
              <a:gd name="T3" fmla="*/ 0 h 45"/>
              <a:gd name="T4" fmla="*/ 2147483647 w 590"/>
              <a:gd name="T5" fmla="*/ 0 h 45"/>
              <a:gd name="T6" fmla="*/ 2147483647 w 590"/>
              <a:gd name="T7" fmla="*/ 2147483647 h 45"/>
              <a:gd name="T8" fmla="*/ 0 60000 65536"/>
              <a:gd name="T9" fmla="*/ 0 60000 65536"/>
              <a:gd name="T10" fmla="*/ 0 60000 65536"/>
              <a:gd name="T11" fmla="*/ 0 60000 65536"/>
              <a:gd name="T12" fmla="*/ 0 w 590"/>
              <a:gd name="T13" fmla="*/ 0 h 45"/>
              <a:gd name="T14" fmla="*/ 590 w 590"/>
              <a:gd name="T15" fmla="*/ 45 h 45"/>
            </a:gdLst>
            <a:ahLst/>
            <a:cxnLst>
              <a:cxn ang="T8">
                <a:pos x="T0" y="T1"/>
              </a:cxn>
              <a:cxn ang="T9">
                <a:pos x="T2" y="T3"/>
              </a:cxn>
              <a:cxn ang="T10">
                <a:pos x="T4" y="T5"/>
              </a:cxn>
              <a:cxn ang="T11">
                <a:pos x="T6" y="T7"/>
              </a:cxn>
            </a:cxnLst>
            <a:rect l="T12" t="T13" r="T14" b="T15"/>
            <a:pathLst>
              <a:path w="590" h="45">
                <a:moveTo>
                  <a:pt x="0" y="45"/>
                </a:moveTo>
                <a:lnTo>
                  <a:pt x="0" y="0"/>
                </a:lnTo>
                <a:lnTo>
                  <a:pt x="590" y="0"/>
                </a:lnTo>
                <a:lnTo>
                  <a:pt x="590" y="45"/>
                </a:lnTo>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3" name="Freeform 123"/>
          <p:cNvSpPr>
            <a:spLocks/>
          </p:cNvSpPr>
          <p:nvPr/>
        </p:nvSpPr>
        <p:spPr bwMode="auto">
          <a:xfrm>
            <a:off x="2225675" y="2882900"/>
            <a:ext cx="936625" cy="142875"/>
          </a:xfrm>
          <a:custGeom>
            <a:avLst/>
            <a:gdLst>
              <a:gd name="T0" fmla="*/ 0 w 590"/>
              <a:gd name="T1" fmla="*/ 2147483647 h 45"/>
              <a:gd name="T2" fmla="*/ 0 w 590"/>
              <a:gd name="T3" fmla="*/ 0 h 45"/>
              <a:gd name="T4" fmla="*/ 2147483647 w 590"/>
              <a:gd name="T5" fmla="*/ 0 h 45"/>
              <a:gd name="T6" fmla="*/ 2147483647 w 590"/>
              <a:gd name="T7" fmla="*/ 2147483647 h 45"/>
              <a:gd name="T8" fmla="*/ 0 60000 65536"/>
              <a:gd name="T9" fmla="*/ 0 60000 65536"/>
              <a:gd name="T10" fmla="*/ 0 60000 65536"/>
              <a:gd name="T11" fmla="*/ 0 60000 65536"/>
              <a:gd name="T12" fmla="*/ 0 w 590"/>
              <a:gd name="T13" fmla="*/ 0 h 45"/>
              <a:gd name="T14" fmla="*/ 590 w 590"/>
              <a:gd name="T15" fmla="*/ 45 h 45"/>
            </a:gdLst>
            <a:ahLst/>
            <a:cxnLst>
              <a:cxn ang="T8">
                <a:pos x="T0" y="T1"/>
              </a:cxn>
              <a:cxn ang="T9">
                <a:pos x="T2" y="T3"/>
              </a:cxn>
              <a:cxn ang="T10">
                <a:pos x="T4" y="T5"/>
              </a:cxn>
              <a:cxn ang="T11">
                <a:pos x="T6" y="T7"/>
              </a:cxn>
            </a:cxnLst>
            <a:rect l="T12" t="T13" r="T14" b="T15"/>
            <a:pathLst>
              <a:path w="590" h="45">
                <a:moveTo>
                  <a:pt x="0" y="45"/>
                </a:moveTo>
                <a:lnTo>
                  <a:pt x="0" y="0"/>
                </a:lnTo>
                <a:lnTo>
                  <a:pt x="590" y="0"/>
                </a:lnTo>
                <a:lnTo>
                  <a:pt x="590" y="45"/>
                </a:lnTo>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4" name="Freeform 124"/>
          <p:cNvSpPr>
            <a:spLocks/>
          </p:cNvSpPr>
          <p:nvPr/>
        </p:nvSpPr>
        <p:spPr bwMode="auto">
          <a:xfrm>
            <a:off x="2871788" y="2752725"/>
            <a:ext cx="966787" cy="277813"/>
          </a:xfrm>
          <a:custGeom>
            <a:avLst/>
            <a:gdLst>
              <a:gd name="T0" fmla="*/ 0 w 590"/>
              <a:gd name="T1" fmla="*/ 2147483647 h 45"/>
              <a:gd name="T2" fmla="*/ 0 w 590"/>
              <a:gd name="T3" fmla="*/ 0 h 45"/>
              <a:gd name="T4" fmla="*/ 2147483647 w 590"/>
              <a:gd name="T5" fmla="*/ 0 h 45"/>
              <a:gd name="T6" fmla="*/ 2147483647 w 590"/>
              <a:gd name="T7" fmla="*/ 2147483647 h 45"/>
              <a:gd name="T8" fmla="*/ 0 60000 65536"/>
              <a:gd name="T9" fmla="*/ 0 60000 65536"/>
              <a:gd name="T10" fmla="*/ 0 60000 65536"/>
              <a:gd name="T11" fmla="*/ 0 60000 65536"/>
              <a:gd name="T12" fmla="*/ 0 w 590"/>
              <a:gd name="T13" fmla="*/ 0 h 45"/>
              <a:gd name="T14" fmla="*/ 590 w 590"/>
              <a:gd name="T15" fmla="*/ 45 h 45"/>
            </a:gdLst>
            <a:ahLst/>
            <a:cxnLst>
              <a:cxn ang="T8">
                <a:pos x="T0" y="T1"/>
              </a:cxn>
              <a:cxn ang="T9">
                <a:pos x="T2" y="T3"/>
              </a:cxn>
              <a:cxn ang="T10">
                <a:pos x="T4" y="T5"/>
              </a:cxn>
              <a:cxn ang="T11">
                <a:pos x="T6" y="T7"/>
              </a:cxn>
            </a:cxnLst>
            <a:rect l="T12" t="T13" r="T14" b="T15"/>
            <a:pathLst>
              <a:path w="590" h="45">
                <a:moveTo>
                  <a:pt x="0" y="45"/>
                </a:moveTo>
                <a:lnTo>
                  <a:pt x="0" y="0"/>
                </a:lnTo>
                <a:lnTo>
                  <a:pt x="590" y="0"/>
                </a:lnTo>
                <a:lnTo>
                  <a:pt x="590" y="45"/>
                </a:lnTo>
              </a:path>
            </a:pathLst>
          </a:custGeom>
          <a:noFill/>
          <a:ln w="19050">
            <a:solidFill>
              <a:srgbClr val="2AA2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5" name="Line 126"/>
          <p:cNvSpPr>
            <a:spLocks noChangeShapeType="1"/>
          </p:cNvSpPr>
          <p:nvPr/>
        </p:nvSpPr>
        <p:spPr bwMode="auto">
          <a:xfrm rot="-5400000">
            <a:off x="2443956" y="3540919"/>
            <a:ext cx="865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316"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2627313" y="3789363"/>
            <a:ext cx="43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7" name="TextBox 78"/>
          <p:cNvSpPr txBox="1">
            <a:spLocks noChangeArrowheads="1"/>
          </p:cNvSpPr>
          <p:nvPr/>
        </p:nvSpPr>
        <p:spPr bwMode="auto">
          <a:xfrm>
            <a:off x="2627313" y="4149725"/>
            <a:ext cx="481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200" b="1">
                <a:latin typeface="Times New Roman" pitchFamily="18" charset="0"/>
                <a:cs typeface="Times New Roman" pitchFamily="18" charset="0"/>
              </a:rPr>
              <a:t>PC</a:t>
            </a:r>
            <a:r>
              <a:rPr lang="en-US" altLang="fa-IR" sz="1200" b="1" baseline="-25000">
                <a:latin typeface="Times New Roman" pitchFamily="18" charset="0"/>
                <a:cs typeface="Times New Roman" pitchFamily="18" charset="0"/>
              </a:rPr>
              <a:t>8</a:t>
            </a:r>
          </a:p>
        </p:txBody>
      </p:sp>
      <p:sp>
        <p:nvSpPr>
          <p:cNvPr id="11318" name="Rectangle 135"/>
          <p:cNvSpPr>
            <a:spLocks noChangeArrowheads="1"/>
          </p:cNvSpPr>
          <p:nvPr/>
        </p:nvSpPr>
        <p:spPr bwMode="auto">
          <a:xfrm>
            <a:off x="5219700" y="3284538"/>
            <a:ext cx="373221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a-IR" altLang="fa-IR" sz="1600" b="1">
                <a:solidFill>
                  <a:schemeClr val="hlink"/>
                </a:solidFill>
                <a:latin typeface="Tahoma" pitchFamily="34" charset="0"/>
                <a:cs typeface="2  Lotus" pitchFamily="2" charset="-78"/>
              </a:rPr>
              <a:t>مشخصات سوئیچ در شبکه:</a:t>
            </a:r>
          </a:p>
          <a:p>
            <a:pPr eaLnBrk="1" hangingPunct="1">
              <a:spcBef>
                <a:spcPct val="50000"/>
              </a:spcBef>
              <a:buClr>
                <a:srgbClr val="0000CC"/>
              </a:buClr>
              <a:buSzPct val="85000"/>
              <a:buFont typeface="Wingdings" pitchFamily="2" charset="2"/>
              <a:buChar char="Ø"/>
            </a:pPr>
            <a:r>
              <a:rPr lang="fa-IR" altLang="fa-IR" sz="1600" b="1">
                <a:solidFill>
                  <a:srgbClr val="0000CC"/>
                </a:solidFill>
                <a:latin typeface="Tahoma" pitchFamily="34" charset="0"/>
                <a:cs typeface="2  Lotus" pitchFamily="2" charset="-78"/>
              </a:rPr>
              <a:t> </a:t>
            </a:r>
            <a:r>
              <a:rPr lang="fa-IR" altLang="fa-IR" sz="1600" b="1">
                <a:latin typeface="Tahoma" pitchFamily="34" charset="0"/>
                <a:cs typeface="2  Lotus" pitchFamily="2" charset="-78"/>
              </a:rPr>
              <a:t>ارتباطات در سوئیچ بصورت ماتریسی است نه خطی</a:t>
            </a:r>
          </a:p>
          <a:p>
            <a:pPr eaLnBrk="1" hangingPunct="1">
              <a:spcBef>
                <a:spcPct val="50000"/>
              </a:spcBef>
              <a:buClr>
                <a:srgbClr val="0000CC"/>
              </a:buClr>
              <a:buSzPct val="85000"/>
              <a:buFont typeface="Wingdings" pitchFamily="2" charset="2"/>
              <a:buChar char="Ø"/>
            </a:pPr>
            <a:r>
              <a:rPr lang="fa-IR" altLang="fa-IR" sz="1600" b="1">
                <a:latin typeface="Tahoma" pitchFamily="34" charset="0"/>
                <a:cs typeface="2  Lotus" pitchFamily="2" charset="-78"/>
              </a:rPr>
              <a:t> هر پورات از سوئیچ دارای بافر است. </a:t>
            </a:r>
          </a:p>
          <a:p>
            <a:pPr eaLnBrk="1" hangingPunct="1">
              <a:spcBef>
                <a:spcPct val="50000"/>
              </a:spcBef>
              <a:buClr>
                <a:srgbClr val="0000CC"/>
              </a:buClr>
              <a:buSzPct val="85000"/>
              <a:buFont typeface="Wingdings" pitchFamily="2" charset="2"/>
              <a:buChar char="Ø"/>
            </a:pPr>
            <a:r>
              <a:rPr lang="fa-IR" altLang="fa-IR" sz="1600" b="1">
                <a:latin typeface="Tahoma" pitchFamily="34" charset="0"/>
                <a:cs typeface="2  Lotus" pitchFamily="2" charset="-78"/>
              </a:rPr>
              <a:t> سوئیچ دارای جدول پورت است</a:t>
            </a:r>
          </a:p>
        </p:txBody>
      </p:sp>
      <p:sp>
        <p:nvSpPr>
          <p:cNvPr id="11319" name="Text Box 136"/>
          <p:cNvSpPr txBox="1">
            <a:spLocks noChangeArrowheads="1"/>
          </p:cNvSpPr>
          <p:nvPr/>
        </p:nvSpPr>
        <p:spPr bwMode="auto">
          <a:xfrm rot="-2075624">
            <a:off x="26195" y="1363171"/>
            <a:ext cx="2084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dirty="0">
                <a:latin typeface="Times New Roman" pitchFamily="18" charset="0"/>
                <a:cs typeface="Times New Roman" pitchFamily="18" charset="0"/>
              </a:rPr>
              <a:t>10/100/1000Base-T</a:t>
            </a:r>
          </a:p>
        </p:txBody>
      </p:sp>
      <p:sp>
        <p:nvSpPr>
          <p:cNvPr id="63625" name="Text Box 137"/>
          <p:cNvSpPr txBox="1">
            <a:spLocks noChangeArrowheads="1"/>
          </p:cNvSpPr>
          <p:nvPr/>
        </p:nvSpPr>
        <p:spPr bwMode="auto">
          <a:xfrm>
            <a:off x="468313" y="5445125"/>
            <a:ext cx="2879725" cy="1079500"/>
          </a:xfrm>
          <a:prstGeom prst="rect">
            <a:avLst/>
          </a:prstGeom>
          <a:noFill/>
          <a:ln w="9525">
            <a:solidFill>
              <a:schemeClr va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600">
                <a:latin typeface="Times New Roman" pitchFamily="18" charset="0"/>
                <a:cs typeface="2  Lotus" pitchFamily="2" charset="-78"/>
              </a:rPr>
              <a:t>سوئیچ دارای پردازنده </a:t>
            </a:r>
            <a:r>
              <a:rPr lang="en-US" altLang="fa-IR" sz="1400">
                <a:latin typeface="Times New Roman" pitchFamily="18" charset="0"/>
                <a:cs typeface="2  Lotus" pitchFamily="2" charset="-78"/>
              </a:rPr>
              <a:t>ASIC</a:t>
            </a:r>
            <a:r>
              <a:rPr lang="fa-IR" altLang="fa-IR" sz="1600">
                <a:latin typeface="Times New Roman" pitchFamily="18" charset="0"/>
                <a:cs typeface="2  Lotus" pitchFamily="2" charset="-78"/>
              </a:rPr>
              <a:t> است و کلیه عملیات سوئیچینگ توسط این پردازنده بصورت سخت افزاری و فوق العاده سریع انجام میگیرد. </a:t>
            </a:r>
            <a:endParaRPr lang="en-US" altLang="fa-IR" sz="1600">
              <a:latin typeface="Times New Roman" pitchFamily="18" charset="0"/>
              <a:cs typeface="2  Lotus" pitchFamily="2" charset="-78"/>
            </a:endParaRPr>
          </a:p>
        </p:txBody>
      </p:sp>
      <p:sp>
        <p:nvSpPr>
          <p:cNvPr id="11321" name="Text Box 20"/>
          <p:cNvSpPr txBox="1">
            <a:spLocks noChangeArrowheads="1"/>
          </p:cNvSpPr>
          <p:nvPr/>
        </p:nvSpPr>
        <p:spPr bwMode="auto">
          <a:xfrm>
            <a:off x="3198019" y="265706"/>
            <a:ext cx="57864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ar-SA" altLang="fa-IR" b="1" dirty="0">
                <a:solidFill>
                  <a:srgbClr val="00B0F0"/>
                </a:solidFill>
                <a:cs typeface="B Nazanin" panose="00000400000000000000" pitchFamily="2" charset="-78"/>
              </a:rPr>
              <a:t>تقسيم بندي شبكه‌ها بر اساس توپولوژي</a:t>
            </a:r>
            <a:endParaRPr lang="en-US" altLang="fa-IR" b="1" dirty="0">
              <a:solidFill>
                <a:srgbClr val="00B0F0"/>
              </a:solidFill>
              <a:cs typeface="B Nazanin" panose="00000400000000000000" pitchFamily="2" charset="-78"/>
            </a:endParaRPr>
          </a:p>
        </p:txBody>
      </p:sp>
    </p:spTree>
    <p:extLst>
      <p:ext uri="{BB962C8B-B14F-4D97-AF65-F5344CB8AC3E}">
        <p14:creationId xmlns:p14="http://schemas.microsoft.com/office/powerpoint/2010/main" val="2845962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3600"/>
                                        </p:tgtEl>
                                        <p:attrNameLst>
                                          <p:attrName>style.visibility</p:attrName>
                                        </p:attrNameLst>
                                      </p:cBhvr>
                                      <p:to>
                                        <p:strVal val="visible"/>
                                      </p:to>
                                    </p:set>
                                    <p:animEffect transition="in" filter="circle(out)">
                                      <p:cBhvr>
                                        <p:cTn id="7" dur="1000"/>
                                        <p:tgtEl>
                                          <p:spTgt spid="636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3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00" grpId="0" animBg="1"/>
      <p:bldP spid="636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E248B0D1-DE0E-44B9-B38C-35CE804FA6D3}" type="slidenum">
              <a:rPr lang="fa-IR" altLang="fa-IR" sz="1200">
                <a:latin typeface="Arial" charset="0"/>
                <a:cs typeface="2  Titr" pitchFamily="2" charset="-78"/>
              </a:rPr>
              <a:pPr rtl="0" eaLnBrk="1" hangingPunct="1">
                <a:spcBef>
                  <a:spcPct val="0"/>
                </a:spcBef>
                <a:buFontTx/>
                <a:buNone/>
              </a:pPr>
              <a:t>13</a:t>
            </a:fld>
            <a:endParaRPr lang="en-US" altLang="fa-IR" sz="1200">
              <a:latin typeface="Arial" charset="0"/>
              <a:cs typeface="2  Titr" pitchFamily="2" charset="-78"/>
            </a:endParaRPr>
          </a:p>
        </p:txBody>
      </p:sp>
      <p:sp>
        <p:nvSpPr>
          <p:cNvPr id="12292" name="Rectangle 7"/>
          <p:cNvSpPr>
            <a:spLocks noChangeArrowheads="1"/>
          </p:cNvSpPr>
          <p:nvPr/>
        </p:nvSpPr>
        <p:spPr bwMode="auto">
          <a:xfrm rot="-5400000">
            <a:off x="3048794" y="908844"/>
            <a:ext cx="938212" cy="3384550"/>
          </a:xfrm>
          <a:prstGeom prst="rect">
            <a:avLst/>
          </a:prstGeom>
          <a:solidFill>
            <a:srgbClr val="C1FFEF"/>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293" name="Rectangle 8"/>
          <p:cNvSpPr>
            <a:spLocks noChangeArrowheads="1"/>
          </p:cNvSpPr>
          <p:nvPr/>
        </p:nvSpPr>
        <p:spPr bwMode="auto">
          <a:xfrm rot="-5400000">
            <a:off x="2066131"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294" name="Rectangle 9"/>
          <p:cNvSpPr>
            <a:spLocks noChangeArrowheads="1"/>
          </p:cNvSpPr>
          <p:nvPr/>
        </p:nvSpPr>
        <p:spPr bwMode="auto">
          <a:xfrm rot="-5400000">
            <a:off x="2385219" y="2963069"/>
            <a:ext cx="71438"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295" name="Rectangle 10"/>
          <p:cNvSpPr>
            <a:spLocks noChangeArrowheads="1"/>
          </p:cNvSpPr>
          <p:nvPr/>
        </p:nvSpPr>
        <p:spPr bwMode="auto">
          <a:xfrm rot="-5400000">
            <a:off x="2691606"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296" name="Rectangle 11"/>
          <p:cNvSpPr>
            <a:spLocks noChangeArrowheads="1"/>
          </p:cNvSpPr>
          <p:nvPr/>
        </p:nvSpPr>
        <p:spPr bwMode="auto">
          <a:xfrm rot="-5400000">
            <a:off x="3001169" y="2963069"/>
            <a:ext cx="71438"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297" name="Rectangle 12"/>
          <p:cNvSpPr>
            <a:spLocks noChangeArrowheads="1"/>
          </p:cNvSpPr>
          <p:nvPr/>
        </p:nvSpPr>
        <p:spPr bwMode="auto">
          <a:xfrm rot="-5400000">
            <a:off x="3325019"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298" name="Rectangle 13"/>
          <p:cNvSpPr>
            <a:spLocks noChangeArrowheads="1"/>
          </p:cNvSpPr>
          <p:nvPr/>
        </p:nvSpPr>
        <p:spPr bwMode="auto">
          <a:xfrm rot="-5400000">
            <a:off x="3666331" y="2963069"/>
            <a:ext cx="71438"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299" name="Rectangle 14"/>
          <p:cNvSpPr>
            <a:spLocks noChangeArrowheads="1"/>
          </p:cNvSpPr>
          <p:nvPr/>
        </p:nvSpPr>
        <p:spPr bwMode="auto">
          <a:xfrm rot="-5400000">
            <a:off x="3982244"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300" name="Rectangle 15"/>
          <p:cNvSpPr>
            <a:spLocks noChangeArrowheads="1"/>
          </p:cNvSpPr>
          <p:nvPr/>
        </p:nvSpPr>
        <p:spPr bwMode="auto">
          <a:xfrm rot="-5400000">
            <a:off x="4298156" y="2963069"/>
            <a:ext cx="71438"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301" name="Rectangle 16"/>
          <p:cNvSpPr>
            <a:spLocks noChangeArrowheads="1"/>
          </p:cNvSpPr>
          <p:nvPr/>
        </p:nvSpPr>
        <p:spPr bwMode="auto">
          <a:xfrm rot="-5400000">
            <a:off x="4945856" y="2961482"/>
            <a:ext cx="71437" cy="215900"/>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302" name="Text Box 17"/>
          <p:cNvSpPr txBox="1">
            <a:spLocks noChangeArrowheads="1"/>
          </p:cNvSpPr>
          <p:nvPr/>
        </p:nvSpPr>
        <p:spPr bwMode="auto">
          <a:xfrm rot="-5400000">
            <a:off x="4620419" y="2859881"/>
            <a:ext cx="69850" cy="414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lnSpc>
                <a:spcPct val="65000"/>
              </a:lnSpc>
              <a:spcBef>
                <a:spcPct val="0"/>
              </a:spcBef>
              <a:buFontTx/>
              <a:buNone/>
            </a:pPr>
            <a:r>
              <a:rPr lang="en-US" altLang="fa-IR" sz="1400" b="1">
                <a:latin typeface="Times New Roman" pitchFamily="18" charset="0"/>
              </a:rPr>
              <a:t>.</a:t>
            </a:r>
          </a:p>
          <a:p>
            <a:pPr algn="l" rtl="0" eaLnBrk="1" hangingPunct="1">
              <a:lnSpc>
                <a:spcPct val="65000"/>
              </a:lnSpc>
              <a:spcBef>
                <a:spcPct val="0"/>
              </a:spcBef>
              <a:buFontTx/>
              <a:buNone/>
            </a:pPr>
            <a:r>
              <a:rPr lang="en-US" altLang="fa-IR" sz="1400" b="1">
                <a:latin typeface="Times New Roman" pitchFamily="18" charset="0"/>
              </a:rPr>
              <a:t>.</a:t>
            </a:r>
          </a:p>
          <a:p>
            <a:pPr algn="l" rtl="0" eaLnBrk="1" hangingPunct="1">
              <a:lnSpc>
                <a:spcPct val="65000"/>
              </a:lnSpc>
              <a:spcBef>
                <a:spcPct val="0"/>
              </a:spcBef>
              <a:buFontTx/>
              <a:buNone/>
            </a:pPr>
            <a:r>
              <a:rPr lang="en-US" altLang="fa-IR" sz="1400" b="1">
                <a:latin typeface="Times New Roman" pitchFamily="18" charset="0"/>
              </a:rPr>
              <a:t>.</a:t>
            </a:r>
          </a:p>
        </p:txBody>
      </p:sp>
      <p:sp>
        <p:nvSpPr>
          <p:cNvPr id="12303" name="Line 18"/>
          <p:cNvSpPr>
            <a:spLocks noChangeShapeType="1"/>
          </p:cNvSpPr>
          <p:nvPr/>
        </p:nvSpPr>
        <p:spPr bwMode="auto">
          <a:xfrm rot="-5400000">
            <a:off x="1986756" y="3547269"/>
            <a:ext cx="865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19"/>
          <p:cNvSpPr>
            <a:spLocks noChangeShapeType="1"/>
          </p:cNvSpPr>
          <p:nvPr/>
        </p:nvSpPr>
        <p:spPr bwMode="auto">
          <a:xfrm rot="-5400000">
            <a:off x="2355850" y="3795713"/>
            <a:ext cx="136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20"/>
          <p:cNvSpPr>
            <a:spLocks noChangeShapeType="1"/>
          </p:cNvSpPr>
          <p:nvPr/>
        </p:nvSpPr>
        <p:spPr bwMode="auto">
          <a:xfrm rot="-5400000">
            <a:off x="3556000" y="3251201"/>
            <a:ext cx="2889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21"/>
          <p:cNvSpPr>
            <a:spLocks noChangeShapeType="1"/>
          </p:cNvSpPr>
          <p:nvPr/>
        </p:nvSpPr>
        <p:spPr bwMode="auto">
          <a:xfrm rot="-5400000">
            <a:off x="3359944" y="4077494"/>
            <a:ext cx="19446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22"/>
          <p:cNvSpPr>
            <a:spLocks noChangeShapeType="1"/>
          </p:cNvSpPr>
          <p:nvPr/>
        </p:nvSpPr>
        <p:spPr bwMode="auto">
          <a:xfrm rot="-5400000">
            <a:off x="4560094" y="3501232"/>
            <a:ext cx="865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308"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1476375" y="3284538"/>
            <a:ext cx="4302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455988" y="3367088"/>
            <a:ext cx="4302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2128838" y="3940175"/>
            <a:ext cx="43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2778125" y="4445000"/>
            <a:ext cx="4302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4111625" y="4894263"/>
            <a:ext cx="4302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28"/>
          <p:cNvSpPr txBox="1">
            <a:spLocks noChangeArrowheads="1"/>
          </p:cNvSpPr>
          <p:nvPr/>
        </p:nvSpPr>
        <p:spPr bwMode="auto">
          <a:xfrm>
            <a:off x="2833688" y="2133600"/>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1800" b="1">
                <a:solidFill>
                  <a:srgbClr val="0000CC"/>
                </a:solidFill>
                <a:latin typeface="Times New Roman" pitchFamily="18" charset="0"/>
                <a:cs typeface="Times New Roman" pitchFamily="18" charset="0"/>
              </a:rPr>
              <a:t>Switch</a:t>
            </a:r>
          </a:p>
        </p:txBody>
      </p:sp>
      <p:sp>
        <p:nvSpPr>
          <p:cNvPr id="12314" name="Freeform 29"/>
          <p:cNvSpPr>
            <a:spLocks/>
          </p:cNvSpPr>
          <p:nvPr/>
        </p:nvSpPr>
        <p:spPr bwMode="auto">
          <a:xfrm>
            <a:off x="2112963" y="2900363"/>
            <a:ext cx="936625" cy="128587"/>
          </a:xfrm>
          <a:custGeom>
            <a:avLst/>
            <a:gdLst>
              <a:gd name="T0" fmla="*/ 0 w 590"/>
              <a:gd name="T1" fmla="*/ 2147483647 h 45"/>
              <a:gd name="T2" fmla="*/ 0 w 590"/>
              <a:gd name="T3" fmla="*/ 0 h 45"/>
              <a:gd name="T4" fmla="*/ 2147483647 w 590"/>
              <a:gd name="T5" fmla="*/ 0 h 45"/>
              <a:gd name="T6" fmla="*/ 2147483647 w 590"/>
              <a:gd name="T7" fmla="*/ 2147483647 h 45"/>
              <a:gd name="T8" fmla="*/ 0 60000 65536"/>
              <a:gd name="T9" fmla="*/ 0 60000 65536"/>
              <a:gd name="T10" fmla="*/ 0 60000 65536"/>
              <a:gd name="T11" fmla="*/ 0 60000 65536"/>
              <a:gd name="T12" fmla="*/ 0 w 590"/>
              <a:gd name="T13" fmla="*/ 0 h 45"/>
              <a:gd name="T14" fmla="*/ 590 w 590"/>
              <a:gd name="T15" fmla="*/ 45 h 45"/>
            </a:gdLst>
            <a:ahLst/>
            <a:cxnLst>
              <a:cxn ang="T8">
                <a:pos x="T0" y="T1"/>
              </a:cxn>
              <a:cxn ang="T9">
                <a:pos x="T2" y="T3"/>
              </a:cxn>
              <a:cxn ang="T10">
                <a:pos x="T4" y="T5"/>
              </a:cxn>
              <a:cxn ang="T11">
                <a:pos x="T6" y="T7"/>
              </a:cxn>
            </a:cxnLst>
            <a:rect l="T12" t="T13" r="T14" b="T15"/>
            <a:pathLst>
              <a:path w="590" h="45">
                <a:moveTo>
                  <a:pt x="0" y="45"/>
                </a:moveTo>
                <a:lnTo>
                  <a:pt x="0" y="0"/>
                </a:lnTo>
                <a:lnTo>
                  <a:pt x="590" y="0"/>
                </a:lnTo>
                <a:lnTo>
                  <a:pt x="590" y="45"/>
                </a:lnTo>
              </a:path>
            </a:pathLst>
          </a:custGeom>
          <a:noFill/>
          <a:ln w="190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15" name="Freeform 30"/>
          <p:cNvSpPr>
            <a:spLocks/>
          </p:cNvSpPr>
          <p:nvPr/>
        </p:nvSpPr>
        <p:spPr bwMode="auto">
          <a:xfrm>
            <a:off x="2390775" y="2781300"/>
            <a:ext cx="360363" cy="247650"/>
          </a:xfrm>
          <a:custGeom>
            <a:avLst/>
            <a:gdLst>
              <a:gd name="T0" fmla="*/ 0 w 590"/>
              <a:gd name="T1" fmla="*/ 2147483647 h 45"/>
              <a:gd name="T2" fmla="*/ 0 w 590"/>
              <a:gd name="T3" fmla="*/ 0 h 45"/>
              <a:gd name="T4" fmla="*/ 2147483647 w 590"/>
              <a:gd name="T5" fmla="*/ 0 h 45"/>
              <a:gd name="T6" fmla="*/ 2147483647 w 590"/>
              <a:gd name="T7" fmla="*/ 2147483647 h 45"/>
              <a:gd name="T8" fmla="*/ 0 60000 65536"/>
              <a:gd name="T9" fmla="*/ 0 60000 65536"/>
              <a:gd name="T10" fmla="*/ 0 60000 65536"/>
              <a:gd name="T11" fmla="*/ 0 60000 65536"/>
              <a:gd name="T12" fmla="*/ 0 w 590"/>
              <a:gd name="T13" fmla="*/ 0 h 45"/>
              <a:gd name="T14" fmla="*/ 590 w 590"/>
              <a:gd name="T15" fmla="*/ 45 h 45"/>
            </a:gdLst>
            <a:ahLst/>
            <a:cxnLst>
              <a:cxn ang="T8">
                <a:pos x="T0" y="T1"/>
              </a:cxn>
              <a:cxn ang="T9">
                <a:pos x="T2" y="T3"/>
              </a:cxn>
              <a:cxn ang="T10">
                <a:pos x="T4" y="T5"/>
              </a:cxn>
              <a:cxn ang="T11">
                <a:pos x="T6" y="T7"/>
              </a:cxn>
            </a:cxnLst>
            <a:rect l="T12" t="T13" r="T14" b="T15"/>
            <a:pathLst>
              <a:path w="590" h="45">
                <a:moveTo>
                  <a:pt x="0" y="45"/>
                </a:moveTo>
                <a:lnTo>
                  <a:pt x="0" y="0"/>
                </a:lnTo>
                <a:lnTo>
                  <a:pt x="590" y="0"/>
                </a:lnTo>
                <a:lnTo>
                  <a:pt x="590" y="45"/>
                </a:lnTo>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16" name="Freeform 31"/>
          <p:cNvSpPr>
            <a:spLocks/>
          </p:cNvSpPr>
          <p:nvPr/>
        </p:nvSpPr>
        <p:spPr bwMode="auto">
          <a:xfrm>
            <a:off x="3367088" y="2882900"/>
            <a:ext cx="936625" cy="142875"/>
          </a:xfrm>
          <a:custGeom>
            <a:avLst/>
            <a:gdLst>
              <a:gd name="T0" fmla="*/ 0 w 590"/>
              <a:gd name="T1" fmla="*/ 2147483647 h 45"/>
              <a:gd name="T2" fmla="*/ 0 w 590"/>
              <a:gd name="T3" fmla="*/ 0 h 45"/>
              <a:gd name="T4" fmla="*/ 2147483647 w 590"/>
              <a:gd name="T5" fmla="*/ 0 h 45"/>
              <a:gd name="T6" fmla="*/ 2147483647 w 590"/>
              <a:gd name="T7" fmla="*/ 2147483647 h 45"/>
              <a:gd name="T8" fmla="*/ 0 60000 65536"/>
              <a:gd name="T9" fmla="*/ 0 60000 65536"/>
              <a:gd name="T10" fmla="*/ 0 60000 65536"/>
              <a:gd name="T11" fmla="*/ 0 60000 65536"/>
              <a:gd name="T12" fmla="*/ 0 w 590"/>
              <a:gd name="T13" fmla="*/ 0 h 45"/>
              <a:gd name="T14" fmla="*/ 590 w 590"/>
              <a:gd name="T15" fmla="*/ 45 h 45"/>
            </a:gdLst>
            <a:ahLst/>
            <a:cxnLst>
              <a:cxn ang="T8">
                <a:pos x="T0" y="T1"/>
              </a:cxn>
              <a:cxn ang="T9">
                <a:pos x="T2" y="T3"/>
              </a:cxn>
              <a:cxn ang="T10">
                <a:pos x="T4" y="T5"/>
              </a:cxn>
              <a:cxn ang="T11">
                <a:pos x="T6" y="T7"/>
              </a:cxn>
            </a:cxnLst>
            <a:rect l="T12" t="T13" r="T14" b="T15"/>
            <a:pathLst>
              <a:path w="590" h="45">
                <a:moveTo>
                  <a:pt x="0" y="45"/>
                </a:moveTo>
                <a:lnTo>
                  <a:pt x="0" y="0"/>
                </a:lnTo>
                <a:lnTo>
                  <a:pt x="590" y="0"/>
                </a:lnTo>
                <a:lnTo>
                  <a:pt x="590" y="45"/>
                </a:lnTo>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17" name="Freeform 32"/>
          <p:cNvSpPr>
            <a:spLocks/>
          </p:cNvSpPr>
          <p:nvPr/>
        </p:nvSpPr>
        <p:spPr bwMode="auto">
          <a:xfrm>
            <a:off x="4013200" y="2752725"/>
            <a:ext cx="966788" cy="277813"/>
          </a:xfrm>
          <a:custGeom>
            <a:avLst/>
            <a:gdLst>
              <a:gd name="T0" fmla="*/ 0 w 590"/>
              <a:gd name="T1" fmla="*/ 2147483647 h 45"/>
              <a:gd name="T2" fmla="*/ 0 w 590"/>
              <a:gd name="T3" fmla="*/ 0 h 45"/>
              <a:gd name="T4" fmla="*/ 2147483647 w 590"/>
              <a:gd name="T5" fmla="*/ 0 h 45"/>
              <a:gd name="T6" fmla="*/ 2147483647 w 590"/>
              <a:gd name="T7" fmla="*/ 2147483647 h 45"/>
              <a:gd name="T8" fmla="*/ 0 60000 65536"/>
              <a:gd name="T9" fmla="*/ 0 60000 65536"/>
              <a:gd name="T10" fmla="*/ 0 60000 65536"/>
              <a:gd name="T11" fmla="*/ 0 60000 65536"/>
              <a:gd name="T12" fmla="*/ 0 w 590"/>
              <a:gd name="T13" fmla="*/ 0 h 45"/>
              <a:gd name="T14" fmla="*/ 590 w 590"/>
              <a:gd name="T15" fmla="*/ 45 h 45"/>
            </a:gdLst>
            <a:ahLst/>
            <a:cxnLst>
              <a:cxn ang="T8">
                <a:pos x="T0" y="T1"/>
              </a:cxn>
              <a:cxn ang="T9">
                <a:pos x="T2" y="T3"/>
              </a:cxn>
              <a:cxn ang="T10">
                <a:pos x="T4" y="T5"/>
              </a:cxn>
              <a:cxn ang="T11">
                <a:pos x="T6" y="T7"/>
              </a:cxn>
            </a:cxnLst>
            <a:rect l="T12" t="T13" r="T14" b="T15"/>
            <a:pathLst>
              <a:path w="590" h="45">
                <a:moveTo>
                  <a:pt x="0" y="45"/>
                </a:moveTo>
                <a:lnTo>
                  <a:pt x="0" y="0"/>
                </a:lnTo>
                <a:lnTo>
                  <a:pt x="590" y="0"/>
                </a:lnTo>
                <a:lnTo>
                  <a:pt x="590" y="45"/>
                </a:lnTo>
              </a:path>
            </a:pathLst>
          </a:custGeom>
          <a:noFill/>
          <a:ln w="19050">
            <a:solidFill>
              <a:srgbClr val="2AA2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18" name="Text Box 33"/>
          <p:cNvSpPr txBox="1">
            <a:spLocks noChangeArrowheads="1"/>
          </p:cNvSpPr>
          <p:nvPr/>
        </p:nvSpPr>
        <p:spPr bwMode="auto">
          <a:xfrm rot="-2075624">
            <a:off x="-10329" y="1574308"/>
            <a:ext cx="2084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latin typeface="Times New Roman" pitchFamily="18" charset="0"/>
                <a:cs typeface="Times New Roman" pitchFamily="18" charset="0"/>
              </a:rPr>
              <a:t>10/100/1000Base-T</a:t>
            </a:r>
          </a:p>
        </p:txBody>
      </p:sp>
      <p:pic>
        <p:nvPicPr>
          <p:cNvPr id="12319" name="Picture 11"/>
          <p:cNvPicPr>
            <a:picLocks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6505575" y="4149725"/>
            <a:ext cx="442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11"/>
          <p:cNvPicPr>
            <a:picLocks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5641975" y="5013325"/>
            <a:ext cx="442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1" name="Group 36"/>
          <p:cNvGrpSpPr>
            <a:grpSpLocks/>
          </p:cNvGrpSpPr>
          <p:nvPr/>
        </p:nvGrpSpPr>
        <p:grpSpPr bwMode="auto">
          <a:xfrm>
            <a:off x="4889500" y="3671888"/>
            <a:ext cx="1114425" cy="841375"/>
            <a:chOff x="4105" y="3423"/>
            <a:chExt cx="702" cy="530"/>
          </a:xfrm>
        </p:grpSpPr>
        <p:pic>
          <p:nvPicPr>
            <p:cNvPr id="12343" name="Rectangle 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 y="3684"/>
              <a:ext cx="6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4" name="Rectangle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8"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5" name="Text Box 39"/>
            <p:cNvSpPr txBox="1">
              <a:spLocks noChangeArrowheads="1"/>
            </p:cNvSpPr>
            <p:nvPr/>
          </p:nvSpPr>
          <p:spPr bwMode="auto">
            <a:xfrm flipH="1">
              <a:off x="4725"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2346" name="Rectangl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7" name="Text Box 41"/>
            <p:cNvSpPr txBox="1">
              <a:spLocks noChangeArrowheads="1"/>
            </p:cNvSpPr>
            <p:nvPr/>
          </p:nvSpPr>
          <p:spPr bwMode="auto">
            <a:xfrm flipH="1">
              <a:off x="4667"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2348" name="Rectangle 4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1"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9" name="Text Box 43"/>
            <p:cNvSpPr txBox="1">
              <a:spLocks noChangeArrowheads="1"/>
            </p:cNvSpPr>
            <p:nvPr/>
          </p:nvSpPr>
          <p:spPr bwMode="auto">
            <a:xfrm flipH="1">
              <a:off x="4609"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2350" name="Rectangle 4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4" y="3844"/>
              <a:ext cx="4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1" name="Text Box 45"/>
            <p:cNvSpPr txBox="1">
              <a:spLocks noChangeArrowheads="1"/>
            </p:cNvSpPr>
            <p:nvPr/>
          </p:nvSpPr>
          <p:spPr bwMode="auto">
            <a:xfrm flipH="1">
              <a:off x="4551"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2352" name="Rectangle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 y="384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3" name="Text Box 47"/>
            <p:cNvSpPr txBox="1">
              <a:spLocks noChangeArrowheads="1"/>
            </p:cNvSpPr>
            <p:nvPr/>
          </p:nvSpPr>
          <p:spPr bwMode="auto">
            <a:xfrm flipH="1">
              <a:off x="4493"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2354" name="Rectangle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 y="3844"/>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5" name="Text Box 49"/>
            <p:cNvSpPr txBox="1">
              <a:spLocks noChangeArrowheads="1"/>
            </p:cNvSpPr>
            <p:nvPr/>
          </p:nvSpPr>
          <p:spPr bwMode="auto">
            <a:xfrm flipH="1">
              <a:off x="4435"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2356" name="Rectangle 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7" name="Text Box 51"/>
            <p:cNvSpPr txBox="1">
              <a:spLocks noChangeArrowheads="1"/>
            </p:cNvSpPr>
            <p:nvPr/>
          </p:nvSpPr>
          <p:spPr bwMode="auto">
            <a:xfrm flipH="1">
              <a:off x="4376" y="3856"/>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2358" name="Rectangle 5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9" name="Text Box 53"/>
            <p:cNvSpPr txBox="1">
              <a:spLocks noChangeArrowheads="1"/>
            </p:cNvSpPr>
            <p:nvPr/>
          </p:nvSpPr>
          <p:spPr bwMode="auto">
            <a:xfrm flipH="1">
              <a:off x="4318"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2360" name="Rectangle 5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 y="3844"/>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1" name="Text Box 55"/>
            <p:cNvSpPr txBox="1">
              <a:spLocks noChangeArrowheads="1"/>
            </p:cNvSpPr>
            <p:nvPr/>
          </p:nvSpPr>
          <p:spPr bwMode="auto">
            <a:xfrm flipH="1">
              <a:off x="4260" y="3856"/>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58" name="Freeform 57"/>
            <p:cNvSpPr>
              <a:spLocks noChangeArrowheads="1"/>
            </p:cNvSpPr>
            <p:nvPr/>
          </p:nvSpPr>
          <p:spPr bwMode="auto">
            <a:xfrm flipH="1">
              <a:off x="4113" y="3577"/>
              <a:ext cx="672" cy="121"/>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59" name="Freeform 58"/>
            <p:cNvSpPr>
              <a:spLocks noChangeArrowheads="1"/>
            </p:cNvSpPr>
            <p:nvPr/>
          </p:nvSpPr>
          <p:spPr bwMode="auto">
            <a:xfrm flipH="1">
              <a:off x="4105" y="3572"/>
              <a:ext cx="94"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2364" name="TextBox 59"/>
            <p:cNvSpPr txBox="1">
              <a:spLocks noChangeArrowheads="1"/>
            </p:cNvSpPr>
            <p:nvPr/>
          </p:nvSpPr>
          <p:spPr bwMode="auto">
            <a:xfrm flipH="1">
              <a:off x="4194" y="3423"/>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400" b="1">
                  <a:latin typeface="Times New Roman" pitchFamily="18" charset="0"/>
                  <a:cs typeface="Times New Roman" pitchFamily="18" charset="0"/>
                </a:rPr>
                <a:t>Hub</a:t>
              </a:r>
            </a:p>
          </p:txBody>
        </p:sp>
        <p:sp>
          <p:nvSpPr>
            <p:cNvPr id="12365" name="AutoShape 59"/>
            <p:cNvSpPr>
              <a:spLocks noChangeArrowheads="1"/>
            </p:cNvSpPr>
            <p:nvPr/>
          </p:nvSpPr>
          <p:spPr bwMode="auto">
            <a:xfrm flipH="1">
              <a:off x="4228" y="3560"/>
              <a:ext cx="411" cy="158"/>
            </a:xfrm>
            <a:prstGeom prst="leftRightArrow">
              <a:avLst>
                <a:gd name="adj1" fmla="val 50000"/>
                <a:gd name="adj2" fmla="val 52025"/>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sp>
        <p:nvSpPr>
          <p:cNvPr id="12322" name="Line 60"/>
          <p:cNvSpPr>
            <a:spLocks noChangeShapeType="1"/>
          </p:cNvSpPr>
          <p:nvPr/>
        </p:nvSpPr>
        <p:spPr bwMode="auto">
          <a:xfrm>
            <a:off x="5208588" y="443706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3" name="Line 61"/>
          <p:cNvSpPr>
            <a:spLocks noChangeShapeType="1"/>
          </p:cNvSpPr>
          <p:nvPr/>
        </p:nvSpPr>
        <p:spPr bwMode="auto">
          <a:xfrm>
            <a:off x="5784850" y="443706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62"/>
          <p:cNvSpPr>
            <a:spLocks noChangeShapeType="1"/>
          </p:cNvSpPr>
          <p:nvPr/>
        </p:nvSpPr>
        <p:spPr bwMode="auto">
          <a:xfrm>
            <a:off x="5929313" y="4365625"/>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1" name="Oval 63"/>
          <p:cNvSpPr>
            <a:spLocks noChangeArrowheads="1"/>
          </p:cNvSpPr>
          <p:nvPr/>
        </p:nvSpPr>
        <p:spPr bwMode="auto">
          <a:xfrm rot="-1248067">
            <a:off x="4643438" y="2636838"/>
            <a:ext cx="2219325" cy="3240087"/>
          </a:xfrm>
          <a:prstGeom prst="ellipse">
            <a:avLst/>
          </a:prstGeom>
          <a:noFill/>
          <a:ln w="1270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pic>
        <p:nvPicPr>
          <p:cNvPr id="12326" name="Picture 11"/>
          <p:cNvPicPr preferRelativeResize="0">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5065713" y="4857750"/>
            <a:ext cx="43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7" name="Rectangle 65"/>
          <p:cNvSpPr>
            <a:spLocks noChangeArrowheads="1"/>
          </p:cNvSpPr>
          <p:nvPr/>
        </p:nvSpPr>
        <p:spPr bwMode="auto">
          <a:xfrm>
            <a:off x="2783681" y="1235112"/>
            <a:ext cx="5233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1800" b="1" dirty="0">
                <a:solidFill>
                  <a:schemeClr val="hlink"/>
                </a:solidFill>
                <a:latin typeface="Tahoma" pitchFamily="34" charset="0"/>
                <a:cs typeface="2  Titr" pitchFamily="2" charset="-78"/>
              </a:rPr>
              <a:t>دامنه تصادم و دامنه انتشار در توپولوژی</a:t>
            </a:r>
            <a:r>
              <a:rPr lang="en-US" altLang="fa-IR" sz="1800" b="1" dirty="0">
                <a:solidFill>
                  <a:schemeClr val="hlink"/>
                </a:solidFill>
                <a:latin typeface="Tahoma" pitchFamily="34" charset="0"/>
                <a:cs typeface="2  Titr" pitchFamily="2" charset="-78"/>
              </a:rPr>
              <a:t> </a:t>
            </a:r>
            <a:r>
              <a:rPr lang="fa-IR" altLang="fa-IR" sz="1800" b="1" dirty="0">
                <a:solidFill>
                  <a:schemeClr val="hlink"/>
                </a:solidFill>
                <a:latin typeface="Tahoma" pitchFamily="34" charset="0"/>
                <a:cs typeface="2  Titr" pitchFamily="2" charset="-78"/>
              </a:rPr>
              <a:t>ستاره با مرکزیت سوئیچ</a:t>
            </a:r>
            <a:endParaRPr lang="en-US" altLang="fa-IR" sz="1800" b="1" dirty="0">
              <a:solidFill>
                <a:schemeClr val="hlink"/>
              </a:solidFill>
              <a:latin typeface="Tahoma" pitchFamily="34" charset="0"/>
              <a:cs typeface="2  Titr" pitchFamily="2" charset="-78"/>
            </a:endParaRPr>
          </a:p>
        </p:txBody>
      </p:sp>
      <p:sp>
        <p:nvSpPr>
          <p:cNvPr id="12328" name="Freeform 66"/>
          <p:cNvSpPr>
            <a:spLocks/>
          </p:cNvSpPr>
          <p:nvPr/>
        </p:nvSpPr>
        <p:spPr bwMode="auto">
          <a:xfrm>
            <a:off x="1836738" y="3109913"/>
            <a:ext cx="276225" cy="395287"/>
          </a:xfrm>
          <a:custGeom>
            <a:avLst/>
            <a:gdLst>
              <a:gd name="T0" fmla="*/ 0 w 174"/>
              <a:gd name="T1" fmla="*/ 2147483647 h 249"/>
              <a:gd name="T2" fmla="*/ 2147483647 w 174"/>
              <a:gd name="T3" fmla="*/ 2147483647 h 249"/>
              <a:gd name="T4" fmla="*/ 2147483647 w 174"/>
              <a:gd name="T5" fmla="*/ 0 h 249"/>
              <a:gd name="T6" fmla="*/ 0 60000 65536"/>
              <a:gd name="T7" fmla="*/ 0 60000 65536"/>
              <a:gd name="T8" fmla="*/ 0 60000 65536"/>
              <a:gd name="T9" fmla="*/ 0 w 174"/>
              <a:gd name="T10" fmla="*/ 0 h 249"/>
              <a:gd name="T11" fmla="*/ 174 w 174"/>
              <a:gd name="T12" fmla="*/ 249 h 249"/>
            </a:gdLst>
            <a:ahLst/>
            <a:cxnLst>
              <a:cxn ang="T6">
                <a:pos x="T0" y="T1"/>
              </a:cxn>
              <a:cxn ang="T7">
                <a:pos x="T2" y="T3"/>
              </a:cxn>
              <a:cxn ang="T8">
                <a:pos x="T4" y="T5"/>
              </a:cxn>
            </a:cxnLst>
            <a:rect l="T9" t="T10" r="T11" b="T12"/>
            <a:pathLst>
              <a:path w="174" h="249">
                <a:moveTo>
                  <a:pt x="0" y="249"/>
                </a:moveTo>
                <a:lnTo>
                  <a:pt x="173" y="249"/>
                </a:lnTo>
                <a:lnTo>
                  <a:pt x="17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75" name="AutoShape 67"/>
          <p:cNvSpPr>
            <a:spLocks noChangeArrowheads="1"/>
          </p:cNvSpPr>
          <p:nvPr/>
        </p:nvSpPr>
        <p:spPr bwMode="auto">
          <a:xfrm>
            <a:off x="1258888" y="2946400"/>
            <a:ext cx="958850" cy="792163"/>
          </a:xfrm>
          <a:prstGeom prst="roundRect">
            <a:avLst>
              <a:gd name="adj" fmla="val 16667"/>
            </a:avLst>
          </a:prstGeom>
          <a:noFill/>
          <a:ln w="1270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8676" name="AutoShape 68"/>
          <p:cNvSpPr>
            <a:spLocks noChangeArrowheads="1"/>
          </p:cNvSpPr>
          <p:nvPr/>
        </p:nvSpPr>
        <p:spPr bwMode="auto">
          <a:xfrm>
            <a:off x="3487738" y="2968625"/>
            <a:ext cx="377825" cy="1079500"/>
          </a:xfrm>
          <a:prstGeom prst="roundRect">
            <a:avLst>
              <a:gd name="adj" fmla="val 16667"/>
            </a:avLst>
          </a:prstGeom>
          <a:noFill/>
          <a:ln w="1270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8677" name="Freeform 69"/>
          <p:cNvSpPr>
            <a:spLocks/>
          </p:cNvSpPr>
          <p:nvPr/>
        </p:nvSpPr>
        <p:spPr bwMode="auto">
          <a:xfrm>
            <a:off x="1979613" y="2924175"/>
            <a:ext cx="549275" cy="1562100"/>
          </a:xfrm>
          <a:custGeom>
            <a:avLst/>
            <a:gdLst>
              <a:gd name="T0" fmla="*/ 2147483647 w 346"/>
              <a:gd name="T1" fmla="*/ 0 h 984"/>
              <a:gd name="T2" fmla="*/ 2147483647 w 346"/>
              <a:gd name="T3" fmla="*/ 0 h 984"/>
              <a:gd name="T4" fmla="*/ 2147483647 w 346"/>
              <a:gd name="T5" fmla="*/ 2147483647 h 984"/>
              <a:gd name="T6" fmla="*/ 0 w 346"/>
              <a:gd name="T7" fmla="*/ 2147483647 h 984"/>
              <a:gd name="T8" fmla="*/ 0 w 346"/>
              <a:gd name="T9" fmla="*/ 2147483647 h 984"/>
              <a:gd name="T10" fmla="*/ 2147483647 w 346"/>
              <a:gd name="T11" fmla="*/ 2147483647 h 984"/>
              <a:gd name="T12" fmla="*/ 2147483647 w 346"/>
              <a:gd name="T13" fmla="*/ 0 h 984"/>
              <a:gd name="T14" fmla="*/ 0 60000 65536"/>
              <a:gd name="T15" fmla="*/ 0 60000 65536"/>
              <a:gd name="T16" fmla="*/ 0 60000 65536"/>
              <a:gd name="T17" fmla="*/ 0 60000 65536"/>
              <a:gd name="T18" fmla="*/ 0 60000 65536"/>
              <a:gd name="T19" fmla="*/ 0 60000 65536"/>
              <a:gd name="T20" fmla="*/ 0 60000 65536"/>
              <a:gd name="T21" fmla="*/ 0 w 346"/>
              <a:gd name="T22" fmla="*/ 0 h 984"/>
              <a:gd name="T23" fmla="*/ 346 w 346"/>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984">
                <a:moveTo>
                  <a:pt x="158" y="0"/>
                </a:moveTo>
                <a:lnTo>
                  <a:pt x="346" y="0"/>
                </a:lnTo>
                <a:lnTo>
                  <a:pt x="346" y="984"/>
                </a:lnTo>
                <a:lnTo>
                  <a:pt x="0" y="984"/>
                </a:lnTo>
                <a:lnTo>
                  <a:pt x="0" y="571"/>
                </a:lnTo>
                <a:lnTo>
                  <a:pt x="149" y="571"/>
                </a:lnTo>
                <a:lnTo>
                  <a:pt x="158" y="0"/>
                </a:lnTo>
                <a:close/>
              </a:path>
            </a:pathLst>
          </a:custGeom>
          <a:noFill/>
          <a:ln w="1270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78" name="Freeform 70"/>
          <p:cNvSpPr>
            <a:spLocks/>
          </p:cNvSpPr>
          <p:nvPr/>
        </p:nvSpPr>
        <p:spPr bwMode="auto">
          <a:xfrm>
            <a:off x="2649538" y="2997200"/>
            <a:ext cx="549275" cy="2087563"/>
          </a:xfrm>
          <a:custGeom>
            <a:avLst/>
            <a:gdLst>
              <a:gd name="T0" fmla="*/ 2147483647 w 346"/>
              <a:gd name="T1" fmla="*/ 0 h 984"/>
              <a:gd name="T2" fmla="*/ 2147483647 w 346"/>
              <a:gd name="T3" fmla="*/ 0 h 984"/>
              <a:gd name="T4" fmla="*/ 2147483647 w 346"/>
              <a:gd name="T5" fmla="*/ 2147483647 h 984"/>
              <a:gd name="T6" fmla="*/ 0 w 346"/>
              <a:gd name="T7" fmla="*/ 2147483647 h 984"/>
              <a:gd name="T8" fmla="*/ 0 w 346"/>
              <a:gd name="T9" fmla="*/ 2147483647 h 984"/>
              <a:gd name="T10" fmla="*/ 2147483647 w 346"/>
              <a:gd name="T11" fmla="*/ 2147483647 h 984"/>
              <a:gd name="T12" fmla="*/ 2147483647 w 346"/>
              <a:gd name="T13" fmla="*/ 0 h 984"/>
              <a:gd name="T14" fmla="*/ 0 60000 65536"/>
              <a:gd name="T15" fmla="*/ 0 60000 65536"/>
              <a:gd name="T16" fmla="*/ 0 60000 65536"/>
              <a:gd name="T17" fmla="*/ 0 60000 65536"/>
              <a:gd name="T18" fmla="*/ 0 60000 65536"/>
              <a:gd name="T19" fmla="*/ 0 60000 65536"/>
              <a:gd name="T20" fmla="*/ 0 60000 65536"/>
              <a:gd name="T21" fmla="*/ 0 w 346"/>
              <a:gd name="T22" fmla="*/ 0 h 984"/>
              <a:gd name="T23" fmla="*/ 346 w 346"/>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984">
                <a:moveTo>
                  <a:pt x="158" y="0"/>
                </a:moveTo>
                <a:lnTo>
                  <a:pt x="346" y="0"/>
                </a:lnTo>
                <a:lnTo>
                  <a:pt x="346" y="984"/>
                </a:lnTo>
                <a:lnTo>
                  <a:pt x="0" y="984"/>
                </a:lnTo>
                <a:lnTo>
                  <a:pt x="0" y="571"/>
                </a:lnTo>
                <a:lnTo>
                  <a:pt x="149" y="571"/>
                </a:lnTo>
                <a:lnTo>
                  <a:pt x="158" y="0"/>
                </a:lnTo>
                <a:close/>
              </a:path>
            </a:pathLst>
          </a:custGeom>
          <a:noFill/>
          <a:ln w="1270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79" name="AutoShape 71"/>
          <p:cNvSpPr>
            <a:spLocks noChangeArrowheads="1"/>
          </p:cNvSpPr>
          <p:nvPr/>
        </p:nvSpPr>
        <p:spPr bwMode="auto">
          <a:xfrm>
            <a:off x="4140200" y="2895600"/>
            <a:ext cx="377825" cy="2520950"/>
          </a:xfrm>
          <a:prstGeom prst="roundRect">
            <a:avLst>
              <a:gd name="adj" fmla="val 16667"/>
            </a:avLst>
          </a:prstGeom>
          <a:noFill/>
          <a:ln w="1270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334" name="AutoShape 72"/>
          <p:cNvSpPr>
            <a:spLocks noChangeArrowheads="1"/>
          </p:cNvSpPr>
          <p:nvPr/>
        </p:nvSpPr>
        <p:spPr bwMode="auto">
          <a:xfrm>
            <a:off x="971550" y="1989138"/>
            <a:ext cx="6048375" cy="3960812"/>
          </a:xfrm>
          <a:prstGeom prst="roundRect">
            <a:avLst>
              <a:gd name="adj" fmla="val 27213"/>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2335" name="Text Box 73"/>
          <p:cNvSpPr txBox="1">
            <a:spLocks noChangeArrowheads="1"/>
          </p:cNvSpPr>
          <p:nvPr/>
        </p:nvSpPr>
        <p:spPr bwMode="auto">
          <a:xfrm>
            <a:off x="2413000" y="5616575"/>
            <a:ext cx="208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solidFill>
                  <a:srgbClr val="0000CC"/>
                </a:solidFill>
                <a:latin typeface="Times New Roman" pitchFamily="18" charset="0"/>
                <a:cs typeface="Times New Roman" pitchFamily="18" charset="0"/>
              </a:rPr>
              <a:t>Broadcast Domain</a:t>
            </a:r>
          </a:p>
        </p:txBody>
      </p:sp>
      <p:sp>
        <p:nvSpPr>
          <p:cNvPr id="68682" name="Text Box 74"/>
          <p:cNvSpPr txBox="1">
            <a:spLocks noChangeArrowheads="1"/>
          </p:cNvSpPr>
          <p:nvPr/>
        </p:nvSpPr>
        <p:spPr bwMode="auto">
          <a:xfrm>
            <a:off x="1187450" y="5084763"/>
            <a:ext cx="2087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600">
                <a:solidFill>
                  <a:schemeClr val="hlink"/>
                </a:solidFill>
                <a:latin typeface="Times New Roman" pitchFamily="18" charset="0"/>
                <a:cs typeface="Times New Roman" pitchFamily="18" charset="0"/>
              </a:rPr>
              <a:t>Collision Domain</a:t>
            </a:r>
          </a:p>
        </p:txBody>
      </p:sp>
      <p:sp>
        <p:nvSpPr>
          <p:cNvPr id="68683" name="Line 75"/>
          <p:cNvSpPr>
            <a:spLocks noChangeShapeType="1"/>
          </p:cNvSpPr>
          <p:nvPr/>
        </p:nvSpPr>
        <p:spPr bwMode="auto">
          <a:xfrm flipH="1" flipV="1">
            <a:off x="1476375" y="3789363"/>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84" name="Line 76"/>
          <p:cNvSpPr>
            <a:spLocks noChangeShapeType="1"/>
          </p:cNvSpPr>
          <p:nvPr/>
        </p:nvSpPr>
        <p:spPr bwMode="auto">
          <a:xfrm flipV="1">
            <a:off x="1835150" y="4508500"/>
            <a:ext cx="21590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85" name="Line 77"/>
          <p:cNvSpPr>
            <a:spLocks noChangeShapeType="1"/>
          </p:cNvSpPr>
          <p:nvPr/>
        </p:nvSpPr>
        <p:spPr bwMode="auto">
          <a:xfrm flipV="1">
            <a:off x="2268538" y="4868863"/>
            <a:ext cx="358775"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40" name="Text Box 78"/>
          <p:cNvSpPr txBox="1">
            <a:spLocks noChangeArrowheads="1"/>
          </p:cNvSpPr>
          <p:nvPr/>
        </p:nvSpPr>
        <p:spPr bwMode="auto">
          <a:xfrm>
            <a:off x="7235825" y="2133600"/>
            <a:ext cx="1728788" cy="925513"/>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800">
                <a:latin typeface="Tahoma" pitchFamily="34" charset="0"/>
                <a:cs typeface="2  Lotus" pitchFamily="2" charset="-78"/>
              </a:rPr>
              <a:t>هر پورت از سوئیچ تشکیل یک دامنه تصادم را می</a:t>
            </a:r>
            <a:r>
              <a:rPr lang="fa-IR" altLang="fa-IR" sz="1000">
                <a:latin typeface="Tahoma" pitchFamily="34" charset="0"/>
                <a:cs typeface="2  Lotus" pitchFamily="2" charset="-78"/>
              </a:rPr>
              <a:t> </a:t>
            </a:r>
            <a:r>
              <a:rPr lang="fa-IR" altLang="fa-IR" sz="1800">
                <a:latin typeface="Tahoma" pitchFamily="34" charset="0"/>
                <a:cs typeface="2  Lotus" pitchFamily="2" charset="-78"/>
              </a:rPr>
              <a:t>دهد.</a:t>
            </a:r>
            <a:endParaRPr lang="en-US" altLang="fa-IR" sz="1800">
              <a:latin typeface="Tahoma" pitchFamily="34" charset="0"/>
              <a:cs typeface="2  Lotus" pitchFamily="2" charset="-78"/>
            </a:endParaRPr>
          </a:p>
        </p:txBody>
      </p:sp>
      <p:sp>
        <p:nvSpPr>
          <p:cNvPr id="12341" name="Text Box 79"/>
          <p:cNvSpPr txBox="1">
            <a:spLocks noChangeArrowheads="1"/>
          </p:cNvSpPr>
          <p:nvPr/>
        </p:nvSpPr>
        <p:spPr bwMode="auto">
          <a:xfrm>
            <a:off x="7235825" y="3781425"/>
            <a:ext cx="1728788" cy="2024063"/>
          </a:xfrm>
          <a:prstGeom prst="rect">
            <a:avLst/>
          </a:prstGeom>
          <a:noFill/>
          <a:ln w="9525">
            <a:solidFill>
              <a:srgbClr val="0000CC"/>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800">
                <a:latin typeface="Tahoma" pitchFamily="34" charset="0"/>
                <a:cs typeface="2  Lotus" pitchFamily="2" charset="-78"/>
              </a:rPr>
              <a:t>به یک مجموعه از کامپیوترها که یکی از آنها فریم انتشاری ارسال کند و دیگر کامپیوترها آن را دریافت کند، یک دامنه انتشاری گویند.</a:t>
            </a:r>
            <a:endParaRPr lang="en-US" altLang="fa-IR" sz="1800">
              <a:latin typeface="Tahoma" pitchFamily="34" charset="0"/>
              <a:cs typeface="2  Lotus" pitchFamily="2" charset="-78"/>
            </a:endParaRPr>
          </a:p>
        </p:txBody>
      </p:sp>
      <p:sp>
        <p:nvSpPr>
          <p:cNvPr id="77" name="Text Box 20"/>
          <p:cNvSpPr txBox="1">
            <a:spLocks noChangeArrowheads="1"/>
          </p:cNvSpPr>
          <p:nvPr/>
        </p:nvSpPr>
        <p:spPr bwMode="auto">
          <a:xfrm>
            <a:off x="3198019" y="265706"/>
            <a:ext cx="57864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ar-SA" altLang="fa-IR" b="1" dirty="0">
                <a:solidFill>
                  <a:srgbClr val="00B0F0"/>
                </a:solidFill>
                <a:cs typeface="B Nazanin" panose="00000400000000000000" pitchFamily="2" charset="-78"/>
              </a:rPr>
              <a:t>تقسيم بندي شبكه‌ها بر اساس توپولوژي</a:t>
            </a:r>
            <a:endParaRPr lang="en-US" altLang="fa-IR" b="1" dirty="0">
              <a:solidFill>
                <a:srgbClr val="00B0F0"/>
              </a:solidFill>
              <a:cs typeface="B Nazanin" panose="00000400000000000000" pitchFamily="2" charset="-78"/>
            </a:endParaRPr>
          </a:p>
        </p:txBody>
      </p:sp>
    </p:spTree>
    <p:extLst>
      <p:ext uri="{BB962C8B-B14F-4D97-AF65-F5344CB8AC3E}">
        <p14:creationId xmlns:p14="http://schemas.microsoft.com/office/powerpoint/2010/main" val="4255603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8675"/>
                                        </p:tgtEl>
                                        <p:attrNameLst>
                                          <p:attrName>style.visibility</p:attrName>
                                        </p:attrNameLst>
                                      </p:cBhvr>
                                      <p:to>
                                        <p:strVal val="visible"/>
                                      </p:to>
                                    </p:set>
                                    <p:animEffect transition="in" filter="strips(downLeft)">
                                      <p:cBhvr>
                                        <p:cTn id="7" dur="500"/>
                                        <p:tgtEl>
                                          <p:spTgt spid="68675"/>
                                        </p:tgtEl>
                                      </p:cBhvr>
                                    </p:animEffect>
                                  </p:childTnLst>
                                </p:cTn>
                              </p:par>
                              <p:par>
                                <p:cTn id="8" presetID="18" presetClass="entr" presetSubtype="12" fill="hold" grpId="0" nodeType="withEffect">
                                  <p:stCondLst>
                                    <p:cond delay="1000"/>
                                  </p:stCondLst>
                                  <p:childTnLst>
                                    <p:set>
                                      <p:cBhvr>
                                        <p:cTn id="9" dur="1" fill="hold">
                                          <p:stCondLst>
                                            <p:cond delay="0"/>
                                          </p:stCondLst>
                                        </p:cTn>
                                        <p:tgtEl>
                                          <p:spTgt spid="68677"/>
                                        </p:tgtEl>
                                        <p:attrNameLst>
                                          <p:attrName>style.visibility</p:attrName>
                                        </p:attrNameLst>
                                      </p:cBhvr>
                                      <p:to>
                                        <p:strVal val="visible"/>
                                      </p:to>
                                    </p:set>
                                    <p:animEffect transition="in" filter="strips(downLeft)">
                                      <p:cBhvr>
                                        <p:cTn id="10" dur="500"/>
                                        <p:tgtEl>
                                          <p:spTgt spid="68677"/>
                                        </p:tgtEl>
                                      </p:cBhvr>
                                    </p:animEffect>
                                  </p:childTnLst>
                                </p:cTn>
                              </p:par>
                            </p:childTnLst>
                          </p:cTn>
                        </p:par>
                        <p:par>
                          <p:cTn id="11" fill="hold" nodeType="afterGroup">
                            <p:stCondLst>
                              <p:cond delay="1500"/>
                            </p:stCondLst>
                            <p:childTnLst>
                              <p:par>
                                <p:cTn id="12" presetID="18" presetClass="entr" presetSubtype="12" fill="hold" grpId="0" nodeType="afterEffect">
                                  <p:stCondLst>
                                    <p:cond delay="1000"/>
                                  </p:stCondLst>
                                  <p:childTnLst>
                                    <p:set>
                                      <p:cBhvr>
                                        <p:cTn id="13" dur="1" fill="hold">
                                          <p:stCondLst>
                                            <p:cond delay="0"/>
                                          </p:stCondLst>
                                        </p:cTn>
                                        <p:tgtEl>
                                          <p:spTgt spid="68678"/>
                                        </p:tgtEl>
                                        <p:attrNameLst>
                                          <p:attrName>style.visibility</p:attrName>
                                        </p:attrNameLst>
                                      </p:cBhvr>
                                      <p:to>
                                        <p:strVal val="visible"/>
                                      </p:to>
                                    </p:set>
                                    <p:animEffect transition="in" filter="strips(downLeft)">
                                      <p:cBhvr>
                                        <p:cTn id="14" dur="500"/>
                                        <p:tgtEl>
                                          <p:spTgt spid="68678"/>
                                        </p:tgtEl>
                                      </p:cBhvr>
                                    </p:animEffect>
                                  </p:childTnLst>
                                </p:cTn>
                              </p:par>
                            </p:childTnLst>
                          </p:cTn>
                        </p:par>
                        <p:par>
                          <p:cTn id="15" fill="hold" nodeType="afterGroup">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68682"/>
                                        </p:tgtEl>
                                        <p:attrNameLst>
                                          <p:attrName>style.visibility</p:attrName>
                                        </p:attrNameLst>
                                      </p:cBhvr>
                                      <p:to>
                                        <p:strVal val="visible"/>
                                      </p:to>
                                    </p:set>
                                  </p:childTnLst>
                                </p:cTn>
                              </p:par>
                            </p:childTnLst>
                          </p:cTn>
                        </p:par>
                        <p:par>
                          <p:cTn id="18" fill="hold" nodeType="afterGroup">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68685"/>
                                        </p:tgtEl>
                                        <p:attrNameLst>
                                          <p:attrName>style.visibility</p:attrName>
                                        </p:attrNameLst>
                                      </p:cBhvr>
                                      <p:to>
                                        <p:strVal val="visible"/>
                                      </p:to>
                                    </p:set>
                                  </p:childTnLst>
                                </p:cTn>
                              </p:par>
                            </p:childTnLst>
                          </p:cTn>
                        </p:par>
                        <p:par>
                          <p:cTn id="21" fill="hold" nodeType="afterGroup">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68684"/>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68683"/>
                                        </p:tgtEl>
                                        <p:attrNameLst>
                                          <p:attrName>style.visibility</p:attrName>
                                        </p:attrNameLst>
                                      </p:cBhvr>
                                      <p:to>
                                        <p:strVal val="visible"/>
                                      </p:to>
                                    </p:set>
                                  </p:childTnLst>
                                </p:cTn>
                              </p:par>
                            </p:childTnLst>
                          </p:cTn>
                        </p:par>
                        <p:par>
                          <p:cTn id="27" fill="hold" nodeType="afterGroup">
                            <p:stCondLst>
                              <p:cond delay="3000"/>
                            </p:stCondLst>
                            <p:childTnLst>
                              <p:par>
                                <p:cTn id="28" presetID="18" presetClass="entr" presetSubtype="12" fill="hold" grpId="0" nodeType="afterEffect">
                                  <p:stCondLst>
                                    <p:cond delay="1000"/>
                                  </p:stCondLst>
                                  <p:childTnLst>
                                    <p:set>
                                      <p:cBhvr>
                                        <p:cTn id="29" dur="1" fill="hold">
                                          <p:stCondLst>
                                            <p:cond delay="0"/>
                                          </p:stCondLst>
                                        </p:cTn>
                                        <p:tgtEl>
                                          <p:spTgt spid="68676"/>
                                        </p:tgtEl>
                                        <p:attrNameLst>
                                          <p:attrName>style.visibility</p:attrName>
                                        </p:attrNameLst>
                                      </p:cBhvr>
                                      <p:to>
                                        <p:strVal val="visible"/>
                                      </p:to>
                                    </p:set>
                                    <p:animEffect transition="in" filter="strips(downLeft)">
                                      <p:cBhvr>
                                        <p:cTn id="30" dur="500"/>
                                        <p:tgtEl>
                                          <p:spTgt spid="68676"/>
                                        </p:tgtEl>
                                      </p:cBhvr>
                                    </p:animEffect>
                                  </p:childTnLst>
                                </p:cTn>
                              </p:par>
                            </p:childTnLst>
                          </p:cTn>
                        </p:par>
                        <p:par>
                          <p:cTn id="31" fill="hold" nodeType="afterGroup">
                            <p:stCondLst>
                              <p:cond delay="4500"/>
                            </p:stCondLst>
                            <p:childTnLst>
                              <p:par>
                                <p:cTn id="32" presetID="18" presetClass="entr" presetSubtype="12" fill="hold" grpId="0" nodeType="afterEffect">
                                  <p:stCondLst>
                                    <p:cond delay="1000"/>
                                  </p:stCondLst>
                                  <p:childTnLst>
                                    <p:set>
                                      <p:cBhvr>
                                        <p:cTn id="33" dur="1" fill="hold">
                                          <p:stCondLst>
                                            <p:cond delay="0"/>
                                          </p:stCondLst>
                                        </p:cTn>
                                        <p:tgtEl>
                                          <p:spTgt spid="68679"/>
                                        </p:tgtEl>
                                        <p:attrNameLst>
                                          <p:attrName>style.visibility</p:attrName>
                                        </p:attrNameLst>
                                      </p:cBhvr>
                                      <p:to>
                                        <p:strVal val="visible"/>
                                      </p:to>
                                    </p:set>
                                    <p:animEffect transition="in" filter="strips(downLeft)">
                                      <p:cBhvr>
                                        <p:cTn id="34" dur="500"/>
                                        <p:tgtEl>
                                          <p:spTgt spid="68679"/>
                                        </p:tgtEl>
                                      </p:cBhvr>
                                    </p:animEffect>
                                  </p:childTnLst>
                                </p:cTn>
                              </p:par>
                            </p:childTnLst>
                          </p:cTn>
                        </p:par>
                        <p:par>
                          <p:cTn id="35" fill="hold" nodeType="afterGroup">
                            <p:stCondLst>
                              <p:cond delay="6000"/>
                            </p:stCondLst>
                            <p:childTnLst>
                              <p:par>
                                <p:cTn id="36" presetID="18" presetClass="entr" presetSubtype="12" fill="hold" grpId="0" nodeType="afterEffect">
                                  <p:stCondLst>
                                    <p:cond delay="1000"/>
                                  </p:stCondLst>
                                  <p:childTnLst>
                                    <p:set>
                                      <p:cBhvr>
                                        <p:cTn id="37" dur="1" fill="hold">
                                          <p:stCondLst>
                                            <p:cond delay="0"/>
                                          </p:stCondLst>
                                        </p:cTn>
                                        <p:tgtEl>
                                          <p:spTgt spid="68671"/>
                                        </p:tgtEl>
                                        <p:attrNameLst>
                                          <p:attrName>style.visibility</p:attrName>
                                        </p:attrNameLst>
                                      </p:cBhvr>
                                      <p:to>
                                        <p:strVal val="visible"/>
                                      </p:to>
                                    </p:set>
                                    <p:animEffect transition="in" filter="strips(downLeft)">
                                      <p:cBhvr>
                                        <p:cTn id="38" dur="500"/>
                                        <p:tgtEl>
                                          <p:spTgt spid="68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71" grpId="0" animBg="1"/>
      <p:bldP spid="68675" grpId="0" animBg="1"/>
      <p:bldP spid="68676" grpId="0" animBg="1"/>
      <p:bldP spid="68677" grpId="0" animBg="1"/>
      <p:bldP spid="68678" grpId="0" animBg="1"/>
      <p:bldP spid="68679" grpId="0" animBg="1"/>
      <p:bldP spid="68682" grpId="0"/>
      <p:bldP spid="68683" grpId="0" animBg="1"/>
      <p:bldP spid="68684" grpId="0" animBg="1"/>
      <p:bldP spid="686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DD6AAA4B-D6DC-4A7D-BF7E-2150CC217721}" type="slidenum">
              <a:rPr lang="fa-IR" altLang="fa-IR" sz="1200">
                <a:latin typeface="Arial" charset="0"/>
                <a:cs typeface="2  Titr" pitchFamily="2" charset="-78"/>
              </a:rPr>
              <a:pPr rtl="0" eaLnBrk="1" hangingPunct="1">
                <a:spcBef>
                  <a:spcPct val="0"/>
                </a:spcBef>
                <a:buFontTx/>
                <a:buNone/>
              </a:pPr>
              <a:t>14</a:t>
            </a:fld>
            <a:endParaRPr lang="en-US" altLang="fa-IR" sz="1200">
              <a:latin typeface="Arial" charset="0"/>
              <a:cs typeface="2  Titr" pitchFamily="2" charset="-78"/>
            </a:endParaRPr>
          </a:p>
        </p:txBody>
      </p:sp>
      <p:sp>
        <p:nvSpPr>
          <p:cNvPr id="13316" name="Rectangle 9"/>
          <p:cNvSpPr>
            <a:spLocks noChangeArrowheads="1"/>
          </p:cNvSpPr>
          <p:nvPr/>
        </p:nvSpPr>
        <p:spPr bwMode="auto">
          <a:xfrm>
            <a:off x="-141721" y="188640"/>
            <a:ext cx="9178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2800" b="1" dirty="0">
                <a:solidFill>
                  <a:srgbClr val="00B0F0"/>
                </a:solidFill>
                <a:cs typeface="B Nazanin" panose="00000400000000000000" pitchFamily="2" charset="-78"/>
              </a:rPr>
              <a:t>دامنه تصادم</a:t>
            </a:r>
            <a:r>
              <a:rPr lang="en-US" altLang="fa-IR" sz="2800" b="1" dirty="0">
                <a:solidFill>
                  <a:srgbClr val="00B0F0"/>
                </a:solidFill>
                <a:cs typeface="B Nazanin" panose="00000400000000000000" pitchFamily="2" charset="-78"/>
              </a:rPr>
              <a:t>(Collision Domain)</a:t>
            </a:r>
            <a:r>
              <a:rPr lang="fa-IR" altLang="fa-IR" sz="2800" b="1" dirty="0">
                <a:solidFill>
                  <a:srgbClr val="00B0F0"/>
                </a:solidFill>
                <a:cs typeface="B Nazanin" panose="00000400000000000000" pitchFamily="2" charset="-78"/>
              </a:rPr>
              <a:t> و دامنه انتشار</a:t>
            </a:r>
            <a:r>
              <a:rPr lang="en-US" altLang="fa-IR" sz="2800" b="1" dirty="0">
                <a:solidFill>
                  <a:srgbClr val="00B0F0"/>
                </a:solidFill>
                <a:cs typeface="B Nazanin" panose="00000400000000000000" pitchFamily="2" charset="-78"/>
              </a:rPr>
              <a:t>(Broadcast Domain)</a:t>
            </a:r>
            <a:r>
              <a:rPr lang="fa-IR" altLang="fa-IR" sz="1800" b="1" dirty="0">
                <a:solidFill>
                  <a:schemeClr val="hlink"/>
                </a:solidFill>
                <a:latin typeface="Times New Roman" pitchFamily="18" charset="0"/>
                <a:cs typeface="2  Titr" pitchFamily="2" charset="-78"/>
              </a:rPr>
              <a:t> </a:t>
            </a:r>
            <a:endParaRPr lang="en-US" altLang="fa-IR" sz="1800" b="1" dirty="0">
              <a:solidFill>
                <a:schemeClr val="hlink"/>
              </a:solidFill>
              <a:latin typeface="Times New Roman" pitchFamily="18" charset="0"/>
              <a:cs typeface="2  Titr" pitchFamily="2" charset="-78"/>
            </a:endParaRPr>
          </a:p>
        </p:txBody>
      </p:sp>
      <p:sp>
        <p:nvSpPr>
          <p:cNvPr id="13317" name="AutoShape 10"/>
          <p:cNvSpPr>
            <a:spLocks noChangeArrowheads="1"/>
          </p:cNvSpPr>
          <p:nvPr/>
        </p:nvSpPr>
        <p:spPr bwMode="auto">
          <a:xfrm>
            <a:off x="1474788" y="1989138"/>
            <a:ext cx="6121400" cy="4032250"/>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3318" name="Text Box 11"/>
          <p:cNvSpPr txBox="1">
            <a:spLocks noChangeArrowheads="1"/>
          </p:cNvSpPr>
          <p:nvPr/>
        </p:nvSpPr>
        <p:spPr bwMode="auto">
          <a:xfrm>
            <a:off x="1763713" y="5684838"/>
            <a:ext cx="2665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r>
              <a:rPr lang="en-US" altLang="fa-IR" sz="1600" b="1">
                <a:solidFill>
                  <a:srgbClr val="0000CC"/>
                </a:solidFill>
                <a:latin typeface="Times New Roman" pitchFamily="18" charset="0"/>
                <a:cs typeface="Times New Roman" pitchFamily="18" charset="0"/>
              </a:rPr>
              <a:t>Single Broadcast Domain</a:t>
            </a:r>
          </a:p>
        </p:txBody>
      </p:sp>
      <p:pic>
        <p:nvPicPr>
          <p:cNvPr id="13319" name="Picture 13" descr="colission domain3"/>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b="6699"/>
          <a:stretch>
            <a:fillRect/>
          </a:stretch>
        </p:blipFill>
        <p:spPr bwMode="auto">
          <a:xfrm>
            <a:off x="2268538" y="2205038"/>
            <a:ext cx="45148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198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94775A51-065C-418E-AAD7-7F2E2BC57C48}" type="slidenum">
              <a:rPr lang="fa-IR" altLang="fa-IR" sz="1200">
                <a:latin typeface="Arial" charset="0"/>
                <a:cs typeface="2  Titr" pitchFamily="2" charset="-78"/>
              </a:rPr>
              <a:pPr rtl="0" eaLnBrk="1" hangingPunct="1">
                <a:spcBef>
                  <a:spcPct val="0"/>
                </a:spcBef>
                <a:buFontTx/>
                <a:buNone/>
              </a:pPr>
              <a:t>15</a:t>
            </a:fld>
            <a:endParaRPr lang="en-US" altLang="fa-IR" sz="1200">
              <a:latin typeface="Arial" charset="0"/>
              <a:cs typeface="2  Titr" pitchFamily="2" charset="-78"/>
            </a:endParaRPr>
          </a:p>
        </p:txBody>
      </p:sp>
      <p:pic>
        <p:nvPicPr>
          <p:cNvPr id="14341" name="Picture 107" descr="colission domain1"/>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l="1326" t="1889" r="1326" b="1889"/>
          <a:stretch>
            <a:fillRect/>
          </a:stretch>
        </p:blipFill>
        <p:spPr bwMode="auto">
          <a:xfrm>
            <a:off x="1619250" y="2060575"/>
            <a:ext cx="52863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108"/>
          <p:cNvSpPr>
            <a:spLocks noChangeArrowheads="1"/>
          </p:cNvSpPr>
          <p:nvPr/>
        </p:nvSpPr>
        <p:spPr bwMode="auto">
          <a:xfrm>
            <a:off x="1258888" y="1989138"/>
            <a:ext cx="6121400" cy="4032250"/>
          </a:xfrm>
          <a:prstGeom prst="roundRect">
            <a:avLst>
              <a:gd name="adj" fmla="val 27718"/>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4343" name="Text Box 109"/>
          <p:cNvSpPr txBox="1">
            <a:spLocks noChangeArrowheads="1"/>
          </p:cNvSpPr>
          <p:nvPr/>
        </p:nvSpPr>
        <p:spPr bwMode="auto">
          <a:xfrm>
            <a:off x="3779838" y="4891088"/>
            <a:ext cx="1152525" cy="82550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r>
              <a:rPr lang="en-US" altLang="fa-IR" sz="1600" b="1">
                <a:solidFill>
                  <a:srgbClr val="0000CC"/>
                </a:solidFill>
                <a:latin typeface="Times New Roman" pitchFamily="18" charset="0"/>
                <a:cs typeface="Times New Roman" pitchFamily="18" charset="0"/>
              </a:rPr>
              <a:t>single</a:t>
            </a:r>
            <a:endParaRPr lang="fa-IR" altLang="fa-IR" sz="1600" b="1">
              <a:solidFill>
                <a:srgbClr val="0000CC"/>
              </a:solidFill>
              <a:latin typeface="Times New Roman" pitchFamily="18" charset="0"/>
              <a:cs typeface="Times New Roman" pitchFamily="18" charset="0"/>
            </a:endParaRPr>
          </a:p>
          <a:p>
            <a:pPr algn="ctr" rtl="0" eaLnBrk="1" hangingPunct="1">
              <a:spcBef>
                <a:spcPct val="0"/>
              </a:spcBef>
              <a:buFontTx/>
              <a:buNone/>
            </a:pPr>
            <a:r>
              <a:rPr lang="en-US" altLang="fa-IR" sz="1600" b="1">
                <a:solidFill>
                  <a:srgbClr val="0000CC"/>
                </a:solidFill>
                <a:latin typeface="Times New Roman" pitchFamily="18" charset="0"/>
                <a:cs typeface="Times New Roman" pitchFamily="18" charset="0"/>
              </a:rPr>
              <a:t>Broadcast Domain</a:t>
            </a:r>
          </a:p>
        </p:txBody>
      </p:sp>
      <p:sp>
        <p:nvSpPr>
          <p:cNvPr id="7" name="Rectangle 9"/>
          <p:cNvSpPr>
            <a:spLocks noChangeArrowheads="1"/>
          </p:cNvSpPr>
          <p:nvPr/>
        </p:nvSpPr>
        <p:spPr bwMode="auto">
          <a:xfrm>
            <a:off x="-141721" y="188640"/>
            <a:ext cx="9178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2800" b="1" dirty="0">
                <a:solidFill>
                  <a:srgbClr val="00B0F0"/>
                </a:solidFill>
                <a:cs typeface="B Nazanin" panose="00000400000000000000" pitchFamily="2" charset="-78"/>
              </a:rPr>
              <a:t>دامنه تصادم</a:t>
            </a:r>
            <a:r>
              <a:rPr lang="en-US" altLang="fa-IR" sz="2800" b="1" dirty="0">
                <a:solidFill>
                  <a:srgbClr val="00B0F0"/>
                </a:solidFill>
                <a:cs typeface="B Nazanin" panose="00000400000000000000" pitchFamily="2" charset="-78"/>
              </a:rPr>
              <a:t>(Collision Domain)</a:t>
            </a:r>
            <a:r>
              <a:rPr lang="fa-IR" altLang="fa-IR" sz="2800" b="1" dirty="0">
                <a:solidFill>
                  <a:srgbClr val="00B0F0"/>
                </a:solidFill>
                <a:cs typeface="B Nazanin" panose="00000400000000000000" pitchFamily="2" charset="-78"/>
              </a:rPr>
              <a:t> و دامنه انتشار</a:t>
            </a:r>
            <a:r>
              <a:rPr lang="en-US" altLang="fa-IR" sz="2800" b="1" dirty="0">
                <a:solidFill>
                  <a:srgbClr val="00B0F0"/>
                </a:solidFill>
                <a:cs typeface="B Nazanin" panose="00000400000000000000" pitchFamily="2" charset="-78"/>
              </a:rPr>
              <a:t>(Broadcast Domain)</a:t>
            </a:r>
            <a:r>
              <a:rPr lang="fa-IR" altLang="fa-IR" sz="1800" b="1" dirty="0">
                <a:solidFill>
                  <a:schemeClr val="hlink"/>
                </a:solidFill>
                <a:latin typeface="Times New Roman" pitchFamily="18" charset="0"/>
                <a:cs typeface="2  Titr" pitchFamily="2" charset="-78"/>
              </a:rPr>
              <a:t> </a:t>
            </a:r>
            <a:endParaRPr lang="en-US" altLang="fa-IR" sz="1800" b="1" dirty="0">
              <a:solidFill>
                <a:schemeClr val="hlink"/>
              </a:solidFill>
              <a:latin typeface="Times New Roman" pitchFamily="18" charset="0"/>
              <a:cs typeface="2  Titr" pitchFamily="2" charset="-78"/>
            </a:endParaRPr>
          </a:p>
        </p:txBody>
      </p:sp>
    </p:spTree>
    <p:extLst>
      <p:ext uri="{BB962C8B-B14F-4D97-AF65-F5344CB8AC3E}">
        <p14:creationId xmlns:p14="http://schemas.microsoft.com/office/powerpoint/2010/main" val="90187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2" descr="colission domain2"/>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2620" t="1862" r="1311" b="1862"/>
          <a:stretch>
            <a:fillRect/>
          </a:stretch>
        </p:blipFill>
        <p:spPr bwMode="auto">
          <a:xfrm>
            <a:off x="1908175" y="2060575"/>
            <a:ext cx="5280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39339523-7330-4649-A50F-3B82A9484404}" type="slidenum">
              <a:rPr lang="fa-IR" altLang="fa-IR" sz="1200">
                <a:latin typeface="Arial" charset="0"/>
                <a:cs typeface="2  Titr" pitchFamily="2" charset="-78"/>
              </a:rPr>
              <a:pPr rtl="0" eaLnBrk="1" hangingPunct="1">
                <a:spcBef>
                  <a:spcPct val="0"/>
                </a:spcBef>
                <a:buFontTx/>
                <a:buNone/>
              </a:pPr>
              <a:t>16</a:t>
            </a:fld>
            <a:endParaRPr lang="en-US" altLang="fa-IR" sz="1200">
              <a:latin typeface="Arial" charset="0"/>
              <a:cs typeface="2  Titr" pitchFamily="2" charset="-78"/>
            </a:endParaRPr>
          </a:p>
        </p:txBody>
      </p:sp>
      <p:sp>
        <p:nvSpPr>
          <p:cNvPr id="15366" name="AutoShape 10"/>
          <p:cNvSpPr>
            <a:spLocks noChangeArrowheads="1"/>
          </p:cNvSpPr>
          <p:nvPr/>
        </p:nvSpPr>
        <p:spPr bwMode="auto">
          <a:xfrm>
            <a:off x="1474788" y="1989138"/>
            <a:ext cx="6121400" cy="4032250"/>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5367" name="Text Box 11"/>
          <p:cNvSpPr txBox="1">
            <a:spLocks noChangeArrowheads="1"/>
          </p:cNvSpPr>
          <p:nvPr/>
        </p:nvSpPr>
        <p:spPr bwMode="auto">
          <a:xfrm>
            <a:off x="2986088" y="5684838"/>
            <a:ext cx="2665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r>
              <a:rPr lang="en-US" altLang="fa-IR" sz="1600" b="1">
                <a:solidFill>
                  <a:srgbClr val="0000CC"/>
                </a:solidFill>
                <a:latin typeface="Times New Roman" pitchFamily="18" charset="0"/>
                <a:cs typeface="Times New Roman" pitchFamily="18" charset="0"/>
              </a:rPr>
              <a:t>Single Broadcast Domain</a:t>
            </a:r>
          </a:p>
        </p:txBody>
      </p:sp>
      <p:sp>
        <p:nvSpPr>
          <p:cNvPr id="7" name="Rectangle 9"/>
          <p:cNvSpPr>
            <a:spLocks noChangeArrowheads="1"/>
          </p:cNvSpPr>
          <p:nvPr/>
        </p:nvSpPr>
        <p:spPr bwMode="auto">
          <a:xfrm>
            <a:off x="-141721" y="188640"/>
            <a:ext cx="9178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2800" b="1" dirty="0">
                <a:solidFill>
                  <a:srgbClr val="00B0F0"/>
                </a:solidFill>
                <a:cs typeface="B Nazanin" panose="00000400000000000000" pitchFamily="2" charset="-78"/>
              </a:rPr>
              <a:t>دامنه تصادم</a:t>
            </a:r>
            <a:r>
              <a:rPr lang="en-US" altLang="fa-IR" sz="2800" b="1" dirty="0">
                <a:solidFill>
                  <a:srgbClr val="00B0F0"/>
                </a:solidFill>
                <a:cs typeface="B Nazanin" panose="00000400000000000000" pitchFamily="2" charset="-78"/>
              </a:rPr>
              <a:t>(Collision Domain)</a:t>
            </a:r>
            <a:r>
              <a:rPr lang="fa-IR" altLang="fa-IR" sz="2800" b="1" dirty="0">
                <a:solidFill>
                  <a:srgbClr val="00B0F0"/>
                </a:solidFill>
                <a:cs typeface="B Nazanin" panose="00000400000000000000" pitchFamily="2" charset="-78"/>
              </a:rPr>
              <a:t> و دامنه انتشار</a:t>
            </a:r>
            <a:r>
              <a:rPr lang="en-US" altLang="fa-IR" sz="2800" b="1" dirty="0">
                <a:solidFill>
                  <a:srgbClr val="00B0F0"/>
                </a:solidFill>
                <a:cs typeface="B Nazanin" panose="00000400000000000000" pitchFamily="2" charset="-78"/>
              </a:rPr>
              <a:t>(Broadcast Domain)</a:t>
            </a:r>
            <a:r>
              <a:rPr lang="fa-IR" altLang="fa-IR" sz="1800" b="1" dirty="0">
                <a:solidFill>
                  <a:schemeClr val="hlink"/>
                </a:solidFill>
                <a:latin typeface="Times New Roman" pitchFamily="18" charset="0"/>
                <a:cs typeface="2  Titr" pitchFamily="2" charset="-78"/>
              </a:rPr>
              <a:t> </a:t>
            </a:r>
            <a:endParaRPr lang="en-US" altLang="fa-IR" sz="1800" b="1" dirty="0">
              <a:solidFill>
                <a:schemeClr val="hlink"/>
              </a:solidFill>
              <a:latin typeface="Times New Roman" pitchFamily="18" charset="0"/>
              <a:cs typeface="2  Titr" pitchFamily="2" charset="-78"/>
            </a:endParaRPr>
          </a:p>
        </p:txBody>
      </p:sp>
    </p:spTree>
    <p:extLst>
      <p:ext uri="{BB962C8B-B14F-4D97-AF65-F5344CB8AC3E}">
        <p14:creationId xmlns:p14="http://schemas.microsoft.com/office/powerpoint/2010/main" val="3141632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F8C024BD-4D5C-4517-97EB-78F20CBB96C1}" type="slidenum">
              <a:rPr lang="fa-IR" altLang="fa-IR" sz="1200">
                <a:latin typeface="Arial" charset="0"/>
                <a:cs typeface="2  Titr" pitchFamily="2" charset="-78"/>
              </a:rPr>
              <a:pPr rtl="0" eaLnBrk="1" hangingPunct="1">
                <a:spcBef>
                  <a:spcPct val="0"/>
                </a:spcBef>
                <a:buFontTx/>
                <a:buNone/>
              </a:pPr>
              <a:t>17</a:t>
            </a:fld>
            <a:endParaRPr lang="en-US" altLang="fa-IR" sz="1200">
              <a:latin typeface="Arial" charset="0"/>
              <a:cs typeface="2  Titr" pitchFamily="2" charset="-78"/>
            </a:endParaRPr>
          </a:p>
        </p:txBody>
      </p:sp>
      <p:sp>
        <p:nvSpPr>
          <p:cNvPr id="16389" name="Text Box 11"/>
          <p:cNvSpPr txBox="1">
            <a:spLocks noChangeArrowheads="1"/>
          </p:cNvSpPr>
          <p:nvPr/>
        </p:nvSpPr>
        <p:spPr bwMode="auto">
          <a:xfrm>
            <a:off x="4500563" y="5876925"/>
            <a:ext cx="2665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r>
              <a:rPr lang="en-US" altLang="fa-IR" sz="1600" b="1">
                <a:solidFill>
                  <a:srgbClr val="0000CC"/>
                </a:solidFill>
                <a:latin typeface="Times New Roman" pitchFamily="18" charset="0"/>
                <a:cs typeface="Times New Roman" pitchFamily="18" charset="0"/>
              </a:rPr>
              <a:t>Broadcast Domain 3</a:t>
            </a:r>
          </a:p>
        </p:txBody>
      </p:sp>
      <p:pic>
        <p:nvPicPr>
          <p:cNvPr id="16390" name="Picture 12" descr="colission domai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205038"/>
            <a:ext cx="54673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AutoShape 10"/>
          <p:cNvSpPr>
            <a:spLocks noChangeArrowheads="1"/>
          </p:cNvSpPr>
          <p:nvPr/>
        </p:nvSpPr>
        <p:spPr bwMode="auto">
          <a:xfrm>
            <a:off x="1763713" y="4076700"/>
            <a:ext cx="2663825" cy="1728788"/>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6392" name="AutoShape 13"/>
          <p:cNvSpPr>
            <a:spLocks noChangeArrowheads="1"/>
          </p:cNvSpPr>
          <p:nvPr/>
        </p:nvSpPr>
        <p:spPr bwMode="auto">
          <a:xfrm>
            <a:off x="1835150" y="2060575"/>
            <a:ext cx="2592388" cy="1657350"/>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6393" name="AutoShape 14"/>
          <p:cNvSpPr>
            <a:spLocks noChangeArrowheads="1"/>
          </p:cNvSpPr>
          <p:nvPr/>
        </p:nvSpPr>
        <p:spPr bwMode="auto">
          <a:xfrm>
            <a:off x="4500563" y="1916113"/>
            <a:ext cx="2735262" cy="3960812"/>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6394" name="Text Box 15"/>
          <p:cNvSpPr txBox="1">
            <a:spLocks noChangeArrowheads="1"/>
          </p:cNvSpPr>
          <p:nvPr/>
        </p:nvSpPr>
        <p:spPr bwMode="auto">
          <a:xfrm>
            <a:off x="1692275" y="1762125"/>
            <a:ext cx="2665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r>
              <a:rPr lang="en-US" altLang="fa-IR" sz="1600" b="1">
                <a:solidFill>
                  <a:srgbClr val="0000CC"/>
                </a:solidFill>
                <a:latin typeface="Times New Roman" pitchFamily="18" charset="0"/>
                <a:cs typeface="Times New Roman" pitchFamily="18" charset="0"/>
              </a:rPr>
              <a:t>Broadcast Domain 1</a:t>
            </a:r>
          </a:p>
        </p:txBody>
      </p:sp>
      <p:sp>
        <p:nvSpPr>
          <p:cNvPr id="16395" name="Text Box 16"/>
          <p:cNvSpPr txBox="1">
            <a:spLocks noChangeArrowheads="1"/>
          </p:cNvSpPr>
          <p:nvPr/>
        </p:nvSpPr>
        <p:spPr bwMode="auto">
          <a:xfrm>
            <a:off x="1692275" y="5805488"/>
            <a:ext cx="2665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r>
              <a:rPr lang="en-US" altLang="fa-IR" sz="1600" b="1">
                <a:solidFill>
                  <a:srgbClr val="0000CC"/>
                </a:solidFill>
                <a:latin typeface="Times New Roman" pitchFamily="18" charset="0"/>
                <a:cs typeface="Times New Roman" pitchFamily="18" charset="0"/>
              </a:rPr>
              <a:t>Broadcast Domain 2</a:t>
            </a:r>
          </a:p>
        </p:txBody>
      </p:sp>
      <p:sp>
        <p:nvSpPr>
          <p:cNvPr id="11" name="Rectangle 9"/>
          <p:cNvSpPr>
            <a:spLocks noChangeArrowheads="1"/>
          </p:cNvSpPr>
          <p:nvPr/>
        </p:nvSpPr>
        <p:spPr bwMode="auto">
          <a:xfrm>
            <a:off x="-141721" y="188640"/>
            <a:ext cx="9178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2800" b="1" dirty="0">
                <a:solidFill>
                  <a:srgbClr val="00B0F0"/>
                </a:solidFill>
                <a:cs typeface="B Nazanin" panose="00000400000000000000" pitchFamily="2" charset="-78"/>
              </a:rPr>
              <a:t>دامنه تصادم</a:t>
            </a:r>
            <a:r>
              <a:rPr lang="en-US" altLang="fa-IR" sz="2800" b="1" dirty="0">
                <a:solidFill>
                  <a:srgbClr val="00B0F0"/>
                </a:solidFill>
                <a:cs typeface="B Nazanin" panose="00000400000000000000" pitchFamily="2" charset="-78"/>
              </a:rPr>
              <a:t>(Collision Domain)</a:t>
            </a:r>
            <a:r>
              <a:rPr lang="fa-IR" altLang="fa-IR" sz="2800" b="1" dirty="0">
                <a:solidFill>
                  <a:srgbClr val="00B0F0"/>
                </a:solidFill>
                <a:cs typeface="B Nazanin" panose="00000400000000000000" pitchFamily="2" charset="-78"/>
              </a:rPr>
              <a:t> و دامنه انتشار</a:t>
            </a:r>
            <a:r>
              <a:rPr lang="en-US" altLang="fa-IR" sz="2800" b="1" dirty="0">
                <a:solidFill>
                  <a:srgbClr val="00B0F0"/>
                </a:solidFill>
                <a:cs typeface="B Nazanin" panose="00000400000000000000" pitchFamily="2" charset="-78"/>
              </a:rPr>
              <a:t>(Broadcast Domain)</a:t>
            </a:r>
            <a:r>
              <a:rPr lang="fa-IR" altLang="fa-IR" sz="1800" b="1" dirty="0">
                <a:solidFill>
                  <a:schemeClr val="hlink"/>
                </a:solidFill>
                <a:latin typeface="Times New Roman" pitchFamily="18" charset="0"/>
                <a:cs typeface="2  Titr" pitchFamily="2" charset="-78"/>
              </a:rPr>
              <a:t> </a:t>
            </a:r>
            <a:endParaRPr lang="en-US" altLang="fa-IR" sz="1800" b="1" dirty="0">
              <a:solidFill>
                <a:schemeClr val="hlink"/>
              </a:solidFill>
              <a:latin typeface="Times New Roman" pitchFamily="18" charset="0"/>
              <a:cs typeface="2  Titr" pitchFamily="2" charset="-78"/>
            </a:endParaRPr>
          </a:p>
        </p:txBody>
      </p:sp>
    </p:spTree>
    <p:extLst>
      <p:ext uri="{BB962C8B-B14F-4D97-AF65-F5344CB8AC3E}">
        <p14:creationId xmlns:p14="http://schemas.microsoft.com/office/powerpoint/2010/main" val="2087865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63"/>
          <p:cNvSpPr>
            <a:spLocks noChangeShapeType="1"/>
          </p:cNvSpPr>
          <p:nvPr/>
        </p:nvSpPr>
        <p:spPr bwMode="auto">
          <a:xfrm rot="16200000" flipH="1">
            <a:off x="3080544" y="3242469"/>
            <a:ext cx="0" cy="1096962"/>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1" name="Line 47"/>
          <p:cNvSpPr>
            <a:spLocks noChangeShapeType="1"/>
          </p:cNvSpPr>
          <p:nvPr/>
        </p:nvSpPr>
        <p:spPr bwMode="auto">
          <a:xfrm rot="5400000" flipH="1" flipV="1">
            <a:off x="7860507" y="2370931"/>
            <a:ext cx="6350" cy="1665287"/>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2" name="Line 48"/>
          <p:cNvSpPr>
            <a:spLocks noChangeShapeType="1"/>
          </p:cNvSpPr>
          <p:nvPr/>
        </p:nvSpPr>
        <p:spPr bwMode="auto">
          <a:xfrm flipH="1" flipV="1">
            <a:off x="7950200" y="2535238"/>
            <a:ext cx="6350" cy="1716087"/>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3" name="Line 21"/>
          <p:cNvSpPr>
            <a:spLocks noChangeShapeType="1"/>
          </p:cNvSpPr>
          <p:nvPr/>
        </p:nvSpPr>
        <p:spPr bwMode="auto">
          <a:xfrm rot="5400000" flipH="1" flipV="1">
            <a:off x="2983707" y="2396331"/>
            <a:ext cx="6350" cy="1665287"/>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4" name="Line 22"/>
          <p:cNvSpPr>
            <a:spLocks noChangeShapeType="1"/>
          </p:cNvSpPr>
          <p:nvPr/>
        </p:nvSpPr>
        <p:spPr bwMode="auto">
          <a:xfrm flipH="1" flipV="1">
            <a:off x="3073400" y="2560638"/>
            <a:ext cx="6350" cy="1639887"/>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5" name="Line 19"/>
          <p:cNvSpPr>
            <a:spLocks noChangeShapeType="1"/>
          </p:cNvSpPr>
          <p:nvPr/>
        </p:nvSpPr>
        <p:spPr bwMode="auto">
          <a:xfrm rot="16200000" flipH="1">
            <a:off x="1046957" y="2586831"/>
            <a:ext cx="19050" cy="1258887"/>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16" name="Rectangle 2"/>
          <p:cNvSpPr>
            <a:spLocks noChangeArrowheads="1"/>
          </p:cNvSpPr>
          <p:nvPr/>
        </p:nvSpPr>
        <p:spPr bwMode="auto">
          <a:xfrm>
            <a:off x="1785938" y="257175"/>
            <a:ext cx="5703887" cy="45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fa-IR" sz="2800" b="1" dirty="0">
                <a:solidFill>
                  <a:srgbClr val="00B0F0"/>
                </a:solidFill>
                <a:cs typeface="B Nazanin" panose="00000400000000000000" pitchFamily="2" charset="-78"/>
              </a:rPr>
              <a:t>Network Device Domains</a:t>
            </a:r>
          </a:p>
        </p:txBody>
      </p:sp>
      <p:sp>
        <p:nvSpPr>
          <p:cNvPr id="17417" name="Line 3"/>
          <p:cNvSpPr>
            <a:spLocks noChangeShapeType="1"/>
          </p:cNvSpPr>
          <p:nvPr/>
        </p:nvSpPr>
        <p:spPr bwMode="auto">
          <a:xfrm flipH="1" flipV="1">
            <a:off x="1041400" y="2382838"/>
            <a:ext cx="6350" cy="1639887"/>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1741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3009900"/>
            <a:ext cx="920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75" y="2986088"/>
            <a:ext cx="5984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20"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925" y="36560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21" name="Picture 1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888" y="3071813"/>
            <a:ext cx="4111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22"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9850" y="2870200"/>
            <a:ext cx="9461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8" y="2309813"/>
            <a:ext cx="4111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24" name="Picture 2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025" y="30972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25" name="Picture 2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9088" y="2360613"/>
            <a:ext cx="4111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26" name="Picture 2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5" y="36306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27" name="Picture 2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4325" y="41132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28" name="Picture 2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6625" y="36687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29" name="Picture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0675" y="3671888"/>
            <a:ext cx="4714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30" name="Picture 2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9825" y="30718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31" name="Line 30"/>
          <p:cNvSpPr>
            <a:spLocks noChangeShapeType="1"/>
          </p:cNvSpPr>
          <p:nvPr/>
        </p:nvSpPr>
        <p:spPr bwMode="auto">
          <a:xfrm rot="5400000" flipH="1" flipV="1">
            <a:off x="5320507" y="2370931"/>
            <a:ext cx="6350" cy="1665287"/>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32" name="Line 31"/>
          <p:cNvSpPr>
            <a:spLocks noChangeShapeType="1"/>
          </p:cNvSpPr>
          <p:nvPr/>
        </p:nvSpPr>
        <p:spPr bwMode="auto">
          <a:xfrm flipH="1" flipV="1">
            <a:off x="5410200" y="2535238"/>
            <a:ext cx="6350" cy="1639887"/>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17433" name="Picture 3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4825" y="30718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34"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5888" y="2335213"/>
            <a:ext cx="4111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35" name="Line 35"/>
          <p:cNvSpPr>
            <a:spLocks noChangeShapeType="1"/>
          </p:cNvSpPr>
          <p:nvPr/>
        </p:nvSpPr>
        <p:spPr bwMode="auto">
          <a:xfrm rot="16200000" flipH="1">
            <a:off x="5471319" y="3242469"/>
            <a:ext cx="0" cy="1096962"/>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17436" name="Picture 3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6925" y="36052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37" name="Picture 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125" y="40878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38" name="Picture 3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3425" y="36433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39" name="Picture 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7475" y="3646488"/>
            <a:ext cx="4714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40" name="Picture 4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6625" y="30464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41" name="Picture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225" y="3016250"/>
            <a:ext cx="11207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4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250" y="3111500"/>
            <a:ext cx="6159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4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525" y="3092450"/>
            <a:ext cx="7651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4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1425" y="2482850"/>
            <a:ext cx="7651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529" name="Text Box 49"/>
          <p:cNvSpPr txBox="1">
            <a:spLocks noChangeArrowheads="1"/>
          </p:cNvSpPr>
          <p:nvPr/>
        </p:nvSpPr>
        <p:spPr bwMode="auto">
          <a:xfrm>
            <a:off x="706438" y="1785926"/>
            <a:ext cx="811441" cy="461665"/>
          </a:xfrm>
          <a:prstGeom prst="rect">
            <a:avLst/>
          </a:prstGeom>
          <a:noFill/>
          <a:ln w="38100">
            <a:noFill/>
            <a:miter lim="800000"/>
            <a:headEnd type="none" w="sm" len="sm"/>
            <a:tailEnd type="none" w="sm" len="sm"/>
          </a:ln>
          <a:effectLst/>
        </p:spPr>
        <p:txBody>
          <a:bodyPr wrap="none" anchor="ctr">
            <a:spAutoFit/>
          </a:bodyPr>
          <a:lstStyle/>
          <a:p>
            <a:pPr>
              <a:spcBef>
                <a:spcPct val="50000"/>
              </a:spcBef>
              <a:defRPr/>
            </a:pPr>
            <a:r>
              <a:rPr lang="en-US"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Hub</a:t>
            </a:r>
          </a:p>
        </p:txBody>
      </p:sp>
      <p:sp>
        <p:nvSpPr>
          <p:cNvPr id="660530" name="Text Box 50"/>
          <p:cNvSpPr txBox="1">
            <a:spLocks noChangeArrowheads="1"/>
          </p:cNvSpPr>
          <p:nvPr/>
        </p:nvSpPr>
        <p:spPr bwMode="auto">
          <a:xfrm>
            <a:off x="2492375" y="1785926"/>
            <a:ext cx="1192955" cy="461665"/>
          </a:xfrm>
          <a:prstGeom prst="rect">
            <a:avLst/>
          </a:prstGeom>
          <a:noFill/>
          <a:ln w="38100">
            <a:noFill/>
            <a:miter lim="800000"/>
            <a:headEnd type="none" w="sm" len="sm"/>
            <a:tailEnd type="none" w="sm" len="sm"/>
          </a:ln>
          <a:effectLst/>
        </p:spPr>
        <p:txBody>
          <a:bodyPr wrap="none" anchor="ctr">
            <a:spAutoFit/>
          </a:bodyPr>
          <a:lstStyle/>
          <a:p>
            <a:pPr>
              <a:spcBef>
                <a:spcPct val="50000"/>
              </a:spcBef>
              <a:defRPr/>
            </a:pPr>
            <a:r>
              <a:rPr lang="en-US"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Bridge</a:t>
            </a:r>
          </a:p>
        </p:txBody>
      </p:sp>
      <p:sp>
        <p:nvSpPr>
          <p:cNvPr id="660531" name="Text Box 51"/>
          <p:cNvSpPr txBox="1">
            <a:spLocks noChangeArrowheads="1"/>
          </p:cNvSpPr>
          <p:nvPr/>
        </p:nvSpPr>
        <p:spPr bwMode="auto">
          <a:xfrm>
            <a:off x="4819650" y="1785926"/>
            <a:ext cx="1234633" cy="461665"/>
          </a:xfrm>
          <a:prstGeom prst="rect">
            <a:avLst/>
          </a:prstGeom>
          <a:noFill/>
          <a:ln w="38100">
            <a:noFill/>
            <a:miter lim="800000"/>
            <a:headEnd type="none" w="sm" len="sm"/>
            <a:tailEnd type="none" w="sm" len="sm"/>
          </a:ln>
          <a:effectLst/>
        </p:spPr>
        <p:txBody>
          <a:bodyPr wrap="none" anchor="ctr">
            <a:spAutoFit/>
          </a:bodyPr>
          <a:lstStyle/>
          <a:p>
            <a:pPr>
              <a:spcBef>
                <a:spcPct val="50000"/>
              </a:spcBef>
              <a:defRPr/>
            </a:pPr>
            <a:r>
              <a:rPr lang="en-US" sz="2400" b="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Switch</a:t>
            </a:r>
          </a:p>
        </p:txBody>
      </p:sp>
      <p:sp>
        <p:nvSpPr>
          <p:cNvPr id="660532" name="Text Box 52"/>
          <p:cNvSpPr txBox="1">
            <a:spLocks noChangeArrowheads="1"/>
          </p:cNvSpPr>
          <p:nvPr/>
        </p:nvSpPr>
        <p:spPr bwMode="auto">
          <a:xfrm>
            <a:off x="7334250" y="1785926"/>
            <a:ext cx="1239442" cy="461665"/>
          </a:xfrm>
          <a:prstGeom prst="rect">
            <a:avLst/>
          </a:prstGeom>
          <a:noFill/>
          <a:ln w="38100">
            <a:noFill/>
            <a:miter lim="800000"/>
            <a:headEnd type="none" w="sm" len="sm"/>
            <a:tailEnd type="none" w="sm" len="sm"/>
          </a:ln>
          <a:effectLst/>
        </p:spPr>
        <p:txBody>
          <a:bodyPr wrap="none" anchor="ctr">
            <a:spAutoFit/>
          </a:bodyPr>
          <a:lstStyle/>
          <a:p>
            <a:pPr>
              <a:spcBef>
                <a:spcPct val="50000"/>
              </a:spcBef>
              <a:defRPr/>
            </a:pPr>
            <a:r>
              <a:rPr lang="en-US" sz="2400" b="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Router</a:t>
            </a:r>
          </a:p>
        </p:txBody>
      </p:sp>
      <p:sp>
        <p:nvSpPr>
          <p:cNvPr id="17449" name="Line 53"/>
          <p:cNvSpPr>
            <a:spLocks noChangeShapeType="1"/>
          </p:cNvSpPr>
          <p:nvPr/>
        </p:nvSpPr>
        <p:spPr bwMode="auto">
          <a:xfrm rot="16200000" flipH="1">
            <a:off x="7866857" y="3247231"/>
            <a:ext cx="19050" cy="1106487"/>
          </a:xfrm>
          <a:prstGeom prst="line">
            <a:avLst/>
          </a:prstGeom>
          <a:noFill/>
          <a:ln w="38100">
            <a:solidFill>
              <a:schemeClr val="accent2"/>
            </a:solidFill>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17450" name="Picture 5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7225" y="36052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51" name="Picture 5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8425" y="40878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52" name="Picture 5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6125" y="3630613"/>
            <a:ext cx="411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0537" name="Text Box 57"/>
          <p:cNvSpPr txBox="1">
            <a:spLocks noChangeArrowheads="1"/>
          </p:cNvSpPr>
          <p:nvPr/>
        </p:nvSpPr>
        <p:spPr bwMode="auto">
          <a:xfrm>
            <a:off x="223838" y="4572000"/>
            <a:ext cx="218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2000">
                <a:solidFill>
                  <a:srgbClr val="C00000"/>
                </a:solidFill>
                <a:latin typeface="Times New Roman" pitchFamily="18" charset="0"/>
                <a:cs typeface="Times New Roman" pitchFamily="18" charset="0"/>
              </a:rPr>
              <a:t>Collision Domains:</a:t>
            </a:r>
          </a:p>
        </p:txBody>
      </p:sp>
      <p:sp>
        <p:nvSpPr>
          <p:cNvPr id="660538" name="Text Box 58"/>
          <p:cNvSpPr txBox="1">
            <a:spLocks noChangeArrowheads="1"/>
          </p:cNvSpPr>
          <p:nvPr/>
        </p:nvSpPr>
        <p:spPr bwMode="auto">
          <a:xfrm>
            <a:off x="785813" y="4889500"/>
            <a:ext cx="814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2000" b="1">
                <a:solidFill>
                  <a:srgbClr val="FF0000"/>
                </a:solidFill>
                <a:latin typeface="Times New Roman" pitchFamily="18" charset="0"/>
                <a:cs typeface="Times New Roman" pitchFamily="18" charset="0"/>
              </a:rPr>
              <a:t>1           </a:t>
            </a:r>
            <a:r>
              <a:rPr lang="fa-IR" altLang="fa-IR" sz="2000" b="1">
                <a:solidFill>
                  <a:srgbClr val="FF0000"/>
                </a:solidFill>
                <a:latin typeface="Times New Roman" pitchFamily="18" charset="0"/>
                <a:cs typeface="Times New Roman" pitchFamily="18" charset="0"/>
              </a:rPr>
              <a:t>         </a:t>
            </a:r>
            <a:r>
              <a:rPr lang="en-US" altLang="fa-IR" sz="2000" b="1">
                <a:solidFill>
                  <a:srgbClr val="FF0000"/>
                </a:solidFill>
                <a:latin typeface="Times New Roman" pitchFamily="18" charset="0"/>
                <a:cs typeface="Times New Roman" pitchFamily="18" charset="0"/>
              </a:rPr>
              <a:t>          4              </a:t>
            </a:r>
            <a:r>
              <a:rPr lang="fa-IR" altLang="fa-IR" sz="2000" b="1">
                <a:solidFill>
                  <a:srgbClr val="FF0000"/>
                </a:solidFill>
                <a:latin typeface="Times New Roman" pitchFamily="18" charset="0"/>
                <a:cs typeface="Times New Roman" pitchFamily="18" charset="0"/>
              </a:rPr>
              <a:t>             </a:t>
            </a:r>
            <a:r>
              <a:rPr lang="en-US" altLang="fa-IR" sz="2000" b="1">
                <a:solidFill>
                  <a:srgbClr val="FF0000"/>
                </a:solidFill>
                <a:latin typeface="Times New Roman" pitchFamily="18" charset="0"/>
                <a:cs typeface="Times New Roman" pitchFamily="18" charset="0"/>
              </a:rPr>
              <a:t>          4       </a:t>
            </a:r>
            <a:r>
              <a:rPr lang="fa-IR" altLang="fa-IR" sz="2000" b="1">
                <a:solidFill>
                  <a:srgbClr val="FF0000"/>
                </a:solidFill>
                <a:latin typeface="Times New Roman" pitchFamily="18" charset="0"/>
                <a:cs typeface="Times New Roman" pitchFamily="18" charset="0"/>
              </a:rPr>
              <a:t>        </a:t>
            </a:r>
            <a:r>
              <a:rPr lang="en-US" altLang="fa-IR" sz="2000" b="1">
                <a:solidFill>
                  <a:srgbClr val="FF0000"/>
                </a:solidFill>
                <a:latin typeface="Times New Roman" pitchFamily="18" charset="0"/>
                <a:cs typeface="Times New Roman" pitchFamily="18" charset="0"/>
              </a:rPr>
              <a:t>                      4 </a:t>
            </a:r>
          </a:p>
        </p:txBody>
      </p:sp>
      <p:sp>
        <p:nvSpPr>
          <p:cNvPr id="660539" name="Text Box 59"/>
          <p:cNvSpPr txBox="1">
            <a:spLocks noChangeArrowheads="1"/>
          </p:cNvSpPr>
          <p:nvPr/>
        </p:nvSpPr>
        <p:spPr bwMode="auto">
          <a:xfrm>
            <a:off x="214313" y="5500688"/>
            <a:ext cx="2268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2000">
                <a:solidFill>
                  <a:srgbClr val="0000CC"/>
                </a:solidFill>
                <a:latin typeface="Times New Roman" pitchFamily="18" charset="0"/>
                <a:cs typeface="Times New Roman" pitchFamily="18" charset="0"/>
              </a:rPr>
              <a:t>Broadcast Domains:</a:t>
            </a:r>
          </a:p>
        </p:txBody>
      </p:sp>
      <p:sp>
        <p:nvSpPr>
          <p:cNvPr id="660540" name="Text Box 60"/>
          <p:cNvSpPr txBox="1">
            <a:spLocks noChangeArrowheads="1"/>
          </p:cNvSpPr>
          <p:nvPr/>
        </p:nvSpPr>
        <p:spPr bwMode="auto">
          <a:xfrm>
            <a:off x="760413" y="5815013"/>
            <a:ext cx="7526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2000" b="1">
                <a:solidFill>
                  <a:srgbClr val="0000CC"/>
                </a:solidFill>
                <a:latin typeface="Times New Roman" pitchFamily="18" charset="0"/>
                <a:cs typeface="Times New Roman" pitchFamily="18" charset="0"/>
              </a:rPr>
              <a:t>1                </a:t>
            </a:r>
            <a:r>
              <a:rPr lang="fa-IR" altLang="fa-IR" sz="2000" b="1">
                <a:solidFill>
                  <a:srgbClr val="0000CC"/>
                </a:solidFill>
                <a:latin typeface="Times New Roman" pitchFamily="18" charset="0"/>
                <a:cs typeface="Times New Roman" pitchFamily="18" charset="0"/>
              </a:rPr>
              <a:t>         </a:t>
            </a:r>
            <a:r>
              <a:rPr lang="en-US" altLang="fa-IR" sz="2000" b="1">
                <a:solidFill>
                  <a:srgbClr val="0000CC"/>
                </a:solidFill>
                <a:latin typeface="Times New Roman" pitchFamily="18" charset="0"/>
                <a:cs typeface="Times New Roman" pitchFamily="18" charset="0"/>
              </a:rPr>
              <a:t>     1       </a:t>
            </a:r>
            <a:r>
              <a:rPr lang="fa-IR" altLang="fa-IR" sz="2000" b="1">
                <a:solidFill>
                  <a:srgbClr val="0000CC"/>
                </a:solidFill>
                <a:latin typeface="Times New Roman" pitchFamily="18" charset="0"/>
                <a:cs typeface="Times New Roman" pitchFamily="18" charset="0"/>
              </a:rPr>
              <a:t>            </a:t>
            </a:r>
            <a:r>
              <a:rPr lang="en-US" altLang="fa-IR" sz="2000" b="1">
                <a:solidFill>
                  <a:srgbClr val="0000CC"/>
                </a:solidFill>
                <a:latin typeface="Times New Roman" pitchFamily="18" charset="0"/>
                <a:cs typeface="Times New Roman" pitchFamily="18" charset="0"/>
              </a:rPr>
              <a:t>                  1          </a:t>
            </a:r>
            <a:r>
              <a:rPr lang="fa-IR" altLang="fa-IR" sz="2000" b="1">
                <a:solidFill>
                  <a:srgbClr val="0000CC"/>
                </a:solidFill>
                <a:latin typeface="Times New Roman" pitchFamily="18" charset="0"/>
                <a:cs typeface="Times New Roman" pitchFamily="18" charset="0"/>
              </a:rPr>
              <a:t>           </a:t>
            </a:r>
            <a:r>
              <a:rPr lang="en-US" altLang="fa-IR" sz="2000" b="1">
                <a:solidFill>
                  <a:srgbClr val="0000CC"/>
                </a:solidFill>
                <a:latin typeface="Times New Roman" pitchFamily="18" charset="0"/>
                <a:cs typeface="Times New Roman" pitchFamily="18" charset="0"/>
              </a:rPr>
              <a:t>                 4 </a:t>
            </a:r>
          </a:p>
        </p:txBody>
      </p:sp>
      <p:pic>
        <p:nvPicPr>
          <p:cNvPr id="17457" name="Picture 6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5088" y="3109913"/>
            <a:ext cx="4111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58" name="Picture 6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7475" y="3646488"/>
            <a:ext cx="4714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4" name="AutoShape 14"/>
          <p:cNvSpPr>
            <a:spLocks noChangeArrowheads="1"/>
          </p:cNvSpPr>
          <p:nvPr/>
        </p:nvSpPr>
        <p:spPr bwMode="auto">
          <a:xfrm>
            <a:off x="7000875" y="3571875"/>
            <a:ext cx="1857375" cy="928688"/>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55" name="AutoShape 14"/>
          <p:cNvSpPr>
            <a:spLocks noChangeArrowheads="1"/>
          </p:cNvSpPr>
          <p:nvPr/>
        </p:nvSpPr>
        <p:spPr bwMode="auto">
          <a:xfrm>
            <a:off x="6572250" y="2928938"/>
            <a:ext cx="857250" cy="533400"/>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56" name="AutoShape 14"/>
          <p:cNvSpPr>
            <a:spLocks noChangeArrowheads="1"/>
          </p:cNvSpPr>
          <p:nvPr/>
        </p:nvSpPr>
        <p:spPr bwMode="auto">
          <a:xfrm>
            <a:off x="8429625" y="3071813"/>
            <a:ext cx="714375" cy="428625"/>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57" name="AutoShape 14"/>
          <p:cNvSpPr>
            <a:spLocks noChangeArrowheads="1"/>
          </p:cNvSpPr>
          <p:nvPr/>
        </p:nvSpPr>
        <p:spPr bwMode="auto">
          <a:xfrm>
            <a:off x="7572375" y="2357438"/>
            <a:ext cx="857250" cy="500062"/>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58" name="AutoShape 14"/>
          <p:cNvSpPr>
            <a:spLocks noChangeArrowheads="1"/>
          </p:cNvSpPr>
          <p:nvPr/>
        </p:nvSpPr>
        <p:spPr bwMode="auto">
          <a:xfrm>
            <a:off x="4286250" y="2214563"/>
            <a:ext cx="2214563" cy="2428875"/>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59" name="AutoShape 14"/>
          <p:cNvSpPr>
            <a:spLocks noChangeArrowheads="1"/>
          </p:cNvSpPr>
          <p:nvPr/>
        </p:nvSpPr>
        <p:spPr bwMode="auto">
          <a:xfrm>
            <a:off x="1928813" y="2214563"/>
            <a:ext cx="2214562" cy="2428875"/>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0" name="AutoShape 14"/>
          <p:cNvSpPr>
            <a:spLocks noChangeArrowheads="1"/>
          </p:cNvSpPr>
          <p:nvPr/>
        </p:nvSpPr>
        <p:spPr bwMode="auto">
          <a:xfrm>
            <a:off x="0" y="2214563"/>
            <a:ext cx="1857375" cy="2071687"/>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1" name="AutoShape 14"/>
          <p:cNvSpPr>
            <a:spLocks noChangeArrowheads="1"/>
          </p:cNvSpPr>
          <p:nvPr/>
        </p:nvSpPr>
        <p:spPr bwMode="auto">
          <a:xfrm>
            <a:off x="142875" y="2286000"/>
            <a:ext cx="1643063" cy="1928813"/>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2" name="AutoShape 14"/>
          <p:cNvSpPr>
            <a:spLocks noChangeArrowheads="1"/>
          </p:cNvSpPr>
          <p:nvPr/>
        </p:nvSpPr>
        <p:spPr bwMode="auto">
          <a:xfrm>
            <a:off x="2214563" y="3571875"/>
            <a:ext cx="1714500" cy="1000125"/>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3" name="AutoShape 14"/>
          <p:cNvSpPr>
            <a:spLocks noChangeArrowheads="1"/>
          </p:cNvSpPr>
          <p:nvPr/>
        </p:nvSpPr>
        <p:spPr bwMode="auto">
          <a:xfrm>
            <a:off x="3571875" y="2857500"/>
            <a:ext cx="500063" cy="714375"/>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4" name="AutoShape 14"/>
          <p:cNvSpPr>
            <a:spLocks noChangeArrowheads="1"/>
          </p:cNvSpPr>
          <p:nvPr/>
        </p:nvSpPr>
        <p:spPr bwMode="auto">
          <a:xfrm>
            <a:off x="2000250" y="2857500"/>
            <a:ext cx="500063" cy="714375"/>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5" name="AutoShape 14"/>
          <p:cNvSpPr>
            <a:spLocks noChangeArrowheads="1"/>
          </p:cNvSpPr>
          <p:nvPr/>
        </p:nvSpPr>
        <p:spPr bwMode="auto">
          <a:xfrm>
            <a:off x="2714625" y="2286000"/>
            <a:ext cx="714375" cy="642938"/>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6" name="AutoShape 14"/>
          <p:cNvSpPr>
            <a:spLocks noChangeArrowheads="1"/>
          </p:cNvSpPr>
          <p:nvPr/>
        </p:nvSpPr>
        <p:spPr bwMode="auto">
          <a:xfrm>
            <a:off x="4546600" y="3571875"/>
            <a:ext cx="1714500" cy="1000125"/>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7" name="AutoShape 14"/>
          <p:cNvSpPr>
            <a:spLocks noChangeArrowheads="1"/>
          </p:cNvSpPr>
          <p:nvPr/>
        </p:nvSpPr>
        <p:spPr bwMode="auto">
          <a:xfrm>
            <a:off x="5942013" y="2806700"/>
            <a:ext cx="500062" cy="714375"/>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8" name="AutoShape 14"/>
          <p:cNvSpPr>
            <a:spLocks noChangeArrowheads="1"/>
          </p:cNvSpPr>
          <p:nvPr/>
        </p:nvSpPr>
        <p:spPr bwMode="auto">
          <a:xfrm>
            <a:off x="4332288" y="2857500"/>
            <a:ext cx="500062" cy="714375"/>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9" name="AutoShape 14"/>
          <p:cNvSpPr>
            <a:spLocks noChangeArrowheads="1"/>
          </p:cNvSpPr>
          <p:nvPr/>
        </p:nvSpPr>
        <p:spPr bwMode="auto">
          <a:xfrm>
            <a:off x="5046663" y="2286000"/>
            <a:ext cx="714375" cy="642938"/>
          </a:xfrm>
          <a:prstGeom prst="roundRect">
            <a:avLst>
              <a:gd name="adj" fmla="val 19486"/>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70" name="AutoShape 14"/>
          <p:cNvSpPr>
            <a:spLocks noChangeArrowheads="1"/>
          </p:cNvSpPr>
          <p:nvPr/>
        </p:nvSpPr>
        <p:spPr bwMode="auto">
          <a:xfrm>
            <a:off x="7000875" y="3563938"/>
            <a:ext cx="1857375" cy="928687"/>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71" name="AutoShape 14"/>
          <p:cNvSpPr>
            <a:spLocks noChangeArrowheads="1"/>
          </p:cNvSpPr>
          <p:nvPr/>
        </p:nvSpPr>
        <p:spPr bwMode="auto">
          <a:xfrm>
            <a:off x="6572250" y="2921000"/>
            <a:ext cx="857250" cy="533400"/>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72" name="AutoShape 14"/>
          <p:cNvSpPr>
            <a:spLocks noChangeArrowheads="1"/>
          </p:cNvSpPr>
          <p:nvPr/>
        </p:nvSpPr>
        <p:spPr bwMode="auto">
          <a:xfrm>
            <a:off x="8429625" y="3063875"/>
            <a:ext cx="714375" cy="428625"/>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73" name="AutoShape 14"/>
          <p:cNvSpPr>
            <a:spLocks noChangeArrowheads="1"/>
          </p:cNvSpPr>
          <p:nvPr/>
        </p:nvSpPr>
        <p:spPr bwMode="auto">
          <a:xfrm>
            <a:off x="7572375" y="2349500"/>
            <a:ext cx="857250" cy="500063"/>
          </a:xfrm>
          <a:prstGeom prst="roundRect">
            <a:avLst>
              <a:gd name="adj" fmla="val 19486"/>
            </a:avLst>
          </a:prstGeom>
          <a:noFill/>
          <a:ln w="2857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17480"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575A1605-D90E-4CEE-AAA9-CF8850A806E5}" type="slidenum">
              <a:rPr lang="fa-IR" altLang="fa-IR" sz="1200">
                <a:latin typeface="Arial" charset="0"/>
                <a:cs typeface="2  Titr" pitchFamily="2" charset="-78"/>
              </a:rPr>
              <a:pPr rtl="0" eaLnBrk="1" hangingPunct="1">
                <a:spcBef>
                  <a:spcPct val="0"/>
                </a:spcBef>
                <a:buFontTx/>
                <a:buNone/>
              </a:pPr>
              <a:t>18</a:t>
            </a:fld>
            <a:endParaRPr lang="en-US" altLang="fa-IR" sz="1200">
              <a:latin typeface="Arial" charset="0"/>
              <a:cs typeface="2  Titr" pitchFamily="2" charset="-78"/>
            </a:endParaRPr>
          </a:p>
        </p:txBody>
      </p:sp>
    </p:spTree>
    <p:extLst>
      <p:ext uri="{BB962C8B-B14F-4D97-AF65-F5344CB8AC3E}">
        <p14:creationId xmlns:p14="http://schemas.microsoft.com/office/powerpoint/2010/main" val="3485795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ox(in)">
                                      <p:cBhvr>
                                        <p:cTn id="7" dur="500"/>
                                        <p:tgtEl>
                                          <p:spTgt spid="6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ox(in)">
                                      <p:cBhvr>
                                        <p:cTn id="10" dur="500"/>
                                        <p:tgtEl>
                                          <p:spTgt spid="6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box(in)">
                                      <p:cBhvr>
                                        <p:cTn id="13" dur="500"/>
                                        <p:tgtEl>
                                          <p:spTgt spid="6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box(in)">
                                      <p:cBhvr>
                                        <p:cTn id="16" dur="500"/>
                                        <p:tgtEl>
                                          <p:spTgt spid="6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box(in)">
                                      <p:cBhvr>
                                        <p:cTn id="19" dur="500"/>
                                        <p:tgtEl>
                                          <p:spTgt spid="6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box(in)">
                                      <p:cBhvr>
                                        <p:cTn id="22" dur="500"/>
                                        <p:tgtEl>
                                          <p:spTgt spid="6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ox(in)">
                                      <p:cBhvr>
                                        <p:cTn id="25" dur="500"/>
                                        <p:tgtEl>
                                          <p:spTgt spid="6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box(in)">
                                      <p:cBhvr>
                                        <p:cTn id="28" dur="500"/>
                                        <p:tgtEl>
                                          <p:spTgt spid="6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box(in)">
                                      <p:cBhvr>
                                        <p:cTn id="31" dur="500"/>
                                        <p:tgtEl>
                                          <p:spTgt spid="6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ox(in)">
                                      <p:cBhvr>
                                        <p:cTn id="34" dur="500"/>
                                        <p:tgtEl>
                                          <p:spTgt spid="5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ox(in)">
                                      <p:cBhvr>
                                        <p:cTn id="37" dur="500"/>
                                        <p:tgtEl>
                                          <p:spTgt spid="5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box(in)">
                                      <p:cBhvr>
                                        <p:cTn id="40" dur="500"/>
                                        <p:tgtEl>
                                          <p:spTgt spid="5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box(in)">
                                      <p:cBhvr>
                                        <p:cTn id="43" dur="500"/>
                                        <p:tgtEl>
                                          <p:spTgt spid="5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660537"/>
                                        </p:tgtEl>
                                        <p:attrNameLst>
                                          <p:attrName>style.visibility</p:attrName>
                                        </p:attrNameLst>
                                      </p:cBhvr>
                                      <p:to>
                                        <p:strVal val="visible"/>
                                      </p:to>
                                    </p:set>
                                    <p:animEffect transition="in" filter="box(in)">
                                      <p:cBhvr>
                                        <p:cTn id="46" dur="500"/>
                                        <p:tgtEl>
                                          <p:spTgt spid="66053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660538"/>
                                        </p:tgtEl>
                                        <p:attrNameLst>
                                          <p:attrName>style.visibility</p:attrName>
                                        </p:attrNameLst>
                                      </p:cBhvr>
                                      <p:to>
                                        <p:strVal val="visible"/>
                                      </p:to>
                                    </p:set>
                                    <p:animEffect transition="in" filter="box(in)">
                                      <p:cBhvr>
                                        <p:cTn id="49" dur="500"/>
                                        <p:tgtEl>
                                          <p:spTgt spid="6605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1" presetClass="entr" presetSubtype="4" fill="hold" grpId="0"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heel(4)">
                                      <p:cBhvr>
                                        <p:cTn id="54" dur="2000"/>
                                        <p:tgtEl>
                                          <p:spTgt spid="70"/>
                                        </p:tgtEl>
                                      </p:cBhvr>
                                    </p:animEffect>
                                  </p:childTnLst>
                                </p:cTn>
                              </p:par>
                              <p:par>
                                <p:cTn id="55" presetID="21" presetClass="entr" presetSubtype="4"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heel(4)">
                                      <p:cBhvr>
                                        <p:cTn id="57" dur="2000"/>
                                        <p:tgtEl>
                                          <p:spTgt spid="71"/>
                                        </p:tgtEl>
                                      </p:cBhvr>
                                    </p:animEffect>
                                  </p:childTnLst>
                                </p:cTn>
                              </p:par>
                              <p:par>
                                <p:cTn id="58" presetID="21" presetClass="entr" presetSubtype="4"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wheel(4)">
                                      <p:cBhvr>
                                        <p:cTn id="60" dur="2000"/>
                                        <p:tgtEl>
                                          <p:spTgt spid="72"/>
                                        </p:tgtEl>
                                      </p:cBhvr>
                                    </p:animEffect>
                                  </p:childTnLst>
                                </p:cTn>
                              </p:par>
                              <p:par>
                                <p:cTn id="61" presetID="21" presetClass="entr" presetSubtype="4"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heel(4)">
                                      <p:cBhvr>
                                        <p:cTn id="63" dur="2000"/>
                                        <p:tgtEl>
                                          <p:spTgt spid="73"/>
                                        </p:tgtEl>
                                      </p:cBhvr>
                                    </p:animEffect>
                                  </p:childTnLst>
                                </p:cTn>
                              </p:par>
                              <p:par>
                                <p:cTn id="64" presetID="21" presetClass="entr" presetSubtype="4"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heel(4)">
                                      <p:cBhvr>
                                        <p:cTn id="66" dur="2000"/>
                                        <p:tgtEl>
                                          <p:spTgt spid="58"/>
                                        </p:tgtEl>
                                      </p:cBhvr>
                                    </p:animEffect>
                                  </p:childTnLst>
                                </p:cTn>
                              </p:par>
                              <p:par>
                                <p:cTn id="67" presetID="21" presetClass="entr" presetSubtype="4"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heel(4)">
                                      <p:cBhvr>
                                        <p:cTn id="69" dur="2000"/>
                                        <p:tgtEl>
                                          <p:spTgt spid="59"/>
                                        </p:tgtEl>
                                      </p:cBhvr>
                                    </p:animEffect>
                                  </p:childTnLst>
                                </p:cTn>
                              </p:par>
                              <p:par>
                                <p:cTn id="70" presetID="21" presetClass="entr" presetSubtype="4"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heel(4)">
                                      <p:cBhvr>
                                        <p:cTn id="72" dur="2000"/>
                                        <p:tgtEl>
                                          <p:spTgt spid="60"/>
                                        </p:tgtEl>
                                      </p:cBhvr>
                                    </p:animEffect>
                                  </p:childTnLst>
                                </p:cTn>
                              </p:par>
                              <p:par>
                                <p:cTn id="73" presetID="21" presetClass="entr" presetSubtype="4" fill="hold" grpId="0" nodeType="withEffect">
                                  <p:stCondLst>
                                    <p:cond delay="0"/>
                                  </p:stCondLst>
                                  <p:childTnLst>
                                    <p:set>
                                      <p:cBhvr>
                                        <p:cTn id="74" dur="1" fill="hold">
                                          <p:stCondLst>
                                            <p:cond delay="0"/>
                                          </p:stCondLst>
                                        </p:cTn>
                                        <p:tgtEl>
                                          <p:spTgt spid="660540"/>
                                        </p:tgtEl>
                                        <p:attrNameLst>
                                          <p:attrName>style.visibility</p:attrName>
                                        </p:attrNameLst>
                                      </p:cBhvr>
                                      <p:to>
                                        <p:strVal val="visible"/>
                                      </p:to>
                                    </p:set>
                                    <p:animEffect transition="in" filter="wheel(4)">
                                      <p:cBhvr>
                                        <p:cTn id="75" dur="2000"/>
                                        <p:tgtEl>
                                          <p:spTgt spid="660540"/>
                                        </p:tgtEl>
                                      </p:cBhvr>
                                    </p:animEffect>
                                  </p:childTnLst>
                                </p:cTn>
                              </p:par>
                              <p:par>
                                <p:cTn id="76" presetID="21" presetClass="entr" presetSubtype="4" fill="hold" grpId="0" nodeType="withEffect">
                                  <p:stCondLst>
                                    <p:cond delay="0"/>
                                  </p:stCondLst>
                                  <p:childTnLst>
                                    <p:set>
                                      <p:cBhvr>
                                        <p:cTn id="77" dur="1" fill="hold">
                                          <p:stCondLst>
                                            <p:cond delay="0"/>
                                          </p:stCondLst>
                                        </p:cTn>
                                        <p:tgtEl>
                                          <p:spTgt spid="660539"/>
                                        </p:tgtEl>
                                        <p:attrNameLst>
                                          <p:attrName>style.visibility</p:attrName>
                                        </p:attrNameLst>
                                      </p:cBhvr>
                                      <p:to>
                                        <p:strVal val="visible"/>
                                      </p:to>
                                    </p:set>
                                    <p:animEffect transition="in" filter="wheel(4)">
                                      <p:cBhvr>
                                        <p:cTn id="78" dur="2000"/>
                                        <p:tgtEl>
                                          <p:spTgt spid="66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537" grpId="0"/>
      <p:bldP spid="660538" grpId="0"/>
      <p:bldP spid="660539" grpId="0"/>
      <p:bldP spid="660540" grpId="0"/>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716338"/>
            <a:ext cx="7921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3" y="3500438"/>
            <a:ext cx="790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4B239B15-633E-4551-BC04-E261ED7BFB7A}" type="slidenum">
              <a:rPr lang="fa-IR" altLang="fa-IR" sz="1200">
                <a:latin typeface="Arial" charset="0"/>
                <a:cs typeface="2  Titr" pitchFamily="2" charset="-78"/>
              </a:rPr>
              <a:pPr rtl="0" eaLnBrk="1" hangingPunct="1">
                <a:spcBef>
                  <a:spcPct val="0"/>
                </a:spcBef>
                <a:buFontTx/>
                <a:buNone/>
              </a:pPr>
              <a:t>19</a:t>
            </a:fld>
            <a:endParaRPr lang="en-US" altLang="fa-IR" sz="1200">
              <a:latin typeface="Arial" charset="0"/>
              <a:cs typeface="2  Titr" pitchFamily="2" charset="-78"/>
            </a:endParaRPr>
          </a:p>
        </p:txBody>
      </p:sp>
      <p:pic>
        <p:nvPicPr>
          <p:cNvPr id="18439" name="Picture 12"/>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5376863" y="3773488"/>
            <a:ext cx="7191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Line 34"/>
          <p:cNvSpPr>
            <a:spLocks noChangeShapeType="1"/>
          </p:cNvSpPr>
          <p:nvPr/>
        </p:nvSpPr>
        <p:spPr bwMode="auto">
          <a:xfrm>
            <a:off x="1809750" y="3201988"/>
            <a:ext cx="0" cy="1403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35"/>
          <p:cNvSpPr>
            <a:spLocks noChangeShapeType="1"/>
          </p:cNvSpPr>
          <p:nvPr/>
        </p:nvSpPr>
        <p:spPr bwMode="auto">
          <a:xfrm>
            <a:off x="1804988" y="3989388"/>
            <a:ext cx="5762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Text Box 46"/>
          <p:cNvSpPr txBox="1">
            <a:spLocks noChangeArrowheads="1"/>
          </p:cNvSpPr>
          <p:nvPr/>
        </p:nvSpPr>
        <p:spPr bwMode="auto">
          <a:xfrm>
            <a:off x="228600" y="1981200"/>
            <a:ext cx="8534400" cy="366713"/>
          </a:xfrm>
          <a:prstGeom prst="rect">
            <a:avLst/>
          </a:prstGeom>
          <a:solidFill>
            <a:srgbClr val="7A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a-IR" altLang="fa-IR" sz="1800">
                <a:solidFill>
                  <a:schemeClr val="bg1"/>
                </a:solidFill>
                <a:latin typeface="Times New Roman" pitchFamily="18" charset="0"/>
                <a:cs typeface="2  Lotus" pitchFamily="2" charset="-78"/>
              </a:rPr>
              <a:t>تمرین : </a:t>
            </a:r>
            <a:r>
              <a:rPr lang="fa-IR" altLang="fa-IR" sz="1600">
                <a:solidFill>
                  <a:schemeClr val="bg1"/>
                </a:solidFill>
                <a:latin typeface="Times New Roman" pitchFamily="18" charset="0"/>
                <a:cs typeface="2  Lotus" pitchFamily="2" charset="-78"/>
              </a:rPr>
              <a:t>چه تعداد </a:t>
            </a:r>
            <a:r>
              <a:rPr lang="en-US" altLang="fa-IR" sz="1400">
                <a:solidFill>
                  <a:schemeClr val="bg1"/>
                </a:solidFill>
                <a:latin typeface="Times New Roman" pitchFamily="18" charset="0"/>
                <a:cs typeface="2  Lotus" pitchFamily="2" charset="-78"/>
              </a:rPr>
              <a:t>Collision</a:t>
            </a:r>
            <a:r>
              <a:rPr lang="en-US" altLang="fa-IR" sz="1600">
                <a:solidFill>
                  <a:schemeClr val="bg1"/>
                </a:solidFill>
                <a:latin typeface="Times New Roman" pitchFamily="18" charset="0"/>
                <a:cs typeface="2  Lotus" pitchFamily="2" charset="-78"/>
              </a:rPr>
              <a:t> </a:t>
            </a:r>
            <a:r>
              <a:rPr lang="en-US" altLang="fa-IR" sz="1400">
                <a:solidFill>
                  <a:schemeClr val="bg1"/>
                </a:solidFill>
                <a:latin typeface="Times New Roman" pitchFamily="18" charset="0"/>
                <a:cs typeface="2  Lotus" pitchFamily="2" charset="-78"/>
              </a:rPr>
              <a:t>Domain</a:t>
            </a:r>
            <a:r>
              <a:rPr lang="fa-IR" altLang="fa-IR" sz="1600">
                <a:solidFill>
                  <a:schemeClr val="bg1"/>
                </a:solidFill>
                <a:latin typeface="Times New Roman" pitchFamily="18" charset="0"/>
                <a:cs typeface="2  Lotus" pitchFamily="2" charset="-78"/>
              </a:rPr>
              <a:t> و چه تعداد </a:t>
            </a:r>
            <a:r>
              <a:rPr lang="en-US" altLang="fa-IR" sz="1400">
                <a:solidFill>
                  <a:schemeClr val="bg1"/>
                </a:solidFill>
                <a:latin typeface="Times New Roman" pitchFamily="18" charset="0"/>
                <a:cs typeface="2  Lotus" pitchFamily="2" charset="-78"/>
              </a:rPr>
              <a:t>Broadcast</a:t>
            </a:r>
            <a:r>
              <a:rPr lang="en-US" altLang="fa-IR" sz="1600">
                <a:solidFill>
                  <a:schemeClr val="bg1"/>
                </a:solidFill>
                <a:latin typeface="Times New Roman" pitchFamily="18" charset="0"/>
                <a:cs typeface="2  Lotus" pitchFamily="2" charset="-78"/>
              </a:rPr>
              <a:t> </a:t>
            </a:r>
            <a:r>
              <a:rPr lang="en-US" altLang="fa-IR" sz="1400">
                <a:solidFill>
                  <a:schemeClr val="bg1"/>
                </a:solidFill>
                <a:latin typeface="Times New Roman" pitchFamily="18" charset="0"/>
                <a:cs typeface="2  Lotus" pitchFamily="2" charset="-78"/>
              </a:rPr>
              <a:t>Domain</a:t>
            </a:r>
            <a:r>
              <a:rPr lang="fa-IR" altLang="fa-IR" sz="1600">
                <a:solidFill>
                  <a:schemeClr val="bg1"/>
                </a:solidFill>
                <a:latin typeface="Times New Roman" pitchFamily="18" charset="0"/>
                <a:cs typeface="2  Lotus" pitchFamily="2" charset="-78"/>
              </a:rPr>
              <a:t> در شبکه زیر وجود دارد؟ آنها را مشخص نمائید.</a:t>
            </a:r>
            <a:endParaRPr lang="en-US" altLang="fa-IR" sz="1800">
              <a:solidFill>
                <a:schemeClr val="bg1"/>
              </a:solidFill>
              <a:latin typeface="Times New Roman" pitchFamily="18" charset="0"/>
              <a:cs typeface="2  Lotus" pitchFamily="2" charset="-78"/>
            </a:endParaRPr>
          </a:p>
        </p:txBody>
      </p:sp>
      <p:pic>
        <p:nvPicPr>
          <p:cNvPr id="18443"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684213" y="3068638"/>
            <a:ext cx="574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Line 49"/>
          <p:cNvSpPr>
            <a:spLocks noChangeShapeType="1"/>
          </p:cNvSpPr>
          <p:nvPr/>
        </p:nvSpPr>
        <p:spPr bwMode="auto">
          <a:xfrm>
            <a:off x="1233488" y="3419475"/>
            <a:ext cx="5762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45"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684213" y="4003675"/>
            <a:ext cx="5746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Line 36"/>
          <p:cNvSpPr>
            <a:spLocks noChangeShapeType="1"/>
          </p:cNvSpPr>
          <p:nvPr/>
        </p:nvSpPr>
        <p:spPr bwMode="auto">
          <a:xfrm>
            <a:off x="1233488" y="4354513"/>
            <a:ext cx="5762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47" name="Group 52"/>
          <p:cNvGrpSpPr>
            <a:grpSpLocks/>
          </p:cNvGrpSpPr>
          <p:nvPr/>
        </p:nvGrpSpPr>
        <p:grpSpPr bwMode="auto">
          <a:xfrm>
            <a:off x="3708400" y="3571875"/>
            <a:ext cx="863600" cy="647700"/>
            <a:chOff x="4109" y="2024"/>
            <a:chExt cx="700" cy="523"/>
          </a:xfrm>
        </p:grpSpPr>
        <p:pic>
          <p:nvPicPr>
            <p:cNvPr id="18459" name="Rectangle 3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 y="2278"/>
              <a:ext cx="6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Rectangle 3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0"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1" name="Text Box 55"/>
            <p:cNvSpPr txBox="1">
              <a:spLocks noChangeArrowheads="1"/>
            </p:cNvSpPr>
            <p:nvPr/>
          </p:nvSpPr>
          <p:spPr bwMode="auto">
            <a:xfrm flipH="1">
              <a:off x="4727"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8462" name="Rectangle 3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0"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3" name="Text Box 57"/>
            <p:cNvSpPr txBox="1">
              <a:spLocks noChangeArrowheads="1"/>
            </p:cNvSpPr>
            <p:nvPr/>
          </p:nvSpPr>
          <p:spPr bwMode="auto">
            <a:xfrm flipH="1">
              <a:off x="4669"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8464" name="Rectangle 4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5" name="Text Box 59"/>
            <p:cNvSpPr txBox="1">
              <a:spLocks noChangeArrowheads="1"/>
            </p:cNvSpPr>
            <p:nvPr/>
          </p:nvSpPr>
          <p:spPr bwMode="auto">
            <a:xfrm flipH="1">
              <a:off x="4611"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8466" name="Rectangle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6" y="2438"/>
              <a:ext cx="4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7" name="Text Box 61"/>
            <p:cNvSpPr txBox="1">
              <a:spLocks noChangeArrowheads="1"/>
            </p:cNvSpPr>
            <p:nvPr/>
          </p:nvSpPr>
          <p:spPr bwMode="auto">
            <a:xfrm flipH="1">
              <a:off x="4553"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8468" name="Rectangl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6" y="243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9" name="Text Box 63"/>
            <p:cNvSpPr txBox="1">
              <a:spLocks noChangeArrowheads="1"/>
            </p:cNvSpPr>
            <p:nvPr/>
          </p:nvSpPr>
          <p:spPr bwMode="auto">
            <a:xfrm flipH="1">
              <a:off x="4495"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8470" name="Rectangle 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 y="2438"/>
              <a:ext cx="4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1" name="Text Box 65"/>
            <p:cNvSpPr txBox="1">
              <a:spLocks noChangeArrowheads="1"/>
            </p:cNvSpPr>
            <p:nvPr/>
          </p:nvSpPr>
          <p:spPr bwMode="auto">
            <a:xfrm flipH="1">
              <a:off x="4437"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8472" name="Rectangle 5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0"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3" name="Text Box 67"/>
            <p:cNvSpPr txBox="1">
              <a:spLocks noChangeArrowheads="1"/>
            </p:cNvSpPr>
            <p:nvPr/>
          </p:nvSpPr>
          <p:spPr bwMode="auto">
            <a:xfrm flipH="1">
              <a:off x="4378" y="2450"/>
              <a:ext cx="3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8474" name="Rectangle 5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3"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5" name="Text Box 69"/>
            <p:cNvSpPr txBox="1">
              <a:spLocks noChangeArrowheads="1"/>
            </p:cNvSpPr>
            <p:nvPr/>
          </p:nvSpPr>
          <p:spPr bwMode="auto">
            <a:xfrm flipH="1">
              <a:off x="4320"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pic>
          <p:nvPicPr>
            <p:cNvPr id="18476" name="Rectangle 5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3" y="2438"/>
              <a:ext cx="4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7" name="Text Box 71"/>
            <p:cNvSpPr txBox="1">
              <a:spLocks noChangeArrowheads="1"/>
            </p:cNvSpPr>
            <p:nvPr/>
          </p:nvSpPr>
          <p:spPr bwMode="auto">
            <a:xfrm flipH="1">
              <a:off x="4262" y="2450"/>
              <a:ext cx="2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FFFFFF"/>
                </a:solidFill>
                <a:latin typeface="Tahoma" pitchFamily="34" charset="0"/>
                <a:cs typeface="Arial" charset="0"/>
              </a:endParaRPr>
            </a:p>
          </p:txBody>
        </p:sp>
        <p:sp>
          <p:nvSpPr>
            <p:cNvPr id="58" name="Freeform 57"/>
            <p:cNvSpPr>
              <a:spLocks noChangeArrowheads="1"/>
            </p:cNvSpPr>
            <p:nvPr/>
          </p:nvSpPr>
          <p:spPr bwMode="auto">
            <a:xfrm flipH="1">
              <a:off x="4115" y="2171"/>
              <a:ext cx="672" cy="119"/>
            </a:xfrm>
            <a:custGeom>
              <a:avLst/>
              <a:gdLst>
                <a:gd name="T0" fmla="*/ 0 w 1650207"/>
                <a:gd name="T1" fmla="*/ 276225 h 276225"/>
                <a:gd name="T2" fmla="*/ 414338 w 1650207"/>
                <a:gd name="T3" fmla="*/ 0 h 276225"/>
                <a:gd name="T4" fmla="*/ 1650207 w 1650207"/>
                <a:gd name="T5" fmla="*/ 0 h 276225"/>
                <a:gd name="T6" fmla="*/ 1438275 w 1650207"/>
                <a:gd name="T7" fmla="*/ 271462 h 276225"/>
                <a:gd name="T8" fmla="*/ 0 w 1650207"/>
                <a:gd name="T9" fmla="*/ 276225 h 276225"/>
                <a:gd name="T10" fmla="*/ 0 60000 65536"/>
                <a:gd name="T11" fmla="*/ 0 60000 65536"/>
                <a:gd name="T12" fmla="*/ 0 60000 65536"/>
                <a:gd name="T13" fmla="*/ 0 60000 65536"/>
                <a:gd name="T14" fmla="*/ 0 60000 65536"/>
                <a:gd name="T15" fmla="*/ 0 w 1650207"/>
                <a:gd name="T16" fmla="*/ 0 h 276225"/>
                <a:gd name="T17" fmla="*/ 1650207 w 1650207"/>
                <a:gd name="T18" fmla="*/ 276225 h 276225"/>
              </a:gdLst>
              <a:ahLst/>
              <a:cxnLst>
                <a:cxn ang="T10">
                  <a:pos x="T0" y="T1"/>
                </a:cxn>
                <a:cxn ang="T11">
                  <a:pos x="T2" y="T3"/>
                </a:cxn>
                <a:cxn ang="T12">
                  <a:pos x="T4" y="T5"/>
                </a:cxn>
                <a:cxn ang="T13">
                  <a:pos x="T6" y="T7"/>
                </a:cxn>
                <a:cxn ang="T14">
                  <a:pos x="T8" y="T9"/>
                </a:cxn>
              </a:cxnLst>
              <a:rect l="T15" t="T16" r="T17" b="T18"/>
              <a:pathLst>
                <a:path w="1650207" h="276225">
                  <a:moveTo>
                    <a:pt x="0" y="276225"/>
                  </a:moveTo>
                  <a:lnTo>
                    <a:pt x="414338" y="0"/>
                  </a:lnTo>
                  <a:lnTo>
                    <a:pt x="1650207" y="0"/>
                  </a:lnTo>
                  <a:lnTo>
                    <a:pt x="1438275" y="271462"/>
                  </a:lnTo>
                  <a:lnTo>
                    <a:pt x="0" y="276225"/>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59" name="Freeform 58"/>
            <p:cNvSpPr>
              <a:spLocks noChangeArrowheads="1"/>
            </p:cNvSpPr>
            <p:nvPr/>
          </p:nvSpPr>
          <p:spPr bwMode="auto">
            <a:xfrm flipH="1">
              <a:off x="4109" y="2170"/>
              <a:ext cx="94" cy="336"/>
            </a:xfrm>
            <a:custGeom>
              <a:avLst/>
              <a:gdLst>
                <a:gd name="T0" fmla="*/ 0 w 230982"/>
                <a:gd name="T1" fmla="*/ 280987 h 771525"/>
                <a:gd name="T2" fmla="*/ 2382 w 230982"/>
                <a:gd name="T3" fmla="*/ 771525 h 771525"/>
                <a:gd name="T4" fmla="*/ 226219 w 230982"/>
                <a:gd name="T5" fmla="*/ 392906 h 771525"/>
                <a:gd name="T6" fmla="*/ 230982 w 230982"/>
                <a:gd name="T7" fmla="*/ 0 h 771525"/>
                <a:gd name="T8" fmla="*/ 0 w 230982"/>
                <a:gd name="T9" fmla="*/ 280987 h 771525"/>
                <a:gd name="T10" fmla="*/ 0 60000 65536"/>
                <a:gd name="T11" fmla="*/ 0 60000 65536"/>
                <a:gd name="T12" fmla="*/ 0 60000 65536"/>
                <a:gd name="T13" fmla="*/ 0 60000 65536"/>
                <a:gd name="T14" fmla="*/ 0 60000 65536"/>
                <a:gd name="T15" fmla="*/ 0 w 230982"/>
                <a:gd name="T16" fmla="*/ 0 h 771525"/>
                <a:gd name="T17" fmla="*/ 230982 w 230982"/>
                <a:gd name="T18" fmla="*/ 771525 h 771525"/>
              </a:gdLst>
              <a:ahLst/>
              <a:cxnLst>
                <a:cxn ang="T10">
                  <a:pos x="T0" y="T1"/>
                </a:cxn>
                <a:cxn ang="T11">
                  <a:pos x="T2" y="T3"/>
                </a:cxn>
                <a:cxn ang="T12">
                  <a:pos x="T4" y="T5"/>
                </a:cxn>
                <a:cxn ang="T13">
                  <a:pos x="T6" y="T7"/>
                </a:cxn>
                <a:cxn ang="T14">
                  <a:pos x="T8" y="T9"/>
                </a:cxn>
              </a:cxnLst>
              <a:rect l="T15" t="T16" r="T17" b="T18"/>
              <a:pathLst>
                <a:path w="230982" h="771525">
                  <a:moveTo>
                    <a:pt x="0" y="280987"/>
                  </a:moveTo>
                  <a:lnTo>
                    <a:pt x="2382" y="771525"/>
                  </a:lnTo>
                  <a:lnTo>
                    <a:pt x="226219" y="392906"/>
                  </a:lnTo>
                  <a:cubicBezTo>
                    <a:pt x="227807" y="261937"/>
                    <a:pt x="229394" y="130969"/>
                    <a:pt x="230982" y="0"/>
                  </a:cubicBezTo>
                  <a:lnTo>
                    <a:pt x="0" y="280987"/>
                  </a:lnTo>
                  <a:close/>
                </a:path>
              </a:pathLst>
            </a:custGeom>
            <a:solidFill>
              <a:srgbClr val="CCECFF"/>
            </a:solidFill>
            <a:ln w="9525" algn="ctr">
              <a:solidFill>
                <a:srgbClr val="4D4D4D"/>
              </a:solidFill>
              <a:miter lim="800000"/>
              <a:headEnd/>
              <a:tailEnd/>
            </a:ln>
          </p:spPr>
          <p:txBody>
            <a:bodyPr anchor="ctr"/>
            <a:lstStyle/>
            <a:p>
              <a:pPr algn="ctr">
                <a:defRPr/>
              </a:pPr>
              <a:endParaRPr lang="en-US">
                <a:solidFill>
                  <a:schemeClr val="lt1"/>
                </a:solidFill>
                <a:latin typeface="+mn-lt"/>
                <a:cs typeface="+mn-cs"/>
              </a:endParaRPr>
            </a:p>
          </p:txBody>
        </p:sp>
        <p:sp>
          <p:nvSpPr>
            <p:cNvPr id="18480" name="TextBox 59"/>
            <p:cNvSpPr txBox="1">
              <a:spLocks noChangeArrowheads="1"/>
            </p:cNvSpPr>
            <p:nvPr/>
          </p:nvSpPr>
          <p:spPr bwMode="auto">
            <a:xfrm flipH="1">
              <a:off x="4148" y="2024"/>
              <a:ext cx="37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r>
                <a:rPr lang="en-US" altLang="fa-IR" sz="1000" b="1">
                  <a:latin typeface="Times New Roman" pitchFamily="18" charset="0"/>
                  <a:cs typeface="Times New Roman" pitchFamily="18" charset="0"/>
                </a:rPr>
                <a:t>Hub</a:t>
              </a:r>
            </a:p>
          </p:txBody>
        </p:sp>
        <p:sp>
          <p:nvSpPr>
            <p:cNvPr id="18481" name="AutoShape 75"/>
            <p:cNvSpPr>
              <a:spLocks noChangeArrowheads="1"/>
            </p:cNvSpPr>
            <p:nvPr/>
          </p:nvSpPr>
          <p:spPr bwMode="auto">
            <a:xfrm flipH="1">
              <a:off x="4230" y="2154"/>
              <a:ext cx="411" cy="158"/>
            </a:xfrm>
            <a:prstGeom prst="leftRightArrow">
              <a:avLst>
                <a:gd name="adj1" fmla="val 50000"/>
                <a:gd name="adj2" fmla="val 52025"/>
              </a:avLst>
            </a:prstGeom>
            <a:solidFill>
              <a:schemeClr val="bg1"/>
            </a:solidFill>
            <a:ln w="9525">
              <a:miter lim="800000"/>
              <a:headEnd/>
              <a:tailEnd/>
            </a:ln>
            <a:scene3d>
              <a:camera prst="legacyObliqueBottom">
                <a:rot lat="16199971" lon="0" rev="0"/>
              </a:camera>
              <a:lightRig rig="legacyFlat3" dir="l"/>
            </a:scene3d>
            <a:sp3d prstMaterial="legacyPlastic">
              <a:bevelT w="13500" h="13500" prst="angle"/>
              <a:bevelB w="13500" h="13500" prst="angle"/>
              <a:extrusionClr>
                <a:schemeClr val="bg1"/>
              </a:extrusionClr>
            </a:sp3d>
          </p:spPr>
          <p:txBody>
            <a:bodyPr wrap="none" anchor="ctr">
              <a:flatTx/>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pSp>
      <p:pic>
        <p:nvPicPr>
          <p:cNvPr id="18448"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027988" y="2779713"/>
            <a:ext cx="574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1"/>
          <p:cNvPicPr>
            <a:picLocks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8027988" y="4292600"/>
            <a:ext cx="5746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Line 78"/>
          <p:cNvSpPr>
            <a:spLocks noChangeShapeType="1"/>
          </p:cNvSpPr>
          <p:nvPr/>
        </p:nvSpPr>
        <p:spPr bwMode="auto">
          <a:xfrm flipV="1">
            <a:off x="7404100" y="3217863"/>
            <a:ext cx="711200" cy="525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79"/>
          <p:cNvSpPr>
            <a:spLocks noChangeShapeType="1"/>
          </p:cNvSpPr>
          <p:nvPr/>
        </p:nvSpPr>
        <p:spPr bwMode="auto">
          <a:xfrm>
            <a:off x="7467600" y="4022725"/>
            <a:ext cx="633413" cy="6302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80"/>
          <p:cNvSpPr>
            <a:spLocks noChangeShapeType="1"/>
          </p:cNvSpPr>
          <p:nvPr/>
        </p:nvSpPr>
        <p:spPr bwMode="auto">
          <a:xfrm flipV="1">
            <a:off x="6084888" y="4003675"/>
            <a:ext cx="7191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81"/>
          <p:cNvSpPr>
            <a:spLocks noChangeShapeType="1"/>
          </p:cNvSpPr>
          <p:nvPr/>
        </p:nvSpPr>
        <p:spPr bwMode="auto">
          <a:xfrm flipV="1">
            <a:off x="4548188" y="4003675"/>
            <a:ext cx="827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82"/>
          <p:cNvSpPr>
            <a:spLocks noChangeShapeType="1"/>
          </p:cNvSpPr>
          <p:nvPr/>
        </p:nvSpPr>
        <p:spPr bwMode="auto">
          <a:xfrm flipV="1">
            <a:off x="3132138" y="4005263"/>
            <a:ext cx="6111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Text Box 83"/>
          <p:cNvSpPr txBox="1">
            <a:spLocks noChangeArrowheads="1"/>
          </p:cNvSpPr>
          <p:nvPr/>
        </p:nvSpPr>
        <p:spPr bwMode="auto">
          <a:xfrm>
            <a:off x="2390775" y="4125913"/>
            <a:ext cx="790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200" b="1">
                <a:latin typeface="Arial" charset="0"/>
                <a:cs typeface="Arial" charset="0"/>
              </a:rPr>
              <a:t>Bridge</a:t>
            </a:r>
          </a:p>
        </p:txBody>
      </p:sp>
      <p:sp>
        <p:nvSpPr>
          <p:cNvPr id="18456" name="Text Box 84"/>
          <p:cNvSpPr txBox="1">
            <a:spLocks noChangeArrowheads="1"/>
          </p:cNvSpPr>
          <p:nvPr/>
        </p:nvSpPr>
        <p:spPr bwMode="auto">
          <a:xfrm>
            <a:off x="5408613" y="4148138"/>
            <a:ext cx="790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200" b="1">
                <a:latin typeface="Arial" charset="0"/>
                <a:cs typeface="Arial" charset="0"/>
              </a:rPr>
              <a:t>Router</a:t>
            </a:r>
          </a:p>
        </p:txBody>
      </p:sp>
      <p:sp>
        <p:nvSpPr>
          <p:cNvPr id="18457" name="Text Box 85"/>
          <p:cNvSpPr txBox="1">
            <a:spLocks noChangeArrowheads="1"/>
          </p:cNvSpPr>
          <p:nvPr/>
        </p:nvSpPr>
        <p:spPr bwMode="auto">
          <a:xfrm>
            <a:off x="6777038" y="4092575"/>
            <a:ext cx="790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200" b="1">
                <a:latin typeface="Arial" charset="0"/>
                <a:cs typeface="Arial" charset="0"/>
              </a:rPr>
              <a:t>Switch</a:t>
            </a:r>
          </a:p>
        </p:txBody>
      </p:sp>
      <p:sp>
        <p:nvSpPr>
          <p:cNvPr id="18458" name="Rectangle 86"/>
          <p:cNvSpPr>
            <a:spLocks noChangeArrowheads="1"/>
          </p:cNvSpPr>
          <p:nvPr/>
        </p:nvSpPr>
        <p:spPr bwMode="auto">
          <a:xfrm>
            <a:off x="3821113" y="3900488"/>
            <a:ext cx="720725" cy="274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49" name="Rectangle 9"/>
          <p:cNvSpPr>
            <a:spLocks noChangeArrowheads="1"/>
          </p:cNvSpPr>
          <p:nvPr/>
        </p:nvSpPr>
        <p:spPr bwMode="auto">
          <a:xfrm>
            <a:off x="-141721" y="188640"/>
            <a:ext cx="9178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2800" b="1" dirty="0">
                <a:solidFill>
                  <a:srgbClr val="00B0F0"/>
                </a:solidFill>
                <a:cs typeface="B Nazanin" panose="00000400000000000000" pitchFamily="2" charset="-78"/>
              </a:rPr>
              <a:t>دامنه تصادم</a:t>
            </a:r>
            <a:r>
              <a:rPr lang="en-US" altLang="fa-IR" sz="2800" b="1" dirty="0">
                <a:solidFill>
                  <a:srgbClr val="00B0F0"/>
                </a:solidFill>
                <a:cs typeface="B Nazanin" panose="00000400000000000000" pitchFamily="2" charset="-78"/>
              </a:rPr>
              <a:t>(Collision Domain)</a:t>
            </a:r>
            <a:r>
              <a:rPr lang="fa-IR" altLang="fa-IR" sz="2800" b="1" dirty="0">
                <a:solidFill>
                  <a:srgbClr val="00B0F0"/>
                </a:solidFill>
                <a:cs typeface="B Nazanin" panose="00000400000000000000" pitchFamily="2" charset="-78"/>
              </a:rPr>
              <a:t> و دامنه انتشار</a:t>
            </a:r>
            <a:r>
              <a:rPr lang="en-US" altLang="fa-IR" sz="2800" b="1" dirty="0">
                <a:solidFill>
                  <a:srgbClr val="00B0F0"/>
                </a:solidFill>
                <a:cs typeface="B Nazanin" panose="00000400000000000000" pitchFamily="2" charset="-78"/>
              </a:rPr>
              <a:t>(Broadcast Domain)</a:t>
            </a:r>
            <a:r>
              <a:rPr lang="fa-IR" altLang="fa-IR" sz="1800" b="1" dirty="0">
                <a:solidFill>
                  <a:schemeClr val="hlink"/>
                </a:solidFill>
                <a:latin typeface="Times New Roman" pitchFamily="18" charset="0"/>
                <a:cs typeface="2  Titr" pitchFamily="2" charset="-78"/>
              </a:rPr>
              <a:t> </a:t>
            </a:r>
            <a:endParaRPr lang="en-US" altLang="fa-IR" sz="1800" b="1" dirty="0">
              <a:solidFill>
                <a:schemeClr val="hlink"/>
              </a:solidFill>
              <a:latin typeface="Times New Roman" pitchFamily="18" charset="0"/>
              <a:cs typeface="2  Titr" pitchFamily="2" charset="-78"/>
            </a:endParaRPr>
          </a:p>
        </p:txBody>
      </p:sp>
    </p:spTree>
    <p:extLst>
      <p:ext uri="{BB962C8B-B14F-4D97-AF65-F5344CB8AC3E}">
        <p14:creationId xmlns:p14="http://schemas.microsoft.com/office/powerpoint/2010/main" val="3282713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فصل اول :</a:t>
            </a:r>
            <a:endParaRPr lang="en-US" altLang="fa-IR" dirty="0" smtClean="0">
              <a:latin typeface="Calibri" pitchFamily="34" charset="0"/>
            </a:endParaRPr>
          </a:p>
        </p:txBody>
      </p:sp>
      <p:grpSp>
        <p:nvGrpSpPr>
          <p:cNvPr id="6147" name="Group 213"/>
          <p:cNvGrpSpPr>
            <a:grpSpLocks/>
          </p:cNvGrpSpPr>
          <p:nvPr/>
        </p:nvGrpSpPr>
        <p:grpSpPr bwMode="auto">
          <a:xfrm>
            <a:off x="467544" y="1214438"/>
            <a:ext cx="8116887" cy="5214937"/>
            <a:chOff x="1338" y="975"/>
            <a:chExt cx="3988" cy="2805"/>
          </a:xfrm>
        </p:grpSpPr>
        <p:grpSp>
          <p:nvGrpSpPr>
            <p:cNvPr id="6148" name="Group 206"/>
            <p:cNvGrpSpPr>
              <a:grpSpLocks/>
            </p:cNvGrpSpPr>
            <p:nvPr/>
          </p:nvGrpSpPr>
          <p:grpSpPr bwMode="auto">
            <a:xfrm>
              <a:off x="3016" y="975"/>
              <a:ext cx="2310" cy="986"/>
              <a:chOff x="2971" y="657"/>
              <a:chExt cx="2310" cy="986"/>
            </a:xfrm>
          </p:grpSpPr>
          <p:pic>
            <p:nvPicPr>
              <p:cNvPr id="6152" name="Picture 199" descr="j0301252"/>
              <p:cNvPicPr>
                <a:picLocks noChangeAspect="1" noChangeArrowheads="1"/>
              </p:cNvPicPr>
              <p:nvPr/>
            </p:nvPicPr>
            <p:blipFill>
              <a:blip r:embed="rId2"/>
              <a:srcRect/>
              <a:stretch>
                <a:fillRect/>
              </a:stretch>
            </p:blipFill>
            <p:spPr bwMode="auto">
              <a:xfrm>
                <a:off x="4128" y="657"/>
                <a:ext cx="1153" cy="986"/>
              </a:xfrm>
              <a:prstGeom prst="rect">
                <a:avLst/>
              </a:prstGeom>
              <a:noFill/>
              <a:ln w="9525">
                <a:noFill/>
                <a:miter lim="800000"/>
                <a:headEnd/>
                <a:tailEnd/>
              </a:ln>
            </p:spPr>
          </p:pic>
          <p:grpSp>
            <p:nvGrpSpPr>
              <p:cNvPr id="6153" name="Group 204"/>
              <p:cNvGrpSpPr>
                <a:grpSpLocks/>
              </p:cNvGrpSpPr>
              <p:nvPr/>
            </p:nvGrpSpPr>
            <p:grpSpPr bwMode="auto">
              <a:xfrm>
                <a:off x="2971" y="845"/>
                <a:ext cx="1180" cy="318"/>
                <a:chOff x="657" y="527"/>
                <a:chExt cx="1180" cy="318"/>
              </a:xfrm>
            </p:grpSpPr>
            <p:sp>
              <p:nvSpPr>
                <p:cNvPr id="6154" name="AutoShape 201"/>
                <p:cNvSpPr>
                  <a:spLocks noChangeArrowheads="1"/>
                </p:cNvSpPr>
                <p:nvPr/>
              </p:nvSpPr>
              <p:spPr bwMode="auto">
                <a:xfrm>
                  <a:off x="657" y="527"/>
                  <a:ext cx="1180" cy="318"/>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endParaRPr lang="fa-IR" altLang="fa-IR"/>
                </a:p>
              </p:txBody>
            </p:sp>
            <p:sp>
              <p:nvSpPr>
                <p:cNvPr id="6155" name="Text Box 202"/>
                <p:cNvSpPr txBox="1">
                  <a:spLocks noChangeArrowheads="1"/>
                </p:cNvSpPr>
                <p:nvPr/>
              </p:nvSpPr>
              <p:spPr bwMode="auto">
                <a:xfrm>
                  <a:off x="657" y="572"/>
                  <a:ext cx="1089" cy="182"/>
                </a:xfrm>
                <a:prstGeom prst="rect">
                  <a:avLst/>
                </a:prstGeom>
                <a:noFill/>
                <a:ln w="9525">
                  <a:noFill/>
                  <a:miter lim="800000"/>
                  <a:headEnd/>
                  <a:tailEnd/>
                </a:ln>
              </p:spPr>
              <p:txBody>
                <a:bodyPr>
                  <a:spAutoFit/>
                </a:bodyPr>
                <a:lstStyle/>
                <a:p>
                  <a:pPr algn="r">
                    <a:spcBef>
                      <a:spcPct val="50000"/>
                    </a:spcBef>
                  </a:pPr>
                  <a:r>
                    <a:rPr lang="fa-IR" altLang="fa-IR" sz="1600" dirty="0">
                      <a:solidFill>
                        <a:srgbClr val="FF0000"/>
                      </a:solidFill>
                      <a:cs typeface="B Titr" panose="00000700000000000000" pitchFamily="2" charset="-78"/>
                    </a:rPr>
                    <a:t>هدفهاي آموزشي :</a:t>
                  </a:r>
                  <a:endParaRPr lang="en-US" altLang="fa-IR" sz="1600" dirty="0">
                    <a:solidFill>
                      <a:srgbClr val="FF0000"/>
                    </a:solidFill>
                    <a:cs typeface="B Titr" panose="00000700000000000000" pitchFamily="2" charset="-78"/>
                  </a:endParaRPr>
                </a:p>
              </p:txBody>
            </p:sp>
          </p:grpSp>
        </p:grpSp>
        <p:grpSp>
          <p:nvGrpSpPr>
            <p:cNvPr id="6149" name="Group 211"/>
            <p:cNvGrpSpPr>
              <a:grpSpLocks/>
            </p:cNvGrpSpPr>
            <p:nvPr/>
          </p:nvGrpSpPr>
          <p:grpSpPr bwMode="auto">
            <a:xfrm>
              <a:off x="1338" y="1920"/>
              <a:ext cx="2902" cy="1860"/>
              <a:chOff x="1565" y="1693"/>
              <a:chExt cx="2902" cy="1860"/>
            </a:xfrm>
          </p:grpSpPr>
          <p:sp>
            <p:nvSpPr>
              <p:cNvPr id="6150" name="AutoShape 208"/>
              <p:cNvSpPr>
                <a:spLocks noChangeArrowheads="1"/>
              </p:cNvSpPr>
              <p:nvPr/>
            </p:nvSpPr>
            <p:spPr bwMode="auto">
              <a:xfrm>
                <a:off x="1565" y="1693"/>
                <a:ext cx="2902" cy="1860"/>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pPr algn="ctr"/>
                <a:endParaRPr lang="fa-IR" altLang="fa-IR">
                  <a:solidFill>
                    <a:srgbClr val="006666"/>
                  </a:solidFill>
                  <a:cs typeface="Titr" pitchFamily="2" charset="-78"/>
                </a:endParaRPr>
              </a:p>
            </p:txBody>
          </p:sp>
          <p:sp>
            <p:nvSpPr>
              <p:cNvPr id="6151" name="Text Box 210"/>
              <p:cNvSpPr txBox="1">
                <a:spLocks noChangeArrowheads="1"/>
              </p:cNvSpPr>
              <p:nvPr/>
            </p:nvSpPr>
            <p:spPr bwMode="auto">
              <a:xfrm>
                <a:off x="1622" y="1978"/>
                <a:ext cx="2812" cy="646"/>
              </a:xfrm>
              <a:prstGeom prst="rect">
                <a:avLst/>
              </a:prstGeom>
              <a:noFill/>
              <a:ln w="9525">
                <a:noFill/>
                <a:miter lim="800000"/>
                <a:headEnd/>
                <a:tailEnd/>
              </a:ln>
            </p:spPr>
            <p:txBody>
              <a:bodyPr>
                <a:spAutoFit/>
              </a:bodyPr>
              <a:lstStyle/>
              <a:p>
                <a:pPr marL="285750" indent="-285750" algn="r" rtl="1">
                  <a:spcBef>
                    <a:spcPct val="50000"/>
                  </a:spcBef>
                  <a:buFont typeface="Arial" panose="020B0604020202020204" pitchFamily="34" charset="0"/>
                  <a:buChar char="•"/>
                </a:pPr>
                <a:r>
                  <a:rPr lang="fa-IR" altLang="fa-IR" b="1" dirty="0" smtClean="0">
                    <a:solidFill>
                      <a:srgbClr val="000066"/>
                    </a:solidFill>
                    <a:latin typeface="Calibri" pitchFamily="34" charset="0"/>
                    <a:cs typeface="B Lotus" pitchFamily="2" charset="-78"/>
                  </a:rPr>
                  <a:t>انواع کابلهای مورد استفاده در شبکه ها</a:t>
                </a:r>
              </a:p>
              <a:p>
                <a:pPr marL="285750" indent="-285750" algn="r" rtl="1">
                  <a:spcBef>
                    <a:spcPct val="50000"/>
                  </a:spcBef>
                  <a:buFont typeface="Arial" panose="020B0604020202020204" pitchFamily="34" charset="0"/>
                  <a:buChar char="•"/>
                </a:pPr>
                <a:r>
                  <a:rPr lang="fa-IR" altLang="fa-IR" b="1" dirty="0" smtClean="0">
                    <a:solidFill>
                      <a:srgbClr val="000066"/>
                    </a:solidFill>
                    <a:latin typeface="Calibri" pitchFamily="34" charset="0"/>
                    <a:cs typeface="B Lotus" pitchFamily="2" charset="-78"/>
                  </a:rPr>
                  <a:t>برخی تعاریف </a:t>
                </a:r>
                <a:r>
                  <a:rPr lang="en-US" altLang="fa-IR" b="1" dirty="0" smtClean="0">
                    <a:solidFill>
                      <a:srgbClr val="000066"/>
                    </a:solidFill>
                    <a:latin typeface="Calibri" pitchFamily="34" charset="0"/>
                    <a:cs typeface="B Lotus" pitchFamily="2" charset="-78"/>
                  </a:rPr>
                  <a:t>Switch</a:t>
                </a:r>
              </a:p>
              <a:p>
                <a:pPr marL="285750" indent="-285750" algn="r" rtl="1">
                  <a:spcBef>
                    <a:spcPct val="50000"/>
                  </a:spcBef>
                  <a:buFont typeface="Arial" panose="020B0604020202020204" pitchFamily="34" charset="0"/>
                  <a:buChar char="•"/>
                </a:pPr>
                <a:r>
                  <a:rPr lang="fa-IR" altLang="fa-IR" b="1" dirty="0" smtClean="0">
                    <a:solidFill>
                      <a:srgbClr val="000066"/>
                    </a:solidFill>
                    <a:latin typeface="Calibri" pitchFamily="34" charset="0"/>
                    <a:cs typeface="B Lotus" pitchFamily="2" charset="-78"/>
                  </a:rPr>
                  <a:t>معرفی </a:t>
                </a:r>
                <a:r>
                  <a:rPr lang="en-US" altLang="fa-IR" b="1" dirty="0" smtClean="0">
                    <a:solidFill>
                      <a:srgbClr val="000066"/>
                    </a:solidFill>
                    <a:latin typeface="Calibri" pitchFamily="34" charset="0"/>
                    <a:cs typeface="B Lotus" pitchFamily="2" charset="-78"/>
                  </a:rPr>
                  <a:t>Domain &amp; Workgroup</a:t>
                </a:r>
                <a:endParaRPr lang="fa-IR" altLang="fa-IR" b="1" dirty="0">
                  <a:solidFill>
                    <a:srgbClr val="000066"/>
                  </a:solidFill>
                  <a:latin typeface="Calibri" pitchFamily="34" charset="0"/>
                  <a:cs typeface="B Lotus" pitchFamily="2" charset="-78"/>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BAB05B13-5C68-4B6C-B5A0-049AA7EE0ECD}" type="slidenum">
              <a:rPr lang="fa-IR" altLang="fa-IR" sz="1200">
                <a:latin typeface="Arial" charset="0"/>
                <a:cs typeface="2  Titr" pitchFamily="2" charset="-78"/>
              </a:rPr>
              <a:pPr rtl="0" eaLnBrk="1" hangingPunct="1">
                <a:spcBef>
                  <a:spcPct val="0"/>
                </a:spcBef>
                <a:buFontTx/>
                <a:buNone/>
              </a:pPr>
              <a:t>20</a:t>
            </a:fld>
            <a:endParaRPr lang="en-US" altLang="fa-IR" sz="1200">
              <a:latin typeface="Arial" charset="0"/>
              <a:cs typeface="2  Titr" pitchFamily="2" charset="-78"/>
            </a:endParaRPr>
          </a:p>
        </p:txBody>
      </p:sp>
      <p:sp>
        <p:nvSpPr>
          <p:cNvPr id="19459" name="Rectangle 4"/>
          <p:cNvSpPr>
            <a:spLocks noChangeArrowheads="1"/>
          </p:cNvSpPr>
          <p:nvPr/>
        </p:nvSpPr>
        <p:spPr bwMode="auto">
          <a:xfrm>
            <a:off x="152400" y="2000250"/>
            <a:ext cx="88233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ar-SA" altLang="fa-IR" sz="1800">
                <a:latin typeface="Times New Roman" pitchFamily="18" charset="0"/>
                <a:cs typeface="2  Lotus" pitchFamily="2" charset="-78"/>
              </a:rPr>
              <a:t>از اين نوع دستگاه های شبكه برای افزودن قابليت های جديد به يك شبكه محلی استفاده می شود. مهمترين هدف از بكارگيری سوئيچ، بهبود كاركرد شبكه های محلی ( بهينه سازی كارآئی) از طريق ارائه پهنای باند بيشتر برای كاربران شبكه است. سوئيچ ها </a:t>
            </a:r>
            <a:r>
              <a:rPr lang="fa-IR" altLang="fa-IR" sz="1800">
                <a:latin typeface="Times New Roman" pitchFamily="18" charset="0"/>
                <a:cs typeface="2  Lotus" pitchFamily="2" charset="-78"/>
              </a:rPr>
              <a:t>برخلاف</a:t>
            </a:r>
            <a:r>
              <a:rPr lang="ar-SA" altLang="fa-IR" sz="1800">
                <a:latin typeface="Times New Roman" pitchFamily="18" charset="0"/>
                <a:cs typeface="2  Lotus" pitchFamily="2" charset="-78"/>
              </a:rPr>
              <a:t> روتر بسته های اطلاعاتی را به ساير شبكه ها فوروارد نمی</a:t>
            </a:r>
            <a:r>
              <a:rPr lang="ar-SA" altLang="fa-IR" sz="900">
                <a:latin typeface="Times New Roman" pitchFamily="18" charset="0"/>
                <a:cs typeface="2  Lotus" pitchFamily="2" charset="-78"/>
              </a:rPr>
              <a:t> </a:t>
            </a:r>
            <a:r>
              <a:rPr lang="ar-SA" altLang="fa-IR" sz="1800">
                <a:latin typeface="Times New Roman" pitchFamily="18" charset="0"/>
                <a:cs typeface="2  Lotus" pitchFamily="2" charset="-78"/>
              </a:rPr>
              <a:t>نمايد،</a:t>
            </a:r>
            <a:r>
              <a:rPr lang="fa-IR" altLang="fa-IR" sz="1800">
                <a:latin typeface="Times New Roman" pitchFamily="18" charset="0"/>
                <a:cs typeface="2  Lotus" pitchFamily="2" charset="-78"/>
              </a:rPr>
              <a:t> بلکه</a:t>
            </a:r>
            <a:r>
              <a:rPr lang="ar-SA" altLang="fa-IR" sz="1800">
                <a:latin typeface="Times New Roman" pitchFamily="18" charset="0"/>
                <a:cs typeface="2  Lotus" pitchFamily="2" charset="-78"/>
              </a:rPr>
              <a:t> آنها صرفا</a:t>
            </a:r>
            <a:r>
              <a:rPr lang="fa-IR" altLang="fa-IR" sz="1800">
                <a:latin typeface="Times New Roman" pitchFamily="18" charset="0"/>
                <a:cs typeface="2  Lotus" pitchFamily="2" charset="-78"/>
              </a:rPr>
              <a:t>ً</a:t>
            </a:r>
            <a:r>
              <a:rPr lang="ar-SA" altLang="fa-IR" sz="1800">
                <a:latin typeface="Times New Roman" pitchFamily="18" charset="0"/>
                <a:cs typeface="2  Lotus" pitchFamily="2" charset="-78"/>
              </a:rPr>
              <a:t> فريم ها را از يك پورت به پورت ديگر فوروارد می نمايند. سوئيچ ها نمی</a:t>
            </a:r>
            <a:r>
              <a:rPr lang="ar-SA" altLang="fa-IR" sz="800">
                <a:latin typeface="Times New Roman" pitchFamily="18" charset="0"/>
                <a:cs typeface="2  Lotus" pitchFamily="2" charset="-78"/>
              </a:rPr>
              <a:t> </a:t>
            </a:r>
            <a:r>
              <a:rPr lang="ar-SA" altLang="fa-IR" sz="1800">
                <a:latin typeface="Times New Roman" pitchFamily="18" charset="0"/>
                <a:cs typeface="2  Lotus" pitchFamily="2" charset="-78"/>
              </a:rPr>
              <a:t>توانند فريم ها را بين شبكه ها فوروارد نمايند و صرفا</a:t>
            </a:r>
            <a:r>
              <a:rPr lang="fa-IR" altLang="fa-IR" sz="1800">
                <a:latin typeface="Times New Roman" pitchFamily="18" charset="0"/>
                <a:cs typeface="2  Lotus" pitchFamily="2" charset="-78"/>
              </a:rPr>
              <a:t>ً</a:t>
            </a:r>
            <a:r>
              <a:rPr lang="ar-SA" altLang="fa-IR" sz="1800">
                <a:latin typeface="Times New Roman" pitchFamily="18" charset="0"/>
                <a:cs typeface="2  Lotus" pitchFamily="2" charset="-78"/>
              </a:rPr>
              <a:t> می توانند حامل فريم ها برای روترها باشند تا توسط روترها به ساير شبكه ها </a:t>
            </a:r>
            <a:r>
              <a:rPr lang="fa-IR" altLang="fa-IR" sz="1800">
                <a:latin typeface="Times New Roman" pitchFamily="18" charset="0"/>
                <a:cs typeface="2  Lotus" pitchFamily="2" charset="-78"/>
              </a:rPr>
              <a:t>ارسال</a:t>
            </a:r>
            <a:r>
              <a:rPr lang="ar-SA" altLang="fa-IR" sz="1800">
                <a:latin typeface="Times New Roman" pitchFamily="18" charset="0"/>
                <a:cs typeface="2  Lotus" pitchFamily="2" charset="-78"/>
              </a:rPr>
              <a:t> گردند.</a:t>
            </a:r>
            <a:endParaRPr lang="en-US" altLang="fa-IR" sz="1800">
              <a:latin typeface="Times New Roman" pitchFamily="18" charset="0"/>
              <a:cs typeface="2  Lotus" pitchFamily="2" charset="-78"/>
            </a:endParaRPr>
          </a:p>
          <a:p>
            <a:pPr algn="justLow">
              <a:spcBef>
                <a:spcPct val="0"/>
              </a:spcBef>
              <a:buFontTx/>
              <a:buNone/>
            </a:pPr>
            <a:r>
              <a:rPr lang="ar-SA" altLang="fa-IR" sz="1800">
                <a:latin typeface="Times New Roman" pitchFamily="18" charset="0"/>
                <a:cs typeface="2  Lotus" pitchFamily="2" charset="-78"/>
              </a:rPr>
              <a:t>به صورت پيش فرض، سوئيچ ها باعث تفكيك </a:t>
            </a:r>
            <a:r>
              <a:rPr lang="en-US" altLang="fa-IR" sz="1600">
                <a:latin typeface="Times New Roman" pitchFamily="18" charset="0"/>
                <a:cs typeface="2  Lotus" pitchFamily="2" charset="-78"/>
              </a:rPr>
              <a:t>‍Collision</a:t>
            </a:r>
            <a:r>
              <a:rPr lang="en-US" altLang="fa-IR" sz="1800">
                <a:latin typeface="Times New Roman" pitchFamily="18" charset="0"/>
                <a:cs typeface="2  Lotus" pitchFamily="2" charset="-78"/>
              </a:rPr>
              <a:t> </a:t>
            </a:r>
            <a:r>
              <a:rPr lang="en-US" altLang="fa-IR" sz="1600">
                <a:latin typeface="Times New Roman" pitchFamily="18" charset="0"/>
                <a:cs typeface="2  Lotus" pitchFamily="2" charset="-78"/>
              </a:rPr>
              <a:t>Domain</a:t>
            </a:r>
            <a:r>
              <a:rPr lang="ar-SA" altLang="fa-IR" sz="1800">
                <a:latin typeface="Times New Roman" pitchFamily="18" charset="0"/>
                <a:cs typeface="2  Lotus" pitchFamily="2" charset="-78"/>
              </a:rPr>
              <a:t> در يك شبكه می شوند. </a:t>
            </a:r>
            <a:endParaRPr lang="en-US" altLang="fa-IR" sz="1800">
              <a:latin typeface="Times New Roman" pitchFamily="18" charset="0"/>
              <a:cs typeface="2  Lotus" pitchFamily="2" charset="-78"/>
            </a:endParaRPr>
          </a:p>
        </p:txBody>
      </p:sp>
      <p:sp>
        <p:nvSpPr>
          <p:cNvPr id="19460" name="Rectangle 6"/>
          <p:cNvSpPr>
            <a:spLocks noChangeArrowheads="1"/>
          </p:cNvSpPr>
          <p:nvPr/>
        </p:nvSpPr>
        <p:spPr bwMode="auto">
          <a:xfrm>
            <a:off x="1143000" y="4144963"/>
            <a:ext cx="7683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ar-SA" altLang="fa-IR" sz="1800">
                <a:latin typeface="Times New Roman" pitchFamily="18" charset="0"/>
                <a:cs typeface="2  Lotus" pitchFamily="2" charset="-78"/>
              </a:rPr>
              <a:t>تقریبا</a:t>
            </a:r>
            <a:r>
              <a:rPr lang="fa-IR" altLang="fa-IR" sz="1800">
                <a:latin typeface="Times New Roman" pitchFamily="18" charset="0"/>
                <a:cs typeface="2  Lotus" pitchFamily="2" charset="-78"/>
              </a:rPr>
              <a:t>ً</a:t>
            </a:r>
            <a:r>
              <a:rPr lang="ar-SA" altLang="fa-IR" sz="1800">
                <a:latin typeface="Times New Roman" pitchFamily="18" charset="0"/>
                <a:cs typeface="2  Lotus" pitchFamily="2" charset="-78"/>
              </a:rPr>
              <a:t> در اکثر</a:t>
            </a:r>
            <a:r>
              <a:rPr lang="en-US" altLang="fa-IR" sz="1800">
                <a:latin typeface="Times New Roman" pitchFamily="18" charset="0"/>
                <a:cs typeface="2  Lotus" pitchFamily="2" charset="-78"/>
              </a:rPr>
              <a:t> </a:t>
            </a:r>
            <a:r>
              <a:rPr lang="ar-SA" altLang="fa-IR" sz="1800">
                <a:latin typeface="Times New Roman" pitchFamily="18" charset="0"/>
                <a:cs typeface="2  Lotus" pitchFamily="2" charset="-78"/>
              </a:rPr>
              <a:t>شبکه ها</a:t>
            </a:r>
            <a:r>
              <a:rPr lang="fa-IR" altLang="fa-IR" sz="1800">
                <a:latin typeface="Times New Roman" pitchFamily="18" charset="0"/>
                <a:cs typeface="2  Lotus" pitchFamily="2" charset="-78"/>
              </a:rPr>
              <a:t>ی</a:t>
            </a:r>
            <a:r>
              <a:rPr lang="ar-SA" altLang="fa-IR" sz="1800">
                <a:latin typeface="Times New Roman" pitchFamily="18" charset="0"/>
                <a:cs typeface="2  Lotus" pitchFamily="2" charset="-78"/>
              </a:rPr>
              <a:t> امروزی از یک و یا چندین</a:t>
            </a:r>
            <a:r>
              <a:rPr lang="fa-IR" altLang="fa-IR" sz="1800">
                <a:latin typeface="Times New Roman" pitchFamily="18" charset="0"/>
                <a:cs typeface="2  Lotus" pitchFamily="2" charset="-78"/>
              </a:rPr>
              <a:t> </a:t>
            </a:r>
            <a:r>
              <a:rPr lang="ar-SA" altLang="fa-IR" sz="1800">
                <a:latin typeface="Times New Roman" pitchFamily="18" charset="0"/>
                <a:cs typeface="2  Lotus" pitchFamily="2" charset="-78"/>
              </a:rPr>
              <a:t>سوئیچ که تمامی گره های</a:t>
            </a:r>
            <a:r>
              <a:rPr lang="en-US" altLang="fa-IR" sz="1800">
                <a:latin typeface="Times New Roman" pitchFamily="18" charset="0"/>
                <a:cs typeface="2  Lotus" pitchFamily="2" charset="-78"/>
              </a:rPr>
              <a:t> </a:t>
            </a:r>
            <a:r>
              <a:rPr lang="ar-SA" altLang="fa-IR" sz="1800">
                <a:latin typeface="Times New Roman" pitchFamily="18" charset="0"/>
                <a:cs typeface="2  Lotus" pitchFamily="2" charset="-78"/>
              </a:rPr>
              <a:t>شبکه به آن متصل می گردند، استفاه می شو</a:t>
            </a:r>
            <a:r>
              <a:rPr lang="fa-IR" altLang="fa-IR" sz="1800">
                <a:latin typeface="Times New Roman" pitchFamily="18" charset="0"/>
                <a:cs typeface="2  Lotus" pitchFamily="2" charset="-78"/>
              </a:rPr>
              <a:t>د. </a:t>
            </a:r>
            <a:r>
              <a:rPr lang="ar-SA" altLang="fa-IR" sz="1800">
                <a:latin typeface="Times New Roman" pitchFamily="18" charset="0"/>
                <a:cs typeface="2  Lotus" pitchFamily="2" charset="-78"/>
              </a:rPr>
              <a:t>سوئیچ </a:t>
            </a:r>
            <a:r>
              <a:rPr lang="fa-IR" altLang="fa-IR" sz="1800">
                <a:latin typeface="Times New Roman" pitchFamily="18" charset="0"/>
                <a:cs typeface="2  Lotus" pitchFamily="2" charset="-78"/>
              </a:rPr>
              <a:t>ابزاری</a:t>
            </a:r>
            <a:r>
              <a:rPr lang="ar-SA" altLang="fa-IR" sz="1800">
                <a:latin typeface="Times New Roman" pitchFamily="18" charset="0"/>
                <a:cs typeface="2  Lotus" pitchFamily="2" charset="-78"/>
              </a:rPr>
              <a:t> مطمئن و سریع</a:t>
            </a:r>
            <a:r>
              <a:rPr lang="fa-IR" altLang="fa-IR" sz="1800">
                <a:latin typeface="Times New Roman" pitchFamily="18" charset="0"/>
                <a:cs typeface="2  Lotus" pitchFamily="2" charset="-78"/>
              </a:rPr>
              <a:t>ی</a:t>
            </a:r>
            <a:r>
              <a:rPr lang="ar-SA" altLang="fa-IR" sz="1800">
                <a:latin typeface="Times New Roman" pitchFamily="18" charset="0"/>
                <a:cs typeface="2  Lotus" pitchFamily="2" charset="-78"/>
              </a:rPr>
              <a:t> </a:t>
            </a:r>
            <a:r>
              <a:rPr lang="fa-IR" altLang="fa-IR" sz="1800">
                <a:latin typeface="Times New Roman" pitchFamily="18" charset="0"/>
                <a:cs typeface="2  Lotus" pitchFamily="2" charset="-78"/>
              </a:rPr>
              <a:t>است که امکان مبادله</a:t>
            </a:r>
            <a:r>
              <a:rPr lang="ar-SA" altLang="fa-IR" sz="1800">
                <a:latin typeface="Times New Roman" pitchFamily="18" charset="0"/>
                <a:cs typeface="2  Lotus" pitchFamily="2" charset="-78"/>
              </a:rPr>
              <a:t> اطلاعات </a:t>
            </a:r>
            <a:r>
              <a:rPr lang="fa-IR" altLang="fa-IR" sz="1800">
                <a:latin typeface="Times New Roman" pitchFamily="18" charset="0"/>
                <a:cs typeface="2  Lotus" pitchFamily="2" charset="-78"/>
              </a:rPr>
              <a:t>بی</a:t>
            </a:r>
            <a:r>
              <a:rPr lang="ar-SA" altLang="fa-IR" sz="1800">
                <a:latin typeface="Times New Roman" pitchFamily="18" charset="0"/>
                <a:cs typeface="2  Lotus" pitchFamily="2" charset="-78"/>
              </a:rPr>
              <a:t>ن گره ها در یک</a:t>
            </a:r>
            <a:r>
              <a:rPr lang="en-US" altLang="fa-IR" sz="1800">
                <a:latin typeface="Times New Roman" pitchFamily="18" charset="0"/>
                <a:cs typeface="2  Lotus" pitchFamily="2" charset="-78"/>
              </a:rPr>
              <a:t> </a:t>
            </a:r>
            <a:r>
              <a:rPr lang="ar-SA" altLang="fa-IR" sz="1800">
                <a:latin typeface="Times New Roman" pitchFamily="18" charset="0"/>
                <a:cs typeface="2  Lotus" pitchFamily="2" charset="-78"/>
              </a:rPr>
              <a:t>شبکه را فراهم می نمایند</a:t>
            </a:r>
            <a:r>
              <a:rPr lang="en-US" altLang="fa-IR" sz="1800">
                <a:latin typeface="Times New Roman" pitchFamily="18" charset="0"/>
                <a:cs typeface="2  Lotus" pitchFamily="2" charset="-78"/>
              </a:rPr>
              <a:t> .</a:t>
            </a:r>
          </a:p>
        </p:txBody>
      </p:sp>
      <p:pic>
        <p:nvPicPr>
          <p:cNvPr id="194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562600"/>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Line 9"/>
          <p:cNvSpPr>
            <a:spLocks noChangeShapeType="1"/>
          </p:cNvSpPr>
          <p:nvPr/>
        </p:nvSpPr>
        <p:spPr bwMode="auto">
          <a:xfrm flipV="1">
            <a:off x="7381875" y="5659438"/>
            <a:ext cx="609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3" name="Rectangle 10"/>
          <p:cNvSpPr>
            <a:spLocks noChangeArrowheads="1"/>
          </p:cNvSpPr>
          <p:nvPr/>
        </p:nvSpPr>
        <p:spPr bwMode="auto">
          <a:xfrm>
            <a:off x="6019800" y="5410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fa-IR" altLang="fa-IR" sz="1800">
                <a:solidFill>
                  <a:schemeClr val="hlink"/>
                </a:solidFill>
                <a:latin typeface="Tahoma" pitchFamily="34" charset="0"/>
                <a:cs typeface="2  Lotus" pitchFamily="2" charset="-78"/>
              </a:rPr>
              <a:t>سمبل سوئیچ </a:t>
            </a:r>
            <a:endParaRPr lang="en-US" altLang="fa-IR" sz="1800">
              <a:solidFill>
                <a:schemeClr val="hlink"/>
              </a:solidFill>
              <a:latin typeface="Tahoma" pitchFamily="34" charset="0"/>
              <a:cs typeface="2  Lotus" pitchFamily="2" charset="-78"/>
            </a:endParaRPr>
          </a:p>
        </p:txBody>
      </p:sp>
      <p:pic>
        <p:nvPicPr>
          <p:cNvPr id="1946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257800"/>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12"/>
          <p:cNvSpPr>
            <a:spLocks noChangeArrowheads="1"/>
          </p:cNvSpPr>
          <p:nvPr/>
        </p:nvSpPr>
        <p:spPr bwMode="auto">
          <a:xfrm>
            <a:off x="5715000" y="59578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fa-IR" altLang="fa-IR" sz="1800">
                <a:solidFill>
                  <a:schemeClr val="hlink"/>
                </a:solidFill>
                <a:latin typeface="Times New Roman" pitchFamily="18" charset="0"/>
                <a:cs typeface="2  Lotus" pitchFamily="2" charset="-78"/>
              </a:rPr>
              <a:t>سمبل سوئیچ </a:t>
            </a:r>
            <a:r>
              <a:rPr lang="en-US" altLang="fa-IR" sz="1600">
                <a:solidFill>
                  <a:schemeClr val="hlink"/>
                </a:solidFill>
                <a:latin typeface="Times New Roman" pitchFamily="18" charset="0"/>
                <a:cs typeface="2  Lotus" pitchFamily="2" charset="-78"/>
              </a:rPr>
              <a:t>ATM</a:t>
            </a:r>
            <a:endParaRPr lang="en-US" altLang="fa-IR" sz="1800">
              <a:solidFill>
                <a:schemeClr val="hlink"/>
              </a:solidFill>
              <a:latin typeface="Times New Roman" pitchFamily="18" charset="0"/>
              <a:cs typeface="2  Lotus" pitchFamily="2" charset="-78"/>
            </a:endParaRPr>
          </a:p>
        </p:txBody>
      </p:sp>
      <p:sp>
        <p:nvSpPr>
          <p:cNvPr id="19466" name="Line 13"/>
          <p:cNvSpPr>
            <a:spLocks noChangeShapeType="1"/>
          </p:cNvSpPr>
          <p:nvPr/>
        </p:nvSpPr>
        <p:spPr bwMode="auto">
          <a:xfrm flipH="1">
            <a:off x="5638800" y="56388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ectangle 4"/>
          <p:cNvSpPr txBox="1">
            <a:spLocks noChangeArrowheads="1"/>
          </p:cNvSpPr>
          <p:nvPr/>
        </p:nvSpPr>
        <p:spPr bwMode="auto">
          <a:xfrm>
            <a:off x="2015331" y="819150"/>
            <a:ext cx="5097462" cy="466725"/>
          </a:xfrm>
          <a:prstGeom prst="rect">
            <a:avLst/>
          </a:prstGeom>
          <a:noFill/>
          <a:ln w="9525">
            <a:noFill/>
            <a:miter lim="800000"/>
            <a:headEnd/>
            <a:tailEnd/>
          </a:ln>
        </p:spPr>
        <p:txBody>
          <a:bodyPr anchor="b"/>
          <a:lstStyle/>
          <a:p>
            <a:pPr algn="ctr" rtl="1">
              <a:defRPr/>
            </a:pPr>
            <a:r>
              <a:rPr lang="en-US" sz="3600" b="1" kern="0" dirty="0">
                <a:solidFill>
                  <a:srgbClr val="0000CC"/>
                </a:solidFill>
                <a:latin typeface="Times New Roman" pitchFamily="18" charset="0"/>
                <a:ea typeface="+mj-ea"/>
                <a:cs typeface="2  Titr" pitchFamily="2" charset="-78"/>
              </a:rPr>
              <a:t>Switch</a:t>
            </a:r>
            <a:r>
              <a:rPr lang="fa-IR" sz="2800" b="1" kern="0" dirty="0">
                <a:solidFill>
                  <a:schemeClr val="hlink"/>
                </a:solidFill>
                <a:latin typeface="Times New Roman" pitchFamily="18" charset="0"/>
                <a:ea typeface="+mj-ea"/>
                <a:cs typeface="2  Titr" pitchFamily="2" charset="-78"/>
              </a:rPr>
              <a:t/>
            </a:r>
            <a:br>
              <a:rPr lang="fa-IR" sz="2800" b="1" kern="0" dirty="0">
                <a:solidFill>
                  <a:schemeClr val="hlink"/>
                </a:solidFill>
                <a:latin typeface="Times New Roman" pitchFamily="18" charset="0"/>
                <a:ea typeface="+mj-ea"/>
                <a:cs typeface="2  Titr" pitchFamily="2" charset="-78"/>
              </a:rPr>
            </a:br>
            <a:endParaRPr lang="en-US" sz="2800" b="1" kern="0" dirty="0">
              <a:solidFill>
                <a:schemeClr val="hlink"/>
              </a:solidFill>
              <a:latin typeface="Times New Roman" pitchFamily="18" charset="0"/>
              <a:ea typeface="+mj-ea"/>
              <a:cs typeface="2  Titr" pitchFamily="2" charset="-78"/>
            </a:endParaRPr>
          </a:p>
        </p:txBody>
      </p:sp>
    </p:spTree>
    <p:extLst>
      <p:ext uri="{BB962C8B-B14F-4D97-AF65-F5344CB8AC3E}">
        <p14:creationId xmlns:p14="http://schemas.microsoft.com/office/powerpoint/2010/main" val="1045688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BA048B5E-0588-411A-B759-F521B23356AF}" type="slidenum">
              <a:rPr lang="fa-IR" altLang="fa-IR" sz="1200">
                <a:latin typeface="Arial" charset="0"/>
                <a:cs typeface="2  Titr" pitchFamily="2" charset="-78"/>
              </a:rPr>
              <a:pPr rtl="0" eaLnBrk="1" hangingPunct="1">
                <a:spcBef>
                  <a:spcPct val="0"/>
                </a:spcBef>
                <a:buFontTx/>
                <a:buNone/>
              </a:pPr>
              <a:t>21</a:t>
            </a:fld>
            <a:endParaRPr lang="en-US" altLang="fa-IR" sz="1200">
              <a:latin typeface="Arial" charset="0"/>
              <a:cs typeface="2  Titr" pitchFamily="2" charset="-78"/>
            </a:endParaRPr>
          </a:p>
        </p:txBody>
      </p:sp>
      <p:sp>
        <p:nvSpPr>
          <p:cNvPr id="20484" name="Rectangle 4"/>
          <p:cNvSpPr>
            <a:spLocks noChangeArrowheads="1"/>
          </p:cNvSpPr>
          <p:nvPr/>
        </p:nvSpPr>
        <p:spPr bwMode="auto">
          <a:xfrm>
            <a:off x="215900" y="1052736"/>
            <a:ext cx="8823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fa-IR" altLang="fa-IR" sz="2000" dirty="0">
                <a:latin typeface="Times New Roman" pitchFamily="18" charset="0"/>
                <a:cs typeface="2  Lotus" pitchFamily="2" charset="-78"/>
              </a:rPr>
              <a:t>وظیفه سوئیچها در سه مورد خلاصه می شود:</a:t>
            </a:r>
          </a:p>
          <a:p>
            <a:pPr algn="justLow">
              <a:spcBef>
                <a:spcPct val="0"/>
              </a:spcBef>
              <a:buFontTx/>
              <a:buNone/>
            </a:pPr>
            <a:r>
              <a:rPr lang="fa-IR" altLang="fa-IR" sz="2000" dirty="0">
                <a:solidFill>
                  <a:srgbClr val="0000CC"/>
                </a:solidFill>
                <a:latin typeface="Times New Roman" pitchFamily="18" charset="0"/>
                <a:cs typeface="2  Lotus" pitchFamily="2" charset="-78"/>
              </a:rPr>
              <a:t>1- شناسایی ( </a:t>
            </a:r>
            <a:r>
              <a:rPr lang="en-US" altLang="fa-IR" sz="1800" dirty="0">
                <a:solidFill>
                  <a:srgbClr val="0000CC"/>
                </a:solidFill>
                <a:latin typeface="Times New Roman" pitchFamily="18" charset="0"/>
                <a:cs typeface="2  Lotus" pitchFamily="2" charset="-78"/>
              </a:rPr>
              <a:t>Learning</a:t>
            </a:r>
            <a:r>
              <a:rPr lang="fa-IR" altLang="fa-IR" sz="2000" dirty="0">
                <a:solidFill>
                  <a:srgbClr val="0000CC"/>
                </a:solidFill>
                <a:latin typeface="Times New Roman" pitchFamily="18" charset="0"/>
                <a:cs typeface="2  Lotus" pitchFamily="2" charset="-78"/>
              </a:rPr>
              <a:t> )</a:t>
            </a:r>
            <a:endParaRPr lang="en-US" altLang="fa-IR" sz="2000" dirty="0">
              <a:solidFill>
                <a:srgbClr val="0000CC"/>
              </a:solidFill>
              <a:latin typeface="Times New Roman" pitchFamily="18" charset="0"/>
              <a:cs typeface="2  Lotus" pitchFamily="2" charset="-78"/>
            </a:endParaRPr>
          </a:p>
          <a:p>
            <a:pPr algn="justLow">
              <a:spcBef>
                <a:spcPct val="0"/>
              </a:spcBef>
              <a:buFontTx/>
              <a:buNone/>
            </a:pPr>
            <a:r>
              <a:rPr lang="fa-IR" altLang="fa-IR" sz="2000" dirty="0">
                <a:solidFill>
                  <a:srgbClr val="0000CC"/>
                </a:solidFill>
                <a:latin typeface="Times New Roman" pitchFamily="18" charset="0"/>
                <a:cs typeface="2  Lotus" pitchFamily="2" charset="-78"/>
              </a:rPr>
              <a:t>2- هدایت یا فیلتر ( </a:t>
            </a:r>
            <a:r>
              <a:rPr lang="en-US" altLang="fa-IR" sz="1800" dirty="0">
                <a:solidFill>
                  <a:srgbClr val="0000CC"/>
                </a:solidFill>
                <a:latin typeface="Times New Roman" pitchFamily="18" charset="0"/>
                <a:cs typeface="2  Lotus" pitchFamily="2" charset="-78"/>
              </a:rPr>
              <a:t>Forward/Filter</a:t>
            </a:r>
            <a:r>
              <a:rPr lang="fa-IR" altLang="fa-IR" sz="2000" dirty="0">
                <a:solidFill>
                  <a:srgbClr val="0000CC"/>
                </a:solidFill>
                <a:latin typeface="Times New Roman" pitchFamily="18" charset="0"/>
                <a:cs typeface="2  Lotus" pitchFamily="2" charset="-78"/>
              </a:rPr>
              <a:t> )</a:t>
            </a:r>
            <a:endParaRPr lang="en-US" altLang="fa-IR" sz="2000" dirty="0">
              <a:solidFill>
                <a:srgbClr val="0000CC"/>
              </a:solidFill>
              <a:latin typeface="Times New Roman" pitchFamily="18" charset="0"/>
              <a:cs typeface="2  Lotus" pitchFamily="2" charset="-78"/>
            </a:endParaRPr>
          </a:p>
          <a:p>
            <a:pPr algn="justLow">
              <a:spcBef>
                <a:spcPct val="0"/>
              </a:spcBef>
              <a:buFontTx/>
              <a:buNone/>
            </a:pPr>
            <a:r>
              <a:rPr lang="fa-IR" altLang="fa-IR" sz="2000" dirty="0">
                <a:solidFill>
                  <a:srgbClr val="0000CC"/>
                </a:solidFill>
                <a:latin typeface="Times New Roman" pitchFamily="18" charset="0"/>
                <a:cs typeface="2  Lotus" pitchFamily="2" charset="-78"/>
              </a:rPr>
              <a:t>3- جلوگیری از بروز حلقه ( </a:t>
            </a:r>
            <a:r>
              <a:rPr lang="en-US" altLang="fa-IR" sz="2000" dirty="0">
                <a:solidFill>
                  <a:srgbClr val="0000CC"/>
                </a:solidFill>
                <a:latin typeface="Times New Roman" pitchFamily="18" charset="0"/>
                <a:cs typeface="2  Lotus" pitchFamily="2" charset="-78"/>
              </a:rPr>
              <a:t>Loop </a:t>
            </a:r>
            <a:r>
              <a:rPr lang="en-US" altLang="fa-IR" sz="1800" dirty="0">
                <a:solidFill>
                  <a:srgbClr val="0000CC"/>
                </a:solidFill>
                <a:latin typeface="Times New Roman" pitchFamily="18" charset="0"/>
                <a:cs typeface="2  Lotus" pitchFamily="2" charset="-78"/>
              </a:rPr>
              <a:t>Prevention</a:t>
            </a:r>
            <a:r>
              <a:rPr lang="fa-IR" altLang="fa-IR" sz="2000" dirty="0">
                <a:solidFill>
                  <a:srgbClr val="0000CC"/>
                </a:solidFill>
                <a:latin typeface="Times New Roman" pitchFamily="18" charset="0"/>
                <a:cs typeface="2  Lotus" pitchFamily="2" charset="-78"/>
              </a:rPr>
              <a:t> )</a:t>
            </a:r>
            <a:endParaRPr lang="en-US" altLang="fa-IR" sz="2000" dirty="0">
              <a:solidFill>
                <a:srgbClr val="0000CC"/>
              </a:solidFill>
              <a:latin typeface="Times New Roman" pitchFamily="18" charset="0"/>
              <a:cs typeface="2  Lotus" pitchFamily="2" charset="-78"/>
            </a:endParaRPr>
          </a:p>
        </p:txBody>
      </p:sp>
      <p:sp>
        <p:nvSpPr>
          <p:cNvPr id="20485" name="Rectangle 6"/>
          <p:cNvSpPr>
            <a:spLocks noChangeArrowheads="1"/>
          </p:cNvSpPr>
          <p:nvPr/>
        </p:nvSpPr>
        <p:spPr bwMode="auto">
          <a:xfrm>
            <a:off x="350292" y="2546351"/>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fa-IR" altLang="fa-IR" sz="2000" b="1" dirty="0">
                <a:solidFill>
                  <a:srgbClr val="0000CC"/>
                </a:solidFill>
                <a:latin typeface="Times New Roman" pitchFamily="18" charset="0"/>
                <a:cs typeface="2  Lotus" pitchFamily="2" charset="-78"/>
              </a:rPr>
              <a:t>1- شناسایی:</a:t>
            </a:r>
          </a:p>
          <a:p>
            <a:pPr algn="justLow">
              <a:spcBef>
                <a:spcPct val="0"/>
              </a:spcBef>
              <a:buFontTx/>
              <a:buNone/>
            </a:pPr>
            <a:r>
              <a:rPr lang="fa-IR" altLang="fa-IR" sz="1800" dirty="0">
                <a:latin typeface="Times New Roman" pitchFamily="18" charset="0"/>
                <a:cs typeface="2  Lotus" pitchFamily="2" charset="-78"/>
              </a:rPr>
              <a:t>یک سوئیچ با بررسی آدرس </a:t>
            </a:r>
            <a:r>
              <a:rPr lang="en-US" altLang="fa-IR" sz="1600" dirty="0">
                <a:latin typeface="Times New Roman" pitchFamily="18" charset="0"/>
                <a:cs typeface="2  Lotus" pitchFamily="2" charset="-78"/>
              </a:rPr>
              <a:t>MAC</a:t>
            </a:r>
            <a:r>
              <a:rPr lang="fa-IR" altLang="fa-IR" sz="1800" dirty="0">
                <a:latin typeface="Times New Roman" pitchFamily="18" charset="0"/>
                <a:cs typeface="2  Lotus" pitchFamily="2" charset="-78"/>
              </a:rPr>
              <a:t> مبدأ هر فریمی که به آن میرسد، آدرسهای </a:t>
            </a:r>
            <a:r>
              <a:rPr lang="en-US" altLang="fa-IR" sz="1600" dirty="0">
                <a:latin typeface="Times New Roman" pitchFamily="18" charset="0"/>
                <a:cs typeface="2  Lotus" pitchFamily="2" charset="-78"/>
              </a:rPr>
              <a:t>MAC</a:t>
            </a:r>
            <a:r>
              <a:rPr lang="fa-IR" altLang="fa-IR" sz="1800" dirty="0">
                <a:latin typeface="Times New Roman" pitchFamily="18" charset="0"/>
                <a:cs typeface="2  Lotus" pitchFamily="2" charset="-78"/>
              </a:rPr>
              <a:t> درون شبکه را شناسایی می</a:t>
            </a:r>
            <a:r>
              <a:rPr lang="fa-IR" altLang="fa-IR" sz="500" dirty="0">
                <a:latin typeface="Times New Roman" pitchFamily="18" charset="0"/>
                <a:cs typeface="2  Lotus" pitchFamily="2" charset="-78"/>
              </a:rPr>
              <a:t> </a:t>
            </a:r>
            <a:r>
              <a:rPr lang="fa-IR" altLang="fa-IR" sz="1800" dirty="0">
                <a:latin typeface="Times New Roman" pitchFamily="18" charset="0"/>
                <a:cs typeface="2  Lotus" pitchFamily="2" charset="-78"/>
              </a:rPr>
              <a:t>کند. سوئیچ با شناسایی این آدرسها، میتواند در آینده تصمیمات درستی در مورد هدایت فریم ها اتخاذ کند.</a:t>
            </a:r>
            <a:endParaRPr lang="en-US" altLang="fa-IR" sz="1800" dirty="0">
              <a:latin typeface="Times New Roman" pitchFamily="18" charset="0"/>
              <a:cs typeface="2  Lotus" pitchFamily="2" charset="-78"/>
            </a:endParaRPr>
          </a:p>
        </p:txBody>
      </p:sp>
      <p:sp>
        <p:nvSpPr>
          <p:cNvPr id="6" name="Rectangle 9"/>
          <p:cNvSpPr>
            <a:spLocks noChangeArrowheads="1"/>
          </p:cNvSpPr>
          <p:nvPr/>
        </p:nvSpPr>
        <p:spPr bwMode="auto">
          <a:xfrm>
            <a:off x="7162265" y="188640"/>
            <a:ext cx="18742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2800" b="1" dirty="0" smtClean="0">
                <a:solidFill>
                  <a:srgbClr val="00B0F0"/>
                </a:solidFill>
                <a:cs typeface="B Nazanin" panose="00000400000000000000" pitchFamily="2" charset="-78"/>
              </a:rPr>
              <a:t>وظایف سوئیچ</a:t>
            </a:r>
            <a:endParaRPr lang="en-US" altLang="fa-IR" sz="1800" b="1" dirty="0">
              <a:solidFill>
                <a:schemeClr val="hlink"/>
              </a:solidFill>
              <a:latin typeface="Times New Roman" pitchFamily="18" charset="0"/>
              <a:cs typeface="2  Titr" pitchFamily="2" charset="-78"/>
            </a:endParaRPr>
          </a:p>
        </p:txBody>
      </p:sp>
      <p:sp>
        <p:nvSpPr>
          <p:cNvPr id="7" name="Rectangle 6"/>
          <p:cNvSpPr>
            <a:spLocks noChangeArrowheads="1"/>
          </p:cNvSpPr>
          <p:nvPr/>
        </p:nvSpPr>
        <p:spPr bwMode="auto">
          <a:xfrm>
            <a:off x="423738" y="3573016"/>
            <a:ext cx="85407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fa-IR" altLang="fa-IR" sz="2000" b="1" dirty="0">
                <a:solidFill>
                  <a:srgbClr val="0000CC"/>
                </a:solidFill>
                <a:latin typeface="Times New Roman" pitchFamily="18" charset="0"/>
                <a:cs typeface="2  Lotus" pitchFamily="2" charset="-78"/>
              </a:rPr>
              <a:t>2- هدایت  یا فیلتر:</a:t>
            </a:r>
          </a:p>
          <a:p>
            <a:pPr algn="justLow">
              <a:spcBef>
                <a:spcPct val="0"/>
              </a:spcBef>
              <a:buFontTx/>
              <a:buNone/>
            </a:pPr>
            <a:r>
              <a:rPr lang="fa-IR" altLang="fa-IR" sz="1800" dirty="0">
                <a:latin typeface="Times New Roman" pitchFamily="18" charset="0"/>
                <a:cs typeface="2  Lotus" pitchFamily="2" charset="-78"/>
              </a:rPr>
              <a:t>هر سوئیچ بر اساس آدرس </a:t>
            </a:r>
            <a:r>
              <a:rPr lang="en-US" altLang="fa-IR" sz="1600" dirty="0">
                <a:latin typeface="Times New Roman" pitchFamily="18" charset="0"/>
                <a:cs typeface="2  Lotus" pitchFamily="2" charset="-78"/>
              </a:rPr>
              <a:t>MAC</a:t>
            </a:r>
            <a:r>
              <a:rPr lang="fa-IR" altLang="fa-IR" sz="1800" dirty="0">
                <a:latin typeface="Times New Roman" pitchFamily="18" charset="0"/>
                <a:cs typeface="2  Lotus" pitchFamily="2" charset="-78"/>
              </a:rPr>
              <a:t> مقصد فریم تصمیم می</a:t>
            </a:r>
            <a:r>
              <a:rPr lang="fa-IR" altLang="fa-IR" sz="300" dirty="0">
                <a:latin typeface="Times New Roman" pitchFamily="18" charset="0"/>
                <a:cs typeface="2  Lotus" pitchFamily="2" charset="-78"/>
              </a:rPr>
              <a:t> </a:t>
            </a:r>
            <a:r>
              <a:rPr lang="fa-IR" altLang="fa-IR" sz="1800" dirty="0">
                <a:latin typeface="Times New Roman" pitchFamily="18" charset="0"/>
                <a:cs typeface="2  Lotus" pitchFamily="2" charset="-78"/>
              </a:rPr>
              <a:t>گیرد که آن را هدایت کند یا فیلتر نماید. سوئیچ با نگاه کردن به آدرسهای </a:t>
            </a:r>
            <a:r>
              <a:rPr lang="en-US" altLang="fa-IR" sz="1600" dirty="0">
                <a:latin typeface="Times New Roman" pitchFamily="18" charset="0"/>
                <a:cs typeface="2  Lotus" pitchFamily="2" charset="-78"/>
              </a:rPr>
              <a:t>MAC</a:t>
            </a:r>
            <a:r>
              <a:rPr lang="fa-IR" altLang="fa-IR" sz="1800" dirty="0">
                <a:latin typeface="Times New Roman" pitchFamily="18" charset="0"/>
                <a:cs typeface="2  Lotus" pitchFamily="2" charset="-78"/>
              </a:rPr>
              <a:t> شناسایی شده</a:t>
            </a:r>
            <a:r>
              <a:rPr lang="fa-IR" altLang="fa-IR" sz="100" dirty="0">
                <a:latin typeface="Times New Roman" pitchFamily="18" charset="0"/>
                <a:cs typeface="2  Lotus" pitchFamily="2" charset="-78"/>
              </a:rPr>
              <a:t> </a:t>
            </a:r>
            <a:r>
              <a:rPr lang="fa-IR" altLang="fa-IR" sz="1800" dirty="0">
                <a:latin typeface="Times New Roman" pitchFamily="18" charset="0"/>
                <a:cs typeface="2  Lotus" pitchFamily="2" charset="-78"/>
              </a:rPr>
              <a:t>ای که اکنون آنها را در جدولی قرار داده است، تصمیم به هدایت فریم می</a:t>
            </a:r>
            <a:r>
              <a:rPr lang="fa-IR" altLang="fa-IR" sz="500" dirty="0">
                <a:latin typeface="Times New Roman" pitchFamily="18" charset="0"/>
                <a:cs typeface="2  Lotus" pitchFamily="2" charset="-78"/>
              </a:rPr>
              <a:t> </a:t>
            </a:r>
            <a:r>
              <a:rPr lang="fa-IR" altLang="fa-IR" sz="1800" dirty="0">
                <a:latin typeface="Times New Roman" pitchFamily="18" charset="0"/>
                <a:cs typeface="2  Lotus" pitchFamily="2" charset="-78"/>
              </a:rPr>
              <a:t>گیرد.</a:t>
            </a:r>
          </a:p>
          <a:p>
            <a:pPr algn="justLow">
              <a:spcBef>
                <a:spcPct val="0"/>
              </a:spcBef>
              <a:buFontTx/>
              <a:buNone/>
            </a:pPr>
            <a:r>
              <a:rPr lang="fa-IR" altLang="fa-IR" sz="1800" dirty="0">
                <a:latin typeface="Times New Roman" pitchFamily="18" charset="0"/>
                <a:cs typeface="2  Lotus" pitchFamily="2" charset="-78"/>
              </a:rPr>
              <a:t>یک سوئیچ برای اینکه فریمی را هدایت کند از جدول </a:t>
            </a:r>
            <a:r>
              <a:rPr lang="en-US" altLang="fa-IR" sz="1800" dirty="0">
                <a:latin typeface="Times New Roman" pitchFamily="18" charset="0"/>
                <a:cs typeface="2  Lotus" pitchFamily="2" charset="-78"/>
              </a:rPr>
              <a:t>Bridge</a:t>
            </a:r>
            <a:r>
              <a:rPr lang="fa-IR" altLang="fa-IR" sz="1800" dirty="0">
                <a:latin typeface="Times New Roman" pitchFamily="18" charset="0"/>
                <a:cs typeface="2  Lotus" pitchFamily="2" charset="-78"/>
              </a:rPr>
              <a:t> یا جدول ادرسهای </a:t>
            </a:r>
            <a:r>
              <a:rPr lang="en-US" altLang="fa-IR" sz="1800" dirty="0">
                <a:latin typeface="Times New Roman" pitchFamily="18" charset="0"/>
                <a:cs typeface="2  Lotus" pitchFamily="2" charset="-78"/>
              </a:rPr>
              <a:t>MAC</a:t>
            </a:r>
            <a:r>
              <a:rPr lang="fa-IR" altLang="fa-IR" sz="1800" dirty="0">
                <a:latin typeface="Times New Roman" pitchFamily="18" charset="0"/>
                <a:cs typeface="2  Lotus" pitchFamily="2" charset="-78"/>
              </a:rPr>
              <a:t> استفاده می نماید. این جدول به صورت دینامیک ساخته شده و آدرسهای شناسایی شده درون این جدول ذخیره می</a:t>
            </a:r>
            <a:r>
              <a:rPr lang="fa-IR" altLang="fa-IR" sz="400" dirty="0">
                <a:latin typeface="Times New Roman" pitchFamily="18" charset="0"/>
                <a:cs typeface="2  Lotus" pitchFamily="2" charset="-78"/>
              </a:rPr>
              <a:t> </a:t>
            </a:r>
            <a:r>
              <a:rPr lang="fa-IR" altLang="fa-IR" sz="1800" dirty="0">
                <a:latin typeface="Times New Roman" pitchFamily="18" charset="0"/>
                <a:cs typeface="2  Lotus" pitchFamily="2" charset="-78"/>
              </a:rPr>
              <a:t>شود. سوئیچ با بررسی این جدول تصمیم می</a:t>
            </a:r>
            <a:r>
              <a:rPr lang="fa-IR" altLang="fa-IR" sz="500" dirty="0">
                <a:latin typeface="Times New Roman" pitchFamily="18" charset="0"/>
                <a:cs typeface="2  Lotus" pitchFamily="2" charset="-78"/>
              </a:rPr>
              <a:t> </a:t>
            </a:r>
            <a:r>
              <a:rPr lang="fa-IR" altLang="fa-IR" sz="1800" dirty="0">
                <a:latin typeface="Times New Roman" pitchFamily="18" charset="0"/>
                <a:cs typeface="2  Lotus" pitchFamily="2" charset="-78"/>
              </a:rPr>
              <a:t>گیرد که فریم را هدایت یا فیلتر کند.</a:t>
            </a:r>
            <a:endParaRPr lang="en-US" altLang="fa-IR" sz="1800" dirty="0">
              <a:latin typeface="Times New Roman" pitchFamily="18" charset="0"/>
              <a:cs typeface="2  Lotus" pitchFamily="2" charset="-78"/>
            </a:endParaRPr>
          </a:p>
        </p:txBody>
      </p:sp>
      <p:sp>
        <p:nvSpPr>
          <p:cNvPr id="8" name="Rectangle 6"/>
          <p:cNvSpPr>
            <a:spLocks noChangeArrowheads="1"/>
          </p:cNvSpPr>
          <p:nvPr/>
        </p:nvSpPr>
        <p:spPr bwMode="auto">
          <a:xfrm>
            <a:off x="361868" y="5357366"/>
            <a:ext cx="861218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a:spcBef>
                <a:spcPct val="0"/>
              </a:spcBef>
              <a:buFontTx/>
              <a:buNone/>
            </a:pPr>
            <a:r>
              <a:rPr lang="fa-IR" altLang="fa-IR" sz="2000" b="1" dirty="0">
                <a:solidFill>
                  <a:srgbClr val="0000CC"/>
                </a:solidFill>
                <a:latin typeface="Times New Roman" pitchFamily="18" charset="0"/>
                <a:cs typeface="2  Lotus" pitchFamily="2" charset="-78"/>
              </a:rPr>
              <a:t>3- جلوگیری از بروز حلقه:</a:t>
            </a:r>
          </a:p>
          <a:p>
            <a:pPr algn="justLow">
              <a:spcBef>
                <a:spcPct val="0"/>
              </a:spcBef>
              <a:buFontTx/>
              <a:buNone/>
            </a:pPr>
            <a:r>
              <a:rPr lang="fa-IR" altLang="fa-IR" sz="1800" dirty="0">
                <a:latin typeface="Times New Roman" pitchFamily="18" charset="0"/>
                <a:cs typeface="2  Lotus" pitchFamily="2" charset="-78"/>
              </a:rPr>
              <a:t>یک سوئیچ با استفاده از </a:t>
            </a:r>
            <a:r>
              <a:rPr lang="en-US" altLang="fa-IR" sz="1800" dirty="0">
                <a:latin typeface="Times New Roman" pitchFamily="18" charset="0"/>
                <a:cs typeface="2  Lotus" pitchFamily="2" charset="-78"/>
              </a:rPr>
              <a:t>STP</a:t>
            </a:r>
            <a:r>
              <a:rPr lang="fa-IR" altLang="fa-IR" sz="1800" dirty="0">
                <a:latin typeface="Times New Roman" pitchFamily="18" charset="0"/>
                <a:cs typeface="2  Lotus" pitchFamily="2" charset="-78"/>
              </a:rPr>
              <a:t> یا پروتکل درخت پوشا، یک محیط عاری از حلقه با سایر سوئیچ ها می سازد. وجود لینک های اضافی قابلیت دسترسی به شبکه را افزایش می دهند ولی موجب حلقه در شبکه می شوند، </a:t>
            </a:r>
            <a:r>
              <a:rPr lang="en-US" altLang="fa-IR" sz="1800" dirty="0">
                <a:latin typeface="Times New Roman" pitchFamily="18" charset="0"/>
                <a:cs typeface="2  Lotus" pitchFamily="2" charset="-78"/>
              </a:rPr>
              <a:t>STP</a:t>
            </a:r>
            <a:r>
              <a:rPr lang="fa-IR" altLang="fa-IR" sz="1800" dirty="0">
                <a:latin typeface="Times New Roman" pitchFamily="18" charset="0"/>
                <a:cs typeface="2  Lotus" pitchFamily="2" charset="-78"/>
              </a:rPr>
              <a:t> از اینکه سوئیچ اجازه دهد فریم ها به مدت نامحدودی در یک دور باطل گرفتار آمده و تراکم شبکه را افزایش دهند، جلوگیری می</a:t>
            </a:r>
            <a:r>
              <a:rPr lang="fa-IR" altLang="fa-IR" sz="800" dirty="0">
                <a:latin typeface="Times New Roman" pitchFamily="18" charset="0"/>
                <a:cs typeface="2  Lotus" pitchFamily="2" charset="-78"/>
              </a:rPr>
              <a:t> </a:t>
            </a:r>
            <a:r>
              <a:rPr lang="fa-IR" altLang="fa-IR" sz="1800" dirty="0">
                <a:latin typeface="Times New Roman" pitchFamily="18" charset="0"/>
                <a:cs typeface="2  Lotus" pitchFamily="2" charset="-78"/>
              </a:rPr>
              <a:t>نماید.</a:t>
            </a:r>
            <a:endParaRPr lang="en-US" altLang="fa-IR" sz="1800" dirty="0">
              <a:latin typeface="Times New Roman" pitchFamily="18" charset="0"/>
              <a:cs typeface="2  Lotus" pitchFamily="2" charset="-78"/>
            </a:endParaRPr>
          </a:p>
        </p:txBody>
      </p:sp>
    </p:spTree>
    <p:extLst>
      <p:ext uri="{BB962C8B-B14F-4D97-AF65-F5344CB8AC3E}">
        <p14:creationId xmlns:p14="http://schemas.microsoft.com/office/powerpoint/2010/main" val="3619304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2729952" y="332656"/>
            <a:ext cx="5097462" cy="990600"/>
          </a:xfrm>
        </p:spPr>
        <p:txBody>
          <a:bodyPr>
            <a:normAutofit fontScale="90000"/>
          </a:bodyPr>
          <a:lstStyle/>
          <a:p>
            <a:pPr eaLnBrk="1" hangingPunct="1"/>
            <a:r>
              <a:rPr lang="fa-IR" altLang="fa-IR" sz="3600" b="1" dirty="0" smtClean="0">
                <a:solidFill>
                  <a:srgbClr val="0000CC"/>
                </a:solidFill>
                <a:latin typeface="Times New Roman" pitchFamily="18" charset="0"/>
                <a:cs typeface="2  Titr" pitchFamily="2" charset="-78"/>
              </a:rPr>
              <a:t>تعریف چند اصطلاح</a:t>
            </a:r>
            <a:r>
              <a:rPr lang="fa-IR" altLang="fa-IR" sz="4000" b="1" dirty="0" smtClean="0">
                <a:solidFill>
                  <a:srgbClr val="000099"/>
                </a:solidFill>
                <a:latin typeface="Times New Roman" pitchFamily="18" charset="0"/>
                <a:cs typeface="2  Titr" pitchFamily="2" charset="-78"/>
              </a:rPr>
              <a:t> </a:t>
            </a:r>
            <a:br>
              <a:rPr lang="fa-IR" altLang="fa-IR" sz="4000" b="1" dirty="0" smtClean="0">
                <a:solidFill>
                  <a:srgbClr val="000099"/>
                </a:solidFill>
                <a:latin typeface="Times New Roman" pitchFamily="18" charset="0"/>
                <a:cs typeface="2  Titr" pitchFamily="2" charset="-78"/>
              </a:rPr>
            </a:br>
            <a:r>
              <a:rPr lang="en-US" altLang="fa-IR" sz="2800" b="1" dirty="0" smtClean="0">
                <a:solidFill>
                  <a:schemeClr val="hlink"/>
                </a:solidFill>
                <a:latin typeface="Times New Roman" pitchFamily="18" charset="0"/>
                <a:cs typeface="2  Titr" pitchFamily="2" charset="-78"/>
              </a:rPr>
              <a:t>Switch</a:t>
            </a:r>
          </a:p>
        </p:txBody>
      </p:sp>
      <p:sp>
        <p:nvSpPr>
          <p:cNvPr id="23555" name="Slide Number Placeholder 7"/>
          <p:cNvSpPr txBox="1">
            <a:spLocks noGrp="1"/>
          </p:cNvSpPr>
          <p:nvPr/>
        </p:nvSpPr>
        <p:spPr bwMode="auto">
          <a:xfrm>
            <a:off x="0" y="6543675"/>
            <a:ext cx="428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DFD14C7C-FCC6-4D04-98EE-FF37F96F4103}" type="slidenum">
              <a:rPr lang="fa-IR" altLang="fa-IR" sz="1200">
                <a:latin typeface="Arial" charset="0"/>
                <a:cs typeface="2  Titr" pitchFamily="2" charset="-78"/>
              </a:rPr>
              <a:pPr rtl="0" eaLnBrk="1" hangingPunct="1">
                <a:spcBef>
                  <a:spcPct val="0"/>
                </a:spcBef>
                <a:buFontTx/>
                <a:buNone/>
              </a:pPr>
              <a:t>22</a:t>
            </a:fld>
            <a:endParaRPr lang="en-US" altLang="fa-IR" sz="1200">
              <a:latin typeface="Arial" charset="0"/>
              <a:cs typeface="2  Titr" pitchFamily="2" charset="-78"/>
            </a:endParaRPr>
          </a:p>
        </p:txBody>
      </p:sp>
      <p:pic>
        <p:nvPicPr>
          <p:cNvPr id="23556" name="Picture 12" descr="cdccont_0900aecd8006d184"/>
          <p:cNvPicPr>
            <a:picLocks noChangeAspect="1" noChangeArrowheads="1"/>
          </p:cNvPicPr>
          <p:nvPr/>
        </p:nvPicPr>
        <p:blipFill>
          <a:blip r:embed="rId3">
            <a:extLst>
              <a:ext uri="{28A0092B-C50C-407E-A947-70E740481C1C}">
                <a14:useLocalDpi xmlns:a14="http://schemas.microsoft.com/office/drawing/2010/main" val="0"/>
              </a:ext>
            </a:extLst>
          </a:blip>
          <a:srcRect l="1500" t="9766" r="999" b="4185"/>
          <a:stretch>
            <a:fillRect/>
          </a:stretch>
        </p:blipFill>
        <p:spPr bwMode="auto">
          <a:xfrm>
            <a:off x="1295400" y="1828800"/>
            <a:ext cx="70199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800600"/>
            <a:ext cx="2209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4"/>
          <p:cNvSpPr txBox="1">
            <a:spLocks noChangeArrowheads="1"/>
          </p:cNvSpPr>
          <p:nvPr/>
        </p:nvSpPr>
        <p:spPr bwMode="auto">
          <a:xfrm>
            <a:off x="3886200" y="3962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a:latin typeface="Tahoma" pitchFamily="34" charset="0"/>
              </a:rPr>
              <a:t>4500 Series</a:t>
            </a:r>
          </a:p>
        </p:txBody>
      </p:sp>
      <p:sp>
        <p:nvSpPr>
          <p:cNvPr id="23559" name="Text Box 15"/>
          <p:cNvSpPr txBox="1">
            <a:spLocks noChangeArrowheads="1"/>
          </p:cNvSpPr>
          <p:nvPr/>
        </p:nvSpPr>
        <p:spPr bwMode="auto">
          <a:xfrm>
            <a:off x="6934200" y="57912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a:latin typeface="Tahoma" pitchFamily="34" charset="0"/>
              </a:rPr>
              <a:t>3750 Series</a:t>
            </a:r>
          </a:p>
        </p:txBody>
      </p:sp>
      <p:sp>
        <p:nvSpPr>
          <p:cNvPr id="23560" name="Text Box 22"/>
          <p:cNvSpPr txBox="1">
            <a:spLocks noChangeArrowheads="1"/>
          </p:cNvSpPr>
          <p:nvPr/>
        </p:nvSpPr>
        <p:spPr bwMode="auto">
          <a:xfrm>
            <a:off x="381000" y="2057400"/>
            <a:ext cx="2438400" cy="650875"/>
          </a:xfrm>
          <a:prstGeom prst="rect">
            <a:avLst/>
          </a:prstGeom>
          <a:noFill/>
          <a:ln w="9525">
            <a:solidFill>
              <a:schemeClr va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fa-IR" altLang="fa-IR" sz="1800" b="1" dirty="0">
                <a:latin typeface="Tahoma" pitchFamily="34" charset="0"/>
                <a:cs typeface="B Nazanin" panose="00000400000000000000" pitchFamily="2" charset="-78"/>
              </a:rPr>
              <a:t>سری 4500،5000 و 6500</a:t>
            </a:r>
            <a:r>
              <a:rPr lang="en-US" altLang="fa-IR" sz="1800" b="1" dirty="0">
                <a:latin typeface="Tahoma" pitchFamily="34" charset="0"/>
                <a:cs typeface="B Nazanin" panose="00000400000000000000" pitchFamily="2" charset="-78"/>
              </a:rPr>
              <a:t> </a:t>
            </a:r>
            <a:r>
              <a:rPr lang="fa-IR" altLang="fa-IR" sz="1800" b="1" dirty="0">
                <a:latin typeface="Tahoma" pitchFamily="34" charset="0"/>
                <a:cs typeface="B Nazanin" panose="00000400000000000000" pitchFamily="2" charset="-78"/>
              </a:rPr>
              <a:t>مبتنی بر شاسی میباشند.</a:t>
            </a:r>
            <a:endParaRPr lang="en-US" altLang="fa-IR" sz="1800" b="1" dirty="0">
              <a:latin typeface="Tahoma" pitchFamily="34" charset="0"/>
              <a:cs typeface="B Nazanin" panose="00000400000000000000" pitchFamily="2" charset="-78"/>
            </a:endParaRPr>
          </a:p>
        </p:txBody>
      </p:sp>
      <p:pic>
        <p:nvPicPr>
          <p:cNvPr id="23561" name="Picture 29" descr="2950T-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865688"/>
            <a:ext cx="19812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30"/>
          <p:cNvSpPr txBox="1">
            <a:spLocks noChangeArrowheads="1"/>
          </p:cNvSpPr>
          <p:nvPr/>
        </p:nvSpPr>
        <p:spPr bwMode="auto">
          <a:xfrm>
            <a:off x="228600" y="5105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a:latin typeface="Tahoma" pitchFamily="34" charset="0"/>
              </a:rPr>
              <a:t>2950T-24</a:t>
            </a:r>
          </a:p>
        </p:txBody>
      </p:sp>
      <p:pic>
        <p:nvPicPr>
          <p:cNvPr id="23563" name="Picture 31" descr="3750G-24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900613"/>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32"/>
          <p:cNvSpPr txBox="1">
            <a:spLocks noChangeArrowheads="1"/>
          </p:cNvSpPr>
          <p:nvPr/>
        </p:nvSpPr>
        <p:spPr bwMode="auto">
          <a:xfrm>
            <a:off x="4724400" y="5257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a:latin typeface="Tahoma" pitchFamily="34" charset="0"/>
              </a:rPr>
              <a:t>3750G-TS</a:t>
            </a:r>
          </a:p>
        </p:txBody>
      </p:sp>
      <p:pic>
        <p:nvPicPr>
          <p:cNvPr id="23565"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633913"/>
            <a:ext cx="2209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34"/>
          <p:cNvSpPr txBox="1">
            <a:spLocks noChangeArrowheads="1"/>
          </p:cNvSpPr>
          <p:nvPr/>
        </p:nvSpPr>
        <p:spPr bwMode="auto">
          <a:xfrm>
            <a:off x="2209800" y="5943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a:latin typeface="Tahoma" pitchFamily="34" charset="0"/>
              </a:rPr>
              <a:t>2950 Series</a:t>
            </a:r>
          </a:p>
        </p:txBody>
      </p:sp>
    </p:spTree>
    <p:extLst>
      <p:ext uri="{BB962C8B-B14F-4D97-AF65-F5344CB8AC3E}">
        <p14:creationId xmlns:p14="http://schemas.microsoft.com/office/powerpoint/2010/main" val="1976474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17"/>
          <p:cNvSpPr>
            <a:spLocks noChangeShapeType="1"/>
          </p:cNvSpPr>
          <p:nvPr/>
        </p:nvSpPr>
        <p:spPr bwMode="auto">
          <a:xfrm>
            <a:off x="611188" y="3962400"/>
            <a:ext cx="8064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9" name="Freeform 26"/>
          <p:cNvSpPr>
            <a:spLocks/>
          </p:cNvSpPr>
          <p:nvPr/>
        </p:nvSpPr>
        <p:spPr bwMode="auto">
          <a:xfrm>
            <a:off x="681038" y="3962400"/>
            <a:ext cx="1011237" cy="800100"/>
          </a:xfrm>
          <a:custGeom>
            <a:avLst/>
            <a:gdLst>
              <a:gd name="T0" fmla="*/ 0 w 637"/>
              <a:gd name="T1" fmla="*/ 0 h 526"/>
              <a:gd name="T2" fmla="*/ 2147483647 w 637"/>
              <a:gd name="T3" fmla="*/ 2147483647 h 526"/>
              <a:gd name="T4" fmla="*/ 2147483647 w 637"/>
              <a:gd name="T5" fmla="*/ 2147483647 h 526"/>
              <a:gd name="T6" fmla="*/ 0 w 637"/>
              <a:gd name="T7" fmla="*/ 2147483647 h 526"/>
              <a:gd name="T8" fmla="*/ 0 w 637"/>
              <a:gd name="T9" fmla="*/ 0 h 526"/>
              <a:gd name="T10" fmla="*/ 0 60000 65536"/>
              <a:gd name="T11" fmla="*/ 0 60000 65536"/>
              <a:gd name="T12" fmla="*/ 0 60000 65536"/>
              <a:gd name="T13" fmla="*/ 0 60000 65536"/>
              <a:gd name="T14" fmla="*/ 0 60000 65536"/>
              <a:gd name="T15" fmla="*/ 0 w 637"/>
              <a:gd name="T16" fmla="*/ 0 h 526"/>
              <a:gd name="T17" fmla="*/ 637 w 637"/>
              <a:gd name="T18" fmla="*/ 526 h 526"/>
            </a:gdLst>
            <a:ahLst/>
            <a:cxnLst>
              <a:cxn ang="T10">
                <a:pos x="T0" y="T1"/>
              </a:cxn>
              <a:cxn ang="T11">
                <a:pos x="T2" y="T3"/>
              </a:cxn>
              <a:cxn ang="T12">
                <a:pos x="T4" y="T5"/>
              </a:cxn>
              <a:cxn ang="T13">
                <a:pos x="T6" y="T7"/>
              </a:cxn>
              <a:cxn ang="T14">
                <a:pos x="T8" y="T9"/>
              </a:cxn>
            </a:cxnLst>
            <a:rect l="T15" t="T16" r="T17" b="T18"/>
            <a:pathLst>
              <a:path w="637" h="526">
                <a:moveTo>
                  <a:pt x="0" y="0"/>
                </a:moveTo>
                <a:lnTo>
                  <a:pt x="637" y="72"/>
                </a:lnTo>
                <a:lnTo>
                  <a:pt x="637" y="526"/>
                </a:lnTo>
                <a:lnTo>
                  <a:pt x="0" y="450"/>
                </a:lnTo>
                <a:lnTo>
                  <a:pt x="0" y="0"/>
                </a:lnTo>
                <a:close/>
              </a:path>
            </a:pathLst>
          </a:custGeom>
          <a:solidFill>
            <a:schemeClr val="accent1"/>
          </a:solidFill>
          <a:ln w="9525">
            <a:solidFill>
              <a:schemeClr val="tx1"/>
            </a:solidFill>
            <a:round/>
            <a:headEnd/>
            <a:tailEnd/>
          </a:ln>
        </p:spPr>
        <p:txBody>
          <a:bodyPr/>
          <a:lstStyle/>
          <a:p>
            <a:endParaRPr lang="en-US"/>
          </a:p>
        </p:txBody>
      </p:sp>
      <p:sp>
        <p:nvSpPr>
          <p:cNvPr id="24580" name="Line 22"/>
          <p:cNvSpPr>
            <a:spLocks noChangeShapeType="1"/>
          </p:cNvSpPr>
          <p:nvPr/>
        </p:nvSpPr>
        <p:spPr bwMode="auto">
          <a:xfrm>
            <a:off x="684213" y="3922713"/>
            <a:ext cx="0" cy="1979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24"/>
          <p:cNvSpPr>
            <a:spLocks noChangeShapeType="1"/>
          </p:cNvSpPr>
          <p:nvPr/>
        </p:nvSpPr>
        <p:spPr bwMode="auto">
          <a:xfrm>
            <a:off x="1692275" y="3933825"/>
            <a:ext cx="0" cy="19796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25"/>
          <p:cNvSpPr>
            <a:spLocks noChangeShapeType="1"/>
          </p:cNvSpPr>
          <p:nvPr/>
        </p:nvSpPr>
        <p:spPr bwMode="auto">
          <a:xfrm>
            <a:off x="2700338" y="3933825"/>
            <a:ext cx="0" cy="19796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Freeform 34"/>
          <p:cNvSpPr>
            <a:spLocks/>
          </p:cNvSpPr>
          <p:nvPr/>
        </p:nvSpPr>
        <p:spPr bwMode="auto">
          <a:xfrm>
            <a:off x="1692275" y="4824413"/>
            <a:ext cx="1011238" cy="800100"/>
          </a:xfrm>
          <a:custGeom>
            <a:avLst/>
            <a:gdLst>
              <a:gd name="T0" fmla="*/ 0 w 637"/>
              <a:gd name="T1" fmla="*/ 0 h 526"/>
              <a:gd name="T2" fmla="*/ 2147483647 w 637"/>
              <a:gd name="T3" fmla="*/ 2147483647 h 526"/>
              <a:gd name="T4" fmla="*/ 2147483647 w 637"/>
              <a:gd name="T5" fmla="*/ 2147483647 h 526"/>
              <a:gd name="T6" fmla="*/ 0 w 637"/>
              <a:gd name="T7" fmla="*/ 2147483647 h 526"/>
              <a:gd name="T8" fmla="*/ 0 w 637"/>
              <a:gd name="T9" fmla="*/ 0 h 526"/>
              <a:gd name="T10" fmla="*/ 0 60000 65536"/>
              <a:gd name="T11" fmla="*/ 0 60000 65536"/>
              <a:gd name="T12" fmla="*/ 0 60000 65536"/>
              <a:gd name="T13" fmla="*/ 0 60000 65536"/>
              <a:gd name="T14" fmla="*/ 0 60000 65536"/>
              <a:gd name="T15" fmla="*/ 0 w 637"/>
              <a:gd name="T16" fmla="*/ 0 h 526"/>
              <a:gd name="T17" fmla="*/ 637 w 637"/>
              <a:gd name="T18" fmla="*/ 526 h 526"/>
            </a:gdLst>
            <a:ahLst/>
            <a:cxnLst>
              <a:cxn ang="T10">
                <a:pos x="T0" y="T1"/>
              </a:cxn>
              <a:cxn ang="T11">
                <a:pos x="T2" y="T3"/>
              </a:cxn>
              <a:cxn ang="T12">
                <a:pos x="T4" y="T5"/>
              </a:cxn>
              <a:cxn ang="T13">
                <a:pos x="T6" y="T7"/>
              </a:cxn>
              <a:cxn ang="T14">
                <a:pos x="T8" y="T9"/>
              </a:cxn>
            </a:cxnLst>
            <a:rect l="T15" t="T16" r="T17" b="T18"/>
            <a:pathLst>
              <a:path w="637" h="526">
                <a:moveTo>
                  <a:pt x="0" y="0"/>
                </a:moveTo>
                <a:lnTo>
                  <a:pt x="637" y="72"/>
                </a:lnTo>
                <a:lnTo>
                  <a:pt x="637" y="526"/>
                </a:lnTo>
                <a:lnTo>
                  <a:pt x="0" y="450"/>
                </a:lnTo>
                <a:lnTo>
                  <a:pt x="0" y="0"/>
                </a:lnTo>
                <a:close/>
              </a:path>
            </a:pathLst>
          </a:custGeom>
          <a:solidFill>
            <a:schemeClr val="accent1"/>
          </a:solidFill>
          <a:ln w="9525">
            <a:solidFill>
              <a:schemeClr val="tx1"/>
            </a:solidFill>
            <a:round/>
            <a:headEnd/>
            <a:tailEnd/>
          </a:ln>
        </p:spPr>
        <p:txBody>
          <a:bodyPr/>
          <a:lstStyle/>
          <a:p>
            <a:endParaRPr lang="en-US"/>
          </a:p>
        </p:txBody>
      </p:sp>
      <p:sp>
        <p:nvSpPr>
          <p:cNvPr id="24584" name="Line 37"/>
          <p:cNvSpPr>
            <a:spLocks noChangeShapeType="1"/>
          </p:cNvSpPr>
          <p:nvPr/>
        </p:nvSpPr>
        <p:spPr bwMode="auto">
          <a:xfrm>
            <a:off x="6659563" y="3927475"/>
            <a:ext cx="0" cy="1258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Line 38"/>
          <p:cNvSpPr>
            <a:spLocks noChangeShapeType="1"/>
          </p:cNvSpPr>
          <p:nvPr/>
        </p:nvSpPr>
        <p:spPr bwMode="auto">
          <a:xfrm>
            <a:off x="7667625" y="3938588"/>
            <a:ext cx="0" cy="1258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Line 39"/>
          <p:cNvSpPr>
            <a:spLocks noChangeShapeType="1"/>
          </p:cNvSpPr>
          <p:nvPr/>
        </p:nvSpPr>
        <p:spPr bwMode="auto">
          <a:xfrm>
            <a:off x="8675688" y="3938588"/>
            <a:ext cx="0" cy="1258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Freeform 40"/>
          <p:cNvSpPr>
            <a:spLocks/>
          </p:cNvSpPr>
          <p:nvPr/>
        </p:nvSpPr>
        <p:spPr bwMode="auto">
          <a:xfrm>
            <a:off x="6656388" y="3954463"/>
            <a:ext cx="1011237" cy="800100"/>
          </a:xfrm>
          <a:custGeom>
            <a:avLst/>
            <a:gdLst>
              <a:gd name="T0" fmla="*/ 0 w 637"/>
              <a:gd name="T1" fmla="*/ 0 h 526"/>
              <a:gd name="T2" fmla="*/ 2147483647 w 637"/>
              <a:gd name="T3" fmla="*/ 2147483647 h 526"/>
              <a:gd name="T4" fmla="*/ 2147483647 w 637"/>
              <a:gd name="T5" fmla="*/ 2147483647 h 526"/>
              <a:gd name="T6" fmla="*/ 0 w 637"/>
              <a:gd name="T7" fmla="*/ 2147483647 h 526"/>
              <a:gd name="T8" fmla="*/ 0 w 637"/>
              <a:gd name="T9" fmla="*/ 0 h 526"/>
              <a:gd name="T10" fmla="*/ 0 60000 65536"/>
              <a:gd name="T11" fmla="*/ 0 60000 65536"/>
              <a:gd name="T12" fmla="*/ 0 60000 65536"/>
              <a:gd name="T13" fmla="*/ 0 60000 65536"/>
              <a:gd name="T14" fmla="*/ 0 60000 65536"/>
              <a:gd name="T15" fmla="*/ 0 w 637"/>
              <a:gd name="T16" fmla="*/ 0 h 526"/>
              <a:gd name="T17" fmla="*/ 637 w 637"/>
              <a:gd name="T18" fmla="*/ 526 h 526"/>
            </a:gdLst>
            <a:ahLst/>
            <a:cxnLst>
              <a:cxn ang="T10">
                <a:pos x="T0" y="T1"/>
              </a:cxn>
              <a:cxn ang="T11">
                <a:pos x="T2" y="T3"/>
              </a:cxn>
              <a:cxn ang="T12">
                <a:pos x="T4" y="T5"/>
              </a:cxn>
              <a:cxn ang="T13">
                <a:pos x="T6" y="T7"/>
              </a:cxn>
              <a:cxn ang="T14">
                <a:pos x="T8" y="T9"/>
              </a:cxn>
            </a:cxnLst>
            <a:rect l="T15" t="T16" r="T17" b="T18"/>
            <a:pathLst>
              <a:path w="637" h="526">
                <a:moveTo>
                  <a:pt x="0" y="0"/>
                </a:moveTo>
                <a:lnTo>
                  <a:pt x="637" y="72"/>
                </a:lnTo>
                <a:lnTo>
                  <a:pt x="637" y="526"/>
                </a:lnTo>
                <a:lnTo>
                  <a:pt x="0" y="450"/>
                </a:lnTo>
                <a:lnTo>
                  <a:pt x="0" y="0"/>
                </a:lnTo>
                <a:close/>
              </a:path>
            </a:pathLst>
          </a:custGeom>
          <a:solidFill>
            <a:schemeClr val="accent1"/>
          </a:solidFill>
          <a:ln w="9525">
            <a:solidFill>
              <a:schemeClr val="tx1"/>
            </a:solidFill>
            <a:round/>
            <a:headEnd/>
            <a:tailEnd/>
          </a:ln>
        </p:spPr>
        <p:txBody>
          <a:bodyPr/>
          <a:lstStyle/>
          <a:p>
            <a:endParaRPr lang="en-US"/>
          </a:p>
        </p:txBody>
      </p:sp>
      <p:sp>
        <p:nvSpPr>
          <p:cNvPr id="24588" name="Freeform 41"/>
          <p:cNvSpPr>
            <a:spLocks/>
          </p:cNvSpPr>
          <p:nvPr/>
        </p:nvSpPr>
        <p:spPr bwMode="auto">
          <a:xfrm>
            <a:off x="7667625" y="4197350"/>
            <a:ext cx="1011238" cy="800100"/>
          </a:xfrm>
          <a:custGeom>
            <a:avLst/>
            <a:gdLst>
              <a:gd name="T0" fmla="*/ 0 w 637"/>
              <a:gd name="T1" fmla="*/ 0 h 526"/>
              <a:gd name="T2" fmla="*/ 2147483647 w 637"/>
              <a:gd name="T3" fmla="*/ 2147483647 h 526"/>
              <a:gd name="T4" fmla="*/ 2147483647 w 637"/>
              <a:gd name="T5" fmla="*/ 2147483647 h 526"/>
              <a:gd name="T6" fmla="*/ 0 w 637"/>
              <a:gd name="T7" fmla="*/ 2147483647 h 526"/>
              <a:gd name="T8" fmla="*/ 0 w 637"/>
              <a:gd name="T9" fmla="*/ 0 h 526"/>
              <a:gd name="T10" fmla="*/ 0 60000 65536"/>
              <a:gd name="T11" fmla="*/ 0 60000 65536"/>
              <a:gd name="T12" fmla="*/ 0 60000 65536"/>
              <a:gd name="T13" fmla="*/ 0 60000 65536"/>
              <a:gd name="T14" fmla="*/ 0 60000 65536"/>
              <a:gd name="T15" fmla="*/ 0 w 637"/>
              <a:gd name="T16" fmla="*/ 0 h 526"/>
              <a:gd name="T17" fmla="*/ 637 w 637"/>
              <a:gd name="T18" fmla="*/ 526 h 526"/>
            </a:gdLst>
            <a:ahLst/>
            <a:cxnLst>
              <a:cxn ang="T10">
                <a:pos x="T0" y="T1"/>
              </a:cxn>
              <a:cxn ang="T11">
                <a:pos x="T2" y="T3"/>
              </a:cxn>
              <a:cxn ang="T12">
                <a:pos x="T4" y="T5"/>
              </a:cxn>
              <a:cxn ang="T13">
                <a:pos x="T6" y="T7"/>
              </a:cxn>
              <a:cxn ang="T14">
                <a:pos x="T8" y="T9"/>
              </a:cxn>
            </a:cxnLst>
            <a:rect l="T15" t="T16" r="T17" b="T18"/>
            <a:pathLst>
              <a:path w="637" h="526">
                <a:moveTo>
                  <a:pt x="0" y="0"/>
                </a:moveTo>
                <a:lnTo>
                  <a:pt x="637" y="72"/>
                </a:lnTo>
                <a:lnTo>
                  <a:pt x="637" y="526"/>
                </a:lnTo>
                <a:lnTo>
                  <a:pt x="0" y="450"/>
                </a:lnTo>
                <a:lnTo>
                  <a:pt x="0" y="0"/>
                </a:lnTo>
                <a:close/>
              </a:path>
            </a:pathLst>
          </a:custGeom>
          <a:solidFill>
            <a:schemeClr val="accent1"/>
          </a:solidFill>
          <a:ln w="9525">
            <a:solidFill>
              <a:schemeClr val="tx1"/>
            </a:solidFill>
            <a:round/>
            <a:headEnd/>
            <a:tailEnd/>
          </a:ln>
        </p:spPr>
        <p:txBody>
          <a:bodyPr/>
          <a:lstStyle/>
          <a:p>
            <a:endParaRPr lang="en-US"/>
          </a:p>
        </p:txBody>
      </p:sp>
      <p:sp>
        <p:nvSpPr>
          <p:cNvPr id="24589" name="Line 30"/>
          <p:cNvSpPr>
            <a:spLocks noChangeShapeType="1"/>
          </p:cNvSpPr>
          <p:nvPr/>
        </p:nvSpPr>
        <p:spPr bwMode="auto">
          <a:xfrm>
            <a:off x="3711575" y="3925888"/>
            <a:ext cx="0" cy="1258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0" name="Line 31"/>
          <p:cNvSpPr>
            <a:spLocks noChangeShapeType="1"/>
          </p:cNvSpPr>
          <p:nvPr/>
        </p:nvSpPr>
        <p:spPr bwMode="auto">
          <a:xfrm>
            <a:off x="4719638" y="3937000"/>
            <a:ext cx="0" cy="1258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Line 32"/>
          <p:cNvSpPr>
            <a:spLocks noChangeShapeType="1"/>
          </p:cNvSpPr>
          <p:nvPr/>
        </p:nvSpPr>
        <p:spPr bwMode="auto">
          <a:xfrm>
            <a:off x="5727700" y="3937000"/>
            <a:ext cx="0" cy="1258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2" name="Freeform 35"/>
          <p:cNvSpPr>
            <a:spLocks/>
          </p:cNvSpPr>
          <p:nvPr/>
        </p:nvSpPr>
        <p:spPr bwMode="auto">
          <a:xfrm>
            <a:off x="3708400" y="3952875"/>
            <a:ext cx="1011238" cy="800100"/>
          </a:xfrm>
          <a:custGeom>
            <a:avLst/>
            <a:gdLst>
              <a:gd name="T0" fmla="*/ 0 w 637"/>
              <a:gd name="T1" fmla="*/ 0 h 526"/>
              <a:gd name="T2" fmla="*/ 2147483647 w 637"/>
              <a:gd name="T3" fmla="*/ 2147483647 h 526"/>
              <a:gd name="T4" fmla="*/ 2147483647 w 637"/>
              <a:gd name="T5" fmla="*/ 2147483647 h 526"/>
              <a:gd name="T6" fmla="*/ 0 w 637"/>
              <a:gd name="T7" fmla="*/ 2147483647 h 526"/>
              <a:gd name="T8" fmla="*/ 0 w 637"/>
              <a:gd name="T9" fmla="*/ 0 h 526"/>
              <a:gd name="T10" fmla="*/ 0 60000 65536"/>
              <a:gd name="T11" fmla="*/ 0 60000 65536"/>
              <a:gd name="T12" fmla="*/ 0 60000 65536"/>
              <a:gd name="T13" fmla="*/ 0 60000 65536"/>
              <a:gd name="T14" fmla="*/ 0 60000 65536"/>
              <a:gd name="T15" fmla="*/ 0 w 637"/>
              <a:gd name="T16" fmla="*/ 0 h 526"/>
              <a:gd name="T17" fmla="*/ 637 w 637"/>
              <a:gd name="T18" fmla="*/ 526 h 526"/>
            </a:gdLst>
            <a:ahLst/>
            <a:cxnLst>
              <a:cxn ang="T10">
                <a:pos x="T0" y="T1"/>
              </a:cxn>
              <a:cxn ang="T11">
                <a:pos x="T2" y="T3"/>
              </a:cxn>
              <a:cxn ang="T12">
                <a:pos x="T4" y="T5"/>
              </a:cxn>
              <a:cxn ang="T13">
                <a:pos x="T6" y="T7"/>
              </a:cxn>
              <a:cxn ang="T14">
                <a:pos x="T8" y="T9"/>
              </a:cxn>
            </a:cxnLst>
            <a:rect l="T15" t="T16" r="T17" b="T18"/>
            <a:pathLst>
              <a:path w="637" h="526">
                <a:moveTo>
                  <a:pt x="0" y="0"/>
                </a:moveTo>
                <a:lnTo>
                  <a:pt x="637" y="72"/>
                </a:lnTo>
                <a:lnTo>
                  <a:pt x="637" y="526"/>
                </a:lnTo>
                <a:lnTo>
                  <a:pt x="0" y="450"/>
                </a:lnTo>
                <a:lnTo>
                  <a:pt x="0" y="0"/>
                </a:lnTo>
                <a:close/>
              </a:path>
            </a:pathLst>
          </a:custGeom>
          <a:solidFill>
            <a:schemeClr val="accent1"/>
          </a:solidFill>
          <a:ln w="9525">
            <a:solidFill>
              <a:schemeClr val="tx1"/>
            </a:solidFill>
            <a:round/>
            <a:headEnd/>
            <a:tailEnd/>
          </a:ln>
        </p:spPr>
        <p:txBody>
          <a:bodyPr/>
          <a:lstStyle/>
          <a:p>
            <a:endParaRPr lang="en-US"/>
          </a:p>
        </p:txBody>
      </p:sp>
      <p:sp>
        <p:nvSpPr>
          <p:cNvPr id="24593" name="Freeform 36"/>
          <p:cNvSpPr>
            <a:spLocks/>
          </p:cNvSpPr>
          <p:nvPr/>
        </p:nvSpPr>
        <p:spPr bwMode="auto">
          <a:xfrm>
            <a:off x="4716463" y="4124325"/>
            <a:ext cx="1011237" cy="800100"/>
          </a:xfrm>
          <a:custGeom>
            <a:avLst/>
            <a:gdLst>
              <a:gd name="T0" fmla="*/ 0 w 637"/>
              <a:gd name="T1" fmla="*/ 0 h 526"/>
              <a:gd name="T2" fmla="*/ 2147483647 w 637"/>
              <a:gd name="T3" fmla="*/ 2147483647 h 526"/>
              <a:gd name="T4" fmla="*/ 2147483647 w 637"/>
              <a:gd name="T5" fmla="*/ 2147483647 h 526"/>
              <a:gd name="T6" fmla="*/ 0 w 637"/>
              <a:gd name="T7" fmla="*/ 2147483647 h 526"/>
              <a:gd name="T8" fmla="*/ 0 w 637"/>
              <a:gd name="T9" fmla="*/ 0 h 526"/>
              <a:gd name="T10" fmla="*/ 0 60000 65536"/>
              <a:gd name="T11" fmla="*/ 0 60000 65536"/>
              <a:gd name="T12" fmla="*/ 0 60000 65536"/>
              <a:gd name="T13" fmla="*/ 0 60000 65536"/>
              <a:gd name="T14" fmla="*/ 0 60000 65536"/>
              <a:gd name="T15" fmla="*/ 0 w 637"/>
              <a:gd name="T16" fmla="*/ 0 h 526"/>
              <a:gd name="T17" fmla="*/ 637 w 637"/>
              <a:gd name="T18" fmla="*/ 526 h 526"/>
            </a:gdLst>
            <a:ahLst/>
            <a:cxnLst>
              <a:cxn ang="T10">
                <a:pos x="T0" y="T1"/>
              </a:cxn>
              <a:cxn ang="T11">
                <a:pos x="T2" y="T3"/>
              </a:cxn>
              <a:cxn ang="T12">
                <a:pos x="T4" y="T5"/>
              </a:cxn>
              <a:cxn ang="T13">
                <a:pos x="T6" y="T7"/>
              </a:cxn>
              <a:cxn ang="T14">
                <a:pos x="T8" y="T9"/>
              </a:cxn>
            </a:cxnLst>
            <a:rect l="T15" t="T16" r="T17" b="T18"/>
            <a:pathLst>
              <a:path w="637" h="526">
                <a:moveTo>
                  <a:pt x="0" y="0"/>
                </a:moveTo>
                <a:lnTo>
                  <a:pt x="637" y="72"/>
                </a:lnTo>
                <a:lnTo>
                  <a:pt x="637" y="526"/>
                </a:lnTo>
                <a:lnTo>
                  <a:pt x="0" y="450"/>
                </a:lnTo>
                <a:lnTo>
                  <a:pt x="0" y="0"/>
                </a:lnTo>
                <a:close/>
              </a:path>
            </a:pathLst>
          </a:custGeom>
          <a:solidFill>
            <a:schemeClr val="accent1"/>
          </a:solidFill>
          <a:ln w="9525">
            <a:solidFill>
              <a:schemeClr val="tx1"/>
            </a:solidFill>
            <a:round/>
            <a:headEnd/>
            <a:tailEnd/>
          </a:ln>
        </p:spPr>
        <p:txBody>
          <a:bodyPr/>
          <a:lstStyle/>
          <a:p>
            <a:endParaRPr lang="en-US"/>
          </a:p>
        </p:txBody>
      </p:sp>
      <p:sp>
        <p:nvSpPr>
          <p:cNvPr id="24594"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5C7CBDFF-8586-45E8-9C7B-D7AAD75CF004}" type="slidenum">
              <a:rPr lang="fa-IR" altLang="fa-IR" sz="1200">
                <a:latin typeface="Arial" charset="0"/>
                <a:cs typeface="2  Titr" pitchFamily="2" charset="-78"/>
              </a:rPr>
              <a:pPr rtl="0" eaLnBrk="1" hangingPunct="1">
                <a:spcBef>
                  <a:spcPct val="0"/>
                </a:spcBef>
                <a:buFontTx/>
                <a:buNone/>
              </a:pPr>
              <a:t>23</a:t>
            </a:fld>
            <a:endParaRPr lang="en-US" altLang="fa-IR" sz="1200">
              <a:latin typeface="Arial" charset="0"/>
              <a:cs typeface="2  Titr" pitchFamily="2" charset="-78"/>
            </a:endParaRPr>
          </a:p>
        </p:txBody>
      </p:sp>
      <p:sp>
        <p:nvSpPr>
          <p:cNvPr id="24595" name="Text Box 20"/>
          <p:cNvSpPr txBox="1">
            <a:spLocks noChangeArrowheads="1"/>
          </p:cNvSpPr>
          <p:nvPr/>
        </p:nvSpPr>
        <p:spPr bwMode="auto">
          <a:xfrm>
            <a:off x="3989710" y="193204"/>
            <a:ext cx="48307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3600" b="1" dirty="0">
                <a:solidFill>
                  <a:srgbClr val="00B0F0"/>
                </a:solidFill>
                <a:latin typeface="Times New Roman" pitchFamily="18" charset="0"/>
                <a:cs typeface="B Nazanin" panose="00000400000000000000" pitchFamily="2" charset="-78"/>
              </a:rPr>
              <a:t>روش های سوئیچینگ</a:t>
            </a:r>
            <a:endParaRPr lang="en-US" altLang="fa-IR" sz="2800" b="1" dirty="0">
              <a:solidFill>
                <a:srgbClr val="00B0F0"/>
              </a:solidFill>
              <a:latin typeface="Times New Roman" pitchFamily="18" charset="0"/>
              <a:cs typeface="B Nazanin" panose="00000400000000000000" pitchFamily="2" charset="-78"/>
            </a:endParaRPr>
          </a:p>
        </p:txBody>
      </p:sp>
      <p:sp>
        <p:nvSpPr>
          <p:cNvPr id="24597" name="Text Box 16"/>
          <p:cNvSpPr txBox="1">
            <a:spLocks noChangeArrowheads="1"/>
          </p:cNvSpPr>
          <p:nvPr/>
        </p:nvSpPr>
        <p:spPr bwMode="auto">
          <a:xfrm>
            <a:off x="1476375" y="1844675"/>
            <a:ext cx="741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a-IR" altLang="fa-IR" sz="1800">
                <a:latin typeface="Times New Roman" pitchFamily="18" charset="0"/>
                <a:cs typeface="2  Lotus" pitchFamily="2" charset="-78"/>
              </a:rPr>
              <a:t>سوئیچها با توجه به مکانیزم بکار رفته در آنها برای هدایت فریم بین پورتها به سه دسته تقسیم میشوند:</a:t>
            </a:r>
          </a:p>
          <a:p>
            <a:pPr eaLnBrk="1" hangingPunct="1">
              <a:spcBef>
                <a:spcPct val="50000"/>
              </a:spcBef>
              <a:buClr>
                <a:srgbClr val="0000CC"/>
              </a:buClr>
              <a:buSzPct val="85000"/>
              <a:buFont typeface="Wingdings" pitchFamily="2" charset="2"/>
              <a:buChar char="Ø"/>
            </a:pPr>
            <a:r>
              <a:rPr lang="en-US" altLang="fa-IR" sz="1800">
                <a:latin typeface="Times New Roman" pitchFamily="18" charset="0"/>
                <a:cs typeface="2  Lotus" pitchFamily="2" charset="-78"/>
              </a:rPr>
              <a:t> </a:t>
            </a:r>
            <a:r>
              <a:rPr lang="fa-IR" altLang="fa-IR" sz="1800">
                <a:latin typeface="Times New Roman" pitchFamily="18" charset="0"/>
                <a:cs typeface="2  Lotus" pitchFamily="2" charset="-78"/>
              </a:rPr>
              <a:t>سوئیچهای </a:t>
            </a:r>
            <a:r>
              <a:rPr lang="en-US" altLang="fa-IR" sz="1600">
                <a:latin typeface="Times New Roman" pitchFamily="18" charset="0"/>
                <a:cs typeface="2  Lotus" pitchFamily="2" charset="-78"/>
              </a:rPr>
              <a:t>Store &amp; Forward</a:t>
            </a:r>
            <a:r>
              <a:rPr lang="fa-IR" altLang="fa-IR" sz="1800">
                <a:latin typeface="Times New Roman" pitchFamily="18" charset="0"/>
                <a:cs typeface="2  Lotus" pitchFamily="2" charset="-78"/>
              </a:rPr>
              <a:t> (ذخیره و هدایت)</a:t>
            </a:r>
          </a:p>
          <a:p>
            <a:pPr eaLnBrk="1" hangingPunct="1">
              <a:spcBef>
                <a:spcPct val="50000"/>
              </a:spcBef>
              <a:buClr>
                <a:srgbClr val="0000CC"/>
              </a:buClr>
              <a:buSzPct val="85000"/>
              <a:buFont typeface="Wingdings" pitchFamily="2" charset="2"/>
              <a:buChar char="Ø"/>
            </a:pPr>
            <a:r>
              <a:rPr lang="en-US" altLang="fa-IR" sz="1800">
                <a:latin typeface="Times New Roman" pitchFamily="18" charset="0"/>
                <a:cs typeface="2  Lotus" pitchFamily="2" charset="-78"/>
              </a:rPr>
              <a:t> </a:t>
            </a:r>
            <a:r>
              <a:rPr lang="fa-IR" altLang="fa-IR" sz="1800">
                <a:latin typeface="Times New Roman" pitchFamily="18" charset="0"/>
                <a:cs typeface="2  Lotus" pitchFamily="2" charset="-78"/>
              </a:rPr>
              <a:t>سوئیچهای </a:t>
            </a:r>
            <a:r>
              <a:rPr lang="en-US" altLang="fa-IR" sz="1600">
                <a:latin typeface="Times New Roman" pitchFamily="18" charset="0"/>
                <a:cs typeface="2  Lotus" pitchFamily="2" charset="-78"/>
              </a:rPr>
              <a:t>Cut-Through</a:t>
            </a:r>
            <a:r>
              <a:rPr lang="fa-IR" altLang="fa-IR" sz="1800">
                <a:latin typeface="Times New Roman" pitchFamily="18" charset="0"/>
                <a:cs typeface="2  Lotus" pitchFamily="2" charset="-78"/>
              </a:rPr>
              <a:t> (میانبر)</a:t>
            </a:r>
          </a:p>
          <a:p>
            <a:pPr eaLnBrk="1" hangingPunct="1">
              <a:spcBef>
                <a:spcPct val="50000"/>
              </a:spcBef>
              <a:buClr>
                <a:srgbClr val="0000CC"/>
              </a:buClr>
              <a:buSzPct val="85000"/>
              <a:buFont typeface="Wingdings" pitchFamily="2" charset="2"/>
              <a:buChar char="Ø"/>
            </a:pPr>
            <a:r>
              <a:rPr lang="en-US" altLang="fa-IR" sz="1800">
                <a:latin typeface="Times New Roman" pitchFamily="18" charset="0"/>
                <a:cs typeface="2  Lotus" pitchFamily="2" charset="-78"/>
              </a:rPr>
              <a:t> </a:t>
            </a:r>
            <a:r>
              <a:rPr lang="fa-IR" altLang="fa-IR" sz="1800">
                <a:latin typeface="Times New Roman" pitchFamily="18" charset="0"/>
                <a:cs typeface="2  Lotus" pitchFamily="2" charset="-78"/>
              </a:rPr>
              <a:t>سوئیچهای </a:t>
            </a:r>
            <a:r>
              <a:rPr lang="en-US" altLang="fa-IR" sz="1600">
                <a:latin typeface="Times New Roman" pitchFamily="18" charset="0"/>
                <a:cs typeface="2  Lotus" pitchFamily="2" charset="-78"/>
              </a:rPr>
              <a:t>Fragment-Free</a:t>
            </a:r>
          </a:p>
        </p:txBody>
      </p:sp>
      <p:sp>
        <p:nvSpPr>
          <p:cNvPr id="24598" name="Line 18"/>
          <p:cNvSpPr>
            <a:spLocks noChangeShapeType="1"/>
          </p:cNvSpPr>
          <p:nvPr/>
        </p:nvSpPr>
        <p:spPr bwMode="auto">
          <a:xfrm>
            <a:off x="611188" y="4076700"/>
            <a:ext cx="806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9" name="Line 19"/>
          <p:cNvSpPr>
            <a:spLocks noChangeShapeType="1"/>
          </p:cNvSpPr>
          <p:nvPr/>
        </p:nvSpPr>
        <p:spPr bwMode="auto">
          <a:xfrm>
            <a:off x="611188" y="4937125"/>
            <a:ext cx="806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Line 20"/>
          <p:cNvSpPr>
            <a:spLocks noChangeShapeType="1"/>
          </p:cNvSpPr>
          <p:nvPr/>
        </p:nvSpPr>
        <p:spPr bwMode="auto">
          <a:xfrm>
            <a:off x="611188" y="5632450"/>
            <a:ext cx="806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1" name="Line 21"/>
          <p:cNvSpPr>
            <a:spLocks noChangeShapeType="1"/>
          </p:cNvSpPr>
          <p:nvPr/>
        </p:nvSpPr>
        <p:spPr bwMode="auto">
          <a:xfrm>
            <a:off x="611188" y="4999038"/>
            <a:ext cx="806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Text Box 42"/>
          <p:cNvSpPr txBox="1">
            <a:spLocks noChangeArrowheads="1"/>
          </p:cNvSpPr>
          <p:nvPr/>
        </p:nvSpPr>
        <p:spPr bwMode="auto">
          <a:xfrm>
            <a:off x="649288" y="3586163"/>
            <a:ext cx="216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a:solidFill>
                  <a:srgbClr val="C00000"/>
                </a:solidFill>
                <a:latin typeface="Times New Roman" pitchFamily="18" charset="0"/>
                <a:cs typeface="Times New Roman" pitchFamily="18" charset="0"/>
              </a:rPr>
              <a:t>Store &amp; Forward Switch</a:t>
            </a:r>
          </a:p>
        </p:txBody>
      </p:sp>
      <p:sp>
        <p:nvSpPr>
          <p:cNvPr id="24603" name="Text Box 43"/>
          <p:cNvSpPr txBox="1">
            <a:spLocks noChangeArrowheads="1"/>
          </p:cNvSpPr>
          <p:nvPr/>
        </p:nvSpPr>
        <p:spPr bwMode="auto">
          <a:xfrm>
            <a:off x="3783013" y="3573463"/>
            <a:ext cx="216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a:solidFill>
                  <a:srgbClr val="C00000"/>
                </a:solidFill>
                <a:latin typeface="Times New Roman" pitchFamily="18" charset="0"/>
                <a:cs typeface="Times New Roman" pitchFamily="18" charset="0"/>
              </a:rPr>
              <a:t>Cut-Through Switch</a:t>
            </a:r>
          </a:p>
        </p:txBody>
      </p:sp>
      <p:sp>
        <p:nvSpPr>
          <p:cNvPr id="24604" name="Text Box 44"/>
          <p:cNvSpPr txBox="1">
            <a:spLocks noChangeArrowheads="1"/>
          </p:cNvSpPr>
          <p:nvPr/>
        </p:nvSpPr>
        <p:spPr bwMode="auto">
          <a:xfrm>
            <a:off x="6688138" y="3573463"/>
            <a:ext cx="216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dirty="0">
                <a:solidFill>
                  <a:srgbClr val="C00000"/>
                </a:solidFill>
                <a:latin typeface="Times New Roman" pitchFamily="18" charset="0"/>
                <a:cs typeface="Times New Roman" pitchFamily="18" charset="0"/>
              </a:rPr>
              <a:t>Fragment Free Switch</a:t>
            </a:r>
          </a:p>
        </p:txBody>
      </p:sp>
    </p:spTree>
    <p:extLst>
      <p:ext uri="{BB962C8B-B14F-4D97-AF65-F5344CB8AC3E}">
        <p14:creationId xmlns:p14="http://schemas.microsoft.com/office/powerpoint/2010/main" val="2978505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6E8893AF-F19F-4B76-945C-0AC9105585ED}" type="slidenum">
              <a:rPr lang="fa-IR" altLang="fa-IR" sz="1200">
                <a:latin typeface="Arial" charset="0"/>
                <a:cs typeface="2  Titr" pitchFamily="2" charset="-78"/>
              </a:rPr>
              <a:pPr rtl="0" eaLnBrk="1" hangingPunct="1">
                <a:spcBef>
                  <a:spcPct val="0"/>
                </a:spcBef>
                <a:buFontTx/>
                <a:buNone/>
              </a:pPr>
              <a:t>24</a:t>
            </a:fld>
            <a:endParaRPr lang="en-US" altLang="fa-IR" sz="1200">
              <a:latin typeface="Arial" charset="0"/>
              <a:cs typeface="2  Titr" pitchFamily="2" charset="-78"/>
            </a:endParaRPr>
          </a:p>
        </p:txBody>
      </p:sp>
      <p:sp>
        <p:nvSpPr>
          <p:cNvPr id="25605" name="Text Box 23"/>
          <p:cNvSpPr txBox="1">
            <a:spLocks noChangeArrowheads="1"/>
          </p:cNvSpPr>
          <p:nvPr/>
        </p:nvSpPr>
        <p:spPr bwMode="auto">
          <a:xfrm>
            <a:off x="323850" y="1733451"/>
            <a:ext cx="85693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800">
                <a:latin typeface="Times New Roman" pitchFamily="18" charset="0"/>
                <a:cs typeface="2  Lotus" pitchFamily="2" charset="-78"/>
              </a:rPr>
              <a:t>مکانیزم هدایت در این سوئیچها به این صورت است که یک فریم بطور کامل به درون بافر ورودی از پورت مبدا منتقل میشود. پس از بررسی خطا و صحت سلامت فریم، فیلد آدرس مقصد (</a:t>
            </a:r>
            <a:r>
              <a:rPr lang="en-US" altLang="fa-IR" sz="1600">
                <a:latin typeface="Times New Roman" pitchFamily="18" charset="0"/>
                <a:cs typeface="2  Lotus" pitchFamily="2" charset="-78"/>
              </a:rPr>
              <a:t>Destination</a:t>
            </a:r>
            <a:r>
              <a:rPr lang="en-US" altLang="fa-IR" sz="1800">
                <a:latin typeface="Times New Roman" pitchFamily="18" charset="0"/>
                <a:cs typeface="2  Lotus" pitchFamily="2" charset="-78"/>
              </a:rPr>
              <a:t> </a:t>
            </a:r>
            <a:r>
              <a:rPr lang="en-US" altLang="fa-IR" sz="1600">
                <a:latin typeface="Times New Roman" pitchFamily="18" charset="0"/>
                <a:cs typeface="2  Lotus" pitchFamily="2" charset="-78"/>
              </a:rPr>
              <a:t>Address</a:t>
            </a:r>
            <a:r>
              <a:rPr lang="fa-IR" altLang="fa-IR" sz="1800">
                <a:latin typeface="Times New Roman" pitchFamily="18" charset="0"/>
                <a:cs typeface="2  Lotus" pitchFamily="2" charset="-78"/>
              </a:rPr>
              <a:t>) از فریم استخراج و در درون یک جدول محلی جستجو می</a:t>
            </a:r>
            <a:r>
              <a:rPr lang="fa-IR" altLang="fa-IR" sz="400">
                <a:latin typeface="Times New Roman" pitchFamily="18" charset="0"/>
                <a:cs typeface="2  Lotus" pitchFamily="2" charset="-78"/>
              </a:rPr>
              <a:t> </a:t>
            </a:r>
            <a:r>
              <a:rPr lang="fa-IR" altLang="fa-IR" sz="1800">
                <a:latin typeface="Times New Roman" pitchFamily="18" charset="0"/>
                <a:cs typeface="2  Lotus" pitchFamily="2" charset="-78"/>
              </a:rPr>
              <a:t>شود تا مشخص گردد ایستگاه مقصد به کدامیک از پورتها متصل است.</a:t>
            </a:r>
          </a:p>
          <a:p>
            <a:pPr algn="justLow" eaLnBrk="1" hangingPunct="1">
              <a:spcBef>
                <a:spcPct val="50000"/>
              </a:spcBef>
              <a:buFontTx/>
              <a:buNone/>
            </a:pPr>
            <a:r>
              <a:rPr lang="fa-IR" altLang="fa-IR" sz="1800">
                <a:latin typeface="Times New Roman" pitchFamily="18" charset="0"/>
                <a:cs typeface="2  Lotus" pitchFamily="2" charset="-78"/>
              </a:rPr>
              <a:t>فریم از طریق یک </a:t>
            </a:r>
            <a:r>
              <a:rPr lang="en-US" altLang="fa-IR" sz="1600">
                <a:latin typeface="Times New Roman" pitchFamily="18" charset="0"/>
                <a:cs typeface="2  Lotus" pitchFamily="2" charset="-78"/>
              </a:rPr>
              <a:t>Backplane</a:t>
            </a:r>
            <a:r>
              <a:rPr lang="fa-IR" altLang="fa-IR" sz="1800">
                <a:latin typeface="Times New Roman" pitchFamily="18" charset="0"/>
                <a:cs typeface="2  Lotus" pitchFamily="2" charset="-78"/>
              </a:rPr>
              <a:t> بسیار سریع از بافر ورودی پورت مبدا به بافر خروجی پورت مقصد ارسال میگردد. سپس فریم از درون بافر خروجی بر روی لینک مقصد ارسال میشود.</a:t>
            </a:r>
            <a:endParaRPr lang="en-US" altLang="fa-IR" sz="1800">
              <a:latin typeface="Times New Roman" pitchFamily="18" charset="0"/>
              <a:cs typeface="2  Lotus" pitchFamily="2" charset="-78"/>
            </a:endParaRPr>
          </a:p>
        </p:txBody>
      </p:sp>
      <p:sp>
        <p:nvSpPr>
          <p:cNvPr id="25606" name="Rectangle 31"/>
          <p:cNvSpPr>
            <a:spLocks noChangeArrowheads="1"/>
          </p:cNvSpPr>
          <p:nvPr/>
        </p:nvSpPr>
        <p:spPr bwMode="auto">
          <a:xfrm>
            <a:off x="6523038" y="1412776"/>
            <a:ext cx="2314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1600" b="1" dirty="0">
                <a:solidFill>
                  <a:srgbClr val="C00000"/>
                </a:solidFill>
                <a:latin typeface="Times New Roman" pitchFamily="18" charset="0"/>
                <a:cs typeface="2  Titr" pitchFamily="2" charset="-78"/>
              </a:rPr>
              <a:t>سوئیچ</a:t>
            </a:r>
            <a:r>
              <a:rPr lang="en-US" altLang="fa-IR" sz="600" b="1" dirty="0">
                <a:solidFill>
                  <a:srgbClr val="C00000"/>
                </a:solidFill>
                <a:latin typeface="Times New Roman" pitchFamily="18" charset="0"/>
                <a:cs typeface="2  Titr" pitchFamily="2" charset="-78"/>
              </a:rPr>
              <a:t> </a:t>
            </a:r>
            <a:r>
              <a:rPr lang="fa-IR" altLang="fa-IR" sz="1600" b="1" dirty="0">
                <a:solidFill>
                  <a:srgbClr val="C00000"/>
                </a:solidFill>
                <a:latin typeface="Times New Roman" pitchFamily="18" charset="0"/>
                <a:cs typeface="2  Titr" pitchFamily="2" charset="-78"/>
              </a:rPr>
              <a:t>های</a:t>
            </a:r>
            <a:r>
              <a:rPr lang="fa-IR" altLang="fa-IR" sz="1800" b="1" dirty="0">
                <a:solidFill>
                  <a:srgbClr val="C00000"/>
                </a:solidFill>
                <a:latin typeface="Times New Roman" pitchFamily="18" charset="0"/>
                <a:cs typeface="2  Titr" pitchFamily="2" charset="-78"/>
              </a:rPr>
              <a:t> </a:t>
            </a:r>
            <a:r>
              <a:rPr lang="en-US" altLang="fa-IR" sz="1400" b="1" dirty="0">
                <a:solidFill>
                  <a:srgbClr val="C00000"/>
                </a:solidFill>
                <a:latin typeface="Times New Roman" pitchFamily="18" charset="0"/>
                <a:cs typeface="2  Titr" pitchFamily="2" charset="-78"/>
              </a:rPr>
              <a:t>Store &amp;</a:t>
            </a:r>
            <a:r>
              <a:rPr lang="en-US" altLang="fa-IR" sz="1800" b="1" dirty="0">
                <a:solidFill>
                  <a:srgbClr val="C00000"/>
                </a:solidFill>
                <a:latin typeface="Times New Roman" pitchFamily="18" charset="0"/>
                <a:cs typeface="2  Titr" pitchFamily="2" charset="-78"/>
              </a:rPr>
              <a:t> </a:t>
            </a:r>
            <a:r>
              <a:rPr lang="en-US" altLang="fa-IR" sz="1400" b="1" dirty="0">
                <a:solidFill>
                  <a:srgbClr val="C00000"/>
                </a:solidFill>
                <a:latin typeface="Times New Roman" pitchFamily="18" charset="0"/>
                <a:cs typeface="2  Titr" pitchFamily="2" charset="-78"/>
              </a:rPr>
              <a:t>Forward</a:t>
            </a:r>
          </a:p>
        </p:txBody>
      </p:sp>
      <p:sp>
        <p:nvSpPr>
          <p:cNvPr id="25607" name="Rectangle 32"/>
          <p:cNvSpPr>
            <a:spLocks noChangeArrowheads="1"/>
          </p:cNvSpPr>
          <p:nvPr/>
        </p:nvSpPr>
        <p:spPr bwMode="auto">
          <a:xfrm>
            <a:off x="6897688" y="3625751"/>
            <a:ext cx="2005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1600" b="1">
                <a:solidFill>
                  <a:srgbClr val="C00000"/>
                </a:solidFill>
                <a:latin typeface="Times New Roman" pitchFamily="18" charset="0"/>
                <a:cs typeface="2  Titr" pitchFamily="2" charset="-78"/>
              </a:rPr>
              <a:t>سوئیچ</a:t>
            </a:r>
            <a:r>
              <a:rPr lang="en-US" altLang="fa-IR" sz="600" b="1">
                <a:solidFill>
                  <a:srgbClr val="C00000"/>
                </a:solidFill>
                <a:latin typeface="Times New Roman" pitchFamily="18" charset="0"/>
                <a:cs typeface="2  Titr" pitchFamily="2" charset="-78"/>
              </a:rPr>
              <a:t> </a:t>
            </a:r>
            <a:r>
              <a:rPr lang="fa-IR" altLang="fa-IR" sz="1600" b="1">
                <a:solidFill>
                  <a:srgbClr val="C00000"/>
                </a:solidFill>
                <a:latin typeface="Times New Roman" pitchFamily="18" charset="0"/>
                <a:cs typeface="2  Titr" pitchFamily="2" charset="-78"/>
              </a:rPr>
              <a:t>های</a:t>
            </a:r>
            <a:r>
              <a:rPr lang="fa-IR" altLang="fa-IR" sz="1800" b="1">
                <a:solidFill>
                  <a:srgbClr val="C00000"/>
                </a:solidFill>
                <a:latin typeface="Times New Roman" pitchFamily="18" charset="0"/>
                <a:cs typeface="2  Titr" pitchFamily="2" charset="-78"/>
              </a:rPr>
              <a:t> </a:t>
            </a:r>
            <a:r>
              <a:rPr lang="en-US" altLang="fa-IR" sz="1400" b="1">
                <a:solidFill>
                  <a:srgbClr val="C00000"/>
                </a:solidFill>
                <a:latin typeface="Times New Roman" pitchFamily="18" charset="0"/>
                <a:cs typeface="2  Titr" pitchFamily="2" charset="-78"/>
              </a:rPr>
              <a:t>Cut-Through</a:t>
            </a:r>
          </a:p>
        </p:txBody>
      </p:sp>
      <p:sp>
        <p:nvSpPr>
          <p:cNvPr id="25608" name="Text Box 33"/>
          <p:cNvSpPr txBox="1">
            <a:spLocks noChangeArrowheads="1"/>
          </p:cNvSpPr>
          <p:nvPr/>
        </p:nvSpPr>
        <p:spPr bwMode="auto">
          <a:xfrm>
            <a:off x="323850" y="4128989"/>
            <a:ext cx="84963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800">
                <a:latin typeface="Times New Roman" pitchFamily="18" charset="0"/>
                <a:cs typeface="2  Lotus" pitchFamily="2" charset="-78"/>
              </a:rPr>
              <a:t>شش بایت اول فریم که دریافت شد(همان فیلد 48 بیت آدرس مقصد)، عملیات جستجو برای پیداکردن پورت مقصد آغاز میگردد. پس از معلوم شدن پورت مقصد، داده ها بر روی پورت خروجی منتقل میشوند و درحالی که مابقی داده درحال دریافت است، ارسال فریم بر روی خروجی آغاز میشود.</a:t>
            </a:r>
          </a:p>
          <a:p>
            <a:pPr algn="justLow" eaLnBrk="1" hangingPunct="1">
              <a:spcBef>
                <a:spcPct val="50000"/>
              </a:spcBef>
              <a:buFontTx/>
              <a:buNone/>
            </a:pPr>
            <a:r>
              <a:rPr lang="fa-IR" altLang="fa-IR" sz="1800">
                <a:latin typeface="Times New Roman" pitchFamily="18" charset="0"/>
                <a:cs typeface="2  Lotus" pitchFamily="2" charset="-78"/>
              </a:rPr>
              <a:t>درصورتیکه پورت مقصد مشغول باشد، فریم درون بافر منتظر میماند.</a:t>
            </a:r>
            <a:endParaRPr lang="en-US" altLang="fa-IR" sz="1800">
              <a:latin typeface="Times New Roman" pitchFamily="18" charset="0"/>
              <a:cs typeface="2  Lotus" pitchFamily="2" charset="-78"/>
            </a:endParaRPr>
          </a:p>
        </p:txBody>
      </p:sp>
      <p:sp>
        <p:nvSpPr>
          <p:cNvPr id="8" name="Text Box 20"/>
          <p:cNvSpPr txBox="1">
            <a:spLocks noChangeArrowheads="1"/>
          </p:cNvSpPr>
          <p:nvPr/>
        </p:nvSpPr>
        <p:spPr bwMode="auto">
          <a:xfrm>
            <a:off x="3989710" y="193204"/>
            <a:ext cx="48307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3600" b="1" dirty="0">
                <a:solidFill>
                  <a:srgbClr val="00B0F0"/>
                </a:solidFill>
                <a:latin typeface="Times New Roman" pitchFamily="18" charset="0"/>
                <a:cs typeface="B Nazanin" panose="00000400000000000000" pitchFamily="2" charset="-78"/>
              </a:rPr>
              <a:t>روش های سوئیچینگ</a:t>
            </a:r>
            <a:endParaRPr lang="en-US" altLang="fa-IR" sz="2800" b="1" dirty="0">
              <a:solidFill>
                <a:srgbClr val="00B0F0"/>
              </a:solidFill>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716780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753DAB59-4201-49B3-8C70-8728315CCAB1}" type="slidenum">
              <a:rPr lang="fa-IR" altLang="fa-IR" sz="1200">
                <a:latin typeface="Arial" charset="0"/>
                <a:cs typeface="2  Titr" pitchFamily="2" charset="-78"/>
              </a:rPr>
              <a:pPr rtl="0" eaLnBrk="1" hangingPunct="1">
                <a:spcBef>
                  <a:spcPct val="0"/>
                </a:spcBef>
                <a:buFontTx/>
                <a:buNone/>
              </a:pPr>
              <a:t>25</a:t>
            </a:fld>
            <a:endParaRPr lang="en-US" altLang="fa-IR" sz="1200">
              <a:latin typeface="Arial" charset="0"/>
              <a:cs typeface="2  Titr" pitchFamily="2" charset="-78"/>
            </a:endParaRPr>
          </a:p>
        </p:txBody>
      </p:sp>
      <p:sp>
        <p:nvSpPr>
          <p:cNvPr id="26628" name="Text Box 7"/>
          <p:cNvSpPr txBox="1">
            <a:spLocks noChangeArrowheads="1"/>
          </p:cNvSpPr>
          <p:nvPr/>
        </p:nvSpPr>
        <p:spPr bwMode="auto">
          <a:xfrm>
            <a:off x="323850" y="1916584"/>
            <a:ext cx="856932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800">
                <a:latin typeface="Times New Roman" pitchFamily="18" charset="0"/>
                <a:cs typeface="2  Lotus" pitchFamily="2" charset="-78"/>
              </a:rPr>
              <a:t>سوئیچ اجازه میدهد 64 بایت اول (512 بیت) فریم به بافر وارد شود. این 64 بایت کلیه سرآیند اولیه را در بر می</a:t>
            </a:r>
            <a:r>
              <a:rPr lang="fa-IR" altLang="fa-IR" sz="300">
                <a:latin typeface="Times New Roman" pitchFamily="18" charset="0"/>
                <a:cs typeface="2  Lotus" pitchFamily="2" charset="-78"/>
              </a:rPr>
              <a:t> </a:t>
            </a:r>
            <a:r>
              <a:rPr lang="fa-IR" altLang="fa-IR" sz="1800">
                <a:latin typeface="Times New Roman" pitchFamily="18" charset="0"/>
                <a:cs typeface="2  Lotus" pitchFamily="2" charset="-78"/>
              </a:rPr>
              <a:t>گیرد. سپس عملیات جستجو برای پیدا کردن پورت مقصد آغاز می</a:t>
            </a:r>
            <a:r>
              <a:rPr lang="fa-IR" altLang="fa-IR" sz="600">
                <a:latin typeface="Times New Roman" pitchFamily="18" charset="0"/>
                <a:cs typeface="2  Lotus" pitchFamily="2" charset="-78"/>
              </a:rPr>
              <a:t> </a:t>
            </a:r>
            <a:r>
              <a:rPr lang="fa-IR" altLang="fa-IR" sz="1800">
                <a:latin typeface="Times New Roman" pitchFamily="18" charset="0"/>
                <a:cs typeface="2  Lotus" pitchFamily="2" charset="-78"/>
              </a:rPr>
              <a:t>شود.</a:t>
            </a:r>
          </a:p>
          <a:p>
            <a:pPr algn="justLow" eaLnBrk="1" hangingPunct="1">
              <a:spcBef>
                <a:spcPct val="50000"/>
              </a:spcBef>
              <a:buFontTx/>
              <a:buNone/>
            </a:pPr>
            <a:r>
              <a:rPr lang="fa-IR" altLang="fa-IR" sz="1800">
                <a:latin typeface="Times New Roman" pitchFamily="18" charset="0"/>
                <a:cs typeface="2  Lotus" pitchFamily="2" charset="-78"/>
              </a:rPr>
              <a:t>پس از پیدا شدن پورت مقصد، ارسال فریم بر روی پورت خروجی آغاز می</a:t>
            </a:r>
            <a:r>
              <a:rPr lang="fa-IR" altLang="fa-IR" sz="700">
                <a:latin typeface="Times New Roman" pitchFamily="18" charset="0"/>
                <a:cs typeface="2  Lotus" pitchFamily="2" charset="-78"/>
              </a:rPr>
              <a:t> </a:t>
            </a:r>
            <a:r>
              <a:rPr lang="fa-IR" altLang="fa-IR" sz="1800">
                <a:latin typeface="Times New Roman" pitchFamily="18" charset="0"/>
                <a:cs typeface="2  Lotus" pitchFamily="2" charset="-78"/>
              </a:rPr>
              <a:t>شود. خصوصیت این روش این است که در 64 بایت دریافتی، در صورت تشخیص تصادم، دیگر بقیه فریم دریافت نخواهد شد.</a:t>
            </a:r>
            <a:endParaRPr lang="en-US" altLang="fa-IR" sz="1800">
              <a:latin typeface="Times New Roman" pitchFamily="18" charset="0"/>
              <a:cs typeface="2  Lotus" pitchFamily="2" charset="-78"/>
            </a:endParaRPr>
          </a:p>
        </p:txBody>
      </p:sp>
      <p:sp>
        <p:nvSpPr>
          <p:cNvPr id="26629" name="Rectangle 8"/>
          <p:cNvSpPr>
            <a:spLocks noChangeArrowheads="1"/>
          </p:cNvSpPr>
          <p:nvPr/>
        </p:nvSpPr>
        <p:spPr bwMode="auto">
          <a:xfrm>
            <a:off x="6659563" y="1484784"/>
            <a:ext cx="2128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1600" b="1" dirty="0">
                <a:solidFill>
                  <a:srgbClr val="C00000"/>
                </a:solidFill>
                <a:latin typeface="Times New Roman" pitchFamily="18" charset="0"/>
                <a:cs typeface="2  Titr" pitchFamily="2" charset="-78"/>
              </a:rPr>
              <a:t>سوئیچ</a:t>
            </a:r>
            <a:r>
              <a:rPr lang="en-US" altLang="fa-IR" sz="600" b="1" dirty="0">
                <a:solidFill>
                  <a:srgbClr val="C00000"/>
                </a:solidFill>
                <a:latin typeface="Times New Roman" pitchFamily="18" charset="0"/>
                <a:cs typeface="2  Titr" pitchFamily="2" charset="-78"/>
              </a:rPr>
              <a:t> </a:t>
            </a:r>
            <a:r>
              <a:rPr lang="fa-IR" altLang="fa-IR" sz="1600" b="1" dirty="0">
                <a:solidFill>
                  <a:srgbClr val="C00000"/>
                </a:solidFill>
                <a:latin typeface="Times New Roman" pitchFamily="18" charset="0"/>
                <a:cs typeface="2  Titr" pitchFamily="2" charset="-78"/>
              </a:rPr>
              <a:t>های</a:t>
            </a:r>
            <a:r>
              <a:rPr lang="fa-IR" altLang="fa-IR" sz="1800" b="1" dirty="0">
                <a:solidFill>
                  <a:srgbClr val="C00000"/>
                </a:solidFill>
                <a:latin typeface="Times New Roman" pitchFamily="18" charset="0"/>
                <a:cs typeface="2  Titr" pitchFamily="2" charset="-78"/>
              </a:rPr>
              <a:t> </a:t>
            </a:r>
            <a:r>
              <a:rPr lang="en-US" altLang="fa-IR" sz="1400" b="1" dirty="0">
                <a:solidFill>
                  <a:srgbClr val="C00000"/>
                </a:solidFill>
                <a:latin typeface="Times New Roman" pitchFamily="18" charset="0"/>
                <a:cs typeface="2  Titr" pitchFamily="2" charset="-78"/>
              </a:rPr>
              <a:t>Fragment Free</a:t>
            </a:r>
          </a:p>
        </p:txBody>
      </p:sp>
      <p:sp>
        <p:nvSpPr>
          <p:cNvPr id="26630" name="Rectangle 12"/>
          <p:cNvSpPr>
            <a:spLocks noChangeArrowheads="1"/>
          </p:cNvSpPr>
          <p:nvPr/>
        </p:nvSpPr>
        <p:spPr bwMode="auto">
          <a:xfrm>
            <a:off x="5383213" y="3378672"/>
            <a:ext cx="3478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1600" b="1" dirty="0">
                <a:solidFill>
                  <a:srgbClr val="C00000"/>
                </a:solidFill>
                <a:latin typeface="Times New Roman" pitchFamily="18" charset="0"/>
                <a:cs typeface="2  Titr" pitchFamily="2" charset="-78"/>
              </a:rPr>
              <a:t>ویژگی مذاکره خودکار </a:t>
            </a:r>
            <a:r>
              <a:rPr lang="en-US" altLang="fa-IR" sz="1600" b="1" dirty="0">
                <a:solidFill>
                  <a:srgbClr val="C00000"/>
                </a:solidFill>
                <a:latin typeface="Times New Roman" pitchFamily="18" charset="0"/>
                <a:cs typeface="2  Titr" pitchFamily="2" charset="-78"/>
              </a:rPr>
              <a:t>(Auto Negotiation)</a:t>
            </a:r>
            <a:endParaRPr lang="en-US" altLang="fa-IR" sz="1400" b="1" dirty="0">
              <a:solidFill>
                <a:srgbClr val="C00000"/>
              </a:solidFill>
              <a:latin typeface="Times New Roman" pitchFamily="18" charset="0"/>
              <a:cs typeface="2  Titr" pitchFamily="2" charset="-78"/>
            </a:endParaRPr>
          </a:p>
        </p:txBody>
      </p:sp>
      <p:sp>
        <p:nvSpPr>
          <p:cNvPr id="26631" name="Text Box 13"/>
          <p:cNvSpPr txBox="1">
            <a:spLocks noChangeArrowheads="1"/>
          </p:cNvSpPr>
          <p:nvPr/>
        </p:nvSpPr>
        <p:spPr bwMode="auto">
          <a:xfrm>
            <a:off x="395288" y="3861272"/>
            <a:ext cx="8569325"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800">
                <a:latin typeface="Times New Roman" pitchFamily="18" charset="0"/>
                <a:cs typeface="2  Lotus" pitchFamily="2" charset="-78"/>
              </a:rPr>
              <a:t>از ویژگی های اترنت سریع، </a:t>
            </a:r>
            <a:r>
              <a:rPr lang="en-US" altLang="fa-IR" sz="1600">
                <a:latin typeface="Times New Roman" pitchFamily="18" charset="0"/>
                <a:cs typeface="2  Lotus" pitchFamily="2" charset="-78"/>
              </a:rPr>
              <a:t>Auto</a:t>
            </a:r>
            <a:r>
              <a:rPr lang="en-US" altLang="fa-IR" sz="1800">
                <a:latin typeface="Times New Roman" pitchFamily="18" charset="0"/>
                <a:cs typeface="2  Lotus" pitchFamily="2" charset="-78"/>
              </a:rPr>
              <a:t> </a:t>
            </a:r>
            <a:r>
              <a:rPr lang="en-US" altLang="fa-IR" sz="1600">
                <a:latin typeface="Times New Roman" pitchFamily="18" charset="0"/>
                <a:cs typeface="2  Lotus" pitchFamily="2" charset="-78"/>
              </a:rPr>
              <a:t>Negotiation</a:t>
            </a:r>
            <a:r>
              <a:rPr lang="fa-IR" altLang="fa-IR" sz="1800">
                <a:latin typeface="Times New Roman" pitchFamily="18" charset="0"/>
                <a:cs typeface="2  Lotus" pitchFamily="2" charset="-78"/>
              </a:rPr>
              <a:t> است. این ویژگی بین طرفین یک لینک صورت میگیرد. بکمک این تکنیک، یک ایستگاه کاری، هاب یا سوئیچ قابلیتهای خود را به طرف مقابل اطلاع می دهندتا بر روی حداقل قابلیت توافق به عمل آید. این ویژگی خصوصیات زیر را به دنبال دارد:</a:t>
            </a:r>
          </a:p>
          <a:p>
            <a:pPr algn="justLow" eaLnBrk="1" hangingPunct="1">
              <a:spcBef>
                <a:spcPct val="50000"/>
              </a:spcBef>
              <a:buClr>
                <a:srgbClr val="0000CC"/>
              </a:buClr>
              <a:buSzPct val="85000"/>
              <a:buFont typeface="Wingdings" pitchFamily="2" charset="2"/>
              <a:buChar char="Ø"/>
            </a:pPr>
            <a:r>
              <a:rPr lang="fa-IR" altLang="fa-IR" sz="1800">
                <a:latin typeface="Times New Roman" pitchFamily="18" charset="0"/>
                <a:cs typeface="2  Lotus" pitchFamily="2" charset="-78"/>
              </a:rPr>
              <a:t> تجهیزات غیرهمگن(اترنت قدیم و جدید) بدون هیچ مشکلی میتوانند بایکدیگر تبادل اطلاعات داشته باشند. بعنوان مثال یک ابزار </a:t>
            </a:r>
            <a:r>
              <a:rPr lang="en-US" altLang="fa-IR" sz="1600">
                <a:latin typeface="Times New Roman" pitchFamily="18" charset="0"/>
                <a:cs typeface="2  Lotus" pitchFamily="2" charset="-78"/>
              </a:rPr>
              <a:t>10Mbps</a:t>
            </a:r>
            <a:r>
              <a:rPr lang="fa-IR" altLang="fa-IR" sz="1800">
                <a:latin typeface="Times New Roman" pitchFamily="18" charset="0"/>
                <a:cs typeface="2  Lotus" pitchFamily="2" charset="-78"/>
              </a:rPr>
              <a:t> قدیمی توانایی تبادل داده با یک ابزار </a:t>
            </a:r>
            <a:r>
              <a:rPr lang="en-US" altLang="fa-IR" sz="1600">
                <a:latin typeface="Times New Roman" pitchFamily="18" charset="0"/>
                <a:cs typeface="2  Lotus" pitchFamily="2" charset="-78"/>
              </a:rPr>
              <a:t>100Mbps</a:t>
            </a:r>
            <a:r>
              <a:rPr lang="fa-IR" altLang="fa-IR" sz="1800">
                <a:latin typeface="Times New Roman" pitchFamily="18" charset="0"/>
                <a:cs typeface="2  Lotus" pitchFamily="2" charset="-78"/>
              </a:rPr>
              <a:t> جدید (با سرعت </a:t>
            </a:r>
            <a:r>
              <a:rPr lang="en-US" altLang="fa-IR" sz="1600">
                <a:latin typeface="Times New Roman" pitchFamily="18" charset="0"/>
                <a:cs typeface="2  Lotus" pitchFamily="2" charset="-78"/>
              </a:rPr>
              <a:t>10Mbps</a:t>
            </a:r>
            <a:r>
              <a:rPr lang="fa-IR" altLang="fa-IR" sz="1800">
                <a:latin typeface="Times New Roman" pitchFamily="18" charset="0"/>
                <a:cs typeface="2  Lotus" pitchFamily="2" charset="-78"/>
              </a:rPr>
              <a:t>) خواهد داشت.</a:t>
            </a:r>
          </a:p>
          <a:p>
            <a:pPr algn="justLow" eaLnBrk="1" hangingPunct="1">
              <a:spcBef>
                <a:spcPct val="50000"/>
              </a:spcBef>
              <a:buClr>
                <a:srgbClr val="0000CC"/>
              </a:buClr>
              <a:buSzPct val="85000"/>
              <a:buFont typeface="Wingdings" pitchFamily="2" charset="2"/>
              <a:buChar char="Ø"/>
            </a:pPr>
            <a:r>
              <a:rPr lang="fa-IR" altLang="fa-IR" sz="1800">
                <a:latin typeface="Times New Roman" pitchFamily="18" charset="0"/>
                <a:cs typeface="2  Lotus" pitchFamily="2" charset="-78"/>
              </a:rPr>
              <a:t> ابزارهایی مثل کارت شبکه، سوئیچ یا هاب می توانند قابلیتهای چندگانه خود را عرضه نمایند.(مثل سوئیچها یا کارتهای </a:t>
            </a:r>
            <a:r>
              <a:rPr lang="en-US" altLang="fa-IR" sz="1600">
                <a:latin typeface="Times New Roman" pitchFamily="18" charset="0"/>
                <a:cs typeface="2  Lotus" pitchFamily="2" charset="-78"/>
              </a:rPr>
              <a:t>10/100Mbps</a:t>
            </a:r>
            <a:r>
              <a:rPr lang="fa-IR" altLang="fa-IR" sz="1800">
                <a:latin typeface="Times New Roman" pitchFamily="18" charset="0"/>
                <a:cs typeface="2  Lotus" pitchFamily="2" charset="-78"/>
              </a:rPr>
              <a:t>)</a:t>
            </a:r>
            <a:endParaRPr lang="en-US" altLang="fa-IR" sz="1800">
              <a:latin typeface="Times New Roman" pitchFamily="18" charset="0"/>
              <a:cs typeface="2  Lotus" pitchFamily="2" charset="-78"/>
            </a:endParaRPr>
          </a:p>
        </p:txBody>
      </p:sp>
      <p:sp>
        <p:nvSpPr>
          <p:cNvPr id="8" name="Text Box 20"/>
          <p:cNvSpPr txBox="1">
            <a:spLocks noChangeArrowheads="1"/>
          </p:cNvSpPr>
          <p:nvPr/>
        </p:nvSpPr>
        <p:spPr bwMode="auto">
          <a:xfrm>
            <a:off x="3989710" y="193204"/>
            <a:ext cx="48307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a-IR" altLang="fa-IR" sz="3600" b="1" dirty="0">
                <a:solidFill>
                  <a:srgbClr val="00B0F0"/>
                </a:solidFill>
                <a:latin typeface="Times New Roman" pitchFamily="18" charset="0"/>
                <a:cs typeface="B Nazanin" panose="00000400000000000000" pitchFamily="2" charset="-78"/>
              </a:rPr>
              <a:t>روش های سوئیچینگ</a:t>
            </a:r>
            <a:endParaRPr lang="en-US" altLang="fa-IR" sz="2800" b="1" dirty="0">
              <a:solidFill>
                <a:srgbClr val="00B0F0"/>
              </a:solidFill>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2760128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656" y="1700808"/>
            <a:ext cx="6929486" cy="2857520"/>
          </a:xfrm>
        </p:spPr>
        <p:txBody>
          <a:bodyPr>
            <a:normAutofit/>
          </a:bodyPr>
          <a:lstStyle/>
          <a:p>
            <a:pPr algn="r" rtl="1"/>
            <a:r>
              <a:rPr lang="fa-IR" sz="5400" b="1" dirty="0" smtClean="0">
                <a:solidFill>
                  <a:srgbClr val="C00000"/>
                </a:solidFill>
                <a:cs typeface="B Nazanin" pitchFamily="2" charset="-78"/>
              </a:rPr>
              <a:t>معرفی دامین</a:t>
            </a:r>
            <a:endParaRPr lang="en-US" sz="5400" b="1" dirty="0" smtClean="0">
              <a:solidFill>
                <a:srgbClr val="C00000"/>
              </a:solidFill>
              <a:cs typeface="B Nazanin" pitchFamily="2" charset="-78"/>
            </a:endParaRPr>
          </a:p>
          <a:p>
            <a:pPr algn="l" rtl="1"/>
            <a:r>
              <a:rPr lang="en-US" sz="5400" b="1" dirty="0" smtClean="0">
                <a:solidFill>
                  <a:srgbClr val="C00000"/>
                </a:solidFill>
                <a:cs typeface="B Nazanin" pitchFamily="2" charset="-78"/>
              </a:rPr>
              <a:t>Domain</a:t>
            </a:r>
          </a:p>
          <a:p>
            <a:pPr algn="r" rtl="1"/>
            <a:endParaRPr lang="en-US" sz="3600" b="1" dirty="0">
              <a:solidFill>
                <a:srgbClr val="C00000"/>
              </a:solidFill>
              <a:cs typeface="B Nazanin" pitchFamily="2" charset="-78"/>
            </a:endParaRPr>
          </a:p>
        </p:txBody>
      </p:sp>
    </p:spTree>
    <p:extLst>
      <p:ext uri="{BB962C8B-B14F-4D97-AF65-F5344CB8AC3E}">
        <p14:creationId xmlns:p14="http://schemas.microsoft.com/office/powerpoint/2010/main" val="3253821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214422"/>
            <a:ext cx="7647836" cy="5643578"/>
          </a:xfrm>
        </p:spPr>
        <p:txBody>
          <a:bodyPr>
            <a:normAutofit/>
          </a:bodyPr>
          <a:lstStyle/>
          <a:p>
            <a:pPr algn="just" rtl="1">
              <a:buFont typeface="Wingdings" pitchFamily="2" charset="2"/>
              <a:buChar char="v"/>
            </a:pPr>
            <a:r>
              <a:rPr lang="fa-IR" sz="2400" dirty="0" smtClean="0">
                <a:solidFill>
                  <a:schemeClr val="accent5">
                    <a:lumMod val="60000"/>
                    <a:lumOff val="40000"/>
                  </a:schemeClr>
                </a:solidFill>
                <a:cs typeface="B Nazanin" pitchFamily="2" charset="-78"/>
              </a:rPr>
              <a:t>خصوصیات یک شبکه </a:t>
            </a:r>
            <a:r>
              <a:rPr lang="en-US" sz="2400" dirty="0" smtClean="0">
                <a:solidFill>
                  <a:schemeClr val="accent5">
                    <a:lumMod val="60000"/>
                    <a:lumOff val="40000"/>
                  </a:schemeClr>
                </a:solidFill>
                <a:cs typeface="B Nazanin" pitchFamily="2" charset="-78"/>
              </a:rPr>
              <a:t>Domain</a:t>
            </a:r>
            <a:r>
              <a:rPr lang="fa-IR" sz="2400" dirty="0" smtClean="0">
                <a:solidFill>
                  <a:schemeClr val="accent5">
                    <a:lumMod val="60000"/>
                    <a:lumOff val="40000"/>
                  </a:schemeClr>
                </a:solidFill>
                <a:cs typeface="B Nazanin" pitchFamily="2" charset="-78"/>
              </a:rPr>
              <a:t> </a:t>
            </a:r>
            <a:endParaRPr lang="en-US" sz="2400" dirty="0" smtClean="0">
              <a:solidFill>
                <a:schemeClr val="accent5">
                  <a:lumMod val="60000"/>
                  <a:lumOff val="40000"/>
                </a:schemeClr>
              </a:solidFill>
              <a:cs typeface="B Nazanin" pitchFamily="2" charset="-78"/>
            </a:endParaRPr>
          </a:p>
          <a:p>
            <a:pPr marL="82550" indent="0" algn="just" rtl="1">
              <a:buNone/>
            </a:pPr>
            <a:endParaRPr lang="fa-IR" sz="2400" dirty="0" smtClean="0">
              <a:solidFill>
                <a:schemeClr val="accent5">
                  <a:lumMod val="60000"/>
                  <a:lumOff val="40000"/>
                </a:schemeClr>
              </a:solidFill>
              <a:cs typeface="B Nazanin" pitchFamily="2" charset="-78"/>
            </a:endParaRPr>
          </a:p>
          <a:p>
            <a:pPr algn="just" rtl="1"/>
            <a:r>
              <a:rPr lang="fa-IR" sz="2000" dirty="0" smtClean="0">
                <a:cs typeface="B Nazanin" pitchFamily="2" charset="-78"/>
              </a:rPr>
              <a:t>یک مدل شبکه‏ای مختص به </a:t>
            </a:r>
            <a:r>
              <a:rPr lang="en-US" sz="2000" dirty="0" smtClean="0">
                <a:cs typeface="B Nazanin" pitchFamily="2" charset="-78"/>
              </a:rPr>
              <a:t>Server Base </a:t>
            </a:r>
            <a:r>
              <a:rPr lang="fa-IR" sz="2000" dirty="0" smtClean="0">
                <a:cs typeface="B Nazanin" pitchFamily="2" charset="-78"/>
              </a:rPr>
              <a:t> که در صورت استفاده از سیستم عامل‏های سروری ما</a:t>
            </a:r>
            <a:r>
              <a:rPr lang="fa-IR" sz="2000" dirty="0">
                <a:cs typeface="B Nazanin" pitchFamily="2" charset="-78"/>
              </a:rPr>
              <a:t>ی</a:t>
            </a:r>
            <a:r>
              <a:rPr lang="fa-IR" sz="2000" dirty="0" smtClean="0">
                <a:cs typeface="B Nazanin" pitchFamily="2" charset="-78"/>
              </a:rPr>
              <a:t>کروسافت نام این مدل </a:t>
            </a:r>
            <a:r>
              <a:rPr lang="en-US" sz="2000" dirty="0" smtClean="0">
                <a:cs typeface="B Nazanin" pitchFamily="2" charset="-78"/>
              </a:rPr>
              <a:t>Domain</a:t>
            </a:r>
            <a:r>
              <a:rPr lang="fa-IR" sz="2000" dirty="0" smtClean="0">
                <a:cs typeface="B Nazanin" pitchFamily="2" charset="-78"/>
              </a:rPr>
              <a:t> می‏باشد. </a:t>
            </a:r>
          </a:p>
          <a:p>
            <a:pPr algn="just" rtl="1"/>
            <a:r>
              <a:rPr lang="fa-IR" sz="2000" dirty="0" smtClean="0">
                <a:cs typeface="B Nazanin" pitchFamily="2" charset="-78"/>
              </a:rPr>
              <a:t>ایجاد یک </a:t>
            </a:r>
            <a:r>
              <a:rPr lang="en-US" sz="2000" dirty="0" smtClean="0">
                <a:cs typeface="B Nazanin" pitchFamily="2" charset="-78"/>
              </a:rPr>
              <a:t>Database </a:t>
            </a:r>
            <a:r>
              <a:rPr lang="fa-IR" sz="2000" dirty="0" smtClean="0">
                <a:cs typeface="B Nazanin" pitchFamily="2" charset="-78"/>
              </a:rPr>
              <a:t> و پایگاه داده مرکزی بر روی کامپیوتر سرور و همچنین ایجاد تمامی کاربران در این پایگاه داده است.</a:t>
            </a:r>
          </a:p>
          <a:p>
            <a:pPr algn="just" rtl="1"/>
            <a:r>
              <a:rPr lang="fa-IR" sz="2000" dirty="0" smtClean="0">
                <a:cs typeface="B Nazanin" pitchFamily="2" charset="-78"/>
              </a:rPr>
              <a:t>کامپیوتری که پایگاه داده بر روی آن قرار دارد را ماکروسافت کامپیوتر کنترل کننده دامین </a:t>
            </a:r>
            <a:r>
              <a:rPr lang="en-US" sz="2000" dirty="0" smtClean="0">
                <a:cs typeface="B Nazanin" pitchFamily="2" charset="-78"/>
              </a:rPr>
              <a:t>Domain Controller</a:t>
            </a:r>
            <a:r>
              <a:rPr lang="fa-IR" sz="2000" dirty="0" smtClean="0">
                <a:cs typeface="B Nazanin" pitchFamily="2" charset="-78"/>
              </a:rPr>
              <a:t> نامیده است.  </a:t>
            </a:r>
          </a:p>
          <a:p>
            <a:pPr algn="just" rtl="1"/>
            <a:r>
              <a:rPr lang="fa-IR" sz="2000" dirty="0" smtClean="0">
                <a:cs typeface="B Nazanin" pitchFamily="2" charset="-78"/>
              </a:rPr>
              <a:t>سرویسی بنام </a:t>
            </a:r>
            <a:r>
              <a:rPr lang="en-US" sz="2000" dirty="0" smtClean="0">
                <a:cs typeface="B Nazanin" pitchFamily="2" charset="-78"/>
              </a:rPr>
              <a:t>Active Directory</a:t>
            </a:r>
            <a:r>
              <a:rPr lang="fa-IR" sz="2000" dirty="0" smtClean="0">
                <a:cs typeface="B Nazanin" pitchFamily="2" charset="-78"/>
              </a:rPr>
              <a:t> وظیفه ایجاد نمودن پایگاه داده مرکزی را بر روی کامپیوتر سرور به عهده خواهد داشت.</a:t>
            </a:r>
          </a:p>
          <a:p>
            <a:pPr algn="just" rtl="1">
              <a:buFont typeface="Wingdings" pitchFamily="2" charset="2"/>
              <a:buChar char="q"/>
            </a:pPr>
            <a:r>
              <a:rPr lang="fa-IR" sz="2000" dirty="0" smtClean="0">
                <a:cs typeface="B Nazanin" pitchFamily="2" charset="-78"/>
              </a:rPr>
              <a:t>نکته :</a:t>
            </a:r>
          </a:p>
          <a:p>
            <a:pPr algn="just" rtl="1">
              <a:buNone/>
            </a:pPr>
            <a:r>
              <a:rPr lang="fa-IR" sz="2000" dirty="0" smtClean="0">
                <a:cs typeface="B Nazanin" pitchFamily="2" charset="-78"/>
              </a:rPr>
              <a:t>با نصب سرویس </a:t>
            </a:r>
            <a:r>
              <a:rPr lang="en-US" sz="2000" dirty="0" smtClean="0">
                <a:cs typeface="B Nazanin" pitchFamily="2" charset="-78"/>
              </a:rPr>
              <a:t>Active Directory</a:t>
            </a:r>
            <a:r>
              <a:rPr lang="fa-IR" sz="2000" dirty="0" smtClean="0">
                <a:cs typeface="B Nazanin" pitchFamily="2" charset="-78"/>
              </a:rPr>
              <a:t>  تمامی کلاینت‏های داخل شبکه می‏بایست خود را وارد حوزه </a:t>
            </a:r>
            <a:r>
              <a:rPr lang="en-US" sz="2000" dirty="0" smtClean="0">
                <a:cs typeface="B Nazanin" pitchFamily="2" charset="-78"/>
              </a:rPr>
              <a:t>( Join to Domain)</a:t>
            </a:r>
            <a:r>
              <a:rPr lang="fa-IR" sz="2000" dirty="0" smtClean="0">
                <a:cs typeface="B Nazanin" pitchFamily="2" charset="-78"/>
              </a:rPr>
              <a:t> نمایند، بعد از ورود کامپیوترها به این حوزه می‏توانند به راحتی  از منابع هم استفاده کنند.</a:t>
            </a:r>
          </a:p>
        </p:txBody>
      </p:sp>
      <p:sp>
        <p:nvSpPr>
          <p:cNvPr id="2" name="Title 1"/>
          <p:cNvSpPr>
            <a:spLocks noGrp="1"/>
          </p:cNvSpPr>
          <p:nvPr>
            <p:ph type="title"/>
          </p:nvPr>
        </p:nvSpPr>
        <p:spPr>
          <a:xfrm>
            <a:off x="642910" y="214290"/>
            <a:ext cx="7858180" cy="642942"/>
          </a:xfrm>
        </p:spPr>
        <p:txBody>
          <a:bodyPr>
            <a:normAutofit/>
          </a:bodyPr>
          <a:lstStyle/>
          <a:p>
            <a:pPr algn="r" rtl="1"/>
            <a:r>
              <a:rPr lang="fa-IR" sz="2800" dirty="0" smtClean="0">
                <a:effectLst/>
              </a:rPr>
              <a:t>معرفی</a:t>
            </a:r>
            <a:r>
              <a:rPr lang="fa-IR" sz="3200" dirty="0" smtClean="0">
                <a:effectLst/>
              </a:rPr>
              <a:t> </a:t>
            </a:r>
            <a:r>
              <a:rPr lang="en-US" sz="2800" dirty="0" smtClean="0">
                <a:effectLst/>
                <a:latin typeface="Bell MT" pitchFamily="18" charset="0"/>
              </a:rPr>
              <a:t>Domain</a:t>
            </a:r>
            <a:endParaRPr lang="en-US" sz="2000" dirty="0">
              <a:effectLst/>
              <a:cs typeface="B Nazanin" pitchFamily="2" charset="-78"/>
            </a:endParaRPr>
          </a:p>
        </p:txBody>
      </p:sp>
    </p:spTree>
    <p:extLst>
      <p:ext uri="{BB962C8B-B14F-4D97-AF65-F5344CB8AC3E}">
        <p14:creationId xmlns:p14="http://schemas.microsoft.com/office/powerpoint/2010/main" val="1536845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280" y="1196752"/>
            <a:ext cx="7571184" cy="4572000"/>
          </a:xfrm>
        </p:spPr>
        <p:txBody>
          <a:bodyPr>
            <a:noAutofit/>
          </a:bodyPr>
          <a:lstStyle/>
          <a:p>
            <a:pPr algn="justLow" rtl="1">
              <a:lnSpc>
                <a:spcPct val="150000"/>
              </a:lnSpc>
            </a:pPr>
            <a:r>
              <a:rPr lang="fa-IR" sz="2000" dirty="0" smtClean="0">
                <a:cs typeface="B Nazanin" pitchFamily="2" charset="-78"/>
              </a:rPr>
              <a:t>ایجاد یک </a:t>
            </a:r>
            <a:r>
              <a:rPr lang="en-US" sz="2000" dirty="0" smtClean="0">
                <a:cs typeface="B Nazanin" pitchFamily="2" charset="-78"/>
              </a:rPr>
              <a:t>User Account</a:t>
            </a:r>
            <a:r>
              <a:rPr lang="fa-IR" sz="2000" dirty="0" smtClean="0">
                <a:cs typeface="B Nazanin" pitchFamily="2" charset="-78"/>
              </a:rPr>
              <a:t> برای هر کاربری که</a:t>
            </a:r>
            <a:r>
              <a:rPr lang="en-US" sz="2000" dirty="0" smtClean="0">
                <a:cs typeface="B Nazanin" pitchFamily="2" charset="-78"/>
              </a:rPr>
              <a:t> </a:t>
            </a:r>
            <a:r>
              <a:rPr lang="fa-IR" sz="2000" dirty="0" smtClean="0">
                <a:cs typeface="B Nazanin" pitchFamily="2" charset="-78"/>
              </a:rPr>
              <a:t> قصد وارد شدن به داخل دامین را دارد. این حساب کاربری برای هر کاربر فقط یک بار و در کامپیوتری که سرور مرکزی بر روی آن قرار دارد ایجاد می‏شود.</a:t>
            </a:r>
          </a:p>
          <a:p>
            <a:pPr algn="justLow" rtl="1">
              <a:lnSpc>
                <a:spcPct val="150000"/>
              </a:lnSpc>
            </a:pPr>
            <a:r>
              <a:rPr lang="fa-IR" sz="2000" dirty="0" smtClean="0">
                <a:cs typeface="B Nazanin" pitchFamily="2" charset="-78"/>
              </a:rPr>
              <a:t>امکان مدیریت متمرکز دامین وجود دارد. مانند: اینترنت، نصب نرم‏افزار، دسترسی به منابع</a:t>
            </a:r>
            <a:r>
              <a:rPr lang="en-US" sz="2000" dirty="0" smtClean="0">
                <a:cs typeface="B Nazanin" pitchFamily="2" charset="-78"/>
              </a:rPr>
              <a:t>share </a:t>
            </a:r>
            <a:r>
              <a:rPr lang="fa-IR" sz="2000" dirty="0" smtClean="0">
                <a:cs typeface="B Nazanin" pitchFamily="2" charset="-78"/>
              </a:rPr>
              <a:t> شده و ...</a:t>
            </a:r>
          </a:p>
          <a:p>
            <a:pPr algn="justLow" rtl="1">
              <a:lnSpc>
                <a:spcPct val="150000"/>
              </a:lnSpc>
            </a:pPr>
            <a:r>
              <a:rPr lang="fa-IR" sz="2000" dirty="0" smtClean="0">
                <a:cs typeface="B Nazanin" pitchFamily="2" charset="-78"/>
              </a:rPr>
              <a:t>امنیت بسیار بالایی در این مدل از شبکه‏ها وجود دارد. زیرا سطح دسترسی هر کاربر از قبل تعریف شده است و بدون نظر مساعد از مدیر دامین امکان برخورداری از امکانات و قابلیت‏های بیشتری را نخواهد داشت.</a:t>
            </a:r>
          </a:p>
          <a:p>
            <a:pPr algn="justLow" rtl="1">
              <a:lnSpc>
                <a:spcPct val="150000"/>
              </a:lnSpc>
            </a:pPr>
            <a:r>
              <a:rPr lang="fa-IR" sz="2000" dirty="0" smtClean="0">
                <a:cs typeface="B Nazanin" pitchFamily="2" charset="-78"/>
              </a:rPr>
              <a:t>بر عکس شبکه‏های </a:t>
            </a:r>
            <a:r>
              <a:rPr lang="en-US" sz="2000" dirty="0" smtClean="0">
                <a:cs typeface="B Nazanin" pitchFamily="2" charset="-78"/>
              </a:rPr>
              <a:t>Workgroup</a:t>
            </a:r>
            <a:r>
              <a:rPr lang="fa-IR" sz="2000" dirty="0" smtClean="0">
                <a:cs typeface="B Nazanin" pitchFamily="2" charset="-78"/>
              </a:rPr>
              <a:t> که محدودیت تعداد کامپیوتر وجود دارد در این مدل هیچ محدودیتی نخواهید داشت، بنابراین این گونه شبکه‏ها را به راحتی می‏توان گسترش </a:t>
            </a:r>
            <a:r>
              <a:rPr lang="en-US" sz="2000" dirty="0" smtClean="0">
                <a:cs typeface="B Nazanin" pitchFamily="2" charset="-78"/>
              </a:rPr>
              <a:t>Scalable</a:t>
            </a:r>
            <a:r>
              <a:rPr lang="fa-IR" sz="2000" dirty="0" smtClean="0">
                <a:cs typeface="B Nazanin" pitchFamily="2" charset="-78"/>
              </a:rPr>
              <a:t> داد.</a:t>
            </a:r>
          </a:p>
        </p:txBody>
      </p:sp>
      <p:sp>
        <p:nvSpPr>
          <p:cNvPr id="2" name="Title 1"/>
          <p:cNvSpPr>
            <a:spLocks noGrp="1"/>
          </p:cNvSpPr>
          <p:nvPr>
            <p:ph type="title"/>
          </p:nvPr>
        </p:nvSpPr>
        <p:spPr>
          <a:xfrm>
            <a:off x="1000100" y="0"/>
            <a:ext cx="7712394" cy="857232"/>
          </a:xfrm>
        </p:spPr>
        <p:txBody>
          <a:bodyPr>
            <a:normAutofit/>
          </a:bodyPr>
          <a:lstStyle/>
          <a:p>
            <a:pPr algn="ctr" rtl="1"/>
            <a:r>
              <a:rPr lang="fa-IR" sz="2800" dirty="0" smtClean="0">
                <a:effectLst/>
                <a:cs typeface="B Nazanin" pitchFamily="2" charset="-78"/>
              </a:rPr>
              <a:t>معرفی </a:t>
            </a:r>
            <a:r>
              <a:rPr lang="en-US" sz="2800" dirty="0" smtClean="0">
                <a:effectLst/>
                <a:latin typeface="Bell MT" pitchFamily="18" charset="0"/>
                <a:cs typeface="B Nazanin" pitchFamily="2" charset="-78"/>
              </a:rPr>
              <a:t>Domain</a:t>
            </a:r>
            <a:endParaRPr lang="en-US" sz="2000" dirty="0">
              <a:effectLst/>
              <a:cs typeface="B Nazanin" pitchFamily="2" charset="-78"/>
            </a:endParaRPr>
          </a:p>
        </p:txBody>
      </p:sp>
    </p:spTree>
    <p:extLst>
      <p:ext uri="{BB962C8B-B14F-4D97-AF65-F5344CB8AC3E}">
        <p14:creationId xmlns:p14="http://schemas.microsoft.com/office/powerpoint/2010/main" val="2705398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1285860"/>
            <a:ext cx="7498080" cy="4962540"/>
          </a:xfrm>
        </p:spPr>
        <p:txBody>
          <a:bodyPr>
            <a:normAutofit/>
          </a:bodyPr>
          <a:lstStyle/>
          <a:p>
            <a:pPr algn="justLow" rtl="1">
              <a:buFont typeface="Wingdings" pitchFamily="2" charset="2"/>
              <a:buChar char="Ø"/>
            </a:pPr>
            <a:r>
              <a:rPr lang="fa-IR" sz="2000" dirty="0" smtClean="0">
                <a:cs typeface="B Nazanin" pitchFamily="2" charset="-78"/>
              </a:rPr>
              <a:t>نگاهی اجمالی به خواصی که در رابطه با مدل شبکه‏ایی </a:t>
            </a:r>
            <a:r>
              <a:rPr lang="en-US" sz="2000" dirty="0" smtClean="0">
                <a:cs typeface="B Nazanin" pitchFamily="2" charset="-78"/>
              </a:rPr>
              <a:t>Server Base(Domain)</a:t>
            </a:r>
            <a:r>
              <a:rPr lang="fa-IR" sz="2000" dirty="0" smtClean="0">
                <a:cs typeface="B Nazanin" pitchFamily="2" charset="-78"/>
              </a:rPr>
              <a:t> در مورد آن صحبت گردید:</a:t>
            </a:r>
            <a:endParaRPr lang="en-US" sz="2000" dirty="0" smtClean="0">
              <a:cs typeface="B Nazanin" pitchFamily="2" charset="-78"/>
            </a:endParaRPr>
          </a:p>
          <a:p>
            <a:pPr algn="justLow" rtl="1">
              <a:buNone/>
            </a:pPr>
            <a:endParaRPr lang="en-US" sz="2000" dirty="0" smtClean="0">
              <a:cs typeface="B Nazanin" pitchFamily="2" charset="-78"/>
            </a:endParaRPr>
          </a:p>
          <a:p>
            <a:pPr algn="justLow" rtl="1">
              <a:buNone/>
            </a:pPr>
            <a:endParaRPr lang="fa-IR" sz="2000" dirty="0" smtClean="0">
              <a:cs typeface="B Nazanin" pitchFamily="2" charset="-78"/>
            </a:endParaRPr>
          </a:p>
          <a:p>
            <a:pPr algn="justLow" rtl="1">
              <a:buNone/>
            </a:pPr>
            <a:endParaRPr lang="en-US" sz="2000" dirty="0">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630175916"/>
              </p:ext>
            </p:extLst>
          </p:nvPr>
        </p:nvGraphicFramePr>
        <p:xfrm>
          <a:off x="2143108" y="2643182"/>
          <a:ext cx="6096000" cy="3143274"/>
        </p:xfrm>
        <a:graphic>
          <a:graphicData uri="http://schemas.openxmlformats.org/drawingml/2006/table">
            <a:tbl>
              <a:tblPr firstRow="1" bandRow="1">
                <a:tableStyleId>{6E25E649-3F16-4E02-A733-19D2CDBF48F0}</a:tableStyleId>
              </a:tblPr>
              <a:tblGrid>
                <a:gridCol w="3048000"/>
                <a:gridCol w="3048000"/>
              </a:tblGrid>
              <a:tr h="523879">
                <a:tc>
                  <a:txBody>
                    <a:bodyPr/>
                    <a:lstStyle/>
                    <a:p>
                      <a:pPr algn="ctr"/>
                      <a:r>
                        <a:rPr lang="en-US" dirty="0" smtClean="0"/>
                        <a:t>Domain</a:t>
                      </a:r>
                      <a:r>
                        <a:rPr lang="en-US" baseline="0" dirty="0" smtClean="0"/>
                        <a:t> Model</a:t>
                      </a:r>
                      <a:endParaRPr lang="en-US" dirty="0"/>
                    </a:p>
                  </a:txBody>
                  <a:tcPr/>
                </a:tc>
                <a:tc>
                  <a:txBody>
                    <a:bodyPr/>
                    <a:lstStyle/>
                    <a:p>
                      <a:pPr algn="ctr"/>
                      <a:r>
                        <a:rPr lang="fa-IR" dirty="0" smtClean="0">
                          <a:cs typeface="B Nazanin" panose="00000400000000000000" pitchFamily="2" charset="-78"/>
                        </a:rPr>
                        <a:t>خواص</a:t>
                      </a:r>
                      <a:endParaRPr lang="en-US" dirty="0">
                        <a:cs typeface="B Nazanin" panose="00000400000000000000" pitchFamily="2" charset="-78"/>
                      </a:endParaRPr>
                    </a:p>
                  </a:txBody>
                  <a:tcPr/>
                </a:tc>
              </a:tr>
              <a:tr h="523879">
                <a:tc>
                  <a:txBody>
                    <a:bodyPr/>
                    <a:lstStyle/>
                    <a:p>
                      <a:pPr algn="ctr"/>
                      <a:r>
                        <a:rPr lang="en-US" dirty="0" smtClean="0"/>
                        <a:t>Number</a:t>
                      </a:r>
                      <a:r>
                        <a:rPr lang="en-US" baseline="0" dirty="0" smtClean="0"/>
                        <a:t> of  Computers</a:t>
                      </a:r>
                      <a:endParaRPr lang="en-US" dirty="0"/>
                    </a:p>
                  </a:txBody>
                  <a:tcPr/>
                </a:tc>
                <a:tc>
                  <a:txBody>
                    <a:bodyPr/>
                    <a:lstStyle/>
                    <a:p>
                      <a:pPr algn="ctr"/>
                      <a:r>
                        <a:rPr lang="en-US" dirty="0" smtClean="0"/>
                        <a:t>10 and  much  more</a:t>
                      </a:r>
                      <a:endParaRPr lang="en-US" dirty="0"/>
                    </a:p>
                  </a:txBody>
                  <a:tcPr/>
                </a:tc>
              </a:tr>
              <a:tr h="523879">
                <a:tc>
                  <a:txBody>
                    <a:bodyPr/>
                    <a:lstStyle/>
                    <a:p>
                      <a:pPr algn="ctr"/>
                      <a:r>
                        <a:rPr lang="en-US" dirty="0" smtClean="0"/>
                        <a:t>Centralized </a:t>
                      </a:r>
                      <a:r>
                        <a:rPr lang="en-US" baseline="0" dirty="0" smtClean="0"/>
                        <a:t> Authentication</a:t>
                      </a:r>
                      <a:endParaRPr lang="en-US" dirty="0"/>
                    </a:p>
                  </a:txBody>
                  <a:tcPr/>
                </a:tc>
                <a:tc>
                  <a:txBody>
                    <a:bodyPr/>
                    <a:lstStyle/>
                    <a:p>
                      <a:pPr algn="ctr"/>
                      <a:r>
                        <a:rPr lang="en-US" dirty="0" smtClean="0"/>
                        <a:t>Yes</a:t>
                      </a:r>
                      <a:endParaRPr lang="en-US" dirty="0"/>
                    </a:p>
                  </a:txBody>
                  <a:tcPr/>
                </a:tc>
              </a:tr>
              <a:tr h="523879">
                <a:tc>
                  <a:txBody>
                    <a:bodyPr/>
                    <a:lstStyle/>
                    <a:p>
                      <a:pPr algn="ctr"/>
                      <a:r>
                        <a:rPr lang="en-US" dirty="0" smtClean="0"/>
                        <a:t>Centralized  Administration</a:t>
                      </a:r>
                      <a:endParaRPr lang="en-US" dirty="0"/>
                    </a:p>
                  </a:txBody>
                  <a:tcPr/>
                </a:tc>
                <a:tc>
                  <a:txBody>
                    <a:bodyPr/>
                    <a:lstStyle/>
                    <a:p>
                      <a:pPr algn="ctr"/>
                      <a:r>
                        <a:rPr lang="en-US" dirty="0" smtClean="0"/>
                        <a:t>Yes</a:t>
                      </a:r>
                      <a:endParaRPr lang="en-US" dirty="0"/>
                    </a:p>
                  </a:txBody>
                  <a:tcPr/>
                </a:tc>
              </a:tr>
              <a:tr h="523879">
                <a:tc>
                  <a:txBody>
                    <a:bodyPr/>
                    <a:lstStyle/>
                    <a:p>
                      <a:pPr algn="ctr"/>
                      <a:r>
                        <a:rPr lang="en-US" dirty="0" smtClean="0"/>
                        <a:t>Security</a:t>
                      </a:r>
                      <a:endParaRPr lang="en-US" dirty="0"/>
                    </a:p>
                  </a:txBody>
                  <a:tcPr/>
                </a:tc>
                <a:tc>
                  <a:txBody>
                    <a:bodyPr/>
                    <a:lstStyle/>
                    <a:p>
                      <a:pPr algn="ctr"/>
                      <a:r>
                        <a:rPr lang="en-US" dirty="0" smtClean="0"/>
                        <a:t>Yes</a:t>
                      </a:r>
                      <a:endParaRPr lang="en-US" dirty="0"/>
                    </a:p>
                  </a:txBody>
                  <a:tcPr/>
                </a:tc>
              </a:tr>
              <a:tr h="523879">
                <a:tc>
                  <a:txBody>
                    <a:bodyPr/>
                    <a:lstStyle/>
                    <a:p>
                      <a:pPr algn="ctr"/>
                      <a:r>
                        <a:rPr lang="en-US" dirty="0" smtClean="0"/>
                        <a:t>Scalable</a:t>
                      </a:r>
                      <a:endParaRPr lang="en-US" dirty="0"/>
                    </a:p>
                  </a:txBody>
                  <a:tcPr/>
                </a:tc>
                <a:tc>
                  <a:txBody>
                    <a:bodyPr/>
                    <a:lstStyle/>
                    <a:p>
                      <a:pPr algn="ctr"/>
                      <a:r>
                        <a:rPr lang="en-US" dirty="0" smtClean="0"/>
                        <a:t>Yes</a:t>
                      </a:r>
                      <a:endParaRPr lang="en-US" dirty="0"/>
                    </a:p>
                  </a:txBody>
                  <a:tcPr/>
                </a:tc>
              </a:tr>
            </a:tbl>
          </a:graphicData>
        </a:graphic>
      </p:graphicFrame>
    </p:spTree>
    <p:extLst>
      <p:ext uri="{BB962C8B-B14F-4D97-AF65-F5344CB8AC3E}">
        <p14:creationId xmlns:p14="http://schemas.microsoft.com/office/powerpoint/2010/main" val="134583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674CE3BE-FEBF-4DC3-9D7C-CD5E1C157CA3}" type="slidenum">
              <a:rPr lang="fa-IR" altLang="fa-IR" sz="1200">
                <a:latin typeface="Arial" charset="0"/>
                <a:cs typeface="2  Titr" pitchFamily="2" charset="-78"/>
              </a:rPr>
              <a:pPr rtl="0" eaLnBrk="1" hangingPunct="1">
                <a:spcBef>
                  <a:spcPct val="0"/>
                </a:spcBef>
                <a:buFontTx/>
                <a:buNone/>
              </a:pPr>
              <a:t>3</a:t>
            </a:fld>
            <a:endParaRPr lang="en-US" altLang="fa-IR" sz="1200">
              <a:latin typeface="Arial" charset="0"/>
              <a:cs typeface="2  Titr" pitchFamily="2" charset="-78"/>
            </a:endParaRPr>
          </a:p>
        </p:txBody>
      </p:sp>
      <p:sp>
        <p:nvSpPr>
          <p:cNvPr id="2051" name="Rectangle 3"/>
          <p:cNvSpPr>
            <a:spLocks noChangeArrowheads="1"/>
          </p:cNvSpPr>
          <p:nvPr/>
        </p:nvSpPr>
        <p:spPr bwMode="auto">
          <a:xfrm>
            <a:off x="4219710" y="116632"/>
            <a:ext cx="47924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pPr>
            <a:r>
              <a:rPr lang="ar-SA" altLang="fa-IR" b="1" dirty="0">
                <a:solidFill>
                  <a:srgbClr val="00B0F0"/>
                </a:solidFill>
                <a:cs typeface="B Nazanin" panose="00000400000000000000" pitchFamily="2" charset="-78"/>
              </a:rPr>
              <a:t>کابل زوج تابيده (</a:t>
            </a:r>
            <a:r>
              <a:rPr lang="en-US" altLang="fa-IR" b="1" dirty="0">
                <a:solidFill>
                  <a:srgbClr val="00B0F0"/>
                </a:solidFill>
                <a:cs typeface="B Nazanin" panose="00000400000000000000" pitchFamily="2" charset="-78"/>
              </a:rPr>
              <a:t>Twisted Pair</a:t>
            </a:r>
            <a:r>
              <a:rPr lang="ar-SA" altLang="fa-IR" b="1" dirty="0">
                <a:solidFill>
                  <a:srgbClr val="00B0F0"/>
                </a:solidFill>
                <a:cs typeface="B Nazanin" panose="00000400000000000000" pitchFamily="2" charset="-78"/>
              </a:rPr>
              <a:t>)</a:t>
            </a:r>
            <a:endParaRPr lang="en-US" altLang="fa-IR" b="1" dirty="0">
              <a:solidFill>
                <a:srgbClr val="00B0F0"/>
              </a:solidFill>
              <a:cs typeface="B Nazanin" panose="00000400000000000000" pitchFamily="2" charset="-78"/>
            </a:endParaRPr>
          </a:p>
        </p:txBody>
      </p:sp>
      <p:pic>
        <p:nvPicPr>
          <p:cNvPr id="798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71" y="1556792"/>
            <a:ext cx="395922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Text Box 10"/>
          <p:cNvSpPr txBox="1">
            <a:spLocks noChangeArrowheads="1"/>
          </p:cNvSpPr>
          <p:nvPr/>
        </p:nvSpPr>
        <p:spPr bwMode="auto">
          <a:xfrm>
            <a:off x="900113" y="378936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a:latin typeface="Times New Roman" pitchFamily="18" charset="0"/>
                <a:cs typeface="Times New Roman" pitchFamily="18" charset="0"/>
              </a:rPr>
              <a:t>Class B</a:t>
            </a:r>
          </a:p>
        </p:txBody>
      </p:sp>
      <p:sp>
        <p:nvSpPr>
          <p:cNvPr id="79883" name="Text Box 11"/>
          <p:cNvSpPr txBox="1">
            <a:spLocks noChangeArrowheads="1"/>
          </p:cNvSpPr>
          <p:nvPr/>
        </p:nvSpPr>
        <p:spPr bwMode="auto">
          <a:xfrm>
            <a:off x="3492500" y="378936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a:latin typeface="Times New Roman" pitchFamily="18" charset="0"/>
                <a:cs typeface="Times New Roman" pitchFamily="18" charset="0"/>
              </a:rPr>
              <a:t>Class A</a:t>
            </a:r>
          </a:p>
        </p:txBody>
      </p:sp>
      <p:sp>
        <p:nvSpPr>
          <p:cNvPr id="2055" name="Text Box 12"/>
          <p:cNvSpPr txBox="1">
            <a:spLocks noChangeArrowheads="1"/>
          </p:cNvSpPr>
          <p:nvPr/>
        </p:nvSpPr>
        <p:spPr bwMode="auto">
          <a:xfrm>
            <a:off x="5724525" y="3161506"/>
            <a:ext cx="30956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800" dirty="0">
                <a:latin typeface="Times New Roman" pitchFamily="18" charset="0"/>
                <a:cs typeface="2  Lotus" pitchFamily="2" charset="-78"/>
              </a:rPr>
              <a:t>کابل زوج تابیده دارای چهار زوج سیم یا هشت سیم با رنگ های مختلف است که هر سیم زیر هر پین از کانکتور </a:t>
            </a:r>
            <a:r>
              <a:rPr lang="en-US" altLang="fa-IR" sz="1600" dirty="0">
                <a:latin typeface="Times New Roman" pitchFamily="18" charset="0"/>
                <a:cs typeface="2  Lotus" pitchFamily="2" charset="-78"/>
              </a:rPr>
              <a:t>RJ-45</a:t>
            </a:r>
            <a:r>
              <a:rPr lang="fa-IR" altLang="fa-IR" sz="1800" dirty="0">
                <a:latin typeface="Times New Roman" pitchFamily="18" charset="0"/>
                <a:cs typeface="2  Lotus" pitchFamily="2" charset="-78"/>
              </a:rPr>
              <a:t> پرس میشود. دو کلاس استاندارد برای چگونگی سیم بندی یا رنگ بندی سیم های کابل زوج تابیده وجود دارد که عبارتند از:</a:t>
            </a:r>
          </a:p>
          <a:p>
            <a:pPr algn="justLow" eaLnBrk="1" hangingPunct="1">
              <a:spcBef>
                <a:spcPct val="50000"/>
              </a:spcBef>
              <a:buClr>
                <a:schemeClr val="hlink"/>
              </a:buClr>
              <a:buSzPct val="85000"/>
              <a:buFont typeface="Wingdings" pitchFamily="2" charset="2"/>
              <a:buChar char="Ø"/>
            </a:pPr>
            <a:r>
              <a:rPr lang="en-US" altLang="fa-IR" sz="1800" dirty="0">
                <a:latin typeface="Times New Roman" pitchFamily="18" charset="0"/>
                <a:cs typeface="2  Lotus" pitchFamily="2" charset="-78"/>
              </a:rPr>
              <a:t> </a:t>
            </a:r>
            <a:r>
              <a:rPr lang="fa-IR" altLang="fa-IR" sz="1800" dirty="0">
                <a:latin typeface="Times New Roman" pitchFamily="18" charset="0"/>
                <a:cs typeface="2  Lotus" pitchFamily="2" charset="-78"/>
              </a:rPr>
              <a:t>کلاس </a:t>
            </a:r>
            <a:r>
              <a:rPr lang="en-US" altLang="fa-IR" sz="1600" dirty="0">
                <a:latin typeface="Times New Roman" pitchFamily="18" charset="0"/>
                <a:cs typeface="2  Lotus" pitchFamily="2" charset="-78"/>
              </a:rPr>
              <a:t>A</a:t>
            </a:r>
            <a:endParaRPr lang="fa-IR" altLang="fa-IR" sz="1600" dirty="0">
              <a:latin typeface="Times New Roman" pitchFamily="18" charset="0"/>
              <a:cs typeface="2  Lotus" pitchFamily="2" charset="-78"/>
            </a:endParaRPr>
          </a:p>
          <a:p>
            <a:pPr algn="justLow" eaLnBrk="1" hangingPunct="1">
              <a:spcBef>
                <a:spcPct val="50000"/>
              </a:spcBef>
              <a:buClr>
                <a:schemeClr val="hlink"/>
              </a:buClr>
              <a:buSzPct val="85000"/>
              <a:buFont typeface="Wingdings" pitchFamily="2" charset="2"/>
              <a:buChar char="Ø"/>
            </a:pPr>
            <a:r>
              <a:rPr lang="en-US" altLang="fa-IR" sz="1800" dirty="0">
                <a:latin typeface="Times New Roman" pitchFamily="18" charset="0"/>
                <a:cs typeface="2  Lotus" pitchFamily="2" charset="-78"/>
              </a:rPr>
              <a:t> </a:t>
            </a:r>
            <a:r>
              <a:rPr lang="fa-IR" altLang="fa-IR" sz="1800" dirty="0">
                <a:latin typeface="Times New Roman" pitchFamily="18" charset="0"/>
                <a:cs typeface="2  Lotus" pitchFamily="2" charset="-78"/>
              </a:rPr>
              <a:t>کلاس </a:t>
            </a:r>
            <a:r>
              <a:rPr lang="en-US" altLang="fa-IR" sz="1600" dirty="0">
                <a:latin typeface="Times New Roman" pitchFamily="18" charset="0"/>
                <a:cs typeface="2  Lotus" pitchFamily="2" charset="-78"/>
              </a:rPr>
              <a:t>B</a:t>
            </a:r>
            <a:r>
              <a:rPr lang="fa-IR" altLang="fa-IR" sz="1800" dirty="0">
                <a:latin typeface="Times New Roman" pitchFamily="18" charset="0"/>
                <a:cs typeface="2  Lotus" pitchFamily="2" charset="-78"/>
              </a:rPr>
              <a:t> </a:t>
            </a:r>
            <a:endParaRPr lang="en-US" altLang="fa-IR" sz="1800" dirty="0">
              <a:latin typeface="Times New Roman" pitchFamily="18" charset="0"/>
              <a:cs typeface="2  Lotus" pitchFamily="2" charset="-78"/>
            </a:endParaRPr>
          </a:p>
        </p:txBody>
      </p:sp>
      <p:grpSp>
        <p:nvGrpSpPr>
          <p:cNvPr id="2" name="Group 13"/>
          <p:cNvGrpSpPr>
            <a:grpSpLocks/>
          </p:cNvGrpSpPr>
          <p:nvPr/>
        </p:nvGrpSpPr>
        <p:grpSpPr bwMode="auto">
          <a:xfrm>
            <a:off x="179388" y="4581525"/>
            <a:ext cx="5673725" cy="1846263"/>
            <a:chOff x="1260" y="10451"/>
            <a:chExt cx="8934" cy="2907"/>
          </a:xfrm>
        </p:grpSpPr>
        <p:pic>
          <p:nvPicPr>
            <p:cNvPr id="206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 y="10451"/>
              <a:ext cx="8776" cy="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angle 15"/>
            <p:cNvSpPr>
              <a:spLocks noChangeArrowheads="1"/>
            </p:cNvSpPr>
            <p:nvPr/>
          </p:nvSpPr>
          <p:spPr bwMode="auto">
            <a:xfrm>
              <a:off x="5943" y="11382"/>
              <a:ext cx="255" cy="765"/>
            </a:xfrm>
            <a:prstGeom prst="rect">
              <a:avLst/>
            </a:prstGeom>
            <a:solidFill>
              <a:srgbClr val="DBE5F1"/>
            </a:solidFill>
            <a:ln w="9525">
              <a:solidFill>
                <a:srgbClr val="000000"/>
              </a:solidFill>
              <a:miter lim="800000"/>
              <a:headEnd/>
              <a:tailEnd/>
            </a:ln>
          </p:spPr>
          <p:txBody>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2063" name="Rectangle 16"/>
            <p:cNvSpPr>
              <a:spLocks noChangeArrowheads="1"/>
            </p:cNvSpPr>
            <p:nvPr/>
          </p:nvSpPr>
          <p:spPr bwMode="auto">
            <a:xfrm>
              <a:off x="1260" y="11370"/>
              <a:ext cx="255" cy="765"/>
            </a:xfrm>
            <a:prstGeom prst="rect">
              <a:avLst/>
            </a:prstGeom>
            <a:solidFill>
              <a:srgbClr val="DBE5F1"/>
            </a:solidFill>
            <a:ln w="9525">
              <a:solidFill>
                <a:srgbClr val="000000"/>
              </a:solidFill>
              <a:miter lim="800000"/>
              <a:headEnd/>
              <a:tailEnd/>
            </a:ln>
          </p:spPr>
          <p:txBody>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2064" name="Rectangle 17"/>
            <p:cNvSpPr>
              <a:spLocks noChangeArrowheads="1"/>
            </p:cNvSpPr>
            <p:nvPr/>
          </p:nvSpPr>
          <p:spPr bwMode="auto">
            <a:xfrm>
              <a:off x="7055" y="10545"/>
              <a:ext cx="1134" cy="2438"/>
            </a:xfrm>
            <a:prstGeom prst="rect">
              <a:avLst/>
            </a:prstGeom>
            <a:solidFill>
              <a:srgbClr val="FFFFFF"/>
            </a:solidFill>
            <a:ln w="9525">
              <a:solidFill>
                <a:srgbClr val="FFFFFF"/>
              </a:solidFill>
              <a:miter lim="800000"/>
              <a:headEnd/>
              <a:tailEnd/>
            </a:ln>
          </p:spPr>
          <p:txBody>
            <a:bodyPr lIns="0" rIns="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lnSpc>
                  <a:spcPct val="112000"/>
                </a:lnSpc>
                <a:spcBef>
                  <a:spcPct val="0"/>
                </a:spcBef>
                <a:buFontTx/>
                <a:buNone/>
              </a:pPr>
              <a:r>
                <a:rPr lang="fa-IR" altLang="fa-IR" sz="1100">
                  <a:latin typeface="Times New Roman" pitchFamily="18" charset="0"/>
                  <a:cs typeface="2  Lotus" pitchFamily="2" charset="-78"/>
                </a:rPr>
                <a:t>سفيد نارنجي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نارنجي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سفيد سبز</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آبي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سفيد آبي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سبز</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سفيد قهوه‌اي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قهوه‌اي</a:t>
              </a:r>
              <a:endParaRPr lang="en-US" altLang="fa-IR" sz="1800">
                <a:latin typeface="Tahoma" pitchFamily="34" charset="0"/>
                <a:cs typeface="Times New Roman" pitchFamily="18" charset="0"/>
              </a:endParaRPr>
            </a:p>
          </p:txBody>
        </p:sp>
        <p:sp>
          <p:nvSpPr>
            <p:cNvPr id="2065" name="Rectangle 18"/>
            <p:cNvSpPr>
              <a:spLocks noChangeArrowheads="1"/>
            </p:cNvSpPr>
            <p:nvPr/>
          </p:nvSpPr>
          <p:spPr bwMode="auto">
            <a:xfrm>
              <a:off x="2375" y="10530"/>
              <a:ext cx="1134" cy="2438"/>
            </a:xfrm>
            <a:prstGeom prst="rect">
              <a:avLst/>
            </a:prstGeom>
            <a:solidFill>
              <a:srgbClr val="FFFFFF"/>
            </a:solidFill>
            <a:ln w="9525">
              <a:solidFill>
                <a:srgbClr val="FFFFFF"/>
              </a:solidFill>
              <a:miter lim="800000"/>
              <a:headEnd/>
              <a:tailEnd/>
            </a:ln>
          </p:spPr>
          <p:txBody>
            <a:bodyPr lIns="0" rIns="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lnSpc>
                  <a:spcPct val="112000"/>
                </a:lnSpc>
                <a:spcBef>
                  <a:spcPct val="0"/>
                </a:spcBef>
                <a:buFontTx/>
                <a:buNone/>
              </a:pPr>
              <a:r>
                <a:rPr lang="fa-IR" altLang="fa-IR" sz="1100">
                  <a:latin typeface="Times New Roman" pitchFamily="18" charset="0"/>
                  <a:cs typeface="2  Lotus" pitchFamily="2" charset="-78"/>
                </a:rPr>
                <a:t>سفيد سبز</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سبز</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سفيد نارنجي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آبي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سفيد آبي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نارنجي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سفيد قهوه‌اي</a:t>
              </a:r>
              <a:endParaRPr lang="en-US" altLang="fa-IR" sz="1100">
                <a:latin typeface="Times New Roman" pitchFamily="18" charset="0"/>
                <a:cs typeface="2  Lotus" pitchFamily="2" charset="-78"/>
              </a:endParaRPr>
            </a:p>
            <a:p>
              <a:pPr algn="ctr" rtl="0" eaLnBrk="1" hangingPunct="1">
                <a:lnSpc>
                  <a:spcPct val="112000"/>
                </a:lnSpc>
                <a:spcBef>
                  <a:spcPct val="0"/>
                </a:spcBef>
                <a:buFontTx/>
                <a:buNone/>
              </a:pPr>
              <a:r>
                <a:rPr lang="fa-IR" altLang="fa-IR" sz="1100">
                  <a:latin typeface="Times New Roman" pitchFamily="18" charset="0"/>
                  <a:cs typeface="2  Lotus" pitchFamily="2" charset="-78"/>
                </a:rPr>
                <a:t>قهوه‌اي</a:t>
              </a:r>
              <a:endParaRPr lang="en-US" altLang="fa-IR" sz="1800">
                <a:latin typeface="Tahoma" pitchFamily="34" charset="0"/>
                <a:cs typeface="Times New Roman" pitchFamily="18" charset="0"/>
              </a:endParaRPr>
            </a:p>
          </p:txBody>
        </p:sp>
      </p:grpSp>
      <p:pic>
        <p:nvPicPr>
          <p:cNvPr id="2058" name="Picture 2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5874424" y="1556792"/>
            <a:ext cx="21605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840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285860"/>
            <a:ext cx="7746064" cy="4962540"/>
          </a:xfrm>
        </p:spPr>
        <p:txBody>
          <a:bodyPr>
            <a:normAutofit/>
          </a:bodyPr>
          <a:lstStyle/>
          <a:p>
            <a:pPr algn="justLow" rtl="1">
              <a:buFont typeface="Wingdings" pitchFamily="2" charset="2"/>
              <a:buChar char="v"/>
            </a:pPr>
            <a:r>
              <a:rPr lang="fa-IR" sz="2400" dirty="0" smtClean="0">
                <a:solidFill>
                  <a:srgbClr val="FF0000"/>
                </a:solidFill>
                <a:cs typeface="B Nazanin" pitchFamily="2" charset="-78"/>
              </a:rPr>
              <a:t>شرایطی که می‏توان تحت عنوان موارد استفاده از مدل شبکه‏ای </a:t>
            </a:r>
            <a:r>
              <a:rPr lang="en-US" sz="2400" dirty="0" smtClean="0">
                <a:solidFill>
                  <a:srgbClr val="FF0000"/>
                </a:solidFill>
                <a:cs typeface="B Nazanin" pitchFamily="2" charset="-78"/>
              </a:rPr>
              <a:t>Domain </a:t>
            </a:r>
            <a:r>
              <a:rPr lang="fa-IR" sz="2400" dirty="0" smtClean="0">
                <a:solidFill>
                  <a:srgbClr val="FF0000"/>
                </a:solidFill>
                <a:cs typeface="B Nazanin" pitchFamily="2" charset="-78"/>
              </a:rPr>
              <a:t>نامبرده شوند شامل موارد زیر می‏باشد:</a:t>
            </a:r>
            <a:endParaRPr lang="en-US" sz="2400" dirty="0" smtClean="0">
              <a:solidFill>
                <a:srgbClr val="FF0000"/>
              </a:solidFill>
              <a:cs typeface="B Nazanin" pitchFamily="2" charset="-78"/>
            </a:endParaRPr>
          </a:p>
          <a:p>
            <a:pPr algn="justLow" rtl="1">
              <a:buFont typeface="Wingdings" pitchFamily="2" charset="2"/>
              <a:buChar char="v"/>
            </a:pPr>
            <a:endParaRPr lang="fa-IR" sz="2400" dirty="0" smtClean="0">
              <a:solidFill>
                <a:schemeClr val="accent5">
                  <a:lumMod val="60000"/>
                  <a:lumOff val="40000"/>
                </a:schemeClr>
              </a:solidFill>
              <a:cs typeface="B Nazanin" pitchFamily="2" charset="-78"/>
            </a:endParaRPr>
          </a:p>
          <a:p>
            <a:pPr algn="justLow" rtl="1"/>
            <a:r>
              <a:rPr lang="fa-IR" sz="2000" dirty="0" smtClean="0">
                <a:cs typeface="B Nazanin" pitchFamily="2" charset="-78"/>
              </a:rPr>
              <a:t>نیاز به یک مدیر شبکه برای پیاده سازی این بستر می‏باشد.</a:t>
            </a:r>
          </a:p>
          <a:p>
            <a:pPr algn="just" rtl="1"/>
            <a:r>
              <a:rPr lang="fa-IR" sz="2000" dirty="0" smtClean="0">
                <a:cs typeface="B Nazanin" pitchFamily="2" charset="-78"/>
              </a:rPr>
              <a:t>می‏توان تمامی قابلیت‏های شبکه‏ای و سرویس‏ها را در حد بالا و پیشرفته در بستر فوق اجرا نمود.</a:t>
            </a:r>
          </a:p>
          <a:p>
            <a:pPr algn="justLow" rtl="1"/>
            <a:r>
              <a:rPr lang="fa-IR" sz="2000" dirty="0" smtClean="0">
                <a:cs typeface="B Nazanin" pitchFamily="2" charset="-78"/>
              </a:rPr>
              <a:t>امکان به وجود آمدن مدیریت متمرکز </a:t>
            </a:r>
            <a:r>
              <a:rPr lang="en-US" sz="2000" dirty="0" smtClean="0">
                <a:cs typeface="B Nazanin" pitchFamily="2" charset="-78"/>
              </a:rPr>
              <a:t>(Centralized)</a:t>
            </a:r>
            <a:r>
              <a:rPr lang="fa-IR" sz="2000" dirty="0" smtClean="0">
                <a:cs typeface="B Nazanin" pitchFamily="2" charset="-78"/>
              </a:rPr>
              <a:t> برای تمامی منابع شبکه و کاربران.</a:t>
            </a:r>
          </a:p>
          <a:p>
            <a:pPr algn="justLow" rtl="1"/>
            <a:r>
              <a:rPr lang="fa-IR" sz="2000" dirty="0" smtClean="0">
                <a:cs typeface="B Nazanin" pitchFamily="2" charset="-78"/>
              </a:rPr>
              <a:t>امکان تدوین سیاست‏های دسترسی به منابع و سرویس‏های شبکه برای تمامی کاربران در دامین.</a:t>
            </a:r>
          </a:p>
          <a:p>
            <a:pPr algn="justLow" rtl="1"/>
            <a:r>
              <a:rPr lang="fa-IR" sz="2000" dirty="0" smtClean="0">
                <a:cs typeface="B Nazanin" pitchFamily="2" charset="-78"/>
              </a:rPr>
              <a:t>به وجود آوردن سطح بالایی از امنیت اطلاعات و ارتباطات برای تمامی کاربران کامپیوترهای داخل دامین.</a:t>
            </a:r>
          </a:p>
          <a:p>
            <a:pPr algn="justLow" rtl="1"/>
            <a:r>
              <a:rPr lang="fa-IR" sz="2000" dirty="0" smtClean="0">
                <a:cs typeface="B Nazanin" pitchFamily="2" charset="-78"/>
              </a:rPr>
              <a:t>مشخص کردن نحوه دسترسی به اینترنت، چگونگی استفاده و نظارت بر آن.</a:t>
            </a:r>
          </a:p>
          <a:p>
            <a:pPr algn="justLow" rtl="1"/>
            <a:r>
              <a:rPr lang="fa-IR" sz="2000" dirty="0" smtClean="0">
                <a:cs typeface="B Nazanin" pitchFamily="2" charset="-78"/>
              </a:rPr>
              <a:t>و بسیاری موارد دیگر</a:t>
            </a:r>
            <a:endParaRPr lang="en-US" sz="2000" dirty="0">
              <a:cs typeface="B Nazanin" pitchFamily="2" charset="-78"/>
            </a:endParaRPr>
          </a:p>
        </p:txBody>
      </p:sp>
    </p:spTree>
    <p:extLst>
      <p:ext uri="{BB962C8B-B14F-4D97-AF65-F5344CB8AC3E}">
        <p14:creationId xmlns:p14="http://schemas.microsoft.com/office/powerpoint/2010/main" val="690227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1214422"/>
            <a:ext cx="7647836" cy="4786346"/>
          </a:xfrm>
        </p:spPr>
        <p:txBody>
          <a:bodyPr>
            <a:normAutofit/>
          </a:bodyPr>
          <a:lstStyle/>
          <a:p>
            <a:pPr algn="ctr" rtl="1">
              <a:buFont typeface="Wingdings" pitchFamily="2" charset="2"/>
              <a:buChar char="v"/>
            </a:pPr>
            <a:r>
              <a:rPr lang="fa-IR" sz="2400" dirty="0" smtClean="0">
                <a:solidFill>
                  <a:srgbClr val="FF0000"/>
                </a:solidFill>
                <a:cs typeface="B Nazanin" pitchFamily="2" charset="-78"/>
              </a:rPr>
              <a:t>تعریف دامین (حوزه)</a:t>
            </a:r>
          </a:p>
          <a:p>
            <a:pPr algn="ctr" rtl="1">
              <a:buNone/>
            </a:pPr>
            <a:endParaRPr lang="fa-IR" sz="2400" dirty="0" smtClean="0">
              <a:solidFill>
                <a:schemeClr val="accent5">
                  <a:lumMod val="60000"/>
                  <a:lumOff val="40000"/>
                </a:schemeClr>
              </a:solidFill>
              <a:cs typeface="B Nazanin" pitchFamily="2" charset="-78"/>
            </a:endParaRPr>
          </a:p>
          <a:p>
            <a:pPr algn="justLow" rtl="1">
              <a:lnSpc>
                <a:spcPct val="150000"/>
              </a:lnSpc>
              <a:buNone/>
            </a:pPr>
            <a:r>
              <a:rPr lang="fa-IR" sz="2200" dirty="0" smtClean="0">
                <a:cs typeface="B Nazanin" pitchFamily="2" charset="-78"/>
              </a:rPr>
              <a:t>    در شبکه‏ای تعداد کاربران و کامپیوترها زیاد است (از حدود 10 کامپیوتر بیشتر است) و‏ نیازمندی‏های متفاوتی هم در بین کاربران برای استفاده از منابع و سرویس‏های شبکه وجود دارد و از سوی دیگر بحث مدیریت متمرکز و یک جا بر روی کاربران و کامپیوترها از اهمیت بالایی برخوردار می‏باشد و مواردی از جمله به کارگیری امنیت در شبکه، سرویس‏ها و منابع و ... دارای اهمیت می‏باشد تنها راه، استفاده از مدل شبکه‏ایی دامین می‏باشد.</a:t>
            </a:r>
          </a:p>
          <a:p>
            <a:pPr algn="justLow" rtl="1">
              <a:buNone/>
            </a:pPr>
            <a:endParaRPr lang="fa-IR" sz="2200" dirty="0" smtClean="0">
              <a:cs typeface="B Nazanin" pitchFamily="2" charset="-78"/>
            </a:endParaRPr>
          </a:p>
        </p:txBody>
      </p:sp>
    </p:spTree>
    <p:extLst>
      <p:ext uri="{BB962C8B-B14F-4D97-AF65-F5344CB8AC3E}">
        <p14:creationId xmlns:p14="http://schemas.microsoft.com/office/powerpoint/2010/main" val="3412748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1428736"/>
            <a:ext cx="7498080" cy="4500594"/>
          </a:xfrm>
        </p:spPr>
        <p:txBody>
          <a:bodyPr>
            <a:normAutofit/>
          </a:bodyPr>
          <a:lstStyle/>
          <a:p>
            <a:pPr algn="ctr" rtl="1">
              <a:buFont typeface="Wingdings" pitchFamily="2" charset="2"/>
              <a:buChar char="v"/>
            </a:pPr>
            <a:r>
              <a:rPr lang="fa-IR" sz="2400" dirty="0" smtClean="0">
                <a:solidFill>
                  <a:srgbClr val="C00000"/>
                </a:solidFill>
                <a:cs typeface="B Nazanin" pitchFamily="2" charset="-78"/>
              </a:rPr>
              <a:t>معرفی اجزای دامین</a:t>
            </a:r>
          </a:p>
          <a:p>
            <a:pPr algn="justLow" rtl="1">
              <a:buBlip>
                <a:blip r:embed="rId2"/>
              </a:buBlip>
            </a:pPr>
            <a:r>
              <a:rPr lang="en-US" sz="2200" dirty="0" smtClean="0">
                <a:cs typeface="B Nazanin" pitchFamily="2" charset="-78"/>
              </a:rPr>
              <a:t>Domain Controller</a:t>
            </a:r>
            <a:r>
              <a:rPr lang="fa-IR" sz="2200" dirty="0" smtClean="0">
                <a:cs typeface="B Nazanin" pitchFamily="2" charset="-78"/>
              </a:rPr>
              <a:t>:</a:t>
            </a:r>
          </a:p>
          <a:p>
            <a:pPr algn="justLow" rtl="1"/>
            <a:r>
              <a:rPr lang="fa-IR" sz="2200" dirty="0" smtClean="0">
                <a:cs typeface="B Nazanin" pitchFamily="2" charset="-78"/>
              </a:rPr>
              <a:t>مهم‏ترین جزء در یک دامین، کامپیوتری است که قابلیت ایجاد دامین را به شما می‏دهد، این کامپیوتر اصطلاحا </a:t>
            </a:r>
            <a:r>
              <a:rPr lang="en-US" sz="2200" dirty="0" smtClean="0">
                <a:cs typeface="B Nazanin" pitchFamily="2" charset="-78"/>
              </a:rPr>
              <a:t>DC</a:t>
            </a:r>
            <a:r>
              <a:rPr lang="fa-IR" sz="2200" dirty="0" smtClean="0">
                <a:cs typeface="B Nazanin" pitchFamily="2" charset="-78"/>
              </a:rPr>
              <a:t> و به معنای کنترل کننده دامین نامیده می‏شود.</a:t>
            </a:r>
          </a:p>
          <a:p>
            <a:pPr algn="justLow" rtl="1">
              <a:buNone/>
            </a:pPr>
            <a:endParaRPr lang="fa-IR" sz="2200" dirty="0" smtClean="0">
              <a:cs typeface="B Nazanin" pitchFamily="2" charset="-78"/>
            </a:endParaRPr>
          </a:p>
          <a:p>
            <a:pPr algn="justLow" rtl="1">
              <a:buBlip>
                <a:blip r:embed="rId2"/>
              </a:buBlip>
            </a:pPr>
            <a:r>
              <a:rPr lang="en-US" sz="2200" dirty="0" smtClean="0">
                <a:cs typeface="B Nazanin" pitchFamily="2" charset="-78"/>
              </a:rPr>
              <a:t>Domain Member</a:t>
            </a:r>
            <a:r>
              <a:rPr lang="fa-IR" sz="2200" dirty="0" smtClean="0">
                <a:cs typeface="B Nazanin" pitchFamily="2" charset="-78"/>
              </a:rPr>
              <a:t>:</a:t>
            </a:r>
          </a:p>
          <a:p>
            <a:pPr algn="justLow" rtl="1"/>
            <a:r>
              <a:rPr lang="fa-IR" sz="2200" dirty="0" smtClean="0">
                <a:cs typeface="B Nazanin" pitchFamily="2" charset="-78"/>
              </a:rPr>
              <a:t>کامپیوترهایی هستند که می‏بایست به </a:t>
            </a:r>
            <a:r>
              <a:rPr lang="en-US" sz="2200" dirty="0" smtClean="0">
                <a:cs typeface="B Nazanin" pitchFamily="2" charset="-78"/>
              </a:rPr>
              <a:t>DC</a:t>
            </a:r>
            <a:r>
              <a:rPr lang="fa-IR" sz="2200" dirty="0" smtClean="0">
                <a:cs typeface="B Nazanin" pitchFamily="2" charset="-78"/>
              </a:rPr>
              <a:t> متصل شوند و در داخل مرز مدیریتی و امنیتی فوق قرار می‏گیرند، این کامپیوترها اصطلاحا </a:t>
            </a:r>
            <a:r>
              <a:rPr lang="en-US" sz="2200" dirty="0" smtClean="0">
                <a:cs typeface="B Nazanin" pitchFamily="2" charset="-78"/>
              </a:rPr>
              <a:t>(Domain Member)</a:t>
            </a:r>
            <a:r>
              <a:rPr lang="fa-IR" sz="2200" dirty="0" smtClean="0">
                <a:cs typeface="B Nazanin" pitchFamily="2" charset="-78"/>
              </a:rPr>
              <a:t> یعنی عضو دامین نامیده می‏شوند. </a:t>
            </a:r>
          </a:p>
        </p:txBody>
      </p:sp>
    </p:spTree>
    <p:extLst>
      <p:ext uri="{BB962C8B-B14F-4D97-AF65-F5344CB8AC3E}">
        <p14:creationId xmlns:p14="http://schemas.microsoft.com/office/powerpoint/2010/main" val="1382637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1500174"/>
            <a:ext cx="7498080" cy="4286280"/>
          </a:xfrm>
        </p:spPr>
        <p:txBody>
          <a:bodyPr>
            <a:normAutofit/>
          </a:bodyPr>
          <a:lstStyle/>
          <a:p>
            <a:pPr algn="ctr" rtl="1">
              <a:buFont typeface="Wingdings" pitchFamily="2" charset="2"/>
              <a:buChar char="v"/>
            </a:pPr>
            <a:r>
              <a:rPr lang="fa-IR" sz="2400" dirty="0" smtClean="0">
                <a:solidFill>
                  <a:srgbClr val="C00000"/>
                </a:solidFill>
                <a:cs typeface="B Nazanin" pitchFamily="2" charset="-78"/>
              </a:rPr>
              <a:t>توانایی‏های یک دامین</a:t>
            </a:r>
          </a:p>
          <a:p>
            <a:pPr algn="r" rtl="1">
              <a:buNone/>
            </a:pPr>
            <a:r>
              <a:rPr lang="fa-IR" sz="2200" dirty="0" smtClean="0">
                <a:cs typeface="B Nazanin" pitchFamily="2" charset="-78"/>
              </a:rPr>
              <a:t>بعنوان مثال:</a:t>
            </a:r>
          </a:p>
          <a:p>
            <a:pPr algn="r" rtl="1">
              <a:buFont typeface="Wingdings" pitchFamily="2" charset="2"/>
              <a:buChar char="Ø"/>
            </a:pPr>
            <a:r>
              <a:rPr lang="fa-IR" sz="2200" dirty="0" smtClean="0">
                <a:cs typeface="B Nazanin" pitchFamily="2" charset="-78"/>
              </a:rPr>
              <a:t>تدوین سیاست‏های مدیریتی و کاری برای کاربران و کامپیوترها </a:t>
            </a:r>
          </a:p>
          <a:p>
            <a:pPr algn="r" rtl="1">
              <a:buNone/>
            </a:pPr>
            <a:r>
              <a:rPr lang="fa-IR" sz="2200" dirty="0" smtClean="0">
                <a:cs typeface="B Nazanin" pitchFamily="2" charset="-78"/>
              </a:rPr>
              <a:t>( بر اساس قابلیت‏های </a:t>
            </a:r>
            <a:r>
              <a:rPr lang="en-US" sz="2200" dirty="0" smtClean="0">
                <a:cs typeface="B Nazanin" pitchFamily="2" charset="-78"/>
              </a:rPr>
              <a:t>Policy</a:t>
            </a:r>
            <a:r>
              <a:rPr lang="fa-IR" sz="2200" dirty="0" smtClean="0">
                <a:cs typeface="B Nazanin" pitchFamily="2" charset="-78"/>
              </a:rPr>
              <a:t>)</a:t>
            </a:r>
          </a:p>
          <a:p>
            <a:pPr algn="r" rtl="1">
              <a:buFont typeface="Wingdings" pitchFamily="2" charset="2"/>
              <a:buChar char="Ø"/>
            </a:pPr>
            <a:r>
              <a:rPr lang="fa-IR" sz="2200" dirty="0" smtClean="0">
                <a:cs typeface="B Nazanin" pitchFamily="2" charset="-78"/>
              </a:rPr>
              <a:t>تدوین سیاست‏های دسترسی به منابع شبکه </a:t>
            </a:r>
          </a:p>
          <a:p>
            <a:pPr algn="r" rtl="1">
              <a:buNone/>
            </a:pPr>
            <a:r>
              <a:rPr lang="fa-IR" sz="2200" dirty="0" smtClean="0">
                <a:cs typeface="B Nazanin" pitchFamily="2" charset="-78"/>
              </a:rPr>
              <a:t>( بر اساس قابلیت‏های </a:t>
            </a:r>
            <a:r>
              <a:rPr lang="en-US" sz="2200" dirty="0" smtClean="0">
                <a:cs typeface="B Nazanin" pitchFamily="2" charset="-78"/>
              </a:rPr>
              <a:t>Permission</a:t>
            </a:r>
            <a:r>
              <a:rPr lang="fa-IR" sz="2200" dirty="0" smtClean="0">
                <a:cs typeface="B Nazanin" pitchFamily="2" charset="-78"/>
              </a:rPr>
              <a:t>)</a:t>
            </a:r>
          </a:p>
          <a:p>
            <a:pPr algn="r" rtl="1">
              <a:buFont typeface="Wingdings" pitchFamily="2" charset="2"/>
              <a:buChar char="Ø"/>
            </a:pPr>
            <a:r>
              <a:rPr lang="fa-IR" sz="2200" dirty="0" smtClean="0">
                <a:cs typeface="B Nazanin" pitchFamily="2" charset="-78"/>
              </a:rPr>
              <a:t>مشخص کردن نحوه استفاده از برنامه‏ها و سرویس‏های شبکه</a:t>
            </a:r>
          </a:p>
          <a:p>
            <a:pPr algn="r" rtl="1">
              <a:buFont typeface="Wingdings" pitchFamily="2" charset="2"/>
              <a:buChar char="Ø"/>
            </a:pPr>
            <a:r>
              <a:rPr lang="fa-IR" sz="2200" dirty="0" smtClean="0">
                <a:cs typeface="B Nazanin" pitchFamily="2" charset="-78"/>
              </a:rPr>
              <a:t>تعریف سیاست‏های امنیتی برای کاربران</a:t>
            </a:r>
          </a:p>
          <a:p>
            <a:pPr algn="r" rtl="1">
              <a:buFont typeface="Wingdings" pitchFamily="2" charset="2"/>
              <a:buChar char="Ø"/>
            </a:pPr>
            <a:r>
              <a:rPr lang="fa-IR" sz="2200" dirty="0" smtClean="0">
                <a:cs typeface="B Nazanin" pitchFamily="2" charset="-78"/>
              </a:rPr>
              <a:t>و ...</a:t>
            </a:r>
            <a:endParaRPr lang="fa-IR" sz="2200" dirty="0">
              <a:cs typeface="B Nazanin" pitchFamily="2" charset="-78"/>
            </a:endParaRPr>
          </a:p>
          <a:p>
            <a:pPr algn="r" rtl="1">
              <a:buNone/>
            </a:pPr>
            <a:endParaRPr lang="fa-IR" sz="2200" dirty="0" smtClean="0">
              <a:cs typeface="B Nazanin" pitchFamily="2" charset="-78"/>
            </a:endParaRPr>
          </a:p>
          <a:p>
            <a:pPr algn="r" rtl="1">
              <a:buNone/>
            </a:pPr>
            <a:endParaRPr lang="fa-IR" sz="2200" dirty="0" smtClean="0">
              <a:cs typeface="B Nazanin" pitchFamily="2" charset="-78"/>
            </a:endParaRPr>
          </a:p>
        </p:txBody>
      </p:sp>
    </p:spTree>
    <p:extLst>
      <p:ext uri="{BB962C8B-B14F-4D97-AF65-F5344CB8AC3E}">
        <p14:creationId xmlns:p14="http://schemas.microsoft.com/office/powerpoint/2010/main" val="3191065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1214422"/>
            <a:ext cx="7498080" cy="5643578"/>
          </a:xfrm>
        </p:spPr>
        <p:txBody>
          <a:bodyPr>
            <a:normAutofit lnSpcReduction="10000"/>
          </a:bodyPr>
          <a:lstStyle/>
          <a:p>
            <a:pPr algn="r" rtl="1">
              <a:buFont typeface="Wingdings" pitchFamily="2" charset="2"/>
              <a:buChar char="v"/>
            </a:pPr>
            <a:r>
              <a:rPr lang="fa-IR" sz="2400" dirty="0" smtClean="0">
                <a:solidFill>
                  <a:srgbClr val="C00000"/>
                </a:solidFill>
                <a:cs typeface="B Nazanin" pitchFamily="2" charset="-78"/>
              </a:rPr>
              <a:t>آشنایی با واژه‏ها در دامین</a:t>
            </a:r>
          </a:p>
          <a:p>
            <a:pPr marL="539496" indent="-457200" algn="l">
              <a:buAutoNum type="arabicParenR"/>
            </a:pPr>
            <a:r>
              <a:rPr lang="en-US" sz="2400" dirty="0" smtClean="0">
                <a:cs typeface="B Nazanin" pitchFamily="2" charset="-78"/>
              </a:rPr>
              <a:t>Directory (NTDS Folder)</a:t>
            </a:r>
          </a:p>
          <a:p>
            <a:pPr marL="539496" indent="-457200" algn="r" rtl="1">
              <a:buNone/>
            </a:pPr>
            <a:r>
              <a:rPr lang="fa-IR" sz="2200" dirty="0" smtClean="0">
                <a:cs typeface="B Nazanin" pitchFamily="2" charset="-78"/>
              </a:rPr>
              <a:t>محل </a:t>
            </a:r>
            <a:r>
              <a:rPr lang="en-US" sz="2200" dirty="0" smtClean="0">
                <a:cs typeface="B Nazanin" pitchFamily="2" charset="-78"/>
              </a:rPr>
              <a:t>(Location)</a:t>
            </a:r>
            <a:r>
              <a:rPr lang="fa-IR" sz="2200" dirty="0" smtClean="0">
                <a:cs typeface="B Nazanin" pitchFamily="2" charset="-78"/>
              </a:rPr>
              <a:t> است که </a:t>
            </a:r>
            <a:r>
              <a:rPr lang="en-US" sz="2200" dirty="0" smtClean="0">
                <a:cs typeface="B Nazanin" pitchFamily="2" charset="-78"/>
              </a:rPr>
              <a:t>(Object)</a:t>
            </a:r>
            <a:r>
              <a:rPr lang="fa-IR" sz="2200" dirty="0" smtClean="0">
                <a:cs typeface="B Nazanin" pitchFamily="2" charset="-78"/>
              </a:rPr>
              <a:t> های شبکه در آن نگه‏داری می‏شوند، در </a:t>
            </a:r>
          </a:p>
          <a:p>
            <a:pPr marL="539496" indent="-457200" algn="r" rtl="1">
              <a:buNone/>
            </a:pPr>
            <a:r>
              <a:rPr lang="fa-IR" sz="2200" dirty="0" smtClean="0">
                <a:cs typeface="B Nazanin" pitchFamily="2" charset="-78"/>
              </a:rPr>
              <a:t>مسیر زیر می‏توانید به پایگاه داده مختص به </a:t>
            </a:r>
            <a:r>
              <a:rPr lang="en-US" sz="2200" dirty="0" smtClean="0">
                <a:cs typeface="B Nazanin" pitchFamily="2" charset="-78"/>
              </a:rPr>
              <a:t>AD</a:t>
            </a:r>
            <a:r>
              <a:rPr lang="fa-IR" sz="2200" dirty="0" smtClean="0">
                <a:cs typeface="B Nazanin" pitchFamily="2" charset="-78"/>
              </a:rPr>
              <a:t> دسترسی پیدا کنید:</a:t>
            </a:r>
          </a:p>
          <a:p>
            <a:pPr marL="539496" indent="-457200" algn="l">
              <a:buFont typeface="Wingdings" pitchFamily="2" charset="2"/>
              <a:buChar char="Ø"/>
            </a:pPr>
            <a:r>
              <a:rPr lang="en-US" sz="2200" dirty="0" smtClean="0">
                <a:cs typeface="B Nazanin" pitchFamily="2" charset="-78"/>
              </a:rPr>
              <a:t>%systemroot%\NTDS Folder</a:t>
            </a:r>
            <a:endParaRPr lang="fa-IR" sz="2200" dirty="0" smtClean="0">
              <a:cs typeface="B Nazanin" pitchFamily="2" charset="-78"/>
            </a:endParaRPr>
          </a:p>
          <a:p>
            <a:pPr marL="539496" indent="-457200" algn="l">
              <a:buNone/>
            </a:pPr>
            <a:endParaRPr lang="en-US" sz="2200" dirty="0" smtClean="0">
              <a:cs typeface="B Nazanin" pitchFamily="2" charset="-78"/>
            </a:endParaRPr>
          </a:p>
          <a:p>
            <a:pPr marL="539496" indent="-457200" algn="l">
              <a:buFont typeface="+mj-lt"/>
              <a:buAutoNum type="arabicParenR" startAt="2"/>
            </a:pPr>
            <a:r>
              <a:rPr lang="en-US" sz="2200" dirty="0" smtClean="0">
                <a:cs typeface="B Nazanin" pitchFamily="2" charset="-78"/>
              </a:rPr>
              <a:t>Object </a:t>
            </a:r>
            <a:endParaRPr lang="fa-IR" sz="2200" dirty="0" smtClean="0">
              <a:cs typeface="B Nazanin" pitchFamily="2" charset="-78"/>
            </a:endParaRPr>
          </a:p>
          <a:p>
            <a:pPr marL="539496" indent="-457200" algn="r">
              <a:buNone/>
            </a:pPr>
            <a:r>
              <a:rPr lang="fa-IR" sz="2200" dirty="0" smtClean="0">
                <a:cs typeface="B Nazanin" pitchFamily="2" charset="-78"/>
              </a:rPr>
              <a:t>شامل تمامی مواردی که در زیر به آن‏ها اشاره شده است و در یک شبکه وجود دارد.</a:t>
            </a:r>
          </a:p>
          <a:p>
            <a:pPr marL="539496" indent="-457200">
              <a:buFont typeface="Wingdings" pitchFamily="2" charset="2"/>
              <a:buChar char="Ø"/>
            </a:pPr>
            <a:r>
              <a:rPr lang="en-US" sz="2200" dirty="0" smtClean="0">
                <a:cs typeface="B Nazanin" pitchFamily="2" charset="-78"/>
              </a:rPr>
              <a:t>User Account</a:t>
            </a:r>
          </a:p>
          <a:p>
            <a:pPr marL="539496" indent="-457200">
              <a:buFont typeface="Wingdings" pitchFamily="2" charset="2"/>
              <a:buChar char="Ø"/>
            </a:pPr>
            <a:r>
              <a:rPr lang="en-US" sz="2200" dirty="0" smtClean="0">
                <a:cs typeface="B Nazanin" pitchFamily="2" charset="-78"/>
              </a:rPr>
              <a:t>Computer Account</a:t>
            </a:r>
          </a:p>
          <a:p>
            <a:pPr marL="539496" indent="-457200">
              <a:buFont typeface="Wingdings" pitchFamily="2" charset="2"/>
              <a:buChar char="Ø"/>
            </a:pPr>
            <a:r>
              <a:rPr lang="en-US" sz="2200" dirty="0" smtClean="0">
                <a:cs typeface="B Nazanin" pitchFamily="2" charset="-78"/>
              </a:rPr>
              <a:t>Group Account</a:t>
            </a:r>
          </a:p>
          <a:p>
            <a:pPr marL="539496" indent="-457200">
              <a:buFont typeface="Wingdings" pitchFamily="2" charset="2"/>
              <a:buChar char="Ø"/>
            </a:pPr>
            <a:r>
              <a:rPr lang="en-US" sz="2200" dirty="0" smtClean="0">
                <a:cs typeface="B Nazanin" pitchFamily="2" charset="-78"/>
              </a:rPr>
              <a:t>Printer</a:t>
            </a:r>
          </a:p>
          <a:p>
            <a:pPr marL="539496" indent="-457200">
              <a:buFont typeface="Wingdings" pitchFamily="2" charset="2"/>
              <a:buChar char="Ø"/>
            </a:pPr>
            <a:r>
              <a:rPr lang="en-US" sz="2200" dirty="0" smtClean="0">
                <a:cs typeface="B Nazanin" pitchFamily="2" charset="-78"/>
              </a:rPr>
              <a:t>….</a:t>
            </a:r>
            <a:r>
              <a:rPr lang="fa-IR" sz="2200" dirty="0" smtClean="0">
                <a:cs typeface="B Nazanin" pitchFamily="2" charset="-78"/>
              </a:rPr>
              <a:t> </a:t>
            </a:r>
            <a:endParaRPr lang="en-US" sz="2200" dirty="0" smtClean="0">
              <a:cs typeface="B Nazanin" pitchFamily="2" charset="-78"/>
            </a:endParaRPr>
          </a:p>
          <a:p>
            <a:pPr marL="539496" indent="-457200" algn="r">
              <a:buNone/>
            </a:pPr>
            <a:r>
              <a:rPr lang="en-US" sz="2200" dirty="0" smtClean="0">
                <a:cs typeface="B Nazanin" pitchFamily="2" charset="-78"/>
              </a:rPr>
              <a:t> </a:t>
            </a:r>
            <a:endParaRPr lang="en-US" sz="2200" dirty="0">
              <a:cs typeface="B Nazanin" pitchFamily="2" charset="-78"/>
            </a:endParaRPr>
          </a:p>
        </p:txBody>
      </p:sp>
      <p:pic>
        <p:nvPicPr>
          <p:cNvPr id="1027" name="Picture 3" descr="C:\Users\click\Desktop\pic snagit\12-07-2013 09-39-52 ب.png"/>
          <p:cNvPicPr>
            <a:picLocks noChangeAspect="1" noChangeArrowheads="1"/>
          </p:cNvPicPr>
          <p:nvPr/>
        </p:nvPicPr>
        <p:blipFill>
          <a:blip r:embed="rId2"/>
          <a:srcRect/>
          <a:stretch>
            <a:fillRect/>
          </a:stretch>
        </p:blipFill>
        <p:spPr bwMode="auto">
          <a:xfrm>
            <a:off x="5857884" y="4714884"/>
            <a:ext cx="1866904" cy="1785950"/>
          </a:xfrm>
          <a:prstGeom prst="rect">
            <a:avLst/>
          </a:prstGeom>
          <a:noFill/>
        </p:spPr>
      </p:pic>
    </p:spTree>
    <p:extLst>
      <p:ext uri="{BB962C8B-B14F-4D97-AF65-F5344CB8AC3E}">
        <p14:creationId xmlns:p14="http://schemas.microsoft.com/office/powerpoint/2010/main" val="40905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692696"/>
            <a:ext cx="7498080" cy="3214710"/>
          </a:xfrm>
        </p:spPr>
        <p:txBody>
          <a:bodyPr>
            <a:normAutofit/>
          </a:bodyPr>
          <a:lstStyle/>
          <a:p>
            <a:pPr algn="r" rtl="1">
              <a:buFont typeface="Wingdings" pitchFamily="2" charset="2"/>
              <a:buChar char="v"/>
            </a:pPr>
            <a:r>
              <a:rPr lang="fa-IR" sz="2400" b="1" dirty="0" smtClean="0">
                <a:solidFill>
                  <a:srgbClr val="C00000"/>
                </a:solidFill>
                <a:cs typeface="B Nazanin" pitchFamily="2" charset="-78"/>
              </a:rPr>
              <a:t>آشنایی با واژه‏ها در دامین</a:t>
            </a:r>
            <a:endParaRPr lang="en-US" sz="2400" b="1" dirty="0" smtClean="0">
              <a:solidFill>
                <a:srgbClr val="C00000"/>
              </a:solidFill>
              <a:cs typeface="B Nazanin" pitchFamily="2" charset="-78"/>
            </a:endParaRPr>
          </a:p>
          <a:p>
            <a:pPr algn="r" rtl="1">
              <a:buNone/>
            </a:pPr>
            <a:endParaRPr lang="fa-IR" sz="2200" dirty="0" smtClean="0">
              <a:cs typeface="B Nazanin" pitchFamily="2" charset="-78"/>
            </a:endParaRPr>
          </a:p>
          <a:p>
            <a:pPr algn="r" rtl="1">
              <a:buNone/>
            </a:pPr>
            <a:r>
              <a:rPr lang="en-US" sz="2200" dirty="0" smtClean="0">
                <a:cs typeface="B Nazanin" pitchFamily="2" charset="-78"/>
              </a:rPr>
              <a:t>: Object</a:t>
            </a:r>
            <a:endParaRPr lang="fa-IR" sz="2200" dirty="0" smtClean="0">
              <a:cs typeface="B Nazanin" pitchFamily="2" charset="-78"/>
            </a:endParaRPr>
          </a:p>
          <a:p>
            <a:pPr algn="r" rtl="1">
              <a:buNone/>
            </a:pPr>
            <a:r>
              <a:rPr lang="fa-IR" sz="2200" dirty="0" smtClean="0">
                <a:cs typeface="B Nazanin" pitchFamily="2" charset="-78"/>
              </a:rPr>
              <a:t>هر </a:t>
            </a:r>
            <a:r>
              <a:rPr lang="en-US" sz="2200" dirty="0" smtClean="0">
                <a:cs typeface="B Nazanin" pitchFamily="2" charset="-78"/>
              </a:rPr>
              <a:t>Object</a:t>
            </a:r>
            <a:r>
              <a:rPr lang="fa-IR" sz="2200" dirty="0" smtClean="0">
                <a:cs typeface="B Nazanin" pitchFamily="2" charset="-78"/>
              </a:rPr>
              <a:t> برای خود دارای خواص </a:t>
            </a:r>
            <a:r>
              <a:rPr lang="en-US" sz="2200" dirty="0" smtClean="0">
                <a:cs typeface="B Nazanin" pitchFamily="2" charset="-78"/>
              </a:rPr>
              <a:t>(Attribute)</a:t>
            </a:r>
            <a:r>
              <a:rPr lang="fa-IR" sz="2200" dirty="0" smtClean="0">
                <a:cs typeface="B Nazanin" pitchFamily="2" charset="-78"/>
              </a:rPr>
              <a:t> می‏باشد. مانند:</a:t>
            </a:r>
          </a:p>
          <a:p>
            <a:pPr algn="r" rtl="1">
              <a:buNone/>
            </a:pPr>
            <a:r>
              <a:rPr lang="fa-IR" sz="2200" dirty="0" smtClean="0">
                <a:cs typeface="B Nazanin" pitchFamily="2" charset="-78"/>
              </a:rPr>
              <a:t>یک </a:t>
            </a:r>
            <a:r>
              <a:rPr lang="en-US" sz="2200" dirty="0" smtClean="0">
                <a:cs typeface="B Nazanin" pitchFamily="2" charset="-78"/>
              </a:rPr>
              <a:t>User Object</a:t>
            </a:r>
            <a:r>
              <a:rPr lang="fa-IR" sz="2200" dirty="0" smtClean="0">
                <a:cs typeface="B Nazanin" pitchFamily="2" charset="-78"/>
              </a:rPr>
              <a:t> دارای خواص </a:t>
            </a:r>
            <a:r>
              <a:rPr lang="en-US" sz="2200" dirty="0" smtClean="0">
                <a:cs typeface="B Nazanin" pitchFamily="2" charset="-78"/>
              </a:rPr>
              <a:t>First Name, Last Name,Email Address</a:t>
            </a:r>
          </a:p>
          <a:p>
            <a:pPr algn="r" rtl="1">
              <a:buNone/>
            </a:pPr>
            <a:r>
              <a:rPr lang="en-US" sz="2200" dirty="0" smtClean="0">
                <a:cs typeface="B Nazanin" pitchFamily="2" charset="-78"/>
              </a:rPr>
              <a:t>User Logon Name, …</a:t>
            </a:r>
            <a:r>
              <a:rPr lang="fa-IR" sz="2200" dirty="0" smtClean="0">
                <a:cs typeface="B Nazanin" pitchFamily="2" charset="-78"/>
              </a:rPr>
              <a:t> می‏باشد.</a:t>
            </a:r>
          </a:p>
          <a:p>
            <a:pPr algn="r" rtl="1">
              <a:buNone/>
            </a:pPr>
            <a:r>
              <a:rPr lang="fa-IR" sz="2200" dirty="0" smtClean="0">
                <a:cs typeface="B Nazanin" pitchFamily="2" charset="-78"/>
              </a:rPr>
              <a:t>در شکل  روش ایجاد یک </a:t>
            </a:r>
            <a:r>
              <a:rPr lang="en-US" sz="2200" dirty="0" smtClean="0">
                <a:cs typeface="B Nazanin" pitchFamily="2" charset="-78"/>
              </a:rPr>
              <a:t>Object</a:t>
            </a:r>
            <a:r>
              <a:rPr lang="fa-IR" sz="2200" dirty="0" smtClean="0">
                <a:cs typeface="B Nazanin" pitchFamily="2" charset="-78"/>
              </a:rPr>
              <a:t> در داخل </a:t>
            </a:r>
            <a:r>
              <a:rPr lang="en-US" sz="2200" dirty="0" smtClean="0">
                <a:cs typeface="B Nazanin" pitchFamily="2" charset="-78"/>
              </a:rPr>
              <a:t>AD</a:t>
            </a:r>
            <a:r>
              <a:rPr lang="fa-IR" sz="2200" dirty="0" smtClean="0">
                <a:cs typeface="B Nazanin" pitchFamily="2" charset="-78"/>
              </a:rPr>
              <a:t> را خواهید دید. </a:t>
            </a:r>
            <a:endParaRPr lang="en-US" sz="2200" dirty="0" smtClean="0">
              <a:cs typeface="B Nazanin" pitchFamily="2" charset="-78"/>
            </a:endParaRPr>
          </a:p>
          <a:p>
            <a:pPr algn="r" rtl="1">
              <a:buNone/>
            </a:pPr>
            <a:endParaRPr lang="en-US" sz="2200" dirty="0" smtClean="0">
              <a:cs typeface="B Nazanin" pitchFamily="2" charset="-78"/>
            </a:endParaRPr>
          </a:p>
          <a:p>
            <a:pPr algn="r" rtl="1">
              <a:buNone/>
            </a:pPr>
            <a:endParaRPr lang="en-US" sz="2400" dirty="0" smtClean="0">
              <a:solidFill>
                <a:schemeClr val="accent5">
                  <a:lumMod val="60000"/>
                  <a:lumOff val="40000"/>
                </a:schemeClr>
              </a:solidFill>
              <a:cs typeface="B Nazanin" pitchFamily="2" charset="-78"/>
            </a:endParaRPr>
          </a:p>
          <a:p>
            <a:pPr algn="r" rtl="1">
              <a:buNone/>
            </a:pPr>
            <a:endParaRPr lang="fa-IR" sz="2400" dirty="0" smtClean="0">
              <a:solidFill>
                <a:schemeClr val="accent5">
                  <a:lumMod val="60000"/>
                  <a:lumOff val="40000"/>
                </a:schemeClr>
              </a:solidFill>
              <a:cs typeface="B Nazanin" pitchFamily="2" charset="-78"/>
            </a:endParaRPr>
          </a:p>
        </p:txBody>
      </p:sp>
      <p:pic>
        <p:nvPicPr>
          <p:cNvPr id="2050" name="Picture 2" descr="C:\Users\click\Desktop\pic snagit\12-07-2013 09-43-21 ب.png"/>
          <p:cNvPicPr>
            <a:picLocks noChangeAspect="1" noChangeArrowheads="1"/>
          </p:cNvPicPr>
          <p:nvPr/>
        </p:nvPicPr>
        <p:blipFill>
          <a:blip r:embed="rId2"/>
          <a:srcRect/>
          <a:stretch>
            <a:fillRect/>
          </a:stretch>
        </p:blipFill>
        <p:spPr bwMode="auto">
          <a:xfrm>
            <a:off x="1513846" y="4286256"/>
            <a:ext cx="4786346" cy="2357454"/>
          </a:xfrm>
          <a:prstGeom prst="rect">
            <a:avLst/>
          </a:prstGeom>
          <a:noFill/>
        </p:spPr>
      </p:pic>
    </p:spTree>
    <p:extLst>
      <p:ext uri="{BB962C8B-B14F-4D97-AF65-F5344CB8AC3E}">
        <p14:creationId xmlns:p14="http://schemas.microsoft.com/office/powerpoint/2010/main" val="2019245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lick\Desktop\pic snagit\11-21-2013 03-35-19 ب.png"/>
          <p:cNvPicPr>
            <a:picLocks noGrp="1" noChangeAspect="1" noChangeArrowheads="1"/>
          </p:cNvPicPr>
          <p:nvPr>
            <p:ph idx="4294967295"/>
          </p:nvPr>
        </p:nvPicPr>
        <p:blipFill>
          <a:blip r:embed="rId2"/>
          <a:srcRect/>
          <a:stretch>
            <a:fillRect/>
          </a:stretch>
        </p:blipFill>
        <p:spPr bwMode="auto">
          <a:xfrm>
            <a:off x="1922443" y="2523676"/>
            <a:ext cx="6682005" cy="3857652"/>
          </a:xfrm>
          <a:prstGeom prst="rect">
            <a:avLst/>
          </a:prstGeom>
          <a:noFill/>
        </p:spPr>
      </p:pic>
      <p:sp>
        <p:nvSpPr>
          <p:cNvPr id="4" name="Subtitle 3"/>
          <p:cNvSpPr>
            <a:spLocks noGrp="1"/>
          </p:cNvSpPr>
          <p:nvPr>
            <p:ph type="subTitle" idx="4294967295"/>
          </p:nvPr>
        </p:nvSpPr>
        <p:spPr>
          <a:xfrm>
            <a:off x="1500166" y="1571612"/>
            <a:ext cx="7407275" cy="579437"/>
          </a:xfrm>
        </p:spPr>
        <p:txBody>
          <a:bodyPr>
            <a:normAutofit/>
          </a:bodyPr>
          <a:lstStyle/>
          <a:p>
            <a:pPr algn="r" rtl="1"/>
            <a:r>
              <a:rPr lang="fa-IR" sz="2200" dirty="0" smtClean="0">
                <a:solidFill>
                  <a:schemeClr val="tx1"/>
                </a:solidFill>
                <a:cs typeface="B Nazanin" pitchFamily="2" charset="-78"/>
              </a:rPr>
              <a:t>این تصویر نمایی از ساختن یک </a:t>
            </a:r>
            <a:r>
              <a:rPr lang="en-US" sz="2200" dirty="0" smtClean="0">
                <a:solidFill>
                  <a:schemeClr val="tx1"/>
                </a:solidFill>
                <a:cs typeface="B Nazanin" pitchFamily="2" charset="-78"/>
              </a:rPr>
              <a:t>Object</a:t>
            </a:r>
            <a:r>
              <a:rPr lang="fa-IR" sz="2200" dirty="0" smtClean="0">
                <a:solidFill>
                  <a:schemeClr val="tx1"/>
                </a:solidFill>
                <a:cs typeface="B Nazanin" pitchFamily="2" charset="-78"/>
              </a:rPr>
              <a:t> در </a:t>
            </a:r>
            <a:r>
              <a:rPr lang="en-US" sz="2200" dirty="0" smtClean="0">
                <a:solidFill>
                  <a:schemeClr val="tx1"/>
                </a:solidFill>
                <a:cs typeface="B Nazanin" pitchFamily="2" charset="-78"/>
              </a:rPr>
              <a:t>AD </a:t>
            </a:r>
            <a:r>
              <a:rPr lang="fa-IR" sz="2200" dirty="0" smtClean="0">
                <a:solidFill>
                  <a:schemeClr val="tx1"/>
                </a:solidFill>
                <a:cs typeface="B Nazanin" pitchFamily="2" charset="-78"/>
              </a:rPr>
              <a:t> می‏باشد.</a:t>
            </a:r>
            <a:endParaRPr lang="en-US" sz="2200" dirty="0">
              <a:solidFill>
                <a:schemeClr val="tx1"/>
              </a:solidFill>
              <a:cs typeface="B Nazanin" pitchFamily="2" charset="-78"/>
            </a:endParaRPr>
          </a:p>
        </p:txBody>
      </p:sp>
    </p:spTree>
    <p:extLst>
      <p:ext uri="{BB962C8B-B14F-4D97-AF65-F5344CB8AC3E}">
        <p14:creationId xmlns:p14="http://schemas.microsoft.com/office/powerpoint/2010/main" val="2564180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357298"/>
            <a:ext cx="7498080" cy="2428892"/>
          </a:xfrm>
        </p:spPr>
        <p:txBody>
          <a:bodyPr>
            <a:normAutofit/>
          </a:bodyPr>
          <a:lstStyle/>
          <a:p>
            <a:pPr algn="r" rtl="1">
              <a:buFont typeface="Wingdings" pitchFamily="2" charset="2"/>
              <a:buChar char="v"/>
            </a:pPr>
            <a:r>
              <a:rPr lang="fa-IR" sz="2400" b="1" dirty="0" smtClean="0">
                <a:solidFill>
                  <a:srgbClr val="C00000"/>
                </a:solidFill>
                <a:cs typeface="B Nazanin" pitchFamily="2" charset="-78"/>
              </a:rPr>
              <a:t>آشنایی با واژه‏ها در دامین</a:t>
            </a:r>
            <a:endParaRPr lang="en-US" sz="2400" b="1" dirty="0" smtClean="0">
              <a:solidFill>
                <a:srgbClr val="C00000"/>
              </a:solidFill>
              <a:cs typeface="B Nazanin" pitchFamily="2" charset="-78"/>
            </a:endParaRPr>
          </a:p>
          <a:p>
            <a:pPr marL="539496" indent="-457200" algn="l">
              <a:buFont typeface="+mj-lt"/>
              <a:buAutoNum type="arabicParenR" startAt="3"/>
            </a:pPr>
            <a:r>
              <a:rPr lang="en-US" sz="2200" dirty="0" smtClean="0">
                <a:cs typeface="B Nazanin" pitchFamily="2" charset="-78"/>
              </a:rPr>
              <a:t>Active Directory Schema</a:t>
            </a:r>
            <a:endParaRPr lang="fa-IR" sz="2200" dirty="0" smtClean="0">
              <a:cs typeface="B Nazanin" pitchFamily="2" charset="-78"/>
            </a:endParaRPr>
          </a:p>
          <a:p>
            <a:pPr algn="just" rtl="1"/>
            <a:r>
              <a:rPr lang="en-US" sz="2200" dirty="0" smtClean="0">
                <a:cs typeface="B Nazanin" pitchFamily="2" charset="-78"/>
              </a:rPr>
              <a:t>Schema</a:t>
            </a:r>
            <a:r>
              <a:rPr lang="fa-IR" sz="2200" dirty="0" smtClean="0">
                <a:cs typeface="B Nazanin" pitchFamily="2" charset="-78"/>
              </a:rPr>
              <a:t> تعریف و مشخص می‏کند </a:t>
            </a:r>
            <a:r>
              <a:rPr lang="en-US" sz="2200" dirty="0" smtClean="0">
                <a:cs typeface="B Nazanin" pitchFamily="2" charset="-78"/>
              </a:rPr>
              <a:t>Object</a:t>
            </a:r>
            <a:r>
              <a:rPr lang="fa-IR" sz="2200" dirty="0" smtClean="0">
                <a:cs typeface="B Nazanin" pitchFamily="2" charset="-78"/>
              </a:rPr>
              <a:t>ها در داخل </a:t>
            </a:r>
            <a:r>
              <a:rPr lang="en-US" sz="2200" dirty="0" smtClean="0">
                <a:cs typeface="B Nazanin" pitchFamily="2" charset="-78"/>
              </a:rPr>
              <a:t>AD</a:t>
            </a:r>
            <a:r>
              <a:rPr lang="fa-IR" sz="2200" dirty="0" smtClean="0">
                <a:cs typeface="B Nazanin" pitchFamily="2" charset="-78"/>
              </a:rPr>
              <a:t> به چه صورت و فورمتی نگه‏داری شوند و دارای چه خواص و </a:t>
            </a:r>
            <a:r>
              <a:rPr lang="en-US" sz="2200" dirty="0" smtClean="0">
                <a:cs typeface="B Nazanin" pitchFamily="2" charset="-78"/>
              </a:rPr>
              <a:t>Attributes</a:t>
            </a:r>
            <a:r>
              <a:rPr lang="fa-IR" sz="2200" dirty="0" smtClean="0">
                <a:cs typeface="B Nazanin" pitchFamily="2" charset="-78"/>
              </a:rPr>
              <a:t>هایی باشند. یک کاربر دارای خواصی مانند : آدرس، نام، تلفن، سمت، نام کاربری و ... است. </a:t>
            </a:r>
            <a:endParaRPr lang="en-US" sz="2200" dirty="0" smtClean="0">
              <a:cs typeface="B Nazanin" pitchFamily="2" charset="-78"/>
            </a:endParaRPr>
          </a:p>
          <a:p>
            <a:pPr algn="r" rtl="1">
              <a:buNone/>
            </a:pPr>
            <a:endParaRPr lang="en-US" sz="2400" dirty="0" smtClean="0">
              <a:solidFill>
                <a:schemeClr val="accent5">
                  <a:lumMod val="60000"/>
                  <a:lumOff val="40000"/>
                </a:schemeClr>
              </a:solidFill>
              <a:cs typeface="B Nazanin" pitchFamily="2" charset="-78"/>
            </a:endParaRPr>
          </a:p>
          <a:p>
            <a:pPr algn="r" rtl="1">
              <a:buNone/>
            </a:pPr>
            <a:endParaRPr lang="fa-IR" sz="2400" dirty="0" smtClean="0">
              <a:solidFill>
                <a:schemeClr val="accent5">
                  <a:lumMod val="60000"/>
                  <a:lumOff val="40000"/>
                </a:schemeClr>
              </a:solidFill>
              <a:cs typeface="B Nazanin" pitchFamily="2" charset="-78"/>
            </a:endParaRPr>
          </a:p>
        </p:txBody>
      </p:sp>
      <p:pic>
        <p:nvPicPr>
          <p:cNvPr id="3074" name="Picture 2" descr="C:\Users\click\Desktop\pic snagit\12-07-2013 09-41-48 ب.png"/>
          <p:cNvPicPr>
            <a:picLocks noChangeAspect="1" noChangeArrowheads="1"/>
          </p:cNvPicPr>
          <p:nvPr/>
        </p:nvPicPr>
        <p:blipFill>
          <a:blip r:embed="rId2"/>
          <a:srcRect/>
          <a:stretch>
            <a:fillRect/>
          </a:stretch>
        </p:blipFill>
        <p:spPr bwMode="auto">
          <a:xfrm>
            <a:off x="1744690" y="3571876"/>
            <a:ext cx="6643734" cy="2928958"/>
          </a:xfrm>
          <a:prstGeom prst="rect">
            <a:avLst/>
          </a:prstGeom>
          <a:noFill/>
        </p:spPr>
      </p:pic>
    </p:spTree>
    <p:extLst>
      <p:ext uri="{BB962C8B-B14F-4D97-AF65-F5344CB8AC3E}">
        <p14:creationId xmlns:p14="http://schemas.microsoft.com/office/powerpoint/2010/main" val="1662924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1285860"/>
            <a:ext cx="7498080" cy="2643206"/>
          </a:xfrm>
        </p:spPr>
        <p:txBody>
          <a:bodyPr>
            <a:normAutofit/>
          </a:bodyPr>
          <a:lstStyle/>
          <a:p>
            <a:pPr algn="r" rtl="1">
              <a:buFont typeface="Wingdings" pitchFamily="2" charset="2"/>
              <a:buChar char="v"/>
            </a:pPr>
            <a:r>
              <a:rPr lang="fa-IR" sz="2400" b="1" dirty="0" smtClean="0">
                <a:solidFill>
                  <a:srgbClr val="C00000"/>
                </a:solidFill>
                <a:cs typeface="B Nazanin" pitchFamily="2" charset="-78"/>
              </a:rPr>
              <a:t>آشنایی با واژه‏ها در دامین</a:t>
            </a:r>
            <a:endParaRPr lang="en-US" sz="2400" b="1" dirty="0" smtClean="0">
              <a:solidFill>
                <a:srgbClr val="C00000"/>
              </a:solidFill>
              <a:cs typeface="B Nazanin" pitchFamily="2" charset="-78"/>
            </a:endParaRPr>
          </a:p>
          <a:p>
            <a:pPr algn="r" rtl="1">
              <a:buNone/>
            </a:pPr>
            <a:endParaRPr lang="fa-IR" sz="2200" dirty="0" smtClean="0">
              <a:cs typeface="B Nazanin" pitchFamily="2" charset="-78"/>
            </a:endParaRPr>
          </a:p>
          <a:p>
            <a:pPr marL="539496" indent="-457200">
              <a:buFont typeface="+mj-lt"/>
              <a:buAutoNum type="arabicParenR" startAt="4"/>
            </a:pPr>
            <a:r>
              <a:rPr lang="en-US" sz="2200" dirty="0" smtClean="0">
                <a:cs typeface="B Nazanin" pitchFamily="2" charset="-78"/>
              </a:rPr>
              <a:t>DC (Domain Controller)</a:t>
            </a:r>
          </a:p>
          <a:p>
            <a:pPr marL="423862" indent="-342900" algn="just" rtl="1"/>
            <a:r>
              <a:rPr lang="fa-IR" sz="2200" dirty="0" smtClean="0">
                <a:cs typeface="B Nazanin" pitchFamily="2" charset="-78"/>
              </a:rPr>
              <a:t>کامپیوتری که بر روی آن ویندوزی از خانواده سروری مایکروسافت نصب شده است و </a:t>
            </a:r>
            <a:r>
              <a:rPr lang="en-US" sz="2200" dirty="0" smtClean="0">
                <a:cs typeface="B Nazanin" pitchFamily="2" charset="-78"/>
              </a:rPr>
              <a:t>AD</a:t>
            </a:r>
            <a:r>
              <a:rPr lang="fa-IR" sz="2200" dirty="0" smtClean="0">
                <a:cs typeface="B Nazanin" pitchFamily="2" charset="-78"/>
              </a:rPr>
              <a:t> نیز بر روی این کامپیوتر نصب و پیکره‏بندی شده است، و کامپیوتر کنترل کننده دامین می‏باشد. </a:t>
            </a:r>
            <a:endParaRPr lang="en-US" sz="2200" dirty="0" smtClean="0">
              <a:cs typeface="B Nazanin" pitchFamily="2" charset="-78"/>
            </a:endParaRPr>
          </a:p>
          <a:p>
            <a:pPr algn="r" rtl="1">
              <a:buNone/>
            </a:pPr>
            <a:endParaRPr lang="fa-IR" sz="2400" dirty="0" smtClean="0">
              <a:solidFill>
                <a:schemeClr val="accent5">
                  <a:lumMod val="60000"/>
                  <a:lumOff val="40000"/>
                </a:schemeClr>
              </a:solidFill>
              <a:cs typeface="B Nazanin" pitchFamily="2" charset="-78"/>
            </a:endParaRPr>
          </a:p>
        </p:txBody>
      </p:sp>
      <p:pic>
        <p:nvPicPr>
          <p:cNvPr id="4098" name="Picture 2" descr="C:\Users\click\Desktop\pic snagit\12-07-2013 09-42-22 ب.png"/>
          <p:cNvPicPr>
            <a:picLocks noChangeAspect="1" noChangeArrowheads="1"/>
          </p:cNvPicPr>
          <p:nvPr/>
        </p:nvPicPr>
        <p:blipFill>
          <a:blip r:embed="rId2"/>
          <a:srcRect/>
          <a:stretch>
            <a:fillRect/>
          </a:stretch>
        </p:blipFill>
        <p:spPr bwMode="auto">
          <a:xfrm>
            <a:off x="2380792" y="3929066"/>
            <a:ext cx="5143536" cy="2286016"/>
          </a:xfrm>
          <a:prstGeom prst="rect">
            <a:avLst/>
          </a:prstGeom>
          <a:noFill/>
        </p:spPr>
      </p:pic>
    </p:spTree>
    <p:extLst>
      <p:ext uri="{BB962C8B-B14F-4D97-AF65-F5344CB8AC3E}">
        <p14:creationId xmlns:p14="http://schemas.microsoft.com/office/powerpoint/2010/main" val="1233622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285860"/>
            <a:ext cx="7498080" cy="4962540"/>
          </a:xfrm>
        </p:spPr>
        <p:txBody>
          <a:bodyPr>
            <a:normAutofit/>
          </a:bodyPr>
          <a:lstStyle/>
          <a:p>
            <a:pPr algn="r" rtl="1">
              <a:buFont typeface="Wingdings" pitchFamily="2" charset="2"/>
              <a:buChar char="v"/>
            </a:pPr>
            <a:r>
              <a:rPr lang="fa-IR" sz="2400" b="1" dirty="0" smtClean="0">
                <a:solidFill>
                  <a:srgbClr val="C00000"/>
                </a:solidFill>
                <a:cs typeface="B Nazanin" pitchFamily="2" charset="-78"/>
              </a:rPr>
              <a:t>آشنایی با واژه‏ها در دامین</a:t>
            </a:r>
            <a:endParaRPr lang="en-US" sz="2400" b="1" dirty="0" smtClean="0">
              <a:solidFill>
                <a:srgbClr val="C00000"/>
              </a:solidFill>
              <a:cs typeface="B Nazanin" pitchFamily="2" charset="-78"/>
            </a:endParaRPr>
          </a:p>
          <a:p>
            <a:pPr algn="r" rtl="1">
              <a:buNone/>
            </a:pPr>
            <a:endParaRPr lang="fa-IR" sz="2200" dirty="0" smtClean="0">
              <a:cs typeface="B Nazanin" pitchFamily="2" charset="-78"/>
            </a:endParaRPr>
          </a:p>
          <a:p>
            <a:pPr marL="539496" indent="-457200" algn="l">
              <a:buFont typeface="+mj-lt"/>
              <a:buAutoNum type="arabicParenR" startAt="5"/>
            </a:pPr>
            <a:r>
              <a:rPr lang="en-US" sz="2200" dirty="0" smtClean="0">
                <a:cs typeface="B Nazanin" pitchFamily="2" charset="-78"/>
              </a:rPr>
              <a:t>Group Policy Object (GPO) </a:t>
            </a:r>
          </a:p>
          <a:p>
            <a:pPr marL="423862" indent="-342900" algn="just" rtl="1"/>
            <a:r>
              <a:rPr lang="fa-IR" sz="2200" dirty="0" smtClean="0">
                <a:cs typeface="B Nazanin" pitchFamily="2" charset="-78"/>
              </a:rPr>
              <a:t>برای مشخص کردن چگونگی کارکرد </a:t>
            </a:r>
            <a:r>
              <a:rPr lang="en-US" sz="2200" dirty="0" smtClean="0">
                <a:cs typeface="B Nazanin" pitchFamily="2" charset="-78"/>
              </a:rPr>
              <a:t>Object</a:t>
            </a:r>
            <a:r>
              <a:rPr lang="fa-IR" sz="2200" dirty="0" smtClean="0">
                <a:cs typeface="B Nazanin" pitchFamily="2" charset="-78"/>
              </a:rPr>
              <a:t>ها در دامین و مدیریت آنان نیاز به تدوین سیاست‏هایی است که اصطلاحا مجموعه این سیاست‏ها در قالبی به نام </a:t>
            </a:r>
            <a:r>
              <a:rPr lang="en-US" sz="2200" dirty="0" smtClean="0">
                <a:cs typeface="B Nazanin" pitchFamily="2" charset="-78"/>
              </a:rPr>
              <a:t>Group Policy</a:t>
            </a:r>
            <a:r>
              <a:rPr lang="fa-IR" sz="2200" dirty="0" smtClean="0">
                <a:cs typeface="B Nazanin" pitchFamily="2" charset="-78"/>
              </a:rPr>
              <a:t> تعریف می‏گردد. تصویر زیر مسیر آن را نشان می‏دهد.</a:t>
            </a:r>
            <a:endParaRPr lang="en-US" sz="2200" dirty="0" smtClean="0">
              <a:cs typeface="B Nazanin" pitchFamily="2" charset="-78"/>
            </a:endParaRPr>
          </a:p>
          <a:p>
            <a:pPr algn="r" rtl="1">
              <a:buNone/>
            </a:pPr>
            <a:endParaRPr lang="en-US" sz="2400" dirty="0" smtClean="0">
              <a:solidFill>
                <a:schemeClr val="accent5">
                  <a:lumMod val="60000"/>
                  <a:lumOff val="40000"/>
                </a:schemeClr>
              </a:solidFill>
              <a:cs typeface="B Nazanin" pitchFamily="2" charset="-78"/>
            </a:endParaRPr>
          </a:p>
          <a:p>
            <a:pPr algn="r" rtl="1">
              <a:buNone/>
            </a:pPr>
            <a:endParaRPr lang="fa-IR" sz="2400" dirty="0" smtClean="0">
              <a:solidFill>
                <a:schemeClr val="accent5">
                  <a:lumMod val="60000"/>
                  <a:lumOff val="40000"/>
                </a:schemeClr>
              </a:solidFill>
              <a:cs typeface="B Nazanin" pitchFamily="2" charset="-78"/>
            </a:endParaRPr>
          </a:p>
        </p:txBody>
      </p:sp>
      <p:pic>
        <p:nvPicPr>
          <p:cNvPr id="5122" name="Picture 2" descr="C:\Users\click\Desktop\pic snagit\12-07-2013 09-42-53 ب.png"/>
          <p:cNvPicPr>
            <a:picLocks noChangeAspect="1" noChangeArrowheads="1"/>
          </p:cNvPicPr>
          <p:nvPr/>
        </p:nvPicPr>
        <p:blipFill>
          <a:blip r:embed="rId2"/>
          <a:srcRect/>
          <a:stretch>
            <a:fillRect/>
          </a:stretch>
        </p:blipFill>
        <p:spPr bwMode="auto">
          <a:xfrm>
            <a:off x="2737412" y="4031911"/>
            <a:ext cx="4714908" cy="2565441"/>
          </a:xfrm>
          <a:prstGeom prst="rect">
            <a:avLst/>
          </a:prstGeom>
          <a:noFill/>
        </p:spPr>
      </p:pic>
    </p:spTree>
    <p:extLst>
      <p:ext uri="{BB962C8B-B14F-4D97-AF65-F5344CB8AC3E}">
        <p14:creationId xmlns:p14="http://schemas.microsoft.com/office/powerpoint/2010/main" val="2675504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A235D43E-2518-412E-8478-10697F41D3CB}" type="slidenum">
              <a:rPr lang="fa-IR" altLang="fa-IR" sz="1200">
                <a:latin typeface="Arial" charset="0"/>
                <a:cs typeface="2  Titr" pitchFamily="2" charset="-78"/>
              </a:rPr>
              <a:pPr rtl="0" eaLnBrk="1" hangingPunct="1">
                <a:spcBef>
                  <a:spcPct val="0"/>
                </a:spcBef>
                <a:buFontTx/>
                <a:buNone/>
              </a:pPr>
              <a:t>4</a:t>
            </a:fld>
            <a:endParaRPr lang="en-US" altLang="fa-IR" sz="1200">
              <a:latin typeface="Arial" charset="0"/>
              <a:cs typeface="2  Titr" pitchFamily="2" charset="-78"/>
            </a:endParaRPr>
          </a:p>
        </p:txBody>
      </p:sp>
      <p:sp>
        <p:nvSpPr>
          <p:cNvPr id="3075" name="Rectangle 7"/>
          <p:cNvSpPr>
            <a:spLocks noChangeArrowheads="1"/>
          </p:cNvSpPr>
          <p:nvPr/>
        </p:nvSpPr>
        <p:spPr bwMode="auto">
          <a:xfrm>
            <a:off x="4249782" y="172564"/>
            <a:ext cx="47227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pPr>
            <a:r>
              <a:rPr lang="ar-SA" altLang="fa-IR" b="1" dirty="0">
                <a:solidFill>
                  <a:srgbClr val="00B0F0"/>
                </a:solidFill>
                <a:cs typeface="B Nazanin" panose="00000400000000000000" pitchFamily="2" charset="-78"/>
              </a:rPr>
              <a:t>کابل </a:t>
            </a:r>
            <a:r>
              <a:rPr lang="fa-IR" altLang="fa-IR" b="1" dirty="0">
                <a:solidFill>
                  <a:srgbClr val="00B0F0"/>
                </a:solidFill>
                <a:cs typeface="B Nazanin" panose="00000400000000000000" pitchFamily="2" charset="-78"/>
              </a:rPr>
              <a:t>مستقیم </a:t>
            </a:r>
            <a:r>
              <a:rPr lang="en-US" altLang="fa-IR" b="1" dirty="0">
                <a:solidFill>
                  <a:srgbClr val="00B0F0"/>
                </a:solidFill>
                <a:cs typeface="B Nazanin" panose="00000400000000000000" pitchFamily="2" charset="-78"/>
              </a:rPr>
              <a:t>(Straight Cable)</a:t>
            </a:r>
          </a:p>
        </p:txBody>
      </p:sp>
      <p:sp>
        <p:nvSpPr>
          <p:cNvPr id="3076" name="Rectangle 35"/>
          <p:cNvSpPr>
            <a:spLocks noChangeArrowheads="1"/>
          </p:cNvSpPr>
          <p:nvPr/>
        </p:nvSpPr>
        <p:spPr bwMode="auto">
          <a:xfrm>
            <a:off x="1016000" y="1058863"/>
            <a:ext cx="1133475" cy="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graphicFrame>
        <p:nvGraphicFramePr>
          <p:cNvPr id="35961" name="Group 121"/>
          <p:cNvGraphicFramePr>
            <a:graphicFrameLocks noGrp="1"/>
          </p:cNvGraphicFramePr>
          <p:nvPr>
            <p:extLst>
              <p:ext uri="{D42A27DB-BD31-4B8C-83A1-F6EECF244321}">
                <p14:modId xmlns:p14="http://schemas.microsoft.com/office/powerpoint/2010/main" val="1167758101"/>
              </p:ext>
            </p:extLst>
          </p:nvPr>
        </p:nvGraphicFramePr>
        <p:xfrm>
          <a:off x="250825" y="1988840"/>
          <a:ext cx="5184775" cy="2854326"/>
        </p:xfrm>
        <a:graphic>
          <a:graphicData uri="http://schemas.openxmlformats.org/drawingml/2006/table">
            <a:tbl>
              <a:tblPr rtl="1"/>
              <a:tblGrid>
                <a:gridCol w="360362"/>
                <a:gridCol w="704850"/>
                <a:gridCol w="936625"/>
                <a:gridCol w="1133475"/>
                <a:gridCol w="971550"/>
                <a:gridCol w="717550"/>
                <a:gridCol w="360363"/>
              </a:tblGrid>
              <a:tr h="462763">
                <a:tc gridSpan="3">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FFFF"/>
                          </a:solidFill>
                          <a:effectLst/>
                          <a:latin typeface="Times New Roman" pitchFamily="18" charset="0"/>
                          <a:ea typeface="Times New Roman" pitchFamily="18" charset="0"/>
                          <a:cs typeface="2  Lotus" pitchFamily="2" charset="-78"/>
                        </a:rPr>
                        <a:t>کلاس </a:t>
                      </a:r>
                      <a:r>
                        <a:rPr kumimoji="0" lang="en-US" sz="1600" b="1" i="0" u="none" strike="noStrike" cap="none" normalizeH="0" baseline="0" dirty="0" smtClean="0">
                          <a:ln>
                            <a:noFill/>
                          </a:ln>
                          <a:solidFill>
                            <a:srgbClr val="FFFFFF"/>
                          </a:solidFill>
                          <a:effectLst/>
                          <a:latin typeface="Times New Roman" pitchFamily="18" charset="0"/>
                          <a:ea typeface="Times New Roman" pitchFamily="18" charset="0"/>
                          <a:cs typeface="2  Lotus" pitchFamily="2" charset="-78"/>
                        </a:rPr>
                        <a:t>B</a:t>
                      </a:r>
                      <a:endParaRPr kumimoji="0" lang="en-US" sz="16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4A"/>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4A"/>
                    </a:solidFill>
                  </a:tcPr>
                </a:tc>
                <a:tc gridSpan="3">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FFFFFF"/>
                          </a:solidFill>
                          <a:effectLst/>
                          <a:latin typeface="Times New Roman" pitchFamily="18" charset="0"/>
                          <a:ea typeface="Times New Roman" pitchFamily="18" charset="0"/>
                          <a:cs typeface="2  Lotus" pitchFamily="2" charset="-78"/>
                        </a:rPr>
                        <a:t>کلاس </a:t>
                      </a:r>
                      <a:r>
                        <a:rPr kumimoji="0" lang="en-US" sz="1600" b="1" i="0" u="none" strike="noStrike" cap="none" normalizeH="0" baseline="0" smtClean="0">
                          <a:ln>
                            <a:noFill/>
                          </a:ln>
                          <a:solidFill>
                            <a:srgbClr val="FFFFFF"/>
                          </a:solidFill>
                          <a:effectLst/>
                          <a:latin typeface="Times New Roman" pitchFamily="18" charset="0"/>
                          <a:ea typeface="Times New Roman" pitchFamily="18" charset="0"/>
                          <a:cs typeface="2  Lotus" pitchFamily="2" charset="-78"/>
                        </a:rPr>
                        <a:t>B</a:t>
                      </a:r>
                      <a:endParaRPr kumimoji="0" lang="en-US" sz="1600" b="1"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4A"/>
                    </a:solidFill>
                  </a:tcPr>
                </a:tc>
                <a:tc hMerge="1">
                  <a:txBody>
                    <a:bodyPr/>
                    <a:lstStyle/>
                    <a:p>
                      <a:endParaRPr lang="en-US"/>
                    </a:p>
                  </a:txBody>
                  <a:tcPr/>
                </a:tc>
                <a:tc hMerge="1">
                  <a:txBody>
                    <a:bodyPr/>
                    <a:lstStyle/>
                    <a:p>
                      <a:endParaRPr lang="en-US"/>
                    </a:p>
                  </a:txBody>
                  <a:tcPr/>
                </a:tc>
              </a:tr>
              <a:tr h="4627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شماره پین</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رنگ سیم</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نوع کاربری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نوع کاربری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رنگ سیم</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شماره پین</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74664">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1</a:t>
                      </a:r>
                      <a:endParaRPr kumimoji="0" lang="fa-IR"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سفيد نارنجی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فرستنده مثبت </a:t>
                      </a:r>
                      <a:r>
                        <a:rPr kumimoji="0" lang="en-US" sz="9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TD</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rowSpan="8">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گیرنده مثبت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RD</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سفيد نارنجی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1</a:t>
                      </a:r>
                      <a:endParaRPr kumimoji="0" lang="fa-IR"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74664">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2</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نارنجی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فرستنده منفی </a:t>
                      </a:r>
                      <a:r>
                        <a:rPr kumimoji="0" lang="en-US" sz="9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TD</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گیرنده م</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نفی</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 RD</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نارنجی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2</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74664">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3</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سبز</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گیرنده مثبت </a:t>
                      </a:r>
                      <a:r>
                        <a:rPr kumimoji="0" lang="en-US" sz="10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RD</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فرستنده مثبت </a:t>
                      </a:r>
                      <a:r>
                        <a:rPr kumimoji="0" lang="en-US" sz="9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TD</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سبز</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3</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1909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4</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آبی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آبی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4</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22271">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5</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آبی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آبی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5</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22271">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6</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سبز</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گیرنده م</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نفی</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 RD</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فرستنده منفی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TD</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سبز</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6</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22271">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7</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قهوه</a:t>
                      </a:r>
                      <a:r>
                        <a:rPr kumimoji="0" lang="ar-SA" sz="4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 </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ای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قهوه</a:t>
                      </a:r>
                      <a:r>
                        <a:rPr kumimoji="0" lang="ar-SA" sz="4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 </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ای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7</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189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8</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قهوه</a:t>
                      </a:r>
                      <a:r>
                        <a:rPr kumimoji="0" lang="ar-SA" sz="1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 </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ای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قهوه</a:t>
                      </a:r>
                      <a:r>
                        <a:rPr kumimoji="0" lang="ar-SA" sz="1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 </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ای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8</a:t>
                      </a:r>
                      <a:endParaRPr kumimoji="0" lang="ar-SA" sz="1800" b="0" i="0" u="none" strike="noStrike" cap="none" normalizeH="0" baseline="0" dirty="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bl>
          </a:graphicData>
        </a:graphic>
      </p:graphicFrame>
      <p:sp>
        <p:nvSpPr>
          <p:cNvPr id="3163" name="Line 16"/>
          <p:cNvSpPr>
            <a:spLocks noChangeShapeType="1"/>
          </p:cNvSpPr>
          <p:nvPr/>
        </p:nvSpPr>
        <p:spPr bwMode="auto">
          <a:xfrm>
            <a:off x="2339975" y="3646190"/>
            <a:ext cx="1028700" cy="0"/>
          </a:xfrm>
          <a:prstGeom prst="line">
            <a:avLst/>
          </a:prstGeom>
          <a:noFill/>
          <a:ln w="19050">
            <a:solidFill>
              <a:srgbClr val="004634"/>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64" name="Line 460"/>
          <p:cNvSpPr>
            <a:spLocks noChangeShapeType="1"/>
          </p:cNvSpPr>
          <p:nvPr/>
        </p:nvSpPr>
        <p:spPr bwMode="auto">
          <a:xfrm>
            <a:off x="2339975" y="3069928"/>
            <a:ext cx="1028700" cy="0"/>
          </a:xfrm>
          <a:prstGeom prst="line">
            <a:avLst/>
          </a:prstGeom>
          <a:noFill/>
          <a:ln w="19050">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65" name="Line 461"/>
          <p:cNvSpPr>
            <a:spLocks noChangeShapeType="1"/>
          </p:cNvSpPr>
          <p:nvPr/>
        </p:nvSpPr>
        <p:spPr bwMode="auto">
          <a:xfrm>
            <a:off x="2339975" y="3357265"/>
            <a:ext cx="1028700" cy="0"/>
          </a:xfrm>
          <a:prstGeom prst="line">
            <a:avLst/>
          </a:prstGeom>
          <a:noFill/>
          <a:ln w="1905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66" name="Line 462"/>
          <p:cNvSpPr>
            <a:spLocks noChangeShapeType="1"/>
          </p:cNvSpPr>
          <p:nvPr/>
        </p:nvSpPr>
        <p:spPr bwMode="auto">
          <a:xfrm>
            <a:off x="2339975" y="3862090"/>
            <a:ext cx="1028700" cy="0"/>
          </a:xfrm>
          <a:prstGeom prst="line">
            <a:avLst/>
          </a:prstGeom>
          <a:noFill/>
          <a:ln w="19050">
            <a:solidFill>
              <a:schemeClr val="fo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67" name="Line 463"/>
          <p:cNvSpPr>
            <a:spLocks noChangeShapeType="1"/>
          </p:cNvSpPr>
          <p:nvPr/>
        </p:nvSpPr>
        <p:spPr bwMode="auto">
          <a:xfrm>
            <a:off x="2339975" y="4077990"/>
            <a:ext cx="1028700" cy="0"/>
          </a:xfrm>
          <a:prstGeom prst="line">
            <a:avLst/>
          </a:prstGeom>
          <a:noFill/>
          <a:ln w="19050">
            <a:solidFill>
              <a:schemeClr val="folHlink"/>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68" name="Line 464"/>
          <p:cNvSpPr>
            <a:spLocks noChangeShapeType="1"/>
          </p:cNvSpPr>
          <p:nvPr/>
        </p:nvSpPr>
        <p:spPr bwMode="auto">
          <a:xfrm>
            <a:off x="2339975" y="4293890"/>
            <a:ext cx="1028700" cy="0"/>
          </a:xfrm>
          <a:prstGeom prst="line">
            <a:avLst/>
          </a:prstGeom>
          <a:noFill/>
          <a:ln w="19050">
            <a:solidFill>
              <a:srgbClr val="00463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69" name="Line 465"/>
          <p:cNvSpPr>
            <a:spLocks noChangeShapeType="1"/>
          </p:cNvSpPr>
          <p:nvPr/>
        </p:nvSpPr>
        <p:spPr bwMode="auto">
          <a:xfrm>
            <a:off x="2339975" y="4509790"/>
            <a:ext cx="1028700" cy="0"/>
          </a:xfrm>
          <a:prstGeom prst="line">
            <a:avLst/>
          </a:prstGeom>
          <a:noFill/>
          <a:ln w="19050">
            <a:solidFill>
              <a:srgbClr val="99003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0" name="Line 466"/>
          <p:cNvSpPr>
            <a:spLocks noChangeShapeType="1"/>
          </p:cNvSpPr>
          <p:nvPr/>
        </p:nvSpPr>
        <p:spPr bwMode="auto">
          <a:xfrm>
            <a:off x="2339975" y="4725690"/>
            <a:ext cx="1028700" cy="0"/>
          </a:xfrm>
          <a:prstGeom prst="line">
            <a:avLst/>
          </a:prstGeom>
          <a:noFill/>
          <a:ln w="19050">
            <a:solidFill>
              <a:srgbClr val="9900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171" name="Group 490"/>
          <p:cNvGrpSpPr>
            <a:grpSpLocks/>
          </p:cNvGrpSpPr>
          <p:nvPr/>
        </p:nvGrpSpPr>
        <p:grpSpPr bwMode="auto">
          <a:xfrm>
            <a:off x="6011863" y="2781300"/>
            <a:ext cx="2590800" cy="1990725"/>
            <a:chOff x="3833" y="1401"/>
            <a:chExt cx="1632" cy="1254"/>
          </a:xfrm>
        </p:grpSpPr>
        <p:cxnSp>
          <p:nvCxnSpPr>
            <p:cNvPr id="3180" name="AutoShape 478"/>
            <p:cNvCxnSpPr>
              <a:cxnSpLocks noChangeShapeType="1"/>
            </p:cNvCxnSpPr>
            <p:nvPr/>
          </p:nvCxnSpPr>
          <p:spPr bwMode="auto">
            <a:xfrm>
              <a:off x="4159" y="1578"/>
              <a:ext cx="882" cy="0"/>
            </a:xfrm>
            <a:prstGeom prst="straightConnector1">
              <a:avLst/>
            </a:prstGeom>
            <a:noFill/>
            <a:ln w="952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3181" name="AutoShape 479"/>
            <p:cNvCxnSpPr>
              <a:cxnSpLocks noChangeShapeType="1"/>
            </p:cNvCxnSpPr>
            <p:nvPr/>
          </p:nvCxnSpPr>
          <p:spPr bwMode="auto">
            <a:xfrm>
              <a:off x="4159" y="1714"/>
              <a:ext cx="882" cy="0"/>
            </a:xfrm>
            <a:prstGeom prst="straightConnector1">
              <a:avLst/>
            </a:prstGeom>
            <a:noFill/>
            <a:ln w="952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82" name="AutoShape 480"/>
            <p:cNvCxnSpPr>
              <a:cxnSpLocks noChangeShapeType="1"/>
            </p:cNvCxnSpPr>
            <p:nvPr/>
          </p:nvCxnSpPr>
          <p:spPr bwMode="auto">
            <a:xfrm>
              <a:off x="4150" y="1868"/>
              <a:ext cx="882" cy="0"/>
            </a:xfrm>
            <a:prstGeom prst="straightConnector1">
              <a:avLst/>
            </a:prstGeom>
            <a:noFill/>
            <a:ln w="9525">
              <a:solidFill>
                <a:srgbClr val="00644A"/>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3183" name="AutoShape 481"/>
            <p:cNvCxnSpPr>
              <a:cxnSpLocks noChangeShapeType="1"/>
            </p:cNvCxnSpPr>
            <p:nvPr/>
          </p:nvCxnSpPr>
          <p:spPr bwMode="auto">
            <a:xfrm>
              <a:off x="4159" y="2016"/>
              <a:ext cx="882" cy="0"/>
            </a:xfrm>
            <a:prstGeom prst="straightConnector1">
              <a:avLst/>
            </a:prstGeom>
            <a:noFill/>
            <a:ln w="9525">
              <a:solidFill>
                <a:schemeClr val="folHlink"/>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84" name="AutoShape 482"/>
            <p:cNvCxnSpPr>
              <a:cxnSpLocks noChangeShapeType="1"/>
            </p:cNvCxnSpPr>
            <p:nvPr/>
          </p:nvCxnSpPr>
          <p:spPr bwMode="auto">
            <a:xfrm>
              <a:off x="4155" y="2193"/>
              <a:ext cx="882" cy="0"/>
            </a:xfrm>
            <a:prstGeom prst="straightConnector1">
              <a:avLst/>
            </a:prstGeom>
            <a:noFill/>
            <a:ln w="9525">
              <a:solidFill>
                <a:schemeClr val="fo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3185" name="AutoShape 483"/>
            <p:cNvCxnSpPr>
              <a:cxnSpLocks noChangeShapeType="1"/>
            </p:cNvCxnSpPr>
            <p:nvPr/>
          </p:nvCxnSpPr>
          <p:spPr bwMode="auto">
            <a:xfrm>
              <a:off x="4158" y="2345"/>
              <a:ext cx="882" cy="0"/>
            </a:xfrm>
            <a:prstGeom prst="straightConnector1">
              <a:avLst/>
            </a:prstGeom>
            <a:noFill/>
            <a:ln w="9525">
              <a:solidFill>
                <a:srgbClr val="00644A"/>
              </a:solidFill>
              <a:round/>
              <a:headEnd type="triangle" w="med" len="med"/>
              <a:tailEnd type="triangle" w="med" len="med"/>
            </a:ln>
            <a:extLst>
              <a:ext uri="{909E8E84-426E-40DD-AFC4-6F175D3DCCD1}">
                <a14:hiddenFill xmlns:a14="http://schemas.microsoft.com/office/drawing/2010/main">
                  <a:noFill/>
                </a14:hiddenFill>
              </a:ext>
            </a:extLst>
          </p:spPr>
        </p:cxnSp>
        <p:sp>
          <p:nvSpPr>
            <p:cNvPr id="3186" name="Rectangle 484"/>
            <p:cNvSpPr>
              <a:spLocks noChangeArrowheads="1"/>
            </p:cNvSpPr>
            <p:nvPr/>
          </p:nvSpPr>
          <p:spPr bwMode="auto">
            <a:xfrm>
              <a:off x="4286" y="1401"/>
              <a:ext cx="600"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lnSpc>
                  <a:spcPct val="136000"/>
                </a:lnSpc>
                <a:spcBef>
                  <a:spcPct val="0"/>
                </a:spcBef>
                <a:buFontTx/>
                <a:buNone/>
              </a:pPr>
              <a:r>
                <a:rPr lang="fa-IR" altLang="fa-IR" sz="1200" dirty="0">
                  <a:latin typeface="Times New Roman" pitchFamily="18" charset="0"/>
                  <a:cs typeface="2  Lotus" pitchFamily="2" charset="-78"/>
                </a:rPr>
                <a:t>سفيد نارنجي</a:t>
              </a:r>
              <a:endParaRPr lang="en-US" altLang="fa-IR" sz="1200" dirty="0">
                <a:latin typeface="Times New Roman" pitchFamily="18" charset="0"/>
                <a:cs typeface="2  Lotus" pitchFamily="2" charset="-78"/>
              </a:endParaRPr>
            </a:p>
            <a:p>
              <a:pPr algn="ctr" rtl="0" eaLnBrk="1" hangingPunct="1">
                <a:lnSpc>
                  <a:spcPct val="136000"/>
                </a:lnSpc>
                <a:spcBef>
                  <a:spcPct val="0"/>
                </a:spcBef>
                <a:buFontTx/>
                <a:buNone/>
              </a:pPr>
              <a:r>
                <a:rPr lang="fa-IR" altLang="fa-IR" sz="1200" dirty="0">
                  <a:latin typeface="Times New Roman" pitchFamily="18" charset="0"/>
                  <a:cs typeface="2  Lotus" pitchFamily="2" charset="-78"/>
                </a:rPr>
                <a:t>نارنجي</a:t>
              </a:r>
              <a:endParaRPr lang="en-US" altLang="fa-IR" sz="1200" dirty="0">
                <a:latin typeface="Times New Roman" pitchFamily="18" charset="0"/>
                <a:cs typeface="2  Lotus" pitchFamily="2" charset="-78"/>
              </a:endParaRPr>
            </a:p>
            <a:p>
              <a:pPr algn="ctr" rtl="0" eaLnBrk="1" hangingPunct="1">
                <a:lnSpc>
                  <a:spcPct val="136000"/>
                </a:lnSpc>
                <a:spcBef>
                  <a:spcPct val="0"/>
                </a:spcBef>
                <a:buFontTx/>
                <a:buNone/>
              </a:pPr>
              <a:r>
                <a:rPr lang="fa-IR" altLang="fa-IR" sz="1200" dirty="0">
                  <a:latin typeface="Times New Roman" pitchFamily="18" charset="0"/>
                  <a:cs typeface="2  Lotus" pitchFamily="2" charset="-78"/>
                </a:rPr>
                <a:t>سفيد سبز</a:t>
              </a:r>
              <a:endParaRPr lang="en-US" altLang="fa-IR" sz="1200" dirty="0">
                <a:latin typeface="Times New Roman" pitchFamily="18" charset="0"/>
                <a:cs typeface="2  Lotus" pitchFamily="2" charset="-78"/>
              </a:endParaRPr>
            </a:p>
            <a:p>
              <a:pPr algn="ctr" rtl="0" eaLnBrk="1" hangingPunct="1">
                <a:lnSpc>
                  <a:spcPct val="136000"/>
                </a:lnSpc>
                <a:spcBef>
                  <a:spcPct val="0"/>
                </a:spcBef>
                <a:buFontTx/>
                <a:buNone/>
              </a:pPr>
              <a:r>
                <a:rPr lang="fa-IR" altLang="fa-IR" sz="1200" dirty="0">
                  <a:latin typeface="Times New Roman" pitchFamily="18" charset="0"/>
                  <a:cs typeface="2  Lotus" pitchFamily="2" charset="-78"/>
                </a:rPr>
                <a:t>آبي</a:t>
              </a:r>
              <a:endParaRPr lang="en-US" altLang="fa-IR" sz="1200" dirty="0">
                <a:latin typeface="Times New Roman" pitchFamily="18" charset="0"/>
                <a:cs typeface="2  Lotus" pitchFamily="2" charset="-78"/>
              </a:endParaRPr>
            </a:p>
            <a:p>
              <a:pPr algn="ctr" rtl="0" eaLnBrk="1" hangingPunct="1">
                <a:lnSpc>
                  <a:spcPct val="136000"/>
                </a:lnSpc>
                <a:spcBef>
                  <a:spcPct val="0"/>
                </a:spcBef>
                <a:buFontTx/>
                <a:buNone/>
              </a:pPr>
              <a:r>
                <a:rPr lang="fa-IR" altLang="fa-IR" sz="1200" dirty="0">
                  <a:latin typeface="Times New Roman" pitchFamily="18" charset="0"/>
                  <a:cs typeface="2  Lotus" pitchFamily="2" charset="-78"/>
                </a:rPr>
                <a:t>سفيد آبي</a:t>
              </a:r>
              <a:endParaRPr lang="en-US" altLang="fa-IR" sz="1200" dirty="0">
                <a:latin typeface="Times New Roman" pitchFamily="18" charset="0"/>
                <a:cs typeface="2  Lotus" pitchFamily="2" charset="-78"/>
              </a:endParaRPr>
            </a:p>
            <a:p>
              <a:pPr algn="ctr" rtl="0" eaLnBrk="1" hangingPunct="1">
                <a:lnSpc>
                  <a:spcPct val="136000"/>
                </a:lnSpc>
                <a:spcBef>
                  <a:spcPct val="0"/>
                </a:spcBef>
                <a:buFontTx/>
                <a:buNone/>
              </a:pPr>
              <a:r>
                <a:rPr lang="fa-IR" altLang="fa-IR" sz="1200" dirty="0">
                  <a:latin typeface="Times New Roman" pitchFamily="18" charset="0"/>
                  <a:cs typeface="2  Lotus" pitchFamily="2" charset="-78"/>
                </a:rPr>
                <a:t>سبز</a:t>
              </a:r>
              <a:endParaRPr lang="en-US" altLang="fa-IR" sz="1200" dirty="0">
                <a:latin typeface="Times New Roman" pitchFamily="18" charset="0"/>
                <a:cs typeface="2  Lotus" pitchFamily="2" charset="-78"/>
              </a:endParaRPr>
            </a:p>
            <a:p>
              <a:pPr algn="ctr" rtl="0" eaLnBrk="1" hangingPunct="1">
                <a:lnSpc>
                  <a:spcPct val="136000"/>
                </a:lnSpc>
                <a:spcBef>
                  <a:spcPct val="0"/>
                </a:spcBef>
                <a:buFontTx/>
                <a:buNone/>
              </a:pPr>
              <a:r>
                <a:rPr lang="fa-IR" altLang="fa-IR" sz="1200" dirty="0">
                  <a:latin typeface="Times New Roman" pitchFamily="18" charset="0"/>
                  <a:cs typeface="2  Lotus" pitchFamily="2" charset="-78"/>
                </a:rPr>
                <a:t>سفيد قهوه‌اي</a:t>
              </a:r>
              <a:endParaRPr lang="en-US" altLang="fa-IR" sz="1200" dirty="0">
                <a:latin typeface="Times New Roman" pitchFamily="18" charset="0"/>
                <a:cs typeface="2  Lotus" pitchFamily="2" charset="-78"/>
              </a:endParaRPr>
            </a:p>
            <a:p>
              <a:pPr algn="ctr" rtl="0" eaLnBrk="1" hangingPunct="1">
                <a:lnSpc>
                  <a:spcPct val="136000"/>
                </a:lnSpc>
                <a:spcBef>
                  <a:spcPct val="0"/>
                </a:spcBef>
                <a:buFontTx/>
                <a:buNone/>
              </a:pPr>
              <a:r>
                <a:rPr lang="fa-IR" altLang="fa-IR" sz="1200" dirty="0">
                  <a:latin typeface="Times New Roman" pitchFamily="18" charset="0"/>
                  <a:cs typeface="2  Lotus" pitchFamily="2" charset="-78"/>
                </a:rPr>
                <a:t>قهوه‌اي</a:t>
              </a:r>
              <a:endParaRPr lang="en-US" altLang="fa-IR" sz="1200" dirty="0">
                <a:latin typeface="Tahoma" pitchFamily="34" charset="0"/>
                <a:cs typeface="Times New Roman" pitchFamily="18" charset="0"/>
              </a:endParaRPr>
            </a:p>
          </p:txBody>
        </p:sp>
        <p:cxnSp>
          <p:nvCxnSpPr>
            <p:cNvPr id="3187" name="AutoShape 485"/>
            <p:cNvCxnSpPr>
              <a:cxnSpLocks noChangeShapeType="1"/>
            </p:cNvCxnSpPr>
            <p:nvPr/>
          </p:nvCxnSpPr>
          <p:spPr bwMode="auto">
            <a:xfrm>
              <a:off x="4163" y="2494"/>
              <a:ext cx="882" cy="0"/>
            </a:xfrm>
            <a:prstGeom prst="straightConnector1">
              <a:avLst/>
            </a:prstGeom>
            <a:noFill/>
            <a:ln w="9525">
              <a:solidFill>
                <a:srgbClr val="990033"/>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3188" name="AutoShape 486"/>
            <p:cNvCxnSpPr>
              <a:cxnSpLocks noChangeShapeType="1"/>
            </p:cNvCxnSpPr>
            <p:nvPr/>
          </p:nvCxnSpPr>
          <p:spPr bwMode="auto">
            <a:xfrm>
              <a:off x="4159" y="2655"/>
              <a:ext cx="882" cy="0"/>
            </a:xfrm>
            <a:prstGeom prst="straightConnector1">
              <a:avLst/>
            </a:prstGeom>
            <a:noFill/>
            <a:ln w="9525">
              <a:solidFill>
                <a:srgbClr val="990033"/>
              </a:solidFill>
              <a:round/>
              <a:headEnd type="triangle" w="med" len="med"/>
              <a:tailEnd type="triangle" w="med" len="med"/>
            </a:ln>
            <a:extLst>
              <a:ext uri="{909E8E84-426E-40DD-AFC4-6F175D3DCCD1}">
                <a14:hiddenFill xmlns:a14="http://schemas.microsoft.com/office/drawing/2010/main">
                  <a:noFill/>
                </a14:hiddenFill>
              </a:ext>
            </a:extLst>
          </p:spPr>
        </p:cxnSp>
        <p:sp>
          <p:nvSpPr>
            <p:cNvPr id="3189" name="Rectangle 487"/>
            <p:cNvSpPr>
              <a:spLocks noChangeArrowheads="1"/>
            </p:cNvSpPr>
            <p:nvPr/>
          </p:nvSpPr>
          <p:spPr bwMode="auto">
            <a:xfrm>
              <a:off x="3833" y="1466"/>
              <a:ext cx="312"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lnSpc>
                  <a:spcPct val="136000"/>
                </a:lnSpc>
                <a:spcBef>
                  <a:spcPct val="0"/>
                </a:spcBef>
                <a:buFontTx/>
                <a:buNone/>
              </a:pPr>
              <a:r>
                <a:rPr lang="fa-IR" altLang="fa-IR" sz="1200">
                  <a:latin typeface="Times New Roman" pitchFamily="18" charset="0"/>
                  <a:cs typeface="2  Lotus" pitchFamily="2" charset="-78"/>
                </a:rPr>
                <a:t>پين 1</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2</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3</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4</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5</a:t>
              </a:r>
              <a:r>
                <a:rPr lang="en-US" altLang="fa-IR" sz="1200">
                  <a:latin typeface="Times New Roman" pitchFamily="18" charset="0"/>
                  <a:cs typeface="2  Lotus" pitchFamily="2" charset="-78"/>
                </a:rPr>
                <a:t>  </a:t>
              </a:r>
            </a:p>
            <a:p>
              <a:pPr algn="l" rtl="0" eaLnBrk="1" hangingPunct="1">
                <a:lnSpc>
                  <a:spcPct val="136000"/>
                </a:lnSpc>
                <a:spcBef>
                  <a:spcPct val="0"/>
                </a:spcBef>
                <a:buFontTx/>
                <a:buNone/>
              </a:pPr>
              <a:r>
                <a:rPr lang="fa-IR" altLang="fa-IR" sz="1200">
                  <a:latin typeface="Times New Roman" pitchFamily="18" charset="0"/>
                  <a:cs typeface="2  Lotus" pitchFamily="2" charset="-78"/>
                </a:rPr>
                <a:t>پين 6</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7</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8</a:t>
              </a:r>
              <a:endParaRPr lang="en-US" altLang="fa-IR" sz="1200">
                <a:latin typeface="Times New Roman" pitchFamily="18" charset="0"/>
                <a:cs typeface="2  Lotus" pitchFamily="2" charset="-78"/>
              </a:endParaRPr>
            </a:p>
            <a:p>
              <a:pPr algn="l" rtl="0" eaLnBrk="1" hangingPunct="1">
                <a:spcBef>
                  <a:spcPct val="0"/>
                </a:spcBef>
                <a:buFontTx/>
                <a:buNone/>
              </a:pPr>
              <a:endParaRPr lang="en-US" altLang="fa-IR" sz="1800">
                <a:latin typeface="Tahoma" pitchFamily="34" charset="0"/>
                <a:cs typeface="Times New Roman" pitchFamily="18" charset="0"/>
              </a:endParaRPr>
            </a:p>
          </p:txBody>
        </p:sp>
        <p:sp>
          <p:nvSpPr>
            <p:cNvPr id="3190" name="Rectangle 488"/>
            <p:cNvSpPr>
              <a:spLocks noChangeArrowheads="1"/>
            </p:cNvSpPr>
            <p:nvPr/>
          </p:nvSpPr>
          <p:spPr bwMode="auto">
            <a:xfrm>
              <a:off x="5153" y="1480"/>
              <a:ext cx="312"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lnSpc>
                  <a:spcPct val="136000"/>
                </a:lnSpc>
                <a:spcBef>
                  <a:spcPct val="0"/>
                </a:spcBef>
                <a:buFontTx/>
                <a:buNone/>
              </a:pPr>
              <a:r>
                <a:rPr lang="fa-IR" altLang="fa-IR" sz="1200">
                  <a:latin typeface="Times New Roman" pitchFamily="18" charset="0"/>
                  <a:cs typeface="2  Lotus" pitchFamily="2" charset="-78"/>
                </a:rPr>
                <a:t>پين 1</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2</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3</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4</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5</a:t>
              </a:r>
              <a:r>
                <a:rPr lang="en-US" altLang="fa-IR" sz="1200">
                  <a:latin typeface="Times New Roman" pitchFamily="18" charset="0"/>
                  <a:cs typeface="2  Lotus" pitchFamily="2" charset="-78"/>
                </a:rPr>
                <a:t> </a:t>
              </a:r>
            </a:p>
            <a:p>
              <a:pPr algn="l" rtl="0" eaLnBrk="1" hangingPunct="1">
                <a:lnSpc>
                  <a:spcPct val="136000"/>
                </a:lnSpc>
                <a:spcBef>
                  <a:spcPct val="0"/>
                </a:spcBef>
                <a:buFontTx/>
                <a:buNone/>
              </a:pPr>
              <a:r>
                <a:rPr lang="fa-IR" altLang="fa-IR" sz="1200">
                  <a:latin typeface="Times New Roman" pitchFamily="18" charset="0"/>
                  <a:cs typeface="2  Lotus" pitchFamily="2" charset="-78"/>
                </a:rPr>
                <a:t>پين 6</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7</a:t>
              </a:r>
              <a:endParaRPr lang="en-US" altLang="fa-IR" sz="1200">
                <a:latin typeface="Times New Roman" pitchFamily="18" charset="0"/>
                <a:cs typeface="2  Lotus" pitchFamily="2" charset="-78"/>
              </a:endParaRPr>
            </a:p>
            <a:p>
              <a:pPr algn="l" rtl="0" eaLnBrk="1" hangingPunct="1">
                <a:lnSpc>
                  <a:spcPct val="136000"/>
                </a:lnSpc>
                <a:spcBef>
                  <a:spcPct val="0"/>
                </a:spcBef>
                <a:buFontTx/>
                <a:buNone/>
              </a:pPr>
              <a:r>
                <a:rPr lang="fa-IR" altLang="fa-IR" sz="1200">
                  <a:latin typeface="Times New Roman" pitchFamily="18" charset="0"/>
                  <a:cs typeface="2  Lotus" pitchFamily="2" charset="-78"/>
                </a:rPr>
                <a:t>پين 8</a:t>
              </a:r>
              <a:endParaRPr lang="en-US" altLang="fa-IR" sz="1200">
                <a:latin typeface="Times New Roman" pitchFamily="18" charset="0"/>
                <a:cs typeface="2  Lotus" pitchFamily="2" charset="-78"/>
              </a:endParaRPr>
            </a:p>
            <a:p>
              <a:pPr algn="l" rtl="0" eaLnBrk="1" hangingPunct="1">
                <a:spcBef>
                  <a:spcPct val="0"/>
                </a:spcBef>
                <a:buFontTx/>
                <a:buNone/>
              </a:pPr>
              <a:endParaRPr lang="en-US" altLang="fa-IR" sz="1800">
                <a:latin typeface="Tahoma" pitchFamily="34" charset="0"/>
                <a:cs typeface="Times New Roman" pitchFamily="18" charset="0"/>
              </a:endParaRPr>
            </a:p>
          </p:txBody>
        </p:sp>
      </p:grpSp>
      <p:sp>
        <p:nvSpPr>
          <p:cNvPr id="3172" name="Rectangle 491"/>
          <p:cNvSpPr>
            <a:spLocks noChangeArrowheads="1"/>
          </p:cNvSpPr>
          <p:nvPr/>
        </p:nvSpPr>
        <p:spPr bwMode="auto">
          <a:xfrm>
            <a:off x="3932238" y="4995863"/>
            <a:ext cx="504031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0"/>
              </a:spcBef>
              <a:buFontTx/>
              <a:buNone/>
            </a:pPr>
            <a:r>
              <a:rPr lang="ar-SA" altLang="fa-IR" sz="1800" b="1">
                <a:solidFill>
                  <a:schemeClr val="hlink"/>
                </a:solidFill>
                <a:latin typeface="Times New Roman" pitchFamily="18" charset="0"/>
                <a:cs typeface="2  Lotus" pitchFamily="2" charset="-78"/>
              </a:rPr>
              <a:t>کابل</a:t>
            </a:r>
            <a:r>
              <a:rPr lang="ar-SA" altLang="fa-IR" sz="1800" b="1">
                <a:solidFill>
                  <a:schemeClr val="hlink"/>
                </a:solidFill>
                <a:latin typeface="Times New Roman" pitchFamily="18" charset="0"/>
                <a:cs typeface="Times New Roman" pitchFamily="18" charset="0"/>
              </a:rPr>
              <a:t>‌</a:t>
            </a:r>
            <a:r>
              <a:rPr lang="ar-SA" altLang="fa-IR" sz="1800" b="1">
                <a:solidFill>
                  <a:schemeClr val="hlink"/>
                </a:solidFill>
                <a:latin typeface="Times New Roman" pitchFamily="18" charset="0"/>
                <a:cs typeface="2  Lotus" pitchFamily="2" charset="-78"/>
              </a:rPr>
              <a:t>های </a:t>
            </a:r>
            <a:r>
              <a:rPr lang="en-US" altLang="fa-IR" sz="1600" b="1">
                <a:solidFill>
                  <a:schemeClr val="hlink"/>
                </a:solidFill>
                <a:latin typeface="Times New Roman" pitchFamily="18" charset="0"/>
                <a:cs typeface="2  Lotus" pitchFamily="2" charset="-78"/>
              </a:rPr>
              <a:t>Straight-through</a:t>
            </a:r>
            <a:r>
              <a:rPr lang="fa-IR" altLang="fa-IR" sz="1800" b="1">
                <a:solidFill>
                  <a:schemeClr val="hlink"/>
                </a:solidFill>
                <a:latin typeface="Times New Roman" pitchFamily="18" charset="0"/>
                <a:cs typeface="2  Lotus" pitchFamily="2" charset="-78"/>
              </a:rPr>
              <a:t>:</a:t>
            </a:r>
            <a:endParaRPr lang="en-US" altLang="fa-IR" sz="1800">
              <a:solidFill>
                <a:schemeClr val="hlink"/>
              </a:solidFill>
              <a:latin typeface="Times New Roman" pitchFamily="18" charset="0"/>
              <a:cs typeface="2  Lotus" pitchFamily="2" charset="-78"/>
            </a:endParaRPr>
          </a:p>
          <a:p>
            <a:pPr algn="justLow" eaLnBrk="1" hangingPunct="1">
              <a:spcBef>
                <a:spcPct val="0"/>
              </a:spcBef>
              <a:buFontTx/>
              <a:buNone/>
            </a:pPr>
            <a:r>
              <a:rPr lang="ar-SA" altLang="fa-IR" sz="1800">
                <a:latin typeface="Times New Roman" pitchFamily="18" charset="0"/>
                <a:cs typeface="2  Lotus" pitchFamily="2" charset="-78"/>
              </a:rPr>
              <a:t>به منظور اتصال دستگاه</a:t>
            </a:r>
            <a:r>
              <a:rPr lang="ar-SA" altLang="fa-IR" sz="1800">
                <a:latin typeface="Times New Roman" pitchFamily="18" charset="0"/>
                <a:cs typeface="Times New Roman" pitchFamily="18" charset="0"/>
              </a:rPr>
              <a:t>‌</a:t>
            </a:r>
            <a:r>
              <a:rPr lang="ar-SA" altLang="fa-IR" sz="1800">
                <a:latin typeface="Times New Roman" pitchFamily="18" charset="0"/>
                <a:cs typeface="2  Lotus" pitchFamily="2" charset="-78"/>
              </a:rPr>
              <a:t>های مختلف نظير اتصال بين سوئيچ و روتر، سوئيچ و کامپيوتر و يا هاب و روتر، استفاده می</a:t>
            </a:r>
            <a:r>
              <a:rPr lang="ar-SA" altLang="fa-IR" sz="1800">
                <a:latin typeface="Times New Roman" pitchFamily="18" charset="0"/>
                <a:cs typeface="Times New Roman" pitchFamily="18" charset="0"/>
              </a:rPr>
              <a:t>‌</a:t>
            </a:r>
            <a:r>
              <a:rPr lang="ar-SA" altLang="fa-IR" sz="1800">
                <a:latin typeface="Times New Roman" pitchFamily="18" charset="0"/>
                <a:cs typeface="2  Lotus" pitchFamily="2" charset="-78"/>
              </a:rPr>
              <a:t>گردد. اين نوع اتصال در شبكه هاي </a:t>
            </a:r>
            <a:r>
              <a:rPr lang="en-US" altLang="fa-IR" sz="1600">
                <a:latin typeface="Times New Roman" pitchFamily="18" charset="0"/>
                <a:cs typeface="2  Lotus" pitchFamily="2" charset="-78"/>
              </a:rPr>
              <a:t>LAN</a:t>
            </a:r>
            <a:r>
              <a:rPr lang="fa-IR" altLang="fa-IR" sz="1800">
                <a:latin typeface="Times New Roman" pitchFamily="18" charset="0"/>
                <a:cs typeface="2  Lotus" pitchFamily="2" charset="-78"/>
              </a:rPr>
              <a:t> معمول ميباشد. براي اتصال بين پريز شبكه و </a:t>
            </a:r>
            <a:r>
              <a:rPr lang="en-US" altLang="fa-IR" sz="1600">
                <a:latin typeface="Times New Roman" pitchFamily="18" charset="0"/>
                <a:cs typeface="2  Lotus" pitchFamily="2" charset="-78"/>
              </a:rPr>
              <a:t>Patch</a:t>
            </a:r>
            <a:r>
              <a:rPr lang="en-US" altLang="fa-IR" sz="1800">
                <a:latin typeface="Times New Roman" pitchFamily="18" charset="0"/>
                <a:cs typeface="2  Lotus" pitchFamily="2" charset="-78"/>
              </a:rPr>
              <a:t> </a:t>
            </a:r>
            <a:r>
              <a:rPr lang="en-US" altLang="fa-IR" sz="1600">
                <a:latin typeface="Times New Roman" pitchFamily="18" charset="0"/>
                <a:cs typeface="2  Lotus" pitchFamily="2" charset="-78"/>
              </a:rPr>
              <a:t>Panel</a:t>
            </a:r>
            <a:r>
              <a:rPr lang="en-US" altLang="fa-IR" sz="1600">
                <a:latin typeface="Times New Roman" pitchFamily="18" charset="0"/>
                <a:cs typeface="Times New Roman" pitchFamily="18" charset="0"/>
              </a:rPr>
              <a:t>‌</a:t>
            </a:r>
            <a:r>
              <a:rPr lang="fa-IR" altLang="fa-IR" sz="1800">
                <a:latin typeface="Times New Roman" pitchFamily="18" charset="0"/>
                <a:cs typeface="2  Lotus" pitchFamily="2" charset="-78"/>
              </a:rPr>
              <a:t> از اين نوع كابل (سيم بندي) استفاده ميشود.</a:t>
            </a:r>
          </a:p>
        </p:txBody>
      </p:sp>
      <p:pic>
        <p:nvPicPr>
          <p:cNvPr id="3173" name="Picture 50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4050"/>
            <a:ext cx="328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 name="Text Box 503"/>
          <p:cNvSpPr txBox="1">
            <a:spLocks noChangeArrowheads="1"/>
          </p:cNvSpPr>
          <p:nvPr/>
        </p:nvSpPr>
        <p:spPr bwMode="auto">
          <a:xfrm>
            <a:off x="109538" y="5468938"/>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a:latin typeface="Times New Roman" pitchFamily="18" charset="0"/>
                <a:cs typeface="Times New Roman" pitchFamily="18" charset="0"/>
              </a:rPr>
              <a:t>Class B</a:t>
            </a:r>
          </a:p>
        </p:txBody>
      </p:sp>
      <p:sp>
        <p:nvSpPr>
          <p:cNvPr id="3175" name="Text Box 504"/>
          <p:cNvSpPr txBox="1">
            <a:spLocks noChangeArrowheads="1"/>
          </p:cNvSpPr>
          <p:nvPr/>
        </p:nvSpPr>
        <p:spPr bwMode="auto">
          <a:xfrm>
            <a:off x="2916238" y="5500464"/>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dirty="0">
                <a:latin typeface="Times New Roman" pitchFamily="18" charset="0"/>
                <a:cs typeface="Times New Roman" pitchFamily="18" charset="0"/>
              </a:rPr>
              <a:t>Class B</a:t>
            </a:r>
          </a:p>
        </p:txBody>
      </p:sp>
      <p:sp>
        <p:nvSpPr>
          <p:cNvPr id="3176" name="Text Box 505"/>
          <p:cNvSpPr txBox="1">
            <a:spLocks noChangeArrowheads="1"/>
          </p:cNvSpPr>
          <p:nvPr/>
        </p:nvSpPr>
        <p:spPr bwMode="auto">
          <a:xfrm>
            <a:off x="250826" y="1122030"/>
            <a:ext cx="8686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800" b="1" dirty="0">
                <a:latin typeface="Times New Roman" pitchFamily="18" charset="0"/>
                <a:cs typeface="2  Lotus" pitchFamily="2" charset="-78"/>
              </a:rPr>
              <a:t>به یک تکه کابل که دو سر کانکتور داشته باشد، </a:t>
            </a:r>
            <a:r>
              <a:rPr lang="en-US" altLang="fa-IR" sz="1600" b="1" dirty="0">
                <a:latin typeface="Times New Roman" pitchFamily="18" charset="0"/>
                <a:cs typeface="2  Lotus" pitchFamily="2" charset="-78"/>
              </a:rPr>
              <a:t>Patch</a:t>
            </a:r>
            <a:r>
              <a:rPr lang="en-US" altLang="fa-IR" sz="1800" b="1" dirty="0">
                <a:latin typeface="Times New Roman" pitchFamily="18" charset="0"/>
                <a:cs typeface="2  Lotus" pitchFamily="2" charset="-78"/>
              </a:rPr>
              <a:t> </a:t>
            </a:r>
            <a:r>
              <a:rPr lang="en-US" altLang="fa-IR" sz="1600" b="1" dirty="0">
                <a:latin typeface="Times New Roman" pitchFamily="18" charset="0"/>
                <a:cs typeface="2  Lotus" pitchFamily="2" charset="-78"/>
              </a:rPr>
              <a:t>Cord</a:t>
            </a:r>
            <a:r>
              <a:rPr lang="fa-IR" altLang="fa-IR" sz="1800" b="1" dirty="0">
                <a:latin typeface="Times New Roman" pitchFamily="18" charset="0"/>
                <a:cs typeface="2  Lotus" pitchFamily="2" charset="-78"/>
              </a:rPr>
              <a:t> یا </a:t>
            </a:r>
            <a:r>
              <a:rPr lang="en-US" altLang="fa-IR" sz="1600" b="1" dirty="0">
                <a:latin typeface="Times New Roman" pitchFamily="18" charset="0"/>
                <a:cs typeface="2  Lotus" pitchFamily="2" charset="-78"/>
              </a:rPr>
              <a:t>Patch</a:t>
            </a:r>
            <a:r>
              <a:rPr lang="en-US" altLang="fa-IR" sz="1800" b="1" dirty="0">
                <a:latin typeface="Times New Roman" pitchFamily="18" charset="0"/>
                <a:cs typeface="2  Lotus" pitchFamily="2" charset="-78"/>
              </a:rPr>
              <a:t> </a:t>
            </a:r>
            <a:r>
              <a:rPr lang="en-US" altLang="fa-IR" sz="1600" b="1" dirty="0">
                <a:latin typeface="Times New Roman" pitchFamily="18" charset="0"/>
                <a:cs typeface="2  Lotus" pitchFamily="2" charset="-78"/>
              </a:rPr>
              <a:t>Cable</a:t>
            </a:r>
            <a:r>
              <a:rPr lang="fa-IR" altLang="fa-IR" sz="1800" b="1" dirty="0">
                <a:latin typeface="Times New Roman" pitchFamily="18" charset="0"/>
                <a:cs typeface="2  Lotus" pitchFamily="2" charset="-78"/>
              </a:rPr>
              <a:t> گویند و بر دو نوع می باشد: </a:t>
            </a:r>
          </a:p>
          <a:p>
            <a:pPr algn="justLow" eaLnBrk="1" hangingPunct="1">
              <a:spcBef>
                <a:spcPct val="50000"/>
              </a:spcBef>
              <a:buFontTx/>
              <a:buNone/>
            </a:pPr>
            <a:r>
              <a:rPr lang="fa-IR" altLang="fa-IR" sz="1800" dirty="0">
                <a:solidFill>
                  <a:srgbClr val="0000CC"/>
                </a:solidFill>
                <a:latin typeface="Times New Roman" pitchFamily="18" charset="0"/>
                <a:cs typeface="2  Lotus" pitchFamily="2" charset="-78"/>
              </a:rPr>
              <a:t>1- </a:t>
            </a:r>
            <a:r>
              <a:rPr lang="en-US" altLang="fa-IR" sz="1600" dirty="0">
                <a:solidFill>
                  <a:srgbClr val="0000CC"/>
                </a:solidFill>
                <a:latin typeface="Times New Roman" pitchFamily="18" charset="0"/>
                <a:cs typeface="2  Lotus" pitchFamily="2" charset="-78"/>
              </a:rPr>
              <a:t>Straight</a:t>
            </a:r>
            <a:r>
              <a:rPr lang="en-US" altLang="fa-IR" sz="1800" dirty="0">
                <a:solidFill>
                  <a:srgbClr val="0000CC"/>
                </a:solidFill>
                <a:latin typeface="Times New Roman" pitchFamily="18" charset="0"/>
                <a:cs typeface="2  Lotus" pitchFamily="2" charset="-78"/>
              </a:rPr>
              <a:t> </a:t>
            </a:r>
            <a:r>
              <a:rPr lang="en-US" altLang="fa-IR" sz="1600" dirty="0">
                <a:solidFill>
                  <a:srgbClr val="0000CC"/>
                </a:solidFill>
                <a:latin typeface="Times New Roman" pitchFamily="18" charset="0"/>
                <a:cs typeface="2  Lotus" pitchFamily="2" charset="-78"/>
              </a:rPr>
              <a:t>Cable</a:t>
            </a:r>
            <a:r>
              <a:rPr lang="fa-IR" altLang="fa-IR" sz="1800" dirty="0">
                <a:solidFill>
                  <a:srgbClr val="0000CC"/>
                </a:solidFill>
                <a:latin typeface="Times New Roman" pitchFamily="18" charset="0"/>
                <a:cs typeface="2  Lotus" pitchFamily="2" charset="-78"/>
              </a:rPr>
              <a:t>   2- </a:t>
            </a:r>
            <a:r>
              <a:rPr lang="en-US" altLang="fa-IR" sz="1600" dirty="0">
                <a:solidFill>
                  <a:srgbClr val="0000CC"/>
                </a:solidFill>
                <a:latin typeface="Times New Roman" pitchFamily="18" charset="0"/>
                <a:cs typeface="2  Lotus" pitchFamily="2" charset="-78"/>
              </a:rPr>
              <a:t>Crossover</a:t>
            </a:r>
            <a:r>
              <a:rPr lang="en-US" altLang="fa-IR" sz="1800" dirty="0">
                <a:solidFill>
                  <a:srgbClr val="0000CC"/>
                </a:solidFill>
                <a:latin typeface="Times New Roman" pitchFamily="18" charset="0"/>
                <a:cs typeface="2  Lotus" pitchFamily="2" charset="-78"/>
              </a:rPr>
              <a:t> </a:t>
            </a:r>
            <a:r>
              <a:rPr lang="en-US" altLang="fa-IR" sz="1600" dirty="0">
                <a:solidFill>
                  <a:srgbClr val="0000CC"/>
                </a:solidFill>
                <a:latin typeface="Times New Roman" pitchFamily="18" charset="0"/>
                <a:cs typeface="2  Lotus" pitchFamily="2" charset="-78"/>
              </a:rPr>
              <a:t>Cable</a:t>
            </a:r>
          </a:p>
        </p:txBody>
      </p:sp>
    </p:spTree>
    <p:extLst>
      <p:ext uri="{BB962C8B-B14F-4D97-AF65-F5344CB8AC3E}">
        <p14:creationId xmlns:p14="http://schemas.microsoft.com/office/powerpoint/2010/main" val="1005822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000108"/>
            <a:ext cx="7498080" cy="3929090"/>
          </a:xfrm>
        </p:spPr>
        <p:txBody>
          <a:bodyPr>
            <a:normAutofit/>
          </a:bodyPr>
          <a:lstStyle/>
          <a:p>
            <a:pPr algn="r" rtl="1">
              <a:buFont typeface="Wingdings" pitchFamily="2" charset="2"/>
              <a:buChar char="v"/>
            </a:pPr>
            <a:r>
              <a:rPr lang="fa-IR" sz="2400" dirty="0" smtClean="0">
                <a:solidFill>
                  <a:srgbClr val="C00000"/>
                </a:solidFill>
                <a:cs typeface="B Nazanin" pitchFamily="2" charset="-78"/>
              </a:rPr>
              <a:t>آشنایی با واژه‏ها در دامین</a:t>
            </a:r>
          </a:p>
          <a:p>
            <a:pPr algn="r" rtl="1">
              <a:buFont typeface="Wingdings" pitchFamily="2" charset="2"/>
              <a:buChar char="v"/>
            </a:pPr>
            <a:endParaRPr lang="fa-IR" sz="2400" dirty="0" smtClean="0">
              <a:solidFill>
                <a:schemeClr val="accent5">
                  <a:lumMod val="60000"/>
                  <a:lumOff val="40000"/>
                </a:schemeClr>
              </a:solidFill>
              <a:cs typeface="B Nazanin" pitchFamily="2" charset="-78"/>
            </a:endParaRPr>
          </a:p>
          <a:p>
            <a:pPr marL="539496" indent="-457200" algn="l">
              <a:buFont typeface="+mj-lt"/>
              <a:buAutoNum type="arabicParenR" startAt="6"/>
            </a:pPr>
            <a:r>
              <a:rPr lang="en-US" sz="2200" dirty="0" smtClean="0">
                <a:cs typeface="B Nazanin" pitchFamily="2" charset="-78"/>
              </a:rPr>
              <a:t>OU (Organizational Unit)</a:t>
            </a:r>
          </a:p>
          <a:p>
            <a:pPr marL="423862" indent="-342900" algn="just" rtl="1"/>
            <a:r>
              <a:rPr lang="fa-IR" sz="2200" dirty="0" smtClean="0">
                <a:cs typeface="B Nazanin" pitchFamily="2" charset="-78"/>
              </a:rPr>
              <a:t>برای نگهداری </a:t>
            </a:r>
            <a:r>
              <a:rPr lang="en-US" sz="2200" dirty="0" smtClean="0">
                <a:cs typeface="B Nazanin" pitchFamily="2" charset="-78"/>
              </a:rPr>
              <a:t>Object</a:t>
            </a:r>
            <a:r>
              <a:rPr lang="fa-IR" sz="2200" dirty="0" smtClean="0">
                <a:cs typeface="B Nazanin" pitchFamily="2" charset="-78"/>
              </a:rPr>
              <a:t>ها در دامین و در داخل کنسول </a:t>
            </a:r>
            <a:r>
              <a:rPr lang="en-US" sz="2200" dirty="0" smtClean="0">
                <a:cs typeface="B Nazanin" pitchFamily="2" charset="-78"/>
              </a:rPr>
              <a:t>AD</a:t>
            </a:r>
            <a:r>
              <a:rPr lang="fa-IR" sz="2200" dirty="0" smtClean="0">
                <a:cs typeface="B Nazanin" pitchFamily="2" charset="-78"/>
              </a:rPr>
              <a:t> می‏توان از </a:t>
            </a:r>
            <a:r>
              <a:rPr lang="en-US" sz="2200" dirty="0" smtClean="0">
                <a:cs typeface="B Nazanin" pitchFamily="2" charset="-78"/>
              </a:rPr>
              <a:t>Ou</a:t>
            </a:r>
            <a:r>
              <a:rPr lang="fa-IR" sz="2200" dirty="0" smtClean="0">
                <a:cs typeface="B Nazanin" pitchFamily="2" charset="-78"/>
              </a:rPr>
              <a:t>ها استفاده کرد. به کمک آن می‏توان مدیریت بهتر بر روی </a:t>
            </a:r>
            <a:r>
              <a:rPr lang="en-US" sz="2200" dirty="0" smtClean="0">
                <a:cs typeface="B Nazanin" pitchFamily="2" charset="-78"/>
              </a:rPr>
              <a:t>Object</a:t>
            </a:r>
            <a:r>
              <a:rPr lang="fa-IR" sz="2200" dirty="0" smtClean="0">
                <a:cs typeface="B Nazanin" pitchFamily="2" charset="-78"/>
              </a:rPr>
              <a:t>های شبکه و دامین خواهید داشت. تصویر زیر ایجاد </a:t>
            </a:r>
            <a:r>
              <a:rPr lang="en-US" sz="2200" dirty="0" smtClean="0">
                <a:cs typeface="B Nazanin" pitchFamily="2" charset="-78"/>
              </a:rPr>
              <a:t>OU</a:t>
            </a:r>
            <a:r>
              <a:rPr lang="fa-IR" sz="2200" dirty="0" smtClean="0">
                <a:cs typeface="B Nazanin" pitchFamily="2" charset="-78"/>
              </a:rPr>
              <a:t> را در داخل </a:t>
            </a:r>
            <a:r>
              <a:rPr lang="en-US" sz="2200" dirty="0" smtClean="0">
                <a:cs typeface="B Nazanin" pitchFamily="2" charset="-78"/>
              </a:rPr>
              <a:t>AD</a:t>
            </a:r>
            <a:r>
              <a:rPr lang="fa-IR" sz="2200" dirty="0" smtClean="0">
                <a:cs typeface="B Nazanin" pitchFamily="2" charset="-78"/>
              </a:rPr>
              <a:t> نشان می‏دهد.</a:t>
            </a:r>
          </a:p>
          <a:p>
            <a:pPr marL="539496" indent="-457200" algn="r" rtl="1">
              <a:buNone/>
            </a:pPr>
            <a:endParaRPr lang="fa-IR" sz="2200" dirty="0" smtClean="0">
              <a:cs typeface="B Nazanin" pitchFamily="2" charset="-78"/>
            </a:endParaRPr>
          </a:p>
          <a:p>
            <a:pPr marL="539496" indent="-457200" algn="l">
              <a:buNone/>
            </a:pPr>
            <a:r>
              <a:rPr lang="fa-IR" sz="2200" dirty="0" smtClean="0">
                <a:cs typeface="B Nazanin" pitchFamily="2" charset="-78"/>
              </a:rPr>
              <a:t>......</a:t>
            </a:r>
          </a:p>
          <a:p>
            <a:pPr algn="l">
              <a:buNone/>
            </a:pPr>
            <a:endParaRPr lang="fa-IR" sz="2400" dirty="0" smtClean="0">
              <a:solidFill>
                <a:schemeClr val="accent5">
                  <a:lumMod val="60000"/>
                  <a:lumOff val="40000"/>
                </a:schemeClr>
              </a:solidFill>
              <a:cs typeface="B Nazanin" pitchFamily="2" charset="-78"/>
            </a:endParaRPr>
          </a:p>
          <a:p>
            <a:pPr algn="r" rtl="1">
              <a:buNone/>
            </a:pPr>
            <a:endParaRPr lang="en-US" sz="2400" dirty="0" smtClean="0">
              <a:solidFill>
                <a:schemeClr val="accent5">
                  <a:lumMod val="60000"/>
                  <a:lumOff val="40000"/>
                </a:schemeClr>
              </a:solidFill>
              <a:cs typeface="B Nazanin" pitchFamily="2" charset="-78"/>
            </a:endParaRPr>
          </a:p>
          <a:p>
            <a:pPr algn="r" rtl="1">
              <a:buNone/>
            </a:pPr>
            <a:endParaRPr lang="en-US" sz="2400" dirty="0"/>
          </a:p>
        </p:txBody>
      </p:sp>
      <p:pic>
        <p:nvPicPr>
          <p:cNvPr id="6146" name="Picture 2" descr="C:\Users\click\Desktop\pic snagit\12-07-2013 09-43-21 ب.png"/>
          <p:cNvPicPr>
            <a:picLocks noChangeAspect="1" noChangeArrowheads="1"/>
          </p:cNvPicPr>
          <p:nvPr/>
        </p:nvPicPr>
        <p:blipFill>
          <a:blip r:embed="rId2"/>
          <a:srcRect/>
          <a:stretch>
            <a:fillRect/>
          </a:stretch>
        </p:blipFill>
        <p:spPr bwMode="auto">
          <a:xfrm>
            <a:off x="2428860" y="3929066"/>
            <a:ext cx="4429156" cy="2521189"/>
          </a:xfrm>
          <a:prstGeom prst="rect">
            <a:avLst/>
          </a:prstGeom>
          <a:noFill/>
        </p:spPr>
      </p:pic>
    </p:spTree>
    <p:extLst>
      <p:ext uri="{BB962C8B-B14F-4D97-AF65-F5344CB8AC3E}">
        <p14:creationId xmlns:p14="http://schemas.microsoft.com/office/powerpoint/2010/main" val="738066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71600" y="2132856"/>
            <a:ext cx="7981976" cy="1752600"/>
          </a:xfrm>
        </p:spPr>
        <p:txBody>
          <a:bodyPr>
            <a:normAutofit fontScale="62500" lnSpcReduction="20000"/>
          </a:bodyPr>
          <a:lstStyle/>
          <a:p>
            <a:pPr algn="r" rtl="1"/>
            <a:r>
              <a:rPr lang="fa-IR" sz="7000" b="1" dirty="0" smtClean="0">
                <a:solidFill>
                  <a:srgbClr val="C00000"/>
                </a:solidFill>
                <a:cs typeface="B Nazanin" pitchFamily="2" charset="-78"/>
              </a:rPr>
              <a:t>معرفی ساختار</a:t>
            </a:r>
          </a:p>
          <a:p>
            <a:pPr algn="ctr"/>
            <a:r>
              <a:rPr lang="en-US" sz="5400" b="1" dirty="0" smtClean="0">
                <a:solidFill>
                  <a:srgbClr val="C00000"/>
                </a:solidFill>
                <a:cs typeface="B Nazanin" pitchFamily="2" charset="-78"/>
              </a:rPr>
              <a:t> </a:t>
            </a:r>
            <a:r>
              <a:rPr lang="en-US" sz="7700" b="1" dirty="0" smtClean="0">
                <a:solidFill>
                  <a:srgbClr val="C00000"/>
                </a:solidFill>
                <a:cs typeface="B Nazanin" pitchFamily="2" charset="-78"/>
              </a:rPr>
              <a:t>Active Directory</a:t>
            </a:r>
            <a:r>
              <a:rPr lang="fa-IR" sz="7700" b="1" dirty="0" smtClean="0">
                <a:solidFill>
                  <a:srgbClr val="C00000"/>
                </a:solidFill>
                <a:cs typeface="B Nazanin" pitchFamily="2" charset="-78"/>
              </a:rPr>
              <a:t>                </a:t>
            </a:r>
          </a:p>
          <a:p>
            <a:pPr algn="r" rtl="1"/>
            <a:endParaRPr lang="en-US" b="1" dirty="0">
              <a:solidFill>
                <a:srgbClr val="C00000"/>
              </a:solidFill>
              <a:cs typeface="B Nazanin" pitchFamily="2" charset="-78"/>
            </a:endParaRPr>
          </a:p>
        </p:txBody>
      </p:sp>
    </p:spTree>
    <p:extLst>
      <p:ext uri="{BB962C8B-B14F-4D97-AF65-F5344CB8AC3E}">
        <p14:creationId xmlns:p14="http://schemas.microsoft.com/office/powerpoint/2010/main" val="3077733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836712"/>
            <a:ext cx="7647836" cy="5616624"/>
          </a:xfrm>
        </p:spPr>
        <p:txBody>
          <a:bodyPr>
            <a:normAutofit lnSpcReduction="10000"/>
          </a:bodyPr>
          <a:lstStyle/>
          <a:p>
            <a:pPr algn="just" rtl="1">
              <a:buNone/>
            </a:pPr>
            <a:r>
              <a:rPr lang="fa-IR" sz="2400" b="1" dirty="0" smtClean="0">
                <a:solidFill>
                  <a:srgbClr val="C00000"/>
                </a:solidFill>
                <a:cs typeface="B Nazanin" pitchFamily="2" charset="-78"/>
              </a:rPr>
              <a:t>به طور کلی:</a:t>
            </a:r>
          </a:p>
          <a:p>
            <a:pPr algn="just" rtl="1">
              <a:buNone/>
            </a:pPr>
            <a:endParaRPr lang="fa-IR" sz="2400" b="1" dirty="0" smtClean="0">
              <a:solidFill>
                <a:srgbClr val="C00000"/>
              </a:solidFill>
              <a:cs typeface="B Nazanin" pitchFamily="2" charset="-78"/>
            </a:endParaRPr>
          </a:p>
          <a:p>
            <a:pPr algn="just" rtl="1">
              <a:lnSpc>
                <a:spcPct val="150000"/>
              </a:lnSpc>
            </a:pPr>
            <a:r>
              <a:rPr lang="fa-IR" sz="2200" dirty="0" smtClean="0">
                <a:cs typeface="B Nazanin" pitchFamily="2" charset="-78"/>
              </a:rPr>
              <a:t>برای برپایی دامین نیاز به وجود یک پایگاه داده به صورت مرکزی می‏باشد، که برای مدیریت و کنترل متمرکز بر روی </a:t>
            </a:r>
            <a:r>
              <a:rPr lang="en-US" sz="2200" dirty="0" smtClean="0">
                <a:cs typeface="B Nazanin" pitchFamily="2" charset="-78"/>
              </a:rPr>
              <a:t>Object</a:t>
            </a:r>
            <a:r>
              <a:rPr lang="fa-IR" sz="2200" dirty="0" smtClean="0">
                <a:cs typeface="B Nazanin" pitchFamily="2" charset="-78"/>
              </a:rPr>
              <a:t>های داخل دامین استفاده می‏گردد، این پایگاه داده به وسیله نصب کردن </a:t>
            </a:r>
            <a:r>
              <a:rPr lang="en-US" sz="2200" dirty="0" smtClean="0">
                <a:cs typeface="B Nazanin" pitchFamily="2" charset="-78"/>
              </a:rPr>
              <a:t>Active Directory</a:t>
            </a:r>
            <a:r>
              <a:rPr lang="fa-IR" sz="2200" dirty="0" smtClean="0">
                <a:cs typeface="B Nazanin" pitchFamily="2" charset="-78"/>
              </a:rPr>
              <a:t> به وجود می‏آورید و ساختار دامین و کارکرد آن بر پایه وجود این </a:t>
            </a:r>
            <a:r>
              <a:rPr lang="en-US" sz="2200" dirty="0" smtClean="0">
                <a:cs typeface="B Nazanin" pitchFamily="2" charset="-78"/>
              </a:rPr>
              <a:t>Database</a:t>
            </a:r>
            <a:r>
              <a:rPr lang="fa-IR" sz="2200" dirty="0" smtClean="0">
                <a:cs typeface="B Nazanin" pitchFamily="2" charset="-78"/>
              </a:rPr>
              <a:t> خواهد بود، تمامی</a:t>
            </a:r>
            <a:r>
              <a:rPr lang="fa-IR" sz="2200" dirty="0">
                <a:cs typeface="B Nazanin" pitchFamily="2" charset="-78"/>
              </a:rPr>
              <a:t> </a:t>
            </a:r>
            <a:r>
              <a:rPr lang="fa-IR" sz="2200" dirty="0" smtClean="0">
                <a:cs typeface="B Nazanin" pitchFamily="2" charset="-78"/>
              </a:rPr>
              <a:t>اطلاعات</a:t>
            </a:r>
            <a:r>
              <a:rPr lang="en-US" sz="2200" dirty="0" smtClean="0">
                <a:cs typeface="B Nazanin" pitchFamily="2" charset="-78"/>
              </a:rPr>
              <a:t>Object </a:t>
            </a:r>
            <a:r>
              <a:rPr lang="fa-IR" sz="2200" dirty="0" smtClean="0">
                <a:cs typeface="B Nazanin" pitchFamily="2" charset="-78"/>
              </a:rPr>
              <a:t> های داخل دامین در پایگاه داده قابل نگه‏داری و طبقه‏بندی می‏باشند و برای تک‏تک آنان سیاست‏های مدیریتی امنیتی بصورت متمرکز اعمال نمود.</a:t>
            </a:r>
          </a:p>
          <a:p>
            <a:pPr algn="just" rtl="1"/>
            <a:endParaRPr lang="fa-IR" sz="2200" dirty="0" smtClean="0">
              <a:cs typeface="B Nazanin" pitchFamily="2" charset="-78"/>
            </a:endParaRPr>
          </a:p>
          <a:p>
            <a:pPr algn="just" rtl="1"/>
            <a:r>
              <a:rPr lang="fa-IR" sz="2200" dirty="0" smtClean="0">
                <a:solidFill>
                  <a:schemeClr val="tx2">
                    <a:lumMod val="75000"/>
                  </a:schemeClr>
                </a:solidFill>
                <a:cs typeface="B Nazanin" pitchFamily="2" charset="-78"/>
              </a:rPr>
              <a:t>قلب اصلی دامین در کامپیوتری است که </a:t>
            </a:r>
            <a:r>
              <a:rPr lang="en-US" sz="2200" dirty="0" smtClean="0">
                <a:solidFill>
                  <a:schemeClr val="tx2">
                    <a:lumMod val="75000"/>
                  </a:schemeClr>
                </a:solidFill>
                <a:cs typeface="B Nazanin" pitchFamily="2" charset="-78"/>
              </a:rPr>
              <a:t>Active Directory</a:t>
            </a:r>
            <a:r>
              <a:rPr lang="fa-IR" sz="2200" dirty="0" smtClean="0">
                <a:solidFill>
                  <a:schemeClr val="tx2">
                    <a:lumMod val="75000"/>
                  </a:schemeClr>
                </a:solidFill>
                <a:cs typeface="B Nazanin" pitchFamily="2" charset="-78"/>
              </a:rPr>
              <a:t> بر روی آن نصب می‏شود.</a:t>
            </a:r>
          </a:p>
        </p:txBody>
      </p:sp>
    </p:spTree>
    <p:extLst>
      <p:ext uri="{BB962C8B-B14F-4D97-AF65-F5344CB8AC3E}">
        <p14:creationId xmlns:p14="http://schemas.microsoft.com/office/powerpoint/2010/main" val="672341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357298"/>
            <a:ext cx="7498080" cy="4695844"/>
          </a:xfrm>
        </p:spPr>
        <p:txBody>
          <a:bodyPr>
            <a:normAutofit/>
          </a:bodyPr>
          <a:lstStyle/>
          <a:p>
            <a:pPr algn="r" rtl="1">
              <a:buFont typeface="Wingdings" pitchFamily="2" charset="2"/>
              <a:buChar char="v"/>
            </a:pPr>
            <a:r>
              <a:rPr lang="fa-IR" sz="2400" b="1" dirty="0" smtClean="0">
                <a:solidFill>
                  <a:srgbClr val="C00000"/>
                </a:solidFill>
                <a:cs typeface="B Nazanin" pitchFamily="2" charset="-78"/>
              </a:rPr>
              <a:t>نام‏گذاری دامین</a:t>
            </a:r>
          </a:p>
          <a:p>
            <a:pPr algn="just" rtl="1"/>
            <a:r>
              <a:rPr lang="fa-IR" sz="2200" dirty="0" smtClean="0">
                <a:cs typeface="B Nazanin" pitchFamily="2" charset="-78"/>
              </a:rPr>
              <a:t>برای شناسایی یک دامین نیاز است که دامین دارای نامی اختصاصی باشد، این نام را</a:t>
            </a:r>
            <a:r>
              <a:rPr lang="en-US" sz="2200" dirty="0" smtClean="0">
                <a:cs typeface="B Nazanin" pitchFamily="2" charset="-78"/>
              </a:rPr>
              <a:t> </a:t>
            </a:r>
            <a:r>
              <a:rPr lang="fa-IR" sz="2200" dirty="0" smtClean="0">
                <a:cs typeface="B Nazanin" pitchFamily="2" charset="-78"/>
              </a:rPr>
              <a:t>در حین پروسه نصب </a:t>
            </a:r>
            <a:r>
              <a:rPr lang="en-US" sz="2200" dirty="0" smtClean="0">
                <a:cs typeface="B Nazanin" pitchFamily="2" charset="-78"/>
              </a:rPr>
              <a:t>Active Directory</a:t>
            </a:r>
            <a:r>
              <a:rPr lang="fa-IR" sz="2200" dirty="0" smtClean="0">
                <a:cs typeface="B Nazanin" pitchFamily="2" charset="-78"/>
              </a:rPr>
              <a:t> در مراحل </a:t>
            </a:r>
            <a:r>
              <a:rPr lang="en-US" sz="2200" dirty="0" smtClean="0">
                <a:cs typeface="B Nazanin" pitchFamily="2" charset="-78"/>
              </a:rPr>
              <a:t>Wizard</a:t>
            </a:r>
            <a:r>
              <a:rPr lang="fa-IR" sz="2200" dirty="0" smtClean="0">
                <a:cs typeface="B Nazanin" pitchFamily="2" charset="-78"/>
              </a:rPr>
              <a:t> می‏بایست وارد</a:t>
            </a:r>
            <a:r>
              <a:rPr lang="en-US" sz="2200" dirty="0" smtClean="0">
                <a:cs typeface="B Nazanin" pitchFamily="2" charset="-78"/>
              </a:rPr>
              <a:t> </a:t>
            </a:r>
            <a:r>
              <a:rPr lang="fa-IR" sz="2200" dirty="0" smtClean="0">
                <a:cs typeface="B Nazanin" pitchFamily="2" charset="-78"/>
              </a:rPr>
              <a:t>نمایید:</a:t>
            </a:r>
          </a:p>
          <a:p>
            <a:pPr algn="r" rtl="1">
              <a:buNone/>
            </a:pPr>
            <a:endParaRPr lang="fa-IR" sz="2200" dirty="0" smtClean="0">
              <a:cs typeface="B Nazanin" pitchFamily="2" charset="-78"/>
            </a:endParaRPr>
          </a:p>
          <a:p>
            <a:pPr algn="r" rtl="1">
              <a:buNone/>
            </a:pPr>
            <a:endParaRPr lang="fa-IR" sz="2200" dirty="0" smtClean="0">
              <a:cs typeface="B Nazanin" pitchFamily="2" charset="-78"/>
            </a:endParaRPr>
          </a:p>
          <a:p>
            <a:pPr algn="r" rtl="1">
              <a:buNone/>
            </a:pPr>
            <a:endParaRPr lang="fa-IR" sz="2200" dirty="0" smtClean="0">
              <a:cs typeface="B Nazanin" pitchFamily="2" charset="-78"/>
            </a:endParaRPr>
          </a:p>
          <a:p>
            <a:pPr algn="r" rtl="1">
              <a:buNone/>
            </a:pPr>
            <a:endParaRPr lang="fa-IR" sz="2200" dirty="0" smtClean="0">
              <a:cs typeface="B Nazanin" pitchFamily="2" charset="-78"/>
            </a:endParaRPr>
          </a:p>
          <a:p>
            <a:pPr algn="r" rtl="1">
              <a:buNone/>
            </a:pPr>
            <a:endParaRPr lang="fa-IR" sz="2200" dirty="0" smtClean="0">
              <a:cs typeface="B Nazanin" pitchFamily="2" charset="-78"/>
            </a:endParaRPr>
          </a:p>
          <a:p>
            <a:pPr algn="just" rtl="1"/>
            <a:r>
              <a:rPr lang="fa-IR" sz="2200" dirty="0" smtClean="0">
                <a:cs typeface="B Nazanin" pitchFamily="2" charset="-78"/>
              </a:rPr>
              <a:t>پیشنهاد می‏شود برای نام دامین از اسم‏های </a:t>
            </a:r>
            <a:r>
              <a:rPr lang="en-US" sz="2200" dirty="0" smtClean="0">
                <a:cs typeface="B Nazanin" pitchFamily="2" charset="-78"/>
              </a:rPr>
              <a:t>DNS</a:t>
            </a:r>
            <a:r>
              <a:rPr lang="fa-IR" sz="2200" dirty="0" smtClean="0">
                <a:cs typeface="B Nazanin" pitchFamily="2" charset="-78"/>
              </a:rPr>
              <a:t> که با فرمت </a:t>
            </a:r>
            <a:r>
              <a:rPr lang="en-US" sz="2200" dirty="0" smtClean="0">
                <a:cs typeface="B Nazanin" pitchFamily="2" charset="-78"/>
              </a:rPr>
              <a:t>(Dot)</a:t>
            </a:r>
            <a:r>
              <a:rPr lang="fa-IR" sz="2200" dirty="0" smtClean="0">
                <a:cs typeface="B Nazanin" pitchFamily="2" charset="-78"/>
              </a:rPr>
              <a:t> و نقطه از هم جدا می‏شوند استفاده نمایید، همانند نام: </a:t>
            </a:r>
            <a:r>
              <a:rPr lang="en-US" sz="2200" dirty="0" smtClean="0">
                <a:cs typeface="B Nazanin" pitchFamily="2" charset="-78"/>
              </a:rPr>
              <a:t>Test . Local</a:t>
            </a:r>
            <a:endParaRPr lang="en-US" sz="2200" dirty="0">
              <a:cs typeface="B Nazanin" pitchFamily="2" charset="-78"/>
            </a:endParaRPr>
          </a:p>
        </p:txBody>
      </p:sp>
      <p:pic>
        <p:nvPicPr>
          <p:cNvPr id="7171" name="Picture 3" descr="C:\Users\click\Desktop\pic snagit\12-07-2013 09-44-30 ب.png"/>
          <p:cNvPicPr>
            <a:picLocks noChangeAspect="1" noChangeArrowheads="1"/>
          </p:cNvPicPr>
          <p:nvPr/>
        </p:nvPicPr>
        <p:blipFill>
          <a:blip r:embed="rId2"/>
          <a:srcRect/>
          <a:stretch>
            <a:fillRect/>
          </a:stretch>
        </p:blipFill>
        <p:spPr bwMode="auto">
          <a:xfrm>
            <a:off x="2214546" y="3062288"/>
            <a:ext cx="4214841" cy="1795472"/>
          </a:xfrm>
          <a:prstGeom prst="rect">
            <a:avLst/>
          </a:prstGeom>
          <a:noFill/>
        </p:spPr>
      </p:pic>
    </p:spTree>
    <p:extLst>
      <p:ext uri="{BB962C8B-B14F-4D97-AF65-F5344CB8AC3E}">
        <p14:creationId xmlns:p14="http://schemas.microsoft.com/office/powerpoint/2010/main" val="2419661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908720"/>
            <a:ext cx="7498080" cy="5472608"/>
          </a:xfrm>
        </p:spPr>
        <p:txBody>
          <a:bodyPr>
            <a:normAutofit lnSpcReduction="10000"/>
          </a:bodyPr>
          <a:lstStyle/>
          <a:p>
            <a:pPr algn="r" rtl="1">
              <a:buFont typeface="Wingdings" pitchFamily="2" charset="2"/>
              <a:buChar char="v"/>
            </a:pPr>
            <a:r>
              <a:rPr lang="fa-IR" sz="2400" b="1" dirty="0" smtClean="0">
                <a:solidFill>
                  <a:srgbClr val="C00000"/>
                </a:solidFill>
                <a:cs typeface="B Nazanin" pitchFamily="2" charset="-78"/>
              </a:rPr>
              <a:t>بررسی مرز دامین</a:t>
            </a:r>
          </a:p>
          <a:p>
            <a:pPr algn="just" rtl="1">
              <a:lnSpc>
                <a:spcPct val="150000"/>
              </a:lnSpc>
            </a:pPr>
            <a:r>
              <a:rPr lang="fa-IR" sz="2200" dirty="0" smtClean="0">
                <a:cs typeface="B Nazanin" pitchFamily="2" charset="-78"/>
              </a:rPr>
              <a:t>مرز دامین کاملا منطقی و غیر قابل لمس به لحاظ فیزیکی است، کامپیوترها به این مرز متصل و در داخل آن قرار می‏گیرند. با وارد شدن این کامپیوترها به یک دامین</a:t>
            </a:r>
            <a:r>
              <a:rPr lang="en-US" sz="2200" dirty="0" smtClean="0">
                <a:cs typeface="B Nazanin" pitchFamily="2" charset="-78"/>
              </a:rPr>
              <a:t> </a:t>
            </a:r>
            <a:r>
              <a:rPr lang="fa-IR" sz="2200" dirty="0" smtClean="0">
                <a:cs typeface="B Nazanin" pitchFamily="2" charset="-78"/>
              </a:rPr>
              <a:t>عملا کنترل و مدیریت خودشان را به مدیر دامین واگذار می‏نمایند.</a:t>
            </a:r>
          </a:p>
          <a:p>
            <a:pPr algn="just" rtl="1">
              <a:lnSpc>
                <a:spcPct val="150000"/>
              </a:lnSpc>
            </a:pPr>
            <a:r>
              <a:rPr lang="fa-IR" sz="2200" dirty="0" smtClean="0">
                <a:cs typeface="B Nazanin" pitchFamily="2" charset="-78"/>
              </a:rPr>
              <a:t>مدیر شبکه از طریق </a:t>
            </a:r>
            <a:r>
              <a:rPr lang="en-US" sz="2200" dirty="0" smtClean="0">
                <a:cs typeface="B Nazanin" pitchFamily="2" charset="-78"/>
              </a:rPr>
              <a:t>Active Directory</a:t>
            </a:r>
            <a:r>
              <a:rPr lang="fa-IR" sz="2200" dirty="0" smtClean="0">
                <a:cs typeface="B Nazanin" pitchFamily="2" charset="-78"/>
              </a:rPr>
              <a:t> مدیریت دامین را انجام می‏دهد، و همه</a:t>
            </a:r>
            <a:r>
              <a:rPr lang="en-US" sz="2200" dirty="0" smtClean="0">
                <a:cs typeface="B Nazanin" pitchFamily="2" charset="-78"/>
              </a:rPr>
              <a:t> </a:t>
            </a:r>
            <a:r>
              <a:rPr lang="fa-IR" sz="2200" dirty="0" smtClean="0">
                <a:cs typeface="B Nazanin" pitchFamily="2" charset="-78"/>
              </a:rPr>
              <a:t>کامپیوترها از طریق یک شبکه واحد (که می‏تواند در هر جایی باشند) به هم متصل</a:t>
            </a:r>
            <a:r>
              <a:rPr lang="en-US" sz="2200" dirty="0" smtClean="0">
                <a:cs typeface="B Nazanin" pitchFamily="2" charset="-78"/>
              </a:rPr>
              <a:t> </a:t>
            </a:r>
            <a:r>
              <a:rPr lang="fa-IR" sz="2200" dirty="0" smtClean="0">
                <a:cs typeface="B Nazanin" pitchFamily="2" charset="-78"/>
              </a:rPr>
              <a:t>هستند و تحت ساختار منطقی </a:t>
            </a:r>
            <a:r>
              <a:rPr lang="en-US" sz="2200" dirty="0" smtClean="0">
                <a:cs typeface="B Nazanin" pitchFamily="2" charset="-78"/>
              </a:rPr>
              <a:t>Active Directory</a:t>
            </a:r>
            <a:r>
              <a:rPr lang="fa-IR" sz="2200" dirty="0" smtClean="0">
                <a:cs typeface="B Nazanin" pitchFamily="2" charset="-78"/>
              </a:rPr>
              <a:t> در یک دامین قرار می‏گیرند.</a:t>
            </a:r>
          </a:p>
          <a:p>
            <a:pPr algn="just" rtl="1">
              <a:lnSpc>
                <a:spcPct val="150000"/>
              </a:lnSpc>
            </a:pPr>
            <a:r>
              <a:rPr lang="fa-IR" sz="2200" dirty="0" smtClean="0">
                <a:cs typeface="B Nazanin" pitchFamily="2" charset="-78"/>
              </a:rPr>
              <a:t> کامپیوترها می‏توانند از همدیگر دور و حتی در چندین شهر یا کشور قرار داشته باشند ولی باز هم همه می‏توانند در یک ساختار و مرز تحت یک دامین با همدیگر ارتباط برقرار نمایند، بنابراین با متصل شدن به دامین و ثبت شدن اطلاعات، یک کامپیوتر</a:t>
            </a:r>
            <a:r>
              <a:rPr lang="en-US" sz="2200" dirty="0" smtClean="0">
                <a:cs typeface="B Nazanin" pitchFamily="2" charset="-78"/>
              </a:rPr>
              <a:t> </a:t>
            </a:r>
            <a:r>
              <a:rPr lang="fa-IR" sz="2200" dirty="0" smtClean="0">
                <a:cs typeface="B Nazanin" pitchFamily="2" charset="-78"/>
              </a:rPr>
              <a:t>در مرز قرار می‏گیرد.</a:t>
            </a:r>
            <a:endParaRPr lang="en-US" sz="2200" dirty="0">
              <a:cs typeface="B Nazanin" pitchFamily="2" charset="-78"/>
            </a:endParaRPr>
          </a:p>
        </p:txBody>
      </p:sp>
    </p:spTree>
    <p:extLst>
      <p:ext uri="{BB962C8B-B14F-4D97-AF65-F5344CB8AC3E}">
        <p14:creationId xmlns:p14="http://schemas.microsoft.com/office/powerpoint/2010/main" val="2703122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285860"/>
            <a:ext cx="7498080" cy="4962540"/>
          </a:xfrm>
        </p:spPr>
        <p:txBody>
          <a:bodyPr>
            <a:normAutofit/>
          </a:bodyPr>
          <a:lstStyle/>
          <a:p>
            <a:pPr algn="r" rtl="1">
              <a:buFont typeface="Wingdings" pitchFamily="2" charset="2"/>
              <a:buChar char="v"/>
            </a:pPr>
            <a:r>
              <a:rPr lang="en-US" sz="2200" dirty="0" smtClean="0">
                <a:solidFill>
                  <a:srgbClr val="C00000"/>
                </a:solidFill>
                <a:cs typeface="B Nazanin" pitchFamily="2" charset="-78"/>
              </a:rPr>
              <a:t>NTDS Folder</a:t>
            </a:r>
          </a:p>
          <a:p>
            <a:pPr algn="just" rtl="1"/>
            <a:r>
              <a:rPr lang="fa-IR" sz="2200" dirty="0" smtClean="0">
                <a:cs typeface="B Nazanin" pitchFamily="2" charset="-78"/>
              </a:rPr>
              <a:t>پایگاه داده که قرار است تمام اطلاعات </a:t>
            </a:r>
            <a:r>
              <a:rPr lang="en-US" sz="2200" dirty="0" smtClean="0">
                <a:cs typeface="B Nazanin" pitchFamily="2" charset="-78"/>
              </a:rPr>
              <a:t>Object</a:t>
            </a:r>
            <a:r>
              <a:rPr lang="fa-IR" sz="2200" dirty="0" smtClean="0">
                <a:cs typeface="B Nazanin" pitchFamily="2" charset="-78"/>
              </a:rPr>
              <a:t>های دامین که قرار است در آن ذخیره</a:t>
            </a:r>
            <a:r>
              <a:rPr lang="en-US" sz="2200" dirty="0" smtClean="0">
                <a:cs typeface="B Nazanin" pitchFamily="2" charset="-78"/>
              </a:rPr>
              <a:t> </a:t>
            </a:r>
            <a:r>
              <a:rPr lang="fa-IR" sz="2200" dirty="0" smtClean="0">
                <a:cs typeface="B Nazanin" pitchFamily="2" charset="-78"/>
              </a:rPr>
              <a:t>گردد در فایلی به‏نام </a:t>
            </a:r>
            <a:r>
              <a:rPr lang="en-US" sz="2200" dirty="0" smtClean="0">
                <a:cs typeface="B Nazanin" pitchFamily="2" charset="-78"/>
              </a:rPr>
              <a:t>(NTDH.DIT)</a:t>
            </a:r>
            <a:r>
              <a:rPr lang="fa-IR" sz="2200" dirty="0" smtClean="0">
                <a:cs typeface="B Nazanin" pitchFamily="2" charset="-78"/>
              </a:rPr>
              <a:t> و در داخل فولدر </a:t>
            </a:r>
            <a:r>
              <a:rPr lang="en-US" sz="2200" dirty="0" smtClean="0">
                <a:cs typeface="B Nazanin" pitchFamily="2" charset="-78"/>
              </a:rPr>
              <a:t>(NTDH)</a:t>
            </a:r>
            <a:r>
              <a:rPr lang="fa-IR" sz="2200" dirty="0" smtClean="0">
                <a:cs typeface="B Nazanin" pitchFamily="2" charset="-78"/>
              </a:rPr>
              <a:t> قرار دارد، فایل فوق به صورت پیش فرض در مسیر زیر در سیستم‏ عامل‏های ویندوز سرور ماکروسافت واقع شده است.</a:t>
            </a:r>
          </a:p>
          <a:p>
            <a:pPr algn="just">
              <a:buFont typeface="Wingdings" pitchFamily="2" charset="2"/>
              <a:buChar char="Ø"/>
            </a:pPr>
            <a:r>
              <a:rPr lang="en-US" sz="2200" dirty="0" smtClean="0">
                <a:cs typeface="B Nazanin" pitchFamily="2" charset="-78"/>
              </a:rPr>
              <a:t>%SystemRoot%\ntds\NTDS.DIT</a:t>
            </a:r>
          </a:p>
          <a:p>
            <a:pPr algn="just" rtl="1">
              <a:buNone/>
            </a:pPr>
            <a:r>
              <a:rPr lang="fa-IR" sz="2200" dirty="0" smtClean="0">
                <a:cs typeface="B Nazanin" pitchFamily="2" charset="-78"/>
              </a:rPr>
              <a:t>می‏توانید مسیر پیش فرض این فولدر را در طول پروسه نصب </a:t>
            </a:r>
            <a:r>
              <a:rPr lang="en-US" sz="2200" dirty="0" smtClean="0">
                <a:cs typeface="B Nazanin" pitchFamily="2" charset="-78"/>
              </a:rPr>
              <a:t>AD</a:t>
            </a:r>
            <a:r>
              <a:rPr lang="fa-IR" sz="2200" dirty="0" smtClean="0">
                <a:cs typeface="B Nazanin" pitchFamily="2" charset="-78"/>
              </a:rPr>
              <a:t> تغییر دهید، برروی</a:t>
            </a:r>
          </a:p>
          <a:p>
            <a:pPr algn="just" rtl="1">
              <a:buNone/>
            </a:pPr>
            <a:r>
              <a:rPr lang="en-US" sz="2200" dirty="0" smtClean="0">
                <a:cs typeface="B Nazanin" pitchFamily="2" charset="-78"/>
              </a:rPr>
              <a:t>Browse</a:t>
            </a:r>
            <a:r>
              <a:rPr lang="fa-IR" sz="2200" dirty="0" smtClean="0">
                <a:cs typeface="B Nazanin" pitchFamily="2" charset="-78"/>
              </a:rPr>
              <a:t> کلیک نمایید و مسیر دلخواه را مشخص نمایید.</a:t>
            </a:r>
            <a:endParaRPr lang="en-US" sz="2200" dirty="0">
              <a:cs typeface="B Nazanin" pitchFamily="2" charset="-78"/>
            </a:endParaRPr>
          </a:p>
        </p:txBody>
      </p:sp>
      <p:pic>
        <p:nvPicPr>
          <p:cNvPr id="8194" name="Picture 2" descr="C:\Users\click\Desktop\pic snagit\12-07-2013 09-44-58 ب.png"/>
          <p:cNvPicPr>
            <a:picLocks noChangeAspect="1" noChangeArrowheads="1"/>
          </p:cNvPicPr>
          <p:nvPr/>
        </p:nvPicPr>
        <p:blipFill>
          <a:blip r:embed="rId2"/>
          <a:srcRect/>
          <a:stretch>
            <a:fillRect/>
          </a:stretch>
        </p:blipFill>
        <p:spPr bwMode="auto">
          <a:xfrm>
            <a:off x="1714480" y="5000636"/>
            <a:ext cx="5214974" cy="1500198"/>
          </a:xfrm>
          <a:prstGeom prst="rect">
            <a:avLst/>
          </a:prstGeom>
          <a:noFill/>
        </p:spPr>
      </p:pic>
    </p:spTree>
    <p:extLst>
      <p:ext uri="{BB962C8B-B14F-4D97-AF65-F5344CB8AC3E}">
        <p14:creationId xmlns:p14="http://schemas.microsoft.com/office/powerpoint/2010/main" val="1933869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126325"/>
            <a:ext cx="7498080" cy="4891102"/>
          </a:xfrm>
        </p:spPr>
        <p:txBody>
          <a:bodyPr>
            <a:normAutofit/>
          </a:bodyPr>
          <a:lstStyle/>
          <a:p>
            <a:pPr algn="r" rtl="1">
              <a:buFont typeface="Wingdings" pitchFamily="2" charset="2"/>
              <a:buChar char="v"/>
            </a:pPr>
            <a:r>
              <a:rPr lang="en-US" sz="2400" dirty="0" smtClean="0">
                <a:solidFill>
                  <a:srgbClr val="C00000"/>
                </a:solidFill>
                <a:cs typeface="B Nazanin" pitchFamily="2" charset="-78"/>
              </a:rPr>
              <a:t>Log Folder</a:t>
            </a:r>
          </a:p>
          <a:p>
            <a:pPr algn="r" rtl="1">
              <a:buNone/>
            </a:pPr>
            <a:r>
              <a:rPr lang="en-US" sz="2200" dirty="0" smtClean="0">
                <a:cs typeface="B Nazanin" pitchFamily="2" charset="-78"/>
              </a:rPr>
              <a:t>Log</a:t>
            </a:r>
            <a:r>
              <a:rPr lang="fa-IR" sz="2200" dirty="0" smtClean="0">
                <a:cs typeface="B Nazanin" pitchFamily="2" charset="-78"/>
              </a:rPr>
              <a:t>های مختص به فعالیت‏های کاری </a:t>
            </a:r>
            <a:r>
              <a:rPr lang="en-US" sz="2200" dirty="0" smtClean="0">
                <a:cs typeface="B Nazanin" pitchFamily="2" charset="-78"/>
              </a:rPr>
              <a:t>AD</a:t>
            </a:r>
            <a:r>
              <a:rPr lang="fa-IR" sz="2200" dirty="0" smtClean="0">
                <a:cs typeface="B Nazanin" pitchFamily="2" charset="-78"/>
              </a:rPr>
              <a:t> نیز به طور پیش فرض در فولدر </a:t>
            </a:r>
            <a:r>
              <a:rPr lang="en-US" sz="2200" dirty="0" smtClean="0">
                <a:cs typeface="B Nazanin" pitchFamily="2" charset="-78"/>
              </a:rPr>
              <a:t>NTDS</a:t>
            </a:r>
            <a:r>
              <a:rPr lang="fa-IR" sz="2200" dirty="0" smtClean="0">
                <a:cs typeface="B Nazanin" pitchFamily="2" charset="-78"/>
              </a:rPr>
              <a:t> </a:t>
            </a:r>
          </a:p>
          <a:p>
            <a:pPr algn="r" rtl="1">
              <a:buNone/>
            </a:pPr>
            <a:r>
              <a:rPr lang="fa-IR" sz="2200" dirty="0" smtClean="0">
                <a:cs typeface="B Nazanin" pitchFamily="2" charset="-78"/>
              </a:rPr>
              <a:t>و در همان مسیر گفته شده ذخیره می‏گردد، مسیر فوق نیز در طول پروسه نصب قابل </a:t>
            </a:r>
          </a:p>
          <a:p>
            <a:pPr algn="r" rtl="1">
              <a:buNone/>
            </a:pPr>
            <a:r>
              <a:rPr lang="fa-IR" sz="2200" dirty="0" smtClean="0">
                <a:cs typeface="B Nazanin" pitchFamily="2" charset="-78"/>
              </a:rPr>
              <a:t>تغییر می‏باشد:</a:t>
            </a:r>
            <a:endParaRPr lang="en-US" sz="2200" dirty="0">
              <a:cs typeface="B Nazanin" pitchFamily="2" charset="-78"/>
            </a:endParaRPr>
          </a:p>
        </p:txBody>
      </p:sp>
      <p:pic>
        <p:nvPicPr>
          <p:cNvPr id="9218" name="Picture 2" descr="C:\Users\click\Desktop\pic snagit\12-07-2013 09-45-19 ب.png"/>
          <p:cNvPicPr>
            <a:picLocks noChangeAspect="1" noChangeArrowheads="1"/>
          </p:cNvPicPr>
          <p:nvPr/>
        </p:nvPicPr>
        <p:blipFill>
          <a:blip r:embed="rId2"/>
          <a:srcRect/>
          <a:stretch>
            <a:fillRect/>
          </a:stretch>
        </p:blipFill>
        <p:spPr bwMode="auto">
          <a:xfrm>
            <a:off x="1928794" y="3571876"/>
            <a:ext cx="4429156" cy="1214446"/>
          </a:xfrm>
          <a:prstGeom prst="rect">
            <a:avLst/>
          </a:prstGeom>
          <a:noFill/>
        </p:spPr>
      </p:pic>
    </p:spTree>
    <p:extLst>
      <p:ext uri="{BB962C8B-B14F-4D97-AF65-F5344CB8AC3E}">
        <p14:creationId xmlns:p14="http://schemas.microsoft.com/office/powerpoint/2010/main" val="3278513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548680"/>
            <a:ext cx="7725544" cy="4524388"/>
          </a:xfrm>
        </p:spPr>
        <p:txBody>
          <a:bodyPr>
            <a:normAutofit/>
          </a:bodyPr>
          <a:lstStyle/>
          <a:p>
            <a:pPr algn="r" rtl="1">
              <a:buFont typeface="Wingdings" pitchFamily="2" charset="2"/>
              <a:buChar char="v"/>
            </a:pPr>
            <a:r>
              <a:rPr lang="en-US" sz="2400" dirty="0" smtClean="0">
                <a:solidFill>
                  <a:srgbClr val="C00000"/>
                </a:solidFill>
                <a:latin typeface="+mj-lt"/>
              </a:rPr>
              <a:t>SYSVOL Folder</a:t>
            </a:r>
            <a:endParaRPr lang="fa-IR" sz="2400" dirty="0" smtClean="0">
              <a:solidFill>
                <a:srgbClr val="C00000"/>
              </a:solidFill>
              <a:latin typeface="+mj-lt"/>
            </a:endParaRPr>
          </a:p>
          <a:p>
            <a:pPr marL="411162" indent="-342900" algn="just" rtl="1">
              <a:lnSpc>
                <a:spcPct val="150000"/>
              </a:lnSpc>
            </a:pPr>
            <a:r>
              <a:rPr lang="fa-IR" sz="2200" dirty="0" smtClean="0">
                <a:latin typeface="+mj-lt"/>
                <a:cs typeface="B Nazanin" pitchFamily="2" charset="-78"/>
              </a:rPr>
              <a:t>یکی دیگر از اجزای </a:t>
            </a:r>
            <a:r>
              <a:rPr lang="en-US" sz="2200" dirty="0" smtClean="0">
                <a:latin typeface="+mj-lt"/>
                <a:cs typeface="B Nazanin" pitchFamily="2" charset="-78"/>
              </a:rPr>
              <a:t>AD</a:t>
            </a:r>
            <a:r>
              <a:rPr lang="fa-IR" sz="2200" dirty="0" smtClean="0">
                <a:latin typeface="+mj-lt"/>
                <a:cs typeface="B Nazanin" pitchFamily="2" charset="-78"/>
              </a:rPr>
              <a:t> فولدری است بنام </a:t>
            </a:r>
            <a:r>
              <a:rPr lang="en-US" sz="2200" dirty="0" smtClean="0">
                <a:latin typeface="+mj-lt"/>
                <a:cs typeface="B Nazanin" pitchFamily="2" charset="-78"/>
              </a:rPr>
              <a:t>SYSVOL</a:t>
            </a:r>
            <a:r>
              <a:rPr lang="fa-IR" sz="2200" dirty="0" smtClean="0">
                <a:latin typeface="+mj-lt"/>
                <a:cs typeface="B Nazanin" pitchFamily="2" charset="-78"/>
              </a:rPr>
              <a:t> که برای استفاده سایر سرورهای </a:t>
            </a:r>
            <a:r>
              <a:rPr lang="en-US" sz="2200" dirty="0" smtClean="0">
                <a:latin typeface="+mj-lt"/>
                <a:cs typeface="B Nazanin" pitchFamily="2" charset="-78"/>
              </a:rPr>
              <a:t>DC</a:t>
            </a:r>
            <a:r>
              <a:rPr lang="fa-IR" sz="2200" dirty="0" smtClean="0">
                <a:latin typeface="+mj-lt"/>
                <a:cs typeface="B Nazanin" pitchFamily="2" charset="-78"/>
              </a:rPr>
              <a:t> و کلاینت‏ها استفاده می‏شود، بصورت پیش فرض این فولدر به اشتراک گذاشته شده است و اطلاعات این فولدر بین </a:t>
            </a:r>
            <a:r>
              <a:rPr lang="en-US" sz="2200" dirty="0" smtClean="0">
                <a:latin typeface="+mj-lt"/>
                <a:cs typeface="B Nazanin" pitchFamily="2" charset="-78"/>
              </a:rPr>
              <a:t>DC</a:t>
            </a:r>
            <a:r>
              <a:rPr lang="fa-IR" sz="2200" dirty="0" smtClean="0">
                <a:latin typeface="+mj-lt"/>
                <a:cs typeface="B Nazanin" pitchFamily="2" charset="-78"/>
              </a:rPr>
              <a:t>های داخل دامین همتا سازی </a:t>
            </a:r>
            <a:r>
              <a:rPr lang="en-US" sz="2200" dirty="0" smtClean="0">
                <a:latin typeface="+mj-lt"/>
                <a:cs typeface="B Nazanin" pitchFamily="2" charset="-78"/>
              </a:rPr>
              <a:t>(Replicate)</a:t>
            </a:r>
            <a:r>
              <a:rPr lang="fa-IR" sz="2200" dirty="0" smtClean="0">
                <a:latin typeface="+mj-lt"/>
                <a:cs typeface="B Nazanin" pitchFamily="2" charset="-78"/>
              </a:rPr>
              <a:t> می‏گردد، در این فولدر اطلاعات مختص به تنظیمات </a:t>
            </a:r>
            <a:r>
              <a:rPr lang="en-US" sz="2200" dirty="0" smtClean="0">
                <a:latin typeface="+mj-lt"/>
                <a:cs typeface="B Nazanin" pitchFamily="2" charset="-78"/>
              </a:rPr>
              <a:t>Group Policy Object</a:t>
            </a:r>
            <a:r>
              <a:rPr lang="fa-IR" sz="2200" dirty="0" smtClean="0">
                <a:latin typeface="+mj-lt"/>
                <a:cs typeface="B Nazanin" pitchFamily="2" charset="-78"/>
              </a:rPr>
              <a:t> و </a:t>
            </a:r>
            <a:r>
              <a:rPr lang="en-US" sz="2200" dirty="0" smtClean="0">
                <a:latin typeface="+mj-lt"/>
                <a:cs typeface="B Nazanin" pitchFamily="2" charset="-78"/>
              </a:rPr>
              <a:t>Script</a:t>
            </a:r>
            <a:r>
              <a:rPr lang="fa-IR" sz="2200" dirty="0" smtClean="0">
                <a:latin typeface="+mj-lt"/>
                <a:cs typeface="B Nazanin" pitchFamily="2" charset="-78"/>
              </a:rPr>
              <a:t>های مختص به </a:t>
            </a:r>
            <a:r>
              <a:rPr lang="en-US" sz="2200" dirty="0" smtClean="0">
                <a:latin typeface="+mj-lt"/>
                <a:cs typeface="B Nazanin" pitchFamily="2" charset="-78"/>
              </a:rPr>
              <a:t>AD</a:t>
            </a:r>
            <a:r>
              <a:rPr lang="fa-IR" sz="2200" dirty="0" smtClean="0">
                <a:latin typeface="+mj-lt"/>
                <a:cs typeface="B Nazanin" pitchFamily="2" charset="-78"/>
              </a:rPr>
              <a:t> و یکسری از فایل‏های سیستمی ذخیره می‏گردد.</a:t>
            </a:r>
            <a:endParaRPr lang="en-US" sz="2200" dirty="0">
              <a:latin typeface="+mj-lt"/>
              <a:cs typeface="B Nazanin" pitchFamily="2" charset="-78"/>
            </a:endParaRPr>
          </a:p>
        </p:txBody>
      </p:sp>
      <p:pic>
        <p:nvPicPr>
          <p:cNvPr id="10242" name="Picture 2" descr="C:\Users\click\Desktop\pic snagit\12-07-2013 09-45-46 ب.png"/>
          <p:cNvPicPr>
            <a:picLocks noChangeAspect="1" noChangeArrowheads="1"/>
          </p:cNvPicPr>
          <p:nvPr/>
        </p:nvPicPr>
        <p:blipFill>
          <a:blip r:embed="rId2"/>
          <a:srcRect/>
          <a:stretch>
            <a:fillRect/>
          </a:stretch>
        </p:blipFill>
        <p:spPr bwMode="auto">
          <a:xfrm>
            <a:off x="1857356" y="4857760"/>
            <a:ext cx="5072098" cy="928694"/>
          </a:xfrm>
          <a:prstGeom prst="rect">
            <a:avLst/>
          </a:prstGeom>
          <a:noFill/>
        </p:spPr>
      </p:pic>
    </p:spTree>
    <p:extLst>
      <p:ext uri="{BB962C8B-B14F-4D97-AF65-F5344CB8AC3E}">
        <p14:creationId xmlns:p14="http://schemas.microsoft.com/office/powerpoint/2010/main" val="62513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052736"/>
            <a:ext cx="7790712" cy="4891102"/>
          </a:xfrm>
        </p:spPr>
        <p:txBody>
          <a:bodyPr>
            <a:normAutofit/>
          </a:bodyPr>
          <a:lstStyle/>
          <a:p>
            <a:pPr algn="r" rtl="1">
              <a:buFont typeface="Wingdings" pitchFamily="2" charset="2"/>
              <a:buChar char="v"/>
            </a:pPr>
            <a:r>
              <a:rPr lang="fa-IR" sz="2400" dirty="0" smtClean="0">
                <a:solidFill>
                  <a:srgbClr val="C00000"/>
                </a:solidFill>
                <a:cs typeface="B Nazanin" pitchFamily="2" charset="-78"/>
              </a:rPr>
              <a:t>ایجاد و تعریف </a:t>
            </a:r>
            <a:r>
              <a:rPr lang="en-US" sz="2400" dirty="0" smtClean="0">
                <a:solidFill>
                  <a:srgbClr val="C00000"/>
                </a:solidFill>
                <a:cs typeface="B Nazanin" pitchFamily="2" charset="-78"/>
              </a:rPr>
              <a:t>Object</a:t>
            </a:r>
            <a:endParaRPr lang="fa-IR" sz="2400" dirty="0" smtClean="0">
              <a:solidFill>
                <a:srgbClr val="C00000"/>
              </a:solidFill>
              <a:cs typeface="B Nazanin" pitchFamily="2" charset="-78"/>
            </a:endParaRPr>
          </a:p>
          <a:p>
            <a:pPr algn="just" rtl="1">
              <a:lnSpc>
                <a:spcPct val="150000"/>
              </a:lnSpc>
            </a:pPr>
            <a:r>
              <a:rPr lang="fa-IR" sz="2200" dirty="0" smtClean="0">
                <a:cs typeface="B Nazanin" pitchFamily="2" charset="-78"/>
              </a:rPr>
              <a:t>بعد از نصب </a:t>
            </a:r>
            <a:r>
              <a:rPr lang="en-US" sz="2200" dirty="0" smtClean="0">
                <a:cs typeface="B Nazanin" pitchFamily="2" charset="-78"/>
              </a:rPr>
              <a:t>AD</a:t>
            </a:r>
            <a:r>
              <a:rPr lang="fa-IR" sz="2200" dirty="0" smtClean="0">
                <a:cs typeface="B Nazanin" pitchFamily="2" charset="-78"/>
              </a:rPr>
              <a:t> و بر پایی دامین باید تمامی کامپیوترها، کاربران و به طور کلی </a:t>
            </a:r>
            <a:r>
              <a:rPr lang="en-US" sz="2200" dirty="0" smtClean="0">
                <a:cs typeface="B Nazanin" pitchFamily="2" charset="-78"/>
              </a:rPr>
              <a:t>Object </a:t>
            </a:r>
            <a:r>
              <a:rPr lang="fa-IR" sz="2200" dirty="0" smtClean="0">
                <a:cs typeface="B Nazanin" pitchFamily="2" charset="-78"/>
              </a:rPr>
              <a:t>های دیگر در داخل </a:t>
            </a:r>
            <a:r>
              <a:rPr lang="en-US" sz="2200" dirty="0" smtClean="0">
                <a:cs typeface="B Nazanin" pitchFamily="2" charset="-78"/>
              </a:rPr>
              <a:t>AD</a:t>
            </a:r>
            <a:r>
              <a:rPr lang="fa-IR" sz="2200" dirty="0" smtClean="0">
                <a:cs typeface="B Nazanin" pitchFamily="2" charset="-78"/>
              </a:rPr>
              <a:t> ایجاد و تعریف نمایید، به این ترتیب می‏توانید مدیریت</a:t>
            </a:r>
            <a:r>
              <a:rPr lang="en-US" sz="2200" dirty="0" smtClean="0">
                <a:cs typeface="B Nazanin" pitchFamily="2" charset="-78"/>
              </a:rPr>
              <a:t> </a:t>
            </a:r>
            <a:r>
              <a:rPr lang="fa-IR" sz="2200" dirty="0" smtClean="0">
                <a:cs typeface="B Nazanin" pitchFamily="2" charset="-78"/>
              </a:rPr>
              <a:t>متمرکزی بر روی </a:t>
            </a:r>
            <a:r>
              <a:rPr lang="en-US" sz="2200" dirty="0" smtClean="0">
                <a:cs typeface="B Nazanin" pitchFamily="2" charset="-78"/>
              </a:rPr>
              <a:t>Object</a:t>
            </a:r>
            <a:r>
              <a:rPr lang="fa-IR" sz="2200" dirty="0" smtClean="0">
                <a:cs typeface="B Nazanin" pitchFamily="2" charset="-78"/>
              </a:rPr>
              <a:t>های شبکه داشته باشید، کاربران و کامپیوترها می‏توانند تحت این دامین</a:t>
            </a:r>
            <a:r>
              <a:rPr lang="en-US" sz="2200" dirty="0" smtClean="0">
                <a:cs typeface="B Nazanin" pitchFamily="2" charset="-78"/>
              </a:rPr>
              <a:t> </a:t>
            </a:r>
            <a:r>
              <a:rPr lang="fa-IR" sz="2200" dirty="0" smtClean="0">
                <a:cs typeface="B Nazanin" pitchFamily="2" charset="-78"/>
              </a:rPr>
              <a:t>جدید با هم ارتباط برقرار کرده و از منابع اشتراکی در داخل دامین و منابع به اشتراک </a:t>
            </a:r>
            <a:r>
              <a:rPr lang="en-US" sz="2200" dirty="0" smtClean="0">
                <a:cs typeface="B Nazanin" pitchFamily="2" charset="-78"/>
              </a:rPr>
              <a:t> </a:t>
            </a:r>
            <a:r>
              <a:rPr lang="fa-IR" sz="2200" dirty="0" smtClean="0">
                <a:cs typeface="B Nazanin" pitchFamily="2" charset="-78"/>
              </a:rPr>
              <a:t>گذاشته شده توسط خودشان استفاده نمایند.</a:t>
            </a:r>
          </a:p>
          <a:p>
            <a:pPr algn="r" rtl="1">
              <a:buNone/>
            </a:pPr>
            <a:endParaRPr lang="en-US" sz="2200" dirty="0">
              <a:cs typeface="B Nazanin" pitchFamily="2" charset="-78"/>
            </a:endParaRPr>
          </a:p>
        </p:txBody>
      </p:sp>
    </p:spTree>
    <p:extLst>
      <p:ext uri="{BB962C8B-B14F-4D97-AF65-F5344CB8AC3E}">
        <p14:creationId xmlns:p14="http://schemas.microsoft.com/office/powerpoint/2010/main" val="1624079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908720"/>
            <a:ext cx="7498080" cy="4962540"/>
          </a:xfrm>
        </p:spPr>
        <p:txBody>
          <a:bodyPr>
            <a:normAutofit/>
          </a:bodyPr>
          <a:lstStyle/>
          <a:p>
            <a:pPr algn="r" rtl="1">
              <a:buFont typeface="Wingdings" pitchFamily="2" charset="2"/>
              <a:buChar char="v"/>
            </a:pPr>
            <a:r>
              <a:rPr lang="fa-IR" sz="2400" dirty="0" smtClean="0">
                <a:solidFill>
                  <a:srgbClr val="C00000"/>
                </a:solidFill>
                <a:cs typeface="B Nazanin" pitchFamily="2" charset="-78"/>
              </a:rPr>
              <a:t>معرفی مدیر دامین</a:t>
            </a:r>
            <a:r>
              <a:rPr lang="en-US" sz="2400" dirty="0" smtClean="0">
                <a:solidFill>
                  <a:srgbClr val="C00000"/>
                </a:solidFill>
                <a:cs typeface="B Nazanin" pitchFamily="2" charset="-78"/>
              </a:rPr>
              <a:t>(Administrator)</a:t>
            </a:r>
            <a:endParaRPr lang="fa-IR" sz="2400" dirty="0" smtClean="0">
              <a:solidFill>
                <a:srgbClr val="C00000"/>
              </a:solidFill>
              <a:cs typeface="B Nazanin" pitchFamily="2" charset="-78"/>
            </a:endParaRPr>
          </a:p>
          <a:p>
            <a:pPr algn="just" rtl="1">
              <a:lnSpc>
                <a:spcPct val="150000"/>
              </a:lnSpc>
            </a:pPr>
            <a:r>
              <a:rPr lang="fa-IR" sz="2200" dirty="0" smtClean="0">
                <a:cs typeface="B Nazanin" pitchFamily="2" charset="-78"/>
              </a:rPr>
              <a:t>مدیر دامین (مدیر شبکه) شخصی است که مدیریت دامین را بعهده دارد، هر دامین</a:t>
            </a:r>
            <a:r>
              <a:rPr lang="en-US" sz="2200" dirty="0" smtClean="0">
                <a:cs typeface="B Nazanin" pitchFamily="2" charset="-78"/>
              </a:rPr>
              <a:t> </a:t>
            </a:r>
            <a:r>
              <a:rPr lang="fa-IR" sz="2200" dirty="0" smtClean="0">
                <a:cs typeface="B Nazanin" pitchFamily="2" charset="-78"/>
              </a:rPr>
              <a:t>دارای یک مدیر </a:t>
            </a:r>
            <a:r>
              <a:rPr lang="en-US" sz="2200" dirty="0" smtClean="0">
                <a:cs typeface="B Nazanin" pitchFamily="2" charset="-78"/>
              </a:rPr>
              <a:t>Administrator</a:t>
            </a:r>
            <a:r>
              <a:rPr lang="fa-IR" sz="2200" dirty="0" smtClean="0">
                <a:cs typeface="B Nazanin" pitchFamily="2" charset="-78"/>
              </a:rPr>
              <a:t> مشخص است که دارای بالاترین حق دسترسی</a:t>
            </a:r>
            <a:r>
              <a:rPr lang="en-US" sz="2200" dirty="0" smtClean="0">
                <a:cs typeface="B Nazanin" pitchFamily="2" charset="-78"/>
              </a:rPr>
              <a:t> </a:t>
            </a:r>
            <a:r>
              <a:rPr lang="fa-IR" sz="2200" dirty="0" smtClean="0">
                <a:cs typeface="B Nazanin" pitchFamily="2" charset="-78"/>
              </a:rPr>
              <a:t>می‏باشد. مدیر دامین می‏تواند به تمامی منابع، کامپیوترها و هر آنچه که در داخل آن </a:t>
            </a:r>
            <a:r>
              <a:rPr lang="en-US" sz="2200" dirty="0" smtClean="0">
                <a:cs typeface="B Nazanin" pitchFamily="2" charset="-78"/>
              </a:rPr>
              <a:t> </a:t>
            </a:r>
            <a:r>
              <a:rPr lang="fa-IR" sz="2200" dirty="0" smtClean="0">
                <a:cs typeface="B Nazanin" pitchFamily="2" charset="-78"/>
              </a:rPr>
              <a:t>دامین قرار دارد اعمال مدیریت نمایید.</a:t>
            </a:r>
          </a:p>
          <a:p>
            <a:pPr algn="just" rtl="1">
              <a:lnSpc>
                <a:spcPct val="150000"/>
              </a:lnSpc>
            </a:pPr>
            <a:r>
              <a:rPr lang="fa-IR" sz="2200" dirty="0" smtClean="0">
                <a:cs typeface="B Nazanin" pitchFamily="2" charset="-78"/>
              </a:rPr>
              <a:t>می‏توانید افراد بیشتری را در یک دامین بعنوان </a:t>
            </a:r>
            <a:r>
              <a:rPr lang="en-US" sz="2200" dirty="0" smtClean="0">
                <a:cs typeface="B Nazanin" pitchFamily="2" charset="-78"/>
              </a:rPr>
              <a:t>Domain Administrator</a:t>
            </a:r>
            <a:r>
              <a:rPr lang="fa-IR" sz="2200" dirty="0" smtClean="0">
                <a:cs typeface="B Nazanin" pitchFamily="2" charset="-78"/>
              </a:rPr>
              <a:t> معرفی</a:t>
            </a:r>
            <a:r>
              <a:rPr lang="en-US" sz="2200" dirty="0" smtClean="0">
                <a:cs typeface="B Nazanin" pitchFamily="2" charset="-78"/>
              </a:rPr>
              <a:t> </a:t>
            </a:r>
            <a:r>
              <a:rPr lang="fa-IR" sz="2200" dirty="0" smtClean="0">
                <a:cs typeface="B Nazanin" pitchFamily="2" charset="-78"/>
              </a:rPr>
              <a:t>و مشخص نمایید.</a:t>
            </a:r>
            <a:endParaRPr lang="en-US" sz="2200" dirty="0">
              <a:cs typeface="B Nazanin" pitchFamily="2" charset="-78"/>
            </a:endParaRPr>
          </a:p>
        </p:txBody>
      </p:sp>
    </p:spTree>
    <p:extLst>
      <p:ext uri="{BB962C8B-B14F-4D97-AF65-F5344CB8AC3E}">
        <p14:creationId xmlns:p14="http://schemas.microsoft.com/office/powerpoint/2010/main" val="1969809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92B9ECA5-8625-48BE-A82D-8911F00F83E9}" type="slidenum">
              <a:rPr lang="fa-IR" altLang="fa-IR" sz="1200">
                <a:latin typeface="Arial" charset="0"/>
                <a:cs typeface="2  Titr" pitchFamily="2" charset="-78"/>
              </a:rPr>
              <a:pPr rtl="0" eaLnBrk="1" hangingPunct="1">
                <a:spcBef>
                  <a:spcPct val="0"/>
                </a:spcBef>
                <a:buFontTx/>
                <a:buNone/>
              </a:pPr>
              <a:t>5</a:t>
            </a:fld>
            <a:endParaRPr lang="en-US" altLang="fa-IR" sz="1200">
              <a:latin typeface="Arial" charset="0"/>
              <a:cs typeface="2  Titr" pitchFamily="2" charset="-78"/>
            </a:endParaRPr>
          </a:p>
        </p:txBody>
      </p:sp>
      <p:sp>
        <p:nvSpPr>
          <p:cNvPr id="4099" name="Rectangle 7"/>
          <p:cNvSpPr>
            <a:spLocks noChangeArrowheads="1"/>
          </p:cNvSpPr>
          <p:nvPr/>
        </p:nvSpPr>
        <p:spPr bwMode="auto">
          <a:xfrm>
            <a:off x="4213014" y="116632"/>
            <a:ext cx="4759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None/>
            </a:pPr>
            <a:r>
              <a:rPr lang="ar-SA" altLang="fa-IR" b="1" dirty="0">
                <a:solidFill>
                  <a:srgbClr val="00B0F0"/>
                </a:solidFill>
                <a:cs typeface="B Nazanin" panose="00000400000000000000" pitchFamily="2" charset="-78"/>
              </a:rPr>
              <a:t>کابل </a:t>
            </a:r>
            <a:r>
              <a:rPr lang="fa-IR" altLang="fa-IR" b="1" dirty="0">
                <a:solidFill>
                  <a:srgbClr val="00B0F0"/>
                </a:solidFill>
                <a:cs typeface="B Nazanin" panose="00000400000000000000" pitchFamily="2" charset="-78"/>
              </a:rPr>
              <a:t>کراس</a:t>
            </a:r>
            <a:r>
              <a:rPr lang="ar-SA" altLang="fa-IR" b="1" dirty="0">
                <a:solidFill>
                  <a:srgbClr val="00B0F0"/>
                </a:solidFill>
                <a:cs typeface="B Nazanin" panose="00000400000000000000" pitchFamily="2" charset="-78"/>
              </a:rPr>
              <a:t> (</a:t>
            </a:r>
            <a:r>
              <a:rPr lang="en-US" altLang="fa-IR" b="1" dirty="0">
                <a:solidFill>
                  <a:srgbClr val="00B0F0"/>
                </a:solidFill>
                <a:cs typeface="B Nazanin" panose="00000400000000000000" pitchFamily="2" charset="-78"/>
              </a:rPr>
              <a:t>Crossover Cable</a:t>
            </a:r>
            <a:r>
              <a:rPr lang="ar-SA" altLang="fa-IR" b="1" dirty="0">
                <a:solidFill>
                  <a:srgbClr val="00B0F0"/>
                </a:solidFill>
                <a:cs typeface="B Nazanin" panose="00000400000000000000" pitchFamily="2" charset="-78"/>
              </a:rPr>
              <a:t>)</a:t>
            </a:r>
            <a:endParaRPr lang="en-US" altLang="fa-IR" b="1" dirty="0">
              <a:solidFill>
                <a:srgbClr val="00B0F0"/>
              </a:solidFill>
              <a:cs typeface="B Nazanin" panose="00000400000000000000" pitchFamily="2" charset="-78"/>
            </a:endParaRPr>
          </a:p>
        </p:txBody>
      </p:sp>
      <p:sp>
        <p:nvSpPr>
          <p:cNvPr id="4100" name="Rectangle 20"/>
          <p:cNvSpPr>
            <a:spLocks noChangeArrowheads="1"/>
          </p:cNvSpPr>
          <p:nvPr/>
        </p:nvSpPr>
        <p:spPr bwMode="auto">
          <a:xfrm>
            <a:off x="6516688" y="1484784"/>
            <a:ext cx="4953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lnSpc>
                <a:spcPct val="160000"/>
              </a:lnSpc>
              <a:spcBef>
                <a:spcPct val="0"/>
              </a:spcBef>
              <a:buFontTx/>
              <a:buNone/>
            </a:pPr>
            <a:r>
              <a:rPr lang="fa-IR" altLang="fa-IR" sz="1200">
                <a:latin typeface="Times New Roman" pitchFamily="18" charset="0"/>
                <a:cs typeface="2  Lotus" pitchFamily="2" charset="-78"/>
              </a:rPr>
              <a:t>پين 1</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2</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3</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4</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5</a:t>
            </a:r>
            <a:r>
              <a:rPr lang="en-US" altLang="fa-IR" sz="1200">
                <a:latin typeface="Times New Roman" pitchFamily="18" charset="0"/>
                <a:cs typeface="2  Lotus" pitchFamily="2" charset="-78"/>
              </a:rPr>
              <a:t>  </a:t>
            </a:r>
          </a:p>
          <a:p>
            <a:pPr algn="l" rtl="0" eaLnBrk="1" hangingPunct="1">
              <a:lnSpc>
                <a:spcPct val="160000"/>
              </a:lnSpc>
              <a:spcBef>
                <a:spcPct val="0"/>
              </a:spcBef>
              <a:buFontTx/>
              <a:buNone/>
            </a:pPr>
            <a:r>
              <a:rPr lang="fa-IR" altLang="fa-IR" sz="1200">
                <a:latin typeface="Times New Roman" pitchFamily="18" charset="0"/>
                <a:cs typeface="2  Lotus" pitchFamily="2" charset="-78"/>
              </a:rPr>
              <a:t>پين 6</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7</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8</a:t>
            </a:r>
            <a:endParaRPr lang="en-US" altLang="fa-IR" sz="1200">
              <a:latin typeface="Times New Roman" pitchFamily="18" charset="0"/>
              <a:cs typeface="2  Lotus" pitchFamily="2" charset="-78"/>
            </a:endParaRPr>
          </a:p>
          <a:p>
            <a:pPr algn="l" rtl="0" eaLnBrk="1" hangingPunct="1">
              <a:spcBef>
                <a:spcPct val="0"/>
              </a:spcBef>
              <a:buFontTx/>
              <a:buNone/>
            </a:pPr>
            <a:endParaRPr lang="en-US" altLang="fa-IR" sz="1200">
              <a:latin typeface="Tahoma" pitchFamily="34" charset="0"/>
              <a:cs typeface="Times New Roman" pitchFamily="18" charset="0"/>
            </a:endParaRPr>
          </a:p>
        </p:txBody>
      </p:sp>
      <p:sp>
        <p:nvSpPr>
          <p:cNvPr id="4101" name="Rectangle 21"/>
          <p:cNvSpPr>
            <a:spLocks noChangeArrowheads="1"/>
          </p:cNvSpPr>
          <p:nvPr/>
        </p:nvSpPr>
        <p:spPr bwMode="auto">
          <a:xfrm>
            <a:off x="8289925" y="1532409"/>
            <a:ext cx="495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lnSpc>
                <a:spcPct val="160000"/>
              </a:lnSpc>
              <a:spcBef>
                <a:spcPct val="0"/>
              </a:spcBef>
              <a:buFontTx/>
              <a:buNone/>
            </a:pPr>
            <a:r>
              <a:rPr lang="fa-IR" altLang="fa-IR" sz="1200">
                <a:latin typeface="Times New Roman" pitchFamily="18" charset="0"/>
                <a:cs typeface="2  Lotus" pitchFamily="2" charset="-78"/>
              </a:rPr>
              <a:t>پين 1</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2</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3</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4</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5</a:t>
            </a:r>
            <a:r>
              <a:rPr lang="en-US" altLang="fa-IR" sz="1200">
                <a:latin typeface="Times New Roman" pitchFamily="18" charset="0"/>
                <a:cs typeface="2  Lotus" pitchFamily="2" charset="-78"/>
              </a:rPr>
              <a:t> </a:t>
            </a:r>
          </a:p>
          <a:p>
            <a:pPr algn="l" rtl="0" eaLnBrk="1" hangingPunct="1">
              <a:lnSpc>
                <a:spcPct val="160000"/>
              </a:lnSpc>
              <a:spcBef>
                <a:spcPct val="0"/>
              </a:spcBef>
              <a:buFontTx/>
              <a:buNone/>
            </a:pPr>
            <a:r>
              <a:rPr lang="fa-IR" altLang="fa-IR" sz="1200">
                <a:latin typeface="Times New Roman" pitchFamily="18" charset="0"/>
                <a:cs typeface="2  Lotus" pitchFamily="2" charset="-78"/>
              </a:rPr>
              <a:t>پين 6</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7</a:t>
            </a:r>
            <a:endParaRPr lang="en-US" altLang="fa-IR" sz="1200">
              <a:latin typeface="Times New Roman" pitchFamily="18" charset="0"/>
              <a:cs typeface="2  Lotus" pitchFamily="2" charset="-78"/>
            </a:endParaRPr>
          </a:p>
          <a:p>
            <a:pPr algn="l" rtl="0" eaLnBrk="1" hangingPunct="1">
              <a:lnSpc>
                <a:spcPct val="160000"/>
              </a:lnSpc>
              <a:spcBef>
                <a:spcPct val="0"/>
              </a:spcBef>
              <a:buFontTx/>
              <a:buNone/>
            </a:pPr>
            <a:r>
              <a:rPr lang="fa-IR" altLang="fa-IR" sz="1200">
                <a:latin typeface="Times New Roman" pitchFamily="18" charset="0"/>
                <a:cs typeface="2  Lotus" pitchFamily="2" charset="-78"/>
              </a:rPr>
              <a:t>پين 8</a:t>
            </a:r>
            <a:endParaRPr lang="en-US" altLang="fa-IR" sz="1200">
              <a:latin typeface="Times New Roman" pitchFamily="18" charset="0"/>
              <a:cs typeface="2  Lotus" pitchFamily="2" charset="-78"/>
            </a:endParaRPr>
          </a:p>
          <a:p>
            <a:pPr algn="l" rtl="0" eaLnBrk="1" hangingPunct="1">
              <a:spcBef>
                <a:spcPct val="0"/>
              </a:spcBef>
              <a:buFontTx/>
              <a:buNone/>
            </a:pPr>
            <a:endParaRPr lang="en-US" altLang="fa-IR" sz="1800">
              <a:latin typeface="Tahoma" pitchFamily="34" charset="0"/>
              <a:cs typeface="Times New Roman" pitchFamily="18" charset="0"/>
            </a:endParaRPr>
          </a:p>
        </p:txBody>
      </p:sp>
      <p:grpSp>
        <p:nvGrpSpPr>
          <p:cNvPr id="4102" name="Group 24"/>
          <p:cNvGrpSpPr>
            <a:grpSpLocks/>
          </p:cNvGrpSpPr>
          <p:nvPr/>
        </p:nvGrpSpPr>
        <p:grpSpPr bwMode="auto">
          <a:xfrm>
            <a:off x="6911975" y="1700684"/>
            <a:ext cx="1295400" cy="2041525"/>
            <a:chOff x="4053" y="1509"/>
            <a:chExt cx="816" cy="1122"/>
          </a:xfrm>
        </p:grpSpPr>
        <p:sp>
          <p:nvSpPr>
            <p:cNvPr id="4220" name="Line 14"/>
            <p:cNvSpPr>
              <a:spLocks noChangeShapeType="1"/>
            </p:cNvSpPr>
            <p:nvPr/>
          </p:nvSpPr>
          <p:spPr bwMode="auto">
            <a:xfrm>
              <a:off x="4055" y="1992"/>
              <a:ext cx="810" cy="0"/>
            </a:xfrm>
            <a:prstGeom prst="line">
              <a:avLst/>
            </a:prstGeom>
            <a:noFill/>
            <a:ln w="12700">
              <a:solidFill>
                <a:schemeClr val="folHlink"/>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4221" name="Line 15"/>
            <p:cNvSpPr>
              <a:spLocks noChangeShapeType="1"/>
            </p:cNvSpPr>
            <p:nvPr/>
          </p:nvSpPr>
          <p:spPr bwMode="auto">
            <a:xfrm>
              <a:off x="4055" y="2147"/>
              <a:ext cx="810" cy="0"/>
            </a:xfrm>
            <a:prstGeom prst="line">
              <a:avLst/>
            </a:prstGeom>
            <a:noFill/>
            <a:ln w="12700">
              <a:solidFill>
                <a:schemeClr val="folHlink"/>
              </a:solidFill>
              <a:prstDash val="dash"/>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4222" name="Freeform 16"/>
            <p:cNvSpPr>
              <a:spLocks/>
            </p:cNvSpPr>
            <p:nvPr/>
          </p:nvSpPr>
          <p:spPr bwMode="auto">
            <a:xfrm>
              <a:off x="4053" y="1509"/>
              <a:ext cx="810" cy="325"/>
            </a:xfrm>
            <a:custGeom>
              <a:avLst/>
              <a:gdLst>
                <a:gd name="T0" fmla="*/ 0 w 2024"/>
                <a:gd name="T1" fmla="*/ 0 h 813"/>
                <a:gd name="T2" fmla="*/ 0 w 2024"/>
                <a:gd name="T3" fmla="*/ 0 h 813"/>
                <a:gd name="T4" fmla="*/ 0 w 2024"/>
                <a:gd name="T5" fmla="*/ 0 h 813"/>
                <a:gd name="T6" fmla="*/ 0 w 2024"/>
                <a:gd name="T7" fmla="*/ 0 h 813"/>
                <a:gd name="T8" fmla="*/ 0 60000 65536"/>
                <a:gd name="T9" fmla="*/ 0 60000 65536"/>
                <a:gd name="T10" fmla="*/ 0 60000 65536"/>
                <a:gd name="T11" fmla="*/ 0 60000 65536"/>
                <a:gd name="T12" fmla="*/ 0 w 2024"/>
                <a:gd name="T13" fmla="*/ 0 h 813"/>
                <a:gd name="T14" fmla="*/ 2024 w 2024"/>
                <a:gd name="T15" fmla="*/ 813 h 813"/>
              </a:gdLst>
              <a:ahLst/>
              <a:cxnLst>
                <a:cxn ang="T8">
                  <a:pos x="T0" y="T1"/>
                </a:cxn>
                <a:cxn ang="T9">
                  <a:pos x="T2" y="T3"/>
                </a:cxn>
                <a:cxn ang="T10">
                  <a:pos x="T4" y="T5"/>
                </a:cxn>
                <a:cxn ang="T11">
                  <a:pos x="T6" y="T7"/>
                </a:cxn>
              </a:cxnLst>
              <a:rect l="T12" t="T13" r="T14" b="T15"/>
              <a:pathLst>
                <a:path w="2024" h="813">
                  <a:moveTo>
                    <a:pt x="0" y="0"/>
                  </a:moveTo>
                  <a:lnTo>
                    <a:pt x="354" y="9"/>
                  </a:lnTo>
                  <a:lnTo>
                    <a:pt x="1662" y="813"/>
                  </a:lnTo>
                  <a:lnTo>
                    <a:pt x="2024" y="810"/>
                  </a:lnTo>
                </a:path>
              </a:pathLst>
            </a:custGeom>
            <a:noFill/>
            <a:ln w="12700">
              <a:solidFill>
                <a:srgbClr val="000000"/>
              </a:solidFill>
              <a:prstDash val="dash"/>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3" name="Freeform 17"/>
            <p:cNvSpPr>
              <a:spLocks/>
            </p:cNvSpPr>
            <p:nvPr/>
          </p:nvSpPr>
          <p:spPr bwMode="auto">
            <a:xfrm>
              <a:off x="4054" y="1674"/>
              <a:ext cx="812" cy="625"/>
            </a:xfrm>
            <a:custGeom>
              <a:avLst/>
              <a:gdLst>
                <a:gd name="T0" fmla="*/ 0 w 2030"/>
                <a:gd name="T1" fmla="*/ 0 h 1562"/>
                <a:gd name="T2" fmla="*/ 0 w 2030"/>
                <a:gd name="T3" fmla="*/ 0 h 1562"/>
                <a:gd name="T4" fmla="*/ 0 w 2030"/>
                <a:gd name="T5" fmla="*/ 0 h 1562"/>
                <a:gd name="T6" fmla="*/ 0 w 2030"/>
                <a:gd name="T7" fmla="*/ 0 h 1562"/>
                <a:gd name="T8" fmla="*/ 0 60000 65536"/>
                <a:gd name="T9" fmla="*/ 0 60000 65536"/>
                <a:gd name="T10" fmla="*/ 0 60000 65536"/>
                <a:gd name="T11" fmla="*/ 0 60000 65536"/>
                <a:gd name="T12" fmla="*/ 0 w 2030"/>
                <a:gd name="T13" fmla="*/ 0 h 1562"/>
                <a:gd name="T14" fmla="*/ 2030 w 2030"/>
                <a:gd name="T15" fmla="*/ 1562 h 1562"/>
              </a:gdLst>
              <a:ahLst/>
              <a:cxnLst>
                <a:cxn ang="T8">
                  <a:pos x="T0" y="T1"/>
                </a:cxn>
                <a:cxn ang="T9">
                  <a:pos x="T2" y="T3"/>
                </a:cxn>
                <a:cxn ang="T10">
                  <a:pos x="T4" y="T5"/>
                </a:cxn>
                <a:cxn ang="T11">
                  <a:pos x="T6" y="T7"/>
                </a:cxn>
              </a:cxnLst>
              <a:rect l="T12" t="T13" r="T14" b="T15"/>
              <a:pathLst>
                <a:path w="2030" h="1562">
                  <a:moveTo>
                    <a:pt x="0" y="2"/>
                  </a:moveTo>
                  <a:lnTo>
                    <a:pt x="346" y="0"/>
                  </a:lnTo>
                  <a:lnTo>
                    <a:pt x="1660" y="1560"/>
                  </a:lnTo>
                  <a:lnTo>
                    <a:pt x="2030" y="1562"/>
                  </a:lnTo>
                </a:path>
              </a:pathLst>
            </a:custGeom>
            <a:noFill/>
            <a:ln w="12700">
              <a:solidFill>
                <a:srgbClr val="000000"/>
              </a:solidFill>
              <a:prstDash val="dash"/>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4" name="Freeform 18"/>
            <p:cNvSpPr>
              <a:spLocks/>
            </p:cNvSpPr>
            <p:nvPr/>
          </p:nvSpPr>
          <p:spPr bwMode="auto">
            <a:xfrm>
              <a:off x="4053" y="1676"/>
              <a:ext cx="810" cy="623"/>
            </a:xfrm>
            <a:custGeom>
              <a:avLst/>
              <a:gdLst>
                <a:gd name="T0" fmla="*/ 0 w 2024"/>
                <a:gd name="T1" fmla="*/ 0 h 1556"/>
                <a:gd name="T2" fmla="*/ 0 w 2024"/>
                <a:gd name="T3" fmla="*/ 0 h 1556"/>
                <a:gd name="T4" fmla="*/ 0 w 2024"/>
                <a:gd name="T5" fmla="*/ 0 h 1556"/>
                <a:gd name="T6" fmla="*/ 0 w 2024"/>
                <a:gd name="T7" fmla="*/ 0 h 1556"/>
                <a:gd name="T8" fmla="*/ 0 60000 65536"/>
                <a:gd name="T9" fmla="*/ 0 60000 65536"/>
                <a:gd name="T10" fmla="*/ 0 60000 65536"/>
                <a:gd name="T11" fmla="*/ 0 60000 65536"/>
                <a:gd name="T12" fmla="*/ 0 w 2024"/>
                <a:gd name="T13" fmla="*/ 0 h 1556"/>
                <a:gd name="T14" fmla="*/ 2024 w 2024"/>
                <a:gd name="T15" fmla="*/ 1556 h 1556"/>
              </a:gdLst>
              <a:ahLst/>
              <a:cxnLst>
                <a:cxn ang="T8">
                  <a:pos x="T0" y="T1"/>
                </a:cxn>
                <a:cxn ang="T9">
                  <a:pos x="T2" y="T3"/>
                </a:cxn>
                <a:cxn ang="T10">
                  <a:pos x="T4" y="T5"/>
                </a:cxn>
                <a:cxn ang="T11">
                  <a:pos x="T6" y="T7"/>
                </a:cxn>
              </a:cxnLst>
              <a:rect l="T12" t="T13" r="T14" b="T15"/>
              <a:pathLst>
                <a:path w="2024" h="1556">
                  <a:moveTo>
                    <a:pt x="2024" y="0"/>
                  </a:moveTo>
                  <a:lnTo>
                    <a:pt x="1662" y="0"/>
                  </a:lnTo>
                  <a:lnTo>
                    <a:pt x="360" y="1554"/>
                  </a:lnTo>
                  <a:lnTo>
                    <a:pt x="0" y="1556"/>
                  </a:lnTo>
                </a:path>
              </a:pathLst>
            </a:custGeom>
            <a:noFill/>
            <a:ln w="12700">
              <a:solidFill>
                <a:srgbClr val="000000"/>
              </a:solidFill>
              <a:prstDash val="dash"/>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5" name="Freeform 19"/>
            <p:cNvSpPr>
              <a:spLocks/>
            </p:cNvSpPr>
            <p:nvPr/>
          </p:nvSpPr>
          <p:spPr bwMode="auto">
            <a:xfrm>
              <a:off x="4053" y="1509"/>
              <a:ext cx="810" cy="325"/>
            </a:xfrm>
            <a:custGeom>
              <a:avLst/>
              <a:gdLst>
                <a:gd name="T0" fmla="*/ 0 w 2024"/>
                <a:gd name="T1" fmla="*/ 0 h 813"/>
                <a:gd name="T2" fmla="*/ 0 w 2024"/>
                <a:gd name="T3" fmla="*/ 0 h 813"/>
                <a:gd name="T4" fmla="*/ 0 w 2024"/>
                <a:gd name="T5" fmla="*/ 0 h 813"/>
                <a:gd name="T6" fmla="*/ 0 w 2024"/>
                <a:gd name="T7" fmla="*/ 0 h 813"/>
                <a:gd name="T8" fmla="*/ 0 60000 65536"/>
                <a:gd name="T9" fmla="*/ 0 60000 65536"/>
                <a:gd name="T10" fmla="*/ 0 60000 65536"/>
                <a:gd name="T11" fmla="*/ 0 60000 65536"/>
                <a:gd name="T12" fmla="*/ 0 w 2024"/>
                <a:gd name="T13" fmla="*/ 0 h 813"/>
                <a:gd name="T14" fmla="*/ 2024 w 2024"/>
                <a:gd name="T15" fmla="*/ 813 h 813"/>
              </a:gdLst>
              <a:ahLst/>
              <a:cxnLst>
                <a:cxn ang="T8">
                  <a:pos x="T0" y="T1"/>
                </a:cxn>
                <a:cxn ang="T9">
                  <a:pos x="T2" y="T3"/>
                </a:cxn>
                <a:cxn ang="T10">
                  <a:pos x="T4" y="T5"/>
                </a:cxn>
                <a:cxn ang="T11">
                  <a:pos x="T6" y="T7"/>
                </a:cxn>
              </a:cxnLst>
              <a:rect l="T12" t="T13" r="T14" b="T15"/>
              <a:pathLst>
                <a:path w="2024" h="813">
                  <a:moveTo>
                    <a:pt x="2024" y="0"/>
                  </a:moveTo>
                  <a:lnTo>
                    <a:pt x="1674" y="9"/>
                  </a:lnTo>
                  <a:lnTo>
                    <a:pt x="348" y="813"/>
                  </a:lnTo>
                  <a:lnTo>
                    <a:pt x="0" y="810"/>
                  </a:lnTo>
                </a:path>
              </a:pathLst>
            </a:custGeom>
            <a:noFill/>
            <a:ln w="12700">
              <a:solidFill>
                <a:srgbClr val="000000"/>
              </a:solidFill>
              <a:prstDash val="dash"/>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6" name="Line 22"/>
            <p:cNvSpPr>
              <a:spLocks noChangeShapeType="1"/>
            </p:cNvSpPr>
            <p:nvPr/>
          </p:nvSpPr>
          <p:spPr bwMode="auto">
            <a:xfrm>
              <a:off x="4059" y="2478"/>
              <a:ext cx="810" cy="0"/>
            </a:xfrm>
            <a:prstGeom prst="line">
              <a:avLst/>
            </a:prstGeom>
            <a:noFill/>
            <a:ln w="12700">
              <a:solidFill>
                <a:srgbClr val="990033"/>
              </a:solidFill>
              <a:prstDash val="dash"/>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4227" name="Line 23"/>
            <p:cNvSpPr>
              <a:spLocks noChangeShapeType="1"/>
            </p:cNvSpPr>
            <p:nvPr/>
          </p:nvSpPr>
          <p:spPr bwMode="auto">
            <a:xfrm>
              <a:off x="4057" y="2631"/>
              <a:ext cx="809" cy="0"/>
            </a:xfrm>
            <a:prstGeom prst="line">
              <a:avLst/>
            </a:prstGeom>
            <a:noFill/>
            <a:ln w="12700">
              <a:solidFill>
                <a:srgbClr val="990033"/>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36998" name="Group 134"/>
          <p:cNvGraphicFramePr>
            <a:graphicFrameLocks noGrp="1"/>
          </p:cNvGraphicFramePr>
          <p:nvPr>
            <p:extLst>
              <p:ext uri="{D42A27DB-BD31-4B8C-83A1-F6EECF244321}">
                <p14:modId xmlns:p14="http://schemas.microsoft.com/office/powerpoint/2010/main" val="1495230262"/>
              </p:ext>
            </p:extLst>
          </p:nvPr>
        </p:nvGraphicFramePr>
        <p:xfrm>
          <a:off x="250825" y="1412776"/>
          <a:ext cx="5184775" cy="2854326"/>
        </p:xfrm>
        <a:graphic>
          <a:graphicData uri="http://schemas.openxmlformats.org/drawingml/2006/table">
            <a:tbl>
              <a:tblPr rtl="1"/>
              <a:tblGrid>
                <a:gridCol w="360362"/>
                <a:gridCol w="704850"/>
                <a:gridCol w="936625"/>
                <a:gridCol w="1133475"/>
                <a:gridCol w="971550"/>
                <a:gridCol w="717550"/>
                <a:gridCol w="360363"/>
              </a:tblGrid>
              <a:tr h="462763">
                <a:tc gridSpan="3">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FFFF"/>
                          </a:solidFill>
                          <a:effectLst/>
                          <a:latin typeface="Times New Roman" pitchFamily="18" charset="0"/>
                          <a:ea typeface="Times New Roman" pitchFamily="18" charset="0"/>
                          <a:cs typeface="2  Lotus" pitchFamily="2" charset="-78"/>
                        </a:rPr>
                        <a:t>کلاس </a:t>
                      </a:r>
                      <a:r>
                        <a:rPr kumimoji="0" lang="en-US" sz="1600" b="1" i="0" u="none" strike="noStrike" cap="none" normalizeH="0" baseline="0" dirty="0" smtClean="0">
                          <a:ln>
                            <a:noFill/>
                          </a:ln>
                          <a:solidFill>
                            <a:srgbClr val="FFFFFF"/>
                          </a:solidFill>
                          <a:effectLst/>
                          <a:latin typeface="Times New Roman" pitchFamily="18" charset="0"/>
                          <a:ea typeface="Times New Roman" pitchFamily="18" charset="0"/>
                          <a:cs typeface="2  Lotus" pitchFamily="2" charset="-78"/>
                        </a:rPr>
                        <a:t>B</a:t>
                      </a:r>
                      <a:endParaRPr kumimoji="0" lang="en-US" sz="16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4A"/>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4A"/>
                    </a:solidFill>
                  </a:tcPr>
                </a:tc>
                <a:tc gridSpan="3">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FFFFFF"/>
                          </a:solidFill>
                          <a:effectLst/>
                          <a:latin typeface="Times New Roman" pitchFamily="18" charset="0"/>
                          <a:ea typeface="Times New Roman" pitchFamily="18" charset="0"/>
                          <a:cs typeface="2  Lotus" pitchFamily="2" charset="-78"/>
                        </a:rPr>
                        <a:t>کلاس </a:t>
                      </a:r>
                      <a:r>
                        <a:rPr kumimoji="0" lang="en-US" sz="1600" b="1" i="0" u="none" strike="noStrike" cap="none" normalizeH="0" baseline="0" smtClean="0">
                          <a:ln>
                            <a:noFill/>
                          </a:ln>
                          <a:solidFill>
                            <a:srgbClr val="FFFFFF"/>
                          </a:solidFill>
                          <a:effectLst/>
                          <a:latin typeface="Times New Roman" pitchFamily="18" charset="0"/>
                          <a:ea typeface="Times New Roman" pitchFamily="18" charset="0"/>
                          <a:cs typeface="2  Lotus" pitchFamily="2" charset="-78"/>
                        </a:rPr>
                        <a:t>A</a:t>
                      </a:r>
                      <a:endParaRPr kumimoji="0" lang="en-US" sz="1600" b="1"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44A"/>
                    </a:solidFill>
                  </a:tcPr>
                </a:tc>
                <a:tc hMerge="1">
                  <a:txBody>
                    <a:bodyPr/>
                    <a:lstStyle/>
                    <a:p>
                      <a:endParaRPr lang="en-US"/>
                    </a:p>
                  </a:txBody>
                  <a:tcPr/>
                </a:tc>
                <a:tc hMerge="1">
                  <a:txBody>
                    <a:bodyPr/>
                    <a:lstStyle/>
                    <a:p>
                      <a:endParaRPr lang="en-US"/>
                    </a:p>
                  </a:txBody>
                  <a:tcPr/>
                </a:tc>
              </a:tr>
              <a:tr h="4627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شماره پین</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رنگ سیم</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نوع کاربری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نوع کاربری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رنگ سیم</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شماره پین</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74664">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1</a:t>
                      </a:r>
                      <a:endParaRPr kumimoji="0" lang="fa-IR"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سفيد نارنجی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گیرنده مثبت </a:t>
                      </a:r>
                      <a:r>
                        <a:rPr kumimoji="0" lang="en-US" sz="10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RD</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rowSpan="8">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گیرنده مثبت </a:t>
                      </a:r>
                      <a:r>
                        <a:rPr kumimoji="0" lang="en-US" sz="10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RD</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سبز</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1</a:t>
                      </a:r>
                      <a:endParaRPr kumimoji="0" lang="fa-IR"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74664">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2</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نارنجی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گیرنده م</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نفی</a:t>
                      </a:r>
                      <a:r>
                        <a:rPr kumimoji="0" lang="en-US" sz="10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 RD</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گیرنده م</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نفی</a:t>
                      </a:r>
                      <a:r>
                        <a:rPr kumimoji="0" lang="en-US" sz="10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 RD</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سبز</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2</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74664">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3</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سبز</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فرستنده مثبت </a:t>
                      </a:r>
                      <a:r>
                        <a:rPr kumimoji="0" lang="en-US" sz="9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TD</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فرستنده مثبت </a:t>
                      </a:r>
                      <a:r>
                        <a:rPr kumimoji="0" lang="en-US" sz="9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TD</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سفيد نارنجی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3</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1909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4</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آبی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آبی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4</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22271">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5</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آبی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آبی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5</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22271">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6</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سبز</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فرستنده منفی </a:t>
                      </a:r>
                      <a:r>
                        <a:rPr kumimoji="0" lang="en-US" sz="10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TD</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فرستنده منفی </a:t>
                      </a:r>
                      <a:r>
                        <a:rPr kumimoji="0" lang="en-US" sz="10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TD</a:t>
                      </a:r>
                      <a:r>
                        <a:rPr kumimoji="0" lang="ar-SA" sz="1200" b="0" i="0" u="none" strike="noStrike" cap="none" normalizeH="0" baseline="0" dirty="0" smtClean="0">
                          <a:ln>
                            <a:noFill/>
                          </a:ln>
                          <a:solidFill>
                            <a:srgbClr val="000000"/>
                          </a:solidFill>
                          <a:effectLst/>
                          <a:latin typeface="Times New Roman" pitchFamily="18" charset="0"/>
                          <a:ea typeface="Times New Roman" pitchFamily="18" charset="0"/>
                          <a:cs typeface="2  Lotus" pitchFamily="2" charset="-78"/>
                        </a:rPr>
                        <a:t>-</a:t>
                      </a:r>
                      <a:endParaRPr kumimoji="0" lang="ar-SA" sz="1800" b="0" i="0" u="none" strike="noStrike" cap="none" normalizeH="0" baseline="0" dirty="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نارنجی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6</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22271">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7</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قهوه</a:t>
                      </a:r>
                      <a:r>
                        <a:rPr kumimoji="0" lang="ar-SA" sz="4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 </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ای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سفید قهوه ای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7</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r h="2189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8</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قهوه</a:t>
                      </a:r>
                      <a:r>
                        <a:rPr kumimoji="0" lang="ar-SA" sz="1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 </a:t>
                      </a: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ای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عدم اتصال </a:t>
                      </a:r>
                      <a:r>
                        <a:rPr kumimoji="0" lang="en-US" sz="10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NC</a:t>
                      </a:r>
                      <a:endParaRPr kumimoji="0" lang="en-US" sz="1800" b="0" i="0" u="none" strike="noStrike" cap="none" normalizeH="0" baseline="0" smtClean="0">
                        <a:ln>
                          <a:noFill/>
                        </a:ln>
                        <a:solidFill>
                          <a:schemeClr val="tx1"/>
                        </a:solidFill>
                        <a:effectLst/>
                        <a:latin typeface="Tahoma" pitchFamily="34" charset="0"/>
                        <a:cs typeface="Arial" charset="0"/>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قهوه ای</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ea typeface="Times New Roman" pitchFamily="18" charset="0"/>
                          <a:cs typeface="2  Lotus" pitchFamily="2" charset="-78"/>
                        </a:rPr>
                        <a:t>8</a:t>
                      </a:r>
                      <a:endParaRPr kumimoji="0" lang="ar-SA" sz="1800" b="0" i="0" u="none" strike="noStrike" cap="none" normalizeH="0" baseline="0" smtClean="0">
                        <a:ln>
                          <a:noFill/>
                        </a:ln>
                        <a:solidFill>
                          <a:schemeClr val="tx1"/>
                        </a:solidFill>
                        <a:effectLst/>
                        <a:latin typeface="Tahoma" pitchFamily="34" charset="0"/>
                        <a:ea typeface="Times New Roman" pitchFamily="18" charset="0"/>
                        <a:cs typeface="2  Lotus" pitchFamily="2" charset="-78"/>
                      </a:endParaRPr>
                    </a:p>
                  </a:txBody>
                  <a:tcPr marL="18000" marR="18000" marT="18002" marB="180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E9"/>
                    </a:solidFill>
                  </a:tcPr>
                </a:tc>
              </a:tr>
            </a:tbl>
          </a:graphicData>
        </a:graphic>
      </p:graphicFrame>
      <p:grpSp>
        <p:nvGrpSpPr>
          <p:cNvPr id="4189" name="Group 111"/>
          <p:cNvGrpSpPr>
            <a:grpSpLocks/>
          </p:cNvGrpSpPr>
          <p:nvPr/>
        </p:nvGrpSpPr>
        <p:grpSpPr bwMode="auto">
          <a:xfrm>
            <a:off x="2339975" y="2492276"/>
            <a:ext cx="1079500" cy="1657350"/>
            <a:chOff x="4053" y="1509"/>
            <a:chExt cx="816" cy="1122"/>
          </a:xfrm>
        </p:grpSpPr>
        <p:sp>
          <p:nvSpPr>
            <p:cNvPr id="4212" name="Line 112"/>
            <p:cNvSpPr>
              <a:spLocks noChangeShapeType="1"/>
            </p:cNvSpPr>
            <p:nvPr/>
          </p:nvSpPr>
          <p:spPr bwMode="auto">
            <a:xfrm>
              <a:off x="4055" y="1992"/>
              <a:ext cx="810" cy="0"/>
            </a:xfrm>
            <a:prstGeom prst="line">
              <a:avLst/>
            </a:prstGeom>
            <a:noFill/>
            <a:ln w="12700">
              <a:solidFill>
                <a:schemeClr val="folHlink"/>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4213" name="Line 113"/>
            <p:cNvSpPr>
              <a:spLocks noChangeShapeType="1"/>
            </p:cNvSpPr>
            <p:nvPr/>
          </p:nvSpPr>
          <p:spPr bwMode="auto">
            <a:xfrm>
              <a:off x="4055" y="2147"/>
              <a:ext cx="810" cy="0"/>
            </a:xfrm>
            <a:prstGeom prst="line">
              <a:avLst/>
            </a:prstGeom>
            <a:noFill/>
            <a:ln w="12700">
              <a:solidFill>
                <a:schemeClr val="folHlink"/>
              </a:solidFill>
              <a:prstDash val="dash"/>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4214" name="Freeform 114"/>
            <p:cNvSpPr>
              <a:spLocks/>
            </p:cNvSpPr>
            <p:nvPr/>
          </p:nvSpPr>
          <p:spPr bwMode="auto">
            <a:xfrm>
              <a:off x="4053" y="1509"/>
              <a:ext cx="810" cy="325"/>
            </a:xfrm>
            <a:custGeom>
              <a:avLst/>
              <a:gdLst>
                <a:gd name="T0" fmla="*/ 0 w 2024"/>
                <a:gd name="T1" fmla="*/ 0 h 813"/>
                <a:gd name="T2" fmla="*/ 0 w 2024"/>
                <a:gd name="T3" fmla="*/ 0 h 813"/>
                <a:gd name="T4" fmla="*/ 0 w 2024"/>
                <a:gd name="T5" fmla="*/ 0 h 813"/>
                <a:gd name="T6" fmla="*/ 0 w 2024"/>
                <a:gd name="T7" fmla="*/ 0 h 813"/>
                <a:gd name="T8" fmla="*/ 0 60000 65536"/>
                <a:gd name="T9" fmla="*/ 0 60000 65536"/>
                <a:gd name="T10" fmla="*/ 0 60000 65536"/>
                <a:gd name="T11" fmla="*/ 0 60000 65536"/>
                <a:gd name="T12" fmla="*/ 0 w 2024"/>
                <a:gd name="T13" fmla="*/ 0 h 813"/>
                <a:gd name="T14" fmla="*/ 2024 w 2024"/>
                <a:gd name="T15" fmla="*/ 813 h 813"/>
              </a:gdLst>
              <a:ahLst/>
              <a:cxnLst>
                <a:cxn ang="T8">
                  <a:pos x="T0" y="T1"/>
                </a:cxn>
                <a:cxn ang="T9">
                  <a:pos x="T2" y="T3"/>
                </a:cxn>
                <a:cxn ang="T10">
                  <a:pos x="T4" y="T5"/>
                </a:cxn>
                <a:cxn ang="T11">
                  <a:pos x="T6" y="T7"/>
                </a:cxn>
              </a:cxnLst>
              <a:rect l="T12" t="T13" r="T14" b="T15"/>
              <a:pathLst>
                <a:path w="2024" h="813">
                  <a:moveTo>
                    <a:pt x="0" y="0"/>
                  </a:moveTo>
                  <a:lnTo>
                    <a:pt x="354" y="9"/>
                  </a:lnTo>
                  <a:lnTo>
                    <a:pt x="1662" y="813"/>
                  </a:lnTo>
                  <a:lnTo>
                    <a:pt x="2024" y="810"/>
                  </a:lnTo>
                </a:path>
              </a:pathLst>
            </a:custGeom>
            <a:noFill/>
            <a:ln w="12700">
              <a:solidFill>
                <a:srgbClr val="000000"/>
              </a:solidFill>
              <a:prstDash val="dash"/>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5" name="Freeform 115"/>
            <p:cNvSpPr>
              <a:spLocks/>
            </p:cNvSpPr>
            <p:nvPr/>
          </p:nvSpPr>
          <p:spPr bwMode="auto">
            <a:xfrm>
              <a:off x="4054" y="1674"/>
              <a:ext cx="812" cy="625"/>
            </a:xfrm>
            <a:custGeom>
              <a:avLst/>
              <a:gdLst>
                <a:gd name="T0" fmla="*/ 0 w 2030"/>
                <a:gd name="T1" fmla="*/ 0 h 1562"/>
                <a:gd name="T2" fmla="*/ 0 w 2030"/>
                <a:gd name="T3" fmla="*/ 0 h 1562"/>
                <a:gd name="T4" fmla="*/ 0 w 2030"/>
                <a:gd name="T5" fmla="*/ 0 h 1562"/>
                <a:gd name="T6" fmla="*/ 0 w 2030"/>
                <a:gd name="T7" fmla="*/ 0 h 1562"/>
                <a:gd name="T8" fmla="*/ 0 60000 65536"/>
                <a:gd name="T9" fmla="*/ 0 60000 65536"/>
                <a:gd name="T10" fmla="*/ 0 60000 65536"/>
                <a:gd name="T11" fmla="*/ 0 60000 65536"/>
                <a:gd name="T12" fmla="*/ 0 w 2030"/>
                <a:gd name="T13" fmla="*/ 0 h 1562"/>
                <a:gd name="T14" fmla="*/ 2030 w 2030"/>
                <a:gd name="T15" fmla="*/ 1562 h 1562"/>
              </a:gdLst>
              <a:ahLst/>
              <a:cxnLst>
                <a:cxn ang="T8">
                  <a:pos x="T0" y="T1"/>
                </a:cxn>
                <a:cxn ang="T9">
                  <a:pos x="T2" y="T3"/>
                </a:cxn>
                <a:cxn ang="T10">
                  <a:pos x="T4" y="T5"/>
                </a:cxn>
                <a:cxn ang="T11">
                  <a:pos x="T6" y="T7"/>
                </a:cxn>
              </a:cxnLst>
              <a:rect l="T12" t="T13" r="T14" b="T15"/>
              <a:pathLst>
                <a:path w="2030" h="1562">
                  <a:moveTo>
                    <a:pt x="0" y="2"/>
                  </a:moveTo>
                  <a:lnTo>
                    <a:pt x="346" y="0"/>
                  </a:lnTo>
                  <a:lnTo>
                    <a:pt x="1660" y="1560"/>
                  </a:lnTo>
                  <a:lnTo>
                    <a:pt x="2030" y="1562"/>
                  </a:lnTo>
                </a:path>
              </a:pathLst>
            </a:custGeom>
            <a:noFill/>
            <a:ln w="12700">
              <a:solidFill>
                <a:srgbClr val="000000"/>
              </a:solidFill>
              <a:prstDash val="dash"/>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6" name="Freeform 116"/>
            <p:cNvSpPr>
              <a:spLocks/>
            </p:cNvSpPr>
            <p:nvPr/>
          </p:nvSpPr>
          <p:spPr bwMode="auto">
            <a:xfrm>
              <a:off x="4053" y="1676"/>
              <a:ext cx="810" cy="623"/>
            </a:xfrm>
            <a:custGeom>
              <a:avLst/>
              <a:gdLst>
                <a:gd name="T0" fmla="*/ 0 w 2024"/>
                <a:gd name="T1" fmla="*/ 0 h 1556"/>
                <a:gd name="T2" fmla="*/ 0 w 2024"/>
                <a:gd name="T3" fmla="*/ 0 h 1556"/>
                <a:gd name="T4" fmla="*/ 0 w 2024"/>
                <a:gd name="T5" fmla="*/ 0 h 1556"/>
                <a:gd name="T6" fmla="*/ 0 w 2024"/>
                <a:gd name="T7" fmla="*/ 0 h 1556"/>
                <a:gd name="T8" fmla="*/ 0 60000 65536"/>
                <a:gd name="T9" fmla="*/ 0 60000 65536"/>
                <a:gd name="T10" fmla="*/ 0 60000 65536"/>
                <a:gd name="T11" fmla="*/ 0 60000 65536"/>
                <a:gd name="T12" fmla="*/ 0 w 2024"/>
                <a:gd name="T13" fmla="*/ 0 h 1556"/>
                <a:gd name="T14" fmla="*/ 2024 w 2024"/>
                <a:gd name="T15" fmla="*/ 1556 h 1556"/>
              </a:gdLst>
              <a:ahLst/>
              <a:cxnLst>
                <a:cxn ang="T8">
                  <a:pos x="T0" y="T1"/>
                </a:cxn>
                <a:cxn ang="T9">
                  <a:pos x="T2" y="T3"/>
                </a:cxn>
                <a:cxn ang="T10">
                  <a:pos x="T4" y="T5"/>
                </a:cxn>
                <a:cxn ang="T11">
                  <a:pos x="T6" y="T7"/>
                </a:cxn>
              </a:cxnLst>
              <a:rect l="T12" t="T13" r="T14" b="T15"/>
              <a:pathLst>
                <a:path w="2024" h="1556">
                  <a:moveTo>
                    <a:pt x="2024" y="0"/>
                  </a:moveTo>
                  <a:lnTo>
                    <a:pt x="1662" y="0"/>
                  </a:lnTo>
                  <a:lnTo>
                    <a:pt x="360" y="1554"/>
                  </a:lnTo>
                  <a:lnTo>
                    <a:pt x="0" y="1556"/>
                  </a:lnTo>
                </a:path>
              </a:pathLst>
            </a:custGeom>
            <a:noFill/>
            <a:ln w="12700">
              <a:solidFill>
                <a:srgbClr val="000000"/>
              </a:solidFill>
              <a:prstDash val="dash"/>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7" name="Freeform 117"/>
            <p:cNvSpPr>
              <a:spLocks/>
            </p:cNvSpPr>
            <p:nvPr/>
          </p:nvSpPr>
          <p:spPr bwMode="auto">
            <a:xfrm>
              <a:off x="4053" y="1509"/>
              <a:ext cx="810" cy="325"/>
            </a:xfrm>
            <a:custGeom>
              <a:avLst/>
              <a:gdLst>
                <a:gd name="T0" fmla="*/ 0 w 2024"/>
                <a:gd name="T1" fmla="*/ 0 h 813"/>
                <a:gd name="T2" fmla="*/ 0 w 2024"/>
                <a:gd name="T3" fmla="*/ 0 h 813"/>
                <a:gd name="T4" fmla="*/ 0 w 2024"/>
                <a:gd name="T5" fmla="*/ 0 h 813"/>
                <a:gd name="T6" fmla="*/ 0 w 2024"/>
                <a:gd name="T7" fmla="*/ 0 h 813"/>
                <a:gd name="T8" fmla="*/ 0 60000 65536"/>
                <a:gd name="T9" fmla="*/ 0 60000 65536"/>
                <a:gd name="T10" fmla="*/ 0 60000 65536"/>
                <a:gd name="T11" fmla="*/ 0 60000 65536"/>
                <a:gd name="T12" fmla="*/ 0 w 2024"/>
                <a:gd name="T13" fmla="*/ 0 h 813"/>
                <a:gd name="T14" fmla="*/ 2024 w 2024"/>
                <a:gd name="T15" fmla="*/ 813 h 813"/>
              </a:gdLst>
              <a:ahLst/>
              <a:cxnLst>
                <a:cxn ang="T8">
                  <a:pos x="T0" y="T1"/>
                </a:cxn>
                <a:cxn ang="T9">
                  <a:pos x="T2" y="T3"/>
                </a:cxn>
                <a:cxn ang="T10">
                  <a:pos x="T4" y="T5"/>
                </a:cxn>
                <a:cxn ang="T11">
                  <a:pos x="T6" y="T7"/>
                </a:cxn>
              </a:cxnLst>
              <a:rect l="T12" t="T13" r="T14" b="T15"/>
              <a:pathLst>
                <a:path w="2024" h="813">
                  <a:moveTo>
                    <a:pt x="2024" y="0"/>
                  </a:moveTo>
                  <a:lnTo>
                    <a:pt x="1674" y="9"/>
                  </a:lnTo>
                  <a:lnTo>
                    <a:pt x="348" y="813"/>
                  </a:lnTo>
                  <a:lnTo>
                    <a:pt x="0" y="810"/>
                  </a:lnTo>
                </a:path>
              </a:pathLst>
            </a:custGeom>
            <a:noFill/>
            <a:ln w="12700">
              <a:solidFill>
                <a:srgbClr val="000000"/>
              </a:solidFill>
              <a:prstDash val="dash"/>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8" name="Line 118"/>
            <p:cNvSpPr>
              <a:spLocks noChangeShapeType="1"/>
            </p:cNvSpPr>
            <p:nvPr/>
          </p:nvSpPr>
          <p:spPr bwMode="auto">
            <a:xfrm>
              <a:off x="4059" y="2478"/>
              <a:ext cx="810" cy="0"/>
            </a:xfrm>
            <a:prstGeom prst="line">
              <a:avLst/>
            </a:prstGeom>
            <a:noFill/>
            <a:ln w="12700">
              <a:solidFill>
                <a:srgbClr val="990033"/>
              </a:solidFill>
              <a:prstDash val="dash"/>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4219" name="Line 119"/>
            <p:cNvSpPr>
              <a:spLocks noChangeShapeType="1"/>
            </p:cNvSpPr>
            <p:nvPr/>
          </p:nvSpPr>
          <p:spPr bwMode="auto">
            <a:xfrm>
              <a:off x="4057" y="2631"/>
              <a:ext cx="809" cy="0"/>
            </a:xfrm>
            <a:prstGeom prst="line">
              <a:avLst/>
            </a:prstGeom>
            <a:noFill/>
            <a:ln w="12700">
              <a:solidFill>
                <a:srgbClr val="990033"/>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grpSp>
      <p:sp>
        <p:nvSpPr>
          <p:cNvPr id="4190" name="Rectangle 120"/>
          <p:cNvSpPr>
            <a:spLocks noChangeArrowheads="1"/>
          </p:cNvSpPr>
          <p:nvPr/>
        </p:nvSpPr>
        <p:spPr bwMode="auto">
          <a:xfrm>
            <a:off x="3708400" y="5229225"/>
            <a:ext cx="51641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ar-SA" altLang="fa-IR" sz="1800" b="1">
                <a:solidFill>
                  <a:schemeClr val="hlink"/>
                </a:solidFill>
                <a:latin typeface="Times New Roman" pitchFamily="18" charset="0"/>
                <a:cs typeface="2  Lotus" pitchFamily="2" charset="-78"/>
              </a:rPr>
              <a:t>کابل</a:t>
            </a:r>
            <a:r>
              <a:rPr lang="en-US" altLang="fa-IR" sz="1600" b="1">
                <a:solidFill>
                  <a:schemeClr val="hlink"/>
                </a:solidFill>
                <a:latin typeface="Times New Roman" pitchFamily="18" charset="0"/>
                <a:cs typeface="2  Lotus" pitchFamily="2" charset="-78"/>
              </a:rPr>
              <a:t>Crossover</a:t>
            </a:r>
            <a:r>
              <a:rPr lang="en-US" altLang="fa-IR" sz="1800" b="1">
                <a:solidFill>
                  <a:schemeClr val="hlink"/>
                </a:solidFill>
                <a:latin typeface="Times New Roman" pitchFamily="18" charset="0"/>
                <a:cs typeface="2  Lotus" pitchFamily="2" charset="-78"/>
              </a:rPr>
              <a:t> </a:t>
            </a:r>
            <a:r>
              <a:rPr lang="fa-IR" altLang="fa-IR" sz="1800" b="1">
                <a:solidFill>
                  <a:schemeClr val="hlink"/>
                </a:solidFill>
                <a:latin typeface="Times New Roman" pitchFamily="18" charset="0"/>
                <a:cs typeface="2  Lotus" pitchFamily="2" charset="-78"/>
              </a:rPr>
              <a:t>:</a:t>
            </a:r>
            <a:endParaRPr lang="en-US" altLang="fa-IR" sz="1800">
              <a:solidFill>
                <a:schemeClr val="hlink"/>
              </a:solidFill>
              <a:latin typeface="Times New Roman" pitchFamily="18" charset="0"/>
              <a:cs typeface="2  Lotus" pitchFamily="2" charset="-78"/>
            </a:endParaRPr>
          </a:p>
          <a:p>
            <a:pPr eaLnBrk="1" hangingPunct="1">
              <a:spcBef>
                <a:spcPct val="0"/>
              </a:spcBef>
              <a:buFontTx/>
              <a:buNone/>
            </a:pPr>
            <a:r>
              <a:rPr lang="ar-SA" altLang="fa-IR" sz="1800">
                <a:latin typeface="Times New Roman" pitchFamily="18" charset="0"/>
                <a:cs typeface="2  Lotus" pitchFamily="2" charset="-78"/>
              </a:rPr>
              <a:t>برای اتصال دو دستگاه مشابه</a:t>
            </a:r>
            <a:r>
              <a:rPr lang="fa-IR" altLang="fa-IR" sz="1800">
                <a:latin typeface="Times New Roman" pitchFamily="18" charset="0"/>
                <a:cs typeface="2  Lotus" pitchFamily="2" charset="-78"/>
              </a:rPr>
              <a:t>،</a:t>
            </a:r>
            <a:r>
              <a:rPr lang="ar-SA" altLang="fa-IR" sz="1800">
                <a:latin typeface="Times New Roman" pitchFamily="18" charset="0"/>
                <a:cs typeface="2  Lotus" pitchFamily="2" charset="-78"/>
              </a:rPr>
              <a:t> نظير سوئيچ ها، روترها، هاب ها و کامپيوترهای شخصی، استفاده می گردد. </a:t>
            </a:r>
            <a:r>
              <a:rPr lang="fa-IR" altLang="fa-IR" sz="1800">
                <a:latin typeface="Times New Roman" pitchFamily="18" charset="0"/>
                <a:cs typeface="2  Lotus" pitchFamily="2" charset="-78"/>
              </a:rPr>
              <a:t>در این نوع، یک سر کابل بروش سیم بندی کلاس </a:t>
            </a:r>
            <a:r>
              <a:rPr lang="en-US" altLang="fa-IR" sz="1600">
                <a:latin typeface="Times New Roman" pitchFamily="18" charset="0"/>
                <a:cs typeface="2  Lotus" pitchFamily="2" charset="-78"/>
              </a:rPr>
              <a:t>A</a:t>
            </a:r>
            <a:r>
              <a:rPr lang="fa-IR" altLang="fa-IR" sz="1800">
                <a:latin typeface="Times New Roman" pitchFamily="18" charset="0"/>
                <a:cs typeface="2  Lotus" pitchFamily="2" charset="-78"/>
              </a:rPr>
              <a:t> و سر دیگر به روش کلاس </a:t>
            </a:r>
            <a:r>
              <a:rPr lang="en-US" altLang="fa-IR" sz="1600">
                <a:latin typeface="Times New Roman" pitchFamily="18" charset="0"/>
                <a:cs typeface="2  Lotus" pitchFamily="2" charset="-78"/>
              </a:rPr>
              <a:t>B</a:t>
            </a:r>
            <a:r>
              <a:rPr lang="fa-IR" altLang="fa-IR" sz="1800">
                <a:latin typeface="Times New Roman" pitchFamily="18" charset="0"/>
                <a:cs typeface="2  Lotus" pitchFamily="2" charset="-78"/>
              </a:rPr>
              <a:t> پرس میگردد.</a:t>
            </a:r>
            <a:endParaRPr lang="ar-SA" altLang="fa-IR" sz="1800">
              <a:latin typeface="Times New Roman" pitchFamily="18" charset="0"/>
              <a:cs typeface="2  Lotus" pitchFamily="2" charset="-78"/>
            </a:endParaRPr>
          </a:p>
        </p:txBody>
      </p:sp>
      <p:pic>
        <p:nvPicPr>
          <p:cNvPr id="4191" name="Picture 121" descr="1"/>
          <p:cNvPicPr>
            <a:picLocks noChangeAspect="1" noChangeArrowheads="1"/>
          </p:cNvPicPr>
          <p:nvPr/>
        </p:nvPicPr>
        <p:blipFill>
          <a:blip r:embed="rId2">
            <a:extLst>
              <a:ext uri="{28A0092B-C50C-407E-A947-70E740481C1C}">
                <a14:useLocalDpi xmlns:a14="http://schemas.microsoft.com/office/drawing/2010/main" val="0"/>
              </a:ext>
            </a:extLst>
          </a:blip>
          <a:srcRect l="1096" t="3902"/>
          <a:stretch>
            <a:fillRect/>
          </a:stretch>
        </p:blipFill>
        <p:spPr bwMode="auto">
          <a:xfrm>
            <a:off x="5651500" y="4598988"/>
            <a:ext cx="325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2" name="Text Box 122"/>
          <p:cNvSpPr txBox="1">
            <a:spLocks noChangeArrowheads="1"/>
          </p:cNvSpPr>
          <p:nvPr/>
        </p:nvSpPr>
        <p:spPr bwMode="auto">
          <a:xfrm>
            <a:off x="5473700" y="431641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a:latin typeface="Times New Roman" pitchFamily="18" charset="0"/>
                <a:cs typeface="Times New Roman" pitchFamily="18" charset="0"/>
              </a:rPr>
              <a:t>Class A</a:t>
            </a:r>
          </a:p>
        </p:txBody>
      </p:sp>
      <p:sp>
        <p:nvSpPr>
          <p:cNvPr id="4193" name="Text Box 123"/>
          <p:cNvSpPr txBox="1">
            <a:spLocks noChangeArrowheads="1"/>
          </p:cNvSpPr>
          <p:nvPr/>
        </p:nvSpPr>
        <p:spPr bwMode="auto">
          <a:xfrm>
            <a:off x="8280400" y="4411663"/>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a:latin typeface="Times New Roman" pitchFamily="18" charset="0"/>
                <a:cs typeface="Times New Roman" pitchFamily="18" charset="0"/>
              </a:rPr>
              <a:t>Class B</a:t>
            </a:r>
          </a:p>
        </p:txBody>
      </p:sp>
      <p:pic>
        <p:nvPicPr>
          <p:cNvPr id="4195" name="Picture 11"/>
          <p:cNvPicPr>
            <a:picLocks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3184525" y="5010150"/>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6" name="Picture 11"/>
          <p:cNvPicPr>
            <a:picLocks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446088" y="5013325"/>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7" name="Freeform 131"/>
          <p:cNvSpPr>
            <a:spLocks/>
          </p:cNvSpPr>
          <p:nvPr/>
        </p:nvSpPr>
        <p:spPr bwMode="auto">
          <a:xfrm>
            <a:off x="827088" y="5157788"/>
            <a:ext cx="2449512" cy="215900"/>
          </a:xfrm>
          <a:custGeom>
            <a:avLst/>
            <a:gdLst>
              <a:gd name="T0" fmla="*/ 0 w 1543"/>
              <a:gd name="T1" fmla="*/ 0 h 183"/>
              <a:gd name="T2" fmla="*/ 2147483647 w 1543"/>
              <a:gd name="T3" fmla="*/ 0 h 183"/>
              <a:gd name="T4" fmla="*/ 2147483647 w 1543"/>
              <a:gd name="T5" fmla="*/ 2147483647 h 183"/>
              <a:gd name="T6" fmla="*/ 2147483647 w 1543"/>
              <a:gd name="T7" fmla="*/ 2147483647 h 183"/>
              <a:gd name="T8" fmla="*/ 0 60000 65536"/>
              <a:gd name="T9" fmla="*/ 0 60000 65536"/>
              <a:gd name="T10" fmla="*/ 0 60000 65536"/>
              <a:gd name="T11" fmla="*/ 0 60000 65536"/>
              <a:gd name="T12" fmla="*/ 0 w 1543"/>
              <a:gd name="T13" fmla="*/ 0 h 183"/>
              <a:gd name="T14" fmla="*/ 1543 w 1543"/>
              <a:gd name="T15" fmla="*/ 183 h 183"/>
            </a:gdLst>
            <a:ahLst/>
            <a:cxnLst>
              <a:cxn ang="T8">
                <a:pos x="T0" y="T1"/>
              </a:cxn>
              <a:cxn ang="T9">
                <a:pos x="T2" y="T3"/>
              </a:cxn>
              <a:cxn ang="T10">
                <a:pos x="T4" y="T5"/>
              </a:cxn>
              <a:cxn ang="T11">
                <a:pos x="T6" y="T7"/>
              </a:cxn>
            </a:cxnLst>
            <a:rect l="T12" t="T13" r="T14" b="T15"/>
            <a:pathLst>
              <a:path w="1543" h="183">
                <a:moveTo>
                  <a:pt x="0" y="0"/>
                </a:moveTo>
                <a:lnTo>
                  <a:pt x="603" y="0"/>
                </a:lnTo>
                <a:lnTo>
                  <a:pt x="876" y="183"/>
                </a:lnTo>
                <a:lnTo>
                  <a:pt x="1543" y="183"/>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8" name="Freeform 132"/>
          <p:cNvSpPr>
            <a:spLocks/>
          </p:cNvSpPr>
          <p:nvPr/>
        </p:nvSpPr>
        <p:spPr bwMode="auto">
          <a:xfrm>
            <a:off x="827088" y="5157788"/>
            <a:ext cx="2459037" cy="214312"/>
          </a:xfrm>
          <a:custGeom>
            <a:avLst/>
            <a:gdLst>
              <a:gd name="T0" fmla="*/ 0 w 1549"/>
              <a:gd name="T1" fmla="*/ 2147483647 h 181"/>
              <a:gd name="T2" fmla="*/ 2147483647 w 1549"/>
              <a:gd name="T3" fmla="*/ 2147483647 h 181"/>
              <a:gd name="T4" fmla="*/ 2147483647 w 1549"/>
              <a:gd name="T5" fmla="*/ 0 h 181"/>
              <a:gd name="T6" fmla="*/ 2147483647 w 1549"/>
              <a:gd name="T7" fmla="*/ 2147483647 h 181"/>
              <a:gd name="T8" fmla="*/ 0 60000 65536"/>
              <a:gd name="T9" fmla="*/ 0 60000 65536"/>
              <a:gd name="T10" fmla="*/ 0 60000 65536"/>
              <a:gd name="T11" fmla="*/ 0 60000 65536"/>
              <a:gd name="T12" fmla="*/ 0 w 1549"/>
              <a:gd name="T13" fmla="*/ 0 h 181"/>
              <a:gd name="T14" fmla="*/ 1549 w 1549"/>
              <a:gd name="T15" fmla="*/ 181 h 181"/>
            </a:gdLst>
            <a:ahLst/>
            <a:cxnLst>
              <a:cxn ang="T8">
                <a:pos x="T0" y="T1"/>
              </a:cxn>
              <a:cxn ang="T9">
                <a:pos x="T2" y="T3"/>
              </a:cxn>
              <a:cxn ang="T10">
                <a:pos x="T4" y="T5"/>
              </a:cxn>
              <a:cxn ang="T11">
                <a:pos x="T6" y="T7"/>
              </a:cxn>
            </a:cxnLst>
            <a:rect l="T12" t="T13" r="T14" b="T15"/>
            <a:pathLst>
              <a:path w="1549" h="181">
                <a:moveTo>
                  <a:pt x="0" y="181"/>
                </a:moveTo>
                <a:lnTo>
                  <a:pt x="606" y="181"/>
                </a:lnTo>
                <a:lnTo>
                  <a:pt x="877" y="0"/>
                </a:lnTo>
                <a:lnTo>
                  <a:pt x="1549" y="1"/>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199" name="Picture 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5661025"/>
            <a:ext cx="647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 name="Picture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5661025"/>
            <a:ext cx="647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 name="Freeform 139"/>
          <p:cNvSpPr>
            <a:spLocks/>
          </p:cNvSpPr>
          <p:nvPr/>
        </p:nvSpPr>
        <p:spPr bwMode="auto">
          <a:xfrm>
            <a:off x="923925" y="5734050"/>
            <a:ext cx="2282825" cy="215900"/>
          </a:xfrm>
          <a:custGeom>
            <a:avLst/>
            <a:gdLst>
              <a:gd name="T0" fmla="*/ 0 w 1438"/>
              <a:gd name="T1" fmla="*/ 0 h 136"/>
              <a:gd name="T2" fmla="*/ 2147483647 w 1438"/>
              <a:gd name="T3" fmla="*/ 0 h 136"/>
              <a:gd name="T4" fmla="*/ 2147483647 w 1438"/>
              <a:gd name="T5" fmla="*/ 2147483647 h 136"/>
              <a:gd name="T6" fmla="*/ 2147483647 w 1438"/>
              <a:gd name="T7" fmla="*/ 2147483647 h 136"/>
              <a:gd name="T8" fmla="*/ 0 60000 65536"/>
              <a:gd name="T9" fmla="*/ 0 60000 65536"/>
              <a:gd name="T10" fmla="*/ 0 60000 65536"/>
              <a:gd name="T11" fmla="*/ 0 60000 65536"/>
              <a:gd name="T12" fmla="*/ 0 w 1438"/>
              <a:gd name="T13" fmla="*/ 0 h 136"/>
              <a:gd name="T14" fmla="*/ 1438 w 1438"/>
              <a:gd name="T15" fmla="*/ 136 h 136"/>
            </a:gdLst>
            <a:ahLst/>
            <a:cxnLst>
              <a:cxn ang="T8">
                <a:pos x="T0" y="T1"/>
              </a:cxn>
              <a:cxn ang="T9">
                <a:pos x="T2" y="T3"/>
              </a:cxn>
              <a:cxn ang="T10">
                <a:pos x="T4" y="T5"/>
              </a:cxn>
              <a:cxn ang="T11">
                <a:pos x="T6" y="T7"/>
              </a:cxn>
            </a:cxnLst>
            <a:rect l="T12" t="T13" r="T14" b="T15"/>
            <a:pathLst>
              <a:path w="1438" h="136">
                <a:moveTo>
                  <a:pt x="0" y="0"/>
                </a:moveTo>
                <a:lnTo>
                  <a:pt x="542" y="0"/>
                </a:lnTo>
                <a:lnTo>
                  <a:pt x="815" y="136"/>
                </a:lnTo>
                <a:lnTo>
                  <a:pt x="1438" y="13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2" name="Freeform 140"/>
          <p:cNvSpPr>
            <a:spLocks/>
          </p:cNvSpPr>
          <p:nvPr/>
        </p:nvSpPr>
        <p:spPr bwMode="auto">
          <a:xfrm>
            <a:off x="827088" y="5735638"/>
            <a:ext cx="2459037" cy="214312"/>
          </a:xfrm>
          <a:custGeom>
            <a:avLst/>
            <a:gdLst>
              <a:gd name="T0" fmla="*/ 0 w 1549"/>
              <a:gd name="T1" fmla="*/ 2147483647 h 181"/>
              <a:gd name="T2" fmla="*/ 2147483647 w 1549"/>
              <a:gd name="T3" fmla="*/ 2147483647 h 181"/>
              <a:gd name="T4" fmla="*/ 2147483647 w 1549"/>
              <a:gd name="T5" fmla="*/ 0 h 181"/>
              <a:gd name="T6" fmla="*/ 2147483647 w 1549"/>
              <a:gd name="T7" fmla="*/ 2147483647 h 181"/>
              <a:gd name="T8" fmla="*/ 0 60000 65536"/>
              <a:gd name="T9" fmla="*/ 0 60000 65536"/>
              <a:gd name="T10" fmla="*/ 0 60000 65536"/>
              <a:gd name="T11" fmla="*/ 0 60000 65536"/>
              <a:gd name="T12" fmla="*/ 0 w 1549"/>
              <a:gd name="T13" fmla="*/ 0 h 181"/>
              <a:gd name="T14" fmla="*/ 1549 w 1549"/>
              <a:gd name="T15" fmla="*/ 181 h 181"/>
            </a:gdLst>
            <a:ahLst/>
            <a:cxnLst>
              <a:cxn ang="T8">
                <a:pos x="T0" y="T1"/>
              </a:cxn>
              <a:cxn ang="T9">
                <a:pos x="T2" y="T3"/>
              </a:cxn>
              <a:cxn ang="T10">
                <a:pos x="T4" y="T5"/>
              </a:cxn>
              <a:cxn ang="T11">
                <a:pos x="T6" y="T7"/>
              </a:cxn>
            </a:cxnLst>
            <a:rect l="T12" t="T13" r="T14" b="T15"/>
            <a:pathLst>
              <a:path w="1549" h="181">
                <a:moveTo>
                  <a:pt x="0" y="181"/>
                </a:moveTo>
                <a:lnTo>
                  <a:pt x="606" y="181"/>
                </a:lnTo>
                <a:lnTo>
                  <a:pt x="877" y="0"/>
                </a:lnTo>
                <a:lnTo>
                  <a:pt x="1549" y="1"/>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203" name="Picture 141"/>
          <p:cNvPicPr>
            <a:picLocks noChangeAspect="1" noChangeArrowheads="1"/>
          </p:cNvPicPr>
          <p:nvPr/>
        </p:nvPicPr>
        <p:blipFill>
          <a:blip r:embed="rId5" cstate="print">
            <a:extLst>
              <a:ext uri="{28A0092B-C50C-407E-A947-70E740481C1C}">
                <a14:useLocalDpi xmlns:a14="http://schemas.microsoft.com/office/drawing/2010/main" val="0"/>
              </a:ext>
            </a:extLst>
          </a:blip>
          <a:srcRect l="3149" r="44099"/>
          <a:stretch>
            <a:fillRect/>
          </a:stretch>
        </p:blipFill>
        <p:spPr bwMode="auto">
          <a:xfrm>
            <a:off x="3281363" y="6249988"/>
            <a:ext cx="4699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 name="Picture 142"/>
          <p:cNvPicPr>
            <a:picLocks noChangeAspect="1" noChangeArrowheads="1"/>
          </p:cNvPicPr>
          <p:nvPr/>
        </p:nvPicPr>
        <p:blipFill>
          <a:blip r:embed="rId5" cstate="print">
            <a:extLst>
              <a:ext uri="{28A0092B-C50C-407E-A947-70E740481C1C}">
                <a14:useLocalDpi xmlns:a14="http://schemas.microsoft.com/office/drawing/2010/main" val="0"/>
              </a:ext>
            </a:extLst>
          </a:blip>
          <a:srcRect l="3149" r="44099"/>
          <a:stretch>
            <a:fillRect/>
          </a:stretch>
        </p:blipFill>
        <p:spPr bwMode="auto">
          <a:xfrm>
            <a:off x="414338" y="6243638"/>
            <a:ext cx="4699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 name="Freeform 143"/>
          <p:cNvSpPr>
            <a:spLocks/>
          </p:cNvSpPr>
          <p:nvPr/>
        </p:nvSpPr>
        <p:spPr bwMode="auto">
          <a:xfrm>
            <a:off x="862013" y="6288088"/>
            <a:ext cx="2449512" cy="215900"/>
          </a:xfrm>
          <a:custGeom>
            <a:avLst/>
            <a:gdLst>
              <a:gd name="T0" fmla="*/ 0 w 1543"/>
              <a:gd name="T1" fmla="*/ 0 h 183"/>
              <a:gd name="T2" fmla="*/ 2147483647 w 1543"/>
              <a:gd name="T3" fmla="*/ 0 h 183"/>
              <a:gd name="T4" fmla="*/ 2147483647 w 1543"/>
              <a:gd name="T5" fmla="*/ 2147483647 h 183"/>
              <a:gd name="T6" fmla="*/ 2147483647 w 1543"/>
              <a:gd name="T7" fmla="*/ 2147483647 h 183"/>
              <a:gd name="T8" fmla="*/ 0 60000 65536"/>
              <a:gd name="T9" fmla="*/ 0 60000 65536"/>
              <a:gd name="T10" fmla="*/ 0 60000 65536"/>
              <a:gd name="T11" fmla="*/ 0 60000 65536"/>
              <a:gd name="T12" fmla="*/ 0 w 1543"/>
              <a:gd name="T13" fmla="*/ 0 h 183"/>
              <a:gd name="T14" fmla="*/ 1543 w 1543"/>
              <a:gd name="T15" fmla="*/ 183 h 183"/>
            </a:gdLst>
            <a:ahLst/>
            <a:cxnLst>
              <a:cxn ang="T8">
                <a:pos x="T0" y="T1"/>
              </a:cxn>
              <a:cxn ang="T9">
                <a:pos x="T2" y="T3"/>
              </a:cxn>
              <a:cxn ang="T10">
                <a:pos x="T4" y="T5"/>
              </a:cxn>
              <a:cxn ang="T11">
                <a:pos x="T6" y="T7"/>
              </a:cxn>
            </a:cxnLst>
            <a:rect l="T12" t="T13" r="T14" b="T15"/>
            <a:pathLst>
              <a:path w="1543" h="183">
                <a:moveTo>
                  <a:pt x="0" y="0"/>
                </a:moveTo>
                <a:lnTo>
                  <a:pt x="603" y="0"/>
                </a:lnTo>
                <a:lnTo>
                  <a:pt x="876" y="183"/>
                </a:lnTo>
                <a:lnTo>
                  <a:pt x="1543" y="183"/>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6" name="Freeform 144"/>
          <p:cNvSpPr>
            <a:spLocks/>
          </p:cNvSpPr>
          <p:nvPr/>
        </p:nvSpPr>
        <p:spPr bwMode="auto">
          <a:xfrm>
            <a:off x="862013" y="6289675"/>
            <a:ext cx="2459037" cy="214313"/>
          </a:xfrm>
          <a:custGeom>
            <a:avLst/>
            <a:gdLst>
              <a:gd name="T0" fmla="*/ 0 w 1549"/>
              <a:gd name="T1" fmla="*/ 2147483647 h 181"/>
              <a:gd name="T2" fmla="*/ 2147483647 w 1549"/>
              <a:gd name="T3" fmla="*/ 2147483647 h 181"/>
              <a:gd name="T4" fmla="*/ 2147483647 w 1549"/>
              <a:gd name="T5" fmla="*/ 0 h 181"/>
              <a:gd name="T6" fmla="*/ 2147483647 w 1549"/>
              <a:gd name="T7" fmla="*/ 2147483647 h 181"/>
              <a:gd name="T8" fmla="*/ 0 60000 65536"/>
              <a:gd name="T9" fmla="*/ 0 60000 65536"/>
              <a:gd name="T10" fmla="*/ 0 60000 65536"/>
              <a:gd name="T11" fmla="*/ 0 60000 65536"/>
              <a:gd name="T12" fmla="*/ 0 w 1549"/>
              <a:gd name="T13" fmla="*/ 0 h 181"/>
              <a:gd name="T14" fmla="*/ 1549 w 1549"/>
              <a:gd name="T15" fmla="*/ 181 h 181"/>
            </a:gdLst>
            <a:ahLst/>
            <a:cxnLst>
              <a:cxn ang="T8">
                <a:pos x="T0" y="T1"/>
              </a:cxn>
              <a:cxn ang="T9">
                <a:pos x="T2" y="T3"/>
              </a:cxn>
              <a:cxn ang="T10">
                <a:pos x="T4" y="T5"/>
              </a:cxn>
              <a:cxn ang="T11">
                <a:pos x="T6" y="T7"/>
              </a:cxn>
            </a:cxnLst>
            <a:rect l="T12" t="T13" r="T14" b="T15"/>
            <a:pathLst>
              <a:path w="1549" h="181">
                <a:moveTo>
                  <a:pt x="0" y="181"/>
                </a:moveTo>
                <a:lnTo>
                  <a:pt x="606" y="181"/>
                </a:lnTo>
                <a:lnTo>
                  <a:pt x="877" y="0"/>
                </a:lnTo>
                <a:lnTo>
                  <a:pt x="1549" y="1"/>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7" name="Text Box 145"/>
          <p:cNvSpPr txBox="1">
            <a:spLocks noChangeArrowheads="1"/>
          </p:cNvSpPr>
          <p:nvPr/>
        </p:nvSpPr>
        <p:spPr bwMode="auto">
          <a:xfrm>
            <a:off x="1335088" y="6040438"/>
            <a:ext cx="158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a:latin typeface="Times New Roman" pitchFamily="18" charset="0"/>
                <a:cs typeface="Times New Roman" pitchFamily="18" charset="0"/>
              </a:rPr>
              <a:t>Crossover Cable</a:t>
            </a:r>
          </a:p>
        </p:txBody>
      </p:sp>
      <p:sp>
        <p:nvSpPr>
          <p:cNvPr id="4208" name="Text Box 146"/>
          <p:cNvSpPr txBox="1">
            <a:spLocks noChangeArrowheads="1"/>
          </p:cNvSpPr>
          <p:nvPr/>
        </p:nvSpPr>
        <p:spPr bwMode="auto">
          <a:xfrm>
            <a:off x="1331913" y="4918075"/>
            <a:ext cx="158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a:latin typeface="Times New Roman" pitchFamily="18" charset="0"/>
                <a:cs typeface="Times New Roman" pitchFamily="18" charset="0"/>
              </a:rPr>
              <a:t>Crossover Cable</a:t>
            </a:r>
          </a:p>
        </p:txBody>
      </p:sp>
      <p:sp>
        <p:nvSpPr>
          <p:cNvPr id="4209" name="Text Box 147"/>
          <p:cNvSpPr txBox="1">
            <a:spLocks noChangeArrowheads="1"/>
          </p:cNvSpPr>
          <p:nvPr/>
        </p:nvSpPr>
        <p:spPr bwMode="auto">
          <a:xfrm>
            <a:off x="1331913" y="5486400"/>
            <a:ext cx="158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a:latin typeface="Times New Roman" pitchFamily="18" charset="0"/>
                <a:cs typeface="Times New Roman" pitchFamily="18" charset="0"/>
              </a:rPr>
              <a:t>Crossover Cable</a:t>
            </a:r>
          </a:p>
        </p:txBody>
      </p:sp>
    </p:spTree>
    <p:extLst>
      <p:ext uri="{BB962C8B-B14F-4D97-AF65-F5344CB8AC3E}">
        <p14:creationId xmlns:p14="http://schemas.microsoft.com/office/powerpoint/2010/main" val="119707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92696"/>
            <a:ext cx="7790712" cy="4357718"/>
          </a:xfrm>
        </p:spPr>
        <p:txBody>
          <a:bodyPr>
            <a:normAutofit/>
          </a:bodyPr>
          <a:lstStyle/>
          <a:p>
            <a:pPr marL="95250" indent="-12700" algn="just" rtl="1">
              <a:buFont typeface="Wingdings" pitchFamily="2" charset="2"/>
              <a:buChar char="v"/>
            </a:pPr>
            <a:r>
              <a:rPr lang="en-US" sz="2400" dirty="0" smtClean="0">
                <a:solidFill>
                  <a:srgbClr val="C00000"/>
                </a:solidFill>
              </a:rPr>
              <a:t>Join to Domain</a:t>
            </a:r>
            <a:endParaRPr lang="fa-IR" sz="2400" dirty="0" smtClean="0">
              <a:solidFill>
                <a:srgbClr val="C00000"/>
              </a:solidFill>
            </a:endParaRPr>
          </a:p>
          <a:p>
            <a:pPr algn="just" rtl="1"/>
            <a:r>
              <a:rPr lang="fa-IR" sz="2200" dirty="0" smtClean="0">
                <a:cs typeface="B Nazanin" pitchFamily="2" charset="-78"/>
              </a:rPr>
              <a:t>کامپیوترهایی که می‏خواهند در داخل مرز دامین قرار گیرند باید خود را به دامین متصل</a:t>
            </a:r>
            <a:r>
              <a:rPr lang="en-US" sz="2200" dirty="0" smtClean="0">
                <a:cs typeface="B Nazanin" pitchFamily="2" charset="-78"/>
              </a:rPr>
              <a:t> </a:t>
            </a:r>
            <a:r>
              <a:rPr lang="fa-IR" sz="2200" dirty="0" smtClean="0">
                <a:cs typeface="B Nazanin" pitchFamily="2" charset="-78"/>
              </a:rPr>
              <a:t>نمایند که به این عمل اصطلاحا </a:t>
            </a:r>
            <a:r>
              <a:rPr lang="en-US" sz="2200" dirty="0" smtClean="0">
                <a:cs typeface="B Nazanin" pitchFamily="2" charset="-78"/>
              </a:rPr>
              <a:t>(Join to Domain)</a:t>
            </a:r>
            <a:r>
              <a:rPr lang="fa-IR" sz="2200" dirty="0" smtClean="0">
                <a:cs typeface="B Nazanin" pitchFamily="2" charset="-78"/>
              </a:rPr>
              <a:t> گفته می‏شود.</a:t>
            </a:r>
          </a:p>
          <a:p>
            <a:pPr algn="just" rtl="1"/>
            <a:r>
              <a:rPr lang="fa-IR" sz="2200" dirty="0" smtClean="0">
                <a:cs typeface="B Nazanin" pitchFamily="2" charset="-78"/>
              </a:rPr>
              <a:t>بعد از اتصال باید از سیاست‏های کاری و مدیریتی که تحت دامین و توسط مدیر دامین</a:t>
            </a:r>
            <a:r>
              <a:rPr lang="en-US" sz="2200" dirty="0" smtClean="0">
                <a:cs typeface="B Nazanin" pitchFamily="2" charset="-78"/>
              </a:rPr>
              <a:t> </a:t>
            </a:r>
            <a:r>
              <a:rPr lang="fa-IR" sz="2200" dirty="0" smtClean="0">
                <a:cs typeface="B Nazanin" pitchFamily="2" charset="-78"/>
              </a:rPr>
              <a:t>مشخص می‏شود پیروی نمایند.</a:t>
            </a:r>
          </a:p>
          <a:p>
            <a:pPr algn="just" rtl="1"/>
            <a:r>
              <a:rPr lang="fa-IR" sz="2200" dirty="0" smtClean="0">
                <a:cs typeface="B Nazanin" pitchFamily="2" charset="-78"/>
              </a:rPr>
              <a:t>کامپیوترهایی که به دامین </a:t>
            </a:r>
            <a:r>
              <a:rPr lang="en-US" sz="2200" dirty="0" smtClean="0">
                <a:cs typeface="B Nazanin" pitchFamily="2" charset="-78"/>
              </a:rPr>
              <a:t>Join</a:t>
            </a:r>
            <a:r>
              <a:rPr lang="fa-IR" sz="2200" dirty="0" smtClean="0">
                <a:cs typeface="B Nazanin" pitchFamily="2" charset="-78"/>
              </a:rPr>
              <a:t> می‏شوند برای آنان در </a:t>
            </a:r>
            <a:r>
              <a:rPr lang="en-US" sz="2200" dirty="0" smtClean="0">
                <a:cs typeface="B Nazanin" pitchFamily="2" charset="-78"/>
              </a:rPr>
              <a:t>AD</a:t>
            </a:r>
            <a:r>
              <a:rPr lang="fa-IR" sz="2200" dirty="0" smtClean="0">
                <a:cs typeface="B Nazanin" pitchFamily="2" charset="-78"/>
              </a:rPr>
              <a:t> یک </a:t>
            </a:r>
            <a:r>
              <a:rPr lang="en-US" sz="2200" dirty="0" smtClean="0">
                <a:cs typeface="B Nazanin" pitchFamily="2" charset="-78"/>
              </a:rPr>
              <a:t>Object</a:t>
            </a:r>
            <a:r>
              <a:rPr lang="fa-IR" sz="2200" dirty="0" smtClean="0">
                <a:cs typeface="B Nazanin" pitchFamily="2" charset="-78"/>
              </a:rPr>
              <a:t> ساخته</a:t>
            </a:r>
            <a:r>
              <a:rPr lang="en-US" sz="2200" dirty="0" smtClean="0">
                <a:cs typeface="B Nazanin" pitchFamily="2" charset="-78"/>
              </a:rPr>
              <a:t> </a:t>
            </a:r>
            <a:r>
              <a:rPr lang="fa-IR" sz="2200" dirty="0" smtClean="0">
                <a:cs typeface="B Nazanin" pitchFamily="2" charset="-78"/>
              </a:rPr>
              <a:t>می‏شود. با </a:t>
            </a:r>
            <a:r>
              <a:rPr lang="en-US" sz="2200" dirty="0" smtClean="0">
                <a:cs typeface="B Nazanin" pitchFamily="2" charset="-78"/>
              </a:rPr>
              <a:t>Object</a:t>
            </a:r>
            <a:r>
              <a:rPr lang="fa-IR" sz="2200" dirty="0" smtClean="0">
                <a:cs typeface="B Nazanin" pitchFamily="2" charset="-78"/>
              </a:rPr>
              <a:t>های ایجاد شده یک </a:t>
            </a:r>
            <a:r>
              <a:rPr lang="en-US" sz="2200" dirty="0" smtClean="0">
                <a:cs typeface="B Nazanin" pitchFamily="2" charset="-78"/>
              </a:rPr>
              <a:t>Computer Account</a:t>
            </a:r>
            <a:r>
              <a:rPr lang="fa-IR" sz="2200" dirty="0" smtClean="0">
                <a:cs typeface="B Nazanin" pitchFamily="2" charset="-78"/>
              </a:rPr>
              <a:t> مشخص می‏گردد</a:t>
            </a:r>
            <a:r>
              <a:rPr lang="en-US" sz="2200" dirty="0" smtClean="0">
                <a:cs typeface="B Nazanin" pitchFamily="2" charset="-78"/>
              </a:rPr>
              <a:t> </a:t>
            </a:r>
            <a:r>
              <a:rPr lang="fa-IR" sz="2200" dirty="0" smtClean="0">
                <a:cs typeface="B Nazanin" pitchFamily="2" charset="-78"/>
              </a:rPr>
              <a:t>کدام کامپیوترها در یک دامین قرار دارند.</a:t>
            </a:r>
          </a:p>
          <a:p>
            <a:pPr algn="just" rtl="1"/>
            <a:r>
              <a:rPr lang="fa-IR" sz="2200" dirty="0" smtClean="0">
                <a:cs typeface="B Nazanin" pitchFamily="2" charset="-78"/>
              </a:rPr>
              <a:t>در صورتی می‏توان گفت که یک کامپیوتر در مرز یک دامین قرار دارد که</a:t>
            </a:r>
            <a:r>
              <a:rPr lang="en-US" sz="2200" dirty="0" smtClean="0">
                <a:cs typeface="B Nazanin" pitchFamily="2" charset="-78"/>
              </a:rPr>
              <a:t> Computer  Account</a:t>
            </a:r>
            <a:r>
              <a:rPr lang="fa-IR" sz="2200" dirty="0" smtClean="0">
                <a:cs typeface="B Nazanin" pitchFamily="2" charset="-78"/>
              </a:rPr>
              <a:t> مختص به آن در داخل </a:t>
            </a:r>
            <a:r>
              <a:rPr lang="en-US" sz="2200" dirty="0" smtClean="0">
                <a:cs typeface="B Nazanin" pitchFamily="2" charset="-78"/>
              </a:rPr>
              <a:t>AD</a:t>
            </a:r>
            <a:r>
              <a:rPr lang="fa-IR" sz="2200" dirty="0" smtClean="0">
                <a:cs typeface="B Nazanin" pitchFamily="2" charset="-78"/>
              </a:rPr>
              <a:t> آن دامین تعریف شده باشد.</a:t>
            </a:r>
          </a:p>
        </p:txBody>
      </p:sp>
      <p:pic>
        <p:nvPicPr>
          <p:cNvPr id="11266" name="Picture 2" descr="C:\Users\click\Desktop\pic snagit\12-07-2013 09-49-25 ب.png"/>
          <p:cNvPicPr>
            <a:picLocks noChangeAspect="1" noChangeArrowheads="1"/>
          </p:cNvPicPr>
          <p:nvPr/>
        </p:nvPicPr>
        <p:blipFill>
          <a:blip r:embed="rId2"/>
          <a:srcRect/>
          <a:stretch>
            <a:fillRect/>
          </a:stretch>
        </p:blipFill>
        <p:spPr bwMode="auto">
          <a:xfrm>
            <a:off x="1457177" y="5157192"/>
            <a:ext cx="2500330" cy="1357298"/>
          </a:xfrm>
          <a:prstGeom prst="rect">
            <a:avLst/>
          </a:prstGeom>
          <a:noFill/>
        </p:spPr>
      </p:pic>
    </p:spTree>
    <p:extLst>
      <p:ext uri="{BB962C8B-B14F-4D97-AF65-F5344CB8AC3E}">
        <p14:creationId xmlns:p14="http://schemas.microsoft.com/office/powerpoint/2010/main" val="38198791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764704"/>
            <a:ext cx="7719274" cy="4962540"/>
          </a:xfrm>
        </p:spPr>
        <p:txBody>
          <a:bodyPr>
            <a:normAutofit/>
          </a:bodyPr>
          <a:lstStyle/>
          <a:p>
            <a:pPr marL="450850" indent="-368300" algn="just" rtl="1">
              <a:buFont typeface="Wingdings" pitchFamily="2" charset="2"/>
              <a:buChar char="v"/>
            </a:pPr>
            <a:r>
              <a:rPr lang="en-US" sz="2400" dirty="0" smtClean="0">
                <a:solidFill>
                  <a:srgbClr val="C00000"/>
                </a:solidFill>
                <a:cs typeface="B Nazanin" pitchFamily="2" charset="-78"/>
              </a:rPr>
              <a:t>Domain Users</a:t>
            </a:r>
          </a:p>
          <a:p>
            <a:pPr marL="95250" indent="-12700" algn="just" rtl="1">
              <a:lnSpc>
                <a:spcPct val="150000"/>
              </a:lnSpc>
              <a:buNone/>
            </a:pPr>
            <a:r>
              <a:rPr lang="fa-IR" sz="2200" dirty="0" smtClean="0">
                <a:cs typeface="B Nazanin" pitchFamily="2" charset="-78"/>
              </a:rPr>
              <a:t>حساب کاربری از نوع تحت دامین بوده و در داخل </a:t>
            </a:r>
            <a:r>
              <a:rPr lang="en-US" sz="2200" dirty="0" smtClean="0">
                <a:cs typeface="B Nazanin" pitchFamily="2" charset="-78"/>
              </a:rPr>
              <a:t>AD</a:t>
            </a:r>
            <a:r>
              <a:rPr lang="fa-IR" sz="2200" dirty="0" smtClean="0">
                <a:cs typeface="B Nazanin" pitchFamily="2" charset="-78"/>
              </a:rPr>
              <a:t> و فقط یکبار برای هر کاربر</a:t>
            </a:r>
            <a:r>
              <a:rPr lang="en-US" sz="2200" dirty="0" smtClean="0">
                <a:cs typeface="B Nazanin" pitchFamily="2" charset="-78"/>
              </a:rPr>
              <a:t> </a:t>
            </a:r>
            <a:r>
              <a:rPr lang="fa-IR" sz="2200" dirty="0" smtClean="0">
                <a:cs typeface="B Nazanin" pitchFamily="2" charset="-78"/>
              </a:rPr>
              <a:t>ایجاد می‏گردد، با </a:t>
            </a:r>
            <a:r>
              <a:rPr lang="en-US" sz="2200" dirty="0" smtClean="0">
                <a:cs typeface="B Nazanin" pitchFamily="2" charset="-78"/>
              </a:rPr>
              <a:t>User Account</a:t>
            </a:r>
            <a:r>
              <a:rPr lang="fa-IR" sz="2200" dirty="0" smtClean="0">
                <a:cs typeface="B Nazanin" pitchFamily="2" charset="-78"/>
              </a:rPr>
              <a:t> فوق امکان </a:t>
            </a:r>
            <a:r>
              <a:rPr lang="en-US" sz="2200" dirty="0" smtClean="0">
                <a:cs typeface="B Nazanin" pitchFamily="2" charset="-78"/>
              </a:rPr>
              <a:t>Login</a:t>
            </a:r>
            <a:r>
              <a:rPr lang="fa-IR" sz="2200" dirty="0" smtClean="0">
                <a:cs typeface="B Nazanin" pitchFamily="2" charset="-78"/>
              </a:rPr>
              <a:t> به تمامی کامپیوترهای دامین</a:t>
            </a:r>
            <a:r>
              <a:rPr lang="en-US" sz="2200" dirty="0" smtClean="0">
                <a:cs typeface="B Nazanin" pitchFamily="2" charset="-78"/>
              </a:rPr>
              <a:t> </a:t>
            </a:r>
            <a:r>
              <a:rPr lang="fa-IR" sz="2200" dirty="0" smtClean="0">
                <a:cs typeface="B Nazanin" pitchFamily="2" charset="-78"/>
              </a:rPr>
              <a:t>وجود خواهد داشت. هر کاربر برای استفاده از منابع و امکانات دامین باید با استفاده از</a:t>
            </a:r>
            <a:r>
              <a:rPr lang="en-US" sz="2200" dirty="0" smtClean="0">
                <a:cs typeface="B Nazanin" pitchFamily="2" charset="-78"/>
              </a:rPr>
              <a:t> </a:t>
            </a:r>
            <a:r>
              <a:rPr lang="fa-IR" sz="2200" dirty="0" smtClean="0">
                <a:cs typeface="B Nazanin" pitchFamily="2" charset="-78"/>
              </a:rPr>
              <a:t>حساب کاربری خود به دامین </a:t>
            </a:r>
            <a:r>
              <a:rPr lang="en-US" sz="2200" dirty="0" smtClean="0">
                <a:cs typeface="B Nazanin" pitchFamily="2" charset="-78"/>
              </a:rPr>
              <a:t>Login</a:t>
            </a:r>
            <a:r>
              <a:rPr lang="fa-IR" sz="2200" dirty="0" smtClean="0">
                <a:cs typeface="B Nazanin" pitchFamily="2" charset="-78"/>
              </a:rPr>
              <a:t> نمایید، در این حالت بر اساس سیاست‏های دسترسی که </a:t>
            </a:r>
            <a:r>
              <a:rPr lang="en-US" sz="2200" dirty="0" smtClean="0">
                <a:cs typeface="B Nazanin" pitchFamily="2" charset="-78"/>
              </a:rPr>
              <a:t>Administrator</a:t>
            </a:r>
            <a:r>
              <a:rPr lang="fa-IR" sz="2200" dirty="0" smtClean="0">
                <a:cs typeface="B Nazanin" pitchFamily="2" charset="-78"/>
              </a:rPr>
              <a:t> مشخص کرده است کاربر می‏تواند از منابع و قابلیت‏های</a:t>
            </a:r>
            <a:r>
              <a:rPr lang="en-US" sz="2200" dirty="0" smtClean="0">
                <a:cs typeface="B Nazanin" pitchFamily="2" charset="-78"/>
              </a:rPr>
              <a:t> </a:t>
            </a:r>
            <a:r>
              <a:rPr lang="fa-IR" sz="2200" dirty="0" smtClean="0">
                <a:cs typeface="B Nazanin" pitchFamily="2" charset="-78"/>
              </a:rPr>
              <a:t>تحت دامین استفاده نمایید.</a:t>
            </a:r>
            <a:endParaRPr lang="en-US" sz="2200" dirty="0">
              <a:cs typeface="B Nazanin" pitchFamily="2" charset="-78"/>
            </a:endParaRPr>
          </a:p>
        </p:txBody>
      </p:sp>
      <p:pic>
        <p:nvPicPr>
          <p:cNvPr id="12290" name="Picture 2" descr="C:\Users\click\Desktop\pic snagit\12-07-2013 10-12-35 ب.png"/>
          <p:cNvPicPr>
            <a:picLocks noChangeAspect="1" noChangeArrowheads="1"/>
          </p:cNvPicPr>
          <p:nvPr/>
        </p:nvPicPr>
        <p:blipFill>
          <a:blip r:embed="rId2"/>
          <a:srcRect/>
          <a:stretch>
            <a:fillRect/>
          </a:stretch>
        </p:blipFill>
        <p:spPr bwMode="auto">
          <a:xfrm>
            <a:off x="2071670" y="4572008"/>
            <a:ext cx="3571900" cy="1928826"/>
          </a:xfrm>
          <a:prstGeom prst="rect">
            <a:avLst/>
          </a:prstGeom>
          <a:noFill/>
        </p:spPr>
      </p:pic>
    </p:spTree>
    <p:extLst>
      <p:ext uri="{BB962C8B-B14F-4D97-AF65-F5344CB8AC3E}">
        <p14:creationId xmlns:p14="http://schemas.microsoft.com/office/powerpoint/2010/main" val="3484615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20688"/>
            <a:ext cx="7498080" cy="4962540"/>
          </a:xfrm>
        </p:spPr>
        <p:txBody>
          <a:bodyPr>
            <a:normAutofit/>
          </a:bodyPr>
          <a:lstStyle/>
          <a:p>
            <a:pPr algn="just" rtl="1">
              <a:lnSpc>
                <a:spcPct val="150000"/>
              </a:lnSpc>
              <a:buFont typeface="Wingdings" pitchFamily="2" charset="2"/>
              <a:buChar char="v"/>
            </a:pPr>
            <a:r>
              <a:rPr lang="fa-IR" sz="2400" dirty="0" smtClean="0">
                <a:solidFill>
                  <a:srgbClr val="C00000"/>
                </a:solidFill>
                <a:cs typeface="B Nazanin" pitchFamily="2" charset="-78"/>
              </a:rPr>
              <a:t>مدیریت در دامین</a:t>
            </a:r>
          </a:p>
          <a:p>
            <a:pPr algn="just" rtl="1">
              <a:lnSpc>
                <a:spcPct val="150000"/>
              </a:lnSpc>
              <a:buNone/>
            </a:pPr>
            <a:r>
              <a:rPr lang="fa-IR" sz="2200" dirty="0" smtClean="0">
                <a:cs typeface="B Nazanin" pitchFamily="2" charset="-78"/>
              </a:rPr>
              <a:t>اجازه تعیین سیاست‏های خاص به آسانی و در یک محیط گرافیکی میسر می‏باشد، در این محیط می‏توان کاربران، کامپیوترها و منابع را به راحتی دسته‏بندی کرده و سیاست</a:t>
            </a:r>
            <a:r>
              <a:rPr lang="en-US" sz="2200" dirty="0" smtClean="0">
                <a:cs typeface="B Nazanin" pitchFamily="2" charset="-78"/>
              </a:rPr>
              <a:t> </a:t>
            </a:r>
            <a:r>
              <a:rPr lang="fa-IR" sz="2200" dirty="0" smtClean="0">
                <a:cs typeface="B Nazanin" pitchFamily="2" charset="-78"/>
              </a:rPr>
              <a:t>های مختلف مدیریتی و کاری را برای آنان مشخص نمایید. در شکل زیر نمایی از </a:t>
            </a:r>
            <a:r>
              <a:rPr lang="en-US" sz="2200" dirty="0" smtClean="0">
                <a:cs typeface="B Nazanin" pitchFamily="2" charset="-78"/>
              </a:rPr>
              <a:t>AD</a:t>
            </a:r>
            <a:r>
              <a:rPr lang="fa-IR" sz="2200" dirty="0" smtClean="0">
                <a:cs typeface="B Nazanin" pitchFamily="2" charset="-78"/>
              </a:rPr>
              <a:t> مشاهده می‏نمایید.</a:t>
            </a:r>
            <a:endParaRPr lang="en-US" sz="2200" dirty="0">
              <a:cs typeface="B Nazanin" pitchFamily="2" charset="-78"/>
            </a:endParaRPr>
          </a:p>
        </p:txBody>
      </p:sp>
      <p:pic>
        <p:nvPicPr>
          <p:cNvPr id="13315" name="Picture 3" descr="C:\Users\click\Desktop\pic snagit\11-21-2013 03-34-35 ب.png"/>
          <p:cNvPicPr>
            <a:picLocks noChangeAspect="1" noChangeArrowheads="1"/>
          </p:cNvPicPr>
          <p:nvPr/>
        </p:nvPicPr>
        <p:blipFill>
          <a:blip r:embed="rId2"/>
          <a:srcRect/>
          <a:stretch>
            <a:fillRect/>
          </a:stretch>
        </p:blipFill>
        <p:spPr bwMode="auto">
          <a:xfrm>
            <a:off x="1714480" y="3357514"/>
            <a:ext cx="5143536" cy="3214758"/>
          </a:xfrm>
          <a:prstGeom prst="rect">
            <a:avLst/>
          </a:prstGeom>
          <a:noFill/>
        </p:spPr>
      </p:pic>
    </p:spTree>
    <p:extLst>
      <p:ext uri="{BB962C8B-B14F-4D97-AF65-F5344CB8AC3E}">
        <p14:creationId xmlns:p14="http://schemas.microsoft.com/office/powerpoint/2010/main" val="4138774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43608" y="1700808"/>
            <a:ext cx="7839100" cy="2864820"/>
          </a:xfrm>
        </p:spPr>
        <p:txBody>
          <a:bodyPr>
            <a:normAutofit/>
          </a:bodyPr>
          <a:lstStyle/>
          <a:p>
            <a:pPr algn="r" rtl="1"/>
            <a:r>
              <a:rPr lang="fa-IR" sz="5400" b="1" dirty="0" smtClean="0">
                <a:solidFill>
                  <a:srgbClr val="C00000"/>
                </a:solidFill>
                <a:cs typeface="B Nazanin" panose="00000400000000000000" pitchFamily="2" charset="-78"/>
              </a:rPr>
              <a:t>عملیات لازم قبل از نصب</a:t>
            </a:r>
          </a:p>
          <a:p>
            <a:pPr algn="l"/>
            <a:r>
              <a:rPr lang="fa-IR" sz="5400" b="1" dirty="0" smtClean="0">
                <a:solidFill>
                  <a:srgbClr val="C00000"/>
                </a:solidFill>
                <a:cs typeface="B Nazanin" panose="00000400000000000000" pitchFamily="2" charset="-78"/>
              </a:rPr>
              <a:t> </a:t>
            </a:r>
            <a:r>
              <a:rPr lang="en-US" sz="5400" b="1" dirty="0" smtClean="0">
                <a:solidFill>
                  <a:srgbClr val="C00000"/>
                </a:solidFill>
                <a:latin typeface="+mj-lt"/>
                <a:cs typeface="B Nazanin" panose="00000400000000000000" pitchFamily="2" charset="-78"/>
              </a:rPr>
              <a:t>Active Directory</a:t>
            </a:r>
            <a:endParaRPr lang="fa-IR" sz="5400" b="1" dirty="0" smtClean="0">
              <a:solidFill>
                <a:srgbClr val="C00000"/>
              </a:solidFill>
              <a:latin typeface="+mj-lt"/>
              <a:cs typeface="B Nazanin" panose="00000400000000000000" pitchFamily="2" charset="-78"/>
            </a:endParaRPr>
          </a:p>
          <a:p>
            <a:pPr algn="r" rtl="1"/>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044059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1285860"/>
            <a:ext cx="7498080" cy="4962540"/>
          </a:xfrm>
        </p:spPr>
        <p:txBody>
          <a:bodyPr>
            <a:normAutofit/>
          </a:bodyPr>
          <a:lstStyle/>
          <a:p>
            <a:pPr algn="r" rtl="1">
              <a:buFont typeface="Wingdings" pitchFamily="2" charset="2"/>
              <a:buChar char="v"/>
            </a:pPr>
            <a:r>
              <a:rPr lang="fa-IR" sz="2400" dirty="0" smtClean="0">
                <a:solidFill>
                  <a:srgbClr val="C00000"/>
                </a:solidFill>
                <a:cs typeface="B Nazanin" pitchFamily="2" charset="-78"/>
              </a:rPr>
              <a:t>معرفی کلاینت‏های مورد استفاده تحت دامین ماکروسافت</a:t>
            </a:r>
            <a:endParaRPr lang="en-US" sz="2400" dirty="0" smtClean="0">
              <a:solidFill>
                <a:srgbClr val="C00000"/>
              </a:solidFill>
              <a:cs typeface="B Nazanin" pitchFamily="2" charset="-78"/>
            </a:endParaRPr>
          </a:p>
          <a:p>
            <a:pPr algn="r" rtl="1">
              <a:buFont typeface="Wingdings" pitchFamily="2" charset="2"/>
              <a:buChar char="v"/>
            </a:pPr>
            <a:endParaRPr lang="en-US" sz="2400" dirty="0" smtClean="0">
              <a:cs typeface="B Nazanin" pitchFamily="2" charset="-78"/>
            </a:endParaRPr>
          </a:p>
          <a:p>
            <a:pPr algn="r" rtl="1">
              <a:buNone/>
            </a:pPr>
            <a:endParaRPr lang="fa-IR" sz="2400" dirty="0" smtClean="0">
              <a:cs typeface="B Nazanin" pitchFamily="2" charset="-78"/>
            </a:endParaRPr>
          </a:p>
          <a:p>
            <a:pPr algn="l">
              <a:buFont typeface="Wingdings" pitchFamily="2" charset="2"/>
              <a:buChar char="Ø"/>
            </a:pPr>
            <a:r>
              <a:rPr lang="en-US" sz="2400" dirty="0" smtClean="0">
                <a:cs typeface="B Nazanin" pitchFamily="2" charset="-78"/>
              </a:rPr>
              <a:t>Windows 2000 Professional</a:t>
            </a:r>
          </a:p>
          <a:p>
            <a:pPr algn="l">
              <a:buFont typeface="Wingdings" pitchFamily="2" charset="2"/>
              <a:buChar char="Ø"/>
            </a:pPr>
            <a:r>
              <a:rPr lang="en-US" sz="2400" dirty="0" smtClean="0">
                <a:cs typeface="B Nazanin" pitchFamily="2" charset="-78"/>
              </a:rPr>
              <a:t>Windows XP Professional</a:t>
            </a:r>
          </a:p>
          <a:p>
            <a:pPr algn="l">
              <a:buFont typeface="Wingdings" pitchFamily="2" charset="2"/>
              <a:buChar char="Ø"/>
            </a:pPr>
            <a:r>
              <a:rPr lang="en-US" sz="2400" dirty="0" smtClean="0">
                <a:cs typeface="B Nazanin" pitchFamily="2" charset="-78"/>
              </a:rPr>
              <a:t>Windows Vista</a:t>
            </a:r>
          </a:p>
          <a:p>
            <a:pPr algn="l">
              <a:buFont typeface="Wingdings" pitchFamily="2" charset="2"/>
              <a:buChar char="Ø"/>
            </a:pPr>
            <a:r>
              <a:rPr lang="en-US" sz="2400" dirty="0" smtClean="0">
                <a:cs typeface="B Nazanin" pitchFamily="2" charset="-78"/>
              </a:rPr>
              <a:t>Windows 7</a:t>
            </a:r>
          </a:p>
          <a:p>
            <a:pPr algn="l">
              <a:buFont typeface="Wingdings" pitchFamily="2" charset="2"/>
              <a:buChar char="Ø"/>
            </a:pPr>
            <a:r>
              <a:rPr lang="en-US" sz="2400" dirty="0" smtClean="0">
                <a:cs typeface="B Nazanin" pitchFamily="2" charset="-78"/>
              </a:rPr>
              <a:t>Mac OS (From Apple)</a:t>
            </a:r>
          </a:p>
          <a:p>
            <a:pPr algn="l">
              <a:buFont typeface="Wingdings" pitchFamily="2" charset="2"/>
              <a:buChar char="Ø"/>
            </a:pPr>
            <a:r>
              <a:rPr lang="en-US" sz="2400" dirty="0" smtClean="0">
                <a:cs typeface="B Nazanin" pitchFamily="2" charset="-78"/>
              </a:rPr>
              <a:t>Linux</a:t>
            </a:r>
          </a:p>
          <a:p>
            <a:pPr algn="l">
              <a:buFont typeface="Wingdings" pitchFamily="2" charset="2"/>
              <a:buChar char="Ø"/>
            </a:pPr>
            <a:r>
              <a:rPr lang="en-US" sz="2400" dirty="0" smtClean="0">
                <a:cs typeface="B Nazanin" pitchFamily="2" charset="-78"/>
              </a:rPr>
              <a:t>…</a:t>
            </a:r>
          </a:p>
          <a:p>
            <a:pPr algn="l">
              <a:buFont typeface="Wingdings" pitchFamily="2" charset="2"/>
              <a:buChar char="Ø"/>
            </a:pPr>
            <a:endParaRPr lang="en-US" sz="2400" dirty="0">
              <a:cs typeface="B Nazanin" pitchFamily="2" charset="-78"/>
            </a:endParaRPr>
          </a:p>
        </p:txBody>
      </p:sp>
    </p:spTree>
    <p:extLst>
      <p:ext uri="{BB962C8B-B14F-4D97-AF65-F5344CB8AC3E}">
        <p14:creationId xmlns:p14="http://schemas.microsoft.com/office/powerpoint/2010/main" val="15790108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214422"/>
            <a:ext cx="7498080" cy="4962540"/>
          </a:xfrm>
        </p:spPr>
        <p:txBody>
          <a:bodyPr>
            <a:normAutofit/>
          </a:bodyPr>
          <a:lstStyle/>
          <a:p>
            <a:pPr marL="539496" indent="-457200" algn="r" rtl="1">
              <a:buFont typeface="+mj-lt"/>
              <a:buAutoNum type="arabicPeriod"/>
            </a:pPr>
            <a:r>
              <a:rPr lang="fa-IR" sz="2400" dirty="0" smtClean="0">
                <a:solidFill>
                  <a:srgbClr val="C00000"/>
                </a:solidFill>
                <a:cs typeface="B Nazanin" pitchFamily="2" charset="-78"/>
              </a:rPr>
              <a:t>بررسی نیاز </a:t>
            </a:r>
            <a:r>
              <a:rPr lang="en-US" sz="2400" dirty="0" smtClean="0">
                <a:solidFill>
                  <a:srgbClr val="C00000"/>
                </a:solidFill>
                <a:cs typeface="B Nazanin" pitchFamily="2" charset="-78"/>
              </a:rPr>
              <a:t>AD</a:t>
            </a:r>
            <a:r>
              <a:rPr lang="fa-IR" sz="2400" dirty="0" smtClean="0">
                <a:solidFill>
                  <a:srgbClr val="C00000"/>
                </a:solidFill>
                <a:cs typeface="B Nazanin" pitchFamily="2" charset="-78"/>
              </a:rPr>
              <a:t> به سرویس </a:t>
            </a:r>
            <a:r>
              <a:rPr lang="en-US" sz="2400" dirty="0" smtClean="0">
                <a:solidFill>
                  <a:srgbClr val="C00000"/>
                </a:solidFill>
                <a:cs typeface="B Nazanin" pitchFamily="2" charset="-78"/>
              </a:rPr>
              <a:t>DNS</a:t>
            </a:r>
          </a:p>
          <a:p>
            <a:pPr algn="r" rtl="1">
              <a:buNone/>
            </a:pPr>
            <a:r>
              <a:rPr lang="fa-IR" sz="2200" dirty="0" smtClean="0">
                <a:cs typeface="B Nazanin" pitchFamily="2" charset="-78"/>
              </a:rPr>
              <a:t>بدون وجود سرویس </a:t>
            </a:r>
            <a:r>
              <a:rPr lang="en-US" sz="2200" dirty="0" smtClean="0">
                <a:cs typeface="B Nazanin" pitchFamily="2" charset="-78"/>
              </a:rPr>
              <a:t>DNS</a:t>
            </a:r>
            <a:r>
              <a:rPr lang="fa-IR" sz="2200" dirty="0" smtClean="0">
                <a:cs typeface="B Nazanin" pitchFamily="2" charset="-78"/>
              </a:rPr>
              <a:t> کامپیوترها نمی‏توانند سرور </a:t>
            </a:r>
            <a:r>
              <a:rPr lang="en-US" sz="2200" dirty="0" smtClean="0">
                <a:cs typeface="B Nazanin" pitchFamily="2" charset="-78"/>
              </a:rPr>
              <a:t>DC</a:t>
            </a:r>
            <a:r>
              <a:rPr lang="fa-IR" sz="2200" dirty="0" smtClean="0">
                <a:cs typeface="B Nazanin" pitchFamily="2" charset="-78"/>
              </a:rPr>
              <a:t> را برای متصل شدن به </a:t>
            </a:r>
          </a:p>
          <a:p>
            <a:pPr algn="r" rtl="1">
              <a:buNone/>
            </a:pPr>
            <a:r>
              <a:rPr lang="en-US" sz="2200" dirty="0" smtClean="0">
                <a:cs typeface="B Nazanin" pitchFamily="2" charset="-78"/>
              </a:rPr>
              <a:t>AD</a:t>
            </a:r>
            <a:r>
              <a:rPr lang="fa-IR" sz="2200" dirty="0" smtClean="0">
                <a:cs typeface="B Nazanin" pitchFamily="2" charset="-78"/>
              </a:rPr>
              <a:t> پیدا نمایند، بنابراین دامین کارکرد درستی نخواهد داشت و زمانی که قرار است </a:t>
            </a:r>
          </a:p>
          <a:p>
            <a:pPr algn="r" rtl="1">
              <a:buNone/>
            </a:pPr>
            <a:r>
              <a:rPr lang="fa-IR" sz="2200" dirty="0" smtClean="0">
                <a:cs typeface="B Nazanin" pitchFamily="2" charset="-78"/>
              </a:rPr>
              <a:t>کلاینت کامپیوترها به دامین </a:t>
            </a:r>
            <a:r>
              <a:rPr lang="en-US" sz="2200" dirty="0" smtClean="0">
                <a:cs typeface="B Nazanin" pitchFamily="2" charset="-78"/>
              </a:rPr>
              <a:t>Join</a:t>
            </a:r>
            <a:r>
              <a:rPr lang="fa-IR" sz="2200" dirty="0" smtClean="0">
                <a:cs typeface="B Nazanin" pitchFamily="2" charset="-78"/>
              </a:rPr>
              <a:t> شوند نیاز به سرویس </a:t>
            </a:r>
            <a:r>
              <a:rPr lang="en-US" sz="2200" dirty="0" smtClean="0">
                <a:cs typeface="B Nazanin" pitchFamily="2" charset="-78"/>
              </a:rPr>
              <a:t>DNS</a:t>
            </a:r>
            <a:r>
              <a:rPr lang="fa-IR" sz="2200" dirty="0" smtClean="0">
                <a:cs typeface="B Nazanin" pitchFamily="2" charset="-78"/>
              </a:rPr>
              <a:t> خواهند داشت.</a:t>
            </a:r>
          </a:p>
          <a:p>
            <a:pPr algn="r" rtl="1">
              <a:buNone/>
            </a:pPr>
            <a:endParaRPr lang="fa-IR" sz="2200" dirty="0" smtClean="0">
              <a:cs typeface="B Nazanin" pitchFamily="2" charset="-78"/>
            </a:endParaRPr>
          </a:p>
          <a:p>
            <a:pPr algn="r" rtl="1">
              <a:buNone/>
            </a:pPr>
            <a:r>
              <a:rPr lang="fa-IR" sz="2200" dirty="0" smtClean="0">
                <a:cs typeface="B Nazanin" pitchFamily="2" charset="-78"/>
              </a:rPr>
              <a:t>تصویر زیر نصب همزمان </a:t>
            </a:r>
            <a:r>
              <a:rPr lang="en-US" sz="2200" dirty="0" smtClean="0">
                <a:cs typeface="B Nazanin" pitchFamily="2" charset="-78"/>
              </a:rPr>
              <a:t>DNS &amp; AD</a:t>
            </a:r>
            <a:r>
              <a:rPr lang="fa-IR" sz="2200" dirty="0" smtClean="0">
                <a:cs typeface="B Nazanin" pitchFamily="2" charset="-78"/>
              </a:rPr>
              <a:t> را نشان می‏دهد:</a:t>
            </a:r>
          </a:p>
          <a:p>
            <a:pPr algn="r" rtl="1">
              <a:buNone/>
            </a:pPr>
            <a:endParaRPr lang="en-US" sz="2200" dirty="0" smtClean="0">
              <a:cs typeface="B Nazanin" pitchFamily="2" charset="-78"/>
            </a:endParaRPr>
          </a:p>
          <a:p>
            <a:pPr algn="r" rtl="1">
              <a:buNone/>
            </a:pPr>
            <a:endParaRPr lang="en-US" sz="2400" dirty="0">
              <a:solidFill>
                <a:schemeClr val="accent5"/>
              </a:solidFill>
              <a:cs typeface="B Nazanin" pitchFamily="2" charset="-78"/>
            </a:endParaRPr>
          </a:p>
        </p:txBody>
      </p:sp>
      <p:pic>
        <p:nvPicPr>
          <p:cNvPr id="14338" name="Picture 2" descr="C:\Users\click\Desktop\pic snagit\12-07-2013 10-20-24 ب.png"/>
          <p:cNvPicPr>
            <a:picLocks noChangeAspect="1" noChangeArrowheads="1"/>
          </p:cNvPicPr>
          <p:nvPr/>
        </p:nvPicPr>
        <p:blipFill>
          <a:blip r:embed="rId2"/>
          <a:srcRect/>
          <a:stretch>
            <a:fillRect/>
          </a:stretch>
        </p:blipFill>
        <p:spPr bwMode="auto">
          <a:xfrm>
            <a:off x="1785918" y="4221088"/>
            <a:ext cx="4857784" cy="1428760"/>
          </a:xfrm>
          <a:prstGeom prst="rect">
            <a:avLst/>
          </a:prstGeom>
          <a:noFill/>
        </p:spPr>
      </p:pic>
    </p:spTree>
    <p:extLst>
      <p:ext uri="{BB962C8B-B14F-4D97-AF65-F5344CB8AC3E}">
        <p14:creationId xmlns:p14="http://schemas.microsoft.com/office/powerpoint/2010/main" val="2735215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1447800"/>
            <a:ext cx="7647836" cy="4800600"/>
          </a:xfrm>
        </p:spPr>
        <p:txBody>
          <a:bodyPr>
            <a:normAutofit/>
          </a:bodyPr>
          <a:lstStyle/>
          <a:p>
            <a:pPr algn="r" rtl="1">
              <a:buNone/>
            </a:pPr>
            <a:r>
              <a:rPr lang="fa-IR" sz="2400" dirty="0" smtClean="0">
                <a:solidFill>
                  <a:srgbClr val="C00000"/>
                </a:solidFill>
                <a:cs typeface="B Nazanin" panose="00000400000000000000" pitchFamily="2" charset="-78"/>
              </a:rPr>
              <a:t>حالت‏های نصب </a:t>
            </a:r>
            <a:r>
              <a:rPr lang="en-US" sz="2400" dirty="0" smtClean="0">
                <a:solidFill>
                  <a:srgbClr val="C00000"/>
                </a:solidFill>
                <a:cs typeface="B Nazanin" panose="00000400000000000000" pitchFamily="2" charset="-78"/>
              </a:rPr>
              <a:t>DNS</a:t>
            </a:r>
            <a:r>
              <a:rPr lang="fa-IR" sz="2400" dirty="0" smtClean="0">
                <a:solidFill>
                  <a:srgbClr val="C00000"/>
                </a:solidFill>
                <a:cs typeface="B Nazanin" panose="00000400000000000000" pitchFamily="2" charset="-78"/>
              </a:rPr>
              <a:t> :</a:t>
            </a:r>
          </a:p>
          <a:p>
            <a:pPr algn="r" rtl="1">
              <a:buNone/>
            </a:pPr>
            <a:endParaRPr lang="fa-IR" sz="2400" dirty="0" smtClean="0">
              <a:cs typeface="B Nazanin" panose="00000400000000000000" pitchFamily="2" charset="-78"/>
            </a:endParaRPr>
          </a:p>
          <a:p>
            <a:pPr algn="r" rtl="1">
              <a:buFont typeface="Wingdings" pitchFamily="2" charset="2"/>
              <a:buChar char="Ø"/>
            </a:pPr>
            <a:r>
              <a:rPr lang="fa-IR" sz="2400" dirty="0" smtClean="0">
                <a:cs typeface="B Nazanin" panose="00000400000000000000" pitchFamily="2" charset="-78"/>
              </a:rPr>
              <a:t>حالت نصب دستی</a:t>
            </a:r>
          </a:p>
          <a:p>
            <a:pPr algn="r" rtl="1">
              <a:buNone/>
            </a:pPr>
            <a:r>
              <a:rPr lang="fa-IR" sz="2200" dirty="0" smtClean="0">
                <a:cs typeface="B Nazanin" pitchFamily="2" charset="-78"/>
              </a:rPr>
              <a:t>قبل از نصب </a:t>
            </a:r>
            <a:r>
              <a:rPr lang="en-US" sz="2200" dirty="0" smtClean="0">
                <a:cs typeface="B Nazanin" pitchFamily="2" charset="-78"/>
              </a:rPr>
              <a:t>AD</a:t>
            </a:r>
            <a:r>
              <a:rPr lang="fa-IR" sz="2200" dirty="0" smtClean="0">
                <a:cs typeface="B Nazanin" pitchFamily="2" charset="-78"/>
              </a:rPr>
              <a:t> سرویس </a:t>
            </a:r>
            <a:r>
              <a:rPr lang="en-US" sz="2200" dirty="0" smtClean="0">
                <a:cs typeface="B Nazanin" pitchFamily="2" charset="-78"/>
              </a:rPr>
              <a:t>DNS</a:t>
            </a:r>
            <a:r>
              <a:rPr lang="fa-IR" sz="2200" dirty="0" smtClean="0">
                <a:cs typeface="B Nazanin" pitchFamily="2" charset="-78"/>
              </a:rPr>
              <a:t> را نصب و </a:t>
            </a:r>
            <a:r>
              <a:rPr lang="en-US" sz="2200" dirty="0" smtClean="0">
                <a:cs typeface="B Nazanin" pitchFamily="2" charset="-78"/>
              </a:rPr>
              <a:t>Configure</a:t>
            </a:r>
            <a:r>
              <a:rPr lang="fa-IR" sz="2200" dirty="0" smtClean="0">
                <a:cs typeface="B Nazanin" pitchFamily="2" charset="-78"/>
              </a:rPr>
              <a:t> نمایید.</a:t>
            </a:r>
          </a:p>
          <a:p>
            <a:pPr algn="r" rtl="1">
              <a:buNone/>
            </a:pPr>
            <a:endParaRPr lang="fa-IR" sz="2200" dirty="0" smtClean="0">
              <a:cs typeface="B Nazanin" pitchFamily="2" charset="-78"/>
            </a:endParaRPr>
          </a:p>
          <a:p>
            <a:pPr algn="r" rtl="1">
              <a:buFont typeface="Wingdings" pitchFamily="2" charset="2"/>
              <a:buChar char="Ø"/>
            </a:pPr>
            <a:r>
              <a:rPr lang="fa-IR" sz="2400" dirty="0" smtClean="0">
                <a:cs typeface="B Nazanin" panose="00000400000000000000" pitchFamily="2" charset="-78"/>
              </a:rPr>
              <a:t>حالت نصب اتوماتیک</a:t>
            </a:r>
          </a:p>
          <a:p>
            <a:pPr algn="r" rtl="1">
              <a:buNone/>
            </a:pPr>
            <a:r>
              <a:rPr lang="fa-IR" sz="2200" dirty="0" smtClean="0">
                <a:cs typeface="B Nazanin" pitchFamily="2" charset="-78"/>
              </a:rPr>
              <a:t>در حین پروسه نصب </a:t>
            </a:r>
            <a:r>
              <a:rPr lang="en-US" sz="2200" dirty="0" smtClean="0">
                <a:cs typeface="B Nazanin" pitchFamily="2" charset="-78"/>
              </a:rPr>
              <a:t>AD</a:t>
            </a:r>
            <a:r>
              <a:rPr lang="fa-IR" sz="2200" dirty="0" smtClean="0">
                <a:cs typeface="B Nazanin" pitchFamily="2" charset="-78"/>
              </a:rPr>
              <a:t> سرویس </a:t>
            </a:r>
            <a:r>
              <a:rPr lang="en-US" sz="2200" dirty="0" smtClean="0">
                <a:cs typeface="B Nazanin" pitchFamily="2" charset="-78"/>
              </a:rPr>
              <a:t>DNS</a:t>
            </a:r>
            <a:r>
              <a:rPr lang="fa-IR" sz="2200" dirty="0" smtClean="0">
                <a:cs typeface="B Nazanin" pitchFamily="2" charset="-78"/>
              </a:rPr>
              <a:t> را هم نصب و پیکره‏بندی نمایید.</a:t>
            </a:r>
          </a:p>
        </p:txBody>
      </p:sp>
    </p:spTree>
    <p:extLst>
      <p:ext uri="{BB962C8B-B14F-4D97-AF65-F5344CB8AC3E}">
        <p14:creationId xmlns:p14="http://schemas.microsoft.com/office/powerpoint/2010/main" val="2410376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214422"/>
            <a:ext cx="7862150" cy="5033978"/>
          </a:xfrm>
        </p:spPr>
        <p:txBody>
          <a:bodyPr>
            <a:normAutofit/>
          </a:bodyPr>
          <a:lstStyle/>
          <a:p>
            <a:pPr marL="596646" indent="-514350" algn="r" rtl="1">
              <a:buFont typeface="+mj-lt"/>
              <a:buAutoNum type="arabicPeriod" startAt="2"/>
            </a:pPr>
            <a:r>
              <a:rPr lang="fa-IR" sz="2400" dirty="0" smtClean="0">
                <a:solidFill>
                  <a:srgbClr val="C00000"/>
                </a:solidFill>
                <a:cs typeface="B Nazanin" pitchFamily="2" charset="-78"/>
              </a:rPr>
              <a:t>ویندوز سروری که قصد نصب </a:t>
            </a:r>
            <a:r>
              <a:rPr lang="en-US" sz="2400" dirty="0" smtClean="0">
                <a:solidFill>
                  <a:srgbClr val="C00000"/>
                </a:solidFill>
                <a:cs typeface="B Nazanin" pitchFamily="2" charset="-78"/>
              </a:rPr>
              <a:t>AD</a:t>
            </a:r>
            <a:r>
              <a:rPr lang="fa-IR" sz="2400" dirty="0" smtClean="0">
                <a:solidFill>
                  <a:srgbClr val="C00000"/>
                </a:solidFill>
                <a:cs typeface="B Nazanin" pitchFamily="2" charset="-78"/>
              </a:rPr>
              <a:t> را بر روی آن دارید باید دارای</a:t>
            </a:r>
            <a:r>
              <a:rPr lang="en-US" sz="2400" dirty="0" smtClean="0">
                <a:solidFill>
                  <a:srgbClr val="C00000"/>
                </a:solidFill>
                <a:cs typeface="B Nazanin" pitchFamily="2" charset="-78"/>
              </a:rPr>
              <a:t> </a:t>
            </a:r>
            <a:r>
              <a:rPr lang="fa-IR" sz="2400" dirty="0" smtClean="0">
                <a:solidFill>
                  <a:srgbClr val="C00000"/>
                </a:solidFill>
                <a:cs typeface="B Nazanin" pitchFamily="2" charset="-78"/>
              </a:rPr>
              <a:t>تنظیمات صحیح </a:t>
            </a:r>
            <a:r>
              <a:rPr lang="en-US" sz="2400" dirty="0" smtClean="0">
                <a:solidFill>
                  <a:srgbClr val="C00000"/>
                </a:solidFill>
                <a:cs typeface="B Nazanin" pitchFamily="2" charset="-78"/>
              </a:rPr>
              <a:t>TCP/IP</a:t>
            </a:r>
            <a:r>
              <a:rPr lang="fa-IR" sz="2400" dirty="0" smtClean="0">
                <a:solidFill>
                  <a:srgbClr val="C00000"/>
                </a:solidFill>
                <a:cs typeface="B Nazanin" pitchFamily="2" charset="-78"/>
              </a:rPr>
              <a:t> بر روی کارت شبکه خود باشد.</a:t>
            </a:r>
            <a:endParaRPr lang="en-US" sz="2400" dirty="0" smtClean="0">
              <a:solidFill>
                <a:srgbClr val="C00000"/>
              </a:solidFill>
              <a:cs typeface="B Nazanin" pitchFamily="2" charset="-78"/>
            </a:endParaRPr>
          </a:p>
          <a:p>
            <a:pPr marL="596646" indent="-514350" algn="r" rtl="1">
              <a:buNone/>
            </a:pPr>
            <a:endParaRPr lang="fa-IR" sz="2400" dirty="0" smtClean="0">
              <a:cs typeface="B Nazanin" pitchFamily="2" charset="-78"/>
            </a:endParaRPr>
          </a:p>
          <a:p>
            <a:pPr marL="596646" indent="-514350" algn="r" rtl="1">
              <a:buNone/>
            </a:pPr>
            <a:r>
              <a:rPr lang="fa-IR" sz="2200" dirty="0" smtClean="0">
                <a:cs typeface="B Nazanin" pitchFamily="2" charset="-78"/>
              </a:rPr>
              <a:t>این تنظیمات عبارتند از:</a:t>
            </a:r>
          </a:p>
          <a:p>
            <a:pPr marL="596646" indent="-514350" algn="r" rtl="1">
              <a:buFont typeface="Wingdings" pitchFamily="2" charset="2"/>
              <a:buChar char="Ø"/>
            </a:pPr>
            <a:r>
              <a:rPr lang="fa-IR" sz="2200" dirty="0" smtClean="0">
                <a:cs typeface="B Nazanin" pitchFamily="2" charset="-78"/>
              </a:rPr>
              <a:t>ست کردن یک </a:t>
            </a:r>
            <a:r>
              <a:rPr lang="en-US" sz="2200" dirty="0" smtClean="0">
                <a:cs typeface="B Nazanin" pitchFamily="2" charset="-78"/>
              </a:rPr>
              <a:t>Static IP Address</a:t>
            </a:r>
            <a:r>
              <a:rPr lang="fa-IR" sz="2200" dirty="0" smtClean="0">
                <a:cs typeface="B Nazanin" pitchFamily="2" charset="-78"/>
              </a:rPr>
              <a:t> برای کارت شبکه کامپیوتر </a:t>
            </a:r>
            <a:r>
              <a:rPr lang="en-US" sz="2200" dirty="0" smtClean="0">
                <a:cs typeface="B Nazanin" pitchFamily="2" charset="-78"/>
              </a:rPr>
              <a:t>DC</a:t>
            </a:r>
          </a:p>
          <a:p>
            <a:pPr marL="596646" indent="-514350" algn="r" rtl="1">
              <a:buFont typeface="Wingdings" pitchFamily="2" charset="2"/>
              <a:buChar char="Ø"/>
            </a:pPr>
            <a:r>
              <a:rPr lang="fa-IR" sz="2200" dirty="0" smtClean="0">
                <a:cs typeface="B Nazanin" pitchFamily="2" charset="-78"/>
              </a:rPr>
              <a:t>مشخص کردن </a:t>
            </a:r>
            <a:r>
              <a:rPr lang="en-US" sz="2200" dirty="0" smtClean="0">
                <a:cs typeface="B Nazanin" pitchFamily="2" charset="-78"/>
              </a:rPr>
              <a:t>IP Address</a:t>
            </a:r>
            <a:r>
              <a:rPr lang="fa-IR" sz="2200" dirty="0" smtClean="0">
                <a:cs typeface="B Nazanin" pitchFamily="2" charset="-78"/>
              </a:rPr>
              <a:t> مختص به </a:t>
            </a:r>
            <a:r>
              <a:rPr lang="en-US" sz="2200" dirty="0" smtClean="0">
                <a:cs typeface="B Nazanin" pitchFamily="2" charset="-78"/>
              </a:rPr>
              <a:t>DNS Server</a:t>
            </a:r>
            <a:r>
              <a:rPr lang="fa-IR" sz="2200" dirty="0" smtClean="0">
                <a:cs typeface="B Nazanin" pitchFamily="2" charset="-78"/>
              </a:rPr>
              <a:t> برای کارت شبکه کامپیوتر </a:t>
            </a:r>
            <a:r>
              <a:rPr lang="en-US" sz="2200" dirty="0" smtClean="0">
                <a:cs typeface="B Nazanin" pitchFamily="2" charset="-78"/>
              </a:rPr>
              <a:t>DC</a:t>
            </a:r>
            <a:endParaRPr lang="fa-IR" sz="2200" dirty="0" smtClean="0">
              <a:cs typeface="B Nazanin" pitchFamily="2" charset="-78"/>
            </a:endParaRPr>
          </a:p>
          <a:p>
            <a:pPr marL="596646" indent="-514350" algn="r" rtl="1">
              <a:buFont typeface="Wingdings" pitchFamily="2" charset="2"/>
              <a:buChar char="Ø"/>
            </a:pPr>
            <a:endParaRPr lang="en-US" sz="2400" dirty="0">
              <a:cs typeface="B Nazanin" pitchFamily="2" charset="-78"/>
            </a:endParaRPr>
          </a:p>
        </p:txBody>
      </p:sp>
    </p:spTree>
    <p:extLst>
      <p:ext uri="{BB962C8B-B14F-4D97-AF65-F5344CB8AC3E}">
        <p14:creationId xmlns:p14="http://schemas.microsoft.com/office/powerpoint/2010/main" val="2791185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lick\Desktop\pic snagit\11-21-2013 03-04-14 ب.png"/>
          <p:cNvPicPr>
            <a:picLocks noGrp="1" noChangeAspect="1" noChangeArrowheads="1"/>
          </p:cNvPicPr>
          <p:nvPr>
            <p:ph idx="4294967295"/>
          </p:nvPr>
        </p:nvPicPr>
        <p:blipFill>
          <a:blip r:embed="rId2"/>
          <a:srcRect/>
          <a:stretch>
            <a:fillRect/>
          </a:stretch>
        </p:blipFill>
        <p:spPr bwMode="auto">
          <a:xfrm>
            <a:off x="857224" y="2428868"/>
            <a:ext cx="6929437" cy="4000500"/>
          </a:xfrm>
          <a:prstGeom prst="rect">
            <a:avLst/>
          </a:prstGeom>
          <a:noFill/>
        </p:spPr>
      </p:pic>
      <p:sp>
        <p:nvSpPr>
          <p:cNvPr id="4" name="Subtitle 3"/>
          <p:cNvSpPr>
            <a:spLocks noGrp="1"/>
          </p:cNvSpPr>
          <p:nvPr>
            <p:ph type="subTitle" idx="4294967295"/>
          </p:nvPr>
        </p:nvSpPr>
        <p:spPr>
          <a:xfrm>
            <a:off x="1214414" y="1571612"/>
            <a:ext cx="7407275" cy="785813"/>
          </a:xfrm>
        </p:spPr>
        <p:txBody>
          <a:bodyPr>
            <a:normAutofit/>
          </a:bodyPr>
          <a:lstStyle/>
          <a:p>
            <a:pPr algn="r" rtl="1"/>
            <a:r>
              <a:rPr lang="fa-IR" sz="2200" dirty="0" smtClean="0">
                <a:solidFill>
                  <a:schemeClr val="tx1"/>
                </a:solidFill>
                <a:cs typeface="B Nazanin" pitchFamily="2" charset="-78"/>
              </a:rPr>
              <a:t>تصویر زیر روش ست کردن </a:t>
            </a:r>
            <a:r>
              <a:rPr lang="en-US" sz="2200" dirty="0" smtClean="0">
                <a:solidFill>
                  <a:schemeClr val="tx1"/>
                </a:solidFill>
                <a:cs typeface="B Nazanin" pitchFamily="2" charset="-78"/>
              </a:rPr>
              <a:t>IP</a:t>
            </a:r>
            <a:r>
              <a:rPr lang="fa-IR" sz="2200" dirty="0" smtClean="0">
                <a:solidFill>
                  <a:schemeClr val="tx1"/>
                </a:solidFill>
                <a:cs typeface="B Nazanin" pitchFamily="2" charset="-78"/>
              </a:rPr>
              <a:t> را نشان می‏دهد.</a:t>
            </a:r>
            <a:endParaRPr lang="en-US" sz="2200" dirty="0">
              <a:solidFill>
                <a:schemeClr val="tx1"/>
              </a:solidFill>
              <a:cs typeface="B Nazanin" pitchFamily="2" charset="-78"/>
            </a:endParaRPr>
          </a:p>
        </p:txBody>
      </p:sp>
    </p:spTree>
    <p:extLst>
      <p:ext uri="{BB962C8B-B14F-4D97-AF65-F5344CB8AC3E}">
        <p14:creationId xmlns:p14="http://schemas.microsoft.com/office/powerpoint/2010/main" val="122766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285852" y="1500174"/>
            <a:ext cx="7407275" cy="4357688"/>
          </a:xfrm>
        </p:spPr>
        <p:txBody>
          <a:bodyPr>
            <a:normAutofit lnSpcReduction="10000"/>
          </a:bodyPr>
          <a:lstStyle/>
          <a:p>
            <a:pPr algn="just" rtl="1"/>
            <a:r>
              <a:rPr lang="fa-IR" sz="2400" dirty="0" smtClean="0">
                <a:solidFill>
                  <a:schemeClr val="tx1"/>
                </a:solidFill>
                <a:cs typeface="B Nazanin" pitchFamily="2" charset="-78"/>
              </a:rPr>
              <a:t>به جز دو مورد ذکر شده باید قبل از نصب </a:t>
            </a:r>
            <a:r>
              <a:rPr lang="en-US" sz="2400" dirty="0" smtClean="0">
                <a:solidFill>
                  <a:schemeClr val="tx1"/>
                </a:solidFill>
                <a:cs typeface="B Nazanin" pitchFamily="2" charset="-78"/>
              </a:rPr>
              <a:t>AD</a:t>
            </a:r>
            <a:r>
              <a:rPr lang="fa-IR" sz="2400" dirty="0" smtClean="0">
                <a:solidFill>
                  <a:schemeClr val="tx1"/>
                </a:solidFill>
                <a:cs typeface="B Nazanin" pitchFamily="2" charset="-78"/>
              </a:rPr>
              <a:t> به مواردی از قبیل:</a:t>
            </a:r>
          </a:p>
          <a:p>
            <a:pPr algn="just" rtl="1"/>
            <a:endParaRPr lang="fa-IR" sz="2400" dirty="0" smtClean="0">
              <a:solidFill>
                <a:schemeClr val="tx1"/>
              </a:solidFill>
              <a:cs typeface="B Nazanin" pitchFamily="2" charset="-78"/>
            </a:endParaRPr>
          </a:p>
          <a:p>
            <a:pPr algn="just" rtl="1">
              <a:buFont typeface="Arial" pitchFamily="34" charset="0"/>
              <a:buChar char="•"/>
            </a:pPr>
            <a:r>
              <a:rPr lang="fa-IR" sz="2200" dirty="0" smtClean="0">
                <a:solidFill>
                  <a:schemeClr val="tx1"/>
                </a:solidFill>
                <a:cs typeface="B Nazanin" pitchFamily="2" charset="-78"/>
              </a:rPr>
              <a:t>تغییر نام مختص به </a:t>
            </a:r>
            <a:r>
              <a:rPr lang="en-US" sz="2200" dirty="0" smtClean="0">
                <a:solidFill>
                  <a:schemeClr val="tx1"/>
                </a:solidFill>
                <a:cs typeface="B Nazanin" pitchFamily="2" charset="-78"/>
              </a:rPr>
              <a:t>Computer Name </a:t>
            </a:r>
            <a:r>
              <a:rPr lang="fa-IR" sz="2200" dirty="0" smtClean="0">
                <a:solidFill>
                  <a:schemeClr val="tx1"/>
                </a:solidFill>
                <a:cs typeface="B Nazanin" pitchFamily="2" charset="-78"/>
              </a:rPr>
              <a:t> ، چرا که بعد از نصب این تغییر</a:t>
            </a:r>
            <a:r>
              <a:rPr lang="en-US" sz="2200" dirty="0" smtClean="0">
                <a:solidFill>
                  <a:schemeClr val="tx1"/>
                </a:solidFill>
                <a:cs typeface="B Nazanin" pitchFamily="2" charset="-78"/>
              </a:rPr>
              <a:t> </a:t>
            </a:r>
            <a:r>
              <a:rPr lang="fa-IR" sz="2200" dirty="0" smtClean="0">
                <a:solidFill>
                  <a:schemeClr val="tx1"/>
                </a:solidFill>
                <a:cs typeface="B Nazanin" pitchFamily="2" charset="-78"/>
              </a:rPr>
              <a:t>راحتی امکان‏پذیر نمی‏باشد.</a:t>
            </a:r>
          </a:p>
          <a:p>
            <a:pPr algn="just" rtl="1">
              <a:buFont typeface="Arial" pitchFamily="34" charset="0"/>
              <a:buChar char="•"/>
            </a:pPr>
            <a:r>
              <a:rPr lang="fa-IR" sz="2200" dirty="0" smtClean="0">
                <a:solidFill>
                  <a:schemeClr val="tx1"/>
                </a:solidFill>
                <a:cs typeface="B Nazanin" pitchFamily="2" charset="-78"/>
              </a:rPr>
              <a:t>فضای خالی در حدود 250 </a:t>
            </a:r>
            <a:r>
              <a:rPr lang="en-US" sz="2200" dirty="0" smtClean="0">
                <a:solidFill>
                  <a:schemeClr val="tx1"/>
                </a:solidFill>
                <a:cs typeface="B Nazanin" pitchFamily="2" charset="-78"/>
              </a:rPr>
              <a:t>MB</a:t>
            </a:r>
            <a:r>
              <a:rPr lang="fa-IR" sz="2200" dirty="0" smtClean="0">
                <a:solidFill>
                  <a:schemeClr val="tx1"/>
                </a:solidFill>
                <a:cs typeface="B Nazanin" pitchFamily="2" charset="-78"/>
              </a:rPr>
              <a:t> و یا بیشتر بر روی هارد دیسک برای نصب </a:t>
            </a:r>
            <a:r>
              <a:rPr lang="en-US" sz="2200" dirty="0" smtClean="0">
                <a:solidFill>
                  <a:schemeClr val="tx1"/>
                </a:solidFill>
                <a:cs typeface="B Nazanin" pitchFamily="2" charset="-78"/>
              </a:rPr>
              <a:t>AD</a:t>
            </a:r>
            <a:r>
              <a:rPr lang="fa-IR" sz="2200" dirty="0" smtClean="0">
                <a:solidFill>
                  <a:schemeClr val="tx1"/>
                </a:solidFill>
                <a:cs typeface="B Nazanin" pitchFamily="2" charset="-78"/>
              </a:rPr>
              <a:t> لازم است.</a:t>
            </a:r>
          </a:p>
          <a:p>
            <a:pPr algn="just" rtl="1">
              <a:buFont typeface="Arial" pitchFamily="34" charset="0"/>
              <a:buChar char="•"/>
            </a:pPr>
            <a:r>
              <a:rPr lang="fa-IR" sz="2200" dirty="0" smtClean="0">
                <a:solidFill>
                  <a:schemeClr val="tx1"/>
                </a:solidFill>
                <a:cs typeface="B Nazanin" pitchFamily="2" charset="-78"/>
              </a:rPr>
              <a:t>در مورد آدرس دستی کامپیوترها از هر نوع کلاسی می‏توانید استفاده کنید،</a:t>
            </a:r>
            <a:r>
              <a:rPr lang="en-US" sz="2200" dirty="0" smtClean="0">
                <a:solidFill>
                  <a:schemeClr val="tx1"/>
                </a:solidFill>
                <a:cs typeface="B Nazanin" pitchFamily="2" charset="-78"/>
              </a:rPr>
              <a:t> </a:t>
            </a:r>
            <a:r>
              <a:rPr lang="fa-IR" sz="2200" dirty="0" smtClean="0">
                <a:solidFill>
                  <a:schemeClr val="tx1"/>
                </a:solidFill>
                <a:cs typeface="B Nazanin" pitchFamily="2" charset="-78"/>
              </a:rPr>
              <a:t>اما پیشنهاد کلاس </a:t>
            </a:r>
            <a:r>
              <a:rPr lang="en-US" sz="2200" dirty="0" smtClean="0">
                <a:solidFill>
                  <a:schemeClr val="tx1"/>
                </a:solidFill>
                <a:cs typeface="B Nazanin" pitchFamily="2" charset="-78"/>
              </a:rPr>
              <a:t>C</a:t>
            </a:r>
            <a:r>
              <a:rPr lang="fa-IR" sz="2200" dirty="0" smtClean="0">
                <a:solidFill>
                  <a:schemeClr val="tx1"/>
                </a:solidFill>
                <a:cs typeface="B Nazanin" pitchFamily="2" charset="-78"/>
              </a:rPr>
              <a:t> می‏باشد.</a:t>
            </a:r>
          </a:p>
          <a:p>
            <a:pPr algn="just" rtl="1">
              <a:buFont typeface="Arial" pitchFamily="34" charset="0"/>
              <a:buChar char="•"/>
            </a:pPr>
            <a:r>
              <a:rPr lang="fa-IR" sz="2200" dirty="0" smtClean="0">
                <a:solidFill>
                  <a:schemeClr val="tx1"/>
                </a:solidFill>
                <a:cs typeface="B Nazanin" pitchFamily="2" charset="-78"/>
              </a:rPr>
              <a:t>در حین نصب </a:t>
            </a:r>
            <a:r>
              <a:rPr lang="en-US" sz="2200" dirty="0" smtClean="0">
                <a:solidFill>
                  <a:schemeClr val="tx1"/>
                </a:solidFill>
                <a:cs typeface="B Nazanin" pitchFamily="2" charset="-78"/>
              </a:rPr>
              <a:t>AD</a:t>
            </a:r>
            <a:r>
              <a:rPr lang="fa-IR" sz="2200" dirty="0" smtClean="0">
                <a:solidFill>
                  <a:schemeClr val="tx1"/>
                </a:solidFill>
                <a:cs typeface="B Nazanin" pitchFamily="2" charset="-78"/>
              </a:rPr>
              <a:t> نیاز به </a:t>
            </a:r>
            <a:r>
              <a:rPr lang="en-US" sz="2200" dirty="0" smtClean="0">
                <a:solidFill>
                  <a:schemeClr val="tx1"/>
                </a:solidFill>
                <a:cs typeface="B Nazanin" pitchFamily="2" charset="-78"/>
              </a:rPr>
              <a:t>CD</a:t>
            </a:r>
            <a:r>
              <a:rPr lang="fa-IR" sz="2200" dirty="0" smtClean="0">
                <a:solidFill>
                  <a:schemeClr val="tx1"/>
                </a:solidFill>
                <a:cs typeface="B Nazanin" pitchFamily="2" charset="-78"/>
              </a:rPr>
              <a:t> ویندوز سرور 2003 خواهد داشت.</a:t>
            </a:r>
          </a:p>
          <a:p>
            <a:pPr algn="just" rtl="1"/>
            <a:endParaRPr lang="fa-IR" sz="2200" dirty="0" smtClean="0">
              <a:solidFill>
                <a:schemeClr val="tx1"/>
              </a:solidFill>
              <a:cs typeface="B Nazanin" pitchFamily="2" charset="-78"/>
            </a:endParaRPr>
          </a:p>
          <a:p>
            <a:pPr algn="just" rtl="1">
              <a:buFont typeface="Wingdings" pitchFamily="2" charset="2"/>
              <a:buChar char="q"/>
            </a:pPr>
            <a:r>
              <a:rPr lang="fa-IR" sz="2200" u="sng" dirty="0" smtClean="0">
                <a:solidFill>
                  <a:schemeClr val="tx1"/>
                </a:solidFill>
                <a:cs typeface="B Nazanin" pitchFamily="2" charset="-78"/>
              </a:rPr>
              <a:t>بعد از بررسی و فراهم آوردن پیش‏نیازهای فوق می‏توانید نصب </a:t>
            </a:r>
            <a:r>
              <a:rPr lang="en-US" sz="2200" u="sng" dirty="0" smtClean="0">
                <a:solidFill>
                  <a:schemeClr val="tx1"/>
                </a:solidFill>
                <a:cs typeface="B Nazanin" pitchFamily="2" charset="-78"/>
              </a:rPr>
              <a:t>AD</a:t>
            </a:r>
            <a:r>
              <a:rPr lang="fa-IR" sz="2200" u="sng" dirty="0" smtClean="0">
                <a:solidFill>
                  <a:schemeClr val="tx1"/>
                </a:solidFill>
                <a:cs typeface="B Nazanin" pitchFamily="2" charset="-78"/>
              </a:rPr>
              <a:t> را آغاز کنید</a:t>
            </a:r>
            <a:r>
              <a:rPr lang="fa-IR" sz="2200" dirty="0" smtClean="0">
                <a:solidFill>
                  <a:schemeClr val="tx1"/>
                </a:solidFill>
                <a:cs typeface="B Nazanin" pitchFamily="2" charset="-78"/>
              </a:rPr>
              <a:t>.</a:t>
            </a:r>
            <a:endParaRPr lang="en-US" sz="2200" dirty="0">
              <a:solidFill>
                <a:schemeClr val="tx1"/>
              </a:solidFill>
              <a:cs typeface="B Nazanin" pitchFamily="2" charset="-78"/>
            </a:endParaRPr>
          </a:p>
        </p:txBody>
      </p:sp>
    </p:spTree>
    <p:extLst>
      <p:ext uri="{BB962C8B-B14F-4D97-AF65-F5344CB8AC3E}">
        <p14:creationId xmlns:p14="http://schemas.microsoft.com/office/powerpoint/2010/main" val="4263595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ED62DE68-6B72-47CC-ADF9-B723F2E9F4D1}" type="slidenum">
              <a:rPr lang="fa-IR" altLang="fa-IR" sz="1200">
                <a:latin typeface="Arial" charset="0"/>
                <a:cs typeface="2  Titr" pitchFamily="2" charset="-78"/>
              </a:rPr>
              <a:pPr rtl="0" eaLnBrk="1" hangingPunct="1">
                <a:spcBef>
                  <a:spcPct val="0"/>
                </a:spcBef>
                <a:buFontTx/>
                <a:buNone/>
              </a:pPr>
              <a:t>6</a:t>
            </a:fld>
            <a:endParaRPr lang="en-US" altLang="fa-IR" sz="1200">
              <a:latin typeface="Arial" charset="0"/>
              <a:cs typeface="2  Titr" pitchFamily="2" charset="-78"/>
            </a:endParaRPr>
          </a:p>
        </p:txBody>
      </p:sp>
      <p:graphicFrame>
        <p:nvGraphicFramePr>
          <p:cNvPr id="64778" name="Group 266"/>
          <p:cNvGraphicFramePr>
            <a:graphicFrameLocks noGrp="1"/>
          </p:cNvGraphicFramePr>
          <p:nvPr>
            <p:extLst>
              <p:ext uri="{D42A27DB-BD31-4B8C-83A1-F6EECF244321}">
                <p14:modId xmlns:p14="http://schemas.microsoft.com/office/powerpoint/2010/main" val="2581971909"/>
              </p:ext>
            </p:extLst>
          </p:nvPr>
        </p:nvGraphicFramePr>
        <p:xfrm>
          <a:off x="754856" y="1412776"/>
          <a:ext cx="7705725" cy="1427160"/>
        </p:xfrm>
        <a:graphic>
          <a:graphicData uri="http://schemas.openxmlformats.org/drawingml/2006/table">
            <a:tbl>
              <a:tblPr/>
              <a:tblGrid>
                <a:gridCol w="1150937"/>
                <a:gridCol w="1368425"/>
                <a:gridCol w="1728788"/>
                <a:gridCol w="1873250"/>
                <a:gridCol w="1584325"/>
              </a:tblGrid>
              <a:tr h="285432">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Hub</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Switch</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Router</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Workstation</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28543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Hub</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Crossover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Crossover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Straight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Straight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8543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Switch</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Crossover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Crossover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Straight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Straight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8543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Router</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Straight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Straight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Crossover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Crossover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8543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Workstation</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Straight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Straight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Crossover</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Crossover</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6000" marR="36000"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pic>
        <p:nvPicPr>
          <p:cNvPr id="5163" name="Picture 267"/>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1763713" y="3284984"/>
            <a:ext cx="5688012"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13014" y="116632"/>
            <a:ext cx="4759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None/>
            </a:pPr>
            <a:r>
              <a:rPr lang="ar-SA" altLang="fa-IR" b="1" dirty="0">
                <a:solidFill>
                  <a:srgbClr val="00B0F0"/>
                </a:solidFill>
                <a:cs typeface="B Nazanin" panose="00000400000000000000" pitchFamily="2" charset="-78"/>
              </a:rPr>
              <a:t>کابل </a:t>
            </a:r>
            <a:r>
              <a:rPr lang="fa-IR" altLang="fa-IR" b="1" dirty="0">
                <a:solidFill>
                  <a:srgbClr val="00B0F0"/>
                </a:solidFill>
                <a:cs typeface="B Nazanin" panose="00000400000000000000" pitchFamily="2" charset="-78"/>
              </a:rPr>
              <a:t>کراس</a:t>
            </a:r>
            <a:r>
              <a:rPr lang="ar-SA" altLang="fa-IR" b="1" dirty="0">
                <a:solidFill>
                  <a:srgbClr val="00B0F0"/>
                </a:solidFill>
                <a:cs typeface="B Nazanin" panose="00000400000000000000" pitchFamily="2" charset="-78"/>
              </a:rPr>
              <a:t> (</a:t>
            </a:r>
            <a:r>
              <a:rPr lang="en-US" altLang="fa-IR" b="1" dirty="0">
                <a:solidFill>
                  <a:srgbClr val="00B0F0"/>
                </a:solidFill>
                <a:cs typeface="B Nazanin" panose="00000400000000000000" pitchFamily="2" charset="-78"/>
              </a:rPr>
              <a:t>Crossover Cable</a:t>
            </a:r>
            <a:r>
              <a:rPr lang="ar-SA" altLang="fa-IR" b="1" dirty="0">
                <a:solidFill>
                  <a:srgbClr val="00B0F0"/>
                </a:solidFill>
                <a:cs typeface="B Nazanin" panose="00000400000000000000" pitchFamily="2" charset="-78"/>
              </a:rPr>
              <a:t>)</a:t>
            </a:r>
            <a:endParaRPr lang="en-US" altLang="fa-IR" b="1" dirty="0">
              <a:solidFill>
                <a:srgbClr val="00B0F0"/>
              </a:solidFill>
              <a:cs typeface="B Nazanin" panose="00000400000000000000" pitchFamily="2" charset="-78"/>
            </a:endParaRPr>
          </a:p>
        </p:txBody>
      </p:sp>
    </p:spTree>
    <p:extLst>
      <p:ext uri="{BB962C8B-B14F-4D97-AF65-F5344CB8AC3E}">
        <p14:creationId xmlns:p14="http://schemas.microsoft.com/office/powerpoint/2010/main" val="29609043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59632" y="1772816"/>
            <a:ext cx="7764242" cy="2364754"/>
          </a:xfrm>
        </p:spPr>
        <p:txBody>
          <a:bodyPr>
            <a:normAutofit/>
          </a:bodyPr>
          <a:lstStyle/>
          <a:p>
            <a:pPr algn="r" rtl="1"/>
            <a:r>
              <a:rPr lang="fa-IR" sz="5400" b="1" dirty="0" smtClean="0">
                <a:solidFill>
                  <a:srgbClr val="C00000"/>
                </a:solidFill>
                <a:cs typeface="B Nazanin" panose="00000400000000000000" pitchFamily="2" charset="-78"/>
              </a:rPr>
              <a:t>مراحل نصب </a:t>
            </a:r>
            <a:endParaRPr lang="en-US" sz="5400" b="1" dirty="0" smtClean="0">
              <a:solidFill>
                <a:srgbClr val="C00000"/>
              </a:solidFill>
              <a:cs typeface="B Nazanin" panose="00000400000000000000" pitchFamily="2" charset="-78"/>
            </a:endParaRPr>
          </a:p>
          <a:p>
            <a:pPr algn="l"/>
            <a:r>
              <a:rPr lang="en-US" sz="5400" b="1" dirty="0" smtClean="0">
                <a:solidFill>
                  <a:srgbClr val="C00000"/>
                </a:solidFill>
                <a:cs typeface="B Nazanin" panose="00000400000000000000" pitchFamily="2" charset="-78"/>
              </a:rPr>
              <a:t>Active Directory</a:t>
            </a:r>
            <a:endParaRPr lang="fa-IR" sz="5400" b="1" dirty="0" smtClean="0">
              <a:solidFill>
                <a:srgbClr val="C00000"/>
              </a:solidFill>
              <a:cs typeface="B Nazanin" panose="00000400000000000000" pitchFamily="2" charset="-78"/>
            </a:endParaRPr>
          </a:p>
          <a:p>
            <a:pPr algn="l"/>
            <a:endParaRPr lang="fa-IR" sz="5400" b="1" dirty="0" smtClean="0">
              <a:solidFill>
                <a:srgbClr val="C00000"/>
              </a:solidFill>
              <a:cs typeface="B Nazanin" panose="00000400000000000000" pitchFamily="2" charset="-78"/>
            </a:endParaRPr>
          </a:p>
          <a:p>
            <a:pPr algn="l"/>
            <a:endParaRPr lang="fa-IR" sz="5400" b="1" dirty="0" smtClean="0">
              <a:solidFill>
                <a:srgbClr val="C00000"/>
              </a:solidFill>
              <a:cs typeface="B Nazanin" panose="00000400000000000000" pitchFamily="2" charset="-78"/>
            </a:endParaRPr>
          </a:p>
          <a:p>
            <a:pPr algn="r" rtl="1"/>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3678827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85852" y="1357298"/>
            <a:ext cx="7407275" cy="5072063"/>
          </a:xfrm>
        </p:spPr>
        <p:txBody>
          <a:bodyPr>
            <a:normAutofit/>
          </a:bodyPr>
          <a:lstStyle/>
          <a:p>
            <a:pPr algn="r" rtl="1">
              <a:buFont typeface="Wingdings" pitchFamily="2" charset="2"/>
              <a:buChar char="v"/>
            </a:pPr>
            <a:r>
              <a:rPr lang="fa-IR" sz="2400" b="1" dirty="0" smtClean="0">
                <a:solidFill>
                  <a:srgbClr val="C00000"/>
                </a:solidFill>
                <a:cs typeface="B Nazanin" pitchFamily="2" charset="-78"/>
              </a:rPr>
              <a:t>چگونگی نصب </a:t>
            </a:r>
            <a:r>
              <a:rPr lang="en-US" sz="2400" b="1" dirty="0" smtClean="0">
                <a:solidFill>
                  <a:srgbClr val="C00000"/>
                </a:solidFill>
                <a:cs typeface="B Nazanin" pitchFamily="2" charset="-78"/>
              </a:rPr>
              <a:t>AD</a:t>
            </a:r>
            <a:r>
              <a:rPr lang="fa-IR" sz="2400" b="1" dirty="0" smtClean="0">
                <a:solidFill>
                  <a:srgbClr val="C00000"/>
                </a:solidFill>
                <a:cs typeface="B Nazanin" pitchFamily="2" charset="-78"/>
              </a:rPr>
              <a:t> در </a:t>
            </a:r>
            <a:r>
              <a:rPr lang="en-US" sz="2400" b="1" dirty="0" smtClean="0">
                <a:solidFill>
                  <a:srgbClr val="C00000"/>
                </a:solidFill>
                <a:cs typeface="B Nazanin" pitchFamily="2" charset="-78"/>
              </a:rPr>
              <a:t>Server 2003</a:t>
            </a:r>
          </a:p>
          <a:p>
            <a:pPr algn="r" rtl="1"/>
            <a:endParaRPr lang="en-US" sz="2400" dirty="0" smtClean="0">
              <a:solidFill>
                <a:schemeClr val="accent5"/>
              </a:solidFill>
              <a:cs typeface="B Nazanin" pitchFamily="2" charset="-78"/>
            </a:endParaRPr>
          </a:p>
          <a:p>
            <a:pPr algn="r" rtl="1"/>
            <a:r>
              <a:rPr lang="fa-IR" sz="2200" dirty="0" smtClean="0">
                <a:solidFill>
                  <a:schemeClr val="tx1"/>
                </a:solidFill>
                <a:cs typeface="B Nazanin" pitchFamily="2" charset="-78"/>
              </a:rPr>
              <a:t>برای این منظور از دستور </a:t>
            </a:r>
            <a:r>
              <a:rPr lang="en-US" sz="2200" dirty="0" smtClean="0">
                <a:solidFill>
                  <a:schemeClr val="tx1"/>
                </a:solidFill>
                <a:cs typeface="B Nazanin" pitchFamily="2" charset="-78"/>
              </a:rPr>
              <a:t>DCPROMO</a:t>
            </a:r>
            <a:r>
              <a:rPr lang="fa-IR" sz="2200" dirty="0" smtClean="0">
                <a:solidFill>
                  <a:schemeClr val="tx1"/>
                </a:solidFill>
                <a:cs typeface="B Nazanin" pitchFamily="2" charset="-78"/>
              </a:rPr>
              <a:t> در درون </a:t>
            </a:r>
            <a:r>
              <a:rPr lang="en-US" sz="2200" dirty="0" smtClean="0">
                <a:solidFill>
                  <a:schemeClr val="tx1"/>
                </a:solidFill>
                <a:cs typeface="B Nazanin" pitchFamily="2" charset="-78"/>
              </a:rPr>
              <a:t>RUN</a:t>
            </a:r>
            <a:r>
              <a:rPr lang="fa-IR" sz="2200" dirty="0" smtClean="0">
                <a:solidFill>
                  <a:schemeClr val="tx1"/>
                </a:solidFill>
                <a:cs typeface="B Nazanin" pitchFamily="2" charset="-78"/>
              </a:rPr>
              <a:t> استفاده نمایید.</a:t>
            </a:r>
          </a:p>
          <a:p>
            <a:pPr algn="r" rtl="1"/>
            <a:r>
              <a:rPr lang="fa-IR" sz="2200" dirty="0" smtClean="0">
                <a:solidFill>
                  <a:schemeClr val="tx1"/>
                </a:solidFill>
                <a:cs typeface="B Nazanin" pitchFamily="2" charset="-78"/>
              </a:rPr>
              <a:t>دو راه کلی برای نصب </a:t>
            </a:r>
            <a:r>
              <a:rPr lang="en-US" sz="2200" dirty="0" smtClean="0">
                <a:solidFill>
                  <a:schemeClr val="tx1"/>
                </a:solidFill>
                <a:cs typeface="B Nazanin" pitchFamily="2" charset="-78"/>
              </a:rPr>
              <a:t>AD</a:t>
            </a:r>
            <a:r>
              <a:rPr lang="fa-IR" sz="2200" dirty="0" smtClean="0">
                <a:solidFill>
                  <a:schemeClr val="tx1"/>
                </a:solidFill>
                <a:cs typeface="B Nazanin" pitchFamily="2" charset="-78"/>
              </a:rPr>
              <a:t> وجود دارد:</a:t>
            </a:r>
          </a:p>
          <a:p>
            <a:pPr algn="r" rtl="1">
              <a:buFont typeface="Wingdings" pitchFamily="2" charset="2"/>
              <a:buChar char="Ø"/>
            </a:pPr>
            <a:r>
              <a:rPr lang="fa-IR" sz="2200" dirty="0" smtClean="0">
                <a:solidFill>
                  <a:schemeClr val="tx1"/>
                </a:solidFill>
                <a:cs typeface="B Nazanin" pitchFamily="2" charset="-78"/>
              </a:rPr>
              <a:t>استفاده از کنسول مدیریتی </a:t>
            </a:r>
            <a:r>
              <a:rPr lang="en-US" sz="2200" dirty="0" smtClean="0">
                <a:solidFill>
                  <a:schemeClr val="tx1"/>
                </a:solidFill>
                <a:cs typeface="B Nazanin" pitchFamily="2" charset="-78"/>
              </a:rPr>
              <a:t>Manage Your Server</a:t>
            </a:r>
            <a:endParaRPr lang="fa-IR" sz="2200" dirty="0" smtClean="0">
              <a:solidFill>
                <a:schemeClr val="tx1"/>
              </a:solidFill>
              <a:cs typeface="B Nazanin" pitchFamily="2" charset="-78"/>
            </a:endParaRPr>
          </a:p>
          <a:p>
            <a:pPr algn="r" rtl="1">
              <a:buFont typeface="Wingdings" pitchFamily="2" charset="2"/>
              <a:buChar char="Ø"/>
            </a:pPr>
            <a:r>
              <a:rPr lang="fa-IR" sz="2200" dirty="0" smtClean="0">
                <a:solidFill>
                  <a:schemeClr val="tx1"/>
                </a:solidFill>
                <a:cs typeface="B Nazanin" pitchFamily="2" charset="-78"/>
              </a:rPr>
              <a:t>استفاده از دستور </a:t>
            </a:r>
            <a:r>
              <a:rPr lang="en-US" sz="2200" dirty="0" smtClean="0">
                <a:solidFill>
                  <a:schemeClr val="tx1"/>
                </a:solidFill>
                <a:cs typeface="B Nazanin" pitchFamily="2" charset="-78"/>
              </a:rPr>
              <a:t>DCPROMO</a:t>
            </a:r>
          </a:p>
          <a:p>
            <a:pPr algn="r" rtl="1"/>
            <a:endParaRPr lang="en-US" sz="2200" dirty="0" smtClean="0">
              <a:solidFill>
                <a:schemeClr val="tx1"/>
              </a:solidFill>
              <a:cs typeface="B Nazanin" pitchFamily="2" charset="-78"/>
            </a:endParaRPr>
          </a:p>
          <a:p>
            <a:pPr algn="r" rtl="1"/>
            <a:r>
              <a:rPr lang="fa-IR" sz="2200" dirty="0" smtClean="0">
                <a:solidFill>
                  <a:schemeClr val="tx1"/>
                </a:solidFill>
                <a:cs typeface="B Nazanin" pitchFamily="2" charset="-78"/>
              </a:rPr>
              <a:t>در مراحل نصب باید مجموعه‏ای از یک </a:t>
            </a:r>
            <a:r>
              <a:rPr lang="en-US" sz="2200" dirty="0" smtClean="0">
                <a:solidFill>
                  <a:schemeClr val="tx1"/>
                </a:solidFill>
                <a:cs typeface="B Nazanin" pitchFamily="2" charset="-78"/>
              </a:rPr>
              <a:t>Wizard</a:t>
            </a:r>
            <a:r>
              <a:rPr lang="fa-IR" sz="2200" dirty="0" smtClean="0">
                <a:solidFill>
                  <a:schemeClr val="tx1"/>
                </a:solidFill>
                <a:cs typeface="B Nazanin" pitchFamily="2" charset="-78"/>
              </a:rPr>
              <a:t> را تکمیل نمایید و در نهایت </a:t>
            </a:r>
            <a:r>
              <a:rPr lang="en-US" sz="2200" dirty="0" smtClean="0">
                <a:solidFill>
                  <a:schemeClr val="tx1"/>
                </a:solidFill>
                <a:cs typeface="B Nazanin" pitchFamily="2" charset="-78"/>
              </a:rPr>
              <a:t>AD</a:t>
            </a:r>
            <a:r>
              <a:rPr lang="fa-IR" sz="2200" dirty="0" smtClean="0">
                <a:solidFill>
                  <a:schemeClr val="tx1"/>
                </a:solidFill>
                <a:cs typeface="B Nazanin" pitchFamily="2" charset="-78"/>
              </a:rPr>
              <a:t> را نصب نمایید.</a:t>
            </a:r>
            <a:endParaRPr lang="en-US" sz="2200" dirty="0">
              <a:solidFill>
                <a:schemeClr val="tx1"/>
              </a:solidFill>
              <a:cs typeface="B Nazanin" pitchFamily="2" charset="-78"/>
            </a:endParaRPr>
          </a:p>
        </p:txBody>
      </p:sp>
    </p:spTree>
    <p:extLst>
      <p:ext uri="{BB962C8B-B14F-4D97-AF65-F5344CB8AC3E}">
        <p14:creationId xmlns:p14="http://schemas.microsoft.com/office/powerpoint/2010/main" val="22976185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1571612"/>
            <a:ext cx="7498080" cy="1552572"/>
          </a:xfrm>
        </p:spPr>
        <p:txBody>
          <a:bodyPr>
            <a:normAutofit/>
          </a:bodyPr>
          <a:lstStyle/>
          <a:p>
            <a:pPr algn="r" rtl="1">
              <a:buNone/>
            </a:pPr>
            <a:r>
              <a:rPr lang="fa-IR" sz="2400" dirty="0" smtClean="0">
                <a:cs typeface="B Nazanin" pitchFamily="2" charset="-78"/>
              </a:rPr>
              <a:t> در ادامه منوی </a:t>
            </a:r>
            <a:r>
              <a:rPr lang="en-US" sz="2400" dirty="0" smtClean="0">
                <a:cs typeface="B Nazanin" pitchFamily="2" charset="-78"/>
              </a:rPr>
              <a:t>Start</a:t>
            </a:r>
            <a:r>
              <a:rPr lang="fa-IR" sz="2400" dirty="0" smtClean="0">
                <a:cs typeface="B Nazanin" pitchFamily="2" charset="-78"/>
              </a:rPr>
              <a:t> را باز کرده و با کلیک بر روی</a:t>
            </a:r>
            <a:r>
              <a:rPr lang="en-US" sz="2400" dirty="0" smtClean="0">
                <a:cs typeface="B Nazanin" pitchFamily="2" charset="-78"/>
              </a:rPr>
              <a:t>Server</a:t>
            </a:r>
            <a:r>
              <a:rPr lang="fa-IR" sz="2400" dirty="0" smtClean="0">
                <a:cs typeface="B Nazanin" pitchFamily="2" charset="-78"/>
              </a:rPr>
              <a:t> </a:t>
            </a:r>
            <a:r>
              <a:rPr lang="en-US" sz="2400" dirty="0" smtClean="0">
                <a:cs typeface="B Nazanin" pitchFamily="2" charset="-78"/>
              </a:rPr>
              <a:t>Manage Your</a:t>
            </a:r>
            <a:endParaRPr lang="fa-IR" sz="2400" dirty="0" smtClean="0">
              <a:cs typeface="B Nazanin" pitchFamily="2" charset="-78"/>
            </a:endParaRPr>
          </a:p>
          <a:p>
            <a:pPr algn="r" rtl="1">
              <a:buNone/>
            </a:pPr>
            <a:r>
              <a:rPr lang="fa-IR" sz="2400" dirty="0" smtClean="0">
                <a:cs typeface="B Nazanin" pitchFamily="2" charset="-78"/>
              </a:rPr>
              <a:t>وارد کنسول مختص به آن شوید، سپس بر روی </a:t>
            </a:r>
            <a:r>
              <a:rPr lang="en-US" sz="2400" dirty="0" smtClean="0">
                <a:cs typeface="B Nazanin" pitchFamily="2" charset="-78"/>
              </a:rPr>
              <a:t>Add or Remove a role</a:t>
            </a:r>
          </a:p>
          <a:p>
            <a:pPr algn="r" rtl="1">
              <a:buNone/>
            </a:pPr>
            <a:r>
              <a:rPr lang="fa-IR" sz="2400" dirty="0" smtClean="0">
                <a:cs typeface="B Nazanin" pitchFamily="2" charset="-78"/>
              </a:rPr>
              <a:t>کلیک نمایید.</a:t>
            </a:r>
            <a:endParaRPr lang="en-US" sz="2400" dirty="0">
              <a:cs typeface="B Nazanin" pitchFamily="2" charset="-78"/>
            </a:endParaRPr>
          </a:p>
        </p:txBody>
      </p:sp>
      <p:pic>
        <p:nvPicPr>
          <p:cNvPr id="7170" name="Picture 2" descr="C:\Users\click\Desktop\pic snagit\12-07-2013 09-32-08 ق.png"/>
          <p:cNvPicPr>
            <a:picLocks noChangeAspect="1" noChangeArrowheads="1"/>
          </p:cNvPicPr>
          <p:nvPr/>
        </p:nvPicPr>
        <p:blipFill>
          <a:blip r:embed="rId2"/>
          <a:srcRect/>
          <a:stretch>
            <a:fillRect/>
          </a:stretch>
        </p:blipFill>
        <p:spPr bwMode="auto">
          <a:xfrm>
            <a:off x="2071670" y="3000372"/>
            <a:ext cx="5500726" cy="3476644"/>
          </a:xfrm>
          <a:prstGeom prst="rect">
            <a:avLst/>
          </a:prstGeom>
          <a:noFill/>
        </p:spPr>
      </p:pic>
    </p:spTree>
    <p:extLst>
      <p:ext uri="{BB962C8B-B14F-4D97-AF65-F5344CB8AC3E}">
        <p14:creationId xmlns:p14="http://schemas.microsoft.com/office/powerpoint/2010/main" val="6290133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285860"/>
            <a:ext cx="7498080" cy="857256"/>
          </a:xfrm>
        </p:spPr>
        <p:txBody>
          <a:bodyPr>
            <a:normAutofit/>
          </a:bodyPr>
          <a:lstStyle/>
          <a:p>
            <a:pPr algn="r" rtl="1">
              <a:buNone/>
            </a:pPr>
            <a:r>
              <a:rPr lang="fa-IR" sz="2200" dirty="0" smtClean="0">
                <a:cs typeface="B Nazanin" pitchFamily="2" charset="-78"/>
              </a:rPr>
              <a:t>با اجرای دستور </a:t>
            </a:r>
            <a:r>
              <a:rPr lang="en-US" sz="2200" dirty="0" smtClean="0">
                <a:cs typeface="B Nazanin" pitchFamily="2" charset="-78"/>
              </a:rPr>
              <a:t>DCPROMO</a:t>
            </a:r>
            <a:r>
              <a:rPr lang="fa-IR" sz="2200" dirty="0" smtClean="0">
                <a:cs typeface="B Nazanin" pitchFamily="2" charset="-78"/>
              </a:rPr>
              <a:t> در </a:t>
            </a:r>
            <a:r>
              <a:rPr lang="en-US" sz="2200" dirty="0" smtClean="0">
                <a:cs typeface="B Nazanin" pitchFamily="2" charset="-78"/>
              </a:rPr>
              <a:t>Run</a:t>
            </a:r>
            <a:r>
              <a:rPr lang="fa-IR" sz="2200" dirty="0" smtClean="0">
                <a:cs typeface="B Nazanin" pitchFamily="2" charset="-78"/>
              </a:rPr>
              <a:t> می‏توانید اقدام به نصب </a:t>
            </a:r>
            <a:r>
              <a:rPr lang="en-US" sz="2200" dirty="0" smtClean="0">
                <a:cs typeface="B Nazanin" pitchFamily="2" charset="-78"/>
              </a:rPr>
              <a:t>AD</a:t>
            </a:r>
            <a:r>
              <a:rPr lang="fa-IR" sz="2200" dirty="0" smtClean="0">
                <a:cs typeface="B Nazanin" pitchFamily="2" charset="-78"/>
              </a:rPr>
              <a:t> نمایید:</a:t>
            </a:r>
          </a:p>
          <a:p>
            <a:pPr algn="r" rtl="1">
              <a:buNone/>
            </a:pPr>
            <a:endParaRPr lang="en-US" sz="2200" dirty="0">
              <a:cs typeface="B Nazanin" pitchFamily="2" charset="-78"/>
            </a:endParaRPr>
          </a:p>
        </p:txBody>
      </p:sp>
      <p:pic>
        <p:nvPicPr>
          <p:cNvPr id="6146" name="Picture 2" descr="C:\Users\click\Desktop\pic snagit\12-07-2013 09-24-25 ق.png"/>
          <p:cNvPicPr>
            <a:picLocks noChangeAspect="1" noChangeArrowheads="1"/>
          </p:cNvPicPr>
          <p:nvPr/>
        </p:nvPicPr>
        <p:blipFill>
          <a:blip r:embed="rId2"/>
          <a:srcRect/>
          <a:stretch>
            <a:fillRect/>
          </a:stretch>
        </p:blipFill>
        <p:spPr bwMode="auto">
          <a:xfrm>
            <a:off x="1403648" y="1857364"/>
            <a:ext cx="4429156" cy="2695588"/>
          </a:xfrm>
          <a:prstGeom prst="rect">
            <a:avLst/>
          </a:prstGeom>
          <a:noFill/>
        </p:spPr>
      </p:pic>
      <p:pic>
        <p:nvPicPr>
          <p:cNvPr id="6147" name="Picture 3" descr="C:\Users\click\Desktop\pic snagit\12-07-2013 09-24-56 ق.png"/>
          <p:cNvPicPr>
            <a:picLocks noChangeAspect="1" noChangeArrowheads="1"/>
          </p:cNvPicPr>
          <p:nvPr/>
        </p:nvPicPr>
        <p:blipFill>
          <a:blip r:embed="rId3"/>
          <a:srcRect/>
          <a:stretch>
            <a:fillRect/>
          </a:stretch>
        </p:blipFill>
        <p:spPr bwMode="auto">
          <a:xfrm>
            <a:off x="4139952" y="2996952"/>
            <a:ext cx="4705350" cy="3609975"/>
          </a:xfrm>
          <a:prstGeom prst="rect">
            <a:avLst/>
          </a:prstGeom>
          <a:noFill/>
        </p:spPr>
      </p:pic>
    </p:spTree>
    <p:extLst>
      <p:ext uri="{BB962C8B-B14F-4D97-AF65-F5344CB8AC3E}">
        <p14:creationId xmlns:p14="http://schemas.microsoft.com/office/powerpoint/2010/main" val="31752290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1643050"/>
            <a:ext cx="7498080" cy="1123944"/>
          </a:xfrm>
        </p:spPr>
        <p:txBody>
          <a:bodyPr>
            <a:normAutofit/>
          </a:bodyPr>
          <a:lstStyle/>
          <a:p>
            <a:pPr algn="r" rtl="1">
              <a:buNone/>
            </a:pPr>
            <a:r>
              <a:rPr lang="fa-IR" sz="2200" dirty="0" smtClean="0">
                <a:cs typeface="B Nazanin" pitchFamily="2" charset="-78"/>
              </a:rPr>
              <a:t>از لیست </a:t>
            </a:r>
            <a:r>
              <a:rPr lang="en-US" sz="2200" dirty="0" smtClean="0">
                <a:cs typeface="B Nazanin" pitchFamily="2" charset="-78"/>
              </a:rPr>
              <a:t>Role</a:t>
            </a:r>
            <a:r>
              <a:rPr lang="fa-IR" sz="2200" dirty="0" smtClean="0">
                <a:cs typeface="B Nazanin" pitchFamily="2" charset="-78"/>
              </a:rPr>
              <a:t>هایی که نمایش داده شده است گزینه </a:t>
            </a:r>
            <a:r>
              <a:rPr lang="en-US" sz="2200" dirty="0" smtClean="0">
                <a:cs typeface="B Nazanin" pitchFamily="2" charset="-78"/>
              </a:rPr>
              <a:t>Domain Controller</a:t>
            </a:r>
          </a:p>
          <a:p>
            <a:pPr algn="r" rtl="1">
              <a:buNone/>
            </a:pPr>
            <a:r>
              <a:rPr lang="en-US" sz="2200" dirty="0" smtClean="0">
                <a:cs typeface="B Nazanin" pitchFamily="2" charset="-78"/>
              </a:rPr>
              <a:t>(Active directory)</a:t>
            </a:r>
            <a:r>
              <a:rPr lang="fa-IR" sz="2200" dirty="0" smtClean="0">
                <a:cs typeface="B Nazanin" pitchFamily="2" charset="-78"/>
              </a:rPr>
              <a:t> را انتخاب کرده و بروی </a:t>
            </a:r>
            <a:r>
              <a:rPr lang="en-US" sz="2200" dirty="0" smtClean="0">
                <a:cs typeface="B Nazanin" pitchFamily="2" charset="-78"/>
              </a:rPr>
              <a:t>Next </a:t>
            </a:r>
            <a:r>
              <a:rPr lang="fa-IR" sz="2200" dirty="0" smtClean="0">
                <a:cs typeface="B Nazanin" pitchFamily="2" charset="-78"/>
              </a:rPr>
              <a:t> کلیک نمایید.</a:t>
            </a:r>
            <a:endParaRPr lang="en-US" sz="2200" dirty="0" smtClean="0">
              <a:cs typeface="B Nazanin" pitchFamily="2" charset="-78"/>
            </a:endParaRPr>
          </a:p>
        </p:txBody>
      </p:sp>
      <p:pic>
        <p:nvPicPr>
          <p:cNvPr id="15364" name="Picture 4" descr="C:\Users\click\Desktop\pic snagit\12-07-2013 09-32-33 ق.png"/>
          <p:cNvPicPr>
            <a:picLocks noChangeAspect="1" noChangeArrowheads="1"/>
          </p:cNvPicPr>
          <p:nvPr/>
        </p:nvPicPr>
        <p:blipFill>
          <a:blip r:embed="rId2"/>
          <a:srcRect/>
          <a:stretch>
            <a:fillRect/>
          </a:stretch>
        </p:blipFill>
        <p:spPr bwMode="auto">
          <a:xfrm>
            <a:off x="2589976" y="3000372"/>
            <a:ext cx="4286280" cy="3043253"/>
          </a:xfrm>
          <a:prstGeom prst="rect">
            <a:avLst/>
          </a:prstGeom>
          <a:noFill/>
        </p:spPr>
      </p:pic>
    </p:spTree>
    <p:extLst>
      <p:ext uri="{BB962C8B-B14F-4D97-AF65-F5344CB8AC3E}">
        <p14:creationId xmlns:p14="http://schemas.microsoft.com/office/powerpoint/2010/main" val="13998103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857364"/>
            <a:ext cx="7498080" cy="1052506"/>
          </a:xfrm>
        </p:spPr>
        <p:txBody>
          <a:bodyPr>
            <a:normAutofit/>
          </a:bodyPr>
          <a:lstStyle/>
          <a:p>
            <a:pPr algn="r" rtl="1">
              <a:buNone/>
            </a:pPr>
            <a:r>
              <a:rPr lang="fa-IR" sz="2200" dirty="0" smtClean="0">
                <a:cs typeface="B Nazanin" pitchFamily="2" charset="-78"/>
              </a:rPr>
              <a:t>در ادامه تعیین می‏کنید که قصد ایجاد </a:t>
            </a:r>
            <a:r>
              <a:rPr lang="en-US" sz="2200" dirty="0" smtClean="0">
                <a:cs typeface="B Nazanin" pitchFamily="2" charset="-78"/>
              </a:rPr>
              <a:t>Domain Controller</a:t>
            </a:r>
            <a:r>
              <a:rPr lang="fa-IR" sz="2200" dirty="0" smtClean="0">
                <a:cs typeface="B Nazanin" pitchFamily="2" charset="-78"/>
              </a:rPr>
              <a:t> جدیدی را دارید یا</a:t>
            </a:r>
          </a:p>
          <a:p>
            <a:pPr algn="r" rtl="1">
              <a:buNone/>
            </a:pPr>
            <a:r>
              <a:rPr lang="fa-IR" sz="2200" dirty="0" smtClean="0">
                <a:cs typeface="B Nazanin" pitchFamily="2" charset="-78"/>
              </a:rPr>
              <a:t>دامینی از قبل ایجاد شده و قصد اضافه کردن یکی دیگر را دارید.</a:t>
            </a:r>
            <a:endParaRPr lang="en-US" sz="2200" dirty="0">
              <a:cs typeface="B Nazanin" pitchFamily="2" charset="-78"/>
            </a:endParaRPr>
          </a:p>
        </p:txBody>
      </p:sp>
      <p:pic>
        <p:nvPicPr>
          <p:cNvPr id="16386" name="Picture 2" descr="C:\Users\click\Desktop\pic snagit\12-07-2013 09-33-02 ق.png"/>
          <p:cNvPicPr>
            <a:picLocks noChangeAspect="1" noChangeArrowheads="1"/>
          </p:cNvPicPr>
          <p:nvPr/>
        </p:nvPicPr>
        <p:blipFill>
          <a:blip r:embed="rId2"/>
          <a:srcRect/>
          <a:stretch>
            <a:fillRect/>
          </a:stretch>
        </p:blipFill>
        <p:spPr bwMode="auto">
          <a:xfrm>
            <a:off x="1369261" y="3357562"/>
            <a:ext cx="4714907" cy="1143007"/>
          </a:xfrm>
          <a:prstGeom prst="rect">
            <a:avLst/>
          </a:prstGeom>
          <a:noFill/>
        </p:spPr>
      </p:pic>
      <p:pic>
        <p:nvPicPr>
          <p:cNvPr id="16387" name="Picture 3" descr="C:\Users\click\Desktop\pic snagit\12-07-2013 09-33-14 ق.png"/>
          <p:cNvPicPr>
            <a:picLocks noChangeAspect="1" noChangeArrowheads="1"/>
          </p:cNvPicPr>
          <p:nvPr/>
        </p:nvPicPr>
        <p:blipFill>
          <a:blip r:embed="rId3"/>
          <a:srcRect/>
          <a:stretch>
            <a:fillRect/>
          </a:stretch>
        </p:blipFill>
        <p:spPr bwMode="auto">
          <a:xfrm>
            <a:off x="3286116" y="4857760"/>
            <a:ext cx="4643470" cy="1214446"/>
          </a:xfrm>
          <a:prstGeom prst="rect">
            <a:avLst/>
          </a:prstGeom>
          <a:noFill/>
        </p:spPr>
      </p:pic>
    </p:spTree>
    <p:extLst>
      <p:ext uri="{BB962C8B-B14F-4D97-AF65-F5344CB8AC3E}">
        <p14:creationId xmlns:p14="http://schemas.microsoft.com/office/powerpoint/2010/main" val="4094837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714488"/>
            <a:ext cx="7498080" cy="909630"/>
          </a:xfrm>
        </p:spPr>
        <p:txBody>
          <a:bodyPr>
            <a:normAutofit/>
          </a:bodyPr>
          <a:lstStyle/>
          <a:p>
            <a:pPr algn="r" rtl="1">
              <a:buNone/>
            </a:pPr>
            <a:r>
              <a:rPr lang="fa-IR" sz="2200" dirty="0" smtClean="0">
                <a:cs typeface="B Nazanin" pitchFamily="2" charset="-78"/>
              </a:rPr>
              <a:t>در این مرحله نشان می‏دهید که ساختار دامین شما به چه صورتی شکل گیرد.</a:t>
            </a:r>
            <a:endParaRPr lang="en-US" sz="2200" dirty="0">
              <a:cs typeface="B Nazanin" pitchFamily="2" charset="-78"/>
            </a:endParaRPr>
          </a:p>
        </p:txBody>
      </p:sp>
      <p:pic>
        <p:nvPicPr>
          <p:cNvPr id="17410" name="Picture 2" descr="C:\Users\click\Desktop\pic snagit\12-07-2013 09-33-29 ق.png"/>
          <p:cNvPicPr>
            <a:picLocks noChangeAspect="1" noChangeArrowheads="1"/>
          </p:cNvPicPr>
          <p:nvPr/>
        </p:nvPicPr>
        <p:blipFill>
          <a:blip r:embed="rId2"/>
          <a:srcRect/>
          <a:stretch>
            <a:fillRect/>
          </a:stretch>
        </p:blipFill>
        <p:spPr bwMode="auto">
          <a:xfrm>
            <a:off x="2214546" y="2786058"/>
            <a:ext cx="4429155" cy="2928958"/>
          </a:xfrm>
          <a:prstGeom prst="rect">
            <a:avLst/>
          </a:prstGeom>
          <a:noFill/>
        </p:spPr>
      </p:pic>
    </p:spTree>
    <p:extLst>
      <p:ext uri="{BB962C8B-B14F-4D97-AF65-F5344CB8AC3E}">
        <p14:creationId xmlns:p14="http://schemas.microsoft.com/office/powerpoint/2010/main" val="41650186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736725" y="1714500"/>
            <a:ext cx="7407275" cy="857250"/>
          </a:xfrm>
        </p:spPr>
        <p:txBody>
          <a:bodyPr>
            <a:normAutofit/>
          </a:bodyPr>
          <a:lstStyle/>
          <a:p>
            <a:pPr algn="r" rtl="1"/>
            <a:r>
              <a:rPr lang="fa-IR" sz="2200" dirty="0" smtClean="0">
                <a:solidFill>
                  <a:schemeClr val="tx1"/>
                </a:solidFill>
                <a:cs typeface="B Nazanin" pitchFamily="2" charset="-78"/>
              </a:rPr>
              <a:t>در این پنجره نام دامین را وارد می‏کنید.</a:t>
            </a:r>
            <a:endParaRPr lang="en-US" sz="2200" dirty="0">
              <a:solidFill>
                <a:schemeClr val="tx1"/>
              </a:solidFill>
              <a:cs typeface="B Nazanin" pitchFamily="2" charset="-78"/>
            </a:endParaRPr>
          </a:p>
        </p:txBody>
      </p:sp>
      <p:pic>
        <p:nvPicPr>
          <p:cNvPr id="18434" name="Picture 2" descr="C:\Users\click\Desktop\pic snagit\12-07-2013 09-34-34 ق.png"/>
          <p:cNvPicPr>
            <a:picLocks noChangeAspect="1" noChangeArrowheads="1"/>
          </p:cNvPicPr>
          <p:nvPr/>
        </p:nvPicPr>
        <p:blipFill>
          <a:blip r:embed="rId2"/>
          <a:srcRect/>
          <a:stretch>
            <a:fillRect/>
          </a:stretch>
        </p:blipFill>
        <p:spPr bwMode="auto">
          <a:xfrm>
            <a:off x="1643042" y="2857500"/>
            <a:ext cx="6072230" cy="2857516"/>
          </a:xfrm>
          <a:prstGeom prst="rect">
            <a:avLst/>
          </a:prstGeom>
          <a:noFill/>
        </p:spPr>
      </p:pic>
    </p:spTree>
    <p:extLst>
      <p:ext uri="{BB962C8B-B14F-4D97-AF65-F5344CB8AC3E}">
        <p14:creationId xmlns:p14="http://schemas.microsoft.com/office/powerpoint/2010/main" val="3643992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0" y="1428736"/>
            <a:ext cx="7498080" cy="1500198"/>
          </a:xfrm>
        </p:spPr>
        <p:txBody>
          <a:bodyPr>
            <a:normAutofit/>
          </a:bodyPr>
          <a:lstStyle/>
          <a:p>
            <a:pPr marL="95250" indent="-12700" algn="just" rtl="1">
              <a:buNone/>
            </a:pPr>
            <a:r>
              <a:rPr lang="fa-IR" sz="2200" dirty="0" smtClean="0">
                <a:latin typeface="Calibri" panose="020F0502020204030204" pitchFamily="34" charset="0"/>
                <a:cs typeface="B Nazanin" pitchFamily="2" charset="-78"/>
              </a:rPr>
              <a:t>در ادامه </a:t>
            </a:r>
            <a:r>
              <a:rPr lang="en-US" sz="2200" dirty="0" smtClean="0">
                <a:latin typeface="Calibri" panose="020F0502020204030204" pitchFamily="34" charset="0"/>
                <a:cs typeface="B Nazanin" pitchFamily="2" charset="-78"/>
              </a:rPr>
              <a:t>Wizard</a:t>
            </a:r>
            <a:r>
              <a:rPr lang="fa-IR" sz="2200" dirty="0" smtClean="0">
                <a:latin typeface="Calibri" panose="020F0502020204030204" pitchFamily="34" charset="0"/>
                <a:cs typeface="B Nazanin" pitchFamily="2" charset="-78"/>
              </a:rPr>
              <a:t> می‏بایست مسیر فولدرهای </a:t>
            </a:r>
            <a:r>
              <a:rPr lang="en-US" sz="2200" dirty="0" smtClean="0">
                <a:latin typeface="Calibri" panose="020F0502020204030204" pitchFamily="34" charset="0"/>
                <a:cs typeface="B Nazanin" pitchFamily="2" charset="-78"/>
              </a:rPr>
              <a:t>NTDS</a:t>
            </a:r>
            <a:r>
              <a:rPr lang="fa-IR" sz="2200" dirty="0" smtClean="0">
                <a:latin typeface="Calibri" panose="020F0502020204030204" pitchFamily="34" charset="0"/>
                <a:cs typeface="B Nazanin" pitchFamily="2" charset="-78"/>
              </a:rPr>
              <a:t> و </a:t>
            </a:r>
            <a:r>
              <a:rPr lang="en-US" sz="2200" dirty="0" smtClean="0">
                <a:latin typeface="Calibri" panose="020F0502020204030204" pitchFamily="34" charset="0"/>
                <a:cs typeface="B Nazanin" pitchFamily="2" charset="-78"/>
              </a:rPr>
              <a:t>SYSVOL Folder</a:t>
            </a:r>
            <a:r>
              <a:rPr lang="fa-IR" sz="2200" dirty="0" smtClean="0">
                <a:latin typeface="Calibri" panose="020F0502020204030204" pitchFamily="34" charset="0"/>
                <a:cs typeface="B Nazanin" pitchFamily="2" charset="-78"/>
              </a:rPr>
              <a:t> را بر روی هارد دیسک مشخص نمایید.</a:t>
            </a:r>
            <a:endParaRPr lang="en-US" sz="2200" dirty="0">
              <a:latin typeface="Calibri" panose="020F0502020204030204" pitchFamily="34" charset="0"/>
              <a:cs typeface="B Nazanin" pitchFamily="2" charset="-78"/>
            </a:endParaRPr>
          </a:p>
        </p:txBody>
      </p:sp>
      <p:pic>
        <p:nvPicPr>
          <p:cNvPr id="19458" name="Picture 2" descr="C:\Users\click\Desktop\pic snagit\12-07-2013 09-35-22 ق.png"/>
          <p:cNvPicPr>
            <a:picLocks noChangeAspect="1" noChangeArrowheads="1"/>
          </p:cNvPicPr>
          <p:nvPr/>
        </p:nvPicPr>
        <p:blipFill>
          <a:blip r:embed="rId2"/>
          <a:srcRect/>
          <a:stretch>
            <a:fillRect/>
          </a:stretch>
        </p:blipFill>
        <p:spPr bwMode="auto">
          <a:xfrm>
            <a:off x="1403648" y="2636912"/>
            <a:ext cx="3500462" cy="2928958"/>
          </a:xfrm>
          <a:prstGeom prst="rect">
            <a:avLst/>
          </a:prstGeom>
          <a:noFill/>
        </p:spPr>
      </p:pic>
      <p:pic>
        <p:nvPicPr>
          <p:cNvPr id="19459" name="Picture 3" descr="C:\Users\click\Desktop\pic snagit\12-07-2013 09-35-38 ق.png"/>
          <p:cNvPicPr>
            <a:picLocks noChangeAspect="1" noChangeArrowheads="1"/>
          </p:cNvPicPr>
          <p:nvPr/>
        </p:nvPicPr>
        <p:blipFill>
          <a:blip r:embed="rId3"/>
          <a:srcRect/>
          <a:stretch>
            <a:fillRect/>
          </a:stretch>
        </p:blipFill>
        <p:spPr bwMode="auto">
          <a:xfrm>
            <a:off x="5076056" y="3645024"/>
            <a:ext cx="3786214" cy="2857520"/>
          </a:xfrm>
          <a:prstGeom prst="rect">
            <a:avLst/>
          </a:prstGeom>
          <a:noFill/>
        </p:spPr>
      </p:pic>
    </p:spTree>
    <p:extLst>
      <p:ext uri="{BB962C8B-B14F-4D97-AF65-F5344CB8AC3E}">
        <p14:creationId xmlns:p14="http://schemas.microsoft.com/office/powerpoint/2010/main" val="37178499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124744"/>
            <a:ext cx="7532320" cy="1766886"/>
          </a:xfrm>
        </p:spPr>
        <p:txBody>
          <a:bodyPr>
            <a:normAutofit/>
          </a:bodyPr>
          <a:lstStyle/>
          <a:p>
            <a:pPr marL="95250" indent="-12700" algn="just" rtl="1">
              <a:buNone/>
            </a:pPr>
            <a:r>
              <a:rPr lang="fa-IR" sz="2200" dirty="0" smtClean="0">
                <a:cs typeface="B Nazanin" pitchFamily="2" charset="-78"/>
              </a:rPr>
              <a:t>در این مرحله چنانچه قصد دارید سرویس </a:t>
            </a:r>
            <a:r>
              <a:rPr lang="en-US" sz="2200" dirty="0" smtClean="0">
                <a:cs typeface="B Nazanin" pitchFamily="2" charset="-78"/>
              </a:rPr>
              <a:t>DNS</a:t>
            </a:r>
            <a:r>
              <a:rPr lang="fa-IR" sz="2200" dirty="0" smtClean="0">
                <a:cs typeface="B Nazanin" pitchFamily="2" charset="-78"/>
              </a:rPr>
              <a:t> را نیز به همراه </a:t>
            </a:r>
            <a:r>
              <a:rPr lang="en-US" sz="2200" dirty="0" smtClean="0">
                <a:cs typeface="B Nazanin" pitchFamily="2" charset="-78"/>
              </a:rPr>
              <a:t>AD</a:t>
            </a:r>
            <a:r>
              <a:rPr lang="fa-IR" sz="2200" dirty="0" smtClean="0">
                <a:cs typeface="B Nazanin" pitchFamily="2" charset="-78"/>
              </a:rPr>
              <a:t> نصب نمایید از گزینه دوم استفاده نمایید، استفاده از سایر گزینه‏ها در صورتی است که سرویس </a:t>
            </a:r>
            <a:r>
              <a:rPr lang="en-US" sz="2200" dirty="0" smtClean="0">
                <a:cs typeface="B Nazanin" pitchFamily="2" charset="-78"/>
              </a:rPr>
              <a:t>DNS</a:t>
            </a:r>
            <a:r>
              <a:rPr lang="fa-IR" sz="2200" dirty="0" smtClean="0">
                <a:cs typeface="B Nazanin" pitchFamily="2" charset="-78"/>
              </a:rPr>
              <a:t> بر روی کامپیوتر از قبل نصب شده است و یا اینکه قصد دارید خودتان بعد اقدام به نصب و پیکربندی </a:t>
            </a:r>
            <a:r>
              <a:rPr lang="en-US" sz="2200" dirty="0" smtClean="0">
                <a:cs typeface="B Nazanin" pitchFamily="2" charset="-78"/>
              </a:rPr>
              <a:t>DNS</a:t>
            </a:r>
            <a:r>
              <a:rPr lang="fa-IR" sz="2200" dirty="0" smtClean="0">
                <a:cs typeface="B Nazanin" pitchFamily="2" charset="-78"/>
              </a:rPr>
              <a:t> نمایید.</a:t>
            </a:r>
            <a:endParaRPr lang="en-US" sz="2200" dirty="0">
              <a:cs typeface="B Nazanin" pitchFamily="2" charset="-78"/>
            </a:endParaRPr>
          </a:p>
        </p:txBody>
      </p:sp>
      <p:pic>
        <p:nvPicPr>
          <p:cNvPr id="20482" name="Picture 2" descr="C:\Users\click\Desktop\pic snagit\12-07-2013 09-35-55 ق.png"/>
          <p:cNvPicPr>
            <a:picLocks noChangeAspect="1" noChangeArrowheads="1"/>
          </p:cNvPicPr>
          <p:nvPr/>
        </p:nvPicPr>
        <p:blipFill>
          <a:blip r:embed="rId2"/>
          <a:srcRect/>
          <a:stretch>
            <a:fillRect/>
          </a:stretch>
        </p:blipFill>
        <p:spPr bwMode="auto">
          <a:xfrm>
            <a:off x="1785918" y="3429000"/>
            <a:ext cx="4714908" cy="2928958"/>
          </a:xfrm>
          <a:prstGeom prst="rect">
            <a:avLst/>
          </a:prstGeom>
          <a:noFill/>
        </p:spPr>
      </p:pic>
    </p:spTree>
    <p:extLst>
      <p:ext uri="{BB962C8B-B14F-4D97-AF65-F5344CB8AC3E}">
        <p14:creationId xmlns:p14="http://schemas.microsoft.com/office/powerpoint/2010/main" val="778690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F553AD74-1F53-4437-8D3D-675D0B15D5C1}" type="slidenum">
              <a:rPr lang="fa-IR" altLang="fa-IR" sz="1200">
                <a:latin typeface="Arial" charset="0"/>
                <a:cs typeface="2  Titr" pitchFamily="2" charset="-78"/>
              </a:rPr>
              <a:pPr rtl="0" eaLnBrk="1" hangingPunct="1">
                <a:spcBef>
                  <a:spcPct val="0"/>
                </a:spcBef>
                <a:buFontTx/>
                <a:buNone/>
              </a:pPr>
              <a:t>7</a:t>
            </a:fld>
            <a:endParaRPr lang="en-US" altLang="fa-IR" sz="1200">
              <a:latin typeface="Arial" charset="0"/>
              <a:cs typeface="2  Titr" pitchFamily="2" charset="-78"/>
            </a:endParaRPr>
          </a:p>
        </p:txBody>
      </p:sp>
      <p:sp>
        <p:nvSpPr>
          <p:cNvPr id="6147" name="Rectangle 4"/>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148" name="Rectangle 5"/>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149" name="Rectangle 6"/>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150" name="Rectangle 7"/>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6152" name="Rectangle 13"/>
          <p:cNvSpPr>
            <a:spLocks noChangeArrowheads="1"/>
          </p:cNvSpPr>
          <p:nvPr/>
        </p:nvSpPr>
        <p:spPr bwMode="auto">
          <a:xfrm>
            <a:off x="4500563" y="1916113"/>
            <a:ext cx="45132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0"/>
              </a:spcBef>
              <a:buFontTx/>
              <a:buNone/>
            </a:pPr>
            <a:r>
              <a:rPr lang="fa-IR" altLang="fa-IR" sz="1800" b="1">
                <a:solidFill>
                  <a:srgbClr val="0000CC"/>
                </a:solidFill>
                <a:latin typeface="Times New Roman" pitchFamily="18" charset="0"/>
                <a:cs typeface="2  Lotus" pitchFamily="2" charset="-78"/>
              </a:rPr>
              <a:t>ارسال داده :</a:t>
            </a:r>
            <a:r>
              <a:rPr lang="fa-IR" altLang="fa-IR" sz="1800">
                <a:latin typeface="Times New Roman" pitchFamily="18" charset="0"/>
                <a:cs typeface="2  Lotus" pitchFamily="2" charset="-78"/>
              </a:rPr>
              <a:t> فرستنده به کانال گوش میدهد(کانال را می</a:t>
            </a:r>
            <a:r>
              <a:rPr lang="fa-IR" altLang="fa-IR" sz="800">
                <a:latin typeface="Times New Roman" pitchFamily="18" charset="0"/>
                <a:cs typeface="2  Lotus" pitchFamily="2" charset="-78"/>
              </a:rPr>
              <a:t> </a:t>
            </a:r>
            <a:r>
              <a:rPr lang="fa-IR" altLang="fa-IR" sz="1800">
                <a:latin typeface="Times New Roman" pitchFamily="18" charset="0"/>
                <a:cs typeface="2  Lotus" pitchFamily="2" charset="-78"/>
              </a:rPr>
              <a:t>خواند) درصورتیکه سکوت باشد(هیچ داده</a:t>
            </a:r>
            <a:r>
              <a:rPr lang="fa-IR" altLang="fa-IR" sz="700">
                <a:latin typeface="Times New Roman" pitchFamily="18" charset="0"/>
                <a:cs typeface="2  Lotus" pitchFamily="2" charset="-78"/>
              </a:rPr>
              <a:t> </a:t>
            </a:r>
            <a:r>
              <a:rPr lang="fa-IR" altLang="fa-IR" sz="1800">
                <a:latin typeface="Times New Roman" pitchFamily="18" charset="0"/>
                <a:cs typeface="2  Lotus" pitchFamily="2" charset="-78"/>
              </a:rPr>
              <a:t>ای بر روی کانال نباشد) فرستنده شروع به ارسال داده میکند.</a:t>
            </a:r>
          </a:p>
        </p:txBody>
      </p:sp>
      <p:sp>
        <p:nvSpPr>
          <p:cNvPr id="6153" name="Rectangle 14"/>
          <p:cNvSpPr>
            <a:spLocks noChangeArrowheads="1"/>
          </p:cNvSpPr>
          <p:nvPr/>
        </p:nvSpPr>
        <p:spPr bwMode="auto">
          <a:xfrm>
            <a:off x="4500563" y="2997200"/>
            <a:ext cx="44275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0"/>
              </a:spcBef>
              <a:buFontTx/>
              <a:buNone/>
            </a:pPr>
            <a:r>
              <a:rPr lang="fa-IR" altLang="fa-IR" sz="1800" b="1">
                <a:solidFill>
                  <a:srgbClr val="0000CC"/>
                </a:solidFill>
                <a:latin typeface="Times New Roman" pitchFamily="18" charset="0"/>
                <a:cs typeface="2  Lotus" pitchFamily="2" charset="-78"/>
              </a:rPr>
              <a:t>تصادم :</a:t>
            </a:r>
            <a:r>
              <a:rPr lang="fa-IR" altLang="fa-IR" sz="1800">
                <a:latin typeface="Times New Roman" pitchFamily="18" charset="0"/>
                <a:cs typeface="2  Lotus" pitchFamily="2" charset="-78"/>
              </a:rPr>
              <a:t> فرض کنید دو یا چند کامپیوتر قصد ارسال داده را داشته باشند. همزمان به شبکه گوش میدهند و سکوت را تشخیص داده و همزمان شروع به ارسال داده میکنند. بنابراین سیگنال های ارسالی با هم تداخل کرده و باعث تصادم(</a:t>
            </a:r>
            <a:r>
              <a:rPr lang="en-US" altLang="fa-IR" sz="1600">
                <a:latin typeface="Times New Roman" pitchFamily="18" charset="0"/>
                <a:cs typeface="2  Lotus" pitchFamily="2" charset="-78"/>
              </a:rPr>
              <a:t>Collision</a:t>
            </a:r>
            <a:r>
              <a:rPr lang="fa-IR" altLang="fa-IR" sz="1800">
                <a:latin typeface="Times New Roman" pitchFamily="18" charset="0"/>
                <a:cs typeface="2  Lotus" pitchFamily="2" charset="-78"/>
              </a:rPr>
              <a:t>)</a:t>
            </a:r>
            <a:r>
              <a:rPr lang="en-US" altLang="fa-IR" sz="1800">
                <a:latin typeface="Times New Roman" pitchFamily="18" charset="0"/>
                <a:cs typeface="2  Lotus" pitchFamily="2" charset="-78"/>
              </a:rPr>
              <a:t> </a:t>
            </a:r>
            <a:r>
              <a:rPr lang="fa-IR" altLang="fa-IR" sz="1800">
                <a:latin typeface="Times New Roman" pitchFamily="18" charset="0"/>
                <a:cs typeface="2  Lotus" pitchFamily="2" charset="-78"/>
              </a:rPr>
              <a:t>شود.</a:t>
            </a:r>
          </a:p>
          <a:p>
            <a:pPr algn="justLow" eaLnBrk="1" hangingPunct="1">
              <a:spcBef>
                <a:spcPct val="0"/>
              </a:spcBef>
              <a:buFontTx/>
              <a:buNone/>
            </a:pPr>
            <a:endParaRPr lang="en-US" altLang="fa-IR" sz="1800">
              <a:latin typeface="Times New Roman" pitchFamily="18" charset="0"/>
              <a:cs typeface="2  Lotus" pitchFamily="2" charset="-78"/>
            </a:endParaRPr>
          </a:p>
        </p:txBody>
      </p:sp>
      <p:sp>
        <p:nvSpPr>
          <p:cNvPr id="6154" name="Rectangle 15"/>
          <p:cNvSpPr>
            <a:spLocks noChangeArrowheads="1"/>
          </p:cNvSpPr>
          <p:nvPr/>
        </p:nvSpPr>
        <p:spPr bwMode="auto">
          <a:xfrm>
            <a:off x="4427538" y="4508500"/>
            <a:ext cx="4608512"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0"/>
              </a:spcBef>
              <a:buFontTx/>
              <a:buNone/>
            </a:pPr>
            <a:r>
              <a:rPr lang="fa-IR" altLang="fa-IR" sz="1800" b="1">
                <a:solidFill>
                  <a:srgbClr val="0000CC"/>
                </a:solidFill>
                <a:latin typeface="Times New Roman" pitchFamily="18" charset="0"/>
                <a:cs typeface="2  Lotus" pitchFamily="2" charset="-78"/>
              </a:rPr>
              <a:t>تشخیص تصادم :</a:t>
            </a:r>
            <a:r>
              <a:rPr lang="fa-IR" altLang="fa-IR" sz="1800">
                <a:latin typeface="Times New Roman" pitchFamily="18" charset="0"/>
                <a:cs typeface="2  Lotus" pitchFamily="2" charset="-78"/>
              </a:rPr>
              <a:t> بدلیل اینکه همه کامپیوتر ها حتی فرستنده، در وضعیت گیرنده هستند و مرتب شبکه را میخوانند(گوش دادن)، بنابراین فرستنده داده را بر روی کانال قرار میدهد و از طرف دیگر آن را میخواند. درصورتیکه داده ارسالی با داده خوانده شده یکی نباشد پس تصادم رخ داده یعنی یک یا چند کامپیوتر دیگر وجود دارد که همزمان داده ارسال کرده اند و باعث خرابی داده شده است.</a:t>
            </a:r>
            <a:endParaRPr lang="en-US" altLang="fa-IR" sz="1800">
              <a:latin typeface="Times New Roman" pitchFamily="18" charset="0"/>
              <a:cs typeface="2  Lotus" pitchFamily="2" charset="-78"/>
            </a:endParaRPr>
          </a:p>
        </p:txBody>
      </p:sp>
      <p:sp>
        <p:nvSpPr>
          <p:cNvPr id="6155" name="Line 17"/>
          <p:cNvSpPr>
            <a:spLocks noChangeShapeType="1"/>
          </p:cNvSpPr>
          <p:nvPr/>
        </p:nvSpPr>
        <p:spPr bwMode="auto">
          <a:xfrm>
            <a:off x="179388" y="2117725"/>
            <a:ext cx="42497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56"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520700" y="2549525"/>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Line 19"/>
          <p:cNvSpPr>
            <a:spLocks noChangeShapeType="1"/>
          </p:cNvSpPr>
          <p:nvPr/>
        </p:nvSpPr>
        <p:spPr bwMode="auto">
          <a:xfrm flipV="1">
            <a:off x="971550" y="2136775"/>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8" name="Line 20"/>
          <p:cNvSpPr>
            <a:spLocks noChangeShapeType="1"/>
          </p:cNvSpPr>
          <p:nvPr/>
        </p:nvSpPr>
        <p:spPr bwMode="auto">
          <a:xfrm>
            <a:off x="539750" y="2093913"/>
            <a:ext cx="0" cy="719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Line 21"/>
          <p:cNvSpPr>
            <a:spLocks noChangeShapeType="1"/>
          </p:cNvSpPr>
          <p:nvPr/>
        </p:nvSpPr>
        <p:spPr bwMode="auto">
          <a:xfrm flipH="1">
            <a:off x="539750" y="2447925"/>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0" name="Text Box 22"/>
          <p:cNvSpPr txBox="1">
            <a:spLocks noChangeArrowheads="1"/>
          </p:cNvSpPr>
          <p:nvPr/>
        </p:nvSpPr>
        <p:spPr bwMode="auto">
          <a:xfrm>
            <a:off x="612775" y="2165350"/>
            <a:ext cx="2873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6161"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2033588" y="2549525"/>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Line 24"/>
          <p:cNvSpPr>
            <a:spLocks noChangeShapeType="1"/>
          </p:cNvSpPr>
          <p:nvPr/>
        </p:nvSpPr>
        <p:spPr bwMode="auto">
          <a:xfrm flipV="1">
            <a:off x="2452688" y="2136775"/>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3" name="Line 25"/>
          <p:cNvSpPr>
            <a:spLocks noChangeShapeType="1"/>
          </p:cNvSpPr>
          <p:nvPr/>
        </p:nvSpPr>
        <p:spPr bwMode="auto">
          <a:xfrm>
            <a:off x="2020888" y="2093913"/>
            <a:ext cx="0" cy="719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4" name="Line 26"/>
          <p:cNvSpPr>
            <a:spLocks noChangeShapeType="1"/>
          </p:cNvSpPr>
          <p:nvPr/>
        </p:nvSpPr>
        <p:spPr bwMode="auto">
          <a:xfrm flipH="1">
            <a:off x="2020888" y="2447925"/>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Text Box 27"/>
          <p:cNvSpPr txBox="1">
            <a:spLocks noChangeArrowheads="1"/>
          </p:cNvSpPr>
          <p:nvPr/>
        </p:nvSpPr>
        <p:spPr bwMode="auto">
          <a:xfrm>
            <a:off x="2093913" y="2165350"/>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6166"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760788" y="2549525"/>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Line 29"/>
          <p:cNvSpPr>
            <a:spLocks noChangeShapeType="1"/>
          </p:cNvSpPr>
          <p:nvPr/>
        </p:nvSpPr>
        <p:spPr bwMode="auto">
          <a:xfrm flipV="1">
            <a:off x="4211638" y="2136775"/>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8" name="Line 30"/>
          <p:cNvSpPr>
            <a:spLocks noChangeShapeType="1"/>
          </p:cNvSpPr>
          <p:nvPr/>
        </p:nvSpPr>
        <p:spPr bwMode="auto">
          <a:xfrm>
            <a:off x="3779838" y="2093913"/>
            <a:ext cx="0" cy="719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9" name="Line 31"/>
          <p:cNvSpPr>
            <a:spLocks noChangeShapeType="1"/>
          </p:cNvSpPr>
          <p:nvPr/>
        </p:nvSpPr>
        <p:spPr bwMode="auto">
          <a:xfrm flipH="1">
            <a:off x="3779838" y="2447925"/>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0" name="Text Box 32"/>
          <p:cNvSpPr txBox="1">
            <a:spLocks noChangeArrowheads="1"/>
          </p:cNvSpPr>
          <p:nvPr/>
        </p:nvSpPr>
        <p:spPr bwMode="auto">
          <a:xfrm>
            <a:off x="3852863" y="2165350"/>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sp>
        <p:nvSpPr>
          <p:cNvPr id="6171" name="AutoShape 34"/>
          <p:cNvSpPr>
            <a:spLocks noChangeArrowheads="1"/>
          </p:cNvSpPr>
          <p:nvPr/>
        </p:nvSpPr>
        <p:spPr bwMode="auto">
          <a:xfrm>
            <a:off x="188913" y="2160588"/>
            <a:ext cx="288925" cy="6762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204 w 21600"/>
              <a:gd name="T19" fmla="*/ 3144 h 21600"/>
              <a:gd name="T20" fmla="*/ 18396 w 21600"/>
              <a:gd name="T21" fmla="*/ 1845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72" name="AutoShape 35"/>
          <p:cNvSpPr>
            <a:spLocks noChangeArrowheads="1"/>
          </p:cNvSpPr>
          <p:nvPr/>
        </p:nvSpPr>
        <p:spPr bwMode="auto">
          <a:xfrm>
            <a:off x="1673225" y="2160588"/>
            <a:ext cx="288925" cy="6762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204 w 21600"/>
              <a:gd name="T19" fmla="*/ 3144 h 21600"/>
              <a:gd name="T20" fmla="*/ 18396 w 21600"/>
              <a:gd name="T21" fmla="*/ 1845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73" name="AutoShape 36"/>
          <p:cNvSpPr>
            <a:spLocks noChangeArrowheads="1"/>
          </p:cNvSpPr>
          <p:nvPr/>
        </p:nvSpPr>
        <p:spPr bwMode="auto">
          <a:xfrm>
            <a:off x="3435350" y="2160588"/>
            <a:ext cx="288925" cy="6762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204 w 21600"/>
              <a:gd name="T19" fmla="*/ 3144 h 21600"/>
              <a:gd name="T20" fmla="*/ 18396 w 21600"/>
              <a:gd name="T21" fmla="*/ 1845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74" name="AutoShape 37"/>
          <p:cNvSpPr>
            <a:spLocks noChangeArrowheads="1"/>
          </p:cNvSpPr>
          <p:nvPr/>
        </p:nvSpPr>
        <p:spPr bwMode="auto">
          <a:xfrm>
            <a:off x="1006475" y="2189163"/>
            <a:ext cx="431800" cy="6762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6 w 21600"/>
              <a:gd name="T19" fmla="*/ 3144 h 21600"/>
              <a:gd name="T20" fmla="*/ 18424 w 21600"/>
              <a:gd name="T21" fmla="*/ 1845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74" y="2434"/>
                </a:moveTo>
                <a:cubicBezTo>
                  <a:pt x="3202" y="4096"/>
                  <a:pt x="1289" y="7307"/>
                  <a:pt x="1289" y="10799"/>
                </a:cubicBezTo>
                <a:cubicBezTo>
                  <a:pt x="1288" y="11721"/>
                  <a:pt x="1422" y="12638"/>
                  <a:pt x="1686" y="13521"/>
                </a:cubicBezTo>
                <a:lnTo>
                  <a:pt x="451" y="13890"/>
                </a:lnTo>
                <a:cubicBezTo>
                  <a:pt x="152" y="12887"/>
                  <a:pt x="0" y="11846"/>
                  <a:pt x="0" y="10800"/>
                </a:cubicBezTo>
                <a:cubicBezTo>
                  <a:pt x="-1" y="6834"/>
                  <a:pt x="2173" y="3187"/>
                  <a:pt x="5661" y="1300"/>
                </a:cubicBezTo>
                <a:lnTo>
                  <a:pt x="4376" y="-1074"/>
                </a:lnTo>
                <a:lnTo>
                  <a:pt x="8909" y="275"/>
                </a:lnTo>
                <a:lnTo>
                  <a:pt x="7559" y="4809"/>
                </a:lnTo>
                <a:lnTo>
                  <a:pt x="6274" y="2434"/>
                </a:lnTo>
                <a:close/>
              </a:path>
            </a:pathLst>
          </a:cu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75" name="Arc 100"/>
          <p:cNvSpPr>
            <a:spLocks/>
          </p:cNvSpPr>
          <p:nvPr/>
        </p:nvSpPr>
        <p:spPr bwMode="auto">
          <a:xfrm flipV="1">
            <a:off x="222250" y="2038350"/>
            <a:ext cx="962025" cy="138113"/>
          </a:xfrm>
          <a:custGeom>
            <a:avLst/>
            <a:gdLst>
              <a:gd name="T0" fmla="*/ 2147483647 w 24071"/>
              <a:gd name="T1" fmla="*/ 0 h 24645"/>
              <a:gd name="T2" fmla="*/ 0 w 24071"/>
              <a:gd name="T3" fmla="*/ 2147483647 h 24645"/>
              <a:gd name="T4" fmla="*/ 2147483647 w 24071"/>
              <a:gd name="T5" fmla="*/ 2147483647 h 24645"/>
              <a:gd name="T6" fmla="*/ 0 60000 65536"/>
              <a:gd name="T7" fmla="*/ 0 60000 65536"/>
              <a:gd name="T8" fmla="*/ 0 60000 65536"/>
              <a:gd name="T9" fmla="*/ 0 w 24071"/>
              <a:gd name="T10" fmla="*/ 0 h 24645"/>
              <a:gd name="T11" fmla="*/ 24071 w 24071"/>
              <a:gd name="T12" fmla="*/ 24645 h 24645"/>
            </a:gdLst>
            <a:ahLst/>
            <a:cxnLst>
              <a:cxn ang="T6">
                <a:pos x="T0" y="T1"/>
              </a:cxn>
              <a:cxn ang="T7">
                <a:pos x="T2" y="T3"/>
              </a:cxn>
              <a:cxn ang="T8">
                <a:pos x="T4" y="T5"/>
              </a:cxn>
            </a:cxnLst>
            <a:rect l="T9" t="T10" r="T11" b="T12"/>
            <a:pathLst>
              <a:path w="24071" h="24645" fill="none" extrusionOk="0">
                <a:moveTo>
                  <a:pt x="23855" y="-1"/>
                </a:moveTo>
                <a:cubicBezTo>
                  <a:pt x="23998" y="1008"/>
                  <a:pt x="24071" y="2026"/>
                  <a:pt x="24071" y="3045"/>
                </a:cubicBezTo>
                <a:cubicBezTo>
                  <a:pt x="24071" y="14974"/>
                  <a:pt x="14400" y="24645"/>
                  <a:pt x="2471" y="24645"/>
                </a:cubicBezTo>
                <a:cubicBezTo>
                  <a:pt x="1645" y="24645"/>
                  <a:pt x="820" y="24597"/>
                  <a:pt x="-1" y="24503"/>
                </a:cubicBezTo>
              </a:path>
              <a:path w="24071" h="24645" stroke="0" extrusionOk="0">
                <a:moveTo>
                  <a:pt x="23855" y="-1"/>
                </a:moveTo>
                <a:cubicBezTo>
                  <a:pt x="23998" y="1008"/>
                  <a:pt x="24071" y="2026"/>
                  <a:pt x="24071" y="3045"/>
                </a:cubicBezTo>
                <a:cubicBezTo>
                  <a:pt x="24071" y="14974"/>
                  <a:pt x="14400" y="24645"/>
                  <a:pt x="2471" y="24645"/>
                </a:cubicBezTo>
                <a:cubicBezTo>
                  <a:pt x="1645" y="24645"/>
                  <a:pt x="820" y="24597"/>
                  <a:pt x="-1" y="24503"/>
                </a:cubicBezTo>
                <a:lnTo>
                  <a:pt x="2471" y="3045"/>
                </a:lnTo>
                <a:lnTo>
                  <a:pt x="23855" y="-1"/>
                </a:lnTo>
                <a:close/>
              </a:path>
            </a:pathLst>
          </a:custGeom>
          <a:noFill/>
          <a:ln w="9525">
            <a:solidFill>
              <a:srgbClr val="0000CC"/>
            </a:solidFill>
            <a:prstDash val="dash"/>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6" name="Arc 102"/>
          <p:cNvSpPr>
            <a:spLocks/>
          </p:cNvSpPr>
          <p:nvPr/>
        </p:nvSpPr>
        <p:spPr bwMode="auto">
          <a:xfrm flipV="1">
            <a:off x="1203325" y="2003425"/>
            <a:ext cx="1412875" cy="233363"/>
          </a:xfrm>
          <a:custGeom>
            <a:avLst/>
            <a:gdLst>
              <a:gd name="T0" fmla="*/ 2147483647 w 20708"/>
              <a:gd name="T1" fmla="*/ 2147483647 h 21432"/>
              <a:gd name="T2" fmla="*/ 0 w 20708"/>
              <a:gd name="T3" fmla="*/ 2147483647 h 21432"/>
              <a:gd name="T4" fmla="*/ 2147483647 w 20708"/>
              <a:gd name="T5" fmla="*/ 0 h 21432"/>
              <a:gd name="T6" fmla="*/ 0 60000 65536"/>
              <a:gd name="T7" fmla="*/ 0 60000 65536"/>
              <a:gd name="T8" fmla="*/ 0 60000 65536"/>
              <a:gd name="T9" fmla="*/ 0 w 20708"/>
              <a:gd name="T10" fmla="*/ 0 h 21432"/>
              <a:gd name="T11" fmla="*/ 20708 w 20708"/>
              <a:gd name="T12" fmla="*/ 21432 h 21432"/>
            </a:gdLst>
            <a:ahLst/>
            <a:cxnLst>
              <a:cxn ang="T6">
                <a:pos x="T0" y="T1"/>
              </a:cxn>
              <a:cxn ang="T7">
                <a:pos x="T2" y="T3"/>
              </a:cxn>
              <a:cxn ang="T8">
                <a:pos x="T4" y="T5"/>
              </a:cxn>
            </a:cxnLst>
            <a:rect l="T9" t="T10" r="T11" b="T12"/>
            <a:pathLst>
              <a:path w="20708" h="21432" fill="none" extrusionOk="0">
                <a:moveTo>
                  <a:pt x="18020" y="21432"/>
                </a:moveTo>
                <a:cubicBezTo>
                  <a:pt x="9512" y="20365"/>
                  <a:pt x="2440" y="14366"/>
                  <a:pt x="0" y="6144"/>
                </a:cubicBezTo>
              </a:path>
              <a:path w="20708" h="21432" stroke="0" extrusionOk="0">
                <a:moveTo>
                  <a:pt x="18020" y="21432"/>
                </a:moveTo>
                <a:cubicBezTo>
                  <a:pt x="9512" y="20365"/>
                  <a:pt x="2440" y="14366"/>
                  <a:pt x="0" y="6144"/>
                </a:cubicBezTo>
                <a:lnTo>
                  <a:pt x="20708" y="0"/>
                </a:lnTo>
                <a:lnTo>
                  <a:pt x="18020" y="21432"/>
                </a:lnTo>
                <a:close/>
              </a:path>
            </a:pathLst>
          </a:custGeom>
          <a:noFill/>
          <a:ln w="9525">
            <a:solidFill>
              <a:srgbClr val="0000CC"/>
            </a:solidFill>
            <a:prstDash val="dash"/>
            <a:round/>
            <a:headEnd type="triangle" w="med"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7" name="Line 103"/>
          <p:cNvSpPr>
            <a:spLocks noChangeShapeType="1"/>
          </p:cNvSpPr>
          <p:nvPr/>
        </p:nvSpPr>
        <p:spPr bwMode="auto">
          <a:xfrm flipH="1" flipV="1">
            <a:off x="2378075" y="2008188"/>
            <a:ext cx="1997075" cy="6350"/>
          </a:xfrm>
          <a:prstGeom prst="line">
            <a:avLst/>
          </a:prstGeom>
          <a:noFill/>
          <a:ln w="9525">
            <a:solidFill>
              <a:srgbClr val="0000CC"/>
            </a:solidFill>
            <a:prstDash val="dash"/>
            <a:round/>
            <a:headEnd type="triangle" w="med" len="sm"/>
            <a:tailEnd type="none" w="med" len="sm"/>
          </a:ln>
          <a:extLst>
            <a:ext uri="{909E8E84-426E-40DD-AFC4-6F175D3DCCD1}">
              <a14:hiddenFill xmlns:a14="http://schemas.microsoft.com/office/drawing/2010/main">
                <a:noFill/>
              </a14:hiddenFill>
            </a:ext>
          </a:extLst>
        </p:spPr>
        <p:txBody>
          <a:bodyPr/>
          <a:lstStyle/>
          <a:p>
            <a:endParaRPr lang="en-US"/>
          </a:p>
        </p:txBody>
      </p:sp>
      <p:sp>
        <p:nvSpPr>
          <p:cNvPr id="6178" name="Text Box 112"/>
          <p:cNvSpPr txBox="1">
            <a:spLocks noChangeArrowheads="1"/>
          </p:cNvSpPr>
          <p:nvPr/>
        </p:nvSpPr>
        <p:spPr bwMode="auto">
          <a:xfrm rot="-2488922">
            <a:off x="612775" y="1085850"/>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latin typeface="Times New Roman" pitchFamily="18" charset="0"/>
                <a:cs typeface="Times New Roman" pitchFamily="18" charset="0"/>
              </a:rPr>
              <a:t>10Base2</a:t>
            </a:r>
          </a:p>
        </p:txBody>
      </p:sp>
      <p:sp>
        <p:nvSpPr>
          <p:cNvPr id="6179" name="Text Box 113"/>
          <p:cNvSpPr txBox="1">
            <a:spLocks noChangeArrowheads="1"/>
          </p:cNvSpPr>
          <p:nvPr/>
        </p:nvSpPr>
        <p:spPr bwMode="auto">
          <a:xfrm rot="-2488922">
            <a:off x="765175" y="1246188"/>
            <a:ext cx="1150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latin typeface="Times New Roman" pitchFamily="18" charset="0"/>
                <a:cs typeface="Times New Roman" pitchFamily="18" charset="0"/>
              </a:rPr>
              <a:t>10Base5</a:t>
            </a:r>
          </a:p>
        </p:txBody>
      </p:sp>
      <p:grpSp>
        <p:nvGrpSpPr>
          <p:cNvPr id="6180" name="Group 106"/>
          <p:cNvGrpSpPr>
            <a:grpSpLocks/>
          </p:cNvGrpSpPr>
          <p:nvPr/>
        </p:nvGrpSpPr>
        <p:grpSpPr bwMode="auto">
          <a:xfrm>
            <a:off x="179388" y="3013075"/>
            <a:ext cx="4249737" cy="1247775"/>
            <a:chOff x="179388" y="3013075"/>
            <a:chExt cx="4249737" cy="1247775"/>
          </a:xfrm>
        </p:grpSpPr>
        <p:sp>
          <p:nvSpPr>
            <p:cNvPr id="6219" name="Line 40"/>
            <p:cNvSpPr>
              <a:spLocks noChangeShapeType="1"/>
            </p:cNvSpPr>
            <p:nvPr/>
          </p:nvSpPr>
          <p:spPr bwMode="auto">
            <a:xfrm>
              <a:off x="179388" y="3381375"/>
              <a:ext cx="42497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220"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520700" y="3813175"/>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1" name="Line 42"/>
            <p:cNvSpPr>
              <a:spLocks noChangeShapeType="1"/>
            </p:cNvSpPr>
            <p:nvPr/>
          </p:nvSpPr>
          <p:spPr bwMode="auto">
            <a:xfrm flipV="1">
              <a:off x="971550" y="3400425"/>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22" name="Line 43"/>
            <p:cNvSpPr>
              <a:spLocks noChangeShapeType="1"/>
            </p:cNvSpPr>
            <p:nvPr/>
          </p:nvSpPr>
          <p:spPr bwMode="auto">
            <a:xfrm>
              <a:off x="539750" y="3357563"/>
              <a:ext cx="0" cy="719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23" name="Line 44"/>
            <p:cNvSpPr>
              <a:spLocks noChangeShapeType="1"/>
            </p:cNvSpPr>
            <p:nvPr/>
          </p:nvSpPr>
          <p:spPr bwMode="auto">
            <a:xfrm flipH="1">
              <a:off x="539750" y="3711575"/>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4" name="Text Box 45"/>
            <p:cNvSpPr txBox="1">
              <a:spLocks noChangeArrowheads="1"/>
            </p:cNvSpPr>
            <p:nvPr/>
          </p:nvSpPr>
          <p:spPr bwMode="auto">
            <a:xfrm>
              <a:off x="612775" y="3429000"/>
              <a:ext cx="2873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6225"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2033588" y="3813175"/>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6" name="Line 47"/>
            <p:cNvSpPr>
              <a:spLocks noChangeShapeType="1"/>
            </p:cNvSpPr>
            <p:nvPr/>
          </p:nvSpPr>
          <p:spPr bwMode="auto">
            <a:xfrm flipV="1">
              <a:off x="2452688" y="3400425"/>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27" name="Line 48"/>
            <p:cNvSpPr>
              <a:spLocks noChangeShapeType="1"/>
            </p:cNvSpPr>
            <p:nvPr/>
          </p:nvSpPr>
          <p:spPr bwMode="auto">
            <a:xfrm>
              <a:off x="2020888" y="3357563"/>
              <a:ext cx="0" cy="719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28" name="Line 49"/>
            <p:cNvSpPr>
              <a:spLocks noChangeShapeType="1"/>
            </p:cNvSpPr>
            <p:nvPr/>
          </p:nvSpPr>
          <p:spPr bwMode="auto">
            <a:xfrm flipH="1">
              <a:off x="2020888" y="3711575"/>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9" name="Text Box 50"/>
            <p:cNvSpPr txBox="1">
              <a:spLocks noChangeArrowheads="1"/>
            </p:cNvSpPr>
            <p:nvPr/>
          </p:nvSpPr>
          <p:spPr bwMode="auto">
            <a:xfrm>
              <a:off x="2093913" y="3429000"/>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6230"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760788" y="3813175"/>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1" name="Line 52"/>
            <p:cNvSpPr>
              <a:spLocks noChangeShapeType="1"/>
            </p:cNvSpPr>
            <p:nvPr/>
          </p:nvSpPr>
          <p:spPr bwMode="auto">
            <a:xfrm flipV="1">
              <a:off x="4211638" y="3400425"/>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32" name="Line 53"/>
            <p:cNvSpPr>
              <a:spLocks noChangeShapeType="1"/>
            </p:cNvSpPr>
            <p:nvPr/>
          </p:nvSpPr>
          <p:spPr bwMode="auto">
            <a:xfrm>
              <a:off x="3779838" y="3357563"/>
              <a:ext cx="0" cy="719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33" name="Line 54"/>
            <p:cNvSpPr>
              <a:spLocks noChangeShapeType="1"/>
            </p:cNvSpPr>
            <p:nvPr/>
          </p:nvSpPr>
          <p:spPr bwMode="auto">
            <a:xfrm flipH="1">
              <a:off x="3779838" y="3711575"/>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4" name="Text Box 55"/>
            <p:cNvSpPr txBox="1">
              <a:spLocks noChangeArrowheads="1"/>
            </p:cNvSpPr>
            <p:nvPr/>
          </p:nvSpPr>
          <p:spPr bwMode="auto">
            <a:xfrm>
              <a:off x="3852863" y="3429000"/>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sp>
          <p:nvSpPr>
            <p:cNvPr id="6235" name="AutoShape 56"/>
            <p:cNvSpPr>
              <a:spLocks noChangeArrowheads="1"/>
            </p:cNvSpPr>
            <p:nvPr/>
          </p:nvSpPr>
          <p:spPr bwMode="auto">
            <a:xfrm>
              <a:off x="188913" y="3424238"/>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36" name="AutoShape 57"/>
            <p:cNvSpPr>
              <a:spLocks noChangeArrowheads="1"/>
            </p:cNvSpPr>
            <p:nvPr/>
          </p:nvSpPr>
          <p:spPr bwMode="auto">
            <a:xfrm>
              <a:off x="1673225" y="3424238"/>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37" name="AutoShape 58"/>
            <p:cNvSpPr>
              <a:spLocks noChangeArrowheads="1"/>
            </p:cNvSpPr>
            <p:nvPr/>
          </p:nvSpPr>
          <p:spPr bwMode="auto">
            <a:xfrm>
              <a:off x="3435350" y="3424238"/>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38" name="Arc 104"/>
            <p:cNvSpPr>
              <a:spLocks/>
            </p:cNvSpPr>
            <p:nvPr/>
          </p:nvSpPr>
          <p:spPr bwMode="auto">
            <a:xfrm flipV="1">
              <a:off x="2640013" y="3284538"/>
              <a:ext cx="1712912" cy="292100"/>
            </a:xfrm>
            <a:custGeom>
              <a:avLst/>
              <a:gdLst>
                <a:gd name="T0" fmla="*/ 2147483647 w 25106"/>
                <a:gd name="T1" fmla="*/ 2147483647 h 21600"/>
                <a:gd name="T2" fmla="*/ 0 w 25106"/>
                <a:gd name="T3" fmla="*/ 2147483647 h 21600"/>
                <a:gd name="T4" fmla="*/ 2147483647 w 25106"/>
                <a:gd name="T5" fmla="*/ 0 h 21600"/>
                <a:gd name="T6" fmla="*/ 0 60000 65536"/>
                <a:gd name="T7" fmla="*/ 0 60000 65536"/>
                <a:gd name="T8" fmla="*/ 0 60000 65536"/>
                <a:gd name="T9" fmla="*/ 0 w 25106"/>
                <a:gd name="T10" fmla="*/ 0 h 21600"/>
                <a:gd name="T11" fmla="*/ 25106 w 25106"/>
                <a:gd name="T12" fmla="*/ 21600 h 21600"/>
              </a:gdLst>
              <a:ahLst/>
              <a:cxnLst>
                <a:cxn ang="T6">
                  <a:pos x="T0" y="T1"/>
                </a:cxn>
                <a:cxn ang="T7">
                  <a:pos x="T2" y="T3"/>
                </a:cxn>
                <a:cxn ang="T8">
                  <a:pos x="T4" y="T5"/>
                </a:cxn>
              </a:cxnLst>
              <a:rect l="T9" t="T10" r="T11" b="T12"/>
              <a:pathLst>
                <a:path w="25106" h="21600" fill="none" extrusionOk="0">
                  <a:moveTo>
                    <a:pt x="25106" y="21147"/>
                  </a:moveTo>
                  <a:cubicBezTo>
                    <a:pt x="23659" y="21448"/>
                    <a:pt x="22185" y="21599"/>
                    <a:pt x="20708" y="21600"/>
                  </a:cubicBezTo>
                  <a:cubicBezTo>
                    <a:pt x="11145" y="21600"/>
                    <a:pt x="2720" y="15312"/>
                    <a:pt x="0" y="6144"/>
                  </a:cubicBezTo>
                </a:path>
                <a:path w="25106" h="21600" stroke="0" extrusionOk="0">
                  <a:moveTo>
                    <a:pt x="25106" y="21147"/>
                  </a:moveTo>
                  <a:cubicBezTo>
                    <a:pt x="23659" y="21448"/>
                    <a:pt x="22185" y="21599"/>
                    <a:pt x="20708" y="21600"/>
                  </a:cubicBezTo>
                  <a:cubicBezTo>
                    <a:pt x="11145" y="21600"/>
                    <a:pt x="2720" y="15312"/>
                    <a:pt x="0" y="6144"/>
                  </a:cubicBezTo>
                  <a:lnTo>
                    <a:pt x="20708" y="0"/>
                  </a:lnTo>
                  <a:lnTo>
                    <a:pt x="25106" y="21147"/>
                  </a:lnTo>
                  <a:close/>
                </a:path>
              </a:pathLst>
            </a:custGeom>
            <a:noFill/>
            <a:ln w="9525">
              <a:solidFill>
                <a:srgbClr val="0000CC"/>
              </a:solidFill>
              <a:prstDash val="dash"/>
              <a:round/>
              <a:headEnd type="triangle" w="med"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39" name="Arc 105"/>
            <p:cNvSpPr>
              <a:spLocks/>
            </p:cNvSpPr>
            <p:nvPr/>
          </p:nvSpPr>
          <p:spPr bwMode="auto">
            <a:xfrm flipV="1">
              <a:off x="1835150" y="3290888"/>
              <a:ext cx="839788" cy="165100"/>
            </a:xfrm>
            <a:custGeom>
              <a:avLst/>
              <a:gdLst>
                <a:gd name="T0" fmla="*/ 2147483647 w 23977"/>
                <a:gd name="T1" fmla="*/ 0 h 24645"/>
                <a:gd name="T2" fmla="*/ 0 w 23977"/>
                <a:gd name="T3" fmla="*/ 2147483647 h 24645"/>
                <a:gd name="T4" fmla="*/ 2147483647 w 23977"/>
                <a:gd name="T5" fmla="*/ 2147483647 h 24645"/>
                <a:gd name="T6" fmla="*/ 0 60000 65536"/>
                <a:gd name="T7" fmla="*/ 0 60000 65536"/>
                <a:gd name="T8" fmla="*/ 0 60000 65536"/>
                <a:gd name="T9" fmla="*/ 0 w 23977"/>
                <a:gd name="T10" fmla="*/ 0 h 24645"/>
                <a:gd name="T11" fmla="*/ 23977 w 23977"/>
                <a:gd name="T12" fmla="*/ 24645 h 24645"/>
              </a:gdLst>
              <a:ahLst/>
              <a:cxnLst>
                <a:cxn ang="T6">
                  <a:pos x="T0" y="T1"/>
                </a:cxn>
                <a:cxn ang="T7">
                  <a:pos x="T2" y="T3"/>
                </a:cxn>
                <a:cxn ang="T8">
                  <a:pos x="T4" y="T5"/>
                </a:cxn>
              </a:cxnLst>
              <a:rect l="T9" t="T10" r="T11" b="T12"/>
              <a:pathLst>
                <a:path w="23977" h="24645" fill="none" extrusionOk="0">
                  <a:moveTo>
                    <a:pt x="23761" y="-1"/>
                  </a:moveTo>
                  <a:cubicBezTo>
                    <a:pt x="23904" y="1008"/>
                    <a:pt x="23977" y="2026"/>
                    <a:pt x="23977" y="3045"/>
                  </a:cubicBezTo>
                  <a:cubicBezTo>
                    <a:pt x="23977" y="14974"/>
                    <a:pt x="14306" y="24645"/>
                    <a:pt x="2377" y="24645"/>
                  </a:cubicBezTo>
                  <a:cubicBezTo>
                    <a:pt x="1582" y="24645"/>
                    <a:pt x="789" y="24601"/>
                    <a:pt x="0" y="24513"/>
                  </a:cubicBezTo>
                </a:path>
                <a:path w="23977" h="24645" stroke="0" extrusionOk="0">
                  <a:moveTo>
                    <a:pt x="23761" y="-1"/>
                  </a:moveTo>
                  <a:cubicBezTo>
                    <a:pt x="23904" y="1008"/>
                    <a:pt x="23977" y="2026"/>
                    <a:pt x="23977" y="3045"/>
                  </a:cubicBezTo>
                  <a:cubicBezTo>
                    <a:pt x="23977" y="14974"/>
                    <a:pt x="14306" y="24645"/>
                    <a:pt x="2377" y="24645"/>
                  </a:cubicBezTo>
                  <a:cubicBezTo>
                    <a:pt x="1582" y="24645"/>
                    <a:pt x="789" y="24601"/>
                    <a:pt x="0" y="24513"/>
                  </a:cubicBezTo>
                  <a:lnTo>
                    <a:pt x="2377" y="3045"/>
                  </a:lnTo>
                  <a:lnTo>
                    <a:pt x="23761" y="-1"/>
                  </a:lnTo>
                  <a:close/>
                </a:path>
              </a:pathLst>
            </a:custGeom>
            <a:noFill/>
            <a:ln w="9525">
              <a:solidFill>
                <a:srgbClr val="0000CC"/>
              </a:solidFill>
              <a:prstDash val="dash"/>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0" name="Arc 106"/>
            <p:cNvSpPr>
              <a:spLocks/>
            </p:cNvSpPr>
            <p:nvPr/>
          </p:nvSpPr>
          <p:spPr bwMode="auto">
            <a:xfrm flipV="1">
              <a:off x="1189038" y="3284538"/>
              <a:ext cx="1412875" cy="233362"/>
            </a:xfrm>
            <a:custGeom>
              <a:avLst/>
              <a:gdLst>
                <a:gd name="T0" fmla="*/ 2147483647 w 20708"/>
                <a:gd name="T1" fmla="*/ 2147483647 h 18173"/>
                <a:gd name="T2" fmla="*/ 0 w 20708"/>
                <a:gd name="T3" fmla="*/ 2147483647 h 18173"/>
                <a:gd name="T4" fmla="*/ 2147483647 w 20708"/>
                <a:gd name="T5" fmla="*/ 0 h 18173"/>
                <a:gd name="T6" fmla="*/ 0 60000 65536"/>
                <a:gd name="T7" fmla="*/ 0 60000 65536"/>
                <a:gd name="T8" fmla="*/ 0 60000 65536"/>
                <a:gd name="T9" fmla="*/ 0 w 20708"/>
                <a:gd name="T10" fmla="*/ 0 h 18173"/>
                <a:gd name="T11" fmla="*/ 20708 w 20708"/>
                <a:gd name="T12" fmla="*/ 18173 h 18173"/>
              </a:gdLst>
              <a:ahLst/>
              <a:cxnLst>
                <a:cxn ang="T6">
                  <a:pos x="T0" y="T1"/>
                </a:cxn>
                <a:cxn ang="T7">
                  <a:pos x="T2" y="T3"/>
                </a:cxn>
                <a:cxn ang="T8">
                  <a:pos x="T4" y="T5"/>
                </a:cxn>
              </a:cxnLst>
              <a:rect l="T9" t="T10" r="T11" b="T12"/>
              <a:pathLst>
                <a:path w="20708" h="18173" fill="none" extrusionOk="0">
                  <a:moveTo>
                    <a:pt x="9033" y="18172"/>
                  </a:moveTo>
                  <a:cubicBezTo>
                    <a:pt x="4678" y="15375"/>
                    <a:pt x="1472" y="11106"/>
                    <a:pt x="0" y="6144"/>
                  </a:cubicBezTo>
                </a:path>
                <a:path w="20708" h="18173" stroke="0" extrusionOk="0">
                  <a:moveTo>
                    <a:pt x="9033" y="18172"/>
                  </a:moveTo>
                  <a:cubicBezTo>
                    <a:pt x="4678" y="15375"/>
                    <a:pt x="1472" y="11106"/>
                    <a:pt x="0" y="6144"/>
                  </a:cubicBezTo>
                  <a:lnTo>
                    <a:pt x="20708" y="0"/>
                  </a:lnTo>
                  <a:lnTo>
                    <a:pt x="9033" y="18172"/>
                  </a:lnTo>
                  <a:close/>
                </a:path>
              </a:pathLst>
            </a:custGeom>
            <a:noFill/>
            <a:ln w="9525">
              <a:solidFill>
                <a:srgbClr val="0000CC"/>
              </a:solidFill>
              <a:prstDash val="dash"/>
              <a:round/>
              <a:headEnd type="triangle" w="med"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1" name="Arc 107"/>
            <p:cNvSpPr>
              <a:spLocks/>
            </p:cNvSpPr>
            <p:nvPr/>
          </p:nvSpPr>
          <p:spPr bwMode="auto">
            <a:xfrm flipV="1">
              <a:off x="236538" y="3298825"/>
              <a:ext cx="962025" cy="138113"/>
            </a:xfrm>
            <a:custGeom>
              <a:avLst/>
              <a:gdLst>
                <a:gd name="T0" fmla="*/ 2147483647 w 24071"/>
                <a:gd name="T1" fmla="*/ 0 h 24645"/>
                <a:gd name="T2" fmla="*/ 0 w 24071"/>
                <a:gd name="T3" fmla="*/ 2147483647 h 24645"/>
                <a:gd name="T4" fmla="*/ 2147483647 w 24071"/>
                <a:gd name="T5" fmla="*/ 2147483647 h 24645"/>
                <a:gd name="T6" fmla="*/ 0 60000 65536"/>
                <a:gd name="T7" fmla="*/ 0 60000 65536"/>
                <a:gd name="T8" fmla="*/ 0 60000 65536"/>
                <a:gd name="T9" fmla="*/ 0 w 24071"/>
                <a:gd name="T10" fmla="*/ 0 h 24645"/>
                <a:gd name="T11" fmla="*/ 24071 w 24071"/>
                <a:gd name="T12" fmla="*/ 24645 h 24645"/>
              </a:gdLst>
              <a:ahLst/>
              <a:cxnLst>
                <a:cxn ang="T6">
                  <a:pos x="T0" y="T1"/>
                </a:cxn>
                <a:cxn ang="T7">
                  <a:pos x="T2" y="T3"/>
                </a:cxn>
                <a:cxn ang="T8">
                  <a:pos x="T4" y="T5"/>
                </a:cxn>
              </a:cxnLst>
              <a:rect l="T9" t="T10" r="T11" b="T12"/>
              <a:pathLst>
                <a:path w="24071" h="24645" fill="none" extrusionOk="0">
                  <a:moveTo>
                    <a:pt x="23855" y="-1"/>
                  </a:moveTo>
                  <a:cubicBezTo>
                    <a:pt x="23998" y="1008"/>
                    <a:pt x="24071" y="2026"/>
                    <a:pt x="24071" y="3045"/>
                  </a:cubicBezTo>
                  <a:cubicBezTo>
                    <a:pt x="24071" y="14974"/>
                    <a:pt x="14400" y="24645"/>
                    <a:pt x="2471" y="24645"/>
                  </a:cubicBezTo>
                  <a:cubicBezTo>
                    <a:pt x="1645" y="24645"/>
                    <a:pt x="820" y="24597"/>
                    <a:pt x="-1" y="24503"/>
                  </a:cubicBezTo>
                </a:path>
                <a:path w="24071" h="24645" stroke="0" extrusionOk="0">
                  <a:moveTo>
                    <a:pt x="23855" y="-1"/>
                  </a:moveTo>
                  <a:cubicBezTo>
                    <a:pt x="23998" y="1008"/>
                    <a:pt x="24071" y="2026"/>
                    <a:pt x="24071" y="3045"/>
                  </a:cubicBezTo>
                  <a:cubicBezTo>
                    <a:pt x="24071" y="14974"/>
                    <a:pt x="14400" y="24645"/>
                    <a:pt x="2471" y="24645"/>
                  </a:cubicBezTo>
                  <a:cubicBezTo>
                    <a:pt x="1645" y="24645"/>
                    <a:pt x="820" y="24597"/>
                    <a:pt x="-1" y="24503"/>
                  </a:cubicBezTo>
                  <a:lnTo>
                    <a:pt x="2471" y="3045"/>
                  </a:lnTo>
                  <a:lnTo>
                    <a:pt x="23855" y="-1"/>
                  </a:lnTo>
                  <a:close/>
                </a:path>
              </a:pathLst>
            </a:custGeom>
            <a:noFill/>
            <a:ln w="9525">
              <a:solidFill>
                <a:srgbClr val="0000CC"/>
              </a:solidFill>
              <a:prstDash val="dash"/>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2" name="Arc 108"/>
            <p:cNvSpPr>
              <a:spLocks/>
            </p:cNvSpPr>
            <p:nvPr/>
          </p:nvSpPr>
          <p:spPr bwMode="auto">
            <a:xfrm flipH="1">
              <a:off x="1828800" y="3222625"/>
              <a:ext cx="73025" cy="114300"/>
            </a:xfrm>
            <a:custGeom>
              <a:avLst/>
              <a:gdLst>
                <a:gd name="T0" fmla="*/ 2147483647 w 21600"/>
                <a:gd name="T1" fmla="*/ 0 h 34093"/>
                <a:gd name="T2" fmla="*/ 2147483647 w 21600"/>
                <a:gd name="T3" fmla="*/ 2147483647 h 34093"/>
                <a:gd name="T4" fmla="*/ 0 w 21600"/>
                <a:gd name="T5" fmla="*/ 2147483647 h 34093"/>
                <a:gd name="T6" fmla="*/ 0 60000 65536"/>
                <a:gd name="T7" fmla="*/ 0 60000 65536"/>
                <a:gd name="T8" fmla="*/ 0 60000 65536"/>
                <a:gd name="T9" fmla="*/ 0 w 21600"/>
                <a:gd name="T10" fmla="*/ 0 h 34093"/>
                <a:gd name="T11" fmla="*/ 21600 w 21600"/>
                <a:gd name="T12" fmla="*/ 34093 h 34093"/>
              </a:gdLst>
              <a:ahLst/>
              <a:cxnLst>
                <a:cxn ang="T6">
                  <a:pos x="T0" y="T1"/>
                </a:cxn>
                <a:cxn ang="T7">
                  <a:pos x="T2" y="T3"/>
                </a:cxn>
                <a:cxn ang="T8">
                  <a:pos x="T4" y="T5"/>
                </a:cxn>
              </a:cxnLst>
              <a:rect l="T9" t="T10" r="T11" b="T12"/>
              <a:pathLst>
                <a:path w="21600" h="34093" fill="none" extrusionOk="0">
                  <a:moveTo>
                    <a:pt x="5450" y="0"/>
                  </a:moveTo>
                  <a:cubicBezTo>
                    <a:pt x="14962" y="2480"/>
                    <a:pt x="21600" y="11071"/>
                    <a:pt x="21600" y="20901"/>
                  </a:cubicBezTo>
                  <a:cubicBezTo>
                    <a:pt x="21600" y="25674"/>
                    <a:pt x="20018" y="30313"/>
                    <a:pt x="17103" y="34093"/>
                  </a:cubicBezTo>
                </a:path>
                <a:path w="21600" h="34093" stroke="0" extrusionOk="0">
                  <a:moveTo>
                    <a:pt x="5450" y="0"/>
                  </a:moveTo>
                  <a:cubicBezTo>
                    <a:pt x="14962" y="2480"/>
                    <a:pt x="21600" y="11071"/>
                    <a:pt x="21600" y="20901"/>
                  </a:cubicBezTo>
                  <a:cubicBezTo>
                    <a:pt x="21600" y="25674"/>
                    <a:pt x="20018" y="30313"/>
                    <a:pt x="17103" y="34093"/>
                  </a:cubicBezTo>
                  <a:lnTo>
                    <a:pt x="0" y="20901"/>
                  </a:lnTo>
                  <a:lnTo>
                    <a:pt x="5450" y="0"/>
                  </a:lnTo>
                  <a:close/>
                </a:path>
              </a:pathLst>
            </a:custGeom>
            <a:noFill/>
            <a:ln w="63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3" name="Arc 109"/>
            <p:cNvSpPr>
              <a:spLocks/>
            </p:cNvSpPr>
            <p:nvPr/>
          </p:nvSpPr>
          <p:spPr bwMode="auto">
            <a:xfrm>
              <a:off x="1738313" y="3222625"/>
              <a:ext cx="69850" cy="114300"/>
            </a:xfrm>
            <a:custGeom>
              <a:avLst/>
              <a:gdLst>
                <a:gd name="T0" fmla="*/ 2147483647 w 21600"/>
                <a:gd name="T1" fmla="*/ 0 h 34093"/>
                <a:gd name="T2" fmla="*/ 2147483647 w 21600"/>
                <a:gd name="T3" fmla="*/ 2147483647 h 34093"/>
                <a:gd name="T4" fmla="*/ 0 w 21600"/>
                <a:gd name="T5" fmla="*/ 2147483647 h 34093"/>
                <a:gd name="T6" fmla="*/ 0 60000 65536"/>
                <a:gd name="T7" fmla="*/ 0 60000 65536"/>
                <a:gd name="T8" fmla="*/ 0 60000 65536"/>
                <a:gd name="T9" fmla="*/ 0 w 21600"/>
                <a:gd name="T10" fmla="*/ 0 h 34093"/>
                <a:gd name="T11" fmla="*/ 21600 w 21600"/>
                <a:gd name="T12" fmla="*/ 34093 h 34093"/>
              </a:gdLst>
              <a:ahLst/>
              <a:cxnLst>
                <a:cxn ang="T6">
                  <a:pos x="T0" y="T1"/>
                </a:cxn>
                <a:cxn ang="T7">
                  <a:pos x="T2" y="T3"/>
                </a:cxn>
                <a:cxn ang="T8">
                  <a:pos x="T4" y="T5"/>
                </a:cxn>
              </a:cxnLst>
              <a:rect l="T9" t="T10" r="T11" b="T12"/>
              <a:pathLst>
                <a:path w="21600" h="34093" fill="none" extrusionOk="0">
                  <a:moveTo>
                    <a:pt x="5450" y="0"/>
                  </a:moveTo>
                  <a:cubicBezTo>
                    <a:pt x="14962" y="2480"/>
                    <a:pt x="21600" y="11071"/>
                    <a:pt x="21600" y="20901"/>
                  </a:cubicBezTo>
                  <a:cubicBezTo>
                    <a:pt x="21600" y="25674"/>
                    <a:pt x="20018" y="30313"/>
                    <a:pt x="17103" y="34093"/>
                  </a:cubicBezTo>
                </a:path>
                <a:path w="21600" h="34093" stroke="0" extrusionOk="0">
                  <a:moveTo>
                    <a:pt x="5450" y="0"/>
                  </a:moveTo>
                  <a:cubicBezTo>
                    <a:pt x="14962" y="2480"/>
                    <a:pt x="21600" y="11071"/>
                    <a:pt x="21600" y="20901"/>
                  </a:cubicBezTo>
                  <a:cubicBezTo>
                    <a:pt x="21600" y="25674"/>
                    <a:pt x="20018" y="30313"/>
                    <a:pt x="17103" y="34093"/>
                  </a:cubicBezTo>
                  <a:lnTo>
                    <a:pt x="0" y="20901"/>
                  </a:lnTo>
                  <a:lnTo>
                    <a:pt x="5450" y="0"/>
                  </a:lnTo>
                  <a:close/>
                </a:path>
              </a:pathLst>
            </a:custGeom>
            <a:noFill/>
            <a:ln w="63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4" name="Line 110"/>
            <p:cNvSpPr>
              <a:spLocks noChangeShapeType="1"/>
            </p:cNvSpPr>
            <p:nvPr/>
          </p:nvSpPr>
          <p:spPr bwMode="auto">
            <a:xfrm>
              <a:off x="1819275" y="3216275"/>
              <a:ext cx="0" cy="71438"/>
            </a:xfrm>
            <a:prstGeom prst="line">
              <a:avLst/>
            </a:prstGeom>
            <a:noFill/>
            <a:ln w="63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5" name="Text Box 111"/>
            <p:cNvSpPr txBox="1">
              <a:spLocks noChangeArrowheads="1"/>
            </p:cNvSpPr>
            <p:nvPr/>
          </p:nvSpPr>
          <p:spPr bwMode="auto">
            <a:xfrm>
              <a:off x="1522413" y="3013075"/>
              <a:ext cx="7921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900" b="1">
                  <a:solidFill>
                    <a:srgbClr val="0000CC"/>
                  </a:solidFill>
                  <a:latin typeface="Times New Roman" pitchFamily="18" charset="0"/>
                  <a:cs typeface="Times New Roman" pitchFamily="18" charset="0"/>
                </a:rPr>
                <a:t>Collision</a:t>
              </a:r>
            </a:p>
          </p:txBody>
        </p:sp>
        <p:sp>
          <p:nvSpPr>
            <p:cNvPr id="6246" name="AutoShape 37"/>
            <p:cNvSpPr>
              <a:spLocks noChangeArrowheads="1"/>
            </p:cNvSpPr>
            <p:nvPr/>
          </p:nvSpPr>
          <p:spPr bwMode="auto">
            <a:xfrm>
              <a:off x="1000100" y="3500438"/>
              <a:ext cx="431800" cy="6762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6 w 21600"/>
                <a:gd name="T19" fmla="*/ 3144 h 21600"/>
                <a:gd name="T20" fmla="*/ 18424 w 21600"/>
                <a:gd name="T21" fmla="*/ 1845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74" y="2434"/>
                  </a:moveTo>
                  <a:cubicBezTo>
                    <a:pt x="3202" y="4096"/>
                    <a:pt x="1289" y="7307"/>
                    <a:pt x="1289" y="10799"/>
                  </a:cubicBezTo>
                  <a:cubicBezTo>
                    <a:pt x="1288" y="11721"/>
                    <a:pt x="1422" y="12638"/>
                    <a:pt x="1686" y="13521"/>
                  </a:cubicBezTo>
                  <a:lnTo>
                    <a:pt x="451" y="13890"/>
                  </a:lnTo>
                  <a:cubicBezTo>
                    <a:pt x="152" y="12887"/>
                    <a:pt x="0" y="11846"/>
                    <a:pt x="0" y="10800"/>
                  </a:cubicBezTo>
                  <a:cubicBezTo>
                    <a:pt x="-1" y="6834"/>
                    <a:pt x="2173" y="3187"/>
                    <a:pt x="5661" y="1300"/>
                  </a:cubicBezTo>
                  <a:lnTo>
                    <a:pt x="4376" y="-1074"/>
                  </a:lnTo>
                  <a:lnTo>
                    <a:pt x="8909" y="275"/>
                  </a:lnTo>
                  <a:lnTo>
                    <a:pt x="7559" y="4809"/>
                  </a:lnTo>
                  <a:lnTo>
                    <a:pt x="6274" y="2434"/>
                  </a:lnTo>
                  <a:close/>
                </a:path>
              </a:pathLst>
            </a:cu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 name="AutoShape 37"/>
            <p:cNvSpPr>
              <a:spLocks noChangeArrowheads="1"/>
            </p:cNvSpPr>
            <p:nvPr/>
          </p:nvSpPr>
          <p:spPr bwMode="auto">
            <a:xfrm>
              <a:off x="2500298" y="3549016"/>
              <a:ext cx="431800" cy="6762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6 w 21600"/>
                <a:gd name="T19" fmla="*/ 3144 h 21600"/>
                <a:gd name="T20" fmla="*/ 18424 w 21600"/>
                <a:gd name="T21" fmla="*/ 1845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74" y="2434"/>
                  </a:moveTo>
                  <a:cubicBezTo>
                    <a:pt x="3202" y="4096"/>
                    <a:pt x="1289" y="7307"/>
                    <a:pt x="1289" y="10799"/>
                  </a:cubicBezTo>
                  <a:cubicBezTo>
                    <a:pt x="1288" y="11721"/>
                    <a:pt x="1422" y="12638"/>
                    <a:pt x="1686" y="13521"/>
                  </a:cubicBezTo>
                  <a:lnTo>
                    <a:pt x="451" y="13890"/>
                  </a:lnTo>
                  <a:cubicBezTo>
                    <a:pt x="152" y="12887"/>
                    <a:pt x="0" y="11846"/>
                    <a:pt x="0" y="10800"/>
                  </a:cubicBezTo>
                  <a:cubicBezTo>
                    <a:pt x="-1" y="6834"/>
                    <a:pt x="2173" y="3187"/>
                    <a:pt x="5661" y="1300"/>
                  </a:cubicBezTo>
                  <a:lnTo>
                    <a:pt x="4376" y="-1074"/>
                  </a:lnTo>
                  <a:lnTo>
                    <a:pt x="8909" y="275"/>
                  </a:lnTo>
                  <a:lnTo>
                    <a:pt x="7559" y="4809"/>
                  </a:lnTo>
                  <a:lnTo>
                    <a:pt x="6274" y="2434"/>
                  </a:lnTo>
                  <a:close/>
                </a:path>
              </a:pathLst>
            </a:cu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181" name="Group 107"/>
          <p:cNvGrpSpPr>
            <a:grpSpLocks/>
          </p:cNvGrpSpPr>
          <p:nvPr/>
        </p:nvGrpSpPr>
        <p:grpSpPr bwMode="auto">
          <a:xfrm>
            <a:off x="47625" y="4702175"/>
            <a:ext cx="4400550" cy="1333500"/>
            <a:chOff x="47625" y="4702175"/>
            <a:chExt cx="4400550" cy="1333500"/>
          </a:xfrm>
        </p:grpSpPr>
        <p:sp>
          <p:nvSpPr>
            <p:cNvPr id="6182" name="Line 61"/>
            <p:cNvSpPr>
              <a:spLocks noChangeShapeType="1"/>
            </p:cNvSpPr>
            <p:nvPr/>
          </p:nvSpPr>
          <p:spPr bwMode="auto">
            <a:xfrm>
              <a:off x="198438" y="4725988"/>
              <a:ext cx="42497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83"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539750" y="5157788"/>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4" name="Line 63"/>
            <p:cNvSpPr>
              <a:spLocks noChangeShapeType="1"/>
            </p:cNvSpPr>
            <p:nvPr/>
          </p:nvSpPr>
          <p:spPr bwMode="auto">
            <a:xfrm flipV="1">
              <a:off x="990600" y="4745038"/>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5" name="Line 64"/>
            <p:cNvSpPr>
              <a:spLocks noChangeShapeType="1"/>
            </p:cNvSpPr>
            <p:nvPr/>
          </p:nvSpPr>
          <p:spPr bwMode="auto">
            <a:xfrm>
              <a:off x="558800" y="4702175"/>
              <a:ext cx="0"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6" name="Line 65"/>
            <p:cNvSpPr>
              <a:spLocks noChangeShapeType="1"/>
            </p:cNvSpPr>
            <p:nvPr/>
          </p:nvSpPr>
          <p:spPr bwMode="auto">
            <a:xfrm flipH="1">
              <a:off x="558800" y="5056188"/>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Text Box 66"/>
            <p:cNvSpPr txBox="1">
              <a:spLocks noChangeArrowheads="1"/>
            </p:cNvSpPr>
            <p:nvPr/>
          </p:nvSpPr>
          <p:spPr bwMode="auto">
            <a:xfrm>
              <a:off x="631825" y="4773613"/>
              <a:ext cx="2873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6188"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2052638" y="5157788"/>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9" name="Line 68"/>
            <p:cNvSpPr>
              <a:spLocks noChangeShapeType="1"/>
            </p:cNvSpPr>
            <p:nvPr/>
          </p:nvSpPr>
          <p:spPr bwMode="auto">
            <a:xfrm flipV="1">
              <a:off x="2471738" y="4745038"/>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0" name="Line 69"/>
            <p:cNvSpPr>
              <a:spLocks noChangeShapeType="1"/>
            </p:cNvSpPr>
            <p:nvPr/>
          </p:nvSpPr>
          <p:spPr bwMode="auto">
            <a:xfrm>
              <a:off x="2039938" y="4702175"/>
              <a:ext cx="0"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1" name="Line 70"/>
            <p:cNvSpPr>
              <a:spLocks noChangeShapeType="1"/>
            </p:cNvSpPr>
            <p:nvPr/>
          </p:nvSpPr>
          <p:spPr bwMode="auto">
            <a:xfrm flipH="1">
              <a:off x="2039938" y="5056188"/>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2" name="Text Box 71"/>
            <p:cNvSpPr txBox="1">
              <a:spLocks noChangeArrowheads="1"/>
            </p:cNvSpPr>
            <p:nvPr/>
          </p:nvSpPr>
          <p:spPr bwMode="auto">
            <a:xfrm>
              <a:off x="2112963" y="4773613"/>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6193"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779838" y="5157788"/>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4" name="Line 73"/>
            <p:cNvSpPr>
              <a:spLocks noChangeShapeType="1"/>
            </p:cNvSpPr>
            <p:nvPr/>
          </p:nvSpPr>
          <p:spPr bwMode="auto">
            <a:xfrm flipV="1">
              <a:off x="4230688" y="4745038"/>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5" name="Line 74"/>
            <p:cNvSpPr>
              <a:spLocks noChangeShapeType="1"/>
            </p:cNvSpPr>
            <p:nvPr/>
          </p:nvSpPr>
          <p:spPr bwMode="auto">
            <a:xfrm>
              <a:off x="3798888" y="4702175"/>
              <a:ext cx="0"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6" name="Line 75"/>
            <p:cNvSpPr>
              <a:spLocks noChangeShapeType="1"/>
            </p:cNvSpPr>
            <p:nvPr/>
          </p:nvSpPr>
          <p:spPr bwMode="auto">
            <a:xfrm flipH="1">
              <a:off x="3798888" y="5056188"/>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7" name="Text Box 76"/>
            <p:cNvSpPr txBox="1">
              <a:spLocks noChangeArrowheads="1"/>
            </p:cNvSpPr>
            <p:nvPr/>
          </p:nvSpPr>
          <p:spPr bwMode="auto">
            <a:xfrm>
              <a:off x="3871913" y="4773613"/>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sp>
          <p:nvSpPr>
            <p:cNvPr id="6198" name="AutoShape 77"/>
            <p:cNvSpPr>
              <a:spLocks noChangeArrowheads="1"/>
            </p:cNvSpPr>
            <p:nvPr/>
          </p:nvSpPr>
          <p:spPr bwMode="auto">
            <a:xfrm>
              <a:off x="207963" y="4768850"/>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99" name="AutoShape 78"/>
            <p:cNvSpPr>
              <a:spLocks noChangeArrowheads="1"/>
            </p:cNvSpPr>
            <p:nvPr/>
          </p:nvSpPr>
          <p:spPr bwMode="auto">
            <a:xfrm>
              <a:off x="1692275" y="4768850"/>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00" name="AutoShape 79"/>
            <p:cNvSpPr>
              <a:spLocks noChangeArrowheads="1"/>
            </p:cNvSpPr>
            <p:nvPr/>
          </p:nvSpPr>
          <p:spPr bwMode="auto">
            <a:xfrm>
              <a:off x="3454400" y="4768850"/>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01" name="Text Box 82"/>
            <p:cNvSpPr txBox="1">
              <a:spLocks noChangeArrowheads="1"/>
            </p:cNvSpPr>
            <p:nvPr/>
          </p:nvSpPr>
          <p:spPr bwMode="auto">
            <a:xfrm>
              <a:off x="1030288" y="5208588"/>
              <a:ext cx="503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a:solidFill>
                    <a:srgbClr val="0000CC"/>
                  </a:solidFill>
                  <a:latin typeface="Tahoma" pitchFamily="34" charset="0"/>
                  <a:cs typeface="Times New Roman" pitchFamily="18" charset="0"/>
                </a:rPr>
                <a:t>1010</a:t>
              </a:r>
            </a:p>
          </p:txBody>
        </p:sp>
        <p:sp>
          <p:nvSpPr>
            <p:cNvPr id="6202" name="Text Box 83"/>
            <p:cNvSpPr txBox="1">
              <a:spLocks noChangeArrowheads="1"/>
            </p:cNvSpPr>
            <p:nvPr/>
          </p:nvSpPr>
          <p:spPr bwMode="auto">
            <a:xfrm>
              <a:off x="47625" y="5195888"/>
              <a:ext cx="503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400" b="1">
                  <a:solidFill>
                    <a:schemeClr val="hlink"/>
                  </a:solidFill>
                  <a:latin typeface="Tahoma" pitchFamily="34" charset="0"/>
                  <a:cs typeface="Times New Roman" pitchFamily="18" charset="0"/>
                </a:rPr>
                <a:t>1110</a:t>
              </a:r>
            </a:p>
          </p:txBody>
        </p:sp>
        <p:sp>
          <p:nvSpPr>
            <p:cNvPr id="6203" name="Text Box 84"/>
            <p:cNvSpPr txBox="1">
              <a:spLocks noChangeArrowheads="1"/>
            </p:cNvSpPr>
            <p:nvPr/>
          </p:nvSpPr>
          <p:spPr bwMode="auto">
            <a:xfrm>
              <a:off x="2511425" y="5241925"/>
              <a:ext cx="5032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200" b="1">
                  <a:solidFill>
                    <a:srgbClr val="0000CC"/>
                  </a:solidFill>
                  <a:latin typeface="Tahoma" pitchFamily="34" charset="0"/>
                  <a:cs typeface="Times New Roman" pitchFamily="18" charset="0"/>
                </a:rPr>
                <a:t>1111</a:t>
              </a:r>
            </a:p>
          </p:txBody>
        </p:sp>
        <p:sp>
          <p:nvSpPr>
            <p:cNvPr id="6204" name="Text Box 85"/>
            <p:cNvSpPr txBox="1">
              <a:spLocks noChangeArrowheads="1"/>
            </p:cNvSpPr>
            <p:nvPr/>
          </p:nvSpPr>
          <p:spPr bwMode="auto">
            <a:xfrm>
              <a:off x="1604963" y="5229225"/>
              <a:ext cx="5032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200" b="1">
                  <a:solidFill>
                    <a:schemeClr val="hlink"/>
                  </a:solidFill>
                  <a:latin typeface="Tahoma" pitchFamily="34" charset="0"/>
                  <a:cs typeface="Times New Roman" pitchFamily="18" charset="0"/>
                </a:rPr>
                <a:t>1110</a:t>
              </a:r>
            </a:p>
          </p:txBody>
        </p:sp>
        <p:sp>
          <p:nvSpPr>
            <p:cNvPr id="6205" name="Arc 86"/>
            <p:cNvSpPr>
              <a:spLocks/>
            </p:cNvSpPr>
            <p:nvPr/>
          </p:nvSpPr>
          <p:spPr bwMode="auto">
            <a:xfrm>
              <a:off x="850900" y="5445125"/>
              <a:ext cx="433388" cy="460375"/>
            </a:xfrm>
            <a:custGeom>
              <a:avLst/>
              <a:gdLst>
                <a:gd name="T0" fmla="*/ 2147483647 w 21600"/>
                <a:gd name="T1" fmla="*/ 0 h 22973"/>
                <a:gd name="T2" fmla="*/ 2147483647 w 21600"/>
                <a:gd name="T3" fmla="*/ 2147483647 h 22973"/>
                <a:gd name="T4" fmla="*/ 0 w 21600"/>
                <a:gd name="T5" fmla="*/ 2147483647 h 22973"/>
                <a:gd name="T6" fmla="*/ 0 60000 65536"/>
                <a:gd name="T7" fmla="*/ 0 60000 65536"/>
                <a:gd name="T8" fmla="*/ 0 60000 65536"/>
                <a:gd name="T9" fmla="*/ 0 w 21600"/>
                <a:gd name="T10" fmla="*/ 0 h 22973"/>
                <a:gd name="T11" fmla="*/ 21600 w 21600"/>
                <a:gd name="T12" fmla="*/ 22973 h 22973"/>
              </a:gdLst>
              <a:ahLst/>
              <a:cxnLst>
                <a:cxn ang="T6">
                  <a:pos x="T0" y="T1"/>
                </a:cxn>
                <a:cxn ang="T7">
                  <a:pos x="T2" y="T3"/>
                </a:cxn>
                <a:cxn ang="T8">
                  <a:pos x="T4" y="T5"/>
                </a:cxn>
              </a:cxnLst>
              <a:rect l="T9" t="T10" r="T11" b="T12"/>
              <a:pathLst>
                <a:path w="21600" h="22973" fill="none" extrusionOk="0">
                  <a:moveTo>
                    <a:pt x="21527" y="-1"/>
                  </a:moveTo>
                  <a:cubicBezTo>
                    <a:pt x="21575" y="589"/>
                    <a:pt x="21600" y="1179"/>
                    <a:pt x="21600" y="1771"/>
                  </a:cubicBezTo>
                  <a:cubicBezTo>
                    <a:pt x="21600" y="12109"/>
                    <a:pt x="14274" y="20998"/>
                    <a:pt x="4126" y="22973"/>
                  </a:cubicBezTo>
                </a:path>
                <a:path w="21600" h="22973" stroke="0" extrusionOk="0">
                  <a:moveTo>
                    <a:pt x="21527" y="-1"/>
                  </a:moveTo>
                  <a:cubicBezTo>
                    <a:pt x="21575" y="589"/>
                    <a:pt x="21600" y="1179"/>
                    <a:pt x="21600" y="1771"/>
                  </a:cubicBezTo>
                  <a:cubicBezTo>
                    <a:pt x="21600" y="12109"/>
                    <a:pt x="14274" y="20998"/>
                    <a:pt x="4126" y="22973"/>
                  </a:cubicBezTo>
                  <a:lnTo>
                    <a:pt x="0" y="1771"/>
                  </a:lnTo>
                  <a:lnTo>
                    <a:pt x="21527" y="-1"/>
                  </a:lnTo>
                  <a:close/>
                </a:path>
              </a:pathLst>
            </a:custGeom>
            <a:noFill/>
            <a:ln w="9525">
              <a:solidFill>
                <a:srgbClr val="0000CC"/>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06" name="Arc 87"/>
            <p:cNvSpPr>
              <a:spLocks/>
            </p:cNvSpPr>
            <p:nvPr/>
          </p:nvSpPr>
          <p:spPr bwMode="auto">
            <a:xfrm>
              <a:off x="169863" y="5457825"/>
              <a:ext cx="433387" cy="439738"/>
            </a:xfrm>
            <a:custGeom>
              <a:avLst/>
              <a:gdLst>
                <a:gd name="T0" fmla="*/ 2147483647 w 21600"/>
                <a:gd name="T1" fmla="*/ 2147483647 h 22019"/>
                <a:gd name="T2" fmla="*/ 2147483647 w 21600"/>
                <a:gd name="T3" fmla="*/ 0 h 22019"/>
                <a:gd name="T4" fmla="*/ 2147483647 w 21600"/>
                <a:gd name="T5" fmla="*/ 2147483647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17797" y="22018"/>
                  </a:moveTo>
                  <a:cubicBezTo>
                    <a:pt x="7498" y="20176"/>
                    <a:pt x="0" y="11218"/>
                    <a:pt x="0" y="756"/>
                  </a:cubicBezTo>
                  <a:cubicBezTo>
                    <a:pt x="-1" y="503"/>
                    <a:pt x="4" y="251"/>
                    <a:pt x="13" y="0"/>
                  </a:cubicBezTo>
                </a:path>
                <a:path w="21600" h="22019" stroke="0" extrusionOk="0">
                  <a:moveTo>
                    <a:pt x="17797" y="22018"/>
                  </a:moveTo>
                  <a:cubicBezTo>
                    <a:pt x="7498" y="20176"/>
                    <a:pt x="0" y="11218"/>
                    <a:pt x="0" y="756"/>
                  </a:cubicBezTo>
                  <a:cubicBezTo>
                    <a:pt x="-1" y="503"/>
                    <a:pt x="4" y="251"/>
                    <a:pt x="13" y="0"/>
                  </a:cubicBezTo>
                  <a:lnTo>
                    <a:pt x="21600" y="756"/>
                  </a:lnTo>
                  <a:lnTo>
                    <a:pt x="17797" y="22018"/>
                  </a:lnTo>
                  <a:close/>
                </a:path>
              </a:pathLst>
            </a:custGeom>
            <a:noFill/>
            <a:ln w="9525">
              <a:solidFill>
                <a:srgbClr val="FF0000"/>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207" name="Group 91"/>
            <p:cNvGrpSpPr>
              <a:grpSpLocks/>
            </p:cNvGrpSpPr>
            <p:nvPr/>
          </p:nvGrpSpPr>
          <p:grpSpPr bwMode="auto">
            <a:xfrm>
              <a:off x="563563" y="5805488"/>
              <a:ext cx="336550" cy="230187"/>
              <a:chOff x="899" y="3929"/>
              <a:chExt cx="278" cy="145"/>
            </a:xfrm>
          </p:grpSpPr>
          <p:sp>
            <p:nvSpPr>
              <p:cNvPr id="6216" name="Line 88"/>
              <p:cNvSpPr>
                <a:spLocks noChangeShapeType="1"/>
              </p:cNvSpPr>
              <p:nvPr/>
            </p:nvSpPr>
            <p:spPr bwMode="auto">
              <a:xfrm>
                <a:off x="905" y="3974"/>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7" name="Line 89"/>
              <p:cNvSpPr>
                <a:spLocks noChangeShapeType="1"/>
              </p:cNvSpPr>
              <p:nvPr/>
            </p:nvSpPr>
            <p:spPr bwMode="auto">
              <a:xfrm>
                <a:off x="899" y="4020"/>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8" name="Line 90"/>
              <p:cNvSpPr>
                <a:spLocks noChangeShapeType="1"/>
              </p:cNvSpPr>
              <p:nvPr/>
            </p:nvSpPr>
            <p:spPr bwMode="auto">
              <a:xfrm flipV="1">
                <a:off x="930" y="3929"/>
                <a:ext cx="196" cy="14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08" name="Arc 92"/>
            <p:cNvSpPr>
              <a:spLocks/>
            </p:cNvSpPr>
            <p:nvPr/>
          </p:nvSpPr>
          <p:spPr bwMode="auto">
            <a:xfrm>
              <a:off x="2338388" y="5445125"/>
              <a:ext cx="433387" cy="460375"/>
            </a:xfrm>
            <a:custGeom>
              <a:avLst/>
              <a:gdLst>
                <a:gd name="T0" fmla="*/ 2147483647 w 21600"/>
                <a:gd name="T1" fmla="*/ 0 h 22973"/>
                <a:gd name="T2" fmla="*/ 2147483647 w 21600"/>
                <a:gd name="T3" fmla="*/ 2147483647 h 22973"/>
                <a:gd name="T4" fmla="*/ 0 w 21600"/>
                <a:gd name="T5" fmla="*/ 2147483647 h 22973"/>
                <a:gd name="T6" fmla="*/ 0 60000 65536"/>
                <a:gd name="T7" fmla="*/ 0 60000 65536"/>
                <a:gd name="T8" fmla="*/ 0 60000 65536"/>
                <a:gd name="T9" fmla="*/ 0 w 21600"/>
                <a:gd name="T10" fmla="*/ 0 h 22973"/>
                <a:gd name="T11" fmla="*/ 21600 w 21600"/>
                <a:gd name="T12" fmla="*/ 22973 h 22973"/>
              </a:gdLst>
              <a:ahLst/>
              <a:cxnLst>
                <a:cxn ang="T6">
                  <a:pos x="T0" y="T1"/>
                </a:cxn>
                <a:cxn ang="T7">
                  <a:pos x="T2" y="T3"/>
                </a:cxn>
                <a:cxn ang="T8">
                  <a:pos x="T4" y="T5"/>
                </a:cxn>
              </a:cxnLst>
              <a:rect l="T9" t="T10" r="T11" b="T12"/>
              <a:pathLst>
                <a:path w="21600" h="22973" fill="none" extrusionOk="0">
                  <a:moveTo>
                    <a:pt x="21527" y="-1"/>
                  </a:moveTo>
                  <a:cubicBezTo>
                    <a:pt x="21575" y="589"/>
                    <a:pt x="21600" y="1179"/>
                    <a:pt x="21600" y="1771"/>
                  </a:cubicBezTo>
                  <a:cubicBezTo>
                    <a:pt x="21600" y="12109"/>
                    <a:pt x="14274" y="20998"/>
                    <a:pt x="4126" y="22973"/>
                  </a:cubicBezTo>
                </a:path>
                <a:path w="21600" h="22973" stroke="0" extrusionOk="0">
                  <a:moveTo>
                    <a:pt x="21527" y="-1"/>
                  </a:moveTo>
                  <a:cubicBezTo>
                    <a:pt x="21575" y="589"/>
                    <a:pt x="21600" y="1179"/>
                    <a:pt x="21600" y="1771"/>
                  </a:cubicBezTo>
                  <a:cubicBezTo>
                    <a:pt x="21600" y="12109"/>
                    <a:pt x="14274" y="20998"/>
                    <a:pt x="4126" y="22973"/>
                  </a:cubicBezTo>
                  <a:lnTo>
                    <a:pt x="0" y="1771"/>
                  </a:lnTo>
                  <a:lnTo>
                    <a:pt x="21527" y="-1"/>
                  </a:lnTo>
                  <a:close/>
                </a:path>
              </a:pathLst>
            </a:custGeom>
            <a:noFill/>
            <a:ln w="9525">
              <a:solidFill>
                <a:srgbClr val="0000CC"/>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09" name="Arc 93"/>
            <p:cNvSpPr>
              <a:spLocks/>
            </p:cNvSpPr>
            <p:nvPr/>
          </p:nvSpPr>
          <p:spPr bwMode="auto">
            <a:xfrm>
              <a:off x="1762125" y="5445125"/>
              <a:ext cx="433388" cy="439738"/>
            </a:xfrm>
            <a:custGeom>
              <a:avLst/>
              <a:gdLst>
                <a:gd name="T0" fmla="*/ 2147483647 w 21600"/>
                <a:gd name="T1" fmla="*/ 2147483647 h 22019"/>
                <a:gd name="T2" fmla="*/ 2147483647 w 21600"/>
                <a:gd name="T3" fmla="*/ 0 h 22019"/>
                <a:gd name="T4" fmla="*/ 2147483647 w 21600"/>
                <a:gd name="T5" fmla="*/ 2147483647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17797" y="22018"/>
                  </a:moveTo>
                  <a:cubicBezTo>
                    <a:pt x="7498" y="20176"/>
                    <a:pt x="0" y="11218"/>
                    <a:pt x="0" y="756"/>
                  </a:cubicBezTo>
                  <a:cubicBezTo>
                    <a:pt x="-1" y="503"/>
                    <a:pt x="4" y="251"/>
                    <a:pt x="13" y="0"/>
                  </a:cubicBezTo>
                </a:path>
                <a:path w="21600" h="22019" stroke="0" extrusionOk="0">
                  <a:moveTo>
                    <a:pt x="17797" y="22018"/>
                  </a:moveTo>
                  <a:cubicBezTo>
                    <a:pt x="7498" y="20176"/>
                    <a:pt x="0" y="11218"/>
                    <a:pt x="0" y="756"/>
                  </a:cubicBezTo>
                  <a:cubicBezTo>
                    <a:pt x="-1" y="503"/>
                    <a:pt x="4" y="251"/>
                    <a:pt x="13" y="0"/>
                  </a:cubicBezTo>
                  <a:lnTo>
                    <a:pt x="21600" y="756"/>
                  </a:lnTo>
                  <a:lnTo>
                    <a:pt x="17797" y="22018"/>
                  </a:lnTo>
                  <a:close/>
                </a:path>
              </a:pathLst>
            </a:custGeom>
            <a:noFill/>
            <a:ln w="9525">
              <a:solidFill>
                <a:srgbClr val="FF0000"/>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210" name="Group 94"/>
            <p:cNvGrpSpPr>
              <a:grpSpLocks/>
            </p:cNvGrpSpPr>
            <p:nvPr/>
          </p:nvGrpSpPr>
          <p:grpSpPr bwMode="auto">
            <a:xfrm>
              <a:off x="2160588" y="5805488"/>
              <a:ext cx="217487" cy="215900"/>
              <a:chOff x="899" y="3929"/>
              <a:chExt cx="278" cy="145"/>
            </a:xfrm>
          </p:grpSpPr>
          <p:sp>
            <p:nvSpPr>
              <p:cNvPr id="6213" name="Line 95"/>
              <p:cNvSpPr>
                <a:spLocks noChangeShapeType="1"/>
              </p:cNvSpPr>
              <p:nvPr/>
            </p:nvSpPr>
            <p:spPr bwMode="auto">
              <a:xfrm>
                <a:off x="905" y="3974"/>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4" name="Line 96"/>
              <p:cNvSpPr>
                <a:spLocks noChangeShapeType="1"/>
              </p:cNvSpPr>
              <p:nvPr/>
            </p:nvSpPr>
            <p:spPr bwMode="auto">
              <a:xfrm>
                <a:off x="899" y="4020"/>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5" name="Line 97"/>
              <p:cNvSpPr>
                <a:spLocks noChangeShapeType="1"/>
              </p:cNvSpPr>
              <p:nvPr/>
            </p:nvSpPr>
            <p:spPr bwMode="auto">
              <a:xfrm flipV="1">
                <a:off x="930" y="3929"/>
                <a:ext cx="196" cy="14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11" name="AutoShape 37"/>
            <p:cNvSpPr>
              <a:spLocks noChangeArrowheads="1"/>
            </p:cNvSpPr>
            <p:nvPr/>
          </p:nvSpPr>
          <p:spPr bwMode="auto">
            <a:xfrm>
              <a:off x="1071538" y="4786323"/>
              <a:ext cx="431800" cy="6429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6 w 21600"/>
                <a:gd name="T19" fmla="*/ 3144 h 21600"/>
                <a:gd name="T20" fmla="*/ 18424 w 21600"/>
                <a:gd name="T21" fmla="*/ 1845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74" y="2434"/>
                  </a:moveTo>
                  <a:cubicBezTo>
                    <a:pt x="3202" y="4096"/>
                    <a:pt x="1289" y="7307"/>
                    <a:pt x="1289" y="10799"/>
                  </a:cubicBezTo>
                  <a:cubicBezTo>
                    <a:pt x="1288" y="11721"/>
                    <a:pt x="1422" y="12638"/>
                    <a:pt x="1686" y="13521"/>
                  </a:cubicBezTo>
                  <a:lnTo>
                    <a:pt x="451" y="13890"/>
                  </a:lnTo>
                  <a:cubicBezTo>
                    <a:pt x="152" y="12887"/>
                    <a:pt x="0" y="11846"/>
                    <a:pt x="0" y="10800"/>
                  </a:cubicBezTo>
                  <a:cubicBezTo>
                    <a:pt x="-1" y="6834"/>
                    <a:pt x="2173" y="3187"/>
                    <a:pt x="5661" y="1300"/>
                  </a:cubicBezTo>
                  <a:lnTo>
                    <a:pt x="4376" y="-1074"/>
                  </a:lnTo>
                  <a:lnTo>
                    <a:pt x="8909" y="275"/>
                  </a:lnTo>
                  <a:lnTo>
                    <a:pt x="7559" y="4809"/>
                  </a:lnTo>
                  <a:lnTo>
                    <a:pt x="6274" y="2434"/>
                  </a:lnTo>
                  <a:close/>
                </a:path>
              </a:pathLst>
            </a:cu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12" name="AutoShape 37"/>
            <p:cNvSpPr>
              <a:spLocks noChangeArrowheads="1"/>
            </p:cNvSpPr>
            <p:nvPr/>
          </p:nvSpPr>
          <p:spPr bwMode="auto">
            <a:xfrm>
              <a:off x="2571736" y="4834901"/>
              <a:ext cx="431800" cy="5943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6 w 21600"/>
                <a:gd name="T19" fmla="*/ 3144 h 21600"/>
                <a:gd name="T20" fmla="*/ 18424 w 21600"/>
                <a:gd name="T21" fmla="*/ 1845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74" y="2434"/>
                  </a:moveTo>
                  <a:cubicBezTo>
                    <a:pt x="3202" y="4096"/>
                    <a:pt x="1289" y="7307"/>
                    <a:pt x="1289" y="10799"/>
                  </a:cubicBezTo>
                  <a:cubicBezTo>
                    <a:pt x="1288" y="11721"/>
                    <a:pt x="1422" y="12638"/>
                    <a:pt x="1686" y="13521"/>
                  </a:cubicBezTo>
                  <a:lnTo>
                    <a:pt x="451" y="13890"/>
                  </a:lnTo>
                  <a:cubicBezTo>
                    <a:pt x="152" y="12887"/>
                    <a:pt x="0" y="11846"/>
                    <a:pt x="0" y="10800"/>
                  </a:cubicBezTo>
                  <a:cubicBezTo>
                    <a:pt x="-1" y="6834"/>
                    <a:pt x="2173" y="3187"/>
                    <a:pt x="5661" y="1300"/>
                  </a:cubicBezTo>
                  <a:lnTo>
                    <a:pt x="4376" y="-1074"/>
                  </a:lnTo>
                  <a:lnTo>
                    <a:pt x="8909" y="275"/>
                  </a:lnTo>
                  <a:lnTo>
                    <a:pt x="7559" y="4809"/>
                  </a:lnTo>
                  <a:lnTo>
                    <a:pt x="6274" y="2434"/>
                  </a:lnTo>
                  <a:close/>
                </a:path>
              </a:pathLst>
            </a:cu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3" name="Text Box 20"/>
          <p:cNvSpPr txBox="1">
            <a:spLocks noChangeArrowheads="1"/>
          </p:cNvSpPr>
          <p:nvPr/>
        </p:nvSpPr>
        <p:spPr bwMode="auto">
          <a:xfrm>
            <a:off x="1195723" y="236407"/>
            <a:ext cx="7745059" cy="5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None/>
            </a:pPr>
            <a:r>
              <a:rPr lang="fa-IR" altLang="fa-IR" b="1" dirty="0">
                <a:solidFill>
                  <a:srgbClr val="00B0F0"/>
                </a:solidFill>
                <a:cs typeface="B Nazanin" panose="00000400000000000000" pitchFamily="2" charset="-78"/>
              </a:rPr>
              <a:t>دامنه تصادم در توپولوژی باس – </a:t>
            </a:r>
            <a:r>
              <a:rPr lang="en-US" altLang="fa-IR" b="1" dirty="0">
                <a:solidFill>
                  <a:srgbClr val="00B0F0"/>
                </a:solidFill>
                <a:cs typeface="B Nazanin" panose="00000400000000000000" pitchFamily="2" charset="-78"/>
              </a:rPr>
              <a:t>Collision Domain</a:t>
            </a:r>
          </a:p>
        </p:txBody>
      </p:sp>
    </p:spTree>
    <p:extLst>
      <p:ext uri="{BB962C8B-B14F-4D97-AF65-F5344CB8AC3E}">
        <p14:creationId xmlns:p14="http://schemas.microsoft.com/office/powerpoint/2010/main" val="18222154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571612"/>
            <a:ext cx="7498080" cy="1409696"/>
          </a:xfrm>
        </p:spPr>
        <p:txBody>
          <a:bodyPr>
            <a:normAutofit/>
          </a:bodyPr>
          <a:lstStyle/>
          <a:p>
            <a:pPr marL="95250" indent="-12700" algn="just" rtl="1">
              <a:buNone/>
            </a:pPr>
            <a:r>
              <a:rPr lang="fa-IR" sz="2200" dirty="0" smtClean="0">
                <a:cs typeface="B Nazanin" pitchFamily="2" charset="-78"/>
              </a:rPr>
              <a:t>در ادامه کار مشخص می‏کنید که اجازه‏های دسترسی بر اساس نوع سیستم عامل‏هایی که در شبکه استفاده می‏نمایید، به چه صورت می‏باشد. در اینجا گزینه دوم را انتخاب می‏نماییم.</a:t>
            </a:r>
          </a:p>
        </p:txBody>
      </p:sp>
      <p:pic>
        <p:nvPicPr>
          <p:cNvPr id="21506" name="Picture 2" descr="C:\Users\click\Desktop\pic snagit\12-07-2013 09-36-41 ق.png"/>
          <p:cNvPicPr>
            <a:picLocks noChangeAspect="1" noChangeArrowheads="1"/>
          </p:cNvPicPr>
          <p:nvPr/>
        </p:nvPicPr>
        <p:blipFill>
          <a:blip r:embed="rId2"/>
          <a:srcRect/>
          <a:stretch>
            <a:fillRect/>
          </a:stretch>
        </p:blipFill>
        <p:spPr bwMode="auto">
          <a:xfrm>
            <a:off x="2428860" y="3143248"/>
            <a:ext cx="4357718" cy="3176604"/>
          </a:xfrm>
          <a:prstGeom prst="rect">
            <a:avLst/>
          </a:prstGeom>
          <a:noFill/>
        </p:spPr>
      </p:pic>
    </p:spTree>
    <p:extLst>
      <p:ext uri="{BB962C8B-B14F-4D97-AF65-F5344CB8AC3E}">
        <p14:creationId xmlns:p14="http://schemas.microsoft.com/office/powerpoint/2010/main" val="2662165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124744"/>
            <a:ext cx="7498080" cy="1552572"/>
          </a:xfrm>
        </p:spPr>
        <p:txBody>
          <a:bodyPr>
            <a:normAutofit/>
          </a:bodyPr>
          <a:lstStyle/>
          <a:p>
            <a:pPr marL="95250" indent="-12700" algn="just" rtl="1">
              <a:buNone/>
            </a:pPr>
            <a:r>
              <a:rPr lang="fa-IR" sz="2200" dirty="0" smtClean="0">
                <a:cs typeface="B Nazanin" pitchFamily="2" charset="-78"/>
              </a:rPr>
              <a:t>و در این مرحله باید یک پسورد برای زمانی که قصد دارید </a:t>
            </a:r>
            <a:r>
              <a:rPr lang="en-US" sz="2200" dirty="0" smtClean="0">
                <a:cs typeface="B Nazanin" pitchFamily="2" charset="-78"/>
              </a:rPr>
              <a:t>AD</a:t>
            </a:r>
            <a:r>
              <a:rPr lang="fa-IR" sz="2200" dirty="0" smtClean="0">
                <a:cs typeface="B Nazanin" pitchFamily="2" charset="-78"/>
              </a:rPr>
              <a:t> را </a:t>
            </a:r>
            <a:r>
              <a:rPr lang="en-US" sz="2200" dirty="0" smtClean="0">
                <a:cs typeface="B Nazanin" pitchFamily="2" charset="-78"/>
              </a:rPr>
              <a:t>Restore</a:t>
            </a:r>
            <a:r>
              <a:rPr lang="fa-IR" sz="2200" dirty="0" smtClean="0">
                <a:cs typeface="B Nazanin" pitchFamily="2" charset="-78"/>
              </a:rPr>
              <a:t> نمایید مورد استفاده قرار دهید. از این پسورد زمانی که قصد بازیابی در </a:t>
            </a:r>
            <a:r>
              <a:rPr lang="en-US" sz="2200" dirty="0" smtClean="0">
                <a:cs typeface="B Nazanin" pitchFamily="2" charset="-78"/>
              </a:rPr>
              <a:t>AD</a:t>
            </a:r>
            <a:r>
              <a:rPr lang="fa-IR" sz="2200" dirty="0" smtClean="0">
                <a:cs typeface="B Nazanin" pitchFamily="2" charset="-78"/>
              </a:rPr>
              <a:t> را دارید استفاده می‏کنید.</a:t>
            </a:r>
          </a:p>
        </p:txBody>
      </p:sp>
      <p:pic>
        <p:nvPicPr>
          <p:cNvPr id="22530" name="Picture 2" descr="C:\Users\click\Desktop\pic snagit\12-07-2013 09-37-13 ق.png"/>
          <p:cNvPicPr>
            <a:picLocks noChangeAspect="1" noChangeArrowheads="1"/>
          </p:cNvPicPr>
          <p:nvPr/>
        </p:nvPicPr>
        <p:blipFill>
          <a:blip r:embed="rId2"/>
          <a:srcRect/>
          <a:stretch>
            <a:fillRect/>
          </a:stretch>
        </p:blipFill>
        <p:spPr bwMode="auto">
          <a:xfrm>
            <a:off x="2000232" y="3143248"/>
            <a:ext cx="4929222" cy="3238518"/>
          </a:xfrm>
          <a:prstGeom prst="rect">
            <a:avLst/>
          </a:prstGeom>
          <a:noFill/>
        </p:spPr>
      </p:pic>
    </p:spTree>
    <p:extLst>
      <p:ext uri="{BB962C8B-B14F-4D97-AF65-F5344CB8AC3E}">
        <p14:creationId xmlns:p14="http://schemas.microsoft.com/office/powerpoint/2010/main" val="4262896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59632" y="1196752"/>
            <a:ext cx="7621587" cy="1357312"/>
          </a:xfrm>
        </p:spPr>
        <p:txBody>
          <a:bodyPr>
            <a:normAutofit/>
          </a:bodyPr>
          <a:lstStyle/>
          <a:p>
            <a:pPr marL="177800" indent="0" algn="just" rtl="1">
              <a:buNone/>
            </a:pPr>
            <a:r>
              <a:rPr lang="fa-IR" sz="2200" dirty="0" smtClean="0">
                <a:solidFill>
                  <a:schemeClr val="tx1"/>
                </a:solidFill>
                <a:cs typeface="B Nazanin" pitchFamily="2" charset="-78"/>
              </a:rPr>
              <a:t>در این پنجره اطلاعات مختصری نمایش داده می‏شود، در صورتی که مورد تایید شماست بر روی </a:t>
            </a:r>
            <a:r>
              <a:rPr lang="en-US" sz="2200" dirty="0" smtClean="0">
                <a:solidFill>
                  <a:schemeClr val="tx1"/>
                </a:solidFill>
                <a:cs typeface="B Nazanin" pitchFamily="2" charset="-78"/>
              </a:rPr>
              <a:t>Next</a:t>
            </a:r>
            <a:r>
              <a:rPr lang="fa-IR" sz="2200" dirty="0" smtClean="0">
                <a:solidFill>
                  <a:schemeClr val="tx1"/>
                </a:solidFill>
                <a:cs typeface="B Nazanin" pitchFamily="2" charset="-78"/>
              </a:rPr>
              <a:t> کلیک کرده تا نصب آغاز گردد. در این مرحله </a:t>
            </a:r>
            <a:r>
              <a:rPr lang="en-US" sz="2200" dirty="0" smtClean="0">
                <a:solidFill>
                  <a:schemeClr val="tx1"/>
                </a:solidFill>
                <a:cs typeface="B Nazanin" pitchFamily="2" charset="-78"/>
              </a:rPr>
              <a:t>CD</a:t>
            </a:r>
            <a:r>
              <a:rPr lang="fa-IR" sz="2200" dirty="0" smtClean="0">
                <a:solidFill>
                  <a:schemeClr val="tx1"/>
                </a:solidFill>
                <a:cs typeface="B Nazanin" pitchFamily="2" charset="-78"/>
              </a:rPr>
              <a:t> مخصوص به سرور 2003 را باید در </a:t>
            </a:r>
            <a:r>
              <a:rPr lang="en-US" sz="2200" dirty="0" smtClean="0">
                <a:solidFill>
                  <a:schemeClr val="tx1"/>
                </a:solidFill>
                <a:cs typeface="B Nazanin" pitchFamily="2" charset="-78"/>
              </a:rPr>
              <a:t>CDROM</a:t>
            </a:r>
            <a:r>
              <a:rPr lang="fa-IR" sz="2200" dirty="0" smtClean="0">
                <a:solidFill>
                  <a:schemeClr val="tx1"/>
                </a:solidFill>
                <a:cs typeface="B Nazanin" pitchFamily="2" charset="-78"/>
              </a:rPr>
              <a:t> قرار دهید.</a:t>
            </a:r>
            <a:endParaRPr lang="en-US" sz="2200" dirty="0">
              <a:solidFill>
                <a:schemeClr val="tx1"/>
              </a:solidFill>
              <a:cs typeface="B Nazanin" pitchFamily="2" charset="-78"/>
            </a:endParaRPr>
          </a:p>
        </p:txBody>
      </p:sp>
      <p:pic>
        <p:nvPicPr>
          <p:cNvPr id="23554" name="Picture 2" descr="C:\Users\click\Desktop\pic snagit\12-07-2013 09-37-37 ق.png"/>
          <p:cNvPicPr>
            <a:picLocks noChangeAspect="1" noChangeArrowheads="1"/>
          </p:cNvPicPr>
          <p:nvPr/>
        </p:nvPicPr>
        <p:blipFill>
          <a:blip r:embed="rId2"/>
          <a:srcRect/>
          <a:stretch>
            <a:fillRect/>
          </a:stretch>
        </p:blipFill>
        <p:spPr bwMode="auto">
          <a:xfrm>
            <a:off x="1857356" y="3143248"/>
            <a:ext cx="4857784" cy="3219466"/>
          </a:xfrm>
          <a:prstGeom prst="rect">
            <a:avLst/>
          </a:prstGeom>
          <a:noFill/>
        </p:spPr>
      </p:pic>
    </p:spTree>
    <p:extLst>
      <p:ext uri="{BB962C8B-B14F-4D97-AF65-F5344CB8AC3E}">
        <p14:creationId xmlns:p14="http://schemas.microsoft.com/office/powerpoint/2010/main" val="27692236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785926"/>
            <a:ext cx="7498080" cy="909630"/>
          </a:xfrm>
        </p:spPr>
        <p:txBody>
          <a:bodyPr>
            <a:normAutofit/>
          </a:bodyPr>
          <a:lstStyle/>
          <a:p>
            <a:pPr algn="r" rtl="1">
              <a:buNone/>
            </a:pPr>
            <a:r>
              <a:rPr lang="fa-IR" sz="2200" dirty="0" smtClean="0">
                <a:cs typeface="B Nazanin" pitchFamily="2" charset="-78"/>
              </a:rPr>
              <a:t>تصویر زیر بیانگردر حال نصب </a:t>
            </a:r>
            <a:r>
              <a:rPr lang="en-US" sz="2200" dirty="0" smtClean="0">
                <a:cs typeface="B Nazanin" pitchFamily="2" charset="-78"/>
              </a:rPr>
              <a:t>AD</a:t>
            </a:r>
            <a:r>
              <a:rPr lang="fa-IR" sz="2200" dirty="0" smtClean="0">
                <a:cs typeface="B Nazanin" pitchFamily="2" charset="-78"/>
              </a:rPr>
              <a:t> می‏باشد. </a:t>
            </a:r>
            <a:endParaRPr lang="en-US" sz="2200" dirty="0">
              <a:cs typeface="B Nazanin" pitchFamily="2" charset="-78"/>
            </a:endParaRPr>
          </a:p>
        </p:txBody>
      </p:sp>
      <p:pic>
        <p:nvPicPr>
          <p:cNvPr id="24578" name="Picture 2" descr="C:\Users\click\Desktop\pic snagit\12-07-2013 09-39-33 ق.png"/>
          <p:cNvPicPr>
            <a:picLocks noChangeAspect="1" noChangeArrowheads="1"/>
          </p:cNvPicPr>
          <p:nvPr/>
        </p:nvPicPr>
        <p:blipFill>
          <a:blip r:embed="rId2"/>
          <a:srcRect/>
          <a:stretch>
            <a:fillRect/>
          </a:stretch>
        </p:blipFill>
        <p:spPr bwMode="auto">
          <a:xfrm>
            <a:off x="2000232" y="2876550"/>
            <a:ext cx="5857916" cy="3338532"/>
          </a:xfrm>
          <a:prstGeom prst="rect">
            <a:avLst/>
          </a:prstGeom>
          <a:noFill/>
        </p:spPr>
      </p:pic>
    </p:spTree>
    <p:extLst>
      <p:ext uri="{BB962C8B-B14F-4D97-AF65-F5344CB8AC3E}">
        <p14:creationId xmlns:p14="http://schemas.microsoft.com/office/powerpoint/2010/main" val="530103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1640" y="2357430"/>
            <a:ext cx="7719274" cy="2428892"/>
          </a:xfrm>
        </p:spPr>
        <p:txBody>
          <a:bodyPr>
            <a:normAutofit/>
          </a:bodyPr>
          <a:lstStyle/>
          <a:p>
            <a:pPr marL="177800" indent="0" algn="just" rtl="1">
              <a:buNone/>
              <a:tabLst>
                <a:tab pos="95250" algn="l"/>
              </a:tabLst>
            </a:pPr>
            <a:r>
              <a:rPr lang="fa-IR" sz="2800" dirty="0" smtClean="0">
                <a:cs typeface="B Nazanin" pitchFamily="2" charset="-78"/>
              </a:rPr>
              <a:t>در مجموع استفاده از دامین‏های </a:t>
            </a:r>
            <a:r>
              <a:rPr lang="en-US" sz="2800" dirty="0" smtClean="0">
                <a:cs typeface="B Nazanin" pitchFamily="2" charset="-78"/>
              </a:rPr>
              <a:t>Active Directory</a:t>
            </a:r>
            <a:r>
              <a:rPr lang="fa-IR" sz="2800" dirty="0" smtClean="0">
                <a:cs typeface="B Nazanin" pitchFamily="2" charset="-78"/>
              </a:rPr>
              <a:t> مایکروسافت محاسن بسیار زیادی را برای استفاده کنندگان فراهم می‏آورد و از این جهت بهترین انتخاب ممکن می‏باشد.</a:t>
            </a:r>
          </a:p>
        </p:txBody>
      </p:sp>
      <p:sp>
        <p:nvSpPr>
          <p:cNvPr id="3" name="Title 2"/>
          <p:cNvSpPr>
            <a:spLocks noGrp="1"/>
          </p:cNvSpPr>
          <p:nvPr>
            <p:ph type="title"/>
          </p:nvPr>
        </p:nvSpPr>
        <p:spPr>
          <a:xfrm>
            <a:off x="2643174" y="928670"/>
            <a:ext cx="3328982" cy="1143000"/>
          </a:xfrm>
        </p:spPr>
        <p:txBody>
          <a:bodyPr>
            <a:normAutofit/>
          </a:bodyPr>
          <a:lstStyle/>
          <a:p>
            <a:pPr algn="r" rtl="1"/>
            <a:r>
              <a:rPr lang="fa-IR" sz="4000" b="0" dirty="0" smtClean="0">
                <a:solidFill>
                  <a:srgbClr val="C00000"/>
                </a:solidFill>
                <a:effectLst/>
                <a:cs typeface="B Nazanin" pitchFamily="2" charset="-78"/>
              </a:rPr>
              <a:t>نتیجه‏گیری</a:t>
            </a:r>
            <a:endParaRPr lang="en-US" sz="4000" b="0" dirty="0">
              <a:solidFill>
                <a:srgbClr val="C00000"/>
              </a:solidFill>
              <a:effectLst/>
              <a:cs typeface="B Nazanin" pitchFamily="2" charset="-78"/>
            </a:endParaRPr>
          </a:p>
        </p:txBody>
      </p:sp>
    </p:spTree>
    <p:extLst>
      <p:ext uri="{BB962C8B-B14F-4D97-AF65-F5344CB8AC3E}">
        <p14:creationId xmlns:p14="http://schemas.microsoft.com/office/powerpoint/2010/main" val="379504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E8133D49-C96C-4982-B471-406E87832C3C}" type="slidenum">
              <a:rPr lang="fa-IR" altLang="fa-IR" sz="1200">
                <a:latin typeface="Arial" charset="0"/>
                <a:cs typeface="2  Titr" pitchFamily="2" charset="-78"/>
              </a:rPr>
              <a:pPr rtl="0" eaLnBrk="1" hangingPunct="1">
                <a:spcBef>
                  <a:spcPct val="0"/>
                </a:spcBef>
                <a:buFontTx/>
                <a:buNone/>
              </a:pPr>
              <a:t>8</a:t>
            </a:fld>
            <a:endParaRPr lang="en-US" altLang="fa-IR" sz="1200">
              <a:latin typeface="Arial" charset="0"/>
              <a:cs typeface="2  Titr" pitchFamily="2" charset="-78"/>
            </a:endParaRPr>
          </a:p>
        </p:txBody>
      </p:sp>
      <p:sp>
        <p:nvSpPr>
          <p:cNvPr id="7171" name="Rectangle 4"/>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7172" name="Rectangle 5"/>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7173" name="Rectangle 6"/>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7174" name="Rectangle 7"/>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7176" name="Rectangle 15"/>
          <p:cNvSpPr>
            <a:spLocks noChangeArrowheads="1"/>
          </p:cNvSpPr>
          <p:nvPr/>
        </p:nvSpPr>
        <p:spPr bwMode="auto">
          <a:xfrm>
            <a:off x="4572000" y="1989138"/>
            <a:ext cx="439261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0"/>
              </a:spcBef>
              <a:buFontTx/>
              <a:buNone/>
            </a:pPr>
            <a:r>
              <a:rPr lang="fa-IR" altLang="fa-IR" sz="1800" b="1">
                <a:solidFill>
                  <a:srgbClr val="0000CC"/>
                </a:solidFill>
                <a:latin typeface="Times New Roman" pitchFamily="18" charset="0"/>
                <a:cs typeface="2  Lotus" pitchFamily="2" charset="-78"/>
              </a:rPr>
              <a:t>رفع تصادم : </a:t>
            </a:r>
            <a:r>
              <a:rPr lang="fa-IR" altLang="fa-IR" sz="1800">
                <a:latin typeface="Times New Roman" pitchFamily="18" charset="0"/>
                <a:cs typeface="2  Lotus" pitchFamily="2" charset="-78"/>
              </a:rPr>
              <a:t>وقتیکه فرستنده ها تصادم را تشخیص دهند سریعاً ارسال داده را قطع کرده و به اندازه زمان </a:t>
            </a:r>
            <a:r>
              <a:rPr lang="en-US" altLang="fa-IR" sz="1800">
                <a:latin typeface="Times New Roman" pitchFamily="18" charset="0"/>
                <a:cs typeface="2  Lotus" pitchFamily="2" charset="-78"/>
              </a:rPr>
              <a:t>T</a:t>
            </a:r>
            <a:r>
              <a:rPr lang="fa-IR" altLang="fa-IR" sz="1800">
                <a:latin typeface="Times New Roman" pitchFamily="18" charset="0"/>
                <a:cs typeface="2  Lotus" pitchFamily="2" charset="-78"/>
              </a:rPr>
              <a:t> به حالت سکوت میروند. مقدار زمان </a:t>
            </a:r>
            <a:r>
              <a:rPr lang="en-US" altLang="fa-IR" sz="1800">
                <a:latin typeface="Times New Roman" pitchFamily="18" charset="0"/>
                <a:cs typeface="2  Lotus" pitchFamily="2" charset="-78"/>
              </a:rPr>
              <a:t>T</a:t>
            </a:r>
            <a:r>
              <a:rPr lang="fa-IR" altLang="fa-IR" sz="1800">
                <a:latin typeface="Times New Roman" pitchFamily="18" charset="0"/>
                <a:cs typeface="2  Lotus" pitchFamily="2" charset="-78"/>
              </a:rPr>
              <a:t> تصادفی است و توسط کارت شبکه تعیین میشود. پس از گذشت زمان </a:t>
            </a:r>
            <a:r>
              <a:rPr lang="en-US" altLang="fa-IR" sz="1800">
                <a:latin typeface="Times New Roman" pitchFamily="18" charset="0"/>
                <a:cs typeface="2  Lotus" pitchFamily="2" charset="-78"/>
              </a:rPr>
              <a:t>T</a:t>
            </a:r>
            <a:r>
              <a:rPr lang="fa-IR" altLang="fa-IR" sz="1800">
                <a:latin typeface="Times New Roman" pitchFamily="18" charset="0"/>
                <a:cs typeface="2  Lotus" pitchFamily="2" charset="-78"/>
              </a:rPr>
              <a:t> که برای هر کامپیوتر فرستنده متفاوت است، دوباره</a:t>
            </a:r>
            <a:r>
              <a:rPr lang="en-US" altLang="fa-IR" sz="1800">
                <a:latin typeface="Times New Roman" pitchFamily="18" charset="0"/>
                <a:cs typeface="2  Lotus" pitchFamily="2" charset="-78"/>
              </a:rPr>
              <a:t> </a:t>
            </a:r>
            <a:r>
              <a:rPr lang="fa-IR" altLang="fa-IR" sz="1800">
                <a:latin typeface="Times New Roman" pitchFamily="18" charset="0"/>
                <a:cs typeface="2  Lotus" pitchFamily="2" charset="-78"/>
              </a:rPr>
              <a:t> فرستنده سعی در ارسال داده دارد و فرستنده</a:t>
            </a:r>
            <a:r>
              <a:rPr lang="fa-IR" altLang="fa-IR" sz="500">
                <a:latin typeface="Times New Roman" pitchFamily="18" charset="0"/>
                <a:cs typeface="2  Lotus" pitchFamily="2" charset="-78"/>
              </a:rPr>
              <a:t> </a:t>
            </a:r>
            <a:r>
              <a:rPr lang="fa-IR" altLang="fa-IR" sz="1800">
                <a:latin typeface="Times New Roman" pitchFamily="18" charset="0"/>
                <a:cs typeface="2  Lotus" pitchFamily="2" charset="-78"/>
              </a:rPr>
              <a:t>ای که سریعاً تایمر آن صفر میشود موفق به در اختیار گرفتن شبکه میشود.</a:t>
            </a:r>
            <a:endParaRPr lang="en-US" altLang="fa-IR" sz="1800">
              <a:latin typeface="Times New Roman" pitchFamily="18" charset="0"/>
              <a:cs typeface="2  Lotus" pitchFamily="2" charset="-78"/>
            </a:endParaRPr>
          </a:p>
        </p:txBody>
      </p:sp>
      <p:grpSp>
        <p:nvGrpSpPr>
          <p:cNvPr id="7177" name="Group 63"/>
          <p:cNvGrpSpPr>
            <a:grpSpLocks/>
          </p:cNvGrpSpPr>
          <p:nvPr/>
        </p:nvGrpSpPr>
        <p:grpSpPr bwMode="auto">
          <a:xfrm>
            <a:off x="179388" y="2165350"/>
            <a:ext cx="4249737" cy="1312863"/>
            <a:chOff x="179388" y="2165350"/>
            <a:chExt cx="4249737" cy="1312863"/>
          </a:xfrm>
        </p:grpSpPr>
        <p:sp>
          <p:nvSpPr>
            <p:cNvPr id="7206" name="Line 17"/>
            <p:cNvSpPr>
              <a:spLocks noChangeShapeType="1"/>
            </p:cNvSpPr>
            <p:nvPr/>
          </p:nvSpPr>
          <p:spPr bwMode="auto">
            <a:xfrm>
              <a:off x="179388" y="2189163"/>
              <a:ext cx="42497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207"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520700" y="2620963"/>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8" name="Line 19"/>
            <p:cNvSpPr>
              <a:spLocks noChangeShapeType="1"/>
            </p:cNvSpPr>
            <p:nvPr/>
          </p:nvSpPr>
          <p:spPr bwMode="auto">
            <a:xfrm flipV="1">
              <a:off x="971550" y="2208213"/>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09" name="Line 20"/>
            <p:cNvSpPr>
              <a:spLocks noChangeShapeType="1"/>
            </p:cNvSpPr>
            <p:nvPr/>
          </p:nvSpPr>
          <p:spPr bwMode="auto">
            <a:xfrm>
              <a:off x="539750" y="2165350"/>
              <a:ext cx="0"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0" name="Line 21"/>
            <p:cNvSpPr>
              <a:spLocks noChangeShapeType="1"/>
            </p:cNvSpPr>
            <p:nvPr/>
          </p:nvSpPr>
          <p:spPr bwMode="auto">
            <a:xfrm flipH="1">
              <a:off x="539750" y="2519363"/>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1" name="Text Box 22"/>
            <p:cNvSpPr txBox="1">
              <a:spLocks noChangeArrowheads="1"/>
            </p:cNvSpPr>
            <p:nvPr/>
          </p:nvSpPr>
          <p:spPr bwMode="auto">
            <a:xfrm>
              <a:off x="612775" y="2236788"/>
              <a:ext cx="2873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7212"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2033588" y="2620963"/>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3" name="Line 24"/>
            <p:cNvSpPr>
              <a:spLocks noChangeShapeType="1"/>
            </p:cNvSpPr>
            <p:nvPr/>
          </p:nvSpPr>
          <p:spPr bwMode="auto">
            <a:xfrm flipV="1">
              <a:off x="2452688" y="2208213"/>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4" name="Line 25"/>
            <p:cNvSpPr>
              <a:spLocks noChangeShapeType="1"/>
            </p:cNvSpPr>
            <p:nvPr/>
          </p:nvSpPr>
          <p:spPr bwMode="auto">
            <a:xfrm>
              <a:off x="2020888" y="2165350"/>
              <a:ext cx="0"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5" name="Line 26"/>
            <p:cNvSpPr>
              <a:spLocks noChangeShapeType="1"/>
            </p:cNvSpPr>
            <p:nvPr/>
          </p:nvSpPr>
          <p:spPr bwMode="auto">
            <a:xfrm flipH="1">
              <a:off x="2020888" y="2519363"/>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6" name="Text Box 27"/>
            <p:cNvSpPr txBox="1">
              <a:spLocks noChangeArrowheads="1"/>
            </p:cNvSpPr>
            <p:nvPr/>
          </p:nvSpPr>
          <p:spPr bwMode="auto">
            <a:xfrm>
              <a:off x="2093913" y="2236788"/>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7217"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3760788" y="2620963"/>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8" name="Line 29"/>
            <p:cNvSpPr>
              <a:spLocks noChangeShapeType="1"/>
            </p:cNvSpPr>
            <p:nvPr/>
          </p:nvSpPr>
          <p:spPr bwMode="auto">
            <a:xfrm flipV="1">
              <a:off x="4211638" y="2208213"/>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9" name="Line 30"/>
            <p:cNvSpPr>
              <a:spLocks noChangeShapeType="1"/>
            </p:cNvSpPr>
            <p:nvPr/>
          </p:nvSpPr>
          <p:spPr bwMode="auto">
            <a:xfrm>
              <a:off x="3779838" y="2165350"/>
              <a:ext cx="0"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20" name="Line 31"/>
            <p:cNvSpPr>
              <a:spLocks noChangeShapeType="1"/>
            </p:cNvSpPr>
            <p:nvPr/>
          </p:nvSpPr>
          <p:spPr bwMode="auto">
            <a:xfrm flipH="1">
              <a:off x="3779838" y="2519363"/>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1" name="Text Box 32"/>
            <p:cNvSpPr txBox="1">
              <a:spLocks noChangeArrowheads="1"/>
            </p:cNvSpPr>
            <p:nvPr/>
          </p:nvSpPr>
          <p:spPr bwMode="auto">
            <a:xfrm>
              <a:off x="3852863" y="2236788"/>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sp>
          <p:nvSpPr>
            <p:cNvPr id="7222" name="AutoShape 33"/>
            <p:cNvSpPr>
              <a:spLocks noChangeArrowheads="1"/>
            </p:cNvSpPr>
            <p:nvPr/>
          </p:nvSpPr>
          <p:spPr bwMode="auto">
            <a:xfrm>
              <a:off x="188913" y="2232025"/>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23" name="AutoShape 34"/>
            <p:cNvSpPr>
              <a:spLocks noChangeArrowheads="1"/>
            </p:cNvSpPr>
            <p:nvPr/>
          </p:nvSpPr>
          <p:spPr bwMode="auto">
            <a:xfrm>
              <a:off x="1673225" y="2232025"/>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24" name="AutoShape 35"/>
            <p:cNvSpPr>
              <a:spLocks noChangeArrowheads="1"/>
            </p:cNvSpPr>
            <p:nvPr/>
          </p:nvSpPr>
          <p:spPr bwMode="auto">
            <a:xfrm>
              <a:off x="3435350" y="2232025"/>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25" name="Text Box 95"/>
            <p:cNvSpPr txBox="1">
              <a:spLocks noChangeArrowheads="1"/>
            </p:cNvSpPr>
            <p:nvPr/>
          </p:nvSpPr>
          <p:spPr bwMode="auto">
            <a:xfrm>
              <a:off x="468313" y="3141663"/>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600" b="1">
                  <a:latin typeface="Times New Roman" pitchFamily="18" charset="0"/>
                  <a:cs typeface="Times New Roman" pitchFamily="18" charset="0"/>
                </a:rPr>
                <a:t>T=t</a:t>
              </a:r>
              <a:r>
                <a:rPr lang="en-US" altLang="fa-IR" sz="1600" b="1" baseline="-25000">
                  <a:latin typeface="Times New Roman" pitchFamily="18" charset="0"/>
                  <a:cs typeface="Times New Roman" pitchFamily="18" charset="0"/>
                </a:rPr>
                <a:t>1</a:t>
              </a:r>
            </a:p>
          </p:txBody>
        </p:sp>
        <p:sp>
          <p:nvSpPr>
            <p:cNvPr id="7226" name="Text Box 96"/>
            <p:cNvSpPr txBox="1">
              <a:spLocks noChangeArrowheads="1"/>
            </p:cNvSpPr>
            <p:nvPr/>
          </p:nvSpPr>
          <p:spPr bwMode="auto">
            <a:xfrm>
              <a:off x="1979613" y="3141663"/>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600" b="1">
                  <a:latin typeface="Times New Roman" pitchFamily="18" charset="0"/>
                  <a:cs typeface="Times New Roman" pitchFamily="18" charset="0"/>
                </a:rPr>
                <a:t>T=t</a:t>
              </a:r>
              <a:r>
                <a:rPr lang="en-US" altLang="fa-IR" sz="1600" b="1" baseline="-25000">
                  <a:latin typeface="Times New Roman" pitchFamily="18" charset="0"/>
                  <a:cs typeface="Times New Roman" pitchFamily="18" charset="0"/>
                </a:rPr>
                <a:t>2</a:t>
              </a:r>
            </a:p>
          </p:txBody>
        </p:sp>
        <p:grpSp>
          <p:nvGrpSpPr>
            <p:cNvPr id="7227" name="Group 99"/>
            <p:cNvGrpSpPr>
              <a:grpSpLocks/>
            </p:cNvGrpSpPr>
            <p:nvPr/>
          </p:nvGrpSpPr>
          <p:grpSpPr bwMode="auto">
            <a:xfrm>
              <a:off x="2916238" y="3141663"/>
              <a:ext cx="719137" cy="336550"/>
              <a:chOff x="1837" y="1979"/>
              <a:chExt cx="453" cy="212"/>
            </a:xfrm>
          </p:grpSpPr>
          <p:sp>
            <p:nvSpPr>
              <p:cNvPr id="7228" name="Text Box 97"/>
              <p:cNvSpPr txBox="1">
                <a:spLocks noChangeArrowheads="1"/>
              </p:cNvSpPr>
              <p:nvPr/>
            </p:nvSpPr>
            <p:spPr bwMode="auto">
              <a:xfrm>
                <a:off x="1837" y="1979"/>
                <a:ext cx="4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600" b="1">
                    <a:latin typeface="Times New Roman" pitchFamily="18" charset="0"/>
                    <a:cs typeface="Times New Roman" pitchFamily="18" charset="0"/>
                  </a:rPr>
                  <a:t>t</a:t>
                </a:r>
                <a:r>
                  <a:rPr lang="en-US" altLang="fa-IR" sz="1600" b="1" baseline="-25000">
                    <a:latin typeface="Times New Roman" pitchFamily="18" charset="0"/>
                    <a:cs typeface="Times New Roman" pitchFamily="18" charset="0"/>
                  </a:rPr>
                  <a:t>1</a:t>
                </a:r>
                <a:r>
                  <a:rPr lang="en-US" altLang="fa-IR" sz="1600" b="1">
                    <a:latin typeface="Times New Roman" pitchFamily="18" charset="0"/>
                    <a:cs typeface="Times New Roman" pitchFamily="18" charset="0"/>
                  </a:rPr>
                  <a:t> = t</a:t>
                </a:r>
                <a:r>
                  <a:rPr lang="en-US" altLang="fa-IR" sz="1600" b="1" baseline="-25000">
                    <a:latin typeface="Times New Roman" pitchFamily="18" charset="0"/>
                    <a:cs typeface="Times New Roman" pitchFamily="18" charset="0"/>
                  </a:rPr>
                  <a:t>2</a:t>
                </a:r>
              </a:p>
            </p:txBody>
          </p:sp>
          <p:sp>
            <p:nvSpPr>
              <p:cNvPr id="7229" name="Line 98"/>
              <p:cNvSpPr>
                <a:spLocks noChangeShapeType="1"/>
              </p:cNvSpPr>
              <p:nvPr/>
            </p:nvSpPr>
            <p:spPr bwMode="auto">
              <a:xfrm flipH="1">
                <a:off x="2019" y="2059"/>
                <a:ext cx="54" cy="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2566" name="Text Box 102"/>
          <p:cNvSpPr txBox="1">
            <a:spLocks noChangeArrowheads="1"/>
          </p:cNvSpPr>
          <p:nvPr/>
        </p:nvSpPr>
        <p:spPr bwMode="auto">
          <a:xfrm>
            <a:off x="179388" y="4221163"/>
            <a:ext cx="4032250" cy="1200150"/>
          </a:xfrm>
          <a:prstGeom prst="rect">
            <a:avLst/>
          </a:prstGeom>
          <a:solidFill>
            <a:srgbClr val="0000CC">
              <a:alpha val="50195"/>
            </a:srgbClr>
          </a:solidFill>
          <a:ln w="9525">
            <a:solidFill>
              <a:srgbClr val="0000CC"/>
            </a:solidFill>
            <a:prstDash val="dash"/>
            <a:miter lim="800000"/>
            <a:headEnd/>
            <a:tailEnd/>
          </a:ln>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Low" eaLnBrk="1" hangingPunct="1">
              <a:spcBef>
                <a:spcPct val="50000"/>
              </a:spcBef>
              <a:buFontTx/>
              <a:buNone/>
            </a:pPr>
            <a:r>
              <a:rPr lang="fa-IR" altLang="fa-IR" sz="1800">
                <a:solidFill>
                  <a:schemeClr val="bg1"/>
                </a:solidFill>
                <a:latin typeface="Tahoma" pitchFamily="34" charset="0"/>
                <a:cs typeface="2  Lotus" pitchFamily="2" charset="-78"/>
              </a:rPr>
              <a:t>توپولوژی باس بدلیل مشترک بودن کانال انتقال ذاتاً تصادم دارد و نصب هر کامپیوتر بیشتر در این شبکه موجب تشدید تصادم میشود. بنابراین ما به دنبال شبکه ای هستیم که تصادم حداقل باشد.</a:t>
            </a:r>
            <a:endParaRPr lang="en-US" altLang="fa-IR" sz="1800">
              <a:solidFill>
                <a:schemeClr val="bg1"/>
              </a:solidFill>
              <a:latin typeface="Tahoma" pitchFamily="34" charset="0"/>
              <a:cs typeface="2  Lotus" pitchFamily="2" charset="-78"/>
            </a:endParaRPr>
          </a:p>
        </p:txBody>
      </p:sp>
      <p:grpSp>
        <p:nvGrpSpPr>
          <p:cNvPr id="7179" name="Group 64"/>
          <p:cNvGrpSpPr>
            <a:grpSpLocks/>
          </p:cNvGrpSpPr>
          <p:nvPr/>
        </p:nvGrpSpPr>
        <p:grpSpPr bwMode="auto">
          <a:xfrm>
            <a:off x="4427538" y="4292600"/>
            <a:ext cx="4321175" cy="1528763"/>
            <a:chOff x="4427538" y="4292600"/>
            <a:chExt cx="4321175" cy="1528763"/>
          </a:xfrm>
        </p:grpSpPr>
        <p:sp>
          <p:nvSpPr>
            <p:cNvPr id="7182" name="Line 37"/>
            <p:cNvSpPr>
              <a:spLocks noChangeShapeType="1"/>
            </p:cNvSpPr>
            <p:nvPr/>
          </p:nvSpPr>
          <p:spPr bwMode="auto">
            <a:xfrm>
              <a:off x="4446588" y="4941888"/>
              <a:ext cx="42497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83"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4787900" y="5373688"/>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Line 39"/>
            <p:cNvSpPr>
              <a:spLocks noChangeShapeType="1"/>
            </p:cNvSpPr>
            <p:nvPr/>
          </p:nvSpPr>
          <p:spPr bwMode="auto">
            <a:xfrm flipV="1">
              <a:off x="5238750" y="4960938"/>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5" name="Line 40"/>
            <p:cNvSpPr>
              <a:spLocks noChangeShapeType="1"/>
            </p:cNvSpPr>
            <p:nvPr/>
          </p:nvSpPr>
          <p:spPr bwMode="auto">
            <a:xfrm>
              <a:off x="4806950" y="4918075"/>
              <a:ext cx="0"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6" name="Line 41"/>
            <p:cNvSpPr>
              <a:spLocks noChangeShapeType="1"/>
            </p:cNvSpPr>
            <p:nvPr/>
          </p:nvSpPr>
          <p:spPr bwMode="auto">
            <a:xfrm flipH="1">
              <a:off x="4806950" y="5272088"/>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 name="Text Box 42"/>
            <p:cNvSpPr txBox="1">
              <a:spLocks noChangeArrowheads="1"/>
            </p:cNvSpPr>
            <p:nvPr/>
          </p:nvSpPr>
          <p:spPr bwMode="auto">
            <a:xfrm>
              <a:off x="4879975" y="4989513"/>
              <a:ext cx="2873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7188"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6300788" y="5373688"/>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Line 44"/>
            <p:cNvSpPr>
              <a:spLocks noChangeShapeType="1"/>
            </p:cNvSpPr>
            <p:nvPr/>
          </p:nvSpPr>
          <p:spPr bwMode="auto">
            <a:xfrm flipV="1">
              <a:off x="6719888" y="4960938"/>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0" name="Line 45"/>
            <p:cNvSpPr>
              <a:spLocks noChangeShapeType="1"/>
            </p:cNvSpPr>
            <p:nvPr/>
          </p:nvSpPr>
          <p:spPr bwMode="auto">
            <a:xfrm>
              <a:off x="6288088" y="4918075"/>
              <a:ext cx="0"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1" name="Line 46"/>
            <p:cNvSpPr>
              <a:spLocks noChangeShapeType="1"/>
            </p:cNvSpPr>
            <p:nvPr/>
          </p:nvSpPr>
          <p:spPr bwMode="auto">
            <a:xfrm flipH="1">
              <a:off x="6288088" y="5272088"/>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Text Box 47"/>
            <p:cNvSpPr txBox="1">
              <a:spLocks noChangeArrowheads="1"/>
            </p:cNvSpPr>
            <p:nvPr/>
          </p:nvSpPr>
          <p:spPr bwMode="auto">
            <a:xfrm>
              <a:off x="6361113" y="4989513"/>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pic>
          <p:nvPicPr>
            <p:cNvPr id="7193" name="Picture 11"/>
            <p:cNvPicPr>
              <a:picLocks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8047038" y="5349875"/>
              <a:ext cx="46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4" name="Line 49"/>
            <p:cNvSpPr>
              <a:spLocks noChangeShapeType="1"/>
            </p:cNvSpPr>
            <p:nvPr/>
          </p:nvSpPr>
          <p:spPr bwMode="auto">
            <a:xfrm flipV="1">
              <a:off x="8478838" y="4960938"/>
              <a:ext cx="0" cy="6477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5" name="Line 50"/>
            <p:cNvSpPr>
              <a:spLocks noChangeShapeType="1"/>
            </p:cNvSpPr>
            <p:nvPr/>
          </p:nvSpPr>
          <p:spPr bwMode="auto">
            <a:xfrm>
              <a:off x="8047038" y="4918075"/>
              <a:ext cx="0"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6" name="Line 51"/>
            <p:cNvSpPr>
              <a:spLocks noChangeShapeType="1"/>
            </p:cNvSpPr>
            <p:nvPr/>
          </p:nvSpPr>
          <p:spPr bwMode="auto">
            <a:xfrm flipH="1">
              <a:off x="8047038" y="5272088"/>
              <a:ext cx="43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7" name="Text Box 52"/>
            <p:cNvSpPr txBox="1">
              <a:spLocks noChangeArrowheads="1"/>
            </p:cNvSpPr>
            <p:nvPr/>
          </p:nvSpPr>
          <p:spPr bwMode="auto">
            <a:xfrm>
              <a:off x="8120063" y="4989513"/>
              <a:ext cx="287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50000"/>
                </a:spcBef>
                <a:buFontTx/>
                <a:buNone/>
              </a:pPr>
              <a:r>
                <a:rPr lang="en-US" altLang="fa-IR" sz="900" b="1">
                  <a:latin typeface="Times New Roman" pitchFamily="18" charset="0"/>
                  <a:cs typeface="Times New Roman" pitchFamily="18" charset="0"/>
                </a:rPr>
                <a:t>Loop Back</a:t>
              </a:r>
            </a:p>
          </p:txBody>
        </p:sp>
        <p:sp>
          <p:nvSpPr>
            <p:cNvPr id="7198" name="AutoShape 53"/>
            <p:cNvSpPr>
              <a:spLocks noChangeArrowheads="1"/>
            </p:cNvSpPr>
            <p:nvPr/>
          </p:nvSpPr>
          <p:spPr bwMode="auto">
            <a:xfrm>
              <a:off x="4456113" y="4984750"/>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99" name="AutoShape 54"/>
            <p:cNvSpPr>
              <a:spLocks noChangeArrowheads="1"/>
            </p:cNvSpPr>
            <p:nvPr/>
          </p:nvSpPr>
          <p:spPr bwMode="auto">
            <a:xfrm>
              <a:off x="5940425" y="4984750"/>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00" name="AutoShape 55"/>
            <p:cNvSpPr>
              <a:spLocks noChangeArrowheads="1"/>
            </p:cNvSpPr>
            <p:nvPr/>
          </p:nvSpPr>
          <p:spPr bwMode="auto">
            <a:xfrm>
              <a:off x="7702550" y="4984750"/>
              <a:ext cx="288925" cy="676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10592"/>
                  </a:moveTo>
                  <a:cubicBezTo>
                    <a:pt x="18994" y="6084"/>
                    <a:pt x="15308" y="2490"/>
                    <a:pt x="10800" y="2490"/>
                  </a:cubicBezTo>
                  <a:cubicBezTo>
                    <a:pt x="10646" y="2489"/>
                    <a:pt x="10492" y="2494"/>
                    <a:pt x="10339" y="2502"/>
                  </a:cubicBezTo>
                  <a:lnTo>
                    <a:pt x="10201" y="16"/>
                  </a:lnTo>
                  <a:cubicBezTo>
                    <a:pt x="10400" y="5"/>
                    <a:pt x="10600" y="-1"/>
                    <a:pt x="10800" y="0"/>
                  </a:cubicBezTo>
                  <a:cubicBezTo>
                    <a:pt x="16659" y="0"/>
                    <a:pt x="21449" y="4672"/>
                    <a:pt x="21596" y="10529"/>
                  </a:cubicBezTo>
                  <a:lnTo>
                    <a:pt x="24295" y="10462"/>
                  </a:lnTo>
                  <a:lnTo>
                    <a:pt x="20451" y="14504"/>
                  </a:lnTo>
                  <a:lnTo>
                    <a:pt x="16408" y="10659"/>
                  </a:lnTo>
                  <a:lnTo>
                    <a:pt x="19107" y="10592"/>
                  </a:ln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01" name="Text Box 100"/>
            <p:cNvSpPr txBox="1">
              <a:spLocks noChangeArrowheads="1"/>
            </p:cNvSpPr>
            <p:nvPr/>
          </p:nvSpPr>
          <p:spPr bwMode="auto">
            <a:xfrm>
              <a:off x="6445250" y="4292600"/>
              <a:ext cx="230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a-IR" altLang="fa-IR" sz="1800" b="1">
                  <a:solidFill>
                    <a:srgbClr val="0000CC"/>
                  </a:solidFill>
                  <a:latin typeface="Times New Roman" pitchFamily="18" charset="0"/>
                  <a:cs typeface="2  Lotus" pitchFamily="2" charset="-78"/>
                </a:rPr>
                <a:t>اگر </a:t>
              </a:r>
              <a:r>
                <a:rPr lang="en-US" altLang="fa-IR" sz="1800" b="1">
                  <a:solidFill>
                    <a:srgbClr val="0000CC"/>
                  </a:solidFill>
                  <a:latin typeface="Times New Roman" pitchFamily="18" charset="0"/>
                  <a:cs typeface="2  Lotus" pitchFamily="2" charset="-78"/>
                </a:rPr>
                <a:t>t</a:t>
              </a:r>
              <a:r>
                <a:rPr lang="en-US" altLang="fa-IR" sz="1800" b="1" baseline="-25000">
                  <a:solidFill>
                    <a:srgbClr val="0000CC"/>
                  </a:solidFill>
                  <a:latin typeface="Times New Roman" pitchFamily="18" charset="0"/>
                  <a:cs typeface="2  Lotus" pitchFamily="2" charset="-78"/>
                </a:rPr>
                <a:t>2</a:t>
              </a:r>
              <a:r>
                <a:rPr lang="en-US" altLang="fa-IR" sz="1800" b="1">
                  <a:solidFill>
                    <a:srgbClr val="0000CC"/>
                  </a:solidFill>
                  <a:latin typeface="Times New Roman" pitchFamily="18" charset="0"/>
                  <a:cs typeface="2  Lotus" pitchFamily="2" charset="-78"/>
                </a:rPr>
                <a:t> &lt; t</a:t>
              </a:r>
              <a:r>
                <a:rPr lang="en-US" altLang="fa-IR" sz="1800" b="1" baseline="-25000">
                  <a:solidFill>
                    <a:srgbClr val="0000CC"/>
                  </a:solidFill>
                  <a:latin typeface="Times New Roman" pitchFamily="18" charset="0"/>
                  <a:cs typeface="2  Lotus" pitchFamily="2" charset="-78"/>
                </a:rPr>
                <a:t>1</a:t>
              </a:r>
            </a:p>
          </p:txBody>
        </p:sp>
        <p:sp>
          <p:nvSpPr>
            <p:cNvPr id="7202" name="AutoShape 101"/>
            <p:cNvSpPr>
              <a:spLocks noChangeArrowheads="1"/>
            </p:cNvSpPr>
            <p:nvPr/>
          </p:nvSpPr>
          <p:spPr bwMode="auto">
            <a:xfrm rot="16200000" flipH="1">
              <a:off x="7272338" y="4473575"/>
              <a:ext cx="360362" cy="2873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57 h 21600"/>
                <a:gd name="T14" fmla="*/ 19479 w 21600"/>
                <a:gd name="T15" fmla="*/ 8101 h 21600"/>
              </a:gdLst>
              <a:ahLst/>
              <a:cxnLst>
                <a:cxn ang="T8">
                  <a:pos x="T0" y="T1"/>
                </a:cxn>
                <a:cxn ang="T9">
                  <a:pos x="T2" y="T3"/>
                </a:cxn>
                <a:cxn ang="T10">
                  <a:pos x="T4" y="T5"/>
                </a:cxn>
                <a:cxn ang="T11">
                  <a:pos x="T6" y="T7"/>
                </a:cxn>
              </a:cxnLst>
              <a:rect l="T12" t="T13" r="T14" b="T15"/>
              <a:pathLst>
                <a:path w="21600" h="21600">
                  <a:moveTo>
                    <a:pt x="21600" y="6079"/>
                  </a:moveTo>
                  <a:lnTo>
                    <a:pt x="15224" y="0"/>
                  </a:lnTo>
                  <a:lnTo>
                    <a:pt x="15224" y="4057"/>
                  </a:lnTo>
                  <a:lnTo>
                    <a:pt x="12427" y="4057"/>
                  </a:lnTo>
                  <a:cubicBezTo>
                    <a:pt x="5564" y="4057"/>
                    <a:pt x="0" y="7684"/>
                    <a:pt x="0" y="12158"/>
                  </a:cubicBezTo>
                  <a:lnTo>
                    <a:pt x="0" y="21600"/>
                  </a:lnTo>
                  <a:lnTo>
                    <a:pt x="4133" y="21600"/>
                  </a:lnTo>
                  <a:lnTo>
                    <a:pt x="4133" y="12158"/>
                  </a:lnTo>
                  <a:cubicBezTo>
                    <a:pt x="4133" y="9917"/>
                    <a:pt x="7846" y="8101"/>
                    <a:pt x="12427" y="8101"/>
                  </a:cubicBezTo>
                  <a:lnTo>
                    <a:pt x="15224" y="8101"/>
                  </a:lnTo>
                  <a:lnTo>
                    <a:pt x="15224" y="12158"/>
                  </a:lnTo>
                  <a:lnTo>
                    <a:pt x="21600" y="6079"/>
                  </a:lnTo>
                  <a:close/>
                </a:path>
              </a:pathLst>
            </a:custGeom>
            <a:solidFill>
              <a:schemeClr val="accent1"/>
            </a:solidFill>
            <a:ln w="3175">
              <a:solidFill>
                <a:srgbClr val="0000CC"/>
              </a:solidFill>
              <a:miter lim="800000"/>
              <a:headEnd/>
              <a:tailEnd/>
            </a:ln>
          </p:spPr>
          <p:txBody>
            <a:bodyPr wrap="none" anchor="ctr"/>
            <a:lstStyle/>
            <a:p>
              <a:endParaRPr lang="en-US"/>
            </a:p>
          </p:txBody>
        </p:sp>
        <p:sp>
          <p:nvSpPr>
            <p:cNvPr id="7203" name="Arc 103"/>
            <p:cNvSpPr>
              <a:spLocks/>
            </p:cNvSpPr>
            <p:nvPr/>
          </p:nvSpPr>
          <p:spPr bwMode="auto">
            <a:xfrm flipV="1">
              <a:off x="6948488" y="4868863"/>
              <a:ext cx="1693862" cy="234950"/>
            </a:xfrm>
            <a:custGeom>
              <a:avLst/>
              <a:gdLst>
                <a:gd name="T0" fmla="*/ 2147483647 w 24815"/>
                <a:gd name="T1" fmla="*/ 2147483647 h 21600"/>
                <a:gd name="T2" fmla="*/ 0 w 24815"/>
                <a:gd name="T3" fmla="*/ 2147483647 h 21600"/>
                <a:gd name="T4" fmla="*/ 2147483647 w 24815"/>
                <a:gd name="T5" fmla="*/ 0 h 21600"/>
                <a:gd name="T6" fmla="*/ 0 60000 65536"/>
                <a:gd name="T7" fmla="*/ 0 60000 65536"/>
                <a:gd name="T8" fmla="*/ 0 60000 65536"/>
                <a:gd name="T9" fmla="*/ 0 w 24815"/>
                <a:gd name="T10" fmla="*/ 0 h 21600"/>
                <a:gd name="T11" fmla="*/ 24815 w 24815"/>
                <a:gd name="T12" fmla="*/ 21600 h 21600"/>
              </a:gdLst>
              <a:ahLst/>
              <a:cxnLst>
                <a:cxn ang="T6">
                  <a:pos x="T0" y="T1"/>
                </a:cxn>
                <a:cxn ang="T7">
                  <a:pos x="T2" y="T3"/>
                </a:cxn>
                <a:cxn ang="T8">
                  <a:pos x="T4" y="T5"/>
                </a:cxn>
              </a:cxnLst>
              <a:rect l="T9" t="T10" r="T11" b="T12"/>
              <a:pathLst>
                <a:path w="24815" h="21600" fill="none" extrusionOk="0">
                  <a:moveTo>
                    <a:pt x="24814" y="21205"/>
                  </a:moveTo>
                  <a:cubicBezTo>
                    <a:pt x="23461" y="21468"/>
                    <a:pt x="22086" y="21599"/>
                    <a:pt x="20708" y="21600"/>
                  </a:cubicBezTo>
                  <a:cubicBezTo>
                    <a:pt x="11145" y="21600"/>
                    <a:pt x="2720" y="15312"/>
                    <a:pt x="0" y="6144"/>
                  </a:cubicBezTo>
                </a:path>
                <a:path w="24815" h="21600" stroke="0" extrusionOk="0">
                  <a:moveTo>
                    <a:pt x="24814" y="21205"/>
                  </a:moveTo>
                  <a:cubicBezTo>
                    <a:pt x="23461" y="21468"/>
                    <a:pt x="22086" y="21599"/>
                    <a:pt x="20708" y="21600"/>
                  </a:cubicBezTo>
                  <a:cubicBezTo>
                    <a:pt x="11145" y="21600"/>
                    <a:pt x="2720" y="15312"/>
                    <a:pt x="0" y="6144"/>
                  </a:cubicBezTo>
                  <a:lnTo>
                    <a:pt x="20708" y="0"/>
                  </a:lnTo>
                  <a:lnTo>
                    <a:pt x="24814" y="21205"/>
                  </a:lnTo>
                  <a:close/>
                </a:path>
              </a:pathLst>
            </a:custGeom>
            <a:noFill/>
            <a:ln w="9525">
              <a:solidFill>
                <a:srgbClr val="0000CC"/>
              </a:solidFill>
              <a:prstDash val="dash"/>
              <a:round/>
              <a:headEnd type="triangle" w="med"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04" name="Arc 104"/>
            <p:cNvSpPr>
              <a:spLocks/>
            </p:cNvSpPr>
            <p:nvPr/>
          </p:nvSpPr>
          <p:spPr bwMode="auto">
            <a:xfrm flipV="1">
              <a:off x="6084888" y="4868863"/>
              <a:ext cx="863600" cy="168275"/>
            </a:xfrm>
            <a:custGeom>
              <a:avLst/>
              <a:gdLst>
                <a:gd name="T0" fmla="*/ 2147483647 w 21600"/>
                <a:gd name="T1" fmla="*/ 0 h 21565"/>
                <a:gd name="T2" fmla="*/ 2147483647 w 21600"/>
                <a:gd name="T3" fmla="*/ 2147483647 h 21565"/>
                <a:gd name="T4" fmla="*/ 0 w 21600"/>
                <a:gd name="T5" fmla="*/ 2147483647 h 21565"/>
                <a:gd name="T6" fmla="*/ 0 60000 65536"/>
                <a:gd name="T7" fmla="*/ 0 60000 65536"/>
                <a:gd name="T8" fmla="*/ 0 60000 65536"/>
                <a:gd name="T9" fmla="*/ 0 w 21600"/>
                <a:gd name="T10" fmla="*/ 0 h 21565"/>
                <a:gd name="T11" fmla="*/ 21600 w 21600"/>
                <a:gd name="T12" fmla="*/ 21565 h 21565"/>
              </a:gdLst>
              <a:ahLst/>
              <a:cxnLst>
                <a:cxn ang="T6">
                  <a:pos x="T0" y="T1"/>
                </a:cxn>
                <a:cxn ang="T7">
                  <a:pos x="T2" y="T3"/>
                </a:cxn>
                <a:cxn ang="T8">
                  <a:pos x="T4" y="T5"/>
                </a:cxn>
              </a:cxnLst>
              <a:rect l="T9" t="T10" r="T11" b="T12"/>
              <a:pathLst>
                <a:path w="21600" h="21565" fill="none" extrusionOk="0">
                  <a:moveTo>
                    <a:pt x="21384" y="-1"/>
                  </a:moveTo>
                  <a:cubicBezTo>
                    <a:pt x="21527" y="1008"/>
                    <a:pt x="21600" y="2026"/>
                    <a:pt x="21600" y="3045"/>
                  </a:cubicBezTo>
                  <a:cubicBezTo>
                    <a:pt x="21600" y="10630"/>
                    <a:pt x="17620" y="17660"/>
                    <a:pt x="11116" y="21564"/>
                  </a:cubicBezTo>
                </a:path>
                <a:path w="21600" h="21565" stroke="0" extrusionOk="0">
                  <a:moveTo>
                    <a:pt x="21384" y="-1"/>
                  </a:moveTo>
                  <a:cubicBezTo>
                    <a:pt x="21527" y="1008"/>
                    <a:pt x="21600" y="2026"/>
                    <a:pt x="21600" y="3045"/>
                  </a:cubicBezTo>
                  <a:cubicBezTo>
                    <a:pt x="21600" y="10630"/>
                    <a:pt x="17620" y="17660"/>
                    <a:pt x="11116" y="21564"/>
                  </a:cubicBezTo>
                  <a:lnTo>
                    <a:pt x="0" y="3045"/>
                  </a:lnTo>
                  <a:lnTo>
                    <a:pt x="21384" y="-1"/>
                  </a:lnTo>
                  <a:close/>
                </a:path>
              </a:pathLst>
            </a:custGeom>
            <a:noFill/>
            <a:ln w="9525">
              <a:solidFill>
                <a:srgbClr val="0000CC"/>
              </a:solidFill>
              <a:prstDash val="dash"/>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05" name="Line 105"/>
            <p:cNvSpPr>
              <a:spLocks noChangeShapeType="1"/>
            </p:cNvSpPr>
            <p:nvPr/>
          </p:nvSpPr>
          <p:spPr bwMode="auto">
            <a:xfrm flipH="1">
              <a:off x="4427538" y="4868863"/>
              <a:ext cx="2089150" cy="0"/>
            </a:xfrm>
            <a:prstGeom prst="line">
              <a:avLst/>
            </a:prstGeom>
            <a:noFill/>
            <a:ln w="9525">
              <a:solidFill>
                <a:srgbClr val="0000CC"/>
              </a:solidFill>
              <a:prstDash val="dash"/>
              <a:round/>
              <a:headEnd/>
              <a:tailEnd type="triangle" w="med" len="sm"/>
            </a:ln>
            <a:extLst>
              <a:ext uri="{909E8E84-426E-40DD-AFC4-6F175D3DCCD1}">
                <a14:hiddenFill xmlns:a14="http://schemas.microsoft.com/office/drawing/2010/main">
                  <a:noFill/>
                </a14:hiddenFill>
              </a:ext>
            </a:extLst>
          </p:spPr>
          <p:txBody>
            <a:bodyPr/>
            <a:lstStyle/>
            <a:p>
              <a:endParaRPr lang="en-US"/>
            </a:p>
          </p:txBody>
        </p:sp>
      </p:grpSp>
      <p:sp>
        <p:nvSpPr>
          <p:cNvPr id="7180" name="Text Box 106"/>
          <p:cNvSpPr txBox="1">
            <a:spLocks noChangeArrowheads="1"/>
          </p:cNvSpPr>
          <p:nvPr/>
        </p:nvSpPr>
        <p:spPr bwMode="auto">
          <a:xfrm rot="-2488922">
            <a:off x="612775" y="1085850"/>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latin typeface="Times New Roman" pitchFamily="18" charset="0"/>
                <a:cs typeface="Times New Roman" pitchFamily="18" charset="0"/>
              </a:rPr>
              <a:t>10Base2</a:t>
            </a:r>
          </a:p>
        </p:txBody>
      </p:sp>
      <p:sp>
        <p:nvSpPr>
          <p:cNvPr id="7181" name="Text Box 107"/>
          <p:cNvSpPr txBox="1">
            <a:spLocks noChangeArrowheads="1"/>
          </p:cNvSpPr>
          <p:nvPr/>
        </p:nvSpPr>
        <p:spPr bwMode="auto">
          <a:xfrm rot="-2488922">
            <a:off x="765175" y="1246188"/>
            <a:ext cx="1150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latin typeface="Times New Roman" pitchFamily="18" charset="0"/>
                <a:cs typeface="Times New Roman" pitchFamily="18" charset="0"/>
              </a:rPr>
              <a:t>10Base5</a:t>
            </a:r>
          </a:p>
        </p:txBody>
      </p:sp>
      <p:sp>
        <p:nvSpPr>
          <p:cNvPr id="61" name="Text Box 20"/>
          <p:cNvSpPr txBox="1">
            <a:spLocks noChangeArrowheads="1"/>
          </p:cNvSpPr>
          <p:nvPr/>
        </p:nvSpPr>
        <p:spPr bwMode="auto">
          <a:xfrm>
            <a:off x="1195723" y="236407"/>
            <a:ext cx="7745059" cy="5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None/>
            </a:pPr>
            <a:r>
              <a:rPr lang="fa-IR" altLang="fa-IR" b="1" dirty="0">
                <a:solidFill>
                  <a:srgbClr val="00B0F0"/>
                </a:solidFill>
                <a:cs typeface="B Nazanin" panose="00000400000000000000" pitchFamily="2" charset="-78"/>
              </a:rPr>
              <a:t>دامنه تصادم در توپولوژی باس – </a:t>
            </a:r>
            <a:r>
              <a:rPr lang="en-US" altLang="fa-IR" b="1" dirty="0">
                <a:solidFill>
                  <a:srgbClr val="00B0F0"/>
                </a:solidFill>
                <a:cs typeface="B Nazanin" panose="00000400000000000000" pitchFamily="2" charset="-78"/>
              </a:rPr>
              <a:t>Collision Domain</a:t>
            </a:r>
          </a:p>
        </p:txBody>
      </p:sp>
    </p:spTree>
    <p:extLst>
      <p:ext uri="{BB962C8B-B14F-4D97-AF65-F5344CB8AC3E}">
        <p14:creationId xmlns:p14="http://schemas.microsoft.com/office/powerpoint/2010/main" val="3655642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566"/>
                                        </p:tgtEl>
                                        <p:attrNameLst>
                                          <p:attrName>style.visibility</p:attrName>
                                        </p:attrNameLst>
                                      </p:cBhvr>
                                      <p:to>
                                        <p:strVal val="visible"/>
                                      </p:to>
                                    </p:set>
                                    <p:anim calcmode="lin" valueType="num">
                                      <p:cBhvr>
                                        <p:cTn id="7" dur="500" fill="hold"/>
                                        <p:tgtEl>
                                          <p:spTgt spid="62566"/>
                                        </p:tgtEl>
                                        <p:attrNameLst>
                                          <p:attrName>ppt_w</p:attrName>
                                        </p:attrNameLst>
                                      </p:cBhvr>
                                      <p:tavLst>
                                        <p:tav tm="0">
                                          <p:val>
                                            <p:fltVal val="0"/>
                                          </p:val>
                                        </p:tav>
                                        <p:tav tm="100000">
                                          <p:val>
                                            <p:strVal val="#ppt_w"/>
                                          </p:val>
                                        </p:tav>
                                      </p:tavLst>
                                    </p:anim>
                                    <p:anim calcmode="lin" valueType="num">
                                      <p:cBhvr>
                                        <p:cTn id="8" dur="500" fill="hold"/>
                                        <p:tgtEl>
                                          <p:spTgt spid="625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1195723" y="236407"/>
            <a:ext cx="7745059" cy="5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None/>
            </a:pPr>
            <a:r>
              <a:rPr lang="fa-IR" altLang="fa-IR" b="1" dirty="0">
                <a:solidFill>
                  <a:srgbClr val="00B0F0"/>
                </a:solidFill>
                <a:cs typeface="B Nazanin" panose="00000400000000000000" pitchFamily="2" charset="-78"/>
              </a:rPr>
              <a:t>دامنه تصادم در توپولوژی باس – </a:t>
            </a:r>
            <a:r>
              <a:rPr lang="en-US" altLang="fa-IR" b="1" dirty="0">
                <a:solidFill>
                  <a:srgbClr val="00B0F0"/>
                </a:solidFill>
                <a:cs typeface="B Nazanin" panose="00000400000000000000" pitchFamily="2" charset="-78"/>
              </a:rPr>
              <a:t>Collision Domain</a:t>
            </a:r>
          </a:p>
        </p:txBody>
      </p:sp>
      <p:sp>
        <p:nvSpPr>
          <p:cNvPr id="8195" name="Slide Number Placeholder 7"/>
          <p:cNvSpPr txBox="1">
            <a:spLocks noGrp="1"/>
          </p:cNvSpPr>
          <p:nvPr/>
        </p:nvSpPr>
        <p:spPr bwMode="auto">
          <a:xfrm>
            <a:off x="0" y="6543675"/>
            <a:ext cx="3571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rtl="0" eaLnBrk="1" hangingPunct="1">
              <a:spcBef>
                <a:spcPct val="0"/>
              </a:spcBef>
              <a:buFontTx/>
              <a:buNone/>
            </a:pPr>
            <a:fld id="{0122E8A6-22EE-4DCF-9FC0-D66929B96F0D}" type="slidenum">
              <a:rPr lang="fa-IR" altLang="fa-IR" sz="1200">
                <a:latin typeface="Arial" charset="0"/>
                <a:cs typeface="2  Titr" pitchFamily="2" charset="-78"/>
              </a:rPr>
              <a:pPr rtl="0" eaLnBrk="1" hangingPunct="1">
                <a:spcBef>
                  <a:spcPct val="0"/>
                </a:spcBef>
                <a:buFontTx/>
                <a:buNone/>
              </a:pPr>
              <a:t>9</a:t>
            </a:fld>
            <a:endParaRPr lang="en-US" altLang="fa-IR" sz="1200">
              <a:latin typeface="Arial" charset="0"/>
              <a:cs typeface="2  Titr" pitchFamily="2" charset="-78"/>
            </a:endParaRPr>
          </a:p>
        </p:txBody>
      </p:sp>
      <p:pic>
        <p:nvPicPr>
          <p:cNvPr id="8196" name="Picture 4" descr="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000375"/>
            <a:ext cx="4486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Group 5"/>
          <p:cNvGrpSpPr>
            <a:grpSpLocks/>
          </p:cNvGrpSpPr>
          <p:nvPr/>
        </p:nvGrpSpPr>
        <p:grpSpPr bwMode="auto">
          <a:xfrm>
            <a:off x="6335713" y="3613150"/>
            <a:ext cx="346075" cy="217488"/>
            <a:chOff x="2562" y="2840"/>
            <a:chExt cx="218" cy="137"/>
          </a:xfrm>
        </p:grpSpPr>
        <p:pic>
          <p:nvPicPr>
            <p:cNvPr id="8234" name="Picture 6" descr="ter1"/>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2610" y="2841"/>
              <a:ext cx="1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Picture 7"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a:off x="2562" y="2840"/>
              <a:ext cx="8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8" name="Group 8"/>
          <p:cNvGrpSpPr>
            <a:grpSpLocks/>
          </p:cNvGrpSpPr>
          <p:nvPr/>
        </p:nvGrpSpPr>
        <p:grpSpPr bwMode="auto">
          <a:xfrm rot="10800000">
            <a:off x="4329113" y="3521075"/>
            <a:ext cx="431800" cy="217488"/>
            <a:chOff x="4543" y="5265"/>
            <a:chExt cx="680" cy="343"/>
          </a:xfrm>
        </p:grpSpPr>
        <p:pic>
          <p:nvPicPr>
            <p:cNvPr id="8231" name="Picture 9" descr="ter1"/>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4662" y="5268"/>
              <a:ext cx="42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Picture 10"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a:off x="4543" y="5265"/>
              <a:ext cx="21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Picture 11"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flipH="1">
              <a:off x="5009" y="5268"/>
              <a:ext cx="21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9" name="Picture 12" descr="ter2"/>
          <p:cNvPicPr>
            <a:picLocks noChangeAspect="1" noChangeArrowheads="1"/>
          </p:cNvPicPr>
          <p:nvPr/>
        </p:nvPicPr>
        <p:blipFill>
          <a:blip r:embed="rId5">
            <a:lum bright="-12000" contrast="30000"/>
            <a:extLst>
              <a:ext uri="{28A0092B-C50C-407E-A947-70E740481C1C}">
                <a14:useLocalDpi xmlns:a14="http://schemas.microsoft.com/office/drawing/2010/main" val="0"/>
              </a:ext>
            </a:extLst>
          </a:blip>
          <a:srcRect/>
          <a:stretch>
            <a:fillRect/>
          </a:stretch>
        </p:blipFill>
        <p:spPr bwMode="auto">
          <a:xfrm>
            <a:off x="6604000" y="3582988"/>
            <a:ext cx="2476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0" name="Group 13"/>
          <p:cNvGrpSpPr>
            <a:grpSpLocks/>
          </p:cNvGrpSpPr>
          <p:nvPr/>
        </p:nvGrpSpPr>
        <p:grpSpPr bwMode="auto">
          <a:xfrm>
            <a:off x="3670300" y="3611563"/>
            <a:ext cx="431800" cy="217487"/>
            <a:chOff x="4543" y="5265"/>
            <a:chExt cx="680" cy="343"/>
          </a:xfrm>
        </p:grpSpPr>
        <p:pic>
          <p:nvPicPr>
            <p:cNvPr id="8228" name="Picture 14" descr="ter1"/>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4662" y="5268"/>
              <a:ext cx="42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15"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a:off x="4543" y="5265"/>
              <a:ext cx="21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16"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flipH="1">
              <a:off x="5009" y="5268"/>
              <a:ext cx="21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1" name="Picture 18" descr="ter1"/>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2614613" y="3616325"/>
            <a:ext cx="269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9" descr="ter3"/>
          <p:cNvPicPr>
            <a:picLocks noChangeAspect="1" noChangeArrowheads="1"/>
          </p:cNvPicPr>
          <p:nvPr/>
        </p:nvPicPr>
        <p:blipFill>
          <a:blip r:embed="rId6">
            <a:lum bright="-12000" contrast="30000"/>
            <a:extLst>
              <a:ext uri="{28A0092B-C50C-407E-A947-70E740481C1C}">
                <a14:useLocalDpi xmlns:a14="http://schemas.microsoft.com/office/drawing/2010/main" val="0"/>
              </a:ext>
            </a:extLst>
          </a:blip>
          <a:srcRect l="11810"/>
          <a:stretch>
            <a:fillRect/>
          </a:stretch>
        </p:blipFill>
        <p:spPr bwMode="auto">
          <a:xfrm>
            <a:off x="2809875" y="3611563"/>
            <a:ext cx="1365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3" name="Group 20"/>
          <p:cNvGrpSpPr>
            <a:grpSpLocks/>
          </p:cNvGrpSpPr>
          <p:nvPr/>
        </p:nvGrpSpPr>
        <p:grpSpPr bwMode="auto">
          <a:xfrm flipV="1">
            <a:off x="3254375" y="3524250"/>
            <a:ext cx="331788" cy="215900"/>
            <a:chOff x="521" y="3225"/>
            <a:chExt cx="209" cy="139"/>
          </a:xfrm>
        </p:grpSpPr>
        <p:pic>
          <p:nvPicPr>
            <p:cNvPr id="8226" name="Picture 21" descr="ter1"/>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521" y="3228"/>
              <a:ext cx="1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22" descr="ter3"/>
            <p:cNvPicPr>
              <a:picLocks noChangeAspect="1" noChangeArrowheads="1"/>
            </p:cNvPicPr>
            <p:nvPr/>
          </p:nvPicPr>
          <p:blipFill>
            <a:blip r:embed="rId6">
              <a:lum bright="-12000" contrast="30000"/>
              <a:extLst>
                <a:ext uri="{28A0092B-C50C-407E-A947-70E740481C1C}">
                  <a14:useLocalDpi xmlns:a14="http://schemas.microsoft.com/office/drawing/2010/main" val="0"/>
                </a:ext>
              </a:extLst>
            </a:blip>
            <a:srcRect l="11810"/>
            <a:stretch>
              <a:fillRect/>
            </a:stretch>
          </p:blipFill>
          <p:spPr bwMode="auto">
            <a:xfrm>
              <a:off x="644" y="3225"/>
              <a:ext cx="8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4" name="Picture 23"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a:off x="3182938" y="3609975"/>
            <a:ext cx="1333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4" descr="ter2"/>
          <p:cNvPicPr>
            <a:picLocks noChangeAspect="1" noChangeArrowheads="1"/>
          </p:cNvPicPr>
          <p:nvPr/>
        </p:nvPicPr>
        <p:blipFill>
          <a:blip r:embed="rId7">
            <a:lum bright="-12000" contrast="30000"/>
            <a:extLst>
              <a:ext uri="{28A0092B-C50C-407E-A947-70E740481C1C}">
                <a14:useLocalDpi xmlns:a14="http://schemas.microsoft.com/office/drawing/2010/main" val="0"/>
              </a:ext>
            </a:extLst>
          </a:blip>
          <a:srcRect/>
          <a:stretch>
            <a:fillRect/>
          </a:stretch>
        </p:blipFill>
        <p:spPr bwMode="auto">
          <a:xfrm>
            <a:off x="2459038" y="3582988"/>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6" name="Group 25"/>
          <p:cNvGrpSpPr>
            <a:grpSpLocks/>
          </p:cNvGrpSpPr>
          <p:nvPr/>
        </p:nvGrpSpPr>
        <p:grpSpPr bwMode="auto">
          <a:xfrm rot="10800000">
            <a:off x="5534025" y="3521075"/>
            <a:ext cx="431800" cy="217488"/>
            <a:chOff x="4543" y="5265"/>
            <a:chExt cx="680" cy="343"/>
          </a:xfrm>
        </p:grpSpPr>
        <p:pic>
          <p:nvPicPr>
            <p:cNvPr id="8223" name="Picture 26" descr="ter1"/>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4662" y="5268"/>
              <a:ext cx="42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27"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a:off x="4543" y="5265"/>
              <a:ext cx="21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28"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flipH="1">
              <a:off x="5009" y="5268"/>
              <a:ext cx="21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7" name="Group 29"/>
          <p:cNvGrpSpPr>
            <a:grpSpLocks/>
          </p:cNvGrpSpPr>
          <p:nvPr/>
        </p:nvGrpSpPr>
        <p:grpSpPr bwMode="auto">
          <a:xfrm>
            <a:off x="4992688" y="3611563"/>
            <a:ext cx="431800" cy="217487"/>
            <a:chOff x="4543" y="5265"/>
            <a:chExt cx="680" cy="343"/>
          </a:xfrm>
        </p:grpSpPr>
        <p:pic>
          <p:nvPicPr>
            <p:cNvPr id="8220" name="Picture 30" descr="ter1"/>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4662" y="5268"/>
              <a:ext cx="42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31"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a:off x="4543" y="5265"/>
              <a:ext cx="21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32" descr="ter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r="11810"/>
            <a:stretch>
              <a:fillRect/>
            </a:stretch>
          </p:blipFill>
          <p:spPr bwMode="auto">
            <a:xfrm flipH="1">
              <a:off x="5009" y="5268"/>
              <a:ext cx="21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8" name="Rectangle 33"/>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8209" name="Rectangle 34"/>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8210" name="Rectangle 35"/>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8211" name="Rectangle 36"/>
          <p:cNvSpPr>
            <a:spLocks noChangeArrowheads="1"/>
          </p:cNvSpPr>
          <p:nvPr/>
        </p:nvSpPr>
        <p:spPr bwMode="auto">
          <a:xfrm>
            <a:off x="914400" y="1646238"/>
            <a:ext cx="1828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0"/>
              </a:spcBef>
              <a:buFontTx/>
              <a:buNone/>
            </a:pPr>
            <a:endParaRPr lang="fa-IR" altLang="fa-IR" sz="1800">
              <a:latin typeface="Tahoma" pitchFamily="34" charset="0"/>
            </a:endParaRPr>
          </a:p>
        </p:txBody>
      </p:sp>
      <p:sp>
        <p:nvSpPr>
          <p:cNvPr id="8213" name="Text Box 54"/>
          <p:cNvSpPr txBox="1">
            <a:spLocks noChangeArrowheads="1"/>
          </p:cNvSpPr>
          <p:nvPr/>
        </p:nvSpPr>
        <p:spPr bwMode="auto">
          <a:xfrm rot="-2488922">
            <a:off x="612775" y="1085850"/>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latin typeface="Times New Roman" pitchFamily="18" charset="0"/>
                <a:cs typeface="Times New Roman" pitchFamily="18" charset="0"/>
              </a:rPr>
              <a:t>10Base2</a:t>
            </a:r>
          </a:p>
        </p:txBody>
      </p:sp>
      <p:sp>
        <p:nvSpPr>
          <p:cNvPr id="8214" name="Text Box 55"/>
          <p:cNvSpPr txBox="1">
            <a:spLocks noChangeArrowheads="1"/>
          </p:cNvSpPr>
          <p:nvPr/>
        </p:nvSpPr>
        <p:spPr bwMode="auto">
          <a:xfrm rot="-2488922">
            <a:off x="765175" y="1246188"/>
            <a:ext cx="1150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b="1">
                <a:latin typeface="Times New Roman" pitchFamily="18" charset="0"/>
                <a:cs typeface="Times New Roman" pitchFamily="18" charset="0"/>
              </a:rPr>
              <a:t>10Base5</a:t>
            </a:r>
          </a:p>
        </p:txBody>
      </p:sp>
      <p:sp>
        <p:nvSpPr>
          <p:cNvPr id="8215" name="Text Box 56"/>
          <p:cNvSpPr txBox="1">
            <a:spLocks noChangeArrowheads="1"/>
          </p:cNvSpPr>
          <p:nvPr/>
        </p:nvSpPr>
        <p:spPr bwMode="auto">
          <a:xfrm>
            <a:off x="107950" y="2211388"/>
            <a:ext cx="892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fa-IR" altLang="fa-IR" sz="1800">
                <a:latin typeface="Times New Roman" pitchFamily="18" charset="0"/>
                <a:cs typeface="2  Lotus" pitchFamily="2" charset="-78"/>
              </a:rPr>
              <a:t>کلیه ماشین هایی که تبادل همزمان آنها بر روی شبکه موجب تصادم میشود، در یک دامنه تصادم یا </a:t>
            </a:r>
            <a:r>
              <a:rPr lang="en-US" altLang="fa-IR" sz="1600">
                <a:latin typeface="Times New Roman" pitchFamily="18" charset="0"/>
                <a:cs typeface="2  Lotus" pitchFamily="2" charset="-78"/>
              </a:rPr>
              <a:t>Collision</a:t>
            </a:r>
            <a:r>
              <a:rPr lang="en-US" altLang="fa-IR" sz="1800">
                <a:latin typeface="Times New Roman" pitchFamily="18" charset="0"/>
                <a:cs typeface="2  Lotus" pitchFamily="2" charset="-78"/>
              </a:rPr>
              <a:t> </a:t>
            </a:r>
            <a:r>
              <a:rPr lang="en-US" altLang="fa-IR" sz="1600">
                <a:latin typeface="Times New Roman" pitchFamily="18" charset="0"/>
                <a:cs typeface="2  Lotus" pitchFamily="2" charset="-78"/>
              </a:rPr>
              <a:t>Domain</a:t>
            </a:r>
            <a:r>
              <a:rPr lang="fa-IR" altLang="fa-IR" sz="1800">
                <a:latin typeface="Times New Roman" pitchFamily="18" charset="0"/>
                <a:cs typeface="2  Lotus" pitchFamily="2" charset="-78"/>
              </a:rPr>
              <a:t> قرار دارند.</a:t>
            </a:r>
            <a:endParaRPr lang="en-US" altLang="fa-IR" sz="1800">
              <a:latin typeface="Times New Roman" pitchFamily="18" charset="0"/>
              <a:cs typeface="2  Lotus" pitchFamily="2" charset="-78"/>
            </a:endParaRPr>
          </a:p>
        </p:txBody>
      </p:sp>
      <p:sp>
        <p:nvSpPr>
          <p:cNvPr id="8216" name="Oval 57"/>
          <p:cNvSpPr>
            <a:spLocks noChangeArrowheads="1"/>
          </p:cNvSpPr>
          <p:nvPr/>
        </p:nvSpPr>
        <p:spPr bwMode="auto">
          <a:xfrm>
            <a:off x="1889125" y="2824163"/>
            <a:ext cx="5543550" cy="2160587"/>
          </a:xfrm>
          <a:prstGeom prst="ellipse">
            <a:avLst/>
          </a:prstGeom>
          <a:noFill/>
          <a:ln w="1905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0" eaLnBrk="1" hangingPunct="1">
              <a:spcBef>
                <a:spcPct val="0"/>
              </a:spcBef>
              <a:buFontTx/>
              <a:buNone/>
            </a:pPr>
            <a:endParaRPr lang="fa-IR" altLang="fa-IR" sz="1800">
              <a:solidFill>
                <a:srgbClr val="0000CC"/>
              </a:solidFill>
              <a:latin typeface="Tahoma" pitchFamily="34" charset="0"/>
              <a:cs typeface="Times New Roman" pitchFamily="18" charset="0"/>
            </a:endParaRPr>
          </a:p>
        </p:txBody>
      </p:sp>
      <p:sp>
        <p:nvSpPr>
          <p:cNvPr id="8217" name="Text Box 58"/>
          <p:cNvSpPr txBox="1">
            <a:spLocks noChangeArrowheads="1"/>
          </p:cNvSpPr>
          <p:nvPr/>
        </p:nvSpPr>
        <p:spPr bwMode="auto">
          <a:xfrm>
            <a:off x="3641725" y="4624388"/>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Font typeface="Arial" charset="0"/>
              <a:buChar char="•"/>
              <a:defRPr sz="3200">
                <a:solidFill>
                  <a:schemeClr val="tx1"/>
                </a:solidFill>
                <a:latin typeface="Calibri" pitchFamily="34" charset="0"/>
              </a:defRPr>
            </a:lvl1pPr>
            <a:lvl2pPr marL="742950" indent="-285750" algn="r" rtl="1" eaLnBrk="0" hangingPunct="0">
              <a:spcBef>
                <a:spcPct val="20000"/>
              </a:spcBef>
              <a:buFont typeface="Arial" charset="0"/>
              <a:buChar char="–"/>
              <a:defRPr sz="2800">
                <a:solidFill>
                  <a:schemeClr val="tx1"/>
                </a:solidFill>
                <a:latin typeface="Calibri" pitchFamily="34" charset="0"/>
              </a:defRPr>
            </a:lvl2pPr>
            <a:lvl3pPr marL="1143000" indent="-228600" algn="r" rtl="1" eaLnBrk="0" hangingPunct="0">
              <a:spcBef>
                <a:spcPct val="20000"/>
              </a:spcBef>
              <a:buFont typeface="Arial" charset="0"/>
              <a:buChar char="•"/>
              <a:defRPr sz="2400">
                <a:solidFill>
                  <a:schemeClr val="tx1"/>
                </a:solidFill>
                <a:latin typeface="Calibri" pitchFamily="34" charset="0"/>
              </a:defRPr>
            </a:lvl3pPr>
            <a:lvl4pPr marL="1600200" indent="-228600" algn="r" rtl="1" eaLnBrk="0" hangingPunct="0">
              <a:spcBef>
                <a:spcPct val="20000"/>
              </a:spcBef>
              <a:buFont typeface="Arial" charset="0"/>
              <a:buChar char="–"/>
              <a:defRPr sz="2000">
                <a:solidFill>
                  <a:schemeClr val="tx1"/>
                </a:solidFill>
                <a:latin typeface="Calibri" pitchFamily="34" charset="0"/>
              </a:defRPr>
            </a:lvl4pPr>
            <a:lvl5pPr marL="2057400" indent="-228600" algn="r" rtl="1" eaLnBrk="0" hangingPunct="0">
              <a:spcBef>
                <a:spcPct val="20000"/>
              </a:spcBef>
              <a:buFont typeface="Arial" charset="0"/>
              <a:buChar char="»"/>
              <a:defRPr sz="2000">
                <a:solidFill>
                  <a:schemeClr val="tx1"/>
                </a:solidFill>
                <a:latin typeface="Calibri" pitchFamily="34" charset="0"/>
              </a:defRPr>
            </a:lvl5pPr>
            <a:lvl6pPr marL="25146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algn="r" rtl="1"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rtl="0" eaLnBrk="1" hangingPunct="1">
              <a:spcBef>
                <a:spcPct val="50000"/>
              </a:spcBef>
              <a:buFontTx/>
              <a:buNone/>
            </a:pPr>
            <a:r>
              <a:rPr lang="en-US" altLang="fa-IR" sz="1800">
                <a:solidFill>
                  <a:srgbClr val="0000CC"/>
                </a:solidFill>
                <a:latin typeface="Times New Roman" pitchFamily="18" charset="0"/>
                <a:cs typeface="Times New Roman" pitchFamily="18" charset="0"/>
              </a:rPr>
              <a:t>Collision Domain</a:t>
            </a:r>
          </a:p>
        </p:txBody>
      </p:sp>
    </p:spTree>
    <p:extLst>
      <p:ext uri="{BB962C8B-B14F-4D97-AF65-F5344CB8AC3E}">
        <p14:creationId xmlns:p14="http://schemas.microsoft.com/office/powerpoint/2010/main" val="25884466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4529</TotalTime>
  <Words>5102</Words>
  <Application>Microsoft Office PowerPoint</Application>
  <PresentationFormat>On-screen Show (4:3)</PresentationFormat>
  <Paragraphs>632</Paragraphs>
  <Slides>74</Slides>
  <Notes>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74</vt:i4>
      </vt:variant>
    </vt:vector>
  </HeadingPairs>
  <TitlesOfParts>
    <vt:vector size="93" baseType="lpstr">
      <vt:lpstr>Arial</vt:lpstr>
      <vt:lpstr>Wingdings 2</vt:lpstr>
      <vt:lpstr>2  Lotus</vt:lpstr>
      <vt:lpstr>Calibri</vt:lpstr>
      <vt:lpstr>2  Zar</vt:lpstr>
      <vt:lpstr>Times New Roman</vt:lpstr>
      <vt:lpstr>B Titr</vt:lpstr>
      <vt:lpstr>Verdana</vt:lpstr>
      <vt:lpstr>Bell MT</vt:lpstr>
      <vt:lpstr>2  Titr</vt:lpstr>
      <vt:lpstr>B Lotus</vt:lpstr>
      <vt:lpstr>Majalla UI</vt:lpstr>
      <vt:lpstr>Wingdings</vt:lpstr>
      <vt:lpstr>Titr</vt:lpstr>
      <vt:lpstr>Tahoma</vt:lpstr>
      <vt:lpstr>Gill Sans MT</vt:lpstr>
      <vt:lpstr>B Nazanin</vt:lpstr>
      <vt:lpstr>Nazanin</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تعریف چند اصطلاح  Switch</vt:lpstr>
      <vt:lpstr>PowerPoint Presentation</vt:lpstr>
      <vt:lpstr>PowerPoint Presentation</vt:lpstr>
      <vt:lpstr>PowerPoint Presentation</vt:lpstr>
      <vt:lpstr>PowerPoint Presentation</vt:lpstr>
      <vt:lpstr>معرفی Domain</vt:lpstr>
      <vt:lpstr>معرفی Domain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نتیجه‏گیری</vt:lpstr>
    </vt:vector>
  </TitlesOfParts>
  <Company>Javanmard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Miandari</dc:creator>
  <cp:keywords>اسلاید اول پیاده سازی شبکه های محلی</cp:keywords>
  <cp:lastModifiedBy>n</cp:lastModifiedBy>
  <cp:revision>359</cp:revision>
  <dcterms:created xsi:type="dcterms:W3CDTF">2010-11-18T23:30:56Z</dcterms:created>
  <dcterms:modified xsi:type="dcterms:W3CDTF">2016-03-01T10:29:57Z</dcterms:modified>
</cp:coreProperties>
</file>