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0" r:id="rId2"/>
    <p:sldId id="257" r:id="rId3"/>
    <p:sldId id="266" r:id="rId4"/>
    <p:sldId id="267" r:id="rId5"/>
    <p:sldId id="261" r:id="rId6"/>
    <p:sldId id="264" r:id="rId7"/>
    <p:sldId id="270" r:id="rId8"/>
    <p:sldId id="271" r:id="rId9"/>
    <p:sldId id="269" r:id="rId10"/>
    <p:sldId id="272" r:id="rId11"/>
    <p:sldId id="276" r:id="rId12"/>
    <p:sldId id="273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38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CC592-C5B9-4299-B698-1753BFC81EE0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mohammadian_reza@hotmail.com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B283D-B1C5-4C52-85F2-1CDDD41C42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C7488-2F80-452F-9495-3694B895665A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mohammadian_reza@hotmail.com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C8AD9-0B1E-4931-8A9D-9C2FB5334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C8AD9-0B1E-4931-8A9D-9C2FB533412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mohammadian_reza@hotmail.com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B8A4-997C-47A8-A47B-2B690E60E40F}" type="datetime1">
              <a:rPr lang="en-US" smtClean="0"/>
              <a:pPr/>
              <a:t>10/21/2015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mohammadian_reza@hotmail.com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F750-34B0-4691-A3D4-D828F4F7E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F4D2-3093-4544-83E6-38200D078A9A}" type="datetime1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mohammadian_reza@hotmail.com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F750-34B0-4691-A3D4-D828F4F7E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A23FE-7230-467B-9648-DDFA029F1627}" type="datetime1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mohammadian_reza@hotmail.com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F750-34B0-4691-A3D4-D828F4F7E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E892-04DC-4A77-A738-A638BDBA5583}" type="datetime1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mohammadian_reza@hotmail.com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F750-34B0-4691-A3D4-D828F4F7E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40E6-59DF-41FD-A846-E94A3B924FE3}" type="datetime1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mohammadian_reza@hotmail.com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F750-34B0-4691-A3D4-D828F4F7E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BD3D-B3B3-423D-AD64-8BBB42A0FFDF}" type="datetime1">
              <a:rPr lang="en-US" smtClean="0"/>
              <a:pPr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mohammadian_reza@hotmail.com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F750-34B0-4691-A3D4-D828F4F7E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50F8B-B848-4123-A55D-F4DB430F6509}" type="datetime1">
              <a:rPr lang="en-US" smtClean="0"/>
              <a:pPr/>
              <a:t>10/21/2015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mohammadian_reza@hotmail.com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F750-34B0-4691-A3D4-D828F4F7E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68B1-7551-4107-A8C9-F7FC1D875942}" type="datetime1">
              <a:rPr lang="en-US" smtClean="0"/>
              <a:pPr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mohammadian_reza@hotmail.com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F750-34B0-4691-A3D4-D828F4F7E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D40A1-A72B-4C2F-B214-E983D210E5FE}" type="datetime1">
              <a:rPr lang="en-US" smtClean="0"/>
              <a:pPr/>
              <a:t>10/21/2015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mohammadian_reza@hotmail.com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F750-34B0-4691-A3D4-D828F4F7E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8305-3CE1-4AA4-BA61-04347F0571DD}" type="datetime1">
              <a:rPr lang="en-US" smtClean="0"/>
              <a:pPr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mohammadian_reza@hotmail.com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F750-34B0-4691-A3D4-D828F4F7E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F94E-A6E2-4E7B-97E5-C9F46FCEA46F}" type="datetime1">
              <a:rPr lang="en-US" smtClean="0"/>
              <a:pPr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mohammadian_reza@hotmail.com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886F750-34B0-4691-A3D4-D828F4F7E4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9D21D7-F3F2-4FDB-B525-DCF28C567CAD}" type="datetime1">
              <a:rPr lang="en-US" smtClean="0"/>
              <a:pPr/>
              <a:t>10/21/2015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mohammadian_reza@hotmail.com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86F750-34B0-4691-A3D4-D828F4F7E42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922016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3600" dirty="0" smtClean="0">
                <a:cs typeface="B Titr" pitchFamily="2" charset="-78"/>
              </a:rPr>
              <a:t>انواع دوربین های صنعتی و چگونگی انتخاب آنها </a:t>
            </a:r>
            <a:endParaRPr lang="en-US" sz="3600" dirty="0">
              <a:cs typeface="B Titr" pitchFamily="2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71868" y="3149926"/>
            <a:ext cx="1857388" cy="9220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fa-IR" sz="2400" b="1" dirty="0" smtClean="0">
                <a:solidFill>
                  <a:schemeClr val="bg1">
                    <a:lumMod val="50000"/>
                  </a:schemeClr>
                </a:solidFill>
                <a:cs typeface="B Nazanin" pitchFamily="2" charset="-78"/>
              </a:rPr>
              <a:t>رضا محمدیان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62340" y="3635379"/>
            <a:ext cx="3352800" cy="365125"/>
          </a:xfrm>
        </p:spPr>
        <p:txBody>
          <a:bodyPr/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mohammadian_reza@hotmail.com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Titr" pitchFamily="2" charset="-78"/>
              </a:rPr>
              <a:t>چگونگی انتخاب دوربین اسکن سطحی</a:t>
            </a:r>
            <a:endParaRPr lang="en-US" sz="2400" dirty="0">
              <a:cs typeface="B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F750-34B0-4691-A3D4-D828F4F7E42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720" y="6356350"/>
            <a:ext cx="3352800" cy="365125"/>
          </a:xfrm>
        </p:spPr>
        <p:txBody>
          <a:bodyPr/>
          <a:lstStyle/>
          <a:p>
            <a:r>
              <a:rPr lang="en-US" dirty="0" smtClean="0"/>
              <a:t>mohammadian_reza@hotmail.com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0430" y="1456971"/>
            <a:ext cx="5429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000" dirty="0" smtClean="0">
                <a:cs typeface="B Nazanin" pitchFamily="2" charset="-78"/>
              </a:rPr>
              <a:t> تعیین کیفیت لازم برای دوربین </a:t>
            </a: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000" dirty="0" smtClean="0">
                <a:cs typeface="B Nazanin" pitchFamily="2" charset="-78"/>
              </a:rPr>
              <a:t>تعیین فاصله کاری دوربین </a:t>
            </a:r>
            <a:endParaRPr lang="en-US" sz="2000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000" dirty="0" smtClean="0">
                <a:cs typeface="B Nazanin" pitchFamily="2" charset="-78"/>
              </a:rPr>
              <a:t>تعیین سرعت تصویر برداری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348" y="3214686"/>
            <a:ext cx="807249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 تعیین کیفیت لازم برای دوربین </a:t>
            </a:r>
          </a:p>
          <a:p>
            <a:pPr lvl="1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000" dirty="0" smtClean="0">
                <a:cs typeface="B Nazanin" pitchFamily="2" charset="-78"/>
              </a:rPr>
              <a:t>حداقل اندازه عیب مورد نظر خود را مشخص کنید. (</a:t>
            </a:r>
            <a:r>
              <a:rPr lang="en-US" sz="2000" dirty="0" smtClean="0">
                <a:cs typeface="B Nazanin" pitchFamily="2" charset="-78"/>
              </a:rPr>
              <a:t>min defect size</a:t>
            </a:r>
            <a:r>
              <a:rPr lang="fa-IR" sz="2000" dirty="0" smtClean="0">
                <a:cs typeface="B Nazanin" pitchFamily="2" charset="-78"/>
              </a:rPr>
              <a:t>)</a:t>
            </a:r>
          </a:p>
          <a:p>
            <a:pPr lvl="1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000" dirty="0" smtClean="0">
                <a:cs typeface="B Nazanin" pitchFamily="2" charset="-78"/>
              </a:rPr>
              <a:t>اندازه ناحیه ای که عیب در آن اتفاق خواهد افتاد مشخص کنید. (</a:t>
            </a:r>
            <a:r>
              <a:rPr lang="en-US" sz="2000" dirty="0" smtClean="0">
                <a:cs typeface="B Nazanin" pitchFamily="2" charset="-78"/>
              </a:rPr>
              <a:t>FOV</a:t>
            </a:r>
            <a:r>
              <a:rPr lang="fa-IR" sz="2000" dirty="0" smtClean="0">
                <a:cs typeface="B Nazanin" pitchFamily="2" charset="-78"/>
              </a:rPr>
              <a:t>) </a:t>
            </a:r>
          </a:p>
          <a:p>
            <a:pPr lvl="1" algn="r" rtl="1">
              <a:lnSpc>
                <a:spcPct val="150000"/>
              </a:lnSpc>
              <a:buFont typeface="Arial" pitchFamily="34" charset="0"/>
              <a:buChar char="•"/>
            </a:pPr>
            <a:endParaRPr lang="fa-IR" sz="2000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000" dirty="0" smtClean="0">
                <a:cs typeface="B Nazanin" pitchFamily="2" charset="-78"/>
              </a:rPr>
              <a:t> </a:t>
            </a:r>
            <a:endParaRPr lang="en-US" sz="2000" dirty="0">
              <a:cs typeface="B Nazanin" pitchFamily="2" charset="-78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66713" y="4857750"/>
          <a:ext cx="3824287" cy="928688"/>
        </p:xfrm>
        <a:graphic>
          <a:graphicData uri="http://schemas.openxmlformats.org/presentationml/2006/ole">
            <p:oleObj spid="_x0000_s1026" name="Equation" r:id="rId3" imgW="177768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Titr" pitchFamily="2" charset="-78"/>
              </a:rPr>
              <a:t>چگونگی انتخاب دوربین اسکن سطحی</a:t>
            </a:r>
            <a:endParaRPr lang="en-US" sz="2400" dirty="0">
              <a:cs typeface="B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F750-34B0-4691-A3D4-D828F4F7E42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720" y="6356350"/>
            <a:ext cx="3352800" cy="365125"/>
          </a:xfrm>
        </p:spPr>
        <p:txBody>
          <a:bodyPr/>
          <a:lstStyle/>
          <a:p>
            <a:r>
              <a:rPr lang="en-US" dirty="0" smtClean="0"/>
              <a:t>mohammadian_reza@hotmail.com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5786" y="1500174"/>
            <a:ext cx="8072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 تعیین فاصله کاری دوربین </a:t>
            </a:r>
          </a:p>
          <a:p>
            <a:pPr lvl="1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000" dirty="0" smtClean="0">
                <a:cs typeface="B Nazanin" pitchFamily="2" charset="-78"/>
              </a:rPr>
              <a:t>در تعیین فاصله کاری، فاصله کانونی و اندازه پرده </a:t>
            </a:r>
            <a:r>
              <a:rPr lang="en-US" sz="2000" dirty="0" smtClean="0">
                <a:cs typeface="B Nazanin" pitchFamily="2" charset="-78"/>
              </a:rPr>
              <a:t>optical sensor</a:t>
            </a:r>
            <a:r>
              <a:rPr lang="fa-IR" sz="2000" dirty="0" smtClean="0">
                <a:cs typeface="B Nazanin" pitchFamily="2" charset="-78"/>
              </a:rPr>
              <a:t> موثر بوده و می بایست طوری تنطیم گردد که پهنای مورد نیاز شما را پوشش دهد.</a:t>
            </a:r>
          </a:p>
          <a:p>
            <a:pPr algn="r" rtl="1">
              <a:lnSpc>
                <a:spcPct val="150000"/>
              </a:lnSpc>
            </a:pPr>
            <a:r>
              <a:rPr lang="fa-IR" sz="2000" dirty="0" smtClean="0">
                <a:cs typeface="B Nazanin" pitchFamily="2" charset="-78"/>
              </a:rPr>
              <a:t> </a:t>
            </a:r>
            <a:endParaRPr lang="en-US" sz="2000" dirty="0">
              <a:cs typeface="B Nazanin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497"/>
            <a:ext cx="4044975" cy="18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/>
        </p:nvCxnSpPr>
        <p:spPr>
          <a:xfrm rot="10800000">
            <a:off x="5286380" y="3500439"/>
            <a:ext cx="2643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88950" y="4714875"/>
          <a:ext cx="3328988" cy="949325"/>
        </p:xfrm>
        <a:graphic>
          <a:graphicData uri="http://schemas.openxmlformats.org/presentationml/2006/ole">
            <p:oleObj spid="_x0000_s4098" name="Equation" r:id="rId4" imgW="2095200" imgH="596880" progId="Equation.DSMT4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4654550" y="4857750"/>
          <a:ext cx="2430463" cy="717550"/>
        </p:xfrm>
        <a:graphic>
          <a:graphicData uri="http://schemas.openxmlformats.org/presentationml/2006/ole">
            <p:oleObj spid="_x0000_s4100" name="Equation" r:id="rId5" imgW="1333440" imgH="393480" progId="Equation.DSMT4">
              <p:embed/>
            </p:oleObj>
          </a:graphicData>
        </a:graphic>
      </p:graphicFrame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/>
          <a:srcRect t="6311" b="10038"/>
          <a:stretch>
            <a:fillRect/>
          </a:stretch>
        </p:blipFill>
        <p:spPr bwMode="auto">
          <a:xfrm>
            <a:off x="428596" y="2786058"/>
            <a:ext cx="35719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571736" y="3143248"/>
          <a:ext cx="311729" cy="285752"/>
        </p:xfrm>
        <a:graphic>
          <a:graphicData uri="http://schemas.openxmlformats.org/presentationml/2006/ole">
            <p:oleObj spid="_x0000_s4101" name="Equation" r:id="rId7" imgW="152280" imgH="139680" progId="Equation.DSMT4">
              <p:embed/>
            </p:oleObj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2689225" y="3506788"/>
          <a:ext cx="311150" cy="415925"/>
        </p:xfrm>
        <a:graphic>
          <a:graphicData uri="http://schemas.openxmlformats.org/presentationml/2006/ole">
            <p:oleObj spid="_x0000_s4102" name="Equation" r:id="rId8" imgW="152280" imgH="203040" progId="Equation.DSMT4">
              <p:embed/>
            </p:oleObj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447675" y="5743575"/>
          <a:ext cx="3411538" cy="685800"/>
        </p:xfrm>
        <a:graphic>
          <a:graphicData uri="http://schemas.openxmlformats.org/presentationml/2006/ole">
            <p:oleObj spid="_x0000_s4103" name="Equation" r:id="rId9" imgW="2145960" imgH="431640" progId="Equation.DSMT4">
              <p:embed/>
            </p:oleObj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4646613" y="5640388"/>
          <a:ext cx="2544762" cy="717550"/>
        </p:xfrm>
        <a:graphic>
          <a:graphicData uri="http://schemas.openxmlformats.org/presentationml/2006/ole">
            <p:oleObj spid="_x0000_s4104" name="Equation" r:id="rId10" imgW="139680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Titr" pitchFamily="2" charset="-78"/>
              </a:rPr>
              <a:t>چگونگی انتخاب دوربین اسکن سطحی</a:t>
            </a:r>
            <a:endParaRPr lang="en-US" sz="2400" dirty="0">
              <a:cs typeface="B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F750-34B0-4691-A3D4-D828F4F7E42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720" y="6356350"/>
            <a:ext cx="3352800" cy="365125"/>
          </a:xfrm>
        </p:spPr>
        <p:txBody>
          <a:bodyPr/>
          <a:lstStyle/>
          <a:p>
            <a:r>
              <a:rPr lang="en-US" dirty="0" smtClean="0"/>
              <a:t>mohammadian_reza@hotmail.com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5786" y="1500174"/>
            <a:ext cx="80724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 تعیین فاصله کاری دوربین </a:t>
            </a:r>
          </a:p>
          <a:p>
            <a:pPr lvl="1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000" dirty="0" smtClean="0">
                <a:cs typeface="B Nazanin" pitchFamily="2" charset="-78"/>
              </a:rPr>
              <a:t>دوربین های صنعتی دارای لنز نیستند و شما برای آنها لنز خریداری کنید. </a:t>
            </a:r>
          </a:p>
          <a:p>
            <a:pPr lvl="1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000" dirty="0" smtClean="0">
                <a:cs typeface="B Nazanin" pitchFamily="2" charset="-78"/>
              </a:rPr>
              <a:t>در انتخاب لنز دقت کنید که باید اندازه </a:t>
            </a:r>
            <a:r>
              <a:rPr lang="en-US" sz="2000" dirty="0" smtClean="0">
                <a:cs typeface="B Nazanin" pitchFamily="2" charset="-78"/>
              </a:rPr>
              <a:t>image circle</a:t>
            </a:r>
            <a:r>
              <a:rPr lang="fa-IR" sz="2000" dirty="0" smtClean="0">
                <a:cs typeface="B Nazanin" pitchFamily="2" charset="-78"/>
              </a:rPr>
              <a:t> از اندازه </a:t>
            </a:r>
            <a:r>
              <a:rPr lang="en-US" sz="2000" dirty="0" smtClean="0">
                <a:cs typeface="B Nazanin" pitchFamily="2" charset="-78"/>
              </a:rPr>
              <a:t>optical sensor</a:t>
            </a:r>
            <a:r>
              <a:rPr lang="fa-IR" sz="2000" dirty="0" smtClean="0">
                <a:cs typeface="B Nazanin" pitchFamily="2" charset="-78"/>
              </a:rPr>
              <a:t> دوربین بزرگتر باشد و الا دور تصویر شما سیاه خواهد شد. </a:t>
            </a:r>
          </a:p>
          <a:p>
            <a:pPr lvl="1" algn="r" rtl="1">
              <a:lnSpc>
                <a:spcPct val="150000"/>
              </a:lnSpc>
              <a:buFont typeface="Arial" pitchFamily="34" charset="0"/>
              <a:buChar char="•"/>
            </a:pPr>
            <a:endParaRPr lang="fa-IR" sz="2000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000" dirty="0" smtClean="0">
                <a:cs typeface="B Nazanin" pitchFamily="2" charset="-78"/>
              </a:rPr>
              <a:t> </a:t>
            </a:r>
            <a:endParaRPr lang="en-US" sz="2000" dirty="0">
              <a:cs typeface="B Nazanin" pitchFamily="2" charset="-7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046" y="3357562"/>
            <a:ext cx="8382796" cy="296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Titr" pitchFamily="2" charset="-78"/>
              </a:rPr>
              <a:t>چگونگی انتخاب دوربین اسکن خطی</a:t>
            </a:r>
            <a:endParaRPr lang="en-US" sz="2400" dirty="0">
              <a:cs typeface="B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F750-34B0-4691-A3D4-D828F4F7E42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720" y="6356350"/>
            <a:ext cx="3352800" cy="365125"/>
          </a:xfrm>
        </p:spPr>
        <p:txBody>
          <a:bodyPr/>
          <a:lstStyle/>
          <a:p>
            <a:r>
              <a:rPr lang="en-US" dirty="0" smtClean="0"/>
              <a:t>mohammadian_reza@hotmail.com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5786" y="1500174"/>
            <a:ext cx="80724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dirty="0" smtClean="0">
                <a:cs typeface="B Nazanin" pitchFamily="2" charset="-78"/>
              </a:rPr>
              <a:t>تعیین کیفیت مورد نیاز</a:t>
            </a:r>
          </a:p>
          <a:p>
            <a:pPr algn="r" rtl="1">
              <a:lnSpc>
                <a:spcPct val="150000"/>
              </a:lnSpc>
            </a:pPr>
            <a:r>
              <a:rPr lang="fa-IR" sz="2000" dirty="0" smtClean="0">
                <a:cs typeface="B Nazanin" pitchFamily="2" charset="-78"/>
              </a:rPr>
              <a:t>انتخاب اولیه دوربین</a:t>
            </a:r>
          </a:p>
          <a:p>
            <a:pPr algn="r" rtl="1">
              <a:lnSpc>
                <a:spcPct val="150000"/>
              </a:lnSpc>
            </a:pPr>
            <a:r>
              <a:rPr lang="fa-IR" sz="2000" dirty="0" smtClean="0">
                <a:cs typeface="B Nazanin" pitchFamily="2" charset="-78"/>
              </a:rPr>
              <a:t>تعیین اندازه واقعی یک پیکسل در شیء</a:t>
            </a:r>
          </a:p>
          <a:p>
            <a:pPr algn="r" rtl="1">
              <a:lnSpc>
                <a:spcPct val="150000"/>
              </a:lnSpc>
            </a:pPr>
            <a:r>
              <a:rPr lang="fa-IR" sz="2000" dirty="0" smtClean="0">
                <a:cs typeface="B Nazanin" pitchFamily="2" charset="-78"/>
              </a:rPr>
              <a:t>محاسبه سرعت تصویر برداری</a:t>
            </a:r>
          </a:p>
          <a:p>
            <a:pPr algn="r" rtl="1">
              <a:lnSpc>
                <a:spcPct val="150000"/>
              </a:lnSpc>
            </a:pPr>
            <a:r>
              <a:rPr lang="fa-IR" sz="2000" dirty="0" smtClean="0">
                <a:cs typeface="B Nazanin" pitchFamily="2" charset="-78"/>
              </a:rPr>
              <a:t>محاسبه مقدار بزرگنمایی</a:t>
            </a:r>
          </a:p>
          <a:p>
            <a:pPr algn="r" rtl="1">
              <a:lnSpc>
                <a:spcPct val="150000"/>
              </a:lnSpc>
            </a:pPr>
            <a:r>
              <a:rPr lang="fa-IR" sz="2000" dirty="0" smtClean="0">
                <a:cs typeface="B Nazanin" pitchFamily="2" charset="-78"/>
              </a:rPr>
              <a:t>تعیین فاصله کاری</a:t>
            </a:r>
          </a:p>
          <a:p>
            <a:pPr algn="r" rtl="1">
              <a:lnSpc>
                <a:spcPct val="150000"/>
              </a:lnSpc>
            </a:pPr>
            <a:r>
              <a:rPr lang="fa-IR" sz="2000" dirty="0" smtClean="0">
                <a:cs typeface="B Nazanin" pitchFamily="2" charset="-78"/>
              </a:rPr>
              <a:t> </a:t>
            </a:r>
            <a:endParaRPr lang="en-US" sz="2000" dirty="0">
              <a:cs typeface="B Nazanin" pitchFamily="2" charset="-78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71472" y="1916112"/>
          <a:ext cx="2391125" cy="655631"/>
        </p:xfrm>
        <a:graphic>
          <a:graphicData uri="http://schemas.openxmlformats.org/presentationml/2006/ole">
            <p:oleObj spid="_x0000_s5122" name="Equation" r:id="rId3" imgW="1574640" imgH="431640" progId="Equation.DSMT4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07979" y="2786063"/>
          <a:ext cx="2949575" cy="655637"/>
        </p:xfrm>
        <a:graphic>
          <a:graphicData uri="http://schemas.openxmlformats.org/presentationml/2006/ole">
            <p:oleObj spid="_x0000_s5123" name="Equation" r:id="rId4" imgW="1942920" imgH="431640" progId="Equation.DSMT4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287330" y="3773488"/>
          <a:ext cx="3141662" cy="655637"/>
        </p:xfrm>
        <a:graphic>
          <a:graphicData uri="http://schemas.openxmlformats.org/presentationml/2006/ole">
            <p:oleObj spid="_x0000_s5124" name="Equation" r:id="rId5" imgW="2070000" imgH="431640" progId="Equation.DSMT4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285720" y="4613275"/>
          <a:ext cx="3757612" cy="654050"/>
        </p:xfrm>
        <a:graphic>
          <a:graphicData uri="http://schemas.openxmlformats.org/presentationml/2006/ole">
            <p:oleObj spid="_x0000_s5125" name="Equation" r:id="rId6" imgW="2476440" imgH="431640" progId="Equation.DSMT4">
              <p:embed/>
            </p:oleObj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285720" y="5500702"/>
          <a:ext cx="4489450" cy="635000"/>
        </p:xfrm>
        <a:graphic>
          <a:graphicData uri="http://schemas.openxmlformats.org/presentationml/2006/ole">
            <p:oleObj spid="_x0000_s5126" name="Equation" r:id="rId7" imgW="2958840" imgH="419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Titr" pitchFamily="2" charset="-78"/>
              </a:rPr>
              <a:t>آنچه در این ارائه بیان خواهد شد</a:t>
            </a:r>
            <a:endParaRPr lang="en-US" sz="24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2800" dirty="0" smtClean="0">
                <a:cs typeface="B Nazanin" pitchFamily="2" charset="-78"/>
              </a:rPr>
              <a:t>آشنایی با مفاهیم تصاویر برداری و ساختار دوربین ها </a:t>
            </a:r>
          </a:p>
          <a:p>
            <a:pPr algn="r" rtl="1"/>
            <a:r>
              <a:rPr lang="fa-IR" sz="2800" dirty="0" smtClean="0">
                <a:cs typeface="B Nazanin" pitchFamily="2" charset="-78"/>
              </a:rPr>
              <a:t>معرفی انواع دوربین های صنعتی</a:t>
            </a:r>
          </a:p>
          <a:p>
            <a:pPr algn="r" rtl="1"/>
            <a:r>
              <a:rPr lang="fa-IR" sz="2800" dirty="0" smtClean="0">
                <a:cs typeface="B Nazanin" pitchFamily="2" charset="-78"/>
              </a:rPr>
              <a:t>معرفی پارامترهای موثر در انتخاب دوربین </a:t>
            </a:r>
          </a:p>
          <a:p>
            <a:pPr algn="r" rtl="1"/>
            <a:r>
              <a:rPr lang="fa-IR" sz="2800" dirty="0" smtClean="0">
                <a:cs typeface="B Nazanin" pitchFamily="2" charset="-78"/>
              </a:rPr>
              <a:t>انتخاب دوربین مناسب با توجه به نوع مصرف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F750-34B0-4691-A3D4-D828F4F7E42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2844" y="6357958"/>
            <a:ext cx="3352800" cy="365125"/>
          </a:xfrm>
        </p:spPr>
        <p:txBody>
          <a:bodyPr/>
          <a:lstStyle/>
          <a:p>
            <a:r>
              <a:rPr lang="en-US" dirty="0" smtClean="0"/>
              <a:t>mohammadian_reza@hotmail.com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Titr" pitchFamily="2" charset="-78"/>
              </a:rPr>
              <a:t>آشنایی با اجزا دوربین و اصطلاحات تصویر برداری</a:t>
            </a:r>
            <a:endParaRPr lang="en-US" sz="2400" dirty="0">
              <a:cs typeface="B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F750-34B0-4691-A3D4-D828F4F7E42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282" y="6286520"/>
            <a:ext cx="3352800" cy="365125"/>
          </a:xfrm>
        </p:spPr>
        <p:txBody>
          <a:bodyPr/>
          <a:lstStyle/>
          <a:p>
            <a:r>
              <a:rPr lang="en-US" dirty="0" smtClean="0"/>
              <a:t>mohammadian_reza@hotmail.com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928802"/>
            <a:ext cx="56388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643570" y="1876000"/>
            <a:ext cx="292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Digital sensor ( optical sensor)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0958" y="4162016"/>
            <a:ext cx="1204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Focal point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Elbow Connector 11"/>
          <p:cNvCxnSpPr/>
          <p:nvPr/>
        </p:nvCxnSpPr>
        <p:spPr>
          <a:xfrm>
            <a:off x="6991368" y="3929066"/>
            <a:ext cx="509590" cy="402227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571868" y="4929198"/>
            <a:ext cx="1571636" cy="158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071403" y="4857760"/>
            <a:ext cx="1857388" cy="158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00628" y="5519338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Focal length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714480" y="2714620"/>
            <a:ext cx="716762" cy="1500992"/>
            <a:chOff x="713554" y="5000636"/>
            <a:chExt cx="716762" cy="1500992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714348" y="5000636"/>
              <a:ext cx="714380" cy="4286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714348" y="6072206"/>
              <a:ext cx="714380" cy="4286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178563" y="5965049"/>
              <a:ext cx="107157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893737" y="5535627"/>
              <a:ext cx="107157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1357290" y="2285992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Filed of view (FOV)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500562" y="5857892"/>
            <a:ext cx="242889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1070744" y="4856966"/>
            <a:ext cx="1857388" cy="158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928794" y="5856304"/>
            <a:ext cx="242889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85984" y="5500702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Working distance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Titr" pitchFamily="2" charset="-78"/>
              </a:rPr>
              <a:t>معرفی انوع دوربین های صنعتی</a:t>
            </a:r>
            <a:endParaRPr lang="en-US" sz="2400" dirty="0">
              <a:cs typeface="B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F750-34B0-4691-A3D4-D828F4F7E42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720" y="6356350"/>
            <a:ext cx="3352800" cy="365125"/>
          </a:xfrm>
        </p:spPr>
        <p:txBody>
          <a:bodyPr/>
          <a:lstStyle/>
          <a:p>
            <a:r>
              <a:rPr lang="en-US" dirty="0" smtClean="0"/>
              <a:t>mohammadian_reza@hotmail.com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438" y="1714488"/>
            <a:ext cx="7215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cs typeface="B Nazanin" pitchFamily="2" charset="-78"/>
              </a:rPr>
              <a:t>وقتی </a:t>
            </a:r>
            <a:r>
              <a:rPr lang="en-US" sz="2000" dirty="0" smtClean="0">
                <a:cs typeface="B Nazanin" pitchFamily="2" charset="-78"/>
              </a:rPr>
              <a:t>optical sensor</a:t>
            </a:r>
            <a:r>
              <a:rPr lang="fa-IR" sz="2000" dirty="0" smtClean="0">
                <a:cs typeface="B Nazanin" pitchFamily="2" charset="-78"/>
              </a:rPr>
              <a:t> به صورت ماتریسی باشد دوربین از نوع  </a:t>
            </a:r>
            <a:r>
              <a:rPr lang="en-US" sz="2000" dirty="0" smtClean="0">
                <a:cs typeface="B Nazanin" pitchFamily="2" charset="-78"/>
              </a:rPr>
              <a:t>area scan camera</a:t>
            </a:r>
            <a:r>
              <a:rPr lang="fa-IR" sz="2000" dirty="0" smtClean="0">
                <a:cs typeface="B Nazanin" pitchFamily="2" charset="-78"/>
              </a:rPr>
              <a:t> می باشد. 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2928934"/>
            <a:ext cx="692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cs typeface="B Nazanin" pitchFamily="2" charset="-78"/>
              </a:rPr>
              <a:t>وقتی </a:t>
            </a:r>
            <a:r>
              <a:rPr lang="en-US" sz="2000" dirty="0" smtClean="0">
                <a:cs typeface="B Nazanin" pitchFamily="2" charset="-78"/>
              </a:rPr>
              <a:t>optical sensor</a:t>
            </a:r>
            <a:r>
              <a:rPr lang="fa-IR" sz="2000" dirty="0" smtClean="0">
                <a:cs typeface="B Nazanin" pitchFamily="2" charset="-78"/>
              </a:rPr>
              <a:t> به صورت خطی باشد دوربین از نوع </a:t>
            </a:r>
            <a:r>
              <a:rPr lang="en-US" sz="2000" dirty="0" smtClean="0">
                <a:cs typeface="B Nazanin" pitchFamily="2" charset="-78"/>
              </a:rPr>
              <a:t>line scan camera</a:t>
            </a:r>
            <a:r>
              <a:rPr lang="fa-IR" sz="2000" dirty="0" smtClean="0">
                <a:cs typeface="B Nazanin" pitchFamily="2" charset="-78"/>
              </a:rPr>
              <a:t> می باشد.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24582" name="AutoShape 6" descr="https://upload.wikimedia.org/wikipedia/commons/5/5b/CCD_SONY_ICX493AQA_sensor_side.jpg"/>
          <p:cNvSpPr>
            <a:spLocks noChangeAspect="1" noChangeArrowheads="1"/>
          </p:cNvSpPr>
          <p:nvPr/>
        </p:nvSpPr>
        <p:spPr bwMode="auto">
          <a:xfrm>
            <a:off x="155575" y="-3094038"/>
            <a:ext cx="8401050" cy="6457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4" name="AutoShape 8" descr="https://upload.wikimedia.org/wikipedia/commons/5/5b/CCD_SONY_ICX493AQA_sensor_side.jpg"/>
          <p:cNvSpPr>
            <a:spLocks noChangeAspect="1" noChangeArrowheads="1"/>
          </p:cNvSpPr>
          <p:nvPr/>
        </p:nvSpPr>
        <p:spPr bwMode="auto">
          <a:xfrm>
            <a:off x="155575" y="-3094038"/>
            <a:ext cx="8401050" cy="6457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AutoShape 10" descr="https://upload.wikimedia.org/wikipedia/commons/5/5b/CCD_SONY_ICX493AQA_sensor_side.jpg"/>
          <p:cNvSpPr>
            <a:spLocks noChangeAspect="1" noChangeArrowheads="1"/>
          </p:cNvSpPr>
          <p:nvPr/>
        </p:nvSpPr>
        <p:spPr bwMode="auto">
          <a:xfrm>
            <a:off x="155575" y="-3094038"/>
            <a:ext cx="8401050" cy="6457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7246" y="1643051"/>
            <a:ext cx="145959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9" name="Picture 13" descr="http://www.pacer.co.uk/Assets/Pacer/User/HL2048F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2928934"/>
            <a:ext cx="1301147" cy="928694"/>
          </a:xfrm>
          <a:prstGeom prst="rect">
            <a:avLst/>
          </a:prstGeom>
          <a:noFill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4000504"/>
            <a:ext cx="48387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3500430" y="392906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Line scan camera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2976" y="405980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Are scan camera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57950" y="4720248"/>
            <a:ext cx="2357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dirty="0" smtClean="0">
                <a:cs typeface="B Nazanin" pitchFamily="2" charset="-78"/>
              </a:rPr>
              <a:t>دوربین می تواند در هر لحظه تنها یک خط از تصویر مقابل خودشان را تصویر برداری کند.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85720" y="5363190"/>
            <a:ext cx="20717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dirty="0" smtClean="0">
                <a:cs typeface="B Nazanin" pitchFamily="2" charset="-78"/>
              </a:rPr>
              <a:t>دوربین می تواند زاویه دید مقابل خود را به صورت یک جا تصویر برداری کند.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Titr" pitchFamily="2" charset="-78"/>
              </a:rPr>
              <a:t>مقایسه دوربین های اسکن خطی و اسکن سطحی</a:t>
            </a:r>
            <a:endParaRPr lang="en-US" sz="2400" dirty="0">
              <a:cs typeface="B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F750-34B0-4691-A3D4-D828F4F7E42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720" y="6356350"/>
            <a:ext cx="3352800" cy="365125"/>
          </a:xfrm>
        </p:spPr>
        <p:txBody>
          <a:bodyPr/>
          <a:lstStyle/>
          <a:p>
            <a:r>
              <a:rPr lang="en-US" dirty="0" smtClean="0"/>
              <a:t>mohammadian_reza@hotmail.com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1571612"/>
            <a:ext cx="821537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000" dirty="0" smtClean="0">
                <a:cs typeface="B Nazanin" pitchFamily="2" charset="-78"/>
              </a:rPr>
              <a:t> دوربین های اسکن سطحی در مواردی بیشتر استفاده می شود که یا شیئ مقابل دوربین ثابت بوده و یا سرعت حرکت کمی داشته باشد در حالی که دوربین های اسکن خطی بیشتر در مواردی کاربرد دارد که سرعت شیئ مقابل دوربین زیاد باشد. </a:t>
            </a: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000" dirty="0" smtClean="0">
                <a:cs typeface="B Nazanin" pitchFamily="2" charset="-78"/>
              </a:rPr>
              <a:t>کیفیت دوربین های اسکن خطی از کیفیت دوربین های اسکن سطحی بالاتر است. </a:t>
            </a: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000" dirty="0" smtClean="0">
                <a:cs typeface="B Nazanin" pitchFamily="2" charset="-78"/>
              </a:rPr>
              <a:t>دوربین های اسکن خطی قادرند در لحظه تصویر برداری ارسال داده نیز انجام دهند. </a:t>
            </a: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000" dirty="0" smtClean="0">
                <a:cs typeface="B Nazanin" pitchFamily="2" charset="-78"/>
              </a:rPr>
              <a:t>پیاده سازی و استفاده از دوربین های اسکن سطحی به مراتب ساده تر </a:t>
            </a:r>
            <a:r>
              <a:rPr lang="fa-IR" sz="2000" smtClean="0">
                <a:cs typeface="B Nazanin" pitchFamily="2" charset="-78"/>
              </a:rPr>
              <a:t>از دوربین </a:t>
            </a:r>
            <a:r>
              <a:rPr lang="fa-IR" sz="2000" dirty="0" smtClean="0">
                <a:cs typeface="B Nazanin" pitchFamily="2" charset="-78"/>
              </a:rPr>
              <a:t>های اسکن خطی می باشد. </a:t>
            </a:r>
            <a:endParaRPr lang="en-US" sz="20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Titr" pitchFamily="2" charset="-78"/>
              </a:rPr>
              <a:t>معرفی پارامترها در دوربین های اسکن سطحی و اسکن خطی</a:t>
            </a:r>
            <a:endParaRPr lang="en-US" sz="2400" dirty="0">
              <a:cs typeface="B Titr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44" y="6357958"/>
            <a:ext cx="3352800" cy="365125"/>
          </a:xfrm>
        </p:spPr>
        <p:txBody>
          <a:bodyPr/>
          <a:lstStyle/>
          <a:p>
            <a:r>
              <a:rPr lang="en-US" dirty="0" smtClean="0"/>
              <a:t>mohammadian_reza@hotmail.com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F750-34B0-4691-A3D4-D828F4F7E42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71599"/>
            <a:ext cx="8286776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 l="4838" b="57077"/>
          <a:stretch>
            <a:fillRect/>
          </a:stretch>
        </p:blipFill>
        <p:spPr bwMode="auto">
          <a:xfrm>
            <a:off x="142844" y="2214554"/>
            <a:ext cx="842968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 b="18692"/>
          <a:stretch>
            <a:fillRect/>
          </a:stretch>
        </p:blipFill>
        <p:spPr bwMode="auto">
          <a:xfrm>
            <a:off x="71406" y="3643314"/>
            <a:ext cx="864399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Titr" pitchFamily="2" charset="-78"/>
              </a:rPr>
              <a:t>معرفی پارامترها در دوربین های اسکن سطحی</a:t>
            </a:r>
            <a:endParaRPr lang="en-US" sz="2400" dirty="0">
              <a:cs typeface="B Titr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mohammadian_reza@hotmail.com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F750-34B0-4691-A3D4-D828F4F7E42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8596" y="1428736"/>
            <a:ext cx="8501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bit depth(color depth)</a:t>
            </a:r>
            <a:r>
              <a:rPr lang="fa-I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a-IR" sz="2000" dirty="0" smtClean="0">
                <a:cs typeface="B Nazanin" pitchFamily="2" charset="-78"/>
              </a:rPr>
              <a:t>: تعداد بیت های استفاده شده برای مشخص کردن رنگ یک پیکسل می باشد در این کاتالگ دو مدل وجود دارد حالت 8 بیت و 12 بیت. هر چه تعداد این بیتها بیشتر باشد کیفیت رنگ تصویر بهتر خواهد بود.  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26626" name="AutoShape 2" descr="https://upload.wikimedia.org/wikipedia/commons/5/57/1_bit.png"/>
          <p:cNvSpPr>
            <a:spLocks noChangeAspect="1" noChangeArrowheads="1"/>
          </p:cNvSpPr>
          <p:nvPr/>
        </p:nvSpPr>
        <p:spPr bwMode="auto">
          <a:xfrm>
            <a:off x="155575" y="-1028700"/>
            <a:ext cx="28575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https://upload.wikimedia.org/wikipedia/commons/5/57/1_bit.png"/>
          <p:cNvSpPr>
            <a:spLocks noChangeAspect="1" noChangeArrowheads="1"/>
          </p:cNvSpPr>
          <p:nvPr/>
        </p:nvSpPr>
        <p:spPr bwMode="auto">
          <a:xfrm>
            <a:off x="155575" y="-1028700"/>
            <a:ext cx="28575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4" y="3263675"/>
            <a:ext cx="8786842" cy="244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Titr" pitchFamily="2" charset="-78"/>
              </a:rPr>
              <a:t>معرفی پارامترها در دوربین های اسکن سطحی</a:t>
            </a:r>
            <a:endParaRPr lang="en-US" sz="2400" dirty="0">
              <a:cs typeface="B Titr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mohammadian_reza@hotmail.com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F750-34B0-4691-A3D4-D828F4F7E42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8596" y="1428736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Pixel size</a:t>
            </a:r>
            <a:r>
              <a:rPr lang="fa-IR" sz="2000" dirty="0" smtClean="0">
                <a:cs typeface="B Nazanin" pitchFamily="2" charset="-78"/>
              </a:rPr>
              <a:t>: اندازه واقعی یک پیکسل در تصویر</a:t>
            </a:r>
          </a:p>
          <a:p>
            <a:pPr algn="r" rtl="1">
              <a:lnSpc>
                <a:spcPct val="150000"/>
              </a:lnSpc>
            </a:pPr>
            <a:r>
              <a:rPr lang="en-US" sz="2000" dirty="0" smtClean="0">
                <a:cs typeface="B Nazanin" pitchFamily="2" charset="-78"/>
              </a:rPr>
              <a:t>Interface</a:t>
            </a:r>
            <a:r>
              <a:rPr lang="fa-IR" sz="2000" dirty="0" smtClean="0">
                <a:cs typeface="B Nazanin" pitchFamily="2" charset="-78"/>
              </a:rPr>
              <a:t> : خروجی دوربین برای ارسال تصویر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26626" name="AutoShape 2" descr="https://upload.wikimedia.org/wikipedia/commons/5/57/1_bit.png"/>
          <p:cNvSpPr>
            <a:spLocks noChangeAspect="1" noChangeArrowheads="1"/>
          </p:cNvSpPr>
          <p:nvPr/>
        </p:nvSpPr>
        <p:spPr bwMode="auto">
          <a:xfrm>
            <a:off x="155575" y="-1028700"/>
            <a:ext cx="28575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https://upload.wikimedia.org/wikipedia/commons/5/57/1_bit.png"/>
          <p:cNvSpPr>
            <a:spLocks noChangeAspect="1" noChangeArrowheads="1"/>
          </p:cNvSpPr>
          <p:nvPr/>
        </p:nvSpPr>
        <p:spPr bwMode="auto">
          <a:xfrm>
            <a:off x="155575" y="-1028700"/>
            <a:ext cx="28575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Titr" pitchFamily="2" charset="-78"/>
              </a:rPr>
              <a:t>معرفی پارامترهای دوربین های اسکن سطحی</a:t>
            </a:r>
            <a:endParaRPr lang="en-US" sz="2400" dirty="0">
              <a:cs typeface="B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F750-34B0-4691-A3D4-D828F4F7E42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720" y="6356350"/>
            <a:ext cx="3352800" cy="365125"/>
          </a:xfrm>
        </p:spPr>
        <p:txBody>
          <a:bodyPr/>
          <a:lstStyle/>
          <a:p>
            <a:r>
              <a:rPr lang="en-US" dirty="0" smtClean="0"/>
              <a:t>mohammadian_reza@hotmail.com</a:t>
            </a:r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2"/>
          <a:srcRect t="4527"/>
          <a:stretch>
            <a:fillRect/>
          </a:stretch>
        </p:blipFill>
        <p:spPr bwMode="auto">
          <a:xfrm>
            <a:off x="285720" y="1624033"/>
            <a:ext cx="5943600" cy="451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43636" y="1385604"/>
            <a:ext cx="2786082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Sensor size</a:t>
            </a:r>
            <a:r>
              <a:rPr lang="fa-I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a-IR" sz="2000" dirty="0" smtClean="0">
                <a:cs typeface="B Nazanin" pitchFamily="2" charset="-78"/>
              </a:rPr>
              <a:t>: اندازه صفحه سنسور یک پارامتر مهم در کیفیت تصویر برداری و محاسبات زاویه دید آن دوربین می باشد</a:t>
            </a:r>
            <a:endParaRPr lang="en-US" sz="20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FFC00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439</TotalTime>
  <Words>569</Words>
  <Application>Microsoft Office PowerPoint</Application>
  <PresentationFormat>On-screen Show (4:3)</PresentationFormat>
  <Paragraphs>87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Flow</vt:lpstr>
      <vt:lpstr>Equation</vt:lpstr>
      <vt:lpstr>MathType 6.0 Equation</vt:lpstr>
      <vt:lpstr>Slide 1</vt:lpstr>
      <vt:lpstr>آنچه در این ارائه بیان خواهد شد</vt:lpstr>
      <vt:lpstr>آشنایی با اجزا دوربین و اصطلاحات تصویر برداری</vt:lpstr>
      <vt:lpstr>معرفی انوع دوربین های صنعتی</vt:lpstr>
      <vt:lpstr>مقایسه دوربین های اسکن خطی و اسکن سطحی</vt:lpstr>
      <vt:lpstr>معرفی پارامترها در دوربین های اسکن سطحی و اسکن خطی</vt:lpstr>
      <vt:lpstr>معرفی پارامترها در دوربین های اسکن سطحی</vt:lpstr>
      <vt:lpstr>معرفی پارامترها در دوربین های اسکن سطحی</vt:lpstr>
      <vt:lpstr>معرفی پارامترهای دوربین های اسکن سطحی</vt:lpstr>
      <vt:lpstr>چگونگی انتخاب دوربین اسکن سطحی</vt:lpstr>
      <vt:lpstr>چگونگی انتخاب دوربین اسکن سطحی</vt:lpstr>
      <vt:lpstr>چگونگی انتخاب دوربین اسکن سطحی</vt:lpstr>
      <vt:lpstr>چگونگی انتخاب دوربین اسکن خطی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انواع دوربین های صنعتی و چگونگی انتخاب آنها </dc:title>
  <dc:creator>reza</dc:creator>
  <cp:lastModifiedBy>reza</cp:lastModifiedBy>
  <cp:revision>56</cp:revision>
  <dcterms:created xsi:type="dcterms:W3CDTF">2015-10-10T08:45:55Z</dcterms:created>
  <dcterms:modified xsi:type="dcterms:W3CDTF">2015-10-21T15:40:04Z</dcterms:modified>
</cp:coreProperties>
</file>