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9" r:id="rId2"/>
    <p:sldId id="258" r:id="rId3"/>
    <p:sldId id="259" r:id="rId4"/>
    <p:sldId id="260" r:id="rId5"/>
    <p:sldId id="261" r:id="rId6"/>
    <p:sldId id="270" r:id="rId7"/>
    <p:sldId id="262" r:id="rId8"/>
    <p:sldId id="263" r:id="rId9"/>
    <p:sldId id="264" r:id="rId10"/>
    <p:sldId id="265" r:id="rId11"/>
    <p:sldId id="266" r:id="rId12"/>
    <p:sldId id="267" r:id="rId13"/>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47" autoAdjust="0"/>
    <p:restoredTop sz="88078" autoAdjust="0"/>
  </p:normalViewPr>
  <p:slideViewPr>
    <p:cSldViewPr>
      <p:cViewPr varScale="1">
        <p:scale>
          <a:sx n="64" d="100"/>
          <a:sy n="64" d="100"/>
        </p:scale>
        <p:origin x="-1530"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a-I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BC764810-DEB1-436F-8A5D-5919F37BE58C}" type="datetimeFigureOut">
              <a:rPr lang="fa-IR" smtClean="0"/>
              <a:t>17/02/1437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E1FB8E5-6909-4C95-A8AB-B762E8E9B836}" type="slidenum">
              <a:rPr lang="fa-IR" smtClean="0"/>
              <a:t>‹#›</a:t>
            </a:fld>
            <a:endParaRPr lang="fa-IR"/>
          </a:p>
        </p:txBody>
      </p:sp>
    </p:spTree>
    <p:extLst>
      <p:ext uri="{BB962C8B-B14F-4D97-AF65-F5344CB8AC3E}">
        <p14:creationId xmlns:p14="http://schemas.microsoft.com/office/powerpoint/2010/main" val="1619329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BC764810-DEB1-436F-8A5D-5919F37BE58C}" type="datetimeFigureOut">
              <a:rPr lang="fa-IR" smtClean="0"/>
              <a:t>17/02/1437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E1FB8E5-6909-4C95-A8AB-B762E8E9B836}" type="slidenum">
              <a:rPr lang="fa-IR" smtClean="0"/>
              <a:t>‹#›</a:t>
            </a:fld>
            <a:endParaRPr lang="fa-IR"/>
          </a:p>
        </p:txBody>
      </p:sp>
    </p:spTree>
    <p:extLst>
      <p:ext uri="{BB962C8B-B14F-4D97-AF65-F5344CB8AC3E}">
        <p14:creationId xmlns:p14="http://schemas.microsoft.com/office/powerpoint/2010/main" val="3833355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BC764810-DEB1-436F-8A5D-5919F37BE58C}" type="datetimeFigureOut">
              <a:rPr lang="fa-IR" smtClean="0"/>
              <a:t>17/02/1437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E1FB8E5-6909-4C95-A8AB-B762E8E9B836}" type="slidenum">
              <a:rPr lang="fa-IR" smtClean="0"/>
              <a:t>‹#›</a:t>
            </a:fld>
            <a:endParaRPr lang="fa-IR"/>
          </a:p>
        </p:txBody>
      </p:sp>
    </p:spTree>
    <p:extLst>
      <p:ext uri="{BB962C8B-B14F-4D97-AF65-F5344CB8AC3E}">
        <p14:creationId xmlns:p14="http://schemas.microsoft.com/office/powerpoint/2010/main" val="3172155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BC764810-DEB1-436F-8A5D-5919F37BE58C}" type="datetimeFigureOut">
              <a:rPr lang="fa-IR" smtClean="0"/>
              <a:t>17/02/1437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E1FB8E5-6909-4C95-A8AB-B762E8E9B836}" type="slidenum">
              <a:rPr lang="fa-IR" smtClean="0"/>
              <a:t>‹#›</a:t>
            </a:fld>
            <a:endParaRPr lang="fa-IR"/>
          </a:p>
        </p:txBody>
      </p:sp>
    </p:spTree>
    <p:extLst>
      <p:ext uri="{BB962C8B-B14F-4D97-AF65-F5344CB8AC3E}">
        <p14:creationId xmlns:p14="http://schemas.microsoft.com/office/powerpoint/2010/main" val="137610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764810-DEB1-436F-8A5D-5919F37BE58C}" type="datetimeFigureOut">
              <a:rPr lang="fa-IR" smtClean="0"/>
              <a:t>17/02/1437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E1FB8E5-6909-4C95-A8AB-B762E8E9B836}" type="slidenum">
              <a:rPr lang="fa-IR" smtClean="0"/>
              <a:t>‹#›</a:t>
            </a:fld>
            <a:endParaRPr lang="fa-IR"/>
          </a:p>
        </p:txBody>
      </p:sp>
    </p:spTree>
    <p:extLst>
      <p:ext uri="{BB962C8B-B14F-4D97-AF65-F5344CB8AC3E}">
        <p14:creationId xmlns:p14="http://schemas.microsoft.com/office/powerpoint/2010/main" val="3342789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BC764810-DEB1-436F-8A5D-5919F37BE58C}" type="datetimeFigureOut">
              <a:rPr lang="fa-IR" smtClean="0"/>
              <a:t>17/02/1437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E1FB8E5-6909-4C95-A8AB-B762E8E9B836}" type="slidenum">
              <a:rPr lang="fa-IR" smtClean="0"/>
              <a:t>‹#›</a:t>
            </a:fld>
            <a:endParaRPr lang="fa-IR"/>
          </a:p>
        </p:txBody>
      </p:sp>
    </p:spTree>
    <p:extLst>
      <p:ext uri="{BB962C8B-B14F-4D97-AF65-F5344CB8AC3E}">
        <p14:creationId xmlns:p14="http://schemas.microsoft.com/office/powerpoint/2010/main" val="661475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BC764810-DEB1-436F-8A5D-5919F37BE58C}" type="datetimeFigureOut">
              <a:rPr lang="fa-IR" smtClean="0"/>
              <a:t>17/02/1437</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BE1FB8E5-6909-4C95-A8AB-B762E8E9B836}" type="slidenum">
              <a:rPr lang="fa-IR" smtClean="0"/>
              <a:t>‹#›</a:t>
            </a:fld>
            <a:endParaRPr lang="fa-IR"/>
          </a:p>
        </p:txBody>
      </p:sp>
    </p:spTree>
    <p:extLst>
      <p:ext uri="{BB962C8B-B14F-4D97-AF65-F5344CB8AC3E}">
        <p14:creationId xmlns:p14="http://schemas.microsoft.com/office/powerpoint/2010/main" val="18538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BC764810-DEB1-436F-8A5D-5919F37BE58C}" type="datetimeFigureOut">
              <a:rPr lang="fa-IR" smtClean="0"/>
              <a:t>17/02/1437</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BE1FB8E5-6909-4C95-A8AB-B762E8E9B836}" type="slidenum">
              <a:rPr lang="fa-IR" smtClean="0"/>
              <a:t>‹#›</a:t>
            </a:fld>
            <a:endParaRPr lang="fa-IR"/>
          </a:p>
        </p:txBody>
      </p:sp>
    </p:spTree>
    <p:extLst>
      <p:ext uri="{BB962C8B-B14F-4D97-AF65-F5344CB8AC3E}">
        <p14:creationId xmlns:p14="http://schemas.microsoft.com/office/powerpoint/2010/main" val="505992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764810-DEB1-436F-8A5D-5919F37BE58C}" type="datetimeFigureOut">
              <a:rPr lang="fa-IR" smtClean="0"/>
              <a:t>17/02/1437</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BE1FB8E5-6909-4C95-A8AB-B762E8E9B836}" type="slidenum">
              <a:rPr lang="fa-IR" smtClean="0"/>
              <a:t>‹#›</a:t>
            </a:fld>
            <a:endParaRPr lang="fa-IR"/>
          </a:p>
        </p:txBody>
      </p:sp>
    </p:spTree>
    <p:extLst>
      <p:ext uri="{BB962C8B-B14F-4D97-AF65-F5344CB8AC3E}">
        <p14:creationId xmlns:p14="http://schemas.microsoft.com/office/powerpoint/2010/main" val="4235182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764810-DEB1-436F-8A5D-5919F37BE58C}" type="datetimeFigureOut">
              <a:rPr lang="fa-IR" smtClean="0"/>
              <a:t>17/02/1437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E1FB8E5-6909-4C95-A8AB-B762E8E9B836}" type="slidenum">
              <a:rPr lang="fa-IR" smtClean="0"/>
              <a:t>‹#›</a:t>
            </a:fld>
            <a:endParaRPr lang="fa-IR"/>
          </a:p>
        </p:txBody>
      </p:sp>
    </p:spTree>
    <p:extLst>
      <p:ext uri="{BB962C8B-B14F-4D97-AF65-F5344CB8AC3E}">
        <p14:creationId xmlns:p14="http://schemas.microsoft.com/office/powerpoint/2010/main" val="2134113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764810-DEB1-436F-8A5D-5919F37BE58C}" type="datetimeFigureOut">
              <a:rPr lang="fa-IR" smtClean="0"/>
              <a:t>17/02/1437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E1FB8E5-6909-4C95-A8AB-B762E8E9B836}" type="slidenum">
              <a:rPr lang="fa-IR" smtClean="0"/>
              <a:t>‹#›</a:t>
            </a:fld>
            <a:endParaRPr lang="fa-IR"/>
          </a:p>
        </p:txBody>
      </p:sp>
    </p:spTree>
    <p:extLst>
      <p:ext uri="{BB962C8B-B14F-4D97-AF65-F5344CB8AC3E}">
        <p14:creationId xmlns:p14="http://schemas.microsoft.com/office/powerpoint/2010/main" val="3744444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C764810-DEB1-436F-8A5D-5919F37BE58C}" type="datetimeFigureOut">
              <a:rPr lang="fa-IR" smtClean="0"/>
              <a:t>17/02/1437</a:t>
            </a:fld>
            <a:endParaRPr lang="fa-I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E1FB8E5-6909-4C95-A8AB-B762E8E9B836}" type="slidenum">
              <a:rPr lang="fa-IR" smtClean="0"/>
              <a:t>‹#›</a:t>
            </a:fld>
            <a:endParaRPr lang="fa-IR"/>
          </a:p>
        </p:txBody>
      </p:sp>
    </p:spTree>
    <p:extLst>
      <p:ext uri="{BB962C8B-B14F-4D97-AF65-F5344CB8AC3E}">
        <p14:creationId xmlns:p14="http://schemas.microsoft.com/office/powerpoint/2010/main" val="32414611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476672"/>
            <a:ext cx="7772400" cy="1470025"/>
          </a:xfrm>
        </p:spPr>
        <p:txBody>
          <a:bodyPr/>
          <a:lstStyle/>
          <a:p>
            <a:r>
              <a:rPr lang="fa-IR" b="1" dirty="0" smtClean="0">
                <a:solidFill>
                  <a:srgbClr val="FF0000"/>
                </a:solidFill>
              </a:rPr>
              <a:t>کاربرد فناوری اطلاعات در سازمان</a:t>
            </a:r>
            <a:endParaRPr lang="fa-IR" b="1" dirty="0">
              <a:solidFill>
                <a:srgbClr val="FF0000"/>
              </a:solidFill>
            </a:endParaRPr>
          </a:p>
        </p:txBody>
      </p:sp>
      <p:sp>
        <p:nvSpPr>
          <p:cNvPr id="3" name="Subtitle 2"/>
          <p:cNvSpPr>
            <a:spLocks noGrp="1"/>
          </p:cNvSpPr>
          <p:nvPr>
            <p:ph type="subTitle" idx="1"/>
          </p:nvPr>
        </p:nvSpPr>
        <p:spPr>
          <a:xfrm>
            <a:off x="1302396" y="4293096"/>
            <a:ext cx="6400800" cy="2304256"/>
          </a:xfrm>
        </p:spPr>
        <p:txBody>
          <a:bodyPr>
            <a:normAutofit fontScale="70000" lnSpcReduction="20000"/>
          </a:bodyPr>
          <a:lstStyle/>
          <a:p>
            <a:r>
              <a:rPr lang="fa-IR" dirty="0" smtClean="0">
                <a:solidFill>
                  <a:schemeClr val="tx1"/>
                </a:solidFill>
              </a:rPr>
              <a:t>منابع:پایگاه اطلاع رسانی فناوری اطلاعات و ارتباطات ایران</a:t>
            </a:r>
          </a:p>
          <a:p>
            <a:r>
              <a:rPr lang="fa-IR" dirty="0" smtClean="0">
                <a:solidFill>
                  <a:schemeClr val="tx1"/>
                </a:solidFill>
              </a:rPr>
              <a:t>- Minahan ، (1998)، " برنامه ریزی منابع سازمانی : استراتژی "، وب مجله . 2- اولری DE ، ( 2002)، " منابع سازمانی برنامه ریزی سیستم : سیستم ، چرخه زندگی". 3- Bozarth ، (2006)، "تلاش های پیاده سازی ERP در سه درس یکپارچه سازی شرکت از SISP و IT فعال ادبیات تغییر "،</a:t>
            </a:r>
            <a:endParaRPr lang="fa-IR" dirty="0">
              <a:solidFill>
                <a:schemeClr val="tx1"/>
              </a:solidFill>
            </a:endParaRPr>
          </a:p>
        </p:txBody>
      </p:sp>
      <p:pic>
        <p:nvPicPr>
          <p:cNvPr id="8194" name="Picture 2" descr="C:\Users\Admin\Desktop\downloa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2417" y="1700808"/>
            <a:ext cx="6840759" cy="2412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023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548679"/>
            <a:ext cx="7701147" cy="584775"/>
          </a:xfrm>
          <a:prstGeom prst="rect">
            <a:avLst/>
          </a:prstGeom>
        </p:spPr>
        <p:txBody>
          <a:bodyPr wrap="none">
            <a:spAutoFit/>
          </a:bodyPr>
          <a:lstStyle/>
          <a:p>
            <a:r>
              <a:rPr lang="fa-IR" sz="3200" dirty="0">
                <a:solidFill>
                  <a:srgbClr val="C00000"/>
                </a:solidFill>
              </a:rPr>
              <a:t>● توصیه ها برای اجرای فناوری اطلاعات در سازمانها </a:t>
            </a:r>
          </a:p>
        </p:txBody>
      </p:sp>
      <p:sp>
        <p:nvSpPr>
          <p:cNvPr id="3" name="Rectangle 2"/>
          <p:cNvSpPr/>
          <p:nvPr/>
        </p:nvSpPr>
        <p:spPr>
          <a:xfrm>
            <a:off x="539552" y="1340768"/>
            <a:ext cx="7917171" cy="3416320"/>
          </a:xfrm>
          <a:prstGeom prst="rect">
            <a:avLst/>
          </a:prstGeom>
        </p:spPr>
        <p:txBody>
          <a:bodyPr wrap="square">
            <a:spAutoFit/>
          </a:bodyPr>
          <a:lstStyle/>
          <a:p>
            <a:r>
              <a:rPr lang="fa-IR" sz="2400" dirty="0"/>
              <a:t>با توجه به بررسیهای انجام شده بر روی آثار و نحوه بكارگیری فناوریهای اطلاعاتی در سازمانها لازم است به منظور پیاده سازی این نظام، سیاستها و خط ومشی هایی به شرح ریر اتخاذ گردد: </a:t>
            </a:r>
            <a:r>
              <a:rPr lang="fa-IR" sz="2400" dirty="0" smtClean="0"/>
              <a:t/>
            </a:r>
            <a:br>
              <a:rPr lang="fa-IR" sz="2400" dirty="0" smtClean="0"/>
            </a:br>
            <a:r>
              <a:rPr lang="fa-IR" sz="2400" dirty="0"/>
              <a:t>- در جایگزینی شیوه های سنتی با شیوه های جدید مبتنی بر فنآوری اطلاعات اولویت با سیستمهایی است كه تاثیر و نقش بیشتری در بهبود ارائه خدمات به مردم داشته باشد. </a:t>
            </a:r>
            <a:r>
              <a:rPr lang="fa-IR" sz="2400" dirty="0" smtClean="0"/>
              <a:t/>
            </a:r>
            <a:br>
              <a:rPr lang="fa-IR" sz="2400" dirty="0" smtClean="0"/>
            </a:br>
            <a:r>
              <a:rPr lang="fa-IR" sz="2400" dirty="0"/>
              <a:t>- در جایگزینی شیوه های سنتی با شیوه های جدید مبتنی بر فنآوری اطلاعات، اصلاح و بهبود روشها و سیستمهای دستی بر مكانیزه كردن عملیات تقدم و اولویت دارد. </a:t>
            </a:r>
          </a:p>
        </p:txBody>
      </p:sp>
      <p:pic>
        <p:nvPicPr>
          <p:cNvPr id="5122" name="Picture 2" descr="C:\Users\Admin\Desktop\images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1813" y="4751778"/>
            <a:ext cx="6048671" cy="1847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0427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43808" y="332656"/>
            <a:ext cx="5526360" cy="6001643"/>
          </a:xfrm>
          <a:prstGeom prst="rect">
            <a:avLst/>
          </a:prstGeom>
        </p:spPr>
        <p:txBody>
          <a:bodyPr wrap="square">
            <a:spAutoFit/>
          </a:bodyPr>
          <a:lstStyle/>
          <a:p>
            <a:r>
              <a:rPr lang="fa-IR" sz="2400" dirty="0"/>
              <a:t>- اصلاح و بهبود شیوه ها و سیستم های به كارگرفته شده لازم، در قالب طرح در سازمان در ابتدا مشخص و دنبال گردد. </a:t>
            </a:r>
            <a:r>
              <a:rPr lang="fa-IR" sz="2400" dirty="0" smtClean="0"/>
              <a:t/>
            </a:r>
            <a:br>
              <a:rPr lang="fa-IR" sz="2400" dirty="0" smtClean="0"/>
            </a:br>
            <a:r>
              <a:rPr lang="fa-IR" sz="2400" dirty="0"/>
              <a:t>- حركتها باید به سمت سازمانهای كوچك، انعطاف پذیر ، كارا و مدیریت متمركز با استفاده از تكنولوژی اطلاعات و قابلیتهای آن باشد. </a:t>
            </a:r>
            <a:r>
              <a:rPr lang="fa-IR" sz="2400" dirty="0" smtClean="0"/>
              <a:t/>
            </a:r>
            <a:br>
              <a:rPr lang="fa-IR" sz="2400" dirty="0" smtClean="0"/>
            </a:br>
            <a:r>
              <a:rPr lang="fa-IR" sz="2400" dirty="0"/>
              <a:t>- به كارگیری و توسعه سیستمهای كاربردی مكانیزاسیون و اطلاعات مدیریت(</a:t>
            </a:r>
            <a:r>
              <a:rPr lang="en-US" sz="2400" dirty="0"/>
              <a:t>MIS) </a:t>
            </a:r>
            <a:r>
              <a:rPr lang="fa-IR" sz="2400" dirty="0"/>
              <a:t>همراه با برنامه ریزی و كنترل و حركت به سمت ادارات و </a:t>
            </a:r>
            <a:r>
              <a:rPr lang="fa-IR" sz="2400" dirty="0" smtClean="0"/>
              <a:t>سازمانها </a:t>
            </a:r>
            <a:r>
              <a:rPr lang="fa-IR" sz="2400" dirty="0"/>
              <a:t>از اولویتهای بكارگیری فناوری اطلاعات خواهد بود. </a:t>
            </a:r>
            <a:r>
              <a:rPr lang="fa-IR" sz="2400" dirty="0" smtClean="0"/>
              <a:t/>
            </a:r>
            <a:br>
              <a:rPr lang="fa-IR" sz="2400" dirty="0" smtClean="0"/>
            </a:br>
            <a:r>
              <a:rPr lang="fa-IR" sz="2400" dirty="0"/>
              <a:t>- تربیت و افزایش قابلیت نیروی انسانی برای طراحی ، پیاده سازی و توسعه سیستمهای كاربردی مبتنی بر فناوری اطلاعات از سیاستهای اصلی است كه هر سازمانی باید آنرا در سرلوحه برنامه خویش قرار دهد. </a:t>
            </a:r>
          </a:p>
        </p:txBody>
      </p:sp>
      <p:pic>
        <p:nvPicPr>
          <p:cNvPr id="6146" name="Picture 2" descr="C:\Users\Admin\Desktop\images (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1" y="2686249"/>
            <a:ext cx="2689953" cy="3648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9323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188640"/>
            <a:ext cx="7308304" cy="6001643"/>
          </a:xfrm>
          <a:prstGeom prst="rect">
            <a:avLst/>
          </a:prstGeom>
        </p:spPr>
        <p:txBody>
          <a:bodyPr wrap="square">
            <a:spAutoFit/>
          </a:bodyPr>
          <a:lstStyle/>
          <a:p>
            <a:r>
              <a:rPr lang="fa-IR" sz="2400" dirty="0">
                <a:solidFill>
                  <a:schemeClr val="tx2">
                    <a:lumMod val="75000"/>
                  </a:schemeClr>
                </a:solidFill>
              </a:rPr>
              <a:t>● نتیجه گیری </a:t>
            </a:r>
            <a:r>
              <a:rPr lang="fa-IR" sz="2400" dirty="0" smtClean="0">
                <a:solidFill>
                  <a:schemeClr val="tx2">
                    <a:lumMod val="75000"/>
                  </a:schemeClr>
                </a:solidFill>
              </a:rPr>
              <a:t/>
            </a:r>
            <a:br>
              <a:rPr lang="fa-IR" sz="2400" dirty="0" smtClean="0">
                <a:solidFill>
                  <a:schemeClr val="tx2">
                    <a:lumMod val="75000"/>
                  </a:schemeClr>
                </a:solidFill>
              </a:rPr>
            </a:br>
            <a:r>
              <a:rPr lang="fa-IR" sz="2400" dirty="0">
                <a:solidFill>
                  <a:schemeClr val="tx2">
                    <a:lumMod val="75000"/>
                  </a:schemeClr>
                </a:solidFill>
              </a:rPr>
              <a:t>برای آنكه تكنولوژی اطلاعات به صورت راهبردی در سطح سازمانی مورد استفاده قرارگیرد، به برنامه ریزی دقیقی </a:t>
            </a:r>
            <a:r>
              <a:rPr lang="fa-IR" sz="2400" dirty="0" smtClean="0">
                <a:solidFill>
                  <a:schemeClr val="tx2">
                    <a:lumMod val="75000"/>
                  </a:schemeClr>
                </a:solidFill>
              </a:rPr>
              <a:t>نیاز </a:t>
            </a:r>
            <a:r>
              <a:rPr lang="fa-IR" sz="2400" dirty="0">
                <a:solidFill>
                  <a:schemeClr val="tx2">
                    <a:lumMod val="75000"/>
                  </a:schemeClr>
                </a:solidFill>
              </a:rPr>
              <a:t>است.این برنامه ریزی شامل مطالعه عمیق در فرهنگ سازمان ، توانایی سازمان ، انجام تغییرات ، محیط خارجی سازمان ، میزان پشتیبانی مدیریت ، نیازهای اطلاعاتی سازمان و راههای برآورده ساختن آنها می شود. همچنین باید مهارتهای موجود در سازمان در زمینه تكنولوژی اطلاعات بررسی گردند تا اطمینان حاصل گردد كه نیروی انسانی مناسب و كافی برای نگهداری سیستم ها هم در بعد سخت افزار و هم نرم افزار وجود داشته باشد. </a:t>
            </a:r>
            <a:r>
              <a:rPr lang="fa-IR" sz="2400" dirty="0" smtClean="0">
                <a:solidFill>
                  <a:schemeClr val="tx2">
                    <a:lumMod val="75000"/>
                  </a:schemeClr>
                </a:solidFill>
              </a:rPr>
              <a:t/>
            </a:r>
            <a:br>
              <a:rPr lang="fa-IR" sz="2400" dirty="0" smtClean="0">
                <a:solidFill>
                  <a:schemeClr val="tx2">
                    <a:lumMod val="75000"/>
                  </a:schemeClr>
                </a:solidFill>
              </a:rPr>
            </a:br>
            <a:r>
              <a:rPr lang="fa-IR" sz="2400" dirty="0">
                <a:solidFill>
                  <a:schemeClr val="tx2">
                    <a:lumMod val="75000"/>
                  </a:schemeClr>
                </a:solidFill>
              </a:rPr>
              <a:t>كمبود دانش مدیران در زمینه فناوری اطلاعات مانع پذیرش این تكنولوژی در سازمانها است.در نتیجه قبل از آنكه فناوری اطلاعات بتواند به نحو مؤثری در سطح سازمان به خدمت گرفته شود.مدیران باید در زمینه های مختلف این تكنولوژی آموزش داده‌شوند. اما متاسفانه مدیران آنچنان درگیر دیگر جنبه های تكنیكی و انبوه كاریها شده اند كه امكان توجه بر دیگر ابعاد مدیریت سازمان وجود ندارد. </a:t>
            </a:r>
          </a:p>
        </p:txBody>
      </p:sp>
    </p:spTree>
    <p:extLst>
      <p:ext uri="{BB962C8B-B14F-4D97-AF65-F5344CB8AC3E}">
        <p14:creationId xmlns:p14="http://schemas.microsoft.com/office/powerpoint/2010/main" val="2017669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116632"/>
            <a:ext cx="6912768" cy="5632311"/>
          </a:xfrm>
          <a:prstGeom prst="rect">
            <a:avLst/>
          </a:prstGeom>
        </p:spPr>
        <p:txBody>
          <a:bodyPr wrap="square">
            <a:spAutoFit/>
          </a:bodyPr>
          <a:lstStyle/>
          <a:p>
            <a:r>
              <a:rPr lang="fa-IR" sz="2400" b="1" dirty="0"/>
              <a:t>مقدمه</a:t>
            </a:r>
            <a:endParaRPr lang="fa-IR" sz="2400" dirty="0"/>
          </a:p>
          <a:p>
            <a:r>
              <a:rPr lang="fa-IR" sz="2400" dirty="0"/>
              <a:t>افزایش سرعت تغییر فناوری اطلاعات در حوزه سیستم‌های اطلاعاتی باعث شده است كه دیدگاه‌های كوتاه مدت هرچند كه جامع و سازمان‌نگر باشند، كارایی لازم را برای بهره‌گیری مناسب از فناوری اطلاعات نداشته باشند. ایجاد سیستم‌های اطلاعاتی با استفاده از متدولوژی‌های برنامه‌ریزی سیستم‌های اطلاعاتی گاه تا چندین سال طول می‌كشد. در طول این دوره، محیط سازمان‌ها در حال تغییر و تحول هستند، فناوری نیز به سرعت </a:t>
            </a:r>
            <a:r>
              <a:rPr lang="fa-IR" sz="2400" dirty="0" smtClean="0"/>
              <a:t>در حال تغییر </a:t>
            </a:r>
            <a:r>
              <a:rPr lang="fa-IR" sz="2400" dirty="0"/>
              <a:t>است در چنین اوضاع و احوالی وجود یك برنامه كاملا كلان و به دور از جزئیات برای مشخص كردن سیر حركت سازمان در مسیر توسعه سیستم‌های اطلاعاتی ضروری است. چنین مشكلی برای پروژه‌های فناوری اطلاعات با تدوین طرح برنامه‌ریزی راهبردی سیستم‌های اطلاعاتی در قالب طرح‌های جامع رفع می‌گردد.</a:t>
            </a:r>
          </a:p>
          <a:p>
            <a:r>
              <a:rPr lang="fa-IR" sz="2400" dirty="0" smtClean="0"/>
              <a:t>در </a:t>
            </a:r>
            <a:r>
              <a:rPr lang="fa-IR" sz="2400" dirty="0"/>
              <a:t>این بخش به بررسی </a:t>
            </a:r>
            <a:r>
              <a:rPr lang="fa-IR" sz="2400" dirty="0" smtClean="0"/>
              <a:t>عوامل موثر بر پزیرش فناوری اطلاعات در سازمان ها و نقش آن در عملکرد سازمان ها میپردازیم.</a:t>
            </a:r>
            <a:endParaRPr lang="fa-IR" sz="2400" dirty="0"/>
          </a:p>
        </p:txBody>
      </p:sp>
    </p:spTree>
    <p:extLst>
      <p:ext uri="{BB962C8B-B14F-4D97-AF65-F5344CB8AC3E}">
        <p14:creationId xmlns:p14="http://schemas.microsoft.com/office/powerpoint/2010/main" val="21129720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9592" y="260648"/>
            <a:ext cx="7416824" cy="1080120"/>
          </a:xfrm>
        </p:spPr>
        <p:txBody>
          <a:bodyPr>
            <a:normAutofit/>
          </a:bodyPr>
          <a:lstStyle/>
          <a:p>
            <a:r>
              <a:rPr lang="fa-IR" sz="3200" dirty="0" smtClean="0"/>
              <a:t>بررسی عوامل مؤثر بر پذیرش فناوری‌های اطلاعاتی در سازمان‌ها </a:t>
            </a:r>
            <a:endParaRPr lang="fa-IR" sz="3200" dirty="0"/>
          </a:p>
        </p:txBody>
      </p:sp>
      <p:sp>
        <p:nvSpPr>
          <p:cNvPr id="3" name="Subtitle 2"/>
          <p:cNvSpPr>
            <a:spLocks noGrp="1"/>
          </p:cNvSpPr>
          <p:nvPr>
            <p:ph type="subTitle" idx="1"/>
          </p:nvPr>
        </p:nvSpPr>
        <p:spPr>
          <a:xfrm>
            <a:off x="179512" y="1268760"/>
            <a:ext cx="8208912" cy="2232248"/>
          </a:xfrm>
        </p:spPr>
        <p:txBody>
          <a:bodyPr>
            <a:noAutofit/>
          </a:bodyPr>
          <a:lstStyle/>
          <a:p>
            <a:r>
              <a:rPr lang="fa-IR" sz="2000" b="1" dirty="0" smtClean="0"/>
              <a:t>1-عوامل فناورانه: </a:t>
            </a:r>
            <a:r>
              <a:rPr lang="fa-IR" sz="2000" dirty="0" smtClean="0"/>
              <a:t>این دسته از عاملها، عواملی وابسته به خود فناوری که بر پذیرش آن در یک سازمان مؤثرند را دربر میگیرد. منافع فناوری مدنظر از منظر سازمان و موانع و چالشهای آن فناوری برای سازمان، در دسترس بودن، سهولت کاربرد، هزینه های  بکارگیری فناوری، چشمانداز فناوری، اینکه فناوری در چه مرحله های از زیستچرخ خود است و مواردی از این دست که به ماهیت و وضعیت خود فناوری در عرصه کسب وکار میپردازد از جمله عوامل قابل ذکر بر پذیرش فناوری  در سازمانها میباشند. </a:t>
            </a:r>
          </a:p>
        </p:txBody>
      </p:sp>
      <p:sp>
        <p:nvSpPr>
          <p:cNvPr id="4" name="Rectangle 3"/>
          <p:cNvSpPr/>
          <p:nvPr/>
        </p:nvSpPr>
        <p:spPr>
          <a:xfrm>
            <a:off x="611560" y="4365104"/>
            <a:ext cx="7776864" cy="461665"/>
          </a:xfrm>
          <a:prstGeom prst="rect">
            <a:avLst/>
          </a:prstGeom>
        </p:spPr>
        <p:txBody>
          <a:bodyPr wrap="square">
            <a:spAutoFit/>
          </a:bodyPr>
          <a:lstStyle/>
          <a:p>
            <a:r>
              <a:rPr lang="fa-IR" sz="2400" dirty="0" smtClean="0"/>
              <a:t> </a:t>
            </a:r>
            <a:endParaRPr lang="fa-IR" sz="2400" dirty="0"/>
          </a:p>
        </p:txBody>
      </p:sp>
      <p:sp>
        <p:nvSpPr>
          <p:cNvPr id="5" name="Rectangle 4"/>
          <p:cNvSpPr/>
          <p:nvPr/>
        </p:nvSpPr>
        <p:spPr>
          <a:xfrm>
            <a:off x="601681" y="3501008"/>
            <a:ext cx="8136904" cy="2308324"/>
          </a:xfrm>
          <a:prstGeom prst="rect">
            <a:avLst/>
          </a:prstGeom>
        </p:spPr>
        <p:txBody>
          <a:bodyPr wrap="square">
            <a:spAutoFit/>
          </a:bodyPr>
          <a:lstStyle/>
          <a:p>
            <a:r>
              <a:rPr lang="fa-IR" sz="2400" dirty="0" smtClean="0"/>
              <a:t>۲-عوامل سازمانی : عناصر متعددی مربوط به سازمانی میتوانند بر پذیرش یا عدم پذیرش فناوری در یک سازمان مؤثر باشند. پژوهشهای پیشین در زمینه پذیرش فناوری بر عواملی چون اندازه سازمان، فناوری مورد استفاده، قدرت و وضعیت مالی سازمان تاثیر گذاشته اند</a:t>
            </a:r>
            <a:r>
              <a:rPr lang="en-US" sz="2400" dirty="0" smtClean="0"/>
              <a:t>Haller 2011; </a:t>
            </a:r>
            <a:r>
              <a:rPr lang="en-US" sz="2400" dirty="0" err="1" smtClean="0"/>
              <a:t>Pudjianto</a:t>
            </a:r>
            <a:r>
              <a:rPr lang="en-US" sz="2400" dirty="0" smtClean="0"/>
              <a:t> et al, 2). </a:t>
            </a:r>
            <a:r>
              <a:rPr lang="fa-IR" sz="2400" dirty="0" smtClean="0"/>
              <a:t>) در این میان اندازه سازمانی و ثبات مدیریتی سازمانی دو عامل مهم است که در پذیرش فناوری اطلاعات میتواند مؤثر باشد. </a:t>
            </a:r>
            <a:endParaRPr lang="fa-IR" sz="2400" dirty="0"/>
          </a:p>
        </p:txBody>
      </p:sp>
      <p:sp>
        <p:nvSpPr>
          <p:cNvPr id="6" name="Rectangle 5"/>
          <p:cNvSpPr/>
          <p:nvPr/>
        </p:nvSpPr>
        <p:spPr>
          <a:xfrm>
            <a:off x="2213992" y="5229200"/>
            <a:ext cx="6174432" cy="369332"/>
          </a:xfrm>
          <a:prstGeom prst="rect">
            <a:avLst/>
          </a:prstGeom>
        </p:spPr>
        <p:txBody>
          <a:bodyPr wrap="square">
            <a:spAutoFit/>
          </a:bodyPr>
          <a:lstStyle/>
          <a:p>
            <a:r>
              <a:rPr lang="fa-IR" dirty="0" smtClean="0"/>
              <a:t> </a:t>
            </a:r>
            <a:endParaRPr lang="fa-IR" dirty="0"/>
          </a:p>
        </p:txBody>
      </p:sp>
    </p:spTree>
    <p:extLst>
      <p:ext uri="{BB962C8B-B14F-4D97-AF65-F5344CB8AC3E}">
        <p14:creationId xmlns:p14="http://schemas.microsoft.com/office/powerpoint/2010/main" val="14902574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88640"/>
            <a:ext cx="8013576" cy="2592288"/>
          </a:xfrm>
        </p:spPr>
        <p:txBody>
          <a:bodyPr>
            <a:normAutofit/>
          </a:bodyPr>
          <a:lstStyle/>
          <a:p>
            <a:r>
              <a:rPr lang="fa-IR" sz="2000" dirty="0" smtClean="0"/>
              <a:t>۳-عوامل محیطی:  نقش عوامل محیطی در تصمیمات سازمانی در پژوهشهای متعددی بررسی شده است. در حوزه فناوری اطلاعات نیز مطالعات مختلفی جهت بررسی عوامل مؤثر محیطی بر پذیرش فناوری های اطلاعاتی و ارتباطی در سازمانها انجام شدهاست. از جمله این موارد میتوان به تئوری ایزوموفیسم اشاره کرد که در آن روند حرکتی صنعت و بازیگران موفق آن به عنوان مرجع تقلید سازمانها نوعی فشار برای تقلید و مشابه سازی را ایجاد میکنند. به عبارتی فشار رقبا و محیط صنعت در پذیرش یک فناوری نقش مهمی دارد:</a:t>
            </a:r>
            <a:endParaRPr lang="fa-IR" sz="2000" dirty="0"/>
          </a:p>
        </p:txBody>
      </p:sp>
      <p:pic>
        <p:nvPicPr>
          <p:cNvPr id="2050" name="Picture 2" descr="C:\Users\Admin\Desktop\math2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79712" y="2924944"/>
            <a:ext cx="5184576" cy="3171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1899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60648"/>
            <a:ext cx="7772400" cy="1470025"/>
          </a:xfrm>
        </p:spPr>
        <p:txBody>
          <a:bodyPr>
            <a:normAutofit/>
          </a:bodyPr>
          <a:lstStyle/>
          <a:p>
            <a:r>
              <a:rPr lang="fa-IR" sz="2800" b="1" dirty="0">
                <a:solidFill>
                  <a:srgbClr val="FF0000"/>
                </a:solidFill>
              </a:rPr>
              <a:t>نقش فناوری اطلاعات در عملکرد سازمان‌ها</a:t>
            </a:r>
          </a:p>
        </p:txBody>
      </p:sp>
      <p:sp>
        <p:nvSpPr>
          <p:cNvPr id="3" name="Subtitle 2"/>
          <p:cNvSpPr>
            <a:spLocks noGrp="1"/>
          </p:cNvSpPr>
          <p:nvPr>
            <p:ph type="subTitle" idx="1"/>
          </p:nvPr>
        </p:nvSpPr>
        <p:spPr>
          <a:xfrm>
            <a:off x="1619672" y="1412776"/>
            <a:ext cx="6400800" cy="1752600"/>
          </a:xfrm>
        </p:spPr>
        <p:txBody>
          <a:bodyPr>
            <a:noAutofit/>
          </a:bodyPr>
          <a:lstStyle/>
          <a:p>
            <a:r>
              <a:rPr lang="fa-IR" sz="2800" dirty="0"/>
              <a:t>نقش فناوری اطلاعات در سازمانهای جدید به اندازه‌ای پررنگ است که بسیاری از نظریه پردازان سازمان، مدیران و تصمیم گیران سازمانها را به اتخاذ استراتژی مرتبط با این </a:t>
            </a:r>
            <a:r>
              <a:rPr lang="fa-IR" sz="2800" dirty="0" smtClean="0"/>
              <a:t>فناوری ها </a:t>
            </a:r>
            <a:r>
              <a:rPr lang="fa-IR" sz="2800" dirty="0"/>
              <a:t>در جهت گیریهای آتی سازمان‌ها توصیه می‌کنند.</a:t>
            </a:r>
            <a:r>
              <a:rPr lang="fa-IR" sz="2800" dirty="0" smtClean="0"/>
              <a:t/>
            </a:r>
            <a:br>
              <a:rPr lang="fa-IR" sz="2800" dirty="0" smtClean="0"/>
            </a:br>
            <a:endParaRPr lang="fa-IR" sz="2800" dirty="0">
              <a:solidFill>
                <a:schemeClr val="tx1"/>
              </a:solidFill>
            </a:endParaRPr>
          </a:p>
        </p:txBody>
      </p:sp>
      <p:sp>
        <p:nvSpPr>
          <p:cNvPr id="4" name="Rectangle 3"/>
          <p:cNvSpPr/>
          <p:nvPr/>
        </p:nvSpPr>
        <p:spPr>
          <a:xfrm>
            <a:off x="899592" y="3645024"/>
            <a:ext cx="6984776" cy="1015663"/>
          </a:xfrm>
          <a:prstGeom prst="rect">
            <a:avLst/>
          </a:prstGeom>
        </p:spPr>
        <p:txBody>
          <a:bodyPr wrap="square">
            <a:spAutoFit/>
          </a:bodyPr>
          <a:lstStyle/>
          <a:p>
            <a:r>
              <a:rPr lang="fa-IR" sz="2000" dirty="0"/>
              <a:t>شاید بتوان گفت به کارگیری صحیح فناوری اطلاعات نه تنها آینده زندگی بشر را بهبود خواهد بخشید، بلکه سعی دارد تا خرابیهای به بار آمده ناشی از </a:t>
            </a:r>
            <a:r>
              <a:rPr lang="fa-IR" sz="2000" dirty="0" smtClean="0"/>
              <a:t>فناوری های </a:t>
            </a:r>
            <a:r>
              <a:rPr lang="fa-IR" sz="2000" dirty="0"/>
              <a:t>گذشته را نیز اصلاح کند. </a:t>
            </a:r>
          </a:p>
        </p:txBody>
      </p:sp>
      <p:sp>
        <p:nvSpPr>
          <p:cNvPr id="5" name="Rectangle 4"/>
          <p:cNvSpPr/>
          <p:nvPr/>
        </p:nvSpPr>
        <p:spPr>
          <a:xfrm>
            <a:off x="539552" y="4851655"/>
            <a:ext cx="7776864" cy="1754326"/>
          </a:xfrm>
          <a:prstGeom prst="rect">
            <a:avLst/>
          </a:prstGeom>
        </p:spPr>
        <p:txBody>
          <a:bodyPr wrap="square">
            <a:spAutoFit/>
          </a:bodyPr>
          <a:lstStyle/>
          <a:p>
            <a:r>
              <a:rPr lang="fa-IR" dirty="0"/>
              <a:t>در کل </a:t>
            </a:r>
            <a:r>
              <a:rPr lang="fa-IR" dirty="0" smtClean="0"/>
              <a:t>فناوری های </a:t>
            </a:r>
            <a:r>
              <a:rPr lang="fa-IR" dirty="0"/>
              <a:t>اطلاعاتی همراه با فاکتورهای خود تحولات عظیمی در شرکتها و سازمان های بازرگانی ایجاد کرده است به گونه ای که عملکرد کلی این قبیل شرکتها کاملاً تحت تاثیر میزان کاربرد </a:t>
            </a:r>
            <a:r>
              <a:rPr lang="fa-IR" dirty="0" smtClean="0"/>
              <a:t>فناوری های </a:t>
            </a:r>
            <a:r>
              <a:rPr lang="fa-IR" dirty="0"/>
              <a:t>مورد بحث است. </a:t>
            </a:r>
            <a:r>
              <a:rPr lang="fa-IR" dirty="0" smtClean="0"/>
              <a:t/>
            </a:r>
            <a:br>
              <a:rPr lang="fa-IR" dirty="0" smtClean="0"/>
            </a:br>
            <a:r>
              <a:rPr lang="fa-IR" dirty="0"/>
              <a:t>در این میان مدیریت منابع انسانی به دلیل نقش گسترده‌ای که در سازمان دارد به نوبه خود متاثر از این تحولات است.</a:t>
            </a:r>
            <a:r>
              <a:rPr lang="fa-IR" dirty="0" smtClean="0"/>
              <a:t/>
            </a:r>
            <a:br>
              <a:rPr lang="fa-IR" dirty="0" smtClean="0"/>
            </a:br>
            <a:endParaRPr lang="fa-IR" dirty="0"/>
          </a:p>
        </p:txBody>
      </p:sp>
    </p:spTree>
    <p:extLst>
      <p:ext uri="{BB962C8B-B14F-4D97-AF65-F5344CB8AC3E}">
        <p14:creationId xmlns:p14="http://schemas.microsoft.com/office/powerpoint/2010/main" val="451192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9761"/>
            <a:ext cx="5530170" cy="523220"/>
          </a:xfrm>
          <a:prstGeom prst="rect">
            <a:avLst/>
          </a:prstGeom>
        </p:spPr>
        <p:txBody>
          <a:bodyPr wrap="square">
            <a:spAutoFit/>
          </a:bodyPr>
          <a:lstStyle/>
          <a:p>
            <a:pPr fontAlgn="t"/>
            <a:r>
              <a:rPr lang="fa-IR" sz="2800" b="1" dirty="0" smtClean="0">
                <a:solidFill>
                  <a:srgbClr val="FF0000"/>
                </a:solidFill>
              </a:rPr>
              <a:t>«اهمیت </a:t>
            </a:r>
            <a:r>
              <a:rPr lang="fa-IR" sz="2800" b="1" dirty="0">
                <a:solidFill>
                  <a:srgbClr val="FF0000"/>
                </a:solidFill>
              </a:rPr>
              <a:t>مدیریت منابع انسانی در </a:t>
            </a:r>
            <a:r>
              <a:rPr lang="fa-IR" sz="2800" b="1" dirty="0" smtClean="0">
                <a:solidFill>
                  <a:srgbClr val="FF0000"/>
                </a:solidFill>
              </a:rPr>
              <a:t>سازمان»</a:t>
            </a:r>
            <a:endParaRPr lang="fa-IR" sz="2800" b="1" dirty="0">
              <a:solidFill>
                <a:srgbClr val="FF0000"/>
              </a:solidFill>
            </a:endParaRPr>
          </a:p>
        </p:txBody>
      </p:sp>
      <p:pic>
        <p:nvPicPr>
          <p:cNvPr id="1026" name="Picture 2" descr="C:\Users\Admin\Desktop\DFDFDF15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2698" y="836712"/>
            <a:ext cx="2422464" cy="288032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23528" y="1988840"/>
            <a:ext cx="5837122" cy="4708981"/>
          </a:xfrm>
          <a:prstGeom prst="rect">
            <a:avLst/>
          </a:prstGeom>
        </p:spPr>
        <p:txBody>
          <a:bodyPr wrap="square">
            <a:spAutoFit/>
          </a:bodyPr>
          <a:lstStyle/>
          <a:p>
            <a:r>
              <a:rPr lang="fa-IR" sz="2000" dirty="0"/>
              <a:t>سازمان ها به وضوح متشکل از چیزی بیش از نمودار های سازمانی هستند. موجودیت آنها براساس منابع متعددی همچون منابع انسانی، مالی، مادی و اطلاعاتی و دانش شکل می گیرد. با وجود این مدیریت منابع انسانی برای سازمان </a:t>
            </a:r>
            <a:r>
              <a:rPr lang="fa-IR" sz="2000" dirty="0" smtClean="0"/>
              <a:t>ها </a:t>
            </a:r>
            <a:r>
              <a:rPr lang="fa-IR" sz="2000" dirty="0"/>
              <a:t>کارکردی حیاتی تلقی می شود. زیرا مولفه اصلی شکل دهنده سازمان </a:t>
            </a:r>
            <a:r>
              <a:rPr lang="fa-IR" sz="2000" dirty="0" smtClean="0"/>
              <a:t>ها مردمند </a:t>
            </a:r>
            <a:r>
              <a:rPr lang="fa-IR" sz="2000" dirty="0"/>
              <a:t>و مدیریت اثر بخش آنها وظیفه اصلی مدیریت منابع انسانی است. در گذشته، رهبری نیروی انسانی در سازمان به عهده اداره آمار و امور اداری بود. اما امروزه تحت تاثیر عوامل بیرون سازمانی بالاخص تطابق قابلیت رهبری امور کارکنان با نیاز های جدید، امور مربوط به منابع انسانی در رابطه با رسالت و اهداف سازمان و در نظر داشتن چالش های محیطی سازماندهی می شود. بر این اساس، اهمیت عامل انسانی و نقش منحصر به فرد او به منزله یک منبع استراتژیک و طراح و مجری نظام ها و فراگرد های سازمانی جایگاهی بمراتب والاتر از گذشته یافته است تا جایی که در تفکر سازمانی پیشرفته از انسان به </a:t>
            </a:r>
            <a:r>
              <a:rPr lang="fa-IR" sz="2000" dirty="0" smtClean="0"/>
              <a:t> </a:t>
            </a:r>
            <a:r>
              <a:rPr lang="fa-IR" sz="2000" dirty="0"/>
              <a:t>مهمترین منبع و دارایی برای سازمانی یاد می شود</a:t>
            </a:r>
          </a:p>
        </p:txBody>
      </p:sp>
      <p:sp>
        <p:nvSpPr>
          <p:cNvPr id="4" name="Rectangle 3"/>
          <p:cNvSpPr/>
          <p:nvPr/>
        </p:nvSpPr>
        <p:spPr>
          <a:xfrm>
            <a:off x="1930757" y="809603"/>
            <a:ext cx="4572000" cy="1015663"/>
          </a:xfrm>
          <a:prstGeom prst="rect">
            <a:avLst/>
          </a:prstGeom>
        </p:spPr>
        <p:txBody>
          <a:bodyPr>
            <a:spAutoFit/>
          </a:bodyPr>
          <a:lstStyle/>
          <a:p>
            <a:r>
              <a:rPr lang="fa-IR" sz="2000" dirty="0"/>
              <a:t>مدیریت منابع انسانی و اداره کارکنان اصطلاحی نسبتا جدید است که از دهه 1970 به بعد مطرح گردیده است</a:t>
            </a:r>
          </a:p>
        </p:txBody>
      </p:sp>
    </p:spTree>
    <p:extLst>
      <p:ext uri="{BB962C8B-B14F-4D97-AF65-F5344CB8AC3E}">
        <p14:creationId xmlns:p14="http://schemas.microsoft.com/office/powerpoint/2010/main" val="1032796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0"/>
            <a:ext cx="7056784" cy="4401205"/>
          </a:xfrm>
          <a:prstGeom prst="rect">
            <a:avLst/>
          </a:prstGeom>
        </p:spPr>
        <p:txBody>
          <a:bodyPr wrap="square">
            <a:spAutoFit/>
          </a:bodyPr>
          <a:lstStyle/>
          <a:p>
            <a:r>
              <a:rPr lang="fa-IR" sz="2000" dirty="0"/>
              <a:t>سازمان ها همواره از جوانب مختلف تحت فشار هستند تا تغییراتی در آنها اعمال شود به عبارتی دیگر </a:t>
            </a:r>
            <a:r>
              <a:rPr lang="fa-IR" sz="2000" dirty="0" smtClean="0"/>
              <a:t>سازمان ها </a:t>
            </a:r>
            <a:r>
              <a:rPr lang="fa-IR" sz="2000" dirty="0"/>
              <a:t>برای انطباق با محیطشان تغییر می کنند و هدف نهایی از این تغییر یک مقوله استراتژیک است؛ </a:t>
            </a:r>
            <a:r>
              <a:rPr lang="fa-IR" sz="2000" dirty="0" smtClean="0"/>
              <a:t>سازمان ها </a:t>
            </a:r>
            <a:r>
              <a:rPr lang="fa-IR" sz="2000" dirty="0"/>
              <a:t>از طریق انطباق با محیط می خواهند عملکرد بقاء، رشد و پیشرفت را تضمین کند. از این رو ساختار سازمانی در این رابطه نقشی مهم ایفا می کند.</a:t>
            </a:r>
            <a:r>
              <a:rPr lang="fa-IR" sz="2000" dirty="0" smtClean="0"/>
              <a:t/>
            </a:r>
            <a:br>
              <a:rPr lang="fa-IR" sz="2000" dirty="0" smtClean="0"/>
            </a:br>
            <a:r>
              <a:rPr lang="fa-IR" sz="2000" dirty="0" smtClean="0"/>
              <a:t/>
            </a:r>
            <a:br>
              <a:rPr lang="fa-IR" sz="2000" dirty="0" smtClean="0"/>
            </a:br>
            <a:r>
              <a:rPr lang="fa-IR" sz="2000" dirty="0"/>
              <a:t>وقتی سازمان شکل معینی را می‌پذیرد بهتر می تواند وظایف خود را انجام دهد. در این رابطه به خصوص </a:t>
            </a:r>
            <a:r>
              <a:rPr lang="fa-IR" sz="2000" dirty="0" smtClean="0"/>
              <a:t>فناوری های </a:t>
            </a:r>
            <a:r>
              <a:rPr lang="fa-IR" sz="2000" dirty="0"/>
              <a:t>اطلاعاتی عامل اصلی تغییر محسوب می شوند. </a:t>
            </a:r>
            <a:r>
              <a:rPr lang="fa-IR" sz="2000" dirty="0" smtClean="0"/>
              <a:t>فناوری های </a:t>
            </a:r>
            <a:r>
              <a:rPr lang="fa-IR" sz="2000" dirty="0"/>
              <a:t>اطلاعاتی نه تنها عامل تغییر هستند بلکه خودشان با سرعت رو به رشدی تغییر می کنند.</a:t>
            </a:r>
            <a:r>
              <a:rPr lang="fa-IR" sz="2000" dirty="0" smtClean="0"/>
              <a:t/>
            </a:r>
            <a:br>
              <a:rPr lang="fa-IR" sz="2000" dirty="0" smtClean="0"/>
            </a:br>
            <a:r>
              <a:rPr lang="fa-IR" sz="2000" dirty="0" smtClean="0"/>
              <a:t/>
            </a:r>
            <a:br>
              <a:rPr lang="fa-IR" sz="2000" dirty="0" smtClean="0"/>
            </a:br>
            <a:r>
              <a:rPr lang="fa-IR" sz="2000" dirty="0"/>
              <a:t>بر اساس این گزارش که اطلاعات آن از پایگاه مقالات علمی مدیریت برگفته شده است، پیشرفت در فناوری اطلاعات بدان معنی است که اطلاعات بیشتری در سازمانها ایجاد شده و گردش آن نیز سریع‌تر بوده است. </a:t>
            </a:r>
          </a:p>
        </p:txBody>
      </p:sp>
      <p:pic>
        <p:nvPicPr>
          <p:cNvPr id="3074" name="Picture 2" descr="C:\Users\Admin\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411" y="4656954"/>
            <a:ext cx="8136904" cy="2088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5892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55776" y="404664"/>
            <a:ext cx="5976664" cy="2246769"/>
          </a:xfrm>
          <a:prstGeom prst="rect">
            <a:avLst/>
          </a:prstGeom>
        </p:spPr>
        <p:txBody>
          <a:bodyPr wrap="square">
            <a:spAutoFit/>
          </a:bodyPr>
          <a:lstStyle/>
          <a:p>
            <a:r>
              <a:rPr lang="fa-IR" sz="2000" dirty="0"/>
              <a:t>برخی از مواردی که فناوری اطلاعات سبب تغییر فرآیندهای سازمان می شود عبارتند از اینکه فناوری اطلاعات موجب مکانیزه شدن و سرعت بالای فرآیندها می شود، مشاغل مجازی و همکاریهای راه دور را ممکن می سازد،‌ تعاملات را افزایش داده و بازخورد فوری را ممکن می‌سازد، موجب ایجاد، توزیع، مدیریت موثر و هوشمندانه دانش می شود، محاسبات را در سطح وسیع و بدون خستگی انجام می‌دهد و اطلاعات را در سطوح مختلف سازمان به اشتراک می گذارد.</a:t>
            </a:r>
          </a:p>
        </p:txBody>
      </p:sp>
      <p:sp>
        <p:nvSpPr>
          <p:cNvPr id="3" name="Rectangle 2"/>
          <p:cNvSpPr/>
          <p:nvPr/>
        </p:nvSpPr>
        <p:spPr>
          <a:xfrm>
            <a:off x="3635896" y="2996952"/>
            <a:ext cx="4896544" cy="3170099"/>
          </a:xfrm>
          <a:prstGeom prst="rect">
            <a:avLst/>
          </a:prstGeom>
        </p:spPr>
        <p:txBody>
          <a:bodyPr wrap="square">
            <a:spAutoFit/>
          </a:bodyPr>
          <a:lstStyle/>
          <a:p>
            <a:r>
              <a:rPr lang="fa-IR" sz="2000" dirty="0"/>
              <a:t>ساختار سازمانی مهمترین عامل در برقراری ارتباطات و استفاده بهینه از فناوری اطلاعات و ارتباطات است به عبارت دیگر سرمایه گذاری و به کارگیری فناوری اطلاعات و ارتباطات باید ساختار سازمانی را متحول و اثربخش سازد. از این رو جوامع دچار دوگانگی </a:t>
            </a:r>
            <a:r>
              <a:rPr lang="fa-IR" sz="2000" dirty="0" smtClean="0"/>
              <a:t>می </a:t>
            </a:r>
            <a:r>
              <a:rPr lang="fa-IR" sz="2000" dirty="0"/>
              <a:t>شوند و بخش فوقانی و زیرین ساختار اشتغال در حال رشد و بخش میانی آن در حال کوچک شدن است. سرعت و میزان این تغییر به جایگاه هر کشور در تقسیم کار جهانی و فضای سیاسی آن بستگی دارد.</a:t>
            </a:r>
            <a:r>
              <a:rPr lang="fa-IR" sz="2000" dirty="0" smtClean="0"/>
              <a:t/>
            </a:r>
            <a:br>
              <a:rPr lang="fa-IR" sz="2000" dirty="0" smtClean="0"/>
            </a:br>
            <a:endParaRPr lang="fa-IR" sz="2000" dirty="0"/>
          </a:p>
        </p:txBody>
      </p:sp>
      <p:pic>
        <p:nvPicPr>
          <p:cNvPr id="4098" name="Picture 2" descr="C:\Users\Admin\Desktop\images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677666"/>
            <a:ext cx="3240360" cy="2738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90778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349" y="1556792"/>
            <a:ext cx="9031803" cy="4708981"/>
          </a:xfrm>
          <a:prstGeom prst="rect">
            <a:avLst/>
          </a:prstGeom>
        </p:spPr>
        <p:txBody>
          <a:bodyPr wrap="square">
            <a:spAutoFit/>
          </a:bodyPr>
          <a:lstStyle/>
          <a:p>
            <a:r>
              <a:rPr lang="fa-IR" sz="2000" b="1" dirty="0" smtClean="0"/>
              <a:t>1)فرهنگ سازی: </a:t>
            </a:r>
            <a:r>
              <a:rPr lang="fa-IR" sz="2000" dirty="0" smtClean="0"/>
              <a:t>بستر </a:t>
            </a:r>
            <a:r>
              <a:rPr lang="fa-IR" sz="2000" dirty="0"/>
              <a:t>سازی فرهنگی در هر سازمان جهت اجرای موفقیت آمیز فناوری اطلاعات لازم می باشد. </a:t>
            </a:r>
            <a:r>
              <a:rPr lang="fa-IR" sz="2000" dirty="0" smtClean="0"/>
              <a:t/>
            </a:r>
            <a:br>
              <a:rPr lang="fa-IR" sz="2000" dirty="0" smtClean="0"/>
            </a:br>
            <a:r>
              <a:rPr lang="fa-IR" sz="2000" b="1" dirty="0" smtClean="0"/>
              <a:t>2)اعتقاد و باور مدیران ارشد سازمان:</a:t>
            </a:r>
            <a:r>
              <a:rPr lang="fa-IR" sz="2000" dirty="0" smtClean="0"/>
              <a:t> </a:t>
            </a:r>
            <a:r>
              <a:rPr lang="fa-IR" sz="2000" dirty="0"/>
              <a:t>هرچه مدیران ارشد سازمان به فناوری اطلاعات به عنوان یك مقوله </a:t>
            </a:r>
            <a:r>
              <a:rPr lang="fa-IR" sz="2000" dirty="0" smtClean="0"/>
              <a:t>از </a:t>
            </a:r>
            <a:r>
              <a:rPr lang="fa-IR" sz="2000" dirty="0"/>
              <a:t>سازمان خویش توجه كنند ، موفقیت بكارگیری آن سریعتر و بیشتر خواهد </a:t>
            </a:r>
            <a:r>
              <a:rPr lang="fa-IR" sz="2000" dirty="0" smtClean="0"/>
              <a:t>بود.در </a:t>
            </a:r>
            <a:r>
              <a:rPr lang="fa-IR" sz="2000" dirty="0"/>
              <a:t>این راه اعتقاد و اطمینان مدیران به آینده مؤثرترین عامل در موفقیت بكارگیری فناوری اطلاعات است. </a:t>
            </a:r>
            <a:r>
              <a:rPr lang="fa-IR" sz="2000" dirty="0" smtClean="0"/>
              <a:t/>
            </a:r>
            <a:br>
              <a:rPr lang="fa-IR" sz="2000" dirty="0" smtClean="0"/>
            </a:br>
            <a:r>
              <a:rPr lang="fa-IR" sz="2000" b="1" dirty="0" smtClean="0"/>
              <a:t>3)آفت شناسی:</a:t>
            </a:r>
            <a:r>
              <a:rPr lang="fa-IR" sz="2000" dirty="0" smtClean="0"/>
              <a:t>مشكلات </a:t>
            </a:r>
            <a:r>
              <a:rPr lang="fa-IR" sz="2000" dirty="0"/>
              <a:t>و موانع بكارگیری و پیاده </a:t>
            </a:r>
            <a:r>
              <a:rPr lang="fa-IR" sz="2000" dirty="0" smtClean="0"/>
              <a:t>سازی فناوری </a:t>
            </a:r>
            <a:r>
              <a:rPr lang="fa-IR" sz="2000" dirty="0"/>
              <a:t>اطلاعات در سازمان دقیق و علمی بررسی و برنامه‌ریزی‌شود. </a:t>
            </a:r>
            <a:r>
              <a:rPr lang="fa-IR" sz="2000" dirty="0" smtClean="0"/>
              <a:t/>
            </a:r>
            <a:br>
              <a:rPr lang="fa-IR" sz="2000" dirty="0" smtClean="0"/>
            </a:br>
            <a:r>
              <a:rPr lang="fa-IR" sz="2000" b="1" dirty="0" smtClean="0"/>
              <a:t>4)سوق به سمت ساختار فرایندی:</a:t>
            </a:r>
            <a:r>
              <a:rPr lang="fa-IR" sz="2000" dirty="0" smtClean="0"/>
              <a:t>ساختار </a:t>
            </a:r>
            <a:r>
              <a:rPr lang="fa-IR" sz="2000" dirty="0"/>
              <a:t>سازمانهای مرتبط با فناوری اطلاعات باید از ساختار وظایفی خارج و به سمت ساختار فرآیندی سوق داده شود. </a:t>
            </a:r>
            <a:r>
              <a:rPr lang="fa-IR" sz="2000" dirty="0" smtClean="0"/>
              <a:t/>
            </a:r>
            <a:br>
              <a:rPr lang="fa-IR" sz="2000" dirty="0" smtClean="0"/>
            </a:br>
            <a:r>
              <a:rPr lang="fa-IR" sz="2000" b="1" dirty="0" smtClean="0"/>
              <a:t>5)درگیری کلیه افراد سازمان در امور فناوری اطلاعات:</a:t>
            </a:r>
            <a:r>
              <a:rPr lang="fa-IR" sz="2000" dirty="0" smtClean="0"/>
              <a:t>كلیه </a:t>
            </a:r>
            <a:r>
              <a:rPr lang="fa-IR" sz="2000" dirty="0"/>
              <a:t>اعضای سازمان از مدیر ارشد تا كارمندان سطح عملیاتی باید به عنوان كارشناسان فناوری اطلاعات شناخته شوند. </a:t>
            </a:r>
            <a:r>
              <a:rPr lang="fa-IR" sz="2000" dirty="0" smtClean="0"/>
              <a:t/>
            </a:r>
            <a:br>
              <a:rPr lang="fa-IR" sz="2000" dirty="0" smtClean="0"/>
            </a:br>
            <a:r>
              <a:rPr lang="fa-IR" sz="2000" b="1" dirty="0" smtClean="0"/>
              <a:t>6)بهبود شاخص های بهری بری:</a:t>
            </a:r>
            <a:r>
              <a:rPr lang="fa-IR" sz="2000" dirty="0" smtClean="0"/>
              <a:t>شاخصهای </a:t>
            </a:r>
            <a:r>
              <a:rPr lang="fa-IR" sz="2000" dirty="0"/>
              <a:t>اندازه گیری بهره وری در سازمان باید به سمت بهبود رشد نماید و از اطلاعات جهت تبدیل به دانش استفاده شود. </a:t>
            </a:r>
            <a:r>
              <a:rPr lang="fa-IR" sz="2000" dirty="0" smtClean="0"/>
              <a:t/>
            </a:r>
            <a:br>
              <a:rPr lang="fa-IR" sz="2000" dirty="0" smtClean="0"/>
            </a:br>
            <a:r>
              <a:rPr lang="fa-IR" sz="2000" b="1" dirty="0" smtClean="0"/>
              <a:t>7)کوچک سازی:</a:t>
            </a:r>
            <a:r>
              <a:rPr lang="fa-IR" sz="2000" dirty="0" smtClean="0"/>
              <a:t>ارج </a:t>
            </a:r>
            <a:r>
              <a:rPr lang="fa-IR" sz="2000" dirty="0"/>
              <a:t>كردن فعالیتهای غیر محوری از محیط سازمان كه كوچك سازی گفته می‌شود ، از ضروریات ملی بشمار می رود. </a:t>
            </a:r>
          </a:p>
        </p:txBody>
      </p:sp>
      <p:sp>
        <p:nvSpPr>
          <p:cNvPr id="3" name="Rectangle 2"/>
          <p:cNvSpPr/>
          <p:nvPr/>
        </p:nvSpPr>
        <p:spPr>
          <a:xfrm>
            <a:off x="683568" y="188640"/>
            <a:ext cx="7704856" cy="830997"/>
          </a:xfrm>
          <a:prstGeom prst="rect">
            <a:avLst/>
          </a:prstGeom>
        </p:spPr>
        <p:txBody>
          <a:bodyPr wrap="square">
            <a:spAutoFit/>
          </a:bodyPr>
          <a:lstStyle/>
          <a:p>
            <a:r>
              <a:rPr lang="fa-IR" sz="2400" dirty="0">
                <a:solidFill>
                  <a:srgbClr val="C00000"/>
                </a:solidFill>
              </a:rPr>
              <a:t>▪ مهمترین عوامل كه در پیاده سازی تكنولوژی اطلاعات (فناوری اطلاعات) در هر سازمان باید مورد نظر و توجه قرارگیرد ، عبارتند از: </a:t>
            </a:r>
          </a:p>
        </p:txBody>
      </p:sp>
    </p:spTree>
    <p:extLst>
      <p:ext uri="{BB962C8B-B14F-4D97-AF65-F5344CB8AC3E}">
        <p14:creationId xmlns:p14="http://schemas.microsoft.com/office/powerpoint/2010/main" val="16549133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TotalTime>
  <Words>1182</Words>
  <Application>Microsoft Office PowerPoint</Application>
  <PresentationFormat>On-screen Show (4:3)</PresentationFormat>
  <Paragraphs>28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کاربرد فناوری اطلاعات در سازمان</vt:lpstr>
      <vt:lpstr>PowerPoint Presentation</vt:lpstr>
      <vt:lpstr>بررسی عوامل مؤثر بر پذیرش فناوری‌های اطلاعاتی در سازمان‌ها </vt:lpstr>
      <vt:lpstr>۳-عوامل محیطی:  نقش عوامل محیطی در تصمیمات سازمانی در پژوهشهای متعددی بررسی شده است. در حوزه فناوری اطلاعات نیز مطالعات مختلفی جهت بررسی عوامل مؤثر محیطی بر پذیرش فناوری های اطلاعاتی و ارتباطی در سازمانها انجام شدهاست. از جمله این موارد میتوان به تئوری ایزوموفیسم اشاره کرد که در آن روند حرکتی صنعت و بازیگران موفق آن به عنوان مرجع تقلید سازمانها نوعی فشار برای تقلید و مشابه سازی را ایجاد میکنند. به عبارتی فشار رقبا و محیط صنعت در پذیرش یک فناوری نقش مهمی دارد:</vt:lpstr>
      <vt:lpstr>نقش فناوری اطلاعات در عملکرد سازمان‌ها</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کاربرد فناوری اطلاعات در سازمان</dc:title>
  <dc:creator>Admin</dc:creator>
  <cp:lastModifiedBy>Admin</cp:lastModifiedBy>
  <cp:revision>21</cp:revision>
  <dcterms:created xsi:type="dcterms:W3CDTF">2015-11-10T10:29:30Z</dcterms:created>
  <dcterms:modified xsi:type="dcterms:W3CDTF">2015-11-29T18:59:29Z</dcterms:modified>
</cp:coreProperties>
</file>