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343" r:id="rId2"/>
    <p:sldId id="340" r:id="rId3"/>
    <p:sldId id="322" r:id="rId4"/>
    <p:sldId id="323" r:id="rId5"/>
    <p:sldId id="321" r:id="rId6"/>
    <p:sldId id="266" r:id="rId7"/>
    <p:sldId id="260" r:id="rId8"/>
    <p:sldId id="273" r:id="rId9"/>
    <p:sldId id="275" r:id="rId10"/>
    <p:sldId id="280" r:id="rId11"/>
    <p:sldId id="281" r:id="rId12"/>
    <p:sldId id="282" r:id="rId13"/>
    <p:sldId id="336" r:id="rId14"/>
    <p:sldId id="328" r:id="rId15"/>
    <p:sldId id="330" r:id="rId16"/>
    <p:sldId id="332" r:id="rId17"/>
    <p:sldId id="334" r:id="rId18"/>
    <p:sldId id="335" r:id="rId19"/>
    <p:sldId id="284" r:id="rId20"/>
    <p:sldId id="285" r:id="rId21"/>
    <p:sldId id="286" r:id="rId22"/>
    <p:sldId id="288" r:id="rId23"/>
    <p:sldId id="290" r:id="rId24"/>
    <p:sldId id="292" r:id="rId25"/>
    <p:sldId id="297" r:id="rId26"/>
    <p:sldId id="377" r:id="rId27"/>
    <p:sldId id="298" r:id="rId28"/>
    <p:sldId id="309" r:id="rId29"/>
    <p:sldId id="308" r:id="rId30"/>
    <p:sldId id="312" r:id="rId31"/>
    <p:sldId id="311" r:id="rId32"/>
    <p:sldId id="315" r:id="rId33"/>
    <p:sldId id="316" r:id="rId34"/>
    <p:sldId id="318" r:id="rId35"/>
    <p:sldId id="325" r:id="rId36"/>
    <p:sldId id="299" r:id="rId37"/>
    <p:sldId id="300" r:id="rId38"/>
    <p:sldId id="302" r:id="rId39"/>
    <p:sldId id="304" r:id="rId40"/>
    <p:sldId id="267" r:id="rId41"/>
    <p:sldId id="305" r:id="rId42"/>
    <p:sldId id="306" r:id="rId43"/>
    <p:sldId id="345" r:id="rId44"/>
    <p:sldId id="346" r:id="rId45"/>
    <p:sldId id="349" r:id="rId46"/>
    <p:sldId id="347" r:id="rId47"/>
    <p:sldId id="348" r:id="rId48"/>
    <p:sldId id="350" r:id="rId49"/>
    <p:sldId id="351" r:id="rId50"/>
    <p:sldId id="352" r:id="rId51"/>
    <p:sldId id="353" r:id="rId52"/>
    <p:sldId id="356" r:id="rId53"/>
    <p:sldId id="357" r:id="rId54"/>
    <p:sldId id="368" r:id="rId55"/>
    <p:sldId id="369" r:id="rId56"/>
    <p:sldId id="358" r:id="rId57"/>
    <p:sldId id="359" r:id="rId58"/>
    <p:sldId id="362" r:id="rId59"/>
    <p:sldId id="376" r:id="rId60"/>
    <p:sldId id="374" r:id="rId61"/>
    <p:sldId id="375" r:id="rId62"/>
    <p:sldId id="364" r:id="rId63"/>
    <p:sldId id="365" r:id="rId64"/>
    <p:sldId id="360" r:id="rId65"/>
    <p:sldId id="371" r:id="rId66"/>
    <p:sldId id="372" r:id="rId67"/>
    <p:sldId id="370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DAA15B-D180-4E23-A9F7-2EB2B7174E53}" type="datetimeFigureOut">
              <a:rPr lang="fa-IR" smtClean="0"/>
              <a:pPr/>
              <a:t>1436/12/30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5C9286C-85F3-4055-BF5F-69869B523ED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9409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908BF-2B7C-429A-BB6A-872FB3F25BF0}" type="slidenum">
              <a:rPr lang="cs-CZ"/>
              <a:pPr/>
              <a:t>4</a:t>
            </a:fld>
            <a:endParaRPr lang="cs-CZ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969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08013" y="280988"/>
            <a:ext cx="5618162" cy="421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853647" y="4344607"/>
            <a:ext cx="5514267" cy="426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140" tIns="44770" rIns="91140" bIns="44770"/>
          <a:lstStyle/>
          <a:p>
            <a:pPr defTabSz="762000">
              <a:spcBef>
                <a:spcPct val="30000"/>
              </a:spcBef>
            </a:pPr>
            <a:endParaRPr lang="fa-IR" sz="1200"/>
          </a:p>
        </p:txBody>
      </p:sp>
      <p:sp>
        <p:nvSpPr>
          <p:cNvPr id="440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>
                <a:ea typeface="華康中黑體(P)" pitchFamily="34" charset="-120"/>
              </a:rPr>
              <a:t>氫原子</a:t>
            </a:r>
            <a:r>
              <a:rPr lang="zh-TW" altLang="en-US"/>
              <a:t> 是唯一不含有中子的原子，因為原子核中只有一個質子，所以不須要中子介入。氫原子有一個電子，當它獲得一個額外電子，即成為氫離子 </a:t>
            </a:r>
            <a:r>
              <a:rPr lang="en-US" altLang="zh-TW"/>
              <a:t>(</a:t>
            </a:r>
            <a:r>
              <a:rPr lang="zh-TW" altLang="en-US"/>
              <a:t>稱 </a:t>
            </a:r>
            <a:r>
              <a:rPr lang="en-US" altLang="zh-TW"/>
              <a:t>hydride, :H</a:t>
            </a:r>
            <a:r>
              <a:rPr lang="en-US" altLang="zh-TW" baseline="30000"/>
              <a:t>-</a:t>
            </a:r>
            <a:r>
              <a:rPr lang="en-US" altLang="zh-TW"/>
              <a:t>)</a:t>
            </a:r>
            <a:r>
              <a:rPr lang="zh-TW" altLang="en-US"/>
              <a:t>；若 </a:t>
            </a:r>
            <a:r>
              <a:rPr lang="en-US" altLang="zh-TW"/>
              <a:t>hydride </a:t>
            </a:r>
            <a:r>
              <a:rPr lang="zh-TW" altLang="en-US"/>
              <a:t>丟掉一個電子，就變回氫原子；當氫原子再失去一個電子，就剩下質子 </a:t>
            </a:r>
            <a:r>
              <a:rPr lang="en-US" altLang="zh-TW"/>
              <a:t>(H</a:t>
            </a:r>
            <a:r>
              <a:rPr lang="en-US" altLang="zh-TW" baseline="30000"/>
              <a:t>+</a:t>
            </a:r>
            <a:r>
              <a:rPr lang="en-US" altLang="zh-TW"/>
              <a:t>)</a:t>
            </a:r>
            <a:r>
              <a:rPr lang="zh-TW" altLang="en-US"/>
              <a:t>。</a:t>
            </a:r>
          </a:p>
          <a:p>
            <a:r>
              <a:rPr lang="zh-TW" altLang="en-US"/>
              <a:t>附在分子基團上的氫原子 </a:t>
            </a:r>
            <a:r>
              <a:rPr lang="en-US" altLang="zh-TW"/>
              <a:t>(</a:t>
            </a:r>
            <a:r>
              <a:rPr lang="zh-TW" altLang="en-US"/>
              <a:t>如 </a:t>
            </a:r>
            <a:r>
              <a:rPr lang="en-US" altLang="zh-TW"/>
              <a:t>-COOH </a:t>
            </a:r>
            <a:r>
              <a:rPr lang="zh-TW" altLang="en-US"/>
              <a:t>上面的 </a:t>
            </a:r>
            <a:r>
              <a:rPr lang="en-US" altLang="zh-TW"/>
              <a:t>H) </a:t>
            </a:r>
            <a:r>
              <a:rPr lang="zh-TW" altLang="en-US"/>
              <a:t>因其陰電性太弱，因此電子常被附近的大原子搶走，剩下的質子脫出，電子則留在原來的分子，成為帶負電基團 </a:t>
            </a:r>
            <a:r>
              <a:rPr lang="en-US" altLang="zh-TW"/>
              <a:t>(-COO</a:t>
            </a:r>
            <a:r>
              <a:rPr lang="en-US" altLang="zh-TW" baseline="30000"/>
              <a:t>-</a:t>
            </a:r>
            <a:r>
              <a:rPr lang="en-US" altLang="zh-TW"/>
              <a:t>)</a:t>
            </a:r>
            <a:r>
              <a:rPr lang="zh-TW" altLang="en-US"/>
              <a:t>。 游離出來的質子，很容易吸附到電子較多的基團上 </a:t>
            </a:r>
            <a:r>
              <a:rPr lang="en-US" altLang="zh-TW"/>
              <a:t>(</a:t>
            </a:r>
            <a:r>
              <a:rPr lang="zh-TW" altLang="en-US"/>
              <a:t>例如 </a:t>
            </a:r>
            <a:r>
              <a:rPr lang="en-US" altLang="zh-TW"/>
              <a:t>–NH</a:t>
            </a:r>
            <a:r>
              <a:rPr lang="en-US" altLang="zh-TW" baseline="-25000"/>
              <a:t>2 </a:t>
            </a:r>
            <a:r>
              <a:rPr lang="zh-TW" altLang="en-US"/>
              <a:t>上有一對多餘的電子</a:t>
            </a:r>
            <a:r>
              <a:rPr lang="en-US" altLang="zh-TW"/>
              <a:t>)</a:t>
            </a:r>
            <a:r>
              <a:rPr lang="zh-TW" altLang="en-US"/>
              <a:t>，而給後者帶來一個正電 </a:t>
            </a:r>
            <a:r>
              <a:rPr lang="en-US" altLang="zh-TW"/>
              <a:t>(</a:t>
            </a:r>
            <a:r>
              <a:rPr lang="zh-TW" altLang="en-US"/>
              <a:t>成為 </a:t>
            </a:r>
            <a:r>
              <a:rPr lang="en-US" altLang="zh-TW"/>
              <a:t>–NH</a:t>
            </a:r>
            <a:r>
              <a:rPr lang="en-US" altLang="zh-TW" baseline="-25000"/>
              <a:t>3</a:t>
            </a:r>
            <a:r>
              <a:rPr lang="en-US" altLang="zh-TW" baseline="30000"/>
              <a:t>+</a:t>
            </a:r>
            <a:r>
              <a:rPr lang="en-US" altLang="zh-TW"/>
              <a:t>)</a:t>
            </a:r>
            <a:r>
              <a:rPr lang="zh-TW" altLang="en-US"/>
              <a:t>。這些可放出或吸收質子的基團，就是緩衝液的基本材料。當環境質子太多，就容易吸收質子；當環境質子太少，就釋放質子出來。</a:t>
            </a:r>
          </a:p>
          <a:p>
            <a:r>
              <a:rPr lang="zh-TW" altLang="en-US"/>
              <a:t>在水環境中，質子數量的多寡就是酸鹼度的指標，會影響分子上各種基團的帶電性質。而巨分子上這些電荷性質的變化，就是生物化學裡許多反應機制的根本肇因。</a:t>
            </a:r>
          </a:p>
          <a:p>
            <a:r>
              <a:rPr lang="zh-TW" altLang="en-US"/>
              <a:t>雖然環境中到處充斥著質子，但以能量而言質子並無貢獻；因為質子已經失去了電子，而電子是生物界的能量根源。但具有一個額外電子的 </a:t>
            </a:r>
            <a:r>
              <a:rPr lang="en-US" altLang="zh-TW"/>
              <a:t>hydride </a:t>
            </a:r>
            <a:r>
              <a:rPr lang="zh-TW" altLang="en-US"/>
              <a:t>就是具有能量位階的粒子，是自然界中能量的貯藏處。</a:t>
            </a:r>
          </a:p>
          <a:p>
            <a:r>
              <a:rPr lang="zh-TW" altLang="en-US"/>
              <a:t>汽油是由飽和碳氫化合物所組成 </a:t>
            </a:r>
            <a:r>
              <a:rPr lang="en-US" altLang="zh-TW"/>
              <a:t>(</a:t>
            </a:r>
            <a:r>
              <a:rPr lang="zh-TW" altLang="en-US"/>
              <a:t>如辛烷</a:t>
            </a:r>
            <a:r>
              <a:rPr lang="en-US" altLang="zh-TW"/>
              <a:t>)</a:t>
            </a:r>
            <a:r>
              <a:rPr lang="zh-TW" altLang="en-US"/>
              <a:t>，其碳原子上鍵結滿了氫原子，這些氫原子都擁有足額電子，有相當的化學能蘊藏。故當汽車燃燒汽油，氧化反應奪取這些電子，把碳原子變成二氧化碳，氫變成水分子 </a:t>
            </a:r>
            <a:r>
              <a:rPr lang="en-US" altLang="zh-TW"/>
              <a:t>(</a:t>
            </a:r>
            <a:r>
              <a:rPr lang="zh-TW" altLang="en-US"/>
              <a:t>氧化二氫 </a:t>
            </a:r>
            <a:r>
              <a:rPr lang="en-US" altLang="zh-TW"/>
              <a:t>H</a:t>
            </a:r>
            <a:r>
              <a:rPr lang="en-US" altLang="zh-TW" baseline="-25000"/>
              <a:t>2</a:t>
            </a:r>
            <a:r>
              <a:rPr lang="en-US" altLang="zh-TW"/>
              <a:t>O)</a:t>
            </a:r>
            <a:r>
              <a:rPr lang="zh-TW" altLang="en-US"/>
              <a:t>，同時放出能量。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4418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280988"/>
            <a:ext cx="5618162" cy="4213225"/>
          </a:xfrm>
        </p:spPr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853647" y="4344607"/>
            <a:ext cx="5514267" cy="426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140" tIns="44770" rIns="91140" bIns="44770"/>
          <a:lstStyle/>
          <a:p>
            <a:pPr defTabSz="762000">
              <a:spcBef>
                <a:spcPct val="30000"/>
              </a:spcBef>
            </a:pPr>
            <a:endParaRPr lang="fa-IR" sz="1200"/>
          </a:p>
        </p:txBody>
      </p:sp>
      <p:sp>
        <p:nvSpPr>
          <p:cNvPr id="4464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>
                <a:ea typeface="華康中黑體(P)" pitchFamily="34" charset="-120"/>
              </a:rPr>
              <a:t>質子</a:t>
            </a:r>
            <a:r>
              <a:rPr lang="zh-TW" altLang="en-US"/>
              <a:t> </a:t>
            </a:r>
            <a:r>
              <a:rPr lang="en-US" altLang="zh-TW"/>
              <a:t>proton </a:t>
            </a:r>
            <a:r>
              <a:rPr lang="zh-TW" altLang="en-US"/>
              <a:t>是宇宙中的奇妙粒子，這是一顆光溜溜的粒子；當氫原子丟掉一個電子後，即可得到質子，因此寫作 </a:t>
            </a:r>
            <a:r>
              <a:rPr lang="en-US" altLang="zh-TW"/>
              <a:t>H</a:t>
            </a:r>
            <a:r>
              <a:rPr lang="en-US" altLang="zh-TW" baseline="30000"/>
              <a:t>+</a:t>
            </a:r>
            <a:r>
              <a:rPr lang="zh-TW" altLang="en-US"/>
              <a:t>。 質子可以隨時附著到一個帶有電子密度的基團 </a:t>
            </a:r>
            <a:r>
              <a:rPr lang="en-US" altLang="zh-TW"/>
              <a:t>(</a:t>
            </a:r>
            <a:r>
              <a:rPr lang="zh-TW" altLang="en-US"/>
              <a:t>如胺基</a:t>
            </a:r>
            <a:r>
              <a:rPr lang="en-US" altLang="zh-TW"/>
              <a:t>)</a:t>
            </a:r>
            <a:r>
              <a:rPr lang="zh-TW" altLang="en-US"/>
              <a:t>，使該基團多帶 了一個正電。質子也很容易由某一個基團脫出 </a:t>
            </a:r>
            <a:r>
              <a:rPr lang="en-US" altLang="zh-TW"/>
              <a:t>(</a:t>
            </a:r>
            <a:r>
              <a:rPr lang="zh-TW" altLang="en-US"/>
              <a:t>如羧基</a:t>
            </a:r>
            <a:r>
              <a:rPr lang="en-US" altLang="zh-TW"/>
              <a:t>)</a:t>
            </a:r>
            <a:r>
              <a:rPr lang="zh-TW" altLang="en-US"/>
              <a:t>，而使該基團成為帶負電。</a:t>
            </a:r>
          </a:p>
          <a:p>
            <a:r>
              <a:rPr lang="zh-TW" altLang="en-US"/>
              <a:t>胺基酸同時帶有上面兩種基團，因此可同時帶有正電及負電，稱為雙性離子 </a:t>
            </a:r>
            <a:r>
              <a:rPr lang="en-US" altLang="zh-TW"/>
              <a:t>ampholyte</a:t>
            </a:r>
            <a:r>
              <a:rPr lang="zh-TW" altLang="en-US"/>
              <a:t>。若胺基酸同時帶有一個正電及一個負電，則其淨電荷為零，特稱之為 </a:t>
            </a:r>
            <a:r>
              <a:rPr lang="en-US" altLang="zh-TW"/>
              <a:t>zwitterion</a:t>
            </a:r>
            <a:r>
              <a:rPr lang="zh-TW" altLang="en-US"/>
              <a:t>。</a:t>
            </a:r>
          </a:p>
          <a:p>
            <a:r>
              <a:rPr lang="zh-TW" altLang="en-US"/>
              <a:t>請注意上述基團的解離與否，受環境 </a:t>
            </a:r>
            <a:r>
              <a:rPr lang="en-US" altLang="zh-TW"/>
              <a:t>pH </a:t>
            </a:r>
            <a:r>
              <a:rPr lang="zh-TW" altLang="en-US"/>
              <a:t>影響甚鉅；當環境的 </a:t>
            </a:r>
            <a:r>
              <a:rPr lang="en-US" altLang="zh-TW"/>
              <a:t>pH </a:t>
            </a:r>
            <a:r>
              <a:rPr lang="zh-TW" altLang="en-US"/>
              <a:t>大於此基團的 </a:t>
            </a:r>
            <a:r>
              <a:rPr lang="en-US" altLang="zh-TW"/>
              <a:t>p</a:t>
            </a:r>
            <a:r>
              <a:rPr lang="en-US" altLang="zh-TW" i="1"/>
              <a:t>Ka</a:t>
            </a:r>
            <a:r>
              <a:rPr lang="en-US" altLang="zh-TW"/>
              <a:t> </a:t>
            </a:r>
            <a:r>
              <a:rPr lang="zh-TW" altLang="en-US"/>
              <a:t>時，此基團將帶負電；反之則帶正電。因此，一個基團的 </a:t>
            </a:r>
            <a:r>
              <a:rPr lang="en-US" altLang="zh-TW"/>
              <a:t>p</a:t>
            </a:r>
            <a:r>
              <a:rPr lang="en-US" altLang="zh-TW" i="1"/>
              <a:t>Ka</a:t>
            </a:r>
            <a:r>
              <a:rPr lang="en-US" altLang="zh-TW"/>
              <a:t> </a:t>
            </a:r>
            <a:r>
              <a:rPr lang="zh-TW" altLang="en-US"/>
              <a:t>越小 </a:t>
            </a:r>
            <a:r>
              <a:rPr lang="en-US" altLang="zh-TW"/>
              <a:t>(</a:t>
            </a:r>
            <a:r>
              <a:rPr lang="zh-TW" altLang="en-US"/>
              <a:t>我們說越酸性的物質</a:t>
            </a:r>
            <a:r>
              <a:rPr lang="en-US" altLang="zh-TW"/>
              <a:t>)</a:t>
            </a:r>
            <a:r>
              <a:rPr lang="zh-TW" altLang="en-US"/>
              <a:t>，就越容易帶負電，因為其質子很容易跑掉，剩下的分子就呈負電荷。</a:t>
            </a:r>
          </a:p>
          <a:p>
            <a:r>
              <a:rPr lang="zh-TW" altLang="en-US"/>
              <a:t>再舉一例，</a:t>
            </a:r>
            <a:r>
              <a:rPr lang="en-US" altLang="zh-TW"/>
              <a:t>glycine </a:t>
            </a:r>
            <a:r>
              <a:rPr lang="zh-TW" altLang="en-US"/>
              <a:t>上有胺基及羧基各一，其 </a:t>
            </a:r>
            <a:r>
              <a:rPr lang="en-US" altLang="zh-TW"/>
              <a:t>p</a:t>
            </a:r>
            <a:r>
              <a:rPr lang="en-US" altLang="zh-TW" i="1"/>
              <a:t>Ka</a:t>
            </a:r>
            <a:r>
              <a:rPr lang="en-US" altLang="zh-TW"/>
              <a:t> </a:t>
            </a:r>
            <a:r>
              <a:rPr lang="zh-TW" altLang="en-US"/>
              <a:t>分別為 </a:t>
            </a:r>
            <a:r>
              <a:rPr lang="en-US" altLang="zh-TW"/>
              <a:t>9.6 </a:t>
            </a:r>
            <a:r>
              <a:rPr lang="zh-TW" altLang="en-US"/>
              <a:t>及 </a:t>
            </a:r>
            <a:r>
              <a:rPr lang="en-US" altLang="zh-TW"/>
              <a:t>2.3</a:t>
            </a:r>
            <a:r>
              <a:rPr lang="zh-TW" altLang="en-US"/>
              <a:t>，則在中性 </a:t>
            </a:r>
            <a:r>
              <a:rPr lang="en-US" altLang="zh-TW"/>
              <a:t>pH </a:t>
            </a:r>
            <a:r>
              <a:rPr lang="zh-TW" altLang="en-US"/>
              <a:t>下，其胺基將帶正電如上圖 </a:t>
            </a:r>
            <a:r>
              <a:rPr lang="en-US" altLang="zh-TW"/>
              <a:t>(</a:t>
            </a:r>
            <a:r>
              <a:rPr lang="zh-TW" altLang="en-US"/>
              <a:t>因為環境 </a:t>
            </a:r>
            <a:r>
              <a:rPr lang="en-US" altLang="zh-TW"/>
              <a:t>pH &lt; </a:t>
            </a:r>
            <a:r>
              <a:rPr lang="zh-TW" altLang="en-US"/>
              <a:t>胺基的 </a:t>
            </a:r>
            <a:r>
              <a:rPr lang="en-US" altLang="zh-TW"/>
              <a:t>p</a:t>
            </a:r>
            <a:r>
              <a:rPr lang="en-US" altLang="zh-TW" i="1"/>
              <a:t>Ka</a:t>
            </a:r>
            <a:r>
              <a:rPr lang="en-US" altLang="zh-TW"/>
              <a:t>)</a:t>
            </a:r>
            <a:r>
              <a:rPr lang="zh-TW" altLang="en-US"/>
              <a:t>；反之羧基則帶負電如上圖。在中性溶液中，</a:t>
            </a:r>
            <a:r>
              <a:rPr lang="en-US" altLang="zh-TW"/>
              <a:t>glycine </a:t>
            </a:r>
            <a:r>
              <a:rPr lang="zh-TW" altLang="en-US"/>
              <a:t>因此同時帶有正電及負電各一，是一個 </a:t>
            </a:r>
            <a:r>
              <a:rPr lang="en-US" altLang="zh-TW"/>
              <a:t>zwitterion</a:t>
            </a:r>
            <a:r>
              <a:rPr lang="zh-TW" altLang="en-US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41139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08013" y="280988"/>
            <a:ext cx="5618162" cy="421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853647" y="4344607"/>
            <a:ext cx="5514267" cy="426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140" tIns="44770" rIns="91140" bIns="44770"/>
          <a:lstStyle/>
          <a:p>
            <a:pPr defTabSz="762000">
              <a:spcBef>
                <a:spcPct val="30000"/>
              </a:spcBef>
            </a:pPr>
            <a:endParaRPr lang="fa-IR" sz="1200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>
                <a:ea typeface="華康中黑體(P)" pitchFamily="34" charset="-120"/>
              </a:rPr>
              <a:t>由</a:t>
            </a:r>
            <a:r>
              <a:rPr lang="zh-TW" altLang="en-US"/>
              <a:t> 上面胺基酸的滴定曲線看來，當環境的 </a:t>
            </a:r>
            <a:r>
              <a:rPr lang="en-US" altLang="zh-TW"/>
              <a:t>[OH</a:t>
            </a:r>
            <a:r>
              <a:rPr lang="en-US" altLang="zh-TW" baseline="30000"/>
              <a:t>-</a:t>
            </a:r>
            <a:r>
              <a:rPr lang="en-US" altLang="zh-TW"/>
              <a:t>] </a:t>
            </a:r>
            <a:r>
              <a:rPr lang="zh-TW" altLang="en-US"/>
              <a:t>逐漸增加時，在其兩個 </a:t>
            </a:r>
            <a:r>
              <a:rPr lang="en-US" altLang="zh-TW"/>
              <a:t>p</a:t>
            </a:r>
            <a:r>
              <a:rPr lang="en-US" altLang="zh-TW" i="1"/>
              <a:t>K</a:t>
            </a:r>
            <a:r>
              <a:rPr lang="en-US" altLang="zh-TW"/>
              <a:t> </a:t>
            </a:r>
            <a:r>
              <a:rPr lang="zh-TW" altLang="en-US"/>
              <a:t>處的 </a:t>
            </a:r>
            <a:r>
              <a:rPr lang="en-US" altLang="zh-TW"/>
              <a:t>pH </a:t>
            </a:r>
            <a:r>
              <a:rPr lang="zh-TW" altLang="en-US"/>
              <a:t>變化最小，具有緩衝作用；而在其 </a:t>
            </a:r>
            <a:r>
              <a:rPr lang="en-US" altLang="zh-TW"/>
              <a:t>pI </a:t>
            </a:r>
            <a:r>
              <a:rPr lang="zh-TW" altLang="en-US"/>
              <a:t>處，幾乎完全沒有緩衝作用。為何處於等電點的分子，完全不具緩衝作用？ 而其分子上有一個 </a:t>
            </a:r>
            <a:r>
              <a:rPr lang="en-US" altLang="zh-TW"/>
              <a:t>H</a:t>
            </a:r>
            <a:r>
              <a:rPr lang="en-US" altLang="zh-TW" baseline="30000"/>
              <a:t>+</a:t>
            </a:r>
            <a:r>
              <a:rPr lang="zh-TW" altLang="en-US"/>
              <a:t>，看來可以作為供應質子者；也有一個 </a:t>
            </a:r>
            <a:r>
              <a:rPr lang="en-US" altLang="zh-TW"/>
              <a:t>–COO</a:t>
            </a:r>
            <a:r>
              <a:rPr lang="en-US" altLang="zh-TW" baseline="30000"/>
              <a:t>-</a:t>
            </a:r>
            <a:r>
              <a:rPr lang="en-US" altLang="zh-TW"/>
              <a:t> </a:t>
            </a:r>
            <a:r>
              <a:rPr lang="zh-TW" altLang="en-US"/>
              <a:t>可以作為接受質子者，非常完美。</a:t>
            </a:r>
          </a:p>
          <a:p>
            <a:r>
              <a:rPr lang="zh-TW" altLang="en-US"/>
              <a:t>原因是這個 </a:t>
            </a:r>
            <a:r>
              <a:rPr lang="en-US" altLang="zh-TW"/>
              <a:t>H</a:t>
            </a:r>
            <a:r>
              <a:rPr lang="en-US" altLang="zh-TW" baseline="30000"/>
              <a:t>+ </a:t>
            </a:r>
            <a:r>
              <a:rPr lang="zh-TW" altLang="en-US"/>
              <a:t>無法放出，因為攜帶 </a:t>
            </a:r>
            <a:r>
              <a:rPr lang="en-US" altLang="zh-TW"/>
              <a:t>H</a:t>
            </a:r>
            <a:r>
              <a:rPr lang="en-US" altLang="zh-TW" baseline="30000"/>
              <a:t>+ </a:t>
            </a:r>
            <a:r>
              <a:rPr lang="zh-TW" altLang="en-US"/>
              <a:t>的基團是 </a:t>
            </a:r>
            <a:r>
              <a:rPr lang="en-US" altLang="zh-TW"/>
              <a:t>–NH</a:t>
            </a:r>
            <a:r>
              <a:rPr lang="en-US" altLang="zh-TW" baseline="-25000"/>
              <a:t>3</a:t>
            </a:r>
            <a:r>
              <a:rPr lang="en-US" altLang="zh-TW" baseline="30000"/>
              <a:t>+</a:t>
            </a:r>
            <a:r>
              <a:rPr lang="zh-TW" altLang="en-US"/>
              <a:t>，要到 </a:t>
            </a:r>
            <a:r>
              <a:rPr lang="en-US" altLang="zh-TW"/>
              <a:t>pH = 9 </a:t>
            </a:r>
            <a:r>
              <a:rPr lang="zh-TW" altLang="en-US"/>
              <a:t>才會放出 </a:t>
            </a:r>
            <a:r>
              <a:rPr lang="en-US" altLang="zh-TW"/>
              <a:t>(</a:t>
            </a:r>
            <a:r>
              <a:rPr lang="zh-TW" altLang="en-US"/>
              <a:t>因為其 </a:t>
            </a:r>
            <a:r>
              <a:rPr lang="en-US" altLang="zh-TW"/>
              <a:t>p</a:t>
            </a:r>
            <a:r>
              <a:rPr lang="en-US" altLang="zh-TW" i="1"/>
              <a:t>K</a:t>
            </a:r>
            <a:r>
              <a:rPr lang="en-US" altLang="zh-TW"/>
              <a:t> = 9)</a:t>
            </a:r>
            <a:r>
              <a:rPr lang="zh-TW" altLang="en-US"/>
              <a:t>；相似的理由，這個 </a:t>
            </a:r>
            <a:r>
              <a:rPr lang="en-US" altLang="zh-TW"/>
              <a:t>–COO</a:t>
            </a:r>
            <a:r>
              <a:rPr lang="en-US" altLang="zh-TW" baseline="30000"/>
              <a:t>- </a:t>
            </a:r>
            <a:r>
              <a:rPr lang="zh-TW" altLang="en-US"/>
              <a:t>也無法接受質子，成為 </a:t>
            </a:r>
            <a:r>
              <a:rPr lang="en-US" altLang="zh-TW"/>
              <a:t>–COOH</a:t>
            </a:r>
            <a:r>
              <a:rPr lang="zh-TW" altLang="en-US"/>
              <a:t>，要到 </a:t>
            </a:r>
            <a:r>
              <a:rPr lang="en-US" altLang="zh-TW"/>
              <a:t>3 </a:t>
            </a:r>
            <a:r>
              <a:rPr lang="zh-TW" altLang="en-US"/>
              <a:t>以下才行。因此，你可以得到一個概念，分子上的這些基團能否收放質子，都決定於其自身的 </a:t>
            </a:r>
            <a:r>
              <a:rPr lang="en-US" altLang="zh-TW"/>
              <a:t>p</a:t>
            </a:r>
            <a:r>
              <a:rPr lang="en-US" altLang="zh-TW" i="1"/>
              <a:t>K</a:t>
            </a:r>
            <a:r>
              <a:rPr lang="zh-TW" altLang="en-US"/>
              <a:t>。回過來想一想，</a:t>
            </a:r>
            <a:r>
              <a:rPr lang="en-US" altLang="zh-TW"/>
              <a:t>p</a:t>
            </a:r>
            <a:r>
              <a:rPr lang="en-US" altLang="zh-TW" i="1"/>
              <a:t>K</a:t>
            </a:r>
            <a:r>
              <a:rPr lang="en-US" altLang="zh-TW"/>
              <a:t> </a:t>
            </a:r>
            <a:r>
              <a:rPr lang="zh-TW" altLang="en-US"/>
              <a:t>到底是什麼？ </a:t>
            </a:r>
            <a:r>
              <a:rPr lang="en-US" altLang="zh-TW"/>
              <a:t>p</a:t>
            </a:r>
            <a:r>
              <a:rPr lang="en-US" altLang="zh-TW" i="1"/>
              <a:t>K</a:t>
            </a:r>
            <a:r>
              <a:rPr lang="en-US" altLang="zh-TW"/>
              <a:t> </a:t>
            </a:r>
            <a:r>
              <a:rPr lang="zh-TW" altLang="en-US"/>
              <a:t>就是描述一個基團釋出或吸收質子的能力或程度，</a:t>
            </a:r>
            <a:r>
              <a:rPr lang="en-US" altLang="zh-TW"/>
              <a:t>p</a:t>
            </a:r>
            <a:r>
              <a:rPr lang="en-US" altLang="zh-TW" i="1"/>
              <a:t>K</a:t>
            </a:r>
            <a:r>
              <a:rPr lang="en-US" altLang="zh-TW"/>
              <a:t> </a:t>
            </a:r>
            <a:r>
              <a:rPr lang="zh-TW" altLang="en-US"/>
              <a:t>越大的基團，就越不容易釋出；反之，</a:t>
            </a:r>
            <a:r>
              <a:rPr lang="en-US" altLang="zh-TW"/>
              <a:t>p</a:t>
            </a:r>
            <a:r>
              <a:rPr lang="en-US" altLang="zh-TW" i="1"/>
              <a:t>K</a:t>
            </a:r>
            <a:r>
              <a:rPr lang="en-US" altLang="zh-TW"/>
              <a:t> </a:t>
            </a:r>
            <a:r>
              <a:rPr lang="zh-TW" altLang="en-US"/>
              <a:t>越小的基團，也就越不容易吸入質子。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5337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08013" y="280988"/>
            <a:ext cx="5618162" cy="421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853647" y="4344607"/>
            <a:ext cx="5514267" cy="426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140" tIns="44770" rIns="91140" bIns="44770"/>
          <a:lstStyle/>
          <a:p>
            <a:pPr defTabSz="762000">
              <a:spcBef>
                <a:spcPct val="30000"/>
              </a:spcBef>
            </a:pPr>
            <a:endParaRPr lang="fa-IR" sz="1200"/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>
                <a:ea typeface="華康中黑體(P)" pitchFamily="34" charset="-120"/>
              </a:rPr>
              <a:t>胺基酸</a:t>
            </a:r>
            <a:r>
              <a:rPr lang="zh-TW" altLang="en-US"/>
              <a:t> 非常特別，同一個分子上同時帶有一個弱酸及弱鹼；因此可以用胺基酸來作為酸性或鹼性的緩衝液。例如，某胺基酸的酸基 </a:t>
            </a:r>
            <a:r>
              <a:rPr lang="en-US" altLang="zh-TW"/>
              <a:t>p</a:t>
            </a:r>
            <a:r>
              <a:rPr lang="en-US" altLang="zh-TW" i="1"/>
              <a:t>K</a:t>
            </a:r>
            <a:r>
              <a:rPr lang="en-US" altLang="zh-TW" baseline="-25000"/>
              <a:t>1</a:t>
            </a:r>
            <a:r>
              <a:rPr lang="en-US" altLang="zh-TW"/>
              <a:t> = 2</a:t>
            </a:r>
            <a:r>
              <a:rPr lang="zh-TW" altLang="en-US"/>
              <a:t>，胺基的 </a:t>
            </a:r>
            <a:r>
              <a:rPr lang="en-US" altLang="zh-TW"/>
              <a:t>p</a:t>
            </a:r>
            <a:r>
              <a:rPr lang="en-US" altLang="zh-TW" i="1"/>
              <a:t>K</a:t>
            </a:r>
            <a:r>
              <a:rPr lang="en-US" altLang="zh-TW" baseline="-25000"/>
              <a:t>2</a:t>
            </a:r>
            <a:r>
              <a:rPr lang="en-US" altLang="zh-TW"/>
              <a:t> = 9</a:t>
            </a:r>
            <a:r>
              <a:rPr lang="zh-TW" altLang="en-US"/>
              <a:t>，則此胺基酸在 </a:t>
            </a:r>
            <a:r>
              <a:rPr lang="en-US" altLang="zh-TW"/>
              <a:t>pH </a:t>
            </a:r>
            <a:r>
              <a:rPr lang="zh-TW" altLang="en-US"/>
              <a:t>為 </a:t>
            </a:r>
            <a:r>
              <a:rPr lang="en-US" altLang="zh-TW"/>
              <a:t>2 </a:t>
            </a:r>
            <a:r>
              <a:rPr lang="zh-TW" altLang="en-US"/>
              <a:t>或 </a:t>
            </a:r>
            <a:r>
              <a:rPr lang="en-US" altLang="zh-TW"/>
              <a:t>9 </a:t>
            </a:r>
            <a:r>
              <a:rPr lang="zh-TW" altLang="en-US"/>
              <a:t>附近，都有緩衝作用。</a:t>
            </a:r>
          </a:p>
          <a:p>
            <a:r>
              <a:rPr lang="zh-TW" altLang="en-US"/>
              <a:t>在胺基酸質子的解離過程中，在某個 </a:t>
            </a:r>
            <a:r>
              <a:rPr lang="en-US" altLang="zh-TW"/>
              <a:t>pH </a:t>
            </a:r>
            <a:r>
              <a:rPr lang="zh-TW" altLang="en-US"/>
              <a:t>條件下，同時帶有一個正電及負電 </a:t>
            </a:r>
            <a:r>
              <a:rPr lang="en-US" altLang="zh-TW"/>
              <a:t>(</a:t>
            </a:r>
            <a:r>
              <a:rPr lang="zh-TW" altLang="en-US"/>
              <a:t>上圖中央</a:t>
            </a:r>
            <a:r>
              <a:rPr lang="en-US" altLang="zh-TW"/>
              <a:t>)</a:t>
            </a:r>
            <a:r>
              <a:rPr lang="zh-TW" altLang="en-US"/>
              <a:t>，其淨電荷恰好為零，這種形式稱為 </a:t>
            </a:r>
            <a:r>
              <a:rPr lang="en-US" altLang="zh-TW"/>
              <a:t>zwitterion</a:t>
            </a:r>
            <a:r>
              <a:rPr lang="zh-TW" altLang="en-US"/>
              <a:t>，這個 </a:t>
            </a:r>
            <a:r>
              <a:rPr lang="en-US" altLang="zh-TW"/>
              <a:t>pH </a:t>
            </a:r>
            <a:r>
              <a:rPr lang="zh-TW" altLang="en-US"/>
              <a:t>則稱為此胺基酸的等電點 </a:t>
            </a:r>
            <a:r>
              <a:rPr lang="en-US" altLang="zh-TW"/>
              <a:t>(pI)</a:t>
            </a:r>
            <a:r>
              <a:rPr lang="zh-TW" altLang="en-US"/>
              <a:t>；處於等電點的胺基酸並非不帶電，而是正、負電荷的數目剛好相等。</a:t>
            </a:r>
          </a:p>
          <a:p>
            <a:r>
              <a:rPr lang="zh-TW" altLang="en-US"/>
              <a:t>等電點的算法很簡單，只要把等電點上下的兩個 </a:t>
            </a:r>
            <a:r>
              <a:rPr lang="en-US" altLang="zh-TW"/>
              <a:t>p</a:t>
            </a:r>
            <a:r>
              <a:rPr lang="en-US" altLang="zh-TW" i="1"/>
              <a:t>K</a:t>
            </a:r>
            <a:r>
              <a:rPr lang="en-US" altLang="zh-TW"/>
              <a:t> </a:t>
            </a:r>
            <a:r>
              <a:rPr lang="zh-TW" altLang="en-US"/>
              <a:t>值平均即得；如上例中 </a:t>
            </a:r>
            <a:r>
              <a:rPr lang="en-US" altLang="zh-TW"/>
              <a:t>(2 + 9) ÷ 2 = 5.5</a:t>
            </a:r>
            <a:r>
              <a:rPr lang="zh-TW" altLang="en-US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1267456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08013" y="280988"/>
            <a:ext cx="5618162" cy="421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853647" y="4344607"/>
            <a:ext cx="5514267" cy="426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140" tIns="44770" rIns="91140" bIns="44770"/>
          <a:lstStyle/>
          <a:p>
            <a:pPr defTabSz="762000">
              <a:spcBef>
                <a:spcPct val="30000"/>
              </a:spcBef>
            </a:pPr>
            <a:endParaRPr lang="fa-IR" sz="1200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>
                <a:ea typeface="華康中黑體(P)" pitchFamily="34" charset="-120"/>
              </a:rPr>
              <a:t>通常</a:t>
            </a:r>
            <a:r>
              <a:rPr lang="zh-TW" altLang="en-US"/>
              <a:t> 一個蛋白質分子上都帶有電荷，有正電荷、也有副電荷，這些正、負電荷的淨值，即為此蛋白質所帶的 </a:t>
            </a:r>
            <a:r>
              <a:rPr lang="zh-TW" altLang="en-US">
                <a:ea typeface="華康楷書體W5(P)" pitchFamily="66" charset="-120"/>
              </a:rPr>
              <a:t>淨電荷</a:t>
            </a:r>
            <a:r>
              <a:rPr lang="zh-TW" altLang="en-US"/>
              <a:t>；蛋白質的淨電荷可能為正、也可能為負，在某 </a:t>
            </a:r>
            <a:r>
              <a:rPr lang="en-US" altLang="zh-TW"/>
              <a:t>pH </a:t>
            </a:r>
            <a:r>
              <a:rPr lang="zh-TW" altLang="en-US"/>
              <a:t>下蛋白質的淨電荷可能為零，則此 </a:t>
            </a:r>
            <a:r>
              <a:rPr lang="en-US" altLang="zh-TW"/>
              <a:t>pH </a:t>
            </a:r>
            <a:r>
              <a:rPr lang="zh-TW" altLang="en-US"/>
              <a:t>稱為此蛋白質的</a:t>
            </a:r>
            <a:r>
              <a:rPr lang="en-US" altLang="zh-TW"/>
              <a:t>『</a:t>
            </a:r>
            <a:r>
              <a:rPr lang="zh-TW" altLang="en-US">
                <a:ea typeface="華康楷書體W5(P)" pitchFamily="66" charset="-120"/>
              </a:rPr>
              <a:t>等電點</a:t>
            </a:r>
            <a:r>
              <a:rPr lang="en-US" altLang="zh-TW"/>
              <a:t>』(isoelectric point, pI)</a:t>
            </a:r>
            <a:r>
              <a:rPr lang="zh-TW" altLang="en-US"/>
              <a:t>，一個蛋白質的 </a:t>
            </a:r>
            <a:r>
              <a:rPr lang="en-US" altLang="zh-TW"/>
              <a:t>pI </a:t>
            </a:r>
            <a:r>
              <a:rPr lang="zh-TW" altLang="en-US"/>
              <a:t>通常不會變，除非其胺基酸的組成改變。 </a:t>
            </a:r>
          </a:p>
          <a:p>
            <a:r>
              <a:rPr lang="zh-TW" altLang="en-US"/>
              <a:t>當環境的 </a:t>
            </a:r>
            <a:r>
              <a:rPr lang="en-US" altLang="zh-TW"/>
              <a:t>pH </a:t>
            </a:r>
            <a:r>
              <a:rPr lang="zh-TW" altLang="en-US"/>
              <a:t>大於某蛋白質的的 </a:t>
            </a:r>
            <a:r>
              <a:rPr lang="en-US" altLang="zh-TW"/>
              <a:t>pI (</a:t>
            </a:r>
            <a:r>
              <a:rPr lang="zh-TW" altLang="en-US"/>
              <a:t>如上圖某蛋白質的 </a:t>
            </a:r>
            <a:r>
              <a:rPr lang="en-US" altLang="zh-TW"/>
              <a:t>pI = 6</a:t>
            </a:r>
            <a:r>
              <a:rPr lang="zh-TW" altLang="en-US"/>
              <a:t>，環境 </a:t>
            </a:r>
            <a:r>
              <a:rPr lang="en-US" altLang="zh-TW"/>
              <a:t>pH = 9)</a:t>
            </a:r>
            <a:r>
              <a:rPr lang="zh-TW" altLang="en-US"/>
              <a:t>，則此蛋白質的淨電荷為負；反之則為正值。另外，環境的 </a:t>
            </a:r>
            <a:r>
              <a:rPr lang="en-US" altLang="zh-TW"/>
              <a:t>pH </a:t>
            </a:r>
            <a:r>
              <a:rPr lang="zh-TW" altLang="en-US"/>
              <a:t>離其 </a:t>
            </a:r>
            <a:r>
              <a:rPr lang="en-US" altLang="zh-TW"/>
              <a:t>pI </a:t>
            </a:r>
            <a:r>
              <a:rPr lang="zh-TW" altLang="en-US"/>
              <a:t>越遠，則其所帶的淨電荷數目將會越大；越接近 </a:t>
            </a:r>
            <a:r>
              <a:rPr lang="en-US" altLang="zh-TW"/>
              <a:t>pI </a:t>
            </a:r>
            <a:r>
              <a:rPr lang="zh-TW" altLang="en-US"/>
              <a:t>時，所帶淨電荷變小，最後在其 </a:t>
            </a:r>
            <a:r>
              <a:rPr lang="en-US" altLang="zh-TW"/>
              <a:t>pI </a:t>
            </a:r>
            <a:r>
              <a:rPr lang="zh-TW" altLang="en-US"/>
              <a:t>處淨電荷為零。因此，蛋白質溶液的 </a:t>
            </a:r>
            <a:r>
              <a:rPr lang="en-US" altLang="zh-TW"/>
              <a:t>pH </a:t>
            </a:r>
            <a:r>
              <a:rPr lang="zh-TW" altLang="en-US"/>
              <a:t>要很小心選擇，以便使該蛋白質帶有我們所需要的淨電荷，或者不帶有淨電荷。</a:t>
            </a:r>
          </a:p>
        </p:txBody>
      </p:sp>
    </p:spTree>
    <p:extLst>
      <p:ext uri="{BB962C8B-B14F-4D97-AF65-F5344CB8AC3E}">
        <p14:creationId xmlns:p14="http://schemas.microsoft.com/office/powerpoint/2010/main" xmlns="" val="630227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08013" y="280988"/>
            <a:ext cx="5618162" cy="421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853647" y="4344607"/>
            <a:ext cx="5514267" cy="426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140" tIns="44770" rIns="91140" bIns="44770"/>
          <a:lstStyle/>
          <a:p>
            <a:pPr defTabSz="762000">
              <a:spcBef>
                <a:spcPct val="30000"/>
              </a:spcBef>
            </a:pPr>
            <a:endParaRPr lang="fa-IR" sz="1200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>
                <a:ea typeface="華康中黑體(P)" pitchFamily="34" charset="-120"/>
              </a:rPr>
              <a:t>胺基酸</a:t>
            </a:r>
            <a:r>
              <a:rPr lang="zh-TW" altLang="en-US"/>
              <a:t> 上面的基團，若屬於弱酸或弱鹼，能夠可逆性地吸收或放出質子，就可以作為緩衝液之用。每個弱酸或弱鹼，都有一個解離常數，通常以 </a:t>
            </a:r>
            <a:r>
              <a:rPr lang="en-US" altLang="zh-TW"/>
              <a:t>p</a:t>
            </a:r>
            <a:r>
              <a:rPr lang="en-US" altLang="zh-TW" i="1"/>
              <a:t>Ka</a:t>
            </a:r>
            <a:r>
              <a:rPr lang="en-US" altLang="zh-TW"/>
              <a:t> </a:t>
            </a:r>
            <a:r>
              <a:rPr lang="zh-TW" altLang="en-US"/>
              <a:t>來表示；前面已經說過，一個可作為緩衝的基團，其緩衝範圍就在它的 </a:t>
            </a:r>
            <a:r>
              <a:rPr lang="en-US" altLang="zh-TW"/>
              <a:t>p</a:t>
            </a:r>
            <a:r>
              <a:rPr lang="en-US" altLang="zh-TW" i="1"/>
              <a:t>Ka</a:t>
            </a:r>
            <a:r>
              <a:rPr lang="en-US" altLang="zh-TW"/>
              <a:t> </a:t>
            </a:r>
            <a:r>
              <a:rPr lang="zh-TW" altLang="en-US"/>
              <a:t>附近。而 </a:t>
            </a:r>
            <a:r>
              <a:rPr lang="en-US" altLang="zh-TW"/>
              <a:t>p</a:t>
            </a:r>
            <a:r>
              <a:rPr lang="en-US" altLang="zh-TW" i="1"/>
              <a:t>Ka</a:t>
            </a:r>
            <a:r>
              <a:rPr lang="en-US" altLang="zh-TW"/>
              <a:t> </a:t>
            </a:r>
            <a:r>
              <a:rPr lang="zh-TW" altLang="en-US"/>
              <a:t>越小者，越容易放出質子，比較適用在酸性 </a:t>
            </a:r>
            <a:r>
              <a:rPr lang="en-US" altLang="zh-TW"/>
              <a:t>pH </a:t>
            </a:r>
            <a:r>
              <a:rPr lang="zh-TW" altLang="en-US"/>
              <a:t>的緩衝液；</a:t>
            </a:r>
            <a:r>
              <a:rPr lang="en-US" altLang="zh-TW"/>
              <a:t>p</a:t>
            </a:r>
            <a:r>
              <a:rPr lang="en-US" altLang="zh-TW" i="1"/>
              <a:t>Ka</a:t>
            </a:r>
            <a:r>
              <a:rPr lang="en-US" altLang="zh-TW"/>
              <a:t> </a:t>
            </a:r>
            <a:r>
              <a:rPr lang="zh-TW" altLang="en-US"/>
              <a:t>大者則適用在鹼性的 </a:t>
            </a:r>
            <a:r>
              <a:rPr lang="en-US" altLang="zh-TW"/>
              <a:t>pH</a:t>
            </a:r>
            <a:r>
              <a:rPr lang="zh-TW" altLang="en-US"/>
              <a:t>。</a:t>
            </a:r>
          </a:p>
          <a:p>
            <a:r>
              <a:rPr lang="zh-TW" altLang="en-US"/>
              <a:t>所有胺基酸的胺基及酸基，其 </a:t>
            </a:r>
            <a:r>
              <a:rPr lang="en-US" altLang="zh-TW"/>
              <a:t>p</a:t>
            </a:r>
            <a:r>
              <a:rPr lang="en-US" altLang="zh-TW" i="1"/>
              <a:t>Ka</a:t>
            </a:r>
            <a:r>
              <a:rPr lang="en-US" altLang="zh-TW"/>
              <a:t> </a:t>
            </a:r>
            <a:r>
              <a:rPr lang="zh-TW" altLang="en-US"/>
              <a:t>都不接近中性，而 </a:t>
            </a:r>
            <a:r>
              <a:rPr lang="en-US" altLang="zh-TW"/>
              <a:t>R </a:t>
            </a:r>
            <a:r>
              <a:rPr lang="zh-TW" altLang="en-US"/>
              <a:t>側基上的各種基團，只有 </a:t>
            </a:r>
            <a:r>
              <a:rPr lang="en-US" altLang="zh-TW"/>
              <a:t>His </a:t>
            </a:r>
            <a:r>
              <a:rPr lang="zh-TW" altLang="en-US"/>
              <a:t>上面的 </a:t>
            </a:r>
            <a:r>
              <a:rPr lang="en-US" altLang="zh-TW"/>
              <a:t>imidazole </a:t>
            </a:r>
            <a:r>
              <a:rPr lang="zh-TW" altLang="en-US"/>
              <a:t>有接近中性的 </a:t>
            </a:r>
            <a:r>
              <a:rPr lang="en-US" altLang="zh-TW"/>
              <a:t>p</a:t>
            </a:r>
            <a:r>
              <a:rPr lang="en-US" altLang="zh-TW" i="1"/>
              <a:t>Ka</a:t>
            </a:r>
            <a:r>
              <a:rPr lang="en-US" altLang="zh-TW"/>
              <a:t> (6.0)</a:t>
            </a:r>
            <a:r>
              <a:rPr lang="zh-TW" altLang="en-US"/>
              <a:t>。 因此，</a:t>
            </a:r>
            <a:r>
              <a:rPr lang="en-US" altLang="zh-TW"/>
              <a:t>His </a:t>
            </a:r>
            <a:r>
              <a:rPr lang="zh-TW" altLang="en-US"/>
              <a:t>在蛋白質的構造中，可以有緩衝的作用，是相當特殊的胺基酸。</a:t>
            </a:r>
          </a:p>
        </p:txBody>
      </p:sp>
    </p:spTree>
    <p:extLst>
      <p:ext uri="{BB962C8B-B14F-4D97-AF65-F5344CB8AC3E}">
        <p14:creationId xmlns:p14="http://schemas.microsoft.com/office/powerpoint/2010/main" xmlns="" val="2668780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08013" y="280988"/>
            <a:ext cx="5618162" cy="421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853647" y="4344607"/>
            <a:ext cx="5514267" cy="426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140" tIns="44770" rIns="91140" bIns="44770"/>
          <a:lstStyle/>
          <a:p>
            <a:pPr defTabSz="762000">
              <a:spcBef>
                <a:spcPct val="30000"/>
              </a:spcBef>
            </a:pPr>
            <a:endParaRPr lang="fa-IR" sz="1200"/>
          </a:p>
        </p:txBody>
      </p:sp>
      <p:sp>
        <p:nvSpPr>
          <p:cNvPr id="430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400">
                <a:latin typeface="Arial" pitchFamily="34" charset="0"/>
                <a:ea typeface="華康中黑體(P)" pitchFamily="34" charset="-120"/>
              </a:rPr>
              <a:t>Aspartic acid</a:t>
            </a:r>
            <a:r>
              <a:rPr lang="en-US" altLang="zh-TW">
                <a:latin typeface="華康細明體(P)" pitchFamily="18" charset="-120"/>
              </a:rPr>
              <a:t> </a:t>
            </a:r>
            <a:r>
              <a:rPr lang="zh-TW" altLang="en-US"/>
              <a:t>有三個官能基，如何求得其 </a:t>
            </a:r>
            <a:r>
              <a:rPr lang="en-US" altLang="zh-TW"/>
              <a:t>pI</a:t>
            </a:r>
            <a:r>
              <a:rPr lang="zh-TW" altLang="en-US"/>
              <a:t>？ </a:t>
            </a:r>
          </a:p>
          <a:p>
            <a:r>
              <a:rPr lang="zh-TW" altLang="en-US"/>
              <a:t>初次練習時，最好像上圖左邊一樣，把分子式寫出來，並且由酸性環境開始，把各官能基的解離狀況寫好，也就是說質子該解離的就解離，不該解離的就要把 </a:t>
            </a:r>
            <a:r>
              <a:rPr lang="en-US" altLang="zh-TW"/>
              <a:t>H</a:t>
            </a:r>
            <a:r>
              <a:rPr lang="en-US" altLang="zh-TW" baseline="30000"/>
              <a:t>+</a:t>
            </a:r>
            <a:r>
              <a:rPr lang="en-US" altLang="zh-TW"/>
              <a:t> </a:t>
            </a:r>
            <a:r>
              <a:rPr lang="zh-TW" altLang="en-US"/>
              <a:t>加上去。至於如何知道該不該解離，只要比較各基團的 </a:t>
            </a:r>
            <a:r>
              <a:rPr lang="en-US" altLang="zh-TW"/>
              <a:t>p</a:t>
            </a:r>
            <a:r>
              <a:rPr lang="en-US" altLang="zh-TW" i="1"/>
              <a:t>Ka</a:t>
            </a:r>
            <a:r>
              <a:rPr lang="en-US" altLang="zh-TW"/>
              <a:t> </a:t>
            </a:r>
            <a:r>
              <a:rPr lang="zh-TW" altLang="en-US"/>
              <a:t>與環境的 </a:t>
            </a:r>
            <a:r>
              <a:rPr lang="en-US" altLang="zh-TW"/>
              <a:t>pH</a:t>
            </a:r>
            <a:r>
              <a:rPr lang="zh-TW" altLang="en-US"/>
              <a:t>，即可得知。當環境的 </a:t>
            </a:r>
            <a:r>
              <a:rPr lang="en-US" altLang="zh-TW"/>
              <a:t>pH </a:t>
            </a:r>
            <a:r>
              <a:rPr lang="zh-TW" altLang="en-US"/>
              <a:t>小於官能基的 </a:t>
            </a:r>
            <a:r>
              <a:rPr lang="en-US" altLang="zh-TW"/>
              <a:t>p</a:t>
            </a:r>
            <a:r>
              <a:rPr lang="en-US" altLang="zh-TW" i="1"/>
              <a:t>Ka</a:t>
            </a:r>
            <a:r>
              <a:rPr lang="en-US" altLang="zh-TW"/>
              <a:t> </a:t>
            </a:r>
            <a:r>
              <a:rPr lang="zh-TW" altLang="en-US"/>
              <a:t>時，因為環境比較起來偏酸 </a:t>
            </a:r>
            <a:r>
              <a:rPr lang="en-US" altLang="zh-TW"/>
              <a:t>(pH &lt; p</a:t>
            </a:r>
            <a:r>
              <a:rPr lang="en-US" altLang="zh-TW" i="1"/>
              <a:t>Ka</a:t>
            </a:r>
            <a:r>
              <a:rPr lang="en-US" altLang="zh-TW"/>
              <a:t>)</a:t>
            </a:r>
            <a:r>
              <a:rPr lang="zh-TW" altLang="en-US"/>
              <a:t>，則此官能基不便解離，應該加上質子；反之則減去質子。</a:t>
            </a:r>
          </a:p>
          <a:p>
            <a:r>
              <a:rPr lang="zh-TW" altLang="en-US"/>
              <a:t>如此，把每個基團的解離情形全部寫好。然後把每個不同 </a:t>
            </a:r>
            <a:r>
              <a:rPr lang="en-US" altLang="zh-TW"/>
              <a:t>pH </a:t>
            </a:r>
            <a:r>
              <a:rPr lang="zh-TW" altLang="en-US"/>
              <a:t>下的淨電荷算出來，發現淨電荷變化由酸到鹼是 </a:t>
            </a:r>
            <a:r>
              <a:rPr lang="en-US" altLang="zh-TW"/>
              <a:t>+1 → 0 → -1 → -2</a:t>
            </a:r>
            <a:r>
              <a:rPr lang="zh-TW" altLang="en-US"/>
              <a:t>，可找到一個淨電荷為零的等電點，然後把等電點前後的兩個 </a:t>
            </a:r>
            <a:r>
              <a:rPr lang="en-US" altLang="zh-TW"/>
              <a:t>p</a:t>
            </a:r>
            <a:r>
              <a:rPr lang="en-US" altLang="zh-TW" i="1"/>
              <a:t>Ka</a:t>
            </a:r>
            <a:r>
              <a:rPr lang="en-US" altLang="zh-TW"/>
              <a:t> </a:t>
            </a:r>
            <a:r>
              <a:rPr lang="zh-TW" altLang="en-US"/>
              <a:t>平均即是等電點的值。</a:t>
            </a:r>
          </a:p>
          <a:p>
            <a:r>
              <a:rPr lang="zh-TW" altLang="en-US"/>
              <a:t>有點麻煩？ 在弄熟了原理之後，酸性胺基酸可以直接把靠酸性的那兩個 </a:t>
            </a:r>
            <a:r>
              <a:rPr lang="en-US" altLang="zh-TW"/>
              <a:t>p</a:t>
            </a:r>
            <a:r>
              <a:rPr lang="en-US" altLang="zh-TW" i="1"/>
              <a:t>Ka</a:t>
            </a:r>
            <a:r>
              <a:rPr lang="en-US" altLang="zh-TW"/>
              <a:t> </a:t>
            </a:r>
            <a:r>
              <a:rPr lang="zh-TW" altLang="en-US"/>
              <a:t>平均即可，而鹼性胺基酸則把較大的那兩個 </a:t>
            </a:r>
            <a:r>
              <a:rPr lang="en-US" altLang="zh-TW"/>
              <a:t>p</a:t>
            </a:r>
            <a:r>
              <a:rPr lang="en-US" altLang="zh-TW" i="1"/>
              <a:t>Ka</a:t>
            </a:r>
            <a:r>
              <a:rPr lang="en-US" altLang="zh-TW"/>
              <a:t> </a:t>
            </a:r>
            <a:r>
              <a:rPr lang="zh-TW" altLang="en-US"/>
              <a:t>平均。為何如此做的原理，也實在不難理解。</a:t>
            </a:r>
          </a:p>
        </p:txBody>
      </p:sp>
    </p:spTree>
    <p:extLst>
      <p:ext uri="{BB962C8B-B14F-4D97-AF65-F5344CB8AC3E}">
        <p14:creationId xmlns:p14="http://schemas.microsoft.com/office/powerpoint/2010/main" xmlns="" val="35653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33400"/>
            <a:ext cx="7010400" cy="1905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Jahrom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Medical Sciences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Medicine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048000"/>
            <a:ext cx="7315200" cy="1905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and Proteins</a:t>
            </a:r>
            <a:endParaRPr lang="fa-IR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925" y="379413"/>
            <a:ext cx="6024563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44525"/>
            <a:ext cx="8535987" cy="556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379413"/>
            <a:ext cx="7615237" cy="564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873125" y="76200"/>
            <a:ext cx="750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6600"/>
                </a:solidFill>
                <a:latin typeface="Arial" pitchFamily="34" charset="0"/>
              </a:rPr>
              <a:t>Uncommon amino acids also have important functions</a:t>
            </a:r>
          </a:p>
        </p:txBody>
      </p:sp>
      <p:sp>
        <p:nvSpPr>
          <p:cNvPr id="24579" name="Text Box 14"/>
          <p:cNvSpPr txBox="1">
            <a:spLocks noChangeArrowheads="1"/>
          </p:cNvSpPr>
          <p:nvPr/>
        </p:nvSpPr>
        <p:spPr bwMode="auto">
          <a:xfrm>
            <a:off x="228600" y="5105400"/>
            <a:ext cx="8618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rgbClr val="0000FF"/>
                </a:solidFill>
                <a:latin typeface="Arial" pitchFamily="34" charset="0"/>
              </a:rPr>
              <a:t>Residues created by modification of common residues already incorporated into a polypeptide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39738" y="762000"/>
            <a:ext cx="8094662" cy="4267200"/>
            <a:chOff x="230" y="624"/>
            <a:chExt cx="5099" cy="2688"/>
          </a:xfrm>
        </p:grpSpPr>
        <p:pic>
          <p:nvPicPr>
            <p:cNvPr id="24586" name="Picture 5"/>
            <p:cNvPicPr>
              <a:picLocks noChangeAspect="1" noChangeArrowheads="1"/>
            </p:cNvPicPr>
            <p:nvPr/>
          </p:nvPicPr>
          <p:blipFill>
            <a:blip r:embed="rId2"/>
            <a:srcRect b="18347"/>
            <a:stretch>
              <a:fillRect/>
            </a:stretch>
          </p:blipFill>
          <p:spPr bwMode="auto">
            <a:xfrm>
              <a:off x="384" y="624"/>
              <a:ext cx="4945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7" name="Text Box 6"/>
            <p:cNvSpPr txBox="1">
              <a:spLocks noChangeArrowheads="1"/>
            </p:cNvSpPr>
            <p:nvPr/>
          </p:nvSpPr>
          <p:spPr bwMode="auto">
            <a:xfrm>
              <a:off x="1824" y="120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24588" name="Text Box 7"/>
            <p:cNvSpPr txBox="1">
              <a:spLocks noChangeArrowheads="1"/>
            </p:cNvSpPr>
            <p:nvPr/>
          </p:nvSpPr>
          <p:spPr bwMode="auto">
            <a:xfrm>
              <a:off x="1520" y="1248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24589" name="Text Box 8"/>
            <p:cNvSpPr txBox="1">
              <a:spLocks noChangeArrowheads="1"/>
            </p:cNvSpPr>
            <p:nvPr/>
          </p:nvSpPr>
          <p:spPr bwMode="auto">
            <a:xfrm>
              <a:off x="1536" y="1008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24590" name="Text Box 9"/>
            <p:cNvSpPr txBox="1">
              <a:spLocks noChangeArrowheads="1"/>
            </p:cNvSpPr>
            <p:nvPr/>
          </p:nvSpPr>
          <p:spPr bwMode="auto">
            <a:xfrm>
              <a:off x="1296" y="1008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24591" name="Text Box 10"/>
            <p:cNvSpPr txBox="1">
              <a:spLocks noChangeArrowheads="1"/>
            </p:cNvSpPr>
            <p:nvPr/>
          </p:nvSpPr>
          <p:spPr bwMode="auto">
            <a:xfrm>
              <a:off x="1296" y="1248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24592" name="Text Box 11"/>
            <p:cNvSpPr txBox="1">
              <a:spLocks noChangeArrowheads="1"/>
            </p:cNvSpPr>
            <p:nvPr/>
          </p:nvSpPr>
          <p:spPr bwMode="auto">
            <a:xfrm>
              <a:off x="4431" y="691"/>
              <a:ext cx="1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4593" name="Text Box 12"/>
            <p:cNvSpPr txBox="1">
              <a:spLocks noChangeArrowheads="1"/>
            </p:cNvSpPr>
            <p:nvPr/>
          </p:nvSpPr>
          <p:spPr bwMode="auto">
            <a:xfrm>
              <a:off x="4143" y="691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4594" name="Text Box 13"/>
            <p:cNvSpPr txBox="1">
              <a:spLocks noChangeArrowheads="1"/>
            </p:cNvSpPr>
            <p:nvPr/>
          </p:nvSpPr>
          <p:spPr bwMode="auto">
            <a:xfrm>
              <a:off x="3792" y="691"/>
              <a:ext cx="1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24595" name="Text Box 15"/>
            <p:cNvSpPr txBox="1">
              <a:spLocks noChangeArrowheads="1"/>
            </p:cNvSpPr>
            <p:nvPr/>
          </p:nvSpPr>
          <p:spPr bwMode="auto">
            <a:xfrm>
              <a:off x="230" y="1104"/>
              <a:ext cx="6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plant cell wall,</a:t>
              </a:r>
            </a:p>
            <a:p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collagen</a:t>
              </a:r>
            </a:p>
          </p:txBody>
        </p:sp>
        <p:sp>
          <p:nvSpPr>
            <p:cNvPr id="24596" name="Text Box 16"/>
            <p:cNvSpPr txBox="1">
              <a:spLocks noChangeArrowheads="1"/>
            </p:cNvSpPr>
            <p:nvPr/>
          </p:nvSpPr>
          <p:spPr bwMode="auto">
            <a:xfrm>
              <a:off x="240" y="2256"/>
              <a:ext cx="4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collagen</a:t>
              </a:r>
            </a:p>
          </p:txBody>
        </p:sp>
        <p:sp>
          <p:nvSpPr>
            <p:cNvPr id="24597" name="Text Box 17"/>
            <p:cNvSpPr txBox="1">
              <a:spLocks noChangeArrowheads="1"/>
            </p:cNvSpPr>
            <p:nvPr/>
          </p:nvSpPr>
          <p:spPr bwMode="auto">
            <a:xfrm>
              <a:off x="240" y="3014"/>
              <a:ext cx="3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myosin</a:t>
              </a:r>
            </a:p>
          </p:txBody>
        </p:sp>
        <p:sp>
          <p:nvSpPr>
            <p:cNvPr id="24598" name="Text Box 18"/>
            <p:cNvSpPr txBox="1">
              <a:spLocks noChangeArrowheads="1"/>
            </p:cNvSpPr>
            <p:nvPr/>
          </p:nvSpPr>
          <p:spPr bwMode="auto">
            <a:xfrm>
              <a:off x="2400" y="672"/>
              <a:ext cx="10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prothrombim, </a:t>
              </a:r>
            </a:p>
            <a:p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a # of Ca</a:t>
              </a:r>
              <a:r>
                <a:rPr lang="en-US" sz="1000" baseline="30000">
                  <a:solidFill>
                    <a:srgbClr val="FF0000"/>
                  </a:solidFill>
                  <a:latin typeface="Arial" pitchFamily="34" charset="0"/>
                </a:rPr>
                <a:t>+</a:t>
              </a:r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 binding proteins</a:t>
              </a:r>
            </a:p>
          </p:txBody>
        </p:sp>
        <p:sp>
          <p:nvSpPr>
            <p:cNvPr id="24599" name="Text Box 19"/>
            <p:cNvSpPr txBox="1">
              <a:spLocks noChangeArrowheads="1"/>
            </p:cNvSpPr>
            <p:nvPr/>
          </p:nvSpPr>
          <p:spPr bwMode="auto">
            <a:xfrm>
              <a:off x="3024" y="1536"/>
              <a:ext cx="3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elastin</a:t>
              </a:r>
            </a:p>
          </p:txBody>
        </p:sp>
        <p:sp>
          <p:nvSpPr>
            <p:cNvPr id="24600" name="Line 20"/>
            <p:cNvSpPr>
              <a:spLocks noChangeShapeType="1"/>
            </p:cNvSpPr>
            <p:nvPr/>
          </p:nvSpPr>
          <p:spPr bwMode="auto">
            <a:xfrm flipH="1" flipV="1">
              <a:off x="4656" y="2256"/>
              <a:ext cx="192" cy="384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4601" name="Text Box 21"/>
            <p:cNvSpPr txBox="1">
              <a:spLocks noChangeArrowheads="1"/>
            </p:cNvSpPr>
            <p:nvPr/>
          </p:nvSpPr>
          <p:spPr bwMode="auto">
            <a:xfrm>
              <a:off x="4752" y="2640"/>
              <a:ext cx="4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i="1">
                  <a:solidFill>
                    <a:srgbClr val="006600"/>
                  </a:solidFill>
                  <a:latin typeface="Arial" pitchFamily="34" charset="0"/>
                </a:rPr>
                <a:t>Lysine </a:t>
              </a:r>
            </a:p>
            <a:p>
              <a:pPr algn="ctr"/>
              <a:r>
                <a:rPr lang="en-US" sz="1200" i="1">
                  <a:solidFill>
                    <a:srgbClr val="006600"/>
                  </a:solidFill>
                  <a:latin typeface="Arial" pitchFamily="34" charset="0"/>
                </a:rPr>
                <a:t>residues</a:t>
              </a:r>
            </a:p>
          </p:txBody>
        </p:sp>
      </p:grpSp>
      <p:sp>
        <p:nvSpPr>
          <p:cNvPr id="24581" name="Line 24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4582" name="Text Box 25"/>
          <p:cNvSpPr txBox="1">
            <a:spLocks noChangeArrowheads="1"/>
          </p:cNvSpPr>
          <p:nvPr/>
        </p:nvSpPr>
        <p:spPr bwMode="auto">
          <a:xfrm>
            <a:off x="5715000" y="5791200"/>
            <a:ext cx="3327400" cy="6794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" pitchFamily="34" charset="0"/>
              </a:rPr>
              <a:t>~ 300 additional amino acids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" pitchFamily="34" charset="0"/>
              </a:rPr>
              <a:t>have been found in cells</a:t>
            </a:r>
          </a:p>
        </p:txBody>
      </p:sp>
      <p:pic>
        <p:nvPicPr>
          <p:cNvPr id="24583" name="Picture 26"/>
          <p:cNvPicPr>
            <a:picLocks noChangeAspect="1" noChangeArrowheads="1"/>
          </p:cNvPicPr>
          <p:nvPr/>
        </p:nvPicPr>
        <p:blipFill>
          <a:blip r:embed="rId2"/>
          <a:srcRect l="62508" t="80838" r="11604"/>
          <a:stretch>
            <a:fillRect/>
          </a:stretch>
        </p:blipFill>
        <p:spPr bwMode="auto">
          <a:xfrm>
            <a:off x="228600" y="5562600"/>
            <a:ext cx="2209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AutoShape 27"/>
          <p:cNvSpPr>
            <a:spLocks/>
          </p:cNvSpPr>
          <p:nvPr/>
        </p:nvSpPr>
        <p:spPr bwMode="auto">
          <a:xfrm>
            <a:off x="2438400" y="5562600"/>
            <a:ext cx="76200" cy="1219200"/>
          </a:xfrm>
          <a:prstGeom prst="rightBrace">
            <a:avLst>
              <a:gd name="adj1" fmla="val 133333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4585" name="Text Box 29"/>
          <p:cNvSpPr txBox="1">
            <a:spLocks noChangeArrowheads="1"/>
          </p:cNvSpPr>
          <p:nvPr/>
        </p:nvSpPr>
        <p:spPr bwMode="auto">
          <a:xfrm>
            <a:off x="2474913" y="5822950"/>
            <a:ext cx="30114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006600"/>
                </a:solidFill>
                <a:latin typeface="Arial" pitchFamily="34" charset="0"/>
              </a:rPr>
              <a:t>rare, introduced during protein</a:t>
            </a:r>
          </a:p>
          <a:p>
            <a:pPr algn="ctr"/>
            <a:r>
              <a:rPr lang="en-US" i="1">
                <a:solidFill>
                  <a:srgbClr val="006600"/>
                </a:solidFill>
                <a:latin typeface="Arial" pitchFamily="34" charset="0"/>
              </a:rPr>
              <a:t>synthesis rather than created</a:t>
            </a:r>
          </a:p>
          <a:p>
            <a:pPr algn="ctr"/>
            <a:r>
              <a:rPr lang="en-US" i="1">
                <a:solidFill>
                  <a:srgbClr val="006600"/>
                </a:solidFill>
                <a:latin typeface="Arial" pitchFamily="34" charset="0"/>
              </a:rPr>
              <a:t>through a postsynthetic modification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Rectangle 5"/>
          <p:cNvSpPr>
            <a:spLocks noRot="1" noChangeArrowheads="1"/>
          </p:cNvSpPr>
          <p:nvPr/>
        </p:nvSpPr>
        <p:spPr bwMode="auto">
          <a:xfrm>
            <a:off x="301625" y="228600"/>
            <a:ext cx="8510588" cy="609600"/>
          </a:xfrm>
          <a:prstGeom prst="rect">
            <a:avLst/>
          </a:prstGeom>
          <a:solidFill>
            <a:srgbClr val="B3F5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buClrTx/>
              <a:buFont typeface="Wingdings" pitchFamily="2" charset="2"/>
              <a:buChar char="¹"/>
            </a:pPr>
            <a:r>
              <a:rPr lang="cs-CZ" sz="3600" b="0">
                <a:solidFill>
                  <a:schemeClr val="tx1"/>
                </a:solidFill>
                <a:effectLst/>
                <a:latin typeface="Lucida Sans" pitchFamily="34" charset="0"/>
              </a:rPr>
              <a:t> Summary of 20 proteinaceous</a:t>
            </a:r>
            <a:r>
              <a:rPr lang="cs-CZ" sz="4000" b="0">
                <a:solidFill>
                  <a:schemeClr val="tx1"/>
                </a:solidFill>
                <a:effectLst/>
                <a:latin typeface="Lucida Sans" pitchFamily="34" charset="0"/>
              </a:rPr>
              <a:t> AA</a:t>
            </a:r>
          </a:p>
        </p:txBody>
      </p:sp>
      <p:pic>
        <p:nvPicPr>
          <p:cNvPr id="137102" name="Picture 9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990600"/>
            <a:ext cx="5486400" cy="5562600"/>
          </a:xfrm>
          <a:prstGeom prst="rect">
            <a:avLst/>
          </a:prstGeom>
          <a:noFill/>
        </p:spPr>
      </p:pic>
      <p:sp>
        <p:nvSpPr>
          <p:cNvPr id="137104" name="Text Box 912"/>
          <p:cNvSpPr txBox="1">
            <a:spLocks noChangeArrowheads="1"/>
          </p:cNvSpPr>
          <p:nvPr/>
        </p:nvSpPr>
        <p:spPr bwMode="auto">
          <a:xfrm>
            <a:off x="5943600" y="990600"/>
            <a:ext cx="2971800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 algn="l">
              <a:spcBef>
                <a:spcPct val="50000"/>
              </a:spcBef>
              <a:buClrTx/>
              <a:buFontTx/>
              <a:buNone/>
            </a:pPr>
            <a:r>
              <a:rPr lang="cs-CZ" sz="2400" b="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Essential AA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Valin 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Leucin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Isoleucine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Threonine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Lysin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Methionin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Phenylalanine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Tryptophan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Arginine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Histidine</a:t>
            </a:r>
          </a:p>
          <a:p>
            <a:pPr marL="268288" indent="-268288" algn="l">
              <a:spcBef>
                <a:spcPct val="50000"/>
              </a:spcBef>
              <a:buClrTx/>
              <a:buFontTx/>
              <a:buChar char="•"/>
            </a:pPr>
            <a:endParaRPr lang="cs-CZ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04800"/>
            <a:ext cx="5486400" cy="6234113"/>
          </a:xfrm>
          <a:prstGeom prst="rect">
            <a:avLst/>
          </a:prstGeom>
          <a:noFill/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6172200" y="304800"/>
            <a:ext cx="2971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 algn="l">
              <a:spcBef>
                <a:spcPct val="50000"/>
              </a:spcBef>
              <a:buClrTx/>
              <a:buFontTx/>
              <a:buNone/>
            </a:pPr>
            <a:r>
              <a:rPr lang="cs-CZ" sz="2400" b="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Nonessential AA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Alanine 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Asparagine 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Aspartate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Cysteine 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Glutamate 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Glutamine 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Glycine 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Proline 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Serine </a:t>
            </a:r>
          </a:p>
          <a:p>
            <a:pPr marL="268288" indent="-268288" algn="l">
              <a:lnSpc>
                <a:spcPct val="75000"/>
              </a:lnSpc>
              <a:spcBef>
                <a:spcPct val="50000"/>
              </a:spcBef>
              <a:buClr>
                <a:srgbClr val="B3F599"/>
              </a:buClr>
              <a:buFontTx/>
              <a:buChar char="•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Tyrosine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990600"/>
            <a:ext cx="8540750" cy="5410200"/>
          </a:xfrm>
        </p:spPr>
        <p:txBody>
          <a:bodyPr/>
          <a:lstStyle/>
          <a:p>
            <a:pPr algn="l">
              <a:buClr>
                <a:srgbClr val="B3F599"/>
              </a:buClr>
              <a:buNone/>
            </a:pPr>
            <a:r>
              <a:rPr lang="cs-CZ" sz="2400" dirty="0"/>
              <a:t>A variety of methods have been developed</a:t>
            </a:r>
          </a:p>
          <a:p>
            <a:pPr algn="l">
              <a:buClr>
                <a:srgbClr val="B3F599"/>
              </a:buClr>
              <a:buFontTx/>
              <a:buChar char="•"/>
            </a:pPr>
            <a:r>
              <a:rPr lang="cs-CZ" sz="2400" dirty="0"/>
              <a:t>Important in industry due to the commercial relevance</a:t>
            </a:r>
          </a:p>
          <a:p>
            <a:pPr marL="868363" lvl="1" indent="-411163" algn="l">
              <a:buClr>
                <a:srgbClr val="B3F599"/>
              </a:buClr>
              <a:buFont typeface="Wingdings" pitchFamily="2" charset="2"/>
              <a:buChar char="Ø"/>
            </a:pPr>
            <a:r>
              <a:rPr lang="cs-CZ" sz="2400" dirty="0"/>
              <a:t>bodybuilding supplements (for big musles)</a:t>
            </a:r>
          </a:p>
          <a:p>
            <a:pPr marL="468313" indent="-411163" algn="l">
              <a:buClr>
                <a:srgbClr val="B3F599"/>
              </a:buClr>
              <a:buFont typeface="Wingdings" pitchFamily="2" charset="2"/>
              <a:buChar char="Ø"/>
            </a:pPr>
            <a:r>
              <a:rPr lang="cs-CZ" sz="2400" dirty="0"/>
              <a:t>sources of vitamins not only for human also for animals</a:t>
            </a:r>
            <a:endParaRPr lang="cs-CZ" dirty="0"/>
          </a:p>
          <a:p>
            <a:pPr>
              <a:buClr>
                <a:srgbClr val="B3F599"/>
              </a:buClr>
              <a:buFontTx/>
              <a:buNone/>
            </a:pPr>
            <a:endParaRPr lang="fa-IR" sz="2400" smtClean="0"/>
          </a:p>
          <a:p>
            <a:pPr>
              <a:buClr>
                <a:srgbClr val="B3F599"/>
              </a:buClr>
              <a:buFontTx/>
              <a:buNone/>
            </a:pPr>
            <a:endParaRPr lang="cs-CZ" sz="2400" dirty="0"/>
          </a:p>
        </p:txBody>
      </p:sp>
      <p:sp>
        <p:nvSpPr>
          <p:cNvPr id="142340" name="Rectangle 4"/>
          <p:cNvSpPr>
            <a:spLocks noRot="1" noChangeArrowheads="1"/>
          </p:cNvSpPr>
          <p:nvPr/>
        </p:nvSpPr>
        <p:spPr bwMode="auto">
          <a:xfrm>
            <a:off x="301625" y="228600"/>
            <a:ext cx="8510588" cy="609600"/>
          </a:xfrm>
          <a:prstGeom prst="rect">
            <a:avLst/>
          </a:prstGeom>
          <a:solidFill>
            <a:srgbClr val="B3F5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buClrTx/>
              <a:buFont typeface="Wingdings" pitchFamily="2" charset="2"/>
              <a:buChar char="»"/>
            </a:pPr>
            <a:r>
              <a:rPr lang="cs-CZ" sz="3600" b="0">
                <a:solidFill>
                  <a:schemeClr val="tx1"/>
                </a:solidFill>
                <a:effectLst/>
                <a:latin typeface="Lucida Sans" pitchFamily="34" charset="0"/>
              </a:rPr>
              <a:t> Synthesis of </a:t>
            </a:r>
            <a:r>
              <a:rPr lang="cs-CZ" sz="3600" b="0">
                <a:solidFill>
                  <a:schemeClr val="tx1"/>
                </a:solidFill>
                <a:effectLst/>
                <a:latin typeface="Lucida Sans" pitchFamily="34" charset="0"/>
                <a:sym typeface="Symbol" pitchFamily="18" charset="2"/>
              </a:rPr>
              <a:t>-amino acids</a:t>
            </a:r>
            <a:endParaRPr lang="cs-CZ" sz="4000" b="0">
              <a:solidFill>
                <a:schemeClr val="tx1"/>
              </a:solidFill>
              <a:effectLst/>
              <a:latin typeface="Lucida Sans" pitchFamily="34" charset="0"/>
              <a:sym typeface="Symbol" pitchFamily="18" charset="2"/>
            </a:endParaRPr>
          </a:p>
        </p:txBody>
      </p:sp>
      <p:pic>
        <p:nvPicPr>
          <p:cNvPr id="142351" name="Picture 15" descr="Twinlab L-Tyrosine Free Form Amino Acid, 500mg, Capsul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276600"/>
            <a:ext cx="3154363" cy="3581400"/>
          </a:xfrm>
          <a:prstGeom prst="rect">
            <a:avLst/>
          </a:prstGeom>
          <a:noFill/>
        </p:spPr>
      </p:pic>
      <p:pic>
        <p:nvPicPr>
          <p:cNvPr id="142353" name="Picture 17" descr="Picture of Nutrisport Amino Aci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200400"/>
            <a:ext cx="316230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381000"/>
            <a:ext cx="8540750" cy="6096000"/>
          </a:xfrm>
        </p:spPr>
        <p:txBody>
          <a:bodyPr/>
          <a:lstStyle/>
          <a:p>
            <a:pPr>
              <a:buClr>
                <a:srgbClr val="B3F599"/>
              </a:buClr>
              <a:buFont typeface="Wingdings" pitchFamily="2" charset="2"/>
              <a:buChar char="Ø"/>
            </a:pPr>
            <a:r>
              <a:rPr lang="cs-CZ" sz="2400"/>
              <a:t>The Gabriel synthesis (from potassium phthalimide)</a:t>
            </a:r>
          </a:p>
          <a:p>
            <a:pPr>
              <a:buClr>
                <a:srgbClr val="B3F599"/>
              </a:buClr>
              <a:buFont typeface="Wingdings" pitchFamily="2" charset="2"/>
              <a:buChar char="Ø"/>
            </a:pPr>
            <a:r>
              <a:rPr lang="cs-CZ" sz="2400"/>
              <a:t>The Strecker synthesis</a:t>
            </a:r>
          </a:p>
          <a:p>
            <a:endParaRPr lang="cs-CZ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371600"/>
            <a:ext cx="7848600" cy="1600200"/>
          </a:xfrm>
          <a:prstGeom prst="rect">
            <a:avLst/>
          </a:prstGeom>
          <a:noFill/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304800" y="3048000"/>
            <a:ext cx="853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1950" indent="-361950" algn="l" defTabSz="993775">
              <a:spcBef>
                <a:spcPct val="50000"/>
              </a:spcBef>
              <a:buClr>
                <a:srgbClr val="B3F599"/>
              </a:buClr>
              <a:buFont typeface="Wingdings" pitchFamily="2" charset="2"/>
              <a:buChar char="Ø"/>
            </a:pP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Enantioselective synthesis produces only or predominantly pure AA form. (More info Solomons 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&amp;</a:t>
            </a: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Fr</a:t>
            </a:r>
            <a:r>
              <a:rPr lang="cs-CZ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yhle p.1175 - 1177)</a:t>
            </a:r>
          </a:p>
        </p:txBody>
      </p:sp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343400"/>
            <a:ext cx="8305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4194175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62050" y="760413"/>
            <a:ext cx="2792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rgbClr val="0000FF"/>
                </a:solidFill>
                <a:latin typeface="Arial" pitchFamily="34" charset="0"/>
              </a:rPr>
              <a:t>Absorption of ultraviolet light </a:t>
            </a:r>
          </a:p>
          <a:p>
            <a:pPr algn="ctr"/>
            <a:r>
              <a:rPr lang="en-US" sz="1600" i="1">
                <a:solidFill>
                  <a:srgbClr val="0000FF"/>
                </a:solidFill>
                <a:latin typeface="Arial" pitchFamily="34" charset="0"/>
              </a:rPr>
              <a:t>by aromatic amino acids</a:t>
            </a:r>
            <a:endParaRPr lang="en-US" sz="240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81200"/>
            <a:ext cx="42672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699125" y="4113213"/>
            <a:ext cx="2693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Arial" pitchFamily="34" charset="0"/>
              </a:rPr>
              <a:t>Lambert-Beer Law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log (I</a:t>
            </a:r>
            <a:r>
              <a:rPr lang="en-US" sz="2400" baseline="-25000">
                <a:solidFill>
                  <a:srgbClr val="0000FF"/>
                </a:solidFill>
                <a:latin typeface="Arial" pitchFamily="34" charset="0"/>
              </a:rPr>
              <a:t>o</a:t>
            </a:r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/I) = </a:t>
            </a:r>
            <a:r>
              <a:rPr lang="en-US" sz="400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 C L</a:t>
            </a:r>
            <a:endParaRPr lang="en-US" sz="2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936625"/>
            <a:ext cx="8535987" cy="498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7791" y="399561"/>
          <a:ext cx="8282809" cy="6210669"/>
        </p:xfrm>
        <a:graphic>
          <a:graphicData uri="http://schemas.openxmlformats.org/presentationml/2006/ole">
            <p:oleObj spid="_x0000_s67606" name="Presentation" r:id="rId3" imgW="4568900" imgH="3425883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601663"/>
            <a:ext cx="8535987" cy="565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535988" cy="4767263"/>
          </a:xfrm>
          <a:prstGeom prst="rect">
            <a:avLst/>
          </a:prstGeom>
          <a:noFill/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28600" y="3810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en-US" b="1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 Cystine </a:t>
            </a:r>
            <a:r>
              <a:rPr lang="en-US">
                <a:latin typeface="Arial" pitchFamily="34" charset="0"/>
                <a:cs typeface="Times New Roman" pitchFamily="18" charset="0"/>
                <a:sym typeface="Symbol" pitchFamily="18" charset="2"/>
              </a:rPr>
              <a:t>residues</a:t>
            </a:r>
            <a:r>
              <a:rPr lang="en-US" b="1">
                <a:latin typeface="Arial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latin typeface="Arial" pitchFamily="34" charset="0"/>
                <a:cs typeface="Times New Roman" pitchFamily="18" charset="0"/>
                <a:sym typeface="Symbol" pitchFamily="18" charset="2"/>
              </a:rPr>
              <a:t>provide structural stability of proteins </a:t>
            </a:r>
          </a:p>
          <a:p>
            <a:pPr>
              <a:buFont typeface="Symbol" pitchFamily="18" charset="2"/>
              <a:buNone/>
            </a:pPr>
            <a:r>
              <a:rPr lang="en-US">
                <a:latin typeface="Arial" pitchFamily="34" charset="0"/>
                <a:cs typeface="Times New Roman" pitchFamily="18" charset="0"/>
                <a:sym typeface="Symbol" pitchFamily="18" charset="2"/>
              </a:rPr>
              <a:t>   through intramolecular or intermolecular disulfide bonds.</a:t>
            </a:r>
            <a:r>
              <a:rPr lang="en-US">
                <a:latin typeface="Arial" pitchFamily="34" charset="0"/>
                <a:sym typeface="Symbol" pitchFamily="18" charset="2"/>
              </a:rPr>
              <a:t> </a:t>
            </a:r>
            <a:endParaRPr lang="en-US">
              <a:latin typeface="Arial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038600" y="2514600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Oxidation</a:t>
            </a:r>
            <a:endParaRPr lang="en-CA">
              <a:solidFill>
                <a:srgbClr val="FF0000"/>
              </a:solidFill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4114800" y="4648200"/>
            <a:ext cx="143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Reduction</a:t>
            </a:r>
            <a:endParaRPr lang="en-CA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4267200" y="4343400"/>
            <a:ext cx="4267200" cy="20574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7626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Non-standard (Non-canonical) amino acids: </a:t>
            </a:r>
          </a:p>
          <a:p>
            <a:r>
              <a:rPr lang="en-US">
                <a:latin typeface="Arial" pitchFamily="34" charset="0"/>
              </a:rPr>
              <a:t>These are produced by post-translational modification, </a:t>
            </a:r>
          </a:p>
          <a:p>
            <a:r>
              <a:rPr lang="en-US">
                <a:latin typeface="Arial" pitchFamily="34" charset="0"/>
              </a:rPr>
              <a:t>and not genetically coded, except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selenocystein (Sec), </a:t>
            </a:r>
          </a:p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which is now accepted as the 21</a:t>
            </a:r>
            <a:r>
              <a:rPr lang="en-US" baseline="30000">
                <a:solidFill>
                  <a:srgbClr val="FF0000"/>
                </a:solidFill>
                <a:latin typeface="Arial" pitchFamily="34" charset="0"/>
              </a:rPr>
              <a:t>st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 amino acids.</a:t>
            </a:r>
            <a:endParaRPr lang="en-CA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2438400" cy="1981200"/>
          </a:xfrm>
          <a:prstGeom prst="rect">
            <a:avLst/>
          </a:prstGeom>
          <a:noFill/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3963988" cy="1166813"/>
          </a:xfrm>
          <a:prstGeom prst="rect">
            <a:avLst/>
          </a:prstGeom>
          <a:noFill/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200400"/>
            <a:ext cx="4572000" cy="1103313"/>
          </a:xfrm>
          <a:prstGeom prst="rect">
            <a:avLst/>
          </a:prstGeom>
          <a:noFill/>
        </p:spPr>
      </p:pic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91000"/>
            <a:ext cx="3354388" cy="1751013"/>
          </a:xfrm>
          <a:prstGeom prst="rect">
            <a:avLst/>
          </a:prstGeom>
          <a:noFill/>
        </p:spPr>
      </p:pic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572000"/>
            <a:ext cx="3733800" cy="176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cell wall pic"/>
          <p:cNvPicPr>
            <a:picLocks noChangeAspect="1" noChangeArrowheads="1"/>
          </p:cNvPicPr>
          <p:nvPr/>
        </p:nvPicPr>
        <p:blipFill>
          <a:blip r:embed="rId2" cstate="print"/>
          <a:srcRect t="5252" r="2608" b="2760"/>
          <a:stretch>
            <a:fillRect/>
          </a:stretch>
        </p:blipFill>
        <p:spPr bwMode="auto">
          <a:xfrm>
            <a:off x="1905000" y="990600"/>
            <a:ext cx="5614988" cy="5867400"/>
          </a:xfrm>
          <a:prstGeom prst="rect">
            <a:avLst/>
          </a:prstGeom>
          <a:noFill/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57200" y="304800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en-US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-amino acids are found in a few small peptides,</a:t>
            </a:r>
            <a:r>
              <a:rPr lang="en-US" sz="13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including </a:t>
            </a:r>
          </a:p>
          <a:p>
            <a:pPr>
              <a:buFont typeface="Symbol" pitchFamily="18" charset="2"/>
              <a:buNone/>
            </a:pPr>
            <a:r>
              <a:rPr 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some peptides of bacterial cell walls and </a:t>
            </a:r>
            <a:r>
              <a:rPr lang="en-CA">
                <a:latin typeface="Arial" pitchFamily="34" charset="0"/>
                <a:cs typeface="Times New Roman" pitchFamily="18" charset="0"/>
              </a:rPr>
              <a:t>certain antibiotics </a:t>
            </a:r>
          </a:p>
          <a:p>
            <a:pPr>
              <a:buFont typeface="Symbol" pitchFamily="18" charset="2"/>
              <a:buNone/>
            </a:pPr>
            <a:r>
              <a:rPr lang="en-CA">
                <a:latin typeface="Arial" pitchFamily="34" charset="0"/>
                <a:cs typeface="Times New Roman" pitchFamily="18" charset="0"/>
              </a:rPr>
              <a:t>(such as penicillin). </a:t>
            </a:r>
            <a:endParaRPr lang="en-US">
              <a:latin typeface="Arial" pitchFamily="34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endParaRPr lang="en-US">
              <a:latin typeface="Arial" pitchFamily="34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6553200" y="5105400"/>
            <a:ext cx="981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Arial" pitchFamily="34" charset="0"/>
              </a:rPr>
              <a:t>D-Glu</a:t>
            </a:r>
          </a:p>
          <a:p>
            <a:r>
              <a:rPr lang="en-US">
                <a:solidFill>
                  <a:srgbClr val="0000FF"/>
                </a:solidFill>
                <a:latin typeface="Arial" pitchFamily="34" charset="0"/>
              </a:rPr>
              <a:t>D-Ala</a:t>
            </a:r>
            <a:endParaRPr lang="en-CA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 flipH="1">
            <a:off x="5638800" y="54102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 flipH="1">
            <a:off x="5638800" y="57912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652peptidepenicill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6934200" cy="4672013"/>
          </a:xfrm>
          <a:prstGeom prst="rect">
            <a:avLst/>
          </a:prstGeom>
          <a:noFill/>
        </p:spPr>
      </p:pic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533400" y="54864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>
                <a:latin typeface="Arial" pitchFamily="34" charset="0"/>
                <a:cs typeface="Times New Roman" pitchFamily="18" charset="0"/>
              </a:rPr>
              <a:t>Alexander Fleming discovers penicillin: http://www.pbs.org/wgbh/aso/databank/entries/dm28pe.html</a:t>
            </a:r>
            <a:r>
              <a:rPr lang="en-US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533400" y="762000"/>
            <a:ext cx="8229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Penicillin</a:t>
            </a:r>
            <a:r>
              <a:rPr lang="en-US" sz="2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binds at the active site of the </a:t>
            </a:r>
            <a:r>
              <a:rPr lang="en-US" sz="2400" dirty="0" err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transpeptidase</a:t>
            </a:r>
            <a:r>
              <a:rPr lang="en-US" sz="2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enzyme that cleaves </a:t>
            </a:r>
            <a:r>
              <a:rPr lang="en-US" sz="2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-Ala-</a:t>
            </a:r>
            <a:r>
              <a:rPr lang="en-US" sz="2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-Ala and thus cross-links </a:t>
            </a:r>
          </a:p>
          <a:p>
            <a:r>
              <a:rPr lang="en-US" sz="2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sz="2400" dirty="0" err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peptidoglycan</a:t>
            </a:r>
            <a:r>
              <a:rPr lang="en-US" sz="2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strands of the bacterial cell wall. </a:t>
            </a:r>
          </a:p>
          <a:p>
            <a:r>
              <a:rPr lang="en-US" sz="2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Penicillin binds the enzyme by mimicking the </a:t>
            </a:r>
          </a:p>
          <a:p>
            <a:r>
              <a:rPr lang="en-US" sz="2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-Ala-</a:t>
            </a:r>
            <a:r>
              <a:rPr lang="en-US" sz="2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-Ala residues that would normally bind to this site. </a:t>
            </a:r>
          </a:p>
          <a:p>
            <a:r>
              <a:rPr lang="en-US" sz="2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Therefore, the bacterial cell wall loses integrity and is susceptible </a:t>
            </a:r>
            <a:r>
              <a:rPr lang="en-CA" sz="2400" dirty="0">
                <a:latin typeface="Arial" pitchFamily="34" charset="0"/>
                <a:cs typeface="Times New Roman" pitchFamily="18" charset="0"/>
              </a:rPr>
              <a:t>to host defences, or simply bursts.</a:t>
            </a:r>
            <a:r>
              <a:rPr lang="en-US" sz="2400" dirty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Dermorphin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(Right)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Deltophorine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(left)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4" name="Picture 6" descr="C:\Users\Jahan\Desktop\imag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1828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 descr="C:\Users\Jahan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2743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 descr="C:\Users\Jahan\Desktop\240px-Makifrosch-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3048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96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81000" y="457200"/>
            <a:ext cx="716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(3) </a:t>
            </a:r>
            <a:r>
              <a:rPr lang="en-CA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Amino Acid Properties: p</a:t>
            </a:r>
            <a:r>
              <a:rPr lang="en-CA" b="1" i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K</a:t>
            </a:r>
            <a:r>
              <a:rPr lang="en-CA" b="1" baseline="-300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a</a:t>
            </a:r>
            <a:r>
              <a:rPr lang="en-CA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, pI and Titrations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533400" y="10668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Arial" pitchFamily="34" charset="0"/>
                <a:cs typeface="Times New Roman" pitchFamily="18" charset="0"/>
              </a:rPr>
              <a:t>In water, amino acid exists as “zwitterions” (hybrid ion).</a:t>
            </a:r>
            <a:endParaRPr lang="en-US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GB" b="1">
                <a:latin typeface="Arial" pitchFamily="34" charset="0"/>
                <a:cs typeface="Times New Roman" pitchFamily="18" charset="0"/>
                <a:sym typeface="Symbol" pitchFamily="18" charset="2"/>
              </a:rPr>
              <a:t></a:t>
            </a:r>
            <a:r>
              <a:rPr lang="en-GB" b="1">
                <a:latin typeface="Arial" pitchFamily="34" charset="0"/>
                <a:cs typeface="Times New Roman" pitchFamily="18" charset="0"/>
              </a:rPr>
              <a:t> </a:t>
            </a:r>
            <a:r>
              <a:rPr lang="en-GB">
                <a:latin typeface="Arial" pitchFamily="34" charset="0"/>
                <a:cs typeface="Times New Roman" pitchFamily="18" charset="0"/>
                <a:sym typeface="Symbol" pitchFamily="18" charset="2"/>
              </a:rPr>
              <a:t>Amino acids as acids and bases. (ampholytes)</a:t>
            </a:r>
            <a:r>
              <a:rPr lang="en-US" b="1">
                <a:latin typeface="Arial" pitchFamily="34" charset="0"/>
                <a:sym typeface="Symbol" pitchFamily="18" charset="2"/>
              </a:rPr>
              <a:t> </a:t>
            </a:r>
            <a:endParaRPr lang="en-US" b="1">
              <a:latin typeface="Arial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6326188" cy="4165600"/>
          </a:xfrm>
          <a:prstGeom prst="rect">
            <a:avLst/>
          </a:prstGeom>
          <a:noFill/>
        </p:spPr>
      </p:pic>
      <p:sp>
        <p:nvSpPr>
          <p:cNvPr id="115719" name="Line 7"/>
          <p:cNvSpPr>
            <a:spLocks noChangeShapeType="1"/>
          </p:cNvSpPr>
          <p:nvPr/>
        </p:nvSpPr>
        <p:spPr bwMode="auto">
          <a:xfrm flipH="1">
            <a:off x="1042988" y="2420938"/>
            <a:ext cx="2449512" cy="3600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827088" y="2420938"/>
            <a:ext cx="2881312" cy="36718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40" name="Oval 44"/>
          <p:cNvSpPr>
            <a:spLocks noChangeArrowheads="1"/>
          </p:cNvSpPr>
          <p:nvPr/>
        </p:nvSpPr>
        <p:spPr bwMode="auto">
          <a:xfrm>
            <a:off x="419100" y="2352675"/>
            <a:ext cx="2124075" cy="2124075"/>
          </a:xfrm>
          <a:prstGeom prst="ellipse">
            <a:avLst/>
          </a:prstGeom>
          <a:noFill/>
          <a:ln w="12700">
            <a:solidFill>
              <a:srgbClr val="F95AB7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195513" y="3430588"/>
            <a:ext cx="1292225" cy="992187"/>
            <a:chOff x="1104" y="2183"/>
            <a:chExt cx="814" cy="625"/>
          </a:xfrm>
        </p:grpSpPr>
        <p:sp>
          <p:nvSpPr>
            <p:cNvPr id="439301" name="Arc 5"/>
            <p:cNvSpPr>
              <a:spLocks/>
            </p:cNvSpPr>
            <p:nvPr/>
          </p:nvSpPr>
          <p:spPr bwMode="auto">
            <a:xfrm rot="-5400000">
              <a:off x="1304" y="2127"/>
              <a:ext cx="400" cy="51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293 w 21293"/>
                <a:gd name="T1" fmla="*/ 3627 h 21600"/>
                <a:gd name="T2" fmla="*/ 0 w 21293"/>
                <a:gd name="T3" fmla="*/ 21600 h 21600"/>
                <a:gd name="T4" fmla="*/ 0 w 2129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93" h="21600" fill="none" extrusionOk="0">
                  <a:moveTo>
                    <a:pt x="21293" y="3627"/>
                  </a:moveTo>
                  <a:cubicBezTo>
                    <a:pt x="19525" y="14007"/>
                    <a:pt x="10529" y="21599"/>
                    <a:pt x="0" y="21600"/>
                  </a:cubicBezTo>
                </a:path>
                <a:path w="21293" h="21600" stroke="0" extrusionOk="0">
                  <a:moveTo>
                    <a:pt x="21293" y="3627"/>
                  </a:moveTo>
                  <a:cubicBezTo>
                    <a:pt x="19525" y="14007"/>
                    <a:pt x="105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9300" name="Oval 4"/>
            <p:cNvSpPr>
              <a:spLocks noChangeArrowheads="1"/>
            </p:cNvSpPr>
            <p:nvPr/>
          </p:nvSpPr>
          <p:spPr bwMode="auto">
            <a:xfrm>
              <a:off x="1680" y="2640"/>
              <a:ext cx="168" cy="168"/>
            </a:xfrm>
            <a:prstGeom prst="ellipse">
              <a:avLst/>
            </a:prstGeom>
            <a:solidFill>
              <a:srgbClr val="F39FD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762000">
                <a:lnSpc>
                  <a:spcPct val="70000"/>
                </a:lnSpc>
              </a:pPr>
              <a:r>
                <a:rPr lang="en-US" altLang="zh-TW" sz="3200" b="1">
                  <a:solidFill>
                    <a:schemeClr val="hlink"/>
                  </a:solidFill>
                  <a:latin typeface="Arial" pitchFamily="34" charset="0"/>
                </a:rPr>
                <a:t>-</a:t>
              </a:r>
            </a:p>
          </p:txBody>
        </p:sp>
        <p:sp>
          <p:nvSpPr>
            <p:cNvPr id="439302" name="Line 6"/>
            <p:cNvSpPr>
              <a:spLocks noChangeShapeType="1"/>
            </p:cNvSpPr>
            <p:nvPr/>
          </p:nvSpPr>
          <p:spPr bwMode="auto">
            <a:xfrm>
              <a:off x="1104" y="2184"/>
              <a:ext cx="814" cy="0"/>
            </a:xfrm>
            <a:prstGeom prst="line">
              <a:avLst/>
            </a:prstGeom>
            <a:noFill/>
            <a:ln w="50800">
              <a:solidFill>
                <a:srgbClr val="3365FB"/>
              </a:solidFill>
              <a:round/>
              <a:headEnd type="stealth" w="lg" len="lg"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451725" y="4508500"/>
            <a:ext cx="1460500" cy="1954213"/>
            <a:chOff x="5328" y="2880"/>
            <a:chExt cx="920" cy="1231"/>
          </a:xfrm>
        </p:grpSpPr>
        <p:sp>
          <p:nvSpPr>
            <p:cNvPr id="439304" name="Rectangle 8"/>
            <p:cNvSpPr>
              <a:spLocks noChangeArrowheads="1"/>
            </p:cNvSpPr>
            <p:nvPr/>
          </p:nvSpPr>
          <p:spPr bwMode="auto">
            <a:xfrm>
              <a:off x="5328" y="2928"/>
              <a:ext cx="920" cy="1183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  <a:scene3d>
              <a:camera prst="legacyPerspectiveFront">
                <a:rot lat="1200000" lon="20699999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endParaRPr lang="fa-IR"/>
            </a:p>
          </p:txBody>
        </p:sp>
        <p:sp>
          <p:nvSpPr>
            <p:cNvPr id="439305" name="Rectangle 9"/>
            <p:cNvSpPr>
              <a:spLocks noChangeArrowheads="1"/>
            </p:cNvSpPr>
            <p:nvPr/>
          </p:nvSpPr>
          <p:spPr bwMode="auto">
            <a:xfrm>
              <a:off x="5472" y="2880"/>
              <a:ext cx="632" cy="9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defTabSz="762000"/>
              <a:r>
                <a:rPr lang="en-US" altLang="zh-TW" sz="9600" b="1">
                  <a:solidFill>
                    <a:srgbClr val="0066FF"/>
                  </a:solidFill>
                  <a:latin typeface="Arial" pitchFamily="34" charset="0"/>
                </a:rPr>
                <a:t>H</a:t>
              </a:r>
            </a:p>
          </p:txBody>
        </p:sp>
        <p:sp>
          <p:nvSpPr>
            <p:cNvPr id="439306" name="Rectangle 10"/>
            <p:cNvSpPr>
              <a:spLocks noChangeArrowheads="1"/>
            </p:cNvSpPr>
            <p:nvPr/>
          </p:nvSpPr>
          <p:spPr bwMode="auto">
            <a:xfrm>
              <a:off x="5488" y="3688"/>
              <a:ext cx="59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>
                  <a:solidFill>
                    <a:srgbClr val="0066FF"/>
                  </a:solidFill>
                  <a:latin typeface="Arial" pitchFamily="34" charset="0"/>
                </a:rPr>
                <a:t>1.008</a:t>
              </a:r>
            </a:p>
          </p:txBody>
        </p:sp>
        <p:sp>
          <p:nvSpPr>
            <p:cNvPr id="439307" name="Rectangle 11"/>
            <p:cNvSpPr>
              <a:spLocks noChangeArrowheads="1"/>
            </p:cNvSpPr>
            <p:nvPr/>
          </p:nvSpPr>
          <p:spPr bwMode="auto">
            <a:xfrm>
              <a:off x="5351" y="2984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b="1">
                  <a:solidFill>
                    <a:srgbClr val="0066FF"/>
                  </a:solidFill>
                  <a:latin typeface="Arial" pitchFamily="34" charset="0"/>
                </a:rPr>
                <a:t>1</a:t>
              </a:r>
            </a:p>
          </p:txBody>
        </p:sp>
      </p:grpSp>
      <p:sp>
        <p:nvSpPr>
          <p:cNvPr id="439308" name="Rectangle 12"/>
          <p:cNvSpPr>
            <a:spLocks noChangeArrowheads="1"/>
          </p:cNvSpPr>
          <p:nvPr/>
        </p:nvSpPr>
        <p:spPr bwMode="auto">
          <a:xfrm>
            <a:off x="468313" y="1125538"/>
            <a:ext cx="2076450" cy="820737"/>
          </a:xfrm>
          <a:prstGeom prst="rect">
            <a:avLst/>
          </a:prstGeom>
          <a:solidFill>
            <a:srgbClr val="EEDD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zh-TW" sz="4800" b="1" i="1">
                <a:solidFill>
                  <a:schemeClr val="bg2"/>
                </a:solidFill>
                <a:latin typeface="Times New Roman" pitchFamily="18" charset="0"/>
              </a:rPr>
              <a:t>hydride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371850" y="1814513"/>
            <a:ext cx="1819275" cy="1895475"/>
            <a:chOff x="1968" y="1152"/>
            <a:chExt cx="1146" cy="1194"/>
          </a:xfrm>
        </p:grpSpPr>
        <p:sp>
          <p:nvSpPr>
            <p:cNvPr id="439311" name="Oval 15"/>
            <p:cNvSpPr>
              <a:spLocks noChangeArrowheads="1"/>
            </p:cNvSpPr>
            <p:nvPr/>
          </p:nvSpPr>
          <p:spPr bwMode="auto">
            <a:xfrm>
              <a:off x="2682" y="1914"/>
              <a:ext cx="432" cy="432"/>
            </a:xfrm>
            <a:prstGeom prst="ellipse">
              <a:avLst/>
            </a:prstGeom>
            <a:solidFill>
              <a:srgbClr val="E3BE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en-US" altLang="zh-TW" sz="6000" b="1">
                  <a:solidFill>
                    <a:srgbClr val="9900CC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439313" name="Rectangle 17"/>
            <p:cNvSpPr>
              <a:spLocks noChangeArrowheads="1"/>
            </p:cNvSpPr>
            <p:nvPr/>
          </p:nvSpPr>
          <p:spPr bwMode="auto">
            <a:xfrm>
              <a:off x="1968" y="1152"/>
              <a:ext cx="31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2800" i="1">
                  <a:latin typeface="Times New Roman" pitchFamily="18" charset="0"/>
                </a:rPr>
                <a:t>1s</a:t>
              </a:r>
            </a:p>
          </p:txBody>
        </p:sp>
      </p:grpSp>
      <p:sp>
        <p:nvSpPr>
          <p:cNvPr id="439315" name="Oval 19"/>
          <p:cNvSpPr>
            <a:spLocks noChangeArrowheads="1"/>
          </p:cNvSpPr>
          <p:nvPr/>
        </p:nvSpPr>
        <p:spPr bwMode="auto">
          <a:xfrm>
            <a:off x="1308100" y="4322763"/>
            <a:ext cx="266700" cy="266700"/>
          </a:xfrm>
          <a:prstGeom prst="ellipse">
            <a:avLst/>
          </a:prstGeom>
          <a:solidFill>
            <a:srgbClr val="F39FD1"/>
          </a:solidFill>
          <a:ln w="12700">
            <a:noFill/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defTabSz="762000">
              <a:lnSpc>
                <a:spcPct val="70000"/>
              </a:lnSpc>
            </a:pPr>
            <a:r>
              <a:rPr lang="en-US" altLang="zh-TW" sz="3200" b="1">
                <a:solidFill>
                  <a:schemeClr val="hlink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439318" name="Rectangle 22"/>
          <p:cNvSpPr>
            <a:spLocks noChangeArrowheads="1"/>
          </p:cNvSpPr>
          <p:nvPr/>
        </p:nvSpPr>
        <p:spPr bwMode="auto">
          <a:xfrm>
            <a:off x="3419475" y="4941888"/>
            <a:ext cx="3028950" cy="698500"/>
          </a:xfrm>
          <a:prstGeom prst="rect">
            <a:avLst/>
          </a:prstGeom>
          <a:solidFill>
            <a:srgbClr val="E7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zh-TW" sz="4000">
                <a:solidFill>
                  <a:srgbClr val="0066FF"/>
                </a:solidFill>
                <a:latin typeface="Arial Narrow" pitchFamily="34" charset="0"/>
                <a:ea typeface="華康中黑體" pitchFamily="49" charset="-120"/>
              </a:rPr>
              <a:t>Hydrogen atom</a:t>
            </a: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143000" y="2225675"/>
            <a:ext cx="685800" cy="1524000"/>
            <a:chOff x="480" y="1440"/>
            <a:chExt cx="432" cy="960"/>
          </a:xfrm>
        </p:grpSpPr>
        <p:sp>
          <p:nvSpPr>
            <p:cNvPr id="439317" name="Oval 21"/>
            <p:cNvSpPr>
              <a:spLocks noChangeArrowheads="1"/>
            </p:cNvSpPr>
            <p:nvPr/>
          </p:nvSpPr>
          <p:spPr bwMode="auto">
            <a:xfrm>
              <a:off x="480" y="1968"/>
              <a:ext cx="432" cy="432"/>
            </a:xfrm>
            <a:prstGeom prst="ellipse">
              <a:avLst/>
            </a:prstGeom>
            <a:solidFill>
              <a:srgbClr val="E3BE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en-US" altLang="zh-TW" sz="6000" b="1">
                  <a:solidFill>
                    <a:srgbClr val="9900CC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439319" name="Oval 23"/>
            <p:cNvSpPr>
              <a:spLocks noChangeArrowheads="1"/>
            </p:cNvSpPr>
            <p:nvPr/>
          </p:nvSpPr>
          <p:spPr bwMode="auto">
            <a:xfrm>
              <a:off x="624" y="1440"/>
              <a:ext cx="168" cy="168"/>
            </a:xfrm>
            <a:prstGeom prst="ellipse">
              <a:avLst/>
            </a:prstGeom>
            <a:solidFill>
              <a:srgbClr val="F39FD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762000">
                <a:lnSpc>
                  <a:spcPct val="70000"/>
                </a:lnSpc>
              </a:pPr>
              <a:r>
                <a:rPr lang="en-US" altLang="zh-TW" sz="3200" b="1">
                  <a:solidFill>
                    <a:schemeClr val="hlink"/>
                  </a:solidFill>
                  <a:latin typeface="Arial" pitchFamily="34" charset="0"/>
                </a:rPr>
                <a:t>-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7643813" y="2312988"/>
            <a:ext cx="1408112" cy="1524000"/>
            <a:chOff x="4848" y="1440"/>
            <a:chExt cx="887" cy="960"/>
          </a:xfrm>
        </p:grpSpPr>
        <p:sp>
          <p:nvSpPr>
            <p:cNvPr id="439321" name="Oval 25"/>
            <p:cNvSpPr>
              <a:spLocks noChangeArrowheads="1"/>
            </p:cNvSpPr>
            <p:nvPr/>
          </p:nvSpPr>
          <p:spPr bwMode="auto">
            <a:xfrm>
              <a:off x="4992" y="1968"/>
              <a:ext cx="432" cy="432"/>
            </a:xfrm>
            <a:prstGeom prst="ellipse">
              <a:avLst/>
            </a:prstGeom>
            <a:solidFill>
              <a:srgbClr val="E3BE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en-US" altLang="zh-TW" sz="6000" b="1">
                  <a:solidFill>
                    <a:srgbClr val="9900CC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439322" name="Rectangle 26"/>
            <p:cNvSpPr>
              <a:spLocks noChangeArrowheads="1"/>
            </p:cNvSpPr>
            <p:nvPr/>
          </p:nvSpPr>
          <p:spPr bwMode="auto">
            <a:xfrm>
              <a:off x="4848" y="1440"/>
              <a:ext cx="887" cy="440"/>
            </a:xfrm>
            <a:prstGeom prst="rect">
              <a:avLst/>
            </a:prstGeom>
            <a:solidFill>
              <a:srgbClr val="D7FFD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4000">
                  <a:solidFill>
                    <a:srgbClr val="006699"/>
                  </a:solidFill>
                  <a:latin typeface="Arial Narrow" pitchFamily="34" charset="0"/>
                  <a:ea typeface="華康中黑體" pitchFamily="49" charset="-120"/>
                </a:rPr>
                <a:t>Proton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6227763" y="2493963"/>
            <a:ext cx="1295400" cy="990600"/>
            <a:chOff x="3888" y="1584"/>
            <a:chExt cx="816" cy="624"/>
          </a:xfrm>
        </p:grpSpPr>
        <p:sp>
          <p:nvSpPr>
            <p:cNvPr id="439324" name="Oval 28"/>
            <p:cNvSpPr>
              <a:spLocks noChangeArrowheads="1"/>
            </p:cNvSpPr>
            <p:nvPr/>
          </p:nvSpPr>
          <p:spPr bwMode="auto">
            <a:xfrm>
              <a:off x="4368" y="1584"/>
              <a:ext cx="168" cy="168"/>
            </a:xfrm>
            <a:prstGeom prst="ellipse">
              <a:avLst/>
            </a:prstGeom>
            <a:solidFill>
              <a:srgbClr val="F39FD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762000">
                <a:lnSpc>
                  <a:spcPct val="70000"/>
                </a:lnSpc>
              </a:pPr>
              <a:r>
                <a:rPr lang="en-US" altLang="zh-TW" sz="3200" b="1">
                  <a:solidFill>
                    <a:schemeClr val="hlink"/>
                  </a:solidFill>
                  <a:latin typeface="Arial" pitchFamily="34" charset="0"/>
                </a:rPr>
                <a:t>-</a:t>
              </a:r>
            </a:p>
          </p:txBody>
        </p:sp>
        <p:sp>
          <p:nvSpPr>
            <p:cNvPr id="439325" name="Arc 29"/>
            <p:cNvSpPr>
              <a:spLocks/>
            </p:cNvSpPr>
            <p:nvPr/>
          </p:nvSpPr>
          <p:spPr bwMode="auto">
            <a:xfrm>
              <a:off x="3984" y="1728"/>
              <a:ext cx="456" cy="47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293 w 21293"/>
                <a:gd name="T1" fmla="*/ 3627 h 21600"/>
                <a:gd name="T2" fmla="*/ 0 w 21293"/>
                <a:gd name="T3" fmla="*/ 21600 h 21600"/>
                <a:gd name="T4" fmla="*/ 0 w 2129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93" h="21600" fill="none" extrusionOk="0">
                  <a:moveTo>
                    <a:pt x="21293" y="3627"/>
                  </a:moveTo>
                  <a:cubicBezTo>
                    <a:pt x="19525" y="14007"/>
                    <a:pt x="10529" y="21599"/>
                    <a:pt x="0" y="21600"/>
                  </a:cubicBezTo>
                </a:path>
                <a:path w="21293" h="21600" stroke="0" extrusionOk="0">
                  <a:moveTo>
                    <a:pt x="21293" y="3627"/>
                  </a:moveTo>
                  <a:cubicBezTo>
                    <a:pt x="19525" y="14007"/>
                    <a:pt x="105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lg" len="lg"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9326" name="Line 30"/>
            <p:cNvSpPr>
              <a:spLocks noChangeShapeType="1"/>
            </p:cNvSpPr>
            <p:nvPr/>
          </p:nvSpPr>
          <p:spPr bwMode="auto">
            <a:xfrm>
              <a:off x="3888" y="2208"/>
              <a:ext cx="816" cy="0"/>
            </a:xfrm>
            <a:prstGeom prst="line">
              <a:avLst/>
            </a:prstGeom>
            <a:noFill/>
            <a:ln w="50800">
              <a:solidFill>
                <a:srgbClr val="3365FB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39334" name="Text Box 38"/>
          <p:cNvSpPr txBox="1">
            <a:spLocks noChangeArrowheads="1"/>
          </p:cNvSpPr>
          <p:nvPr/>
        </p:nvSpPr>
        <p:spPr bwMode="auto">
          <a:xfrm>
            <a:off x="0" y="0"/>
            <a:ext cx="9144000" cy="561975"/>
          </a:xfrm>
          <a:prstGeom prst="rect">
            <a:avLst/>
          </a:prstGeom>
          <a:solidFill>
            <a:srgbClr val="CC0066"/>
          </a:solidFill>
          <a:ln w="12700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/>
            <a:r>
              <a:rPr lang="en-US" altLang="zh-TW" sz="3000">
                <a:solidFill>
                  <a:schemeClr val="bg1"/>
                </a:solidFill>
                <a:latin typeface="Arial" pitchFamily="34" charset="0"/>
                <a:ea typeface="華康中黑體" pitchFamily="49" charset="-120"/>
              </a:rPr>
              <a:t>Hydride, Hydrogen and Proton</a:t>
            </a:r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3779838" y="2352675"/>
            <a:ext cx="2124075" cy="2124075"/>
            <a:chOff x="2381" y="1482"/>
            <a:chExt cx="1338" cy="1338"/>
          </a:xfrm>
        </p:grpSpPr>
        <p:sp>
          <p:nvSpPr>
            <p:cNvPr id="439342" name="Oval 46"/>
            <p:cNvSpPr>
              <a:spLocks noChangeArrowheads="1"/>
            </p:cNvSpPr>
            <p:nvPr/>
          </p:nvSpPr>
          <p:spPr bwMode="auto">
            <a:xfrm>
              <a:off x="2381" y="1482"/>
              <a:ext cx="1338" cy="1338"/>
            </a:xfrm>
            <a:prstGeom prst="ellipse">
              <a:avLst/>
            </a:prstGeom>
            <a:noFill/>
            <a:ln w="12700">
              <a:solidFill>
                <a:srgbClr val="F95AB7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9343" name="Oval 47"/>
            <p:cNvSpPr>
              <a:spLocks noChangeArrowheads="1"/>
            </p:cNvSpPr>
            <p:nvPr/>
          </p:nvSpPr>
          <p:spPr bwMode="auto">
            <a:xfrm>
              <a:off x="3470" y="1616"/>
              <a:ext cx="168" cy="168"/>
            </a:xfrm>
            <a:prstGeom prst="ellipse">
              <a:avLst/>
            </a:prstGeom>
            <a:solidFill>
              <a:srgbClr val="F39FD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762000">
                <a:lnSpc>
                  <a:spcPct val="70000"/>
                </a:lnSpc>
              </a:pPr>
              <a:r>
                <a:rPr lang="en-US" altLang="zh-TW" sz="3200" b="1">
                  <a:solidFill>
                    <a:schemeClr val="hlink"/>
                  </a:solidFill>
                  <a:latin typeface="Arial" pitchFamily="34" charset="0"/>
                </a:rPr>
                <a:t>-</a:t>
              </a:r>
            </a:p>
          </p:txBody>
        </p:sp>
      </p:grpSp>
      <p:sp>
        <p:nvSpPr>
          <p:cNvPr id="439345" name="Rectangle 49"/>
          <p:cNvSpPr>
            <a:spLocks noChangeArrowheads="1"/>
          </p:cNvSpPr>
          <p:nvPr/>
        </p:nvSpPr>
        <p:spPr bwMode="auto">
          <a:xfrm>
            <a:off x="7119938" y="6583363"/>
            <a:ext cx="2024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altLang="zh-TW" sz="1200">
                <a:latin typeface="Arial" pitchFamily="34" charset="0"/>
                <a:ea typeface="華康細明體(P)" pitchFamily="18" charset="-120"/>
              </a:rPr>
              <a:t>Juang RH (2004) BCbasics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9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9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40" grpId="0" animBg="1"/>
      <p:bldP spid="439308" grpId="0" animBg="1" autoUpdateAnimBg="0"/>
      <p:bldP spid="439315" grpId="0" animBg="1" autoUpdateAnimBg="0"/>
      <p:bldP spid="439318" grpId="0" animBg="1" autoUpdateAnimBg="0"/>
      <p:bldP spid="439334" grpId="0" animBg="1" autoUpdateAnimBg="0"/>
      <p:bldP spid="4393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67175" y="3644900"/>
            <a:ext cx="2405063" cy="647700"/>
            <a:chOff x="2562" y="2160"/>
            <a:chExt cx="1515" cy="408"/>
          </a:xfrm>
        </p:grpSpPr>
        <p:sp>
          <p:nvSpPr>
            <p:cNvPr id="445443" name="Rectangle 3"/>
            <p:cNvSpPr>
              <a:spLocks noChangeArrowheads="1"/>
            </p:cNvSpPr>
            <p:nvPr/>
          </p:nvSpPr>
          <p:spPr bwMode="auto">
            <a:xfrm>
              <a:off x="2562" y="2160"/>
              <a:ext cx="1497" cy="4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D6ADFF"/>
                </a:gs>
                <a:gs pos="100000">
                  <a:schemeClr val="bg1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444" name="Text Box 4"/>
            <p:cNvSpPr txBox="1">
              <a:spLocks noChangeArrowheads="1"/>
            </p:cNvSpPr>
            <p:nvPr/>
          </p:nvSpPr>
          <p:spPr bwMode="auto">
            <a:xfrm>
              <a:off x="3636" y="2214"/>
              <a:ext cx="44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Arial Narrow" pitchFamily="34" charset="0"/>
                  <a:ea typeface="華康中黑體(P)" pitchFamily="34" charset="-120"/>
                </a:rPr>
                <a:t>High</a:t>
              </a:r>
            </a:p>
          </p:txBody>
        </p:sp>
        <p:sp>
          <p:nvSpPr>
            <p:cNvPr id="445445" name="Text Box 5"/>
            <p:cNvSpPr txBox="1">
              <a:spLocks noChangeArrowheads="1"/>
            </p:cNvSpPr>
            <p:nvPr/>
          </p:nvSpPr>
          <p:spPr bwMode="auto">
            <a:xfrm>
              <a:off x="2661" y="2214"/>
              <a:ext cx="40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Arial Narrow" pitchFamily="34" charset="0"/>
                  <a:ea typeface="華康中黑體(P)" pitchFamily="34" charset="-120"/>
                </a:rPr>
                <a:t>Low</a:t>
              </a:r>
            </a:p>
          </p:txBody>
        </p:sp>
      </p:grpSp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228600" y="838200"/>
            <a:ext cx="86868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US" altLang="zh-TW">
                <a:solidFill>
                  <a:srgbClr val="CC00FF"/>
                </a:solidFill>
                <a:latin typeface="Arial" pitchFamily="34" charset="0"/>
              </a:rPr>
              <a:t>Proton</a:t>
            </a:r>
            <a:r>
              <a:rPr lang="zh-TW" altLang="en-US">
                <a:solidFill>
                  <a:srgbClr val="CC00FF"/>
                </a:solidFill>
              </a:rPr>
              <a:t>：</a:t>
            </a:r>
            <a:r>
              <a:rPr lang="zh-TW" altLang="en-US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zh-TW">
                <a:solidFill>
                  <a:schemeClr val="bg2"/>
                </a:solidFill>
                <a:latin typeface="Arial" pitchFamily="34" charset="0"/>
                <a:ea typeface="華康中黑體" pitchFamily="49" charset="-120"/>
              </a:rPr>
              <a:t>abundant and small, affects the charge of a molecule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9400" y="2125663"/>
            <a:ext cx="473075" cy="403225"/>
            <a:chOff x="1776" y="1531"/>
            <a:chExt cx="298" cy="254"/>
          </a:xfrm>
        </p:grpSpPr>
        <p:sp>
          <p:nvSpPr>
            <p:cNvPr id="445448" name="Oval 8"/>
            <p:cNvSpPr>
              <a:spLocks noChangeArrowheads="1"/>
            </p:cNvSpPr>
            <p:nvPr/>
          </p:nvSpPr>
          <p:spPr bwMode="auto">
            <a:xfrm>
              <a:off x="1776" y="1531"/>
              <a:ext cx="298" cy="254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449" name="Oval 9"/>
            <p:cNvSpPr>
              <a:spLocks noChangeArrowheads="1"/>
            </p:cNvSpPr>
            <p:nvPr/>
          </p:nvSpPr>
          <p:spPr bwMode="auto">
            <a:xfrm>
              <a:off x="1863" y="1618"/>
              <a:ext cx="37" cy="37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450" name="Oval 10"/>
            <p:cNvSpPr>
              <a:spLocks noChangeArrowheads="1"/>
            </p:cNvSpPr>
            <p:nvPr/>
          </p:nvSpPr>
          <p:spPr bwMode="auto">
            <a:xfrm>
              <a:off x="1951" y="1618"/>
              <a:ext cx="36" cy="37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45451" name="Arc 11"/>
          <p:cNvSpPr>
            <a:spLocks/>
          </p:cNvSpPr>
          <p:nvPr/>
        </p:nvSpPr>
        <p:spPr bwMode="auto">
          <a:xfrm rot="21120000">
            <a:off x="3478213" y="2197100"/>
            <a:ext cx="760412" cy="409575"/>
          </a:xfrm>
          <a:custGeom>
            <a:avLst/>
            <a:gdLst>
              <a:gd name="G0" fmla="+- 783 0 0"/>
              <a:gd name="G1" fmla="+- 21600 0 0"/>
              <a:gd name="G2" fmla="+- 21600 0 0"/>
              <a:gd name="T0" fmla="*/ 0 w 21717"/>
              <a:gd name="T1" fmla="*/ 14 h 21600"/>
              <a:gd name="T2" fmla="*/ 21717 w 21717"/>
              <a:gd name="T3" fmla="*/ 16278 h 21600"/>
              <a:gd name="T4" fmla="*/ 783 w 217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7" h="21600" fill="none" extrusionOk="0">
                <a:moveTo>
                  <a:pt x="0" y="14"/>
                </a:moveTo>
                <a:cubicBezTo>
                  <a:pt x="260" y="4"/>
                  <a:pt x="521" y="-1"/>
                  <a:pt x="783" y="0"/>
                </a:cubicBezTo>
                <a:cubicBezTo>
                  <a:pt x="10662" y="0"/>
                  <a:pt x="19282" y="6703"/>
                  <a:pt x="21717" y="16277"/>
                </a:cubicBezTo>
              </a:path>
              <a:path w="21717" h="21600" stroke="0" extrusionOk="0">
                <a:moveTo>
                  <a:pt x="0" y="14"/>
                </a:moveTo>
                <a:cubicBezTo>
                  <a:pt x="260" y="4"/>
                  <a:pt x="521" y="-1"/>
                  <a:pt x="783" y="0"/>
                </a:cubicBezTo>
                <a:cubicBezTo>
                  <a:pt x="10662" y="0"/>
                  <a:pt x="19282" y="6703"/>
                  <a:pt x="21717" y="16277"/>
                </a:cubicBezTo>
                <a:lnTo>
                  <a:pt x="783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45452" name="Rectangle 12"/>
          <p:cNvSpPr>
            <a:spLocks noChangeArrowheads="1"/>
          </p:cNvSpPr>
          <p:nvPr/>
        </p:nvSpPr>
        <p:spPr bwMode="auto">
          <a:xfrm>
            <a:off x="4040188" y="2433638"/>
            <a:ext cx="630237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zh-TW" sz="3200" b="1">
                <a:solidFill>
                  <a:srgbClr val="CC00FF"/>
                </a:solidFill>
                <a:latin typeface="Arial" pitchFamily="34" charset="0"/>
              </a:rPr>
              <a:t>H</a:t>
            </a:r>
            <a:r>
              <a:rPr lang="en-US" altLang="zh-TW" sz="3200" b="1" baseline="30000">
                <a:solidFill>
                  <a:srgbClr val="CC00FF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445453" name="Rectangle 13"/>
          <p:cNvSpPr>
            <a:spLocks noChangeArrowheads="1"/>
          </p:cNvSpPr>
          <p:nvPr/>
        </p:nvSpPr>
        <p:spPr bwMode="auto">
          <a:xfrm>
            <a:off x="1497013" y="1697038"/>
            <a:ext cx="13303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>
              <a:lnSpc>
                <a:spcPct val="80000"/>
              </a:lnSpc>
            </a:pPr>
            <a:r>
              <a:rPr lang="en-US" altLang="zh-TW">
                <a:solidFill>
                  <a:srgbClr val="FF6600"/>
                </a:solidFill>
                <a:latin typeface="Times New Roman" pitchFamily="18" charset="0"/>
              </a:rPr>
              <a:t>lone pair </a:t>
            </a:r>
          </a:p>
          <a:p>
            <a:pPr algn="ctr" defTabSz="762000">
              <a:lnSpc>
                <a:spcPct val="80000"/>
              </a:lnSpc>
            </a:pPr>
            <a:r>
              <a:rPr lang="en-US" altLang="zh-TW">
                <a:solidFill>
                  <a:srgbClr val="FF6600"/>
                </a:solidFill>
                <a:latin typeface="Times New Roman" pitchFamily="18" charset="0"/>
              </a:rPr>
              <a:t>electrons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354763" y="1911350"/>
            <a:ext cx="1690687" cy="1722438"/>
            <a:chOff x="4003" y="1204"/>
            <a:chExt cx="1065" cy="1085"/>
          </a:xfrm>
        </p:grpSpPr>
        <p:sp>
          <p:nvSpPr>
            <p:cNvPr id="445455" name="Rectangle 15"/>
            <p:cNvSpPr>
              <a:spLocks noChangeArrowheads="1"/>
            </p:cNvSpPr>
            <p:nvPr/>
          </p:nvSpPr>
          <p:spPr bwMode="auto">
            <a:xfrm>
              <a:off x="4769" y="1664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rgbClr val="0000FF"/>
                  </a:solidFill>
                  <a:latin typeface="Arial" pitchFamily="34" charset="0"/>
                </a:rPr>
                <a:t>H</a:t>
              </a:r>
            </a:p>
          </p:txBody>
        </p:sp>
        <p:sp>
          <p:nvSpPr>
            <p:cNvPr id="445456" name="Rectangle 16"/>
            <p:cNvSpPr>
              <a:spLocks noChangeArrowheads="1"/>
            </p:cNvSpPr>
            <p:nvPr/>
          </p:nvSpPr>
          <p:spPr bwMode="auto">
            <a:xfrm>
              <a:off x="4682" y="1926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rgbClr val="0000FF"/>
                  </a:solidFill>
                  <a:latin typeface="Arial" pitchFamily="34" charset="0"/>
                </a:rPr>
                <a:t>H</a:t>
              </a:r>
            </a:p>
          </p:txBody>
        </p:sp>
        <p:sp>
          <p:nvSpPr>
            <p:cNvPr id="445457" name="Rectangle 17"/>
            <p:cNvSpPr>
              <a:spLocks noChangeArrowheads="1"/>
            </p:cNvSpPr>
            <p:nvPr/>
          </p:nvSpPr>
          <p:spPr bwMode="auto">
            <a:xfrm>
              <a:off x="4333" y="1204"/>
              <a:ext cx="397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 b="1">
                  <a:solidFill>
                    <a:srgbClr val="CC00FF"/>
                  </a:solidFill>
                  <a:latin typeface="Arial" pitchFamily="34" charset="0"/>
                </a:rPr>
                <a:t>H</a:t>
              </a:r>
              <a:r>
                <a:rPr lang="en-US" altLang="zh-TW" sz="3200" b="1" baseline="30000">
                  <a:solidFill>
                    <a:srgbClr val="CC00FF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445458" name="Rectangle 18"/>
            <p:cNvSpPr>
              <a:spLocks noChangeArrowheads="1"/>
            </p:cNvSpPr>
            <p:nvPr/>
          </p:nvSpPr>
          <p:spPr bwMode="auto">
            <a:xfrm>
              <a:off x="4318" y="1550"/>
              <a:ext cx="33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defTabSz="762000"/>
              <a:r>
                <a:rPr lang="en-US" altLang="zh-TW" sz="3600" b="1">
                  <a:solidFill>
                    <a:srgbClr val="0000FF"/>
                  </a:solidFill>
                  <a:latin typeface="Arial" pitchFamily="34" charset="0"/>
                </a:rPr>
                <a:t>N</a:t>
              </a:r>
            </a:p>
          </p:txBody>
        </p:sp>
        <p:sp>
          <p:nvSpPr>
            <p:cNvPr id="445459" name="Line 19"/>
            <p:cNvSpPr>
              <a:spLocks noChangeShapeType="1"/>
            </p:cNvSpPr>
            <p:nvPr/>
          </p:nvSpPr>
          <p:spPr bwMode="auto">
            <a:xfrm>
              <a:off x="4653" y="1775"/>
              <a:ext cx="124" cy="3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460" name="Line 20"/>
            <p:cNvSpPr>
              <a:spLocks noChangeShapeType="1"/>
            </p:cNvSpPr>
            <p:nvPr/>
          </p:nvSpPr>
          <p:spPr bwMode="auto">
            <a:xfrm>
              <a:off x="4568" y="1887"/>
              <a:ext cx="150" cy="17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461" name="Line 21"/>
            <p:cNvSpPr>
              <a:spLocks noChangeShapeType="1"/>
            </p:cNvSpPr>
            <p:nvPr/>
          </p:nvSpPr>
          <p:spPr bwMode="auto">
            <a:xfrm flipV="1">
              <a:off x="4003" y="1764"/>
              <a:ext cx="334" cy="10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462" name="Line 22"/>
            <p:cNvSpPr>
              <a:spLocks noChangeShapeType="1"/>
            </p:cNvSpPr>
            <p:nvPr/>
          </p:nvSpPr>
          <p:spPr bwMode="auto">
            <a:xfrm>
              <a:off x="4475" y="1493"/>
              <a:ext cx="0" cy="12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876800" y="2743200"/>
            <a:ext cx="876300" cy="207963"/>
            <a:chOff x="3088" y="1920"/>
            <a:chExt cx="552" cy="131"/>
          </a:xfrm>
        </p:grpSpPr>
        <p:sp>
          <p:nvSpPr>
            <p:cNvPr id="445464" name="Line 24"/>
            <p:cNvSpPr>
              <a:spLocks noChangeShapeType="1"/>
            </p:cNvSpPr>
            <p:nvPr/>
          </p:nvSpPr>
          <p:spPr bwMode="auto">
            <a:xfrm>
              <a:off x="3088" y="2051"/>
              <a:ext cx="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465" name="Line 25"/>
            <p:cNvSpPr>
              <a:spLocks noChangeShapeType="1"/>
            </p:cNvSpPr>
            <p:nvPr/>
          </p:nvSpPr>
          <p:spPr bwMode="auto">
            <a:xfrm>
              <a:off x="3088" y="1920"/>
              <a:ext cx="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42913" y="2460625"/>
            <a:ext cx="3519487" cy="1173163"/>
            <a:chOff x="279" y="1742"/>
            <a:chExt cx="2217" cy="739"/>
          </a:xfrm>
        </p:grpSpPr>
        <p:sp>
          <p:nvSpPr>
            <p:cNvPr id="445467" name="Rectangle 27"/>
            <p:cNvSpPr>
              <a:spLocks noChangeArrowheads="1"/>
            </p:cNvSpPr>
            <p:nvPr/>
          </p:nvSpPr>
          <p:spPr bwMode="auto">
            <a:xfrm>
              <a:off x="2197" y="1856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rgbClr val="0000FF"/>
                  </a:solidFill>
                  <a:latin typeface="Arial" pitchFamily="34" charset="0"/>
                </a:rPr>
                <a:t>H</a:t>
              </a:r>
            </a:p>
          </p:txBody>
        </p:sp>
        <p:sp>
          <p:nvSpPr>
            <p:cNvPr id="445468" name="Rectangle 28"/>
            <p:cNvSpPr>
              <a:spLocks noChangeArrowheads="1"/>
            </p:cNvSpPr>
            <p:nvPr/>
          </p:nvSpPr>
          <p:spPr bwMode="auto">
            <a:xfrm>
              <a:off x="2110" y="2118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rgbClr val="0000FF"/>
                  </a:solidFill>
                  <a:latin typeface="Arial" pitchFamily="34" charset="0"/>
                </a:rPr>
                <a:t>H</a:t>
              </a:r>
            </a:p>
          </p:txBody>
        </p:sp>
        <p:sp>
          <p:nvSpPr>
            <p:cNvPr id="445469" name="Rectangle 29"/>
            <p:cNvSpPr>
              <a:spLocks noChangeArrowheads="1"/>
            </p:cNvSpPr>
            <p:nvPr/>
          </p:nvSpPr>
          <p:spPr bwMode="auto">
            <a:xfrm>
              <a:off x="1770" y="1742"/>
              <a:ext cx="33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defTabSz="762000"/>
              <a:r>
                <a:rPr lang="en-US" altLang="zh-TW" sz="3600" b="1">
                  <a:solidFill>
                    <a:srgbClr val="0000FF"/>
                  </a:solidFill>
                  <a:latin typeface="Arial" pitchFamily="34" charset="0"/>
                </a:rPr>
                <a:t>N</a:t>
              </a:r>
            </a:p>
          </p:txBody>
        </p:sp>
        <p:sp>
          <p:nvSpPr>
            <p:cNvPr id="445470" name="Line 30"/>
            <p:cNvSpPr>
              <a:spLocks noChangeShapeType="1"/>
            </p:cNvSpPr>
            <p:nvPr/>
          </p:nvSpPr>
          <p:spPr bwMode="auto">
            <a:xfrm>
              <a:off x="2081" y="1967"/>
              <a:ext cx="124" cy="3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471" name="Line 31"/>
            <p:cNvSpPr>
              <a:spLocks noChangeShapeType="1"/>
            </p:cNvSpPr>
            <p:nvPr/>
          </p:nvSpPr>
          <p:spPr bwMode="auto">
            <a:xfrm flipV="1">
              <a:off x="1431" y="1956"/>
              <a:ext cx="334" cy="10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472" name="Rectangle 32"/>
            <p:cNvSpPr>
              <a:spLocks noChangeArrowheads="1"/>
            </p:cNvSpPr>
            <p:nvPr/>
          </p:nvSpPr>
          <p:spPr bwMode="auto">
            <a:xfrm>
              <a:off x="279" y="1813"/>
              <a:ext cx="71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rgbClr val="0000FF"/>
                  </a:solidFill>
                  <a:latin typeface="Arial Narrow" pitchFamily="34" charset="0"/>
                  <a:ea typeface="華康中黑體" pitchFamily="49" charset="-120"/>
                </a:rPr>
                <a:t>Amino</a:t>
              </a:r>
            </a:p>
          </p:txBody>
        </p:sp>
        <p:sp>
          <p:nvSpPr>
            <p:cNvPr id="445473" name="Line 33"/>
            <p:cNvSpPr>
              <a:spLocks noChangeShapeType="1"/>
            </p:cNvSpPr>
            <p:nvPr/>
          </p:nvSpPr>
          <p:spPr bwMode="auto">
            <a:xfrm>
              <a:off x="2018" y="2070"/>
              <a:ext cx="124" cy="16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787900" y="4868863"/>
            <a:ext cx="876300" cy="207962"/>
            <a:chOff x="2957" y="3014"/>
            <a:chExt cx="552" cy="131"/>
          </a:xfrm>
        </p:grpSpPr>
        <p:sp>
          <p:nvSpPr>
            <p:cNvPr id="445475" name="Line 35"/>
            <p:cNvSpPr>
              <a:spLocks noChangeShapeType="1"/>
            </p:cNvSpPr>
            <p:nvPr/>
          </p:nvSpPr>
          <p:spPr bwMode="auto">
            <a:xfrm>
              <a:off x="2957" y="3145"/>
              <a:ext cx="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476" name="Line 36"/>
            <p:cNvSpPr>
              <a:spLocks noChangeShapeType="1"/>
            </p:cNvSpPr>
            <p:nvPr/>
          </p:nvSpPr>
          <p:spPr bwMode="auto">
            <a:xfrm>
              <a:off x="2957" y="3014"/>
              <a:ext cx="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466013" y="4664075"/>
            <a:ext cx="1382712" cy="708025"/>
            <a:chOff x="4687" y="2911"/>
            <a:chExt cx="871" cy="446"/>
          </a:xfrm>
        </p:grpSpPr>
        <p:sp>
          <p:nvSpPr>
            <p:cNvPr id="445478" name="Rectangle 38"/>
            <p:cNvSpPr>
              <a:spLocks noChangeArrowheads="1"/>
            </p:cNvSpPr>
            <p:nvPr/>
          </p:nvSpPr>
          <p:spPr bwMode="auto">
            <a:xfrm>
              <a:off x="5161" y="2994"/>
              <a:ext cx="397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 b="1">
                  <a:solidFill>
                    <a:srgbClr val="CC00FF"/>
                  </a:solidFill>
                  <a:latin typeface="Arial" pitchFamily="34" charset="0"/>
                </a:rPr>
                <a:t>H</a:t>
              </a:r>
              <a:r>
                <a:rPr lang="en-US" altLang="zh-TW" sz="3200" b="1" baseline="30000">
                  <a:solidFill>
                    <a:srgbClr val="CC00FF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445479" name="Arc 39"/>
            <p:cNvSpPr>
              <a:spLocks/>
            </p:cNvSpPr>
            <p:nvPr/>
          </p:nvSpPr>
          <p:spPr bwMode="auto">
            <a:xfrm rot="900000">
              <a:off x="4687" y="2911"/>
              <a:ext cx="498" cy="348"/>
            </a:xfrm>
            <a:custGeom>
              <a:avLst/>
              <a:gdLst>
                <a:gd name="G0" fmla="+- 0 0 0"/>
                <a:gd name="G1" fmla="+- 21593 0 0"/>
                <a:gd name="G2" fmla="+- 21600 0 0"/>
                <a:gd name="T0" fmla="*/ 545 w 14227"/>
                <a:gd name="T1" fmla="*/ 0 h 21593"/>
                <a:gd name="T2" fmla="*/ 14227 w 14227"/>
                <a:gd name="T3" fmla="*/ 5341 h 21593"/>
                <a:gd name="T4" fmla="*/ 0 w 14227"/>
                <a:gd name="T5" fmla="*/ 21593 h 2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27" h="21593" fill="none" extrusionOk="0">
                  <a:moveTo>
                    <a:pt x="545" y="-1"/>
                  </a:moveTo>
                  <a:cubicBezTo>
                    <a:pt x="5589" y="127"/>
                    <a:pt x="10430" y="2016"/>
                    <a:pt x="14227" y="5340"/>
                  </a:cubicBezTo>
                </a:path>
                <a:path w="14227" h="21593" stroke="0" extrusionOk="0">
                  <a:moveTo>
                    <a:pt x="545" y="-1"/>
                  </a:moveTo>
                  <a:cubicBezTo>
                    <a:pt x="5589" y="127"/>
                    <a:pt x="10430" y="2016"/>
                    <a:pt x="14227" y="5340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45480" name="Rectangle 40"/>
          <p:cNvSpPr>
            <a:spLocks noChangeArrowheads="1"/>
          </p:cNvSpPr>
          <p:nvPr/>
        </p:nvSpPr>
        <p:spPr bwMode="auto">
          <a:xfrm>
            <a:off x="323850" y="5876925"/>
            <a:ext cx="85931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zh-TW" sz="28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Ampholyte</a:t>
            </a:r>
            <a:r>
              <a:rPr lang="en-US" altLang="zh-TW">
                <a:latin typeface="Arial Narrow" pitchFamily="34" charset="0"/>
              </a:rPr>
              <a:t> </a:t>
            </a:r>
            <a:r>
              <a:rPr lang="en-US" altLang="zh-TW">
                <a:latin typeface="Arial Narrow" pitchFamily="34" charset="0"/>
                <a:ea typeface="華康楷書體W5" pitchFamily="65" charset="-120"/>
              </a:rPr>
              <a:t>contains both positive and negative groups on its molecule</a:t>
            </a:r>
            <a:endParaRPr lang="en-US" altLang="zh-TW"/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468313" y="4246563"/>
            <a:ext cx="3905250" cy="1401762"/>
            <a:chOff x="279" y="2648"/>
            <a:chExt cx="2460" cy="883"/>
          </a:xfrm>
        </p:grpSpPr>
        <p:sp>
          <p:nvSpPr>
            <p:cNvPr id="445482" name="Rectangle 42"/>
            <p:cNvSpPr>
              <a:spLocks noChangeArrowheads="1"/>
            </p:cNvSpPr>
            <p:nvPr/>
          </p:nvSpPr>
          <p:spPr bwMode="auto">
            <a:xfrm>
              <a:off x="279" y="2907"/>
              <a:ext cx="1096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rgbClr val="FF00FF"/>
                  </a:solidFill>
                  <a:latin typeface="Arial Narrow" pitchFamily="34" charset="0"/>
                  <a:ea typeface="華康中黑體(P)" pitchFamily="34" charset="-120"/>
                </a:rPr>
                <a:t>Carboxylic</a:t>
              </a:r>
              <a:endParaRPr lang="en-US" altLang="zh-TW" sz="3200">
                <a:solidFill>
                  <a:srgbClr val="FF00FF"/>
                </a:solidFill>
                <a:latin typeface="Arial Narrow" pitchFamily="34" charset="0"/>
                <a:ea typeface="華康中黑體" pitchFamily="49" charset="-120"/>
              </a:endParaRPr>
            </a:p>
          </p:txBody>
        </p:sp>
        <p:sp>
          <p:nvSpPr>
            <p:cNvPr id="445483" name="Line 43"/>
            <p:cNvSpPr>
              <a:spLocks noChangeShapeType="1"/>
            </p:cNvSpPr>
            <p:nvPr/>
          </p:nvSpPr>
          <p:spPr bwMode="auto">
            <a:xfrm>
              <a:off x="1388" y="3101"/>
              <a:ext cx="290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484" name="Rectangle 44"/>
            <p:cNvSpPr>
              <a:spLocks noChangeArrowheads="1"/>
            </p:cNvSpPr>
            <p:nvPr/>
          </p:nvSpPr>
          <p:spPr bwMode="auto">
            <a:xfrm>
              <a:off x="1645" y="2899"/>
              <a:ext cx="33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defTabSz="762000"/>
              <a:r>
                <a:rPr lang="en-US" altLang="zh-TW" sz="3600" b="1">
                  <a:solidFill>
                    <a:srgbClr val="FF00FF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445485" name="Line 45"/>
            <p:cNvSpPr>
              <a:spLocks noChangeShapeType="1"/>
            </p:cNvSpPr>
            <p:nvPr/>
          </p:nvSpPr>
          <p:spPr bwMode="auto">
            <a:xfrm flipH="1">
              <a:off x="1943" y="2887"/>
              <a:ext cx="138" cy="123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486" name="Rectangle 46"/>
            <p:cNvSpPr>
              <a:spLocks noChangeArrowheads="1"/>
            </p:cNvSpPr>
            <p:nvPr/>
          </p:nvSpPr>
          <p:spPr bwMode="auto">
            <a:xfrm>
              <a:off x="2066" y="2689"/>
              <a:ext cx="313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rgbClr val="FF00FF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445487" name="Rectangle 47"/>
            <p:cNvSpPr>
              <a:spLocks noChangeArrowheads="1"/>
            </p:cNvSpPr>
            <p:nvPr/>
          </p:nvSpPr>
          <p:spPr bwMode="auto">
            <a:xfrm>
              <a:off x="2066" y="3168"/>
              <a:ext cx="313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rgbClr val="FF00FF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445488" name="Rectangle 48"/>
            <p:cNvSpPr>
              <a:spLocks noChangeArrowheads="1"/>
            </p:cNvSpPr>
            <p:nvPr/>
          </p:nvSpPr>
          <p:spPr bwMode="auto">
            <a:xfrm>
              <a:off x="2440" y="2648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rgbClr val="CC00FF"/>
                  </a:solidFill>
                  <a:latin typeface="Arial" pitchFamily="34" charset="0"/>
                </a:rPr>
                <a:t>H</a:t>
              </a:r>
            </a:p>
          </p:txBody>
        </p:sp>
        <p:sp>
          <p:nvSpPr>
            <p:cNvPr id="445489" name="Line 49"/>
            <p:cNvSpPr>
              <a:spLocks noChangeShapeType="1"/>
            </p:cNvSpPr>
            <p:nvPr/>
          </p:nvSpPr>
          <p:spPr bwMode="auto">
            <a:xfrm>
              <a:off x="2347" y="2840"/>
              <a:ext cx="116" cy="0"/>
            </a:xfrm>
            <a:prstGeom prst="line">
              <a:avLst/>
            </a:prstGeom>
            <a:noFill/>
            <a:ln w="25400">
              <a:solidFill>
                <a:srgbClr val="CC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490" name="Line 50"/>
            <p:cNvSpPr>
              <a:spLocks noChangeShapeType="1"/>
            </p:cNvSpPr>
            <p:nvPr/>
          </p:nvSpPr>
          <p:spPr bwMode="auto">
            <a:xfrm flipH="1" flipV="1">
              <a:off x="1943" y="3192"/>
              <a:ext cx="138" cy="123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6045200" y="4311650"/>
            <a:ext cx="1563688" cy="1336675"/>
            <a:chOff x="3792" y="2689"/>
            <a:chExt cx="985" cy="842"/>
          </a:xfrm>
        </p:grpSpPr>
        <p:sp>
          <p:nvSpPr>
            <p:cNvPr id="445492" name="Line 52"/>
            <p:cNvSpPr>
              <a:spLocks noChangeShapeType="1"/>
            </p:cNvSpPr>
            <p:nvPr/>
          </p:nvSpPr>
          <p:spPr bwMode="auto">
            <a:xfrm>
              <a:off x="3792" y="3120"/>
              <a:ext cx="291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493" name="Rectangle 53"/>
            <p:cNvSpPr>
              <a:spLocks noChangeArrowheads="1"/>
            </p:cNvSpPr>
            <p:nvPr/>
          </p:nvSpPr>
          <p:spPr bwMode="auto">
            <a:xfrm>
              <a:off x="4080" y="2923"/>
              <a:ext cx="335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defTabSz="762000"/>
              <a:r>
                <a:rPr lang="en-US" altLang="zh-TW" sz="3600" b="1">
                  <a:solidFill>
                    <a:srgbClr val="FF00FF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445494" name="Line 54"/>
            <p:cNvSpPr>
              <a:spLocks noChangeShapeType="1"/>
            </p:cNvSpPr>
            <p:nvPr/>
          </p:nvSpPr>
          <p:spPr bwMode="auto">
            <a:xfrm flipH="1">
              <a:off x="4341" y="2887"/>
              <a:ext cx="138" cy="123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495" name="Rectangle 55"/>
            <p:cNvSpPr>
              <a:spLocks noChangeArrowheads="1"/>
            </p:cNvSpPr>
            <p:nvPr/>
          </p:nvSpPr>
          <p:spPr bwMode="auto">
            <a:xfrm>
              <a:off x="4464" y="2689"/>
              <a:ext cx="313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rgbClr val="FF00FF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445496" name="Rectangle 56"/>
            <p:cNvSpPr>
              <a:spLocks noChangeArrowheads="1"/>
            </p:cNvSpPr>
            <p:nvPr/>
          </p:nvSpPr>
          <p:spPr bwMode="auto">
            <a:xfrm>
              <a:off x="4464" y="3168"/>
              <a:ext cx="313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rgbClr val="FF00FF"/>
                  </a:solidFill>
                  <a:latin typeface="Arial" pitchFamily="34" charset="0"/>
                </a:rPr>
                <a:t>O</a:t>
              </a:r>
            </a:p>
          </p:txBody>
        </p:sp>
        <p:grpSp>
          <p:nvGrpSpPr>
            <p:cNvPr id="11" name="Group 57"/>
            <p:cNvGrpSpPr>
              <a:grpSpLocks/>
            </p:cNvGrpSpPr>
            <p:nvPr/>
          </p:nvGrpSpPr>
          <p:grpSpPr bwMode="auto">
            <a:xfrm>
              <a:off x="4408" y="2984"/>
              <a:ext cx="211" cy="211"/>
              <a:chOff x="4416" y="2984"/>
              <a:chExt cx="211" cy="211"/>
            </a:xfrm>
          </p:grpSpPr>
          <p:sp>
            <p:nvSpPr>
              <p:cNvPr id="445498" name="Oval 58"/>
              <p:cNvSpPr>
                <a:spLocks noChangeArrowheads="1"/>
              </p:cNvSpPr>
              <p:nvPr/>
            </p:nvSpPr>
            <p:spPr bwMode="auto">
              <a:xfrm>
                <a:off x="4416" y="2984"/>
                <a:ext cx="211" cy="211"/>
              </a:xfrm>
              <a:prstGeom prst="ellipse">
                <a:avLst/>
              </a:prstGeom>
              <a:solidFill>
                <a:srgbClr val="FFEBFF"/>
              </a:solidFill>
              <a:ln w="12700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5499" name="Line 59"/>
              <p:cNvSpPr>
                <a:spLocks noChangeShapeType="1"/>
              </p:cNvSpPr>
              <p:nvPr/>
            </p:nvSpPr>
            <p:spPr bwMode="auto">
              <a:xfrm>
                <a:off x="4472" y="3096"/>
                <a:ext cx="116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445500" name="Line 60"/>
            <p:cNvSpPr>
              <a:spLocks noChangeShapeType="1"/>
            </p:cNvSpPr>
            <p:nvPr/>
          </p:nvSpPr>
          <p:spPr bwMode="auto">
            <a:xfrm flipH="1" flipV="1">
              <a:off x="4349" y="3216"/>
              <a:ext cx="138" cy="123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323850" y="1484313"/>
            <a:ext cx="8610600" cy="4249737"/>
            <a:chOff x="192" y="1200"/>
            <a:chExt cx="5424" cy="2496"/>
          </a:xfrm>
        </p:grpSpPr>
        <p:sp>
          <p:nvSpPr>
            <p:cNvPr id="445502" name="Line 62"/>
            <p:cNvSpPr>
              <a:spLocks noChangeShapeType="1"/>
            </p:cNvSpPr>
            <p:nvPr/>
          </p:nvSpPr>
          <p:spPr bwMode="auto">
            <a:xfrm>
              <a:off x="192" y="1200"/>
              <a:ext cx="5424" cy="0"/>
            </a:xfrm>
            <a:prstGeom prst="line">
              <a:avLst/>
            </a:prstGeom>
            <a:noFill/>
            <a:ln w="12700">
              <a:solidFill>
                <a:srgbClr val="99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45503" name="Line 63"/>
            <p:cNvSpPr>
              <a:spLocks noChangeShapeType="1"/>
            </p:cNvSpPr>
            <p:nvPr/>
          </p:nvSpPr>
          <p:spPr bwMode="auto">
            <a:xfrm>
              <a:off x="192" y="3696"/>
              <a:ext cx="5424" cy="0"/>
            </a:xfrm>
            <a:prstGeom prst="line">
              <a:avLst/>
            </a:prstGeom>
            <a:noFill/>
            <a:ln w="12700">
              <a:solidFill>
                <a:srgbClr val="99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445504" name="Text Box 64"/>
          <p:cNvSpPr txBox="1">
            <a:spLocks noChangeArrowheads="1"/>
          </p:cNvSpPr>
          <p:nvPr/>
        </p:nvSpPr>
        <p:spPr bwMode="auto">
          <a:xfrm>
            <a:off x="0" y="0"/>
            <a:ext cx="9144000" cy="592138"/>
          </a:xfrm>
          <a:prstGeom prst="rect">
            <a:avLst/>
          </a:prstGeom>
          <a:solidFill>
            <a:srgbClr val="CC0066"/>
          </a:solidFill>
          <a:ln w="12700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/>
            <a:r>
              <a:rPr lang="en-US" altLang="zh-TW" sz="3200">
                <a:solidFill>
                  <a:schemeClr val="bg1"/>
                </a:solidFill>
                <a:latin typeface="Arial" pitchFamily="34" charset="0"/>
                <a:ea typeface="華康中黑體(P)" pitchFamily="34" charset="-120"/>
              </a:rPr>
              <a:t>Proton Is Adsorbed or Desorbed</a:t>
            </a:r>
          </a:p>
        </p:txBody>
      </p:sp>
      <p:sp>
        <p:nvSpPr>
          <p:cNvPr id="445505" name="Text Box 65"/>
          <p:cNvSpPr txBox="1">
            <a:spLocks noChangeArrowheads="1"/>
          </p:cNvSpPr>
          <p:nvPr/>
        </p:nvSpPr>
        <p:spPr bwMode="auto">
          <a:xfrm>
            <a:off x="4859338" y="3716338"/>
            <a:ext cx="817562" cy="519112"/>
          </a:xfrm>
          <a:prstGeom prst="rect">
            <a:avLst/>
          </a:prstGeom>
          <a:solidFill>
            <a:srgbClr val="E3C7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schemeClr val="hlink"/>
                </a:solidFill>
                <a:latin typeface="Arial" pitchFamily="34" charset="0"/>
              </a:rPr>
              <a:t>p</a:t>
            </a:r>
            <a:r>
              <a:rPr lang="en-US" altLang="zh-TW" sz="2800" i="1">
                <a:solidFill>
                  <a:schemeClr val="hlink"/>
                </a:solidFill>
                <a:latin typeface="Arial" pitchFamily="34" charset="0"/>
              </a:rPr>
              <a:t>K</a:t>
            </a:r>
            <a:r>
              <a:rPr lang="en-US" altLang="zh-TW" sz="2800">
                <a:solidFill>
                  <a:schemeClr val="hlink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445506" name="Rectangle 66"/>
          <p:cNvSpPr>
            <a:spLocks noChangeArrowheads="1"/>
          </p:cNvSpPr>
          <p:nvPr/>
        </p:nvSpPr>
        <p:spPr bwMode="auto">
          <a:xfrm>
            <a:off x="7119938" y="6583363"/>
            <a:ext cx="2024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altLang="zh-TW" sz="1200">
                <a:latin typeface="Arial" pitchFamily="34" charset="0"/>
                <a:ea typeface="華康細明體(P)" pitchFamily="18" charset="-120"/>
              </a:rPr>
              <a:t>Juang RH (2004) BCbasics</a:t>
            </a:r>
          </a:p>
        </p:txBody>
      </p: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4067175" y="1628775"/>
            <a:ext cx="2376488" cy="647700"/>
            <a:chOff x="2562" y="2160"/>
            <a:chExt cx="1497" cy="408"/>
          </a:xfrm>
        </p:grpSpPr>
        <p:sp>
          <p:nvSpPr>
            <p:cNvPr id="445508" name="Rectangle 68"/>
            <p:cNvSpPr>
              <a:spLocks noChangeArrowheads="1"/>
            </p:cNvSpPr>
            <p:nvPr/>
          </p:nvSpPr>
          <p:spPr bwMode="auto">
            <a:xfrm>
              <a:off x="2562" y="2160"/>
              <a:ext cx="1497" cy="4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D6ADFF"/>
                </a:gs>
                <a:gs pos="100000">
                  <a:schemeClr val="bg1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5509" name="Text Box 69"/>
            <p:cNvSpPr txBox="1">
              <a:spLocks noChangeArrowheads="1"/>
            </p:cNvSpPr>
            <p:nvPr/>
          </p:nvSpPr>
          <p:spPr bwMode="auto">
            <a:xfrm>
              <a:off x="3636" y="2214"/>
              <a:ext cx="40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Arial Narrow" pitchFamily="34" charset="0"/>
                  <a:ea typeface="華康中黑體(P)" pitchFamily="34" charset="-120"/>
                </a:rPr>
                <a:t>Low</a:t>
              </a:r>
            </a:p>
          </p:txBody>
        </p:sp>
        <p:sp>
          <p:nvSpPr>
            <p:cNvPr id="445510" name="Text Box 70"/>
            <p:cNvSpPr txBox="1">
              <a:spLocks noChangeArrowheads="1"/>
            </p:cNvSpPr>
            <p:nvPr/>
          </p:nvSpPr>
          <p:spPr bwMode="auto">
            <a:xfrm>
              <a:off x="2661" y="2214"/>
              <a:ext cx="44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Arial Narrow" pitchFamily="34" charset="0"/>
                  <a:ea typeface="華康中黑體(P)" pitchFamily="34" charset="-120"/>
                </a:rPr>
                <a:t>High</a:t>
              </a:r>
            </a:p>
          </p:txBody>
        </p:sp>
      </p:grpSp>
      <p:sp>
        <p:nvSpPr>
          <p:cNvPr id="445511" name="Text Box 71"/>
          <p:cNvSpPr txBox="1">
            <a:spLocks noChangeArrowheads="1"/>
          </p:cNvSpPr>
          <p:nvPr/>
        </p:nvSpPr>
        <p:spPr bwMode="auto">
          <a:xfrm>
            <a:off x="4859338" y="1700213"/>
            <a:ext cx="817562" cy="519112"/>
          </a:xfrm>
          <a:prstGeom prst="rect">
            <a:avLst/>
          </a:prstGeom>
          <a:solidFill>
            <a:srgbClr val="E3C7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schemeClr val="hlink"/>
                </a:solidFill>
                <a:latin typeface="Arial" pitchFamily="34" charset="0"/>
              </a:rPr>
              <a:t>p</a:t>
            </a:r>
            <a:r>
              <a:rPr lang="en-US" altLang="zh-TW" sz="2800" i="1">
                <a:solidFill>
                  <a:schemeClr val="hlink"/>
                </a:solidFill>
                <a:latin typeface="Arial" pitchFamily="34" charset="0"/>
              </a:rPr>
              <a:t>K</a:t>
            </a:r>
            <a:r>
              <a:rPr lang="en-US" altLang="zh-TW" sz="2800">
                <a:solidFill>
                  <a:schemeClr val="hlink"/>
                </a:solidFill>
                <a:latin typeface="Arial" pitchFamily="34" charset="0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4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4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6" grpId="0" autoUpdateAnimBg="0"/>
      <p:bldP spid="445451" grpId="0" animBg="1"/>
      <p:bldP spid="445452" grpId="0" autoUpdateAnimBg="0"/>
      <p:bldP spid="445453" grpId="0" autoUpdateAnimBg="0"/>
      <p:bldP spid="445480" grpId="0" autoUpdateAnimBg="0"/>
      <p:bldP spid="445504" grpId="0" animBg="1" autoUpdateAnimBg="0"/>
      <p:bldP spid="445505" grpId="0" animBg="1"/>
      <p:bldP spid="445506" grpId="0"/>
      <p:bldP spid="4455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09600"/>
          </a:xfrm>
          <a:solidFill>
            <a:srgbClr val="B3F599"/>
          </a:solidFill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·"/>
            </a:pPr>
            <a:r>
              <a:rPr lang="cs-CZ" sz="3600" dirty="0">
                <a:solidFill>
                  <a:schemeClr val="tx1"/>
                </a:solidFill>
                <a:effectLst/>
                <a:latin typeface="Lucida Sans" pitchFamily="34" charset="0"/>
              </a:rPr>
              <a:t> Description – general properties</a:t>
            </a:r>
            <a:r>
              <a:rPr lang="cs-CZ" sz="4000" dirty="0">
                <a:solidFill>
                  <a:schemeClr val="tx1"/>
                </a:solidFill>
                <a:effectLst/>
                <a:latin typeface="Lucida Sans" pitchFamily="34" charset="0"/>
              </a:rPr>
              <a:t> </a:t>
            </a:r>
          </a:p>
        </p:txBody>
      </p:sp>
      <p:sp>
        <p:nvSpPr>
          <p:cNvPr id="5125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301625" y="914400"/>
            <a:ext cx="8461375" cy="3962400"/>
          </a:xfrm>
        </p:spPr>
        <p:txBody>
          <a:bodyPr/>
          <a:lstStyle/>
          <a:p>
            <a:pPr marL="365125" indent="-365125">
              <a:buClr>
                <a:srgbClr val="B3F599"/>
              </a:buClr>
              <a:buFontTx/>
              <a:buChar char="•"/>
            </a:pPr>
            <a:r>
              <a:rPr lang="cs-CZ" sz="2400"/>
              <a:t>Amino acids are derivatives of carboxylic acids formed by substitution of </a:t>
            </a:r>
            <a:r>
              <a:rPr lang="cs-CZ" sz="2400">
                <a:sym typeface="Symbol" pitchFamily="18" charset="2"/>
              </a:rPr>
              <a:t>-hydrogen for amino functional group.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828800"/>
            <a:ext cx="6324600" cy="2876550"/>
          </a:xfrm>
          <a:prstGeom prst="rect">
            <a:avLst/>
          </a:prstGeom>
          <a:noFill/>
        </p:spPr>
      </p:pic>
      <p:pic>
        <p:nvPicPr>
          <p:cNvPr id="5132" name="Picture 12" descr="Basic structue of an amino acids: alpha carbon, alpha hydrogen, alpha carboxyl group, alpha amino group and R-grou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4038600"/>
            <a:ext cx="3590925" cy="2514600"/>
          </a:xfrm>
          <a:prstGeom prst="rect">
            <a:avLst/>
          </a:prstGeom>
          <a:noFill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63"/>
              </a:clrFrom>
              <a:clrTo>
                <a:srgbClr val="FFFF6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810000"/>
            <a:ext cx="28194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95" name="Freeform 43"/>
          <p:cNvSpPr>
            <a:spLocks/>
          </p:cNvSpPr>
          <p:nvPr/>
        </p:nvSpPr>
        <p:spPr bwMode="auto">
          <a:xfrm>
            <a:off x="1979613" y="1260475"/>
            <a:ext cx="5681662" cy="4370388"/>
          </a:xfrm>
          <a:custGeom>
            <a:avLst/>
            <a:gdLst/>
            <a:ahLst/>
            <a:cxnLst>
              <a:cxn ang="0">
                <a:pos x="0" y="2753"/>
              </a:cxn>
              <a:cxn ang="0">
                <a:pos x="209" y="2390"/>
              </a:cxn>
              <a:cxn ang="0">
                <a:pos x="613" y="2179"/>
              </a:cxn>
              <a:cxn ang="0">
                <a:pos x="1275" y="2109"/>
              </a:cxn>
              <a:cxn ang="0">
                <a:pos x="1695" y="1891"/>
              </a:cxn>
              <a:cxn ang="0">
                <a:pos x="1867" y="1417"/>
              </a:cxn>
              <a:cxn ang="0">
                <a:pos x="1964" y="1004"/>
              </a:cxn>
              <a:cxn ang="0">
                <a:pos x="2396" y="669"/>
              </a:cxn>
              <a:cxn ang="0">
                <a:pos x="3057" y="592"/>
              </a:cxn>
              <a:cxn ang="0">
                <a:pos x="3454" y="397"/>
              </a:cxn>
              <a:cxn ang="0">
                <a:pos x="3579" y="0"/>
              </a:cxn>
            </a:cxnLst>
            <a:rect l="0" t="0" r="r" b="b"/>
            <a:pathLst>
              <a:path w="3579" h="2753">
                <a:moveTo>
                  <a:pt x="0" y="2753"/>
                </a:moveTo>
                <a:cubicBezTo>
                  <a:pt x="35" y="2692"/>
                  <a:pt x="107" y="2499"/>
                  <a:pt x="209" y="2390"/>
                </a:cubicBezTo>
                <a:cubicBezTo>
                  <a:pt x="311" y="2281"/>
                  <a:pt x="427" y="2203"/>
                  <a:pt x="613" y="2179"/>
                </a:cubicBezTo>
                <a:cubicBezTo>
                  <a:pt x="799" y="2155"/>
                  <a:pt x="1097" y="2133"/>
                  <a:pt x="1275" y="2109"/>
                </a:cubicBezTo>
                <a:cubicBezTo>
                  <a:pt x="1453" y="2085"/>
                  <a:pt x="1586" y="2031"/>
                  <a:pt x="1695" y="1891"/>
                </a:cubicBezTo>
                <a:cubicBezTo>
                  <a:pt x="1804" y="1751"/>
                  <a:pt x="1843" y="1588"/>
                  <a:pt x="1867" y="1417"/>
                </a:cubicBezTo>
                <a:cubicBezTo>
                  <a:pt x="1891" y="1246"/>
                  <a:pt x="1898" y="1160"/>
                  <a:pt x="1964" y="1004"/>
                </a:cubicBezTo>
                <a:cubicBezTo>
                  <a:pt x="2030" y="848"/>
                  <a:pt x="2202" y="731"/>
                  <a:pt x="2396" y="669"/>
                </a:cubicBezTo>
                <a:cubicBezTo>
                  <a:pt x="2590" y="607"/>
                  <a:pt x="2889" y="615"/>
                  <a:pt x="3057" y="592"/>
                </a:cubicBezTo>
                <a:cubicBezTo>
                  <a:pt x="3225" y="569"/>
                  <a:pt x="3360" y="522"/>
                  <a:pt x="3454" y="397"/>
                </a:cubicBezTo>
                <a:cubicBezTo>
                  <a:pt x="3548" y="272"/>
                  <a:pt x="3553" y="83"/>
                  <a:pt x="3579" y="0"/>
                </a:cubicBezTo>
              </a:path>
            </a:pathLst>
          </a:custGeom>
          <a:noFill/>
          <a:ln w="5715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a-IR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828800" y="1123950"/>
            <a:ext cx="5943600" cy="4667250"/>
            <a:chOff x="1152" y="708"/>
            <a:chExt cx="3744" cy="2940"/>
          </a:xfrm>
        </p:grpSpPr>
        <p:sp>
          <p:nvSpPr>
            <p:cNvPr id="356359" name="Rectangle 7"/>
            <p:cNvSpPr>
              <a:spLocks noChangeArrowheads="1"/>
            </p:cNvSpPr>
            <p:nvPr/>
          </p:nvSpPr>
          <p:spPr bwMode="auto">
            <a:xfrm>
              <a:off x="1152" y="708"/>
              <a:ext cx="3744" cy="29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152" y="816"/>
              <a:ext cx="144" cy="2079"/>
              <a:chOff x="1152" y="993"/>
              <a:chExt cx="144" cy="2079"/>
            </a:xfrm>
          </p:grpSpPr>
          <p:sp>
            <p:nvSpPr>
              <p:cNvPr id="356361" name="Line 9"/>
              <p:cNvSpPr>
                <a:spLocks noChangeShapeType="1"/>
              </p:cNvSpPr>
              <p:nvPr/>
            </p:nvSpPr>
            <p:spPr bwMode="auto">
              <a:xfrm>
                <a:off x="1152" y="2363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56362" name="Line 10"/>
              <p:cNvSpPr>
                <a:spLocks noChangeShapeType="1"/>
              </p:cNvSpPr>
              <p:nvPr/>
            </p:nvSpPr>
            <p:spPr bwMode="auto">
              <a:xfrm>
                <a:off x="1152" y="307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56363" name="Line 11"/>
              <p:cNvSpPr>
                <a:spLocks noChangeShapeType="1"/>
              </p:cNvSpPr>
              <p:nvPr/>
            </p:nvSpPr>
            <p:spPr bwMode="auto">
              <a:xfrm>
                <a:off x="1152" y="1655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56364" name="Line 12"/>
              <p:cNvSpPr>
                <a:spLocks noChangeShapeType="1"/>
              </p:cNvSpPr>
              <p:nvPr/>
            </p:nvSpPr>
            <p:spPr bwMode="auto">
              <a:xfrm>
                <a:off x="1152" y="993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</p:grp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219200" y="990600"/>
            <a:ext cx="635000" cy="5075238"/>
            <a:chOff x="768" y="816"/>
            <a:chExt cx="400" cy="3197"/>
          </a:xfrm>
        </p:grpSpPr>
        <p:sp>
          <p:nvSpPr>
            <p:cNvPr id="356367" name="Text Box 15"/>
            <p:cNvSpPr txBox="1">
              <a:spLocks noChangeArrowheads="1"/>
            </p:cNvSpPr>
            <p:nvPr/>
          </p:nvSpPr>
          <p:spPr bwMode="auto">
            <a:xfrm>
              <a:off x="768" y="816"/>
              <a:ext cx="4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3200">
                  <a:latin typeface="Arial" pitchFamily="34" charset="0"/>
                  <a:ea typeface="PMingLiU" pitchFamily="18" charset="-120"/>
                </a:rPr>
                <a:t>12</a:t>
              </a:r>
            </a:p>
          </p:txBody>
        </p:sp>
        <p:sp>
          <p:nvSpPr>
            <p:cNvPr id="356368" name="Text Box 16"/>
            <p:cNvSpPr txBox="1">
              <a:spLocks noChangeArrowheads="1"/>
            </p:cNvSpPr>
            <p:nvPr/>
          </p:nvSpPr>
          <p:spPr bwMode="auto">
            <a:xfrm>
              <a:off x="864" y="1488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3200">
                  <a:latin typeface="Arial" pitchFamily="34" charset="0"/>
                  <a:ea typeface="PMingLiU" pitchFamily="18" charset="-120"/>
                </a:rPr>
                <a:t>9</a:t>
              </a:r>
            </a:p>
          </p:txBody>
        </p:sp>
        <p:sp>
          <p:nvSpPr>
            <p:cNvPr id="356369" name="Text Box 17"/>
            <p:cNvSpPr txBox="1">
              <a:spLocks noChangeArrowheads="1"/>
            </p:cNvSpPr>
            <p:nvPr/>
          </p:nvSpPr>
          <p:spPr bwMode="auto">
            <a:xfrm>
              <a:off x="864" y="2208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3200">
                  <a:latin typeface="Arial" pitchFamily="34" charset="0"/>
                  <a:ea typeface="PMingLiU" pitchFamily="18" charset="-120"/>
                </a:rPr>
                <a:t>6</a:t>
              </a:r>
            </a:p>
          </p:txBody>
        </p:sp>
        <p:sp>
          <p:nvSpPr>
            <p:cNvPr id="356370" name="Text Box 18"/>
            <p:cNvSpPr txBox="1">
              <a:spLocks noChangeArrowheads="1"/>
            </p:cNvSpPr>
            <p:nvPr/>
          </p:nvSpPr>
          <p:spPr bwMode="auto">
            <a:xfrm>
              <a:off x="864" y="2928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3200">
                  <a:latin typeface="Arial" pitchFamily="34" charset="0"/>
                  <a:ea typeface="PMingLiU" pitchFamily="18" charset="-120"/>
                </a:rPr>
                <a:t>3</a:t>
              </a:r>
            </a:p>
          </p:txBody>
        </p:sp>
        <p:sp>
          <p:nvSpPr>
            <p:cNvPr id="356371" name="Text Box 19"/>
            <p:cNvSpPr txBox="1">
              <a:spLocks noChangeArrowheads="1"/>
            </p:cNvSpPr>
            <p:nvPr/>
          </p:nvSpPr>
          <p:spPr bwMode="auto">
            <a:xfrm>
              <a:off x="864" y="3648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3200">
                  <a:latin typeface="Arial" pitchFamily="34" charset="0"/>
                  <a:ea typeface="PMingLiU" pitchFamily="18" charset="-120"/>
                </a:rPr>
                <a:t>0</a:t>
              </a:r>
            </a:p>
          </p:txBody>
        </p:sp>
      </p:grpSp>
      <p:sp>
        <p:nvSpPr>
          <p:cNvPr id="356372" name="Text Box 20"/>
          <p:cNvSpPr txBox="1">
            <a:spLocks noChangeArrowheads="1"/>
          </p:cNvSpPr>
          <p:nvPr/>
        </p:nvSpPr>
        <p:spPr bwMode="auto">
          <a:xfrm>
            <a:off x="4095750" y="5994400"/>
            <a:ext cx="1538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200">
                <a:latin typeface="Arial" pitchFamily="34" charset="0"/>
                <a:ea typeface="PMingLiU" pitchFamily="18" charset="-120"/>
              </a:rPr>
              <a:t>[OH] →</a:t>
            </a:r>
          </a:p>
        </p:txBody>
      </p:sp>
      <p:sp>
        <p:nvSpPr>
          <p:cNvPr id="356374" name="Text Box 22"/>
          <p:cNvSpPr txBox="1">
            <a:spLocks noChangeArrowheads="1"/>
          </p:cNvSpPr>
          <p:nvPr/>
        </p:nvSpPr>
        <p:spPr bwMode="auto">
          <a:xfrm>
            <a:off x="3352800" y="4419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FF6600"/>
                </a:solidFill>
                <a:latin typeface="Times New Roman" pitchFamily="18" charset="0"/>
                <a:ea typeface="PMingLiU" pitchFamily="18" charset="-120"/>
              </a:rPr>
              <a:t>★</a:t>
            </a:r>
          </a:p>
        </p:txBody>
      </p:sp>
      <p:sp>
        <p:nvSpPr>
          <p:cNvPr id="356375" name="Text Box 23"/>
          <p:cNvSpPr txBox="1">
            <a:spLocks noChangeArrowheads="1"/>
          </p:cNvSpPr>
          <p:nvPr/>
        </p:nvSpPr>
        <p:spPr bwMode="auto">
          <a:xfrm>
            <a:off x="6096000" y="1981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FF6600"/>
                </a:solidFill>
                <a:latin typeface="Times New Roman" pitchFamily="18" charset="0"/>
                <a:ea typeface="PMingLiU" pitchFamily="18" charset="-120"/>
              </a:rPr>
              <a:t>★</a:t>
            </a:r>
          </a:p>
        </p:txBody>
      </p:sp>
      <p:sp>
        <p:nvSpPr>
          <p:cNvPr id="356377" name="Text Box 25"/>
          <p:cNvSpPr txBox="1">
            <a:spLocks noChangeArrowheads="1"/>
          </p:cNvSpPr>
          <p:nvPr/>
        </p:nvSpPr>
        <p:spPr bwMode="auto">
          <a:xfrm>
            <a:off x="7848600" y="4495800"/>
            <a:ext cx="754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p</a:t>
            </a:r>
            <a:r>
              <a:rPr lang="en-US" altLang="zh-TW" sz="2800" i="1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K</a:t>
            </a:r>
            <a:r>
              <a:rPr lang="en-US" altLang="zh-TW" sz="2800" baseline="-25000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1</a:t>
            </a:r>
          </a:p>
        </p:txBody>
      </p:sp>
      <p:sp>
        <p:nvSpPr>
          <p:cNvPr id="356378" name="Text Box 26"/>
          <p:cNvSpPr txBox="1">
            <a:spLocks noChangeArrowheads="1"/>
          </p:cNvSpPr>
          <p:nvPr/>
        </p:nvSpPr>
        <p:spPr bwMode="auto">
          <a:xfrm>
            <a:off x="7848600" y="1828800"/>
            <a:ext cx="754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p</a:t>
            </a:r>
            <a:r>
              <a:rPr lang="en-US" altLang="zh-TW" sz="2800" i="1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K</a:t>
            </a:r>
            <a:r>
              <a:rPr lang="en-US" altLang="zh-TW" sz="2800" baseline="-25000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2</a:t>
            </a:r>
          </a:p>
        </p:txBody>
      </p:sp>
      <p:sp>
        <p:nvSpPr>
          <p:cNvPr id="356379" name="Text Box 27"/>
          <p:cNvSpPr txBox="1">
            <a:spLocks noChangeArrowheads="1"/>
          </p:cNvSpPr>
          <p:nvPr/>
        </p:nvSpPr>
        <p:spPr bwMode="auto">
          <a:xfrm>
            <a:off x="533400" y="1143000"/>
            <a:ext cx="639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>
                <a:latin typeface="Arial" pitchFamily="34" charset="0"/>
                <a:ea typeface="PMingLiU" pitchFamily="18" charset="-120"/>
              </a:rPr>
              <a:t>pH</a:t>
            </a:r>
          </a:p>
        </p:txBody>
      </p:sp>
      <p:sp>
        <p:nvSpPr>
          <p:cNvPr id="356380" name="Text Box 28"/>
          <p:cNvSpPr txBox="1">
            <a:spLocks noChangeArrowheads="1"/>
          </p:cNvSpPr>
          <p:nvPr/>
        </p:nvSpPr>
        <p:spPr bwMode="auto">
          <a:xfrm>
            <a:off x="8027988" y="3213100"/>
            <a:ext cx="481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srgbClr val="008000"/>
                </a:solidFill>
                <a:latin typeface="Arial" pitchFamily="34" charset="0"/>
                <a:ea typeface="PMingLiU" pitchFamily="18" charset="-120"/>
              </a:rPr>
              <a:t>pI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429000" y="2819400"/>
            <a:ext cx="1439863" cy="1397000"/>
            <a:chOff x="2208" y="1872"/>
            <a:chExt cx="907" cy="880"/>
          </a:xfrm>
        </p:grpSpPr>
        <p:sp>
          <p:nvSpPr>
            <p:cNvPr id="356382" name="Rectangle 30"/>
            <p:cNvSpPr>
              <a:spLocks noChangeArrowheads="1"/>
            </p:cNvSpPr>
            <p:nvPr/>
          </p:nvSpPr>
          <p:spPr bwMode="auto">
            <a:xfrm>
              <a:off x="2208" y="2143"/>
              <a:ext cx="68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>
                  <a:latin typeface="Arial" pitchFamily="34" charset="0"/>
                  <a:ea typeface="PMingLiU" pitchFamily="18" charset="-120"/>
                </a:rPr>
                <a:t>H</a:t>
              </a:r>
              <a:r>
                <a:rPr lang="en-US" altLang="zh-TW" sz="2800">
                  <a:latin typeface="Arial" pitchFamily="34" charset="0"/>
                  <a:ea typeface="PMingLiU" pitchFamily="18" charset="-120"/>
                </a:rPr>
                <a:t>-</a:t>
              </a:r>
              <a:r>
                <a:rPr lang="en-US" altLang="zh-TW">
                  <a:latin typeface="Arial" pitchFamily="34" charset="0"/>
                  <a:ea typeface="PMingLiU" pitchFamily="18" charset="-120"/>
                </a:rPr>
                <a:t>C</a:t>
              </a:r>
              <a:r>
                <a:rPr lang="en-US" altLang="zh-TW" sz="2800">
                  <a:latin typeface="Arial" pitchFamily="34" charset="0"/>
                  <a:ea typeface="PMingLiU" pitchFamily="18" charset="-120"/>
                </a:rPr>
                <a:t>-</a:t>
              </a:r>
              <a:r>
                <a:rPr lang="en-US" altLang="zh-TW" b="1">
                  <a:solidFill>
                    <a:srgbClr val="CC00FF"/>
                  </a:solidFill>
                  <a:latin typeface="Arial" pitchFamily="34" charset="0"/>
                  <a:ea typeface="PMingLiU" pitchFamily="18" charset="-120"/>
                </a:rPr>
                <a:t>R</a:t>
              </a:r>
            </a:p>
          </p:txBody>
        </p:sp>
        <p:sp>
          <p:nvSpPr>
            <p:cNvPr id="356383" name="Rectangle 31"/>
            <p:cNvSpPr>
              <a:spLocks noChangeArrowheads="1"/>
            </p:cNvSpPr>
            <p:nvPr/>
          </p:nvSpPr>
          <p:spPr bwMode="auto">
            <a:xfrm>
              <a:off x="2416" y="2464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>
                  <a:solidFill>
                    <a:srgbClr val="FF00FF"/>
                  </a:solidFill>
                  <a:latin typeface="Arial" pitchFamily="34" charset="0"/>
                  <a:ea typeface="PMingLiU" pitchFamily="18" charset="-120"/>
                </a:rPr>
                <a:t>COO</a:t>
              </a:r>
              <a:r>
                <a:rPr lang="en-US" altLang="zh-TW" baseline="30000">
                  <a:solidFill>
                    <a:srgbClr val="FF00FF"/>
                  </a:solidFill>
                  <a:latin typeface="Arial" pitchFamily="34" charset="0"/>
                  <a:ea typeface="PMingLiU" pitchFamily="18" charset="-120"/>
                </a:rPr>
                <a:t>-</a:t>
              </a:r>
              <a:endParaRPr lang="en-US" altLang="zh-TW" b="1" baseline="30000">
                <a:solidFill>
                  <a:srgbClr val="FF00FF"/>
                </a:solidFill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356384" name="Line 32"/>
            <p:cNvSpPr>
              <a:spLocks noChangeShapeType="1"/>
            </p:cNvSpPr>
            <p:nvPr/>
          </p:nvSpPr>
          <p:spPr bwMode="auto">
            <a:xfrm>
              <a:off x="2536" y="24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56385" name="Line 33"/>
            <p:cNvSpPr>
              <a:spLocks noChangeShapeType="1"/>
            </p:cNvSpPr>
            <p:nvPr/>
          </p:nvSpPr>
          <p:spPr bwMode="auto">
            <a:xfrm>
              <a:off x="2536" y="211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56386" name="Rectangle 34"/>
            <p:cNvSpPr>
              <a:spLocks noChangeArrowheads="1"/>
            </p:cNvSpPr>
            <p:nvPr/>
          </p:nvSpPr>
          <p:spPr bwMode="auto">
            <a:xfrm>
              <a:off x="2400" y="1872"/>
              <a:ext cx="7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>
                  <a:solidFill>
                    <a:srgbClr val="0000FF"/>
                  </a:solidFill>
                  <a:latin typeface="Arial" pitchFamily="34" charset="0"/>
                  <a:ea typeface="PMingLiU" pitchFamily="18" charset="-120"/>
                </a:rPr>
                <a:t>NH</a:t>
              </a:r>
              <a:r>
                <a:rPr lang="en-US" altLang="zh-TW" baseline="-25000">
                  <a:solidFill>
                    <a:srgbClr val="0000FF"/>
                  </a:solidFill>
                  <a:latin typeface="Arial" pitchFamily="34" charset="0"/>
                  <a:ea typeface="PMingLiU" pitchFamily="18" charset="-120"/>
                </a:rPr>
                <a:t>2</a:t>
              </a:r>
              <a:r>
                <a:rPr lang="en-US" altLang="zh-TW" baseline="-25000">
                  <a:solidFill>
                    <a:srgbClr val="0099CC"/>
                  </a:solidFill>
                  <a:latin typeface="Arial" pitchFamily="34" charset="0"/>
                  <a:ea typeface="PMingLiU" pitchFamily="18" charset="-120"/>
                </a:rPr>
                <a:t> </a:t>
              </a:r>
              <a:r>
                <a:rPr lang="en-US" altLang="zh-TW">
                  <a:latin typeface="Arial" pitchFamily="34" charset="0"/>
                  <a:ea typeface="PMingLiU" pitchFamily="18" charset="-120"/>
                </a:rPr>
                <a:t>H</a:t>
              </a:r>
              <a:r>
                <a:rPr lang="en-US" altLang="zh-TW" baseline="30000">
                  <a:latin typeface="Arial" pitchFamily="34" charset="0"/>
                  <a:ea typeface="PMingLiU" pitchFamily="18" charset="-120"/>
                </a:rPr>
                <a:t>+</a:t>
              </a:r>
            </a:p>
          </p:txBody>
        </p:sp>
      </p:grpSp>
      <p:sp>
        <p:nvSpPr>
          <p:cNvPr id="356387" name="Text Box 35"/>
          <p:cNvSpPr txBox="1">
            <a:spLocks noChangeArrowheads="1"/>
          </p:cNvSpPr>
          <p:nvPr/>
        </p:nvSpPr>
        <p:spPr bwMode="auto">
          <a:xfrm>
            <a:off x="5105400" y="3268663"/>
            <a:ext cx="2647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>
                <a:latin typeface="Arial" pitchFamily="34" charset="0"/>
                <a:ea typeface="華康中黑體(P)" pitchFamily="34" charset="-120"/>
              </a:rPr>
              <a:t>Isoelectric point =</a:t>
            </a:r>
            <a:r>
              <a:rPr lang="en-US" altLang="zh-TW">
                <a:latin typeface="華康中黑體(P)" pitchFamily="34" charset="-120"/>
                <a:ea typeface="華康中黑體(P)" pitchFamily="34" charset="-120"/>
              </a:rPr>
              <a:t> 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486400" y="3810000"/>
            <a:ext cx="1728788" cy="1003300"/>
            <a:chOff x="3360" y="2592"/>
            <a:chExt cx="1089" cy="632"/>
          </a:xfrm>
        </p:grpSpPr>
        <p:sp>
          <p:nvSpPr>
            <p:cNvPr id="356388" name="Text Box 36"/>
            <p:cNvSpPr txBox="1">
              <a:spLocks noChangeArrowheads="1"/>
            </p:cNvSpPr>
            <p:nvPr/>
          </p:nvSpPr>
          <p:spPr bwMode="auto">
            <a:xfrm>
              <a:off x="3360" y="2592"/>
              <a:ext cx="10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800">
                  <a:solidFill>
                    <a:srgbClr val="FF6600"/>
                  </a:solidFill>
                  <a:latin typeface="Arial" pitchFamily="34" charset="0"/>
                  <a:ea typeface="PMingLiU" pitchFamily="18" charset="-120"/>
                </a:rPr>
                <a:t>p</a:t>
              </a:r>
              <a:r>
                <a:rPr lang="en-US" altLang="zh-TW" sz="2800" i="1">
                  <a:solidFill>
                    <a:srgbClr val="FF6600"/>
                  </a:solidFill>
                  <a:latin typeface="Arial" pitchFamily="34" charset="0"/>
                  <a:ea typeface="PMingLiU" pitchFamily="18" charset="-120"/>
                </a:rPr>
                <a:t>K</a:t>
              </a:r>
              <a:r>
                <a:rPr lang="en-US" altLang="zh-TW" sz="2800" baseline="-25000">
                  <a:solidFill>
                    <a:srgbClr val="FF6600"/>
                  </a:solidFill>
                  <a:latin typeface="Arial" pitchFamily="34" charset="0"/>
                  <a:ea typeface="PMingLiU" pitchFamily="18" charset="-120"/>
                </a:rPr>
                <a:t>1</a:t>
              </a:r>
              <a:r>
                <a:rPr lang="en-US" altLang="zh-TW" sz="2800">
                  <a:solidFill>
                    <a:srgbClr val="FF6600"/>
                  </a:solidFill>
                  <a:latin typeface="Arial" pitchFamily="34" charset="0"/>
                  <a:ea typeface="PMingLiU" pitchFamily="18" charset="-120"/>
                </a:rPr>
                <a:t> + p</a:t>
              </a:r>
              <a:r>
                <a:rPr lang="en-US" altLang="zh-TW" sz="2800" i="1">
                  <a:solidFill>
                    <a:srgbClr val="FF6600"/>
                  </a:solidFill>
                  <a:latin typeface="Arial" pitchFamily="34" charset="0"/>
                  <a:ea typeface="PMingLiU" pitchFamily="18" charset="-120"/>
                </a:rPr>
                <a:t>K</a:t>
              </a:r>
              <a:r>
                <a:rPr lang="en-US" altLang="zh-TW" sz="2800" baseline="-25000">
                  <a:solidFill>
                    <a:srgbClr val="FF6600"/>
                  </a:solidFill>
                  <a:latin typeface="Arial" pitchFamily="34" charset="0"/>
                  <a:ea typeface="PMingLiU" pitchFamily="18" charset="-120"/>
                </a:rPr>
                <a:t>2</a:t>
              </a:r>
            </a:p>
          </p:txBody>
        </p:sp>
        <p:sp>
          <p:nvSpPr>
            <p:cNvPr id="356389" name="Line 37"/>
            <p:cNvSpPr>
              <a:spLocks noChangeShapeType="1"/>
            </p:cNvSpPr>
            <p:nvPr/>
          </p:nvSpPr>
          <p:spPr bwMode="auto">
            <a:xfrm>
              <a:off x="3408" y="2928"/>
              <a:ext cx="1008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56390" name="Text Box 38"/>
            <p:cNvSpPr txBox="1">
              <a:spLocks noChangeArrowheads="1"/>
            </p:cNvSpPr>
            <p:nvPr/>
          </p:nvSpPr>
          <p:spPr bwMode="auto">
            <a:xfrm>
              <a:off x="3792" y="2897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800">
                  <a:solidFill>
                    <a:srgbClr val="FF6600"/>
                  </a:solidFill>
                  <a:latin typeface="Arial" pitchFamily="34" charset="0"/>
                  <a:ea typeface="PMingLiU" pitchFamily="18" charset="-120"/>
                </a:rPr>
                <a:t>2</a:t>
              </a:r>
              <a:endParaRPr lang="en-US" altLang="zh-TW" sz="2800" baseline="-25000">
                <a:solidFill>
                  <a:srgbClr val="FF6600"/>
                </a:solidFill>
                <a:latin typeface="Arial" pitchFamily="34" charset="0"/>
                <a:ea typeface="PMingLiU" pitchFamily="18" charset="-120"/>
              </a:endParaRPr>
            </a:p>
          </p:txBody>
        </p:sp>
      </p:grpSp>
      <p:sp>
        <p:nvSpPr>
          <p:cNvPr id="356393" name="Text Box 41"/>
          <p:cNvSpPr txBox="1">
            <a:spLocks noChangeArrowheads="1"/>
          </p:cNvSpPr>
          <p:nvPr/>
        </p:nvSpPr>
        <p:spPr bwMode="auto">
          <a:xfrm>
            <a:off x="0" y="0"/>
            <a:ext cx="9144000" cy="592138"/>
          </a:xfrm>
          <a:prstGeom prst="rect">
            <a:avLst/>
          </a:prstGeom>
          <a:solidFill>
            <a:srgbClr val="CC0066"/>
          </a:solidFill>
          <a:ln w="12700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/>
            <a:r>
              <a:rPr lang="en-US" altLang="zh-TW" sz="3200">
                <a:solidFill>
                  <a:schemeClr val="bg1"/>
                </a:solidFill>
                <a:latin typeface="Arial" pitchFamily="34" charset="0"/>
                <a:ea typeface="華康中黑體(P)" pitchFamily="34" charset="-120"/>
              </a:rPr>
              <a:t>Amino Acids Have Buffering Effect</a:t>
            </a:r>
          </a:p>
        </p:txBody>
      </p:sp>
      <p:sp>
        <p:nvSpPr>
          <p:cNvPr id="356373" name="Oval 21"/>
          <p:cNvSpPr>
            <a:spLocks noChangeArrowheads="1"/>
          </p:cNvSpPr>
          <p:nvPr/>
        </p:nvSpPr>
        <p:spPr bwMode="auto">
          <a:xfrm>
            <a:off x="4813300" y="3379788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56398" name="Rectangle 46"/>
          <p:cNvSpPr>
            <a:spLocks noChangeArrowheads="1"/>
          </p:cNvSpPr>
          <p:nvPr/>
        </p:nvSpPr>
        <p:spPr bwMode="auto">
          <a:xfrm>
            <a:off x="7119938" y="6583363"/>
            <a:ext cx="2024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altLang="zh-TW" sz="1200">
                <a:latin typeface="Arial" pitchFamily="34" charset="0"/>
                <a:ea typeface="華康細明體(P)" pitchFamily="18" charset="-120"/>
              </a:rPr>
              <a:t>Juang RH (2004) BCbasics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6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6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35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6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6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6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6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6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95" grpId="0" animBg="1"/>
      <p:bldP spid="356372" grpId="0" autoUpdateAnimBg="0"/>
      <p:bldP spid="356374" grpId="0" autoUpdateAnimBg="0"/>
      <p:bldP spid="356375" grpId="0" autoUpdateAnimBg="0"/>
      <p:bldP spid="356377" grpId="0" autoUpdateAnimBg="0"/>
      <p:bldP spid="356378" grpId="0" autoUpdateAnimBg="0"/>
      <p:bldP spid="356379" grpId="0" autoUpdateAnimBg="0"/>
      <p:bldP spid="356380" grpId="0" autoUpdateAnimBg="0"/>
      <p:bldP spid="356387" grpId="0" autoUpdateAnimBg="0"/>
      <p:bldP spid="356393" grpId="0" animBg="1" autoUpdateAnimBg="0"/>
      <p:bldP spid="356373" grpId="0" animBg="1"/>
      <p:bldP spid="3563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53" name="Rectangle 41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CC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22952" name="Rectangle 40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22945" name="Oval 33"/>
          <p:cNvSpPr>
            <a:spLocks noChangeArrowheads="1"/>
          </p:cNvSpPr>
          <p:nvPr/>
        </p:nvSpPr>
        <p:spPr bwMode="auto">
          <a:xfrm>
            <a:off x="5092700" y="2565400"/>
            <a:ext cx="533400" cy="533400"/>
          </a:xfrm>
          <a:prstGeom prst="ellipse">
            <a:avLst/>
          </a:prstGeom>
          <a:solidFill>
            <a:srgbClr val="EBEBFF"/>
          </a:solidFill>
          <a:ln w="12700">
            <a:solidFill>
              <a:srgbClr val="99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22944" name="Oval 32"/>
          <p:cNvSpPr>
            <a:spLocks noChangeArrowheads="1"/>
          </p:cNvSpPr>
          <p:nvPr/>
        </p:nvSpPr>
        <p:spPr bwMode="auto">
          <a:xfrm>
            <a:off x="1962150" y="3773488"/>
            <a:ext cx="533400" cy="533400"/>
          </a:xfrm>
          <a:prstGeom prst="ellipse">
            <a:avLst/>
          </a:prstGeom>
          <a:solidFill>
            <a:srgbClr val="EBEBFF"/>
          </a:solidFill>
          <a:ln w="12700">
            <a:solidFill>
              <a:srgbClr val="99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22923" name="Rectangle 11"/>
          <p:cNvSpPr>
            <a:spLocks noChangeArrowheads="1"/>
          </p:cNvSpPr>
          <p:nvPr/>
        </p:nvSpPr>
        <p:spPr bwMode="auto">
          <a:xfrm>
            <a:off x="1066800" y="3733800"/>
            <a:ext cx="1403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200">
                <a:solidFill>
                  <a:srgbClr val="FF00FF"/>
                </a:solidFill>
                <a:latin typeface="Arial" pitchFamily="34" charset="0"/>
                <a:ea typeface="PMingLiU" pitchFamily="18" charset="-120"/>
              </a:rPr>
              <a:t>COOH</a:t>
            </a:r>
            <a:endParaRPr lang="en-US" altLang="zh-TW" sz="3200" baseline="30000">
              <a:solidFill>
                <a:srgbClr val="FF00FF"/>
              </a:solidFill>
              <a:latin typeface="Arial" pitchFamily="34" charset="0"/>
              <a:ea typeface="PMingLiU" pitchFamily="18" charset="-12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759200" y="2540000"/>
            <a:ext cx="1951038" cy="1773238"/>
            <a:chOff x="2368" y="1600"/>
            <a:chExt cx="1229" cy="1117"/>
          </a:xfrm>
        </p:grpSpPr>
        <p:sp>
          <p:nvSpPr>
            <p:cNvPr id="422920" name="Rectangle 8"/>
            <p:cNvSpPr>
              <a:spLocks noChangeArrowheads="1"/>
            </p:cNvSpPr>
            <p:nvPr/>
          </p:nvSpPr>
          <p:spPr bwMode="auto">
            <a:xfrm>
              <a:off x="2688" y="1600"/>
              <a:ext cx="90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3200">
                  <a:solidFill>
                    <a:srgbClr val="0000FF"/>
                  </a:solidFill>
                  <a:latin typeface="Arial" pitchFamily="34" charset="0"/>
                  <a:ea typeface="PMingLiU" pitchFamily="18" charset="-120"/>
                </a:rPr>
                <a:t>NH</a:t>
              </a:r>
              <a:r>
                <a:rPr lang="en-US" altLang="zh-TW" sz="3200" baseline="-25000">
                  <a:solidFill>
                    <a:srgbClr val="0000FF"/>
                  </a:solidFill>
                  <a:latin typeface="Arial" pitchFamily="34" charset="0"/>
                  <a:ea typeface="PMingLiU" pitchFamily="18" charset="-120"/>
                </a:rPr>
                <a:t>2</a:t>
              </a:r>
              <a:r>
                <a:rPr lang="en-US" altLang="zh-TW" sz="3200" baseline="-25000">
                  <a:solidFill>
                    <a:srgbClr val="0099CC"/>
                  </a:solidFill>
                  <a:latin typeface="Arial" pitchFamily="34" charset="0"/>
                  <a:ea typeface="PMingLiU" pitchFamily="18" charset="-120"/>
                </a:rPr>
                <a:t> </a:t>
              </a:r>
              <a:r>
                <a:rPr lang="en-US" altLang="zh-TW" sz="3200">
                  <a:solidFill>
                    <a:srgbClr val="9900CC"/>
                  </a:solidFill>
                  <a:latin typeface="Arial" pitchFamily="34" charset="0"/>
                  <a:ea typeface="PMingLiU" pitchFamily="18" charset="-120"/>
                </a:rPr>
                <a:t>H</a:t>
              </a:r>
              <a:r>
                <a:rPr lang="en-US" altLang="zh-TW" sz="3200" baseline="30000">
                  <a:solidFill>
                    <a:srgbClr val="9900CC"/>
                  </a:solidFill>
                  <a:latin typeface="Arial" pitchFamily="34" charset="0"/>
                  <a:ea typeface="PMingLiU" pitchFamily="18" charset="-120"/>
                </a:rPr>
                <a:t>+</a:t>
              </a:r>
            </a:p>
          </p:txBody>
        </p:sp>
        <p:sp>
          <p:nvSpPr>
            <p:cNvPr id="422917" name="Rectangle 5"/>
            <p:cNvSpPr>
              <a:spLocks noChangeArrowheads="1"/>
            </p:cNvSpPr>
            <p:nvPr/>
          </p:nvSpPr>
          <p:spPr bwMode="auto">
            <a:xfrm>
              <a:off x="2688" y="2352"/>
              <a:ext cx="75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3200">
                  <a:solidFill>
                    <a:srgbClr val="FF00FF"/>
                  </a:solidFill>
                  <a:latin typeface="Arial" pitchFamily="34" charset="0"/>
                  <a:ea typeface="PMingLiU" pitchFamily="18" charset="-120"/>
                </a:rPr>
                <a:t>COO</a:t>
              </a:r>
              <a:r>
                <a:rPr lang="en-US" altLang="zh-TW" sz="3200" baseline="30000">
                  <a:solidFill>
                    <a:srgbClr val="FF00FF"/>
                  </a:solidFill>
                  <a:latin typeface="Arial" pitchFamily="34" charset="0"/>
                  <a:ea typeface="PMingLiU" pitchFamily="18" charset="-120"/>
                </a:rPr>
                <a:t>-</a:t>
              </a:r>
              <a:endParaRPr lang="en-US" altLang="zh-TW" sz="3200" b="1" baseline="30000">
                <a:solidFill>
                  <a:srgbClr val="FF00FF"/>
                </a:solidFill>
                <a:latin typeface="Arial" pitchFamily="34" charset="0"/>
                <a:ea typeface="PMingLiU" pitchFamily="18" charset="-120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368" y="1896"/>
              <a:ext cx="951" cy="528"/>
              <a:chOff x="3504" y="1255"/>
              <a:chExt cx="951" cy="528"/>
            </a:xfrm>
          </p:grpSpPr>
          <p:sp>
            <p:nvSpPr>
              <p:cNvPr id="422916" name="Rectangle 4"/>
              <p:cNvSpPr>
                <a:spLocks noChangeArrowheads="1"/>
              </p:cNvSpPr>
              <p:nvPr/>
            </p:nvSpPr>
            <p:spPr bwMode="auto">
              <a:xfrm>
                <a:off x="3504" y="1296"/>
                <a:ext cx="951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3200">
                    <a:latin typeface="Arial" pitchFamily="34" charset="0"/>
                    <a:ea typeface="PMingLiU" pitchFamily="18" charset="-120"/>
                  </a:rPr>
                  <a:t>R</a:t>
                </a:r>
                <a:r>
                  <a:rPr lang="en-US" altLang="zh-TW" sz="1000">
                    <a:latin typeface="Arial" pitchFamily="34" charset="0"/>
                    <a:ea typeface="PMingLiU" pitchFamily="18" charset="-120"/>
                  </a:rPr>
                  <a:t> </a:t>
                </a:r>
                <a:r>
                  <a:rPr lang="en-US" altLang="zh-TW" sz="3600">
                    <a:latin typeface="Arial" pitchFamily="34" charset="0"/>
                    <a:ea typeface="PMingLiU" pitchFamily="18" charset="-120"/>
                  </a:rPr>
                  <a:t>-</a:t>
                </a:r>
                <a:r>
                  <a:rPr lang="en-US" altLang="zh-TW" sz="1000">
                    <a:latin typeface="Arial" pitchFamily="34" charset="0"/>
                    <a:ea typeface="PMingLiU" pitchFamily="18" charset="-120"/>
                  </a:rPr>
                  <a:t> </a:t>
                </a:r>
                <a:r>
                  <a:rPr lang="en-US" altLang="zh-TW" sz="3200">
                    <a:latin typeface="Arial" pitchFamily="34" charset="0"/>
                    <a:ea typeface="PMingLiU" pitchFamily="18" charset="-120"/>
                  </a:rPr>
                  <a:t>C</a:t>
                </a:r>
                <a:r>
                  <a:rPr lang="en-US" altLang="zh-TW" sz="1000">
                    <a:latin typeface="Arial" pitchFamily="34" charset="0"/>
                    <a:ea typeface="PMingLiU" pitchFamily="18" charset="-120"/>
                  </a:rPr>
                  <a:t> </a:t>
                </a:r>
                <a:r>
                  <a:rPr lang="en-US" altLang="zh-TW" sz="3600">
                    <a:latin typeface="Arial" pitchFamily="34" charset="0"/>
                    <a:ea typeface="PMingLiU" pitchFamily="18" charset="-120"/>
                  </a:rPr>
                  <a:t>-</a:t>
                </a:r>
                <a:r>
                  <a:rPr lang="en-US" altLang="zh-TW" sz="1000">
                    <a:latin typeface="Arial" pitchFamily="34" charset="0"/>
                    <a:ea typeface="PMingLiU" pitchFamily="18" charset="-120"/>
                  </a:rPr>
                  <a:t> </a:t>
                </a:r>
                <a:r>
                  <a:rPr lang="en-US" altLang="zh-TW" sz="3200">
                    <a:latin typeface="Arial" pitchFamily="34" charset="0"/>
                    <a:ea typeface="PMingLiU" pitchFamily="18" charset="-120"/>
                  </a:rPr>
                  <a:t>H</a:t>
                </a:r>
                <a:endParaRPr lang="en-US" altLang="zh-TW" sz="2800" b="1">
                  <a:solidFill>
                    <a:srgbClr val="CC00FF"/>
                  </a:solidFill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422918" name="Line 6"/>
              <p:cNvSpPr>
                <a:spLocks noChangeShapeType="1"/>
              </p:cNvSpPr>
              <p:nvPr/>
            </p:nvSpPr>
            <p:spPr bwMode="auto">
              <a:xfrm flipH="1">
                <a:off x="3968" y="1633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22921" name="Line 9"/>
              <p:cNvSpPr>
                <a:spLocks noChangeShapeType="1"/>
              </p:cNvSpPr>
              <p:nvPr/>
            </p:nvSpPr>
            <p:spPr bwMode="auto">
              <a:xfrm flipH="1">
                <a:off x="3968" y="1255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</p:grpSp>
      </p:grpSp>
      <p:sp>
        <p:nvSpPr>
          <p:cNvPr id="422924" name="Rectangle 12"/>
          <p:cNvSpPr>
            <a:spLocks noChangeArrowheads="1"/>
          </p:cNvSpPr>
          <p:nvPr/>
        </p:nvSpPr>
        <p:spPr bwMode="auto">
          <a:xfrm>
            <a:off x="1066800" y="2540000"/>
            <a:ext cx="1443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200">
                <a:solidFill>
                  <a:srgbClr val="0000FF"/>
                </a:solidFill>
                <a:latin typeface="Arial" pitchFamily="34" charset="0"/>
                <a:ea typeface="PMingLiU" pitchFamily="18" charset="-120"/>
              </a:rPr>
              <a:t>NH</a:t>
            </a:r>
            <a:r>
              <a:rPr lang="en-US" altLang="zh-TW" sz="3200" baseline="-25000">
                <a:solidFill>
                  <a:srgbClr val="0000FF"/>
                </a:solidFill>
                <a:latin typeface="Arial" pitchFamily="34" charset="0"/>
                <a:ea typeface="PMingLiU" pitchFamily="18" charset="-120"/>
              </a:rPr>
              <a:t>2</a:t>
            </a:r>
            <a:r>
              <a:rPr lang="en-US" altLang="zh-TW" sz="3200" baseline="-25000">
                <a:solidFill>
                  <a:srgbClr val="0099CC"/>
                </a:solidFill>
                <a:latin typeface="Arial" pitchFamily="34" charset="0"/>
                <a:ea typeface="PMingLiU" pitchFamily="18" charset="-120"/>
              </a:rPr>
              <a:t> </a:t>
            </a:r>
            <a:r>
              <a:rPr lang="en-US" altLang="zh-TW" sz="3200">
                <a:solidFill>
                  <a:srgbClr val="9900CC"/>
                </a:solidFill>
                <a:latin typeface="Arial" pitchFamily="34" charset="0"/>
                <a:ea typeface="PMingLiU" pitchFamily="18" charset="-120"/>
              </a:rPr>
              <a:t>H</a:t>
            </a:r>
            <a:r>
              <a:rPr lang="en-US" altLang="zh-TW" sz="3200" baseline="30000">
                <a:solidFill>
                  <a:srgbClr val="9900CC"/>
                </a:solidFill>
                <a:latin typeface="Arial" pitchFamily="34" charset="0"/>
                <a:ea typeface="PMingLiU" pitchFamily="18" charset="-120"/>
              </a:rPr>
              <a:t>+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58800" y="3009900"/>
            <a:ext cx="1509713" cy="838200"/>
            <a:chOff x="3504" y="1255"/>
            <a:chExt cx="951" cy="528"/>
          </a:xfrm>
        </p:grpSpPr>
        <p:sp>
          <p:nvSpPr>
            <p:cNvPr id="422926" name="Rectangle 14"/>
            <p:cNvSpPr>
              <a:spLocks noChangeArrowheads="1"/>
            </p:cNvSpPr>
            <p:nvPr/>
          </p:nvSpPr>
          <p:spPr bwMode="auto">
            <a:xfrm>
              <a:off x="3504" y="1296"/>
              <a:ext cx="95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3200">
                  <a:latin typeface="Arial" pitchFamily="34" charset="0"/>
                  <a:ea typeface="PMingLiU" pitchFamily="18" charset="-120"/>
                </a:rPr>
                <a:t>R</a:t>
              </a:r>
              <a:r>
                <a:rPr lang="en-US" altLang="zh-TW" sz="1000">
                  <a:latin typeface="Arial" pitchFamily="34" charset="0"/>
                  <a:ea typeface="PMingLiU" pitchFamily="18" charset="-120"/>
                </a:rPr>
                <a:t> </a:t>
              </a:r>
              <a:r>
                <a:rPr lang="en-US" altLang="zh-TW" sz="3600">
                  <a:latin typeface="Arial" pitchFamily="34" charset="0"/>
                  <a:ea typeface="PMingLiU" pitchFamily="18" charset="-120"/>
                </a:rPr>
                <a:t>-</a:t>
              </a:r>
              <a:r>
                <a:rPr lang="en-US" altLang="zh-TW" sz="1000">
                  <a:latin typeface="Arial" pitchFamily="34" charset="0"/>
                  <a:ea typeface="PMingLiU" pitchFamily="18" charset="-120"/>
                </a:rPr>
                <a:t> </a:t>
              </a:r>
              <a:r>
                <a:rPr lang="en-US" altLang="zh-TW" sz="3200">
                  <a:latin typeface="Arial" pitchFamily="34" charset="0"/>
                  <a:ea typeface="PMingLiU" pitchFamily="18" charset="-120"/>
                </a:rPr>
                <a:t>C</a:t>
              </a:r>
              <a:r>
                <a:rPr lang="en-US" altLang="zh-TW" sz="1000">
                  <a:latin typeface="Arial" pitchFamily="34" charset="0"/>
                  <a:ea typeface="PMingLiU" pitchFamily="18" charset="-120"/>
                </a:rPr>
                <a:t> </a:t>
              </a:r>
              <a:r>
                <a:rPr lang="en-US" altLang="zh-TW" sz="3600">
                  <a:latin typeface="Arial" pitchFamily="34" charset="0"/>
                  <a:ea typeface="PMingLiU" pitchFamily="18" charset="-120"/>
                </a:rPr>
                <a:t>-</a:t>
              </a:r>
              <a:r>
                <a:rPr lang="en-US" altLang="zh-TW" sz="1000">
                  <a:latin typeface="Arial" pitchFamily="34" charset="0"/>
                  <a:ea typeface="PMingLiU" pitchFamily="18" charset="-120"/>
                </a:rPr>
                <a:t> </a:t>
              </a:r>
              <a:r>
                <a:rPr lang="en-US" altLang="zh-TW" sz="3200">
                  <a:latin typeface="Arial" pitchFamily="34" charset="0"/>
                  <a:ea typeface="PMingLiU" pitchFamily="18" charset="-120"/>
                </a:rPr>
                <a:t>H</a:t>
              </a:r>
              <a:endParaRPr lang="en-US" altLang="zh-TW" sz="2800" b="1">
                <a:solidFill>
                  <a:srgbClr val="CC00FF"/>
                </a:solidFill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422927" name="Line 15"/>
            <p:cNvSpPr>
              <a:spLocks noChangeShapeType="1"/>
            </p:cNvSpPr>
            <p:nvPr/>
          </p:nvSpPr>
          <p:spPr bwMode="auto">
            <a:xfrm flipH="1">
              <a:off x="3968" y="1633"/>
              <a:ext cx="0" cy="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2928" name="Line 16"/>
            <p:cNvSpPr>
              <a:spLocks noChangeShapeType="1"/>
            </p:cNvSpPr>
            <p:nvPr/>
          </p:nvSpPr>
          <p:spPr bwMode="auto">
            <a:xfrm flipH="1">
              <a:off x="3968" y="1255"/>
              <a:ext cx="0" cy="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959600" y="2540000"/>
            <a:ext cx="1706563" cy="1773238"/>
            <a:chOff x="4384" y="1600"/>
            <a:chExt cx="1075" cy="1117"/>
          </a:xfrm>
        </p:grpSpPr>
        <p:sp>
          <p:nvSpPr>
            <p:cNvPr id="422929" name="Rectangle 17"/>
            <p:cNvSpPr>
              <a:spLocks noChangeArrowheads="1"/>
            </p:cNvSpPr>
            <p:nvPr/>
          </p:nvSpPr>
          <p:spPr bwMode="auto">
            <a:xfrm>
              <a:off x="4704" y="2352"/>
              <a:ext cx="75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3200">
                  <a:solidFill>
                    <a:srgbClr val="FF00FF"/>
                  </a:solidFill>
                  <a:latin typeface="Arial" pitchFamily="34" charset="0"/>
                  <a:ea typeface="PMingLiU" pitchFamily="18" charset="-120"/>
                </a:rPr>
                <a:t>COO</a:t>
              </a:r>
              <a:r>
                <a:rPr lang="en-US" altLang="zh-TW" sz="3200" baseline="30000">
                  <a:solidFill>
                    <a:srgbClr val="FF00FF"/>
                  </a:solidFill>
                  <a:latin typeface="Arial" pitchFamily="34" charset="0"/>
                  <a:ea typeface="PMingLiU" pitchFamily="18" charset="-120"/>
                </a:rPr>
                <a:t>-</a:t>
              </a:r>
              <a:endParaRPr lang="en-US" altLang="zh-TW" sz="3200" b="1" baseline="30000">
                <a:solidFill>
                  <a:srgbClr val="FF00FF"/>
                </a:solidFill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422930" name="Rectangle 18"/>
            <p:cNvSpPr>
              <a:spLocks noChangeArrowheads="1"/>
            </p:cNvSpPr>
            <p:nvPr/>
          </p:nvSpPr>
          <p:spPr bwMode="auto">
            <a:xfrm>
              <a:off x="4704" y="1600"/>
              <a:ext cx="57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3200">
                  <a:solidFill>
                    <a:srgbClr val="0000FF"/>
                  </a:solidFill>
                  <a:latin typeface="Arial" pitchFamily="34" charset="0"/>
                  <a:ea typeface="PMingLiU" pitchFamily="18" charset="-120"/>
                </a:rPr>
                <a:t>NH</a:t>
              </a:r>
              <a:r>
                <a:rPr lang="en-US" altLang="zh-TW" sz="3200" baseline="-25000">
                  <a:solidFill>
                    <a:srgbClr val="0000FF"/>
                  </a:solidFill>
                  <a:latin typeface="Arial" pitchFamily="34" charset="0"/>
                  <a:ea typeface="PMingLiU" pitchFamily="18" charset="-120"/>
                </a:rPr>
                <a:t>2</a:t>
              </a:r>
              <a:endParaRPr lang="en-US" altLang="zh-TW" sz="3200" baseline="30000">
                <a:solidFill>
                  <a:srgbClr val="0000FF"/>
                </a:solidFill>
                <a:latin typeface="Arial" pitchFamily="34" charset="0"/>
                <a:ea typeface="PMingLiU" pitchFamily="18" charset="-120"/>
              </a:endParaRP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4384" y="1896"/>
              <a:ext cx="951" cy="528"/>
              <a:chOff x="3504" y="1255"/>
              <a:chExt cx="951" cy="528"/>
            </a:xfrm>
          </p:grpSpPr>
          <p:sp>
            <p:nvSpPr>
              <p:cNvPr id="422932" name="Rectangle 20"/>
              <p:cNvSpPr>
                <a:spLocks noChangeArrowheads="1"/>
              </p:cNvSpPr>
              <p:nvPr/>
            </p:nvSpPr>
            <p:spPr bwMode="auto">
              <a:xfrm>
                <a:off x="3504" y="1296"/>
                <a:ext cx="951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3200">
                    <a:latin typeface="Arial" pitchFamily="34" charset="0"/>
                    <a:ea typeface="PMingLiU" pitchFamily="18" charset="-120"/>
                  </a:rPr>
                  <a:t>R</a:t>
                </a:r>
                <a:r>
                  <a:rPr lang="en-US" altLang="zh-TW" sz="1000">
                    <a:latin typeface="Arial" pitchFamily="34" charset="0"/>
                    <a:ea typeface="PMingLiU" pitchFamily="18" charset="-120"/>
                  </a:rPr>
                  <a:t> </a:t>
                </a:r>
                <a:r>
                  <a:rPr lang="en-US" altLang="zh-TW" sz="3600">
                    <a:latin typeface="Arial" pitchFamily="34" charset="0"/>
                    <a:ea typeface="PMingLiU" pitchFamily="18" charset="-120"/>
                  </a:rPr>
                  <a:t>-</a:t>
                </a:r>
                <a:r>
                  <a:rPr lang="en-US" altLang="zh-TW" sz="1000">
                    <a:latin typeface="Arial" pitchFamily="34" charset="0"/>
                    <a:ea typeface="PMingLiU" pitchFamily="18" charset="-120"/>
                  </a:rPr>
                  <a:t> </a:t>
                </a:r>
                <a:r>
                  <a:rPr lang="en-US" altLang="zh-TW" sz="3200">
                    <a:latin typeface="Arial" pitchFamily="34" charset="0"/>
                    <a:ea typeface="PMingLiU" pitchFamily="18" charset="-120"/>
                  </a:rPr>
                  <a:t>C</a:t>
                </a:r>
                <a:r>
                  <a:rPr lang="en-US" altLang="zh-TW" sz="1000">
                    <a:latin typeface="Arial" pitchFamily="34" charset="0"/>
                    <a:ea typeface="PMingLiU" pitchFamily="18" charset="-120"/>
                  </a:rPr>
                  <a:t> </a:t>
                </a:r>
                <a:r>
                  <a:rPr lang="en-US" altLang="zh-TW" sz="3600">
                    <a:latin typeface="Arial" pitchFamily="34" charset="0"/>
                    <a:ea typeface="PMingLiU" pitchFamily="18" charset="-120"/>
                  </a:rPr>
                  <a:t>-</a:t>
                </a:r>
                <a:r>
                  <a:rPr lang="en-US" altLang="zh-TW" sz="1000">
                    <a:latin typeface="Arial" pitchFamily="34" charset="0"/>
                    <a:ea typeface="PMingLiU" pitchFamily="18" charset="-120"/>
                  </a:rPr>
                  <a:t> </a:t>
                </a:r>
                <a:r>
                  <a:rPr lang="en-US" altLang="zh-TW" sz="3200">
                    <a:latin typeface="Arial" pitchFamily="34" charset="0"/>
                    <a:ea typeface="PMingLiU" pitchFamily="18" charset="-120"/>
                  </a:rPr>
                  <a:t>H</a:t>
                </a:r>
                <a:endParaRPr lang="en-US" altLang="zh-TW" sz="2800" b="1">
                  <a:solidFill>
                    <a:srgbClr val="CC00FF"/>
                  </a:solidFill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422933" name="Line 21"/>
              <p:cNvSpPr>
                <a:spLocks noChangeShapeType="1"/>
              </p:cNvSpPr>
              <p:nvPr/>
            </p:nvSpPr>
            <p:spPr bwMode="auto">
              <a:xfrm flipH="1">
                <a:off x="3968" y="1633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22934" name="Line 22"/>
              <p:cNvSpPr>
                <a:spLocks noChangeShapeType="1"/>
              </p:cNvSpPr>
              <p:nvPr/>
            </p:nvSpPr>
            <p:spPr bwMode="auto">
              <a:xfrm flipH="1">
                <a:off x="3968" y="1255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</p:grp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2514600" y="3352800"/>
            <a:ext cx="990600" cy="152400"/>
            <a:chOff x="1584" y="2112"/>
            <a:chExt cx="624" cy="96"/>
          </a:xfrm>
        </p:grpSpPr>
        <p:sp>
          <p:nvSpPr>
            <p:cNvPr id="422936" name="Line 24"/>
            <p:cNvSpPr>
              <a:spLocks noChangeShapeType="1"/>
            </p:cNvSpPr>
            <p:nvPr/>
          </p:nvSpPr>
          <p:spPr bwMode="auto">
            <a:xfrm>
              <a:off x="1584" y="2112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2937" name="Line 25"/>
            <p:cNvSpPr>
              <a:spLocks noChangeShapeType="1"/>
            </p:cNvSpPr>
            <p:nvPr/>
          </p:nvSpPr>
          <p:spPr bwMode="auto">
            <a:xfrm>
              <a:off x="1584" y="2208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5791200" y="3352800"/>
            <a:ext cx="990600" cy="152400"/>
            <a:chOff x="3648" y="2112"/>
            <a:chExt cx="624" cy="96"/>
          </a:xfrm>
        </p:grpSpPr>
        <p:sp>
          <p:nvSpPr>
            <p:cNvPr id="422938" name="Line 26"/>
            <p:cNvSpPr>
              <a:spLocks noChangeShapeType="1"/>
            </p:cNvSpPr>
            <p:nvPr/>
          </p:nvSpPr>
          <p:spPr bwMode="auto">
            <a:xfrm>
              <a:off x="3648" y="2112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2939" name="Line 27"/>
            <p:cNvSpPr>
              <a:spLocks noChangeShapeType="1"/>
            </p:cNvSpPr>
            <p:nvPr/>
          </p:nvSpPr>
          <p:spPr bwMode="auto">
            <a:xfrm>
              <a:off x="3648" y="2208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422940" name="Rectangle 28"/>
          <p:cNvSpPr>
            <a:spLocks noChangeArrowheads="1"/>
          </p:cNvSpPr>
          <p:nvPr/>
        </p:nvSpPr>
        <p:spPr bwMode="auto">
          <a:xfrm>
            <a:off x="323850" y="476250"/>
            <a:ext cx="26098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>
                <a:solidFill>
                  <a:srgbClr val="FF00FF"/>
                </a:solidFill>
                <a:latin typeface="Times New Roman" pitchFamily="18" charset="0"/>
                <a:ea typeface="華康中黑體(P)" pitchFamily="34" charset="-120"/>
              </a:rPr>
              <a:t>Acidic environment</a:t>
            </a:r>
          </a:p>
        </p:txBody>
      </p:sp>
      <p:sp>
        <p:nvSpPr>
          <p:cNvPr id="422941" name="Rectangle 29"/>
          <p:cNvSpPr>
            <a:spLocks noChangeArrowheads="1"/>
          </p:cNvSpPr>
          <p:nvPr/>
        </p:nvSpPr>
        <p:spPr bwMode="auto">
          <a:xfrm>
            <a:off x="3203575" y="476250"/>
            <a:ext cx="2711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>
                <a:latin typeface="Times New Roman" pitchFamily="18" charset="0"/>
                <a:ea typeface="華康中黑體(P)" pitchFamily="34" charset="-120"/>
              </a:rPr>
              <a:t>Neutral environment</a:t>
            </a:r>
          </a:p>
        </p:txBody>
      </p:sp>
      <p:sp>
        <p:nvSpPr>
          <p:cNvPr id="422942" name="Rectangle 30"/>
          <p:cNvSpPr>
            <a:spLocks noChangeArrowheads="1"/>
          </p:cNvSpPr>
          <p:nvPr/>
        </p:nvSpPr>
        <p:spPr bwMode="auto">
          <a:xfrm>
            <a:off x="6156325" y="476250"/>
            <a:ext cx="2846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>
                <a:solidFill>
                  <a:srgbClr val="0000FF"/>
                </a:solidFill>
                <a:latin typeface="Times New Roman" pitchFamily="18" charset="0"/>
                <a:ea typeface="華康中黑體(P)" pitchFamily="34" charset="-120"/>
              </a:rPr>
              <a:t>Alkaline environment</a:t>
            </a:r>
          </a:p>
        </p:txBody>
      </p:sp>
      <p:sp>
        <p:nvSpPr>
          <p:cNvPr id="422948" name="Rectangle 36"/>
          <p:cNvSpPr>
            <a:spLocks noChangeArrowheads="1"/>
          </p:cNvSpPr>
          <p:nvPr/>
        </p:nvSpPr>
        <p:spPr bwMode="auto">
          <a:xfrm>
            <a:off x="990600" y="5638800"/>
            <a:ext cx="8651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3600">
                <a:solidFill>
                  <a:srgbClr val="FF00FF"/>
                </a:solidFill>
                <a:latin typeface="Swis721 Blk BT" pitchFamily="34" charset="0"/>
              </a:rPr>
              <a:t>+1</a:t>
            </a:r>
          </a:p>
        </p:txBody>
      </p:sp>
      <p:sp>
        <p:nvSpPr>
          <p:cNvPr id="422949" name="Rectangle 37"/>
          <p:cNvSpPr>
            <a:spLocks noChangeArrowheads="1"/>
          </p:cNvSpPr>
          <p:nvPr/>
        </p:nvSpPr>
        <p:spPr bwMode="auto">
          <a:xfrm>
            <a:off x="7239000" y="5638800"/>
            <a:ext cx="6445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3600">
                <a:solidFill>
                  <a:srgbClr val="0000FF"/>
                </a:solidFill>
                <a:latin typeface="Swis721 Blk BT" pitchFamily="34" charset="0"/>
              </a:rPr>
              <a:t>-1</a:t>
            </a:r>
          </a:p>
        </p:txBody>
      </p:sp>
      <p:sp>
        <p:nvSpPr>
          <p:cNvPr id="422950" name="Rectangle 38"/>
          <p:cNvSpPr>
            <a:spLocks noChangeArrowheads="1"/>
          </p:cNvSpPr>
          <p:nvPr/>
        </p:nvSpPr>
        <p:spPr bwMode="auto">
          <a:xfrm>
            <a:off x="4427538" y="5516563"/>
            <a:ext cx="484187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3600">
                <a:solidFill>
                  <a:schemeClr val="hlink"/>
                </a:solidFill>
                <a:latin typeface="Swis721 Blk BT" pitchFamily="34" charset="0"/>
              </a:rPr>
              <a:t>0</a:t>
            </a:r>
          </a:p>
        </p:txBody>
      </p: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2300288" y="4495800"/>
            <a:ext cx="1254125" cy="517525"/>
            <a:chOff x="1449" y="2832"/>
            <a:chExt cx="790" cy="326"/>
          </a:xfrm>
        </p:grpSpPr>
        <p:sp>
          <p:nvSpPr>
            <p:cNvPr id="422954" name="Rectangle 42"/>
            <p:cNvSpPr>
              <a:spLocks noChangeArrowheads="1"/>
            </p:cNvSpPr>
            <p:nvPr/>
          </p:nvSpPr>
          <p:spPr bwMode="auto">
            <a:xfrm>
              <a:off x="1449" y="2840"/>
              <a:ext cx="790" cy="318"/>
            </a:xfrm>
            <a:prstGeom prst="rect">
              <a:avLst/>
            </a:prstGeom>
            <a:solidFill>
              <a:srgbClr val="FFEBF5"/>
            </a:solidFill>
            <a:ln w="12700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2946" name="Rectangle 34"/>
            <p:cNvSpPr>
              <a:spLocks noChangeArrowheads="1"/>
            </p:cNvSpPr>
            <p:nvPr/>
          </p:nvSpPr>
          <p:spPr bwMode="auto">
            <a:xfrm>
              <a:off x="1488" y="2832"/>
              <a:ext cx="70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>
                  <a:latin typeface="Times New Roman" pitchFamily="18" charset="0"/>
                </a:rPr>
                <a:t>p</a:t>
              </a:r>
              <a:r>
                <a:rPr lang="en-US" altLang="zh-TW" i="1">
                  <a:latin typeface="Times New Roman" pitchFamily="18" charset="0"/>
                </a:rPr>
                <a:t>K</a:t>
              </a:r>
              <a:r>
                <a:rPr lang="en-US" altLang="zh-TW" baseline="-25000">
                  <a:latin typeface="Times New Roman" pitchFamily="18" charset="0"/>
                </a:rPr>
                <a:t>1</a:t>
              </a:r>
              <a:r>
                <a:rPr lang="en-US" altLang="zh-TW">
                  <a:latin typeface="Times New Roman" pitchFamily="18" charset="0"/>
                </a:rPr>
                <a:t> ~ 2</a:t>
              </a: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5638800" y="1905000"/>
            <a:ext cx="1254125" cy="504825"/>
            <a:chOff x="3552" y="1200"/>
            <a:chExt cx="790" cy="318"/>
          </a:xfrm>
        </p:grpSpPr>
        <p:sp>
          <p:nvSpPr>
            <p:cNvPr id="422955" name="Rectangle 43"/>
            <p:cNvSpPr>
              <a:spLocks noChangeArrowheads="1"/>
            </p:cNvSpPr>
            <p:nvPr/>
          </p:nvSpPr>
          <p:spPr bwMode="auto">
            <a:xfrm>
              <a:off x="3552" y="1200"/>
              <a:ext cx="790" cy="318"/>
            </a:xfrm>
            <a:prstGeom prst="rect">
              <a:avLst/>
            </a:prstGeom>
            <a:solidFill>
              <a:srgbClr val="FFEBF5"/>
            </a:solidFill>
            <a:ln w="12700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2947" name="Rectangle 35"/>
            <p:cNvSpPr>
              <a:spLocks noChangeArrowheads="1"/>
            </p:cNvSpPr>
            <p:nvPr/>
          </p:nvSpPr>
          <p:spPr bwMode="auto">
            <a:xfrm>
              <a:off x="3583" y="1207"/>
              <a:ext cx="70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>
                  <a:latin typeface="Times New Roman" pitchFamily="18" charset="0"/>
                </a:rPr>
                <a:t>p</a:t>
              </a:r>
              <a:r>
                <a:rPr lang="en-US" altLang="zh-TW" i="1">
                  <a:latin typeface="Times New Roman" pitchFamily="18" charset="0"/>
                </a:rPr>
                <a:t>K</a:t>
              </a:r>
              <a:r>
                <a:rPr lang="en-US" altLang="zh-TW" baseline="-25000">
                  <a:latin typeface="Times New Roman" pitchFamily="18" charset="0"/>
                </a:rPr>
                <a:t>2</a:t>
              </a:r>
              <a:r>
                <a:rPr lang="en-US" altLang="zh-TW">
                  <a:latin typeface="Times New Roman" pitchFamily="18" charset="0"/>
                </a:rPr>
                <a:t> ~ 9</a:t>
              </a:r>
            </a:p>
          </p:txBody>
        </p:sp>
      </p:grpSp>
      <p:sp>
        <p:nvSpPr>
          <p:cNvPr id="422962" name="Text Box 50"/>
          <p:cNvSpPr txBox="1">
            <a:spLocks noChangeArrowheads="1"/>
          </p:cNvSpPr>
          <p:nvPr/>
        </p:nvSpPr>
        <p:spPr bwMode="auto">
          <a:xfrm>
            <a:off x="3563938" y="6092825"/>
            <a:ext cx="23034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>
                <a:solidFill>
                  <a:schemeClr val="hlink"/>
                </a:solidFill>
                <a:latin typeface="Arial" pitchFamily="34" charset="0"/>
                <a:ea typeface="華康中黑體(P)" pitchFamily="34" charset="-120"/>
              </a:rPr>
              <a:t>Isoelectric point</a:t>
            </a:r>
          </a:p>
        </p:txBody>
      </p:sp>
      <p:sp>
        <p:nvSpPr>
          <p:cNvPr id="422968" name="Text Box 56"/>
          <p:cNvSpPr txBox="1">
            <a:spLocks noChangeArrowheads="1"/>
          </p:cNvSpPr>
          <p:nvPr/>
        </p:nvSpPr>
        <p:spPr bwMode="auto">
          <a:xfrm>
            <a:off x="4284663" y="4724400"/>
            <a:ext cx="747712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200">
                <a:solidFill>
                  <a:schemeClr val="hlink"/>
                </a:solidFill>
                <a:latin typeface="Arial" pitchFamily="34" charset="0"/>
              </a:rPr>
              <a:t>5.5</a:t>
            </a:r>
          </a:p>
        </p:txBody>
      </p:sp>
      <p:sp>
        <p:nvSpPr>
          <p:cNvPr id="422969" name="Rectangle 57"/>
          <p:cNvSpPr>
            <a:spLocks noChangeArrowheads="1"/>
          </p:cNvSpPr>
          <p:nvPr/>
        </p:nvSpPr>
        <p:spPr bwMode="auto">
          <a:xfrm>
            <a:off x="7119938" y="6583363"/>
            <a:ext cx="2024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altLang="zh-TW" sz="1200">
                <a:latin typeface="Arial" pitchFamily="34" charset="0"/>
                <a:ea typeface="華康細明體(P)" pitchFamily="18" charset="-120"/>
              </a:rPr>
              <a:t>Juang RH (2004) BCbasics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2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2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2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2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53" grpId="0" animBg="1"/>
      <p:bldP spid="422952" grpId="0" animBg="1"/>
      <p:bldP spid="422945" grpId="0" animBg="1"/>
      <p:bldP spid="422944" grpId="0" animBg="1"/>
      <p:bldP spid="422923" grpId="0" autoUpdateAnimBg="0"/>
      <p:bldP spid="422924" grpId="0" autoUpdateAnimBg="0"/>
      <p:bldP spid="422940" grpId="0" autoUpdateAnimBg="0"/>
      <p:bldP spid="422941" grpId="0" autoUpdateAnimBg="0"/>
      <p:bldP spid="422942" grpId="0" autoUpdateAnimBg="0"/>
      <p:bldP spid="422948" grpId="0" autoUpdateAnimBg="0"/>
      <p:bldP spid="422949" grpId="0" autoUpdateAnimBg="0"/>
      <p:bldP spid="422950" grpId="0" autoUpdateAnimBg="0"/>
      <p:bldP spid="422962" grpId="0" autoUpdateAnimBg="0"/>
      <p:bldP spid="422968" grpId="0"/>
      <p:bldP spid="4229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50" name="Text Box 1098"/>
          <p:cNvSpPr txBox="1">
            <a:spLocks noChangeArrowheads="1"/>
          </p:cNvSpPr>
          <p:nvPr/>
        </p:nvSpPr>
        <p:spPr bwMode="auto">
          <a:xfrm>
            <a:off x="-12700" y="0"/>
            <a:ext cx="684213" cy="6858000"/>
          </a:xfrm>
          <a:prstGeom prst="rect">
            <a:avLst/>
          </a:prstGeom>
          <a:solidFill>
            <a:srgbClr val="CC0066"/>
          </a:solidFill>
          <a:ln w="12700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762000"/>
            <a:r>
              <a:rPr lang="en-US" altLang="zh-TW" sz="3200">
                <a:solidFill>
                  <a:schemeClr val="bg1"/>
                </a:solidFill>
                <a:latin typeface="華康中黑體(P)" pitchFamily="34" charset="-120"/>
                <a:ea typeface="華康中黑體(P)" pitchFamily="34" charset="-120"/>
              </a:rPr>
              <a:t> Environment  pH vs Protein Charge</a:t>
            </a:r>
          </a:p>
        </p:txBody>
      </p:sp>
      <p:sp>
        <p:nvSpPr>
          <p:cNvPr id="383051" name="Freeform 1099"/>
          <p:cNvSpPr>
            <a:spLocks/>
          </p:cNvSpPr>
          <p:nvPr/>
        </p:nvSpPr>
        <p:spPr bwMode="auto">
          <a:xfrm>
            <a:off x="2555875" y="404813"/>
            <a:ext cx="3887788" cy="5216525"/>
          </a:xfrm>
          <a:custGeom>
            <a:avLst/>
            <a:gdLst/>
            <a:ahLst/>
            <a:cxnLst>
              <a:cxn ang="0">
                <a:pos x="2449" y="0"/>
              </a:cxn>
              <a:cxn ang="0">
                <a:pos x="1996" y="816"/>
              </a:cxn>
              <a:cxn ang="0">
                <a:pos x="1370" y="1745"/>
              </a:cxn>
              <a:cxn ang="0">
                <a:pos x="896" y="2360"/>
              </a:cxn>
              <a:cxn ang="0">
                <a:pos x="483" y="2851"/>
              </a:cxn>
              <a:cxn ang="0">
                <a:pos x="0" y="3311"/>
              </a:cxn>
            </a:cxnLst>
            <a:rect l="0" t="0" r="r" b="b"/>
            <a:pathLst>
              <a:path w="2449" h="3311">
                <a:moveTo>
                  <a:pt x="2449" y="0"/>
                </a:moveTo>
                <a:cubicBezTo>
                  <a:pt x="2328" y="241"/>
                  <a:pt x="2176" y="525"/>
                  <a:pt x="1996" y="816"/>
                </a:cubicBezTo>
                <a:cubicBezTo>
                  <a:pt x="1816" y="1107"/>
                  <a:pt x="1553" y="1488"/>
                  <a:pt x="1370" y="1745"/>
                </a:cubicBezTo>
                <a:cubicBezTo>
                  <a:pt x="1187" y="2002"/>
                  <a:pt x="1044" y="2176"/>
                  <a:pt x="896" y="2360"/>
                </a:cubicBezTo>
                <a:cubicBezTo>
                  <a:pt x="748" y="2544"/>
                  <a:pt x="632" y="2693"/>
                  <a:pt x="483" y="2851"/>
                </a:cubicBezTo>
                <a:cubicBezTo>
                  <a:pt x="287" y="3070"/>
                  <a:pt x="101" y="3215"/>
                  <a:pt x="0" y="3311"/>
                </a:cubicBezTo>
              </a:path>
            </a:pathLst>
          </a:custGeom>
          <a:noFill/>
          <a:ln w="5715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383052" name="Rectangle 1100"/>
          <p:cNvSpPr>
            <a:spLocks noChangeArrowheads="1"/>
          </p:cNvSpPr>
          <p:nvPr/>
        </p:nvSpPr>
        <p:spPr bwMode="auto">
          <a:xfrm>
            <a:off x="2343150" y="5551488"/>
            <a:ext cx="70326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4900">
                <a:solidFill>
                  <a:srgbClr val="0066FF"/>
                </a:solidFill>
                <a:latin typeface="Swis721 Blk BT" pitchFamily="34" charset="0"/>
              </a:rPr>
              <a:t>+</a:t>
            </a:r>
          </a:p>
        </p:txBody>
      </p:sp>
      <p:sp>
        <p:nvSpPr>
          <p:cNvPr id="383053" name="Line 1101"/>
          <p:cNvSpPr>
            <a:spLocks noChangeShapeType="1"/>
          </p:cNvSpPr>
          <p:nvPr/>
        </p:nvSpPr>
        <p:spPr bwMode="auto">
          <a:xfrm>
            <a:off x="4781550" y="1447800"/>
            <a:ext cx="1066800" cy="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383054" name="Rectangle 1102"/>
          <p:cNvSpPr>
            <a:spLocks noChangeArrowheads="1"/>
          </p:cNvSpPr>
          <p:nvPr/>
        </p:nvSpPr>
        <p:spPr bwMode="auto">
          <a:xfrm>
            <a:off x="2724150" y="6183313"/>
            <a:ext cx="3925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srgbClr val="9900CC"/>
                </a:solidFill>
                <a:latin typeface="Swiss 721 SWA" pitchFamily="34" charset="0"/>
                <a:ea typeface="PMingLiU" pitchFamily="18" charset="-120"/>
              </a:rPr>
              <a:t>Net Charge of a Protein</a:t>
            </a:r>
          </a:p>
        </p:txBody>
      </p:sp>
      <p:sp>
        <p:nvSpPr>
          <p:cNvPr id="383055" name="Rectangle 1103"/>
          <p:cNvSpPr>
            <a:spLocks noChangeArrowheads="1"/>
          </p:cNvSpPr>
          <p:nvPr/>
        </p:nvSpPr>
        <p:spPr bwMode="auto">
          <a:xfrm>
            <a:off x="3790950" y="0"/>
            <a:ext cx="1785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i="1">
                <a:solidFill>
                  <a:schemeClr val="bg2"/>
                </a:solidFill>
                <a:latin typeface="Arial" pitchFamily="34" charset="0"/>
                <a:ea typeface="PMingLiU" pitchFamily="18" charset="-120"/>
              </a:rPr>
              <a:t>Buffer  pH</a:t>
            </a:r>
          </a:p>
        </p:txBody>
      </p:sp>
      <p:sp>
        <p:nvSpPr>
          <p:cNvPr id="383056" name="Rectangle 1104"/>
          <p:cNvSpPr>
            <a:spLocks noChangeArrowheads="1"/>
          </p:cNvSpPr>
          <p:nvPr/>
        </p:nvSpPr>
        <p:spPr bwMode="auto">
          <a:xfrm>
            <a:off x="2114550" y="2968625"/>
            <a:ext cx="22463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i="1">
                <a:solidFill>
                  <a:srgbClr val="9900CC"/>
                </a:solidFill>
                <a:latin typeface="Times New Roman" pitchFamily="18" charset="0"/>
                <a:ea typeface="PMingLiU" pitchFamily="18" charset="-120"/>
              </a:rPr>
              <a:t>Isoelectric point,</a:t>
            </a:r>
          </a:p>
          <a:p>
            <a:pPr algn="ctr">
              <a:lnSpc>
                <a:spcPct val="80000"/>
              </a:lnSpc>
            </a:pPr>
            <a:r>
              <a:rPr lang="en-US" altLang="zh-TW" i="1">
                <a:solidFill>
                  <a:srgbClr val="9900CC"/>
                </a:solidFill>
                <a:latin typeface="Times New Roman" pitchFamily="18" charset="0"/>
                <a:ea typeface="PMingLiU" pitchFamily="18" charset="-120"/>
              </a:rPr>
              <a:t>pI</a:t>
            </a:r>
          </a:p>
        </p:txBody>
      </p:sp>
      <p:sp>
        <p:nvSpPr>
          <p:cNvPr id="383057" name="Rectangle 1105"/>
          <p:cNvSpPr>
            <a:spLocks noChangeArrowheads="1"/>
          </p:cNvSpPr>
          <p:nvPr/>
        </p:nvSpPr>
        <p:spPr bwMode="auto">
          <a:xfrm>
            <a:off x="6534150" y="5627688"/>
            <a:ext cx="3619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4000">
                <a:solidFill>
                  <a:srgbClr val="FF00FF"/>
                </a:solidFill>
                <a:latin typeface="Swis721 Blk BT" pitchFamily="34" charset="0"/>
              </a:rPr>
              <a:t>-</a:t>
            </a:r>
          </a:p>
        </p:txBody>
      </p:sp>
      <p:sp>
        <p:nvSpPr>
          <p:cNvPr id="383058" name="Line 1106"/>
          <p:cNvSpPr>
            <a:spLocks noChangeShapeType="1"/>
          </p:cNvSpPr>
          <p:nvPr/>
        </p:nvSpPr>
        <p:spPr bwMode="auto">
          <a:xfrm>
            <a:off x="2495550" y="5627688"/>
            <a:ext cx="44958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grpSp>
        <p:nvGrpSpPr>
          <p:cNvPr id="2" name="Group 1107"/>
          <p:cNvGrpSpPr>
            <a:grpSpLocks/>
          </p:cNvGrpSpPr>
          <p:nvPr/>
        </p:nvGrpSpPr>
        <p:grpSpPr bwMode="auto">
          <a:xfrm>
            <a:off x="4171950" y="530225"/>
            <a:ext cx="590550" cy="4846638"/>
            <a:chOff x="2832" y="384"/>
            <a:chExt cx="372" cy="3053"/>
          </a:xfrm>
        </p:grpSpPr>
        <p:sp>
          <p:nvSpPr>
            <p:cNvPr id="383060" name="Rectangle 1108"/>
            <p:cNvSpPr>
              <a:spLocks noChangeArrowheads="1"/>
            </p:cNvSpPr>
            <p:nvPr/>
          </p:nvSpPr>
          <p:spPr bwMode="auto">
            <a:xfrm>
              <a:off x="2928" y="3072"/>
              <a:ext cx="24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83061" name="Rectangle 1109"/>
            <p:cNvSpPr>
              <a:spLocks noChangeArrowheads="1"/>
            </p:cNvSpPr>
            <p:nvPr/>
          </p:nvSpPr>
          <p:spPr bwMode="auto">
            <a:xfrm>
              <a:off x="2928" y="2688"/>
              <a:ext cx="24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83062" name="Rectangle 1110"/>
            <p:cNvSpPr>
              <a:spLocks noChangeArrowheads="1"/>
            </p:cNvSpPr>
            <p:nvPr/>
          </p:nvSpPr>
          <p:spPr bwMode="auto">
            <a:xfrm>
              <a:off x="2928" y="2304"/>
              <a:ext cx="24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chemeClr val="bg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83063" name="Rectangle 1111"/>
            <p:cNvSpPr>
              <a:spLocks noChangeArrowheads="1"/>
            </p:cNvSpPr>
            <p:nvPr/>
          </p:nvSpPr>
          <p:spPr bwMode="auto">
            <a:xfrm>
              <a:off x="2928" y="1937"/>
              <a:ext cx="24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chemeClr val="bg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83064" name="Rectangle 1112"/>
            <p:cNvSpPr>
              <a:spLocks noChangeArrowheads="1"/>
            </p:cNvSpPr>
            <p:nvPr/>
          </p:nvSpPr>
          <p:spPr bwMode="auto">
            <a:xfrm>
              <a:off x="2928" y="1536"/>
              <a:ext cx="24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chemeClr val="bg2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383065" name="Rectangle 1113"/>
            <p:cNvSpPr>
              <a:spLocks noChangeArrowheads="1"/>
            </p:cNvSpPr>
            <p:nvPr/>
          </p:nvSpPr>
          <p:spPr bwMode="auto">
            <a:xfrm>
              <a:off x="2928" y="1152"/>
              <a:ext cx="24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chemeClr val="bg2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383066" name="Rectangle 1114"/>
            <p:cNvSpPr>
              <a:spLocks noChangeArrowheads="1"/>
            </p:cNvSpPr>
            <p:nvPr/>
          </p:nvSpPr>
          <p:spPr bwMode="auto">
            <a:xfrm>
              <a:off x="2928" y="768"/>
              <a:ext cx="24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chemeClr val="bg2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383067" name="Rectangle 1115"/>
            <p:cNvSpPr>
              <a:spLocks noChangeArrowheads="1"/>
            </p:cNvSpPr>
            <p:nvPr/>
          </p:nvSpPr>
          <p:spPr bwMode="auto">
            <a:xfrm>
              <a:off x="2832" y="384"/>
              <a:ext cx="372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chemeClr val="bg2"/>
                  </a:solidFill>
                  <a:latin typeface="Times New Roman" pitchFamily="18" charset="0"/>
                </a:rPr>
                <a:t>10</a:t>
              </a:r>
            </a:p>
          </p:txBody>
        </p:sp>
      </p:grpSp>
      <p:grpSp>
        <p:nvGrpSpPr>
          <p:cNvPr id="3" name="Group 1116"/>
          <p:cNvGrpSpPr>
            <a:grpSpLocks/>
          </p:cNvGrpSpPr>
          <p:nvPr/>
        </p:nvGrpSpPr>
        <p:grpSpPr bwMode="auto">
          <a:xfrm>
            <a:off x="4705350" y="530225"/>
            <a:ext cx="228600" cy="5105400"/>
            <a:chOff x="3168" y="384"/>
            <a:chExt cx="144" cy="3216"/>
          </a:xfrm>
        </p:grpSpPr>
        <p:sp>
          <p:nvSpPr>
            <p:cNvPr id="383069" name="Line 1117"/>
            <p:cNvSpPr>
              <a:spLocks noChangeShapeType="1"/>
            </p:cNvSpPr>
            <p:nvPr/>
          </p:nvSpPr>
          <p:spPr bwMode="auto">
            <a:xfrm>
              <a:off x="3168" y="384"/>
              <a:ext cx="0" cy="321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83070" name="Line 1118"/>
            <p:cNvSpPr>
              <a:spLocks noChangeShapeType="1"/>
            </p:cNvSpPr>
            <p:nvPr/>
          </p:nvSpPr>
          <p:spPr bwMode="auto">
            <a:xfrm>
              <a:off x="3168" y="3216"/>
              <a:ext cx="14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83071" name="Line 1119"/>
            <p:cNvSpPr>
              <a:spLocks noChangeShapeType="1"/>
            </p:cNvSpPr>
            <p:nvPr/>
          </p:nvSpPr>
          <p:spPr bwMode="auto">
            <a:xfrm>
              <a:off x="3168" y="2880"/>
              <a:ext cx="14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83072" name="Line 1120"/>
            <p:cNvSpPr>
              <a:spLocks noChangeShapeType="1"/>
            </p:cNvSpPr>
            <p:nvPr/>
          </p:nvSpPr>
          <p:spPr bwMode="auto">
            <a:xfrm>
              <a:off x="3168" y="2496"/>
              <a:ext cx="14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83073" name="Line 1121"/>
            <p:cNvSpPr>
              <a:spLocks noChangeShapeType="1"/>
            </p:cNvSpPr>
            <p:nvPr/>
          </p:nvSpPr>
          <p:spPr bwMode="auto">
            <a:xfrm>
              <a:off x="3168" y="2112"/>
              <a:ext cx="14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83074" name="Line 1122"/>
            <p:cNvSpPr>
              <a:spLocks noChangeShapeType="1"/>
            </p:cNvSpPr>
            <p:nvPr/>
          </p:nvSpPr>
          <p:spPr bwMode="auto">
            <a:xfrm>
              <a:off x="3168" y="1728"/>
              <a:ext cx="14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83075" name="Line 1123"/>
            <p:cNvSpPr>
              <a:spLocks noChangeShapeType="1"/>
            </p:cNvSpPr>
            <p:nvPr/>
          </p:nvSpPr>
          <p:spPr bwMode="auto">
            <a:xfrm>
              <a:off x="3168" y="1344"/>
              <a:ext cx="14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83076" name="Line 1124"/>
            <p:cNvSpPr>
              <a:spLocks noChangeShapeType="1"/>
            </p:cNvSpPr>
            <p:nvPr/>
          </p:nvSpPr>
          <p:spPr bwMode="auto">
            <a:xfrm>
              <a:off x="3168" y="960"/>
              <a:ext cx="14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83077" name="Line 1125"/>
            <p:cNvSpPr>
              <a:spLocks noChangeShapeType="1"/>
            </p:cNvSpPr>
            <p:nvPr/>
          </p:nvSpPr>
          <p:spPr bwMode="auto">
            <a:xfrm>
              <a:off x="3168" y="576"/>
              <a:ext cx="14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383078" name="Rectangle 1126"/>
          <p:cNvSpPr>
            <a:spLocks noChangeArrowheads="1"/>
          </p:cNvSpPr>
          <p:nvPr/>
        </p:nvSpPr>
        <p:spPr bwMode="auto">
          <a:xfrm>
            <a:off x="4476750" y="5627688"/>
            <a:ext cx="446088" cy="655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3700">
                <a:solidFill>
                  <a:srgbClr val="FF6600"/>
                </a:solidFill>
                <a:latin typeface="Swiss 721 SWA" pitchFamily="34" charset="0"/>
              </a:rPr>
              <a:t>0</a:t>
            </a:r>
          </a:p>
        </p:txBody>
      </p:sp>
      <p:sp>
        <p:nvSpPr>
          <p:cNvPr id="383079" name="Line 1127"/>
          <p:cNvSpPr>
            <a:spLocks noChangeShapeType="1"/>
          </p:cNvSpPr>
          <p:nvPr/>
        </p:nvSpPr>
        <p:spPr bwMode="auto">
          <a:xfrm>
            <a:off x="5848350" y="1447800"/>
            <a:ext cx="0" cy="419100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383080" name="Oval 1128"/>
          <p:cNvSpPr>
            <a:spLocks noChangeArrowheads="1"/>
          </p:cNvSpPr>
          <p:nvPr/>
        </p:nvSpPr>
        <p:spPr bwMode="auto">
          <a:xfrm>
            <a:off x="5605463" y="5778500"/>
            <a:ext cx="466725" cy="3698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rect">
              <a:fillToRect l="100000" b="100000"/>
            </a:path>
          </a:gradFill>
          <a:ln w="127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zh-TW" sz="4000">
                <a:solidFill>
                  <a:schemeClr val="hlink"/>
                </a:solidFill>
                <a:latin typeface="Arial Black" pitchFamily="34" charset="0"/>
              </a:rPr>
              <a:t>-</a:t>
            </a:r>
          </a:p>
        </p:txBody>
      </p:sp>
      <p:sp>
        <p:nvSpPr>
          <p:cNvPr id="383083" name="Rectangle 1131"/>
          <p:cNvSpPr>
            <a:spLocks noChangeArrowheads="1"/>
          </p:cNvSpPr>
          <p:nvPr/>
        </p:nvSpPr>
        <p:spPr bwMode="auto">
          <a:xfrm>
            <a:off x="7119938" y="6583363"/>
            <a:ext cx="2024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altLang="zh-TW" sz="1200">
                <a:latin typeface="Arial" pitchFamily="34" charset="0"/>
                <a:ea typeface="華康細明體(P)" pitchFamily="18" charset="-120"/>
              </a:rPr>
              <a:t>Juang RH (2004) BCbasics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3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3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8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3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3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8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8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8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050" grpId="0" animBg="1" autoUpdateAnimBg="0"/>
      <p:bldP spid="383051" grpId="0" animBg="1"/>
      <p:bldP spid="383052" grpId="0" autoUpdateAnimBg="0"/>
      <p:bldP spid="383053" grpId="0" animBg="1"/>
      <p:bldP spid="383054" grpId="0" autoUpdateAnimBg="0"/>
      <p:bldP spid="383055" grpId="0" autoUpdateAnimBg="0"/>
      <p:bldP spid="383056" grpId="0" autoUpdateAnimBg="0"/>
      <p:bldP spid="383057" grpId="0" autoUpdateAnimBg="0"/>
      <p:bldP spid="383058" grpId="0" animBg="1"/>
      <p:bldP spid="383078" grpId="0" autoUpdateAnimBg="0"/>
      <p:bldP spid="383079" grpId="0" animBg="1"/>
      <p:bldP spid="383080" grpId="0" animBg="1"/>
      <p:bldP spid="3830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62" name="Rectangle 102"/>
          <p:cNvSpPr>
            <a:spLocks noChangeArrowheads="1"/>
          </p:cNvSpPr>
          <p:nvPr/>
        </p:nvSpPr>
        <p:spPr bwMode="auto">
          <a:xfrm>
            <a:off x="7467600" y="1844675"/>
            <a:ext cx="1143000" cy="3097213"/>
          </a:xfrm>
          <a:prstGeom prst="rect">
            <a:avLst/>
          </a:prstGeom>
          <a:solidFill>
            <a:srgbClr val="FFDB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24985" name="Text Box 25"/>
          <p:cNvSpPr txBox="1">
            <a:spLocks noChangeArrowheads="1"/>
          </p:cNvSpPr>
          <p:nvPr/>
        </p:nvSpPr>
        <p:spPr bwMode="auto">
          <a:xfrm>
            <a:off x="6553200" y="1844675"/>
            <a:ext cx="2019300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200">
                <a:solidFill>
                  <a:schemeClr val="bg2"/>
                </a:solidFill>
                <a:latin typeface="Arial" pitchFamily="34" charset="0"/>
              </a:rPr>
              <a:t>p</a:t>
            </a:r>
            <a:r>
              <a:rPr lang="en-US" altLang="zh-TW" sz="2200" i="1">
                <a:solidFill>
                  <a:schemeClr val="bg2"/>
                </a:solidFill>
                <a:latin typeface="Arial" pitchFamily="34" charset="0"/>
              </a:rPr>
              <a:t>Ka</a:t>
            </a:r>
            <a:r>
              <a:rPr lang="en-US" altLang="zh-TW" sz="2200">
                <a:solidFill>
                  <a:schemeClr val="bg2"/>
                </a:solidFill>
                <a:latin typeface="Arial" pitchFamily="34" charset="0"/>
              </a:rPr>
              <a:t> =</a:t>
            </a:r>
            <a:r>
              <a:rPr lang="en-US" altLang="zh-TW" sz="2200">
                <a:latin typeface="Arial" pitchFamily="34" charset="0"/>
              </a:rPr>
              <a:t>  1.8~2.4</a:t>
            </a:r>
            <a:endParaRPr lang="en-US" altLang="zh-TW" sz="2200" baseline="30000">
              <a:latin typeface="Arial" pitchFamily="34" charset="0"/>
            </a:endParaRPr>
          </a:p>
        </p:txBody>
      </p:sp>
      <p:sp>
        <p:nvSpPr>
          <p:cNvPr id="424986" name="Text Box 26"/>
          <p:cNvSpPr txBox="1">
            <a:spLocks noChangeArrowheads="1"/>
          </p:cNvSpPr>
          <p:nvPr/>
        </p:nvSpPr>
        <p:spPr bwMode="auto">
          <a:xfrm>
            <a:off x="6553200" y="2222500"/>
            <a:ext cx="2019300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200">
                <a:solidFill>
                  <a:schemeClr val="bg2"/>
                </a:solidFill>
                <a:latin typeface="Arial" pitchFamily="34" charset="0"/>
              </a:rPr>
              <a:t>p</a:t>
            </a:r>
            <a:r>
              <a:rPr lang="en-US" altLang="zh-TW" sz="2200" i="1">
                <a:solidFill>
                  <a:schemeClr val="bg2"/>
                </a:solidFill>
                <a:latin typeface="Arial" pitchFamily="34" charset="0"/>
              </a:rPr>
              <a:t>Ka</a:t>
            </a:r>
            <a:r>
              <a:rPr lang="en-US" altLang="zh-TW" sz="2200">
                <a:solidFill>
                  <a:schemeClr val="bg2"/>
                </a:solidFill>
                <a:latin typeface="Arial" pitchFamily="34" charset="0"/>
              </a:rPr>
              <a:t> =</a:t>
            </a:r>
            <a:r>
              <a:rPr lang="en-US" altLang="zh-TW" sz="2200">
                <a:latin typeface="Arial" pitchFamily="34" charset="0"/>
              </a:rPr>
              <a:t>  3.9~4.3</a:t>
            </a:r>
            <a:endParaRPr lang="en-US" altLang="zh-TW" sz="2200" baseline="30000">
              <a:latin typeface="Arial" pitchFamily="34" charset="0"/>
            </a:endParaRPr>
          </a:p>
        </p:txBody>
      </p:sp>
      <p:sp>
        <p:nvSpPr>
          <p:cNvPr id="424987" name="Text Box 27"/>
          <p:cNvSpPr txBox="1">
            <a:spLocks noChangeArrowheads="1"/>
          </p:cNvSpPr>
          <p:nvPr/>
        </p:nvSpPr>
        <p:spPr bwMode="auto">
          <a:xfrm>
            <a:off x="6553200" y="2779713"/>
            <a:ext cx="146685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200">
                <a:solidFill>
                  <a:schemeClr val="bg2"/>
                </a:solidFill>
                <a:latin typeface="Arial" pitchFamily="34" charset="0"/>
              </a:rPr>
              <a:t>p</a:t>
            </a:r>
            <a:r>
              <a:rPr lang="en-US" altLang="zh-TW" sz="2200" i="1">
                <a:solidFill>
                  <a:schemeClr val="bg2"/>
                </a:solidFill>
                <a:latin typeface="Arial" pitchFamily="34" charset="0"/>
              </a:rPr>
              <a:t>Ka</a:t>
            </a:r>
            <a:r>
              <a:rPr lang="en-US" altLang="zh-TW" sz="2200">
                <a:solidFill>
                  <a:schemeClr val="bg2"/>
                </a:solidFill>
                <a:latin typeface="Arial" pitchFamily="34" charset="0"/>
              </a:rPr>
              <a:t> =</a:t>
            </a:r>
            <a:r>
              <a:rPr lang="en-US" altLang="zh-TW" sz="2200">
                <a:latin typeface="Arial" pitchFamily="34" charset="0"/>
              </a:rPr>
              <a:t>  6.0</a:t>
            </a:r>
            <a:endParaRPr lang="en-US" altLang="zh-TW" sz="2200" baseline="30000">
              <a:latin typeface="Arial" pitchFamily="34" charset="0"/>
            </a:endParaRPr>
          </a:p>
        </p:txBody>
      </p:sp>
      <p:sp>
        <p:nvSpPr>
          <p:cNvPr id="424988" name="Text Box 28"/>
          <p:cNvSpPr txBox="1">
            <a:spLocks noChangeArrowheads="1"/>
          </p:cNvSpPr>
          <p:nvPr/>
        </p:nvSpPr>
        <p:spPr bwMode="auto">
          <a:xfrm>
            <a:off x="6553200" y="3173413"/>
            <a:ext cx="146685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200">
                <a:solidFill>
                  <a:schemeClr val="bg2"/>
                </a:solidFill>
                <a:latin typeface="Arial" pitchFamily="34" charset="0"/>
              </a:rPr>
              <a:t>p</a:t>
            </a:r>
            <a:r>
              <a:rPr lang="en-US" altLang="zh-TW" sz="2200" i="1">
                <a:solidFill>
                  <a:schemeClr val="bg2"/>
                </a:solidFill>
                <a:latin typeface="Arial" pitchFamily="34" charset="0"/>
              </a:rPr>
              <a:t>Ka</a:t>
            </a:r>
            <a:r>
              <a:rPr lang="en-US" altLang="zh-TW" sz="2200">
                <a:solidFill>
                  <a:schemeClr val="bg2"/>
                </a:solidFill>
                <a:latin typeface="Arial" pitchFamily="34" charset="0"/>
              </a:rPr>
              <a:t> =</a:t>
            </a:r>
            <a:r>
              <a:rPr lang="en-US" altLang="zh-TW" sz="2200">
                <a:latin typeface="Arial" pitchFamily="34" charset="0"/>
              </a:rPr>
              <a:t>  8.3</a:t>
            </a:r>
            <a:endParaRPr lang="en-US" altLang="zh-TW" sz="2200" baseline="30000">
              <a:latin typeface="Arial" pitchFamily="34" charset="0"/>
            </a:endParaRPr>
          </a:p>
        </p:txBody>
      </p:sp>
      <p:sp>
        <p:nvSpPr>
          <p:cNvPr id="424989" name="Text Box 29"/>
          <p:cNvSpPr txBox="1">
            <a:spLocks noChangeArrowheads="1"/>
          </p:cNvSpPr>
          <p:nvPr/>
        </p:nvSpPr>
        <p:spPr bwMode="auto">
          <a:xfrm>
            <a:off x="6553200" y="3554413"/>
            <a:ext cx="1389063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200">
                <a:solidFill>
                  <a:schemeClr val="bg2"/>
                </a:solidFill>
                <a:latin typeface="Arial" pitchFamily="34" charset="0"/>
              </a:rPr>
              <a:t>p</a:t>
            </a:r>
            <a:r>
              <a:rPr lang="en-US" altLang="zh-TW" sz="2200" i="1">
                <a:solidFill>
                  <a:schemeClr val="bg2"/>
                </a:solidFill>
                <a:latin typeface="Arial" pitchFamily="34" charset="0"/>
              </a:rPr>
              <a:t>Ka</a:t>
            </a:r>
            <a:r>
              <a:rPr lang="en-US" altLang="zh-TW" sz="2200">
                <a:solidFill>
                  <a:schemeClr val="bg2"/>
                </a:solidFill>
                <a:latin typeface="Arial" pitchFamily="34" charset="0"/>
              </a:rPr>
              <a:t> =</a:t>
            </a:r>
            <a:r>
              <a:rPr lang="en-US" altLang="zh-TW" sz="2200">
                <a:latin typeface="Arial" pitchFamily="34" charset="0"/>
              </a:rPr>
              <a:t>  10</a:t>
            </a:r>
            <a:endParaRPr lang="en-US" altLang="zh-TW" sz="2200" baseline="30000">
              <a:latin typeface="Arial" pitchFamily="34" charset="0"/>
            </a:endParaRPr>
          </a:p>
        </p:txBody>
      </p:sp>
      <p:sp>
        <p:nvSpPr>
          <p:cNvPr id="424990" name="Text Box 30"/>
          <p:cNvSpPr txBox="1">
            <a:spLocks noChangeArrowheads="1"/>
          </p:cNvSpPr>
          <p:nvPr/>
        </p:nvSpPr>
        <p:spPr bwMode="auto">
          <a:xfrm>
            <a:off x="6553200" y="4087813"/>
            <a:ext cx="1941513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200">
                <a:solidFill>
                  <a:schemeClr val="bg2"/>
                </a:solidFill>
                <a:latin typeface="Arial" pitchFamily="34" charset="0"/>
              </a:rPr>
              <a:t>p</a:t>
            </a:r>
            <a:r>
              <a:rPr lang="en-US" altLang="zh-TW" sz="2200" i="1">
                <a:solidFill>
                  <a:schemeClr val="bg2"/>
                </a:solidFill>
                <a:latin typeface="Arial" pitchFamily="34" charset="0"/>
              </a:rPr>
              <a:t>Ka</a:t>
            </a:r>
            <a:r>
              <a:rPr lang="en-US" altLang="zh-TW" sz="2200">
                <a:solidFill>
                  <a:schemeClr val="bg2"/>
                </a:solidFill>
                <a:latin typeface="Arial" pitchFamily="34" charset="0"/>
              </a:rPr>
              <a:t> =</a:t>
            </a:r>
            <a:r>
              <a:rPr lang="en-US" altLang="zh-TW" sz="2200">
                <a:latin typeface="Arial" pitchFamily="34" charset="0"/>
              </a:rPr>
              <a:t>  8.8~11</a:t>
            </a:r>
            <a:endParaRPr lang="en-US" altLang="zh-TW" sz="2200" baseline="30000">
              <a:latin typeface="Arial" pitchFamily="34" charset="0"/>
            </a:endParaRPr>
          </a:p>
        </p:txBody>
      </p:sp>
      <p:sp>
        <p:nvSpPr>
          <p:cNvPr id="424991" name="Text Box 31"/>
          <p:cNvSpPr txBox="1">
            <a:spLocks noChangeArrowheads="1"/>
          </p:cNvSpPr>
          <p:nvPr/>
        </p:nvSpPr>
        <p:spPr bwMode="auto">
          <a:xfrm>
            <a:off x="6553200" y="4468813"/>
            <a:ext cx="2097088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200">
                <a:solidFill>
                  <a:schemeClr val="bg2"/>
                </a:solidFill>
                <a:latin typeface="Arial" pitchFamily="34" charset="0"/>
              </a:rPr>
              <a:t>p</a:t>
            </a:r>
            <a:r>
              <a:rPr lang="en-US" altLang="zh-TW" sz="2200" i="1">
                <a:solidFill>
                  <a:schemeClr val="bg2"/>
                </a:solidFill>
                <a:latin typeface="Arial" pitchFamily="34" charset="0"/>
              </a:rPr>
              <a:t>Ka</a:t>
            </a:r>
            <a:r>
              <a:rPr lang="en-US" altLang="zh-TW" sz="2200">
                <a:solidFill>
                  <a:schemeClr val="bg2"/>
                </a:solidFill>
                <a:latin typeface="Arial" pitchFamily="34" charset="0"/>
              </a:rPr>
              <a:t> =</a:t>
            </a:r>
            <a:r>
              <a:rPr lang="en-US" altLang="zh-TW" sz="2200">
                <a:latin typeface="Arial" pitchFamily="34" charset="0"/>
              </a:rPr>
              <a:t>  10~12.5</a:t>
            </a:r>
            <a:endParaRPr lang="en-US" altLang="zh-TW" sz="2200" baseline="30000">
              <a:latin typeface="Arial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638800" y="1881188"/>
            <a:ext cx="762000" cy="427037"/>
            <a:chOff x="3312" y="1104"/>
            <a:chExt cx="480" cy="269"/>
          </a:xfrm>
        </p:grpSpPr>
        <p:sp>
          <p:nvSpPr>
            <p:cNvPr id="424978" name="Text Box 18"/>
            <p:cNvSpPr txBox="1">
              <a:spLocks noChangeArrowheads="1"/>
            </p:cNvSpPr>
            <p:nvPr/>
          </p:nvSpPr>
          <p:spPr bwMode="auto">
            <a:xfrm>
              <a:off x="3312" y="1104"/>
              <a:ext cx="219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+</a:t>
              </a:r>
              <a:endParaRPr lang="en-US" altLang="zh-TW" sz="2200" baseline="30000">
                <a:latin typeface="Arial" pitchFamily="34" charset="0"/>
              </a:endParaRPr>
            </a:p>
          </p:txBody>
        </p:sp>
        <p:sp>
          <p:nvSpPr>
            <p:cNvPr id="424999" name="Oval 39"/>
            <p:cNvSpPr>
              <a:spLocks noChangeArrowheads="1"/>
            </p:cNvSpPr>
            <p:nvPr/>
          </p:nvSpPr>
          <p:spPr bwMode="auto">
            <a:xfrm>
              <a:off x="3552" y="1104"/>
              <a:ext cx="240" cy="240"/>
            </a:xfrm>
            <a:prstGeom prst="ellipse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 sz="2200">
                  <a:latin typeface="Arial" pitchFamily="34" charset="0"/>
                </a:rPr>
                <a:t>H</a:t>
              </a:r>
              <a:r>
                <a:rPr lang="en-US" altLang="zh-TW" sz="2200" baseline="30000">
                  <a:latin typeface="Arial" pitchFamily="34" charset="0"/>
                </a:rPr>
                <a:t>+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5638800" y="2262188"/>
            <a:ext cx="762000" cy="427037"/>
            <a:chOff x="3312" y="1104"/>
            <a:chExt cx="480" cy="269"/>
          </a:xfrm>
        </p:grpSpPr>
        <p:sp>
          <p:nvSpPr>
            <p:cNvPr id="425005" name="Text Box 45"/>
            <p:cNvSpPr txBox="1">
              <a:spLocks noChangeArrowheads="1"/>
            </p:cNvSpPr>
            <p:nvPr/>
          </p:nvSpPr>
          <p:spPr bwMode="auto">
            <a:xfrm>
              <a:off x="3312" y="1104"/>
              <a:ext cx="219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+</a:t>
              </a:r>
              <a:endParaRPr lang="en-US" altLang="zh-TW" sz="2200" baseline="30000">
                <a:latin typeface="Arial" pitchFamily="34" charset="0"/>
              </a:endParaRPr>
            </a:p>
          </p:txBody>
        </p:sp>
        <p:sp>
          <p:nvSpPr>
            <p:cNvPr id="425006" name="Oval 46"/>
            <p:cNvSpPr>
              <a:spLocks noChangeArrowheads="1"/>
            </p:cNvSpPr>
            <p:nvPr/>
          </p:nvSpPr>
          <p:spPr bwMode="auto">
            <a:xfrm>
              <a:off x="3552" y="1104"/>
              <a:ext cx="240" cy="240"/>
            </a:xfrm>
            <a:prstGeom prst="ellipse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 sz="2200">
                  <a:latin typeface="Arial" pitchFamily="34" charset="0"/>
                </a:rPr>
                <a:t>H</a:t>
              </a:r>
              <a:r>
                <a:rPr lang="en-US" altLang="zh-TW" sz="2200" baseline="30000">
                  <a:latin typeface="Arial" pitchFamily="34" charset="0"/>
                </a:rPr>
                <a:t>+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5638800" y="2819400"/>
            <a:ext cx="762000" cy="427038"/>
            <a:chOff x="3312" y="1104"/>
            <a:chExt cx="480" cy="269"/>
          </a:xfrm>
        </p:grpSpPr>
        <p:sp>
          <p:nvSpPr>
            <p:cNvPr id="425011" name="Text Box 51"/>
            <p:cNvSpPr txBox="1">
              <a:spLocks noChangeArrowheads="1"/>
            </p:cNvSpPr>
            <p:nvPr/>
          </p:nvSpPr>
          <p:spPr bwMode="auto">
            <a:xfrm>
              <a:off x="3312" y="1104"/>
              <a:ext cx="219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+</a:t>
              </a:r>
              <a:endParaRPr lang="en-US" altLang="zh-TW" sz="2200" baseline="30000">
                <a:latin typeface="Arial" pitchFamily="34" charset="0"/>
              </a:endParaRPr>
            </a:p>
          </p:txBody>
        </p:sp>
        <p:sp>
          <p:nvSpPr>
            <p:cNvPr id="425012" name="Oval 52"/>
            <p:cNvSpPr>
              <a:spLocks noChangeArrowheads="1"/>
            </p:cNvSpPr>
            <p:nvPr/>
          </p:nvSpPr>
          <p:spPr bwMode="auto">
            <a:xfrm>
              <a:off x="3552" y="1104"/>
              <a:ext cx="240" cy="240"/>
            </a:xfrm>
            <a:prstGeom prst="ellipse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 sz="2200">
                  <a:latin typeface="Arial" pitchFamily="34" charset="0"/>
                </a:rPr>
                <a:t>H</a:t>
              </a:r>
              <a:r>
                <a:rPr lang="en-US" altLang="zh-TW" sz="2200" baseline="30000">
                  <a:latin typeface="Arial" pitchFamily="34" charset="0"/>
                </a:rPr>
                <a:t>+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5638800" y="3200400"/>
            <a:ext cx="762000" cy="427038"/>
            <a:chOff x="3312" y="1104"/>
            <a:chExt cx="480" cy="269"/>
          </a:xfrm>
        </p:grpSpPr>
        <p:sp>
          <p:nvSpPr>
            <p:cNvPr id="425017" name="Text Box 57"/>
            <p:cNvSpPr txBox="1">
              <a:spLocks noChangeArrowheads="1"/>
            </p:cNvSpPr>
            <p:nvPr/>
          </p:nvSpPr>
          <p:spPr bwMode="auto">
            <a:xfrm>
              <a:off x="3312" y="1104"/>
              <a:ext cx="219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+</a:t>
              </a:r>
              <a:endParaRPr lang="en-US" altLang="zh-TW" sz="2200" baseline="30000">
                <a:latin typeface="Arial" pitchFamily="34" charset="0"/>
              </a:endParaRPr>
            </a:p>
          </p:txBody>
        </p:sp>
        <p:sp>
          <p:nvSpPr>
            <p:cNvPr id="425018" name="Oval 58"/>
            <p:cNvSpPr>
              <a:spLocks noChangeArrowheads="1"/>
            </p:cNvSpPr>
            <p:nvPr/>
          </p:nvSpPr>
          <p:spPr bwMode="auto">
            <a:xfrm>
              <a:off x="3552" y="1104"/>
              <a:ext cx="240" cy="240"/>
            </a:xfrm>
            <a:prstGeom prst="ellipse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 sz="2200">
                  <a:latin typeface="Arial" pitchFamily="34" charset="0"/>
                </a:rPr>
                <a:t>H</a:t>
              </a:r>
              <a:r>
                <a:rPr lang="en-US" altLang="zh-TW" sz="2200" baseline="30000">
                  <a:latin typeface="Arial" pitchFamily="34" charset="0"/>
                </a:rPr>
                <a:t>+</a:t>
              </a: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5638800" y="3581400"/>
            <a:ext cx="762000" cy="427038"/>
            <a:chOff x="3312" y="1104"/>
            <a:chExt cx="480" cy="269"/>
          </a:xfrm>
        </p:grpSpPr>
        <p:sp>
          <p:nvSpPr>
            <p:cNvPr id="425023" name="Text Box 63"/>
            <p:cNvSpPr txBox="1">
              <a:spLocks noChangeArrowheads="1"/>
            </p:cNvSpPr>
            <p:nvPr/>
          </p:nvSpPr>
          <p:spPr bwMode="auto">
            <a:xfrm>
              <a:off x="3312" y="1104"/>
              <a:ext cx="219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+</a:t>
              </a:r>
              <a:endParaRPr lang="en-US" altLang="zh-TW" sz="2200" baseline="30000">
                <a:latin typeface="Arial" pitchFamily="34" charset="0"/>
              </a:endParaRPr>
            </a:p>
          </p:txBody>
        </p:sp>
        <p:sp>
          <p:nvSpPr>
            <p:cNvPr id="425024" name="Oval 64"/>
            <p:cNvSpPr>
              <a:spLocks noChangeArrowheads="1"/>
            </p:cNvSpPr>
            <p:nvPr/>
          </p:nvSpPr>
          <p:spPr bwMode="auto">
            <a:xfrm>
              <a:off x="3552" y="1104"/>
              <a:ext cx="240" cy="240"/>
            </a:xfrm>
            <a:prstGeom prst="ellipse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 sz="2200">
                  <a:latin typeface="Arial" pitchFamily="34" charset="0"/>
                </a:rPr>
                <a:t>H</a:t>
              </a:r>
              <a:r>
                <a:rPr lang="en-US" altLang="zh-TW" sz="2200" baseline="30000">
                  <a:latin typeface="Arial" pitchFamily="34" charset="0"/>
                </a:rPr>
                <a:t>+</a:t>
              </a:r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5638800" y="4114800"/>
            <a:ext cx="762000" cy="427038"/>
            <a:chOff x="3312" y="1104"/>
            <a:chExt cx="480" cy="269"/>
          </a:xfrm>
        </p:grpSpPr>
        <p:sp>
          <p:nvSpPr>
            <p:cNvPr id="425026" name="Text Box 66"/>
            <p:cNvSpPr txBox="1">
              <a:spLocks noChangeArrowheads="1"/>
            </p:cNvSpPr>
            <p:nvPr/>
          </p:nvSpPr>
          <p:spPr bwMode="auto">
            <a:xfrm>
              <a:off x="3312" y="1104"/>
              <a:ext cx="219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+</a:t>
              </a:r>
              <a:endParaRPr lang="en-US" altLang="zh-TW" sz="2200" baseline="30000">
                <a:latin typeface="Arial" pitchFamily="34" charset="0"/>
              </a:endParaRPr>
            </a:p>
          </p:txBody>
        </p:sp>
        <p:sp>
          <p:nvSpPr>
            <p:cNvPr id="425027" name="Oval 67"/>
            <p:cNvSpPr>
              <a:spLocks noChangeArrowheads="1"/>
            </p:cNvSpPr>
            <p:nvPr/>
          </p:nvSpPr>
          <p:spPr bwMode="auto">
            <a:xfrm>
              <a:off x="3552" y="1104"/>
              <a:ext cx="240" cy="240"/>
            </a:xfrm>
            <a:prstGeom prst="ellipse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 sz="2200">
                  <a:latin typeface="Arial" pitchFamily="34" charset="0"/>
                </a:rPr>
                <a:t>H</a:t>
              </a:r>
              <a:r>
                <a:rPr lang="en-US" altLang="zh-TW" sz="2200" baseline="30000">
                  <a:latin typeface="Arial" pitchFamily="34" charset="0"/>
                </a:rPr>
                <a:t>+</a:t>
              </a:r>
            </a:p>
          </p:txBody>
        </p:sp>
      </p:grp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638800" y="4495800"/>
            <a:ext cx="762000" cy="427038"/>
            <a:chOff x="3312" y="1104"/>
            <a:chExt cx="480" cy="269"/>
          </a:xfrm>
        </p:grpSpPr>
        <p:sp>
          <p:nvSpPr>
            <p:cNvPr id="425035" name="Text Box 75"/>
            <p:cNvSpPr txBox="1">
              <a:spLocks noChangeArrowheads="1"/>
            </p:cNvSpPr>
            <p:nvPr/>
          </p:nvSpPr>
          <p:spPr bwMode="auto">
            <a:xfrm>
              <a:off x="3312" y="1104"/>
              <a:ext cx="219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+</a:t>
              </a:r>
              <a:endParaRPr lang="en-US" altLang="zh-TW" sz="2200" baseline="30000">
                <a:latin typeface="Arial" pitchFamily="34" charset="0"/>
              </a:endParaRPr>
            </a:p>
          </p:txBody>
        </p:sp>
        <p:sp>
          <p:nvSpPr>
            <p:cNvPr id="425036" name="Oval 76"/>
            <p:cNvSpPr>
              <a:spLocks noChangeArrowheads="1"/>
            </p:cNvSpPr>
            <p:nvPr/>
          </p:nvSpPr>
          <p:spPr bwMode="auto">
            <a:xfrm>
              <a:off x="3552" y="1104"/>
              <a:ext cx="240" cy="240"/>
            </a:xfrm>
            <a:prstGeom prst="ellipse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 sz="2200">
                  <a:latin typeface="Arial" pitchFamily="34" charset="0"/>
                </a:rPr>
                <a:t>H</a:t>
              </a:r>
              <a:r>
                <a:rPr lang="en-US" altLang="zh-TW" sz="2200" baseline="30000">
                  <a:latin typeface="Arial" pitchFamily="34" charset="0"/>
                </a:rPr>
                <a:t>+</a:t>
              </a:r>
            </a:p>
          </p:txBody>
        </p:sp>
      </p:grpSp>
      <p:grpSp>
        <p:nvGrpSpPr>
          <p:cNvPr id="9" name="Group 104"/>
          <p:cNvGrpSpPr>
            <a:grpSpLocks/>
          </p:cNvGrpSpPr>
          <p:nvPr/>
        </p:nvGrpSpPr>
        <p:grpSpPr bwMode="auto">
          <a:xfrm>
            <a:off x="381000" y="1881188"/>
            <a:ext cx="4864100" cy="427037"/>
            <a:chOff x="240" y="1248"/>
            <a:chExt cx="3064" cy="269"/>
          </a:xfrm>
        </p:grpSpPr>
        <p:sp>
          <p:nvSpPr>
            <p:cNvPr id="424964" name="Text Box 4"/>
            <p:cNvSpPr txBox="1">
              <a:spLocks noChangeArrowheads="1"/>
            </p:cNvSpPr>
            <p:nvPr/>
          </p:nvSpPr>
          <p:spPr bwMode="auto">
            <a:xfrm>
              <a:off x="576" y="1248"/>
              <a:ext cx="703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-COOH</a:t>
              </a:r>
            </a:p>
          </p:txBody>
        </p:sp>
        <p:sp>
          <p:nvSpPr>
            <p:cNvPr id="424971" name="Text Box 11"/>
            <p:cNvSpPr txBox="1">
              <a:spLocks noChangeArrowheads="1"/>
            </p:cNvSpPr>
            <p:nvPr/>
          </p:nvSpPr>
          <p:spPr bwMode="auto">
            <a:xfrm>
              <a:off x="2688" y="1248"/>
              <a:ext cx="616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-COO</a:t>
              </a:r>
              <a:r>
                <a:rPr lang="en-US" altLang="zh-TW" sz="2200" baseline="30000">
                  <a:latin typeface="Arial" pitchFamily="34" charset="0"/>
                </a:rPr>
                <a:t>-</a:t>
              </a:r>
            </a:p>
          </p:txBody>
        </p:sp>
        <p:sp>
          <p:nvSpPr>
            <p:cNvPr id="424997" name="Rectangle 37"/>
            <p:cNvSpPr>
              <a:spLocks noChangeArrowheads="1"/>
            </p:cNvSpPr>
            <p:nvPr/>
          </p:nvSpPr>
          <p:spPr bwMode="auto">
            <a:xfrm>
              <a:off x="240" y="1296"/>
              <a:ext cx="384" cy="19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>
                  <a:solidFill>
                    <a:schemeClr val="hlink"/>
                  </a:solidFill>
                  <a:latin typeface="Symbol Set SWA" pitchFamily="18" charset="2"/>
                </a:rPr>
                <a:t>a</a:t>
              </a:r>
            </a:p>
          </p:txBody>
        </p:sp>
        <p:sp>
          <p:nvSpPr>
            <p:cNvPr id="425042" name="Rectangle 82"/>
            <p:cNvSpPr>
              <a:spLocks noChangeArrowheads="1"/>
            </p:cNvSpPr>
            <p:nvPr/>
          </p:nvSpPr>
          <p:spPr bwMode="auto">
            <a:xfrm>
              <a:off x="2352" y="1296"/>
              <a:ext cx="384" cy="19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>
                  <a:solidFill>
                    <a:schemeClr val="hlink"/>
                  </a:solidFill>
                  <a:latin typeface="Symbol Set SWA" pitchFamily="18" charset="2"/>
                </a:rPr>
                <a:t>a</a:t>
              </a:r>
            </a:p>
          </p:txBody>
        </p:sp>
        <p:sp>
          <p:nvSpPr>
            <p:cNvPr id="425044" name="Line 84"/>
            <p:cNvSpPr>
              <a:spLocks noChangeShapeType="1"/>
            </p:cNvSpPr>
            <p:nvPr/>
          </p:nvSpPr>
          <p:spPr bwMode="auto">
            <a:xfrm>
              <a:off x="1800" y="134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5045" name="Line 85"/>
            <p:cNvSpPr>
              <a:spLocks noChangeShapeType="1"/>
            </p:cNvSpPr>
            <p:nvPr/>
          </p:nvSpPr>
          <p:spPr bwMode="auto">
            <a:xfrm>
              <a:off x="1872" y="1424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10" name="Group 105"/>
          <p:cNvGrpSpPr>
            <a:grpSpLocks/>
          </p:cNvGrpSpPr>
          <p:nvPr/>
        </p:nvGrpSpPr>
        <p:grpSpPr bwMode="auto">
          <a:xfrm>
            <a:off x="381000" y="2262188"/>
            <a:ext cx="4864100" cy="427037"/>
            <a:chOff x="240" y="1488"/>
            <a:chExt cx="3064" cy="269"/>
          </a:xfrm>
        </p:grpSpPr>
        <p:sp>
          <p:nvSpPr>
            <p:cNvPr id="424965" name="Text Box 5"/>
            <p:cNvSpPr txBox="1">
              <a:spLocks noChangeArrowheads="1"/>
            </p:cNvSpPr>
            <p:nvPr/>
          </p:nvSpPr>
          <p:spPr bwMode="auto">
            <a:xfrm>
              <a:off x="576" y="1488"/>
              <a:ext cx="703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-COOH</a:t>
              </a:r>
            </a:p>
          </p:txBody>
        </p:sp>
        <p:sp>
          <p:nvSpPr>
            <p:cNvPr id="424972" name="Text Box 12"/>
            <p:cNvSpPr txBox="1">
              <a:spLocks noChangeArrowheads="1"/>
            </p:cNvSpPr>
            <p:nvPr/>
          </p:nvSpPr>
          <p:spPr bwMode="auto">
            <a:xfrm>
              <a:off x="2688" y="1488"/>
              <a:ext cx="616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-COO</a:t>
              </a:r>
              <a:r>
                <a:rPr lang="en-US" altLang="zh-TW" sz="2200" baseline="30000">
                  <a:latin typeface="Arial" pitchFamily="34" charset="0"/>
                </a:rPr>
                <a:t>-</a:t>
              </a:r>
            </a:p>
          </p:txBody>
        </p:sp>
        <p:sp>
          <p:nvSpPr>
            <p:cNvPr id="424998" name="Rectangle 38"/>
            <p:cNvSpPr>
              <a:spLocks noChangeArrowheads="1"/>
            </p:cNvSpPr>
            <p:nvPr/>
          </p:nvSpPr>
          <p:spPr bwMode="auto">
            <a:xfrm>
              <a:off x="240" y="1536"/>
              <a:ext cx="384" cy="19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>
                  <a:solidFill>
                    <a:srgbClr val="009900"/>
                  </a:solidFill>
                  <a:latin typeface="Arial" pitchFamily="34" charset="0"/>
                </a:rPr>
                <a:t>R</a:t>
              </a:r>
            </a:p>
          </p:txBody>
        </p:sp>
        <p:sp>
          <p:nvSpPr>
            <p:cNvPr id="425043" name="Rectangle 83"/>
            <p:cNvSpPr>
              <a:spLocks noChangeArrowheads="1"/>
            </p:cNvSpPr>
            <p:nvPr/>
          </p:nvSpPr>
          <p:spPr bwMode="auto">
            <a:xfrm>
              <a:off x="2352" y="1536"/>
              <a:ext cx="384" cy="19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>
                  <a:solidFill>
                    <a:srgbClr val="009900"/>
                  </a:solidFill>
                  <a:latin typeface="Arial" pitchFamily="34" charset="0"/>
                </a:rPr>
                <a:t>R</a:t>
              </a:r>
            </a:p>
          </p:txBody>
        </p:sp>
        <p:sp>
          <p:nvSpPr>
            <p:cNvPr id="425046" name="Line 86"/>
            <p:cNvSpPr>
              <a:spLocks noChangeShapeType="1"/>
            </p:cNvSpPr>
            <p:nvPr/>
          </p:nvSpPr>
          <p:spPr bwMode="auto">
            <a:xfrm>
              <a:off x="1800" y="158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5047" name="Line 87"/>
            <p:cNvSpPr>
              <a:spLocks noChangeShapeType="1"/>
            </p:cNvSpPr>
            <p:nvPr/>
          </p:nvSpPr>
          <p:spPr bwMode="auto">
            <a:xfrm>
              <a:off x="1800" y="1664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381000" y="2819400"/>
            <a:ext cx="5360988" cy="427038"/>
            <a:chOff x="240" y="1728"/>
            <a:chExt cx="3377" cy="269"/>
          </a:xfrm>
        </p:grpSpPr>
        <p:sp>
          <p:nvSpPr>
            <p:cNvPr id="424966" name="Text Box 6"/>
            <p:cNvSpPr txBox="1">
              <a:spLocks noChangeArrowheads="1"/>
            </p:cNvSpPr>
            <p:nvPr/>
          </p:nvSpPr>
          <p:spPr bwMode="auto">
            <a:xfrm>
              <a:off x="576" y="1728"/>
              <a:ext cx="1175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-Imidazole</a:t>
              </a:r>
              <a:r>
                <a:rPr lang="en-US" altLang="zh-TW" sz="2200">
                  <a:latin typeface="Arial" pitchFamily="34" charset="0"/>
                  <a:ea typeface="PMingLiU" pitchFamily="18" charset="-120"/>
                  <a:cs typeface="Arial" pitchFamily="34" charset="0"/>
                </a:rPr>
                <a:t>·</a:t>
              </a:r>
              <a:r>
                <a:rPr lang="en-US" altLang="zh-TW" sz="2200">
                  <a:latin typeface="Arial" pitchFamily="34" charset="0"/>
                </a:rPr>
                <a:t>H</a:t>
              </a:r>
              <a:r>
                <a:rPr lang="en-US" altLang="zh-TW" sz="2200" baseline="30000">
                  <a:latin typeface="Arial" pitchFamily="34" charset="0"/>
                </a:rPr>
                <a:t>+</a:t>
              </a:r>
            </a:p>
          </p:txBody>
        </p:sp>
        <p:sp>
          <p:nvSpPr>
            <p:cNvPr id="424973" name="Text Box 13"/>
            <p:cNvSpPr txBox="1">
              <a:spLocks noChangeArrowheads="1"/>
            </p:cNvSpPr>
            <p:nvPr/>
          </p:nvSpPr>
          <p:spPr bwMode="auto">
            <a:xfrm>
              <a:off x="2688" y="1728"/>
              <a:ext cx="929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-Imidazole</a:t>
              </a:r>
              <a:endParaRPr lang="en-US" altLang="zh-TW" sz="2200" baseline="30000">
                <a:latin typeface="Arial" pitchFamily="34" charset="0"/>
              </a:endParaRPr>
            </a:p>
          </p:txBody>
        </p:sp>
        <p:sp>
          <p:nvSpPr>
            <p:cNvPr id="424994" name="Rectangle 34"/>
            <p:cNvSpPr>
              <a:spLocks noChangeArrowheads="1"/>
            </p:cNvSpPr>
            <p:nvPr/>
          </p:nvSpPr>
          <p:spPr bwMode="auto">
            <a:xfrm>
              <a:off x="240" y="1776"/>
              <a:ext cx="384" cy="19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>
                  <a:latin typeface="Arial" pitchFamily="34" charset="0"/>
                </a:rPr>
                <a:t>His</a:t>
              </a:r>
            </a:p>
          </p:txBody>
        </p:sp>
        <p:sp>
          <p:nvSpPr>
            <p:cNvPr id="425039" name="Rectangle 79"/>
            <p:cNvSpPr>
              <a:spLocks noChangeArrowheads="1"/>
            </p:cNvSpPr>
            <p:nvPr/>
          </p:nvSpPr>
          <p:spPr bwMode="auto">
            <a:xfrm>
              <a:off x="2352" y="1776"/>
              <a:ext cx="384" cy="19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>
                  <a:latin typeface="Arial" pitchFamily="34" charset="0"/>
                </a:rPr>
                <a:t>His</a:t>
              </a:r>
            </a:p>
          </p:txBody>
        </p:sp>
        <p:sp>
          <p:nvSpPr>
            <p:cNvPr id="425048" name="Line 88"/>
            <p:cNvSpPr>
              <a:spLocks noChangeShapeType="1"/>
            </p:cNvSpPr>
            <p:nvPr/>
          </p:nvSpPr>
          <p:spPr bwMode="auto">
            <a:xfrm>
              <a:off x="1800" y="182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5049" name="Line 89"/>
            <p:cNvSpPr>
              <a:spLocks noChangeShapeType="1"/>
            </p:cNvSpPr>
            <p:nvPr/>
          </p:nvSpPr>
          <p:spPr bwMode="auto">
            <a:xfrm>
              <a:off x="1800" y="19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12" name="Group 111"/>
          <p:cNvGrpSpPr>
            <a:grpSpLocks/>
          </p:cNvGrpSpPr>
          <p:nvPr/>
        </p:nvGrpSpPr>
        <p:grpSpPr bwMode="auto">
          <a:xfrm>
            <a:off x="381000" y="3200400"/>
            <a:ext cx="4413250" cy="427038"/>
            <a:chOff x="240" y="1968"/>
            <a:chExt cx="2780" cy="269"/>
          </a:xfrm>
        </p:grpSpPr>
        <p:sp>
          <p:nvSpPr>
            <p:cNvPr id="424967" name="Text Box 7"/>
            <p:cNvSpPr txBox="1">
              <a:spLocks noChangeArrowheads="1"/>
            </p:cNvSpPr>
            <p:nvPr/>
          </p:nvSpPr>
          <p:spPr bwMode="auto">
            <a:xfrm>
              <a:off x="576" y="1968"/>
              <a:ext cx="419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-SH</a:t>
              </a:r>
            </a:p>
          </p:txBody>
        </p:sp>
        <p:sp>
          <p:nvSpPr>
            <p:cNvPr id="424974" name="Text Box 14"/>
            <p:cNvSpPr txBox="1">
              <a:spLocks noChangeArrowheads="1"/>
            </p:cNvSpPr>
            <p:nvPr/>
          </p:nvSpPr>
          <p:spPr bwMode="auto">
            <a:xfrm>
              <a:off x="2688" y="1968"/>
              <a:ext cx="332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-S</a:t>
              </a:r>
              <a:r>
                <a:rPr lang="en-US" altLang="zh-TW" sz="2200" baseline="30000">
                  <a:latin typeface="Arial" pitchFamily="34" charset="0"/>
                </a:rPr>
                <a:t>-</a:t>
              </a:r>
            </a:p>
          </p:txBody>
        </p:sp>
        <p:sp>
          <p:nvSpPr>
            <p:cNvPr id="424992" name="Rectangle 32"/>
            <p:cNvSpPr>
              <a:spLocks noChangeArrowheads="1"/>
            </p:cNvSpPr>
            <p:nvPr/>
          </p:nvSpPr>
          <p:spPr bwMode="auto">
            <a:xfrm>
              <a:off x="240" y="2016"/>
              <a:ext cx="384" cy="19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>
                  <a:latin typeface="Arial" pitchFamily="34" charset="0"/>
                </a:rPr>
                <a:t>Cys</a:t>
              </a:r>
            </a:p>
          </p:txBody>
        </p:sp>
        <p:sp>
          <p:nvSpPr>
            <p:cNvPr id="425037" name="Rectangle 77"/>
            <p:cNvSpPr>
              <a:spLocks noChangeArrowheads="1"/>
            </p:cNvSpPr>
            <p:nvPr/>
          </p:nvSpPr>
          <p:spPr bwMode="auto">
            <a:xfrm>
              <a:off x="2352" y="2016"/>
              <a:ext cx="384" cy="19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>
                  <a:latin typeface="Arial" pitchFamily="34" charset="0"/>
                </a:rPr>
                <a:t>Cys</a:t>
              </a:r>
            </a:p>
          </p:txBody>
        </p:sp>
        <p:sp>
          <p:nvSpPr>
            <p:cNvPr id="425050" name="Line 90"/>
            <p:cNvSpPr>
              <a:spLocks noChangeShapeType="1"/>
            </p:cNvSpPr>
            <p:nvPr/>
          </p:nvSpPr>
          <p:spPr bwMode="auto">
            <a:xfrm>
              <a:off x="1800" y="2064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5051" name="Line 91"/>
            <p:cNvSpPr>
              <a:spLocks noChangeShapeType="1"/>
            </p:cNvSpPr>
            <p:nvPr/>
          </p:nvSpPr>
          <p:spPr bwMode="auto">
            <a:xfrm>
              <a:off x="1776" y="214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13" name="Group 112"/>
          <p:cNvGrpSpPr>
            <a:grpSpLocks/>
          </p:cNvGrpSpPr>
          <p:nvPr/>
        </p:nvGrpSpPr>
        <p:grpSpPr bwMode="auto">
          <a:xfrm>
            <a:off x="381000" y="3581400"/>
            <a:ext cx="4445000" cy="427038"/>
            <a:chOff x="240" y="2208"/>
            <a:chExt cx="2800" cy="269"/>
          </a:xfrm>
        </p:grpSpPr>
        <p:sp>
          <p:nvSpPr>
            <p:cNvPr id="425052" name="Line 92"/>
            <p:cNvSpPr>
              <a:spLocks noChangeShapeType="1"/>
            </p:cNvSpPr>
            <p:nvPr/>
          </p:nvSpPr>
          <p:spPr bwMode="auto">
            <a:xfrm>
              <a:off x="1864" y="2320"/>
              <a:ext cx="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4968" name="Text Box 8"/>
            <p:cNvSpPr txBox="1">
              <a:spLocks noChangeArrowheads="1"/>
            </p:cNvSpPr>
            <p:nvPr/>
          </p:nvSpPr>
          <p:spPr bwMode="auto">
            <a:xfrm>
              <a:off x="576" y="2208"/>
              <a:ext cx="439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-OH</a:t>
              </a:r>
            </a:p>
          </p:txBody>
        </p:sp>
        <p:sp>
          <p:nvSpPr>
            <p:cNvPr id="424975" name="Text Box 15"/>
            <p:cNvSpPr txBox="1">
              <a:spLocks noChangeArrowheads="1"/>
            </p:cNvSpPr>
            <p:nvPr/>
          </p:nvSpPr>
          <p:spPr bwMode="auto">
            <a:xfrm>
              <a:off x="2688" y="2208"/>
              <a:ext cx="352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-O</a:t>
              </a:r>
              <a:r>
                <a:rPr lang="en-US" altLang="zh-TW" sz="2200" baseline="30000">
                  <a:latin typeface="Arial" pitchFamily="34" charset="0"/>
                </a:rPr>
                <a:t>-</a:t>
              </a:r>
            </a:p>
          </p:txBody>
        </p:sp>
        <p:sp>
          <p:nvSpPr>
            <p:cNvPr id="424993" name="Rectangle 33"/>
            <p:cNvSpPr>
              <a:spLocks noChangeArrowheads="1"/>
            </p:cNvSpPr>
            <p:nvPr/>
          </p:nvSpPr>
          <p:spPr bwMode="auto">
            <a:xfrm>
              <a:off x="240" y="2256"/>
              <a:ext cx="384" cy="19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>
                  <a:latin typeface="Arial" pitchFamily="34" charset="0"/>
                </a:rPr>
                <a:t>Tyr</a:t>
              </a:r>
            </a:p>
          </p:txBody>
        </p:sp>
        <p:sp>
          <p:nvSpPr>
            <p:cNvPr id="425038" name="Rectangle 78"/>
            <p:cNvSpPr>
              <a:spLocks noChangeArrowheads="1"/>
            </p:cNvSpPr>
            <p:nvPr/>
          </p:nvSpPr>
          <p:spPr bwMode="auto">
            <a:xfrm>
              <a:off x="2352" y="2256"/>
              <a:ext cx="384" cy="19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>
                  <a:latin typeface="Arial" pitchFamily="34" charset="0"/>
                </a:rPr>
                <a:t>Tyr</a:t>
              </a:r>
            </a:p>
          </p:txBody>
        </p:sp>
        <p:sp>
          <p:nvSpPr>
            <p:cNvPr id="425053" name="Line 93"/>
            <p:cNvSpPr>
              <a:spLocks noChangeShapeType="1"/>
            </p:cNvSpPr>
            <p:nvPr/>
          </p:nvSpPr>
          <p:spPr bwMode="auto">
            <a:xfrm>
              <a:off x="1776" y="240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14" name="Group 109"/>
          <p:cNvGrpSpPr>
            <a:grpSpLocks/>
          </p:cNvGrpSpPr>
          <p:nvPr/>
        </p:nvGrpSpPr>
        <p:grpSpPr bwMode="auto">
          <a:xfrm>
            <a:off x="381000" y="4114800"/>
            <a:ext cx="4673600" cy="427038"/>
            <a:chOff x="240" y="2448"/>
            <a:chExt cx="2944" cy="269"/>
          </a:xfrm>
        </p:grpSpPr>
        <p:sp>
          <p:nvSpPr>
            <p:cNvPr id="424969" name="Text Box 9"/>
            <p:cNvSpPr txBox="1">
              <a:spLocks noChangeArrowheads="1"/>
            </p:cNvSpPr>
            <p:nvPr/>
          </p:nvSpPr>
          <p:spPr bwMode="auto">
            <a:xfrm>
              <a:off x="576" y="2448"/>
              <a:ext cx="566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-NH</a:t>
              </a:r>
              <a:r>
                <a:rPr lang="en-US" altLang="zh-TW" sz="2200" baseline="-25000">
                  <a:latin typeface="Arial" pitchFamily="34" charset="0"/>
                </a:rPr>
                <a:t>3</a:t>
              </a:r>
              <a:r>
                <a:rPr lang="en-US" altLang="zh-TW" sz="2200" baseline="30000">
                  <a:latin typeface="Arial" pitchFamily="34" charset="0"/>
                </a:rPr>
                <a:t>+</a:t>
              </a:r>
            </a:p>
          </p:txBody>
        </p:sp>
        <p:sp>
          <p:nvSpPr>
            <p:cNvPr id="424976" name="Text Box 16"/>
            <p:cNvSpPr txBox="1">
              <a:spLocks noChangeArrowheads="1"/>
            </p:cNvSpPr>
            <p:nvPr/>
          </p:nvSpPr>
          <p:spPr bwMode="auto">
            <a:xfrm>
              <a:off x="2688" y="2448"/>
              <a:ext cx="496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-NH</a:t>
              </a:r>
              <a:r>
                <a:rPr lang="en-US" altLang="zh-TW" sz="2200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424995" name="Rectangle 35"/>
            <p:cNvSpPr>
              <a:spLocks noChangeArrowheads="1"/>
            </p:cNvSpPr>
            <p:nvPr/>
          </p:nvSpPr>
          <p:spPr bwMode="auto">
            <a:xfrm>
              <a:off x="240" y="2496"/>
              <a:ext cx="384" cy="19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>
                  <a:solidFill>
                    <a:schemeClr val="hlink"/>
                  </a:solidFill>
                  <a:latin typeface="Symbol Set SWA" pitchFamily="18" charset="2"/>
                </a:rPr>
                <a:t>a</a:t>
              </a:r>
            </a:p>
          </p:txBody>
        </p:sp>
        <p:sp>
          <p:nvSpPr>
            <p:cNvPr id="425040" name="Rectangle 80"/>
            <p:cNvSpPr>
              <a:spLocks noChangeArrowheads="1"/>
            </p:cNvSpPr>
            <p:nvPr/>
          </p:nvSpPr>
          <p:spPr bwMode="auto">
            <a:xfrm>
              <a:off x="2352" y="2496"/>
              <a:ext cx="384" cy="19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>
                  <a:solidFill>
                    <a:schemeClr val="hlink"/>
                  </a:solidFill>
                  <a:latin typeface="Symbol Set SWA" pitchFamily="18" charset="2"/>
                </a:rPr>
                <a:t>a</a:t>
              </a:r>
            </a:p>
          </p:txBody>
        </p:sp>
        <p:sp>
          <p:nvSpPr>
            <p:cNvPr id="425054" name="Line 94"/>
            <p:cNvSpPr>
              <a:spLocks noChangeShapeType="1"/>
            </p:cNvSpPr>
            <p:nvPr/>
          </p:nvSpPr>
          <p:spPr bwMode="auto">
            <a:xfrm>
              <a:off x="1864" y="2560"/>
              <a:ext cx="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5055" name="Line 95"/>
            <p:cNvSpPr>
              <a:spLocks noChangeShapeType="1"/>
            </p:cNvSpPr>
            <p:nvPr/>
          </p:nvSpPr>
          <p:spPr bwMode="auto">
            <a:xfrm>
              <a:off x="1776" y="264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15" name="Group 110"/>
          <p:cNvGrpSpPr>
            <a:grpSpLocks/>
          </p:cNvGrpSpPr>
          <p:nvPr/>
        </p:nvGrpSpPr>
        <p:grpSpPr bwMode="auto">
          <a:xfrm>
            <a:off x="381000" y="4495800"/>
            <a:ext cx="4673600" cy="427038"/>
            <a:chOff x="240" y="2688"/>
            <a:chExt cx="2944" cy="269"/>
          </a:xfrm>
        </p:grpSpPr>
        <p:sp>
          <p:nvSpPr>
            <p:cNvPr id="424970" name="Text Box 10"/>
            <p:cNvSpPr txBox="1">
              <a:spLocks noChangeArrowheads="1"/>
            </p:cNvSpPr>
            <p:nvPr/>
          </p:nvSpPr>
          <p:spPr bwMode="auto">
            <a:xfrm>
              <a:off x="576" y="2688"/>
              <a:ext cx="566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-NH</a:t>
              </a:r>
              <a:r>
                <a:rPr lang="en-US" altLang="zh-TW" sz="2200" baseline="-25000">
                  <a:latin typeface="Arial" pitchFamily="34" charset="0"/>
                </a:rPr>
                <a:t>3</a:t>
              </a:r>
              <a:r>
                <a:rPr lang="en-US" altLang="zh-TW" sz="2200" baseline="30000">
                  <a:latin typeface="Arial" pitchFamily="34" charset="0"/>
                </a:rPr>
                <a:t>+</a:t>
              </a:r>
            </a:p>
          </p:txBody>
        </p:sp>
        <p:sp>
          <p:nvSpPr>
            <p:cNvPr id="424977" name="Text Box 17"/>
            <p:cNvSpPr txBox="1">
              <a:spLocks noChangeArrowheads="1"/>
            </p:cNvSpPr>
            <p:nvPr/>
          </p:nvSpPr>
          <p:spPr bwMode="auto">
            <a:xfrm>
              <a:off x="2688" y="2688"/>
              <a:ext cx="496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200">
                  <a:latin typeface="Arial" pitchFamily="34" charset="0"/>
                </a:rPr>
                <a:t>-NH</a:t>
              </a:r>
              <a:r>
                <a:rPr lang="en-US" altLang="zh-TW" sz="2200" baseline="-25000">
                  <a:latin typeface="Arial" pitchFamily="34" charset="0"/>
                </a:rPr>
                <a:t>2</a:t>
              </a:r>
              <a:endParaRPr lang="en-US" altLang="zh-TW" sz="2200" baseline="30000">
                <a:latin typeface="Arial" pitchFamily="34" charset="0"/>
              </a:endParaRPr>
            </a:p>
          </p:txBody>
        </p:sp>
        <p:sp>
          <p:nvSpPr>
            <p:cNvPr id="424996" name="Rectangle 36"/>
            <p:cNvSpPr>
              <a:spLocks noChangeArrowheads="1"/>
            </p:cNvSpPr>
            <p:nvPr/>
          </p:nvSpPr>
          <p:spPr bwMode="auto">
            <a:xfrm>
              <a:off x="240" y="2736"/>
              <a:ext cx="384" cy="19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>
                  <a:solidFill>
                    <a:srgbClr val="009900"/>
                  </a:solidFill>
                  <a:latin typeface="Arial" pitchFamily="34" charset="0"/>
                </a:rPr>
                <a:t>R</a:t>
              </a:r>
            </a:p>
          </p:txBody>
        </p:sp>
        <p:sp>
          <p:nvSpPr>
            <p:cNvPr id="425041" name="Rectangle 81"/>
            <p:cNvSpPr>
              <a:spLocks noChangeArrowheads="1"/>
            </p:cNvSpPr>
            <p:nvPr/>
          </p:nvSpPr>
          <p:spPr bwMode="auto">
            <a:xfrm>
              <a:off x="2352" y="2736"/>
              <a:ext cx="384" cy="19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US" altLang="zh-TW">
                  <a:solidFill>
                    <a:srgbClr val="009900"/>
                  </a:solidFill>
                  <a:latin typeface="Arial" pitchFamily="34" charset="0"/>
                </a:rPr>
                <a:t>R</a:t>
              </a:r>
            </a:p>
          </p:txBody>
        </p:sp>
        <p:sp>
          <p:nvSpPr>
            <p:cNvPr id="425056" name="Line 96"/>
            <p:cNvSpPr>
              <a:spLocks noChangeShapeType="1"/>
            </p:cNvSpPr>
            <p:nvPr/>
          </p:nvSpPr>
          <p:spPr bwMode="auto">
            <a:xfrm>
              <a:off x="1864" y="2800"/>
              <a:ext cx="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5057" name="Line 97"/>
            <p:cNvSpPr>
              <a:spLocks noChangeShapeType="1"/>
            </p:cNvSpPr>
            <p:nvPr/>
          </p:nvSpPr>
          <p:spPr bwMode="auto">
            <a:xfrm>
              <a:off x="1776" y="288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425058" name="Line 98"/>
          <p:cNvSpPr>
            <a:spLocks noChangeShapeType="1"/>
          </p:cNvSpPr>
          <p:nvPr/>
        </p:nvSpPr>
        <p:spPr bwMode="auto">
          <a:xfrm flipV="1">
            <a:off x="8839200" y="1981200"/>
            <a:ext cx="0" cy="289560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25059" name="Text Box 99"/>
          <p:cNvSpPr txBox="1">
            <a:spLocks noChangeArrowheads="1"/>
          </p:cNvSpPr>
          <p:nvPr/>
        </p:nvSpPr>
        <p:spPr bwMode="auto">
          <a:xfrm>
            <a:off x="4994275" y="5013325"/>
            <a:ext cx="4149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000">
                <a:solidFill>
                  <a:srgbClr val="9900CC"/>
                </a:solidFill>
                <a:latin typeface="Arial" pitchFamily="34" charset="0"/>
                <a:ea typeface="華康中楷體" charset="-120"/>
              </a:rPr>
              <a:t>Smaller p</a:t>
            </a:r>
            <a:r>
              <a:rPr lang="en-US" altLang="zh-TW" sz="2000" i="1">
                <a:solidFill>
                  <a:srgbClr val="9900CC"/>
                </a:solidFill>
                <a:latin typeface="Arial" pitchFamily="34" charset="0"/>
                <a:ea typeface="華康中楷體" charset="-120"/>
              </a:rPr>
              <a:t>Ka</a:t>
            </a:r>
            <a:r>
              <a:rPr lang="en-US" altLang="zh-TW" sz="2000">
                <a:solidFill>
                  <a:srgbClr val="9900CC"/>
                </a:solidFill>
                <a:latin typeface="Arial" pitchFamily="34" charset="0"/>
                <a:ea typeface="華康中楷體" charset="-120"/>
              </a:rPr>
              <a:t> releases proton easier</a:t>
            </a:r>
          </a:p>
        </p:txBody>
      </p:sp>
      <p:sp>
        <p:nvSpPr>
          <p:cNvPr id="425060" name="Text Box 100"/>
          <p:cNvSpPr txBox="1">
            <a:spLocks noChangeArrowheads="1"/>
          </p:cNvSpPr>
          <p:nvPr/>
        </p:nvSpPr>
        <p:spPr bwMode="auto">
          <a:xfrm>
            <a:off x="304800" y="1287463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>
                <a:solidFill>
                  <a:srgbClr val="009900"/>
                </a:solidFill>
                <a:latin typeface="Arial" pitchFamily="34" charset="0"/>
                <a:ea typeface="華康中黑體(P)" pitchFamily="34" charset="-120"/>
              </a:rPr>
              <a:t>Residues on amino acids can release or accept protons</a:t>
            </a:r>
          </a:p>
        </p:txBody>
      </p:sp>
      <p:sp>
        <p:nvSpPr>
          <p:cNvPr id="425061" name="Text Box 101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CC0066"/>
          </a:solidFill>
          <a:ln w="12700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>
              <a:lnSpc>
                <a:spcPct val="110000"/>
              </a:lnSpc>
            </a:pPr>
            <a:r>
              <a:rPr lang="en-US" altLang="zh-TW" sz="3200">
                <a:solidFill>
                  <a:schemeClr val="bg1"/>
                </a:solidFill>
                <a:latin typeface="Arial" pitchFamily="34" charset="0"/>
                <a:ea typeface="華康中黑體(P)" pitchFamily="34" charset="-120"/>
              </a:rPr>
              <a:t>p</a:t>
            </a:r>
            <a:r>
              <a:rPr lang="en-US" altLang="zh-TW" sz="3200" i="1">
                <a:solidFill>
                  <a:schemeClr val="bg1"/>
                </a:solidFill>
                <a:latin typeface="Arial" pitchFamily="34" charset="0"/>
                <a:ea typeface="華康中黑體(P)" pitchFamily="34" charset="-120"/>
              </a:rPr>
              <a:t>Ka</a:t>
            </a:r>
            <a:r>
              <a:rPr lang="en-US" altLang="zh-TW" sz="3200">
                <a:solidFill>
                  <a:schemeClr val="bg1"/>
                </a:solidFill>
                <a:latin typeface="Arial" pitchFamily="34" charset="0"/>
                <a:ea typeface="華康中黑體(P)" pitchFamily="34" charset="-120"/>
              </a:rPr>
              <a:t> of Amino Acid Residues</a:t>
            </a:r>
          </a:p>
        </p:txBody>
      </p:sp>
      <p:sp>
        <p:nvSpPr>
          <p:cNvPr id="425063" name="Text Box 103"/>
          <p:cNvSpPr txBox="1">
            <a:spLocks noChangeArrowheads="1"/>
          </p:cNvSpPr>
          <p:nvPr/>
        </p:nvSpPr>
        <p:spPr bwMode="auto">
          <a:xfrm>
            <a:off x="323850" y="5657850"/>
            <a:ext cx="63642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000">
                <a:solidFill>
                  <a:srgbClr val="9900FF"/>
                </a:solidFill>
                <a:latin typeface="Arial" pitchFamily="34" charset="0"/>
                <a:ea typeface="華康中楷體" charset="-120"/>
              </a:rPr>
              <a:t>Only His has the residue with a neutral p</a:t>
            </a:r>
            <a:r>
              <a:rPr lang="en-US" altLang="zh-TW" sz="2000" i="1">
                <a:solidFill>
                  <a:srgbClr val="9900FF"/>
                </a:solidFill>
                <a:latin typeface="Arial" pitchFamily="34" charset="0"/>
                <a:ea typeface="華康中楷體" charset="-120"/>
              </a:rPr>
              <a:t>Ka</a:t>
            </a:r>
            <a:r>
              <a:rPr lang="en-US" altLang="zh-TW" sz="2000">
                <a:solidFill>
                  <a:srgbClr val="9900FF"/>
                </a:solidFill>
                <a:latin typeface="Arial" pitchFamily="34" charset="0"/>
                <a:ea typeface="華康中楷體" charset="-120"/>
              </a:rPr>
              <a:t> (imidazole)</a:t>
            </a:r>
          </a:p>
        </p:txBody>
      </p:sp>
      <p:sp>
        <p:nvSpPr>
          <p:cNvPr id="425075" name="Line 115"/>
          <p:cNvSpPr>
            <a:spLocks noChangeShapeType="1"/>
          </p:cNvSpPr>
          <p:nvPr/>
        </p:nvSpPr>
        <p:spPr bwMode="auto">
          <a:xfrm>
            <a:off x="381000" y="2743200"/>
            <a:ext cx="8229600" cy="0"/>
          </a:xfrm>
          <a:prstGeom prst="line">
            <a:avLst/>
          </a:prstGeom>
          <a:noFill/>
          <a:ln w="12700">
            <a:solidFill>
              <a:srgbClr val="99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25076" name="Line 116"/>
          <p:cNvSpPr>
            <a:spLocks noChangeShapeType="1"/>
          </p:cNvSpPr>
          <p:nvPr/>
        </p:nvSpPr>
        <p:spPr bwMode="auto">
          <a:xfrm>
            <a:off x="381000" y="4038600"/>
            <a:ext cx="8229600" cy="0"/>
          </a:xfrm>
          <a:prstGeom prst="line">
            <a:avLst/>
          </a:prstGeom>
          <a:noFill/>
          <a:ln w="12700">
            <a:solidFill>
              <a:srgbClr val="99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25077" name="Text Box 117"/>
          <p:cNvSpPr txBox="1">
            <a:spLocks noChangeArrowheads="1"/>
          </p:cNvSpPr>
          <p:nvPr/>
        </p:nvSpPr>
        <p:spPr bwMode="auto">
          <a:xfrm>
            <a:off x="323850" y="6035675"/>
            <a:ext cx="82565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000">
                <a:solidFill>
                  <a:srgbClr val="6600FF"/>
                </a:solidFill>
                <a:latin typeface="Arial" pitchFamily="34" charset="0"/>
                <a:ea typeface="華康中楷體" charset="-120"/>
              </a:rPr>
              <a:t>p</a:t>
            </a:r>
            <a:r>
              <a:rPr lang="en-US" altLang="zh-TW" sz="2000" i="1">
                <a:solidFill>
                  <a:srgbClr val="6600FF"/>
                </a:solidFill>
                <a:latin typeface="Arial" pitchFamily="34" charset="0"/>
                <a:ea typeface="華康中楷體" charset="-120"/>
              </a:rPr>
              <a:t>Ka</a:t>
            </a:r>
            <a:r>
              <a:rPr lang="en-US" altLang="zh-TW" sz="2000">
                <a:solidFill>
                  <a:srgbClr val="6600FF"/>
                </a:solidFill>
                <a:latin typeface="Arial" pitchFamily="34" charset="0"/>
                <a:ea typeface="華康中楷體" charset="-120"/>
              </a:rPr>
              <a:t> of </a:t>
            </a:r>
            <a:r>
              <a:rPr lang="en-US" altLang="zh-TW" sz="2000">
                <a:solidFill>
                  <a:schemeClr val="hlink"/>
                </a:solidFill>
                <a:latin typeface="Symbol" pitchFamily="18" charset="2"/>
                <a:ea typeface="華康中楷體" charset="-120"/>
              </a:rPr>
              <a:t>a</a:t>
            </a:r>
            <a:r>
              <a:rPr lang="en-US" altLang="zh-TW" sz="2000">
                <a:solidFill>
                  <a:srgbClr val="6600FF"/>
                </a:solidFill>
                <a:latin typeface="Arial" pitchFamily="34" charset="0"/>
                <a:ea typeface="華康中楷體" charset="-120"/>
              </a:rPr>
              <a:t> carboxylic or amino groups is lower than p</a:t>
            </a:r>
            <a:r>
              <a:rPr lang="en-US" altLang="zh-TW" sz="2000" i="1">
                <a:solidFill>
                  <a:srgbClr val="6600FF"/>
                </a:solidFill>
                <a:latin typeface="Arial" pitchFamily="34" charset="0"/>
                <a:ea typeface="華康中楷體" charset="-120"/>
              </a:rPr>
              <a:t>Ka</a:t>
            </a:r>
            <a:r>
              <a:rPr lang="en-US" altLang="zh-TW" sz="2000">
                <a:solidFill>
                  <a:srgbClr val="6600FF"/>
                </a:solidFill>
                <a:latin typeface="Arial" pitchFamily="34" charset="0"/>
                <a:ea typeface="華康中楷體" charset="-120"/>
              </a:rPr>
              <a:t> of the </a:t>
            </a:r>
            <a:r>
              <a:rPr lang="en-US" altLang="zh-TW" sz="2000">
                <a:solidFill>
                  <a:srgbClr val="009900"/>
                </a:solidFill>
                <a:latin typeface="Arial" pitchFamily="34" charset="0"/>
                <a:ea typeface="華康中楷體" charset="-120"/>
              </a:rPr>
              <a:t>R</a:t>
            </a:r>
            <a:r>
              <a:rPr lang="en-US" altLang="zh-TW" sz="2000">
                <a:solidFill>
                  <a:srgbClr val="6600FF"/>
                </a:solidFill>
                <a:latin typeface="Arial" pitchFamily="34" charset="0"/>
                <a:ea typeface="華康中楷體" charset="-120"/>
              </a:rPr>
              <a:t> residues</a:t>
            </a:r>
          </a:p>
        </p:txBody>
      </p:sp>
      <p:sp>
        <p:nvSpPr>
          <p:cNvPr id="425080" name="Rectangle 120"/>
          <p:cNvSpPr>
            <a:spLocks noChangeArrowheads="1"/>
          </p:cNvSpPr>
          <p:nvPr/>
        </p:nvSpPr>
        <p:spPr bwMode="auto">
          <a:xfrm>
            <a:off x="7119938" y="6583363"/>
            <a:ext cx="2024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altLang="zh-TW" sz="1200">
                <a:latin typeface="Arial" pitchFamily="34" charset="0"/>
                <a:ea typeface="華康細明體(P)" pitchFamily="18" charset="-120"/>
              </a:rPr>
              <a:t>Juang RH (2004) BCbasics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2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2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4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4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4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4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4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4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4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4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4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4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4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4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4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4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2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2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2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2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2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2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062" grpId="0" animBg="1"/>
      <p:bldP spid="424985" grpId="0" autoUpdateAnimBg="0"/>
      <p:bldP spid="424986" grpId="0" autoUpdateAnimBg="0"/>
      <p:bldP spid="424987" grpId="0" autoUpdateAnimBg="0"/>
      <p:bldP spid="424988" grpId="0" autoUpdateAnimBg="0"/>
      <p:bldP spid="424989" grpId="0" autoUpdateAnimBg="0"/>
      <p:bldP spid="424990" grpId="0" autoUpdateAnimBg="0"/>
      <p:bldP spid="424991" grpId="0" autoUpdateAnimBg="0"/>
      <p:bldP spid="425058" grpId="0" animBg="1"/>
      <p:bldP spid="425059" grpId="0" autoUpdateAnimBg="0"/>
      <p:bldP spid="425060" grpId="0" autoUpdateAnimBg="0"/>
      <p:bldP spid="425061" grpId="0" animBg="1" autoUpdateAnimBg="0"/>
      <p:bldP spid="425063" grpId="0" autoUpdateAnimBg="0"/>
      <p:bldP spid="425075" grpId="0" animBg="1"/>
      <p:bldP spid="425076" grpId="0" animBg="1"/>
      <p:bldP spid="425077" grpId="0" autoUpdateAnimBg="0"/>
      <p:bldP spid="42508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101" name="Rectangle 45"/>
          <p:cNvSpPr>
            <a:spLocks noChangeArrowheads="1"/>
          </p:cNvSpPr>
          <p:nvPr/>
        </p:nvSpPr>
        <p:spPr bwMode="auto">
          <a:xfrm>
            <a:off x="2020888" y="4521200"/>
            <a:ext cx="649287" cy="342900"/>
          </a:xfrm>
          <a:prstGeom prst="rect">
            <a:avLst/>
          </a:prstGeom>
          <a:solidFill>
            <a:srgbClr val="E7FF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29100" name="Rectangle 44"/>
          <p:cNvSpPr>
            <a:spLocks noChangeArrowheads="1"/>
          </p:cNvSpPr>
          <p:nvPr/>
        </p:nvSpPr>
        <p:spPr bwMode="auto">
          <a:xfrm>
            <a:off x="1984375" y="2768600"/>
            <a:ext cx="660400" cy="342900"/>
          </a:xfrm>
          <a:prstGeom prst="rect">
            <a:avLst/>
          </a:prstGeom>
          <a:solidFill>
            <a:srgbClr val="E7FF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29099" name="Rectangle 43"/>
          <p:cNvSpPr>
            <a:spLocks noChangeArrowheads="1"/>
          </p:cNvSpPr>
          <p:nvPr/>
        </p:nvSpPr>
        <p:spPr bwMode="auto">
          <a:xfrm>
            <a:off x="1997075" y="1003300"/>
            <a:ext cx="647700" cy="355600"/>
          </a:xfrm>
          <a:prstGeom prst="rect">
            <a:avLst/>
          </a:prstGeom>
          <a:solidFill>
            <a:srgbClr val="E7FF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29120" name="Rectangle 64"/>
          <p:cNvSpPr>
            <a:spLocks noChangeArrowheads="1"/>
          </p:cNvSpPr>
          <p:nvPr/>
        </p:nvSpPr>
        <p:spPr bwMode="auto">
          <a:xfrm>
            <a:off x="766763" y="5880100"/>
            <a:ext cx="720725" cy="317500"/>
          </a:xfrm>
          <a:prstGeom prst="rect">
            <a:avLst/>
          </a:prstGeom>
          <a:solidFill>
            <a:srgbClr val="FFEBFF"/>
          </a:solidFill>
          <a:ln w="127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29121" name="Rectangle 65"/>
          <p:cNvSpPr>
            <a:spLocks noChangeArrowheads="1"/>
          </p:cNvSpPr>
          <p:nvPr/>
        </p:nvSpPr>
        <p:spPr bwMode="auto">
          <a:xfrm>
            <a:off x="2290763" y="5880100"/>
            <a:ext cx="733425" cy="317500"/>
          </a:xfrm>
          <a:prstGeom prst="rect">
            <a:avLst/>
          </a:prstGeom>
          <a:solidFill>
            <a:srgbClr val="FFEBFF"/>
          </a:solidFill>
          <a:ln w="127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29091" name="Rectangle 35"/>
          <p:cNvSpPr>
            <a:spLocks noChangeArrowheads="1"/>
          </p:cNvSpPr>
          <p:nvPr/>
        </p:nvSpPr>
        <p:spPr bwMode="auto">
          <a:xfrm>
            <a:off x="766763" y="4130675"/>
            <a:ext cx="720725" cy="317500"/>
          </a:xfrm>
          <a:prstGeom prst="rect">
            <a:avLst/>
          </a:prstGeom>
          <a:solidFill>
            <a:srgbClr val="FFEBFF"/>
          </a:solidFill>
          <a:ln w="127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29110" name="Rectangle 54"/>
          <p:cNvSpPr>
            <a:spLocks noChangeArrowheads="1"/>
          </p:cNvSpPr>
          <p:nvPr/>
        </p:nvSpPr>
        <p:spPr bwMode="auto">
          <a:xfrm>
            <a:off x="2290763" y="4130675"/>
            <a:ext cx="733425" cy="317500"/>
          </a:xfrm>
          <a:prstGeom prst="rect">
            <a:avLst/>
          </a:prstGeom>
          <a:solidFill>
            <a:srgbClr val="FFEBFF"/>
          </a:solidFill>
          <a:ln w="127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29111" name="Rectangle 55"/>
          <p:cNvSpPr>
            <a:spLocks noChangeArrowheads="1"/>
          </p:cNvSpPr>
          <p:nvPr/>
        </p:nvSpPr>
        <p:spPr bwMode="auto">
          <a:xfrm>
            <a:off x="2254250" y="2374900"/>
            <a:ext cx="733425" cy="317500"/>
          </a:xfrm>
          <a:prstGeom prst="rect">
            <a:avLst/>
          </a:prstGeom>
          <a:solidFill>
            <a:srgbClr val="FFEBFF"/>
          </a:solidFill>
          <a:ln w="127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29109" name="Rectangle 53"/>
          <p:cNvSpPr>
            <a:spLocks noChangeArrowheads="1"/>
          </p:cNvSpPr>
          <p:nvPr/>
        </p:nvSpPr>
        <p:spPr bwMode="auto">
          <a:xfrm>
            <a:off x="3584575" y="0"/>
            <a:ext cx="1905000" cy="685800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C9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69913" y="228600"/>
            <a:ext cx="2605087" cy="1146175"/>
            <a:chOff x="901" y="152"/>
            <a:chExt cx="1641" cy="722"/>
          </a:xfrm>
        </p:grpSpPr>
        <p:sp>
          <p:nvSpPr>
            <p:cNvPr id="429058" name="Text Box 2"/>
            <p:cNvSpPr txBox="1">
              <a:spLocks noChangeArrowheads="1"/>
            </p:cNvSpPr>
            <p:nvPr/>
          </p:nvSpPr>
          <p:spPr bwMode="auto">
            <a:xfrm>
              <a:off x="901" y="380"/>
              <a:ext cx="164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762000"/>
              <a:r>
                <a:rPr lang="en-US" altLang="zh-TW" sz="2000" b="1">
                  <a:solidFill>
                    <a:srgbClr val="9966FF"/>
                  </a:solidFill>
                  <a:latin typeface="Arial" pitchFamily="34" charset="0"/>
                </a:rPr>
                <a:t>H</a:t>
              </a:r>
              <a:r>
                <a:rPr lang="en-US" altLang="zh-TW" sz="2000">
                  <a:solidFill>
                    <a:srgbClr val="9966FF"/>
                  </a:solidFill>
                  <a:latin typeface="Arial" pitchFamily="34" charset="0"/>
                </a:rPr>
                <a:t>OOC</a:t>
              </a:r>
              <a:r>
                <a:rPr lang="en-US" altLang="zh-TW" sz="2000">
                  <a:latin typeface="Arial" pitchFamily="34" charset="0"/>
                </a:rPr>
                <a:t>-CH</a:t>
              </a:r>
              <a:r>
                <a:rPr lang="en-US" altLang="zh-TW" sz="2000" baseline="-25000">
                  <a:latin typeface="Arial" pitchFamily="34" charset="0"/>
                </a:rPr>
                <a:t>2</a:t>
              </a:r>
              <a:r>
                <a:rPr lang="en-US" altLang="zh-TW" sz="2000">
                  <a:latin typeface="Arial" pitchFamily="34" charset="0"/>
                </a:rPr>
                <a:t>-C-</a:t>
              </a:r>
              <a:r>
                <a:rPr lang="en-US" altLang="zh-TW" sz="2000">
                  <a:solidFill>
                    <a:srgbClr val="9966FF"/>
                  </a:solidFill>
                  <a:latin typeface="Arial" pitchFamily="34" charset="0"/>
                </a:rPr>
                <a:t>COO</a:t>
              </a:r>
              <a:r>
                <a:rPr lang="en-US" altLang="zh-TW" sz="2000" b="1">
                  <a:solidFill>
                    <a:srgbClr val="FF6600"/>
                  </a:solidFill>
                  <a:latin typeface="Arial" pitchFamily="34" charset="0"/>
                </a:rPr>
                <a:t>H</a:t>
              </a:r>
            </a:p>
          </p:txBody>
        </p:sp>
        <p:sp>
          <p:nvSpPr>
            <p:cNvPr id="429059" name="Rectangle 3"/>
            <p:cNvSpPr>
              <a:spLocks noChangeArrowheads="1"/>
            </p:cNvSpPr>
            <p:nvPr/>
          </p:nvSpPr>
          <p:spPr bwMode="auto">
            <a:xfrm>
              <a:off x="1776" y="624"/>
              <a:ext cx="46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000">
                  <a:solidFill>
                    <a:srgbClr val="0000FF"/>
                  </a:solidFill>
                  <a:latin typeface="Arial" pitchFamily="34" charset="0"/>
                </a:rPr>
                <a:t>N</a:t>
              </a:r>
              <a:r>
                <a:rPr lang="en-US" altLang="zh-TW" sz="2000" b="1">
                  <a:solidFill>
                    <a:srgbClr val="9966FF"/>
                  </a:solidFill>
                  <a:latin typeface="Arial" pitchFamily="34" charset="0"/>
                </a:rPr>
                <a:t>H</a:t>
              </a:r>
              <a:r>
                <a:rPr lang="en-US" altLang="zh-TW" sz="2000" baseline="-25000">
                  <a:solidFill>
                    <a:srgbClr val="0000FF"/>
                  </a:solidFill>
                  <a:latin typeface="Arial" pitchFamily="34" charset="0"/>
                </a:rPr>
                <a:t>3</a:t>
              </a:r>
              <a:r>
                <a:rPr lang="en-US" altLang="zh-TW" sz="2000" baseline="30000">
                  <a:solidFill>
                    <a:srgbClr val="0000FF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429060" name="Rectangle 4"/>
            <p:cNvSpPr>
              <a:spLocks noChangeArrowheads="1"/>
            </p:cNvSpPr>
            <p:nvPr/>
          </p:nvSpPr>
          <p:spPr bwMode="auto">
            <a:xfrm>
              <a:off x="1777" y="152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000">
                  <a:latin typeface="Arial" pitchFamily="34" charset="0"/>
                </a:rPr>
                <a:t>H</a:t>
              </a:r>
              <a:endParaRPr lang="en-US" altLang="zh-TW" sz="2000" baseline="-25000">
                <a:latin typeface="Arial" pitchFamily="34" charset="0"/>
              </a:endParaRPr>
            </a:p>
          </p:txBody>
        </p:sp>
        <p:sp>
          <p:nvSpPr>
            <p:cNvPr id="429061" name="Line 5"/>
            <p:cNvSpPr>
              <a:spLocks noChangeShapeType="1"/>
            </p:cNvSpPr>
            <p:nvPr/>
          </p:nvSpPr>
          <p:spPr bwMode="auto">
            <a:xfrm>
              <a:off x="1891" y="581"/>
              <a:ext cx="0" cy="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9062" name="Line 6"/>
            <p:cNvSpPr>
              <a:spLocks noChangeShapeType="1"/>
            </p:cNvSpPr>
            <p:nvPr/>
          </p:nvSpPr>
          <p:spPr bwMode="auto">
            <a:xfrm>
              <a:off x="1891" y="345"/>
              <a:ext cx="0" cy="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71500" y="1981200"/>
            <a:ext cx="2476500" cy="1146175"/>
            <a:chOff x="902" y="1112"/>
            <a:chExt cx="1560" cy="722"/>
          </a:xfrm>
        </p:grpSpPr>
        <p:sp>
          <p:nvSpPr>
            <p:cNvPr id="429063" name="Text Box 7"/>
            <p:cNvSpPr txBox="1">
              <a:spLocks noChangeArrowheads="1"/>
            </p:cNvSpPr>
            <p:nvPr/>
          </p:nvSpPr>
          <p:spPr bwMode="auto">
            <a:xfrm>
              <a:off x="902" y="1340"/>
              <a:ext cx="156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762000"/>
              <a:r>
                <a:rPr lang="en-US" altLang="zh-TW" sz="2000" b="1">
                  <a:solidFill>
                    <a:srgbClr val="FF6600"/>
                  </a:solidFill>
                  <a:latin typeface="Arial" pitchFamily="34" charset="0"/>
                </a:rPr>
                <a:t>H</a:t>
              </a:r>
              <a:r>
                <a:rPr lang="en-US" altLang="zh-TW" sz="2000">
                  <a:solidFill>
                    <a:srgbClr val="9966FF"/>
                  </a:solidFill>
                  <a:latin typeface="Arial" pitchFamily="34" charset="0"/>
                </a:rPr>
                <a:t>OOC</a:t>
              </a:r>
              <a:r>
                <a:rPr lang="en-US" altLang="zh-TW" sz="2000">
                  <a:latin typeface="Arial" pitchFamily="34" charset="0"/>
                </a:rPr>
                <a:t>-CH</a:t>
              </a:r>
              <a:r>
                <a:rPr lang="en-US" altLang="zh-TW" sz="2000" baseline="-25000">
                  <a:latin typeface="Arial" pitchFamily="34" charset="0"/>
                </a:rPr>
                <a:t>2</a:t>
              </a:r>
              <a:r>
                <a:rPr lang="en-US" altLang="zh-TW" sz="2000">
                  <a:latin typeface="Arial" pitchFamily="34" charset="0"/>
                </a:rPr>
                <a:t>-C-COO</a:t>
              </a:r>
              <a:r>
                <a:rPr lang="en-US" altLang="zh-TW" sz="2000" baseline="30000">
                  <a:latin typeface="Arial" pitchFamily="34" charset="0"/>
                </a:rPr>
                <a:t>-</a:t>
              </a:r>
            </a:p>
          </p:txBody>
        </p:sp>
        <p:sp>
          <p:nvSpPr>
            <p:cNvPr id="429064" name="Rectangle 8"/>
            <p:cNvSpPr>
              <a:spLocks noChangeArrowheads="1"/>
            </p:cNvSpPr>
            <p:nvPr/>
          </p:nvSpPr>
          <p:spPr bwMode="auto">
            <a:xfrm>
              <a:off x="1776" y="1584"/>
              <a:ext cx="46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000">
                  <a:solidFill>
                    <a:srgbClr val="0000FF"/>
                  </a:solidFill>
                  <a:latin typeface="Arial" pitchFamily="34" charset="0"/>
                </a:rPr>
                <a:t>N</a:t>
              </a:r>
              <a:r>
                <a:rPr lang="en-US" altLang="zh-TW" sz="2000" b="1">
                  <a:solidFill>
                    <a:srgbClr val="9966FF"/>
                  </a:solidFill>
                  <a:latin typeface="Arial" pitchFamily="34" charset="0"/>
                </a:rPr>
                <a:t>H</a:t>
              </a:r>
              <a:r>
                <a:rPr lang="en-US" altLang="zh-TW" sz="2000" baseline="-25000">
                  <a:solidFill>
                    <a:srgbClr val="0000FF"/>
                  </a:solidFill>
                  <a:latin typeface="Arial" pitchFamily="34" charset="0"/>
                </a:rPr>
                <a:t>3</a:t>
              </a:r>
              <a:r>
                <a:rPr lang="en-US" altLang="zh-TW" sz="2000" baseline="30000">
                  <a:solidFill>
                    <a:srgbClr val="0000FF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429065" name="Rectangle 9"/>
            <p:cNvSpPr>
              <a:spLocks noChangeArrowheads="1"/>
            </p:cNvSpPr>
            <p:nvPr/>
          </p:nvSpPr>
          <p:spPr bwMode="auto">
            <a:xfrm>
              <a:off x="1777" y="1112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000">
                  <a:latin typeface="Arial" pitchFamily="34" charset="0"/>
                </a:rPr>
                <a:t>H</a:t>
              </a:r>
              <a:endParaRPr lang="en-US" altLang="zh-TW" sz="2000" baseline="-25000">
                <a:latin typeface="Arial" pitchFamily="34" charset="0"/>
              </a:endParaRPr>
            </a:p>
          </p:txBody>
        </p:sp>
        <p:sp>
          <p:nvSpPr>
            <p:cNvPr id="429066" name="Line 10"/>
            <p:cNvSpPr>
              <a:spLocks noChangeShapeType="1"/>
            </p:cNvSpPr>
            <p:nvPr/>
          </p:nvSpPr>
          <p:spPr bwMode="auto">
            <a:xfrm>
              <a:off x="1891" y="1541"/>
              <a:ext cx="0" cy="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9067" name="Line 11"/>
            <p:cNvSpPr>
              <a:spLocks noChangeShapeType="1"/>
            </p:cNvSpPr>
            <p:nvPr/>
          </p:nvSpPr>
          <p:spPr bwMode="auto">
            <a:xfrm>
              <a:off x="1891" y="1305"/>
              <a:ext cx="0" cy="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39775" y="3733800"/>
            <a:ext cx="2347913" cy="1146175"/>
            <a:chOff x="990" y="2112"/>
            <a:chExt cx="1479" cy="722"/>
          </a:xfrm>
        </p:grpSpPr>
        <p:sp>
          <p:nvSpPr>
            <p:cNvPr id="429071" name="Text Box 15"/>
            <p:cNvSpPr txBox="1">
              <a:spLocks noChangeArrowheads="1"/>
            </p:cNvSpPr>
            <p:nvPr/>
          </p:nvSpPr>
          <p:spPr bwMode="auto">
            <a:xfrm>
              <a:off x="990" y="2340"/>
              <a:ext cx="147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762000"/>
              <a:r>
                <a:rPr lang="en-US" altLang="zh-TW" sz="2000" baseline="30000">
                  <a:latin typeface="Arial" pitchFamily="34" charset="0"/>
                </a:rPr>
                <a:t>-</a:t>
              </a:r>
              <a:r>
                <a:rPr lang="en-US" altLang="zh-TW" sz="2000">
                  <a:latin typeface="Arial" pitchFamily="34" charset="0"/>
                </a:rPr>
                <a:t>OOC-CH</a:t>
              </a:r>
              <a:r>
                <a:rPr lang="en-US" altLang="zh-TW" sz="2000" baseline="-25000">
                  <a:latin typeface="Arial" pitchFamily="34" charset="0"/>
                </a:rPr>
                <a:t>2</a:t>
              </a:r>
              <a:r>
                <a:rPr lang="en-US" altLang="zh-TW" sz="2000">
                  <a:latin typeface="Arial" pitchFamily="34" charset="0"/>
                </a:rPr>
                <a:t>-C-COO</a:t>
              </a:r>
              <a:r>
                <a:rPr lang="en-US" altLang="zh-TW" sz="2000" baseline="30000">
                  <a:latin typeface="Arial" pitchFamily="34" charset="0"/>
                </a:rPr>
                <a:t>-</a:t>
              </a:r>
            </a:p>
          </p:txBody>
        </p:sp>
        <p:sp>
          <p:nvSpPr>
            <p:cNvPr id="429072" name="Rectangle 16"/>
            <p:cNvSpPr>
              <a:spLocks noChangeArrowheads="1"/>
            </p:cNvSpPr>
            <p:nvPr/>
          </p:nvSpPr>
          <p:spPr bwMode="auto">
            <a:xfrm>
              <a:off x="1776" y="2584"/>
              <a:ext cx="46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000">
                  <a:solidFill>
                    <a:srgbClr val="0000FF"/>
                  </a:solidFill>
                  <a:latin typeface="Arial" pitchFamily="34" charset="0"/>
                </a:rPr>
                <a:t>N</a:t>
              </a:r>
              <a:r>
                <a:rPr lang="en-US" altLang="zh-TW" sz="2000" b="1">
                  <a:solidFill>
                    <a:srgbClr val="FF6600"/>
                  </a:solidFill>
                  <a:latin typeface="Arial" pitchFamily="34" charset="0"/>
                </a:rPr>
                <a:t>H</a:t>
              </a:r>
              <a:r>
                <a:rPr lang="en-US" altLang="zh-TW" sz="2000" baseline="-25000">
                  <a:solidFill>
                    <a:srgbClr val="0000FF"/>
                  </a:solidFill>
                  <a:latin typeface="Arial" pitchFamily="34" charset="0"/>
                </a:rPr>
                <a:t>3</a:t>
              </a:r>
              <a:r>
                <a:rPr lang="en-US" altLang="zh-TW" sz="2000" baseline="30000">
                  <a:solidFill>
                    <a:srgbClr val="0000FF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429073" name="Rectangle 17"/>
            <p:cNvSpPr>
              <a:spLocks noChangeArrowheads="1"/>
            </p:cNvSpPr>
            <p:nvPr/>
          </p:nvSpPr>
          <p:spPr bwMode="auto">
            <a:xfrm>
              <a:off x="1777" y="2112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000">
                  <a:latin typeface="Arial" pitchFamily="34" charset="0"/>
                </a:rPr>
                <a:t>H</a:t>
              </a:r>
              <a:endParaRPr lang="en-US" altLang="zh-TW" sz="2000" baseline="-25000">
                <a:latin typeface="Arial" pitchFamily="34" charset="0"/>
              </a:endParaRPr>
            </a:p>
          </p:txBody>
        </p:sp>
        <p:sp>
          <p:nvSpPr>
            <p:cNvPr id="429074" name="Line 18"/>
            <p:cNvSpPr>
              <a:spLocks noChangeShapeType="1"/>
            </p:cNvSpPr>
            <p:nvPr/>
          </p:nvSpPr>
          <p:spPr bwMode="auto">
            <a:xfrm>
              <a:off x="1891" y="2541"/>
              <a:ext cx="0" cy="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9075" name="Line 19"/>
            <p:cNvSpPr>
              <a:spLocks noChangeShapeType="1"/>
            </p:cNvSpPr>
            <p:nvPr/>
          </p:nvSpPr>
          <p:spPr bwMode="auto">
            <a:xfrm>
              <a:off x="1891" y="2305"/>
              <a:ext cx="0" cy="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39775" y="5486400"/>
            <a:ext cx="2347913" cy="1146175"/>
            <a:chOff x="990" y="2112"/>
            <a:chExt cx="1479" cy="722"/>
          </a:xfrm>
        </p:grpSpPr>
        <p:sp>
          <p:nvSpPr>
            <p:cNvPr id="429078" name="Text Box 22"/>
            <p:cNvSpPr txBox="1">
              <a:spLocks noChangeArrowheads="1"/>
            </p:cNvSpPr>
            <p:nvPr/>
          </p:nvSpPr>
          <p:spPr bwMode="auto">
            <a:xfrm>
              <a:off x="990" y="2340"/>
              <a:ext cx="147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762000"/>
              <a:r>
                <a:rPr lang="en-US" altLang="zh-TW" sz="2000" baseline="30000">
                  <a:latin typeface="Arial" pitchFamily="34" charset="0"/>
                </a:rPr>
                <a:t>-</a:t>
              </a:r>
              <a:r>
                <a:rPr lang="en-US" altLang="zh-TW" sz="2000">
                  <a:latin typeface="Arial" pitchFamily="34" charset="0"/>
                </a:rPr>
                <a:t>OOC-CH</a:t>
              </a:r>
              <a:r>
                <a:rPr lang="en-US" altLang="zh-TW" sz="2000" baseline="-25000">
                  <a:latin typeface="Arial" pitchFamily="34" charset="0"/>
                </a:rPr>
                <a:t>2</a:t>
              </a:r>
              <a:r>
                <a:rPr lang="en-US" altLang="zh-TW" sz="2000">
                  <a:latin typeface="Arial" pitchFamily="34" charset="0"/>
                </a:rPr>
                <a:t>-C-COO</a:t>
              </a:r>
              <a:r>
                <a:rPr lang="en-US" altLang="zh-TW" sz="2000" baseline="30000">
                  <a:latin typeface="Arial" pitchFamily="34" charset="0"/>
                </a:rPr>
                <a:t>-</a:t>
              </a:r>
            </a:p>
          </p:txBody>
        </p:sp>
        <p:sp>
          <p:nvSpPr>
            <p:cNvPr id="429079" name="Rectangle 23"/>
            <p:cNvSpPr>
              <a:spLocks noChangeArrowheads="1"/>
            </p:cNvSpPr>
            <p:nvPr/>
          </p:nvSpPr>
          <p:spPr bwMode="auto">
            <a:xfrm>
              <a:off x="1776" y="2584"/>
              <a:ext cx="40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000">
                  <a:latin typeface="Arial" pitchFamily="34" charset="0"/>
                </a:rPr>
                <a:t>NH</a:t>
              </a:r>
              <a:r>
                <a:rPr lang="en-US" altLang="zh-TW" sz="2000" baseline="-25000">
                  <a:latin typeface="Arial" pitchFamily="34" charset="0"/>
                </a:rPr>
                <a:t>2</a:t>
              </a:r>
              <a:endParaRPr lang="en-US" altLang="zh-TW" sz="2000" baseline="30000">
                <a:latin typeface="Arial" pitchFamily="34" charset="0"/>
              </a:endParaRPr>
            </a:p>
          </p:txBody>
        </p:sp>
        <p:sp>
          <p:nvSpPr>
            <p:cNvPr id="429080" name="Rectangle 24"/>
            <p:cNvSpPr>
              <a:spLocks noChangeArrowheads="1"/>
            </p:cNvSpPr>
            <p:nvPr/>
          </p:nvSpPr>
          <p:spPr bwMode="auto">
            <a:xfrm>
              <a:off x="1777" y="2112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000">
                  <a:latin typeface="Arial" pitchFamily="34" charset="0"/>
                </a:rPr>
                <a:t>H</a:t>
              </a:r>
              <a:endParaRPr lang="en-US" altLang="zh-TW" sz="2000" baseline="-25000">
                <a:latin typeface="Arial" pitchFamily="34" charset="0"/>
              </a:endParaRPr>
            </a:p>
          </p:txBody>
        </p:sp>
        <p:sp>
          <p:nvSpPr>
            <p:cNvPr id="429081" name="Line 25"/>
            <p:cNvSpPr>
              <a:spLocks noChangeShapeType="1"/>
            </p:cNvSpPr>
            <p:nvPr/>
          </p:nvSpPr>
          <p:spPr bwMode="auto">
            <a:xfrm>
              <a:off x="1891" y="2541"/>
              <a:ext cx="0" cy="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9082" name="Line 26"/>
            <p:cNvSpPr>
              <a:spLocks noChangeShapeType="1"/>
            </p:cNvSpPr>
            <p:nvPr/>
          </p:nvSpPr>
          <p:spPr bwMode="auto">
            <a:xfrm>
              <a:off x="1891" y="2305"/>
              <a:ext cx="0" cy="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1806575" y="1447800"/>
            <a:ext cx="76200" cy="609600"/>
            <a:chOff x="1138" y="912"/>
            <a:chExt cx="48" cy="384"/>
          </a:xfrm>
        </p:grpSpPr>
        <p:sp>
          <p:nvSpPr>
            <p:cNvPr id="429084" name="Line 28"/>
            <p:cNvSpPr>
              <a:spLocks noChangeShapeType="1"/>
            </p:cNvSpPr>
            <p:nvPr/>
          </p:nvSpPr>
          <p:spPr bwMode="auto">
            <a:xfrm>
              <a:off x="1138" y="912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9085" name="Line 29"/>
            <p:cNvSpPr>
              <a:spLocks noChangeShapeType="1"/>
            </p:cNvSpPr>
            <p:nvPr/>
          </p:nvSpPr>
          <p:spPr bwMode="auto">
            <a:xfrm>
              <a:off x="1186" y="912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806575" y="3200400"/>
            <a:ext cx="76200" cy="609600"/>
            <a:chOff x="1138" y="2016"/>
            <a:chExt cx="48" cy="384"/>
          </a:xfrm>
        </p:grpSpPr>
        <p:sp>
          <p:nvSpPr>
            <p:cNvPr id="429086" name="Line 30"/>
            <p:cNvSpPr>
              <a:spLocks noChangeShapeType="1"/>
            </p:cNvSpPr>
            <p:nvPr/>
          </p:nvSpPr>
          <p:spPr bwMode="auto">
            <a:xfrm>
              <a:off x="1138" y="2016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9087" name="Line 31"/>
            <p:cNvSpPr>
              <a:spLocks noChangeShapeType="1"/>
            </p:cNvSpPr>
            <p:nvPr/>
          </p:nvSpPr>
          <p:spPr bwMode="auto">
            <a:xfrm>
              <a:off x="1186" y="2016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1806575" y="4953000"/>
            <a:ext cx="76200" cy="609600"/>
            <a:chOff x="1138" y="3120"/>
            <a:chExt cx="48" cy="384"/>
          </a:xfrm>
        </p:grpSpPr>
        <p:sp>
          <p:nvSpPr>
            <p:cNvPr id="429088" name="Line 32"/>
            <p:cNvSpPr>
              <a:spLocks noChangeShapeType="1"/>
            </p:cNvSpPr>
            <p:nvPr/>
          </p:nvSpPr>
          <p:spPr bwMode="auto">
            <a:xfrm>
              <a:off x="1138" y="3120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9089" name="Line 33"/>
            <p:cNvSpPr>
              <a:spLocks noChangeShapeType="1"/>
            </p:cNvSpPr>
            <p:nvPr/>
          </p:nvSpPr>
          <p:spPr bwMode="auto">
            <a:xfrm>
              <a:off x="1186" y="3120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429102" name="Text Box 46"/>
          <p:cNvSpPr txBox="1">
            <a:spLocks noChangeArrowheads="1"/>
          </p:cNvSpPr>
          <p:nvPr/>
        </p:nvSpPr>
        <p:spPr bwMode="auto">
          <a:xfrm>
            <a:off x="4175125" y="56197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3200">
                <a:solidFill>
                  <a:srgbClr val="6600FF"/>
                </a:solidFill>
                <a:latin typeface="Arial Black" pitchFamily="34" charset="0"/>
              </a:rPr>
              <a:t>+1</a:t>
            </a:r>
          </a:p>
        </p:txBody>
      </p:sp>
      <p:sp>
        <p:nvSpPr>
          <p:cNvPr id="429103" name="Text Box 47"/>
          <p:cNvSpPr txBox="1">
            <a:spLocks noChangeArrowheads="1"/>
          </p:cNvSpPr>
          <p:nvPr/>
        </p:nvSpPr>
        <p:spPr bwMode="auto">
          <a:xfrm>
            <a:off x="4310063" y="2238375"/>
            <a:ext cx="455612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3200">
                <a:solidFill>
                  <a:srgbClr val="9966FF"/>
                </a:solidFill>
                <a:latin typeface="Arial Black" pitchFamily="34" charset="0"/>
              </a:rPr>
              <a:t>0</a:t>
            </a:r>
          </a:p>
        </p:txBody>
      </p:sp>
      <p:sp>
        <p:nvSpPr>
          <p:cNvPr id="429104" name="Text Box 48"/>
          <p:cNvSpPr txBox="1">
            <a:spLocks noChangeArrowheads="1"/>
          </p:cNvSpPr>
          <p:nvPr/>
        </p:nvSpPr>
        <p:spPr bwMode="auto">
          <a:xfrm>
            <a:off x="4241800" y="3990975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3200">
                <a:solidFill>
                  <a:srgbClr val="FF00FF"/>
                </a:solidFill>
                <a:latin typeface="Arial Black" pitchFamily="34" charset="0"/>
              </a:rPr>
              <a:t>-1</a:t>
            </a:r>
          </a:p>
        </p:txBody>
      </p:sp>
      <p:sp>
        <p:nvSpPr>
          <p:cNvPr id="429105" name="Text Box 49"/>
          <p:cNvSpPr txBox="1">
            <a:spLocks noChangeArrowheads="1"/>
          </p:cNvSpPr>
          <p:nvPr/>
        </p:nvSpPr>
        <p:spPr bwMode="auto">
          <a:xfrm>
            <a:off x="4241800" y="5743575"/>
            <a:ext cx="590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3200">
                <a:solidFill>
                  <a:srgbClr val="FF00FF"/>
                </a:solidFill>
                <a:latin typeface="Arial Black" pitchFamily="34" charset="0"/>
              </a:rPr>
              <a:t>-2</a:t>
            </a:r>
          </a:p>
        </p:txBody>
      </p:sp>
      <p:sp>
        <p:nvSpPr>
          <p:cNvPr id="429106" name="Rectangle 50"/>
          <p:cNvSpPr>
            <a:spLocks noChangeArrowheads="1"/>
          </p:cNvSpPr>
          <p:nvPr/>
        </p:nvSpPr>
        <p:spPr bwMode="auto">
          <a:xfrm>
            <a:off x="3935413" y="1447800"/>
            <a:ext cx="1203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000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p</a:t>
            </a:r>
            <a:r>
              <a:rPr lang="en-US" altLang="zh-TW" sz="2000" i="1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K</a:t>
            </a:r>
            <a:r>
              <a:rPr lang="en-US" altLang="zh-TW" sz="2000" baseline="-25000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1 </a:t>
            </a:r>
            <a:r>
              <a:rPr lang="en-US" altLang="zh-TW" sz="2000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= 2.1</a:t>
            </a:r>
          </a:p>
        </p:txBody>
      </p:sp>
      <p:sp>
        <p:nvSpPr>
          <p:cNvPr id="429107" name="Rectangle 51"/>
          <p:cNvSpPr>
            <a:spLocks noChangeArrowheads="1"/>
          </p:cNvSpPr>
          <p:nvPr/>
        </p:nvSpPr>
        <p:spPr bwMode="auto">
          <a:xfrm>
            <a:off x="3935413" y="3200400"/>
            <a:ext cx="1203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000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p</a:t>
            </a:r>
            <a:r>
              <a:rPr lang="en-US" altLang="zh-TW" sz="2000" i="1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K</a:t>
            </a:r>
            <a:r>
              <a:rPr lang="en-US" altLang="zh-TW" sz="2000" baseline="-25000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2 </a:t>
            </a:r>
            <a:r>
              <a:rPr lang="en-US" altLang="zh-TW" sz="2000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= 3.9</a:t>
            </a:r>
          </a:p>
        </p:txBody>
      </p:sp>
      <p:sp>
        <p:nvSpPr>
          <p:cNvPr id="429108" name="Rectangle 52"/>
          <p:cNvSpPr>
            <a:spLocks noChangeArrowheads="1"/>
          </p:cNvSpPr>
          <p:nvPr/>
        </p:nvSpPr>
        <p:spPr bwMode="auto">
          <a:xfrm>
            <a:off x="3935413" y="4953000"/>
            <a:ext cx="1203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000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p</a:t>
            </a:r>
            <a:r>
              <a:rPr lang="en-US" altLang="zh-TW" sz="2000" i="1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K</a:t>
            </a:r>
            <a:r>
              <a:rPr lang="en-US" altLang="zh-TW" sz="2000" baseline="-25000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3 </a:t>
            </a:r>
            <a:r>
              <a:rPr lang="en-US" altLang="zh-TW" sz="2000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= 9.8</a:t>
            </a: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5181600" y="1600200"/>
            <a:ext cx="936625" cy="1828800"/>
            <a:chOff x="3456" y="1008"/>
            <a:chExt cx="912" cy="1152"/>
          </a:xfrm>
        </p:grpSpPr>
        <p:sp>
          <p:nvSpPr>
            <p:cNvPr id="429122" name="Line 66"/>
            <p:cNvSpPr>
              <a:spLocks noChangeShapeType="1"/>
            </p:cNvSpPr>
            <p:nvPr/>
          </p:nvSpPr>
          <p:spPr bwMode="auto">
            <a:xfrm>
              <a:off x="3456" y="1008"/>
              <a:ext cx="528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9123" name="Line 67"/>
            <p:cNvSpPr>
              <a:spLocks noChangeShapeType="1"/>
            </p:cNvSpPr>
            <p:nvPr/>
          </p:nvSpPr>
          <p:spPr bwMode="auto">
            <a:xfrm>
              <a:off x="3456" y="2160"/>
              <a:ext cx="528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9124" name="Line 68"/>
            <p:cNvSpPr>
              <a:spLocks noChangeShapeType="1"/>
            </p:cNvSpPr>
            <p:nvPr/>
          </p:nvSpPr>
          <p:spPr bwMode="auto">
            <a:xfrm>
              <a:off x="3984" y="1008"/>
              <a:ext cx="0" cy="1152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9125" name="Line 69"/>
            <p:cNvSpPr>
              <a:spLocks noChangeShapeType="1"/>
            </p:cNvSpPr>
            <p:nvPr/>
          </p:nvSpPr>
          <p:spPr bwMode="auto">
            <a:xfrm>
              <a:off x="3984" y="1536"/>
              <a:ext cx="384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10" name="Group 86"/>
          <p:cNvGrpSpPr>
            <a:grpSpLocks/>
          </p:cNvGrpSpPr>
          <p:nvPr/>
        </p:nvGrpSpPr>
        <p:grpSpPr bwMode="auto">
          <a:xfrm>
            <a:off x="6400800" y="2082800"/>
            <a:ext cx="1401763" cy="863600"/>
            <a:chOff x="4032" y="1232"/>
            <a:chExt cx="883" cy="544"/>
          </a:xfrm>
        </p:grpSpPr>
        <p:sp>
          <p:nvSpPr>
            <p:cNvPr id="429129" name="Text Box 73"/>
            <p:cNvSpPr txBox="1">
              <a:spLocks noChangeArrowheads="1"/>
            </p:cNvSpPr>
            <p:nvPr/>
          </p:nvSpPr>
          <p:spPr bwMode="auto">
            <a:xfrm>
              <a:off x="4047" y="1232"/>
              <a:ext cx="8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rgbClr val="FF6600"/>
                  </a:solidFill>
                  <a:latin typeface="Arial" pitchFamily="34" charset="0"/>
                  <a:ea typeface="PMingLiU" pitchFamily="18" charset="-120"/>
                </a:rPr>
                <a:t>2.1 + 3.9</a:t>
              </a:r>
              <a:endParaRPr lang="en-US" altLang="zh-TW" baseline="-25000">
                <a:solidFill>
                  <a:srgbClr val="FF6600"/>
                </a:solidFill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429130" name="Line 74"/>
            <p:cNvSpPr>
              <a:spLocks noChangeShapeType="1"/>
            </p:cNvSpPr>
            <p:nvPr/>
          </p:nvSpPr>
          <p:spPr bwMode="auto">
            <a:xfrm flipV="1">
              <a:off x="4032" y="1488"/>
              <a:ext cx="816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9131" name="Text Box 75"/>
            <p:cNvSpPr txBox="1">
              <a:spLocks noChangeArrowheads="1"/>
            </p:cNvSpPr>
            <p:nvPr/>
          </p:nvSpPr>
          <p:spPr bwMode="auto">
            <a:xfrm>
              <a:off x="4368" y="14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>
                  <a:solidFill>
                    <a:srgbClr val="FF6600"/>
                  </a:solidFill>
                  <a:latin typeface="Arial" pitchFamily="34" charset="0"/>
                  <a:ea typeface="PMingLiU" pitchFamily="18" charset="-120"/>
                </a:rPr>
                <a:t>2</a:t>
              </a:r>
              <a:endParaRPr lang="en-US" altLang="zh-TW" baseline="-25000">
                <a:solidFill>
                  <a:srgbClr val="FF6600"/>
                </a:solidFill>
                <a:latin typeface="Arial" pitchFamily="34" charset="0"/>
                <a:ea typeface="PMingLiU" pitchFamily="18" charset="-120"/>
              </a:endParaRPr>
            </a:p>
          </p:txBody>
        </p:sp>
      </p:grpSp>
      <p:sp>
        <p:nvSpPr>
          <p:cNvPr id="429133" name="Text Box 77"/>
          <p:cNvSpPr txBox="1">
            <a:spLocks noChangeArrowheads="1"/>
          </p:cNvSpPr>
          <p:nvPr/>
        </p:nvSpPr>
        <p:spPr bwMode="auto">
          <a:xfrm>
            <a:off x="7772400" y="22860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FF6600"/>
                </a:solidFill>
                <a:latin typeface="Arial" pitchFamily="34" charset="0"/>
                <a:ea typeface="PMingLiU" pitchFamily="18" charset="-120"/>
              </a:rPr>
              <a:t>= 3.0</a:t>
            </a:r>
            <a:endParaRPr lang="en-US" altLang="zh-TW" baseline="-25000">
              <a:solidFill>
                <a:srgbClr val="FF6600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429139" name="Text Box 83"/>
          <p:cNvSpPr txBox="1">
            <a:spLocks noChangeArrowheads="1"/>
          </p:cNvSpPr>
          <p:nvPr/>
        </p:nvSpPr>
        <p:spPr bwMode="auto">
          <a:xfrm>
            <a:off x="2667000" y="304800"/>
            <a:ext cx="5905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000" i="1">
                <a:solidFill>
                  <a:srgbClr val="FF6600"/>
                </a:solidFill>
                <a:latin typeface="Times New Roman" pitchFamily="18" charset="0"/>
              </a:rPr>
              <a:t>first</a:t>
            </a:r>
          </a:p>
        </p:txBody>
      </p:sp>
      <p:sp>
        <p:nvSpPr>
          <p:cNvPr id="429140" name="Text Box 84"/>
          <p:cNvSpPr txBox="1">
            <a:spLocks noChangeArrowheads="1"/>
          </p:cNvSpPr>
          <p:nvPr/>
        </p:nvSpPr>
        <p:spPr bwMode="auto">
          <a:xfrm>
            <a:off x="381000" y="2057400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000" i="1">
                <a:solidFill>
                  <a:srgbClr val="FF6600"/>
                </a:solidFill>
                <a:latin typeface="Times New Roman" pitchFamily="18" charset="0"/>
              </a:rPr>
              <a:t>second</a:t>
            </a:r>
          </a:p>
        </p:txBody>
      </p:sp>
      <p:sp>
        <p:nvSpPr>
          <p:cNvPr id="429141" name="Text Box 85"/>
          <p:cNvSpPr txBox="1">
            <a:spLocks noChangeArrowheads="1"/>
          </p:cNvSpPr>
          <p:nvPr/>
        </p:nvSpPr>
        <p:spPr bwMode="auto">
          <a:xfrm>
            <a:off x="2667000" y="4572000"/>
            <a:ext cx="6762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000" i="1">
                <a:solidFill>
                  <a:srgbClr val="FF6600"/>
                </a:solidFill>
                <a:latin typeface="Times New Roman" pitchFamily="18" charset="0"/>
              </a:rPr>
              <a:t>third</a:t>
            </a:r>
          </a:p>
        </p:txBody>
      </p:sp>
      <p:sp>
        <p:nvSpPr>
          <p:cNvPr id="429143" name="Text Box 87"/>
          <p:cNvSpPr txBox="1">
            <a:spLocks noChangeArrowheads="1"/>
          </p:cNvSpPr>
          <p:nvPr/>
        </p:nvSpPr>
        <p:spPr bwMode="auto">
          <a:xfrm>
            <a:off x="6372225" y="2924175"/>
            <a:ext cx="23034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>
                <a:latin typeface="Arial" pitchFamily="34" charset="0"/>
              </a:rPr>
              <a:t>Isoelectric point</a:t>
            </a:r>
          </a:p>
        </p:txBody>
      </p:sp>
      <p:sp>
        <p:nvSpPr>
          <p:cNvPr id="429145" name="Text Box 89"/>
          <p:cNvSpPr txBox="1">
            <a:spLocks noChangeArrowheads="1"/>
          </p:cNvSpPr>
          <p:nvPr/>
        </p:nvSpPr>
        <p:spPr bwMode="auto">
          <a:xfrm>
            <a:off x="5800725" y="1052513"/>
            <a:ext cx="3343275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zh-TW" sz="2000">
                <a:solidFill>
                  <a:srgbClr val="9900FF"/>
                </a:solidFill>
                <a:latin typeface="Times New Roman" pitchFamily="18" charset="0"/>
                <a:ea typeface="華康仿宋體W4(P)" pitchFamily="18" charset="-120"/>
              </a:rPr>
              <a:t>Isoelectric point is the average </a:t>
            </a:r>
          </a:p>
          <a:p>
            <a:pPr defTabSz="762000"/>
            <a:r>
              <a:rPr lang="en-US" altLang="zh-TW" sz="2000">
                <a:solidFill>
                  <a:srgbClr val="9900FF"/>
                </a:solidFill>
                <a:latin typeface="Times New Roman" pitchFamily="18" charset="0"/>
                <a:ea typeface="華康仿宋體W4(P)" pitchFamily="18" charset="-120"/>
              </a:rPr>
              <a:t>of the two p</a:t>
            </a:r>
            <a:r>
              <a:rPr lang="en-US" altLang="zh-TW" sz="2000" i="1">
                <a:solidFill>
                  <a:srgbClr val="9900FF"/>
                </a:solidFill>
                <a:latin typeface="Times New Roman" pitchFamily="18" charset="0"/>
                <a:ea typeface="華康仿宋體W4(P)" pitchFamily="18" charset="-120"/>
              </a:rPr>
              <a:t>K</a:t>
            </a:r>
            <a:r>
              <a:rPr lang="en-US" altLang="zh-TW" sz="2000">
                <a:solidFill>
                  <a:srgbClr val="9900FF"/>
                </a:solidFill>
                <a:latin typeface="Times New Roman" pitchFamily="18" charset="0"/>
                <a:ea typeface="華康仿宋體W4(P)" pitchFamily="18" charset="-120"/>
              </a:rPr>
              <a:t>a flanking the </a:t>
            </a:r>
          </a:p>
          <a:p>
            <a:pPr defTabSz="762000"/>
            <a:r>
              <a:rPr lang="en-US" altLang="zh-TW" sz="2000">
                <a:solidFill>
                  <a:srgbClr val="9900FF"/>
                </a:solidFill>
                <a:latin typeface="Times New Roman" pitchFamily="18" charset="0"/>
                <a:ea typeface="華康仿宋體W4(P)" pitchFamily="18" charset="-120"/>
              </a:rPr>
              <a:t>zero net-charged form</a:t>
            </a:r>
          </a:p>
        </p:txBody>
      </p:sp>
      <p:sp>
        <p:nvSpPr>
          <p:cNvPr id="429147" name="Rectangle 91"/>
          <p:cNvSpPr>
            <a:spLocks noChangeArrowheads="1"/>
          </p:cNvSpPr>
          <p:nvPr/>
        </p:nvSpPr>
        <p:spPr bwMode="auto">
          <a:xfrm>
            <a:off x="6324600" y="3810000"/>
            <a:ext cx="2286000" cy="2190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pSp>
        <p:nvGrpSpPr>
          <p:cNvPr id="11" name="Group 105"/>
          <p:cNvGrpSpPr>
            <a:grpSpLocks/>
          </p:cNvGrpSpPr>
          <p:nvPr/>
        </p:nvGrpSpPr>
        <p:grpSpPr bwMode="auto">
          <a:xfrm>
            <a:off x="5791200" y="4038600"/>
            <a:ext cx="547688" cy="1738313"/>
            <a:chOff x="3648" y="2544"/>
            <a:chExt cx="345" cy="1095"/>
          </a:xfrm>
        </p:grpSpPr>
        <p:sp>
          <p:nvSpPr>
            <p:cNvPr id="429148" name="Text Box 92"/>
            <p:cNvSpPr txBox="1">
              <a:spLocks noChangeArrowheads="1"/>
            </p:cNvSpPr>
            <p:nvPr/>
          </p:nvSpPr>
          <p:spPr bwMode="auto">
            <a:xfrm>
              <a:off x="3648" y="3408"/>
              <a:ext cx="34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1800">
                  <a:solidFill>
                    <a:srgbClr val="FF6600"/>
                  </a:solidFill>
                  <a:latin typeface="Arial" pitchFamily="34" charset="0"/>
                </a:rPr>
                <a:t>p</a:t>
              </a:r>
              <a:r>
                <a:rPr lang="en-US" altLang="zh-TW" sz="1800" i="1">
                  <a:solidFill>
                    <a:srgbClr val="FF6600"/>
                  </a:solidFill>
                  <a:latin typeface="Arial" pitchFamily="34" charset="0"/>
                </a:rPr>
                <a:t>K</a:t>
              </a:r>
              <a:r>
                <a:rPr lang="en-US" altLang="zh-TW" sz="1800" baseline="-25000">
                  <a:solidFill>
                    <a:srgbClr val="FF66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429149" name="Text Box 93"/>
            <p:cNvSpPr txBox="1">
              <a:spLocks noChangeArrowheads="1"/>
            </p:cNvSpPr>
            <p:nvPr/>
          </p:nvSpPr>
          <p:spPr bwMode="auto">
            <a:xfrm>
              <a:off x="3648" y="2976"/>
              <a:ext cx="34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1800">
                  <a:solidFill>
                    <a:srgbClr val="FF6600"/>
                  </a:solidFill>
                  <a:latin typeface="Arial" pitchFamily="34" charset="0"/>
                </a:rPr>
                <a:t>p</a:t>
              </a:r>
              <a:r>
                <a:rPr lang="en-US" altLang="zh-TW" sz="1800" i="1">
                  <a:solidFill>
                    <a:srgbClr val="FF6600"/>
                  </a:solidFill>
                  <a:latin typeface="Arial" pitchFamily="34" charset="0"/>
                </a:rPr>
                <a:t>K</a:t>
              </a:r>
              <a:r>
                <a:rPr lang="en-US" altLang="zh-TW" sz="1800" baseline="-25000">
                  <a:solidFill>
                    <a:srgbClr val="FF66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429150" name="Text Box 94"/>
            <p:cNvSpPr txBox="1">
              <a:spLocks noChangeArrowheads="1"/>
            </p:cNvSpPr>
            <p:nvPr/>
          </p:nvSpPr>
          <p:spPr bwMode="auto">
            <a:xfrm>
              <a:off x="3648" y="2544"/>
              <a:ext cx="34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1800">
                  <a:solidFill>
                    <a:srgbClr val="FF6600"/>
                  </a:solidFill>
                  <a:latin typeface="Arial" pitchFamily="34" charset="0"/>
                </a:rPr>
                <a:t>p</a:t>
              </a:r>
              <a:r>
                <a:rPr lang="en-US" altLang="zh-TW" sz="1800" i="1">
                  <a:solidFill>
                    <a:srgbClr val="FF6600"/>
                  </a:solidFill>
                  <a:latin typeface="Arial" pitchFamily="34" charset="0"/>
                </a:rPr>
                <a:t>K</a:t>
              </a:r>
              <a:r>
                <a:rPr lang="en-US" altLang="zh-TW" sz="1800" baseline="-25000">
                  <a:solidFill>
                    <a:srgbClr val="FF6600"/>
                  </a:solidFill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12" name="Group 100"/>
          <p:cNvGrpSpPr>
            <a:grpSpLocks/>
          </p:cNvGrpSpPr>
          <p:nvPr/>
        </p:nvGrpSpPr>
        <p:grpSpPr bwMode="auto">
          <a:xfrm>
            <a:off x="6324600" y="4191000"/>
            <a:ext cx="1981200" cy="1371600"/>
            <a:chOff x="3984" y="2640"/>
            <a:chExt cx="1248" cy="864"/>
          </a:xfrm>
        </p:grpSpPr>
        <p:sp>
          <p:nvSpPr>
            <p:cNvPr id="429153" name="Line 97"/>
            <p:cNvSpPr>
              <a:spLocks noChangeShapeType="1"/>
            </p:cNvSpPr>
            <p:nvPr/>
          </p:nvSpPr>
          <p:spPr bwMode="auto">
            <a:xfrm>
              <a:off x="3984" y="3504"/>
              <a:ext cx="336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9154" name="Line 98"/>
            <p:cNvSpPr>
              <a:spLocks noChangeShapeType="1"/>
            </p:cNvSpPr>
            <p:nvPr/>
          </p:nvSpPr>
          <p:spPr bwMode="auto">
            <a:xfrm>
              <a:off x="3984" y="3120"/>
              <a:ext cx="816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29155" name="Line 99"/>
            <p:cNvSpPr>
              <a:spLocks noChangeShapeType="1"/>
            </p:cNvSpPr>
            <p:nvPr/>
          </p:nvSpPr>
          <p:spPr bwMode="auto">
            <a:xfrm>
              <a:off x="3984" y="2640"/>
              <a:ext cx="1248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429163" name="Text Box 107"/>
          <p:cNvSpPr txBox="1">
            <a:spLocks noChangeArrowheads="1"/>
          </p:cNvSpPr>
          <p:nvPr/>
        </p:nvSpPr>
        <p:spPr bwMode="auto">
          <a:xfrm>
            <a:off x="5486400" y="0"/>
            <a:ext cx="3657600" cy="709613"/>
          </a:xfrm>
          <a:prstGeom prst="rect">
            <a:avLst/>
          </a:prstGeom>
          <a:solidFill>
            <a:srgbClr val="CC0066"/>
          </a:solidFill>
          <a:ln w="12700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>
              <a:lnSpc>
                <a:spcPct val="110000"/>
              </a:lnSpc>
            </a:pPr>
            <a:r>
              <a:rPr lang="en-US" altLang="zh-TW" sz="3600">
                <a:solidFill>
                  <a:schemeClr val="bg1"/>
                </a:solidFill>
                <a:latin typeface="Arial Black" pitchFamily="34" charset="0"/>
              </a:rPr>
              <a:t>Aspartic acid</a:t>
            </a:r>
          </a:p>
        </p:txBody>
      </p:sp>
      <p:sp>
        <p:nvSpPr>
          <p:cNvPr id="429165" name="Freeform 109"/>
          <p:cNvSpPr>
            <a:spLocks/>
          </p:cNvSpPr>
          <p:nvPr/>
        </p:nvSpPr>
        <p:spPr bwMode="auto">
          <a:xfrm>
            <a:off x="6419850" y="3921125"/>
            <a:ext cx="2079625" cy="1919288"/>
          </a:xfrm>
          <a:custGeom>
            <a:avLst/>
            <a:gdLst/>
            <a:ahLst/>
            <a:cxnLst>
              <a:cxn ang="0">
                <a:pos x="0" y="1209"/>
              </a:cxn>
              <a:cxn ang="0">
                <a:pos x="108" y="1096"/>
              </a:cxn>
              <a:cxn ang="0">
                <a:pos x="312" y="1036"/>
              </a:cxn>
              <a:cxn ang="0">
                <a:pos x="427" y="916"/>
              </a:cxn>
              <a:cxn ang="0">
                <a:pos x="504" y="772"/>
              </a:cxn>
              <a:cxn ang="0">
                <a:pos x="626" y="674"/>
              </a:cxn>
              <a:cxn ang="0">
                <a:pos x="854" y="602"/>
              </a:cxn>
              <a:cxn ang="0">
                <a:pos x="917" y="367"/>
              </a:cxn>
              <a:cxn ang="0">
                <a:pos x="1022" y="232"/>
              </a:cxn>
              <a:cxn ang="0">
                <a:pos x="1257" y="145"/>
              </a:cxn>
              <a:cxn ang="0">
                <a:pos x="1310" y="0"/>
              </a:cxn>
            </a:cxnLst>
            <a:rect l="0" t="0" r="r" b="b"/>
            <a:pathLst>
              <a:path w="1310" h="1209">
                <a:moveTo>
                  <a:pt x="0" y="1209"/>
                </a:moveTo>
                <a:cubicBezTo>
                  <a:pt x="18" y="1190"/>
                  <a:pt x="56" y="1125"/>
                  <a:pt x="108" y="1096"/>
                </a:cubicBezTo>
                <a:cubicBezTo>
                  <a:pt x="166" y="1066"/>
                  <a:pt x="254" y="1067"/>
                  <a:pt x="312" y="1036"/>
                </a:cubicBezTo>
                <a:cubicBezTo>
                  <a:pt x="370" y="1005"/>
                  <a:pt x="408" y="959"/>
                  <a:pt x="427" y="916"/>
                </a:cubicBezTo>
                <a:cubicBezTo>
                  <a:pt x="446" y="873"/>
                  <a:pt x="471" y="815"/>
                  <a:pt x="504" y="772"/>
                </a:cubicBezTo>
                <a:cubicBezTo>
                  <a:pt x="537" y="729"/>
                  <a:pt x="571" y="690"/>
                  <a:pt x="626" y="674"/>
                </a:cubicBezTo>
                <a:cubicBezTo>
                  <a:pt x="681" y="658"/>
                  <a:pt x="805" y="654"/>
                  <a:pt x="854" y="602"/>
                </a:cubicBezTo>
                <a:cubicBezTo>
                  <a:pt x="903" y="550"/>
                  <a:pt x="897" y="448"/>
                  <a:pt x="917" y="367"/>
                </a:cubicBezTo>
                <a:cubicBezTo>
                  <a:pt x="937" y="286"/>
                  <a:pt x="966" y="265"/>
                  <a:pt x="1022" y="232"/>
                </a:cubicBezTo>
                <a:cubicBezTo>
                  <a:pt x="1078" y="199"/>
                  <a:pt x="1205" y="201"/>
                  <a:pt x="1257" y="145"/>
                </a:cubicBezTo>
                <a:cubicBezTo>
                  <a:pt x="1309" y="89"/>
                  <a:pt x="1299" y="30"/>
                  <a:pt x="1310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a-IR"/>
          </a:p>
        </p:txBody>
      </p:sp>
      <p:grpSp>
        <p:nvGrpSpPr>
          <p:cNvPr id="13" name="Group 106"/>
          <p:cNvGrpSpPr>
            <a:grpSpLocks/>
          </p:cNvGrpSpPr>
          <p:nvPr/>
        </p:nvGrpSpPr>
        <p:grpSpPr bwMode="auto">
          <a:xfrm>
            <a:off x="6288088" y="3743325"/>
            <a:ext cx="2227262" cy="2327275"/>
            <a:chOff x="3960" y="2368"/>
            <a:chExt cx="1403" cy="1466"/>
          </a:xfrm>
        </p:grpSpPr>
        <p:sp>
          <p:nvSpPr>
            <p:cNvPr id="429157" name="Text Box 101"/>
            <p:cNvSpPr txBox="1">
              <a:spLocks noChangeArrowheads="1"/>
            </p:cNvSpPr>
            <p:nvPr/>
          </p:nvSpPr>
          <p:spPr bwMode="auto">
            <a:xfrm>
              <a:off x="3960" y="3584"/>
              <a:ext cx="32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000">
                  <a:solidFill>
                    <a:srgbClr val="6600FF"/>
                  </a:solidFill>
                  <a:latin typeface="Arial Black" pitchFamily="34" charset="0"/>
                </a:rPr>
                <a:t>+1</a:t>
              </a:r>
            </a:p>
          </p:txBody>
        </p:sp>
        <p:sp>
          <p:nvSpPr>
            <p:cNvPr id="429158" name="Text Box 102"/>
            <p:cNvSpPr txBox="1">
              <a:spLocks noChangeArrowheads="1"/>
            </p:cNvSpPr>
            <p:nvPr/>
          </p:nvSpPr>
          <p:spPr bwMode="auto">
            <a:xfrm>
              <a:off x="4478" y="3208"/>
              <a:ext cx="22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000">
                  <a:solidFill>
                    <a:srgbClr val="9900FF"/>
                  </a:solidFill>
                  <a:latin typeface="Arial Black" pitchFamily="34" charset="0"/>
                </a:rPr>
                <a:t>0</a:t>
              </a:r>
            </a:p>
          </p:txBody>
        </p:sp>
        <p:sp>
          <p:nvSpPr>
            <p:cNvPr id="429159" name="Text Box 103"/>
            <p:cNvSpPr txBox="1">
              <a:spLocks noChangeArrowheads="1"/>
            </p:cNvSpPr>
            <p:nvPr/>
          </p:nvSpPr>
          <p:spPr bwMode="auto">
            <a:xfrm>
              <a:off x="4934" y="2760"/>
              <a:ext cx="2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000">
                  <a:solidFill>
                    <a:srgbClr val="FF00FF"/>
                  </a:solidFill>
                  <a:latin typeface="Arial Black" pitchFamily="34" charset="0"/>
                </a:rPr>
                <a:t>-1</a:t>
              </a:r>
            </a:p>
          </p:txBody>
        </p:sp>
        <p:sp>
          <p:nvSpPr>
            <p:cNvPr id="429160" name="Text Box 104"/>
            <p:cNvSpPr txBox="1">
              <a:spLocks noChangeArrowheads="1"/>
            </p:cNvSpPr>
            <p:nvPr/>
          </p:nvSpPr>
          <p:spPr bwMode="auto">
            <a:xfrm>
              <a:off x="5087" y="2368"/>
              <a:ext cx="2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000">
                  <a:solidFill>
                    <a:srgbClr val="FF00FF"/>
                  </a:solidFill>
                  <a:latin typeface="Arial Black" pitchFamily="34" charset="0"/>
                </a:rPr>
                <a:t>-2</a:t>
              </a:r>
            </a:p>
          </p:txBody>
        </p:sp>
      </p:grpSp>
      <p:sp>
        <p:nvSpPr>
          <p:cNvPr id="429166" name="Rectangle 110"/>
          <p:cNvSpPr>
            <a:spLocks noChangeArrowheads="1"/>
          </p:cNvSpPr>
          <p:nvPr/>
        </p:nvSpPr>
        <p:spPr bwMode="auto">
          <a:xfrm>
            <a:off x="7119938" y="6583363"/>
            <a:ext cx="2024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altLang="zh-TW" sz="1200">
                <a:latin typeface="Arial" pitchFamily="34" charset="0"/>
                <a:ea typeface="華康細明體(P)" pitchFamily="18" charset="-120"/>
              </a:rPr>
              <a:t>Juang RH (2004) BCbasics</a:t>
            </a:r>
          </a:p>
        </p:txBody>
      </p:sp>
      <p:sp>
        <p:nvSpPr>
          <p:cNvPr id="429167" name="Text Box 111"/>
          <p:cNvSpPr txBox="1">
            <a:spLocks noChangeArrowheads="1"/>
          </p:cNvSpPr>
          <p:nvPr/>
        </p:nvSpPr>
        <p:spPr bwMode="auto">
          <a:xfrm>
            <a:off x="7164388" y="6092825"/>
            <a:ext cx="654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800">
                <a:latin typeface="Arial" pitchFamily="34" charset="0"/>
              </a:rPr>
              <a:t>[OH]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9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9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2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2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2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42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42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120" grpId="0" animBg="1"/>
      <p:bldP spid="429121" grpId="0" animBg="1"/>
      <p:bldP spid="429109" grpId="0" animBg="1"/>
      <p:bldP spid="429105" grpId="0" autoUpdateAnimBg="0"/>
      <p:bldP spid="429106" grpId="0" autoUpdateAnimBg="0"/>
      <p:bldP spid="429107" grpId="0" autoUpdateAnimBg="0"/>
      <p:bldP spid="429108" grpId="0" autoUpdateAnimBg="0"/>
      <p:bldP spid="429133" grpId="0" autoUpdateAnimBg="0"/>
      <p:bldP spid="429143" grpId="0" autoUpdateAnimBg="0"/>
      <p:bldP spid="429145" grpId="0" autoUpdateAnimBg="0"/>
      <p:bldP spid="429147" grpId="0" animBg="1"/>
      <p:bldP spid="429165" grpId="0" animBg="1"/>
      <p:bldP spid="429166" grpId="0"/>
      <p:bldP spid="4291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381000"/>
            <a:ext cx="8540750" cy="6019800"/>
          </a:xfrm>
        </p:spPr>
        <p:txBody>
          <a:bodyPr/>
          <a:lstStyle/>
          <a:p>
            <a:pPr>
              <a:buClr>
                <a:srgbClr val="B3F599"/>
              </a:buClr>
              <a:buFontTx/>
              <a:buChar char="•"/>
            </a:pPr>
            <a:r>
              <a:rPr lang="cs-CZ" sz="2400"/>
              <a:t>Zwitterionic structure is neutral and its value of pH is called isoelectric point.</a:t>
            </a:r>
          </a:p>
        </p:txBody>
      </p:sp>
      <p:pic>
        <p:nvPicPr>
          <p:cNvPr id="12494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876800"/>
            <a:ext cx="2743200" cy="1116013"/>
          </a:xfrm>
          <a:prstGeom prst="rect">
            <a:avLst/>
          </a:prstGeom>
          <a:noFill/>
        </p:spPr>
      </p:pic>
      <p:pic>
        <p:nvPicPr>
          <p:cNvPr id="124943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990600"/>
            <a:ext cx="7385050" cy="414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57200" y="3810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Arial" pitchFamily="34" charset="0"/>
                <a:cs typeface="Times New Roman" pitchFamily="18" charset="0"/>
              </a:rPr>
              <a:t>(a) </a:t>
            </a:r>
            <a:r>
              <a:rPr lang="en-GB" u="sng">
                <a:latin typeface="Arial" pitchFamily="34" charset="0"/>
                <a:cs typeface="Times New Roman" pitchFamily="18" charset="0"/>
              </a:rPr>
              <a:t>Acidity and Basicity of amino acids</a:t>
            </a:r>
            <a:r>
              <a:rPr lang="en-US" sz="1100"/>
              <a:t> </a:t>
            </a:r>
            <a:endParaRPr lang="en-US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535988" cy="497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838200"/>
            <a:ext cx="4424363" cy="5792788"/>
          </a:xfrm>
          <a:prstGeom prst="rect">
            <a:avLst/>
          </a:prstGeom>
          <a:noFill/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04800" y="495300"/>
            <a:ext cx="48768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Arial" pitchFamily="34" charset="0"/>
                <a:cs typeface="Times New Roman" pitchFamily="18" charset="0"/>
              </a:rPr>
              <a:t>(b) </a:t>
            </a:r>
            <a:r>
              <a:rPr lang="en-GB" u="sng">
                <a:latin typeface="Arial" pitchFamily="34" charset="0"/>
                <a:cs typeface="Times New Roman" pitchFamily="18" charset="0"/>
              </a:rPr>
              <a:t>Titration Curve of Amino Acids</a:t>
            </a:r>
          </a:p>
          <a:p>
            <a:endParaRPr lang="en-GB" u="sng">
              <a:latin typeface="Arial" pitchFamily="34" charset="0"/>
              <a:cs typeface="Times New Roman" pitchFamily="18" charset="0"/>
            </a:endParaRPr>
          </a:p>
          <a:p>
            <a:r>
              <a:rPr lang="en-GB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</a:t>
            </a:r>
            <a:r>
              <a:rPr lang="en-GB">
                <a:ea typeface="Arial Unicode MS" pitchFamily="34" charset="-128"/>
                <a:cs typeface="Arial Unicode MS" pitchFamily="34" charset="-128"/>
              </a:rPr>
              <a:t> The pH at which a molecule</a:t>
            </a:r>
            <a:r>
              <a:rPr lang="en-GB">
                <a:latin typeface="Arial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GB">
                <a:ea typeface="Arial Unicode MS" pitchFamily="34" charset="-128"/>
                <a:cs typeface="Arial Unicode MS" pitchFamily="34" charset="-128"/>
              </a:rPr>
              <a:t>s net charge is zero is called </a:t>
            </a:r>
            <a:endParaRPr lang="en-CA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GB">
                <a:ea typeface="Arial Unicode MS" pitchFamily="34" charset="-128"/>
                <a:cs typeface="Arial Unicode MS" pitchFamily="34" charset="-128"/>
              </a:rPr>
              <a:t>   the </a:t>
            </a:r>
            <a:r>
              <a:rPr lang="en-GB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isoelectric point</a:t>
            </a:r>
            <a:r>
              <a:rPr lang="en-GB">
                <a:ea typeface="Arial Unicode MS" pitchFamily="34" charset="-128"/>
                <a:cs typeface="Arial Unicode MS" pitchFamily="34" charset="-128"/>
              </a:rPr>
              <a:t> or the </a:t>
            </a:r>
            <a:r>
              <a:rPr lang="en-GB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pI</a:t>
            </a:r>
            <a:endParaRPr lang="en-CA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GB">
                <a:latin typeface="Arial"/>
                <a:ea typeface="Arial Unicode MS" pitchFamily="34" charset="-128"/>
                <a:cs typeface="Arial Unicode MS" pitchFamily="34" charset="-128"/>
              </a:rPr>
              <a:t> </a:t>
            </a:r>
            <a:endParaRPr lang="en-CA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GB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</a:t>
            </a:r>
            <a:r>
              <a:rPr lang="en-GB">
                <a:ea typeface="Arial Unicode MS" pitchFamily="34" charset="-128"/>
                <a:cs typeface="Arial Unicode MS" pitchFamily="34" charset="-128"/>
              </a:rPr>
              <a:t> For two ionizable groups: pI = ? (such as carboxyl &amp; amino)</a:t>
            </a:r>
            <a:endParaRPr lang="en-CA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GB">
                <a:ea typeface="Arial Unicode MS" pitchFamily="34" charset="-128"/>
                <a:cs typeface="Arial Unicode MS" pitchFamily="34" charset="-128"/>
              </a:rPr>
              <a:t>     </a:t>
            </a:r>
            <a:endParaRPr lang="en-CA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GB">
                <a:ea typeface="Arial Unicode MS" pitchFamily="34" charset="-128"/>
                <a:cs typeface="Arial Unicode MS" pitchFamily="34" charset="-128"/>
              </a:rPr>
              <a:t>                        </a:t>
            </a:r>
            <a:r>
              <a:rPr lang="en-CA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CA" i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CA" sz="3200" baseline="-3000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a1</a:t>
            </a:r>
            <a:r>
              <a:rPr lang="en-CA" baseline="-3000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CA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+ p</a:t>
            </a:r>
            <a:r>
              <a:rPr lang="en-CA" i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CA" sz="3200" baseline="-3000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a2</a:t>
            </a:r>
            <a:endParaRPr lang="en-CA" sz="320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CA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          pI   = </a:t>
            </a:r>
            <a:endParaRPr lang="en-CA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CA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                              2</a:t>
            </a:r>
            <a:endParaRPr lang="en-CA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GB">
                <a:cs typeface="Times New Roman" pitchFamily="18" charset="0"/>
              </a:rPr>
              <a:t> </a:t>
            </a:r>
            <a:endParaRPr lang="en-US">
              <a:latin typeface="Arial" pitchFamily="34" charset="0"/>
            </a:endParaRP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2079625" y="43942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13" y="379413"/>
            <a:ext cx="6529387" cy="6097587"/>
          </a:xfrm>
          <a:prstGeom prst="rect">
            <a:avLst/>
          </a:prstGeom>
          <a:noFill/>
        </p:spPr>
      </p:pic>
      <p:sp>
        <p:nvSpPr>
          <p:cNvPr id="119811" name="Line 3"/>
          <p:cNvSpPr>
            <a:spLocks noChangeShapeType="1"/>
          </p:cNvSpPr>
          <p:nvPr/>
        </p:nvSpPr>
        <p:spPr bwMode="auto">
          <a:xfrm>
            <a:off x="3924300" y="5300663"/>
            <a:ext cx="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4650" y="457200"/>
            <a:ext cx="7499350" cy="6097588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2743200"/>
            <a:ext cx="91440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300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 good buffer at </a:t>
            </a:r>
          </a:p>
          <a:p>
            <a:r>
              <a:rPr lang="en-US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~ pH 6.</a:t>
            </a:r>
          </a:p>
          <a:p>
            <a:r>
              <a:rPr lang="en-US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pI = </a:t>
            </a:r>
          </a:p>
          <a:p>
            <a:r>
              <a:rPr lang="en-US" sz="1300">
                <a:ea typeface="Arial Unicode MS" pitchFamily="34" charset="-128"/>
                <a:cs typeface="Arial Unicode MS" pitchFamily="34" charset="-128"/>
              </a:rPr>
              <a:t>    </a:t>
            </a:r>
            <a:endParaRPr lang="en-US" sz="13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304800" y="11430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</a:t>
            </a:r>
            <a:r>
              <a:rPr lang="en-US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Histidine</a:t>
            </a:r>
            <a:r>
              <a:rPr lang="en-US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en-US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endParaRPr lang="en-US">
              <a:solidFill>
                <a:srgbClr val="0000FF"/>
              </a:solidFill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304800"/>
            <a:ext cx="8540750" cy="6172200"/>
          </a:xfrm>
        </p:spPr>
        <p:txBody>
          <a:bodyPr/>
          <a:lstStyle/>
          <a:p>
            <a:pPr>
              <a:buClr>
                <a:srgbClr val="B3F599"/>
              </a:buClr>
              <a:buFontTx/>
              <a:buChar char="•"/>
            </a:pPr>
            <a:r>
              <a:rPr lang="cs-CZ" sz="2400"/>
              <a:t>majority of amino acids has amphoteric character – functional group –COOH is the reason of acidity and –NH</a:t>
            </a:r>
            <a:r>
              <a:rPr lang="cs-CZ" sz="2400" baseline="-25000"/>
              <a:t>2 </a:t>
            </a:r>
            <a:r>
              <a:rPr lang="cs-CZ" sz="2400"/>
              <a:t>group causes basic properties.</a:t>
            </a:r>
          </a:p>
          <a:p>
            <a:pPr>
              <a:buClr>
                <a:srgbClr val="B3F599"/>
              </a:buClr>
              <a:buFontTx/>
              <a:buChar char="•"/>
            </a:pPr>
            <a:r>
              <a:rPr lang="cs-CZ" sz="2400"/>
              <a:t>in basic environment AA dissociate proton to form carboxyl anion –COO</a:t>
            </a:r>
            <a:r>
              <a:rPr lang="cs-CZ" sz="2400" baseline="46000"/>
              <a:t>-</a:t>
            </a:r>
            <a:r>
              <a:rPr lang="cs-CZ" sz="2400"/>
              <a:t>. Basic surround defends –NH</a:t>
            </a:r>
            <a:r>
              <a:rPr lang="cs-CZ" sz="2400" baseline="-25000"/>
              <a:t>2 </a:t>
            </a:r>
            <a:r>
              <a:rPr lang="cs-CZ" sz="2400"/>
              <a:t>against dissociation.</a:t>
            </a:r>
          </a:p>
          <a:p>
            <a:pPr>
              <a:buClr>
                <a:srgbClr val="B3F599"/>
              </a:buClr>
              <a:buFontTx/>
              <a:buChar char="•"/>
            </a:pPr>
            <a:r>
              <a:rPr lang="cs-CZ" sz="2400"/>
              <a:t>in acidic environment AA accept proton to form amonium cation –NH</a:t>
            </a:r>
            <a:r>
              <a:rPr lang="cs-CZ" sz="2400" baseline="-25000"/>
              <a:t>3</a:t>
            </a:r>
            <a:r>
              <a:rPr lang="cs-CZ" sz="2400" baseline="46000"/>
              <a:t>+</a:t>
            </a:r>
            <a:r>
              <a:rPr lang="cs-CZ" sz="2400"/>
              <a:t>. Acidic environment defends –COOH against dissociation.</a:t>
            </a:r>
          </a:p>
          <a:p>
            <a:pPr>
              <a:buClr>
                <a:srgbClr val="B3F599"/>
              </a:buClr>
              <a:buFontTx/>
              <a:buChar char="•"/>
            </a:pPr>
            <a:endParaRPr lang="cs-CZ" sz="2400" baseline="-25000"/>
          </a:p>
        </p:txBody>
      </p:sp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5334000"/>
            <a:ext cx="1743075" cy="257175"/>
          </a:xfrm>
          <a:prstGeom prst="rect">
            <a:avLst/>
          </a:prstGeom>
          <a:noFill/>
        </p:spPr>
      </p:pic>
      <p:pic>
        <p:nvPicPr>
          <p:cNvPr id="12391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257800"/>
            <a:ext cx="514350" cy="476250"/>
          </a:xfrm>
          <a:prstGeom prst="rect">
            <a:avLst/>
          </a:prstGeom>
          <a:noFill/>
        </p:spPr>
      </p:pic>
      <p:pic>
        <p:nvPicPr>
          <p:cNvPr id="12391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257800"/>
            <a:ext cx="581025" cy="428625"/>
          </a:xfrm>
          <a:prstGeom prst="rect">
            <a:avLst/>
          </a:prstGeom>
          <a:noFill/>
        </p:spPr>
      </p:pic>
      <p:pic>
        <p:nvPicPr>
          <p:cNvPr id="123918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638800"/>
            <a:ext cx="581025" cy="476250"/>
          </a:xfrm>
          <a:prstGeom prst="rect">
            <a:avLst/>
          </a:prstGeom>
          <a:noFill/>
        </p:spPr>
      </p:pic>
      <p:pic>
        <p:nvPicPr>
          <p:cNvPr id="12391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114800"/>
            <a:ext cx="7850188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915400" cy="3471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8535988" cy="4230688"/>
          </a:xfrm>
          <a:prstGeom prst="rect">
            <a:avLst/>
          </a:prstGeom>
          <a:noFill/>
        </p:spPr>
      </p:pic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905000" y="533400"/>
            <a:ext cx="437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Serylglycyltyrosylalanylleucine.</a:t>
            </a:r>
            <a:endParaRPr lang="en-CA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2590800" y="1066800"/>
            <a:ext cx="291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Ser-Gly-Tyr-Ala-Leu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581400" y="1600200"/>
            <a:ext cx="122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>
                <a:latin typeface="Arial" pitchFamily="34" charset="0"/>
                <a:cs typeface="Times New Roman" pitchFamily="18" charset="0"/>
              </a:rPr>
              <a:t>SGTAL</a:t>
            </a:r>
            <a:r>
              <a:rPr lang="en-US" sz="1100">
                <a:latin typeface="Arial" pitchFamily="34" charset="0"/>
              </a:rPr>
              <a:t> 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609600" y="2541588"/>
            <a:ext cx="1924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N-terminus</a:t>
            </a:r>
            <a:endParaRPr lang="en-CA" sz="2800" b="1">
              <a:solidFill>
                <a:srgbClr val="0000FF"/>
              </a:solidFill>
            </a:endParaRP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6934200" y="2465388"/>
            <a:ext cx="1924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C-terminus</a:t>
            </a:r>
            <a:endParaRPr lang="en-CA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3" name="Picture 7" descr="ad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1981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4" name="Picture 8" descr="oxytoc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0"/>
            <a:ext cx="1882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1981200" y="5334000"/>
            <a:ext cx="441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Vasopressin                     Oxytocin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066799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600" dirty="0" smtClean="0"/>
              <a:t>phi (Φ) and psi (Ψ) angles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784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Orientation of the main chain atoms of a</a:t>
            </a:r>
            <a:br>
              <a:rPr lang="en-US" sz="2800" dirty="0" smtClean="0"/>
            </a:br>
            <a:r>
              <a:rPr lang="en-US" sz="2800" dirty="0" smtClean="0"/>
              <a:t>peptide about the axis of an α helix</a:t>
            </a:r>
            <a:endParaRPr lang="fa-IR" sz="2800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002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Hydrogen bond  </a:t>
            </a:r>
            <a:r>
              <a:rPr lang="en-US" sz="2800" dirty="0" err="1" smtClean="0"/>
              <a:t>formedbetween</a:t>
            </a:r>
            <a:r>
              <a:rPr lang="en-US" sz="2800" dirty="0" smtClean="0"/>
              <a:t> H and O atoms stabilize a polypeptide in an </a:t>
            </a:r>
            <a:r>
              <a:rPr lang="el-GR" sz="2800" dirty="0" smtClean="0"/>
              <a:t>α-</a:t>
            </a:r>
            <a:r>
              <a:rPr lang="en-US" sz="2800" dirty="0" smtClean="0"/>
              <a:t>helical conformation</a:t>
            </a:r>
            <a:endParaRPr lang="fa-IR" sz="2800" dirty="0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600200"/>
            <a:ext cx="2743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View down the axis of an α helix.</a:t>
            </a:r>
            <a:endParaRPr lang="fa-IR" sz="3200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59436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Spacing and bond angles of the hydrogen</a:t>
            </a:r>
            <a:br>
              <a:rPr lang="en-US" sz="2400" dirty="0" smtClean="0"/>
            </a:br>
            <a:r>
              <a:rPr lang="en-US" sz="2400" dirty="0" smtClean="0"/>
              <a:t> sheets</a:t>
            </a:r>
            <a:r>
              <a:rPr lang="fa-IR" sz="2400" dirty="0" smtClean="0"/>
              <a:t> </a:t>
            </a:r>
            <a:r>
              <a:rPr lang="en-US" sz="2400" dirty="0" smtClean="0"/>
              <a:t> bonds of </a:t>
            </a:r>
            <a:r>
              <a:rPr lang="en-US" sz="2400" dirty="0" err="1" smtClean="0"/>
              <a:t>antiparallel</a:t>
            </a:r>
            <a:r>
              <a:rPr lang="en-US" sz="2400" dirty="0" smtClean="0"/>
              <a:t> and parallel pleated β</a:t>
            </a:r>
            <a:endParaRPr lang="fa-IR" sz="2400" dirty="0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478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β-turn that links two segments of </a:t>
            </a:r>
            <a:r>
              <a:rPr lang="en-US" sz="3200" dirty="0" err="1" smtClean="0"/>
              <a:t>antiparallel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l-GR" sz="3200" dirty="0" smtClean="0"/>
              <a:t>β </a:t>
            </a:r>
            <a:r>
              <a:rPr lang="en-US" sz="3200" dirty="0" smtClean="0"/>
              <a:t>sheet.</a:t>
            </a:r>
            <a:endParaRPr lang="fa-IR" sz="3200" dirty="0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05087" y="1834356"/>
            <a:ext cx="39338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enzyme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triose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phosphate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isomerase</a:t>
            </a:r>
            <a:endParaRPr lang="fa-I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7524" y="1600200"/>
            <a:ext cx="46489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220663" y="606425"/>
            <a:ext cx="866743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u="sng" dirty="0">
                <a:latin typeface="Arial" pitchFamily="34" charset="0"/>
                <a:cs typeface="Times New Roman" pitchFamily="18" charset="0"/>
              </a:rPr>
              <a:t>Chemical </a:t>
            </a:r>
            <a:r>
              <a:rPr lang="en-CA" sz="2400" u="sng" dirty="0">
                <a:latin typeface="Arial" pitchFamily="34" charset="0"/>
                <a:cs typeface="Times New Roman" pitchFamily="18" charset="0"/>
              </a:rPr>
              <a:t>Foundations (Chapter 1)</a:t>
            </a:r>
          </a:p>
          <a:p>
            <a:endParaRPr lang="en-CA" sz="2400" dirty="0">
              <a:latin typeface="Arial" pitchFamily="34" charset="0"/>
              <a:cs typeface="Times New Roman" pitchFamily="18" charset="0"/>
            </a:endParaRPr>
          </a:p>
          <a:p>
            <a:r>
              <a:rPr lang="en-CA" sz="2400" dirty="0">
                <a:latin typeface="Arial" pitchFamily="34" charset="0"/>
                <a:cs typeface="Times New Roman" pitchFamily="18" charset="0"/>
              </a:rPr>
              <a:t>Stereochemistry</a:t>
            </a:r>
            <a:r>
              <a:rPr lang="en-CA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‒</a:t>
            </a:r>
            <a:r>
              <a:rPr lang="en-CA" sz="2400" dirty="0">
                <a:latin typeface="Arial" pitchFamily="34" charset="0"/>
                <a:cs typeface="Times New Roman" pitchFamily="18" charset="0"/>
              </a:rPr>
              <a:t> Configuration &amp; Conformation</a:t>
            </a:r>
          </a:p>
          <a:p>
            <a:endParaRPr lang="en-CA" sz="2400" dirty="0">
              <a:latin typeface="Arial" pitchFamily="34" charset="0"/>
              <a:cs typeface="Times New Roman" pitchFamily="18" charset="0"/>
            </a:endParaRPr>
          </a:p>
          <a:p>
            <a:r>
              <a:rPr lang="en-CA" sz="2400" b="1" dirty="0">
                <a:solidFill>
                  <a:srgbClr val="FF0000"/>
                </a:solidFill>
                <a:cs typeface="Times New Roman" pitchFamily="18" charset="0"/>
              </a:rPr>
              <a:t>Stereochemistry</a:t>
            </a:r>
            <a:r>
              <a:rPr lang="en-CA" sz="2400" dirty="0">
                <a:cs typeface="Times New Roman" pitchFamily="18" charset="0"/>
              </a:rPr>
              <a:t>: the arrangement of the molecule’s atoms </a:t>
            </a:r>
          </a:p>
          <a:p>
            <a:r>
              <a:rPr lang="en-CA" sz="2400" dirty="0">
                <a:cs typeface="Times New Roman" pitchFamily="18" charset="0"/>
              </a:rPr>
              <a:t>     in 3-D space.</a:t>
            </a:r>
          </a:p>
          <a:p>
            <a:endParaRPr lang="en-CA" sz="2400" dirty="0">
              <a:cs typeface="Times New Roman" pitchFamily="18" charset="0"/>
            </a:endParaRPr>
          </a:p>
          <a:p>
            <a:r>
              <a:rPr lang="en-CA" sz="2400" b="1" dirty="0">
                <a:solidFill>
                  <a:srgbClr val="FF0000"/>
                </a:solidFill>
                <a:cs typeface="Times New Roman" pitchFamily="18" charset="0"/>
              </a:rPr>
              <a:t>Configuration</a:t>
            </a:r>
            <a:r>
              <a:rPr lang="en-CA" sz="2400" dirty="0">
                <a:cs typeface="Times New Roman" pitchFamily="18" charset="0"/>
              </a:rPr>
              <a:t>: Fixed structural arrangement of atoms in a molecule.</a:t>
            </a:r>
          </a:p>
          <a:p>
            <a:endParaRPr lang="en-CA" sz="2400" dirty="0">
              <a:cs typeface="Times New Roman" pitchFamily="18" charset="0"/>
            </a:endParaRPr>
          </a:p>
          <a:p>
            <a:r>
              <a:rPr lang="en-CA" sz="2400" b="1" dirty="0">
                <a:solidFill>
                  <a:srgbClr val="FF0000"/>
                </a:solidFill>
                <a:cs typeface="Times New Roman" pitchFamily="18" charset="0"/>
              </a:rPr>
              <a:t>Conformation</a:t>
            </a:r>
            <a:r>
              <a:rPr lang="en-CA" sz="2400" dirty="0">
                <a:cs typeface="Times New Roman" pitchFamily="18" charset="0"/>
              </a:rPr>
              <a:t>: Spatial arrangements of atoms in a molecule </a:t>
            </a:r>
          </a:p>
          <a:p>
            <a:r>
              <a:rPr lang="en-CA" sz="2400" dirty="0">
                <a:cs typeface="Times New Roman" pitchFamily="18" charset="0"/>
              </a:rPr>
              <a:t>     that can come about through free rotation of the atoms about </a:t>
            </a:r>
          </a:p>
          <a:p>
            <a:r>
              <a:rPr lang="en-CA" sz="2400" dirty="0">
                <a:cs typeface="Times New Roman" pitchFamily="18" charset="0"/>
              </a:rPr>
              <a:t>     a single bond (without breaking any bonds). </a:t>
            </a:r>
          </a:p>
          <a:p>
            <a:endParaRPr lang="en-CA" dirty="0">
              <a:cs typeface="Times New Roman" pitchFamily="18" charset="0"/>
            </a:endParaRPr>
          </a:p>
          <a:p>
            <a:endParaRPr lang="en-CA" dirty="0">
              <a:latin typeface="Arial" pitchFamily="34" charset="0"/>
              <a:cs typeface="Times New Roman" pitchFamily="18" charset="0"/>
            </a:endParaRPr>
          </a:p>
          <a:p>
            <a:endParaRPr lang="en-CA" dirty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Domain structure. </a:t>
            </a:r>
            <a:r>
              <a:rPr lang="fr-FR" sz="3200" dirty="0" err="1" smtClean="0"/>
              <a:t>Protein</a:t>
            </a:r>
            <a:r>
              <a:rPr lang="fr-FR" sz="3200" dirty="0" smtClean="0"/>
              <a:t> kinases </a:t>
            </a:r>
            <a:r>
              <a:rPr lang="fr-FR" sz="3200" dirty="0" err="1" smtClean="0"/>
              <a:t>contain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en-US" sz="3200" dirty="0" smtClean="0"/>
              <a:t>two domains</a:t>
            </a:r>
            <a:endParaRPr lang="fa-IR" sz="3200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3297" y="1600200"/>
            <a:ext cx="30774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Primary, secondary, and tertiary structures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collagen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723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Molecular features of collagen structure</a:t>
            </a:r>
            <a:endParaRPr lang="fa-IR" sz="3200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5562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9404" y="1600200"/>
            <a:ext cx="905192" cy="4525963"/>
          </a:xfrm>
        </p:spPr>
      </p:pic>
    </p:spTree>
    <p:extLst>
      <p:ext uri="{BB962C8B-B14F-4D97-AF65-F5344CB8AC3E}">
        <p14:creationId xmlns:p14="http://schemas.microsoft.com/office/powerpoint/2010/main" xmlns="" val="15229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Collagen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624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21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Types of collagen and their genes</a:t>
            </a:r>
            <a:endParaRPr lang="fa-I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52577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640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Ehlers-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Danlos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Syndrom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362200"/>
            <a:ext cx="2933700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362200"/>
            <a:ext cx="3238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49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Osteogenesis imperfecta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2590800"/>
            <a:ext cx="4495800" cy="2667000"/>
          </a:xfrm>
        </p:spPr>
      </p:pic>
    </p:spTree>
    <p:extLst>
      <p:ext uri="{BB962C8B-B14F-4D97-AF65-F5344CB8AC3E}">
        <p14:creationId xmlns:p14="http://schemas.microsoft.com/office/powerpoint/2010/main" xmlns="" val="12891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Alzheimer's disease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752600"/>
            <a:ext cx="5029200" cy="42672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74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 amyloid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752600"/>
            <a:ext cx="3733800" cy="4495800"/>
          </a:xfrm>
        </p:spPr>
      </p:pic>
    </p:spTree>
    <p:extLst>
      <p:ext uri="{BB962C8B-B14F-4D97-AF65-F5344CB8AC3E}">
        <p14:creationId xmlns:p14="http://schemas.microsoft.com/office/powerpoint/2010/main" xmlns="" val="428951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912128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CA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CA" sz="2400" i="1" dirty="0">
                <a:cs typeface="Times New Roman" pitchFamily="18" charset="0"/>
              </a:rPr>
              <a:t>     </a:t>
            </a:r>
            <a:r>
              <a:rPr lang="en-CA" sz="2400" i="1" dirty="0">
                <a:solidFill>
                  <a:srgbClr val="FF0000"/>
                </a:solidFill>
                <a:cs typeface="Times New Roman" pitchFamily="18" charset="0"/>
              </a:rPr>
              <a:t>R</a:t>
            </a:r>
            <a:r>
              <a:rPr lang="en-CA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CA" sz="2400" i="1" dirty="0" err="1">
                <a:solidFill>
                  <a:srgbClr val="FF0000"/>
                </a:solidFill>
                <a:cs typeface="Times New Roman" pitchFamily="18" charset="0"/>
              </a:rPr>
              <a:t>vs</a:t>
            </a:r>
            <a:r>
              <a:rPr lang="en-CA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CA" sz="2400" i="1" dirty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CA" sz="2400" dirty="0">
                <a:solidFill>
                  <a:srgbClr val="FF0000"/>
                </a:solidFill>
                <a:cs typeface="Times New Roman" pitchFamily="18" charset="0"/>
              </a:rPr>
              <a:t>               </a:t>
            </a:r>
            <a:r>
              <a:rPr lang="en-CA" sz="2400" i="1" dirty="0">
                <a:solidFill>
                  <a:srgbClr val="FF0000"/>
                </a:solidFill>
                <a:cs typeface="Times New Roman" pitchFamily="18" charset="0"/>
              </a:rPr>
              <a:t>D</a:t>
            </a:r>
            <a:r>
              <a:rPr lang="en-CA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CA" sz="2400" dirty="0" err="1">
                <a:solidFill>
                  <a:srgbClr val="FF0000"/>
                </a:solidFill>
                <a:cs typeface="Times New Roman" pitchFamily="18" charset="0"/>
              </a:rPr>
              <a:t>vs</a:t>
            </a:r>
            <a:r>
              <a:rPr lang="en-CA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CA" sz="2400" i="1" dirty="0">
                <a:solidFill>
                  <a:srgbClr val="FF0000"/>
                </a:solidFill>
                <a:cs typeface="Times New Roman" pitchFamily="18" charset="0"/>
              </a:rPr>
              <a:t>L</a:t>
            </a:r>
            <a:r>
              <a:rPr lang="en-CA" sz="2400" dirty="0">
                <a:solidFill>
                  <a:srgbClr val="FF0000"/>
                </a:solidFill>
                <a:cs typeface="Times New Roman" pitchFamily="18" charset="0"/>
              </a:rPr>
              <a:t>                </a:t>
            </a:r>
            <a:r>
              <a:rPr lang="en-CA" sz="2400" i="1" dirty="0" err="1">
                <a:solidFill>
                  <a:srgbClr val="FF0000"/>
                </a:solidFill>
                <a:cs typeface="Times New Roman" pitchFamily="18" charset="0"/>
              </a:rPr>
              <a:t>cis</a:t>
            </a:r>
            <a:r>
              <a:rPr lang="en-CA" sz="2400" dirty="0">
                <a:solidFill>
                  <a:srgbClr val="FF0000"/>
                </a:solidFill>
                <a:cs typeface="Times New Roman" pitchFamily="18" charset="0"/>
              </a:rPr>
              <a:t> (</a:t>
            </a:r>
            <a:r>
              <a:rPr lang="en-CA" sz="2400" i="1" dirty="0">
                <a:solidFill>
                  <a:srgbClr val="FF0000"/>
                </a:solidFill>
                <a:cs typeface="Times New Roman" pitchFamily="18" charset="0"/>
              </a:rPr>
              <a:t>Z</a:t>
            </a:r>
            <a:r>
              <a:rPr lang="en-CA" sz="2400" dirty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en-CA" sz="2400" i="1" dirty="0" err="1">
                <a:solidFill>
                  <a:srgbClr val="FF0000"/>
                </a:solidFill>
                <a:cs typeface="Times New Roman" pitchFamily="18" charset="0"/>
              </a:rPr>
              <a:t>vs</a:t>
            </a:r>
            <a:r>
              <a:rPr lang="en-CA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CA" sz="2400" i="1" dirty="0">
                <a:solidFill>
                  <a:srgbClr val="FF0000"/>
                </a:solidFill>
                <a:cs typeface="Times New Roman" pitchFamily="18" charset="0"/>
              </a:rPr>
              <a:t>trans</a:t>
            </a:r>
            <a:r>
              <a:rPr lang="en-CA" sz="2400" dirty="0">
                <a:solidFill>
                  <a:srgbClr val="FF0000"/>
                </a:solidFill>
                <a:cs typeface="Times New Roman" pitchFamily="18" charset="0"/>
              </a:rPr>
              <a:t> (</a:t>
            </a:r>
            <a:r>
              <a:rPr lang="en-CA" sz="2400" i="1" dirty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CA" sz="2400" dirty="0">
                <a:solidFill>
                  <a:srgbClr val="FF0000"/>
                </a:solidFill>
                <a:cs typeface="Times New Roman" pitchFamily="18" charset="0"/>
              </a:rPr>
              <a:t>)</a:t>
            </a:r>
          </a:p>
          <a:p>
            <a:endParaRPr lang="en-CA" sz="24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CA" sz="2400" dirty="0">
                <a:cs typeface="Times New Roman" pitchFamily="18" charset="0"/>
              </a:rPr>
              <a:t> 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i="1" dirty="0" err="1">
                <a:cs typeface="Times New Roman" pitchFamily="18" charset="0"/>
              </a:rPr>
              <a:t>cis</a:t>
            </a:r>
            <a:r>
              <a:rPr lang="en-CA" sz="2400" dirty="0">
                <a:cs typeface="Times New Roman" pitchFamily="18" charset="0"/>
              </a:rPr>
              <a:t>/</a:t>
            </a:r>
            <a:r>
              <a:rPr lang="en-CA" sz="2400" i="1" dirty="0">
                <a:cs typeface="Times New Roman" pitchFamily="18" charset="0"/>
              </a:rPr>
              <a:t>trans</a:t>
            </a:r>
            <a:r>
              <a:rPr lang="en-CA" sz="2400" dirty="0">
                <a:cs typeface="Times New Roman" pitchFamily="18" charset="0"/>
              </a:rPr>
              <a:t> isomers are different compounds with different properties.</a:t>
            </a:r>
          </a:p>
          <a:p>
            <a:pPr>
              <a:buFontTx/>
              <a:buChar char="•"/>
            </a:pPr>
            <a:r>
              <a:rPr lang="en-CA" sz="2400" i="1" dirty="0">
                <a:cs typeface="Times New Roman" pitchFamily="18" charset="0"/>
              </a:rPr>
              <a:t> R/L</a:t>
            </a:r>
            <a:r>
              <a:rPr lang="en-CA" sz="2400" dirty="0">
                <a:cs typeface="Times New Roman" pitchFamily="18" charset="0"/>
              </a:rPr>
              <a:t> isomers share similar chemical, but different biological properties.</a:t>
            </a:r>
          </a:p>
          <a:p>
            <a:pPr>
              <a:buFontTx/>
              <a:buChar char="•"/>
            </a:pPr>
            <a:endParaRPr lang="en-CA" sz="2400" dirty="0">
              <a:latin typeface="Symbol" pitchFamily="18" charset="2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endParaRPr lang="en-CA" sz="2400" dirty="0">
              <a:latin typeface="Symbol" pitchFamily="18" charset="2"/>
              <a:ea typeface="Arial Unicode MS" pitchFamily="34" charset="-128"/>
              <a:cs typeface="Arial Unicode MS" pitchFamily="34" charset="-128"/>
            </a:endParaRPr>
          </a:p>
          <a:p>
            <a:r>
              <a:rPr lang="en-CA" sz="2400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·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CA" sz="2400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Interactions between </a:t>
            </a:r>
            <a:r>
              <a:rPr lang="en-CA" sz="2400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biomolecules</a:t>
            </a:r>
            <a:r>
              <a:rPr lang="en-CA" sz="2400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are </a:t>
            </a:r>
            <a:r>
              <a:rPr lang="en-CA" sz="2400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stereospecific</a:t>
            </a:r>
            <a:r>
              <a:rPr lang="en-CA" sz="2400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.</a:t>
            </a:r>
            <a:endParaRPr lang="en-CA" sz="2400" dirty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CA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517525" y="576263"/>
            <a:ext cx="7844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2400" dirty="0" err="1">
                <a:cs typeface="Times New Roman" pitchFamily="18" charset="0"/>
              </a:rPr>
              <a:t>Stereoisomers</a:t>
            </a:r>
            <a:r>
              <a:rPr lang="en-CA" sz="2400" dirty="0">
                <a:cs typeface="Times New Roman" pitchFamily="18" charset="0"/>
              </a:rPr>
              <a:t>: </a:t>
            </a:r>
          </a:p>
          <a:p>
            <a:r>
              <a:rPr lang="en-CA" sz="2400" dirty="0">
                <a:cs typeface="Times New Roman" pitchFamily="18" charset="0"/>
              </a:rPr>
              <a:t>Molecules with the same chemical bonds (chemical formula),</a:t>
            </a:r>
          </a:p>
          <a:p>
            <a:r>
              <a:rPr lang="en-CA" sz="2400" dirty="0">
                <a:cs typeface="Times New Roman" pitchFamily="18" charset="0"/>
              </a:rPr>
              <a:t>                            but different stereochemistry (configuration).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amyloid plaques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alzheimer's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133600"/>
            <a:ext cx="5562599" cy="3581400"/>
          </a:xfrm>
        </p:spPr>
      </p:pic>
    </p:spTree>
    <p:extLst>
      <p:ext uri="{BB962C8B-B14F-4D97-AF65-F5344CB8AC3E}">
        <p14:creationId xmlns:p14="http://schemas.microsoft.com/office/powerpoint/2010/main" xmlns="" val="1388323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amyloid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plaques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alzheimer's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disease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2362200"/>
            <a:ext cx="5029200" cy="2971800"/>
          </a:xfrm>
        </p:spPr>
      </p:pic>
    </p:spTree>
    <p:extLst>
      <p:ext uri="{BB962C8B-B14F-4D97-AF65-F5344CB8AC3E}">
        <p14:creationId xmlns:p14="http://schemas.microsoft.com/office/powerpoint/2010/main" xmlns="" val="30749980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0700" y="1417638"/>
            <a:ext cx="5562599" cy="3200400"/>
          </a:xfrm>
        </p:spPr>
      </p:pic>
    </p:spTree>
    <p:extLst>
      <p:ext uri="{BB962C8B-B14F-4D97-AF65-F5344CB8AC3E}">
        <p14:creationId xmlns:p14="http://schemas.microsoft.com/office/powerpoint/2010/main" xmlns="" val="14476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Bovine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spongiform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encephalopathy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600200"/>
            <a:ext cx="5410200" cy="3657600"/>
          </a:xfrm>
        </p:spPr>
      </p:pic>
    </p:spTree>
    <p:extLst>
      <p:ext uri="{BB962C8B-B14F-4D97-AF65-F5344CB8AC3E}">
        <p14:creationId xmlns:p14="http://schemas.microsoft.com/office/powerpoint/2010/main" xmlns="" val="30928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Bovine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spongiform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encephalopathy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2438400"/>
            <a:ext cx="4419600" cy="3276599"/>
          </a:xfrm>
        </p:spPr>
      </p:pic>
    </p:spTree>
    <p:extLst>
      <p:ext uri="{BB962C8B-B14F-4D97-AF65-F5344CB8AC3E}">
        <p14:creationId xmlns:p14="http://schemas.microsoft.com/office/powerpoint/2010/main" xmlns="" val="35829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000" y="2186781"/>
            <a:ext cx="762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99467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295400"/>
            <a:ext cx="7010399" cy="4724400"/>
          </a:xfrm>
        </p:spPr>
      </p:pic>
    </p:spTree>
    <p:extLst>
      <p:ext uri="{BB962C8B-B14F-4D97-AF65-F5344CB8AC3E}">
        <p14:creationId xmlns:p14="http://schemas.microsoft.com/office/powerpoint/2010/main" xmlns="" val="26686952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19200" y="1443038"/>
            <a:ext cx="6477000" cy="427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73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838" y="379413"/>
            <a:ext cx="5140325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524000"/>
            <a:ext cx="8535987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7227888" cy="5576888"/>
          </a:xfrm>
          <a:prstGeom prst="rect">
            <a:avLst/>
          </a:prstGeom>
          <a:noFill/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52400" y="228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b="1">
                <a:latin typeface="Arial" pitchFamily="34" charset="0"/>
                <a:cs typeface="Times New Roman" pitchFamily="18" charset="0"/>
              </a:rPr>
              <a:t>(2) Amino Acids: Structural Classification  (Table 3-1, p. 78)</a:t>
            </a:r>
            <a:r>
              <a:rPr lang="en-US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3565</Words>
  <Application>Microsoft Office PowerPoint</Application>
  <PresentationFormat>On-screen Show (4:3)</PresentationFormat>
  <Paragraphs>382</Paragraphs>
  <Slides>67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Office Theme</vt:lpstr>
      <vt:lpstr>Presentation</vt:lpstr>
      <vt:lpstr>Jahrom University of Medical Sciences Faculty of Medicine</vt:lpstr>
      <vt:lpstr>Slide 2</vt:lpstr>
      <vt:lpstr> Description – general properties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Dermorphin (Right) &amp; Deltophorine (left)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 phi (Φ) and psi (Ψ) angles</vt:lpstr>
      <vt:lpstr>Orientation of the main chain atoms of a peptide about the axis of an α helix</vt:lpstr>
      <vt:lpstr>Hydrogen bond  formedbetween H and O atoms stabilize a polypeptide in an α-helical conformation</vt:lpstr>
      <vt:lpstr>View down the axis of an α helix.</vt:lpstr>
      <vt:lpstr>Spacing and bond angles of the hydrogen  sheets  bonds of antiparallel and parallel pleated β</vt:lpstr>
      <vt:lpstr>A β-turn that links two segments of antiparallel β sheet.</vt:lpstr>
      <vt:lpstr>The enzyme triose phosphate isomerase</vt:lpstr>
      <vt:lpstr>Domain structure. Protein kinases contain two domains</vt:lpstr>
      <vt:lpstr>Primary, secondary, and tertiary structures of collagen</vt:lpstr>
      <vt:lpstr>Molecular features of collagen structure</vt:lpstr>
      <vt:lpstr>Collagen</vt:lpstr>
      <vt:lpstr>Collagen</vt:lpstr>
      <vt:lpstr> Types of collagen and their genes</vt:lpstr>
      <vt:lpstr>Ehlers-Danlos Syndrom</vt:lpstr>
      <vt:lpstr>Osteogenesis imperfecta</vt:lpstr>
      <vt:lpstr>Alzheimer's disease</vt:lpstr>
      <vt:lpstr>Beta amyloid </vt:lpstr>
      <vt:lpstr>beta amyloid plaques in alzheimer's disease</vt:lpstr>
      <vt:lpstr>beta amyloid plaques in alzheimer's disease</vt:lpstr>
      <vt:lpstr>Slide 62</vt:lpstr>
      <vt:lpstr>Bovine spongiform encephalopathy</vt:lpstr>
      <vt:lpstr>Bovine spongiform encephalopathy</vt:lpstr>
      <vt:lpstr>Prion</vt:lpstr>
      <vt:lpstr>Slide 66</vt:lpstr>
      <vt:lpstr>Slide 67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m</cp:lastModifiedBy>
  <cp:revision>47</cp:revision>
  <dcterms:created xsi:type="dcterms:W3CDTF">2006-08-16T00:00:00Z</dcterms:created>
  <dcterms:modified xsi:type="dcterms:W3CDTF">2015-10-13T17:49:16Z</dcterms:modified>
</cp:coreProperties>
</file>