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1" r:id="rId7"/>
    <p:sldId id="261" r:id="rId8"/>
    <p:sldId id="262" r:id="rId9"/>
    <p:sldId id="263" r:id="rId10"/>
    <p:sldId id="264" r:id="rId11"/>
    <p:sldId id="265" r:id="rId12"/>
    <p:sldId id="270"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CC42E26-EAD1-4278-8EDD-9568E5496B6B}" type="datetimeFigureOut">
              <a:rPr lang="en-US" smtClean="0"/>
              <a:pPr/>
              <a:t>11/1/2015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52A1E16-3721-4C1B-B3B7-63841157CF2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C42E26-EAD1-4278-8EDD-9568E5496B6B}"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A1E16-3721-4C1B-B3B7-63841157CF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C42E26-EAD1-4278-8EDD-9568E5496B6B}" type="datetimeFigureOut">
              <a:rPr lang="en-US" smtClean="0"/>
              <a:pPr/>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A1E16-3721-4C1B-B3B7-63841157CF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CC42E26-EAD1-4278-8EDD-9568E5496B6B}" type="datetimeFigureOut">
              <a:rPr lang="en-US" smtClean="0"/>
              <a:pPr/>
              <a:t>11/1/2015</a:t>
            </a:fld>
            <a:endParaRPr lang="en-US"/>
          </a:p>
        </p:txBody>
      </p:sp>
      <p:sp>
        <p:nvSpPr>
          <p:cNvPr id="9" name="Slide Number Placeholder 8"/>
          <p:cNvSpPr>
            <a:spLocks noGrp="1"/>
          </p:cNvSpPr>
          <p:nvPr>
            <p:ph type="sldNum" sz="quarter" idx="15"/>
          </p:nvPr>
        </p:nvSpPr>
        <p:spPr/>
        <p:txBody>
          <a:bodyPr rtlCol="0"/>
          <a:lstStyle/>
          <a:p>
            <a:fld id="{E52A1E16-3721-4C1B-B3B7-63841157CF2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CC42E26-EAD1-4278-8EDD-9568E5496B6B}" type="datetimeFigureOut">
              <a:rPr lang="en-US" smtClean="0"/>
              <a:pPr/>
              <a:t>11/1/2015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52A1E16-3721-4C1B-B3B7-63841157CF2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CC42E26-EAD1-4278-8EDD-9568E5496B6B}" type="datetimeFigureOut">
              <a:rPr lang="en-US" smtClean="0"/>
              <a:pPr/>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2A1E16-3721-4C1B-B3B7-63841157CF2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CC42E26-EAD1-4278-8EDD-9568E5496B6B}" type="datetimeFigureOut">
              <a:rPr lang="en-US" smtClean="0"/>
              <a:pPr/>
              <a:t>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2A1E16-3721-4C1B-B3B7-63841157CF2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CC42E26-EAD1-4278-8EDD-9568E5496B6B}" type="datetimeFigureOut">
              <a:rPr lang="en-US" smtClean="0"/>
              <a:pPr/>
              <a:t>11/1/2015</a:t>
            </a:fld>
            <a:endParaRPr lang="en-US"/>
          </a:p>
        </p:txBody>
      </p:sp>
      <p:sp>
        <p:nvSpPr>
          <p:cNvPr id="7" name="Slide Number Placeholder 6"/>
          <p:cNvSpPr>
            <a:spLocks noGrp="1"/>
          </p:cNvSpPr>
          <p:nvPr>
            <p:ph type="sldNum" sz="quarter" idx="11"/>
          </p:nvPr>
        </p:nvSpPr>
        <p:spPr/>
        <p:txBody>
          <a:bodyPr rtlCol="0"/>
          <a:lstStyle/>
          <a:p>
            <a:fld id="{E52A1E16-3721-4C1B-B3B7-63841157CF2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C42E26-EAD1-4278-8EDD-9568E5496B6B}" type="datetimeFigureOut">
              <a:rPr lang="en-US" smtClean="0"/>
              <a:pPr/>
              <a:t>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2A1E16-3721-4C1B-B3B7-63841157CF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CC42E26-EAD1-4278-8EDD-9568E5496B6B}" type="datetimeFigureOut">
              <a:rPr lang="en-US" smtClean="0"/>
              <a:pPr/>
              <a:t>11/1/2015</a:t>
            </a:fld>
            <a:endParaRPr lang="en-US"/>
          </a:p>
        </p:txBody>
      </p:sp>
      <p:sp>
        <p:nvSpPr>
          <p:cNvPr id="22" name="Slide Number Placeholder 21"/>
          <p:cNvSpPr>
            <a:spLocks noGrp="1"/>
          </p:cNvSpPr>
          <p:nvPr>
            <p:ph type="sldNum" sz="quarter" idx="15"/>
          </p:nvPr>
        </p:nvSpPr>
        <p:spPr/>
        <p:txBody>
          <a:bodyPr rtlCol="0"/>
          <a:lstStyle/>
          <a:p>
            <a:fld id="{E52A1E16-3721-4C1B-B3B7-63841157CF2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CC42E26-EAD1-4278-8EDD-9568E5496B6B}" type="datetimeFigureOut">
              <a:rPr lang="en-US" smtClean="0"/>
              <a:pPr/>
              <a:t>11/1/2015</a:t>
            </a:fld>
            <a:endParaRPr lang="en-US"/>
          </a:p>
        </p:txBody>
      </p:sp>
      <p:sp>
        <p:nvSpPr>
          <p:cNvPr id="18" name="Slide Number Placeholder 17"/>
          <p:cNvSpPr>
            <a:spLocks noGrp="1"/>
          </p:cNvSpPr>
          <p:nvPr>
            <p:ph type="sldNum" sz="quarter" idx="11"/>
          </p:nvPr>
        </p:nvSpPr>
        <p:spPr/>
        <p:txBody>
          <a:bodyPr rtlCol="0"/>
          <a:lstStyle/>
          <a:p>
            <a:fld id="{E52A1E16-3721-4C1B-B3B7-63841157CF2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CC42E26-EAD1-4278-8EDD-9568E5496B6B}" type="datetimeFigureOut">
              <a:rPr lang="en-US" smtClean="0"/>
              <a:pPr/>
              <a:t>11/1/2015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52A1E16-3721-4C1B-B3B7-63841157CF2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924800" cy="3219450"/>
          </a:xfrm>
        </p:spPr>
        <p:txBody>
          <a:bodyPr>
            <a:normAutofit fontScale="90000"/>
          </a:bodyPr>
          <a:lstStyle/>
          <a:p>
            <a:r>
              <a:rPr lang="fa-IR" sz="4800" dirty="0" smtClean="0">
                <a:solidFill>
                  <a:schemeClr val="bg2">
                    <a:lumMod val="25000"/>
                  </a:schemeClr>
                </a:solidFill>
                <a:cs typeface="B Arabic Style" pitchFamily="2" charset="-78"/>
              </a:rPr>
              <a:t>به نام خدا</a:t>
            </a:r>
            <a:r>
              <a:rPr lang="fa-IR" dirty="0" smtClean="0"/>
              <a:t/>
            </a:r>
            <a:br>
              <a:rPr lang="fa-IR" dirty="0" smtClean="0"/>
            </a:br>
            <a:r>
              <a:rPr lang="en-US" dirty="0" smtClean="0"/>
              <a:t/>
            </a:r>
            <a:br>
              <a:rPr lang="en-US" dirty="0" smtClean="0"/>
            </a:br>
            <a:r>
              <a:rPr lang="en-US" dirty="0" smtClean="0"/>
              <a:t/>
            </a:r>
            <a:br>
              <a:rPr lang="en-US" dirty="0" smtClean="0"/>
            </a:br>
            <a:r>
              <a:rPr lang="fa-IR" dirty="0" smtClean="0"/>
              <a:t/>
            </a:r>
            <a:br>
              <a:rPr lang="fa-IR" dirty="0" smtClean="0"/>
            </a:br>
            <a:r>
              <a:rPr lang="fa-IR" sz="7300" b="1" dirty="0" smtClean="0">
                <a:latin typeface="Arabic Typesetting" pitchFamily="66" charset="-78"/>
                <a:cs typeface="Arabic Typesetting" pitchFamily="66" charset="-78"/>
              </a:rPr>
              <a:t>اشتغال در جامعه</a:t>
            </a:r>
            <a:r>
              <a:rPr lang="en-US" sz="7300" b="1" dirty="0" smtClean="0">
                <a:latin typeface="Arabic Typesetting" pitchFamily="66" charset="-78"/>
                <a:cs typeface="Arabic Typesetting" pitchFamily="66" charset="-78"/>
              </a:rPr>
              <a:t> </a:t>
            </a:r>
            <a:endParaRPr lang="en-US" sz="7300" b="1" dirty="0">
              <a:latin typeface="Arabic Typesetting" pitchFamily="66" charset="-78"/>
              <a:cs typeface="Arabic Typesetting" pitchFamily="66" charset="-78"/>
            </a:endParaRPr>
          </a:p>
        </p:txBody>
      </p:sp>
      <p:sp>
        <p:nvSpPr>
          <p:cNvPr id="3" name="Subtitle 2"/>
          <p:cNvSpPr>
            <a:spLocks noGrp="1"/>
          </p:cNvSpPr>
          <p:nvPr>
            <p:ph type="subTitle" idx="1"/>
          </p:nvPr>
        </p:nvSpPr>
        <p:spPr>
          <a:xfrm>
            <a:off x="1371600" y="4495800"/>
            <a:ext cx="6781800" cy="1752600"/>
          </a:xfrm>
        </p:spPr>
        <p:txBody>
          <a:bodyPr>
            <a:normAutofit/>
          </a:bodyPr>
          <a:lstStyle/>
          <a:p>
            <a:r>
              <a:rPr lang="fa-IR" sz="3600" b="1" dirty="0" smtClean="0">
                <a:solidFill>
                  <a:schemeClr val="tx1"/>
                </a:solidFill>
                <a:latin typeface="Arabic Typesetting" pitchFamily="66" charset="-78"/>
                <a:cs typeface="Arabic Typesetting" pitchFamily="66" charset="-78"/>
              </a:rPr>
              <a:t>شیما خلج زاده</a:t>
            </a:r>
          </a:p>
          <a:p>
            <a:r>
              <a:rPr lang="fa-IR" sz="3600" b="1" dirty="0" smtClean="0">
                <a:solidFill>
                  <a:schemeClr val="tx1"/>
                </a:solidFill>
                <a:latin typeface="Arabic Typesetting" pitchFamily="66" charset="-78"/>
                <a:cs typeface="Arabic Typesetting" pitchFamily="66" charset="-78"/>
              </a:rPr>
              <a:t>روژان رخشان شهری</a:t>
            </a:r>
            <a:endParaRPr lang="en-US" sz="3600" b="1" dirty="0">
              <a:solidFill>
                <a:schemeClr val="tx1"/>
              </a:solidFill>
              <a:latin typeface="Arabic Typesetting" pitchFamily="66" charset="-78"/>
              <a:cs typeface="Arabic Typesetting" pitchFamily="66" charset="-78"/>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381000"/>
            <a:ext cx="8229600" cy="5867400"/>
          </a:xfrm>
        </p:spPr>
        <p:txBody>
          <a:bodyPr>
            <a:normAutofit/>
          </a:bodyPr>
          <a:lstStyle/>
          <a:p>
            <a:pPr algn="r" rtl="1">
              <a:buNone/>
            </a:pPr>
            <a:r>
              <a:rPr lang="en-US" b="1" dirty="0">
                <a:solidFill>
                  <a:schemeClr val="bg2">
                    <a:lumMod val="25000"/>
                  </a:schemeClr>
                </a:solidFill>
              </a:rPr>
              <a:t>● </a:t>
            </a:r>
            <a:r>
              <a:rPr lang="ar-SA" b="1" dirty="0">
                <a:solidFill>
                  <a:schemeClr val="bg2">
                    <a:lumMod val="25000"/>
                  </a:schemeClr>
                </a:solidFill>
              </a:rPr>
              <a:t>تغییرات در شرایط احراز شغل و </a:t>
            </a:r>
            <a:r>
              <a:rPr lang="ar-SA" b="1" dirty="0" smtClean="0">
                <a:solidFill>
                  <a:schemeClr val="bg2">
                    <a:lumMod val="25000"/>
                  </a:schemeClr>
                </a:solidFill>
              </a:rPr>
              <a:t>آموزش</a:t>
            </a:r>
            <a:r>
              <a:rPr lang="fa-IR" b="1" dirty="0" smtClean="0">
                <a:solidFill>
                  <a:schemeClr val="bg2">
                    <a:lumMod val="25000"/>
                  </a:schemeClr>
                </a:solidFill>
              </a:rPr>
              <a:t> :</a:t>
            </a:r>
            <a:r>
              <a:rPr lang="ar-SA" b="1" dirty="0" smtClean="0">
                <a:solidFill>
                  <a:schemeClr val="bg2">
                    <a:lumMod val="25000"/>
                  </a:schemeClr>
                </a:solidFill>
              </a:rPr>
              <a:t> </a:t>
            </a:r>
            <a:endParaRPr lang="en-US" b="1" dirty="0" smtClean="0">
              <a:solidFill>
                <a:schemeClr val="bg2">
                  <a:lumMod val="25000"/>
                </a:schemeClr>
              </a:solidFill>
            </a:endParaRPr>
          </a:p>
          <a:p>
            <a:pPr algn="r" rtl="1">
              <a:buNone/>
            </a:pPr>
            <a:r>
              <a:rPr lang="en-US" dirty="0"/>
              <a:t/>
            </a:r>
            <a:br>
              <a:rPr lang="en-US" dirty="0"/>
            </a:br>
            <a:r>
              <a:rPr lang="ar-SA" dirty="0"/>
              <a:t>با توجه به اینکه فعالیت با فناوری اطلاعات،فنون جدید کاری را </a:t>
            </a:r>
            <a:r>
              <a:rPr lang="ar-SA" dirty="0" smtClean="0"/>
              <a:t>می‌طلبد</a:t>
            </a:r>
            <a:r>
              <a:rPr lang="fa-IR" dirty="0" smtClean="0"/>
              <a:t> </a:t>
            </a:r>
            <a:r>
              <a:rPr lang="ar-SA" dirty="0" smtClean="0"/>
              <a:t>و </a:t>
            </a:r>
            <a:r>
              <a:rPr lang="ar-SA" dirty="0"/>
              <a:t>آموزش کارکنان نیز بدبن دلیل تغییر خواهد کرد.زیرا مهارتهای سابق کارکنان پاسخگوی این نیازها نخواهد بود</a:t>
            </a:r>
            <a:r>
              <a:rPr lang="en-US" dirty="0"/>
              <a:t>. </a:t>
            </a:r>
            <a:endParaRPr lang="fa-IR" dirty="0" smtClean="0"/>
          </a:p>
          <a:p>
            <a:pPr algn="r" rtl="1">
              <a:buNone/>
            </a:pPr>
            <a:r>
              <a:rPr lang="en-US" b="1" dirty="0" smtClean="0">
                <a:solidFill>
                  <a:schemeClr val="bg2">
                    <a:lumMod val="25000"/>
                  </a:schemeClr>
                </a:solidFill>
              </a:rPr>
              <a:t>● </a:t>
            </a:r>
            <a:r>
              <a:rPr lang="ar-SA" b="1" dirty="0">
                <a:solidFill>
                  <a:schemeClr val="bg2">
                    <a:lumMod val="25000"/>
                  </a:schemeClr>
                </a:solidFill>
              </a:rPr>
              <a:t>تغییرات در نظارت </a:t>
            </a:r>
            <a:r>
              <a:rPr lang="fa-IR" b="1" dirty="0" smtClean="0">
                <a:solidFill>
                  <a:schemeClr val="bg2">
                    <a:lumMod val="25000"/>
                  </a:schemeClr>
                </a:solidFill>
              </a:rPr>
              <a:t>:</a:t>
            </a:r>
            <a:endParaRPr lang="en-US" b="1" dirty="0" smtClean="0">
              <a:solidFill>
                <a:schemeClr val="bg2">
                  <a:lumMod val="25000"/>
                </a:schemeClr>
              </a:solidFill>
            </a:endParaRPr>
          </a:p>
          <a:p>
            <a:pPr algn="r" rtl="1">
              <a:buNone/>
            </a:pPr>
            <a:r>
              <a:rPr lang="en-US" dirty="0"/>
              <a:t/>
            </a:r>
            <a:br>
              <a:rPr lang="en-US" dirty="0"/>
            </a:br>
            <a:r>
              <a:rPr lang="ar-SA" dirty="0"/>
              <a:t>این حقیقت که کار کارکنان به صورت خطی</a:t>
            </a:r>
            <a:r>
              <a:rPr lang="en-US" dirty="0"/>
              <a:t> (online) </a:t>
            </a:r>
            <a:r>
              <a:rPr lang="ar-SA" dirty="0"/>
              <a:t>انجام و به صورت الکترونیک ذخیره می شود، احتمال و امکان نظارت بیشتر را فراهم می کند. </a:t>
            </a:r>
            <a:endParaRPr lang="fa-IR" dirty="0" smtClean="0"/>
          </a:p>
          <a:p>
            <a:pPr algn="r" rtl="1">
              <a:buNone/>
            </a:pPr>
            <a:endParaRPr lang="en-US" dirty="0"/>
          </a:p>
          <a:p>
            <a:endParaRPr lang="en-US" dirty="0"/>
          </a:p>
        </p:txBody>
      </p:sp>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8229600" cy="5668963"/>
          </a:xfrm>
        </p:spPr>
        <p:txBody>
          <a:bodyPr>
            <a:normAutofit/>
          </a:bodyPr>
          <a:lstStyle/>
          <a:p>
            <a:pPr algn="r" rtl="1"/>
            <a:r>
              <a:rPr lang="ar-SA" b="1" dirty="0">
                <a:solidFill>
                  <a:schemeClr val="bg2">
                    <a:lumMod val="25000"/>
                  </a:schemeClr>
                </a:solidFill>
              </a:rPr>
              <a:t>تاثیرات دیگر فناوری اطلاعات بر سازمان </a:t>
            </a:r>
            <a:r>
              <a:rPr lang="fa-IR" b="1" dirty="0" smtClean="0">
                <a:solidFill>
                  <a:schemeClr val="bg2">
                    <a:lumMod val="25000"/>
                  </a:schemeClr>
                </a:solidFill>
              </a:rPr>
              <a:t>:</a:t>
            </a:r>
          </a:p>
          <a:p>
            <a:pPr algn="r" rtl="1">
              <a:buNone/>
            </a:pPr>
            <a:r>
              <a:rPr lang="en-US" dirty="0" smtClean="0"/>
              <a:t> </a:t>
            </a:r>
            <a:r>
              <a:rPr lang="en-US" dirty="0"/>
              <a:t/>
            </a:r>
            <a:br>
              <a:rPr lang="en-US" dirty="0"/>
            </a:br>
            <a:r>
              <a:rPr lang="en-US" dirty="0"/>
              <a:t>▪ </a:t>
            </a:r>
            <a:r>
              <a:rPr lang="ar-SA" dirty="0"/>
              <a:t>اتوماسیون تصمیمات عادی</a:t>
            </a:r>
            <a:r>
              <a:rPr lang="en-US" dirty="0"/>
              <a:t>. </a:t>
            </a:r>
            <a:br>
              <a:rPr lang="en-US" dirty="0"/>
            </a:br>
            <a:r>
              <a:rPr lang="en-US" dirty="0"/>
              <a:t>▪ </a:t>
            </a:r>
            <a:r>
              <a:rPr lang="ar-SA" dirty="0"/>
              <a:t>نیاز کمتر به تخصص برای برخی تصمیمات</a:t>
            </a:r>
            <a:r>
              <a:rPr lang="en-US" dirty="0"/>
              <a:t>. </a:t>
            </a:r>
            <a:br>
              <a:rPr lang="en-US" dirty="0"/>
            </a:br>
            <a:r>
              <a:rPr lang="en-US" dirty="0"/>
              <a:t>▪ </a:t>
            </a:r>
            <a:r>
              <a:rPr lang="ar-SA" dirty="0"/>
              <a:t>قدرت و اختیار دادن به سطوح میانی و پایین مدیریت به خاطر </a:t>
            </a:r>
            <a:r>
              <a:rPr lang="ar-SA" dirty="0" smtClean="0"/>
              <a:t>پایگاه</a:t>
            </a:r>
            <a:r>
              <a:rPr lang="fa-IR" dirty="0" smtClean="0"/>
              <a:t> </a:t>
            </a:r>
            <a:r>
              <a:rPr lang="ar-SA" dirty="0" smtClean="0"/>
              <a:t>های </a:t>
            </a:r>
            <a:r>
              <a:rPr lang="ar-SA" dirty="0"/>
              <a:t>دانش</a:t>
            </a:r>
            <a:r>
              <a:rPr lang="en-US" dirty="0"/>
              <a:t> . </a:t>
            </a:r>
            <a:br>
              <a:rPr lang="en-US" dirty="0"/>
            </a:br>
            <a:r>
              <a:rPr lang="en-US" dirty="0"/>
              <a:t>▪ </a:t>
            </a:r>
            <a:r>
              <a:rPr lang="ar-SA" dirty="0"/>
              <a:t>تصمیم گیری به وسیله کارکنان غیر مدیریتی</a:t>
            </a:r>
            <a:r>
              <a:rPr lang="en-US" dirty="0"/>
              <a:t>. </a:t>
            </a:r>
            <a:br>
              <a:rPr lang="en-US" dirty="0"/>
            </a:br>
            <a:r>
              <a:rPr lang="en-US" dirty="0"/>
              <a:t>▪ </a:t>
            </a:r>
            <a:r>
              <a:rPr lang="ar-SA" dirty="0"/>
              <a:t>توزیع مجدد قدرت میان مدیران و انتقال قدرت به پایین سازمان</a:t>
            </a:r>
            <a:r>
              <a:rPr lang="en-US" dirty="0"/>
              <a:t>. </a:t>
            </a:r>
            <a:br>
              <a:rPr lang="en-US" dirty="0"/>
            </a:br>
            <a:r>
              <a:rPr lang="en-US" dirty="0"/>
              <a:t>▪ </a:t>
            </a:r>
            <a:r>
              <a:rPr lang="ar-SA" dirty="0"/>
              <a:t>پشتیبانی الکترونیک از تصمیمات پیچیده ( وب سایت، عاملان هوشمند، سیستم‌های پشتیبانی </a:t>
            </a:r>
            <a:r>
              <a:rPr lang="ar-SA" dirty="0" smtClean="0"/>
              <a:t>تصمیم</a:t>
            </a:r>
            <a:r>
              <a:rPr lang="fa-IR" dirty="0" smtClean="0"/>
              <a:t>)</a:t>
            </a:r>
            <a:endParaRPr lang="en-US" dirty="0"/>
          </a:p>
          <a:p>
            <a:endParaRPr lang="en-US" dirty="0"/>
          </a:p>
        </p:txBody>
      </p:sp>
    </p:spTree>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7467600" cy="5940552"/>
          </a:xfrm>
        </p:spPr>
        <p:txBody>
          <a:bodyPr>
            <a:normAutofit fontScale="92500" lnSpcReduction="10000"/>
          </a:bodyPr>
          <a:lstStyle/>
          <a:p>
            <a:pPr algn="r" rtl="1"/>
            <a:r>
              <a:rPr lang="fa-IR" sz="3600" b="1" dirty="0" smtClean="0">
                <a:solidFill>
                  <a:schemeClr val="bg2">
                    <a:lumMod val="25000"/>
                  </a:schemeClr>
                </a:solidFill>
              </a:rPr>
              <a:t>فرصت</a:t>
            </a:r>
            <a:r>
              <a:rPr lang="en-US" sz="3600" b="1" dirty="0" smtClean="0">
                <a:solidFill>
                  <a:schemeClr val="bg2">
                    <a:lumMod val="25000"/>
                  </a:schemeClr>
                </a:solidFill>
              </a:rPr>
              <a:t> </a:t>
            </a:r>
            <a:r>
              <a:rPr lang="fa-IR" sz="3600" b="1" dirty="0" smtClean="0">
                <a:solidFill>
                  <a:schemeClr val="bg2">
                    <a:lumMod val="25000"/>
                  </a:schemeClr>
                </a:solidFill>
              </a:rPr>
              <a:t>هایی برای افرادمعلول </a:t>
            </a:r>
            <a:endParaRPr lang="en-US" sz="3600" b="1" dirty="0" smtClean="0">
              <a:solidFill>
                <a:schemeClr val="bg2">
                  <a:lumMod val="25000"/>
                </a:schemeClr>
              </a:solidFill>
            </a:endParaRPr>
          </a:p>
          <a:p>
            <a:pPr algn="r" rtl="1">
              <a:buNone/>
            </a:pPr>
            <a:endParaRPr lang="en-US" dirty="0" smtClean="0"/>
          </a:p>
          <a:p>
            <a:pPr algn="r" rtl="1">
              <a:buNone/>
            </a:pPr>
            <a:r>
              <a:rPr lang="en-US" sz="2600" dirty="0" smtClean="0"/>
              <a:t>  </a:t>
            </a:r>
            <a:r>
              <a:rPr lang="fa-IR" sz="2600" dirty="0" smtClean="0"/>
              <a:t>انسجام تکنولوژی‌های هوش مصنوعی مثل تشخیص بصری وگفتاری در درون کامپیوترها و بویژه در درون سیستمهای اطلاعاتی وب محور، می تواند فرصتهای استخدام جدیدی را برای افراد معلول ایجاد کند.برای مثال آنهایی که نمی‌توانند تایپ کنند قادر هستند تا از کیبورد صـــــدایی</a:t>
            </a:r>
            <a:r>
              <a:rPr lang="en-US" sz="2600" dirty="0" smtClean="0"/>
              <a:t> </a:t>
            </a:r>
            <a:r>
              <a:rPr lang="fa-IR" sz="2600" dirty="0" smtClean="0"/>
              <a:t>استفاده کنند و آنهایی که نمی توانند مسافرت کنند، می توانند در خانه کار کنند.</a:t>
            </a:r>
            <a:endParaRPr lang="en-US" sz="2600" dirty="0" smtClean="0"/>
          </a:p>
          <a:p>
            <a:pPr algn="r" rtl="1">
              <a:buNone/>
            </a:pPr>
            <a:r>
              <a:rPr lang="fa-IR" sz="2600" dirty="0" smtClean="0"/>
              <a:t> </a:t>
            </a:r>
            <a:endParaRPr lang="en-US" sz="2600" dirty="0" smtClean="0"/>
          </a:p>
          <a:p>
            <a:pPr algn="r" rtl="1">
              <a:buNone/>
            </a:pPr>
            <a:r>
              <a:rPr lang="fa-IR" sz="2600" b="1" dirty="0" smtClean="0"/>
              <a:t>کاربردهای کامپیوتر می تواند به راههای مختلف به جوامع سود برساند.</a:t>
            </a:r>
            <a:r>
              <a:rPr lang="fa-IR" sz="2600" dirty="0" smtClean="0"/>
              <a:t> </a:t>
            </a:r>
            <a:endParaRPr lang="en-US" sz="2600" dirty="0" smtClean="0"/>
          </a:p>
          <a:p>
            <a:pPr algn="r" rtl="1">
              <a:buNone/>
            </a:pPr>
            <a:r>
              <a:rPr lang="fa-IR" sz="2600" dirty="0" smtClean="0"/>
              <a:t>برای مثال: </a:t>
            </a:r>
            <a:br>
              <a:rPr lang="fa-IR" sz="2600" dirty="0" smtClean="0"/>
            </a:br>
            <a:r>
              <a:rPr lang="fa-IR" sz="2600" dirty="0" smtClean="0"/>
              <a:t>ـ هشداردهنده‌های الکترونیک و کامپیوترها از حجم ترافیک در برخی شهرها می‌کاهند. </a:t>
            </a:r>
            <a:br>
              <a:rPr lang="fa-IR" sz="2600" dirty="0" smtClean="0"/>
            </a:br>
            <a:r>
              <a:rPr lang="fa-IR" sz="2600" dirty="0" smtClean="0"/>
              <a:t>ـ تصویر پردازی الکترونیک توان جستجو برای بچه های گم شده را ارتقا می دهد. </a:t>
            </a:r>
            <a:endParaRPr lang="en-US" sz="2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pPr algn="r" rtl="1"/>
            <a:r>
              <a:rPr lang="ar-SA" sz="2800" b="1" dirty="0">
                <a:solidFill>
                  <a:schemeClr val="bg2">
                    <a:lumMod val="25000"/>
                  </a:schemeClr>
                </a:solidFill>
              </a:rPr>
              <a:t>سیستمهای اطلاعاتی </a:t>
            </a:r>
            <a:r>
              <a:rPr lang="fa-IR" sz="2800" b="1" dirty="0" smtClean="0">
                <a:solidFill>
                  <a:schemeClr val="bg2">
                    <a:lumMod val="25000"/>
                  </a:schemeClr>
                </a:solidFill>
              </a:rPr>
              <a:t>از</a:t>
            </a:r>
            <a:r>
              <a:rPr lang="ar-SA" sz="2800" b="1" dirty="0" smtClean="0">
                <a:solidFill>
                  <a:schemeClr val="bg2">
                    <a:lumMod val="25000"/>
                  </a:schemeClr>
                </a:solidFill>
              </a:rPr>
              <a:t> </a:t>
            </a:r>
            <a:r>
              <a:rPr lang="ar-SA" sz="2800" b="1" dirty="0">
                <a:solidFill>
                  <a:schemeClr val="bg2">
                    <a:lumMod val="25000"/>
                  </a:schemeClr>
                </a:solidFill>
              </a:rPr>
              <a:t>راههای مختلف بر افراد تاثیر می </a:t>
            </a:r>
            <a:r>
              <a:rPr lang="ar-SA" sz="2800" b="1" dirty="0" smtClean="0">
                <a:solidFill>
                  <a:schemeClr val="bg2">
                    <a:lumMod val="25000"/>
                  </a:schemeClr>
                </a:solidFill>
              </a:rPr>
              <a:t>گذارند</a:t>
            </a:r>
            <a:r>
              <a:rPr lang="fa-IR" sz="2800" b="1" dirty="0" smtClean="0">
                <a:solidFill>
                  <a:schemeClr val="bg2">
                    <a:lumMod val="25000"/>
                  </a:schemeClr>
                </a:solidFill>
              </a:rPr>
              <a:t>:</a:t>
            </a:r>
            <a:endParaRPr lang="en-US" sz="2800" b="1" dirty="0">
              <a:solidFill>
                <a:schemeClr val="bg2">
                  <a:lumMod val="25000"/>
                </a:schemeClr>
              </a:solidFill>
            </a:endParaRPr>
          </a:p>
        </p:txBody>
      </p:sp>
      <p:sp>
        <p:nvSpPr>
          <p:cNvPr id="3" name="Content Placeholder 2"/>
          <p:cNvSpPr>
            <a:spLocks noGrp="1"/>
          </p:cNvSpPr>
          <p:nvPr>
            <p:ph sz="quarter" idx="1"/>
          </p:nvPr>
        </p:nvSpPr>
        <p:spPr>
          <a:xfrm>
            <a:off x="457200" y="914400"/>
            <a:ext cx="8229600" cy="5715000"/>
          </a:xfrm>
        </p:spPr>
        <p:txBody>
          <a:bodyPr>
            <a:normAutofit/>
          </a:bodyPr>
          <a:lstStyle/>
          <a:p>
            <a:pPr algn="r" rtl="1">
              <a:buNone/>
            </a:pPr>
            <a:r>
              <a:rPr lang="fa-IR" sz="1800" dirty="0" smtClean="0"/>
              <a:t>   </a:t>
            </a:r>
          </a:p>
          <a:p>
            <a:pPr algn="r" rtl="1">
              <a:buNone/>
            </a:pPr>
            <a:r>
              <a:rPr lang="fa-IR" sz="2000" b="1" dirty="0" smtClean="0">
                <a:solidFill>
                  <a:schemeClr val="bg2">
                    <a:lumMod val="25000"/>
                  </a:schemeClr>
                </a:solidFill>
              </a:rPr>
              <a:t>●</a:t>
            </a:r>
            <a:r>
              <a:rPr lang="ar-SA" sz="2000" b="1" dirty="0" smtClean="0">
                <a:solidFill>
                  <a:schemeClr val="bg2">
                    <a:lumMod val="25000"/>
                  </a:schemeClr>
                </a:solidFill>
              </a:rPr>
              <a:t>تاثیر </a:t>
            </a:r>
            <a:r>
              <a:rPr lang="ar-SA" sz="2000" b="1" dirty="0">
                <a:solidFill>
                  <a:schemeClr val="bg2">
                    <a:lumMod val="25000"/>
                  </a:schemeClr>
                </a:solidFill>
              </a:rPr>
              <a:t>بر رضایت شغلی </a:t>
            </a:r>
            <a:r>
              <a:rPr lang="fa-IR" sz="2000" b="1" dirty="0" smtClean="0">
                <a:solidFill>
                  <a:schemeClr val="bg2">
                    <a:lumMod val="25000"/>
                  </a:schemeClr>
                </a:solidFill>
              </a:rPr>
              <a:t>:</a:t>
            </a:r>
          </a:p>
          <a:p>
            <a:pPr algn="r" rtl="1">
              <a:buNone/>
            </a:pPr>
            <a:r>
              <a:rPr lang="en-US" sz="1800" dirty="0"/>
              <a:t/>
            </a:r>
            <a:br>
              <a:rPr lang="en-US" sz="1800" dirty="0"/>
            </a:br>
            <a:r>
              <a:rPr lang="ar-SA" sz="2000" dirty="0"/>
              <a:t>اگر چه برخی شغلها ممکن است به وسیله فناوری اطلاعات به طور اساسی خیلی غنی شوند، شغلهای دیگر ممکن است خیلی تکراری و کمتر رضایت بخش بشوند</a:t>
            </a:r>
            <a:r>
              <a:rPr lang="en-US" sz="2000" dirty="0"/>
              <a:t>. </a:t>
            </a:r>
            <a:br>
              <a:rPr lang="en-US" sz="2000" dirty="0"/>
            </a:br>
            <a:r>
              <a:rPr lang="ar-SA" sz="2000" dirty="0"/>
              <a:t>برای مثال در ابتدای سال </a:t>
            </a:r>
            <a:r>
              <a:rPr lang="fa-IR" sz="2000" dirty="0"/>
              <a:t>۱۹۷۰</a:t>
            </a:r>
            <a:r>
              <a:rPr lang="ar-SA" sz="2000" dirty="0"/>
              <a:t>، محققان پیش بینی کردند که سیستم‌های اطلاعاتی مبتنی بر کامپیوتر نظر یا رای مدیریتی را در تصمیم گیری کاهش می دهند و بنابراین مدیران ناراضی ایجاد می کنند</a:t>
            </a:r>
            <a:r>
              <a:rPr lang="en-US" sz="2000" dirty="0"/>
              <a:t>. </a:t>
            </a:r>
            <a:endParaRPr lang="fa-IR" sz="2000" dirty="0" smtClean="0"/>
          </a:p>
          <a:p>
            <a:pPr algn="r" rtl="1">
              <a:buNone/>
            </a:pPr>
            <a:r>
              <a:rPr lang="fa-IR" sz="1800" dirty="0" smtClean="0"/>
              <a:t>   </a:t>
            </a:r>
            <a:r>
              <a:rPr lang="en-US" sz="2000" b="1" dirty="0" smtClean="0">
                <a:solidFill>
                  <a:schemeClr val="bg2">
                    <a:lumMod val="25000"/>
                  </a:schemeClr>
                </a:solidFill>
              </a:rPr>
              <a:t>● </a:t>
            </a:r>
            <a:r>
              <a:rPr lang="ar-SA" sz="2000" b="1" dirty="0">
                <a:solidFill>
                  <a:schemeClr val="bg2">
                    <a:lumMod val="25000"/>
                  </a:schemeClr>
                </a:solidFill>
              </a:rPr>
              <a:t>فاقد صفات انسانی کردن </a:t>
            </a:r>
            <a:r>
              <a:rPr lang="fa-IR" sz="2000" b="1" dirty="0" smtClean="0">
                <a:solidFill>
                  <a:schemeClr val="bg2">
                    <a:lumMod val="25000"/>
                  </a:schemeClr>
                </a:solidFill>
              </a:rPr>
              <a:t>:</a:t>
            </a:r>
          </a:p>
          <a:p>
            <a:pPr algn="r" rtl="1">
              <a:buNone/>
            </a:pPr>
            <a:r>
              <a:rPr lang="en-US" sz="1800" dirty="0"/>
              <a:t/>
            </a:r>
            <a:br>
              <a:rPr lang="en-US" sz="1800" dirty="0"/>
            </a:br>
            <a:r>
              <a:rPr lang="ar-SA" sz="2000" dirty="0"/>
              <a:t>یک انتقاد غالب در مورد سیستم‌های پردازش داده های سنتی، اثر منفی بالقوه آنها بر شخصیت ( فردیت) افراد است. آنها فعالیتهایی را که کامپیوتری می شوند را فاقد صفات انسانی و فاقد شخصیت </a:t>
            </a:r>
            <a:r>
              <a:rPr lang="ar-SA" sz="2000" dirty="0" smtClean="0"/>
              <a:t>می‌کنن</a:t>
            </a:r>
            <a:r>
              <a:rPr lang="fa-IR" sz="2000" dirty="0" smtClean="0"/>
              <a:t>د.</a:t>
            </a:r>
          </a:p>
          <a:p>
            <a:pPr algn="r" rtl="1">
              <a:buNone/>
            </a:pPr>
            <a:r>
              <a:rPr lang="fa-IR" sz="2000" b="1" dirty="0" smtClean="0">
                <a:solidFill>
                  <a:schemeClr val="bg2">
                    <a:lumMod val="25000"/>
                  </a:schemeClr>
                </a:solidFill>
              </a:rPr>
              <a:t> </a:t>
            </a:r>
            <a:r>
              <a:rPr lang="fa-IR" sz="2000" b="1" dirty="0">
                <a:solidFill>
                  <a:schemeClr val="bg2">
                    <a:lumMod val="25000"/>
                  </a:schemeClr>
                </a:solidFill>
              </a:rPr>
              <a:t> </a:t>
            </a:r>
            <a:r>
              <a:rPr lang="fa-IR" sz="2000" b="1" dirty="0" smtClean="0">
                <a:solidFill>
                  <a:schemeClr val="bg2">
                    <a:lumMod val="25000"/>
                  </a:schemeClr>
                </a:solidFill>
              </a:rPr>
              <a:t>   ●</a:t>
            </a:r>
            <a:r>
              <a:rPr lang="en-US" sz="2000" b="1" dirty="0" smtClean="0">
                <a:solidFill>
                  <a:schemeClr val="bg2">
                    <a:lumMod val="25000"/>
                  </a:schemeClr>
                </a:solidFill>
              </a:rPr>
              <a:t> </a:t>
            </a:r>
            <a:r>
              <a:rPr lang="ar-SA" sz="2000" b="1" dirty="0" smtClean="0">
                <a:solidFill>
                  <a:schemeClr val="bg2">
                    <a:lumMod val="25000"/>
                  </a:schemeClr>
                </a:solidFill>
              </a:rPr>
              <a:t>اثرات روانی </a:t>
            </a:r>
            <a:r>
              <a:rPr lang="fa-IR" sz="2000" b="1" dirty="0" smtClean="0">
                <a:solidFill>
                  <a:schemeClr val="bg2">
                    <a:lumMod val="25000"/>
                  </a:schemeClr>
                </a:solidFill>
              </a:rPr>
              <a:t>:</a:t>
            </a:r>
          </a:p>
          <a:p>
            <a:pPr algn="r" rtl="1">
              <a:buNone/>
            </a:pPr>
            <a:r>
              <a:rPr lang="en-US" sz="2000" dirty="0" smtClean="0"/>
              <a:t/>
            </a:r>
            <a:br>
              <a:rPr lang="en-US" sz="2000" dirty="0" smtClean="0"/>
            </a:br>
            <a:r>
              <a:rPr lang="ar-SA" sz="2000" dirty="0" smtClean="0"/>
              <a:t>اگر افراد تشویق شوند تا از محل زندگی‌شان خرید کنند و در همانجا کار کنند، اثرات روانی بدی مثل افسردگی و تنهایی به‌وجود می آید</a:t>
            </a:r>
            <a:r>
              <a:rPr lang="fa-IR" sz="2000" dirty="0" smtClean="0"/>
              <a:t>.</a:t>
            </a:r>
            <a:endParaRPr lang="en-US" sz="2000" dirty="0"/>
          </a:p>
        </p:txBody>
      </p:sp>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sz="3600" dirty="0">
                <a:solidFill>
                  <a:schemeClr val="bg2">
                    <a:lumMod val="25000"/>
                  </a:schemeClr>
                </a:solidFill>
              </a:rPr>
              <a:t>تاثیر بر ایمنی و سلامتی</a:t>
            </a:r>
            <a:r>
              <a:rPr lang="ar-SA" dirty="0"/>
              <a:t> </a:t>
            </a:r>
            <a:r>
              <a:rPr lang="en-US" dirty="0" smtClean="0"/>
              <a:t>:</a:t>
            </a:r>
            <a:endParaRPr lang="en-US" dirty="0"/>
          </a:p>
        </p:txBody>
      </p:sp>
      <p:sp>
        <p:nvSpPr>
          <p:cNvPr id="3" name="Content Placeholder 2"/>
          <p:cNvSpPr>
            <a:spLocks noGrp="1"/>
          </p:cNvSpPr>
          <p:nvPr>
            <p:ph sz="quarter" idx="1"/>
          </p:nvPr>
        </p:nvSpPr>
        <p:spPr/>
        <p:txBody>
          <a:bodyPr>
            <a:normAutofit fontScale="92500" lnSpcReduction="20000"/>
          </a:bodyPr>
          <a:lstStyle/>
          <a:p>
            <a:pPr algn="r" rtl="1">
              <a:buNone/>
            </a:pPr>
            <a:r>
              <a:rPr lang="ar-SA" b="1" dirty="0"/>
              <a:t>الف) استرس شغلی </a:t>
            </a:r>
            <a:endParaRPr lang="fa-IR" b="1" dirty="0" smtClean="0"/>
          </a:p>
          <a:p>
            <a:pPr algn="r" rtl="1">
              <a:buNone/>
            </a:pPr>
            <a:r>
              <a:rPr lang="en-US" dirty="0" smtClean="0"/>
              <a:t>  </a:t>
            </a:r>
            <a:r>
              <a:rPr lang="fa-IR" dirty="0" smtClean="0"/>
              <a:t>افزایش در حجم کار و یا مسئولیتها می تواند استرس شغلی را افزایش دهد.اگرچه رایانه ای کردن به سازمانها به وسیله افزایش بهره وری سود می رساند، همچنین موجب افزایش حجم کاری نیز می شود. برخی کارکنان احساس می کنند که در حجم بیشتری از کار غوطه ور شده اند و احساس تشویش در مورد شغل و عملکردشان می‌کنند.</a:t>
            </a:r>
          </a:p>
          <a:p>
            <a:pPr algn="r" rtl="1">
              <a:buNone/>
            </a:pPr>
            <a:r>
              <a:rPr lang="ar-SA" b="1" dirty="0"/>
              <a:t>ب) نمایش </a:t>
            </a:r>
            <a:r>
              <a:rPr lang="ar-SA" b="1" dirty="0" smtClean="0"/>
              <a:t>تصویری</a:t>
            </a:r>
            <a:endParaRPr lang="fa-IR" b="1" dirty="0" smtClean="0"/>
          </a:p>
          <a:p>
            <a:pPr algn="r" rtl="1">
              <a:buNone/>
            </a:pPr>
            <a:r>
              <a:rPr lang="ar-SA" dirty="0" smtClean="0"/>
              <a:t> </a:t>
            </a:r>
            <a:r>
              <a:rPr lang="en-US" dirty="0"/>
              <a:t/>
            </a:r>
            <a:br>
              <a:rPr lang="en-US" dirty="0"/>
            </a:br>
            <a:r>
              <a:rPr lang="ar-SA" dirty="0"/>
              <a:t>ظهور ترمینال‌های نمایش تصویری می‌تواند بر بینایی افراد تاثیر منفی بگذارد</a:t>
            </a:r>
            <a:r>
              <a:rPr lang="en-US" dirty="0"/>
              <a:t>. </a:t>
            </a:r>
            <a:endParaRPr lang="fa-IR" dirty="0" smtClean="0"/>
          </a:p>
          <a:p>
            <a:pPr algn="r" rtl="1">
              <a:buNone/>
            </a:pPr>
            <a:endParaRPr lang="fa-IR" dirty="0" smtClean="0"/>
          </a:p>
          <a:p>
            <a:pPr algn="r" rtl="1">
              <a:buNone/>
            </a:pPr>
            <a:r>
              <a:rPr lang="ar-SA" b="1" dirty="0" smtClean="0"/>
              <a:t>ج</a:t>
            </a:r>
            <a:r>
              <a:rPr lang="ar-SA" b="1" dirty="0"/>
              <a:t>) آسیبهای ناشی از فشار کارهای تکراری </a:t>
            </a:r>
            <a:endParaRPr lang="fa-IR" b="1" dirty="0" smtClean="0"/>
          </a:p>
          <a:p>
            <a:pPr algn="r" rtl="1">
              <a:buNone/>
            </a:pPr>
            <a:r>
              <a:rPr lang="en-US" dirty="0"/>
              <a:t/>
            </a:r>
            <a:br>
              <a:rPr lang="en-US" dirty="0"/>
            </a:br>
            <a:r>
              <a:rPr lang="ar-SA" dirty="0"/>
              <a:t>یکی ازدیگر خطرات بالقوه ایمنی و سلامت، آسیبهای ناشی از فشار کارهای تکراری مثل کمر درد، کشش ماهیچه در مچ دست و انگشتهاست که این نوع از آسیبها مربوط به استفاده بلند مدت از صفحه کلید است</a:t>
            </a:r>
            <a:r>
              <a:rPr lang="en-US" dirty="0"/>
              <a:t>.</a:t>
            </a:r>
          </a:p>
          <a:p>
            <a:pPr algn="r" rtl="1"/>
            <a:endParaRPr lang="en-US" dirty="0"/>
          </a:p>
        </p:txBody>
      </p:sp>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324600"/>
          </a:xfrm>
        </p:spPr>
        <p:txBody>
          <a:bodyPr>
            <a:normAutofit lnSpcReduction="10000"/>
          </a:bodyPr>
          <a:lstStyle/>
          <a:p>
            <a:pPr algn="r" rtl="1">
              <a:buNone/>
            </a:pPr>
            <a:endParaRPr lang="en-US" dirty="0" smtClean="0">
              <a:cs typeface="+mj-cs"/>
            </a:endParaRPr>
          </a:p>
          <a:p>
            <a:pPr algn="r" rtl="1">
              <a:buNone/>
            </a:pPr>
            <a:r>
              <a:rPr lang="en-US" sz="3600" dirty="0" smtClean="0">
                <a:cs typeface="+mj-cs"/>
              </a:rPr>
              <a:t>  </a:t>
            </a:r>
            <a:r>
              <a:rPr lang="ar-SA" sz="3600" dirty="0" smtClean="0">
                <a:cs typeface="+mj-cs"/>
              </a:rPr>
              <a:t>فناوری </a:t>
            </a:r>
            <a:r>
              <a:rPr lang="ar-SA" sz="3600" dirty="0">
                <a:cs typeface="+mj-cs"/>
              </a:rPr>
              <a:t>اطلاعات یکی از عوامل مهم محیطی به </a:t>
            </a:r>
            <a:r>
              <a:rPr lang="ar-SA" sz="3600" dirty="0" smtClean="0">
                <a:cs typeface="+mj-cs"/>
              </a:rPr>
              <a:t>شمارمی </a:t>
            </a:r>
            <a:r>
              <a:rPr lang="ar-SA" sz="3600" dirty="0">
                <a:cs typeface="+mj-cs"/>
              </a:rPr>
              <a:t>آید که بر موقعیت ، عملکرد و سرنوشت جوامع، سازمانها و افراد اثرات جدی می گذارد</a:t>
            </a:r>
            <a:r>
              <a:rPr lang="en-US" sz="3600" dirty="0" smtClean="0">
                <a:cs typeface="+mj-cs"/>
              </a:rPr>
              <a:t>.</a:t>
            </a:r>
            <a:r>
              <a:rPr lang="fa-IR" sz="3600" dirty="0">
                <a:cs typeface="+mj-cs"/>
              </a:rPr>
              <a:t> مروری بر تاریخ تکنولوژی و تاثیر آن بر مشاغل نشان می دهد که تکنولوژی ظاهرا برخی از مشاغل را حذف و یا تغییر می دهد،اما در واقع بسیار مشاغل جدید تر،مفید تر و متنوع تری را ایجاد می کند مثلا اگر چه تکنولوژی تراکتور باعث کاهش نیاز به نیروی کار کشاورز گردید،ولی به کمک این تکنولوژی انواع و حجم محصولات کشاورزی افزایش یافت و مشاغل جدیدی را ایجاد کرده است.</a:t>
            </a:r>
            <a:endParaRPr lang="en-US" sz="3600" dirty="0">
              <a:cs typeface="+mj-cs"/>
            </a:endParaRPr>
          </a:p>
          <a:p>
            <a:pPr algn="r" rtl="1"/>
            <a:endParaRPr lang="en-US" sz="3600" dirty="0"/>
          </a:p>
          <a:p>
            <a:pPr algn="r" rtl="1"/>
            <a:endParaRPr lang="en-US"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algn="r" rtl="1"/>
            <a:r>
              <a:rPr lang="fa-IR" sz="2000" b="1" dirty="0">
                <a:solidFill>
                  <a:schemeClr val="bg2">
                    <a:lumMod val="25000"/>
                  </a:schemeClr>
                </a:solidFill>
              </a:rPr>
              <a:t>فناوری های اطلاعات و تغییر در ساختار مشاغل:</a:t>
            </a:r>
            <a:r>
              <a:rPr lang="en-US" sz="2000" b="1" dirty="0"/>
              <a:t/>
            </a:r>
            <a:br>
              <a:rPr lang="en-US" sz="2000" b="1" dirty="0"/>
            </a:br>
            <a:r>
              <a:rPr lang="en-US" sz="2000" b="1" dirty="0"/>
              <a:t/>
            </a:r>
            <a:br>
              <a:rPr lang="en-US" sz="2000" b="1" dirty="0"/>
            </a:br>
            <a:endParaRPr lang="en-US" sz="2000" b="1" dirty="0"/>
          </a:p>
        </p:txBody>
      </p:sp>
      <p:sp>
        <p:nvSpPr>
          <p:cNvPr id="3" name="Content Placeholder 2"/>
          <p:cNvSpPr>
            <a:spLocks noGrp="1"/>
          </p:cNvSpPr>
          <p:nvPr>
            <p:ph sz="quarter" idx="1"/>
          </p:nvPr>
        </p:nvSpPr>
        <p:spPr>
          <a:xfrm>
            <a:off x="457200" y="762000"/>
            <a:ext cx="8229600" cy="5364163"/>
          </a:xfrm>
        </p:spPr>
        <p:txBody>
          <a:bodyPr>
            <a:noAutofit/>
          </a:bodyPr>
          <a:lstStyle/>
          <a:p>
            <a:pPr algn="r" rtl="1"/>
            <a:r>
              <a:rPr lang="fa-IR" sz="2000" dirty="0" smtClean="0"/>
              <a:t>برخی </a:t>
            </a:r>
            <a:r>
              <a:rPr lang="fa-IR" sz="2000" dirty="0"/>
              <a:t>شغل ها به تدریج از بین خواهد رفت:شغل های کشاورزی </a:t>
            </a:r>
            <a:r>
              <a:rPr lang="fa-IR" sz="2000" dirty="0" smtClean="0"/>
              <a:t>سنتی.</a:t>
            </a:r>
            <a:endParaRPr lang="en-US" sz="2000" dirty="0" smtClean="0"/>
          </a:p>
          <a:p>
            <a:pPr algn="r" rtl="1"/>
            <a:endParaRPr lang="en-US" sz="2000" dirty="0"/>
          </a:p>
          <a:p>
            <a:pPr algn="r" rtl="1"/>
            <a:r>
              <a:rPr lang="fa-IR" sz="2000" dirty="0" smtClean="0"/>
              <a:t>برخی </a:t>
            </a:r>
            <a:r>
              <a:rPr lang="fa-IR" sz="2000" dirty="0"/>
              <a:t>شغل ها تغییر چندانی نخواهند داشت و تنها انعطاف پذیری بیشتری در زمان و مکان انجام آنها پدید خواهد </a:t>
            </a:r>
            <a:r>
              <a:rPr lang="fa-IR" sz="2000" dirty="0" smtClean="0"/>
              <a:t>آمد:پزشک،حقوقدان،وکیل دعاوی،طراح،مولف و...</a:t>
            </a:r>
          </a:p>
          <a:p>
            <a:pPr algn="r" rtl="1"/>
            <a:endParaRPr lang="en-US" sz="2000" dirty="0"/>
          </a:p>
          <a:p>
            <a:pPr algn="r" rtl="1"/>
            <a:r>
              <a:rPr lang="fa-IR" sz="2000" dirty="0" smtClean="0"/>
              <a:t>بعضی </a:t>
            </a:r>
            <a:r>
              <a:rPr lang="fa-IR" sz="2000" dirty="0"/>
              <a:t>از مشاغل با تجهیز به فناوری های نوین(از جمله  فناوری های اطلاعاتی) آسان تر و منعطف تر انجام شده،از دقت و سهولت بیشتری برخودار می گردند مثلا متصدی بیمه با تجهیز به تلفن همراه،پی جو،لپ تاپ، و دوربین دیجیتال با سهولت بسیاری وظایف خود را انجام خواهد داد.سیستم های خبره به ارزیاب بیمه برای تعیین نرخ بیمه،میزان هزینه خسارت و کمک خواهد کرد و سیستم های </a:t>
            </a:r>
            <a:r>
              <a:rPr lang="en-US" sz="2000" dirty="0"/>
              <a:t>GIS</a:t>
            </a:r>
            <a:r>
              <a:rPr lang="fa-IR" sz="2000" dirty="0"/>
              <a:t>، افسران پلیس را در تعیین مکان های جغرافیایی یاری خواهد نمود</a:t>
            </a:r>
            <a:r>
              <a:rPr lang="fa-IR" sz="2000" dirty="0" smtClean="0"/>
              <a:t>.</a:t>
            </a:r>
          </a:p>
          <a:p>
            <a:pPr algn="r" rtl="1"/>
            <a:endParaRPr lang="en-US" sz="2000" dirty="0"/>
          </a:p>
          <a:p>
            <a:pPr algn="r" rtl="1"/>
            <a:r>
              <a:rPr lang="fa-IR" sz="2000" dirty="0" smtClean="0"/>
              <a:t>در </a:t>
            </a:r>
            <a:r>
              <a:rPr lang="fa-IR" sz="2000" dirty="0"/>
              <a:t>نهایت، باید به شغل های جدیدی اشاره کرد که در واقع مولد عصر فرا صنعتی هستند شغل هایی مانند طراح گرافیکی،مدیر شبکه،تحلیلگر داده،تکنسین شبکه و...</a:t>
            </a:r>
            <a:endParaRPr lang="en-US" sz="2000" dirty="0"/>
          </a:p>
          <a:p>
            <a:pPr algn="r" rtl="1"/>
            <a:endParaRPr lang="en-US" sz="2000" dirty="0"/>
          </a:p>
        </p:txBody>
      </p:sp>
    </p:spTree>
  </p:cSld>
  <p:clrMapOvr>
    <a:masterClrMapping/>
  </p:clrMapOvr>
  <p:transition>
    <p:cover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b="1" dirty="0">
                <a:solidFill>
                  <a:schemeClr val="bg2">
                    <a:lumMod val="25000"/>
                  </a:schemeClr>
                </a:solidFill>
              </a:rPr>
              <a:t>انواع فعالیت های مرتبط با فناوری اطلاعات یا متاثر از آن :</a:t>
            </a:r>
            <a:r>
              <a:rPr lang="en-US" sz="2800" dirty="0"/>
              <a:t/>
            </a:r>
            <a:br>
              <a:rPr lang="en-US" sz="2800" dirty="0"/>
            </a:br>
            <a:endParaRPr lang="en-US" sz="2800" dirty="0"/>
          </a:p>
        </p:txBody>
      </p:sp>
      <p:sp>
        <p:nvSpPr>
          <p:cNvPr id="3" name="Content Placeholder 2"/>
          <p:cNvSpPr>
            <a:spLocks noGrp="1"/>
          </p:cNvSpPr>
          <p:nvPr>
            <p:ph sz="quarter" idx="1"/>
          </p:nvPr>
        </p:nvSpPr>
        <p:spPr/>
        <p:txBody>
          <a:bodyPr>
            <a:noAutofit/>
          </a:bodyPr>
          <a:lstStyle/>
          <a:p>
            <a:pPr algn="r" rtl="1"/>
            <a:r>
              <a:rPr lang="fa-IR" sz="2800" dirty="0" smtClean="0"/>
              <a:t>فعالیت </a:t>
            </a:r>
            <a:r>
              <a:rPr lang="fa-IR" sz="2800" dirty="0"/>
              <a:t>های دارای ارتباط مستقیم با بستر فناوری اطلاعات (نرم افزار،سخت افزار و ارتباطات) :این فعالیت ها را </a:t>
            </a:r>
            <a:r>
              <a:rPr lang="en-US" sz="2800" dirty="0"/>
              <a:t>IT-Based</a:t>
            </a:r>
            <a:r>
              <a:rPr lang="fa-IR" sz="2800" dirty="0"/>
              <a:t> می نامند و منظور ما آن دسته از فعالیت هایی است که به نوعی مستقیما درگیر ایجاد فضای نوین اطلاعاتی و ایجاد بستر لازم برای آن است</a:t>
            </a:r>
            <a:r>
              <a:rPr lang="fa-IR" sz="2800" dirty="0" smtClean="0"/>
              <a:t>.</a:t>
            </a:r>
          </a:p>
          <a:p>
            <a:pPr algn="r" rtl="1"/>
            <a:endParaRPr lang="en-US" sz="2800" dirty="0"/>
          </a:p>
          <a:p>
            <a:pPr algn="r" rtl="1"/>
            <a:r>
              <a:rPr lang="fa-IR" sz="2800" dirty="0" smtClean="0"/>
              <a:t>فعالیت </a:t>
            </a:r>
            <a:r>
              <a:rPr lang="fa-IR" sz="2800" dirty="0"/>
              <a:t>های دارای ارتباط غیر مستقیم یا با واسطه :این فعالیت ها اگر چه مستقیما درگیر با صنایع بستر ساز محیط جدید اطلاعاتی تلقی نمی شوند اما در هر حال زاییده این فضا و بستر جدید و ناشی از ظهور موج نوین فناوری اطلاعات در شرکت ها و سازمان های فعال در عرصه جامعه اند.</a:t>
            </a:r>
            <a:endParaRPr lang="en-US" sz="2800" dirty="0"/>
          </a:p>
          <a:p>
            <a:pPr algn="r" rtl="1">
              <a:buNone/>
            </a:pPr>
            <a:endParaRPr lang="en-US" sz="2800" dirty="0"/>
          </a:p>
        </p:txBody>
      </p:sp>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600" b="1" dirty="0">
                <a:solidFill>
                  <a:schemeClr val="bg2">
                    <a:lumMod val="25000"/>
                  </a:schemeClr>
                </a:solidFill>
              </a:rPr>
              <a:t>اشتغال در صنایع </a:t>
            </a:r>
            <a:r>
              <a:rPr lang="en-US" sz="3600" b="1" smtClean="0">
                <a:solidFill>
                  <a:schemeClr val="bg2">
                    <a:lumMod val="25000"/>
                  </a:schemeClr>
                </a:solidFill>
              </a:rPr>
              <a:t>IT-BASED</a:t>
            </a:r>
            <a:r>
              <a:rPr lang="fa-IR" sz="3600" b="1" smtClean="0">
                <a:solidFill>
                  <a:schemeClr val="bg2">
                    <a:lumMod val="25000"/>
                  </a:schemeClr>
                </a:solidFill>
              </a:rPr>
              <a:t>:</a:t>
            </a:r>
            <a:r>
              <a:rPr lang="en-US" b="1" dirty="0">
                <a:solidFill>
                  <a:schemeClr val="bg2">
                    <a:lumMod val="25000"/>
                  </a:schemeClr>
                </a:solidFill>
              </a:rPr>
              <a:t/>
            </a:r>
            <a:br>
              <a:rPr lang="en-US" b="1" dirty="0">
                <a:solidFill>
                  <a:schemeClr val="bg2">
                    <a:lumMod val="25000"/>
                  </a:schemeClr>
                </a:solidFill>
              </a:rPr>
            </a:br>
            <a:endParaRPr lang="en-US" b="1" dirty="0">
              <a:solidFill>
                <a:schemeClr val="bg2">
                  <a:lumMod val="25000"/>
                </a:schemeClr>
              </a:solidFill>
            </a:endParaRPr>
          </a:p>
        </p:txBody>
      </p:sp>
      <p:sp>
        <p:nvSpPr>
          <p:cNvPr id="3" name="Content Placeholder 2"/>
          <p:cNvSpPr>
            <a:spLocks noGrp="1"/>
          </p:cNvSpPr>
          <p:nvPr>
            <p:ph sz="quarter" idx="1"/>
          </p:nvPr>
        </p:nvSpPr>
        <p:spPr>
          <a:xfrm>
            <a:off x="457200" y="990600"/>
            <a:ext cx="8153400" cy="5483352"/>
          </a:xfrm>
        </p:spPr>
        <p:txBody>
          <a:bodyPr>
            <a:noAutofit/>
          </a:bodyPr>
          <a:lstStyle/>
          <a:p>
            <a:pPr algn="r" rtl="1">
              <a:buNone/>
            </a:pPr>
            <a:r>
              <a:rPr lang="fa-IR" sz="2000" dirty="0" smtClean="0"/>
              <a:t>     صنایع </a:t>
            </a:r>
            <a:r>
              <a:rPr lang="fa-IR" sz="2000" dirty="0"/>
              <a:t>کامپیوتر و خدمات وابسته به آن در دنیای امروز بخش قابل ملاحظه ای </a:t>
            </a:r>
            <a:r>
              <a:rPr lang="fa-IR" sz="2000" dirty="0" smtClean="0"/>
              <a:t> از فناوری </a:t>
            </a:r>
            <a:r>
              <a:rPr lang="fa-IR" sz="2000" dirty="0"/>
              <a:t>بالا یا مدرن را به خود اختصاص داده </a:t>
            </a:r>
            <a:r>
              <a:rPr lang="fa-IR" sz="2000" dirty="0" smtClean="0"/>
              <a:t>اند.طبق آمار موجود در </a:t>
            </a:r>
            <a:r>
              <a:rPr lang="en-US" sz="2000" dirty="0" smtClean="0"/>
              <a:t>It</a:t>
            </a:r>
            <a:r>
              <a:rPr lang="fa-IR" sz="2000" dirty="0" smtClean="0"/>
              <a:t>خود اشتغالی بسیار رایج است و وجود شرکت های کوچک امری عادی است.شرکت های کوچک نیاز به نیروهای </a:t>
            </a:r>
            <a:r>
              <a:rPr lang="en-US" sz="2000" dirty="0" smtClean="0"/>
              <a:t>It</a:t>
            </a:r>
            <a:r>
              <a:rPr lang="fa-IR" sz="2000" dirty="0" smtClean="0"/>
              <a:t> دارای تحصیلات و انعطاف پذیری بالا دارند.نیرو هایی که مداوما در حال یادگیری و به روز نگه داشتن سطح مهارت و معلومات خود هستند.هسته </a:t>
            </a:r>
            <a:r>
              <a:rPr lang="fa-IR" sz="2000" dirty="0"/>
              <a:t>اصلی مشاغل مرتبط با </a:t>
            </a:r>
            <a:r>
              <a:rPr lang="en-US" sz="2000" dirty="0"/>
              <a:t>IT</a:t>
            </a:r>
            <a:r>
              <a:rPr lang="fa-IR" sz="2000" dirty="0"/>
              <a:t> متخصصین و دانشمندان کامپیوتر هستند در میان این عده نقش مدیران پایگاه های اطلاعاتی،متخصصین پشتیبانی از سیستم های مکانیزه ،مهندسین سخت افزار و نرم افزار و تحلیل گران سیستم کاملا برجسته است مانند:</a:t>
            </a:r>
            <a:endParaRPr lang="en-US" sz="2000" dirty="0"/>
          </a:p>
          <a:p>
            <a:pPr lvl="0" algn="r" rtl="1"/>
            <a:r>
              <a:rPr lang="fa-IR" sz="2000" dirty="0"/>
              <a:t>ساخت کامپیوتر و قطعات و تجهیزات جانبی</a:t>
            </a:r>
            <a:endParaRPr lang="en-US" sz="2000" dirty="0"/>
          </a:p>
          <a:p>
            <a:pPr lvl="0" algn="r" rtl="1"/>
            <a:r>
              <a:rPr lang="fa-IR" sz="2000" dirty="0"/>
              <a:t>تولید بسته های نرم افزاری</a:t>
            </a:r>
            <a:endParaRPr lang="en-US" sz="2000" dirty="0"/>
          </a:p>
          <a:p>
            <a:pPr lvl="0" algn="r" rtl="1"/>
            <a:r>
              <a:rPr lang="fa-IR" sz="2000" dirty="0"/>
              <a:t>خرید و فروش انواع محصولات </a:t>
            </a:r>
            <a:r>
              <a:rPr lang="en-US" sz="2000" dirty="0"/>
              <a:t>IT</a:t>
            </a:r>
          </a:p>
          <a:p>
            <a:pPr lvl="0" algn="r" rtl="1"/>
            <a:r>
              <a:rPr lang="fa-IR" sz="2000" dirty="0"/>
              <a:t>طراحی و ایجاد انواع شبکه</a:t>
            </a:r>
            <a:endParaRPr lang="en-US" sz="2000" dirty="0"/>
          </a:p>
          <a:p>
            <a:pPr lvl="0" algn="r" rtl="1"/>
            <a:r>
              <a:rPr lang="fa-IR" sz="2000" dirty="0"/>
              <a:t>ایجاد زیر ساخت ها و تجهیزات مخابراتی شامل مراکز سوئیچینگ،مایکروویو و ماهواره و...</a:t>
            </a:r>
            <a:endParaRPr lang="en-US" sz="2000" dirty="0"/>
          </a:p>
          <a:p>
            <a:pPr lvl="0" algn="r" rtl="1"/>
            <a:r>
              <a:rPr lang="fa-IR" sz="2000" dirty="0"/>
              <a:t>طراحی،ساخت و تولید ماشین های خودکار صنعتی</a:t>
            </a:r>
            <a:endParaRPr lang="en-US" sz="2000" dirty="0"/>
          </a:p>
          <a:p>
            <a:pPr lvl="0" algn="r" rtl="1"/>
            <a:r>
              <a:rPr lang="fa-IR" sz="2000" dirty="0"/>
              <a:t>صنعت اطلاع رسانی،اطلاعات عمومی شهری،راهنمایی های حقوقی و قانونی،پست الکترونیک،شبکه های کشور گستر</a:t>
            </a:r>
            <a:endParaRPr lang="en-US" sz="2000" dirty="0"/>
          </a:p>
          <a:p>
            <a:pPr algn="r" rtl="1">
              <a:buNone/>
            </a:pPr>
            <a:endParaRPr lang="en-US" sz="2000" dirty="0"/>
          </a:p>
          <a:p>
            <a:pPr algn="r" rtl="1"/>
            <a:endParaRPr lang="en-US" sz="2000" dirty="0"/>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600" b="1" dirty="0" smtClean="0">
                <a:solidFill>
                  <a:schemeClr val="accent4">
                    <a:lumMod val="50000"/>
                  </a:schemeClr>
                </a:solidFill>
              </a:rPr>
              <a:t>اشتغال در صنایع </a:t>
            </a:r>
            <a:r>
              <a:rPr lang="en-US" sz="3600" b="1" dirty="0" smtClean="0">
                <a:solidFill>
                  <a:schemeClr val="accent4">
                    <a:lumMod val="50000"/>
                  </a:schemeClr>
                </a:solidFill>
              </a:rPr>
              <a:t>NON IT-BASED</a:t>
            </a:r>
            <a:endParaRPr lang="en-US" sz="3600" b="1" dirty="0">
              <a:solidFill>
                <a:schemeClr val="accent4">
                  <a:lumMod val="50000"/>
                </a:schemeClr>
              </a:solidFill>
            </a:endParaRPr>
          </a:p>
        </p:txBody>
      </p:sp>
      <p:sp>
        <p:nvSpPr>
          <p:cNvPr id="3" name="Content Placeholder 2"/>
          <p:cNvSpPr>
            <a:spLocks noGrp="1"/>
          </p:cNvSpPr>
          <p:nvPr>
            <p:ph sz="quarter" idx="1"/>
          </p:nvPr>
        </p:nvSpPr>
        <p:spPr/>
        <p:txBody>
          <a:bodyPr>
            <a:noAutofit/>
          </a:bodyPr>
          <a:lstStyle/>
          <a:p>
            <a:pPr algn="r" rtl="1">
              <a:buNone/>
            </a:pPr>
            <a:endParaRPr lang="fa-IR" sz="2800" dirty="0" smtClean="0"/>
          </a:p>
          <a:p>
            <a:pPr algn="r" rtl="1"/>
            <a:r>
              <a:rPr lang="fa-IR" sz="2800" dirty="0" smtClean="0"/>
              <a:t>اگر چه فعالیت های متنوعی مستقیما با موضوع ساخت تجهیزات،نرم افزار،تولید و ارائه مستقیم اطلاعات،و ساخت زیر بنا های مخابراتی برای سیستم ها در ارتباط است اما گستره وسیع تری از فعالیت ها وجود دارد که به یمن این بستر سازی وسیع و حضور فناور پیشرو اطلاعاتی برخوردار از محیط تازه و فرصت های جدیدی برای برای کار و فعالیت شده اند.همانطور که پیش از این گفته شد امروز عملا کمتر حوزه ای از فعالیت را می توان یافت که از این موج جدید بی تاثیر باقی مانده باشد اما از این میان می توان به ذکر برخی از نمونه های مهم اشاره کرد:</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pPr algn="r" rtl="1"/>
            <a:r>
              <a:rPr lang="fa-IR" b="1" dirty="0">
                <a:solidFill>
                  <a:schemeClr val="bg2">
                    <a:lumMod val="25000"/>
                  </a:schemeClr>
                </a:solidFill>
              </a:rPr>
              <a:t> </a:t>
            </a:r>
            <a:r>
              <a:rPr lang="en-US" b="1" dirty="0">
                <a:solidFill>
                  <a:schemeClr val="bg2">
                    <a:lumMod val="25000"/>
                  </a:schemeClr>
                </a:solidFill>
              </a:rPr>
              <a:t/>
            </a:r>
            <a:br>
              <a:rPr lang="en-US" b="1" dirty="0">
                <a:solidFill>
                  <a:schemeClr val="bg2">
                    <a:lumMod val="25000"/>
                  </a:schemeClr>
                </a:solidFill>
              </a:rPr>
            </a:br>
            <a:r>
              <a:rPr lang="fa-IR" sz="3100" b="1" dirty="0">
                <a:solidFill>
                  <a:schemeClr val="bg2">
                    <a:lumMod val="25000"/>
                  </a:schemeClr>
                </a:solidFill>
              </a:rPr>
              <a:t>اشتغال در صنایع </a:t>
            </a:r>
            <a:r>
              <a:rPr lang="en-US" sz="3100" b="1" dirty="0">
                <a:solidFill>
                  <a:schemeClr val="bg2">
                    <a:lumMod val="25000"/>
                  </a:schemeClr>
                </a:solidFill>
              </a:rPr>
              <a:t>Non IT-Based</a:t>
            </a:r>
            <a:r>
              <a:rPr lang="fa-IR" sz="3100" b="1" dirty="0">
                <a:solidFill>
                  <a:schemeClr val="bg2">
                    <a:lumMod val="25000"/>
                  </a:schemeClr>
                </a:solidFill>
              </a:rPr>
              <a:t>:</a:t>
            </a:r>
            <a:r>
              <a:rPr lang="en-US" b="1" dirty="0">
                <a:solidFill>
                  <a:schemeClr val="bg2">
                    <a:lumMod val="25000"/>
                  </a:schemeClr>
                </a:solidFill>
              </a:rPr>
              <a:t/>
            </a:r>
            <a:br>
              <a:rPr lang="en-US" b="1" dirty="0">
                <a:solidFill>
                  <a:schemeClr val="bg2">
                    <a:lumMod val="25000"/>
                  </a:schemeClr>
                </a:solidFill>
              </a:rPr>
            </a:br>
            <a:endParaRPr lang="en-US" b="1" dirty="0">
              <a:solidFill>
                <a:schemeClr val="bg2">
                  <a:lumMod val="25000"/>
                </a:schemeClr>
              </a:solidFill>
            </a:endParaRPr>
          </a:p>
        </p:txBody>
      </p:sp>
      <p:sp>
        <p:nvSpPr>
          <p:cNvPr id="3" name="Content Placeholder 2"/>
          <p:cNvSpPr>
            <a:spLocks noGrp="1"/>
          </p:cNvSpPr>
          <p:nvPr>
            <p:ph sz="quarter" idx="1"/>
          </p:nvPr>
        </p:nvSpPr>
        <p:spPr>
          <a:xfrm>
            <a:off x="457200" y="1066800"/>
            <a:ext cx="8229600" cy="5059363"/>
          </a:xfrm>
        </p:spPr>
        <p:txBody>
          <a:bodyPr>
            <a:noAutofit/>
          </a:bodyPr>
          <a:lstStyle/>
          <a:p>
            <a:pPr algn="r" rtl="1">
              <a:buNone/>
            </a:pPr>
            <a:r>
              <a:rPr lang="fa-IR" sz="1800" dirty="0"/>
              <a:t>فعالیت های آموزشی</a:t>
            </a:r>
            <a:r>
              <a:rPr lang="fa-IR" sz="1800" dirty="0" smtClean="0"/>
              <a:t>:</a:t>
            </a:r>
            <a:endParaRPr lang="en-US" sz="1800" dirty="0"/>
          </a:p>
          <a:p>
            <a:pPr lvl="0" algn="r" rtl="1"/>
            <a:r>
              <a:rPr lang="fa-IR" sz="1800" dirty="0"/>
              <a:t>طراحی،ایجاد  و نگه داری </a:t>
            </a:r>
            <a:r>
              <a:rPr lang="en-US" sz="1800" dirty="0"/>
              <a:t>RDBMS</a:t>
            </a:r>
            <a:r>
              <a:rPr lang="fa-IR" sz="1800" dirty="0"/>
              <a:t> های علمی </a:t>
            </a:r>
            <a:endParaRPr lang="en-US" sz="1800" dirty="0"/>
          </a:p>
          <a:p>
            <a:pPr lvl="0" algn="r" rtl="1"/>
            <a:r>
              <a:rPr lang="fa-IR" sz="1800" dirty="0"/>
              <a:t>طراحی،ایجاد و نگه داری نرم افزار های آموزشی</a:t>
            </a:r>
            <a:endParaRPr lang="en-US" sz="1800" dirty="0"/>
          </a:p>
          <a:p>
            <a:pPr lvl="0" algn="r" rtl="1"/>
            <a:r>
              <a:rPr lang="fa-IR" sz="1800" dirty="0"/>
              <a:t>طراحی،ایجاد و به روز رسانی جزوات آموزشی و کتاب های الکترونیک</a:t>
            </a:r>
            <a:endParaRPr lang="en-US" sz="1800" dirty="0"/>
          </a:p>
          <a:p>
            <a:pPr lvl="0" algn="r" rtl="1"/>
            <a:r>
              <a:rPr lang="fa-IR" sz="1800" dirty="0"/>
              <a:t>طراحی،ایجاد و نگه داری دانشگاه الکترونیک</a:t>
            </a:r>
            <a:endParaRPr lang="en-US" sz="1800" dirty="0"/>
          </a:p>
          <a:p>
            <a:pPr lvl="0" algn="r" rtl="1"/>
            <a:r>
              <a:rPr lang="fa-IR" sz="1800" dirty="0"/>
              <a:t>توسعه رشته های دانشگاهی </a:t>
            </a:r>
            <a:endParaRPr lang="en-US" sz="1800" dirty="0"/>
          </a:p>
          <a:p>
            <a:pPr algn="r" rtl="1">
              <a:buNone/>
            </a:pPr>
            <a:endParaRPr lang="en-US" sz="1800" dirty="0"/>
          </a:p>
          <a:p>
            <a:pPr algn="r" rtl="1">
              <a:buNone/>
            </a:pPr>
            <a:r>
              <a:rPr lang="fa-IR" sz="1800" dirty="0"/>
              <a:t>فعالیت های </a:t>
            </a:r>
            <a:r>
              <a:rPr lang="fa-IR" sz="1800" dirty="0" smtClean="0"/>
              <a:t>هنری :</a:t>
            </a:r>
            <a:endParaRPr lang="en-US" sz="1800" dirty="0"/>
          </a:p>
          <a:p>
            <a:pPr lvl="0" algn="r" rtl="1"/>
            <a:r>
              <a:rPr lang="fa-IR" sz="1800" dirty="0"/>
              <a:t>فیلم سازی</a:t>
            </a:r>
            <a:endParaRPr lang="en-US" sz="1800" dirty="0"/>
          </a:p>
          <a:p>
            <a:pPr lvl="0" algn="r" rtl="1"/>
            <a:r>
              <a:rPr lang="fa-IR" sz="1800" dirty="0"/>
              <a:t>پویا نمایی</a:t>
            </a:r>
            <a:endParaRPr lang="en-US" sz="1800" dirty="0"/>
          </a:p>
          <a:p>
            <a:pPr lvl="0" algn="r" rtl="1"/>
            <a:r>
              <a:rPr lang="fa-IR" sz="1800" dirty="0"/>
              <a:t>تولید آگهی های بازرگانی</a:t>
            </a:r>
            <a:endParaRPr lang="en-US" sz="1800" dirty="0"/>
          </a:p>
          <a:p>
            <a:pPr algn="r" rtl="1">
              <a:buNone/>
            </a:pPr>
            <a:endParaRPr lang="fa-IR" sz="1800" dirty="0" smtClean="0"/>
          </a:p>
          <a:p>
            <a:pPr algn="r" rtl="1">
              <a:buNone/>
            </a:pPr>
            <a:r>
              <a:rPr lang="fa-IR" sz="1800" dirty="0" smtClean="0"/>
              <a:t>خدمات </a:t>
            </a:r>
            <a:r>
              <a:rPr lang="fa-IR" sz="1800" dirty="0"/>
              <a:t>فرهنگی</a:t>
            </a:r>
            <a:r>
              <a:rPr lang="fa-IR" sz="1800" dirty="0" smtClean="0"/>
              <a:t>:</a:t>
            </a:r>
            <a:endParaRPr lang="en-US" sz="1800" dirty="0"/>
          </a:p>
          <a:p>
            <a:pPr lvl="0" algn="r" rtl="1"/>
            <a:r>
              <a:rPr lang="fa-IR" sz="1800" dirty="0"/>
              <a:t>روزنامه الکترونیک</a:t>
            </a:r>
            <a:endParaRPr lang="en-US" sz="1800" dirty="0"/>
          </a:p>
          <a:p>
            <a:pPr lvl="0" algn="r" rtl="1"/>
            <a:r>
              <a:rPr lang="fa-IR" sz="1800" dirty="0"/>
              <a:t>تلویزیون و رسانه های کابلی</a:t>
            </a:r>
            <a:endParaRPr lang="en-US" sz="1800" dirty="0"/>
          </a:p>
          <a:p>
            <a:pPr lvl="0" algn="r" rtl="1"/>
            <a:r>
              <a:rPr lang="fa-IR" sz="1800" dirty="0"/>
              <a:t>کتابخانه های الکترونیک</a:t>
            </a:r>
            <a:endParaRPr lang="en-US" sz="1800" dirty="0"/>
          </a:p>
          <a:p>
            <a:pPr lvl="0" algn="r" rtl="1">
              <a:buNone/>
            </a:pPr>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r"/>
            <a:r>
              <a:rPr lang="fa-IR" sz="4000" b="1" dirty="0" smtClean="0">
                <a:solidFill>
                  <a:schemeClr val="bg2">
                    <a:lumMod val="25000"/>
                  </a:schemeClr>
                </a:solidFill>
              </a:rPr>
              <a:t>تاثیر فناوری اطلاعات بر افراد و سازمان ها</a:t>
            </a:r>
            <a:r>
              <a:rPr lang="fa-IR" dirty="0" smtClean="0"/>
              <a:t>:</a:t>
            </a:r>
            <a:endParaRPr lang="en-US" dirty="0"/>
          </a:p>
        </p:txBody>
      </p:sp>
      <p:sp>
        <p:nvSpPr>
          <p:cNvPr id="3" name="Content Placeholder 2"/>
          <p:cNvSpPr>
            <a:spLocks noGrp="1"/>
          </p:cNvSpPr>
          <p:nvPr>
            <p:ph sz="quarter" idx="1"/>
          </p:nvPr>
        </p:nvSpPr>
        <p:spPr>
          <a:xfrm>
            <a:off x="457200" y="1782762"/>
            <a:ext cx="8229600" cy="4525963"/>
          </a:xfrm>
        </p:spPr>
        <p:txBody>
          <a:bodyPr>
            <a:normAutofit lnSpcReduction="10000"/>
          </a:bodyPr>
          <a:lstStyle/>
          <a:p>
            <a:pPr algn="r" rtl="1"/>
            <a:r>
              <a:rPr lang="ar-SA" dirty="0"/>
              <a:t>سازمانها و فناوری اطلاعات </a:t>
            </a:r>
            <a:endParaRPr lang="en-US" dirty="0" smtClean="0"/>
          </a:p>
          <a:p>
            <a:pPr algn="r" rtl="1">
              <a:buNone/>
            </a:pPr>
            <a:r>
              <a:rPr lang="en-US" dirty="0"/>
              <a:t/>
            </a:r>
            <a:br>
              <a:rPr lang="en-US" dirty="0"/>
            </a:br>
            <a:r>
              <a:rPr lang="ar-SA" dirty="0"/>
              <a:t>استفاده از رایانه و فناوری اطلاعات برخی از تغییرات را در سازمانها ایجاد کرده است. این تغییرات در حوزه هایی مثل ساختار، اقتدار، قدرت، محتوای شغل، سلسله مراتب شغلی کارکنان، نظارت و شغل مدیران دیده می شود</a:t>
            </a:r>
            <a:r>
              <a:rPr lang="en-US" dirty="0"/>
              <a:t>.</a:t>
            </a:r>
          </a:p>
          <a:p>
            <a:pPr algn="r" rtl="1"/>
            <a:r>
              <a:rPr lang="fa-IR" dirty="0" smtClean="0"/>
              <a:t>س</a:t>
            </a:r>
            <a:r>
              <a:rPr lang="ar-SA" dirty="0" smtClean="0"/>
              <a:t>لسله </a:t>
            </a:r>
            <a:r>
              <a:rPr lang="ar-SA" dirty="0"/>
              <a:t>مراتب سازمانی </a:t>
            </a:r>
            <a:endParaRPr lang="en-US" dirty="0" smtClean="0"/>
          </a:p>
          <a:p>
            <a:pPr algn="r" rtl="1">
              <a:buNone/>
            </a:pPr>
            <a:r>
              <a:rPr lang="en-US" dirty="0"/>
              <a:t/>
            </a:r>
            <a:br>
              <a:rPr lang="en-US" dirty="0"/>
            </a:br>
            <a:r>
              <a:rPr lang="ar-SA" dirty="0"/>
              <a:t>فناوری اطلاعات برای افزایش بهره‌وری و کارایی </a:t>
            </a:r>
            <a:r>
              <a:rPr lang="fa-IR" dirty="0" smtClean="0"/>
              <a:t>،</a:t>
            </a:r>
            <a:r>
              <a:rPr lang="ar-SA" dirty="0" smtClean="0"/>
              <a:t>کـــاهش </a:t>
            </a:r>
            <a:r>
              <a:rPr lang="ar-SA" dirty="0"/>
              <a:t>تعداد متخصصان را مجاز می‌داند. فناوری اطلاعات به سازمانها اجازه می دهد تــا دانش متخصصان را تحت کنترل درآورد و نیاز به تخصصــهای فنی را در سازمان کاهش می دهد. </a:t>
            </a:r>
            <a:r>
              <a:rPr lang="en-US" dirty="0"/>
              <a:t/>
            </a:r>
            <a:br>
              <a:rPr lang="en-US" dirty="0"/>
            </a:br>
            <a:endParaRPr lang="en-US" dirty="0"/>
          </a:p>
        </p:txBody>
      </p:sp>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533400"/>
            <a:ext cx="8229600" cy="5943600"/>
          </a:xfrm>
        </p:spPr>
        <p:txBody>
          <a:bodyPr>
            <a:normAutofit fontScale="85000" lnSpcReduction="20000"/>
          </a:bodyPr>
          <a:lstStyle/>
          <a:p>
            <a:pPr algn="r" rtl="1">
              <a:buNone/>
            </a:pPr>
            <a:r>
              <a:rPr lang="fa-IR" dirty="0" smtClean="0"/>
              <a:t>    </a:t>
            </a:r>
            <a:r>
              <a:rPr lang="fa-IR" b="1" dirty="0" smtClean="0">
                <a:solidFill>
                  <a:schemeClr val="bg2">
                    <a:lumMod val="25000"/>
                  </a:schemeClr>
                </a:solidFill>
              </a:rPr>
              <a:t>●</a:t>
            </a:r>
            <a:r>
              <a:rPr lang="ar-SA" b="1" dirty="0" smtClean="0">
                <a:solidFill>
                  <a:schemeClr val="bg2">
                    <a:lumMod val="25000"/>
                  </a:schemeClr>
                </a:solidFill>
              </a:rPr>
              <a:t>نسبت </a:t>
            </a:r>
            <a:r>
              <a:rPr lang="ar-SA" b="1" dirty="0">
                <a:solidFill>
                  <a:schemeClr val="bg2">
                    <a:lumMod val="25000"/>
                  </a:schemeClr>
                </a:solidFill>
              </a:rPr>
              <a:t>کارکنان یقه آبی به کارکنان یقه سفید </a:t>
            </a:r>
            <a:r>
              <a:rPr lang="fa-IR" b="1" dirty="0" smtClean="0">
                <a:solidFill>
                  <a:schemeClr val="bg2">
                    <a:lumMod val="25000"/>
                  </a:schemeClr>
                </a:solidFill>
              </a:rPr>
              <a:t>:</a:t>
            </a:r>
          </a:p>
          <a:p>
            <a:pPr algn="r" rtl="1">
              <a:buNone/>
            </a:pPr>
            <a:r>
              <a:rPr lang="en-US" dirty="0"/>
              <a:t/>
            </a:r>
            <a:br>
              <a:rPr lang="en-US" dirty="0"/>
            </a:br>
            <a:r>
              <a:rPr lang="ar-SA" dirty="0"/>
              <a:t>با جایگزین شدن رایانه‌ها به جای شغلهای دفتری، از آنجایی که نیاز به متخصصان سیستم‌های اطلاعاتی بیشتر می‌شود، نسبت کارکنان یقه سفید به یقه آبی در چنین سازمانهایی بیشتر </a:t>
            </a:r>
            <a:r>
              <a:rPr lang="ar-SA" dirty="0" smtClean="0"/>
              <a:t>می‌شو</a:t>
            </a:r>
            <a:r>
              <a:rPr lang="fa-IR" dirty="0" smtClean="0"/>
              <a:t>د </a:t>
            </a:r>
            <a:r>
              <a:rPr lang="en-US" dirty="0" smtClean="0"/>
              <a:t>.</a:t>
            </a:r>
            <a:r>
              <a:rPr lang="fa-IR" dirty="0" smtClean="0"/>
              <a:t> (</a:t>
            </a:r>
            <a:r>
              <a:rPr lang="en-US" b="1" dirty="0" smtClean="0"/>
              <a:t> </a:t>
            </a:r>
            <a:r>
              <a:rPr lang="fa-IR" dirty="0" smtClean="0"/>
              <a:t>ک</a:t>
            </a:r>
            <a:r>
              <a:rPr lang="ar-SA" dirty="0" smtClean="0"/>
              <a:t>ارگران </a:t>
            </a:r>
            <a:r>
              <a:rPr lang="ar-SA" dirty="0"/>
              <a:t>یقه سفید </a:t>
            </a:r>
            <a:r>
              <a:rPr lang="ar-SA" dirty="0" smtClean="0"/>
              <a:t>معمولا </a:t>
            </a:r>
            <a:r>
              <a:rPr lang="ar-SA" dirty="0"/>
              <a:t>وظایف شغلی شان را در یک مجموعه اداری به انجام می رسانند. انها </a:t>
            </a:r>
            <a:r>
              <a:rPr lang="ar-SA" dirty="0" smtClean="0"/>
              <a:t>با </a:t>
            </a:r>
            <a:r>
              <a:rPr lang="ar-SA" dirty="0"/>
              <a:t>مهارت بالا و به طور رسمی آموزش دیده می باشند</a:t>
            </a:r>
            <a:r>
              <a:rPr lang="en-US" dirty="0"/>
              <a:t>. </a:t>
            </a:r>
            <a:r>
              <a:rPr lang="ar-SA" dirty="0"/>
              <a:t>کارگران یقه </a:t>
            </a:r>
            <a:r>
              <a:rPr lang="ar-SA" dirty="0" smtClean="0"/>
              <a:t>آب</a:t>
            </a:r>
            <a:r>
              <a:rPr lang="fa-IR" dirty="0" smtClean="0"/>
              <a:t>ی</a:t>
            </a:r>
            <a:r>
              <a:rPr lang="fa-IR" dirty="0"/>
              <a:t> </a:t>
            </a:r>
            <a:r>
              <a:rPr lang="fa-IR" dirty="0" smtClean="0"/>
              <a:t>ب</a:t>
            </a:r>
            <a:r>
              <a:rPr lang="ar-SA" dirty="0" smtClean="0"/>
              <a:t>ه کارگرانی </a:t>
            </a:r>
            <a:r>
              <a:rPr lang="ar-SA" dirty="0"/>
              <a:t>که کارهای یدی را انجام </a:t>
            </a:r>
            <a:r>
              <a:rPr lang="ar-SA" dirty="0" smtClean="0"/>
              <a:t>می‌دهند</a:t>
            </a:r>
            <a:r>
              <a:rPr lang="fa-IR" dirty="0" smtClean="0"/>
              <a:t> می گویند.)</a:t>
            </a:r>
            <a:endParaRPr lang="en-US" dirty="0"/>
          </a:p>
          <a:p>
            <a:pPr algn="r" rtl="1">
              <a:buNone/>
            </a:pPr>
            <a:r>
              <a:rPr lang="fa-IR" dirty="0" smtClean="0"/>
              <a:t>   </a:t>
            </a:r>
            <a:r>
              <a:rPr lang="en-US" b="1" dirty="0" smtClean="0">
                <a:solidFill>
                  <a:schemeClr val="bg2">
                    <a:lumMod val="25000"/>
                  </a:schemeClr>
                </a:solidFill>
              </a:rPr>
              <a:t>● </a:t>
            </a:r>
            <a:r>
              <a:rPr lang="ar-SA" b="1" dirty="0">
                <a:solidFill>
                  <a:schemeClr val="bg2">
                    <a:lumMod val="25000"/>
                  </a:schemeClr>
                </a:solidFill>
              </a:rPr>
              <a:t>واحدهای ویژه </a:t>
            </a:r>
            <a:r>
              <a:rPr lang="en-US" dirty="0"/>
              <a:t/>
            </a:r>
            <a:br>
              <a:rPr lang="en-US" dirty="0"/>
            </a:br>
            <a:r>
              <a:rPr lang="ar-SA" dirty="0"/>
              <a:t>تغییر دیگر در ساختار سازمانی، امکان ایجاد یک مرکز تکنولوژی، یک مرکز تجارت الکترونیک، یک بخش سیستم‌های پشتیبانی تصمیم و یا یک بخش سیستم‌های هوشمند است. بدین ترتیب واحدهای ویژه ای جهت مدیریت اطلاعات و فناوری اطلاعات در سازمان ایجاد می‌شود</a:t>
            </a:r>
            <a:r>
              <a:rPr lang="en-US" dirty="0" smtClean="0"/>
              <a:t>.</a:t>
            </a:r>
            <a:r>
              <a:rPr lang="fa-IR" dirty="0" smtClean="0"/>
              <a:t> </a:t>
            </a:r>
            <a:endParaRPr lang="en-US" dirty="0"/>
          </a:p>
          <a:p>
            <a:pPr algn="r" rtl="1">
              <a:buNone/>
            </a:pPr>
            <a:r>
              <a:rPr lang="fa-IR" dirty="0">
                <a:solidFill>
                  <a:schemeClr val="bg2">
                    <a:lumMod val="25000"/>
                  </a:schemeClr>
                </a:solidFill>
              </a:rPr>
              <a:t> </a:t>
            </a:r>
            <a:r>
              <a:rPr lang="fa-IR" dirty="0" smtClean="0">
                <a:solidFill>
                  <a:schemeClr val="bg2">
                    <a:lumMod val="25000"/>
                  </a:schemeClr>
                </a:solidFill>
              </a:rPr>
              <a:t> </a:t>
            </a:r>
            <a:r>
              <a:rPr lang="fa-IR" b="1" dirty="0" smtClean="0">
                <a:solidFill>
                  <a:schemeClr val="bg2">
                    <a:lumMod val="25000"/>
                  </a:schemeClr>
                </a:solidFill>
              </a:rPr>
              <a:t>  ●</a:t>
            </a:r>
            <a:r>
              <a:rPr lang="en-US" b="1" dirty="0" smtClean="0">
                <a:solidFill>
                  <a:schemeClr val="bg2">
                    <a:lumMod val="25000"/>
                  </a:schemeClr>
                </a:solidFill>
              </a:rPr>
              <a:t> </a:t>
            </a:r>
            <a:r>
              <a:rPr lang="ar-SA" b="1" dirty="0" smtClean="0">
                <a:solidFill>
                  <a:schemeClr val="bg2">
                    <a:lumMod val="25000"/>
                  </a:schemeClr>
                </a:solidFill>
              </a:rPr>
              <a:t>قدرت </a:t>
            </a:r>
            <a:r>
              <a:rPr lang="ar-SA" b="1" dirty="0">
                <a:solidFill>
                  <a:schemeClr val="bg2">
                    <a:lumMod val="25000"/>
                  </a:schemeClr>
                </a:solidFill>
              </a:rPr>
              <a:t>و موقعیت </a:t>
            </a:r>
            <a:r>
              <a:rPr lang="fa-IR" b="1" dirty="0" smtClean="0">
                <a:solidFill>
                  <a:schemeClr val="bg2">
                    <a:lumMod val="25000"/>
                  </a:schemeClr>
                </a:solidFill>
              </a:rPr>
              <a:t> </a:t>
            </a:r>
            <a:r>
              <a:rPr lang="en-US" dirty="0"/>
              <a:t/>
            </a:r>
            <a:br>
              <a:rPr lang="en-US" dirty="0"/>
            </a:br>
            <a:r>
              <a:rPr lang="ar-SA" dirty="0"/>
              <a:t>با توجه به اینکه اطلاعات یک منبع قدرت است، با ورود سیستم های اطلاعاتی در سازمان میزان اطلاعات تحت کنترل افراد تغییر خواهد کرد و بدین ترتیب قدرت افراد (قدرت ناشی از اطلاعات) تغییر خواهد کرد</a:t>
            </a:r>
            <a:r>
              <a:rPr lang="en-US" dirty="0"/>
              <a:t>. </a:t>
            </a:r>
            <a:br>
              <a:rPr lang="en-US" dirty="0"/>
            </a:br>
            <a:r>
              <a:rPr lang="en-US" b="1" dirty="0">
                <a:solidFill>
                  <a:schemeClr val="bg2">
                    <a:lumMod val="25000"/>
                  </a:schemeClr>
                </a:solidFill>
              </a:rPr>
              <a:t>● </a:t>
            </a:r>
            <a:r>
              <a:rPr lang="ar-SA" b="1" dirty="0">
                <a:solidFill>
                  <a:schemeClr val="bg2">
                    <a:lumMod val="25000"/>
                  </a:schemeClr>
                </a:solidFill>
              </a:rPr>
              <a:t>محتوای شغل </a:t>
            </a:r>
            <a:endParaRPr lang="en-US" b="1" dirty="0" smtClean="0">
              <a:solidFill>
                <a:schemeClr val="bg2">
                  <a:lumMod val="25000"/>
                </a:schemeClr>
              </a:solidFill>
            </a:endParaRPr>
          </a:p>
          <a:p>
            <a:pPr algn="r" rtl="1">
              <a:buNone/>
            </a:pPr>
            <a:r>
              <a:rPr lang="en-US" b="1" dirty="0" smtClean="0">
                <a:solidFill>
                  <a:schemeClr val="bg2">
                    <a:lumMod val="25000"/>
                  </a:schemeClr>
                </a:solidFill>
              </a:rPr>
              <a:t>    </a:t>
            </a:r>
            <a:r>
              <a:rPr lang="fa-IR" dirty="0" smtClean="0"/>
              <a:t>یکی از اثرات فناوری اطلاعات بر محتوای برخی مشاغل هم در سازمانهای دولتی و هم در سازمانهای خصوصی است. تغییرات در محتوای شغل هنگامی رخ می‌دهد که کار طراحی مجدد شود و از آنجایی که با ورود و توسعه فناوری اطلاعات ،ماهیت برخی از فعالیتهای سازمان تغییر می‌کند، طراحی مشاغل تغییر کرده و به تبع آن محتوای شغل نیز تغییر خواهد کرد. </a:t>
            </a:r>
            <a:r>
              <a:rPr lang="en-US" dirty="0"/>
              <a:t/>
            </a:r>
            <a:br>
              <a:rPr lang="en-US" dirty="0"/>
            </a:br>
            <a:endParaRPr lang="en-US" dirty="0"/>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378</TotalTime>
  <Words>952</Words>
  <Application>Microsoft Office PowerPoint</Application>
  <PresentationFormat>On-screen Show (4:3)</PresentationFormat>
  <Paragraphs>84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Oriel</vt:lpstr>
      <vt:lpstr>به نام خدا    اشتغال در جامعه </vt:lpstr>
      <vt:lpstr>Slide 2</vt:lpstr>
      <vt:lpstr>فناوری های اطلاعات و تغییر در ساختار مشاغل:  </vt:lpstr>
      <vt:lpstr>انواع فعالیت های مرتبط با فناوری اطلاعات یا متاثر از آن : </vt:lpstr>
      <vt:lpstr>اشتغال در صنایع IT-BASED: </vt:lpstr>
      <vt:lpstr>اشتغال در صنایع NON IT-BASED</vt:lpstr>
      <vt:lpstr>  اشتغال در صنایع Non IT-Based: </vt:lpstr>
      <vt:lpstr>تاثیر فناوری اطلاعات بر افراد و سازمان ها:</vt:lpstr>
      <vt:lpstr>Slide 9</vt:lpstr>
      <vt:lpstr>Slide 10</vt:lpstr>
      <vt:lpstr>Slide 11</vt:lpstr>
      <vt:lpstr>Slide 12</vt:lpstr>
      <vt:lpstr>سیستمهای اطلاعاتی از راههای مختلف بر افراد تاثیر می گذارند:</vt:lpstr>
      <vt:lpstr>تاثیر بر ایمنی و سلامتی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 فناوری اطلاعات اشتغال در جامعه</dc:title>
  <dc:creator>User</dc:creator>
  <cp:lastModifiedBy>User</cp:lastModifiedBy>
  <cp:revision>9</cp:revision>
  <dcterms:created xsi:type="dcterms:W3CDTF">2015-10-31T10:41:11Z</dcterms:created>
  <dcterms:modified xsi:type="dcterms:W3CDTF">2015-11-01T19:57:22Z</dcterms:modified>
</cp:coreProperties>
</file>