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3.jpg" ContentType="image/tif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oEhNZKp6zPVTSjkxk2/+YA==" hashData="p6PeLOPK0pXAq56XuIhKiyYXdRg="/>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015C78-E10A-497D-A122-2AE361B32EB5}" type="datetimeFigureOut">
              <a:rPr lang="en-US" smtClean="0"/>
              <a:t>4/29/2014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77144-9137-4BD9-9FB8-67716224ACB5}" type="slidenum">
              <a:rPr lang="en-US" smtClean="0"/>
              <a:t>‹#›</a:t>
            </a:fld>
            <a:endParaRPr lang="en-US"/>
          </a:p>
        </p:txBody>
      </p:sp>
    </p:spTree>
    <p:extLst>
      <p:ext uri="{BB962C8B-B14F-4D97-AF65-F5344CB8AC3E}">
        <p14:creationId xmlns:p14="http://schemas.microsoft.com/office/powerpoint/2010/main" val="644747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70760" y="1143000"/>
            <a:ext cx="6172200" cy="1894362"/>
          </a:xfrm>
        </p:spPr>
        <p:txBody>
          <a:bodyPr/>
          <a:lstStyle>
            <a:lvl1pPr algn="r" rtl="1">
              <a:defRPr b="1">
                <a:cs typeface="B Titr" panose="00000700000000000000" pitchFamily="2" charset="-78"/>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96160" y="3307080"/>
            <a:ext cx="6172200" cy="1371600"/>
          </a:xfrm>
        </p:spPr>
        <p:txBody>
          <a:bodyPr/>
          <a:lstStyle>
            <a:lvl1pPr marL="0" indent="0" algn="r" rtl="1">
              <a:buNone/>
              <a:defRPr sz="1800" b="1">
                <a:solidFill>
                  <a:schemeClr val="tx2"/>
                </a:solidFill>
                <a:cs typeface="B Titr" panose="00000700000000000000"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lvl1pPr algn="r" rtl="1">
              <a:defRPr>
                <a:cs typeface="B Titr" panose="00000700000000000000" pitchFamily="2" charset="-78"/>
              </a:defRPr>
            </a:lvl1pPr>
          </a:lstStyle>
          <a:p>
            <a:fld id="{BBE8BA12-3B7A-453B-8180-ADA781CC1B15}" type="datetime1">
              <a:rPr lang="en-US" smtClean="0"/>
              <a:t>4/29/2014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lvl1pPr algn="r" rtl="1">
              <a:defRPr>
                <a:cs typeface="B Titr" panose="00000700000000000000" pitchFamily="2" charset="-78"/>
              </a:defRPr>
            </a:lvl1p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a:cs typeface="B Titr" panose="00000700000000000000" pitchFamily="2" charset="-78"/>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a:cs typeface="B Titr" panose="00000700000000000000" pitchFamily="2" charset="-78"/>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a:cs typeface="B Titr" panose="00000700000000000000" pitchFamily="2" charset="-78"/>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a:cs typeface="B Titr" panose="00000700000000000000" pitchFamily="2" charset="-78"/>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9" name="Slide Number Placeholder 28"/>
          <p:cNvSpPr>
            <a:spLocks noGrp="1"/>
          </p:cNvSpPr>
          <p:nvPr>
            <p:ph type="sldNum" sz="quarter" idx="12"/>
          </p:nvPr>
        </p:nvSpPr>
        <p:spPr bwMode="auto">
          <a:xfrm>
            <a:off x="1325544" y="4928702"/>
            <a:ext cx="609600" cy="517524"/>
          </a:xfrm>
        </p:spPr>
        <p:txBody>
          <a:bodyPr/>
          <a:lstStyle>
            <a:lvl1pPr algn="r" rtl="1">
              <a:defRPr>
                <a:cs typeface="B Titr" panose="00000700000000000000" pitchFamily="2" charset="-78"/>
              </a:defRPr>
            </a:lvl1pPr>
          </a:lstStyle>
          <a:p>
            <a:fld id="{61CBA99E-C5C0-4440-9B70-C51B4227D6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4E4F74-F45E-4A6D-AFE5-51CF6B80A4F3}" type="datetime1">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BA99E-C5C0-4440-9B70-C51B4227D6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81D39C-700C-43F6-9B13-8DEF4D32C752}" type="datetime1">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BA99E-C5C0-4440-9B70-C51B4227D6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57FBFD1-2DE5-49EF-A972-3D809AB0C176}" type="datetime1">
              <a:rPr lang="en-US" smtClean="0"/>
              <a:t>4/29/2014</a:t>
            </a:fld>
            <a:endParaRPr lang="en-US"/>
          </a:p>
        </p:txBody>
      </p:sp>
      <p:sp>
        <p:nvSpPr>
          <p:cNvPr id="9" name="Slide Number Placeholder 8"/>
          <p:cNvSpPr>
            <a:spLocks noGrp="1"/>
          </p:cNvSpPr>
          <p:nvPr>
            <p:ph type="sldNum" sz="quarter" idx="15"/>
          </p:nvPr>
        </p:nvSpPr>
        <p:spPr>
          <a:xfrm>
            <a:off x="8153400" y="5715000"/>
            <a:ext cx="533400" cy="521208"/>
          </a:xfrm>
        </p:spPr>
        <p:txBody>
          <a:bodyPr rtlCol="0"/>
          <a:lstStyle>
            <a:lvl1pPr algn="ctr">
              <a:defRPr/>
            </a:lvl1pPr>
          </a:lstStyle>
          <a:p>
            <a:fld id="{61CBA99E-C5C0-4440-9B70-C51B4227D69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5DECA4-C2ED-45CC-958C-2D4F30302970}" type="datetime1">
              <a:rPr lang="en-US" smtClean="0"/>
              <a:t>4/29/2014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1CBA99E-C5C0-4440-9B70-C51B4227D6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DA69B7-BF65-4857-BF49-3D827B53E3C4}" type="datetime1">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BA99E-C5C0-4440-9B70-C51B4227D693}"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36F1CB-22A5-45F4-BD78-7BB35EBC00D6}" type="datetime1">
              <a:rPr lang="en-US" smtClean="0"/>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BA99E-C5C0-4440-9B70-C51B4227D693}"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0508B51-FD83-430A-A5E8-62C91BDB166A}" type="datetime1">
              <a:rPr lang="en-US" smtClean="0"/>
              <a:t>4/29/2014</a:t>
            </a:fld>
            <a:endParaRPr lang="en-US"/>
          </a:p>
        </p:txBody>
      </p:sp>
      <p:sp>
        <p:nvSpPr>
          <p:cNvPr id="7" name="Slide Number Placeholder 6"/>
          <p:cNvSpPr>
            <a:spLocks noGrp="1"/>
          </p:cNvSpPr>
          <p:nvPr>
            <p:ph type="sldNum" sz="quarter" idx="11"/>
          </p:nvPr>
        </p:nvSpPr>
        <p:spPr/>
        <p:txBody>
          <a:bodyPr rtlCol="0"/>
          <a:lstStyle/>
          <a:p>
            <a:fld id="{61CBA99E-C5C0-4440-9B70-C51B4227D693}"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3440-9CDC-438E-91AA-D73406DAE1E8}" type="datetime1">
              <a:rPr lang="en-US" smtClean="0"/>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BA99E-C5C0-4440-9B70-C51B4227D6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EF976C8-CE72-4707-8621-9ADE495391B0}" type="datetime1">
              <a:rPr lang="en-US" smtClean="0"/>
              <a:t>4/29/2014</a:t>
            </a:fld>
            <a:endParaRPr lang="en-US"/>
          </a:p>
        </p:txBody>
      </p:sp>
      <p:sp>
        <p:nvSpPr>
          <p:cNvPr id="22" name="Slide Number Placeholder 21"/>
          <p:cNvSpPr>
            <a:spLocks noGrp="1"/>
          </p:cNvSpPr>
          <p:nvPr>
            <p:ph type="sldNum" sz="quarter" idx="15"/>
          </p:nvPr>
        </p:nvSpPr>
        <p:spPr/>
        <p:txBody>
          <a:bodyPr rtlCol="0"/>
          <a:lstStyle/>
          <a:p>
            <a:fld id="{61CBA99E-C5C0-4440-9B70-C51B4227D693}"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F066567-284C-4C03-84B7-C244B1E99AF3}" type="datetime1">
              <a:rPr lang="en-US" smtClean="0"/>
              <a:t>4/29/2014</a:t>
            </a:fld>
            <a:endParaRPr lang="en-US"/>
          </a:p>
        </p:txBody>
      </p:sp>
      <p:sp>
        <p:nvSpPr>
          <p:cNvPr id="18" name="Slide Number Placeholder 17"/>
          <p:cNvSpPr>
            <a:spLocks noGrp="1"/>
          </p:cNvSpPr>
          <p:nvPr>
            <p:ph type="sldNum" sz="quarter" idx="11"/>
          </p:nvPr>
        </p:nvSpPr>
        <p:spPr/>
        <p:txBody>
          <a:bodyPr rtlCol="0"/>
          <a:lstStyle/>
          <a:p>
            <a:fld id="{61CBA99E-C5C0-4440-9B70-C51B4227D693}"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dirty="0">
              <a:cs typeface="B Titr" panose="00000700000000000000" pitchFamily="2" charset="-78"/>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rtl="1" eaLnBrk="1" latinLnBrk="0" hangingPunct="1">
              <a:defRPr kumimoji="0" sz="1200">
                <a:solidFill>
                  <a:schemeClr val="tx2"/>
                </a:solidFill>
                <a:cs typeface="B Titr" panose="00000700000000000000" pitchFamily="2" charset="-78"/>
              </a:defRPr>
            </a:lvl1pPr>
          </a:lstStyle>
          <a:p>
            <a:fld id="{1300E90F-ACEF-4DFD-997B-4B486EBD2EF9}" type="datetime1">
              <a:rPr lang="en-US" smtClean="0"/>
              <a:t>4/29/2014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r" rtl="1" eaLnBrk="1" latinLnBrk="0" hangingPunct="1">
              <a:defRPr kumimoji="0" sz="1200">
                <a:solidFill>
                  <a:schemeClr val="tx2"/>
                </a:solidFill>
                <a:cs typeface="B Titr" panose="00000700000000000000" pitchFamily="2" charset="-78"/>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a:cs typeface="B Titr" panose="00000700000000000000" pitchFamily="2" charset="-78"/>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algn="r" rtl="1"/>
            <a:endParaRPr kumimoji="0" lang="en-US">
              <a:cs typeface="B Titr" panose="00000700000000000000" pitchFamily="2" charset="-78"/>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rtl="1" eaLnBrk="1" latinLnBrk="0" hangingPunct="1"/>
            <a:endParaRPr kumimoji="0" lang="en-US" dirty="0">
              <a:cs typeface="B Titr" panose="00000700000000000000" pitchFamily="2" charset="-78"/>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r" rtl="1" eaLnBrk="1" latinLnBrk="0" hangingPunct="1">
              <a:defRPr kumimoji="0" sz="1400" b="1">
                <a:solidFill>
                  <a:srgbClr val="FFFFFF"/>
                </a:solidFill>
                <a:cs typeface="B Titr" panose="00000700000000000000" pitchFamily="2" charset="-78"/>
              </a:defRPr>
            </a:lvl1pPr>
          </a:lstStyle>
          <a:p>
            <a:fld id="{61CBA99E-C5C0-4440-9B70-C51B4227D6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r" rtl="1" eaLnBrk="1" latinLnBrk="0" hangingPunct="1">
        <a:spcBef>
          <a:spcPct val="0"/>
        </a:spcBef>
        <a:buNone/>
        <a:defRPr kumimoji="0" sz="3000" b="1" kern="1200" cap="small" baseline="0">
          <a:solidFill>
            <a:srgbClr val="FF0000"/>
          </a:solidFill>
          <a:latin typeface="+mj-lt"/>
          <a:ea typeface="+mj-ea"/>
          <a:cs typeface="B Titr" panose="00000700000000000000" pitchFamily="2" charset="-78"/>
        </a:defRPr>
      </a:lvl1pPr>
    </p:titleStyle>
    <p:bodyStyle>
      <a:lvl1pPr marL="0" indent="0" algn="justLow" rtl="1" eaLnBrk="1" latinLnBrk="0" hangingPunct="1">
        <a:lnSpc>
          <a:spcPct val="150000"/>
        </a:lnSpc>
        <a:spcBef>
          <a:spcPts val="600"/>
        </a:spcBef>
        <a:buClr>
          <a:schemeClr val="accent1"/>
        </a:buClr>
        <a:buSzPct val="70000"/>
        <a:buFontTx/>
        <a:buNone/>
        <a:defRPr kumimoji="0" sz="2400" kern="1200">
          <a:solidFill>
            <a:schemeClr val="tx1"/>
          </a:solidFill>
          <a:latin typeface="+mn-lt"/>
          <a:ea typeface="+mn-ea"/>
          <a:cs typeface="B Titr" panose="00000700000000000000" pitchFamily="2" charset="-78"/>
        </a:defRPr>
      </a:lvl1pPr>
      <a:lvl2pPr marL="365760" indent="0" algn="justLow" rtl="1" eaLnBrk="1" latinLnBrk="0" hangingPunct="1">
        <a:lnSpc>
          <a:spcPct val="150000"/>
        </a:lnSpc>
        <a:spcBef>
          <a:spcPct val="20000"/>
        </a:spcBef>
        <a:buClr>
          <a:schemeClr val="accent1"/>
        </a:buClr>
        <a:buSzPct val="80000"/>
        <a:buFontTx/>
        <a:buNone/>
        <a:defRPr kumimoji="0" sz="2100" kern="1200">
          <a:solidFill>
            <a:schemeClr val="tx1"/>
          </a:solidFill>
          <a:latin typeface="+mn-lt"/>
          <a:ea typeface="+mn-ea"/>
          <a:cs typeface="B Titr" panose="00000700000000000000" pitchFamily="2" charset="-78"/>
        </a:defRPr>
      </a:lvl2pPr>
      <a:lvl3pPr marL="731520" indent="0" algn="justLow" rtl="1" eaLnBrk="1" latinLnBrk="0" hangingPunct="1">
        <a:lnSpc>
          <a:spcPct val="150000"/>
        </a:lnSpc>
        <a:spcBef>
          <a:spcPct val="20000"/>
        </a:spcBef>
        <a:buClr>
          <a:schemeClr val="accent1">
            <a:shade val="75000"/>
          </a:schemeClr>
        </a:buClr>
        <a:buSzPct val="60000"/>
        <a:buFontTx/>
        <a:buNone/>
        <a:defRPr kumimoji="0" sz="1800" kern="1200">
          <a:solidFill>
            <a:schemeClr val="tx1"/>
          </a:solidFill>
          <a:latin typeface="+mn-lt"/>
          <a:ea typeface="+mn-ea"/>
          <a:cs typeface="B Titr" panose="00000700000000000000" pitchFamily="2" charset="-78"/>
        </a:defRPr>
      </a:lvl3pPr>
      <a:lvl4pPr marL="1005840" indent="0" algn="justLow" rtl="1" eaLnBrk="1" latinLnBrk="0" hangingPunct="1">
        <a:lnSpc>
          <a:spcPct val="150000"/>
        </a:lnSpc>
        <a:spcBef>
          <a:spcPct val="20000"/>
        </a:spcBef>
        <a:buClr>
          <a:schemeClr val="accent1">
            <a:tint val="60000"/>
          </a:schemeClr>
        </a:buClr>
        <a:buSzPct val="60000"/>
        <a:buFontTx/>
        <a:buNone/>
        <a:defRPr kumimoji="0" sz="1800" kern="1200">
          <a:solidFill>
            <a:schemeClr val="tx1"/>
          </a:solidFill>
          <a:latin typeface="+mn-lt"/>
          <a:ea typeface="+mn-ea"/>
          <a:cs typeface="B Titr" panose="00000700000000000000" pitchFamily="2" charset="-78"/>
        </a:defRPr>
      </a:lvl4pPr>
      <a:lvl5pPr marL="1280160" indent="0" algn="justLow" rtl="1" eaLnBrk="1" latinLnBrk="0" hangingPunct="1">
        <a:lnSpc>
          <a:spcPct val="150000"/>
        </a:lnSpc>
        <a:spcBef>
          <a:spcPct val="20000"/>
        </a:spcBef>
        <a:buClr>
          <a:schemeClr val="accent2">
            <a:tint val="60000"/>
          </a:schemeClr>
        </a:buClr>
        <a:buSzPct val="68000"/>
        <a:buFontTx/>
        <a:buNone/>
        <a:defRPr kumimoji="0" sz="1600" kern="1200">
          <a:solidFill>
            <a:schemeClr val="tx1"/>
          </a:solidFill>
          <a:latin typeface="+mn-lt"/>
          <a:ea typeface="+mn-ea"/>
          <a:cs typeface="B Titr" panose="00000700000000000000" pitchFamily="2" charset="-78"/>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7709"/>
            <a:ext cx="1981200" cy="457200"/>
          </a:xfrm>
        </p:spPr>
        <p:txBody>
          <a:bodyPr>
            <a:normAutofit/>
          </a:bodyPr>
          <a:lstStyle/>
          <a:p>
            <a:r>
              <a:rPr lang="fa-IR" sz="2000" dirty="0" smtClean="0"/>
              <a:t>بسمه تعالی</a:t>
            </a:r>
            <a:endParaRPr lang="en-US" sz="2000" dirty="0"/>
          </a:p>
        </p:txBody>
      </p:sp>
      <p:sp>
        <p:nvSpPr>
          <p:cNvPr id="8" name="Slide Number Placeholder 7"/>
          <p:cNvSpPr>
            <a:spLocks noGrp="1"/>
          </p:cNvSpPr>
          <p:nvPr>
            <p:ph type="sldNum" sz="quarter" idx="12"/>
          </p:nvPr>
        </p:nvSpPr>
        <p:spPr/>
        <p:txBody>
          <a:bodyPr/>
          <a:lstStyle/>
          <a:p>
            <a:fld id="{61CBA99E-C5C0-4440-9B70-C51B4227D693}" type="slidenum">
              <a:rPr lang="en-US" smtClean="0"/>
              <a:pPr/>
              <a:t>1</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385887"/>
            <a:ext cx="9144000" cy="3262313"/>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5181600"/>
            <a:ext cx="990600" cy="121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514600" y="5181600"/>
            <a:ext cx="1066800" cy="121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7086600" y="6013057"/>
            <a:ext cx="1168910" cy="307777"/>
          </a:xfrm>
          <a:prstGeom prst="rect">
            <a:avLst/>
          </a:prstGeom>
          <a:noFill/>
        </p:spPr>
        <p:txBody>
          <a:bodyPr wrap="none" rtlCol="0">
            <a:spAutoFit/>
          </a:bodyPr>
          <a:lstStyle/>
          <a:p>
            <a:r>
              <a:rPr lang="fa-IR" sz="1400" b="1" dirty="0">
                <a:cs typeface="B Titr" panose="00000700000000000000" pitchFamily="2" charset="-78"/>
              </a:rPr>
              <a:t>فرزاد</a:t>
            </a:r>
            <a:r>
              <a:rPr lang="fa-IR" sz="1400" dirty="0" smtClean="0"/>
              <a:t> </a:t>
            </a:r>
            <a:r>
              <a:rPr lang="fa-IR" sz="1400" b="1" dirty="0">
                <a:cs typeface="B Titr" panose="00000700000000000000" pitchFamily="2" charset="-78"/>
              </a:rPr>
              <a:t>فرهادیان</a:t>
            </a:r>
            <a:endParaRPr lang="en-US" sz="1400" b="1" dirty="0">
              <a:cs typeface="B Titr" panose="00000700000000000000" pitchFamily="2" charset="-78"/>
            </a:endParaRPr>
          </a:p>
        </p:txBody>
      </p:sp>
      <p:sp>
        <p:nvSpPr>
          <p:cNvPr id="10" name="TextBox 9"/>
          <p:cNvSpPr txBox="1"/>
          <p:nvPr/>
        </p:nvSpPr>
        <p:spPr>
          <a:xfrm>
            <a:off x="3581400" y="6013057"/>
            <a:ext cx="998991" cy="307777"/>
          </a:xfrm>
          <a:prstGeom prst="rect">
            <a:avLst/>
          </a:prstGeom>
          <a:noFill/>
        </p:spPr>
        <p:txBody>
          <a:bodyPr wrap="none" rtlCol="0">
            <a:spAutoFit/>
          </a:bodyPr>
          <a:lstStyle/>
          <a:p>
            <a:r>
              <a:rPr lang="fa-IR" sz="1400" b="1" dirty="0" smtClean="0">
                <a:cs typeface="B Titr" panose="00000700000000000000" pitchFamily="2" charset="-78"/>
              </a:rPr>
              <a:t>علیرضا نجفی</a:t>
            </a:r>
            <a:endParaRPr lang="en-US" sz="1400" b="1" dirty="0">
              <a:cs typeface="B Titr" panose="00000700000000000000" pitchFamily="2" charset="-78"/>
            </a:endParaRPr>
          </a:p>
        </p:txBody>
      </p:sp>
      <p:sp>
        <p:nvSpPr>
          <p:cNvPr id="11" name="TextBox 10"/>
          <p:cNvSpPr txBox="1"/>
          <p:nvPr/>
        </p:nvSpPr>
        <p:spPr>
          <a:xfrm>
            <a:off x="152400" y="6400800"/>
            <a:ext cx="920445" cy="276999"/>
          </a:xfrm>
          <a:prstGeom prst="rect">
            <a:avLst/>
          </a:prstGeom>
          <a:noFill/>
        </p:spPr>
        <p:txBody>
          <a:bodyPr wrap="none" rtlCol="0">
            <a:spAutoFit/>
          </a:bodyPr>
          <a:lstStyle/>
          <a:p>
            <a:r>
              <a:rPr lang="fa-IR" sz="1200" b="1" dirty="0" smtClean="0">
                <a:cs typeface="B Titr" panose="00000700000000000000" pitchFamily="2" charset="-78"/>
              </a:rPr>
              <a:t>اردبیهشت 93</a:t>
            </a:r>
            <a:endParaRPr lang="en-US" sz="1200" b="1" dirty="0">
              <a:cs typeface="B Titr" panose="00000700000000000000" pitchFamily="2" charset="-78"/>
            </a:endParaRPr>
          </a:p>
        </p:txBody>
      </p:sp>
    </p:spTree>
    <p:extLst>
      <p:ext uri="{BB962C8B-B14F-4D97-AF65-F5344CB8AC3E}">
        <p14:creationId xmlns:p14="http://schemas.microsoft.com/office/powerpoint/2010/main" val="2060610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ایرادات و نارسایی های سیستم هزینه یابی سنتی</a:t>
            </a:r>
            <a:r>
              <a:rPr lang="en-US" dirty="0"/>
              <a:t/>
            </a:r>
            <a:br>
              <a:rPr lang="en-US" dirty="0"/>
            </a:br>
            <a:endParaRPr lang="en-US" dirty="0"/>
          </a:p>
        </p:txBody>
      </p:sp>
      <p:sp>
        <p:nvSpPr>
          <p:cNvPr id="3" name="Content Placeholder 2"/>
          <p:cNvSpPr>
            <a:spLocks noGrp="1"/>
          </p:cNvSpPr>
          <p:nvPr>
            <p:ph sz="quarter" idx="1"/>
          </p:nvPr>
        </p:nvSpPr>
        <p:spPr>
          <a:xfrm>
            <a:off x="228600" y="1219200"/>
            <a:ext cx="7772400" cy="4873752"/>
          </a:xfrm>
        </p:spPr>
        <p:txBody>
          <a:bodyPr>
            <a:normAutofit fontScale="92500" lnSpcReduction="20000"/>
          </a:bodyPr>
          <a:lstStyle/>
          <a:p>
            <a:r>
              <a:rPr lang="fa-IR" dirty="0">
                <a:solidFill>
                  <a:srgbClr val="002060"/>
                </a:solidFill>
              </a:rPr>
              <a:t>به این شیوه محاسبه بهای تمام شده ایراداتی وارد شده است که می توان موارد زیر را بیان کرد:</a:t>
            </a:r>
            <a:endParaRPr lang="en-US" dirty="0">
              <a:solidFill>
                <a:srgbClr val="002060"/>
              </a:solidFill>
            </a:endParaRPr>
          </a:p>
          <a:p>
            <a:r>
              <a:rPr lang="fa-IR" dirty="0"/>
              <a:t>1)      هزینه کار مستقیم اهمیت خود را از دست داده است.</a:t>
            </a:r>
            <a:endParaRPr lang="en-US" dirty="0"/>
          </a:p>
          <a:p>
            <a:r>
              <a:rPr lang="fa-IR" dirty="0"/>
              <a:t>2)      </a:t>
            </a:r>
            <a:r>
              <a:rPr lang="fa-IR" dirty="0">
                <a:solidFill>
                  <a:srgbClr val="002060"/>
                </a:solidFill>
              </a:rPr>
              <a:t>استفاده از یک مبنای تخصیص نمی تواند </a:t>
            </a:r>
            <a:r>
              <a:rPr lang="fa-IR" dirty="0"/>
              <a:t>به شیوه مناسبی </a:t>
            </a:r>
            <a:r>
              <a:rPr lang="fa-IR" dirty="0">
                <a:solidFill>
                  <a:srgbClr val="002060"/>
                </a:solidFill>
              </a:rPr>
              <a:t>تمام روابط بین هزینه ها را نشان دهد.</a:t>
            </a:r>
            <a:endParaRPr lang="en-US" dirty="0">
              <a:solidFill>
                <a:srgbClr val="002060"/>
              </a:solidFill>
            </a:endParaRPr>
          </a:p>
          <a:p>
            <a:r>
              <a:rPr lang="fa-IR" dirty="0"/>
              <a:t>3)      علی رغم بالا بودن سهم </a:t>
            </a:r>
            <a:r>
              <a:rPr lang="fa-IR" dirty="0">
                <a:solidFill>
                  <a:srgbClr val="002060"/>
                </a:solidFill>
              </a:rPr>
              <a:t>هزینه سربار </a:t>
            </a:r>
            <a:r>
              <a:rPr lang="fa-IR" dirty="0"/>
              <a:t>در هزینه محصول، نحوه تخصیص هزینه سربار به هر اندازه که باشد </a:t>
            </a:r>
            <a:r>
              <a:rPr lang="fa-IR" dirty="0">
                <a:solidFill>
                  <a:srgbClr val="002060"/>
                </a:solidFill>
              </a:rPr>
              <a:t>فاقد اهمیت </a:t>
            </a:r>
            <a:r>
              <a:rPr lang="fa-IR" dirty="0"/>
              <a:t>است.</a:t>
            </a:r>
            <a:endParaRPr lang="en-US" dirty="0"/>
          </a:p>
          <a:p>
            <a:r>
              <a:rPr lang="fa-IR" dirty="0"/>
              <a:t>4)      این سیستم </a:t>
            </a:r>
            <a:r>
              <a:rPr lang="fa-IR" dirty="0">
                <a:solidFill>
                  <a:srgbClr val="002060"/>
                </a:solidFill>
              </a:rPr>
              <a:t>در جریان تولید پیچیده و غیرمعمول جوابگو نمی باشد</a:t>
            </a:r>
            <a:r>
              <a:rPr lang="fa-IR" dirty="0"/>
              <a:t>.</a:t>
            </a:r>
            <a:endParaRPr lang="en-US" dirty="0"/>
          </a:p>
          <a:p>
            <a:r>
              <a:rPr lang="fa-IR" dirty="0"/>
              <a:t>5)      </a:t>
            </a:r>
            <a:r>
              <a:rPr lang="fa-IR" dirty="0">
                <a:solidFill>
                  <a:srgbClr val="002060"/>
                </a:solidFill>
              </a:rPr>
              <a:t>اطلاعاتی صحیح و واقعی </a:t>
            </a:r>
            <a:r>
              <a:rPr lang="fa-IR" dirty="0"/>
              <a:t>در مورد </a:t>
            </a:r>
            <a:r>
              <a:rPr lang="fa-IR" dirty="0">
                <a:solidFill>
                  <a:srgbClr val="002060"/>
                </a:solidFill>
              </a:rPr>
              <a:t>بهای تمام شده و سودآوری </a:t>
            </a:r>
            <a:r>
              <a:rPr lang="fa-IR" dirty="0"/>
              <a:t>شرکت </a:t>
            </a:r>
            <a:r>
              <a:rPr lang="fa-IR" dirty="0">
                <a:solidFill>
                  <a:srgbClr val="002060"/>
                </a:solidFill>
              </a:rPr>
              <a:t>ارائه نمی کند</a:t>
            </a:r>
            <a:r>
              <a:rPr lang="fa-IR" dirty="0"/>
              <a:t>.</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10</a:t>
            </a:fld>
            <a:endParaRPr lang="en-US"/>
          </a:p>
        </p:txBody>
      </p:sp>
    </p:spTree>
    <p:extLst>
      <p:ext uri="{BB962C8B-B14F-4D97-AF65-F5344CB8AC3E}">
        <p14:creationId xmlns:p14="http://schemas.microsoft.com/office/powerpoint/2010/main" val="1220328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467600" cy="427038"/>
          </a:xfrm>
        </p:spPr>
        <p:txBody>
          <a:bodyPr>
            <a:normAutofit fontScale="90000"/>
          </a:bodyPr>
          <a:lstStyle/>
          <a:p>
            <a:r>
              <a:rPr lang="en-US" sz="2400" dirty="0" smtClean="0"/>
              <a:t>…</a:t>
            </a:r>
            <a:r>
              <a:rPr lang="fa-IR" sz="2400" dirty="0" smtClean="0"/>
              <a:t>ادامه</a:t>
            </a:r>
            <a:endParaRPr lang="en-US" sz="2400" dirty="0"/>
          </a:p>
        </p:txBody>
      </p:sp>
      <p:sp>
        <p:nvSpPr>
          <p:cNvPr id="3" name="Content Placeholder 2"/>
          <p:cNvSpPr>
            <a:spLocks noGrp="1"/>
          </p:cNvSpPr>
          <p:nvPr>
            <p:ph sz="quarter" idx="1"/>
          </p:nvPr>
        </p:nvSpPr>
        <p:spPr>
          <a:xfrm>
            <a:off x="304800" y="838200"/>
            <a:ext cx="7848600" cy="5791200"/>
          </a:xfrm>
        </p:spPr>
        <p:txBody>
          <a:bodyPr>
            <a:normAutofit/>
          </a:bodyPr>
          <a:lstStyle/>
          <a:p>
            <a:r>
              <a:rPr lang="fa-IR" b="1" dirty="0" smtClean="0">
                <a:solidFill>
                  <a:srgbClr val="FFC000"/>
                </a:solidFill>
                <a:effectLst>
                  <a:outerShdw blurRad="38100" dist="38100" dir="2700000" algn="tl">
                    <a:srgbClr val="000000">
                      <a:alpha val="43137"/>
                    </a:srgbClr>
                  </a:outerShdw>
                </a:effectLst>
                <a:cs typeface="B Yagut" panose="00000400000000000000" pitchFamily="2" charset="-78"/>
              </a:rPr>
              <a:t>از </a:t>
            </a:r>
            <a:r>
              <a:rPr lang="fa-IR" b="1" dirty="0">
                <a:solidFill>
                  <a:srgbClr val="FFC000"/>
                </a:solidFill>
                <a:effectLst>
                  <a:outerShdw blurRad="38100" dist="38100" dir="2700000" algn="tl">
                    <a:srgbClr val="000000">
                      <a:alpha val="43137"/>
                    </a:srgbClr>
                  </a:outerShdw>
                </a:effectLst>
                <a:cs typeface="B Yagut" panose="00000400000000000000" pitchFamily="2" charset="-78"/>
              </a:rPr>
              <a:t>دیدگاه کلی مهمترین دلایل نارسایی ،سیستم سنتی به شرح زیر است:</a:t>
            </a:r>
            <a:endParaRPr lang="en-US" b="1" dirty="0">
              <a:solidFill>
                <a:srgbClr val="FFC000"/>
              </a:solidFill>
              <a:effectLst>
                <a:outerShdw blurRad="38100" dist="38100" dir="2700000" algn="tl">
                  <a:srgbClr val="000000">
                    <a:alpha val="43137"/>
                  </a:srgbClr>
                </a:outerShdw>
              </a:effectLst>
              <a:cs typeface="B Yagut" panose="00000400000000000000" pitchFamily="2" charset="-78"/>
            </a:endParaRPr>
          </a:p>
          <a:p>
            <a:r>
              <a:rPr lang="fa-IR" dirty="0"/>
              <a:t>1-</a:t>
            </a:r>
            <a:r>
              <a:rPr lang="fa-IR" dirty="0">
                <a:solidFill>
                  <a:srgbClr val="0070C0"/>
                </a:solidFill>
              </a:rPr>
              <a:t>عدم توانایی در ارائه اطلاعات بهای تمام شده </a:t>
            </a:r>
            <a:r>
              <a:rPr lang="fa-IR" dirty="0"/>
              <a:t>خصوصا در سازمان هایی که خدمات متنوع و گوناگونی را به مشتریان خود ارائه می کنند . از آنجا که سیستمهای سنتی خصوصیات خاص هر خدمت را در تسهیم هزینه ها در نظر نمی گیرند ،باعث تخصیص غلط هزینه ها و عدم محاسبه دقیق قیمت تمام شده محصولات می گردد.</a:t>
            </a:r>
            <a:endParaRPr lang="en-US" dirty="0"/>
          </a:p>
          <a:p>
            <a:r>
              <a:rPr lang="fa-IR" dirty="0"/>
              <a:t>2-</a:t>
            </a:r>
            <a:r>
              <a:rPr lang="fa-IR" dirty="0">
                <a:solidFill>
                  <a:srgbClr val="0070C0"/>
                </a:solidFill>
              </a:rPr>
              <a:t>عدم تفکیک حوزه هزینه های غیر مشابه: </a:t>
            </a:r>
            <a:r>
              <a:rPr lang="fa-IR" dirty="0"/>
              <a:t>در سیستمهای سنتی  برای جمع آوری هزینه های دستمزد و سربار از مراکز هزینه مشترک  استفاده می شود .این مسئله باعث تخصیص غیر واقعی هزینه ها به خدمات ارائه شده می گردد.</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11</a:t>
            </a:fld>
            <a:endParaRPr lang="en-US"/>
          </a:p>
        </p:txBody>
      </p:sp>
    </p:spTree>
    <p:extLst>
      <p:ext uri="{BB962C8B-B14F-4D97-AF65-F5344CB8AC3E}">
        <p14:creationId xmlns:p14="http://schemas.microsoft.com/office/powerpoint/2010/main" val="1894227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503238"/>
          </a:xfrm>
        </p:spPr>
        <p:txBody>
          <a:bodyPr>
            <a:normAutofit/>
          </a:bodyPr>
          <a:lstStyle/>
          <a:p>
            <a:r>
              <a:rPr lang="fa-IR" sz="1800" dirty="0" smtClean="0"/>
              <a:t>...ادامه دلایل نارسایی سیستم  هزینه یابی سنتی</a:t>
            </a:r>
            <a:endParaRPr lang="en-US" sz="1800" dirty="0"/>
          </a:p>
        </p:txBody>
      </p:sp>
      <p:sp>
        <p:nvSpPr>
          <p:cNvPr id="3" name="Content Placeholder 2"/>
          <p:cNvSpPr>
            <a:spLocks noGrp="1"/>
          </p:cNvSpPr>
          <p:nvPr>
            <p:ph sz="quarter" idx="1"/>
          </p:nvPr>
        </p:nvSpPr>
        <p:spPr>
          <a:xfrm>
            <a:off x="228600" y="1143000"/>
            <a:ext cx="7848600" cy="5029200"/>
          </a:xfrm>
        </p:spPr>
        <p:txBody>
          <a:bodyPr>
            <a:normAutofit fontScale="92500"/>
          </a:bodyPr>
          <a:lstStyle/>
          <a:p>
            <a:r>
              <a:rPr lang="fa-IR" dirty="0" smtClean="0"/>
              <a:t>3-</a:t>
            </a:r>
            <a:r>
              <a:rPr lang="fa-IR" dirty="0" smtClean="0">
                <a:solidFill>
                  <a:srgbClr val="0070C0"/>
                </a:solidFill>
              </a:rPr>
              <a:t>استفاده </a:t>
            </a:r>
            <a:r>
              <a:rPr lang="fa-IR" dirty="0">
                <a:solidFill>
                  <a:srgbClr val="0070C0"/>
                </a:solidFill>
              </a:rPr>
              <a:t>از مبنای مشترک و واحد برای تخصیص هزینه ها </a:t>
            </a:r>
            <a:r>
              <a:rPr lang="fa-IR" dirty="0"/>
              <a:t>:این سیتمها معمولا از یک مبنای تسهیم ،برای تخصیص هزینه های گوناگون استفاده می کنند. از جمله این مبنا ها استفاده از ساعات کار مستقیم نیروی انسانی است. با توجه به این که در حال حاضر با پیچیدگی و تغییرات سریع تکنولوژی،میزان دخالت نیروی انسانی در فرایند کاری بسیار کم شده است ،بنابراین با استفاده از این مبنا تسهیم هزینه ها به طور واقعی انجام نمی شود .</a:t>
            </a:r>
            <a:endParaRPr lang="en-US" dirty="0"/>
          </a:p>
          <a:p>
            <a:r>
              <a:rPr lang="fa-IR" dirty="0">
                <a:solidFill>
                  <a:srgbClr val="0070C0"/>
                </a:solidFill>
              </a:rPr>
              <a:t>4</a:t>
            </a:r>
            <a:r>
              <a:rPr lang="fa-IR" dirty="0" smtClean="0">
                <a:solidFill>
                  <a:srgbClr val="0070C0"/>
                </a:solidFill>
              </a:rPr>
              <a:t>-سیستمهای </a:t>
            </a:r>
            <a:r>
              <a:rPr lang="fa-IR" dirty="0">
                <a:solidFill>
                  <a:srgbClr val="0070C0"/>
                </a:solidFill>
              </a:rPr>
              <a:t>سنتی ،مزایای بدست آمده از دگرگونی  فرایند ها  و بهبود در روشها را به عنوان صرفه جویی  در نیروی کار به حساب می آورند</a:t>
            </a:r>
            <a:r>
              <a:rPr lang="fa-IR" dirty="0"/>
              <a:t>. بنابر این بهبود عملکردها را در فرایندهای عملیاتی نشا ن نمی دهند .</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12</a:t>
            </a:fld>
            <a:endParaRPr lang="en-US"/>
          </a:p>
        </p:txBody>
      </p:sp>
    </p:spTree>
    <p:extLst>
      <p:ext uri="{BB962C8B-B14F-4D97-AF65-F5344CB8AC3E}">
        <p14:creationId xmlns:p14="http://schemas.microsoft.com/office/powerpoint/2010/main" val="105653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67600" cy="503238"/>
          </a:xfrm>
        </p:spPr>
        <p:txBody>
          <a:bodyPr>
            <a:normAutofit/>
          </a:bodyPr>
          <a:lstStyle/>
          <a:p>
            <a:r>
              <a:rPr lang="fa-IR" sz="1800" dirty="0" smtClean="0"/>
              <a:t>...ادامه دلایل نارسایی سیستم  هزینه یابی سنتی</a:t>
            </a:r>
            <a:endParaRPr lang="en-US" sz="1800" dirty="0"/>
          </a:p>
        </p:txBody>
      </p:sp>
      <p:sp>
        <p:nvSpPr>
          <p:cNvPr id="3" name="Content Placeholder 2"/>
          <p:cNvSpPr>
            <a:spLocks noGrp="1"/>
          </p:cNvSpPr>
          <p:nvPr>
            <p:ph sz="quarter" idx="1"/>
          </p:nvPr>
        </p:nvSpPr>
        <p:spPr>
          <a:xfrm>
            <a:off x="152400" y="762000"/>
            <a:ext cx="8229600" cy="5791200"/>
          </a:xfrm>
        </p:spPr>
        <p:txBody>
          <a:bodyPr>
            <a:normAutofit/>
          </a:bodyPr>
          <a:lstStyle/>
          <a:p>
            <a:r>
              <a:rPr lang="fa-IR" sz="1800" dirty="0" smtClean="0"/>
              <a:t>5-</a:t>
            </a:r>
            <a:r>
              <a:rPr lang="fa-IR" sz="1800" dirty="0" smtClean="0">
                <a:solidFill>
                  <a:srgbClr val="0070C0"/>
                </a:solidFill>
              </a:rPr>
              <a:t>عدم تهیه اطلاعات دقیق در مورد بهای تمام شده و سایر اطلاعات مورد نیاز تصمیم گیری :</a:t>
            </a:r>
            <a:r>
              <a:rPr lang="fa-IR" sz="1800" dirty="0" smtClean="0"/>
              <a:t>سیستمهای سنتی هزینه های موجود در سازمان را عمدتا به دو  گروه هزینه های ((مستقیم)) و هزینه های ((دوره ای ))تقسیم می کند ،و فقط هزینه های مستقیم را در محاسبه بهای تمام شده منظور می کند . اما در تصمیم گیری ها نیاز به استفاده از هزینه های مستقیم و هزینه های دوره ای است . بنابر این با اتکا به روشهای سنتی امکان تجزیه و تحلیل بیشتر در مورد بهبود فعالیت ها ،روشهای کاهش هزینه هاو...را فراهم نمی کند .</a:t>
            </a:r>
            <a:endParaRPr lang="en-US" sz="1800" dirty="0" smtClean="0"/>
          </a:p>
          <a:p>
            <a:r>
              <a:rPr lang="fa-IR" sz="1800" dirty="0" smtClean="0"/>
              <a:t>6- </a:t>
            </a:r>
            <a:r>
              <a:rPr lang="fa-IR" sz="1800" dirty="0" smtClean="0">
                <a:solidFill>
                  <a:srgbClr val="0070C0"/>
                </a:solidFill>
              </a:rPr>
              <a:t>سیستمهای </a:t>
            </a:r>
            <a:r>
              <a:rPr lang="fa-IR" sz="1800" dirty="0">
                <a:solidFill>
                  <a:srgbClr val="0070C0"/>
                </a:solidFill>
              </a:rPr>
              <a:t>هزینه یابی سنتی ،اطلاعات واقعی را از فرایند عملیات و هزینه ها نشان نمی دهند. </a:t>
            </a:r>
            <a:r>
              <a:rPr lang="fa-IR" sz="1800" dirty="0"/>
              <a:t>این سیستمها فقط هزینه هایی که به راحتی قابل شناسایی هستند را در محاسبه بهای تمام شده در نظر می گیرند و هزینه های غیر مستقیم </a:t>
            </a:r>
            <a:r>
              <a:rPr lang="fa-IR" sz="1800" dirty="0" smtClean="0"/>
              <a:t>، نقشی </a:t>
            </a:r>
            <a:r>
              <a:rPr lang="fa-IR" sz="1800" dirty="0"/>
              <a:t>در محاسبه بهای تمام شده ندارند.</a:t>
            </a:r>
            <a:endParaRPr lang="en-US" sz="1800" dirty="0"/>
          </a:p>
          <a:p>
            <a:endParaRPr lang="en-US" sz="1800"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13</a:t>
            </a:fld>
            <a:endParaRPr lang="en-US"/>
          </a:p>
        </p:txBody>
      </p:sp>
    </p:spTree>
    <p:extLst>
      <p:ext uri="{BB962C8B-B14F-4D97-AF65-F5344CB8AC3E}">
        <p14:creationId xmlns:p14="http://schemas.microsoft.com/office/powerpoint/2010/main" val="1730079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حرکت به سوی </a:t>
            </a:r>
            <a:r>
              <a:rPr lang="en-US" dirty="0"/>
              <a:t>ABC</a:t>
            </a:r>
            <a:br>
              <a:rPr lang="en-US" dirty="0"/>
            </a:br>
            <a:endParaRPr lang="en-US" dirty="0"/>
          </a:p>
        </p:txBody>
      </p:sp>
      <p:sp>
        <p:nvSpPr>
          <p:cNvPr id="3" name="Content Placeholder 2"/>
          <p:cNvSpPr>
            <a:spLocks noGrp="1"/>
          </p:cNvSpPr>
          <p:nvPr>
            <p:ph sz="quarter" idx="1"/>
          </p:nvPr>
        </p:nvSpPr>
        <p:spPr>
          <a:xfrm>
            <a:off x="304800" y="1219200"/>
            <a:ext cx="7772400" cy="5105400"/>
          </a:xfrm>
        </p:spPr>
        <p:txBody>
          <a:bodyPr>
            <a:normAutofit fontScale="85000" lnSpcReduction="20000"/>
          </a:bodyPr>
          <a:lstStyle/>
          <a:p>
            <a:r>
              <a:rPr lang="fa-IR" dirty="0">
                <a:solidFill>
                  <a:srgbClr val="FFC000"/>
                </a:solidFill>
                <a:effectLst>
                  <a:outerShdw blurRad="38100" dist="38100" dir="2700000" algn="tl">
                    <a:srgbClr val="000000">
                      <a:alpha val="43137"/>
                    </a:srgbClr>
                  </a:outerShdw>
                </a:effectLst>
              </a:rPr>
              <a:t>نارسایی های سیستمهای سنتی </a:t>
            </a:r>
            <a:r>
              <a:rPr lang="fa-IR" dirty="0" smtClean="0"/>
              <a:t>، </a:t>
            </a:r>
            <a:r>
              <a:rPr lang="fa-IR" dirty="0" smtClean="0">
                <a:solidFill>
                  <a:srgbClr val="FFC000"/>
                </a:solidFill>
                <a:effectLst>
                  <a:outerShdw blurRad="38100" dist="38100" dir="2700000" algn="tl">
                    <a:srgbClr val="000000">
                      <a:alpha val="43137"/>
                    </a:srgbClr>
                  </a:outerShdw>
                </a:effectLst>
              </a:rPr>
              <a:t>رشد </a:t>
            </a:r>
            <a:r>
              <a:rPr lang="fa-IR" dirty="0">
                <a:solidFill>
                  <a:srgbClr val="FFC000"/>
                </a:solidFill>
                <a:effectLst>
                  <a:outerShdw blurRad="38100" dist="38100" dir="2700000" algn="tl">
                    <a:srgbClr val="000000">
                      <a:alpha val="43137"/>
                    </a:srgbClr>
                  </a:outerShdw>
                </a:effectLst>
              </a:rPr>
              <a:t>رقابت و پیچیده شدن تکنولوژی </a:t>
            </a:r>
            <a:r>
              <a:rPr lang="fa-IR" dirty="0"/>
              <a:t>نیاز به بکار گیری و استفاده از روشهای جدید هزینه یابی را تشدید نموده است ، چون سازمانها برای قیمت گذاری محصولات و خدمات ،اتخاذ تصمیمات استراتژیک و</a:t>
            </a:r>
            <a:r>
              <a:rPr lang="fa-IR" dirty="0">
                <a:solidFill>
                  <a:srgbClr val="FFC000"/>
                </a:solidFill>
                <a:effectLst>
                  <a:outerShdw blurRad="38100" dist="38100" dir="2700000" algn="tl">
                    <a:srgbClr val="000000">
                      <a:alpha val="43137"/>
                    </a:srgbClr>
                  </a:outerShdw>
                </a:effectLst>
              </a:rPr>
              <a:t>.... نیاز به دسترسی به اطلاعات صحیح در مورد هزینه ها دارند</a:t>
            </a:r>
            <a:r>
              <a:rPr lang="fa-IR" dirty="0"/>
              <a:t>. بدیهی است که سیستمهای سنتی به دلیل ماهیت خود در این زمینه کارا نمی باشند . از این رو  بسیاری از شرکتها به منظور برطرف نمودن انتقادات مطرح شده در بخش قبل به سمت استفاده از سیستم </a:t>
            </a:r>
            <a:r>
              <a:rPr lang="en-US" dirty="0"/>
              <a:t>ABC </a:t>
            </a:r>
            <a:r>
              <a:rPr lang="fa-IR" dirty="0"/>
              <a:t>گرایش یافته اند. این سیستم (</a:t>
            </a:r>
            <a:r>
              <a:rPr lang="en-US" b="1" dirty="0"/>
              <a:t>(</a:t>
            </a:r>
            <a:r>
              <a:rPr lang="en-US" dirty="0"/>
              <a:t>ABC</a:t>
            </a:r>
            <a:r>
              <a:rPr lang="fa-IR" dirty="0" smtClean="0"/>
              <a:t>جانشین </a:t>
            </a:r>
            <a:r>
              <a:rPr lang="fa-IR" dirty="0"/>
              <a:t>هزینه یابی سفارش کار یا روش مرحله ای نیست، بلکه می تواند همراه با آنها به کار گرفته شود . سیستم </a:t>
            </a:r>
            <a:r>
              <a:rPr lang="en-US" dirty="0"/>
              <a:t>ABC</a:t>
            </a:r>
            <a:r>
              <a:rPr lang="fa-IR" dirty="0"/>
              <a:t> فلسفه نوین مدیران (جلب رضایت مشتریان) و رقابت با سایر شرکت ها را به طور کمی در هزینه یابی محصول منظور می کند. یعنی این سیستم علاوه بر هزینه های مواد مستقیم و دستمزد مستقیم ، هزینه های گوناگون مربوط به تکنولوژی، کیفیت محصول و هزینه های مربوط به تولیدات انعطاف پذیر را نیز در برمی گیرد.</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14</a:t>
            </a:fld>
            <a:endParaRPr lang="en-US"/>
          </a:p>
        </p:txBody>
      </p:sp>
    </p:spTree>
    <p:extLst>
      <p:ext uri="{BB962C8B-B14F-4D97-AF65-F5344CB8AC3E}">
        <p14:creationId xmlns:p14="http://schemas.microsoft.com/office/powerpoint/2010/main" val="242061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600" cy="838200"/>
          </a:xfrm>
        </p:spPr>
        <p:txBody>
          <a:bodyPr>
            <a:normAutofit fontScale="90000"/>
          </a:bodyPr>
          <a:lstStyle/>
          <a:p>
            <a:r>
              <a:rPr lang="fa-IR" dirty="0"/>
              <a:t>اصول و مبانی هزینه یابی بر مبنای فعالیت</a:t>
            </a:r>
            <a:r>
              <a:rPr lang="en-US" dirty="0"/>
              <a:t/>
            </a:r>
            <a:br>
              <a:rPr lang="en-US" dirty="0"/>
            </a:br>
            <a:endParaRPr lang="en-US" dirty="0"/>
          </a:p>
        </p:txBody>
      </p:sp>
      <p:sp>
        <p:nvSpPr>
          <p:cNvPr id="3" name="Content Placeholder 2"/>
          <p:cNvSpPr>
            <a:spLocks noGrp="1"/>
          </p:cNvSpPr>
          <p:nvPr>
            <p:ph sz="quarter" idx="1"/>
          </p:nvPr>
        </p:nvSpPr>
        <p:spPr>
          <a:xfrm>
            <a:off x="228600" y="1066800"/>
            <a:ext cx="7772400" cy="5257800"/>
          </a:xfrm>
        </p:spPr>
        <p:txBody>
          <a:bodyPr>
            <a:normAutofit fontScale="70000" lnSpcReduction="20000"/>
          </a:bodyPr>
          <a:lstStyle/>
          <a:p>
            <a:r>
              <a:rPr lang="fa-IR" dirty="0"/>
              <a:t>1-هزینه های سربار اختصاص یافته به محصولات/خدمات باید هزینه های سرباری که واقعا برای آن محصولات را صرف شده را منعکس نمایند .</a:t>
            </a:r>
            <a:endParaRPr lang="en-US" dirty="0"/>
          </a:p>
          <a:p>
            <a:r>
              <a:rPr lang="fa-IR" dirty="0"/>
              <a:t>2-این هدف از طریق یک تجزیه و تحلیل از فعالیت ها و علل بوجود آمدن آنها محقق می شود.</a:t>
            </a:r>
            <a:endParaRPr lang="en-US" dirty="0"/>
          </a:p>
          <a:p>
            <a:r>
              <a:rPr lang="fa-IR" dirty="0"/>
              <a:t>3-فعالیتها((آنچه که شرکت انجام می دهد )) می باشند . به عنوان مثال یک اقدام ، فرایند یا معامله که بخشی از تولید یک محصول یا خدمت می باشد .</a:t>
            </a:r>
            <a:endParaRPr lang="en-US" dirty="0"/>
          </a:p>
          <a:p>
            <a:r>
              <a:rPr lang="fa-IR" dirty="0"/>
              <a:t>4- فعالیت ها را می توان در سطوح مختلفی از جزئیات تعریف نمود.</a:t>
            </a:r>
            <a:endParaRPr lang="en-US" dirty="0"/>
          </a:p>
          <a:p>
            <a:r>
              <a:rPr lang="fa-IR" dirty="0"/>
              <a:t>5-فعالیتها منابع را مصرف می نمایند و باید برای کسب و کار ارزش ایجاد نمایند.</a:t>
            </a:r>
            <a:endParaRPr lang="en-US" dirty="0"/>
          </a:p>
          <a:p>
            <a:r>
              <a:rPr lang="fa-IR" dirty="0"/>
              <a:t>6-مصرف منابع موجب می شود که هزینه ها اتفاق بیفتند.</a:t>
            </a:r>
            <a:endParaRPr lang="en-US" dirty="0"/>
          </a:p>
          <a:p>
            <a:r>
              <a:rPr lang="fa-IR" dirty="0"/>
              <a:t>7-بنابراین فعالیتها ، هزینه ها را به وجود می آورند.</a:t>
            </a:r>
            <a:endParaRPr lang="en-US" dirty="0"/>
          </a:p>
          <a:p>
            <a:r>
              <a:rPr lang="fa-IR" dirty="0"/>
              <a:t>8-مدیران گذشته ، می کوشیدند تا هزینه ها را به طور مستقیم مدیریت نمایند.</a:t>
            </a:r>
            <a:endParaRPr lang="en-US" dirty="0"/>
          </a:p>
          <a:p>
            <a:r>
              <a:rPr lang="fa-IR" dirty="0"/>
              <a:t>9- </a:t>
            </a:r>
            <a:r>
              <a:rPr lang="en-US" b="1" dirty="0">
                <a:solidFill>
                  <a:srgbClr val="FFC000"/>
                </a:solidFill>
                <a:effectLst>
                  <a:outerShdw blurRad="38100" dist="38100" dir="2700000" algn="tl">
                    <a:srgbClr val="000000">
                      <a:alpha val="43137"/>
                    </a:srgbClr>
                  </a:outerShdw>
                </a:effectLst>
              </a:rPr>
              <a:t>ABC</a:t>
            </a:r>
            <a:r>
              <a:rPr lang="fa-IR" b="1" dirty="0">
                <a:solidFill>
                  <a:srgbClr val="FFC000"/>
                </a:solidFill>
                <a:effectLst>
                  <a:outerShdw blurRad="38100" dist="38100" dir="2700000" algn="tl">
                    <a:srgbClr val="000000">
                      <a:alpha val="43137"/>
                    </a:srgbClr>
                  </a:outerShdw>
                </a:effectLst>
              </a:rPr>
              <a:t> بیان می دارد که بهتر است فعالیتهایی را که موجب بوجود آمدن هزینه ها می شوند،مدیریت نمود.به عبارتی مدیریت کردن ریشه ها و علل بوجود آمدن هزینه ها.</a:t>
            </a:r>
            <a:endParaRPr lang="en-US" b="1" dirty="0">
              <a:solidFill>
                <a:srgbClr val="FFC0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5"/>
          </p:nvPr>
        </p:nvSpPr>
        <p:spPr/>
        <p:txBody>
          <a:bodyPr/>
          <a:lstStyle/>
          <a:p>
            <a:fld id="{61CBA99E-C5C0-4440-9B70-C51B4227D693}" type="slidenum">
              <a:rPr lang="en-US" smtClean="0"/>
              <a:pPr/>
              <a:t>15</a:t>
            </a:fld>
            <a:endParaRPr lang="en-US"/>
          </a:p>
        </p:txBody>
      </p:sp>
    </p:spTree>
    <p:extLst>
      <p:ext uri="{BB962C8B-B14F-4D97-AF65-F5344CB8AC3E}">
        <p14:creationId xmlns:p14="http://schemas.microsoft.com/office/powerpoint/2010/main" val="219748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مراحل </a:t>
            </a:r>
            <a:r>
              <a:rPr lang="en-US" dirty="0"/>
              <a:t>ABC</a:t>
            </a:r>
            <a:br>
              <a:rPr lang="en-US" dirty="0"/>
            </a:br>
            <a:endParaRPr lang="en-US" dirty="0"/>
          </a:p>
        </p:txBody>
      </p:sp>
      <p:sp>
        <p:nvSpPr>
          <p:cNvPr id="3" name="Content Placeholder 2"/>
          <p:cNvSpPr>
            <a:spLocks noGrp="1"/>
          </p:cNvSpPr>
          <p:nvPr>
            <p:ph sz="quarter" idx="1"/>
          </p:nvPr>
        </p:nvSpPr>
        <p:spPr>
          <a:xfrm>
            <a:off x="228600" y="1600200"/>
            <a:ext cx="8077200" cy="4873752"/>
          </a:xfrm>
        </p:spPr>
        <p:txBody>
          <a:bodyPr/>
          <a:lstStyle/>
          <a:p>
            <a:r>
              <a:rPr lang="fa-IR" dirty="0" smtClean="0"/>
              <a:t>1-تعریف </a:t>
            </a:r>
            <a:r>
              <a:rPr lang="fa-IR" dirty="0"/>
              <a:t>فعالیتها و هزینه های آنها</a:t>
            </a:r>
            <a:endParaRPr lang="en-US" dirty="0"/>
          </a:p>
          <a:p>
            <a:r>
              <a:rPr lang="fa-IR" dirty="0"/>
              <a:t>2-تعیین عوامل بوجود آورنده هزینه ها(محرک هزینه ها)</a:t>
            </a:r>
            <a:endParaRPr lang="en-US" dirty="0"/>
          </a:p>
          <a:p>
            <a:r>
              <a:rPr lang="fa-IR" dirty="0"/>
              <a:t>3-محاسبه نرخ عامل بوجود آورنده هزینه</a:t>
            </a:r>
            <a:endParaRPr lang="en-US" dirty="0"/>
          </a:p>
          <a:p>
            <a:r>
              <a:rPr lang="fa-IR" dirty="0"/>
              <a:t>4-فراهم نمودن نرخ عامل هزینه برای محاسبه هزینه محصولات یا خدمات.</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16</a:t>
            </a:fld>
            <a:endParaRPr lang="en-US"/>
          </a:p>
        </p:txBody>
      </p:sp>
    </p:spTree>
    <p:extLst>
      <p:ext uri="{BB962C8B-B14F-4D97-AF65-F5344CB8AC3E}">
        <p14:creationId xmlns:p14="http://schemas.microsoft.com/office/powerpoint/2010/main" val="93325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1.تعریف فعالیتها</a:t>
            </a:r>
            <a:r>
              <a:rPr lang="en-US" dirty="0"/>
              <a:t/>
            </a:r>
            <a:br>
              <a:rPr lang="en-US" dirty="0"/>
            </a:br>
            <a:endParaRPr lang="en-US" dirty="0"/>
          </a:p>
        </p:txBody>
      </p:sp>
      <p:sp>
        <p:nvSpPr>
          <p:cNvPr id="3" name="Content Placeholder 2"/>
          <p:cNvSpPr>
            <a:spLocks noGrp="1"/>
          </p:cNvSpPr>
          <p:nvPr>
            <p:ph sz="quarter" idx="1"/>
          </p:nvPr>
        </p:nvSpPr>
        <p:spPr>
          <a:xfrm>
            <a:off x="228600" y="1219200"/>
            <a:ext cx="7924800" cy="5181600"/>
          </a:xfrm>
        </p:spPr>
        <p:txBody>
          <a:bodyPr>
            <a:normAutofit fontScale="92500"/>
          </a:bodyPr>
          <a:lstStyle/>
          <a:p>
            <a:r>
              <a:rPr lang="fa-IR" dirty="0" smtClean="0"/>
              <a:t>در </a:t>
            </a:r>
            <a:r>
              <a:rPr lang="fa-IR" dirty="0"/>
              <a:t>تولید و تجارت هر عملی که به منظور تولید ، توزیع و ارائه خدمات انجام شود و ماهیت تکراری در انجام وظایف فوق داشته باشد،کار یا فعالیت نامیده می شود.</a:t>
            </a:r>
            <a:r>
              <a:rPr lang="fa-IR" dirty="0">
                <a:solidFill>
                  <a:srgbClr val="0070C0"/>
                </a:solidFill>
              </a:rPr>
              <a:t>به عبارت دیگر مجموعه اقدامات انجام شده ،فعالیت </a:t>
            </a:r>
            <a:r>
              <a:rPr lang="fa-IR" dirty="0" smtClean="0">
                <a:solidFill>
                  <a:srgbClr val="0070C0"/>
                </a:solidFill>
              </a:rPr>
              <a:t>نامیده  </a:t>
            </a:r>
            <a:r>
              <a:rPr lang="fa-IR" dirty="0">
                <a:solidFill>
                  <a:srgbClr val="0070C0"/>
                </a:solidFill>
              </a:rPr>
              <a:t>می شود</a:t>
            </a:r>
            <a:r>
              <a:rPr lang="fa-IR" dirty="0" smtClean="0">
                <a:solidFill>
                  <a:srgbClr val="0070C0"/>
                </a:solidFill>
              </a:rPr>
              <a:t>.</a:t>
            </a:r>
          </a:p>
          <a:p>
            <a:pPr algn="ctr"/>
            <a:r>
              <a:rPr lang="fa-IR" b="1" dirty="0" smtClean="0">
                <a:solidFill>
                  <a:srgbClr val="FFC000"/>
                </a:solidFill>
                <a:effectLst>
                  <a:outerShdw blurRad="38100" dist="38100" dir="2700000" algn="tl">
                    <a:srgbClr val="000000">
                      <a:alpha val="43137"/>
                    </a:srgbClr>
                  </a:outerShdw>
                </a:effectLst>
              </a:rPr>
              <a:t>     در </a:t>
            </a:r>
            <a:r>
              <a:rPr lang="fa-IR" b="1" dirty="0">
                <a:solidFill>
                  <a:srgbClr val="FFC000"/>
                </a:solidFill>
                <a:effectLst>
                  <a:outerShdw blurRad="38100" dist="38100" dir="2700000" algn="tl">
                    <a:srgbClr val="000000">
                      <a:alpha val="43137"/>
                    </a:srgbClr>
                  </a:outerShdw>
                </a:effectLst>
              </a:rPr>
              <a:t>شناسایی و طبقه بندی فعالیتها توجه به موارد زیر سودمند خواهد بود:</a:t>
            </a:r>
            <a:endParaRPr lang="en-US" b="1" dirty="0">
              <a:solidFill>
                <a:srgbClr val="FFC000"/>
              </a:solidFill>
              <a:effectLst>
                <a:outerShdw blurRad="38100" dist="38100" dir="2700000" algn="tl">
                  <a:srgbClr val="000000">
                    <a:alpha val="43137"/>
                  </a:srgbClr>
                </a:outerShdw>
              </a:effectLst>
            </a:endParaRPr>
          </a:p>
          <a:p>
            <a:r>
              <a:rPr lang="fa-IR" dirty="0"/>
              <a:t>1-</a:t>
            </a:r>
            <a:r>
              <a:rPr lang="fa-IR" dirty="0">
                <a:solidFill>
                  <a:srgbClr val="0070C0"/>
                </a:solidFill>
              </a:rPr>
              <a:t>توجه</a:t>
            </a:r>
            <a:r>
              <a:rPr lang="fa-IR" dirty="0"/>
              <a:t> به </a:t>
            </a:r>
            <a:r>
              <a:rPr lang="fa-IR" dirty="0">
                <a:solidFill>
                  <a:srgbClr val="0070C0"/>
                </a:solidFill>
              </a:rPr>
              <a:t>نمودار سازمانی و نمودار فرآیندها </a:t>
            </a:r>
            <a:r>
              <a:rPr lang="fa-IR" dirty="0"/>
              <a:t>در شناسایی فعالیتها سودمند و ضروری است.</a:t>
            </a:r>
            <a:endParaRPr lang="en-US" dirty="0"/>
          </a:p>
          <a:p>
            <a:r>
              <a:rPr lang="fa-IR" dirty="0"/>
              <a:t>2-در تعییین تعداد فعالیت </a:t>
            </a:r>
            <a:r>
              <a:rPr lang="fa-IR" dirty="0">
                <a:solidFill>
                  <a:srgbClr val="0070C0"/>
                </a:solidFill>
              </a:rPr>
              <a:t>به همگن بودن فعالیتها توجه شود</a:t>
            </a:r>
            <a:r>
              <a:rPr lang="fa-IR" dirty="0"/>
              <a:t>.همگن بودن فعالیتها </a:t>
            </a:r>
            <a:r>
              <a:rPr lang="fa-IR" dirty="0">
                <a:solidFill>
                  <a:srgbClr val="0070C0"/>
                </a:solidFill>
              </a:rPr>
              <a:t>بدین مفهوم </a:t>
            </a:r>
            <a:r>
              <a:rPr lang="fa-IR" dirty="0"/>
              <a:t>است </a:t>
            </a:r>
            <a:r>
              <a:rPr lang="fa-IR" dirty="0">
                <a:solidFill>
                  <a:srgbClr val="0070C0"/>
                </a:solidFill>
              </a:rPr>
              <a:t>که اقلامی از هزینه سربار در یک گروه گردآوری شوند که تقریبا به نسبتی یکسان توسط هریک از محصولات به مصرف برسند </a:t>
            </a:r>
            <a:r>
              <a:rPr lang="fa-IR" dirty="0"/>
              <a:t>.</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17</a:t>
            </a:fld>
            <a:endParaRPr lang="en-US"/>
          </a:p>
        </p:txBody>
      </p:sp>
    </p:spTree>
    <p:extLst>
      <p:ext uri="{BB962C8B-B14F-4D97-AF65-F5344CB8AC3E}">
        <p14:creationId xmlns:p14="http://schemas.microsoft.com/office/powerpoint/2010/main" val="938401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467600" cy="715962"/>
          </a:xfrm>
        </p:spPr>
        <p:txBody>
          <a:bodyPr>
            <a:noAutofit/>
          </a:bodyPr>
          <a:lstStyle/>
          <a:p>
            <a:pPr algn="ctr"/>
            <a:r>
              <a:rPr lang="fa-IR" sz="2400" dirty="0"/>
              <a:t>طبقه بندی هزینه </a:t>
            </a:r>
            <a:r>
              <a:rPr lang="fa-IR" sz="2400" dirty="0" smtClean="0"/>
              <a:t>ها ی مربوط به هر فعالیت </a:t>
            </a:r>
            <a:r>
              <a:rPr lang="fa-IR" sz="2400" dirty="0"/>
              <a:t>در روش </a:t>
            </a:r>
            <a:r>
              <a:rPr lang="en-US" sz="2400" dirty="0"/>
              <a:t>ABC</a:t>
            </a:r>
            <a:br>
              <a:rPr lang="en-US" sz="2400" dirty="0"/>
            </a:br>
            <a:endParaRPr lang="en-US" sz="2400" dirty="0"/>
          </a:p>
        </p:txBody>
      </p:sp>
      <p:sp>
        <p:nvSpPr>
          <p:cNvPr id="3" name="Content Placeholder 2"/>
          <p:cNvSpPr>
            <a:spLocks noGrp="1"/>
          </p:cNvSpPr>
          <p:nvPr>
            <p:ph sz="quarter" idx="1"/>
          </p:nvPr>
        </p:nvSpPr>
        <p:spPr>
          <a:xfrm>
            <a:off x="228600" y="685800"/>
            <a:ext cx="8001000" cy="5943600"/>
          </a:xfrm>
        </p:spPr>
        <p:txBody>
          <a:bodyPr>
            <a:normAutofit fontScale="70000" lnSpcReduction="20000"/>
          </a:bodyPr>
          <a:lstStyle/>
          <a:p>
            <a:r>
              <a:rPr lang="fa-IR" b="1" dirty="0">
                <a:solidFill>
                  <a:srgbClr val="FFC000"/>
                </a:solidFill>
                <a:effectLst>
                  <a:outerShdw blurRad="38100" dist="38100" dir="2700000" algn="tl">
                    <a:srgbClr val="000000">
                      <a:alpha val="43137"/>
                    </a:srgbClr>
                  </a:outerShdw>
                </a:effectLst>
              </a:rPr>
              <a:t>در سیستم </a:t>
            </a:r>
            <a:r>
              <a:rPr lang="en-US" b="1" dirty="0">
                <a:solidFill>
                  <a:srgbClr val="FFC000"/>
                </a:solidFill>
                <a:effectLst>
                  <a:outerShdw blurRad="38100" dist="38100" dir="2700000" algn="tl">
                    <a:srgbClr val="000000">
                      <a:alpha val="43137"/>
                    </a:srgbClr>
                  </a:outerShdw>
                </a:effectLst>
              </a:rPr>
              <a:t>ABC</a:t>
            </a:r>
            <a:r>
              <a:rPr lang="fa-IR" b="1" dirty="0">
                <a:solidFill>
                  <a:srgbClr val="FFC000"/>
                </a:solidFill>
                <a:effectLst>
                  <a:outerShdw blurRad="38100" dist="38100" dir="2700000" algn="tl">
                    <a:srgbClr val="000000">
                      <a:alpha val="43137"/>
                    </a:srgbClr>
                  </a:outerShdw>
                </a:effectLst>
              </a:rPr>
              <a:t> ، 4 طبقه فعالیت وجود دارد </a:t>
            </a:r>
            <a:r>
              <a:rPr lang="fa-IR" dirty="0"/>
              <a:t>که هزینه این فعالیتها نیز با توجه به میزان استفاده هر محصول (خدمت) از فعالیتها، به محصولات (خدمات) تخصیص می یابد. </a:t>
            </a:r>
            <a:r>
              <a:rPr lang="fa-IR" b="1" dirty="0">
                <a:solidFill>
                  <a:srgbClr val="FFC000"/>
                </a:solidFill>
                <a:effectLst>
                  <a:outerShdw blurRad="38100" dist="38100" dir="2700000" algn="tl">
                    <a:srgbClr val="000000">
                      <a:alpha val="43137"/>
                    </a:srgbClr>
                  </a:outerShdw>
                </a:effectLst>
              </a:rPr>
              <a:t>4 طبقه فعالیت عبارتند از:</a:t>
            </a:r>
            <a:endParaRPr lang="en-US" b="1" dirty="0">
              <a:solidFill>
                <a:srgbClr val="FFC000"/>
              </a:solidFill>
              <a:effectLst>
                <a:outerShdw blurRad="38100" dist="38100" dir="2700000" algn="tl">
                  <a:srgbClr val="000000">
                    <a:alpha val="43137"/>
                  </a:srgbClr>
                </a:outerShdw>
              </a:effectLst>
            </a:endParaRPr>
          </a:p>
          <a:p>
            <a:r>
              <a:rPr lang="fa-IR" dirty="0"/>
              <a:t>1)   </a:t>
            </a:r>
            <a:r>
              <a:rPr lang="fa-IR" dirty="0">
                <a:solidFill>
                  <a:srgbClr val="FFC000"/>
                </a:solidFill>
                <a:effectLst>
                  <a:outerShdw blurRad="38100" dist="38100" dir="2700000" algn="tl">
                    <a:srgbClr val="000000">
                      <a:alpha val="43137"/>
                    </a:srgbClr>
                  </a:outerShdw>
                </a:effectLst>
              </a:rPr>
              <a:t>فعالیتهای سطح واحد محصول </a:t>
            </a:r>
            <a:r>
              <a:rPr lang="fa-IR" dirty="0"/>
              <a:t>که با هر بار تولید یک واحد محصول انجام می شود (سوراخ کردن، ماشین کاری هر قطعه). هزینه این نوع فعالیتها بین واحدهایی که فعالیت برای تولید آنها انجام شده است تسهیم می شود.</a:t>
            </a:r>
            <a:endParaRPr lang="en-US" dirty="0"/>
          </a:p>
          <a:p>
            <a:r>
              <a:rPr lang="fa-IR" dirty="0"/>
              <a:t>2)  </a:t>
            </a:r>
            <a:r>
              <a:rPr lang="fa-IR" dirty="0">
                <a:solidFill>
                  <a:srgbClr val="FFC000"/>
                </a:solidFill>
                <a:effectLst>
                  <a:outerShdw blurRad="38100" dist="38100" dir="2700000" algn="tl">
                    <a:srgbClr val="000000">
                      <a:alpha val="43137"/>
                    </a:srgbClr>
                  </a:outerShdw>
                </a:effectLst>
              </a:rPr>
              <a:t> فعالیتهای سطح دسته محصول </a:t>
            </a:r>
            <a:r>
              <a:rPr lang="fa-IR" dirty="0"/>
              <a:t>که با هر بار تولید یک دسته از محصول انجام می شود (آماده سازی ماشین آلات یا سفارش مجموعه ای از قطعات). هزینه های سطح دسته محصول  صرف نظر از تعداد واحدهای موجود در هر دسته </a:t>
            </a:r>
            <a:r>
              <a:rPr lang="fa-IR" dirty="0">
                <a:solidFill>
                  <a:srgbClr val="0070C0"/>
                </a:solidFill>
              </a:rPr>
              <a:t>اغلب ثابت </a:t>
            </a:r>
            <a:r>
              <a:rPr lang="fa-IR" dirty="0"/>
              <a:t>است.</a:t>
            </a:r>
            <a:endParaRPr lang="en-US" dirty="0"/>
          </a:p>
          <a:p>
            <a:r>
              <a:rPr lang="fa-IR" dirty="0"/>
              <a:t>3)   </a:t>
            </a:r>
            <a:r>
              <a:rPr lang="fa-IR" dirty="0">
                <a:solidFill>
                  <a:srgbClr val="FFC000"/>
                </a:solidFill>
                <a:effectLst>
                  <a:outerShdw blurRad="38100" dist="38100" dir="2700000" algn="tl">
                    <a:srgbClr val="000000">
                      <a:alpha val="43137"/>
                    </a:srgbClr>
                  </a:outerShdw>
                </a:effectLst>
              </a:rPr>
              <a:t>فعالیتهای سطح محصول </a:t>
            </a:r>
            <a:r>
              <a:rPr lang="fa-IR" dirty="0"/>
              <a:t>که براساس نیاز پشتیبانی انواع محصولات مختلف اجرا می شود و </a:t>
            </a:r>
            <a:r>
              <a:rPr lang="fa-IR" dirty="0">
                <a:solidFill>
                  <a:srgbClr val="0070C0"/>
                </a:solidFill>
              </a:rPr>
              <a:t>هزینه های آن ثابت بوده</a:t>
            </a:r>
            <a:r>
              <a:rPr lang="fa-IR" dirty="0"/>
              <a:t> و می توان آنها را به محصولات تخصیص داد. (حفظ مشخصات محصول و انجام تغییرات مهندسی</a:t>
            </a:r>
            <a:r>
              <a:rPr lang="fa-IR" dirty="0" smtClean="0"/>
              <a:t>).</a:t>
            </a:r>
          </a:p>
          <a:p>
            <a:pPr algn="ctr"/>
            <a:r>
              <a:rPr lang="fa-IR" b="1" dirty="0">
                <a:solidFill>
                  <a:srgbClr val="0070C0"/>
                </a:solidFill>
              </a:rPr>
              <a:t>سه طبقه </a:t>
            </a:r>
            <a:r>
              <a:rPr lang="fa-IR" b="1" dirty="0" smtClean="0">
                <a:solidFill>
                  <a:srgbClr val="0070C0"/>
                </a:solidFill>
              </a:rPr>
              <a:t>ذکر شده با </a:t>
            </a:r>
            <a:r>
              <a:rPr lang="fa-IR" b="1" dirty="0">
                <a:solidFill>
                  <a:srgbClr val="0070C0"/>
                </a:solidFill>
              </a:rPr>
              <a:t>هزینه هایی سر و کار دارد که می توان آنها را مستقیماً به محصولات تخصیص داد</a:t>
            </a:r>
            <a:r>
              <a:rPr lang="fa-IR" b="1" dirty="0" smtClean="0">
                <a:solidFill>
                  <a:srgbClr val="0070C0"/>
                </a:solidFill>
              </a:rPr>
              <a:t>.</a:t>
            </a:r>
            <a:endParaRPr lang="en-US" b="1" dirty="0" smtClean="0">
              <a:solidFill>
                <a:srgbClr val="0070C0"/>
              </a:solidFill>
            </a:endParaRPr>
          </a:p>
          <a:p>
            <a:r>
              <a:rPr lang="fa-IR" dirty="0" smtClean="0"/>
              <a:t>4</a:t>
            </a:r>
            <a:r>
              <a:rPr lang="fa-IR" dirty="0"/>
              <a:t>)   </a:t>
            </a:r>
            <a:r>
              <a:rPr lang="fa-IR" dirty="0">
                <a:solidFill>
                  <a:srgbClr val="FFC000"/>
                </a:solidFill>
                <a:effectLst>
                  <a:outerShdw blurRad="38100" dist="38100" dir="2700000" algn="tl">
                    <a:srgbClr val="000000">
                      <a:alpha val="43137"/>
                    </a:srgbClr>
                  </a:outerShdw>
                </a:effectLst>
              </a:rPr>
              <a:t>فعالیتهای سطح کارخانه </a:t>
            </a:r>
            <a:r>
              <a:rPr lang="fa-IR" dirty="0"/>
              <a:t>که فرایند عمومی تولید کارخانه را پشتیبانی می کند.</a:t>
            </a:r>
            <a:endParaRPr lang="en-US" dirty="0"/>
          </a:p>
          <a:p>
            <a:r>
              <a:rPr lang="fa-IR" dirty="0" smtClean="0">
                <a:solidFill>
                  <a:schemeClr val="accent5">
                    <a:lumMod val="75000"/>
                  </a:schemeClr>
                </a:solidFill>
              </a:rPr>
              <a:t>این طبقه شامل </a:t>
            </a:r>
            <a:r>
              <a:rPr lang="fa-IR" dirty="0">
                <a:solidFill>
                  <a:schemeClr val="accent5">
                    <a:lumMod val="75000"/>
                  </a:schemeClr>
                </a:solidFill>
              </a:rPr>
              <a:t>هزینه هایی است که </a:t>
            </a:r>
            <a:r>
              <a:rPr lang="fa-IR" dirty="0">
                <a:solidFill>
                  <a:srgbClr val="0070C0"/>
                </a:solidFill>
              </a:rPr>
              <a:t>برای انواع محصولات مشترک است </a:t>
            </a:r>
            <a:r>
              <a:rPr lang="fa-IR" dirty="0">
                <a:solidFill>
                  <a:schemeClr val="accent5">
                    <a:lumMod val="75000"/>
                  </a:schemeClr>
                </a:solidFill>
              </a:rPr>
              <a:t>و تنها بر مبنای اختیاری می توان آنها را بین محصولات تسهیم کرد (روشنایی و نظافت </a:t>
            </a:r>
            <a:r>
              <a:rPr lang="fa-IR" dirty="0" smtClean="0">
                <a:solidFill>
                  <a:schemeClr val="accent5">
                    <a:lumMod val="75000"/>
                  </a:schemeClr>
                </a:solidFill>
              </a:rPr>
              <a:t>کارخانه یا  سیستمهای امنیتی و ...).</a:t>
            </a:r>
            <a:endParaRPr lang="en-US" dirty="0">
              <a:solidFill>
                <a:schemeClr val="accent5">
                  <a:lumMod val="75000"/>
                </a:schemeClr>
              </a:solidFill>
            </a:endParaRPr>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18</a:t>
            </a:fld>
            <a:endParaRPr lang="en-US" dirty="0"/>
          </a:p>
        </p:txBody>
      </p:sp>
    </p:spTree>
    <p:extLst>
      <p:ext uri="{BB962C8B-B14F-4D97-AF65-F5344CB8AC3E}">
        <p14:creationId xmlns:p14="http://schemas.microsoft.com/office/powerpoint/2010/main" val="28997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762000"/>
          </a:xfrm>
        </p:spPr>
        <p:txBody>
          <a:bodyPr/>
          <a:lstStyle/>
          <a:p>
            <a:r>
              <a:rPr lang="fa-IR" dirty="0" smtClean="0"/>
              <a:t>2 – محرکهای هزینه</a:t>
            </a:r>
            <a:r>
              <a:rPr lang="fa-IR" sz="2400" dirty="0" smtClean="0"/>
              <a:t>( عوامل بوجود آورنده هزینه)</a:t>
            </a:r>
            <a:endParaRPr lang="en-US" sz="2400" dirty="0"/>
          </a:p>
        </p:txBody>
      </p:sp>
      <p:sp>
        <p:nvSpPr>
          <p:cNvPr id="3" name="Content Placeholder 2"/>
          <p:cNvSpPr>
            <a:spLocks noGrp="1"/>
          </p:cNvSpPr>
          <p:nvPr>
            <p:ph sz="quarter" idx="1"/>
          </p:nvPr>
        </p:nvSpPr>
        <p:spPr>
          <a:xfrm>
            <a:off x="228600" y="1219200"/>
            <a:ext cx="8534400" cy="5105400"/>
          </a:xfrm>
        </p:spPr>
        <p:txBody>
          <a:bodyPr>
            <a:normAutofit/>
          </a:bodyPr>
          <a:lstStyle/>
          <a:p>
            <a:r>
              <a:rPr lang="fa-IR" dirty="0"/>
              <a:t>در </a:t>
            </a:r>
            <a:r>
              <a:rPr lang="fa-IR" dirty="0">
                <a:solidFill>
                  <a:srgbClr val="FF0000"/>
                </a:solidFill>
              </a:rPr>
              <a:t>روش سنتی </a:t>
            </a:r>
            <a:r>
              <a:rPr lang="fa-IR" dirty="0"/>
              <a:t>،محرکهای هزینه </a:t>
            </a:r>
            <a:r>
              <a:rPr lang="fa-IR" dirty="0" smtClean="0">
                <a:solidFill>
                  <a:srgbClr val="FF0000"/>
                </a:solidFill>
              </a:rPr>
              <a:t>مرتبط </a:t>
            </a:r>
            <a:r>
              <a:rPr lang="fa-IR" dirty="0">
                <a:solidFill>
                  <a:srgbClr val="FF0000"/>
                </a:solidFill>
              </a:rPr>
              <a:t>با حجم </a:t>
            </a:r>
            <a:r>
              <a:rPr lang="fa-IR" dirty="0" smtClean="0">
                <a:solidFill>
                  <a:srgbClr val="FF0000"/>
                </a:solidFill>
              </a:rPr>
              <a:t> ،</a:t>
            </a:r>
            <a:r>
              <a:rPr lang="fa-IR" dirty="0" smtClean="0"/>
              <a:t>نظیر :مقدار </a:t>
            </a:r>
            <a:r>
              <a:rPr lang="fa-IR" dirty="0"/>
              <a:t>تولید،ساعت کار مستقیم و ساعت کار ماشین آلات را تنها عواملی می دانستند که باعث رخداد هزینه می شود، اما در </a:t>
            </a:r>
            <a:r>
              <a:rPr lang="fa-IR" dirty="0">
                <a:solidFill>
                  <a:srgbClr val="FF0000"/>
                </a:solidFill>
              </a:rPr>
              <a:t>روش هزینه یابی بر مبنای فعالیت </a:t>
            </a:r>
            <a:r>
              <a:rPr lang="fa-IR" dirty="0"/>
              <a:t>تنها محرک های هزینه مرتبط با حجم مهم در نظر گرفته نمی شوند بلکه </a:t>
            </a:r>
            <a:r>
              <a:rPr lang="fa-IR" dirty="0">
                <a:solidFill>
                  <a:srgbClr val="FF0000"/>
                </a:solidFill>
              </a:rPr>
              <a:t>محرک های هزینه مرتبط با فعالیت ها </a:t>
            </a:r>
            <a:r>
              <a:rPr lang="fa-IR" dirty="0" smtClean="0">
                <a:solidFill>
                  <a:srgbClr val="FF0000"/>
                </a:solidFill>
              </a:rPr>
              <a:t> نیز </a:t>
            </a:r>
            <a:r>
              <a:rPr lang="fa-IR" dirty="0" smtClean="0"/>
              <a:t>دارای </a:t>
            </a:r>
            <a:r>
              <a:rPr lang="fa-IR" dirty="0"/>
              <a:t>اهمیت می باشند .</a:t>
            </a:r>
            <a:endParaRPr lang="en-US" dirty="0"/>
          </a:p>
          <a:p>
            <a:r>
              <a:rPr lang="fa-IR" dirty="0"/>
              <a:t>به عبارتی </a:t>
            </a:r>
            <a:r>
              <a:rPr lang="fa-IR" dirty="0">
                <a:solidFill>
                  <a:srgbClr val="FFC000"/>
                </a:solidFill>
              </a:rPr>
              <a:t>برداشت جدید </a:t>
            </a:r>
            <a:r>
              <a:rPr lang="fa-IR" dirty="0"/>
              <a:t>از </a:t>
            </a:r>
            <a:r>
              <a:rPr lang="fa-IR" dirty="0">
                <a:solidFill>
                  <a:srgbClr val="FFC000"/>
                </a:solidFill>
              </a:rPr>
              <a:t>محرک های هزینه </a:t>
            </a:r>
            <a:r>
              <a:rPr lang="fa-IR" dirty="0"/>
              <a:t>ارائه گردید </a:t>
            </a:r>
            <a:r>
              <a:rPr lang="fa-IR" dirty="0" smtClean="0"/>
              <a:t>،</a:t>
            </a:r>
            <a:r>
              <a:rPr lang="fa-IR" dirty="0" smtClean="0">
                <a:solidFill>
                  <a:srgbClr val="FFC000"/>
                </a:solidFill>
              </a:rPr>
              <a:t>که </a:t>
            </a:r>
            <a:r>
              <a:rPr lang="fa-IR" dirty="0">
                <a:solidFill>
                  <a:srgbClr val="FFC000"/>
                </a:solidFill>
              </a:rPr>
              <a:t>عبارت است </a:t>
            </a:r>
            <a:r>
              <a:rPr lang="fa-IR" dirty="0"/>
              <a:t>از: </a:t>
            </a:r>
            <a:endParaRPr lang="fa-IR" dirty="0" smtClean="0"/>
          </a:p>
          <a:p>
            <a:pPr algn="ctr"/>
            <a:r>
              <a:rPr lang="fa-IR" sz="2800" b="1" dirty="0" smtClean="0">
                <a:solidFill>
                  <a:srgbClr val="FFC000"/>
                </a:solidFill>
                <a:effectLst>
                  <a:outerShdw blurRad="38100" dist="38100" dir="2700000" algn="tl">
                    <a:srgbClr val="000000">
                      <a:alpha val="43137"/>
                    </a:srgbClr>
                  </a:outerShdw>
                </a:effectLst>
              </a:rPr>
              <a:t>(( </a:t>
            </a:r>
            <a:r>
              <a:rPr lang="fa-IR" sz="2800" b="1" dirty="0">
                <a:solidFill>
                  <a:srgbClr val="FFC000"/>
                </a:solidFill>
                <a:effectLst>
                  <a:outerShdw blurRad="38100" dist="38100" dir="2700000" algn="tl">
                    <a:srgbClr val="000000">
                      <a:alpha val="43137"/>
                    </a:srgbClr>
                  </a:outerShdw>
                </a:effectLst>
              </a:rPr>
              <a:t>محرک های هزینه مشخصه یک رویداد یا فعالیت است </a:t>
            </a:r>
            <a:endParaRPr lang="fa-IR" sz="2800" b="1" dirty="0" smtClean="0">
              <a:solidFill>
                <a:srgbClr val="FFC000"/>
              </a:solidFill>
              <a:effectLst>
                <a:outerShdw blurRad="38100" dist="38100" dir="2700000" algn="tl">
                  <a:srgbClr val="000000">
                    <a:alpha val="43137"/>
                  </a:srgbClr>
                </a:outerShdw>
              </a:effectLst>
            </a:endParaRPr>
          </a:p>
          <a:p>
            <a:pPr algn="ctr"/>
            <a:r>
              <a:rPr lang="fa-IR" sz="2800" b="1" dirty="0" smtClean="0">
                <a:solidFill>
                  <a:srgbClr val="FFC000"/>
                </a:solidFill>
                <a:effectLst>
                  <a:outerShdw blurRad="38100" dist="38100" dir="2700000" algn="tl">
                    <a:srgbClr val="000000">
                      <a:alpha val="43137"/>
                    </a:srgbClr>
                  </a:outerShdw>
                </a:effectLst>
              </a:rPr>
              <a:t>که </a:t>
            </a:r>
            <a:r>
              <a:rPr lang="fa-IR" sz="2800" b="1" dirty="0">
                <a:solidFill>
                  <a:srgbClr val="FFC000"/>
                </a:solidFill>
                <a:effectLst>
                  <a:outerShdw blurRad="38100" dist="38100" dir="2700000" algn="tl">
                    <a:srgbClr val="000000">
                      <a:alpha val="43137"/>
                    </a:srgbClr>
                  </a:outerShdw>
                </a:effectLst>
              </a:rPr>
              <a:t>منجر به وقوع هزینه می شود</a:t>
            </a:r>
            <a:r>
              <a:rPr lang="fa-IR"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19</a:t>
            </a:fld>
            <a:endParaRPr lang="en-US"/>
          </a:p>
        </p:txBody>
      </p:sp>
    </p:spTree>
    <p:extLst>
      <p:ext uri="{BB962C8B-B14F-4D97-AF65-F5344CB8AC3E}">
        <p14:creationId xmlns:p14="http://schemas.microsoft.com/office/powerpoint/2010/main" val="3641898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a:t>
            </a:r>
            <a:r>
              <a:rPr lang="en-US" dirty="0"/>
              <a:t/>
            </a:r>
            <a:br>
              <a:rPr lang="en-US" dirty="0"/>
            </a:br>
            <a:endParaRPr lang="en-US" dirty="0"/>
          </a:p>
        </p:txBody>
      </p:sp>
      <p:sp>
        <p:nvSpPr>
          <p:cNvPr id="3" name="Content Placeholder 2"/>
          <p:cNvSpPr>
            <a:spLocks noGrp="1"/>
          </p:cNvSpPr>
          <p:nvPr>
            <p:ph sz="quarter" idx="1"/>
          </p:nvPr>
        </p:nvSpPr>
        <p:spPr>
          <a:xfrm>
            <a:off x="457200" y="1219200"/>
            <a:ext cx="7467600" cy="4873752"/>
          </a:xfrm>
        </p:spPr>
        <p:txBody>
          <a:bodyPr>
            <a:normAutofit lnSpcReduction="10000"/>
          </a:bodyPr>
          <a:lstStyle/>
          <a:p>
            <a:pPr algn="justLow">
              <a:lnSpc>
                <a:spcPct val="150000"/>
              </a:lnSpc>
            </a:pPr>
            <a:r>
              <a:rPr lang="fa-IR" sz="2000" dirty="0" smtClean="0"/>
              <a:t>روند تغییرات از لحاظ تکنولوژی و همچنین به کار گرفتن شیوه های ،رقابتی نوین و متفاوت ، تولیدکنندگان و ارائه دهندگان خدمات  امروزه به </a:t>
            </a:r>
            <a:r>
              <a:rPr lang="fa-IR" sz="2000" dirty="0"/>
              <a:t>این نتیجه رسیدند که برای ادامه حیات خویش و ارائه خدمات برتر </a:t>
            </a:r>
            <a:r>
              <a:rPr lang="fa-IR" sz="2000" dirty="0" smtClean="0"/>
              <a:t>باید  </a:t>
            </a:r>
            <a:r>
              <a:rPr lang="fa-IR" sz="2000" dirty="0"/>
              <a:t>شیوه ها و فرایندهای خود را بهبود بخشند و برای بقا در بازار ضمن افزایش مستمر کیفیت ، هزینه </a:t>
            </a:r>
            <a:r>
              <a:rPr lang="fa-IR" sz="2000" dirty="0" smtClean="0"/>
              <a:t>ها را که در نهایت منجر به کاهش بهای تمام شده می شود  </a:t>
            </a:r>
            <a:r>
              <a:rPr lang="fa-IR" sz="2000" dirty="0"/>
              <a:t>به نحو قابل قبولی پایین آورند ،البته رشد سریع تکنولوژی در ابعاد مختلف این امکان را تا حدی برای آنها فراهم می آورد، اما علاوه بر این </a:t>
            </a:r>
            <a:r>
              <a:rPr lang="fa-IR" sz="2000" dirty="0" smtClean="0"/>
              <a:t>، </a:t>
            </a:r>
            <a:r>
              <a:rPr lang="fa-IR" sz="2000" dirty="0" smtClean="0">
                <a:solidFill>
                  <a:srgbClr val="002060"/>
                </a:solidFill>
              </a:rPr>
              <a:t>سازمانها </a:t>
            </a:r>
            <a:r>
              <a:rPr lang="fa-IR" sz="2000" dirty="0">
                <a:solidFill>
                  <a:srgbClr val="002060"/>
                </a:solidFill>
              </a:rPr>
              <a:t>می بایست در روشهای حسابداری و مدیریتی خویش تجدید نظر کنند </a:t>
            </a:r>
            <a:r>
              <a:rPr lang="fa-IR" sz="2000" dirty="0"/>
              <a:t>. چون اتکا به روشها و تکنیکهای سنتی دیگر نمی </a:t>
            </a:r>
            <a:r>
              <a:rPr lang="fa-IR" sz="2000" dirty="0" smtClean="0"/>
              <a:t>تواند  </a:t>
            </a:r>
            <a:r>
              <a:rPr lang="fa-IR" sz="2000" dirty="0"/>
              <a:t>نیازهای امروزی </a:t>
            </a:r>
            <a:r>
              <a:rPr lang="fa-IR" sz="2000" dirty="0" smtClean="0"/>
              <a:t>آنان و مشتریانشان  </a:t>
            </a:r>
            <a:r>
              <a:rPr lang="fa-IR" sz="2000" dirty="0"/>
              <a:t>را برآورده </a:t>
            </a:r>
            <a:r>
              <a:rPr lang="fa-IR" sz="2000" dirty="0" smtClean="0"/>
              <a:t>سازد. </a:t>
            </a:r>
            <a:r>
              <a:rPr lang="fa-IR" sz="2000" dirty="0"/>
              <a:t>این نیاز مبرم از یک طرف و رشد و توسعه  دیدگاههای جدید در زمینه حسابداری مدیریت از طرف دیگر ،باعث ایجاد تحول در ارائه روشهای نوین محاسبه بهای تمام شده گردید .</a:t>
            </a:r>
            <a:endParaRPr lang="en-US" sz="2000" dirty="0"/>
          </a:p>
          <a:p>
            <a:pPr algn="justLow">
              <a:lnSpc>
                <a:spcPct val="150000"/>
              </a:lnSpc>
            </a:pPr>
            <a:endParaRPr lang="en-US" sz="2000" dirty="0"/>
          </a:p>
        </p:txBody>
      </p:sp>
      <p:sp>
        <p:nvSpPr>
          <p:cNvPr id="4" name="Slide Number Placeholder 3"/>
          <p:cNvSpPr>
            <a:spLocks noGrp="1"/>
          </p:cNvSpPr>
          <p:nvPr>
            <p:ph type="sldNum" sz="quarter" idx="15"/>
          </p:nvPr>
        </p:nvSpPr>
        <p:spPr/>
        <p:txBody>
          <a:bodyPr/>
          <a:lstStyle/>
          <a:p>
            <a:fld id="{61CBA99E-C5C0-4440-9B70-C51B4227D693}" type="slidenum">
              <a:rPr lang="en-US" smtClean="0"/>
              <a:t>2</a:t>
            </a:fld>
            <a:endParaRPr lang="en-US"/>
          </a:p>
        </p:txBody>
      </p:sp>
    </p:spTree>
    <p:extLst>
      <p:ext uri="{BB962C8B-B14F-4D97-AF65-F5344CB8AC3E}">
        <p14:creationId xmlns:p14="http://schemas.microsoft.com/office/powerpoint/2010/main" val="2652121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467600" cy="655638"/>
          </a:xfrm>
        </p:spPr>
        <p:txBody>
          <a:bodyPr/>
          <a:lstStyle/>
          <a:p>
            <a:r>
              <a:rPr lang="fa-IR" dirty="0" smtClean="0"/>
              <a:t>عوامل مهم در انتخاب محرکهای هزینه</a:t>
            </a:r>
            <a:endParaRPr lang="en-US" dirty="0"/>
          </a:p>
        </p:txBody>
      </p:sp>
      <p:sp>
        <p:nvSpPr>
          <p:cNvPr id="3" name="Content Placeholder 2"/>
          <p:cNvSpPr>
            <a:spLocks noGrp="1"/>
          </p:cNvSpPr>
          <p:nvPr>
            <p:ph sz="quarter" idx="1"/>
          </p:nvPr>
        </p:nvSpPr>
        <p:spPr>
          <a:xfrm>
            <a:off x="457200" y="1676400"/>
            <a:ext cx="7467600" cy="4038600"/>
          </a:xfrm>
        </p:spPr>
        <p:txBody>
          <a:bodyPr>
            <a:normAutofit/>
          </a:bodyPr>
          <a:lstStyle/>
          <a:p>
            <a:r>
              <a:rPr lang="fa-IR" dirty="0"/>
              <a:t>درانتخاب محرک های هزینه سه عامل حائز اهمیت </a:t>
            </a:r>
            <a:r>
              <a:rPr lang="fa-IR" dirty="0" smtClean="0"/>
              <a:t>است:</a:t>
            </a:r>
          </a:p>
          <a:p>
            <a:r>
              <a:rPr lang="fa-IR" dirty="0"/>
              <a:t>1- میزان </a:t>
            </a:r>
            <a:r>
              <a:rPr lang="fa-IR" dirty="0" smtClean="0"/>
              <a:t>همبستگی</a:t>
            </a:r>
          </a:p>
          <a:p>
            <a:r>
              <a:rPr lang="fa-IR" dirty="0" smtClean="0"/>
              <a:t>2- هزینه اندازه گیری</a:t>
            </a:r>
          </a:p>
          <a:p>
            <a:r>
              <a:rPr lang="fa-IR" dirty="0" smtClean="0"/>
              <a:t>3- آثار رفتاری</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20</a:t>
            </a:fld>
            <a:endParaRPr lang="en-US"/>
          </a:p>
        </p:txBody>
      </p:sp>
    </p:spTree>
    <p:extLst>
      <p:ext uri="{BB962C8B-B14F-4D97-AF65-F5344CB8AC3E}">
        <p14:creationId xmlns:p14="http://schemas.microsoft.com/office/powerpoint/2010/main" val="398938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467600" cy="655638"/>
          </a:xfrm>
        </p:spPr>
        <p:txBody>
          <a:bodyPr>
            <a:normAutofit/>
          </a:bodyPr>
          <a:lstStyle/>
          <a:p>
            <a:r>
              <a:rPr lang="fa-IR" sz="2400" dirty="0" smtClean="0"/>
              <a:t>...ادامه عوامل مهم در انتخاب محرکهای هزینه</a:t>
            </a:r>
            <a:endParaRPr lang="en-US" sz="2400" dirty="0"/>
          </a:p>
        </p:txBody>
      </p:sp>
      <p:sp>
        <p:nvSpPr>
          <p:cNvPr id="3" name="Content Placeholder 2"/>
          <p:cNvSpPr>
            <a:spLocks noGrp="1"/>
          </p:cNvSpPr>
          <p:nvPr>
            <p:ph sz="quarter" idx="1"/>
          </p:nvPr>
        </p:nvSpPr>
        <p:spPr>
          <a:xfrm>
            <a:off x="228600" y="1066800"/>
            <a:ext cx="8001000" cy="5562600"/>
          </a:xfrm>
        </p:spPr>
        <p:txBody>
          <a:bodyPr>
            <a:normAutofit fontScale="92500" lnSpcReduction="10000"/>
          </a:bodyPr>
          <a:lstStyle/>
          <a:p>
            <a:r>
              <a:rPr lang="fa-IR" dirty="0">
                <a:solidFill>
                  <a:srgbClr val="FFC000"/>
                </a:solidFill>
                <a:effectLst>
                  <a:outerShdw blurRad="38100" dist="38100" dir="2700000" algn="tl">
                    <a:srgbClr val="000000">
                      <a:alpha val="43137"/>
                    </a:srgbClr>
                  </a:outerShdw>
                </a:effectLst>
              </a:rPr>
              <a:t>1- میزان همبستگی</a:t>
            </a:r>
            <a:endParaRPr lang="en-US" dirty="0">
              <a:solidFill>
                <a:srgbClr val="FFC000"/>
              </a:solidFill>
              <a:effectLst>
                <a:outerShdw blurRad="38100" dist="38100" dir="2700000" algn="tl">
                  <a:srgbClr val="000000">
                    <a:alpha val="43137"/>
                  </a:srgbClr>
                </a:outerShdw>
              </a:effectLst>
            </a:endParaRPr>
          </a:p>
          <a:p>
            <a:r>
              <a:rPr lang="fa-IR" dirty="0"/>
              <a:t>موضوع اصلی سیستم هزینه یابی بر مبنای فعالیت این است که هزینه های هر فعالیت بر مبنای محرک های هزینه مصرف شده در هر محصول  به آن محصولات تخصیص داده شود. یعنی با مشاهده چگونگی مصرف </a:t>
            </a:r>
            <a:r>
              <a:rPr lang="fa-IR" dirty="0" smtClean="0"/>
              <a:t>، محرک </a:t>
            </a:r>
            <a:r>
              <a:rPr lang="fa-IR" dirty="0"/>
              <a:t>های هزینه مصرف شده در هر </a:t>
            </a:r>
            <a:r>
              <a:rPr lang="fa-IR" dirty="0" smtClean="0"/>
              <a:t>محصول </a:t>
            </a:r>
            <a:r>
              <a:rPr lang="fa-IR" dirty="0"/>
              <a:t>به آن محصولات تخصیص داده شود </a:t>
            </a:r>
            <a:r>
              <a:rPr lang="fa-IR" dirty="0" smtClean="0"/>
              <a:t>.</a:t>
            </a:r>
          </a:p>
          <a:p>
            <a:r>
              <a:rPr lang="fa-IR" dirty="0">
                <a:solidFill>
                  <a:srgbClr val="FFC000"/>
                </a:solidFill>
                <a:effectLst>
                  <a:outerShdw blurRad="38100" dist="38100" dir="2700000" algn="tl">
                    <a:srgbClr val="000000">
                      <a:alpha val="43137"/>
                    </a:srgbClr>
                  </a:outerShdw>
                </a:effectLst>
              </a:rPr>
              <a:t>2- هزینه اندازه گیری</a:t>
            </a:r>
            <a:endParaRPr lang="en-US" dirty="0">
              <a:solidFill>
                <a:srgbClr val="FFC000"/>
              </a:solidFill>
              <a:effectLst>
                <a:outerShdw blurRad="38100" dist="38100" dir="2700000" algn="tl">
                  <a:srgbClr val="000000">
                    <a:alpha val="43137"/>
                  </a:srgbClr>
                </a:outerShdw>
              </a:effectLst>
            </a:endParaRPr>
          </a:p>
          <a:p>
            <a:r>
              <a:rPr lang="fa-IR" dirty="0"/>
              <a:t>در سیستم </a:t>
            </a:r>
            <a:r>
              <a:rPr lang="en-US" dirty="0"/>
              <a:t>ABC</a:t>
            </a:r>
            <a:r>
              <a:rPr lang="fa-IR" dirty="0"/>
              <a:t>  هر چه تعداد محرک های هزینه متنوع تر و ضریب همبستگی میان محرک و فعالیت بیشتر باشد تخصیص هزینه سربار با دقت بالاتری انجام خواهد شد، اما امکان دارد هزینه اندازه گیری  محرک هزینه بالا برود . بنابراین در انتخاب محرک های هزینه مربوط به فعالیت باید تعادل میان هزینه و فایده بر قرار باشد .</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21</a:t>
            </a:fld>
            <a:endParaRPr lang="en-US"/>
          </a:p>
        </p:txBody>
      </p:sp>
    </p:spTree>
    <p:extLst>
      <p:ext uri="{BB962C8B-B14F-4D97-AF65-F5344CB8AC3E}">
        <p14:creationId xmlns:p14="http://schemas.microsoft.com/office/powerpoint/2010/main" val="166433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467600" cy="655638"/>
          </a:xfrm>
        </p:spPr>
        <p:txBody>
          <a:bodyPr>
            <a:normAutofit/>
          </a:bodyPr>
          <a:lstStyle/>
          <a:p>
            <a:r>
              <a:rPr lang="fa-IR" sz="2400" dirty="0" smtClean="0"/>
              <a:t>...ادامه عوامل مهم در انتخاب محرکهای هزینه</a:t>
            </a:r>
            <a:endParaRPr lang="en-US" sz="2400" dirty="0"/>
          </a:p>
        </p:txBody>
      </p:sp>
      <p:sp>
        <p:nvSpPr>
          <p:cNvPr id="3" name="Content Placeholder 2"/>
          <p:cNvSpPr>
            <a:spLocks noGrp="1"/>
          </p:cNvSpPr>
          <p:nvPr>
            <p:ph sz="quarter" idx="1"/>
          </p:nvPr>
        </p:nvSpPr>
        <p:spPr>
          <a:xfrm>
            <a:off x="228600" y="1066800"/>
            <a:ext cx="8001000" cy="5562600"/>
          </a:xfrm>
        </p:spPr>
        <p:txBody>
          <a:bodyPr>
            <a:normAutofit/>
          </a:bodyPr>
          <a:lstStyle/>
          <a:p>
            <a:r>
              <a:rPr lang="fa-IR" dirty="0">
                <a:solidFill>
                  <a:srgbClr val="FFC000"/>
                </a:solidFill>
                <a:effectLst>
                  <a:outerShdw blurRad="38100" dist="38100" dir="2700000" algn="tl">
                    <a:srgbClr val="000000">
                      <a:alpha val="43137"/>
                    </a:srgbClr>
                  </a:outerShdw>
                </a:effectLst>
              </a:rPr>
              <a:t>1- </a:t>
            </a:r>
            <a:r>
              <a:rPr lang="fa-IR" dirty="0" smtClean="0">
                <a:solidFill>
                  <a:srgbClr val="FFC000"/>
                </a:solidFill>
                <a:effectLst>
                  <a:outerShdw blurRad="38100" dist="38100" dir="2700000" algn="tl">
                    <a:srgbClr val="000000">
                      <a:alpha val="43137"/>
                    </a:srgbClr>
                  </a:outerShdw>
                </a:effectLst>
              </a:rPr>
              <a:t>آثار رفتاری</a:t>
            </a:r>
            <a:endParaRPr lang="en-US" dirty="0">
              <a:solidFill>
                <a:srgbClr val="FFC000"/>
              </a:solidFill>
              <a:effectLst>
                <a:outerShdw blurRad="38100" dist="38100" dir="2700000" algn="tl">
                  <a:srgbClr val="000000">
                    <a:alpha val="43137"/>
                  </a:srgbClr>
                </a:outerShdw>
              </a:effectLst>
            </a:endParaRPr>
          </a:p>
          <a:p>
            <a:r>
              <a:rPr lang="fa-IR" dirty="0" smtClean="0"/>
              <a:t>اطلاعات جمع آوری شده باید به گونه ای باشد که  در تصمیم گیریها تاثیر گذار باشد . و در واقع تصمیم گیرندگان را هدایت کند به سمت اتخاذ تصمیمات بهتر.</a:t>
            </a:r>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22</a:t>
            </a:fld>
            <a:endParaRPr lang="en-US"/>
          </a:p>
        </p:txBody>
      </p:sp>
    </p:spTree>
    <p:extLst>
      <p:ext uri="{BB962C8B-B14F-4D97-AF65-F5344CB8AC3E}">
        <p14:creationId xmlns:p14="http://schemas.microsoft.com/office/powerpoint/2010/main" val="53982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731838"/>
          </a:xfrm>
        </p:spPr>
        <p:txBody>
          <a:bodyPr/>
          <a:lstStyle/>
          <a:p>
            <a:r>
              <a:rPr lang="fa-IR" dirty="0" smtClean="0"/>
              <a:t>مراحل طراحی و اجرای سیستم </a:t>
            </a:r>
            <a:r>
              <a:rPr lang="en-US" dirty="0" smtClean="0"/>
              <a:t>ABC</a:t>
            </a:r>
            <a:endParaRPr lang="en-US" dirty="0"/>
          </a:p>
        </p:txBody>
      </p:sp>
      <p:sp>
        <p:nvSpPr>
          <p:cNvPr id="3" name="Content Placeholder 2"/>
          <p:cNvSpPr>
            <a:spLocks noGrp="1"/>
          </p:cNvSpPr>
          <p:nvPr>
            <p:ph sz="quarter" idx="1"/>
          </p:nvPr>
        </p:nvSpPr>
        <p:spPr>
          <a:xfrm>
            <a:off x="152400" y="1066800"/>
            <a:ext cx="8153400" cy="5562600"/>
          </a:xfrm>
        </p:spPr>
        <p:txBody>
          <a:bodyPr>
            <a:normAutofit/>
          </a:bodyPr>
          <a:lstStyle/>
          <a:p>
            <a:pPr marL="342900" indent="-342900" algn="r">
              <a:buFont typeface="Wingdings" panose="05000000000000000000" pitchFamily="2" charset="2"/>
              <a:buChar char="v"/>
            </a:pPr>
            <a:r>
              <a:rPr lang="fa-IR" sz="2000" b="1" u="sng" dirty="0" smtClean="0">
                <a:solidFill>
                  <a:srgbClr val="0070C0"/>
                </a:solidFill>
                <a:effectLst>
                  <a:outerShdw blurRad="38100" dist="38100" dir="2700000" algn="tl">
                    <a:srgbClr val="000000">
                      <a:alpha val="43137"/>
                    </a:srgbClr>
                  </a:outerShdw>
                </a:effectLst>
              </a:rPr>
              <a:t>مراحل اجرای این سیستم  ، که نتیجه آن اختصاص هزینه سربار به خدمات یا محصولات تولیدی می باشد به شرح زیر است :</a:t>
            </a:r>
            <a:br>
              <a:rPr lang="fa-IR" sz="2000" b="1" u="sng" dirty="0" smtClean="0">
                <a:solidFill>
                  <a:srgbClr val="0070C0"/>
                </a:solidFill>
                <a:effectLst>
                  <a:outerShdw blurRad="38100" dist="38100" dir="2700000" algn="tl">
                    <a:srgbClr val="000000">
                      <a:alpha val="43137"/>
                    </a:srgbClr>
                  </a:outerShdw>
                </a:effectLst>
              </a:rPr>
            </a:br>
            <a:r>
              <a:rPr lang="fa-IR" sz="1800" b="1" u="sng" dirty="0" smtClean="0">
                <a:solidFill>
                  <a:srgbClr val="FFC000"/>
                </a:solidFill>
                <a:effectLst>
                  <a:outerShdw blurRad="38100" dist="38100" dir="2700000" algn="tl">
                    <a:srgbClr val="000000">
                      <a:alpha val="43137"/>
                    </a:srgbClr>
                  </a:outerShdw>
                </a:effectLst>
              </a:rPr>
              <a:t>مرحلة </a:t>
            </a:r>
            <a:r>
              <a:rPr lang="fa-IR" sz="1800" b="1" u="sng" dirty="0">
                <a:solidFill>
                  <a:srgbClr val="FFC000"/>
                </a:solidFill>
                <a:effectLst>
                  <a:outerShdw blurRad="38100" dist="38100" dir="2700000" algn="tl">
                    <a:srgbClr val="000000">
                      <a:alpha val="43137"/>
                    </a:srgbClr>
                  </a:outerShdw>
                </a:effectLst>
              </a:rPr>
              <a:t>اول</a:t>
            </a:r>
            <a:r>
              <a:rPr lang="fa-IR" sz="1800" dirty="0"/>
              <a:t>: </a:t>
            </a:r>
            <a:r>
              <a:rPr lang="fa-IR" sz="1800" dirty="0" smtClean="0"/>
              <a:t> شناسایی فعالیتهای عمده که در تولید نقش دارند و اختصاص هزینه سربار ساخت به هر فعالیت متناسب با منابعی که در هر فعالیت مصرف </a:t>
            </a:r>
            <a:r>
              <a:rPr lang="fa-IR" sz="1800" dirty="0"/>
              <a:t>می شود</a:t>
            </a:r>
            <a:r>
              <a:rPr lang="fa-IR" sz="1800" dirty="0" smtClean="0">
                <a:solidFill>
                  <a:schemeClr val="bg1">
                    <a:lumMod val="65000"/>
                  </a:schemeClr>
                </a:solidFill>
              </a:rPr>
              <a:t>.سربار ساخت تخصیص یافته به هر فعالیت با عنوان </a:t>
            </a:r>
            <a:r>
              <a:rPr lang="fa-IR" sz="1800" u="sng" dirty="0" smtClean="0">
                <a:solidFill>
                  <a:schemeClr val="bg1">
                    <a:lumMod val="65000"/>
                  </a:schemeClr>
                </a:solidFill>
              </a:rPr>
              <a:t>هزینه </a:t>
            </a:r>
            <a:r>
              <a:rPr lang="fa-IR" sz="1800" u="sng" dirty="0">
                <a:solidFill>
                  <a:schemeClr val="bg1">
                    <a:lumMod val="65000"/>
                  </a:schemeClr>
                </a:solidFill>
              </a:rPr>
              <a:t>انباشته </a:t>
            </a:r>
            <a:r>
              <a:rPr lang="fa-IR" sz="1800" u="sng" dirty="0" smtClean="0">
                <a:solidFill>
                  <a:schemeClr val="bg1">
                    <a:lumMod val="65000"/>
                  </a:schemeClr>
                </a:solidFill>
              </a:rPr>
              <a:t>فعالیت</a:t>
            </a:r>
            <a:r>
              <a:rPr lang="fa-IR" sz="1800" u="sng" dirty="0">
                <a:solidFill>
                  <a:schemeClr val="bg1">
                    <a:lumMod val="65000"/>
                  </a:schemeClr>
                </a:solidFill>
              </a:rPr>
              <a:t> </a:t>
            </a:r>
            <a:r>
              <a:rPr lang="fa-IR" sz="1800" u="sng" dirty="0" smtClean="0">
                <a:solidFill>
                  <a:schemeClr val="bg1">
                    <a:lumMod val="65000"/>
                  </a:schemeClr>
                </a:solidFill>
              </a:rPr>
              <a:t> </a:t>
            </a:r>
            <a:r>
              <a:rPr lang="fa-IR" sz="1800" dirty="0" smtClean="0">
                <a:solidFill>
                  <a:schemeClr val="bg1">
                    <a:lumMod val="65000"/>
                  </a:schemeClr>
                </a:solidFill>
              </a:rPr>
              <a:t>شناسایی می شود</a:t>
            </a:r>
            <a:r>
              <a:rPr lang="fa-IR" sz="2000" dirty="0" smtClean="0"/>
              <a:t>.</a:t>
            </a:r>
            <a:r>
              <a:rPr lang="en-US" sz="2000" dirty="0" smtClean="0"/>
              <a:t/>
            </a:r>
            <a:br>
              <a:rPr lang="en-US" sz="2000" dirty="0" smtClean="0"/>
            </a:br>
            <a:r>
              <a:rPr lang="fa-IR" sz="1800" b="1" u="sng" dirty="0" smtClean="0">
                <a:solidFill>
                  <a:srgbClr val="FFC000"/>
                </a:solidFill>
                <a:effectLst>
                  <a:outerShdw blurRad="38100" dist="38100" dir="2700000" algn="tl">
                    <a:srgbClr val="000000">
                      <a:alpha val="43137"/>
                    </a:srgbClr>
                  </a:outerShdw>
                </a:effectLst>
              </a:rPr>
              <a:t>مرحلة </a:t>
            </a:r>
            <a:r>
              <a:rPr lang="fa-IR" sz="1800" b="1" u="sng" dirty="0">
                <a:solidFill>
                  <a:srgbClr val="FFC000"/>
                </a:solidFill>
                <a:effectLst>
                  <a:outerShdw blurRad="38100" dist="38100" dir="2700000" algn="tl">
                    <a:srgbClr val="000000">
                      <a:alpha val="43137"/>
                    </a:srgbClr>
                  </a:outerShdw>
                </a:effectLst>
              </a:rPr>
              <a:t>دوم</a:t>
            </a:r>
            <a:r>
              <a:rPr lang="fa-IR" sz="1800" dirty="0"/>
              <a:t>: </a:t>
            </a:r>
            <a:r>
              <a:rPr lang="fa-IR" sz="1800" dirty="0" smtClean="0"/>
              <a:t> شناسایی محرکهای هزینه </a:t>
            </a:r>
            <a:r>
              <a:rPr lang="fa-IR" sz="2000" dirty="0" smtClean="0"/>
              <a:t>(</a:t>
            </a:r>
            <a:r>
              <a:rPr lang="fa-IR" sz="2000" dirty="0" smtClean="0">
                <a:solidFill>
                  <a:schemeClr val="bg1">
                    <a:lumMod val="65000"/>
                  </a:schemeClr>
                </a:solidFill>
              </a:rPr>
              <a:t>عوامل بوجود آورنده هزینه</a:t>
            </a:r>
            <a:r>
              <a:rPr lang="fa-IR" sz="2000" dirty="0" smtClean="0"/>
              <a:t>)-</a:t>
            </a:r>
            <a:br>
              <a:rPr lang="fa-IR" sz="2000" dirty="0" smtClean="0"/>
            </a:br>
            <a:r>
              <a:rPr lang="fa-IR" sz="1800" dirty="0" smtClean="0"/>
              <a:t>تشخیص و شناسایی محرکهای هزینه متناسب و مربوط به هر یک از فعالیتهای شناسایی شده در مرحله اول</a:t>
            </a:r>
            <a:r>
              <a:rPr lang="fa-IR" sz="1800" dirty="0"/>
              <a:t>.      </a:t>
            </a:r>
            <a:r>
              <a:rPr lang="fa-IR" sz="1800" dirty="0" smtClean="0"/>
              <a:t>  </a:t>
            </a:r>
            <a:r>
              <a:rPr lang="fa-IR" sz="1800" dirty="0"/>
              <a:t>(شکل صفحه </a:t>
            </a:r>
            <a:r>
              <a:rPr lang="fa-IR" sz="1800" dirty="0" smtClean="0"/>
              <a:t>بعد)</a:t>
            </a:r>
          </a:p>
          <a:p>
            <a:pPr marL="342900" indent="-342900" algn="r">
              <a:buFont typeface="Wingdings" panose="05000000000000000000" pitchFamily="2" charset="2"/>
              <a:buChar char="v"/>
            </a:pPr>
            <a:endParaRPr lang="en-US" sz="1800" dirty="0"/>
          </a:p>
          <a:p>
            <a:pPr marL="342900" indent="-342900" algn="r">
              <a:buFont typeface="Wingdings" panose="05000000000000000000" pitchFamily="2" charset="2"/>
              <a:buChar char="v"/>
            </a:pPr>
            <a:r>
              <a:rPr lang="fa-IR" sz="1800" b="1" u="sng" dirty="0" smtClean="0">
                <a:solidFill>
                  <a:srgbClr val="FFC000"/>
                </a:solidFill>
                <a:effectLst>
                  <a:outerShdw blurRad="38100" dist="38100" dir="2700000" algn="tl">
                    <a:srgbClr val="000000">
                      <a:alpha val="43137"/>
                    </a:srgbClr>
                  </a:outerShdw>
                </a:effectLst>
              </a:rPr>
              <a:t>مرحلة سوم</a:t>
            </a:r>
            <a:r>
              <a:rPr lang="fa-IR" sz="1800" dirty="0" smtClean="0"/>
              <a:t>: هزینه سربار ساخت مربوط به هریک از فعالیتها  ، به نسبت مقدار محرکهای هزینه  صرف شده مربوط به هر  یک از فعالیتها  در هر یک از خطوط تولیدی بصورت مجزا اختصاص یابد.</a:t>
            </a:r>
            <a:br>
              <a:rPr lang="fa-IR" sz="1800" dirty="0" smtClean="0"/>
            </a:br>
            <a:endParaRPr lang="fa-IR" sz="2000" dirty="0" smtClean="0"/>
          </a:p>
        </p:txBody>
      </p:sp>
      <p:sp>
        <p:nvSpPr>
          <p:cNvPr id="4" name="Slide Number Placeholder 3"/>
          <p:cNvSpPr>
            <a:spLocks noGrp="1"/>
          </p:cNvSpPr>
          <p:nvPr>
            <p:ph type="sldNum" sz="quarter" idx="15"/>
          </p:nvPr>
        </p:nvSpPr>
        <p:spPr/>
        <p:txBody>
          <a:bodyPr/>
          <a:lstStyle/>
          <a:p>
            <a:fld id="{61CBA99E-C5C0-4440-9B70-C51B4227D693}" type="slidenum">
              <a:rPr lang="en-US" smtClean="0"/>
              <a:pPr/>
              <a:t>23</a:t>
            </a:fld>
            <a:endParaRPr lang="en-US"/>
          </a:p>
        </p:txBody>
      </p:sp>
    </p:spTree>
    <p:extLst>
      <p:ext uri="{BB962C8B-B14F-4D97-AF65-F5344CB8AC3E}">
        <p14:creationId xmlns:p14="http://schemas.microsoft.com/office/powerpoint/2010/main" val="331869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57200" y="152400"/>
            <a:ext cx="6400800" cy="6553200"/>
          </a:xfrm>
          <a:prstGeom prst="rect">
            <a:avLst/>
          </a:prstGeom>
          <a:ln>
            <a:noFill/>
          </a:ln>
          <a:effectLst>
            <a:outerShdw blurRad="292100" dist="139700" dir="2700000" algn="tl" rotWithShape="0">
              <a:srgbClr val="333333">
                <a:alpha val="65000"/>
              </a:srgbClr>
            </a:outerShdw>
          </a:effectLst>
        </p:spPr>
      </p:pic>
      <p:sp>
        <p:nvSpPr>
          <p:cNvPr id="4" name="Slide Number Placeholder 3"/>
          <p:cNvSpPr>
            <a:spLocks noGrp="1"/>
          </p:cNvSpPr>
          <p:nvPr>
            <p:ph type="sldNum" sz="quarter" idx="15"/>
          </p:nvPr>
        </p:nvSpPr>
        <p:spPr/>
        <p:txBody>
          <a:bodyPr/>
          <a:lstStyle/>
          <a:p>
            <a:fld id="{61CBA99E-C5C0-4440-9B70-C51B4227D693}" type="slidenum">
              <a:rPr lang="en-US" smtClean="0"/>
              <a:pPr/>
              <a:t>24</a:t>
            </a:fld>
            <a:endParaRPr lang="en-US"/>
          </a:p>
        </p:txBody>
      </p:sp>
    </p:spTree>
    <p:extLst>
      <p:ext uri="{BB962C8B-B14F-4D97-AF65-F5344CB8AC3E}">
        <p14:creationId xmlns:p14="http://schemas.microsoft.com/office/powerpoint/2010/main" val="181598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1905000"/>
            <a:ext cx="2971800" cy="1905000"/>
          </a:xfrm>
        </p:spPr>
        <p:txBody>
          <a:bodyPr>
            <a:normAutofit/>
          </a:bodyPr>
          <a:lstStyle/>
          <a:p>
            <a:pPr algn="ctr"/>
            <a:r>
              <a:rPr lang="fa-IR" sz="3600" dirty="0" smtClean="0"/>
              <a:t>تفاوتهای عمده  روشهای </a:t>
            </a:r>
            <a:r>
              <a:rPr lang="en-US" sz="3600" dirty="0" smtClean="0"/>
              <a:t/>
            </a:r>
            <a:br>
              <a:rPr lang="en-US" sz="3600" dirty="0" smtClean="0"/>
            </a:br>
            <a:r>
              <a:rPr lang="fa-IR" sz="3600" dirty="0" smtClean="0"/>
              <a:t>سنتی و </a:t>
            </a:r>
            <a:r>
              <a:rPr lang="en-US" sz="3600" dirty="0" smtClean="0"/>
              <a:t>ABC</a:t>
            </a:r>
            <a:endParaRPr lang="en-US" sz="3600"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28600" y="228600"/>
            <a:ext cx="5257800" cy="6477000"/>
          </a:xfrm>
        </p:spPr>
      </p:pic>
      <p:sp>
        <p:nvSpPr>
          <p:cNvPr id="4" name="Slide Number Placeholder 3"/>
          <p:cNvSpPr>
            <a:spLocks noGrp="1"/>
          </p:cNvSpPr>
          <p:nvPr>
            <p:ph type="sldNum" sz="quarter" idx="15"/>
          </p:nvPr>
        </p:nvSpPr>
        <p:spPr/>
        <p:txBody>
          <a:bodyPr/>
          <a:lstStyle/>
          <a:p>
            <a:fld id="{61CBA99E-C5C0-4440-9B70-C51B4227D693}" type="slidenum">
              <a:rPr lang="en-US" smtClean="0"/>
              <a:pPr/>
              <a:t>25</a:t>
            </a:fld>
            <a:endParaRPr lang="en-US"/>
          </a:p>
        </p:txBody>
      </p:sp>
    </p:spTree>
    <p:extLst>
      <p:ext uri="{BB962C8B-B14F-4D97-AF65-F5344CB8AC3E}">
        <p14:creationId xmlns:p14="http://schemas.microsoft.com/office/powerpoint/2010/main" val="3519355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67600" cy="503238"/>
          </a:xfrm>
        </p:spPr>
        <p:txBody>
          <a:bodyPr>
            <a:normAutofit fontScale="90000"/>
          </a:bodyPr>
          <a:lstStyle/>
          <a:p>
            <a:r>
              <a:rPr lang="fa-IR" dirty="0" smtClean="0"/>
              <a:t>...ادامه</a:t>
            </a:r>
            <a:endParaRPr lang="en-US" dirty="0"/>
          </a:p>
        </p:txBody>
      </p:sp>
      <p:sp>
        <p:nvSpPr>
          <p:cNvPr id="3" name="Content Placeholder 2"/>
          <p:cNvSpPr>
            <a:spLocks noGrp="1"/>
          </p:cNvSpPr>
          <p:nvPr>
            <p:ph sz="quarter" idx="1"/>
          </p:nvPr>
        </p:nvSpPr>
        <p:spPr>
          <a:xfrm>
            <a:off x="533400" y="914400"/>
            <a:ext cx="7467600" cy="4873752"/>
          </a:xfrm>
        </p:spPr>
        <p:txBody>
          <a:bodyPr>
            <a:normAutofit fontScale="92500" lnSpcReduction="10000"/>
          </a:bodyPr>
          <a:lstStyle/>
          <a:p>
            <a:r>
              <a:rPr lang="fa-IR" dirty="0">
                <a:solidFill>
                  <a:srgbClr val="0070C0"/>
                </a:solidFill>
              </a:rPr>
              <a:t>دومین دلیل در رابطه با اهمیت سیستم </a:t>
            </a:r>
            <a:r>
              <a:rPr lang="en-US" dirty="0">
                <a:solidFill>
                  <a:srgbClr val="0070C0"/>
                </a:solidFill>
              </a:rPr>
              <a:t>ABC</a:t>
            </a:r>
            <a:r>
              <a:rPr lang="fa-IR" dirty="0">
                <a:solidFill>
                  <a:srgbClr val="0070C0"/>
                </a:solidFill>
              </a:rPr>
              <a:t> تولید و فروش محصولات متنوع توسط شرکت ها </a:t>
            </a:r>
            <a:r>
              <a:rPr lang="fa-IR" dirty="0" smtClean="0">
                <a:solidFill>
                  <a:srgbClr val="0070C0"/>
                </a:solidFill>
              </a:rPr>
              <a:t>می باشد</a:t>
            </a:r>
            <a:r>
              <a:rPr lang="fa-IR" dirty="0" smtClean="0"/>
              <a:t>. </a:t>
            </a:r>
            <a:r>
              <a:rPr lang="fa-IR" dirty="0"/>
              <a:t>در واحد های تولیدی سنتی، تنها یک محصول و یا محصولات دارای ماهیت مشابه ، تولید و به فروش می رسیدند . در چنین وضعیتی هزینه های سربار ،شامل هزینه های فروش ، اداری و تشکیلاتی صرف شده برای محصولات مختلف ، نسبتا مساوی است . در حالی که در صورت وجو تنوع محصولات ، وضعیت متفاوت است . بنابراین هنگامی که محصولات مختلف به طور یکسان از خدمات مشابه استفاده نکنند ،یا مواقعی که حجم محصولات با هم یکسان نباشند ، بکار گیری سیستم هزینه یابی سنتی مبتنی بر حجم می تواند منجر به انحراف بهای تمام شده محصول با توجه به عدم تخصیص مناسب هزینه های سربار شود.</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26</a:t>
            </a:fld>
            <a:endParaRPr lang="en-US"/>
          </a:p>
        </p:txBody>
      </p:sp>
    </p:spTree>
    <p:extLst>
      <p:ext uri="{BB962C8B-B14F-4D97-AF65-F5344CB8AC3E}">
        <p14:creationId xmlns:p14="http://schemas.microsoft.com/office/powerpoint/2010/main" val="123471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اهمیت </a:t>
            </a:r>
            <a:r>
              <a:rPr lang="en-US" dirty="0"/>
              <a:t>ABC </a:t>
            </a:r>
            <a:r>
              <a:rPr lang="fa-IR" dirty="0"/>
              <a:t> در دنیای امروز</a:t>
            </a:r>
            <a:r>
              <a:rPr lang="en-US" dirty="0"/>
              <a:t/>
            </a:r>
            <a:br>
              <a:rPr lang="en-US" dirty="0"/>
            </a:br>
            <a:endParaRPr lang="en-US" dirty="0"/>
          </a:p>
        </p:txBody>
      </p:sp>
      <p:sp>
        <p:nvSpPr>
          <p:cNvPr id="3" name="Content Placeholder 2"/>
          <p:cNvSpPr>
            <a:spLocks noGrp="1"/>
          </p:cNvSpPr>
          <p:nvPr>
            <p:ph sz="quarter" idx="1"/>
          </p:nvPr>
        </p:nvSpPr>
        <p:spPr>
          <a:xfrm>
            <a:off x="457200" y="1066800"/>
            <a:ext cx="7467600" cy="5638800"/>
          </a:xfrm>
        </p:spPr>
        <p:txBody>
          <a:bodyPr>
            <a:normAutofit fontScale="70000" lnSpcReduction="20000"/>
          </a:bodyPr>
          <a:lstStyle/>
          <a:p>
            <a:r>
              <a:rPr lang="fa-IR" dirty="0">
                <a:solidFill>
                  <a:srgbClr val="0070C0"/>
                </a:solidFill>
              </a:rPr>
              <a:t>یکی از سوالات مطرح </a:t>
            </a:r>
            <a:r>
              <a:rPr lang="fa-IR" dirty="0" smtClean="0">
                <a:solidFill>
                  <a:srgbClr val="0070C0"/>
                </a:solidFill>
              </a:rPr>
              <a:t>شده در </a:t>
            </a:r>
            <a:r>
              <a:rPr lang="fa-IR" dirty="0">
                <a:solidFill>
                  <a:srgbClr val="0070C0"/>
                </a:solidFill>
              </a:rPr>
              <a:t>مورد سیستم </a:t>
            </a:r>
            <a:r>
              <a:rPr lang="en-US" dirty="0">
                <a:solidFill>
                  <a:srgbClr val="0070C0"/>
                </a:solidFill>
              </a:rPr>
              <a:t>ABC</a:t>
            </a:r>
            <a:r>
              <a:rPr lang="fa-IR" dirty="0">
                <a:solidFill>
                  <a:srgbClr val="0070C0"/>
                </a:solidFill>
              </a:rPr>
              <a:t> این است که چرا این سیستم اهمیت دارد ؟ </a:t>
            </a:r>
            <a:r>
              <a:rPr lang="fa-IR" dirty="0"/>
              <a:t>دو دلیل برای تشریح این موضوع وجود دارد:</a:t>
            </a:r>
            <a:endParaRPr lang="en-US" dirty="0"/>
          </a:p>
          <a:p>
            <a:r>
              <a:rPr lang="fa-IR" dirty="0"/>
              <a:t>1)تغییر در ساختار هزینه بسیاری از واحد های تولیدی</a:t>
            </a:r>
            <a:endParaRPr lang="en-US" dirty="0"/>
          </a:p>
          <a:p>
            <a:r>
              <a:rPr lang="fa-IR" dirty="0"/>
              <a:t>2)افزایش تنوع محصولاتی که شرکتها تولید و به فروش می رسانند.</a:t>
            </a:r>
            <a:endParaRPr lang="en-US" dirty="0"/>
          </a:p>
          <a:p>
            <a:r>
              <a:rPr lang="fa-IR" dirty="0"/>
              <a:t>برای شرح بیشتر تغییر ساختار بهای تمام شده در شرکتهای تولیدی ،مثال خوبی است .در شرکتهای تولیدی سنتی دارای نیروی کار متمرکز دستمزد مستقیم 40تا 60 درصد هزینه های تولیدی را تشکیل می دهد، هم چنین مواد مستقیم 30تا 40 درصد و سربار در سطح پایین 8 تا 12 درصد جمع هزینه های تولید می باشد . در چنین وضعیتی ،اکثر هزینه های محصول می تواند بطور مستقیم به محصول ارتباط داده شود . به علاوه ، هر گونه نادرستی در اثر تخصیص نامناسب هزینه های سربار به محصولات ، تنها اثر نا چیز روی بهای تمام شده هر واحد محصول خواهد داشت . در مقابل ، شرکتهای تولیدی سرمایه بر، دارای ساختار هزینه ای بسیار متفاوتی هستند . در این شرکتها ،سربار تولید می تواند 50 درصد یا سهم بیشتری از جمع هزینه های تولید را در بر گیرد. در چنین حالتی ، تخصیص نا درست هزینه های غیر مستقیم می تواند اثر زیادی روی بهای تمام شده هر واحد محصول داشته باشد و منجر به تصمیم گیری های غلط مدیریت در خصوص سود آوری محصول، قیمت گذاری محصولات و... شود.</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27</a:t>
            </a:fld>
            <a:endParaRPr lang="en-US"/>
          </a:p>
        </p:txBody>
      </p:sp>
    </p:spTree>
    <p:extLst>
      <p:ext uri="{BB962C8B-B14F-4D97-AF65-F5344CB8AC3E}">
        <p14:creationId xmlns:p14="http://schemas.microsoft.com/office/powerpoint/2010/main" val="25205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t>استفاده از روش </a:t>
            </a:r>
            <a:r>
              <a:rPr lang="en-US" sz="2800" dirty="0" smtClean="0"/>
              <a:t>ABC</a:t>
            </a:r>
            <a:r>
              <a:rPr lang="fa-IR" sz="2800" dirty="0" smtClean="0"/>
              <a:t> برای چه شرکتهایی مناسب است؟</a:t>
            </a:r>
            <a:r>
              <a:rPr lang="en-US" sz="2800" dirty="0"/>
              <a:t/>
            </a:r>
            <a:br>
              <a:rPr lang="en-US" sz="2800" dirty="0"/>
            </a:br>
            <a:endParaRPr lang="en-US" sz="2800" dirty="0"/>
          </a:p>
        </p:txBody>
      </p:sp>
      <p:sp>
        <p:nvSpPr>
          <p:cNvPr id="3" name="Content Placeholder 2"/>
          <p:cNvSpPr>
            <a:spLocks noGrp="1"/>
          </p:cNvSpPr>
          <p:nvPr>
            <p:ph sz="quarter" idx="1"/>
          </p:nvPr>
        </p:nvSpPr>
        <p:spPr>
          <a:xfrm>
            <a:off x="228600" y="1143000"/>
            <a:ext cx="7696200" cy="4873752"/>
          </a:xfrm>
        </p:spPr>
        <p:txBody>
          <a:bodyPr>
            <a:normAutofit fontScale="92500" lnSpcReduction="10000"/>
          </a:bodyPr>
          <a:lstStyle/>
          <a:p>
            <a:r>
              <a:rPr lang="fa-IR" dirty="0"/>
              <a:t>استفاده از </a:t>
            </a:r>
            <a:r>
              <a:rPr lang="en-US" dirty="0"/>
              <a:t>ABC</a:t>
            </a:r>
            <a:r>
              <a:rPr lang="fa-IR" dirty="0"/>
              <a:t> برای برخی شرکت ها نامناسب بوده و برای برخی دیگر بی تاثیر می باشد. </a:t>
            </a:r>
            <a:r>
              <a:rPr lang="fa-IR" dirty="0">
                <a:solidFill>
                  <a:srgbClr val="0070C0"/>
                </a:solidFill>
                <a:effectLst>
                  <a:outerShdw blurRad="38100" dist="38100" dir="2700000" algn="tl">
                    <a:srgbClr val="000000">
                      <a:alpha val="43137"/>
                    </a:srgbClr>
                  </a:outerShdw>
                </a:effectLst>
              </a:rPr>
              <a:t>هزینه یابی بر مبنای فعالیت در شرکتهایی مناسب است که دارای ویژگی های زیر باشند:</a:t>
            </a:r>
            <a:endParaRPr lang="en-US" dirty="0">
              <a:solidFill>
                <a:srgbClr val="0070C0"/>
              </a:solidFill>
              <a:effectLst>
                <a:outerShdw blurRad="38100" dist="38100" dir="2700000" algn="tl">
                  <a:srgbClr val="000000">
                    <a:alpha val="43137"/>
                  </a:srgbClr>
                </a:outerShdw>
              </a:effectLst>
            </a:endParaRPr>
          </a:p>
          <a:p>
            <a:r>
              <a:rPr lang="fa-IR" dirty="0"/>
              <a:t>1)شرکتهایی که دارای تولیدات گوناگون و متنوع و یا ارائه دهنده خدمات مختلفی باشند.</a:t>
            </a:r>
            <a:endParaRPr lang="en-US" dirty="0"/>
          </a:p>
          <a:p>
            <a:r>
              <a:rPr lang="fa-IR" dirty="0"/>
              <a:t>2)شرکتهایی که هزینه سربارشان بالا بوده و این هزینه به محصولات مختلف و با توجه به میزان تولید هر یک به نسبت یکسان قابل تخصیص نباشند.</a:t>
            </a:r>
            <a:endParaRPr lang="en-US" dirty="0"/>
          </a:p>
          <a:p>
            <a:r>
              <a:rPr lang="ar-SA" dirty="0"/>
              <a:t> </a:t>
            </a:r>
            <a:r>
              <a:rPr lang="fa-IR" dirty="0" smtClean="0"/>
              <a:t>3)شرکتهایی </a:t>
            </a:r>
            <a:r>
              <a:rPr lang="fa-IR" dirty="0"/>
              <a:t>که از ماشین آلات پیشرفته خودکار در تولید استفاده می کنند.</a:t>
            </a:r>
            <a:endParaRPr lang="en-US" dirty="0"/>
          </a:p>
          <a:p>
            <a:r>
              <a:rPr lang="fa-IR" dirty="0"/>
              <a:t>4) شرکت هایی که دارای جریان تولیدی پیچیده و غیر معمول می باشند.</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28</a:t>
            </a:fld>
            <a:endParaRPr lang="en-US"/>
          </a:p>
        </p:txBody>
      </p:sp>
    </p:spTree>
    <p:extLst>
      <p:ext uri="{BB962C8B-B14F-4D97-AF65-F5344CB8AC3E}">
        <p14:creationId xmlns:p14="http://schemas.microsoft.com/office/powerpoint/2010/main" val="46053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مزایای </a:t>
            </a:r>
            <a:r>
              <a:rPr lang="en-US" dirty="0"/>
              <a:t>ABC</a:t>
            </a:r>
            <a:br>
              <a:rPr lang="en-US" dirty="0"/>
            </a:br>
            <a:endParaRPr lang="en-US" dirty="0"/>
          </a:p>
        </p:txBody>
      </p:sp>
      <p:sp>
        <p:nvSpPr>
          <p:cNvPr id="3" name="Content Placeholder 2"/>
          <p:cNvSpPr>
            <a:spLocks noGrp="1"/>
          </p:cNvSpPr>
          <p:nvPr>
            <p:ph sz="quarter" idx="1"/>
          </p:nvPr>
        </p:nvSpPr>
        <p:spPr>
          <a:xfrm>
            <a:off x="457200" y="1295400"/>
            <a:ext cx="7467600" cy="4873752"/>
          </a:xfrm>
        </p:spPr>
        <p:txBody>
          <a:bodyPr>
            <a:normAutofit fontScale="85000" lnSpcReduction="20000"/>
          </a:bodyPr>
          <a:lstStyle/>
          <a:p>
            <a:r>
              <a:rPr lang="fa-IR" dirty="0" smtClean="0"/>
              <a:t>سیستم </a:t>
            </a:r>
            <a:r>
              <a:rPr lang="fa-IR" dirty="0"/>
              <a:t>هزینه یابی بر مبنای فعالیت پدیده نوینی است که تفکر هزینه یابی سنتی حسابداری مدیریت را به شدت دگرگون ساخته است و توجه واحدهای اقتصادی بسیاری را به خود جلب نموده است </a:t>
            </a:r>
            <a:r>
              <a:rPr lang="fa-IR" dirty="0" smtClean="0"/>
              <a:t>.</a:t>
            </a:r>
          </a:p>
          <a:p>
            <a:r>
              <a:rPr lang="fa-IR" b="1" u="sng" dirty="0" smtClean="0">
                <a:solidFill>
                  <a:srgbClr val="0070C0"/>
                </a:solidFill>
                <a:effectLst>
                  <a:outerShdw blurRad="38100" dist="38100" dir="2700000" algn="tl">
                    <a:srgbClr val="000000">
                      <a:alpha val="43137"/>
                    </a:srgbClr>
                  </a:outerShdw>
                </a:effectLst>
              </a:rPr>
              <a:t>برخی از مزایای این سیستم عبارتند از:</a:t>
            </a:r>
            <a:endParaRPr lang="en-US" b="1" u="sng" dirty="0" smtClean="0">
              <a:solidFill>
                <a:srgbClr val="0070C0"/>
              </a:solidFill>
              <a:effectLst>
                <a:outerShdw blurRad="38100" dist="38100" dir="2700000" algn="tl">
                  <a:srgbClr val="000000">
                    <a:alpha val="43137"/>
                  </a:srgbClr>
                </a:outerShdw>
              </a:effectLst>
            </a:endParaRPr>
          </a:p>
          <a:p>
            <a:r>
              <a:rPr lang="fa-IR" dirty="0" smtClean="0"/>
              <a:t>1</a:t>
            </a:r>
            <a:r>
              <a:rPr lang="fa-IR" dirty="0"/>
              <a:t>) بهبود سیستم هزینه یابی و تخصیص هزینه های شرکت به طور مطلوب تر</a:t>
            </a:r>
            <a:endParaRPr lang="en-US" dirty="0"/>
          </a:p>
          <a:p>
            <a:r>
              <a:rPr lang="fa-IR" dirty="0"/>
              <a:t>2) تعیین بهای تمام شده و قیمت گذاری به صورت منطقی و دقیق تر</a:t>
            </a:r>
            <a:endParaRPr lang="en-US" dirty="0"/>
          </a:p>
          <a:p>
            <a:r>
              <a:rPr lang="fa-IR" dirty="0"/>
              <a:t>3) کنترل عملیات شرکت و برنامه ریزی و تصمیم گیری کار</a:t>
            </a:r>
            <a:endParaRPr lang="en-US" dirty="0"/>
          </a:p>
          <a:p>
            <a:r>
              <a:rPr lang="fa-IR" dirty="0"/>
              <a:t>4) ارزیابی صحیح تری از عملیات مالی مدیران</a:t>
            </a:r>
            <a:endParaRPr lang="en-US" dirty="0"/>
          </a:p>
          <a:p>
            <a:r>
              <a:rPr lang="fa-IR" dirty="0"/>
              <a:t>5)  حذف فعالیتهای بدون ارزش افزوده</a:t>
            </a:r>
            <a:endParaRPr lang="en-US" dirty="0"/>
          </a:p>
          <a:p>
            <a:r>
              <a:rPr lang="fa-IR" dirty="0"/>
              <a:t>6) کمک به تصمیم گیری در خصوص تولید یا توقف محصول</a:t>
            </a:r>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29</a:t>
            </a:fld>
            <a:endParaRPr lang="en-US"/>
          </a:p>
        </p:txBody>
      </p:sp>
    </p:spTree>
    <p:extLst>
      <p:ext uri="{BB962C8B-B14F-4D97-AF65-F5344CB8AC3E}">
        <p14:creationId xmlns:p14="http://schemas.microsoft.com/office/powerpoint/2010/main" val="394854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84238"/>
          </a:xfrm>
        </p:spPr>
        <p:txBody>
          <a:bodyPr/>
          <a:lstStyle/>
          <a:p>
            <a:r>
              <a:rPr lang="fa-IR" dirty="0"/>
              <a:t>تاریخچه </a:t>
            </a:r>
            <a:r>
              <a:rPr lang="en-US" dirty="0"/>
              <a:t>ABC</a:t>
            </a:r>
          </a:p>
        </p:txBody>
      </p:sp>
      <p:sp>
        <p:nvSpPr>
          <p:cNvPr id="3" name="Content Placeholder 2"/>
          <p:cNvSpPr>
            <a:spLocks noGrp="1"/>
          </p:cNvSpPr>
          <p:nvPr>
            <p:ph sz="quarter" idx="1"/>
          </p:nvPr>
        </p:nvSpPr>
        <p:spPr>
          <a:xfrm>
            <a:off x="457200" y="1219200"/>
            <a:ext cx="7467600" cy="4873752"/>
          </a:xfrm>
        </p:spPr>
        <p:txBody>
          <a:bodyPr>
            <a:normAutofit/>
          </a:bodyPr>
          <a:lstStyle/>
          <a:p>
            <a:pPr algn="justLow">
              <a:lnSpc>
                <a:spcPct val="150000"/>
              </a:lnSpc>
            </a:pPr>
            <a:r>
              <a:rPr lang="fa-IR" sz="2000" dirty="0"/>
              <a:t>تفکر ایجاد ارتباط بین هزینه ها و فعالیتها  در اواخر دهه 1960 و اوایل 1970 در آثار برخی از نویسندگان از جمله سالومنز و استاباس  ارائه گردید. در دهه 1980 با افزایش رقابت و تغییرات سریع فناوری اکثر واحدهای اقتصادی </a:t>
            </a:r>
            <a:r>
              <a:rPr lang="fa-IR" sz="2000" dirty="0" smtClean="0"/>
              <a:t>از </a:t>
            </a:r>
            <a:r>
              <a:rPr lang="fa-IR" sz="2000" dirty="0"/>
              <a:t>سیستمهای هزینه یابی  استفاده می کردند که در دهه های پیشتر توسعه یافته بود . زمانی که رقابت شدت کمی داشت و مواد اولیه و دستمزد مستقیم به عنوان جمع بهای تمام شده محصولات بیشتر شرکتها به حساب گرفته می شد و استفاده موثر و کارآمد از کار مستقیم ،عامل مهمی در موفقیت به حساب می آمد </a:t>
            </a:r>
            <a:r>
              <a:rPr lang="fa-IR" sz="2000" dirty="0">
                <a:solidFill>
                  <a:srgbClr val="002060"/>
                </a:solidFill>
              </a:rPr>
              <a:t>. با توجه به نقش تعیین کننده رقابت در بقای شرکتها ، مبنای رقابت فراتر از استفاده موثر از کار مستقیم قرار گرفت و آشکار شد که  سیستمهای هزینه یابی سنتی برای </a:t>
            </a:r>
            <a:r>
              <a:rPr lang="fa-IR" sz="2000" dirty="0" smtClean="0">
                <a:solidFill>
                  <a:srgbClr val="002060"/>
                </a:solidFill>
              </a:rPr>
              <a:t>بر</a:t>
            </a:r>
            <a:r>
              <a:rPr lang="fa-IR" sz="2000" dirty="0">
                <a:solidFill>
                  <a:srgbClr val="002060"/>
                </a:solidFill>
              </a:rPr>
              <a:t>آ</a:t>
            </a:r>
            <a:r>
              <a:rPr lang="fa-IR" sz="2000" dirty="0" smtClean="0">
                <a:solidFill>
                  <a:srgbClr val="002060"/>
                </a:solidFill>
              </a:rPr>
              <a:t>ورده </a:t>
            </a:r>
            <a:r>
              <a:rPr lang="fa-IR" sz="2000" dirty="0">
                <a:solidFill>
                  <a:srgbClr val="002060"/>
                </a:solidFill>
              </a:rPr>
              <a:t>کردن نیازهای واحدهای اقتصادی فعال در محیط اقتصادی جدید نامناسبند </a:t>
            </a:r>
            <a:r>
              <a:rPr lang="fa-IR" sz="2000" dirty="0"/>
              <a:t>.</a:t>
            </a:r>
            <a:endParaRPr lang="en-US" sz="2000" dirty="0"/>
          </a:p>
        </p:txBody>
      </p:sp>
      <p:sp>
        <p:nvSpPr>
          <p:cNvPr id="4" name="Slide Number Placeholder 3"/>
          <p:cNvSpPr>
            <a:spLocks noGrp="1"/>
          </p:cNvSpPr>
          <p:nvPr>
            <p:ph type="sldNum" sz="quarter" idx="15"/>
          </p:nvPr>
        </p:nvSpPr>
        <p:spPr/>
        <p:txBody>
          <a:bodyPr/>
          <a:lstStyle/>
          <a:p>
            <a:fld id="{61CBA99E-C5C0-4440-9B70-C51B4227D693}" type="slidenum">
              <a:rPr lang="en-US" smtClean="0"/>
              <a:t>3</a:t>
            </a:fld>
            <a:endParaRPr lang="en-US"/>
          </a:p>
        </p:txBody>
      </p:sp>
    </p:spTree>
    <p:extLst>
      <p:ext uri="{BB962C8B-B14F-4D97-AF65-F5344CB8AC3E}">
        <p14:creationId xmlns:p14="http://schemas.microsoft.com/office/powerpoint/2010/main" val="3747999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066800"/>
            <a:ext cx="8305800" cy="5407152"/>
          </a:xfrm>
        </p:spPr>
        <p:txBody>
          <a:bodyPr>
            <a:normAutofit/>
          </a:bodyPr>
          <a:lstStyle/>
          <a:p>
            <a:r>
              <a:rPr lang="fa-IR" sz="2100" dirty="0"/>
              <a:t>1-هزینه های گزاف ناشی از تعداد مراکز فعالیت و عوامل هزینه زا.</a:t>
            </a:r>
            <a:endParaRPr lang="en-US" sz="2100" dirty="0"/>
          </a:p>
          <a:p>
            <a:r>
              <a:rPr lang="fa-IR" sz="2100" dirty="0"/>
              <a:t>2-هزینه یابی بر مبنای فعالیت ممکن است به آسانی برای کل تولیدات قابل اجرا نباشد .</a:t>
            </a:r>
            <a:endParaRPr lang="en-US" sz="2100" dirty="0"/>
          </a:p>
          <a:p>
            <a:r>
              <a:rPr lang="fa-IR" sz="2100" dirty="0"/>
              <a:t>3-رابطه علت و معلولی بین فعالیت ها و تولیدات همیشه به طور واضح قابل تعیین نیست </a:t>
            </a:r>
            <a:endParaRPr lang="en-US" sz="2100" dirty="0"/>
          </a:p>
          <a:p>
            <a:r>
              <a:rPr lang="fa-IR" sz="2100" dirty="0"/>
              <a:t>4-تجزیه و تحلیل جزئیات حسابها و فرایند  جمع آوری داده ها ،فرایند زمانبری است.</a:t>
            </a:r>
            <a:endParaRPr lang="en-US" sz="2100" dirty="0"/>
          </a:p>
          <a:p>
            <a:r>
              <a:rPr lang="fa-IR" sz="2100" dirty="0"/>
              <a:t>5-هزینه یابی بر مبنای فعالیت ایستا (ساکن) است ،بدین معنی که هر تغییری در فرایند کاری مستلزم بازسازی مدل هزینه یابی بر مبنای فعالیت است.</a:t>
            </a:r>
            <a:endParaRPr lang="en-US" sz="2100" dirty="0"/>
          </a:p>
          <a:p>
            <a:endParaRPr lang="en-US" sz="2100"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30</a:t>
            </a:fld>
            <a:endParaRPr lang="en-US"/>
          </a:p>
        </p:txBody>
      </p:sp>
      <p:sp>
        <p:nvSpPr>
          <p:cNvPr id="5" name="Title 4"/>
          <p:cNvSpPr>
            <a:spLocks noGrp="1"/>
          </p:cNvSpPr>
          <p:nvPr>
            <p:ph type="title"/>
          </p:nvPr>
        </p:nvSpPr>
        <p:spPr>
          <a:xfrm>
            <a:off x="457200" y="274638"/>
            <a:ext cx="7467600" cy="792162"/>
          </a:xfrm>
        </p:spPr>
        <p:txBody>
          <a:bodyPr>
            <a:normAutofit fontScale="90000"/>
          </a:bodyPr>
          <a:lstStyle/>
          <a:p>
            <a:r>
              <a:rPr lang="fa-IR" dirty="0"/>
              <a:t>معایب سیستم </a:t>
            </a:r>
            <a:r>
              <a:rPr lang="en-US" dirty="0"/>
              <a:t>ABC</a:t>
            </a:r>
            <a:br>
              <a:rPr lang="en-US" dirty="0"/>
            </a:br>
            <a:endParaRPr lang="en-US" dirty="0"/>
          </a:p>
        </p:txBody>
      </p:sp>
    </p:spTree>
    <p:extLst>
      <p:ext uri="{BB962C8B-B14F-4D97-AF65-F5344CB8AC3E}">
        <p14:creationId xmlns:p14="http://schemas.microsoft.com/office/powerpoint/2010/main" val="39872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کاربردهای عملی </a:t>
            </a:r>
            <a:r>
              <a:rPr lang="en-US" dirty="0"/>
              <a:t>ABC</a:t>
            </a:r>
            <a:br>
              <a:rPr lang="en-US" dirty="0"/>
            </a:br>
            <a:endParaRPr lang="en-US" dirty="0"/>
          </a:p>
        </p:txBody>
      </p:sp>
      <p:sp>
        <p:nvSpPr>
          <p:cNvPr id="3" name="Content Placeholder 2"/>
          <p:cNvSpPr>
            <a:spLocks noGrp="1"/>
          </p:cNvSpPr>
          <p:nvPr>
            <p:ph sz="quarter" idx="1"/>
          </p:nvPr>
        </p:nvSpPr>
        <p:spPr>
          <a:xfrm>
            <a:off x="457200" y="1143000"/>
            <a:ext cx="7467600" cy="4873752"/>
          </a:xfrm>
        </p:spPr>
        <p:txBody>
          <a:bodyPr>
            <a:normAutofit fontScale="92500" lnSpcReduction="10000"/>
          </a:bodyPr>
          <a:lstStyle/>
          <a:p>
            <a:r>
              <a:rPr lang="fa-IR" dirty="0" smtClean="0"/>
              <a:t>با </a:t>
            </a:r>
            <a:r>
              <a:rPr lang="fa-IR" dirty="0"/>
              <a:t>وجودی که </a:t>
            </a:r>
            <a:r>
              <a:rPr lang="en-US" dirty="0"/>
              <a:t>ABC</a:t>
            </a:r>
            <a:r>
              <a:rPr lang="fa-IR" dirty="0"/>
              <a:t> به عنوان یک سیستم هزینه یابی ژاپنی معرفی شده است ، اما در ژاپن چندان کاربردی ندارد و مشاوران مالی آمریکایی و انگلیسی آن را به عنوان یک سیستم موفق که باید جهت رقابت با واحد های رقیب ژاپنی بکار گرفته شود تجویز کرده اند . در نتیجه این سیستم نه تنها در واحد های تولیدی کشور های غربی ، بلکه در سازمانهای خدماتی آنها نیز بکار گرفته شده است .</a:t>
            </a:r>
            <a:endParaRPr lang="en-US" dirty="0"/>
          </a:p>
          <a:p>
            <a:r>
              <a:rPr lang="fa-IR" dirty="0"/>
              <a:t>سیستم </a:t>
            </a:r>
            <a:r>
              <a:rPr lang="en-US" dirty="0"/>
              <a:t>ABC</a:t>
            </a:r>
            <a:r>
              <a:rPr lang="fa-IR" dirty="0"/>
              <a:t> در شرکتهای دارای تکنولوژی بالا و پیچیده بطور موفقیت آمیز بکار گرفته شده است . </a:t>
            </a:r>
            <a:r>
              <a:rPr lang="fa-IR" b="1" dirty="0">
                <a:solidFill>
                  <a:srgbClr val="0070C0"/>
                </a:solidFill>
                <a:effectLst>
                  <a:outerShdw blurRad="38100" dist="38100" dir="2700000" algn="tl">
                    <a:srgbClr val="000000">
                      <a:alpha val="43137"/>
                    </a:srgbClr>
                  </a:outerShdw>
                </a:effectLst>
              </a:rPr>
              <a:t>در مجموع کاربرد عملی مثبت </a:t>
            </a:r>
            <a:r>
              <a:rPr lang="en-US" b="1" dirty="0">
                <a:solidFill>
                  <a:srgbClr val="0070C0"/>
                </a:solidFill>
                <a:effectLst>
                  <a:outerShdw blurRad="38100" dist="38100" dir="2700000" algn="tl">
                    <a:srgbClr val="000000">
                      <a:alpha val="43137"/>
                    </a:srgbClr>
                  </a:outerShdw>
                </a:effectLst>
              </a:rPr>
              <a:t>ABC</a:t>
            </a:r>
            <a:r>
              <a:rPr lang="fa-IR" b="1" dirty="0">
                <a:solidFill>
                  <a:srgbClr val="0070C0"/>
                </a:solidFill>
                <a:effectLst>
                  <a:outerShdw blurRad="38100" dist="38100" dir="2700000" algn="tl">
                    <a:srgbClr val="000000">
                      <a:alpha val="43137"/>
                    </a:srgbClr>
                  </a:outerShdw>
                </a:effectLst>
              </a:rPr>
              <a:t>  در موارد خدماتی از جمله بیمارستان ها ، سازمانهای بهداشتی ،صنعت بانکداری و تهیه و توزیع مواد غذایی گزارش شده است</a:t>
            </a:r>
            <a:r>
              <a:rPr lang="fa-IR" dirty="0"/>
              <a:t>.</a:t>
            </a:r>
            <a:endParaRPr lang="en-US" dirty="0"/>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31</a:t>
            </a:fld>
            <a:endParaRPr lang="en-US"/>
          </a:p>
        </p:txBody>
      </p:sp>
    </p:spTree>
    <p:extLst>
      <p:ext uri="{BB962C8B-B14F-4D97-AF65-F5344CB8AC3E}">
        <p14:creationId xmlns:p14="http://schemas.microsoft.com/office/powerpoint/2010/main" val="3548483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38600"/>
            <a:ext cx="4038600" cy="1143000"/>
          </a:xfrm>
          <a:effectLst>
            <a:reflection blurRad="6350" stA="52000" endA="300" endPos="35000" dir="5400000" sy="-100000" algn="bl" rotWithShape="0"/>
          </a:effectLst>
        </p:spPr>
        <p:txBody>
          <a:bodyPr/>
          <a:lstStyle/>
          <a:p>
            <a:r>
              <a:rPr lang="fa-IR" dirty="0" smtClean="0"/>
              <a:t>با تشکر از توجه شما... </a:t>
            </a:r>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32</a:t>
            </a:fld>
            <a:endParaRPr lang="en-US"/>
          </a:p>
        </p:txBody>
      </p:sp>
      <p:sp>
        <p:nvSpPr>
          <p:cNvPr id="5" name="Title 1"/>
          <p:cNvSpPr txBox="1">
            <a:spLocks/>
          </p:cNvSpPr>
          <p:nvPr/>
        </p:nvSpPr>
        <p:spPr>
          <a:xfrm>
            <a:off x="152400" y="1066800"/>
            <a:ext cx="8382000" cy="2133600"/>
          </a:xfrm>
          <a:prstGeom prst="rect">
            <a:avLst/>
          </a:prstGeom>
        </p:spPr>
        <p:txBody>
          <a:bodyPr vert="horz" anchor="b">
            <a:normAutofit/>
          </a:bodyPr>
          <a:lstStyle>
            <a:lvl1pPr algn="r" rtl="1" eaLnBrk="1" latinLnBrk="0" hangingPunct="1">
              <a:spcBef>
                <a:spcPct val="0"/>
              </a:spcBef>
              <a:buNone/>
              <a:defRPr kumimoji="0" sz="3000" b="1" kern="1200" cap="small" baseline="0">
                <a:solidFill>
                  <a:srgbClr val="FF0000"/>
                </a:solidFill>
                <a:latin typeface="+mj-lt"/>
                <a:ea typeface="+mj-ea"/>
                <a:cs typeface="B Titr" panose="00000700000000000000" pitchFamily="2" charset="-78"/>
              </a:defRPr>
            </a:lvl1pPr>
          </a:lstStyle>
          <a:p>
            <a:pPr algn="ctr"/>
            <a:r>
              <a:rPr lang="fa-IR" sz="4800" dirty="0">
                <a:solidFill>
                  <a:schemeClr val="accent3">
                    <a:lumMod val="60000"/>
                    <a:lumOff val="40000"/>
                  </a:schemeClr>
                </a:solidFill>
                <a:effectLst>
                  <a:outerShdw blurRad="38100" dist="38100" dir="2700000" algn="tl">
                    <a:srgbClr val="000000">
                      <a:alpha val="43137"/>
                    </a:srgbClr>
                  </a:outerShdw>
                </a:effectLst>
              </a:rPr>
              <a:t>* اگر می‌خواهید در اوج </a:t>
            </a:r>
            <a:r>
              <a:rPr lang="fa-IR" sz="4800" dirty="0" smtClean="0">
                <a:solidFill>
                  <a:schemeClr val="accent3">
                    <a:lumMod val="60000"/>
                    <a:lumOff val="40000"/>
                  </a:schemeClr>
                </a:solidFill>
                <a:effectLst>
                  <a:outerShdw blurRad="38100" dist="38100" dir="2700000" algn="tl">
                    <a:srgbClr val="000000">
                      <a:alpha val="43137"/>
                    </a:srgbClr>
                  </a:outerShdw>
                </a:effectLst>
              </a:rPr>
              <a:t>بمانید</a:t>
            </a:r>
            <a:br>
              <a:rPr lang="fa-IR" sz="4800" dirty="0" smtClean="0">
                <a:solidFill>
                  <a:schemeClr val="accent3">
                    <a:lumMod val="60000"/>
                    <a:lumOff val="40000"/>
                  </a:schemeClr>
                </a:solidFill>
                <a:effectLst>
                  <a:outerShdw blurRad="38100" dist="38100" dir="2700000" algn="tl">
                    <a:srgbClr val="000000">
                      <a:alpha val="43137"/>
                    </a:srgbClr>
                  </a:outerShdw>
                </a:effectLst>
              </a:rPr>
            </a:br>
            <a:r>
              <a:rPr lang="fa-IR" sz="4800" dirty="0" smtClean="0">
                <a:solidFill>
                  <a:schemeClr val="accent3">
                    <a:lumMod val="60000"/>
                    <a:lumOff val="40000"/>
                  </a:schemeClr>
                </a:solidFill>
                <a:effectLst>
                  <a:outerShdw blurRad="38100" dist="38100" dir="2700000" algn="tl">
                    <a:srgbClr val="000000">
                      <a:alpha val="43137"/>
                    </a:srgbClr>
                  </a:outerShdw>
                </a:effectLst>
              </a:rPr>
              <a:t> </a:t>
            </a:r>
            <a:r>
              <a:rPr lang="fa-IR" sz="4800" dirty="0">
                <a:solidFill>
                  <a:schemeClr val="accent3">
                    <a:lumMod val="60000"/>
                    <a:lumOff val="40000"/>
                  </a:schemeClr>
                </a:solidFill>
                <a:effectLst>
                  <a:outerShdw blurRad="38100" dist="38100" dir="2700000" algn="tl">
                    <a:srgbClr val="000000">
                      <a:alpha val="43137"/>
                    </a:srgbClr>
                  </a:outerShdw>
                </a:effectLst>
              </a:rPr>
              <a:t>باید به همان اندازه سخت‌تر کار </a:t>
            </a:r>
            <a:r>
              <a:rPr lang="fa-IR" sz="4800" dirty="0" smtClean="0">
                <a:solidFill>
                  <a:schemeClr val="accent3">
                    <a:lumMod val="60000"/>
                    <a:lumOff val="40000"/>
                  </a:schemeClr>
                </a:solidFill>
                <a:effectLst>
                  <a:outerShdw blurRad="38100" dist="38100" dir="2700000" algn="tl">
                    <a:srgbClr val="000000">
                      <a:alpha val="43137"/>
                    </a:srgbClr>
                  </a:outerShdw>
                </a:effectLst>
              </a:rPr>
              <a:t>کنید.</a:t>
            </a:r>
            <a:endParaRPr lang="en-US" sz="4800" dirty="0">
              <a:solidFill>
                <a:schemeClr val="accent3">
                  <a:lumMod val="60000"/>
                  <a:lumOff val="40000"/>
                </a:schemeClr>
              </a:solidFill>
              <a:effectLst>
                <a:outerShdw blurRad="38100" dist="38100" dir="2700000" algn="tl">
                  <a:srgbClr val="000000">
                    <a:alpha val="43137"/>
                  </a:srgbClr>
                </a:outerShdw>
              </a:effectLst>
            </a:endParaRPr>
          </a:p>
        </p:txBody>
      </p:sp>
      <p:sp>
        <p:nvSpPr>
          <p:cNvPr id="6" name="TextBox 5"/>
          <p:cNvSpPr txBox="1"/>
          <p:nvPr/>
        </p:nvSpPr>
        <p:spPr>
          <a:xfrm>
            <a:off x="6823364" y="5863449"/>
            <a:ext cx="1194558" cy="307777"/>
          </a:xfrm>
          <a:prstGeom prst="rect">
            <a:avLst/>
          </a:prstGeom>
          <a:noFill/>
          <a:effectLst>
            <a:reflection blurRad="6350" stA="50000" endA="300" endPos="55500" dist="101600" dir="5400000" sy="-100000" algn="bl" rotWithShape="0"/>
          </a:effectLst>
        </p:spPr>
        <p:txBody>
          <a:bodyPr wrap="none" rtlCol="0">
            <a:spAutoFit/>
          </a:bodyPr>
          <a:lstStyle>
            <a:defPPr>
              <a:defRPr lang="en-US"/>
            </a:defPPr>
            <a:lvl1pPr>
              <a:defRPr sz="1400">
                <a:cs typeface="B Titr" panose="00000700000000000000" pitchFamily="2" charset="-78"/>
              </a:defRPr>
            </a:lvl1pPr>
          </a:lstStyle>
          <a:p>
            <a:r>
              <a:rPr lang="fa-IR" dirty="0"/>
              <a:t>فرزاد فرهادیان </a:t>
            </a:r>
            <a:endParaRPr lang="en-US" dirty="0"/>
          </a:p>
        </p:txBody>
      </p:sp>
      <p:sp>
        <p:nvSpPr>
          <p:cNvPr id="7" name="TextBox 6"/>
          <p:cNvSpPr txBox="1"/>
          <p:nvPr/>
        </p:nvSpPr>
        <p:spPr>
          <a:xfrm>
            <a:off x="685800" y="5943600"/>
            <a:ext cx="998991" cy="307777"/>
          </a:xfrm>
          <a:prstGeom prst="rect">
            <a:avLst/>
          </a:prstGeom>
          <a:noFill/>
          <a:effectLst>
            <a:reflection blurRad="6350" stA="50000" endA="300" endPos="55500" dist="101600" dir="5400000" sy="-100000" algn="bl" rotWithShape="0"/>
          </a:effectLst>
        </p:spPr>
        <p:txBody>
          <a:bodyPr wrap="none" rtlCol="0">
            <a:spAutoFit/>
          </a:bodyPr>
          <a:lstStyle>
            <a:defPPr>
              <a:defRPr lang="en-US"/>
            </a:defPPr>
            <a:lvl1pPr>
              <a:defRPr sz="1400">
                <a:cs typeface="B Titr" panose="00000700000000000000" pitchFamily="2" charset="-78"/>
              </a:defRPr>
            </a:lvl1pPr>
          </a:lstStyle>
          <a:p>
            <a:r>
              <a:rPr lang="fa-IR" dirty="0"/>
              <a:t>علیرضا نجفی</a:t>
            </a:r>
            <a:endParaRPr lang="en-US" dirty="0"/>
          </a:p>
        </p:txBody>
      </p:sp>
    </p:spTree>
    <p:extLst>
      <p:ext uri="{BB962C8B-B14F-4D97-AF65-F5344CB8AC3E}">
        <p14:creationId xmlns:p14="http://schemas.microsoft.com/office/powerpoint/2010/main" val="301633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Autofit/>
          </a:bodyPr>
          <a:lstStyle/>
          <a:p>
            <a:r>
              <a:rPr lang="fa-IR" sz="2000" dirty="0" smtClean="0"/>
              <a:t>...ادامه</a:t>
            </a:r>
            <a:endParaRPr lang="en-US" sz="2000" dirty="0"/>
          </a:p>
        </p:txBody>
      </p:sp>
      <p:sp>
        <p:nvSpPr>
          <p:cNvPr id="3" name="Content Placeholder 2"/>
          <p:cNvSpPr>
            <a:spLocks noGrp="1"/>
          </p:cNvSpPr>
          <p:nvPr>
            <p:ph sz="quarter" idx="1"/>
          </p:nvPr>
        </p:nvSpPr>
        <p:spPr>
          <a:xfrm>
            <a:off x="304800" y="685800"/>
            <a:ext cx="8001000" cy="5562600"/>
          </a:xfrm>
        </p:spPr>
        <p:txBody>
          <a:bodyPr>
            <a:normAutofit/>
          </a:bodyPr>
          <a:lstStyle/>
          <a:p>
            <a:r>
              <a:rPr lang="fa-IR" sz="2000" dirty="0"/>
              <a:t>در اواخر دهه1980 به دنبال انعکاس ضعفها و نارساییهای سیستمهای رایج حسابداری در ارائه اطلاعات دقیق هزینه ،توجه جدی در محافل دانشگاهی و حرفه ای به رابطه بین فعالیت و هزینه بیشتر جلب گردید. </a:t>
            </a:r>
            <a:r>
              <a:rPr lang="fa-IR" sz="2000" dirty="0" smtClean="0"/>
              <a:t>این </a:t>
            </a:r>
            <a:r>
              <a:rPr lang="fa-IR" sz="2000" dirty="0"/>
              <a:t>توجه عمدتا بر اساس پیدایش </a:t>
            </a:r>
            <a:r>
              <a:rPr lang="fa-IR" sz="2000" b="1" dirty="0">
                <a:solidFill>
                  <a:srgbClr val="002060"/>
                </a:solidFill>
              </a:rPr>
              <a:t>سه سازه اصلی </a:t>
            </a:r>
            <a:r>
              <a:rPr lang="fa-IR" sz="2000" dirty="0"/>
              <a:t>بود</a:t>
            </a:r>
            <a:r>
              <a:rPr lang="fa-IR" sz="2000" dirty="0" smtClean="0"/>
              <a:t>.</a:t>
            </a:r>
          </a:p>
          <a:p>
            <a:r>
              <a:rPr lang="fa-IR" sz="2000" b="1" u="sng" dirty="0" smtClean="0">
                <a:solidFill>
                  <a:srgbClr val="FF0000"/>
                </a:solidFill>
              </a:rPr>
              <a:t>سازه اول </a:t>
            </a:r>
            <a:r>
              <a:rPr lang="fa-IR" sz="2000" b="1" dirty="0" smtClean="0"/>
              <a:t>: </a:t>
            </a:r>
            <a:r>
              <a:rPr lang="fa-IR" sz="2000" dirty="0"/>
              <a:t>تغییر نوینی بود که در دنیا جهت معرفی تکنولوژی مدرن ،مکانیزم های تولیدی جدید در کشورهای </a:t>
            </a:r>
            <a:r>
              <a:rPr lang="fa-IR" sz="2000" dirty="0" smtClean="0"/>
              <a:t>مختلف </a:t>
            </a:r>
            <a:r>
              <a:rPr lang="fa-IR" sz="2000" dirty="0"/>
              <a:t>بویژه ژاپن و ... رخ </a:t>
            </a:r>
            <a:r>
              <a:rPr lang="fa-IR" sz="2000" dirty="0" smtClean="0"/>
              <a:t>داد.</a:t>
            </a:r>
          </a:p>
          <a:p>
            <a:endParaRPr lang="fa-IR" sz="2000" dirty="0" smtClean="0"/>
          </a:p>
          <a:p>
            <a:r>
              <a:rPr lang="fa-IR" sz="2000" b="1" u="sng" dirty="0">
                <a:solidFill>
                  <a:srgbClr val="FF0000"/>
                </a:solidFill>
              </a:rPr>
              <a:t>سازه دوم </a:t>
            </a:r>
            <a:r>
              <a:rPr lang="fa-IR" sz="2000" dirty="0" smtClean="0"/>
              <a:t>: این </a:t>
            </a:r>
            <a:r>
              <a:rPr lang="fa-IR" sz="2000" dirty="0"/>
              <a:t>بود که در دهه 1980 فلسفه فکری بسیاری از مدیران شرکتها دستخوش تغییرات عمده گردید و علاوه بر سودآوری ،رقابت در سطح جهانی ، افزایش رضایت مشتریان ، تاکید بر کنترل کیفیت محصولات و کاهش هزینه ها نیز جزء اهداف اصلی مدیران قرار </a:t>
            </a:r>
            <a:r>
              <a:rPr lang="fa-IR" sz="2000" dirty="0" smtClean="0"/>
              <a:t>گرفت .</a:t>
            </a:r>
          </a:p>
          <a:p>
            <a:endParaRPr lang="en-US" sz="2000"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4</a:t>
            </a:fld>
            <a:endParaRPr lang="en-US"/>
          </a:p>
        </p:txBody>
      </p:sp>
    </p:spTree>
    <p:extLst>
      <p:ext uri="{BB962C8B-B14F-4D97-AF65-F5344CB8AC3E}">
        <p14:creationId xmlns:p14="http://schemas.microsoft.com/office/powerpoint/2010/main" val="784830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Autofit/>
          </a:bodyPr>
          <a:lstStyle/>
          <a:p>
            <a:r>
              <a:rPr lang="fa-IR" sz="2000" dirty="0" smtClean="0"/>
              <a:t>...ادامه</a:t>
            </a:r>
            <a:endParaRPr lang="en-US" sz="2000" dirty="0"/>
          </a:p>
        </p:txBody>
      </p:sp>
      <p:sp>
        <p:nvSpPr>
          <p:cNvPr id="3" name="Content Placeholder 2"/>
          <p:cNvSpPr>
            <a:spLocks noGrp="1"/>
          </p:cNvSpPr>
          <p:nvPr>
            <p:ph sz="quarter" idx="1"/>
          </p:nvPr>
        </p:nvSpPr>
        <p:spPr>
          <a:xfrm>
            <a:off x="304800" y="685800"/>
            <a:ext cx="8001000" cy="5562600"/>
          </a:xfrm>
        </p:spPr>
        <p:txBody>
          <a:bodyPr>
            <a:normAutofit/>
          </a:bodyPr>
          <a:lstStyle/>
          <a:p>
            <a:r>
              <a:rPr lang="fa-IR" sz="2000" b="1" u="sng" dirty="0">
                <a:solidFill>
                  <a:srgbClr val="FF0000"/>
                </a:solidFill>
              </a:rPr>
              <a:t>سازه سوم</a:t>
            </a:r>
            <a:r>
              <a:rPr lang="fa-IR" sz="2000" b="1" dirty="0">
                <a:solidFill>
                  <a:srgbClr val="FF0000"/>
                </a:solidFill>
              </a:rPr>
              <a:t> </a:t>
            </a:r>
            <a:r>
              <a:rPr lang="fa-IR" sz="2000" b="1" dirty="0" smtClean="0">
                <a:solidFill>
                  <a:srgbClr val="FF0000"/>
                </a:solidFill>
              </a:rPr>
              <a:t> : </a:t>
            </a:r>
            <a:r>
              <a:rPr lang="fa-IR" sz="2000" dirty="0" smtClean="0"/>
              <a:t>این </a:t>
            </a:r>
            <a:r>
              <a:rPr lang="fa-IR" sz="2000" dirty="0"/>
              <a:t>بود که عده ای از نویسندگان حسابداری به تشریح فضای جدید تولید ،نقشهای گوناگون تکنولوژی و دید گاههای جدید مدیران پرداختند . در این میان  محققانی چون رابرت کاپلان و روبین کوپر از دانشکده اقتصاد دانشگاه هاروارد  نسبت به دیگران تاثیر بسزایی در انعکاس نارسایی های سیستم های سنتی داشتند. این نویسندگان معتقد بودند که </a:t>
            </a:r>
            <a:r>
              <a:rPr lang="fa-IR" sz="2000" dirty="0">
                <a:solidFill>
                  <a:srgbClr val="002060"/>
                </a:solidFill>
              </a:rPr>
              <a:t>استفاده از سیستمهای سنتی </a:t>
            </a:r>
            <a:r>
              <a:rPr lang="fa-IR" sz="2000" dirty="0"/>
              <a:t>نه تنها پاسخگوی احتیاجات مدیران نیست ،بلکه </a:t>
            </a:r>
            <a:r>
              <a:rPr lang="fa-IR" sz="2000" dirty="0">
                <a:solidFill>
                  <a:srgbClr val="002060"/>
                </a:solidFill>
              </a:rPr>
              <a:t>استفاده از اطلاعات آنها سبب گمراهی و عدم تصمیم گیری صحیح می شود .</a:t>
            </a:r>
            <a:r>
              <a:rPr lang="fa-IR" sz="2000" dirty="0"/>
              <a:t> این شرایط  که به </a:t>
            </a:r>
            <a:r>
              <a:rPr lang="fa-IR" sz="2000" dirty="0">
                <a:solidFill>
                  <a:srgbClr val="002060"/>
                </a:solidFill>
              </a:rPr>
              <a:t>امر دسترسی به اطلاعات سریع و به موقع اهمیت </a:t>
            </a:r>
            <a:r>
              <a:rPr lang="fa-IR" sz="2000" dirty="0"/>
              <a:t>زیادی بخشیده است ،منجر به </a:t>
            </a:r>
            <a:r>
              <a:rPr lang="fa-IR" sz="2000" dirty="0">
                <a:solidFill>
                  <a:srgbClr val="002060"/>
                </a:solidFill>
              </a:rPr>
              <a:t>پیدایش شیوه جدیدی برای هزینه یابی موسوم به ((هزینه یابی بر مبنای فعالیت )) </a:t>
            </a:r>
            <a:r>
              <a:rPr lang="fa-IR" sz="2000" dirty="0"/>
              <a:t>گردید.</a:t>
            </a:r>
            <a:endParaRPr lang="en-US" sz="2000" dirty="0"/>
          </a:p>
          <a:p>
            <a:r>
              <a:rPr lang="ar-SA" sz="2000" dirty="0"/>
              <a:t> </a:t>
            </a:r>
            <a:endParaRPr lang="en-US" sz="2000"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5</a:t>
            </a:fld>
            <a:endParaRPr lang="en-US"/>
          </a:p>
        </p:txBody>
      </p:sp>
    </p:spTree>
    <p:extLst>
      <p:ext uri="{BB962C8B-B14F-4D97-AF65-F5344CB8AC3E}">
        <p14:creationId xmlns:p14="http://schemas.microsoft.com/office/powerpoint/2010/main" val="825845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تعریف </a:t>
            </a:r>
            <a:r>
              <a:rPr lang="en-US" dirty="0" smtClean="0"/>
              <a:t>ABC</a:t>
            </a:r>
            <a:r>
              <a:rPr lang="fa-IR" dirty="0" smtClean="0"/>
              <a:t> </a:t>
            </a:r>
            <a:r>
              <a:rPr lang="en-US" sz="2800" dirty="0"/>
              <a:t>( A</a:t>
            </a:r>
            <a:r>
              <a:rPr lang="en-US" sz="2800" dirty="0">
                <a:solidFill>
                  <a:srgbClr val="002060"/>
                </a:solidFill>
              </a:rPr>
              <a:t>ctivity</a:t>
            </a:r>
            <a:r>
              <a:rPr lang="en-US" sz="2800" dirty="0"/>
              <a:t> B</a:t>
            </a:r>
            <a:r>
              <a:rPr lang="en-US" sz="2800" dirty="0">
                <a:solidFill>
                  <a:srgbClr val="002060"/>
                </a:solidFill>
              </a:rPr>
              <a:t>ased</a:t>
            </a:r>
            <a:r>
              <a:rPr lang="en-US" sz="2800" dirty="0"/>
              <a:t> C</a:t>
            </a:r>
            <a:r>
              <a:rPr lang="en-US" sz="2800" dirty="0">
                <a:solidFill>
                  <a:srgbClr val="002060"/>
                </a:solidFill>
              </a:rPr>
              <a:t>osting</a:t>
            </a:r>
            <a:r>
              <a:rPr lang="en-US" sz="2800" dirty="0"/>
              <a:t>)</a:t>
            </a:r>
            <a:r>
              <a:rPr lang="en-US" dirty="0"/>
              <a:t/>
            </a:r>
            <a:br>
              <a:rPr lang="en-US" dirty="0"/>
            </a:br>
            <a:endParaRPr lang="en-US" dirty="0"/>
          </a:p>
        </p:txBody>
      </p:sp>
      <p:sp>
        <p:nvSpPr>
          <p:cNvPr id="3" name="Content Placeholder 2"/>
          <p:cNvSpPr>
            <a:spLocks noGrp="1"/>
          </p:cNvSpPr>
          <p:nvPr>
            <p:ph sz="quarter" idx="1"/>
          </p:nvPr>
        </p:nvSpPr>
        <p:spPr>
          <a:xfrm>
            <a:off x="533400" y="1066800"/>
            <a:ext cx="7467600" cy="5486400"/>
          </a:xfrm>
        </p:spPr>
        <p:txBody>
          <a:bodyPr>
            <a:normAutofit/>
          </a:bodyPr>
          <a:lstStyle/>
          <a:p>
            <a:r>
              <a:rPr lang="fa-IR" sz="2000" dirty="0">
                <a:solidFill>
                  <a:srgbClr val="002060"/>
                </a:solidFill>
              </a:rPr>
              <a:t>میهر و دیکین معتقدند : </a:t>
            </a:r>
            <a:r>
              <a:rPr lang="fa-IR" sz="2000" dirty="0"/>
              <a:t>«هزینه یابی بر مبنای فعالیت یک روش هزینه یابی است که بهای تمام شده محصولات را از جمع هزینه فعالیتهایی که منجر به ساخت محصول می شوند بدست می آورد».</a:t>
            </a:r>
            <a:endParaRPr lang="en-US" sz="2000" dirty="0"/>
          </a:p>
          <a:p>
            <a:r>
              <a:rPr lang="fa-IR" sz="2000" dirty="0">
                <a:solidFill>
                  <a:srgbClr val="002060"/>
                </a:solidFill>
              </a:rPr>
              <a:t>هیلتون می نویسد: </a:t>
            </a:r>
            <a:r>
              <a:rPr lang="fa-IR" sz="2000" dirty="0"/>
              <a:t>«هزینه یابی بر مبنای فعالیت روشی است که در آن هزینه ها بر مبنای نسبت سهم فعالیتهای صرف شده بوسیله هر محصول، از یک مخزن هزینه به محصولات مختلف تخصیص داده می شود».</a:t>
            </a:r>
            <a:endParaRPr lang="en-US" sz="2000" dirty="0"/>
          </a:p>
          <a:p>
            <a:r>
              <a:rPr lang="fa-IR" sz="2000" dirty="0">
                <a:solidFill>
                  <a:srgbClr val="002060"/>
                </a:solidFill>
              </a:rPr>
              <a:t>در واقع می توان گفت که سیستم هزینه یابی بر مبنای فعالیت یکی از سیستم های نوین هزینه یابی محصولات و خدمات است که نیازهایی از قبیل محاسبه صحیح بهای تمام شده محصول، بهبود فرایند تولید، حذف فعالیت های زائد، شناخت محرک های هزینه، برنامه ریزی عملیات و تعیین راهبردهای تجاری را برای واحد اقتصادی برآورده می سازد.</a:t>
            </a:r>
            <a:endParaRPr lang="en-US" sz="2000" dirty="0">
              <a:solidFill>
                <a:srgbClr val="002060"/>
              </a:solidFill>
            </a:endParaRPr>
          </a:p>
        </p:txBody>
      </p:sp>
      <p:sp>
        <p:nvSpPr>
          <p:cNvPr id="4" name="Slide Number Placeholder 3"/>
          <p:cNvSpPr>
            <a:spLocks noGrp="1"/>
          </p:cNvSpPr>
          <p:nvPr>
            <p:ph type="sldNum" sz="quarter" idx="15"/>
          </p:nvPr>
        </p:nvSpPr>
        <p:spPr/>
        <p:txBody>
          <a:bodyPr/>
          <a:lstStyle/>
          <a:p>
            <a:fld id="{61CBA99E-C5C0-4440-9B70-C51B4227D693}" type="slidenum">
              <a:rPr lang="en-US" smtClean="0"/>
              <a:pPr/>
              <a:t>6</a:t>
            </a:fld>
            <a:endParaRPr lang="en-US"/>
          </a:p>
        </p:txBody>
      </p:sp>
    </p:spTree>
    <p:extLst>
      <p:ext uri="{BB962C8B-B14F-4D97-AF65-F5344CB8AC3E}">
        <p14:creationId xmlns:p14="http://schemas.microsoft.com/office/powerpoint/2010/main" val="4263047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Autofit/>
          </a:bodyPr>
          <a:lstStyle/>
          <a:p>
            <a:r>
              <a:rPr lang="fa-IR" sz="2000" dirty="0" smtClean="0"/>
              <a:t>...ادامه</a:t>
            </a:r>
            <a:endParaRPr lang="en-US" sz="2000" dirty="0"/>
          </a:p>
        </p:txBody>
      </p:sp>
      <p:sp>
        <p:nvSpPr>
          <p:cNvPr id="3" name="Content Placeholder 2"/>
          <p:cNvSpPr>
            <a:spLocks noGrp="1"/>
          </p:cNvSpPr>
          <p:nvPr>
            <p:ph sz="quarter" idx="1"/>
          </p:nvPr>
        </p:nvSpPr>
        <p:spPr>
          <a:xfrm>
            <a:off x="304800" y="685800"/>
            <a:ext cx="8001000" cy="5562600"/>
          </a:xfrm>
        </p:spPr>
        <p:txBody>
          <a:bodyPr>
            <a:normAutofit/>
          </a:bodyPr>
          <a:lstStyle/>
          <a:p>
            <a:r>
              <a:rPr lang="fa-IR" sz="2000" dirty="0" smtClean="0"/>
              <a:t> سیستم ( </a:t>
            </a:r>
            <a:r>
              <a:rPr lang="en-US" sz="2000" dirty="0" smtClean="0"/>
              <a:t>ABC</a:t>
            </a:r>
            <a:r>
              <a:rPr lang="fa-IR" sz="2000" dirty="0" smtClean="0"/>
              <a:t>) </a:t>
            </a:r>
            <a:r>
              <a:rPr lang="fa-IR" sz="2000" dirty="0"/>
              <a:t>به جای پرداختن به معلول ، علت ایجاد هزینه و تولید را کالبدشکافی می کند و اگر فعالیتی دارای </a:t>
            </a:r>
            <a:r>
              <a:rPr lang="fa-IR" sz="2000" dirty="0">
                <a:solidFill>
                  <a:srgbClr val="002060"/>
                </a:solidFill>
              </a:rPr>
              <a:t>فلسفه توجیهی </a:t>
            </a:r>
            <a:r>
              <a:rPr lang="fa-IR" sz="2000" dirty="0"/>
              <a:t>و </a:t>
            </a:r>
            <a:r>
              <a:rPr lang="fa-IR" sz="2000" dirty="0">
                <a:solidFill>
                  <a:srgbClr val="002060"/>
                </a:solidFill>
              </a:rPr>
              <a:t>ارزش  افزوده </a:t>
            </a:r>
            <a:r>
              <a:rPr lang="fa-IR" sz="2000" dirty="0"/>
              <a:t>نباشد، زمینه حذف، تعدیل یا بهبود آن را فراهم می کند. </a:t>
            </a:r>
            <a:endParaRPr lang="fa-IR" sz="2000" dirty="0" smtClean="0"/>
          </a:p>
          <a:p>
            <a:endParaRPr lang="fa-IR" sz="2000" dirty="0"/>
          </a:p>
          <a:p>
            <a:endParaRPr lang="fa-IR" sz="2000" dirty="0" smtClean="0"/>
          </a:p>
          <a:p>
            <a:r>
              <a:rPr lang="fa-IR" sz="2000" dirty="0" smtClean="0">
                <a:solidFill>
                  <a:srgbClr val="002060"/>
                </a:solidFill>
              </a:rPr>
              <a:t>هزینه </a:t>
            </a:r>
            <a:r>
              <a:rPr lang="fa-IR" sz="2000" dirty="0">
                <a:solidFill>
                  <a:srgbClr val="002060"/>
                </a:solidFill>
              </a:rPr>
              <a:t>های بدون ارزش افزوده هزینه هایی هستند که:</a:t>
            </a:r>
            <a:endParaRPr lang="en-US" sz="2000" dirty="0">
              <a:solidFill>
                <a:srgbClr val="002060"/>
              </a:solidFill>
            </a:endParaRPr>
          </a:p>
          <a:p>
            <a:r>
              <a:rPr lang="fa-IR" sz="2000" dirty="0"/>
              <a:t>۱-غیر لازم و غیر ضروری هستند.</a:t>
            </a:r>
            <a:endParaRPr lang="en-US" sz="2000" dirty="0"/>
          </a:p>
          <a:p>
            <a:r>
              <a:rPr lang="fa-IR" sz="2000" dirty="0"/>
              <a:t>2-لازم ولی بدون </a:t>
            </a:r>
            <a:r>
              <a:rPr lang="fa-IR" sz="2000" dirty="0" smtClean="0"/>
              <a:t>کارایی </a:t>
            </a:r>
            <a:r>
              <a:rPr lang="fa-IR" sz="2000" dirty="0"/>
              <a:t>هستند</a:t>
            </a:r>
            <a:r>
              <a:rPr lang="fa-IR" sz="2000" dirty="0" smtClean="0">
                <a:solidFill>
                  <a:srgbClr val="002060"/>
                </a:solidFill>
              </a:rPr>
              <a:t>.</a:t>
            </a:r>
          </a:p>
          <a:p>
            <a:endParaRPr lang="en-US" sz="2000" dirty="0">
              <a:solidFill>
                <a:srgbClr val="002060"/>
              </a:solidFill>
            </a:endParaRPr>
          </a:p>
        </p:txBody>
      </p:sp>
      <p:sp>
        <p:nvSpPr>
          <p:cNvPr id="4" name="Slide Number Placeholder 3"/>
          <p:cNvSpPr>
            <a:spLocks noGrp="1"/>
          </p:cNvSpPr>
          <p:nvPr>
            <p:ph type="sldNum" sz="quarter" idx="15"/>
          </p:nvPr>
        </p:nvSpPr>
        <p:spPr/>
        <p:txBody>
          <a:bodyPr/>
          <a:lstStyle/>
          <a:p>
            <a:fld id="{61CBA99E-C5C0-4440-9B70-C51B4227D693}" type="slidenum">
              <a:rPr lang="en-US" smtClean="0"/>
              <a:pPr/>
              <a:t>7</a:t>
            </a:fld>
            <a:endParaRPr lang="en-US"/>
          </a:p>
        </p:txBody>
      </p:sp>
    </p:spTree>
    <p:extLst>
      <p:ext uri="{BB962C8B-B14F-4D97-AF65-F5344CB8AC3E}">
        <p14:creationId xmlns:p14="http://schemas.microsoft.com/office/powerpoint/2010/main" val="2073386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فرآیند محاسبه بهای تمام شده توسط سیستم های سنتی</a:t>
            </a:r>
            <a:r>
              <a:rPr lang="en-US" dirty="0"/>
              <a:t/>
            </a:r>
            <a:br>
              <a:rPr lang="en-US" dirty="0"/>
            </a:br>
            <a:endParaRPr lang="en-US" dirty="0"/>
          </a:p>
        </p:txBody>
      </p:sp>
      <p:sp>
        <p:nvSpPr>
          <p:cNvPr id="3" name="Content Placeholder 2"/>
          <p:cNvSpPr>
            <a:spLocks noGrp="1"/>
          </p:cNvSpPr>
          <p:nvPr>
            <p:ph sz="quarter" idx="1"/>
          </p:nvPr>
        </p:nvSpPr>
        <p:spPr>
          <a:xfrm>
            <a:off x="228600" y="1295400"/>
            <a:ext cx="7772400" cy="4873752"/>
          </a:xfrm>
        </p:spPr>
        <p:txBody>
          <a:bodyPr>
            <a:normAutofit/>
          </a:bodyPr>
          <a:lstStyle/>
          <a:p>
            <a:r>
              <a:rPr lang="fa-IR" dirty="0"/>
              <a:t>در </a:t>
            </a:r>
            <a:r>
              <a:rPr lang="fa-IR" u="sng" dirty="0">
                <a:solidFill>
                  <a:srgbClr val="002060"/>
                </a:solidFill>
                <a:effectLst>
                  <a:outerShdw blurRad="38100" dist="38100" dir="2700000" algn="tl">
                    <a:srgbClr val="000000">
                      <a:alpha val="43137"/>
                    </a:srgbClr>
                  </a:outerShdw>
                </a:effectLst>
              </a:rPr>
              <a:t>سیستم های سنتی </a:t>
            </a:r>
            <a:r>
              <a:rPr lang="fa-IR" dirty="0"/>
              <a:t>هزینه یابی بهای تمام شده هر محصول عبارت است </a:t>
            </a:r>
            <a:r>
              <a:rPr lang="fa-IR" u="sng" dirty="0">
                <a:solidFill>
                  <a:srgbClr val="002060"/>
                </a:solidFill>
                <a:effectLst>
                  <a:outerShdw blurRad="38100" dist="38100" dir="2700000" algn="tl">
                    <a:srgbClr val="000000">
                      <a:alpha val="43137"/>
                    </a:srgbClr>
                  </a:outerShdw>
                </a:effectLst>
              </a:rPr>
              <a:t>از مجموع هزینه های مواد مستقیم ، کار مستقیم و سربار ساخت تخصیص یافته</a:t>
            </a:r>
            <a:r>
              <a:rPr lang="fa-IR" dirty="0"/>
              <a:t>.هزینه سربار ساخت نیز با استفاده از نرخ سربار و محرک هزینه ای نظیر ساعت کار مستقیم محاسبه و تخصیص می یابد.در حالی که امروزه هزینه کار مستقیم غالبا کمتر از 15%ودر مقابل هزینه های سربار بیش از 50%از هزینه محصول را در بر می گیرد . بنابر </a:t>
            </a:r>
            <a:r>
              <a:rPr lang="fa-IR" u="sng" dirty="0">
                <a:solidFill>
                  <a:srgbClr val="002060"/>
                </a:solidFill>
                <a:effectLst>
                  <a:outerShdw blurRad="38100" dist="38100" dir="2700000" algn="tl">
                    <a:srgbClr val="000000">
                      <a:alpha val="43137"/>
                    </a:srgbClr>
                  </a:outerShdw>
                </a:effectLst>
              </a:rPr>
              <a:t>این تخصیص هزینه های سربار بر اساس </a:t>
            </a:r>
            <a:r>
              <a:rPr lang="fa-IR" u="sng" dirty="0" smtClean="0">
                <a:solidFill>
                  <a:srgbClr val="002060"/>
                </a:solidFill>
                <a:effectLst>
                  <a:outerShdw blurRad="38100" dist="38100" dir="2700000" algn="tl">
                    <a:srgbClr val="000000">
                      <a:alpha val="43137"/>
                    </a:srgbClr>
                  </a:outerShdw>
                </a:effectLst>
              </a:rPr>
              <a:t>مبناهایی </a:t>
            </a:r>
            <a:r>
              <a:rPr lang="fa-IR" u="sng" dirty="0">
                <a:solidFill>
                  <a:srgbClr val="002060"/>
                </a:solidFill>
                <a:effectLst>
                  <a:outerShdw blurRad="38100" dist="38100" dir="2700000" algn="tl">
                    <a:srgbClr val="000000">
                      <a:alpha val="43137"/>
                    </a:srgbClr>
                  </a:outerShdw>
                </a:effectLst>
              </a:rPr>
              <a:t>همچون ساعت (هزینه ) کار مستقیم منجر به محاسبه نادرست بهای تمام شده محصولات می شود.</a:t>
            </a:r>
            <a:endParaRPr lang="en-US" u="sng" dirty="0">
              <a:solidFill>
                <a:srgbClr val="002060"/>
              </a:solidFill>
              <a:effectLst>
                <a:outerShdw blurRad="38100" dist="38100" dir="2700000" algn="tl">
                  <a:srgbClr val="000000">
                    <a:alpha val="43137"/>
                  </a:srgbClr>
                </a:outerShdw>
              </a:effectLst>
            </a:endParaRPr>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8</a:t>
            </a:fld>
            <a:endParaRPr lang="en-US"/>
          </a:p>
        </p:txBody>
      </p:sp>
    </p:spTree>
    <p:extLst>
      <p:ext uri="{BB962C8B-B14F-4D97-AF65-F5344CB8AC3E}">
        <p14:creationId xmlns:p14="http://schemas.microsoft.com/office/powerpoint/2010/main" val="3077334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5943600" cy="563562"/>
          </a:xfrm>
        </p:spPr>
        <p:txBody>
          <a:bodyPr>
            <a:normAutofit fontScale="90000"/>
          </a:bodyPr>
          <a:lstStyle/>
          <a:p>
            <a:r>
              <a:rPr lang="fa-IR" sz="2000" dirty="0" smtClean="0"/>
              <a:t>...ادامه فرآیند </a:t>
            </a:r>
            <a:r>
              <a:rPr lang="fa-IR" sz="2000" dirty="0"/>
              <a:t>محاسبه بهای تمام شده توسط سیستم های سنتی</a:t>
            </a:r>
            <a:r>
              <a:rPr lang="en-US" sz="2000" dirty="0"/>
              <a:t/>
            </a:r>
            <a:br>
              <a:rPr lang="en-US" sz="2000" dirty="0"/>
            </a:br>
            <a:endParaRPr lang="en-US" sz="2000" dirty="0"/>
          </a:p>
        </p:txBody>
      </p:sp>
      <p:sp>
        <p:nvSpPr>
          <p:cNvPr id="3" name="Content Placeholder 2"/>
          <p:cNvSpPr>
            <a:spLocks noGrp="1"/>
          </p:cNvSpPr>
          <p:nvPr>
            <p:ph sz="quarter" idx="1"/>
          </p:nvPr>
        </p:nvSpPr>
        <p:spPr>
          <a:xfrm>
            <a:off x="152400" y="838200"/>
            <a:ext cx="7772400" cy="5562600"/>
          </a:xfrm>
        </p:spPr>
        <p:txBody>
          <a:bodyPr>
            <a:normAutofit fontScale="85000" lnSpcReduction="10000"/>
          </a:bodyPr>
          <a:lstStyle/>
          <a:p>
            <a:r>
              <a:rPr lang="fa-IR" dirty="0">
                <a:solidFill>
                  <a:srgbClr val="002060"/>
                </a:solidFill>
              </a:rPr>
              <a:t>در نظام سنتی ، بهای تمام شده محصول طی فرایند زیر محاسبه می شود:</a:t>
            </a:r>
            <a:endParaRPr lang="en-US" dirty="0">
              <a:solidFill>
                <a:srgbClr val="002060"/>
              </a:solidFill>
            </a:endParaRPr>
          </a:p>
          <a:p>
            <a:r>
              <a:rPr lang="fa-IR" dirty="0"/>
              <a:t>1.ردیابی مواد و دستمزد مستقیم به محصولات یا خدمات</a:t>
            </a:r>
            <a:endParaRPr lang="en-US" dirty="0"/>
          </a:p>
          <a:p>
            <a:r>
              <a:rPr lang="fa-IR" dirty="0"/>
              <a:t>2.تخصیص هزینه های سربار به محصولات یا خدمات بر مبنای یک نرخ جذب معین</a:t>
            </a:r>
            <a:endParaRPr lang="en-US" dirty="0"/>
          </a:p>
          <a:p>
            <a:r>
              <a:rPr lang="fa-IR" dirty="0"/>
              <a:t>3. محاسبه بها تمام شده محصولات</a:t>
            </a:r>
            <a:endParaRPr lang="en-US" dirty="0"/>
          </a:p>
          <a:p>
            <a:r>
              <a:rPr lang="fa-IR" u="sng" dirty="0">
                <a:solidFill>
                  <a:srgbClr val="002060"/>
                </a:solidFill>
                <a:effectLst>
                  <a:outerShdw blurRad="38100" dist="38100" dir="2700000" algn="tl">
                    <a:srgbClr val="000000">
                      <a:alpha val="43137"/>
                    </a:srgbClr>
                  </a:outerShdw>
                </a:effectLst>
              </a:rPr>
              <a:t>مهمترین مشخصات  سیستمهای هزینه یابی سنتی ،به شرح زیر است :</a:t>
            </a:r>
            <a:endParaRPr lang="en-US" u="sng" dirty="0">
              <a:solidFill>
                <a:srgbClr val="002060"/>
              </a:solidFill>
              <a:effectLst>
                <a:outerShdw blurRad="38100" dist="38100" dir="2700000" algn="tl">
                  <a:srgbClr val="000000">
                    <a:alpha val="43137"/>
                  </a:srgbClr>
                </a:outerShdw>
              </a:effectLst>
            </a:endParaRPr>
          </a:p>
          <a:p>
            <a:pPr marL="342900" indent="-342900">
              <a:buFont typeface="Wingdings" panose="05000000000000000000" pitchFamily="2" charset="2"/>
              <a:buChar char="ü"/>
            </a:pPr>
            <a:r>
              <a:rPr lang="en-US" dirty="0" smtClean="0"/>
              <a:t>·</a:t>
            </a:r>
            <a:r>
              <a:rPr lang="fa-IR" dirty="0" smtClean="0"/>
              <a:t>هزینه </a:t>
            </a:r>
            <a:r>
              <a:rPr lang="fa-IR" dirty="0"/>
              <a:t>های مواد مستقیم و دستمزد مستقیم  که مستقیما قابل تخصیص به تولیدات باشند.</a:t>
            </a:r>
            <a:endParaRPr lang="en-US" dirty="0"/>
          </a:p>
          <a:p>
            <a:pPr marL="342900" indent="-342900">
              <a:buFont typeface="Wingdings" panose="05000000000000000000" pitchFamily="2" charset="2"/>
              <a:buChar char="ü"/>
            </a:pPr>
            <a:r>
              <a:rPr lang="en-US" dirty="0" smtClean="0"/>
              <a:t>·</a:t>
            </a:r>
            <a:r>
              <a:rPr lang="fa-IR" dirty="0" smtClean="0"/>
              <a:t>سربارهای </a:t>
            </a:r>
            <a:r>
              <a:rPr lang="fa-IR" dirty="0"/>
              <a:t>تولیدی و غیر تولیدی ،هزینه ها ی غیر مستقیم تلقی شده و با استفاده از نرخ سربار از پیش تعیین شده به تولیدات تخصیص داده می شوند. </a:t>
            </a:r>
            <a:endParaRPr lang="fa-IR" dirty="0" smtClean="0"/>
          </a:p>
          <a:p>
            <a:r>
              <a:rPr lang="fa-IR" dirty="0" smtClean="0">
                <a:solidFill>
                  <a:srgbClr val="002060"/>
                </a:solidFill>
              </a:rPr>
              <a:t>متداول </a:t>
            </a:r>
            <a:r>
              <a:rPr lang="fa-IR" dirty="0">
                <a:solidFill>
                  <a:srgbClr val="002060"/>
                </a:solidFill>
              </a:rPr>
              <a:t>ترین مبنای مورد استفاده برای تخصیص هزینه های سربار به تولیدات،ساعات کار مستقیم است .</a:t>
            </a:r>
            <a:endParaRPr lang="en-US" dirty="0">
              <a:solidFill>
                <a:srgbClr val="002060"/>
              </a:solidFill>
            </a:endParaRPr>
          </a:p>
          <a:p>
            <a:endParaRPr lang="en-US" dirty="0"/>
          </a:p>
        </p:txBody>
      </p:sp>
      <p:sp>
        <p:nvSpPr>
          <p:cNvPr id="4" name="Slide Number Placeholder 3"/>
          <p:cNvSpPr>
            <a:spLocks noGrp="1"/>
          </p:cNvSpPr>
          <p:nvPr>
            <p:ph type="sldNum" sz="quarter" idx="15"/>
          </p:nvPr>
        </p:nvSpPr>
        <p:spPr/>
        <p:txBody>
          <a:bodyPr/>
          <a:lstStyle/>
          <a:p>
            <a:fld id="{61CBA99E-C5C0-4440-9B70-C51B4227D693}" type="slidenum">
              <a:rPr lang="en-US" smtClean="0"/>
              <a:pPr/>
              <a:t>9</a:t>
            </a:fld>
            <a:endParaRPr lang="en-US"/>
          </a:p>
        </p:txBody>
      </p:sp>
    </p:spTree>
    <p:extLst>
      <p:ext uri="{BB962C8B-B14F-4D97-AF65-F5344CB8AC3E}">
        <p14:creationId xmlns:p14="http://schemas.microsoft.com/office/powerpoint/2010/main" val="3384200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616</TotalTime>
  <Words>2368</Words>
  <Application>Microsoft Office PowerPoint</Application>
  <PresentationFormat>On-screen Show (4:3)</PresentationFormat>
  <Paragraphs>175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Oriel</vt:lpstr>
      <vt:lpstr>بسمه تعالی</vt:lpstr>
      <vt:lpstr>مقدمه </vt:lpstr>
      <vt:lpstr>تاریخچه ABC</vt:lpstr>
      <vt:lpstr>...ادامه</vt:lpstr>
      <vt:lpstr>...ادامه</vt:lpstr>
      <vt:lpstr>تعریف ABC ( Activity Based Costing) </vt:lpstr>
      <vt:lpstr>...ادامه</vt:lpstr>
      <vt:lpstr>فرآیند محاسبه بهای تمام شده توسط سیستم های سنتی </vt:lpstr>
      <vt:lpstr>...ادامه فرآیند محاسبه بهای تمام شده توسط سیستم های سنتی </vt:lpstr>
      <vt:lpstr>ایرادات و نارسایی های سیستم هزینه یابی سنتی </vt:lpstr>
      <vt:lpstr>…ادامه</vt:lpstr>
      <vt:lpstr>...ادامه دلایل نارسایی سیستم  هزینه یابی سنتی</vt:lpstr>
      <vt:lpstr>...ادامه دلایل نارسایی سیستم  هزینه یابی سنتی</vt:lpstr>
      <vt:lpstr>حرکت به سوی ABC </vt:lpstr>
      <vt:lpstr>اصول و مبانی هزینه یابی بر مبنای فعالیت </vt:lpstr>
      <vt:lpstr>مراحل ABC </vt:lpstr>
      <vt:lpstr>1.تعریف فعالیتها </vt:lpstr>
      <vt:lpstr>طبقه بندی هزینه ها ی مربوط به هر فعالیت در روش ABC </vt:lpstr>
      <vt:lpstr>2 – محرکهای هزینه( عوامل بوجود آورنده هزینه)</vt:lpstr>
      <vt:lpstr>عوامل مهم در انتخاب محرکهای هزینه</vt:lpstr>
      <vt:lpstr>...ادامه عوامل مهم در انتخاب محرکهای هزینه</vt:lpstr>
      <vt:lpstr>...ادامه عوامل مهم در انتخاب محرکهای هزینه</vt:lpstr>
      <vt:lpstr>مراحل طراحی و اجرای سیستم ABC</vt:lpstr>
      <vt:lpstr>PowerPoint Presentation</vt:lpstr>
      <vt:lpstr>تفاوتهای عمده  روشهای  سنتی و ABC</vt:lpstr>
      <vt:lpstr>...ادامه</vt:lpstr>
      <vt:lpstr>اهمیت ABC  در دنیای امروز </vt:lpstr>
      <vt:lpstr>استفاده از روش ABC برای چه شرکتهایی مناسب است؟ </vt:lpstr>
      <vt:lpstr>مزایای ABC </vt:lpstr>
      <vt:lpstr>معایب سیستم ABC </vt:lpstr>
      <vt:lpstr>کاربردهای عملی ABC </vt:lpstr>
      <vt:lpstr>با تشکر از توجه شما...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85</cp:revision>
  <dcterms:created xsi:type="dcterms:W3CDTF">2014-04-22T14:39:03Z</dcterms:created>
  <dcterms:modified xsi:type="dcterms:W3CDTF">2014-04-29T10:56:28Z</dcterms:modified>
</cp:coreProperties>
</file>