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83" r:id="rId6"/>
    <p:sldId id="288" r:id="rId7"/>
    <p:sldId id="284" r:id="rId8"/>
    <p:sldId id="289" r:id="rId9"/>
    <p:sldId id="285" r:id="rId10"/>
    <p:sldId id="290" r:id="rId11"/>
    <p:sldId id="291" r:id="rId12"/>
    <p:sldId id="282" r:id="rId13"/>
    <p:sldId id="292" r:id="rId14"/>
    <p:sldId id="293" r:id="rId15"/>
    <p:sldId id="260" r:id="rId16"/>
    <p:sldId id="262" r:id="rId17"/>
    <p:sldId id="264" r:id="rId18"/>
    <p:sldId id="286" r:id="rId19"/>
    <p:sldId id="266" r:id="rId20"/>
    <p:sldId id="294" r:id="rId21"/>
    <p:sldId id="267" r:id="rId22"/>
    <p:sldId id="268" r:id="rId23"/>
    <p:sldId id="296" r:id="rId24"/>
    <p:sldId id="295" r:id="rId25"/>
    <p:sldId id="270" r:id="rId26"/>
    <p:sldId id="271" r:id="rId27"/>
    <p:sldId id="297" r:id="rId28"/>
    <p:sldId id="273" r:id="rId29"/>
    <p:sldId id="275" r:id="rId30"/>
    <p:sldId id="298" r:id="rId31"/>
    <p:sldId id="276" r:id="rId32"/>
    <p:sldId id="277" r:id="rId33"/>
    <p:sldId id="278" r:id="rId34"/>
    <p:sldId id="299" r:id="rId35"/>
    <p:sldId id="279" r:id="rId36"/>
    <p:sldId id="280" r:id="rId37"/>
    <p:sldId id="300" r:id="rId38"/>
    <p:sldId id="281" r:id="rId39"/>
    <p:sldId id="287" r:id="rId40"/>
    <p:sldId id="274"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29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C1BF55-3707-40B8-B8EA-7D76F3D5FC07}"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4159059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C1BF55-3707-40B8-B8EA-7D76F3D5FC07}"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3744600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C1BF55-3707-40B8-B8EA-7D76F3D5FC07}"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DD0DA-CBC2-49DC-807B-743FB1CA3C1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19125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C1BF55-3707-40B8-B8EA-7D76F3D5FC07}"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702540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C1BF55-3707-40B8-B8EA-7D76F3D5FC07}"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DD0DA-CBC2-49DC-807B-743FB1CA3C1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62418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C1BF55-3707-40B8-B8EA-7D76F3D5FC07}"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3727631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C1BF55-3707-40B8-B8EA-7D76F3D5FC07}"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24882210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C1BF55-3707-40B8-B8EA-7D76F3D5FC07}"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3628448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C1BF55-3707-40B8-B8EA-7D76F3D5FC07}"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4236153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C1BF55-3707-40B8-B8EA-7D76F3D5FC07}" type="datetimeFigureOut">
              <a:rPr lang="en-US" smtClean="0"/>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607565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C1BF55-3707-40B8-B8EA-7D76F3D5FC07}" type="datetimeFigureOut">
              <a:rPr lang="en-US" smtClean="0"/>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2399691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C1BF55-3707-40B8-B8EA-7D76F3D5FC07}" type="datetimeFigureOut">
              <a:rPr lang="en-US" smtClean="0"/>
              <a:t>11/17/2013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3926675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BC1BF55-3707-40B8-B8EA-7D76F3D5FC07}" type="datetimeFigureOut">
              <a:rPr lang="en-US" smtClean="0"/>
              <a:t>11/17/2013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3418483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1BF55-3707-40B8-B8EA-7D76F3D5FC07}" type="datetimeFigureOut">
              <a:rPr lang="en-US" smtClean="0"/>
              <a:t>11/17/2013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293404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1BF55-3707-40B8-B8EA-7D76F3D5FC07}" type="datetimeFigureOut">
              <a:rPr lang="en-US" smtClean="0"/>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2593981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1BF55-3707-40B8-B8EA-7D76F3D5FC07}" type="datetimeFigureOut">
              <a:rPr lang="en-US" smtClean="0"/>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DD0DA-CBC2-49DC-807B-743FB1CA3C1D}" type="slidenum">
              <a:rPr lang="en-US" smtClean="0"/>
              <a:t>‹#›</a:t>
            </a:fld>
            <a:endParaRPr lang="en-US"/>
          </a:p>
        </p:txBody>
      </p:sp>
    </p:spTree>
    <p:extLst>
      <p:ext uri="{BB962C8B-B14F-4D97-AF65-F5344CB8AC3E}">
        <p14:creationId xmlns:p14="http://schemas.microsoft.com/office/powerpoint/2010/main" val="769992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BC1BF55-3707-40B8-B8EA-7D76F3D5FC07}" type="datetimeFigureOut">
              <a:rPr lang="en-US" smtClean="0"/>
              <a:t>11/17/2013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571DD0DA-CBC2-49DC-807B-743FB1CA3C1D}" type="slidenum">
              <a:rPr lang="en-US" smtClean="0"/>
              <a:t>‹#›</a:t>
            </a:fld>
            <a:endParaRPr lang="en-US"/>
          </a:p>
        </p:txBody>
      </p:sp>
    </p:spTree>
    <p:extLst>
      <p:ext uri="{BB962C8B-B14F-4D97-AF65-F5344CB8AC3E}">
        <p14:creationId xmlns:p14="http://schemas.microsoft.com/office/powerpoint/2010/main" val="192060544"/>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611" y="232135"/>
            <a:ext cx="5423723" cy="1499016"/>
          </a:xfrm>
          <a:prstGeom prst="rect">
            <a:avLst/>
          </a:prstGeom>
        </p:spPr>
      </p:pic>
      <p:sp>
        <p:nvSpPr>
          <p:cNvPr id="5" name="TextBox 4"/>
          <p:cNvSpPr txBox="1"/>
          <p:nvPr/>
        </p:nvSpPr>
        <p:spPr>
          <a:xfrm>
            <a:off x="668740" y="1918186"/>
            <a:ext cx="8175009" cy="3554819"/>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274320" indent="-274320" algn="r">
              <a:lnSpc>
                <a:spcPct val="150000"/>
              </a:lnSpc>
              <a:defRPr/>
            </a:pPr>
            <a:r>
              <a:rPr lang="fa-IR" sz="3400" dirty="0" smtClean="0">
                <a:solidFill>
                  <a:srgbClr val="0070C0"/>
                </a:solidFill>
                <a:latin typeface="Arial" panose="020B0604020202020204" pitchFamily="34" charset="0"/>
                <a:cs typeface="Arial" panose="020B0604020202020204" pitchFamily="34" charset="0"/>
              </a:rPr>
              <a:t>اثرات فلزات سنگین</a:t>
            </a:r>
          </a:p>
          <a:p>
            <a:pPr marL="274320" indent="-274320" algn="r">
              <a:lnSpc>
                <a:spcPct val="150000"/>
              </a:lnSpc>
              <a:defRPr/>
            </a:pPr>
            <a:endParaRPr lang="fa-IR" sz="3200" dirty="0" smtClean="0">
              <a:solidFill>
                <a:srgbClr val="0070C0"/>
              </a:solidFill>
              <a:latin typeface="Arial" panose="020B0604020202020204" pitchFamily="34" charset="0"/>
              <a:cs typeface="Arial" panose="020B0604020202020204" pitchFamily="34" charset="0"/>
            </a:endParaRPr>
          </a:p>
          <a:p>
            <a:pPr marL="274320" indent="-274320" algn="r" rtl="1">
              <a:lnSpc>
                <a:spcPct val="150000"/>
              </a:lnSpc>
              <a:defRPr/>
            </a:pPr>
            <a:r>
              <a:rPr lang="fa-IR" sz="2800" b="1" dirty="0" smtClean="0">
                <a:solidFill>
                  <a:srgbClr val="0070C0"/>
                </a:solidFill>
                <a:latin typeface="Arial" panose="020B0604020202020204" pitchFamily="34" charset="0"/>
                <a:cs typeface="Arial" panose="020B0604020202020204" pitchFamily="34" charset="0"/>
              </a:rPr>
              <a:t>بنفشه قاسمی</a:t>
            </a:r>
            <a:endParaRPr lang="fa-IR" sz="2800" dirty="0" smtClean="0">
              <a:solidFill>
                <a:srgbClr val="0070C0"/>
              </a:solidFill>
              <a:latin typeface="Arial" panose="020B0604020202020204" pitchFamily="34" charset="0"/>
              <a:cs typeface="Arial" panose="020B0604020202020204" pitchFamily="34" charset="0"/>
            </a:endParaRPr>
          </a:p>
          <a:p>
            <a:pPr marL="274320" indent="-274320" algn="r">
              <a:lnSpc>
                <a:spcPct val="150000"/>
              </a:lnSpc>
              <a:defRPr/>
            </a:pPr>
            <a:r>
              <a:rPr lang="fa-IR" sz="2800" dirty="0" smtClean="0">
                <a:solidFill>
                  <a:srgbClr val="0070C0"/>
                </a:solidFill>
                <a:latin typeface="Arial" panose="020B0604020202020204" pitchFamily="34" charset="0"/>
                <a:cs typeface="Arial" panose="020B0604020202020204" pitchFamily="34" charset="0"/>
              </a:rPr>
              <a:t>   دانشجوی ارشد بوم شناسی دریا</a:t>
            </a:r>
          </a:p>
          <a:p>
            <a:pPr marL="274320" indent="-274320" algn="r">
              <a:lnSpc>
                <a:spcPct val="150000"/>
              </a:lnSpc>
              <a:defRPr/>
            </a:pPr>
            <a:r>
              <a:rPr lang="fa-IR" sz="2800" dirty="0" smtClean="0">
                <a:solidFill>
                  <a:srgbClr val="0070C0"/>
                </a:solidFill>
                <a:latin typeface="Arial" panose="020B0604020202020204" pitchFamily="34" charset="0"/>
                <a:cs typeface="Arial" panose="020B0604020202020204" pitchFamily="34" charset="0"/>
              </a:rPr>
              <a:t>زمستان </a:t>
            </a:r>
            <a:r>
              <a:rPr lang="fa-IR" sz="2800" dirty="0" smtClean="0">
                <a:solidFill>
                  <a:srgbClr val="0070C0"/>
                </a:solidFill>
                <a:cs typeface="B Titr" pitchFamily="2" charset="-78"/>
              </a:rPr>
              <a:t>94</a:t>
            </a:r>
            <a:endParaRPr lang="fa-IR" sz="2800" dirty="0" smtClean="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2245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9182" y="0"/>
            <a:ext cx="9321421" cy="6832640"/>
          </a:xfrm>
          <a:prstGeom prst="rect">
            <a:avLst/>
          </a:prstGeom>
        </p:spPr>
        <p:txBody>
          <a:bodyPr wrap="square">
            <a:spAutoFit/>
          </a:bodyPr>
          <a:lstStyle/>
          <a:p>
            <a:pPr algn="just" rtl="1"/>
            <a:r>
              <a:rPr lang="fa-IR" sz="2800" dirty="0">
                <a:solidFill>
                  <a:srgbClr val="BE297E"/>
                </a:solidFill>
                <a:latin typeface="Arial" panose="020B0604020202020204" pitchFamily="34" charset="0"/>
                <a:cs typeface="Arial" panose="020B0604020202020204" pitchFamily="34" charset="0"/>
              </a:rPr>
              <a:t>تشکیل کمپلکس بین فلز و پروتئین ها </a:t>
            </a:r>
            <a:endParaRPr lang="fa-IR" sz="2800" dirty="0" smtClean="0">
              <a:solidFill>
                <a:srgbClr val="BE297E"/>
              </a:solidFill>
              <a:latin typeface="Arial" panose="020B0604020202020204" pitchFamily="34" charset="0"/>
              <a:cs typeface="Arial" panose="020B0604020202020204" pitchFamily="34" charset="0"/>
            </a:endParaRPr>
          </a:p>
          <a:p>
            <a:pPr algn="just" rtl="1"/>
            <a:r>
              <a:rPr lang="fa-IR" sz="2800" dirty="0" smtClean="0">
                <a:latin typeface="Arial" panose="020B0604020202020204" pitchFamily="34" charset="0"/>
                <a:cs typeface="Arial" panose="020B0604020202020204" pitchFamily="34" charset="0"/>
              </a:rPr>
              <a:t>پس </a:t>
            </a:r>
            <a:r>
              <a:rPr lang="fa-IR" sz="2800" dirty="0">
                <a:latin typeface="Arial" panose="020B0604020202020204" pitchFamily="34" charset="0"/>
                <a:cs typeface="Arial" panose="020B0604020202020204" pitchFamily="34" charset="0"/>
              </a:rPr>
              <a:t>از ورود یک فلز به بدن ممکن است با پروتئین های مختلف باند شده و به این ترتیب کمپلکس های مختلف فلز - پروتئین شکل گیرد که این عمل باعث کاهش سمیت فلز در بدن خواهد شد .</a:t>
            </a:r>
          </a:p>
          <a:p>
            <a:pPr algn="just" rtl="1"/>
            <a:endParaRPr lang="fa-IR" dirty="0">
              <a:latin typeface="Arial" panose="020B0604020202020204" pitchFamily="34" charset="0"/>
              <a:cs typeface="Arial" panose="020B0604020202020204" pitchFamily="34" charset="0"/>
            </a:endParaRPr>
          </a:p>
          <a:p>
            <a:pPr algn="just" rtl="1"/>
            <a:r>
              <a:rPr lang="fa-IR" sz="2800" dirty="0">
                <a:solidFill>
                  <a:srgbClr val="BE297E"/>
                </a:solidFill>
                <a:latin typeface="Arial" panose="020B0604020202020204" pitchFamily="34" charset="0"/>
                <a:cs typeface="Arial" panose="020B0604020202020204" pitchFamily="34" charset="0"/>
              </a:rPr>
              <a:t>وضع سلامت </a:t>
            </a:r>
            <a:r>
              <a:rPr lang="fa-IR" sz="2800" dirty="0" smtClean="0">
                <a:solidFill>
                  <a:srgbClr val="BE297E"/>
                </a:solidFill>
                <a:latin typeface="Arial" panose="020B0604020202020204" pitchFamily="34" charset="0"/>
                <a:cs typeface="Arial" panose="020B0604020202020204" pitchFamily="34" charset="0"/>
              </a:rPr>
              <a:t>فرد</a:t>
            </a:r>
          </a:p>
          <a:p>
            <a:pPr algn="just" rtl="1"/>
            <a:r>
              <a:rPr lang="fa-IR" sz="2800" dirty="0" smtClean="0">
                <a:latin typeface="Arial" panose="020B0604020202020204" pitchFamily="34" charset="0"/>
                <a:cs typeface="Arial" panose="020B0604020202020204" pitchFamily="34" charset="0"/>
              </a:rPr>
              <a:t>نارسایی </a:t>
            </a:r>
            <a:r>
              <a:rPr lang="fa-IR" sz="2800" dirty="0">
                <a:latin typeface="Arial" panose="020B0604020202020204" pitchFamily="34" charset="0"/>
                <a:cs typeface="Arial" panose="020B0604020202020204" pitchFamily="34" charset="0"/>
              </a:rPr>
              <a:t>های کبد به عنوان اندام سم زدایی اصلی در بدن باعث افزایش مسمومیت ناشی از فلزات خواهد شد . همینطور اختلالات کلیوی نیز با کاهش دفع فلزات سمی از کلیه، شدت مسمومیت با آنها را افزایش می دهد </a:t>
            </a:r>
            <a:r>
              <a:rPr lang="fa-IR" sz="2800" dirty="0" smtClean="0">
                <a:latin typeface="Arial" panose="020B0604020202020204" pitchFamily="34" charset="0"/>
                <a:cs typeface="Arial" panose="020B0604020202020204" pitchFamily="34" charset="0"/>
              </a:rPr>
              <a:t>.</a:t>
            </a:r>
          </a:p>
          <a:p>
            <a:pPr algn="just" rtl="1"/>
            <a:endParaRPr lang="fa-IR" sz="2800" dirty="0">
              <a:latin typeface="Arial" panose="020B0604020202020204" pitchFamily="34" charset="0"/>
              <a:cs typeface="Arial" panose="020B0604020202020204" pitchFamily="34" charset="0"/>
            </a:endParaRPr>
          </a:p>
          <a:p>
            <a:pPr algn="just" rtl="1"/>
            <a:r>
              <a:rPr lang="fa-IR" sz="2800" dirty="0">
                <a:solidFill>
                  <a:srgbClr val="BE297E"/>
                </a:solidFill>
                <a:latin typeface="Arial" panose="020B0604020202020204" pitchFamily="34" charset="0"/>
                <a:cs typeface="Arial" panose="020B0604020202020204" pitchFamily="34" charset="0"/>
              </a:rPr>
              <a:t>رژیم غذایی </a:t>
            </a:r>
            <a:endParaRPr lang="fa-IR" sz="2800" dirty="0" smtClean="0">
              <a:solidFill>
                <a:srgbClr val="BE297E"/>
              </a:solidFill>
              <a:latin typeface="Arial" panose="020B0604020202020204" pitchFamily="34" charset="0"/>
              <a:cs typeface="Arial" panose="020B0604020202020204" pitchFamily="34" charset="0"/>
            </a:endParaRPr>
          </a:p>
          <a:p>
            <a:pPr algn="just" rtl="1"/>
            <a:r>
              <a:rPr lang="fa-IR" sz="2800" dirty="0" smtClean="0">
                <a:latin typeface="Arial" panose="020B0604020202020204" pitchFamily="34" charset="0"/>
                <a:cs typeface="Arial" panose="020B0604020202020204" pitchFamily="34" charset="0"/>
              </a:rPr>
              <a:t>برخی </a:t>
            </a:r>
            <a:r>
              <a:rPr lang="fa-IR" sz="2800" dirty="0">
                <a:latin typeface="Arial" panose="020B0604020202020204" pitchFamily="34" charset="0"/>
                <a:cs typeface="Arial" panose="020B0604020202020204" pitchFamily="34" charset="0"/>
              </a:rPr>
              <a:t>از پروتئین ها و عناصر موجود در رژیم غذایی فرد باعث تغییر در میزان مسمومیت ناشی از فلزات خواهد شد . به نظر می رسد مکانیسم این تغییر بصورت رقابت در جذب ( سرب و کلسیم )، رقابت در اتصال به پروتئین های حامل ( سرب و آهن )، رقابت در باند شدن های درون سلولی ( روی و جیوه ) باشد .</a:t>
            </a:r>
          </a:p>
        </p:txBody>
      </p:sp>
    </p:spTree>
    <p:extLst>
      <p:ext uri="{BB962C8B-B14F-4D97-AF65-F5344CB8AC3E}">
        <p14:creationId xmlns:p14="http://schemas.microsoft.com/office/powerpoint/2010/main" val="4189793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78533" y="337360"/>
            <a:ext cx="2465740" cy="1015663"/>
          </a:xfrm>
          <a:prstGeom prst="rect">
            <a:avLst/>
          </a:prstGeom>
        </p:spPr>
        <p:txBody>
          <a:bodyPr wrap="none">
            <a:spAutoFit/>
          </a:bodyPr>
          <a:lstStyle/>
          <a:p>
            <a:pPr algn="just" rtl="1"/>
            <a:r>
              <a:rPr lang="fa-IR" sz="6000" b="1" dirty="0">
                <a:solidFill>
                  <a:srgbClr val="BE297E"/>
                </a:solidFill>
                <a:latin typeface="Arial" panose="020B0604020202020204" pitchFamily="34" charset="0"/>
                <a:cs typeface="Arial" panose="020B0604020202020204" pitchFamily="34" charset="0"/>
              </a:rPr>
              <a:t>آلومینیوم</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804" y="1746912"/>
            <a:ext cx="7792159" cy="4455281"/>
          </a:xfrm>
          <a:prstGeom prst="round2DiagRect">
            <a:avLst>
              <a:gd name="adj1" fmla="val 16667"/>
              <a:gd name="adj2" fmla="val 23586"/>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4245675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3773" y="177421"/>
            <a:ext cx="9144000" cy="5509200"/>
          </a:xfrm>
          <a:prstGeom prst="rect">
            <a:avLst/>
          </a:prstGeom>
          <a:noFill/>
        </p:spPr>
        <p:txBody>
          <a:bodyPr wrap="square" rtlCol="0">
            <a:spAutoFit/>
          </a:bodyPr>
          <a:lstStyle/>
          <a:p>
            <a:pPr algn="just" rtl="1"/>
            <a:r>
              <a:rPr lang="fa-IR" sz="3200" b="1" dirty="0">
                <a:solidFill>
                  <a:srgbClr val="BE297E"/>
                </a:solidFill>
                <a:latin typeface="Arial" panose="020B0604020202020204" pitchFamily="34" charset="0"/>
                <a:cs typeface="Arial" panose="020B0604020202020204" pitchFamily="34" charset="0"/>
              </a:rPr>
              <a:t>آلومینیوم</a:t>
            </a:r>
          </a:p>
          <a:p>
            <a:pPr algn="just" rtl="1"/>
            <a:r>
              <a:rPr lang="fa-IR" sz="2800" dirty="0">
                <a:latin typeface="Arial" panose="020B0604020202020204" pitchFamily="34" charset="0"/>
                <a:cs typeface="Arial" panose="020B0604020202020204" pitchFamily="34" charset="0"/>
              </a:rPr>
              <a:t>منبع قابل ملاحظه برای آلومینیوم، بازیافت این فلز از قوطی ها و ظروف آلومینیومی و سنگ معدن آن ، بوکسیت می باشد . آلومینیوم به علت وزن سبک و قابلیت شکل گیری در صنایع ساختمانی، ساخت ظروف، صنایع بسته بندی، اتومبیل سازی، رنگ سازی، داروسازی و ... کاربرد دارد . مهمترین ترکیبات سمی آلومینیوم، سولفات آلومینیوم، استات آلومینیوم و سولفات مضاعف آلومینیوم و پتاسیم می باشد .</a:t>
            </a:r>
          </a:p>
          <a:p>
            <a:pPr algn="just" rtl="1"/>
            <a:r>
              <a:rPr lang="fa-IR" sz="2000" dirty="0">
                <a:latin typeface="Arial" panose="020B0604020202020204" pitchFamily="34" charset="0"/>
                <a:cs typeface="Arial" panose="020B0604020202020204" pitchFamily="34" charset="0"/>
              </a:rPr>
              <a:t> </a:t>
            </a:r>
          </a:p>
          <a:p>
            <a:pPr algn="just" rtl="1"/>
            <a:endParaRPr lang="fa-IR" sz="2800" dirty="0">
              <a:solidFill>
                <a:srgbClr val="BE297E"/>
              </a:solidFill>
              <a:latin typeface="Arial" panose="020B0604020202020204" pitchFamily="34" charset="0"/>
              <a:cs typeface="Arial" panose="020B0604020202020204" pitchFamily="34" charset="0"/>
            </a:endParaRPr>
          </a:p>
          <a:p>
            <a:pPr algn="just" rtl="1"/>
            <a:r>
              <a:rPr lang="fa-IR" sz="2800" dirty="0">
                <a:latin typeface="Arial" panose="020B0604020202020204" pitchFamily="34" charset="0"/>
                <a:cs typeface="Arial" panose="020B0604020202020204" pitchFamily="34" charset="0"/>
              </a:rPr>
              <a:t>املاح محلول آلومینیوم از طریق مجاری تنفسی، گوارشی و تماس جلدی جذب شده و در بیشتر بافت های بدن توزیع و عمدتا در کبد، کلیه و پانکراس ذخیره می شود.</a:t>
            </a:r>
          </a:p>
          <a:p>
            <a:pPr algn="just" rtl="1"/>
            <a:r>
              <a:rPr lang="fa-IR"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963092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126" y="215206"/>
            <a:ext cx="9266830" cy="3939540"/>
          </a:xfrm>
          <a:prstGeom prst="rect">
            <a:avLst/>
          </a:prstGeom>
        </p:spPr>
        <p:txBody>
          <a:bodyPr wrap="square">
            <a:spAutoFit/>
          </a:bodyPr>
          <a:lstStyle/>
          <a:p>
            <a:pPr algn="just" rtl="1"/>
            <a:r>
              <a:rPr lang="fa-IR" sz="3200" dirty="0">
                <a:solidFill>
                  <a:srgbClr val="BE297E"/>
                </a:solidFill>
                <a:latin typeface="Arial" panose="020B0604020202020204" pitchFamily="34" charset="0"/>
                <a:cs typeface="Arial" panose="020B0604020202020204" pitchFamily="34" charset="0"/>
              </a:rPr>
              <a:t>مکانیسم اثر</a:t>
            </a:r>
          </a:p>
          <a:p>
            <a:pPr algn="just" rtl="1"/>
            <a:r>
              <a:rPr lang="fa-IR" sz="2800" dirty="0">
                <a:latin typeface="Arial" panose="020B0604020202020204" pitchFamily="34" charset="0"/>
                <a:cs typeface="Arial" panose="020B0604020202020204" pitchFamily="34" charset="0"/>
              </a:rPr>
              <a:t>آلومینیوم می تواند باعث نارسایی کبد و کلیه و همچنین با تجمع در بافت استخوانی باعث اختلالات سلولی و کاهش فعالیت مغز استخوان شود .</a:t>
            </a:r>
          </a:p>
          <a:p>
            <a:pPr algn="just" rtl="1"/>
            <a:r>
              <a:rPr lang="fa-IR" dirty="0">
                <a:latin typeface="Arial" panose="020B0604020202020204" pitchFamily="34" charset="0"/>
                <a:cs typeface="Arial" panose="020B0604020202020204" pitchFamily="34" charset="0"/>
              </a:rPr>
              <a:t> </a:t>
            </a:r>
          </a:p>
          <a:p>
            <a:pPr algn="just" rtl="1"/>
            <a:r>
              <a:rPr lang="fa-IR" sz="3200" dirty="0">
                <a:solidFill>
                  <a:srgbClr val="BE297E"/>
                </a:solidFill>
                <a:latin typeface="Arial" panose="020B0604020202020204" pitchFamily="34" charset="0"/>
                <a:cs typeface="Arial" panose="020B0604020202020204" pitchFamily="34" charset="0"/>
              </a:rPr>
              <a:t>علایم مسمومیت</a:t>
            </a:r>
          </a:p>
          <a:p>
            <a:pPr algn="just" rtl="1"/>
            <a:r>
              <a:rPr lang="fa-IR" sz="2800" dirty="0">
                <a:latin typeface="Arial" panose="020B0604020202020204" pitchFamily="34" charset="0"/>
                <a:cs typeface="Arial" panose="020B0604020202020204" pitchFamily="34" charset="0"/>
              </a:rPr>
              <a:t>مسمومیت خوراکی باعث ایجاد سوزش در دهان و گلو، اسهال و استفراغ و آسیب بافت مخاطی دستگاه گوارش می گردد. استنشاق مقادیر زیاد گرد و غبار آلومینیوم ایجاد اختلالات تنفسی بصورت درد قفسه سینه، سرفه های خشک، تنگی نفس و آمفیزم ریوی می نماید</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0631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43260" y="378304"/>
            <a:ext cx="2836034" cy="830997"/>
          </a:xfrm>
          <a:prstGeom prst="rect">
            <a:avLst/>
          </a:prstGeom>
        </p:spPr>
        <p:txBody>
          <a:bodyPr wrap="none">
            <a:spAutoFit/>
          </a:bodyPr>
          <a:lstStyle/>
          <a:p>
            <a:pPr algn="just" rtl="1"/>
            <a:r>
              <a:rPr lang="fa-IR" sz="4800" b="1" dirty="0">
                <a:solidFill>
                  <a:srgbClr val="BE297E"/>
                </a:solidFill>
                <a:latin typeface="Arial" panose="020B0604020202020204" pitchFamily="34" charset="0"/>
                <a:cs typeface="Arial" panose="020B0604020202020204" pitchFamily="34" charset="0"/>
              </a:rPr>
              <a:t>سرب </a:t>
            </a:r>
            <a:r>
              <a:rPr lang="en-US" sz="4800" b="1" dirty="0">
                <a:solidFill>
                  <a:srgbClr val="BE297E"/>
                </a:solidFill>
                <a:latin typeface="Arial" panose="020B0604020202020204" pitchFamily="34" charset="0"/>
                <a:cs typeface="Arial" panose="020B0604020202020204" pitchFamily="34" charset="0"/>
              </a:rPr>
              <a:t>Lead</a:t>
            </a:r>
            <a:endParaRPr lang="fa-IR" sz="4800" b="1" dirty="0">
              <a:solidFill>
                <a:srgbClr val="BE297E"/>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7565" y="1856094"/>
            <a:ext cx="7792159" cy="4455281"/>
          </a:xfrm>
          <a:prstGeom prst="round2DiagRect">
            <a:avLst>
              <a:gd name="adj1" fmla="val 16667"/>
              <a:gd name="adj2" fmla="val 23586"/>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359947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830" y="177421"/>
            <a:ext cx="9157648" cy="6924973"/>
          </a:xfrm>
          <a:prstGeom prst="rect">
            <a:avLst/>
          </a:prstGeom>
          <a:noFill/>
        </p:spPr>
        <p:txBody>
          <a:bodyPr wrap="square" rtlCol="0">
            <a:spAutoFit/>
          </a:bodyPr>
          <a:lstStyle/>
          <a:p>
            <a:pPr algn="just" rtl="1"/>
            <a:r>
              <a:rPr lang="fa-IR" sz="2800" b="1" dirty="0" smtClean="0">
                <a:solidFill>
                  <a:srgbClr val="BE297E"/>
                </a:solidFill>
                <a:latin typeface="Arial" panose="020B0604020202020204" pitchFamily="34" charset="0"/>
                <a:cs typeface="Arial" panose="020B0604020202020204" pitchFamily="34" charset="0"/>
              </a:rPr>
              <a:t>سرب </a:t>
            </a:r>
            <a:r>
              <a:rPr lang="en-US" sz="2800" b="1" dirty="0" smtClean="0">
                <a:solidFill>
                  <a:srgbClr val="BE297E"/>
                </a:solidFill>
                <a:latin typeface="Arial" panose="020B0604020202020204" pitchFamily="34" charset="0"/>
                <a:cs typeface="Arial" panose="020B0604020202020204" pitchFamily="34" charset="0"/>
              </a:rPr>
              <a:t>Lead</a:t>
            </a:r>
            <a:endParaRPr lang="fa-IR" sz="2800" b="1" dirty="0" smtClean="0">
              <a:solidFill>
                <a:srgbClr val="BE297E"/>
              </a:solidFill>
              <a:latin typeface="Arial" panose="020B0604020202020204" pitchFamily="34" charset="0"/>
              <a:cs typeface="Arial" panose="020B0604020202020204" pitchFamily="34" charset="0"/>
            </a:endParaRPr>
          </a:p>
          <a:p>
            <a:pPr algn="just" rtl="1"/>
            <a:endParaRPr lang="fa-IR" sz="2800" dirty="0" smtClean="0">
              <a:latin typeface="Arial" panose="020B0604020202020204" pitchFamily="34" charset="0"/>
              <a:cs typeface="Arial" panose="020B0604020202020204" pitchFamily="34" charset="0"/>
            </a:endParaRPr>
          </a:p>
          <a:p>
            <a:pPr algn="just" rtl="1"/>
            <a:r>
              <a:rPr lang="ar-SA" sz="2800" dirty="0">
                <a:latin typeface="Arial" panose="020B0604020202020204" pitchFamily="34" charset="0"/>
                <a:cs typeface="Arial" panose="020B0604020202020204" pitchFamily="34" charset="0"/>
              </a:rPr>
              <a:t>سرب </a:t>
            </a:r>
            <a:r>
              <a:rPr lang="ar-SA" sz="2800" dirty="0" smtClean="0">
                <a:latin typeface="Arial" panose="020B0604020202020204" pitchFamily="34" charset="0"/>
                <a:cs typeface="Arial" panose="020B0604020202020204" pitchFamily="34" charset="0"/>
              </a:rPr>
              <a:t>عنصری فلزی </a:t>
            </a:r>
            <a:r>
              <a:rPr lang="ar-SA" sz="2800" dirty="0">
                <a:latin typeface="Arial" panose="020B0604020202020204" pitchFamily="34" charset="0"/>
                <a:cs typeface="Arial" panose="020B0604020202020204" pitchFamily="34" charset="0"/>
              </a:rPr>
              <a:t>و نرم به رنگ </a:t>
            </a:r>
            <a:r>
              <a:rPr lang="ar-SA" sz="2800" dirty="0" smtClean="0">
                <a:latin typeface="Arial" panose="020B0604020202020204" pitchFamily="34" charset="0"/>
                <a:cs typeface="Arial" panose="020B0604020202020204" pitchFamily="34" charset="0"/>
              </a:rPr>
              <a:t>سفید مایل </a:t>
            </a:r>
            <a:r>
              <a:rPr lang="ar-SA" sz="2800" dirty="0">
                <a:latin typeface="Arial" panose="020B0604020202020204" pitchFamily="34" charset="0"/>
                <a:cs typeface="Arial" panose="020B0604020202020204" pitchFamily="34" charset="0"/>
              </a:rPr>
              <a:t>به </a:t>
            </a:r>
            <a:r>
              <a:rPr lang="ar-SA" sz="2800" dirty="0" smtClean="0">
                <a:latin typeface="Arial" panose="020B0604020202020204" pitchFamily="34" charset="0"/>
                <a:cs typeface="Arial" panose="020B0604020202020204" pitchFamily="34" charset="0"/>
              </a:rPr>
              <a:t>آبی </a:t>
            </a:r>
            <a:endParaRPr lang="fa-IR" sz="2800" dirty="0" smtClean="0">
              <a:latin typeface="Arial" panose="020B0604020202020204" pitchFamily="34" charset="0"/>
              <a:cs typeface="Arial" panose="020B0604020202020204" pitchFamily="34" charset="0"/>
            </a:endParaRPr>
          </a:p>
          <a:p>
            <a:pPr algn="just" rtl="1"/>
            <a:endParaRPr lang="fa-IR" sz="2800" dirty="0">
              <a:latin typeface="Arial" panose="020B0604020202020204" pitchFamily="34" charset="0"/>
              <a:cs typeface="Arial" panose="020B0604020202020204" pitchFamily="34" charset="0"/>
            </a:endParaRPr>
          </a:p>
          <a:p>
            <a:pPr algn="just" rtl="1"/>
            <a:r>
              <a:rPr lang="ar-SA" sz="2800" dirty="0" smtClean="0">
                <a:latin typeface="Arial" panose="020B0604020202020204" pitchFamily="34" charset="0"/>
                <a:cs typeface="Arial" panose="020B0604020202020204" pitchFamily="34" charset="0"/>
              </a:rPr>
              <a:t>فوق </a:t>
            </a:r>
            <a:r>
              <a:rPr lang="ar-SA" sz="2800" dirty="0">
                <a:latin typeface="Arial" panose="020B0604020202020204" pitchFamily="34" charset="0"/>
                <a:cs typeface="Arial" panose="020B0604020202020204" pitchFamily="34" charset="0"/>
              </a:rPr>
              <a:t>العاده </a:t>
            </a:r>
            <a:r>
              <a:rPr lang="ar-SA" sz="2800" dirty="0" smtClean="0">
                <a:latin typeface="Arial" panose="020B0604020202020204" pitchFamily="34" charset="0"/>
                <a:cs typeface="Arial" panose="020B0604020202020204" pitchFamily="34" charset="0"/>
              </a:rPr>
              <a:t>سمی </a:t>
            </a:r>
            <a:endParaRPr lang="fa-IR" sz="2800" dirty="0" smtClean="0">
              <a:latin typeface="Arial" panose="020B0604020202020204" pitchFamily="34" charset="0"/>
              <a:cs typeface="Arial" panose="020B0604020202020204" pitchFamily="34" charset="0"/>
            </a:endParaRPr>
          </a:p>
          <a:p>
            <a:pPr algn="just" rtl="1"/>
            <a:endParaRPr lang="fa-IR" sz="2800" dirty="0">
              <a:latin typeface="Arial" panose="020B0604020202020204" pitchFamily="34" charset="0"/>
              <a:cs typeface="Arial" panose="020B0604020202020204" pitchFamily="34" charset="0"/>
            </a:endParaRPr>
          </a:p>
          <a:p>
            <a:pPr algn="just" rtl="1"/>
            <a:r>
              <a:rPr lang="ar-SA" sz="2800" dirty="0" smtClean="0">
                <a:latin typeface="Arial" panose="020B0604020202020204" pitchFamily="34" charset="0"/>
                <a:cs typeface="Arial" panose="020B0604020202020204" pitchFamily="34" charset="0"/>
              </a:rPr>
              <a:t>سرب </a:t>
            </a:r>
            <a:r>
              <a:rPr lang="ar-SA" sz="2800" dirty="0">
                <a:latin typeface="Arial" panose="020B0604020202020204" pitchFamily="34" charset="0"/>
                <a:cs typeface="Arial" panose="020B0604020202020204" pitchFamily="34" charset="0"/>
              </a:rPr>
              <a:t>به طور </a:t>
            </a:r>
            <a:r>
              <a:rPr lang="ar-SA" sz="2800" dirty="0" smtClean="0">
                <a:latin typeface="Arial" panose="020B0604020202020204" pitchFamily="34" charset="0"/>
                <a:cs typeface="Arial" panose="020B0604020202020204" pitchFamily="34" charset="0"/>
              </a:rPr>
              <a:t>طبیعی </a:t>
            </a:r>
            <a:r>
              <a:rPr lang="ar-SA" sz="2800" dirty="0">
                <a:latin typeface="Arial" panose="020B0604020202020204" pitchFamily="34" charset="0"/>
                <a:cs typeface="Arial" panose="020B0604020202020204" pitchFamily="34" charset="0"/>
              </a:rPr>
              <a:t>در </a:t>
            </a:r>
            <a:r>
              <a:rPr lang="ar-SA" sz="2800" dirty="0" smtClean="0">
                <a:latin typeface="Arial" panose="020B0604020202020204" pitchFamily="34" charset="0"/>
                <a:cs typeface="Arial" panose="020B0604020202020204" pitchFamily="34" charset="0"/>
              </a:rPr>
              <a:t>محیط زیست </a:t>
            </a:r>
            <a:r>
              <a:rPr lang="ar-SA" sz="2800" dirty="0">
                <a:latin typeface="Arial" panose="020B0604020202020204" pitchFamily="34" charset="0"/>
                <a:cs typeface="Arial" panose="020B0604020202020204" pitchFamily="34" charset="0"/>
              </a:rPr>
              <a:t>وجود دارد </a:t>
            </a:r>
            <a:r>
              <a:rPr lang="ar-SA" sz="2800" dirty="0" smtClean="0">
                <a:latin typeface="Arial" panose="020B0604020202020204" pitchFamily="34" charset="0"/>
                <a:cs typeface="Arial" panose="020B0604020202020204" pitchFamily="34" charset="0"/>
              </a:rPr>
              <a:t>ولی </a:t>
            </a:r>
            <a:r>
              <a:rPr lang="ar-SA" sz="2800" dirty="0">
                <a:latin typeface="Arial" panose="020B0604020202020204" pitchFamily="34" charset="0"/>
                <a:cs typeface="Arial" panose="020B0604020202020204" pitchFamily="34" charset="0"/>
              </a:rPr>
              <a:t>در اکثر موارد حاصل </a:t>
            </a:r>
            <a:r>
              <a:rPr lang="ar-SA" sz="2800" dirty="0" smtClean="0">
                <a:latin typeface="Arial" panose="020B0604020202020204" pitchFamily="34" charset="0"/>
                <a:cs typeface="Arial" panose="020B0604020202020204" pitchFamily="34" charset="0"/>
              </a:rPr>
              <a:t>فعالیت های بشری </a:t>
            </a:r>
            <a:r>
              <a:rPr lang="ar-SA" sz="2800" dirty="0">
                <a:latin typeface="Arial" panose="020B0604020202020204" pitchFamily="34" charset="0"/>
                <a:cs typeface="Arial" panose="020B0604020202020204" pitchFamily="34" charset="0"/>
              </a:rPr>
              <a:t>از </a:t>
            </a:r>
            <a:r>
              <a:rPr lang="ar-SA" sz="2800" dirty="0" smtClean="0">
                <a:latin typeface="Arial" panose="020B0604020202020204" pitchFamily="34" charset="0"/>
                <a:cs typeface="Arial" panose="020B0604020202020204" pitchFamily="34" charset="0"/>
              </a:rPr>
              <a:t>قبیل </a:t>
            </a:r>
            <a:r>
              <a:rPr lang="ar-SA" sz="2800" dirty="0">
                <a:latin typeface="Arial" panose="020B0604020202020204" pitchFamily="34" charset="0"/>
                <a:cs typeface="Arial" panose="020B0604020202020204" pitchFamily="34" charset="0"/>
              </a:rPr>
              <a:t>کاربرد در </a:t>
            </a:r>
            <a:r>
              <a:rPr lang="ar-SA" sz="2800" dirty="0" smtClean="0">
                <a:latin typeface="Arial" panose="020B0604020202020204" pitchFamily="34" charset="0"/>
                <a:cs typeface="Arial" panose="020B0604020202020204" pitchFamily="34" charset="0"/>
              </a:rPr>
              <a:t>تولید بنزین می </a:t>
            </a:r>
            <a:r>
              <a:rPr lang="ar-SA" sz="2800" dirty="0">
                <a:latin typeface="Arial" panose="020B0604020202020204" pitchFamily="34" charset="0"/>
                <a:cs typeface="Arial" panose="020B0604020202020204" pitchFamily="34" charset="0"/>
              </a:rPr>
              <a:t>باشد. نمک </a:t>
            </a:r>
            <a:r>
              <a:rPr lang="ar-SA" sz="2800" dirty="0" smtClean="0">
                <a:latin typeface="Arial" panose="020B0604020202020204" pitchFamily="34" charset="0"/>
                <a:cs typeface="Arial" panose="020B0604020202020204" pitchFamily="34" charset="0"/>
              </a:rPr>
              <a:t>های </a:t>
            </a:r>
            <a:r>
              <a:rPr lang="ar-SA" sz="2800" dirty="0">
                <a:latin typeface="Arial" panose="020B0604020202020204" pitchFamily="34" charset="0"/>
                <a:cs typeface="Arial" panose="020B0604020202020204" pitchFamily="34" charset="0"/>
              </a:rPr>
              <a:t>سرب از راه اگزوز </a:t>
            </a:r>
            <a:r>
              <a:rPr lang="ar-SA" sz="2800" dirty="0" smtClean="0">
                <a:latin typeface="Arial" panose="020B0604020202020204" pitchFamily="34" charset="0"/>
                <a:cs typeface="Arial" panose="020B0604020202020204" pitchFamily="34" charset="0"/>
              </a:rPr>
              <a:t>اتومبیل </a:t>
            </a:r>
            <a:r>
              <a:rPr lang="ar-SA" sz="2800" dirty="0">
                <a:latin typeface="Arial" panose="020B0604020202020204" pitchFamily="34" charset="0"/>
                <a:cs typeface="Arial" panose="020B0604020202020204" pitchFamily="34" charset="0"/>
              </a:rPr>
              <a:t>ها وارد </a:t>
            </a:r>
            <a:r>
              <a:rPr lang="ar-SA" sz="2800" dirty="0" smtClean="0">
                <a:latin typeface="Arial" panose="020B0604020202020204" pitchFamily="34" charset="0"/>
                <a:cs typeface="Arial" panose="020B0604020202020204" pitchFamily="34" charset="0"/>
              </a:rPr>
              <a:t>محیط زیست </a:t>
            </a:r>
            <a:r>
              <a:rPr lang="ar-SA" sz="2800" dirty="0">
                <a:latin typeface="Arial" panose="020B0604020202020204" pitchFamily="34" charset="0"/>
                <a:cs typeface="Arial" panose="020B0604020202020204" pitchFamily="34" charset="0"/>
              </a:rPr>
              <a:t>شده و خاک، آب و هوا را آلوده </a:t>
            </a:r>
            <a:r>
              <a:rPr lang="ar-SA" sz="2800" dirty="0" smtClean="0">
                <a:latin typeface="Arial" panose="020B0604020202020204" pitchFamily="34" charset="0"/>
                <a:cs typeface="Arial" panose="020B0604020202020204" pitchFamily="34" charset="0"/>
              </a:rPr>
              <a:t>می </a:t>
            </a:r>
            <a:r>
              <a:rPr lang="ar-SA" sz="2800" dirty="0">
                <a:latin typeface="Arial" panose="020B0604020202020204" pitchFamily="34" charset="0"/>
                <a:cs typeface="Arial" panose="020B0604020202020204" pitchFamily="34" charset="0"/>
              </a:rPr>
              <a:t>کند. </a:t>
            </a:r>
            <a:endParaRPr lang="fa-IR" sz="2800" dirty="0" smtClean="0">
              <a:latin typeface="Arial" panose="020B0604020202020204" pitchFamily="34" charset="0"/>
              <a:cs typeface="Arial" panose="020B0604020202020204" pitchFamily="34" charset="0"/>
            </a:endParaRPr>
          </a:p>
          <a:p>
            <a:pPr algn="just" rtl="1"/>
            <a:endParaRPr lang="fa-IR" sz="2800" dirty="0">
              <a:latin typeface="Arial" panose="020B0604020202020204" pitchFamily="34" charset="0"/>
              <a:cs typeface="Arial" panose="020B0604020202020204" pitchFamily="34" charset="0"/>
            </a:endParaRPr>
          </a:p>
          <a:p>
            <a:pPr algn="just" rtl="1"/>
            <a:r>
              <a:rPr lang="ar-SA" sz="2800" dirty="0" smtClean="0">
                <a:latin typeface="Arial" panose="020B0604020202020204" pitchFamily="34" charset="0"/>
                <a:cs typeface="Arial" panose="020B0604020202020204" pitchFamily="34" charset="0"/>
              </a:rPr>
              <a:t>اختلال بیو </a:t>
            </a:r>
            <a:r>
              <a:rPr lang="ar-SA" sz="2800" dirty="0">
                <a:latin typeface="Arial" panose="020B0604020202020204" pitchFamily="34" charset="0"/>
                <a:cs typeface="Arial" panose="020B0604020202020204" pitchFamily="34" charset="0"/>
              </a:rPr>
              <a:t>سنتز </a:t>
            </a:r>
            <a:r>
              <a:rPr lang="ar-SA" sz="2800" dirty="0" smtClean="0">
                <a:latin typeface="Arial" panose="020B0604020202020204" pitchFamily="34" charset="0"/>
                <a:cs typeface="Arial" panose="020B0604020202020204" pitchFamily="34" charset="0"/>
              </a:rPr>
              <a:t>هموگلوبین </a:t>
            </a:r>
            <a:r>
              <a:rPr lang="ar-SA" sz="2800" dirty="0">
                <a:latin typeface="Arial" panose="020B0604020202020204" pitchFamily="34" charset="0"/>
                <a:cs typeface="Arial" panose="020B0604020202020204" pitchFamily="34" charset="0"/>
              </a:rPr>
              <a:t>و کم </a:t>
            </a:r>
            <a:r>
              <a:rPr lang="ar-SA" sz="2800" dirty="0" smtClean="0">
                <a:latin typeface="Arial" panose="020B0604020202020204" pitchFamily="34" charset="0"/>
                <a:cs typeface="Arial" panose="020B0604020202020204" pitchFamily="34" charset="0"/>
              </a:rPr>
              <a:t>خونی، افزایش </a:t>
            </a:r>
            <a:r>
              <a:rPr lang="ar-SA" sz="2800" dirty="0">
                <a:latin typeface="Arial" panose="020B0604020202020204" pitchFamily="34" charset="0"/>
                <a:cs typeface="Arial" panose="020B0604020202020204" pitchFamily="34" charset="0"/>
              </a:rPr>
              <a:t>فشار خون، </a:t>
            </a:r>
            <a:r>
              <a:rPr lang="ar-SA" sz="2800" dirty="0" smtClean="0">
                <a:latin typeface="Arial" panose="020B0604020202020204" pitchFamily="34" charset="0"/>
                <a:cs typeface="Arial" panose="020B0604020202020204" pitchFamily="34" charset="0"/>
              </a:rPr>
              <a:t>آسیب </a:t>
            </a:r>
            <a:r>
              <a:rPr lang="ar-SA" sz="2800" dirty="0">
                <a:latin typeface="Arial" panose="020B0604020202020204" pitchFamily="34" charset="0"/>
                <a:cs typeface="Arial" panose="020B0604020202020204" pitchFamily="34" charset="0"/>
              </a:rPr>
              <a:t>به </a:t>
            </a:r>
            <a:r>
              <a:rPr lang="ar-SA" sz="2800" dirty="0" smtClean="0">
                <a:latin typeface="Arial" panose="020B0604020202020204" pitchFamily="34" charset="0"/>
                <a:cs typeface="Arial" panose="020B0604020202020204" pitchFamily="34" charset="0"/>
              </a:rPr>
              <a:t>کلیه</a:t>
            </a:r>
            <a:r>
              <a:rPr lang="ar-SA" sz="2800" dirty="0">
                <a:latin typeface="Arial" panose="020B0604020202020204" pitchFamily="34" charset="0"/>
                <a:cs typeface="Arial" panose="020B0604020202020204" pitchFamily="34" charset="0"/>
              </a:rPr>
              <a:t>، سقط </a:t>
            </a:r>
            <a:r>
              <a:rPr lang="ar-SA" sz="2800" dirty="0" smtClean="0">
                <a:latin typeface="Arial" panose="020B0604020202020204" pitchFamily="34" charset="0"/>
                <a:cs typeface="Arial" panose="020B0604020202020204" pitchFamily="34" charset="0"/>
              </a:rPr>
              <a:t>جنین </a:t>
            </a:r>
            <a:r>
              <a:rPr lang="ar-SA" sz="2800" dirty="0">
                <a:latin typeface="Arial" panose="020B0604020202020204" pitchFamily="34" charset="0"/>
                <a:cs typeface="Arial" panose="020B0604020202020204" pitchFamily="34" charset="0"/>
              </a:rPr>
              <a:t>و </a:t>
            </a:r>
            <a:r>
              <a:rPr lang="ar-SA" sz="2800" dirty="0" smtClean="0">
                <a:latin typeface="Arial" panose="020B0604020202020204" pitchFamily="34" charset="0"/>
                <a:cs typeface="Arial" panose="020B0604020202020204" pitchFamily="34" charset="0"/>
              </a:rPr>
              <a:t>نارسی </a:t>
            </a:r>
            <a:r>
              <a:rPr lang="ar-SA" sz="2800" dirty="0">
                <a:latin typeface="Arial" panose="020B0604020202020204" pitchFamily="34" charset="0"/>
                <a:cs typeface="Arial" panose="020B0604020202020204" pitchFamily="34" charset="0"/>
              </a:rPr>
              <a:t>نوزاد، اختلال </a:t>
            </a:r>
            <a:r>
              <a:rPr lang="ar-SA" sz="2800" dirty="0" smtClean="0">
                <a:latin typeface="Arial" panose="020B0604020202020204" pitchFamily="34" charset="0"/>
                <a:cs typeface="Arial" panose="020B0604020202020204" pitchFamily="34" charset="0"/>
              </a:rPr>
              <a:t>سیستم عصبی، آسیب </a:t>
            </a:r>
            <a:r>
              <a:rPr lang="ar-SA" sz="2800" dirty="0">
                <a:latin typeface="Arial" panose="020B0604020202020204" pitchFamily="34" charset="0"/>
                <a:cs typeface="Arial" panose="020B0604020202020204" pitchFamily="34" charset="0"/>
              </a:rPr>
              <a:t>به مغز، </a:t>
            </a:r>
            <a:r>
              <a:rPr lang="ar-SA" sz="2800" dirty="0" smtClean="0">
                <a:latin typeface="Arial" panose="020B0604020202020204" pitchFamily="34" charset="0"/>
                <a:cs typeface="Arial" panose="020B0604020202020204" pitchFamily="34" charset="0"/>
              </a:rPr>
              <a:t>ناباروری </a:t>
            </a:r>
            <a:r>
              <a:rPr lang="ar-SA" sz="2800" dirty="0">
                <a:latin typeface="Arial" panose="020B0604020202020204" pitchFamily="34" charset="0"/>
                <a:cs typeface="Arial" panose="020B0604020202020204" pitchFamily="34" charset="0"/>
              </a:rPr>
              <a:t>مردان، کاهش قدرت </a:t>
            </a:r>
            <a:r>
              <a:rPr lang="ar-SA" sz="2800" dirty="0" smtClean="0">
                <a:latin typeface="Arial" panose="020B0604020202020204" pitchFamily="34" charset="0"/>
                <a:cs typeface="Arial" panose="020B0604020202020204" pitchFamily="34" charset="0"/>
              </a:rPr>
              <a:t>یادگیری </a:t>
            </a:r>
            <a:r>
              <a:rPr lang="ar-SA" sz="2800" dirty="0">
                <a:latin typeface="Arial" panose="020B0604020202020204" pitchFamily="34" charset="0"/>
                <a:cs typeface="Arial" panose="020B0604020202020204" pitchFamily="34" charset="0"/>
              </a:rPr>
              <a:t>و اختلالات </a:t>
            </a:r>
            <a:r>
              <a:rPr lang="ar-SA" sz="2800" dirty="0" smtClean="0">
                <a:latin typeface="Arial" panose="020B0604020202020204" pitchFamily="34" charset="0"/>
                <a:cs typeface="Arial" panose="020B0604020202020204" pitchFamily="34" charset="0"/>
              </a:rPr>
              <a:t>رفتاری </a:t>
            </a:r>
            <a:r>
              <a:rPr lang="ar-SA" sz="2800" dirty="0">
                <a:latin typeface="Arial" panose="020B0604020202020204" pitchFamily="34" charset="0"/>
                <a:cs typeface="Arial" panose="020B0604020202020204" pitchFamily="34" charset="0"/>
              </a:rPr>
              <a:t>در کودکان از عوارض </a:t>
            </a:r>
            <a:r>
              <a:rPr lang="ar-SA" sz="2800" dirty="0" smtClean="0">
                <a:latin typeface="Arial" panose="020B0604020202020204" pitchFamily="34" charset="0"/>
                <a:cs typeface="Arial" panose="020B0604020202020204" pitchFamily="34" charset="0"/>
              </a:rPr>
              <a:t>منفی افزایش </a:t>
            </a:r>
            <a:r>
              <a:rPr lang="ar-SA" sz="2800" dirty="0">
                <a:latin typeface="Arial" panose="020B0604020202020204" pitchFamily="34" charset="0"/>
                <a:cs typeface="Arial" panose="020B0604020202020204" pitchFamily="34" charset="0"/>
              </a:rPr>
              <a:t>غلظت سرب در بدن </a:t>
            </a:r>
            <a:r>
              <a:rPr lang="ar-SA" sz="2800" dirty="0" smtClean="0">
                <a:latin typeface="Arial" panose="020B0604020202020204" pitchFamily="34" charset="0"/>
                <a:cs typeface="Arial" panose="020B0604020202020204" pitchFamily="34" charset="0"/>
              </a:rPr>
              <a:t>است</a:t>
            </a:r>
            <a:r>
              <a:rPr lang="fa-IR" sz="2800" dirty="0" smtClean="0">
                <a:latin typeface="Arial" panose="020B0604020202020204" pitchFamily="34" charset="0"/>
                <a:cs typeface="Arial" panose="020B0604020202020204" pitchFamily="34" charset="0"/>
              </a:rPr>
              <a:t>.</a:t>
            </a:r>
          </a:p>
          <a:p>
            <a:pPr algn="just" rtl="1"/>
            <a:r>
              <a:rPr lang="ar-SA" sz="2400" dirty="0" smtClean="0"/>
              <a:t>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36905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9183" y="204717"/>
            <a:ext cx="9389660" cy="954107"/>
          </a:xfrm>
          <a:prstGeom prst="rect">
            <a:avLst/>
          </a:prstGeom>
          <a:noFill/>
        </p:spPr>
        <p:txBody>
          <a:bodyPr wrap="square" rtlCol="0">
            <a:spAutoFit/>
          </a:bodyPr>
          <a:lstStyle/>
          <a:p>
            <a:pPr algn="just" rtl="1"/>
            <a:r>
              <a:rPr lang="ar-SA" sz="2800" dirty="0" smtClean="0">
                <a:latin typeface="Arial" panose="020B0604020202020204" pitchFamily="34" charset="0"/>
                <a:cs typeface="Arial" panose="020B0604020202020204" pitchFamily="34" charset="0"/>
              </a:rPr>
              <a:t>بیشترین </a:t>
            </a:r>
            <a:r>
              <a:rPr lang="ar-SA" sz="2800" dirty="0">
                <a:latin typeface="Arial" panose="020B0604020202020204" pitchFamily="34" charset="0"/>
                <a:cs typeface="Arial" panose="020B0604020202020204" pitchFamily="34" charset="0"/>
              </a:rPr>
              <a:t>میزان سرب در کبد و پس از آن در آبشش، کلیه و تخمدان و البته </a:t>
            </a:r>
            <a:r>
              <a:rPr lang="ar-SA" sz="2800" dirty="0" smtClean="0">
                <a:latin typeface="Arial" panose="020B0604020202020204" pitchFamily="34" charset="0"/>
                <a:cs typeface="Arial" panose="020B0604020202020204" pitchFamily="34" charset="0"/>
              </a:rPr>
              <a:t>خوشبختانه کمترین </a:t>
            </a:r>
            <a:r>
              <a:rPr lang="ar-SA" sz="2800" dirty="0">
                <a:latin typeface="Arial" panose="020B0604020202020204" pitchFamily="34" charset="0"/>
                <a:cs typeface="Arial" panose="020B0604020202020204" pitchFamily="34" charset="0"/>
              </a:rPr>
              <a:t>آن در عضله تجمع می یابد. </a:t>
            </a:r>
            <a:endParaRPr lang="en-US" sz="2800" dirty="0">
              <a:latin typeface="Arial" panose="020B0604020202020204" pitchFamily="34" charset="0"/>
              <a:cs typeface="Arial" panose="020B0604020202020204" pitchFamily="34" charset="0"/>
            </a:endParaRPr>
          </a:p>
        </p:txBody>
      </p:sp>
      <p:sp>
        <p:nvSpPr>
          <p:cNvPr id="5" name="TextBox 4"/>
          <p:cNvSpPr txBox="1"/>
          <p:nvPr/>
        </p:nvSpPr>
        <p:spPr>
          <a:xfrm>
            <a:off x="586854" y="2156347"/>
            <a:ext cx="9034818" cy="3539430"/>
          </a:xfrm>
          <a:prstGeom prst="rect">
            <a:avLst/>
          </a:prstGeom>
          <a:noFill/>
        </p:spPr>
        <p:txBody>
          <a:bodyPr wrap="square" rtlCol="0">
            <a:spAutoFit/>
          </a:bodyPr>
          <a:lstStyle/>
          <a:p>
            <a:pPr algn="just" rtl="1"/>
            <a:r>
              <a:rPr lang="ar-SA" sz="2800" dirty="0">
                <a:solidFill>
                  <a:srgbClr val="BE297E"/>
                </a:solidFill>
                <a:latin typeface="Arial" panose="020B0604020202020204" pitchFamily="34" charset="0"/>
                <a:cs typeface="Arial" panose="020B0604020202020204" pitchFamily="34" charset="0"/>
              </a:rPr>
              <a:t>سرب به دو روش وارد بدن انسان و حیوانات می‌شود و در آنها مسمومیت ایجاد </a:t>
            </a:r>
            <a:r>
              <a:rPr lang="ar-SA" sz="2800" dirty="0" smtClean="0">
                <a:solidFill>
                  <a:srgbClr val="BE297E"/>
                </a:solidFill>
                <a:latin typeface="Arial" panose="020B0604020202020204" pitchFamily="34" charset="0"/>
                <a:cs typeface="Arial" panose="020B0604020202020204" pitchFamily="34" charset="0"/>
              </a:rPr>
              <a:t>می‌كند</a:t>
            </a:r>
            <a:r>
              <a:rPr lang="fa-IR" sz="2800" dirty="0" smtClean="0">
                <a:solidFill>
                  <a:srgbClr val="BE297E"/>
                </a:solidFill>
                <a:latin typeface="Arial" panose="020B0604020202020204" pitchFamily="34" charset="0"/>
                <a:cs typeface="Arial" panose="020B0604020202020204" pitchFamily="34" charset="0"/>
              </a:rPr>
              <a:t>:</a:t>
            </a:r>
          </a:p>
          <a:p>
            <a:pPr algn="just" rtl="1"/>
            <a:endParaRPr lang="fa-IR" sz="2800" dirty="0">
              <a:latin typeface="Arial" panose="020B0604020202020204" pitchFamily="34" charset="0"/>
              <a:cs typeface="Arial" panose="020B0604020202020204" pitchFamily="34" charset="0"/>
            </a:endParaRPr>
          </a:p>
          <a:p>
            <a:pPr algn="just" rtl="1"/>
            <a:r>
              <a:rPr lang="fa-IR" sz="2800" dirty="0" smtClean="0">
                <a:solidFill>
                  <a:srgbClr val="BE297E"/>
                </a:solidFill>
                <a:latin typeface="Arial" panose="020B0604020202020204" pitchFamily="34" charset="0"/>
                <a:cs typeface="Arial" panose="020B0604020202020204" pitchFamily="34" charset="0"/>
              </a:rPr>
              <a:t>1-</a:t>
            </a:r>
            <a:r>
              <a:rPr lang="ar-SA" sz="2800" dirty="0" smtClean="0">
                <a:latin typeface="Arial" panose="020B0604020202020204" pitchFamily="34" charset="0"/>
                <a:cs typeface="Arial" panose="020B0604020202020204" pitchFamily="34" charset="0"/>
              </a:rPr>
              <a:t> </a:t>
            </a:r>
            <a:r>
              <a:rPr lang="ar-SA" sz="2800" dirty="0">
                <a:latin typeface="Arial" panose="020B0604020202020204" pitchFamily="34" charset="0"/>
                <a:cs typeface="Arial" panose="020B0604020202020204" pitchFamily="34" charset="0"/>
              </a:rPr>
              <a:t>یكی از طریق ورود به زنجیره غذایی از راه تغذیه از عناصر این زنجیره </a:t>
            </a:r>
            <a:endParaRPr lang="fa-IR" sz="2800" dirty="0" smtClean="0">
              <a:latin typeface="Arial" panose="020B0604020202020204" pitchFamily="34" charset="0"/>
              <a:cs typeface="Arial" panose="020B0604020202020204" pitchFamily="34" charset="0"/>
            </a:endParaRPr>
          </a:p>
          <a:p>
            <a:pPr algn="just" rtl="1"/>
            <a:endParaRPr lang="fa-IR" sz="2800" dirty="0">
              <a:latin typeface="Arial" panose="020B0604020202020204" pitchFamily="34" charset="0"/>
              <a:cs typeface="Arial" panose="020B0604020202020204" pitchFamily="34" charset="0"/>
            </a:endParaRPr>
          </a:p>
          <a:p>
            <a:pPr algn="just" rtl="1"/>
            <a:r>
              <a:rPr lang="fa-IR" sz="2800" dirty="0" smtClean="0">
                <a:solidFill>
                  <a:srgbClr val="BE297E"/>
                </a:solidFill>
                <a:latin typeface="Arial" panose="020B0604020202020204" pitchFamily="34" charset="0"/>
                <a:cs typeface="Arial" panose="020B0604020202020204" pitchFamily="34" charset="0"/>
              </a:rPr>
              <a:t>2-</a:t>
            </a:r>
            <a:r>
              <a:rPr lang="ar-SA" sz="2800" dirty="0" smtClean="0">
                <a:latin typeface="Arial" panose="020B0604020202020204" pitchFamily="34" charset="0"/>
                <a:cs typeface="Arial" panose="020B0604020202020204" pitchFamily="34" charset="0"/>
              </a:rPr>
              <a:t> </a:t>
            </a:r>
            <a:r>
              <a:rPr lang="ar-SA" sz="2800" dirty="0">
                <a:latin typeface="Arial" panose="020B0604020202020204" pitchFamily="34" charset="0"/>
                <a:cs typeface="Arial" panose="020B0604020202020204" pitchFamily="34" charset="0"/>
              </a:rPr>
              <a:t>دیگری از طریق تنفس هوای آلوده به </a:t>
            </a:r>
            <a:r>
              <a:rPr lang="ar-SA" sz="2800" dirty="0" smtClean="0">
                <a:latin typeface="Arial" panose="020B0604020202020204" pitchFamily="34" charset="0"/>
                <a:cs typeface="Arial" panose="020B0604020202020204" pitchFamily="34" charset="0"/>
              </a:rPr>
              <a:t>سرب</a:t>
            </a:r>
            <a:endParaRPr lang="fa-IR" sz="2800" dirty="0" smtClean="0">
              <a:latin typeface="Arial" panose="020B0604020202020204" pitchFamily="34" charset="0"/>
              <a:cs typeface="Arial" panose="020B0604020202020204" pitchFamily="34" charset="0"/>
            </a:endParaRPr>
          </a:p>
          <a:p>
            <a:pPr algn="just" rtl="1"/>
            <a:endParaRPr lang="fa-IR" sz="2800" dirty="0">
              <a:latin typeface="Arial" panose="020B0604020202020204" pitchFamily="34" charset="0"/>
              <a:cs typeface="Arial" panose="020B0604020202020204" pitchFamily="34" charset="0"/>
            </a:endParaRPr>
          </a:p>
          <a:p>
            <a:pPr algn="just" rtl="1"/>
            <a:r>
              <a:rPr lang="ar-SA"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2704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0125" y="259307"/>
            <a:ext cx="9198591" cy="6494085"/>
          </a:xfrm>
          <a:prstGeom prst="rect">
            <a:avLst/>
          </a:prstGeom>
          <a:noFill/>
        </p:spPr>
        <p:txBody>
          <a:bodyPr wrap="square" rtlCol="0">
            <a:spAutoFit/>
          </a:bodyPr>
          <a:lstStyle/>
          <a:p>
            <a:pPr algn="just" rtl="1"/>
            <a:r>
              <a:rPr lang="fa-IR" sz="2600" dirty="0">
                <a:solidFill>
                  <a:srgbClr val="BE297E"/>
                </a:solidFill>
                <a:latin typeface="Arial" panose="020B0604020202020204" pitchFamily="34" charset="0"/>
                <a:cs typeface="Arial" panose="020B0604020202020204" pitchFamily="34" charset="0"/>
              </a:rPr>
              <a:t>جذب سرب از </a:t>
            </a:r>
            <a:r>
              <a:rPr lang="fa-IR" sz="2600" dirty="0" smtClean="0">
                <a:solidFill>
                  <a:srgbClr val="BE297E"/>
                </a:solidFill>
                <a:latin typeface="Arial" panose="020B0604020202020204" pitchFamily="34" charset="0"/>
                <a:cs typeface="Arial" panose="020B0604020202020204" pitchFamily="34" charset="0"/>
              </a:rPr>
              <a:t>سه </a:t>
            </a:r>
            <a:r>
              <a:rPr lang="fa-IR" sz="2600" dirty="0">
                <a:solidFill>
                  <a:srgbClr val="BE297E"/>
                </a:solidFill>
                <a:latin typeface="Arial" panose="020B0604020202020204" pitchFamily="34" charset="0"/>
                <a:cs typeface="Arial" panose="020B0604020202020204" pitchFamily="34" charset="0"/>
              </a:rPr>
              <a:t>راه </a:t>
            </a:r>
            <a:r>
              <a:rPr lang="fa-IR" sz="2600" dirty="0" smtClean="0">
                <a:solidFill>
                  <a:srgbClr val="BE297E"/>
                </a:solidFill>
                <a:latin typeface="Arial" panose="020B0604020202020204" pitchFamily="34" charset="0"/>
                <a:cs typeface="Arial" panose="020B0604020202020204" pitchFamily="34" charset="0"/>
              </a:rPr>
              <a:t>:</a:t>
            </a:r>
          </a:p>
          <a:p>
            <a:pPr algn="just" rtl="1"/>
            <a:endParaRPr lang="fa-IR" sz="2600" dirty="0">
              <a:latin typeface="Arial" panose="020B0604020202020204" pitchFamily="34" charset="0"/>
              <a:cs typeface="Arial" panose="020B0604020202020204" pitchFamily="34" charset="0"/>
            </a:endParaRPr>
          </a:p>
          <a:p>
            <a:pPr marL="342900" indent="-342900" algn="just" rtl="1">
              <a:buFont typeface="Wingdings" panose="05000000000000000000" pitchFamily="2" charset="2"/>
              <a:buChar char="v"/>
            </a:pPr>
            <a:r>
              <a:rPr lang="fa-IR" sz="2600" dirty="0" smtClean="0">
                <a:latin typeface="Arial" panose="020B0604020202020204" pitchFamily="34" charset="0"/>
                <a:cs typeface="Arial" panose="020B0604020202020204" pitchFamily="34" charset="0"/>
              </a:rPr>
              <a:t> پوستی</a:t>
            </a:r>
          </a:p>
          <a:p>
            <a:pPr marL="342900" indent="-342900" algn="just" rtl="1">
              <a:buFont typeface="Wingdings" panose="05000000000000000000" pitchFamily="2" charset="2"/>
              <a:buChar char="v"/>
            </a:pPr>
            <a:r>
              <a:rPr lang="fa-IR" sz="2600" dirty="0" smtClean="0">
                <a:latin typeface="Arial" panose="020B0604020202020204" pitchFamily="34" charset="0"/>
                <a:cs typeface="Arial" panose="020B0604020202020204" pitchFamily="34" charset="0"/>
              </a:rPr>
              <a:t> </a:t>
            </a:r>
            <a:r>
              <a:rPr lang="fa-IR" sz="2600" dirty="0">
                <a:latin typeface="Arial" panose="020B0604020202020204" pitchFamily="34" charset="0"/>
                <a:cs typeface="Arial" panose="020B0604020202020204" pitchFamily="34" charset="0"/>
              </a:rPr>
              <a:t>تنفسی </a:t>
            </a:r>
            <a:endParaRPr lang="fa-IR" sz="2600" dirty="0" smtClean="0">
              <a:latin typeface="Arial" panose="020B0604020202020204" pitchFamily="34" charset="0"/>
              <a:cs typeface="Arial" panose="020B0604020202020204" pitchFamily="34" charset="0"/>
            </a:endParaRPr>
          </a:p>
          <a:p>
            <a:pPr marL="342900" indent="-342900" algn="just" rtl="1">
              <a:buFont typeface="Wingdings" panose="05000000000000000000" pitchFamily="2" charset="2"/>
              <a:buChar char="v"/>
            </a:pPr>
            <a:r>
              <a:rPr lang="fa-IR" sz="2600" dirty="0" smtClean="0">
                <a:latin typeface="Arial" panose="020B0604020202020204" pitchFamily="34" charset="0"/>
                <a:cs typeface="Arial" panose="020B0604020202020204" pitchFamily="34" charset="0"/>
              </a:rPr>
              <a:t> </a:t>
            </a:r>
            <a:r>
              <a:rPr lang="fa-IR" sz="2600" dirty="0">
                <a:latin typeface="Arial" panose="020B0604020202020204" pitchFamily="34" charset="0"/>
                <a:cs typeface="Arial" panose="020B0604020202020204" pitchFamily="34" charset="0"/>
              </a:rPr>
              <a:t>گوارشی </a:t>
            </a:r>
            <a:endParaRPr lang="fa-IR" sz="2600" dirty="0" smtClean="0">
              <a:latin typeface="Arial" panose="020B0604020202020204" pitchFamily="34" charset="0"/>
              <a:cs typeface="Arial" panose="020B0604020202020204" pitchFamily="34" charset="0"/>
            </a:endParaRPr>
          </a:p>
          <a:p>
            <a:pPr algn="just" rtl="1"/>
            <a:endParaRPr lang="fa-IR" sz="2600" dirty="0">
              <a:latin typeface="Arial" panose="020B0604020202020204" pitchFamily="34" charset="0"/>
              <a:cs typeface="Arial" panose="020B0604020202020204" pitchFamily="34" charset="0"/>
            </a:endParaRPr>
          </a:p>
          <a:p>
            <a:pPr algn="just" rtl="1"/>
            <a:r>
              <a:rPr lang="fa-IR" sz="2600" dirty="0" smtClean="0">
                <a:latin typeface="Arial" panose="020B0604020202020204" pitchFamily="34" charset="0"/>
                <a:cs typeface="Arial" panose="020B0604020202020204" pitchFamily="34" charset="0"/>
              </a:rPr>
              <a:t>جذب </a:t>
            </a:r>
            <a:r>
              <a:rPr lang="fa-IR" sz="2600" dirty="0">
                <a:latin typeface="Arial" panose="020B0604020202020204" pitchFamily="34" charset="0"/>
                <a:cs typeface="Arial" panose="020B0604020202020204" pitchFamily="34" charset="0"/>
              </a:rPr>
              <a:t>گوارشی این ماده در اطفال از بزرگسالان بیشتر است. افزایش چربی، کمبود کلسیم، آهن، ویتامین و پروتئین در مواد غذایی جذب سرب را از دستگاه گوارش افزایش می دهد</a:t>
            </a:r>
            <a:r>
              <a:rPr lang="fa-IR" sz="2600" dirty="0" smtClean="0">
                <a:latin typeface="Arial" panose="020B0604020202020204" pitchFamily="34" charset="0"/>
                <a:cs typeface="Arial" panose="020B0604020202020204" pitchFamily="34" charset="0"/>
              </a:rPr>
              <a:t>.</a:t>
            </a:r>
          </a:p>
          <a:p>
            <a:pPr algn="just" rtl="1"/>
            <a:endParaRPr lang="fa-IR" sz="2600" dirty="0">
              <a:latin typeface="Arial" panose="020B0604020202020204" pitchFamily="34" charset="0"/>
              <a:cs typeface="Arial" panose="020B0604020202020204" pitchFamily="34" charset="0"/>
            </a:endParaRPr>
          </a:p>
          <a:p>
            <a:pPr algn="just" rtl="1"/>
            <a:r>
              <a:rPr lang="fa-IR" sz="2600" dirty="0">
                <a:latin typeface="Arial" panose="020B0604020202020204" pitchFamily="34" charset="0"/>
                <a:cs typeface="Arial" panose="020B0604020202020204" pitchFamily="34" charset="0"/>
              </a:rPr>
              <a:t>جذب تنفسی سرب از کلیه راه های تنفسی، مجاری بینی و سطح شش ها انجام می شود . جذب پوستی ترکیبات سرب به استثنای ترکیبات آلی ضعیف است</a:t>
            </a:r>
            <a:r>
              <a:rPr lang="fa-IR" sz="2600" dirty="0" smtClean="0">
                <a:latin typeface="Arial" panose="020B0604020202020204" pitchFamily="34" charset="0"/>
                <a:cs typeface="Arial" panose="020B0604020202020204" pitchFamily="34" charset="0"/>
              </a:rPr>
              <a:t>.</a:t>
            </a:r>
          </a:p>
          <a:p>
            <a:pPr algn="just" rtl="1"/>
            <a:endParaRPr lang="fa-IR" sz="2600" dirty="0">
              <a:latin typeface="Arial" panose="020B0604020202020204" pitchFamily="34" charset="0"/>
              <a:cs typeface="Arial" panose="020B0604020202020204" pitchFamily="34" charset="0"/>
            </a:endParaRPr>
          </a:p>
          <a:p>
            <a:pPr algn="just" rtl="1"/>
            <a:r>
              <a:rPr lang="fa-IR" sz="2600" dirty="0" smtClean="0">
                <a:latin typeface="Arial" panose="020B0604020202020204" pitchFamily="34" charset="0"/>
                <a:cs typeface="Arial" panose="020B0604020202020204" pitchFamily="34" charset="0"/>
              </a:rPr>
              <a:t> </a:t>
            </a:r>
            <a:r>
              <a:rPr lang="fa-IR" sz="2600" dirty="0">
                <a:latin typeface="Arial" panose="020B0604020202020204" pitchFamily="34" charset="0"/>
                <a:cs typeface="Arial" panose="020B0604020202020204" pitchFamily="34" charset="0"/>
              </a:rPr>
              <a:t>توزیع سرب در بدن توسط گلبول های قرمز و در کبد، کلیه و سایر بافت های نرم صورت می گیرد اما بطور کلی ذخیره طولانی مدت سرب در استخوان ها انجام می شود ( حدود % 90 </a:t>
            </a:r>
            <a:r>
              <a:rPr lang="fa-IR" sz="26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113637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1069" y="191069"/>
            <a:ext cx="9062113" cy="2246769"/>
          </a:xfrm>
          <a:prstGeom prst="rect">
            <a:avLst/>
          </a:prstGeom>
          <a:noFill/>
        </p:spPr>
        <p:txBody>
          <a:bodyPr wrap="square" rtlCol="0">
            <a:spAutoFit/>
          </a:bodyPr>
          <a:lstStyle/>
          <a:p>
            <a:pPr algn="just" rtl="1"/>
            <a:r>
              <a:rPr lang="fa-IR" sz="2800" dirty="0" smtClean="0">
                <a:latin typeface="Arial" panose="020B0604020202020204" pitchFamily="34" charset="0"/>
                <a:cs typeface="Arial" panose="020B0604020202020204" pitchFamily="34" charset="0"/>
              </a:rPr>
              <a:t>لازم به ذکر است که رژیم غذایی غنی از کلسیم باعث افزایش سرب خون و کاهش سرب استخوان و رژیم غذایی غنی از فسفر سبب رسوب سرب در استخوان ها و کاهش آن در بافت های نرم می گردد. عمده ترین راه دفع سرب جذب شده از طریق گوار از راه مدفوع صورت می پذیرد. در ارتباط با دفع سرب جذب شده از بدن کبد و کلیه نقش اصلی را دارند.</a:t>
            </a:r>
            <a:endParaRPr lang="en-US" sz="2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69" y="2437838"/>
            <a:ext cx="4814762" cy="4390543"/>
          </a:xfrm>
          <a:prstGeom prst="rect">
            <a:avLst/>
          </a:prstGeom>
        </p:spPr>
      </p:pic>
    </p:spTree>
    <p:extLst>
      <p:ext uri="{BB962C8B-B14F-4D97-AF65-F5344CB8AC3E}">
        <p14:creationId xmlns:p14="http://schemas.microsoft.com/office/powerpoint/2010/main" val="5887677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716" y="163773"/>
            <a:ext cx="9048466" cy="5970865"/>
          </a:xfrm>
          <a:prstGeom prst="rect">
            <a:avLst/>
          </a:prstGeom>
          <a:noFill/>
        </p:spPr>
        <p:txBody>
          <a:bodyPr wrap="square" rtlCol="0">
            <a:spAutoFit/>
          </a:bodyPr>
          <a:lstStyle/>
          <a:p>
            <a:pPr algn="just" rtl="1"/>
            <a:r>
              <a:rPr lang="fa-IR" sz="2800" dirty="0">
                <a:solidFill>
                  <a:srgbClr val="BE297E"/>
                </a:solidFill>
                <a:latin typeface="Arial" panose="020B0604020202020204" pitchFamily="34" charset="0"/>
                <a:cs typeface="Arial" panose="020B0604020202020204" pitchFamily="34" charset="0"/>
              </a:rPr>
              <a:t>علایم </a:t>
            </a:r>
            <a:r>
              <a:rPr lang="fa-IR" sz="2800" dirty="0" smtClean="0">
                <a:solidFill>
                  <a:srgbClr val="BE297E"/>
                </a:solidFill>
                <a:latin typeface="Arial" panose="020B0604020202020204" pitchFamily="34" charset="0"/>
                <a:cs typeface="Arial" panose="020B0604020202020204" pitchFamily="34" charset="0"/>
              </a:rPr>
              <a:t>مسمومیت</a:t>
            </a:r>
          </a:p>
          <a:p>
            <a:pPr algn="just" rtl="1"/>
            <a:endParaRPr lang="fa-IR" sz="2800" dirty="0">
              <a:latin typeface="Arial" panose="020B0604020202020204" pitchFamily="34" charset="0"/>
              <a:cs typeface="Arial" panose="020B0604020202020204" pitchFamily="34" charset="0"/>
            </a:endParaRPr>
          </a:p>
          <a:p>
            <a:pPr algn="just" rtl="1"/>
            <a:r>
              <a:rPr lang="fa-IR" sz="2800" dirty="0" smtClean="0">
                <a:latin typeface="Arial" panose="020B0604020202020204" pitchFamily="34" charset="0"/>
                <a:cs typeface="Arial" panose="020B0604020202020204" pitchFamily="34" charset="0"/>
              </a:rPr>
              <a:t>این </a:t>
            </a:r>
            <a:r>
              <a:rPr lang="fa-IR" sz="2800" dirty="0">
                <a:latin typeface="Arial" panose="020B0604020202020204" pitchFamily="34" charset="0"/>
                <a:cs typeface="Arial" panose="020B0604020202020204" pitchFamily="34" charset="0"/>
              </a:rPr>
              <a:t>علایم شامل بی اشتهایی، احساس طعم فلزی در دهان، اختلال در خواب، کاهش میل جنسی، اختلال در حافظه، دردهای عضلانی و مفاصل، </a:t>
            </a:r>
            <a:r>
              <a:rPr lang="fa-IR" sz="2800" dirty="0" smtClean="0">
                <a:latin typeface="Arial" panose="020B0604020202020204" pitchFamily="34" charset="0"/>
                <a:cs typeface="Arial" panose="020B0604020202020204" pitchFamily="34" charset="0"/>
              </a:rPr>
              <a:t>ایجاد آنمی ناشی از کاهش عمر گلبول های قرمز، </a:t>
            </a:r>
            <a:r>
              <a:rPr lang="fa-IR" sz="2800" dirty="0">
                <a:latin typeface="Arial" panose="020B0604020202020204" pitchFamily="34" charset="0"/>
                <a:cs typeface="Arial" panose="020B0604020202020204" pitchFamily="34" charset="0"/>
              </a:rPr>
              <a:t>دردهای کولیک شکمی، آنسفالوپاتی مغزی و ... می باشند</a:t>
            </a:r>
            <a:r>
              <a:rPr lang="fa-IR" sz="2800" dirty="0" smtClean="0">
                <a:latin typeface="Arial" panose="020B0604020202020204" pitchFamily="34" charset="0"/>
                <a:cs typeface="Arial" panose="020B0604020202020204" pitchFamily="34" charset="0"/>
              </a:rPr>
              <a:t>.</a:t>
            </a:r>
          </a:p>
          <a:p>
            <a:pPr algn="just" rtl="1"/>
            <a:r>
              <a:rPr lang="fa-IR" sz="2800" dirty="0" smtClean="0">
                <a:solidFill>
                  <a:schemeClr val="tx1">
                    <a:lumMod val="95000"/>
                    <a:lumOff val="5000"/>
                  </a:schemeClr>
                </a:solidFill>
                <a:latin typeface="Arial" panose="020B0604020202020204" pitchFamily="34" charset="0"/>
                <a:cs typeface="Arial" panose="020B0604020202020204" pitchFamily="34" charset="0"/>
              </a:rPr>
              <a:t>کلیه :</a:t>
            </a:r>
            <a:r>
              <a:rPr lang="fa-IR" sz="2800" dirty="0" smtClean="0">
                <a:latin typeface="Arial" panose="020B0604020202020204" pitchFamily="34" charset="0"/>
                <a:cs typeface="Arial" panose="020B0604020202020204" pitchFamily="34" charset="0"/>
              </a:rPr>
              <a:t> فسفاتوری، گلوکزوری، آمینواسیدوری و نئوپلازی توبول های کلیه</a:t>
            </a:r>
          </a:p>
          <a:p>
            <a:pPr algn="just" rtl="1"/>
            <a:endParaRPr lang="fa-IR" sz="2800" dirty="0">
              <a:latin typeface="Arial" panose="020B0604020202020204" pitchFamily="34" charset="0"/>
              <a:cs typeface="Arial" panose="020B0604020202020204" pitchFamily="34" charset="0"/>
            </a:endParaRPr>
          </a:p>
          <a:p>
            <a:pPr algn="just" rtl="1"/>
            <a:r>
              <a:rPr lang="fa-IR" sz="2800" dirty="0">
                <a:latin typeface="Arial" panose="020B0604020202020204" pitchFamily="34" charset="0"/>
                <a:cs typeface="Arial" panose="020B0604020202020204" pitchFamily="34" charset="0"/>
              </a:rPr>
              <a:t> </a:t>
            </a:r>
          </a:p>
          <a:p>
            <a:pPr algn="just" rtl="1"/>
            <a:r>
              <a:rPr lang="fa-IR" sz="2800" dirty="0">
                <a:solidFill>
                  <a:srgbClr val="BE297E"/>
                </a:solidFill>
                <a:latin typeface="Arial" panose="020B0604020202020204" pitchFamily="34" charset="0"/>
                <a:cs typeface="Arial" panose="020B0604020202020204" pitchFamily="34" charset="0"/>
              </a:rPr>
              <a:t>تست های تشخیص مسمومیت</a:t>
            </a:r>
          </a:p>
          <a:p>
            <a:pPr algn="just" rtl="1"/>
            <a:r>
              <a:rPr lang="fa-IR" sz="2800" dirty="0">
                <a:latin typeface="Arial" panose="020B0604020202020204" pitchFamily="34" charset="0"/>
                <a:cs typeface="Arial" panose="020B0604020202020204" pitchFamily="34" charset="0"/>
              </a:rPr>
              <a:t>با انجام آزمایشاتی همچون شمارش سلول های قرمز خون، اندازه گیری کوپروپورفیرین در ادرار، اندازه گیری سرب خون و ادرار ما توان به تماس افراد با سرب پی برد .</a:t>
            </a:r>
          </a:p>
          <a:p>
            <a:pPr algn="just"/>
            <a:endParaRPr lang="en-US" dirty="0"/>
          </a:p>
        </p:txBody>
      </p:sp>
    </p:spTree>
    <p:extLst>
      <p:ext uri="{BB962C8B-B14F-4D97-AF65-F5344CB8AC3E}">
        <p14:creationId xmlns:p14="http://schemas.microsoft.com/office/powerpoint/2010/main" val="443050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1068" y="163773"/>
            <a:ext cx="9403307" cy="6124754"/>
          </a:xfrm>
          <a:prstGeom prst="rect">
            <a:avLst/>
          </a:prstGeom>
          <a:noFill/>
        </p:spPr>
        <p:txBody>
          <a:bodyPr wrap="square" rtlCol="0">
            <a:spAutoFit/>
          </a:bodyPr>
          <a:lstStyle/>
          <a:p>
            <a:pPr algn="just" rtl="1"/>
            <a:r>
              <a:rPr lang="fa-IR" sz="3200" dirty="0" smtClean="0"/>
              <a:t> </a:t>
            </a:r>
            <a:r>
              <a:rPr lang="fa-IR" sz="3200" dirty="0" smtClean="0">
                <a:solidFill>
                  <a:srgbClr val="BE297E"/>
                </a:solidFill>
              </a:rPr>
              <a:t>مقدمه</a:t>
            </a:r>
          </a:p>
          <a:p>
            <a:pPr algn="just" rtl="1"/>
            <a:endParaRPr lang="fa-IR" sz="2400" dirty="0" smtClean="0"/>
          </a:p>
          <a:p>
            <a:pPr algn="just" rtl="1"/>
            <a:r>
              <a:rPr lang="fa-IR" sz="2400" dirty="0" smtClean="0">
                <a:solidFill>
                  <a:schemeClr val="tx1">
                    <a:lumMod val="95000"/>
                    <a:lumOff val="5000"/>
                  </a:schemeClr>
                </a:solidFill>
                <a:latin typeface="Arial" panose="020B0604020202020204" pitchFamily="34" charset="0"/>
                <a:cs typeface="Arial" panose="020B0604020202020204" pitchFamily="34" charset="0"/>
              </a:rPr>
              <a:t>فلزات </a:t>
            </a:r>
            <a:r>
              <a:rPr lang="fa-IR" sz="2400" dirty="0">
                <a:solidFill>
                  <a:schemeClr val="tx1">
                    <a:lumMod val="95000"/>
                    <a:lumOff val="5000"/>
                  </a:schemeClr>
                </a:solidFill>
                <a:latin typeface="Arial" panose="020B0604020202020204" pitchFamily="34" charset="0"/>
                <a:cs typeface="Arial" panose="020B0604020202020204" pitchFamily="34" charset="0"/>
              </a:rPr>
              <a:t>سنگین که سرب، آلومینیوم، جیوه، مس، کادمیوم، مس، نیکل و آرسنیک را شامل میگردد از سموم پرخطر پیرامون ما </a:t>
            </a:r>
            <a:r>
              <a:rPr lang="fa-IR" sz="2400" dirty="0" smtClean="0">
                <a:solidFill>
                  <a:schemeClr val="tx1">
                    <a:lumMod val="95000"/>
                    <a:lumOff val="5000"/>
                  </a:schemeClr>
                </a:solidFill>
                <a:latin typeface="Arial" panose="020B0604020202020204" pitchFamily="34" charset="0"/>
                <a:cs typeface="Arial" panose="020B0604020202020204" pitchFamily="34" charset="0"/>
              </a:rPr>
              <a:t>می باشند</a:t>
            </a:r>
            <a:r>
              <a:rPr lang="fa-IR" sz="2400" dirty="0">
                <a:solidFill>
                  <a:schemeClr val="tx1">
                    <a:lumMod val="95000"/>
                    <a:lumOff val="5000"/>
                  </a:schemeClr>
                </a:solidFill>
                <a:latin typeface="Arial" panose="020B0604020202020204" pitchFamily="34" charset="0"/>
                <a:cs typeface="Arial" panose="020B0604020202020204" pitchFamily="34" charset="0"/>
              </a:rPr>
              <a:t>. </a:t>
            </a:r>
            <a:endParaRPr lang="fa-IR" sz="2400" dirty="0" smtClean="0">
              <a:solidFill>
                <a:schemeClr val="tx1">
                  <a:lumMod val="95000"/>
                  <a:lumOff val="5000"/>
                </a:schemeClr>
              </a:solidFill>
              <a:latin typeface="Arial" panose="020B0604020202020204" pitchFamily="34" charset="0"/>
              <a:cs typeface="Arial" panose="020B0604020202020204" pitchFamily="34" charset="0"/>
            </a:endParaRPr>
          </a:p>
          <a:p>
            <a:pPr algn="just" rtl="1"/>
            <a:endParaRPr lang="fa-IR" sz="2400" dirty="0">
              <a:solidFill>
                <a:schemeClr val="tx1">
                  <a:lumMod val="95000"/>
                  <a:lumOff val="5000"/>
                </a:schemeClr>
              </a:solidFill>
              <a:latin typeface="Arial" panose="020B0604020202020204" pitchFamily="34" charset="0"/>
              <a:cs typeface="Arial" panose="020B0604020202020204" pitchFamily="34" charset="0"/>
            </a:endParaRPr>
          </a:p>
          <a:p>
            <a:pPr algn="just" rtl="1"/>
            <a:r>
              <a:rPr lang="fa-IR" sz="2400" dirty="0" smtClean="0">
                <a:solidFill>
                  <a:schemeClr val="tx1">
                    <a:lumMod val="95000"/>
                    <a:lumOff val="5000"/>
                  </a:schemeClr>
                </a:solidFill>
                <a:latin typeface="Arial" panose="020B0604020202020204" pitchFamily="34" charset="0"/>
                <a:cs typeface="Arial" panose="020B0604020202020204" pitchFamily="34" charset="0"/>
              </a:rPr>
              <a:t>این </a:t>
            </a:r>
            <a:r>
              <a:rPr lang="fa-IR" sz="2400" dirty="0">
                <a:solidFill>
                  <a:schemeClr val="tx1">
                    <a:lumMod val="95000"/>
                    <a:lumOff val="5000"/>
                  </a:schemeClr>
                </a:solidFill>
                <a:latin typeface="Arial" panose="020B0604020202020204" pitchFamily="34" charset="0"/>
                <a:cs typeface="Arial" panose="020B0604020202020204" pitchFamily="34" charset="0"/>
              </a:rPr>
              <a:t>سموم در هوای تنفسی، آب آشامیدنی، مصالح ساختمانی، لوازم آشپزخانه و حتی البسه موجود </a:t>
            </a:r>
            <a:r>
              <a:rPr lang="fa-IR" sz="2400" dirty="0" smtClean="0">
                <a:solidFill>
                  <a:schemeClr val="tx1">
                    <a:lumMod val="95000"/>
                    <a:lumOff val="5000"/>
                  </a:schemeClr>
                </a:solidFill>
                <a:latin typeface="Arial" panose="020B0604020202020204" pitchFamily="34" charset="0"/>
                <a:cs typeface="Arial" panose="020B0604020202020204" pitchFamily="34" charset="0"/>
              </a:rPr>
              <a:t>می باشند.</a:t>
            </a:r>
          </a:p>
          <a:p>
            <a:pPr algn="just" rtl="1"/>
            <a:endParaRPr lang="fa-IR" sz="2400" dirty="0">
              <a:solidFill>
                <a:schemeClr val="tx1">
                  <a:lumMod val="95000"/>
                  <a:lumOff val="5000"/>
                </a:schemeClr>
              </a:solidFill>
              <a:latin typeface="Arial" panose="020B0604020202020204" pitchFamily="34" charset="0"/>
              <a:cs typeface="Arial" panose="020B0604020202020204" pitchFamily="34" charset="0"/>
            </a:endParaRPr>
          </a:p>
          <a:p>
            <a:pPr algn="just" rtl="1"/>
            <a:r>
              <a:rPr lang="fa-IR" sz="2400" dirty="0" smtClean="0">
                <a:solidFill>
                  <a:schemeClr val="tx1">
                    <a:lumMod val="95000"/>
                    <a:lumOff val="5000"/>
                  </a:schemeClr>
                </a:solidFill>
                <a:latin typeface="Arial" panose="020B0604020202020204" pitchFamily="34" charset="0"/>
                <a:cs typeface="Arial" panose="020B0604020202020204" pitchFamily="34" charset="0"/>
              </a:rPr>
              <a:t> </a:t>
            </a:r>
            <a:r>
              <a:rPr lang="fa-IR" sz="2400" dirty="0">
                <a:solidFill>
                  <a:schemeClr val="tx1">
                    <a:lumMod val="95000"/>
                    <a:lumOff val="5000"/>
                  </a:schemeClr>
                </a:solidFill>
                <a:latin typeface="Arial" panose="020B0604020202020204" pitchFamily="34" charset="0"/>
                <a:cs typeface="Arial" panose="020B0604020202020204" pitchFamily="34" charset="0"/>
              </a:rPr>
              <a:t>برخی فلزات به مقدار ناچیز برای عملکرد طبیعی بدن ضروری </a:t>
            </a:r>
            <a:r>
              <a:rPr lang="fa-IR" sz="2400" dirty="0" smtClean="0">
                <a:solidFill>
                  <a:schemeClr val="tx1">
                    <a:lumMod val="95000"/>
                    <a:lumOff val="5000"/>
                  </a:schemeClr>
                </a:solidFill>
                <a:latin typeface="Arial" panose="020B0604020202020204" pitchFamily="34" charset="0"/>
                <a:cs typeface="Arial" panose="020B0604020202020204" pitchFamily="34" charset="0"/>
              </a:rPr>
              <a:t>می باشند </a:t>
            </a:r>
            <a:r>
              <a:rPr lang="fa-IR" sz="2400" dirty="0">
                <a:solidFill>
                  <a:schemeClr val="tx1">
                    <a:lumMod val="95000"/>
                    <a:lumOff val="5000"/>
                  </a:schemeClr>
                </a:solidFill>
                <a:latin typeface="Arial" panose="020B0604020202020204" pitchFamily="34" charset="0"/>
                <a:cs typeface="Arial" panose="020B0604020202020204" pitchFamily="34" charset="0"/>
              </a:rPr>
              <a:t>اما ورود بیش از اندازه آنها به بدن مسمومیت ایجاد خواهد کرد</a:t>
            </a:r>
            <a:r>
              <a:rPr lang="fa-IR" sz="2400" dirty="0" smtClean="0">
                <a:solidFill>
                  <a:schemeClr val="tx1">
                    <a:lumMod val="95000"/>
                    <a:lumOff val="5000"/>
                  </a:schemeClr>
                </a:solidFill>
                <a:latin typeface="Arial" panose="020B0604020202020204" pitchFamily="34" charset="0"/>
                <a:cs typeface="Arial" panose="020B0604020202020204" pitchFamily="34" charset="0"/>
              </a:rPr>
              <a:t>.</a:t>
            </a:r>
          </a:p>
          <a:p>
            <a:pPr algn="just" rtl="1"/>
            <a:endParaRPr lang="fa-IR" sz="2400" dirty="0">
              <a:solidFill>
                <a:schemeClr val="tx1">
                  <a:lumMod val="95000"/>
                  <a:lumOff val="5000"/>
                </a:schemeClr>
              </a:solidFill>
              <a:latin typeface="Arial" panose="020B0604020202020204" pitchFamily="34" charset="0"/>
              <a:cs typeface="Arial" panose="020B0604020202020204" pitchFamily="34" charset="0"/>
            </a:endParaRPr>
          </a:p>
          <a:p>
            <a:pPr algn="just" rtl="1"/>
            <a:r>
              <a:rPr lang="fa-IR" sz="2400" dirty="0" smtClean="0">
                <a:solidFill>
                  <a:schemeClr val="tx1">
                    <a:lumMod val="95000"/>
                    <a:lumOff val="5000"/>
                  </a:schemeClr>
                </a:solidFill>
                <a:latin typeface="Arial" panose="020B0604020202020204" pitchFamily="34" charset="0"/>
                <a:cs typeface="Arial" panose="020B0604020202020204" pitchFamily="34" charset="0"/>
              </a:rPr>
              <a:t>ایراد </a:t>
            </a:r>
            <a:r>
              <a:rPr lang="fa-IR" sz="2400" dirty="0">
                <a:solidFill>
                  <a:schemeClr val="tx1">
                    <a:lumMod val="95000"/>
                    <a:lumOff val="5000"/>
                  </a:schemeClr>
                </a:solidFill>
                <a:latin typeface="Arial" panose="020B0604020202020204" pitchFamily="34" charset="0"/>
                <a:cs typeface="Arial" panose="020B0604020202020204" pitchFamily="34" charset="0"/>
              </a:rPr>
              <a:t>اصلی فلزات سنگین </a:t>
            </a:r>
            <a:r>
              <a:rPr lang="fa-IR" sz="2400" dirty="0" smtClean="0">
                <a:solidFill>
                  <a:schemeClr val="tx1">
                    <a:lumMod val="95000"/>
                    <a:lumOff val="5000"/>
                  </a:schemeClr>
                </a:solidFill>
                <a:latin typeface="Arial" panose="020B0604020202020204" pitchFamily="34" charset="0"/>
                <a:cs typeface="Arial" panose="020B0604020202020204" pitchFamily="34" charset="0"/>
              </a:rPr>
              <a:t>این است که </a:t>
            </a:r>
            <a:r>
              <a:rPr lang="fa-IR" sz="2400" dirty="0">
                <a:solidFill>
                  <a:schemeClr val="tx1">
                    <a:lumMod val="95000"/>
                    <a:lumOff val="5000"/>
                  </a:schemeClr>
                </a:solidFill>
                <a:latin typeface="Arial" panose="020B0604020202020204" pitchFamily="34" charset="0"/>
                <a:cs typeface="Arial" panose="020B0604020202020204" pitchFamily="34" charset="0"/>
              </a:rPr>
              <a:t>در بدن متابولیزه </a:t>
            </a:r>
            <a:r>
              <a:rPr lang="fa-IR" sz="2400" dirty="0" smtClean="0">
                <a:solidFill>
                  <a:schemeClr val="tx1">
                    <a:lumMod val="95000"/>
                    <a:lumOff val="5000"/>
                  </a:schemeClr>
                </a:solidFill>
                <a:latin typeface="Arial" panose="020B0604020202020204" pitchFamily="34" charset="0"/>
                <a:cs typeface="Arial" panose="020B0604020202020204" pitchFamily="34" charset="0"/>
              </a:rPr>
              <a:t>نمی گردند</a:t>
            </a:r>
            <a:r>
              <a:rPr lang="fa-IR" sz="2400" dirty="0">
                <a:solidFill>
                  <a:schemeClr val="tx1">
                    <a:lumMod val="95000"/>
                    <a:lumOff val="5000"/>
                  </a:schemeClr>
                </a:solidFill>
                <a:latin typeface="Arial" panose="020B0604020202020204" pitchFamily="34" charset="0"/>
                <a:cs typeface="Arial" panose="020B0604020202020204" pitchFamily="34" charset="0"/>
              </a:rPr>
              <a:t>. در واقع فلزات سنگین پس از ورود به بدن دیگر از بدن دفع نشده و در بافتهای بدن انباشته </a:t>
            </a:r>
            <a:r>
              <a:rPr lang="fa-IR" sz="2400" dirty="0" smtClean="0">
                <a:solidFill>
                  <a:schemeClr val="tx1">
                    <a:lumMod val="95000"/>
                    <a:lumOff val="5000"/>
                  </a:schemeClr>
                </a:solidFill>
                <a:latin typeface="Arial" panose="020B0604020202020204" pitchFamily="34" charset="0"/>
                <a:cs typeface="Arial" panose="020B0604020202020204" pitchFamily="34" charset="0"/>
              </a:rPr>
              <a:t>می گردند</a:t>
            </a:r>
            <a:r>
              <a:rPr lang="fa-IR" sz="2400" dirty="0">
                <a:solidFill>
                  <a:schemeClr val="tx1">
                    <a:lumMod val="95000"/>
                    <a:lumOff val="5000"/>
                  </a:schemeClr>
                </a:solidFill>
                <a:latin typeface="Arial" panose="020B0604020202020204" pitchFamily="34" charset="0"/>
                <a:cs typeface="Arial" panose="020B0604020202020204" pitchFamily="34" charset="0"/>
              </a:rPr>
              <a:t>. همین امر موجب بروز بیماریها و عوارض متعددی در بدن میشود. آنها رشد و گسترش عفونتهای ویروسی، باکتریایی و قارچی را نیز افزایش </a:t>
            </a:r>
            <a:r>
              <a:rPr lang="fa-IR" sz="2400" dirty="0" smtClean="0">
                <a:solidFill>
                  <a:schemeClr val="tx1">
                    <a:lumMod val="95000"/>
                    <a:lumOff val="5000"/>
                  </a:schemeClr>
                </a:solidFill>
                <a:latin typeface="Arial" panose="020B0604020202020204" pitchFamily="34" charset="0"/>
                <a:cs typeface="Arial" panose="020B0604020202020204" pitchFamily="34" charset="0"/>
              </a:rPr>
              <a:t>می دهند</a:t>
            </a:r>
            <a:r>
              <a:rPr lang="fa-IR" sz="2400" dirty="0">
                <a:solidFill>
                  <a:schemeClr val="tx1">
                    <a:lumMod val="95000"/>
                    <a:lumOff val="5000"/>
                  </a:schemeClr>
                </a:solidFill>
                <a:latin typeface="Arial" panose="020B0604020202020204" pitchFamily="34" charset="0"/>
                <a:cs typeface="Arial" panose="020B0604020202020204" pitchFamily="34" charset="0"/>
              </a:rPr>
              <a:t>. فلزات سنگین همچنین جایگزین دیگر املاح و مواد معدنی مورد نیاز در بدن </a:t>
            </a:r>
            <a:r>
              <a:rPr lang="fa-IR" sz="2400" dirty="0" smtClean="0">
                <a:solidFill>
                  <a:schemeClr val="tx1">
                    <a:lumMod val="95000"/>
                    <a:lumOff val="5000"/>
                  </a:schemeClr>
                </a:solidFill>
                <a:latin typeface="Arial" panose="020B0604020202020204" pitchFamily="34" charset="0"/>
                <a:cs typeface="Arial" panose="020B0604020202020204" pitchFamily="34" charset="0"/>
              </a:rPr>
              <a:t>می گردند</a:t>
            </a:r>
            <a:r>
              <a:rPr lang="fa-IR" sz="2400" dirty="0">
                <a:solidFill>
                  <a:schemeClr val="tx1">
                    <a:lumMod val="95000"/>
                    <a:lumOff val="5000"/>
                  </a:schemeClr>
                </a:solidFill>
                <a:latin typeface="Arial" panose="020B0604020202020204" pitchFamily="34" charset="0"/>
                <a:cs typeface="Arial" panose="020B0604020202020204" pitchFamily="34" charset="0"/>
              </a:rPr>
              <a:t>. </a:t>
            </a:r>
            <a:endParaRPr lang="en-US" sz="2400" dirty="0">
              <a:solidFill>
                <a:schemeClr val="tx1">
                  <a:lumMod val="95000"/>
                  <a:lumOff val="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24437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67876" y="815033"/>
            <a:ext cx="1887055" cy="830997"/>
          </a:xfrm>
          <a:prstGeom prst="rect">
            <a:avLst/>
          </a:prstGeom>
        </p:spPr>
        <p:txBody>
          <a:bodyPr wrap="none">
            <a:spAutoFit/>
          </a:bodyPr>
          <a:lstStyle/>
          <a:p>
            <a:pPr algn="just" rtl="1"/>
            <a:r>
              <a:rPr lang="ar-SA" sz="4800" b="1" dirty="0">
                <a:solidFill>
                  <a:srgbClr val="BE297E"/>
                </a:solidFill>
                <a:latin typeface="Arial" panose="020B0604020202020204" pitchFamily="34" charset="0"/>
                <a:cs typeface="Arial" panose="020B0604020202020204" pitchFamily="34" charset="0"/>
              </a:rPr>
              <a:t>کادمیوم:</a:t>
            </a:r>
            <a:endParaRPr lang="fa-IR" sz="4800" b="1" dirty="0">
              <a:solidFill>
                <a:srgbClr val="BE297E"/>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244" y="1869742"/>
            <a:ext cx="7792159" cy="4455281"/>
          </a:xfrm>
          <a:prstGeom prst="round2DiagRect">
            <a:avLst>
              <a:gd name="adj1" fmla="val 16667"/>
              <a:gd name="adj2" fmla="val 23586"/>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560210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362364" cy="6924973"/>
          </a:xfrm>
          <a:prstGeom prst="rect">
            <a:avLst/>
          </a:prstGeom>
          <a:noFill/>
        </p:spPr>
        <p:txBody>
          <a:bodyPr wrap="square" rtlCol="0">
            <a:spAutoFit/>
          </a:bodyPr>
          <a:lstStyle/>
          <a:p>
            <a:pPr algn="just" rtl="1"/>
            <a:r>
              <a:rPr lang="ar-SA" sz="3200" b="1" dirty="0">
                <a:solidFill>
                  <a:srgbClr val="BE297E"/>
                </a:solidFill>
                <a:latin typeface="Arial" panose="020B0604020202020204" pitchFamily="34" charset="0"/>
                <a:cs typeface="Arial" panose="020B0604020202020204" pitchFamily="34" charset="0"/>
              </a:rPr>
              <a:t>کادمیوم</a:t>
            </a:r>
            <a:r>
              <a:rPr lang="ar-SA" sz="3200" b="1" dirty="0" smtClean="0">
                <a:solidFill>
                  <a:srgbClr val="BE297E"/>
                </a:solidFill>
                <a:latin typeface="Arial" panose="020B0604020202020204" pitchFamily="34" charset="0"/>
                <a:cs typeface="Arial" panose="020B0604020202020204" pitchFamily="34" charset="0"/>
              </a:rPr>
              <a:t>:</a:t>
            </a:r>
            <a:endParaRPr lang="fa-IR" sz="3200" b="1" dirty="0" smtClean="0">
              <a:solidFill>
                <a:srgbClr val="BE297E"/>
              </a:solidFill>
              <a:latin typeface="Arial" panose="020B0604020202020204" pitchFamily="34" charset="0"/>
              <a:cs typeface="Arial" panose="020B0604020202020204" pitchFamily="34" charset="0"/>
            </a:endParaRPr>
          </a:p>
          <a:p>
            <a:pPr algn="just" rtl="1"/>
            <a:endParaRPr lang="en-US" sz="2000" dirty="0">
              <a:latin typeface="Arial" panose="020B0604020202020204" pitchFamily="34" charset="0"/>
              <a:cs typeface="Arial" panose="020B0604020202020204" pitchFamily="34" charset="0"/>
            </a:endParaRPr>
          </a:p>
          <a:p>
            <a:pPr algn="just" rtl="1"/>
            <a:r>
              <a:rPr lang="ar-SA" sz="2800" dirty="0" smtClean="0">
                <a:latin typeface="Arial" panose="020B0604020202020204" pitchFamily="34" charset="0"/>
                <a:cs typeface="Arial" panose="020B0604020202020204" pitchFamily="34" charset="0"/>
              </a:rPr>
              <a:t>کادمیوم عنصری فلزی </a:t>
            </a:r>
            <a:r>
              <a:rPr lang="ar-SA" sz="2800" dirty="0">
                <a:latin typeface="Arial" panose="020B0604020202020204" pitchFamily="34" charset="0"/>
                <a:cs typeface="Arial" panose="020B0604020202020204" pitchFamily="34" charset="0"/>
              </a:rPr>
              <a:t>و نرم به رنگ </a:t>
            </a:r>
            <a:r>
              <a:rPr lang="ar-SA" sz="2800" dirty="0" smtClean="0">
                <a:latin typeface="Arial" panose="020B0604020202020204" pitchFamily="34" charset="0"/>
                <a:cs typeface="Arial" panose="020B0604020202020204" pitchFamily="34" charset="0"/>
              </a:rPr>
              <a:t>سفید مایل </a:t>
            </a:r>
            <a:r>
              <a:rPr lang="ar-SA" sz="2800" dirty="0">
                <a:latin typeface="Arial" panose="020B0604020202020204" pitchFamily="34" charset="0"/>
                <a:cs typeface="Arial" panose="020B0604020202020204" pitchFamily="34" charset="0"/>
              </a:rPr>
              <a:t>به </a:t>
            </a:r>
            <a:r>
              <a:rPr lang="ar-SA" sz="2800" dirty="0" smtClean="0">
                <a:latin typeface="Arial" panose="020B0604020202020204" pitchFamily="34" charset="0"/>
                <a:cs typeface="Arial" panose="020B0604020202020204" pitchFamily="34" charset="0"/>
              </a:rPr>
              <a:t>آبی </a:t>
            </a:r>
            <a:endParaRPr lang="fa-IR" sz="2800" dirty="0" smtClean="0">
              <a:latin typeface="Arial" panose="020B0604020202020204" pitchFamily="34" charset="0"/>
              <a:cs typeface="Arial" panose="020B0604020202020204" pitchFamily="34" charset="0"/>
            </a:endParaRPr>
          </a:p>
          <a:p>
            <a:pPr algn="just" rtl="1"/>
            <a:endParaRPr lang="fa-IR" sz="2100" dirty="0">
              <a:latin typeface="Arial" panose="020B0604020202020204" pitchFamily="34" charset="0"/>
              <a:cs typeface="Arial" panose="020B0604020202020204" pitchFamily="34" charset="0"/>
            </a:endParaRPr>
          </a:p>
          <a:p>
            <a:pPr algn="just" rtl="1"/>
            <a:r>
              <a:rPr lang="ar-SA" sz="2800" dirty="0" smtClean="0">
                <a:latin typeface="Arial" panose="020B0604020202020204" pitchFamily="34" charset="0"/>
                <a:cs typeface="Arial" panose="020B0604020202020204" pitchFamily="34" charset="0"/>
              </a:rPr>
              <a:t>به </a:t>
            </a:r>
            <a:r>
              <a:rPr lang="ar-SA" sz="2800" dirty="0">
                <a:latin typeface="Arial" panose="020B0604020202020204" pitchFamily="34" charset="0"/>
                <a:cs typeface="Arial" panose="020B0604020202020204" pitchFamily="34" charset="0"/>
              </a:rPr>
              <a:t>طور </a:t>
            </a:r>
            <a:r>
              <a:rPr lang="ar-SA" sz="2800" dirty="0" smtClean="0">
                <a:latin typeface="Arial" panose="020B0604020202020204" pitchFamily="34" charset="0"/>
                <a:cs typeface="Arial" panose="020B0604020202020204" pitchFamily="34" charset="0"/>
              </a:rPr>
              <a:t>طبیعی سالیانه </a:t>
            </a:r>
            <a:r>
              <a:rPr lang="ar-SA" sz="2800" dirty="0">
                <a:latin typeface="Arial" panose="020B0604020202020204" pitchFamily="34" charset="0"/>
                <a:cs typeface="Arial" panose="020B0604020202020204" pitchFamily="34" charset="0"/>
              </a:rPr>
              <a:t>حدود 25000 تن </a:t>
            </a:r>
            <a:r>
              <a:rPr lang="ar-SA" sz="2800" dirty="0" smtClean="0">
                <a:latin typeface="Arial" panose="020B0604020202020204" pitchFamily="34" charset="0"/>
                <a:cs typeface="Arial" panose="020B0604020202020204" pitchFamily="34" charset="0"/>
              </a:rPr>
              <a:t>کادمیوم </a:t>
            </a:r>
            <a:r>
              <a:rPr lang="ar-SA" sz="2800" dirty="0">
                <a:latin typeface="Arial" panose="020B0604020202020204" pitchFamily="34" charset="0"/>
                <a:cs typeface="Arial" panose="020B0604020202020204" pitchFamily="34" charset="0"/>
              </a:rPr>
              <a:t>وارد </a:t>
            </a:r>
            <a:r>
              <a:rPr lang="ar-SA" sz="2800" dirty="0" smtClean="0">
                <a:latin typeface="Arial" panose="020B0604020202020204" pitchFamily="34" charset="0"/>
                <a:cs typeface="Arial" panose="020B0604020202020204" pitchFamily="34" charset="0"/>
              </a:rPr>
              <a:t>محیط زیست می </a:t>
            </a:r>
            <a:r>
              <a:rPr lang="ar-SA" sz="2800" dirty="0">
                <a:latin typeface="Arial" panose="020B0604020202020204" pitchFamily="34" charset="0"/>
                <a:cs typeface="Arial" panose="020B0604020202020204" pitchFamily="34" charset="0"/>
              </a:rPr>
              <a:t>شود. حدود </a:t>
            </a:r>
            <a:r>
              <a:rPr lang="ar-SA" sz="2800" dirty="0" smtClean="0">
                <a:latin typeface="Arial" panose="020B0604020202020204" pitchFamily="34" charset="0"/>
                <a:cs typeface="Arial" panose="020B0604020202020204" pitchFamily="34" charset="0"/>
              </a:rPr>
              <a:t>نیمی </a:t>
            </a:r>
            <a:r>
              <a:rPr lang="ar-SA" sz="2800" dirty="0">
                <a:latin typeface="Arial" panose="020B0604020202020204" pitchFamily="34" charset="0"/>
                <a:cs typeface="Arial" panose="020B0604020202020204" pitchFamily="34" charset="0"/>
              </a:rPr>
              <a:t>از </a:t>
            </a:r>
            <a:r>
              <a:rPr lang="ar-SA" sz="2800" dirty="0" smtClean="0">
                <a:latin typeface="Arial" panose="020B0604020202020204" pitchFamily="34" charset="0"/>
                <a:cs typeface="Arial" panose="020B0604020202020204" pitchFamily="34" charset="0"/>
              </a:rPr>
              <a:t>این کادمیوم </a:t>
            </a:r>
            <a:r>
              <a:rPr lang="ar-SA" sz="2800" dirty="0">
                <a:latin typeface="Arial" panose="020B0604020202020204" pitchFamily="34" charset="0"/>
                <a:cs typeface="Arial" panose="020B0604020202020204" pitchFamily="34" charset="0"/>
              </a:rPr>
              <a:t>از </a:t>
            </a:r>
            <a:r>
              <a:rPr lang="ar-SA" sz="2800" dirty="0" smtClean="0">
                <a:latin typeface="Arial" panose="020B0604020202020204" pitchFamily="34" charset="0"/>
                <a:cs typeface="Arial" panose="020B0604020202020204" pitchFamily="34" charset="0"/>
              </a:rPr>
              <a:t>طریق </a:t>
            </a:r>
            <a:r>
              <a:rPr lang="ar-SA" sz="2800" dirty="0">
                <a:latin typeface="Arial" panose="020B0604020202020204" pitchFamily="34" charset="0"/>
                <a:cs typeface="Arial" panose="020B0604020202020204" pitchFamily="34" charset="0"/>
              </a:rPr>
              <a:t>هوا </a:t>
            </a:r>
            <a:r>
              <a:rPr lang="ar-SA" sz="2800" dirty="0" smtClean="0">
                <a:latin typeface="Arial" panose="020B0604020202020204" pitchFamily="34" charset="0"/>
                <a:cs typeface="Arial" panose="020B0604020202020204" pitchFamily="34" charset="0"/>
              </a:rPr>
              <a:t>زدگی </a:t>
            </a:r>
            <a:r>
              <a:rPr lang="ar-SA" sz="2800" dirty="0">
                <a:latin typeface="Arial" panose="020B0604020202020204" pitchFamily="34" charset="0"/>
                <a:cs typeface="Arial" panose="020B0604020202020204" pitchFamily="34" charset="0"/>
              </a:rPr>
              <a:t>سنگ ها وارد  رودخانه ها </a:t>
            </a:r>
            <a:r>
              <a:rPr lang="ar-SA" sz="2800" dirty="0" smtClean="0">
                <a:latin typeface="Arial" panose="020B0604020202020204" pitchFamily="34" charset="0"/>
                <a:cs typeface="Arial" panose="020B0604020202020204" pitchFamily="34" charset="0"/>
              </a:rPr>
              <a:t>می </a:t>
            </a:r>
            <a:r>
              <a:rPr lang="ar-SA" sz="2800" dirty="0">
                <a:latin typeface="Arial" panose="020B0604020202020204" pitchFamily="34" charset="0"/>
                <a:cs typeface="Arial" panose="020B0604020202020204" pitchFamily="34" charset="0"/>
              </a:rPr>
              <a:t>شود. آتش </a:t>
            </a:r>
            <a:r>
              <a:rPr lang="ar-SA" sz="2800" dirty="0" smtClean="0">
                <a:latin typeface="Arial" panose="020B0604020202020204" pitchFamily="34" charset="0"/>
                <a:cs typeface="Arial" panose="020B0604020202020204" pitchFamily="34" charset="0"/>
              </a:rPr>
              <a:t>سوزی </a:t>
            </a:r>
            <a:r>
              <a:rPr lang="ar-SA" sz="2800" dirty="0">
                <a:latin typeface="Arial" panose="020B0604020202020204" pitchFamily="34" charset="0"/>
                <a:cs typeface="Arial" panose="020B0604020202020204" pitchFamily="34" charset="0"/>
              </a:rPr>
              <a:t>جنگل ها و آتش فشان ها، </a:t>
            </a:r>
            <a:r>
              <a:rPr lang="ar-SA" sz="2800" dirty="0" smtClean="0">
                <a:latin typeface="Arial" panose="020B0604020202020204" pitchFamily="34" charset="0"/>
                <a:cs typeface="Arial" panose="020B0604020202020204" pitchFamily="34" charset="0"/>
              </a:rPr>
              <a:t>فعالیت های بشری </a:t>
            </a:r>
            <a:r>
              <a:rPr lang="ar-SA" sz="2800" dirty="0">
                <a:latin typeface="Arial" panose="020B0604020202020204" pitchFamily="34" charset="0"/>
                <a:cs typeface="Arial" panose="020B0604020202020204" pitchFamily="34" charset="0"/>
              </a:rPr>
              <a:t>مانند </a:t>
            </a:r>
            <a:r>
              <a:rPr lang="ar-SA" sz="2800" dirty="0" smtClean="0">
                <a:latin typeface="Arial" panose="020B0604020202020204" pitchFamily="34" charset="0"/>
                <a:cs typeface="Arial" panose="020B0604020202020204" pitchFamily="34" charset="0"/>
              </a:rPr>
              <a:t>شیرابه های </a:t>
            </a:r>
            <a:r>
              <a:rPr lang="ar-SA" sz="2800" dirty="0">
                <a:latin typeface="Arial" panose="020B0604020202020204" pitchFamily="34" charset="0"/>
                <a:cs typeface="Arial" panose="020B0604020202020204" pitchFamily="34" charset="0"/>
              </a:rPr>
              <a:t>زباله </a:t>
            </a:r>
            <a:r>
              <a:rPr lang="ar-SA" sz="2800" dirty="0" smtClean="0">
                <a:latin typeface="Arial" panose="020B0604020202020204" pitchFamily="34" charset="0"/>
                <a:cs typeface="Arial" panose="020B0604020202020204" pitchFamily="34" charset="0"/>
              </a:rPr>
              <a:t>های صنعتی، تولید کودهای </a:t>
            </a:r>
            <a:r>
              <a:rPr lang="ar-SA" sz="2800" dirty="0">
                <a:latin typeface="Arial" panose="020B0604020202020204" pitchFamily="34" charset="0"/>
                <a:cs typeface="Arial" panose="020B0604020202020204" pitchFamily="34" charset="0"/>
              </a:rPr>
              <a:t>فسفاته </a:t>
            </a:r>
            <a:r>
              <a:rPr lang="ar-SA" sz="2800" dirty="0" smtClean="0">
                <a:latin typeface="Arial" panose="020B0604020202020204" pitchFamily="34" charset="0"/>
                <a:cs typeface="Arial" panose="020B0604020202020204" pitchFamily="34" charset="0"/>
              </a:rPr>
              <a:t>مصنوعی </a:t>
            </a:r>
            <a:r>
              <a:rPr lang="ar-SA" sz="2800" dirty="0">
                <a:latin typeface="Arial" panose="020B0604020202020204" pitchFamily="34" charset="0"/>
                <a:cs typeface="Arial" panose="020B0604020202020204" pitchFamily="34" charset="0"/>
              </a:rPr>
              <a:t>از منابع مهم منتشر کننده </a:t>
            </a:r>
            <a:r>
              <a:rPr lang="ar-SA" sz="2800" dirty="0" smtClean="0">
                <a:latin typeface="Arial" panose="020B0604020202020204" pitchFamily="34" charset="0"/>
                <a:cs typeface="Arial" panose="020B0604020202020204" pitchFamily="34" charset="0"/>
              </a:rPr>
              <a:t>کادمیوم </a:t>
            </a:r>
            <a:r>
              <a:rPr lang="ar-SA" sz="2800" dirty="0">
                <a:latin typeface="Arial" panose="020B0604020202020204" pitchFamily="34" charset="0"/>
                <a:cs typeface="Arial" panose="020B0604020202020204" pitchFamily="34" charset="0"/>
              </a:rPr>
              <a:t>هستند</a:t>
            </a:r>
            <a:r>
              <a:rPr lang="ar-SA" sz="2800" dirty="0" smtClean="0">
                <a:latin typeface="Arial" panose="020B0604020202020204" pitchFamily="34" charset="0"/>
                <a:cs typeface="Arial" panose="020B0604020202020204" pitchFamily="34" charset="0"/>
              </a:rPr>
              <a:t>.</a:t>
            </a:r>
            <a:endParaRPr lang="fa-IR" sz="2800" dirty="0" smtClean="0">
              <a:latin typeface="Arial" panose="020B0604020202020204" pitchFamily="34" charset="0"/>
              <a:cs typeface="Arial" panose="020B0604020202020204" pitchFamily="34" charset="0"/>
            </a:endParaRPr>
          </a:p>
          <a:p>
            <a:pPr algn="just" rtl="1"/>
            <a:endParaRPr lang="en-US" sz="2100" dirty="0">
              <a:latin typeface="Arial" panose="020B0604020202020204" pitchFamily="34" charset="0"/>
              <a:cs typeface="Arial" panose="020B0604020202020204" pitchFamily="34" charset="0"/>
            </a:endParaRPr>
          </a:p>
          <a:p>
            <a:pPr algn="just" rtl="1"/>
            <a:r>
              <a:rPr lang="ar-SA" sz="2800" dirty="0" smtClean="0">
                <a:latin typeface="Arial" panose="020B0604020202020204" pitchFamily="34" charset="0"/>
                <a:cs typeface="Arial" panose="020B0604020202020204" pitchFamily="34" charset="0"/>
              </a:rPr>
              <a:t>این </a:t>
            </a:r>
            <a:r>
              <a:rPr lang="ar-SA" sz="2800" dirty="0">
                <a:latin typeface="Arial" panose="020B0604020202020204" pitchFamily="34" charset="0"/>
                <a:cs typeface="Arial" panose="020B0604020202020204" pitchFamily="34" charset="0"/>
              </a:rPr>
              <a:t>عنصر عمدتاً از راه </a:t>
            </a:r>
            <a:r>
              <a:rPr lang="ar-SA" sz="2800" dirty="0" smtClean="0">
                <a:latin typeface="Arial" panose="020B0604020202020204" pitchFamily="34" charset="0"/>
                <a:cs typeface="Arial" panose="020B0604020202020204" pitchFamily="34" charset="0"/>
              </a:rPr>
              <a:t>غذاهایی </a:t>
            </a:r>
            <a:r>
              <a:rPr lang="ar-SA" sz="2800" dirty="0">
                <a:latin typeface="Arial" panose="020B0604020202020204" pitchFamily="34" charset="0"/>
                <a:cs typeface="Arial" panose="020B0604020202020204" pitchFamily="34" charset="0"/>
              </a:rPr>
              <a:t>مانند جگر، قارچ، صدف رودخانه </a:t>
            </a:r>
            <a:r>
              <a:rPr lang="ar-SA" sz="2800" dirty="0" smtClean="0">
                <a:latin typeface="Arial" panose="020B0604020202020204" pitchFamily="34" charset="0"/>
                <a:cs typeface="Arial" panose="020B0604020202020204" pitchFamily="34" charset="0"/>
              </a:rPr>
              <a:t>ای </a:t>
            </a:r>
            <a:r>
              <a:rPr lang="ar-SA" sz="2800" dirty="0">
                <a:latin typeface="Arial" panose="020B0604020202020204" pitchFamily="34" charset="0"/>
                <a:cs typeface="Arial" panose="020B0604020202020204" pitchFamily="34" charset="0"/>
              </a:rPr>
              <a:t>و ... که </a:t>
            </a:r>
            <a:r>
              <a:rPr lang="ar-SA" sz="2800" dirty="0" smtClean="0">
                <a:latin typeface="Arial" panose="020B0604020202020204" pitchFamily="34" charset="0"/>
                <a:cs typeface="Arial" panose="020B0604020202020204" pitchFamily="34" charset="0"/>
              </a:rPr>
              <a:t>کادمیوم بالایی </a:t>
            </a:r>
            <a:r>
              <a:rPr lang="ar-SA" sz="2800" dirty="0">
                <a:latin typeface="Arial" panose="020B0604020202020204" pitchFamily="34" charset="0"/>
                <a:cs typeface="Arial" panose="020B0604020202020204" pitchFamily="34" charset="0"/>
              </a:rPr>
              <a:t>دارند، وارد بدن انسان شده و </a:t>
            </a:r>
            <a:r>
              <a:rPr lang="ar-SA" sz="2800" dirty="0" smtClean="0">
                <a:latin typeface="Arial" panose="020B0604020202020204" pitchFamily="34" charset="0"/>
                <a:cs typeface="Arial" panose="020B0604020202020204" pitchFamily="34" charset="0"/>
              </a:rPr>
              <a:t>نهایتاً </a:t>
            </a:r>
            <a:r>
              <a:rPr lang="ar-SA" sz="2800" dirty="0">
                <a:latin typeface="Arial" panose="020B0604020202020204" pitchFamily="34" charset="0"/>
                <a:cs typeface="Arial" panose="020B0604020202020204" pitchFamily="34" charset="0"/>
              </a:rPr>
              <a:t>در </a:t>
            </a:r>
            <a:r>
              <a:rPr lang="ar-SA" sz="2800" dirty="0" smtClean="0">
                <a:latin typeface="Arial" panose="020B0604020202020204" pitchFamily="34" charset="0"/>
                <a:cs typeface="Arial" panose="020B0604020202020204" pitchFamily="34" charset="0"/>
              </a:rPr>
              <a:t>کلیه </a:t>
            </a:r>
            <a:r>
              <a:rPr lang="ar-SA" sz="2800" dirty="0">
                <a:latin typeface="Arial" panose="020B0604020202020204" pitchFamily="34" charset="0"/>
                <a:cs typeface="Arial" panose="020B0604020202020204" pitchFamily="34" charset="0"/>
              </a:rPr>
              <a:t>تجمع </a:t>
            </a:r>
            <a:r>
              <a:rPr lang="ar-SA" sz="2800" dirty="0" smtClean="0">
                <a:latin typeface="Arial" panose="020B0604020202020204" pitchFamily="34" charset="0"/>
                <a:cs typeface="Arial" panose="020B0604020202020204" pitchFamily="34" charset="0"/>
              </a:rPr>
              <a:t>می یابد.</a:t>
            </a:r>
            <a:endParaRPr lang="fa-IR" sz="2800" dirty="0" smtClean="0">
              <a:latin typeface="Arial" panose="020B0604020202020204" pitchFamily="34" charset="0"/>
              <a:cs typeface="Arial" panose="020B0604020202020204" pitchFamily="34" charset="0"/>
            </a:endParaRPr>
          </a:p>
          <a:p>
            <a:pPr algn="just" rtl="1"/>
            <a:endParaRPr lang="fa-IR" sz="2100" dirty="0">
              <a:latin typeface="Arial" panose="020B0604020202020204" pitchFamily="34" charset="0"/>
              <a:cs typeface="Arial" panose="020B0604020202020204" pitchFamily="34" charset="0"/>
            </a:endParaRPr>
          </a:p>
          <a:p>
            <a:pPr algn="just" rtl="1"/>
            <a:endParaRPr lang="en-US" sz="2100" dirty="0">
              <a:latin typeface="Arial" panose="020B0604020202020204" pitchFamily="34" charset="0"/>
              <a:cs typeface="Arial" panose="020B0604020202020204" pitchFamily="34" charset="0"/>
            </a:endParaRPr>
          </a:p>
          <a:p>
            <a:pPr algn="just" rtl="1"/>
            <a:r>
              <a:rPr lang="ar-SA" sz="2800" dirty="0">
                <a:latin typeface="Arial" panose="020B0604020202020204" pitchFamily="34" charset="0"/>
                <a:cs typeface="Arial" panose="020B0604020202020204" pitchFamily="34" charset="0"/>
              </a:rPr>
              <a:t>در </a:t>
            </a:r>
            <a:r>
              <a:rPr lang="ar-SA" sz="2800" dirty="0" smtClean="0">
                <a:latin typeface="Arial" panose="020B0604020202020204" pitchFamily="34" charset="0"/>
                <a:cs typeface="Arial" panose="020B0604020202020204" pitchFamily="34" charset="0"/>
              </a:rPr>
              <a:t>اکوسیستم های آبی، کادمیوم </a:t>
            </a:r>
            <a:r>
              <a:rPr lang="ar-SA" sz="2800" dirty="0">
                <a:latin typeface="Arial" panose="020B0604020202020204" pitchFamily="34" charset="0"/>
                <a:cs typeface="Arial" panose="020B0604020202020204" pitchFamily="34" charset="0"/>
              </a:rPr>
              <a:t>در </a:t>
            </a:r>
            <a:r>
              <a:rPr lang="ar-SA" sz="2800" dirty="0" smtClean="0">
                <a:latin typeface="Arial" panose="020B0604020202020204" pitchFamily="34" charset="0"/>
                <a:cs typeface="Arial" panose="020B0604020202020204" pitchFamily="34" charset="0"/>
              </a:rPr>
              <a:t>صدفهای </a:t>
            </a:r>
            <a:r>
              <a:rPr lang="ar-SA" sz="2800" dirty="0">
                <a:latin typeface="Arial" panose="020B0604020202020204" pitchFamily="34" charset="0"/>
                <a:cs typeface="Arial" panose="020B0604020202020204" pitchFamily="34" charset="0"/>
              </a:rPr>
              <a:t>رودخانه </a:t>
            </a:r>
            <a:r>
              <a:rPr lang="ar-SA" sz="2800" dirty="0" smtClean="0">
                <a:latin typeface="Arial" panose="020B0604020202020204" pitchFamily="34" charset="0"/>
                <a:cs typeface="Arial" panose="020B0604020202020204" pitchFamily="34" charset="0"/>
              </a:rPr>
              <a:t>ای، میگوها</a:t>
            </a:r>
            <a:r>
              <a:rPr lang="ar-SA" sz="2800" dirty="0">
                <a:latin typeface="Arial" panose="020B0604020202020204" pitchFamily="34" charset="0"/>
                <a:cs typeface="Arial" panose="020B0604020202020204" pitchFamily="34" charset="0"/>
              </a:rPr>
              <a:t>، خرچنگ ها و </a:t>
            </a:r>
            <a:r>
              <a:rPr lang="ar-SA" sz="2800" dirty="0" smtClean="0">
                <a:latin typeface="Arial" panose="020B0604020202020204" pitchFamily="34" charset="0"/>
                <a:cs typeface="Arial" panose="020B0604020202020204" pitchFamily="34" charset="0"/>
              </a:rPr>
              <a:t>ماهی </a:t>
            </a:r>
            <a:r>
              <a:rPr lang="ar-SA" sz="2800" dirty="0">
                <a:latin typeface="Arial" panose="020B0604020202020204" pitchFamily="34" charset="0"/>
                <a:cs typeface="Arial" panose="020B0604020202020204" pitchFamily="34" charset="0"/>
              </a:rPr>
              <a:t>ها تجمع </a:t>
            </a:r>
            <a:r>
              <a:rPr lang="ar-SA" sz="2800" dirty="0" smtClean="0">
                <a:latin typeface="Arial" panose="020B0604020202020204" pitchFamily="34" charset="0"/>
                <a:cs typeface="Arial" panose="020B0604020202020204" pitchFamily="34" charset="0"/>
              </a:rPr>
              <a:t>می یابد</a:t>
            </a:r>
            <a:r>
              <a:rPr lang="ar-SA" sz="2800" dirty="0">
                <a:latin typeface="Arial" panose="020B0604020202020204" pitchFamily="34" charset="0"/>
                <a:cs typeface="Arial" panose="020B0604020202020204" pitchFamily="34" charset="0"/>
              </a:rPr>
              <a:t>. </a:t>
            </a:r>
            <a:r>
              <a:rPr lang="ar-SA" sz="2800" dirty="0" smtClean="0">
                <a:latin typeface="Arial" panose="020B0604020202020204" pitchFamily="34" charset="0"/>
                <a:cs typeface="Arial" panose="020B0604020202020204" pitchFamily="34" charset="0"/>
              </a:rPr>
              <a:t>جاندارانی </a:t>
            </a:r>
            <a:r>
              <a:rPr lang="ar-SA" sz="2800" dirty="0">
                <a:latin typeface="Arial" panose="020B0604020202020204" pitchFamily="34" charset="0"/>
                <a:cs typeface="Arial" panose="020B0604020202020204" pitchFamily="34" charset="0"/>
              </a:rPr>
              <a:t>که </a:t>
            </a:r>
            <a:r>
              <a:rPr lang="ar-SA" sz="2800" dirty="0" smtClean="0">
                <a:latin typeface="Arial" panose="020B0604020202020204" pitchFamily="34" charset="0"/>
                <a:cs typeface="Arial" panose="020B0604020202020204" pitchFamily="34" charset="0"/>
              </a:rPr>
              <a:t>این </a:t>
            </a:r>
            <a:r>
              <a:rPr lang="ar-SA" sz="2800" dirty="0">
                <a:latin typeface="Arial" panose="020B0604020202020204" pitchFamily="34" charset="0"/>
                <a:cs typeface="Arial" panose="020B0604020202020204" pitchFamily="34" charset="0"/>
              </a:rPr>
              <a:t>عنصر را </a:t>
            </a:r>
            <a:r>
              <a:rPr lang="ar-SA" sz="2800" dirty="0" smtClean="0">
                <a:latin typeface="Arial" panose="020B0604020202020204" pitchFamily="34" charset="0"/>
                <a:cs typeface="Arial" panose="020B0604020202020204" pitchFamily="34" charset="0"/>
              </a:rPr>
              <a:t>میخورند یا می </a:t>
            </a:r>
            <a:r>
              <a:rPr lang="ar-SA" sz="2800" dirty="0">
                <a:latin typeface="Arial" panose="020B0604020202020204" pitchFamily="34" charset="0"/>
                <a:cs typeface="Arial" panose="020B0604020202020204" pitchFamily="34" charset="0"/>
              </a:rPr>
              <a:t>نوشند دچار فشار خون بالا، </a:t>
            </a:r>
            <a:r>
              <a:rPr lang="ar-SA" sz="2800" dirty="0" smtClean="0">
                <a:latin typeface="Arial" panose="020B0604020202020204" pitchFamily="34" charset="0"/>
                <a:cs typeface="Arial" panose="020B0604020202020204" pitchFamily="34" charset="0"/>
              </a:rPr>
              <a:t>بیماریهای کبدی </a:t>
            </a:r>
            <a:r>
              <a:rPr lang="ar-SA" sz="2800" dirty="0">
                <a:latin typeface="Arial" panose="020B0604020202020204" pitchFamily="34" charset="0"/>
                <a:cs typeface="Arial" panose="020B0604020202020204" pitchFamily="34" charset="0"/>
              </a:rPr>
              <a:t>و صدمات </a:t>
            </a:r>
            <a:r>
              <a:rPr lang="ar-SA" sz="2800" dirty="0" smtClean="0">
                <a:latin typeface="Arial" panose="020B0604020202020204" pitchFamily="34" charset="0"/>
                <a:cs typeface="Arial" panose="020B0604020202020204" pitchFamily="34" charset="0"/>
              </a:rPr>
              <a:t>مغزی </a:t>
            </a:r>
            <a:r>
              <a:rPr lang="ar-SA" sz="2800" dirty="0">
                <a:latin typeface="Arial" panose="020B0604020202020204" pitchFamily="34" charset="0"/>
                <a:cs typeface="Arial" panose="020B0604020202020204" pitchFamily="34" charset="0"/>
              </a:rPr>
              <a:t>و </a:t>
            </a:r>
            <a:r>
              <a:rPr lang="ar-SA" sz="2800" dirty="0" smtClean="0">
                <a:latin typeface="Arial" panose="020B0604020202020204" pitchFamily="34" charset="0"/>
                <a:cs typeface="Arial" panose="020B0604020202020204" pitchFamily="34" charset="0"/>
              </a:rPr>
              <a:t>نخاعی</a:t>
            </a:r>
            <a:r>
              <a:rPr lang="ar-SA" sz="2800" dirty="0">
                <a:latin typeface="Arial" panose="020B0604020202020204" pitchFamily="34" charset="0"/>
                <a:cs typeface="Arial" panose="020B0604020202020204" pitchFamily="34" charset="0"/>
              </a:rPr>
              <a:t> </a:t>
            </a:r>
            <a:r>
              <a:rPr lang="ar-SA" sz="2800" dirty="0" smtClean="0">
                <a:latin typeface="Arial" panose="020B0604020202020204" pitchFamily="34" charset="0"/>
                <a:cs typeface="Arial" panose="020B0604020202020204" pitchFamily="34" charset="0"/>
              </a:rPr>
              <a:t>می </a:t>
            </a:r>
            <a:r>
              <a:rPr lang="ar-SA" sz="2800" dirty="0">
                <a:latin typeface="Arial" panose="020B0604020202020204" pitchFamily="34" charset="0"/>
                <a:cs typeface="Arial" panose="020B0604020202020204" pitchFamily="34" charset="0"/>
              </a:rPr>
              <a:t>شوند </a:t>
            </a:r>
            <a:endParaRPr lang="fa-IR"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2595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136477"/>
            <a:ext cx="9376012" cy="6155531"/>
          </a:xfrm>
          <a:prstGeom prst="rect">
            <a:avLst/>
          </a:prstGeom>
          <a:noFill/>
        </p:spPr>
        <p:txBody>
          <a:bodyPr wrap="square" rtlCol="0">
            <a:spAutoFit/>
          </a:bodyPr>
          <a:lstStyle/>
          <a:p>
            <a:pPr algn="just" rtl="1"/>
            <a:r>
              <a:rPr lang="ar-SA" sz="2800" dirty="0" smtClean="0">
                <a:latin typeface="Arial" panose="020B0604020202020204" pitchFamily="34" charset="0"/>
                <a:cs typeface="Arial" panose="020B0604020202020204" pitchFamily="34" charset="0"/>
              </a:rPr>
              <a:t>کلیه و کبد محل مناسبی جهت تمرکز کادمیوم می باشند</a:t>
            </a:r>
            <a:r>
              <a:rPr lang="fa-IR" sz="2800" dirty="0" smtClean="0">
                <a:latin typeface="Arial" panose="020B0604020202020204" pitchFamily="34" charset="0"/>
                <a:cs typeface="Arial" panose="020B0604020202020204" pitchFamily="34" charset="0"/>
              </a:rPr>
              <a:t>.</a:t>
            </a:r>
          </a:p>
          <a:p>
            <a:pPr algn="just" rtl="1"/>
            <a:endParaRPr lang="fa-IR" sz="2800" dirty="0">
              <a:latin typeface="Arial" panose="020B0604020202020204" pitchFamily="34" charset="0"/>
              <a:cs typeface="Arial" panose="020B0604020202020204" pitchFamily="34" charset="0"/>
            </a:endParaRPr>
          </a:p>
          <a:p>
            <a:pPr algn="just" rtl="1"/>
            <a:r>
              <a:rPr lang="fa-IR" sz="2800" dirty="0">
                <a:latin typeface="Arial" panose="020B0604020202020204" pitchFamily="34" charset="0"/>
                <a:cs typeface="Arial" panose="020B0604020202020204" pitchFamily="34" charset="0"/>
              </a:rPr>
              <a:t>کادمیوم در ابتدا توسط خون به کبد می رود. در کبد کادمیوم به پروتئین ها متصل می شود و کمپلکسی را تشکیل می دهد که به کلیه می رود. کادمیوم در کلیه تجمع می یابد و باعث اختلال فرآیند تصفیه می شود. این امر باعث دفع پروتئینهای ضروری و قند از بدن می شود و به کلیه آسیب می رساند. دفع کادمیوم تجمع یافته در کلیه مدتی طولانی طول می کشد. </a:t>
            </a:r>
            <a:endParaRPr lang="fa-IR" sz="2800" dirty="0" smtClean="0">
              <a:latin typeface="Arial" panose="020B0604020202020204" pitchFamily="34" charset="0"/>
              <a:cs typeface="Arial" panose="020B0604020202020204" pitchFamily="34" charset="0"/>
            </a:endParaRPr>
          </a:p>
          <a:p>
            <a:pPr algn="just" rtl="1"/>
            <a:endParaRPr lang="fa-IR" sz="2800" dirty="0">
              <a:latin typeface="Arial" panose="020B0604020202020204" pitchFamily="34" charset="0"/>
              <a:cs typeface="Arial" panose="020B0604020202020204" pitchFamily="34" charset="0"/>
            </a:endParaRPr>
          </a:p>
          <a:p>
            <a:pPr algn="just" rtl="1"/>
            <a:r>
              <a:rPr lang="ar-SA" sz="2800" dirty="0" smtClean="0">
                <a:latin typeface="Arial" panose="020B0604020202020204" pitchFamily="34" charset="0"/>
                <a:cs typeface="Arial" panose="020B0604020202020204" pitchFamily="34" charset="0"/>
              </a:rPr>
              <a:t> صدف های دریایی نیز از تجمع بالایی ازکادمیوم برخوردارند. </a:t>
            </a:r>
            <a:endParaRPr lang="fa-IR" sz="2800" dirty="0" smtClean="0">
              <a:latin typeface="Arial" panose="020B0604020202020204" pitchFamily="34" charset="0"/>
              <a:cs typeface="Arial" panose="020B0604020202020204" pitchFamily="34" charset="0"/>
            </a:endParaRPr>
          </a:p>
          <a:p>
            <a:pPr algn="just" rtl="1"/>
            <a:endParaRPr lang="fa-IR" sz="2800" dirty="0" smtClean="0">
              <a:latin typeface="Arial" panose="020B0604020202020204" pitchFamily="34" charset="0"/>
              <a:cs typeface="Arial" panose="020B0604020202020204" pitchFamily="34" charset="0"/>
            </a:endParaRPr>
          </a:p>
          <a:p>
            <a:pPr algn="just" rtl="1"/>
            <a:r>
              <a:rPr lang="ar-SA" sz="2800" dirty="0" smtClean="0">
                <a:latin typeface="Arial" panose="020B0604020202020204" pitchFamily="34" charset="0"/>
                <a:cs typeface="Arial" panose="020B0604020202020204" pitchFamily="34" charset="0"/>
              </a:rPr>
              <a:t>جذب کادمیوم از طریق پوست بسیار محدود است. نیمه عمر بیولوژیک کادمیوم در انسان، در بافت های نرم و استخوان، ده تا سی سال می باشد.</a:t>
            </a:r>
            <a:endParaRPr lang="fa-IR" sz="2800" dirty="0" smtClean="0">
              <a:latin typeface="Arial" panose="020B0604020202020204" pitchFamily="34" charset="0"/>
              <a:cs typeface="Arial" panose="020B0604020202020204" pitchFamily="34" charset="0"/>
            </a:endParaRPr>
          </a:p>
          <a:p>
            <a:pPr algn="just" rtl="1"/>
            <a:endParaRPr lang="fa-IR" sz="2000" dirty="0" smtClean="0">
              <a:latin typeface="Arial" panose="020B0604020202020204" pitchFamily="34" charset="0"/>
              <a:cs typeface="Arial" panose="020B0604020202020204" pitchFamily="34" charset="0"/>
            </a:endParaRPr>
          </a:p>
          <a:p>
            <a:pPr algn="just" rtl="1"/>
            <a:endParaRPr lang="fa-IR" sz="2000" dirty="0" smtClean="0">
              <a:latin typeface="Arial" panose="020B060402020202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1912454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6069"/>
            <a:ext cx="9539785" cy="4093428"/>
          </a:xfrm>
          <a:prstGeom prst="rect">
            <a:avLst/>
          </a:prstGeom>
        </p:spPr>
        <p:txBody>
          <a:bodyPr wrap="square">
            <a:spAutoFit/>
          </a:bodyPr>
          <a:lstStyle/>
          <a:p>
            <a:pPr algn="just" rtl="1"/>
            <a:r>
              <a:rPr lang="fa-IR" sz="3200" dirty="0">
                <a:solidFill>
                  <a:srgbClr val="BE297E"/>
                </a:solidFill>
                <a:latin typeface="Arial" panose="020B0604020202020204" pitchFamily="34" charset="0"/>
                <a:cs typeface="Arial" panose="020B0604020202020204" pitchFamily="34" charset="0"/>
              </a:rPr>
              <a:t>علائم </a:t>
            </a:r>
            <a:r>
              <a:rPr lang="fa-IR" sz="3200" dirty="0" smtClean="0">
                <a:solidFill>
                  <a:srgbClr val="BE297E"/>
                </a:solidFill>
                <a:latin typeface="Arial" panose="020B0604020202020204" pitchFamily="34" charset="0"/>
                <a:cs typeface="Arial" panose="020B0604020202020204" pitchFamily="34" charset="0"/>
              </a:rPr>
              <a:t>مسمومیت</a:t>
            </a:r>
          </a:p>
          <a:p>
            <a:pPr algn="just" rtl="1"/>
            <a:endParaRPr lang="fa-IR" sz="3200" dirty="0">
              <a:solidFill>
                <a:srgbClr val="BE297E"/>
              </a:solidFill>
              <a:latin typeface="Arial" panose="020B0604020202020204" pitchFamily="34" charset="0"/>
              <a:cs typeface="Arial" panose="020B0604020202020204" pitchFamily="34" charset="0"/>
            </a:endParaRPr>
          </a:p>
          <a:p>
            <a:pPr algn="just" rtl="1"/>
            <a:r>
              <a:rPr lang="ar-SA" sz="2800" dirty="0">
                <a:latin typeface="Arial" panose="020B0604020202020204" pitchFamily="34" charset="0"/>
                <a:cs typeface="Arial" panose="020B0604020202020204" pitchFamily="34" charset="0"/>
              </a:rPr>
              <a:t>بیماری جدی ناشی از آن در انسان بیماری روماتیسم یا تغییر شکل دردناک اسکلتی است. اثرات اصلی سمیت کادمیوم بر ریه ها، کلیه ها و استخوان هاست. </a:t>
            </a:r>
            <a:endParaRPr lang="fa-IR" sz="2800" dirty="0" smtClean="0">
              <a:latin typeface="Arial" panose="020B0604020202020204" pitchFamily="34" charset="0"/>
              <a:cs typeface="Arial" panose="020B0604020202020204" pitchFamily="34" charset="0"/>
            </a:endParaRPr>
          </a:p>
          <a:p>
            <a:pPr algn="just" rtl="1"/>
            <a:endParaRPr lang="fa-IR" sz="2800" dirty="0">
              <a:latin typeface="Arial" panose="020B0604020202020204" pitchFamily="34" charset="0"/>
              <a:cs typeface="Arial" panose="020B0604020202020204" pitchFamily="34" charset="0"/>
            </a:endParaRPr>
          </a:p>
          <a:p>
            <a:pPr algn="just" rtl="1"/>
            <a:r>
              <a:rPr lang="ar-SA" sz="2800" dirty="0">
                <a:latin typeface="Arial" panose="020B0604020202020204" pitchFamily="34" charset="0"/>
                <a:cs typeface="Arial" panose="020B0604020202020204" pitchFamily="34" charset="0"/>
              </a:rPr>
              <a:t> از عوارض نا مطلوب حضور آن در بدن می توان به اسهال، شکم درد و استفراغ شدید، شکستگی استخوان، عقیم شدن، آسیب به سیستم عصبی مرکزی، آسیب به سیستم ایمنی، ناهنجاری های روانی و آسیب احتمالی به </a:t>
            </a:r>
            <a:r>
              <a:rPr lang="en-US" sz="2800" dirty="0">
                <a:latin typeface="Arial" panose="020B0604020202020204" pitchFamily="34" charset="0"/>
                <a:cs typeface="Arial" panose="020B0604020202020204" pitchFamily="34" charset="0"/>
              </a:rPr>
              <a:t>DNA</a:t>
            </a:r>
            <a:r>
              <a:rPr lang="ar-SA" sz="2800" dirty="0">
                <a:latin typeface="Arial" panose="020B0604020202020204" pitchFamily="34" charset="0"/>
                <a:cs typeface="Arial" panose="020B0604020202020204" pitchFamily="34" charset="0"/>
              </a:rPr>
              <a:t> و سرطان اشاره کرد .</a:t>
            </a:r>
            <a:endParaRPr lang="fa-I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85580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64767" y="705850"/>
            <a:ext cx="1247457" cy="923330"/>
          </a:xfrm>
          <a:prstGeom prst="rect">
            <a:avLst/>
          </a:prstGeom>
        </p:spPr>
        <p:txBody>
          <a:bodyPr wrap="none">
            <a:spAutoFit/>
          </a:bodyPr>
          <a:lstStyle/>
          <a:p>
            <a:r>
              <a:rPr lang="fa-IR" sz="5400" b="1" dirty="0">
                <a:solidFill>
                  <a:srgbClr val="BE297E"/>
                </a:solidFill>
                <a:latin typeface="Arial" panose="020B0604020202020204" pitchFamily="34" charset="0"/>
                <a:cs typeface="Arial" panose="020B0604020202020204" pitchFamily="34" charset="0"/>
              </a:rPr>
              <a:t>نیکل</a:t>
            </a:r>
            <a:endParaRPr lang="en-US" sz="5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426" y="1774207"/>
            <a:ext cx="7792159" cy="4455281"/>
          </a:xfrm>
          <a:prstGeom prst="round2DiagRect">
            <a:avLst>
              <a:gd name="adj1" fmla="val 16667"/>
              <a:gd name="adj2" fmla="val 23586"/>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154625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362364" cy="6617196"/>
          </a:xfrm>
          <a:prstGeom prst="rect">
            <a:avLst/>
          </a:prstGeom>
          <a:noFill/>
        </p:spPr>
        <p:txBody>
          <a:bodyPr wrap="square" rtlCol="0">
            <a:spAutoFit/>
          </a:bodyPr>
          <a:lstStyle/>
          <a:p>
            <a:pPr algn="just" rtl="1"/>
            <a:r>
              <a:rPr lang="fa-IR" sz="3200" b="1" dirty="0" smtClean="0">
                <a:solidFill>
                  <a:srgbClr val="BE297E"/>
                </a:solidFill>
                <a:latin typeface="Arial" panose="020B0604020202020204" pitchFamily="34" charset="0"/>
                <a:cs typeface="Arial" panose="020B0604020202020204" pitchFamily="34" charset="0"/>
              </a:rPr>
              <a:t>نیکل</a:t>
            </a:r>
            <a:r>
              <a:rPr lang="en-US" sz="2400" dirty="0">
                <a:latin typeface="Arial" panose="020B0604020202020204" pitchFamily="34" charset="0"/>
                <a:cs typeface="Arial" panose="020B0604020202020204" pitchFamily="34" charset="0"/>
              </a:rPr>
              <a:t>           </a:t>
            </a:r>
            <a:endParaRPr lang="fa-IR" sz="2400" dirty="0" smtClean="0">
              <a:latin typeface="Arial" panose="020B0604020202020204" pitchFamily="34" charset="0"/>
              <a:cs typeface="Arial" panose="020B0604020202020204" pitchFamily="34" charset="0"/>
            </a:endParaRPr>
          </a:p>
          <a:p>
            <a:pPr algn="just" rtl="1"/>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a:r>
            <a:br>
              <a:rPr lang="en-US" sz="2800" dirty="0" smtClean="0">
                <a:latin typeface="Arial" panose="020B0604020202020204" pitchFamily="34" charset="0"/>
                <a:cs typeface="Arial" panose="020B0604020202020204" pitchFamily="34" charset="0"/>
              </a:rPr>
            </a:br>
            <a:r>
              <a:rPr lang="fa-IR" sz="2600" dirty="0">
                <a:latin typeface="Arial" panose="020B0604020202020204" pitchFamily="34" charset="0"/>
                <a:cs typeface="Arial" panose="020B0604020202020204" pitchFamily="34" charset="0"/>
              </a:rPr>
              <a:t>نیكل یكی از عمومی ترین فلزات در آب های سطحی می </a:t>
            </a:r>
            <a:r>
              <a:rPr lang="fa-IR" sz="2600" dirty="0" smtClean="0">
                <a:latin typeface="Arial" panose="020B0604020202020204" pitchFamily="34" charset="0"/>
                <a:cs typeface="Arial" panose="020B0604020202020204" pitchFamily="34" charset="0"/>
              </a:rPr>
              <a:t>باشد</a:t>
            </a:r>
          </a:p>
          <a:p>
            <a:pPr algn="just" rtl="1"/>
            <a:endParaRPr lang="fa-IR" sz="2600" dirty="0">
              <a:latin typeface="Arial" panose="020B0604020202020204" pitchFamily="34" charset="0"/>
              <a:cs typeface="Arial" panose="020B0604020202020204" pitchFamily="34" charset="0"/>
            </a:endParaRPr>
          </a:p>
          <a:p>
            <a:pPr algn="just" rtl="1"/>
            <a:r>
              <a:rPr lang="fa-IR" sz="2600" dirty="0" smtClean="0">
                <a:latin typeface="Arial" panose="020B0604020202020204" pitchFamily="34" charset="0"/>
                <a:cs typeface="Arial" panose="020B0604020202020204" pitchFamily="34" charset="0"/>
              </a:rPr>
              <a:t> </a:t>
            </a:r>
            <a:r>
              <a:rPr lang="fa-IR" sz="2600" dirty="0">
                <a:latin typeface="Arial" panose="020B0604020202020204" pitchFamily="34" charset="0"/>
                <a:cs typeface="Arial" panose="020B0604020202020204" pitchFamily="34" charset="0"/>
              </a:rPr>
              <a:t>مقادیر كم نیكل برای تولید سلول های قرمز خون در بدن انسان نیاز می باشد، هر چند در مقادیر بالا </a:t>
            </a:r>
            <a:r>
              <a:rPr lang="fa-IR" sz="2600" dirty="0" smtClean="0">
                <a:latin typeface="Arial" panose="020B0604020202020204" pitchFamily="34" charset="0"/>
                <a:cs typeface="Arial" panose="020B0604020202020204" pitchFamily="34" charset="0"/>
              </a:rPr>
              <a:t>تا </a:t>
            </a:r>
            <a:r>
              <a:rPr lang="fa-IR" sz="2600" dirty="0">
                <a:latin typeface="Arial" panose="020B0604020202020204" pitchFamily="34" charset="0"/>
                <a:cs typeface="Arial" panose="020B0604020202020204" pitchFamily="34" charset="0"/>
              </a:rPr>
              <a:t>حدودی می تواند سمی باشد. </a:t>
            </a:r>
            <a:endParaRPr lang="fa-IR" sz="2600" dirty="0" smtClean="0">
              <a:latin typeface="Arial" panose="020B0604020202020204" pitchFamily="34" charset="0"/>
              <a:cs typeface="Arial" panose="020B0604020202020204" pitchFamily="34" charset="0"/>
            </a:endParaRPr>
          </a:p>
          <a:p>
            <a:pPr algn="just" rtl="1"/>
            <a:endParaRPr lang="fa-IR" sz="2600" dirty="0">
              <a:latin typeface="Arial" panose="020B0604020202020204" pitchFamily="34" charset="0"/>
              <a:cs typeface="Arial" panose="020B0604020202020204" pitchFamily="34" charset="0"/>
            </a:endParaRPr>
          </a:p>
          <a:p>
            <a:pPr algn="just" rtl="1"/>
            <a:r>
              <a:rPr lang="fa-IR" sz="2600" dirty="0" smtClean="0">
                <a:latin typeface="Arial" panose="020B0604020202020204" pitchFamily="34" charset="0"/>
                <a:cs typeface="Arial" panose="020B0604020202020204" pitchFamily="34" charset="0"/>
              </a:rPr>
              <a:t>به </a:t>
            </a:r>
            <a:r>
              <a:rPr lang="fa-IR" sz="2600" dirty="0">
                <a:latin typeface="Arial" panose="020B0604020202020204" pitchFamily="34" charset="0"/>
                <a:cs typeface="Arial" panose="020B0604020202020204" pitchFamily="34" charset="0"/>
              </a:rPr>
              <a:t>نظر می رسد نیكل در كوتاه مدت مشكلاتی ایجاد نمی كند اما در طولانی مدت می تواند باعث كاهش وزن بدن، صدماتی به قلب، كبد، تحریك و حساسیت بالا شود</a:t>
            </a:r>
            <a:r>
              <a:rPr lang="fa-IR" sz="2600" dirty="0" smtClean="0">
                <a:latin typeface="Arial" panose="020B0604020202020204" pitchFamily="34" charset="0"/>
                <a:cs typeface="Arial" panose="020B0604020202020204" pitchFamily="34" charset="0"/>
              </a:rPr>
              <a:t>.</a:t>
            </a:r>
          </a:p>
          <a:p>
            <a:pPr algn="just" rtl="1"/>
            <a:endParaRPr lang="fa-IR" sz="2600" dirty="0">
              <a:latin typeface="Arial" panose="020B0604020202020204" pitchFamily="34" charset="0"/>
              <a:cs typeface="Arial" panose="020B0604020202020204" pitchFamily="34" charset="0"/>
            </a:endParaRPr>
          </a:p>
          <a:p>
            <a:pPr algn="just" rtl="1"/>
            <a:r>
              <a:rPr lang="fa-IR" sz="2600" dirty="0" smtClean="0">
                <a:latin typeface="Arial" panose="020B0604020202020204" pitchFamily="34" charset="0"/>
                <a:cs typeface="Arial" panose="020B0604020202020204" pitchFamily="34" charset="0"/>
              </a:rPr>
              <a:t> </a:t>
            </a:r>
            <a:r>
              <a:rPr lang="fa-IR" sz="2600" dirty="0">
                <a:latin typeface="Arial" panose="020B0604020202020204" pitchFamily="34" charset="0"/>
                <a:cs typeface="Arial" panose="020B0604020202020204" pitchFamily="34" charset="0"/>
              </a:rPr>
              <a:t>نیكل می تواند </a:t>
            </a:r>
            <a:r>
              <a:rPr lang="fa-IR" sz="2600" dirty="0" smtClean="0">
                <a:latin typeface="Arial" panose="020B0604020202020204" pitchFamily="34" charset="0"/>
                <a:cs typeface="Arial" panose="020B0604020202020204" pitchFamily="34" charset="0"/>
              </a:rPr>
              <a:t>در آبزیان تجمع یابد. اغلب نمك های نیكل كه از طریق غذا وارد بدن می شوند، دفع می گردند.</a:t>
            </a:r>
          </a:p>
          <a:p>
            <a:pPr algn="just" rtl="1"/>
            <a:endParaRPr lang="fa-IR" sz="2600" dirty="0">
              <a:latin typeface="Arial" panose="020B0604020202020204" pitchFamily="34" charset="0"/>
              <a:cs typeface="Arial" panose="020B0604020202020204" pitchFamily="34" charset="0"/>
            </a:endParaRPr>
          </a:p>
          <a:p>
            <a:pPr algn="just" rtl="1"/>
            <a:r>
              <a:rPr lang="fa-IR" sz="2600" dirty="0" smtClean="0">
                <a:latin typeface="Arial" panose="020B0604020202020204" pitchFamily="34" charset="0"/>
                <a:cs typeface="Arial" panose="020B0604020202020204" pitchFamily="34" charset="0"/>
              </a:rPr>
              <a:t> </a:t>
            </a:r>
            <a:r>
              <a:rPr lang="fa-IR" sz="2600" dirty="0">
                <a:latin typeface="Arial" panose="020B0604020202020204" pitchFamily="34" charset="0"/>
                <a:cs typeface="Arial" panose="020B0604020202020204" pitchFamily="34" charset="0"/>
              </a:rPr>
              <a:t>نیمه عمر نیكل حدود 11 ساعت است. بیشترین غلظت نیكل در استخوان، ریه، كلیه و كبد دیده می شود. سمّی ترین تركیب نیكل كه اغلب در كارخانه ها مشاهده می شود، كربونیل نیكل است</a:t>
            </a:r>
            <a:r>
              <a:rPr lang="fa-IR" sz="2600" dirty="0" smtClean="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71226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356982" cy="6586418"/>
          </a:xfrm>
          <a:prstGeom prst="rect">
            <a:avLst/>
          </a:prstGeom>
          <a:noFill/>
        </p:spPr>
        <p:txBody>
          <a:bodyPr wrap="square" rtlCol="0">
            <a:spAutoFit/>
          </a:bodyPr>
          <a:lstStyle/>
          <a:p>
            <a:pPr algn="r" rtl="1"/>
            <a:r>
              <a:rPr lang="fa-IR" sz="3200" dirty="0" smtClean="0">
                <a:solidFill>
                  <a:srgbClr val="BE297E"/>
                </a:solidFill>
                <a:latin typeface="Arial" panose="020B0604020202020204" pitchFamily="34" charset="0"/>
                <a:cs typeface="Arial" panose="020B0604020202020204" pitchFamily="34" charset="0"/>
              </a:rPr>
              <a:t>راههای </a:t>
            </a:r>
            <a:r>
              <a:rPr lang="fa-IR" sz="3200" dirty="0">
                <a:solidFill>
                  <a:srgbClr val="BE297E"/>
                </a:solidFill>
                <a:latin typeface="Arial" panose="020B0604020202020204" pitchFamily="34" charset="0"/>
                <a:cs typeface="Arial" panose="020B0604020202020204" pitchFamily="34" charset="0"/>
              </a:rPr>
              <a:t>ورود </a:t>
            </a:r>
            <a:r>
              <a:rPr lang="fa-IR" sz="3200" dirty="0" smtClean="0">
                <a:solidFill>
                  <a:srgbClr val="BE297E"/>
                </a:solidFill>
                <a:latin typeface="Arial" panose="020B0604020202020204" pitchFamily="34" charset="0"/>
                <a:cs typeface="Arial" panose="020B0604020202020204" pitchFamily="34" charset="0"/>
              </a:rPr>
              <a:t>نیکل </a:t>
            </a:r>
            <a:r>
              <a:rPr lang="fa-IR" sz="3200" dirty="0">
                <a:solidFill>
                  <a:srgbClr val="BE297E"/>
                </a:solidFill>
                <a:latin typeface="Arial" panose="020B0604020202020204" pitchFamily="34" charset="0"/>
                <a:cs typeface="Arial" panose="020B0604020202020204" pitchFamily="34" charset="0"/>
              </a:rPr>
              <a:t>به بدن </a:t>
            </a:r>
            <a:r>
              <a:rPr lang="fa-IR" sz="3200" dirty="0" smtClean="0">
                <a:solidFill>
                  <a:srgbClr val="BE297E"/>
                </a:solidFill>
                <a:latin typeface="Arial" panose="020B0604020202020204" pitchFamily="34" charset="0"/>
                <a:cs typeface="Arial" panose="020B0604020202020204" pitchFamily="34" charset="0"/>
              </a:rPr>
              <a:t>انسان</a:t>
            </a:r>
          </a:p>
          <a:p>
            <a:pPr algn="r" rtl="1"/>
            <a:endParaRPr lang="fa-IR" sz="2400" dirty="0" smtClean="0">
              <a:solidFill>
                <a:srgbClr val="BE297E"/>
              </a:solidFill>
              <a:latin typeface="Arial" panose="020B0604020202020204" pitchFamily="34" charset="0"/>
              <a:cs typeface="Arial" panose="020B0604020202020204" pitchFamily="34" charset="0"/>
            </a:endParaRPr>
          </a:p>
          <a:p>
            <a:pPr algn="r" rtl="1"/>
            <a:r>
              <a:rPr lang="fa-IR" sz="2800" dirty="0" smtClean="0">
                <a:solidFill>
                  <a:srgbClr val="BE297E"/>
                </a:solidFill>
                <a:latin typeface="Arial" panose="020B0604020202020204" pitchFamily="34" charset="0"/>
                <a:cs typeface="Arial" panose="020B0604020202020204" pitchFamily="34" charset="0"/>
              </a:rPr>
              <a:t> </a:t>
            </a:r>
            <a:r>
              <a:rPr lang="fa-IR" sz="2600" dirty="0">
                <a:latin typeface="Arial" panose="020B0604020202020204" pitchFamily="34" charset="0"/>
                <a:cs typeface="Arial" panose="020B0604020202020204" pitchFamily="34" charset="0"/>
              </a:rPr>
              <a:t>از </a:t>
            </a:r>
            <a:r>
              <a:rPr lang="fa-IR" sz="2600" dirty="0" smtClean="0">
                <a:latin typeface="Arial" panose="020B0604020202020204" pitchFamily="34" charset="0"/>
                <a:cs typeface="Arial" panose="020B0604020202020204" pitchFamily="34" charset="0"/>
              </a:rPr>
              <a:t>طریق </a:t>
            </a:r>
            <a:r>
              <a:rPr lang="fa-IR" sz="2600" dirty="0">
                <a:latin typeface="Arial" panose="020B0604020202020204" pitchFamily="34" charset="0"/>
                <a:cs typeface="Arial" panose="020B0604020202020204" pitchFamily="34" charset="0"/>
              </a:rPr>
              <a:t>هوا، </a:t>
            </a:r>
            <a:r>
              <a:rPr lang="fa-IR" sz="2600" dirty="0" smtClean="0">
                <a:latin typeface="Arial" panose="020B0604020202020204" pitchFamily="34" charset="0"/>
                <a:cs typeface="Arial" panose="020B0604020202020204" pitchFamily="34" charset="0"/>
              </a:rPr>
              <a:t>آشامیدن </a:t>
            </a:r>
            <a:r>
              <a:rPr lang="fa-IR" sz="2600" dirty="0">
                <a:latin typeface="Arial" panose="020B0604020202020204" pitchFamily="34" charset="0"/>
                <a:cs typeface="Arial" panose="020B0604020202020204" pitchFamily="34" charset="0"/>
              </a:rPr>
              <a:t>آب، خوردن غذا و </a:t>
            </a:r>
            <a:r>
              <a:rPr lang="fa-IR" sz="2600" dirty="0" smtClean="0">
                <a:latin typeface="Arial" panose="020B0604020202020204" pitchFamily="34" charset="0"/>
                <a:cs typeface="Arial" panose="020B0604020202020204" pitchFamily="34" charset="0"/>
              </a:rPr>
              <a:t>کشیدن سیگار </a:t>
            </a:r>
            <a:r>
              <a:rPr lang="fa-IR" sz="2600" dirty="0">
                <a:latin typeface="Arial" panose="020B0604020202020204" pitchFamily="34" charset="0"/>
                <a:cs typeface="Arial" panose="020B0604020202020204" pitchFamily="34" charset="0"/>
              </a:rPr>
              <a:t>است. ممکن است بر اثر تماس پوست با خاک </a:t>
            </a:r>
            <a:r>
              <a:rPr lang="fa-IR" sz="2600" dirty="0" smtClean="0">
                <a:latin typeface="Arial" panose="020B0604020202020204" pitchFamily="34" charset="0"/>
                <a:cs typeface="Arial" panose="020B0604020202020204" pitchFamily="34" charset="0"/>
              </a:rPr>
              <a:t>یا </a:t>
            </a:r>
            <a:r>
              <a:rPr lang="fa-IR" sz="2600" dirty="0">
                <a:latin typeface="Arial" panose="020B0604020202020204" pitchFamily="34" charset="0"/>
                <a:cs typeface="Arial" panose="020B0604020202020204" pitchFamily="34" charset="0"/>
              </a:rPr>
              <a:t>آب آلوده به </a:t>
            </a:r>
            <a:r>
              <a:rPr lang="fa-IR" sz="2600" dirty="0" smtClean="0">
                <a:latin typeface="Arial" panose="020B0604020202020204" pitchFamily="34" charset="0"/>
                <a:cs typeface="Arial" panose="020B0604020202020204" pitchFamily="34" charset="0"/>
              </a:rPr>
              <a:t>نیکل</a:t>
            </a:r>
            <a:r>
              <a:rPr lang="fa-IR" sz="2600" dirty="0">
                <a:latin typeface="Arial" panose="020B0604020202020204" pitchFamily="34" charset="0"/>
                <a:cs typeface="Arial" panose="020B0604020202020204" pitchFamily="34" charset="0"/>
              </a:rPr>
              <a:t>، </a:t>
            </a:r>
            <a:r>
              <a:rPr lang="fa-IR" sz="2600" dirty="0" smtClean="0">
                <a:latin typeface="Arial" panose="020B0604020202020204" pitchFamily="34" charset="0"/>
                <a:cs typeface="Arial" panose="020B0604020202020204" pitchFamily="34" charset="0"/>
              </a:rPr>
              <a:t>مقداری نیکل </a:t>
            </a:r>
            <a:r>
              <a:rPr lang="fa-IR" sz="2600" dirty="0">
                <a:latin typeface="Arial" panose="020B0604020202020204" pitchFamily="34" charset="0"/>
                <a:cs typeface="Arial" panose="020B0604020202020204" pitchFamily="34" charset="0"/>
              </a:rPr>
              <a:t>وارد بدن انسان شود. </a:t>
            </a:r>
            <a:endParaRPr lang="fa-IR" sz="2600" dirty="0" smtClean="0">
              <a:latin typeface="Arial" panose="020B0604020202020204" pitchFamily="34" charset="0"/>
              <a:cs typeface="Arial" panose="020B0604020202020204" pitchFamily="34" charset="0"/>
            </a:endParaRPr>
          </a:p>
          <a:p>
            <a:pPr algn="r" rtl="1"/>
            <a:endParaRPr lang="fa-IR" sz="2600" dirty="0" smtClean="0">
              <a:latin typeface="Arial" panose="020B0604020202020204" pitchFamily="34" charset="0"/>
              <a:cs typeface="Arial" panose="020B0604020202020204" pitchFamily="34" charset="0"/>
            </a:endParaRPr>
          </a:p>
          <a:p>
            <a:pPr algn="r" rtl="1"/>
            <a:endParaRPr lang="fa-IR" sz="2600" dirty="0">
              <a:latin typeface="Arial" panose="020B0604020202020204" pitchFamily="34" charset="0"/>
              <a:cs typeface="Arial" panose="020B0604020202020204" pitchFamily="34" charset="0"/>
            </a:endParaRPr>
          </a:p>
          <a:p>
            <a:pPr algn="r" rtl="1"/>
            <a:r>
              <a:rPr lang="fa-IR" sz="2600" dirty="0" smtClean="0">
                <a:latin typeface="Arial" panose="020B0604020202020204" pitchFamily="34" charset="0"/>
                <a:cs typeface="Arial" panose="020B0604020202020204" pitchFamily="34" charset="0"/>
              </a:rPr>
              <a:t>- جذب </a:t>
            </a:r>
            <a:r>
              <a:rPr lang="fa-IR" sz="2600" dirty="0" smtClean="0">
                <a:latin typeface="Arial" panose="020B0604020202020204" pitchFamily="34" charset="0"/>
                <a:cs typeface="Arial" panose="020B0604020202020204" pitchFamily="34" charset="0"/>
              </a:rPr>
              <a:t>این </a:t>
            </a:r>
            <a:r>
              <a:rPr lang="fa-IR" sz="2600" dirty="0">
                <a:latin typeface="Arial" panose="020B0604020202020204" pitchFamily="34" charset="0"/>
                <a:cs typeface="Arial" panose="020B0604020202020204" pitchFamily="34" charset="0"/>
              </a:rPr>
              <a:t>فلز از </a:t>
            </a:r>
            <a:r>
              <a:rPr lang="fa-IR" sz="2600" dirty="0" smtClean="0">
                <a:latin typeface="Arial" panose="020B0604020202020204" pitchFamily="34" charset="0"/>
                <a:cs typeface="Arial" panose="020B0604020202020204" pitchFamily="34" charset="0"/>
              </a:rPr>
              <a:t>طریق </a:t>
            </a:r>
            <a:r>
              <a:rPr lang="fa-IR" sz="2600" dirty="0">
                <a:latin typeface="Arial" panose="020B0604020202020204" pitchFamily="34" charset="0"/>
                <a:cs typeface="Arial" panose="020B0604020202020204" pitchFamily="34" charset="0"/>
              </a:rPr>
              <a:t>دستگاه گوارش به </a:t>
            </a:r>
            <a:r>
              <a:rPr lang="fa-IR" sz="2600" dirty="0" smtClean="0">
                <a:latin typeface="Arial" panose="020B0604020202020204" pitchFamily="34" charset="0"/>
                <a:cs typeface="Arial" panose="020B0604020202020204" pitchFamily="34" charset="0"/>
              </a:rPr>
              <a:t>كندی </a:t>
            </a:r>
            <a:r>
              <a:rPr lang="fa-IR" sz="2600" dirty="0">
                <a:latin typeface="Arial" panose="020B0604020202020204" pitchFamily="34" charset="0"/>
                <a:cs typeface="Arial" panose="020B0604020202020204" pitchFamily="34" charset="0"/>
              </a:rPr>
              <a:t>صورت </a:t>
            </a:r>
            <a:r>
              <a:rPr lang="fa-IR" sz="2600" dirty="0" smtClean="0">
                <a:latin typeface="Arial" panose="020B0604020202020204" pitchFamily="34" charset="0"/>
                <a:cs typeface="Arial" panose="020B0604020202020204" pitchFamily="34" charset="0"/>
              </a:rPr>
              <a:t>می گیرد</a:t>
            </a:r>
            <a:r>
              <a:rPr lang="fa-IR" sz="2600" dirty="0">
                <a:latin typeface="Arial" panose="020B0604020202020204" pitchFamily="34" charset="0"/>
                <a:cs typeface="Arial" panose="020B0604020202020204" pitchFamily="34" charset="0"/>
              </a:rPr>
              <a:t>.</a:t>
            </a:r>
            <a:r>
              <a:rPr lang="fa-IR" sz="2600" dirty="0" smtClean="0">
                <a:latin typeface="Arial" panose="020B0604020202020204" pitchFamily="34" charset="0"/>
                <a:cs typeface="Arial" panose="020B0604020202020204" pitchFamily="34" charset="0"/>
              </a:rPr>
              <a:t/>
            </a:r>
            <a:br>
              <a:rPr lang="fa-IR" sz="2600" dirty="0" smtClean="0">
                <a:latin typeface="Arial" panose="020B0604020202020204" pitchFamily="34" charset="0"/>
                <a:cs typeface="Arial" panose="020B0604020202020204" pitchFamily="34" charset="0"/>
              </a:rPr>
            </a:br>
            <a:r>
              <a:rPr lang="fa-IR" sz="2600" dirty="0">
                <a:latin typeface="Arial" panose="020B0604020202020204" pitchFamily="34" charset="0"/>
                <a:cs typeface="Arial" panose="020B0604020202020204" pitchFamily="34" charset="0"/>
              </a:rPr>
              <a:t>- تماس </a:t>
            </a:r>
            <a:r>
              <a:rPr lang="fa-IR" sz="2600" dirty="0" smtClean="0">
                <a:latin typeface="Arial" panose="020B0604020202020204" pitchFamily="34" charset="0"/>
                <a:cs typeface="Arial" panose="020B0604020202020204" pitchFamily="34" charset="0"/>
              </a:rPr>
              <a:t>جلدی </a:t>
            </a:r>
            <a:r>
              <a:rPr lang="fa-IR" sz="2600" dirty="0">
                <a:latin typeface="Arial" panose="020B0604020202020204" pitchFamily="34" charset="0"/>
                <a:cs typeface="Arial" panose="020B0604020202020204" pitchFamily="34" charset="0"/>
              </a:rPr>
              <a:t>با </a:t>
            </a:r>
            <a:r>
              <a:rPr lang="fa-IR" sz="2600" dirty="0" smtClean="0">
                <a:latin typeface="Arial" panose="020B0604020202020204" pitchFamily="34" charset="0"/>
                <a:cs typeface="Arial" panose="020B0604020202020204" pitchFamily="34" charset="0"/>
              </a:rPr>
              <a:t>این </a:t>
            </a:r>
            <a:r>
              <a:rPr lang="fa-IR" sz="2600" dirty="0">
                <a:latin typeface="Arial" panose="020B0604020202020204" pitchFamily="34" charset="0"/>
                <a:cs typeface="Arial" panose="020B0604020202020204" pitchFamily="34" charset="0"/>
              </a:rPr>
              <a:t>فلز موجب اختلالات </a:t>
            </a:r>
            <a:r>
              <a:rPr lang="fa-IR" sz="2600" dirty="0" smtClean="0">
                <a:latin typeface="Arial" panose="020B0604020202020204" pitchFamily="34" charset="0"/>
                <a:cs typeface="Arial" panose="020B0604020202020204" pitchFamily="34" charset="0"/>
              </a:rPr>
              <a:t>پوستی می </a:t>
            </a:r>
            <a:r>
              <a:rPr lang="fa-IR" sz="2600" dirty="0">
                <a:latin typeface="Arial" panose="020B0604020202020204" pitchFamily="34" charset="0"/>
                <a:cs typeface="Arial" panose="020B0604020202020204" pitchFamily="34" charset="0"/>
              </a:rPr>
              <a:t>گردد.</a:t>
            </a:r>
            <a:r>
              <a:rPr lang="fa-IR" sz="2600" dirty="0" smtClean="0">
                <a:latin typeface="Arial" panose="020B0604020202020204" pitchFamily="34" charset="0"/>
                <a:cs typeface="Arial" panose="020B0604020202020204" pitchFamily="34" charset="0"/>
              </a:rPr>
              <a:t/>
            </a:r>
            <a:br>
              <a:rPr lang="fa-IR" sz="2600" dirty="0" smtClean="0">
                <a:latin typeface="Arial" panose="020B0604020202020204" pitchFamily="34" charset="0"/>
                <a:cs typeface="Arial" panose="020B0604020202020204" pitchFamily="34" charset="0"/>
              </a:rPr>
            </a:br>
            <a:r>
              <a:rPr lang="fa-IR" sz="2600" dirty="0">
                <a:latin typeface="Arial" panose="020B0604020202020204" pitchFamily="34" charset="0"/>
                <a:cs typeface="Arial" panose="020B0604020202020204" pitchFamily="34" charset="0"/>
              </a:rPr>
              <a:t>- استنشاق بخارات </a:t>
            </a:r>
            <a:r>
              <a:rPr lang="fa-IR" sz="2600" dirty="0" smtClean="0">
                <a:latin typeface="Arial" panose="020B0604020202020204" pitchFamily="34" charset="0"/>
                <a:cs typeface="Arial" panose="020B0604020202020204" pitchFamily="34" charset="0"/>
              </a:rPr>
              <a:t>این </a:t>
            </a:r>
            <a:r>
              <a:rPr lang="fa-IR" sz="2600" dirty="0">
                <a:latin typeface="Arial" panose="020B0604020202020204" pitchFamily="34" charset="0"/>
                <a:cs typeface="Arial" panose="020B0604020202020204" pitchFamily="34" charset="0"/>
              </a:rPr>
              <a:t>فلز موجب اختلالات </a:t>
            </a:r>
            <a:r>
              <a:rPr lang="fa-IR" sz="2600" dirty="0" smtClean="0">
                <a:latin typeface="Arial" panose="020B0604020202020204" pitchFamily="34" charset="0"/>
                <a:cs typeface="Arial" panose="020B0604020202020204" pitchFamily="34" charset="0"/>
              </a:rPr>
              <a:t>تنفسی </a:t>
            </a:r>
            <a:r>
              <a:rPr lang="fa-IR" sz="2600" dirty="0">
                <a:latin typeface="Arial" panose="020B0604020202020204" pitchFamily="34" charset="0"/>
                <a:cs typeface="Arial" panose="020B0604020202020204" pitchFamily="34" charset="0"/>
              </a:rPr>
              <a:t>شده و </a:t>
            </a:r>
            <a:r>
              <a:rPr lang="fa-IR" sz="2600" dirty="0" smtClean="0">
                <a:latin typeface="Arial" panose="020B0604020202020204" pitchFamily="34" charset="0"/>
                <a:cs typeface="Arial" panose="020B0604020202020204" pitchFamily="34" charset="0"/>
              </a:rPr>
              <a:t>این </a:t>
            </a:r>
            <a:r>
              <a:rPr lang="fa-IR" sz="2600" dirty="0">
                <a:latin typeface="Arial" panose="020B0604020202020204" pitchFamily="34" charset="0"/>
                <a:cs typeface="Arial" panose="020B0604020202020204" pitchFamily="34" charset="0"/>
              </a:rPr>
              <a:t>عنصر از </a:t>
            </a:r>
            <a:r>
              <a:rPr lang="fa-IR" sz="2600" dirty="0" smtClean="0">
                <a:latin typeface="Arial" panose="020B0604020202020204" pitchFamily="34" charset="0"/>
                <a:cs typeface="Arial" panose="020B0604020202020204" pitchFamily="34" charset="0"/>
              </a:rPr>
              <a:t>طریق </a:t>
            </a:r>
            <a:r>
              <a:rPr lang="fa-IR" sz="2600" dirty="0">
                <a:latin typeface="Arial" panose="020B0604020202020204" pitchFamily="34" charset="0"/>
                <a:cs typeface="Arial" panose="020B0604020202020204" pitchFamily="34" charset="0"/>
              </a:rPr>
              <a:t>شش ها </a:t>
            </a:r>
            <a:r>
              <a:rPr lang="fa-IR" sz="2600" dirty="0" smtClean="0">
                <a:latin typeface="Arial" panose="020B0604020202020204" pitchFamily="34" charset="0"/>
                <a:cs typeface="Arial" panose="020B0604020202020204" pitchFamily="34" charset="0"/>
              </a:rPr>
              <a:t>نیز </a:t>
            </a:r>
            <a:r>
              <a:rPr lang="fa-IR" sz="2600" dirty="0">
                <a:latin typeface="Arial" panose="020B0604020202020204" pitchFamily="34" charset="0"/>
                <a:cs typeface="Arial" panose="020B0604020202020204" pitchFamily="34" charset="0"/>
              </a:rPr>
              <a:t>جذب </a:t>
            </a:r>
            <a:r>
              <a:rPr lang="fa-IR" sz="2600" dirty="0" smtClean="0">
                <a:latin typeface="Arial" panose="020B0604020202020204" pitchFamily="34" charset="0"/>
                <a:cs typeface="Arial" panose="020B0604020202020204" pitchFamily="34" charset="0"/>
              </a:rPr>
              <a:t>می </a:t>
            </a:r>
            <a:r>
              <a:rPr lang="fa-IR" sz="2600" dirty="0">
                <a:latin typeface="Arial" panose="020B0604020202020204" pitchFamily="34" charset="0"/>
                <a:cs typeface="Arial" panose="020B0604020202020204" pitchFamily="34" charset="0"/>
              </a:rPr>
              <a:t>شود.</a:t>
            </a:r>
            <a:r>
              <a:rPr lang="fa-IR" sz="2600" dirty="0" smtClean="0">
                <a:latin typeface="Arial" panose="020B0604020202020204" pitchFamily="34" charset="0"/>
                <a:cs typeface="Arial" panose="020B0604020202020204" pitchFamily="34" charset="0"/>
              </a:rPr>
              <a:t/>
            </a:r>
            <a:br>
              <a:rPr lang="fa-IR" sz="2600" dirty="0" smtClean="0">
                <a:latin typeface="Arial" panose="020B0604020202020204" pitchFamily="34" charset="0"/>
                <a:cs typeface="Arial" panose="020B0604020202020204" pitchFamily="34" charset="0"/>
              </a:rPr>
            </a:br>
            <a:r>
              <a:rPr lang="fa-IR" sz="2600" dirty="0">
                <a:latin typeface="Arial" panose="020B0604020202020204" pitchFamily="34" charset="0"/>
                <a:cs typeface="Arial" panose="020B0604020202020204" pitchFamily="34" charset="0"/>
              </a:rPr>
              <a:t>- </a:t>
            </a:r>
            <a:r>
              <a:rPr lang="fa-IR" sz="2600" dirty="0" smtClean="0">
                <a:latin typeface="Arial" panose="020B0604020202020204" pitchFamily="34" charset="0"/>
                <a:cs typeface="Arial" panose="020B0604020202020204" pitchFamily="34" charset="0"/>
              </a:rPr>
              <a:t>نیكل </a:t>
            </a:r>
            <a:r>
              <a:rPr lang="fa-IR" sz="2600" dirty="0">
                <a:latin typeface="Arial" panose="020B0604020202020204" pitchFamily="34" charset="0"/>
                <a:cs typeface="Arial" panose="020B0604020202020204" pitchFamily="34" charset="0"/>
              </a:rPr>
              <a:t>در </a:t>
            </a:r>
            <a:r>
              <a:rPr lang="fa-IR" sz="2600" dirty="0" smtClean="0">
                <a:latin typeface="Arial" panose="020B0604020202020204" pitchFamily="34" charset="0"/>
                <a:cs typeface="Arial" panose="020B0604020202020204" pitchFamily="34" charset="0"/>
              </a:rPr>
              <a:t>قسمتهای </a:t>
            </a:r>
            <a:r>
              <a:rPr lang="fa-IR" sz="2600" dirty="0">
                <a:latin typeface="Arial" panose="020B0604020202020204" pitchFamily="34" charset="0"/>
                <a:cs typeface="Arial" panose="020B0604020202020204" pitchFamily="34" charset="0"/>
              </a:rPr>
              <a:t>مختلف بدن </a:t>
            </a:r>
            <a:r>
              <a:rPr lang="fa-IR" sz="2600" dirty="0" smtClean="0">
                <a:latin typeface="Arial" panose="020B0604020202020204" pitchFamily="34" charset="0"/>
                <a:cs typeface="Arial" panose="020B0604020202020204" pitchFamily="34" charset="0"/>
              </a:rPr>
              <a:t>توزیع </a:t>
            </a:r>
            <a:r>
              <a:rPr lang="fa-IR" sz="2600" dirty="0">
                <a:latin typeface="Arial" panose="020B0604020202020204" pitchFamily="34" charset="0"/>
                <a:cs typeface="Arial" panose="020B0604020202020204" pitchFamily="34" charset="0"/>
              </a:rPr>
              <a:t>و عمدتا از </a:t>
            </a:r>
            <a:r>
              <a:rPr lang="fa-IR" sz="2600" dirty="0" smtClean="0">
                <a:latin typeface="Arial" panose="020B0604020202020204" pitchFamily="34" charset="0"/>
                <a:cs typeface="Arial" panose="020B0604020202020204" pitchFamily="34" charset="0"/>
              </a:rPr>
              <a:t>طریق كلیه </a:t>
            </a:r>
            <a:r>
              <a:rPr lang="fa-IR" sz="2600" dirty="0">
                <a:latin typeface="Arial" panose="020B0604020202020204" pitchFamily="34" charset="0"/>
                <a:cs typeface="Arial" panose="020B0604020202020204" pitchFamily="34" charset="0"/>
              </a:rPr>
              <a:t>ها دفع </a:t>
            </a:r>
            <a:r>
              <a:rPr lang="fa-IR" sz="2600" dirty="0" smtClean="0">
                <a:latin typeface="Arial" panose="020B0604020202020204" pitchFamily="34" charset="0"/>
                <a:cs typeface="Arial" panose="020B0604020202020204" pitchFamily="34" charset="0"/>
              </a:rPr>
              <a:t>می </a:t>
            </a:r>
            <a:r>
              <a:rPr lang="fa-IR" sz="2600" dirty="0">
                <a:latin typeface="Arial" panose="020B0604020202020204" pitchFamily="34" charset="0"/>
                <a:cs typeface="Arial" panose="020B0604020202020204" pitchFamily="34" charset="0"/>
              </a:rPr>
              <a:t>گردد</a:t>
            </a:r>
            <a:r>
              <a:rPr lang="fa-IR" sz="2600" dirty="0" smtClean="0">
                <a:latin typeface="Arial" panose="020B0604020202020204" pitchFamily="34" charset="0"/>
                <a:cs typeface="Arial" panose="020B0604020202020204" pitchFamily="34" charset="0"/>
              </a:rPr>
              <a:t>.</a:t>
            </a:r>
          </a:p>
          <a:p>
            <a:pPr algn="r" rtl="1"/>
            <a:endParaRPr lang="fa-IR" sz="2600" dirty="0" smtClean="0">
              <a:latin typeface="Arial" panose="020B0604020202020204" pitchFamily="34" charset="0"/>
              <a:cs typeface="Arial" panose="020B0604020202020204" pitchFamily="34" charset="0"/>
            </a:endParaRPr>
          </a:p>
          <a:p>
            <a:pPr algn="r" rtl="1"/>
            <a:r>
              <a:rPr lang="fa-IR" sz="2600" dirty="0" smtClean="0">
                <a:solidFill>
                  <a:srgbClr val="BE297E"/>
                </a:solidFill>
                <a:latin typeface="Arial" panose="020B0604020202020204" pitchFamily="34" charset="0"/>
                <a:cs typeface="Arial" panose="020B0604020202020204" pitchFamily="34" charset="0"/>
              </a:rPr>
              <a:t>مكانیسم مسمومیت</a:t>
            </a:r>
            <a:r>
              <a:rPr lang="fa-IR" sz="2600" dirty="0" smtClean="0">
                <a:latin typeface="Arial" panose="020B0604020202020204" pitchFamily="34" charset="0"/>
                <a:cs typeface="Arial" panose="020B0604020202020204" pitchFamily="34" charset="0"/>
              </a:rPr>
              <a:t/>
            </a:r>
            <a:br>
              <a:rPr lang="fa-IR" sz="2600" dirty="0" smtClean="0">
                <a:latin typeface="Arial" panose="020B0604020202020204" pitchFamily="34" charset="0"/>
                <a:cs typeface="Arial" panose="020B0604020202020204" pitchFamily="34" charset="0"/>
              </a:rPr>
            </a:br>
            <a:r>
              <a:rPr lang="fa-IR" sz="2600" dirty="0" smtClean="0">
                <a:latin typeface="Arial" panose="020B0604020202020204" pitchFamily="34" charset="0"/>
                <a:cs typeface="Arial" panose="020B0604020202020204" pitchFamily="34" charset="0"/>
              </a:rPr>
              <a:t>مكانیسم </a:t>
            </a:r>
            <a:r>
              <a:rPr lang="fa-IR" sz="2600" dirty="0">
                <a:latin typeface="Arial" panose="020B0604020202020204" pitchFamily="34" charset="0"/>
                <a:cs typeface="Arial" panose="020B0604020202020204" pitchFamily="34" charset="0"/>
              </a:rPr>
              <a:t>اثر </a:t>
            </a:r>
            <a:r>
              <a:rPr lang="fa-IR" sz="2600" dirty="0" smtClean="0">
                <a:latin typeface="Arial" panose="020B0604020202020204" pitchFamily="34" charset="0"/>
                <a:cs typeface="Arial" panose="020B0604020202020204" pitchFamily="34" charset="0"/>
              </a:rPr>
              <a:t>این </a:t>
            </a:r>
            <a:r>
              <a:rPr lang="fa-IR" sz="2600" dirty="0">
                <a:latin typeface="Arial" panose="020B0604020202020204" pitchFamily="34" charset="0"/>
                <a:cs typeface="Arial" panose="020B0604020202020204" pitchFamily="34" charset="0"/>
              </a:rPr>
              <a:t>عنصر از </a:t>
            </a:r>
            <a:r>
              <a:rPr lang="fa-IR" sz="2600" dirty="0" smtClean="0">
                <a:latin typeface="Arial" panose="020B0604020202020204" pitchFamily="34" charset="0"/>
                <a:cs typeface="Arial" panose="020B0604020202020204" pitchFamily="34" charset="0"/>
              </a:rPr>
              <a:t>طریق ایجاد </a:t>
            </a:r>
            <a:r>
              <a:rPr lang="fa-IR" sz="2600" dirty="0">
                <a:latin typeface="Arial" panose="020B0604020202020204" pitchFamily="34" charset="0"/>
                <a:cs typeface="Arial" panose="020B0604020202020204" pitchFamily="34" charset="0"/>
              </a:rPr>
              <a:t>اتصالات </a:t>
            </a:r>
            <a:r>
              <a:rPr lang="fa-IR" sz="2600" dirty="0" smtClean="0">
                <a:latin typeface="Arial" panose="020B0604020202020204" pitchFamily="34" charset="0"/>
                <a:cs typeface="Arial" panose="020B0604020202020204" pitchFamily="34" charset="0"/>
              </a:rPr>
              <a:t>غیر برگشتی </a:t>
            </a:r>
            <a:r>
              <a:rPr lang="fa-IR" sz="2600" dirty="0">
                <a:latin typeface="Arial" panose="020B0604020202020204" pitchFamily="34" charset="0"/>
                <a:cs typeface="Arial" panose="020B0604020202020204" pitchFamily="34" charset="0"/>
              </a:rPr>
              <a:t>با </a:t>
            </a:r>
            <a:r>
              <a:rPr lang="fa-IR" sz="2600" dirty="0" smtClean="0">
                <a:latin typeface="Arial" panose="020B0604020202020204" pitchFamily="34" charset="0"/>
                <a:cs typeface="Arial" panose="020B0604020202020204" pitchFamily="34" charset="0"/>
              </a:rPr>
              <a:t>ماكرومولكولهای ضروری </a:t>
            </a:r>
            <a:r>
              <a:rPr lang="fa-IR" sz="2600" dirty="0">
                <a:latin typeface="Arial" panose="020B0604020202020204" pitchFamily="34" charset="0"/>
                <a:cs typeface="Arial" panose="020B0604020202020204" pitchFamily="34" charset="0"/>
              </a:rPr>
              <a:t>و </a:t>
            </a:r>
            <a:r>
              <a:rPr lang="fa-IR" sz="2600" dirty="0" smtClean="0">
                <a:latin typeface="Arial" panose="020B0604020202020204" pitchFamily="34" charset="0"/>
                <a:cs typeface="Arial" panose="020B0604020202020204" pitchFamily="34" charset="0"/>
              </a:rPr>
              <a:t>حیاتی می </a:t>
            </a:r>
            <a:r>
              <a:rPr lang="fa-IR" sz="2600" dirty="0">
                <a:latin typeface="Arial" panose="020B0604020202020204" pitchFamily="34" charset="0"/>
                <a:cs typeface="Arial" panose="020B0604020202020204" pitchFamily="34" charset="0"/>
              </a:rPr>
              <a:t>باشد و </a:t>
            </a:r>
            <a:r>
              <a:rPr lang="fa-IR" sz="2600" dirty="0" smtClean="0">
                <a:latin typeface="Arial" panose="020B0604020202020204" pitchFamily="34" charset="0"/>
                <a:cs typeface="Arial" panose="020B0604020202020204" pitchFamily="34" charset="0"/>
              </a:rPr>
              <a:t>بهمین </a:t>
            </a:r>
            <a:r>
              <a:rPr lang="fa-IR" sz="2600" dirty="0">
                <a:latin typeface="Arial" panose="020B0604020202020204" pitchFamily="34" charset="0"/>
                <a:cs typeface="Arial" panose="020B0604020202020204" pitchFamily="34" charset="0"/>
              </a:rPr>
              <a:t>علت موجب اختلال در </a:t>
            </a:r>
            <a:r>
              <a:rPr lang="fa-IR" sz="2600" dirty="0" smtClean="0">
                <a:latin typeface="Arial" panose="020B0604020202020204" pitchFamily="34" charset="0"/>
                <a:cs typeface="Arial" panose="020B0604020202020204" pitchFamily="34" charset="0"/>
              </a:rPr>
              <a:t>فعالیت بیولوژیكی </a:t>
            </a:r>
            <a:r>
              <a:rPr lang="fa-IR" sz="2600" dirty="0">
                <a:latin typeface="Arial" panose="020B0604020202020204" pitchFamily="34" charset="0"/>
                <a:cs typeface="Arial" panose="020B0604020202020204" pitchFamily="34" charset="0"/>
              </a:rPr>
              <a:t>سلولها </a:t>
            </a:r>
            <a:r>
              <a:rPr lang="fa-IR" sz="2600" dirty="0" smtClean="0">
                <a:latin typeface="Arial" panose="020B0604020202020204" pitchFamily="34" charset="0"/>
                <a:cs typeface="Arial" panose="020B0604020202020204" pitchFamily="34" charset="0"/>
              </a:rPr>
              <a:t>می </a:t>
            </a:r>
            <a:r>
              <a:rPr lang="fa-IR" sz="2600" dirty="0">
                <a:latin typeface="Arial" panose="020B0604020202020204" pitchFamily="34" charset="0"/>
                <a:cs typeface="Arial" panose="020B0604020202020204" pitchFamily="34" charset="0"/>
              </a:rPr>
              <a:t>شود</a:t>
            </a:r>
            <a:r>
              <a:rPr lang="fa-IR" sz="2600" dirty="0" smtClean="0">
                <a:latin typeface="Arial" panose="020B0604020202020204" pitchFamily="34" charset="0"/>
                <a:cs typeface="Arial" panose="020B0604020202020204" pitchFamily="34" charset="0"/>
              </a:rPr>
              <a:t>.</a:t>
            </a:r>
            <a:endParaRPr lang="fa-IR"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36996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76498" y="835985"/>
            <a:ext cx="2020105" cy="830997"/>
          </a:xfrm>
          <a:prstGeom prst="rect">
            <a:avLst/>
          </a:prstGeom>
        </p:spPr>
        <p:txBody>
          <a:bodyPr wrap="none">
            <a:spAutoFit/>
          </a:bodyPr>
          <a:lstStyle/>
          <a:p>
            <a:r>
              <a:rPr lang="fa-IR" sz="4800" b="1" dirty="0">
                <a:solidFill>
                  <a:srgbClr val="BE297E"/>
                </a:solidFill>
                <a:latin typeface="Arial" panose="020B0604020202020204" pitchFamily="34" charset="0"/>
                <a:cs typeface="Arial" panose="020B0604020202020204" pitchFamily="34" charset="0"/>
              </a:rPr>
              <a:t>آرسنیک </a:t>
            </a:r>
            <a:endParaRPr lang="en-US" sz="4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426" y="1774207"/>
            <a:ext cx="7792159" cy="4455281"/>
          </a:xfrm>
          <a:prstGeom prst="round2DiagRect">
            <a:avLst>
              <a:gd name="adj1" fmla="val 16667"/>
              <a:gd name="adj2" fmla="val 23586"/>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5709972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7421" y="136477"/>
            <a:ext cx="9198591" cy="6586418"/>
          </a:xfrm>
          <a:prstGeom prst="rect">
            <a:avLst/>
          </a:prstGeom>
          <a:noFill/>
        </p:spPr>
        <p:txBody>
          <a:bodyPr wrap="square" rtlCol="0">
            <a:spAutoFit/>
          </a:bodyPr>
          <a:lstStyle/>
          <a:p>
            <a:pPr algn="just" rtl="1"/>
            <a:r>
              <a:rPr lang="fa-IR" sz="3200" b="1" dirty="0" smtClean="0">
                <a:solidFill>
                  <a:srgbClr val="BE297E"/>
                </a:solidFill>
                <a:latin typeface="Arial" panose="020B0604020202020204" pitchFamily="34" charset="0"/>
                <a:cs typeface="Arial" panose="020B0604020202020204" pitchFamily="34" charset="0"/>
              </a:rPr>
              <a:t>آرسنیک </a:t>
            </a:r>
            <a:endParaRPr lang="fa-IR" sz="2600" dirty="0">
              <a:latin typeface="Arial" panose="020B0604020202020204" pitchFamily="34" charset="0"/>
              <a:cs typeface="Arial" panose="020B0604020202020204" pitchFamily="34" charset="0"/>
            </a:endParaRPr>
          </a:p>
          <a:p>
            <a:pPr algn="just" rtl="1"/>
            <a:r>
              <a:rPr lang="fa-IR" sz="2600" dirty="0">
                <a:latin typeface="Arial" panose="020B0604020202020204" pitchFamily="34" charset="0"/>
                <a:cs typeface="Arial" panose="020B0604020202020204" pitchFamily="34" charset="0"/>
              </a:rPr>
              <a:t>نوع ترکیب آرسنیک در میزان جذب آن مؤثر است </a:t>
            </a:r>
            <a:endParaRPr lang="fa-IR" sz="2600" dirty="0" smtClean="0">
              <a:latin typeface="Arial" panose="020B0604020202020204" pitchFamily="34" charset="0"/>
              <a:cs typeface="Arial" panose="020B0604020202020204" pitchFamily="34" charset="0"/>
            </a:endParaRPr>
          </a:p>
          <a:p>
            <a:pPr algn="just" rtl="1"/>
            <a:endParaRPr lang="fa-IR" sz="2600" dirty="0">
              <a:latin typeface="Arial" panose="020B0604020202020204" pitchFamily="34" charset="0"/>
              <a:cs typeface="Arial" panose="020B0604020202020204" pitchFamily="34" charset="0"/>
            </a:endParaRPr>
          </a:p>
          <a:p>
            <a:pPr algn="just" rtl="1"/>
            <a:r>
              <a:rPr lang="fa-IR" sz="2600" dirty="0" smtClean="0">
                <a:latin typeface="Arial" panose="020B0604020202020204" pitchFamily="34" charset="0"/>
                <a:cs typeface="Arial" panose="020B0604020202020204" pitchFamily="34" charset="0"/>
              </a:rPr>
              <a:t>عنصر </a:t>
            </a:r>
            <a:r>
              <a:rPr lang="fa-IR" sz="2600" dirty="0">
                <a:latin typeface="Arial" panose="020B0604020202020204" pitchFamily="34" charset="0"/>
                <a:cs typeface="Arial" panose="020B0604020202020204" pitchFamily="34" charset="0"/>
              </a:rPr>
              <a:t>آرسنیک به ندرت جذب می شود </a:t>
            </a:r>
            <a:r>
              <a:rPr lang="fa-IR" sz="2600" dirty="0" smtClean="0">
                <a:latin typeface="Arial" panose="020B0604020202020204" pitchFamily="34" charset="0"/>
                <a:cs typeface="Arial" panose="020B0604020202020204" pitchFamily="34" charset="0"/>
              </a:rPr>
              <a:t>.</a:t>
            </a:r>
          </a:p>
          <a:p>
            <a:pPr algn="just" rtl="1"/>
            <a:endParaRPr lang="fa-IR" sz="2600" dirty="0" smtClean="0">
              <a:latin typeface="Arial" panose="020B0604020202020204" pitchFamily="34" charset="0"/>
              <a:cs typeface="Arial" panose="020B0604020202020204" pitchFamily="34" charset="0"/>
            </a:endParaRPr>
          </a:p>
          <a:p>
            <a:pPr algn="just" rtl="1"/>
            <a:r>
              <a:rPr lang="fa-IR" sz="2600" dirty="0" smtClean="0">
                <a:latin typeface="Arial" panose="020B0604020202020204" pitchFamily="34" charset="0"/>
                <a:cs typeface="Arial" panose="020B0604020202020204" pitchFamily="34" charset="0"/>
              </a:rPr>
              <a:t> </a:t>
            </a:r>
            <a:r>
              <a:rPr lang="fa-IR" sz="2600" dirty="0">
                <a:latin typeface="Arial" panose="020B0604020202020204" pitchFamily="34" charset="0"/>
                <a:cs typeface="Arial" panose="020B0604020202020204" pitchFamily="34" charset="0"/>
              </a:rPr>
              <a:t>برخی از ترکیبات معدنی 3و 5 ظرفیتی و ترکیبات آلی آرسنیک به خوبی جذب شده و به طور عمده در کبد ، عضلات ، کلیه ها و طحال و پوست و در مقادیر کمتر در مغز ، قلب ، رحم ، تیروئید و پانکراس ، ناخن و مو ذخیره می شوند . آرسنیک قادر است از طریق جفت منتقل شود . </a:t>
            </a:r>
            <a:endParaRPr lang="fa-IR" sz="2600" dirty="0" smtClean="0">
              <a:latin typeface="Arial" panose="020B0604020202020204" pitchFamily="34" charset="0"/>
              <a:cs typeface="Arial" panose="020B0604020202020204" pitchFamily="34" charset="0"/>
            </a:endParaRPr>
          </a:p>
          <a:p>
            <a:pPr algn="just" rtl="1"/>
            <a:endParaRPr lang="fa-IR" sz="2600" dirty="0">
              <a:latin typeface="Arial" panose="020B0604020202020204" pitchFamily="34" charset="0"/>
              <a:cs typeface="Arial" panose="020B0604020202020204" pitchFamily="34" charset="0"/>
            </a:endParaRPr>
          </a:p>
          <a:p>
            <a:pPr algn="just" rtl="1"/>
            <a:r>
              <a:rPr lang="fa-IR" sz="2600" dirty="0" smtClean="0">
                <a:latin typeface="Arial" panose="020B0604020202020204" pitchFamily="34" charset="0"/>
                <a:cs typeface="Arial" panose="020B0604020202020204" pitchFamily="34" charset="0"/>
              </a:rPr>
              <a:t>در </a:t>
            </a:r>
            <a:r>
              <a:rPr lang="fa-IR" sz="2600" dirty="0">
                <a:latin typeface="Arial" panose="020B0604020202020204" pitchFamily="34" charset="0"/>
                <a:cs typeface="Arial" panose="020B0604020202020204" pitchFamily="34" charset="0"/>
              </a:rPr>
              <a:t>مورد تجمع آرسنیک بدن با افزایش سن ، اطلاعاتی وجود ندارد . ترکیبات معدنی آرسنیک دار در بدن انسان قادرند به ترکیبات مونومتیل و دی متیل تبدیل شوند . هر چند که </a:t>
            </a:r>
            <a:r>
              <a:rPr lang="fa-IR" sz="2600" dirty="0" smtClean="0">
                <a:latin typeface="Arial" panose="020B0604020202020204" pitchFamily="34" charset="0"/>
                <a:cs typeface="Arial" panose="020B0604020202020204" pitchFamily="34" charset="0"/>
              </a:rPr>
              <a:t>مکانیسم </a:t>
            </a:r>
            <a:r>
              <a:rPr lang="fa-IR" sz="2600" dirty="0">
                <a:latin typeface="Arial" panose="020B0604020202020204" pitchFamily="34" charset="0"/>
                <a:cs typeface="Arial" panose="020B0604020202020204" pitchFamily="34" charset="0"/>
              </a:rPr>
              <a:t>تغییر شکل زیستی آن به درستی شناخته نشده است . دفع ترکیبات آرسنیک عمدتاً از طریق ادرار صورت می گیرد . آرسنیک سه ظرفیتی قادر است که فعالیت اکثر آنزیم ها را از طریق واکنش با گروه سولفید ریل مهار نماید . چنین واکنش هایی ، مسئول عملکرد سمی ترکیبات آرسنیک دار محسوب می شود </a:t>
            </a:r>
            <a:r>
              <a:rPr lang="fa-IR" sz="2600" dirty="0" smtClean="0">
                <a:latin typeface="Arial" panose="020B0604020202020204" pitchFamily="34" charset="0"/>
                <a:cs typeface="Arial" panose="020B0604020202020204" pitchFamily="34" charset="0"/>
              </a:rPr>
              <a:t>.</a:t>
            </a:r>
            <a:endParaRPr lang="fa-IR" sz="2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10649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497155"/>
            <a:ext cx="9567657" cy="3416320"/>
          </a:xfrm>
          <a:prstGeom prst="rect">
            <a:avLst/>
          </a:prstGeom>
          <a:noFill/>
        </p:spPr>
        <p:txBody>
          <a:bodyPr wrap="square" rtlCol="0">
            <a:spAutoFit/>
          </a:bodyPr>
          <a:lstStyle/>
          <a:p>
            <a:pPr algn="just" rtl="1"/>
            <a:r>
              <a:rPr lang="fa-IR" sz="2400" b="1" dirty="0">
                <a:solidFill>
                  <a:srgbClr val="BE297E"/>
                </a:solidFill>
                <a:latin typeface="Arial" panose="020B0604020202020204" pitchFamily="34" charset="0"/>
                <a:cs typeface="Arial" panose="020B0604020202020204" pitchFamily="34" charset="0"/>
              </a:rPr>
              <a:t>آثار سمی آرسنیک در ارگان </a:t>
            </a:r>
            <a:r>
              <a:rPr lang="fa-IR" sz="2400" b="1" dirty="0" smtClean="0">
                <a:solidFill>
                  <a:srgbClr val="BE297E"/>
                </a:solidFill>
                <a:latin typeface="Arial" panose="020B0604020202020204" pitchFamily="34" charset="0"/>
                <a:cs typeface="Arial" panose="020B0604020202020204" pitchFamily="34" charset="0"/>
              </a:rPr>
              <a:t>ها</a:t>
            </a:r>
          </a:p>
          <a:p>
            <a:pPr algn="just" rtl="1"/>
            <a:endParaRPr lang="fa-IR" sz="2400" dirty="0">
              <a:latin typeface="Arial" panose="020B0604020202020204" pitchFamily="34" charset="0"/>
              <a:cs typeface="Arial" panose="020B0604020202020204" pitchFamily="34" charset="0"/>
            </a:endParaRPr>
          </a:p>
          <a:p>
            <a:pPr algn="just" rtl="1"/>
            <a:r>
              <a:rPr lang="fa-IR" sz="2400" dirty="0">
                <a:solidFill>
                  <a:srgbClr val="BE297E"/>
                </a:solidFill>
                <a:latin typeface="Arial" panose="020B0604020202020204" pitchFamily="34" charset="0"/>
                <a:cs typeface="Arial" panose="020B0604020202020204" pitchFamily="34" charset="0"/>
              </a:rPr>
              <a:t>- قلب و عروق :</a:t>
            </a:r>
            <a:r>
              <a:rPr lang="fa-IR" sz="2400" dirty="0">
                <a:latin typeface="Arial" panose="020B0604020202020204" pitchFamily="34" charset="0"/>
                <a:cs typeface="Arial" panose="020B0604020202020204" pitchFamily="34" charset="0"/>
              </a:rPr>
              <a:t> ایجاد ادم، کاهش فشار خون، شوک و ضایعات قلبی</a:t>
            </a:r>
          </a:p>
          <a:p>
            <a:pPr algn="just" rtl="1"/>
            <a:r>
              <a:rPr lang="fa-IR" sz="2400" dirty="0">
                <a:solidFill>
                  <a:srgbClr val="BE297E"/>
                </a:solidFill>
                <a:latin typeface="Arial" panose="020B0604020202020204" pitchFamily="34" charset="0"/>
                <a:cs typeface="Arial" panose="020B0604020202020204" pitchFamily="34" charset="0"/>
              </a:rPr>
              <a:t>- دستگاه گوارش :</a:t>
            </a:r>
            <a:r>
              <a:rPr lang="fa-IR" sz="2400" dirty="0">
                <a:latin typeface="Arial" panose="020B0604020202020204" pitchFamily="34" charset="0"/>
                <a:cs typeface="Arial" panose="020B0604020202020204" pitchFamily="34" charset="0"/>
              </a:rPr>
              <a:t> ایجاد اسهال شدید و استفراغ خونی و التهاب مخاط دهان، نارسایی کبدی بصورت یرقان و سیروز کبدی</a:t>
            </a:r>
          </a:p>
          <a:p>
            <a:pPr algn="just" rtl="1"/>
            <a:r>
              <a:rPr lang="fa-IR" sz="2400" dirty="0">
                <a:solidFill>
                  <a:srgbClr val="BE297E"/>
                </a:solidFill>
                <a:latin typeface="Arial" panose="020B0604020202020204" pitchFamily="34" charset="0"/>
                <a:cs typeface="Arial" panose="020B0604020202020204" pitchFamily="34" charset="0"/>
              </a:rPr>
              <a:t>- کلیه :</a:t>
            </a:r>
            <a:r>
              <a:rPr lang="fa-IR" sz="2400" dirty="0">
                <a:latin typeface="Arial" panose="020B0604020202020204" pitchFamily="34" charset="0"/>
                <a:cs typeface="Arial" panose="020B0604020202020204" pitchFamily="34" charset="0"/>
              </a:rPr>
              <a:t> </a:t>
            </a:r>
            <a:r>
              <a:rPr lang="fa-IR" sz="2400" dirty="0" smtClean="0">
                <a:latin typeface="Arial" panose="020B0604020202020204" pitchFamily="34" charset="0"/>
                <a:cs typeface="Arial" panose="020B0604020202020204" pitchFamily="34" charset="0"/>
              </a:rPr>
              <a:t>اولیگوری، پروتئینوری</a:t>
            </a:r>
            <a:r>
              <a:rPr lang="fa-IR" sz="2400" dirty="0">
                <a:latin typeface="Arial" panose="020B0604020202020204" pitchFamily="34" charset="0"/>
                <a:cs typeface="Arial" panose="020B0604020202020204" pitchFamily="34" charset="0"/>
              </a:rPr>
              <a:t> و </a:t>
            </a:r>
            <a:r>
              <a:rPr lang="fa-IR" sz="2400" dirty="0" smtClean="0">
                <a:latin typeface="Arial" panose="020B0604020202020204" pitchFamily="34" charset="0"/>
                <a:cs typeface="Arial" panose="020B0604020202020204" pitchFamily="34" charset="0"/>
              </a:rPr>
              <a:t>هماتوری</a:t>
            </a:r>
            <a:endParaRPr lang="fa-IR" sz="2400" dirty="0">
              <a:latin typeface="Arial" panose="020B0604020202020204" pitchFamily="34" charset="0"/>
              <a:cs typeface="Arial" panose="020B0604020202020204" pitchFamily="34" charset="0"/>
            </a:endParaRPr>
          </a:p>
          <a:p>
            <a:pPr algn="just" rtl="1"/>
            <a:r>
              <a:rPr lang="fa-IR" sz="2400" dirty="0">
                <a:solidFill>
                  <a:srgbClr val="BE297E"/>
                </a:solidFill>
                <a:latin typeface="Arial" panose="020B0604020202020204" pitchFamily="34" charset="0"/>
                <a:cs typeface="Arial" panose="020B0604020202020204" pitchFamily="34" charset="0"/>
              </a:rPr>
              <a:t>- پوست :</a:t>
            </a:r>
            <a:r>
              <a:rPr lang="fa-IR" sz="2400" dirty="0">
                <a:latin typeface="Arial" panose="020B0604020202020204" pitchFamily="34" charset="0"/>
                <a:cs typeface="Arial" panose="020B0604020202020204" pitchFamily="34" charset="0"/>
              </a:rPr>
              <a:t> ایجاد هایپرکراتوز، افزایش پیگمانتاسیون، سرطان پوست ( کار در تاکستان ها )</a:t>
            </a:r>
          </a:p>
          <a:p>
            <a:pPr algn="just" rtl="1"/>
            <a:r>
              <a:rPr lang="fa-IR" sz="2400" dirty="0">
                <a:solidFill>
                  <a:srgbClr val="BE297E"/>
                </a:solidFill>
                <a:latin typeface="Arial" panose="020B0604020202020204" pitchFamily="34" charset="0"/>
                <a:cs typeface="Arial" panose="020B0604020202020204" pitchFamily="34" charset="0"/>
              </a:rPr>
              <a:t>- سیستم اعصاب :</a:t>
            </a:r>
            <a:r>
              <a:rPr lang="fa-IR" sz="2400" dirty="0">
                <a:latin typeface="Arial" panose="020B0604020202020204" pitchFamily="34" charset="0"/>
                <a:cs typeface="Arial" panose="020B0604020202020204" pitchFamily="34" charset="0"/>
              </a:rPr>
              <a:t> سر درد، اضطراب، توهم، احساس گناه، سوزن سوزن شدن</a:t>
            </a:r>
          </a:p>
          <a:p>
            <a:pPr algn="just" rtl="1"/>
            <a:r>
              <a:rPr lang="fa-IR" sz="2400" dirty="0">
                <a:solidFill>
                  <a:srgbClr val="BE297E"/>
                </a:solidFill>
                <a:latin typeface="Arial" panose="020B0604020202020204" pitchFamily="34" charset="0"/>
                <a:cs typeface="Arial" panose="020B0604020202020204" pitchFamily="34" charset="0"/>
              </a:rPr>
              <a:t>- خون :</a:t>
            </a:r>
            <a:r>
              <a:rPr lang="fa-IR" sz="2400" dirty="0">
                <a:latin typeface="Arial" panose="020B0604020202020204" pitchFamily="34" charset="0"/>
                <a:cs typeface="Arial" panose="020B0604020202020204" pitchFamily="34" charset="0"/>
              </a:rPr>
              <a:t> آنمی، کاهش گلبول های قرمز و لیز و پاره شدن آنها، مسمومیت </a:t>
            </a:r>
            <a:r>
              <a:rPr lang="fa-IR" sz="2400" dirty="0" smtClean="0">
                <a:latin typeface="Arial" panose="020B0604020202020204" pitchFamily="34" charset="0"/>
                <a:cs typeface="Arial" panose="020B0604020202020204" pitchFamily="34" charset="0"/>
              </a:rPr>
              <a:t>جنین</a:t>
            </a:r>
            <a:endParaRPr lang="fa-IR" sz="2400" dirty="0" smtClean="0">
              <a:latin typeface="Arial" panose="020B0604020202020204" pitchFamily="34" charset="0"/>
              <a:cs typeface="Arial" panose="020B0604020202020204" pitchFamily="34" charset="0"/>
            </a:endParaRPr>
          </a:p>
        </p:txBody>
      </p:sp>
      <p:sp>
        <p:nvSpPr>
          <p:cNvPr id="2" name="Rectangle 1"/>
          <p:cNvSpPr/>
          <p:nvPr/>
        </p:nvSpPr>
        <p:spPr>
          <a:xfrm>
            <a:off x="90151" y="244699"/>
            <a:ext cx="9387353" cy="1569660"/>
          </a:xfrm>
          <a:prstGeom prst="rect">
            <a:avLst/>
          </a:prstGeom>
        </p:spPr>
        <p:txBody>
          <a:bodyPr wrap="square">
            <a:spAutoFit/>
          </a:bodyPr>
          <a:lstStyle/>
          <a:p>
            <a:pPr algn="just" rtl="1"/>
            <a:r>
              <a:rPr lang="ar-SA" sz="2400" dirty="0">
                <a:latin typeface="Arial" panose="020B0604020202020204" pitchFamily="34" charset="0"/>
                <a:cs typeface="Arial" panose="020B0604020202020204" pitchFamily="34" charset="0"/>
              </a:rPr>
              <a:t>عموما ارسنیك به مقدار زیادی از طریق آب آشامیدنی در بدن جذب می‌شود. یكی از روشهای جذب ، ورود به جریان خون، كه نقش هادی مواد به اندامهای مختلف بدن را دارد، می‌باشد. مقادیر بالای ارسنیك در ناخنها و مو ( بیش از حد ) یافت شده است. البته ارسنیك بوسیله ادرار از بدن دفع می‌شود</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69594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9182" y="245660"/>
            <a:ext cx="9212239" cy="5539978"/>
          </a:xfrm>
          <a:prstGeom prst="rect">
            <a:avLst/>
          </a:prstGeom>
          <a:noFill/>
        </p:spPr>
        <p:txBody>
          <a:bodyPr wrap="square" rtlCol="0">
            <a:spAutoFit/>
          </a:bodyPr>
          <a:lstStyle/>
          <a:p>
            <a:pPr algn="just" rtl="1"/>
            <a:r>
              <a:rPr lang="fa-IR" b="1" dirty="0">
                <a:solidFill>
                  <a:srgbClr val="BE297E"/>
                </a:solidFill>
              </a:rPr>
              <a:t> </a:t>
            </a:r>
            <a:r>
              <a:rPr lang="ar-SA" sz="2400" b="1" dirty="0" smtClean="0">
                <a:solidFill>
                  <a:srgbClr val="BE297E"/>
                </a:solidFill>
                <a:latin typeface="Arial" panose="020B0604020202020204" pitchFamily="34" charset="0"/>
                <a:cs typeface="Arial" panose="020B0604020202020204" pitchFamily="34" charset="0"/>
              </a:rPr>
              <a:t>همانطور </a:t>
            </a:r>
            <a:r>
              <a:rPr lang="ar-SA" sz="2400" b="1" dirty="0">
                <a:solidFill>
                  <a:srgbClr val="BE297E"/>
                </a:solidFill>
                <a:latin typeface="Arial" panose="020B0604020202020204" pitchFamily="34" charset="0"/>
                <a:cs typeface="Arial" panose="020B0604020202020204" pitchFamily="34" charset="0"/>
              </a:rPr>
              <a:t>که در شکل </a:t>
            </a:r>
            <a:r>
              <a:rPr lang="fa-IR" sz="2400" b="1" dirty="0" smtClean="0">
                <a:solidFill>
                  <a:srgbClr val="BE297E"/>
                </a:solidFill>
                <a:latin typeface="Arial" panose="020B0604020202020204" pitchFamily="34" charset="0"/>
                <a:cs typeface="Arial" panose="020B0604020202020204" pitchFamily="34" charset="0"/>
              </a:rPr>
              <a:t>بعد مشاهده خواهید کرد </a:t>
            </a:r>
            <a:r>
              <a:rPr lang="ar-SA" sz="2400" b="1" dirty="0" smtClean="0">
                <a:solidFill>
                  <a:srgbClr val="BE297E"/>
                </a:solidFill>
                <a:latin typeface="Arial" panose="020B0604020202020204" pitchFamily="34" charset="0"/>
                <a:cs typeface="Arial" panose="020B0604020202020204" pitchFamily="34" charset="0"/>
              </a:rPr>
              <a:t>تجمع </a:t>
            </a:r>
            <a:r>
              <a:rPr lang="ar-SA" sz="2400" b="1" dirty="0">
                <a:solidFill>
                  <a:srgbClr val="BE297E"/>
                </a:solidFill>
                <a:latin typeface="Arial" panose="020B0604020202020204" pitchFamily="34" charset="0"/>
                <a:cs typeface="Arial" panose="020B0604020202020204" pitchFamily="34" charset="0"/>
              </a:rPr>
              <a:t>فلزات سنگین در بدن انسان معمولا دارای عوارضی به شرح زیر می باشد </a:t>
            </a:r>
            <a:r>
              <a:rPr lang="ar-SA" sz="2400" b="1" dirty="0" smtClean="0">
                <a:solidFill>
                  <a:srgbClr val="BE297E"/>
                </a:solidFill>
                <a:latin typeface="Arial" panose="020B0604020202020204" pitchFamily="34" charset="0"/>
                <a:cs typeface="Arial" panose="020B0604020202020204" pitchFamily="34" charset="0"/>
              </a:rPr>
              <a:t>:</a:t>
            </a:r>
            <a:endParaRPr lang="fa-IR" sz="2400" b="1" dirty="0" smtClean="0">
              <a:solidFill>
                <a:srgbClr val="BE297E"/>
              </a:solidFill>
              <a:latin typeface="Arial" panose="020B0604020202020204" pitchFamily="34" charset="0"/>
              <a:cs typeface="Arial" panose="020B0604020202020204" pitchFamily="34" charset="0"/>
            </a:endParaRPr>
          </a:p>
          <a:p>
            <a:pPr algn="just" rtl="1"/>
            <a:endParaRPr lang="en-US" sz="2400" dirty="0">
              <a:latin typeface="Arial" panose="020B0604020202020204" pitchFamily="34" charset="0"/>
              <a:cs typeface="Arial" panose="020B0604020202020204" pitchFamily="34" charset="0"/>
            </a:endParaRPr>
          </a:p>
          <a:p>
            <a:pPr marL="342900" lvl="0" indent="-342900" algn="just" rtl="1">
              <a:buFont typeface="Wingdings" panose="05000000000000000000" pitchFamily="2" charset="2"/>
              <a:buChar char="Ø"/>
            </a:pPr>
            <a:r>
              <a:rPr lang="ar-SA" sz="2400" dirty="0">
                <a:latin typeface="Arial" panose="020B0604020202020204" pitchFamily="34" charset="0"/>
                <a:cs typeface="Arial" panose="020B0604020202020204" pitchFamily="34" charset="0"/>
              </a:rPr>
              <a:t>اختلال در تعادل</a:t>
            </a:r>
            <a:endParaRPr lang="en-US" sz="2400" dirty="0">
              <a:latin typeface="Arial" panose="020B0604020202020204" pitchFamily="34" charset="0"/>
              <a:cs typeface="Arial" panose="020B0604020202020204" pitchFamily="34" charset="0"/>
            </a:endParaRPr>
          </a:p>
          <a:p>
            <a:pPr marL="342900" lvl="0" indent="-342900" algn="just" rtl="1">
              <a:buFont typeface="Wingdings" panose="05000000000000000000" pitchFamily="2" charset="2"/>
              <a:buChar char="Ø"/>
            </a:pPr>
            <a:r>
              <a:rPr lang="ar-SA" sz="2400" dirty="0">
                <a:latin typeface="Arial" panose="020B0604020202020204" pitchFamily="34" charset="0"/>
                <a:cs typeface="Arial" panose="020B0604020202020204" pitchFamily="34" charset="0"/>
              </a:rPr>
              <a:t>سرد شدن پاها</a:t>
            </a:r>
            <a:endParaRPr lang="en-US" sz="2400" dirty="0">
              <a:latin typeface="Arial" panose="020B0604020202020204" pitchFamily="34" charset="0"/>
              <a:cs typeface="Arial" panose="020B0604020202020204" pitchFamily="34" charset="0"/>
            </a:endParaRPr>
          </a:p>
          <a:p>
            <a:pPr marL="342900" lvl="0" indent="-342900" algn="just" rtl="1">
              <a:buFont typeface="Wingdings" panose="05000000000000000000" pitchFamily="2" charset="2"/>
              <a:buChar char="Ø"/>
            </a:pPr>
            <a:r>
              <a:rPr lang="ar-SA" sz="2400" dirty="0">
                <a:latin typeface="Arial" panose="020B0604020202020204" pitchFamily="34" charset="0"/>
                <a:cs typeface="Arial" panose="020B0604020202020204" pitchFamily="34" charset="0"/>
              </a:rPr>
              <a:t>نقص ایمنی</a:t>
            </a:r>
            <a:endParaRPr lang="en-US" sz="2400" dirty="0">
              <a:latin typeface="Arial" panose="020B0604020202020204" pitchFamily="34" charset="0"/>
              <a:cs typeface="Arial" panose="020B0604020202020204" pitchFamily="34" charset="0"/>
            </a:endParaRPr>
          </a:p>
          <a:p>
            <a:pPr marL="342900" lvl="0" indent="-342900" algn="just" rtl="1">
              <a:buFont typeface="Wingdings" panose="05000000000000000000" pitchFamily="2" charset="2"/>
              <a:buChar char="Ø"/>
            </a:pPr>
            <a:r>
              <a:rPr lang="ar-SA" sz="2400" dirty="0">
                <a:latin typeface="Arial" panose="020B0604020202020204" pitchFamily="34" charset="0"/>
                <a:cs typeface="Arial" panose="020B0604020202020204" pitchFamily="34" charset="0"/>
              </a:rPr>
              <a:t>تحریکات پوستی</a:t>
            </a:r>
            <a:endParaRPr lang="en-US" sz="2400" dirty="0">
              <a:latin typeface="Arial" panose="020B0604020202020204" pitchFamily="34" charset="0"/>
              <a:cs typeface="Arial" panose="020B0604020202020204" pitchFamily="34" charset="0"/>
            </a:endParaRPr>
          </a:p>
          <a:p>
            <a:pPr marL="342900" lvl="0" indent="-342900" algn="just" rtl="1">
              <a:buFont typeface="Wingdings" panose="05000000000000000000" pitchFamily="2" charset="2"/>
              <a:buChar char="Ø"/>
            </a:pPr>
            <a:r>
              <a:rPr lang="ar-SA" sz="2400" dirty="0">
                <a:latin typeface="Arial" panose="020B0604020202020204" pitchFamily="34" charset="0"/>
                <a:cs typeface="Arial" panose="020B0604020202020204" pitchFamily="34" charset="0"/>
              </a:rPr>
              <a:t>مشکلات گوارشی</a:t>
            </a:r>
            <a:endParaRPr lang="en-US" sz="2400" dirty="0">
              <a:latin typeface="Arial" panose="020B0604020202020204" pitchFamily="34" charset="0"/>
              <a:cs typeface="Arial" panose="020B0604020202020204" pitchFamily="34" charset="0"/>
            </a:endParaRPr>
          </a:p>
          <a:p>
            <a:pPr marL="342900" lvl="0" indent="-342900" algn="just" rtl="1">
              <a:buFont typeface="Wingdings" panose="05000000000000000000" pitchFamily="2" charset="2"/>
              <a:buChar char="Ø"/>
            </a:pPr>
            <a:r>
              <a:rPr lang="ar-SA" sz="2400" dirty="0">
                <a:latin typeface="Arial" panose="020B0604020202020204" pitchFamily="34" charset="0"/>
                <a:cs typeface="Arial" panose="020B0604020202020204" pitchFamily="34" charset="0"/>
              </a:rPr>
              <a:t>خستگی</a:t>
            </a:r>
            <a:endParaRPr lang="en-US" sz="2400" dirty="0">
              <a:latin typeface="Arial" panose="020B0604020202020204" pitchFamily="34" charset="0"/>
              <a:cs typeface="Arial" panose="020B0604020202020204" pitchFamily="34" charset="0"/>
            </a:endParaRPr>
          </a:p>
          <a:p>
            <a:pPr marL="342900" lvl="0" indent="-342900" algn="just" rtl="1">
              <a:buFont typeface="Wingdings" panose="05000000000000000000" pitchFamily="2" charset="2"/>
              <a:buChar char="Ø"/>
            </a:pPr>
            <a:r>
              <a:rPr lang="ar-SA" sz="2400" dirty="0">
                <a:latin typeface="Arial" panose="020B0604020202020204" pitchFamily="34" charset="0"/>
                <a:cs typeface="Arial" panose="020B0604020202020204" pitchFamily="34" charset="0"/>
              </a:rPr>
              <a:t>ناراحتی های قلبی و افزایش فشار خون</a:t>
            </a:r>
            <a:endParaRPr lang="en-US" sz="2400" dirty="0">
              <a:latin typeface="Arial" panose="020B0604020202020204" pitchFamily="34" charset="0"/>
              <a:cs typeface="Arial" panose="020B0604020202020204" pitchFamily="34" charset="0"/>
            </a:endParaRPr>
          </a:p>
          <a:p>
            <a:pPr marL="342900" lvl="0" indent="-342900" algn="just" rtl="1">
              <a:buFont typeface="Wingdings" panose="05000000000000000000" pitchFamily="2" charset="2"/>
              <a:buChar char="Ø"/>
            </a:pPr>
            <a:r>
              <a:rPr lang="ar-SA" sz="2400" dirty="0">
                <a:latin typeface="Arial" panose="020B0604020202020204" pitchFamily="34" charset="0"/>
                <a:cs typeface="Arial" panose="020B0604020202020204" pitchFamily="34" charset="0"/>
              </a:rPr>
              <a:t>تحریک پذیری</a:t>
            </a:r>
            <a:endParaRPr lang="en-US" sz="2400" dirty="0">
              <a:latin typeface="Arial" panose="020B0604020202020204" pitchFamily="34" charset="0"/>
              <a:cs typeface="Arial" panose="020B0604020202020204" pitchFamily="34" charset="0"/>
            </a:endParaRPr>
          </a:p>
          <a:p>
            <a:pPr marL="342900" lvl="0" indent="-342900" algn="just" rtl="1">
              <a:buFont typeface="Wingdings" panose="05000000000000000000" pitchFamily="2" charset="2"/>
              <a:buChar char="Ø"/>
            </a:pPr>
            <a:r>
              <a:rPr lang="ar-SA" sz="2400" dirty="0">
                <a:latin typeface="Arial" panose="020B0604020202020204" pitchFamily="34" charset="0"/>
                <a:cs typeface="Arial" panose="020B0604020202020204" pitchFamily="34" charset="0"/>
              </a:rPr>
              <a:t>ایجاد حساسیت</a:t>
            </a:r>
            <a:endParaRPr lang="en-US" sz="2400" dirty="0">
              <a:latin typeface="Arial" panose="020B0604020202020204" pitchFamily="34" charset="0"/>
              <a:cs typeface="Arial" panose="020B0604020202020204" pitchFamily="34" charset="0"/>
            </a:endParaRPr>
          </a:p>
          <a:p>
            <a:pPr marL="342900" lvl="0" indent="-342900" algn="just" rtl="1">
              <a:buFont typeface="Wingdings" panose="05000000000000000000" pitchFamily="2" charset="2"/>
              <a:buChar char="Ø"/>
            </a:pPr>
            <a:r>
              <a:rPr lang="ar-SA" sz="2400" dirty="0">
                <a:latin typeface="Arial" panose="020B0604020202020204" pitchFamily="34" charset="0"/>
                <a:cs typeface="Arial" panose="020B0604020202020204" pitchFamily="34" charset="0"/>
              </a:rPr>
              <a:t>فراموشی</a:t>
            </a:r>
            <a:endParaRPr lang="en-US" sz="2400" dirty="0">
              <a:latin typeface="Arial" panose="020B0604020202020204" pitchFamily="34" charset="0"/>
              <a:cs typeface="Arial" panose="020B0604020202020204" pitchFamily="34" charset="0"/>
            </a:endParaRPr>
          </a:p>
          <a:p>
            <a:pPr marL="342900" lvl="0" indent="-342900" algn="just" rtl="1">
              <a:buFont typeface="Wingdings" panose="05000000000000000000" pitchFamily="2" charset="2"/>
              <a:buChar char="Ø"/>
            </a:pPr>
            <a:r>
              <a:rPr lang="ar-SA" sz="2400" dirty="0">
                <a:latin typeface="Arial" panose="020B0604020202020204" pitchFamily="34" charset="0"/>
                <a:cs typeface="Arial" panose="020B0604020202020204" pitchFamily="34" charset="0"/>
              </a:rPr>
              <a:t>گیجی</a:t>
            </a:r>
            <a:endParaRPr lang="en-US" sz="2400" dirty="0">
              <a:latin typeface="Arial" panose="020B0604020202020204" pitchFamily="34" charset="0"/>
              <a:cs typeface="Arial" panose="020B0604020202020204" pitchFamily="34" charset="0"/>
            </a:endParaRPr>
          </a:p>
          <a:p>
            <a:pPr algn="r" rtl="1"/>
            <a:endParaRPr lang="en-US" dirty="0"/>
          </a:p>
        </p:txBody>
      </p:sp>
      <p:pic>
        <p:nvPicPr>
          <p:cNvPr id="3" name="Picture 2"/>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b="1890"/>
          <a:stretch/>
        </p:blipFill>
        <p:spPr>
          <a:xfrm>
            <a:off x="109182" y="1255595"/>
            <a:ext cx="4804012" cy="543180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5067362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79427" y="655680"/>
            <a:ext cx="992579" cy="830997"/>
          </a:xfrm>
          <a:prstGeom prst="rect">
            <a:avLst/>
          </a:prstGeom>
        </p:spPr>
        <p:txBody>
          <a:bodyPr wrap="none">
            <a:spAutoFit/>
          </a:bodyPr>
          <a:lstStyle/>
          <a:p>
            <a:r>
              <a:rPr lang="fa-IR" sz="4800" b="1" dirty="0">
                <a:solidFill>
                  <a:srgbClr val="BE297E"/>
                </a:solidFill>
                <a:latin typeface="Arial" panose="020B0604020202020204" pitchFamily="34" charset="0"/>
                <a:cs typeface="Arial" panose="020B0604020202020204" pitchFamily="34" charset="0"/>
              </a:rPr>
              <a:t>مس</a:t>
            </a:r>
            <a:endParaRPr lang="en-US" sz="4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426" y="1774207"/>
            <a:ext cx="7792159" cy="4455281"/>
          </a:xfrm>
          <a:prstGeom prst="round2DiagRect">
            <a:avLst>
              <a:gd name="adj1" fmla="val 16667"/>
              <a:gd name="adj2" fmla="val 23586"/>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8951506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0125" y="204716"/>
            <a:ext cx="9198591" cy="6555641"/>
          </a:xfrm>
          <a:prstGeom prst="rect">
            <a:avLst/>
          </a:prstGeom>
          <a:noFill/>
        </p:spPr>
        <p:txBody>
          <a:bodyPr wrap="square" rtlCol="0">
            <a:spAutoFit/>
          </a:bodyPr>
          <a:lstStyle/>
          <a:p>
            <a:pPr algn="just" rtl="1"/>
            <a:r>
              <a:rPr lang="fa-IR" sz="2800" b="1" dirty="0">
                <a:solidFill>
                  <a:srgbClr val="BE297E"/>
                </a:solidFill>
                <a:latin typeface="Arial" panose="020B0604020202020204" pitchFamily="34" charset="0"/>
                <a:cs typeface="Arial" panose="020B0604020202020204" pitchFamily="34" charset="0"/>
              </a:rPr>
              <a:t>مس</a:t>
            </a:r>
            <a:endParaRPr lang="fa-IR" sz="2800" dirty="0">
              <a:solidFill>
                <a:srgbClr val="BE297E"/>
              </a:solidFill>
              <a:latin typeface="Arial" panose="020B0604020202020204" pitchFamily="34" charset="0"/>
              <a:cs typeface="Arial" panose="020B0604020202020204" pitchFamily="34" charset="0"/>
            </a:endParaRPr>
          </a:p>
          <a:p>
            <a:pPr algn="just" rtl="1"/>
            <a:endParaRPr lang="fa-IR" sz="2800" dirty="0" smtClean="0">
              <a:latin typeface="Arial" panose="020B0604020202020204" pitchFamily="34" charset="0"/>
              <a:cs typeface="Arial" panose="020B0604020202020204" pitchFamily="34" charset="0"/>
            </a:endParaRPr>
          </a:p>
          <a:p>
            <a:pPr algn="just" rtl="1"/>
            <a:r>
              <a:rPr lang="fa-IR" sz="2800" dirty="0" smtClean="0">
                <a:latin typeface="Arial" panose="020B0604020202020204" pitchFamily="34" charset="0"/>
                <a:cs typeface="Arial" panose="020B0604020202020204" pitchFamily="34" charset="0"/>
              </a:rPr>
              <a:t>مس </a:t>
            </a:r>
            <a:r>
              <a:rPr lang="fa-IR" sz="2800" dirty="0">
                <a:latin typeface="Arial" panose="020B0604020202020204" pitchFamily="34" charset="0"/>
                <a:cs typeface="Arial" panose="020B0604020202020204" pitchFamily="34" charset="0"/>
              </a:rPr>
              <a:t>در بدن در کبد، کلیه و جگر، مغز، قلب و استخوان‌ها قرار دارد که این اعضا بیش از نصف مس را در بدن در بردارند. </a:t>
            </a:r>
            <a:endParaRPr lang="fa-IR" sz="2800" dirty="0" smtClean="0">
              <a:latin typeface="Arial" panose="020B0604020202020204" pitchFamily="34" charset="0"/>
              <a:cs typeface="Arial" panose="020B0604020202020204" pitchFamily="34" charset="0"/>
            </a:endParaRPr>
          </a:p>
          <a:p>
            <a:pPr algn="just" rtl="1"/>
            <a:endParaRPr lang="fa-IR" sz="2800" dirty="0">
              <a:latin typeface="Arial" panose="020B0604020202020204" pitchFamily="34" charset="0"/>
              <a:cs typeface="Arial" panose="020B0604020202020204" pitchFamily="34" charset="0"/>
            </a:endParaRPr>
          </a:p>
          <a:p>
            <a:pPr algn="just" rtl="1"/>
            <a:r>
              <a:rPr lang="fa-IR" sz="2800" dirty="0" smtClean="0">
                <a:latin typeface="Arial" panose="020B0604020202020204" pitchFamily="34" charset="0"/>
                <a:cs typeface="Arial" panose="020B0604020202020204" pitchFamily="34" charset="0"/>
              </a:rPr>
              <a:t>مس </a:t>
            </a:r>
            <a:r>
              <a:rPr lang="fa-IR" sz="2800" dirty="0">
                <a:latin typeface="Arial" panose="020B0604020202020204" pitchFamily="34" charset="0"/>
                <a:cs typeface="Arial" panose="020B0604020202020204" pitchFamily="34" charset="0"/>
              </a:rPr>
              <a:t>همچنین به عنوان یک </a:t>
            </a:r>
            <a:r>
              <a:rPr lang="fa-IR" sz="2800" dirty="0" smtClean="0">
                <a:latin typeface="Arial" panose="020B0604020202020204" pitchFamily="34" charset="0"/>
                <a:cs typeface="Arial" panose="020B0604020202020204" pitchFamily="34" charset="0"/>
              </a:rPr>
              <a:t>کوفاکتور</a:t>
            </a:r>
            <a:r>
              <a:rPr lang="en-US" sz="2800" dirty="0" smtClean="0">
                <a:latin typeface="Arial" panose="020B0604020202020204" pitchFamily="34" charset="0"/>
                <a:cs typeface="Arial" panose="020B0604020202020204" pitchFamily="34" charset="0"/>
              </a:rPr>
              <a:t>co-facto </a:t>
            </a:r>
            <a:r>
              <a:rPr lang="fa-IR" sz="2800" dirty="0" smtClean="0">
                <a:latin typeface="Arial" panose="020B0604020202020204" pitchFamily="34" charset="0"/>
                <a:cs typeface="Arial" panose="020B0604020202020204" pitchFamily="34" charset="0"/>
              </a:rPr>
              <a:t> در </a:t>
            </a:r>
            <a:r>
              <a:rPr lang="fa-IR" sz="2800" dirty="0">
                <a:latin typeface="Arial" panose="020B0604020202020204" pitchFamily="34" charset="0"/>
                <a:cs typeface="Arial" panose="020B0604020202020204" pitchFamily="34" charset="0"/>
              </a:rPr>
              <a:t>آنزیم‌های مختلف و رنگدانه‌های اساسی مس عمل می‌کند. تقریباً همه ی مس در بدن محدود به پروتئین است. </a:t>
            </a:r>
            <a:endParaRPr lang="fa-IR" sz="2800" dirty="0" smtClean="0">
              <a:latin typeface="Arial" panose="020B0604020202020204" pitchFamily="34" charset="0"/>
              <a:cs typeface="Arial" panose="020B0604020202020204" pitchFamily="34" charset="0"/>
            </a:endParaRPr>
          </a:p>
          <a:p>
            <a:pPr algn="just" rtl="1"/>
            <a:endParaRPr lang="fa-IR" sz="2800" dirty="0">
              <a:latin typeface="Arial" panose="020B0604020202020204" pitchFamily="34" charset="0"/>
              <a:cs typeface="Arial" panose="020B0604020202020204" pitchFamily="34" charset="0"/>
            </a:endParaRPr>
          </a:p>
          <a:p>
            <a:pPr algn="just" rtl="1"/>
            <a:r>
              <a:rPr lang="fa-IR" sz="2800" dirty="0" smtClean="0">
                <a:latin typeface="Arial" panose="020B0604020202020204" pitchFamily="34" charset="0"/>
                <a:cs typeface="Arial" panose="020B0604020202020204" pitchFamily="34" charset="0"/>
              </a:rPr>
              <a:t>یون مس تمایل </a:t>
            </a:r>
            <a:r>
              <a:rPr lang="fa-IR" sz="2800" dirty="0">
                <a:latin typeface="Arial" panose="020B0604020202020204" pitchFamily="34" charset="0"/>
                <a:cs typeface="Arial" panose="020B0604020202020204" pitchFamily="34" charset="0"/>
              </a:rPr>
              <a:t>به اتصال به سلول‌های پوست و جلوگیری از فرآیند انتقال از طریق دیوارهای سلول دارد. </a:t>
            </a:r>
            <a:endParaRPr lang="fa-IR" sz="2800" dirty="0" smtClean="0">
              <a:latin typeface="Arial" panose="020B0604020202020204" pitchFamily="34" charset="0"/>
              <a:cs typeface="Arial" panose="020B0604020202020204" pitchFamily="34" charset="0"/>
            </a:endParaRPr>
          </a:p>
          <a:p>
            <a:pPr algn="just" rtl="1"/>
            <a:endParaRPr lang="fa-IR" sz="2800" dirty="0">
              <a:latin typeface="Arial" panose="020B0604020202020204" pitchFamily="34" charset="0"/>
              <a:cs typeface="Arial" panose="020B0604020202020204" pitchFamily="34" charset="0"/>
            </a:endParaRPr>
          </a:p>
          <a:p>
            <a:pPr algn="just" rtl="1"/>
            <a:r>
              <a:rPr lang="fa-IR" sz="2800" dirty="0" smtClean="0">
                <a:latin typeface="Arial" panose="020B0604020202020204" pitchFamily="34" charset="0"/>
                <a:cs typeface="Arial" panose="020B0604020202020204" pitchFamily="34" charset="0"/>
              </a:rPr>
              <a:t>مقدار </a:t>
            </a:r>
            <a:r>
              <a:rPr lang="fa-IR" sz="2800" dirty="0">
                <a:latin typeface="Arial" panose="020B0604020202020204" pitchFamily="34" charset="0"/>
                <a:cs typeface="Arial" panose="020B0604020202020204" pitchFamily="34" charset="0"/>
              </a:rPr>
              <a:t>بیش از اندازه مس می‌تواند سبب سوخت و ساز غیر عادی شود. بنابراین یک نیاز بحرانی برای سنجش به موقع سطح موجود مس در محیط‌های آبی وجود دارد.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93773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94912"/>
            <a:ext cx="9474429" cy="6217087"/>
          </a:xfrm>
          <a:prstGeom prst="rect">
            <a:avLst/>
          </a:prstGeom>
          <a:noFill/>
        </p:spPr>
        <p:txBody>
          <a:bodyPr wrap="square" rtlCol="0">
            <a:spAutoFit/>
          </a:bodyPr>
          <a:lstStyle/>
          <a:p>
            <a:pPr algn="just" rtl="1"/>
            <a:r>
              <a:rPr lang="fa-IR" sz="2500" dirty="0" smtClean="0">
                <a:latin typeface="Arial" panose="020B0604020202020204" pitchFamily="34" charset="0"/>
                <a:cs typeface="Arial" panose="020B0604020202020204" pitchFamily="34" charset="0"/>
              </a:rPr>
              <a:t>حدود </a:t>
            </a:r>
            <a:r>
              <a:rPr lang="fa-IR" sz="2500" dirty="0">
                <a:latin typeface="Arial" panose="020B0604020202020204" pitchFamily="34" charset="0"/>
                <a:cs typeface="Arial" panose="020B0604020202020204" pitchFamily="34" charset="0"/>
              </a:rPr>
              <a:t>40 - 30 درصد مس </a:t>
            </a:r>
            <a:r>
              <a:rPr lang="fa-IR" sz="2500" dirty="0" smtClean="0">
                <a:latin typeface="Arial" panose="020B0604020202020204" pitchFamily="34" charset="0"/>
                <a:cs typeface="Arial" panose="020B0604020202020204" pitchFamily="34" charset="0"/>
              </a:rPr>
              <a:t>دریافت </a:t>
            </a:r>
            <a:r>
              <a:rPr lang="fa-IR" sz="2500" dirty="0">
                <a:latin typeface="Arial" panose="020B0604020202020204" pitchFamily="34" charset="0"/>
                <a:cs typeface="Arial" panose="020B0604020202020204" pitchFamily="34" charset="0"/>
              </a:rPr>
              <a:t>شده از </a:t>
            </a:r>
            <a:r>
              <a:rPr lang="fa-IR" sz="2500" dirty="0" smtClean="0">
                <a:latin typeface="Arial" panose="020B0604020202020204" pitchFamily="34" charset="0"/>
                <a:cs typeface="Arial" panose="020B0604020202020204" pitchFamily="34" charset="0"/>
              </a:rPr>
              <a:t>طریق رژیم غذایی، </a:t>
            </a:r>
            <a:r>
              <a:rPr lang="fa-IR" sz="2500" dirty="0">
                <a:latin typeface="Arial" panose="020B0604020202020204" pitchFamily="34" charset="0"/>
                <a:cs typeface="Arial" panose="020B0604020202020204" pitchFamily="34" charset="0"/>
              </a:rPr>
              <a:t>در روده جذب </a:t>
            </a:r>
            <a:r>
              <a:rPr lang="fa-IR" sz="2500" dirty="0" smtClean="0">
                <a:latin typeface="Arial" panose="020B0604020202020204" pitchFamily="34" charset="0"/>
                <a:cs typeface="Arial" panose="020B0604020202020204" pitchFamily="34" charset="0"/>
              </a:rPr>
              <a:t>می </a:t>
            </a:r>
            <a:r>
              <a:rPr lang="fa-IR" sz="2500" dirty="0">
                <a:latin typeface="Arial" panose="020B0604020202020204" pitchFamily="34" charset="0"/>
                <a:cs typeface="Arial" panose="020B0604020202020204" pitchFamily="34" charset="0"/>
              </a:rPr>
              <a:t>گردد </a:t>
            </a:r>
            <a:r>
              <a:rPr lang="fa-IR" sz="2500" dirty="0" smtClean="0">
                <a:latin typeface="Arial" panose="020B0604020202020204" pitchFamily="34" charset="0"/>
                <a:cs typeface="Arial" panose="020B0604020202020204" pitchFamily="34" charset="0"/>
              </a:rPr>
              <a:t>،بنابراین </a:t>
            </a:r>
            <a:r>
              <a:rPr lang="fa-IR" sz="2500" dirty="0">
                <a:latin typeface="Arial" panose="020B0604020202020204" pitchFamily="34" charset="0"/>
                <a:cs typeface="Arial" panose="020B0604020202020204" pitchFamily="34" charset="0"/>
              </a:rPr>
              <a:t>هومئوستاز مس در سطح جذب روده </a:t>
            </a:r>
            <a:r>
              <a:rPr lang="fa-IR" sz="2500" dirty="0" smtClean="0">
                <a:latin typeface="Arial" panose="020B0604020202020204" pitchFamily="34" charset="0"/>
                <a:cs typeface="Arial" panose="020B0604020202020204" pitchFamily="34" charset="0"/>
              </a:rPr>
              <a:t>ای </a:t>
            </a:r>
            <a:r>
              <a:rPr lang="fa-IR" sz="2500" dirty="0">
                <a:latin typeface="Arial" panose="020B0604020202020204" pitchFamily="34" charset="0"/>
                <a:cs typeface="Arial" panose="020B0604020202020204" pitchFamily="34" charset="0"/>
              </a:rPr>
              <a:t>تحت </a:t>
            </a:r>
            <a:r>
              <a:rPr lang="fa-IR" sz="2500" dirty="0" smtClean="0">
                <a:latin typeface="Arial" panose="020B0604020202020204" pitchFamily="34" charset="0"/>
                <a:cs typeface="Arial" panose="020B0604020202020204" pitchFamily="34" charset="0"/>
              </a:rPr>
              <a:t>تاثیر </a:t>
            </a:r>
            <a:r>
              <a:rPr lang="fa-IR" sz="2500" dirty="0">
                <a:latin typeface="Arial" panose="020B0604020202020204" pitchFamily="34" charset="0"/>
                <a:cs typeface="Arial" panose="020B0604020202020204" pitchFamily="34" charset="0"/>
              </a:rPr>
              <a:t>قرار </a:t>
            </a:r>
            <a:r>
              <a:rPr lang="fa-IR" sz="2500" dirty="0" smtClean="0">
                <a:latin typeface="Arial" panose="020B0604020202020204" pitchFamily="34" charset="0"/>
                <a:cs typeface="Arial" panose="020B0604020202020204" pitchFamily="34" charset="0"/>
              </a:rPr>
              <a:t>می گیرد.</a:t>
            </a:r>
          </a:p>
          <a:p>
            <a:pPr algn="just" rtl="1"/>
            <a:endParaRPr lang="fa-IR" sz="2500" dirty="0">
              <a:latin typeface="Arial" panose="020B0604020202020204" pitchFamily="34" charset="0"/>
              <a:cs typeface="Arial" panose="020B0604020202020204" pitchFamily="34" charset="0"/>
            </a:endParaRPr>
          </a:p>
          <a:p>
            <a:pPr algn="just" rtl="1"/>
            <a:r>
              <a:rPr lang="fa-IR" sz="2500" dirty="0" smtClean="0">
                <a:latin typeface="Arial" panose="020B0604020202020204" pitchFamily="34" charset="0"/>
                <a:cs typeface="Arial" panose="020B0604020202020204" pitchFamily="34" charset="0"/>
              </a:rPr>
              <a:t>مس </a:t>
            </a:r>
            <a:r>
              <a:rPr lang="fa-IR" sz="2500" dirty="0">
                <a:latin typeface="Arial" panose="020B0604020202020204" pitchFamily="34" charset="0"/>
                <a:cs typeface="Arial" panose="020B0604020202020204" pitchFamily="34" charset="0"/>
              </a:rPr>
              <a:t>از </a:t>
            </a:r>
            <a:r>
              <a:rPr lang="fa-IR" sz="2500" dirty="0" smtClean="0">
                <a:latin typeface="Arial" panose="020B0604020202020204" pitchFamily="34" charset="0"/>
                <a:cs typeface="Arial" panose="020B0604020202020204" pitchFamily="34" charset="0"/>
              </a:rPr>
              <a:t>طریق </a:t>
            </a:r>
            <a:r>
              <a:rPr lang="fa-IR" sz="2500" dirty="0">
                <a:latin typeface="Arial" panose="020B0604020202020204" pitchFamily="34" charset="0"/>
                <a:cs typeface="Arial" panose="020B0604020202020204" pitchFamily="34" charset="0"/>
              </a:rPr>
              <a:t>انتشار </a:t>
            </a:r>
            <a:r>
              <a:rPr lang="fa-IR" sz="2500" dirty="0" smtClean="0">
                <a:latin typeface="Arial" panose="020B0604020202020204" pitchFamily="34" charset="0"/>
                <a:cs typeface="Arial" panose="020B0604020202020204" pitchFamily="34" charset="0"/>
              </a:rPr>
              <a:t>تسهیل </a:t>
            </a:r>
            <a:r>
              <a:rPr lang="fa-IR" sz="2500" dirty="0">
                <a:latin typeface="Arial" panose="020B0604020202020204" pitchFamily="34" charset="0"/>
                <a:cs typeface="Arial" panose="020B0604020202020204" pitchFamily="34" charset="0"/>
              </a:rPr>
              <a:t>شده جذب </a:t>
            </a:r>
            <a:r>
              <a:rPr lang="fa-IR" sz="2500" dirty="0" smtClean="0">
                <a:latin typeface="Arial" panose="020B0604020202020204" pitchFamily="34" charset="0"/>
                <a:cs typeface="Arial" panose="020B0604020202020204" pitchFamily="34" charset="0"/>
              </a:rPr>
              <a:t>می </a:t>
            </a:r>
            <a:r>
              <a:rPr lang="fa-IR" sz="2500" dirty="0">
                <a:latin typeface="Arial" panose="020B0604020202020204" pitchFamily="34" charset="0"/>
                <a:cs typeface="Arial" panose="020B0604020202020204" pitchFamily="34" charset="0"/>
              </a:rPr>
              <a:t>شود که </a:t>
            </a:r>
            <a:r>
              <a:rPr lang="fa-IR" sz="2500" dirty="0" smtClean="0">
                <a:latin typeface="Arial" panose="020B0604020202020204" pitchFamily="34" charset="0"/>
                <a:cs typeface="Arial" panose="020B0604020202020204" pitchFamily="34" charset="0"/>
              </a:rPr>
              <a:t>این </a:t>
            </a:r>
            <a:r>
              <a:rPr lang="fa-IR" sz="2500" dirty="0">
                <a:latin typeface="Arial" panose="020B0604020202020204" pitchFamily="34" charset="0"/>
                <a:cs typeface="Arial" panose="020B0604020202020204" pitchFamily="34" charset="0"/>
              </a:rPr>
              <a:t>عمل از </a:t>
            </a:r>
            <a:r>
              <a:rPr lang="fa-IR" sz="2500" dirty="0" smtClean="0">
                <a:latin typeface="Arial" panose="020B0604020202020204" pitchFamily="34" charset="0"/>
                <a:cs typeface="Arial" panose="020B0604020202020204" pitchFamily="34" charset="0"/>
              </a:rPr>
              <a:t>طریق </a:t>
            </a:r>
            <a:r>
              <a:rPr lang="fa-IR" sz="2500" dirty="0">
                <a:latin typeface="Arial" panose="020B0604020202020204" pitchFamily="34" charset="0"/>
                <a:cs typeface="Arial" panose="020B0604020202020204" pitchFamily="34" charset="0"/>
              </a:rPr>
              <a:t>انتقال دهندگان </a:t>
            </a:r>
            <a:r>
              <a:rPr lang="fa-IR" sz="2500" dirty="0" smtClean="0">
                <a:latin typeface="Arial" panose="020B0604020202020204" pitchFamily="34" charset="0"/>
                <a:cs typeface="Arial" panose="020B0604020202020204" pitchFamily="34" charset="0"/>
              </a:rPr>
              <a:t>اختصاصی یا </a:t>
            </a:r>
            <a:r>
              <a:rPr lang="fa-IR" sz="2500" dirty="0">
                <a:latin typeface="Arial" panose="020B0604020202020204" pitchFamily="34" charset="0"/>
                <a:cs typeface="Arial" panose="020B0604020202020204" pitchFamily="34" charset="0"/>
              </a:rPr>
              <a:t>انتقال دهندگان </a:t>
            </a:r>
            <a:r>
              <a:rPr lang="fa-IR" sz="2500" dirty="0" smtClean="0">
                <a:latin typeface="Arial" panose="020B0604020202020204" pitchFamily="34" charset="0"/>
                <a:cs typeface="Arial" panose="020B0604020202020204" pitchFamily="34" charset="0"/>
              </a:rPr>
              <a:t>یون فلزی </a:t>
            </a:r>
            <a:r>
              <a:rPr lang="fa-IR" sz="2500" dirty="0">
                <a:latin typeface="Arial" panose="020B0604020202020204" pitchFamily="34" charset="0"/>
                <a:cs typeface="Arial" panose="020B0604020202020204" pitchFamily="34" charset="0"/>
              </a:rPr>
              <a:t>دو </a:t>
            </a:r>
            <a:r>
              <a:rPr lang="fa-IR" sz="2500" dirty="0" smtClean="0">
                <a:latin typeface="Arial" panose="020B0604020202020204" pitchFamily="34" charset="0"/>
                <a:cs typeface="Arial" panose="020B0604020202020204" pitchFamily="34" charset="0"/>
              </a:rPr>
              <a:t>ظرفیتی </a:t>
            </a:r>
            <a:r>
              <a:rPr lang="fa-IR" sz="2500" dirty="0">
                <a:latin typeface="Arial" panose="020B0604020202020204" pitchFamily="34" charset="0"/>
                <a:cs typeface="Arial" panose="020B0604020202020204" pitchFamily="34" charset="0"/>
              </a:rPr>
              <a:t>در سطح </a:t>
            </a:r>
            <a:r>
              <a:rPr lang="fa-IR" sz="2500" dirty="0" smtClean="0">
                <a:latin typeface="Arial" panose="020B0604020202020204" pitchFamily="34" charset="0"/>
                <a:cs typeface="Arial" panose="020B0604020202020204" pitchFamily="34" charset="0"/>
              </a:rPr>
              <a:t>پرزهای </a:t>
            </a:r>
            <a:r>
              <a:rPr lang="fa-IR" sz="2500" dirty="0">
                <a:latin typeface="Arial" panose="020B0604020202020204" pitchFamily="34" charset="0"/>
                <a:cs typeface="Arial" panose="020B0604020202020204" pitchFamily="34" charset="0"/>
              </a:rPr>
              <a:t>روده صورت </a:t>
            </a:r>
            <a:r>
              <a:rPr lang="fa-IR" sz="2500" dirty="0" smtClean="0">
                <a:latin typeface="Arial" panose="020B0604020202020204" pitchFamily="34" charset="0"/>
                <a:cs typeface="Arial" panose="020B0604020202020204" pitchFamily="34" charset="0"/>
              </a:rPr>
              <a:t>می گیرد </a:t>
            </a:r>
            <a:r>
              <a:rPr lang="fa-IR" sz="2500" dirty="0">
                <a:latin typeface="Arial" panose="020B0604020202020204" pitchFamily="34" charset="0"/>
                <a:cs typeface="Arial" panose="020B0604020202020204" pitchFamily="34" charset="0"/>
              </a:rPr>
              <a:t>و پس از آن توسط </a:t>
            </a:r>
            <a:r>
              <a:rPr lang="fa-IR" sz="2500" dirty="0" smtClean="0">
                <a:latin typeface="Arial" panose="020B0604020202020204" pitchFamily="34" charset="0"/>
                <a:cs typeface="Arial" panose="020B0604020202020204" pitchFamily="34" charset="0"/>
              </a:rPr>
              <a:t>آلبومین </a:t>
            </a:r>
            <a:r>
              <a:rPr lang="fa-IR" sz="2500" dirty="0">
                <a:latin typeface="Arial" panose="020B0604020202020204" pitchFamily="34" charset="0"/>
                <a:cs typeface="Arial" panose="020B0604020202020204" pitchFamily="34" charset="0"/>
              </a:rPr>
              <a:t>روده به كبد، </a:t>
            </a:r>
            <a:r>
              <a:rPr lang="fa-IR" sz="2500" dirty="0" smtClean="0">
                <a:latin typeface="Arial" panose="020B0604020202020204" pitchFamily="34" charset="0"/>
                <a:cs typeface="Arial" panose="020B0604020202020204" pitchFamily="34" charset="0"/>
              </a:rPr>
              <a:t>محلی </a:t>
            </a:r>
            <a:r>
              <a:rPr lang="fa-IR" sz="2500" dirty="0">
                <a:latin typeface="Arial" panose="020B0604020202020204" pitchFamily="34" charset="0"/>
                <a:cs typeface="Arial" panose="020B0604020202020204" pitchFamily="34" charset="0"/>
              </a:rPr>
              <a:t>كه مس در اتصال با </a:t>
            </a:r>
            <a:r>
              <a:rPr lang="fa-IR" sz="2500" dirty="0" smtClean="0">
                <a:latin typeface="Arial" panose="020B0604020202020204" pitchFamily="34" charset="0"/>
                <a:cs typeface="Arial" panose="020B0604020202020204" pitchFamily="34" charset="0"/>
              </a:rPr>
              <a:t>سرولوپلاسمین </a:t>
            </a:r>
            <a:r>
              <a:rPr lang="fa-IR" sz="2500" dirty="0">
                <a:latin typeface="Arial" panose="020B0604020202020204" pitchFamily="34" charset="0"/>
                <a:cs typeface="Arial" panose="020B0604020202020204" pitchFamily="34" charset="0"/>
              </a:rPr>
              <a:t>مجدداً به داخل پلاسما ترشح </a:t>
            </a:r>
            <a:r>
              <a:rPr lang="fa-IR" sz="2500" dirty="0" smtClean="0">
                <a:latin typeface="Arial" panose="020B0604020202020204" pitchFamily="34" charset="0"/>
                <a:cs typeface="Arial" panose="020B0604020202020204" pitchFamily="34" charset="0"/>
              </a:rPr>
              <a:t>می </a:t>
            </a:r>
            <a:r>
              <a:rPr lang="fa-IR" sz="2500" dirty="0">
                <a:latin typeface="Arial" panose="020B0604020202020204" pitchFamily="34" charset="0"/>
                <a:cs typeface="Arial" panose="020B0604020202020204" pitchFamily="34" charset="0"/>
              </a:rPr>
              <a:t>گردد، انتقال داده </a:t>
            </a:r>
            <a:r>
              <a:rPr lang="fa-IR" sz="2500" dirty="0" smtClean="0">
                <a:latin typeface="Arial" panose="020B0604020202020204" pitchFamily="34" charset="0"/>
                <a:cs typeface="Arial" panose="020B0604020202020204" pitchFamily="34" charset="0"/>
              </a:rPr>
              <a:t>می </a:t>
            </a:r>
            <a:r>
              <a:rPr lang="fa-IR" sz="2500" dirty="0">
                <a:latin typeface="Arial" panose="020B0604020202020204" pitchFamily="34" charset="0"/>
                <a:cs typeface="Arial" panose="020B0604020202020204" pitchFamily="34" charset="0"/>
              </a:rPr>
              <a:t>شود </a:t>
            </a:r>
            <a:r>
              <a:rPr lang="fa-IR" sz="2500" dirty="0" smtClean="0">
                <a:latin typeface="Arial" panose="020B0604020202020204" pitchFamily="34" charset="0"/>
                <a:cs typeface="Arial" panose="020B0604020202020204" pitchFamily="34" charset="0"/>
              </a:rPr>
              <a:t>.</a:t>
            </a:r>
          </a:p>
          <a:p>
            <a:pPr algn="just" rtl="1"/>
            <a:endParaRPr lang="fa-IR" sz="2500" dirty="0">
              <a:latin typeface="Arial" panose="020B0604020202020204" pitchFamily="34" charset="0"/>
              <a:cs typeface="Arial" panose="020B0604020202020204" pitchFamily="34" charset="0"/>
            </a:endParaRPr>
          </a:p>
          <a:p>
            <a:pPr algn="just" rtl="1"/>
            <a:r>
              <a:rPr lang="fa-IR" sz="2500" dirty="0" smtClean="0">
                <a:latin typeface="Arial" panose="020B0604020202020204" pitchFamily="34" charset="0"/>
                <a:cs typeface="Arial" panose="020B0604020202020204" pitchFamily="34" charset="0"/>
              </a:rPr>
              <a:t/>
            </a:r>
            <a:br>
              <a:rPr lang="fa-IR" sz="2500" dirty="0" smtClean="0">
                <a:latin typeface="Arial" panose="020B0604020202020204" pitchFamily="34" charset="0"/>
                <a:cs typeface="Arial" panose="020B0604020202020204" pitchFamily="34" charset="0"/>
              </a:rPr>
            </a:br>
            <a:r>
              <a:rPr lang="fa-IR" sz="2500" dirty="0">
                <a:latin typeface="Arial" panose="020B0604020202020204" pitchFamily="34" charset="0"/>
                <a:cs typeface="Arial" panose="020B0604020202020204" pitchFamily="34" charset="0"/>
              </a:rPr>
              <a:t> </a:t>
            </a:r>
            <a:r>
              <a:rPr lang="fa-IR" sz="2500" dirty="0" smtClean="0">
                <a:latin typeface="Arial" panose="020B0604020202020204" pitchFamily="34" charset="0"/>
                <a:cs typeface="Arial" panose="020B0604020202020204" pitchFamily="34" charset="0"/>
              </a:rPr>
              <a:t>در شرایط عادی </a:t>
            </a:r>
            <a:r>
              <a:rPr lang="fa-IR" sz="2500" dirty="0">
                <a:latin typeface="Arial" panose="020B0604020202020204" pitchFamily="34" charset="0"/>
                <a:cs typeface="Arial" panose="020B0604020202020204" pitchFamily="34" charset="0"/>
              </a:rPr>
              <a:t>غلظت مس در بافت ها از </a:t>
            </a:r>
            <a:r>
              <a:rPr lang="fa-IR" sz="2500" dirty="0" smtClean="0">
                <a:latin typeface="Arial" panose="020B0604020202020204" pitchFamily="34" charset="0"/>
                <a:cs typeface="Arial" panose="020B0604020202020204" pitchFamily="34" charset="0"/>
              </a:rPr>
              <a:t>طریق </a:t>
            </a:r>
            <a:r>
              <a:rPr lang="fa-IR" sz="2500" dirty="0">
                <a:latin typeface="Arial" panose="020B0604020202020204" pitchFamily="34" charset="0"/>
                <a:cs typeface="Arial" panose="020B0604020202020204" pitchFamily="34" charset="0"/>
              </a:rPr>
              <a:t>كنترل </a:t>
            </a:r>
            <a:r>
              <a:rPr lang="fa-IR" sz="2500" dirty="0" smtClean="0">
                <a:latin typeface="Arial" panose="020B0604020202020204" pitchFamily="34" charset="0"/>
                <a:cs typeface="Arial" panose="020B0604020202020204" pitchFamily="34" charset="0"/>
              </a:rPr>
              <a:t>هومئوستاتیك تنظیم می </a:t>
            </a:r>
            <a:r>
              <a:rPr lang="fa-IR" sz="2500" dirty="0">
                <a:latin typeface="Arial" panose="020B0604020202020204" pitchFamily="34" charset="0"/>
                <a:cs typeface="Arial" panose="020B0604020202020204" pitchFamily="34" charset="0"/>
              </a:rPr>
              <a:t>شود و در </a:t>
            </a:r>
            <a:r>
              <a:rPr lang="fa-IR" sz="2500" dirty="0" smtClean="0">
                <a:latin typeface="Arial" panose="020B0604020202020204" pitchFamily="34" charset="0"/>
                <a:cs typeface="Arial" panose="020B0604020202020204" pitchFamily="34" charset="0"/>
              </a:rPr>
              <a:t>شرایط غیرطبیعی </a:t>
            </a:r>
            <a:r>
              <a:rPr lang="fa-IR" sz="2500" dirty="0">
                <a:latin typeface="Arial" panose="020B0604020202020204" pitchFamily="34" charset="0"/>
                <a:cs typeface="Arial" panose="020B0604020202020204" pitchFamily="34" charset="0"/>
              </a:rPr>
              <a:t>مانند </a:t>
            </a:r>
            <a:r>
              <a:rPr lang="fa-IR" sz="2500" dirty="0" smtClean="0">
                <a:latin typeface="Arial" panose="020B0604020202020204" pitchFamily="34" charset="0"/>
                <a:cs typeface="Arial" panose="020B0604020202020204" pitchFamily="34" charset="0"/>
              </a:rPr>
              <a:t>بیماری های ژنتیكی </a:t>
            </a:r>
            <a:r>
              <a:rPr lang="fa-IR" sz="2500" dirty="0">
                <a:latin typeface="Arial" panose="020B0604020202020204" pitchFamily="34" charset="0"/>
                <a:cs typeface="Arial" panose="020B0604020202020204" pitchFamily="34" charset="0"/>
              </a:rPr>
              <a:t>(مانند </a:t>
            </a:r>
            <a:r>
              <a:rPr lang="fa-IR" sz="2500" dirty="0" smtClean="0">
                <a:latin typeface="Arial" panose="020B0604020202020204" pitchFamily="34" charset="0"/>
                <a:cs typeface="Arial" panose="020B0604020202020204" pitchFamily="34" charset="0"/>
              </a:rPr>
              <a:t>بیماری ویلسون</a:t>
            </a:r>
            <a:r>
              <a:rPr lang="fa-IR" sz="2500" dirty="0">
                <a:latin typeface="Arial" panose="020B0604020202020204" pitchFamily="34" charset="0"/>
                <a:cs typeface="Arial" panose="020B0604020202020204" pitchFamily="34" charset="0"/>
              </a:rPr>
              <a:t>)، دفع </a:t>
            </a:r>
            <a:r>
              <a:rPr lang="fa-IR" sz="2500" dirty="0" smtClean="0">
                <a:latin typeface="Arial" panose="020B0604020202020204" pitchFamily="34" charset="0"/>
                <a:cs typeface="Arial" panose="020B0604020202020204" pitchFamily="34" charset="0"/>
              </a:rPr>
              <a:t>صفراوی </a:t>
            </a:r>
            <a:r>
              <a:rPr lang="fa-IR" sz="2500" dirty="0">
                <a:latin typeface="Arial" panose="020B0604020202020204" pitchFamily="34" charset="0"/>
                <a:cs typeface="Arial" panose="020B0604020202020204" pitchFamily="34" charset="0"/>
              </a:rPr>
              <a:t>آن </a:t>
            </a:r>
            <a:r>
              <a:rPr lang="fa-IR" sz="2500" dirty="0" smtClean="0">
                <a:latin typeface="Arial" panose="020B0604020202020204" pitchFamily="34" charset="0"/>
                <a:cs typeface="Arial" panose="020B0604020202020204" pitchFamily="34" charset="0"/>
              </a:rPr>
              <a:t>آسیب می بیند </a:t>
            </a:r>
            <a:r>
              <a:rPr lang="fa-IR" sz="2500" dirty="0">
                <a:latin typeface="Arial" panose="020B0604020202020204" pitchFamily="34" charset="0"/>
                <a:cs typeface="Arial" panose="020B0604020202020204" pitchFamily="34" charset="0"/>
              </a:rPr>
              <a:t>و در كبد كه </a:t>
            </a:r>
            <a:r>
              <a:rPr lang="fa-IR" sz="2500" dirty="0" smtClean="0">
                <a:latin typeface="Arial" panose="020B0604020202020204" pitchFamily="34" charset="0"/>
                <a:cs typeface="Arial" panose="020B0604020202020204" pitchFamily="34" charset="0"/>
              </a:rPr>
              <a:t>اندامی </a:t>
            </a:r>
            <a:r>
              <a:rPr lang="fa-IR" sz="2500" dirty="0">
                <a:latin typeface="Arial" panose="020B0604020202020204" pitchFamily="34" charset="0"/>
                <a:cs typeface="Arial" panose="020B0604020202020204" pitchFamily="34" charset="0"/>
              </a:rPr>
              <a:t>حساس و مهم در </a:t>
            </a:r>
            <a:r>
              <a:rPr lang="fa-IR" sz="2500" dirty="0" smtClean="0">
                <a:latin typeface="Arial" panose="020B0604020202020204" pitchFamily="34" charset="0"/>
                <a:cs typeface="Arial" panose="020B0604020202020204" pitchFamily="34" charset="0"/>
              </a:rPr>
              <a:t>مسمومیت </a:t>
            </a:r>
            <a:r>
              <a:rPr lang="fa-IR" sz="2500" dirty="0">
                <a:latin typeface="Arial" panose="020B0604020202020204" pitchFamily="34" charset="0"/>
                <a:cs typeface="Arial" panose="020B0604020202020204" pitchFamily="34" charset="0"/>
              </a:rPr>
              <a:t>با مس است، انباشته </a:t>
            </a:r>
            <a:r>
              <a:rPr lang="fa-IR" sz="2500" dirty="0" smtClean="0">
                <a:latin typeface="Arial" panose="020B0604020202020204" pitchFamily="34" charset="0"/>
                <a:cs typeface="Arial" panose="020B0604020202020204" pitchFamily="34" charset="0"/>
              </a:rPr>
              <a:t>می </a:t>
            </a:r>
            <a:r>
              <a:rPr lang="fa-IR" sz="2500" dirty="0">
                <a:latin typeface="Arial" panose="020B0604020202020204" pitchFamily="34" charset="0"/>
                <a:cs typeface="Arial" panose="020B0604020202020204" pitchFamily="34" charset="0"/>
              </a:rPr>
              <a:t>گردد. مس </a:t>
            </a:r>
            <a:r>
              <a:rPr lang="fa-IR" sz="2500" dirty="0" smtClean="0">
                <a:latin typeface="Arial" panose="020B0604020202020204" pitchFamily="34" charset="0"/>
                <a:cs typeface="Arial" panose="020B0604020202020204" pitchFamily="34" charset="0"/>
              </a:rPr>
              <a:t>فلزی ضروری </a:t>
            </a:r>
            <a:r>
              <a:rPr lang="fa-IR" sz="2500" dirty="0">
                <a:latin typeface="Arial" panose="020B0604020202020204" pitchFamily="34" charset="0"/>
                <a:cs typeface="Arial" panose="020B0604020202020204" pitchFamily="34" charset="0"/>
              </a:rPr>
              <a:t>است اما </a:t>
            </a:r>
            <a:r>
              <a:rPr lang="fa-IR" sz="2500" dirty="0" smtClean="0">
                <a:latin typeface="Arial" panose="020B0604020202020204" pitchFamily="34" charset="0"/>
                <a:cs typeface="Arial" panose="020B0604020202020204" pitchFamily="34" charset="0"/>
              </a:rPr>
              <a:t>زمانی </a:t>
            </a:r>
            <a:r>
              <a:rPr lang="fa-IR" sz="2500" dirty="0">
                <a:latin typeface="Arial" panose="020B0604020202020204" pitchFamily="34" charset="0"/>
                <a:cs typeface="Arial" panose="020B0604020202020204" pitchFamily="34" charset="0"/>
              </a:rPr>
              <a:t>كه كنترل </a:t>
            </a:r>
            <a:r>
              <a:rPr lang="fa-IR" sz="2500" dirty="0" smtClean="0">
                <a:latin typeface="Arial" panose="020B0604020202020204" pitchFamily="34" charset="0"/>
                <a:cs typeface="Arial" panose="020B0604020202020204" pitchFamily="34" charset="0"/>
              </a:rPr>
              <a:t>هومئوستاتیك </a:t>
            </a:r>
            <a:r>
              <a:rPr lang="fa-IR" sz="2500" dirty="0">
                <a:latin typeface="Arial" panose="020B0604020202020204" pitchFamily="34" charset="0"/>
                <a:cs typeface="Arial" panose="020B0604020202020204" pitchFamily="34" charset="0"/>
              </a:rPr>
              <a:t>به </a:t>
            </a:r>
            <a:r>
              <a:rPr lang="fa-IR" sz="2500" dirty="0" smtClean="0">
                <a:latin typeface="Arial" panose="020B0604020202020204" pitchFamily="34" charset="0"/>
                <a:cs typeface="Arial" panose="020B0604020202020204" pitchFamily="34" charset="0"/>
              </a:rPr>
              <a:t>درستی </a:t>
            </a:r>
            <a:r>
              <a:rPr lang="fa-IR" sz="2500" dirty="0">
                <a:latin typeface="Arial" panose="020B0604020202020204" pitchFamily="34" charset="0"/>
                <a:cs typeface="Arial" panose="020B0604020202020204" pitchFamily="34" charset="0"/>
              </a:rPr>
              <a:t>عمل </a:t>
            </a:r>
            <a:r>
              <a:rPr lang="fa-IR" sz="2500" dirty="0" smtClean="0">
                <a:latin typeface="Arial" panose="020B0604020202020204" pitchFamily="34" charset="0"/>
                <a:cs typeface="Arial" panose="020B0604020202020204" pitchFamily="34" charset="0"/>
              </a:rPr>
              <a:t>نمی </a:t>
            </a:r>
            <a:r>
              <a:rPr lang="fa-IR" sz="2500" dirty="0">
                <a:latin typeface="Arial" panose="020B0604020202020204" pitchFamily="34" charset="0"/>
                <a:cs typeface="Arial" panose="020B0604020202020204" pitchFamily="34" charset="0"/>
              </a:rPr>
              <a:t>کند، </a:t>
            </a:r>
            <a:r>
              <a:rPr lang="fa-IR" sz="2500" dirty="0" smtClean="0">
                <a:latin typeface="Arial" panose="020B0604020202020204" pitchFamily="34" charset="0"/>
                <a:cs typeface="Arial" panose="020B0604020202020204" pitchFamily="34" charset="0"/>
              </a:rPr>
              <a:t>سمی می شود .</a:t>
            </a:r>
            <a:endParaRPr lang="fa-IR" sz="2500" dirty="0">
              <a:latin typeface="Arial" panose="020B0604020202020204" pitchFamily="34" charset="0"/>
              <a:cs typeface="Arial" panose="020B0604020202020204" pitchFamily="34" charset="0"/>
            </a:endParaRPr>
          </a:p>
          <a:p>
            <a:pPr algn="just" rtl="1"/>
            <a:endParaRPr lang="fa-IR" sz="2400" dirty="0" smtClean="0">
              <a:latin typeface="Arial" panose="020B0604020202020204" pitchFamily="34" charset="0"/>
              <a:cs typeface="Arial" panose="020B0604020202020204" pitchFamily="34" charset="0"/>
            </a:endParaRPr>
          </a:p>
          <a:p>
            <a:pPr algn="just" rtl="1"/>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7268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0251" y="327546"/>
            <a:ext cx="9034818" cy="4493538"/>
          </a:xfrm>
          <a:prstGeom prst="rect">
            <a:avLst/>
          </a:prstGeom>
          <a:noFill/>
        </p:spPr>
        <p:txBody>
          <a:bodyPr wrap="square" rtlCol="0">
            <a:spAutoFit/>
          </a:bodyPr>
          <a:lstStyle/>
          <a:p>
            <a:pPr algn="just" rtl="1"/>
            <a:r>
              <a:rPr lang="fa-IR" sz="2800" dirty="0" smtClean="0">
                <a:solidFill>
                  <a:srgbClr val="BE297E"/>
                </a:solidFill>
                <a:latin typeface="Arial" panose="020B0604020202020204" pitchFamily="34" charset="0"/>
                <a:cs typeface="Arial" panose="020B0604020202020204" pitchFamily="34" charset="0"/>
              </a:rPr>
              <a:t>آثار سمیت با مس</a:t>
            </a:r>
          </a:p>
          <a:p>
            <a:pPr algn="just" rtl="1"/>
            <a:endParaRPr lang="fa-IR" sz="2400" dirty="0" smtClean="0">
              <a:latin typeface="Arial" panose="020B0604020202020204" pitchFamily="34" charset="0"/>
              <a:cs typeface="Arial" panose="020B0604020202020204" pitchFamily="34" charset="0"/>
            </a:endParaRPr>
          </a:p>
          <a:p>
            <a:pPr algn="just" rtl="1"/>
            <a:r>
              <a:rPr lang="fa-IR" sz="2600" dirty="0" smtClean="0">
                <a:latin typeface="Arial" panose="020B0604020202020204" pitchFamily="34" charset="0"/>
                <a:cs typeface="Arial" panose="020B0604020202020204" pitchFamily="34" charset="0"/>
              </a:rPr>
              <a:t>گرد </a:t>
            </a:r>
            <a:r>
              <a:rPr lang="fa-IR" sz="2600" dirty="0">
                <a:latin typeface="Arial" panose="020B0604020202020204" pitchFamily="34" charset="0"/>
                <a:cs typeface="Arial" panose="020B0604020202020204" pitchFamily="34" charset="0"/>
              </a:rPr>
              <a:t>و غبار ترکیبات مس پرخونی مخاط بینی و گاهی سوراخ شدن جدار آن را ایجاد می کند. سایر علایم شامل افزایش بزاق، استفراغ، تب، گرفتگی عضلات، کاهش گلبول های سفید و ضعف می باشد.</a:t>
            </a:r>
          </a:p>
          <a:p>
            <a:pPr algn="just" rtl="1"/>
            <a:r>
              <a:rPr lang="fa-IR" sz="2600" dirty="0">
                <a:latin typeface="Arial" panose="020B0604020202020204" pitchFamily="34" charset="0"/>
                <a:cs typeface="Arial" panose="020B0604020202020204" pitchFamily="34" charset="0"/>
              </a:rPr>
              <a:t>در تماس های مزمن، کبد، کلیه ها و طحال صدمه می بینند. تماس های پوستی می تواند ایجاد اگزما همراه با خارش نماید. تماس با چشم نیز باعث ورم ملتحمه چشم، ورم پلک، زخم شدن و کدورت قرنیه می شود</a:t>
            </a:r>
            <a:r>
              <a:rPr lang="fa-IR" sz="2600" dirty="0" smtClean="0">
                <a:latin typeface="Arial" panose="020B0604020202020204" pitchFamily="34" charset="0"/>
                <a:cs typeface="Arial" panose="020B0604020202020204" pitchFamily="34" charset="0"/>
              </a:rPr>
              <a:t>.</a:t>
            </a:r>
          </a:p>
          <a:p>
            <a:pPr algn="just" rtl="1"/>
            <a:endParaRPr lang="fa-IR" sz="2600" dirty="0">
              <a:latin typeface="Arial" panose="020B0604020202020204" pitchFamily="34" charset="0"/>
              <a:cs typeface="Arial" panose="020B0604020202020204" pitchFamily="34" charset="0"/>
            </a:endParaRPr>
          </a:p>
          <a:p>
            <a:pPr algn="just" rtl="1"/>
            <a:r>
              <a:rPr lang="fa-IR" sz="2600" dirty="0">
                <a:latin typeface="Arial" panose="020B0604020202020204" pitchFamily="34" charset="0"/>
                <a:cs typeface="Arial" panose="020B0604020202020204" pitchFamily="34" charset="0"/>
              </a:rPr>
              <a:t>جذب مقدار زیادی مس باعث آسیب کبد و کلیه و حتی مرگ می شود. اما سرطان زایی مس هنوز اثبات نشده است</a:t>
            </a:r>
            <a:r>
              <a:rPr lang="fa-IR" sz="2600" dirty="0" smtClean="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96045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910" y="1772391"/>
            <a:ext cx="7792159" cy="4455281"/>
          </a:xfrm>
          <a:prstGeom prst="round2DiagRect">
            <a:avLst>
              <a:gd name="adj1" fmla="val 16667"/>
              <a:gd name="adj2" fmla="val 23586"/>
            </a:avLst>
          </a:prstGeom>
          <a:ln w="88900" cap="sq">
            <a:solidFill>
              <a:srgbClr val="FFFFFF"/>
            </a:solidFill>
            <a:miter lim="800000"/>
          </a:ln>
          <a:effectLst>
            <a:outerShdw blurRad="254000" algn="tl" rotWithShape="0">
              <a:srgbClr val="000000">
                <a:alpha val="43000"/>
              </a:srgbClr>
            </a:outerShdw>
          </a:effectLst>
        </p:spPr>
      </p:pic>
      <p:sp>
        <p:nvSpPr>
          <p:cNvPr id="5" name="Rectangle 4"/>
          <p:cNvSpPr/>
          <p:nvPr/>
        </p:nvSpPr>
        <p:spPr>
          <a:xfrm>
            <a:off x="7818633" y="410982"/>
            <a:ext cx="1215397" cy="923330"/>
          </a:xfrm>
          <a:prstGeom prst="rect">
            <a:avLst/>
          </a:prstGeom>
        </p:spPr>
        <p:txBody>
          <a:bodyPr wrap="none">
            <a:spAutoFit/>
          </a:bodyPr>
          <a:lstStyle/>
          <a:p>
            <a:r>
              <a:rPr lang="fa-IR" sz="5400" dirty="0">
                <a:solidFill>
                  <a:srgbClr val="BE297E"/>
                </a:solidFill>
                <a:latin typeface="Arial" panose="020B0604020202020204" pitchFamily="34" charset="0"/>
                <a:cs typeface="Arial" panose="020B0604020202020204" pitchFamily="34" charset="0"/>
              </a:rPr>
              <a:t>جیوه</a:t>
            </a:r>
            <a:endParaRPr lang="en-US" sz="5400" dirty="0"/>
          </a:p>
        </p:txBody>
      </p:sp>
    </p:spTree>
    <p:extLst>
      <p:ext uri="{BB962C8B-B14F-4D97-AF65-F5344CB8AC3E}">
        <p14:creationId xmlns:p14="http://schemas.microsoft.com/office/powerpoint/2010/main" val="48223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5507"/>
            <a:ext cx="9450979" cy="6063198"/>
          </a:xfrm>
          <a:prstGeom prst="rect">
            <a:avLst/>
          </a:prstGeom>
          <a:noFill/>
        </p:spPr>
        <p:txBody>
          <a:bodyPr wrap="square" rtlCol="0">
            <a:spAutoFit/>
          </a:bodyPr>
          <a:lstStyle/>
          <a:p>
            <a:pPr algn="r"/>
            <a:r>
              <a:rPr lang="fa-IR" sz="2800" dirty="0" smtClean="0">
                <a:solidFill>
                  <a:srgbClr val="BE297E"/>
                </a:solidFill>
                <a:latin typeface="Arial" panose="020B0604020202020204" pitchFamily="34" charset="0"/>
                <a:cs typeface="Arial" panose="020B0604020202020204" pitchFamily="34" charset="0"/>
              </a:rPr>
              <a:t>جیوه</a:t>
            </a:r>
          </a:p>
          <a:p>
            <a:pPr algn="just" rtl="1"/>
            <a:endParaRPr lang="fa-IR" sz="2400" dirty="0">
              <a:latin typeface="Arial" panose="020B0604020202020204" pitchFamily="34" charset="0"/>
              <a:cs typeface="Arial" panose="020B0604020202020204" pitchFamily="34" charset="0"/>
            </a:endParaRPr>
          </a:p>
          <a:p>
            <a:pPr algn="just" rtl="1"/>
            <a:r>
              <a:rPr lang="fa-IR" sz="2400" dirty="0">
                <a:latin typeface="Arial" panose="020B0604020202020204" pitchFamily="34" charset="0"/>
                <a:cs typeface="Arial" panose="020B0604020202020204" pitchFamily="34" charset="0"/>
              </a:rPr>
              <a:t>عنصر نقره ای  که تنها فلز مایع است که در شرایط دما و فشار استاندارد مایع است. </a:t>
            </a:r>
            <a:endParaRPr lang="fa-IR" sz="2400" dirty="0" smtClean="0">
              <a:latin typeface="Arial" panose="020B0604020202020204" pitchFamily="34" charset="0"/>
              <a:cs typeface="Arial" panose="020B0604020202020204" pitchFamily="34" charset="0"/>
            </a:endParaRPr>
          </a:p>
          <a:p>
            <a:pPr algn="just" rtl="1"/>
            <a:endParaRPr lang="fa-IR" sz="2400" dirty="0">
              <a:latin typeface="Arial" panose="020B0604020202020204" pitchFamily="34" charset="0"/>
              <a:cs typeface="Arial" panose="020B0604020202020204" pitchFamily="34" charset="0"/>
            </a:endParaRPr>
          </a:p>
          <a:p>
            <a:pPr algn="just" rtl="1"/>
            <a:r>
              <a:rPr lang="fa-IR" sz="2400" dirty="0" smtClean="0">
                <a:latin typeface="Arial" panose="020B0604020202020204" pitchFamily="34" charset="0"/>
                <a:cs typeface="Arial" panose="020B0604020202020204" pitchFamily="34" charset="0"/>
              </a:rPr>
              <a:t>جیوه</a:t>
            </a:r>
            <a:r>
              <a:rPr lang="fa-IR" sz="2400" dirty="0">
                <a:latin typeface="Arial" panose="020B0604020202020204" pitchFamily="34" charset="0"/>
                <a:cs typeface="Arial" panose="020B0604020202020204" pitchFamily="34" charset="0"/>
              </a:rPr>
              <a:t> در دماسنجها، فشارسنجهای بارومتری، فشار سنج، و سایر وسایل علمی کاربرد دارد</a:t>
            </a:r>
            <a:r>
              <a:rPr lang="fa-IR" sz="2400" dirty="0" smtClean="0">
                <a:latin typeface="Arial" panose="020B0604020202020204" pitchFamily="34" charset="0"/>
                <a:cs typeface="Arial" panose="020B0604020202020204" pitchFamily="34" charset="0"/>
              </a:rPr>
              <a:t>.</a:t>
            </a:r>
          </a:p>
          <a:p>
            <a:pPr algn="just" rtl="1"/>
            <a:r>
              <a:rPr lang="fa-IR" sz="2400" dirty="0">
                <a:latin typeface="Arial" panose="020B0604020202020204" pitchFamily="34" charset="0"/>
                <a:cs typeface="Arial" panose="020B0604020202020204" pitchFamily="34" charset="0"/>
              </a:rPr>
              <a:t/>
            </a:r>
            <a:br>
              <a:rPr lang="fa-IR" sz="2400" dirty="0">
                <a:latin typeface="Arial" panose="020B0604020202020204" pitchFamily="34" charset="0"/>
                <a:cs typeface="Arial" panose="020B0604020202020204" pitchFamily="34" charset="0"/>
              </a:rPr>
            </a:br>
            <a:r>
              <a:rPr lang="fa-IR" sz="2400" dirty="0">
                <a:latin typeface="Arial" panose="020B0604020202020204" pitchFamily="34" charset="0"/>
                <a:cs typeface="Arial" panose="020B0604020202020204" pitchFamily="34" charset="0"/>
              </a:rPr>
              <a:t>جیوه به طور معمول از فرآیندهای صنعتی، فرآیندهای کشاورزی، تجاری و یا محصولات پزشکیمنتشر می شود و می تواند ته سیستم های آب آشامیدنی وارد شود</a:t>
            </a:r>
            <a:r>
              <a:rPr lang="fa-IR" sz="2400" dirty="0" smtClean="0">
                <a:latin typeface="Arial" panose="020B0604020202020204" pitchFamily="34" charset="0"/>
                <a:cs typeface="Arial" panose="020B0604020202020204" pitchFamily="34" charset="0"/>
              </a:rPr>
              <a:t>.</a:t>
            </a:r>
          </a:p>
          <a:p>
            <a:pPr algn="just" rtl="1"/>
            <a:endParaRPr lang="fa-IR" sz="2400" dirty="0">
              <a:latin typeface="Arial" panose="020B0604020202020204" pitchFamily="34" charset="0"/>
              <a:cs typeface="Arial" panose="020B0604020202020204" pitchFamily="34" charset="0"/>
            </a:endParaRPr>
          </a:p>
          <a:p>
            <a:pPr algn="just" rtl="1"/>
            <a:r>
              <a:rPr lang="fa-IR" sz="2400" dirty="0" smtClean="0">
                <a:latin typeface="Arial" panose="020B0604020202020204" pitchFamily="34" charset="0"/>
                <a:cs typeface="Arial" panose="020B0604020202020204" pitchFamily="34" charset="0"/>
              </a:rPr>
              <a:t>سطوح </a:t>
            </a:r>
            <a:r>
              <a:rPr lang="fa-IR" sz="2400" dirty="0">
                <a:latin typeface="Arial" panose="020B0604020202020204" pitchFamily="34" charset="0"/>
                <a:cs typeface="Arial" panose="020B0604020202020204" pitchFamily="34" charset="0"/>
              </a:rPr>
              <a:t>بالایی از مصرف جیوه می تواند باعث آسیب به کلیه شود.جیوه از عناصر سنگینی است که برای بدن مضر هستند و جزو مواد سمی به شمار می آیند و این عنصر با آنزیم های درونی بدن ترکیب و مانع از عمل آنها می شود. </a:t>
            </a:r>
            <a:endParaRPr lang="fa-IR" sz="2400" dirty="0" smtClean="0">
              <a:latin typeface="Arial" panose="020B0604020202020204" pitchFamily="34" charset="0"/>
              <a:cs typeface="Arial" panose="020B0604020202020204" pitchFamily="34" charset="0"/>
            </a:endParaRPr>
          </a:p>
          <a:p>
            <a:pPr algn="just" rtl="1"/>
            <a:endParaRPr lang="fa-IR" sz="2400" dirty="0">
              <a:latin typeface="Arial" panose="020B0604020202020204" pitchFamily="34" charset="0"/>
              <a:cs typeface="Arial" panose="020B0604020202020204" pitchFamily="34" charset="0"/>
            </a:endParaRPr>
          </a:p>
          <a:p>
            <a:pPr algn="just" rtl="1"/>
            <a:r>
              <a:rPr lang="fa-IR" sz="2400" dirty="0" smtClean="0">
                <a:latin typeface="Arial" panose="020B0604020202020204" pitchFamily="34" charset="0"/>
                <a:cs typeface="Arial" panose="020B0604020202020204" pitchFamily="34" charset="0"/>
              </a:rPr>
              <a:t>تجمع </a:t>
            </a:r>
            <a:r>
              <a:rPr lang="fa-IR" sz="2400" dirty="0">
                <a:latin typeface="Arial" panose="020B0604020202020204" pitchFamily="34" charset="0"/>
                <a:cs typeface="Arial" panose="020B0604020202020204" pitchFamily="34" charset="0"/>
              </a:rPr>
              <a:t>جیوه در بدن منجر به اختلالات شنوایی، لرزش عضلات، بروز بی حسی عمومی و برهم خوردن متابولیسم درونی می شود و از همه مهمتر این که جیوه عملکرد سیستم عصبی را مختل کرده و به رشد بافت مغزی آسیب جدی می </a:t>
            </a:r>
            <a:r>
              <a:rPr lang="fa-IR" sz="2400" dirty="0" smtClean="0">
                <a:latin typeface="Arial" panose="020B0604020202020204" pitchFamily="34" charset="0"/>
                <a:cs typeface="Arial" panose="020B0604020202020204" pitchFamily="34" charset="0"/>
              </a:rPr>
              <a:t>رساند.</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17853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830" y="204716"/>
            <a:ext cx="9130352" cy="369332"/>
          </a:xfrm>
          <a:prstGeom prst="rect">
            <a:avLst/>
          </a:prstGeom>
          <a:noFill/>
        </p:spPr>
        <p:txBody>
          <a:bodyPr wrap="square" rtlCol="0">
            <a:spAutoFit/>
          </a:bodyPr>
          <a:lstStyle/>
          <a:p>
            <a:pPr algn="r"/>
            <a:endParaRPr lang="en-US" dirty="0"/>
          </a:p>
        </p:txBody>
      </p:sp>
      <p:sp>
        <p:nvSpPr>
          <p:cNvPr id="5" name="TextBox 4"/>
          <p:cNvSpPr txBox="1"/>
          <p:nvPr/>
        </p:nvSpPr>
        <p:spPr>
          <a:xfrm>
            <a:off x="0" y="0"/>
            <a:ext cx="9375051" cy="6370975"/>
          </a:xfrm>
          <a:prstGeom prst="rect">
            <a:avLst/>
          </a:prstGeom>
          <a:noFill/>
        </p:spPr>
        <p:txBody>
          <a:bodyPr wrap="square" rtlCol="0">
            <a:spAutoFit/>
          </a:bodyPr>
          <a:lstStyle/>
          <a:p>
            <a:pPr algn="just" rtl="1"/>
            <a:r>
              <a:rPr lang="fa-IR" sz="2400" dirty="0">
                <a:latin typeface="Arial" panose="020B0604020202020204" pitchFamily="34" charset="0"/>
                <a:cs typeface="Arial" panose="020B0604020202020204" pitchFamily="34" charset="0"/>
              </a:rPr>
              <a:t>جذب گوارشی املاح دو ظرفیتی جیوه از املاح یک ظرفیتی آن بیشتر است. اما بطور کلی جذب ترکیبات آلی جیوه خصوصا متیل مرکوری سریعتر از دیگر ترکیبات است</a:t>
            </a:r>
            <a:r>
              <a:rPr lang="fa-IR" sz="2400" dirty="0" smtClean="0">
                <a:latin typeface="Arial" panose="020B0604020202020204" pitchFamily="34" charset="0"/>
                <a:cs typeface="Arial" panose="020B0604020202020204" pitchFamily="34" charset="0"/>
              </a:rPr>
              <a:t>.</a:t>
            </a:r>
          </a:p>
          <a:p>
            <a:pPr algn="just" rtl="1"/>
            <a:endParaRPr lang="fa-IR" sz="2400" dirty="0">
              <a:latin typeface="Arial" panose="020B0604020202020204" pitchFamily="34" charset="0"/>
              <a:cs typeface="Arial" panose="020B0604020202020204" pitchFamily="34" charset="0"/>
            </a:endParaRPr>
          </a:p>
          <a:p>
            <a:pPr algn="just" rtl="1"/>
            <a:r>
              <a:rPr lang="fa-IR" sz="2400" dirty="0">
                <a:latin typeface="Arial" panose="020B0604020202020204" pitchFamily="34" charset="0"/>
                <a:cs typeface="Arial" panose="020B0604020202020204" pitchFamily="34" charset="0"/>
              </a:rPr>
              <a:t>جذب تنفسی بخارات جیوه نسبتا سریع می باشد و جذب پوستی ترکیبات این فلز به مقدار جزئی صورت می پذیرد</a:t>
            </a:r>
            <a:r>
              <a:rPr lang="fa-IR" sz="2400" dirty="0" smtClean="0">
                <a:latin typeface="Arial" panose="020B0604020202020204" pitchFamily="34" charset="0"/>
                <a:cs typeface="Arial" panose="020B0604020202020204" pitchFamily="34" charset="0"/>
              </a:rPr>
              <a:t>.</a:t>
            </a:r>
          </a:p>
          <a:p>
            <a:pPr algn="just" rtl="1"/>
            <a:endParaRPr lang="fa-IR" sz="2400" dirty="0">
              <a:latin typeface="Arial" panose="020B0604020202020204" pitchFamily="34" charset="0"/>
              <a:cs typeface="Arial" panose="020B0604020202020204" pitchFamily="34" charset="0"/>
            </a:endParaRPr>
          </a:p>
          <a:p>
            <a:pPr algn="just" rtl="1"/>
            <a:r>
              <a:rPr lang="fa-IR" sz="2400" dirty="0">
                <a:latin typeface="Arial" panose="020B0604020202020204" pitchFamily="34" charset="0"/>
                <a:cs typeface="Arial" panose="020B0604020202020204" pitchFamily="34" charset="0"/>
              </a:rPr>
              <a:t>پس از جذب، ترکیبات آلی جیوه به گلبول های قرمز و ترکیبات معدنی آن به پروتئین های پلاسما متصل می شوند. بیشترین تجمع ترکیبات آلی جیوه در سیستم اعصاب مرکزی و در مورد ترکیبات غیر آلی در کلیه صورت می گیرد. مهم ترین راه دفع این فلز از بدن از طریق ادرار است. راه های دیگر دفع عبارتند از مدفوع، عرق، شیر، بزاق و </a:t>
            </a:r>
            <a:r>
              <a:rPr lang="fa-IR" sz="2400" dirty="0" smtClean="0">
                <a:latin typeface="Arial" panose="020B0604020202020204" pitchFamily="34" charset="0"/>
                <a:cs typeface="Arial" panose="020B0604020202020204" pitchFamily="34" charset="0"/>
              </a:rPr>
              <a:t>مو</a:t>
            </a:r>
          </a:p>
          <a:p>
            <a:pPr algn="just" rtl="1"/>
            <a:endParaRPr lang="fa-IR" sz="2400" dirty="0" smtClean="0">
              <a:latin typeface="Arial" panose="020B0604020202020204" pitchFamily="34" charset="0"/>
              <a:cs typeface="Arial" panose="020B0604020202020204" pitchFamily="34" charset="0"/>
            </a:endParaRPr>
          </a:p>
          <a:p>
            <a:pPr algn="just" rtl="1"/>
            <a:endParaRPr lang="fa-IR" sz="2400" dirty="0" smtClean="0">
              <a:latin typeface="Arial" panose="020B0604020202020204" pitchFamily="34" charset="0"/>
              <a:cs typeface="Arial" panose="020B0604020202020204" pitchFamily="34" charset="0"/>
            </a:endParaRPr>
          </a:p>
          <a:p>
            <a:pPr algn="just" rtl="1"/>
            <a:r>
              <a:rPr lang="fa-IR" sz="2400" dirty="0">
                <a:solidFill>
                  <a:srgbClr val="BE297E"/>
                </a:solidFill>
                <a:latin typeface="Arial" panose="020B0604020202020204" pitchFamily="34" charset="0"/>
                <a:cs typeface="Arial" panose="020B0604020202020204" pitchFamily="34" charset="0"/>
              </a:rPr>
              <a:t>اشکال مسمومیت</a:t>
            </a:r>
          </a:p>
          <a:p>
            <a:pPr algn="just" rtl="1"/>
            <a:r>
              <a:rPr lang="fa-IR" sz="2400" dirty="0" smtClean="0">
                <a:latin typeface="Arial" panose="020B0604020202020204" pitchFamily="34" charset="0"/>
                <a:cs typeface="Arial" panose="020B0604020202020204" pitchFamily="34" charset="0"/>
              </a:rPr>
              <a:t>در </a:t>
            </a:r>
            <a:r>
              <a:rPr lang="fa-IR" sz="2400" dirty="0">
                <a:latin typeface="Arial" panose="020B0604020202020204" pitchFamily="34" charset="0"/>
                <a:cs typeface="Arial" panose="020B0604020202020204" pitchFamily="34" charset="0"/>
              </a:rPr>
              <a:t>اثر استنشاق بخارات زیاد جیوه فلزی، احساس سرما، تهوع، استفراغ، سرفه، تنگی نفس و احساس فشار در قفسه سینه، اختلالات عصبی، ضعف، افزایش بزاق و لرزش به وجود می آیند. آتاکسی ( عدم تعادل ) ، اختلالات حرکتی و فکری، عدم قدرت تمرکز، فراموشی، عصبانیت و افت شنوایی از سایر علایم مسمومیت است</a:t>
            </a:r>
            <a:r>
              <a:rPr lang="fa-IR" sz="2400" dirty="0" smtClean="0">
                <a:latin typeface="Arial" panose="020B0604020202020204" pitchFamily="34" charset="0"/>
                <a:cs typeface="Arial" panose="020B0604020202020204" pitchFamily="34" charset="0"/>
              </a:rPr>
              <a:t>.</a:t>
            </a:r>
            <a:endParaRPr lang="fa-I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51650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414" y="1801900"/>
            <a:ext cx="7792159" cy="4455281"/>
          </a:xfrm>
          <a:prstGeom prst="round2DiagRect">
            <a:avLst>
              <a:gd name="adj1" fmla="val 16667"/>
              <a:gd name="adj2" fmla="val 23586"/>
            </a:avLst>
          </a:prstGeom>
          <a:ln w="88900" cap="sq">
            <a:solidFill>
              <a:srgbClr val="FFFFFF"/>
            </a:solidFill>
            <a:miter lim="800000"/>
          </a:ln>
          <a:effectLst>
            <a:outerShdw blurRad="254000" algn="tl" rotWithShape="0">
              <a:srgbClr val="000000">
                <a:alpha val="43000"/>
              </a:srgbClr>
            </a:outerShdw>
          </a:effectLst>
        </p:spPr>
      </p:pic>
      <p:sp>
        <p:nvSpPr>
          <p:cNvPr id="5" name="Rectangle 4"/>
          <p:cNvSpPr/>
          <p:nvPr/>
        </p:nvSpPr>
        <p:spPr>
          <a:xfrm>
            <a:off x="7112565" y="398103"/>
            <a:ext cx="2036135" cy="923330"/>
          </a:xfrm>
          <a:prstGeom prst="rect">
            <a:avLst/>
          </a:prstGeom>
        </p:spPr>
        <p:txBody>
          <a:bodyPr wrap="none">
            <a:spAutoFit/>
          </a:bodyPr>
          <a:lstStyle/>
          <a:p>
            <a:r>
              <a:rPr lang="fa-IR" sz="5400" b="1" dirty="0">
                <a:solidFill>
                  <a:srgbClr val="BE297E"/>
                </a:solidFill>
                <a:latin typeface="Arial" panose="020B0604020202020204" pitchFamily="34" charset="0"/>
                <a:cs typeface="Arial" panose="020B0604020202020204" pitchFamily="34" charset="0"/>
              </a:rPr>
              <a:t>اورانیوم</a:t>
            </a:r>
            <a:endParaRPr lang="en-US" sz="5400" dirty="0"/>
          </a:p>
        </p:txBody>
      </p:sp>
    </p:spTree>
    <p:extLst>
      <p:ext uri="{BB962C8B-B14F-4D97-AF65-F5344CB8AC3E}">
        <p14:creationId xmlns:p14="http://schemas.microsoft.com/office/powerpoint/2010/main" val="22782869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9182" y="204716"/>
            <a:ext cx="9184943" cy="6124754"/>
          </a:xfrm>
          <a:prstGeom prst="rect">
            <a:avLst/>
          </a:prstGeom>
          <a:noFill/>
        </p:spPr>
        <p:txBody>
          <a:bodyPr wrap="square" rtlCol="0">
            <a:spAutoFit/>
          </a:bodyPr>
          <a:lstStyle/>
          <a:p>
            <a:pPr algn="just" rtl="1"/>
            <a:r>
              <a:rPr lang="fa-IR" sz="2800" b="1" dirty="0" smtClean="0">
                <a:solidFill>
                  <a:srgbClr val="BE297E"/>
                </a:solidFill>
                <a:latin typeface="Arial" panose="020B0604020202020204" pitchFamily="34" charset="0"/>
                <a:cs typeface="Arial" panose="020B0604020202020204" pitchFamily="34" charset="0"/>
              </a:rPr>
              <a:t>اورانیوم</a:t>
            </a:r>
          </a:p>
          <a:p>
            <a:pPr algn="just" rtl="1"/>
            <a:endParaRPr lang="fa-IR" sz="2800" dirty="0">
              <a:latin typeface="Arial" panose="020B0604020202020204" pitchFamily="34" charset="0"/>
              <a:cs typeface="Arial" panose="020B0604020202020204" pitchFamily="34" charset="0"/>
            </a:endParaRPr>
          </a:p>
          <a:p>
            <a:pPr algn="just" rtl="1"/>
            <a:r>
              <a:rPr lang="fa-IR" sz="2800" dirty="0">
                <a:latin typeface="Arial" panose="020B0604020202020204" pitchFamily="34" charset="0"/>
                <a:cs typeface="Arial" panose="020B0604020202020204" pitchFamily="34" charset="0"/>
              </a:rPr>
              <a:t>تماس با اورانیوم از دو جنبه، یکی به دلیل سمیت آن و دیگری به دلیل تابش تشعشعات رادیواکتیو خطرناک است.</a:t>
            </a:r>
          </a:p>
          <a:p>
            <a:pPr algn="just" rtl="1"/>
            <a:r>
              <a:rPr lang="fa-IR" sz="2800" dirty="0">
                <a:latin typeface="Arial" panose="020B0604020202020204" pitchFamily="34" charset="0"/>
                <a:cs typeface="Arial" panose="020B0604020202020204" pitchFamily="34" charset="0"/>
              </a:rPr>
              <a:t> </a:t>
            </a:r>
            <a:endParaRPr lang="fa-IR" sz="2800" dirty="0">
              <a:solidFill>
                <a:srgbClr val="BE297E"/>
              </a:solidFill>
              <a:latin typeface="Arial" panose="020B0604020202020204" pitchFamily="34" charset="0"/>
              <a:cs typeface="Arial" panose="020B0604020202020204" pitchFamily="34" charset="0"/>
            </a:endParaRPr>
          </a:p>
          <a:p>
            <a:pPr algn="just" rtl="1"/>
            <a:r>
              <a:rPr lang="fa-IR" sz="2800" dirty="0">
                <a:latin typeface="Arial" panose="020B0604020202020204" pitchFamily="34" charset="0"/>
                <a:cs typeface="Arial" panose="020B0604020202020204" pitchFamily="34" charset="0"/>
              </a:rPr>
              <a:t>ترکیبات محلول اورانیوم از طریق تنفس، پوست و گوارش جذب بدن شده و در بافت های مختلف بدن از جمله کلیه، کبد، ریه و استخوان تجمع می یابند. دفع آن نیز عمدتا از طریق کلیه ها صورت می گیرد.</a:t>
            </a:r>
          </a:p>
          <a:p>
            <a:pPr algn="just" rtl="1"/>
            <a:r>
              <a:rPr lang="fa-IR" sz="2800" dirty="0">
                <a:latin typeface="Arial" panose="020B0604020202020204" pitchFamily="34" charset="0"/>
                <a:cs typeface="Arial" panose="020B0604020202020204" pitchFamily="34" charset="0"/>
              </a:rPr>
              <a:t> </a:t>
            </a:r>
          </a:p>
          <a:p>
            <a:pPr algn="just" rtl="1"/>
            <a:r>
              <a:rPr lang="fa-IR" sz="2800" dirty="0">
                <a:solidFill>
                  <a:srgbClr val="BE297E"/>
                </a:solidFill>
                <a:latin typeface="Arial" panose="020B0604020202020204" pitchFamily="34" charset="0"/>
                <a:cs typeface="Arial" panose="020B0604020202020204" pitchFamily="34" charset="0"/>
              </a:rPr>
              <a:t>علایم مسمومیت</a:t>
            </a:r>
          </a:p>
          <a:p>
            <a:pPr algn="just" rtl="1"/>
            <a:r>
              <a:rPr lang="fa-IR" sz="2800" dirty="0">
                <a:latin typeface="Arial" panose="020B0604020202020204" pitchFamily="34" charset="0"/>
                <a:cs typeface="Arial" panose="020B0604020202020204" pitchFamily="34" charset="0"/>
              </a:rPr>
              <a:t>درد قفسه سینه، تنگی نفس، سرفه های خشک، ادم ریوی و همچنین نارسایی شدید کلیوی به صورت آلبومینوری، هماتوری و اولیگوری دیده می شود. در اثر تماس چشمی و پوستی با این فلز، زخم قرنیه و تحریکات پوستی ایجاد می گردد. اورانیوم می تواند باعث ناهنجاری های جنینی و سرطان نیز بشود</a:t>
            </a:r>
            <a:r>
              <a:rPr lang="fa-IR" sz="2800" dirty="0" smtClean="0">
                <a:latin typeface="Arial" panose="020B0604020202020204" pitchFamily="34" charset="0"/>
                <a:cs typeface="Arial" panose="020B0604020202020204" pitchFamily="34" charset="0"/>
              </a:rPr>
              <a:t>.</a:t>
            </a:r>
            <a:endParaRPr lang="fa-IR" sz="2800" dirty="0">
              <a:latin typeface="Arial" panose="020B0604020202020204" pitchFamily="34" charset="0"/>
              <a:cs typeface="Arial" panose="020B0604020202020204" pitchFamily="34" charset="0"/>
            </a:endParaRPr>
          </a:p>
        </p:txBody>
      </p:sp>
      <p:sp>
        <p:nvSpPr>
          <p:cNvPr id="5" name="TextBox 4"/>
          <p:cNvSpPr txBox="1"/>
          <p:nvPr/>
        </p:nvSpPr>
        <p:spPr>
          <a:xfrm>
            <a:off x="191068" y="218364"/>
            <a:ext cx="9239534" cy="369332"/>
          </a:xfrm>
          <a:prstGeom prst="rect">
            <a:avLst/>
          </a:prstGeom>
          <a:noFill/>
        </p:spPr>
        <p:txBody>
          <a:bodyPr wrap="square" rtlCol="0">
            <a:spAutoFit/>
          </a:bodyPr>
          <a:lstStyle/>
          <a:p>
            <a:pPr algn="r"/>
            <a:endParaRPr lang="en-US" dirty="0"/>
          </a:p>
        </p:txBody>
      </p:sp>
    </p:spTree>
    <p:extLst>
      <p:ext uri="{BB962C8B-B14F-4D97-AF65-F5344CB8AC3E}">
        <p14:creationId xmlns:p14="http://schemas.microsoft.com/office/powerpoint/2010/main" val="35932634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7421" y="204716"/>
            <a:ext cx="9144000" cy="5693866"/>
          </a:xfrm>
          <a:prstGeom prst="rect">
            <a:avLst/>
          </a:prstGeom>
          <a:noFill/>
        </p:spPr>
        <p:txBody>
          <a:bodyPr wrap="square" rtlCol="0">
            <a:spAutoFit/>
          </a:bodyPr>
          <a:lstStyle/>
          <a:p>
            <a:pPr algn="just" rtl="1"/>
            <a:r>
              <a:rPr lang="fa-IR" sz="2800" b="1" dirty="0" smtClean="0">
                <a:solidFill>
                  <a:srgbClr val="BE297E"/>
                </a:solidFill>
                <a:latin typeface="Arial" panose="020B0604020202020204" pitchFamily="34" charset="0"/>
                <a:cs typeface="Arial" panose="020B0604020202020204" pitchFamily="34" charset="0"/>
              </a:rPr>
              <a:t>منابع : </a:t>
            </a:r>
            <a:endParaRPr lang="en-US" sz="2800" b="1" dirty="0" smtClean="0">
              <a:solidFill>
                <a:srgbClr val="BE297E"/>
              </a:solidFill>
              <a:latin typeface="Arial" panose="020B0604020202020204" pitchFamily="34" charset="0"/>
              <a:cs typeface="Arial" panose="020B0604020202020204" pitchFamily="34" charset="0"/>
            </a:endParaRPr>
          </a:p>
          <a:p>
            <a:pPr algn="just" rtl="1"/>
            <a:endParaRPr lang="en-US" sz="2400" dirty="0">
              <a:latin typeface="Arial" panose="020B0604020202020204" pitchFamily="34" charset="0"/>
              <a:cs typeface="Arial" panose="020B0604020202020204" pitchFamily="34" charset="0"/>
            </a:endParaRPr>
          </a:p>
          <a:p>
            <a:pPr algn="just" rtl="1"/>
            <a:r>
              <a:rPr lang="fa-IR" sz="2400" dirty="0" smtClean="0">
                <a:latin typeface="Arial" panose="020B0604020202020204" pitchFamily="34" charset="0"/>
                <a:cs typeface="Arial" panose="020B0604020202020204" pitchFamily="34" charset="0"/>
              </a:rPr>
              <a:t>اكرم ایرندگانی م. سایت فلزات سنگین ومحیط زیست.</a:t>
            </a:r>
          </a:p>
          <a:p>
            <a:pPr algn="just" rtl="1"/>
            <a:endParaRPr lang="fa-IR" sz="2400" dirty="0" smtClean="0">
              <a:latin typeface="Arial" panose="020B0604020202020204" pitchFamily="34" charset="0"/>
              <a:cs typeface="Arial" panose="020B0604020202020204" pitchFamily="34" charset="0"/>
            </a:endParaRPr>
          </a:p>
          <a:p>
            <a:pPr algn="just" rtl="1"/>
            <a:r>
              <a:rPr lang="fa-IR" sz="2400" dirty="0" smtClean="0">
                <a:latin typeface="Arial" panose="020B0604020202020204" pitchFamily="34" charset="0"/>
                <a:cs typeface="Arial" panose="020B0604020202020204" pitchFamily="34" charset="0"/>
              </a:rPr>
              <a:t>حسین پور م,گیتی پور س,جانقربان م, خوش نشین لنگرودی م. سایت خاك شویی</a:t>
            </a:r>
          </a:p>
          <a:p>
            <a:pPr algn="just" rtl="1"/>
            <a:endParaRPr lang="fa-IR" sz="2400" dirty="0" smtClean="0">
              <a:latin typeface="Arial" panose="020B0604020202020204" pitchFamily="34" charset="0"/>
              <a:cs typeface="Arial" panose="020B0604020202020204" pitchFamily="34" charset="0"/>
            </a:endParaRPr>
          </a:p>
          <a:p>
            <a:pPr algn="just" rtl="1"/>
            <a:r>
              <a:rPr lang="fa-IR" sz="2400" dirty="0" smtClean="0">
                <a:latin typeface="Arial" panose="020B0604020202020204" pitchFamily="34" charset="0"/>
                <a:cs typeface="Arial" panose="020B0604020202020204" pitchFamily="34" charset="0"/>
              </a:rPr>
              <a:t>فولادی فرد ر,ابراهیمی الف.كاربرد روش الكتروكنتیك</a:t>
            </a:r>
          </a:p>
          <a:p>
            <a:pPr algn="just" rtl="1"/>
            <a:endParaRPr lang="fa-IR" sz="2400" dirty="0" smtClean="0">
              <a:latin typeface="Arial" panose="020B0604020202020204" pitchFamily="34" charset="0"/>
              <a:cs typeface="Arial" panose="020B0604020202020204" pitchFamily="34" charset="0"/>
            </a:endParaRPr>
          </a:p>
          <a:p>
            <a:pPr algn="just" rtl="1"/>
            <a:r>
              <a:rPr lang="fa-IR" sz="2400" dirty="0" smtClean="0">
                <a:latin typeface="Arial" panose="020B0604020202020204" pitchFamily="34" charset="0"/>
                <a:cs typeface="Arial" panose="020B0604020202020204" pitchFamily="34" charset="0"/>
              </a:rPr>
              <a:t>واثقی س, افیوتی م,شریعتمداری ح,مبلی م. اثر لجن فاضلاب بر حذف فلزات سنگین از خاك</a:t>
            </a:r>
          </a:p>
          <a:p>
            <a:pPr algn="just" rtl="1"/>
            <a:endParaRPr lang="fa-IR" sz="2400" dirty="0" smtClean="0">
              <a:latin typeface="Arial" panose="020B0604020202020204" pitchFamily="34" charset="0"/>
              <a:cs typeface="Arial" panose="020B0604020202020204" pitchFamily="34" charset="0"/>
            </a:endParaRPr>
          </a:p>
          <a:p>
            <a:pPr algn="just" rtl="1"/>
            <a:r>
              <a:rPr lang="fa-IR" sz="2400" dirty="0" smtClean="0">
                <a:latin typeface="Arial" panose="020B0604020202020204" pitchFamily="34" charset="0"/>
                <a:cs typeface="Arial" panose="020B0604020202020204" pitchFamily="34" charset="0"/>
              </a:rPr>
              <a:t>حاجی قاسمخان، علیرضا. سم شناسی صنعتی، صفحات 99 الی 157، انتشارات برای فردا، 1386، چاپ اول</a:t>
            </a:r>
          </a:p>
          <a:p>
            <a:pPr algn="just" rtl="1"/>
            <a:endParaRPr lang="en-US" sz="2400" dirty="0">
              <a:latin typeface="Arial" panose="020B0604020202020204" pitchFamily="34" charset="0"/>
              <a:cs typeface="Arial" panose="020B0604020202020204" pitchFamily="34" charset="0"/>
            </a:endParaRPr>
          </a:p>
          <a:p>
            <a:pPr algn="just" rtl="1"/>
            <a:endParaRPr lang="fa-IR"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8807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1069" y="191069"/>
            <a:ext cx="9171295" cy="382137"/>
          </a:xfrm>
          <a:prstGeom prst="rect">
            <a:avLst/>
          </a:prstGeom>
          <a:noFill/>
        </p:spPr>
        <p:txBody>
          <a:bodyPr wrap="square" rtlCol="0">
            <a:spAutoFit/>
          </a:bodyPr>
          <a:lstStyle/>
          <a:p>
            <a:pPr algn="r"/>
            <a:endParaRPr lang="en-US" dirty="0"/>
          </a:p>
        </p:txBody>
      </p:sp>
      <p:sp>
        <p:nvSpPr>
          <p:cNvPr id="5" name="TextBox 4"/>
          <p:cNvSpPr txBox="1"/>
          <p:nvPr/>
        </p:nvSpPr>
        <p:spPr>
          <a:xfrm>
            <a:off x="300251" y="191069"/>
            <a:ext cx="8952931" cy="4955203"/>
          </a:xfrm>
          <a:prstGeom prst="rect">
            <a:avLst/>
          </a:prstGeom>
          <a:noFill/>
        </p:spPr>
        <p:txBody>
          <a:bodyPr wrap="square" rtlCol="0">
            <a:spAutoFit/>
          </a:bodyPr>
          <a:lstStyle/>
          <a:p>
            <a:pPr algn="just" rtl="1"/>
            <a:r>
              <a:rPr lang="fa-IR" sz="3200" b="1" dirty="0">
                <a:solidFill>
                  <a:srgbClr val="BE297E"/>
                </a:solidFill>
                <a:latin typeface="Arial" panose="020B0604020202020204" pitchFamily="34" charset="0"/>
                <a:cs typeface="Arial" panose="020B0604020202020204" pitchFamily="34" charset="0"/>
              </a:rPr>
              <a:t>ویژگی های عمومی فلزات سنگین عبارتند از </a:t>
            </a:r>
            <a:r>
              <a:rPr lang="fa-IR" sz="3200" b="1" dirty="0" smtClean="0">
                <a:solidFill>
                  <a:srgbClr val="BE297E"/>
                </a:solidFill>
                <a:latin typeface="Arial" panose="020B0604020202020204" pitchFamily="34" charset="0"/>
                <a:cs typeface="Arial" panose="020B0604020202020204" pitchFamily="34" charset="0"/>
              </a:rPr>
              <a:t>:</a:t>
            </a:r>
          </a:p>
          <a:p>
            <a:pPr algn="just" rtl="1"/>
            <a:endParaRPr lang="fa-IR" sz="3200" dirty="0">
              <a:latin typeface="Arial" panose="020B0604020202020204" pitchFamily="34" charset="0"/>
              <a:cs typeface="Arial" panose="020B0604020202020204" pitchFamily="34" charset="0"/>
            </a:endParaRPr>
          </a:p>
          <a:p>
            <a:pPr algn="just" rtl="1"/>
            <a:r>
              <a:rPr lang="fa-IR" sz="2800" dirty="0">
                <a:latin typeface="Arial" panose="020B0604020202020204" pitchFamily="34" charset="0"/>
                <a:cs typeface="Arial" panose="020B0604020202020204" pitchFamily="34" charset="0"/>
              </a:rPr>
              <a:t>1- تجمع پذیری در </a:t>
            </a:r>
            <a:r>
              <a:rPr lang="fa-IR" sz="2800" dirty="0" smtClean="0">
                <a:latin typeface="Arial" panose="020B0604020202020204" pitchFamily="34" charset="0"/>
                <a:cs typeface="Arial" panose="020B0604020202020204" pitchFamily="34" charset="0"/>
              </a:rPr>
              <a:t>بافتها</a:t>
            </a:r>
          </a:p>
          <a:p>
            <a:pPr algn="just" rtl="1"/>
            <a:endParaRPr lang="fa-IR" sz="2800" dirty="0">
              <a:latin typeface="Arial" panose="020B0604020202020204" pitchFamily="34" charset="0"/>
              <a:cs typeface="Arial" panose="020B0604020202020204" pitchFamily="34" charset="0"/>
            </a:endParaRPr>
          </a:p>
          <a:p>
            <a:pPr algn="just" rtl="1"/>
            <a:r>
              <a:rPr lang="fa-IR" sz="2800" dirty="0">
                <a:latin typeface="Arial" panose="020B0604020202020204" pitchFamily="34" charset="0"/>
                <a:cs typeface="Arial" panose="020B0604020202020204" pitchFamily="34" charset="0"/>
              </a:rPr>
              <a:t>2-تجزیه </a:t>
            </a:r>
            <a:r>
              <a:rPr lang="fa-IR" sz="2800" dirty="0" smtClean="0">
                <a:latin typeface="Arial" panose="020B0604020202020204" pitchFamily="34" charset="0"/>
                <a:cs typeface="Arial" panose="020B0604020202020204" pitchFamily="34" charset="0"/>
              </a:rPr>
              <a:t>ناپذیری</a:t>
            </a:r>
          </a:p>
          <a:p>
            <a:pPr algn="just" rtl="1"/>
            <a:endParaRPr lang="fa-IR" sz="2800" dirty="0">
              <a:latin typeface="Arial" panose="020B0604020202020204" pitchFamily="34" charset="0"/>
              <a:cs typeface="Arial" panose="020B0604020202020204" pitchFamily="34" charset="0"/>
            </a:endParaRPr>
          </a:p>
          <a:p>
            <a:pPr algn="just" rtl="1"/>
            <a:r>
              <a:rPr lang="fa-IR" sz="2800" dirty="0">
                <a:latin typeface="Arial" panose="020B0604020202020204" pitchFamily="34" charset="0"/>
                <a:cs typeface="Arial" panose="020B0604020202020204" pitchFamily="34" charset="0"/>
              </a:rPr>
              <a:t>3-مقاومت به تغییرات بیولوژیکی در محیط </a:t>
            </a:r>
            <a:r>
              <a:rPr lang="fa-IR" sz="2800" dirty="0" smtClean="0">
                <a:latin typeface="Arial" panose="020B0604020202020204" pitchFamily="34" charset="0"/>
                <a:cs typeface="Arial" panose="020B0604020202020204" pitchFamily="34" charset="0"/>
              </a:rPr>
              <a:t>زیست</a:t>
            </a:r>
          </a:p>
          <a:p>
            <a:pPr algn="just" rtl="1"/>
            <a:endParaRPr lang="fa-IR" sz="3200" dirty="0">
              <a:latin typeface="Arial" panose="020B0604020202020204" pitchFamily="34" charset="0"/>
              <a:cs typeface="Arial" panose="020B0604020202020204" pitchFamily="34" charset="0"/>
            </a:endParaRPr>
          </a:p>
          <a:p>
            <a:pPr algn="just" rtl="1"/>
            <a:endParaRPr lang="fa-IR" sz="3200" dirty="0">
              <a:latin typeface="Arial" panose="020B0604020202020204" pitchFamily="34" charset="0"/>
              <a:cs typeface="Arial" panose="020B0604020202020204" pitchFamily="34" charset="0"/>
            </a:endParaRPr>
          </a:p>
          <a:p>
            <a:pPr algn="just" rtl="1"/>
            <a:r>
              <a:rPr lang="fa-IR" sz="2400" dirty="0" smtClean="0">
                <a:latin typeface="Arial" panose="020B0604020202020204" pitchFamily="34" charset="0"/>
                <a:cs typeface="Arial" panose="020B0604020202020204" pitchFamily="34" charset="0"/>
              </a:rPr>
              <a:t>که </a:t>
            </a:r>
            <a:r>
              <a:rPr lang="fa-IR" sz="2400" dirty="0">
                <a:latin typeface="Arial" panose="020B0604020202020204" pitchFamily="34" charset="0"/>
                <a:cs typeface="Arial" panose="020B0604020202020204" pitchFamily="34" charset="0"/>
              </a:rPr>
              <a:t>عوامل نامبرده سبب ورود آنها به چرخه حیات و زنجیره غذائی ، تجمع در بافتهای چرب و تغییر و تبدیل در بافتهای مصرف کننده می گردد .</a:t>
            </a:r>
          </a:p>
        </p:txBody>
      </p:sp>
    </p:spTree>
    <p:extLst>
      <p:ext uri="{BB962C8B-B14F-4D97-AF65-F5344CB8AC3E}">
        <p14:creationId xmlns:p14="http://schemas.microsoft.com/office/powerpoint/2010/main" val="15061288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716" y="259307"/>
            <a:ext cx="9062114" cy="6863417"/>
          </a:xfrm>
          <a:prstGeom prst="rect">
            <a:avLst/>
          </a:prstGeom>
          <a:noFill/>
        </p:spPr>
        <p:txBody>
          <a:bodyPr wrap="square" rtlCol="0">
            <a:spAutoFit/>
          </a:bodyPr>
          <a:lstStyle/>
          <a:p>
            <a:pPr algn="just" rtl="1"/>
            <a:r>
              <a:rPr lang="fa-IR" sz="2400" b="1" dirty="0">
                <a:solidFill>
                  <a:srgbClr val="BE297E"/>
                </a:solidFill>
              </a:rPr>
              <a:t>منابع </a:t>
            </a:r>
            <a:r>
              <a:rPr lang="fa-IR" sz="2400" b="1" dirty="0" smtClean="0">
                <a:solidFill>
                  <a:srgbClr val="BE297E"/>
                </a:solidFill>
              </a:rPr>
              <a:t>:</a:t>
            </a:r>
          </a:p>
          <a:p>
            <a:pPr algn="just" rtl="1"/>
            <a:endParaRPr lang="fa-IR" sz="2400" dirty="0"/>
          </a:p>
          <a:p>
            <a:pPr algn="just" rtl="1"/>
            <a:r>
              <a:rPr lang="en-US" sz="2000" dirty="0" err="1" smtClean="0"/>
              <a:t>Ahmadi</a:t>
            </a:r>
            <a:r>
              <a:rPr lang="en-US" sz="2000" dirty="0" smtClean="0"/>
              <a:t> </a:t>
            </a:r>
            <a:r>
              <a:rPr lang="en-US" sz="2000" dirty="0" err="1"/>
              <a:t>B.The</a:t>
            </a:r>
            <a:r>
              <a:rPr lang="en-US" sz="2000" dirty="0"/>
              <a:t> role of heavy metals in human health.july20 2012.available </a:t>
            </a:r>
            <a:r>
              <a:rPr lang="en-US" sz="2000" dirty="0" err="1"/>
              <a:t>at:Resources</a:t>
            </a:r>
            <a:r>
              <a:rPr lang="en-US" sz="2000" dirty="0"/>
              <a:t> heavy metals</a:t>
            </a:r>
          </a:p>
          <a:p>
            <a:pPr algn="just" rtl="1"/>
            <a:r>
              <a:rPr lang="en-US" sz="2000" dirty="0"/>
              <a:t> </a:t>
            </a:r>
          </a:p>
          <a:p>
            <a:pPr algn="just" rtl="1"/>
            <a:r>
              <a:rPr lang="en-US" sz="2000" dirty="0" err="1" smtClean="0"/>
              <a:t>Ayrndgany</a:t>
            </a:r>
            <a:r>
              <a:rPr lang="en-US" sz="2000" dirty="0" smtClean="0"/>
              <a:t> </a:t>
            </a:r>
            <a:r>
              <a:rPr lang="en-US" sz="2000" dirty="0" err="1"/>
              <a:t>M.heavy</a:t>
            </a:r>
            <a:r>
              <a:rPr lang="en-US" sz="2000" dirty="0"/>
              <a:t> metals and </a:t>
            </a:r>
            <a:r>
              <a:rPr lang="en-US" sz="2000" dirty="0" err="1"/>
              <a:t>environment.july</a:t>
            </a:r>
            <a:r>
              <a:rPr lang="en-US" sz="2000" dirty="0"/>
              <a:t> 22 2012.available at: metals and </a:t>
            </a:r>
            <a:r>
              <a:rPr lang="en-US" sz="2000" dirty="0" smtClean="0"/>
              <a:t>environment</a:t>
            </a:r>
            <a:endParaRPr lang="fa-IR" sz="2000" dirty="0" smtClean="0"/>
          </a:p>
          <a:p>
            <a:pPr algn="just" rtl="1"/>
            <a:endParaRPr lang="fa-IR" sz="2000" dirty="0" smtClean="0"/>
          </a:p>
          <a:p>
            <a:r>
              <a:rPr lang="en-US" sz="2000" dirty="0" smtClean="0"/>
              <a:t>John hart, Encarta 2004 Encyclopedia “ water pollution”</a:t>
            </a:r>
          </a:p>
          <a:p>
            <a:pPr rtl="1"/>
            <a:endParaRPr lang="fa-IR" sz="2000" dirty="0" smtClean="0"/>
          </a:p>
          <a:p>
            <a:pPr rtl="1"/>
            <a:r>
              <a:rPr lang="en-US" sz="2000" dirty="0" smtClean="0"/>
              <a:t>M. </a:t>
            </a:r>
            <a:r>
              <a:rPr lang="en-US" sz="2000" dirty="0" err="1" smtClean="0"/>
              <a:t>M.Matlock</a:t>
            </a:r>
            <a:r>
              <a:rPr lang="en-US" sz="2000" dirty="0" smtClean="0"/>
              <a:t>, </a:t>
            </a:r>
            <a:r>
              <a:rPr lang="en-US" sz="2000" dirty="0" err="1" smtClean="0"/>
              <a:t>B.S.Howerton</a:t>
            </a:r>
            <a:r>
              <a:rPr lang="en-US" sz="2000" dirty="0" smtClean="0"/>
              <a:t>, </a:t>
            </a:r>
            <a:r>
              <a:rPr lang="en-US" sz="2000" dirty="0" err="1" smtClean="0"/>
              <a:t>K.R.Henke,D</a:t>
            </a:r>
            <a:r>
              <a:rPr lang="en-US" sz="2000" dirty="0" smtClean="0"/>
              <a:t>. </a:t>
            </a:r>
            <a:r>
              <a:rPr lang="en-US" sz="2000" dirty="0" err="1" smtClean="0"/>
              <a:t>A.atwood</a:t>
            </a:r>
            <a:r>
              <a:rPr lang="en-US" sz="2000" dirty="0" smtClean="0"/>
              <a:t> “A pyridine-</a:t>
            </a:r>
            <a:r>
              <a:rPr lang="en-US" sz="2000" dirty="0" err="1" smtClean="0"/>
              <a:t>thiol</a:t>
            </a:r>
            <a:r>
              <a:rPr lang="en-US" sz="2000" dirty="0" smtClean="0"/>
              <a:t> ligand with multiple bonding sites for heavy metal precipitation” J. Hazardous materials B82(2001)55–63.</a:t>
            </a:r>
            <a:endParaRPr lang="fa-IR" sz="2000" dirty="0" smtClean="0"/>
          </a:p>
          <a:p>
            <a:pPr rtl="1"/>
            <a:endParaRPr lang="en-US" sz="2000" dirty="0" smtClean="0"/>
          </a:p>
          <a:p>
            <a:r>
              <a:rPr lang="en-US" sz="2000" dirty="0" err="1" smtClean="0"/>
              <a:t>E.Malkoc,Y.Nuhoglo</a:t>
            </a:r>
            <a:r>
              <a:rPr lang="en-US" sz="2000" dirty="0" smtClean="0"/>
              <a:t> “Investigations of nickel(</a:t>
            </a:r>
            <a:r>
              <a:rPr lang="en-US" sz="2000" dirty="0" err="1" smtClean="0"/>
              <a:t>ɪɪ</a:t>
            </a:r>
            <a:r>
              <a:rPr lang="en-US" sz="2000" dirty="0" smtClean="0"/>
              <a:t>) removal from aqueous solutions using tea factory waste” J. Hazardous materials B127 (2005)120–128.</a:t>
            </a:r>
            <a:endParaRPr lang="fa-IR" sz="2000" dirty="0" smtClean="0"/>
          </a:p>
          <a:p>
            <a:endParaRPr lang="fa-IR" sz="2000" dirty="0"/>
          </a:p>
          <a:p>
            <a:pPr algn="just" rtl="1"/>
            <a:endParaRPr lang="en-US" sz="2400" dirty="0" smtClean="0"/>
          </a:p>
          <a:p>
            <a:pPr algn="just" rtl="1"/>
            <a:endParaRPr lang="fa-IR" sz="2400" dirty="0"/>
          </a:p>
          <a:p>
            <a:pPr algn="just" rtl="1"/>
            <a:endParaRPr lang="en-US" sz="2400" dirty="0"/>
          </a:p>
        </p:txBody>
      </p:sp>
    </p:spTree>
    <p:extLst>
      <p:ext uri="{BB962C8B-B14F-4D97-AF65-F5344CB8AC3E}">
        <p14:creationId xmlns:p14="http://schemas.microsoft.com/office/powerpoint/2010/main" val="1043253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3773" y="204716"/>
            <a:ext cx="9130352" cy="4278094"/>
          </a:xfrm>
          <a:prstGeom prst="rect">
            <a:avLst/>
          </a:prstGeom>
          <a:noFill/>
        </p:spPr>
        <p:txBody>
          <a:bodyPr wrap="square" rtlCol="0">
            <a:spAutoFit/>
          </a:bodyPr>
          <a:lstStyle/>
          <a:p>
            <a:pPr algn="just" rtl="1"/>
            <a:r>
              <a:rPr lang="fa-IR" sz="3200" b="1" dirty="0" smtClean="0">
                <a:solidFill>
                  <a:srgbClr val="BE297E"/>
                </a:solidFill>
                <a:latin typeface="Arial" panose="020B0604020202020204" pitchFamily="34" charset="0"/>
                <a:cs typeface="Arial" panose="020B0604020202020204" pitchFamily="34" charset="0"/>
              </a:rPr>
              <a:t>جذب فلزات سنگین</a:t>
            </a:r>
          </a:p>
          <a:p>
            <a:pPr algn="just" rtl="1"/>
            <a:endParaRPr lang="fa-IR" sz="2400" dirty="0">
              <a:latin typeface="Arial" panose="020B0604020202020204" pitchFamily="34" charset="0"/>
              <a:cs typeface="Arial" panose="020B0604020202020204" pitchFamily="34" charset="0"/>
            </a:endParaRPr>
          </a:p>
          <a:p>
            <a:pPr algn="just" rtl="1"/>
            <a:r>
              <a:rPr lang="fa-IR" sz="2800" dirty="0">
                <a:latin typeface="Arial" panose="020B0604020202020204" pitchFamily="34" charset="0"/>
                <a:cs typeface="Arial" panose="020B0604020202020204" pitchFamily="34" charset="0"/>
              </a:rPr>
              <a:t>جذب فلزات از طریق پوست به ندرت اتفاق می افتد و چندان مورد توجه علم سم شناسی قرار نمی گیرد اما باید توجه داشت که تماس پوست با برخی از ترکیبات فلزی می تواند باعث تحریک موضعی پوست گردد </a:t>
            </a:r>
            <a:r>
              <a:rPr lang="fa-IR" sz="2800" dirty="0" smtClean="0">
                <a:latin typeface="Arial" panose="020B0604020202020204" pitchFamily="34" charset="0"/>
                <a:cs typeface="Arial" panose="020B0604020202020204" pitchFamily="34" charset="0"/>
              </a:rPr>
              <a:t>.</a:t>
            </a:r>
          </a:p>
          <a:p>
            <a:pPr algn="just" rtl="1"/>
            <a:endParaRPr lang="fa-IR" sz="2400" dirty="0">
              <a:latin typeface="Arial" panose="020B0604020202020204" pitchFamily="34" charset="0"/>
              <a:cs typeface="Arial" panose="020B0604020202020204" pitchFamily="34" charset="0"/>
            </a:endParaRPr>
          </a:p>
          <a:p>
            <a:pPr algn="just" rtl="1"/>
            <a:r>
              <a:rPr lang="fa-IR" sz="2800" dirty="0">
                <a:latin typeface="Arial" panose="020B0604020202020204" pitchFamily="34" charset="0"/>
                <a:cs typeface="Arial" panose="020B0604020202020204" pitchFamily="34" charset="0"/>
              </a:rPr>
              <a:t>جذب تنفسی فلزات اغلب از طریق استنشاق گرد و غبار ها و فیوم های فلزی صورت می گیرد که میزان این جذب بستگی به خواص فیزیکو شیمیایی آن فلز دارد </a:t>
            </a:r>
            <a:r>
              <a:rPr lang="fa-IR" sz="2800" dirty="0" smtClean="0">
                <a:latin typeface="Arial" panose="020B0604020202020204" pitchFamily="34" charset="0"/>
                <a:cs typeface="Arial" panose="020B0604020202020204" pitchFamily="34" charset="0"/>
              </a:rPr>
              <a:t>.</a:t>
            </a:r>
          </a:p>
          <a:p>
            <a:pPr algn="just" rtl="1"/>
            <a:endParaRPr lang="fa-IR" sz="24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055" y="3964195"/>
            <a:ext cx="4486560" cy="261402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421587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6730"/>
            <a:ext cx="9416955" cy="3539430"/>
          </a:xfrm>
          <a:prstGeom prst="rect">
            <a:avLst/>
          </a:prstGeom>
        </p:spPr>
        <p:txBody>
          <a:bodyPr wrap="square">
            <a:spAutoFit/>
          </a:bodyPr>
          <a:lstStyle/>
          <a:p>
            <a:pPr algn="just" rtl="1"/>
            <a:r>
              <a:rPr lang="fa-IR" sz="2800" dirty="0">
                <a:latin typeface="Arial" panose="020B0604020202020204" pitchFamily="34" charset="0"/>
                <a:cs typeface="Arial" panose="020B0604020202020204" pitchFamily="34" charset="0"/>
              </a:rPr>
              <a:t>جذب گوارشی فلزات بطور وسیعی متفاوت است مثلا نمک فلزات سرب ، قلع و کادمیوم جذب کمتر از % 10 دارند در حالیکه نمک آرسنیک بیش از % 90 جذب بدن می شود .</a:t>
            </a:r>
          </a:p>
          <a:p>
            <a:pPr algn="just" rtl="1"/>
            <a:endParaRPr lang="fa-IR" sz="2800" dirty="0">
              <a:latin typeface="Arial" panose="020B0604020202020204" pitchFamily="34" charset="0"/>
              <a:cs typeface="Arial" panose="020B0604020202020204" pitchFamily="34" charset="0"/>
            </a:endParaRPr>
          </a:p>
          <a:p>
            <a:pPr algn="just" rtl="1"/>
            <a:r>
              <a:rPr lang="fa-IR" sz="2800" dirty="0">
                <a:latin typeface="Arial" panose="020B0604020202020204" pitchFamily="34" charset="0"/>
                <a:cs typeface="Arial" panose="020B0604020202020204" pitchFamily="34" charset="0"/>
              </a:rPr>
              <a:t>جذب فلزات از طریق دستگاه گوارش به فاکتورهایی همچون حلالیت نمک فلزی در مایعات داخل روده، فرم شیمیایی فلز، رقابت بین فلزات برای جذب، حضور سایر مواد و ترکیبات در روده، وضعیت فیزیولوژیکی فرد در معرض و ... بستگی دارد . </a:t>
            </a:r>
          </a:p>
        </p:txBody>
      </p:sp>
    </p:spTree>
    <p:extLst>
      <p:ext uri="{BB962C8B-B14F-4D97-AF65-F5344CB8AC3E}">
        <p14:creationId xmlns:p14="http://schemas.microsoft.com/office/powerpoint/2010/main" val="4121900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6478" y="177421"/>
            <a:ext cx="9184943" cy="6647974"/>
          </a:xfrm>
          <a:prstGeom prst="rect">
            <a:avLst/>
          </a:prstGeom>
          <a:noFill/>
        </p:spPr>
        <p:txBody>
          <a:bodyPr wrap="square" rtlCol="0">
            <a:spAutoFit/>
          </a:bodyPr>
          <a:lstStyle/>
          <a:p>
            <a:pPr algn="just" rtl="1"/>
            <a:r>
              <a:rPr lang="fa-IR" sz="3200" dirty="0">
                <a:solidFill>
                  <a:srgbClr val="BE297E"/>
                </a:solidFill>
                <a:latin typeface="Arial" panose="020B0604020202020204" pitchFamily="34" charset="0"/>
                <a:cs typeface="Arial" panose="020B0604020202020204" pitchFamily="34" charset="0"/>
              </a:rPr>
              <a:t>توزیع و </a:t>
            </a:r>
            <a:r>
              <a:rPr lang="fa-IR" sz="3200" dirty="0" smtClean="0">
                <a:solidFill>
                  <a:srgbClr val="BE297E"/>
                </a:solidFill>
                <a:latin typeface="Arial" panose="020B0604020202020204" pitchFamily="34" charset="0"/>
                <a:cs typeface="Arial" panose="020B0604020202020204" pitchFamily="34" charset="0"/>
              </a:rPr>
              <a:t>تجمع فلزات سنگین</a:t>
            </a:r>
            <a:endParaRPr lang="fa-IR" sz="3200" dirty="0">
              <a:solidFill>
                <a:srgbClr val="BE297E"/>
              </a:solidFill>
              <a:latin typeface="Arial" panose="020B0604020202020204" pitchFamily="34" charset="0"/>
              <a:cs typeface="Arial" panose="020B0604020202020204" pitchFamily="34" charset="0"/>
            </a:endParaRPr>
          </a:p>
          <a:p>
            <a:pPr algn="just" rtl="1"/>
            <a:r>
              <a:rPr lang="fa-IR" sz="2300" dirty="0">
                <a:latin typeface="Arial" panose="020B0604020202020204" pitchFamily="34" charset="0"/>
                <a:cs typeface="Arial" panose="020B0604020202020204" pitchFamily="34" charset="0"/>
              </a:rPr>
              <a:t>توزیع فلزات جذب شده در بدن بستگی به جریان خون آن بافت دارد .بدین معنی که هر چقدر یک بافت حجم خون بیشتری دریافت کند سهم بیشتری از سم را دارا خواهد بود . به عنوان مثال کبد و کلیه با سم بیشتری در تماس هستند.</a:t>
            </a:r>
          </a:p>
          <a:p>
            <a:pPr algn="just" rtl="1"/>
            <a:r>
              <a:rPr lang="fa-IR" sz="2300" dirty="0">
                <a:latin typeface="Arial" panose="020B0604020202020204" pitchFamily="34" charset="0"/>
                <a:cs typeface="Arial" panose="020B0604020202020204" pitchFamily="34" charset="0"/>
              </a:rPr>
              <a:t> </a:t>
            </a:r>
          </a:p>
          <a:p>
            <a:pPr algn="just" rtl="1"/>
            <a:r>
              <a:rPr lang="fa-IR" sz="3200" dirty="0" smtClean="0">
                <a:solidFill>
                  <a:srgbClr val="BE297E"/>
                </a:solidFill>
                <a:latin typeface="Arial" panose="020B0604020202020204" pitchFamily="34" charset="0"/>
                <a:cs typeface="Arial" panose="020B0604020202020204" pitchFamily="34" charset="0"/>
              </a:rPr>
              <a:t>دفع فلزات سنگین</a:t>
            </a:r>
          </a:p>
          <a:p>
            <a:pPr algn="just" rtl="1"/>
            <a:endParaRPr lang="fa-IR" sz="2800" dirty="0">
              <a:solidFill>
                <a:srgbClr val="BE297E"/>
              </a:solidFill>
              <a:latin typeface="Arial" panose="020B0604020202020204" pitchFamily="34" charset="0"/>
              <a:cs typeface="Arial" panose="020B0604020202020204" pitchFamily="34" charset="0"/>
            </a:endParaRPr>
          </a:p>
          <a:p>
            <a:pPr algn="just" rtl="1"/>
            <a:r>
              <a:rPr lang="fa-IR" sz="2300" dirty="0">
                <a:solidFill>
                  <a:srgbClr val="BE297E"/>
                </a:solidFill>
                <a:latin typeface="Arial" panose="020B0604020202020204" pitchFamily="34" charset="0"/>
                <a:cs typeface="Arial" panose="020B0604020202020204" pitchFamily="34" charset="0"/>
              </a:rPr>
              <a:t>دفع فلزات از بدن به دو یا چند طریق صورت می پذیرد </a:t>
            </a:r>
            <a:r>
              <a:rPr lang="fa-IR" sz="2300" dirty="0" smtClean="0">
                <a:solidFill>
                  <a:srgbClr val="BE297E"/>
                </a:solidFill>
                <a:latin typeface="Arial" panose="020B0604020202020204" pitchFamily="34" charset="0"/>
                <a:cs typeface="Arial" panose="020B0604020202020204" pitchFamily="34" charset="0"/>
              </a:rPr>
              <a:t>:</a:t>
            </a:r>
          </a:p>
          <a:p>
            <a:pPr algn="just" rtl="1"/>
            <a:endParaRPr lang="fa-IR" sz="2300" dirty="0">
              <a:solidFill>
                <a:srgbClr val="BE297E"/>
              </a:solidFill>
              <a:latin typeface="Arial" panose="020B0604020202020204" pitchFamily="34" charset="0"/>
              <a:cs typeface="Arial" panose="020B0604020202020204" pitchFamily="34" charset="0"/>
            </a:endParaRPr>
          </a:p>
          <a:p>
            <a:pPr algn="just" rtl="1"/>
            <a:r>
              <a:rPr lang="fa-IR" sz="2800" dirty="0">
                <a:solidFill>
                  <a:srgbClr val="BE297E"/>
                </a:solidFill>
                <a:latin typeface="Arial" panose="020B0604020202020204" pitchFamily="34" charset="0"/>
                <a:cs typeface="Arial" panose="020B0604020202020204" pitchFamily="34" charset="0"/>
              </a:rPr>
              <a:t>دفع کلیوی </a:t>
            </a:r>
            <a:endParaRPr lang="fa-IR" sz="2800" dirty="0" smtClean="0">
              <a:solidFill>
                <a:srgbClr val="BE297E"/>
              </a:solidFill>
              <a:latin typeface="Arial" panose="020B0604020202020204" pitchFamily="34" charset="0"/>
              <a:cs typeface="Arial" panose="020B0604020202020204" pitchFamily="34" charset="0"/>
            </a:endParaRPr>
          </a:p>
          <a:p>
            <a:pPr algn="just" rtl="1"/>
            <a:r>
              <a:rPr lang="fa-IR" sz="2800" dirty="0">
                <a:latin typeface="Arial" panose="020B0604020202020204" pitchFamily="34" charset="0"/>
                <a:cs typeface="Arial" panose="020B0604020202020204" pitchFamily="34" charset="0"/>
              </a:rPr>
              <a:t> مهمترین راه دفع برای اغلب فلزات، دفع کلیوی است مکانیسم کار بدین شکل است که فلزات در خون با پروتئین های پلاسما و آمینواسیدها باند شده و با عبور از شبکه گلومرولی وارد مایع مترشحه از کلیه می شوند . لازم به ذکر است دفع ادراری یک فلز از بدن بستگی به </a:t>
            </a:r>
            <a:r>
              <a:rPr lang="en-US" sz="2800" dirty="0">
                <a:latin typeface="Arial" panose="020B0604020202020204" pitchFamily="34" charset="0"/>
                <a:cs typeface="Arial" panose="020B0604020202020204" pitchFamily="34" charset="0"/>
              </a:rPr>
              <a:t>PH </a:t>
            </a:r>
            <a:r>
              <a:rPr lang="fa-IR" sz="2800" dirty="0">
                <a:latin typeface="Arial" panose="020B0604020202020204" pitchFamily="34" charset="0"/>
                <a:cs typeface="Arial" panose="020B0604020202020204" pitchFamily="34" charset="0"/>
              </a:rPr>
              <a:t>ادرار، نوع و مقدار اسیدها و پروتئین های باند شده به فلز و همچنین حضور یا عدم حضور فلزات دیگر برای رقابت در باز جذب دارد </a:t>
            </a:r>
            <a:r>
              <a:rPr lang="fa-IR" sz="2800" dirty="0" smtClean="0">
                <a:latin typeface="Arial" panose="020B0604020202020204" pitchFamily="34" charset="0"/>
                <a:cs typeface="Arial" panose="020B0604020202020204" pitchFamily="34" charset="0"/>
              </a:rPr>
              <a:t>.</a:t>
            </a:r>
            <a:endParaRPr lang="fa-I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5319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6478" y="177126"/>
            <a:ext cx="9212239" cy="5386090"/>
          </a:xfrm>
          <a:prstGeom prst="rect">
            <a:avLst/>
          </a:prstGeom>
        </p:spPr>
        <p:txBody>
          <a:bodyPr wrap="square">
            <a:spAutoFit/>
          </a:bodyPr>
          <a:lstStyle/>
          <a:p>
            <a:pPr algn="just" rtl="1"/>
            <a:r>
              <a:rPr lang="fa-IR" sz="3200" dirty="0">
                <a:solidFill>
                  <a:srgbClr val="BE297E"/>
                </a:solidFill>
                <a:latin typeface="Arial" panose="020B0604020202020204" pitchFamily="34" charset="0"/>
                <a:cs typeface="Arial" panose="020B0604020202020204" pitchFamily="34" charset="0"/>
              </a:rPr>
              <a:t>دفع گوارشی </a:t>
            </a:r>
            <a:endParaRPr lang="fa-IR" sz="3200" dirty="0" smtClean="0">
              <a:solidFill>
                <a:srgbClr val="BE297E"/>
              </a:solidFill>
              <a:latin typeface="Arial" panose="020B0604020202020204" pitchFamily="34" charset="0"/>
              <a:cs typeface="Arial" panose="020B0604020202020204" pitchFamily="34" charset="0"/>
            </a:endParaRPr>
          </a:p>
          <a:p>
            <a:pPr algn="just" rtl="1"/>
            <a:endParaRPr lang="fa-IR" sz="2800" dirty="0">
              <a:solidFill>
                <a:srgbClr val="BE297E"/>
              </a:solidFill>
              <a:latin typeface="Arial" panose="020B0604020202020204" pitchFamily="34" charset="0"/>
              <a:cs typeface="Arial" panose="020B0604020202020204" pitchFamily="34" charset="0"/>
            </a:endParaRPr>
          </a:p>
          <a:p>
            <a:pPr algn="just" rtl="1"/>
            <a:r>
              <a:rPr lang="fa-IR" sz="2800" dirty="0" smtClean="0">
                <a:latin typeface="Arial" panose="020B0604020202020204" pitchFamily="34" charset="0"/>
                <a:cs typeface="Arial" panose="020B0604020202020204" pitchFamily="34" charset="0"/>
              </a:rPr>
              <a:t>دومین </a:t>
            </a:r>
            <a:r>
              <a:rPr lang="fa-IR" sz="2800" dirty="0">
                <a:latin typeface="Arial" panose="020B0604020202020204" pitchFamily="34" charset="0"/>
                <a:cs typeface="Arial" panose="020B0604020202020204" pitchFamily="34" charset="0"/>
              </a:rPr>
              <a:t>راه مهم دفع فلز از بدن،دفع از مجاری گوارشی است. فلزات جذب شده ممکن است از طریق صفرا، ترشحات پانکراس و بزاق به مجاری گوارشی وارد شوند . همچنین فلزات ممکن است به سلول های سطحی مجاری گوارشی متصل شده و با ریزش این سلول ها از بدن دفع شوند </a:t>
            </a:r>
            <a:r>
              <a:rPr lang="fa-IR" sz="2800" dirty="0" smtClean="0">
                <a:latin typeface="Arial" panose="020B0604020202020204" pitchFamily="34" charset="0"/>
                <a:cs typeface="Arial" panose="020B0604020202020204" pitchFamily="34" charset="0"/>
              </a:rPr>
              <a:t>.</a:t>
            </a:r>
          </a:p>
          <a:p>
            <a:pPr algn="just" rtl="1"/>
            <a:endParaRPr lang="fa-IR" sz="2800" dirty="0" smtClean="0">
              <a:latin typeface="Arial" panose="020B0604020202020204" pitchFamily="34" charset="0"/>
              <a:cs typeface="Arial" panose="020B0604020202020204" pitchFamily="34" charset="0"/>
            </a:endParaRPr>
          </a:p>
          <a:p>
            <a:pPr algn="just" rtl="1"/>
            <a:endParaRPr lang="fa-IR" sz="2800" dirty="0">
              <a:latin typeface="Arial" panose="020B0604020202020204" pitchFamily="34" charset="0"/>
              <a:cs typeface="Arial" panose="020B0604020202020204" pitchFamily="34" charset="0"/>
            </a:endParaRPr>
          </a:p>
          <a:p>
            <a:pPr algn="just" rtl="1"/>
            <a:r>
              <a:rPr lang="fa-IR" sz="3200" dirty="0">
                <a:solidFill>
                  <a:srgbClr val="BE297E"/>
                </a:solidFill>
                <a:latin typeface="Arial" panose="020B0604020202020204" pitchFamily="34" charset="0"/>
                <a:cs typeface="Arial" panose="020B0604020202020204" pitchFamily="34" charset="0"/>
              </a:rPr>
              <a:t>دفع از راه های دیگر </a:t>
            </a:r>
            <a:endParaRPr lang="fa-IR" sz="3200" dirty="0" smtClean="0">
              <a:solidFill>
                <a:srgbClr val="BE297E"/>
              </a:solidFill>
              <a:latin typeface="Arial" panose="020B0604020202020204" pitchFamily="34" charset="0"/>
              <a:cs typeface="Arial" panose="020B0604020202020204" pitchFamily="34" charset="0"/>
            </a:endParaRPr>
          </a:p>
          <a:p>
            <a:pPr algn="just" rtl="1"/>
            <a:endParaRPr lang="fa-IR" sz="2800" dirty="0">
              <a:solidFill>
                <a:srgbClr val="BE297E"/>
              </a:solidFill>
              <a:latin typeface="Arial" panose="020B0604020202020204" pitchFamily="34" charset="0"/>
              <a:cs typeface="Arial" panose="020B0604020202020204" pitchFamily="34" charset="0"/>
            </a:endParaRPr>
          </a:p>
          <a:p>
            <a:pPr algn="just" rtl="1"/>
            <a:r>
              <a:rPr lang="fa-IR" sz="2800" dirty="0" smtClean="0">
                <a:latin typeface="Arial" panose="020B0604020202020204" pitchFamily="34" charset="0"/>
                <a:cs typeface="Arial" panose="020B0604020202020204" pitchFamily="34" charset="0"/>
              </a:rPr>
              <a:t>سایر </a:t>
            </a:r>
            <a:r>
              <a:rPr lang="fa-IR" sz="2800" dirty="0">
                <a:latin typeface="Arial" panose="020B0604020202020204" pitchFamily="34" charset="0"/>
                <a:cs typeface="Arial" panose="020B0604020202020204" pitchFamily="34" charset="0"/>
              </a:rPr>
              <a:t>راه های دفع فلزات از بدن از طریق مو، ناخن، بزاق، هوای بازدمی، شیر، عرق و هنگام ریزش پوست است.</a:t>
            </a:r>
          </a:p>
        </p:txBody>
      </p:sp>
    </p:spTree>
    <p:extLst>
      <p:ext uri="{BB962C8B-B14F-4D97-AF65-F5344CB8AC3E}">
        <p14:creationId xmlns:p14="http://schemas.microsoft.com/office/powerpoint/2010/main" val="4070475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6478" y="177421"/>
            <a:ext cx="9239534" cy="6370975"/>
          </a:xfrm>
          <a:prstGeom prst="rect">
            <a:avLst/>
          </a:prstGeom>
          <a:noFill/>
        </p:spPr>
        <p:txBody>
          <a:bodyPr wrap="square" rtlCol="0">
            <a:spAutoFit/>
          </a:bodyPr>
          <a:lstStyle/>
          <a:p>
            <a:pPr algn="just" rtl="1"/>
            <a:r>
              <a:rPr lang="fa-IR" sz="3200" dirty="0">
                <a:solidFill>
                  <a:srgbClr val="BE297E"/>
                </a:solidFill>
                <a:latin typeface="Arial" panose="020B0604020202020204" pitchFamily="34" charset="0"/>
                <a:cs typeface="Arial" panose="020B0604020202020204" pitchFamily="34" charset="0"/>
              </a:rPr>
              <a:t>فاکتورهای موثر بر سمیت </a:t>
            </a:r>
            <a:r>
              <a:rPr lang="fa-IR" sz="3200" dirty="0" smtClean="0">
                <a:solidFill>
                  <a:srgbClr val="BE297E"/>
                </a:solidFill>
                <a:latin typeface="Arial" panose="020B0604020202020204" pitchFamily="34" charset="0"/>
                <a:cs typeface="Arial" panose="020B0604020202020204" pitchFamily="34" charset="0"/>
              </a:rPr>
              <a:t>فلزات</a:t>
            </a:r>
          </a:p>
          <a:p>
            <a:pPr algn="just" rtl="1"/>
            <a:endParaRPr lang="fa-IR" sz="2800" dirty="0">
              <a:solidFill>
                <a:srgbClr val="BE297E"/>
              </a:solidFill>
              <a:latin typeface="Arial" panose="020B0604020202020204" pitchFamily="34" charset="0"/>
              <a:cs typeface="Arial" panose="020B0604020202020204" pitchFamily="34" charset="0"/>
            </a:endParaRPr>
          </a:p>
          <a:p>
            <a:pPr algn="just" rtl="1"/>
            <a:r>
              <a:rPr lang="fa-IR" sz="2800" dirty="0">
                <a:solidFill>
                  <a:srgbClr val="BE297E"/>
                </a:solidFill>
                <a:latin typeface="Arial" panose="020B0604020202020204" pitchFamily="34" charset="0"/>
                <a:cs typeface="Arial" panose="020B0604020202020204" pitchFamily="34" charset="0"/>
              </a:rPr>
              <a:t>غلظت و زمان تماس </a:t>
            </a:r>
            <a:endParaRPr lang="fa-IR" sz="2800" dirty="0" smtClean="0">
              <a:solidFill>
                <a:srgbClr val="BE297E"/>
              </a:solidFill>
              <a:latin typeface="Arial" panose="020B0604020202020204" pitchFamily="34" charset="0"/>
              <a:cs typeface="Arial" panose="020B0604020202020204" pitchFamily="34" charset="0"/>
            </a:endParaRPr>
          </a:p>
          <a:p>
            <a:pPr algn="just" rtl="1"/>
            <a:r>
              <a:rPr lang="fa-IR" sz="2800" dirty="0" smtClean="0">
                <a:latin typeface="Arial" panose="020B0604020202020204" pitchFamily="34" charset="0"/>
                <a:cs typeface="Arial" panose="020B0604020202020204" pitchFamily="34" charset="0"/>
              </a:rPr>
              <a:t>همانند </a:t>
            </a:r>
            <a:r>
              <a:rPr lang="fa-IR" sz="2800" dirty="0">
                <a:latin typeface="Arial" panose="020B0604020202020204" pitchFamily="34" charset="0"/>
                <a:cs typeface="Arial" panose="020B0604020202020204" pitchFamily="34" charset="0"/>
              </a:rPr>
              <a:t>سایر مواد، هر چه غلظت ماده و زمان تماس بیشتر باشد اثرات سمی شدیدتر خواهد بود . در مورد فلزات با تغییر در غلظت و زمان تماس، نوع اثرات نیز متفاوت خواهد شد. مثلا بلع یکباره کادمیوم به مقدار زیاد ایجاد اختلالات گوارشی در حالیکه مصرف کم و طولانی کادمیوم، ایجاد اختلالات کلیوی خواهد نمود </a:t>
            </a:r>
            <a:r>
              <a:rPr lang="fa-IR" sz="2800" dirty="0" smtClean="0">
                <a:latin typeface="Arial" panose="020B0604020202020204" pitchFamily="34" charset="0"/>
                <a:cs typeface="Arial" panose="020B0604020202020204" pitchFamily="34" charset="0"/>
              </a:rPr>
              <a:t>.</a:t>
            </a:r>
          </a:p>
          <a:p>
            <a:pPr algn="just" rtl="1"/>
            <a:endParaRPr lang="fa-IR" sz="2000" dirty="0">
              <a:latin typeface="Arial" panose="020B0604020202020204" pitchFamily="34" charset="0"/>
              <a:cs typeface="Arial" panose="020B0604020202020204" pitchFamily="34" charset="0"/>
            </a:endParaRPr>
          </a:p>
          <a:p>
            <a:pPr algn="just" rtl="1"/>
            <a:r>
              <a:rPr lang="fa-IR" sz="2800" dirty="0">
                <a:solidFill>
                  <a:srgbClr val="BE297E"/>
                </a:solidFill>
                <a:latin typeface="Arial" panose="020B0604020202020204" pitchFamily="34" charset="0"/>
                <a:cs typeface="Arial" panose="020B0604020202020204" pitchFamily="34" charset="0"/>
              </a:rPr>
              <a:t>فرم شیمیایی </a:t>
            </a:r>
            <a:endParaRPr lang="fa-IR" sz="2800" dirty="0" smtClean="0">
              <a:solidFill>
                <a:srgbClr val="BE297E"/>
              </a:solidFill>
              <a:latin typeface="Arial" panose="020B0604020202020204" pitchFamily="34" charset="0"/>
              <a:cs typeface="Arial" panose="020B0604020202020204" pitchFamily="34" charset="0"/>
            </a:endParaRPr>
          </a:p>
          <a:p>
            <a:pPr algn="just" rtl="1"/>
            <a:r>
              <a:rPr lang="fa-IR" sz="2800" dirty="0">
                <a:latin typeface="Arial" panose="020B0604020202020204" pitchFamily="34" charset="0"/>
                <a:cs typeface="Arial" panose="020B0604020202020204" pitchFamily="34" charset="0"/>
              </a:rPr>
              <a:t> با تغییر در فرم شیمیایی ماده نوع اثرات و شدت آنها متفاوت خواهد بود مثلا ترکیبات غیر آلی جیوه سمیت کلیوی دارند در حالیکه ترکیبات آلی آن مثل متیل مرکوری بیشتر برای سیستم عصبی مشکل ساز هستند </a:t>
            </a:r>
            <a:r>
              <a:rPr lang="fa-IR" sz="2800" dirty="0" smtClean="0">
                <a:latin typeface="Arial" panose="020B0604020202020204" pitchFamily="34" charset="0"/>
                <a:cs typeface="Arial" panose="020B0604020202020204" pitchFamily="34" charset="0"/>
              </a:rPr>
              <a:t>.</a:t>
            </a:r>
          </a:p>
          <a:p>
            <a:pPr algn="just" rtl="1"/>
            <a:endParaRPr lang="fa-IR" sz="2800" dirty="0">
              <a:solidFill>
                <a:srgbClr val="BE297E"/>
              </a:solidFill>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0187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252</TotalTime>
  <Words>2050</Words>
  <Application>Microsoft Office PowerPoint</Application>
  <PresentationFormat>Widescreen</PresentationFormat>
  <Paragraphs>263</Paragraphs>
  <Slides>40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B Titr</vt:lpstr>
      <vt:lpstr>Tahoma</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dc:creator>
  <cp:lastModifiedBy>MRT www.Win2Farsi.com</cp:lastModifiedBy>
  <cp:revision>36</cp:revision>
  <dcterms:created xsi:type="dcterms:W3CDTF">2015-03-22T22:44:28Z</dcterms:created>
  <dcterms:modified xsi:type="dcterms:W3CDTF">2013-11-17T14:55:13Z</dcterms:modified>
</cp:coreProperties>
</file>