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58272F0-1072-4EA3-9946-AC2FA180A121}" type="datetimeFigureOut">
              <a:rPr lang="en-US" smtClean="0"/>
              <a:t>7/28/2017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F2CA797-7C96-4A56-AE6A-19D42C6F08E7}"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272F0-1072-4EA3-9946-AC2FA180A121}"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CA797-7C96-4A56-AE6A-19D42C6F08E7}"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272F0-1072-4EA3-9946-AC2FA180A121}"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CA797-7C96-4A56-AE6A-19D42C6F08E7}"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8272F0-1072-4EA3-9946-AC2FA180A121}"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CA797-7C96-4A56-AE6A-19D42C6F08E7}"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8272F0-1072-4EA3-9946-AC2FA180A121}" type="datetimeFigureOut">
              <a:rPr lang="en-US" smtClean="0"/>
              <a:t>7/28/2017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CA797-7C96-4A56-AE6A-19D42C6F08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58272F0-1072-4EA3-9946-AC2FA180A121}"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CA797-7C96-4A56-AE6A-19D42C6F08E7}"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8272F0-1072-4EA3-9946-AC2FA180A121}" type="datetimeFigureOut">
              <a:rPr lang="en-US" smtClean="0"/>
              <a:t>7/28/2017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CA797-7C96-4A56-AE6A-19D42C6F08E7}"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8272F0-1072-4EA3-9946-AC2FA180A121}" type="datetimeFigureOut">
              <a:rPr lang="en-US" smtClean="0"/>
              <a:t>7/28/2017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CA797-7C96-4A56-AE6A-19D42C6F08E7}"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8272F0-1072-4EA3-9946-AC2FA180A121}" type="datetimeFigureOut">
              <a:rPr lang="en-US" smtClean="0"/>
              <a:t>7/28/2017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CA797-7C96-4A56-AE6A-19D42C6F08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272F0-1072-4EA3-9946-AC2FA180A121}"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CA797-7C96-4A56-AE6A-19D42C6F08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8272F0-1072-4EA3-9946-AC2FA180A121}" type="datetimeFigureOut">
              <a:rPr lang="en-US" smtClean="0"/>
              <a:t>7/28/2017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CA797-7C96-4A56-AE6A-19D42C6F08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58272F0-1072-4EA3-9946-AC2FA180A121}" type="datetimeFigureOut">
              <a:rPr lang="en-US" smtClean="0"/>
              <a:t>7/28/2017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F2CA797-7C96-4A56-AE6A-19D42C6F08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1027" name="Picture 3" descr="C:\Users\pc06\Downloads\file-92875574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639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29000"/>
            <a:ext cx="8229600" cy="2849563"/>
          </a:xfrm>
        </p:spPr>
        <p:txBody>
          <a:bodyPr>
            <a:normAutofit/>
          </a:bodyPr>
          <a:lstStyle/>
          <a:p>
            <a:pPr marL="0" indent="0" algn="r">
              <a:buNone/>
            </a:pPr>
            <a:endParaRPr lang="fa-IR" dirty="0" smtClean="0"/>
          </a:p>
          <a:p>
            <a:pPr marL="0" indent="0" algn="r">
              <a:buNone/>
            </a:pPr>
            <a:r>
              <a:rPr lang="fa-IR" sz="3200" dirty="0" smtClean="0">
                <a:solidFill>
                  <a:srgbClr val="7030A0"/>
                </a:solidFill>
                <a:cs typeface="0 Jadid Bold" pitchFamily="2" charset="-78"/>
              </a:rPr>
              <a:t>نکاتی جهت کاهش تهوع و استفراغ:</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 مصرف داروهای ضد تهوع با تجویز پزشک</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 رعایت رژیم غذایی</a:t>
            </a:r>
            <a:endParaRPr lang="en-US" sz="2000" dirty="0">
              <a:cs typeface="0 Traffic Bold" pitchFamily="2" charset="-78"/>
            </a:endParaRPr>
          </a:p>
        </p:txBody>
      </p:sp>
      <p:sp>
        <p:nvSpPr>
          <p:cNvPr id="2" name="Title 1"/>
          <p:cNvSpPr>
            <a:spLocks noGrp="1"/>
          </p:cNvSpPr>
          <p:nvPr>
            <p:ph type="title"/>
          </p:nvPr>
        </p:nvSpPr>
        <p:spPr>
          <a:xfrm>
            <a:off x="457200" y="533400"/>
            <a:ext cx="8229600" cy="2773362"/>
          </a:xfrm>
        </p:spPr>
        <p:txBody>
          <a:bodyPr>
            <a:noAutofit/>
          </a:bodyPr>
          <a:lstStyle/>
          <a:p>
            <a:pPr algn="r"/>
            <a:r>
              <a:rPr lang="fa-IR" sz="3200" dirty="0" smtClean="0">
                <a:solidFill>
                  <a:srgbClr val="7030A0"/>
                </a:solidFill>
                <a:cs typeface="0 Jadid Bold" pitchFamily="2" charset="-78"/>
              </a:rPr>
              <a:t>نکته ای برای از بین رفتن سرگیجه و احتمال سقوط:</a:t>
            </a:r>
            <a:br>
              <a:rPr lang="fa-IR" sz="3200" dirty="0" smtClean="0">
                <a:solidFill>
                  <a:srgbClr val="7030A0"/>
                </a:solidFill>
                <a:cs typeface="0 Jadid Bold" pitchFamily="2" charset="-78"/>
              </a:rPr>
            </a:br>
            <a:r>
              <a:rPr lang="fa-IR" sz="3200" dirty="0" smtClean="0">
                <a:solidFill>
                  <a:srgbClr val="7030A0"/>
                </a:solidFill>
                <a:cs typeface="0 Jadid Bold" pitchFamily="2" charset="-78"/>
              </a:rPr>
              <a:t/>
            </a:r>
            <a:br>
              <a:rPr lang="fa-IR" sz="3200" dirty="0" smtClean="0">
                <a:solidFill>
                  <a:srgbClr val="7030A0"/>
                </a:solidFill>
                <a:cs typeface="0 Jadid Bold" pitchFamily="2" charset="-78"/>
              </a:rPr>
            </a:br>
            <a:r>
              <a:rPr lang="fa-IR" sz="3200" dirty="0" smtClean="0"/>
              <a:t/>
            </a:r>
            <a:br>
              <a:rPr lang="fa-IR" sz="3200" dirty="0" smtClean="0"/>
            </a:br>
            <a:r>
              <a:rPr lang="fa-IR" sz="2000" dirty="0" smtClean="0">
                <a:cs typeface="0 Traffic Bold" pitchFamily="2" charset="-78"/>
              </a:rPr>
              <a:t>در هنگام سرگیجه، دو بالش را در دو طرف سر قرار دهید و چشم‌های خود را ببندید و در محیطی آرام و مناسب قرار بگیرید.</a:t>
            </a:r>
            <a:endParaRPr lang="en-US" sz="2000" dirty="0">
              <a:cs typeface="0 Traffic Bold" pitchFamily="2" charset="-78"/>
            </a:endParaRPr>
          </a:p>
        </p:txBody>
      </p:sp>
    </p:spTree>
    <p:extLst>
      <p:ext uri="{BB962C8B-B14F-4D97-AF65-F5344CB8AC3E}">
        <p14:creationId xmlns:p14="http://schemas.microsoft.com/office/powerpoint/2010/main" val="399353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33600"/>
            <a:ext cx="7745505" cy="3763962"/>
          </a:xfrm>
        </p:spPr>
        <p:txBody>
          <a:bodyPr>
            <a:noAutofit/>
          </a:bodyPr>
          <a:lstStyle/>
          <a:p>
            <a:pPr marL="0" indent="0" algn="r">
              <a:buNone/>
            </a:pPr>
            <a:r>
              <a:rPr lang="fa-IR" sz="2000" dirty="0" smtClean="0">
                <a:cs typeface="0 Traffic Bold" pitchFamily="2" charset="-78"/>
              </a:rPr>
              <a:t>– در این بیماری، اختلال هوشیاری و سردرگمی غیرعادی است. در صورت وجود این علائم باید به فکر علت دیگری بود.</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 در این بیماری سرگیجه به صورت ناگهانی بروز می‌کند که در فواصل نامنظم به مدت چند ساعت رخ می‌دهد.</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 عده‌ای از بیماران دچار اختلال حرکتی و عدم تعادل می‌شوند.</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 وزوز گوش، کوتاه مدت و نوسان دار است.</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 معمولاً یک گوش را درگیر می‌کند.</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 شانس ابتلا در هر دو گوش یکسان است.</a:t>
            </a:r>
            <a:endParaRPr lang="en-US" sz="2000" dirty="0">
              <a:cs typeface="0 Traffic Bold" pitchFamily="2" charset="-78"/>
            </a:endParaRPr>
          </a:p>
        </p:txBody>
      </p:sp>
      <p:sp>
        <p:nvSpPr>
          <p:cNvPr id="2" name="Title 1"/>
          <p:cNvSpPr>
            <a:spLocks noGrp="1"/>
          </p:cNvSpPr>
          <p:nvPr>
            <p:ph type="title"/>
          </p:nvPr>
        </p:nvSpPr>
        <p:spPr/>
        <p:txBody>
          <a:bodyPr>
            <a:normAutofit/>
          </a:bodyPr>
          <a:lstStyle/>
          <a:p>
            <a:r>
              <a:rPr lang="fa-IR" dirty="0" smtClean="0">
                <a:solidFill>
                  <a:srgbClr val="7030A0"/>
                </a:solidFill>
                <a:cs typeface="0 Jadid Bold" pitchFamily="2" charset="-78"/>
              </a:rPr>
              <a:t>چند نکته</a:t>
            </a:r>
            <a:endParaRPr lang="en-US" dirty="0">
              <a:solidFill>
                <a:srgbClr val="7030A0"/>
              </a:solidFill>
              <a:cs typeface="0 Jadid Bold" pitchFamily="2" charset="-78"/>
            </a:endParaRPr>
          </a:p>
        </p:txBody>
      </p:sp>
    </p:spTree>
    <p:extLst>
      <p:ext uri="{BB962C8B-B14F-4D97-AF65-F5344CB8AC3E}">
        <p14:creationId xmlns:p14="http://schemas.microsoft.com/office/powerpoint/2010/main" val="3484400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r">
              <a:buNone/>
            </a:pPr>
            <a:r>
              <a:rPr lang="fa-IR" sz="2000" dirty="0" smtClean="0">
                <a:cs typeface="0 Traffic Bold" pitchFamily="2" charset="-78"/>
              </a:rPr>
              <a:t>به طور طبیعی مایع موجود در گوش داخلی، در دو حفره‌ی بالونی شکل قرار دارد. کار این مایع، کمک به درک وضعیت سر در فضا است. این کار توسط مجموعه‌ای از گیرنده‌های گوش داخلی که به حرکت حساس هستند انجام می‌شود.</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بیماری منیر، تعادل مایع در گوش داخلی را به هم می‌زند. این مایع ایجاد فشار می‌کند که سرانجام موجب پارگی پرده‌ی ظریف گوش داخلی می‌شود. </a:t>
            </a:r>
          </a:p>
          <a:p>
            <a:pPr marL="0" indent="0" algn="r">
              <a:buNone/>
            </a:pPr>
            <a:endParaRPr lang="fa-IR" sz="2000" dirty="0">
              <a:cs typeface="0 Traffic Bold" pitchFamily="2" charset="-78"/>
            </a:endParaRPr>
          </a:p>
          <a:p>
            <a:pPr marL="0" indent="0" algn="r">
              <a:buNone/>
            </a:pPr>
            <a:r>
              <a:rPr lang="fa-IR" sz="2000" dirty="0" smtClean="0">
                <a:cs typeface="0 Traffic Bold" pitchFamily="2" charset="-78"/>
              </a:rPr>
              <a:t>تحقیقات اخیر نشان داده است که بین مقدار قند خون و سندرم منیر رابطه وجود دارد.</a:t>
            </a:r>
            <a:endParaRPr lang="en-US" sz="2000" dirty="0">
              <a:cs typeface="0 Traffic Bold" pitchFamily="2" charset="-78"/>
            </a:endParaRPr>
          </a:p>
        </p:txBody>
      </p:sp>
      <p:sp>
        <p:nvSpPr>
          <p:cNvPr id="2" name="Title 1"/>
          <p:cNvSpPr>
            <a:spLocks noGrp="1"/>
          </p:cNvSpPr>
          <p:nvPr>
            <p:ph type="title"/>
          </p:nvPr>
        </p:nvSpPr>
        <p:spPr/>
        <p:txBody>
          <a:bodyPr/>
          <a:lstStyle/>
          <a:p>
            <a:r>
              <a:rPr lang="fa-IR" sz="4400" dirty="0" smtClean="0">
                <a:solidFill>
                  <a:srgbClr val="7030A0"/>
                </a:solidFill>
                <a:cs typeface="0 Jadid Bold" pitchFamily="2" charset="-78"/>
              </a:rPr>
              <a:t> ارتباط سندرم منیر و قند خون</a:t>
            </a:r>
            <a:endParaRPr lang="en-US" sz="4400" dirty="0">
              <a:solidFill>
                <a:srgbClr val="7030A0"/>
              </a:solidFill>
              <a:cs typeface="0 Jadid Bold" pitchFamily="2" charset="-78"/>
            </a:endParaRPr>
          </a:p>
        </p:txBody>
      </p:sp>
    </p:spTree>
    <p:extLst>
      <p:ext uri="{BB962C8B-B14F-4D97-AF65-F5344CB8AC3E}">
        <p14:creationId xmlns:p14="http://schemas.microsoft.com/office/powerpoint/2010/main" val="3801176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r">
              <a:buNone/>
            </a:pPr>
            <a:r>
              <a:rPr lang="fa-IR" sz="2000" dirty="0" smtClean="0">
                <a:cs typeface="0 Traffic Bold" pitchFamily="2" charset="-78"/>
              </a:rPr>
              <a:t>انسولین، هورمونی است که مقدار قند خون را کنترل می‌کند. پزشکان دریافته‌اند که این بیماران در خونشان انسولین زیاد دارند که بر اثر آن اختلال در گردش خون پدید می‌آید. به علاوه غذای ناکافی، استعمال دخانیات، نوشیدن الکل و زیاد بودن کلسترول خون، باعث این بیماری می‌شود.</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وقتی شما قند فراوان مصرف می‌کنید، قند خونتان به سرعت بالا و پایین می‌رود، آن وقت گوش‌های شما نمی‌توانند خود را با نوسانات قند خون در بدنتان منطبق کنند و در نتیجه شنوایی‌تان کاهش می‌یابد.</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از طرفی دیگر، مصرف قند باعث افزایش چربی خون شده و چربی خون باعث غلیظ شدن خون می‌شود و ورود خون را به شریان باریکی که به گوش داخلی خون می‌رساند مختل می‌سازد، بنابراین بهترین شیوه‌ی درمان، کنترل قند خون است.</a:t>
            </a:r>
            <a:endParaRPr lang="en-US" sz="2000" dirty="0">
              <a:cs typeface="0 Traffic Bold" pitchFamily="2" charset="-78"/>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038344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pc06\Desktop\Colorful_Rose_Wallpaper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55" y="0"/>
            <a:ext cx="919226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0" y="5878802"/>
            <a:ext cx="3048000" cy="944562"/>
          </a:xfrm>
        </p:spPr>
        <p:txBody>
          <a:bodyPr>
            <a:normAutofit fontScale="90000"/>
          </a:bodyPr>
          <a:lstStyle/>
          <a:p>
            <a:r>
              <a:rPr lang="fa-IR" sz="7300" dirty="0" smtClean="0">
                <a:solidFill>
                  <a:srgbClr val="FFFF00"/>
                </a:solidFill>
                <a:cs typeface="0 Traffic Bold" pitchFamily="2" charset="-78"/>
              </a:rPr>
              <a:t>پایان</a:t>
            </a:r>
            <a:endParaRPr lang="en-US" dirty="0">
              <a:solidFill>
                <a:srgbClr val="FFFF00"/>
              </a:solidFill>
              <a:cs typeface="0 Traffic Bold" pitchFamily="2" charset="-78"/>
            </a:endParaRPr>
          </a:p>
        </p:txBody>
      </p:sp>
    </p:spTree>
    <p:extLst>
      <p:ext uri="{BB962C8B-B14F-4D97-AF65-F5344CB8AC3E}">
        <p14:creationId xmlns:p14="http://schemas.microsoft.com/office/powerpoint/2010/main" val="265272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p:txBody>
          <a:bodyPr/>
          <a:lstStyle/>
          <a:p>
            <a:endParaRPr lang="en-US" dirty="0"/>
          </a:p>
        </p:txBody>
      </p:sp>
      <p:pic>
        <p:nvPicPr>
          <p:cNvPr id="2050" name="Picture 2" descr="C:\Users\pc06\Desktop\66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11352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935162"/>
          </a:xfrm>
        </p:spPr>
        <p:txBody>
          <a:bodyPr>
            <a:noAutofit/>
          </a:bodyPr>
          <a:lstStyle/>
          <a:p>
            <a:r>
              <a:rPr lang="fa-IR" sz="11500" dirty="0" smtClean="0">
                <a:solidFill>
                  <a:srgbClr val="7030A0"/>
                </a:solidFill>
                <a:cs typeface="0 Jadid Bold" pitchFamily="2" charset="-78"/>
              </a:rPr>
              <a:t>سندرم منیر</a:t>
            </a:r>
            <a:endParaRPr lang="en-US" sz="11500" dirty="0">
              <a:solidFill>
                <a:srgbClr val="7030A0"/>
              </a:solidFill>
              <a:cs typeface="0 Jadid Bold" pitchFamily="2" charset="-78"/>
            </a:endParaRPr>
          </a:p>
        </p:txBody>
      </p:sp>
      <p:sp>
        <p:nvSpPr>
          <p:cNvPr id="4" name="Text Placeholder 3"/>
          <p:cNvSpPr>
            <a:spLocks noGrp="1"/>
          </p:cNvSpPr>
          <p:nvPr>
            <p:ph type="body" idx="1"/>
          </p:nvPr>
        </p:nvSpPr>
        <p:spPr>
          <a:xfrm>
            <a:off x="2667000" y="3352800"/>
            <a:ext cx="4040188" cy="944562"/>
          </a:xfrm>
        </p:spPr>
        <p:txBody>
          <a:bodyPr>
            <a:noAutofit/>
          </a:bodyPr>
          <a:lstStyle/>
          <a:p>
            <a:pPr algn="ctr"/>
            <a:r>
              <a:rPr lang="fa-IR" sz="3200" dirty="0" smtClean="0">
                <a:solidFill>
                  <a:srgbClr val="FF0000"/>
                </a:solidFill>
                <a:cs typeface="0 Traffic Bold" pitchFamily="2" charset="-78"/>
              </a:rPr>
              <a:t>یاسر نصیری مقدم</a:t>
            </a:r>
          </a:p>
          <a:p>
            <a:pPr algn="ctr"/>
            <a:r>
              <a:rPr lang="fa-IR" sz="2000" dirty="0" smtClean="0">
                <a:solidFill>
                  <a:srgbClr val="00B050"/>
                </a:solidFill>
                <a:cs typeface="0 Traffic Bold" pitchFamily="2" charset="-78"/>
              </a:rPr>
              <a:t>اینترن بخش گوش و حلق و بینی</a:t>
            </a:r>
            <a:endParaRPr lang="en-US" sz="2000" dirty="0">
              <a:solidFill>
                <a:srgbClr val="00B050"/>
              </a:solidFill>
              <a:cs typeface="0 Traffic Bold" pitchFamily="2" charset="-78"/>
            </a:endParaRPr>
          </a:p>
        </p:txBody>
      </p:sp>
      <p:sp>
        <p:nvSpPr>
          <p:cNvPr id="5" name="Content Placeholder 4"/>
          <p:cNvSpPr>
            <a:spLocks noGrp="1"/>
          </p:cNvSpPr>
          <p:nvPr>
            <p:ph sz="half" idx="2"/>
          </p:nvPr>
        </p:nvSpPr>
        <p:spPr>
          <a:xfrm>
            <a:off x="457200" y="5562599"/>
            <a:ext cx="4040188" cy="563563"/>
          </a:xfrm>
        </p:spPr>
        <p:txBody>
          <a:bodyPr/>
          <a:lstStyle/>
          <a:p>
            <a:endParaRPr lang="en-US" dirty="0"/>
          </a:p>
        </p:txBody>
      </p:sp>
      <p:sp>
        <p:nvSpPr>
          <p:cNvPr id="6" name="Text Placeholder 5"/>
          <p:cNvSpPr>
            <a:spLocks noGrp="1"/>
          </p:cNvSpPr>
          <p:nvPr>
            <p:ph type="body" sz="quarter" idx="3"/>
          </p:nvPr>
        </p:nvSpPr>
        <p:spPr>
          <a:xfrm>
            <a:off x="2667000" y="4191000"/>
            <a:ext cx="4041775" cy="639762"/>
          </a:xfrm>
        </p:spPr>
        <p:txBody>
          <a:bodyPr>
            <a:normAutofit/>
          </a:bodyPr>
          <a:lstStyle/>
          <a:p>
            <a:pPr algn="ctr"/>
            <a:r>
              <a:rPr lang="fa-IR" sz="2000" dirty="0" smtClean="0">
                <a:solidFill>
                  <a:srgbClr val="0070C0"/>
                </a:solidFill>
                <a:cs typeface="0 Traffic Bold" pitchFamily="2" charset="-78"/>
              </a:rPr>
              <a:t>فروردین 1396</a:t>
            </a:r>
            <a:endParaRPr lang="en-US" sz="2000" dirty="0">
              <a:solidFill>
                <a:srgbClr val="0070C0"/>
              </a:solidFill>
              <a:cs typeface="0 Traffic Bold" pitchFamily="2" charset="-78"/>
            </a:endParaRPr>
          </a:p>
        </p:txBody>
      </p:sp>
      <p:sp>
        <p:nvSpPr>
          <p:cNvPr id="7" name="Content Placeholder 6"/>
          <p:cNvSpPr>
            <a:spLocks noGrp="1"/>
          </p:cNvSpPr>
          <p:nvPr>
            <p:ph sz="quarter" idx="4"/>
          </p:nvPr>
        </p:nvSpPr>
        <p:spPr>
          <a:xfrm>
            <a:off x="4645025" y="5562599"/>
            <a:ext cx="4041775" cy="563563"/>
          </a:xfrm>
        </p:spPr>
        <p:txBody>
          <a:bodyPr/>
          <a:lstStyle/>
          <a:p>
            <a:endParaRPr lang="en-US" dirty="0"/>
          </a:p>
        </p:txBody>
      </p:sp>
    </p:spTree>
    <p:extLst>
      <p:ext uri="{BB962C8B-B14F-4D97-AF65-F5344CB8AC3E}">
        <p14:creationId xmlns:p14="http://schemas.microsoft.com/office/powerpoint/2010/main" val="1266756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916363"/>
          </a:xfrm>
        </p:spPr>
        <p:txBody>
          <a:bodyPr>
            <a:normAutofit/>
          </a:bodyPr>
          <a:lstStyle/>
          <a:p>
            <a:pPr marL="0" indent="0" algn="r">
              <a:buNone/>
            </a:pPr>
            <a:r>
              <a:rPr lang="fa-IR" sz="2000" dirty="0" smtClean="0">
                <a:cs typeface="0 Traffic Bold" pitchFamily="2" charset="-78"/>
              </a:rPr>
              <a:t>بیماری منیر يا هیدروپس ايدیوپاتيك،  یکی از علل شایع سرگیجه دورانی حمه ای است. ماهیت مِنِیر، افزایش‌ مایع‌ درون‌ مجاری‌ نیم‌دایره‌ گوش‌ داخلی‌ که‌ مسؤول‌ حفظ‌ تعادل‌ هستند.</a:t>
            </a:r>
          </a:p>
          <a:p>
            <a:pPr marL="0" indent="0" algn="r">
              <a:buNone/>
            </a:pPr>
            <a:r>
              <a:rPr lang="fa-IR" sz="2000" dirty="0" smtClean="0">
                <a:cs typeface="0 Traffic Bold" pitchFamily="2" charset="-78"/>
              </a:rPr>
              <a:t>افزایش‌ مایع‌ با بالا بردن‌ فشار در گوش‌ داخلی‌ باعث‌ اختلال‌ تعادل‌ و گاهی‌ کاهش‌ شنوایی‌ می‌شود. در 85%-80% موارد، تنها یک‌ گوش‌ درگیر می‌شود.</a:t>
            </a:r>
          </a:p>
          <a:p>
            <a:pPr marL="0" indent="0" algn="r">
              <a:buNone/>
            </a:pPr>
            <a:r>
              <a:rPr lang="fa-IR" sz="2000" dirty="0" smtClean="0">
                <a:cs typeface="0 Traffic Bold" pitchFamily="2" charset="-78"/>
              </a:rPr>
              <a:t>منیر معمولاً بزرگسالان‌ سنین‌ 60-30 سال‌ را مبتلا می‌سازد و در خانم‌ها مختصری‌ شایع‌تر از آقایان‌ است.</a:t>
            </a:r>
          </a:p>
          <a:p>
            <a:pPr marL="0" indent="0" algn="r">
              <a:buNone/>
            </a:pPr>
            <a:endParaRPr lang="en-US" sz="2000" dirty="0">
              <a:cs typeface="0 Traffic Bold" pitchFamily="2" charset="-78"/>
            </a:endParaRPr>
          </a:p>
        </p:txBody>
      </p:sp>
      <p:sp>
        <p:nvSpPr>
          <p:cNvPr id="2" name="Title 1"/>
          <p:cNvSpPr>
            <a:spLocks noGrp="1"/>
          </p:cNvSpPr>
          <p:nvPr>
            <p:ph type="title"/>
          </p:nvPr>
        </p:nvSpPr>
        <p:spPr/>
        <p:txBody>
          <a:bodyPr/>
          <a:lstStyle/>
          <a:p>
            <a:r>
              <a:rPr lang="fa-IR" dirty="0" smtClean="0">
                <a:solidFill>
                  <a:srgbClr val="7030A0"/>
                </a:solidFill>
                <a:cs typeface="0 Jadid Bold" pitchFamily="2" charset="-78"/>
              </a:rPr>
              <a:t>تعریف</a:t>
            </a:r>
            <a:endParaRPr lang="en-US" dirty="0">
              <a:solidFill>
                <a:srgbClr val="7030A0"/>
              </a:solidFill>
              <a:cs typeface="0 Jadid Bold" pitchFamily="2" charset="-78"/>
            </a:endParaRPr>
          </a:p>
        </p:txBody>
      </p:sp>
    </p:spTree>
    <p:extLst>
      <p:ext uri="{BB962C8B-B14F-4D97-AF65-F5344CB8AC3E}">
        <p14:creationId xmlns:p14="http://schemas.microsoft.com/office/powerpoint/2010/main" val="2878426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09800"/>
            <a:ext cx="8382000" cy="2971799"/>
          </a:xfrm>
        </p:spPr>
        <p:txBody>
          <a:bodyPr>
            <a:normAutofit/>
          </a:bodyPr>
          <a:lstStyle/>
          <a:p>
            <a:pPr marL="0" indent="0" algn="r">
              <a:buNone/>
            </a:pPr>
            <a:r>
              <a:rPr lang="fa-IR" sz="2000" dirty="0" smtClean="0">
                <a:cs typeface="0 Traffic Bold" pitchFamily="2" charset="-78"/>
              </a:rPr>
              <a:t>علت بیماری هنوز ناشناخته است، اما احتمالاً عواملی مانند اثرات هورمونی و مواد عصبی- شیمیایی غیرطبیعی بر جریان خون، واکنش‌های آلرژیک، بیماری‌های خود ایمنی و سابقه خانوادگی مثبت در بروز این بیماری موثر هستند.</a:t>
            </a:r>
          </a:p>
          <a:p>
            <a:pPr marL="0" indent="0" algn="r">
              <a:buNone/>
            </a:pPr>
            <a:endParaRPr lang="fa-IR" sz="2000" dirty="0" smtClean="0">
              <a:cs typeface="0 Traffic Bold" pitchFamily="2" charset="-78"/>
            </a:endParaRPr>
          </a:p>
          <a:p>
            <a:pPr marL="0" indent="0" algn="r">
              <a:buNone/>
            </a:pPr>
            <a:endParaRPr lang="en-US" sz="2000" dirty="0">
              <a:cs typeface="0 Traffic Bold" pitchFamily="2" charset="-78"/>
            </a:endParaRPr>
          </a:p>
        </p:txBody>
      </p:sp>
      <p:sp>
        <p:nvSpPr>
          <p:cNvPr id="2" name="Title 1"/>
          <p:cNvSpPr>
            <a:spLocks noGrp="1"/>
          </p:cNvSpPr>
          <p:nvPr>
            <p:ph type="title"/>
          </p:nvPr>
        </p:nvSpPr>
        <p:spPr>
          <a:xfrm>
            <a:off x="457200" y="381000"/>
            <a:ext cx="8229600" cy="1143000"/>
          </a:xfrm>
        </p:spPr>
        <p:txBody>
          <a:bodyPr>
            <a:noAutofit/>
          </a:bodyPr>
          <a:lstStyle/>
          <a:p>
            <a:r>
              <a:rPr lang="fa-IR" sz="4400" dirty="0" smtClean="0">
                <a:solidFill>
                  <a:srgbClr val="7030A0"/>
                </a:solidFill>
                <a:cs typeface="0 Jadid Bold" pitchFamily="2" charset="-78"/>
              </a:rPr>
              <a:t>علل</a:t>
            </a:r>
            <a:endParaRPr lang="en-US" sz="2400" dirty="0">
              <a:solidFill>
                <a:srgbClr val="7030A0"/>
              </a:solidFill>
              <a:cs typeface="0 Jadid Bold" pitchFamily="2" charset="-78"/>
            </a:endParaRPr>
          </a:p>
        </p:txBody>
      </p:sp>
    </p:spTree>
    <p:extLst>
      <p:ext uri="{BB962C8B-B14F-4D97-AF65-F5344CB8AC3E}">
        <p14:creationId xmlns:p14="http://schemas.microsoft.com/office/powerpoint/2010/main" val="306480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fa-IR" sz="2000" dirty="0" smtClean="0">
                <a:cs typeface="0 Traffic Bold" pitchFamily="2" charset="-78"/>
              </a:rPr>
              <a:t>علایم این بیماری ناشنوایی حسی- عصبی متغیر و پیش رونده، وزوز گوش یا احساس صدای بلند در گوش، احساس پری یا سنگینی در گوش، احساس سرگیجه شدید همراه با استفراغ یا تهوع است.</a:t>
            </a:r>
          </a:p>
          <a:p>
            <a:pPr marL="0" indent="0" algn="just" rtl="1">
              <a:buNone/>
            </a:pPr>
            <a:endParaRPr lang="fa-IR" sz="2000" dirty="0" smtClean="0">
              <a:cs typeface="0 Traffic Bold" pitchFamily="2" charset="-78"/>
            </a:endParaRPr>
          </a:p>
          <a:p>
            <a:pPr marL="0" indent="0" algn="just" rtl="1">
              <a:buNone/>
            </a:pPr>
            <a:r>
              <a:rPr lang="fa-IR" sz="2000" dirty="0" smtClean="0">
                <a:cs typeface="0 Traffic Bold" pitchFamily="2" charset="-78"/>
              </a:rPr>
              <a:t>ولی سه نشانه </a:t>
            </a:r>
            <a:r>
              <a:rPr lang="fa-IR" sz="2000" dirty="0" smtClean="0">
                <a:solidFill>
                  <a:srgbClr val="0070C0"/>
                </a:solidFill>
                <a:cs typeface="0 Traffic Bold" pitchFamily="2" charset="-78"/>
              </a:rPr>
              <a:t>سرگیجه شدید، وزوز گوش و ناشنوایی حسی- عصبی</a:t>
            </a:r>
            <a:r>
              <a:rPr lang="fa-IR" sz="2000" dirty="0" smtClean="0">
                <a:cs typeface="0 Traffic Bold" pitchFamily="2" charset="-78"/>
              </a:rPr>
              <a:t> از مهم‌ترین علائم ابتلا به سندرم منیر است.</a:t>
            </a:r>
          </a:p>
          <a:p>
            <a:pPr marL="0" indent="0" algn="just" rtl="1">
              <a:buNone/>
            </a:pPr>
            <a:endParaRPr lang="fa-IR" sz="2000" dirty="0" smtClean="0">
              <a:cs typeface="0 Traffic Bold" pitchFamily="2" charset="-78"/>
            </a:endParaRPr>
          </a:p>
          <a:p>
            <a:pPr marL="0" indent="0" algn="just" rtl="1">
              <a:buNone/>
            </a:pPr>
            <a:r>
              <a:rPr lang="fa-IR" sz="2000" dirty="0" smtClean="0">
                <a:cs typeface="0 Traffic Bold" pitchFamily="2" charset="-78"/>
              </a:rPr>
              <a:t>سرگیجه معمولاً مشکل اصلی بیماران است، با این حال تا به حال هیچ آزمون تشخیصی قطعی برای این بیماری یافت نشده است.</a:t>
            </a:r>
            <a:endParaRPr lang="en-US" sz="2000" dirty="0">
              <a:cs typeface="0 Traffic Bold" pitchFamily="2" charset="-78"/>
            </a:endParaRPr>
          </a:p>
        </p:txBody>
      </p:sp>
      <p:sp>
        <p:nvSpPr>
          <p:cNvPr id="2" name="Title 1"/>
          <p:cNvSpPr>
            <a:spLocks noGrp="1"/>
          </p:cNvSpPr>
          <p:nvPr>
            <p:ph type="title"/>
          </p:nvPr>
        </p:nvSpPr>
        <p:spPr/>
        <p:txBody>
          <a:bodyPr/>
          <a:lstStyle/>
          <a:p>
            <a:r>
              <a:rPr lang="fa-IR" sz="4400" dirty="0" smtClean="0">
                <a:solidFill>
                  <a:srgbClr val="7030A0"/>
                </a:solidFill>
                <a:cs typeface="0 Jadid Bold" pitchFamily="2" charset="-78"/>
              </a:rPr>
              <a:t>علایم</a:t>
            </a:r>
            <a:endParaRPr lang="en-US" dirty="0">
              <a:solidFill>
                <a:srgbClr val="7030A0"/>
              </a:solidFill>
              <a:cs typeface="0 Jadid Bold" pitchFamily="2" charset="-78"/>
            </a:endParaRPr>
          </a:p>
        </p:txBody>
      </p:sp>
    </p:spTree>
    <p:extLst>
      <p:ext uri="{BB962C8B-B14F-4D97-AF65-F5344CB8AC3E}">
        <p14:creationId xmlns:p14="http://schemas.microsoft.com/office/powerpoint/2010/main" val="1171880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r">
              <a:buNone/>
            </a:pPr>
            <a:r>
              <a:rPr lang="fa-IR" sz="2000" dirty="0" smtClean="0">
                <a:cs typeface="0 Traffic Bold" pitchFamily="2" charset="-78"/>
              </a:rPr>
              <a:t>درمان در بیماری منیر ابتدا به صورت درمان </a:t>
            </a:r>
            <a:r>
              <a:rPr lang="fa-IR" sz="2000" dirty="0" smtClean="0">
                <a:solidFill>
                  <a:srgbClr val="0070C0"/>
                </a:solidFill>
                <a:cs typeface="0 Traffic Bold" pitchFamily="2" charset="-78"/>
              </a:rPr>
              <a:t>طبی و دارویی </a:t>
            </a:r>
            <a:r>
              <a:rPr lang="fa-IR" sz="2000" dirty="0" smtClean="0">
                <a:cs typeface="0 Traffic Bold" pitchFamily="2" charset="-78"/>
              </a:rPr>
              <a:t>و نهایتاً درمان </a:t>
            </a:r>
            <a:r>
              <a:rPr lang="fa-IR" sz="2000" dirty="0" smtClean="0">
                <a:solidFill>
                  <a:srgbClr val="0070C0"/>
                </a:solidFill>
                <a:cs typeface="0 Traffic Bold" pitchFamily="2" charset="-78"/>
              </a:rPr>
              <a:t>جراحی</a:t>
            </a:r>
            <a:r>
              <a:rPr lang="fa-IR" sz="2000" dirty="0" smtClean="0">
                <a:cs typeface="0 Traffic Bold" pitchFamily="2" charset="-78"/>
              </a:rPr>
              <a:t> است.</a:t>
            </a:r>
          </a:p>
          <a:p>
            <a:pPr marL="0" indent="0" algn="r">
              <a:buNone/>
            </a:pPr>
            <a:r>
              <a:rPr lang="fa-IR" sz="2000" dirty="0" smtClean="0">
                <a:cs typeface="0 Traffic Bold" pitchFamily="2" charset="-78"/>
              </a:rPr>
              <a:t>از نظر درمان بهتر است به بیمار </a:t>
            </a:r>
            <a:r>
              <a:rPr lang="fa-IR" sz="2000" dirty="0" smtClean="0">
                <a:solidFill>
                  <a:srgbClr val="0070C0"/>
                </a:solidFill>
                <a:cs typeface="0 Traffic Bold" pitchFamily="2" charset="-78"/>
              </a:rPr>
              <a:t>اطمینان و آرامش </a:t>
            </a:r>
            <a:r>
              <a:rPr lang="fa-IR" sz="2000" dirty="0" smtClean="0">
                <a:cs typeface="0 Traffic Bold" pitchFamily="2" charset="-78"/>
              </a:rPr>
              <a:t>دهیم. تجویز یک آرامبخش گاهی به بهبود بیماری کمک می‌کند. اعتقاد بر این است که غذای فرد </a:t>
            </a:r>
            <a:r>
              <a:rPr lang="fa-IR" sz="2000" dirty="0" smtClean="0">
                <a:solidFill>
                  <a:srgbClr val="0070C0"/>
                </a:solidFill>
                <a:cs typeface="0 Traffic Bold" pitchFamily="2" charset="-78"/>
              </a:rPr>
              <a:t>بی نمک </a:t>
            </a:r>
            <a:r>
              <a:rPr lang="fa-IR" sz="2000" dirty="0" smtClean="0">
                <a:cs typeface="0 Traffic Bold" pitchFamily="2" charset="-78"/>
              </a:rPr>
              <a:t>باشد و به جای نمک طعام از </a:t>
            </a:r>
            <a:r>
              <a:rPr lang="fa-IR" sz="2000" dirty="0" smtClean="0">
                <a:solidFill>
                  <a:srgbClr val="0070C0"/>
                </a:solidFill>
                <a:cs typeface="0 Traffic Bold" pitchFamily="2" charset="-78"/>
              </a:rPr>
              <a:t>کلرور پتاسیم یا کلرور آمونیوم </a:t>
            </a:r>
            <a:r>
              <a:rPr lang="fa-IR" sz="2000" dirty="0" smtClean="0">
                <a:cs typeface="0 Traffic Bold" pitchFamily="2" charset="-78"/>
              </a:rPr>
              <a:t>استفاده شود. گاهی </a:t>
            </a:r>
            <a:r>
              <a:rPr lang="fa-IR" sz="2000" dirty="0" smtClean="0">
                <a:solidFill>
                  <a:srgbClr val="0070C0"/>
                </a:solidFill>
                <a:cs typeface="0 Traffic Bold" pitchFamily="2" charset="-78"/>
              </a:rPr>
              <a:t>اسیدنیکوتینیک</a:t>
            </a:r>
            <a:r>
              <a:rPr lang="fa-IR" sz="2000" dirty="0" smtClean="0">
                <a:cs typeface="0 Traffic Bold" pitchFamily="2" charset="-78"/>
              </a:rPr>
              <a:t> نیز مؤثر است. برخی داروهای گروه </a:t>
            </a:r>
            <a:r>
              <a:rPr lang="fa-IR" sz="2000" dirty="0" smtClean="0">
                <a:solidFill>
                  <a:srgbClr val="0070C0"/>
                </a:solidFill>
                <a:cs typeface="0 Traffic Bold" pitchFamily="2" charset="-78"/>
              </a:rPr>
              <a:t>آنتی هیستامین </a:t>
            </a:r>
            <a:r>
              <a:rPr lang="fa-IR" sz="2000" dirty="0" smtClean="0">
                <a:cs typeface="0 Traffic Bold" pitchFamily="2" charset="-78"/>
              </a:rPr>
              <a:t>نیز ممکن است مؤثر واقع شوند. البته همه این موارد بعد از معاینه بیمار بایستی توسط پزشک معالج و در صورت لزوم تجویز گردد.</a:t>
            </a:r>
          </a:p>
          <a:p>
            <a:pPr marL="0" indent="0" algn="r">
              <a:buNone/>
            </a:pPr>
            <a:r>
              <a:rPr lang="fa-IR" sz="2000" dirty="0" smtClean="0">
                <a:solidFill>
                  <a:srgbClr val="0070C0"/>
                </a:solidFill>
                <a:cs typeface="0 Traffic Bold" pitchFamily="2" charset="-78"/>
              </a:rPr>
              <a:t>رژیم غذایی </a:t>
            </a:r>
            <a:r>
              <a:rPr lang="fa-IR" sz="2000" dirty="0" smtClean="0">
                <a:cs typeface="0 Traffic Bold" pitchFamily="2" charset="-78"/>
              </a:rPr>
              <a:t>در این زمینه توصیه می‌شود که در آن مایعات، محدود نیست، اما از آشامیدن آب به مقدار زیاد خودداری شود. پروتئین محدود نیست، اما کلسیم در موارد نیاز و سدیم خوراکی بسیار کم مصرف شود. تمام غذاها بدون نمک مصرف شوند و از تخم مرغ، گوشت و نان بی نمک می‌توان به طور دائم در رژیم غذایی استفاده کرد.</a:t>
            </a:r>
            <a:endParaRPr lang="en-US" sz="2000" dirty="0">
              <a:cs typeface="0 Traffic Bold" pitchFamily="2" charset="-78"/>
            </a:endParaRPr>
          </a:p>
        </p:txBody>
      </p:sp>
      <p:sp>
        <p:nvSpPr>
          <p:cNvPr id="2" name="Title 1"/>
          <p:cNvSpPr>
            <a:spLocks noGrp="1"/>
          </p:cNvSpPr>
          <p:nvPr>
            <p:ph type="title"/>
          </p:nvPr>
        </p:nvSpPr>
        <p:spPr/>
        <p:txBody>
          <a:bodyPr/>
          <a:lstStyle/>
          <a:p>
            <a:r>
              <a:rPr lang="fa-IR" sz="4800" dirty="0" smtClean="0">
                <a:solidFill>
                  <a:srgbClr val="7030A0"/>
                </a:solidFill>
                <a:cs typeface="0 Jadid Bold" pitchFamily="2" charset="-78"/>
              </a:rPr>
              <a:t>درمان</a:t>
            </a:r>
            <a:endParaRPr lang="en-US" dirty="0">
              <a:solidFill>
                <a:srgbClr val="7030A0"/>
              </a:solidFill>
              <a:cs typeface="0 Jadid Bold" pitchFamily="2" charset="-78"/>
            </a:endParaRPr>
          </a:p>
        </p:txBody>
      </p:sp>
    </p:spTree>
    <p:extLst>
      <p:ext uri="{BB962C8B-B14F-4D97-AF65-F5344CB8AC3E}">
        <p14:creationId xmlns:p14="http://schemas.microsoft.com/office/powerpoint/2010/main" val="1888528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lgn="r">
              <a:buNone/>
            </a:pPr>
            <a:r>
              <a:rPr lang="fa-IR" dirty="0" smtClean="0">
                <a:cs typeface="0 Traffic Bold" pitchFamily="2" charset="-78"/>
              </a:rPr>
              <a:t>در صورتی که به درمان‌های دارویی پاسخ منفی داده شود و حملات ناتوان کننده سرگیجه ادامه یابد، از درمان جراحی استفاده می‌شود.</a:t>
            </a:r>
          </a:p>
          <a:p>
            <a:pPr marL="0" indent="0" algn="r">
              <a:buNone/>
            </a:pPr>
            <a:endParaRPr lang="fa-IR" dirty="0" smtClean="0">
              <a:cs typeface="0 Traffic Bold" pitchFamily="2" charset="-78"/>
            </a:endParaRPr>
          </a:p>
          <a:p>
            <a:pPr marL="0" indent="0" algn="r">
              <a:buNone/>
            </a:pPr>
            <a:r>
              <a:rPr lang="fa-IR" dirty="0" smtClean="0">
                <a:cs typeface="0 Traffic Bold" pitchFamily="2" charset="-78"/>
              </a:rPr>
              <a:t>هنگام سرگیجه فرد باید بنشیند یا هنگام درازکشیدن، چشم‌ها را باز نگه دارد و به یک نقطه خیره شود.</a:t>
            </a:r>
          </a:p>
          <a:p>
            <a:pPr marL="0" indent="0" algn="r">
              <a:buNone/>
            </a:pPr>
            <a:endParaRPr lang="fa-IR" dirty="0" smtClean="0">
              <a:cs typeface="0 Traffic Bold" pitchFamily="2" charset="-78"/>
            </a:endParaRPr>
          </a:p>
          <a:p>
            <a:pPr marL="0" indent="0" algn="r">
              <a:buNone/>
            </a:pPr>
            <a:r>
              <a:rPr lang="fa-IR" dirty="0" smtClean="0">
                <a:cs typeface="0 Traffic Bold" pitchFamily="2" charset="-78"/>
              </a:rPr>
              <a:t>حملات سرگیجه ممکن است بین چند دقیقه تا حتی چند ساعت طول بکشد و با وزوز گوش و کاهش شنوایی همراه باشد. شروع سرگیجه‌ها ناگهانی است و گاهی شدت سرگیجه به حدی است که بیمار قادر به راه رفتن و ایستادن نیست.</a:t>
            </a:r>
          </a:p>
          <a:p>
            <a:pPr marL="0" indent="0" algn="r">
              <a:buNone/>
            </a:pPr>
            <a:endParaRPr lang="fa-IR" dirty="0" smtClean="0">
              <a:cs typeface="0 Traffic Bold" pitchFamily="2" charset="-78"/>
            </a:endParaRPr>
          </a:p>
          <a:p>
            <a:pPr marL="0" indent="0" algn="r">
              <a:buNone/>
            </a:pPr>
            <a:r>
              <a:rPr lang="fa-IR" dirty="0" smtClean="0">
                <a:cs typeface="0 Traffic Bold" pitchFamily="2" charset="-78"/>
              </a:rPr>
              <a:t>همچنین تشویق بیمار به نوشیدن مایعات و پرهیز از مواد کافئین‌دار مانند نوشابه‌ها، قهوه، چای پررنگ و نهایتاً بهبود وضعیت روانی و اجتماعی در این بیماران با انجام اقدامات موثر توصیه می‌شود.</a:t>
            </a:r>
            <a:endParaRPr lang="en-US" dirty="0">
              <a:cs typeface="0 Traffic Bold" pitchFamily="2" charset="-78"/>
            </a:endParaRP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05047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r">
              <a:buNone/>
            </a:pPr>
            <a:r>
              <a:rPr lang="fa-IR" sz="2000" dirty="0" smtClean="0">
                <a:cs typeface="0 Traffic Bold" pitchFamily="2" charset="-78"/>
              </a:rPr>
              <a:t>– آلرژی</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 اختلالات متابولیکی مثل دیابت</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 اختلالات عروقی مانند میگرن</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 عفونت‌های ویروسی</a:t>
            </a:r>
          </a:p>
          <a:p>
            <a:pPr marL="0" indent="0" algn="r">
              <a:buNone/>
            </a:pPr>
            <a:endParaRPr lang="fa-IR" sz="2000" dirty="0" smtClean="0">
              <a:cs typeface="0 Traffic Bold" pitchFamily="2" charset="-78"/>
            </a:endParaRPr>
          </a:p>
          <a:p>
            <a:pPr marL="0" indent="0" algn="r">
              <a:buNone/>
            </a:pPr>
            <a:r>
              <a:rPr lang="fa-IR" sz="2000" dirty="0" smtClean="0">
                <a:cs typeface="0 Traffic Bold" pitchFamily="2" charset="-78"/>
              </a:rPr>
              <a:t>– سیفلیس گوش</a:t>
            </a:r>
            <a:endParaRPr lang="en-US" sz="2000" dirty="0">
              <a:cs typeface="0 Traffic Bold" pitchFamily="2" charset="-78"/>
            </a:endParaRPr>
          </a:p>
        </p:txBody>
      </p:sp>
      <p:sp>
        <p:nvSpPr>
          <p:cNvPr id="2" name="Title 1"/>
          <p:cNvSpPr>
            <a:spLocks noGrp="1"/>
          </p:cNvSpPr>
          <p:nvPr>
            <p:ph type="title"/>
          </p:nvPr>
        </p:nvSpPr>
        <p:spPr/>
        <p:txBody>
          <a:bodyPr/>
          <a:lstStyle/>
          <a:p>
            <a:r>
              <a:rPr lang="fa-IR" sz="4400" dirty="0" smtClean="0">
                <a:solidFill>
                  <a:srgbClr val="7030A0"/>
                </a:solidFill>
                <a:cs typeface="0 Jadid Bold" pitchFamily="2" charset="-78"/>
              </a:rPr>
              <a:t>زمینه های بروز یا تشدید بیماری</a:t>
            </a:r>
            <a:endParaRPr lang="en-US" sz="4400" dirty="0">
              <a:solidFill>
                <a:srgbClr val="7030A0"/>
              </a:solidFill>
              <a:cs typeface="0 Jadid Bold" pitchFamily="2" charset="-78"/>
            </a:endParaRPr>
          </a:p>
        </p:txBody>
      </p:sp>
    </p:spTree>
    <p:extLst>
      <p:ext uri="{BB962C8B-B14F-4D97-AF65-F5344CB8AC3E}">
        <p14:creationId xmlns:p14="http://schemas.microsoft.com/office/powerpoint/2010/main" val="10799220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48</TotalTime>
  <Words>889</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Hardcover</vt:lpstr>
      <vt:lpstr>PowerPoint Presentation</vt:lpstr>
      <vt:lpstr>PowerPoint Presentation</vt:lpstr>
      <vt:lpstr>سندرم منیر</vt:lpstr>
      <vt:lpstr>تعریف</vt:lpstr>
      <vt:lpstr>علل</vt:lpstr>
      <vt:lpstr>علایم</vt:lpstr>
      <vt:lpstr>درمان</vt:lpstr>
      <vt:lpstr>PowerPoint Presentation</vt:lpstr>
      <vt:lpstr>زمینه های بروز یا تشدید بیماری</vt:lpstr>
      <vt:lpstr>نکته ای برای از بین رفتن سرگیجه و احتمال سقوط:   در هنگام سرگیجه، دو بالش را در دو طرف سر قرار دهید و چشم‌های خود را ببندید و در محیطی آرام و مناسب قرار بگیرید.</vt:lpstr>
      <vt:lpstr>چند نکته</vt:lpstr>
      <vt:lpstr> ارتباط سندرم منیر و قند خون</vt:lpstr>
      <vt:lpstr>PowerPoint Presentation</vt:lpstr>
      <vt:lpstr>پایان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pc06</dc:creator>
  <cp:lastModifiedBy>pc06</cp:lastModifiedBy>
  <cp:revision>5</cp:revision>
  <dcterms:created xsi:type="dcterms:W3CDTF">2017-07-28T01:09:55Z</dcterms:created>
  <dcterms:modified xsi:type="dcterms:W3CDTF">2017-07-28T01:58:04Z</dcterms:modified>
</cp:coreProperties>
</file>