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87" r:id="rId1"/>
  </p:sldMasterIdLst>
  <p:notesMasterIdLst>
    <p:notesMasterId r:id="rId17"/>
  </p:notesMasterIdLst>
  <p:sldIdLst>
    <p:sldId id="271" r:id="rId2"/>
    <p:sldId id="272"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5BFF637D-4F6F-444F-ABA5-C7D5F044BAB1}">
          <p14:sldIdLst>
            <p14:sldId id="271"/>
            <p14:sldId id="272"/>
            <p14:sldId id="257"/>
            <p14:sldId id="259"/>
            <p14:sldId id="260"/>
            <p14:sldId id="261"/>
            <p14:sldId id="262"/>
            <p14:sldId id="263"/>
            <p14:sldId id="264"/>
            <p14:sldId id="265"/>
            <p14:sldId id="266"/>
            <p14:sldId id="267"/>
            <p14:sldId id="268"/>
            <p14:sldId id="269"/>
            <p14:sldId id="27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ngle" initials="s" lastIdx="3" clrIdx="0">
    <p:extLst>
      <p:ext uri="{19B8F6BF-5375-455C-9EA6-DF929625EA0E}">
        <p15:presenceInfo xmlns:p15="http://schemas.microsoft.com/office/powerpoint/2012/main" userId="sing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23628"/>
    <a:srgbClr val="0A563E"/>
    <a:srgbClr val="343224"/>
    <a:srgbClr val="2F20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434" autoAdjust="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sorterViewPr>
    <p:cViewPr>
      <p:scale>
        <a:sx n="182" d="100"/>
        <a:sy n="182" d="100"/>
      </p:scale>
      <p:origin x="0" y="-13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9BF5D7-2E7C-43F0-BFB5-575565CB0E15}" type="datetimeFigureOut">
              <a:rPr lang="en-US" smtClean="0"/>
              <a:t>5/29/2015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E2C74F-1969-4176-B867-2AD3A3995AE4}" type="slidenum">
              <a:rPr lang="en-US" smtClean="0"/>
              <a:t>‹#›</a:t>
            </a:fld>
            <a:endParaRPr lang="en-US"/>
          </a:p>
        </p:txBody>
      </p:sp>
    </p:spTree>
    <p:extLst>
      <p:ext uri="{BB962C8B-B14F-4D97-AF65-F5344CB8AC3E}">
        <p14:creationId xmlns:p14="http://schemas.microsoft.com/office/powerpoint/2010/main" val="1192002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1652696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9063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781137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A4C008-62E8-459D-B432-A717F8E84835}"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90791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5785131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235091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5472104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552243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2396853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1027347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306296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3197834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2800353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2835874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413226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1483785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373C39-B7B3-4F6C-8164-8EF76C56F844}" type="datetimeFigureOut">
              <a:rPr lang="en-US" smtClean="0"/>
              <a:t>5/29/2015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A4C008-62E8-459D-B432-A717F8E84835}" type="slidenum">
              <a:rPr lang="en-US" smtClean="0"/>
              <a:t>‹#›</a:t>
            </a:fld>
            <a:endParaRPr lang="en-US" dirty="0"/>
          </a:p>
        </p:txBody>
      </p:sp>
    </p:spTree>
    <p:extLst>
      <p:ext uri="{BB962C8B-B14F-4D97-AF65-F5344CB8AC3E}">
        <p14:creationId xmlns:p14="http://schemas.microsoft.com/office/powerpoint/2010/main" val="3678839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B373C39-B7B3-4F6C-8164-8EF76C56F844}" type="datetimeFigureOut">
              <a:rPr lang="en-US" smtClean="0"/>
              <a:t>5/29/2015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4A4C008-62E8-459D-B432-A717F8E84835}" type="slidenum">
              <a:rPr lang="en-US" smtClean="0"/>
              <a:t>‹#›</a:t>
            </a:fld>
            <a:endParaRPr lang="en-US" dirty="0"/>
          </a:p>
        </p:txBody>
      </p:sp>
    </p:spTree>
    <p:extLst>
      <p:ext uri="{BB962C8B-B14F-4D97-AF65-F5344CB8AC3E}">
        <p14:creationId xmlns:p14="http://schemas.microsoft.com/office/powerpoint/2010/main" val="345362259"/>
      </p:ext>
    </p:extLst>
  </p:cSld>
  <p:clrMap bg1="dk1" tx1="lt1" bg2="dk2" tx2="lt2" accent1="accent1" accent2="accent2" accent3="accent3" accent4="accent4" accent5="accent5" accent6="accent6" hlink="hlink" folHlink="folHlink"/>
  <p:sldLayoutIdLst>
    <p:sldLayoutId id="2147484588" r:id="rId1"/>
    <p:sldLayoutId id="2147484589" r:id="rId2"/>
    <p:sldLayoutId id="2147484590" r:id="rId3"/>
    <p:sldLayoutId id="2147484591" r:id="rId4"/>
    <p:sldLayoutId id="2147484592" r:id="rId5"/>
    <p:sldLayoutId id="2147484593" r:id="rId6"/>
    <p:sldLayoutId id="2147484594" r:id="rId7"/>
    <p:sldLayoutId id="2147484595" r:id="rId8"/>
    <p:sldLayoutId id="2147484596" r:id="rId9"/>
    <p:sldLayoutId id="2147484597" r:id="rId10"/>
    <p:sldLayoutId id="2147484598" r:id="rId11"/>
    <p:sldLayoutId id="2147484599" r:id="rId12"/>
    <p:sldLayoutId id="2147484600" r:id="rId13"/>
    <p:sldLayoutId id="2147484601" r:id="rId14"/>
    <p:sldLayoutId id="2147484602" r:id="rId15"/>
    <p:sldLayoutId id="2147484603" r:id="rId16"/>
    <p:sldLayoutId id="2147484604"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5255" y="1025267"/>
            <a:ext cx="6095238" cy="4469841"/>
          </a:xfrm>
          <a:prstGeom prst="rect">
            <a:avLst/>
          </a:prstGeom>
        </p:spPr>
      </p:pic>
      <p:sp>
        <p:nvSpPr>
          <p:cNvPr id="9" name="TextBox 8"/>
          <p:cNvSpPr txBox="1"/>
          <p:nvPr/>
        </p:nvSpPr>
        <p:spPr>
          <a:xfrm>
            <a:off x="2687783" y="5112327"/>
            <a:ext cx="6650182" cy="1323439"/>
          </a:xfrm>
          <a:prstGeom prst="rect">
            <a:avLst/>
          </a:prstGeom>
          <a:noFill/>
          <a:effectLst>
            <a:outerShdw blurRad="50800" dist="38100" dir="10800000" algn="r" rotWithShape="0">
              <a:prstClr val="black">
                <a:alpha val="40000"/>
              </a:prstClr>
            </a:outerShdw>
          </a:effectLst>
        </p:spPr>
        <p:txBody>
          <a:bodyPr wrap="square" rtlCol="0">
            <a:spAutoFit/>
          </a:bodyPr>
          <a:lstStyle/>
          <a:p>
            <a:r>
              <a:rPr lang="fa-IR" sz="8000" dirty="0" smtClean="0">
                <a:latin typeface="IranNastaliq" panose="02020505000000020003" pitchFamily="18" charset="0"/>
                <a:cs typeface="IranNastaliq" panose="02020505000000020003" pitchFamily="18" charset="0"/>
              </a:rPr>
              <a:t>موسسه آموزش عالی شمس تبریزی خوی      </a:t>
            </a:r>
            <a:endParaRPr lang="en-US" sz="8000" dirty="0">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2956598221"/>
      </p:ext>
    </p:extLst>
  </p:cSld>
  <p:clrMapOvr>
    <a:masterClrMapping/>
  </p:clrMapOvr>
  <p:transition spd="slow" advTm="7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edge">
                                      <p:cBhvr>
                                        <p:cTn id="14"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38149" y="342901"/>
            <a:ext cx="11449051" cy="5632311"/>
          </a:xfrm>
          <a:prstGeom prst="rect">
            <a:avLst/>
          </a:prstGeom>
        </p:spPr>
        <p:txBody>
          <a:bodyPr wrap="square">
            <a:spAutoFit/>
          </a:bodyPr>
          <a:lstStyle/>
          <a:p>
            <a:pPr algn="r"/>
            <a:r>
              <a:rPr lang="ar-SA" dirty="0">
                <a:latin typeface="Calibri" panose="020F0502020204030204" pitchFamily="34" charset="0"/>
                <a:ea typeface="Calibri" panose="020F0502020204030204" pitchFamily="34" charset="0"/>
                <a:cs typeface="Terafik" panose="01000500000000000000" pitchFamily="2" charset="-78"/>
              </a:rPr>
              <a:t>لذا، رقم سود بر مناسبات اقتصادی افراد ذینفع و ذیربط تاثیر گذار است. از آنجا که محتوای اطلاعاتی تعدیلات سنواتی، اصلاح یا تعدیل سودی است که در دوره‌های قبل مبنای تصمیم‌گیری‌های اقتصادی قرار گرفته است؛ اما این رقم سود تعدیل شده، با تاخیر و پس از اخذ تصمیمات مرتبط، ارائه می‌شود</a:t>
            </a:r>
            <a:r>
              <a:rPr lang="fa-IR" dirty="0">
                <a:latin typeface="Calibri" panose="020F0502020204030204" pitchFamily="34" charset="0"/>
                <a:ea typeface="Calibri" panose="020F0502020204030204" pitchFamily="34" charset="0"/>
                <a:cs typeface="Terafik" panose="01000500000000000000" pitchFamily="2" charset="-78"/>
              </a:rPr>
              <a:t>.</a:t>
            </a:r>
            <a:r>
              <a:rPr lang="en-US" dirty="0">
                <a:latin typeface="Calibri" panose="020F0502020204030204" pitchFamily="34" charset="0"/>
                <a:ea typeface="Calibri" panose="020F0502020204030204" pitchFamily="34" charset="0"/>
                <a:cs typeface="Terafik" panose="01000500000000000000" pitchFamily="2" charset="-78"/>
              </a:rPr>
              <a:t> </a:t>
            </a:r>
            <a:br>
              <a:rPr lang="en-US" dirty="0">
                <a:latin typeface="Calibri" panose="020F0502020204030204" pitchFamily="34" charset="0"/>
                <a:ea typeface="Calibri" panose="020F0502020204030204" pitchFamily="34" charset="0"/>
                <a:cs typeface="Terafik" panose="01000500000000000000" pitchFamily="2" charset="-78"/>
              </a:rPr>
            </a:br>
            <a:endParaRPr lang="fa-IR" dirty="0">
              <a:latin typeface="Calibri" panose="020F0502020204030204" pitchFamily="34" charset="0"/>
              <a:ea typeface="Calibri" panose="020F0502020204030204" pitchFamily="34" charset="0"/>
              <a:cs typeface="Terafik" panose="01000500000000000000" pitchFamily="2" charset="-78"/>
            </a:endParaRPr>
          </a:p>
          <a:p>
            <a:pPr algn="r"/>
            <a:r>
              <a:rPr lang="ar-SA" dirty="0">
                <a:latin typeface="Calibri" panose="020F0502020204030204" pitchFamily="34" charset="0"/>
                <a:ea typeface="Calibri" panose="020F0502020204030204" pitchFamily="34" charset="0"/>
                <a:cs typeface="Terafik" panose="01000500000000000000" pitchFamily="2" charset="-78"/>
              </a:rPr>
              <a:t>از این رو، در بسیاری از موارد امکان باز‌نگری در تصمیمات گذشته و یا اصلاح جریان‌های نقدی مبتنی بر این اطلاعات وجود ندارددر استاندارد حسابداری ، تعدیلات‌ سنواتی‌ «اقلام‌ مربوط‌ به‌ سنوات‌ قبل‌ که‌ در تعدیل‌ مانده‌ سود (زیان‌) انباشته‌ ابتدای‌ دوره‌ منظور می‌گردد و محدود به اقلامی که‌ از «تغییر در رویه‌ حسابداری‌» و اصلاح‌ اشتباه ناشی‌ گردد تعریف شده است</a:t>
            </a:r>
            <a:r>
              <a:rPr lang="fa-IR" dirty="0">
                <a:latin typeface="Calibri" panose="020F0502020204030204" pitchFamily="34" charset="0"/>
                <a:ea typeface="Calibri" panose="020F0502020204030204" pitchFamily="34" charset="0"/>
                <a:cs typeface="Terafik" panose="01000500000000000000" pitchFamily="2" charset="-78"/>
              </a:rPr>
              <a:t>.</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وجود تعدیلات سنواتی‌‌، علاوه بر آثار تغییر رویه، در بیشتر موارد نشان دهنده وجود تحریف بااهمیت یا اساسی در صورت‌های مالی دوره های گذشته است که در رعایت استانداردهای حسابداری، اصلاح مربوطه به‌دلیل با اهمیت بودن، در سود و زیان دوره‌ گزارش منظور نمی‌‌‌شود. این بدان معنا است که استفاده‌‌کنندگان صورت‌های مالی، دچار تصمیم‌‌گیری نادرست بر اساس اطلاعات نادرست شده‌اند که منشا غیر‌سیستماتیک از نوع گمراه کننده داشته است</a:t>
            </a:r>
            <a:r>
              <a:rPr lang="fa-IR" dirty="0">
                <a:latin typeface="Calibri" panose="020F0502020204030204" pitchFamily="34" charset="0"/>
                <a:ea typeface="Calibri" panose="020F0502020204030204" pitchFamily="34" charset="0"/>
                <a:cs typeface="Terafik" panose="01000500000000000000" pitchFamily="2" charset="-78"/>
              </a:rPr>
              <a:t>.</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ایجاد فضای بی‌اعتمادی در بازار سرمایه، غیرقابل اتکاء تصور شدن صورت‌های مالی، تلاش برای دسترسی به اطلاعات در بیرون از بورس و ‌‌‌بخشی از پیامدهای این امر هستن</a:t>
            </a:r>
            <a:r>
              <a:rPr lang="fa-IR" dirty="0">
                <a:latin typeface="Calibri" panose="020F0502020204030204" pitchFamily="34" charset="0"/>
                <a:ea typeface="Calibri" panose="020F0502020204030204" pitchFamily="34" charset="0"/>
                <a:cs typeface="Terafik" panose="01000500000000000000" pitchFamily="2" charset="-78"/>
              </a:rPr>
              <a:t>د.</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بنابراین، ارائه تعدیلات سنواتی در دوره‌های متوالی و رواج آن میان شرکت‌های ایرانی، به اعتبار صورت‌های مالی صدمه می‌زند و موجب تخصیص و توزیع ناکار آمد ثروت در جامعه و کاهش اعتماد مردم به بازارهای سرمایه می‌گردد</a:t>
            </a:r>
            <a:r>
              <a:rPr lang="fa-IR" dirty="0">
                <a:latin typeface="Calibri" panose="020F0502020204030204" pitchFamily="34" charset="0"/>
                <a:ea typeface="Calibri" panose="020F0502020204030204" pitchFamily="34" charset="0"/>
                <a:cs typeface="Terafik" panose="01000500000000000000" pitchFamily="2" charset="-78"/>
              </a:rPr>
              <a:t>.</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یکی دیگر از پیامدهای منفی تعدیلات سنواتی، اثر آن بر اعتبار حرفه حسابرسی است. هدف حسابرسان اعتبار بخشی به صورت‌های مالی است. صورت‌هایی که اکثر اطلاعات مورد نیاز برای تصمیم‌گیری در آن نهفته است</a:t>
            </a:r>
            <a:r>
              <a:rPr lang="fa-IR" dirty="0">
                <a:latin typeface="Calibri" panose="020F0502020204030204" pitchFamily="34" charset="0"/>
                <a:ea typeface="Calibri" panose="020F0502020204030204" pitchFamily="34" charset="0"/>
                <a:cs typeface="Terafik" panose="01000500000000000000" pitchFamily="2" charset="-78"/>
              </a:rPr>
              <a:t>.</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زمانی که صورت‌های مالی حسابرسی شده دوره‌های گذشته به دلیل اشتباهات حسابداری </a:t>
            </a:r>
            <a:endParaRPr lang="en-US" dirty="0"/>
          </a:p>
        </p:txBody>
      </p:sp>
    </p:spTree>
    <p:extLst>
      <p:ext uri="{BB962C8B-B14F-4D97-AF65-F5344CB8AC3E}">
        <p14:creationId xmlns:p14="http://schemas.microsoft.com/office/powerpoint/2010/main" val="38019880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5000">
        <p15:prstTrans prst="peelOff" invX="1"/>
      </p:transition>
    </mc:Choice>
    <mc:Fallback xmlns="">
      <p:transition spd="slow" advTm="35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91571" y="510741"/>
            <a:ext cx="11081983" cy="6186309"/>
          </a:xfrm>
          <a:prstGeom prst="rect">
            <a:avLst/>
          </a:prstGeom>
        </p:spPr>
        <p:txBody>
          <a:bodyPr wrap="square">
            <a:spAutoFit/>
          </a:bodyPr>
          <a:lstStyle/>
          <a:p>
            <a:pPr algn="r" rtl="1"/>
            <a:r>
              <a:rPr lang="ar-SA" dirty="0">
                <a:cs typeface="Terafik" panose="01000500000000000000" pitchFamily="2" charset="-78"/>
              </a:rPr>
              <a:t>بااهمیت به طور مکرر تجدید ارائه می‌شود، اعتماد جامعه نسبت به اظهار نظر حسابرسان مستقل کمرنگ می‌شود. حرفه‌ای که پایه و اساس آن اعتماد جامعه است و اگر این اعتماد نباشد جایگاه آن در خطر است</a:t>
            </a:r>
            <a:r>
              <a:rPr lang="en-US" dirty="0">
                <a:cs typeface="Terafik" panose="01000500000000000000" pitchFamily="2" charset="-78"/>
              </a:rPr>
              <a:t>.</a:t>
            </a:r>
            <a:br>
              <a:rPr lang="en-US" dirty="0">
                <a:cs typeface="Terafik" panose="01000500000000000000" pitchFamily="2" charset="-78"/>
              </a:rPr>
            </a:br>
            <a:r>
              <a:rPr lang="en-US" dirty="0">
                <a:cs typeface="Terafik" panose="01000500000000000000" pitchFamily="2" charset="-78"/>
              </a:rPr>
              <a:t/>
            </a:r>
            <a:br>
              <a:rPr lang="en-US" dirty="0">
                <a:cs typeface="Terafik" panose="01000500000000000000" pitchFamily="2" charset="-78"/>
              </a:rPr>
            </a:br>
            <a:r>
              <a:rPr lang="ar-SA" dirty="0">
                <a:cs typeface="Terafik" panose="01000500000000000000" pitchFamily="2" charset="-78"/>
              </a:rPr>
              <a:t>از آنجا که تجدید ارائه صورت‌های مالی و ارائه رقم تعدیلات سنواتی می‌تواند پیامی منفی را به بازار سرمایه مخابره نماید، آگاهی از اهمیت و ماهیت تعدیلات سنواتی به تحلیلگران، سرمایه‌گذاران و اعتباردهندگان کمک می‌کند تا تصمیمات اقتصادی آگاهانه‌تری اتخاذ کنند</a:t>
            </a:r>
            <a:r>
              <a:rPr lang="en-US" dirty="0">
                <a:cs typeface="Terafik" panose="01000500000000000000" pitchFamily="2" charset="-78"/>
              </a:rPr>
              <a:t>.</a:t>
            </a:r>
            <a:br>
              <a:rPr lang="en-US" dirty="0">
                <a:cs typeface="Terafik" panose="01000500000000000000" pitchFamily="2" charset="-78"/>
              </a:rPr>
            </a:br>
            <a:r>
              <a:rPr lang="ar-SA" dirty="0">
                <a:cs typeface="Terafik" panose="01000500000000000000" pitchFamily="2" charset="-78"/>
              </a:rPr>
              <a:t>با توجه به گسترش استفاده از سیستم‌های اطلاعات حسابداری و افزایش تعداد حسابداران متخصص در ایران و محدود شدن روش‌های حسابداری با افزایش تعداد استانداردهای حسابداری و قوانین مربوطه، انتظار می‌رود که انجام تعدیلات سنواتی و تجدید ارائه صورت‌های مالی کاهش یابد</a:t>
            </a:r>
            <a:r>
              <a:rPr lang="en-US" dirty="0">
                <a:cs typeface="Terafik" panose="01000500000000000000" pitchFamily="2" charset="-78"/>
              </a:rPr>
              <a:t>.</a:t>
            </a:r>
            <a:br>
              <a:rPr lang="en-US" dirty="0">
                <a:cs typeface="Terafik" panose="01000500000000000000" pitchFamily="2" charset="-78"/>
              </a:rPr>
            </a:br>
            <a:r>
              <a:rPr lang="en-US" dirty="0">
                <a:cs typeface="Terafik" panose="01000500000000000000" pitchFamily="2" charset="-78"/>
              </a:rPr>
              <a:t/>
            </a:r>
            <a:br>
              <a:rPr lang="en-US" dirty="0">
                <a:cs typeface="Terafik" panose="01000500000000000000" pitchFamily="2" charset="-78"/>
              </a:rPr>
            </a:br>
            <a:r>
              <a:rPr lang="ar-SA" dirty="0">
                <a:cs typeface="Terafik" panose="01000500000000000000" pitchFamily="2" charset="-78"/>
              </a:rPr>
              <a:t>بنابراین، در صورت افزایش یا ثابت ماندن تعداد این قبیل شرکت‌ها، به ویژه با توجه به اهمیت رقم تعدیلات سنواتی نسبت به سود خالص دوره و سود و زیان انباشته ابتدای دوره، این تصور می‌تواند به ذهن متبادر شود که اشتباه حسابداری و اصلاح آن در دوره‌های آتی منافعی را برای مدیریت شرکت‌ها به همراه دارد و اطلاعات حسابداری، علاوه بر اینکه عاری از اشتباه نیست، از تمایلات جانبدارانه نیز عاری نمی‌باشد</a:t>
            </a:r>
            <a:r>
              <a:rPr lang="en-US" dirty="0">
                <a:cs typeface="Terafik" panose="01000500000000000000" pitchFamily="2" charset="-78"/>
              </a:rPr>
              <a:t>.</a:t>
            </a:r>
            <a:br>
              <a:rPr lang="en-US" dirty="0">
                <a:cs typeface="Terafik" panose="01000500000000000000" pitchFamily="2" charset="-78"/>
              </a:rPr>
            </a:br>
            <a:r>
              <a:rPr lang="en-US" dirty="0">
                <a:cs typeface="Terafik" panose="01000500000000000000" pitchFamily="2" charset="-78"/>
              </a:rPr>
              <a:t/>
            </a:r>
            <a:br>
              <a:rPr lang="en-US" dirty="0">
                <a:cs typeface="Terafik" panose="01000500000000000000" pitchFamily="2" charset="-78"/>
              </a:rPr>
            </a:br>
            <a:r>
              <a:rPr lang="ar-SA" dirty="0">
                <a:cs typeface="Terafik" panose="01000500000000000000" pitchFamily="2" charset="-78"/>
              </a:rPr>
              <a:t>با مطالب گفته شده در بالا، عزم جدی برای پیشگیری از تحریف صورت‌های مالی و جلوه مباح آن در قالب تعدیلات سنواتی‌‌، خواسته معقول و مشروع استفاده‌‌کنندگان اطلاعات بازارهای سرمایه است. بنابراین، نهادهای نظارتی، مخصوصا سازمان بورس و اوراق بهادار و تدوین کنندگان استانداردهای حسابداری باید در پی ایجاد قوانین و استانداردهایی در راستای کاهش تعدیلات سنواتی باشند</a:t>
            </a:r>
            <a:r>
              <a:rPr lang="en-US" dirty="0">
                <a:cs typeface="Terafik" panose="01000500000000000000" pitchFamily="2" charset="-78"/>
              </a:rPr>
              <a:t>.</a:t>
            </a:r>
            <a:endParaRPr lang="fa-IR" dirty="0">
              <a:cs typeface="Terafik" panose="01000500000000000000" pitchFamily="2" charset="-78"/>
            </a:endParaRPr>
          </a:p>
          <a:p>
            <a:pPr algn="r" rtl="1"/>
            <a:r>
              <a:rPr lang="en-US" dirty="0">
                <a:cs typeface="Terafik" panose="01000500000000000000" pitchFamily="2" charset="-78"/>
              </a:rPr>
              <a:t/>
            </a:r>
            <a:br>
              <a:rPr lang="en-US" dirty="0">
                <a:cs typeface="Terafik" panose="01000500000000000000" pitchFamily="2" charset="-78"/>
              </a:rPr>
            </a:br>
            <a:r>
              <a:rPr lang="ar-SA" b="1" dirty="0">
                <a:cs typeface="Terafik" panose="01000500000000000000" pitchFamily="2" charset="-78"/>
              </a:rPr>
              <a:t>گردش بازار سرمایه</a:t>
            </a:r>
            <a:endParaRPr lang="fa-IR" b="1" dirty="0">
              <a:cs typeface="Terafik" panose="01000500000000000000" pitchFamily="2" charset="-78"/>
            </a:endParaRPr>
          </a:p>
          <a:p>
            <a:pPr algn="r" rtl="1"/>
            <a:endParaRPr lang="en-US" dirty="0"/>
          </a:p>
          <a:p>
            <a:pPr algn="r"/>
            <a:r>
              <a:rPr lang="ar-SA" dirty="0">
                <a:latin typeface="Calibri" panose="020F0502020204030204" pitchFamily="34" charset="0"/>
                <a:ea typeface="Calibri" panose="020F0502020204030204" pitchFamily="34" charset="0"/>
                <a:cs typeface="Terafik" panose="01000500000000000000" pitchFamily="2" charset="-78"/>
              </a:rPr>
              <a:t>واکنش بازار سرمایه به ارائه سود مجدد می شوند که بیشتر منفی هستند تعدیلات سنواتی برای بازار حاوی اطلاعات جدیدی است از دیدگاه سرمایه گذاران تعدیلات سنواتی فقط فقط </a:t>
            </a:r>
            <a:r>
              <a:rPr lang="ar-SA" dirty="0"/>
              <a:t>بیانگرمشکلات عملکرد دوره گذشته نیست </a:t>
            </a:r>
            <a:endParaRPr lang="en-US" dirty="0"/>
          </a:p>
        </p:txBody>
      </p:sp>
    </p:spTree>
    <p:extLst>
      <p:ext uri="{BB962C8B-B14F-4D97-AF65-F5344CB8AC3E}">
        <p14:creationId xmlns:p14="http://schemas.microsoft.com/office/powerpoint/2010/main" val="39611071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5000">
        <p15:prstTrans prst="peelOff" invX="1"/>
      </p:transition>
    </mc:Choice>
    <mc:Fallback xmlns="">
      <p:transition spd="slow" advTm="35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00252" y="311248"/>
            <a:ext cx="11655187" cy="6155531"/>
          </a:xfrm>
          <a:prstGeom prst="rect">
            <a:avLst/>
          </a:prstGeom>
        </p:spPr>
        <p:txBody>
          <a:bodyPr wrap="square">
            <a:spAutoFit/>
          </a:bodyPr>
          <a:lstStyle/>
          <a:p>
            <a:pPr algn="r" rtl="1"/>
            <a:r>
              <a:rPr lang="ar-SA" sz="1600" dirty="0">
                <a:cs typeface="Terafik" panose="01000500000000000000" pitchFamily="2" charset="-78"/>
              </a:rPr>
              <a:t>بلکه نوعی پیش بینی مشکلات آتی برای شرکت و مدیریت آن محسوب می شود و موجب سلب اطمینان سرمایه گذاران نسبت به اعتبار وشایستگی مدیریت و کاهش کیفیت سود های گزارش شده می گردد، در حقیقت تعدیلات سنواتی ارئه شده در صورت حساب گردش سود به صورت شفاف و صریح ، پیام و علایمی پیرامون قابل اتکا نبودن صورت های مالی دوره گذشته و کیفیت پایین آنها ارائه می نماید.</a:t>
            </a:r>
            <a:endParaRPr lang="en-US" dirty="0"/>
          </a:p>
          <a:p>
            <a:pPr algn="r" rtl="1"/>
            <a:r>
              <a:rPr lang="ar-SA" sz="1600" dirty="0">
                <a:cs typeface="Terafik" panose="01000500000000000000" pitchFamily="2" charset="-78"/>
              </a:rPr>
              <a:t>واکنش به اعلان تجدید ارائه سالانه و فصلی می باشد .</a:t>
            </a:r>
            <a:r>
              <a:rPr lang="en-US" sz="1600" dirty="0">
                <a:cs typeface="Terafik" panose="01000500000000000000" pitchFamily="2" charset="-78"/>
              </a:rPr>
              <a:t/>
            </a:r>
            <a:br>
              <a:rPr lang="en-US" sz="1600" dirty="0">
                <a:cs typeface="Terafik" panose="01000500000000000000" pitchFamily="2" charset="-78"/>
              </a:rPr>
            </a:br>
            <a:endParaRPr lang="en-US" dirty="0"/>
          </a:p>
          <a:p>
            <a:pPr algn="r" rtl="1"/>
            <a:r>
              <a:rPr lang="ar-SA" sz="2400" dirty="0">
                <a:cs typeface="Terafik" panose="01000500000000000000" pitchFamily="2" charset="-78"/>
              </a:rPr>
              <a:t>بازار سرمایه</a:t>
            </a:r>
            <a:endParaRPr lang="fa-IR" sz="2400" dirty="0">
              <a:cs typeface="Terafik" panose="01000500000000000000" pitchFamily="2" charset="-78"/>
            </a:endParaRPr>
          </a:p>
          <a:p>
            <a:pPr algn="r" rtl="1"/>
            <a:endParaRPr lang="en-US" dirty="0"/>
          </a:p>
          <a:p>
            <a:pPr algn="r" rtl="1"/>
            <a:r>
              <a:rPr lang="ar-SA" dirty="0">
                <a:cs typeface="Terafik" panose="01000500000000000000" pitchFamily="2" charset="-78"/>
              </a:rPr>
              <a:t>بازار سرمایه یکی از ارکان مهم اقتصاد در جامعه است که از آن به عنوان دماسنج اقتصاد یاد می شود.</a:t>
            </a:r>
            <a:endParaRPr lang="fa-IR" dirty="0">
              <a:cs typeface="Terafik" panose="01000500000000000000" pitchFamily="2" charset="-78"/>
            </a:endParaRPr>
          </a:p>
          <a:p>
            <a:pPr algn="r" rtl="1"/>
            <a:endParaRPr lang="en-US" dirty="0"/>
          </a:p>
          <a:p>
            <a:pPr algn="r" rtl="1"/>
            <a:r>
              <a:rPr lang="ar-SA" dirty="0">
                <a:cs typeface="Terafik" panose="01000500000000000000" pitchFamily="2" charset="-78"/>
              </a:rPr>
              <a:t>بازار پول </a:t>
            </a:r>
            <a:r>
              <a:rPr lang="en-US" dirty="0">
                <a:cs typeface="Terafik" panose="01000500000000000000" pitchFamily="2" charset="-78"/>
              </a:rPr>
              <a:t> (money market) </a:t>
            </a:r>
            <a:r>
              <a:rPr lang="ar-SA" dirty="0">
                <a:cs typeface="Terafik" panose="01000500000000000000" pitchFamily="2" charset="-78"/>
              </a:rPr>
              <a:t>: در این بازار ارتباط بین سرمایه گذار و سرمایه پذیر کمتر از یک سال است و سرمایه پذیر ملزم است که وجوه سرمایه گذار پیش از گذشت یک سال برگشت دهد</a:t>
            </a:r>
            <a:r>
              <a:rPr lang="en-US" dirty="0">
                <a:cs typeface="Terafik" panose="01000500000000000000" pitchFamily="2" charset="-78"/>
              </a:rPr>
              <a:t>.</a:t>
            </a:r>
            <a:endParaRPr lang="en-US" dirty="0"/>
          </a:p>
          <a:p>
            <a:pPr algn="r" rtl="1"/>
            <a:r>
              <a:rPr lang="ar-SA" dirty="0">
                <a:cs typeface="Terafik" panose="01000500000000000000" pitchFamily="2" charset="-78"/>
              </a:rPr>
              <a:t> </a:t>
            </a:r>
            <a:endParaRPr lang="en-US" dirty="0"/>
          </a:p>
          <a:p>
            <a:pPr algn="r" rtl="1"/>
            <a:r>
              <a:rPr lang="ar-SA" dirty="0">
                <a:latin typeface="Times New Roman" panose="02020603050405020304" pitchFamily="18" charset="0"/>
                <a:ea typeface="Times New Roman" panose="02020603050405020304" pitchFamily="18" charset="0"/>
                <a:cs typeface="Terafik" panose="01000500000000000000" pitchFamily="2" charset="-78"/>
              </a:rPr>
              <a:t>بازار سرمایه </a:t>
            </a:r>
            <a:r>
              <a:rPr lang="en-US" dirty="0">
                <a:latin typeface="Times New Roman" panose="02020603050405020304" pitchFamily="18" charset="0"/>
                <a:ea typeface="Times New Roman" panose="02020603050405020304" pitchFamily="18" charset="0"/>
                <a:cs typeface="Terafik" panose="01000500000000000000" pitchFamily="2" charset="-78"/>
              </a:rPr>
              <a:t>(capital market)</a:t>
            </a:r>
            <a:endParaRPr lang="fa-IR" dirty="0">
              <a:latin typeface="Times New Roman" panose="02020603050405020304" pitchFamily="18" charset="0"/>
              <a:ea typeface="Times New Roman" panose="02020603050405020304" pitchFamily="18" charset="0"/>
              <a:cs typeface="Terafik" panose="01000500000000000000" pitchFamily="2" charset="-78"/>
            </a:endParaRPr>
          </a:p>
          <a:p>
            <a:pPr algn="r" rtl="1"/>
            <a:r>
              <a:rPr lang="ar-SA" dirty="0">
                <a:latin typeface="Times New Roman" panose="02020603050405020304" pitchFamily="18" charset="0"/>
                <a:ea typeface="Times New Roman" panose="02020603050405020304" pitchFamily="18" charset="0"/>
                <a:cs typeface="Terafik" panose="01000500000000000000" pitchFamily="2" charset="-78"/>
              </a:rPr>
              <a:t>در این بازار ارتباط میان سرمایه گذار و سرمایه پذیر بیش از یک سال است و بر عکس بازار پول، سرمایه پذیر ملزم به عودت وجوه نیست</a:t>
            </a:r>
            <a:r>
              <a:rPr lang="en-US" dirty="0">
                <a:latin typeface="Times New Roman" panose="02020603050405020304" pitchFamily="18" charset="0"/>
                <a:ea typeface="Times New Roman" panose="02020603050405020304" pitchFamily="18" charset="0"/>
                <a:cs typeface="Terafik" panose="01000500000000000000" pitchFamily="2" charset="-78"/>
              </a:rPr>
              <a:t>.</a:t>
            </a:r>
            <a:endParaRPr lang="en-US" dirty="0"/>
          </a:p>
          <a:p>
            <a:pPr algn="r" rtl="1"/>
            <a:r>
              <a:rPr lang="ar-SA" dirty="0">
                <a:latin typeface="Times New Roman" panose="02020603050405020304" pitchFamily="18" charset="0"/>
                <a:ea typeface="Times New Roman" panose="02020603050405020304" pitchFamily="18" charset="0"/>
                <a:cs typeface="Terafik" panose="01000500000000000000" pitchFamily="2" charset="-78"/>
              </a:rPr>
              <a:t>در معمول ترین تقسیم بندی، بازار سرمایه به دو بازار اولیه و ثانویه تقسیم می‌شود</a:t>
            </a:r>
            <a:r>
              <a:rPr lang="en-US" dirty="0">
                <a:latin typeface="Times New Roman" panose="02020603050405020304" pitchFamily="18" charset="0"/>
                <a:ea typeface="Times New Roman" panose="02020603050405020304" pitchFamily="18" charset="0"/>
                <a:cs typeface="Terafik" panose="01000500000000000000" pitchFamily="2" charset="-78"/>
              </a:rPr>
              <a:t>:</a:t>
            </a:r>
            <a:endParaRPr lang="en-US" dirty="0"/>
          </a:p>
          <a:p>
            <a:pPr algn="r" rtl="1"/>
            <a:r>
              <a:rPr lang="ar-SA" dirty="0">
                <a:latin typeface="Times New Roman" panose="02020603050405020304" pitchFamily="18" charset="0"/>
                <a:ea typeface="Times New Roman" panose="02020603050405020304" pitchFamily="18" charset="0"/>
                <a:cs typeface="Terafik" panose="01000500000000000000" pitchFamily="2" charset="-78"/>
              </a:rPr>
              <a:t>بازار اولیه  </a:t>
            </a:r>
            <a:r>
              <a:rPr lang="en-US" dirty="0">
                <a:latin typeface="Times New Roman" panose="02020603050405020304" pitchFamily="18" charset="0"/>
                <a:ea typeface="Times New Roman" panose="02020603050405020304" pitchFamily="18" charset="0"/>
                <a:cs typeface="Terafik" panose="01000500000000000000" pitchFamily="2" charset="-78"/>
              </a:rPr>
              <a:t>(primary market)</a:t>
            </a:r>
            <a:endParaRPr lang="fa-IR" dirty="0">
              <a:latin typeface="Times New Roman" panose="02020603050405020304" pitchFamily="18" charset="0"/>
              <a:ea typeface="Times New Roman" panose="02020603050405020304" pitchFamily="18" charset="0"/>
              <a:cs typeface="Terafik" panose="01000500000000000000" pitchFamily="2" charset="-78"/>
            </a:endParaRPr>
          </a:p>
          <a:p>
            <a:pPr algn="r" rtl="1"/>
            <a:r>
              <a:rPr lang="ar-SA" dirty="0">
                <a:latin typeface="Times New Roman" panose="02020603050405020304" pitchFamily="18" charset="0"/>
                <a:ea typeface="Times New Roman" panose="02020603050405020304" pitchFamily="18" charset="0"/>
                <a:cs typeface="Terafik" panose="01000500000000000000" pitchFamily="2" charset="-78"/>
              </a:rPr>
              <a:t>بازاری است که در هنگام انتشار اوراق قرضه یا سهام شرکت ها به وجود می آید. بانک های سرمایه گذار خالق و به وجود آورنده بازارهای اولیه محسوب می شوند و اوراق بهادار را پیش از انتشار قیمت گذاری می کنند و سپس می فروشند</a:t>
            </a:r>
            <a:r>
              <a:rPr lang="en-US" dirty="0">
                <a:latin typeface="Times New Roman" panose="02020603050405020304" pitchFamily="18" charset="0"/>
                <a:ea typeface="Times New Roman" panose="02020603050405020304" pitchFamily="18" charset="0"/>
                <a:cs typeface="Terafik" panose="01000500000000000000" pitchFamily="2" charset="-78"/>
              </a:rPr>
              <a:t>.</a:t>
            </a:r>
            <a:endParaRPr lang="en-US" dirty="0"/>
          </a:p>
          <a:p>
            <a:pPr algn="r" rtl="1"/>
            <a:r>
              <a:rPr lang="en-US" dirty="0">
                <a:latin typeface="Times New Roman" panose="02020603050405020304" pitchFamily="18" charset="0"/>
                <a:ea typeface="Times New Roman" panose="02020603050405020304" pitchFamily="18" charset="0"/>
                <a:cs typeface="Terafik" panose="01000500000000000000" pitchFamily="2" charset="-78"/>
              </a:rPr>
              <a:t> </a:t>
            </a:r>
            <a:endParaRPr lang="en-US" dirty="0"/>
          </a:p>
          <a:p>
            <a:pPr algn="r"/>
            <a:r>
              <a:rPr lang="ar-SA" dirty="0">
                <a:latin typeface="Times New Roman" panose="02020603050405020304" pitchFamily="18" charset="0"/>
                <a:ea typeface="Times New Roman" panose="02020603050405020304" pitchFamily="18" charset="0"/>
                <a:cs typeface="Terafik" panose="01000500000000000000" pitchFamily="2" charset="-78"/>
              </a:rPr>
              <a:t>بازار ثانویه  </a:t>
            </a:r>
            <a:r>
              <a:rPr lang="en-US" dirty="0">
                <a:latin typeface="Times New Roman" panose="02020603050405020304" pitchFamily="18" charset="0"/>
                <a:ea typeface="Times New Roman" panose="02020603050405020304" pitchFamily="18" charset="0"/>
                <a:cs typeface="Terafik" panose="01000500000000000000" pitchFamily="2" charset="-78"/>
              </a:rPr>
              <a:t> (secondary market)</a:t>
            </a:r>
            <a:endParaRPr lang="fa-IR" dirty="0">
              <a:latin typeface="Times New Roman" panose="02020603050405020304" pitchFamily="18" charset="0"/>
              <a:ea typeface="Times New Roman" panose="02020603050405020304" pitchFamily="18" charset="0"/>
              <a:cs typeface="Terafik" panose="01000500000000000000" pitchFamily="2" charset="-78"/>
            </a:endParaRPr>
          </a:p>
          <a:p>
            <a:pPr algn="r"/>
            <a:r>
              <a:rPr lang="ar-SA" dirty="0">
                <a:latin typeface="Times New Roman" panose="02020603050405020304" pitchFamily="18" charset="0"/>
                <a:ea typeface="Times New Roman" panose="02020603050405020304" pitchFamily="18" charset="0"/>
                <a:cs typeface="Terafik" panose="01000500000000000000" pitchFamily="2" charset="-78"/>
              </a:rPr>
              <a:t> بازار ثانویه محل داد و ستد اوراق منتشر شده در بازار اولیه است. حجم معاملات در این بازار، نسبت به </a:t>
            </a:r>
            <a:endParaRPr lang="fa-IR" dirty="0">
              <a:latin typeface="Times New Roman" panose="02020603050405020304" pitchFamily="18" charset="0"/>
              <a:ea typeface="Times New Roman" panose="02020603050405020304" pitchFamily="18" charset="0"/>
              <a:cs typeface="Terafik" panose="01000500000000000000" pitchFamily="2" charset="-78"/>
            </a:endParaRPr>
          </a:p>
          <a:p>
            <a:pPr algn="r"/>
            <a:r>
              <a:rPr lang="ar-SA" dirty="0">
                <a:latin typeface="Times New Roman" panose="02020603050405020304" pitchFamily="18" charset="0"/>
                <a:ea typeface="Times New Roman" panose="02020603050405020304" pitchFamily="18" charset="0"/>
                <a:cs typeface="Terafik" panose="01000500000000000000" pitchFamily="2" charset="-78"/>
              </a:rPr>
              <a:t>بازارهای اولیه بسیار بیشتر است. در این بازار تغییرات قیمت ها شکل می گیرد و اوراق بهادار، بارها و بارها در آن داد و ستد می شود</a:t>
            </a:r>
            <a:endParaRPr lang="en-US" dirty="0"/>
          </a:p>
        </p:txBody>
      </p:sp>
    </p:spTree>
    <p:extLst>
      <p:ext uri="{BB962C8B-B14F-4D97-AF65-F5344CB8AC3E}">
        <p14:creationId xmlns:p14="http://schemas.microsoft.com/office/powerpoint/2010/main" val="6374288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4000">
        <p15:prstTrans prst="peelOff" invX="1"/>
      </p:transition>
    </mc:Choice>
    <mc:Fallback xmlns="">
      <p:transition spd="slow" advClick="0" advTm="3400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52250" y="383143"/>
            <a:ext cx="11698015" cy="5632311"/>
          </a:xfrm>
          <a:prstGeom prst="rect">
            <a:avLst/>
          </a:prstGeom>
        </p:spPr>
        <p:txBody>
          <a:bodyPr wrap="square">
            <a:spAutoFit/>
          </a:bodyPr>
          <a:lstStyle/>
          <a:p>
            <a:pPr algn="r" rtl="1"/>
            <a:r>
              <a:rPr lang="ar-SA" dirty="0">
                <a:latin typeface="Times New Roman" panose="02020603050405020304" pitchFamily="18" charset="0"/>
                <a:ea typeface="Times New Roman" panose="02020603050405020304" pitchFamily="18" charset="0"/>
                <a:cs typeface="Terafik" panose="01000500000000000000" pitchFamily="2" charset="-78"/>
              </a:rPr>
              <a:t>بورس اوراقی بهادار تهران به عنوان بازار ثانویه عمل می کند و سهام و اوراق مشارکت در این بازار خرید و فروش می شود.در این بازار عرضه اولیه شرکت ها هم صورت می گیرد، بنابراین مکانیسم یک بازار اولیه را نیز دارد</a:t>
            </a:r>
            <a:r>
              <a:rPr lang="en-US" dirty="0">
                <a:latin typeface="Times New Roman" panose="02020603050405020304" pitchFamily="18" charset="0"/>
                <a:ea typeface="Times New Roman" panose="02020603050405020304" pitchFamily="18" charset="0"/>
                <a:cs typeface="Terafik" panose="01000500000000000000" pitchFamily="2" charset="-78"/>
              </a:rPr>
              <a:t>.</a:t>
            </a:r>
            <a:endParaRPr lang="en-US" dirty="0"/>
          </a:p>
          <a:p>
            <a:pPr algn="r" rtl="1"/>
            <a:r>
              <a:rPr lang="ar-SA" dirty="0">
                <a:latin typeface="Times New Roman" panose="02020603050405020304" pitchFamily="18" charset="0"/>
                <a:ea typeface="Times New Roman" panose="02020603050405020304" pitchFamily="18" charset="0"/>
                <a:cs typeface="Terafik" panose="01000500000000000000" pitchFamily="2" charset="-78"/>
              </a:rPr>
              <a:t>بازار خارج از بورس</a:t>
            </a:r>
            <a:r>
              <a:rPr lang="en-US" dirty="0">
                <a:latin typeface="Times New Roman" panose="02020603050405020304" pitchFamily="18" charset="0"/>
                <a:ea typeface="Times New Roman" panose="02020603050405020304" pitchFamily="18" charset="0"/>
                <a:cs typeface="Terafik" panose="01000500000000000000" pitchFamily="2" charset="-78"/>
              </a:rPr>
              <a:t> (over the counter market) (</a:t>
            </a:r>
            <a:r>
              <a:rPr lang="en-US" dirty="0" err="1">
                <a:latin typeface="Times New Roman" panose="02020603050405020304" pitchFamily="18" charset="0"/>
                <a:ea typeface="Times New Roman" panose="02020603050405020304" pitchFamily="18" charset="0"/>
                <a:cs typeface="Terafik" panose="01000500000000000000" pitchFamily="2" charset="-78"/>
              </a:rPr>
              <a:t>otc</a:t>
            </a:r>
            <a:r>
              <a:rPr lang="en-US" dirty="0">
                <a:latin typeface="Times New Roman" panose="02020603050405020304" pitchFamily="18" charset="0"/>
                <a:ea typeface="Times New Roman" panose="02020603050405020304" pitchFamily="18" charset="0"/>
                <a:cs typeface="Terafik" panose="01000500000000000000" pitchFamily="2" charset="-78"/>
              </a:rPr>
              <a:t>) </a:t>
            </a:r>
            <a:r>
              <a:rPr lang="ar-SA" dirty="0">
                <a:latin typeface="Times New Roman" panose="02020603050405020304" pitchFamily="18" charset="0"/>
                <a:ea typeface="Times New Roman" panose="02020603050405020304" pitchFamily="18" charset="0"/>
                <a:cs typeface="Terafik" panose="01000500000000000000" pitchFamily="2" charset="-78"/>
              </a:rPr>
              <a:t>در این بازار که خارج از سیستم بورس است، سهام شرکت های شناخته شده و اوراق قرضه خرید و فروش می شود. در واقع گروهی از موسسات سرمایه گذاری، مانند بانک های سرمایه گذاری، پدید آورنده چنین بازارهایی هستند</a:t>
            </a:r>
            <a:r>
              <a:rPr lang="en-US" dirty="0">
                <a:latin typeface="Times New Roman" panose="02020603050405020304" pitchFamily="18" charset="0"/>
                <a:ea typeface="Times New Roman" panose="02020603050405020304" pitchFamily="18" charset="0"/>
                <a:cs typeface="Terafik" panose="01000500000000000000" pitchFamily="2" charset="-78"/>
              </a:rPr>
              <a:t>.</a:t>
            </a:r>
            <a:endParaRPr lang="en-US" dirty="0"/>
          </a:p>
          <a:p>
            <a:pPr algn="r" rtl="1"/>
            <a:r>
              <a:rPr lang="ar-SA" dirty="0">
                <a:latin typeface="Times New Roman" panose="02020603050405020304" pitchFamily="18" charset="0"/>
                <a:ea typeface="Times New Roman" panose="02020603050405020304" pitchFamily="18" charset="0"/>
                <a:cs typeface="Terafik" panose="01000500000000000000" pitchFamily="2" charset="-78"/>
              </a:rPr>
              <a:t>بازارهای سرمایه بر اساس نوع شی مورد معامله نیز تقسیم بندی می شوند</a:t>
            </a:r>
            <a:r>
              <a:rPr lang="en-US" dirty="0">
                <a:latin typeface="Times New Roman" panose="02020603050405020304" pitchFamily="18" charset="0"/>
                <a:ea typeface="Times New Roman" panose="02020603050405020304" pitchFamily="18" charset="0"/>
                <a:cs typeface="Terafik" panose="01000500000000000000" pitchFamily="2" charset="-78"/>
              </a:rPr>
              <a:t>:</a:t>
            </a:r>
            <a:endParaRPr lang="en-US" dirty="0"/>
          </a:p>
          <a:p>
            <a:pPr algn="r" rtl="1"/>
            <a:r>
              <a:rPr lang="ar-SA" dirty="0">
                <a:latin typeface="Times New Roman" panose="02020603050405020304" pitchFamily="18" charset="0"/>
                <a:ea typeface="Times New Roman" panose="02020603050405020304" pitchFamily="18" charset="0"/>
                <a:cs typeface="Terafik" panose="01000500000000000000" pitchFamily="2" charset="-78"/>
              </a:rPr>
              <a:t>بورس اوراق بهادار: در این بازار، انواع اوراق بهادار معامله می شوند</a:t>
            </a:r>
            <a:r>
              <a:rPr lang="en-US" dirty="0">
                <a:latin typeface="Times New Roman" panose="02020603050405020304" pitchFamily="18" charset="0"/>
                <a:ea typeface="Times New Roman" panose="02020603050405020304" pitchFamily="18" charset="0"/>
                <a:cs typeface="Terafik" panose="01000500000000000000" pitchFamily="2" charset="-78"/>
              </a:rPr>
              <a:t>. </a:t>
            </a:r>
            <a:r>
              <a:rPr lang="ar-SA" dirty="0">
                <a:latin typeface="Times New Roman" panose="02020603050405020304" pitchFamily="18" charset="0"/>
                <a:ea typeface="Times New Roman" panose="02020603050405020304" pitchFamily="18" charset="0"/>
                <a:cs typeface="Terafik" panose="01000500000000000000" pitchFamily="2" charset="-78"/>
              </a:rPr>
              <a:t>نمونه این بازار،  بورس اوراق بهادار تهران</a:t>
            </a:r>
            <a:r>
              <a:rPr lang="en-US" dirty="0">
                <a:latin typeface="Times New Roman" panose="02020603050405020304" pitchFamily="18" charset="0"/>
                <a:ea typeface="Times New Roman" panose="02020603050405020304" pitchFamily="18" charset="0"/>
                <a:cs typeface="Terafik" panose="01000500000000000000" pitchFamily="2" charset="-78"/>
              </a:rPr>
              <a:t> (TSE)</a:t>
            </a:r>
            <a:r>
              <a:rPr lang="ar-SA" dirty="0">
                <a:latin typeface="Times New Roman" panose="02020603050405020304" pitchFamily="18" charset="0"/>
                <a:ea typeface="Times New Roman" panose="02020603050405020304" pitchFamily="18" charset="0"/>
                <a:cs typeface="Terafik" panose="01000500000000000000" pitchFamily="2" charset="-78"/>
              </a:rPr>
              <a:t>، بورس اوراق بهادار تورنتو</a:t>
            </a:r>
            <a:r>
              <a:rPr lang="en-US" dirty="0">
                <a:latin typeface="Times New Roman" panose="02020603050405020304" pitchFamily="18" charset="0"/>
                <a:ea typeface="Times New Roman" panose="02020603050405020304" pitchFamily="18" charset="0"/>
                <a:cs typeface="Terafik" panose="01000500000000000000" pitchFamily="2" charset="-78"/>
              </a:rPr>
              <a:t> (TSE) </a:t>
            </a:r>
            <a:r>
              <a:rPr lang="ar-SA" dirty="0">
                <a:latin typeface="Times New Roman" panose="02020603050405020304" pitchFamily="18" charset="0"/>
                <a:ea typeface="Times New Roman" panose="02020603050405020304" pitchFamily="18" charset="0"/>
                <a:cs typeface="Terafik" panose="01000500000000000000" pitchFamily="2" charset="-78"/>
              </a:rPr>
              <a:t>و بورس اوراق بهادار نیویورک</a:t>
            </a:r>
            <a:r>
              <a:rPr lang="en-US" dirty="0">
                <a:latin typeface="Times New Roman" panose="02020603050405020304" pitchFamily="18" charset="0"/>
                <a:ea typeface="Times New Roman" panose="02020603050405020304" pitchFamily="18" charset="0"/>
                <a:cs typeface="Terafik" panose="01000500000000000000" pitchFamily="2" charset="-78"/>
              </a:rPr>
              <a:t> (NYSE) </a:t>
            </a:r>
            <a:r>
              <a:rPr lang="ar-SA" dirty="0">
                <a:latin typeface="Times New Roman" panose="02020603050405020304" pitchFamily="18" charset="0"/>
                <a:ea typeface="Times New Roman" panose="02020603050405020304" pitchFamily="18" charset="0"/>
                <a:cs typeface="Terafik" panose="01000500000000000000" pitchFamily="2" charset="-78"/>
              </a:rPr>
              <a:t>است</a:t>
            </a:r>
            <a:r>
              <a:rPr lang="en-US" dirty="0">
                <a:latin typeface="Times New Roman" panose="02020603050405020304" pitchFamily="18" charset="0"/>
                <a:ea typeface="Times New Roman" panose="02020603050405020304" pitchFamily="18" charset="0"/>
                <a:cs typeface="Terafik" panose="01000500000000000000" pitchFamily="2" charset="-78"/>
              </a:rPr>
              <a:t>.</a:t>
            </a:r>
            <a:endParaRPr lang="en-US" dirty="0"/>
          </a:p>
          <a:p>
            <a:pPr algn="r" rtl="1"/>
            <a:r>
              <a:rPr lang="ar-SA" dirty="0">
                <a:latin typeface="Times New Roman" panose="02020603050405020304" pitchFamily="18" charset="0"/>
                <a:ea typeface="Times New Roman" panose="02020603050405020304" pitchFamily="18" charset="0"/>
                <a:cs typeface="Terafik" panose="01000500000000000000" pitchFamily="2" charset="-78"/>
              </a:rPr>
              <a:t>بورس فلزات: در این بازار انواع فلزات شناخته شده با مشخصات معین و با ابزارهای متنوع مالی معامله می شوند. بورس فلزات تهران در نیمه دوم سال </a:t>
            </a:r>
            <a:r>
              <a:rPr lang="en-US" dirty="0">
                <a:latin typeface="Times New Roman" panose="02020603050405020304" pitchFamily="18" charset="0"/>
                <a:ea typeface="Times New Roman" panose="02020603050405020304" pitchFamily="18" charset="0"/>
                <a:cs typeface="Terafik" panose="01000500000000000000" pitchFamily="2" charset="-78"/>
              </a:rPr>
              <a:t>1382 </a:t>
            </a:r>
            <a:r>
              <a:rPr lang="ar-SA" dirty="0">
                <a:latin typeface="Times New Roman" panose="02020603050405020304" pitchFamily="18" charset="0"/>
                <a:ea typeface="Times New Roman" panose="02020603050405020304" pitchFamily="18" charset="0"/>
                <a:cs typeface="Terafik" panose="01000500000000000000" pitchFamily="2" charset="-78"/>
              </a:rPr>
              <a:t>افتتاح شد. معروفترین بازار فلزات دنیا، بورس فلزات لندن</a:t>
            </a:r>
            <a:r>
              <a:rPr lang="en-US" dirty="0">
                <a:latin typeface="Times New Roman" panose="02020603050405020304" pitchFamily="18" charset="0"/>
                <a:ea typeface="Times New Roman" panose="02020603050405020304" pitchFamily="18" charset="0"/>
                <a:cs typeface="Terafik" panose="01000500000000000000" pitchFamily="2" charset="-78"/>
              </a:rPr>
              <a:t>(LME) </a:t>
            </a:r>
            <a:r>
              <a:rPr lang="ar-SA" dirty="0">
                <a:latin typeface="Times New Roman" panose="02020603050405020304" pitchFamily="18" charset="0"/>
                <a:ea typeface="Times New Roman" panose="02020603050405020304" pitchFamily="18" charset="0"/>
                <a:cs typeface="Terafik" panose="01000500000000000000" pitchFamily="2" charset="-78"/>
              </a:rPr>
              <a:t>است که فلزاتی چون آهن، آلومینیوم و روی در آن داد و ستد می شود</a:t>
            </a:r>
            <a:r>
              <a:rPr lang="en-US" dirty="0">
                <a:latin typeface="Times New Roman" panose="02020603050405020304" pitchFamily="18" charset="0"/>
                <a:ea typeface="Times New Roman" panose="02020603050405020304" pitchFamily="18" charset="0"/>
                <a:cs typeface="Terafik" panose="01000500000000000000" pitchFamily="2" charset="-78"/>
              </a:rPr>
              <a:t>.</a:t>
            </a:r>
            <a:endParaRPr lang="en-US" dirty="0"/>
          </a:p>
          <a:p>
            <a:pPr algn="r" rtl="1"/>
            <a:r>
              <a:rPr lang="ar-SA" dirty="0">
                <a:latin typeface="Times New Roman" panose="02020603050405020304" pitchFamily="18" charset="0"/>
                <a:ea typeface="Times New Roman" panose="02020603050405020304" pitchFamily="18" charset="0"/>
                <a:cs typeface="Terafik" panose="01000500000000000000" pitchFamily="2" charset="-78"/>
              </a:rPr>
              <a:t>بورس کالای کشاورزی: در این بازار انواع محصولات کشاورزی، با ابزارهای جدید مالی، داد و ستد می شود. این بازار از قدیمی‌ترین بورس های دنیا محسوب می شود. بورس شیکاگو</a:t>
            </a:r>
            <a:r>
              <a:rPr lang="en-US" dirty="0">
                <a:latin typeface="Times New Roman" panose="02020603050405020304" pitchFamily="18" charset="0"/>
                <a:ea typeface="Times New Roman" panose="02020603050405020304" pitchFamily="18" charset="0"/>
                <a:cs typeface="Terafik" panose="01000500000000000000" pitchFamily="2" charset="-78"/>
              </a:rPr>
              <a:t> (CBOT) </a:t>
            </a:r>
            <a:r>
              <a:rPr lang="ar-SA" dirty="0">
                <a:latin typeface="Times New Roman" panose="02020603050405020304" pitchFamily="18" charset="0"/>
                <a:ea typeface="Times New Roman" panose="02020603050405020304" pitchFamily="18" charset="0"/>
                <a:cs typeface="Terafik" panose="01000500000000000000" pitchFamily="2" charset="-78"/>
              </a:rPr>
              <a:t>را می توان شاخص ترین نمونه این بازار عنوان کرد</a:t>
            </a:r>
            <a:r>
              <a:rPr lang="en-US" dirty="0">
                <a:latin typeface="Times New Roman" panose="02020603050405020304" pitchFamily="18" charset="0"/>
                <a:ea typeface="Times New Roman" panose="02020603050405020304" pitchFamily="18" charset="0"/>
                <a:cs typeface="Terafik" panose="01000500000000000000" pitchFamily="2" charset="-78"/>
              </a:rPr>
              <a:t>.</a:t>
            </a:r>
            <a:endParaRPr lang="fa-IR" dirty="0">
              <a:latin typeface="Times New Roman" panose="02020603050405020304" pitchFamily="18" charset="0"/>
              <a:ea typeface="Times New Roman" panose="02020603050405020304" pitchFamily="18" charset="0"/>
              <a:cs typeface="Terafik" panose="01000500000000000000" pitchFamily="2" charset="-78"/>
            </a:endParaRPr>
          </a:p>
          <a:p>
            <a:pPr algn="r" rtl="1"/>
            <a:endParaRPr lang="fa-IR" dirty="0">
              <a:latin typeface="Times New Roman" panose="02020603050405020304" pitchFamily="18" charset="0"/>
              <a:cs typeface="Terafik" panose="01000500000000000000" pitchFamily="2" charset="-78"/>
            </a:endParaRPr>
          </a:p>
          <a:p>
            <a:pPr algn="r" rtl="1"/>
            <a:endParaRPr lang="fa-IR" dirty="0">
              <a:latin typeface="Times New Roman" panose="02020603050405020304" pitchFamily="18" charset="0"/>
              <a:cs typeface="Terafik" panose="01000500000000000000" pitchFamily="2" charset="-78"/>
            </a:endParaRPr>
          </a:p>
          <a:p>
            <a:pPr algn="r" rtl="1"/>
            <a:endParaRPr lang="fa-IR" dirty="0">
              <a:latin typeface="Times New Roman" panose="02020603050405020304" pitchFamily="18" charset="0"/>
              <a:cs typeface="Terafik" panose="01000500000000000000" pitchFamily="2" charset="-78"/>
            </a:endParaRPr>
          </a:p>
          <a:p>
            <a:pPr algn="r" rtl="1"/>
            <a:endParaRPr lang="fa-IR" dirty="0">
              <a:latin typeface="Times New Roman" panose="02020603050405020304" pitchFamily="18" charset="0"/>
              <a:cs typeface="Terafik" panose="01000500000000000000" pitchFamily="2" charset="-78"/>
            </a:endParaRPr>
          </a:p>
          <a:p>
            <a:pPr algn="r" rtl="1"/>
            <a:endParaRPr lang="fa-IR" dirty="0">
              <a:latin typeface="Times New Roman" panose="02020603050405020304" pitchFamily="18" charset="0"/>
              <a:cs typeface="Terafik" panose="01000500000000000000" pitchFamily="2" charset="-78"/>
            </a:endParaRPr>
          </a:p>
          <a:p>
            <a:pPr algn="r" rtl="1"/>
            <a:endParaRPr lang="fa-IR" dirty="0">
              <a:latin typeface="Times New Roman" panose="02020603050405020304" pitchFamily="18" charset="0"/>
              <a:cs typeface="Terafik" panose="01000500000000000000" pitchFamily="2" charset="-78"/>
            </a:endParaRPr>
          </a:p>
          <a:p>
            <a:pPr algn="r" rtl="1"/>
            <a:endParaRPr lang="fa-IR" dirty="0">
              <a:latin typeface="Times New Roman" panose="02020603050405020304" pitchFamily="18" charset="0"/>
              <a:cs typeface="Terafik" panose="01000500000000000000" pitchFamily="2" charset="-78"/>
            </a:endParaRPr>
          </a:p>
          <a:p>
            <a:pPr algn="r" rtl="1"/>
            <a:endParaRPr lang="en-US" dirty="0"/>
          </a:p>
        </p:txBody>
      </p:sp>
    </p:spTree>
    <p:extLst>
      <p:ext uri="{BB962C8B-B14F-4D97-AF65-F5344CB8AC3E}">
        <p14:creationId xmlns:p14="http://schemas.microsoft.com/office/powerpoint/2010/main" val="21150609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5000">
        <p15:prstTrans prst="peelOff" invX="1"/>
      </p:transition>
    </mc:Choice>
    <mc:Fallback xmlns="">
      <p:transition spd="slow" advTm="3500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614857" y="197345"/>
            <a:ext cx="11288111" cy="5355312"/>
          </a:xfrm>
          <a:prstGeom prst="rect">
            <a:avLst/>
          </a:prstGeom>
        </p:spPr>
        <p:txBody>
          <a:bodyPr wrap="square">
            <a:spAutoFit/>
          </a:bodyPr>
          <a:lstStyle/>
          <a:p>
            <a:pPr algn="r" rtl="1"/>
            <a:r>
              <a:rPr lang="fa-IR" sz="3600" b="1" dirty="0">
                <a:cs typeface="Terafik" panose="01000500000000000000" pitchFamily="2" charset="-78"/>
              </a:rPr>
              <a:t> </a:t>
            </a:r>
            <a:r>
              <a:rPr lang="ar-SA" sz="3600" b="1" dirty="0">
                <a:cs typeface="Terafik" panose="01000500000000000000" pitchFamily="2" charset="-78"/>
              </a:rPr>
              <a:t>علل</a:t>
            </a:r>
            <a:r>
              <a:rPr lang="ar-SA" b="1" dirty="0">
                <a:cs typeface="Terafik" panose="01000500000000000000" pitchFamily="2" charset="-78"/>
              </a:rPr>
              <a:t> </a:t>
            </a:r>
            <a:endParaRPr lang="fa-IR" b="1" dirty="0">
              <a:cs typeface="Terafik" panose="01000500000000000000" pitchFamily="2" charset="-78"/>
            </a:endParaRPr>
          </a:p>
          <a:p>
            <a:pPr algn="r" rtl="1"/>
            <a:endParaRPr lang="en-US" dirty="0"/>
          </a:p>
          <a:p>
            <a:pPr algn="r" rtl="1"/>
            <a:r>
              <a:rPr lang="fa-IR" dirty="0">
                <a:cs typeface="Terafik" panose="01000500000000000000" pitchFamily="2" charset="-78"/>
              </a:rPr>
              <a:t>منظور از علل حجم زیاد رسوایی های حسابداری در طی چند سال اخیر منجر به سلب اعتماد عمومی از شرکت های بزرگ و موسسات حسابرسی آنها شده است.تمام این رسوایی ها همراه با تعدیلات سنواتی بوده اند.به بیان دیگر کلیه ی شرکتهای که در سالهای اخیر ورشکست شده اند اقلام به تجدید اراﺋﻪ صورت های مالی خودنموده اند.</a:t>
            </a:r>
            <a:endParaRPr lang="en-US" dirty="0"/>
          </a:p>
          <a:p>
            <a:pPr algn="r" rtl="1"/>
            <a:r>
              <a:rPr lang="fa-IR" dirty="0">
                <a:cs typeface="Terafik" panose="01000500000000000000" pitchFamily="2" charset="-78"/>
              </a:rPr>
              <a:t>در اغلب موارد وجود تعدیلات سنواتی بیانگر مشکلات در سیستم کنترل داخلی و حاکمیت شرکتی در شرکتهای بوده است که شهرت و ارزش آنها در بازار آسیب دیده  و حتی در برخی موارد منجر به ور شکستگی آنها شده است .</a:t>
            </a:r>
          </a:p>
          <a:p>
            <a:pPr algn="r" rtl="1"/>
            <a:endParaRPr lang="fa-IR" dirty="0">
              <a:cs typeface="Terafik" panose="01000500000000000000" pitchFamily="2" charset="-78"/>
            </a:endParaRPr>
          </a:p>
          <a:p>
            <a:pPr algn="r" rtl="1"/>
            <a:endParaRPr lang="fa-IR" dirty="0">
              <a:cs typeface="Terafik" panose="01000500000000000000" pitchFamily="2" charset="-78"/>
            </a:endParaRPr>
          </a:p>
          <a:p>
            <a:pPr algn="r" rtl="1"/>
            <a:endParaRPr lang="fa-IR" dirty="0">
              <a:cs typeface="Terafik" panose="01000500000000000000" pitchFamily="2" charset="-78"/>
            </a:endParaRPr>
          </a:p>
          <a:p>
            <a:pPr algn="r" rtl="1"/>
            <a:endParaRPr lang="fa-IR" dirty="0">
              <a:cs typeface="Terafik" panose="01000500000000000000" pitchFamily="2" charset="-78"/>
            </a:endParaRPr>
          </a:p>
          <a:p>
            <a:pPr algn="r" rtl="1"/>
            <a:endParaRPr lang="fa-IR" dirty="0">
              <a:cs typeface="Terafik" panose="01000500000000000000" pitchFamily="2" charset="-78"/>
            </a:endParaRPr>
          </a:p>
          <a:p>
            <a:pPr algn="r" rtl="1"/>
            <a:endParaRPr lang="fa-IR" dirty="0">
              <a:cs typeface="Terafik" panose="01000500000000000000" pitchFamily="2" charset="-78"/>
            </a:endParaRPr>
          </a:p>
          <a:p>
            <a:pPr algn="r" rtl="1"/>
            <a:endParaRPr lang="fa-IR" dirty="0">
              <a:cs typeface="Terafik" panose="01000500000000000000" pitchFamily="2" charset="-78"/>
            </a:endParaRPr>
          </a:p>
          <a:p>
            <a:pPr algn="r" rtl="1"/>
            <a:endParaRPr lang="fa-IR" dirty="0">
              <a:cs typeface="Terafik" panose="01000500000000000000" pitchFamily="2" charset="-78"/>
            </a:endParaRPr>
          </a:p>
          <a:p>
            <a:pPr algn="r" rtl="1"/>
            <a:endParaRPr lang="fa-IR" dirty="0">
              <a:cs typeface="Terafik" panose="01000500000000000000" pitchFamily="2" charset="-78"/>
            </a:endParaRPr>
          </a:p>
          <a:p>
            <a:pPr algn="r" rtl="1"/>
            <a:endParaRPr lang="fa-IR" dirty="0">
              <a:cs typeface="Terafik" panose="01000500000000000000" pitchFamily="2" charset="-78"/>
            </a:endParaRPr>
          </a:p>
          <a:p>
            <a:pPr algn="r" rtl="1"/>
            <a:endParaRPr lang="fa-IR" dirty="0">
              <a:cs typeface="Terafik" panose="01000500000000000000" pitchFamily="2" charset="-78"/>
            </a:endParaRPr>
          </a:p>
        </p:txBody>
      </p:sp>
    </p:spTree>
    <p:extLst>
      <p:ext uri="{BB962C8B-B14F-4D97-AF65-F5344CB8AC3E}">
        <p14:creationId xmlns:p14="http://schemas.microsoft.com/office/powerpoint/2010/main" val="18595333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20000">
        <p15:prstTrans prst="peelOff" invX="1"/>
      </p:transition>
    </mc:Choice>
    <mc:Fallback xmlns="">
      <p:transition spd="slow" advTm="2000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271749" y="1104039"/>
            <a:ext cx="4365813" cy="4663440"/>
          </a:xfrm>
        </p:spPr>
        <p:txBody>
          <a:bodyPr>
            <a:noAutofit/>
            <a:scene3d>
              <a:camera prst="orthographicFront"/>
              <a:lightRig rig="threePt" dir="t"/>
            </a:scene3d>
            <a:sp3d extrusionH="57150">
              <a:bevelT w="38100" h="38100" prst="convex"/>
            </a:sp3d>
          </a:bodyPr>
          <a:lstStyle/>
          <a:p>
            <a:r>
              <a:rPr lang="fa-IR" sz="28700" dirty="0" smtClean="0">
                <a:ln w="0"/>
                <a:solidFill>
                  <a:schemeClr val="tx1"/>
                </a:solidFill>
                <a:effectLst>
                  <a:outerShdw blurRad="60007" dist="310007" dir="7680000" sy="30000" kx="1300200" algn="ctr" rotWithShape="0">
                    <a:prstClr val="black">
                      <a:alpha val="32000"/>
                    </a:prstClr>
                  </a:outerShdw>
                </a:effectLst>
                <a:latin typeface="IranNastaliq" panose="02020505000000020003" pitchFamily="18" charset="0"/>
                <a:cs typeface="IranNastaliq" panose="02020505000000020003" pitchFamily="18" charset="0"/>
              </a:rPr>
              <a:t>پایان</a:t>
            </a:r>
            <a:endParaRPr lang="en-US" sz="28700" dirty="0">
              <a:ln w="0"/>
              <a:solidFill>
                <a:schemeClr val="tx1"/>
              </a:solidFill>
              <a:effectLst>
                <a:outerShdw blurRad="60007" dist="310007" dir="7680000" sy="30000" kx="1300200" algn="ctr" rotWithShape="0">
                  <a:prstClr val="black">
                    <a:alpha val="32000"/>
                  </a:prstClr>
                </a:outerShdw>
              </a:effectLst>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21848537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Tm="3000">
        <p15:prstTrans prst="curtains"/>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grpId="0" nodeType="clickEffect">
                                  <p:stCondLst>
                                    <p:cond delay="750"/>
                                  </p:stCondLst>
                                  <p:childTnLst>
                                    <p:animEffect transition="out" filter="circle(out)">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54728" y="318655"/>
            <a:ext cx="9601200" cy="5847755"/>
          </a:xfrm>
          <a:prstGeom prst="rect">
            <a:avLst/>
          </a:prstGeom>
        </p:spPr>
        <p:txBody>
          <a:bodyPr wrap="square">
            <a:spAutoFit/>
          </a:bodyPr>
          <a:lstStyle/>
          <a:p>
            <a:pPr algn="ctr" rtl="1"/>
            <a:r>
              <a:rPr lang="fa-IR" sz="9600" dirty="0">
                <a:latin typeface="IranNastaliq" panose="02020505000000020003" pitchFamily="18" charset="0"/>
                <a:cs typeface="IranNastaliq" panose="02020505000000020003" pitchFamily="18" charset="0"/>
              </a:rPr>
              <a:t>استاد</a:t>
            </a:r>
            <a:r>
              <a:rPr lang="fa-IR" sz="4800" b="1" dirty="0">
                <a:cs typeface="Terafik" panose="01000500000000000000" pitchFamily="2" charset="-78"/>
              </a:rPr>
              <a:t> </a:t>
            </a:r>
            <a:r>
              <a:rPr lang="fa-IR" sz="4800" b="1" dirty="0">
                <a:latin typeface="IranNastaliq" panose="02020505000000020003" pitchFamily="18" charset="0"/>
                <a:cs typeface="IranNastaliq" panose="02020505000000020003" pitchFamily="18" charset="0"/>
              </a:rPr>
              <a:t>:</a:t>
            </a:r>
            <a:r>
              <a:rPr lang="fa-IR" sz="4800" b="1" dirty="0">
                <a:cs typeface="Terafik" panose="01000500000000000000" pitchFamily="2" charset="-78"/>
              </a:rPr>
              <a:t> </a:t>
            </a:r>
            <a:r>
              <a:rPr lang="fa-IR" sz="9600" dirty="0">
                <a:latin typeface="IranNastaliq" panose="02020505000000020003" pitchFamily="18" charset="0"/>
                <a:cs typeface="IranNastaliq" panose="02020505000000020003" pitchFamily="18" charset="0"/>
              </a:rPr>
              <a:t>احد لطفی </a:t>
            </a:r>
          </a:p>
          <a:p>
            <a:pPr algn="ctr" rtl="1"/>
            <a:endParaRPr lang="fa-IR" dirty="0">
              <a:cs typeface="Terafik" panose="01000500000000000000" pitchFamily="2" charset="-78"/>
            </a:endParaRPr>
          </a:p>
          <a:p>
            <a:pPr algn="ctr" rtl="1"/>
            <a:r>
              <a:rPr lang="fa-IR" sz="3600" b="1" dirty="0">
                <a:cs typeface="Terafik" panose="01000500000000000000" pitchFamily="2" charset="-78"/>
              </a:rPr>
              <a:t>دانشجو </a:t>
            </a:r>
            <a:r>
              <a:rPr lang="fa-IR" sz="3600" b="1" dirty="0">
                <a:latin typeface="IranNastaliq" panose="02020505000000020003" pitchFamily="18" charset="0"/>
                <a:cs typeface="IranNastaliq" panose="02020505000000020003" pitchFamily="18" charset="0"/>
              </a:rPr>
              <a:t>:</a:t>
            </a:r>
            <a:r>
              <a:rPr lang="fa-IR" sz="3600" b="1" dirty="0">
                <a:cs typeface="Terafik" panose="01000500000000000000" pitchFamily="2" charset="-78"/>
              </a:rPr>
              <a:t> </a:t>
            </a:r>
            <a:r>
              <a:rPr lang="fa-IR" sz="3600" dirty="0">
                <a:latin typeface="IranNastaliq" panose="02020505000000020003" pitchFamily="18" charset="0"/>
                <a:cs typeface="Titr" pitchFamily="2" charset="-78"/>
              </a:rPr>
              <a:t>صالح</a:t>
            </a:r>
            <a:r>
              <a:rPr lang="fa-IR" sz="3600" dirty="0">
                <a:latin typeface="IranNastaliq" panose="02020505000000020003" pitchFamily="18" charset="0"/>
                <a:cs typeface="IranNastaliq" panose="02020505000000020003" pitchFamily="18" charset="0"/>
              </a:rPr>
              <a:t> </a:t>
            </a:r>
            <a:r>
              <a:rPr lang="fa-IR" sz="3600" dirty="0">
                <a:latin typeface="IranNastaliq" panose="02020505000000020003" pitchFamily="18" charset="0"/>
                <a:cs typeface="Titr" pitchFamily="2" charset="-78"/>
              </a:rPr>
              <a:t>خالدی</a:t>
            </a:r>
          </a:p>
          <a:p>
            <a:pPr algn="ctr" rtl="1"/>
            <a:r>
              <a:rPr lang="ar-SA" b="1" dirty="0">
                <a:cs typeface="Terafik" panose="01000500000000000000" pitchFamily="2" charset="-78"/>
              </a:rPr>
              <a:t> </a:t>
            </a:r>
            <a:endParaRPr lang="en-US" dirty="0"/>
          </a:p>
          <a:p>
            <a:pPr algn="ctr" rtl="1"/>
            <a:r>
              <a:rPr lang="ar-SA" sz="3200" dirty="0">
                <a:cs typeface="IRTitr" panose="02000506000000020002" pitchFamily="2" charset="-78"/>
              </a:rPr>
              <a:t>دانشگاه </a:t>
            </a:r>
            <a:r>
              <a:rPr lang="ar-SA" sz="3200" b="1" dirty="0">
                <a:latin typeface="IranNastaliq" panose="02020505000000020003" pitchFamily="18" charset="0"/>
                <a:cs typeface="IranNastaliq" panose="02020505000000020003" pitchFamily="18" charset="0"/>
              </a:rPr>
              <a:t>:</a:t>
            </a:r>
            <a:r>
              <a:rPr lang="ar-SA" sz="3200" b="1" dirty="0">
                <a:cs typeface="Terafik" panose="01000500000000000000" pitchFamily="2" charset="-78"/>
              </a:rPr>
              <a:t> </a:t>
            </a:r>
            <a:r>
              <a:rPr lang="ar-SA" sz="2800" b="1" dirty="0">
                <a:cs typeface="Terafik" panose="01000500000000000000" pitchFamily="2" charset="-78"/>
              </a:rPr>
              <a:t>شمس تبریزی خوی </a:t>
            </a:r>
            <a:endParaRPr lang="en-US" sz="2800" dirty="0"/>
          </a:p>
          <a:p>
            <a:pPr algn="ctr" rtl="1"/>
            <a:r>
              <a:rPr lang="fa-IR" dirty="0">
                <a:cs typeface="Terafik" panose="01000500000000000000" pitchFamily="2" charset="-78"/>
              </a:rPr>
              <a:t> </a:t>
            </a:r>
            <a:endParaRPr lang="en-US" dirty="0"/>
          </a:p>
          <a:p>
            <a:pPr algn="ctr" rtl="1"/>
            <a:r>
              <a:rPr lang="ar-SA" sz="3600" dirty="0">
                <a:cs typeface="IRTitr" panose="02000506000000020002" pitchFamily="2" charset="-78"/>
              </a:rPr>
              <a:t>درس</a:t>
            </a:r>
            <a:r>
              <a:rPr lang="ar-SA" sz="3600" b="1" dirty="0">
                <a:cs typeface="Terafik" panose="01000500000000000000" pitchFamily="2" charset="-78"/>
              </a:rPr>
              <a:t> </a:t>
            </a:r>
            <a:r>
              <a:rPr lang="ar-SA" sz="3600" b="1" dirty="0">
                <a:latin typeface="IranNastaliq" panose="02020505000000020003" pitchFamily="18" charset="0"/>
                <a:cs typeface="IranNastaliq" panose="02020505000000020003" pitchFamily="18" charset="0"/>
              </a:rPr>
              <a:t>:</a:t>
            </a:r>
            <a:r>
              <a:rPr lang="ar-SA" sz="3600" b="1" dirty="0">
                <a:cs typeface="Terafik" panose="01000500000000000000" pitchFamily="2" charset="-78"/>
              </a:rPr>
              <a:t> </a:t>
            </a:r>
            <a:r>
              <a:rPr lang="ar-SA" sz="2800" b="1" dirty="0">
                <a:cs typeface="Terafik" panose="01000500000000000000" pitchFamily="2" charset="-78"/>
              </a:rPr>
              <a:t>پروژه مالی </a:t>
            </a:r>
            <a:endParaRPr lang="en-US" sz="2800" dirty="0"/>
          </a:p>
          <a:p>
            <a:pPr algn="ctr" rtl="1"/>
            <a:r>
              <a:rPr lang="ar-SA" sz="5400" b="1" dirty="0">
                <a:cs typeface="Terafik" panose="01000500000000000000" pitchFamily="2" charset="-78"/>
              </a:rPr>
              <a:t> </a:t>
            </a:r>
            <a:endParaRPr lang="en-US" sz="5400" dirty="0"/>
          </a:p>
          <a:p>
            <a:pPr algn="r" rtl="1"/>
            <a:r>
              <a:rPr lang="fa-IR" dirty="0">
                <a:cs typeface="IranNastaliq" panose="02020505000000020003" pitchFamily="18" charset="0"/>
              </a:rPr>
              <a:t>                                             </a:t>
            </a:r>
            <a:r>
              <a:rPr lang="ar-SA" sz="6600" dirty="0">
                <a:cs typeface="IranNastaliq" panose="02020505000000020003" pitchFamily="18" charset="0"/>
              </a:rPr>
              <a:t>موضوع </a:t>
            </a:r>
            <a:r>
              <a:rPr lang="ar-SA" sz="6600" b="1" dirty="0">
                <a:cs typeface="IranNastaliq" panose="02020505000000020003" pitchFamily="18" charset="0"/>
              </a:rPr>
              <a:t>:</a:t>
            </a:r>
            <a:r>
              <a:rPr lang="ar-SA" sz="2800" b="1" dirty="0">
                <a:cs typeface="Terafik" panose="01000500000000000000" pitchFamily="2" charset="-78"/>
              </a:rPr>
              <a:t> </a:t>
            </a:r>
            <a:r>
              <a:rPr lang="ar-SA" sz="4000" b="1" dirty="0">
                <a:cs typeface="2  Kamran" panose="00000400000000000000" pitchFamily="2" charset="-78"/>
              </a:rPr>
              <a:t>تعدیلات سنواتی : نوع ، علل و واکنش بازار سرمایه</a:t>
            </a:r>
            <a:endParaRPr lang="en-US" sz="3600" dirty="0">
              <a:cs typeface="2  Kamran" panose="00000400000000000000" pitchFamily="2" charset="-78"/>
            </a:endParaRPr>
          </a:p>
        </p:txBody>
      </p:sp>
    </p:spTree>
    <p:extLst>
      <p:ext uri="{BB962C8B-B14F-4D97-AF65-F5344CB8AC3E}">
        <p14:creationId xmlns:p14="http://schemas.microsoft.com/office/powerpoint/2010/main" val="18743585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5750" advTm="3000">
        <p15:prstTrans prst="curtains"/>
      </p:transition>
    </mc:Choice>
    <mc:Fallback xmlns="">
      <p:transition spd="slow" advTm="3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824444" y="603824"/>
            <a:ext cx="10457449" cy="5262979"/>
          </a:xfrm>
          <a:prstGeom prst="rect">
            <a:avLst/>
          </a:prstGeom>
        </p:spPr>
        <p:txBody>
          <a:bodyPr wrap="square">
            <a:spAutoFit/>
          </a:bodyPr>
          <a:lstStyle/>
          <a:p>
            <a:pPr algn="r" rtl="1"/>
            <a:r>
              <a:rPr lang="ar-SA" sz="2400" b="1" dirty="0">
                <a:cs typeface="Terafik" panose="01000500000000000000" pitchFamily="2" charset="-78"/>
              </a:rPr>
              <a:t> </a:t>
            </a:r>
            <a:endParaRPr lang="en-US" dirty="0"/>
          </a:p>
          <a:p>
            <a:pPr algn="r" rtl="1"/>
            <a:r>
              <a:rPr lang="en-US" sz="2400" b="1" dirty="0" smtClean="0">
                <a:cs typeface="Terafik" panose="01000500000000000000" pitchFamily="2" charset="-78"/>
              </a:rPr>
              <a:t>    </a:t>
            </a:r>
            <a:r>
              <a:rPr lang="ar-SA" sz="2400" b="1" dirty="0" smtClean="0">
                <a:cs typeface="Terafik" panose="01000500000000000000" pitchFamily="2" charset="-78"/>
              </a:rPr>
              <a:t>تعدیلات </a:t>
            </a:r>
            <a:r>
              <a:rPr lang="ar-SA" sz="2400" b="1" dirty="0">
                <a:cs typeface="Terafik" panose="01000500000000000000" pitchFamily="2" charset="-78"/>
              </a:rPr>
              <a:t>سنواتی</a:t>
            </a:r>
            <a:endParaRPr lang="fa-IR" sz="2400" b="1" dirty="0">
              <a:cs typeface="Terafik" panose="01000500000000000000" pitchFamily="2" charset="-78"/>
            </a:endParaRPr>
          </a:p>
          <a:p>
            <a:pPr algn="r" rtl="1"/>
            <a:endParaRPr lang="fa-IR" dirty="0"/>
          </a:p>
          <a:p>
            <a:pPr algn="r" rtl="1"/>
            <a:endParaRPr lang="en-US" dirty="0"/>
          </a:p>
          <a:p>
            <a:pPr algn="r" rtl="1"/>
            <a:r>
              <a:rPr lang="ar-SA" dirty="0">
                <a:cs typeface="Terafik" panose="01000500000000000000" pitchFamily="2" charset="-78"/>
              </a:rPr>
              <a:t>تعدیلات سنواتی به معنی تعدیل سود انباشته ابتدای دوره و تجدید نظر اقلام مقایسه ای صورت های مالی شركت هاست كه در استاندارد حسابداری </a:t>
            </a:r>
            <a:r>
              <a:rPr lang="fa-IR" dirty="0">
                <a:cs typeface="Terafik" panose="01000500000000000000" pitchFamily="2" charset="-78"/>
              </a:rPr>
              <a:t>،</a:t>
            </a:r>
            <a:r>
              <a:rPr lang="ar-SA" dirty="0">
                <a:cs typeface="Terafik" panose="01000500000000000000" pitchFamily="2" charset="-78"/>
              </a:rPr>
              <a:t>گزارش عملكرد مالی و استاندارد بین المللی حسابداری تعریف شده است. تعدیلات سنواتی، به صورت تاثیرات مالی با اهمیت ناشی از اصلاح اشتباهات اساسی، با اهمیت یا ناشی از تغییر در رویه ی حسابداری تعریف شده است كه نهایتا اقلام مقایسه ای مربوط نیز پس از تجدیدنظر ارایه می شود. در این استانداردها قید شده كه تغییرات در برآوردهای حسابداری، تاثیرات اقلامی كه صرفا سنواتی بوده ولی در تعریف فوق الذكر گنجانده نمی شوند و همچنین تخصیص سود باید به عنوان بخشی از اقلام درآمد (هزینه) سال جاری منعكس شود</a:t>
            </a:r>
            <a:r>
              <a:rPr lang="en-US" dirty="0">
                <a:cs typeface="Terafik" panose="01000500000000000000" pitchFamily="2" charset="-78"/>
              </a:rPr>
              <a:t>.</a:t>
            </a:r>
            <a:endParaRPr lang="en-US" dirty="0"/>
          </a:p>
          <a:p>
            <a:pPr algn="r" rtl="1"/>
            <a:r>
              <a:rPr lang="en-US" dirty="0">
                <a:cs typeface="Terafik" panose="01000500000000000000" pitchFamily="2" charset="-78"/>
              </a:rPr>
              <a:t> </a:t>
            </a:r>
            <a:endParaRPr lang="en-US" dirty="0"/>
          </a:p>
          <a:p>
            <a:pPr algn="r"/>
            <a:r>
              <a:rPr lang="ar-SA" dirty="0">
                <a:latin typeface="Calibri" panose="020F0502020204030204" pitchFamily="34" charset="0"/>
                <a:ea typeface="Calibri" panose="020F0502020204030204" pitchFamily="34" charset="0"/>
                <a:cs typeface="Terafik" panose="01000500000000000000" pitchFamily="2" charset="-78"/>
              </a:rPr>
              <a:t>وجود تعدیلات سنواتی‌‌، علاوه بر آثار تغییر رویه، در بیشتر موارد نشان دهنده وجود تحریف بااهمیت یا اساسی در صورت‌های مالی دوره ها ی گذشته است که در رعایت استانداردهای حسابداری، اصلاح مربوطه به‌دلیل با اهمیت بودن، در سود و زیان دوره‌ گزارش منظور نمی‌‌‌شود. این بدان معنا است که استفاده‌‌کنندگان صورت‌های مالی، دچار تصمیم‌‌گیری نادرست بر اساس اطلاعات نادرست شده‌اند که منشا غیر‌سیستماتیک از نوع گمراه کننده داشته است.</a:t>
            </a:r>
            <a:br>
              <a:rPr lang="ar-SA"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ایجاد فضای بی‌اعتمادی در بازار سرمایه، غیرقابل اتکاء تصور شدن صورت‌های مالی، تلاش برای دسترسی به اطلاعات در بیرون از بورس و ... ‌‌‌بخشی از پیامدهای این امر هستند. </a:t>
            </a:r>
            <a:br>
              <a:rPr lang="ar-SA" dirty="0">
                <a:latin typeface="Calibri" panose="020F0502020204030204" pitchFamily="34" charset="0"/>
                <a:ea typeface="Calibri" panose="020F0502020204030204" pitchFamily="34" charset="0"/>
                <a:cs typeface="Terafik" panose="01000500000000000000" pitchFamily="2" charset="-78"/>
              </a:rPr>
            </a:br>
            <a:endParaRPr lang="en-US" dirty="0"/>
          </a:p>
        </p:txBody>
      </p:sp>
    </p:spTree>
    <p:extLst>
      <p:ext uri="{BB962C8B-B14F-4D97-AF65-F5344CB8AC3E}">
        <p14:creationId xmlns:p14="http://schemas.microsoft.com/office/powerpoint/2010/main" val="4268212097"/>
      </p:ext>
    </p:extLst>
  </p:cSld>
  <p:clrMapOvr>
    <a:masterClrMapping/>
  </p:clrMapOvr>
  <mc:AlternateContent xmlns:mc="http://schemas.openxmlformats.org/markup-compatibility/2006" xmlns:p14="http://schemas.microsoft.com/office/powerpoint/2010/main">
    <mc:Choice Requires="p14">
      <p:transition spd="slow" p14:dur="4400" advTm="35000">
        <p14:honeycomb/>
      </p:transition>
    </mc:Choice>
    <mc:Fallback xmlns="">
      <p:transition spd="slow" advTm="35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06503" y="333837"/>
            <a:ext cx="11510683" cy="5909310"/>
          </a:xfrm>
          <a:prstGeom prst="rect">
            <a:avLst/>
          </a:prstGeom>
        </p:spPr>
        <p:txBody>
          <a:bodyPr wrap="square">
            <a:spAutoFit/>
          </a:bodyPr>
          <a:lstStyle/>
          <a:p>
            <a:pPr algn="r" rtl="1"/>
            <a:r>
              <a:rPr lang="ar-SA" dirty="0">
                <a:cs typeface="Terafik" panose="01000500000000000000" pitchFamily="2" charset="-78"/>
              </a:rPr>
              <a:t>بنابراین، ارائه تعدیلات سنواتی در دوره‌های متوالی و رواج آن میان شرکت‌های ایرانی، به اعتبار صورت‌های مالی صدمه می‌زند و موجب تخصیص و توزیع ناکار آمد ثروت در جامعه و کاهش اعتماد مردم به بازارهای سرمایه می‌گردد. </a:t>
            </a:r>
            <a:br>
              <a:rPr lang="ar-SA" dirty="0">
                <a:cs typeface="Terafik" panose="01000500000000000000" pitchFamily="2" charset="-78"/>
              </a:rPr>
            </a:br>
            <a:r>
              <a:rPr lang="ar-SA" dirty="0">
                <a:cs typeface="Terafik" panose="01000500000000000000" pitchFamily="2" charset="-78"/>
              </a:rPr>
              <a:t>یکی دیگر از پیامدهای منفی تعدیلات سنواتی، اثر آن بر اعتبار حرفه حسابرسی است. هدف حسابرسان اعتبار بخشی به صورت‌های مالی است. صورت‌هایی که اکثر اطلاعات مورد نیاز برای تصمیم‌گیری در آن نهفته است.</a:t>
            </a:r>
            <a:endParaRPr lang="en-US" dirty="0">
              <a:cs typeface="Terafik" panose="01000500000000000000" pitchFamily="2" charset="-78"/>
            </a:endParaRPr>
          </a:p>
          <a:p>
            <a:pPr algn="r" rtl="1"/>
            <a:r>
              <a:rPr lang="ar-SA" dirty="0">
                <a:cs typeface="Terafik" panose="01000500000000000000" pitchFamily="2" charset="-78"/>
              </a:rPr>
              <a:t/>
            </a:r>
            <a:br>
              <a:rPr lang="ar-SA" dirty="0">
                <a:cs typeface="Terafik" panose="01000500000000000000" pitchFamily="2" charset="-78"/>
              </a:rPr>
            </a:br>
            <a:r>
              <a:rPr lang="ar-SA" dirty="0">
                <a:cs typeface="Terafik" panose="01000500000000000000" pitchFamily="2" charset="-78"/>
              </a:rPr>
              <a:t>زمانی که صورت‌های مالی حسابرسی شده دوره‌های گذشته به دلیل اشتباهات حسابداری بااهمیت به طور مکرر تجدید ارائه می‌شود، اعتماد جامعه نسبت به اظهار نظر حسابرسان مستقل کمرنگ می‌شود. حرفه‌ای که پایه و اساس آن اعتماد جامعه است و اگر این اعتماد نباشد جایگاه آن در خطر است. </a:t>
            </a:r>
            <a:endParaRPr lang="en-US" dirty="0">
              <a:cs typeface="Terafik" panose="01000500000000000000" pitchFamily="2" charset="-78"/>
            </a:endParaRPr>
          </a:p>
          <a:p>
            <a:pPr algn="r" rtl="1"/>
            <a:endParaRPr lang="en-US" dirty="0"/>
          </a:p>
          <a:p>
            <a:pPr algn="r" rtl="1"/>
            <a:r>
              <a:rPr lang="ar-SA" dirty="0">
                <a:cs typeface="Terafik" panose="01000500000000000000" pitchFamily="2" charset="-78"/>
              </a:rPr>
              <a:t>مفهوم تعدیلات سنواتی :تعدیلات سنواتی یعنی اقلام با اهمیت مربوط به سنوات قبل که در تعدیل مانده سود(زیان) انباشته ابتدای دوره منظور می گرددو محدود به اقلامی میشود که تغییر در رویه  حسابداری و اصلاح اشتباه ناشی میشود و نیز در سنوات قبل شامل نمی شود</a:t>
            </a:r>
            <a:br>
              <a:rPr lang="ar-SA" dirty="0">
                <a:cs typeface="Terafik" panose="01000500000000000000" pitchFamily="2" charset="-78"/>
              </a:rPr>
            </a:br>
            <a:r>
              <a:rPr lang="ar-SA" dirty="0">
                <a:cs typeface="Terafik" panose="01000500000000000000" pitchFamily="2" charset="-78"/>
              </a:rPr>
              <a:t>از آنجا که تجدید ارائه صورت‌های مالی و ارائه رقم تعدیلات سنواتی می‌تواند پیامی منفی را به بازار سرمایه مخابره نماید، آگاهی از اهمیت و ماهیت تعدیلات سنواتی به تحلیلگران، سرمایه‌گذاران و اعتباردهندگان کمک می‌کند تا تصمیمات اقتصادی آگاهانه‌تری اتخاذ کنند.</a:t>
            </a:r>
            <a:endParaRPr lang="en-US" dirty="0">
              <a:cs typeface="Terafik" panose="01000500000000000000" pitchFamily="2" charset="-78"/>
            </a:endParaRPr>
          </a:p>
          <a:p>
            <a:pPr algn="r" rtl="1"/>
            <a:endParaRPr lang="en-US" dirty="0"/>
          </a:p>
          <a:p>
            <a:pPr algn="r"/>
            <a:r>
              <a:rPr lang="ar-SA" dirty="0">
                <a:latin typeface="Calibri" panose="020F0502020204030204" pitchFamily="34" charset="0"/>
                <a:ea typeface="Calibri" panose="020F0502020204030204" pitchFamily="34" charset="0"/>
                <a:cs typeface="Terafik" panose="01000500000000000000" pitchFamily="2" charset="-78"/>
              </a:rPr>
              <a:t/>
            </a:r>
            <a:br>
              <a:rPr lang="ar-SA"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با توجه به گسترش استفاده از سیستم‌های اطلاعات حسابداری و افزایش تعداد حسابداران متخصص در ایران و محدود شدن روش‌های حسابداری با افزایش تعداد استانداردهای حسابداری و قوانین مربوطه، انتظار می‌رود که انجام تعدیلات سنواتی و تجدید ارائه صورت‌های مالی کاهش یابد. </a:t>
            </a:r>
            <a:br>
              <a:rPr lang="ar-SA"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بنابراین، در صورت افزایش یا ثابت ماندن تعداد این قبیل شرکت‌ها، به ویژه با توجه به اهمیت رقم تعدیلات سنواتی نسبت به سود خالص دوره و سود و زیان انباشته ابتدای دوره، این تصور می‌تواند به ذهن متبادر شود که اشتباه حسابداری و اصلاح آن در دوره‌های آتی منافعی را برای مدیریت شرکت‌ها به همراه دارد و اطلاعات حسابداری، علاوه بر اینکه عاری از اشتباه نیست، از </a:t>
            </a:r>
            <a:r>
              <a:rPr lang="ar-SA" dirty="0">
                <a:cs typeface="Terafik" panose="01000500000000000000" pitchFamily="2" charset="-78"/>
              </a:rPr>
              <a:t>تمایلات جانبدارانه نیز عاری نمی‌باشد. </a:t>
            </a:r>
            <a:endParaRPr lang="en-US" dirty="0"/>
          </a:p>
        </p:txBody>
      </p:sp>
    </p:spTree>
    <p:extLst>
      <p:ext uri="{BB962C8B-B14F-4D97-AF65-F5344CB8AC3E}">
        <p14:creationId xmlns:p14="http://schemas.microsoft.com/office/powerpoint/2010/main" val="30866732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6000">
        <p15:prstTrans prst="peelOff" invX="1"/>
      </p:transition>
    </mc:Choice>
    <mc:Fallback xmlns="">
      <p:transition spd="slow" advTm="36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01305" y="792518"/>
            <a:ext cx="11295528" cy="5909310"/>
          </a:xfrm>
          <a:prstGeom prst="rect">
            <a:avLst/>
          </a:prstGeom>
        </p:spPr>
        <p:txBody>
          <a:bodyPr wrap="square">
            <a:spAutoFit/>
          </a:bodyPr>
          <a:lstStyle/>
          <a:p>
            <a:pPr algn="r" rtl="1"/>
            <a:r>
              <a:rPr lang="ar-SA" dirty="0">
                <a:cs typeface="Terafik" panose="01000500000000000000" pitchFamily="2" charset="-78"/>
              </a:rPr>
              <a:t/>
            </a:r>
            <a:br>
              <a:rPr lang="ar-SA" dirty="0">
                <a:cs typeface="Terafik" panose="01000500000000000000" pitchFamily="2" charset="-78"/>
              </a:rPr>
            </a:br>
            <a:r>
              <a:rPr lang="ar-SA" dirty="0">
                <a:cs typeface="Terafik" panose="01000500000000000000" pitchFamily="2" charset="-78"/>
              </a:rPr>
              <a:t>با مطالب گفته شده در بالا، عزم جدی برای پیشگیری از تحریف صورت‌های مالی و جلوه مباح آن در قالب تعدیلات سنواتی‌‌، خواسته معقول و مشروع استفاده‌‌کنندگان اطلاعات بازارهای سرمایه است. بنابراین، نهادهای نظارتی، مخصوصا سازمان بورس و اوراق بهادار و تدوین کنندگان استانداردهای حسابداری باید در پی ایجاد قوانین و استانداردهایی در راستای کاهش تعدیلات سنواتی باشند.</a:t>
            </a:r>
            <a:endParaRPr lang="en-US" dirty="0"/>
          </a:p>
          <a:p>
            <a:pPr algn="r"/>
            <a:r>
              <a:rPr lang="ar-SA" dirty="0">
                <a:latin typeface="Calibri" panose="020F0502020204030204" pitchFamily="34" charset="0"/>
                <a:ea typeface="Calibri" panose="020F0502020204030204" pitchFamily="34" charset="0"/>
                <a:cs typeface="Terafik" panose="01000500000000000000" pitchFamily="2" charset="-78"/>
              </a:rPr>
              <a:t>استاندارد حسابداری (صورت جریان وجوه نقد) ، تعدیلات سنواتی در رعایت استاندارد حسابداری (گزارش عملكرد مالی) مستلزم ارائه مجدد ارقام سنوات قبل است و لذا با تجدید ارائه ارقام مقایسه‌ای ترازنامه و صورت سودوزیان، ارقام صورت تطبیق سود عملیاتی نیز نیاز به اصلاح پیدا می‌نماید (مجدداً تهیه می‌شود). بدیهی است چنانچه تعدیلات سنواتی منجر به جریان وجوه نقد در سال مورد گزارش شده باشد</a:t>
            </a:r>
            <a:r>
              <a:rPr lang="ar-SA" dirty="0" smtClean="0">
                <a:latin typeface="Calibri" panose="020F0502020204030204" pitchFamily="34" charset="0"/>
                <a:ea typeface="Calibri" panose="020F0502020204030204" pitchFamily="34" charset="0"/>
                <a:cs typeface="Terafik" panose="01000500000000000000" pitchFamily="2" charset="-78"/>
              </a:rPr>
              <a:t>، </a:t>
            </a:r>
            <a:endParaRPr lang="en-US" dirty="0" smtClean="0">
              <a:latin typeface="Calibri" panose="020F0502020204030204" pitchFamily="34" charset="0"/>
              <a:ea typeface="Calibri" panose="020F0502020204030204" pitchFamily="34" charset="0"/>
              <a:cs typeface="Terafik" panose="01000500000000000000" pitchFamily="2" charset="-78"/>
            </a:endParaRPr>
          </a:p>
          <a:p>
            <a:pPr algn="r"/>
            <a:endParaRPr lang="en-US" dirty="0">
              <a:latin typeface="Calibri" panose="020F0502020204030204" pitchFamily="34" charset="0"/>
              <a:ea typeface="Calibri" panose="020F0502020204030204" pitchFamily="34" charset="0"/>
              <a:cs typeface="Terafik" panose="01000500000000000000" pitchFamily="2" charset="-78"/>
            </a:endParaRPr>
          </a:p>
          <a:p>
            <a:pPr algn="r"/>
            <a:r>
              <a:rPr lang="en-US" dirty="0" smtClean="0">
                <a:latin typeface="Calibri" panose="020F0502020204030204" pitchFamily="34" charset="0"/>
                <a:ea typeface="Calibri" panose="020F0502020204030204" pitchFamily="34" charset="0"/>
                <a:cs typeface="Terafik" panose="01000500000000000000" pitchFamily="2" charset="-78"/>
              </a:rPr>
              <a:t>.</a:t>
            </a:r>
            <a:r>
              <a:rPr lang="fa-IR" dirty="0" smtClean="0">
                <a:latin typeface="Calibri" panose="020F0502020204030204" pitchFamily="34" charset="0"/>
                <a:ea typeface="Calibri" panose="020F0502020204030204" pitchFamily="34" charset="0"/>
                <a:cs typeface="Terafik" panose="01000500000000000000" pitchFamily="2" charset="-78"/>
              </a:rPr>
              <a:t>جریانات </a:t>
            </a:r>
            <a:r>
              <a:rPr lang="ar-SA" dirty="0" smtClean="0">
                <a:latin typeface="Calibri" panose="020F0502020204030204" pitchFamily="34" charset="0"/>
                <a:ea typeface="Calibri" panose="020F0502020204030204" pitchFamily="34" charset="0"/>
                <a:cs typeface="Terafik" panose="01000500000000000000" pitchFamily="2" charset="-78"/>
              </a:rPr>
              <a:t> </a:t>
            </a:r>
            <a:r>
              <a:rPr lang="ar-SA" dirty="0">
                <a:latin typeface="Calibri" panose="020F0502020204030204" pitchFamily="34" charset="0"/>
                <a:ea typeface="Calibri" panose="020F0502020204030204" pitchFamily="34" charset="0"/>
                <a:cs typeface="Terafik" panose="01000500000000000000" pitchFamily="2" charset="-78"/>
              </a:rPr>
              <a:t>مزبور می‌بایست برحسب ماهیت در سرفصلهای اصلی صورت جریان وجوه نقد سال بدون ذكر عنوان تعدیلات سنواتی منظور شود</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انواع حسابهاي از حيث مدت و نحوه </a:t>
            </a:r>
            <a:r>
              <a:rPr lang="ar-SA" dirty="0" smtClean="0">
                <a:latin typeface="Calibri" panose="020F0502020204030204" pitchFamily="34" charset="0"/>
                <a:ea typeface="Calibri" panose="020F0502020204030204" pitchFamily="34" charset="0"/>
                <a:cs typeface="Terafik" panose="01000500000000000000" pitchFamily="2" charset="-78"/>
              </a:rPr>
              <a:t>اصلاح</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 1_حسابهاي دائمي (بلند مدت):حسابهاي بلند مدت حسابهايي هستند كه از يك به سال بعد منتقل شده ودر ترازنامه درج ميگردد.اصلاح اين حسابهاي توسط گروه اصلاح حساب ويا مسئولين مالي كه ناشي از بررسي حسابها از ابتداي ثبت در دفاتر خواهد بود در سال شناسايي واصلاح صورت ميگيرد.طرف حساب اين اصلاحات ميتواند حسابهاي موقت يا دائمي ديگر باشد . در صورت موقت بودن طرف حساب ،همواره حساب تعديلات سنواتي در اين مواقع بدهكار يا بستانكار ميگردد</a:t>
            </a:r>
            <a:r>
              <a:rPr lang="en-US" dirty="0">
                <a:latin typeface="Calibri" panose="020F0502020204030204" pitchFamily="34" charset="0"/>
                <a:ea typeface="Calibri" panose="020F0502020204030204" pitchFamily="34" charset="0"/>
                <a:cs typeface="Terafik" panose="01000500000000000000" pitchFamily="2" charset="-78"/>
              </a:rPr>
              <a:t>.</a:t>
            </a:r>
            <a:r>
              <a:rPr lang="ar-SA" dirty="0">
                <a:latin typeface="Calibri" panose="020F0502020204030204" pitchFamily="34" charset="0"/>
                <a:ea typeface="Calibri" panose="020F0502020204030204" pitchFamily="34" charset="0"/>
                <a:cs typeface="Terafik" panose="01000500000000000000" pitchFamily="2" charset="-78"/>
              </a:rPr>
              <a:t>البته لازم به ذكر است كه حساب تعديلات يكي از حسابهايي است كه همواره مورد توجه حسابرسان ومميزين مالياتي بوده وبسياري از موارد تعديل مورد پذيرش آنان نميباشد.فلذا عموما يكي از مواردي كه همواره در قراردادهاي اصلاح حساب ذكر گرديده وبر آن تاكيد ميگردد موضوع جوابگويي گروه اصلاح حساب به مميزين</a:t>
            </a:r>
            <a:r>
              <a:rPr lang="ar-SA" dirty="0">
                <a:latin typeface="Cambria" panose="02040503050406030204" pitchFamily="18" charset="0"/>
                <a:ea typeface="Calibri" panose="020F0502020204030204" pitchFamily="34" charset="0"/>
                <a:cs typeface="Terafik" panose="01000500000000000000" pitchFamily="2" charset="-78"/>
              </a:rPr>
              <a:t> </a:t>
            </a:r>
            <a:r>
              <a:rPr lang="ar-SA" dirty="0">
                <a:latin typeface="Calibri" panose="020F0502020204030204" pitchFamily="34" charset="0"/>
                <a:ea typeface="Calibri" panose="020F0502020204030204" pitchFamily="34" charset="0"/>
                <a:cs typeface="Terafik" panose="01000500000000000000" pitchFamily="2" charset="-78"/>
              </a:rPr>
              <a:t> مالياتي در سال اصلاح حساب ميباشد</a:t>
            </a:r>
            <a:r>
              <a:rPr lang="en-US" dirty="0">
                <a:latin typeface="Calibri" panose="020F0502020204030204" pitchFamily="34" charset="0"/>
                <a:ea typeface="Calibri" panose="020F0502020204030204" pitchFamily="34" charset="0"/>
                <a:cs typeface="Terafik" panose="01000500000000000000" pitchFamily="2" charset="-78"/>
              </a:rPr>
              <a:t>.</a:t>
            </a:r>
            <a:br>
              <a:rPr lang="en-US" dirty="0">
                <a:latin typeface="Calibri" panose="020F0502020204030204" pitchFamily="34" charset="0"/>
                <a:ea typeface="Calibri" panose="020F0502020204030204" pitchFamily="34" charset="0"/>
                <a:cs typeface="Terafik" panose="01000500000000000000" pitchFamily="2" charset="-78"/>
              </a:rPr>
            </a:b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2_حسابهاي موقت :حسابهاي موقت يا حسابهاي سود وزياني</a:t>
            </a:r>
            <a:r>
              <a:rPr lang="ar-SA" dirty="0">
                <a:latin typeface="Cambria" panose="02040503050406030204" pitchFamily="18" charset="0"/>
                <a:ea typeface="Calibri" panose="020F0502020204030204" pitchFamily="34" charset="0"/>
                <a:cs typeface="Terafik" panose="01000500000000000000" pitchFamily="2" charset="-78"/>
              </a:rPr>
              <a:t> </a:t>
            </a:r>
            <a:r>
              <a:rPr lang="ar-SA" dirty="0">
                <a:latin typeface="Calibri" panose="020F0502020204030204" pitchFamily="34" charset="0"/>
                <a:ea typeface="Calibri" panose="020F0502020204030204" pitchFamily="34" charset="0"/>
                <a:cs typeface="Terafik" panose="01000500000000000000" pitchFamily="2" charset="-78"/>
              </a:rPr>
              <a:t> حسابهايي هستند كه در پايان سال مالي به حساب سود وزيان منتقل شده وبه سال بعد انتقال نمي يابند.از آنجا كه اين حسابها در پايان </a:t>
            </a:r>
            <a:endParaRPr lang="en-US" dirty="0"/>
          </a:p>
        </p:txBody>
      </p:sp>
    </p:spTree>
    <p:extLst>
      <p:ext uri="{BB962C8B-B14F-4D97-AF65-F5344CB8AC3E}">
        <p14:creationId xmlns:p14="http://schemas.microsoft.com/office/powerpoint/2010/main" val="10289067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5000">
        <p15:prstTrans prst="peelOff" invX="1"/>
      </p:transition>
    </mc:Choice>
    <mc:Fallback xmlns="">
      <p:transition spd="slow" advTm="35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699249" y="394693"/>
            <a:ext cx="11026587" cy="6463308"/>
          </a:xfrm>
          <a:prstGeom prst="rect">
            <a:avLst/>
          </a:prstGeom>
        </p:spPr>
        <p:txBody>
          <a:bodyPr wrap="square">
            <a:spAutoFit/>
          </a:bodyPr>
          <a:lstStyle/>
          <a:p>
            <a:pPr algn="r"/>
            <a:r>
              <a:rPr lang="ar-SA" dirty="0">
                <a:latin typeface="Calibri" panose="020F0502020204030204" pitchFamily="34" charset="0"/>
                <a:ea typeface="Calibri" panose="020F0502020204030204" pitchFamily="34" charset="0"/>
                <a:cs typeface="Terafik" panose="01000500000000000000" pitchFamily="2" charset="-78"/>
              </a:rPr>
              <a:t>هر سال بسته ميشوند در سال</a:t>
            </a:r>
            <a:r>
              <a:rPr lang="ar-SA" dirty="0">
                <a:latin typeface="Cambria" panose="02040503050406030204" pitchFamily="18" charset="0"/>
                <a:ea typeface="Calibri" panose="020F0502020204030204" pitchFamily="34" charset="0"/>
                <a:cs typeface="Terafik" panose="01000500000000000000" pitchFamily="2" charset="-78"/>
              </a:rPr>
              <a:t> </a:t>
            </a:r>
            <a:r>
              <a:rPr lang="ar-SA" dirty="0">
                <a:latin typeface="Calibri" panose="020F0502020204030204" pitchFamily="34" charset="0"/>
                <a:ea typeface="Calibri" panose="020F0502020204030204" pitchFamily="34" charset="0"/>
                <a:cs typeface="Terafik" panose="01000500000000000000" pitchFamily="2" charset="-78"/>
              </a:rPr>
              <a:t> مورد رسيدگي واصلاح بر اساس مدارك ثبت نشده گذشته ويا حسابهاي اصلاح شده عموما حساب تعديلات سنواتي بدهكار يا بستانكار ميگردد</a:t>
            </a:r>
            <a:r>
              <a:rPr lang="en-US" dirty="0">
                <a:latin typeface="Calibri" panose="020F0502020204030204" pitchFamily="34" charset="0"/>
                <a:ea typeface="Calibri" panose="020F0502020204030204" pitchFamily="34" charset="0"/>
                <a:cs typeface="Terafik" panose="01000500000000000000" pitchFamily="2" charset="-78"/>
              </a:rPr>
              <a:t>.</a:t>
            </a:r>
            <a:br>
              <a:rPr lang="en-US" dirty="0">
                <a:latin typeface="Calibri" panose="020F0502020204030204" pitchFamily="34" charset="0"/>
                <a:ea typeface="Calibri" panose="020F0502020204030204" pitchFamily="34" charset="0"/>
                <a:cs typeface="Terafik" panose="01000500000000000000" pitchFamily="2" charset="-78"/>
              </a:rPr>
            </a:b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علي ايحال اصلاح حساب شامل بررسي اسناد،مدارك ،حسابهاي ،دفاتر وساير اطلاعات غير مالي شركتها وواحدهايي است كه به هردليلي دفاتر انها بيانگر وضعيت مالي وعملكرد آنان نبوده واز طرف حسابرس مردود ويا عدم اظهار نظر اعلام شده </a:t>
            </a:r>
            <a:r>
              <a:rPr lang="ar-SA" dirty="0" smtClean="0">
                <a:latin typeface="Calibri" panose="020F0502020204030204" pitchFamily="34" charset="0"/>
                <a:ea typeface="Calibri" panose="020F0502020204030204" pitchFamily="34" charset="0"/>
                <a:cs typeface="Terafik" panose="01000500000000000000" pitchFamily="2" charset="-78"/>
              </a:rPr>
              <a:t>است</a:t>
            </a:r>
            <a:r>
              <a:rPr lang="fa-IR" dirty="0">
                <a:latin typeface="Calibri" panose="020F0502020204030204" pitchFamily="34" charset="0"/>
                <a:ea typeface="Calibri" panose="020F0502020204030204" pitchFamily="34" charset="0"/>
                <a:cs typeface="Terafik" panose="01000500000000000000" pitchFamily="2" charset="-78"/>
              </a:rPr>
              <a:t>.</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بدليل مشكلات متعدد موجود در حسابداري برخي</a:t>
            </a:r>
            <a:r>
              <a:rPr lang="ar-SA" dirty="0">
                <a:latin typeface="Cambria" panose="02040503050406030204" pitchFamily="18" charset="0"/>
                <a:ea typeface="Calibri" panose="020F0502020204030204" pitchFamily="34" charset="0"/>
                <a:cs typeface="Terafik" panose="01000500000000000000" pitchFamily="2" charset="-78"/>
              </a:rPr>
              <a:t> </a:t>
            </a:r>
            <a:r>
              <a:rPr lang="ar-SA" dirty="0">
                <a:latin typeface="Calibri" panose="020F0502020204030204" pitchFamily="34" charset="0"/>
                <a:ea typeface="Calibri" panose="020F0502020204030204" pitchFamily="34" charset="0"/>
                <a:cs typeface="Terafik" panose="01000500000000000000" pitchFamily="2" charset="-78"/>
              </a:rPr>
              <a:t> از شركتها، امروزه بخش عمده اي از فعاليت موسسات حسابرسي معطوف به خدمات اصلاح حساب ميباشد</a:t>
            </a:r>
            <a:r>
              <a:rPr lang="ar-SA" dirty="0">
                <a:latin typeface="Cambria" panose="02040503050406030204" pitchFamily="18" charset="0"/>
                <a:ea typeface="Calibri" panose="020F0502020204030204" pitchFamily="34" charset="0"/>
                <a:cs typeface="Terafik" panose="01000500000000000000" pitchFamily="2" charset="-78"/>
              </a:rPr>
              <a:t> </a:t>
            </a:r>
            <a:r>
              <a:rPr lang="ar-SA" dirty="0">
                <a:latin typeface="Calibri" panose="020F0502020204030204" pitchFamily="34" charset="0"/>
                <a:ea typeface="Calibri" panose="020F0502020204030204" pitchFamily="34" charset="0"/>
                <a:cs typeface="Terafik" panose="01000500000000000000" pitchFamily="2" charset="-78"/>
              </a:rPr>
              <a:t> وبخشي از درآمدهاي آنان از اين طريق عايد ميگردد.از آنجا كه اصلاح حساب هاي سنوات گذشته نيازمند بررسي ودر موارد بسياري بازسازي دفاتر ميباشد وهمچنين شامل حسابداري از روي مدارك ناقص است امكان بر آورد زمان وتعيين زمان اصلاح نهايي همواره با مشكلاتي همراه بوده وتجربه نشان داده است هموراه قراردادهاي اصلاحي داراي متمم ميباشند. بدليل فقدان اسناد ومدارك وگذشت زمان ومخدوش بودن دفاتر حسابداري باعث ميگردد</a:t>
            </a:r>
            <a:r>
              <a:rPr lang="ar-SA" dirty="0">
                <a:latin typeface="Cambria" panose="02040503050406030204" pitchFamily="18" charset="0"/>
                <a:ea typeface="Calibri" panose="020F0502020204030204" pitchFamily="34" charset="0"/>
                <a:cs typeface="Terafik" panose="01000500000000000000" pitchFamily="2" charset="-78"/>
              </a:rPr>
              <a:t> </a:t>
            </a:r>
            <a:r>
              <a:rPr lang="ar-SA" dirty="0">
                <a:latin typeface="Calibri" panose="020F0502020204030204" pitchFamily="34" charset="0"/>
                <a:ea typeface="Calibri" panose="020F0502020204030204" pitchFamily="34" charset="0"/>
                <a:cs typeface="Terafik" panose="01000500000000000000" pitchFamily="2" charset="-78"/>
              </a:rPr>
              <a:t> </a:t>
            </a:r>
            <a:r>
              <a:rPr lang="ar-SA" dirty="0">
                <a:latin typeface="Cambria" panose="02040503050406030204" pitchFamily="18" charset="0"/>
                <a:ea typeface="Calibri" panose="020F0502020204030204" pitchFamily="34" charset="0"/>
                <a:cs typeface="Terafik" panose="01000500000000000000" pitchFamily="2" charset="-78"/>
              </a:rPr>
              <a:t> </a:t>
            </a:r>
            <a:r>
              <a:rPr lang="ar-SA" dirty="0">
                <a:latin typeface="Calibri" panose="020F0502020204030204" pitchFamily="34" charset="0"/>
                <a:ea typeface="Calibri" panose="020F0502020204030204" pitchFamily="34" charset="0"/>
                <a:cs typeface="Terafik" panose="01000500000000000000" pitchFamily="2" charset="-78"/>
              </a:rPr>
              <a:t>تا اصلاح حساب يكي از فعاليتهاي پردردسر ومشكل حسابرسي وحسابداري قلمداد شود</a:t>
            </a:r>
            <a:r>
              <a:rPr lang="en-US" dirty="0">
                <a:latin typeface="Calibri" panose="020F0502020204030204" pitchFamily="34" charset="0"/>
                <a:ea typeface="Calibri" panose="020F0502020204030204" pitchFamily="34" charset="0"/>
                <a:cs typeface="Terafik" panose="01000500000000000000" pitchFamily="2" charset="-78"/>
              </a:rPr>
              <a:t> .</a:t>
            </a:r>
            <a:br>
              <a:rPr lang="en-US" dirty="0">
                <a:latin typeface="Calibri" panose="020F0502020204030204" pitchFamily="34" charset="0"/>
                <a:ea typeface="Calibri" panose="020F0502020204030204" pitchFamily="34" charset="0"/>
                <a:cs typeface="Terafik" panose="01000500000000000000" pitchFamily="2" charset="-78"/>
              </a:rPr>
            </a:b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بررسي صورت‌هاي مالي شركت‎</a:t>
            </a:r>
            <a:r>
              <a:rPr lang="en-US" dirty="0">
                <a:latin typeface="Calibri" panose="020F0502020204030204" pitchFamily="34" charset="0"/>
                <a:ea typeface="Calibri" panose="020F0502020204030204" pitchFamily="34" charset="0"/>
                <a:cs typeface="Terafik" panose="01000500000000000000" pitchFamily="2" charset="-78"/>
              </a:rPr>
              <a:t>‌</a:t>
            </a:r>
            <a:r>
              <a:rPr lang="ar-SA" dirty="0">
                <a:latin typeface="Calibri" panose="020F0502020204030204" pitchFamily="34" charset="0"/>
                <a:ea typeface="Calibri" panose="020F0502020204030204" pitchFamily="34" charset="0"/>
                <a:cs typeface="Terafik" panose="01000500000000000000" pitchFamily="2" charset="-78"/>
              </a:rPr>
              <a:t>ها به خصوص شركت‌هاي ثبت شده نزد سازمان بورس و اوراق بهادار مواردي را نشان مي‌دهد كه شركت‌ها به رغم احراز تقسيم سود موهوم، تنها با برگشت دادن مدل‌هاي مربوط به شناسايي سود موهوم به حساب تعديلات سنواتي، </a:t>
            </a:r>
            <a:r>
              <a:rPr lang="fa-IR" dirty="0">
                <a:latin typeface="Calibri" panose="020F0502020204030204" pitchFamily="34" charset="0"/>
                <a:ea typeface="Calibri" panose="020F0502020204030204" pitchFamily="34" charset="0"/>
                <a:cs typeface="Terafik" panose="01000500000000000000" pitchFamily="2" charset="-78"/>
              </a:rPr>
              <a:t>ا</a:t>
            </a:r>
            <a:r>
              <a:rPr lang="ar-SA" dirty="0">
                <a:latin typeface="Calibri" panose="020F0502020204030204" pitchFamily="34" charset="0"/>
                <a:ea typeface="Calibri" panose="020F0502020204030204" pitchFamily="34" charset="0"/>
                <a:cs typeface="Terafik" panose="01000500000000000000" pitchFamily="2" charset="-78"/>
              </a:rPr>
              <a:t>قدام به حل و فصل موضوع كرده‌اند. طبعا اين نحوه عمل شركت‌ها، با موارد مطرح شده در نوشتار اينجانب مغاير است</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حال اين سوال مطرح مي‌شود: به‌رغم موارد قانوني كه در نوشتار قبلي مطرح كردم، آيا شركت‌ها و مجامع عمومي مي‌توانند تصميم بگيرند تنها سود موهوم شناسايي شده، به حساب تعديلات سنواتي منظور شود و ديگر اقدامي در استرداد سود موهوم تقسيم شده به عمل نياورند؟</a:t>
            </a:r>
            <a:r>
              <a:rPr lang="en-US" dirty="0">
                <a:latin typeface="Calibri" panose="020F0502020204030204" pitchFamily="34" charset="0"/>
                <a:ea typeface="Calibri" panose="020F0502020204030204" pitchFamily="34" charset="0"/>
                <a:cs typeface="Terafik" panose="01000500000000000000" pitchFamily="2" charset="-78"/>
              </a:rPr>
              <a:t>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پاسخ به اين سوال به تركيب سهامداران شركت در مقطع تقسيم سود موهوم و در مقطع احراز سود موهوم و اتخاذ تصميم در مورد آن توسط مجمع عمومي، بستگي دارد</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endParaRPr lang="en-US" dirty="0"/>
          </a:p>
        </p:txBody>
      </p:sp>
    </p:spTree>
    <p:extLst>
      <p:ext uri="{BB962C8B-B14F-4D97-AF65-F5344CB8AC3E}">
        <p14:creationId xmlns:p14="http://schemas.microsoft.com/office/powerpoint/2010/main" val="29740181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5000">
        <p15:prstTrans prst="peelOff" invX="1"/>
      </p:transition>
    </mc:Choice>
    <mc:Fallback xmlns="">
      <p:transition spd="slow" advTm="35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04801" y="347726"/>
            <a:ext cx="11672531" cy="6186309"/>
          </a:xfrm>
          <a:prstGeom prst="rect">
            <a:avLst/>
          </a:prstGeom>
        </p:spPr>
        <p:txBody>
          <a:bodyPr wrap="square">
            <a:spAutoFit/>
          </a:bodyPr>
          <a:lstStyle/>
          <a:p>
            <a:pPr algn="r" rtl="1"/>
            <a:r>
              <a:rPr lang="ar-SA" dirty="0">
                <a:cs typeface="Terafik" panose="01000500000000000000" pitchFamily="2" charset="-78"/>
              </a:rPr>
              <a:t>در صورتي كه تركيب و درصد سهامداران شركت در دو مقطع زماني ياد شده تفاوتي نكرده باشد، اما سود موهوم تقسيم شده است، ليكن هر يك از سهامداران متناسب با درصد سهام خود از منافع موهوم منتفع شده‌اند و طبعا در اين حالت، به لحاظ احتساب زيان ناشي از اين معامله به حساب تعديلات سنواتي، سود قابل تقسيم سال‌هاي بعد همين سهامداران كمتر شده و در آينده، به نسبت مساوي، سود كمتري بين سهامداران تقسيم مي‌شود بنابراین شايد بتوان گفت در اين فرض، مجمع عمومي مي‌تواند در مورد استرداد سود موهوم تصميم نگيرد</a:t>
            </a:r>
            <a:r>
              <a:rPr lang="en-US" dirty="0">
                <a:cs typeface="Terafik" panose="01000500000000000000" pitchFamily="2" charset="-78"/>
              </a:rPr>
              <a:t>. </a:t>
            </a:r>
            <a:br>
              <a:rPr lang="en-US" dirty="0">
                <a:cs typeface="Terafik" panose="01000500000000000000" pitchFamily="2" charset="-78"/>
              </a:rPr>
            </a:br>
            <a:r>
              <a:rPr lang="ar-SA" dirty="0">
                <a:cs typeface="Terafik" panose="01000500000000000000" pitchFamily="2" charset="-78"/>
              </a:rPr>
              <a:t>حال اگر تركيب و درصد سهامداران شركت در دو مقطع زماني ياد شده تفاوت كرده باشد، در صورتي كه تنها آثار ناشي از سود موهوم به عنوان تعديلات سنواتي منظور شود و اقدام به استرداد سود موهوم تقسيم شده از سهامداران نشود، اين امر منجر به متضرر شدن سهامداران كنوني شركت خواهد شد، زيرا سهامداران قبلي سودي بيشتر از سود قابل تقسيم را دريافت كرده‌اند و در صورت استرداد نشدن اين سود و تنها احتساب آن به حساب تعديلات سنواتي، در عمل، سود قابل تقسيم بين سهامداران كنوني كاهش مي‌يابد. به عبارت ديگر، سهامداران كنوني بايد آثار منفي ناشي از تقسيم سود موهوم بين سهامداران قبلي را تحمل كنند. طبعا اين امر موجب مي‌شود تا حقوق سهامداران به طور يكسان رعايت نشود و حقوق سهامداران جديد تضييع شود</a:t>
            </a:r>
            <a:r>
              <a:rPr lang="en-US" dirty="0">
                <a:cs typeface="Terafik" panose="01000500000000000000" pitchFamily="2" charset="-78"/>
              </a:rPr>
              <a:t>. </a:t>
            </a:r>
            <a:br>
              <a:rPr lang="en-US" dirty="0">
                <a:cs typeface="Terafik" panose="01000500000000000000" pitchFamily="2" charset="-78"/>
              </a:rPr>
            </a:br>
            <a:r>
              <a:rPr lang="ar-SA" dirty="0">
                <a:cs typeface="Terafik" panose="01000500000000000000" pitchFamily="2" charset="-78"/>
              </a:rPr>
              <a:t>با توجه به اين كه به موجب مفاد ماده 148 اصلاحيه قانون تجارت «بازرسان بايد اطمينان حاصل کنند كه حقوق صاحبان سهام در حدودي كه قانون و اساسنامه شركت تعيين كرده است به طور يكسان رعايت شده باشد»، ضرورت دارد حسابرسان به خصوص در مواردي كه علاوه بر حسابرسي، عهده‌دار وظايف بازرس قانوني نيز هستند، به اين موضوع توجه خاص کرده و در صورتي كه تعديلات سنواتي ثبت شده در حساب‌ها به نحوي مرتبط با سود موهوم تقسيم شده بين سهامداران قبلي است، مراتب را به نحو مناسب در گزارش خود درج و تنها به رسيدگي نسبت به ثبت مربوط به تعديلات سنواتي اين رويداد در حساب‌ها بسنده نكنند</a:t>
            </a:r>
            <a:r>
              <a:rPr lang="en-US" dirty="0">
                <a:cs typeface="Terafik" panose="01000500000000000000" pitchFamily="2" charset="-78"/>
              </a:rPr>
              <a:t>.</a:t>
            </a:r>
            <a:endParaRPr lang="en-US" dirty="0"/>
          </a:p>
          <a:p>
            <a:pPr algn="r" rtl="1"/>
            <a:r>
              <a:rPr lang="en-US" dirty="0">
                <a:cs typeface="Terafik" panose="01000500000000000000" pitchFamily="2" charset="-78"/>
              </a:rPr>
              <a:t> </a:t>
            </a:r>
            <a:endParaRPr lang="en-US" dirty="0"/>
          </a:p>
          <a:p>
            <a:pPr algn="r"/>
            <a:r>
              <a:rPr lang="ar-SA" b="1" dirty="0">
                <a:latin typeface="Calibri" panose="020F0502020204030204" pitchFamily="34" charset="0"/>
                <a:ea typeface="Calibri" panose="020F0502020204030204" pitchFamily="34" charset="0"/>
                <a:cs typeface="Terafik" panose="01000500000000000000" pitchFamily="2" charset="-78"/>
              </a:rPr>
              <a:t>رسيدگي به حساب تعديلات سنواتي</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حساب تعديلات سنواتي (سود و زيان انباشته) طي دوره جاري مي توان بدهکار يا بستانکار گردد، </a:t>
            </a:r>
            <a:endParaRPr lang="fa-IR" dirty="0">
              <a:latin typeface="Calibri" panose="020F0502020204030204" pitchFamily="34" charset="0"/>
              <a:ea typeface="Calibri" panose="020F0502020204030204" pitchFamily="34" charset="0"/>
              <a:cs typeface="Terafik" panose="01000500000000000000" pitchFamily="2" charset="-78"/>
            </a:endParaRPr>
          </a:p>
          <a:p>
            <a:pPr algn="r"/>
            <a:endParaRPr lang="fa-IR" dirty="0">
              <a:latin typeface="Calibri" panose="020F0502020204030204" pitchFamily="34" charset="0"/>
              <a:cs typeface="Terafik" panose="01000500000000000000" pitchFamily="2" charset="-78"/>
            </a:endParaRPr>
          </a:p>
          <a:p>
            <a:pPr algn="r"/>
            <a:endParaRPr lang="fa-IR" dirty="0">
              <a:latin typeface="Calibri" panose="020F0502020204030204" pitchFamily="34" charset="0"/>
              <a:cs typeface="Terafik" panose="01000500000000000000" pitchFamily="2" charset="-78"/>
            </a:endParaRPr>
          </a:p>
          <a:p>
            <a:pPr algn="r"/>
            <a:endParaRPr lang="en-US" dirty="0"/>
          </a:p>
        </p:txBody>
      </p:sp>
    </p:spTree>
    <p:extLst>
      <p:ext uri="{BB962C8B-B14F-4D97-AF65-F5344CB8AC3E}">
        <p14:creationId xmlns:p14="http://schemas.microsoft.com/office/powerpoint/2010/main" val="2463304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5000">
        <p15:prstTrans prst="peelOff" invX="1"/>
      </p:transition>
    </mc:Choice>
    <mc:Fallback xmlns="">
      <p:transition spd="slow" advTm="35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23851" y="394693"/>
            <a:ext cx="11658600" cy="6463308"/>
          </a:xfrm>
          <a:prstGeom prst="rect">
            <a:avLst/>
          </a:prstGeom>
        </p:spPr>
        <p:txBody>
          <a:bodyPr wrap="square">
            <a:spAutoFit/>
          </a:bodyPr>
          <a:lstStyle/>
          <a:p>
            <a:pPr algn="r"/>
            <a:r>
              <a:rPr lang="ar-SA" dirty="0">
                <a:latin typeface="Calibri" panose="020F0502020204030204" pitchFamily="34" charset="0"/>
                <a:ea typeface="Calibri" panose="020F0502020204030204" pitchFamily="34" charset="0"/>
                <a:cs typeface="Terafik" panose="01000500000000000000" pitchFamily="2" charset="-78"/>
              </a:rPr>
              <a:t>بنابراين که مأمورين مالياتي مي بايست در زمان رسيدگي گردش حساب مذکور و مستندات مربوطه را اخذ و ضمن بررسي صحت محاسبات مربوط، با رعايت مقررات زير اقدام </a:t>
            </a:r>
            <a:r>
              <a:rPr lang="ar-SA" dirty="0" smtClean="0">
                <a:latin typeface="Calibri" panose="020F0502020204030204" pitchFamily="34" charset="0"/>
                <a:ea typeface="Calibri" panose="020F0502020204030204" pitchFamily="34" charset="0"/>
                <a:cs typeface="Terafik" panose="01000500000000000000" pitchFamily="2" charset="-78"/>
              </a:rPr>
              <a:t>نمايند</a:t>
            </a:r>
            <a:r>
              <a:rPr lang="fa-IR" dirty="0">
                <a:latin typeface="Calibri" panose="020F0502020204030204" pitchFamily="34" charset="0"/>
                <a:ea typeface="Calibri" panose="020F0502020204030204" pitchFamily="34" charset="0"/>
                <a:cs typeface="Terafik" panose="01000500000000000000" pitchFamily="2" charset="-78"/>
              </a:rPr>
              <a:t>:</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الف- اقلام بدهکار حساب مذکور در صورتي که موجب کاهش درآمد مشمول ماليات ابرازي شده باشد، برگشت و به درآمد مشمول ماليات </a:t>
            </a:r>
            <a:r>
              <a:rPr lang="en-US" dirty="0" smtClean="0">
                <a:latin typeface="Calibri" panose="020F0502020204030204" pitchFamily="34" charset="0"/>
                <a:ea typeface="Calibri" panose="020F0502020204030204" pitchFamily="34" charset="0"/>
                <a:cs typeface="Terafik" panose="01000500000000000000" pitchFamily="2" charset="-78"/>
              </a:rPr>
              <a:t>:</a:t>
            </a:r>
            <a:r>
              <a:rPr lang="ar-SA" dirty="0">
                <a:latin typeface="Calibri" panose="020F0502020204030204" pitchFamily="34" charset="0"/>
                <a:ea typeface="Calibri" panose="020F0502020204030204" pitchFamily="34" charset="0"/>
                <a:cs typeface="Terafik" panose="01000500000000000000" pitchFamily="2" charset="-78"/>
              </a:rPr>
              <a:t>عملکرد مورد رسيدگي اضافه گردد به استثناي موارد زير</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1</a:t>
            </a:r>
            <a:r>
              <a:rPr lang="ar-SA" dirty="0">
                <a:ea typeface="Calibri" panose="020F0502020204030204" pitchFamily="34" charset="0"/>
                <a:cs typeface="Calibri" panose="020F0502020204030204" pitchFamily="34" charset="0"/>
              </a:rPr>
              <a:t> </a:t>
            </a:r>
            <a:r>
              <a:rPr lang="ar-SA" dirty="0">
                <a:latin typeface="Calibri" panose="020F0502020204030204" pitchFamily="34" charset="0"/>
                <a:ea typeface="Calibri" panose="020F0502020204030204" pitchFamily="34" charset="0"/>
                <a:cs typeface="Terafik" panose="01000500000000000000" pitchFamily="2" charset="-78"/>
              </a:rPr>
              <a:t>اقلام مربوط به هزينه هاي سنوات قبل (در صورت انطباق با مواد 147 و 148 قانون مالياتهاي مستقيم) در صورتي که به هر دليل خارج از اختيار مؤدي در سال مورد رسيدگي تحقق يابد، مشروط بر اينکه مربوط به درآمدهاي مشمول معافيت مالياتي و يا ماليات مقطوع نبوده و يا درآمد مشمول ماليات سال مربوط از طريق علي الرأس تعيين نگرديده باشد. بديهي است در صورتيکه بخش از درآمدهاي سال مربوط معاف يا مشمول ماليات مقطوع بوده باشد هزينه ها به نسبت درآمدها با رعايت مقررات تسهيم مي </a:t>
            </a:r>
            <a:r>
              <a:rPr lang="ar-SA" dirty="0" smtClean="0">
                <a:latin typeface="Calibri" panose="020F0502020204030204" pitchFamily="34" charset="0"/>
                <a:ea typeface="Calibri" panose="020F0502020204030204" pitchFamily="34" charset="0"/>
                <a:cs typeface="Terafik" panose="01000500000000000000" pitchFamily="2" charset="-78"/>
              </a:rPr>
              <a:t>شود</a:t>
            </a:r>
            <a:r>
              <a:rPr lang="fa-IR" dirty="0" smtClean="0">
                <a:latin typeface="Calibri" panose="020F0502020204030204" pitchFamily="34" charset="0"/>
                <a:ea typeface="Calibri" panose="020F0502020204030204" pitchFamily="34" charset="0"/>
                <a:cs typeface="Terafik" panose="01000500000000000000" pitchFamily="2" charset="-78"/>
              </a:rPr>
              <a:t>.</a:t>
            </a:r>
          </a:p>
          <a:p>
            <a:pPr algn="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2</a:t>
            </a:r>
            <a:r>
              <a:rPr lang="ar-SA" dirty="0">
                <a:ea typeface="Calibri" panose="020F0502020204030204" pitchFamily="34" charset="0"/>
                <a:cs typeface="Calibri" panose="020F0502020204030204" pitchFamily="34" charset="0"/>
              </a:rPr>
              <a:t> </a:t>
            </a:r>
            <a:r>
              <a:rPr lang="ar-SA" dirty="0">
                <a:latin typeface="Calibri" panose="020F0502020204030204" pitchFamily="34" charset="0"/>
                <a:ea typeface="Calibri" panose="020F0502020204030204" pitchFamily="34" charset="0"/>
                <a:cs typeface="Terafik" panose="01000500000000000000" pitchFamily="2" charset="-78"/>
              </a:rPr>
              <a:t>اقلام مربوط به برگشت از فروش و تخفيفات و يا اصلاحات فروش براساس مستندات مربوط، مشروط بر اينکه مربوط به درآمدهاي معاف يا مشمول ماليات مقطوع </a:t>
            </a:r>
            <a:r>
              <a:rPr lang="ar-SA" dirty="0" smtClean="0">
                <a:latin typeface="Calibri" panose="020F0502020204030204" pitchFamily="34" charset="0"/>
                <a:ea typeface="Calibri" panose="020F0502020204030204" pitchFamily="34" charset="0"/>
                <a:cs typeface="Terafik" panose="01000500000000000000" pitchFamily="2" charset="-78"/>
              </a:rPr>
              <a:t>نباشد</a:t>
            </a:r>
            <a:r>
              <a:rPr lang="fa-IR" dirty="0" smtClean="0">
                <a:latin typeface="Calibri" panose="020F0502020204030204" pitchFamily="34" charset="0"/>
                <a:ea typeface="Calibri" panose="020F0502020204030204" pitchFamily="34" charset="0"/>
                <a:cs typeface="Terafik" panose="01000500000000000000" pitchFamily="2" charset="-78"/>
              </a:rPr>
              <a:t>.</a:t>
            </a:r>
          </a:p>
          <a:p>
            <a:pPr algn="r"/>
            <a:r>
              <a:rPr lang="ar-SA" dirty="0" smtClean="0">
                <a:latin typeface="Calibri" panose="020F0502020204030204" pitchFamily="34" charset="0"/>
                <a:ea typeface="Calibri" panose="020F0502020204030204" pitchFamily="34" charset="0"/>
                <a:cs typeface="Terafik" panose="01000500000000000000" pitchFamily="2" charset="-78"/>
              </a:rPr>
              <a:t>ب- </a:t>
            </a:r>
            <a:r>
              <a:rPr lang="ar-SA" dirty="0">
                <a:latin typeface="Calibri" panose="020F0502020204030204" pitchFamily="34" charset="0"/>
                <a:ea typeface="Calibri" panose="020F0502020204030204" pitchFamily="34" charset="0"/>
                <a:cs typeface="Terafik" panose="01000500000000000000" pitchFamily="2" charset="-78"/>
              </a:rPr>
              <a:t>اقلام بستانکار حساب مذکور به استثناي موارد زير به درآمد مشمول ماليات عملکرد سال مورد رسيدگي اضافه گردد:</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1</a:t>
            </a:r>
            <a:r>
              <a:rPr lang="ar-SA" dirty="0">
                <a:ea typeface="Calibri" panose="020F0502020204030204" pitchFamily="34" charset="0"/>
                <a:cs typeface="Calibri" panose="020F0502020204030204" pitchFamily="34" charset="0"/>
              </a:rPr>
              <a:t> </a:t>
            </a:r>
            <a:r>
              <a:rPr lang="ar-SA" dirty="0">
                <a:latin typeface="Calibri" panose="020F0502020204030204" pitchFamily="34" charset="0"/>
                <a:ea typeface="Calibri" panose="020F0502020204030204" pitchFamily="34" charset="0"/>
                <a:cs typeface="Terafik" panose="01000500000000000000" pitchFamily="2" charset="-78"/>
              </a:rPr>
              <a:t>اقلامي که توسط واحد مالياتي به درآمد مشمول ماليات سنوات قبل اضافه شده </a:t>
            </a:r>
            <a:r>
              <a:rPr lang="ar-SA" dirty="0" smtClean="0">
                <a:latin typeface="Calibri" panose="020F0502020204030204" pitchFamily="34" charset="0"/>
                <a:ea typeface="Calibri" panose="020F0502020204030204" pitchFamily="34" charset="0"/>
                <a:cs typeface="Terafik" panose="01000500000000000000" pitchFamily="2" charset="-78"/>
              </a:rPr>
              <a:t>است</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2</a:t>
            </a:r>
            <a:r>
              <a:rPr lang="ar-SA" dirty="0">
                <a:ea typeface="Calibri" panose="020F0502020204030204" pitchFamily="34" charset="0"/>
                <a:cs typeface="Calibri" panose="020F0502020204030204" pitchFamily="34" charset="0"/>
              </a:rPr>
              <a:t> </a:t>
            </a:r>
            <a:r>
              <a:rPr lang="ar-SA" dirty="0">
                <a:latin typeface="Calibri" panose="020F0502020204030204" pitchFamily="34" charset="0"/>
                <a:ea typeface="Calibri" panose="020F0502020204030204" pitchFamily="34" charset="0"/>
                <a:cs typeface="Terafik" panose="01000500000000000000" pitchFamily="2" charset="-78"/>
              </a:rPr>
              <a:t>درآمدهايي که در سنوات مربوط معاف از پرداخت ماليات بوده اند. (توجه خواهند داشت در مواردي که مبناي محاسبه معافيت درآمدهاي ابرازي بوده است در اين صورت به علت عدم ابراز در سال مربوط مشمول ماليات مي </a:t>
            </a:r>
            <a:r>
              <a:rPr lang="ar-SA" dirty="0" smtClean="0">
                <a:latin typeface="Calibri" panose="020F0502020204030204" pitchFamily="34" charset="0"/>
                <a:ea typeface="Calibri" panose="020F0502020204030204" pitchFamily="34" charset="0"/>
                <a:cs typeface="Terafik" panose="01000500000000000000" pitchFamily="2" charset="-78"/>
              </a:rPr>
              <a:t>باشد</a:t>
            </a:r>
            <a:r>
              <a:rPr lang="fa-IR" dirty="0" smtClean="0">
                <a:latin typeface="Calibri" panose="020F0502020204030204" pitchFamily="34" charset="0"/>
                <a:ea typeface="Calibri" panose="020F0502020204030204" pitchFamily="34" charset="0"/>
                <a:cs typeface="Terafik" panose="01000500000000000000" pitchFamily="2" charset="-78"/>
              </a:rPr>
              <a:t>. </a:t>
            </a:r>
            <a:r>
              <a:rPr lang="en-US" dirty="0" smtClean="0">
                <a:latin typeface="Calibri" panose="020F0502020204030204" pitchFamily="34" charset="0"/>
                <a:ea typeface="Calibri" panose="020F0502020204030204" pitchFamily="34" charset="0"/>
                <a:cs typeface="Terafik" panose="01000500000000000000" pitchFamily="2" charset="-78"/>
              </a:rPr>
              <a:t>)</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3</a:t>
            </a:r>
            <a:r>
              <a:rPr lang="ar-SA" dirty="0">
                <a:ea typeface="Calibri" panose="020F0502020204030204" pitchFamily="34" charset="0"/>
                <a:cs typeface="Calibri" panose="020F0502020204030204" pitchFamily="34" charset="0"/>
              </a:rPr>
              <a:t> </a:t>
            </a:r>
            <a:r>
              <a:rPr lang="ar-SA" dirty="0">
                <a:latin typeface="Calibri" panose="020F0502020204030204" pitchFamily="34" charset="0"/>
                <a:ea typeface="Calibri" panose="020F0502020204030204" pitchFamily="34" charset="0"/>
                <a:cs typeface="Terafik" panose="01000500000000000000" pitchFamily="2" charset="-78"/>
              </a:rPr>
              <a:t>درآمدهاي مشمول ماليات مقطوع. (در صورتي که ماليات متعلق به درآمدهاي مذکور در اجراي مقررات قانوني مربوط مطالبه يا پرداخت نشده باشد با رعايت مقررات نسبت به مطالبه آن اقدام </a:t>
            </a:r>
            <a:r>
              <a:rPr lang="ar-SA" dirty="0" smtClean="0">
                <a:latin typeface="Calibri" panose="020F0502020204030204" pitchFamily="34" charset="0"/>
                <a:ea typeface="Calibri" panose="020F0502020204030204" pitchFamily="34" charset="0"/>
                <a:cs typeface="Terafik" panose="01000500000000000000" pitchFamily="2" charset="-78"/>
              </a:rPr>
              <a:t>شود</a:t>
            </a:r>
            <a:r>
              <a:rPr lang="fa-IR" dirty="0" smtClean="0">
                <a:latin typeface="Calibri" panose="020F0502020204030204" pitchFamily="34" charset="0"/>
                <a:ea typeface="Calibri" panose="020F0502020204030204" pitchFamily="34" charset="0"/>
                <a:cs typeface="Terafik" panose="01000500000000000000" pitchFamily="2" charset="-78"/>
              </a:rPr>
              <a:t>.</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endParaRPr lang="en-US" dirty="0"/>
          </a:p>
        </p:txBody>
      </p:sp>
    </p:spTree>
    <p:extLst>
      <p:ext uri="{BB962C8B-B14F-4D97-AF65-F5344CB8AC3E}">
        <p14:creationId xmlns:p14="http://schemas.microsoft.com/office/powerpoint/2010/main" val="1744737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6000">
        <p15:prstTrans prst="peelOff" invX="1"/>
      </p:transition>
    </mc:Choice>
    <mc:Fallback xmlns="">
      <p:transition spd="slow" advTm="36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04800" y="342900"/>
            <a:ext cx="11506200" cy="6463308"/>
          </a:xfrm>
          <a:prstGeom prst="rect">
            <a:avLst/>
          </a:prstGeom>
        </p:spPr>
        <p:txBody>
          <a:bodyPr wrap="square">
            <a:spAutoFit/>
          </a:bodyPr>
          <a:lstStyle/>
          <a:p>
            <a:pPr algn="r" rtl="1"/>
            <a:r>
              <a:rPr lang="ar-SA" dirty="0">
                <a:cs typeface="Terafik" panose="01000500000000000000" pitchFamily="2" charset="-78"/>
              </a:rPr>
              <a:t>4 اقلام مربوط به برگشت هزينه هايي که مؤدي در دوره مربوط (سال شناسايي هزينه) مشمول معافيت يا مشمول ماليات به نرخ مقطوع بوده است</a:t>
            </a:r>
            <a:r>
              <a:rPr lang="en-US" dirty="0">
                <a:cs typeface="Terafik" panose="01000500000000000000" pitchFamily="2" charset="-78"/>
              </a:rPr>
              <a:t>.</a:t>
            </a:r>
            <a:br>
              <a:rPr lang="en-US" dirty="0">
                <a:cs typeface="Terafik" panose="01000500000000000000" pitchFamily="2" charset="-78"/>
              </a:rPr>
            </a:br>
            <a:r>
              <a:rPr lang="ar-SA" dirty="0">
                <a:cs typeface="Terafik" panose="01000500000000000000" pitchFamily="2" charset="-78"/>
              </a:rPr>
              <a:t>ج- در صورتي که در سال مورد رسيدگي درآمد مشمول ماليات از طريق علي الرأس تعيين مي گردد.</a:t>
            </a:r>
            <a:r>
              <a:rPr lang="en-US" dirty="0">
                <a:cs typeface="Terafik" panose="01000500000000000000" pitchFamily="2" charset="-78"/>
              </a:rPr>
              <a:t/>
            </a:r>
            <a:br>
              <a:rPr lang="en-US" dirty="0">
                <a:cs typeface="Terafik" panose="01000500000000000000" pitchFamily="2" charset="-78"/>
              </a:rPr>
            </a:br>
            <a:r>
              <a:rPr lang="en-US" dirty="0">
                <a:cs typeface="Terafik" panose="01000500000000000000" pitchFamily="2" charset="-78"/>
              </a:rPr>
              <a:t/>
            </a:r>
            <a:br>
              <a:rPr lang="en-US" dirty="0">
                <a:cs typeface="Terafik" panose="01000500000000000000" pitchFamily="2" charset="-78"/>
              </a:rPr>
            </a:br>
            <a:r>
              <a:rPr lang="ar-SA" dirty="0">
                <a:cs typeface="Terafik" panose="01000500000000000000" pitchFamily="2" charset="-78"/>
              </a:rPr>
              <a:t>1  اقلام بدهکار حساب تعديلات سنواتي هيچ گونه تأثيري بر درآمد مشمول ماليات دوره مورد رسيدگي ندارد</a:t>
            </a:r>
            <a:r>
              <a:rPr lang="en-US" dirty="0">
                <a:cs typeface="Terafik" panose="01000500000000000000" pitchFamily="2" charset="-78"/>
              </a:rPr>
              <a:t>.</a:t>
            </a:r>
            <a:br>
              <a:rPr lang="en-US" dirty="0">
                <a:cs typeface="Terafik" panose="01000500000000000000" pitchFamily="2" charset="-78"/>
              </a:rPr>
            </a:br>
            <a:r>
              <a:rPr lang="en-US" dirty="0">
                <a:cs typeface="Terafik" panose="01000500000000000000" pitchFamily="2" charset="-78"/>
              </a:rPr>
              <a:t/>
            </a:r>
            <a:br>
              <a:rPr lang="en-US" dirty="0">
                <a:cs typeface="Terafik" panose="01000500000000000000" pitchFamily="2" charset="-78"/>
              </a:rPr>
            </a:br>
            <a:r>
              <a:rPr lang="ar-SA" dirty="0">
                <a:cs typeface="Terafik" panose="01000500000000000000" pitchFamily="2" charset="-78"/>
              </a:rPr>
              <a:t>2  اقلام بستانکار حساب تعديلات سنواتي چنانچه مربوط به برگشت هزينه سنوات قبل بوده و در سال مربوط به عنوان هزينه قابل قبول مالياتي پذيرفته شده است، عيناً به درآمد مشمول ماليات سال مورد رسيدگي اضافه شود</a:t>
            </a:r>
            <a:r>
              <a:rPr lang="en-US" dirty="0">
                <a:cs typeface="Terafik" panose="01000500000000000000" pitchFamily="2" charset="-78"/>
              </a:rPr>
              <a:t>.</a:t>
            </a:r>
            <a:br>
              <a:rPr lang="en-US" dirty="0">
                <a:cs typeface="Terafik" panose="01000500000000000000" pitchFamily="2" charset="-78"/>
              </a:rPr>
            </a:br>
            <a:r>
              <a:rPr lang="en-US" dirty="0">
                <a:cs typeface="Terafik" panose="01000500000000000000" pitchFamily="2" charset="-78"/>
              </a:rPr>
              <a:t/>
            </a:r>
            <a:br>
              <a:rPr lang="en-US" dirty="0">
                <a:cs typeface="Terafik" panose="01000500000000000000" pitchFamily="2" charset="-78"/>
              </a:rPr>
            </a:br>
            <a:r>
              <a:rPr lang="ar-SA" dirty="0">
                <a:cs typeface="Terafik" panose="01000500000000000000" pitchFamily="2" charset="-78"/>
              </a:rPr>
              <a:t>3  اقلام بستانکار حساب تعديلات سنواتي که مربوط به حساب درآمد باشد، چنانچه در سال مربوط درآمد مشمول ماليات از طريق رسيدگي به دفاتر تعيين و هزينه هاي مرتبط با اقلام درآمدي مذکور در آن سال به عنوان هزينه قابل قبول مالياتي پذيرفته شده است در اين صورت کل درآمد منظور شده در بستانکار حساب تعديلات سنواتي به درآمد مشمول ماليات سال مورد رسيدگي اضافه شود در غير اين صورت با اعمال ضريب نسبت به تعيين درآمد مشمول ماليات درآمد مورد نظر اقدام و به درآمد مشمول ماليات سال مورد رسيدگي اضافه شود</a:t>
            </a:r>
            <a:r>
              <a:rPr lang="en-US" dirty="0">
                <a:cs typeface="Terafik" panose="01000500000000000000" pitchFamily="2" charset="-78"/>
              </a:rPr>
              <a:t>.</a:t>
            </a:r>
            <a:endParaRPr lang="fa-IR" dirty="0">
              <a:cs typeface="Terafik" panose="01000500000000000000" pitchFamily="2" charset="-78"/>
            </a:endParaRPr>
          </a:p>
          <a:p>
            <a:pPr algn="r" rtl="1"/>
            <a:endParaRPr lang="en-US" dirty="0"/>
          </a:p>
          <a:p>
            <a:pPr algn="r"/>
            <a:r>
              <a:rPr lang="ar-SA" dirty="0">
                <a:latin typeface="Calibri" panose="020F0502020204030204" pitchFamily="34" charset="0"/>
                <a:ea typeface="Calibri" panose="020F0502020204030204" pitchFamily="34" charset="0"/>
                <a:cs typeface="Terafik" panose="01000500000000000000" pitchFamily="2" charset="-78"/>
              </a:rPr>
              <a:t>تصمیم‌گیری صحیح در بازار سرمایه نیازمند اطلاعاتی قابل اتکا، مربوط و به موقع است که بتوان با کمک آن منابع موجود و در دسترس را به گونه‌ای مطلوب تخصیص داد. این اطلاعات اگر بدرستی فراهم و پردازش نشود، اثرات منفی بر فرد تصمیم‌گیرنده در پی خواهد داشت</a:t>
            </a: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r>
              <a:rPr lang="ar-SA" dirty="0">
                <a:latin typeface="Calibri" panose="020F0502020204030204" pitchFamily="34" charset="0"/>
                <a:ea typeface="Calibri" panose="020F0502020204030204" pitchFamily="34" charset="0"/>
                <a:cs typeface="Terafik" panose="01000500000000000000" pitchFamily="2" charset="-78"/>
              </a:rPr>
              <a:t>سود هر سهم و نسبت قیمت به سود هر سهم از جمله شاخص‌هایی است که مورد استفاده تحلیلگران و سرمایه‌گذاران قرار می‌‌گیرد. از طرفی، خود سود مبنای محاسبه مالیات، پاداش، سود تقسیمی و </a:t>
            </a:r>
            <a:r>
              <a:rPr lang="ar-SA" dirty="0">
                <a:latin typeface="Sakkal Majalla" panose="02000000000000000000" pitchFamily="2" charset="-78"/>
                <a:ea typeface="Calibri" panose="020F0502020204030204" pitchFamily="34" charset="0"/>
                <a:cs typeface="Terafik" panose="01000500000000000000" pitchFamily="2" charset="-78"/>
              </a:rPr>
              <a:t>…</a:t>
            </a:r>
            <a:r>
              <a:rPr lang="ar-SA" dirty="0">
                <a:latin typeface="Calibri" panose="020F0502020204030204" pitchFamily="34" charset="0"/>
                <a:ea typeface="Calibri" panose="020F0502020204030204" pitchFamily="34" charset="0"/>
                <a:cs typeface="Terafik" panose="01000500000000000000" pitchFamily="2" charset="-78"/>
              </a:rPr>
              <a:t> می‌باشد</a:t>
            </a:r>
            <a:r>
              <a:rPr lang="fa-IR" dirty="0">
                <a:latin typeface="Calibri" panose="020F0502020204030204" pitchFamily="34" charset="0"/>
                <a:ea typeface="Calibri" panose="020F0502020204030204" pitchFamily="34" charset="0"/>
                <a:cs typeface="Terafik" panose="01000500000000000000" pitchFamily="2" charset="-78"/>
              </a:rPr>
              <a:t>.</a:t>
            </a:r>
          </a:p>
          <a:p>
            <a:pPr algn="r"/>
            <a:endParaRPr lang="fa-IR" dirty="0">
              <a:latin typeface="Calibri" panose="020F0502020204030204" pitchFamily="34" charset="0"/>
              <a:ea typeface="Calibri" panose="020F0502020204030204" pitchFamily="34" charset="0"/>
              <a:cs typeface="Terafik" panose="01000500000000000000" pitchFamily="2" charset="-78"/>
            </a:endParaRPr>
          </a:p>
          <a:p>
            <a:pPr algn="r"/>
            <a:endParaRPr lang="fa-IR" dirty="0">
              <a:latin typeface="Calibri" panose="020F0502020204030204" pitchFamily="34" charset="0"/>
              <a:ea typeface="Calibri" panose="020F0502020204030204" pitchFamily="34" charset="0"/>
              <a:cs typeface="Terafik" panose="01000500000000000000" pitchFamily="2" charset="-78"/>
            </a:endParaRPr>
          </a:p>
          <a:p>
            <a:pPr algn="r"/>
            <a:r>
              <a:rPr lang="en-US" dirty="0">
                <a:latin typeface="Calibri" panose="020F0502020204030204" pitchFamily="34" charset="0"/>
                <a:ea typeface="Calibri" panose="020F0502020204030204" pitchFamily="34" charset="0"/>
                <a:cs typeface="Terafik" panose="01000500000000000000" pitchFamily="2" charset="-78"/>
              </a:rPr>
              <a:t/>
            </a:r>
            <a:br>
              <a:rPr lang="en-US" dirty="0">
                <a:latin typeface="Calibri" panose="020F0502020204030204" pitchFamily="34" charset="0"/>
                <a:ea typeface="Calibri" panose="020F0502020204030204" pitchFamily="34" charset="0"/>
                <a:cs typeface="Terafik" panose="01000500000000000000" pitchFamily="2" charset="-78"/>
              </a:rPr>
            </a:br>
            <a:endParaRPr lang="en-US" dirty="0"/>
          </a:p>
        </p:txBody>
      </p:sp>
    </p:spTree>
    <p:extLst>
      <p:ext uri="{BB962C8B-B14F-4D97-AF65-F5344CB8AC3E}">
        <p14:creationId xmlns:p14="http://schemas.microsoft.com/office/powerpoint/2010/main" val="20011853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4000">
        <p15:prstTrans prst="peelOff" invX="1"/>
      </p:transition>
    </mc:Choice>
    <mc:Fallback xmlns="">
      <p:transition spd="slow" advTm="34000">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199</TotalTime>
  <Words>637</Words>
  <Application>Microsoft Office PowerPoint</Application>
  <PresentationFormat>Widescreen</PresentationFormat>
  <Paragraphs>90</Paragraphs>
  <Slides>15</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15</vt:i4>
      </vt:variant>
    </vt:vector>
  </HeadingPairs>
  <TitlesOfParts>
    <vt:vector size="28" baseType="lpstr">
      <vt:lpstr>2  Kamran</vt:lpstr>
      <vt:lpstr>Arial</vt:lpstr>
      <vt:lpstr>Calibri</vt:lpstr>
      <vt:lpstr>Cambria</vt:lpstr>
      <vt:lpstr>Century Gothic</vt:lpstr>
      <vt:lpstr>IranNastaliq</vt:lpstr>
      <vt:lpstr>IRTitr</vt:lpstr>
      <vt:lpstr>Sakkal Majalla</vt:lpstr>
      <vt:lpstr>Terafik</vt:lpstr>
      <vt:lpstr>Times New Roman</vt:lpstr>
      <vt:lpstr>Titr</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پایان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Saleh khaledi</dc:creator>
  <cp:keywords>www.shamsekhoy.ac.ir</cp:keywords>
  <cp:lastModifiedBy>single</cp:lastModifiedBy>
  <cp:revision>30</cp:revision>
  <dcterms:created xsi:type="dcterms:W3CDTF">2015-05-30T10:48:30Z</dcterms:created>
  <dcterms:modified xsi:type="dcterms:W3CDTF">2015-05-29T19:40:24Z</dcterms:modified>
</cp:coreProperties>
</file>