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67" r:id="rId3"/>
    <p:sldId id="268" r:id="rId4"/>
    <p:sldId id="269" r:id="rId5"/>
    <p:sldId id="270" r:id="rId6"/>
    <p:sldId id="271" r:id="rId7"/>
    <p:sldId id="272" r:id="rId8"/>
    <p:sldId id="273" r:id="rId9"/>
    <p:sldId id="274" r:id="rId10"/>
    <p:sldId id="275" r:id="rId11"/>
    <p:sldId id="276" r:id="rId12"/>
    <p:sldId id="287" r:id="rId13"/>
    <p:sldId id="277" r:id="rId14"/>
    <p:sldId id="278" r:id="rId15"/>
    <p:sldId id="279" r:id="rId16"/>
    <p:sldId id="280" r:id="rId17"/>
    <p:sldId id="259" r:id="rId18"/>
    <p:sldId id="281" r:id="rId19"/>
    <p:sldId id="283" r:id="rId20"/>
    <p:sldId id="284" r:id="rId21"/>
    <p:sldId id="282" r:id="rId22"/>
    <p:sldId id="286" r:id="rId23"/>
    <p:sldId id="258" r:id="rId24"/>
    <p:sldId id="289" r:id="rId25"/>
    <p:sldId id="285" r:id="rId26"/>
    <p:sldId id="288" r:id="rId27"/>
    <p:sldId id="260" r:id="rId28"/>
    <p:sldId id="261" r:id="rId29"/>
    <p:sldId id="262" r:id="rId30"/>
    <p:sldId id="263" r:id="rId31"/>
    <p:sldId id="290" r:id="rId32"/>
    <p:sldId id="291" r:id="rId33"/>
    <p:sldId id="292" r:id="rId34"/>
    <p:sldId id="293" r:id="rId35"/>
    <p:sldId id="294" r:id="rId36"/>
    <p:sldId id="295" r:id="rId37"/>
    <p:sldId id="296" r:id="rId38"/>
    <p:sldId id="297" r:id="rId39"/>
    <p:sldId id="264" r:id="rId40"/>
    <p:sldId id="265" r:id="rId41"/>
    <p:sldId id="303" r:id="rId42"/>
    <p:sldId id="312" r:id="rId43"/>
    <p:sldId id="313" r:id="rId44"/>
    <p:sldId id="311" r:id="rId45"/>
    <p:sldId id="307" r:id="rId46"/>
    <p:sldId id="304" r:id="rId47"/>
    <p:sldId id="305" r:id="rId48"/>
    <p:sldId id="306" r:id="rId49"/>
    <p:sldId id="309" r:id="rId50"/>
    <p:sldId id="310" r:id="rId51"/>
    <p:sldId id="266" r:id="rId52"/>
    <p:sldId id="298" r:id="rId53"/>
    <p:sldId id="299" r:id="rId54"/>
    <p:sldId id="300" r:id="rId55"/>
    <p:sldId id="301" r:id="rId56"/>
    <p:sldId id="302" r:id="rId57"/>
    <p:sldId id="314" r:id="rId58"/>
    <p:sldId id="308" r:id="rId5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60246EAE-F809-4523-A648-68CA98109FFA}" type="datetimeFigureOut">
              <a:rPr lang="en-US" smtClean="0"/>
              <a:t>11/30/2015</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AC659D1A-6E0B-4570-8216-8B4F92EAA7E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0246EAE-F809-4523-A648-68CA98109FFA}" type="datetimeFigureOut">
              <a:rPr lang="en-US" smtClean="0"/>
              <a:t>11/30/2015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C659D1A-6E0B-4570-8216-8B4F92EAA7E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0246EAE-F809-4523-A648-68CA98109FFA}" type="datetimeFigureOut">
              <a:rPr lang="en-US" smtClean="0"/>
              <a:t>11/30/2015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C659D1A-6E0B-4570-8216-8B4F92EAA7E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0246EAE-F809-4523-A648-68CA98109FFA}" type="datetimeFigureOut">
              <a:rPr lang="en-US" smtClean="0"/>
              <a:t>11/30/2015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C659D1A-6E0B-4570-8216-8B4F92EAA7E9}"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0246EAE-F809-4523-A648-68CA98109FFA}" type="datetimeFigureOut">
              <a:rPr lang="en-US" smtClean="0"/>
              <a:t>11/30/2015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C659D1A-6E0B-4570-8216-8B4F92EAA7E9}"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0246EAE-F809-4523-A648-68CA98109FFA}" type="datetimeFigureOut">
              <a:rPr lang="en-US" smtClean="0"/>
              <a:t>11/30/2015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C659D1A-6E0B-4570-8216-8B4F92EAA7E9}"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0246EAE-F809-4523-A648-68CA98109FFA}" type="datetimeFigureOut">
              <a:rPr lang="en-US" smtClean="0"/>
              <a:t>11/30/2015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AC659D1A-6E0B-4570-8216-8B4F92EAA7E9}"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60246EAE-F809-4523-A648-68CA98109FFA}" type="datetimeFigureOut">
              <a:rPr lang="en-US" smtClean="0"/>
              <a:t>11/30/2015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AC659D1A-6E0B-4570-8216-8B4F92EAA7E9}"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60246EAE-F809-4523-A648-68CA98109FFA}" type="datetimeFigureOut">
              <a:rPr lang="en-US" smtClean="0"/>
              <a:t>11/30/2015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AC659D1A-6E0B-4570-8216-8B4F92EAA7E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60246EAE-F809-4523-A648-68CA98109FFA}" type="datetimeFigureOut">
              <a:rPr lang="en-US" smtClean="0"/>
              <a:t>11/30/2015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C659D1A-6E0B-4570-8216-8B4F92EAA7E9}"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60246EAE-F809-4523-A648-68CA98109FFA}" type="datetimeFigureOut">
              <a:rPr lang="en-US" smtClean="0"/>
              <a:t>11/30/2015</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AC659D1A-6E0B-4570-8216-8B4F92EAA7E9}"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0246EAE-F809-4523-A648-68CA98109FFA}" type="datetimeFigureOut">
              <a:rPr lang="en-US" smtClean="0"/>
              <a:t>11/30/2015</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C659D1A-6E0B-4570-8216-8B4F92EAA7E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package" Target="../embeddings/Microsoft_Word_Document1.docx"/></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2362200"/>
            <a:ext cx="7848600" cy="1927225"/>
          </a:xfrm>
        </p:spPr>
        <p:txBody>
          <a:bodyPr>
            <a:normAutofit fontScale="90000"/>
          </a:bodyPr>
          <a:lstStyle/>
          <a:p>
            <a:pPr rtl="1"/>
            <a:r>
              <a:rPr lang="fa-IR" dirty="0" smtClean="0"/>
              <a:t/>
            </a:r>
            <a:br>
              <a:rPr lang="fa-IR" dirty="0" smtClean="0"/>
            </a:br>
            <a:r>
              <a:rPr lang="fa-IR" dirty="0" smtClean="0"/>
              <a:t>بسم الله الرحمن الرحیم</a:t>
            </a:r>
            <a:br>
              <a:rPr lang="fa-IR" dirty="0" smtClean="0"/>
            </a:br>
            <a:r>
              <a:rPr lang="fa-IR" dirty="0" smtClean="0"/>
              <a:t/>
            </a:r>
            <a:br>
              <a:rPr lang="fa-IR" dirty="0" smtClean="0"/>
            </a:br>
            <a:r>
              <a:rPr lang="fa-IR" dirty="0" smtClean="0"/>
              <a:t>دین و بهداشت روانی</a:t>
            </a:r>
            <a:br>
              <a:rPr lang="fa-IR" dirty="0" smtClean="0"/>
            </a:br>
            <a:r>
              <a:rPr lang="fa-IR" dirty="0" smtClean="0"/>
              <a:t/>
            </a:r>
            <a:br>
              <a:rPr lang="fa-IR" dirty="0" smtClean="0"/>
            </a:br>
            <a:endParaRPr lang="en-US" dirty="0"/>
          </a:p>
        </p:txBody>
      </p:sp>
      <p:sp>
        <p:nvSpPr>
          <p:cNvPr id="3" name="Subtitle 2"/>
          <p:cNvSpPr>
            <a:spLocks noGrp="1"/>
          </p:cNvSpPr>
          <p:nvPr>
            <p:ph type="subTitle" idx="1"/>
          </p:nvPr>
        </p:nvSpPr>
        <p:spPr/>
        <p:txBody>
          <a:bodyPr/>
          <a:lstStyle/>
          <a:p>
            <a:r>
              <a:rPr lang="fa-IR" dirty="0" smtClean="0"/>
              <a:t>دکتر سید علی مرعشی</a:t>
            </a:r>
            <a:endParaRPr lang="en-US" dirty="0"/>
          </a:p>
        </p:txBody>
      </p:sp>
    </p:spTree>
    <p:extLst>
      <p:ext uri="{BB962C8B-B14F-4D97-AF65-F5344CB8AC3E}">
        <p14:creationId xmlns:p14="http://schemas.microsoft.com/office/powerpoint/2010/main" val="3194429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rtl="1"/>
            <a:r>
              <a:rPr lang="fa-IR" dirty="0" smtClean="0">
                <a:cs typeface="B Koodak" pitchFamily="2" charset="-78"/>
              </a:rPr>
              <a:t>در تحقيقي توسط </a:t>
            </a:r>
            <a:r>
              <a:rPr lang="en-US" dirty="0" smtClean="0">
                <a:cs typeface="B Koodak" pitchFamily="2" charset="-78"/>
              </a:rPr>
              <a:t>Davis ( 2002 ) </a:t>
            </a:r>
            <a:r>
              <a:rPr lang="fa-IR" dirty="0" smtClean="0">
                <a:cs typeface="B Koodak" pitchFamily="2" charset="-78"/>
              </a:rPr>
              <a:t>بر تأثير معنويات بر پيشگيري از افسردگي در افراد مسن تأكيد شد.</a:t>
            </a:r>
          </a:p>
          <a:p>
            <a:pPr algn="just" rtl="1"/>
            <a:r>
              <a:rPr lang="en-US" dirty="0" err="1" smtClean="0">
                <a:cs typeface="B Koodak" pitchFamily="2" charset="-78"/>
              </a:rPr>
              <a:t>Loewenthal</a:t>
            </a:r>
            <a:r>
              <a:rPr lang="en-US" dirty="0" smtClean="0">
                <a:cs typeface="B Koodak" pitchFamily="2" charset="-78"/>
              </a:rPr>
              <a:t> </a:t>
            </a:r>
            <a:r>
              <a:rPr lang="fa-IR" dirty="0" smtClean="0">
                <a:cs typeface="B Koodak" pitchFamily="2" charset="-78"/>
              </a:rPr>
              <a:t>و همكاران ( 2002 ) از دپارتمان روانشناسي دانشگاه لندن در تحقيقي دريافتند كه تدیّن مي تواند احتمال افسردگي و مصرف الكل را تحت تأثير قرار دهد .</a:t>
            </a:r>
          </a:p>
          <a:p>
            <a:pPr algn="just" rtl="1"/>
            <a:r>
              <a:rPr lang="fa-IR" dirty="0" smtClean="0">
                <a:cs typeface="B Koodak" pitchFamily="2" charset="-78"/>
              </a:rPr>
              <a:t>	بسياري ديگر از مطالعات انجام شده متمركز بر اين موضوع هستند كه چگونه وابستگي دینی ، ميزان هاي كلي ابتلا و مرگ را در يك جمعيت كاهش ، و اميد به زندگي و شاخص هاي سلامتي را ارتقاء مي دهد .</a:t>
            </a:r>
          </a:p>
        </p:txBody>
      </p:sp>
      <p:sp>
        <p:nvSpPr>
          <p:cNvPr id="2" name="Title 1"/>
          <p:cNvSpPr>
            <a:spLocks noGrp="1"/>
          </p:cNvSpPr>
          <p:nvPr>
            <p:ph type="title"/>
          </p:nvPr>
        </p:nvSpPr>
        <p:spPr/>
        <p:txBody>
          <a:bodyPr>
            <a:normAutofit/>
          </a:bodyPr>
          <a:lstStyle/>
          <a:p>
            <a:r>
              <a:rPr lang="fa-IR" dirty="0" smtClean="0">
                <a:cs typeface="B Koodak" pitchFamily="2" charset="-78"/>
              </a:rPr>
              <a:t>اوج گیری توجه به دین</a:t>
            </a:r>
            <a:endParaRPr lang="en-US" dirty="0"/>
          </a:p>
        </p:txBody>
      </p:sp>
    </p:spTree>
    <p:extLst>
      <p:ext uri="{BB962C8B-B14F-4D97-AF65-F5344CB8AC3E}">
        <p14:creationId xmlns:p14="http://schemas.microsoft.com/office/powerpoint/2010/main" val="19618498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62500" lnSpcReduction="20000"/>
          </a:bodyPr>
          <a:lstStyle/>
          <a:p>
            <a:pPr algn="just" rtl="1"/>
            <a:r>
              <a:rPr lang="fa-IR" dirty="0" smtClean="0">
                <a:cs typeface="B Koodak" pitchFamily="2" charset="-78"/>
              </a:rPr>
              <a:t>تحقيقات حجيم و مستقلي كه نشان دادند پايبندي دینی براي سلامتي عمومي و به ويژه براي سلامتي رواني مفيد است ، سبب شدند تا در انجمن روانپزشكي آمريكا از سركوب دین در مسائل روانپزشكي انتقاد ، و بر همبستگي مثبت بين گرايش دینی و سلامتي رواني تأكيد گردد . طبق گزارش انجمن روانپزشكي آمريكا هم جمعيت عمومي و هم بيماران رواني خيلي مذهبي تر از جمعيت درمانگر ( روانپزشكان و روانشناسان ) هستند كه شايد نظام آموزشي سنتي مسئول بروز اين شكاف باشد . زيرا در اين نظام مقولة فرهنـگ ، و همچنین دیـن به عنوان يك موضوع مهم فرهنـگي ، ناديده گرفته شـده اند . در </a:t>
            </a:r>
            <a:r>
              <a:rPr lang="en-US" dirty="0" smtClean="0">
                <a:cs typeface="B Koodak" pitchFamily="2" charset="-78"/>
              </a:rPr>
              <a:t>DSM-III  ( </a:t>
            </a:r>
            <a:r>
              <a:rPr lang="fa-IR" dirty="0" smtClean="0">
                <a:cs typeface="B Koodak" pitchFamily="2" charset="-78"/>
              </a:rPr>
              <a:t>کتابچۀ تشخیصی و آماری بیماری های روانی ـ نسخۀ سوم ) هيچ كجا اصطلاح « فرهنگ » به كار نرفته است . در نسخۀ بعدی یعنی </a:t>
            </a:r>
            <a:r>
              <a:rPr lang="en-US" dirty="0" smtClean="0">
                <a:cs typeface="B Koodak" pitchFamily="2" charset="-78"/>
              </a:rPr>
              <a:t>DSM-IIIR </a:t>
            </a:r>
            <a:r>
              <a:rPr lang="fa-IR" dirty="0" smtClean="0">
                <a:cs typeface="B Koodak" pitchFamily="2" charset="-78"/>
              </a:rPr>
              <a:t>در قسمت معاني لغات فقط يك جا لفظ فرهنگ در خصوص تشخيص هذيان به كار رفته است . در واقع روانپزشكان و روانشناسان ( شايد تحت تأثير آموزه هاي فرويد ) عادت كرده اند كه دین و معنويت را ناديده بگيرند . اما اخيراً پژوهشگراني مانند </a:t>
            </a:r>
            <a:r>
              <a:rPr lang="en-US" dirty="0" err="1" smtClean="0">
                <a:cs typeface="B Koodak" pitchFamily="2" charset="-78"/>
              </a:rPr>
              <a:t>Lukoff</a:t>
            </a:r>
            <a:r>
              <a:rPr lang="en-US" dirty="0" smtClean="0">
                <a:cs typeface="B Koodak" pitchFamily="2" charset="-78"/>
              </a:rPr>
              <a:t> ( 1985 ) </a:t>
            </a:r>
            <a:r>
              <a:rPr lang="fa-IR" dirty="0" smtClean="0">
                <a:cs typeface="B Koodak" pitchFamily="2" charset="-78"/>
              </a:rPr>
              <a:t>و </a:t>
            </a:r>
            <a:r>
              <a:rPr lang="en-US" dirty="0" smtClean="0">
                <a:cs typeface="B Koodak" pitchFamily="2" charset="-78"/>
              </a:rPr>
              <a:t>Turner ( 1990 ) </a:t>
            </a:r>
            <a:r>
              <a:rPr lang="fa-IR" dirty="0" smtClean="0">
                <a:cs typeface="B Koodak" pitchFamily="2" charset="-78"/>
              </a:rPr>
              <a:t>كمك كردند تا اين مفاهيم در </a:t>
            </a:r>
            <a:r>
              <a:rPr lang="en-US" dirty="0" smtClean="0">
                <a:cs typeface="B Koodak" pitchFamily="2" charset="-78"/>
              </a:rPr>
              <a:t>DSM-IV </a:t>
            </a:r>
            <a:r>
              <a:rPr lang="fa-IR" dirty="0" smtClean="0">
                <a:cs typeface="B Koodak" pitchFamily="2" charset="-78"/>
              </a:rPr>
              <a:t>گنجانده شوند . بالاخره در </a:t>
            </a:r>
            <a:r>
              <a:rPr lang="en-US" dirty="0" smtClean="0">
                <a:cs typeface="B Koodak" pitchFamily="2" charset="-78"/>
              </a:rPr>
              <a:t>DSM-IV </a:t>
            </a:r>
            <a:r>
              <a:rPr lang="fa-IR" dirty="0" smtClean="0">
                <a:cs typeface="B Koodak" pitchFamily="2" charset="-78"/>
              </a:rPr>
              <a:t>كلمة معنويت به طور صريح در ذيل عنوان « ساير حالاتي كه ممكن است اهميت باليني داشته باشند » قيد شد . همچنين در گزارش سال 2001 سـازمان جهاني بهداشت </a:t>
            </a:r>
            <a:r>
              <a:rPr lang="en-US" dirty="0" smtClean="0">
                <a:cs typeface="B Koodak" pitchFamily="2" charset="-78"/>
              </a:rPr>
              <a:t>WHO ، </a:t>
            </a:r>
            <a:r>
              <a:rPr lang="fa-IR" dirty="0" smtClean="0">
                <a:cs typeface="B Koodak" pitchFamily="2" charset="-78"/>
              </a:rPr>
              <a:t>بهداشت رواني اساساً يك مقولة میان فرهنگی ( </a:t>
            </a:r>
            <a:r>
              <a:rPr lang="en-US" dirty="0" smtClean="0">
                <a:cs typeface="B Koodak" pitchFamily="2" charset="-78"/>
              </a:rPr>
              <a:t>Cross-Cultural ) </a:t>
            </a:r>
            <a:r>
              <a:rPr lang="fa-IR" dirty="0" smtClean="0">
                <a:cs typeface="B Koodak" pitchFamily="2" charset="-78"/>
              </a:rPr>
              <a:t>خوانده شد . اين تحول بخشي از تلاش هائي بود كه براي اصلاح تفكر حاكم بر روانپزشكي انجام شد . تفكري كه در آن به دليل اتكاي صرف به مباني بيولوژيك ، نسبت به دین و معنويت بي اعتنائي مي شد . اينك روانشناسي بيشتر در حال دور شدن از بيولوژي است تا نزديك شدن به آن . تلاش هاي اخير انجمن روانپزشكي آمريكا </a:t>
            </a:r>
            <a:r>
              <a:rPr lang="en-US" dirty="0" smtClean="0">
                <a:cs typeface="B Koodak" pitchFamily="2" charset="-78"/>
              </a:rPr>
              <a:t>APA  </a:t>
            </a:r>
            <a:r>
              <a:rPr lang="fa-IR" dirty="0" smtClean="0">
                <a:cs typeface="B Koodak" pitchFamily="2" charset="-78"/>
              </a:rPr>
              <a:t>براي استقرار يك روانشناسي مثبت ( </a:t>
            </a:r>
            <a:r>
              <a:rPr lang="en-US" dirty="0" smtClean="0">
                <a:cs typeface="B Koodak" pitchFamily="2" charset="-78"/>
              </a:rPr>
              <a:t>positive psychology ) </a:t>
            </a:r>
            <a:r>
              <a:rPr lang="fa-IR" smtClean="0">
                <a:cs typeface="B Koodak" pitchFamily="2" charset="-78"/>
              </a:rPr>
              <a:t>كه متمركز بر عوامل مؤثر در سلامتي رواني ( نه بيماري رواني ) است ، منجر به توجه باز هم بيشتر متخصصان به معنويت و رفتارهاي دینی شده است .</a:t>
            </a:r>
            <a:endParaRPr lang="fa-IR" dirty="0" smtClean="0">
              <a:cs typeface="B Koodak" pitchFamily="2" charset="-78"/>
            </a:endParaRPr>
          </a:p>
        </p:txBody>
      </p:sp>
      <p:sp>
        <p:nvSpPr>
          <p:cNvPr id="2" name="Title 1"/>
          <p:cNvSpPr>
            <a:spLocks noGrp="1"/>
          </p:cNvSpPr>
          <p:nvPr>
            <p:ph type="title"/>
          </p:nvPr>
        </p:nvSpPr>
        <p:spPr/>
        <p:txBody>
          <a:bodyPr>
            <a:normAutofit/>
          </a:bodyPr>
          <a:lstStyle/>
          <a:p>
            <a:r>
              <a:rPr lang="fa-IR" dirty="0" smtClean="0">
                <a:cs typeface="B Koodak" pitchFamily="2" charset="-78"/>
              </a:rPr>
              <a:t>اوج گیری توجه به دین</a:t>
            </a:r>
            <a:endParaRPr lang="en-US" dirty="0"/>
          </a:p>
        </p:txBody>
      </p:sp>
    </p:spTree>
    <p:extLst>
      <p:ext uri="{BB962C8B-B14F-4D97-AF65-F5344CB8AC3E}">
        <p14:creationId xmlns:p14="http://schemas.microsoft.com/office/powerpoint/2010/main" val="6931500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lgn="just" rtl="1"/>
            <a:r>
              <a:rPr lang="fa-IR" dirty="0">
                <a:cs typeface="B Koodak" pitchFamily="2" charset="-78"/>
              </a:rPr>
              <a:t>هرچند که پس از انقلاب های علمی و صنعتی در غرب ، گسترۀ نفوذ دین رو به کاهش گذاشت ، تا جائی که تصور می شد دین به کلی رو به زوال است ، اما در سالیان اخیر محرز شده که دین و معنویت هر دو مورد توجه مجدد جوامع قرار گرفته اند . </a:t>
            </a:r>
            <a:r>
              <a:rPr lang="fa-IR" dirty="0" smtClean="0">
                <a:cs typeface="B Koodak" pitchFamily="2" charset="-78"/>
              </a:rPr>
              <a:t>دلایل:</a:t>
            </a:r>
          </a:p>
          <a:p>
            <a:pPr algn="just" rtl="1"/>
            <a:r>
              <a:rPr lang="fa-IR" dirty="0">
                <a:cs typeface="B Koodak" pitchFamily="2" charset="-78"/>
              </a:rPr>
              <a:t>1ـ بی معنی شدن زندگی </a:t>
            </a:r>
            <a:endParaRPr lang="fa-IR" dirty="0" smtClean="0">
              <a:cs typeface="B Koodak" pitchFamily="2" charset="-78"/>
            </a:endParaRPr>
          </a:p>
          <a:p>
            <a:pPr algn="just" rtl="1"/>
            <a:r>
              <a:rPr lang="fa-IR" dirty="0">
                <a:cs typeface="B Koodak" pitchFamily="2" charset="-78"/>
              </a:rPr>
              <a:t>2ـ احساس خلاء اخلاقی </a:t>
            </a:r>
            <a:endParaRPr lang="fa-IR" dirty="0" smtClean="0">
              <a:cs typeface="B Koodak" pitchFamily="2" charset="-78"/>
            </a:endParaRPr>
          </a:p>
          <a:p>
            <a:pPr algn="just" rtl="1"/>
            <a:r>
              <a:rPr lang="fa-IR" dirty="0">
                <a:cs typeface="B Koodak" pitchFamily="2" charset="-78"/>
              </a:rPr>
              <a:t>3ـ اسارت بشر در دست تکنولوژی </a:t>
            </a:r>
            <a:endParaRPr lang="fa-IR" dirty="0" smtClean="0">
              <a:cs typeface="B Koodak" pitchFamily="2" charset="-78"/>
            </a:endParaRPr>
          </a:p>
          <a:p>
            <a:pPr algn="just" rtl="1"/>
            <a:r>
              <a:rPr lang="fa-IR" dirty="0">
                <a:cs typeface="B Koodak" pitchFamily="2" charset="-78"/>
              </a:rPr>
              <a:t>4ـ تماس غرب با مذاهب مشرق زمین </a:t>
            </a:r>
            <a:endParaRPr lang="fa-IR" dirty="0" smtClean="0">
              <a:cs typeface="B Koodak" pitchFamily="2" charset="-78"/>
            </a:endParaRPr>
          </a:p>
          <a:p>
            <a:pPr algn="just" rtl="1"/>
            <a:r>
              <a:rPr lang="fa-IR" dirty="0">
                <a:cs typeface="B Koodak" pitchFamily="2" charset="-78"/>
              </a:rPr>
              <a:t>5ـ آگاهی روزافزون از وسعت جهان </a:t>
            </a:r>
            <a:endParaRPr lang="fa-IR" dirty="0" smtClean="0">
              <a:cs typeface="B Koodak" pitchFamily="2" charset="-78"/>
            </a:endParaRPr>
          </a:p>
          <a:p>
            <a:pPr algn="just" rtl="1"/>
            <a:r>
              <a:rPr lang="fa-IR" dirty="0">
                <a:cs typeface="B Koodak" pitchFamily="2" charset="-78"/>
              </a:rPr>
              <a:t>6ـ افزایش یافته های علمی همسو با دین و معنویت </a:t>
            </a:r>
            <a:endParaRPr lang="fa-IR" dirty="0" smtClean="0">
              <a:cs typeface="B Koodak" pitchFamily="2" charset="-78"/>
            </a:endParaRPr>
          </a:p>
          <a:p>
            <a:pPr algn="just" rtl="1"/>
            <a:r>
              <a:rPr lang="fa-IR" dirty="0" smtClean="0">
                <a:cs typeface="B Koodak" pitchFamily="2" charset="-78"/>
              </a:rPr>
              <a:t>7ـ نیاز فطری انسان</a:t>
            </a:r>
          </a:p>
        </p:txBody>
      </p:sp>
      <p:sp>
        <p:nvSpPr>
          <p:cNvPr id="2" name="Title 1"/>
          <p:cNvSpPr>
            <a:spLocks noGrp="1"/>
          </p:cNvSpPr>
          <p:nvPr>
            <p:ph type="title"/>
          </p:nvPr>
        </p:nvSpPr>
        <p:spPr/>
        <p:txBody>
          <a:bodyPr>
            <a:normAutofit/>
          </a:bodyPr>
          <a:lstStyle/>
          <a:p>
            <a:r>
              <a:rPr lang="fa-IR" dirty="0">
                <a:cs typeface="B Koodak" pitchFamily="2" charset="-78"/>
              </a:rPr>
              <a:t>افزایش توجه به دین و معنویت در جهان امروز</a:t>
            </a:r>
            <a:endParaRPr lang="en-US" dirty="0"/>
          </a:p>
        </p:txBody>
      </p:sp>
    </p:spTree>
    <p:extLst>
      <p:ext uri="{BB962C8B-B14F-4D97-AF65-F5344CB8AC3E}">
        <p14:creationId xmlns:p14="http://schemas.microsoft.com/office/powerpoint/2010/main" val="42817326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a:t>در نقطۀ مقابل </a:t>
            </a:r>
            <a:r>
              <a:rPr lang="en-US" dirty="0" err="1"/>
              <a:t>Sulmazy</a:t>
            </a:r>
            <a:r>
              <a:rPr lang="fa-IR" dirty="0"/>
              <a:t> ( 1997 ) معنـویت یک فـرد را همـان ارتبـاط او با خـدا می داند ، نه بیشتر و نه کمتر . </a:t>
            </a:r>
            <a:endParaRPr lang="en-US" dirty="0"/>
          </a:p>
          <a:p>
            <a:pPr algn="r" rtl="1"/>
            <a:endParaRPr lang="en-US" dirty="0"/>
          </a:p>
        </p:txBody>
      </p:sp>
      <p:sp>
        <p:nvSpPr>
          <p:cNvPr id="2" name="Title 1"/>
          <p:cNvSpPr>
            <a:spLocks noGrp="1"/>
          </p:cNvSpPr>
          <p:nvPr>
            <p:ph type="title"/>
          </p:nvPr>
        </p:nvSpPr>
        <p:spPr/>
        <p:txBody>
          <a:bodyPr/>
          <a:lstStyle/>
          <a:p>
            <a:pPr rtl="1"/>
            <a:r>
              <a:rPr lang="fa-IR" dirty="0" smtClean="0">
                <a:cs typeface="B Koodak" pitchFamily="2" charset="-78"/>
              </a:rPr>
              <a:t>تفاوت دین با معنویت</a:t>
            </a:r>
            <a:endParaRPr lang="en-US" dirty="0">
              <a:cs typeface="B Koodak" pitchFamily="2" charset="-78"/>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285127110"/>
              </p:ext>
            </p:extLst>
          </p:nvPr>
        </p:nvGraphicFramePr>
        <p:xfrm>
          <a:off x="1752600" y="2667000"/>
          <a:ext cx="5640387" cy="3922713"/>
        </p:xfrm>
        <a:graphic>
          <a:graphicData uri="http://schemas.openxmlformats.org/presentationml/2006/ole">
            <mc:AlternateContent xmlns:mc="http://schemas.openxmlformats.org/markup-compatibility/2006">
              <mc:Choice xmlns:v="urn:schemas-microsoft-com:vml" Requires="v">
                <p:oleObj spid="_x0000_s2054" name="Document" r:id="rId4" imgW="5640593" imgH="3922776" progId="Word.Document.12">
                  <p:embed/>
                </p:oleObj>
              </mc:Choice>
              <mc:Fallback>
                <p:oleObj name="Document" r:id="rId4" imgW="5640593" imgH="3922776" progId="Word.Document.12">
                  <p:embed/>
                  <p:pic>
                    <p:nvPicPr>
                      <p:cNvPr id="0" name=""/>
                      <p:cNvPicPr/>
                      <p:nvPr/>
                    </p:nvPicPr>
                    <p:blipFill>
                      <a:blip r:embed="rId5"/>
                      <a:stretch>
                        <a:fillRect/>
                      </a:stretch>
                    </p:blipFill>
                    <p:spPr>
                      <a:xfrm>
                        <a:off x="1752600" y="2667000"/>
                        <a:ext cx="5640387" cy="3922713"/>
                      </a:xfrm>
                      <a:prstGeom prst="rect">
                        <a:avLst/>
                      </a:prstGeom>
                    </p:spPr>
                  </p:pic>
                </p:oleObj>
              </mc:Fallback>
            </mc:AlternateContent>
          </a:graphicData>
        </a:graphic>
      </p:graphicFrame>
    </p:spTree>
    <p:extLst>
      <p:ext uri="{BB962C8B-B14F-4D97-AF65-F5344CB8AC3E}">
        <p14:creationId xmlns:p14="http://schemas.microsoft.com/office/powerpoint/2010/main" val="5681312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a:t>در دیدگاه اسـلامی دین به درختی می ماند که ریشـۀ آن همان اعتـقادات اسـاسی ( مانند اعتقاد به خدا ، پیامبران ، و قیامت ) ، تنه و شاخ و برگ آن آن اعمال دینی و رعایت حدود شرعی ( واجبات ، محرمات ، مستحبات ، و مکروهات ) و میوۀ آن اخلاق و معنویت ( زندگی هدفمند و پُر معنی ، خیرخواهی ، و انصاف ) است . </a:t>
            </a:r>
            <a:endParaRPr lang="en-US" dirty="0"/>
          </a:p>
        </p:txBody>
      </p:sp>
      <p:sp>
        <p:nvSpPr>
          <p:cNvPr id="2" name="Title 1"/>
          <p:cNvSpPr>
            <a:spLocks noGrp="1"/>
          </p:cNvSpPr>
          <p:nvPr>
            <p:ph type="title"/>
          </p:nvPr>
        </p:nvSpPr>
        <p:spPr/>
        <p:txBody>
          <a:bodyPr/>
          <a:lstStyle/>
          <a:p>
            <a:pPr rtl="1"/>
            <a:r>
              <a:rPr lang="fa-IR" dirty="0" smtClean="0">
                <a:cs typeface="B Koodak" pitchFamily="2" charset="-78"/>
              </a:rPr>
              <a:t>تفاوت دین با معنویت</a:t>
            </a:r>
            <a:endParaRPr lang="en-US" dirty="0">
              <a:cs typeface="B Koodak" pitchFamily="2" charset="-78"/>
            </a:endParaRPr>
          </a:p>
        </p:txBody>
      </p:sp>
    </p:spTree>
    <p:extLst>
      <p:ext uri="{BB962C8B-B14F-4D97-AF65-F5344CB8AC3E}">
        <p14:creationId xmlns:p14="http://schemas.microsoft.com/office/powerpoint/2010/main" val="19458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algn="r" rtl="1"/>
            <a:r>
              <a:rPr lang="fa-IR" dirty="0"/>
              <a:t>در نشست سال 1984 در </a:t>
            </a:r>
            <a:r>
              <a:rPr lang="en-US" dirty="0"/>
              <a:t>WHO</a:t>
            </a:r>
            <a:r>
              <a:rPr lang="fa-IR" dirty="0"/>
              <a:t> یک تصمیم تاریخی گرفته شد و جنبه های معنوی و مشخصاً غیرمادی به عنوان بخشی از استراتژی سلامت در کشورهای عضو </a:t>
            </a:r>
            <a:r>
              <a:rPr lang="en-US" dirty="0"/>
              <a:t>WHO</a:t>
            </a:r>
            <a:r>
              <a:rPr lang="fa-IR" dirty="0"/>
              <a:t>  تعیین گردید . </a:t>
            </a:r>
            <a:endParaRPr lang="en-US" dirty="0"/>
          </a:p>
          <a:p>
            <a:pPr algn="r" rtl="1"/>
            <a:r>
              <a:rPr lang="fa-IR" dirty="0" smtClean="0"/>
              <a:t>در </a:t>
            </a:r>
            <a:r>
              <a:rPr lang="fa-IR" dirty="0"/>
              <a:t>سال های اخیر توجه صاحبان حرف ذیربط به تعریف چهاربعدی سلامتی که در فرهنگ سـنتی مردم « نیوزیلند » مطرح شـده ، جلب گردید . در این تعریف ، سلامتی که </a:t>
            </a:r>
            <a:r>
              <a:rPr lang="en-US" dirty="0"/>
              <a:t>Maori</a:t>
            </a:r>
            <a:r>
              <a:rPr lang="fa-IR" dirty="0"/>
              <a:t> ( به معنی طبیعی و معمولی ) خوانده می شود ، مقوله ای جسمی ـ روانی ـ اجتماعی ـ معنوی ( </a:t>
            </a:r>
            <a:r>
              <a:rPr lang="en-US" dirty="0"/>
              <a:t>bio-psycho-socio-spiritual</a:t>
            </a:r>
            <a:r>
              <a:rPr lang="fa-IR" dirty="0"/>
              <a:t> ) معرفی شده است .  </a:t>
            </a:r>
            <a:endParaRPr lang="en-US" dirty="0"/>
          </a:p>
          <a:p>
            <a:pPr algn="r" rtl="1"/>
            <a:r>
              <a:rPr lang="fa-IR" dirty="0"/>
              <a:t>در نهایت در سال 1998 ، </a:t>
            </a:r>
            <a:r>
              <a:rPr lang="en-US" dirty="0"/>
              <a:t>WHO</a:t>
            </a:r>
            <a:r>
              <a:rPr lang="fa-IR" dirty="0"/>
              <a:t> سلامتی را اینچنین تعریف کرد : « سلامتی عبارت است از رفاه کامل فیزیکی ، روانی ، معنوی ، و اجتماعی ، و نه تنها فقدان بیماری یا ناتوانی » . </a:t>
            </a:r>
            <a:endParaRPr lang="en-US" dirty="0"/>
          </a:p>
        </p:txBody>
      </p:sp>
      <p:sp>
        <p:nvSpPr>
          <p:cNvPr id="2" name="Title 1"/>
          <p:cNvSpPr>
            <a:spLocks noGrp="1"/>
          </p:cNvSpPr>
          <p:nvPr>
            <p:ph type="title"/>
          </p:nvPr>
        </p:nvSpPr>
        <p:spPr/>
        <p:txBody>
          <a:bodyPr>
            <a:normAutofit/>
          </a:bodyPr>
          <a:lstStyle/>
          <a:p>
            <a:pPr rtl="1"/>
            <a:r>
              <a:rPr lang="fa-IR" dirty="0">
                <a:cs typeface="B Koodak" pitchFamily="2" charset="-78"/>
              </a:rPr>
              <a:t>جایگاه معنویت در تعریف سلامتی</a:t>
            </a:r>
            <a:endParaRPr lang="en-US" dirty="0">
              <a:cs typeface="B Koodak" pitchFamily="2" charset="-78"/>
            </a:endParaRPr>
          </a:p>
        </p:txBody>
      </p:sp>
    </p:spTree>
    <p:extLst>
      <p:ext uri="{BB962C8B-B14F-4D97-AF65-F5344CB8AC3E}">
        <p14:creationId xmlns:p14="http://schemas.microsoft.com/office/powerpoint/2010/main" val="20812933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2986285" y="2663166"/>
            <a:ext cx="3171429" cy="21619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normAutofit/>
          </a:bodyPr>
          <a:lstStyle/>
          <a:p>
            <a:pPr rtl="1"/>
            <a:r>
              <a:rPr lang="fa-IR" dirty="0">
                <a:cs typeface="B Koodak" pitchFamily="2" charset="-78"/>
              </a:rPr>
              <a:t>جایگاه معنویت در تعریف سلامتی</a:t>
            </a:r>
            <a:endParaRPr lang="en-US" dirty="0">
              <a:cs typeface="B Koodak" pitchFamily="2" charset="-78"/>
            </a:endParaRPr>
          </a:p>
        </p:txBody>
      </p:sp>
    </p:spTree>
    <p:extLst>
      <p:ext uri="{BB962C8B-B14F-4D97-AF65-F5344CB8AC3E}">
        <p14:creationId xmlns:p14="http://schemas.microsoft.com/office/powerpoint/2010/main" val="38043831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a:cs typeface="B Koodak" pitchFamily="2" charset="-78"/>
              </a:rPr>
              <a:t>« آبراهام مازلو » </a:t>
            </a:r>
            <a:r>
              <a:rPr lang="en-US" dirty="0">
                <a:cs typeface="B Koodak" pitchFamily="2" charset="-78"/>
              </a:rPr>
              <a:t>Maslow ( 1970 ـ 1908 ) </a:t>
            </a:r>
            <a:r>
              <a:rPr lang="fa-IR" dirty="0">
                <a:cs typeface="B Koodak" pitchFamily="2" charset="-78"/>
              </a:rPr>
              <a:t>بعدها نیازهای دیگری را نیز به بالای </a:t>
            </a:r>
            <a:r>
              <a:rPr lang="fa-IR" dirty="0" smtClean="0">
                <a:cs typeface="B Koodak" pitchFamily="2" charset="-78"/>
              </a:rPr>
              <a:t>هرم خود افزود </a:t>
            </a:r>
            <a:r>
              <a:rPr lang="fa-IR" dirty="0">
                <a:cs typeface="B Koodak" pitchFamily="2" charset="-78"/>
              </a:rPr>
              <a:t>که عبارتند از نیاز به شناخت یا نیاز به دانستن و فهمیدن ، و نیاز به زیبائی .</a:t>
            </a:r>
            <a:endParaRPr lang="fa-IR" dirty="0" smtClean="0">
              <a:cs typeface="B Koodak" pitchFamily="2" charset="-78"/>
            </a:endParaRPr>
          </a:p>
          <a:p>
            <a:pPr algn="r" rtl="1"/>
            <a:endParaRPr lang="fa-IR" dirty="0">
              <a:cs typeface="B Koodak" pitchFamily="2" charset="-78"/>
            </a:endParaRPr>
          </a:p>
          <a:p>
            <a:pPr algn="r" rtl="1"/>
            <a:endParaRPr lang="fa-IR" dirty="0" smtClean="0">
              <a:cs typeface="B Koodak" pitchFamily="2" charset="-78"/>
            </a:endParaRPr>
          </a:p>
        </p:txBody>
      </p:sp>
      <p:sp>
        <p:nvSpPr>
          <p:cNvPr id="2" name="Title 1"/>
          <p:cNvSpPr>
            <a:spLocks noGrp="1"/>
          </p:cNvSpPr>
          <p:nvPr>
            <p:ph type="title"/>
          </p:nvPr>
        </p:nvSpPr>
        <p:spPr/>
        <p:txBody>
          <a:bodyPr>
            <a:normAutofit/>
          </a:bodyPr>
          <a:lstStyle/>
          <a:p>
            <a:pPr rtl="1"/>
            <a:r>
              <a:rPr lang="fa-IR" dirty="0">
                <a:cs typeface="B Koodak" pitchFamily="2" charset="-78"/>
              </a:rPr>
              <a:t>تأمین نیازهای </a:t>
            </a:r>
            <a:r>
              <a:rPr lang="fa-IR" dirty="0" smtClean="0">
                <a:cs typeface="B Koodak" pitchFamily="2" charset="-78"/>
              </a:rPr>
              <a:t>روانشناختی</a:t>
            </a:r>
            <a:endParaRPr lang="en-US" dirty="0"/>
          </a:p>
        </p:txBody>
      </p:sp>
    </p:spTree>
    <p:extLst>
      <p:ext uri="{BB962C8B-B14F-4D97-AF65-F5344CB8AC3E}">
        <p14:creationId xmlns:p14="http://schemas.microsoft.com/office/powerpoint/2010/main" val="9603438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endParaRPr lang="fa-IR" dirty="0">
              <a:cs typeface="B Koodak" pitchFamily="2" charset="-78"/>
            </a:endParaRPr>
          </a:p>
          <a:p>
            <a:pPr algn="r" rtl="1"/>
            <a:endParaRPr lang="fa-IR" dirty="0" smtClean="0">
              <a:cs typeface="B Koodak" pitchFamily="2" charset="-78"/>
            </a:endParaRPr>
          </a:p>
        </p:txBody>
      </p:sp>
      <p:sp>
        <p:nvSpPr>
          <p:cNvPr id="2" name="Title 1"/>
          <p:cNvSpPr>
            <a:spLocks noGrp="1"/>
          </p:cNvSpPr>
          <p:nvPr>
            <p:ph type="title"/>
          </p:nvPr>
        </p:nvSpPr>
        <p:spPr>
          <a:xfrm>
            <a:off x="457200" y="274638"/>
            <a:ext cx="8229600" cy="944562"/>
          </a:xfrm>
        </p:spPr>
        <p:txBody>
          <a:bodyPr>
            <a:normAutofit/>
          </a:bodyPr>
          <a:lstStyle/>
          <a:p>
            <a:pPr rtl="1"/>
            <a:r>
              <a:rPr lang="fa-IR" dirty="0">
                <a:cs typeface="B Koodak" pitchFamily="2" charset="-78"/>
              </a:rPr>
              <a:t>تأمین نیازهای </a:t>
            </a:r>
            <a:r>
              <a:rPr lang="fa-IR" dirty="0" smtClean="0">
                <a:cs typeface="B Koodak" pitchFamily="2" charset="-78"/>
              </a:rPr>
              <a:t>روانشناختی</a:t>
            </a:r>
            <a:endParaRPr lang="en-US" dirty="0"/>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48226" y="1143000"/>
            <a:ext cx="9234932" cy="61264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470337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pPr algn="r" rtl="1"/>
            <a:r>
              <a:rPr lang="fa-IR" dirty="0">
                <a:cs typeface="B Koodak" pitchFamily="2" charset="-78"/>
              </a:rPr>
              <a:t>در تقسیم بندی مازلو هم نیاز به زیبائی دربرگیرندۀ نیاز به پرستش است ، زیرا عالی ترین زیبائی هائی که انسان می تواند آن را بی قید و شرط مورد تمجید قرار دهد همان کمال مطلق ، و همان زیبائی مطلق ، و همان خداوند عالم است . طبق نظر مازلو ، انسان نیاز به خداوند را هنگامی احساس می کند ، که از هنجارهای اجتماعی رویگردان شده و او را امیدی جز خداوند نیست .</a:t>
            </a:r>
          </a:p>
          <a:p>
            <a:pPr algn="r" rtl="1"/>
            <a:r>
              <a:rPr lang="fa-IR" dirty="0">
                <a:cs typeface="B Koodak" pitchFamily="2" charset="-78"/>
              </a:rPr>
              <a:t>قرآن کریم نیز به همین معنی که انسان در هنگام درماندگی متوجه نیاز خود به خدا می شود ، اشاره می کند :  </a:t>
            </a:r>
          </a:p>
          <a:p>
            <a:pPr algn="r" rtl="1"/>
            <a:r>
              <a:rPr lang="fa-IR" dirty="0">
                <a:cs typeface="B Koodak" pitchFamily="2" charset="-78"/>
              </a:rPr>
              <a:t>وَ إِذَا غَشِیَهُم مَوجٌ کَاظُّلَلِ دَعَوُا اللهَ مُخلِصِینَ لَهُ الدِّینَ فَلَمَّا نَجَّیهُم إِلَی البَرِّ فَمِنهُم مُقتَصِدٌ وَ مَا یَجحَدُ بِآیَاتِنَا إِلَّا کُلُّ خَتَّارٍ کَفُورٍ ـ و گاه که ( کشتی سواران ) به موجی برمی خورند که همچون سایبان بر بالای سرشان آمده باشد ، آیین خود را برای خدا خالص کرده و او را می خوانند ، و هنگامی که خدا آنها را به ساحل نجات برساند برخی از آنها بر مسیر اعتدال باقی می مانند ، اما کسی به جز پیمان شکنان ناسـپاس نشـانه های خدا را انکار نمی کند ( لقمان 32 ) .</a:t>
            </a:r>
          </a:p>
          <a:p>
            <a:pPr algn="r" rtl="1"/>
            <a:endParaRPr lang="fa-IR" dirty="0">
              <a:cs typeface="B Koodak" pitchFamily="2" charset="-78"/>
            </a:endParaRPr>
          </a:p>
          <a:p>
            <a:pPr algn="r" rtl="1"/>
            <a:endParaRPr lang="fa-IR" dirty="0" smtClean="0">
              <a:cs typeface="B Koodak" pitchFamily="2" charset="-78"/>
            </a:endParaRPr>
          </a:p>
        </p:txBody>
      </p:sp>
      <p:sp>
        <p:nvSpPr>
          <p:cNvPr id="2" name="Title 1"/>
          <p:cNvSpPr>
            <a:spLocks noGrp="1"/>
          </p:cNvSpPr>
          <p:nvPr>
            <p:ph type="title"/>
          </p:nvPr>
        </p:nvSpPr>
        <p:spPr/>
        <p:txBody>
          <a:bodyPr>
            <a:normAutofit/>
          </a:bodyPr>
          <a:lstStyle/>
          <a:p>
            <a:pPr rtl="1"/>
            <a:r>
              <a:rPr lang="fa-IR" dirty="0">
                <a:cs typeface="B Koodak" pitchFamily="2" charset="-78"/>
              </a:rPr>
              <a:t>تأمین نیازهای </a:t>
            </a:r>
            <a:r>
              <a:rPr lang="fa-IR" dirty="0" smtClean="0">
                <a:cs typeface="B Koodak" pitchFamily="2" charset="-78"/>
              </a:rPr>
              <a:t>روانشناختی</a:t>
            </a:r>
            <a:endParaRPr lang="en-US" dirty="0"/>
          </a:p>
        </p:txBody>
      </p:sp>
    </p:spTree>
    <p:extLst>
      <p:ext uri="{BB962C8B-B14F-4D97-AF65-F5344CB8AC3E}">
        <p14:creationId xmlns:p14="http://schemas.microsoft.com/office/powerpoint/2010/main" val="20784141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algn="r" rtl="1"/>
            <a:endParaRPr lang="fa-IR" dirty="0" smtClean="0">
              <a:cs typeface="B Koodak" pitchFamily="2" charset="-78"/>
            </a:endParaRPr>
          </a:p>
          <a:p>
            <a:pPr algn="just" rtl="1"/>
            <a:r>
              <a:rPr lang="en-US" dirty="0" smtClean="0">
                <a:cs typeface="B Koodak" pitchFamily="2" charset="-78"/>
              </a:rPr>
              <a:t>(‌1992)Doles  </a:t>
            </a:r>
            <a:r>
              <a:rPr lang="fa-IR" dirty="0" smtClean="0">
                <a:cs typeface="B Koodak" pitchFamily="2" charset="-78"/>
              </a:rPr>
              <a:t>: دين اسلام داراي يك تاريخ طولاني از رحم و شفقت و دلسوزي نسبت به بيماران رواني است. به عقيدة وي اسلام ديدگاه پيچيده اي را دربارة ارتباط معنويت با سلامتي رواني ارائه مي كند. </a:t>
            </a:r>
          </a:p>
          <a:p>
            <a:pPr algn="just" rtl="1"/>
            <a:r>
              <a:rPr lang="en-US" dirty="0" smtClean="0">
                <a:cs typeface="B Koodak" pitchFamily="2" charset="-78"/>
              </a:rPr>
              <a:t>WHO  </a:t>
            </a:r>
            <a:r>
              <a:rPr lang="fa-IR" dirty="0" smtClean="0">
                <a:cs typeface="B Koodak" pitchFamily="2" charset="-78"/>
              </a:rPr>
              <a:t>، نشریۀ هفتم آوریل 1959: اولین پناهگاه یا تیمارستان قرون وسطی را برای مراقبت از بیماران روانی ، مسلمانان ساختند، و در آنجا با روش پزشکان مشرق زمین این بیماران را درمان می کردند. در این دوران تعدادی دارالمجانین در بغداد، دمشق و حلب وجود داشت. مسافرینی که به اروپا می رفتند دربارۀ روش انسانی درمان در این مؤسسات تعریف می کردند که بی شک از اعتقادات دینی مسلمانان و تعالیم روشن بینانۀ پیامبر اسلام [ص] سرچشمه گرفته بود. </a:t>
            </a:r>
          </a:p>
          <a:p>
            <a:pPr algn="r" rtl="1"/>
            <a:endParaRPr lang="fa-IR" dirty="0" smtClean="0">
              <a:cs typeface="B Koodak" pitchFamily="2" charset="-78"/>
            </a:endParaRPr>
          </a:p>
        </p:txBody>
      </p:sp>
      <p:sp>
        <p:nvSpPr>
          <p:cNvPr id="2" name="Title 1"/>
          <p:cNvSpPr>
            <a:spLocks noGrp="1"/>
          </p:cNvSpPr>
          <p:nvPr>
            <p:ph type="title"/>
          </p:nvPr>
        </p:nvSpPr>
        <p:spPr/>
        <p:txBody>
          <a:bodyPr>
            <a:normAutofit/>
          </a:bodyPr>
          <a:lstStyle/>
          <a:p>
            <a:r>
              <a:rPr lang="fa-IR" dirty="0" smtClean="0">
                <a:cs typeface="B Koodak" pitchFamily="2" charset="-78"/>
              </a:rPr>
              <a:t>تاریخچه</a:t>
            </a:r>
            <a:endParaRPr lang="en-US" dirty="0"/>
          </a:p>
        </p:txBody>
      </p:sp>
    </p:spTree>
    <p:extLst>
      <p:ext uri="{BB962C8B-B14F-4D97-AF65-F5344CB8AC3E}">
        <p14:creationId xmlns:p14="http://schemas.microsoft.com/office/powerpoint/2010/main" val="9603438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algn="r" rtl="1"/>
            <a:r>
              <a:rPr lang="en-US" dirty="0" err="1">
                <a:cs typeface="B Koodak" pitchFamily="2" charset="-78"/>
              </a:rPr>
              <a:t>Dossey</a:t>
            </a:r>
            <a:r>
              <a:rPr lang="en-US" dirty="0">
                <a:cs typeface="B Koodak" pitchFamily="2" charset="-78"/>
              </a:rPr>
              <a:t> ( 1996 ) </a:t>
            </a:r>
            <a:r>
              <a:rPr lang="fa-IR" dirty="0">
                <a:cs typeface="B Koodak" pitchFamily="2" charset="-78"/>
              </a:rPr>
              <a:t>معتقد است که احساس نیاز به دعا و عبادت ظاهراً در تمام طول تاریخ ثابت بوده و لذا به نظر می رسد که یک نیاز فطری باشد . </a:t>
            </a:r>
          </a:p>
          <a:p>
            <a:pPr algn="r" rtl="1"/>
            <a:r>
              <a:rPr lang="fa-IR" dirty="0">
                <a:cs typeface="B Koodak" pitchFamily="2" charset="-78"/>
              </a:rPr>
              <a:t>« آلکسیس کارل » </a:t>
            </a:r>
            <a:r>
              <a:rPr lang="en-US" dirty="0">
                <a:cs typeface="B Koodak" pitchFamily="2" charset="-78"/>
              </a:rPr>
              <a:t>Carrel ( 1944- 1873 ) </a:t>
            </a:r>
            <a:r>
              <a:rPr lang="fa-IR" dirty="0">
                <a:cs typeface="B Koodak" pitchFamily="2" charset="-78"/>
              </a:rPr>
              <a:t>فیزیولوژیست بزرگ و برندۀ جایزۀ نوبل ، نیاز به نیایش و عبادت را جزو نیازهای عمیقی می داند که ریشه در سرشت و فطرت انسان دارد و عدم ارضاء آن می تواند در فرد تنش ایجاد کند .</a:t>
            </a:r>
          </a:p>
          <a:p>
            <a:pPr algn="r" rtl="1"/>
            <a:r>
              <a:rPr lang="fa-IR" dirty="0">
                <a:cs typeface="B Koodak" pitchFamily="2" charset="-78"/>
              </a:rPr>
              <a:t>این همان مفهومی است که در کتاب خدا می خوانیم : </a:t>
            </a:r>
          </a:p>
          <a:p>
            <a:pPr algn="r" rtl="1"/>
            <a:r>
              <a:rPr lang="fa-IR" dirty="0">
                <a:cs typeface="B Koodak" pitchFamily="2" charset="-78"/>
              </a:rPr>
              <a:t>وَ مَن أَعرَضَ عَن ذِکرِی فَإِنَّ لَهُ مَعِیشَۀً ضَنکاً ـ هرکس از یاد من رویگردان شود در تنگنا زندگی خواهد کرد ( طه 124 ) .</a:t>
            </a:r>
          </a:p>
          <a:p>
            <a:pPr algn="r" rtl="1"/>
            <a:r>
              <a:rPr lang="fa-IR" dirty="0">
                <a:cs typeface="B Koodak" pitchFamily="2" charset="-78"/>
              </a:rPr>
              <a:t>« اریک فرام » </a:t>
            </a:r>
            <a:r>
              <a:rPr lang="en-US" dirty="0">
                <a:cs typeface="B Koodak" pitchFamily="2" charset="-78"/>
              </a:rPr>
              <a:t>Fromm ( 1980- 1900 ) </a:t>
            </a:r>
            <a:r>
              <a:rPr lang="fa-IR" dirty="0">
                <a:cs typeface="B Koodak" pitchFamily="2" charset="-78"/>
              </a:rPr>
              <a:t>نیز برخورداری از یک نظام فکری و اعتقادی جهت گیر را از نیازهای شدید و فطری انسان می داند .</a:t>
            </a:r>
          </a:p>
          <a:p>
            <a:pPr algn="r" rtl="1"/>
            <a:r>
              <a:rPr lang="fa-IR" dirty="0">
                <a:cs typeface="B Koodak" pitchFamily="2" charset="-78"/>
              </a:rPr>
              <a:t>« حسینی » ( 1380 ) استاد روانپزشکی دانشگاه علوم پزشکی مشهد ، با بررسی متون اسلامی نیازهای انسان را به دو دستۀ کلی نیازهای ناشی از شهوت و نیازهای ناشی از فطرت تقسیم می کند . از نظر او همۀ نیازهای ناشی از شهوت ، عواملی برای ادامۀ حیات نوع بشر می باشند ، مانند خوردن ، خوابیدن ، مقاربت کردن ، و نیز اموری که لازمۀ دستیابی به آنها باشند مانند نیازهای مالی . از سوی دیگر نیازهای ناشی از فطرت ، مجموعۀ نیازهائی هستند که برای رشد و شکوفائی فطرت لازم می باشند ، مانند شناخت یا علم ، آرامش روانی ، عواطف مثبت ، و عبادت و معنویت توحیدی . </a:t>
            </a:r>
          </a:p>
          <a:p>
            <a:pPr algn="r" rtl="1"/>
            <a:endParaRPr lang="fa-IR" dirty="0">
              <a:cs typeface="B Koodak" pitchFamily="2" charset="-78"/>
            </a:endParaRPr>
          </a:p>
          <a:p>
            <a:pPr algn="r" rtl="1"/>
            <a:endParaRPr lang="fa-IR" dirty="0" smtClean="0">
              <a:cs typeface="B Koodak" pitchFamily="2" charset="-78"/>
            </a:endParaRPr>
          </a:p>
        </p:txBody>
      </p:sp>
      <p:sp>
        <p:nvSpPr>
          <p:cNvPr id="2" name="Title 1"/>
          <p:cNvSpPr>
            <a:spLocks noGrp="1"/>
          </p:cNvSpPr>
          <p:nvPr>
            <p:ph type="title"/>
          </p:nvPr>
        </p:nvSpPr>
        <p:spPr/>
        <p:txBody>
          <a:bodyPr>
            <a:normAutofit/>
          </a:bodyPr>
          <a:lstStyle/>
          <a:p>
            <a:pPr rtl="1"/>
            <a:r>
              <a:rPr lang="fa-IR" dirty="0">
                <a:cs typeface="B Koodak" pitchFamily="2" charset="-78"/>
              </a:rPr>
              <a:t>تأمین نیازهای </a:t>
            </a:r>
            <a:r>
              <a:rPr lang="fa-IR" dirty="0" smtClean="0">
                <a:cs typeface="B Koodak" pitchFamily="2" charset="-78"/>
              </a:rPr>
              <a:t>روانشناختی</a:t>
            </a:r>
            <a:endParaRPr lang="en-US" dirty="0"/>
          </a:p>
        </p:txBody>
      </p:sp>
    </p:spTree>
    <p:extLst>
      <p:ext uri="{BB962C8B-B14F-4D97-AF65-F5344CB8AC3E}">
        <p14:creationId xmlns:p14="http://schemas.microsoft.com/office/powerpoint/2010/main" val="63357935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en-US" dirty="0">
                <a:cs typeface="B Koodak" pitchFamily="2" charset="-78"/>
              </a:rPr>
              <a:t>Henderson </a:t>
            </a:r>
            <a:r>
              <a:rPr lang="fa-IR" dirty="0">
                <a:cs typeface="B Koodak" pitchFamily="2" charset="-78"/>
              </a:rPr>
              <a:t>در تقسیم بندی خود به صراحت نیـاز به پرستـش را ذکر کرده است . </a:t>
            </a:r>
          </a:p>
          <a:p>
            <a:pPr algn="r" rtl="1"/>
            <a:endParaRPr lang="fa-IR" dirty="0" smtClean="0">
              <a:cs typeface="B Koodak" pitchFamily="2" charset="-78"/>
            </a:endParaRPr>
          </a:p>
        </p:txBody>
      </p:sp>
      <p:sp>
        <p:nvSpPr>
          <p:cNvPr id="2" name="Title 1"/>
          <p:cNvSpPr>
            <a:spLocks noGrp="1"/>
          </p:cNvSpPr>
          <p:nvPr>
            <p:ph type="title"/>
          </p:nvPr>
        </p:nvSpPr>
        <p:spPr/>
        <p:txBody>
          <a:bodyPr>
            <a:normAutofit/>
          </a:bodyPr>
          <a:lstStyle/>
          <a:p>
            <a:pPr rtl="1"/>
            <a:r>
              <a:rPr lang="fa-IR" dirty="0">
                <a:cs typeface="B Koodak" pitchFamily="2" charset="-78"/>
              </a:rPr>
              <a:t>تأمین نیازهای </a:t>
            </a:r>
            <a:r>
              <a:rPr lang="fa-IR" dirty="0" smtClean="0">
                <a:cs typeface="B Koodak" pitchFamily="2" charset="-78"/>
              </a:rPr>
              <a:t>روانشناختی</a:t>
            </a:r>
            <a:endParaRPr lang="en-US" dirty="0"/>
          </a:p>
        </p:txBody>
      </p:sp>
    </p:spTree>
    <p:extLst>
      <p:ext uri="{BB962C8B-B14F-4D97-AF65-F5344CB8AC3E}">
        <p14:creationId xmlns:p14="http://schemas.microsoft.com/office/powerpoint/2010/main" val="1511131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458663785"/>
              </p:ext>
            </p:extLst>
          </p:nvPr>
        </p:nvGraphicFramePr>
        <p:xfrm>
          <a:off x="2038350" y="1717199"/>
          <a:ext cx="5067300" cy="4124325"/>
        </p:xfrm>
        <a:graphic>
          <a:graphicData uri="http://schemas.openxmlformats.org/drawingml/2006/table">
            <a:tbl>
              <a:tblPr rtl="1" firstRow="1" firstCol="1" lastRow="1" lastCol="1" bandRow="1" bandCol="1">
                <a:tableStyleId>{5C22544A-7EE6-4342-B048-85BDC9FD1C3A}</a:tableStyleId>
              </a:tblPr>
              <a:tblGrid>
                <a:gridCol w="1154028"/>
                <a:gridCol w="1154028"/>
                <a:gridCol w="1132421"/>
                <a:gridCol w="324094"/>
                <a:gridCol w="324729"/>
                <a:gridCol w="324729"/>
                <a:gridCol w="324729"/>
                <a:gridCol w="328542"/>
              </a:tblGrid>
              <a:tr h="64135">
                <a:tc>
                  <a:txBody>
                    <a:bodyPr/>
                    <a:lstStyle/>
                    <a:p>
                      <a:pPr marL="0" marR="0" algn="ctr" rtl="1">
                        <a:spcBef>
                          <a:spcPts val="0"/>
                        </a:spcBef>
                        <a:spcAft>
                          <a:spcPts val="0"/>
                        </a:spcAft>
                      </a:pPr>
                      <a:r>
                        <a:rPr lang="fa-IR" sz="1100" dirty="0">
                          <a:effectLst/>
                        </a:rPr>
                        <a:t>مازلو</a:t>
                      </a:r>
                      <a:endParaRPr lang="en-US" sz="1200" dirty="0">
                        <a:effectLst/>
                        <a:latin typeface="Times New Roman"/>
                        <a:ea typeface="Times New Roman"/>
                      </a:endParaRPr>
                    </a:p>
                  </a:txBody>
                  <a:tcPr marL="68580" marR="68580" marT="0" marB="0" anchor="ctr"/>
                </a:tc>
                <a:tc>
                  <a:txBody>
                    <a:bodyPr/>
                    <a:lstStyle/>
                    <a:p>
                      <a:pPr marL="0" marR="0" algn="ctr" rtl="1">
                        <a:spcBef>
                          <a:spcPts val="0"/>
                        </a:spcBef>
                        <a:spcAft>
                          <a:spcPts val="0"/>
                        </a:spcAft>
                      </a:pPr>
                      <a:r>
                        <a:rPr lang="fa-IR" sz="1100">
                          <a:effectLst/>
                        </a:rPr>
                        <a:t>هندرسون</a:t>
                      </a:r>
                      <a:endParaRPr lang="en-US" sz="1200">
                        <a:effectLst/>
                        <a:latin typeface="Times New Roman"/>
                        <a:ea typeface="Times New Roman"/>
                      </a:endParaRPr>
                    </a:p>
                  </a:txBody>
                  <a:tcPr marL="68580" marR="68580" marT="0" marB="0" anchor="ctr"/>
                </a:tc>
                <a:tc>
                  <a:txBody>
                    <a:bodyPr/>
                    <a:lstStyle/>
                    <a:p>
                      <a:pPr marL="0" marR="0" algn="ctr" rtl="1">
                        <a:spcBef>
                          <a:spcPts val="0"/>
                        </a:spcBef>
                        <a:spcAft>
                          <a:spcPts val="0"/>
                        </a:spcAft>
                      </a:pPr>
                      <a:r>
                        <a:rPr lang="fa-IR" sz="1100">
                          <a:effectLst/>
                        </a:rPr>
                        <a:t>کریجل</a:t>
                      </a:r>
                      <a:endParaRPr lang="en-US" sz="1200">
                        <a:effectLst/>
                        <a:latin typeface="Times New Roman"/>
                        <a:ea typeface="Times New Roman"/>
                      </a:endParaRPr>
                    </a:p>
                  </a:txBody>
                  <a:tcPr marL="68580" marR="68580" marT="0" marB="0" anchor="ctr"/>
                </a:tc>
                <a:tc gridSpan="5">
                  <a:txBody>
                    <a:bodyPr/>
                    <a:lstStyle/>
                    <a:p>
                      <a:pPr marL="0" marR="0" algn="ctr" rtl="1">
                        <a:spcBef>
                          <a:spcPts val="0"/>
                        </a:spcBef>
                        <a:spcAft>
                          <a:spcPts val="0"/>
                        </a:spcAft>
                      </a:pPr>
                      <a:r>
                        <a:rPr lang="fa-IR" sz="1100">
                          <a:effectLst/>
                        </a:rPr>
                        <a:t>جمع بندی </a:t>
                      </a:r>
                      <a:endParaRPr lang="en-US" sz="1200">
                        <a:effectLst/>
                        <a:latin typeface="Times New Roman"/>
                        <a:ea typeface="Times New Roman"/>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50215">
                <a:tc>
                  <a:txBody>
                    <a:bodyPr/>
                    <a:lstStyle/>
                    <a:p>
                      <a:pPr marL="0" marR="0" algn="ctr" rtl="1">
                        <a:spcBef>
                          <a:spcPts val="0"/>
                        </a:spcBef>
                        <a:spcAft>
                          <a:spcPts val="0"/>
                        </a:spcAft>
                      </a:pPr>
                      <a:r>
                        <a:rPr lang="fa-IR" sz="1100">
                          <a:effectLst/>
                        </a:rPr>
                        <a:t>نیازهای زیبا شناسی</a:t>
                      </a:r>
                      <a:endParaRPr lang="en-US" sz="1200">
                        <a:effectLst/>
                        <a:latin typeface="Times New Roman"/>
                        <a:ea typeface="Times New Roman"/>
                      </a:endParaRPr>
                    </a:p>
                  </a:txBody>
                  <a:tcPr marL="68580" marR="68580" marT="0" marB="0" anchor="ctr"/>
                </a:tc>
                <a:tc>
                  <a:txBody>
                    <a:bodyPr/>
                    <a:lstStyle/>
                    <a:p>
                      <a:pPr marL="0" marR="0" algn="ctr" rtl="0">
                        <a:spcBef>
                          <a:spcPts val="0"/>
                        </a:spcBef>
                        <a:spcAft>
                          <a:spcPts val="0"/>
                        </a:spcAft>
                      </a:pPr>
                      <a:r>
                        <a:rPr lang="fa-IR" sz="1100">
                          <a:effectLst/>
                        </a:rPr>
                        <a:t> </a:t>
                      </a:r>
                      <a:r>
                        <a:rPr lang="fa-IR" sz="1100" u="sng">
                          <a:effectLst/>
                        </a:rPr>
                        <a:t>پرستش</a:t>
                      </a:r>
                      <a:endParaRPr lang="en-US" sz="1200">
                        <a:effectLst/>
                        <a:latin typeface="Times New Roman"/>
                        <a:ea typeface="Times New Roman"/>
                      </a:endParaRPr>
                    </a:p>
                  </a:txBody>
                  <a:tcPr marL="68580" marR="68580" marT="0" marB="0" anchor="ctr"/>
                </a:tc>
                <a:tc rowSpan="5">
                  <a:txBody>
                    <a:bodyPr/>
                    <a:lstStyle/>
                    <a:p>
                      <a:pPr marL="0" marR="0" algn="ctr" rtl="1">
                        <a:spcBef>
                          <a:spcPts val="0"/>
                        </a:spcBef>
                        <a:spcAft>
                          <a:spcPts val="0"/>
                        </a:spcAft>
                      </a:pPr>
                      <a:r>
                        <a:rPr lang="fa-IR" sz="1100">
                          <a:effectLst/>
                        </a:rPr>
                        <a:t>نیازهای</a:t>
                      </a:r>
                      <a:endParaRPr lang="en-US" sz="1200">
                        <a:effectLst/>
                      </a:endParaRPr>
                    </a:p>
                    <a:p>
                      <a:pPr marL="0" marR="0" algn="ctr" rtl="1">
                        <a:spcBef>
                          <a:spcPts val="0"/>
                        </a:spcBef>
                        <a:spcAft>
                          <a:spcPts val="0"/>
                        </a:spcAft>
                      </a:pPr>
                      <a:r>
                        <a:rPr lang="fa-IR" sz="1100">
                          <a:effectLst/>
                        </a:rPr>
                        <a:t> روانی ـ اجتماعی</a:t>
                      </a:r>
                      <a:endParaRPr lang="en-US" sz="1200">
                        <a:effectLst/>
                        <a:latin typeface="Times New Roman"/>
                        <a:ea typeface="Times New Roman"/>
                      </a:endParaRPr>
                    </a:p>
                  </a:txBody>
                  <a:tcPr marL="68580" marR="68580" marT="0" marB="0" anchor="ctr"/>
                </a:tc>
                <a:tc rowSpan="8">
                  <a:txBody>
                    <a:bodyPr/>
                    <a:lstStyle/>
                    <a:p>
                      <a:pPr marL="0" marR="0" algn="ctr" rtl="1">
                        <a:spcBef>
                          <a:spcPts val="0"/>
                        </a:spcBef>
                        <a:spcAft>
                          <a:spcPts val="0"/>
                        </a:spcAft>
                      </a:pPr>
                      <a:r>
                        <a:rPr lang="fa-IR" sz="1100" dirty="0">
                          <a:effectLst/>
                        </a:rPr>
                        <a:t>             نیازهای معنوی   </a:t>
                      </a:r>
                      <a:endParaRPr lang="en-US" sz="1200" dirty="0">
                        <a:effectLst/>
                        <a:latin typeface="Times New Roman"/>
                        <a:ea typeface="Times New Roman"/>
                      </a:endParaRPr>
                    </a:p>
                  </a:txBody>
                  <a:tcPr marL="68580" marR="68580" marT="0" marB="0" vert="vert270" anchor="ctr"/>
                </a:tc>
                <a:tc rowSpan="8">
                  <a:txBody>
                    <a:bodyPr/>
                    <a:lstStyle/>
                    <a:p>
                      <a:pPr marL="0" marR="0" algn="ctr" rtl="1">
                        <a:spcBef>
                          <a:spcPts val="0"/>
                        </a:spcBef>
                        <a:spcAft>
                          <a:spcPts val="0"/>
                        </a:spcAft>
                      </a:pPr>
                      <a:r>
                        <a:rPr lang="fa-IR" sz="1100" dirty="0">
                          <a:effectLst/>
                        </a:rPr>
                        <a:t>                                  نیازهای شناختی</a:t>
                      </a:r>
                      <a:endParaRPr lang="en-US" sz="1200" dirty="0">
                        <a:effectLst/>
                        <a:latin typeface="Times New Roman"/>
                        <a:ea typeface="Times New Roman"/>
                      </a:endParaRPr>
                    </a:p>
                  </a:txBody>
                  <a:tcPr marL="68580" marR="68580" marT="0" marB="0" vert="vert270" anchor="ctr"/>
                </a:tc>
                <a:tc rowSpan="8">
                  <a:txBody>
                    <a:bodyPr/>
                    <a:lstStyle/>
                    <a:p>
                      <a:pPr marL="0" marR="0" algn="ctr" rtl="1">
                        <a:spcBef>
                          <a:spcPts val="0"/>
                        </a:spcBef>
                        <a:spcAft>
                          <a:spcPts val="0"/>
                        </a:spcAft>
                      </a:pPr>
                      <a:r>
                        <a:rPr lang="fa-IR" sz="1100" dirty="0">
                          <a:effectLst/>
                        </a:rPr>
                        <a:t>                                                 نیازهای عاطفی </a:t>
                      </a:r>
                      <a:endParaRPr lang="en-US" sz="1200" dirty="0">
                        <a:effectLst/>
                        <a:latin typeface="Times New Roman"/>
                        <a:ea typeface="Times New Roman"/>
                      </a:endParaRPr>
                    </a:p>
                  </a:txBody>
                  <a:tcPr marL="68580" marR="68580" marT="0" marB="0" vert="vert270" anchor="ctr"/>
                </a:tc>
                <a:tc rowSpan="8">
                  <a:txBody>
                    <a:bodyPr/>
                    <a:lstStyle/>
                    <a:p>
                      <a:pPr marL="0" marR="0" algn="ctr" rtl="1">
                        <a:spcBef>
                          <a:spcPts val="0"/>
                        </a:spcBef>
                        <a:spcAft>
                          <a:spcPts val="0"/>
                        </a:spcAft>
                      </a:pPr>
                      <a:r>
                        <a:rPr lang="fa-IR" sz="1100" dirty="0">
                          <a:effectLst/>
                        </a:rPr>
                        <a:t>                                                    </a:t>
                      </a:r>
                      <a:r>
                        <a:rPr lang="fa-IR" sz="1100" dirty="0" smtClean="0">
                          <a:effectLst/>
                        </a:rPr>
                        <a:t>        </a:t>
                      </a:r>
                      <a:r>
                        <a:rPr lang="fa-IR" sz="1100" dirty="0">
                          <a:effectLst/>
                        </a:rPr>
                        <a:t>نیاز های اجتماعی</a:t>
                      </a:r>
                      <a:endParaRPr lang="en-US" sz="1200" dirty="0">
                        <a:effectLst/>
                        <a:latin typeface="Times New Roman"/>
                        <a:ea typeface="Times New Roman"/>
                      </a:endParaRPr>
                    </a:p>
                  </a:txBody>
                  <a:tcPr marL="68580" marR="68580" marT="0" marB="0" vert="vert270" anchor="ctr"/>
                </a:tc>
                <a:tc rowSpan="8">
                  <a:txBody>
                    <a:bodyPr/>
                    <a:lstStyle/>
                    <a:p>
                      <a:pPr marL="0" marR="0" algn="ctr" rtl="1">
                        <a:spcBef>
                          <a:spcPts val="0"/>
                        </a:spcBef>
                        <a:spcAft>
                          <a:spcPts val="0"/>
                        </a:spcAft>
                      </a:pPr>
                      <a:r>
                        <a:rPr lang="fa-IR" sz="1100" dirty="0" smtClean="0">
                          <a:effectLst/>
                        </a:rPr>
                        <a:t>                                                                          نیازهای </a:t>
                      </a:r>
                      <a:r>
                        <a:rPr lang="fa-IR" sz="1100" dirty="0">
                          <a:effectLst/>
                        </a:rPr>
                        <a:t>فیزیکی  </a:t>
                      </a:r>
                      <a:r>
                        <a:rPr lang="fa-IR" sz="1100" dirty="0" smtClean="0">
                          <a:effectLst/>
                        </a:rPr>
                        <a:t>                                                     </a:t>
                      </a:r>
                      <a:endParaRPr lang="en-US" sz="1200" dirty="0">
                        <a:effectLst/>
                        <a:latin typeface="Times New Roman"/>
                        <a:ea typeface="Times New Roman"/>
                      </a:endParaRPr>
                    </a:p>
                  </a:txBody>
                  <a:tcPr marL="68580" marR="68580" marT="0" marB="0" vert="vert270" anchor="ctr"/>
                </a:tc>
              </a:tr>
              <a:tr h="73025">
                <a:tc>
                  <a:txBody>
                    <a:bodyPr/>
                    <a:lstStyle/>
                    <a:p>
                      <a:pPr marL="0" marR="0" algn="ctr" rtl="1">
                        <a:spcBef>
                          <a:spcPts val="0"/>
                        </a:spcBef>
                        <a:spcAft>
                          <a:spcPts val="0"/>
                        </a:spcAft>
                      </a:pPr>
                      <a:r>
                        <a:rPr lang="fa-IR" sz="1100">
                          <a:effectLst/>
                        </a:rPr>
                        <a:t>نیازهای شناختی</a:t>
                      </a:r>
                      <a:endParaRPr lang="en-US" sz="1200">
                        <a:effectLst/>
                        <a:latin typeface="Times New Roman"/>
                        <a:ea typeface="Times New Roman"/>
                      </a:endParaRPr>
                    </a:p>
                  </a:txBody>
                  <a:tcPr marL="68580" marR="68580" marT="0" marB="0" anchor="ctr"/>
                </a:tc>
                <a:tc>
                  <a:txBody>
                    <a:bodyPr/>
                    <a:lstStyle/>
                    <a:p>
                      <a:pPr marL="0" marR="0" algn="ctr" rtl="1">
                        <a:spcBef>
                          <a:spcPts val="0"/>
                        </a:spcBef>
                        <a:spcAft>
                          <a:spcPts val="0"/>
                        </a:spcAft>
                      </a:pPr>
                      <a:r>
                        <a:rPr lang="fa-IR" sz="1100">
                          <a:effectLst/>
                        </a:rPr>
                        <a:t>آموزش</a:t>
                      </a:r>
                      <a:endParaRPr lang="en-US" sz="1200">
                        <a:effectLst/>
                        <a:latin typeface="Times New Roman"/>
                        <a:ea typeface="Times New Roman"/>
                      </a:endParaRPr>
                    </a:p>
                  </a:txBody>
                  <a:tcPr marL="68580" marR="68580" marT="0" marB="0" anchor="ct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73025">
                <a:tc>
                  <a:txBody>
                    <a:bodyPr/>
                    <a:lstStyle/>
                    <a:p>
                      <a:pPr marL="0" marR="0" algn="ctr" rtl="1">
                        <a:spcBef>
                          <a:spcPts val="0"/>
                        </a:spcBef>
                        <a:spcAft>
                          <a:spcPts val="0"/>
                        </a:spcAft>
                      </a:pPr>
                      <a:r>
                        <a:rPr lang="fa-IR" sz="1100">
                          <a:effectLst/>
                        </a:rPr>
                        <a:t>نیاز به خود شکوفائی</a:t>
                      </a:r>
                      <a:endParaRPr lang="en-US" sz="1200">
                        <a:effectLst/>
                        <a:latin typeface="Times New Roman"/>
                        <a:ea typeface="Times New Roman"/>
                      </a:endParaRPr>
                    </a:p>
                  </a:txBody>
                  <a:tcPr marL="68580" marR="68580" marT="0" marB="0" anchor="ctr"/>
                </a:tc>
                <a:tc>
                  <a:txBody>
                    <a:bodyPr/>
                    <a:lstStyle/>
                    <a:p>
                      <a:pPr marL="0" marR="0" algn="ctr" rtl="1">
                        <a:spcBef>
                          <a:spcPts val="0"/>
                        </a:spcBef>
                        <a:spcAft>
                          <a:spcPts val="0"/>
                        </a:spcAft>
                      </a:pPr>
                      <a:r>
                        <a:rPr lang="fa-IR" sz="1100">
                          <a:effectLst/>
                        </a:rPr>
                        <a:t>کار ـ بازی</a:t>
                      </a:r>
                      <a:endParaRPr lang="en-US" sz="1200">
                        <a:effectLst/>
                        <a:latin typeface="Times New Roman"/>
                        <a:ea typeface="Times New Roman"/>
                      </a:endParaRPr>
                    </a:p>
                  </a:txBody>
                  <a:tcPr marL="68580" marR="68580" marT="0" marB="0" anchor="ct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846455">
                <a:tc>
                  <a:txBody>
                    <a:bodyPr/>
                    <a:lstStyle/>
                    <a:p>
                      <a:pPr marL="0" marR="0" algn="ctr" rtl="1">
                        <a:spcBef>
                          <a:spcPts val="0"/>
                        </a:spcBef>
                        <a:spcAft>
                          <a:spcPts val="0"/>
                        </a:spcAft>
                      </a:pPr>
                      <a:r>
                        <a:rPr lang="fa-IR" sz="1100">
                          <a:effectLst/>
                        </a:rPr>
                        <a:t>نیاز به احترام</a:t>
                      </a:r>
                      <a:endParaRPr lang="en-US" sz="1200">
                        <a:effectLst/>
                        <a:latin typeface="Times New Roman"/>
                        <a:ea typeface="Times New Roman"/>
                      </a:endParaRPr>
                    </a:p>
                  </a:txBody>
                  <a:tcPr marL="68580" marR="68580" marT="0" marB="0" anchor="ctr"/>
                </a:tc>
                <a:tc rowSpan="2">
                  <a:txBody>
                    <a:bodyPr/>
                    <a:lstStyle/>
                    <a:p>
                      <a:pPr marL="0" marR="0" algn="ctr" rtl="1">
                        <a:spcBef>
                          <a:spcPts val="0"/>
                        </a:spcBef>
                        <a:spcAft>
                          <a:spcPts val="0"/>
                        </a:spcAft>
                      </a:pPr>
                      <a:r>
                        <a:rPr lang="fa-IR" sz="1100">
                          <a:effectLst/>
                        </a:rPr>
                        <a:t>ارتباط با دیگران</a:t>
                      </a:r>
                      <a:endParaRPr lang="en-US" sz="1200">
                        <a:effectLst/>
                        <a:latin typeface="Times New Roman"/>
                        <a:ea typeface="Times New Roman"/>
                      </a:endParaRPr>
                    </a:p>
                  </a:txBody>
                  <a:tcPr marL="68580" marR="68580" marT="0" marB="0" anchor="ct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815975">
                <a:tc>
                  <a:txBody>
                    <a:bodyPr/>
                    <a:lstStyle/>
                    <a:p>
                      <a:pPr marL="0" marR="0" algn="ctr" rtl="1">
                        <a:spcBef>
                          <a:spcPts val="0"/>
                        </a:spcBef>
                        <a:spcAft>
                          <a:spcPts val="0"/>
                        </a:spcAft>
                      </a:pPr>
                      <a:r>
                        <a:rPr lang="fa-IR" sz="1100">
                          <a:effectLst/>
                        </a:rPr>
                        <a:t> </a:t>
                      </a:r>
                      <a:endParaRPr lang="en-US" sz="1200">
                        <a:effectLst/>
                      </a:endParaRPr>
                    </a:p>
                    <a:p>
                      <a:pPr marL="0" marR="0" algn="ctr" rtl="1">
                        <a:spcBef>
                          <a:spcPts val="0"/>
                        </a:spcBef>
                        <a:spcAft>
                          <a:spcPts val="0"/>
                        </a:spcAft>
                      </a:pPr>
                      <a:r>
                        <a:rPr lang="fa-IR" sz="1100">
                          <a:effectLst/>
                        </a:rPr>
                        <a:t>نیاز به عشق و تعلق اجتماعی</a:t>
                      </a:r>
                      <a:endParaRPr lang="en-US" sz="1200">
                        <a:effectLst/>
                      </a:endParaRPr>
                    </a:p>
                    <a:p>
                      <a:pPr marL="0" marR="0" algn="ctr" rtl="1">
                        <a:spcBef>
                          <a:spcPts val="0"/>
                        </a:spcBef>
                        <a:spcAft>
                          <a:spcPts val="0"/>
                        </a:spcAft>
                      </a:pPr>
                      <a:r>
                        <a:rPr lang="fa-IR" sz="1100">
                          <a:effectLst/>
                        </a:rPr>
                        <a:t> </a:t>
                      </a:r>
                      <a:endParaRPr lang="en-US" sz="1200">
                        <a:effectLst/>
                        <a:latin typeface="Times New Roman"/>
                        <a:ea typeface="Times New Roman"/>
                      </a:endParaRPr>
                    </a:p>
                  </a:txBody>
                  <a:tcPr marL="68580" marR="68580" marT="0" marB="0" anchor="ct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572770">
                <a:tc>
                  <a:txBody>
                    <a:bodyPr/>
                    <a:lstStyle/>
                    <a:p>
                      <a:pPr marL="0" marR="0" algn="ctr" rtl="1">
                        <a:spcBef>
                          <a:spcPts val="0"/>
                        </a:spcBef>
                        <a:spcAft>
                          <a:spcPts val="0"/>
                        </a:spcAft>
                      </a:pPr>
                      <a:r>
                        <a:rPr lang="fa-IR" sz="1100">
                          <a:effectLst/>
                        </a:rPr>
                        <a:t>نیاز به امنیت</a:t>
                      </a:r>
                      <a:endParaRPr lang="en-US" sz="1200">
                        <a:effectLst/>
                        <a:latin typeface="Times New Roman"/>
                        <a:ea typeface="Times New Roman"/>
                      </a:endParaRPr>
                    </a:p>
                  </a:txBody>
                  <a:tcPr marL="68580" marR="68580" marT="0" marB="0" anchor="ctr"/>
                </a:tc>
                <a:tc rowSpan="2">
                  <a:txBody>
                    <a:bodyPr/>
                    <a:lstStyle/>
                    <a:p>
                      <a:pPr marL="0" marR="0" algn="ctr" rtl="1">
                        <a:spcBef>
                          <a:spcPts val="0"/>
                        </a:spcBef>
                        <a:spcAft>
                          <a:spcPts val="0"/>
                        </a:spcAft>
                      </a:pPr>
                      <a:r>
                        <a:rPr lang="fa-IR" sz="1100">
                          <a:effectLst/>
                        </a:rPr>
                        <a:t>اجتناب از خطر</a:t>
                      </a:r>
                      <a:endParaRPr lang="en-US" sz="1200">
                        <a:effectLst/>
                      </a:endParaRPr>
                    </a:p>
                    <a:p>
                      <a:pPr marL="0" marR="0" algn="ctr" rtl="1">
                        <a:spcBef>
                          <a:spcPts val="0"/>
                        </a:spcBef>
                        <a:spcAft>
                          <a:spcPts val="0"/>
                        </a:spcAft>
                      </a:pPr>
                      <a:r>
                        <a:rPr lang="fa-IR" sz="1100">
                          <a:effectLst/>
                        </a:rPr>
                        <a:t>نظافت</a:t>
                      </a:r>
                      <a:endParaRPr lang="en-US" sz="1200">
                        <a:effectLst/>
                      </a:endParaRPr>
                    </a:p>
                    <a:p>
                      <a:pPr marL="0" marR="0" algn="ctr" rtl="1">
                        <a:spcBef>
                          <a:spcPts val="0"/>
                        </a:spcBef>
                        <a:spcAft>
                          <a:spcPts val="0"/>
                        </a:spcAft>
                      </a:pPr>
                      <a:r>
                        <a:rPr lang="fa-IR" sz="1100">
                          <a:effectLst/>
                        </a:rPr>
                        <a:t>حفظ درجۀ حرارت</a:t>
                      </a:r>
                      <a:endParaRPr lang="en-US" sz="1200">
                        <a:effectLst/>
                      </a:endParaRPr>
                    </a:p>
                    <a:p>
                      <a:pPr marL="0" marR="0" algn="ctr" rtl="1">
                        <a:spcBef>
                          <a:spcPts val="0"/>
                        </a:spcBef>
                        <a:spcAft>
                          <a:spcPts val="0"/>
                        </a:spcAft>
                      </a:pPr>
                      <a:r>
                        <a:rPr lang="fa-IR" sz="1100">
                          <a:effectLst/>
                        </a:rPr>
                        <a:t>انتخاب و پوشیدن لباس</a:t>
                      </a:r>
                      <a:endParaRPr lang="en-US" sz="1200">
                        <a:effectLst/>
                      </a:endParaRPr>
                    </a:p>
                    <a:p>
                      <a:pPr marL="0" marR="0" algn="ctr" rtl="1">
                        <a:spcBef>
                          <a:spcPts val="0"/>
                        </a:spcBef>
                        <a:spcAft>
                          <a:spcPts val="0"/>
                        </a:spcAft>
                      </a:pPr>
                      <a:r>
                        <a:rPr lang="fa-IR" sz="1100">
                          <a:effectLst/>
                        </a:rPr>
                        <a:t>خواب و استراحت</a:t>
                      </a:r>
                      <a:endParaRPr lang="en-US" sz="1200">
                        <a:effectLst/>
                      </a:endParaRPr>
                    </a:p>
                    <a:p>
                      <a:pPr marL="0" marR="0" algn="ctr" rtl="1">
                        <a:spcBef>
                          <a:spcPts val="0"/>
                        </a:spcBef>
                        <a:spcAft>
                          <a:spcPts val="0"/>
                        </a:spcAft>
                      </a:pPr>
                      <a:r>
                        <a:rPr lang="fa-IR" sz="1100">
                          <a:effectLst/>
                        </a:rPr>
                        <a:t>حرکت</a:t>
                      </a:r>
                      <a:endParaRPr lang="en-US" sz="1200">
                        <a:effectLst/>
                        <a:latin typeface="Times New Roman"/>
                        <a:ea typeface="Times New Roman"/>
                      </a:endParaRPr>
                    </a:p>
                  </a:txBody>
                  <a:tcPr marL="68580" marR="68580" marT="0" marB="0" anchor="ctr"/>
                </a:tc>
                <a:tc>
                  <a:txBody>
                    <a:bodyPr/>
                    <a:lstStyle/>
                    <a:p>
                      <a:pPr marL="0" marR="0" algn="ctr" rtl="1">
                        <a:spcBef>
                          <a:spcPts val="0"/>
                        </a:spcBef>
                        <a:spcAft>
                          <a:spcPts val="0"/>
                        </a:spcAft>
                      </a:pPr>
                      <a:r>
                        <a:rPr lang="fa-IR" sz="1100">
                          <a:effectLst/>
                        </a:rPr>
                        <a:t>نیازهای محیطی</a:t>
                      </a:r>
                      <a:endParaRPr lang="en-US" sz="1200">
                        <a:effectLst/>
                        <a:latin typeface="Times New Roman"/>
                        <a:ea typeface="Times New Roman"/>
                      </a:endParaRPr>
                    </a:p>
                  </a:txBody>
                  <a:tcPr marL="68580" marR="68580" marT="0" marB="0" anchor="ct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0">
                <a:tc rowSpan="2">
                  <a:txBody>
                    <a:bodyPr/>
                    <a:lstStyle/>
                    <a:p>
                      <a:pPr marL="0" marR="0" algn="ctr" rtl="1">
                        <a:spcBef>
                          <a:spcPts val="0"/>
                        </a:spcBef>
                        <a:spcAft>
                          <a:spcPts val="0"/>
                        </a:spcAft>
                      </a:pPr>
                      <a:r>
                        <a:rPr lang="fa-IR" sz="1100">
                          <a:effectLst/>
                        </a:rPr>
                        <a:t>نیازهای جسمی و زیست شناختی</a:t>
                      </a:r>
                      <a:endParaRPr lang="en-US" sz="1200">
                        <a:effectLst/>
                        <a:latin typeface="Times New Roman"/>
                        <a:ea typeface="Times New Roman"/>
                      </a:endParaRPr>
                    </a:p>
                  </a:txBody>
                  <a:tcPr marL="68580" marR="68580" marT="0" marB="0" anchor="ctr"/>
                </a:tc>
                <a:tc vMerge="1">
                  <a:txBody>
                    <a:bodyPr/>
                    <a:lstStyle/>
                    <a:p>
                      <a:endParaRPr lang="en-US"/>
                    </a:p>
                  </a:txBody>
                  <a:tcPr/>
                </a:tc>
                <a:tc rowSpan="2">
                  <a:txBody>
                    <a:bodyPr/>
                    <a:lstStyle/>
                    <a:p>
                      <a:pPr marL="0" marR="0" algn="ctr" rtl="1">
                        <a:spcBef>
                          <a:spcPts val="0"/>
                        </a:spcBef>
                        <a:spcAft>
                          <a:spcPts val="0"/>
                        </a:spcAft>
                      </a:pPr>
                      <a:r>
                        <a:rPr lang="fa-IR" sz="1100">
                          <a:effectLst/>
                        </a:rPr>
                        <a:t>نیازهای جسمی</a:t>
                      </a:r>
                      <a:endParaRPr lang="en-US" sz="1200">
                        <a:effectLst/>
                        <a:latin typeface="Times New Roman"/>
                        <a:ea typeface="Times New Roman"/>
                      </a:endParaRPr>
                    </a:p>
                  </a:txBody>
                  <a:tcPr marL="68580" marR="68580" marT="0" marB="0" anchor="ct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187325">
                <a:tc vMerge="1">
                  <a:txBody>
                    <a:bodyPr/>
                    <a:lstStyle/>
                    <a:p>
                      <a:endParaRPr lang="en-US"/>
                    </a:p>
                  </a:txBody>
                  <a:tcPr/>
                </a:tc>
                <a:tc>
                  <a:txBody>
                    <a:bodyPr/>
                    <a:lstStyle/>
                    <a:p>
                      <a:pPr marL="0" marR="0" algn="ctr" rtl="1">
                        <a:spcBef>
                          <a:spcPts val="0"/>
                        </a:spcBef>
                        <a:spcAft>
                          <a:spcPts val="0"/>
                        </a:spcAft>
                      </a:pPr>
                      <a:r>
                        <a:rPr lang="fa-IR" sz="1100" dirty="0">
                          <a:effectLst/>
                        </a:rPr>
                        <a:t>تنفس</a:t>
                      </a:r>
                      <a:endParaRPr lang="en-US" sz="1200" dirty="0">
                        <a:effectLst/>
                      </a:endParaRPr>
                    </a:p>
                    <a:p>
                      <a:pPr marL="0" marR="0" algn="ctr" rtl="1">
                        <a:spcBef>
                          <a:spcPts val="0"/>
                        </a:spcBef>
                        <a:spcAft>
                          <a:spcPts val="0"/>
                        </a:spcAft>
                      </a:pPr>
                      <a:r>
                        <a:rPr lang="fa-IR" sz="1100" dirty="0">
                          <a:effectLst/>
                        </a:rPr>
                        <a:t>خوردن و آشامیدن</a:t>
                      </a:r>
                      <a:endParaRPr lang="en-US" sz="1200" dirty="0">
                        <a:effectLst/>
                      </a:endParaRPr>
                    </a:p>
                    <a:p>
                      <a:pPr marL="0" marR="0" algn="ctr" rtl="1">
                        <a:spcBef>
                          <a:spcPts val="0"/>
                        </a:spcBef>
                        <a:spcAft>
                          <a:spcPts val="0"/>
                        </a:spcAft>
                      </a:pPr>
                      <a:r>
                        <a:rPr lang="fa-IR" sz="1100" dirty="0">
                          <a:effectLst/>
                        </a:rPr>
                        <a:t>دفع</a:t>
                      </a:r>
                      <a:endParaRPr lang="en-US" sz="1200" dirty="0">
                        <a:effectLst/>
                        <a:latin typeface="Times New Roman"/>
                        <a:ea typeface="Times New Roman"/>
                      </a:endParaRPr>
                    </a:p>
                  </a:txBody>
                  <a:tcPr marL="68580" marR="68580" marT="0" marB="0" anchor="ct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bl>
          </a:graphicData>
        </a:graphic>
      </p:graphicFrame>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26969531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algn="just" rtl="1"/>
            <a:r>
              <a:rPr lang="fa-IR" dirty="0" smtClean="0">
                <a:cs typeface="B Koodak" pitchFamily="2" charset="-78"/>
              </a:rPr>
              <a:t>بسیاری از آشفتگی های روانی ناشی از سرگشتگی در سوالات بنیادین است. </a:t>
            </a:r>
          </a:p>
          <a:p>
            <a:pPr algn="just" rtl="1"/>
            <a:r>
              <a:rPr lang="fa-IR" dirty="0">
                <a:cs typeface="B Koodak" pitchFamily="2" charset="-78"/>
              </a:rPr>
              <a:t>در سال 1999 در یکی از نشریات رسمی سازمان ملل که در مورد احقاق حقوق قربانیان تدوین شده بود (</a:t>
            </a:r>
            <a:r>
              <a:rPr lang="en-US" dirty="0">
                <a:cs typeface="B Koodak" pitchFamily="2" charset="-78"/>
              </a:rPr>
              <a:t>UNODCCP. 1999, Pz9  ) ، </a:t>
            </a:r>
            <a:r>
              <a:rPr lang="fa-IR" dirty="0">
                <a:cs typeface="B Koodak" pitchFamily="2" charset="-78"/>
              </a:rPr>
              <a:t>به این نکته اشاره شد که پس از حوادث بحرانی که قربانیان احساس پوچی و بی معنی شدن زندگی را دارند ، می توان « معنی » را در برقراری یک ارتباط تازه با پروردگار به دست آورد . </a:t>
            </a:r>
          </a:p>
          <a:p>
            <a:pPr algn="just" rtl="1"/>
            <a:r>
              <a:rPr lang="en-US" dirty="0">
                <a:cs typeface="B Koodak" pitchFamily="2" charset="-78"/>
              </a:rPr>
              <a:t>Rasmussen  </a:t>
            </a:r>
            <a:r>
              <a:rPr lang="fa-IR" dirty="0">
                <a:cs typeface="B Koodak" pitchFamily="2" charset="-78"/>
              </a:rPr>
              <a:t>و </a:t>
            </a:r>
            <a:r>
              <a:rPr lang="en-US" dirty="0">
                <a:cs typeface="B Koodak" pitchFamily="2" charset="-78"/>
              </a:rPr>
              <a:t>Crandall ( 1975 ) ،Wong  ( 1998 ) ، </a:t>
            </a:r>
            <a:r>
              <a:rPr lang="fa-IR" dirty="0">
                <a:cs typeface="B Koodak" pitchFamily="2" charset="-78"/>
              </a:rPr>
              <a:t>و </a:t>
            </a:r>
            <a:r>
              <a:rPr lang="en-US" dirty="0">
                <a:cs typeface="B Koodak" pitchFamily="2" charset="-78"/>
              </a:rPr>
              <a:t>Peterson </a:t>
            </a:r>
            <a:r>
              <a:rPr lang="fa-IR" dirty="0">
                <a:cs typeface="B Koodak" pitchFamily="2" charset="-78"/>
              </a:rPr>
              <a:t>و </a:t>
            </a:r>
            <a:r>
              <a:rPr lang="en-US" dirty="0">
                <a:cs typeface="B Koodak" pitchFamily="2" charset="-78"/>
              </a:rPr>
              <a:t>Roy ( 1985 ) </a:t>
            </a:r>
            <a:r>
              <a:rPr lang="fa-IR" dirty="0">
                <a:cs typeface="B Koodak" pitchFamily="2" charset="-78"/>
              </a:rPr>
              <a:t>در بررسی های جداگانه ای اهميت وافر ارزش دینی را در معني دار شدن زندگي نشان داده اند . </a:t>
            </a:r>
          </a:p>
          <a:p>
            <a:pPr algn="just" rtl="1"/>
            <a:r>
              <a:rPr lang="en-US" dirty="0" err="1">
                <a:cs typeface="B Koodak" pitchFamily="2" charset="-78"/>
              </a:rPr>
              <a:t>Hadaway</a:t>
            </a:r>
            <a:r>
              <a:rPr lang="en-US" dirty="0">
                <a:cs typeface="B Koodak" pitchFamily="2" charset="-78"/>
              </a:rPr>
              <a:t> </a:t>
            </a:r>
            <a:r>
              <a:rPr lang="fa-IR" dirty="0">
                <a:cs typeface="B Koodak" pitchFamily="2" charset="-78"/>
              </a:rPr>
              <a:t>و </a:t>
            </a:r>
            <a:r>
              <a:rPr lang="en-US" dirty="0">
                <a:cs typeface="B Koodak" pitchFamily="2" charset="-78"/>
              </a:rPr>
              <a:t>Roof ( 1978 ) </a:t>
            </a:r>
            <a:r>
              <a:rPr lang="fa-IR" dirty="0">
                <a:cs typeface="B Koodak" pitchFamily="2" charset="-78"/>
              </a:rPr>
              <a:t>با مطالعۀ 2164 نفر در میشیگان دریافتند که هر چه اهمیت ایمان دینی در نظر افراد بیشتر باشد آنها احساس ارزشمندی بیشتری کرده و زندگی را معنی دارتر و هدفمندتر می دانند .  </a:t>
            </a:r>
          </a:p>
          <a:p>
            <a:pPr algn="just" rtl="1"/>
            <a:r>
              <a:rPr lang="fa-IR" dirty="0">
                <a:cs typeface="B Koodak" pitchFamily="2" charset="-78"/>
              </a:rPr>
              <a:t>در نیویورک </a:t>
            </a:r>
            <a:r>
              <a:rPr lang="en-US" dirty="0" err="1">
                <a:cs typeface="B Koodak" pitchFamily="2" charset="-78"/>
              </a:rPr>
              <a:t>Tellis-Nayak</a:t>
            </a:r>
            <a:r>
              <a:rPr lang="en-US" dirty="0">
                <a:cs typeface="B Koodak" pitchFamily="2" charset="-78"/>
              </a:rPr>
              <a:t> ( 1982 ) </a:t>
            </a:r>
            <a:r>
              <a:rPr lang="fa-IR" dirty="0">
                <a:cs typeface="B Koodak" pitchFamily="2" charset="-78"/>
              </a:rPr>
              <a:t>پژوهشی را بر روی افراد مسن از ادیان مختلف انجام داد که نشان داد دین گرائی با « اضطراب مرگ » نسبت معکوس داشته و با احساس سلامت روانی ، و معنی دار بودن زندگی نسبت مستقیم دارد . </a:t>
            </a:r>
            <a:endParaRPr lang="fa-IR" dirty="0" smtClean="0">
              <a:cs typeface="B Koodak" pitchFamily="2" charset="-78"/>
            </a:endParaRPr>
          </a:p>
          <a:p>
            <a:pPr algn="r" rtl="1"/>
            <a:endParaRPr lang="fa-IR" dirty="0" smtClean="0">
              <a:cs typeface="B Koodak" pitchFamily="2" charset="-78"/>
            </a:endParaRPr>
          </a:p>
          <a:p>
            <a:pPr algn="r" rtl="1"/>
            <a:endParaRPr lang="fa-IR" dirty="0">
              <a:cs typeface="B Koodak" pitchFamily="2" charset="-78"/>
            </a:endParaRPr>
          </a:p>
          <a:p>
            <a:pPr algn="r" rtl="1"/>
            <a:endParaRPr lang="fa-IR" dirty="0" smtClean="0">
              <a:cs typeface="B Koodak" pitchFamily="2" charset="-78"/>
            </a:endParaRPr>
          </a:p>
        </p:txBody>
      </p:sp>
      <p:sp>
        <p:nvSpPr>
          <p:cNvPr id="2" name="Title 1"/>
          <p:cNvSpPr>
            <a:spLocks noGrp="1"/>
          </p:cNvSpPr>
          <p:nvPr>
            <p:ph type="title"/>
          </p:nvPr>
        </p:nvSpPr>
        <p:spPr/>
        <p:txBody>
          <a:bodyPr>
            <a:normAutofit/>
          </a:bodyPr>
          <a:lstStyle/>
          <a:p>
            <a:r>
              <a:rPr lang="fa-IR" dirty="0" smtClean="0">
                <a:cs typeface="B Koodak" pitchFamily="2" charset="-78"/>
              </a:rPr>
              <a:t>پاسخ به سؤالات بنیادی و معناداری زندگی</a:t>
            </a:r>
            <a:endParaRPr lang="en-US" dirty="0"/>
          </a:p>
        </p:txBody>
      </p:sp>
    </p:spTree>
    <p:extLst>
      <p:ext uri="{BB962C8B-B14F-4D97-AF65-F5344CB8AC3E}">
        <p14:creationId xmlns:p14="http://schemas.microsoft.com/office/powerpoint/2010/main" val="9603438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algn="just" rtl="1"/>
            <a:r>
              <a:rPr lang="en-US" dirty="0" smtClean="0">
                <a:cs typeface="B Koodak" pitchFamily="2" charset="-78"/>
              </a:rPr>
              <a:t>O’Connor </a:t>
            </a:r>
            <a:r>
              <a:rPr lang="fa-IR" dirty="0">
                <a:cs typeface="B Koodak" pitchFamily="2" charset="-78"/>
              </a:rPr>
              <a:t>و </a:t>
            </a:r>
            <a:r>
              <a:rPr lang="en-US" dirty="0" err="1">
                <a:cs typeface="B Koodak" pitchFamily="2" charset="-78"/>
              </a:rPr>
              <a:t>Vallerand</a:t>
            </a:r>
            <a:r>
              <a:rPr lang="en-US" dirty="0">
                <a:cs typeface="B Koodak" pitchFamily="2" charset="-78"/>
              </a:rPr>
              <a:t> ( 1989 ) </a:t>
            </a:r>
            <a:r>
              <a:rPr lang="fa-IR" dirty="0">
                <a:cs typeface="B Koodak" pitchFamily="2" charset="-78"/>
              </a:rPr>
              <a:t>با انجام تحقیقی بر روی سالمندان کانادائی فرانسوی تبار نشان دادند که تدیّن درونی و برخورداری از انگیزه های دینی با افسردگی نسـبت عکس داشـته و با احسـاس رضایت از زندگی ، اعتماد به نفس ، و معنی دار بودن زندگی نسبت مستقیم دارد .  </a:t>
            </a:r>
          </a:p>
          <a:p>
            <a:pPr algn="just" rtl="1"/>
            <a:r>
              <a:rPr lang="en-US" dirty="0" err="1">
                <a:cs typeface="B Koodak" pitchFamily="2" charset="-78"/>
              </a:rPr>
              <a:t>Astin</a:t>
            </a:r>
            <a:r>
              <a:rPr lang="en-US" dirty="0">
                <a:cs typeface="B Koodak" pitchFamily="2" charset="-78"/>
              </a:rPr>
              <a:t> </a:t>
            </a:r>
            <a:r>
              <a:rPr lang="fa-IR" dirty="0">
                <a:cs typeface="B Koodak" pitchFamily="2" charset="-78"/>
              </a:rPr>
              <a:t>و همکـاران ( 1993 ) در لـوس آنجـلس بر روی زنـان 18 تا 58 سـاله که قربـانی خشـونـت شـده و بـه اختـلال « تنـش پـس از ضـربۀ روحـی » یـا </a:t>
            </a:r>
            <a:r>
              <a:rPr lang="en-US" dirty="0">
                <a:cs typeface="B Koodak" pitchFamily="2" charset="-78"/>
              </a:rPr>
              <a:t>PTSD ( posttraumatic stress disorder ) </a:t>
            </a:r>
            <a:r>
              <a:rPr lang="fa-IR" dirty="0">
                <a:cs typeface="B Koodak" pitchFamily="2" charset="-78"/>
              </a:rPr>
              <a:t>را مبتلا بودند مطالعه ای انجام دادند . آنان دریافتند که تدیّن درونی ( </a:t>
            </a:r>
            <a:r>
              <a:rPr lang="en-US" dirty="0">
                <a:cs typeface="B Koodak" pitchFamily="2" charset="-78"/>
              </a:rPr>
              <a:t>internal religiosity ) </a:t>
            </a:r>
            <a:r>
              <a:rPr lang="fa-IR" dirty="0">
                <a:cs typeface="B Koodak" pitchFamily="2" charset="-78"/>
              </a:rPr>
              <a:t>می تواند به انسان کمک کند که حتی علیرغم ضربات روحی کماکان جهان را منظم و معنی دار احساس کند . </a:t>
            </a:r>
          </a:p>
          <a:p>
            <a:pPr algn="just" rtl="1"/>
            <a:r>
              <a:rPr lang="fa-IR" dirty="0">
                <a:cs typeface="B Koodak" pitchFamily="2" charset="-78"/>
              </a:rPr>
              <a:t>در مطالعه ای در جنوب انگلستان توسط </a:t>
            </a:r>
            <a:r>
              <a:rPr lang="en-US" dirty="0">
                <a:cs typeface="B Koodak" pitchFamily="2" charset="-78"/>
              </a:rPr>
              <a:t>Coleman </a:t>
            </a:r>
            <a:r>
              <a:rPr lang="fa-IR" dirty="0">
                <a:cs typeface="B Koodak" pitchFamily="2" charset="-78"/>
              </a:rPr>
              <a:t>و همكاران ( 2002 ) ، با 28 زن بيوه اي كه در 6 ماه اخير همسر خود را از دست داده بودند مصاحبه انجام شد . 8 نفر از آنها كه اعتقادات مذهبي قوي داشتند به خوبي با مسئله كنار آمده بودند . بقيه كه اعتقادات مذهبي متوسط يا ضعيفي داشتند معني و هدف زندگي خود را از دست داده و برخي از آنها دچار افسردگي شده بودند . </a:t>
            </a:r>
          </a:p>
          <a:p>
            <a:pPr algn="r" rtl="1"/>
            <a:endParaRPr lang="fa-IR" dirty="0" smtClean="0">
              <a:cs typeface="B Koodak" pitchFamily="2" charset="-78"/>
            </a:endParaRPr>
          </a:p>
          <a:p>
            <a:pPr algn="r" rtl="1"/>
            <a:endParaRPr lang="fa-IR" dirty="0">
              <a:cs typeface="B Koodak" pitchFamily="2" charset="-78"/>
            </a:endParaRPr>
          </a:p>
          <a:p>
            <a:pPr algn="r" rtl="1"/>
            <a:endParaRPr lang="fa-IR" dirty="0" smtClean="0">
              <a:cs typeface="B Koodak" pitchFamily="2" charset="-78"/>
            </a:endParaRPr>
          </a:p>
        </p:txBody>
      </p:sp>
      <p:sp>
        <p:nvSpPr>
          <p:cNvPr id="2" name="Title 1"/>
          <p:cNvSpPr>
            <a:spLocks noGrp="1"/>
          </p:cNvSpPr>
          <p:nvPr>
            <p:ph type="title"/>
          </p:nvPr>
        </p:nvSpPr>
        <p:spPr/>
        <p:txBody>
          <a:bodyPr>
            <a:normAutofit/>
          </a:bodyPr>
          <a:lstStyle/>
          <a:p>
            <a:r>
              <a:rPr lang="fa-IR" dirty="0" smtClean="0">
                <a:cs typeface="B Koodak" pitchFamily="2" charset="-78"/>
              </a:rPr>
              <a:t>پاسخ به سؤالات بنیادی و معناداری زندگی</a:t>
            </a:r>
            <a:endParaRPr lang="en-US" dirty="0"/>
          </a:p>
        </p:txBody>
      </p:sp>
    </p:spTree>
    <p:extLst>
      <p:ext uri="{BB962C8B-B14F-4D97-AF65-F5344CB8AC3E}">
        <p14:creationId xmlns:p14="http://schemas.microsoft.com/office/powerpoint/2010/main" val="115243248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rtl="1"/>
            <a:r>
              <a:rPr lang="en-US" dirty="0" err="1">
                <a:cs typeface="B Koodak" pitchFamily="2" charset="-78"/>
              </a:rPr>
              <a:t>Baumeister</a:t>
            </a:r>
            <a:r>
              <a:rPr lang="en-US" dirty="0">
                <a:cs typeface="B Koodak" pitchFamily="2" charset="-78"/>
              </a:rPr>
              <a:t> ( 1991 ) </a:t>
            </a:r>
            <a:r>
              <a:rPr lang="fa-IR" dirty="0">
                <a:cs typeface="B Koodak" pitchFamily="2" charset="-78"/>
              </a:rPr>
              <a:t>یکی از عوامل مهم معنی دار بودن زندگی را پایبندی به ارزش ها می داند . در نگاه </a:t>
            </a:r>
            <a:r>
              <a:rPr lang="en-US" dirty="0">
                <a:cs typeface="B Koodak" pitchFamily="2" charset="-78"/>
              </a:rPr>
              <a:t>Battista  </a:t>
            </a:r>
            <a:r>
              <a:rPr lang="fa-IR" dirty="0">
                <a:cs typeface="B Koodak" pitchFamily="2" charset="-78"/>
              </a:rPr>
              <a:t>و </a:t>
            </a:r>
            <a:r>
              <a:rPr lang="en-US" dirty="0">
                <a:cs typeface="B Koodak" pitchFamily="2" charset="-78"/>
              </a:rPr>
              <a:t>Almond ( 1973 ) </a:t>
            </a:r>
            <a:r>
              <a:rPr lang="fa-IR" dirty="0">
                <a:cs typeface="B Koodak" pitchFamily="2" charset="-78"/>
              </a:rPr>
              <a:t>این که بگوییم کسی برای زندگی خود معنی قائل است ، معادل آنست که بگوییم او به ارزش هائی پایبند اسـت و یا به چیـزی عقیـده دارد . مؤلفیـن زیادی ماننـد </a:t>
            </a:r>
            <a:r>
              <a:rPr lang="en-US" dirty="0" err="1">
                <a:cs typeface="B Koodak" pitchFamily="2" charset="-78"/>
              </a:rPr>
              <a:t>Deates</a:t>
            </a:r>
            <a:r>
              <a:rPr lang="en-US" dirty="0">
                <a:cs typeface="B Koodak" pitchFamily="2" charset="-78"/>
              </a:rPr>
              <a:t> ( 1993 ) ،  </a:t>
            </a:r>
            <a:r>
              <a:rPr lang="en-US" dirty="0" err="1">
                <a:cs typeface="B Koodak" pitchFamily="2" charset="-78"/>
              </a:rPr>
              <a:t>Frankl</a:t>
            </a:r>
            <a:r>
              <a:rPr lang="en-US" dirty="0">
                <a:cs typeface="B Koodak" pitchFamily="2" charset="-78"/>
              </a:rPr>
              <a:t> ( 1978 ) ، </a:t>
            </a:r>
            <a:r>
              <a:rPr lang="en-US" dirty="0" err="1">
                <a:cs typeface="B Koodak" pitchFamily="2" charset="-78"/>
              </a:rPr>
              <a:t>Yalom</a:t>
            </a:r>
            <a:r>
              <a:rPr lang="en-US" dirty="0">
                <a:cs typeface="B Koodak" pitchFamily="2" charset="-78"/>
              </a:rPr>
              <a:t> ( 1980 ) ، </a:t>
            </a:r>
            <a:r>
              <a:rPr lang="en-US" dirty="0" err="1">
                <a:cs typeface="B Koodak" pitchFamily="2" charset="-78"/>
              </a:rPr>
              <a:t>Zika</a:t>
            </a:r>
            <a:r>
              <a:rPr lang="en-US" dirty="0">
                <a:cs typeface="B Koodak" pitchFamily="2" charset="-78"/>
              </a:rPr>
              <a:t> ( 1992 ) ، </a:t>
            </a:r>
            <a:r>
              <a:rPr lang="fa-IR" dirty="0">
                <a:cs typeface="B Koodak" pitchFamily="2" charset="-78"/>
              </a:rPr>
              <a:t>و دیگران معنی دار بودن زندگی را یکی از مؤلفه های مهم سلامتی روانی می دانند . بنابراین پایبندی به ارزش ها در سلامتی روانی مؤثر است ، و یکی از مهم ترین ارزش های انسانی « ارزش دینی » است . </a:t>
            </a:r>
            <a:endParaRPr lang="fa-IR" dirty="0" smtClean="0">
              <a:cs typeface="B Koodak" pitchFamily="2" charset="-78"/>
            </a:endParaRPr>
          </a:p>
          <a:p>
            <a:pPr algn="r" rtl="1"/>
            <a:endParaRPr lang="fa-IR" dirty="0">
              <a:cs typeface="B Koodak" pitchFamily="2" charset="-78"/>
            </a:endParaRPr>
          </a:p>
          <a:p>
            <a:pPr algn="r" rtl="1"/>
            <a:endParaRPr lang="fa-IR" dirty="0" smtClean="0">
              <a:cs typeface="B Koodak" pitchFamily="2" charset="-78"/>
            </a:endParaRPr>
          </a:p>
        </p:txBody>
      </p:sp>
      <p:sp>
        <p:nvSpPr>
          <p:cNvPr id="2" name="Title 1"/>
          <p:cNvSpPr>
            <a:spLocks noGrp="1"/>
          </p:cNvSpPr>
          <p:nvPr>
            <p:ph type="title"/>
          </p:nvPr>
        </p:nvSpPr>
        <p:spPr/>
        <p:txBody>
          <a:bodyPr>
            <a:normAutofit/>
          </a:bodyPr>
          <a:lstStyle/>
          <a:p>
            <a:r>
              <a:rPr lang="fa-IR" dirty="0" smtClean="0">
                <a:cs typeface="B Koodak" pitchFamily="2" charset="-78"/>
              </a:rPr>
              <a:t>پاسخ به سؤالات بنیادی و معناداری زندگی</a:t>
            </a:r>
            <a:endParaRPr lang="en-US" dirty="0"/>
          </a:p>
        </p:txBody>
      </p:sp>
    </p:spTree>
    <p:extLst>
      <p:ext uri="{BB962C8B-B14F-4D97-AF65-F5344CB8AC3E}">
        <p14:creationId xmlns:p14="http://schemas.microsoft.com/office/powerpoint/2010/main" val="169189901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just" rtl="1"/>
            <a:r>
              <a:rPr lang="fa-IR" dirty="0">
                <a:cs typeface="B Koodak" pitchFamily="2" charset="-78"/>
              </a:rPr>
              <a:t>تفاوت ارزش های دینی با سایر ارزش ها در معنی بخشیدن به زندگی ، از دو جهت است . </a:t>
            </a:r>
            <a:endParaRPr lang="fa-IR" dirty="0" smtClean="0">
              <a:cs typeface="B Koodak" pitchFamily="2" charset="-78"/>
            </a:endParaRPr>
          </a:p>
          <a:p>
            <a:pPr algn="just" rtl="1"/>
            <a:r>
              <a:rPr lang="fa-IR" dirty="0" smtClean="0">
                <a:cs typeface="B Koodak" pitchFamily="2" charset="-78"/>
              </a:rPr>
              <a:t>یکی </a:t>
            </a:r>
            <a:r>
              <a:rPr lang="fa-IR" dirty="0">
                <a:cs typeface="B Koodak" pitchFamily="2" charset="-78"/>
              </a:rPr>
              <a:t>آنکه پایبندی قلبی به ارزش های دینی به همۀ جنبه های زندگی معنی می بخشند </a:t>
            </a:r>
            <a:endParaRPr lang="fa-IR" dirty="0" smtClean="0">
              <a:cs typeface="B Koodak" pitchFamily="2" charset="-78"/>
            </a:endParaRPr>
          </a:p>
          <a:p>
            <a:pPr algn="just" rtl="1"/>
            <a:r>
              <a:rPr lang="fa-IR" dirty="0" smtClean="0">
                <a:cs typeface="B Koodak" pitchFamily="2" charset="-78"/>
              </a:rPr>
              <a:t>تفاوت </a:t>
            </a:r>
            <a:r>
              <a:rPr lang="fa-IR" dirty="0">
                <a:cs typeface="B Koodak" pitchFamily="2" charset="-78"/>
              </a:rPr>
              <a:t>دوم آنست که پایبندی به ارزش های دینی معنای با ثبات تری به زندگی می دهد . </a:t>
            </a:r>
            <a:endParaRPr lang="fa-IR" dirty="0" smtClean="0">
              <a:cs typeface="B Koodak" pitchFamily="2" charset="-78"/>
            </a:endParaRPr>
          </a:p>
          <a:p>
            <a:pPr algn="just" rtl="1"/>
            <a:r>
              <a:rPr lang="fa-IR" dirty="0">
                <a:cs typeface="B Koodak" pitchFamily="2" charset="-78"/>
              </a:rPr>
              <a:t>امروزه در برخی جوامع ، انسان به درجات بالائی از ارضای نیاز ها یا ارزش های اقتصادی ، علمی ، هنری ، سیاسی ، و اجتماعی دست یافته است . اما در همان جوامع هنوز هم انسان های زیادی احساس پوچی می کنند ، و با داشتن همۀ امکانات و برخورداری از انواع لذت ها سؤال می کنند که معنای زندگی و هدف آن چیست ؟ </a:t>
            </a:r>
          </a:p>
          <a:p>
            <a:pPr algn="r" rtl="1"/>
            <a:endParaRPr lang="fa-IR" dirty="0" smtClean="0">
              <a:cs typeface="B Koodak" pitchFamily="2" charset="-78"/>
            </a:endParaRPr>
          </a:p>
        </p:txBody>
      </p:sp>
      <p:sp>
        <p:nvSpPr>
          <p:cNvPr id="2" name="Title 1"/>
          <p:cNvSpPr>
            <a:spLocks noGrp="1"/>
          </p:cNvSpPr>
          <p:nvPr>
            <p:ph type="title"/>
          </p:nvPr>
        </p:nvSpPr>
        <p:spPr/>
        <p:txBody>
          <a:bodyPr>
            <a:normAutofit/>
          </a:bodyPr>
          <a:lstStyle/>
          <a:p>
            <a:r>
              <a:rPr lang="fa-IR" dirty="0" smtClean="0">
                <a:cs typeface="B Koodak" pitchFamily="2" charset="-78"/>
              </a:rPr>
              <a:t>معناداری زندگی</a:t>
            </a:r>
            <a:endParaRPr lang="en-US" dirty="0"/>
          </a:p>
        </p:txBody>
      </p:sp>
    </p:spTree>
    <p:extLst>
      <p:ext uri="{BB962C8B-B14F-4D97-AF65-F5344CB8AC3E}">
        <p14:creationId xmlns:p14="http://schemas.microsoft.com/office/powerpoint/2010/main" val="204018206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endParaRPr lang="fa-IR" dirty="0" smtClean="0">
              <a:cs typeface="B Koodak" pitchFamily="2" charset="-78"/>
            </a:endParaRPr>
          </a:p>
          <a:p>
            <a:pPr algn="r" rtl="1"/>
            <a:endParaRPr lang="fa-IR" dirty="0">
              <a:cs typeface="B Koodak" pitchFamily="2" charset="-78"/>
            </a:endParaRPr>
          </a:p>
          <a:p>
            <a:pPr algn="r" rtl="1"/>
            <a:endParaRPr lang="fa-IR" dirty="0" smtClean="0">
              <a:cs typeface="B Koodak" pitchFamily="2" charset="-78"/>
            </a:endParaRPr>
          </a:p>
          <a:p>
            <a:pPr algn="ctr" rtl="1"/>
            <a:r>
              <a:rPr lang="fa-IR" dirty="0" smtClean="0">
                <a:cs typeface="B Koodak" pitchFamily="2" charset="-78"/>
              </a:rPr>
              <a:t>ارائه الگوهای سالم رفتاری</a:t>
            </a:r>
            <a:endParaRPr lang="en-US" dirty="0">
              <a:cs typeface="B Koodak" pitchFamily="2" charset="-78"/>
            </a:endParaRPr>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9603438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endParaRPr lang="fa-IR" dirty="0" smtClean="0">
              <a:cs typeface="B Koodak" pitchFamily="2" charset="-78"/>
            </a:endParaRPr>
          </a:p>
          <a:p>
            <a:pPr algn="r" rtl="1"/>
            <a:endParaRPr lang="fa-IR" dirty="0">
              <a:cs typeface="B Koodak" pitchFamily="2" charset="-78"/>
            </a:endParaRPr>
          </a:p>
          <a:p>
            <a:pPr algn="r" rtl="1"/>
            <a:endParaRPr lang="fa-IR" dirty="0" smtClean="0">
              <a:cs typeface="B Koodak" pitchFamily="2" charset="-78"/>
            </a:endParaRPr>
          </a:p>
          <a:p>
            <a:pPr algn="ctr" rtl="1"/>
            <a:r>
              <a:rPr lang="fa-IR" dirty="0" smtClean="0">
                <a:cs typeface="B Koodak" pitchFamily="2" charset="-78"/>
              </a:rPr>
              <a:t>ارائه طرحواره های سالم</a:t>
            </a:r>
            <a:endParaRPr lang="en-US" dirty="0">
              <a:cs typeface="B Koodak" pitchFamily="2" charset="-78"/>
            </a:endParaRPr>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9603438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algn="r" rtl="1"/>
            <a:r>
              <a:rPr lang="en-US" dirty="0" err="1">
                <a:cs typeface="B Koodak" pitchFamily="2" charset="-78"/>
              </a:rPr>
              <a:t>Allport</a:t>
            </a:r>
            <a:r>
              <a:rPr lang="en-US" dirty="0">
                <a:cs typeface="B Koodak" pitchFamily="2" charset="-78"/>
              </a:rPr>
              <a:t> ( 1965 ) </a:t>
            </a:r>
            <a:r>
              <a:rPr lang="fa-IR" dirty="0">
                <a:cs typeface="B Koodak" pitchFamily="2" charset="-78"/>
              </a:rPr>
              <a:t>که از اصطلاح « بلوغ روانی » به جای بهداشت روانی استفاده می کرد ،  هفت ویژگی را برای سلامت یا بلوغ روانی برشمرده است . این ویژگی ها عبارتند از :</a:t>
            </a:r>
          </a:p>
          <a:p>
            <a:pPr algn="r" rtl="1"/>
            <a:r>
              <a:rPr lang="fa-IR" dirty="0">
                <a:cs typeface="B Koodak" pitchFamily="2" charset="-78"/>
              </a:rPr>
              <a:t>1- برخورداری از ملحقات نفس ( </a:t>
            </a:r>
            <a:r>
              <a:rPr lang="en-US" dirty="0">
                <a:cs typeface="B Koodak" pitchFamily="2" charset="-78"/>
              </a:rPr>
              <a:t>extensions of self ) : </a:t>
            </a:r>
            <a:endParaRPr lang="fa-IR" dirty="0" smtClean="0">
              <a:cs typeface="B Koodak" pitchFamily="2" charset="-78"/>
            </a:endParaRPr>
          </a:p>
          <a:p>
            <a:pPr algn="r" rtl="1"/>
            <a:r>
              <a:rPr lang="fa-IR" dirty="0" smtClean="0">
                <a:cs typeface="B Koodak" pitchFamily="2" charset="-78"/>
              </a:rPr>
              <a:t>2- </a:t>
            </a:r>
            <a:r>
              <a:rPr lang="fa-IR" dirty="0">
                <a:cs typeface="B Koodak" pitchFamily="2" charset="-78"/>
              </a:rPr>
              <a:t>برخورداری از ارتباط گرم با دیگران </a:t>
            </a:r>
            <a:endParaRPr lang="fa-IR" dirty="0" smtClean="0">
              <a:cs typeface="B Koodak" pitchFamily="2" charset="-78"/>
            </a:endParaRPr>
          </a:p>
          <a:p>
            <a:pPr algn="r" rtl="1"/>
            <a:r>
              <a:rPr lang="fa-IR" dirty="0" smtClean="0">
                <a:cs typeface="B Koodak" pitchFamily="2" charset="-78"/>
              </a:rPr>
              <a:t>3- </a:t>
            </a:r>
            <a:r>
              <a:rPr lang="fa-IR" dirty="0">
                <a:cs typeface="B Koodak" pitchFamily="2" charset="-78"/>
              </a:rPr>
              <a:t>برخورداری از امنیت عاطفی : لازمۀ بلوغ روانی آنست که شخص خود را آنگونه که هست بپذیرد و برای داشتن یک احساس خوشایند نسبت به خود منتظر دریافت تأیید از دیگران نباشد . چنین شخصی انتقاد پذیر بوده و اگر مورد انتقاد قرار بگیرد دچار بحران عاطفی نمی شود .</a:t>
            </a:r>
          </a:p>
          <a:p>
            <a:pPr algn="r" rtl="1"/>
            <a:r>
              <a:rPr lang="fa-IR" dirty="0">
                <a:cs typeface="B Koodak" pitchFamily="2" charset="-78"/>
              </a:rPr>
              <a:t>4- برخورداری از واقع بینی : روش های تطابق سـالم </a:t>
            </a:r>
            <a:r>
              <a:rPr lang="fa-IR" dirty="0" smtClean="0">
                <a:cs typeface="B Koodak" pitchFamily="2" charset="-78"/>
              </a:rPr>
              <a:t>به جای دیدگاه </a:t>
            </a:r>
            <a:r>
              <a:rPr lang="fa-IR" dirty="0">
                <a:cs typeface="B Koodak" pitchFamily="2" charset="-78"/>
              </a:rPr>
              <a:t>های تدافعی </a:t>
            </a:r>
            <a:r>
              <a:rPr lang="fa-IR" dirty="0" smtClean="0">
                <a:cs typeface="B Koodak" pitchFamily="2" charset="-78"/>
              </a:rPr>
              <a:t>و مکانیسم </a:t>
            </a:r>
            <a:r>
              <a:rPr lang="fa-IR" dirty="0">
                <a:cs typeface="B Koodak" pitchFamily="2" charset="-78"/>
              </a:rPr>
              <a:t>های دفاعی </a:t>
            </a:r>
            <a:r>
              <a:rPr lang="fa-IR" dirty="0" smtClean="0">
                <a:cs typeface="B Koodak" pitchFamily="2" charset="-78"/>
              </a:rPr>
              <a:t>5- </a:t>
            </a:r>
            <a:r>
              <a:rPr lang="fa-IR" dirty="0">
                <a:cs typeface="B Koodak" pitchFamily="2" charset="-78"/>
              </a:rPr>
              <a:t>داشتن مهارت های حل مسئله ( </a:t>
            </a:r>
            <a:r>
              <a:rPr lang="en-US" dirty="0">
                <a:cs typeface="B Koodak" pitchFamily="2" charset="-78"/>
              </a:rPr>
              <a:t>problem-solving skills ) : </a:t>
            </a:r>
            <a:r>
              <a:rPr lang="fa-IR" dirty="0" smtClean="0">
                <a:cs typeface="B Koodak" pitchFamily="2" charset="-78"/>
              </a:rPr>
              <a:t>دستیابی </a:t>
            </a:r>
            <a:r>
              <a:rPr lang="fa-IR" dirty="0">
                <a:cs typeface="B Koodak" pitchFamily="2" charset="-78"/>
              </a:rPr>
              <a:t>به حدود قابل قبولی از عقلانیت و خلاقیت در حل مسائل است . </a:t>
            </a:r>
          </a:p>
          <a:p>
            <a:pPr algn="r" rtl="1"/>
            <a:r>
              <a:rPr lang="fa-IR" dirty="0">
                <a:cs typeface="B Koodak" pitchFamily="2" charset="-78"/>
              </a:rPr>
              <a:t>6- داشتن بصیرت نفس و خودشناسی ( </a:t>
            </a:r>
            <a:r>
              <a:rPr lang="en-US" dirty="0">
                <a:cs typeface="B Koodak" pitchFamily="2" charset="-78"/>
              </a:rPr>
              <a:t>self-objectification ) : </a:t>
            </a:r>
            <a:r>
              <a:rPr lang="fa-IR" dirty="0">
                <a:cs typeface="B Koodak" pitchFamily="2" charset="-78"/>
              </a:rPr>
              <a:t>شخصی که از نظر روانی بالغ است باید به منشاء رفتارهای خود بصیرت داشته باشد . او باید بتواند در نیات و رفتارهای خود بازنگری کنـد و یا حتی گاهی به بـرخی از رفتارهای خود بخندد .  </a:t>
            </a:r>
          </a:p>
          <a:p>
            <a:pPr algn="r" rtl="1"/>
            <a:r>
              <a:rPr lang="fa-IR" dirty="0">
                <a:cs typeface="B Koodak" pitchFamily="2" charset="-78"/>
              </a:rPr>
              <a:t>7- برخورداری از فلسفۀ زندگی ( </a:t>
            </a:r>
            <a:r>
              <a:rPr lang="en-US" dirty="0">
                <a:cs typeface="B Koodak" pitchFamily="2" charset="-78"/>
              </a:rPr>
              <a:t>philosophy of life ) : </a:t>
            </a:r>
            <a:r>
              <a:rPr lang="fa-IR" dirty="0">
                <a:cs typeface="B Koodak" pitchFamily="2" charset="-78"/>
              </a:rPr>
              <a:t>فلسفۀ زندگی خود شامل پایبندی به ارزش های خاص ، احساسات تمایز یافتۀ مذهبی ، وظیفه شناسی ، و وجدانِ نهادینه شده است . </a:t>
            </a:r>
          </a:p>
          <a:p>
            <a:pPr algn="r" rtl="1"/>
            <a:endParaRPr lang="fa-IR" dirty="0" smtClean="0">
              <a:cs typeface="B Koodak" pitchFamily="2" charset="-78"/>
            </a:endParaRPr>
          </a:p>
          <a:p>
            <a:pPr algn="r" rtl="1"/>
            <a:endParaRPr lang="fa-IR" dirty="0">
              <a:cs typeface="B Koodak" pitchFamily="2" charset="-78"/>
            </a:endParaRPr>
          </a:p>
          <a:p>
            <a:pPr algn="r" rtl="1"/>
            <a:endParaRPr lang="fa-IR" dirty="0" smtClean="0">
              <a:cs typeface="B Koodak" pitchFamily="2" charset="-78"/>
            </a:endParaRPr>
          </a:p>
        </p:txBody>
      </p:sp>
      <p:sp>
        <p:nvSpPr>
          <p:cNvPr id="2" name="Title 1"/>
          <p:cNvSpPr>
            <a:spLocks noGrp="1"/>
          </p:cNvSpPr>
          <p:nvPr>
            <p:ph type="title"/>
          </p:nvPr>
        </p:nvSpPr>
        <p:spPr/>
        <p:txBody>
          <a:bodyPr>
            <a:normAutofit/>
          </a:bodyPr>
          <a:lstStyle/>
          <a:p>
            <a:r>
              <a:rPr lang="fa-IR" dirty="0">
                <a:cs typeface="B Koodak" pitchFamily="2" charset="-78"/>
              </a:rPr>
              <a:t>ایجاد بلوغ </a:t>
            </a:r>
            <a:r>
              <a:rPr lang="fa-IR" dirty="0" smtClean="0">
                <a:cs typeface="B Koodak" pitchFamily="2" charset="-78"/>
              </a:rPr>
              <a:t>روانشناختی</a:t>
            </a:r>
            <a:endParaRPr lang="en-US" dirty="0"/>
          </a:p>
        </p:txBody>
      </p:sp>
    </p:spTree>
    <p:extLst>
      <p:ext uri="{BB962C8B-B14F-4D97-AF65-F5344CB8AC3E}">
        <p14:creationId xmlns:p14="http://schemas.microsoft.com/office/powerpoint/2010/main" val="9603438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r" rtl="1"/>
            <a:endParaRPr lang="fa-IR" dirty="0" smtClean="0">
              <a:cs typeface="B Koodak" pitchFamily="2" charset="-78"/>
            </a:endParaRPr>
          </a:p>
          <a:p>
            <a:pPr algn="just" rtl="1"/>
            <a:r>
              <a:rPr lang="en-US" dirty="0" smtClean="0">
                <a:cs typeface="B Koodak" pitchFamily="2" charset="-78"/>
              </a:rPr>
              <a:t>Quakers</a:t>
            </a:r>
            <a:r>
              <a:rPr lang="fa-IR" dirty="0" smtClean="0">
                <a:cs typeface="B Koodak" pitchFamily="2" charset="-78"/>
              </a:rPr>
              <a:t>:</a:t>
            </a:r>
            <a:r>
              <a:rPr lang="en-US" dirty="0" smtClean="0">
                <a:cs typeface="B Koodak" pitchFamily="2" charset="-78"/>
              </a:rPr>
              <a:t> </a:t>
            </a:r>
            <a:r>
              <a:rPr lang="fa-IR" dirty="0" smtClean="0">
                <a:cs typeface="B Koodak" pitchFamily="2" charset="-78"/>
              </a:rPr>
              <a:t>اولين مؤسسات روانپزشكي آمريكا: «درمان اخلاقي» </a:t>
            </a:r>
          </a:p>
          <a:p>
            <a:pPr algn="just" rtl="1"/>
            <a:r>
              <a:rPr lang="fa-IR" dirty="0" smtClean="0">
                <a:cs typeface="B Koodak" pitchFamily="2" charset="-78"/>
              </a:rPr>
              <a:t>مشاورة پاستورال از قرن ها پیش</a:t>
            </a:r>
          </a:p>
          <a:p>
            <a:pPr algn="just" rtl="1"/>
            <a:r>
              <a:rPr lang="fa-IR" dirty="0" smtClean="0">
                <a:cs typeface="B Koodak" pitchFamily="2" charset="-78"/>
              </a:rPr>
              <a:t>1930: </a:t>
            </a:r>
            <a:r>
              <a:rPr lang="en-US" dirty="0" smtClean="0">
                <a:cs typeface="B Koodak" pitchFamily="2" charset="-78"/>
              </a:rPr>
              <a:t>NA</a:t>
            </a:r>
            <a:r>
              <a:rPr lang="fa-IR" dirty="0" smtClean="0">
                <a:cs typeface="B Koodak" pitchFamily="2" charset="-78"/>
              </a:rPr>
              <a:t>، </a:t>
            </a:r>
            <a:r>
              <a:rPr lang="en-US" dirty="0" smtClean="0">
                <a:cs typeface="B Koodak" pitchFamily="2" charset="-78"/>
              </a:rPr>
              <a:t>AA</a:t>
            </a:r>
            <a:r>
              <a:rPr lang="fa-IR" dirty="0" smtClean="0">
                <a:cs typeface="B Koodak" pitchFamily="2" charset="-78"/>
              </a:rPr>
              <a:t>، </a:t>
            </a:r>
            <a:r>
              <a:rPr lang="en-US" dirty="0" smtClean="0">
                <a:cs typeface="B Koodak" pitchFamily="2" charset="-78"/>
              </a:rPr>
              <a:t>GA</a:t>
            </a:r>
            <a:endParaRPr lang="fa-IR" dirty="0" smtClean="0">
              <a:cs typeface="B Koodak" pitchFamily="2" charset="-78"/>
            </a:endParaRPr>
          </a:p>
          <a:p>
            <a:pPr algn="just" rtl="1"/>
            <a:r>
              <a:rPr lang="fa-IR" dirty="0" smtClean="0">
                <a:cs typeface="B Koodak" pitchFamily="2" charset="-78"/>
              </a:rPr>
              <a:t>1963: آمريكا: انجمن آمريكائي مشاورين پاستورال </a:t>
            </a:r>
            <a:r>
              <a:rPr lang="en-US" dirty="0" smtClean="0">
                <a:cs typeface="B Koodak" pitchFamily="2" charset="-78"/>
              </a:rPr>
              <a:t>AAPC</a:t>
            </a:r>
            <a:endParaRPr lang="fa-IR" dirty="0">
              <a:cs typeface="B Koodak" pitchFamily="2" charset="-78"/>
            </a:endParaRPr>
          </a:p>
          <a:p>
            <a:pPr algn="just" rtl="1"/>
            <a:endParaRPr lang="fa-IR" dirty="0" smtClean="0">
              <a:cs typeface="B Koodak" pitchFamily="2" charset="-78"/>
            </a:endParaRPr>
          </a:p>
        </p:txBody>
      </p:sp>
      <p:sp>
        <p:nvSpPr>
          <p:cNvPr id="2" name="Title 1"/>
          <p:cNvSpPr>
            <a:spLocks noGrp="1"/>
          </p:cNvSpPr>
          <p:nvPr>
            <p:ph type="title"/>
          </p:nvPr>
        </p:nvSpPr>
        <p:spPr/>
        <p:txBody>
          <a:bodyPr>
            <a:normAutofit/>
          </a:bodyPr>
          <a:lstStyle/>
          <a:p>
            <a:r>
              <a:rPr lang="fa-IR" dirty="0" smtClean="0">
                <a:cs typeface="B Koodak" pitchFamily="2" charset="-78"/>
              </a:rPr>
              <a:t>تاریخچه</a:t>
            </a:r>
            <a:endParaRPr lang="en-US" dirty="0"/>
          </a:p>
        </p:txBody>
      </p:sp>
    </p:spTree>
    <p:extLst>
      <p:ext uri="{BB962C8B-B14F-4D97-AF65-F5344CB8AC3E}">
        <p14:creationId xmlns:p14="http://schemas.microsoft.com/office/powerpoint/2010/main" val="40841742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r" rtl="1"/>
            <a:r>
              <a:rPr lang="fa-IR" dirty="0">
                <a:cs typeface="B Koodak" pitchFamily="2" charset="-78"/>
              </a:rPr>
              <a:t>در حوزه هاي علمی اپيدميولوژي ( همه گیری شناسی ) ، بهداشت ، پزشكي ، روانشناسي ، روانشناسی سلامت ، و جامعه شناسيِ سلامت ، تحقيقات روزافزوني وجود دارند كه نشان مي دهند پايبندي ها و گرايشات ديني تأثيرات مثبت و قابل ملاحظه اي در سلامتي مي گذارند . </a:t>
            </a:r>
            <a:endParaRPr lang="fa-IR" dirty="0" smtClean="0">
              <a:cs typeface="B Koodak" pitchFamily="2" charset="-78"/>
            </a:endParaRPr>
          </a:p>
          <a:p>
            <a:pPr algn="r" rtl="1"/>
            <a:r>
              <a:rPr lang="en-US" dirty="0">
                <a:cs typeface="B Koodak" pitchFamily="2" charset="-78"/>
              </a:rPr>
              <a:t>Koenig ( 1999 ) </a:t>
            </a:r>
            <a:r>
              <a:rPr lang="fa-IR" dirty="0">
                <a:cs typeface="B Koodak" pitchFamily="2" charset="-78"/>
              </a:rPr>
              <a:t>مي گويد : « آنچه دانشكدة پزشكي به من نياموخته آنست كه اعتقاد مذهبي می تواند اعتياد را در هم  بشكند ، انسان ها را از افسردگي برهاند و در هنگام ضربات عاطفي از افراد محافظت كند . موارد زيادي در ادبيات پزشكي وجود دارد كه در واقع بازتاب عقيدة فرويد هستند كه مي گفت دین يك نوروز وسواسي جهاني است » . </a:t>
            </a:r>
            <a:endParaRPr lang="en-US" dirty="0">
              <a:cs typeface="B Koodak" pitchFamily="2" charset="-78"/>
            </a:endParaRPr>
          </a:p>
        </p:txBody>
      </p:sp>
      <p:sp>
        <p:nvSpPr>
          <p:cNvPr id="2" name="Title 1"/>
          <p:cNvSpPr>
            <a:spLocks noGrp="1"/>
          </p:cNvSpPr>
          <p:nvPr>
            <p:ph type="title"/>
          </p:nvPr>
        </p:nvSpPr>
        <p:spPr/>
        <p:txBody>
          <a:bodyPr>
            <a:normAutofit/>
          </a:bodyPr>
          <a:lstStyle/>
          <a:p>
            <a:r>
              <a:rPr lang="fa-IR" dirty="0">
                <a:cs typeface="B Koodak" pitchFamily="2" charset="-78"/>
              </a:rPr>
              <a:t>دین ، سلامتي عمومي ، و طول عمر</a:t>
            </a:r>
            <a:endParaRPr lang="en-US" dirty="0">
              <a:cs typeface="B Koodak" pitchFamily="2" charset="-78"/>
            </a:endParaRPr>
          </a:p>
        </p:txBody>
      </p:sp>
    </p:spTree>
    <p:extLst>
      <p:ext uri="{BB962C8B-B14F-4D97-AF65-F5344CB8AC3E}">
        <p14:creationId xmlns:p14="http://schemas.microsoft.com/office/powerpoint/2010/main" val="96034385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algn="r" rtl="1"/>
            <a:r>
              <a:rPr lang="fa-IR" dirty="0">
                <a:cs typeface="B Koodak" pitchFamily="2" charset="-78"/>
              </a:rPr>
              <a:t>« مركز تحقيقات مذهب ، معنويت و ، سلامت »  دانشگاه « دوک »  تاثير مذهب و معنويت را در سلامتي به سه عرصه تقسيم كرده است : پيشگيري از بيماري ، بهبود بيماري ، و ميزان استفاده از خدمات بهداشتي ـ درماني . </a:t>
            </a:r>
            <a:endParaRPr lang="fa-IR" dirty="0" smtClean="0">
              <a:cs typeface="B Koodak" pitchFamily="2" charset="-78"/>
            </a:endParaRPr>
          </a:p>
          <a:p>
            <a:pPr algn="r" rtl="1"/>
            <a:r>
              <a:rPr lang="fa-IR" dirty="0" smtClean="0">
                <a:cs typeface="B Koodak" pitchFamily="2" charset="-78"/>
              </a:rPr>
              <a:t>« </a:t>
            </a:r>
            <a:r>
              <a:rPr lang="fa-IR" dirty="0">
                <a:cs typeface="B Koodak" pitchFamily="2" charset="-78"/>
              </a:rPr>
              <a:t>انستيتوي پزشكي ذهن ـ بدن »  دانشگاه علوم پزشكي « هاروارد » و نيز بيمارستان « دیکِنیس » در « بوستون »  در مورد آثار فيزيولوژيك تجربيات معنوي مانند مراقبه یا مديتيشن ( </a:t>
            </a:r>
            <a:r>
              <a:rPr lang="en-US" dirty="0">
                <a:cs typeface="B Koodak" pitchFamily="2" charset="-78"/>
              </a:rPr>
              <a:t>meditation ) </a:t>
            </a:r>
            <a:r>
              <a:rPr lang="fa-IR" dirty="0">
                <a:cs typeface="B Koodak" pitchFamily="2" charset="-78"/>
              </a:rPr>
              <a:t>تحقيقاتي به عمل آورده اند . </a:t>
            </a:r>
            <a:endParaRPr lang="fa-IR" dirty="0" smtClean="0">
              <a:cs typeface="B Koodak" pitchFamily="2" charset="-78"/>
            </a:endParaRPr>
          </a:p>
          <a:p>
            <a:pPr algn="r" rtl="1"/>
            <a:r>
              <a:rPr lang="fa-IR" dirty="0" smtClean="0">
                <a:cs typeface="B Koodak" pitchFamily="2" charset="-78"/>
              </a:rPr>
              <a:t>اما </a:t>
            </a:r>
            <a:r>
              <a:rPr lang="fa-IR" dirty="0">
                <a:cs typeface="B Koodak" pitchFamily="2" charset="-78"/>
              </a:rPr>
              <a:t>مركز تحقيقات دانشگاه دوک بر روي آثار ايمان مذهبي سنتي متمركز شده و تحقيقات خود را با استفاده از تكنيك هاي پذيرفته شده در علوم پزشكي و علوم اجتماعي انجام مي دهد . </a:t>
            </a:r>
            <a:endParaRPr lang="fa-IR" dirty="0" smtClean="0">
              <a:cs typeface="B Koodak" pitchFamily="2" charset="-78"/>
            </a:endParaRPr>
          </a:p>
          <a:p>
            <a:pPr algn="r" rtl="1"/>
            <a:r>
              <a:rPr lang="fa-IR" dirty="0" smtClean="0">
                <a:cs typeface="B Koodak" pitchFamily="2" charset="-78"/>
              </a:rPr>
              <a:t>در </a:t>
            </a:r>
            <a:r>
              <a:rPr lang="fa-IR" dirty="0">
                <a:cs typeface="B Koodak" pitchFamily="2" charset="-78"/>
              </a:rPr>
              <a:t>پژوهش جالبی که در سال 1993 توسط این مرکز انجام گرفت نشان داده شد که در میان مسلمانانی که به آمریکا مهاجرت کـرده اند آنـان که پایبـندی های دینی خود را بیشـتر حفظ کرده اند به طرز معنی داری کمتـر دچـار بیـماری های روان ـ تنی ( </a:t>
            </a:r>
            <a:r>
              <a:rPr lang="en-US" dirty="0">
                <a:cs typeface="B Koodak" pitchFamily="2" charset="-78"/>
              </a:rPr>
              <a:t>psychosomatic disorders ) </a:t>
            </a:r>
            <a:r>
              <a:rPr lang="fa-IR" dirty="0">
                <a:cs typeface="B Koodak" pitchFamily="2" charset="-78"/>
              </a:rPr>
              <a:t>می شوند ، احساس رضایت بیشتر از زندگی می کنند ، و استرس کمتر و کارائی شغلی بالاتری دارند . </a:t>
            </a:r>
            <a:endParaRPr lang="en-US" dirty="0">
              <a:cs typeface="B Koodak" pitchFamily="2" charset="-78"/>
            </a:endParaRPr>
          </a:p>
        </p:txBody>
      </p:sp>
      <p:sp>
        <p:nvSpPr>
          <p:cNvPr id="2" name="Title 1"/>
          <p:cNvSpPr>
            <a:spLocks noGrp="1"/>
          </p:cNvSpPr>
          <p:nvPr>
            <p:ph type="title"/>
          </p:nvPr>
        </p:nvSpPr>
        <p:spPr/>
        <p:txBody>
          <a:bodyPr>
            <a:normAutofit/>
          </a:bodyPr>
          <a:lstStyle/>
          <a:p>
            <a:r>
              <a:rPr lang="fa-IR" dirty="0">
                <a:cs typeface="B Koodak" pitchFamily="2" charset="-78"/>
              </a:rPr>
              <a:t>دین ، سلامتي عمومي ، و طول عمر</a:t>
            </a:r>
            <a:endParaRPr lang="en-US" dirty="0">
              <a:cs typeface="B Koodak" pitchFamily="2" charset="-78"/>
            </a:endParaRPr>
          </a:p>
        </p:txBody>
      </p:sp>
    </p:spTree>
    <p:extLst>
      <p:ext uri="{BB962C8B-B14F-4D97-AF65-F5344CB8AC3E}">
        <p14:creationId xmlns:p14="http://schemas.microsoft.com/office/powerpoint/2010/main" val="36693195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algn="r" rtl="1"/>
            <a:r>
              <a:rPr lang="fa-IR" dirty="0" smtClean="0">
                <a:cs typeface="B Koodak" pitchFamily="2" charset="-78"/>
              </a:rPr>
              <a:t>نتایج نحقیقات دانشگاه دوک:</a:t>
            </a:r>
          </a:p>
          <a:p>
            <a:pPr algn="r" rtl="1"/>
            <a:r>
              <a:rPr lang="fa-IR" dirty="0" smtClean="0">
                <a:cs typeface="B Koodak" pitchFamily="2" charset="-78"/>
              </a:rPr>
              <a:t>ـ </a:t>
            </a:r>
            <a:r>
              <a:rPr lang="fa-IR" dirty="0">
                <a:cs typeface="B Koodak" pitchFamily="2" charset="-78"/>
              </a:rPr>
              <a:t>احتمال ابتلاء افراد قوياً مذهبي ، به افسردگي ناشي از استرس هاي زندگي ، كمتر از سايرين بوده و در صورت ابتلاء احتمال بهبود بالاتري دارند .</a:t>
            </a:r>
          </a:p>
          <a:p>
            <a:pPr algn="r" rtl="1"/>
            <a:r>
              <a:rPr lang="fa-IR" dirty="0" smtClean="0">
                <a:cs typeface="B Koodak" pitchFamily="2" charset="-78"/>
              </a:rPr>
              <a:t>ـ </a:t>
            </a:r>
            <a:r>
              <a:rPr lang="fa-IR" dirty="0">
                <a:cs typeface="B Koodak" pitchFamily="2" charset="-78"/>
              </a:rPr>
              <a:t>افراد مذهبي اسلوب زندگي بهداشتي تر و سالم تري دارند .</a:t>
            </a:r>
          </a:p>
          <a:p>
            <a:pPr algn="r" rtl="1"/>
            <a:r>
              <a:rPr lang="fa-IR" dirty="0" smtClean="0">
                <a:cs typeface="B Koodak" pitchFamily="2" charset="-78"/>
              </a:rPr>
              <a:t>ـ </a:t>
            </a:r>
            <a:r>
              <a:rPr lang="fa-IR" dirty="0">
                <a:cs typeface="B Koodak" pitchFamily="2" charset="-78"/>
              </a:rPr>
              <a:t>افراد عميقاً مذهبي كمتر ممكن است در طي بستري شدن در بيمارستان يا پس از آن دچار افسردگي شوند .</a:t>
            </a:r>
          </a:p>
          <a:p>
            <a:pPr algn="r" rtl="1"/>
            <a:r>
              <a:rPr lang="fa-IR" dirty="0" smtClean="0">
                <a:cs typeface="B Koodak" pitchFamily="2" charset="-78"/>
              </a:rPr>
              <a:t>ـ افراد </a:t>
            </a:r>
            <a:r>
              <a:rPr lang="fa-IR" dirty="0">
                <a:cs typeface="B Koodak" pitchFamily="2" charset="-78"/>
              </a:rPr>
              <a:t>مسـن با اعتـقـادات مذهبـي عميـق و درونـي ، بیشتر احسـاس سـلامتـي ( </a:t>
            </a:r>
            <a:r>
              <a:rPr lang="en-US" dirty="0">
                <a:cs typeface="B Koodak" pitchFamily="2" charset="-78"/>
              </a:rPr>
              <a:t>well-being ) </a:t>
            </a:r>
            <a:r>
              <a:rPr lang="fa-IR" dirty="0">
                <a:cs typeface="B Koodak" pitchFamily="2" charset="-78"/>
              </a:rPr>
              <a:t>داشته و از زندگي خود راضي تر هستند . اين نكته تا حدي ممكن است مربوط به ازدواج های باثبات تر و خانواده هاي مستحكم تري باشد كه افراد مذهبي دارند .</a:t>
            </a:r>
          </a:p>
          <a:p>
            <a:pPr algn="r" rtl="1"/>
            <a:r>
              <a:rPr lang="fa-IR" dirty="0" smtClean="0">
                <a:cs typeface="B Koodak" pitchFamily="2" charset="-78"/>
              </a:rPr>
              <a:t>ـ </a:t>
            </a:r>
            <a:r>
              <a:rPr lang="fa-IR" dirty="0">
                <a:cs typeface="B Koodak" pitchFamily="2" charset="-78"/>
              </a:rPr>
              <a:t>افراد داراي ايمان قوي كه مبتلا به بيماري جسماني باشند ، پيامد بسيار بهتري از سايرين دارند .</a:t>
            </a:r>
          </a:p>
          <a:p>
            <a:pPr algn="r" rtl="1"/>
            <a:r>
              <a:rPr lang="fa-IR" dirty="0" smtClean="0">
                <a:cs typeface="B Koodak" pitchFamily="2" charset="-78"/>
              </a:rPr>
              <a:t>ـ </a:t>
            </a:r>
            <a:r>
              <a:rPr lang="fa-IR" dirty="0">
                <a:cs typeface="B Koodak" pitchFamily="2" charset="-78"/>
              </a:rPr>
              <a:t>افرادي كه به طور منظم به عبادتگاه مي روند سيستم ايمني ( دفاعی ) قوي تري نسبت به افراد كمتر مذهبي دارند .</a:t>
            </a:r>
          </a:p>
          <a:p>
            <a:pPr algn="r" rtl="1"/>
            <a:r>
              <a:rPr lang="fa-IR" dirty="0" smtClean="0">
                <a:cs typeface="B Koodak" pitchFamily="2" charset="-78"/>
              </a:rPr>
              <a:t>ـ </a:t>
            </a:r>
            <a:r>
              <a:rPr lang="fa-IR" dirty="0">
                <a:cs typeface="B Koodak" pitchFamily="2" charset="-78"/>
              </a:rPr>
              <a:t>افراد مذهبي زندگي طولاني تري دارند . يك رشته تحقيقات در حال رشد نشان مي دهد كه افراد مذهبي از نظر جسمي در طي يك زندگي طولاني سالم تر مي مانند .</a:t>
            </a:r>
          </a:p>
          <a:p>
            <a:pPr algn="r" rtl="1"/>
            <a:endParaRPr lang="fa-IR" dirty="0">
              <a:cs typeface="B Koodak" pitchFamily="2" charset="-78"/>
            </a:endParaRPr>
          </a:p>
        </p:txBody>
      </p:sp>
      <p:sp>
        <p:nvSpPr>
          <p:cNvPr id="2" name="Title 1"/>
          <p:cNvSpPr>
            <a:spLocks noGrp="1"/>
          </p:cNvSpPr>
          <p:nvPr>
            <p:ph type="title"/>
          </p:nvPr>
        </p:nvSpPr>
        <p:spPr/>
        <p:txBody>
          <a:bodyPr>
            <a:normAutofit/>
          </a:bodyPr>
          <a:lstStyle/>
          <a:p>
            <a:r>
              <a:rPr lang="fa-IR" dirty="0">
                <a:cs typeface="B Koodak" pitchFamily="2" charset="-78"/>
              </a:rPr>
              <a:t>دین ، سلامتي عمومي ، و طول عمر</a:t>
            </a:r>
            <a:endParaRPr lang="en-US" dirty="0">
              <a:cs typeface="B Koodak" pitchFamily="2" charset="-78"/>
            </a:endParaRPr>
          </a:p>
        </p:txBody>
      </p:sp>
    </p:spTree>
    <p:extLst>
      <p:ext uri="{BB962C8B-B14F-4D97-AF65-F5344CB8AC3E}">
        <p14:creationId xmlns:p14="http://schemas.microsoft.com/office/powerpoint/2010/main" val="377030462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algn="r" rtl="1"/>
            <a:r>
              <a:rPr lang="fa-IR" dirty="0">
                <a:cs typeface="B Koodak" pitchFamily="2" charset="-78"/>
              </a:rPr>
              <a:t>به دنبال اثبات فوايد روحي وجسمي ايمان مذهبي ، در سال 1995  بنياد « جان تمپلتون »  به وجود آمد كه كمك هزينة گسترش دوره هاي تحصيلي را در خصوص ارتباط دین و پزشكي در دانشكده هاي پزشكي آمريكا پرداخت مي كند . </a:t>
            </a:r>
            <a:endParaRPr lang="fa-IR" dirty="0" smtClean="0">
              <a:cs typeface="B Koodak" pitchFamily="2" charset="-78"/>
            </a:endParaRPr>
          </a:p>
          <a:p>
            <a:pPr algn="r" rtl="1"/>
            <a:r>
              <a:rPr lang="fa-IR" dirty="0" smtClean="0">
                <a:cs typeface="B Koodak" pitchFamily="2" charset="-78"/>
              </a:rPr>
              <a:t>بنياد </a:t>
            </a:r>
            <a:r>
              <a:rPr lang="fa-IR" dirty="0">
                <a:cs typeface="B Koodak" pitchFamily="2" charset="-78"/>
              </a:rPr>
              <a:t>مشابه ديگري نيز توسط « دكتر توماس كورسون » </a:t>
            </a:r>
            <a:r>
              <a:rPr lang="en-US" dirty="0">
                <a:cs typeface="B Koodak" pitchFamily="2" charset="-78"/>
              </a:rPr>
              <a:t>Corson ، </a:t>
            </a:r>
            <a:r>
              <a:rPr lang="fa-IR" dirty="0">
                <a:cs typeface="B Koodak" pitchFamily="2" charset="-78"/>
              </a:rPr>
              <a:t>متخصص داخلي و اطفال در دانشگاه « جانز هاپكينز »  ايجاد گرديد . </a:t>
            </a:r>
            <a:endParaRPr lang="fa-IR" dirty="0" smtClean="0">
              <a:cs typeface="B Koodak" pitchFamily="2" charset="-78"/>
            </a:endParaRPr>
          </a:p>
          <a:p>
            <a:pPr algn="r" rtl="1"/>
            <a:r>
              <a:rPr lang="fa-IR" dirty="0" smtClean="0">
                <a:cs typeface="B Koodak" pitchFamily="2" charset="-78"/>
              </a:rPr>
              <a:t>همچنین </a:t>
            </a:r>
            <a:r>
              <a:rPr lang="fa-IR" dirty="0">
                <a:cs typeface="B Koodak" pitchFamily="2" charset="-78"/>
              </a:rPr>
              <a:t>در ماه مه سال 2001 یک مرکز دانشگاهی به نام « انستیتوی معنویت و سلامتی جرج واشنگتن »  در آمریکا تأسیس شد که هدایت و رهبری فعالیت های آموزشی و بالینی مربوط به معنویت و سلامتی را به عهده دارد . این مرکز تیم های مراقبت سلامتی چند وجهی متشکل از پزشکان و روحانیون تشکیل داده است و تلاش می کند تا سیستم مراقبت های بهداشت و سلامتی آمریکا را به گونه ای متحول کند که در این سیستم جنبه های معنوی سلامتی و رنج بهتر شناسائی شده ، صاحبان حرف پزشکی و بهداشتی در بارۀ نقش حساس معنویت تعلیم ببینند ، و بر نیاز بیماران رنج دیده به شفقت و مراقبت های معنوی تأکید گردد .</a:t>
            </a:r>
          </a:p>
          <a:p>
            <a:pPr algn="r" rtl="1"/>
            <a:r>
              <a:rPr lang="fa-IR" dirty="0">
                <a:cs typeface="B Koodak" pitchFamily="2" charset="-78"/>
              </a:rPr>
              <a:t>اطلاعات مفيدي كه در زمينة فوايد سلامتي زاي اعتقاد دینی بدست آمده است در مجموع توجه و علاقة زيادي را در دانشجويان پزشكي آمريكا برانگيخته است .</a:t>
            </a:r>
          </a:p>
          <a:p>
            <a:pPr algn="r" rtl="1"/>
            <a:endParaRPr lang="fa-IR" dirty="0">
              <a:cs typeface="B Koodak" pitchFamily="2" charset="-78"/>
            </a:endParaRPr>
          </a:p>
        </p:txBody>
      </p:sp>
      <p:sp>
        <p:nvSpPr>
          <p:cNvPr id="2" name="Title 1"/>
          <p:cNvSpPr>
            <a:spLocks noGrp="1"/>
          </p:cNvSpPr>
          <p:nvPr>
            <p:ph type="title"/>
          </p:nvPr>
        </p:nvSpPr>
        <p:spPr/>
        <p:txBody>
          <a:bodyPr>
            <a:normAutofit/>
          </a:bodyPr>
          <a:lstStyle/>
          <a:p>
            <a:r>
              <a:rPr lang="fa-IR" dirty="0">
                <a:cs typeface="B Koodak" pitchFamily="2" charset="-78"/>
              </a:rPr>
              <a:t>دین ، سلامتي عمومي ، و طول عمر</a:t>
            </a:r>
            <a:endParaRPr lang="en-US" dirty="0">
              <a:cs typeface="B Koodak" pitchFamily="2" charset="-78"/>
            </a:endParaRPr>
          </a:p>
        </p:txBody>
      </p:sp>
    </p:spTree>
    <p:extLst>
      <p:ext uri="{BB962C8B-B14F-4D97-AF65-F5344CB8AC3E}">
        <p14:creationId xmlns:p14="http://schemas.microsoft.com/office/powerpoint/2010/main" val="37778239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r" rtl="1"/>
            <a:r>
              <a:rPr lang="fa-IR" dirty="0">
                <a:cs typeface="B Koodak" pitchFamily="2" charset="-78"/>
              </a:rPr>
              <a:t> مكانيسم ها </a:t>
            </a:r>
          </a:p>
          <a:p>
            <a:pPr algn="just" rtl="1"/>
            <a:r>
              <a:rPr lang="fa-IR" dirty="0" smtClean="0">
                <a:cs typeface="B Koodak" pitchFamily="2" charset="-78"/>
              </a:rPr>
              <a:t>آموزه </a:t>
            </a:r>
            <a:r>
              <a:rPr lang="fa-IR" dirty="0">
                <a:cs typeface="B Koodak" pitchFamily="2" charset="-78"/>
              </a:rPr>
              <a:t>هاي دینی حداقل به سه طريق موجب ارتقاء سطح سلامتي عمومي و به تبع آن ارتقاء بهداشت رواني </a:t>
            </a:r>
            <a:r>
              <a:rPr lang="fa-IR" dirty="0" smtClean="0">
                <a:cs typeface="B Koodak" pitchFamily="2" charset="-78"/>
              </a:rPr>
              <a:t>ميشوند: </a:t>
            </a:r>
            <a:endParaRPr lang="fa-IR" dirty="0">
              <a:cs typeface="B Koodak" pitchFamily="2" charset="-78"/>
            </a:endParaRPr>
          </a:p>
          <a:p>
            <a:pPr algn="r" rtl="1"/>
            <a:r>
              <a:rPr lang="fa-IR" dirty="0">
                <a:cs typeface="B Koodak" pitchFamily="2" charset="-78"/>
              </a:rPr>
              <a:t>1)	راه سايكونوروفيزيولوژيك</a:t>
            </a:r>
          </a:p>
          <a:p>
            <a:pPr algn="r" rtl="1"/>
            <a:r>
              <a:rPr lang="fa-IR" dirty="0">
                <a:cs typeface="B Koodak" pitchFamily="2" charset="-78"/>
              </a:rPr>
              <a:t>2)	مسير رفتار بهداشتي</a:t>
            </a:r>
          </a:p>
          <a:p>
            <a:pPr algn="r" rtl="1"/>
            <a:r>
              <a:rPr lang="fa-IR" dirty="0">
                <a:cs typeface="B Koodak" pitchFamily="2" charset="-78"/>
              </a:rPr>
              <a:t>3)	برخورداری از حمایت های اجتماعی</a:t>
            </a:r>
          </a:p>
          <a:p>
            <a:pPr algn="r" rtl="1"/>
            <a:endParaRPr lang="fa-IR" dirty="0">
              <a:cs typeface="B Koodak" pitchFamily="2" charset="-78"/>
            </a:endParaRPr>
          </a:p>
        </p:txBody>
      </p:sp>
      <p:sp>
        <p:nvSpPr>
          <p:cNvPr id="2" name="Title 1"/>
          <p:cNvSpPr>
            <a:spLocks noGrp="1"/>
          </p:cNvSpPr>
          <p:nvPr>
            <p:ph type="title"/>
          </p:nvPr>
        </p:nvSpPr>
        <p:spPr/>
        <p:txBody>
          <a:bodyPr>
            <a:normAutofit/>
          </a:bodyPr>
          <a:lstStyle/>
          <a:p>
            <a:r>
              <a:rPr lang="fa-IR" dirty="0">
                <a:cs typeface="B Koodak" pitchFamily="2" charset="-78"/>
              </a:rPr>
              <a:t>دین ، سلامتي عمومي ، و طول عمر</a:t>
            </a:r>
            <a:endParaRPr lang="en-US" dirty="0">
              <a:cs typeface="B Koodak" pitchFamily="2" charset="-78"/>
            </a:endParaRPr>
          </a:p>
        </p:txBody>
      </p:sp>
    </p:spTree>
    <p:extLst>
      <p:ext uri="{BB962C8B-B14F-4D97-AF65-F5344CB8AC3E}">
        <p14:creationId xmlns:p14="http://schemas.microsoft.com/office/powerpoint/2010/main" val="71227395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600200"/>
            <a:ext cx="8915400" cy="5257800"/>
          </a:xfrm>
        </p:spPr>
        <p:txBody>
          <a:bodyPr>
            <a:normAutofit fontScale="32500" lnSpcReduction="20000"/>
          </a:bodyPr>
          <a:lstStyle/>
          <a:p>
            <a:pPr algn="r" rtl="1"/>
            <a:r>
              <a:rPr lang="fa-IR" dirty="0">
                <a:cs typeface="B Koodak" pitchFamily="2" charset="-78"/>
              </a:rPr>
              <a:t>وسعت موضوع </a:t>
            </a:r>
          </a:p>
          <a:p>
            <a:pPr algn="r" rtl="1"/>
            <a:r>
              <a:rPr lang="fa-IR" dirty="0">
                <a:cs typeface="B Koodak" pitchFamily="2" charset="-78"/>
              </a:rPr>
              <a:t>	تعداد زيادي از مطالعات نشان مي دهند كه پايبندي مذهبي ميزان هاي كلي ابتلاء و مرگ را در جمعيت های مورد مطالعه كاهش مي دهد . مطالعاتي كه در استراليا ، اروپا ، ميسوري ، و يوتا انجام شد از اين دست هستند . در ميان صدها مطالعه اي كه در اين زمينه انجام شده ، دسـت كم يك مطالعه در خصـوص ارتبـاط معكوس هر يك از وضعيت هاي ذکر شده در جدول زیر ( يا مرگ ناشي از آنها )  با پايبندي مذهبي وجود دارد : </a:t>
            </a:r>
          </a:p>
          <a:p>
            <a:pPr algn="r" rtl="1"/>
            <a:r>
              <a:rPr lang="fa-IR" dirty="0">
                <a:cs typeface="B Koodak" pitchFamily="2" charset="-78"/>
              </a:rPr>
              <a:t> </a:t>
            </a:r>
          </a:p>
          <a:p>
            <a:pPr algn="r" rtl="1"/>
            <a:r>
              <a:rPr lang="fa-IR" dirty="0">
                <a:cs typeface="B Koodak" pitchFamily="2" charset="-78"/>
              </a:rPr>
              <a:t>بيماري هاي عفوني         	بيماري هاي عروق مغز              	بیماری های متابوليك   </a:t>
            </a:r>
          </a:p>
          <a:p>
            <a:pPr algn="r" rtl="1"/>
            <a:r>
              <a:rPr lang="fa-IR" dirty="0">
                <a:cs typeface="B Koodak" pitchFamily="2" charset="-78"/>
              </a:rPr>
              <a:t>زخم پپتيك و اثني عشر       	بيماري هاي كبد   	بيماري هاي آندوكرين      </a:t>
            </a:r>
          </a:p>
          <a:p>
            <a:pPr algn="r" rtl="1"/>
            <a:r>
              <a:rPr lang="fa-IR" dirty="0">
                <a:cs typeface="B Koodak" pitchFamily="2" charset="-78"/>
              </a:rPr>
              <a:t>حوادث و جرائم    	سرطان كليه  	مرگ شيرخوار   </a:t>
            </a:r>
          </a:p>
          <a:p>
            <a:pPr algn="r" rtl="1"/>
            <a:r>
              <a:rPr lang="fa-IR" dirty="0">
                <a:cs typeface="B Koodak" pitchFamily="2" charset="-78"/>
              </a:rPr>
              <a:t>ديابت 	هيپرپلازي پروستات      	سرطان پستان               </a:t>
            </a:r>
          </a:p>
          <a:p>
            <a:pPr algn="r" rtl="1"/>
            <a:r>
              <a:rPr lang="fa-IR" dirty="0">
                <a:cs typeface="B Koodak" pitchFamily="2" charset="-78"/>
              </a:rPr>
              <a:t>سابقة خانوادگي ديابت     	بيماري هاي دستگاه عصبی     	سرطان سرويكس     </a:t>
            </a:r>
          </a:p>
          <a:p>
            <a:pPr algn="r" rtl="1"/>
            <a:r>
              <a:rPr lang="fa-IR" dirty="0">
                <a:cs typeface="B Koodak" pitchFamily="2" charset="-78"/>
              </a:rPr>
              <a:t>سابقة فامیلی سكتة مغزي       	سيفيليس     	سرطان مغز و نخاع                    </a:t>
            </a:r>
          </a:p>
          <a:p>
            <a:pPr algn="r" rtl="1"/>
            <a:r>
              <a:rPr lang="fa-IR" dirty="0">
                <a:cs typeface="B Koodak" pitchFamily="2" charset="-78"/>
              </a:rPr>
              <a:t>كوليت اولسراتيو                       	حساسيت به توبركولين      	مشکلات ادراري ـ تناسلي    </a:t>
            </a:r>
          </a:p>
          <a:p>
            <a:pPr algn="r" rtl="1"/>
            <a:r>
              <a:rPr lang="fa-IR" dirty="0">
                <a:cs typeface="B Koodak" pitchFamily="2" charset="-78"/>
              </a:rPr>
              <a:t>يائسگي زودرس        	كمردرد	سرطان پوست              </a:t>
            </a:r>
          </a:p>
          <a:p>
            <a:pPr algn="r" rtl="1"/>
            <a:r>
              <a:rPr lang="fa-IR" dirty="0">
                <a:cs typeface="B Koodak" pitchFamily="2" charset="-78"/>
              </a:rPr>
              <a:t>آنتريت رژيونال    	سل   	آندوكارديت مزمن          </a:t>
            </a:r>
          </a:p>
          <a:p>
            <a:pPr algn="r" rtl="1"/>
            <a:r>
              <a:rPr lang="fa-IR" dirty="0">
                <a:cs typeface="B Koodak" pitchFamily="2" charset="-78"/>
              </a:rPr>
              <a:t>آسم     	سكتة قلبي       	بيماري هاي كليه    </a:t>
            </a:r>
          </a:p>
          <a:p>
            <a:pPr algn="r" rtl="1"/>
            <a:r>
              <a:rPr lang="fa-IR" dirty="0">
                <a:cs typeface="B Koodak" pitchFamily="2" charset="-78"/>
              </a:rPr>
              <a:t>پرفشاري خون     	بيماري هاي گوارشي   	سرطان كليه و مثانه        </a:t>
            </a:r>
          </a:p>
          <a:p>
            <a:pPr algn="r" rtl="1"/>
            <a:r>
              <a:rPr lang="fa-IR" dirty="0">
                <a:cs typeface="B Koodak" pitchFamily="2" charset="-78"/>
              </a:rPr>
              <a:t>آترواسكلروزيس	آنفلوانزا   	درد ناشي از سرطان                  </a:t>
            </a:r>
          </a:p>
          <a:p>
            <a:pPr algn="r" rtl="1"/>
            <a:r>
              <a:rPr lang="fa-IR" dirty="0">
                <a:cs typeface="B Koodak" pitchFamily="2" charset="-78"/>
              </a:rPr>
              <a:t>آنژين صدري              	پنوموني  	آمفيزم ريه  </a:t>
            </a:r>
          </a:p>
          <a:p>
            <a:pPr algn="r" rtl="1"/>
            <a:r>
              <a:rPr lang="fa-IR" dirty="0">
                <a:cs typeface="B Koodak" pitchFamily="2" charset="-78"/>
              </a:rPr>
              <a:t>مشکلات خوش خيم زنان  	برونشيت و سرفة دائمي    	سرطان دستگاه تنفس      </a:t>
            </a:r>
          </a:p>
          <a:p>
            <a:pPr algn="r" rtl="1"/>
            <a:r>
              <a:rPr lang="fa-IR" dirty="0">
                <a:cs typeface="B Koodak" pitchFamily="2" charset="-78"/>
              </a:rPr>
              <a:t>سرطان تخمدان    	سرطان رحم   	سرطان پانكراس     </a:t>
            </a:r>
          </a:p>
          <a:p>
            <a:pPr algn="r" rtl="1"/>
            <a:r>
              <a:rPr lang="fa-IR" dirty="0">
                <a:cs typeface="B Koodak" pitchFamily="2" charset="-78"/>
              </a:rPr>
              <a:t>آلرژي  	تب يونجه      	سرطان مري</a:t>
            </a:r>
          </a:p>
          <a:p>
            <a:pPr algn="r" rtl="1"/>
            <a:r>
              <a:rPr lang="fa-IR" dirty="0">
                <a:cs typeface="B Koodak" pitchFamily="2" charset="-78"/>
              </a:rPr>
              <a:t>سرطان صفاق           	هوچكين 	سرطان لب      </a:t>
            </a:r>
          </a:p>
          <a:p>
            <a:pPr algn="r" rtl="1"/>
            <a:r>
              <a:rPr lang="fa-IR" dirty="0">
                <a:cs typeface="B Koodak" pitchFamily="2" charset="-78"/>
              </a:rPr>
              <a:t>سرطان زبان      	سرطان چشم       	سرطان مخاط دهان   </a:t>
            </a:r>
          </a:p>
          <a:p>
            <a:pPr algn="r" rtl="1"/>
            <a:r>
              <a:rPr lang="fa-IR" dirty="0">
                <a:cs typeface="B Koodak" pitchFamily="2" charset="-78"/>
              </a:rPr>
              <a:t>سرطان استخوان    	سرطان لولة فالوپ                   	سرطان حنجره      </a:t>
            </a:r>
          </a:p>
          <a:p>
            <a:pPr algn="r" rtl="1"/>
            <a:r>
              <a:rPr lang="fa-IR" dirty="0">
                <a:cs typeface="B Koodak" pitchFamily="2" charset="-78"/>
              </a:rPr>
              <a:t>سرطان وولو و واژن        	سرطان پنيس      	سرطان كولون    </a:t>
            </a:r>
          </a:p>
          <a:p>
            <a:pPr algn="r" rtl="1"/>
            <a:r>
              <a:rPr lang="fa-IR" dirty="0">
                <a:cs typeface="B Koodak" pitchFamily="2" charset="-78"/>
              </a:rPr>
              <a:t>سرطان بيضه      	سرطان اسكروتوم	سرطان رودة باريك      </a:t>
            </a:r>
          </a:p>
          <a:p>
            <a:pPr algn="r" rtl="1"/>
            <a:r>
              <a:rPr lang="fa-IR" dirty="0">
                <a:cs typeface="B Koodak" pitchFamily="2" charset="-78"/>
              </a:rPr>
              <a:t>سرطان معده   	سرطان پروستات        	سرطان حلق    </a:t>
            </a:r>
          </a:p>
          <a:p>
            <a:pPr algn="r" rtl="1"/>
            <a:r>
              <a:rPr lang="fa-IR" dirty="0">
                <a:cs typeface="B Koodak" pitchFamily="2" charset="-78"/>
              </a:rPr>
              <a:t>سرطان تيروئيد    	سرطان غدد درون ريز    	سرطان كبد و كيسة صفرا   </a:t>
            </a:r>
          </a:p>
          <a:p>
            <a:pPr algn="r" rtl="1"/>
            <a:r>
              <a:rPr lang="fa-IR" dirty="0">
                <a:cs typeface="B Koodak" pitchFamily="2" charset="-78"/>
              </a:rPr>
              <a:t>لوسمي	لنفوم	. . .</a:t>
            </a:r>
          </a:p>
          <a:p>
            <a:pPr algn="r" rtl="1"/>
            <a:endParaRPr lang="fa-IR" dirty="0">
              <a:cs typeface="B Koodak" pitchFamily="2" charset="-78"/>
            </a:endParaRPr>
          </a:p>
        </p:txBody>
      </p:sp>
      <p:sp>
        <p:nvSpPr>
          <p:cNvPr id="2" name="Title 1"/>
          <p:cNvSpPr>
            <a:spLocks noGrp="1"/>
          </p:cNvSpPr>
          <p:nvPr>
            <p:ph type="title"/>
          </p:nvPr>
        </p:nvSpPr>
        <p:spPr/>
        <p:txBody>
          <a:bodyPr>
            <a:normAutofit/>
          </a:bodyPr>
          <a:lstStyle/>
          <a:p>
            <a:r>
              <a:rPr lang="fa-IR" dirty="0">
                <a:cs typeface="B Koodak" pitchFamily="2" charset="-78"/>
              </a:rPr>
              <a:t>دین ، سلامتي عمومي ، و طول عمر</a:t>
            </a:r>
            <a:endParaRPr lang="en-US" dirty="0">
              <a:cs typeface="B Koodak" pitchFamily="2" charset="-78"/>
            </a:endParaRPr>
          </a:p>
        </p:txBody>
      </p:sp>
    </p:spTree>
    <p:extLst>
      <p:ext uri="{BB962C8B-B14F-4D97-AF65-F5344CB8AC3E}">
        <p14:creationId xmlns:p14="http://schemas.microsoft.com/office/powerpoint/2010/main" val="124863108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600200"/>
            <a:ext cx="8915400" cy="5257800"/>
          </a:xfrm>
        </p:spPr>
        <p:txBody>
          <a:bodyPr>
            <a:normAutofit/>
          </a:bodyPr>
          <a:lstStyle/>
          <a:p>
            <a:pPr algn="r" rtl="1"/>
            <a:r>
              <a:rPr lang="fa-IR" dirty="0">
                <a:cs typeface="B Koodak" pitchFamily="2" charset="-78"/>
              </a:rPr>
              <a:t>در پيمايش عمومي جامعة آمريكا كه در سال هاي 1972 تا 1977 در « مركز ملي تحقيقات نظري »  انجام شد مشخص گرديد كه افراد قوياً پايبند دین ، نسبت به افراد دارای پايبندي ضعيف ، رضايت بالاتري از سلامتي خود دارند . در اطلاعات سال 1984 همين پيمايش افرادي كه گزارش كردند قوياً پايبند دین هستند بيشتر از سايرين خود را خوشبخت و راضي از زندگي خانوادگي خويش توصيف كرده بودند . بنابراين مشاهده مي شود كه ارتباط دین با سلامتي نه يك ارتباط محدود و موردي بلكه يك ارتباط بسيار گسترده است كه ابعاد جسمي ، رواني ، و اجتماعي سلامتي را در بر مي گيرد . </a:t>
            </a:r>
          </a:p>
        </p:txBody>
      </p:sp>
      <p:sp>
        <p:nvSpPr>
          <p:cNvPr id="2" name="Title 1"/>
          <p:cNvSpPr>
            <a:spLocks noGrp="1"/>
          </p:cNvSpPr>
          <p:nvPr>
            <p:ph type="title"/>
          </p:nvPr>
        </p:nvSpPr>
        <p:spPr/>
        <p:txBody>
          <a:bodyPr>
            <a:normAutofit/>
          </a:bodyPr>
          <a:lstStyle/>
          <a:p>
            <a:r>
              <a:rPr lang="fa-IR" dirty="0">
                <a:cs typeface="B Koodak" pitchFamily="2" charset="-78"/>
              </a:rPr>
              <a:t>دین ، سلامتي عمومي ، و طول عمر</a:t>
            </a:r>
            <a:endParaRPr lang="en-US" dirty="0">
              <a:cs typeface="B Koodak" pitchFamily="2" charset="-78"/>
            </a:endParaRPr>
          </a:p>
        </p:txBody>
      </p:sp>
    </p:spTree>
    <p:extLst>
      <p:ext uri="{BB962C8B-B14F-4D97-AF65-F5344CB8AC3E}">
        <p14:creationId xmlns:p14="http://schemas.microsoft.com/office/powerpoint/2010/main" val="101568886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600200"/>
            <a:ext cx="8915400" cy="5257800"/>
          </a:xfrm>
        </p:spPr>
        <p:txBody>
          <a:bodyPr>
            <a:normAutofit fontScale="70000" lnSpcReduction="20000"/>
          </a:bodyPr>
          <a:lstStyle/>
          <a:p>
            <a:pPr algn="r" rtl="1"/>
            <a:r>
              <a:rPr lang="fa-IR" dirty="0">
                <a:cs typeface="B Koodak" pitchFamily="2" charset="-78"/>
              </a:rPr>
              <a:t>طب سایکوسوماتیک به تازگي در حال تحولي تكاملي است و اينك موضوعی به نام » طب تئوسوماتیک » يا طب خدائي ـ تني ( </a:t>
            </a:r>
            <a:r>
              <a:rPr lang="en-US" dirty="0">
                <a:cs typeface="B Koodak" pitchFamily="2" charset="-78"/>
              </a:rPr>
              <a:t>God-body medicine ) </a:t>
            </a:r>
            <a:r>
              <a:rPr lang="fa-IR" dirty="0">
                <a:cs typeface="B Koodak" pitchFamily="2" charset="-78"/>
              </a:rPr>
              <a:t>به طور جدي مطرح است . محقـقين دانشـگاه هاي « ییـل »  ، « دوک »  ، « راتگـرز »  ، « تگزاس »  ، « برکلی »  ، و « میشیگان »  تحقيقات وسيعي را در اين زمينه آغاز كرده و در حال كار هستند . اصول طب تئوسوماتيك چنين است :</a:t>
            </a:r>
          </a:p>
          <a:p>
            <a:pPr algn="r" rtl="1"/>
            <a:r>
              <a:rPr lang="fa-IR" dirty="0">
                <a:cs typeface="B Koodak" pitchFamily="2" charset="-78"/>
              </a:rPr>
              <a:t>	اصل اول ـ پايبندي دینی از راه ارتقاء رفتارهاي بهداشتي و بهبود اسلوب زندگي براي سلامتي مفيد است .</a:t>
            </a:r>
          </a:p>
          <a:p>
            <a:pPr algn="r" rtl="1"/>
            <a:r>
              <a:rPr lang="fa-IR" dirty="0">
                <a:cs typeface="B Koodak" pitchFamily="2" charset="-78"/>
              </a:rPr>
              <a:t>	اصل دوم ـ معاشرت منظم مذهبي منجر به حمايت هائي مي شود كه آثار استرس و تنهائي را مرتفع كرده و به اين طريق سلامتي را ارتقاء مي دهد .</a:t>
            </a:r>
          </a:p>
          <a:p>
            <a:pPr algn="r" rtl="1"/>
            <a:r>
              <a:rPr lang="fa-IR" dirty="0">
                <a:cs typeface="B Koodak" pitchFamily="2" charset="-78"/>
              </a:rPr>
              <a:t>	اصل سوم ـ شركت در عبادات و نماز از طريق ايجاد عواطف مثبت براي سلامتي مفيد است . </a:t>
            </a:r>
          </a:p>
          <a:p>
            <a:pPr algn="r" rtl="1"/>
            <a:r>
              <a:rPr lang="fa-IR" dirty="0">
                <a:cs typeface="B Koodak" pitchFamily="2" charset="-78"/>
              </a:rPr>
              <a:t>	اصل چهارم ـ دستـورالعمل هاي مذهبي به دستـورالعمل هاي ارتقـاء سلامت شباهت داشته و لذا مفيد هستند . </a:t>
            </a:r>
          </a:p>
          <a:p>
            <a:pPr algn="r" rtl="1"/>
            <a:r>
              <a:rPr lang="fa-IR" dirty="0">
                <a:cs typeface="B Koodak" pitchFamily="2" charset="-78"/>
              </a:rPr>
              <a:t>	اصل پنجم ـ ايمان ، افكار فرد را به سوي اميدواري و خوش بيني سوق مي دهد و از اين جهت براي سلامتي مفيد است . </a:t>
            </a:r>
          </a:p>
          <a:p>
            <a:pPr algn="r" rtl="1"/>
            <a:r>
              <a:rPr lang="fa-IR" dirty="0">
                <a:cs typeface="B Koodak" pitchFamily="2" charset="-78"/>
              </a:rPr>
              <a:t>	اصل ششم ـ تجربيات عرفاني و شهودي از راه فعال كردن يك انرژي زيستي شفابخش ( </a:t>
            </a:r>
            <a:r>
              <a:rPr lang="en-US" dirty="0">
                <a:cs typeface="B Koodak" pitchFamily="2" charset="-78"/>
              </a:rPr>
              <a:t>healing bioenergy ) </a:t>
            </a:r>
            <a:r>
              <a:rPr lang="fa-IR" dirty="0">
                <a:cs typeface="B Koodak" pitchFamily="2" charset="-78"/>
              </a:rPr>
              <a:t>و يا از راه تغيير در وضعيت آگاهي و هشياري براي سلامتي مفيد است .</a:t>
            </a:r>
          </a:p>
          <a:p>
            <a:pPr algn="r" rtl="1"/>
            <a:r>
              <a:rPr lang="fa-IR" dirty="0">
                <a:cs typeface="B Koodak" pitchFamily="2" charset="-78"/>
              </a:rPr>
              <a:t>	اصل هفتم ـ دعا كردن براي ديگران در غياب آنها قادر است از راه هاي مافوق طبيعي سبب شفاء يا ارتقاء سلامتي آنها گردد .    </a:t>
            </a:r>
          </a:p>
          <a:p>
            <a:pPr algn="r" rtl="1"/>
            <a:r>
              <a:rPr lang="fa-IR" dirty="0">
                <a:cs typeface="B Koodak" pitchFamily="2" charset="-78"/>
              </a:rPr>
              <a:t>و بالاخره به قول </a:t>
            </a:r>
            <a:r>
              <a:rPr lang="en-US" dirty="0">
                <a:cs typeface="B Koodak" pitchFamily="2" charset="-78"/>
              </a:rPr>
              <a:t>Levin  </a:t>
            </a:r>
            <a:r>
              <a:rPr lang="fa-IR" dirty="0">
                <a:cs typeface="B Koodak" pitchFamily="2" charset="-78"/>
              </a:rPr>
              <a:t>به عنوان یک نتيجة كلي بايد گفت « پزشكي در حال كشف مذهب و معنويت است » .</a:t>
            </a:r>
          </a:p>
        </p:txBody>
      </p:sp>
      <p:sp>
        <p:nvSpPr>
          <p:cNvPr id="2" name="Title 1"/>
          <p:cNvSpPr>
            <a:spLocks noGrp="1"/>
          </p:cNvSpPr>
          <p:nvPr>
            <p:ph type="title"/>
          </p:nvPr>
        </p:nvSpPr>
        <p:spPr/>
        <p:txBody>
          <a:bodyPr>
            <a:normAutofit fontScale="90000"/>
          </a:bodyPr>
          <a:lstStyle/>
          <a:p>
            <a:pPr rtl="1"/>
            <a:r>
              <a:rPr lang="fa-IR" dirty="0">
                <a:cs typeface="B Koodak" pitchFamily="2" charset="-78"/>
              </a:rPr>
              <a:t>طب تئوسوماتيك </a:t>
            </a:r>
            <a:r>
              <a:rPr lang="en-US" dirty="0" err="1" smtClean="0">
                <a:cs typeface="B Koodak" pitchFamily="2" charset="-78"/>
              </a:rPr>
              <a:t>Theosomatic</a:t>
            </a:r>
            <a:r>
              <a:rPr lang="en-US" dirty="0" smtClean="0">
                <a:cs typeface="B Koodak" pitchFamily="2" charset="-78"/>
              </a:rPr>
              <a:t> Medicine</a:t>
            </a:r>
            <a:endParaRPr lang="en-US" dirty="0">
              <a:cs typeface="B Koodak" pitchFamily="2" charset="-78"/>
            </a:endParaRPr>
          </a:p>
        </p:txBody>
      </p:sp>
    </p:spTree>
    <p:extLst>
      <p:ext uri="{BB962C8B-B14F-4D97-AF65-F5344CB8AC3E}">
        <p14:creationId xmlns:p14="http://schemas.microsoft.com/office/powerpoint/2010/main" val="82464108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600200"/>
            <a:ext cx="8915400" cy="5257800"/>
          </a:xfrm>
        </p:spPr>
        <p:txBody>
          <a:bodyPr>
            <a:normAutofit fontScale="92500" lnSpcReduction="10000"/>
          </a:bodyPr>
          <a:lstStyle/>
          <a:p>
            <a:pPr algn="r" rtl="1"/>
            <a:r>
              <a:rPr lang="fa-IR" dirty="0">
                <a:cs typeface="B Koodak" pitchFamily="2" charset="-78"/>
              </a:rPr>
              <a:t>تحقيقاتي كه پژوهشگران « مركز مطالعات دین و معنویت ، و سلامتي » دانشگاه « دوک »  آمريكا انجام دادند ، نشان داد افرادي كه مرتب به عبادتگاه مي روند ، داراي سيستم ايمني قوي تري هستند. آنها كشف كردند كه اينترلوكين 6 (</a:t>
            </a:r>
            <a:r>
              <a:rPr lang="en-US" dirty="0">
                <a:cs typeface="B Koodak" pitchFamily="2" charset="-78"/>
              </a:rPr>
              <a:t>I L-6  ) </a:t>
            </a:r>
            <a:r>
              <a:rPr lang="fa-IR" dirty="0">
                <a:cs typeface="B Koodak" pitchFamily="2" charset="-78"/>
              </a:rPr>
              <a:t>در خون این افراد به طور معني داري پائين تر از كساني است كه كمتر مذهبي هستند . اينترلوكين 6 در استرس هاي مزمن و حل نشده بالا مي رود و بالا بودن آن نشان دهندة ضعف سيستم ايمني است كه به نوبة خود خطر ابتلاء به عفونت ، بيماري هاي خود ايمني و انواع معيّني از سرطان را بالا مي برد . </a:t>
            </a:r>
          </a:p>
          <a:p>
            <a:pPr algn="r" rtl="1"/>
            <a:r>
              <a:rPr lang="fa-IR" dirty="0">
                <a:cs typeface="B Koodak" pitchFamily="2" charset="-78"/>
              </a:rPr>
              <a:t>	سـاير مطالعات نيز پائيـن تر بودن احتـمال ابتـلاء به عفونت و سـرطان را در گروه هاي مذهبي نسبت به سايرين اثبات نموده است . در بسياري از اين مطالعات از جمعيت هاي مسلمان به عنوان آزمودني استفاده شده است . </a:t>
            </a:r>
          </a:p>
          <a:p>
            <a:pPr algn="r" rtl="1"/>
            <a:r>
              <a:rPr lang="fa-IR" dirty="0">
                <a:cs typeface="B Koodak" pitchFamily="2" charset="-78"/>
              </a:rPr>
              <a:t>	تحقيقات ديگري وجود دارد كه نشان مي دهد ساير بيماري هاي وابسته به سيستم ايمني نيز مانند آلرژي ، تب يونجه ، آسم ، بيماري هاي روماتيسمال قلبي ، و  حساسيت به تست توبركولين ، در گروه هاي مذهبي به طور معني داري كمتر ازگروه هاي غير مذهبي است .</a:t>
            </a:r>
          </a:p>
        </p:txBody>
      </p:sp>
      <p:sp>
        <p:nvSpPr>
          <p:cNvPr id="2" name="Title 1"/>
          <p:cNvSpPr>
            <a:spLocks noGrp="1"/>
          </p:cNvSpPr>
          <p:nvPr>
            <p:ph type="title"/>
          </p:nvPr>
        </p:nvSpPr>
        <p:spPr/>
        <p:txBody>
          <a:bodyPr>
            <a:normAutofit/>
          </a:bodyPr>
          <a:lstStyle/>
          <a:p>
            <a:pPr rtl="1"/>
            <a:r>
              <a:rPr lang="fa-IR" sz="2800" dirty="0">
                <a:cs typeface="B Koodak" pitchFamily="2" charset="-78"/>
              </a:rPr>
              <a:t>دین و سايكو ـ نورو ـ‌ </a:t>
            </a:r>
            <a:r>
              <a:rPr lang="fa-IR" sz="2800" dirty="0" smtClean="0">
                <a:cs typeface="B Koodak" pitchFamily="2" charset="-78"/>
              </a:rPr>
              <a:t>ايمونولوژي (عصب </a:t>
            </a:r>
            <a:r>
              <a:rPr lang="fa-IR" sz="2800" dirty="0">
                <a:cs typeface="B Koodak" pitchFamily="2" charset="-78"/>
              </a:rPr>
              <a:t>- روان - ايمني </a:t>
            </a:r>
            <a:r>
              <a:rPr lang="fa-IR" sz="2800" dirty="0" smtClean="0">
                <a:cs typeface="B Koodak" pitchFamily="2" charset="-78"/>
              </a:rPr>
              <a:t>شناسي)</a:t>
            </a:r>
            <a:endParaRPr lang="en-US" sz="2800" dirty="0">
              <a:cs typeface="B Koodak" pitchFamily="2" charset="-78"/>
            </a:endParaRPr>
          </a:p>
        </p:txBody>
      </p:sp>
    </p:spTree>
    <p:extLst>
      <p:ext uri="{BB962C8B-B14F-4D97-AF65-F5344CB8AC3E}">
        <p14:creationId xmlns:p14="http://schemas.microsoft.com/office/powerpoint/2010/main" val="7934540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endParaRPr lang="fa-IR" dirty="0" smtClean="0">
              <a:cs typeface="B Koodak" pitchFamily="2" charset="-78"/>
            </a:endParaRPr>
          </a:p>
          <a:p>
            <a:pPr algn="r" rtl="1"/>
            <a:endParaRPr lang="fa-IR" dirty="0">
              <a:cs typeface="B Koodak" pitchFamily="2" charset="-78"/>
            </a:endParaRPr>
          </a:p>
          <a:p>
            <a:pPr algn="r" rtl="1"/>
            <a:endParaRPr lang="fa-IR" dirty="0" smtClean="0">
              <a:cs typeface="B Koodak" pitchFamily="2" charset="-78"/>
            </a:endParaRPr>
          </a:p>
          <a:p>
            <a:pPr algn="ctr" rtl="1"/>
            <a:r>
              <a:rPr lang="fa-IR" dirty="0" smtClean="0">
                <a:cs typeface="B Koodak" pitchFamily="2" charset="-78"/>
              </a:rPr>
              <a:t>افزایش عزت نفس</a:t>
            </a:r>
            <a:endParaRPr lang="en-US" dirty="0">
              <a:cs typeface="B Koodak" pitchFamily="2" charset="-78"/>
            </a:endParaRPr>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9603438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r" rtl="1"/>
            <a:endParaRPr lang="fa-IR" dirty="0" smtClean="0">
              <a:cs typeface="B Koodak" pitchFamily="2" charset="-78"/>
            </a:endParaRPr>
          </a:p>
          <a:p>
            <a:pPr algn="just" rtl="1"/>
            <a:r>
              <a:rPr lang="en-US" dirty="0" smtClean="0">
                <a:cs typeface="B Koodak" pitchFamily="2" charset="-78"/>
              </a:rPr>
              <a:t>Freud</a:t>
            </a:r>
            <a:r>
              <a:rPr lang="fa-IR" dirty="0" smtClean="0">
                <a:cs typeface="B Koodak" pitchFamily="2" charset="-78"/>
              </a:rPr>
              <a:t> (1956- 1939): دين يك نوروز وسواسي جهانگير ناشي از عقدة اوديپ و ارتباط با پدر </a:t>
            </a:r>
          </a:p>
          <a:p>
            <a:pPr algn="just" rtl="1"/>
            <a:r>
              <a:rPr lang="en-US" dirty="0" smtClean="0">
                <a:cs typeface="B Koodak" pitchFamily="2" charset="-78"/>
              </a:rPr>
              <a:t>Skinner </a:t>
            </a:r>
            <a:r>
              <a:rPr lang="fa-IR" dirty="0" smtClean="0">
                <a:cs typeface="B Koodak" pitchFamily="2" charset="-78"/>
              </a:rPr>
              <a:t> (1904-1990):</a:t>
            </a:r>
            <a:r>
              <a:rPr lang="en-US" dirty="0" smtClean="0">
                <a:cs typeface="B Koodak" pitchFamily="2" charset="-78"/>
              </a:rPr>
              <a:t> </a:t>
            </a:r>
            <a:r>
              <a:rPr lang="fa-IR" dirty="0" smtClean="0">
                <a:cs typeface="B Koodak" pitchFamily="2" charset="-78"/>
              </a:rPr>
              <a:t>دین و معنويات را ناديده گرفت</a:t>
            </a:r>
          </a:p>
          <a:p>
            <a:pPr algn="just" rtl="1"/>
            <a:r>
              <a:rPr lang="fa-IR" dirty="0" smtClean="0">
                <a:cs typeface="B Koodak" pitchFamily="2" charset="-78"/>
              </a:rPr>
              <a:t> </a:t>
            </a:r>
            <a:r>
              <a:rPr lang="en-US" dirty="0" smtClean="0">
                <a:cs typeface="B Koodak" pitchFamily="2" charset="-78"/>
              </a:rPr>
              <a:t>Ellis </a:t>
            </a:r>
            <a:r>
              <a:rPr lang="fa-IR" dirty="0" smtClean="0">
                <a:cs typeface="B Koodak" pitchFamily="2" charset="-78"/>
              </a:rPr>
              <a:t>(1957):</a:t>
            </a:r>
            <a:r>
              <a:rPr lang="en-US" dirty="0" smtClean="0">
                <a:cs typeface="B Koodak" pitchFamily="2" charset="-78"/>
              </a:rPr>
              <a:t> </a:t>
            </a:r>
            <a:r>
              <a:rPr lang="fa-IR" dirty="0" smtClean="0">
                <a:cs typeface="B Koodak" pitchFamily="2" charset="-78"/>
              </a:rPr>
              <a:t>دین را به عنوان يك تفكر غيرمنطقي قلمداد كرد </a:t>
            </a:r>
          </a:p>
          <a:p>
            <a:pPr algn="just" rtl="1"/>
            <a:r>
              <a:rPr lang="en-US" dirty="0" smtClean="0">
                <a:cs typeface="B Koodak" pitchFamily="2" charset="-78"/>
              </a:rPr>
              <a:t>Jung </a:t>
            </a:r>
            <a:r>
              <a:rPr lang="fa-IR" dirty="0" smtClean="0">
                <a:cs typeface="B Koodak" pitchFamily="2" charset="-78"/>
              </a:rPr>
              <a:t> (1875 - 1961): هرگونه اعتقاد ديني ولو خرافه آميز و ابتدائي را در سلامت رواني افراد معتقد به آن ضروري دانست </a:t>
            </a:r>
          </a:p>
          <a:p>
            <a:pPr algn="just" rtl="1"/>
            <a:endParaRPr lang="fa-IR" dirty="0" smtClean="0">
              <a:cs typeface="B Koodak" pitchFamily="2" charset="-78"/>
            </a:endParaRPr>
          </a:p>
        </p:txBody>
      </p:sp>
      <p:sp>
        <p:nvSpPr>
          <p:cNvPr id="2" name="Title 1"/>
          <p:cNvSpPr>
            <a:spLocks noGrp="1"/>
          </p:cNvSpPr>
          <p:nvPr>
            <p:ph type="title"/>
          </p:nvPr>
        </p:nvSpPr>
        <p:spPr/>
        <p:txBody>
          <a:bodyPr>
            <a:normAutofit/>
          </a:bodyPr>
          <a:lstStyle/>
          <a:p>
            <a:r>
              <a:rPr lang="fa-IR" dirty="0" smtClean="0">
                <a:cs typeface="B Koodak" pitchFamily="2" charset="-78"/>
              </a:rPr>
              <a:t>آغاز برخوردهای مقابله ای</a:t>
            </a:r>
            <a:endParaRPr lang="en-US" dirty="0"/>
          </a:p>
        </p:txBody>
      </p:sp>
    </p:spTree>
    <p:extLst>
      <p:ext uri="{BB962C8B-B14F-4D97-AF65-F5344CB8AC3E}">
        <p14:creationId xmlns:p14="http://schemas.microsoft.com/office/powerpoint/2010/main" val="144232344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endParaRPr lang="fa-IR" dirty="0" smtClean="0">
              <a:cs typeface="B Koodak" pitchFamily="2" charset="-78"/>
            </a:endParaRPr>
          </a:p>
          <a:p>
            <a:pPr algn="r" rtl="1"/>
            <a:endParaRPr lang="fa-IR" dirty="0">
              <a:cs typeface="B Koodak" pitchFamily="2" charset="-78"/>
            </a:endParaRPr>
          </a:p>
          <a:p>
            <a:pPr algn="r" rtl="1"/>
            <a:endParaRPr lang="fa-IR" dirty="0" smtClean="0">
              <a:cs typeface="B Koodak" pitchFamily="2" charset="-78"/>
            </a:endParaRPr>
          </a:p>
          <a:p>
            <a:pPr algn="ctr" rtl="1"/>
            <a:r>
              <a:rPr lang="fa-IR" dirty="0" smtClean="0">
                <a:cs typeface="B Koodak" pitchFamily="2" charset="-78"/>
              </a:rPr>
              <a:t>افزایش مهار درونی و خودکارآمدی</a:t>
            </a:r>
            <a:endParaRPr lang="en-US" dirty="0">
              <a:cs typeface="B Koodak" pitchFamily="2" charset="-78"/>
            </a:endParaRPr>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96034385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r" rtl="1"/>
            <a:r>
              <a:rPr lang="fa-IR" dirty="0" smtClean="0">
                <a:cs typeface="B Koodak" pitchFamily="2" charset="-78"/>
              </a:rPr>
              <a:t>تفاوت مکانیسم های دفاعی با روش های تطابق سالم</a:t>
            </a:r>
          </a:p>
          <a:p>
            <a:pPr algn="r" rtl="1"/>
            <a:r>
              <a:rPr lang="fa-IR" dirty="0">
                <a:cs typeface="B Koodak" pitchFamily="2" charset="-78"/>
              </a:rPr>
              <a:t>افراد متدیّن اگر هم به افسردگی و اضطراب دچار شوند خیلی زودتر از افراد غیرمتدیّن بهبود می یابند . پژوهش های زیادی این موضوع را تأیید می کنند که از جملۀ آنها می توان به مطالعۀ </a:t>
            </a:r>
            <a:r>
              <a:rPr lang="en-US" dirty="0" err="1">
                <a:cs typeface="B Koodak" pitchFamily="2" charset="-78"/>
              </a:rPr>
              <a:t>Razali</a:t>
            </a:r>
            <a:r>
              <a:rPr lang="en-US" dirty="0">
                <a:cs typeface="B Koodak" pitchFamily="2" charset="-78"/>
              </a:rPr>
              <a:t> </a:t>
            </a:r>
            <a:r>
              <a:rPr lang="fa-IR" dirty="0">
                <a:cs typeface="B Koodak" pitchFamily="2" charset="-78"/>
              </a:rPr>
              <a:t>و همكاران ( 1998 ) اشـاره کرد . همچنـین « یوسـفی » ( 1380 ) تأثیر تطابق دینی را در کاهش اضطراب نشان داد . « ضرغامی » و « عظیمیِ لولتی » ( 1380 ) نیز همبستگی معکوس و معنی داری را بین اضطراب آشکار و پنهان نمونه ها با میزان تطابق دینی آنها نشان دادند . </a:t>
            </a:r>
          </a:p>
        </p:txBody>
      </p:sp>
      <p:sp>
        <p:nvSpPr>
          <p:cNvPr id="2" name="Title 1"/>
          <p:cNvSpPr>
            <a:spLocks noGrp="1"/>
          </p:cNvSpPr>
          <p:nvPr>
            <p:ph type="title"/>
          </p:nvPr>
        </p:nvSpPr>
        <p:spPr/>
        <p:txBody>
          <a:bodyPr>
            <a:normAutofit fontScale="90000"/>
          </a:bodyPr>
          <a:lstStyle/>
          <a:p>
            <a:r>
              <a:rPr lang="fa-IR" dirty="0">
                <a:cs typeface="B Koodak" pitchFamily="2" charset="-78"/>
              </a:rPr>
              <a:t>روش های تطابق دینی</a:t>
            </a:r>
            <a:br>
              <a:rPr lang="fa-IR" dirty="0">
                <a:cs typeface="B Koodak" pitchFamily="2" charset="-78"/>
              </a:rPr>
            </a:br>
            <a:r>
              <a:rPr lang="en-US" dirty="0">
                <a:cs typeface="B Koodak" pitchFamily="2" charset="-78"/>
              </a:rPr>
              <a:t>Religious Coping</a:t>
            </a:r>
          </a:p>
        </p:txBody>
      </p:sp>
    </p:spTree>
    <p:extLst>
      <p:ext uri="{BB962C8B-B14F-4D97-AF65-F5344CB8AC3E}">
        <p14:creationId xmlns:p14="http://schemas.microsoft.com/office/powerpoint/2010/main" val="407928029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pPr algn="r" rtl="1"/>
            <a:r>
              <a:rPr lang="fa-IR" dirty="0" smtClean="0">
                <a:cs typeface="B Koodak" pitchFamily="2" charset="-78"/>
              </a:rPr>
              <a:t>« </a:t>
            </a:r>
            <a:r>
              <a:rPr lang="fa-IR" dirty="0">
                <a:cs typeface="B Koodak" pitchFamily="2" charset="-78"/>
              </a:rPr>
              <a:t>ابراهیمی » ( 1380 ) نشان داد افرادی که صلۀ رحم را بیشتر انجام می دهند کمتر به افسردگی مبتلا می شوند . </a:t>
            </a:r>
          </a:p>
          <a:p>
            <a:pPr algn="r" rtl="1"/>
            <a:r>
              <a:rPr lang="fa-IR" dirty="0">
                <a:cs typeface="B Koodak" pitchFamily="2" charset="-78"/>
              </a:rPr>
              <a:t>« بحرینیان » و « ایلخانی » ( 1380 ) در پژوهشی دریافتند که 94% افرادی که اقدام به خودکشی کرده بودند پایبند نماز نبودند . آنها بین اقدام به خودکشی و پایبندی به نماز بستگی منفی شدیدی را پیدا کردند .</a:t>
            </a:r>
          </a:p>
          <a:p>
            <a:pPr algn="r" rtl="1"/>
            <a:r>
              <a:rPr lang="fa-IR" dirty="0">
                <a:cs typeface="B Koodak" pitchFamily="2" charset="-78"/>
              </a:rPr>
              <a:t>« جهانمیری » و همکاران ( 1380 ) نشان دادند که بین میزان افسردگی در میان قرائت کنندگان قرآن کریم و سایر فراد اختلاف معنی داری وجود دارد . </a:t>
            </a:r>
          </a:p>
          <a:p>
            <a:pPr algn="r" rtl="1"/>
            <a:r>
              <a:rPr lang="fa-IR" dirty="0">
                <a:cs typeface="B Koodak" pitchFamily="2" charset="-78"/>
              </a:rPr>
              <a:t>« غباری بناب » و همکاران ( 1380 ) دریافتند که بین گروه های دانشجوئی با توکل زیاد و کم ، تفاوت معنی داری از نظر اضطراب خصیصه ای ملاحظه می شود . همچنین آنها در پژوهش دیگری نشان دادند که بین عفو و گذشت و افسردگی همبستگی منفی و معنی داری وجود دارد .  </a:t>
            </a:r>
          </a:p>
          <a:p>
            <a:pPr algn="r" rtl="1"/>
            <a:r>
              <a:rPr lang="fa-IR" dirty="0">
                <a:cs typeface="B Koodak" pitchFamily="2" charset="-78"/>
              </a:rPr>
              <a:t>« قهرمانی » و همکاران ( 1380 ) نشان دادند که روزه داری باعث کاهش علائم اضطراب و افسردگی و بهبود عملکرد اجتماعی شد . </a:t>
            </a:r>
          </a:p>
        </p:txBody>
      </p:sp>
      <p:sp>
        <p:nvSpPr>
          <p:cNvPr id="2" name="Title 1"/>
          <p:cNvSpPr>
            <a:spLocks noGrp="1"/>
          </p:cNvSpPr>
          <p:nvPr>
            <p:ph type="title"/>
          </p:nvPr>
        </p:nvSpPr>
        <p:spPr/>
        <p:txBody>
          <a:bodyPr>
            <a:normAutofit fontScale="90000"/>
          </a:bodyPr>
          <a:lstStyle/>
          <a:p>
            <a:r>
              <a:rPr lang="fa-IR" dirty="0">
                <a:cs typeface="B Koodak" pitchFamily="2" charset="-78"/>
              </a:rPr>
              <a:t>روش های تطابق دینی</a:t>
            </a:r>
            <a:br>
              <a:rPr lang="fa-IR" dirty="0">
                <a:cs typeface="B Koodak" pitchFamily="2" charset="-78"/>
              </a:rPr>
            </a:br>
            <a:r>
              <a:rPr lang="en-US" dirty="0">
                <a:cs typeface="B Koodak" pitchFamily="2" charset="-78"/>
              </a:rPr>
              <a:t>Religious Coping</a:t>
            </a:r>
          </a:p>
        </p:txBody>
      </p:sp>
    </p:spTree>
    <p:extLst>
      <p:ext uri="{BB962C8B-B14F-4D97-AF65-F5344CB8AC3E}">
        <p14:creationId xmlns:p14="http://schemas.microsoft.com/office/powerpoint/2010/main" val="104863763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algn="r" rtl="1"/>
            <a:r>
              <a:rPr lang="fa-IR" dirty="0">
                <a:cs typeface="B Koodak" pitchFamily="2" charset="-78"/>
              </a:rPr>
              <a:t>روش های تطابق دینی در اسلام   </a:t>
            </a:r>
          </a:p>
          <a:p>
            <a:pPr algn="r" rtl="1"/>
            <a:r>
              <a:rPr lang="fa-IR" dirty="0">
                <a:cs typeface="B Koodak" pitchFamily="2" charset="-78"/>
              </a:rPr>
              <a:t>  اسلام مشحون از روش های تطابق سالم است که هر یک کاربرد خود را داشته و مناسب موقعیت خاص خود هستند . از این روش می توان به فهرست بلند زیر اشـاره کرد :  </a:t>
            </a:r>
          </a:p>
          <a:p>
            <a:pPr algn="r" rtl="1"/>
            <a:r>
              <a:rPr lang="fa-IR" dirty="0">
                <a:cs typeface="B Koodak" pitchFamily="2" charset="-78"/>
              </a:rPr>
              <a:t>توکل ، مشورت ، تعـلیه ، صبـر ، استعاذه ، رضا ، تسلیم ، دعا ، عبادت ، تهجد ، تلاوت ، انفاق ، قرض ، استخاره ، ذکر ، زیـارت ، توسل ، صلۀ رحم ، روزه ، کظم غیظ ، عفو و گذشت ، تقوی ، تزکیه ، استغفار ، توبه ، عزاداری مذهبی ، تفریحات سالم ، مسافرت ، گردش در طبیعت ، ورزش ، ازدواج ، اهتمام به امور مسلمانان ، احترام به سالمندان ، عیادت از بیماران ، ترحم و شفقت نسبت به خردسالان ، نیکی به همسایگان ، تفکر و تعقل ، پرهیز از سوء ظن ، عمل نکردن به شک ، انصاف ، عدالت ، احسان ، گذشت ، ایثار ، وفای بـه عهد ، امانت داری ، عفاف ، امید و پرهیز از قنوط و ناامیدی ، تواضع ، علم اندوزی ، کوچک شمردن دنیای مادی ، خشیت ، اجتناب از آرزوهای دور ، راستگوئی ، پرده پوشی ، هجرت ، جهاد ، دفاع ، اخلاص ، مشورت ، میانه روی ، خوش قولی ، قناعت ، طلب روزی ، پاک چشمی و پاک دامنی ، نظافت ، نظم ، سحرخیزی ، صرفه جوئی ، پرهیز از بی کاری ، پرهیز از لغو ، و ... </a:t>
            </a:r>
          </a:p>
        </p:txBody>
      </p:sp>
      <p:sp>
        <p:nvSpPr>
          <p:cNvPr id="2" name="Title 1"/>
          <p:cNvSpPr>
            <a:spLocks noGrp="1"/>
          </p:cNvSpPr>
          <p:nvPr>
            <p:ph type="title"/>
          </p:nvPr>
        </p:nvSpPr>
        <p:spPr/>
        <p:txBody>
          <a:bodyPr>
            <a:normAutofit fontScale="90000"/>
          </a:bodyPr>
          <a:lstStyle/>
          <a:p>
            <a:r>
              <a:rPr lang="fa-IR" dirty="0">
                <a:cs typeface="B Koodak" pitchFamily="2" charset="-78"/>
              </a:rPr>
              <a:t>روش های تطابق دینی</a:t>
            </a:r>
            <a:br>
              <a:rPr lang="fa-IR" dirty="0">
                <a:cs typeface="B Koodak" pitchFamily="2" charset="-78"/>
              </a:rPr>
            </a:br>
            <a:r>
              <a:rPr lang="en-US" dirty="0">
                <a:cs typeface="B Koodak" pitchFamily="2" charset="-78"/>
              </a:rPr>
              <a:t>Religious Coping</a:t>
            </a:r>
          </a:p>
        </p:txBody>
      </p:sp>
    </p:spTree>
    <p:extLst>
      <p:ext uri="{BB962C8B-B14F-4D97-AF65-F5344CB8AC3E}">
        <p14:creationId xmlns:p14="http://schemas.microsoft.com/office/powerpoint/2010/main" val="280879235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algn="r" rtl="1"/>
            <a:r>
              <a:rPr lang="en-US" dirty="0">
                <a:cs typeface="B Koodak" pitchFamily="2" charset="-78"/>
              </a:rPr>
              <a:t>Morris ( 1982 ) </a:t>
            </a:r>
            <a:r>
              <a:rPr lang="fa-IR" dirty="0">
                <a:cs typeface="B Koodak" pitchFamily="2" charset="-78"/>
              </a:rPr>
              <a:t>پس از تحقيقي به نقش « زيارت مذهبي » در سلامت روان و كاهش اضطراب و افسردگي اشاره كرده است . </a:t>
            </a:r>
          </a:p>
          <a:p>
            <a:pPr algn="r" rtl="1"/>
            <a:r>
              <a:rPr lang="en-US" dirty="0" err="1">
                <a:cs typeface="B Koodak" pitchFamily="2" charset="-78"/>
              </a:rPr>
              <a:t>Galanter</a:t>
            </a:r>
            <a:r>
              <a:rPr lang="en-US" dirty="0">
                <a:cs typeface="B Koodak" pitchFamily="2" charset="-78"/>
              </a:rPr>
              <a:t> </a:t>
            </a:r>
            <a:r>
              <a:rPr lang="fa-IR" dirty="0">
                <a:cs typeface="B Koodak" pitchFamily="2" charset="-78"/>
              </a:rPr>
              <a:t>و همکاران ( 1991 ) ، و </a:t>
            </a:r>
            <a:r>
              <a:rPr lang="en-US" dirty="0" err="1">
                <a:cs typeface="B Koodak" pitchFamily="2" charset="-78"/>
              </a:rPr>
              <a:t>Azhar</a:t>
            </a:r>
            <a:r>
              <a:rPr lang="en-US" dirty="0">
                <a:cs typeface="B Koodak" pitchFamily="2" charset="-78"/>
              </a:rPr>
              <a:t>  </a:t>
            </a:r>
            <a:r>
              <a:rPr lang="fa-IR" dirty="0">
                <a:cs typeface="B Koodak" pitchFamily="2" charset="-78"/>
              </a:rPr>
              <a:t>و </a:t>
            </a:r>
            <a:r>
              <a:rPr lang="en-US" dirty="0" err="1">
                <a:cs typeface="B Koodak" pitchFamily="2" charset="-78"/>
              </a:rPr>
              <a:t>Varma</a:t>
            </a:r>
            <a:r>
              <a:rPr lang="en-US" dirty="0">
                <a:cs typeface="B Koodak" pitchFamily="2" charset="-78"/>
              </a:rPr>
              <a:t> ( 1994 </a:t>
            </a:r>
            <a:r>
              <a:rPr lang="fa-IR" dirty="0">
                <a:cs typeface="B Koodak" pitchFamily="2" charset="-78"/>
              </a:rPr>
              <a:t>و 1995 ) گزارش كردند كه وقتي رواندرماني مذهبي براي بيماران مبتلا به ناخوشی های روانی به همراه دارو درماني اعمال مي شود ، اين افراد سريع تر بهبود پيدا مي كنند . </a:t>
            </a:r>
          </a:p>
          <a:p>
            <a:pPr algn="r" rtl="1"/>
            <a:r>
              <a:rPr lang="en-US" dirty="0" err="1">
                <a:cs typeface="B Koodak" pitchFamily="2" charset="-78"/>
              </a:rPr>
              <a:t>Razali</a:t>
            </a:r>
            <a:r>
              <a:rPr lang="en-US" dirty="0">
                <a:cs typeface="B Koodak" pitchFamily="2" charset="-78"/>
              </a:rPr>
              <a:t> </a:t>
            </a:r>
            <a:r>
              <a:rPr lang="fa-IR" dirty="0">
                <a:cs typeface="B Koodak" pitchFamily="2" charset="-78"/>
              </a:rPr>
              <a:t>و همكاران ( 1998 ) نشان دادند كه بيماران مبتلا به افسردگي و اضطراب كه داراي زمينۀ مذهبي قوي هستند ، سريع تر از آنهائی كه اين زمينه را ندارند بهبود مي يابند .</a:t>
            </a:r>
          </a:p>
          <a:p>
            <a:pPr algn="r" rtl="1"/>
            <a:r>
              <a:rPr lang="fa-IR" dirty="0">
                <a:cs typeface="B Koodak" pitchFamily="2" charset="-78"/>
              </a:rPr>
              <a:t>	به گزارش</a:t>
            </a:r>
            <a:r>
              <a:rPr lang="en-US" dirty="0">
                <a:cs typeface="B Koodak" pitchFamily="2" charset="-78"/>
              </a:rPr>
              <a:t>Hales  ( 2001 ) </a:t>
            </a:r>
            <a:r>
              <a:rPr lang="fa-IR" dirty="0">
                <a:cs typeface="B Koodak" pitchFamily="2" charset="-78"/>
              </a:rPr>
              <a:t>بررسي 139 تحقيق علمي جداگانه نشان مي دهد كه اعتقادات و فعاليت هاي مذهبي از قبيل دعا كردن ، شركت در مراسم ديني ، و برقراري ارتباط با خداوند ، بر سلامت و بهبود رواني افراد تأثير مي گذارد . </a:t>
            </a:r>
          </a:p>
          <a:p>
            <a:pPr algn="r" rtl="1"/>
            <a:r>
              <a:rPr lang="fa-IR" dirty="0">
                <a:cs typeface="B Koodak" pitchFamily="2" charset="-78"/>
              </a:rPr>
              <a:t>	یافته هائی از این دست آنقدر زیادند که واقعاً اشاره به همۀ آنها در این مقال امکان ندارد . این یافته ها نشان می دهند که ما باید در درمان بیماران به پتانسیل های معنوی و دینی آنها دست یازیم . </a:t>
            </a:r>
          </a:p>
        </p:txBody>
      </p:sp>
      <p:sp>
        <p:nvSpPr>
          <p:cNvPr id="2" name="Title 1"/>
          <p:cNvSpPr>
            <a:spLocks noGrp="1"/>
          </p:cNvSpPr>
          <p:nvPr>
            <p:ph type="title"/>
          </p:nvPr>
        </p:nvSpPr>
        <p:spPr/>
        <p:txBody>
          <a:bodyPr>
            <a:normAutofit fontScale="90000"/>
          </a:bodyPr>
          <a:lstStyle/>
          <a:p>
            <a:r>
              <a:rPr lang="fa-IR" dirty="0">
                <a:cs typeface="B Koodak" pitchFamily="2" charset="-78"/>
              </a:rPr>
              <a:t>رواندرماني دینی</a:t>
            </a:r>
            <a:br>
              <a:rPr lang="fa-IR" dirty="0">
                <a:cs typeface="B Koodak" pitchFamily="2" charset="-78"/>
              </a:rPr>
            </a:br>
            <a:r>
              <a:rPr lang="en-US" dirty="0">
                <a:cs typeface="B Koodak" pitchFamily="2" charset="-78"/>
              </a:rPr>
              <a:t>Religious </a:t>
            </a:r>
            <a:r>
              <a:rPr lang="en-US" dirty="0" err="1" smtClean="0">
                <a:cs typeface="B Koodak" pitchFamily="2" charset="-78"/>
              </a:rPr>
              <a:t>Psychothrapy</a:t>
            </a:r>
            <a:endParaRPr lang="en-US" dirty="0">
              <a:cs typeface="B Koodak" pitchFamily="2" charset="-78"/>
            </a:endParaRPr>
          </a:p>
        </p:txBody>
      </p:sp>
    </p:spTree>
    <p:extLst>
      <p:ext uri="{BB962C8B-B14F-4D97-AF65-F5344CB8AC3E}">
        <p14:creationId xmlns:p14="http://schemas.microsoft.com/office/powerpoint/2010/main" val="184657825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pPr algn="r" rtl="1"/>
            <a:r>
              <a:rPr lang="fa-IR" dirty="0">
                <a:cs typeface="B Koodak" pitchFamily="2" charset="-78"/>
              </a:rPr>
              <a:t>به اعتقاد </a:t>
            </a:r>
            <a:r>
              <a:rPr lang="en-US" dirty="0">
                <a:cs typeface="B Koodak" pitchFamily="2" charset="-78"/>
              </a:rPr>
              <a:t>Taylor ( 2001 ) </a:t>
            </a:r>
            <a:r>
              <a:rPr lang="fa-IR" dirty="0">
                <a:cs typeface="B Koodak" pitchFamily="2" charset="-78"/>
              </a:rPr>
              <a:t>زمینه های تجربی ، بالینی ، و آکادمیک نشان می دهد که نظام های عقیدتی مهمتر از آن هسـتند که بتـوان به آنها کم توجهی کرد . در واقع همان گونه که </a:t>
            </a:r>
            <a:r>
              <a:rPr lang="en-US" dirty="0">
                <a:cs typeface="B Koodak" pitchFamily="2" charset="-78"/>
              </a:rPr>
              <a:t>Carol Osman Brown ( 2004 ) </a:t>
            </a:r>
            <a:r>
              <a:rPr lang="fa-IR" dirty="0">
                <a:cs typeface="B Koodak" pitchFamily="2" charset="-78"/>
              </a:rPr>
              <a:t>اشاره می کند در فرهنگ های گوناگون جهان درمانگران زیادی از جمله پزشکان ، داروسازان ، و رواندرمانگران بوده اند که اشکالی از درمان های عبادی و انواعی از مداخله های دعاگونه را در کارهای خود مورد استفاده قرار داده اند . امروزه صاحبنظران زیادی وجود دارند ، که برخلاف نظر فروید ، رفتار مذهبی را دلیل بر یک وضعیت نوروتیک نمی دانند که طرد آن از راه روانکاوی لازم باشد . اکنون تقلیل گرائی ( </a:t>
            </a:r>
            <a:r>
              <a:rPr lang="en-US" dirty="0">
                <a:cs typeface="B Koodak" pitchFamily="2" charset="-78"/>
              </a:rPr>
              <a:t>reductionism ) </a:t>
            </a:r>
            <a:r>
              <a:rPr lang="fa-IR" dirty="0">
                <a:cs typeface="B Koodak" pitchFamily="2" charset="-78"/>
              </a:rPr>
              <a:t>که بنای آن در اولین کارهای فروید نهاده شد ، مورد تجدید نظرقرار گرفته و جای خود را به دیدگاه های جامع ( </a:t>
            </a:r>
            <a:r>
              <a:rPr lang="en-US" dirty="0" err="1">
                <a:cs typeface="B Koodak" pitchFamily="2" charset="-78"/>
              </a:rPr>
              <a:t>holestic</a:t>
            </a:r>
            <a:r>
              <a:rPr lang="en-US" dirty="0">
                <a:cs typeface="B Koodak" pitchFamily="2" charset="-78"/>
              </a:rPr>
              <a:t>  approach ) </a:t>
            </a:r>
            <a:r>
              <a:rPr lang="fa-IR" dirty="0">
                <a:cs typeface="B Koodak" pitchFamily="2" charset="-78"/>
              </a:rPr>
              <a:t>داده است . به اعتقاد </a:t>
            </a:r>
            <a:r>
              <a:rPr lang="en-US" dirty="0">
                <a:cs typeface="B Koodak" pitchFamily="2" charset="-78"/>
              </a:rPr>
              <a:t>Taylor </a:t>
            </a:r>
            <a:r>
              <a:rPr lang="fa-IR" dirty="0">
                <a:cs typeface="B Koodak" pitchFamily="2" charset="-78"/>
              </a:rPr>
              <a:t>ما بایستی بار دیگر دخالت نظام های عقیدتی را در میان تعدد و پیچیدگی عوامل اثرگذار بر رفتار انسان مورد ملاحظه قرار دهیم ، زیرا درمانگران با استفاده از این دیدگاه می توانند نتایج سودمندی به دست آورند . </a:t>
            </a:r>
            <a:endParaRPr lang="en-US" dirty="0">
              <a:cs typeface="B Koodak" pitchFamily="2" charset="-78"/>
            </a:endParaRPr>
          </a:p>
        </p:txBody>
      </p:sp>
      <p:sp>
        <p:nvSpPr>
          <p:cNvPr id="2" name="Title 1"/>
          <p:cNvSpPr>
            <a:spLocks noGrp="1"/>
          </p:cNvSpPr>
          <p:nvPr>
            <p:ph type="title"/>
          </p:nvPr>
        </p:nvSpPr>
        <p:spPr/>
        <p:txBody>
          <a:bodyPr>
            <a:normAutofit fontScale="90000"/>
          </a:bodyPr>
          <a:lstStyle/>
          <a:p>
            <a:r>
              <a:rPr lang="fa-IR" dirty="0">
                <a:cs typeface="B Koodak" pitchFamily="2" charset="-78"/>
              </a:rPr>
              <a:t>رواندرماني دینی</a:t>
            </a:r>
            <a:br>
              <a:rPr lang="fa-IR" dirty="0">
                <a:cs typeface="B Koodak" pitchFamily="2" charset="-78"/>
              </a:rPr>
            </a:br>
            <a:r>
              <a:rPr lang="en-US" dirty="0">
                <a:cs typeface="B Koodak" pitchFamily="2" charset="-78"/>
              </a:rPr>
              <a:t>Religious </a:t>
            </a:r>
            <a:r>
              <a:rPr lang="en-US" dirty="0" err="1" smtClean="0">
                <a:cs typeface="B Koodak" pitchFamily="2" charset="-78"/>
              </a:rPr>
              <a:t>Psychothrapy</a:t>
            </a:r>
            <a:endParaRPr lang="en-US" dirty="0">
              <a:cs typeface="B Koodak" pitchFamily="2" charset="-78"/>
            </a:endParaRPr>
          </a:p>
        </p:txBody>
      </p:sp>
    </p:spTree>
    <p:extLst>
      <p:ext uri="{BB962C8B-B14F-4D97-AF65-F5344CB8AC3E}">
        <p14:creationId xmlns:p14="http://schemas.microsoft.com/office/powerpoint/2010/main" val="46872835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62500" lnSpcReduction="20000"/>
          </a:bodyPr>
          <a:lstStyle/>
          <a:p>
            <a:pPr algn="r" rtl="1"/>
            <a:r>
              <a:rPr lang="en-US" dirty="0">
                <a:cs typeface="B Koodak" pitchFamily="2" charset="-78"/>
              </a:rPr>
              <a:t>Sue ( 2000 ) </a:t>
            </a:r>
            <a:r>
              <a:rPr lang="fa-IR" dirty="0">
                <a:cs typeface="B Koodak" pitchFamily="2" charset="-78"/>
              </a:rPr>
              <a:t>استاد روانشناسی دانشگاه کالیفرنیا ذکر کرده ، امروزه تنوع عقیدتی و مذهبی بخشی از جریان بالفعل فرهنگ است و لذا یکی از مؤلفه های لازم برای رواندرمانی برخورداری از صلاحیت های مذهبی است . </a:t>
            </a:r>
          </a:p>
          <a:p>
            <a:pPr algn="r" rtl="1"/>
            <a:r>
              <a:rPr lang="fa-IR" dirty="0">
                <a:cs typeface="B Koodak" pitchFamily="2" charset="-78"/>
              </a:rPr>
              <a:t>همچنین </a:t>
            </a:r>
            <a:r>
              <a:rPr lang="en-US" dirty="0">
                <a:cs typeface="B Koodak" pitchFamily="2" charset="-78"/>
              </a:rPr>
              <a:t>Hackney ( 2000 )  </a:t>
            </a:r>
            <a:r>
              <a:rPr lang="fa-IR" dirty="0">
                <a:cs typeface="B Koodak" pitchFamily="2" charset="-78"/>
              </a:rPr>
              <a:t>استاد آموزش مشاورۀ دانشگاه « فیرفیلد »  آمریکا معتقد است که امروزه باید معنویت و چندگانگی فرهنگی را به مثابۀ دو رویۀ کتاب رواندرمانی در نظر گرفت .</a:t>
            </a:r>
          </a:p>
          <a:p>
            <a:pPr algn="r" rtl="1"/>
            <a:r>
              <a:rPr lang="en-US" dirty="0">
                <a:cs typeface="B Koodak" pitchFamily="2" charset="-78"/>
              </a:rPr>
              <a:t>Dawson ( 2000 ) </a:t>
            </a:r>
            <a:r>
              <a:rPr lang="fa-IR" dirty="0">
                <a:cs typeface="B Koodak" pitchFamily="2" charset="-78"/>
              </a:rPr>
              <a:t>نیز به شواهدی اشاره می کند که نشان می دهند روانشناسی در حال آزاد کردن خود از بند سوگیری های ضددینی است که به قول خودش بدبختانه از دیدگاه کهنه اما جهانی فروید بر جای مانده اند . </a:t>
            </a:r>
          </a:p>
          <a:p>
            <a:pPr algn="r" rtl="1"/>
            <a:r>
              <a:rPr lang="fa-IR" dirty="0">
                <a:cs typeface="B Koodak" pitchFamily="2" charset="-78"/>
              </a:rPr>
              <a:t>به عقیدۀ </a:t>
            </a:r>
            <a:r>
              <a:rPr lang="en-US" dirty="0" err="1">
                <a:cs typeface="B Koodak" pitchFamily="2" charset="-78"/>
              </a:rPr>
              <a:t>D’Onofrio</a:t>
            </a:r>
            <a:r>
              <a:rPr lang="en-US" dirty="0">
                <a:cs typeface="B Koodak" pitchFamily="2" charset="-78"/>
              </a:rPr>
              <a:t>  ( 2000 ) </a:t>
            </a:r>
            <a:r>
              <a:rPr lang="fa-IR" dirty="0">
                <a:cs typeface="B Koodak" pitchFamily="2" charset="-78"/>
              </a:rPr>
              <a:t>درمانگر برای آنکه موفق باشد بایستی آن نظام دینی را که به دنیای مراجعه کننده شکل می دهد بکاود . </a:t>
            </a:r>
          </a:p>
          <a:p>
            <a:pPr algn="r" rtl="1"/>
            <a:r>
              <a:rPr lang="fa-IR" dirty="0">
                <a:cs typeface="B Koodak" pitchFamily="2" charset="-78"/>
              </a:rPr>
              <a:t>دیدگاه </a:t>
            </a:r>
            <a:r>
              <a:rPr lang="en-US" dirty="0" err="1">
                <a:cs typeface="B Koodak" pitchFamily="2" charset="-78"/>
              </a:rPr>
              <a:t>Sollod</a:t>
            </a:r>
            <a:r>
              <a:rPr lang="en-US" dirty="0">
                <a:cs typeface="B Koodak" pitchFamily="2" charset="-78"/>
              </a:rPr>
              <a:t> ( 1993 ) </a:t>
            </a:r>
            <a:r>
              <a:rPr lang="fa-IR" dirty="0">
                <a:cs typeface="B Koodak" pitchFamily="2" charset="-78"/>
              </a:rPr>
              <a:t>هم آنست که رواندرمانی عرفی و مرسوم بصیرت خود را نسبت به جنبه های مهمی از تجارب بشری که همان تجارب معنوی است از دست داده است ، در حالیکه این تجارب می توانند در مشکلات زندگی به کمک مردم بیایند .  </a:t>
            </a:r>
          </a:p>
          <a:p>
            <a:pPr algn="r" rtl="1"/>
            <a:r>
              <a:rPr lang="fa-IR" dirty="0">
                <a:cs typeface="B Koodak" pitchFamily="2" charset="-78"/>
              </a:rPr>
              <a:t>با توجه به شرح حالی که </a:t>
            </a:r>
            <a:r>
              <a:rPr lang="en-US" dirty="0" err="1">
                <a:cs typeface="B Koodak" pitchFamily="2" charset="-78"/>
              </a:rPr>
              <a:t>Amaro</a:t>
            </a:r>
            <a:r>
              <a:rPr lang="en-US" dirty="0">
                <a:cs typeface="B Koodak" pitchFamily="2" charset="-78"/>
              </a:rPr>
              <a:t> ( 1998 ) </a:t>
            </a:r>
            <a:r>
              <a:rPr lang="fa-IR" dirty="0">
                <a:cs typeface="B Koodak" pitchFamily="2" charset="-78"/>
              </a:rPr>
              <a:t>از برخی بیماران ذکر کرده اسـت می توان استنباط کرد که عدم ارضاء نیاز به یک خیر برتر ( خدا ) ، ممکن است به وسیلۀ سمپتوم هائی از قبیل درگیری های خانوادگی ، هراس ، احساس گناه ، ناتوانی جنسی ، و امثال آنها مخفی شـود </a:t>
            </a:r>
            <a:r>
              <a:rPr lang="fa-IR" dirty="0" smtClean="0">
                <a:cs typeface="B Koodak" pitchFamily="2" charset="-78"/>
              </a:rPr>
              <a:t>.</a:t>
            </a:r>
          </a:p>
          <a:p>
            <a:pPr algn="r" rtl="1"/>
            <a:r>
              <a:rPr lang="en-US" dirty="0" err="1">
                <a:cs typeface="B Koodak" pitchFamily="2" charset="-78"/>
              </a:rPr>
              <a:t>Endler</a:t>
            </a:r>
            <a:r>
              <a:rPr lang="en-US" dirty="0">
                <a:cs typeface="B Koodak" pitchFamily="2" charset="-78"/>
              </a:rPr>
              <a:t>  </a:t>
            </a:r>
            <a:r>
              <a:rPr lang="fa-IR" dirty="0">
                <a:cs typeface="B Koodak" pitchFamily="2" charset="-78"/>
              </a:rPr>
              <a:t>و </a:t>
            </a:r>
            <a:r>
              <a:rPr lang="en-US" dirty="0" err="1">
                <a:cs typeface="B Koodak" pitchFamily="2" charset="-78"/>
              </a:rPr>
              <a:t>Zeidner</a:t>
            </a:r>
            <a:r>
              <a:rPr lang="en-US" dirty="0">
                <a:cs typeface="B Koodak" pitchFamily="2" charset="-78"/>
              </a:rPr>
              <a:t>  ( 1996 ) </a:t>
            </a:r>
            <a:r>
              <a:rPr lang="fa-IR" dirty="0">
                <a:cs typeface="B Koodak" pitchFamily="2" charset="-78"/>
              </a:rPr>
              <a:t>هم اشاره کرده اند که برقراری آسودگی معنوی یا حمایت معنوی می تواند به عنوان یک استراتژی تطابقی به کار گرفته شود . </a:t>
            </a:r>
            <a:endParaRPr lang="en-US" dirty="0">
              <a:cs typeface="B Koodak" pitchFamily="2" charset="-78"/>
            </a:endParaRPr>
          </a:p>
        </p:txBody>
      </p:sp>
      <p:sp>
        <p:nvSpPr>
          <p:cNvPr id="2" name="Title 1"/>
          <p:cNvSpPr>
            <a:spLocks noGrp="1"/>
          </p:cNvSpPr>
          <p:nvPr>
            <p:ph type="title"/>
          </p:nvPr>
        </p:nvSpPr>
        <p:spPr/>
        <p:txBody>
          <a:bodyPr>
            <a:normAutofit fontScale="90000"/>
          </a:bodyPr>
          <a:lstStyle/>
          <a:p>
            <a:r>
              <a:rPr lang="fa-IR" dirty="0">
                <a:cs typeface="B Koodak" pitchFamily="2" charset="-78"/>
              </a:rPr>
              <a:t>رواندرماني دینی</a:t>
            </a:r>
            <a:br>
              <a:rPr lang="fa-IR" dirty="0">
                <a:cs typeface="B Koodak" pitchFamily="2" charset="-78"/>
              </a:rPr>
            </a:br>
            <a:r>
              <a:rPr lang="en-US" dirty="0">
                <a:cs typeface="B Koodak" pitchFamily="2" charset="-78"/>
              </a:rPr>
              <a:t>Religious </a:t>
            </a:r>
            <a:r>
              <a:rPr lang="en-US" dirty="0" err="1" smtClean="0">
                <a:cs typeface="B Koodak" pitchFamily="2" charset="-78"/>
              </a:rPr>
              <a:t>Psychothrapy</a:t>
            </a:r>
            <a:endParaRPr lang="en-US" dirty="0">
              <a:cs typeface="B Koodak" pitchFamily="2" charset="-78"/>
            </a:endParaRPr>
          </a:p>
        </p:txBody>
      </p:sp>
    </p:spTree>
    <p:extLst>
      <p:ext uri="{BB962C8B-B14F-4D97-AF65-F5344CB8AC3E}">
        <p14:creationId xmlns:p14="http://schemas.microsoft.com/office/powerpoint/2010/main" val="372533415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lgn="r" rtl="1"/>
            <a:r>
              <a:rPr lang="fa-IR" dirty="0">
                <a:cs typeface="B Koodak" pitchFamily="2" charset="-78"/>
              </a:rPr>
              <a:t>امروزه صاحبنظران زیادی وجود دارند ، که برخلاف نظر فروید ، رفتار مذهبی را دلیل بر یک وضعیت نوروتیک نمی دانند که طرد آن از راه روانکاوی لازم باشد . اکنون تقلیل گرائی ( </a:t>
            </a:r>
            <a:r>
              <a:rPr lang="en-US" dirty="0">
                <a:cs typeface="B Koodak" pitchFamily="2" charset="-78"/>
              </a:rPr>
              <a:t>reductionism ) </a:t>
            </a:r>
            <a:r>
              <a:rPr lang="fa-IR" dirty="0">
                <a:cs typeface="B Koodak" pitchFamily="2" charset="-78"/>
              </a:rPr>
              <a:t>که بنای آن در اولین کارهای فروید نهاده شد ، مورد تجدید نظرقرار گرفته و جای خود را به دیدگاه های جامع ( </a:t>
            </a:r>
            <a:r>
              <a:rPr lang="en-US" dirty="0" err="1">
                <a:cs typeface="B Koodak" pitchFamily="2" charset="-78"/>
              </a:rPr>
              <a:t>holestic</a:t>
            </a:r>
            <a:r>
              <a:rPr lang="en-US" dirty="0">
                <a:cs typeface="B Koodak" pitchFamily="2" charset="-78"/>
              </a:rPr>
              <a:t>  approach ) </a:t>
            </a:r>
            <a:r>
              <a:rPr lang="fa-IR" dirty="0">
                <a:cs typeface="B Koodak" pitchFamily="2" charset="-78"/>
              </a:rPr>
              <a:t>داده است . به اعتقاد </a:t>
            </a:r>
            <a:r>
              <a:rPr lang="en-US" dirty="0">
                <a:cs typeface="B Koodak" pitchFamily="2" charset="-78"/>
              </a:rPr>
              <a:t>Taylor </a:t>
            </a:r>
            <a:r>
              <a:rPr lang="fa-IR" dirty="0">
                <a:cs typeface="B Koodak" pitchFamily="2" charset="-78"/>
              </a:rPr>
              <a:t>ما بایستی بار دیگر دخالت نظام های عقیدتی را در میان تعدد و پیچیدگی عوامل اثرگذار بر رفتار انسان مورد ملاحظه قرار دهیم ، زیرا درمانگران با استفاده از این دیدگاه می توانند نتایج سودمندی به دست آورند . </a:t>
            </a:r>
            <a:endParaRPr lang="fa-IR" dirty="0" smtClean="0">
              <a:cs typeface="B Koodak" pitchFamily="2" charset="-78"/>
            </a:endParaRPr>
          </a:p>
          <a:p>
            <a:pPr algn="r" rtl="1"/>
            <a:r>
              <a:rPr lang="fa-IR" dirty="0">
                <a:cs typeface="B Koodak" pitchFamily="2" charset="-78"/>
              </a:rPr>
              <a:t>از سوی دیگر همان گونه که </a:t>
            </a:r>
            <a:r>
              <a:rPr lang="en-US" dirty="0" err="1">
                <a:cs typeface="B Koodak" pitchFamily="2" charset="-78"/>
              </a:rPr>
              <a:t>Sollod</a:t>
            </a:r>
            <a:r>
              <a:rPr lang="en-US" dirty="0">
                <a:cs typeface="B Koodak" pitchFamily="2" charset="-78"/>
              </a:rPr>
              <a:t> ( 1982 ) </a:t>
            </a:r>
            <a:r>
              <a:rPr lang="fa-IR" dirty="0">
                <a:cs typeface="B Koodak" pitchFamily="2" charset="-78"/>
              </a:rPr>
              <a:t>و </a:t>
            </a:r>
            <a:r>
              <a:rPr lang="en-US" dirty="0" err="1">
                <a:cs typeface="B Koodak" pitchFamily="2" charset="-78"/>
              </a:rPr>
              <a:t>Perrez</a:t>
            </a:r>
            <a:r>
              <a:rPr lang="en-US" dirty="0">
                <a:cs typeface="B Koodak" pitchFamily="2" charset="-78"/>
              </a:rPr>
              <a:t> ( 1989 ) </a:t>
            </a:r>
            <a:r>
              <a:rPr lang="fa-IR" dirty="0">
                <a:cs typeface="B Koodak" pitchFamily="2" charset="-78"/>
              </a:rPr>
              <a:t>هم اشاره کرده اند این انگاره یا فرض ظاهراً مسلم که روش های رواندرمانی مرسوم ، از ریشه های علمی روشنی برخوردار هستند ، واقعاً مورد مناقشه است . </a:t>
            </a:r>
            <a:endParaRPr lang="en-US" dirty="0">
              <a:cs typeface="B Koodak" pitchFamily="2" charset="-78"/>
            </a:endParaRPr>
          </a:p>
        </p:txBody>
      </p:sp>
      <p:sp>
        <p:nvSpPr>
          <p:cNvPr id="2" name="Title 1"/>
          <p:cNvSpPr>
            <a:spLocks noGrp="1"/>
          </p:cNvSpPr>
          <p:nvPr>
            <p:ph type="title"/>
          </p:nvPr>
        </p:nvSpPr>
        <p:spPr/>
        <p:txBody>
          <a:bodyPr>
            <a:normAutofit fontScale="90000"/>
          </a:bodyPr>
          <a:lstStyle/>
          <a:p>
            <a:r>
              <a:rPr lang="fa-IR" dirty="0">
                <a:cs typeface="B Koodak" pitchFamily="2" charset="-78"/>
              </a:rPr>
              <a:t>رواندرماني دینی</a:t>
            </a:r>
            <a:br>
              <a:rPr lang="fa-IR" dirty="0">
                <a:cs typeface="B Koodak" pitchFamily="2" charset="-78"/>
              </a:rPr>
            </a:br>
            <a:r>
              <a:rPr lang="en-US" dirty="0">
                <a:cs typeface="B Koodak" pitchFamily="2" charset="-78"/>
              </a:rPr>
              <a:t>Religious </a:t>
            </a:r>
            <a:r>
              <a:rPr lang="en-US" dirty="0" err="1" smtClean="0">
                <a:cs typeface="B Koodak" pitchFamily="2" charset="-78"/>
              </a:rPr>
              <a:t>Psychothrapy</a:t>
            </a:r>
            <a:endParaRPr lang="en-US" dirty="0">
              <a:cs typeface="B Koodak" pitchFamily="2" charset="-78"/>
            </a:endParaRPr>
          </a:p>
        </p:txBody>
      </p:sp>
    </p:spTree>
    <p:extLst>
      <p:ext uri="{BB962C8B-B14F-4D97-AF65-F5344CB8AC3E}">
        <p14:creationId xmlns:p14="http://schemas.microsoft.com/office/powerpoint/2010/main" val="200221482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algn="r" rtl="1"/>
            <a:r>
              <a:rPr lang="fa-IR" dirty="0">
                <a:cs typeface="B Koodak" pitchFamily="2" charset="-78"/>
              </a:rPr>
              <a:t>از نگاه </a:t>
            </a:r>
            <a:r>
              <a:rPr lang="en-US" dirty="0" err="1">
                <a:cs typeface="B Koodak" pitchFamily="2" charset="-78"/>
              </a:rPr>
              <a:t>Sollod</a:t>
            </a:r>
            <a:r>
              <a:rPr lang="en-US" dirty="0">
                <a:cs typeface="B Koodak" pitchFamily="2" charset="-78"/>
              </a:rPr>
              <a:t>  </a:t>
            </a:r>
            <a:r>
              <a:rPr lang="fa-IR" dirty="0">
                <a:cs typeface="B Koodak" pitchFamily="2" charset="-78"/>
              </a:rPr>
              <a:t>بخش زیادی از تکنیک های رواندرمانی معمول و مرسوم نشأت گرفته از سنّت ها و آموزه های معنوی بوده و یا شامل روش هائی شبیه به روش های درمانی سنتی و معنوی می باشند . مثلاً در دیدگاه رواندرمانی فرویدی می توان به وجود عناصر « اسرار آمیز » اشاره کرد . </a:t>
            </a:r>
            <a:r>
              <a:rPr lang="en-US" dirty="0" err="1">
                <a:cs typeface="B Koodak" pitchFamily="2" charset="-78"/>
              </a:rPr>
              <a:t>Bakan</a:t>
            </a:r>
            <a:r>
              <a:rPr lang="en-US" dirty="0">
                <a:cs typeface="B Koodak" pitchFamily="2" charset="-78"/>
              </a:rPr>
              <a:t> ( 1958 ) </a:t>
            </a:r>
            <a:r>
              <a:rPr lang="fa-IR" dirty="0">
                <a:cs typeface="B Koodak" pitchFamily="2" charset="-78"/>
              </a:rPr>
              <a:t>و </a:t>
            </a:r>
            <a:r>
              <a:rPr lang="en-US" dirty="0">
                <a:cs typeface="B Koodak" pitchFamily="2" charset="-78"/>
              </a:rPr>
              <a:t>Fodor ( 1971 ) </a:t>
            </a:r>
            <a:r>
              <a:rPr lang="fa-IR" dirty="0">
                <a:cs typeface="B Koodak" pitchFamily="2" charset="-78"/>
              </a:rPr>
              <a:t>هم اهمیتی را که فروید به « رؤیا » می داد برگرفته از ایدۀ ذهن ناخودآگاه (</a:t>
            </a:r>
            <a:r>
              <a:rPr lang="en-US" dirty="0">
                <a:cs typeface="B Koodak" pitchFamily="2" charset="-78"/>
              </a:rPr>
              <a:t>subconscious mind) </a:t>
            </a:r>
            <a:r>
              <a:rPr lang="fa-IR" dirty="0">
                <a:cs typeface="B Koodak" pitchFamily="2" charset="-78"/>
              </a:rPr>
              <a:t>در عرفان رمزی می دانند . یا مثلاً </a:t>
            </a:r>
            <a:r>
              <a:rPr lang="en-US" dirty="0" err="1">
                <a:cs typeface="B Koodak" pitchFamily="2" charset="-78"/>
              </a:rPr>
              <a:t>Sollod</a:t>
            </a:r>
            <a:r>
              <a:rPr lang="en-US" dirty="0">
                <a:cs typeface="B Koodak" pitchFamily="2" charset="-78"/>
              </a:rPr>
              <a:t> ( 1978 ) </a:t>
            </a:r>
            <a:r>
              <a:rPr lang="fa-IR" dirty="0">
                <a:cs typeface="B Koodak" pitchFamily="2" charset="-78"/>
              </a:rPr>
              <a:t>معتـقد اسـت که روش درمان مراجع محور « راجرز » ( 1980 ) نیز تحت تأثیر دیدگاه های پروتستانتیسم مسیحی به وجود آمده است . </a:t>
            </a:r>
          </a:p>
          <a:p>
            <a:pPr algn="r" rtl="1"/>
            <a:r>
              <a:rPr lang="fa-IR" dirty="0">
                <a:cs typeface="B Koodak" pitchFamily="2" charset="-78"/>
              </a:rPr>
              <a:t>رواندرمانی مرسوم با وجود چنین ریشه هائی مدت ها تلاش کرده است تا از دین و معنویت فاصله بگیرد . </a:t>
            </a:r>
            <a:endParaRPr lang="en-US" dirty="0">
              <a:cs typeface="B Koodak" pitchFamily="2" charset="-78"/>
            </a:endParaRPr>
          </a:p>
        </p:txBody>
      </p:sp>
      <p:sp>
        <p:nvSpPr>
          <p:cNvPr id="2" name="Title 1"/>
          <p:cNvSpPr>
            <a:spLocks noGrp="1"/>
          </p:cNvSpPr>
          <p:nvPr>
            <p:ph type="title"/>
          </p:nvPr>
        </p:nvSpPr>
        <p:spPr/>
        <p:txBody>
          <a:bodyPr>
            <a:normAutofit fontScale="90000"/>
          </a:bodyPr>
          <a:lstStyle/>
          <a:p>
            <a:r>
              <a:rPr lang="fa-IR" dirty="0">
                <a:cs typeface="B Koodak" pitchFamily="2" charset="-78"/>
              </a:rPr>
              <a:t>رواندرماني دینی</a:t>
            </a:r>
            <a:br>
              <a:rPr lang="fa-IR" dirty="0">
                <a:cs typeface="B Koodak" pitchFamily="2" charset="-78"/>
              </a:rPr>
            </a:br>
            <a:r>
              <a:rPr lang="en-US" dirty="0">
                <a:cs typeface="B Koodak" pitchFamily="2" charset="-78"/>
              </a:rPr>
              <a:t>Religious </a:t>
            </a:r>
            <a:r>
              <a:rPr lang="en-US" dirty="0" err="1" smtClean="0">
                <a:cs typeface="B Koodak" pitchFamily="2" charset="-78"/>
              </a:rPr>
              <a:t>Psychothrapy</a:t>
            </a:r>
            <a:endParaRPr lang="en-US" dirty="0">
              <a:cs typeface="B Koodak" pitchFamily="2" charset="-78"/>
            </a:endParaRPr>
          </a:p>
        </p:txBody>
      </p:sp>
    </p:spTree>
    <p:extLst>
      <p:ext uri="{BB962C8B-B14F-4D97-AF65-F5344CB8AC3E}">
        <p14:creationId xmlns:p14="http://schemas.microsoft.com/office/powerpoint/2010/main" val="87803300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lgn="r" rtl="1"/>
            <a:r>
              <a:rPr lang="fa-IR" dirty="0">
                <a:cs typeface="B Koodak" pitchFamily="2" charset="-78"/>
              </a:rPr>
              <a:t>	با وجود آنکه دنیای رواندرمانی اکنون در سطح علمی و پژوهشی کاربرد دین را در درمان به رسمیت شناخته است ، اما متأسفانه در سطح عملی هنوز هم بسیاری از روانپزشکان و روانشـناسان جهان بـه صورت یک سـنّت ، بیماران خود را از بابت پایبندی های مذهبی سرزنش می کنند و این قضیه سبب افزایش فاصلۀ مردم از درمانگران شده است . حتی بسـیاری از درمانگرانی که در زندگی شخصی خود مذهبی هستند سعی می کنند در زندگی حرفه ای از مذهب فاصله بگیرند . مشاهدات « انستیتو ملی تحقیقات بهداشتی »  در آمریکا بر این موضوع صحّه گذاشته است . ما این پدیده ها را در کشور خودمان نیز می توانیم به وفور مشاهده کنیم . به عنوان نمونه من در ایران با بیماران زیادی برخورد کرده ام که درمانگران قبلی به آنها توصیه کرده بودند برای رهائی از ناخوشی های روانی دسـت از نماز خواندن بکشـند یا از حجاب یا سایر پایبندی های دینی صرفنظر کنند . این موضوع همان گونه که </a:t>
            </a:r>
            <a:r>
              <a:rPr lang="en-US" dirty="0" err="1">
                <a:cs typeface="B Koodak" pitchFamily="2" charset="-78"/>
              </a:rPr>
              <a:t>Sollod</a:t>
            </a:r>
            <a:r>
              <a:rPr lang="en-US" dirty="0">
                <a:cs typeface="B Koodak" pitchFamily="2" charset="-78"/>
              </a:rPr>
              <a:t> ( 1993 ) </a:t>
            </a:r>
            <a:r>
              <a:rPr lang="fa-IR" dirty="0">
                <a:cs typeface="B Koodak" pitchFamily="2" charset="-78"/>
              </a:rPr>
              <a:t>هم اذعان کرده است شاید به سبب پایبندی بی دلیل و ناخودآگاه به تعلیمات فروید باشد </a:t>
            </a:r>
            <a:endParaRPr lang="en-US" dirty="0">
              <a:cs typeface="B Koodak" pitchFamily="2" charset="-78"/>
            </a:endParaRPr>
          </a:p>
        </p:txBody>
      </p:sp>
      <p:sp>
        <p:nvSpPr>
          <p:cNvPr id="2" name="Title 1"/>
          <p:cNvSpPr>
            <a:spLocks noGrp="1"/>
          </p:cNvSpPr>
          <p:nvPr>
            <p:ph type="title"/>
          </p:nvPr>
        </p:nvSpPr>
        <p:spPr/>
        <p:txBody>
          <a:bodyPr>
            <a:normAutofit/>
          </a:bodyPr>
          <a:lstStyle/>
          <a:p>
            <a:r>
              <a:rPr lang="fa-IR" dirty="0">
                <a:cs typeface="B Koodak" pitchFamily="2" charset="-78"/>
              </a:rPr>
              <a:t>شکاف بین مردم و رواندرمانگران</a:t>
            </a:r>
            <a:endParaRPr lang="en-US" dirty="0">
              <a:cs typeface="B Koodak" pitchFamily="2" charset="-78"/>
            </a:endParaRPr>
          </a:p>
        </p:txBody>
      </p:sp>
    </p:spTree>
    <p:extLst>
      <p:ext uri="{BB962C8B-B14F-4D97-AF65-F5344CB8AC3E}">
        <p14:creationId xmlns:p14="http://schemas.microsoft.com/office/powerpoint/2010/main" val="6896906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lgn="r" rtl="1"/>
            <a:endParaRPr lang="fa-IR" dirty="0" smtClean="0">
              <a:cs typeface="B Koodak" pitchFamily="2" charset="-78"/>
            </a:endParaRPr>
          </a:p>
          <a:p>
            <a:pPr algn="just" rtl="1"/>
            <a:r>
              <a:rPr lang="en-US" dirty="0" smtClean="0">
                <a:cs typeface="B Koodak" pitchFamily="2" charset="-78"/>
              </a:rPr>
              <a:t>James </a:t>
            </a:r>
            <a:r>
              <a:rPr lang="fa-IR" dirty="0" smtClean="0">
                <a:cs typeface="B Koodak" pitchFamily="2" charset="-78"/>
              </a:rPr>
              <a:t> (1842-1910): برخي رويكردهاي دینی را سلامتي بخش و برخي را بيماري زا خواند . از جمله آنکه وي اثر دین رسمي </a:t>
            </a:r>
            <a:r>
              <a:rPr lang="en-US" dirty="0" smtClean="0">
                <a:cs typeface="B Koodak" pitchFamily="2" charset="-78"/>
              </a:rPr>
              <a:t>institutional religion </a:t>
            </a:r>
            <a:r>
              <a:rPr lang="fa-IR" dirty="0" smtClean="0">
                <a:cs typeface="B Koodak" pitchFamily="2" charset="-78"/>
              </a:rPr>
              <a:t> را بر سـلامتي متـضاد اثـر دیـن شـخصي</a:t>
            </a:r>
            <a:r>
              <a:rPr lang="en-US" dirty="0" smtClean="0">
                <a:cs typeface="B Koodak" pitchFamily="2" charset="-78"/>
              </a:rPr>
              <a:t>personal religion </a:t>
            </a:r>
            <a:r>
              <a:rPr lang="fa-IR" dirty="0" smtClean="0">
                <a:cs typeface="B Koodak" pitchFamily="2" charset="-78"/>
              </a:rPr>
              <a:t>دانست </a:t>
            </a:r>
          </a:p>
          <a:p>
            <a:pPr algn="just" rtl="1"/>
            <a:r>
              <a:rPr lang="en-US" dirty="0" err="1" smtClean="0">
                <a:cs typeface="B Koodak" pitchFamily="2" charset="-78"/>
              </a:rPr>
              <a:t>Alport</a:t>
            </a:r>
            <a:r>
              <a:rPr lang="en-US" dirty="0" smtClean="0">
                <a:cs typeface="B Koodak" pitchFamily="2" charset="-78"/>
              </a:rPr>
              <a:t> </a:t>
            </a:r>
            <a:r>
              <a:rPr lang="fa-IR" dirty="0" smtClean="0">
                <a:cs typeface="B Koodak" pitchFamily="2" charset="-78"/>
              </a:rPr>
              <a:t> (1967): اثر ارزش هاي فردي يا فرهنگي (</a:t>
            </a:r>
            <a:r>
              <a:rPr lang="en-US" dirty="0" smtClean="0">
                <a:cs typeface="B Koodak" pitchFamily="2" charset="-78"/>
              </a:rPr>
              <a:t>personal</a:t>
            </a:r>
            <a:r>
              <a:rPr lang="fa-IR" dirty="0" smtClean="0">
                <a:cs typeface="B Koodak" pitchFamily="2" charset="-78"/>
              </a:rPr>
              <a:t> </a:t>
            </a:r>
            <a:r>
              <a:rPr lang="en-US" dirty="0" smtClean="0">
                <a:cs typeface="B Koodak" pitchFamily="2" charset="-78"/>
              </a:rPr>
              <a:t>values/cultural values</a:t>
            </a:r>
            <a:r>
              <a:rPr lang="fa-IR" dirty="0" smtClean="0">
                <a:cs typeface="B Koodak" pitchFamily="2" charset="-78"/>
              </a:rPr>
              <a:t>) از جمله ارزش دینی را در معني دار بودن زندگي و سلامتي رواني، تدیّن دروني (</a:t>
            </a:r>
            <a:r>
              <a:rPr lang="en-US" dirty="0" smtClean="0">
                <a:cs typeface="B Koodak" pitchFamily="2" charset="-78"/>
              </a:rPr>
              <a:t>intrinsic religion</a:t>
            </a:r>
            <a:r>
              <a:rPr lang="fa-IR" dirty="0" smtClean="0">
                <a:cs typeface="B Koodak" pitchFamily="2" charset="-78"/>
              </a:rPr>
              <a:t>) را شكل بالغ و سلامتي بخش و تدیّن بروني (</a:t>
            </a:r>
            <a:r>
              <a:rPr lang="en-US" dirty="0" smtClean="0">
                <a:cs typeface="B Koodak" pitchFamily="2" charset="-78"/>
              </a:rPr>
              <a:t>extrinsic religion</a:t>
            </a:r>
            <a:r>
              <a:rPr lang="fa-IR" dirty="0" smtClean="0">
                <a:cs typeface="B Koodak" pitchFamily="2" charset="-78"/>
              </a:rPr>
              <a:t>) را بيماري زا خواند </a:t>
            </a:r>
          </a:p>
          <a:p>
            <a:pPr algn="just" rtl="1"/>
            <a:r>
              <a:rPr lang="fa-IR" dirty="0" smtClean="0">
                <a:cs typeface="B Koodak" pitchFamily="2" charset="-78"/>
              </a:rPr>
              <a:t>اما فضائي كه فرويد ساخته بود تا اواخر قرن بيستم بر روانشناسي و پزشكي حاكميت مطلق داشت. </a:t>
            </a:r>
          </a:p>
          <a:p>
            <a:pPr algn="just" rtl="1"/>
            <a:r>
              <a:rPr lang="fa-IR" dirty="0" smtClean="0">
                <a:cs typeface="B Koodak" pitchFamily="2" charset="-78"/>
              </a:rPr>
              <a:t>	</a:t>
            </a:r>
          </a:p>
        </p:txBody>
      </p:sp>
      <p:sp>
        <p:nvSpPr>
          <p:cNvPr id="2" name="Title 1"/>
          <p:cNvSpPr>
            <a:spLocks noGrp="1"/>
          </p:cNvSpPr>
          <p:nvPr>
            <p:ph type="title"/>
          </p:nvPr>
        </p:nvSpPr>
        <p:spPr/>
        <p:txBody>
          <a:bodyPr>
            <a:normAutofit/>
          </a:bodyPr>
          <a:lstStyle/>
          <a:p>
            <a:r>
              <a:rPr lang="fa-IR" dirty="0" smtClean="0">
                <a:cs typeface="B Koodak" pitchFamily="2" charset="-78"/>
              </a:rPr>
              <a:t>آغاز برخوردهای منطقی</a:t>
            </a:r>
            <a:endParaRPr lang="en-US" dirty="0"/>
          </a:p>
        </p:txBody>
      </p:sp>
    </p:spTree>
    <p:extLst>
      <p:ext uri="{BB962C8B-B14F-4D97-AF65-F5344CB8AC3E}">
        <p14:creationId xmlns:p14="http://schemas.microsoft.com/office/powerpoint/2010/main" val="153821719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tretch>
            <a:fillRect/>
          </a:stretch>
        </p:blipFill>
        <p:spPr bwMode="auto">
          <a:xfrm>
            <a:off x="1825817" y="2467313"/>
            <a:ext cx="5492365" cy="25536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normAutofit fontScale="90000"/>
          </a:bodyPr>
          <a:lstStyle/>
          <a:p>
            <a:r>
              <a:rPr lang="fa-IR" dirty="0">
                <a:cs typeface="B Koodak" pitchFamily="2" charset="-78"/>
              </a:rPr>
              <a:t>شکاف بین مردم و </a:t>
            </a:r>
            <a:r>
              <a:rPr lang="fa-IR" dirty="0" smtClean="0">
                <a:cs typeface="B Koodak" pitchFamily="2" charset="-78"/>
              </a:rPr>
              <a:t>رواندرمانگران</a:t>
            </a:r>
            <a:br>
              <a:rPr lang="fa-IR" dirty="0" smtClean="0">
                <a:cs typeface="B Koodak" pitchFamily="2" charset="-78"/>
              </a:rPr>
            </a:br>
            <a:r>
              <a:rPr lang="fa-IR" dirty="0" smtClean="0">
                <a:cs typeface="B Koodak" pitchFamily="2" charset="-78"/>
              </a:rPr>
              <a:t>موسسۀ گالوپ</a:t>
            </a:r>
            <a:endParaRPr lang="en-US" dirty="0">
              <a:cs typeface="B Koodak" pitchFamily="2" charset="-78"/>
            </a:endParaRPr>
          </a:p>
        </p:txBody>
      </p:sp>
    </p:spTree>
    <p:extLst>
      <p:ext uri="{BB962C8B-B14F-4D97-AF65-F5344CB8AC3E}">
        <p14:creationId xmlns:p14="http://schemas.microsoft.com/office/powerpoint/2010/main" val="52178290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lgn="r" rtl="1"/>
            <a:r>
              <a:rPr lang="fa-IR" dirty="0">
                <a:cs typeface="B Koodak" pitchFamily="2" charset="-78"/>
              </a:rPr>
              <a:t>احساس </a:t>
            </a:r>
            <a:r>
              <a:rPr lang="fa-IR" dirty="0" smtClean="0">
                <a:cs typeface="B Koodak" pitchFamily="2" charset="-78"/>
              </a:rPr>
              <a:t>گناه</a:t>
            </a:r>
            <a:r>
              <a:rPr lang="fa-IR" dirty="0">
                <a:cs typeface="B Koodak" pitchFamily="2" charset="-78"/>
              </a:rPr>
              <a:t>: </a:t>
            </a:r>
            <a:endParaRPr lang="fa-IR" dirty="0" smtClean="0">
              <a:cs typeface="B Koodak" pitchFamily="2" charset="-78"/>
            </a:endParaRPr>
          </a:p>
          <a:p>
            <a:pPr algn="r" rtl="1"/>
            <a:r>
              <a:rPr lang="fa-IR" dirty="0" smtClean="0">
                <a:cs typeface="B Koodak" pitchFamily="2" charset="-78"/>
              </a:rPr>
              <a:t>حقیقت </a:t>
            </a:r>
            <a:r>
              <a:rPr lang="fa-IR" dirty="0">
                <a:cs typeface="B Koodak" pitchFamily="2" charset="-78"/>
              </a:rPr>
              <a:t>آن است که فقدان مطلق احساس گناه ، یک ویژگی شخصیت های ضد اجتماعی ( </a:t>
            </a:r>
            <a:r>
              <a:rPr lang="en-US" dirty="0">
                <a:cs typeface="B Koodak" pitchFamily="2" charset="-78"/>
              </a:rPr>
              <a:t>antisocial ) </a:t>
            </a:r>
            <a:r>
              <a:rPr lang="fa-IR" dirty="0">
                <a:cs typeface="B Koodak" pitchFamily="2" charset="-78"/>
              </a:rPr>
              <a:t>است . از سوی دیگر احساس بی گناهی محض می تواند از احسـاس بی نقصی و خودشیفتگی ( </a:t>
            </a:r>
            <a:r>
              <a:rPr lang="en-US" dirty="0">
                <a:cs typeface="B Koodak" pitchFamily="2" charset="-78"/>
              </a:rPr>
              <a:t>narcissism ) </a:t>
            </a:r>
            <a:r>
              <a:rPr lang="fa-IR" dirty="0">
                <a:cs typeface="B Koodak" pitchFamily="2" charset="-78"/>
              </a:rPr>
              <a:t>نشأت گیرد </a:t>
            </a:r>
            <a:r>
              <a:rPr lang="fa-IR" dirty="0" smtClean="0">
                <a:cs typeface="B Koodak" pitchFamily="2" charset="-78"/>
              </a:rPr>
              <a:t>.</a:t>
            </a:r>
          </a:p>
          <a:p>
            <a:pPr algn="r" rtl="1"/>
            <a:r>
              <a:rPr lang="fa-IR" dirty="0">
                <a:cs typeface="B Koodak" pitchFamily="2" charset="-78"/>
              </a:rPr>
              <a:t>احساس گناهِ بیش از حد می تواند به نفرت از خود ، افسردگی ، و خودکشی منجر گردد . </a:t>
            </a:r>
            <a:endParaRPr lang="fa-IR" dirty="0" smtClean="0">
              <a:cs typeface="B Koodak" pitchFamily="2" charset="-78"/>
            </a:endParaRPr>
          </a:p>
          <a:p>
            <a:pPr algn="r" rtl="1"/>
            <a:r>
              <a:rPr lang="fa-IR" dirty="0" smtClean="0">
                <a:cs typeface="B Koodak" pitchFamily="2" charset="-78"/>
              </a:rPr>
              <a:t>اما </a:t>
            </a:r>
            <a:r>
              <a:rPr lang="fa-IR" dirty="0">
                <a:cs typeface="B Koodak" pitchFamily="2" charset="-78"/>
              </a:rPr>
              <a:t>احساس گناه جنبۀ مثبتی نیز دارد ! زیرا به ما امکان می دهد تا اعمال ناشایست خود را بشناسیم و اشتباهاتمان را جبران کنیم . اگر ما هیچگاه احساس گناه نمی کردیم و از خطاهای خود رنج نمی بردیم ممکن بود هرگز در مدرسه چیزی یاد نگیریم ، در شغل خود جدیت و کوشش به عمل نیاوریم ، از مقررات عبور و مرور اطاعت نکنیم ، آنگونه که باید از کودکان خود مراقبت ننمائیم ، و با دیگران در صلح و صفا به سر نبریم </a:t>
            </a:r>
          </a:p>
          <a:p>
            <a:pPr algn="r" rtl="1"/>
            <a:endParaRPr lang="fa-IR" dirty="0" smtClean="0">
              <a:cs typeface="B Koodak" pitchFamily="2" charset="-78"/>
            </a:endParaRPr>
          </a:p>
        </p:txBody>
      </p:sp>
      <p:sp>
        <p:nvSpPr>
          <p:cNvPr id="2" name="Title 1"/>
          <p:cNvSpPr>
            <a:spLocks noGrp="1"/>
          </p:cNvSpPr>
          <p:nvPr>
            <p:ph type="title"/>
          </p:nvPr>
        </p:nvSpPr>
        <p:spPr/>
        <p:txBody>
          <a:bodyPr/>
          <a:lstStyle/>
          <a:p>
            <a:r>
              <a:rPr lang="fa-IR" dirty="0">
                <a:cs typeface="B Koodak" pitchFamily="2" charset="-78"/>
              </a:rPr>
              <a:t>دین و پاسخ به انتقادات</a:t>
            </a:r>
            <a:endParaRPr lang="en-US" dirty="0">
              <a:cs typeface="B Koodak" pitchFamily="2" charset="-78"/>
            </a:endParaRPr>
          </a:p>
        </p:txBody>
      </p:sp>
    </p:spTree>
    <p:extLst>
      <p:ext uri="{BB962C8B-B14F-4D97-AF65-F5344CB8AC3E}">
        <p14:creationId xmlns:p14="http://schemas.microsoft.com/office/powerpoint/2010/main" val="96034385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lgn="r" rtl="1"/>
            <a:r>
              <a:rPr lang="fa-IR" dirty="0" smtClean="0">
                <a:cs typeface="B Koodak" pitchFamily="2" charset="-78"/>
              </a:rPr>
              <a:t>ا</a:t>
            </a:r>
            <a:r>
              <a:rPr lang="en-US" dirty="0" err="1">
                <a:cs typeface="B Koodak" pitchFamily="2" charset="-78"/>
              </a:rPr>
              <a:t>Clinebell</a:t>
            </a:r>
            <a:r>
              <a:rPr lang="en-US" dirty="0">
                <a:cs typeface="B Koodak" pitchFamily="2" charset="-78"/>
              </a:rPr>
              <a:t> ( 2002 ) </a:t>
            </a:r>
            <a:r>
              <a:rPr lang="fa-IR" dirty="0">
                <a:cs typeface="B Koodak" pitchFamily="2" charset="-78"/>
              </a:rPr>
              <a:t>احسـاس گناه را به دو نوع منطقی و غیرمنـطقی تقسـیم می کند . </a:t>
            </a:r>
            <a:endParaRPr lang="fa-IR" dirty="0" smtClean="0">
              <a:cs typeface="B Koodak" pitchFamily="2" charset="-78"/>
            </a:endParaRPr>
          </a:p>
          <a:p>
            <a:pPr algn="r" rtl="1"/>
            <a:r>
              <a:rPr lang="fa-IR" dirty="0" smtClean="0">
                <a:cs typeface="B Koodak" pitchFamily="2" charset="-78"/>
              </a:rPr>
              <a:t>احساس </a:t>
            </a:r>
            <a:r>
              <a:rPr lang="fa-IR" dirty="0">
                <a:cs typeface="B Koodak" pitchFamily="2" charset="-78"/>
              </a:rPr>
              <a:t>گناه منطقی آنست که فرد بر اساس شناخت ارزش ها درک کند که به چیز ارزشمندی صدمه وارد کرده است . </a:t>
            </a:r>
            <a:endParaRPr lang="fa-IR" dirty="0" smtClean="0">
              <a:cs typeface="B Koodak" pitchFamily="2" charset="-78"/>
            </a:endParaRPr>
          </a:p>
          <a:p>
            <a:pPr algn="r" rtl="1"/>
            <a:r>
              <a:rPr lang="fa-IR" dirty="0" smtClean="0">
                <a:cs typeface="B Koodak" pitchFamily="2" charset="-78"/>
              </a:rPr>
              <a:t>با </a:t>
            </a:r>
            <a:r>
              <a:rPr lang="fa-IR" dirty="0">
                <a:cs typeface="B Koodak" pitchFamily="2" charset="-78"/>
              </a:rPr>
              <a:t>توجه به این دیدگاه ها باید گفت که احساس گناه منطقی همان عاملی است که فرد را از خدشه دار کردن نظام ارزشی باز می دارد و او را به ترمیم و جبران آسیب های وارده به این نظام ترغیب می کند ، تا زندگی وی معنی دار بماند و احساس پوچی و افسردگی نکند . </a:t>
            </a:r>
          </a:p>
          <a:p>
            <a:pPr algn="r" rtl="1"/>
            <a:r>
              <a:rPr lang="fa-IR" dirty="0">
                <a:cs typeface="B Koodak" pitchFamily="2" charset="-78"/>
              </a:rPr>
              <a:t>در یک گرایش دینی متعادل ، شخص گناهکار امکان توبه دارد . این یک مکانیسم تطابق است که بسیار سالم تر از مکانیسم های دفاعی است که روانشناسانی مانند فروید برای رفع احساس گناه پیشنهاد کرده اند ( به گفتار یازدهم مراجعه شود ) . </a:t>
            </a:r>
            <a:endParaRPr lang="fa-IR" dirty="0" smtClean="0">
              <a:cs typeface="B Koodak" pitchFamily="2" charset="-78"/>
            </a:endParaRPr>
          </a:p>
        </p:txBody>
      </p:sp>
      <p:sp>
        <p:nvSpPr>
          <p:cNvPr id="2" name="Title 1"/>
          <p:cNvSpPr>
            <a:spLocks noGrp="1"/>
          </p:cNvSpPr>
          <p:nvPr>
            <p:ph type="title"/>
          </p:nvPr>
        </p:nvSpPr>
        <p:spPr/>
        <p:txBody>
          <a:bodyPr/>
          <a:lstStyle/>
          <a:p>
            <a:r>
              <a:rPr lang="fa-IR" dirty="0">
                <a:cs typeface="B Koodak" pitchFamily="2" charset="-78"/>
              </a:rPr>
              <a:t>دین و پاسخ به انتقادات</a:t>
            </a:r>
            <a:endParaRPr lang="en-US" dirty="0">
              <a:cs typeface="B Koodak" pitchFamily="2" charset="-78"/>
            </a:endParaRPr>
          </a:p>
        </p:txBody>
      </p:sp>
    </p:spTree>
    <p:extLst>
      <p:ext uri="{BB962C8B-B14F-4D97-AF65-F5344CB8AC3E}">
        <p14:creationId xmlns:p14="http://schemas.microsoft.com/office/powerpoint/2010/main" val="355823231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r" rtl="1"/>
            <a:r>
              <a:rPr lang="fa-IR" dirty="0">
                <a:cs typeface="B Koodak" pitchFamily="2" charset="-78"/>
              </a:rPr>
              <a:t>سوء رفتار های فردی و </a:t>
            </a:r>
            <a:r>
              <a:rPr lang="fa-IR" dirty="0" smtClean="0">
                <a:cs typeface="B Koodak" pitchFamily="2" charset="-78"/>
              </a:rPr>
              <a:t>اجتماعی</a:t>
            </a:r>
          </a:p>
          <a:p>
            <a:pPr algn="r" rtl="1"/>
            <a:r>
              <a:rPr lang="fa-IR" dirty="0">
                <a:cs typeface="B Koodak" pitchFamily="2" charset="-78"/>
              </a:rPr>
              <a:t>در تحقیقی توسـط </a:t>
            </a:r>
            <a:r>
              <a:rPr lang="en-US" dirty="0" err="1">
                <a:cs typeface="B Koodak" pitchFamily="2" charset="-78"/>
              </a:rPr>
              <a:t>Wentis</a:t>
            </a:r>
            <a:r>
              <a:rPr lang="en-US" dirty="0">
                <a:cs typeface="B Koodak" pitchFamily="2" charset="-78"/>
              </a:rPr>
              <a:t> ( 1995 ) </a:t>
            </a:r>
            <a:r>
              <a:rPr lang="fa-IR" dirty="0">
                <a:cs typeface="B Koodak" pitchFamily="2" charset="-78"/>
              </a:rPr>
              <a:t>با عنـوان « رابطۀ بین دین و بهداشت روانی » نشان داده شد که سلامتی روانی افرادی که به دین به عنوان </a:t>
            </a:r>
            <a:r>
              <a:rPr lang="fa-IR" b="1" u="sng" dirty="0">
                <a:cs typeface="B Koodak" pitchFamily="2" charset="-78"/>
              </a:rPr>
              <a:t>وسیله</a:t>
            </a:r>
            <a:r>
              <a:rPr lang="fa-IR" dirty="0">
                <a:cs typeface="B Koodak" pitchFamily="2" charset="-78"/>
              </a:rPr>
              <a:t> نگاه می کنند محرز نبوده و افرادی که به دین به عنوان </a:t>
            </a:r>
            <a:r>
              <a:rPr lang="fa-IR" u="sng" dirty="0">
                <a:cs typeface="B Koodak" pitchFamily="2" charset="-78"/>
              </a:rPr>
              <a:t>غایت و هدف </a:t>
            </a:r>
            <a:r>
              <a:rPr lang="fa-IR" dirty="0">
                <a:cs typeface="B Koodak" pitchFamily="2" charset="-78"/>
              </a:rPr>
              <a:t>نگاه می نگرند از سلامتی روانی بیشتری برخوردار </a:t>
            </a:r>
            <a:r>
              <a:rPr lang="fa-IR" dirty="0" smtClean="0">
                <a:cs typeface="B Koodak" pitchFamily="2" charset="-78"/>
              </a:rPr>
              <a:t>هستند. </a:t>
            </a:r>
          </a:p>
          <a:p>
            <a:pPr algn="r" rtl="1"/>
            <a:r>
              <a:rPr lang="en-US" dirty="0" err="1">
                <a:cs typeface="B Koodak" pitchFamily="2" charset="-78"/>
              </a:rPr>
              <a:t>Allport</a:t>
            </a:r>
            <a:r>
              <a:rPr lang="en-US" dirty="0">
                <a:cs typeface="B Koodak" pitchFamily="2" charset="-78"/>
              </a:rPr>
              <a:t> ( 1950 ) </a:t>
            </a:r>
            <a:r>
              <a:rPr lang="fa-IR" dirty="0">
                <a:cs typeface="B Koodak" pitchFamily="2" charset="-78"/>
              </a:rPr>
              <a:t>تدیّـن را ابتـدا به دو نـوع تقسـیم کـرد : تـدین درونـی (</a:t>
            </a:r>
            <a:r>
              <a:rPr lang="en-US" dirty="0">
                <a:cs typeface="B Koodak" pitchFamily="2" charset="-78"/>
              </a:rPr>
              <a:t>internal religion ) </a:t>
            </a:r>
            <a:r>
              <a:rPr lang="fa-IR" dirty="0">
                <a:cs typeface="B Koodak" pitchFamily="2" charset="-78"/>
              </a:rPr>
              <a:t>و تدین بیرونی ( </a:t>
            </a:r>
            <a:r>
              <a:rPr lang="en-US" dirty="0">
                <a:cs typeface="B Koodak" pitchFamily="2" charset="-78"/>
              </a:rPr>
              <a:t>external religion ) . </a:t>
            </a:r>
            <a:endParaRPr lang="fa-IR" dirty="0" smtClean="0">
              <a:cs typeface="B Koodak" pitchFamily="2" charset="-78"/>
            </a:endParaRPr>
          </a:p>
        </p:txBody>
      </p:sp>
      <p:sp>
        <p:nvSpPr>
          <p:cNvPr id="2" name="Title 1"/>
          <p:cNvSpPr>
            <a:spLocks noGrp="1"/>
          </p:cNvSpPr>
          <p:nvPr>
            <p:ph type="title"/>
          </p:nvPr>
        </p:nvSpPr>
        <p:spPr/>
        <p:txBody>
          <a:bodyPr/>
          <a:lstStyle/>
          <a:p>
            <a:r>
              <a:rPr lang="fa-IR" dirty="0">
                <a:cs typeface="B Koodak" pitchFamily="2" charset="-78"/>
              </a:rPr>
              <a:t>دین و پاسخ به انتقادات</a:t>
            </a:r>
            <a:endParaRPr lang="en-US" dirty="0">
              <a:cs typeface="B Koodak" pitchFamily="2" charset="-78"/>
            </a:endParaRPr>
          </a:p>
        </p:txBody>
      </p:sp>
    </p:spTree>
    <p:extLst>
      <p:ext uri="{BB962C8B-B14F-4D97-AF65-F5344CB8AC3E}">
        <p14:creationId xmlns:p14="http://schemas.microsoft.com/office/powerpoint/2010/main" val="388371894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algn="r" rtl="1"/>
            <a:r>
              <a:rPr lang="fa-IR" dirty="0" smtClean="0">
                <a:cs typeface="B Koodak" pitchFamily="2" charset="-78"/>
              </a:rPr>
              <a:t>هذیان</a:t>
            </a:r>
          </a:p>
          <a:p>
            <a:pPr algn="r" rtl="1"/>
            <a:r>
              <a:rPr lang="fa-IR" dirty="0">
                <a:cs typeface="B Koodak" pitchFamily="2" charset="-78"/>
              </a:rPr>
              <a:t>در واقع برخی مبتلایان به اسکیزوفرنی برای بروز هذیان های خود می خواهند از روشی اسـتفاده کنند که مقبولیـت اجتـماعی داشـته باشـد ، و آن تصویرسـازی دینی اسـت . </a:t>
            </a:r>
          </a:p>
          <a:p>
            <a:pPr algn="r" rtl="1"/>
            <a:r>
              <a:rPr lang="fa-IR" dirty="0">
                <a:cs typeface="B Koodak" pitchFamily="2" charset="-78"/>
              </a:rPr>
              <a:t>از آن گذشته باید دانست که هر جریـان فکری دارای یک قالب ( </a:t>
            </a:r>
            <a:r>
              <a:rPr lang="en-US" dirty="0">
                <a:cs typeface="B Koodak" pitchFamily="2" charset="-78"/>
              </a:rPr>
              <a:t>formation ) </a:t>
            </a:r>
            <a:r>
              <a:rPr lang="fa-IR" dirty="0">
                <a:cs typeface="B Koodak" pitchFamily="2" charset="-78"/>
              </a:rPr>
              <a:t>و یک محتوی ( </a:t>
            </a:r>
            <a:r>
              <a:rPr lang="en-US" dirty="0">
                <a:cs typeface="B Koodak" pitchFamily="2" charset="-78"/>
              </a:rPr>
              <a:t>content ) </a:t>
            </a:r>
            <a:r>
              <a:rPr lang="fa-IR" dirty="0">
                <a:cs typeface="B Koodak" pitchFamily="2" charset="-78"/>
              </a:rPr>
              <a:t>است . کسی که به قالب فکری هذیانی دچار گردد ، محتوائی را که برای او آشناست در این قالب می ریزد ، و یکی از آشناترین و روزمره ترین محتواهای فکری انواع دینی آن هستند . در واقع دین سبب ایجاد قالب فکری هذیانی نیست بلکه این قالب جزئی از یک فرآیند مرضی است که بیمار محتوای لازمه را از منبع دینی و سایر منابع آشنا اقتباس کرده و در آن می ریزد . </a:t>
            </a:r>
          </a:p>
          <a:p>
            <a:pPr algn="r" rtl="1"/>
            <a:endParaRPr lang="fa-IR" dirty="0" smtClean="0">
              <a:cs typeface="B Koodak" pitchFamily="2" charset="-78"/>
            </a:endParaRPr>
          </a:p>
        </p:txBody>
      </p:sp>
      <p:sp>
        <p:nvSpPr>
          <p:cNvPr id="2" name="Title 1"/>
          <p:cNvSpPr>
            <a:spLocks noGrp="1"/>
          </p:cNvSpPr>
          <p:nvPr>
            <p:ph type="title"/>
          </p:nvPr>
        </p:nvSpPr>
        <p:spPr/>
        <p:txBody>
          <a:bodyPr/>
          <a:lstStyle/>
          <a:p>
            <a:r>
              <a:rPr lang="fa-IR" dirty="0">
                <a:cs typeface="B Koodak" pitchFamily="2" charset="-78"/>
              </a:rPr>
              <a:t>دین و پاسخ به انتقادات</a:t>
            </a:r>
            <a:endParaRPr lang="en-US" dirty="0">
              <a:cs typeface="B Koodak" pitchFamily="2" charset="-78"/>
            </a:endParaRPr>
          </a:p>
        </p:txBody>
      </p:sp>
    </p:spTree>
    <p:extLst>
      <p:ext uri="{BB962C8B-B14F-4D97-AF65-F5344CB8AC3E}">
        <p14:creationId xmlns:p14="http://schemas.microsoft.com/office/powerpoint/2010/main" val="137546204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algn="r" rtl="1"/>
            <a:r>
              <a:rPr lang="fa-IR" dirty="0" smtClean="0">
                <a:cs typeface="B Koodak" pitchFamily="2" charset="-78"/>
              </a:rPr>
              <a:t>وسواس</a:t>
            </a:r>
          </a:p>
          <a:p>
            <a:pPr algn="r" rtl="1"/>
            <a:r>
              <a:rPr lang="en-US" dirty="0" err="1">
                <a:cs typeface="B Koodak" pitchFamily="2" charset="-78"/>
              </a:rPr>
              <a:t>Sica</a:t>
            </a:r>
            <a:r>
              <a:rPr lang="en-US" dirty="0">
                <a:cs typeface="B Koodak" pitchFamily="2" charset="-78"/>
              </a:rPr>
              <a:t> </a:t>
            </a:r>
            <a:r>
              <a:rPr lang="fa-IR" dirty="0">
                <a:cs typeface="B Koodak" pitchFamily="2" charset="-78"/>
              </a:rPr>
              <a:t>و گروه او در دانشگاه </a:t>
            </a:r>
            <a:r>
              <a:rPr lang="en-US" dirty="0" err="1">
                <a:cs typeface="B Koodak" pitchFamily="2" charset="-78"/>
              </a:rPr>
              <a:t>Parm</a:t>
            </a:r>
            <a:r>
              <a:rPr lang="en-US" dirty="0">
                <a:cs typeface="B Koodak" pitchFamily="2" charset="-78"/>
              </a:rPr>
              <a:t> </a:t>
            </a:r>
            <a:r>
              <a:rPr lang="fa-IR" dirty="0">
                <a:cs typeface="B Koodak" pitchFamily="2" charset="-78"/>
              </a:rPr>
              <a:t>ایتالیا انجام گرفت نشان داد که کاتولیک های شدیداً پایبند ، در مقایسه با افراد سست مذهب احتمال بالاتری برای بروز سمپتوم های وسواس جبری دارند . در واقع نتیجۀ این پژوهش آن بود که هر چه شـدت دین داری بالاتر باشـد سمپتوم های وسواس جبری هم شدیدتر خواهند بود . </a:t>
            </a:r>
          </a:p>
          <a:p>
            <a:pPr algn="r" rtl="1"/>
            <a:r>
              <a:rPr lang="fa-IR" dirty="0">
                <a:cs typeface="B Koodak" pitchFamily="2" charset="-78"/>
              </a:rPr>
              <a:t>	به اعتقاد </a:t>
            </a:r>
            <a:r>
              <a:rPr lang="en-US" dirty="0">
                <a:cs typeface="B Koodak" pitchFamily="2" charset="-78"/>
              </a:rPr>
              <a:t>Drummond ( 2002 ) </a:t>
            </a:r>
            <a:r>
              <a:rPr lang="fa-IR" dirty="0">
                <a:cs typeface="B Koodak" pitchFamily="2" charset="-78"/>
              </a:rPr>
              <a:t>روانپزشک انگلیسی ربط دادن یافته های پژوهش فوق با وسواس بالینی نوعی « حقه بازی » است . زیرا بیماران مبتلا به وسواس جبری بایستی یک استعداد ژنتیک برای بروز این سمپتوم ها داشته باشند . </a:t>
            </a:r>
          </a:p>
          <a:p>
            <a:pPr algn="r" rtl="1"/>
            <a:r>
              <a:rPr lang="fa-IR" dirty="0">
                <a:cs typeface="B Koodak" pitchFamily="2" charset="-78"/>
              </a:rPr>
              <a:t>	انتقاد دیگری که به این تحقیق وارد شده آنست که این پژوهش نمی تواند بگوید که تربیت شدید دینی در دوران کودکی ، الزاماً افراد را مستعد ابتلا به وسـواس جبـری می کند . بلکه قضیه می تواند چنین باشد که افراد دارای ویژگی های وسواسی ، بیشتر احساس نیاز و تمایل به الگوی زندگی دینی داشته اند . </a:t>
            </a:r>
          </a:p>
          <a:p>
            <a:pPr algn="r" rtl="1"/>
            <a:r>
              <a:rPr lang="fa-IR" dirty="0">
                <a:cs typeface="B Koodak" pitchFamily="2" charset="-78"/>
              </a:rPr>
              <a:t>	</a:t>
            </a:r>
            <a:endParaRPr lang="fa-IR" dirty="0" smtClean="0">
              <a:cs typeface="B Koodak" pitchFamily="2" charset="-78"/>
            </a:endParaRPr>
          </a:p>
        </p:txBody>
      </p:sp>
      <p:sp>
        <p:nvSpPr>
          <p:cNvPr id="2" name="Title 1"/>
          <p:cNvSpPr>
            <a:spLocks noGrp="1"/>
          </p:cNvSpPr>
          <p:nvPr>
            <p:ph type="title"/>
          </p:nvPr>
        </p:nvSpPr>
        <p:spPr/>
        <p:txBody>
          <a:bodyPr/>
          <a:lstStyle/>
          <a:p>
            <a:r>
              <a:rPr lang="fa-IR" dirty="0">
                <a:cs typeface="B Koodak" pitchFamily="2" charset="-78"/>
              </a:rPr>
              <a:t>دین و پاسخ به انتقادات</a:t>
            </a:r>
            <a:endParaRPr lang="en-US" dirty="0">
              <a:cs typeface="B Koodak" pitchFamily="2" charset="-78"/>
            </a:endParaRPr>
          </a:p>
        </p:txBody>
      </p:sp>
    </p:spTree>
    <p:extLst>
      <p:ext uri="{BB962C8B-B14F-4D97-AF65-F5344CB8AC3E}">
        <p14:creationId xmlns:p14="http://schemas.microsoft.com/office/powerpoint/2010/main" val="292804999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algn="r" rtl="1"/>
            <a:r>
              <a:rPr lang="fa-IR" dirty="0">
                <a:cs typeface="B Koodak" pitchFamily="2" charset="-78"/>
              </a:rPr>
              <a:t>در واقع پژوهش هائی وجود دارد که نشان می دهند ایجاد تعلقات دینی به درمان وسواس کمک می کند . مثلاً « اسکندری » و « کرمی » ( 1380 ) در یک مطالعۀ تجربی نشان دادند که در بیماران مبتلا به وسواس جبری چنانچه دارو درمانی با جلسات مشاورۀ مذهبی همراه شـود اثر درمانی آن با اختلاف معنی داری از دارو درمانی صرف بیشـتر است .</a:t>
            </a:r>
          </a:p>
          <a:p>
            <a:pPr algn="r" rtl="1"/>
            <a:r>
              <a:rPr lang="fa-IR" dirty="0">
                <a:cs typeface="B Koodak" pitchFamily="2" charset="-78"/>
              </a:rPr>
              <a:t>	« فیضی » ( 1374 ) در ضمن تحقیقی نشان داد که تکرار و شک در اعمال دینی همراه با سایر علائم اختلال وسواس جبری دیده می شوند و نه به تنهائی . در واقع این رفتارها به بیماری مربوطند و نه به دین . </a:t>
            </a:r>
          </a:p>
          <a:p>
            <a:pPr algn="r" rtl="1"/>
            <a:r>
              <a:rPr lang="fa-IR" dirty="0">
                <a:cs typeface="B Koodak" pitchFamily="2" charset="-78"/>
              </a:rPr>
              <a:t>	در مورد وسواس های دینی نیز ( همانند هذیان های دینی ) باید گفت بیمار مبتلا به قالب فکری وسواسی اگر شخص متدینی باشد افکار و اعمال دینی خود را در این قالب می ریزد . بنابراین تدین فی نفسه سبب وسواس نخواهد شد مگر در افراد وسواسی ، که اگر متدین هم نمی بودند وسواسی بودند . </a:t>
            </a:r>
          </a:p>
          <a:p>
            <a:pPr algn="r" rtl="1"/>
            <a:endParaRPr lang="fa-IR" dirty="0">
              <a:cs typeface="B Koodak" pitchFamily="2" charset="-78"/>
            </a:endParaRPr>
          </a:p>
          <a:p>
            <a:pPr algn="r" rtl="1"/>
            <a:r>
              <a:rPr lang="fa-IR" dirty="0">
                <a:cs typeface="B Koodak" pitchFamily="2" charset="-78"/>
              </a:rPr>
              <a:t>	</a:t>
            </a:r>
            <a:endParaRPr lang="fa-IR" dirty="0" smtClean="0">
              <a:cs typeface="B Koodak" pitchFamily="2" charset="-78"/>
            </a:endParaRPr>
          </a:p>
        </p:txBody>
      </p:sp>
      <p:sp>
        <p:nvSpPr>
          <p:cNvPr id="2" name="Title 1"/>
          <p:cNvSpPr>
            <a:spLocks noGrp="1"/>
          </p:cNvSpPr>
          <p:nvPr>
            <p:ph type="title"/>
          </p:nvPr>
        </p:nvSpPr>
        <p:spPr/>
        <p:txBody>
          <a:bodyPr/>
          <a:lstStyle/>
          <a:p>
            <a:r>
              <a:rPr lang="fa-IR" dirty="0">
                <a:cs typeface="B Koodak" pitchFamily="2" charset="-78"/>
              </a:rPr>
              <a:t>دین و پاسخ به انتقادات</a:t>
            </a:r>
            <a:endParaRPr lang="en-US" dirty="0">
              <a:cs typeface="B Koodak" pitchFamily="2" charset="-78"/>
            </a:endParaRPr>
          </a:p>
        </p:txBody>
      </p:sp>
    </p:spTree>
    <p:extLst>
      <p:ext uri="{BB962C8B-B14F-4D97-AF65-F5344CB8AC3E}">
        <p14:creationId xmlns:p14="http://schemas.microsoft.com/office/powerpoint/2010/main" val="618482635"/>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tretch>
            <a:fillRect/>
          </a:stretch>
        </p:blipFill>
        <p:spPr bwMode="auto">
          <a:xfrm>
            <a:off x="1524000" y="0"/>
            <a:ext cx="62484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6026412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rtl="1"/>
            <a:r>
              <a:rPr lang="fa-IR" dirty="0">
                <a:cs typeface="B Koodak" pitchFamily="2" charset="-78"/>
              </a:rPr>
              <a:t>وَ مَن یُسلِم وَجهَهُ إلَی اللهِ وَ هُوَ مُحسِنٌ فَقَدِ استَمسَکَ بِالعُروَۀِ الوُثقَی وَإِلَی اللهِ عَاقِبَۀُ الأُمُورِ ـ و هركس توجه بي شائبۀ خود را سوي خدا كند ، و نيكوكار باشد ، به دستاويز محكمي چنگ زده ، و عاقبت كارها با خداست </a:t>
            </a:r>
            <a:r>
              <a:rPr lang="fa-IR" dirty="0" smtClean="0">
                <a:cs typeface="B Koodak" pitchFamily="2" charset="-78"/>
              </a:rPr>
              <a:t>(لقمان 22) </a:t>
            </a:r>
            <a:endParaRPr lang="en-US" dirty="0">
              <a:cs typeface="B Koodak" pitchFamily="2" charset="-78"/>
            </a:endParaRPr>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1869810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algn="r" rtl="1"/>
            <a:endParaRPr lang="fa-IR" dirty="0" smtClean="0">
              <a:cs typeface="B Koodak" pitchFamily="2" charset="-78"/>
            </a:endParaRPr>
          </a:p>
          <a:p>
            <a:pPr algn="just" rtl="1"/>
            <a:r>
              <a:rPr lang="fa-IR" dirty="0" smtClean="0">
                <a:cs typeface="B Koodak" pitchFamily="2" charset="-78"/>
              </a:rPr>
              <a:t>سرانجام در آستانۀ قرن بیسـت و یکم: طرح مقولـة جديدي به نام پزشـكي ذهن ـ بـدن </a:t>
            </a:r>
            <a:r>
              <a:rPr lang="en-US" dirty="0" smtClean="0">
                <a:cs typeface="B Koodak" pitchFamily="2" charset="-78"/>
              </a:rPr>
              <a:t>medicine mind-body </a:t>
            </a:r>
            <a:r>
              <a:rPr lang="fa-IR" dirty="0" smtClean="0">
                <a:cs typeface="B Koodak" pitchFamily="2" charset="-78"/>
              </a:rPr>
              <a:t> يـا طـب روان ـ تني </a:t>
            </a:r>
            <a:r>
              <a:rPr lang="en-US" dirty="0" smtClean="0">
                <a:cs typeface="B Koodak" pitchFamily="2" charset="-78"/>
              </a:rPr>
              <a:t>psychosomatic medicine</a:t>
            </a:r>
            <a:r>
              <a:rPr lang="fa-IR" dirty="0" smtClean="0">
                <a:cs typeface="B Koodak" pitchFamily="2" charset="-78"/>
              </a:rPr>
              <a:t> توجـه جامعـة علـمي را به نقـش معنويت در مراقبت هاي بهداشـتي جلـب كرد . </a:t>
            </a:r>
          </a:p>
          <a:p>
            <a:pPr algn="just" rtl="1"/>
            <a:r>
              <a:rPr lang="fa-IR" dirty="0" smtClean="0">
                <a:cs typeface="B Koodak" pitchFamily="2" charset="-78"/>
              </a:rPr>
              <a:t>کارهـا و پژوهـش های افـرادی همچـون </a:t>
            </a:r>
            <a:r>
              <a:rPr lang="en-US" dirty="0" smtClean="0">
                <a:cs typeface="B Koodak" pitchFamily="2" charset="-78"/>
              </a:rPr>
              <a:t>Benson ( 1996 ) ، </a:t>
            </a:r>
            <a:r>
              <a:rPr lang="en-US" dirty="0" err="1" smtClean="0">
                <a:cs typeface="B Koodak" pitchFamily="2" charset="-78"/>
              </a:rPr>
              <a:t>Dossey</a:t>
            </a:r>
            <a:r>
              <a:rPr lang="en-US" dirty="0" smtClean="0">
                <a:cs typeface="B Koodak" pitchFamily="2" charset="-78"/>
              </a:rPr>
              <a:t> ( 1996 ) ، Koenig ( 1998 ) ، </a:t>
            </a:r>
            <a:r>
              <a:rPr lang="fa-IR" dirty="0" smtClean="0">
                <a:cs typeface="B Koodak" pitchFamily="2" charset="-78"/>
              </a:rPr>
              <a:t>و </a:t>
            </a:r>
            <a:r>
              <a:rPr lang="en-US" dirty="0" smtClean="0">
                <a:cs typeface="B Koodak" pitchFamily="2" charset="-78"/>
              </a:rPr>
              <a:t>Levin ( 2002 ) </a:t>
            </a:r>
            <a:r>
              <a:rPr lang="fa-IR" dirty="0" smtClean="0">
                <a:cs typeface="B Koodak" pitchFamily="2" charset="-78"/>
              </a:rPr>
              <a:t> نقش مهمی در معرفی طب روان ـ تنی و اثبات نقش دین و معنویت در سلامتی و درمان بیماری ها داشت </a:t>
            </a:r>
          </a:p>
          <a:p>
            <a:pPr algn="just" rtl="1"/>
            <a:r>
              <a:rPr lang="en-US" dirty="0" smtClean="0">
                <a:cs typeface="B Koodak" pitchFamily="2" charset="-78"/>
              </a:rPr>
              <a:t>Benson </a:t>
            </a:r>
            <a:r>
              <a:rPr lang="fa-IR" dirty="0" smtClean="0">
                <a:cs typeface="B Koodak" pitchFamily="2" charset="-78"/>
              </a:rPr>
              <a:t>با تحقيقات وسيع و جامع خود در خصوص نيازهاي اعتقادي بيماران سالمند نشان داد که 85% از ناخوشی ها و بیماری های سالمندان ناشی از محرومیت های هیجانی از جمله محرومیت های معنوی و اعتقادی آنان است </a:t>
            </a:r>
          </a:p>
          <a:p>
            <a:pPr algn="just" rtl="1"/>
            <a:r>
              <a:rPr lang="fa-IR" dirty="0" smtClean="0">
                <a:cs typeface="B Koodak" pitchFamily="2" charset="-78"/>
              </a:rPr>
              <a:t>وی تأكيد كرد كه تيم درمان بايد از اهميت نيازهاي روحاني و معنوي در فرهنگ هاي مختلف آگاهي داشته باشد و آن را به خصـوص در مراقبـت هاي سـالمندان به كار گيـرد </a:t>
            </a:r>
          </a:p>
          <a:p>
            <a:pPr algn="just" rtl="1"/>
            <a:r>
              <a:rPr lang="fa-IR" dirty="0" smtClean="0">
                <a:cs typeface="B Koodak" pitchFamily="2" charset="-78"/>
              </a:rPr>
              <a:t>جمـلۀ معروف وی ( انسان ها برای خدا سیم کشی شده اند )  توسط </a:t>
            </a:r>
            <a:r>
              <a:rPr lang="en-US" dirty="0" smtClean="0">
                <a:cs typeface="B Koodak" pitchFamily="2" charset="-78"/>
              </a:rPr>
              <a:t>Sloan ( 2000 ) </a:t>
            </a:r>
            <a:r>
              <a:rPr lang="fa-IR" dirty="0" smtClean="0">
                <a:cs typeface="B Koodak" pitchFamily="2" charset="-78"/>
              </a:rPr>
              <a:t>چنین تعبیر شده است : جائی در مغز ما چنین طراحی و مداربندی شده است که ما به خداوند اعتقاد داشته باشیم .</a:t>
            </a:r>
            <a:endParaRPr lang="en-US" dirty="0" smtClean="0">
              <a:cs typeface="B Koodak" pitchFamily="2" charset="-78"/>
            </a:endParaRPr>
          </a:p>
        </p:txBody>
      </p:sp>
      <p:sp>
        <p:nvSpPr>
          <p:cNvPr id="2" name="Title 1"/>
          <p:cNvSpPr>
            <a:spLocks noGrp="1"/>
          </p:cNvSpPr>
          <p:nvPr>
            <p:ph type="title"/>
          </p:nvPr>
        </p:nvSpPr>
        <p:spPr/>
        <p:txBody>
          <a:bodyPr>
            <a:normAutofit/>
          </a:bodyPr>
          <a:lstStyle/>
          <a:p>
            <a:r>
              <a:rPr lang="fa-IR" dirty="0" smtClean="0">
                <a:cs typeface="B Koodak" pitchFamily="2" charset="-78"/>
              </a:rPr>
              <a:t>استقرار برخوردهای منطقی</a:t>
            </a:r>
            <a:endParaRPr lang="en-US" dirty="0"/>
          </a:p>
        </p:txBody>
      </p:sp>
    </p:spTree>
    <p:extLst>
      <p:ext uri="{BB962C8B-B14F-4D97-AF65-F5344CB8AC3E}">
        <p14:creationId xmlns:p14="http://schemas.microsoft.com/office/powerpoint/2010/main" val="42154055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r" rtl="1"/>
            <a:endParaRPr lang="fa-IR" dirty="0" smtClean="0">
              <a:cs typeface="B Koodak" pitchFamily="2" charset="-78"/>
            </a:endParaRPr>
          </a:p>
          <a:p>
            <a:pPr algn="just" rtl="1"/>
            <a:r>
              <a:rPr lang="fa-IR" dirty="0" smtClean="0">
                <a:cs typeface="B Koodak" pitchFamily="2" charset="-78"/>
              </a:rPr>
              <a:t>در مطالعه ای موسوم به « بررسي عمومي جامعة آمريكا » كه در سال هاي 1972 تا 1977 در « مركز ملي تحقـيقات نظري »  انجام گرفت مشخص شد كه اگر پايبندي دینی را ، صرف نظر از نوع مذهب ، به دو حالت قوي و ضعيف دسته بندي كنيم ، افرادی كه پايبندي قوي دینی دارند رضايت بالاتري نيز از سلامتي خود دارند . در اطلاعات 1984 همين پيمايش ، افرادي كه گزارش كردند پايبندي قوي دینی دارند بيشتر از سايرين خود را خوشبخت و رضايتمند از زندگي خانوادگي مي دانستند .</a:t>
            </a:r>
          </a:p>
        </p:txBody>
      </p:sp>
      <p:sp>
        <p:nvSpPr>
          <p:cNvPr id="2" name="Title 1"/>
          <p:cNvSpPr>
            <a:spLocks noGrp="1"/>
          </p:cNvSpPr>
          <p:nvPr>
            <p:ph type="title"/>
          </p:nvPr>
        </p:nvSpPr>
        <p:spPr/>
        <p:txBody>
          <a:bodyPr>
            <a:normAutofit/>
          </a:bodyPr>
          <a:lstStyle/>
          <a:p>
            <a:r>
              <a:rPr lang="fa-IR" dirty="0" smtClean="0">
                <a:cs typeface="B Koodak" pitchFamily="2" charset="-78"/>
              </a:rPr>
              <a:t>استقرار برخوردهای منطقی</a:t>
            </a:r>
            <a:endParaRPr lang="en-US" dirty="0"/>
          </a:p>
        </p:txBody>
      </p:sp>
    </p:spTree>
    <p:extLst>
      <p:ext uri="{BB962C8B-B14F-4D97-AF65-F5344CB8AC3E}">
        <p14:creationId xmlns:p14="http://schemas.microsoft.com/office/powerpoint/2010/main" val="20449779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algn="r" rtl="1"/>
            <a:endParaRPr lang="fa-IR" dirty="0" smtClean="0">
              <a:cs typeface="B Koodak" pitchFamily="2" charset="-78"/>
            </a:endParaRPr>
          </a:p>
          <a:p>
            <a:pPr algn="just" rtl="1"/>
            <a:r>
              <a:rPr lang="en-US" dirty="0" smtClean="0">
                <a:cs typeface="B Koodak" pitchFamily="2" charset="-78"/>
              </a:rPr>
              <a:t>Pressman </a:t>
            </a:r>
            <a:r>
              <a:rPr lang="fa-IR" dirty="0" smtClean="0">
                <a:cs typeface="B Koodak" pitchFamily="2" charset="-78"/>
              </a:rPr>
              <a:t>و همكاران ( 1992 ) در آمريكا با بررسی گروهي از زنان مسن مبتلا به شكستگي لگن ، مشاهده نمودند كه زنان دارای باورهاي دینی داراي نمرات افسردگي پائين تر و وضعيت حركتي بهتري در قياس با افراد غير متدیّن بودند .</a:t>
            </a:r>
          </a:p>
          <a:p>
            <a:pPr algn="just" rtl="1"/>
            <a:r>
              <a:rPr lang="en-US" dirty="0" smtClean="0">
                <a:cs typeface="B Koodak" pitchFamily="2" charset="-78"/>
              </a:rPr>
              <a:t>Koenig </a:t>
            </a:r>
            <a:r>
              <a:rPr lang="fa-IR" dirty="0" smtClean="0">
                <a:cs typeface="B Koodak" pitchFamily="2" charset="-78"/>
              </a:rPr>
              <a:t>و همكاران ( 1997 ) با پژوهشی در مورد بيماران بستري در دو بيمارستان نشان دادند كه بيماران عامل به مذهب انعطاف بيشتري براي كنار آمدن با مشكل خود داشتند . آنها در تحقيق ديگري افسردگي بسيار پائين را در گروه سالمندان پایبند مذهب در مقايسه با ساير سالمندان نشان دادند .</a:t>
            </a:r>
          </a:p>
          <a:p>
            <a:pPr algn="just" rtl="1"/>
            <a:r>
              <a:rPr lang="en-US" dirty="0" smtClean="0">
                <a:cs typeface="B Koodak" pitchFamily="2" charset="-78"/>
              </a:rPr>
              <a:t>Hales ( 2001 ) </a:t>
            </a:r>
            <a:r>
              <a:rPr lang="fa-IR" dirty="0" smtClean="0">
                <a:cs typeface="B Koodak" pitchFamily="2" charset="-78"/>
              </a:rPr>
              <a:t>نتايج بررسي 139 تحقيق علمي را ارائه كرد كه نشان مي دهد اعتقادات و فعاليت هاي دینی از قبيل دعا كردن ، شركت در مراسم مذهبی ، و برقراري ارتباط با خداوند ، بر سلامت و بهبود وضعيت رواني افراد تأثير مثبت مي گذارد .</a:t>
            </a:r>
          </a:p>
          <a:p>
            <a:pPr algn="just" rtl="1"/>
            <a:r>
              <a:rPr lang="en-US" dirty="0" smtClean="0">
                <a:cs typeface="B Koodak" pitchFamily="2" charset="-78"/>
              </a:rPr>
              <a:t>Taylor ( 2001 ) </a:t>
            </a:r>
            <a:r>
              <a:rPr lang="fa-IR" dirty="0" smtClean="0">
                <a:cs typeface="B Koodak" pitchFamily="2" charset="-78"/>
              </a:rPr>
              <a:t>بر اهمیت وافر نقش دین و معنويت در درمان ضربه هاي روحی ـ رواني ( </a:t>
            </a:r>
            <a:r>
              <a:rPr lang="en-US" dirty="0" err="1" smtClean="0">
                <a:cs typeface="B Koodak" pitchFamily="2" charset="-78"/>
              </a:rPr>
              <a:t>psychologic</a:t>
            </a:r>
            <a:r>
              <a:rPr lang="en-US" dirty="0" smtClean="0">
                <a:cs typeface="B Koodak" pitchFamily="2" charset="-78"/>
              </a:rPr>
              <a:t> traumas ) </a:t>
            </a:r>
            <a:r>
              <a:rPr lang="fa-IR" dirty="0" smtClean="0">
                <a:cs typeface="B Koodak" pitchFamily="2" charset="-78"/>
              </a:rPr>
              <a:t>تأكيد كرد .</a:t>
            </a:r>
          </a:p>
        </p:txBody>
      </p:sp>
      <p:sp>
        <p:nvSpPr>
          <p:cNvPr id="2" name="Title 1"/>
          <p:cNvSpPr>
            <a:spLocks noGrp="1"/>
          </p:cNvSpPr>
          <p:nvPr>
            <p:ph type="title"/>
          </p:nvPr>
        </p:nvSpPr>
        <p:spPr/>
        <p:txBody>
          <a:bodyPr>
            <a:normAutofit/>
          </a:bodyPr>
          <a:lstStyle/>
          <a:p>
            <a:r>
              <a:rPr lang="fa-IR" dirty="0" smtClean="0">
                <a:cs typeface="B Koodak" pitchFamily="2" charset="-78"/>
              </a:rPr>
              <a:t>اوج گیری توجه به دین</a:t>
            </a:r>
            <a:endParaRPr lang="en-US" dirty="0"/>
          </a:p>
        </p:txBody>
      </p:sp>
    </p:spTree>
    <p:extLst>
      <p:ext uri="{BB962C8B-B14F-4D97-AF65-F5344CB8AC3E}">
        <p14:creationId xmlns:p14="http://schemas.microsoft.com/office/powerpoint/2010/main" val="32476684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algn="r" rtl="1"/>
            <a:endParaRPr lang="fa-IR" dirty="0" smtClean="0">
              <a:cs typeface="B Koodak" pitchFamily="2" charset="-78"/>
            </a:endParaRPr>
          </a:p>
          <a:p>
            <a:pPr algn="just" rtl="1"/>
            <a:r>
              <a:rPr lang="fa-IR" dirty="0" smtClean="0">
                <a:cs typeface="B Koodak" pitchFamily="2" charset="-78"/>
              </a:rPr>
              <a:t>	 بر اساس گزارش </a:t>
            </a:r>
            <a:r>
              <a:rPr lang="en-US" dirty="0" smtClean="0">
                <a:cs typeface="B Koodak" pitchFamily="2" charset="-78"/>
              </a:rPr>
              <a:t>Levin </a:t>
            </a:r>
            <a:r>
              <a:rPr lang="fa-IR" dirty="0" smtClean="0">
                <a:cs typeface="B Koodak" pitchFamily="2" charset="-78"/>
              </a:rPr>
              <a:t>و همكاران ( 2002 ) در سال هاي اخير حجم بسيار بالائي از مطالعات مشابه كه به چند هزار تحقيق بالغ مي شوند ارتباط قوي دین گرائی را با سلامت رواني و جسـمي نشـان داده اند . بسياري از اين تحقيقات در « مركز تحقيقات دین ، معنويت ، و سلامتي » در دانشـگاه « دوک »  ، و بقيه در دانشگاه هاي « راتگرز »  ، « تگزاس »  ، « برکلی »  ، و « میشیگان »  انجام شد . اکنون این پژوهش ها منجر به پديداري يك ديدگاه جديد علمي در زمینۀ درمان ، موسوم به طب خدائي ـ تني (</a:t>
            </a:r>
            <a:r>
              <a:rPr lang="en-US" dirty="0" err="1" smtClean="0">
                <a:cs typeface="B Koodak" pitchFamily="2" charset="-78"/>
              </a:rPr>
              <a:t>theosomatic</a:t>
            </a:r>
            <a:r>
              <a:rPr lang="en-US" dirty="0" smtClean="0">
                <a:cs typeface="B Koodak" pitchFamily="2" charset="-78"/>
              </a:rPr>
              <a:t> or God - body medicine  ) </a:t>
            </a:r>
            <a:r>
              <a:rPr lang="fa-IR" dirty="0" smtClean="0">
                <a:cs typeface="B Koodak" pitchFamily="2" charset="-78"/>
              </a:rPr>
              <a:t>شده اند .</a:t>
            </a:r>
          </a:p>
          <a:p>
            <a:pPr algn="just" rtl="1"/>
            <a:r>
              <a:rPr lang="fa-IR" dirty="0" smtClean="0">
                <a:cs typeface="B Koodak" pitchFamily="2" charset="-78"/>
              </a:rPr>
              <a:t>	به عنوان نمونه </a:t>
            </a:r>
            <a:r>
              <a:rPr lang="en-US" dirty="0" smtClean="0">
                <a:cs typeface="B Koodak" pitchFamily="2" charset="-78"/>
              </a:rPr>
              <a:t>Levin </a:t>
            </a:r>
            <a:r>
              <a:rPr lang="fa-IR" dirty="0" smtClean="0">
                <a:cs typeface="B Koodak" pitchFamily="2" charset="-78"/>
              </a:rPr>
              <a:t>به بررسي 50 مطالعه اشاره مي كند كه همگي تفاوت قابل ملاحظة  ابتلاء و مرگ و ميـر ناشـي از بيماري هاي سيـستم قلبي ـ عروقي را در بين گروه هاي متدیّن و غيرمتدیّن نشـان داده اند . از جمـلة اين موارد مي توان به آرتريواسكلروزيس ، انفاركتوس ميوكارد ، بيماري شرائين كرونر ، بيماري هاي روماتيسمال قلب ، بيماري هاي هايپرتنسيو قلب ، آنژين صدري ، كلسيفيكاسيون آئورت ، آندوكارديت مزمن ، مرگ به دنبال حالات مذكور ، و همچنين انسيدانس ( میزان بروز ) تعداد زيادي از عوامل خطر بیماری های قلبي مانند ازدیاد كلسترول و تري گليسريد ، و مصرف زياد كالري و چربي ، اشاره نمود . همچنين تحقيقات زيادي انجام شده است كه نشان مي دهند تدیّن يك اثر محافظتي قوي در مقابل سرطان دارد . تحقيقات انجام شده در « </a:t>
            </a:r>
            <a:r>
              <a:rPr lang="en-US" dirty="0" smtClean="0">
                <a:cs typeface="B Koodak" pitchFamily="2" charset="-78"/>
              </a:rPr>
              <a:t>UCLA »  ، </a:t>
            </a:r>
            <a:r>
              <a:rPr lang="fa-IR" dirty="0" smtClean="0">
                <a:cs typeface="B Koodak" pitchFamily="2" charset="-78"/>
              </a:rPr>
              <a:t>دانشگاه « يوتا »  ، و دانشگاه « آلبرتا »  از اين دست هستند .</a:t>
            </a:r>
          </a:p>
        </p:txBody>
      </p:sp>
      <p:sp>
        <p:nvSpPr>
          <p:cNvPr id="2" name="Title 1"/>
          <p:cNvSpPr>
            <a:spLocks noGrp="1"/>
          </p:cNvSpPr>
          <p:nvPr>
            <p:ph type="title"/>
          </p:nvPr>
        </p:nvSpPr>
        <p:spPr/>
        <p:txBody>
          <a:bodyPr>
            <a:normAutofit/>
          </a:bodyPr>
          <a:lstStyle/>
          <a:p>
            <a:r>
              <a:rPr lang="fa-IR" dirty="0" smtClean="0">
                <a:cs typeface="B Koodak" pitchFamily="2" charset="-78"/>
              </a:rPr>
              <a:t>اوج گیری توجه به دین</a:t>
            </a:r>
            <a:endParaRPr lang="en-US" dirty="0"/>
          </a:p>
        </p:txBody>
      </p:sp>
    </p:spTree>
    <p:extLst>
      <p:ext uri="{BB962C8B-B14F-4D97-AF65-F5344CB8AC3E}">
        <p14:creationId xmlns:p14="http://schemas.microsoft.com/office/powerpoint/2010/main" val="141288197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1571</TotalTime>
  <Words>6343</Words>
  <Application>Microsoft Office PowerPoint</Application>
  <PresentationFormat>On-screen Show (4:3)</PresentationFormat>
  <Paragraphs>304</Paragraphs>
  <Slides>58</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58</vt:i4>
      </vt:variant>
    </vt:vector>
  </HeadingPairs>
  <TitlesOfParts>
    <vt:vector size="60" baseType="lpstr">
      <vt:lpstr>Concourse</vt:lpstr>
      <vt:lpstr>Document</vt:lpstr>
      <vt:lpstr> بسم الله الرحمن الرحیم  دین و بهداشت روانی  </vt:lpstr>
      <vt:lpstr>تاریخچه</vt:lpstr>
      <vt:lpstr>تاریخچه</vt:lpstr>
      <vt:lpstr>آغاز برخوردهای مقابله ای</vt:lpstr>
      <vt:lpstr>آغاز برخوردهای منطقی</vt:lpstr>
      <vt:lpstr>استقرار برخوردهای منطقی</vt:lpstr>
      <vt:lpstr>استقرار برخوردهای منطقی</vt:lpstr>
      <vt:lpstr>اوج گیری توجه به دین</vt:lpstr>
      <vt:lpstr>اوج گیری توجه به دین</vt:lpstr>
      <vt:lpstr>اوج گیری توجه به دین</vt:lpstr>
      <vt:lpstr>اوج گیری توجه به دین</vt:lpstr>
      <vt:lpstr>افزایش توجه به دین و معنویت در جهان امروز</vt:lpstr>
      <vt:lpstr>تفاوت دین با معنویت</vt:lpstr>
      <vt:lpstr>تفاوت دین با معنویت</vt:lpstr>
      <vt:lpstr>جایگاه معنویت در تعریف سلامتی</vt:lpstr>
      <vt:lpstr>جایگاه معنویت در تعریف سلامتی</vt:lpstr>
      <vt:lpstr>تأمین نیازهای روانشناختی</vt:lpstr>
      <vt:lpstr>تأمین نیازهای روانشناختی</vt:lpstr>
      <vt:lpstr>تأمین نیازهای روانشناختی</vt:lpstr>
      <vt:lpstr>تأمین نیازهای روانشناختی</vt:lpstr>
      <vt:lpstr>تأمین نیازهای روانشناختی</vt:lpstr>
      <vt:lpstr>PowerPoint Presentation</vt:lpstr>
      <vt:lpstr>پاسخ به سؤالات بنیادی و معناداری زندگی</vt:lpstr>
      <vt:lpstr>پاسخ به سؤالات بنیادی و معناداری زندگی</vt:lpstr>
      <vt:lpstr>پاسخ به سؤالات بنیادی و معناداری زندگی</vt:lpstr>
      <vt:lpstr>معناداری زندگی</vt:lpstr>
      <vt:lpstr>PowerPoint Presentation</vt:lpstr>
      <vt:lpstr>PowerPoint Presentation</vt:lpstr>
      <vt:lpstr>ایجاد بلوغ روانشناختی</vt:lpstr>
      <vt:lpstr>دین ، سلامتي عمومي ، و طول عمر</vt:lpstr>
      <vt:lpstr>دین ، سلامتي عمومي ، و طول عمر</vt:lpstr>
      <vt:lpstr>دین ، سلامتي عمومي ، و طول عمر</vt:lpstr>
      <vt:lpstr>دین ، سلامتي عمومي ، و طول عمر</vt:lpstr>
      <vt:lpstr>دین ، سلامتي عمومي ، و طول عمر</vt:lpstr>
      <vt:lpstr>دین ، سلامتي عمومي ، و طول عمر</vt:lpstr>
      <vt:lpstr>دین ، سلامتي عمومي ، و طول عمر</vt:lpstr>
      <vt:lpstr>طب تئوسوماتيك Theosomatic Medicine</vt:lpstr>
      <vt:lpstr>دین و سايكو ـ نورو ـ‌ ايمونولوژي (عصب - روان - ايمني شناسي)</vt:lpstr>
      <vt:lpstr>PowerPoint Presentation</vt:lpstr>
      <vt:lpstr>PowerPoint Presentation</vt:lpstr>
      <vt:lpstr>روش های تطابق دینی Religious Coping</vt:lpstr>
      <vt:lpstr>روش های تطابق دینی Religious Coping</vt:lpstr>
      <vt:lpstr>روش های تطابق دینی Religious Coping</vt:lpstr>
      <vt:lpstr>رواندرماني دینی Religious Psychothrapy</vt:lpstr>
      <vt:lpstr>رواندرماني دینی Religious Psychothrapy</vt:lpstr>
      <vt:lpstr>رواندرماني دینی Religious Psychothrapy</vt:lpstr>
      <vt:lpstr>رواندرماني دینی Religious Psychothrapy</vt:lpstr>
      <vt:lpstr>رواندرماني دینی Religious Psychothrapy</vt:lpstr>
      <vt:lpstr>شکاف بین مردم و رواندرمانگران</vt:lpstr>
      <vt:lpstr>شکاف بین مردم و رواندرمانگران موسسۀ گالوپ</vt:lpstr>
      <vt:lpstr>دین و پاسخ به انتقادات</vt:lpstr>
      <vt:lpstr>دین و پاسخ به انتقادات</vt:lpstr>
      <vt:lpstr>دین و پاسخ به انتقادات</vt:lpstr>
      <vt:lpstr>دین و پاسخ به انتقادات</vt:lpstr>
      <vt:lpstr>دین و پاسخ به انتقادات</vt:lpstr>
      <vt:lpstr>دین و پاسخ به انتقادات</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sanam</dc:creator>
  <cp:lastModifiedBy>Sanamsystem</cp:lastModifiedBy>
  <cp:revision>19</cp:revision>
  <dcterms:created xsi:type="dcterms:W3CDTF">2015-10-25T04:51:18Z</dcterms:created>
  <dcterms:modified xsi:type="dcterms:W3CDTF">2015-11-30T05:47:40Z</dcterms:modified>
</cp:coreProperties>
</file>