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notesMasterIdLst>
    <p:notesMasterId r:id="rId106"/>
  </p:notesMasterIdLst>
  <p:sldIdLst>
    <p:sldId id="648" r:id="rId2"/>
    <p:sldId id="452" r:id="rId3"/>
    <p:sldId id="614" r:id="rId4"/>
    <p:sldId id="641" r:id="rId5"/>
    <p:sldId id="395" r:id="rId6"/>
    <p:sldId id="528" r:id="rId7"/>
    <p:sldId id="640" r:id="rId8"/>
    <p:sldId id="642" r:id="rId9"/>
    <p:sldId id="643" r:id="rId10"/>
    <p:sldId id="644" r:id="rId11"/>
    <p:sldId id="430" r:id="rId12"/>
    <p:sldId id="588" r:id="rId13"/>
    <p:sldId id="499" r:id="rId14"/>
    <p:sldId id="607" r:id="rId15"/>
    <p:sldId id="606" r:id="rId16"/>
    <p:sldId id="608" r:id="rId17"/>
    <p:sldId id="593" r:id="rId18"/>
    <p:sldId id="651" r:id="rId19"/>
    <p:sldId id="652" r:id="rId20"/>
    <p:sldId id="653" r:id="rId21"/>
    <p:sldId id="654" r:id="rId22"/>
    <p:sldId id="655" r:id="rId23"/>
    <p:sldId id="658" r:id="rId24"/>
    <p:sldId id="659" r:id="rId25"/>
    <p:sldId id="675" r:id="rId26"/>
    <p:sldId id="676" r:id="rId27"/>
    <p:sldId id="677" r:id="rId28"/>
    <p:sldId id="685" r:id="rId29"/>
    <p:sldId id="674" r:id="rId30"/>
    <p:sldId id="645" r:id="rId31"/>
    <p:sldId id="511" r:id="rId32"/>
    <p:sldId id="590" r:id="rId33"/>
    <p:sldId id="529" r:id="rId34"/>
    <p:sldId id="432" r:id="rId35"/>
    <p:sldId id="620" r:id="rId36"/>
    <p:sldId id="621" r:id="rId37"/>
    <p:sldId id="630" r:id="rId38"/>
    <p:sldId id="629" r:id="rId39"/>
    <p:sldId id="622" r:id="rId40"/>
    <p:sldId id="631" r:id="rId41"/>
    <p:sldId id="632" r:id="rId42"/>
    <p:sldId id="633" r:id="rId43"/>
    <p:sldId id="634" r:id="rId44"/>
    <p:sldId id="635" r:id="rId45"/>
    <p:sldId id="639" r:id="rId46"/>
    <p:sldId id="689" r:id="rId47"/>
    <p:sldId id="690" r:id="rId48"/>
    <p:sldId id="691" r:id="rId49"/>
    <p:sldId id="375" r:id="rId50"/>
    <p:sldId id="366" r:id="rId51"/>
    <p:sldId id="367" r:id="rId52"/>
    <p:sldId id="616" r:id="rId53"/>
    <p:sldId id="602" r:id="rId54"/>
    <p:sldId id="603" r:id="rId55"/>
    <p:sldId id="619" r:id="rId56"/>
    <p:sldId id="369" r:id="rId57"/>
    <p:sldId id="370" r:id="rId58"/>
    <p:sldId id="646" r:id="rId59"/>
    <p:sldId id="371" r:id="rId60"/>
    <p:sldId id="372" r:id="rId61"/>
    <p:sldId id="373" r:id="rId62"/>
    <p:sldId id="599" r:id="rId63"/>
    <p:sldId id="615" r:id="rId64"/>
    <p:sldId id="692" r:id="rId65"/>
    <p:sldId id="581" r:id="rId66"/>
    <p:sldId id="582" r:id="rId67"/>
    <p:sldId id="583" r:id="rId68"/>
    <p:sldId id="649" r:id="rId69"/>
    <p:sldId id="584" r:id="rId70"/>
    <p:sldId id="586" r:id="rId71"/>
    <p:sldId id="687" r:id="rId72"/>
    <p:sldId id="443" r:id="rId73"/>
    <p:sldId id="514" r:id="rId74"/>
    <p:sldId id="596" r:id="rId75"/>
    <p:sldId id="515" r:id="rId76"/>
    <p:sldId id="516" r:id="rId77"/>
    <p:sldId id="517" r:id="rId78"/>
    <p:sldId id="518" r:id="rId79"/>
    <p:sldId id="519" r:id="rId80"/>
    <p:sldId id="520" r:id="rId81"/>
    <p:sldId id="522" r:id="rId82"/>
    <p:sldId id="532" r:id="rId83"/>
    <p:sldId id="534" r:id="rId84"/>
    <p:sldId id="535" r:id="rId85"/>
    <p:sldId id="536" r:id="rId86"/>
    <p:sldId id="537" r:id="rId87"/>
    <p:sldId id="538" r:id="rId88"/>
    <p:sldId id="539" r:id="rId89"/>
    <p:sldId id="693" r:id="rId90"/>
    <p:sldId id="694" r:id="rId91"/>
    <p:sldId id="540" r:id="rId92"/>
    <p:sldId id="611" r:id="rId93"/>
    <p:sldId id="541" r:id="rId94"/>
    <p:sldId id="543" r:id="rId95"/>
    <p:sldId id="612" r:id="rId96"/>
    <p:sldId id="684" r:id="rId97"/>
    <p:sldId id="680" r:id="rId98"/>
    <p:sldId id="681" r:id="rId99"/>
    <p:sldId id="682" r:id="rId100"/>
    <p:sldId id="313" r:id="rId101"/>
    <p:sldId id="311" r:id="rId102"/>
    <p:sldId id="459" r:id="rId103"/>
    <p:sldId id="460" r:id="rId104"/>
    <p:sldId id="461"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n"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40" autoAdjust="0"/>
    <p:restoredTop sz="94603" autoAdjust="0"/>
  </p:normalViewPr>
  <p:slideViewPr>
    <p:cSldViewPr>
      <p:cViewPr varScale="1">
        <p:scale>
          <a:sx n="70" d="100"/>
          <a:sy n="70" d="100"/>
        </p:scale>
        <p:origin x="1476" y="78"/>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BC2B0E-C68C-46D8-81E4-58D68657F40F}" type="datetimeFigureOut">
              <a:rPr lang="fa-IR" smtClean="0"/>
              <a:pPr/>
              <a:t>20/03/1436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6E157AA-3C25-4297-B154-776D7EDAAD45}" type="slidenum">
              <a:rPr lang="fa-IR" smtClean="0"/>
              <a:pPr/>
              <a:t>‹#›</a:t>
            </a:fld>
            <a:endParaRPr lang="fa-IR"/>
          </a:p>
        </p:txBody>
      </p:sp>
    </p:spTree>
    <p:extLst>
      <p:ext uri="{BB962C8B-B14F-4D97-AF65-F5344CB8AC3E}">
        <p14:creationId xmlns:p14="http://schemas.microsoft.com/office/powerpoint/2010/main" val="26930139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36E157AA-3C25-4297-B154-776D7EDAAD45}" type="slidenum">
              <a:rPr lang="fa-IR" smtClean="0"/>
              <a:pPr/>
              <a:t>78</a:t>
            </a:fld>
            <a:endParaRPr lang="fa-IR"/>
          </a:p>
        </p:txBody>
      </p:sp>
    </p:spTree>
    <p:extLst>
      <p:ext uri="{BB962C8B-B14F-4D97-AF65-F5344CB8AC3E}">
        <p14:creationId xmlns:p14="http://schemas.microsoft.com/office/powerpoint/2010/main" val="344763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E9E61EF-B4D7-43D8-87A1-4DB25F6F994D}" type="datetime1">
              <a:rPr lang="en-US" smtClean="0"/>
              <a:pPr/>
              <a:t>1/10/2015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0CB92-859F-4511-B01F-E283CC525F1C}" type="datetime1">
              <a:rPr lang="en-US" smtClean="0"/>
              <a:pPr/>
              <a:t>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496029-171E-4501-8367-8DF10645FFDD}" type="datetime1">
              <a:rPr lang="en-US" smtClean="0"/>
              <a:pPr/>
              <a:t>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1265D7-798D-4D42-A8DC-B7F3D238720D}" type="datetime1">
              <a:rPr lang="en-US" smtClean="0"/>
              <a:pPr/>
              <a:t>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D01A63-4B06-4B56-AABF-05305DC26287}" type="datetime1">
              <a:rPr lang="en-US" smtClean="0"/>
              <a:pPr/>
              <a:t>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3086EA-5E36-4CF6-B4DB-398DAE11ECD8}" type="datetime1">
              <a:rPr lang="en-US" smtClean="0"/>
              <a:pPr/>
              <a:t>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834A35-0315-4624-8D7B-403BE68129AA}" type="datetime1">
              <a:rPr lang="en-US" smtClean="0"/>
              <a:pPr/>
              <a:t>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9BD98A-33A7-41AC-8134-2DF950169E6F}" type="datetime1">
              <a:rPr lang="en-US" smtClean="0"/>
              <a:pPr/>
              <a:t>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A1FF0-2810-4D6B-AB17-6CBBD59660F4}" type="datetime1">
              <a:rPr lang="en-US" smtClean="0"/>
              <a:pPr/>
              <a:t>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A09F2B-DE99-46EB-BBFF-3BC75CAB3743}" type="datetime1">
              <a:rPr lang="en-US" smtClean="0"/>
              <a:pPr/>
              <a:t>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7ABBA7-0C21-4320-BD03-454EDF4EADF4}" type="datetime1">
              <a:rPr lang="en-US" smtClean="0"/>
              <a:pPr/>
              <a:t>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1"/>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bg1"/>
            </a:gs>
            <a:gs pos="50000">
              <a:srgbClr val="9CB86E"/>
            </a:gs>
            <a:gs pos="50000">
              <a:srgbClr val="9CB86E"/>
            </a:gs>
            <a:gs pos="100000">
              <a:srgbClr val="156B13"/>
            </a:gs>
          </a:gsLst>
          <a:lin ang="60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7FC577-D8DD-4D6B-9B55-B87917C2C85E}" type="datetime1">
              <a:rPr lang="en-US" smtClean="0"/>
              <a:pPr/>
              <a:t>1/10/2015</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wipe dir="d"/>
  </p:transition>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381000"/>
          </a:xfrm>
        </p:spPr>
        <p:txBody>
          <a:bodyPr>
            <a:normAutofit fontScale="90000"/>
          </a:bodyPr>
          <a:lstStyle/>
          <a:p>
            <a:endParaRPr lang="fa-IR" sz="2600" b="1" dirty="0">
              <a:cs typeface="+mn-cs"/>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
        <p:nvSpPr>
          <p:cNvPr id="4" name="Rectangle 3"/>
          <p:cNvSpPr/>
          <p:nvPr/>
        </p:nvSpPr>
        <p:spPr>
          <a:xfrm>
            <a:off x="685800" y="1981200"/>
            <a:ext cx="7467600" cy="1107996"/>
          </a:xfrm>
          <a:prstGeom prst="rect">
            <a:avLst/>
          </a:prstGeom>
        </p:spPr>
        <p:txBody>
          <a:bodyPr wrap="square">
            <a:spAutoFit/>
          </a:bodyPr>
          <a:lstStyle/>
          <a:p>
            <a:pPr algn="ctr" rtl="1"/>
            <a:r>
              <a:rPr lang="fa-IR" sz="6600" b="1" dirty="0" smtClean="0">
                <a:solidFill>
                  <a:srgbClr val="FFFF00"/>
                </a:solidFill>
                <a:cs typeface="2  Kaj" pitchFamily="2" charset="-78"/>
              </a:rPr>
              <a:t>بسم الله الرحمن الرحيم</a:t>
            </a:r>
            <a:endParaRPr lang="fa-IR" sz="6600" b="1" dirty="0">
              <a:solidFill>
                <a:srgbClr val="FFFF00"/>
              </a:solidFill>
              <a:cs typeface="2  Kaj" pitchFamily="2" charset="-78"/>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743200" y="1676400"/>
            <a:ext cx="4267200" cy="28956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rtl="1" fontAlgn="auto">
              <a:spcBef>
                <a:spcPts val="0"/>
              </a:spcBef>
              <a:spcAft>
                <a:spcPts val="0"/>
              </a:spcAft>
              <a:defRPr/>
            </a:pPr>
            <a:r>
              <a:rPr lang="fa-IR" sz="5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علل گرايش به</a:t>
            </a:r>
          </a:p>
          <a:p>
            <a:pPr algn="ctr" rtl="1" fontAlgn="auto">
              <a:spcBef>
                <a:spcPts val="0"/>
              </a:spcBef>
              <a:spcAft>
                <a:spcPts val="0"/>
              </a:spcAft>
              <a:defRPr/>
            </a:pPr>
            <a:r>
              <a:rPr lang="fa-IR" sz="5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 علم ديني</a:t>
            </a:r>
            <a:endParaRPr lang="fa-IR" sz="54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down)">
                                      <p:cBhvr>
                                        <p:cTn id="39" dur="580">
                                          <p:stCondLst>
                                            <p:cond delay="0"/>
                                          </p:stCondLst>
                                        </p:cTn>
                                        <p:tgtEl>
                                          <p:spTgt spid="5">
                                            <p:txEl>
                                              <p:pRg st="1" end="1"/>
                                            </p:txEl>
                                          </p:spTgt>
                                        </p:tgtEl>
                                      </p:cBhvr>
                                    </p:animEffect>
                                    <p:anim calcmode="lin" valueType="num">
                                      <p:cBhvr>
                                        <p:cTn id="40"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1" end="1"/>
                                            </p:txEl>
                                          </p:spTgt>
                                        </p:tgtEl>
                                      </p:cBhvr>
                                      <p:to x="100000" y="60000"/>
                                    </p:animScale>
                                    <p:animScale>
                                      <p:cBhvr>
                                        <p:cTn id="46" dur="166" decel="50000">
                                          <p:stCondLst>
                                            <p:cond delay="676"/>
                                          </p:stCondLst>
                                        </p:cTn>
                                        <p:tgtEl>
                                          <p:spTgt spid="5">
                                            <p:txEl>
                                              <p:pRg st="1" end="1"/>
                                            </p:txEl>
                                          </p:spTgt>
                                        </p:tgtEl>
                                      </p:cBhvr>
                                      <p:to x="100000" y="100000"/>
                                    </p:animScale>
                                    <p:animScale>
                                      <p:cBhvr>
                                        <p:cTn id="47" dur="26">
                                          <p:stCondLst>
                                            <p:cond delay="1312"/>
                                          </p:stCondLst>
                                        </p:cTn>
                                        <p:tgtEl>
                                          <p:spTgt spid="5">
                                            <p:txEl>
                                              <p:pRg st="1" end="1"/>
                                            </p:txEl>
                                          </p:spTgt>
                                        </p:tgtEl>
                                      </p:cBhvr>
                                      <p:to x="100000" y="80000"/>
                                    </p:animScale>
                                    <p:animScale>
                                      <p:cBhvr>
                                        <p:cTn id="48" dur="166" decel="50000">
                                          <p:stCondLst>
                                            <p:cond delay="1338"/>
                                          </p:stCondLst>
                                        </p:cTn>
                                        <p:tgtEl>
                                          <p:spTgt spid="5">
                                            <p:txEl>
                                              <p:pRg st="1" end="1"/>
                                            </p:txEl>
                                          </p:spTgt>
                                        </p:tgtEl>
                                      </p:cBhvr>
                                      <p:to x="100000" y="100000"/>
                                    </p:animScale>
                                    <p:animScale>
                                      <p:cBhvr>
                                        <p:cTn id="49" dur="26">
                                          <p:stCondLst>
                                            <p:cond delay="1642"/>
                                          </p:stCondLst>
                                        </p:cTn>
                                        <p:tgtEl>
                                          <p:spTgt spid="5">
                                            <p:txEl>
                                              <p:pRg st="1" end="1"/>
                                            </p:txEl>
                                          </p:spTgt>
                                        </p:tgtEl>
                                      </p:cBhvr>
                                      <p:to x="100000" y="90000"/>
                                    </p:animScale>
                                    <p:animScale>
                                      <p:cBhvr>
                                        <p:cTn id="50" dur="166" decel="50000">
                                          <p:stCondLst>
                                            <p:cond delay="1668"/>
                                          </p:stCondLst>
                                        </p:cTn>
                                        <p:tgtEl>
                                          <p:spTgt spid="5">
                                            <p:txEl>
                                              <p:pRg st="1" end="1"/>
                                            </p:txEl>
                                          </p:spTgt>
                                        </p:tgtEl>
                                      </p:cBhvr>
                                      <p:to x="100000" y="100000"/>
                                    </p:animScale>
                                    <p:animScale>
                                      <p:cBhvr>
                                        <p:cTn id="51" dur="26">
                                          <p:stCondLst>
                                            <p:cond delay="1808"/>
                                          </p:stCondLst>
                                        </p:cTn>
                                        <p:tgtEl>
                                          <p:spTgt spid="5">
                                            <p:txEl>
                                              <p:pRg st="1" end="1"/>
                                            </p:txEl>
                                          </p:spTgt>
                                        </p:tgtEl>
                                      </p:cBhvr>
                                      <p:to x="100000" y="95000"/>
                                    </p:animScale>
                                    <p:animScale>
                                      <p:cBhvr>
                                        <p:cTn id="52"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590800" y="1752600"/>
            <a:ext cx="4191000" cy="28194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fontAlgn="auto">
              <a:spcBef>
                <a:spcPts val="0"/>
              </a:spcBef>
              <a:spcAft>
                <a:spcPts val="0"/>
              </a:spcAft>
              <a:defRPr/>
            </a:pPr>
            <a:r>
              <a:rPr lang="fa-IR" sz="5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منابع</a:t>
            </a:r>
            <a:endParaRPr lang="fa-IR" sz="54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543800" cy="838200"/>
          </a:xfrm>
        </p:spPr>
        <p:txBody>
          <a:bodyPr>
            <a:noAutofit/>
          </a:bodyPr>
          <a:lstStyle/>
          <a:p>
            <a:pPr algn="r" rtl="1"/>
            <a:r>
              <a:rPr lang="fa-IR" sz="2400" b="1" dirty="0" smtClean="0"/>
              <a:t>منابع</a:t>
            </a:r>
            <a:endParaRPr lang="fa-IR" sz="24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101</a:t>
            </a:fld>
            <a:endParaRPr lang="en-US"/>
          </a:p>
        </p:txBody>
      </p:sp>
      <p:sp>
        <p:nvSpPr>
          <p:cNvPr id="5" name="Rectangle 4"/>
          <p:cNvSpPr/>
          <p:nvPr/>
        </p:nvSpPr>
        <p:spPr>
          <a:xfrm>
            <a:off x="1143000" y="1371600"/>
            <a:ext cx="7010400" cy="6494085"/>
          </a:xfrm>
          <a:prstGeom prst="rect">
            <a:avLst/>
          </a:prstGeom>
        </p:spPr>
        <p:txBody>
          <a:bodyPr wrap="square">
            <a:spAutoFit/>
          </a:bodyPr>
          <a:lstStyle/>
          <a:p>
            <a:pPr marL="342900" lvl="0" indent="-342900" algn="r" rtl="1"/>
            <a:r>
              <a:rPr lang="ar-SA" sz="2600" dirty="0" smtClean="0"/>
              <a:t>باقري، خسرو، </a:t>
            </a:r>
            <a:r>
              <a:rPr lang="ar-SA" sz="2600" b="1" dirty="0" smtClean="0"/>
              <a:t>هويت علم ديني</a:t>
            </a:r>
            <a:r>
              <a:rPr lang="ar-SA" sz="2600" dirty="0" smtClean="0"/>
              <a:t>، تهران، وزارت فرهنگ و ارشاد اسلامي،‌1382.</a:t>
            </a:r>
            <a:endParaRPr lang="en-US" sz="2600" dirty="0" smtClean="0"/>
          </a:p>
          <a:p>
            <a:pPr marL="342900" lvl="0" indent="-342900" algn="r" rtl="1"/>
            <a:r>
              <a:rPr lang="ar-SA" sz="2600" dirty="0" smtClean="0"/>
              <a:t>بستان، حسين و همکاران</a:t>
            </a:r>
            <a:r>
              <a:rPr lang="ar-SA" sz="2600" b="1" dirty="0" smtClean="0"/>
              <a:t>،  گامي به سوي علم ديني</a:t>
            </a:r>
            <a:r>
              <a:rPr lang="ar-SA" sz="2600" dirty="0" smtClean="0"/>
              <a:t>، قم، پژوهشگاه حوزه و دانشگاه، 1384.</a:t>
            </a:r>
            <a:endParaRPr lang="en-US" sz="2600" dirty="0" smtClean="0"/>
          </a:p>
          <a:p>
            <a:pPr marL="342900" lvl="0" indent="-342900" algn="r" rtl="1"/>
            <a:r>
              <a:rPr lang="ar-SA" sz="2600" dirty="0" smtClean="0"/>
              <a:t>پارسانيا،حميد، </a:t>
            </a:r>
            <a:r>
              <a:rPr lang="ar-SA" sz="2600" b="1" dirty="0" smtClean="0"/>
              <a:t>علم و فلسفه</a:t>
            </a:r>
            <a:r>
              <a:rPr lang="ar-SA" sz="2600" dirty="0" smtClean="0"/>
              <a:t>، تهران، پژوهشگاه فرهنگ و انديشه اسلامي، 1383.</a:t>
            </a:r>
            <a:endParaRPr lang="en-US" sz="2600" dirty="0" smtClean="0"/>
          </a:p>
          <a:p>
            <a:pPr marL="285750" lvl="0" indent="-285750" algn="just" rtl="1"/>
            <a:r>
              <a:rPr lang="ar-SA" sz="2600" dirty="0" smtClean="0"/>
              <a:t>جوادي آملي، عبدالله، </a:t>
            </a:r>
            <a:r>
              <a:rPr lang="ar-SA" sz="2600" b="1" dirty="0" smtClean="0"/>
              <a:t>شريعت در آئينة معرفت</a:t>
            </a:r>
            <a:r>
              <a:rPr lang="ar-SA" sz="2600" dirty="0" smtClean="0"/>
              <a:t>، قم، اسراء، 1377.</a:t>
            </a:r>
            <a:endParaRPr lang="en-US" sz="2600" dirty="0" smtClean="0"/>
          </a:p>
          <a:p>
            <a:pPr marL="285750" lvl="0" indent="-285750" algn="just" rtl="1"/>
            <a:r>
              <a:rPr lang="ar-SA" sz="2600" dirty="0" smtClean="0"/>
              <a:t>جوادي آملي، عبدالله،</a:t>
            </a:r>
            <a:r>
              <a:rPr lang="ar-SA" sz="2600" i="1" dirty="0" smtClean="0"/>
              <a:t> </a:t>
            </a:r>
            <a:r>
              <a:rPr lang="ar-SA" sz="2600" b="1" dirty="0" smtClean="0"/>
              <a:t>منزلت عقل در هندسة معرفت ديني</a:t>
            </a:r>
            <a:r>
              <a:rPr lang="ar-SA" sz="2600" dirty="0" smtClean="0"/>
              <a:t>، قم، اسراء، 1386.</a:t>
            </a:r>
            <a:endParaRPr lang="en-US" sz="2600" dirty="0" smtClean="0"/>
          </a:p>
          <a:p>
            <a:pPr marL="285750" lvl="0" indent="-285750" algn="just" rtl="1"/>
            <a:r>
              <a:rPr lang="ar-SA" sz="2600" dirty="0" smtClean="0"/>
              <a:t>حسيني،‌ حميدرضا و ديگران،</a:t>
            </a:r>
            <a:r>
              <a:rPr lang="ar-SA" sz="2600" i="1" dirty="0" smtClean="0"/>
              <a:t> </a:t>
            </a:r>
            <a:r>
              <a:rPr lang="ar-SA" sz="2600" b="1" dirty="0" smtClean="0"/>
              <a:t>علم ديني؛ ديدگاه‌ها و ملاحظات</a:t>
            </a:r>
            <a:r>
              <a:rPr lang="ar-SA" sz="2600" i="1" dirty="0" smtClean="0"/>
              <a:t>،‌</a:t>
            </a:r>
            <a:r>
              <a:rPr lang="ar-SA" sz="2600" dirty="0" smtClean="0"/>
              <a:t> قم، پژوهشگاه حوزه و دانشگاه، 1385.</a:t>
            </a:r>
            <a:endParaRPr lang="en-US" sz="2600" dirty="0" smtClean="0"/>
          </a:p>
          <a:p>
            <a:pPr marL="342900" lvl="0" indent="-342900" algn="just" rtl="1"/>
            <a:r>
              <a:rPr lang="ar-SA" sz="2600" dirty="0" smtClean="0"/>
              <a:t>سوزنچي،</a:t>
            </a:r>
            <a:r>
              <a:rPr lang="fa-IR" sz="2600" dirty="0" smtClean="0"/>
              <a:t> </a:t>
            </a:r>
            <a:r>
              <a:rPr lang="ar-SA" sz="2600" dirty="0" smtClean="0"/>
              <a:t>حسين، </a:t>
            </a:r>
            <a:r>
              <a:rPr lang="ar-SA" sz="2600" b="1" dirty="0" smtClean="0"/>
              <a:t>معنا،‌ امکان و راه‌کارهاي تحقق علم ديني</a:t>
            </a:r>
            <a:r>
              <a:rPr lang="ar-SA" sz="2600" dirty="0" smtClean="0"/>
              <a:t>، تهران، ‌پژوهشگاه مطالعات فرهنگي و اجتماعي، 1389.</a:t>
            </a:r>
            <a:endParaRPr lang="en-US" sz="2600" dirty="0" smtClean="0"/>
          </a:p>
          <a:p>
            <a:pPr marL="285750" lvl="0" indent="-285750" algn="just" rtl="1" eaLnBrk="0" fontAlgn="base" hangingPunct="0">
              <a:spcBef>
                <a:spcPct val="0"/>
              </a:spcBef>
              <a:spcAft>
                <a:spcPct val="0"/>
              </a:spcAft>
            </a:pPr>
            <a:endParaRPr lang="ar-SA" sz="2600" dirty="0" smtClean="0">
              <a:latin typeface="Arial" pitchFamily="34" charset="0"/>
              <a:cs typeface="B Lotus" pitchFamily="2" charset="-78"/>
            </a:endParaRPr>
          </a:p>
          <a:p>
            <a:pPr marL="342900" lvl="0" indent="-342900" algn="r" rtl="1"/>
            <a:endParaRPr lang="fa-IR" sz="2600" dirty="0" smtClean="0"/>
          </a:p>
          <a:p>
            <a:pPr lvl="0" algn="r" rtl="1"/>
            <a:endParaRPr lang="en-US" sz="2600" dirty="0"/>
          </a:p>
        </p:txBody>
      </p:sp>
    </p:spTree>
  </p:cSld>
  <p:clrMapOvr>
    <a:masterClrMapping/>
  </p:clrMapOvr>
  <p:transition>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533400"/>
          </a:xfrm>
        </p:spPr>
        <p:txBody>
          <a:bodyPr>
            <a:noAutofit/>
          </a:bodyPr>
          <a:lstStyle/>
          <a:p>
            <a:pPr algn="r" rtl="1"/>
            <a:r>
              <a:rPr lang="fa-IR" sz="2400" b="1" dirty="0" smtClean="0"/>
              <a:t>منابع</a:t>
            </a:r>
            <a:endParaRPr lang="en-US" sz="24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102</a:t>
            </a:fld>
            <a:endParaRPr lang="en-US"/>
          </a:p>
        </p:txBody>
      </p:sp>
      <p:sp>
        <p:nvSpPr>
          <p:cNvPr id="4" name="Rectangle 3"/>
          <p:cNvSpPr/>
          <p:nvPr/>
        </p:nvSpPr>
        <p:spPr>
          <a:xfrm>
            <a:off x="990600" y="1219200"/>
            <a:ext cx="7086600" cy="5693866"/>
          </a:xfrm>
          <a:prstGeom prst="rect">
            <a:avLst/>
          </a:prstGeom>
        </p:spPr>
        <p:txBody>
          <a:bodyPr wrap="square">
            <a:spAutoFit/>
          </a:bodyPr>
          <a:lstStyle/>
          <a:p>
            <a:pPr marL="342900" lvl="0" indent="-342900" algn="just" rtl="1"/>
            <a:r>
              <a:rPr lang="ar-SA" sz="2600" dirty="0" smtClean="0"/>
              <a:t>فاروقي، اسماعيل، </a:t>
            </a:r>
            <a:r>
              <a:rPr lang="ar-SA" sz="2600" b="1" dirty="0" smtClean="0"/>
              <a:t>معرفت‌شناسي اسلامي؛ طرح، برنامه، عملکرد</a:t>
            </a:r>
            <a:r>
              <a:rPr lang="ar-SA" sz="2600" dirty="0" smtClean="0"/>
              <a:t>، مؤسسه جهاني انديشه اسلامي، تهران، انتشارات ايران و اسلام، 1374.</a:t>
            </a:r>
            <a:endParaRPr lang="en-US" sz="2600" dirty="0" smtClean="0"/>
          </a:p>
          <a:p>
            <a:pPr marL="342900" lvl="0" indent="-342900" algn="just" rtl="1">
              <a:tabLst>
                <a:tab pos="228600" algn="l"/>
              </a:tabLst>
            </a:pPr>
            <a:r>
              <a:rPr lang="ar-SA" sz="2600" dirty="0" smtClean="0"/>
              <a:t>گلشني، مهدي، </a:t>
            </a:r>
            <a:r>
              <a:rPr lang="ar-SA" sz="2600" b="1" dirty="0" smtClean="0"/>
              <a:t>از علم سکولار تا علم ديني</a:t>
            </a:r>
            <a:r>
              <a:rPr lang="ar-SA" sz="2600" dirty="0" smtClean="0"/>
              <a:t>، تهران، پژوهشگاه علوم انساني و مطالعات فرهنگي، 1385.</a:t>
            </a:r>
            <a:endParaRPr lang="en-US" sz="2600" dirty="0" smtClean="0"/>
          </a:p>
          <a:p>
            <a:pPr marL="342900" lvl="0" indent="-342900" algn="just" rtl="1">
              <a:tabLst>
                <a:tab pos="228600" algn="l"/>
              </a:tabLst>
            </a:pPr>
            <a:r>
              <a:rPr lang="ar-SA" sz="2600" dirty="0" smtClean="0"/>
              <a:t>گلشني، مهدي</a:t>
            </a:r>
            <a:r>
              <a:rPr lang="ar-SA" sz="2600" b="1" dirty="0" smtClean="0"/>
              <a:t>، ديدگاه‌هاي فلسفي فيزيک‌دانان معاصر</a:t>
            </a:r>
            <a:r>
              <a:rPr lang="ar-SA" sz="2600" dirty="0" smtClean="0"/>
              <a:t>، تهران، اميرکبير، </a:t>
            </a:r>
            <a:endParaRPr lang="en-US" sz="2600" dirty="0" smtClean="0"/>
          </a:p>
          <a:p>
            <a:pPr marL="342900" lvl="0" indent="-342900" algn="just" rtl="1">
              <a:tabLst>
                <a:tab pos="228600" algn="l"/>
              </a:tabLst>
            </a:pPr>
            <a:r>
              <a:rPr lang="ar-SA" sz="2600" dirty="0" smtClean="0"/>
              <a:t>گلشني، مهدي، </a:t>
            </a:r>
            <a:r>
              <a:rPr lang="ar-SA" sz="2600" b="1" dirty="0" smtClean="0"/>
              <a:t>طبيعت در قرآن</a:t>
            </a:r>
            <a:r>
              <a:rPr lang="ar-SA" sz="2600" dirty="0" smtClean="0"/>
              <a:t>، تهران، پژوهشگاه علوم انساني و مطالعات فرهنگي،</a:t>
            </a:r>
            <a:endParaRPr lang="en-US" sz="2600" dirty="0" smtClean="0"/>
          </a:p>
          <a:p>
            <a:pPr marL="342900" lvl="0" indent="-342900" algn="just" rtl="1">
              <a:tabLst>
                <a:tab pos="228600" algn="l"/>
              </a:tabLst>
            </a:pPr>
            <a:r>
              <a:rPr lang="ar-SA" sz="2600" dirty="0" smtClean="0"/>
              <a:t>گلشني، مهدي، </a:t>
            </a:r>
            <a:r>
              <a:rPr lang="ar-SA" sz="2600" b="1" dirty="0" smtClean="0"/>
              <a:t>علم و دين و معنويت در آستانة قرن بيست و يکم</a:t>
            </a:r>
            <a:r>
              <a:rPr lang="ar-SA" sz="2600" dirty="0" smtClean="0"/>
              <a:t>، تهران، پژوهشگاه علوم انساني و مطالعات فرهنگي، </a:t>
            </a:r>
            <a:endParaRPr lang="en-US" sz="2600" dirty="0" smtClean="0"/>
          </a:p>
          <a:p>
            <a:pPr marL="342900" lvl="0" indent="-342900" algn="just" rtl="1">
              <a:tabLst>
                <a:tab pos="228600" algn="l"/>
              </a:tabLst>
            </a:pPr>
            <a:r>
              <a:rPr lang="ar-SA" sz="2600" dirty="0" smtClean="0"/>
              <a:t>مرادي، مجيد، </a:t>
            </a:r>
            <a:r>
              <a:rPr lang="ar-SA" sz="2600" b="1" dirty="0" smtClean="0"/>
              <a:t>اسلامي‌سازي معرفت</a:t>
            </a:r>
            <a:r>
              <a:rPr lang="ar-SA" sz="2600" dirty="0" smtClean="0"/>
              <a:t>، قم، پژوهشگاه حوزه و دانشگاه، 1385.</a:t>
            </a:r>
            <a:endParaRPr lang="en-US" sz="2600" dirty="0" smtClean="0"/>
          </a:p>
          <a:p>
            <a:pPr marL="342900" lvl="0" indent="-342900" algn="just" rtl="1">
              <a:tabLst>
                <a:tab pos="228600" algn="l"/>
              </a:tabLst>
            </a:pPr>
            <a:endParaRPr lang="en-US" sz="2600" dirty="0"/>
          </a:p>
        </p:txBody>
      </p:sp>
    </p:spTree>
  </p:cSld>
  <p:clrMapOvr>
    <a:masterClrMapping/>
  </p:clrMapOvr>
  <p:transition>
    <p:wipe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609600"/>
          </a:xfrm>
        </p:spPr>
        <p:txBody>
          <a:bodyPr>
            <a:noAutofit/>
          </a:bodyPr>
          <a:lstStyle/>
          <a:p>
            <a:pPr algn="r" rtl="1"/>
            <a:r>
              <a:rPr lang="fa-IR" sz="2400" b="1" dirty="0" smtClean="0"/>
              <a:t>منابع</a:t>
            </a:r>
            <a:endParaRPr lang="en-US" sz="24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103</a:t>
            </a:fld>
            <a:endParaRPr lang="en-US"/>
          </a:p>
        </p:txBody>
      </p:sp>
      <p:sp>
        <p:nvSpPr>
          <p:cNvPr id="4" name="Rectangle 3"/>
          <p:cNvSpPr/>
          <p:nvPr/>
        </p:nvSpPr>
        <p:spPr>
          <a:xfrm>
            <a:off x="914400" y="1219200"/>
            <a:ext cx="7239000" cy="5846266"/>
          </a:xfrm>
          <a:prstGeom prst="rect">
            <a:avLst/>
          </a:prstGeom>
        </p:spPr>
        <p:txBody>
          <a:bodyPr wrap="square">
            <a:spAutoFit/>
          </a:bodyPr>
          <a:lstStyle/>
          <a:p>
            <a:pPr marL="342900" lvl="0" indent="-342900" algn="just" rtl="1">
              <a:tabLst>
                <a:tab pos="228600" algn="l"/>
              </a:tabLst>
            </a:pPr>
            <a:r>
              <a:rPr lang="ar-SA" sz="2600" dirty="0" smtClean="0"/>
              <a:t>مصباح ي</a:t>
            </a:r>
            <a:r>
              <a:rPr lang="fa-IR" sz="2600" dirty="0" smtClean="0"/>
              <a:t>زدي، محمدتقي، </a:t>
            </a:r>
            <a:r>
              <a:rPr lang="fa-IR" sz="2600" b="1" dirty="0" smtClean="0"/>
              <a:t>رابطة علم و دين، </a:t>
            </a:r>
            <a:r>
              <a:rPr lang="fa-IR" sz="2600" dirty="0" smtClean="0"/>
              <a:t>قم، مؤسسة آموزشي و پژوهشي امام خميني،‌1392.</a:t>
            </a:r>
          </a:p>
          <a:p>
            <a:pPr marL="342900" indent="-342900" algn="just" rtl="1">
              <a:tabLst>
                <a:tab pos="228600" algn="l"/>
              </a:tabLst>
            </a:pPr>
            <a:r>
              <a:rPr lang="ar-SA" sz="2600" dirty="0" smtClean="0"/>
              <a:t>مطهري مرتضي، </a:t>
            </a:r>
            <a:r>
              <a:rPr lang="ar-SA" sz="2600" b="1" dirty="0" smtClean="0"/>
              <a:t>انسان و سرنوشت</a:t>
            </a:r>
            <a:r>
              <a:rPr lang="ar-SA" sz="2600" dirty="0" smtClean="0"/>
              <a:t>، تهران، صدرا</a:t>
            </a:r>
            <a:endParaRPr lang="en-US" sz="2600" dirty="0" smtClean="0"/>
          </a:p>
          <a:p>
            <a:pPr marL="285750" lvl="0" indent="-285750" algn="just" rtl="1"/>
            <a:r>
              <a:rPr lang="ar-SA" sz="2600" dirty="0" smtClean="0"/>
              <a:t>مطهري، مرتضي، </a:t>
            </a:r>
            <a:r>
              <a:rPr lang="ar-SA" sz="2600" b="1" dirty="0" smtClean="0"/>
              <a:t>علل گرايش به ماديگري</a:t>
            </a:r>
            <a:r>
              <a:rPr lang="ar-SA" sz="2600" dirty="0" smtClean="0"/>
              <a:t>، تهران: انتشارات صدرا، 1373، ص53</a:t>
            </a:r>
            <a:r>
              <a:rPr lang="en-US" sz="2600" dirty="0" smtClean="0"/>
              <a:t>.</a:t>
            </a:r>
          </a:p>
          <a:p>
            <a:pPr marL="285750" indent="-285750" algn="just" rtl="1"/>
            <a:r>
              <a:rPr lang="ar-SA" sz="2600" dirty="0" smtClean="0"/>
              <a:t>نصر، سيد حسين، </a:t>
            </a:r>
            <a:r>
              <a:rPr lang="ar-SA" sz="2600" b="1" dirty="0" smtClean="0"/>
              <a:t>معرفت و معنويت</a:t>
            </a:r>
            <a:r>
              <a:rPr lang="ar-SA" sz="2600" dirty="0" smtClean="0"/>
              <a:t>، ترجمه انشاءالله رحمتي، تهران، سهروردي، 1381.</a:t>
            </a:r>
            <a:endParaRPr lang="en-US" sz="2600" dirty="0" smtClean="0"/>
          </a:p>
          <a:p>
            <a:pPr marL="285750" lvl="0" indent="-285750" algn="just" rtl="1"/>
            <a:r>
              <a:rPr lang="fa-IR" sz="2600" dirty="0" smtClean="0"/>
              <a:t>نصر، سيد حسين، </a:t>
            </a:r>
            <a:r>
              <a:rPr lang="ar-SA" sz="2600" b="1" dirty="0" smtClean="0"/>
              <a:t>نياز به علم مقدس</a:t>
            </a:r>
            <a:r>
              <a:rPr lang="ar-SA" sz="2600" dirty="0" smtClean="0"/>
              <a:t>، حسن ميانداري، قم، مؤسسه فرهنگي طه، 1379.</a:t>
            </a:r>
            <a:endParaRPr lang="en-US" sz="2600" dirty="0" smtClean="0"/>
          </a:p>
          <a:p>
            <a:pPr marL="285750" lvl="0" indent="-285750" algn="just" rtl="1"/>
            <a:r>
              <a:rPr lang="ar-SA" sz="2600" dirty="0" smtClean="0"/>
              <a:t>نصر، سيد</a:t>
            </a:r>
            <a:r>
              <a:rPr lang="fa-IR" sz="2600" dirty="0" smtClean="0"/>
              <a:t> </a:t>
            </a:r>
            <a:r>
              <a:rPr lang="ar-SA" sz="2600" dirty="0" smtClean="0"/>
              <a:t>حسين</a:t>
            </a:r>
            <a:r>
              <a:rPr lang="fa-IR" sz="2600" dirty="0" smtClean="0"/>
              <a:t>،</a:t>
            </a:r>
            <a:r>
              <a:rPr lang="ar-SA" sz="2600" dirty="0" smtClean="0"/>
              <a:t> </a:t>
            </a:r>
            <a:r>
              <a:rPr lang="ar-SA" sz="2600" b="1" dirty="0" smtClean="0"/>
              <a:t>معارف‌ اسلامي‌ در جهان‌ معاصر</a:t>
            </a:r>
            <a:r>
              <a:rPr lang="ar-SA" sz="2600" dirty="0" smtClean="0"/>
              <a:t>، تهران، شرکت‌ سهامي‌ کتاب‌هاي‌ جيبي‌ با همکاري‌ موسسه‌ انتشارات‌ اميرکبير، 1381</a:t>
            </a:r>
            <a:r>
              <a:rPr lang="ar-SA" sz="2600" b="1" dirty="0" smtClean="0"/>
              <a:t>. </a:t>
            </a:r>
            <a:endParaRPr lang="fa-IR" sz="2600" b="1" dirty="0" smtClean="0"/>
          </a:p>
          <a:p>
            <a:pPr marL="285750" indent="-285750" algn="just" rtl="1"/>
            <a:r>
              <a:rPr lang="ar-SA" sz="2600" dirty="0" smtClean="0"/>
              <a:t>نصر، سيد</a:t>
            </a:r>
            <a:r>
              <a:rPr lang="fa-IR" sz="2600" dirty="0" smtClean="0"/>
              <a:t> </a:t>
            </a:r>
            <a:r>
              <a:rPr lang="ar-SA" sz="2600" dirty="0" smtClean="0"/>
              <a:t>حسين</a:t>
            </a:r>
            <a:r>
              <a:rPr lang="fa-IR" sz="2600" dirty="0" smtClean="0"/>
              <a:t>،</a:t>
            </a:r>
            <a:r>
              <a:rPr lang="ar-SA" sz="2600" dirty="0" smtClean="0"/>
              <a:t> </a:t>
            </a:r>
            <a:r>
              <a:rPr lang="ar-SA" sz="2600" b="1" dirty="0" smtClean="0"/>
              <a:t>آرمان‌ها و واقعيت‌هاي‌ اسلام</a:t>
            </a:r>
            <a:r>
              <a:rPr lang="ar-SA" sz="2600" dirty="0" smtClean="0"/>
              <a:t>، ترجمه‌ انشأا</a:t>
            </a:r>
            <a:r>
              <a:rPr lang="fa-IR" sz="2600" dirty="0" smtClean="0"/>
              <a:t>لله</a:t>
            </a:r>
            <a:r>
              <a:rPr lang="ar-SA" sz="2600" dirty="0" smtClean="0"/>
              <a:t> رحمتي، تهران، جامي، چاپ‌ اول، 1382. </a:t>
            </a:r>
            <a:endParaRPr lang="en-US" sz="2600" dirty="0" smtClean="0"/>
          </a:p>
        </p:txBody>
      </p:sp>
    </p:spTree>
  </p:cSld>
  <p:clrMapOvr>
    <a:masterClrMapping/>
  </p:clrMapOvr>
  <p:transition>
    <p:wipe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609600"/>
          </a:xfrm>
        </p:spPr>
        <p:txBody>
          <a:bodyPr>
            <a:noAutofit/>
          </a:bodyPr>
          <a:lstStyle/>
          <a:p>
            <a:pPr algn="r" rtl="1"/>
            <a:r>
              <a:rPr lang="fa-IR" sz="2400" b="1" dirty="0" smtClean="0"/>
              <a:t>منابع</a:t>
            </a:r>
            <a:endParaRPr lang="en-US" sz="24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104</a:t>
            </a:fld>
            <a:endParaRPr lang="en-US"/>
          </a:p>
        </p:txBody>
      </p:sp>
      <p:sp>
        <p:nvSpPr>
          <p:cNvPr id="4" name="Rectangle 3"/>
          <p:cNvSpPr/>
          <p:nvPr/>
        </p:nvSpPr>
        <p:spPr>
          <a:xfrm>
            <a:off x="1219200" y="1295400"/>
            <a:ext cx="7086600" cy="4893647"/>
          </a:xfrm>
          <a:prstGeom prst="rect">
            <a:avLst/>
          </a:prstGeom>
        </p:spPr>
        <p:txBody>
          <a:bodyPr wrap="square">
            <a:spAutoFit/>
          </a:bodyPr>
          <a:lstStyle/>
          <a:p>
            <a:pPr marL="285750" indent="-285750" algn="just" rtl="1"/>
            <a:r>
              <a:rPr lang="ar-SA" sz="2600" dirty="0" smtClean="0"/>
              <a:t>نصر، سيد</a:t>
            </a:r>
            <a:r>
              <a:rPr lang="fa-IR" sz="2600" dirty="0" smtClean="0"/>
              <a:t> </a:t>
            </a:r>
            <a:r>
              <a:rPr lang="ar-SA" sz="2600" dirty="0" smtClean="0"/>
              <a:t>حسين</a:t>
            </a:r>
            <a:r>
              <a:rPr lang="fa-IR" sz="2600" dirty="0" smtClean="0"/>
              <a:t>،</a:t>
            </a:r>
            <a:r>
              <a:rPr lang="ar-SA" sz="2600" dirty="0" smtClean="0"/>
              <a:t> </a:t>
            </a:r>
            <a:r>
              <a:rPr lang="fa-IR" sz="2600" dirty="0" smtClean="0"/>
              <a:t>«</a:t>
            </a:r>
            <a:r>
              <a:rPr lang="ar-SA" sz="2600" dirty="0" smtClean="0"/>
              <a:t>انسان‌ و طبيعت؛ بحران‌ معنوي‌ انسان‌ متجدد</a:t>
            </a:r>
            <a:r>
              <a:rPr lang="fa-IR" sz="2600" dirty="0" smtClean="0"/>
              <a:t>»</a:t>
            </a:r>
            <a:r>
              <a:rPr lang="ar-SA" sz="2600" dirty="0" smtClean="0"/>
              <a:t>، ترجمه‌ احمدرضا جليلي</a:t>
            </a:r>
            <a:r>
              <a:rPr lang="ar-SA" sz="2600" b="1" dirty="0" smtClean="0"/>
              <a:t>، نقد و نظر</a:t>
            </a:r>
            <a:r>
              <a:rPr lang="ar-SA" sz="2600" dirty="0" smtClean="0"/>
              <a:t>، سال‌ چهارم،‌ ‌ش</a:t>
            </a:r>
            <a:r>
              <a:rPr lang="fa-IR" sz="2600" dirty="0" smtClean="0"/>
              <a:t> 3 و4</a:t>
            </a:r>
            <a:r>
              <a:rPr lang="ar-SA" sz="2600" dirty="0" smtClean="0"/>
              <a:t>، تابستان‌ و پاييز 1377</a:t>
            </a:r>
            <a:r>
              <a:rPr lang="en-US" sz="2600" dirty="0" smtClean="0"/>
              <a:t>.</a:t>
            </a:r>
            <a:endParaRPr lang="fa-IR" sz="2600" dirty="0" smtClean="0"/>
          </a:p>
          <a:p>
            <a:pPr marL="285750" lvl="0" indent="-285750" algn="just" rtl="1">
              <a:tabLst>
                <a:tab pos="7543800" algn="l"/>
                <a:tab pos="7943850" algn="l"/>
              </a:tabLst>
            </a:pPr>
            <a:r>
              <a:rPr lang="ar-SA" sz="2600" dirty="0" smtClean="0"/>
              <a:t>نصر، سيد</a:t>
            </a:r>
            <a:r>
              <a:rPr lang="fa-IR" sz="2600" dirty="0" smtClean="0"/>
              <a:t> </a:t>
            </a:r>
            <a:r>
              <a:rPr lang="ar-SA" sz="2600" dirty="0" smtClean="0"/>
              <a:t>حسين</a:t>
            </a:r>
            <a:r>
              <a:rPr lang="fa-IR" sz="2600" dirty="0" smtClean="0"/>
              <a:t>، </a:t>
            </a:r>
            <a:r>
              <a:rPr lang="ar-SA" sz="2600" b="1" dirty="0" smtClean="0"/>
              <a:t>جوان‌ مسلمان‌ و دنياي‌ متجدد</a:t>
            </a:r>
            <a:r>
              <a:rPr lang="ar-SA" sz="2600" dirty="0" smtClean="0"/>
              <a:t>، ترجمه‌ مرتضي‌ اسعدي، تهران، طرح‌ نو،  1376</a:t>
            </a:r>
            <a:r>
              <a:rPr lang="en-US" sz="2600" dirty="0" smtClean="0"/>
              <a:t>.</a:t>
            </a:r>
          </a:p>
          <a:p>
            <a:pPr marL="285750" lvl="0" indent="-285750" algn="just" rtl="1">
              <a:tabLst>
                <a:tab pos="7543800" algn="l"/>
                <a:tab pos="7943850" algn="l"/>
              </a:tabLst>
            </a:pPr>
            <a:r>
              <a:rPr lang="ar-SA" sz="2600" dirty="0" smtClean="0"/>
              <a:t>نصر، سيد</a:t>
            </a:r>
            <a:r>
              <a:rPr lang="fa-IR" sz="2600" dirty="0" smtClean="0"/>
              <a:t> </a:t>
            </a:r>
            <a:r>
              <a:rPr lang="ar-SA" sz="2600" dirty="0" smtClean="0"/>
              <a:t>حسين</a:t>
            </a:r>
            <a:r>
              <a:rPr lang="fa-IR" sz="2600" dirty="0" smtClean="0"/>
              <a:t>،</a:t>
            </a:r>
            <a:r>
              <a:rPr lang="ar-SA" sz="2600" dirty="0" smtClean="0"/>
              <a:t> </a:t>
            </a:r>
            <a:r>
              <a:rPr lang="fa-IR" sz="2600" dirty="0" smtClean="0"/>
              <a:t>«</a:t>
            </a:r>
            <a:r>
              <a:rPr lang="ar-SA" sz="2600" dirty="0" smtClean="0"/>
              <a:t>دين‌ و بحران‌ زيست‌ محيطي</a:t>
            </a:r>
            <a:r>
              <a:rPr lang="fa-IR" sz="2600" dirty="0" smtClean="0"/>
              <a:t>»</a:t>
            </a:r>
            <a:r>
              <a:rPr lang="ar-SA" sz="2600" dirty="0" smtClean="0"/>
              <a:t>، ترجمه‌ محسن‌ مديرشانه‌چي، </a:t>
            </a:r>
            <a:r>
              <a:rPr lang="ar-SA" sz="2600" b="1" dirty="0" smtClean="0"/>
              <a:t>نقد و نظر</a:t>
            </a:r>
            <a:r>
              <a:rPr lang="ar-SA" sz="2600" dirty="0" smtClean="0"/>
              <a:t>، سال‌ پنجم، ش</a:t>
            </a:r>
            <a:r>
              <a:rPr lang="fa-IR" sz="2600" dirty="0" smtClean="0"/>
              <a:t> 1 و2</a:t>
            </a:r>
            <a:r>
              <a:rPr lang="ar-SA" sz="2600" dirty="0" smtClean="0"/>
              <a:t>، زمستان‌ و بهار</a:t>
            </a:r>
            <a:r>
              <a:rPr lang="fa-IR" sz="2600" dirty="0" smtClean="0"/>
              <a:t>، 1377-1378.</a:t>
            </a:r>
            <a:endParaRPr lang="en-US" sz="2600" dirty="0" smtClean="0"/>
          </a:p>
          <a:p>
            <a:pPr marL="285750" lvl="0" indent="-285750" algn="just" rtl="1">
              <a:tabLst>
                <a:tab pos="7543800" algn="l"/>
                <a:tab pos="7943850" algn="l"/>
              </a:tabLst>
            </a:pPr>
            <a:r>
              <a:rPr lang="ar-SA" sz="2600" dirty="0" smtClean="0"/>
              <a:t>نصر، سيد</a:t>
            </a:r>
            <a:r>
              <a:rPr lang="fa-IR" sz="2600" dirty="0" smtClean="0"/>
              <a:t> </a:t>
            </a:r>
            <a:r>
              <a:rPr lang="ar-SA" sz="2600" dirty="0" smtClean="0"/>
              <a:t>حسين</a:t>
            </a:r>
            <a:r>
              <a:rPr lang="fa-IR" sz="2600" dirty="0" smtClean="0"/>
              <a:t>، </a:t>
            </a:r>
            <a:r>
              <a:rPr lang="ar-SA" sz="2600" b="1" dirty="0" smtClean="0"/>
              <a:t>علم و تمدن در اسلام</a:t>
            </a:r>
            <a:r>
              <a:rPr lang="ar-SA" sz="2600" dirty="0" smtClean="0"/>
              <a:t>، ترجمه احمد آرام، تهران، خوارزمي، 1359</a:t>
            </a:r>
            <a:r>
              <a:rPr lang="en-US" sz="2600" dirty="0" smtClean="0"/>
              <a:t>.</a:t>
            </a:r>
          </a:p>
          <a:p>
            <a:pPr marL="285750" lvl="0" indent="-285750" algn="just" rtl="1">
              <a:tabLst>
                <a:tab pos="7543800" algn="l"/>
                <a:tab pos="7943850" algn="l"/>
              </a:tabLst>
            </a:pPr>
            <a:r>
              <a:rPr lang="ar-SA" sz="2600" dirty="0" smtClean="0"/>
              <a:t>نصر، سيد</a:t>
            </a:r>
            <a:r>
              <a:rPr lang="fa-IR" sz="2600" dirty="0" smtClean="0"/>
              <a:t> </a:t>
            </a:r>
            <a:r>
              <a:rPr lang="ar-SA" sz="2600" dirty="0" smtClean="0"/>
              <a:t>حسين</a:t>
            </a:r>
            <a:r>
              <a:rPr lang="fa-IR" sz="2600" dirty="0" smtClean="0"/>
              <a:t>، </a:t>
            </a:r>
            <a:r>
              <a:rPr lang="ar-SA" sz="2600" b="1" dirty="0" smtClean="0"/>
              <a:t>نظر متفکران‌ اسلامي‌ درباره‌ طبيعت</a:t>
            </a:r>
            <a:r>
              <a:rPr lang="ar-SA" sz="2600" dirty="0" smtClean="0"/>
              <a:t>، تهران، شرکت‌ سهامي‌ انتشارات‌ خوارزمي، 1359</a:t>
            </a:r>
            <a:r>
              <a:rPr lang="en-US" sz="2600" dirty="0" smtClean="0"/>
              <a:t>.</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609600"/>
          </a:xfrm>
        </p:spPr>
        <p:txBody>
          <a:bodyPr>
            <a:normAutofit/>
          </a:bodyPr>
          <a:lstStyle/>
          <a:p>
            <a:pPr algn="r"/>
            <a:r>
              <a:rPr lang="fa-IR" sz="2400" b="1" dirty="0" smtClean="0"/>
              <a:t>علل گرايش به علم ديني</a:t>
            </a:r>
            <a:endParaRPr lang="fa-IR" sz="2400" b="1" dirty="0"/>
          </a:p>
        </p:txBody>
      </p:sp>
      <p:sp>
        <p:nvSpPr>
          <p:cNvPr id="3" name="Content Placeholder 2"/>
          <p:cNvSpPr>
            <a:spLocks noGrp="1"/>
          </p:cNvSpPr>
          <p:nvPr>
            <p:ph idx="1"/>
          </p:nvPr>
        </p:nvSpPr>
        <p:spPr>
          <a:xfrm>
            <a:off x="1219200" y="1295400"/>
            <a:ext cx="7086600" cy="5029200"/>
          </a:xfrm>
        </p:spPr>
        <p:txBody>
          <a:bodyPr>
            <a:noAutofit/>
          </a:bodyPr>
          <a:lstStyle/>
          <a:p>
            <a:pPr algn="just">
              <a:buNone/>
            </a:pPr>
            <a:r>
              <a:rPr lang="fa-IR" sz="2000" b="1" dirty="0" smtClean="0">
                <a:solidFill>
                  <a:schemeClr val="tx2"/>
                </a:solidFill>
                <a:latin typeface="+mj-lt"/>
                <a:ea typeface="+mj-ea"/>
                <a:cs typeface="+mj-cs"/>
              </a:rPr>
              <a:t>مهم‌ترين علل</a:t>
            </a:r>
          </a:p>
          <a:p>
            <a:pPr algn="just">
              <a:buNone/>
            </a:pPr>
            <a:endParaRPr lang="fa-IR" sz="2000" b="1" dirty="0" smtClean="0">
              <a:cs typeface="+mj-cs"/>
            </a:endParaRPr>
          </a:p>
          <a:p>
            <a:pPr algn="just">
              <a:buNone/>
            </a:pPr>
            <a:r>
              <a:rPr lang="fa-IR" sz="2000" b="1" dirty="0" smtClean="0">
                <a:solidFill>
                  <a:schemeClr val="tx2"/>
                </a:solidFill>
                <a:latin typeface="+mj-lt"/>
                <a:ea typeface="+mj-ea"/>
                <a:cs typeface="+mj-cs"/>
              </a:rPr>
              <a:t>1. آثار نامطلوب تفکر حاکم بر فعاليت‌هاي علمي در دو قرن اخير:</a:t>
            </a:r>
          </a:p>
          <a:p>
            <a:pPr algn="just">
              <a:buNone/>
            </a:pPr>
            <a:r>
              <a:rPr lang="fa-IR" sz="2600" b="1" dirty="0" smtClean="0">
                <a:cs typeface="+mn-cs"/>
              </a:rPr>
              <a:t>   آثار منفي علم و علم‌مداري، در کنار فرصت‌هاي مثبتي که براي بشر ايجاد کرده، گاه به صورت بحران‌ انساني نيز بروز کرده است.</a:t>
            </a:r>
          </a:p>
          <a:p>
            <a:pPr algn="just">
              <a:buNone/>
            </a:pPr>
            <a:endParaRPr lang="fa-IR" sz="2600" b="1" dirty="0" smtClean="0">
              <a:cs typeface="+mn-cs"/>
            </a:endParaRPr>
          </a:p>
          <a:p>
            <a:pPr algn="just">
              <a:buFont typeface="Wingdings" pitchFamily="2" charset="2"/>
              <a:buChar char="§"/>
            </a:pPr>
            <a:r>
              <a:rPr lang="fa-IR" sz="2000" b="1" dirty="0" smtClean="0">
                <a:solidFill>
                  <a:schemeClr val="tx2"/>
                </a:solidFill>
                <a:latin typeface="+mj-lt"/>
                <a:ea typeface="+mj-ea"/>
                <a:cs typeface="+mj-cs"/>
              </a:rPr>
              <a:t>بحران زيست‌محيطي </a:t>
            </a:r>
            <a:endParaRPr lang="en-US" sz="2000" b="1" dirty="0" smtClean="0">
              <a:solidFill>
                <a:schemeClr val="tx2"/>
              </a:solidFill>
              <a:latin typeface="+mj-lt"/>
              <a:ea typeface="+mj-ea"/>
              <a:cs typeface="+mj-cs"/>
            </a:endParaRPr>
          </a:p>
          <a:p>
            <a:pPr algn="just">
              <a:buNone/>
            </a:pPr>
            <a:r>
              <a:rPr lang="fa-IR" sz="2600" b="1" dirty="0" smtClean="0">
                <a:cs typeface="+mn-cs"/>
              </a:rPr>
              <a:t>   گرم‌شدن آب‌ و هوا، فرسايش‌ لاية ازن، آتش‌سوزي‌هاي جنگلي مناطق گرمسيري، نشت‌هاي بزرگ نفتي، از بين رفتن‌ بسياري از گونه‌هاي حيواني و جانوري و برهم‌خوردن تعادل زيست‌محيطي طبيعي، نابودي مراتع و آلودگي شديد هوا در شهرهاي بزرگ. </a:t>
            </a:r>
            <a:endParaRPr lang="en-US" sz="2600" b="1" dirty="0" smtClean="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762000"/>
          </a:xfrm>
        </p:spPr>
        <p:txBody>
          <a:bodyPr>
            <a:normAutofit/>
          </a:bodyPr>
          <a:lstStyle/>
          <a:p>
            <a:pPr algn="r"/>
            <a:r>
              <a:rPr lang="fa-IR" sz="2400" b="1" dirty="0" smtClean="0"/>
              <a:t>علل گرايش به علم ديني</a:t>
            </a:r>
            <a:endParaRPr lang="fa-IR" sz="2400" b="1" dirty="0"/>
          </a:p>
        </p:txBody>
      </p:sp>
      <p:sp>
        <p:nvSpPr>
          <p:cNvPr id="3" name="Content Placeholder 2"/>
          <p:cNvSpPr>
            <a:spLocks noGrp="1"/>
          </p:cNvSpPr>
          <p:nvPr>
            <p:ph idx="1"/>
          </p:nvPr>
        </p:nvSpPr>
        <p:spPr>
          <a:xfrm>
            <a:off x="990600" y="1219200"/>
            <a:ext cx="7239000" cy="5105400"/>
          </a:xfrm>
        </p:spPr>
        <p:txBody>
          <a:bodyPr>
            <a:noAutofit/>
          </a:bodyPr>
          <a:lstStyle/>
          <a:p>
            <a:pPr lvl="0" algn="just">
              <a:buFont typeface="Wingdings" pitchFamily="2" charset="2"/>
              <a:buChar char="§"/>
            </a:pPr>
            <a:r>
              <a:rPr lang="fa-IR" sz="2000" b="1" dirty="0" smtClean="0">
                <a:solidFill>
                  <a:schemeClr val="tx2"/>
                </a:solidFill>
                <a:latin typeface="+mj-lt"/>
                <a:ea typeface="+mj-ea"/>
                <a:cs typeface="+mj-cs"/>
              </a:rPr>
              <a:t>به‌کارگيري علم براي نابودي بشر </a:t>
            </a:r>
          </a:p>
          <a:p>
            <a:pPr lvl="0" algn="just">
              <a:buNone/>
            </a:pPr>
            <a:r>
              <a:rPr lang="fa-IR" sz="2600" b="1" dirty="0" smtClean="0">
                <a:cs typeface="+mn-cs"/>
              </a:rPr>
              <a:t>   اشتغال رسمي بسياري از دانشمندان در مؤسسات نظامي يا علمي در توليد سلاح‌هاي کشتار جمعي و ابزارهاي نابودي بشر و نقش منفعلانة جامعة علمي. </a:t>
            </a:r>
          </a:p>
          <a:p>
            <a:pPr lvl="0" algn="just">
              <a:buNone/>
            </a:pPr>
            <a:r>
              <a:rPr lang="fa-IR" sz="2600" b="1" dirty="0" smtClean="0">
                <a:cs typeface="+mn-cs"/>
              </a:rPr>
              <a:t>   در انگليس 30 درصد و در آمريکا 50 درصد بودجة تحقيقات و توسعه صرف امور نظامي مي‌شود. </a:t>
            </a:r>
            <a:r>
              <a:rPr lang="fa-IR" sz="2000" b="1" dirty="0" smtClean="0">
                <a:cs typeface="+mn-cs"/>
              </a:rPr>
              <a:t>(</a:t>
            </a:r>
            <a:r>
              <a:rPr lang="en-US" sz="2000" b="1" dirty="0" smtClean="0">
                <a:cs typeface="+mn-cs"/>
              </a:rPr>
              <a:t>Maxwell Nicolai, "do we need a scientific revolution?" Journal of Biological physics and Christianity, 2008, p. 102 </a:t>
            </a:r>
            <a:r>
              <a:rPr lang="fa-IR" sz="2000" b="1" dirty="0" smtClean="0">
                <a:cs typeface="+mn-cs"/>
              </a:rPr>
              <a:t>) </a:t>
            </a:r>
          </a:p>
          <a:p>
            <a:pPr lvl="0" algn="just">
              <a:buNone/>
            </a:pPr>
            <a:endParaRPr lang="fa-IR" sz="2600" b="1" dirty="0" smtClean="0">
              <a:cs typeface="+mn-cs"/>
            </a:endParaRPr>
          </a:p>
          <a:p>
            <a:pPr lvl="0" algn="just">
              <a:buNone/>
            </a:pPr>
            <a:r>
              <a:rPr lang="fa-IR" sz="2000" b="1" dirty="0" smtClean="0">
                <a:solidFill>
                  <a:schemeClr val="tx2"/>
                </a:solidFill>
                <a:latin typeface="+mj-lt"/>
                <a:ea typeface="+mj-ea"/>
                <a:cs typeface="+mj-cs"/>
              </a:rPr>
              <a:t>2. تغيير هدف فعاليت علمي</a:t>
            </a:r>
          </a:p>
          <a:p>
            <a:pPr lvl="0" algn="just">
              <a:buNone/>
            </a:pPr>
            <a:r>
              <a:rPr lang="fa-IR" sz="2600" b="1" dirty="0" smtClean="0">
                <a:cs typeface="+mn-cs"/>
              </a:rPr>
              <a:t>   پيش از رنسانس، هدف از علم، ارضاي حس کنجکاوي دربارة طبيعت و اسرار و زيبايي‌هاي آن و شناخت آثار صنع الهي و برطرف کردن نيازهاي انسان‌ بود، اما در ادامه، هدف، افزايش قدرت و ثروت و تسلط بر طبيعت شد.</a:t>
            </a:r>
          </a:p>
          <a:p>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762000"/>
          </a:xfrm>
        </p:spPr>
        <p:txBody>
          <a:bodyPr>
            <a:normAutofit/>
          </a:bodyPr>
          <a:lstStyle/>
          <a:p>
            <a:pPr algn="r"/>
            <a:r>
              <a:rPr lang="fa-IR" sz="2400" b="1" dirty="0" smtClean="0"/>
              <a:t>علل گرايش به علم ديني</a:t>
            </a:r>
            <a:endParaRPr lang="fa-IR" sz="2400" b="1" dirty="0"/>
          </a:p>
        </p:txBody>
      </p:sp>
      <p:sp>
        <p:nvSpPr>
          <p:cNvPr id="3" name="Content Placeholder 2"/>
          <p:cNvSpPr>
            <a:spLocks noGrp="1"/>
          </p:cNvSpPr>
          <p:nvPr>
            <p:ph idx="1"/>
          </p:nvPr>
        </p:nvSpPr>
        <p:spPr>
          <a:xfrm>
            <a:off x="1066800" y="1447800"/>
            <a:ext cx="7239000" cy="4876800"/>
          </a:xfrm>
        </p:spPr>
        <p:txBody>
          <a:bodyPr>
            <a:noAutofit/>
          </a:bodyPr>
          <a:lstStyle/>
          <a:p>
            <a:pPr algn="just">
              <a:buNone/>
            </a:pPr>
            <a:r>
              <a:rPr lang="fa-IR" sz="2000" b="1" dirty="0" smtClean="0">
                <a:solidFill>
                  <a:schemeClr val="tx2"/>
                </a:solidFill>
                <a:latin typeface="+mj-lt"/>
                <a:ea typeface="+mj-ea"/>
                <a:cs typeface="+mj-cs"/>
              </a:rPr>
              <a:t>3. ايجاد ترديد در توانايي علم</a:t>
            </a:r>
          </a:p>
          <a:p>
            <a:pPr algn="just">
              <a:buNone/>
            </a:pPr>
            <a:r>
              <a:rPr lang="fa-IR" sz="2600" b="1" dirty="0" smtClean="0">
                <a:cs typeface="+mn-cs"/>
              </a:rPr>
              <a:t>   اکنون اين تصوّر که علم مي‌تواند تبيين واقعي از جهان عرضه کند، مورد ترديد است. ديگر آن تصوّر که علوم طبيعي مي‌توانند به نحوي جايگزين نياز انسان به خداوند شوند، از ميان رفته‌</a:t>
            </a:r>
            <a:r>
              <a:rPr lang="en-US" sz="2000" b="1" dirty="0" smtClean="0">
                <a:cs typeface="+mn-cs"/>
              </a:rPr>
              <a:t>(Roger Trigg, 1998, p. 77) </a:t>
            </a:r>
            <a:r>
              <a:rPr lang="fa-IR" sz="2600" b="1" dirty="0" smtClean="0">
                <a:cs typeface="+mn-cs"/>
              </a:rPr>
              <a:t> و پيشرفت‌هاي علم در قرن‌ بيستم فضاي مناسب‌تري براي ايجاد ارتباط با سنتّ‌هاي ديني به وجود آورده‌ است</a:t>
            </a:r>
            <a:r>
              <a:rPr lang="en-US" sz="2600" b="1" dirty="0" smtClean="0">
                <a:cs typeface="+mn-cs"/>
              </a:rPr>
              <a:t> </a:t>
            </a:r>
            <a:r>
              <a:rPr lang="en-US" sz="2000" b="1" dirty="0" smtClean="0">
                <a:cs typeface="+mn-cs"/>
              </a:rPr>
              <a:t>.(Richardson and Wesley, 1996, p. 6) </a:t>
            </a:r>
            <a:endParaRPr lang="fa-IR" sz="2000" b="1" dirty="0" smtClean="0">
              <a:cs typeface="+mn-cs"/>
            </a:endParaRPr>
          </a:p>
          <a:p>
            <a:pPr algn="just">
              <a:buNone/>
            </a:pPr>
            <a:endParaRPr lang="fa-IR" sz="2600" b="1" dirty="0" smtClean="0">
              <a:cs typeface="+mn-cs"/>
            </a:endParaRPr>
          </a:p>
          <a:p>
            <a:pPr algn="just"/>
            <a:r>
              <a:rPr lang="fa-IR" sz="2000" b="1" dirty="0" smtClean="0">
                <a:solidFill>
                  <a:schemeClr val="tx2"/>
                </a:solidFill>
                <a:latin typeface="+mj-lt"/>
                <a:ea typeface="+mj-ea"/>
                <a:cs typeface="+mj-cs"/>
              </a:rPr>
              <a:t>ناتواني علم در پاسخ‌گويي به سؤالات مرزي</a:t>
            </a:r>
            <a:endParaRPr lang="en-US" sz="2000" b="1" dirty="0" smtClean="0">
              <a:solidFill>
                <a:schemeClr val="tx2"/>
              </a:solidFill>
              <a:latin typeface="+mj-lt"/>
              <a:ea typeface="+mj-ea"/>
              <a:cs typeface="+mj-cs"/>
            </a:endParaRPr>
          </a:p>
          <a:p>
            <a:pPr algn="just"/>
            <a:r>
              <a:rPr lang="fa-IR" sz="2600" b="1" dirty="0" smtClean="0">
                <a:cs typeface="+mn-cs"/>
              </a:rPr>
              <a:t>پرسش‌هاي فراواني وجود دارند که علم مطرح مي‌کند، اما خود نمي‌تواند به آنها پاسخ دهد، نظير:</a:t>
            </a:r>
          </a:p>
          <a:p>
            <a:pPr algn="just"/>
            <a:r>
              <a:rPr lang="fa-IR" sz="2600" b="1" dirty="0" smtClean="0">
                <a:cs typeface="+mn-cs"/>
              </a:rPr>
              <a:t>چرا ثابت‌هاي کيهاني، از ميان تمام احتمالات بي‌شمار، چنان دقيق تنظيم شده‌اند که مناسب زندگي باشند؟ </a:t>
            </a:r>
          </a:p>
          <a:p>
            <a:pPr algn="just">
              <a:buNone/>
            </a:pPr>
            <a:endParaRPr lang="en-US" sz="2600" b="1" dirty="0" smtClean="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838200"/>
          </a:xfrm>
        </p:spPr>
        <p:txBody>
          <a:bodyPr>
            <a:normAutofit/>
          </a:bodyPr>
          <a:lstStyle/>
          <a:p>
            <a:pPr algn="r"/>
            <a:r>
              <a:rPr lang="fa-IR" sz="2400" b="1" dirty="0" smtClean="0"/>
              <a:t>علل گرايش به علم ديني</a:t>
            </a:r>
            <a:endParaRPr lang="fa-IR" sz="2400" b="1" dirty="0"/>
          </a:p>
        </p:txBody>
      </p:sp>
      <p:sp>
        <p:nvSpPr>
          <p:cNvPr id="3" name="Content Placeholder 2"/>
          <p:cNvSpPr>
            <a:spLocks noGrp="1"/>
          </p:cNvSpPr>
          <p:nvPr>
            <p:ph idx="1"/>
          </p:nvPr>
        </p:nvSpPr>
        <p:spPr>
          <a:xfrm>
            <a:off x="1143000" y="1447800"/>
            <a:ext cx="7010400" cy="4876800"/>
          </a:xfrm>
        </p:spPr>
        <p:txBody>
          <a:bodyPr>
            <a:noAutofit/>
          </a:bodyPr>
          <a:lstStyle/>
          <a:p>
            <a:pPr algn="just"/>
            <a:r>
              <a:rPr lang="fa-IR" sz="2600" b="1" dirty="0" smtClean="0">
                <a:cs typeface="+mn-cs"/>
              </a:rPr>
              <a:t>دانشمنداني مانند جان لسلي، جان بارو و فرانک تيپلر، با محاسبات متعدد نشان داده‌اند که اگر اعداد اساسي قوانين فيزيک ـ شدت ثابت گرانش، نسبت ميان بار ذرات ريزاتمي و اعداد بي‌شمار ديگر ـ حتي اندکي متفاوت بود، تکامل جهان از مهبانک تاکنون مسيري به کلي متفاوت در پيش مي‌گرفت و جهان براي تکوين حيات نامناسب بود، يا عمر آن بسيار کوتاه يا بسيار سرد بود </a:t>
            </a:r>
            <a:r>
              <a:rPr lang="fa-IR" sz="2000" b="1" dirty="0" smtClean="0">
                <a:cs typeface="+mn-cs"/>
              </a:rPr>
              <a:t>( </a:t>
            </a:r>
            <a:r>
              <a:rPr lang="en-US" sz="2000" b="1" dirty="0" smtClean="0">
                <a:cs typeface="+mn-cs"/>
              </a:rPr>
              <a:t>Taylor, 1989, 84</a:t>
            </a:r>
            <a:r>
              <a:rPr lang="fa-IR" sz="2000" b="1" dirty="0" smtClean="0">
                <a:cs typeface="+mn-cs"/>
              </a:rPr>
              <a:t>).</a:t>
            </a:r>
            <a:endParaRPr lang="fa-IR" sz="2600" b="1" dirty="0" smtClean="0">
              <a:cs typeface="+mn-cs"/>
            </a:endParaRPr>
          </a:p>
          <a:p>
            <a:pPr algn="just"/>
            <a:endParaRPr lang="en-US" sz="2600" b="1" dirty="0" smtClean="0">
              <a:cs typeface="+mn-cs"/>
            </a:endParaRPr>
          </a:p>
          <a:p>
            <a:pPr algn="just"/>
            <a:r>
              <a:rPr lang="fa-IR" sz="2600" b="1" dirty="0" smtClean="0">
                <a:cs typeface="+mn-cs"/>
              </a:rPr>
              <a:t>اصلاً چرا قوانين طبيعي وجود دارند؟ </a:t>
            </a:r>
          </a:p>
          <a:p>
            <a:pPr algn="just"/>
            <a:r>
              <a:rPr lang="fa-IR" sz="2600" b="1" dirty="0" smtClean="0">
                <a:cs typeface="+mn-cs"/>
              </a:rPr>
              <a:t>کجا هستند؟ </a:t>
            </a:r>
          </a:p>
          <a:p>
            <a:pPr algn="just"/>
            <a:r>
              <a:rPr lang="fa-IR" sz="2600" b="1" dirty="0" smtClean="0">
                <a:cs typeface="+mn-cs"/>
              </a:rPr>
              <a:t>چه چيز به آنها نيرو مي‌دهد؟ </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914400"/>
          </a:xfrm>
        </p:spPr>
        <p:txBody>
          <a:bodyPr>
            <a:normAutofit/>
          </a:bodyPr>
          <a:lstStyle/>
          <a:p>
            <a:pPr algn="r"/>
            <a:r>
              <a:rPr lang="fa-IR" sz="2400" b="1" dirty="0" smtClean="0"/>
              <a:t>علل گرايش به علم ديني</a:t>
            </a:r>
            <a:endParaRPr lang="fa-IR" sz="2400" b="1" dirty="0"/>
          </a:p>
        </p:txBody>
      </p:sp>
      <p:sp>
        <p:nvSpPr>
          <p:cNvPr id="3" name="Content Placeholder 2"/>
          <p:cNvSpPr>
            <a:spLocks noGrp="1"/>
          </p:cNvSpPr>
          <p:nvPr>
            <p:ph idx="1"/>
          </p:nvPr>
        </p:nvSpPr>
        <p:spPr>
          <a:xfrm>
            <a:off x="990600" y="1371600"/>
            <a:ext cx="7086600" cy="4953000"/>
          </a:xfrm>
        </p:spPr>
        <p:txBody>
          <a:bodyPr>
            <a:noAutofit/>
          </a:bodyPr>
          <a:lstStyle/>
          <a:p>
            <a:pPr algn="just"/>
            <a:r>
              <a:rPr lang="fa-IR" sz="2600" b="1" dirty="0" smtClean="0">
                <a:cs typeface="+mn-cs"/>
              </a:rPr>
              <a:t>دين براي اين پرسش‌ها پاسخ‌هاي آماده‌اي دارد:</a:t>
            </a:r>
          </a:p>
          <a:p>
            <a:pPr algn="just">
              <a:buNone/>
            </a:pPr>
            <a:r>
              <a:rPr lang="fa-IR" sz="2600" b="1" dirty="0" smtClean="0">
                <a:cs typeface="+mn-cs"/>
              </a:rPr>
              <a:t>   خداي حکيم و عليم علت غايي جهان است. خدا جهان را با اين قوانين طراحي کرده است که حيات ممکن باشد </a:t>
            </a:r>
            <a:r>
              <a:rPr lang="fa-IR" sz="2000" b="1" dirty="0" smtClean="0">
                <a:cs typeface="+mn-cs"/>
              </a:rPr>
              <a:t>( </a:t>
            </a:r>
            <a:r>
              <a:rPr lang="en-US" sz="2000" b="1" dirty="0" smtClean="0">
                <a:cs typeface="+mn-cs"/>
              </a:rPr>
              <a:t>Murphy &amp; Ellis, 1996, 68</a:t>
            </a:r>
            <a:r>
              <a:rPr lang="fa-IR" sz="2000" b="1" dirty="0" smtClean="0">
                <a:cs typeface="+mn-cs"/>
              </a:rPr>
              <a:t>).</a:t>
            </a:r>
            <a:endParaRPr lang="en-US" sz="2600" b="1" dirty="0" smtClean="0">
              <a:cs typeface="+mn-cs"/>
            </a:endParaRPr>
          </a:p>
          <a:p>
            <a:pPr algn="just"/>
            <a:endParaRPr lang="fa-IR" sz="2600" b="1" dirty="0" smtClean="0">
              <a:cs typeface="+mn-cs"/>
            </a:endParaRPr>
          </a:p>
          <a:p>
            <a:pPr algn="just"/>
            <a:r>
              <a:rPr lang="fa-IR" sz="2000" b="1" dirty="0" smtClean="0">
                <a:solidFill>
                  <a:schemeClr val="tx2"/>
                </a:solidFill>
                <a:latin typeface="+mj-lt"/>
                <a:ea typeface="+mj-ea"/>
                <a:cs typeface="+mj-cs"/>
              </a:rPr>
              <a:t>نيز، سؤالات مرزي اخلاق</a:t>
            </a:r>
            <a:endParaRPr lang="en-US" sz="2000" b="1" dirty="0" smtClean="0">
              <a:solidFill>
                <a:schemeClr val="tx2"/>
              </a:solidFill>
              <a:latin typeface="+mj-lt"/>
              <a:ea typeface="+mj-ea"/>
              <a:cs typeface="+mj-cs"/>
            </a:endParaRPr>
          </a:p>
          <a:p>
            <a:pPr algn="just"/>
            <a:r>
              <a:rPr lang="fa-IR" sz="2600" b="1" dirty="0" smtClean="0">
                <a:cs typeface="+mn-cs"/>
              </a:rPr>
              <a:t>بزرگ‌ترين خير براي نوع بشر کدام است؟ </a:t>
            </a:r>
          </a:p>
          <a:p>
            <a:pPr algn="just"/>
            <a:r>
              <a:rPr lang="fa-IR" sz="2600" b="1" dirty="0" smtClean="0">
                <a:cs typeface="+mn-cs"/>
              </a:rPr>
              <a:t>سعادت چيست؟ </a:t>
            </a:r>
          </a:p>
          <a:p>
            <a:pPr algn="just"/>
            <a:r>
              <a:rPr lang="fa-IR" sz="2600" b="1" dirty="0" smtClean="0">
                <a:cs typeface="+mn-cs"/>
              </a:rPr>
              <a:t>هدف حيات بشر چيست؟ </a:t>
            </a:r>
          </a:p>
          <a:p>
            <a:pPr algn="just"/>
            <a:r>
              <a:rPr lang="fa-IR" sz="2600" b="1" dirty="0" smtClean="0">
                <a:cs typeface="+mn-cs"/>
              </a:rPr>
              <a:t>چگونه بايد زندگي کرد؟ </a:t>
            </a:r>
          </a:p>
          <a:p>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838200"/>
          </a:xfrm>
        </p:spPr>
        <p:txBody>
          <a:bodyPr>
            <a:normAutofit/>
          </a:bodyPr>
          <a:lstStyle/>
          <a:p>
            <a:pPr algn="r"/>
            <a:r>
              <a:rPr lang="fa-IR" sz="2400" b="1" dirty="0" smtClean="0"/>
              <a:t>علل گرايش به علم ديني</a:t>
            </a:r>
            <a:endParaRPr lang="fa-IR" sz="2400" b="1" dirty="0"/>
          </a:p>
        </p:txBody>
      </p:sp>
      <p:sp>
        <p:nvSpPr>
          <p:cNvPr id="3" name="Content Placeholder 2"/>
          <p:cNvSpPr>
            <a:spLocks noGrp="1"/>
          </p:cNvSpPr>
          <p:nvPr>
            <p:ph idx="1"/>
          </p:nvPr>
        </p:nvSpPr>
        <p:spPr>
          <a:xfrm>
            <a:off x="1143000" y="1295400"/>
            <a:ext cx="7086600" cy="5029200"/>
          </a:xfrm>
        </p:spPr>
        <p:txBody>
          <a:bodyPr>
            <a:noAutofit/>
          </a:bodyPr>
          <a:lstStyle/>
          <a:p>
            <a:pPr algn="just">
              <a:buNone/>
            </a:pPr>
            <a:r>
              <a:rPr lang="fa-IR" sz="2000" b="1" dirty="0" smtClean="0">
                <a:solidFill>
                  <a:schemeClr val="tx2"/>
                </a:solidFill>
                <a:latin typeface="+mj-lt"/>
                <a:ea typeface="+mj-ea"/>
                <a:cs typeface="+mj-cs"/>
              </a:rPr>
              <a:t>4. معضلات اخلاقي</a:t>
            </a:r>
          </a:p>
          <a:p>
            <a:pPr algn="just">
              <a:buNone/>
            </a:pPr>
            <a:r>
              <a:rPr lang="fa-IR" sz="2600" b="1" dirty="0" smtClean="0">
                <a:cs typeface="+mn-cs"/>
              </a:rPr>
              <a:t>   كافي است بحراني جدي، نظير طوفان كاترينا يا نوعي سونامي يا خاموشي برق براي چند ساعت، دامن‌گير كشورهاي مهد علم جديد شود. در چنين وضعيتي، آشوب‌هايي در اين كشورها رخ مي‌دهد كه هرگز در بسياري از كشورهاي جهان سوم رخ نداده و نمي‌دهد. </a:t>
            </a:r>
          </a:p>
          <a:p>
            <a:pPr algn="just">
              <a:buNone/>
            </a:pPr>
            <a:endParaRPr lang="fa-IR" sz="2600" b="1" dirty="0" smtClean="0">
              <a:cs typeface="+mn-cs"/>
            </a:endParaRPr>
          </a:p>
          <a:p>
            <a:pPr algn="just">
              <a:buFont typeface="Wingdings" pitchFamily="2" charset="2"/>
              <a:buChar char="§"/>
            </a:pPr>
            <a:r>
              <a:rPr lang="fa-IR" sz="2000" b="1" dirty="0" smtClean="0">
                <a:solidFill>
                  <a:schemeClr val="tx2"/>
                </a:solidFill>
                <a:latin typeface="+mj-lt"/>
                <a:ea typeface="+mj-ea"/>
                <a:cs typeface="+mj-cs"/>
              </a:rPr>
              <a:t>ميشل فوکو:</a:t>
            </a:r>
          </a:p>
          <a:p>
            <a:pPr algn="just">
              <a:buNone/>
            </a:pPr>
            <a:r>
              <a:rPr lang="fa-IR" sz="2600" b="1" dirty="0" smtClean="0">
                <a:cs typeface="+mn-cs"/>
              </a:rPr>
              <a:t>   «در همان دهه‌اي که هايدگر به نهيليسم اروپايي مي‌انديشد، استاد قديمش ادموند هوسرل نيز دربارة «بحران علوم اروپايي» مي‌نوشت و بن‌بست فرهنگ و انديشة روزگار را در خرد حسابگر و منطق کمّي مدرنيته مي‌يافت. البته هايدگر و هوسرل يگانه انديشگراني‌ نبودند که خطر را مي‌ديدند» </a:t>
            </a:r>
            <a:r>
              <a:rPr lang="fa-IR" sz="2000" b="1" dirty="0" smtClean="0">
                <a:cs typeface="+mn-cs"/>
              </a:rPr>
              <a:t>(احمدي، </a:t>
            </a:r>
            <a:r>
              <a:rPr lang="fa-IR" sz="2000" b="1" i="1" dirty="0" smtClean="0">
                <a:cs typeface="+mn-cs"/>
              </a:rPr>
              <a:t>معماي مدرنيته،</a:t>
            </a:r>
            <a:r>
              <a:rPr lang="fa-IR" sz="2000" b="1" dirty="0" smtClean="0">
                <a:cs typeface="+mn-cs"/>
              </a:rPr>
              <a:t> 237).</a:t>
            </a:r>
          </a:p>
          <a:p>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762000"/>
          </a:xfrm>
        </p:spPr>
        <p:txBody>
          <a:bodyPr>
            <a:normAutofit/>
          </a:bodyPr>
          <a:lstStyle/>
          <a:p>
            <a:pPr algn="r"/>
            <a:r>
              <a:rPr lang="fa-IR" sz="2400" b="1" dirty="0" smtClean="0"/>
              <a:t>علل گرايش به علم ديني</a:t>
            </a:r>
            <a:endParaRPr lang="fa-IR" sz="2400" b="1" dirty="0"/>
          </a:p>
        </p:txBody>
      </p:sp>
      <p:sp>
        <p:nvSpPr>
          <p:cNvPr id="3" name="Content Placeholder 2"/>
          <p:cNvSpPr>
            <a:spLocks noGrp="1"/>
          </p:cNvSpPr>
          <p:nvPr>
            <p:ph idx="1"/>
          </p:nvPr>
        </p:nvSpPr>
        <p:spPr>
          <a:xfrm>
            <a:off x="914400" y="1143000"/>
            <a:ext cx="7391400" cy="5181600"/>
          </a:xfrm>
        </p:spPr>
        <p:txBody>
          <a:bodyPr>
            <a:noAutofit/>
          </a:bodyPr>
          <a:lstStyle/>
          <a:p>
            <a:pPr algn="just">
              <a:buNone/>
            </a:pPr>
            <a:r>
              <a:rPr lang="fa-IR" sz="2000" b="1" dirty="0" smtClean="0">
                <a:solidFill>
                  <a:schemeClr val="tx2"/>
                </a:solidFill>
                <a:latin typeface="+mj-lt"/>
                <a:ea typeface="+mj-ea"/>
                <a:cs typeface="+mj-cs"/>
              </a:rPr>
              <a:t>5. بحران ناشي از علم جديد در جهان اسلام</a:t>
            </a:r>
          </a:p>
          <a:p>
            <a:pPr algn="just"/>
            <a:r>
              <a:rPr lang="fa-IR" sz="2600" b="1" dirty="0" smtClean="0">
                <a:cs typeface="+mn-cs"/>
              </a:rPr>
              <a:t>دوگانگي ناشي از علم جديد در محيط‌هاي علمي جوامع اسلامي:</a:t>
            </a:r>
          </a:p>
          <a:p>
            <a:pPr algn="just">
              <a:buFont typeface="Wingdings" pitchFamily="2" charset="2"/>
              <a:buChar char="§"/>
            </a:pPr>
            <a:r>
              <a:rPr lang="fa-IR" sz="2600" b="1" dirty="0" smtClean="0">
                <a:cs typeface="+mn-cs"/>
              </a:rPr>
              <a:t>از يک سو، ميل به حفظ ارزش‌هاي اسلامي</a:t>
            </a:r>
          </a:p>
          <a:p>
            <a:pPr algn="just">
              <a:buFont typeface="Wingdings" pitchFamily="2" charset="2"/>
              <a:buChar char="§"/>
            </a:pPr>
            <a:r>
              <a:rPr lang="fa-IR" sz="2600" b="1" dirty="0" smtClean="0">
                <a:cs typeface="+mn-cs"/>
              </a:rPr>
              <a:t>از سوي ديگر، آموزش علومي فارغ از ارزش‌هاي ديني. </a:t>
            </a:r>
          </a:p>
          <a:p>
            <a:pPr algn="just"/>
            <a:r>
              <a:rPr lang="fa-IR" sz="2600" b="1" dirty="0" smtClean="0">
                <a:cs typeface="+mn-cs"/>
              </a:rPr>
              <a:t>نيز، رکود و انحطاط جوامع اسلامي به دليل بي‌توجهي به علوم تجربي، اعم از طبيعي و انساني، و روش‌هاي آن و در مقابل، توسعه جوامع غربي به دليل استفاده از اين علوم. به همين دليل، در دهه دوم ق 20، براي اولين بار، انديشه «اقتصاد اسلامي»، در تقابل با اقتصاد سرمايه‏داري و سوسياليستي مطرح شد.</a:t>
            </a:r>
          </a:p>
          <a:p>
            <a:pPr algn="just"/>
            <a:endParaRPr lang="fa-IR" sz="2600" b="1" dirty="0" smtClean="0">
              <a:cs typeface="+mn-cs"/>
            </a:endParaRPr>
          </a:p>
          <a:p>
            <a:pPr algn="just">
              <a:buNone/>
            </a:pPr>
            <a:r>
              <a:rPr lang="fa-IR" sz="2000" b="1" dirty="0" smtClean="0">
                <a:solidFill>
                  <a:schemeClr val="tx2"/>
                </a:solidFill>
                <a:latin typeface="+mj-lt"/>
                <a:ea typeface="+mj-ea"/>
                <a:cs typeface="+mj-cs"/>
              </a:rPr>
              <a:t>6. ظهور حکومت ديني</a:t>
            </a:r>
          </a:p>
          <a:p>
            <a:pPr algn="just">
              <a:buNone/>
            </a:pPr>
            <a:r>
              <a:rPr lang="fa-IR" sz="2600" b="1" dirty="0" smtClean="0">
                <a:cs typeface="+mn-cs"/>
              </a:rPr>
              <a:t>   ايجاد حکومت ديني در ايران و تداوم و تأثير خيره‌کنندة آن در معادلات گوناگون منطقه و جهان، به‌رغم مشکلات و ضعف‌هاي فراوان.</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362200" y="1600200"/>
            <a:ext cx="4648200" cy="29718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a:defRPr/>
            </a:pPr>
            <a:r>
              <a:rPr lang="fa-IR" sz="48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امکان يا عدم امکان</a:t>
            </a:r>
          </a:p>
          <a:p>
            <a:pPr algn="ctr">
              <a:defRPr/>
            </a:pPr>
            <a:r>
              <a:rPr lang="fa-IR" sz="48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 علم ديني</a:t>
            </a:r>
            <a:endParaRPr lang="fa-IR" sz="48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down)">
                                      <p:cBhvr>
                                        <p:cTn id="39" dur="580">
                                          <p:stCondLst>
                                            <p:cond delay="0"/>
                                          </p:stCondLst>
                                        </p:cTn>
                                        <p:tgtEl>
                                          <p:spTgt spid="5">
                                            <p:txEl>
                                              <p:pRg st="1" end="1"/>
                                            </p:txEl>
                                          </p:spTgt>
                                        </p:tgtEl>
                                      </p:cBhvr>
                                    </p:animEffect>
                                    <p:anim calcmode="lin" valueType="num">
                                      <p:cBhvr>
                                        <p:cTn id="40"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1" end="1"/>
                                            </p:txEl>
                                          </p:spTgt>
                                        </p:tgtEl>
                                      </p:cBhvr>
                                      <p:to x="100000" y="60000"/>
                                    </p:animScale>
                                    <p:animScale>
                                      <p:cBhvr>
                                        <p:cTn id="46" dur="166" decel="50000">
                                          <p:stCondLst>
                                            <p:cond delay="676"/>
                                          </p:stCondLst>
                                        </p:cTn>
                                        <p:tgtEl>
                                          <p:spTgt spid="5">
                                            <p:txEl>
                                              <p:pRg st="1" end="1"/>
                                            </p:txEl>
                                          </p:spTgt>
                                        </p:tgtEl>
                                      </p:cBhvr>
                                      <p:to x="100000" y="100000"/>
                                    </p:animScale>
                                    <p:animScale>
                                      <p:cBhvr>
                                        <p:cTn id="47" dur="26">
                                          <p:stCondLst>
                                            <p:cond delay="1312"/>
                                          </p:stCondLst>
                                        </p:cTn>
                                        <p:tgtEl>
                                          <p:spTgt spid="5">
                                            <p:txEl>
                                              <p:pRg st="1" end="1"/>
                                            </p:txEl>
                                          </p:spTgt>
                                        </p:tgtEl>
                                      </p:cBhvr>
                                      <p:to x="100000" y="80000"/>
                                    </p:animScale>
                                    <p:animScale>
                                      <p:cBhvr>
                                        <p:cTn id="48" dur="166" decel="50000">
                                          <p:stCondLst>
                                            <p:cond delay="1338"/>
                                          </p:stCondLst>
                                        </p:cTn>
                                        <p:tgtEl>
                                          <p:spTgt spid="5">
                                            <p:txEl>
                                              <p:pRg st="1" end="1"/>
                                            </p:txEl>
                                          </p:spTgt>
                                        </p:tgtEl>
                                      </p:cBhvr>
                                      <p:to x="100000" y="100000"/>
                                    </p:animScale>
                                    <p:animScale>
                                      <p:cBhvr>
                                        <p:cTn id="49" dur="26">
                                          <p:stCondLst>
                                            <p:cond delay="1642"/>
                                          </p:stCondLst>
                                        </p:cTn>
                                        <p:tgtEl>
                                          <p:spTgt spid="5">
                                            <p:txEl>
                                              <p:pRg st="1" end="1"/>
                                            </p:txEl>
                                          </p:spTgt>
                                        </p:tgtEl>
                                      </p:cBhvr>
                                      <p:to x="100000" y="90000"/>
                                    </p:animScale>
                                    <p:animScale>
                                      <p:cBhvr>
                                        <p:cTn id="50" dur="166" decel="50000">
                                          <p:stCondLst>
                                            <p:cond delay="1668"/>
                                          </p:stCondLst>
                                        </p:cTn>
                                        <p:tgtEl>
                                          <p:spTgt spid="5">
                                            <p:txEl>
                                              <p:pRg st="1" end="1"/>
                                            </p:txEl>
                                          </p:spTgt>
                                        </p:tgtEl>
                                      </p:cBhvr>
                                      <p:to x="100000" y="100000"/>
                                    </p:animScale>
                                    <p:animScale>
                                      <p:cBhvr>
                                        <p:cTn id="51" dur="26">
                                          <p:stCondLst>
                                            <p:cond delay="1808"/>
                                          </p:stCondLst>
                                        </p:cTn>
                                        <p:tgtEl>
                                          <p:spTgt spid="5">
                                            <p:txEl>
                                              <p:pRg st="1" end="1"/>
                                            </p:txEl>
                                          </p:spTgt>
                                        </p:tgtEl>
                                      </p:cBhvr>
                                      <p:to x="100000" y="95000"/>
                                    </p:animScale>
                                    <p:animScale>
                                      <p:cBhvr>
                                        <p:cTn id="52"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838200"/>
          </a:xfrm>
        </p:spPr>
        <p:txBody>
          <a:bodyPr>
            <a:normAutofit/>
          </a:bodyPr>
          <a:lstStyle/>
          <a:p>
            <a:pPr algn="r"/>
            <a:r>
              <a:rPr lang="fa-IR" sz="2400" b="1" dirty="0" smtClean="0"/>
              <a:t>امکان و عدم امکان علم ديني</a:t>
            </a:r>
            <a:endParaRPr lang="fa-IR" sz="2400" b="1" dirty="0"/>
          </a:p>
        </p:txBody>
      </p:sp>
      <p:sp>
        <p:nvSpPr>
          <p:cNvPr id="3" name="Content Placeholder 2"/>
          <p:cNvSpPr>
            <a:spLocks noGrp="1"/>
          </p:cNvSpPr>
          <p:nvPr>
            <p:ph idx="1"/>
          </p:nvPr>
        </p:nvSpPr>
        <p:spPr>
          <a:xfrm>
            <a:off x="1143000" y="1447800"/>
            <a:ext cx="6934200" cy="4876800"/>
          </a:xfrm>
        </p:spPr>
        <p:txBody>
          <a:bodyPr>
            <a:normAutofit fontScale="92500" lnSpcReduction="10000"/>
          </a:bodyPr>
          <a:lstStyle/>
          <a:p>
            <a:pPr algn="just"/>
            <a:r>
              <a:rPr lang="fa-IR" sz="2800" b="1" dirty="0" smtClean="0">
                <a:cs typeface="+mn-cs"/>
              </a:rPr>
              <a:t>برخي: مفهوم علم ديني خودمتناقض است. علم، خنثي و جهاني است و ديني و غير ديني ندارد.</a:t>
            </a:r>
            <a:endParaRPr lang="en-US" sz="2800" b="1" dirty="0" smtClean="0">
              <a:cs typeface="+mn-cs"/>
            </a:endParaRPr>
          </a:p>
          <a:p>
            <a:pPr lvl="0" algn="just"/>
            <a:r>
              <a:rPr lang="fa-IR" sz="2800" b="1" dirty="0" smtClean="0">
                <a:cs typeface="+mn-cs"/>
              </a:rPr>
              <a:t>ديگران: علم ديني هم منطقي و معنادار است، هم تحقق‌پذير و ضروري.</a:t>
            </a:r>
            <a:endParaRPr lang="en-US" sz="2800" b="1" dirty="0" smtClean="0">
              <a:cs typeface="+mn-cs"/>
            </a:endParaRPr>
          </a:p>
          <a:p>
            <a:pPr algn="just"/>
            <a:endParaRPr lang="fa-IR" sz="2600" b="1" dirty="0" smtClean="0">
              <a:cs typeface="+mn-cs"/>
            </a:endParaRPr>
          </a:p>
          <a:p>
            <a:pPr algn="just">
              <a:buNone/>
            </a:pPr>
            <a:r>
              <a:rPr lang="fa-IR" sz="2200" b="1" dirty="0" smtClean="0">
                <a:solidFill>
                  <a:schemeClr val="tx2"/>
                </a:solidFill>
                <a:latin typeface="+mj-lt"/>
                <a:ea typeface="+mj-ea"/>
                <a:cs typeface="+mj-cs"/>
              </a:rPr>
              <a:t>مخالفت با علم ديني</a:t>
            </a:r>
          </a:p>
          <a:p>
            <a:pPr algn="just"/>
            <a:r>
              <a:rPr lang="fa-IR" sz="2800" b="1" dirty="0" smtClean="0"/>
              <a:t>در ايران پس از انقلاب، از همان آغاز که در شوراي عالي انقلاب فرهنگي بحث علم ديني و دانشگاه ديني مطرح شد، مخالفت‌هايي در اين زمينه مطرح شد.</a:t>
            </a:r>
          </a:p>
          <a:p>
            <a:pPr algn="just"/>
            <a:r>
              <a:rPr lang="fa-IR" sz="2800" b="1" dirty="0" smtClean="0"/>
              <a:t>دو سالي دانشگاه‌ها تعطيل شد تا ...</a:t>
            </a:r>
          </a:p>
          <a:p>
            <a:pPr algn="just"/>
            <a:endParaRPr lang="fa-IR" sz="2400" b="1" dirty="0" smtClean="0"/>
          </a:p>
          <a:p>
            <a:pPr marL="457200" indent="-457200" algn="just">
              <a:buNone/>
            </a:pPr>
            <a:r>
              <a:rPr lang="fa-IR" sz="2400" b="1" dirty="0" smtClean="0"/>
              <a:t>   </a:t>
            </a:r>
            <a:endParaRPr lang="fa-IR" sz="2000" dirty="0" smtClean="0">
              <a:solidFill>
                <a:schemeClr val="tx2"/>
              </a:solidFill>
              <a:latin typeface="+mj-lt"/>
              <a:ea typeface="+mj-ea"/>
              <a:cs typeface="+mj-cs"/>
            </a:endParaRPr>
          </a:p>
          <a:p>
            <a:pPr algn="just">
              <a:buNone/>
            </a:pPr>
            <a:endParaRPr lang="fa-IR" sz="2000" dirty="0" smtClean="0">
              <a:solidFill>
                <a:schemeClr val="tx2"/>
              </a:solidFill>
              <a:latin typeface="+mj-lt"/>
              <a:ea typeface="+mj-ea"/>
              <a:cs typeface="+mj-cs"/>
            </a:endParaRPr>
          </a:p>
          <a:p>
            <a:pPr algn="just">
              <a:buNone/>
            </a:pPr>
            <a:endParaRPr lang="fa-IR" sz="2000" dirty="0" smtClean="0">
              <a:solidFill>
                <a:schemeClr val="tx2"/>
              </a:solidFill>
              <a:latin typeface="+mj-lt"/>
              <a:ea typeface="+mj-ea"/>
              <a:cs typeface="+mj-cs"/>
            </a:endParaRPr>
          </a:p>
          <a:p>
            <a:pPr algn="just">
              <a:buNone/>
            </a:pPr>
            <a:endParaRPr lang="fa-IR"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fa-IR" sz="2600" b="1" dirty="0" smtClean="0">
                <a:cs typeface="+mn-cs"/>
              </a:rPr>
              <a:t/>
            </a:r>
            <a:br>
              <a:rPr lang="fa-IR" sz="2600" b="1" dirty="0" smtClean="0">
                <a:cs typeface="+mn-cs"/>
              </a:rPr>
            </a:br>
            <a:endParaRPr lang="en-US" sz="2600" b="1" dirty="0">
              <a:cs typeface="+mn-cs"/>
            </a:endParaRPr>
          </a:p>
        </p:txBody>
      </p:sp>
      <p:pic>
        <p:nvPicPr>
          <p:cNvPr id="5" name="Picture 4" descr="Picture2.jpg"/>
          <p:cNvPicPr>
            <a:picLocks noChangeAspect="1"/>
          </p:cNvPicPr>
          <p:nvPr/>
        </p:nvPicPr>
        <p:blipFill>
          <a:blip r:embed="rId2"/>
          <a:stretch>
            <a:fillRect/>
          </a:stretch>
        </p:blipFill>
        <p:spPr>
          <a:xfrm>
            <a:off x="0" y="0"/>
            <a:ext cx="9144000" cy="6858000"/>
          </a:xfrm>
          <a:prstGeom prst="rect">
            <a:avLst/>
          </a:prstGeom>
        </p:spPr>
      </p:pic>
      <p:sp>
        <p:nvSpPr>
          <p:cNvPr id="7" name="Rounded Rectangle 6"/>
          <p:cNvSpPr/>
          <p:nvPr/>
        </p:nvSpPr>
        <p:spPr>
          <a:xfrm>
            <a:off x="2362200" y="1600200"/>
            <a:ext cx="4495800" cy="29718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rtl="1" fontAlgn="auto">
              <a:spcBef>
                <a:spcPts val="0"/>
              </a:spcBef>
              <a:spcAft>
                <a:spcPts val="0"/>
              </a:spcAft>
              <a:defRPr/>
            </a:pPr>
            <a:r>
              <a:rPr lang="fa-IR" sz="5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علم ديني</a:t>
            </a:r>
            <a:endParaRPr lang="fa-IR" sz="54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80">
                                          <p:stCondLst>
                                            <p:cond delay="0"/>
                                          </p:stCondLst>
                                        </p:cTn>
                                        <p:tgtEl>
                                          <p:spTgt spid="7">
                                            <p:bg/>
                                          </p:spTgt>
                                        </p:tgtEl>
                                      </p:cBhvr>
                                    </p:animEffect>
                                    <p:anim calcmode="lin" valueType="num">
                                      <p:cBhvr>
                                        <p:cTn id="13" dur="1822"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bg/>
                                          </p:spTgt>
                                        </p:tgtEl>
                                      </p:cBhvr>
                                      <p:to x="100000" y="60000"/>
                                    </p:animScale>
                                    <p:animScale>
                                      <p:cBhvr>
                                        <p:cTn id="19" dur="166" decel="50000">
                                          <p:stCondLst>
                                            <p:cond delay="676"/>
                                          </p:stCondLst>
                                        </p:cTn>
                                        <p:tgtEl>
                                          <p:spTgt spid="7">
                                            <p:bg/>
                                          </p:spTgt>
                                        </p:tgtEl>
                                      </p:cBhvr>
                                      <p:to x="100000" y="100000"/>
                                    </p:animScale>
                                    <p:animScale>
                                      <p:cBhvr>
                                        <p:cTn id="20" dur="26">
                                          <p:stCondLst>
                                            <p:cond delay="1312"/>
                                          </p:stCondLst>
                                        </p:cTn>
                                        <p:tgtEl>
                                          <p:spTgt spid="7">
                                            <p:bg/>
                                          </p:spTgt>
                                        </p:tgtEl>
                                      </p:cBhvr>
                                      <p:to x="100000" y="80000"/>
                                    </p:animScale>
                                    <p:animScale>
                                      <p:cBhvr>
                                        <p:cTn id="21" dur="166" decel="50000">
                                          <p:stCondLst>
                                            <p:cond delay="1338"/>
                                          </p:stCondLst>
                                        </p:cTn>
                                        <p:tgtEl>
                                          <p:spTgt spid="7">
                                            <p:bg/>
                                          </p:spTgt>
                                        </p:tgtEl>
                                      </p:cBhvr>
                                      <p:to x="100000" y="100000"/>
                                    </p:animScale>
                                    <p:animScale>
                                      <p:cBhvr>
                                        <p:cTn id="22" dur="26">
                                          <p:stCondLst>
                                            <p:cond delay="1642"/>
                                          </p:stCondLst>
                                        </p:cTn>
                                        <p:tgtEl>
                                          <p:spTgt spid="7">
                                            <p:bg/>
                                          </p:spTgt>
                                        </p:tgtEl>
                                      </p:cBhvr>
                                      <p:to x="100000" y="90000"/>
                                    </p:animScale>
                                    <p:animScale>
                                      <p:cBhvr>
                                        <p:cTn id="23" dur="166" decel="50000">
                                          <p:stCondLst>
                                            <p:cond delay="1668"/>
                                          </p:stCondLst>
                                        </p:cTn>
                                        <p:tgtEl>
                                          <p:spTgt spid="7">
                                            <p:bg/>
                                          </p:spTgt>
                                        </p:tgtEl>
                                      </p:cBhvr>
                                      <p:to x="100000" y="100000"/>
                                    </p:animScale>
                                    <p:animScale>
                                      <p:cBhvr>
                                        <p:cTn id="24" dur="26">
                                          <p:stCondLst>
                                            <p:cond delay="1808"/>
                                          </p:stCondLst>
                                        </p:cTn>
                                        <p:tgtEl>
                                          <p:spTgt spid="7">
                                            <p:bg/>
                                          </p:spTgt>
                                        </p:tgtEl>
                                      </p:cBhvr>
                                      <p:to x="100000" y="95000"/>
                                    </p:animScale>
                                    <p:animScale>
                                      <p:cBhvr>
                                        <p:cTn id="25" dur="166" decel="50000">
                                          <p:stCondLst>
                                            <p:cond delay="1834"/>
                                          </p:stCondLst>
                                        </p:cTn>
                                        <p:tgtEl>
                                          <p:spTgt spid="7">
                                            <p:bg/>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down)">
                                      <p:cBhvr>
                                        <p:cTn id="28" dur="580">
                                          <p:stCondLst>
                                            <p:cond delay="0"/>
                                          </p:stCondLst>
                                        </p:cTn>
                                        <p:tgtEl>
                                          <p:spTgt spid="7">
                                            <p:txEl>
                                              <p:pRg st="0" end="0"/>
                                            </p:txEl>
                                          </p:spTgt>
                                        </p:tgtEl>
                                      </p:cBhvr>
                                    </p:animEffect>
                                    <p:anim calcmode="lin" valueType="num">
                                      <p:cBhvr>
                                        <p:cTn id="29"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xEl>
                                              <p:pRg st="0" end="0"/>
                                            </p:txEl>
                                          </p:spTgt>
                                        </p:tgtEl>
                                      </p:cBhvr>
                                      <p:to x="100000" y="60000"/>
                                    </p:animScale>
                                    <p:animScale>
                                      <p:cBhvr>
                                        <p:cTn id="35" dur="166" decel="50000">
                                          <p:stCondLst>
                                            <p:cond delay="676"/>
                                          </p:stCondLst>
                                        </p:cTn>
                                        <p:tgtEl>
                                          <p:spTgt spid="7">
                                            <p:txEl>
                                              <p:pRg st="0" end="0"/>
                                            </p:txEl>
                                          </p:spTgt>
                                        </p:tgtEl>
                                      </p:cBhvr>
                                      <p:to x="100000" y="100000"/>
                                    </p:animScale>
                                    <p:animScale>
                                      <p:cBhvr>
                                        <p:cTn id="36" dur="26">
                                          <p:stCondLst>
                                            <p:cond delay="1312"/>
                                          </p:stCondLst>
                                        </p:cTn>
                                        <p:tgtEl>
                                          <p:spTgt spid="7">
                                            <p:txEl>
                                              <p:pRg st="0" end="0"/>
                                            </p:txEl>
                                          </p:spTgt>
                                        </p:tgtEl>
                                      </p:cBhvr>
                                      <p:to x="100000" y="80000"/>
                                    </p:animScale>
                                    <p:animScale>
                                      <p:cBhvr>
                                        <p:cTn id="37" dur="166" decel="50000">
                                          <p:stCondLst>
                                            <p:cond delay="1338"/>
                                          </p:stCondLst>
                                        </p:cTn>
                                        <p:tgtEl>
                                          <p:spTgt spid="7">
                                            <p:txEl>
                                              <p:pRg st="0" end="0"/>
                                            </p:txEl>
                                          </p:spTgt>
                                        </p:tgtEl>
                                      </p:cBhvr>
                                      <p:to x="100000" y="100000"/>
                                    </p:animScale>
                                    <p:animScale>
                                      <p:cBhvr>
                                        <p:cTn id="38" dur="26">
                                          <p:stCondLst>
                                            <p:cond delay="1642"/>
                                          </p:stCondLst>
                                        </p:cTn>
                                        <p:tgtEl>
                                          <p:spTgt spid="7">
                                            <p:txEl>
                                              <p:pRg st="0" end="0"/>
                                            </p:txEl>
                                          </p:spTgt>
                                        </p:tgtEl>
                                      </p:cBhvr>
                                      <p:to x="100000" y="90000"/>
                                    </p:animScale>
                                    <p:animScale>
                                      <p:cBhvr>
                                        <p:cTn id="39" dur="166" decel="50000">
                                          <p:stCondLst>
                                            <p:cond delay="1668"/>
                                          </p:stCondLst>
                                        </p:cTn>
                                        <p:tgtEl>
                                          <p:spTgt spid="7">
                                            <p:txEl>
                                              <p:pRg st="0" end="0"/>
                                            </p:txEl>
                                          </p:spTgt>
                                        </p:tgtEl>
                                      </p:cBhvr>
                                      <p:to x="100000" y="100000"/>
                                    </p:animScale>
                                    <p:animScale>
                                      <p:cBhvr>
                                        <p:cTn id="40" dur="26">
                                          <p:stCondLst>
                                            <p:cond delay="1808"/>
                                          </p:stCondLst>
                                        </p:cTn>
                                        <p:tgtEl>
                                          <p:spTgt spid="7">
                                            <p:txEl>
                                              <p:pRg st="0" end="0"/>
                                            </p:txEl>
                                          </p:spTgt>
                                        </p:tgtEl>
                                      </p:cBhvr>
                                      <p:to x="100000" y="95000"/>
                                    </p:animScale>
                                    <p:animScale>
                                      <p:cBhvr>
                                        <p:cTn id="41"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838200"/>
          </a:xfrm>
        </p:spPr>
        <p:txBody>
          <a:bodyPr>
            <a:no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990600" y="1524000"/>
            <a:ext cx="7162800" cy="4800600"/>
          </a:xfrm>
        </p:spPr>
        <p:txBody>
          <a:bodyPr>
            <a:normAutofit fontScale="92500" lnSpcReduction="10000"/>
          </a:bodyPr>
          <a:lstStyle/>
          <a:p>
            <a:pPr algn="just">
              <a:buNone/>
            </a:pPr>
            <a:r>
              <a:rPr lang="fa-IR" sz="2200" b="1" dirty="0" smtClean="0">
                <a:solidFill>
                  <a:schemeClr val="tx2"/>
                </a:solidFill>
                <a:cs typeface="+mj-cs"/>
              </a:rPr>
              <a:t>علل مخالفت‌ها</a:t>
            </a:r>
          </a:p>
          <a:p>
            <a:pPr algn="just">
              <a:buNone/>
            </a:pPr>
            <a:endParaRPr lang="fa-IR" sz="3000" b="1" dirty="0" smtClean="0">
              <a:solidFill>
                <a:schemeClr val="tx2"/>
              </a:solidFill>
            </a:endParaRPr>
          </a:p>
          <a:p>
            <a:pPr algn="just">
              <a:buNone/>
            </a:pPr>
            <a:r>
              <a:rPr lang="fa-IR" sz="2200" b="1" dirty="0" smtClean="0">
                <a:solidFill>
                  <a:schemeClr val="tx2"/>
                </a:solidFill>
                <a:cs typeface="+mj-cs"/>
              </a:rPr>
              <a:t>1. تفسيرها و تعبيرهاي نادرست از علم ديني و دانشگاه اسلامي</a:t>
            </a:r>
          </a:p>
          <a:p>
            <a:pPr algn="just">
              <a:buNone/>
            </a:pPr>
            <a:endParaRPr lang="fa-IR" sz="2000" b="1" dirty="0" smtClean="0">
              <a:solidFill>
                <a:schemeClr val="tx2"/>
              </a:solidFill>
              <a:cs typeface="+mj-cs"/>
            </a:endParaRPr>
          </a:p>
          <a:p>
            <a:pPr algn="just"/>
            <a:r>
              <a:rPr lang="fa-IR" sz="2800" b="1" dirty="0" smtClean="0">
                <a:cs typeface="+mn-cs"/>
              </a:rPr>
              <a:t>مثلاً ايجاد فضاي فرهنگ و تمدن اسلامي (سيد حسين نصر)</a:t>
            </a:r>
          </a:p>
          <a:p>
            <a:pPr algn="just"/>
            <a:r>
              <a:rPr lang="fa-IR" sz="2800" b="1" dirty="0" smtClean="0">
                <a:cs typeface="+mn-cs"/>
              </a:rPr>
              <a:t>يا علمي که هدف آن تبيين کتاب و سنت باشد.</a:t>
            </a:r>
          </a:p>
          <a:p>
            <a:pPr algn="just"/>
            <a:r>
              <a:rPr lang="fa-IR" sz="2800" b="1" dirty="0" smtClean="0">
                <a:cs typeface="+mn-cs"/>
              </a:rPr>
              <a:t>يا علمي که براي انجام پژوهش‌هاي فيزيکي، شيمي و زيستي به قرآن و حديث رجوع شود.</a:t>
            </a:r>
          </a:p>
          <a:p>
            <a:pPr algn="just"/>
            <a:r>
              <a:rPr lang="fa-IR" sz="2800" b="1" dirty="0" smtClean="0">
                <a:cs typeface="+mn-cs"/>
              </a:rPr>
              <a:t>يا علمي که در مورد کشف معجزات علمي سخن مي‌گويد. </a:t>
            </a:r>
          </a:p>
          <a:p>
            <a:pPr algn="just"/>
            <a:r>
              <a:rPr lang="fa-IR" sz="2800" b="1" dirty="0" smtClean="0">
                <a:cs typeface="+mn-cs"/>
              </a:rPr>
              <a:t>يا کنار نهادن دستاوردهاي عظيم علم در چند قرن گذشته، در ابعاد نظري و عملي و پيش‌بردن کارهاي علمي با ابزارهاي هزار سال پيش (مهدي نصيري).</a:t>
            </a:r>
            <a:endParaRPr lang="en-US" sz="28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914400"/>
          </a:xfrm>
        </p:spPr>
        <p:txBody>
          <a:bodyPr>
            <a:norm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1143000" y="1447800"/>
            <a:ext cx="7010400" cy="5410200"/>
          </a:xfrm>
        </p:spPr>
        <p:txBody>
          <a:bodyPr>
            <a:normAutofit fontScale="92500" lnSpcReduction="20000"/>
          </a:bodyPr>
          <a:lstStyle/>
          <a:p>
            <a:pPr>
              <a:buNone/>
            </a:pPr>
            <a:r>
              <a:rPr lang="fa-IR" sz="2400" b="1" dirty="0" smtClean="0">
                <a:solidFill>
                  <a:schemeClr val="tx2"/>
                </a:solidFill>
                <a:latin typeface="+mj-lt"/>
                <a:ea typeface="+mj-ea"/>
                <a:cs typeface="+mj-cs"/>
              </a:rPr>
              <a:t>نقد</a:t>
            </a:r>
            <a:endParaRPr lang="en-US" sz="2400" b="1" dirty="0" smtClean="0">
              <a:cs typeface="+mn-cs"/>
            </a:endParaRPr>
          </a:p>
          <a:p>
            <a:pPr algn="just"/>
            <a:r>
              <a:rPr lang="fa-IR" sz="2800" b="1" dirty="0" smtClean="0">
                <a:cs typeface="+mn-cs"/>
              </a:rPr>
              <a:t>اولاً محدود کردن علم ديني به معارف خاصي نظير فقه، تفسير و کلام،‌ بسيار تنگ‌نظرانه است و با معارف قرآن و سنت مطابقت ندارد.</a:t>
            </a:r>
            <a:endParaRPr lang="en-US" sz="2800" b="1" dirty="0" smtClean="0">
              <a:cs typeface="+mn-cs"/>
            </a:endParaRPr>
          </a:p>
          <a:p>
            <a:pPr algn="just"/>
            <a:r>
              <a:rPr lang="fa-IR" sz="2800" b="1" dirty="0" smtClean="0">
                <a:cs typeface="+mn-cs"/>
              </a:rPr>
              <a:t>ثانياً کنار نهادن دستاوردهاي علمي بشر، نه ممکن است، نه مطلوب.</a:t>
            </a:r>
            <a:endParaRPr lang="en-US" sz="2800" b="1" dirty="0" smtClean="0">
              <a:cs typeface="+mn-cs"/>
            </a:endParaRPr>
          </a:p>
          <a:p>
            <a:pPr algn="just"/>
            <a:r>
              <a:rPr lang="fa-IR" sz="2800" b="1" dirty="0" smtClean="0">
                <a:cs typeface="+mn-cs"/>
              </a:rPr>
              <a:t>ثالثاً اسلام به جزئيات علوم نمي‌پردازد. نبايد انتظار داشت که پاسخ ريزترين مسائل را از قرآن و سنت استخراج کنيم. بايد با مطالعة در طبيعت و عالم انساني، قوانين حاکم بر آنها را کشف کنيم.</a:t>
            </a:r>
          </a:p>
          <a:p>
            <a:pPr algn="just"/>
            <a:endParaRPr lang="en-US" sz="2800" b="1" dirty="0" smtClean="0">
              <a:cs typeface="+mn-cs"/>
            </a:endParaRPr>
          </a:p>
          <a:p>
            <a:pPr lvl="0" algn="just">
              <a:buNone/>
            </a:pPr>
            <a:r>
              <a:rPr lang="fa-IR" sz="2200" b="1" dirty="0" smtClean="0">
                <a:solidFill>
                  <a:schemeClr val="tx2"/>
                </a:solidFill>
                <a:latin typeface="+mj-lt"/>
                <a:ea typeface="+mj-ea"/>
                <a:cs typeface="+mj-cs"/>
              </a:rPr>
              <a:t>2. ناممکن بودن علم ديني به لحاظ معرفت‌شناختي و روش‌شناختي</a:t>
            </a:r>
          </a:p>
          <a:p>
            <a:pPr algn="just"/>
            <a:r>
              <a:rPr lang="fa-IR" sz="2800" b="1" dirty="0" smtClean="0"/>
              <a:t>دين براي معنويت و اخلاق و علم براي واقع است.</a:t>
            </a:r>
          </a:p>
          <a:p>
            <a:pPr algn="just"/>
            <a:r>
              <a:rPr lang="fa-IR" sz="2800" b="1" dirty="0" smtClean="0"/>
              <a:t>دين براي مناجات و علم براي کشف قوانين و ابزار پيش‌بيني است.</a:t>
            </a:r>
            <a:endParaRPr lang="fa-IR"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762000"/>
          </a:xfrm>
        </p:spPr>
        <p:txBody>
          <a:bodyPr>
            <a:norm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838200" y="1219200"/>
            <a:ext cx="7467600" cy="5638800"/>
          </a:xfrm>
        </p:spPr>
        <p:txBody>
          <a:bodyPr>
            <a:noAutofit/>
          </a:bodyPr>
          <a:lstStyle/>
          <a:p>
            <a:pPr algn="just">
              <a:buNone/>
            </a:pPr>
            <a:r>
              <a:rPr lang="fa-IR" b="1" dirty="0" smtClean="0">
                <a:solidFill>
                  <a:schemeClr val="tx2"/>
                </a:solidFill>
                <a:latin typeface="+mj-lt"/>
                <a:ea typeface="+mj-ea"/>
                <a:cs typeface="+mj-cs"/>
              </a:rPr>
              <a:t>نقد</a:t>
            </a:r>
            <a:endParaRPr lang="en-US" b="1" dirty="0" smtClean="0">
              <a:solidFill>
                <a:schemeClr val="tx2"/>
              </a:solidFill>
              <a:latin typeface="+mj-lt"/>
              <a:ea typeface="+mj-ea"/>
              <a:cs typeface="+mj-cs"/>
            </a:endParaRPr>
          </a:p>
          <a:p>
            <a:pPr algn="just"/>
            <a:r>
              <a:rPr lang="fa-IR" b="1" dirty="0" smtClean="0">
                <a:cs typeface="+mn-cs"/>
              </a:rPr>
              <a:t>اين برداشت نيز ناشي از چند پيش‌فرض غلط است:</a:t>
            </a:r>
            <a:endParaRPr lang="en-US" b="1" dirty="0" smtClean="0">
              <a:cs typeface="+mn-cs"/>
            </a:endParaRPr>
          </a:p>
          <a:p>
            <a:pPr lvl="0" algn="just">
              <a:buFont typeface="Wingdings" pitchFamily="2" charset="2"/>
              <a:buChar char="§"/>
            </a:pPr>
            <a:r>
              <a:rPr lang="fa-IR" b="1" dirty="0" smtClean="0">
                <a:cs typeface="+mn-cs"/>
              </a:rPr>
              <a:t>محدود کردن معناي دين (معنويت، اخلاق و آخرت)</a:t>
            </a:r>
            <a:endParaRPr lang="en-US" b="1" dirty="0" smtClean="0">
              <a:cs typeface="+mn-cs"/>
            </a:endParaRPr>
          </a:p>
          <a:p>
            <a:pPr lvl="0" algn="just">
              <a:buFont typeface="Wingdings" pitchFamily="2" charset="2"/>
              <a:buChar char="§"/>
            </a:pPr>
            <a:r>
              <a:rPr lang="fa-IR" b="1" dirty="0" smtClean="0">
                <a:cs typeface="+mn-cs"/>
              </a:rPr>
              <a:t>غفلت از محدويت‌هاي علم در شناخت انسان:</a:t>
            </a:r>
          </a:p>
          <a:p>
            <a:pPr lvl="0" algn="just">
              <a:buNone/>
            </a:pPr>
            <a:r>
              <a:rPr lang="fa-IR" b="1" dirty="0" smtClean="0"/>
              <a:t>   </a:t>
            </a:r>
            <a:r>
              <a:rPr lang="fa-IR" b="1" dirty="0" smtClean="0">
                <a:cs typeface="+mn-cs"/>
              </a:rPr>
              <a:t>انسان موجودي پيچيده است: احساسات، ارزش‌ها، نيازهاي روحي.</a:t>
            </a:r>
          </a:p>
          <a:p>
            <a:pPr lvl="0" algn="just">
              <a:buFont typeface="Wingdings" pitchFamily="2" charset="2"/>
              <a:buChar char="§"/>
            </a:pPr>
            <a:r>
              <a:rPr lang="fa-IR" b="1" dirty="0" smtClean="0">
                <a:cs typeface="+mn-cs"/>
              </a:rPr>
              <a:t>عينيت قائل شدن براي علم جديد و گزاره‌هاي علوم تجربي:</a:t>
            </a:r>
          </a:p>
          <a:p>
            <a:pPr lvl="0" algn="just">
              <a:buNone/>
            </a:pPr>
            <a:r>
              <a:rPr lang="fa-IR" b="1" dirty="0" smtClean="0"/>
              <a:t>  </a:t>
            </a:r>
            <a:r>
              <a:rPr lang="fa-IR" b="1" dirty="0" smtClean="0">
                <a:cs typeface="+mn-cs"/>
              </a:rPr>
              <a:t> چنين نيست که گزاره‌هاي تجربي بيانگر واقع و نفس‌الامر باشند، در علم گزاره‌هايي هست که صرفاً نظري و فرضيه است، نظير مباني و حتي خود گزاره‌هاي علمي مانند انرژي و جرم.</a:t>
            </a:r>
            <a:endParaRPr lang="en-US" b="1" dirty="0" smtClean="0">
              <a:cs typeface="+mn-cs"/>
            </a:endParaRPr>
          </a:p>
          <a:p>
            <a:pPr algn="just">
              <a:buFont typeface="Wingdings" pitchFamily="2" charset="2"/>
              <a:buChar char="§"/>
            </a:pPr>
            <a:r>
              <a:rPr lang="fa-IR" b="1" dirty="0" smtClean="0"/>
              <a:t>علم همه‌اش علوم طبيعي و زيستي و يا حتي علوم انساني و اجتماعي نيست؛ علوم عرفاني و معنوي و علم دين، صرفاً با عقل و حس و آزمون و اثبات و ابطال به دست نمي‌آيند. </a:t>
            </a:r>
            <a:endParaRPr lang="en-US" b="1" dirty="0" smtClean="0"/>
          </a:p>
          <a:p>
            <a:pPr algn="just"/>
            <a:endParaRPr lang="fa-IR" b="1" dirty="0" smtClean="0"/>
          </a:p>
          <a:p>
            <a:pPr algn="just"/>
            <a:endParaRPr lang="fa-IR"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762000"/>
          </a:xfrm>
        </p:spPr>
        <p:txBody>
          <a:bodyPr>
            <a:norm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1143000" y="1447800"/>
            <a:ext cx="6858000" cy="4876800"/>
          </a:xfrm>
        </p:spPr>
        <p:txBody>
          <a:bodyPr>
            <a:noAutofit/>
          </a:bodyPr>
          <a:lstStyle/>
          <a:p>
            <a:pPr lvl="0" algn="just">
              <a:buNone/>
            </a:pPr>
            <a:r>
              <a:rPr lang="fa-IR" sz="2000" b="1" dirty="0" smtClean="0">
                <a:solidFill>
                  <a:schemeClr val="tx2"/>
                </a:solidFill>
                <a:latin typeface="+mj-lt"/>
                <a:ea typeface="+mj-ea"/>
                <a:cs typeface="+mj-cs"/>
              </a:rPr>
              <a:t>3. هر علمي موضوع معين و آن موضوع تعريف معيني دارد.</a:t>
            </a:r>
          </a:p>
          <a:p>
            <a:pPr lvl="0" algn="just"/>
            <a:r>
              <a:rPr lang="fa-IR" b="1" dirty="0" smtClean="0">
                <a:cs typeface="+mn-cs"/>
              </a:rPr>
              <a:t>موضوع علم، اختياري نيست؛ مثلا هستي‌شناسي، گياه‌شناسي و ...</a:t>
            </a:r>
          </a:p>
          <a:p>
            <a:pPr lvl="0" algn="just">
              <a:buNone/>
            </a:pPr>
            <a:endParaRPr lang="fa-IR" sz="2000" b="1" dirty="0" smtClean="0">
              <a:solidFill>
                <a:schemeClr val="tx2"/>
              </a:solidFill>
              <a:latin typeface="+mj-lt"/>
              <a:ea typeface="+mj-ea"/>
              <a:cs typeface="+mj-cs"/>
            </a:endParaRPr>
          </a:p>
          <a:p>
            <a:pPr lvl="0" algn="just">
              <a:buNone/>
            </a:pPr>
            <a:r>
              <a:rPr lang="fa-IR" sz="2000" b="1" dirty="0" smtClean="0">
                <a:solidFill>
                  <a:schemeClr val="tx2"/>
                </a:solidFill>
                <a:latin typeface="+mj-lt"/>
                <a:ea typeface="+mj-ea"/>
                <a:cs typeface="+mj-cs"/>
              </a:rPr>
              <a:t>نقد</a:t>
            </a:r>
          </a:p>
          <a:p>
            <a:pPr lvl="0" algn="just"/>
            <a:r>
              <a:rPr lang="fa-IR" b="1" dirty="0" smtClean="0">
                <a:cs typeface="+mn-cs"/>
              </a:rPr>
              <a:t>تا اين‌جا </a:t>
            </a:r>
            <a:r>
              <a:rPr lang="fa-IR" b="1" dirty="0" smtClean="0"/>
              <a:t>مورد قبول همه است که، </a:t>
            </a:r>
            <a:r>
              <a:rPr lang="fa-IR" b="1" dirty="0" smtClean="0">
                <a:cs typeface="+mn-cs"/>
              </a:rPr>
              <a:t>هر علمي موضوع معيني دارد.</a:t>
            </a:r>
            <a:endParaRPr lang="fa-IR" b="1" dirty="0" smtClean="0"/>
          </a:p>
          <a:p>
            <a:pPr lvl="0" algn="just"/>
            <a:r>
              <a:rPr lang="fa-IR" b="1" dirty="0" smtClean="0">
                <a:cs typeface="+mn-cs"/>
              </a:rPr>
              <a:t>اما آن موضوع را چه کسي تعريف مي‌کند؟ چه کسي بايد بگويد موضوع انسان‌شناسي چيست؟</a:t>
            </a:r>
          </a:p>
          <a:p>
            <a:pPr lvl="0" algn="just"/>
            <a:endParaRPr lang="fa-IR" b="1" dirty="0" smtClean="0">
              <a:cs typeface="+mn-cs"/>
            </a:endParaRPr>
          </a:p>
          <a:p>
            <a:pPr lvl="0" algn="just"/>
            <a:r>
              <a:rPr lang="fa-IR" b="1" dirty="0" smtClean="0">
                <a:cs typeface="+mn-cs"/>
              </a:rPr>
              <a:t>اومانيسم: موضوع انسان‌شناسي همين بدن است. </a:t>
            </a:r>
            <a:endParaRPr lang="fa-IR" b="1" dirty="0" smtClean="0"/>
          </a:p>
          <a:p>
            <a:pPr lvl="0" algn="just"/>
            <a:r>
              <a:rPr lang="fa-IR" b="1" dirty="0" smtClean="0">
                <a:cs typeface="+mn-cs"/>
              </a:rPr>
              <a:t>دين: موضوع انسان‌شناسي روح (بُعد بر‌تر انسان) است.</a:t>
            </a:r>
          </a:p>
          <a:p>
            <a:pPr lvl="0" algn="just"/>
            <a:endParaRPr lang="fa-IR"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762000"/>
          </a:xfrm>
        </p:spPr>
        <p:txBody>
          <a:bodyPr>
            <a:norm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1066800" y="1295400"/>
            <a:ext cx="7010400" cy="5562600"/>
          </a:xfrm>
        </p:spPr>
        <p:txBody>
          <a:bodyPr>
            <a:noAutofit/>
          </a:bodyPr>
          <a:lstStyle/>
          <a:p>
            <a:pPr lvl="0" algn="just"/>
            <a:r>
              <a:rPr lang="fa-IR" b="1" dirty="0" smtClean="0"/>
              <a:t>اگر انسان همين موجود مادي باشد، نوعي حيوان خواهد بود که زماني متولد و بعد از مدتي تمام مي‌شود. </a:t>
            </a:r>
          </a:p>
          <a:p>
            <a:pPr lvl="0" algn="just">
              <a:buNone/>
            </a:pPr>
            <a:r>
              <a:rPr lang="fa-IR" b="1" dirty="0" smtClean="0"/>
              <a:t>   ديگر جايي براي ارزش‌ها، احساسات، عقلانيت، حيات ابدي و ... باقي نمي‌ماند. </a:t>
            </a:r>
          </a:p>
          <a:p>
            <a:pPr lvl="0" algn="just"/>
            <a:endParaRPr lang="fa-IR" b="1" dirty="0" smtClean="0">
              <a:cs typeface="+mn-cs"/>
            </a:endParaRPr>
          </a:p>
          <a:p>
            <a:pPr lvl="0" algn="just"/>
            <a:r>
              <a:rPr lang="fa-IR" b="1" dirty="0" smtClean="0">
                <a:cs typeface="+mn-cs"/>
              </a:rPr>
              <a:t>پس بايد پيرامون تعريف انسان توافق کنيم (يک تعريف):</a:t>
            </a:r>
          </a:p>
          <a:p>
            <a:pPr lvl="0" algn="just"/>
            <a:r>
              <a:rPr lang="fa-IR" b="1" dirty="0" smtClean="0"/>
              <a:t>انسان چيست، چند بعدي است، و ... که در فلسفه بايد بحث شود نه در علم تجربي.</a:t>
            </a:r>
            <a:endParaRPr lang="fa-IR" b="1" dirty="0" smtClean="0">
              <a:cs typeface="+mn-cs"/>
            </a:endParaRPr>
          </a:p>
          <a:p>
            <a:pPr lvl="0" algn="just"/>
            <a:r>
              <a:rPr lang="fa-IR" b="1" dirty="0" smtClean="0">
                <a:cs typeface="+mn-cs"/>
              </a:rPr>
              <a:t>نمي‌توان روح را با روش تجربي اثبات يا انکار کرد. اين خودش يک ادعاي غير علمي است. </a:t>
            </a:r>
          </a:p>
          <a:p>
            <a:pPr lvl="0" algn="just"/>
            <a:r>
              <a:rPr lang="fa-IR" b="1" dirty="0" smtClean="0">
                <a:cs typeface="+mn-cs"/>
              </a:rPr>
              <a:t>پس انسان دو تعريف دارد: مادي و الهي.</a:t>
            </a:r>
          </a:p>
          <a:p>
            <a:pPr algn="just"/>
            <a:endParaRPr lang="fa-IR"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762000"/>
          </a:xfrm>
        </p:spPr>
        <p:txBody>
          <a:bodyPr>
            <a:norm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1066800" y="1295400"/>
            <a:ext cx="7086600" cy="5562600"/>
          </a:xfrm>
        </p:spPr>
        <p:txBody>
          <a:bodyPr>
            <a:noAutofit/>
          </a:bodyPr>
          <a:lstStyle/>
          <a:p>
            <a:pPr lvl="0" algn="just">
              <a:buNone/>
            </a:pPr>
            <a:r>
              <a:rPr lang="fa-IR" sz="2000" b="1" dirty="0" smtClean="0">
                <a:solidFill>
                  <a:schemeClr val="tx2"/>
                </a:solidFill>
                <a:latin typeface="+mj-lt"/>
                <a:ea typeface="+mj-ea"/>
                <a:cs typeface="+mj-cs"/>
              </a:rPr>
              <a:t>4. شناخت کامل و درستي از اسلام وجود ندارد</a:t>
            </a:r>
            <a:r>
              <a:rPr lang="fa-IR" sz="2000" b="1" dirty="0" smtClean="0"/>
              <a:t>.</a:t>
            </a:r>
          </a:p>
          <a:p>
            <a:pPr lvl="0" algn="just"/>
            <a:r>
              <a:rPr lang="fa-IR" b="1" dirty="0" smtClean="0"/>
              <a:t>پس بايد سراغ علوم غير ديني برويم. </a:t>
            </a:r>
          </a:p>
          <a:p>
            <a:pPr lvl="0" algn="just"/>
            <a:endParaRPr lang="fa-IR" b="1" dirty="0" smtClean="0"/>
          </a:p>
          <a:p>
            <a:pPr lvl="0" algn="just">
              <a:buNone/>
            </a:pPr>
            <a:r>
              <a:rPr lang="fa-IR" sz="2000" b="1" dirty="0" smtClean="0">
                <a:solidFill>
                  <a:schemeClr val="tx2"/>
                </a:solidFill>
                <a:latin typeface="+mj-lt"/>
                <a:ea typeface="+mj-ea"/>
                <a:cs typeface="+mj-cs"/>
              </a:rPr>
              <a:t>نقد</a:t>
            </a:r>
          </a:p>
          <a:p>
            <a:pPr lvl="0" algn="just"/>
            <a:r>
              <a:rPr lang="fa-IR" b="1" dirty="0" smtClean="0"/>
              <a:t>اين سخن دليل بر تباين دين و علم نيست. </a:t>
            </a:r>
          </a:p>
          <a:p>
            <a:pPr lvl="0" algn="just"/>
            <a:r>
              <a:rPr lang="fa-IR" b="1" dirty="0" smtClean="0"/>
              <a:t>برخي از مسائل دين، واضح و غيراختلافي است،‌ نظير عقايد (اصول دين و ...). استدلال عقلي براي آنها وجود دارد. در اينجا نياز به شناخت واقعي عقلاني (يقين مورد اعتماد همة‌ عقلا، که احتمال خلاف آن نمي‌رود و نه يقين فلسفي) است.</a:t>
            </a:r>
          </a:p>
          <a:p>
            <a:pPr lvl="0" algn="just"/>
            <a:r>
              <a:rPr lang="fa-IR" b="1" dirty="0" smtClean="0"/>
              <a:t>اما در برخي از مسائل دين (فروع، که اختلافي است)، ظن معتبر و علم اجمالي کافي است. در اينجا به متخصص مراجعه مي‌کنيم. </a:t>
            </a:r>
          </a:p>
          <a:p>
            <a:pPr algn="just"/>
            <a:r>
              <a:rPr lang="fa-IR" sz="2500" b="1" dirty="0" smtClean="0"/>
              <a:t>بله بايد نظام‌سازي کنيم: نظام اقتصادي، جامعه‌شناختي، مديريتي.</a:t>
            </a:r>
          </a:p>
          <a:p>
            <a:pPr algn="just"/>
            <a:endParaRPr lang="fa-IR" sz="24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762000"/>
          </a:xfrm>
        </p:spPr>
        <p:txBody>
          <a:bodyPr>
            <a:norm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1066800" y="1295400"/>
            <a:ext cx="7162800" cy="5029200"/>
          </a:xfrm>
        </p:spPr>
        <p:txBody>
          <a:bodyPr>
            <a:noAutofit/>
          </a:bodyPr>
          <a:lstStyle/>
          <a:p>
            <a:pPr lvl="0">
              <a:buNone/>
            </a:pPr>
            <a:r>
              <a:rPr lang="fa-IR" sz="2000" b="1" dirty="0" smtClean="0">
                <a:solidFill>
                  <a:schemeClr val="tx2"/>
                </a:solidFill>
                <a:latin typeface="+mj-lt"/>
                <a:ea typeface="+mj-ea"/>
                <a:cs typeface="+mj-cs"/>
              </a:rPr>
              <a:t>5. بررسي تجارب تاريخي، امکان توليد علم ديني را منتفي مي‌سازد.</a:t>
            </a:r>
          </a:p>
          <a:p>
            <a:pPr lvl="0">
              <a:buNone/>
            </a:pPr>
            <a:endParaRPr lang="fa-IR" sz="2400" b="1" dirty="0" smtClean="0"/>
          </a:p>
          <a:p>
            <a:pPr lvl="0" algn="just">
              <a:buNone/>
            </a:pPr>
            <a:r>
              <a:rPr lang="fa-IR" sz="2000" b="1" dirty="0" smtClean="0">
                <a:solidFill>
                  <a:schemeClr val="tx2"/>
                </a:solidFill>
                <a:latin typeface="+mj-lt"/>
                <a:ea typeface="+mj-ea"/>
                <a:cs typeface="+mj-cs"/>
              </a:rPr>
              <a:t>نقد:</a:t>
            </a:r>
          </a:p>
          <a:p>
            <a:pPr algn="just"/>
            <a:r>
              <a:rPr lang="fa-IR" b="1" dirty="0" smtClean="0"/>
              <a:t>مقصود کدام تعريف از علم ديني است؟</a:t>
            </a:r>
          </a:p>
          <a:p>
            <a:pPr lvl="0" algn="just">
              <a:buFont typeface="Wingdings" pitchFamily="2" charset="2"/>
              <a:buChar char="§"/>
            </a:pPr>
            <a:r>
              <a:rPr lang="fa-IR" b="1" dirty="0" smtClean="0"/>
              <a:t>علوم لازم براي اثبات دين (فلسفه، فقه، کلام، تفسير).</a:t>
            </a:r>
          </a:p>
          <a:p>
            <a:pPr lvl="0" algn="just">
              <a:buFont typeface="Wingdings" pitchFamily="2" charset="2"/>
              <a:buChar char="§"/>
            </a:pPr>
            <a:r>
              <a:rPr lang="fa-IR" b="1" dirty="0" smtClean="0"/>
              <a:t>آنچه در متون ديني آمده است.</a:t>
            </a:r>
          </a:p>
          <a:p>
            <a:pPr lvl="0" algn="just">
              <a:buFont typeface="Wingdings" pitchFamily="2" charset="2"/>
              <a:buChar char="§"/>
            </a:pPr>
            <a:r>
              <a:rPr lang="fa-IR" b="1" dirty="0" smtClean="0"/>
              <a:t>فيزيک و شيمي و رياضي اسلامي؟ </a:t>
            </a:r>
          </a:p>
          <a:p>
            <a:pPr lvl="0" algn="just">
              <a:buNone/>
            </a:pPr>
            <a:r>
              <a:rPr lang="fa-IR" b="1" dirty="0" smtClean="0"/>
              <a:t>   اين‌که ما همه علومي را که از راه تجربه يا راه‌هاي ديگر اثبات شده است کنار بگذاريم و آنها را از قرآن و حديث استنتاج کرد. </a:t>
            </a:r>
          </a:p>
          <a:p>
            <a:pPr lvl="0" algn="just">
              <a:buNone/>
            </a:pPr>
            <a:endParaRPr lang="fa-IR" b="1" dirty="0" smtClean="0"/>
          </a:p>
          <a:p>
            <a:pPr algn="just"/>
            <a:r>
              <a:rPr lang="fa-IR" b="1" dirty="0" smtClean="0"/>
              <a:t>اگر اين را بگوييم، اشکال شما وارد است، ولي ما چنين ادعايي نداريم. چنين علمي را علم ديني نمي‌‌گوييم.</a:t>
            </a:r>
          </a:p>
          <a:p>
            <a:pPr lvl="0">
              <a:buNone/>
            </a:pPr>
            <a:r>
              <a:rPr lang="fa-IR" sz="2400" b="1" dirty="0" smtClean="0"/>
              <a:t> </a:t>
            </a:r>
          </a:p>
          <a:p>
            <a:pPr algn="just"/>
            <a:endParaRPr lang="fa-IR" sz="24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762000"/>
          </a:xfrm>
        </p:spPr>
        <p:txBody>
          <a:bodyPr>
            <a:norm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1371600" y="1295400"/>
            <a:ext cx="6781800" cy="5029200"/>
          </a:xfrm>
        </p:spPr>
        <p:txBody>
          <a:bodyPr>
            <a:noAutofit/>
          </a:bodyPr>
          <a:lstStyle/>
          <a:p>
            <a:pPr algn="just">
              <a:buNone/>
            </a:pPr>
            <a:r>
              <a:rPr lang="fa-IR" sz="2000" b="1" dirty="0" smtClean="0">
                <a:solidFill>
                  <a:schemeClr val="tx2"/>
                </a:solidFill>
                <a:latin typeface="+mj-lt"/>
                <a:ea typeface="+mj-ea"/>
                <a:cs typeface="+mj-cs"/>
              </a:rPr>
              <a:t>علم متد خودش را دارد: </a:t>
            </a:r>
          </a:p>
          <a:p>
            <a:pPr algn="just">
              <a:buNone/>
            </a:pPr>
            <a:r>
              <a:rPr lang="fa-IR" b="1" dirty="0" smtClean="0"/>
              <a:t>   اولاً بايد بر مباني صحيحِ اثبات شده استوار شود.</a:t>
            </a:r>
          </a:p>
          <a:p>
            <a:pPr algn="just">
              <a:buNone/>
            </a:pPr>
            <a:r>
              <a:rPr lang="fa-IR" b="1" dirty="0" smtClean="0"/>
              <a:t>   ثانيا، دلايل بايد يقيني باشند.</a:t>
            </a:r>
          </a:p>
          <a:p>
            <a:pPr algn="just"/>
            <a:r>
              <a:rPr lang="fa-IR" b="1" dirty="0" smtClean="0"/>
              <a:t>اما اگر دليل قطعي بر خلافِ علمي وجود داشت، مقدم است. </a:t>
            </a:r>
          </a:p>
          <a:p>
            <a:pPr algn="just"/>
            <a:r>
              <a:rPr lang="fa-IR" b="1" dirty="0" smtClean="0"/>
              <a:t>معناي اسلامي شدن علم: اگر داده‌هاي ظني بعضي از علوم، برخلاف دليل قطعي ديني (نص قرآن يا روايت قطعي) بود، بايد نظر قرآن و حديث را پذيرفت. اين به معناي انکار علم نيست.</a:t>
            </a:r>
          </a:p>
          <a:p>
            <a:pPr algn="just"/>
            <a:r>
              <a:rPr lang="fa-IR" b="1" dirty="0" smtClean="0"/>
              <a:t>نظريه قطعي هيچ وقت مخالف دين نيست.</a:t>
            </a:r>
          </a:p>
          <a:p>
            <a:pPr algn="just"/>
            <a:endParaRPr lang="fa-IR" b="1" dirty="0" smtClean="0">
              <a:cs typeface="+mn-cs"/>
            </a:endParaRPr>
          </a:p>
          <a:p>
            <a:pPr algn="just"/>
            <a:r>
              <a:rPr lang="fa-IR" b="1" dirty="0" smtClean="0"/>
              <a:t>بنابراين، عمدة اختلاف‌ها به در نظر نگرفتن معاني مختلف اصطلاحات بحث ـ مانند علم، دين، و علم ديني ـ باز مي‌گردد.</a:t>
            </a:r>
          </a:p>
          <a:p>
            <a:pPr algn="just"/>
            <a:endParaRPr lang="fa-IR" dirty="0" smtClean="0"/>
          </a:p>
          <a:p>
            <a:pPr algn="just"/>
            <a:endParaRPr lang="fa-IR"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762000"/>
          </a:xfrm>
        </p:spPr>
        <p:txBody>
          <a:bodyPr>
            <a:norm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990600" y="1219200"/>
            <a:ext cx="7239000" cy="5105400"/>
          </a:xfrm>
        </p:spPr>
        <p:txBody>
          <a:bodyPr>
            <a:noAutofit/>
          </a:bodyPr>
          <a:lstStyle/>
          <a:p>
            <a:pPr algn="just"/>
            <a:r>
              <a:rPr lang="fa-IR" b="1" dirty="0" smtClean="0"/>
              <a:t>برخي از احکام عملي، (فاصلة سيارات از خورشيد)، نسبت به جهان‌بيني ديني خنثي است و نگاه دين‌دار و ملحد به آن يکسان است.</a:t>
            </a:r>
          </a:p>
          <a:p>
            <a:pPr algn="just"/>
            <a:r>
              <a:rPr lang="fa-IR" b="1" dirty="0" smtClean="0"/>
              <a:t>اما در نظريه‌هاي علمي کلان و فراتر از داده‌هاي تجربي (آفرينش، انسان، جامعه، جهان)، نمي‌توان نسبت به دين بي‌طرف بود. </a:t>
            </a:r>
          </a:p>
          <a:p>
            <a:pPr algn="just"/>
            <a:endParaRPr lang="fa-IR" b="1" dirty="0" smtClean="0"/>
          </a:p>
          <a:p>
            <a:pPr algn="just"/>
            <a:r>
              <a:rPr lang="fa-IR" b="1" dirty="0" smtClean="0"/>
              <a:t>در چنين مواردي، علم ديني و علم طبيعت‌گرايانه دو مسير متفاوت را مي‌پيمايند (علم، مبتني بر جهان‌بيني خاص است) </a:t>
            </a:r>
            <a:r>
              <a:rPr lang="fa-IR" sz="1800" b="1" dirty="0" smtClean="0"/>
              <a:t>(گلشني، </a:t>
            </a:r>
            <a:r>
              <a:rPr lang="fa-IR" sz="1800" b="1" i="1" dirty="0" smtClean="0"/>
              <a:t>از علم سکولار تا علم ديني</a:t>
            </a:r>
            <a:r>
              <a:rPr lang="fa-IR" sz="1800" b="1" dirty="0" smtClean="0"/>
              <a:t>، 151).</a:t>
            </a:r>
            <a:endParaRPr lang="fa-IR" sz="2400" b="1" dirty="0" smtClean="0"/>
          </a:p>
          <a:p>
            <a:pPr algn="just"/>
            <a:r>
              <a:rPr lang="fa-IR" b="1" dirty="0" smtClean="0"/>
              <a:t>مثلاً،‌ اختلاف آّشکار دينداران و محلدان در توضيح اصل آنتروپيک </a:t>
            </a:r>
            <a:r>
              <a:rPr lang="fa-IR" sz="2400" b="1" dirty="0" smtClean="0"/>
              <a:t>(</a:t>
            </a:r>
            <a:r>
              <a:rPr lang="en-US" sz="2400" b="1" dirty="0" err="1" smtClean="0"/>
              <a:t>Anthropic</a:t>
            </a:r>
            <a:r>
              <a:rPr lang="en-US" sz="2400" b="1" dirty="0" smtClean="0"/>
              <a:t> principle</a:t>
            </a:r>
            <a:r>
              <a:rPr lang="fa-IR" b="1" dirty="0" smtClean="0"/>
              <a:t>): (نحوة رابطة ثوابت طبيعت ـ مانند ثابت پلانک، ثابت گرانشي، بار الکترون و ... ـ که اجازة بروز حيات را در زمين مي‌دهد).</a:t>
            </a:r>
            <a:endParaRPr lang="fa-IR"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762000"/>
          </a:xfrm>
        </p:spPr>
        <p:txBody>
          <a:bodyPr>
            <a:normAutofit/>
          </a:bodyPr>
          <a:lstStyle/>
          <a:p>
            <a:pPr algn="r"/>
            <a:r>
              <a:rPr lang="fa-IR" sz="2400" b="1" dirty="0" smtClean="0"/>
              <a:t>امکان يا عدم امکان علم ديني</a:t>
            </a:r>
            <a:endParaRPr lang="fa-IR" sz="2400" b="1" dirty="0"/>
          </a:p>
        </p:txBody>
      </p:sp>
      <p:sp>
        <p:nvSpPr>
          <p:cNvPr id="3" name="Content Placeholder 2"/>
          <p:cNvSpPr>
            <a:spLocks noGrp="1"/>
          </p:cNvSpPr>
          <p:nvPr>
            <p:ph idx="1"/>
          </p:nvPr>
        </p:nvSpPr>
        <p:spPr>
          <a:xfrm>
            <a:off x="1066800" y="1219200"/>
            <a:ext cx="7162800" cy="5105400"/>
          </a:xfrm>
        </p:spPr>
        <p:txBody>
          <a:bodyPr>
            <a:noAutofit/>
          </a:bodyPr>
          <a:lstStyle/>
          <a:p>
            <a:pPr algn="just"/>
            <a:r>
              <a:rPr lang="fa-IR" b="1" dirty="0" smtClean="0"/>
              <a:t>ملحدان: تريليون تريليون جهان وجود دارد که به طور اتفاقي ثوابت فيزيکي يکي از آنها به اين نحو شکل گرفته است.</a:t>
            </a:r>
          </a:p>
          <a:p>
            <a:pPr algn="just"/>
            <a:r>
              <a:rPr lang="fa-IR" b="1" dirty="0" smtClean="0"/>
              <a:t>دين‌داران: خداي عليم ثوابت فيزيکي را طراحي کرده است. </a:t>
            </a:r>
          </a:p>
          <a:p>
            <a:pPr algn="just"/>
            <a:endParaRPr lang="fa-IR" b="1" dirty="0" smtClean="0">
              <a:cs typeface="+mn-cs"/>
            </a:endParaRPr>
          </a:p>
          <a:p>
            <a:pPr algn="just"/>
            <a:r>
              <a:rPr lang="fa-IR" b="1" dirty="0" smtClean="0">
                <a:cs typeface="+mn-cs"/>
              </a:rPr>
              <a:t>علم بي‌طرف نسبت به جهان‌بيني‌ها</a:t>
            </a:r>
            <a:r>
              <a:rPr lang="fa-IR" b="1" dirty="0" smtClean="0"/>
              <a:t>، چيزي جز مجموعه‌اي از داده‌هاي جزئي نيست، نه نظريه‌اي </a:t>
            </a:r>
            <a:r>
              <a:rPr lang="fa-IR" b="1" dirty="0" smtClean="0">
                <a:cs typeface="+mn-cs"/>
              </a:rPr>
              <a:t>جهان‌شمول.</a:t>
            </a:r>
          </a:p>
          <a:p>
            <a:pPr algn="just"/>
            <a:endParaRPr lang="fa-IR" b="1" dirty="0" smtClean="0">
              <a:cs typeface="+mn-cs"/>
            </a:endParaRPr>
          </a:p>
          <a:p>
            <a:pPr algn="just"/>
            <a:r>
              <a:rPr lang="fa-IR" b="1" dirty="0" smtClean="0">
                <a:cs typeface="+mn-cs"/>
              </a:rPr>
              <a:t>دانشمندان بزرگ معمولاً به اين سطح از فعاليت علمي بسنده نمي‌کنند و در نظريه‌پردازي‌ خود به دنبال يافتن پاسخ‌ پرسش‌هاي بنيادين هستند، که مشاهدات و آزمايش‌هاي جزئي نمي‌تواند به آنها پاسخ دهد.</a:t>
            </a:r>
          </a:p>
          <a:p>
            <a:pPr algn="just">
              <a:buNone/>
            </a:pPr>
            <a:r>
              <a:rPr lang="fa-IR" b="1" dirty="0" smtClean="0">
                <a:cs typeface="+mn-cs"/>
              </a:rPr>
              <a:t>   پرسش‌هايي در مورد مبدأ و منتهاي انسان و جهان، تقليل هستي به ماده، منشأ قوانين هستي، قائم به خود بودن جهان و ...</a:t>
            </a:r>
            <a:endParaRPr lang="en-US" b="1" dirty="0" smtClean="0">
              <a:cs typeface="+mn-cs"/>
            </a:endParaRPr>
          </a:p>
          <a:p>
            <a:pPr algn="just"/>
            <a:endParaRPr lang="fa-IR"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a:bodyPr>
          <a:lstStyle/>
          <a:p>
            <a:endParaRPr lang="fa-IR" sz="2600" b="1" dirty="0">
              <a:cs typeface="+mn-cs"/>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Rectangle 3"/>
          <p:cNvSpPr/>
          <p:nvPr/>
        </p:nvSpPr>
        <p:spPr>
          <a:xfrm>
            <a:off x="990600" y="1676400"/>
            <a:ext cx="7010400" cy="5447645"/>
          </a:xfrm>
          <a:prstGeom prst="rect">
            <a:avLst/>
          </a:prstGeom>
        </p:spPr>
        <p:txBody>
          <a:bodyPr wrap="square">
            <a:spAutoFit/>
          </a:bodyPr>
          <a:lstStyle/>
          <a:p>
            <a:pPr algn="ctr" rtl="1"/>
            <a:r>
              <a:rPr lang="fa-IR" sz="3600" b="1" dirty="0" smtClean="0">
                <a:cs typeface="2  Esfehan" pitchFamily="2" charset="-78"/>
              </a:rPr>
              <a:t>«وَ أَنتُمُ الأَعْلَوْنَ إِن كُنتُم مُّؤْمِنِينَ» </a:t>
            </a:r>
          </a:p>
          <a:p>
            <a:pPr algn="ctr" rtl="1"/>
            <a:r>
              <a:rPr lang="fa-IR" sz="2400" b="1" dirty="0" smtClean="0">
                <a:cs typeface="2  Esfehan" pitchFamily="2" charset="-78"/>
              </a:rPr>
              <a:t>(آل‌عمران/139)</a:t>
            </a:r>
            <a:endParaRPr lang="fa-IR" sz="3600" b="1" dirty="0" smtClean="0">
              <a:cs typeface="2  Esfehan" pitchFamily="2" charset="-78"/>
            </a:endParaRPr>
          </a:p>
          <a:p>
            <a:pPr algn="ctr" rtl="1"/>
            <a:endParaRPr lang="fa-IR" sz="3600" b="1" dirty="0" smtClean="0">
              <a:cs typeface="B Kamran" pitchFamily="2" charset="-78"/>
            </a:endParaRPr>
          </a:p>
          <a:p>
            <a:pPr algn="just" rtl="1"/>
            <a:r>
              <a:rPr lang="ar-SA" sz="3600" b="1" dirty="0" smtClean="0">
                <a:cs typeface="B Kamran" pitchFamily="2" charset="-78"/>
              </a:rPr>
              <a:t>همچو آيينه مشو محو جمال دگران </a:t>
            </a:r>
            <a:r>
              <a:rPr lang="fa-IR" sz="3600" b="1" dirty="0" smtClean="0">
                <a:cs typeface="B Kamran" pitchFamily="2" charset="-78"/>
              </a:rPr>
              <a:t> </a:t>
            </a:r>
          </a:p>
          <a:p>
            <a:pPr algn="just" rtl="1"/>
            <a:r>
              <a:rPr lang="fa-IR" sz="3600" b="1" dirty="0" smtClean="0">
                <a:cs typeface="B Kamran" pitchFamily="2" charset="-78"/>
              </a:rPr>
              <a:t>                          </a:t>
            </a:r>
            <a:r>
              <a:rPr lang="ar-SA" sz="3600" b="1" dirty="0" smtClean="0">
                <a:cs typeface="B Kamran" pitchFamily="2" charset="-78"/>
              </a:rPr>
              <a:t>از دل و ديده فروشوي خيال دگران</a:t>
            </a:r>
            <a:endParaRPr lang="en-US" sz="3600" b="1" dirty="0" smtClean="0">
              <a:cs typeface="B Kamran" pitchFamily="2" charset="-78"/>
            </a:endParaRPr>
          </a:p>
          <a:p>
            <a:pPr algn="just" rtl="1"/>
            <a:r>
              <a:rPr lang="fa-IR" sz="3600" b="1" dirty="0" smtClean="0">
                <a:cs typeface="B Kamran" pitchFamily="2" charset="-78"/>
              </a:rPr>
              <a:t>در جهان، بال و پر خويش گشودن آموز</a:t>
            </a:r>
          </a:p>
          <a:p>
            <a:pPr algn="just" rtl="1"/>
            <a:r>
              <a:rPr lang="fa-IR" sz="3600" b="1" dirty="0" smtClean="0">
                <a:cs typeface="B Kamran" pitchFamily="2" charset="-78"/>
              </a:rPr>
              <a:t>                           که پريدن نتوان با پر و بال دگران</a:t>
            </a:r>
          </a:p>
          <a:p>
            <a:pPr algn="just" rtl="1"/>
            <a:endParaRPr lang="fa-IR" sz="3600" b="1" dirty="0" smtClean="0">
              <a:cs typeface="B Kamran" pitchFamily="2" charset="-78"/>
            </a:endParaRPr>
          </a:p>
          <a:p>
            <a:pPr algn="just" rtl="1"/>
            <a:endParaRPr lang="fa-IR" sz="3600" b="1" dirty="0" smtClean="0">
              <a:cs typeface="B Kamran" pitchFamily="2" charset="-78"/>
            </a:endParaRPr>
          </a:p>
          <a:p>
            <a:pPr algn="just" rtl="1"/>
            <a:endParaRPr lang="fa-IR" sz="3600" b="1" dirty="0">
              <a:cs typeface="B Kamran"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286000" y="1676400"/>
            <a:ext cx="4648200" cy="28956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rtl="1" fontAlgn="auto">
              <a:spcBef>
                <a:spcPts val="0"/>
              </a:spcBef>
              <a:spcAft>
                <a:spcPts val="0"/>
              </a:spcAft>
              <a:defRPr/>
            </a:pPr>
            <a:r>
              <a:rPr lang="fa-IR" sz="5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ضرورت علم ديني</a:t>
            </a:r>
            <a:endParaRPr lang="fa-IR" sz="54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685800"/>
          </a:xfrm>
        </p:spPr>
        <p:txBody>
          <a:bodyPr>
            <a:normAutofit/>
          </a:bodyPr>
          <a:lstStyle/>
          <a:p>
            <a:pPr algn="r"/>
            <a:r>
              <a:rPr lang="fa-IR" sz="2400" b="1" dirty="0" smtClean="0"/>
              <a:t>ضرورت علم ديني</a:t>
            </a:r>
            <a:endParaRPr lang="fa-IR" sz="2400" b="1" dirty="0"/>
          </a:p>
        </p:txBody>
      </p:sp>
      <p:sp>
        <p:nvSpPr>
          <p:cNvPr id="3" name="Content Placeholder 2"/>
          <p:cNvSpPr>
            <a:spLocks noGrp="1"/>
          </p:cNvSpPr>
          <p:nvPr>
            <p:ph idx="1"/>
          </p:nvPr>
        </p:nvSpPr>
        <p:spPr>
          <a:xfrm>
            <a:off x="1219200" y="1219200"/>
            <a:ext cx="7010400" cy="5105400"/>
          </a:xfrm>
        </p:spPr>
        <p:txBody>
          <a:bodyPr>
            <a:noAutofit/>
          </a:bodyPr>
          <a:lstStyle/>
          <a:p>
            <a:pPr algn="just">
              <a:buNone/>
            </a:pPr>
            <a:r>
              <a:rPr lang="fa-IR" sz="2000" b="1" dirty="0" smtClean="0">
                <a:solidFill>
                  <a:schemeClr val="tx2"/>
                </a:solidFill>
                <a:latin typeface="+mj-lt"/>
                <a:ea typeface="+mj-ea"/>
                <a:cs typeface="+mj-cs"/>
              </a:rPr>
              <a:t>1. کشف واقع</a:t>
            </a:r>
          </a:p>
          <a:p>
            <a:pPr algn="just"/>
            <a:r>
              <a:rPr lang="fa-IR" sz="2600" b="1" dirty="0" smtClean="0">
                <a:cs typeface="+mn-cs"/>
              </a:rPr>
              <a:t> اگر علم براي شناخت واقع يا حل معضلات است و نيز، اگر قائل شديم به اين‌که دريچه‏هاي ما به جهان خارج فقط در دستاوردهاي عقلي و تجربي خلاصه نمي‏شود، پايه‌ريزي علم ديني منطقاً ضرورت دارد. زيرا ما بايد از تمامي دريچه‏هاي شناخت واقع استفاده کنيم. </a:t>
            </a:r>
          </a:p>
          <a:p>
            <a:pPr algn="just"/>
            <a:endParaRPr lang="en-US" sz="2600" b="1" dirty="0" smtClean="0">
              <a:cs typeface="+mn-cs"/>
            </a:endParaRPr>
          </a:p>
          <a:p>
            <a:pPr algn="just">
              <a:buNone/>
            </a:pPr>
            <a:r>
              <a:rPr lang="fa-IR" sz="2000" b="1" dirty="0" smtClean="0">
                <a:solidFill>
                  <a:schemeClr val="tx2"/>
                </a:solidFill>
                <a:latin typeface="+mj-lt"/>
                <a:ea typeface="+mj-ea"/>
                <a:cs typeface="+mj-cs"/>
              </a:rPr>
              <a:t>2. رفع تنش‌هاي علم و دين</a:t>
            </a:r>
          </a:p>
          <a:p>
            <a:pPr algn="just"/>
            <a:r>
              <a:rPr lang="fa-IR" sz="2600" b="1" dirty="0" smtClean="0">
                <a:cs typeface="+mn-cs"/>
              </a:rPr>
              <a:t>يک راه عمدة رفع تعارض و تنش‌هاي احتمالي بين انديشه‏ها و ديدگاه‌هاي ديني و غير ديني و ايجاد نوعي سازگاري فکري و آرامش رواني در سطح جامعة علمي، استفاده از همه روش‌هاي معتبر شناخت واقع و تعديل روش علمي با باورهاي ديني است.</a:t>
            </a:r>
          </a:p>
          <a:p>
            <a:pPr algn="just">
              <a:buNone/>
            </a:pP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762000"/>
          </a:xfrm>
        </p:spPr>
        <p:txBody>
          <a:bodyPr>
            <a:normAutofit/>
          </a:bodyPr>
          <a:lstStyle/>
          <a:p>
            <a:pPr algn="r"/>
            <a:r>
              <a:rPr lang="fa-IR" sz="2400" b="1" dirty="0" smtClean="0"/>
              <a:t>ضرورت علم ديني</a:t>
            </a:r>
            <a:endParaRPr lang="fa-IR" sz="2400" b="1" dirty="0"/>
          </a:p>
        </p:txBody>
      </p:sp>
      <p:sp>
        <p:nvSpPr>
          <p:cNvPr id="3" name="Content Placeholder 2"/>
          <p:cNvSpPr>
            <a:spLocks noGrp="1"/>
          </p:cNvSpPr>
          <p:nvPr>
            <p:ph idx="1"/>
          </p:nvPr>
        </p:nvSpPr>
        <p:spPr>
          <a:xfrm>
            <a:off x="1295400" y="1524000"/>
            <a:ext cx="6705600" cy="4800600"/>
          </a:xfrm>
        </p:spPr>
        <p:txBody>
          <a:bodyPr>
            <a:noAutofit/>
          </a:bodyPr>
          <a:lstStyle/>
          <a:p>
            <a:pPr algn="just">
              <a:buNone/>
            </a:pPr>
            <a:r>
              <a:rPr lang="fa-IR" sz="2000" b="1" dirty="0" smtClean="0">
                <a:solidFill>
                  <a:schemeClr val="tx2"/>
                </a:solidFill>
                <a:latin typeface="+mj-lt"/>
                <a:ea typeface="+mj-ea"/>
                <a:cs typeface="+mj-cs"/>
              </a:rPr>
              <a:t>3. نگاه الهي به حقايق</a:t>
            </a:r>
          </a:p>
          <a:p>
            <a:pPr algn="just"/>
            <a:r>
              <a:rPr lang="fa-IR" sz="2600" b="1" dirty="0" smtClean="0">
                <a:cs typeface="+mn-cs"/>
              </a:rPr>
              <a:t>با علم ديني، تمام شئون انسان رنگ و جلوة الهي مي‌يابد، حال‌ آن‌که علم تجربي رايج بر مبناي تفکر الحادي شکل گرفته است.</a:t>
            </a:r>
          </a:p>
          <a:p>
            <a:pPr algn="just">
              <a:buNone/>
            </a:pPr>
            <a:r>
              <a:rPr lang="fa-IR" sz="2600" b="1" dirty="0" smtClean="0">
                <a:cs typeface="+mn-cs"/>
              </a:rPr>
              <a:t>   </a:t>
            </a:r>
            <a:r>
              <a:rPr lang="ar-SA" sz="2600" b="1" dirty="0" smtClean="0">
                <a:cs typeface="+mn-cs"/>
              </a:rPr>
              <a:t>تمدن اسلامي</a:t>
            </a:r>
            <a:r>
              <a:rPr lang="fa-IR" sz="2600" b="1" dirty="0" smtClean="0">
                <a:cs typeface="+mn-cs"/>
              </a:rPr>
              <a:t>،</a:t>
            </a:r>
            <a:r>
              <a:rPr lang="ar-SA" sz="2600" b="1" dirty="0" smtClean="0">
                <a:cs typeface="+mn-cs"/>
              </a:rPr>
              <a:t> به ويژه در قرن چهارم</a:t>
            </a:r>
            <a:r>
              <a:rPr lang="fa-IR" sz="2600" b="1" dirty="0" smtClean="0">
                <a:cs typeface="+mn-cs"/>
              </a:rPr>
              <a:t>،</a:t>
            </a:r>
            <a:r>
              <a:rPr lang="ar-SA" sz="2600" b="1" dirty="0" smtClean="0">
                <a:cs typeface="+mn-cs"/>
              </a:rPr>
              <a:t> كاملا انسان</a:t>
            </a:r>
            <a:r>
              <a:rPr lang="fa-IR" sz="2600" b="1" dirty="0" smtClean="0">
                <a:cs typeface="+mn-cs"/>
              </a:rPr>
              <a:t>‌</a:t>
            </a:r>
            <a:r>
              <a:rPr lang="ar-SA" sz="2600" b="1" dirty="0" smtClean="0">
                <a:cs typeface="+mn-cs"/>
              </a:rPr>
              <a:t>گرا بود، اما هرگز انسان را در مقابل خدا و به جاي خدا </a:t>
            </a:r>
            <a:r>
              <a:rPr lang="fa-IR" sz="2600" b="1" dirty="0" smtClean="0">
                <a:cs typeface="+mn-cs"/>
              </a:rPr>
              <a:t>ن</a:t>
            </a:r>
            <a:r>
              <a:rPr lang="ar-SA" sz="2600" b="1" dirty="0" smtClean="0">
                <a:cs typeface="+mn-cs"/>
              </a:rPr>
              <a:t>نشاند</a:t>
            </a:r>
            <a:r>
              <a:rPr lang="fa-IR" sz="2600" b="1" dirty="0" smtClean="0">
                <a:cs typeface="+mn-cs"/>
              </a:rPr>
              <a:t>.</a:t>
            </a:r>
          </a:p>
          <a:p>
            <a:pPr algn="just">
              <a:buNone/>
            </a:pPr>
            <a:r>
              <a:rPr lang="fa-IR" sz="2600" b="1" dirty="0" smtClean="0">
                <a:solidFill>
                  <a:srgbClr val="FF0000"/>
                </a:solidFill>
                <a:cs typeface="+mn-cs"/>
              </a:rPr>
              <a:t>   </a:t>
            </a:r>
            <a:endParaRPr lang="fa-IR" sz="2600" b="1" dirty="0" smtClean="0">
              <a:cs typeface="+mn-cs"/>
            </a:endParaRPr>
          </a:p>
          <a:p>
            <a:pPr algn="just">
              <a:buNone/>
            </a:pPr>
            <a:r>
              <a:rPr lang="fa-IR" sz="2000" b="1" dirty="0" smtClean="0">
                <a:solidFill>
                  <a:schemeClr val="tx2"/>
                </a:solidFill>
                <a:latin typeface="+mj-lt"/>
                <a:ea typeface="+mj-ea"/>
                <a:cs typeface="+mj-cs"/>
              </a:rPr>
              <a:t>4. نگاه عميق‌تر به عالم </a:t>
            </a:r>
          </a:p>
          <a:p>
            <a:pPr algn="just"/>
            <a:r>
              <a:rPr lang="fa-IR" sz="2600" b="1" dirty="0" smtClean="0">
                <a:cs typeface="+mn-cs"/>
              </a:rPr>
              <a:t>در ساختار علم متعارف نيز عناصر غيرتجربي وجود دارد. اگر تئوري‌هاي مبتني بر اين عناصر از علم بي‌نهايت الهي سرچشمه بگيرند، واقعيات را عميق‌تر و فراگيرتر نمايان خواهند ساخت.</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762000"/>
          </a:xfrm>
        </p:spPr>
        <p:txBody>
          <a:bodyPr>
            <a:normAutofit/>
          </a:bodyPr>
          <a:lstStyle/>
          <a:p>
            <a:pPr algn="r"/>
            <a:r>
              <a:rPr lang="fa-IR" sz="2400" b="1" dirty="0" smtClean="0"/>
              <a:t>ضرورت علم ديني</a:t>
            </a:r>
            <a:endParaRPr lang="fa-IR" sz="2400" b="1" dirty="0"/>
          </a:p>
        </p:txBody>
      </p:sp>
      <p:sp>
        <p:nvSpPr>
          <p:cNvPr id="3" name="Content Placeholder 2"/>
          <p:cNvSpPr>
            <a:spLocks noGrp="1"/>
          </p:cNvSpPr>
          <p:nvPr>
            <p:ph idx="1"/>
          </p:nvPr>
        </p:nvSpPr>
        <p:spPr>
          <a:xfrm>
            <a:off x="1143000" y="1371600"/>
            <a:ext cx="6858000" cy="4953000"/>
          </a:xfrm>
        </p:spPr>
        <p:txBody>
          <a:bodyPr>
            <a:noAutofit/>
          </a:bodyPr>
          <a:lstStyle/>
          <a:p>
            <a:pPr algn="just">
              <a:buNone/>
            </a:pPr>
            <a:r>
              <a:rPr lang="en-US" sz="2000" b="1" dirty="0" smtClean="0">
                <a:cs typeface="+mj-cs"/>
              </a:rPr>
              <a:t> </a:t>
            </a:r>
            <a:r>
              <a:rPr lang="fa-IR" sz="2000" b="1" dirty="0" smtClean="0">
                <a:solidFill>
                  <a:schemeClr val="tx2"/>
                </a:solidFill>
                <a:latin typeface="+mj-lt"/>
                <a:ea typeface="+mj-ea"/>
                <a:cs typeface="+mj-cs"/>
              </a:rPr>
              <a:t>5. تعيين حد و مرز علم</a:t>
            </a:r>
          </a:p>
          <a:p>
            <a:pPr algn="just"/>
            <a:r>
              <a:rPr lang="fa-IR" sz="2600" b="1" dirty="0" smtClean="0">
                <a:cs typeface="+mn-cs"/>
              </a:rPr>
              <a:t>راه علاج علم‌گرايي و تقدّس‏زدايي از علم، تبيين حدود و ثغور علم و نشان دادن اين امر است که علم مشکل‌گشاي همه‏ چيز نيست. علم محدوديت‌هاي خاص خويش را دارد، چراکه بسياري از امور در قلمرو تحقيق علمي نمي‏گنجد. </a:t>
            </a:r>
          </a:p>
          <a:p>
            <a:pPr algn="just"/>
            <a:endParaRPr lang="fa-IR" sz="2600" b="1" dirty="0" smtClean="0">
              <a:cs typeface="+mn-cs"/>
            </a:endParaRPr>
          </a:p>
          <a:p>
            <a:pPr algn="just">
              <a:buNone/>
            </a:pPr>
            <a:r>
              <a:rPr lang="fa-IR" sz="2000" b="1" dirty="0" smtClean="0">
                <a:solidFill>
                  <a:schemeClr val="tx2"/>
                </a:solidFill>
                <a:latin typeface="+mj-lt"/>
                <a:ea typeface="+mj-ea"/>
                <a:cs typeface="+mj-cs"/>
              </a:rPr>
              <a:t>6. بازيابي هويت ديني</a:t>
            </a:r>
            <a:endParaRPr lang="en-US" sz="2000" b="1" dirty="0" smtClean="0">
              <a:solidFill>
                <a:schemeClr val="tx2"/>
              </a:solidFill>
              <a:latin typeface="+mj-lt"/>
              <a:ea typeface="+mj-ea"/>
              <a:cs typeface="+mj-cs"/>
            </a:endParaRPr>
          </a:p>
          <a:p>
            <a:pPr algn="just"/>
            <a:r>
              <a:rPr lang="fa-IR" sz="2600" b="1" dirty="0" smtClean="0">
                <a:cs typeface="+mn-cs"/>
              </a:rPr>
              <a:t>جوامع اسلامي به دانشمنداني نياز دارد که در عين داشتن معلومات کافي دربارة دانش جديد، مجهز به معرفت اسلامي نيز باشند، تا به همراه توسعه علمي، از هويت ديني جهان اسلام نيز دفاع کنند. چراکه تفکر علمي اسلامي بايد برخاسته از تماميت جامعه اسلامي و ساختارهاي فرهنگي آن باشد</a:t>
            </a:r>
            <a:r>
              <a:rPr lang="en-US" sz="2600" b="1" dirty="0" smtClean="0">
                <a:cs typeface="+mn-cs"/>
              </a:rPr>
              <a:t>.</a:t>
            </a: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286000" y="1676400"/>
            <a:ext cx="4648200" cy="28956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rtl="1" fontAlgn="auto">
              <a:spcBef>
                <a:spcPts val="0"/>
              </a:spcBef>
              <a:spcAft>
                <a:spcPts val="0"/>
              </a:spcAft>
              <a:defRPr/>
            </a:pPr>
            <a:r>
              <a:rPr lang="fa-IR" sz="48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تعريف علم، دين</a:t>
            </a:r>
          </a:p>
          <a:p>
            <a:pPr algn="ctr" rtl="1" fontAlgn="auto">
              <a:spcBef>
                <a:spcPts val="0"/>
              </a:spcBef>
              <a:spcAft>
                <a:spcPts val="0"/>
              </a:spcAft>
              <a:defRPr/>
            </a:pPr>
            <a:r>
              <a:rPr lang="fa-IR" sz="48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 و علم ديني</a:t>
            </a:r>
            <a:endParaRPr lang="fa-IR" sz="48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down)">
                                      <p:cBhvr>
                                        <p:cTn id="39" dur="580">
                                          <p:stCondLst>
                                            <p:cond delay="0"/>
                                          </p:stCondLst>
                                        </p:cTn>
                                        <p:tgtEl>
                                          <p:spTgt spid="5">
                                            <p:txEl>
                                              <p:pRg st="1" end="1"/>
                                            </p:txEl>
                                          </p:spTgt>
                                        </p:tgtEl>
                                      </p:cBhvr>
                                    </p:animEffect>
                                    <p:anim calcmode="lin" valueType="num">
                                      <p:cBhvr>
                                        <p:cTn id="40"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1" end="1"/>
                                            </p:txEl>
                                          </p:spTgt>
                                        </p:tgtEl>
                                      </p:cBhvr>
                                      <p:to x="100000" y="60000"/>
                                    </p:animScale>
                                    <p:animScale>
                                      <p:cBhvr>
                                        <p:cTn id="46" dur="166" decel="50000">
                                          <p:stCondLst>
                                            <p:cond delay="676"/>
                                          </p:stCondLst>
                                        </p:cTn>
                                        <p:tgtEl>
                                          <p:spTgt spid="5">
                                            <p:txEl>
                                              <p:pRg st="1" end="1"/>
                                            </p:txEl>
                                          </p:spTgt>
                                        </p:tgtEl>
                                      </p:cBhvr>
                                      <p:to x="100000" y="100000"/>
                                    </p:animScale>
                                    <p:animScale>
                                      <p:cBhvr>
                                        <p:cTn id="47" dur="26">
                                          <p:stCondLst>
                                            <p:cond delay="1312"/>
                                          </p:stCondLst>
                                        </p:cTn>
                                        <p:tgtEl>
                                          <p:spTgt spid="5">
                                            <p:txEl>
                                              <p:pRg st="1" end="1"/>
                                            </p:txEl>
                                          </p:spTgt>
                                        </p:tgtEl>
                                      </p:cBhvr>
                                      <p:to x="100000" y="80000"/>
                                    </p:animScale>
                                    <p:animScale>
                                      <p:cBhvr>
                                        <p:cTn id="48" dur="166" decel="50000">
                                          <p:stCondLst>
                                            <p:cond delay="1338"/>
                                          </p:stCondLst>
                                        </p:cTn>
                                        <p:tgtEl>
                                          <p:spTgt spid="5">
                                            <p:txEl>
                                              <p:pRg st="1" end="1"/>
                                            </p:txEl>
                                          </p:spTgt>
                                        </p:tgtEl>
                                      </p:cBhvr>
                                      <p:to x="100000" y="100000"/>
                                    </p:animScale>
                                    <p:animScale>
                                      <p:cBhvr>
                                        <p:cTn id="49" dur="26">
                                          <p:stCondLst>
                                            <p:cond delay="1642"/>
                                          </p:stCondLst>
                                        </p:cTn>
                                        <p:tgtEl>
                                          <p:spTgt spid="5">
                                            <p:txEl>
                                              <p:pRg st="1" end="1"/>
                                            </p:txEl>
                                          </p:spTgt>
                                        </p:tgtEl>
                                      </p:cBhvr>
                                      <p:to x="100000" y="90000"/>
                                    </p:animScale>
                                    <p:animScale>
                                      <p:cBhvr>
                                        <p:cTn id="50" dur="166" decel="50000">
                                          <p:stCondLst>
                                            <p:cond delay="1668"/>
                                          </p:stCondLst>
                                        </p:cTn>
                                        <p:tgtEl>
                                          <p:spTgt spid="5">
                                            <p:txEl>
                                              <p:pRg st="1" end="1"/>
                                            </p:txEl>
                                          </p:spTgt>
                                        </p:tgtEl>
                                      </p:cBhvr>
                                      <p:to x="100000" y="100000"/>
                                    </p:animScale>
                                    <p:animScale>
                                      <p:cBhvr>
                                        <p:cTn id="51" dur="26">
                                          <p:stCondLst>
                                            <p:cond delay="1808"/>
                                          </p:stCondLst>
                                        </p:cTn>
                                        <p:tgtEl>
                                          <p:spTgt spid="5">
                                            <p:txEl>
                                              <p:pRg st="1" end="1"/>
                                            </p:txEl>
                                          </p:spTgt>
                                        </p:tgtEl>
                                      </p:cBhvr>
                                      <p:to x="100000" y="95000"/>
                                    </p:animScale>
                                    <p:animScale>
                                      <p:cBhvr>
                                        <p:cTn id="52"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838200" y="1295400"/>
            <a:ext cx="7543800" cy="5105400"/>
          </a:xfrm>
        </p:spPr>
        <p:txBody>
          <a:bodyPr>
            <a:noAutofit/>
          </a:bodyPr>
          <a:lstStyle/>
          <a:p>
            <a:pPr algn="just">
              <a:buNone/>
            </a:pPr>
            <a:r>
              <a:rPr lang="fa-IR" sz="2000" b="1" dirty="0" smtClean="0">
                <a:solidFill>
                  <a:schemeClr val="tx2"/>
                </a:solidFill>
                <a:latin typeface="+mj-lt"/>
                <a:ea typeface="+mj-ea"/>
                <a:cs typeface="+mj-cs"/>
              </a:rPr>
              <a:t>معناي لغوي علم: </a:t>
            </a:r>
            <a:r>
              <a:rPr lang="fa-IR" sz="2600" b="1" dirty="0" smtClean="0">
                <a:cs typeface="+mn-cs"/>
              </a:rPr>
              <a:t>آگاهي از واقعيت</a:t>
            </a:r>
          </a:p>
          <a:p>
            <a:pPr marL="266700" indent="-266700" algn="just">
              <a:buNone/>
            </a:pPr>
            <a:r>
              <a:rPr lang="fa-IR" sz="2000" b="1" dirty="0" smtClean="0">
                <a:solidFill>
                  <a:schemeClr val="tx2"/>
                </a:solidFill>
                <a:latin typeface="+mj-lt"/>
                <a:ea typeface="+mj-ea"/>
                <a:cs typeface="+mj-cs"/>
              </a:rPr>
              <a:t>معناي اصطلاحي، </a:t>
            </a:r>
            <a:r>
              <a:rPr lang="fa-IR" sz="2600" b="1" dirty="0" smtClean="0">
                <a:cs typeface="+mn-cs"/>
              </a:rPr>
              <a:t>(متعدد):</a:t>
            </a:r>
          </a:p>
          <a:p>
            <a:pPr marL="266700" indent="-266700" algn="just">
              <a:buNone/>
            </a:pPr>
            <a:endParaRPr lang="fa-IR" sz="2600" b="1" dirty="0" smtClean="0">
              <a:cs typeface="+mn-cs"/>
            </a:endParaRPr>
          </a:p>
          <a:p>
            <a:pPr algn="just">
              <a:buNone/>
            </a:pPr>
            <a:r>
              <a:rPr lang="fa-IR" sz="2000" b="1" dirty="0" smtClean="0">
                <a:solidFill>
                  <a:schemeClr val="tx2"/>
                </a:solidFill>
                <a:latin typeface="+mj-lt"/>
                <a:ea typeface="+mj-ea"/>
                <a:cs typeface="+mj-cs"/>
              </a:rPr>
              <a:t>1. اعتقاد مطابق با واقع</a:t>
            </a:r>
          </a:p>
          <a:p>
            <a:pPr marL="514350" indent="-514350" algn="just">
              <a:buNone/>
            </a:pPr>
            <a:r>
              <a:rPr lang="fa-IR" sz="2600" b="1" dirty="0" smtClean="0">
                <a:cs typeface="+mn-cs"/>
              </a:rPr>
              <a:t>   شناخت واقعيت‌ها، پديده‌هاي عيني و روابط بين آنها، آن‌گونه که هست.</a:t>
            </a:r>
          </a:p>
          <a:p>
            <a:pPr marL="266700" indent="-266700" algn="just">
              <a:tabLst>
                <a:tab pos="266700" algn="l"/>
              </a:tabLst>
            </a:pPr>
            <a:r>
              <a:rPr lang="fa-IR" sz="2000" b="1" dirty="0" smtClean="0">
                <a:solidFill>
                  <a:schemeClr val="tx2"/>
                </a:solidFill>
                <a:latin typeface="+mj-lt"/>
                <a:ea typeface="+mj-ea"/>
                <a:cs typeface="+mj-cs"/>
              </a:rPr>
              <a:t>مطابق اين تعريف، </a:t>
            </a:r>
          </a:p>
          <a:p>
            <a:pPr marL="514350" indent="-514350" algn="just">
              <a:buNone/>
            </a:pPr>
            <a:r>
              <a:rPr lang="fa-IR" sz="2600" b="1" dirty="0" smtClean="0">
                <a:cs typeface="+mn-cs"/>
              </a:rPr>
              <a:t>اگر کساني با نظرات مختلف، در يک چيز مدعي علم باشند، يکي عالم و ديگري جاهل است.</a:t>
            </a:r>
          </a:p>
          <a:p>
            <a:pPr marL="514350" indent="-514350" algn="just">
              <a:buNone/>
            </a:pPr>
            <a:r>
              <a:rPr lang="fa-IR" sz="2000" b="1" dirty="0" smtClean="0">
                <a:solidFill>
                  <a:schemeClr val="tx2"/>
                </a:solidFill>
                <a:latin typeface="+mj-lt"/>
                <a:ea typeface="+mj-ea"/>
                <a:cs typeface="+mj-cs"/>
              </a:rPr>
              <a:t>2. تلاش براي کشف واقعيت مادي، با روش تجربي</a:t>
            </a:r>
          </a:p>
          <a:p>
            <a:pPr marL="180975" indent="-180975" algn="just"/>
            <a:r>
              <a:rPr lang="fa-IR" sz="2600" b="1" dirty="0" smtClean="0">
                <a:cs typeface="+mn-cs"/>
              </a:rPr>
              <a:t>  فقط پديده‌هاي تجربي، حسي و مادي</a:t>
            </a:r>
          </a:p>
          <a:p>
            <a:pPr algn="just">
              <a:buNone/>
            </a:pPr>
            <a:r>
              <a:rPr lang="fa-IR" sz="2000" b="1" dirty="0" smtClean="0">
                <a:solidFill>
                  <a:schemeClr val="tx2"/>
                </a:solidFill>
                <a:latin typeface="+mj-lt"/>
                <a:ea typeface="+mj-ea"/>
                <a:cs typeface="+mj-cs"/>
              </a:rPr>
              <a:t>3. تلاش براي کشف واقعيت مادي،‌ هر چند با روش غيرتجربي</a:t>
            </a:r>
          </a:p>
          <a:p>
            <a:pPr marL="180975" indent="-180975" algn="just"/>
            <a:r>
              <a:rPr lang="fa-IR" sz="2600" b="1" dirty="0" smtClean="0">
                <a:cs typeface="+mn-cs"/>
              </a:rPr>
              <a:t>  از راه حسي و تجربي، تاريخي و نقلي و شهودي.</a:t>
            </a:r>
          </a:p>
          <a:p>
            <a:pPr marL="514350" indent="-514350" algn="just">
              <a:buNone/>
            </a:pPr>
            <a:endParaRPr lang="fa-IR" sz="2600" b="1" dirty="0" smtClean="0">
              <a:cs typeface="+mn-cs"/>
            </a:endParaRPr>
          </a:p>
          <a:p>
            <a:pPr marL="514350" indent="-514350" algn="just">
              <a:buNone/>
            </a:pPr>
            <a:endParaRPr lang="fa-IR" sz="2600" b="1" dirty="0" smtClean="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1219200" y="1219200"/>
            <a:ext cx="7086600" cy="5105400"/>
          </a:xfrm>
        </p:spPr>
        <p:txBody>
          <a:bodyPr>
            <a:noAutofit/>
          </a:bodyPr>
          <a:lstStyle/>
          <a:p>
            <a:pPr algn="just">
              <a:buNone/>
            </a:pPr>
            <a:r>
              <a:rPr lang="fa-IR" sz="2000" b="1" dirty="0" smtClean="0">
                <a:solidFill>
                  <a:schemeClr val="tx2"/>
                </a:solidFill>
                <a:latin typeface="+mj-lt"/>
                <a:ea typeface="+mj-ea"/>
                <a:cs typeface="+mj-cs"/>
              </a:rPr>
              <a:t>4. تلاش در جهت يافتن روابط پديده‌ها</a:t>
            </a:r>
            <a:r>
              <a:rPr lang="fa-IR" sz="2600" b="1" dirty="0" smtClean="0">
                <a:cs typeface="+mn-cs"/>
              </a:rPr>
              <a:t>، صرف‌نظر از رسيدن به واقع يا نرسيدن (کاري به واقع ندارد)</a:t>
            </a:r>
          </a:p>
          <a:p>
            <a:pPr algn="just"/>
            <a:r>
              <a:rPr lang="fa-IR" sz="2600" b="1" dirty="0" smtClean="0">
                <a:cs typeface="+mn-cs"/>
              </a:rPr>
              <a:t>نسبي‌گرايان، کارکردگرايان و ابزارگرايان:</a:t>
            </a:r>
          </a:p>
          <a:p>
            <a:pPr algn="just">
              <a:buNone/>
            </a:pPr>
            <a:r>
              <a:rPr lang="fa-IR" sz="2600" b="1" dirty="0" smtClean="0">
                <a:cs typeface="+mn-cs"/>
              </a:rPr>
              <a:t>   تلاش براي اثبات امور،‌ پيش‌بيني و آسايش و آرامش</a:t>
            </a:r>
          </a:p>
          <a:p>
            <a:pPr algn="just">
              <a:buNone/>
            </a:pPr>
            <a:endParaRPr lang="fa-IR" sz="2600" b="1" dirty="0" smtClean="0">
              <a:cs typeface="+mn-cs"/>
            </a:endParaRPr>
          </a:p>
          <a:p>
            <a:pPr algn="just">
              <a:buNone/>
            </a:pPr>
            <a:r>
              <a:rPr lang="fa-IR" sz="2000" b="1" dirty="0" smtClean="0">
                <a:solidFill>
                  <a:schemeClr val="tx2"/>
                </a:solidFill>
                <a:latin typeface="+mj-lt"/>
                <a:ea typeface="+mj-ea"/>
                <a:cs typeface="+mj-cs"/>
              </a:rPr>
              <a:t>5. مجموعه‌اي از توصيف‌ها و توصيه‌ها</a:t>
            </a:r>
          </a:p>
          <a:p>
            <a:pPr algn="just"/>
            <a:r>
              <a:rPr lang="fa-IR" sz="2600" b="1" dirty="0" smtClean="0">
                <a:cs typeface="+mn-cs"/>
              </a:rPr>
              <a:t>اضافه کردن دستورالعمل‌ها نيز به محتواي علم</a:t>
            </a:r>
          </a:p>
          <a:p>
            <a:pPr algn="just">
              <a:buNone/>
            </a:pPr>
            <a:r>
              <a:rPr lang="fa-IR" sz="2600" b="1" dirty="0" smtClean="0">
                <a:cs typeface="+mn-cs"/>
              </a:rPr>
              <a:t>   کشف فلان دارو (توصيف)</a:t>
            </a:r>
          </a:p>
          <a:p>
            <a:pPr algn="just">
              <a:buNone/>
            </a:pPr>
            <a:r>
              <a:rPr lang="fa-IR" sz="2600" b="1" dirty="0" smtClean="0">
                <a:cs typeface="+mn-cs"/>
              </a:rPr>
              <a:t>   توصيه به خوردن آن براي مريض (دستور)</a:t>
            </a:r>
          </a:p>
          <a:p>
            <a:pPr algn="just"/>
            <a:r>
              <a:rPr lang="fa-IR" sz="2000" b="1" dirty="0" smtClean="0">
                <a:solidFill>
                  <a:schemeClr val="tx2"/>
                </a:solidFill>
                <a:latin typeface="+mj-lt"/>
                <a:ea typeface="+mj-ea"/>
                <a:cs typeface="+mj-cs"/>
              </a:rPr>
              <a:t>علم اقتصاد: </a:t>
            </a:r>
          </a:p>
          <a:p>
            <a:pPr algn="just">
              <a:buNone/>
            </a:pPr>
            <a:r>
              <a:rPr lang="fa-IR" sz="2600" b="1" dirty="0" smtClean="0">
                <a:cs typeface="+mn-cs"/>
              </a:rPr>
              <a:t>   علل تحقق پديده‌هاي اقتصادي و راه‌هاي مبارزه با آن (توصيف)</a:t>
            </a:r>
          </a:p>
          <a:p>
            <a:pPr algn="just">
              <a:buNone/>
            </a:pPr>
            <a:r>
              <a:rPr lang="fa-IR" sz="2600" b="1" dirty="0" smtClean="0">
                <a:cs typeface="+mn-cs"/>
              </a:rPr>
              <a:t>   دادن فرمول به جامعه: مهار تورم توسط جمع‌آوري نقدينگي (توصيه)</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001000" cy="6858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457200" y="1066800"/>
            <a:ext cx="7924800" cy="5257800"/>
          </a:xfrm>
        </p:spPr>
        <p:txBody>
          <a:bodyPr>
            <a:noAutofit/>
          </a:bodyPr>
          <a:lstStyle/>
          <a:p>
            <a:pPr algn="just">
              <a:buNone/>
            </a:pPr>
            <a:r>
              <a:rPr lang="fa-IR" sz="2000" b="1" dirty="0" smtClean="0">
                <a:solidFill>
                  <a:schemeClr val="tx2"/>
                </a:solidFill>
                <a:latin typeface="+mj-lt"/>
                <a:ea typeface="+mj-ea"/>
                <a:cs typeface="+mj-cs"/>
              </a:rPr>
              <a:t>تعريف دين</a:t>
            </a:r>
          </a:p>
          <a:p>
            <a:pPr algn="just">
              <a:buNone/>
            </a:pPr>
            <a:r>
              <a:rPr lang="fa-IR" sz="2000" b="1" dirty="0" smtClean="0">
                <a:solidFill>
                  <a:schemeClr val="tx2"/>
                </a:solidFill>
                <a:latin typeface="+mj-lt"/>
                <a:ea typeface="+mj-ea"/>
                <a:cs typeface="+mj-cs"/>
              </a:rPr>
              <a:t>1. مجموعة‌ اعتقادات، اخلاق و احکام عملي</a:t>
            </a:r>
          </a:p>
          <a:p>
            <a:pPr algn="just"/>
            <a:r>
              <a:rPr lang="fa-IR" sz="2600" b="1" dirty="0" smtClean="0">
                <a:cs typeface="+mn-cs"/>
              </a:rPr>
              <a:t>مجموعه‌اي از هست‌ها،‌ بايدها و رفتارها</a:t>
            </a:r>
          </a:p>
          <a:p>
            <a:pPr algn="just"/>
            <a:r>
              <a:rPr lang="fa-IR" sz="2600" b="1" dirty="0" smtClean="0">
                <a:cs typeface="+mn-cs"/>
              </a:rPr>
              <a:t>با چند متد قابل اثبات: عقل، نقل و وحي و تجربه (تعيين قبله با قبله‌نما)</a:t>
            </a:r>
          </a:p>
          <a:p>
            <a:pPr algn="just">
              <a:buNone/>
            </a:pPr>
            <a:r>
              <a:rPr lang="fa-IR" sz="2000" b="1" dirty="0" smtClean="0">
                <a:solidFill>
                  <a:schemeClr val="tx2"/>
                </a:solidFill>
                <a:latin typeface="+mj-lt"/>
                <a:ea typeface="+mj-ea"/>
                <a:cs typeface="+mj-cs"/>
              </a:rPr>
              <a:t>2. محتواي کتاب و سنت </a:t>
            </a:r>
            <a:r>
              <a:rPr lang="fa-IR" sz="2600" b="1" dirty="0" smtClean="0">
                <a:cs typeface="+mn-cs"/>
              </a:rPr>
              <a:t>(صرفاً‌ برآمده از وحي)</a:t>
            </a:r>
          </a:p>
          <a:p>
            <a:pPr algn="just"/>
            <a:r>
              <a:rPr lang="fa-IR" sz="2600" b="1" dirty="0" smtClean="0">
                <a:cs typeface="+mn-cs"/>
              </a:rPr>
              <a:t>در اينجا اصطلاح ديني، در مقابل مسائل عقلي دين آمده است.</a:t>
            </a:r>
          </a:p>
          <a:p>
            <a:pPr algn="just"/>
            <a:endParaRPr lang="fa-IR" sz="2600" b="1" dirty="0" smtClean="0">
              <a:cs typeface="+mn-cs"/>
            </a:endParaRPr>
          </a:p>
          <a:p>
            <a:pPr algn="just"/>
            <a:r>
              <a:rPr lang="fa-IR" sz="2600" b="1" dirty="0" smtClean="0">
                <a:cs typeface="+mn-cs"/>
              </a:rPr>
              <a:t>آنچه در قرآن و سنت آمده،‌ خود دو بخش:</a:t>
            </a:r>
          </a:p>
          <a:p>
            <a:pPr algn="just">
              <a:buFont typeface="Wingdings" pitchFamily="2" charset="2"/>
              <a:buChar char="§"/>
            </a:pPr>
            <a:r>
              <a:rPr lang="fa-IR" sz="2500" b="1" dirty="0" smtClean="0">
                <a:cs typeface="+mn-cs"/>
              </a:rPr>
              <a:t>باورها، دستورالعمل‌ها و ارزش‌هايي که به سعادت ابدي رهنمون مي‌شود.</a:t>
            </a:r>
          </a:p>
          <a:p>
            <a:pPr algn="just">
              <a:buNone/>
            </a:pPr>
            <a:r>
              <a:rPr lang="fa-IR" sz="2600" b="1" dirty="0" smtClean="0">
                <a:cs typeface="+mn-cs"/>
              </a:rPr>
              <a:t>   بقيه تفضلاً وارد شده است و ديني نيست.</a:t>
            </a:r>
          </a:p>
          <a:p>
            <a:pPr algn="just">
              <a:buFont typeface="Wingdings" pitchFamily="2" charset="2"/>
              <a:buChar char="§"/>
            </a:pPr>
            <a:r>
              <a:rPr lang="fa-IR" sz="2600" b="1" dirty="0" smtClean="0">
                <a:cs typeface="+mn-cs"/>
              </a:rPr>
              <a:t>هر آنچه در کتاب و سنت آمده است، هر چند مستقيماً ربطي به سعادت ابدي نداشته باشد.</a:t>
            </a:r>
            <a:r>
              <a:rPr lang="fa-IR" sz="2000" b="1" dirty="0" smtClean="0">
                <a:cs typeface="+mn-cs"/>
              </a:rPr>
              <a:t> «اللَّهُ الَّذِي خَلَقَ سَبْعَ سَمَاوَاتٍ» (طلاق/12)، «وَلَقَدْ خَلَقْنَا فَوْقَكُمْ سَبْعَ طَرَائِقَ» (مؤمنون/17)</a:t>
            </a:r>
            <a:r>
              <a:rPr lang="fa-IR" sz="2600" b="1" dirty="0" smtClean="0">
                <a:cs typeface="+mn-cs"/>
              </a:rPr>
              <a:t>. گفتة صادق مصدق را تعبداً مي‌پذيريم.</a:t>
            </a: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762000" y="1219200"/>
            <a:ext cx="7543800" cy="5105400"/>
          </a:xfrm>
        </p:spPr>
        <p:txBody>
          <a:bodyPr>
            <a:noAutofit/>
          </a:bodyPr>
          <a:lstStyle/>
          <a:p>
            <a:pPr algn="just">
              <a:buNone/>
            </a:pPr>
            <a:r>
              <a:rPr lang="fa-IR" sz="2000" b="1" dirty="0" smtClean="0">
                <a:solidFill>
                  <a:schemeClr val="tx2"/>
                </a:solidFill>
                <a:latin typeface="+mj-lt"/>
                <a:ea typeface="+mj-ea"/>
                <a:cs typeface="+mj-cs"/>
              </a:rPr>
              <a:t>4. اعتقاد به ماوراء طبيعت </a:t>
            </a:r>
            <a:r>
              <a:rPr lang="fa-IR" sz="2600" b="1" dirty="0" smtClean="0">
                <a:cs typeface="+mn-cs"/>
              </a:rPr>
              <a:t>(خدا،‌ فرشتگان، قيامت و ...)</a:t>
            </a:r>
          </a:p>
          <a:p>
            <a:pPr algn="just">
              <a:buNone/>
            </a:pPr>
            <a:r>
              <a:rPr lang="fa-IR" sz="2000" b="1" dirty="0" smtClean="0">
                <a:solidFill>
                  <a:schemeClr val="tx2"/>
                </a:solidFill>
                <a:latin typeface="+mj-lt"/>
                <a:ea typeface="+mj-ea"/>
                <a:cs typeface="+mj-cs"/>
              </a:rPr>
              <a:t>5. اعتقاد به امر قدسي</a:t>
            </a:r>
          </a:p>
          <a:p>
            <a:pPr algn="just"/>
            <a:r>
              <a:rPr lang="fa-IR" sz="2600" b="1" dirty="0" smtClean="0">
                <a:cs typeface="+mn-cs"/>
              </a:rPr>
              <a:t>پذيرفتن يک سلسله امور به عنوان مقدس و تشکيک‌ناپذير.</a:t>
            </a:r>
          </a:p>
          <a:p>
            <a:pPr algn="just"/>
            <a:r>
              <a:rPr lang="fa-IR" sz="2600" b="1" dirty="0" smtClean="0">
                <a:cs typeface="+mn-cs"/>
              </a:rPr>
              <a:t>بعضي از غربي‌ها: دغدغة بنيادين، غايت فرجامين (بت‌پرستي،‌ خداپرستي، تثليث و ...)</a:t>
            </a:r>
          </a:p>
          <a:p>
            <a:pPr algn="just">
              <a:buNone/>
            </a:pPr>
            <a:r>
              <a:rPr lang="fa-IR" sz="2600" b="1" dirty="0" smtClean="0">
                <a:solidFill>
                  <a:srgbClr val="FF0000"/>
                </a:solidFill>
                <a:cs typeface="+mn-cs"/>
              </a:rPr>
              <a:t>مباني دين‌شناختي </a:t>
            </a:r>
            <a:r>
              <a:rPr lang="fa-IR" sz="2600" b="1" smtClean="0">
                <a:solidFill>
                  <a:srgbClr val="FF0000"/>
                </a:solidFill>
                <a:cs typeface="+mn-cs"/>
              </a:rPr>
              <a:t>علم ديني .........</a:t>
            </a:r>
            <a:endParaRPr lang="fa-IR" sz="2600" b="1" dirty="0" smtClean="0">
              <a:solidFill>
                <a:srgbClr val="FF0000"/>
              </a:solidFill>
              <a:cs typeface="+mn-cs"/>
            </a:endParaRPr>
          </a:p>
          <a:p>
            <a:pPr algn="just">
              <a:buNone/>
            </a:pPr>
            <a:r>
              <a:rPr lang="fa-IR" sz="2000" b="1" dirty="0" smtClean="0">
                <a:solidFill>
                  <a:schemeClr val="tx2"/>
                </a:solidFill>
                <a:latin typeface="+mj-lt"/>
                <a:ea typeface="+mj-ea"/>
                <a:cs typeface="+mj-cs"/>
              </a:rPr>
              <a:t>تعريف علم ديني</a:t>
            </a:r>
          </a:p>
          <a:p>
            <a:pPr algn="just">
              <a:buNone/>
            </a:pPr>
            <a:endParaRPr lang="fa-IR" sz="2000" b="1" dirty="0" smtClean="0">
              <a:cs typeface="+mj-cs"/>
            </a:endParaRPr>
          </a:p>
          <a:p>
            <a:pPr algn="just">
              <a:buNone/>
            </a:pPr>
            <a:r>
              <a:rPr lang="fa-IR" sz="2000" b="1" dirty="0" smtClean="0">
                <a:solidFill>
                  <a:schemeClr val="tx2"/>
                </a:solidFill>
                <a:latin typeface="+mj-lt"/>
                <a:ea typeface="+mj-ea"/>
                <a:cs typeface="+mj-cs"/>
              </a:rPr>
              <a:t>1. علم غير مخالف با دين</a:t>
            </a:r>
          </a:p>
          <a:p>
            <a:pPr marL="266700" indent="-266700" algn="just"/>
            <a:r>
              <a:rPr lang="fa-IR" sz="2600" b="1" dirty="0" smtClean="0">
                <a:cs typeface="+mn-cs"/>
              </a:rPr>
              <a:t>هر علمي که دستاوردها،‌ نتايج و قضاياي اثبات شده‌اش مخالف محتواي دين نباشد: قانون بويل، لاوازيه، نسبيت انيشتين، فيزيک نيوتن.</a:t>
            </a:r>
          </a:p>
          <a:p>
            <a:pPr marL="266700" indent="-266700" algn="just"/>
            <a:r>
              <a:rPr lang="fa-IR" sz="2600" b="1" dirty="0" smtClean="0">
                <a:cs typeface="+mn-cs"/>
              </a:rPr>
              <a:t>اگر مخالف نص صريح قرآن بود، مي‌شود غيرديني يا ضدديني.</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1066800" y="1371600"/>
            <a:ext cx="7239000" cy="4953000"/>
          </a:xfrm>
        </p:spPr>
        <p:txBody>
          <a:bodyPr>
            <a:noAutofit/>
          </a:bodyPr>
          <a:lstStyle/>
          <a:p>
            <a:pPr algn="just">
              <a:buNone/>
            </a:pPr>
            <a:r>
              <a:rPr lang="fa-IR" sz="2000" b="1" dirty="0" smtClean="0">
                <a:solidFill>
                  <a:schemeClr val="tx2"/>
                </a:solidFill>
                <a:latin typeface="+mj-lt"/>
                <a:ea typeface="+mj-ea"/>
                <a:cs typeface="+mj-cs"/>
              </a:rPr>
              <a:t>2. علم موافق با دين</a:t>
            </a:r>
          </a:p>
          <a:p>
            <a:pPr algn="just"/>
            <a:r>
              <a:rPr lang="fa-IR" sz="2600" b="1" dirty="0" smtClean="0">
                <a:cs typeface="+mn-cs"/>
              </a:rPr>
              <a:t>دقيق‌تر: علم ديني علمي است که نه تنها مخالف دين نباشد، بلکه دين آن را تأييد هم بکند.</a:t>
            </a:r>
          </a:p>
          <a:p>
            <a:pPr algn="just"/>
            <a:endParaRPr lang="fa-IR" sz="2600" b="1" dirty="0" smtClean="0">
              <a:cs typeface="+mn-cs"/>
            </a:endParaRPr>
          </a:p>
          <a:p>
            <a:pPr algn="just">
              <a:buNone/>
            </a:pPr>
            <a:r>
              <a:rPr lang="fa-IR" sz="2000" b="1" dirty="0" smtClean="0">
                <a:solidFill>
                  <a:schemeClr val="tx2"/>
                </a:solidFill>
                <a:latin typeface="+mj-lt"/>
                <a:ea typeface="+mj-ea"/>
                <a:cs typeface="+mj-cs"/>
              </a:rPr>
              <a:t>3. علم به دست آمده از راه منابع ديني</a:t>
            </a:r>
          </a:p>
          <a:p>
            <a:pPr algn="just"/>
            <a:r>
              <a:rPr lang="fa-IR" sz="2600" b="1" dirty="0" smtClean="0">
                <a:cs typeface="+mn-cs"/>
              </a:rPr>
              <a:t>مطابق اين تعريف، چيزهايي که ارتباطي با دين ندارند،‌ اما دين آنها را بيان و اثبات کرده است و ما به آورندة‌ دين (پيامبر) يقين و اعتماد داريم.</a:t>
            </a:r>
          </a:p>
          <a:p>
            <a:pPr algn="just"/>
            <a:r>
              <a:rPr lang="fa-IR" sz="2600" b="1" dirty="0" smtClean="0">
                <a:cs typeface="+mn-cs"/>
              </a:rPr>
              <a:t>حتي اموري در باب پزشکي و کيهان‌شناسي و ...</a:t>
            </a:r>
          </a:p>
          <a:p>
            <a:pPr algn="just"/>
            <a:r>
              <a:rPr lang="fa-IR" sz="2600" b="1" dirty="0" smtClean="0">
                <a:cs typeface="+mn-cs"/>
              </a:rPr>
              <a:t>سگ نجس است،‌ ظرف ليسيده‌اش را بايد خاک‌مال کرد.</a:t>
            </a:r>
          </a:p>
          <a:p>
            <a:pPr algn="just">
              <a:buNone/>
            </a:pPr>
            <a:r>
              <a:rPr lang="fa-IR" sz="2600" b="1" dirty="0" smtClean="0">
                <a:cs typeface="+mn-cs"/>
              </a:rPr>
              <a:t>   امروزه ثابت شده: ميکروبي در آب دهان سگ است که جز با خاک نابود نمي‌شود.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96200" cy="685800"/>
          </a:xfrm>
        </p:spPr>
        <p:txBody>
          <a:bodyPr>
            <a:normAutofit/>
          </a:bodyPr>
          <a:lstStyle/>
          <a:p>
            <a:pPr algn="r"/>
            <a:r>
              <a:rPr lang="fa-IR" sz="2400" b="1" dirty="0" smtClean="0"/>
              <a:t>تاريخچة علم ديني</a:t>
            </a:r>
            <a:endParaRPr lang="fa-IR" sz="2400" b="1" dirty="0"/>
          </a:p>
        </p:txBody>
      </p:sp>
      <p:sp>
        <p:nvSpPr>
          <p:cNvPr id="3" name="Content Placeholder 2"/>
          <p:cNvSpPr>
            <a:spLocks noGrp="1"/>
          </p:cNvSpPr>
          <p:nvPr>
            <p:ph idx="1"/>
          </p:nvPr>
        </p:nvSpPr>
        <p:spPr>
          <a:xfrm>
            <a:off x="990600" y="1295400"/>
            <a:ext cx="7315200" cy="5029200"/>
          </a:xfrm>
        </p:spPr>
        <p:txBody>
          <a:bodyPr>
            <a:noAutofit/>
          </a:bodyPr>
          <a:lstStyle/>
          <a:p>
            <a:pPr algn="just"/>
            <a:r>
              <a:rPr lang="fa-IR" b="1" dirty="0" smtClean="0">
                <a:cs typeface="+mn-cs"/>
              </a:rPr>
              <a:t>«علم ديني» موضوعي است که طرح آن در نيم قرن اخير رونق يافته است.</a:t>
            </a:r>
          </a:p>
          <a:p>
            <a:pPr algn="just"/>
            <a:r>
              <a:rPr lang="fa-IR" b="1" dirty="0" smtClean="0">
                <a:cs typeface="+mn-cs"/>
              </a:rPr>
              <a:t>چه در دوران تمدن درخشان اسلامي و چه در ابتداي تکون علم جديد، موضوعي تحت عنوان علم ديني شايع نبوده است، زيرا به‌طور کلي مطالعة عالم خلقت يک فعاليت ديني محسوب مي‌شده است. </a:t>
            </a:r>
            <a:endParaRPr lang="en-US" b="1" dirty="0" smtClean="0">
              <a:cs typeface="+mn-cs"/>
            </a:endParaRPr>
          </a:p>
          <a:p>
            <a:pPr algn="just"/>
            <a:endParaRPr lang="fa-IR" b="1" dirty="0" smtClean="0">
              <a:cs typeface="+mn-cs"/>
            </a:endParaRPr>
          </a:p>
          <a:p>
            <a:pPr algn="just"/>
            <a:r>
              <a:rPr lang="fa-IR" b="1" dirty="0" smtClean="0">
                <a:cs typeface="+mn-cs"/>
              </a:rPr>
              <a:t>البته، مسالة </a:t>
            </a:r>
            <a:r>
              <a:rPr lang="fa-IR" b="1" dirty="0" smtClean="0"/>
              <a:t>«</a:t>
            </a:r>
            <a:r>
              <a:rPr lang="fa-IR" b="1" dirty="0" smtClean="0">
                <a:cs typeface="+mn-cs"/>
              </a:rPr>
              <a:t>علم ديني» فقط در جهان اسلام مطرح نيست. </a:t>
            </a:r>
          </a:p>
          <a:p>
            <a:pPr algn="just"/>
            <a:r>
              <a:rPr lang="fa-IR" b="1" dirty="0" smtClean="0">
                <a:cs typeface="+mn-cs"/>
              </a:rPr>
              <a:t>در جهان مسيحيت نيز در دو دهه اخير اين مسأله با قوت مورد بحث گرفته و حتي در آن خصوص كنفرانس‌هايي برگزار شده است كه آخرين آنها كنفرانس «علم در يك زمينه خداباورانه»</a:t>
            </a:r>
            <a:r>
              <a:rPr lang="en-US" b="1" dirty="0" smtClean="0">
                <a:cs typeface="+mn-cs"/>
              </a:rPr>
              <a:t> (Science in a Theistic Context) </a:t>
            </a:r>
            <a:r>
              <a:rPr lang="fa-IR" b="1" dirty="0" smtClean="0">
                <a:cs typeface="+mn-cs"/>
              </a:rPr>
              <a:t> است (تابستان ۱۹۹۸ م. در كانادا).</a:t>
            </a:r>
          </a:p>
          <a:p>
            <a:pPr algn="just"/>
            <a:endParaRPr lang="fa-IR"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457200" y="1219200"/>
            <a:ext cx="7848600" cy="5105400"/>
          </a:xfrm>
        </p:spPr>
        <p:txBody>
          <a:bodyPr>
            <a:noAutofit/>
          </a:bodyPr>
          <a:lstStyle/>
          <a:p>
            <a:pPr algn="just">
              <a:buNone/>
            </a:pPr>
            <a:r>
              <a:rPr lang="fa-IR" sz="2000" b="1" dirty="0" smtClean="0">
                <a:solidFill>
                  <a:schemeClr val="tx2"/>
                </a:solidFill>
                <a:latin typeface="+mj-lt"/>
                <a:ea typeface="+mj-ea"/>
                <a:cs typeface="+mj-cs"/>
              </a:rPr>
              <a:t>4. علم با نگاه الهي</a:t>
            </a:r>
          </a:p>
          <a:p>
            <a:pPr algn="just">
              <a:buNone/>
            </a:pPr>
            <a:r>
              <a:rPr lang="fa-IR" b="1" dirty="0" smtClean="0"/>
              <a:t>علم، همان کشف واقع:</a:t>
            </a:r>
          </a:p>
          <a:p>
            <a:pPr algn="just">
              <a:buFont typeface="Wingdings" pitchFamily="2" charset="2"/>
              <a:buChar char="§"/>
            </a:pPr>
            <a:r>
              <a:rPr lang="fa-IR" b="1" dirty="0" smtClean="0">
                <a:cs typeface="+mn-cs"/>
              </a:rPr>
              <a:t>گاهي با نگاه الهي (علم ديني)</a:t>
            </a:r>
          </a:p>
          <a:p>
            <a:pPr algn="just">
              <a:buFont typeface="Wingdings" pitchFamily="2" charset="2"/>
              <a:buChar char="§"/>
            </a:pPr>
            <a:r>
              <a:rPr lang="fa-IR" b="1" dirty="0" smtClean="0">
                <a:cs typeface="+mn-cs"/>
              </a:rPr>
              <a:t>گاهي با نگاهي طبيعي و مادي (علم غيرديني)</a:t>
            </a:r>
          </a:p>
          <a:p>
            <a:pPr algn="just">
              <a:buNone/>
            </a:pPr>
            <a:r>
              <a:rPr lang="fa-IR" b="1" dirty="0" smtClean="0">
                <a:cs typeface="+mn-cs"/>
              </a:rPr>
              <a:t>مه‌بانگ: </a:t>
            </a:r>
          </a:p>
          <a:p>
            <a:pPr algn="just">
              <a:buFont typeface="Wingdings" pitchFamily="2" charset="2"/>
              <a:buChar char="§"/>
            </a:pPr>
            <a:r>
              <a:rPr lang="fa-IR" b="1" dirty="0" smtClean="0">
                <a:cs typeface="+mn-cs"/>
              </a:rPr>
              <a:t>تدبير الهي و طرح خدا براي آفرينش</a:t>
            </a:r>
          </a:p>
          <a:p>
            <a:pPr algn="just">
              <a:buFont typeface="Wingdings" pitchFamily="2" charset="2"/>
              <a:buChar char="§"/>
            </a:pPr>
            <a:r>
              <a:rPr lang="fa-IR" b="1" dirty="0" smtClean="0">
                <a:cs typeface="+mn-cs"/>
              </a:rPr>
              <a:t>رخداد تصادفي و اتفاقي</a:t>
            </a:r>
          </a:p>
          <a:p>
            <a:pPr algn="just">
              <a:buFont typeface="Wingdings" pitchFamily="2" charset="2"/>
              <a:buChar char="§"/>
            </a:pPr>
            <a:endParaRPr lang="fa-IR" sz="2600" b="1" dirty="0" smtClean="0">
              <a:cs typeface="+mn-cs"/>
            </a:endParaRPr>
          </a:p>
          <a:p>
            <a:pPr algn="just">
              <a:buNone/>
            </a:pPr>
            <a:r>
              <a:rPr lang="fa-IR" sz="2000" b="1" dirty="0" smtClean="0">
                <a:solidFill>
                  <a:schemeClr val="tx2"/>
                </a:solidFill>
                <a:latin typeface="+mj-lt"/>
                <a:ea typeface="+mj-ea"/>
                <a:cs typeface="+mj-cs"/>
              </a:rPr>
              <a:t>بايد مراقب معاني مد نظر بود</a:t>
            </a:r>
            <a:r>
              <a:rPr lang="fa-IR" sz="2600" b="1" dirty="0" smtClean="0">
                <a:cs typeface="+mn-cs"/>
              </a:rPr>
              <a:t>. تا اينجا:</a:t>
            </a:r>
          </a:p>
          <a:p>
            <a:pPr algn="just">
              <a:buNone/>
            </a:pPr>
            <a:r>
              <a:rPr lang="fa-IR" sz="2600" b="1" dirty="0" smtClean="0">
                <a:cs typeface="+mn-cs"/>
              </a:rPr>
              <a:t>8 اصطلاح براي علم</a:t>
            </a:r>
          </a:p>
          <a:p>
            <a:pPr algn="just">
              <a:buNone/>
            </a:pPr>
            <a:r>
              <a:rPr lang="fa-IR" sz="2600" b="1" dirty="0" smtClean="0">
                <a:cs typeface="+mn-cs"/>
              </a:rPr>
              <a:t>4 اصطلاح براي دين</a:t>
            </a:r>
          </a:p>
          <a:p>
            <a:pPr algn="just">
              <a:buNone/>
            </a:pPr>
            <a:r>
              <a:rPr lang="fa-IR" sz="2600" b="1" dirty="0" smtClean="0">
                <a:cs typeface="+mn-cs"/>
              </a:rPr>
              <a:t>4 اصطلاح براي علم ديني</a:t>
            </a:r>
          </a:p>
          <a:p>
            <a:pPr algn="just">
              <a:buNone/>
            </a:pP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990600" y="1219200"/>
            <a:ext cx="7315200" cy="5105400"/>
          </a:xfrm>
        </p:spPr>
        <p:txBody>
          <a:bodyPr>
            <a:noAutofit/>
          </a:bodyPr>
          <a:lstStyle/>
          <a:p>
            <a:pPr algn="just">
              <a:buNone/>
            </a:pPr>
            <a:r>
              <a:rPr lang="fa-IR" sz="2000" b="1" dirty="0" smtClean="0">
                <a:solidFill>
                  <a:schemeClr val="tx2"/>
                </a:solidFill>
                <a:latin typeface="+mj-lt"/>
                <a:ea typeface="+mj-ea"/>
                <a:cs typeface="+mj-cs"/>
              </a:rPr>
              <a:t>بررسي ترکيب وصفي علمِ ديني</a:t>
            </a:r>
          </a:p>
          <a:p>
            <a:pPr algn="just"/>
            <a:endParaRPr lang="fa-IR" sz="2000" b="1" dirty="0" smtClean="0">
              <a:cs typeface="+mj-cs"/>
            </a:endParaRPr>
          </a:p>
          <a:p>
            <a:pPr algn="just"/>
            <a:r>
              <a:rPr lang="fa-IR" sz="2000" b="1" dirty="0" smtClean="0">
                <a:solidFill>
                  <a:schemeClr val="tx2"/>
                </a:solidFill>
                <a:latin typeface="+mj-lt"/>
                <a:ea typeface="+mj-ea"/>
                <a:cs typeface="+mj-cs"/>
              </a:rPr>
              <a:t>ترکيب:</a:t>
            </a:r>
          </a:p>
          <a:p>
            <a:pPr algn="just"/>
            <a:r>
              <a:rPr lang="fa-IR" sz="2600" b="1" dirty="0" smtClean="0">
                <a:cs typeface="+mn-cs"/>
              </a:rPr>
              <a:t>اضافي:‌ علم دين </a:t>
            </a:r>
          </a:p>
          <a:p>
            <a:pPr algn="just"/>
            <a:r>
              <a:rPr lang="fa-IR" sz="2600" b="1" dirty="0" smtClean="0">
                <a:cs typeface="+mn-cs"/>
              </a:rPr>
              <a:t>وصفي: علم ديني. «ديني»، صفت براي علم</a:t>
            </a:r>
          </a:p>
          <a:p>
            <a:pPr algn="just"/>
            <a:r>
              <a:rPr lang="fa-IR" sz="2600" b="1" dirty="0" smtClean="0">
                <a:cs typeface="+mn-cs"/>
              </a:rPr>
              <a:t>البته قيد توضيحي نيست که هر علمي ديني است، بلکه احترازي است؛ يعني علم گاهي ديني است، گاهي غيرديني.</a:t>
            </a:r>
          </a:p>
          <a:p>
            <a:pPr algn="just"/>
            <a:endParaRPr lang="fa-IR" sz="2600" b="1" dirty="0" smtClean="0">
              <a:cs typeface="+mn-cs"/>
            </a:endParaRPr>
          </a:p>
          <a:p>
            <a:pPr algn="just"/>
            <a:r>
              <a:rPr lang="fa-IR" sz="2600" b="1" dirty="0" smtClean="0">
                <a:cs typeface="+mn-cs"/>
              </a:rPr>
              <a:t>پس علم، خود به خود با دين و غير دين نسبت ندارد، ما مي‌خواهيم به دين نسبت دهيم.</a:t>
            </a:r>
          </a:p>
          <a:p>
            <a:pPr algn="just"/>
            <a:r>
              <a:rPr lang="fa-IR" sz="2600" b="1" dirty="0" smtClean="0">
                <a:cs typeface="+mn-cs"/>
              </a:rPr>
              <a:t>در اينجا مناسبت بيشتري در ترکيب لازم است. مثلاً در ترکيب «دانشمند مسلمان»، صرف تولد در کشور اسلامي کفايت نمي‌کند؛ بايد عقايد اسلامي هم داشته باشد.</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990600" y="1219200"/>
            <a:ext cx="7315200" cy="5105400"/>
          </a:xfrm>
        </p:spPr>
        <p:txBody>
          <a:bodyPr>
            <a:noAutofit/>
          </a:bodyPr>
          <a:lstStyle/>
          <a:p>
            <a:pPr algn="just">
              <a:buNone/>
            </a:pPr>
            <a:r>
              <a:rPr lang="fa-IR" sz="2000" b="1" dirty="0" smtClean="0">
                <a:solidFill>
                  <a:schemeClr val="tx2"/>
                </a:solidFill>
                <a:latin typeface="+mj-lt"/>
                <a:ea typeface="+mj-ea"/>
                <a:cs typeface="+mj-cs"/>
              </a:rPr>
              <a:t>توقع عرف از ترکيبِ وصفي علم ديني</a:t>
            </a:r>
          </a:p>
          <a:p>
            <a:pPr algn="just"/>
            <a:r>
              <a:rPr lang="fa-IR" sz="2600" b="1" dirty="0" smtClean="0">
                <a:cs typeface="+mn-cs"/>
              </a:rPr>
              <a:t>چه نسبتي در ديني بودن علم دخيل است؟</a:t>
            </a:r>
          </a:p>
          <a:p>
            <a:pPr algn="just"/>
            <a:r>
              <a:rPr lang="fa-IR" sz="2600" b="1" dirty="0" smtClean="0">
                <a:cs typeface="+mn-cs"/>
              </a:rPr>
              <a:t>چه نسبتي باعث صحت ترکيب «علم ديني» مي‌شود؟</a:t>
            </a:r>
          </a:p>
          <a:p>
            <a:pPr algn="just">
              <a:buNone/>
            </a:pPr>
            <a:endParaRPr lang="fa-IR" sz="2600" b="1" dirty="0" smtClean="0">
              <a:cs typeface="+mn-cs"/>
            </a:endParaRPr>
          </a:p>
          <a:p>
            <a:pPr algn="just">
              <a:buNone/>
            </a:pPr>
            <a:r>
              <a:rPr lang="fa-IR" sz="2000" b="1" dirty="0" smtClean="0">
                <a:solidFill>
                  <a:schemeClr val="tx2"/>
                </a:solidFill>
                <a:latin typeface="+mj-lt"/>
                <a:ea typeface="+mj-ea"/>
                <a:cs typeface="+mj-cs"/>
              </a:rPr>
              <a:t>مناسبت‌ها:</a:t>
            </a:r>
          </a:p>
          <a:p>
            <a:pPr marL="457200" indent="-457200" algn="just">
              <a:buNone/>
            </a:pPr>
            <a:r>
              <a:rPr lang="fa-IR" sz="2000" b="1" dirty="0" smtClean="0">
                <a:solidFill>
                  <a:schemeClr val="tx2"/>
                </a:solidFill>
                <a:latin typeface="+mj-lt"/>
                <a:ea typeface="+mj-ea"/>
                <a:cs typeface="+mj-cs"/>
              </a:rPr>
              <a:t>1. وحدت مسائل </a:t>
            </a:r>
            <a:r>
              <a:rPr lang="fa-IR" sz="2600" b="1" dirty="0" smtClean="0">
                <a:cs typeface="+mn-cs"/>
              </a:rPr>
              <a:t>(علم و دين)</a:t>
            </a:r>
          </a:p>
          <a:p>
            <a:pPr marL="266700" indent="-266700" algn="just"/>
            <a:r>
              <a:rPr lang="fa-IR" sz="2600" b="1" dirty="0" smtClean="0">
                <a:cs typeface="+mn-cs"/>
              </a:rPr>
              <a:t>علم را مجموعة‌ قضايايي دانسته‌اند که از موضوع و محمولي تشکيل شده و پاسخ اثباتي يا سلبي مي‌طلبد.</a:t>
            </a:r>
          </a:p>
          <a:p>
            <a:pPr marL="266700" indent="-266700" algn="just"/>
            <a:r>
              <a:rPr lang="fa-IR" sz="2600" b="1" dirty="0" smtClean="0">
                <a:cs typeface="+mn-cs"/>
              </a:rPr>
              <a:t>هر تلاشي در اين راه، تلاش علمي است: فقاهت،‌ تفلسف، آزمايش.</a:t>
            </a:r>
          </a:p>
          <a:p>
            <a:pPr algn="just">
              <a:buNone/>
            </a:pPr>
            <a:r>
              <a:rPr lang="fa-IR" sz="2600" b="1" dirty="0" smtClean="0">
                <a:cs typeface="+mn-cs"/>
              </a:rPr>
              <a:t>با اين نگاه، </a:t>
            </a:r>
          </a:p>
          <a:p>
            <a:pPr algn="just"/>
            <a:r>
              <a:rPr lang="fa-IR" sz="2600" b="1" dirty="0" smtClean="0">
                <a:cs typeface="+mn-cs"/>
              </a:rPr>
              <a:t>«علم ديني» علمي است که بعضي از مسائلش با مسائل دين به نحوي اتحاد دارد. يا بعضي از مسائلش با مسائل دين تداخل دارد.</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838200" y="1219200"/>
            <a:ext cx="7543800" cy="5105400"/>
          </a:xfrm>
        </p:spPr>
        <p:txBody>
          <a:bodyPr>
            <a:noAutofit/>
          </a:bodyPr>
          <a:lstStyle/>
          <a:p>
            <a:pPr algn="just"/>
            <a:r>
              <a:rPr lang="fa-IR" sz="2600" b="1" dirty="0" smtClean="0">
                <a:cs typeface="+mn-cs"/>
              </a:rPr>
              <a:t>و همان تداخل، در علمي خواندن آنها کافي است.</a:t>
            </a:r>
          </a:p>
          <a:p>
            <a:pPr algn="just"/>
            <a:r>
              <a:rPr lang="fa-IR" sz="2600" b="1" dirty="0" smtClean="0">
                <a:cs typeface="+mn-cs"/>
              </a:rPr>
              <a:t>اين نوع مناسبت (مجموعة‌ مسائل يک موضوع) بهترين نسبت و </a:t>
            </a:r>
            <a:r>
              <a:rPr lang="fa-IR" b="1" dirty="0" smtClean="0"/>
              <a:t>عالي‌ترين رابطة بين </a:t>
            </a:r>
            <a:r>
              <a:rPr lang="fa-IR" sz="2600" b="1" dirty="0" smtClean="0">
                <a:cs typeface="+mn-cs"/>
              </a:rPr>
              <a:t>علم و دين است.</a:t>
            </a:r>
          </a:p>
          <a:p>
            <a:pPr algn="just"/>
            <a:r>
              <a:rPr lang="fa-IR" sz="2600" b="1" dirty="0" smtClean="0">
                <a:cs typeface="+mn-cs"/>
              </a:rPr>
              <a:t>پس،‌ علم ديني، مجموعة مسائلي است که هم در دين مطرح است و هم در علم. اثبات وجود و يگانگي خداوند، اخلاقيات، معاد و ... را هم مي‌توان مورد بررسي عقلي قرار داد، هم نقلي.</a:t>
            </a:r>
          </a:p>
          <a:p>
            <a:pPr algn="just"/>
            <a:endParaRPr lang="fa-IR" sz="2600" b="1" dirty="0" smtClean="0">
              <a:cs typeface="+mn-cs"/>
            </a:endParaRPr>
          </a:p>
          <a:p>
            <a:pPr algn="just">
              <a:buNone/>
            </a:pPr>
            <a:r>
              <a:rPr lang="fa-IR" sz="2000" b="1" dirty="0" smtClean="0">
                <a:solidFill>
                  <a:schemeClr val="tx2"/>
                </a:solidFill>
                <a:latin typeface="+mj-lt"/>
                <a:ea typeface="+mj-ea"/>
                <a:cs typeface="+mj-cs"/>
              </a:rPr>
              <a:t>2. روش اثبات مسائل</a:t>
            </a:r>
          </a:p>
          <a:p>
            <a:pPr algn="just"/>
            <a:r>
              <a:rPr lang="fa-IR" sz="2600" b="1" dirty="0" smtClean="0">
                <a:cs typeface="+mn-cs"/>
              </a:rPr>
              <a:t>مسائلي با دو متد قابل اثباتند: عقلي (علم غير ديني)، نقلي (علم ديني).</a:t>
            </a:r>
          </a:p>
          <a:p>
            <a:pPr algn="just"/>
            <a:r>
              <a:rPr lang="fa-IR" sz="2600" b="1" dirty="0" smtClean="0">
                <a:cs typeface="+mn-cs"/>
              </a:rPr>
              <a:t>علم ديني يعني علمي که سلسله مسائلش تنها از يک راه قابل بررسي باشد (نقل).</a:t>
            </a:r>
          </a:p>
          <a:p>
            <a:pPr algn="just"/>
            <a:r>
              <a:rPr lang="fa-IR" sz="2600" b="1" dirty="0" smtClean="0">
                <a:cs typeface="+mn-cs"/>
              </a:rPr>
              <a:t>مثلاً نماز چند رکعت است، ارکانش چيست و ... .</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685800" y="1219200"/>
            <a:ext cx="7620000" cy="5105400"/>
          </a:xfrm>
        </p:spPr>
        <p:txBody>
          <a:bodyPr>
            <a:noAutofit/>
          </a:bodyPr>
          <a:lstStyle/>
          <a:p>
            <a:pPr algn="just"/>
            <a:r>
              <a:rPr lang="fa-IR" sz="2600" b="1" dirty="0" smtClean="0">
                <a:cs typeface="+mn-cs"/>
              </a:rPr>
              <a:t>پس، مطابق وجه دوم، علم ديني اصلاً‌ چيزي غير از مسائل دين نيست؛ فقط بايد با دين به آنها پاسخ داد.</a:t>
            </a:r>
          </a:p>
          <a:p>
            <a:pPr algn="just"/>
            <a:r>
              <a:rPr lang="fa-IR" sz="2600" b="1" dirty="0" smtClean="0">
                <a:cs typeface="+mn-cs"/>
              </a:rPr>
              <a:t>پس، غير اينها مي‌شود علم غير ديني.</a:t>
            </a:r>
          </a:p>
          <a:p>
            <a:pPr algn="just">
              <a:buNone/>
            </a:pPr>
            <a:r>
              <a:rPr lang="fa-IR" sz="2000" b="1" dirty="0" smtClean="0">
                <a:solidFill>
                  <a:schemeClr val="tx2"/>
                </a:solidFill>
                <a:latin typeface="+mj-lt"/>
                <a:ea typeface="+mj-ea"/>
                <a:cs typeface="+mj-cs"/>
              </a:rPr>
              <a:t>3. توقف اثبات مسائل دين بر علم</a:t>
            </a:r>
          </a:p>
          <a:p>
            <a:pPr algn="just"/>
            <a:r>
              <a:rPr lang="fa-IR" sz="2600" b="1" dirty="0" smtClean="0">
                <a:cs typeface="+mn-cs"/>
              </a:rPr>
              <a:t>علمي است که براي اثبات مسائل ديني، مورد نياز است. بدون آنها نمي‌شود مسائل ديني را اثبات کرد: ادبيات، فقه، اصول، فلسفه و ...</a:t>
            </a:r>
          </a:p>
          <a:p>
            <a:pPr algn="just"/>
            <a:endParaRPr lang="fa-IR" sz="2600" b="1" dirty="0" smtClean="0">
              <a:cs typeface="+mn-cs"/>
            </a:endParaRPr>
          </a:p>
          <a:p>
            <a:pPr algn="just">
              <a:buNone/>
            </a:pPr>
            <a:r>
              <a:rPr lang="fa-IR" sz="2000" b="1" dirty="0" smtClean="0">
                <a:solidFill>
                  <a:schemeClr val="tx2"/>
                </a:solidFill>
                <a:latin typeface="+mj-lt"/>
                <a:ea typeface="+mj-ea"/>
                <a:cs typeface="+mj-cs"/>
              </a:rPr>
              <a:t>4. انگيزة عالم</a:t>
            </a:r>
          </a:p>
          <a:p>
            <a:pPr algn="just"/>
            <a:r>
              <a:rPr lang="fa-IR" sz="2600" b="1" dirty="0" smtClean="0">
                <a:cs typeface="+mn-cs"/>
              </a:rPr>
              <a:t>اگر، حتي در علوم طبيعي،‌ انگيزة دانشمند شناخت خدا و آياتش باشد،‌ آن علم ديني است. </a:t>
            </a:r>
          </a:p>
          <a:p>
            <a:pPr algn="just"/>
            <a:r>
              <a:rPr lang="fa-IR" sz="2600" b="1" dirty="0" smtClean="0">
                <a:cs typeface="+mn-cs"/>
              </a:rPr>
              <a:t>مطابق اين نگرش، همة علوم ديني هستند و مي‌توانند باشند. </a:t>
            </a:r>
          </a:p>
          <a:p>
            <a:pPr algn="just"/>
            <a:r>
              <a:rPr lang="fa-IR" sz="2600" b="1" dirty="0" smtClean="0">
                <a:cs typeface="+mn-cs"/>
              </a:rPr>
              <a:t>اين استعمال غلط نيست، ولي در عرف علمي مطرح نيست. انگيزه خارج از علم است.</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990600" y="1219200"/>
            <a:ext cx="7391400" cy="5105400"/>
          </a:xfrm>
        </p:spPr>
        <p:txBody>
          <a:bodyPr>
            <a:noAutofit/>
          </a:bodyPr>
          <a:lstStyle/>
          <a:p>
            <a:pPr algn="just">
              <a:buNone/>
            </a:pPr>
            <a:r>
              <a:rPr lang="fa-IR" sz="2000" b="1" dirty="0" smtClean="0">
                <a:solidFill>
                  <a:schemeClr val="tx2"/>
                </a:solidFill>
                <a:latin typeface="+mj-lt"/>
                <a:ea typeface="+mj-ea"/>
                <a:cs typeface="+mj-cs"/>
              </a:rPr>
              <a:t>آيا علم ضد ديني داريم؟</a:t>
            </a:r>
          </a:p>
          <a:p>
            <a:pPr algn="just">
              <a:buFont typeface="Wingdings" pitchFamily="2" charset="2"/>
              <a:buChar char="§"/>
            </a:pPr>
            <a:r>
              <a:rPr lang="fa-IR" sz="2600" b="1" dirty="0" smtClean="0">
                <a:cs typeface="+mn-cs"/>
              </a:rPr>
              <a:t>در روش، برخي از مسائل، غير ديني است،‌ مانند اخلاق فلسفي و ... ولي با دين در تضاد نيست.</a:t>
            </a:r>
          </a:p>
          <a:p>
            <a:pPr algn="just">
              <a:buFont typeface="Wingdings" pitchFamily="2" charset="2"/>
              <a:buChar char="§"/>
            </a:pPr>
            <a:r>
              <a:rPr lang="fa-IR" sz="2600" b="1" dirty="0" smtClean="0">
                <a:cs typeface="+mn-cs"/>
              </a:rPr>
              <a:t>در مسائل نيز، برخي از مسائل جزو دين نيست،‌ مي‌شود علم غيرديني نه ضد ديني. </a:t>
            </a:r>
          </a:p>
          <a:p>
            <a:pPr algn="just">
              <a:buFont typeface="Wingdings" pitchFamily="2" charset="2"/>
              <a:buChar char="§"/>
            </a:pPr>
            <a:r>
              <a:rPr lang="fa-IR" sz="2600" b="1" dirty="0" smtClean="0">
                <a:cs typeface="+mn-cs"/>
              </a:rPr>
              <a:t>اگر موضوعي با اصول اسلام نمي‌سازد، يا بر اساس اصول ماترياليستي است،‌ علم ضد ديني است. اما اگر خنثي است، علم غير ديني.</a:t>
            </a:r>
          </a:p>
          <a:p>
            <a:pPr algn="just">
              <a:buNone/>
            </a:pPr>
            <a:r>
              <a:rPr lang="fa-IR" sz="2600" b="1" dirty="0" smtClean="0">
                <a:cs typeface="+mn-cs"/>
              </a:rPr>
              <a:t>مثلاً براي دردي دو راه درمان: </a:t>
            </a:r>
          </a:p>
          <a:p>
            <a:pPr algn="just">
              <a:buFont typeface="Wingdings" pitchFamily="2" charset="2"/>
              <a:buChar char="§"/>
            </a:pPr>
            <a:r>
              <a:rPr lang="fa-IR" sz="2600" b="1" dirty="0" smtClean="0">
                <a:cs typeface="+mn-cs"/>
              </a:rPr>
              <a:t>روانشناسي ديني (ياد خدا، دعا،‌ سير در طبيعت، ورزش و ...)</a:t>
            </a:r>
          </a:p>
          <a:p>
            <a:pPr algn="just">
              <a:buFont typeface="Wingdings" pitchFamily="2" charset="2"/>
              <a:buChar char="§"/>
            </a:pPr>
            <a:r>
              <a:rPr lang="fa-IR" sz="2600" b="1" dirty="0" smtClean="0">
                <a:cs typeface="+mn-cs"/>
              </a:rPr>
              <a:t>روانشناسي غيرديني (مصرف الکل، دوست از جنس مخالف، موسيقي ...). </a:t>
            </a:r>
          </a:p>
          <a:p>
            <a:pPr algn="just">
              <a:buFont typeface="Wingdings" pitchFamily="2" charset="2"/>
              <a:buChar char="§"/>
            </a:pPr>
            <a:r>
              <a:rPr lang="fa-IR" sz="2600" b="1" dirty="0" smtClean="0">
                <a:cs typeface="+mn-cs"/>
              </a:rPr>
              <a:t>اين، علم ضد ديني است.</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7620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762000" y="1295400"/>
            <a:ext cx="7543800" cy="5029200"/>
          </a:xfrm>
        </p:spPr>
        <p:txBody>
          <a:bodyPr>
            <a:noAutofit/>
          </a:bodyPr>
          <a:lstStyle/>
          <a:p>
            <a:pPr algn="just">
              <a:buNone/>
            </a:pPr>
            <a:r>
              <a:rPr lang="fa-IR" sz="2000" b="1" dirty="0" smtClean="0">
                <a:solidFill>
                  <a:schemeClr val="tx2"/>
                </a:solidFill>
                <a:latin typeface="+mj-lt"/>
                <a:ea typeface="+mj-ea"/>
                <a:cs typeface="+mj-cs"/>
              </a:rPr>
              <a:t>ملاک ديني بودن علم  به بياني ديگر</a:t>
            </a:r>
          </a:p>
          <a:p>
            <a:pPr algn="just"/>
            <a:r>
              <a:rPr lang="fa-IR" sz="2600" b="1" dirty="0" smtClean="0">
                <a:cs typeface="+mn-cs"/>
              </a:rPr>
              <a:t>با توجه به اصطلاحات متفاوت، مي‌توان مدل‌هاي مختلفي را براي ديني دانستن علم در نظر گرفت. برخي از مدل‌هاي مورد قبول عرف عبارتند از:</a:t>
            </a:r>
          </a:p>
          <a:p>
            <a:pPr algn="just"/>
            <a:endParaRPr lang="en-US" sz="2600" b="1" dirty="0" smtClean="0">
              <a:cs typeface="+mn-cs"/>
            </a:endParaRPr>
          </a:p>
          <a:p>
            <a:pPr lvl="0" algn="just">
              <a:buNone/>
            </a:pPr>
            <a:r>
              <a:rPr lang="fa-IR" sz="2000" b="1" dirty="0" smtClean="0">
                <a:solidFill>
                  <a:schemeClr val="tx2"/>
                </a:solidFill>
                <a:latin typeface="+mj-lt"/>
                <a:ea typeface="+mj-ea"/>
                <a:cs typeface="+mj-cs"/>
              </a:rPr>
              <a:t>1. کشف واقع</a:t>
            </a:r>
            <a:endParaRPr lang="en-US" sz="2000" b="1" dirty="0" smtClean="0">
              <a:solidFill>
                <a:schemeClr val="tx2"/>
              </a:solidFill>
              <a:latin typeface="+mj-lt"/>
              <a:ea typeface="+mj-ea"/>
              <a:cs typeface="+mj-cs"/>
            </a:endParaRPr>
          </a:p>
          <a:p>
            <a:pPr algn="just"/>
            <a:r>
              <a:rPr lang="fa-IR" sz="2600" b="1" dirty="0" smtClean="0">
                <a:cs typeface="+mn-cs"/>
              </a:rPr>
              <a:t>طبق اين ملاک، همة علوم يقيني، ديني هستند، زيرا هدف دين نيز همچون علم کشف واقعيت‌ها است.</a:t>
            </a:r>
          </a:p>
          <a:p>
            <a:pPr lvl="0" algn="just">
              <a:buNone/>
            </a:pPr>
            <a:r>
              <a:rPr lang="fa-IR" sz="2000" b="1" dirty="0" smtClean="0">
                <a:solidFill>
                  <a:schemeClr val="tx2"/>
                </a:solidFill>
                <a:latin typeface="+mj-lt"/>
                <a:ea typeface="+mj-ea"/>
                <a:cs typeface="+mj-cs"/>
              </a:rPr>
              <a:t>2. مکان پيدايش و يا رشد علم يا نظريه‌ها</a:t>
            </a:r>
            <a:endParaRPr lang="en-US" sz="2000" b="1" dirty="0" smtClean="0">
              <a:solidFill>
                <a:schemeClr val="tx2"/>
              </a:solidFill>
              <a:latin typeface="+mj-lt"/>
              <a:ea typeface="+mj-ea"/>
              <a:cs typeface="+mj-cs"/>
            </a:endParaRPr>
          </a:p>
          <a:p>
            <a:pPr algn="just"/>
            <a:r>
              <a:rPr lang="fa-IR" sz="2600" b="1" dirty="0" smtClean="0">
                <a:cs typeface="+mn-cs"/>
              </a:rPr>
              <a:t>بر اين اساس، يک علم بدين دليل اسلامي است که‌ در يکي از کشورهاي اسلامي ابداع شده يا در ميان مسلمانان رشد کرده باشد،‌ نظير طب اسلامي (البته اين مجازي است و بايد گفت علم مسلمان‌ها نه علم اسلامي).</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9144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1066800" y="1600200"/>
            <a:ext cx="7162800" cy="4724400"/>
          </a:xfrm>
        </p:spPr>
        <p:txBody>
          <a:bodyPr>
            <a:noAutofit/>
          </a:bodyPr>
          <a:lstStyle/>
          <a:p>
            <a:pPr lvl="0" algn="just">
              <a:buNone/>
            </a:pPr>
            <a:r>
              <a:rPr lang="fa-IR" sz="2000" b="1" dirty="0" smtClean="0">
                <a:solidFill>
                  <a:schemeClr val="tx2"/>
                </a:solidFill>
                <a:latin typeface="+mj-lt"/>
                <a:ea typeface="+mj-ea"/>
                <a:cs typeface="+mj-cs"/>
              </a:rPr>
              <a:t>3. موافقت با دين</a:t>
            </a:r>
            <a:endParaRPr lang="en-US" sz="2000" b="1" dirty="0" smtClean="0">
              <a:solidFill>
                <a:schemeClr val="tx2"/>
              </a:solidFill>
              <a:latin typeface="+mj-lt"/>
              <a:ea typeface="+mj-ea"/>
              <a:cs typeface="+mj-cs"/>
            </a:endParaRPr>
          </a:p>
          <a:p>
            <a:pPr algn="just"/>
            <a:r>
              <a:rPr lang="fa-IR" sz="2600" b="1" dirty="0" smtClean="0">
                <a:cs typeface="+mn-cs"/>
              </a:rPr>
              <a:t>طبق اين اصطلاح، هر چند علوم روش‌هاي خاص خود را دارند، مانند تجربه و قياس عقلي و ... و ممکن است به صورت مستقيم به وحي منتهي نشوند،‌ اما چون مورد تأييد دين و اولياي دين است،‌ ديني ناميده مي‌شود.</a:t>
            </a:r>
            <a:endParaRPr lang="en-US" sz="2600" b="1" dirty="0" smtClean="0">
              <a:cs typeface="+mn-cs"/>
            </a:endParaRPr>
          </a:p>
          <a:p>
            <a:pPr lvl="0" algn="just">
              <a:buNone/>
            </a:pPr>
            <a:endParaRPr lang="fa-IR" sz="2000" b="1" dirty="0" smtClean="0">
              <a:solidFill>
                <a:schemeClr val="tx2"/>
              </a:solidFill>
              <a:latin typeface="+mj-lt"/>
              <a:ea typeface="+mj-ea"/>
              <a:cs typeface="+mj-cs"/>
            </a:endParaRPr>
          </a:p>
          <a:p>
            <a:pPr lvl="0" algn="just">
              <a:buNone/>
            </a:pPr>
            <a:r>
              <a:rPr lang="fa-IR" sz="2000" b="1" dirty="0" smtClean="0">
                <a:solidFill>
                  <a:schemeClr val="tx2"/>
                </a:solidFill>
                <a:latin typeface="+mj-lt"/>
                <a:ea typeface="+mj-ea"/>
                <a:cs typeface="+mj-cs"/>
              </a:rPr>
              <a:t>4. بهره‌گيري از منابع اختصاصي دين</a:t>
            </a:r>
            <a:endParaRPr lang="en-US" sz="2000" b="1" dirty="0" smtClean="0">
              <a:solidFill>
                <a:schemeClr val="tx2"/>
              </a:solidFill>
              <a:latin typeface="+mj-lt"/>
              <a:ea typeface="+mj-ea"/>
              <a:cs typeface="+mj-cs"/>
            </a:endParaRPr>
          </a:p>
          <a:p>
            <a:pPr algn="just"/>
            <a:r>
              <a:rPr lang="fa-IR" sz="2600" b="1" dirty="0" smtClean="0">
                <a:cs typeface="+mn-cs"/>
              </a:rPr>
              <a:t>بر اين اساس،‌ معلوماتي که با کشف يقيني و روش صحيح،‌ از کتاب و سنت معتبر استنباط شود، علم ديني نام دارد. چيزهايي که راه سعادت و شقاوت را براي انسان مشخص مي‌کند. </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914400"/>
          </a:xfrm>
        </p:spPr>
        <p:txBody>
          <a:bodyPr>
            <a:normAutofit/>
          </a:bodyPr>
          <a:lstStyle/>
          <a:p>
            <a:pPr algn="r"/>
            <a:r>
              <a:rPr lang="fa-IR" sz="2400" b="1" dirty="0" smtClean="0"/>
              <a:t>تعريف علم، دين و علم ديني</a:t>
            </a:r>
            <a:endParaRPr lang="fa-IR" sz="2400" b="1" dirty="0"/>
          </a:p>
        </p:txBody>
      </p:sp>
      <p:sp>
        <p:nvSpPr>
          <p:cNvPr id="3" name="Content Placeholder 2"/>
          <p:cNvSpPr>
            <a:spLocks noGrp="1"/>
          </p:cNvSpPr>
          <p:nvPr>
            <p:ph idx="1"/>
          </p:nvPr>
        </p:nvSpPr>
        <p:spPr>
          <a:xfrm>
            <a:off x="1371600" y="1371600"/>
            <a:ext cx="6629400" cy="4953000"/>
          </a:xfrm>
        </p:spPr>
        <p:txBody>
          <a:bodyPr/>
          <a:lstStyle/>
          <a:p>
            <a:pPr lvl="0" algn="just">
              <a:buNone/>
            </a:pPr>
            <a:r>
              <a:rPr lang="fa-IR" sz="2000" b="1" dirty="0" smtClean="0">
                <a:solidFill>
                  <a:schemeClr val="tx2"/>
                </a:solidFill>
                <a:latin typeface="+mj-lt"/>
                <a:ea typeface="+mj-ea"/>
                <a:cs typeface="+mj-cs"/>
              </a:rPr>
              <a:t>5. خدمت به دين</a:t>
            </a:r>
            <a:endParaRPr lang="en-US" sz="2000" b="1" dirty="0" smtClean="0">
              <a:solidFill>
                <a:schemeClr val="tx2"/>
              </a:solidFill>
              <a:latin typeface="+mj-lt"/>
              <a:ea typeface="+mj-ea"/>
              <a:cs typeface="+mj-cs"/>
            </a:endParaRPr>
          </a:p>
          <a:p>
            <a:pPr algn="just"/>
            <a:r>
              <a:rPr lang="fa-IR" sz="2600" b="1" dirty="0" smtClean="0">
                <a:cs typeface="+mn-cs"/>
              </a:rPr>
              <a:t>علم ديني آن است که علم براي اثبات مسائل ديني به کار گرفته شود، نظير فلسفه، ادبيات و ... </a:t>
            </a:r>
          </a:p>
          <a:p>
            <a:pPr algn="just"/>
            <a:endParaRPr lang="fa-IR" sz="2600" b="1" dirty="0" smtClean="0">
              <a:cs typeface="+mn-cs"/>
            </a:endParaRPr>
          </a:p>
          <a:p>
            <a:pPr algn="just">
              <a:buNone/>
            </a:pPr>
            <a:r>
              <a:rPr lang="fa-IR" sz="2000" b="1" dirty="0" smtClean="0">
                <a:solidFill>
                  <a:schemeClr val="tx2"/>
                </a:solidFill>
                <a:latin typeface="+mj-lt"/>
                <a:ea typeface="+mj-ea"/>
                <a:cs typeface="+mj-cs"/>
              </a:rPr>
              <a:t>6. در چارچوب جهان‌بيني ديني بودن</a:t>
            </a:r>
          </a:p>
          <a:p>
            <a:pPr algn="just"/>
            <a:r>
              <a:rPr lang="fa-IR" sz="2600" b="1" dirty="0" smtClean="0">
                <a:cs typeface="+mn-cs"/>
              </a:rPr>
              <a:t>اگر مطالعه طبيعت، جامعه و انسان در چارچوب جهان‌بيني ديني انجام گيرد، علم ديني است و اگر فارغ از جهان‌بيني ديني صورت گيرد، علم سکولار است </a:t>
            </a:r>
            <a:r>
              <a:rPr lang="fa-IR" sz="2000" b="1" dirty="0" smtClean="0">
                <a:cs typeface="+mn-cs"/>
              </a:rPr>
              <a:t>(ر. ک: گلشني، </a:t>
            </a:r>
            <a:r>
              <a:rPr lang="fa-IR" sz="2000" b="1" i="1" dirty="0" smtClean="0">
                <a:cs typeface="+mn-cs"/>
              </a:rPr>
              <a:t>از علم سکولار تا علم ديني</a:t>
            </a:r>
            <a:r>
              <a:rPr lang="fa-IR" sz="2000" b="1" dirty="0" smtClean="0">
                <a:cs typeface="+mn-cs"/>
              </a:rPr>
              <a:t>، 33-34).</a:t>
            </a:r>
            <a:endParaRPr lang="en-US" sz="2400" b="1" dirty="0" smtClean="0">
              <a:cs typeface="+mn-cs"/>
            </a:endParaRPr>
          </a:p>
          <a:p>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362200" y="1752600"/>
            <a:ext cx="4495800" cy="28194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rtl="1" fontAlgn="auto">
              <a:spcBef>
                <a:spcPts val="0"/>
              </a:spcBef>
              <a:spcAft>
                <a:spcPts val="0"/>
              </a:spcAft>
              <a:defRPr/>
            </a:pPr>
            <a:r>
              <a:rPr lang="fa-IR" sz="5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قلمرو علم و دين</a:t>
            </a:r>
            <a:endParaRPr lang="fa-IR" sz="54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685800"/>
          </a:xfrm>
        </p:spPr>
        <p:txBody>
          <a:bodyPr>
            <a:normAutofit/>
          </a:bodyPr>
          <a:lstStyle/>
          <a:p>
            <a:pPr algn="r"/>
            <a:r>
              <a:rPr lang="fa-IR" sz="2400" b="1" dirty="0" smtClean="0"/>
              <a:t>فهرست مطالب</a:t>
            </a:r>
            <a:endParaRPr lang="fa-IR" sz="2400" b="1" dirty="0"/>
          </a:p>
        </p:txBody>
      </p:sp>
      <p:sp>
        <p:nvSpPr>
          <p:cNvPr id="3" name="Content Placeholder 2"/>
          <p:cNvSpPr>
            <a:spLocks noGrp="1"/>
          </p:cNvSpPr>
          <p:nvPr>
            <p:ph idx="1"/>
          </p:nvPr>
        </p:nvSpPr>
        <p:spPr>
          <a:xfrm>
            <a:off x="457200" y="1143000"/>
            <a:ext cx="7772400" cy="5181600"/>
          </a:xfrm>
        </p:spPr>
        <p:txBody>
          <a:bodyPr>
            <a:noAutofit/>
          </a:bodyPr>
          <a:lstStyle/>
          <a:p>
            <a:r>
              <a:rPr lang="fa-IR" b="1" dirty="0" smtClean="0"/>
              <a:t>تعريف علم ديني</a:t>
            </a:r>
          </a:p>
          <a:p>
            <a:r>
              <a:rPr lang="fa-IR" b="1" dirty="0" smtClean="0"/>
              <a:t>پيشينه تاريخي علم ديني در اسلام</a:t>
            </a:r>
          </a:p>
          <a:p>
            <a:r>
              <a:rPr lang="fa-IR" b="1" dirty="0" smtClean="0"/>
              <a:t>علل گرايش به علم ديني</a:t>
            </a:r>
          </a:p>
          <a:p>
            <a:r>
              <a:rPr lang="fa-IR" b="1" dirty="0" smtClean="0"/>
              <a:t>امکان يا عدم امکان علم ديني</a:t>
            </a:r>
            <a:endParaRPr lang="en-US" b="1" dirty="0" smtClean="0"/>
          </a:p>
          <a:p>
            <a:r>
              <a:rPr lang="fa-IR" b="1" dirty="0" smtClean="0"/>
              <a:t>ضرورت علم ديني</a:t>
            </a:r>
          </a:p>
          <a:p>
            <a:r>
              <a:rPr lang="fa-IR" b="1" dirty="0" smtClean="0"/>
              <a:t>تعريف علم، دين و علم ديني</a:t>
            </a:r>
          </a:p>
          <a:p>
            <a:r>
              <a:rPr lang="fa-IR" b="1" dirty="0" smtClean="0"/>
              <a:t>قلمرو علم و دين</a:t>
            </a:r>
            <a:endParaRPr lang="en-US" b="1" dirty="0" smtClean="0"/>
          </a:p>
          <a:p>
            <a:r>
              <a:rPr lang="fa-IR" b="1" dirty="0" smtClean="0"/>
              <a:t>راز تعدد علوم</a:t>
            </a:r>
          </a:p>
          <a:p>
            <a:r>
              <a:rPr lang="fa-IR" b="1" dirty="0" smtClean="0"/>
              <a:t>روش تحقيق در علم و دين</a:t>
            </a:r>
          </a:p>
          <a:p>
            <a:r>
              <a:rPr lang="fa-IR" b="1" dirty="0" smtClean="0"/>
              <a:t>رويکردها به علم ديني </a:t>
            </a:r>
          </a:p>
          <a:p>
            <a:r>
              <a:rPr lang="fa-IR" b="1" dirty="0" smtClean="0"/>
              <a:t>آسيب‌شناسي علم ديني</a:t>
            </a:r>
          </a:p>
          <a:p>
            <a:r>
              <a:rPr lang="fa-IR" b="1" dirty="0" smtClean="0"/>
              <a:t>دانشگاه اسلامي</a:t>
            </a:r>
            <a:endParaRPr lang="fa-IR"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696200" cy="438912"/>
          </a:xfrm>
        </p:spPr>
        <p:txBody>
          <a:bodyPr>
            <a:normAutofit/>
          </a:bodyPr>
          <a:lstStyle/>
          <a:p>
            <a:pPr algn="r"/>
            <a:r>
              <a:rPr lang="fa-IR" sz="2400" b="1" dirty="0" smtClean="0"/>
              <a:t>قلمرو علم و دين</a:t>
            </a:r>
            <a:endParaRPr lang="fa-IR" sz="2400" b="1" dirty="0"/>
          </a:p>
        </p:txBody>
      </p:sp>
      <p:sp>
        <p:nvSpPr>
          <p:cNvPr id="3" name="Content Placeholder 2"/>
          <p:cNvSpPr>
            <a:spLocks noGrp="1"/>
          </p:cNvSpPr>
          <p:nvPr>
            <p:ph idx="1"/>
          </p:nvPr>
        </p:nvSpPr>
        <p:spPr>
          <a:xfrm>
            <a:off x="990600" y="1371600"/>
            <a:ext cx="7315200" cy="4953000"/>
          </a:xfrm>
        </p:spPr>
        <p:txBody>
          <a:bodyPr>
            <a:noAutofit/>
          </a:bodyPr>
          <a:lstStyle/>
          <a:p>
            <a:pPr algn="just"/>
            <a:r>
              <a:rPr lang="ar-SA" sz="2600" b="1" dirty="0" smtClean="0">
                <a:cs typeface="+mn-cs"/>
              </a:rPr>
              <a:t>طبق تعريف علم، قلمرو علم </a:t>
            </a:r>
            <a:r>
              <a:rPr lang="fa-IR" sz="2600" b="1" dirty="0" smtClean="0">
                <a:cs typeface="+mn-cs"/>
              </a:rPr>
              <a:t>همة </a:t>
            </a:r>
            <a:r>
              <a:rPr lang="ar-SA" sz="2600" b="1" dirty="0" smtClean="0">
                <a:cs typeface="+mn-cs"/>
              </a:rPr>
              <a:t>مسائل قابل تجربه </a:t>
            </a:r>
            <a:r>
              <a:rPr lang="fa-IR" sz="2600" b="1" dirty="0" smtClean="0">
                <a:cs typeface="+mn-cs"/>
              </a:rPr>
              <a:t>است</a:t>
            </a:r>
            <a:r>
              <a:rPr lang="ar-SA" sz="2600" b="1" dirty="0" smtClean="0">
                <a:cs typeface="+mn-cs"/>
              </a:rPr>
              <a:t>. اگر چيزي قابل تجربه نباشد، علم</a:t>
            </a:r>
            <a:r>
              <a:rPr lang="fa-IR" sz="2600" b="1" dirty="0" smtClean="0">
                <a:cs typeface="+mn-cs"/>
              </a:rPr>
              <a:t>ي نيست.</a:t>
            </a:r>
          </a:p>
          <a:p>
            <a:pPr algn="just"/>
            <a:r>
              <a:rPr lang="ar-SA" sz="2600" b="1" dirty="0" smtClean="0">
                <a:cs typeface="+mn-cs"/>
              </a:rPr>
              <a:t>بنابراين، مسائل متافيزيکي، </a:t>
            </a:r>
            <a:r>
              <a:rPr lang="fa-IR" sz="2600" b="1" dirty="0" smtClean="0">
                <a:cs typeface="+mn-cs"/>
              </a:rPr>
              <a:t>خدا، وحي، </a:t>
            </a:r>
            <a:r>
              <a:rPr lang="ar-SA" sz="2600" b="1" dirty="0" smtClean="0">
                <a:cs typeface="+mn-cs"/>
              </a:rPr>
              <a:t>مسائل بعد از مرگ، قيامت، و ...</a:t>
            </a:r>
            <a:r>
              <a:rPr lang="fa-IR" sz="2600" b="1" dirty="0" smtClean="0">
                <a:cs typeface="+mn-cs"/>
              </a:rPr>
              <a:t> </a:t>
            </a:r>
            <a:r>
              <a:rPr lang="ar-SA" sz="2600" b="1" dirty="0" smtClean="0">
                <a:cs typeface="+mn-cs"/>
              </a:rPr>
              <a:t>از قلمرو علم خارج است</a:t>
            </a:r>
            <a:r>
              <a:rPr lang="fa-IR" sz="2600" b="1" dirty="0" smtClean="0">
                <a:cs typeface="+mn-cs"/>
              </a:rPr>
              <a:t>.</a:t>
            </a:r>
          </a:p>
          <a:p>
            <a:pPr algn="just"/>
            <a:r>
              <a:rPr lang="ar-SA" sz="2600" b="1" dirty="0" smtClean="0">
                <a:cs typeface="+mn-cs"/>
              </a:rPr>
              <a:t>ولي همه اين مسائل </a:t>
            </a:r>
            <a:r>
              <a:rPr lang="fa-IR" sz="2600" b="1" dirty="0" smtClean="0">
                <a:cs typeface="+mn-cs"/>
              </a:rPr>
              <a:t>در دين </a:t>
            </a:r>
            <a:r>
              <a:rPr lang="ar-SA" sz="2600" b="1" dirty="0" smtClean="0">
                <a:cs typeface="+mn-cs"/>
              </a:rPr>
              <a:t>وجود دارد</a:t>
            </a:r>
            <a:r>
              <a:rPr lang="fa-IR" sz="2600" b="1" dirty="0" smtClean="0">
                <a:cs typeface="+mn-cs"/>
              </a:rPr>
              <a:t> و</a:t>
            </a:r>
            <a:r>
              <a:rPr lang="ar-SA" sz="2600" b="1" dirty="0" smtClean="0">
                <a:cs typeface="+mn-cs"/>
              </a:rPr>
              <a:t> بايد </a:t>
            </a:r>
            <a:r>
              <a:rPr lang="fa-IR" sz="2600" b="1" dirty="0" smtClean="0">
                <a:cs typeface="+mn-cs"/>
              </a:rPr>
              <a:t>آنها را </a:t>
            </a:r>
            <a:r>
              <a:rPr lang="ar-SA" sz="2600" b="1" dirty="0" smtClean="0">
                <a:cs typeface="+mn-cs"/>
              </a:rPr>
              <a:t>اثبات کنيم. پس قلمرو دين از يک جهت خيلي وسيع‌تر از قلمرو علم است</a:t>
            </a:r>
            <a:r>
              <a:rPr lang="en-US" sz="2600" b="1" dirty="0" smtClean="0">
                <a:cs typeface="+mn-cs"/>
              </a:rPr>
              <a:t>.</a:t>
            </a:r>
            <a:endParaRPr lang="fa-IR" sz="2600" b="1" dirty="0" smtClean="0">
              <a:cs typeface="+mn-cs"/>
            </a:endParaRPr>
          </a:p>
          <a:p>
            <a:pPr algn="just"/>
            <a:endParaRPr lang="fa-IR" b="1" dirty="0" smtClean="0"/>
          </a:p>
          <a:p>
            <a:pPr algn="just"/>
            <a:r>
              <a:rPr lang="ar-SA" b="1" dirty="0" smtClean="0"/>
              <a:t>از </a:t>
            </a:r>
            <a:r>
              <a:rPr lang="fa-IR" b="1" dirty="0" smtClean="0"/>
              <a:t>سوي ديگر</a:t>
            </a:r>
            <a:r>
              <a:rPr lang="ar-SA" b="1" dirty="0" smtClean="0"/>
              <a:t>، علم به چيزهايي مي‌پردازد که دين با آن</a:t>
            </a:r>
            <a:r>
              <a:rPr lang="fa-IR" b="1" dirty="0" smtClean="0"/>
              <a:t>ها</a:t>
            </a:r>
            <a:r>
              <a:rPr lang="ar-SA" b="1" dirty="0" smtClean="0"/>
              <a:t> کاري ندارد. بسياري از مسائل علمي هست که مستقيما با دين سروکار ندارد. هر کس هر نظري در علم داشته باشد مي‌تواند دين خودش را داشته باشد. مثل آنکه اتم از چه چيزهايي تشکيل شده است؟ چند جور اتم داريم؟ چند نوع عنصر وجود دارد؟ </a:t>
            </a:r>
            <a:endParaRPr lang="fa-IR" b="1" dirty="0" smtClean="0"/>
          </a:p>
          <a:p>
            <a:pPr algn="just"/>
            <a:endParaRPr lang="en-US" sz="2600" b="1" dirty="0" smtClean="0">
              <a:cs typeface="+mn-cs"/>
            </a:endParaRPr>
          </a:p>
          <a:p>
            <a:pPr algn="just">
              <a:tabLst>
                <a:tab pos="1943100" algn="l"/>
              </a:tabLst>
            </a:pP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620000" cy="362712"/>
          </a:xfrm>
        </p:spPr>
        <p:txBody>
          <a:bodyPr>
            <a:noAutofit/>
          </a:bodyPr>
          <a:lstStyle/>
          <a:p>
            <a:pPr algn="r"/>
            <a:r>
              <a:rPr lang="fa-IR" sz="2400" b="1" dirty="0" smtClean="0"/>
              <a:t>قلمرو علم و دين</a:t>
            </a:r>
            <a:endParaRPr lang="fa-IR" sz="2400" b="1" dirty="0"/>
          </a:p>
        </p:txBody>
      </p:sp>
      <p:sp>
        <p:nvSpPr>
          <p:cNvPr id="3" name="Content Placeholder 2"/>
          <p:cNvSpPr>
            <a:spLocks noGrp="1"/>
          </p:cNvSpPr>
          <p:nvPr>
            <p:ph idx="1"/>
          </p:nvPr>
        </p:nvSpPr>
        <p:spPr>
          <a:xfrm>
            <a:off x="1066800" y="1295400"/>
            <a:ext cx="7086600" cy="5029200"/>
          </a:xfrm>
        </p:spPr>
        <p:txBody>
          <a:bodyPr>
            <a:noAutofit/>
          </a:bodyPr>
          <a:lstStyle/>
          <a:p>
            <a:pPr algn="just"/>
            <a:r>
              <a:rPr lang="fa-IR" sz="2600" b="1" dirty="0" smtClean="0">
                <a:cs typeface="+mn-cs"/>
              </a:rPr>
              <a:t>نيز، با </a:t>
            </a:r>
            <a:r>
              <a:rPr lang="ar-SA" sz="2600" b="1" dirty="0" smtClean="0">
                <a:cs typeface="+mn-cs"/>
              </a:rPr>
              <a:t>مسامحه </a:t>
            </a:r>
            <a:r>
              <a:rPr lang="fa-IR" sz="2600" b="1" dirty="0" smtClean="0">
                <a:cs typeface="+mn-cs"/>
              </a:rPr>
              <a:t>مي‌توان </a:t>
            </a:r>
            <a:r>
              <a:rPr lang="ar-SA" sz="2600" b="1" dirty="0" smtClean="0">
                <a:cs typeface="+mn-cs"/>
              </a:rPr>
              <a:t>بعضي از مسائل ديني را هم تجربي دان</a:t>
            </a:r>
            <a:r>
              <a:rPr lang="fa-IR" sz="2600" b="1" dirty="0" smtClean="0">
                <a:cs typeface="+mn-cs"/>
              </a:rPr>
              <a:t>ست</a:t>
            </a:r>
            <a:r>
              <a:rPr lang="ar-SA" sz="2600" b="1" dirty="0" smtClean="0">
                <a:cs typeface="+mn-cs"/>
              </a:rPr>
              <a:t>،</a:t>
            </a:r>
            <a:r>
              <a:rPr lang="fa-IR" sz="2600" b="1" dirty="0" smtClean="0">
                <a:cs typeface="+mn-cs"/>
              </a:rPr>
              <a:t> مانند «</a:t>
            </a:r>
            <a:r>
              <a:rPr lang="ar-SA" sz="2600" b="1" dirty="0" smtClean="0">
                <a:cs typeface="+mn-cs"/>
              </a:rPr>
              <a:t>وَ زِنُوا بِالْقِسْطاسِ الْمُسْتَقيمِ ذلِكَ خَيْرٌ وَ أَحْسَنُ تَأْويلا</a:t>
            </a:r>
            <a:r>
              <a:rPr lang="fa-IR" sz="2600" b="1" dirty="0" smtClean="0">
                <a:cs typeface="+mn-cs"/>
              </a:rPr>
              <a:t>ً» (اسراء: 35)</a:t>
            </a:r>
            <a:r>
              <a:rPr lang="ar-SA" sz="2600" b="1" dirty="0" smtClean="0">
                <a:cs typeface="+mn-cs"/>
              </a:rPr>
              <a:t>. </a:t>
            </a:r>
            <a:endParaRPr lang="fa-IR" sz="2600" b="1" dirty="0" smtClean="0">
              <a:cs typeface="+mn-cs"/>
            </a:endParaRPr>
          </a:p>
          <a:p>
            <a:pPr algn="just">
              <a:buFont typeface="Wingdings" pitchFamily="2" charset="2"/>
              <a:buChar char="§"/>
            </a:pPr>
            <a:r>
              <a:rPr lang="ar-SA" sz="2600" b="1" dirty="0" smtClean="0">
                <a:cs typeface="+mn-cs"/>
              </a:rPr>
              <a:t>اين قابل تجربه است که کم‌فروشي باعث سلب اطمينان جامعه، </a:t>
            </a:r>
            <a:r>
              <a:rPr lang="fa-IR" sz="2600" b="1" dirty="0" smtClean="0">
                <a:cs typeface="+mn-cs"/>
              </a:rPr>
              <a:t>بدبيني مردم </a:t>
            </a:r>
            <a:r>
              <a:rPr lang="ar-SA" sz="2600" b="1" dirty="0" smtClean="0">
                <a:cs typeface="+mn-cs"/>
              </a:rPr>
              <a:t>نسبت به يکديگر</a:t>
            </a:r>
            <a:r>
              <a:rPr lang="fa-IR" sz="2600" b="1" dirty="0" smtClean="0">
                <a:cs typeface="+mn-cs"/>
              </a:rPr>
              <a:t> و</a:t>
            </a:r>
            <a:r>
              <a:rPr lang="ar-SA" sz="2600" b="1" dirty="0" smtClean="0">
                <a:cs typeface="+mn-cs"/>
              </a:rPr>
              <a:t> زمين</a:t>
            </a:r>
            <a:r>
              <a:rPr lang="fa-IR" sz="2600" b="1" dirty="0" smtClean="0">
                <a:cs typeface="+mn-cs"/>
              </a:rPr>
              <a:t>ة</a:t>
            </a:r>
            <a:r>
              <a:rPr lang="ar-SA" sz="2600" b="1" dirty="0" smtClean="0">
                <a:cs typeface="+mn-cs"/>
              </a:rPr>
              <a:t> ضرر زدن به ديگران </a:t>
            </a:r>
            <a:r>
              <a:rPr lang="fa-IR" sz="2600" b="1" dirty="0" smtClean="0">
                <a:cs typeface="+mn-cs"/>
              </a:rPr>
              <a:t>است (ضرر ملموس همين دنيايي).</a:t>
            </a:r>
          </a:p>
          <a:p>
            <a:pPr algn="just">
              <a:buFont typeface="Wingdings" pitchFamily="2" charset="2"/>
              <a:buChar char="§"/>
            </a:pPr>
            <a:endParaRPr lang="fa-IR" b="1" dirty="0" smtClean="0"/>
          </a:p>
          <a:p>
            <a:pPr algn="just"/>
            <a:r>
              <a:rPr lang="ar-SA" b="1" dirty="0" smtClean="0"/>
              <a:t>پس رابطه بين قلمرو دين و قلمرو علم، «عموم و خصوص مِن وَجه» است</a:t>
            </a:r>
            <a:r>
              <a:rPr lang="fa-IR" b="1" dirty="0" smtClean="0"/>
              <a:t>؛</a:t>
            </a:r>
          </a:p>
          <a:p>
            <a:pPr algn="just">
              <a:buFont typeface="Wingdings" pitchFamily="2" charset="2"/>
              <a:buChar char="§"/>
            </a:pPr>
            <a:r>
              <a:rPr lang="ar-SA" b="1" dirty="0" smtClean="0"/>
              <a:t>بعضي </a:t>
            </a:r>
            <a:r>
              <a:rPr lang="fa-IR" b="1" dirty="0" smtClean="0"/>
              <a:t>از </a:t>
            </a:r>
            <a:r>
              <a:rPr lang="ar-SA" b="1" dirty="0" smtClean="0"/>
              <a:t>مسائل هم مربوط به علم است و هم مربوط به دين</a:t>
            </a:r>
            <a:r>
              <a:rPr lang="fa-IR" b="1" dirty="0" smtClean="0"/>
              <a:t>.</a:t>
            </a:r>
          </a:p>
          <a:p>
            <a:pPr algn="just">
              <a:buFont typeface="Wingdings" pitchFamily="2" charset="2"/>
              <a:buChar char="§"/>
            </a:pPr>
            <a:r>
              <a:rPr lang="ar-SA" b="1" dirty="0" smtClean="0"/>
              <a:t>بعضي </a:t>
            </a:r>
            <a:r>
              <a:rPr lang="fa-IR" b="1" dirty="0" smtClean="0"/>
              <a:t>از </a:t>
            </a:r>
            <a:r>
              <a:rPr lang="ar-SA" b="1" dirty="0" smtClean="0"/>
              <a:t>مسائل فقط مربوط به علم است</a:t>
            </a:r>
            <a:r>
              <a:rPr lang="fa-IR" b="1" dirty="0" smtClean="0"/>
              <a:t>.</a:t>
            </a:r>
          </a:p>
          <a:p>
            <a:pPr algn="just">
              <a:buFont typeface="Wingdings" pitchFamily="2" charset="2"/>
              <a:buChar char="§"/>
            </a:pPr>
            <a:r>
              <a:rPr lang="ar-SA" b="1" dirty="0" smtClean="0"/>
              <a:t>بعضي </a:t>
            </a:r>
            <a:r>
              <a:rPr lang="fa-IR" b="1" dirty="0" smtClean="0"/>
              <a:t>از </a:t>
            </a:r>
            <a:r>
              <a:rPr lang="ar-SA" b="1" dirty="0" smtClean="0"/>
              <a:t>مسائل </a:t>
            </a:r>
            <a:r>
              <a:rPr lang="fa-IR" b="1" dirty="0" smtClean="0"/>
              <a:t>فقط </a:t>
            </a:r>
            <a:r>
              <a:rPr lang="ar-SA" b="1" dirty="0" smtClean="0"/>
              <a:t>مربوط به دين است. </a:t>
            </a:r>
            <a:endParaRPr lang="fa-IR" b="1" dirty="0" smtClean="0"/>
          </a:p>
          <a:p>
            <a:pPr algn="just">
              <a:buFont typeface="Wingdings" pitchFamily="2" charset="2"/>
              <a:buChar char="§"/>
            </a:pPr>
            <a:endParaRPr lang="fa-IR" sz="2400" dirty="0" smtClean="0">
              <a:cs typeface="B Lotus" pitchFamily="2" charset="-78"/>
            </a:endParaRPr>
          </a:p>
          <a:p>
            <a:endParaRPr lang="fa-IR" sz="2400" dirty="0" smtClean="0"/>
          </a:p>
          <a:p>
            <a:pPr algn="just">
              <a:buFont typeface="Wingdings" pitchFamily="2" charset="2"/>
              <a:buChar char="§"/>
            </a:pPr>
            <a:endParaRPr lang="fa-IR" b="1" dirty="0" smtClean="0"/>
          </a:p>
          <a:p>
            <a:pPr algn="just">
              <a:buFont typeface="Wingdings" pitchFamily="2" charset="2"/>
              <a:buChar char="§"/>
            </a:pP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772400" cy="362712"/>
          </a:xfrm>
        </p:spPr>
        <p:txBody>
          <a:bodyPr>
            <a:noAutofit/>
          </a:bodyPr>
          <a:lstStyle/>
          <a:p>
            <a:pPr algn="r"/>
            <a:r>
              <a:rPr lang="ar-SA" sz="2400" b="1" dirty="0" smtClean="0"/>
              <a:t>قلمرو دين</a:t>
            </a:r>
            <a:endParaRPr lang="fa-IR" sz="2400" b="1" dirty="0"/>
          </a:p>
        </p:txBody>
      </p:sp>
      <p:sp>
        <p:nvSpPr>
          <p:cNvPr id="3" name="Content Placeholder 2"/>
          <p:cNvSpPr>
            <a:spLocks noGrp="1"/>
          </p:cNvSpPr>
          <p:nvPr>
            <p:ph idx="1"/>
          </p:nvPr>
        </p:nvSpPr>
        <p:spPr>
          <a:xfrm>
            <a:off x="914400" y="1219200"/>
            <a:ext cx="7391400" cy="5105400"/>
          </a:xfrm>
        </p:spPr>
        <p:txBody>
          <a:bodyPr>
            <a:noAutofit/>
          </a:bodyPr>
          <a:lstStyle/>
          <a:p>
            <a:pPr algn="just">
              <a:buNone/>
            </a:pPr>
            <a:r>
              <a:rPr lang="fa-IR" sz="2000" b="1" dirty="0" smtClean="0">
                <a:solidFill>
                  <a:schemeClr val="tx2"/>
                </a:solidFill>
                <a:latin typeface="+mj-lt"/>
                <a:ea typeface="+mj-ea"/>
                <a:cs typeface="+mj-cs"/>
              </a:rPr>
              <a:t>قلمرو حداقلي و حداکثري دين</a:t>
            </a:r>
          </a:p>
          <a:p>
            <a:pPr marL="273050" indent="-101600" algn="just">
              <a:buNone/>
            </a:pPr>
            <a:endParaRPr lang="fa-IR" sz="2000" b="1" dirty="0" smtClean="0">
              <a:cs typeface="+mj-cs"/>
            </a:endParaRPr>
          </a:p>
          <a:p>
            <a:pPr marL="514350" indent="-514350" algn="just">
              <a:buNone/>
            </a:pPr>
            <a:r>
              <a:rPr lang="fa-IR" sz="2000" b="1" dirty="0" smtClean="0">
                <a:solidFill>
                  <a:schemeClr val="tx2"/>
                </a:solidFill>
                <a:latin typeface="+mj-lt"/>
                <a:ea typeface="+mj-ea"/>
                <a:cs typeface="+mj-cs"/>
              </a:rPr>
              <a:t>1. قلمرو حداقلي  </a:t>
            </a:r>
            <a:r>
              <a:rPr lang="fa-IR" sz="2600" b="1" dirty="0" smtClean="0">
                <a:cs typeface="+mn-cs"/>
              </a:rPr>
              <a:t>(امور معنوي، اخلاقي و اخروي)</a:t>
            </a:r>
            <a:endParaRPr lang="en-US" sz="2600" b="1" dirty="0" smtClean="0">
              <a:cs typeface="+mn-cs"/>
            </a:endParaRPr>
          </a:p>
          <a:p>
            <a:pPr marL="180975" indent="-180975" algn="just">
              <a:buFont typeface="Wingdings" pitchFamily="2" charset="2"/>
              <a:buChar char="§"/>
            </a:pPr>
            <a:r>
              <a:rPr lang="fa-IR" sz="2600" b="1" dirty="0" smtClean="0">
                <a:cs typeface="+mn-cs"/>
              </a:rPr>
              <a:t> </a:t>
            </a:r>
            <a:r>
              <a:rPr lang="ar-SA" sz="2600" b="1" dirty="0" smtClean="0">
                <a:cs typeface="+mn-cs"/>
              </a:rPr>
              <a:t>برخي دين را فقط </a:t>
            </a:r>
            <a:r>
              <a:rPr lang="fa-IR" sz="2600" b="1" dirty="0" smtClean="0">
                <a:cs typeface="+mn-cs"/>
              </a:rPr>
              <a:t>محدود در حصار </a:t>
            </a:r>
            <a:r>
              <a:rPr lang="ar-SA" sz="2600" b="1" dirty="0" smtClean="0">
                <a:cs typeface="+mn-cs"/>
              </a:rPr>
              <a:t>رابط</a:t>
            </a:r>
            <a:r>
              <a:rPr lang="fa-IR" sz="2600" b="1" dirty="0" smtClean="0">
                <a:cs typeface="+mn-cs"/>
              </a:rPr>
              <a:t>ة</a:t>
            </a:r>
            <a:r>
              <a:rPr lang="ar-SA" sz="2600" b="1" dirty="0" smtClean="0">
                <a:cs typeface="+mn-cs"/>
              </a:rPr>
              <a:t> انسان با خدا مي</a:t>
            </a:r>
            <a:r>
              <a:rPr lang="fa-IR" sz="2600" b="1" dirty="0" smtClean="0">
                <a:cs typeface="+mn-cs"/>
              </a:rPr>
              <a:t>‌</a:t>
            </a:r>
            <a:r>
              <a:rPr lang="ar-SA" sz="2600" b="1" dirty="0" smtClean="0">
                <a:cs typeface="+mn-cs"/>
              </a:rPr>
              <a:t>دانند، يعني دين فراتر از مسائل فردي ن</a:t>
            </a:r>
            <a:r>
              <a:rPr lang="fa-IR" sz="2600" b="1" dirty="0" smtClean="0">
                <a:cs typeface="+mn-cs"/>
              </a:rPr>
              <a:t>يست</a:t>
            </a:r>
            <a:r>
              <a:rPr lang="ar-SA" sz="2600" b="1" dirty="0" smtClean="0">
                <a:cs typeface="+mn-cs"/>
              </a:rPr>
              <a:t> و اگر جنب</a:t>
            </a:r>
            <a:r>
              <a:rPr lang="fa-IR" sz="2600" b="1" dirty="0" smtClean="0">
                <a:cs typeface="+mn-cs"/>
              </a:rPr>
              <a:t>ة</a:t>
            </a:r>
            <a:r>
              <a:rPr lang="ar-SA" sz="2600" b="1" dirty="0" smtClean="0">
                <a:cs typeface="+mn-cs"/>
              </a:rPr>
              <a:t> اجتماعي دارد، فرعي و آداب و رسومي مربوط به همين مسائل فردي است، مثل حضور در کليسا يا يک جشن مقدس</a:t>
            </a:r>
            <a:r>
              <a:rPr lang="fa-IR" sz="2600" b="1" dirty="0" smtClean="0">
                <a:cs typeface="+mn-cs"/>
              </a:rPr>
              <a:t>؛ که مي‌تواند</a:t>
            </a:r>
            <a:r>
              <a:rPr lang="ar-SA" sz="2600" b="1" dirty="0" smtClean="0">
                <a:cs typeface="+mn-cs"/>
              </a:rPr>
              <a:t> اين رابطه را تقويت کند</a:t>
            </a:r>
            <a:r>
              <a:rPr lang="fa-IR" sz="2600" b="1" dirty="0" smtClean="0">
                <a:cs typeface="+mn-cs"/>
              </a:rPr>
              <a:t>.</a:t>
            </a:r>
          </a:p>
          <a:p>
            <a:pPr algn="just">
              <a:buFont typeface="Wingdings" pitchFamily="2" charset="2"/>
              <a:buChar char="§"/>
            </a:pPr>
            <a:r>
              <a:rPr lang="fa-IR" sz="2600" b="1" dirty="0" smtClean="0">
                <a:cs typeface="+mn-cs"/>
              </a:rPr>
              <a:t>يعني جايي که نه عقل کار مي‌کند، نه علم و نه هنر و ... . در اينجا دين</a:t>
            </a:r>
            <a:r>
              <a:rPr lang="ar-SA" sz="2600" b="1" dirty="0" smtClean="0">
                <a:cs typeface="+mn-cs"/>
              </a:rPr>
              <a:t> هيچ جنبه علمي ندارد</a:t>
            </a:r>
            <a:r>
              <a:rPr lang="fa-IR" sz="2600" b="1" dirty="0" smtClean="0">
                <a:cs typeface="+mn-cs"/>
              </a:rPr>
              <a:t> </a:t>
            </a:r>
            <a:r>
              <a:rPr lang="ar-SA" sz="2600" b="1" dirty="0" smtClean="0">
                <a:cs typeface="+mn-cs"/>
              </a:rPr>
              <a:t>و پذيرفتن و نپذيرفتن </a:t>
            </a:r>
            <a:r>
              <a:rPr lang="fa-IR" sz="2600" b="1" dirty="0" smtClean="0">
                <a:cs typeface="+mn-cs"/>
              </a:rPr>
              <a:t>آن</a:t>
            </a:r>
            <a:r>
              <a:rPr lang="ar-SA" sz="2600" b="1" dirty="0" smtClean="0">
                <a:cs typeface="+mn-cs"/>
              </a:rPr>
              <a:t> هم خيلي مشکل نيست </a:t>
            </a:r>
            <a:r>
              <a:rPr lang="fa-IR" sz="2600" b="1" dirty="0" smtClean="0">
                <a:cs typeface="+mn-cs"/>
              </a:rPr>
              <a:t>(</a:t>
            </a:r>
            <a:r>
              <a:rPr lang="ar-SA" sz="2600" b="1" dirty="0" smtClean="0">
                <a:cs typeface="+mn-cs"/>
              </a:rPr>
              <a:t>گرايش‌ سکولار</a:t>
            </a:r>
            <a:r>
              <a:rPr lang="fa-IR" sz="2600" b="1" dirty="0" smtClean="0">
                <a:cs typeface="+mn-cs"/>
              </a:rPr>
              <a:t>).</a:t>
            </a:r>
          </a:p>
          <a:p>
            <a:pPr algn="just">
              <a:buFont typeface="Wingdings" pitchFamily="2" charset="2"/>
              <a:buChar char="§"/>
            </a:pPr>
            <a:r>
              <a:rPr lang="fa-IR" sz="2600" b="1" dirty="0" smtClean="0">
                <a:cs typeface="+mn-cs"/>
              </a:rPr>
              <a:t>استدلال: آيا براي ساخت هواپيما، دارو، درمان، مصالح ساختماني و ... بايد سراغ دين رفت؟ خير!</a:t>
            </a:r>
          </a:p>
          <a:p>
            <a:pPr algn="just">
              <a:buFont typeface="Wingdings" pitchFamily="2" charset="2"/>
              <a:buChar char="§"/>
            </a:pPr>
            <a:endParaRPr lang="fa-IR" sz="2600" b="1" dirty="0" smtClean="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762000"/>
          </a:xfrm>
        </p:spPr>
        <p:txBody>
          <a:bodyPr>
            <a:normAutofit/>
          </a:bodyPr>
          <a:lstStyle/>
          <a:p>
            <a:pPr algn="r"/>
            <a:r>
              <a:rPr lang="fa-IR" sz="2400" b="1" dirty="0" smtClean="0"/>
              <a:t>قلمرو علم و دين</a:t>
            </a:r>
            <a:endParaRPr lang="fa-IR" sz="2400" b="1" dirty="0"/>
          </a:p>
        </p:txBody>
      </p:sp>
      <p:sp>
        <p:nvSpPr>
          <p:cNvPr id="3" name="Content Placeholder 2"/>
          <p:cNvSpPr>
            <a:spLocks noGrp="1"/>
          </p:cNvSpPr>
          <p:nvPr>
            <p:ph idx="1"/>
          </p:nvPr>
        </p:nvSpPr>
        <p:spPr>
          <a:xfrm>
            <a:off x="1066800" y="1371600"/>
            <a:ext cx="7315200" cy="4953000"/>
          </a:xfrm>
        </p:spPr>
        <p:txBody>
          <a:bodyPr>
            <a:normAutofit lnSpcReduction="10000"/>
          </a:bodyPr>
          <a:lstStyle/>
          <a:p>
            <a:pPr algn="just"/>
            <a:r>
              <a:rPr lang="fa-IR" sz="2600" b="1" dirty="0" smtClean="0">
                <a:cs typeface="+mn-cs"/>
              </a:rPr>
              <a:t>سياست، اقتصاد، مديريت، هنر و ... را از اهلش مي‌پرسيم.</a:t>
            </a:r>
          </a:p>
          <a:p>
            <a:pPr algn="just"/>
            <a:r>
              <a:rPr lang="fa-IR" sz="2600" b="1" dirty="0" smtClean="0">
                <a:cs typeface="+mn-cs"/>
              </a:rPr>
              <a:t>دين براي بن‌بست‌هاست؛ در تنگناها و پوچي‌ها، که اسباب ظاهري ناتوانند. در اينجا بهترين نيرو، اعتقاد به مافوق طبيعت است. </a:t>
            </a:r>
          </a:p>
          <a:p>
            <a:pPr algn="just"/>
            <a:r>
              <a:rPr lang="fa-IR" sz="2400" b="1" dirty="0" smtClean="0">
                <a:cs typeface="+mn-cs"/>
              </a:rPr>
              <a:t>«فَإِذَا رَكِبُوا فِي الْفُلْكِ دَعَوُا اللَّهَ مُخْلِصِينَ لَهُ الدِّينَ فَلَمَّا نَجَّاهُمْ إِلَى الْبَرِّ إِذَا هُمْ يُشْرِكُونَ» (عنکبوت/65)</a:t>
            </a:r>
          </a:p>
          <a:p>
            <a:pPr algn="just"/>
            <a:endParaRPr lang="fa-IR" sz="2600" b="1" dirty="0" smtClean="0">
              <a:cs typeface="+mn-cs"/>
            </a:endParaRPr>
          </a:p>
          <a:p>
            <a:pPr algn="just"/>
            <a:r>
              <a:rPr lang="fa-IR" sz="2600" b="1" dirty="0" smtClean="0">
                <a:cs typeface="+mn-cs"/>
              </a:rPr>
              <a:t>در اينجا دين با مسائل جدي زندگي مواجه نيست؛ دين يک سليقه و انتخاب است. هر روز مي‌توان تغيير داد</a:t>
            </a:r>
            <a:r>
              <a:rPr lang="fa-IR" b="1" dirty="0" smtClean="0"/>
              <a:t>. </a:t>
            </a:r>
          </a:p>
          <a:p>
            <a:pPr algn="just"/>
            <a:r>
              <a:rPr lang="fa-IR" b="1" dirty="0" smtClean="0"/>
              <a:t>به همين خاطر است که امروزه در غرب، به ويژه آمريکا، کارخانه دين‌سازي دارند. </a:t>
            </a:r>
            <a:r>
              <a:rPr lang="fa-IR" sz="2600" b="1" dirty="0" smtClean="0">
                <a:cs typeface="+mn-cs"/>
              </a:rPr>
              <a:t>کليساها و مذاهب ساختگي و کوچک فراوان.</a:t>
            </a:r>
          </a:p>
          <a:p>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762000"/>
          </a:xfrm>
        </p:spPr>
        <p:txBody>
          <a:bodyPr>
            <a:normAutofit/>
          </a:bodyPr>
          <a:lstStyle/>
          <a:p>
            <a:pPr algn="r"/>
            <a:r>
              <a:rPr lang="fa-IR" sz="2400" b="1" dirty="0" smtClean="0"/>
              <a:t>قلمرو علم و دين</a:t>
            </a:r>
            <a:endParaRPr lang="fa-IR" sz="2400" b="1" dirty="0"/>
          </a:p>
        </p:txBody>
      </p:sp>
      <p:sp>
        <p:nvSpPr>
          <p:cNvPr id="3" name="Content Placeholder 2"/>
          <p:cNvSpPr>
            <a:spLocks noGrp="1"/>
          </p:cNvSpPr>
          <p:nvPr>
            <p:ph idx="1"/>
          </p:nvPr>
        </p:nvSpPr>
        <p:spPr>
          <a:xfrm>
            <a:off x="1066800" y="1295400"/>
            <a:ext cx="7315200" cy="5029200"/>
          </a:xfrm>
        </p:spPr>
        <p:txBody>
          <a:bodyPr>
            <a:noAutofit/>
          </a:bodyPr>
          <a:lstStyle/>
          <a:p>
            <a:pPr algn="just">
              <a:buNone/>
            </a:pPr>
            <a:r>
              <a:rPr lang="fa-IR" sz="2000" b="1" dirty="0" smtClean="0">
                <a:solidFill>
                  <a:schemeClr val="tx2"/>
                </a:solidFill>
                <a:latin typeface="+mj-lt"/>
                <a:ea typeface="+mj-ea"/>
                <a:cs typeface="+mj-cs"/>
              </a:rPr>
              <a:t>2. قلمرو حداکثري</a:t>
            </a:r>
          </a:p>
          <a:p>
            <a:pPr algn="just"/>
            <a:r>
              <a:rPr lang="fa-IR" sz="2600" b="1" dirty="0" smtClean="0">
                <a:cs typeface="+mn-cs"/>
              </a:rPr>
              <a:t>دين در تمام عرصه‌هاي </a:t>
            </a:r>
            <a:r>
              <a:rPr lang="ar-SA" sz="2600" b="1" dirty="0" smtClean="0">
                <a:cs typeface="+mn-cs"/>
              </a:rPr>
              <a:t>فردي و اجتماعي، مادي و معنوي </a:t>
            </a:r>
            <a:r>
              <a:rPr lang="fa-IR" sz="2600" b="1" dirty="0" smtClean="0">
                <a:cs typeface="+mn-cs"/>
              </a:rPr>
              <a:t>و ... زندگي انسان حضور دارد؛ همة عرصه‌هاي دخيل در هدايت، سعادت و شقاوت ابدي. </a:t>
            </a:r>
          </a:p>
          <a:p>
            <a:pPr algn="just"/>
            <a:endParaRPr lang="fa-IR" sz="2600" b="1" dirty="0" smtClean="0">
              <a:cs typeface="+mn-cs"/>
            </a:endParaRPr>
          </a:p>
          <a:p>
            <a:pPr algn="just"/>
            <a:r>
              <a:rPr lang="fa-IR" sz="2600" b="1" dirty="0" smtClean="0">
                <a:cs typeface="+mn-cs"/>
              </a:rPr>
              <a:t>«تبياناً لکل شي» که لازمة هدايت است.</a:t>
            </a:r>
          </a:p>
          <a:p>
            <a:pPr algn="just"/>
            <a:r>
              <a:rPr lang="fa-IR" sz="2600" b="1" dirty="0" smtClean="0">
                <a:cs typeface="+mn-cs"/>
              </a:rPr>
              <a:t>البته نه به لحاظ کيفيت، بلکه به لحاظ روش (جهت ارزشي).</a:t>
            </a:r>
          </a:p>
          <a:p>
            <a:pPr algn="just"/>
            <a:r>
              <a:rPr lang="fa-IR" sz="2600" b="1" dirty="0" smtClean="0">
                <a:cs typeface="+mn-cs"/>
              </a:rPr>
              <a:t>دين، جاي صنعت، علم‌، هنر و فناوري را نمي‌گيرد.</a:t>
            </a:r>
          </a:p>
          <a:p>
            <a:pPr algn="just"/>
            <a:r>
              <a:rPr lang="fa-IR" sz="2600" b="1" dirty="0" smtClean="0">
                <a:cs typeface="+mn-cs"/>
              </a:rPr>
              <a:t>دين ساختمان‌سازي و آشپزي ياد نمي‌دهد، اما مي‌گويد چگونه بسازي حلال است و چگونه حرام.</a:t>
            </a:r>
          </a:p>
          <a:p>
            <a:pPr algn="just"/>
            <a:r>
              <a:rPr lang="fa-IR" sz="2600" b="1" dirty="0" smtClean="0">
                <a:cs typeface="+mn-cs"/>
              </a:rPr>
              <a:t>اساساً‌ کار دين بيان تعداد آسمان‌ها و منظومة شمسي و ... نيست. اگر هم گفته است، از باب تفضل و بيان هدايتي و ارشادي بوده (توجه دادن به نعمت‌ها) يا تسهيل بر مؤمنان.</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362200" y="1752600"/>
            <a:ext cx="4495800" cy="28194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rtl="1" fontAlgn="auto">
              <a:spcBef>
                <a:spcPts val="0"/>
              </a:spcBef>
              <a:spcAft>
                <a:spcPts val="0"/>
              </a:spcAft>
              <a:defRPr/>
            </a:pPr>
            <a:r>
              <a:rPr lang="fa-IR" sz="5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راز تعدد علوم</a:t>
            </a:r>
            <a:endParaRPr lang="fa-IR" sz="54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772400" cy="362712"/>
          </a:xfrm>
        </p:spPr>
        <p:txBody>
          <a:bodyPr>
            <a:noAutofit/>
          </a:bodyPr>
          <a:lstStyle/>
          <a:p>
            <a:pPr algn="r"/>
            <a:r>
              <a:rPr lang="fa-IR" sz="2400" b="1" dirty="0" smtClean="0"/>
              <a:t>راز تعدد علوم</a:t>
            </a:r>
            <a:endParaRPr lang="fa-IR" sz="2400" b="1" dirty="0"/>
          </a:p>
        </p:txBody>
      </p:sp>
      <p:sp>
        <p:nvSpPr>
          <p:cNvPr id="3" name="Content Placeholder 2"/>
          <p:cNvSpPr>
            <a:spLocks noGrp="1"/>
          </p:cNvSpPr>
          <p:nvPr>
            <p:ph idx="1"/>
          </p:nvPr>
        </p:nvSpPr>
        <p:spPr>
          <a:xfrm>
            <a:off x="838200" y="1219200"/>
            <a:ext cx="7467600" cy="5105400"/>
          </a:xfrm>
        </p:spPr>
        <p:txBody>
          <a:bodyPr>
            <a:noAutofit/>
          </a:bodyPr>
          <a:lstStyle/>
          <a:p>
            <a:pPr algn="just">
              <a:buNone/>
            </a:pPr>
            <a:r>
              <a:rPr lang="ar-SA" sz="2000" b="1" dirty="0" smtClean="0">
                <a:solidFill>
                  <a:schemeClr val="tx2"/>
                </a:solidFill>
                <a:latin typeface="+mj-lt"/>
                <a:ea typeface="+mj-ea"/>
                <a:cs typeface="+mj-cs"/>
              </a:rPr>
              <a:t>علم، مسائل است يا پاسخ صحيح به مسائل؟</a:t>
            </a:r>
            <a:endParaRPr lang="fa-IR" sz="2000" b="1" dirty="0" smtClean="0">
              <a:solidFill>
                <a:schemeClr val="tx2"/>
              </a:solidFill>
              <a:latin typeface="+mj-lt"/>
              <a:ea typeface="+mj-ea"/>
              <a:cs typeface="+mj-cs"/>
            </a:endParaRPr>
          </a:p>
          <a:p>
            <a:pPr algn="just">
              <a:buNone/>
            </a:pPr>
            <a:endParaRPr lang="fa-IR" sz="2600" b="1" dirty="0" smtClean="0">
              <a:cs typeface="+mn-cs"/>
            </a:endParaRPr>
          </a:p>
          <a:p>
            <a:pPr algn="just"/>
            <a:r>
              <a:rPr lang="ar-SA" sz="2600" b="1" dirty="0" smtClean="0">
                <a:cs typeface="+mn-cs"/>
              </a:rPr>
              <a:t>بحث‌هاي منطق‌دانان در زمين</a:t>
            </a:r>
            <a:r>
              <a:rPr lang="fa-IR" sz="2600" b="1" dirty="0" smtClean="0">
                <a:cs typeface="+mn-cs"/>
              </a:rPr>
              <a:t>ة</a:t>
            </a:r>
            <a:r>
              <a:rPr lang="ar-SA" sz="2600" b="1" dirty="0" smtClean="0">
                <a:cs typeface="+mn-cs"/>
              </a:rPr>
              <a:t> ماهيت علوم و تفاوت آن</a:t>
            </a:r>
            <a:r>
              <a:rPr lang="fa-IR" sz="2600" b="1" dirty="0" smtClean="0">
                <a:cs typeface="+mn-cs"/>
              </a:rPr>
              <a:t>‌</a:t>
            </a:r>
            <a:r>
              <a:rPr lang="ar-SA" sz="2600" b="1" dirty="0" smtClean="0">
                <a:cs typeface="+mn-cs"/>
              </a:rPr>
              <a:t>ها</a:t>
            </a:r>
            <a:r>
              <a:rPr lang="fa-IR" sz="2600" b="1" dirty="0" smtClean="0">
                <a:cs typeface="+mn-cs"/>
              </a:rPr>
              <a:t>:</a:t>
            </a:r>
          </a:p>
          <a:p>
            <a:pPr algn="just">
              <a:buNone/>
            </a:pPr>
            <a:r>
              <a:rPr lang="fa-IR" sz="2600" b="1" dirty="0" smtClean="0">
                <a:cs typeface="+mn-cs"/>
              </a:rPr>
              <a:t>   اصلاً تفاوت </a:t>
            </a:r>
            <a:r>
              <a:rPr lang="ar-SA" sz="2600" b="1" dirty="0" smtClean="0">
                <a:cs typeface="+mn-cs"/>
              </a:rPr>
              <a:t>ماهيت علم‌ها </a:t>
            </a:r>
            <a:r>
              <a:rPr lang="fa-IR" sz="2600" b="1" dirty="0" smtClean="0">
                <a:cs typeface="+mn-cs"/>
              </a:rPr>
              <a:t>به چيست؟</a:t>
            </a:r>
            <a:r>
              <a:rPr lang="ar-SA" sz="2600" b="1" dirty="0" smtClean="0">
                <a:cs typeface="+mn-cs"/>
              </a:rPr>
              <a:t> اختلاف‌شان به دليل اختلاف موضوعات است يا اغراض يا روش‌ها؟ در محاورات عرفي</a:t>
            </a:r>
            <a:r>
              <a:rPr lang="fa-IR" sz="2600" b="1" dirty="0" smtClean="0">
                <a:cs typeface="+mn-cs"/>
              </a:rPr>
              <a:t> و علمي،</a:t>
            </a:r>
            <a:r>
              <a:rPr lang="ar-SA" sz="2600" b="1" dirty="0" smtClean="0">
                <a:cs typeface="+mn-cs"/>
              </a:rPr>
              <a:t> تعدد </a:t>
            </a:r>
            <a:r>
              <a:rPr lang="fa-IR" sz="2600" b="1" dirty="0" smtClean="0">
                <a:cs typeface="+mn-cs"/>
              </a:rPr>
              <a:t>علوم</a:t>
            </a:r>
            <a:r>
              <a:rPr lang="ar-SA" sz="2600" b="1" dirty="0" smtClean="0">
                <a:cs typeface="+mn-cs"/>
              </a:rPr>
              <a:t> به چيست؟</a:t>
            </a:r>
            <a:endParaRPr lang="fa-IR" sz="2600" b="1" dirty="0" smtClean="0">
              <a:cs typeface="+mn-cs"/>
            </a:endParaRPr>
          </a:p>
          <a:p>
            <a:pPr algn="just"/>
            <a:r>
              <a:rPr lang="ar-SA" sz="2600" b="1" dirty="0" smtClean="0">
                <a:cs typeface="+mn-cs"/>
              </a:rPr>
              <a:t>شايد شايع‌ترين کاربرد امروزي واژه </a:t>
            </a:r>
            <a:r>
              <a:rPr lang="fa-IR" sz="2600" b="1" dirty="0" smtClean="0">
                <a:cs typeface="+mn-cs"/>
              </a:rPr>
              <a:t>«</a:t>
            </a:r>
            <a:r>
              <a:rPr lang="ar-SA" sz="2600" b="1" dirty="0" smtClean="0">
                <a:cs typeface="+mn-cs"/>
              </a:rPr>
              <a:t>علم</a:t>
            </a:r>
            <a:r>
              <a:rPr lang="fa-IR" sz="2600" b="1" dirty="0" smtClean="0">
                <a:cs typeface="+mn-cs"/>
              </a:rPr>
              <a:t>»</a:t>
            </a:r>
            <a:r>
              <a:rPr lang="ar-SA" sz="2600" b="1" dirty="0" smtClean="0">
                <a:cs typeface="+mn-cs"/>
              </a:rPr>
              <a:t>، در بحث</a:t>
            </a:r>
            <a:r>
              <a:rPr lang="fa-IR" sz="2600" b="1" dirty="0" smtClean="0">
                <a:cs typeface="+mn-cs"/>
              </a:rPr>
              <a:t>‌</a:t>
            </a:r>
            <a:r>
              <a:rPr lang="ar-SA" sz="2600" b="1" dirty="0" smtClean="0">
                <a:cs typeface="+mn-cs"/>
              </a:rPr>
              <a:t>هايي مانند اسلامي کردن علوم، به معناي مجموع مسائل</a:t>
            </a:r>
            <a:r>
              <a:rPr lang="fa-IR" sz="2600" b="1" dirty="0" smtClean="0">
                <a:cs typeface="+mn-cs"/>
              </a:rPr>
              <a:t> طراحي شده </a:t>
            </a:r>
            <a:r>
              <a:rPr lang="ar-SA" sz="2600" b="1" dirty="0" smtClean="0">
                <a:cs typeface="+mn-cs"/>
              </a:rPr>
              <a:t>حول يک محور،</a:t>
            </a:r>
            <a:r>
              <a:rPr lang="fa-IR" sz="2600" b="1" dirty="0" smtClean="0">
                <a:cs typeface="+mn-cs"/>
              </a:rPr>
              <a:t> با</a:t>
            </a:r>
            <a:r>
              <a:rPr lang="ar-SA" sz="2600" b="1" dirty="0" smtClean="0">
                <a:cs typeface="+mn-cs"/>
              </a:rPr>
              <a:t> اسم</a:t>
            </a:r>
            <a:r>
              <a:rPr lang="fa-IR" sz="2600" b="1" dirty="0" smtClean="0">
                <a:cs typeface="+mn-cs"/>
              </a:rPr>
              <a:t>ي</a:t>
            </a:r>
            <a:r>
              <a:rPr lang="ar-SA" sz="2600" b="1" dirty="0" smtClean="0">
                <a:cs typeface="+mn-cs"/>
              </a:rPr>
              <a:t> خاصي</a:t>
            </a:r>
            <a:r>
              <a:rPr lang="fa-IR" sz="2600" b="1" dirty="0" smtClean="0">
                <a:cs typeface="+mn-cs"/>
              </a:rPr>
              <a:t> باشد.</a:t>
            </a:r>
            <a:r>
              <a:rPr lang="ar-SA" sz="2600" b="1" dirty="0" smtClean="0">
                <a:cs typeface="+mn-cs"/>
              </a:rPr>
              <a:t> مانند زيست‌شناسي، فيزيک، شيمي</a:t>
            </a:r>
            <a:r>
              <a:rPr lang="fa-IR" sz="2600" b="1" dirty="0" smtClean="0">
                <a:cs typeface="+mn-cs"/>
              </a:rPr>
              <a:t>.</a:t>
            </a:r>
          </a:p>
          <a:p>
            <a:pPr algn="just"/>
            <a:r>
              <a:rPr lang="ar-SA" sz="2600" b="1" dirty="0" smtClean="0">
                <a:cs typeface="+mn-cs"/>
              </a:rPr>
              <a:t>در اين‌جا بحث مي‌شود که آيا خود اين مسائل، از آن جهت که مسأله‌اند، علم است</a:t>
            </a:r>
            <a:r>
              <a:rPr lang="fa-IR" sz="2600" b="1" dirty="0" smtClean="0">
                <a:cs typeface="+mn-cs"/>
              </a:rPr>
              <a:t> (هر نوع تلاش براي کشف رابطة موضوع و محمول)</a:t>
            </a:r>
            <a:r>
              <a:rPr lang="ar-SA" sz="2600" b="1" dirty="0" smtClean="0">
                <a:cs typeface="+mn-cs"/>
              </a:rPr>
              <a:t> يا جواب صحيح آن مسائل</a:t>
            </a:r>
            <a:r>
              <a:rPr lang="fa-IR" sz="2600" b="1" dirty="0" smtClean="0">
                <a:cs typeface="+mn-cs"/>
              </a:rPr>
              <a:t> (</a:t>
            </a:r>
            <a:r>
              <a:rPr lang="ar-SA" sz="2600" b="1" dirty="0" smtClean="0">
                <a:cs typeface="+mn-cs"/>
              </a:rPr>
              <a:t>کشف رابط</a:t>
            </a:r>
            <a:r>
              <a:rPr lang="fa-IR" sz="2600" b="1" dirty="0" smtClean="0">
                <a:cs typeface="+mn-cs"/>
              </a:rPr>
              <a:t>ة</a:t>
            </a:r>
            <a:r>
              <a:rPr lang="ar-SA" sz="2600" b="1" dirty="0" smtClean="0">
                <a:cs typeface="+mn-cs"/>
              </a:rPr>
              <a:t> صحيح بين موضوع و محمول</a:t>
            </a:r>
            <a:r>
              <a:rPr lang="fa-IR" sz="2600" b="1" dirty="0" smtClean="0">
                <a:cs typeface="+mn-cs"/>
              </a:rPr>
              <a:t>)</a:t>
            </a:r>
            <a:r>
              <a:rPr lang="ar-SA" sz="2600" b="1" dirty="0" smtClean="0">
                <a:cs typeface="+mn-cs"/>
              </a:rPr>
              <a:t>؟ </a:t>
            </a:r>
            <a:endParaRPr lang="fa-IR"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848600" cy="286512"/>
          </a:xfrm>
        </p:spPr>
        <p:txBody>
          <a:bodyPr>
            <a:noAutofit/>
          </a:bodyPr>
          <a:lstStyle/>
          <a:p>
            <a:pPr algn="r"/>
            <a:r>
              <a:rPr lang="fa-IR" sz="2400" b="1" dirty="0" smtClean="0"/>
              <a:t>راز تعدد علوم</a:t>
            </a:r>
            <a:endParaRPr lang="fa-IR" sz="2400" b="1" dirty="0"/>
          </a:p>
        </p:txBody>
      </p:sp>
      <p:sp>
        <p:nvSpPr>
          <p:cNvPr id="3" name="Content Placeholder 2"/>
          <p:cNvSpPr>
            <a:spLocks noGrp="1"/>
          </p:cNvSpPr>
          <p:nvPr>
            <p:ph idx="1"/>
          </p:nvPr>
        </p:nvSpPr>
        <p:spPr>
          <a:xfrm>
            <a:off x="914400" y="1143000"/>
            <a:ext cx="7391400" cy="5181600"/>
          </a:xfrm>
        </p:spPr>
        <p:txBody>
          <a:bodyPr>
            <a:noAutofit/>
          </a:bodyPr>
          <a:lstStyle/>
          <a:p>
            <a:pPr algn="just"/>
            <a:r>
              <a:rPr lang="ar-SA" sz="2600" b="1" dirty="0" smtClean="0">
                <a:cs typeface="+mn-cs"/>
              </a:rPr>
              <a:t>مثلا</a:t>
            </a:r>
            <a:r>
              <a:rPr lang="fa-IR" sz="2600" b="1" dirty="0" smtClean="0">
                <a:cs typeface="+mn-cs"/>
              </a:rPr>
              <a:t>ً</a:t>
            </a:r>
            <a:r>
              <a:rPr lang="ar-SA" sz="2600" b="1" dirty="0" smtClean="0">
                <a:cs typeface="+mn-cs"/>
              </a:rPr>
              <a:t>، آيا خودِ اين سؤال که «قانون نيوتن</a:t>
            </a:r>
            <a:r>
              <a:rPr lang="fa-IR" sz="2600" b="1" dirty="0" smtClean="0">
                <a:cs typeface="+mn-cs"/>
              </a:rPr>
              <a:t> يا</a:t>
            </a:r>
            <a:r>
              <a:rPr lang="ar-SA" sz="2600" b="1" dirty="0" smtClean="0">
                <a:cs typeface="+mn-cs"/>
              </a:rPr>
              <a:t> نسبيت انيشتن درست است يا </a:t>
            </a:r>
            <a:r>
              <a:rPr lang="fa-IR" sz="2600" b="1" dirty="0" smtClean="0">
                <a:cs typeface="+mn-cs"/>
              </a:rPr>
              <a:t>خير</a:t>
            </a:r>
            <a:r>
              <a:rPr lang="ar-SA" sz="2600" b="1" dirty="0" smtClean="0">
                <a:cs typeface="+mn-cs"/>
              </a:rPr>
              <a:t>؟»، جزء علم فيزيک است يا جواب صحيحِ </a:t>
            </a:r>
            <a:r>
              <a:rPr lang="fa-IR" sz="2600" b="1" dirty="0" smtClean="0">
                <a:cs typeface="+mn-cs"/>
              </a:rPr>
              <a:t>آن؟</a:t>
            </a:r>
          </a:p>
          <a:p>
            <a:pPr algn="just"/>
            <a:endParaRPr lang="en-US" sz="2600" b="1" dirty="0" smtClean="0">
              <a:cs typeface="+mn-cs"/>
            </a:endParaRPr>
          </a:p>
          <a:p>
            <a:pPr algn="just">
              <a:buNone/>
            </a:pPr>
            <a:r>
              <a:rPr lang="ar-SA" sz="2600" b="1" dirty="0" smtClean="0">
                <a:cs typeface="+mn-cs"/>
              </a:rPr>
              <a:t>فرق اين دو گزينه</a:t>
            </a:r>
            <a:endParaRPr lang="fa-IR" sz="2600" b="1" dirty="0" smtClean="0">
              <a:cs typeface="+mn-cs"/>
            </a:endParaRPr>
          </a:p>
          <a:p>
            <a:pPr algn="just"/>
            <a:r>
              <a:rPr lang="ar-SA" sz="2600" b="1" dirty="0" smtClean="0">
                <a:cs typeface="+mn-cs"/>
              </a:rPr>
              <a:t>اگر پاسخ صحيح</a:t>
            </a:r>
            <a:r>
              <a:rPr lang="fa-IR" sz="2600" b="1" dirty="0" smtClean="0">
                <a:cs typeface="+mn-cs"/>
              </a:rPr>
              <a:t>ِ</a:t>
            </a:r>
            <a:r>
              <a:rPr lang="ar-SA" sz="2600" b="1" dirty="0" smtClean="0">
                <a:cs typeface="+mn-cs"/>
              </a:rPr>
              <a:t> مسائل علم ب</a:t>
            </a:r>
            <a:r>
              <a:rPr lang="fa-IR" sz="2600" b="1" dirty="0" smtClean="0">
                <a:cs typeface="+mn-cs"/>
              </a:rPr>
              <a:t>اشد</a:t>
            </a:r>
            <a:r>
              <a:rPr lang="ar-SA" sz="2600" b="1" dirty="0" smtClean="0">
                <a:cs typeface="+mn-cs"/>
              </a:rPr>
              <a:t>، </a:t>
            </a:r>
            <a:r>
              <a:rPr lang="fa-IR" sz="2600" b="1" dirty="0" smtClean="0">
                <a:cs typeface="+mn-cs"/>
              </a:rPr>
              <a:t>پس زماني که پاسخ‌هاي اشتباه به اين سؤال‌ها داده شده، اصلاً</a:t>
            </a:r>
            <a:r>
              <a:rPr lang="ar-SA" sz="2600" b="1" dirty="0" smtClean="0">
                <a:cs typeface="+mn-cs"/>
              </a:rPr>
              <a:t> </a:t>
            </a:r>
            <a:r>
              <a:rPr lang="fa-IR" sz="2600" b="1" dirty="0" smtClean="0">
                <a:cs typeface="+mn-cs"/>
              </a:rPr>
              <a:t>با </a:t>
            </a:r>
            <a:r>
              <a:rPr lang="ar-SA" sz="2600" b="1" dirty="0" smtClean="0">
                <a:cs typeface="+mn-cs"/>
              </a:rPr>
              <a:t>اين علم سر و کار نداشته</a:t>
            </a:r>
            <a:r>
              <a:rPr lang="fa-IR" sz="2600" b="1" dirty="0" smtClean="0">
                <a:cs typeface="+mn-cs"/>
              </a:rPr>
              <a:t>‌</a:t>
            </a:r>
            <a:r>
              <a:rPr lang="ar-SA" sz="2600" b="1" dirty="0" smtClean="0">
                <a:cs typeface="+mn-cs"/>
              </a:rPr>
              <a:t>ايم، چون علم، جواب صحيح آن</a:t>
            </a:r>
            <a:r>
              <a:rPr lang="fa-IR" sz="2600" b="1" dirty="0" smtClean="0">
                <a:cs typeface="+mn-cs"/>
              </a:rPr>
              <a:t>ها</a:t>
            </a:r>
            <a:r>
              <a:rPr lang="ar-SA" sz="2600" b="1" dirty="0" smtClean="0">
                <a:cs typeface="+mn-cs"/>
              </a:rPr>
              <a:t>ست</a:t>
            </a:r>
            <a:r>
              <a:rPr lang="fa-IR" sz="2600" b="1" dirty="0" smtClean="0">
                <a:cs typeface="+mn-cs"/>
              </a:rPr>
              <a:t>.</a:t>
            </a:r>
          </a:p>
          <a:p>
            <a:pPr algn="just">
              <a:buFont typeface="Wingdings" pitchFamily="2" charset="2"/>
              <a:buChar char="§"/>
            </a:pPr>
            <a:r>
              <a:rPr lang="fa-IR" sz="2600" b="1" dirty="0" smtClean="0">
                <a:cs typeface="+mn-cs"/>
              </a:rPr>
              <a:t>در</a:t>
            </a:r>
            <a:r>
              <a:rPr lang="ar-SA" sz="2600" b="1" dirty="0" smtClean="0">
                <a:cs typeface="+mn-cs"/>
              </a:rPr>
              <a:t> علم هيأت</a:t>
            </a:r>
            <a:r>
              <a:rPr lang="fa-IR" sz="2600" b="1" dirty="0" smtClean="0">
                <a:cs typeface="+mn-cs"/>
              </a:rPr>
              <a:t>، </a:t>
            </a:r>
            <a:r>
              <a:rPr lang="ar-SA" sz="2600" b="1" dirty="0" smtClean="0">
                <a:cs typeface="+mn-cs"/>
              </a:rPr>
              <a:t>تئوري زمين</a:t>
            </a:r>
            <a:r>
              <a:rPr lang="fa-IR" sz="2600" b="1" dirty="0" smtClean="0">
                <a:cs typeface="+mn-cs"/>
              </a:rPr>
              <a:t>‌</a:t>
            </a:r>
            <a:r>
              <a:rPr lang="ar-SA" sz="2600" b="1" dirty="0" smtClean="0">
                <a:cs typeface="+mn-cs"/>
              </a:rPr>
              <a:t>مرکز</a:t>
            </a:r>
            <a:r>
              <a:rPr lang="fa-IR" sz="2600" b="1" dirty="0" smtClean="0">
                <a:cs typeface="+mn-cs"/>
              </a:rPr>
              <a:t>ي</a:t>
            </a:r>
            <a:r>
              <a:rPr lang="ar-SA" sz="2600" b="1" dirty="0" smtClean="0">
                <a:cs typeface="+mn-cs"/>
              </a:rPr>
              <a:t> </a:t>
            </a:r>
            <a:r>
              <a:rPr lang="fa-IR" sz="2600" b="1" dirty="0" smtClean="0">
                <a:cs typeface="+mn-cs"/>
              </a:rPr>
              <a:t>حاکم بود و کارايي نيز داشت</a:t>
            </a:r>
            <a:r>
              <a:rPr lang="ar-SA" sz="2600" b="1" dirty="0" smtClean="0">
                <a:cs typeface="+mn-cs"/>
              </a:rPr>
              <a:t>. بعد از</a:t>
            </a:r>
            <a:r>
              <a:rPr lang="fa-IR" sz="2600" b="1" dirty="0" smtClean="0">
                <a:cs typeface="+mn-cs"/>
              </a:rPr>
              <a:t> </a:t>
            </a:r>
            <a:r>
              <a:rPr lang="ar-SA" sz="2600" b="1" dirty="0" smtClean="0">
                <a:cs typeface="+mn-cs"/>
              </a:rPr>
              <a:t>کپلر و کپرنيک معلوم شد اين تئوري درست نيست.</a:t>
            </a:r>
            <a:endParaRPr lang="en-US" sz="2600" b="1" dirty="0" smtClean="0">
              <a:cs typeface="+mn-cs"/>
            </a:endParaRPr>
          </a:p>
          <a:p>
            <a:pPr algn="just">
              <a:buFont typeface="Wingdings" pitchFamily="2" charset="2"/>
              <a:buChar char="§"/>
            </a:pPr>
            <a:r>
              <a:rPr lang="ar-SA" sz="2600" b="1" dirty="0" smtClean="0">
                <a:cs typeface="+mn-cs"/>
              </a:rPr>
              <a:t>حال، با توجه به اين تئوري جديد، آيا بايد </a:t>
            </a:r>
            <a:r>
              <a:rPr lang="fa-IR" sz="2600" b="1" dirty="0" smtClean="0">
                <a:cs typeface="+mn-cs"/>
              </a:rPr>
              <a:t>گفت</a:t>
            </a:r>
            <a:r>
              <a:rPr lang="ar-SA" sz="2600" b="1" dirty="0" smtClean="0">
                <a:cs typeface="+mn-cs"/>
              </a:rPr>
              <a:t> آ‌نچه قبلا مي‌گفتند اصلا</a:t>
            </a:r>
            <a:r>
              <a:rPr lang="fa-IR" sz="2600" b="1" dirty="0" smtClean="0">
                <a:cs typeface="+mn-cs"/>
              </a:rPr>
              <a:t>ً</a:t>
            </a:r>
            <a:r>
              <a:rPr lang="ar-SA" sz="2600" b="1" dirty="0" smtClean="0">
                <a:cs typeface="+mn-cs"/>
              </a:rPr>
              <a:t> علم هيأت نبوده، بلکه اوهام بوده است، يا در علم هيأت دو نظريه وجود دارد؛ نظريه قديم که ابطال شده، و نظريه جديد که تأييد شده است؟ </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696200" cy="438912"/>
          </a:xfrm>
        </p:spPr>
        <p:txBody>
          <a:bodyPr>
            <a:noAutofit/>
          </a:bodyPr>
          <a:lstStyle/>
          <a:p>
            <a:pPr algn="r"/>
            <a:r>
              <a:rPr lang="fa-IR" sz="2400" b="1" dirty="0" smtClean="0"/>
              <a:t>راز تعدد علوم</a:t>
            </a:r>
            <a:endParaRPr lang="fa-IR" sz="2400" b="1" dirty="0"/>
          </a:p>
        </p:txBody>
      </p:sp>
      <p:sp>
        <p:nvSpPr>
          <p:cNvPr id="3" name="Content Placeholder 2"/>
          <p:cNvSpPr>
            <a:spLocks noGrp="1"/>
          </p:cNvSpPr>
          <p:nvPr>
            <p:ph idx="1"/>
          </p:nvPr>
        </p:nvSpPr>
        <p:spPr>
          <a:xfrm>
            <a:off x="838200" y="1295400"/>
            <a:ext cx="7391400" cy="5029200"/>
          </a:xfrm>
        </p:spPr>
        <p:txBody>
          <a:bodyPr>
            <a:noAutofit/>
          </a:bodyPr>
          <a:lstStyle/>
          <a:p>
            <a:pPr algn="just">
              <a:buNone/>
            </a:pPr>
            <a:r>
              <a:rPr lang="ar-SA" sz="2000" b="1" dirty="0" smtClean="0">
                <a:solidFill>
                  <a:schemeClr val="tx2"/>
                </a:solidFill>
                <a:latin typeface="+mj-lt"/>
                <a:ea typeface="+mj-ea"/>
                <a:cs typeface="+mj-cs"/>
              </a:rPr>
              <a:t>دين، مسائل است يا پاسخ صحيح به آن‌ها؟</a:t>
            </a:r>
            <a:endParaRPr lang="fa-IR" sz="2000" b="1" dirty="0" smtClean="0">
              <a:solidFill>
                <a:schemeClr val="tx2"/>
              </a:solidFill>
              <a:latin typeface="+mj-lt"/>
              <a:ea typeface="+mj-ea"/>
              <a:cs typeface="+mj-cs"/>
            </a:endParaRPr>
          </a:p>
          <a:p>
            <a:pPr algn="just">
              <a:buNone/>
            </a:pPr>
            <a:endParaRPr lang="fa-IR" sz="2600" b="1" dirty="0" smtClean="0">
              <a:cs typeface="+mn-cs"/>
            </a:endParaRPr>
          </a:p>
          <a:p>
            <a:pPr algn="just"/>
            <a:r>
              <a:rPr lang="ar-SA" sz="2600" b="1" dirty="0" smtClean="0">
                <a:cs typeface="+mn-cs"/>
              </a:rPr>
              <a:t>شبيه اين بحث‌ها</a:t>
            </a:r>
            <a:r>
              <a:rPr lang="fa-IR" sz="2600" b="1" dirty="0" smtClean="0">
                <a:cs typeface="+mn-cs"/>
              </a:rPr>
              <a:t>،</a:t>
            </a:r>
            <a:r>
              <a:rPr lang="ar-SA" sz="2600" b="1" dirty="0" smtClean="0">
                <a:cs typeface="+mn-cs"/>
              </a:rPr>
              <a:t> دربار</a:t>
            </a:r>
            <a:r>
              <a:rPr lang="fa-IR" sz="2600" b="1" dirty="0" smtClean="0">
                <a:cs typeface="+mn-cs"/>
              </a:rPr>
              <a:t>ة</a:t>
            </a:r>
            <a:r>
              <a:rPr lang="ar-SA" sz="2600" b="1" dirty="0" smtClean="0">
                <a:cs typeface="+mn-cs"/>
              </a:rPr>
              <a:t> واژ</a:t>
            </a:r>
            <a:r>
              <a:rPr lang="fa-IR" sz="2600" b="1" dirty="0" smtClean="0">
                <a:cs typeface="+mn-cs"/>
              </a:rPr>
              <a:t>ة</a:t>
            </a:r>
            <a:r>
              <a:rPr lang="ar-SA" sz="2600" b="1" dirty="0" smtClean="0">
                <a:cs typeface="+mn-cs"/>
              </a:rPr>
              <a:t> </a:t>
            </a:r>
            <a:r>
              <a:rPr lang="fa-IR" sz="2600" b="1" dirty="0" smtClean="0">
                <a:cs typeface="+mn-cs"/>
              </a:rPr>
              <a:t>«</a:t>
            </a:r>
            <a:r>
              <a:rPr lang="ar-SA" sz="2600" b="1" dirty="0" smtClean="0">
                <a:cs typeface="+mn-cs"/>
              </a:rPr>
              <a:t>دين</a:t>
            </a:r>
            <a:r>
              <a:rPr lang="fa-IR" sz="2600" b="1" dirty="0" smtClean="0">
                <a:cs typeface="+mn-cs"/>
              </a:rPr>
              <a:t>»</a:t>
            </a:r>
            <a:r>
              <a:rPr lang="ar-SA" sz="2600" b="1" dirty="0" smtClean="0">
                <a:cs typeface="+mn-cs"/>
              </a:rPr>
              <a:t> هم مطرح </a:t>
            </a:r>
            <a:r>
              <a:rPr lang="fa-IR" sz="2600" b="1" dirty="0" smtClean="0">
                <a:cs typeface="+mn-cs"/>
              </a:rPr>
              <a:t>است</a:t>
            </a:r>
            <a:r>
              <a:rPr lang="ar-SA" sz="2600" b="1" dirty="0" smtClean="0">
                <a:cs typeface="+mn-cs"/>
              </a:rPr>
              <a:t>. </a:t>
            </a:r>
            <a:r>
              <a:rPr lang="fa-IR" sz="2600" b="1" dirty="0" smtClean="0">
                <a:cs typeface="+mn-cs"/>
              </a:rPr>
              <a:t>اگر</a:t>
            </a:r>
            <a:r>
              <a:rPr lang="ar-SA" sz="2600" b="1" dirty="0" smtClean="0">
                <a:cs typeface="+mn-cs"/>
              </a:rPr>
              <a:t> دين </a:t>
            </a:r>
            <a:r>
              <a:rPr lang="fa-IR" sz="2600" b="1" dirty="0" smtClean="0">
                <a:cs typeface="+mn-cs"/>
              </a:rPr>
              <a:t>همان</a:t>
            </a:r>
            <a:r>
              <a:rPr lang="ar-SA" sz="2600" b="1" dirty="0" smtClean="0">
                <a:cs typeface="+mn-cs"/>
              </a:rPr>
              <a:t> سه بخش اعتقادات، اخلاق و احکام باشد، آيا دين يعني خود اين مسائل، ب</a:t>
            </a:r>
            <a:r>
              <a:rPr lang="fa-IR" sz="2600" b="1" dirty="0" smtClean="0">
                <a:cs typeface="+mn-cs"/>
              </a:rPr>
              <a:t>ا</a:t>
            </a:r>
            <a:r>
              <a:rPr lang="ar-SA" sz="2600" b="1" dirty="0" smtClean="0">
                <a:cs typeface="+mn-cs"/>
              </a:rPr>
              <a:t> هر پاسخ</a:t>
            </a:r>
            <a:r>
              <a:rPr lang="fa-IR" sz="2600" b="1" dirty="0" smtClean="0">
                <a:cs typeface="+mn-cs"/>
              </a:rPr>
              <a:t>ي</a:t>
            </a:r>
            <a:r>
              <a:rPr lang="ar-SA" sz="2600" b="1" dirty="0" smtClean="0">
                <a:cs typeface="+mn-cs"/>
              </a:rPr>
              <a:t>، يا منظور، دين صحيح و واقعي است؟ </a:t>
            </a:r>
            <a:r>
              <a:rPr lang="fa-IR" sz="2600" b="1" dirty="0" smtClean="0">
                <a:cs typeface="+mn-cs"/>
              </a:rPr>
              <a:t>يعني</a:t>
            </a:r>
            <a:r>
              <a:rPr lang="ar-SA" sz="2600" b="1" dirty="0" smtClean="0">
                <a:cs typeface="+mn-cs"/>
              </a:rPr>
              <a:t>، اعتقادات، اخلاق و احکام صحيحي که از طرف خداست</a:t>
            </a:r>
            <a:r>
              <a:rPr lang="fa-IR" sz="2600" b="1" dirty="0" smtClean="0">
                <a:cs typeface="+mn-cs"/>
              </a:rPr>
              <a:t>.</a:t>
            </a:r>
          </a:p>
          <a:p>
            <a:pPr algn="just"/>
            <a:endParaRPr lang="fa-IR" sz="2600" b="1" dirty="0" smtClean="0">
              <a:cs typeface="+mn-cs"/>
            </a:endParaRPr>
          </a:p>
          <a:p>
            <a:pPr algn="just"/>
            <a:r>
              <a:rPr lang="ar-SA" sz="2600" b="1" dirty="0" smtClean="0">
                <a:cs typeface="+mn-cs"/>
              </a:rPr>
              <a:t>در صورت اول، اگر کسي به سؤال «آيا خدا </a:t>
            </a:r>
            <a:r>
              <a:rPr lang="fa-IR" sz="2600" b="1" dirty="0" smtClean="0">
                <a:cs typeface="+mn-cs"/>
              </a:rPr>
              <a:t>و پيغمبر </a:t>
            </a:r>
            <a:r>
              <a:rPr lang="ar-SA" sz="2600" b="1" dirty="0" smtClean="0">
                <a:cs typeface="+mn-cs"/>
              </a:rPr>
              <a:t>وجود دارد؟» پاسخ منفي داد</a:t>
            </a:r>
            <a:r>
              <a:rPr lang="fa-IR" sz="2600" b="1" dirty="0" smtClean="0">
                <a:cs typeface="+mn-cs"/>
              </a:rPr>
              <a:t> (الحاد)</a:t>
            </a:r>
            <a:r>
              <a:rPr lang="ar-SA" sz="2600" b="1" dirty="0" smtClean="0">
                <a:cs typeface="+mn-cs"/>
              </a:rPr>
              <a:t>، باز هم دين </a:t>
            </a:r>
            <a:r>
              <a:rPr lang="fa-IR" sz="2600" b="1" dirty="0" smtClean="0">
                <a:cs typeface="+mn-cs"/>
              </a:rPr>
              <a:t>يا علم دين </a:t>
            </a:r>
            <a:r>
              <a:rPr lang="ar-SA" sz="2600" b="1" dirty="0" smtClean="0">
                <a:cs typeface="+mn-cs"/>
              </a:rPr>
              <a:t>است، چون ملاک‌، مسأله بودن است.</a:t>
            </a:r>
            <a:r>
              <a:rPr lang="fa-IR" sz="2600" b="1" dirty="0" smtClean="0">
                <a:cs typeface="+mn-cs"/>
              </a:rPr>
              <a:t> بنابراين</a:t>
            </a:r>
            <a:r>
              <a:rPr lang="ar-SA" sz="2600" b="1" dirty="0" smtClean="0">
                <a:cs typeface="+mn-cs"/>
              </a:rPr>
              <a:t>، اصلا بي‌دين معنا ندارد</a:t>
            </a:r>
            <a:r>
              <a:rPr lang="fa-IR" sz="2600" b="1" dirty="0" smtClean="0">
                <a:cs typeface="+mn-cs"/>
              </a:rPr>
              <a:t>.</a:t>
            </a:r>
          </a:p>
          <a:p>
            <a:pPr algn="just"/>
            <a:r>
              <a:rPr lang="ar-SA" sz="2600" b="1" dirty="0" smtClean="0">
                <a:cs typeface="+mn-cs"/>
              </a:rPr>
              <a:t>البته ما معمولا</a:t>
            </a:r>
            <a:r>
              <a:rPr lang="fa-IR" sz="2600" b="1" dirty="0" smtClean="0">
                <a:cs typeface="+mn-cs"/>
              </a:rPr>
              <a:t>ً</a:t>
            </a:r>
            <a:r>
              <a:rPr lang="ar-SA" sz="2600" b="1" dirty="0" smtClean="0">
                <a:cs typeface="+mn-cs"/>
              </a:rPr>
              <a:t> وقتي از دين سخن مي‌گوييم، </a:t>
            </a:r>
            <a:r>
              <a:rPr lang="fa-IR" sz="2600" b="1" dirty="0" smtClean="0">
                <a:cs typeface="+mn-cs"/>
              </a:rPr>
              <a:t>مثلاً </a:t>
            </a:r>
            <a:r>
              <a:rPr lang="ar-SA" sz="2600" b="1" dirty="0" smtClean="0">
                <a:cs typeface="+mn-cs"/>
              </a:rPr>
              <a:t>دانشگاه </a:t>
            </a:r>
            <a:r>
              <a:rPr lang="fa-IR" sz="2600" b="1" dirty="0" smtClean="0">
                <a:cs typeface="+mn-cs"/>
              </a:rPr>
              <a:t>و علوم </a:t>
            </a:r>
            <a:r>
              <a:rPr lang="ar-SA" sz="2600" b="1" dirty="0" smtClean="0">
                <a:cs typeface="+mn-cs"/>
              </a:rPr>
              <a:t>ما بايد </a:t>
            </a:r>
            <a:r>
              <a:rPr lang="fa-IR" sz="2600" b="1" dirty="0" smtClean="0">
                <a:cs typeface="+mn-cs"/>
              </a:rPr>
              <a:t>ديني</a:t>
            </a:r>
            <a:r>
              <a:rPr lang="ar-SA" sz="2600" b="1" dirty="0" smtClean="0">
                <a:cs typeface="+mn-cs"/>
              </a:rPr>
              <a:t> باشد، منظورمان دين حق، يعن</a:t>
            </a:r>
            <a:r>
              <a:rPr lang="fa-IR" sz="2600" b="1" dirty="0" smtClean="0">
                <a:cs typeface="+mn-cs"/>
              </a:rPr>
              <a:t>ي</a:t>
            </a:r>
            <a:r>
              <a:rPr lang="ar-SA" sz="2600" b="1" dirty="0" smtClean="0">
                <a:cs typeface="+mn-cs"/>
              </a:rPr>
              <a:t> اسلام واقعي است</a:t>
            </a:r>
            <a:r>
              <a:rPr lang="fa-IR" sz="2600" b="1" dirty="0" smtClean="0">
                <a:cs typeface="+mn-cs"/>
              </a:rPr>
              <a:t>.</a:t>
            </a: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848600" cy="667512"/>
          </a:xfrm>
        </p:spPr>
        <p:txBody>
          <a:bodyPr anchor="t">
            <a:noAutofit/>
          </a:bodyPr>
          <a:lstStyle/>
          <a:p>
            <a:pPr algn="r"/>
            <a:r>
              <a:rPr lang="ar-SA" sz="2400" b="1" dirty="0" smtClean="0"/>
              <a:t>راز تعدد علوم</a:t>
            </a:r>
            <a:r>
              <a:rPr lang="en-US" sz="2600" b="1" dirty="0" smtClean="0">
                <a:cs typeface="+mn-cs"/>
              </a:rPr>
              <a:t/>
            </a:r>
            <a:br>
              <a:rPr lang="en-US" sz="2600" b="1" dirty="0" smtClean="0">
                <a:cs typeface="+mn-cs"/>
              </a:rPr>
            </a:br>
            <a:endParaRPr lang="fa-IR" sz="2600" b="1" dirty="0">
              <a:cs typeface="+mn-cs"/>
            </a:endParaRPr>
          </a:p>
        </p:txBody>
      </p:sp>
      <p:sp>
        <p:nvSpPr>
          <p:cNvPr id="3" name="Content Placeholder 2"/>
          <p:cNvSpPr>
            <a:spLocks noGrp="1"/>
          </p:cNvSpPr>
          <p:nvPr>
            <p:ph idx="1"/>
          </p:nvPr>
        </p:nvSpPr>
        <p:spPr>
          <a:xfrm>
            <a:off x="990600" y="1295400"/>
            <a:ext cx="7391400" cy="5029200"/>
          </a:xfrm>
        </p:spPr>
        <p:txBody>
          <a:bodyPr>
            <a:noAutofit/>
          </a:bodyPr>
          <a:lstStyle/>
          <a:p>
            <a:pPr algn="just">
              <a:buNone/>
            </a:pPr>
            <a:r>
              <a:rPr lang="fa-IR" sz="2000" b="1" dirty="0" smtClean="0">
                <a:solidFill>
                  <a:schemeClr val="tx2"/>
                </a:solidFill>
                <a:latin typeface="+mj-lt"/>
                <a:ea typeface="+mj-ea"/>
                <a:cs typeface="+mj-cs"/>
              </a:rPr>
              <a:t>آيا متد و روش علم در علم دخالت دارد؟</a:t>
            </a:r>
          </a:p>
          <a:p>
            <a:pPr algn="just">
              <a:buNone/>
            </a:pPr>
            <a:endParaRPr lang="fa-IR" sz="2000" b="1" dirty="0" smtClean="0">
              <a:solidFill>
                <a:schemeClr val="tx2"/>
              </a:solidFill>
              <a:latin typeface="+mj-lt"/>
              <a:ea typeface="+mj-ea"/>
              <a:cs typeface="+mj-cs"/>
            </a:endParaRPr>
          </a:p>
          <a:p>
            <a:pPr algn="just"/>
            <a:r>
              <a:rPr lang="ar-SA" sz="2600" b="1" dirty="0" smtClean="0">
                <a:cs typeface="+mn-cs"/>
              </a:rPr>
              <a:t>اگر فرضا</a:t>
            </a:r>
            <a:r>
              <a:rPr lang="fa-IR" sz="2600" b="1" dirty="0" smtClean="0">
                <a:cs typeface="+mn-cs"/>
              </a:rPr>
              <a:t>ً</a:t>
            </a:r>
            <a:r>
              <a:rPr lang="ar-SA" sz="2600" b="1" dirty="0" smtClean="0">
                <a:cs typeface="+mn-cs"/>
              </a:rPr>
              <a:t> مجموعه‌اي از مسائل داراي محور واحد </a:t>
            </a:r>
            <a:r>
              <a:rPr lang="fa-IR" sz="2600" b="1" dirty="0" smtClean="0">
                <a:cs typeface="+mn-cs"/>
              </a:rPr>
              <a:t>(علم) </a:t>
            </a:r>
            <a:r>
              <a:rPr lang="ar-SA" sz="2600" b="1" dirty="0" smtClean="0">
                <a:cs typeface="+mn-cs"/>
              </a:rPr>
              <a:t>را</a:t>
            </a:r>
            <a:r>
              <a:rPr lang="fa-IR" sz="2600" b="1" dirty="0" smtClean="0">
                <a:cs typeface="+mn-cs"/>
              </a:rPr>
              <a:t> </a:t>
            </a:r>
            <a:r>
              <a:rPr lang="ar-SA" sz="2600" b="1" dirty="0" smtClean="0">
                <a:cs typeface="+mn-cs"/>
              </a:rPr>
              <a:t>بتوان با دو روش اثبات کرد، دو علم به حساب مي</a:t>
            </a:r>
            <a:r>
              <a:rPr lang="fa-IR" sz="2600" b="1" dirty="0" smtClean="0">
                <a:cs typeface="+mn-cs"/>
              </a:rPr>
              <a:t>‌</a:t>
            </a:r>
            <a:r>
              <a:rPr lang="ar-SA" sz="2600" b="1" dirty="0" smtClean="0">
                <a:cs typeface="+mn-cs"/>
              </a:rPr>
              <a:t>آيند يا يک علم؟</a:t>
            </a:r>
            <a:r>
              <a:rPr lang="fa-IR" sz="2600" b="1" dirty="0" smtClean="0">
                <a:cs typeface="+mn-cs"/>
              </a:rPr>
              <a:t> </a:t>
            </a:r>
          </a:p>
          <a:p>
            <a:pPr algn="just"/>
            <a:r>
              <a:rPr lang="ar-SA" sz="2600" b="1" dirty="0" smtClean="0">
                <a:cs typeface="+mn-cs"/>
              </a:rPr>
              <a:t>آيا متد</a:t>
            </a:r>
            <a:r>
              <a:rPr lang="fa-IR" sz="2600" b="1" dirty="0" smtClean="0">
                <a:cs typeface="+mn-cs"/>
              </a:rPr>
              <a:t> تحقيق</a:t>
            </a:r>
            <a:r>
              <a:rPr lang="ar-SA" sz="2600" b="1" dirty="0" smtClean="0">
                <a:cs typeface="+mn-cs"/>
              </a:rPr>
              <a:t>، جزء مقوّم علم است</a:t>
            </a:r>
            <a:r>
              <a:rPr lang="fa-IR" sz="2600" b="1" dirty="0" smtClean="0">
                <a:cs typeface="+mn-cs"/>
              </a:rPr>
              <a:t> يا </a:t>
            </a:r>
            <a:r>
              <a:rPr lang="ar-SA" sz="2600" b="1" dirty="0" smtClean="0">
                <a:cs typeface="+mn-cs"/>
              </a:rPr>
              <a:t>فقط ماهيت مسأله را نگاه کرده و آن را يک علم مي‌دانيم؟</a:t>
            </a:r>
            <a:endParaRPr lang="fa-IR" sz="2600" b="1" dirty="0" smtClean="0">
              <a:cs typeface="+mn-cs"/>
            </a:endParaRPr>
          </a:p>
          <a:p>
            <a:pPr algn="just">
              <a:buNone/>
            </a:pPr>
            <a:endParaRPr lang="fa-IR" sz="2600" b="1" dirty="0" smtClean="0">
              <a:cs typeface="+mn-cs"/>
            </a:endParaRPr>
          </a:p>
          <a:p>
            <a:pPr algn="just">
              <a:buFont typeface="Wingdings" pitchFamily="2" charset="2"/>
              <a:buChar char="§"/>
            </a:pPr>
            <a:r>
              <a:rPr lang="ar-SA" sz="2600" b="1" dirty="0" smtClean="0">
                <a:cs typeface="+mn-cs"/>
              </a:rPr>
              <a:t>بسياري از مسائل اخلاقي را مي</a:t>
            </a:r>
            <a:r>
              <a:rPr lang="fa-IR" sz="2600" b="1" dirty="0" smtClean="0">
                <a:cs typeface="+mn-cs"/>
              </a:rPr>
              <a:t>‌</a:t>
            </a:r>
            <a:r>
              <a:rPr lang="ar-SA" sz="2600" b="1" dirty="0" smtClean="0">
                <a:cs typeface="+mn-cs"/>
              </a:rPr>
              <a:t>توان با دو متد </a:t>
            </a:r>
            <a:r>
              <a:rPr lang="fa-IR" sz="2600" b="1" dirty="0" smtClean="0">
                <a:cs typeface="+mn-cs"/>
              </a:rPr>
              <a:t>ـ </a:t>
            </a:r>
            <a:r>
              <a:rPr lang="ar-SA" sz="2600" b="1" dirty="0" smtClean="0">
                <a:cs typeface="+mn-cs"/>
              </a:rPr>
              <a:t>عقلي و نقلي</a:t>
            </a:r>
            <a:r>
              <a:rPr lang="fa-IR" sz="2600" b="1" dirty="0" smtClean="0">
                <a:cs typeface="+mn-cs"/>
              </a:rPr>
              <a:t> ـ</a:t>
            </a:r>
            <a:r>
              <a:rPr lang="ar-SA" sz="2600" b="1" dirty="0" smtClean="0">
                <a:cs typeface="+mn-cs"/>
              </a:rPr>
              <a:t> اثبات کرد. آيا اگر </a:t>
            </a:r>
            <a:r>
              <a:rPr lang="fa-IR" sz="2600" b="1" dirty="0" smtClean="0">
                <a:cs typeface="+mn-cs"/>
              </a:rPr>
              <a:t>آن‌ها</a:t>
            </a:r>
            <a:r>
              <a:rPr lang="ar-SA" sz="2600" b="1" dirty="0" smtClean="0">
                <a:cs typeface="+mn-cs"/>
              </a:rPr>
              <a:t> را با</a:t>
            </a:r>
            <a:r>
              <a:rPr lang="fa-IR" sz="2600" b="1" dirty="0" smtClean="0">
                <a:cs typeface="+mn-cs"/>
              </a:rPr>
              <a:t> </a:t>
            </a:r>
            <a:r>
              <a:rPr lang="ar-SA" sz="2600" b="1" dirty="0" smtClean="0">
                <a:cs typeface="+mn-cs"/>
              </a:rPr>
              <a:t>روش عقلي اثبات کرديم، مي‌شود يک علم</a:t>
            </a:r>
            <a:r>
              <a:rPr lang="fa-IR" sz="2600" b="1" dirty="0" smtClean="0">
                <a:cs typeface="+mn-cs"/>
              </a:rPr>
              <a:t> (</a:t>
            </a:r>
            <a:r>
              <a:rPr lang="ar-SA" sz="2600" b="1" dirty="0" smtClean="0">
                <a:cs typeface="+mn-cs"/>
              </a:rPr>
              <a:t>اخلاق عقلاني</a:t>
            </a:r>
            <a:r>
              <a:rPr lang="fa-IR" sz="2600" b="1" dirty="0" smtClean="0">
                <a:cs typeface="+mn-cs"/>
              </a:rPr>
              <a:t> و فلسفي)</a:t>
            </a:r>
            <a:r>
              <a:rPr lang="ar-SA" sz="2600" b="1" dirty="0" smtClean="0">
                <a:cs typeface="+mn-cs"/>
              </a:rPr>
              <a:t>، و اگر با روش نقلي</a:t>
            </a:r>
            <a:r>
              <a:rPr lang="fa-IR" sz="2600" b="1" dirty="0" smtClean="0">
                <a:cs typeface="+mn-cs"/>
              </a:rPr>
              <a:t> </a:t>
            </a:r>
            <a:r>
              <a:rPr lang="ar-SA" sz="2600" b="1" dirty="0" smtClean="0">
                <a:cs typeface="+mn-cs"/>
              </a:rPr>
              <a:t>اثبات کرديم، مي‌شود علم ديگر</a:t>
            </a:r>
            <a:r>
              <a:rPr lang="fa-IR" sz="2600" b="1" dirty="0" smtClean="0">
                <a:cs typeface="+mn-cs"/>
              </a:rPr>
              <a:t> (اخلاق ديني و وحياني)</a:t>
            </a:r>
            <a:r>
              <a:rPr lang="ar-SA" sz="2600" b="1" dirty="0" smtClean="0">
                <a:cs typeface="+mn-cs"/>
              </a:rPr>
              <a:t>؟ </a:t>
            </a:r>
            <a:endParaRPr lang="fa-IR" sz="2600" b="1" dirty="0" smtClean="0">
              <a:cs typeface="+mn-cs"/>
            </a:endParaRPr>
          </a:p>
          <a:p>
            <a:pPr algn="just">
              <a:buFont typeface="Wingdings" pitchFamily="2" charset="2"/>
              <a:buChar char="§"/>
            </a:pPr>
            <a:r>
              <a:rPr lang="fa-IR" sz="2500" b="1" dirty="0" smtClean="0">
                <a:cs typeface="+mn-cs"/>
              </a:rPr>
              <a:t>مثلاً</a:t>
            </a:r>
            <a:r>
              <a:rPr lang="ar-SA" sz="2500" b="1" dirty="0" smtClean="0">
                <a:cs typeface="+mn-cs"/>
              </a:rPr>
              <a:t> «راست گفتن در همه جا لازم است يا </a:t>
            </a:r>
            <a:r>
              <a:rPr lang="fa-IR" sz="2500" b="1" dirty="0" smtClean="0">
                <a:cs typeface="+mn-cs"/>
              </a:rPr>
              <a:t>گاهي </a:t>
            </a:r>
            <a:r>
              <a:rPr lang="ar-SA" sz="2500" b="1" dirty="0" smtClean="0">
                <a:cs typeface="+mn-cs"/>
              </a:rPr>
              <a:t>مي‌شود دروغ گفت؟» </a:t>
            </a:r>
            <a:r>
              <a:rPr lang="fa-IR" sz="2500" b="1" dirty="0" smtClean="0">
                <a:cs typeface="+mn-cs"/>
              </a:rPr>
              <a:t>را </a:t>
            </a:r>
            <a:r>
              <a:rPr lang="ar-SA" sz="2500" b="1" dirty="0" smtClean="0">
                <a:cs typeface="+mn-cs"/>
              </a:rPr>
              <a:t>گاه با برهان عقلي اثبات مي‌کنيم و گاه </a:t>
            </a:r>
            <a:r>
              <a:rPr lang="fa-IR" sz="2500" b="1" dirty="0" smtClean="0">
                <a:cs typeface="+mn-cs"/>
              </a:rPr>
              <a:t>با</a:t>
            </a:r>
            <a:r>
              <a:rPr lang="ar-SA" sz="2500" b="1" dirty="0" smtClean="0">
                <a:cs typeface="+mn-cs"/>
              </a:rPr>
              <a:t> آيات و روايات</a:t>
            </a:r>
            <a:r>
              <a:rPr lang="fa-IR" sz="2500" b="1" dirty="0" smtClean="0">
                <a:cs typeface="+mn-cs"/>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43800" cy="609600"/>
          </a:xfrm>
        </p:spPr>
        <p:txBody>
          <a:bodyPr>
            <a:normAutofit/>
          </a:bodyPr>
          <a:lstStyle/>
          <a:p>
            <a:pPr algn="r"/>
            <a:r>
              <a:rPr lang="fa-IR" sz="2400" b="1" dirty="0" smtClean="0"/>
              <a:t>مقدمه</a:t>
            </a:r>
            <a:endParaRPr lang="fa-IR" sz="2400" b="1" dirty="0"/>
          </a:p>
        </p:txBody>
      </p:sp>
      <p:sp>
        <p:nvSpPr>
          <p:cNvPr id="3" name="Content Placeholder 2"/>
          <p:cNvSpPr>
            <a:spLocks noGrp="1"/>
          </p:cNvSpPr>
          <p:nvPr>
            <p:ph idx="1"/>
          </p:nvPr>
        </p:nvSpPr>
        <p:spPr>
          <a:xfrm>
            <a:off x="1066800" y="1143000"/>
            <a:ext cx="7086600" cy="5181600"/>
          </a:xfrm>
        </p:spPr>
        <p:txBody>
          <a:bodyPr>
            <a:noAutofit/>
          </a:bodyPr>
          <a:lstStyle/>
          <a:p>
            <a:pPr algn="just"/>
            <a:r>
              <a:rPr lang="fa-IR" sz="2600" b="1" dirty="0" smtClean="0">
                <a:cs typeface="+mn-cs"/>
              </a:rPr>
              <a:t>آيا چيزي به نام «علم ديني» داريم، يا علم خنثي و جهاني است و ديني و غير ديني معنا ندارد؟ </a:t>
            </a:r>
          </a:p>
          <a:p>
            <a:pPr algn="just"/>
            <a:r>
              <a:rPr lang="fa-IR" sz="2600" b="1" dirty="0" smtClean="0">
                <a:cs typeface="+mn-cs"/>
              </a:rPr>
              <a:t>آيا فيزيک و شيمي اسلامي داريم؟ </a:t>
            </a:r>
          </a:p>
          <a:p>
            <a:pPr algn="just"/>
            <a:r>
              <a:rPr lang="fa-IR" sz="2600" b="1" dirty="0" smtClean="0">
                <a:cs typeface="+mn-cs"/>
              </a:rPr>
              <a:t>آيا روان‌شناسي و جامعه‌شناسي و اقتصاد اسلامي داريم؟</a:t>
            </a:r>
          </a:p>
          <a:p>
            <a:pPr algn="just"/>
            <a:endParaRPr lang="fa-IR" sz="2600" b="1" dirty="0" smtClean="0">
              <a:cs typeface="+mn-cs"/>
            </a:endParaRPr>
          </a:p>
          <a:p>
            <a:pPr algn="just"/>
            <a:r>
              <a:rPr lang="fa-IR" sz="2000" b="1" dirty="0" smtClean="0">
                <a:cs typeface="+mj-cs"/>
              </a:rPr>
              <a:t>در اينجا بايد ببينيم،</a:t>
            </a:r>
          </a:p>
          <a:p>
            <a:pPr algn="just"/>
            <a:r>
              <a:rPr lang="fa-IR" sz="2600" b="1" dirty="0" smtClean="0">
                <a:cs typeface="+mn-cs"/>
              </a:rPr>
              <a:t>اولاً علم ديني به طور اعم و علم اسلامي به طور اخص چيست و چه تفاوت ماهوي با علوم غير اسلامي و نيز با علم سکولار دارد؟ </a:t>
            </a:r>
          </a:p>
          <a:p>
            <a:pPr algn="just"/>
            <a:r>
              <a:rPr lang="fa-IR" sz="2600" b="1" dirty="0" smtClean="0">
                <a:cs typeface="+mn-cs"/>
              </a:rPr>
              <a:t>ثانيا آيا اسلامي کردن علوم ممکن است؟</a:t>
            </a:r>
          </a:p>
          <a:p>
            <a:pPr algn="just"/>
            <a:r>
              <a:rPr lang="fa-IR" sz="2600" b="1" dirty="0" smtClean="0">
                <a:cs typeface="+mn-cs"/>
              </a:rPr>
              <a:t>ثالثاً به فرض امکان علم ديني، آيا بايد علوم را ديني کرد يا بايد بستر رشد علوم را به نحوي آماده کرد که علوم در آن، به خودي خود ديني شوند</a:t>
            </a:r>
            <a:r>
              <a:rPr lang="en-US" sz="2600" b="1" dirty="0" smtClean="0">
                <a:cs typeface="+mn-cs"/>
              </a:rPr>
              <a:t>.</a:t>
            </a:r>
          </a:p>
          <a:p>
            <a:endParaRPr lang="fa-IR" sz="2600" b="1" dirty="0" smtClean="0">
              <a:cs typeface="+mn-cs"/>
            </a:endParaRPr>
          </a:p>
          <a:p>
            <a:pPr algn="just"/>
            <a:endParaRPr lang="fa-IR"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696200" cy="381000"/>
          </a:xfrm>
        </p:spPr>
        <p:txBody>
          <a:bodyPr>
            <a:normAutofit fontScale="90000"/>
          </a:bodyPr>
          <a:lstStyle/>
          <a:p>
            <a:pPr algn="r"/>
            <a:r>
              <a:rPr lang="ar-SA" sz="2400" b="1" dirty="0" smtClean="0"/>
              <a:t>راز تعدد علوم</a:t>
            </a:r>
            <a:endParaRPr lang="fa-IR" sz="2400" b="1" dirty="0"/>
          </a:p>
        </p:txBody>
      </p:sp>
      <p:sp>
        <p:nvSpPr>
          <p:cNvPr id="3" name="Content Placeholder 2"/>
          <p:cNvSpPr>
            <a:spLocks noGrp="1"/>
          </p:cNvSpPr>
          <p:nvPr>
            <p:ph idx="1"/>
          </p:nvPr>
        </p:nvSpPr>
        <p:spPr>
          <a:xfrm>
            <a:off x="990600" y="1371600"/>
            <a:ext cx="7391400" cy="4953000"/>
          </a:xfrm>
        </p:spPr>
        <p:txBody>
          <a:bodyPr>
            <a:noAutofit/>
          </a:bodyPr>
          <a:lstStyle/>
          <a:p>
            <a:pPr algn="just"/>
            <a:r>
              <a:rPr lang="ar-SA" sz="2600" b="1" dirty="0" smtClean="0">
                <a:cs typeface="+mn-cs"/>
              </a:rPr>
              <a:t>پاسخ اين سؤال به تعريف علم بستگي دارد. </a:t>
            </a:r>
            <a:endParaRPr lang="fa-IR" sz="2600" b="1" dirty="0" smtClean="0">
              <a:cs typeface="+mn-cs"/>
            </a:endParaRPr>
          </a:p>
          <a:p>
            <a:pPr algn="just"/>
            <a:r>
              <a:rPr lang="ar-SA" sz="2600" b="1" dirty="0" smtClean="0">
                <a:cs typeface="+mn-cs"/>
              </a:rPr>
              <a:t>نت</a:t>
            </a:r>
            <a:r>
              <a:rPr lang="fa-IR" sz="2600" b="1" dirty="0" smtClean="0">
                <a:cs typeface="+mn-cs"/>
              </a:rPr>
              <a:t>ي</a:t>
            </a:r>
            <a:r>
              <a:rPr lang="ar-SA" sz="2600" b="1" dirty="0" smtClean="0">
                <a:cs typeface="+mn-cs"/>
              </a:rPr>
              <a:t>ج</a:t>
            </a:r>
            <a:r>
              <a:rPr lang="fa-IR" sz="2600" b="1" dirty="0" smtClean="0">
                <a:cs typeface="+mn-cs"/>
              </a:rPr>
              <a:t>ة</a:t>
            </a:r>
            <a:r>
              <a:rPr lang="ar-SA" sz="2600" b="1" dirty="0" smtClean="0">
                <a:cs typeface="+mn-cs"/>
              </a:rPr>
              <a:t> چنين بحثي</a:t>
            </a:r>
            <a:r>
              <a:rPr lang="fa-IR" sz="2600" b="1" dirty="0" smtClean="0">
                <a:cs typeface="+mn-cs"/>
              </a:rPr>
              <a:t>:</a:t>
            </a:r>
          </a:p>
          <a:p>
            <a:pPr algn="just">
              <a:buNone/>
            </a:pPr>
            <a:r>
              <a:rPr lang="fa-IR" sz="2600" b="1" dirty="0" smtClean="0">
                <a:cs typeface="+mn-cs"/>
              </a:rPr>
              <a:t>   ا</a:t>
            </a:r>
            <a:r>
              <a:rPr lang="ar-SA" sz="2600" b="1" dirty="0" smtClean="0">
                <a:cs typeface="+mn-cs"/>
              </a:rPr>
              <a:t>گر در </a:t>
            </a:r>
            <a:r>
              <a:rPr lang="fa-IR" sz="2600" b="1" dirty="0" smtClean="0">
                <a:cs typeface="+mn-cs"/>
              </a:rPr>
              <a:t>اينجا</a:t>
            </a:r>
            <a:r>
              <a:rPr lang="ar-SA" sz="2600" b="1" dirty="0" smtClean="0">
                <a:cs typeface="+mn-cs"/>
              </a:rPr>
              <a:t> بگوييم دو علم داريم، آن وقت مي‌توان گفت يکي‌ از آن</a:t>
            </a:r>
            <a:r>
              <a:rPr lang="fa-IR" sz="2600" b="1" dirty="0" smtClean="0">
                <a:cs typeface="+mn-cs"/>
              </a:rPr>
              <a:t>‌</a:t>
            </a:r>
            <a:r>
              <a:rPr lang="ar-SA" sz="2600" b="1" dirty="0" smtClean="0">
                <a:cs typeface="+mn-cs"/>
              </a:rPr>
              <a:t>ها علم ديني و ديگري علم غيرديني است</a:t>
            </a:r>
            <a:r>
              <a:rPr lang="fa-IR" sz="2600" b="1" dirty="0" smtClean="0">
                <a:cs typeface="+mn-cs"/>
              </a:rPr>
              <a:t>؛</a:t>
            </a:r>
          </a:p>
          <a:p>
            <a:pPr algn="just"/>
            <a:r>
              <a:rPr lang="ar-SA" sz="2600" b="1" dirty="0" smtClean="0">
                <a:cs typeface="+mn-cs"/>
              </a:rPr>
              <a:t>يعني اگر همين مسائل، بر</a:t>
            </a:r>
            <a:r>
              <a:rPr lang="fa-IR" sz="2600" b="1" dirty="0" smtClean="0">
                <a:cs typeface="+mn-cs"/>
              </a:rPr>
              <a:t> </a:t>
            </a:r>
            <a:r>
              <a:rPr lang="ar-SA" sz="2600" b="1" dirty="0" smtClean="0">
                <a:cs typeface="+mn-cs"/>
              </a:rPr>
              <a:t>اساس منابع ديني و وحياني اثبات شود، علم ديني است و اگر بر</a:t>
            </a:r>
            <a:r>
              <a:rPr lang="fa-IR" sz="2600" b="1" dirty="0" smtClean="0">
                <a:cs typeface="+mn-cs"/>
              </a:rPr>
              <a:t> </a:t>
            </a:r>
            <a:r>
              <a:rPr lang="ar-SA" sz="2600" b="1" dirty="0" smtClean="0">
                <a:cs typeface="+mn-cs"/>
              </a:rPr>
              <a:t>اساس منابع غيرديني، مانند عقل، تجربه، و ...، علم غيرديني است.</a:t>
            </a:r>
            <a:endParaRPr lang="fa-IR" sz="2600" b="1" dirty="0" smtClean="0">
              <a:cs typeface="+mn-cs"/>
            </a:endParaRPr>
          </a:p>
          <a:p>
            <a:pPr algn="just">
              <a:buFont typeface="Wingdings" pitchFamily="2" charset="2"/>
              <a:buChar char="§"/>
            </a:pPr>
            <a:r>
              <a:rPr lang="fa-IR" sz="2600" b="1" dirty="0" smtClean="0">
                <a:cs typeface="+mn-cs"/>
              </a:rPr>
              <a:t>بنابراين، اگر </a:t>
            </a:r>
            <a:r>
              <a:rPr lang="ar-SA" sz="2600" b="1" dirty="0" smtClean="0">
                <a:cs typeface="+mn-cs"/>
              </a:rPr>
              <a:t>متد جزء مقوّم علم </a:t>
            </a:r>
            <a:r>
              <a:rPr lang="fa-IR" sz="2600" b="1" dirty="0" smtClean="0">
                <a:cs typeface="+mn-cs"/>
              </a:rPr>
              <a:t>باشد، علم، ديني و غيرديني مي‌شود، و الا </a:t>
            </a:r>
            <a:r>
              <a:rPr lang="fa-IR" b="1" dirty="0" smtClean="0"/>
              <a:t>خير</a:t>
            </a:r>
            <a:r>
              <a:rPr lang="fa-IR" sz="2600" b="1" dirty="0" smtClean="0">
                <a:cs typeface="+mn-cs"/>
              </a:rPr>
              <a:t>.</a:t>
            </a:r>
          </a:p>
          <a:p>
            <a:pPr algn="just"/>
            <a:r>
              <a:rPr lang="fa-IR" sz="2600" b="1" dirty="0" smtClean="0">
                <a:cs typeface="+mn-cs"/>
              </a:rPr>
              <a:t>بنابراين، </a:t>
            </a:r>
            <a:r>
              <a:rPr lang="ar-SA" sz="2600" b="1" dirty="0" smtClean="0">
                <a:cs typeface="+mn-cs"/>
              </a:rPr>
              <a:t>مسأل</a:t>
            </a:r>
            <a:r>
              <a:rPr lang="fa-IR" sz="2600" b="1" dirty="0" smtClean="0">
                <a:cs typeface="+mn-cs"/>
              </a:rPr>
              <a:t>ة مهم،</a:t>
            </a:r>
            <a:r>
              <a:rPr lang="ar-SA" sz="2600" b="1" dirty="0" smtClean="0">
                <a:cs typeface="+mn-cs"/>
              </a:rPr>
              <a:t> اصل متد تحقيق در دين يا در علم است تا ببينيم اقتضاي اين متدها چيست و کجاها مي‌توانند با هم تعارض داشته باشند يا به همديگر کمک کنند</a:t>
            </a:r>
            <a:r>
              <a:rPr lang="fa-IR" sz="2600" b="1" dirty="0" smtClean="0">
                <a:cs typeface="+mn-cs"/>
              </a:rPr>
              <a:t>.</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696200" cy="438912"/>
          </a:xfrm>
        </p:spPr>
        <p:txBody>
          <a:bodyPr>
            <a:normAutofit/>
          </a:bodyPr>
          <a:lstStyle/>
          <a:p>
            <a:pPr algn="r"/>
            <a:r>
              <a:rPr lang="fa-IR" sz="2400" b="1" dirty="0" smtClean="0"/>
              <a:t>راز تعدد علوم</a:t>
            </a:r>
            <a:endParaRPr lang="fa-IR" sz="2400" b="1" dirty="0"/>
          </a:p>
        </p:txBody>
      </p:sp>
      <p:sp>
        <p:nvSpPr>
          <p:cNvPr id="3" name="Content Placeholder 2"/>
          <p:cNvSpPr>
            <a:spLocks noGrp="1"/>
          </p:cNvSpPr>
          <p:nvPr>
            <p:ph idx="1"/>
          </p:nvPr>
        </p:nvSpPr>
        <p:spPr>
          <a:xfrm>
            <a:off x="1066800" y="1371600"/>
            <a:ext cx="7162800" cy="4953000"/>
          </a:xfrm>
        </p:spPr>
        <p:txBody>
          <a:bodyPr>
            <a:noAutofit/>
          </a:bodyPr>
          <a:lstStyle/>
          <a:p>
            <a:pPr algn="just">
              <a:buNone/>
            </a:pPr>
            <a:r>
              <a:rPr lang="ar-SA" sz="2000" b="1" dirty="0" smtClean="0">
                <a:solidFill>
                  <a:schemeClr val="tx2"/>
                </a:solidFill>
                <a:latin typeface="+mj-lt"/>
                <a:ea typeface="+mj-ea"/>
                <a:cs typeface="+mj-cs"/>
              </a:rPr>
              <a:t>آيا هدف در </a:t>
            </a:r>
            <a:r>
              <a:rPr lang="fa-IR" sz="2000" b="1" dirty="0" smtClean="0">
                <a:solidFill>
                  <a:schemeClr val="tx2"/>
                </a:solidFill>
                <a:latin typeface="+mj-lt"/>
                <a:ea typeface="+mj-ea"/>
                <a:cs typeface="+mj-cs"/>
              </a:rPr>
              <a:t>علم </a:t>
            </a:r>
            <a:r>
              <a:rPr lang="ar-SA" sz="2000" b="1" dirty="0" smtClean="0">
                <a:solidFill>
                  <a:schemeClr val="tx2"/>
                </a:solidFill>
                <a:latin typeface="+mj-lt"/>
                <a:ea typeface="+mj-ea"/>
                <a:cs typeface="+mj-cs"/>
              </a:rPr>
              <a:t>دخالت دارد يا </a:t>
            </a:r>
            <a:r>
              <a:rPr lang="fa-IR" sz="2000" b="1" dirty="0" smtClean="0">
                <a:solidFill>
                  <a:schemeClr val="tx2"/>
                </a:solidFill>
                <a:latin typeface="+mj-lt"/>
                <a:ea typeface="+mj-ea"/>
                <a:cs typeface="+mj-cs"/>
              </a:rPr>
              <a:t>خير</a:t>
            </a:r>
            <a:r>
              <a:rPr lang="ar-SA" sz="2000" b="1" dirty="0" smtClean="0">
                <a:solidFill>
                  <a:schemeClr val="tx2"/>
                </a:solidFill>
                <a:latin typeface="+mj-lt"/>
                <a:ea typeface="+mj-ea"/>
                <a:cs typeface="+mj-cs"/>
              </a:rPr>
              <a:t>؟</a:t>
            </a:r>
            <a:endParaRPr lang="fa-IR" sz="2000" b="1" dirty="0" smtClean="0">
              <a:solidFill>
                <a:schemeClr val="tx2"/>
              </a:solidFill>
              <a:latin typeface="+mj-lt"/>
              <a:ea typeface="+mj-ea"/>
              <a:cs typeface="+mj-cs"/>
            </a:endParaRPr>
          </a:p>
          <a:p>
            <a:pPr algn="just">
              <a:buFont typeface="Wingdings" pitchFamily="2" charset="2"/>
              <a:buChar char="§"/>
            </a:pPr>
            <a:r>
              <a:rPr lang="ar-SA" sz="2600" b="1" dirty="0" smtClean="0">
                <a:cs typeface="+mn-cs"/>
              </a:rPr>
              <a:t>اگر مسأله‌اي براي هدفي خاص </a:t>
            </a:r>
            <a:r>
              <a:rPr lang="fa-IR" sz="2600" b="1" dirty="0" smtClean="0">
                <a:cs typeface="+mn-cs"/>
              </a:rPr>
              <a:t>ـ</a:t>
            </a:r>
            <a:r>
              <a:rPr lang="ar-SA" sz="2600" b="1" dirty="0" smtClean="0">
                <a:cs typeface="+mn-cs"/>
              </a:rPr>
              <a:t> مانند زندگي آسوده‌ دنيوي</a:t>
            </a:r>
            <a:r>
              <a:rPr lang="fa-IR" sz="2600" b="1" dirty="0" smtClean="0">
                <a:cs typeface="+mn-cs"/>
              </a:rPr>
              <a:t> ـ</a:t>
            </a:r>
            <a:r>
              <a:rPr lang="ar-SA" sz="2600" b="1" dirty="0" smtClean="0">
                <a:cs typeface="+mn-cs"/>
              </a:rPr>
              <a:t> و همان مسأله براي هدفي ديگر</a:t>
            </a:r>
            <a:r>
              <a:rPr lang="fa-IR" sz="2600" b="1" dirty="0" smtClean="0">
                <a:cs typeface="+mn-cs"/>
              </a:rPr>
              <a:t> ـ</a:t>
            </a:r>
            <a:r>
              <a:rPr lang="ar-SA" sz="2600" b="1" dirty="0" smtClean="0">
                <a:cs typeface="+mn-cs"/>
              </a:rPr>
              <a:t> مانند </a:t>
            </a:r>
            <a:r>
              <a:rPr lang="fa-IR" sz="2600" b="1" dirty="0" smtClean="0">
                <a:cs typeface="+mn-cs"/>
              </a:rPr>
              <a:t>نيل</a:t>
            </a:r>
            <a:r>
              <a:rPr lang="ar-SA" sz="2600" b="1" dirty="0" smtClean="0">
                <a:cs typeface="+mn-cs"/>
              </a:rPr>
              <a:t> به سعادت اخروي و قرب به خدا- حل شود، آيا حاصل آن، دو علم است، يا يک علم با دو روش و دو غايت؟ </a:t>
            </a:r>
            <a:endParaRPr lang="fa-IR" sz="2600" b="1" dirty="0" smtClean="0">
              <a:cs typeface="+mn-cs"/>
            </a:endParaRPr>
          </a:p>
          <a:p>
            <a:pPr algn="just">
              <a:buFont typeface="Wingdings" pitchFamily="2" charset="2"/>
              <a:buChar char="§"/>
            </a:pPr>
            <a:endParaRPr lang="fa-IR" sz="2600" b="1" dirty="0" smtClean="0">
              <a:cs typeface="+mn-cs"/>
            </a:endParaRPr>
          </a:p>
          <a:p>
            <a:pPr algn="just"/>
            <a:r>
              <a:rPr lang="fa-IR" sz="2600" b="1" dirty="0" smtClean="0">
                <a:cs typeface="+mn-cs"/>
              </a:rPr>
              <a:t>پاسخ</a:t>
            </a:r>
            <a:r>
              <a:rPr lang="ar-SA" sz="2600" b="1" dirty="0" smtClean="0">
                <a:cs typeface="+mn-cs"/>
              </a:rPr>
              <a:t> اين سؤال به تعريف علم و دخالت داشتن يا </a:t>
            </a:r>
            <a:r>
              <a:rPr lang="fa-IR" sz="2600" b="1" dirty="0" smtClean="0">
                <a:cs typeface="+mn-cs"/>
              </a:rPr>
              <a:t>نداشتن غ</a:t>
            </a:r>
            <a:r>
              <a:rPr lang="ar-SA" sz="2600" b="1" dirty="0" smtClean="0">
                <a:cs typeface="+mn-cs"/>
              </a:rPr>
              <a:t>ايت و روش در ماهيت علم بستگي دارد</a:t>
            </a:r>
            <a:r>
              <a:rPr lang="fa-IR" sz="2600" b="1" dirty="0" smtClean="0">
                <a:cs typeface="+mn-cs"/>
              </a:rPr>
              <a:t>.</a:t>
            </a:r>
          </a:p>
          <a:p>
            <a:pPr algn="just"/>
            <a:endParaRPr lang="en-US" sz="2600" b="1" dirty="0" smtClean="0">
              <a:cs typeface="+mn-cs"/>
            </a:endParaRPr>
          </a:p>
          <a:p>
            <a:pPr algn="just"/>
            <a:r>
              <a:rPr lang="fa-IR" sz="2600" b="1" dirty="0" smtClean="0">
                <a:cs typeface="+mn-cs"/>
              </a:rPr>
              <a:t> بحث در باب هدف علم معمولاً از دو زاويه:</a:t>
            </a:r>
          </a:p>
          <a:p>
            <a:pPr algn="just">
              <a:buFont typeface="Wingdings" pitchFamily="2" charset="2"/>
              <a:buChar char="§"/>
            </a:pPr>
            <a:r>
              <a:rPr lang="fa-IR" sz="2600" b="1" dirty="0" smtClean="0">
                <a:cs typeface="+mn-cs"/>
              </a:rPr>
              <a:t>نگرش دانشمند</a:t>
            </a:r>
          </a:p>
          <a:p>
            <a:pPr algn="just">
              <a:buFont typeface="Wingdings" pitchFamily="2" charset="2"/>
              <a:buChar char="§"/>
            </a:pPr>
            <a:r>
              <a:rPr lang="fa-IR" sz="2600" b="1" dirty="0" smtClean="0">
                <a:cs typeface="+mn-cs"/>
              </a:rPr>
              <a:t>معرفت‌شناسي گزاره‌هاي علمي</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914400"/>
          </a:xfrm>
        </p:spPr>
        <p:txBody>
          <a:bodyPr>
            <a:normAutofit/>
          </a:bodyPr>
          <a:lstStyle/>
          <a:p>
            <a:pPr algn="r"/>
            <a:r>
              <a:rPr lang="fa-IR" sz="2400" b="1" dirty="0" smtClean="0"/>
              <a:t>راز تعدد علوم</a:t>
            </a:r>
            <a:endParaRPr lang="fa-IR" sz="2400" b="1" dirty="0"/>
          </a:p>
        </p:txBody>
      </p:sp>
      <p:sp>
        <p:nvSpPr>
          <p:cNvPr id="3" name="Content Placeholder 2"/>
          <p:cNvSpPr>
            <a:spLocks noGrp="1"/>
          </p:cNvSpPr>
          <p:nvPr>
            <p:ph idx="1"/>
          </p:nvPr>
        </p:nvSpPr>
        <p:spPr>
          <a:xfrm>
            <a:off x="990600" y="1371600"/>
            <a:ext cx="7239000" cy="4953000"/>
          </a:xfrm>
        </p:spPr>
        <p:txBody>
          <a:bodyPr>
            <a:noAutofit/>
          </a:bodyPr>
          <a:lstStyle/>
          <a:p>
            <a:pPr algn="just"/>
            <a:r>
              <a:rPr lang="fa-IR" sz="2600" b="1" dirty="0" smtClean="0">
                <a:cs typeface="+mn-cs"/>
              </a:rPr>
              <a:t>در باب جهت‌گيري دانشمندان به طبيعت و ...، چنين ادعا مي‌شود که نگرش پيشينيان، شناخت‌محور بوده، اما نگرش جديد، تصرف‌محور و معطوف به عمل است.</a:t>
            </a:r>
          </a:p>
          <a:p>
            <a:pPr algn="just"/>
            <a:endParaRPr lang="fa-IR" sz="2600" b="1" dirty="0" smtClean="0">
              <a:cs typeface="+mn-cs"/>
            </a:endParaRPr>
          </a:p>
          <a:p>
            <a:pPr algn="just"/>
            <a:r>
              <a:rPr lang="fa-IR" sz="2600" b="1" dirty="0" smtClean="0">
                <a:cs typeface="+mn-cs"/>
              </a:rPr>
              <a:t>معروف است که فرانسيس بيکن را عموماً‌ اولين کسي مي‌دانند که هدف علم را تصرف در طبيعت دانست.</a:t>
            </a:r>
          </a:p>
          <a:p>
            <a:pPr algn="just"/>
            <a:r>
              <a:rPr lang="fa-IR" sz="2600" b="1" dirty="0" smtClean="0">
                <a:cs typeface="+mn-cs"/>
              </a:rPr>
              <a:t>راسل: «بيکن نخستين کسي است که گفت: «دانايي توانايي است»» </a:t>
            </a:r>
            <a:r>
              <a:rPr lang="fa-IR" sz="2000" b="1" dirty="0" smtClean="0">
                <a:cs typeface="+mn-cs"/>
              </a:rPr>
              <a:t>(راسل، </a:t>
            </a:r>
            <a:r>
              <a:rPr lang="fa-IR" sz="2000" b="1" i="1" dirty="0" smtClean="0">
                <a:cs typeface="+mn-cs"/>
              </a:rPr>
              <a:t>تاريخ فلسفه</a:t>
            </a:r>
            <a:r>
              <a:rPr lang="fa-IR" sz="2000" b="1" dirty="0" smtClean="0">
                <a:cs typeface="+mn-cs"/>
              </a:rPr>
              <a:t>، 749).</a:t>
            </a:r>
            <a:endParaRPr lang="fa-IR" sz="2600" b="1" dirty="0" smtClean="0">
              <a:cs typeface="+mn-cs"/>
            </a:endParaRPr>
          </a:p>
          <a:p>
            <a:pPr algn="just"/>
            <a:endParaRPr lang="fa-IR" sz="2600" b="1" dirty="0" smtClean="0">
              <a:cs typeface="+mn-cs"/>
            </a:endParaRPr>
          </a:p>
          <a:p>
            <a:pPr algn="just"/>
            <a:r>
              <a:rPr lang="fa-IR" sz="2600" b="1" dirty="0" smtClean="0">
                <a:cs typeface="+mn-cs"/>
              </a:rPr>
              <a:t>البته اين ادعا افراطي است؛ ابن‌سينا در آغاز کتاب </a:t>
            </a:r>
            <a:r>
              <a:rPr lang="fa-IR" sz="2600" b="1" i="1" dirty="0" smtClean="0">
                <a:cs typeface="+mn-cs"/>
              </a:rPr>
              <a:t>قانون</a:t>
            </a:r>
            <a:r>
              <a:rPr lang="fa-IR" sz="2600" b="1" dirty="0" smtClean="0">
                <a:cs typeface="+mn-cs"/>
              </a:rPr>
              <a:t>، طب را علمي مي‌داند که به واسطة آن حالات بدن،‌ از حيث صحت و بيماري مورد شناسايي قرار مي‌گيرد.</a:t>
            </a: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96200" cy="838200"/>
          </a:xfrm>
        </p:spPr>
        <p:txBody>
          <a:bodyPr>
            <a:normAutofit/>
          </a:bodyPr>
          <a:lstStyle/>
          <a:p>
            <a:pPr algn="r"/>
            <a:r>
              <a:rPr lang="fa-IR" sz="2400" b="1" dirty="0" smtClean="0"/>
              <a:t>راز تعدد علوم</a:t>
            </a:r>
            <a:endParaRPr lang="fa-IR" sz="2400" b="1" dirty="0"/>
          </a:p>
        </p:txBody>
      </p:sp>
      <p:sp>
        <p:nvSpPr>
          <p:cNvPr id="3" name="Content Placeholder 2"/>
          <p:cNvSpPr>
            <a:spLocks noGrp="1"/>
          </p:cNvSpPr>
          <p:nvPr>
            <p:ph idx="1"/>
          </p:nvPr>
        </p:nvSpPr>
        <p:spPr>
          <a:xfrm>
            <a:off x="1066800" y="1143000"/>
            <a:ext cx="7391400" cy="5181600"/>
          </a:xfrm>
        </p:spPr>
        <p:txBody>
          <a:bodyPr>
            <a:noAutofit/>
          </a:bodyPr>
          <a:lstStyle/>
          <a:p>
            <a:pPr algn="just"/>
            <a:r>
              <a:rPr lang="fa-IR" sz="2600" b="1" dirty="0" smtClean="0">
                <a:cs typeface="+mn-cs"/>
              </a:rPr>
              <a:t>جان هرمال راندل:</a:t>
            </a:r>
          </a:p>
          <a:p>
            <a:pPr algn="just">
              <a:buNone/>
            </a:pPr>
            <a:r>
              <a:rPr lang="fa-IR" sz="2600" b="1" dirty="0" smtClean="0">
                <a:cs typeface="+mn-cs"/>
              </a:rPr>
              <a:t>   «</a:t>
            </a:r>
            <a:r>
              <a:rPr lang="fa-IR" sz="2400" b="1" dirty="0" smtClean="0">
                <a:cs typeface="+mn-cs"/>
              </a:rPr>
              <a:t>مسلمانان در قرون وسطي نمايندة همان نوع تفکر علمي و زندگي صنعتي بودند که ما امروزه به مردم آلمان نسبت مي‌دهيم؛ مسلمانان، برخلاف يونانيان، ... علوم را به خدمت بلاواسطة زندگي بشر گماشته‌اند ... آنچه ما دوست داريم روحية فرانسيس بيکن بناميم، اروپائيان از مسلمانان به ارث برده‌اند، که عبارت است از گسترش مرزهاي قلمرو بشر در طبيعت» </a:t>
            </a:r>
            <a:r>
              <a:rPr lang="fa-IR" sz="2000" b="1" dirty="0" smtClean="0">
                <a:cs typeface="+mn-cs"/>
              </a:rPr>
              <a:t>(محمدرضا حکيمي، </a:t>
            </a:r>
            <a:r>
              <a:rPr lang="fa-IR" sz="2000" b="1" i="1" dirty="0" smtClean="0">
                <a:cs typeface="+mn-cs"/>
              </a:rPr>
              <a:t>دانش مسلمين</a:t>
            </a:r>
            <a:r>
              <a:rPr lang="fa-IR" sz="2000" b="1" dirty="0" smtClean="0">
                <a:cs typeface="+mn-cs"/>
              </a:rPr>
              <a:t>، 123).</a:t>
            </a:r>
            <a:endParaRPr lang="fa-IR" sz="2600" b="1" dirty="0" smtClean="0">
              <a:cs typeface="+mn-cs"/>
            </a:endParaRPr>
          </a:p>
          <a:p>
            <a:pPr algn="just"/>
            <a:r>
              <a:rPr lang="fa-IR" sz="2600" b="1" dirty="0" smtClean="0">
                <a:cs typeface="+mn-cs"/>
              </a:rPr>
              <a:t>البته اين تغيير روش در غرب به تغيير روش‌شناختي و تغيير در هدف ثانوي علم برمي‌گردد.</a:t>
            </a:r>
          </a:p>
          <a:p>
            <a:pPr algn="just">
              <a:buFont typeface="Wingdings" pitchFamily="2" charset="2"/>
              <a:buChar char="§"/>
            </a:pPr>
            <a:r>
              <a:rPr lang="fa-IR" sz="2600" b="1" dirty="0" smtClean="0">
                <a:cs typeface="+mn-cs"/>
              </a:rPr>
              <a:t>قبلاً، روش قياسي (استدلال از کلي به جزئي)</a:t>
            </a:r>
          </a:p>
          <a:p>
            <a:pPr algn="just">
              <a:buFont typeface="Wingdings" pitchFamily="2" charset="2"/>
              <a:buChar char="§"/>
            </a:pPr>
            <a:r>
              <a:rPr lang="fa-IR" sz="2600" b="1" dirty="0" smtClean="0">
                <a:cs typeface="+mn-cs"/>
              </a:rPr>
              <a:t>اکنون، روش استقرائي (استدلال از جزئي به کلي)</a:t>
            </a:r>
          </a:p>
          <a:p>
            <a:pPr algn="just">
              <a:buFont typeface="Wingdings" pitchFamily="2" charset="2"/>
              <a:buChar char="§"/>
              <a:tabLst>
                <a:tab pos="3495675" algn="l"/>
              </a:tabLst>
            </a:pPr>
            <a:r>
              <a:rPr lang="fa-IR" sz="2600" b="1" dirty="0" smtClean="0">
                <a:cs typeface="+mn-cs"/>
              </a:rPr>
              <a:t>نيز، هدف اولي علم: همواره شناخت جهان</a:t>
            </a:r>
          </a:p>
          <a:p>
            <a:pPr algn="just">
              <a:buFont typeface="Wingdings" pitchFamily="2" charset="2"/>
              <a:buChar char="§"/>
            </a:pPr>
            <a:r>
              <a:rPr lang="fa-IR" sz="2500" b="1" dirty="0" smtClean="0">
                <a:cs typeface="+mn-cs"/>
              </a:rPr>
              <a:t>هدف ثانوي: قبلاً‌ مطلوب لنفسه، اکنون، سلطه بر طبيعت و انسان‌هاي ديگر.</a:t>
            </a: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685800"/>
          </a:xfrm>
        </p:spPr>
        <p:txBody>
          <a:bodyPr>
            <a:normAutofit/>
          </a:bodyPr>
          <a:lstStyle/>
          <a:p>
            <a:pPr algn="r"/>
            <a:r>
              <a:rPr lang="fa-IR" sz="2400" b="1" dirty="0" smtClean="0"/>
              <a:t>راز تعدد علوم</a:t>
            </a:r>
            <a:endParaRPr lang="fa-IR" sz="2400" dirty="0"/>
          </a:p>
        </p:txBody>
      </p:sp>
      <p:sp>
        <p:nvSpPr>
          <p:cNvPr id="3" name="Content Placeholder 2"/>
          <p:cNvSpPr>
            <a:spLocks noGrp="1"/>
          </p:cNvSpPr>
          <p:nvPr>
            <p:ph idx="1"/>
          </p:nvPr>
        </p:nvSpPr>
        <p:spPr>
          <a:xfrm>
            <a:off x="914400" y="1295400"/>
            <a:ext cx="7467600" cy="5029200"/>
          </a:xfrm>
        </p:spPr>
        <p:txBody>
          <a:bodyPr>
            <a:noAutofit/>
          </a:bodyPr>
          <a:lstStyle/>
          <a:p>
            <a:pPr algn="just"/>
            <a:r>
              <a:rPr lang="fa-IR" sz="2400" b="1" dirty="0" smtClean="0"/>
              <a:t>گاهي نيز هدف علم از منظر معرفت‌شناسي گزاره‌هاي علمي مورد توجه قرار مي‌گيرد؛‌ اين‌که آيا اصولاً شناخت حقيقت جهان امکان‌پذير است؟ و آيا گزاره‌هاي علمي حکايت از واقع مي‌کنند؟</a:t>
            </a:r>
            <a:endParaRPr lang="en-US" sz="2400" b="1" dirty="0" smtClean="0"/>
          </a:p>
          <a:p>
            <a:pPr algn="just"/>
            <a:r>
              <a:rPr lang="fa-IR" sz="2400" b="1" dirty="0" smtClean="0"/>
              <a:t>فيلسوفان کلاسيک رئاليست هستند، يعني شناخت واقعيت را امکان‌پذير مي‌دانند. اما عده‌اي اين امر را انکار کردند و هدف علم را عمل‌گرايي (پراگماتيسم)‌ يا کارکردگرايي </a:t>
            </a:r>
            <a:r>
              <a:rPr lang="fa-IR" sz="2400" b="1" smtClean="0"/>
              <a:t>برشمردند (يافتن </a:t>
            </a:r>
            <a:r>
              <a:rPr lang="fa-IR" sz="2400" b="1" dirty="0" smtClean="0"/>
              <a:t>ابزاي براي </a:t>
            </a:r>
            <a:r>
              <a:rPr lang="fa-IR" sz="2400" b="1" smtClean="0"/>
              <a:t>برآوردن نيازها). </a:t>
            </a:r>
          </a:p>
          <a:p>
            <a:pPr algn="just">
              <a:buNone/>
            </a:pPr>
            <a:endParaRPr lang="en-US" sz="2400" b="1" dirty="0" smtClean="0"/>
          </a:p>
          <a:p>
            <a:pPr algn="just"/>
            <a:r>
              <a:rPr lang="fa-IR" sz="2400" b="1" dirty="0" smtClean="0"/>
              <a:t>در باب پرسش دوم نيز رئاليست‌ها بر اين باورند که هدف علم شناخت و توصيف جهان واقع است، اما مطابق نظر ابزارگرايان، هدف علم يافتن ابزاري براي برآوردن نيازهاست.</a:t>
            </a:r>
            <a:endParaRPr lang="en-US" sz="2400" b="1" dirty="0" smtClean="0"/>
          </a:p>
          <a:p>
            <a:pPr algn="just"/>
            <a:r>
              <a:rPr lang="fa-IR" sz="2400" b="1" dirty="0" smtClean="0"/>
              <a:t>در علم ديني مي‌توان گفت که هدف اولي آن، مانند هر علم ديگري،‌ شناخت واقع است،‌ اما هدف ثانوي علم ديني اصلاح فرد و جامعه، بر اساس ارزش‌هاي ديني است.</a:t>
            </a:r>
            <a:endParaRPr lang="en-US" sz="2400" b="1" dirty="0" smtClean="0"/>
          </a:p>
          <a:p>
            <a:pPr algn="just"/>
            <a:endParaRPr lang="fa-IR"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286000" y="1676400"/>
            <a:ext cx="4419600" cy="28956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rtl="1" fontAlgn="auto">
              <a:spcBef>
                <a:spcPts val="0"/>
              </a:spcBef>
              <a:spcAft>
                <a:spcPts val="0"/>
              </a:spcAft>
              <a:defRPr/>
            </a:pPr>
            <a:r>
              <a:rPr lang="fa-IR" sz="4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روش تحقيق </a:t>
            </a:r>
          </a:p>
          <a:p>
            <a:pPr algn="ctr" rtl="1" fontAlgn="auto">
              <a:spcBef>
                <a:spcPts val="0"/>
              </a:spcBef>
              <a:spcAft>
                <a:spcPts val="0"/>
              </a:spcAft>
              <a:defRPr/>
            </a:pPr>
            <a:r>
              <a:rPr lang="fa-IR" sz="4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در علم و دين</a:t>
            </a:r>
            <a:endParaRPr lang="fa-IR" sz="44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down)">
                                      <p:cBhvr>
                                        <p:cTn id="39" dur="580">
                                          <p:stCondLst>
                                            <p:cond delay="0"/>
                                          </p:stCondLst>
                                        </p:cTn>
                                        <p:tgtEl>
                                          <p:spTgt spid="5">
                                            <p:txEl>
                                              <p:pRg st="1" end="1"/>
                                            </p:txEl>
                                          </p:spTgt>
                                        </p:tgtEl>
                                      </p:cBhvr>
                                    </p:animEffect>
                                    <p:anim calcmode="lin" valueType="num">
                                      <p:cBhvr>
                                        <p:cTn id="40"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1" end="1"/>
                                            </p:txEl>
                                          </p:spTgt>
                                        </p:tgtEl>
                                      </p:cBhvr>
                                      <p:to x="100000" y="60000"/>
                                    </p:animScale>
                                    <p:animScale>
                                      <p:cBhvr>
                                        <p:cTn id="46" dur="166" decel="50000">
                                          <p:stCondLst>
                                            <p:cond delay="676"/>
                                          </p:stCondLst>
                                        </p:cTn>
                                        <p:tgtEl>
                                          <p:spTgt spid="5">
                                            <p:txEl>
                                              <p:pRg st="1" end="1"/>
                                            </p:txEl>
                                          </p:spTgt>
                                        </p:tgtEl>
                                      </p:cBhvr>
                                      <p:to x="100000" y="100000"/>
                                    </p:animScale>
                                    <p:animScale>
                                      <p:cBhvr>
                                        <p:cTn id="47" dur="26">
                                          <p:stCondLst>
                                            <p:cond delay="1312"/>
                                          </p:stCondLst>
                                        </p:cTn>
                                        <p:tgtEl>
                                          <p:spTgt spid="5">
                                            <p:txEl>
                                              <p:pRg st="1" end="1"/>
                                            </p:txEl>
                                          </p:spTgt>
                                        </p:tgtEl>
                                      </p:cBhvr>
                                      <p:to x="100000" y="80000"/>
                                    </p:animScale>
                                    <p:animScale>
                                      <p:cBhvr>
                                        <p:cTn id="48" dur="166" decel="50000">
                                          <p:stCondLst>
                                            <p:cond delay="1338"/>
                                          </p:stCondLst>
                                        </p:cTn>
                                        <p:tgtEl>
                                          <p:spTgt spid="5">
                                            <p:txEl>
                                              <p:pRg st="1" end="1"/>
                                            </p:txEl>
                                          </p:spTgt>
                                        </p:tgtEl>
                                      </p:cBhvr>
                                      <p:to x="100000" y="100000"/>
                                    </p:animScale>
                                    <p:animScale>
                                      <p:cBhvr>
                                        <p:cTn id="49" dur="26">
                                          <p:stCondLst>
                                            <p:cond delay="1642"/>
                                          </p:stCondLst>
                                        </p:cTn>
                                        <p:tgtEl>
                                          <p:spTgt spid="5">
                                            <p:txEl>
                                              <p:pRg st="1" end="1"/>
                                            </p:txEl>
                                          </p:spTgt>
                                        </p:tgtEl>
                                      </p:cBhvr>
                                      <p:to x="100000" y="90000"/>
                                    </p:animScale>
                                    <p:animScale>
                                      <p:cBhvr>
                                        <p:cTn id="50" dur="166" decel="50000">
                                          <p:stCondLst>
                                            <p:cond delay="1668"/>
                                          </p:stCondLst>
                                        </p:cTn>
                                        <p:tgtEl>
                                          <p:spTgt spid="5">
                                            <p:txEl>
                                              <p:pRg st="1" end="1"/>
                                            </p:txEl>
                                          </p:spTgt>
                                        </p:tgtEl>
                                      </p:cBhvr>
                                      <p:to x="100000" y="100000"/>
                                    </p:animScale>
                                    <p:animScale>
                                      <p:cBhvr>
                                        <p:cTn id="51" dur="26">
                                          <p:stCondLst>
                                            <p:cond delay="1808"/>
                                          </p:stCondLst>
                                        </p:cTn>
                                        <p:tgtEl>
                                          <p:spTgt spid="5">
                                            <p:txEl>
                                              <p:pRg st="1" end="1"/>
                                            </p:txEl>
                                          </p:spTgt>
                                        </p:tgtEl>
                                      </p:cBhvr>
                                      <p:to x="100000" y="95000"/>
                                    </p:animScale>
                                    <p:animScale>
                                      <p:cBhvr>
                                        <p:cTn id="52"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762000"/>
          </a:xfrm>
        </p:spPr>
        <p:txBody>
          <a:bodyPr>
            <a:normAutofit/>
          </a:bodyPr>
          <a:lstStyle/>
          <a:p>
            <a:pPr algn="r"/>
            <a:r>
              <a:rPr lang="ar-SA" sz="2400" b="1" dirty="0" smtClean="0"/>
              <a:t>روش تحقيق در </a:t>
            </a:r>
            <a:r>
              <a:rPr lang="fa-IR" sz="2400" b="1" dirty="0" smtClean="0"/>
              <a:t>علم و </a:t>
            </a:r>
            <a:r>
              <a:rPr lang="ar-SA" sz="2400" b="1" dirty="0" smtClean="0"/>
              <a:t>دين</a:t>
            </a:r>
            <a:endParaRPr lang="fa-IR" sz="2600" b="1" dirty="0">
              <a:cs typeface="+mn-cs"/>
            </a:endParaRPr>
          </a:p>
        </p:txBody>
      </p:sp>
      <p:sp>
        <p:nvSpPr>
          <p:cNvPr id="3" name="Content Placeholder 2"/>
          <p:cNvSpPr>
            <a:spLocks noGrp="1"/>
          </p:cNvSpPr>
          <p:nvPr>
            <p:ph idx="1"/>
          </p:nvPr>
        </p:nvSpPr>
        <p:spPr>
          <a:xfrm>
            <a:off x="1066800" y="1295400"/>
            <a:ext cx="7086600" cy="5029200"/>
          </a:xfrm>
        </p:spPr>
        <p:txBody>
          <a:bodyPr>
            <a:noAutofit/>
          </a:bodyPr>
          <a:lstStyle/>
          <a:p>
            <a:pPr algn="just"/>
            <a:r>
              <a:rPr lang="fa-IR" sz="2600" b="1" dirty="0" smtClean="0">
                <a:cs typeface="+mn-cs"/>
              </a:rPr>
              <a:t>نخست بايد </a:t>
            </a:r>
            <a:r>
              <a:rPr lang="ar-SA" sz="2600" b="1" dirty="0" smtClean="0">
                <a:cs typeface="+mn-cs"/>
              </a:rPr>
              <a:t>ببينيم دين</a:t>
            </a:r>
            <a:r>
              <a:rPr lang="fa-IR" sz="2600" b="1" dirty="0" smtClean="0">
                <a:cs typeface="+mn-cs"/>
              </a:rPr>
              <a:t> حقِ مد نظر ما، يعني ا</a:t>
            </a:r>
            <a:r>
              <a:rPr lang="ar-SA" sz="2600" b="1" dirty="0" smtClean="0">
                <a:cs typeface="+mn-cs"/>
              </a:rPr>
              <a:t>سلام را چگونه بايد شناخت. سپس ببينيم با علم چه نسبتي دارد</a:t>
            </a:r>
            <a:r>
              <a:rPr lang="fa-IR" sz="2600" b="1" dirty="0" smtClean="0">
                <a:cs typeface="+mn-cs"/>
              </a:rPr>
              <a:t>؛</a:t>
            </a:r>
            <a:r>
              <a:rPr lang="ar-SA" sz="2600" b="1" dirty="0" smtClean="0">
                <a:cs typeface="+mn-cs"/>
              </a:rPr>
              <a:t> آيا تضاد يا تزاحمي با آن پيدا مي‌کند يا خير</a:t>
            </a:r>
            <a:r>
              <a:rPr lang="en-US" sz="2600" b="1" dirty="0" smtClean="0">
                <a:cs typeface="+mn-cs"/>
              </a:rPr>
              <a:t>.</a:t>
            </a:r>
            <a:endParaRPr lang="fa-IR" sz="2600" b="1" dirty="0" smtClean="0">
              <a:cs typeface="+mn-cs"/>
            </a:endParaRPr>
          </a:p>
          <a:p>
            <a:pPr algn="just">
              <a:buNone/>
            </a:pPr>
            <a:r>
              <a:rPr lang="fa-IR" sz="2600" b="1" dirty="0" smtClean="0">
                <a:cs typeface="+mn-cs"/>
              </a:rPr>
              <a:t> </a:t>
            </a:r>
            <a:r>
              <a:rPr lang="ar-SA" sz="2000" b="1" dirty="0" smtClean="0">
                <a:solidFill>
                  <a:schemeClr val="tx2"/>
                </a:solidFill>
                <a:latin typeface="+mj-lt"/>
                <a:ea typeface="+mj-ea"/>
                <a:cs typeface="+mj-cs"/>
              </a:rPr>
              <a:t>روش</a:t>
            </a:r>
            <a:r>
              <a:rPr lang="fa-IR" sz="2000" b="1" dirty="0" smtClean="0">
                <a:solidFill>
                  <a:schemeClr val="tx2"/>
                </a:solidFill>
                <a:latin typeface="+mj-lt"/>
                <a:ea typeface="+mj-ea"/>
                <a:cs typeface="+mj-cs"/>
              </a:rPr>
              <a:t>‌</a:t>
            </a:r>
            <a:r>
              <a:rPr lang="ar-SA" sz="2000" b="1" dirty="0" smtClean="0">
                <a:solidFill>
                  <a:schemeClr val="tx2"/>
                </a:solidFill>
                <a:latin typeface="+mj-lt"/>
                <a:ea typeface="+mj-ea"/>
                <a:cs typeface="+mj-cs"/>
              </a:rPr>
              <a:t>هاي مشهور تحقيق در علوم</a:t>
            </a:r>
            <a:endParaRPr lang="fa-IR" sz="2000" b="1" dirty="0" smtClean="0">
              <a:solidFill>
                <a:schemeClr val="tx2"/>
              </a:solidFill>
              <a:latin typeface="+mj-lt"/>
              <a:ea typeface="+mj-ea"/>
              <a:cs typeface="+mj-cs"/>
            </a:endParaRPr>
          </a:p>
          <a:p>
            <a:pPr algn="just"/>
            <a:r>
              <a:rPr lang="fa-IR" sz="2600" b="1" dirty="0" smtClean="0">
                <a:cs typeface="+mn-cs"/>
              </a:rPr>
              <a:t>عمدتاً سه متد کلي براي</a:t>
            </a:r>
            <a:r>
              <a:rPr lang="ar-SA" sz="2600" b="1" dirty="0" smtClean="0">
                <a:cs typeface="+mn-cs"/>
              </a:rPr>
              <a:t> کسب شناخت </a:t>
            </a:r>
            <a:r>
              <a:rPr lang="fa-IR" sz="2600" b="1" dirty="0" smtClean="0">
                <a:cs typeface="+mn-cs"/>
              </a:rPr>
              <a:t>مطرح است:</a:t>
            </a:r>
          </a:p>
          <a:p>
            <a:pPr algn="just">
              <a:buNone/>
            </a:pPr>
            <a:r>
              <a:rPr lang="fa-IR" sz="2000" b="1" dirty="0" smtClean="0">
                <a:solidFill>
                  <a:schemeClr val="tx2"/>
                </a:solidFill>
                <a:latin typeface="+mj-lt"/>
                <a:ea typeface="+mj-ea"/>
                <a:cs typeface="+mj-cs"/>
              </a:rPr>
              <a:t>1. </a:t>
            </a:r>
            <a:r>
              <a:rPr lang="ar-SA" sz="2000" b="1" dirty="0" smtClean="0">
                <a:solidFill>
                  <a:schemeClr val="tx2"/>
                </a:solidFill>
                <a:latin typeface="+mj-lt"/>
                <a:ea typeface="+mj-ea"/>
                <a:cs typeface="+mj-cs"/>
              </a:rPr>
              <a:t>روش تعقلي</a:t>
            </a:r>
            <a:endParaRPr lang="en-US" sz="2000" b="1" dirty="0" smtClean="0">
              <a:solidFill>
                <a:schemeClr val="tx2"/>
              </a:solidFill>
              <a:latin typeface="+mj-lt"/>
              <a:ea typeface="+mj-ea"/>
              <a:cs typeface="+mj-cs"/>
            </a:endParaRPr>
          </a:p>
          <a:p>
            <a:pPr marL="285750" indent="-228600" algn="just"/>
            <a:r>
              <a:rPr lang="ar-SA" sz="2600" b="1" dirty="0" smtClean="0">
                <a:cs typeface="+mn-cs"/>
              </a:rPr>
              <a:t>اثبات </a:t>
            </a:r>
            <a:r>
              <a:rPr lang="fa-IR" sz="2600" b="1" dirty="0" smtClean="0">
                <a:cs typeface="+mn-cs"/>
              </a:rPr>
              <a:t>برخي از </a:t>
            </a:r>
            <a:r>
              <a:rPr lang="ar-SA" sz="2600" b="1" dirty="0" smtClean="0">
                <a:cs typeface="+mn-cs"/>
              </a:rPr>
              <a:t>قض</a:t>
            </a:r>
            <a:r>
              <a:rPr lang="fa-IR" sz="2600" b="1" dirty="0" smtClean="0">
                <a:cs typeface="+mn-cs"/>
              </a:rPr>
              <a:t>ا</a:t>
            </a:r>
            <a:r>
              <a:rPr lang="ar-SA" sz="2600" b="1" dirty="0" smtClean="0">
                <a:cs typeface="+mn-cs"/>
              </a:rPr>
              <a:t>ي</a:t>
            </a:r>
            <a:r>
              <a:rPr lang="fa-IR" sz="2600" b="1" dirty="0" smtClean="0">
                <a:cs typeface="+mn-cs"/>
              </a:rPr>
              <a:t>ا و علوم، نظير منطق، رياضيات، متافيزيک (</a:t>
            </a:r>
            <a:r>
              <a:rPr lang="ar-SA" sz="2600" b="1" dirty="0" smtClean="0">
                <a:cs typeface="+mn-cs"/>
              </a:rPr>
              <a:t>انتزاعي</a:t>
            </a:r>
            <a:r>
              <a:rPr lang="fa-IR" sz="2600" b="1" dirty="0" smtClean="0">
                <a:cs typeface="+mn-cs"/>
              </a:rPr>
              <a:t>ات)،</a:t>
            </a:r>
            <a:r>
              <a:rPr lang="ar-SA" sz="2600" b="1" dirty="0" smtClean="0">
                <a:cs typeface="+mn-cs"/>
              </a:rPr>
              <a:t> فقط با فعاليت‌هاي ذهني </a:t>
            </a:r>
            <a:r>
              <a:rPr lang="fa-IR" sz="2600" b="1" dirty="0" smtClean="0">
                <a:cs typeface="+mn-cs"/>
              </a:rPr>
              <a:t>است. </a:t>
            </a:r>
            <a:r>
              <a:rPr lang="ar-SA" sz="2600" b="1" dirty="0" smtClean="0">
                <a:cs typeface="+mn-cs"/>
              </a:rPr>
              <a:t>فقط عقل رابطه بين اين مفاهيم را درک مي‌کند</a:t>
            </a:r>
            <a:r>
              <a:rPr lang="fa-IR" sz="2600" b="1" dirty="0" smtClean="0">
                <a:cs typeface="+mn-cs"/>
              </a:rPr>
              <a:t>.</a:t>
            </a:r>
          </a:p>
          <a:p>
            <a:pPr algn="just"/>
            <a:r>
              <a:rPr lang="ar-SA" sz="2600" b="1" dirty="0" smtClean="0">
                <a:cs typeface="+mn-cs"/>
              </a:rPr>
              <a:t>قضاياي رياضي و مخصوصا</a:t>
            </a:r>
            <a:r>
              <a:rPr lang="fa-IR" sz="2600" b="1" dirty="0" smtClean="0">
                <a:cs typeface="+mn-cs"/>
              </a:rPr>
              <a:t>ً</a:t>
            </a:r>
            <a:r>
              <a:rPr lang="ar-SA" sz="2600" b="1" dirty="0" smtClean="0">
                <a:cs typeface="+mn-cs"/>
              </a:rPr>
              <a:t> رياضيات عالي و مسائلي </a:t>
            </a:r>
            <a:r>
              <a:rPr lang="fa-IR" sz="2600" b="1" dirty="0" smtClean="0">
                <a:cs typeface="+mn-cs"/>
              </a:rPr>
              <a:t>نظير</a:t>
            </a:r>
            <a:r>
              <a:rPr lang="ar-SA" sz="2600" b="1" dirty="0" smtClean="0">
                <a:cs typeface="+mn-cs"/>
              </a:rPr>
              <a:t> سينوس و کسينوس، تانژانت و کتانژانت</a:t>
            </a:r>
            <a:r>
              <a:rPr lang="fa-IR" sz="2600" b="1" dirty="0" smtClean="0">
                <a:cs typeface="+mn-cs"/>
              </a:rPr>
              <a:t> و</a:t>
            </a:r>
            <a:r>
              <a:rPr lang="ar-SA" sz="2600" b="1" dirty="0" smtClean="0">
                <a:cs typeface="+mn-cs"/>
              </a:rPr>
              <a:t> معادلات درجه دو</a:t>
            </a:r>
            <a:r>
              <a:rPr lang="fa-IR" sz="2600" b="1" dirty="0" smtClean="0">
                <a:cs typeface="+mn-cs"/>
              </a:rPr>
              <a:t> را نمي‌توان</a:t>
            </a:r>
            <a:r>
              <a:rPr lang="ar-SA" sz="2600" b="1" dirty="0" smtClean="0">
                <a:cs typeface="+mn-cs"/>
              </a:rPr>
              <a:t> در آزمايشگاه حل کرد</a:t>
            </a:r>
            <a:r>
              <a:rPr lang="fa-IR" sz="2600" b="1" dirty="0" smtClean="0">
                <a:cs typeface="+mn-cs"/>
              </a:rPr>
              <a:t>.</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609600"/>
          </a:xfrm>
        </p:spPr>
        <p:txBody>
          <a:bodyPr>
            <a:noAutofit/>
          </a:bodyPr>
          <a:lstStyle/>
          <a:p>
            <a:pPr algn="r"/>
            <a:r>
              <a:rPr lang="fa-IR" sz="2400" b="1" dirty="0" smtClean="0"/>
              <a:t>روش تحقيق در علم و دين</a:t>
            </a:r>
            <a:endParaRPr lang="fa-IR" sz="2400" b="1" dirty="0"/>
          </a:p>
        </p:txBody>
      </p:sp>
      <p:sp>
        <p:nvSpPr>
          <p:cNvPr id="3" name="Content Placeholder 2"/>
          <p:cNvSpPr>
            <a:spLocks noGrp="1"/>
          </p:cNvSpPr>
          <p:nvPr>
            <p:ph idx="1"/>
          </p:nvPr>
        </p:nvSpPr>
        <p:spPr>
          <a:xfrm>
            <a:off x="990600" y="1143000"/>
            <a:ext cx="7162800" cy="5181600"/>
          </a:xfrm>
        </p:spPr>
        <p:txBody>
          <a:bodyPr>
            <a:noAutofit/>
          </a:bodyPr>
          <a:lstStyle/>
          <a:p>
            <a:pPr algn="just">
              <a:buNone/>
            </a:pPr>
            <a:r>
              <a:rPr lang="fa-IR" sz="2000" b="1" dirty="0" smtClean="0">
                <a:solidFill>
                  <a:schemeClr val="tx2"/>
                </a:solidFill>
                <a:latin typeface="+mj-lt"/>
                <a:ea typeface="+mj-ea"/>
                <a:cs typeface="+mj-cs"/>
              </a:rPr>
              <a:t>2. ر</a:t>
            </a:r>
            <a:r>
              <a:rPr lang="ar-SA" sz="2000" b="1" dirty="0" smtClean="0">
                <a:solidFill>
                  <a:schemeClr val="tx2"/>
                </a:solidFill>
                <a:latin typeface="+mj-lt"/>
                <a:ea typeface="+mj-ea"/>
                <a:cs typeface="+mj-cs"/>
              </a:rPr>
              <a:t>وش تجربي</a:t>
            </a:r>
            <a:endParaRPr lang="en-US" sz="2000" b="1" dirty="0" smtClean="0">
              <a:solidFill>
                <a:schemeClr val="tx2"/>
              </a:solidFill>
              <a:latin typeface="+mj-lt"/>
              <a:ea typeface="+mj-ea"/>
              <a:cs typeface="+mj-cs"/>
            </a:endParaRPr>
          </a:p>
          <a:p>
            <a:pPr algn="just"/>
            <a:r>
              <a:rPr lang="ar-SA" sz="2600" b="1" dirty="0" smtClean="0">
                <a:cs typeface="+mn-cs"/>
              </a:rPr>
              <a:t>رو</a:t>
            </a:r>
            <a:r>
              <a:rPr lang="fa-IR" sz="2600" b="1" dirty="0" smtClean="0">
                <a:cs typeface="+mn-cs"/>
              </a:rPr>
              <a:t>شي </a:t>
            </a:r>
            <a:r>
              <a:rPr lang="ar-SA" sz="2600" b="1" dirty="0" smtClean="0">
                <a:cs typeface="+mn-cs"/>
              </a:rPr>
              <a:t>است که در علوم </a:t>
            </a:r>
            <a:r>
              <a:rPr lang="fa-IR" sz="2600" b="1" dirty="0" smtClean="0">
                <a:cs typeface="+mn-cs"/>
              </a:rPr>
              <a:t>تجربي </a:t>
            </a:r>
            <a:r>
              <a:rPr lang="ar-SA" sz="2600" b="1" dirty="0" smtClean="0">
                <a:cs typeface="+mn-cs"/>
              </a:rPr>
              <a:t>طبيعي</a:t>
            </a:r>
            <a:r>
              <a:rPr lang="fa-IR" sz="2600" b="1" dirty="0" smtClean="0">
                <a:cs typeface="+mn-cs"/>
              </a:rPr>
              <a:t>، نظير</a:t>
            </a:r>
            <a:r>
              <a:rPr lang="ar-SA" sz="2600" b="1" dirty="0" smtClean="0">
                <a:cs typeface="+mn-cs"/>
              </a:rPr>
              <a:t> </a:t>
            </a:r>
            <a:r>
              <a:rPr lang="fa-IR" sz="2600" b="1" dirty="0" smtClean="0">
                <a:latin typeface="Tahoma" pitchFamily="34" charset="0"/>
                <a:ea typeface="Times New Roman" pitchFamily="18" charset="0"/>
                <a:cs typeface="+mn-cs"/>
              </a:rPr>
              <a:t>زيست‌شناسي، فيزيک و شيمي و علوم تجربي انساني، روانشناسي تجربي، جامعه‌شناسي و اقتصاد</a:t>
            </a:r>
            <a:r>
              <a:rPr lang="en-US" sz="2600" b="1" dirty="0" smtClean="0">
                <a:latin typeface="Tahoma" pitchFamily="34" charset="0"/>
                <a:ea typeface="Times New Roman" pitchFamily="18" charset="0"/>
                <a:cs typeface="+mn-cs"/>
              </a:rPr>
              <a:t> </a:t>
            </a:r>
            <a:r>
              <a:rPr lang="ar-SA" sz="2600" b="1" dirty="0" smtClean="0">
                <a:cs typeface="+mn-cs"/>
              </a:rPr>
              <a:t>کاربرد دارد</a:t>
            </a:r>
            <a:r>
              <a:rPr lang="fa-IR" sz="2600" b="1" dirty="0" smtClean="0">
                <a:cs typeface="+mn-cs"/>
              </a:rPr>
              <a:t>؛ فرضيه، آزمون و ... .</a:t>
            </a:r>
            <a:r>
              <a:rPr lang="fa-IR" sz="2600" b="1" dirty="0" smtClean="0">
                <a:latin typeface="Tahoma" pitchFamily="34" charset="0"/>
                <a:ea typeface="Times New Roman" pitchFamily="18" charset="0"/>
                <a:cs typeface="+mn-cs"/>
              </a:rPr>
              <a:t> </a:t>
            </a:r>
          </a:p>
          <a:p>
            <a:pPr algn="just"/>
            <a:endParaRPr lang="fa-IR" sz="2600" b="1" dirty="0" smtClean="0">
              <a:latin typeface="Tahoma" pitchFamily="34" charset="0"/>
              <a:ea typeface="Times New Roman" pitchFamily="18" charset="0"/>
              <a:cs typeface="+mn-cs"/>
            </a:endParaRPr>
          </a:p>
          <a:p>
            <a:pPr algn="just">
              <a:buNone/>
            </a:pPr>
            <a:r>
              <a:rPr lang="fa-IR" sz="2000" b="1" dirty="0" smtClean="0">
                <a:solidFill>
                  <a:schemeClr val="tx2"/>
                </a:solidFill>
                <a:latin typeface="+mj-lt"/>
                <a:ea typeface="+mj-ea"/>
                <a:cs typeface="+mj-cs"/>
              </a:rPr>
              <a:t>3. </a:t>
            </a:r>
            <a:r>
              <a:rPr lang="ar-SA" sz="2000" b="1" dirty="0" smtClean="0">
                <a:solidFill>
                  <a:schemeClr val="tx2"/>
                </a:solidFill>
                <a:latin typeface="+mj-lt"/>
                <a:ea typeface="+mj-ea"/>
                <a:cs typeface="+mj-cs"/>
              </a:rPr>
              <a:t>روش نقلي يا تاريخي</a:t>
            </a:r>
            <a:endParaRPr lang="en-US" sz="2000" b="1" dirty="0" smtClean="0">
              <a:solidFill>
                <a:schemeClr val="tx2"/>
              </a:solidFill>
              <a:latin typeface="+mj-lt"/>
              <a:ea typeface="+mj-ea"/>
              <a:cs typeface="+mj-cs"/>
            </a:endParaRPr>
          </a:p>
          <a:p>
            <a:r>
              <a:rPr lang="fa-IR" sz="2600" b="1" dirty="0" smtClean="0">
                <a:cs typeface="+mn-cs"/>
              </a:rPr>
              <a:t>براي اثبات </a:t>
            </a:r>
            <a:r>
              <a:rPr lang="ar-SA" sz="2600" b="1" dirty="0" smtClean="0">
                <a:cs typeface="+mn-cs"/>
              </a:rPr>
              <a:t>گزاره‌هاي</a:t>
            </a:r>
            <a:r>
              <a:rPr lang="fa-IR" sz="2600" b="1" dirty="0" smtClean="0">
                <a:cs typeface="+mn-cs"/>
              </a:rPr>
              <a:t>ي</a:t>
            </a:r>
            <a:r>
              <a:rPr lang="ar-SA" sz="2600" b="1" dirty="0" smtClean="0">
                <a:cs typeface="+mn-cs"/>
              </a:rPr>
              <a:t> </a:t>
            </a:r>
            <a:r>
              <a:rPr lang="fa-IR" sz="2600" b="1" dirty="0" smtClean="0">
                <a:cs typeface="+mn-cs"/>
              </a:rPr>
              <a:t>نظير </a:t>
            </a:r>
            <a:r>
              <a:rPr lang="ar-SA" sz="2600" b="1" dirty="0" smtClean="0">
                <a:cs typeface="+mn-cs"/>
              </a:rPr>
              <a:t>قضاياي تاريخي</a:t>
            </a:r>
            <a:r>
              <a:rPr lang="fa-IR" sz="2600" b="1" dirty="0" smtClean="0">
                <a:cs typeface="+mn-cs"/>
              </a:rPr>
              <a:t>، مانند</a:t>
            </a:r>
            <a:r>
              <a:rPr lang="ar-SA" sz="2600" b="1" dirty="0" smtClean="0">
                <a:cs typeface="+mn-cs"/>
              </a:rPr>
              <a:t> اين</a:t>
            </a:r>
            <a:r>
              <a:rPr lang="fa-IR" sz="2600" b="1" dirty="0" smtClean="0">
                <a:cs typeface="+mn-cs"/>
              </a:rPr>
              <a:t>‌</a:t>
            </a:r>
            <a:r>
              <a:rPr lang="ar-SA" sz="2600" b="1" dirty="0" smtClean="0">
                <a:cs typeface="+mn-cs"/>
              </a:rPr>
              <a:t>که صد سال پيش</a:t>
            </a:r>
            <a:r>
              <a:rPr lang="fa-IR" sz="2600" b="1" dirty="0" smtClean="0">
                <a:cs typeface="+mn-cs"/>
              </a:rPr>
              <a:t>‌</a:t>
            </a:r>
            <a:r>
              <a:rPr lang="ar-SA" sz="2600" b="1" dirty="0" smtClean="0">
                <a:cs typeface="+mn-cs"/>
              </a:rPr>
              <a:t>تر در ايران چه قضايايي اتفاق افتاده است، </a:t>
            </a:r>
            <a:r>
              <a:rPr lang="fa-IR" sz="2600" b="1" dirty="0" smtClean="0">
                <a:cs typeface="+mn-cs"/>
              </a:rPr>
              <a:t>بايد به نقل و تاريخ مراجعه کرد.</a:t>
            </a:r>
          </a:p>
          <a:p>
            <a:pPr algn="just"/>
            <a:r>
              <a:rPr lang="ar-SA" sz="2600" b="1" dirty="0" smtClean="0">
                <a:cs typeface="+mn-cs"/>
              </a:rPr>
              <a:t>هيچ آزمايشگاه</a:t>
            </a:r>
            <a:r>
              <a:rPr lang="fa-IR" sz="2600" b="1" dirty="0" smtClean="0">
                <a:cs typeface="+mn-cs"/>
              </a:rPr>
              <a:t> و عقلي</a:t>
            </a:r>
            <a:r>
              <a:rPr lang="ar-SA" sz="2600" b="1" dirty="0" smtClean="0">
                <a:cs typeface="+mn-cs"/>
              </a:rPr>
              <a:t> </a:t>
            </a:r>
            <a:r>
              <a:rPr lang="fa-IR" sz="2600" b="1" dirty="0" smtClean="0">
                <a:cs typeface="+mn-cs"/>
              </a:rPr>
              <a:t>ن</a:t>
            </a:r>
            <a:r>
              <a:rPr lang="ar-SA" sz="2600" b="1" dirty="0" smtClean="0">
                <a:cs typeface="+mn-cs"/>
              </a:rPr>
              <a:t>مي‌تواند </a:t>
            </a:r>
            <a:r>
              <a:rPr lang="fa-IR" sz="2600" b="1" dirty="0" smtClean="0">
                <a:cs typeface="+mn-cs"/>
              </a:rPr>
              <a:t>ثابت کند </a:t>
            </a:r>
            <a:r>
              <a:rPr lang="ar-SA" sz="2600" b="1" dirty="0" smtClean="0">
                <a:cs typeface="+mn-cs"/>
              </a:rPr>
              <a:t>کدام ق</a:t>
            </a:r>
            <a:r>
              <a:rPr lang="fa-IR" sz="2600" b="1" dirty="0" smtClean="0">
                <a:cs typeface="+mn-cs"/>
              </a:rPr>
              <a:t>ضية</a:t>
            </a:r>
            <a:r>
              <a:rPr lang="ar-SA" sz="2600" b="1" dirty="0" smtClean="0">
                <a:cs typeface="+mn-cs"/>
              </a:rPr>
              <a:t> تاريخ</a:t>
            </a:r>
            <a:r>
              <a:rPr lang="fa-IR" sz="2600" b="1" dirty="0" smtClean="0">
                <a:cs typeface="+mn-cs"/>
              </a:rPr>
              <a:t>ي</a:t>
            </a:r>
            <a:r>
              <a:rPr lang="ar-SA" sz="2600" b="1" dirty="0" smtClean="0">
                <a:cs typeface="+mn-cs"/>
              </a:rPr>
              <a:t> درست است و کدام دروغ</a:t>
            </a:r>
            <a:r>
              <a:rPr lang="fa-IR" sz="2600" b="1" dirty="0" smtClean="0">
                <a:cs typeface="+mn-cs"/>
              </a:rPr>
              <a:t>.</a:t>
            </a:r>
          </a:p>
          <a:p>
            <a:pPr algn="just">
              <a:buNone/>
            </a:pPr>
            <a:r>
              <a:rPr lang="fa-IR" sz="2000" b="1" dirty="0" smtClean="0">
                <a:solidFill>
                  <a:schemeClr val="tx2"/>
                </a:solidFill>
                <a:latin typeface="+mj-lt"/>
                <a:ea typeface="+mj-ea"/>
                <a:cs typeface="+mj-cs"/>
              </a:rPr>
              <a:t>4. روش کشفي شهودي</a:t>
            </a:r>
          </a:p>
          <a:p>
            <a:pPr algn="just">
              <a:buNone/>
            </a:pPr>
            <a:r>
              <a:rPr lang="fa-IR" sz="2600" b="1" dirty="0" smtClean="0">
                <a:latin typeface="Tahoma" pitchFamily="34" charset="0"/>
                <a:ea typeface="Times New Roman" pitchFamily="18" charset="0"/>
                <a:cs typeface="+mn-cs"/>
              </a:rPr>
              <a:t>که خاص عرفان و بخشي از روان شناسي است.</a:t>
            </a:r>
            <a:endParaRPr lang="fa-IR" sz="2600" b="1" dirty="0" smtClean="0">
              <a:cs typeface="+mn-cs"/>
            </a:endParaRPr>
          </a:p>
          <a:p>
            <a:pPr algn="just"/>
            <a:endParaRPr lang="fa-IR" sz="2600" b="1" dirty="0" smtClean="0">
              <a:cs typeface="+mn-cs"/>
            </a:endParaRPr>
          </a:p>
          <a:p>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838200"/>
          </a:xfrm>
        </p:spPr>
        <p:txBody>
          <a:bodyPr>
            <a:normAutofit/>
          </a:bodyPr>
          <a:lstStyle/>
          <a:p>
            <a:pPr algn="r"/>
            <a:r>
              <a:rPr lang="fa-IR" sz="2400" dirty="0" smtClean="0"/>
              <a:t>روش تحقيق در علم و دين</a:t>
            </a:r>
            <a:endParaRPr lang="fa-IR" sz="2400" dirty="0"/>
          </a:p>
        </p:txBody>
      </p:sp>
      <p:sp>
        <p:nvSpPr>
          <p:cNvPr id="3" name="Content Placeholder 2"/>
          <p:cNvSpPr>
            <a:spLocks noGrp="1"/>
          </p:cNvSpPr>
          <p:nvPr>
            <p:ph idx="1"/>
          </p:nvPr>
        </p:nvSpPr>
        <p:spPr>
          <a:xfrm>
            <a:off x="838200" y="1371600"/>
            <a:ext cx="7467600" cy="4953000"/>
          </a:xfrm>
        </p:spPr>
        <p:txBody>
          <a:bodyPr>
            <a:noAutofit/>
          </a:bodyPr>
          <a:lstStyle/>
          <a:p>
            <a:pPr algn="just">
              <a:buNone/>
            </a:pPr>
            <a:r>
              <a:rPr lang="ar-SA" sz="2000" dirty="0" smtClean="0">
                <a:solidFill>
                  <a:schemeClr val="tx2"/>
                </a:solidFill>
                <a:latin typeface="+mj-lt"/>
                <a:ea typeface="+mj-ea"/>
                <a:cs typeface="+mj-cs"/>
              </a:rPr>
              <a:t>بررسي کارآمدي روش‌هاي تحقيق در دين</a:t>
            </a:r>
            <a:endParaRPr lang="fa-IR" sz="2000" dirty="0" smtClean="0">
              <a:solidFill>
                <a:schemeClr val="tx2"/>
              </a:solidFill>
              <a:latin typeface="+mj-lt"/>
              <a:ea typeface="+mj-ea"/>
              <a:cs typeface="+mj-cs"/>
            </a:endParaRPr>
          </a:p>
          <a:p>
            <a:pPr algn="just"/>
            <a:r>
              <a:rPr lang="ar-SA" b="1" dirty="0" smtClean="0"/>
              <a:t>بعضي از مسائل دين را نه با تجربه مي</a:t>
            </a:r>
            <a:r>
              <a:rPr lang="fa-IR" b="1" dirty="0" smtClean="0"/>
              <a:t>‌</a:t>
            </a:r>
            <a:r>
              <a:rPr lang="ar-SA" b="1" dirty="0" smtClean="0"/>
              <a:t>توان اثبات کرد و نه با تاريخ</a:t>
            </a:r>
            <a:r>
              <a:rPr lang="fa-IR" b="1" dirty="0" smtClean="0"/>
              <a:t>، نظير اثبات وجود خداوند</a:t>
            </a:r>
            <a:r>
              <a:rPr lang="ar-SA" b="1" dirty="0" smtClean="0"/>
              <a:t>. </a:t>
            </a:r>
            <a:endParaRPr lang="fa-IR" b="1" dirty="0" smtClean="0"/>
          </a:p>
          <a:p>
            <a:pPr algn="just">
              <a:buFont typeface="Wingdings" pitchFamily="2" charset="2"/>
              <a:buChar char="§"/>
            </a:pPr>
            <a:r>
              <a:rPr lang="ar-SA" b="1" dirty="0" smtClean="0"/>
              <a:t>فرعون مي‌گفت اين قضيه تجربي است</a:t>
            </a:r>
            <a:r>
              <a:rPr lang="fa-IR" b="1" dirty="0" smtClean="0"/>
              <a:t>؛</a:t>
            </a:r>
            <a:r>
              <a:rPr lang="ar-SA" b="1" dirty="0" smtClean="0"/>
              <a:t> من بايد خدا را ببينم</a:t>
            </a:r>
            <a:r>
              <a:rPr lang="fa-IR" b="1" dirty="0" smtClean="0"/>
              <a:t>: </a:t>
            </a:r>
            <a:r>
              <a:rPr lang="fa-IR" sz="2000" b="1" dirty="0" smtClean="0"/>
              <a:t>«</a:t>
            </a:r>
            <a:r>
              <a:rPr lang="ar-SA" sz="2000" b="1" dirty="0" smtClean="0"/>
              <a:t>ما عَلِمْتُ لَكُمْ مِنْ إِلهٍ غَيْري فَأَوْقِدْ لي‏ يا هامانُ عَلَي الطِّينِ فَاجْعَلْ لي‏ صَرْحاً لَعَلِّي أَطَّلِعُ إِلي‏ إِلهِ مُوسي</a:t>
            </a:r>
            <a:r>
              <a:rPr lang="fa-IR" sz="2000" b="1" dirty="0" smtClean="0"/>
              <a:t>» (قصص/38).</a:t>
            </a:r>
            <a:endParaRPr lang="fa-IR" b="1" dirty="0" smtClean="0"/>
          </a:p>
          <a:p>
            <a:pPr algn="just"/>
            <a:r>
              <a:rPr lang="ar-SA" b="1" dirty="0" smtClean="0"/>
              <a:t>منطق بسياري از بني‌اسرائيل</a:t>
            </a:r>
            <a:r>
              <a:rPr lang="fa-IR" b="1" dirty="0" smtClean="0"/>
              <a:t>: اگر </a:t>
            </a:r>
            <a:r>
              <a:rPr lang="ar-SA" b="1" dirty="0" smtClean="0"/>
              <a:t>مي‌خواهي ما قبول کنيم که تو پيغمبر خدايي و دين و سخنت درست</a:t>
            </a:r>
            <a:r>
              <a:rPr lang="fa-IR" b="1" dirty="0" smtClean="0"/>
              <a:t> است،</a:t>
            </a:r>
            <a:r>
              <a:rPr lang="ar-SA" b="1" dirty="0" smtClean="0"/>
              <a:t> </a:t>
            </a:r>
            <a:r>
              <a:rPr lang="fa-IR" sz="2000" b="1" dirty="0" smtClean="0"/>
              <a:t>«</a:t>
            </a:r>
            <a:r>
              <a:rPr lang="ar-SA" sz="2000" b="1" dirty="0" smtClean="0"/>
              <a:t>أَرِنَا اللَّهَ جَهْرَة</a:t>
            </a:r>
            <a:r>
              <a:rPr lang="fa-IR" sz="2000" b="1" dirty="0" smtClean="0"/>
              <a:t>» (نساء/153).</a:t>
            </a:r>
            <a:endParaRPr lang="fa-IR" b="1" dirty="0" smtClean="0"/>
          </a:p>
          <a:p>
            <a:pPr algn="just">
              <a:buFont typeface="Wingdings" pitchFamily="2" charset="2"/>
              <a:buChar char="§"/>
            </a:pPr>
            <a:r>
              <a:rPr lang="fa-IR" b="1" dirty="0" smtClean="0"/>
              <a:t>کانت: خدايي را که زير تيغ جراحي لمس نکنم باور نمي‌کنم (   ).</a:t>
            </a:r>
          </a:p>
          <a:p>
            <a:pPr algn="just">
              <a:buFont typeface="Wingdings" pitchFamily="2" charset="2"/>
              <a:buChar char="§"/>
            </a:pPr>
            <a:endParaRPr lang="fa-IR" b="1" dirty="0" smtClean="0"/>
          </a:p>
          <a:p>
            <a:pPr algn="just">
              <a:buFont typeface="Wingdings" pitchFamily="2" charset="2"/>
              <a:buChar char="§"/>
            </a:pPr>
            <a:r>
              <a:rPr lang="fa-IR" b="1" dirty="0" smtClean="0"/>
              <a:t>حال آن‌که</a:t>
            </a:r>
            <a:r>
              <a:rPr lang="ar-SA" b="1" dirty="0" smtClean="0"/>
              <a:t> متد اين مسأله</a:t>
            </a:r>
            <a:r>
              <a:rPr lang="fa-IR" b="1" dirty="0" smtClean="0"/>
              <a:t>،</a:t>
            </a:r>
            <a:r>
              <a:rPr lang="ar-SA" b="1" dirty="0" smtClean="0"/>
              <a:t> حس</a:t>
            </a:r>
            <a:r>
              <a:rPr lang="fa-IR" b="1" dirty="0" smtClean="0"/>
              <a:t> و تجربه و تاريخ</a:t>
            </a:r>
            <a:r>
              <a:rPr lang="ar-SA" b="1" dirty="0" smtClean="0"/>
              <a:t> نيست</a:t>
            </a:r>
            <a:r>
              <a:rPr lang="fa-IR" b="1" dirty="0" smtClean="0"/>
              <a:t>؛</a:t>
            </a:r>
            <a:r>
              <a:rPr lang="ar-SA" b="1" dirty="0" smtClean="0"/>
              <a:t> خدايي که با چشم ديده شود خدا نيست</a:t>
            </a:r>
            <a:r>
              <a:rPr lang="fa-IR" b="1" dirty="0" smtClean="0"/>
              <a:t>؛</a:t>
            </a:r>
            <a:r>
              <a:rPr lang="ar-SA" b="1" dirty="0" smtClean="0"/>
              <a:t> جسمي است از اجسام. قضيه تاريخي </a:t>
            </a:r>
            <a:r>
              <a:rPr lang="fa-IR" b="1" dirty="0" smtClean="0"/>
              <a:t>هم </a:t>
            </a:r>
            <a:r>
              <a:rPr lang="ar-SA" b="1" dirty="0" smtClean="0"/>
              <a:t>نيست که مورخين </a:t>
            </a:r>
            <a:r>
              <a:rPr lang="fa-IR" b="1" dirty="0" smtClean="0"/>
              <a:t>نقل کنند که</a:t>
            </a:r>
            <a:r>
              <a:rPr lang="ar-SA" b="1" dirty="0" smtClean="0"/>
              <a:t> خدا زمان</a:t>
            </a:r>
            <a:r>
              <a:rPr lang="fa-IR" b="1" dirty="0" smtClean="0"/>
              <a:t>ي</a:t>
            </a:r>
            <a:r>
              <a:rPr lang="ar-SA" b="1" dirty="0" smtClean="0"/>
              <a:t> بوده است</a:t>
            </a:r>
            <a:r>
              <a:rPr lang="fa-IR" b="1" dirty="0" smtClean="0"/>
              <a:t>.</a:t>
            </a:r>
          </a:p>
          <a:p>
            <a:pPr algn="just">
              <a:buFont typeface="Wingdings" pitchFamily="2" charset="2"/>
              <a:buChar char="§"/>
            </a:pPr>
            <a:endParaRPr lang="fa-IR" b="1" dirty="0" smtClean="0"/>
          </a:p>
          <a:p>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609600"/>
          </a:xfrm>
        </p:spPr>
        <p:txBody>
          <a:bodyPr>
            <a:normAutofit/>
          </a:bodyPr>
          <a:lstStyle/>
          <a:p>
            <a:pPr algn="r"/>
            <a:r>
              <a:rPr lang="fa-IR" sz="2400" b="1" dirty="0" smtClean="0"/>
              <a:t>روش تحقيق در دين</a:t>
            </a:r>
            <a:endParaRPr lang="fa-IR" sz="2400" b="1" dirty="0"/>
          </a:p>
        </p:txBody>
      </p:sp>
      <p:sp>
        <p:nvSpPr>
          <p:cNvPr id="3" name="Content Placeholder 2"/>
          <p:cNvSpPr>
            <a:spLocks noGrp="1"/>
          </p:cNvSpPr>
          <p:nvPr>
            <p:ph idx="1"/>
          </p:nvPr>
        </p:nvSpPr>
        <p:spPr>
          <a:xfrm>
            <a:off x="914400" y="1143000"/>
            <a:ext cx="7391400" cy="5181600"/>
          </a:xfrm>
        </p:spPr>
        <p:txBody>
          <a:bodyPr>
            <a:noAutofit/>
          </a:bodyPr>
          <a:lstStyle/>
          <a:p>
            <a:pPr algn="just"/>
            <a:r>
              <a:rPr lang="fa-IR" sz="2600" b="1" dirty="0" smtClean="0">
                <a:cs typeface="+mn-cs"/>
              </a:rPr>
              <a:t>راه اثبات خدا و آفرينش، تنها عقل و برهان استدلالي است (</a:t>
            </a:r>
            <a:r>
              <a:rPr lang="fa-IR" b="1" dirty="0" smtClean="0"/>
              <a:t>همگاني و قابل فهم براي عموم)</a:t>
            </a:r>
            <a:r>
              <a:rPr lang="fa-IR" sz="2600" b="1" dirty="0" smtClean="0">
                <a:cs typeface="+mn-cs"/>
              </a:rPr>
              <a:t>.</a:t>
            </a:r>
          </a:p>
          <a:p>
            <a:pPr algn="just"/>
            <a:r>
              <a:rPr lang="fa-IR" sz="2600" b="1" dirty="0" smtClean="0">
                <a:cs typeface="+mn-cs"/>
              </a:rPr>
              <a:t>راه </a:t>
            </a:r>
            <a:r>
              <a:rPr lang="ar-SA" sz="2600" b="1" dirty="0" smtClean="0">
                <a:cs typeface="+mn-cs"/>
              </a:rPr>
              <a:t>شهود </a:t>
            </a:r>
            <a:r>
              <a:rPr lang="fa-IR" sz="2600" b="1" dirty="0" smtClean="0">
                <a:cs typeface="+mn-cs"/>
              </a:rPr>
              <a:t>نيز </a:t>
            </a:r>
            <a:r>
              <a:rPr lang="ar-SA" sz="2600" b="1" dirty="0" smtClean="0">
                <a:cs typeface="+mn-cs"/>
              </a:rPr>
              <a:t>هست، </a:t>
            </a:r>
            <a:r>
              <a:rPr lang="fa-IR" sz="2600" b="1" dirty="0" smtClean="0">
                <a:cs typeface="+mn-cs"/>
              </a:rPr>
              <a:t>که البته</a:t>
            </a:r>
            <a:r>
              <a:rPr lang="ar-SA" sz="2600" b="1" dirty="0" smtClean="0">
                <a:cs typeface="+mn-cs"/>
              </a:rPr>
              <a:t> شخصي است </a:t>
            </a:r>
            <a:r>
              <a:rPr lang="fa-IR" sz="2600" b="1" dirty="0" smtClean="0">
                <a:cs typeface="+mn-cs"/>
              </a:rPr>
              <a:t>و تنها </a:t>
            </a:r>
            <a:r>
              <a:rPr lang="ar-SA" sz="2600" b="1" dirty="0" smtClean="0">
                <a:cs typeface="+mn-cs"/>
              </a:rPr>
              <a:t>براي </a:t>
            </a:r>
            <a:r>
              <a:rPr lang="fa-IR" sz="2600" b="1" dirty="0" smtClean="0">
                <a:cs typeface="+mn-cs"/>
              </a:rPr>
              <a:t>صاحب شهود</a:t>
            </a:r>
            <a:r>
              <a:rPr lang="ar-SA" sz="2600" b="1" dirty="0" smtClean="0">
                <a:cs typeface="+mn-cs"/>
              </a:rPr>
              <a:t> حجت است</a:t>
            </a:r>
            <a:r>
              <a:rPr lang="fa-IR" sz="2600" b="1" dirty="0" smtClean="0">
                <a:cs typeface="+mn-cs"/>
              </a:rPr>
              <a:t>. </a:t>
            </a:r>
            <a:r>
              <a:rPr lang="ar-SA" sz="2600" b="1" dirty="0" smtClean="0">
                <a:cs typeface="+mn-cs"/>
              </a:rPr>
              <a:t>براي ديگران قابل اثبات نيست</a:t>
            </a:r>
            <a:r>
              <a:rPr lang="fa-IR" sz="2600" b="1" dirty="0" smtClean="0">
                <a:cs typeface="+mn-cs"/>
              </a:rPr>
              <a:t>.</a:t>
            </a:r>
            <a:r>
              <a:rPr lang="ar-SA" sz="2600" b="1" dirty="0" smtClean="0">
                <a:cs typeface="+mn-cs"/>
              </a:rPr>
              <a:t> در دسترس همه هم نيست. </a:t>
            </a:r>
            <a:endParaRPr lang="fa-IR" sz="2600" b="1" dirty="0" smtClean="0">
              <a:cs typeface="+mn-cs"/>
            </a:endParaRPr>
          </a:p>
          <a:p>
            <a:pPr algn="just"/>
            <a:r>
              <a:rPr lang="fa-IR" b="1" dirty="0" smtClean="0"/>
              <a:t>در اثبات </a:t>
            </a:r>
            <a:r>
              <a:rPr lang="ar-SA" b="1" dirty="0" smtClean="0"/>
              <a:t>بخش ديگري از دين نيز</a:t>
            </a:r>
            <a:r>
              <a:rPr lang="fa-IR" b="1" dirty="0" smtClean="0"/>
              <a:t>، </a:t>
            </a:r>
            <a:r>
              <a:rPr lang="ar-SA" b="1" dirty="0" smtClean="0"/>
              <a:t>نه عقل راه دارد و نه حس و تجربه</a:t>
            </a:r>
            <a:r>
              <a:rPr lang="fa-IR" b="1" dirty="0" smtClean="0"/>
              <a:t>:</a:t>
            </a:r>
            <a:r>
              <a:rPr lang="ar-SA" b="1" dirty="0" smtClean="0"/>
              <a:t> اين</a:t>
            </a:r>
            <a:r>
              <a:rPr lang="fa-IR" b="1" dirty="0" smtClean="0"/>
              <a:t>‌</a:t>
            </a:r>
            <a:r>
              <a:rPr lang="ar-SA" b="1" dirty="0" smtClean="0"/>
              <a:t>که </a:t>
            </a:r>
            <a:r>
              <a:rPr lang="fa-IR" b="1" dirty="0" smtClean="0"/>
              <a:t>چرا </a:t>
            </a:r>
            <a:r>
              <a:rPr lang="ar-SA" b="1" dirty="0" smtClean="0"/>
              <a:t>نماز صبح دو رکعت است. </a:t>
            </a:r>
            <a:endParaRPr lang="fa-IR" b="1" dirty="0" smtClean="0"/>
          </a:p>
          <a:p>
            <a:pPr algn="just"/>
            <a:r>
              <a:rPr lang="ar-SA" b="1" dirty="0" smtClean="0"/>
              <a:t>تنها راه</a:t>
            </a:r>
            <a:r>
              <a:rPr lang="fa-IR" b="1" dirty="0" smtClean="0"/>
              <a:t> اثبات اين امور</a:t>
            </a:r>
            <a:r>
              <a:rPr lang="ar-SA" b="1" dirty="0" smtClean="0"/>
              <a:t> وحي است</a:t>
            </a:r>
            <a:r>
              <a:rPr lang="fa-IR" b="1" dirty="0" smtClean="0"/>
              <a:t>؛ (</a:t>
            </a:r>
            <a:r>
              <a:rPr lang="ar-SA" b="1" dirty="0" smtClean="0"/>
              <a:t>از قول معصوم</a:t>
            </a:r>
            <a:r>
              <a:rPr lang="fa-IR" b="1" dirty="0" smtClean="0"/>
              <a:t>).</a:t>
            </a:r>
            <a:r>
              <a:rPr lang="ar-SA" b="1" dirty="0" smtClean="0"/>
              <a:t> </a:t>
            </a:r>
            <a:endParaRPr lang="fa-IR" b="1" dirty="0" smtClean="0"/>
          </a:p>
          <a:p>
            <a:pPr algn="just"/>
            <a:r>
              <a:rPr lang="ar-SA" b="1" dirty="0" smtClean="0"/>
              <a:t>بخش ديگر دين</a:t>
            </a:r>
            <a:r>
              <a:rPr lang="fa-IR" b="1" dirty="0" smtClean="0"/>
              <a:t>،</a:t>
            </a:r>
            <a:r>
              <a:rPr lang="ar-SA" b="1" dirty="0" smtClean="0"/>
              <a:t> متد‌هاي مختلط دارد</a:t>
            </a:r>
            <a:r>
              <a:rPr lang="fa-IR" b="1" dirty="0" smtClean="0"/>
              <a:t>؛</a:t>
            </a:r>
            <a:r>
              <a:rPr lang="ar-SA" b="1" dirty="0" smtClean="0"/>
              <a:t> بعضي از مسائل هم با </a:t>
            </a:r>
            <a:r>
              <a:rPr lang="fa-IR" b="1" dirty="0" smtClean="0"/>
              <a:t>برهان </a:t>
            </a:r>
            <a:r>
              <a:rPr lang="ar-SA" b="1" dirty="0" smtClean="0"/>
              <a:t>عقل</a:t>
            </a:r>
            <a:r>
              <a:rPr lang="fa-IR" b="1" dirty="0" smtClean="0"/>
              <a:t>ي</a:t>
            </a:r>
            <a:r>
              <a:rPr lang="ar-SA" b="1" dirty="0" smtClean="0"/>
              <a:t> قابل اثبات است و هم با وحي، مثل معاد</a:t>
            </a:r>
            <a:r>
              <a:rPr lang="fa-IR" b="1" dirty="0" smtClean="0"/>
              <a:t>. </a:t>
            </a:r>
            <a:r>
              <a:rPr lang="fa-IR" sz="2000" b="1" dirty="0" smtClean="0"/>
              <a:t>«</a:t>
            </a:r>
            <a:r>
              <a:rPr lang="ar-SA" sz="2000" b="1" dirty="0" smtClean="0"/>
              <a:t>يَسْتَنْبِئُونَكَ أَحَقٌّ هُوَ قُلْ إي وَ رَبِّي إِنَّهُ لَحَق</a:t>
            </a:r>
            <a:r>
              <a:rPr lang="fa-IR" sz="2000" b="1" dirty="0" smtClean="0"/>
              <a:t>» (يونس/53).</a:t>
            </a:r>
          </a:p>
          <a:p>
            <a:pPr algn="just"/>
            <a:endParaRPr lang="fa-IR" b="1" dirty="0" smtClean="0"/>
          </a:p>
          <a:p>
            <a:pPr algn="just"/>
            <a:r>
              <a:rPr lang="fa-IR" b="1" dirty="0" smtClean="0"/>
              <a:t>پس، </a:t>
            </a:r>
            <a:r>
              <a:rPr lang="ar-SA" b="1" dirty="0" smtClean="0"/>
              <a:t>اگر گفتيم علم با سه راه اثبات مي‌‌شود، اين</a:t>
            </a:r>
            <a:r>
              <a:rPr lang="fa-IR" b="1" dirty="0" smtClean="0"/>
              <a:t> مسائل</a:t>
            </a:r>
            <a:r>
              <a:rPr lang="ar-SA" b="1" dirty="0" smtClean="0"/>
              <a:t> هم علمي است.</a:t>
            </a:r>
            <a:endParaRPr lang="fa-IR" b="1" dirty="0" smtClean="0"/>
          </a:p>
          <a:p>
            <a:pPr algn="just"/>
            <a:endParaRPr lang="fa-IR" sz="2600" b="1" dirty="0" smtClean="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514600" y="1676400"/>
            <a:ext cx="4343400" cy="28956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rtl="1" fontAlgn="auto">
              <a:spcBef>
                <a:spcPts val="0"/>
              </a:spcBef>
              <a:spcAft>
                <a:spcPts val="0"/>
              </a:spcAft>
              <a:defRPr/>
            </a:pPr>
            <a:r>
              <a:rPr lang="fa-IR" sz="48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تاريخچة علم ديني</a:t>
            </a:r>
          </a:p>
          <a:p>
            <a:pPr algn="ctr" rtl="1" fontAlgn="auto">
              <a:spcBef>
                <a:spcPts val="0"/>
              </a:spcBef>
              <a:spcAft>
                <a:spcPts val="0"/>
              </a:spcAft>
              <a:defRPr/>
            </a:pPr>
            <a:r>
              <a:rPr lang="fa-IR" sz="48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 در جهان اسلام</a:t>
            </a:r>
            <a:endParaRPr lang="fa-IR" sz="48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down)">
                                      <p:cBhvr>
                                        <p:cTn id="39" dur="580">
                                          <p:stCondLst>
                                            <p:cond delay="0"/>
                                          </p:stCondLst>
                                        </p:cTn>
                                        <p:tgtEl>
                                          <p:spTgt spid="5">
                                            <p:txEl>
                                              <p:pRg st="1" end="1"/>
                                            </p:txEl>
                                          </p:spTgt>
                                        </p:tgtEl>
                                      </p:cBhvr>
                                    </p:animEffect>
                                    <p:anim calcmode="lin" valueType="num">
                                      <p:cBhvr>
                                        <p:cTn id="40"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1" end="1"/>
                                            </p:txEl>
                                          </p:spTgt>
                                        </p:tgtEl>
                                      </p:cBhvr>
                                      <p:to x="100000" y="60000"/>
                                    </p:animScale>
                                    <p:animScale>
                                      <p:cBhvr>
                                        <p:cTn id="46" dur="166" decel="50000">
                                          <p:stCondLst>
                                            <p:cond delay="676"/>
                                          </p:stCondLst>
                                        </p:cTn>
                                        <p:tgtEl>
                                          <p:spTgt spid="5">
                                            <p:txEl>
                                              <p:pRg st="1" end="1"/>
                                            </p:txEl>
                                          </p:spTgt>
                                        </p:tgtEl>
                                      </p:cBhvr>
                                      <p:to x="100000" y="100000"/>
                                    </p:animScale>
                                    <p:animScale>
                                      <p:cBhvr>
                                        <p:cTn id="47" dur="26">
                                          <p:stCondLst>
                                            <p:cond delay="1312"/>
                                          </p:stCondLst>
                                        </p:cTn>
                                        <p:tgtEl>
                                          <p:spTgt spid="5">
                                            <p:txEl>
                                              <p:pRg st="1" end="1"/>
                                            </p:txEl>
                                          </p:spTgt>
                                        </p:tgtEl>
                                      </p:cBhvr>
                                      <p:to x="100000" y="80000"/>
                                    </p:animScale>
                                    <p:animScale>
                                      <p:cBhvr>
                                        <p:cTn id="48" dur="166" decel="50000">
                                          <p:stCondLst>
                                            <p:cond delay="1338"/>
                                          </p:stCondLst>
                                        </p:cTn>
                                        <p:tgtEl>
                                          <p:spTgt spid="5">
                                            <p:txEl>
                                              <p:pRg st="1" end="1"/>
                                            </p:txEl>
                                          </p:spTgt>
                                        </p:tgtEl>
                                      </p:cBhvr>
                                      <p:to x="100000" y="100000"/>
                                    </p:animScale>
                                    <p:animScale>
                                      <p:cBhvr>
                                        <p:cTn id="49" dur="26">
                                          <p:stCondLst>
                                            <p:cond delay="1642"/>
                                          </p:stCondLst>
                                        </p:cTn>
                                        <p:tgtEl>
                                          <p:spTgt spid="5">
                                            <p:txEl>
                                              <p:pRg st="1" end="1"/>
                                            </p:txEl>
                                          </p:spTgt>
                                        </p:tgtEl>
                                      </p:cBhvr>
                                      <p:to x="100000" y="90000"/>
                                    </p:animScale>
                                    <p:animScale>
                                      <p:cBhvr>
                                        <p:cTn id="50" dur="166" decel="50000">
                                          <p:stCondLst>
                                            <p:cond delay="1668"/>
                                          </p:stCondLst>
                                        </p:cTn>
                                        <p:tgtEl>
                                          <p:spTgt spid="5">
                                            <p:txEl>
                                              <p:pRg st="1" end="1"/>
                                            </p:txEl>
                                          </p:spTgt>
                                        </p:tgtEl>
                                      </p:cBhvr>
                                      <p:to x="100000" y="100000"/>
                                    </p:animScale>
                                    <p:animScale>
                                      <p:cBhvr>
                                        <p:cTn id="51" dur="26">
                                          <p:stCondLst>
                                            <p:cond delay="1808"/>
                                          </p:stCondLst>
                                        </p:cTn>
                                        <p:tgtEl>
                                          <p:spTgt spid="5">
                                            <p:txEl>
                                              <p:pRg st="1" end="1"/>
                                            </p:txEl>
                                          </p:spTgt>
                                        </p:tgtEl>
                                      </p:cBhvr>
                                      <p:to x="100000" y="95000"/>
                                    </p:animScale>
                                    <p:animScale>
                                      <p:cBhvr>
                                        <p:cTn id="52"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685800"/>
          </a:xfrm>
        </p:spPr>
        <p:txBody>
          <a:bodyPr>
            <a:normAutofit/>
          </a:bodyPr>
          <a:lstStyle/>
          <a:p>
            <a:pPr algn="r"/>
            <a:r>
              <a:rPr lang="fa-IR" sz="2400" b="1" dirty="0" smtClean="0"/>
              <a:t>روش تحقيق در دين</a:t>
            </a:r>
            <a:endParaRPr lang="fa-IR" sz="2400" b="1" dirty="0"/>
          </a:p>
        </p:txBody>
      </p:sp>
      <p:sp>
        <p:nvSpPr>
          <p:cNvPr id="3" name="Content Placeholder 2"/>
          <p:cNvSpPr>
            <a:spLocks noGrp="1"/>
          </p:cNvSpPr>
          <p:nvPr>
            <p:ph idx="1"/>
          </p:nvPr>
        </p:nvSpPr>
        <p:spPr>
          <a:xfrm>
            <a:off x="914400" y="1143000"/>
            <a:ext cx="7315200" cy="5181600"/>
          </a:xfrm>
        </p:spPr>
        <p:txBody>
          <a:bodyPr>
            <a:noAutofit/>
          </a:bodyPr>
          <a:lstStyle/>
          <a:p>
            <a:pPr algn="just"/>
            <a:r>
              <a:rPr lang="ar-SA" sz="2600" b="1" dirty="0" smtClean="0">
                <a:cs typeface="+mn-cs"/>
              </a:rPr>
              <a:t>بنابراين، ر</a:t>
            </a:r>
            <a:r>
              <a:rPr lang="fa-IR" sz="2600" b="1" dirty="0" smtClean="0">
                <a:cs typeface="+mn-cs"/>
              </a:rPr>
              <a:t>اه</a:t>
            </a:r>
            <a:r>
              <a:rPr lang="ar-SA" sz="2600" b="1" dirty="0" smtClean="0">
                <a:cs typeface="+mn-cs"/>
              </a:rPr>
              <a:t> اثبات دين يک روش نيست. دين بخش‌هاي مختلفي دارد و هر کدام روش خاصي را ايجاب مي‌کند؛ بعضي مسائلش فقط با عقل، بعضي فقط با نقل و بعضي </a:t>
            </a:r>
            <a:r>
              <a:rPr lang="fa-IR" sz="2600" b="1" dirty="0" smtClean="0">
                <a:cs typeface="+mn-cs"/>
              </a:rPr>
              <a:t>نيز </a:t>
            </a:r>
            <a:r>
              <a:rPr lang="ar-SA" sz="2600" b="1" dirty="0" smtClean="0">
                <a:cs typeface="+mn-cs"/>
              </a:rPr>
              <a:t>هم با عقل</a:t>
            </a:r>
            <a:r>
              <a:rPr lang="fa-IR" sz="2600" b="1" dirty="0" smtClean="0">
                <a:cs typeface="+mn-cs"/>
              </a:rPr>
              <a:t> و هم با نقل </a:t>
            </a:r>
            <a:r>
              <a:rPr lang="ar-SA" sz="2600" b="1" dirty="0" smtClean="0">
                <a:cs typeface="+mn-cs"/>
              </a:rPr>
              <a:t>ثابت مي</a:t>
            </a:r>
            <a:r>
              <a:rPr lang="fa-IR" sz="2600" b="1" dirty="0" smtClean="0">
                <a:cs typeface="+mn-cs"/>
              </a:rPr>
              <a:t>‌</a:t>
            </a:r>
            <a:r>
              <a:rPr lang="ar-SA" sz="2600" b="1" dirty="0" smtClean="0">
                <a:cs typeface="+mn-cs"/>
              </a:rPr>
              <a:t>شود</a:t>
            </a:r>
            <a:r>
              <a:rPr lang="fa-IR" sz="2600" b="1" dirty="0" smtClean="0">
                <a:cs typeface="+mn-cs"/>
              </a:rPr>
              <a:t> </a:t>
            </a:r>
            <a:r>
              <a:rPr lang="ar-SA" sz="2600" b="1" dirty="0" smtClean="0">
                <a:cs typeface="+mn-cs"/>
              </a:rPr>
              <a:t>و احيانا شايد با تجربه</a:t>
            </a:r>
            <a:r>
              <a:rPr lang="fa-IR" sz="2600" b="1" dirty="0" smtClean="0">
                <a:cs typeface="+mn-cs"/>
              </a:rPr>
              <a:t>.</a:t>
            </a:r>
          </a:p>
          <a:p>
            <a:pPr algn="just"/>
            <a:endParaRPr lang="fa-IR" sz="2600" b="1" dirty="0" smtClean="0">
              <a:cs typeface="+mn-cs"/>
            </a:endParaRPr>
          </a:p>
          <a:p>
            <a:pPr algn="just"/>
            <a:r>
              <a:rPr lang="ar-SA" sz="2500" b="1" dirty="0" smtClean="0">
                <a:cs typeface="+mn-cs"/>
              </a:rPr>
              <a:t>در معرفت‌شناسي اثبات مي‌شود</a:t>
            </a:r>
            <a:r>
              <a:rPr lang="fa-IR" sz="2500" b="1" dirty="0" smtClean="0">
                <a:cs typeface="+mn-cs"/>
              </a:rPr>
              <a:t> که</a:t>
            </a:r>
            <a:r>
              <a:rPr lang="ar-SA" sz="2500" b="1" dirty="0" smtClean="0">
                <a:cs typeface="+mn-cs"/>
              </a:rPr>
              <a:t> روش تعقلي </a:t>
            </a:r>
            <a:r>
              <a:rPr lang="fa-IR" sz="2500" b="1" dirty="0" smtClean="0">
                <a:cs typeface="+mn-cs"/>
              </a:rPr>
              <a:t>معتبرتر </a:t>
            </a:r>
            <a:r>
              <a:rPr lang="ar-SA" sz="2500" b="1" dirty="0" smtClean="0">
                <a:cs typeface="+mn-cs"/>
              </a:rPr>
              <a:t>از همه روش‌هاست، بلکه اعتبار روش‌هاي ديگر مرهون روش تعقلي است</a:t>
            </a:r>
            <a:r>
              <a:rPr lang="fa-IR" sz="2500" b="1" dirty="0" smtClean="0">
                <a:cs typeface="+mn-cs"/>
              </a:rPr>
              <a:t>.</a:t>
            </a:r>
          </a:p>
          <a:p>
            <a:pPr algn="just"/>
            <a:r>
              <a:rPr lang="ar-SA" sz="2600" b="1" dirty="0" smtClean="0">
                <a:cs typeface="+mn-cs"/>
              </a:rPr>
              <a:t>اعتبار تجربه‌ هم </a:t>
            </a:r>
            <a:r>
              <a:rPr lang="fa-IR" sz="2600" b="1" dirty="0" smtClean="0">
                <a:cs typeface="+mn-cs"/>
              </a:rPr>
              <a:t>به</a:t>
            </a:r>
            <a:r>
              <a:rPr lang="ar-SA" sz="2600" b="1" dirty="0" smtClean="0">
                <a:cs typeface="+mn-cs"/>
              </a:rPr>
              <a:t> پشتوانه برهان عقلي </a:t>
            </a:r>
            <a:r>
              <a:rPr lang="fa-IR" sz="2600" b="1" dirty="0" smtClean="0">
                <a:cs typeface="+mn-cs"/>
              </a:rPr>
              <a:t>است.</a:t>
            </a:r>
            <a:r>
              <a:rPr lang="ar-SA" sz="2600" b="1" dirty="0" smtClean="0">
                <a:cs typeface="+mn-cs"/>
              </a:rPr>
              <a:t> تجربه مجموعه‌اي از ادراکات خطاپذير است</a:t>
            </a:r>
            <a:r>
              <a:rPr lang="fa-IR" sz="2600" b="1" dirty="0" smtClean="0">
                <a:cs typeface="+mn-cs"/>
              </a:rPr>
              <a:t>.</a:t>
            </a:r>
            <a:r>
              <a:rPr lang="ar-SA" sz="2600" b="1" dirty="0" smtClean="0">
                <a:cs typeface="+mn-cs"/>
              </a:rPr>
              <a:t> پشتوانه عقلي </a:t>
            </a:r>
            <a:r>
              <a:rPr lang="fa-IR" sz="2600" b="1" dirty="0" smtClean="0">
                <a:cs typeface="+mn-cs"/>
              </a:rPr>
              <a:t>به تجربه </a:t>
            </a:r>
            <a:r>
              <a:rPr lang="ar-SA" sz="2600" b="1" dirty="0" smtClean="0">
                <a:cs typeface="+mn-cs"/>
              </a:rPr>
              <a:t>کليت </a:t>
            </a:r>
            <a:r>
              <a:rPr lang="fa-IR" sz="2600" b="1" dirty="0" smtClean="0">
                <a:cs typeface="+mn-cs"/>
              </a:rPr>
              <a:t>مي‌بخش</a:t>
            </a:r>
            <a:r>
              <a:rPr lang="ar-SA" sz="2600" b="1" dirty="0" smtClean="0">
                <a:cs typeface="+mn-cs"/>
              </a:rPr>
              <a:t>د</a:t>
            </a:r>
            <a:r>
              <a:rPr lang="fa-IR" sz="2600" b="1" dirty="0" smtClean="0">
                <a:cs typeface="+mn-cs"/>
              </a:rPr>
              <a:t>.</a:t>
            </a:r>
          </a:p>
          <a:p>
            <a:pPr algn="just"/>
            <a:endParaRPr lang="fa-IR" sz="2600" b="1" dirty="0" smtClean="0">
              <a:cs typeface="+mn-cs"/>
            </a:endParaRPr>
          </a:p>
          <a:p>
            <a:pPr algn="just"/>
            <a:r>
              <a:rPr lang="fa-IR" sz="2600" b="1" dirty="0" smtClean="0">
                <a:cs typeface="+mn-cs"/>
              </a:rPr>
              <a:t>بنابراين، </a:t>
            </a:r>
            <a:r>
              <a:rPr lang="ar-SA" sz="2600" b="1" dirty="0" smtClean="0">
                <a:cs typeface="+mn-cs"/>
              </a:rPr>
              <a:t>اساس هيچ </a:t>
            </a:r>
            <a:r>
              <a:rPr lang="fa-IR" sz="2600" b="1" dirty="0" smtClean="0">
                <a:cs typeface="+mn-cs"/>
              </a:rPr>
              <a:t>يک از بخش‌هاي دين (عقايد، اخلاق و احکام)</a:t>
            </a:r>
            <a:r>
              <a:rPr lang="ar-SA" sz="2600" b="1" dirty="0" smtClean="0">
                <a:cs typeface="+mn-cs"/>
              </a:rPr>
              <a:t> </a:t>
            </a:r>
            <a:r>
              <a:rPr lang="fa-IR" sz="2600" b="1" dirty="0" smtClean="0">
                <a:cs typeface="+mn-cs"/>
              </a:rPr>
              <a:t>مستند به</a:t>
            </a:r>
            <a:r>
              <a:rPr lang="ar-SA" sz="2600" b="1" dirty="0" smtClean="0">
                <a:cs typeface="+mn-cs"/>
              </a:rPr>
              <a:t> حس و تجربه نيست</a:t>
            </a:r>
            <a:r>
              <a:rPr lang="fa-IR" sz="2600" b="1" dirty="0" smtClean="0">
                <a:cs typeface="+mn-cs"/>
              </a:rPr>
              <a:t>،</a:t>
            </a:r>
            <a:r>
              <a:rPr lang="ar-SA" sz="2600" b="1" dirty="0" smtClean="0">
                <a:cs typeface="+mn-cs"/>
              </a:rPr>
              <a:t> بلکه اساس آنها از وحي الهي يا برهان عقلي است</a:t>
            </a:r>
            <a:r>
              <a:rPr lang="fa-IR" sz="2600" b="1" dirty="0" smtClean="0">
                <a:cs typeface="+mn-cs"/>
              </a:rPr>
              <a:t>.</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838200"/>
          </a:xfrm>
        </p:spPr>
        <p:txBody>
          <a:bodyPr>
            <a:normAutofit/>
          </a:bodyPr>
          <a:lstStyle/>
          <a:p>
            <a:pPr algn="r"/>
            <a:r>
              <a:rPr lang="fa-IR" sz="2400" b="1" dirty="0" smtClean="0"/>
              <a:t>روش تحقيق در دين</a:t>
            </a:r>
            <a:endParaRPr lang="fa-IR" sz="2400" b="1" dirty="0"/>
          </a:p>
        </p:txBody>
      </p:sp>
      <p:sp>
        <p:nvSpPr>
          <p:cNvPr id="3" name="Content Placeholder 2"/>
          <p:cNvSpPr>
            <a:spLocks noGrp="1"/>
          </p:cNvSpPr>
          <p:nvPr>
            <p:ph idx="1"/>
          </p:nvPr>
        </p:nvSpPr>
        <p:spPr>
          <a:xfrm>
            <a:off x="838200" y="1295400"/>
            <a:ext cx="7543800" cy="5074920"/>
          </a:xfrm>
        </p:spPr>
        <p:txBody>
          <a:bodyPr>
            <a:noAutofit/>
          </a:bodyPr>
          <a:lstStyle/>
          <a:p>
            <a:pPr algn="just"/>
            <a:r>
              <a:rPr lang="fa-IR" b="1" dirty="0" smtClean="0">
                <a:cs typeface="+mn-cs"/>
              </a:rPr>
              <a:t>به عنوان نمونه: </a:t>
            </a:r>
            <a:r>
              <a:rPr lang="fa-IR" sz="2400" b="1" dirty="0" smtClean="0">
                <a:cs typeface="+mn-cs"/>
              </a:rPr>
              <a:t>«وَ لَوْ أَنَّ أَهْلَ الْقُرَي آمَنُواْ وَاتَّقَواْ لَفَتَحْنَا عَلَيْهِم بَرَكَاتٍ مِّنَ السَّمَاءِ وَالأَرْضِ وَلَـكِن كَذَّبُواْ فَأَخَذْنَاهُم بِمَا كَانُواْ يَكْسِبُونَ</a:t>
            </a:r>
            <a:r>
              <a:rPr lang="fa-IR" sz="2400" b="1" dirty="0" smtClean="0"/>
              <a:t>» (اعراف/96)</a:t>
            </a:r>
            <a:endParaRPr lang="en-US" b="1" dirty="0" smtClean="0">
              <a:cs typeface="+mn-cs"/>
            </a:endParaRPr>
          </a:p>
          <a:p>
            <a:pPr algn="just"/>
            <a:r>
              <a:rPr lang="fa-IR" b="1" dirty="0" smtClean="0">
                <a:cs typeface="+mn-cs"/>
              </a:rPr>
              <a:t>پيمودن صراط مستقيم (راه دين)، منجر به برکت و نعمت و پرداختن به راه‌هاي پراکنده (غير دين)، منجر به بلا و عدم آسايش مي‌شود.</a:t>
            </a:r>
          </a:p>
          <a:p>
            <a:pPr algn="just"/>
            <a:r>
              <a:rPr lang="fa-IR" sz="2000" b="1" dirty="0" smtClean="0">
                <a:cs typeface="+mj-cs"/>
              </a:rPr>
              <a:t>روش وحي براي ادارة امور انساني ـ اجتماعي</a:t>
            </a:r>
            <a:r>
              <a:rPr lang="fa-IR" b="1" dirty="0" smtClean="0">
                <a:cs typeface="+mn-cs"/>
              </a:rPr>
              <a:t>، که مثلاً‌ با روش ليبرالي براي ادارة اجتماع بسيار متفاوت است:</a:t>
            </a:r>
          </a:p>
          <a:p>
            <a:pPr algn="just">
              <a:buNone/>
            </a:pPr>
            <a:r>
              <a:rPr lang="fa-IR" b="1" dirty="0" smtClean="0">
                <a:cs typeface="+mn-cs"/>
              </a:rPr>
              <a:t>   ايمان و تقوي باعث آرامش، صلح، خلاقيت، پيشرفت و در نهايت، برکات است. </a:t>
            </a:r>
          </a:p>
          <a:p>
            <a:pPr algn="just"/>
            <a:r>
              <a:rPr lang="fa-IR" sz="2000" b="1" dirty="0" smtClean="0">
                <a:cs typeface="+mj-cs"/>
              </a:rPr>
              <a:t>در روش توليد علم نيز</a:t>
            </a:r>
            <a:r>
              <a:rPr lang="fa-IR" b="1" dirty="0" smtClean="0"/>
              <a:t>، اگر روش توليد علم به معناي نقشة محقق کردن اموري است تا در نهايت چيزي به نام علم توليد شود، در نظام اسلامي، حداقل براي توليد برخي از علوم، مي‌توان از روش اسلامي سخن گفت</a:t>
            </a:r>
            <a:r>
              <a:rPr lang="fa-IR" sz="2400" b="1" dirty="0" smtClean="0"/>
              <a:t>:‌ </a:t>
            </a:r>
            <a:r>
              <a:rPr lang="fa-IR" sz="2000" b="1" dirty="0" smtClean="0"/>
              <a:t>«وَالَّذِينَ جَاهَدُوا فِينَا لَنَهْدِيَنَّهُمْ سُبُلَنَا وَإِنَّ اللَّهَ لَمَعَ الْمُحْسِنِينَ» (عنکبوت/69) </a:t>
            </a:r>
            <a:endParaRPr lang="fa-IR" sz="2400" b="1" dirty="0" smtClean="0"/>
          </a:p>
          <a:p>
            <a:pPr algn="just"/>
            <a:endParaRPr lang="fa-IR" b="1" dirty="0" smtClean="0"/>
          </a:p>
          <a:p>
            <a:pPr algn="just"/>
            <a:endParaRPr lang="fa-IR"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438400" y="1752600"/>
            <a:ext cx="4343400" cy="28194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fontAlgn="auto">
              <a:spcBef>
                <a:spcPts val="0"/>
              </a:spcBef>
              <a:spcAft>
                <a:spcPts val="0"/>
              </a:spcAft>
              <a:defRPr/>
            </a:pPr>
            <a:r>
              <a:rPr lang="fa-IR" sz="48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رويکردها به</a:t>
            </a:r>
          </a:p>
          <a:p>
            <a:pPr algn="ctr" fontAlgn="auto">
              <a:spcBef>
                <a:spcPts val="0"/>
              </a:spcBef>
              <a:spcAft>
                <a:spcPts val="0"/>
              </a:spcAft>
              <a:defRPr/>
            </a:pPr>
            <a:r>
              <a:rPr lang="fa-IR" sz="48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 علم ديني</a:t>
            </a:r>
            <a:endParaRPr lang="fa-IR" sz="48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down)">
                                      <p:cBhvr>
                                        <p:cTn id="39" dur="580">
                                          <p:stCondLst>
                                            <p:cond delay="0"/>
                                          </p:stCondLst>
                                        </p:cTn>
                                        <p:tgtEl>
                                          <p:spTgt spid="5">
                                            <p:txEl>
                                              <p:pRg st="1" end="1"/>
                                            </p:txEl>
                                          </p:spTgt>
                                        </p:tgtEl>
                                      </p:cBhvr>
                                    </p:animEffect>
                                    <p:anim calcmode="lin" valueType="num">
                                      <p:cBhvr>
                                        <p:cTn id="40"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1" end="1"/>
                                            </p:txEl>
                                          </p:spTgt>
                                        </p:tgtEl>
                                      </p:cBhvr>
                                      <p:to x="100000" y="60000"/>
                                    </p:animScale>
                                    <p:animScale>
                                      <p:cBhvr>
                                        <p:cTn id="46" dur="166" decel="50000">
                                          <p:stCondLst>
                                            <p:cond delay="676"/>
                                          </p:stCondLst>
                                        </p:cTn>
                                        <p:tgtEl>
                                          <p:spTgt spid="5">
                                            <p:txEl>
                                              <p:pRg st="1" end="1"/>
                                            </p:txEl>
                                          </p:spTgt>
                                        </p:tgtEl>
                                      </p:cBhvr>
                                      <p:to x="100000" y="100000"/>
                                    </p:animScale>
                                    <p:animScale>
                                      <p:cBhvr>
                                        <p:cTn id="47" dur="26">
                                          <p:stCondLst>
                                            <p:cond delay="1312"/>
                                          </p:stCondLst>
                                        </p:cTn>
                                        <p:tgtEl>
                                          <p:spTgt spid="5">
                                            <p:txEl>
                                              <p:pRg st="1" end="1"/>
                                            </p:txEl>
                                          </p:spTgt>
                                        </p:tgtEl>
                                      </p:cBhvr>
                                      <p:to x="100000" y="80000"/>
                                    </p:animScale>
                                    <p:animScale>
                                      <p:cBhvr>
                                        <p:cTn id="48" dur="166" decel="50000">
                                          <p:stCondLst>
                                            <p:cond delay="1338"/>
                                          </p:stCondLst>
                                        </p:cTn>
                                        <p:tgtEl>
                                          <p:spTgt spid="5">
                                            <p:txEl>
                                              <p:pRg st="1" end="1"/>
                                            </p:txEl>
                                          </p:spTgt>
                                        </p:tgtEl>
                                      </p:cBhvr>
                                      <p:to x="100000" y="100000"/>
                                    </p:animScale>
                                    <p:animScale>
                                      <p:cBhvr>
                                        <p:cTn id="49" dur="26">
                                          <p:stCondLst>
                                            <p:cond delay="1642"/>
                                          </p:stCondLst>
                                        </p:cTn>
                                        <p:tgtEl>
                                          <p:spTgt spid="5">
                                            <p:txEl>
                                              <p:pRg st="1" end="1"/>
                                            </p:txEl>
                                          </p:spTgt>
                                        </p:tgtEl>
                                      </p:cBhvr>
                                      <p:to x="100000" y="90000"/>
                                    </p:animScale>
                                    <p:animScale>
                                      <p:cBhvr>
                                        <p:cTn id="50" dur="166" decel="50000">
                                          <p:stCondLst>
                                            <p:cond delay="1668"/>
                                          </p:stCondLst>
                                        </p:cTn>
                                        <p:tgtEl>
                                          <p:spTgt spid="5">
                                            <p:txEl>
                                              <p:pRg st="1" end="1"/>
                                            </p:txEl>
                                          </p:spTgt>
                                        </p:tgtEl>
                                      </p:cBhvr>
                                      <p:to x="100000" y="100000"/>
                                    </p:animScale>
                                    <p:animScale>
                                      <p:cBhvr>
                                        <p:cTn id="51" dur="26">
                                          <p:stCondLst>
                                            <p:cond delay="1808"/>
                                          </p:stCondLst>
                                        </p:cTn>
                                        <p:tgtEl>
                                          <p:spTgt spid="5">
                                            <p:txEl>
                                              <p:pRg st="1" end="1"/>
                                            </p:txEl>
                                          </p:spTgt>
                                        </p:tgtEl>
                                      </p:cBhvr>
                                      <p:to x="100000" y="95000"/>
                                    </p:animScale>
                                    <p:animScale>
                                      <p:cBhvr>
                                        <p:cTn id="52"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838200"/>
          </a:xfrm>
        </p:spPr>
        <p:txBody>
          <a:bodyPr>
            <a:noAutofit/>
          </a:bodyPr>
          <a:lstStyle/>
          <a:p>
            <a:pPr algn="r"/>
            <a:r>
              <a:rPr lang="fa-IR" sz="2400" b="1" dirty="0" smtClean="0"/>
              <a:t>رويکردها به علم ديني</a:t>
            </a:r>
            <a:endParaRPr lang="fa-IR" sz="2400" b="1" dirty="0"/>
          </a:p>
        </p:txBody>
      </p:sp>
      <p:sp>
        <p:nvSpPr>
          <p:cNvPr id="3" name="Content Placeholder 2"/>
          <p:cNvSpPr>
            <a:spLocks noGrp="1"/>
          </p:cNvSpPr>
          <p:nvPr>
            <p:ph idx="1"/>
          </p:nvPr>
        </p:nvSpPr>
        <p:spPr>
          <a:xfrm>
            <a:off x="1295400" y="1295400"/>
            <a:ext cx="6858000" cy="5029200"/>
          </a:xfrm>
        </p:spPr>
        <p:txBody>
          <a:bodyPr>
            <a:noAutofit/>
          </a:bodyPr>
          <a:lstStyle/>
          <a:p>
            <a:pPr lvl="0" algn="just">
              <a:buFont typeface="Wingdings" pitchFamily="2" charset="2"/>
              <a:buChar char="§"/>
            </a:pPr>
            <a:r>
              <a:rPr lang="fa-IR" sz="2600" b="1" dirty="0" smtClean="0">
                <a:cs typeface="+mn-cs"/>
              </a:rPr>
              <a:t>رويکرد حداقلي</a:t>
            </a:r>
          </a:p>
          <a:p>
            <a:pPr lvl="0" algn="just">
              <a:buFont typeface="Wingdings" pitchFamily="2" charset="2"/>
              <a:buChar char="§"/>
            </a:pPr>
            <a:r>
              <a:rPr lang="fa-IR" sz="2600" b="1" dirty="0" smtClean="0">
                <a:cs typeface="+mn-cs"/>
              </a:rPr>
              <a:t>رويکرد مياني</a:t>
            </a:r>
          </a:p>
          <a:p>
            <a:pPr lvl="0" algn="just">
              <a:buFont typeface="Wingdings" pitchFamily="2" charset="2"/>
              <a:buChar char="§"/>
            </a:pPr>
            <a:r>
              <a:rPr lang="fa-IR" sz="2600" b="1" dirty="0" smtClean="0">
                <a:cs typeface="+mn-cs"/>
              </a:rPr>
              <a:t>رويکرد حداکثري</a:t>
            </a:r>
          </a:p>
          <a:p>
            <a:pPr lvl="0" algn="just">
              <a:buNone/>
            </a:pPr>
            <a:endParaRPr lang="fa-IR" sz="2600" b="1" dirty="0" smtClean="0">
              <a:cs typeface="+mn-cs"/>
            </a:endParaRPr>
          </a:p>
          <a:p>
            <a:pPr lvl="0" algn="just">
              <a:buNone/>
            </a:pPr>
            <a:r>
              <a:rPr lang="fa-IR" sz="2000" b="1" dirty="0" smtClean="0">
                <a:solidFill>
                  <a:schemeClr val="tx2"/>
                </a:solidFill>
                <a:latin typeface="+mj-lt"/>
                <a:ea typeface="+mj-ea"/>
                <a:cs typeface="+mj-cs"/>
              </a:rPr>
              <a:t>1. رويکرد حداقلي</a:t>
            </a:r>
            <a:endParaRPr lang="en-US" sz="2000" b="1" dirty="0" smtClean="0">
              <a:solidFill>
                <a:schemeClr val="tx2"/>
              </a:solidFill>
              <a:latin typeface="+mj-lt"/>
              <a:ea typeface="+mj-ea"/>
              <a:cs typeface="+mj-cs"/>
            </a:endParaRPr>
          </a:p>
          <a:p>
            <a:pPr algn="just"/>
            <a:r>
              <a:rPr lang="fa-IR" sz="2600" b="1" dirty="0" smtClean="0">
                <a:cs typeface="+mn-cs"/>
              </a:rPr>
              <a:t>ضعيف‌ترين شکل و کمترين جايگاه را براي حضور آموزه‌هاي ديني در نظر مي‌گيرد، به‌گونه‌اي که علم ديني چندان متمايز از علم غير ديني نيست. </a:t>
            </a:r>
          </a:p>
          <a:p>
            <a:pPr algn="just">
              <a:buNone/>
            </a:pPr>
            <a:r>
              <a:rPr lang="fa-IR" sz="2000" b="1" dirty="0" smtClean="0">
                <a:solidFill>
                  <a:schemeClr val="tx2"/>
                </a:solidFill>
                <a:cs typeface="+mj-cs"/>
              </a:rPr>
              <a:t>تقسيم رويکرد حداقلي به چند دستة:</a:t>
            </a:r>
          </a:p>
          <a:p>
            <a:pPr algn="just"/>
            <a:r>
              <a:rPr lang="fa-IR" b="1" dirty="0" smtClean="0"/>
              <a:t>«هدف‌محور»</a:t>
            </a:r>
          </a:p>
          <a:p>
            <a:pPr algn="just"/>
            <a:r>
              <a:rPr lang="fa-IR" b="1" dirty="0" smtClean="0"/>
              <a:t>«موضوع‌محور»</a:t>
            </a:r>
          </a:p>
          <a:p>
            <a:pPr algn="just"/>
            <a:r>
              <a:rPr lang="fa-IR" b="1" dirty="0" smtClean="0"/>
              <a:t>«مکان محور»</a:t>
            </a:r>
          </a:p>
          <a:p>
            <a:pPr algn="just"/>
            <a:endParaRPr lang="fa-IR" sz="2600" b="1" dirty="0" smtClean="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838200"/>
          </a:xfrm>
        </p:spPr>
        <p:txBody>
          <a:bodyPr>
            <a:normAutofit/>
          </a:bodyPr>
          <a:lstStyle/>
          <a:p>
            <a:pPr algn="r"/>
            <a:r>
              <a:rPr lang="fa-IR" sz="2400" b="1" dirty="0" smtClean="0"/>
              <a:t>رويکردها به علم ديني</a:t>
            </a:r>
            <a:endParaRPr lang="fa-IR" sz="2400" b="1" dirty="0"/>
          </a:p>
        </p:txBody>
      </p:sp>
      <p:sp>
        <p:nvSpPr>
          <p:cNvPr id="3" name="Content Placeholder 2"/>
          <p:cNvSpPr>
            <a:spLocks noGrp="1"/>
          </p:cNvSpPr>
          <p:nvPr>
            <p:ph idx="1"/>
          </p:nvPr>
        </p:nvSpPr>
        <p:spPr>
          <a:xfrm>
            <a:off x="838200" y="1219200"/>
            <a:ext cx="7543800" cy="5105400"/>
          </a:xfrm>
        </p:spPr>
        <p:txBody>
          <a:bodyPr>
            <a:noAutofit/>
          </a:bodyPr>
          <a:lstStyle/>
          <a:p>
            <a:pPr algn="just">
              <a:buFont typeface="Wingdings" pitchFamily="2" charset="2"/>
              <a:buChar char="§"/>
            </a:pPr>
            <a:r>
              <a:rPr lang="fa-IR" sz="2000" b="1" dirty="0" smtClean="0">
                <a:solidFill>
                  <a:schemeClr val="tx2"/>
                </a:solidFill>
                <a:latin typeface="+mj-lt"/>
                <a:ea typeface="+mj-ea"/>
                <a:cs typeface="+mj-cs"/>
              </a:rPr>
              <a:t>رويکرد هدف‌محور</a:t>
            </a:r>
          </a:p>
          <a:p>
            <a:pPr algn="just">
              <a:buNone/>
            </a:pPr>
            <a:r>
              <a:rPr lang="fa-IR" sz="2600" b="1" dirty="0" smtClean="0">
                <a:cs typeface="+mn-cs"/>
              </a:rPr>
              <a:t>   تنها معيار براي اتصاف علم به صفت ديني آن است که به اهداف و غايات دين و جامعة ديني خدمت کند. پس علم ديني همان علم طبيعي و انساني موجود است که در خدمت دين و جامعة ديني است. </a:t>
            </a:r>
          </a:p>
          <a:p>
            <a:pPr algn="just">
              <a:buNone/>
            </a:pPr>
            <a:endParaRPr lang="fa-IR" sz="2600" b="1" dirty="0" smtClean="0">
              <a:cs typeface="+mn-cs"/>
            </a:endParaRPr>
          </a:p>
          <a:p>
            <a:pPr algn="just">
              <a:buFont typeface="Wingdings" pitchFamily="2" charset="2"/>
              <a:buChar char="§"/>
            </a:pPr>
            <a:r>
              <a:rPr lang="fa-IR" sz="2000" b="1" dirty="0" smtClean="0">
                <a:solidFill>
                  <a:schemeClr val="tx2"/>
                </a:solidFill>
                <a:cs typeface="+mj-cs"/>
              </a:rPr>
              <a:t>رويکرد موضوع‌محور</a:t>
            </a:r>
          </a:p>
          <a:p>
            <a:pPr algn="just">
              <a:buNone/>
            </a:pPr>
            <a:r>
              <a:rPr lang="fa-IR" b="1" dirty="0" smtClean="0"/>
              <a:t>   موضوع‌هاي ديني، پديده‌هاي منتسب به دين، امور مورد اهتمام دين، افراد دين‌دار يا جوامع ديني را مورد مطالعة تجربي قرار مي‌دهد، با همان چارچوب علوم سکولار.</a:t>
            </a:r>
          </a:p>
          <a:p>
            <a:pPr algn="just">
              <a:buFont typeface="Wingdings" pitchFamily="2" charset="2"/>
              <a:buChar char="§"/>
            </a:pPr>
            <a:r>
              <a:rPr lang="fa-IR" sz="2000" b="1" dirty="0" smtClean="0">
                <a:solidFill>
                  <a:schemeClr val="tx2"/>
                </a:solidFill>
                <a:cs typeface="+mj-cs"/>
              </a:rPr>
              <a:t>رويکرد «مکان‌محور»</a:t>
            </a:r>
          </a:p>
          <a:p>
            <a:pPr algn="just">
              <a:buNone/>
            </a:pPr>
            <a:r>
              <a:rPr lang="fa-IR" b="1" dirty="0" smtClean="0"/>
              <a:t>   توليد علم در جامعة اسلامي و توسط مسلمانان</a:t>
            </a:r>
            <a:r>
              <a:rPr lang="fa-IR" b="1" smtClean="0"/>
              <a:t>؛ نظير </a:t>
            </a:r>
            <a:r>
              <a:rPr lang="fa-IR" b="1" dirty="0" smtClean="0"/>
              <a:t>طب و رياضيات و ... در دوران تمدن اسلامي و توصيه به احياء مجدد آنها (سيد حسين نصر).</a:t>
            </a:r>
            <a:endParaRPr lang="en-US" b="1" dirty="0" smtClean="0"/>
          </a:p>
          <a:p>
            <a:pPr algn="just">
              <a:buNone/>
            </a:pPr>
            <a:endParaRPr lang="fa-IR" sz="2600" b="1" dirty="0" smtClean="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762000"/>
          </a:xfrm>
        </p:spPr>
        <p:txBody>
          <a:bodyPr>
            <a:normAutofit/>
          </a:bodyPr>
          <a:lstStyle/>
          <a:p>
            <a:pPr algn="r"/>
            <a:r>
              <a:rPr lang="fa-IR" sz="2400" b="1" dirty="0" smtClean="0"/>
              <a:t>رويکردها به علم ديني</a:t>
            </a:r>
            <a:endParaRPr lang="fa-IR" sz="2400" b="1" dirty="0"/>
          </a:p>
        </p:txBody>
      </p:sp>
      <p:sp>
        <p:nvSpPr>
          <p:cNvPr id="3" name="Content Placeholder 2"/>
          <p:cNvSpPr>
            <a:spLocks noGrp="1"/>
          </p:cNvSpPr>
          <p:nvPr>
            <p:ph idx="1"/>
          </p:nvPr>
        </p:nvSpPr>
        <p:spPr>
          <a:xfrm>
            <a:off x="990600" y="1219200"/>
            <a:ext cx="7315200" cy="5105400"/>
          </a:xfrm>
        </p:spPr>
        <p:txBody>
          <a:bodyPr>
            <a:normAutofit fontScale="92500" lnSpcReduction="10000"/>
          </a:bodyPr>
          <a:lstStyle/>
          <a:p>
            <a:pPr algn="just">
              <a:buNone/>
            </a:pPr>
            <a:r>
              <a:rPr lang="fa-IR" sz="2000" b="1" dirty="0" smtClean="0">
                <a:solidFill>
                  <a:schemeClr val="tx2"/>
                </a:solidFill>
                <a:latin typeface="+mj-lt"/>
                <a:ea typeface="+mj-ea"/>
                <a:cs typeface="+mj-cs"/>
              </a:rPr>
              <a:t>نقد</a:t>
            </a:r>
            <a:endParaRPr lang="en-US" sz="2000" b="1" dirty="0" smtClean="0">
              <a:solidFill>
                <a:schemeClr val="tx2"/>
              </a:solidFill>
              <a:latin typeface="+mj-lt"/>
              <a:ea typeface="+mj-ea"/>
              <a:cs typeface="+mj-cs"/>
            </a:endParaRPr>
          </a:p>
          <a:p>
            <a:pPr algn="just"/>
            <a:r>
              <a:rPr lang="fa-IR" sz="2600" b="1" dirty="0" smtClean="0">
                <a:cs typeface="+mn-cs"/>
              </a:rPr>
              <a:t>رويکرد حداقلي داراي اهميت چنداني نيست، زيرا در اينجا با وسيله‌اي روبه‌رو هستيم که افزون بر جنبة وسيله بودن، حاصل برخي از جنبه‌هاي ارزشي يا ضد ارزشي نيز هست. </a:t>
            </a:r>
          </a:p>
          <a:p>
            <a:pPr algn="just"/>
            <a:endParaRPr lang="en-US" sz="2600" b="1" dirty="0" smtClean="0">
              <a:cs typeface="+mn-cs"/>
            </a:endParaRPr>
          </a:p>
          <a:p>
            <a:pPr algn="just"/>
            <a:r>
              <a:rPr lang="fa-IR" sz="2600" b="1" dirty="0" smtClean="0">
                <a:cs typeface="+mn-cs"/>
              </a:rPr>
              <a:t>در رويکرد موضوع‌محور، علم مورد نظر را علم ديني خواندن بي‌معناست، زيرا با مباني متافيزيک غير ديني به بررسي موضوعات ديني مي‌پردازد. چنان‌که اگر يک دانشمند غيرمسلمان با پيشينة فکري و اعتقادي خود، حتي به قصد خدمت به اهداف استعماري، موضوعات اسلامي را بررسي کند، باز بايد آن را علم ديني خواند!</a:t>
            </a:r>
          </a:p>
          <a:p>
            <a:pPr algn="just"/>
            <a:endParaRPr lang="en-US" sz="2600" b="1" dirty="0" smtClean="0">
              <a:cs typeface="+mn-cs"/>
            </a:endParaRPr>
          </a:p>
          <a:p>
            <a:pPr algn="just"/>
            <a:r>
              <a:rPr lang="fa-IR" sz="2600" b="1" dirty="0" smtClean="0">
                <a:cs typeface="+mn-cs"/>
              </a:rPr>
              <a:t>يا توليد علم در جامعة مسلمان دليل بر اسلامي بودن آن نيست. اين علم مسلمانان است نه علم اسلامي.</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762000"/>
          </a:xfrm>
        </p:spPr>
        <p:txBody>
          <a:bodyPr>
            <a:normAutofit/>
          </a:bodyPr>
          <a:lstStyle/>
          <a:p>
            <a:pPr algn="r"/>
            <a:r>
              <a:rPr lang="fa-IR" sz="2400" b="1" dirty="0" smtClean="0"/>
              <a:t>رويکردها به علم ديني</a:t>
            </a:r>
            <a:endParaRPr lang="fa-IR" sz="2400" b="1" dirty="0"/>
          </a:p>
        </p:txBody>
      </p:sp>
      <p:sp>
        <p:nvSpPr>
          <p:cNvPr id="3" name="Content Placeholder 2"/>
          <p:cNvSpPr>
            <a:spLocks noGrp="1"/>
          </p:cNvSpPr>
          <p:nvPr>
            <p:ph idx="1"/>
          </p:nvPr>
        </p:nvSpPr>
        <p:spPr>
          <a:xfrm>
            <a:off x="838200" y="1295400"/>
            <a:ext cx="7620000" cy="5029200"/>
          </a:xfrm>
        </p:spPr>
        <p:txBody>
          <a:bodyPr>
            <a:noAutofit/>
          </a:bodyPr>
          <a:lstStyle/>
          <a:p>
            <a:pPr algn="just">
              <a:buNone/>
            </a:pPr>
            <a:r>
              <a:rPr lang="fa-IR" sz="2000" b="1" dirty="0" smtClean="0">
                <a:solidFill>
                  <a:schemeClr val="tx2"/>
                </a:solidFill>
                <a:latin typeface="+mj-lt"/>
                <a:ea typeface="+mj-ea"/>
                <a:cs typeface="+mj-cs"/>
              </a:rPr>
              <a:t>2. رويکرد مياني</a:t>
            </a:r>
            <a:endParaRPr lang="en-US" sz="2000" b="1" dirty="0" smtClean="0">
              <a:solidFill>
                <a:schemeClr val="tx2"/>
              </a:solidFill>
              <a:latin typeface="+mj-lt"/>
              <a:ea typeface="+mj-ea"/>
              <a:cs typeface="+mj-cs"/>
            </a:endParaRPr>
          </a:p>
          <a:p>
            <a:pPr algn="just"/>
            <a:r>
              <a:rPr lang="fa-IR" sz="2600" b="1" dirty="0" smtClean="0">
                <a:cs typeface="+mn-cs"/>
              </a:rPr>
              <a:t>اين رويکرد در مقايسه با ديدگاه قبل، محدودة‌ وسيع‌تري را براي بهره‌گيري از دين در علم ديني ترسيم مي‌کند. </a:t>
            </a:r>
          </a:p>
          <a:p>
            <a:pPr algn="just"/>
            <a:endParaRPr lang="fa-IR" sz="2600" b="1" dirty="0" smtClean="0">
              <a:cs typeface="+mn-cs"/>
            </a:endParaRPr>
          </a:p>
          <a:p>
            <a:pPr algn="just"/>
            <a:r>
              <a:rPr lang="fa-IR" sz="2600" b="1" dirty="0" smtClean="0">
                <a:cs typeface="+mn-cs"/>
              </a:rPr>
              <a:t>اين ديدگاه بيش از پيش بر پيش‌فرض‌هاي فراتجربي علم تأکيد دارد:</a:t>
            </a:r>
          </a:p>
          <a:p>
            <a:pPr algn="just">
              <a:buNone/>
            </a:pPr>
            <a:r>
              <a:rPr lang="fa-IR" sz="2600" b="1" dirty="0" smtClean="0">
                <a:cs typeface="+mn-cs"/>
              </a:rPr>
              <a:t>   </a:t>
            </a:r>
            <a:r>
              <a:rPr lang="fa-IR" b="1" dirty="0" smtClean="0"/>
              <a:t>به دليل وجود پشتوانة عميق متافيزيکي در مراحل مختلف بسط يک نظرية‌ علمي، ديني </a:t>
            </a:r>
            <a:r>
              <a:rPr lang="fa-IR" sz="2600" b="1" dirty="0" smtClean="0">
                <a:cs typeface="+mn-cs"/>
              </a:rPr>
              <a:t>شدن اين پيش‌فرض‌ها ضامن ديني شدن علم قلمداد مي‌شود.</a:t>
            </a:r>
          </a:p>
          <a:p>
            <a:pPr algn="just"/>
            <a:r>
              <a:rPr lang="fa-IR" sz="2600" b="1" dirty="0" smtClean="0">
                <a:cs typeface="+mn-cs"/>
              </a:rPr>
              <a:t>حتي در مواجهة با علوم طبيعي، دو رويکرد الهي و الحادي وجود دارد.</a:t>
            </a:r>
            <a:endParaRPr lang="en-US" sz="2600" b="1" dirty="0" smtClean="0">
              <a:cs typeface="+mn-cs"/>
            </a:endParaRPr>
          </a:p>
          <a:p>
            <a:pPr algn="just"/>
            <a:r>
              <a:rPr lang="fa-IR" sz="2600" b="1" dirty="0" smtClean="0">
                <a:cs typeface="+mn-cs"/>
              </a:rPr>
              <a:t>اين رويکرد، گاهي، افزون بر پيش‌فرض‌هاي علم، مباني ارزشي مؤثر بر علم را نيز مد نظر دارد (با بينش الهي نيز مي‌توان در کار علمي موفق بود). </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685800"/>
          </a:xfrm>
        </p:spPr>
        <p:txBody>
          <a:bodyPr>
            <a:noAutofit/>
          </a:bodyPr>
          <a:lstStyle/>
          <a:p>
            <a:pPr algn="r"/>
            <a:r>
              <a:rPr lang="fa-IR" sz="2400" b="1" dirty="0" smtClean="0"/>
              <a:t>رويکردها به علم ديني</a:t>
            </a:r>
            <a:endParaRPr lang="fa-IR" sz="2400" b="1" dirty="0"/>
          </a:p>
        </p:txBody>
      </p:sp>
      <p:sp>
        <p:nvSpPr>
          <p:cNvPr id="3" name="Content Placeholder 2"/>
          <p:cNvSpPr>
            <a:spLocks noGrp="1"/>
          </p:cNvSpPr>
          <p:nvPr>
            <p:ph idx="1"/>
          </p:nvPr>
        </p:nvSpPr>
        <p:spPr>
          <a:xfrm>
            <a:off x="762000" y="1143000"/>
            <a:ext cx="7620000" cy="5181600"/>
          </a:xfrm>
        </p:spPr>
        <p:txBody>
          <a:bodyPr>
            <a:noAutofit/>
          </a:bodyPr>
          <a:lstStyle/>
          <a:p>
            <a:pPr algn="just"/>
            <a:r>
              <a:rPr lang="fa-IR" sz="2000" b="1" dirty="0" smtClean="0">
                <a:solidFill>
                  <a:schemeClr val="tx2"/>
                </a:solidFill>
                <a:latin typeface="+mj-lt"/>
                <a:ea typeface="+mj-ea"/>
                <a:cs typeface="+mj-cs"/>
              </a:rPr>
              <a:t>مطابق اين رويکرد، </a:t>
            </a:r>
          </a:p>
          <a:p>
            <a:pPr algn="just">
              <a:buNone/>
            </a:pPr>
            <a:r>
              <a:rPr lang="fa-IR" sz="2600" b="1" dirty="0" smtClean="0">
                <a:cs typeface="+mn-cs"/>
              </a:rPr>
              <a:t>   هم با بينش سکولار مي‌توان در کار علمي موفق شد و هم با بينش الهي؛</a:t>
            </a:r>
          </a:p>
          <a:p>
            <a:pPr algn="just">
              <a:buNone/>
            </a:pPr>
            <a:r>
              <a:rPr lang="fa-IR" sz="2600" b="1" dirty="0" smtClean="0">
                <a:cs typeface="+mn-cs"/>
              </a:rPr>
              <a:t>   اما تفاوت اين دو گونه علم در دو جا ظاهر مي‌شود: </a:t>
            </a:r>
          </a:p>
          <a:p>
            <a:pPr algn="just"/>
            <a:r>
              <a:rPr lang="fa-IR" sz="2600" b="1" dirty="0" smtClean="0">
                <a:cs typeface="+mn-cs"/>
              </a:rPr>
              <a:t>الف) ساختن نظريه‌هاي جهان‌شمول</a:t>
            </a:r>
          </a:p>
          <a:p>
            <a:pPr algn="just"/>
            <a:r>
              <a:rPr lang="fa-IR" sz="2600" b="1" dirty="0" smtClean="0">
                <a:cs typeface="+mn-cs"/>
              </a:rPr>
              <a:t>ب) جهت‌گيري‌هاي کاربردي علم (سوق دادن به سوي مسيري معين).</a:t>
            </a:r>
          </a:p>
          <a:p>
            <a:pPr algn="just"/>
            <a:r>
              <a:rPr lang="fa-IR" sz="2600" b="1" dirty="0" smtClean="0">
                <a:cs typeface="+mn-cs"/>
              </a:rPr>
              <a:t>بر اين اساس، علم در طول دين قرار دارد نه در عرض آن؛ فعاليت علمي يک فعاليت ديني و عبادت است. </a:t>
            </a:r>
            <a:r>
              <a:rPr lang="fa-IR" sz="2000" b="1" dirty="0" smtClean="0">
                <a:cs typeface="+mn-cs"/>
              </a:rPr>
              <a:t>(مهدي گلشني، </a:t>
            </a:r>
            <a:r>
              <a:rPr lang="fa-IR" sz="2000" b="1" i="1" dirty="0" smtClean="0">
                <a:cs typeface="+mn-cs"/>
              </a:rPr>
              <a:t>از علم سکولار تا علم ديني</a:t>
            </a:r>
            <a:r>
              <a:rPr lang="fa-IR" sz="2000" b="1" dirty="0" smtClean="0">
                <a:cs typeface="+mn-cs"/>
              </a:rPr>
              <a:t>، 3-2).</a:t>
            </a:r>
            <a:endParaRPr lang="fa-IR" sz="2600" b="1" dirty="0" smtClean="0">
              <a:cs typeface="+mn-cs"/>
            </a:endParaRPr>
          </a:p>
          <a:p>
            <a:pPr algn="just"/>
            <a:r>
              <a:rPr lang="fa-IR" sz="2600" b="1" dirty="0" smtClean="0">
                <a:cs typeface="+mn-cs"/>
              </a:rPr>
              <a:t>رويکرد دانشمندان مسلمان در دوران رونق علم در جهان اسلام، ديدن صنع خدا در طبيعت بوده است: </a:t>
            </a:r>
            <a:r>
              <a:rPr lang="fa-IR" sz="2000" b="1" dirty="0" smtClean="0">
                <a:cs typeface="+mn-cs"/>
              </a:rPr>
              <a:t>«وَ مِنْ آيَاتِهِ خَلْقُ السَّمَاوَاتِ وَالْأَرْضِ ...» (روم/22) و «سَنُرِيهِمْ آيَاتِنَا فِي الْآفَاقِ وَفِي أَنفُسِهِمْ حَتَّى يَتَبَيَّنَ لَهُمْ أَنَّهُ الْحَقُّ» (فصلت/53).</a:t>
            </a:r>
            <a:endParaRPr lang="en-US" sz="2600" b="1" dirty="0" smtClean="0">
              <a:cs typeface="+mn-cs"/>
            </a:endParaRPr>
          </a:p>
          <a:p>
            <a:pPr algn="just"/>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762000"/>
          </a:xfrm>
        </p:spPr>
        <p:txBody>
          <a:bodyPr>
            <a:normAutofit/>
          </a:bodyPr>
          <a:lstStyle/>
          <a:p>
            <a:pPr algn="r"/>
            <a:r>
              <a:rPr lang="fa-IR" sz="2400" b="1" dirty="0" smtClean="0"/>
              <a:t>رويکردها به علم ديني</a:t>
            </a:r>
            <a:endParaRPr lang="fa-IR" sz="2400" b="1" dirty="0"/>
          </a:p>
        </p:txBody>
      </p:sp>
      <p:sp>
        <p:nvSpPr>
          <p:cNvPr id="3" name="Content Placeholder 2"/>
          <p:cNvSpPr>
            <a:spLocks noGrp="1"/>
          </p:cNvSpPr>
          <p:nvPr>
            <p:ph idx="1"/>
          </p:nvPr>
        </p:nvSpPr>
        <p:spPr>
          <a:xfrm>
            <a:off x="990600" y="1295400"/>
            <a:ext cx="7391400" cy="5029200"/>
          </a:xfrm>
        </p:spPr>
        <p:txBody>
          <a:bodyPr>
            <a:normAutofit fontScale="92500" lnSpcReduction="10000"/>
          </a:bodyPr>
          <a:lstStyle/>
          <a:p>
            <a:pPr algn="just"/>
            <a:r>
              <a:rPr lang="fa-IR" sz="2600" b="1" dirty="0" smtClean="0">
                <a:cs typeface="+mn-cs"/>
              </a:rPr>
              <a:t>پس، </a:t>
            </a:r>
          </a:p>
          <a:p>
            <a:pPr algn="just">
              <a:buNone/>
            </a:pPr>
            <a:r>
              <a:rPr lang="fa-IR" sz="2600" b="1" dirty="0" smtClean="0">
                <a:cs typeface="+mn-cs"/>
              </a:rPr>
              <a:t>   شالودة اصلي علم ديني، اصول متافيزيک حاکم بر آن،‌ به ويژه مباني اعتقادي،‌ مانند توحيد است. </a:t>
            </a:r>
          </a:p>
          <a:p>
            <a:pPr algn="just">
              <a:buNone/>
            </a:pPr>
            <a:endParaRPr lang="fa-IR" sz="2600" b="1" dirty="0" smtClean="0">
              <a:cs typeface="+mn-cs"/>
            </a:endParaRPr>
          </a:p>
          <a:p>
            <a:pPr algn="just"/>
            <a:r>
              <a:rPr lang="fa-IR" sz="2600" b="1" dirty="0" smtClean="0">
                <a:cs typeface="+mn-cs"/>
              </a:rPr>
              <a:t>پژوهش‌گر مسلمان بايد از روي آگاهي و ايمان باور داشته باشد که هر چه در اطراف او مي‌گذرد، چه در طبيعت و چه در اجتماع، فعل خدا و تحقق يکي از اهداف او است. </a:t>
            </a:r>
          </a:p>
          <a:p>
            <a:pPr algn="just"/>
            <a:endParaRPr lang="fa-IR" sz="2600" b="1" dirty="0" smtClean="0">
              <a:cs typeface="+mn-cs"/>
            </a:endParaRPr>
          </a:p>
          <a:p>
            <a:pPr algn="just"/>
            <a:r>
              <a:rPr lang="fa-IR" sz="2600" b="1" dirty="0" smtClean="0">
                <a:cs typeface="+mn-cs"/>
              </a:rPr>
              <a:t>توحيد تار و پود علت را به خدا بازمي‌گرداند و در نتيجه، پژوهش‌گر مسلمان را از گسست فکري در تفسيرها و تحليل‌ها باز مي‌دارد،‌ به‌گونه‌اي که در تفسير علل پديده‌ها احساس دوگانگي نمي‌کند و بين اصل عليّت و علت طبيعي و ارجاع تمام علت‌ها به خالق هستي تعارض نمي‌بيند </a:t>
            </a:r>
            <a:r>
              <a:rPr lang="fa-IR" sz="2000" b="1" dirty="0" smtClean="0">
                <a:cs typeface="+mn-cs"/>
              </a:rPr>
              <a:t>(امزيان، </a:t>
            </a:r>
            <a:r>
              <a:rPr lang="fa-IR" sz="2000" b="1" i="1" dirty="0" smtClean="0">
                <a:cs typeface="+mn-cs"/>
              </a:rPr>
              <a:t>روش تحقيق علوم اجتماعي از اثبات‌گرايي تا هنجارگرايي</a:t>
            </a:r>
            <a:r>
              <a:rPr lang="fa-IR" sz="2000" b="1" dirty="0" smtClean="0">
                <a:cs typeface="+mn-cs"/>
              </a:rPr>
              <a:t>، 294).</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rmAutofit/>
          </a:bodyPr>
          <a:lstStyle/>
          <a:p>
            <a:pPr algn="r"/>
            <a:r>
              <a:rPr lang="fa-IR" sz="2400" b="1" dirty="0" smtClean="0"/>
              <a:t>رويکردها به علم ديني</a:t>
            </a:r>
            <a:endParaRPr lang="fa-IR" sz="2400" b="1" dirty="0"/>
          </a:p>
        </p:txBody>
      </p:sp>
      <p:sp>
        <p:nvSpPr>
          <p:cNvPr id="3" name="Content Placeholder 2"/>
          <p:cNvSpPr>
            <a:spLocks noGrp="1"/>
          </p:cNvSpPr>
          <p:nvPr>
            <p:ph idx="1"/>
          </p:nvPr>
        </p:nvSpPr>
        <p:spPr>
          <a:xfrm>
            <a:off x="1066800" y="1371600"/>
            <a:ext cx="7391400" cy="5486400"/>
          </a:xfrm>
        </p:spPr>
        <p:txBody>
          <a:bodyPr>
            <a:normAutofit lnSpcReduction="10000"/>
          </a:bodyPr>
          <a:lstStyle/>
          <a:p>
            <a:pPr algn="just">
              <a:buNone/>
            </a:pPr>
            <a:r>
              <a:rPr lang="fa-IR" sz="2000" b="1" dirty="0" smtClean="0">
                <a:solidFill>
                  <a:schemeClr val="tx2"/>
                </a:solidFill>
                <a:latin typeface="+mj-lt"/>
                <a:ea typeface="+mj-ea"/>
                <a:cs typeface="+mj-cs"/>
              </a:rPr>
              <a:t>3. رويکرد حداکثري</a:t>
            </a:r>
            <a:endParaRPr lang="en-US" sz="2000" b="1" dirty="0" smtClean="0">
              <a:solidFill>
                <a:schemeClr val="tx2"/>
              </a:solidFill>
              <a:latin typeface="+mj-lt"/>
              <a:ea typeface="+mj-ea"/>
              <a:cs typeface="+mj-cs"/>
            </a:endParaRPr>
          </a:p>
          <a:p>
            <a:pPr algn="just"/>
            <a:r>
              <a:rPr lang="fa-IR" sz="2600" b="1" dirty="0" smtClean="0">
                <a:cs typeface="+mn-cs"/>
              </a:rPr>
              <a:t>طبق اين رويکرد، گزاره‌ها، مفاهيم، روش‌ها، قواعد و حتي منطق استدلال مي‌تواند ديني باشد. ما مي‌توانيم کليات آنها را از قرآن و سنت استخراج کنيم. </a:t>
            </a:r>
          </a:p>
          <a:p>
            <a:pPr algn="just"/>
            <a:endParaRPr lang="en-US" sz="2600" b="1" dirty="0" smtClean="0">
              <a:cs typeface="+mn-cs"/>
            </a:endParaRPr>
          </a:p>
          <a:p>
            <a:pPr algn="just"/>
            <a:r>
              <a:rPr lang="fa-IR" sz="2600" b="1" dirty="0" smtClean="0">
                <a:cs typeface="+mn-cs"/>
              </a:rPr>
              <a:t>آموزه‌هاي ديني در متن علم تجربي، يعني در فرضيه‌ها و نظريه‌هاي آن وارد مي‌شود و به اين ترتيب، تأثيرگذاري دين در علم ديني را در بالاترين سطح تصوير مي‌کند. </a:t>
            </a:r>
          </a:p>
          <a:p>
            <a:pPr algn="just"/>
            <a:endParaRPr lang="fa-IR" sz="2600" b="1" dirty="0" smtClean="0">
              <a:cs typeface="+mn-cs"/>
            </a:endParaRPr>
          </a:p>
          <a:p>
            <a:pPr algn="just"/>
            <a:r>
              <a:rPr lang="fa-IR" sz="2600" b="1" dirty="0" smtClean="0">
                <a:cs typeface="+mn-cs"/>
              </a:rPr>
              <a:t>اين رويکرد اصالت روش تجربي را به معناي معيار بودن آن در مقام داوري زير سؤال مي‌برد و از نوعي تکثرگرايي روش‌شناختي‌ (استفاده از روش‌هاي تعقلي و وحياني در کنار روش تجربي) حمايت مي‌کند.</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96200" cy="609600"/>
          </a:xfrm>
        </p:spPr>
        <p:txBody>
          <a:bodyPr>
            <a:noAutofit/>
          </a:bodyPr>
          <a:lstStyle/>
          <a:p>
            <a:pPr algn="r"/>
            <a:r>
              <a:rPr lang="fa-IR" sz="2400" b="1" dirty="0" smtClean="0"/>
              <a:t>تاريخچة علم ديني</a:t>
            </a:r>
            <a:endParaRPr lang="fa-IR" sz="2400" b="1" dirty="0"/>
          </a:p>
        </p:txBody>
      </p:sp>
      <p:sp>
        <p:nvSpPr>
          <p:cNvPr id="3" name="Content Placeholder 2"/>
          <p:cNvSpPr>
            <a:spLocks noGrp="1"/>
          </p:cNvSpPr>
          <p:nvPr>
            <p:ph idx="1"/>
          </p:nvPr>
        </p:nvSpPr>
        <p:spPr>
          <a:xfrm>
            <a:off x="1219200" y="1295400"/>
            <a:ext cx="7010400" cy="5029200"/>
          </a:xfrm>
        </p:spPr>
        <p:txBody>
          <a:bodyPr>
            <a:noAutofit/>
          </a:bodyPr>
          <a:lstStyle/>
          <a:p>
            <a:pPr algn="just">
              <a:buNone/>
            </a:pPr>
            <a:r>
              <a:rPr lang="fa-IR" sz="2000" b="1" dirty="0" smtClean="0">
                <a:solidFill>
                  <a:schemeClr val="tx2"/>
                </a:solidFill>
                <a:latin typeface="+mj-lt"/>
                <a:ea typeface="+mj-ea"/>
                <a:cs typeface="+mj-cs"/>
              </a:rPr>
              <a:t>سابقه علم ديني در اسلام</a:t>
            </a:r>
          </a:p>
          <a:p>
            <a:pPr algn="just"/>
            <a:r>
              <a:rPr lang="fa-IR" sz="2600" b="1" dirty="0" smtClean="0">
                <a:cs typeface="+mn-cs"/>
              </a:rPr>
              <a:t>در دهه ۱۹۳۰، ابوالاعلي مودودي به هنگام طرح ايراداتش بر دانشگاه عليگره هند، مساله تاسيس دانشگاه اسلامي و علم ديني را مطرح كرد.</a:t>
            </a:r>
            <a:endParaRPr lang="en-US" sz="2600" b="1" dirty="0" smtClean="0">
              <a:solidFill>
                <a:srgbClr val="FF0000"/>
              </a:solidFill>
              <a:cs typeface="+mn-cs"/>
            </a:endParaRPr>
          </a:p>
          <a:p>
            <a:pPr algn="just"/>
            <a:r>
              <a:rPr lang="fa-IR" sz="2600" b="1" dirty="0" smtClean="0">
                <a:cs typeface="+mn-cs"/>
              </a:rPr>
              <a:t>در 1972، «جمعيت جامعه‌شناسان مسلمان» از طرف انجمن دانشجويان مسلمان در آمريکا و کانادا شکل گرفت. </a:t>
            </a:r>
          </a:p>
          <a:p>
            <a:pPr algn="just"/>
            <a:r>
              <a:rPr lang="fa-IR" sz="2600" b="1" dirty="0" smtClean="0">
                <a:cs typeface="+mn-cs"/>
              </a:rPr>
              <a:t>در همين دهه، تلاش براي اسلامي کردن دانش توسط نقيب العطاس و ديگران آغاز شد که سعي داشتند بنيان‌هايي برگرفته از انديشه اسلامي را براي فعاليت‌هاي علمي فراهم کنند. </a:t>
            </a:r>
          </a:p>
          <a:p>
            <a:pPr algn="just"/>
            <a:endParaRPr lang="fa-IR" b="1" dirty="0" smtClean="0"/>
          </a:p>
          <a:p>
            <a:pPr algn="just"/>
            <a:r>
              <a:rPr lang="fa-IR" b="1" dirty="0" smtClean="0"/>
              <a:t>در همين راستا، نخستين همايش جهاني در باب «تعليم و تربيت اسلامي» در 1977 در شهر مکه برگزار گرديد. </a:t>
            </a: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924800" cy="762000"/>
          </a:xfrm>
        </p:spPr>
        <p:txBody>
          <a:bodyPr>
            <a:normAutofit/>
          </a:bodyPr>
          <a:lstStyle/>
          <a:p>
            <a:pPr algn="r"/>
            <a:r>
              <a:rPr lang="fa-IR" sz="2400" b="1" dirty="0" smtClean="0"/>
              <a:t>رويکردها به علم ديني</a:t>
            </a:r>
            <a:endParaRPr lang="fa-IR" sz="2400" b="1" dirty="0"/>
          </a:p>
        </p:txBody>
      </p:sp>
      <p:sp>
        <p:nvSpPr>
          <p:cNvPr id="3" name="Content Placeholder 2"/>
          <p:cNvSpPr>
            <a:spLocks noGrp="1"/>
          </p:cNvSpPr>
          <p:nvPr>
            <p:ph idx="1"/>
          </p:nvPr>
        </p:nvSpPr>
        <p:spPr>
          <a:xfrm>
            <a:off x="762000" y="1219200"/>
            <a:ext cx="7620000" cy="5105400"/>
          </a:xfrm>
        </p:spPr>
        <p:txBody>
          <a:bodyPr>
            <a:noAutofit/>
          </a:bodyPr>
          <a:lstStyle/>
          <a:p>
            <a:pPr algn="just"/>
            <a:r>
              <a:rPr lang="fa-IR" sz="2600" b="1" dirty="0" smtClean="0">
                <a:cs typeface="+mn-cs"/>
              </a:rPr>
              <a:t>بر اساس اين رويکرد، </a:t>
            </a:r>
          </a:p>
          <a:p>
            <a:pPr algn="just">
              <a:buNone/>
            </a:pPr>
            <a:r>
              <a:rPr lang="fa-IR" sz="2600" b="1" dirty="0" smtClean="0">
                <a:cs typeface="+mn-cs"/>
              </a:rPr>
              <a:t>   </a:t>
            </a:r>
            <a:r>
              <a:rPr lang="fa-IR" sz="2500" b="1" dirty="0" smtClean="0">
                <a:cs typeface="+mn-cs"/>
              </a:rPr>
              <a:t>دين علاوه بر تشويق، خطوط کلي و مباني جامع بسياري از دانش‌هاي تجربي، صنعتي، نظامي و ... را ارائه و تعليم داده است (کليات).</a:t>
            </a:r>
            <a:endParaRPr lang="en-US" sz="2500" b="1" dirty="0" smtClean="0">
              <a:cs typeface="+mn-cs"/>
            </a:endParaRPr>
          </a:p>
          <a:p>
            <a:pPr algn="just"/>
            <a:r>
              <a:rPr lang="fa-IR" sz="2600" b="1" dirty="0" smtClean="0">
                <a:cs typeface="+mn-cs"/>
              </a:rPr>
              <a:t>قرآن و حديث دربارة جهان و آدم، خطوط اصلي جهان‌بيني را مطرح کرده است و بايد با استمداد از قوانين عقلي، در مورد آنها کنکاش کرد </a:t>
            </a:r>
            <a:r>
              <a:rPr lang="fa-IR" sz="2000" b="1" dirty="0" smtClean="0">
                <a:cs typeface="+mn-cs"/>
              </a:rPr>
              <a:t>(استاد جوادي آملي، </a:t>
            </a:r>
            <a:r>
              <a:rPr lang="fa-IR" sz="2000" b="1" i="1" dirty="0" smtClean="0">
                <a:cs typeface="+mn-cs"/>
              </a:rPr>
              <a:t>شريعت در آئينة معرفت</a:t>
            </a:r>
            <a:r>
              <a:rPr lang="fa-IR" sz="2000" b="1" dirty="0" smtClean="0">
                <a:cs typeface="+mn-cs"/>
              </a:rPr>
              <a:t>، 99-100).</a:t>
            </a:r>
            <a:endParaRPr lang="fa-IR" sz="2600" b="1" dirty="0" smtClean="0">
              <a:cs typeface="+mn-cs"/>
            </a:endParaRPr>
          </a:p>
          <a:p>
            <a:pPr algn="just"/>
            <a:endParaRPr lang="fa-IR" sz="2600" b="1" dirty="0" smtClean="0">
              <a:cs typeface="+mn-cs"/>
            </a:endParaRPr>
          </a:p>
          <a:p>
            <a:pPr algn="justLow"/>
            <a:r>
              <a:rPr lang="fa-IR" sz="2600" b="1" dirty="0" smtClean="0">
                <a:cs typeface="+mn-cs"/>
              </a:rPr>
              <a:t>اصلاً ،‌ از آنجا که عالم مملکت و آفريدة خداست،‌ هر علمي، علم ديني است و تقابلي با دين ندارد، زيرا انسان، خود ساختة خدا و روش‌هاي او نيز دخل و تصرف در آفرينشِ خدا است. </a:t>
            </a:r>
            <a:r>
              <a:rPr lang="fa-IR" sz="2000" b="1" dirty="0" smtClean="0">
                <a:cs typeface="+mn-cs"/>
              </a:rPr>
              <a:t>(همان، 352).</a:t>
            </a:r>
            <a:endParaRPr lang="en-US" sz="2000" b="1" dirty="0" smtClean="0">
              <a:cs typeface="+mn-cs"/>
            </a:endParaRPr>
          </a:p>
          <a:p>
            <a:pPr algn="justLow"/>
            <a:r>
              <a:rPr lang="fa-IR" sz="2600" b="1" dirty="0" smtClean="0">
                <a:cs typeface="+mn-cs"/>
              </a:rPr>
              <a:t>اين رويکرد پشتوانة اثبات مدعيات علم ديني را عقلانيت و براهين عقلاني معتبر مي‌داند. نيز بسياري از امور ظني دين را مخالف صريح داوري تجربي نمي‌داند. (علوم تجربي نيز هميشه قطعي نيست). </a:t>
            </a:r>
          </a:p>
          <a:p>
            <a:pPr algn="justLow"/>
            <a:endParaRPr lang="fa-IR" sz="2600" b="1" dirty="0" smtClean="0">
              <a:cs typeface="+mn-cs"/>
            </a:endParaRPr>
          </a:p>
          <a:p>
            <a:pPr algn="just"/>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762000"/>
          </a:xfrm>
        </p:spPr>
        <p:txBody>
          <a:bodyPr>
            <a:normAutofit/>
          </a:bodyPr>
          <a:lstStyle/>
          <a:p>
            <a:pPr algn="r"/>
            <a:r>
              <a:rPr lang="fa-IR" sz="2400" b="1" dirty="0" smtClean="0"/>
              <a:t>رويکردها به علم ديني</a:t>
            </a:r>
            <a:endParaRPr lang="fa-IR" sz="2400" b="1" dirty="0"/>
          </a:p>
        </p:txBody>
      </p:sp>
      <p:sp>
        <p:nvSpPr>
          <p:cNvPr id="3" name="Content Placeholder 2"/>
          <p:cNvSpPr>
            <a:spLocks noGrp="1"/>
          </p:cNvSpPr>
          <p:nvPr>
            <p:ph idx="1"/>
          </p:nvPr>
        </p:nvSpPr>
        <p:spPr>
          <a:xfrm>
            <a:off x="1066800" y="1295400"/>
            <a:ext cx="7239000" cy="5029200"/>
          </a:xfrm>
        </p:spPr>
        <p:txBody>
          <a:bodyPr>
            <a:noAutofit/>
          </a:bodyPr>
          <a:lstStyle/>
          <a:p>
            <a:pPr algn="just">
              <a:buNone/>
            </a:pPr>
            <a:r>
              <a:rPr lang="fa-IR" sz="2000" b="1" dirty="0" smtClean="0">
                <a:solidFill>
                  <a:schemeClr val="tx2"/>
                </a:solidFill>
                <a:latin typeface="+mj-lt"/>
                <a:ea typeface="+mj-ea"/>
                <a:cs typeface="+mj-cs"/>
              </a:rPr>
              <a:t>نقد رويکرد حداکثري</a:t>
            </a:r>
            <a:endParaRPr lang="en-US" sz="2000" b="1" dirty="0" smtClean="0">
              <a:solidFill>
                <a:schemeClr val="tx2"/>
              </a:solidFill>
              <a:latin typeface="+mj-lt"/>
              <a:ea typeface="+mj-ea"/>
              <a:cs typeface="+mj-cs"/>
            </a:endParaRPr>
          </a:p>
          <a:p>
            <a:pPr algn="just"/>
            <a:r>
              <a:rPr lang="fa-IR" sz="2600" b="1" dirty="0" smtClean="0">
                <a:cs typeface="+mn-cs"/>
              </a:rPr>
              <a:t>معيار ديني بودن يک گزاره آن است که، بينش به آن يا کنش نسبت به آن، سعادت يا شقاوت ابدي را در بر داشته باشد. و الا علم ديني نيست.</a:t>
            </a:r>
          </a:p>
          <a:p>
            <a:pPr algn="just"/>
            <a:endParaRPr lang="en-US" sz="2600" b="1" dirty="0" smtClean="0">
              <a:cs typeface="+mn-cs"/>
            </a:endParaRPr>
          </a:p>
          <a:p>
            <a:pPr algn="just"/>
            <a:r>
              <a:rPr lang="fa-IR" sz="2600" b="1" dirty="0" smtClean="0">
                <a:cs typeface="+mn-cs"/>
              </a:rPr>
              <a:t>درست است که در فقه و روايات، فراگيري پزشکي، امور نظامي و ... مورد تأکيد و واجب کفايي است،‌ اما اين گزاره که تعليم پزشکي لازم است، گزارة ديني است نه گزارة پزشکي که فلان دارو براي فلان درد خوب است، مگر با نگاه دکتر گلشني، که با مبناي الهي و ديني به سراغ آنها برويم.</a:t>
            </a:r>
          </a:p>
          <a:p>
            <a:pPr algn="just"/>
            <a:endParaRPr lang="en-US" sz="2600" b="1" dirty="0" smtClean="0">
              <a:cs typeface="+mn-cs"/>
            </a:endParaRPr>
          </a:p>
          <a:p>
            <a:pPr algn="just"/>
            <a:r>
              <a:rPr lang="fa-IR" sz="2600" b="1" dirty="0" smtClean="0">
                <a:cs typeface="+mn-cs"/>
              </a:rPr>
              <a:t>اصلاً مسئوليت دين،‌ هدايت انسان‌ها و تضمين سعادت دنيوي و اخروي آنهاست. دين نيامده فيزيک و شيمي و پزشکي ياد بدهد. </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362200" y="1676400"/>
            <a:ext cx="4495800" cy="28956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fontAlgn="auto">
              <a:spcBef>
                <a:spcPts val="0"/>
              </a:spcBef>
              <a:spcAft>
                <a:spcPts val="0"/>
              </a:spcAft>
              <a:defRPr/>
            </a:pPr>
            <a:r>
              <a:rPr lang="fa-IR" sz="5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آسيب‌شناسي </a:t>
            </a:r>
          </a:p>
          <a:p>
            <a:pPr algn="ctr" fontAlgn="auto">
              <a:spcBef>
                <a:spcPts val="0"/>
              </a:spcBef>
              <a:spcAft>
                <a:spcPts val="0"/>
              </a:spcAft>
              <a:defRPr/>
            </a:pPr>
            <a:r>
              <a:rPr lang="fa-IR" sz="54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علم ديني</a:t>
            </a:r>
            <a:endParaRPr lang="fa-IR" sz="54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down)">
                                      <p:cBhvr>
                                        <p:cTn id="39" dur="580">
                                          <p:stCondLst>
                                            <p:cond delay="0"/>
                                          </p:stCondLst>
                                        </p:cTn>
                                        <p:tgtEl>
                                          <p:spTgt spid="5">
                                            <p:txEl>
                                              <p:pRg st="1" end="1"/>
                                            </p:txEl>
                                          </p:spTgt>
                                        </p:tgtEl>
                                      </p:cBhvr>
                                    </p:animEffect>
                                    <p:anim calcmode="lin" valueType="num">
                                      <p:cBhvr>
                                        <p:cTn id="40"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1" end="1"/>
                                            </p:txEl>
                                          </p:spTgt>
                                        </p:tgtEl>
                                      </p:cBhvr>
                                      <p:to x="100000" y="60000"/>
                                    </p:animScale>
                                    <p:animScale>
                                      <p:cBhvr>
                                        <p:cTn id="46" dur="166" decel="50000">
                                          <p:stCondLst>
                                            <p:cond delay="676"/>
                                          </p:stCondLst>
                                        </p:cTn>
                                        <p:tgtEl>
                                          <p:spTgt spid="5">
                                            <p:txEl>
                                              <p:pRg st="1" end="1"/>
                                            </p:txEl>
                                          </p:spTgt>
                                        </p:tgtEl>
                                      </p:cBhvr>
                                      <p:to x="100000" y="100000"/>
                                    </p:animScale>
                                    <p:animScale>
                                      <p:cBhvr>
                                        <p:cTn id="47" dur="26">
                                          <p:stCondLst>
                                            <p:cond delay="1312"/>
                                          </p:stCondLst>
                                        </p:cTn>
                                        <p:tgtEl>
                                          <p:spTgt spid="5">
                                            <p:txEl>
                                              <p:pRg st="1" end="1"/>
                                            </p:txEl>
                                          </p:spTgt>
                                        </p:tgtEl>
                                      </p:cBhvr>
                                      <p:to x="100000" y="80000"/>
                                    </p:animScale>
                                    <p:animScale>
                                      <p:cBhvr>
                                        <p:cTn id="48" dur="166" decel="50000">
                                          <p:stCondLst>
                                            <p:cond delay="1338"/>
                                          </p:stCondLst>
                                        </p:cTn>
                                        <p:tgtEl>
                                          <p:spTgt spid="5">
                                            <p:txEl>
                                              <p:pRg st="1" end="1"/>
                                            </p:txEl>
                                          </p:spTgt>
                                        </p:tgtEl>
                                      </p:cBhvr>
                                      <p:to x="100000" y="100000"/>
                                    </p:animScale>
                                    <p:animScale>
                                      <p:cBhvr>
                                        <p:cTn id="49" dur="26">
                                          <p:stCondLst>
                                            <p:cond delay="1642"/>
                                          </p:stCondLst>
                                        </p:cTn>
                                        <p:tgtEl>
                                          <p:spTgt spid="5">
                                            <p:txEl>
                                              <p:pRg st="1" end="1"/>
                                            </p:txEl>
                                          </p:spTgt>
                                        </p:tgtEl>
                                      </p:cBhvr>
                                      <p:to x="100000" y="90000"/>
                                    </p:animScale>
                                    <p:animScale>
                                      <p:cBhvr>
                                        <p:cTn id="50" dur="166" decel="50000">
                                          <p:stCondLst>
                                            <p:cond delay="1668"/>
                                          </p:stCondLst>
                                        </p:cTn>
                                        <p:tgtEl>
                                          <p:spTgt spid="5">
                                            <p:txEl>
                                              <p:pRg st="1" end="1"/>
                                            </p:txEl>
                                          </p:spTgt>
                                        </p:tgtEl>
                                      </p:cBhvr>
                                      <p:to x="100000" y="100000"/>
                                    </p:animScale>
                                    <p:animScale>
                                      <p:cBhvr>
                                        <p:cTn id="51" dur="26">
                                          <p:stCondLst>
                                            <p:cond delay="1808"/>
                                          </p:stCondLst>
                                        </p:cTn>
                                        <p:tgtEl>
                                          <p:spTgt spid="5">
                                            <p:txEl>
                                              <p:pRg st="1" end="1"/>
                                            </p:txEl>
                                          </p:spTgt>
                                        </p:tgtEl>
                                      </p:cBhvr>
                                      <p:to x="100000" y="95000"/>
                                    </p:animScale>
                                    <p:animScale>
                                      <p:cBhvr>
                                        <p:cTn id="52"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066800"/>
          </a:xfrm>
        </p:spPr>
        <p:txBody>
          <a:bodyPr>
            <a:noAutofit/>
          </a:bodyPr>
          <a:lstStyle/>
          <a:p>
            <a:pPr algn="r"/>
            <a:r>
              <a:rPr lang="fa-IR" sz="2600" b="1" dirty="0" smtClean="0">
                <a:cs typeface="+mn-cs"/>
              </a:rPr>
              <a:t/>
            </a:r>
            <a:br>
              <a:rPr lang="fa-IR" sz="2600" b="1" dirty="0" smtClean="0">
                <a:cs typeface="+mn-cs"/>
              </a:rPr>
            </a:br>
            <a:r>
              <a:rPr lang="fa-IR" sz="2600" b="1" dirty="0" smtClean="0">
                <a:cs typeface="+mn-cs"/>
              </a:rPr>
              <a:t/>
            </a:r>
            <a:br>
              <a:rPr lang="fa-IR" sz="2600" b="1" dirty="0" smtClean="0">
                <a:cs typeface="+mn-cs"/>
              </a:rPr>
            </a:br>
            <a:r>
              <a:rPr lang="fa-IR" sz="2600" b="1" dirty="0" smtClean="0">
                <a:cs typeface="+mn-cs"/>
              </a:rPr>
              <a:t/>
            </a:r>
            <a:br>
              <a:rPr lang="fa-IR" sz="2600" b="1" dirty="0" smtClean="0">
                <a:cs typeface="+mn-cs"/>
              </a:rPr>
            </a:br>
            <a:r>
              <a:rPr lang="fa-IR" sz="2600" b="1" dirty="0" smtClean="0">
                <a:cs typeface="+mn-cs"/>
              </a:rPr>
              <a:t/>
            </a:r>
            <a:br>
              <a:rPr lang="fa-IR" sz="2600" b="1" dirty="0" smtClean="0">
                <a:cs typeface="+mn-cs"/>
              </a:rPr>
            </a:br>
            <a:r>
              <a:rPr lang="fa-IR" sz="2600" b="1" dirty="0" smtClean="0">
                <a:cs typeface="+mn-cs"/>
              </a:rPr>
              <a:t/>
            </a:r>
            <a:br>
              <a:rPr lang="fa-IR" sz="2600" b="1" dirty="0" smtClean="0">
                <a:cs typeface="+mn-cs"/>
              </a:rPr>
            </a:br>
            <a:r>
              <a:rPr lang="fa-IR" sz="2600" b="1" dirty="0" smtClean="0">
                <a:cs typeface="+mn-cs"/>
              </a:rPr>
              <a:t/>
            </a:r>
            <a:br>
              <a:rPr lang="fa-IR" sz="2600" b="1" dirty="0" smtClean="0">
                <a:cs typeface="+mn-cs"/>
              </a:rPr>
            </a:br>
            <a:r>
              <a:rPr lang="fa-IR" sz="2400" b="1" dirty="0" smtClean="0"/>
              <a:t>آسيب‌شناسي علم ديني در ايران</a:t>
            </a:r>
            <a:r>
              <a:rPr lang="en-US" sz="2600" b="1" dirty="0" smtClean="0">
                <a:cs typeface="+mn-cs"/>
              </a:rPr>
              <a:t/>
            </a:r>
            <a:br>
              <a:rPr lang="en-US" sz="2600" b="1" dirty="0" smtClean="0">
                <a:cs typeface="+mn-cs"/>
              </a:rPr>
            </a:br>
            <a:endParaRPr lang="fa-IR" sz="2600" b="1" dirty="0">
              <a:cs typeface="+mn-cs"/>
            </a:endParaRPr>
          </a:p>
        </p:txBody>
      </p:sp>
      <p:sp>
        <p:nvSpPr>
          <p:cNvPr id="3" name="Content Placeholder 2"/>
          <p:cNvSpPr>
            <a:spLocks noGrp="1"/>
          </p:cNvSpPr>
          <p:nvPr>
            <p:ph idx="1"/>
          </p:nvPr>
        </p:nvSpPr>
        <p:spPr>
          <a:xfrm>
            <a:off x="914400" y="1295400"/>
            <a:ext cx="7315200" cy="5562600"/>
          </a:xfrm>
        </p:spPr>
        <p:txBody>
          <a:bodyPr>
            <a:normAutofit lnSpcReduction="10000"/>
          </a:bodyPr>
          <a:lstStyle/>
          <a:p>
            <a:pPr algn="just"/>
            <a:r>
              <a:rPr lang="fa-IR" sz="2600" b="1" dirty="0" smtClean="0">
                <a:cs typeface="+mn-cs"/>
              </a:rPr>
              <a:t>به‌رغم دغدغه‏هاي گوناگون و عزم‏هاي موجود، روند اسلامي‏سازي علوم در ايران دچار آسيب‏هايي است و همچنان گام‏هاي اوليه را طي مي‏کند.</a:t>
            </a:r>
          </a:p>
          <a:p>
            <a:pPr algn="just"/>
            <a:endParaRPr lang="en-US" sz="2600" b="1" dirty="0" smtClean="0">
              <a:cs typeface="+mn-cs"/>
            </a:endParaRPr>
          </a:p>
          <a:p>
            <a:pPr algn="just">
              <a:buNone/>
            </a:pPr>
            <a:r>
              <a:rPr lang="fa-IR" sz="2000" b="1" dirty="0" smtClean="0">
                <a:solidFill>
                  <a:schemeClr val="tx2"/>
                </a:solidFill>
                <a:latin typeface="+mj-lt"/>
                <a:ea typeface="+mj-ea"/>
                <a:cs typeface="+mj-cs"/>
              </a:rPr>
              <a:t>در يک تقسيم، آسيب‏ها عبارتند از:</a:t>
            </a:r>
          </a:p>
          <a:p>
            <a:pPr algn="just">
              <a:buNone/>
            </a:pPr>
            <a:endParaRPr lang="en-US" sz="2000" b="1" dirty="0" smtClean="0">
              <a:solidFill>
                <a:schemeClr val="tx2"/>
              </a:solidFill>
              <a:latin typeface="+mj-lt"/>
              <a:ea typeface="+mj-ea"/>
              <a:cs typeface="+mj-cs"/>
            </a:endParaRPr>
          </a:p>
          <a:p>
            <a:pPr algn="just"/>
            <a:r>
              <a:rPr lang="fa-IR" sz="2600" b="1" dirty="0" smtClean="0">
                <a:cs typeface="+mn-cs"/>
              </a:rPr>
              <a:t>الف) آسيب‏هاي ناظر به توليدات علمي از بعد روش‏شناختي و محتوايي</a:t>
            </a:r>
          </a:p>
          <a:p>
            <a:pPr algn="just"/>
            <a:endParaRPr lang="en-US" sz="2600" b="1" dirty="0" smtClean="0">
              <a:cs typeface="+mn-cs"/>
            </a:endParaRPr>
          </a:p>
          <a:p>
            <a:pPr algn="just"/>
            <a:r>
              <a:rPr lang="fa-IR" sz="2600" b="1" dirty="0" smtClean="0">
                <a:cs typeface="+mn-cs"/>
              </a:rPr>
              <a:t>ب) آسيب‏هاي ناظر به نيروي انساني توليدکننده علوم انساني اسلامي</a:t>
            </a:r>
          </a:p>
          <a:p>
            <a:pPr algn="just"/>
            <a:endParaRPr lang="en-US" sz="2600" b="1" dirty="0" smtClean="0">
              <a:cs typeface="+mn-cs"/>
            </a:endParaRPr>
          </a:p>
          <a:p>
            <a:pPr algn="just"/>
            <a:r>
              <a:rPr lang="fa-IR" sz="2600" b="1" dirty="0" smtClean="0">
                <a:cs typeface="+mn-cs"/>
              </a:rPr>
              <a:t>ج) آسيب‏هاي ناظر به ساختارهاي آموزشي و پژوهشي</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457200"/>
          </a:xfrm>
        </p:spPr>
        <p:txBody>
          <a:bodyPr>
            <a:normAutofit/>
          </a:bodyPr>
          <a:lstStyle/>
          <a:p>
            <a:pPr algn="r"/>
            <a:r>
              <a:rPr lang="fa-IR" sz="2400" b="1" dirty="0" smtClean="0"/>
              <a:t>آسيب‌شناسي علم ديني</a:t>
            </a:r>
            <a:endParaRPr lang="fa-IR" sz="2400" b="1" dirty="0"/>
          </a:p>
        </p:txBody>
      </p:sp>
      <p:sp>
        <p:nvSpPr>
          <p:cNvPr id="3" name="Content Placeholder 2"/>
          <p:cNvSpPr>
            <a:spLocks noGrp="1"/>
          </p:cNvSpPr>
          <p:nvPr>
            <p:ph idx="1"/>
          </p:nvPr>
        </p:nvSpPr>
        <p:spPr>
          <a:xfrm>
            <a:off x="914400" y="838200"/>
            <a:ext cx="7543800" cy="6019800"/>
          </a:xfrm>
        </p:spPr>
        <p:txBody>
          <a:bodyPr>
            <a:noAutofit/>
          </a:bodyPr>
          <a:lstStyle/>
          <a:p>
            <a:pPr algn="just">
              <a:buNone/>
            </a:pPr>
            <a:r>
              <a:rPr lang="fa-IR" sz="2000" b="1" dirty="0" smtClean="0">
                <a:solidFill>
                  <a:schemeClr val="tx2"/>
                </a:solidFill>
                <a:latin typeface="+mj-lt"/>
                <a:ea typeface="+mj-ea"/>
                <a:cs typeface="+mj-cs"/>
              </a:rPr>
              <a:t>آسيب‏هاي روش‏شناختي و محتوايي</a:t>
            </a:r>
            <a:endParaRPr lang="en-US" sz="2000" b="1" dirty="0" smtClean="0">
              <a:solidFill>
                <a:schemeClr val="tx2"/>
              </a:solidFill>
              <a:latin typeface="+mj-lt"/>
              <a:ea typeface="+mj-ea"/>
              <a:cs typeface="+mj-cs"/>
            </a:endParaRPr>
          </a:p>
          <a:p>
            <a:pPr algn="just"/>
            <a:endParaRPr lang="en-US" sz="2600" b="1" dirty="0" smtClean="0">
              <a:cs typeface="+mn-cs"/>
            </a:endParaRPr>
          </a:p>
          <a:p>
            <a:pPr algn="just">
              <a:buNone/>
            </a:pPr>
            <a:r>
              <a:rPr lang="fa-IR" sz="2000" b="1" dirty="0" smtClean="0">
                <a:solidFill>
                  <a:schemeClr val="tx2"/>
                </a:solidFill>
                <a:latin typeface="+mj-lt"/>
                <a:ea typeface="+mj-ea"/>
                <a:cs typeface="+mj-cs"/>
              </a:rPr>
              <a:t>1. کارکردگرايي به جاي صدق‏گرايي</a:t>
            </a:r>
            <a:endParaRPr lang="en-US" sz="2000" b="1" dirty="0" smtClean="0">
              <a:solidFill>
                <a:schemeClr val="tx2"/>
              </a:solidFill>
              <a:latin typeface="+mj-lt"/>
              <a:ea typeface="+mj-ea"/>
              <a:cs typeface="+mj-cs"/>
            </a:endParaRPr>
          </a:p>
          <a:p>
            <a:pPr algn="just"/>
            <a:r>
              <a:rPr lang="fa-IR" sz="2600" b="1" dirty="0" smtClean="0">
                <a:cs typeface="+mn-cs"/>
              </a:rPr>
              <a:t>تزلزل مباني معرفت‏شناختي در غرب و حاکميت نسبيت‏گرايي موجب جايگزيني تدريجي کارکردگرايي به جاي صدق‏گرايي شده است (فراموشي حقيقت). </a:t>
            </a:r>
            <a:endParaRPr lang="en-US" sz="2600" b="1" dirty="0" smtClean="0">
              <a:cs typeface="+mn-cs"/>
            </a:endParaRPr>
          </a:p>
          <a:p>
            <a:pPr algn="just"/>
            <a:r>
              <a:rPr lang="fa-IR" sz="2600" b="1" dirty="0" smtClean="0">
                <a:cs typeface="+mn-cs"/>
              </a:rPr>
              <a:t>اين آسيب در علوم انساني غربي مشاهده مي‏شود، اما به تدريج به جمعي از آثار داخلي نيز راه يافته است. </a:t>
            </a:r>
          </a:p>
          <a:p>
            <a:pPr algn="just"/>
            <a:r>
              <a:rPr lang="fa-IR" sz="2600" b="1" dirty="0" smtClean="0">
                <a:cs typeface="+mn-cs"/>
              </a:rPr>
              <a:t>هدف نهايي علوم انساني موجود، کارکرد دنيوي است (انحراف).</a:t>
            </a:r>
            <a:endParaRPr lang="en-US" sz="2600" b="1" dirty="0" smtClean="0">
              <a:cs typeface="+mn-cs"/>
            </a:endParaRPr>
          </a:p>
          <a:p>
            <a:pPr algn="just"/>
            <a:r>
              <a:rPr lang="fa-IR" sz="2600" b="1" dirty="0" smtClean="0">
                <a:cs typeface="+mn-cs"/>
              </a:rPr>
              <a:t>البته اگر کارکرد را اعم از دنيوي و اخروي بگيريم، مشکل حل مي‏شود؛ اما واژه کارکردگرايي در مباحث علوم انساني ناظر به دنياست.</a:t>
            </a:r>
          </a:p>
          <a:p>
            <a:pPr algn="just"/>
            <a:r>
              <a:rPr lang="fa-IR" b="1" dirty="0" smtClean="0"/>
              <a:t>اگر اسلامي‏سازي علوم ما را از صراط مستقيمِ حقيقت دور سازد، تفاوت ميان اسلام و غير اسلام در چيست؟</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457200"/>
          </a:xfrm>
        </p:spPr>
        <p:txBody>
          <a:bodyPr>
            <a:normAutofit/>
          </a:bodyPr>
          <a:lstStyle/>
          <a:p>
            <a:pPr algn="r"/>
            <a:r>
              <a:rPr lang="fa-IR" sz="2400" b="1" dirty="0" smtClean="0"/>
              <a:t>آسيب‌شناسي علم ديني</a:t>
            </a:r>
            <a:endParaRPr lang="fa-IR" sz="2400" b="1" dirty="0"/>
          </a:p>
        </p:txBody>
      </p:sp>
      <p:sp>
        <p:nvSpPr>
          <p:cNvPr id="3" name="Content Placeholder 2"/>
          <p:cNvSpPr>
            <a:spLocks noGrp="1"/>
          </p:cNvSpPr>
          <p:nvPr>
            <p:ph idx="1"/>
          </p:nvPr>
        </p:nvSpPr>
        <p:spPr>
          <a:xfrm>
            <a:off x="914400" y="990600"/>
            <a:ext cx="7543800" cy="5715000"/>
          </a:xfrm>
        </p:spPr>
        <p:txBody>
          <a:bodyPr>
            <a:noAutofit/>
          </a:bodyPr>
          <a:lstStyle/>
          <a:p>
            <a:pPr algn="just"/>
            <a:r>
              <a:rPr lang="fa-IR" sz="2600" b="1" dirty="0" smtClean="0">
                <a:cs typeface="+mn-cs"/>
              </a:rPr>
              <a:t>خطر ديگرِ تقدم کارکردگرايي بر صدق‏گرايي، يافتن جايگزين براي آموزه‏هاي ديني است؛ مثلاً اگر فلسفة اقامه نماز فقط نوعي تنش‏زدايي رواني تلقّي شود، بسا گفته شود در برخي شرايط نوعي ورزش (مثلاً يوگا)، تأثير بيشتري دارد.</a:t>
            </a:r>
          </a:p>
          <a:p>
            <a:pPr algn="just">
              <a:buNone/>
            </a:pPr>
            <a:r>
              <a:rPr lang="fa-IR" sz="2000" b="1" dirty="0" smtClean="0">
                <a:solidFill>
                  <a:schemeClr val="tx2"/>
                </a:solidFill>
                <a:latin typeface="+mj-lt"/>
                <a:ea typeface="+mj-ea"/>
                <a:cs typeface="+mj-cs"/>
              </a:rPr>
              <a:t>2. تبيين‏گرايي به جاي استدلال‏گرايي</a:t>
            </a:r>
            <a:endParaRPr lang="en-US" sz="2000" b="1" dirty="0" smtClean="0">
              <a:solidFill>
                <a:schemeClr val="tx2"/>
              </a:solidFill>
              <a:latin typeface="+mj-lt"/>
              <a:ea typeface="+mj-ea"/>
              <a:cs typeface="+mj-cs"/>
            </a:endParaRPr>
          </a:p>
          <a:p>
            <a:pPr algn="just"/>
            <a:r>
              <a:rPr lang="fa-IR" sz="2600" b="1" dirty="0" smtClean="0">
                <a:cs typeface="+mn-cs"/>
              </a:rPr>
              <a:t>از ديگر نتايج تزلزل مباني معرفت‏شناختي در غرب و حاکميت نسبيت‏گرايي، تضعيف جايگاه استدلال منطقي و جايگزيني «تبيين» است.</a:t>
            </a:r>
            <a:endParaRPr lang="en-US" sz="2600" b="1" dirty="0" smtClean="0">
              <a:cs typeface="+mn-cs"/>
            </a:endParaRPr>
          </a:p>
          <a:p>
            <a:pPr algn="just"/>
            <a:r>
              <a:rPr lang="fa-IR" sz="2600" b="1" dirty="0" smtClean="0">
                <a:cs typeface="+mn-cs"/>
              </a:rPr>
              <a:t>«تبيين»: ارائه يک وجه محتمل و قابل فهم، که مي‏تواند يکي از گزينه‏هاي قابل قبول تلقّي شود. </a:t>
            </a:r>
          </a:p>
          <a:p>
            <a:pPr algn="just"/>
            <a:r>
              <a:rPr lang="fa-IR" b="1" dirty="0" smtClean="0"/>
              <a:t>جرج ليندبک پايه‏گذار مهم کلام پست‏ليبرال، با صراحت در کتاب مهم و مشهورش </a:t>
            </a:r>
            <a:r>
              <a:rPr lang="fa-IR" b="1" i="1" dirty="0" smtClean="0"/>
              <a:t>ماهيت آموزه</a:t>
            </a:r>
            <a:r>
              <a:rPr lang="fa-IR" b="1" dirty="0" smtClean="0"/>
              <a:t> (</a:t>
            </a:r>
            <a:r>
              <a:rPr lang="en-US" sz="2000" b="1" i="1" dirty="0" smtClean="0"/>
              <a:t>The Nature of Doctrine</a:t>
            </a:r>
            <a:r>
              <a:rPr lang="fa-IR" b="1" dirty="0" smtClean="0"/>
              <a:t>) براي پذيرش يک نظريه تبيين را کافي مي‏داند و نيازي به اثبات نمي‏بيند.</a:t>
            </a:r>
            <a:endParaRPr lang="fa-IR" sz="2600" b="1" dirty="0" smtClean="0">
              <a:cs typeface="+mn-cs"/>
            </a:endParaRPr>
          </a:p>
          <a:p>
            <a:pPr algn="just"/>
            <a:r>
              <a:rPr lang="fa-IR" sz="2600" b="1" dirty="0" smtClean="0">
                <a:cs typeface="+mn-cs"/>
              </a:rPr>
              <a:t>سرايت اين روند به علوم انساني جامعة ما و تکرار آن.</a:t>
            </a:r>
            <a:endParaRPr lang="en-US" sz="2600" b="1" dirty="0" smtClean="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609600"/>
          </a:xfrm>
        </p:spPr>
        <p:txBody>
          <a:bodyPr>
            <a:normAutofit/>
          </a:bodyPr>
          <a:lstStyle/>
          <a:p>
            <a:pPr algn="r"/>
            <a:r>
              <a:rPr lang="fa-IR" sz="2400" b="1" dirty="0" smtClean="0"/>
              <a:t>آسيب‌شناسي علم ديني</a:t>
            </a:r>
            <a:endParaRPr lang="fa-IR" sz="2400" b="1" dirty="0"/>
          </a:p>
        </p:txBody>
      </p:sp>
      <p:sp>
        <p:nvSpPr>
          <p:cNvPr id="3" name="Content Placeholder 2"/>
          <p:cNvSpPr>
            <a:spLocks noGrp="1"/>
          </p:cNvSpPr>
          <p:nvPr>
            <p:ph idx="1"/>
          </p:nvPr>
        </p:nvSpPr>
        <p:spPr>
          <a:xfrm>
            <a:off x="838200" y="1066800"/>
            <a:ext cx="7467600" cy="5638800"/>
          </a:xfrm>
        </p:spPr>
        <p:txBody>
          <a:bodyPr>
            <a:noAutofit/>
          </a:bodyPr>
          <a:lstStyle/>
          <a:p>
            <a:pPr algn="justLow">
              <a:buNone/>
            </a:pPr>
            <a:r>
              <a:rPr lang="fa-IR" sz="1600" b="1" dirty="0" smtClean="0">
                <a:solidFill>
                  <a:schemeClr val="tx2"/>
                </a:solidFill>
                <a:latin typeface="+mj-lt"/>
                <a:ea typeface="+mj-ea"/>
                <a:cs typeface="+mj-cs"/>
              </a:rPr>
              <a:t>3. کاربردگرايي به جاي علم‏گرايي</a:t>
            </a:r>
            <a:endParaRPr lang="en-US" sz="1600" b="1" dirty="0" smtClean="0">
              <a:solidFill>
                <a:schemeClr val="tx2"/>
              </a:solidFill>
              <a:latin typeface="+mj-lt"/>
              <a:ea typeface="+mj-ea"/>
              <a:cs typeface="+mj-cs"/>
            </a:endParaRPr>
          </a:p>
          <a:p>
            <a:pPr algn="justLow"/>
            <a:r>
              <a:rPr lang="fa-IR" sz="2400" b="1" dirty="0" smtClean="0">
                <a:cs typeface="+mn-cs"/>
              </a:rPr>
              <a:t>تلاش براي به کارگيري آثار علوم انساني غربي در عرصه‏هاي مختلفِ حيات فردي و اجتماعي، به‌جاي اهتمام به نظريه‏پردازي.</a:t>
            </a:r>
          </a:p>
          <a:p>
            <a:pPr algn="justLow"/>
            <a:r>
              <a:rPr lang="fa-IR" sz="2400" b="1" dirty="0" smtClean="0"/>
              <a:t>علوم انساني غربي هر دو جهت را حفظ کرده است: نظريه‌پردازي و توليد علم مطابق فرهنگ، مباني و نيازهاي خود و کاربست آنها.</a:t>
            </a:r>
          </a:p>
          <a:p>
            <a:pPr algn="justLow"/>
            <a:r>
              <a:rPr lang="fa-IR" sz="2400" b="1" dirty="0" smtClean="0">
                <a:cs typeface="+mn-cs"/>
              </a:rPr>
              <a:t>در کشور ما بيش از آنکه درصدد توليد علم متناسب با فرهنگ و دين جامعه باشند، نتايج اين علوم به منزله داروهاي آماده، مورد بهره‏برداري قرار مي‌‌گيرند. </a:t>
            </a:r>
          </a:p>
          <a:p>
            <a:pPr algn="justLow"/>
            <a:r>
              <a:rPr lang="fa-IR" sz="2400" b="1" dirty="0" smtClean="0">
                <a:cs typeface="+mn-cs"/>
              </a:rPr>
              <a:t>اثر تخريبي آن: </a:t>
            </a:r>
            <a:r>
              <a:rPr lang="fa-IR" sz="2400" b="1" dirty="0" smtClean="0"/>
              <a:t>انتقال منفعلانه علوم انساني به جامعه ديني، بدون توجه به شناسنامه فرهنگي آن و آثار تخريبي آنها، نظير گسترش فرهنگ غير اسلامي.</a:t>
            </a:r>
          </a:p>
          <a:p>
            <a:pPr algn="just">
              <a:buNone/>
            </a:pPr>
            <a:r>
              <a:rPr lang="fa-IR" sz="1600" b="1" dirty="0" smtClean="0">
                <a:solidFill>
                  <a:schemeClr val="tx2"/>
                </a:solidFill>
                <a:latin typeface="+mj-lt"/>
                <a:ea typeface="+mj-ea"/>
                <a:cs typeface="+mj-cs"/>
              </a:rPr>
              <a:t>4. خلط اسلامي‏سازي و بومي‏سازي</a:t>
            </a:r>
            <a:endParaRPr lang="en-US" sz="1600" b="1" dirty="0" smtClean="0">
              <a:solidFill>
                <a:schemeClr val="tx2"/>
              </a:solidFill>
              <a:latin typeface="+mj-lt"/>
              <a:ea typeface="+mj-ea"/>
              <a:cs typeface="+mj-cs"/>
            </a:endParaRPr>
          </a:p>
          <a:p>
            <a:pPr algn="just"/>
            <a:r>
              <a:rPr lang="fa-IR" sz="2400" b="1" dirty="0" smtClean="0">
                <a:cs typeface="+mn-cs"/>
              </a:rPr>
              <a:t>گاهي «بومي‏سازي» يا ايراني‏سازي علوم انساني مساوي «اسلامي‏سازي» تلقّي مي‏شود؛ در حالي که ايراني‏سازي غير از اسلامي‏سازي است، مگر آن‌که ايران اسلامي مدنظر باشد، که معمولاً چنين نيست.</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spTree>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457200"/>
          </a:xfrm>
        </p:spPr>
        <p:txBody>
          <a:bodyPr>
            <a:normAutofit/>
          </a:bodyPr>
          <a:lstStyle/>
          <a:p>
            <a:pPr algn="r"/>
            <a:r>
              <a:rPr lang="fa-IR" sz="2400" b="1" dirty="0" smtClean="0"/>
              <a:t>آسيب‌شناسي علم ديني</a:t>
            </a:r>
            <a:endParaRPr lang="fa-IR" sz="2400" b="1" dirty="0"/>
          </a:p>
        </p:txBody>
      </p:sp>
      <p:sp>
        <p:nvSpPr>
          <p:cNvPr id="3" name="Content Placeholder 2"/>
          <p:cNvSpPr>
            <a:spLocks noGrp="1"/>
          </p:cNvSpPr>
          <p:nvPr>
            <p:ph idx="1"/>
          </p:nvPr>
        </p:nvSpPr>
        <p:spPr>
          <a:xfrm>
            <a:off x="1066800" y="990600"/>
            <a:ext cx="7162800" cy="5334000"/>
          </a:xfrm>
        </p:spPr>
        <p:txBody>
          <a:bodyPr>
            <a:noAutofit/>
          </a:bodyPr>
          <a:lstStyle/>
          <a:p>
            <a:pPr algn="just">
              <a:buNone/>
            </a:pPr>
            <a:r>
              <a:rPr lang="fa-IR" sz="2000" b="1" dirty="0" smtClean="0">
                <a:solidFill>
                  <a:schemeClr val="tx2"/>
                </a:solidFill>
                <a:latin typeface="+mj-lt"/>
                <a:ea typeface="+mj-ea"/>
                <a:cs typeface="+mj-cs"/>
              </a:rPr>
              <a:t>5. فقدان روش‌شناسي مناسب علوم انساني اسلامي و محدودسازي روش تحقيق به روش تجربي</a:t>
            </a:r>
            <a:endParaRPr lang="en-US" sz="2000" b="1" dirty="0" smtClean="0">
              <a:solidFill>
                <a:schemeClr val="tx2"/>
              </a:solidFill>
              <a:latin typeface="+mj-lt"/>
              <a:ea typeface="+mj-ea"/>
              <a:cs typeface="+mj-cs"/>
            </a:endParaRPr>
          </a:p>
          <a:p>
            <a:pPr algn="just"/>
            <a:r>
              <a:rPr lang="fa-IR" sz="2600" b="1" dirty="0" smtClean="0">
                <a:cs typeface="+mn-cs"/>
              </a:rPr>
              <a:t>حاکميت رويکرد پوزيتيويستي در غرب، در چند سده اخير موجب شده است که تنها روش معتبر در عرصة علوم انساني نيز روش تجربي تلقّي شود (روش غالب امروز کشور ما)، در حالي که علوم انساني به دليل پيوند ويژه با انسان، بايد از ساير روش‏هاي معتبر معرفتي نيز بهره گيرد؛ و الا نگاه به انسان، نگاهي يک‏سويه و غيرجامع خواهد بود.</a:t>
            </a:r>
            <a:endParaRPr lang="en-US" sz="2600" b="1" dirty="0" smtClean="0">
              <a:cs typeface="+mn-cs"/>
            </a:endParaRPr>
          </a:p>
          <a:p>
            <a:pPr algn="just"/>
            <a:r>
              <a:rPr lang="fa-IR" sz="2600" b="1" dirty="0" smtClean="0">
                <a:cs typeface="+mn-cs"/>
              </a:rPr>
              <a:t>عدم تبيين روش‌هاي عقلي، نقلي،‌ شهودي، تجربي، هرمنوتيکي و ... . دانشگاهيان تنها روش تجربي را مي‌پسندند و حوزويان بي‌اعتنا به روش‌هاي تجربي.</a:t>
            </a:r>
            <a:endParaRPr lang="en-US" sz="2600" b="1" dirty="0" smtClean="0">
              <a:cs typeface="+mn-cs"/>
            </a:endParaRPr>
          </a:p>
          <a:p>
            <a:pPr algn="just">
              <a:buNone/>
            </a:pPr>
            <a:r>
              <a:rPr lang="fa-IR" sz="2000" b="1" dirty="0" smtClean="0">
                <a:solidFill>
                  <a:schemeClr val="tx2"/>
                </a:solidFill>
                <a:latin typeface="+mj-lt"/>
                <a:ea typeface="+mj-ea"/>
                <a:cs typeface="+mj-cs"/>
              </a:rPr>
              <a:t>6. سطحي‏نگري به جاي اجتهادگرايي</a:t>
            </a:r>
            <a:endParaRPr lang="en-US" sz="2000" b="1" dirty="0" smtClean="0">
              <a:solidFill>
                <a:schemeClr val="tx2"/>
              </a:solidFill>
              <a:latin typeface="+mj-lt"/>
              <a:ea typeface="+mj-ea"/>
              <a:cs typeface="+mj-cs"/>
            </a:endParaRPr>
          </a:p>
          <a:p>
            <a:pPr algn="just"/>
            <a:r>
              <a:rPr lang="fa-IR" sz="2600" b="1" dirty="0" smtClean="0">
                <a:cs typeface="+mn-cs"/>
              </a:rPr>
              <a:t>صرف اضافه کردن برخي آيات و روايات به منابع غربي، بدون تلاش‏هاي اجتهادي و تحليل عميق منابع استنباط، نمي‌تواند علم اسلامي بسازد.</a:t>
            </a:r>
            <a:endParaRPr lang="en-US" sz="2600" b="1" dirty="0" smtClean="0">
              <a:cs typeface="+mn-cs"/>
            </a:endParaRPr>
          </a:p>
          <a:p>
            <a:pPr algn="just">
              <a:buNone/>
            </a:pP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spTree>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609600"/>
          </a:xfrm>
        </p:spPr>
        <p:txBody>
          <a:bodyPr>
            <a:normAutofit/>
          </a:bodyPr>
          <a:lstStyle/>
          <a:p>
            <a:pPr algn="r"/>
            <a:r>
              <a:rPr lang="fa-IR" sz="2400" b="1" dirty="0" smtClean="0"/>
              <a:t>آسيب‌شناسي علم ديني</a:t>
            </a:r>
            <a:endParaRPr lang="fa-IR" sz="2400" b="1" dirty="0"/>
          </a:p>
        </p:txBody>
      </p:sp>
      <p:sp>
        <p:nvSpPr>
          <p:cNvPr id="3" name="Content Placeholder 2"/>
          <p:cNvSpPr>
            <a:spLocks noGrp="1"/>
          </p:cNvSpPr>
          <p:nvPr>
            <p:ph idx="1"/>
          </p:nvPr>
        </p:nvSpPr>
        <p:spPr>
          <a:xfrm>
            <a:off x="762000" y="990600"/>
            <a:ext cx="7620000" cy="5867400"/>
          </a:xfrm>
        </p:spPr>
        <p:txBody>
          <a:bodyPr>
            <a:normAutofit fontScale="70000" lnSpcReduction="20000"/>
          </a:bodyPr>
          <a:lstStyle/>
          <a:p>
            <a:pPr algn="just">
              <a:buNone/>
            </a:pPr>
            <a:r>
              <a:rPr lang="fa-IR" b="1" dirty="0" smtClean="0"/>
              <a:t>  </a:t>
            </a:r>
            <a:r>
              <a:rPr lang="fa-IR" sz="3100" b="1" dirty="0" smtClean="0"/>
              <a:t>يک علم مستقل، به نظام‌سازي و ارائة يک ساختار منسجم و مستقل و کارآمد نيازمند است.</a:t>
            </a:r>
          </a:p>
          <a:p>
            <a:pPr algn="just">
              <a:buNone/>
            </a:pPr>
            <a:endParaRPr lang="fa-IR" sz="3100" b="1" dirty="0" smtClean="0">
              <a:solidFill>
                <a:schemeClr val="tx2"/>
              </a:solidFill>
              <a:latin typeface="+mj-lt"/>
              <a:ea typeface="+mj-ea"/>
              <a:cs typeface="+mj-cs"/>
            </a:endParaRPr>
          </a:p>
          <a:p>
            <a:pPr algn="just">
              <a:buNone/>
            </a:pPr>
            <a:r>
              <a:rPr lang="fa-IR" sz="3100" b="1" dirty="0" smtClean="0"/>
              <a:t>    آز آنجا که مواجهه با مسائل جديد علوم انساني و عرضه آنها بر کتاب و سنت، راهي طي‏نشده و بدون پيشينه کافي است، اجتهادي قوي‏تر از تحقيق در مسائل تکراري و داراي پيشينه، مي‏طلبد. </a:t>
            </a:r>
          </a:p>
          <a:p>
            <a:pPr algn="just">
              <a:buNone/>
            </a:pPr>
            <a:r>
              <a:rPr lang="fa-IR" sz="3100" b="1" dirty="0" smtClean="0"/>
              <a:t>    ورود روش‏هاي جدلي، ذوقي و شاعرانه در تبيين علوم انساني اسلامي نيز آسيب ديگري است که اجتهادگرايي در اين مسير را تهديد مي‏کند. </a:t>
            </a:r>
          </a:p>
          <a:p>
            <a:pPr algn="just">
              <a:buNone/>
            </a:pPr>
            <a:r>
              <a:rPr lang="fa-IR" sz="3100" b="1" dirty="0" smtClean="0"/>
              <a:t>     همچنين قداست‏گرايي در تحليل متون علمي، مانع تحقيق اجتهادي تلقّي مي‏شود.</a:t>
            </a:r>
          </a:p>
          <a:p>
            <a:pPr algn="just">
              <a:buNone/>
            </a:pPr>
            <a:endParaRPr lang="fa-IR" sz="2000" b="1" dirty="0" smtClean="0"/>
          </a:p>
          <a:p>
            <a:pPr algn="just">
              <a:buNone/>
            </a:pPr>
            <a:endParaRPr lang="fa-IR" sz="2000" b="1" dirty="0" smtClean="0">
              <a:solidFill>
                <a:schemeClr val="tx2"/>
              </a:solidFill>
              <a:latin typeface="+mj-lt"/>
              <a:ea typeface="+mj-ea"/>
              <a:cs typeface="+mj-cs"/>
            </a:endParaRPr>
          </a:p>
          <a:p>
            <a:pPr algn="just">
              <a:buNone/>
            </a:pPr>
            <a:r>
              <a:rPr lang="fa-IR" b="1" dirty="0" smtClean="0">
                <a:solidFill>
                  <a:schemeClr val="tx2"/>
                </a:solidFill>
                <a:latin typeface="+mj-lt"/>
                <a:ea typeface="+mj-ea"/>
                <a:cs typeface="+mj-cs"/>
              </a:rPr>
              <a:t> 7. بي‏توجهي به ميزان پيوند علوم انساني اسلامي و تمدن اسلامي</a:t>
            </a:r>
          </a:p>
          <a:p>
            <a:pPr algn="just">
              <a:buNone/>
            </a:pPr>
            <a:endParaRPr lang="en-US" sz="2000" b="1" dirty="0" smtClean="0">
              <a:solidFill>
                <a:schemeClr val="tx2"/>
              </a:solidFill>
              <a:latin typeface="+mj-lt"/>
              <a:ea typeface="+mj-ea"/>
              <a:cs typeface="+mj-cs"/>
            </a:endParaRPr>
          </a:p>
          <a:p>
            <a:pPr algn="just"/>
            <a:r>
              <a:rPr lang="fa-IR" sz="3400" b="1" dirty="0" smtClean="0">
                <a:cs typeface="+mn-cs"/>
              </a:rPr>
              <a:t>علوم انساني نقشي شگرف و بنيادين در توسعه تمدن جوامع غربي ايفا کرده و حتي مرجع فکري تمدن غرب است و در مقايسه با علوم تجربي، فني مهندسي و پزشکي، جايگاهي برتر دارد؛ زيرا علوم انساني منبع تدوين طرح‏هاي کلان و حياتي جامعه است.</a:t>
            </a:r>
          </a:p>
          <a:p>
            <a:pPr algn="just"/>
            <a:r>
              <a:rPr lang="fa-IR" sz="3400" b="1" dirty="0" smtClean="0">
                <a:cs typeface="+mn-cs"/>
              </a:rPr>
              <a:t>از آسيب‏هاي اسلامي‏سازي علوم انساني در کشور ما، غفلت از ميزان پيوند آن با تمدن اسلامي است. </a:t>
            </a:r>
            <a:endParaRPr lang="en-US" sz="34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spTree>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53400" cy="438912"/>
          </a:xfrm>
        </p:spPr>
        <p:txBody>
          <a:bodyPr>
            <a:normAutofit/>
          </a:bodyPr>
          <a:lstStyle/>
          <a:p>
            <a:pPr algn="r"/>
            <a:r>
              <a:rPr lang="fa-IR" sz="2400" dirty="0" smtClean="0"/>
              <a:t>آسيب‌شناسي علم ديني</a:t>
            </a:r>
            <a:endParaRPr lang="fa-IR" sz="2400" dirty="0"/>
          </a:p>
        </p:txBody>
      </p:sp>
      <p:sp>
        <p:nvSpPr>
          <p:cNvPr id="3" name="Content Placeholder 2"/>
          <p:cNvSpPr>
            <a:spLocks noGrp="1"/>
          </p:cNvSpPr>
          <p:nvPr>
            <p:ph idx="1"/>
          </p:nvPr>
        </p:nvSpPr>
        <p:spPr>
          <a:xfrm>
            <a:off x="457200" y="1524000"/>
            <a:ext cx="8229600" cy="4800600"/>
          </a:xfrm>
        </p:spPr>
        <p:txBody>
          <a:bodyPr>
            <a:normAutofit/>
          </a:bodyPr>
          <a:lstStyle/>
          <a:p>
            <a:pPr algn="just">
              <a:buNone/>
            </a:pPr>
            <a:r>
              <a:rPr lang="fa-IR" b="1" dirty="0" smtClean="0"/>
              <a:t>پيوند ميان علوم انساني اسلامي و تمدن اسلامي دو نکته را بر ما عيان مي‏سازد:</a:t>
            </a:r>
          </a:p>
          <a:p>
            <a:pPr algn="just"/>
            <a:r>
              <a:rPr lang="fa-IR" b="1" dirty="0" smtClean="0"/>
              <a:t>1. ضرورت اسلامي‏سازي اين علوم؛ چراکه تمدن اسلامي جز در سايه به‏کارگيري علوم انساني اسلامي حاصل نمي‏شود و اگر هم تغييري حاصل شود، زودگذر و ناپايدار خواهد بود. </a:t>
            </a:r>
          </a:p>
          <a:p>
            <a:pPr algn="just"/>
            <a:endParaRPr lang="fa-IR" b="1" dirty="0" smtClean="0"/>
          </a:p>
          <a:p>
            <a:pPr algn="just"/>
            <a:r>
              <a:rPr lang="fa-IR" b="1" dirty="0" smtClean="0"/>
              <a:t>2. تحقق اسلامي‏سازي علوم انساني نشاني ويژه دارد و آن اينکه بايد بتواند جامعه را به سمت تمدن اسلامي سوق دهد، نه اينکه به تثبيت بيشتر تمدن غربي در کشور ما بينجامد. همينکه ما نتوانسته‏ايم تمدن اسلامي</a:t>
            </a:r>
            <a:r>
              <a:rPr lang="fa-IR" dirty="0" smtClean="0"/>
              <a:t> </a:t>
            </a:r>
            <a:r>
              <a:rPr lang="fa-IR" b="1" dirty="0" smtClean="0"/>
              <a:t>را به گونه‏اي نسبتا مطلوب محقق کنيم، نشان مي‏دهد که اسلامي‏سازي علوم انساني ما دچار ضعف و آسيب است.</a:t>
            </a:r>
            <a:endParaRPr lang="en-US" dirty="0" smtClean="0"/>
          </a:p>
          <a:p>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762000"/>
          </a:xfrm>
        </p:spPr>
        <p:txBody>
          <a:bodyPr>
            <a:normAutofit/>
          </a:bodyPr>
          <a:lstStyle/>
          <a:p>
            <a:pPr algn="r"/>
            <a:r>
              <a:rPr lang="fa-IR" sz="2400" b="1" dirty="0" smtClean="0"/>
              <a:t>تاريخچة علم ديني</a:t>
            </a:r>
            <a:endParaRPr lang="fa-IR" sz="2400" b="1" dirty="0"/>
          </a:p>
        </p:txBody>
      </p:sp>
      <p:sp>
        <p:nvSpPr>
          <p:cNvPr id="3" name="Content Placeholder 2"/>
          <p:cNvSpPr>
            <a:spLocks noGrp="1"/>
          </p:cNvSpPr>
          <p:nvPr>
            <p:ph idx="1"/>
          </p:nvPr>
        </p:nvSpPr>
        <p:spPr>
          <a:xfrm>
            <a:off x="1295400" y="1219200"/>
            <a:ext cx="6858000" cy="5105400"/>
          </a:xfrm>
        </p:spPr>
        <p:txBody>
          <a:bodyPr>
            <a:noAutofit/>
          </a:bodyPr>
          <a:lstStyle/>
          <a:p>
            <a:pPr algn="just"/>
            <a:r>
              <a:rPr lang="fa-IR" sz="2600" b="1" dirty="0" smtClean="0">
                <a:cs typeface="+mn-cs"/>
              </a:rPr>
              <a:t>دوّمين همايش نيز در باب «اقتصاد اسلامي» در 1979 در شهر جدّه برگزار شد</a:t>
            </a:r>
            <a:r>
              <a:rPr lang="en-US" sz="2600" b="1" dirty="0" smtClean="0">
                <a:cs typeface="+mn-cs"/>
              </a:rPr>
              <a:t>.</a:t>
            </a:r>
          </a:p>
          <a:p>
            <a:pPr algn="just"/>
            <a:r>
              <a:rPr lang="fa-IR" sz="2600" b="1" dirty="0" smtClean="0">
                <a:cs typeface="+mn-cs"/>
              </a:rPr>
              <a:t>اما شايد گسترده‏ترين و جدّي‌ترين تلاش، کار گروهي از دانشمندان در «مؤسسة جهاني انديشه اسلامي» باشد، که در 1981 تأسيس شد.</a:t>
            </a:r>
          </a:p>
          <a:p>
            <a:pPr algn="just"/>
            <a:endParaRPr lang="fa-IR" sz="2600" b="1" dirty="0" smtClean="0">
              <a:cs typeface="+mn-cs"/>
            </a:endParaRPr>
          </a:p>
          <a:p>
            <a:pPr algn="just"/>
            <a:r>
              <a:rPr lang="fa-IR" sz="2600" b="1" dirty="0" smtClean="0">
                <a:cs typeface="+mn-cs"/>
              </a:rPr>
              <a:t>اين دانشمندان تاکنون چهار همايش جهاني برپا کرده‏اند: يکي در 1980 در اسلام آباد، دومي در 1981 در داکا، سومي در 1982 در جاکارتا و چهارمي در 1987 در خارطوم. </a:t>
            </a:r>
          </a:p>
          <a:p>
            <a:pPr algn="just"/>
            <a:r>
              <a:rPr lang="fa-IR" sz="2600" b="1" dirty="0" smtClean="0">
                <a:cs typeface="+mn-cs"/>
              </a:rPr>
              <a:t>حاصل مساعي آنان، سلسله رساله‏ها و کتاب‌هايي بوده است</a:t>
            </a:r>
            <a:r>
              <a:rPr lang="en-US" sz="2600" b="1" dirty="0" smtClean="0">
                <a:cs typeface="+mn-cs"/>
              </a:rPr>
              <a:t>.</a:t>
            </a:r>
            <a:endParaRPr lang="fa-IR" sz="2600" b="1" dirty="0" smtClean="0">
              <a:cs typeface="+mn-cs"/>
            </a:endParaRPr>
          </a:p>
          <a:p>
            <a:pPr algn="just"/>
            <a:r>
              <a:rPr lang="fa-IR" sz="2600" b="1" dirty="0" smtClean="0">
                <a:cs typeface="+mn-cs"/>
              </a:rPr>
              <a:t>بعد از آن نيز در عربستان، مالزي، اندونزي و پاکستان تلاش‌هايي با هدف پديد آوردن علم ديني انجام گرفته و همچنان ادامه دارد.</a:t>
            </a:r>
          </a:p>
          <a:p>
            <a:endParaRPr lang="fa-IR"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r"/>
            <a:r>
              <a:rPr lang="fa-IR" sz="2400" dirty="0" smtClean="0"/>
              <a:t>آسيب‌شناسي علم ديني</a:t>
            </a:r>
            <a:endParaRPr lang="fa-IR" sz="2400" dirty="0"/>
          </a:p>
        </p:txBody>
      </p:sp>
      <p:sp>
        <p:nvSpPr>
          <p:cNvPr id="3" name="Content Placeholder 2"/>
          <p:cNvSpPr>
            <a:spLocks noGrp="1"/>
          </p:cNvSpPr>
          <p:nvPr>
            <p:ph idx="1"/>
          </p:nvPr>
        </p:nvSpPr>
        <p:spPr>
          <a:xfrm>
            <a:off x="457200" y="1676400"/>
            <a:ext cx="8229600" cy="4648200"/>
          </a:xfrm>
        </p:spPr>
        <p:txBody>
          <a:bodyPr>
            <a:normAutofit fontScale="85000" lnSpcReduction="20000"/>
          </a:bodyPr>
          <a:lstStyle/>
          <a:p>
            <a:r>
              <a:rPr lang="fa-IR" b="1" dirty="0" smtClean="0"/>
              <a:t> </a:t>
            </a:r>
            <a:r>
              <a:rPr lang="fa-IR" sz="2200" dirty="0" smtClean="0">
                <a:solidFill>
                  <a:schemeClr val="tx2"/>
                </a:solidFill>
                <a:latin typeface="+mj-lt"/>
                <a:ea typeface="+mj-ea"/>
                <a:cs typeface="+mj-cs"/>
              </a:rPr>
              <a:t>8. مباني‏پردازي بيش از مسئله</a:t>
            </a:r>
            <a:r>
              <a:rPr lang="fa-IR" sz="2200" smtClean="0">
                <a:solidFill>
                  <a:schemeClr val="tx2"/>
                </a:solidFill>
                <a:latin typeface="+mj-lt"/>
                <a:ea typeface="+mj-ea"/>
                <a:cs typeface="+mj-cs"/>
              </a:rPr>
              <a:t>‏پردازي</a:t>
            </a:r>
          </a:p>
          <a:p>
            <a:pPr>
              <a:buNone/>
            </a:pPr>
            <a:endParaRPr lang="en-US" sz="2200" dirty="0" smtClean="0">
              <a:solidFill>
                <a:schemeClr val="tx2"/>
              </a:solidFill>
              <a:latin typeface="+mj-lt"/>
              <a:ea typeface="+mj-ea"/>
              <a:cs typeface="+mj-cs"/>
            </a:endParaRPr>
          </a:p>
          <a:p>
            <a:r>
              <a:rPr lang="fa-IR" b="1" dirty="0" smtClean="0"/>
              <a:t>تدوين مباني فلسفي علوم انساني، اولين گام براي اسلامي‏سازي علوم انساني است. مباني بخشي از علوم انساني اسلامي نيست؛ بلکه همچون ساير مباني، اموري است که خارج از آن علم بحث مي‏شود. </a:t>
            </a:r>
          </a:p>
          <a:p>
            <a:endParaRPr lang="fa-IR" b="1" dirty="0" smtClean="0"/>
          </a:p>
          <a:p>
            <a:r>
              <a:rPr lang="fa-IR" b="1" dirty="0" smtClean="0"/>
              <a:t>گام مهم‏تر، استخراج اصول و اهداف کلي و جزئي و مسائل علوم انساني از دل مباني است. تبيين پيوند ميان مباني با مؤلفه‏هاي دروني هريک از علوم انساني، گامي ضروري و نپيموده است.</a:t>
            </a:r>
          </a:p>
          <a:p>
            <a:endParaRPr lang="en-US" dirty="0" smtClean="0"/>
          </a:p>
          <a:p>
            <a:r>
              <a:rPr lang="fa-IR" b="1" dirty="0" smtClean="0"/>
              <a:t>تبيين مباني علوم انساني بايد مقدمه‏اي براي تغيير يا ابداع در اصول، روش‏ها، اهداف و در نهايت مسائل اين علوم باشد؛ در حالي که ما در همين مقدمه هم کار را به سرانجام نرسانده‏ايم.</a:t>
            </a:r>
          </a:p>
          <a:p>
            <a:r>
              <a:rPr lang="fa-IR" b="1" dirty="0" smtClean="0"/>
              <a:t>به دليل مسئله‏محور نبودن تحقيقات در علوم انساني اسلامي، کارهاي انجام‏شده توان پاسخ‏گويي به مسائل جزيي و عيني را ندارد و رويکرد غالب، انتزاعي و کم‏ثمر است.</a:t>
            </a:r>
          </a:p>
          <a:p>
            <a:endParaRPr lang="fa-IR" b="1" dirty="0" smtClean="0"/>
          </a:p>
          <a:p>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p:spTree>
  </p:cSld>
  <p:clrMapOvr>
    <a:masterClrMapping/>
  </p:clrMapOvr>
  <p:transition>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685800"/>
          </a:xfrm>
        </p:spPr>
        <p:txBody>
          <a:bodyPr>
            <a:noAutofit/>
          </a:bodyPr>
          <a:lstStyle/>
          <a:p>
            <a:pPr algn="r"/>
            <a:r>
              <a:rPr lang="fa-IR" sz="2400" b="1" dirty="0" smtClean="0"/>
              <a:t>آسيب‌شناسي علم ديني</a:t>
            </a:r>
            <a:endParaRPr lang="fa-IR" sz="2400" b="1" dirty="0"/>
          </a:p>
        </p:txBody>
      </p:sp>
      <p:sp>
        <p:nvSpPr>
          <p:cNvPr id="3" name="Content Placeholder 2"/>
          <p:cNvSpPr>
            <a:spLocks noGrp="1"/>
          </p:cNvSpPr>
          <p:nvPr>
            <p:ph idx="1"/>
          </p:nvPr>
        </p:nvSpPr>
        <p:spPr>
          <a:xfrm>
            <a:off x="990600" y="1219200"/>
            <a:ext cx="7315200" cy="5257800"/>
          </a:xfrm>
        </p:spPr>
        <p:txBody>
          <a:bodyPr>
            <a:noAutofit/>
          </a:bodyPr>
          <a:lstStyle/>
          <a:p>
            <a:pPr algn="just">
              <a:buNone/>
            </a:pPr>
            <a:r>
              <a:rPr lang="fa-IR" sz="2000" b="1" dirty="0" smtClean="0">
                <a:solidFill>
                  <a:schemeClr val="tx2"/>
                </a:solidFill>
                <a:latin typeface="+mj-lt"/>
                <a:ea typeface="+mj-ea"/>
                <a:cs typeface="+mj-cs"/>
              </a:rPr>
              <a:t>آسيب‏ها در حوزه نيروي انساني</a:t>
            </a:r>
            <a:endParaRPr lang="en-US" sz="2000" b="1" dirty="0" smtClean="0">
              <a:solidFill>
                <a:schemeClr val="tx2"/>
              </a:solidFill>
              <a:latin typeface="+mj-lt"/>
              <a:ea typeface="+mj-ea"/>
              <a:cs typeface="+mj-cs"/>
            </a:endParaRPr>
          </a:p>
          <a:p>
            <a:pPr algn="just"/>
            <a:r>
              <a:rPr lang="fa-IR" sz="2600" b="1" dirty="0" smtClean="0">
                <a:cs typeface="+mn-cs"/>
              </a:rPr>
              <a:t>بخشي از آسيب‏هاي اسلامي‏سازي علوم انساني به کاستي‏هاي مربوط به نيروي انساني است نظير:</a:t>
            </a:r>
            <a:endParaRPr lang="en-US" sz="2600" b="1" dirty="0" smtClean="0">
              <a:cs typeface="+mn-cs"/>
            </a:endParaRPr>
          </a:p>
          <a:p>
            <a:pPr algn="just"/>
            <a:r>
              <a:rPr lang="fa-IR" sz="2600" b="1" dirty="0" smtClean="0">
                <a:cs typeface="+mn-cs"/>
              </a:rPr>
              <a:t> </a:t>
            </a:r>
            <a:endParaRPr lang="en-US" sz="2600" b="1" dirty="0" smtClean="0">
              <a:cs typeface="+mn-cs"/>
            </a:endParaRPr>
          </a:p>
          <a:p>
            <a:pPr algn="just">
              <a:buNone/>
            </a:pPr>
            <a:r>
              <a:rPr lang="fa-IR" sz="2000" b="1" dirty="0" smtClean="0">
                <a:solidFill>
                  <a:schemeClr val="tx2"/>
                </a:solidFill>
                <a:latin typeface="+mj-lt"/>
                <a:ea typeface="+mj-ea"/>
                <a:cs typeface="+mj-cs"/>
              </a:rPr>
              <a:t>1. فقدان پژوهش‌گران ميان‏رشته‏اي </a:t>
            </a:r>
            <a:r>
              <a:rPr lang="fa-IR" sz="2600" b="1" dirty="0" smtClean="0">
                <a:cs typeface="+mn-cs"/>
              </a:rPr>
              <a:t>(علوم انساني اسلامي) به اندازه کافي</a:t>
            </a:r>
          </a:p>
          <a:p>
            <a:pPr algn="just"/>
            <a:r>
              <a:rPr lang="fa-IR" sz="2600" b="1" dirty="0" smtClean="0">
                <a:cs typeface="+mn-cs"/>
              </a:rPr>
              <a:t>اسلامي‏سازي علوم انساني نيازمند پژوهشگراني است که هم در علوم انساني غربي، تخصص داشته باشند و هم در علوم حوزوي متبحر باشند.</a:t>
            </a:r>
          </a:p>
          <a:p>
            <a:pPr algn="just"/>
            <a:endParaRPr lang="fa-IR" sz="2600" b="1" dirty="0" smtClean="0">
              <a:cs typeface="+mn-cs"/>
            </a:endParaRPr>
          </a:p>
          <a:p>
            <a:pPr algn="just">
              <a:buNone/>
            </a:pPr>
            <a:r>
              <a:rPr lang="fa-IR" sz="2000" b="1" dirty="0" smtClean="0">
                <a:solidFill>
                  <a:schemeClr val="tx2"/>
                </a:solidFill>
                <a:latin typeface="+mj-lt"/>
                <a:ea typeface="+mj-ea"/>
                <a:cs typeface="+mj-cs"/>
              </a:rPr>
              <a:t>2. نداشتن جسارت علمي </a:t>
            </a:r>
            <a:r>
              <a:rPr lang="fa-IR" sz="2600" b="1" dirty="0" smtClean="0">
                <a:cs typeface="+mn-cs"/>
              </a:rPr>
              <a:t>براي ورود در عرصه‏هاي جديد علوم انساني </a:t>
            </a:r>
          </a:p>
          <a:p>
            <a:pPr algn="just"/>
            <a:r>
              <a:rPr lang="fa-IR" sz="2600" b="1" dirty="0" smtClean="0">
                <a:cs typeface="+mn-cs"/>
              </a:rPr>
              <a:t>بي‏ترديد اسلامي‏سازي علوم، بدون جرئت علمي جهت عبور از اين مراحل ممکن نيست.</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spTree>
  </p:cSld>
  <p:clrMapOvr>
    <a:masterClrMapping/>
  </p:clrMapOvr>
  <p:transition>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762000"/>
          </a:xfrm>
        </p:spPr>
        <p:txBody>
          <a:bodyPr>
            <a:normAutofit/>
          </a:bodyPr>
          <a:lstStyle/>
          <a:p>
            <a:pPr algn="r"/>
            <a:r>
              <a:rPr lang="fa-IR" sz="2400" b="1" dirty="0" smtClean="0"/>
              <a:t>آسيب‌شناسي علم ديني</a:t>
            </a:r>
            <a:endParaRPr lang="fa-IR" sz="2400" b="1" dirty="0"/>
          </a:p>
        </p:txBody>
      </p:sp>
      <p:sp>
        <p:nvSpPr>
          <p:cNvPr id="3" name="Content Placeholder 2"/>
          <p:cNvSpPr>
            <a:spLocks noGrp="1"/>
          </p:cNvSpPr>
          <p:nvPr>
            <p:ph idx="1"/>
          </p:nvPr>
        </p:nvSpPr>
        <p:spPr>
          <a:xfrm>
            <a:off x="914400" y="1295400"/>
            <a:ext cx="7467600" cy="5029200"/>
          </a:xfrm>
        </p:spPr>
        <p:txBody>
          <a:bodyPr>
            <a:noAutofit/>
          </a:bodyPr>
          <a:lstStyle/>
          <a:p>
            <a:pPr algn="just">
              <a:buNone/>
            </a:pPr>
            <a:r>
              <a:rPr lang="fa-IR" sz="2000" b="1" dirty="0" smtClean="0">
                <a:solidFill>
                  <a:schemeClr val="tx2"/>
                </a:solidFill>
                <a:latin typeface="+mj-lt"/>
                <a:ea typeface="+mj-ea"/>
                <a:cs typeface="+mj-cs"/>
              </a:rPr>
              <a:t>3. غالب شدن روحية حاشيه‏زني و تقليدمحوري </a:t>
            </a:r>
            <a:r>
              <a:rPr lang="fa-IR" sz="2600" b="1" dirty="0" smtClean="0">
                <a:cs typeface="+mn-cs"/>
              </a:rPr>
              <a:t>به جاي فرضيه‏سازي و نظريه‏پردازي</a:t>
            </a:r>
          </a:p>
          <a:p>
            <a:pPr algn="just">
              <a:buNone/>
            </a:pPr>
            <a:endParaRPr lang="fa-IR" sz="2600" b="1" dirty="0" smtClean="0">
              <a:cs typeface="+mn-cs"/>
            </a:endParaRPr>
          </a:p>
          <a:p>
            <a:pPr algn="just"/>
            <a:r>
              <a:rPr lang="fa-IR" sz="2600" b="1" dirty="0" smtClean="0">
                <a:cs typeface="+mn-cs"/>
              </a:rPr>
              <a:t>غالب آنچه در مواجهه با علوم انساني متداول در کشور ديده مي‏شود، ترجمه، نقل و حداکثر بازنگاري مطالب انديشمندان غربي و تبليغ آن است.</a:t>
            </a:r>
            <a:endParaRPr lang="en-US" sz="2600" b="1" dirty="0" smtClean="0">
              <a:cs typeface="+mn-cs"/>
            </a:endParaRPr>
          </a:p>
          <a:p>
            <a:pPr algn="just"/>
            <a:r>
              <a:rPr lang="fa-IR" sz="2600" b="1" dirty="0" smtClean="0">
                <a:cs typeface="+mn-cs"/>
              </a:rPr>
              <a:t>نهايت تلاش کساني که از اين سطح فراتر رفته‏اند، نوعي حاشيه‏زدن بر آن سخنان و نقد کردن آن است، در حالي که اسلامي‏سازي علوم انساني گامي فراتر از نقد مي‏طلبد. </a:t>
            </a:r>
          </a:p>
          <a:p>
            <a:pPr algn="just"/>
            <a:endParaRPr lang="fa-IR" b="1" dirty="0" smtClean="0"/>
          </a:p>
          <a:p>
            <a:pPr algn="just">
              <a:buNone/>
            </a:pPr>
            <a:r>
              <a:rPr lang="fa-IR" sz="2000" b="1" dirty="0" smtClean="0">
                <a:solidFill>
                  <a:schemeClr val="tx2"/>
                </a:solidFill>
                <a:latin typeface="+mj-lt"/>
                <a:ea typeface="+mj-ea"/>
                <a:cs typeface="+mj-cs"/>
              </a:rPr>
              <a:t>4. نداشتن فرصت کافي و عدم تمرکز بر تحقيق</a:t>
            </a:r>
          </a:p>
          <a:p>
            <a:pPr algn="just"/>
            <a:r>
              <a:rPr lang="fa-IR" b="1" dirty="0" smtClean="0"/>
              <a:t>بسياري از کساني که دغدغه اسلامي‏سازي علوم انساني را دارند، فرصت کافي براي انجام دادن تحقيق ندارند.</a:t>
            </a: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838200"/>
          </a:xfrm>
        </p:spPr>
        <p:txBody>
          <a:bodyPr>
            <a:normAutofit/>
          </a:bodyPr>
          <a:lstStyle/>
          <a:p>
            <a:pPr algn="r"/>
            <a:r>
              <a:rPr lang="fa-IR" sz="2400" b="1" dirty="0" smtClean="0"/>
              <a:t>آسيب‌شناسي علم ديني</a:t>
            </a:r>
            <a:endParaRPr lang="fa-IR" sz="2400" b="1" dirty="0"/>
          </a:p>
        </p:txBody>
      </p:sp>
      <p:sp>
        <p:nvSpPr>
          <p:cNvPr id="3" name="Content Placeholder 2"/>
          <p:cNvSpPr>
            <a:spLocks noGrp="1"/>
          </p:cNvSpPr>
          <p:nvPr>
            <p:ph idx="1"/>
          </p:nvPr>
        </p:nvSpPr>
        <p:spPr>
          <a:xfrm>
            <a:off x="914400" y="1447800"/>
            <a:ext cx="7391400" cy="5181600"/>
          </a:xfrm>
        </p:spPr>
        <p:txBody>
          <a:bodyPr>
            <a:noAutofit/>
          </a:bodyPr>
          <a:lstStyle/>
          <a:p>
            <a:pPr algn="just">
              <a:buNone/>
            </a:pPr>
            <a:r>
              <a:rPr lang="fa-IR" sz="2000" b="1" dirty="0" smtClean="0">
                <a:solidFill>
                  <a:schemeClr val="tx2"/>
                </a:solidFill>
                <a:latin typeface="+mj-lt"/>
                <a:ea typeface="+mj-ea"/>
                <a:cs typeface="+mj-cs"/>
              </a:rPr>
              <a:t> 5. پايين بودن روحيه مقدس جهادي و انگيزه معنوي</a:t>
            </a:r>
          </a:p>
          <a:p>
            <a:pPr algn="just"/>
            <a:r>
              <a:rPr lang="fa-IR" sz="2600" b="1" dirty="0" smtClean="0">
                <a:cs typeface="+mn-cs"/>
              </a:rPr>
              <a:t> اسلامي‏سازي علوم نيازمند انگيزة قوي معنوي و حرکتي جهادگونه است؛ زيرا فرهنگ غربي و مباني و انديشه‏هاي فکري آن در بخش‏هاي مختلف جامعة ما نفوذ کرده است (تهاجمي گسترده عليه ارزش‏هاي اسلامي). مقابلة منطقي و موفق با آن، نظير مقابلة با تهاجم فراگير نظامي، نيازمند انگيزة قوي معنوي است، نه صرف نگاه مادي و ارتقاي علمي).</a:t>
            </a:r>
          </a:p>
          <a:p>
            <a:pPr algn="just"/>
            <a:endParaRPr lang="en-US" sz="2600" b="1" dirty="0" smtClean="0">
              <a:cs typeface="+mn-cs"/>
            </a:endParaRPr>
          </a:p>
          <a:p>
            <a:pPr algn="just">
              <a:buNone/>
            </a:pPr>
            <a:r>
              <a:rPr lang="fa-IR" sz="2000" b="1" dirty="0" smtClean="0">
                <a:solidFill>
                  <a:schemeClr val="tx2"/>
                </a:solidFill>
                <a:latin typeface="+mj-lt"/>
                <a:ea typeface="+mj-ea"/>
                <a:cs typeface="+mj-cs"/>
              </a:rPr>
              <a:t> 6. ورود استعدادهاي ضعيف به رشته‏هاي علوم انساني</a:t>
            </a:r>
          </a:p>
          <a:p>
            <a:pPr algn="just"/>
            <a:r>
              <a:rPr lang="fa-IR" sz="2600" b="1" dirty="0" smtClean="0">
                <a:cs typeface="+mn-cs"/>
              </a:rPr>
              <a:t>جوّ غالب در دانشگاه، علوم فني، مهندسي و تجربي و در حوزه‏هاي علميه، فقه و اصول و فلسفه است. </a:t>
            </a:r>
            <a:endParaRPr lang="en-US" sz="2600" b="1" dirty="0" smtClean="0">
              <a:cs typeface="+mn-cs"/>
            </a:endParaRPr>
          </a:p>
          <a:p>
            <a:pPr algn="just"/>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a:p>
        </p:txBody>
      </p:sp>
    </p:spTree>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762000"/>
          </a:xfrm>
        </p:spPr>
        <p:txBody>
          <a:bodyPr>
            <a:noAutofit/>
          </a:bodyPr>
          <a:lstStyle/>
          <a:p>
            <a:pPr algn="r"/>
            <a:r>
              <a:rPr lang="fa-IR" sz="2400" b="1" dirty="0" smtClean="0"/>
              <a:t>آسيب‌شناسي علم ديني</a:t>
            </a:r>
            <a:endParaRPr lang="fa-IR" sz="2400" b="1" dirty="0"/>
          </a:p>
        </p:txBody>
      </p:sp>
      <p:sp>
        <p:nvSpPr>
          <p:cNvPr id="3" name="Content Placeholder 2"/>
          <p:cNvSpPr>
            <a:spLocks noGrp="1"/>
          </p:cNvSpPr>
          <p:nvPr>
            <p:ph idx="1"/>
          </p:nvPr>
        </p:nvSpPr>
        <p:spPr>
          <a:xfrm>
            <a:off x="914400" y="1447800"/>
            <a:ext cx="7315200" cy="5257800"/>
          </a:xfrm>
        </p:spPr>
        <p:txBody>
          <a:bodyPr>
            <a:noAutofit/>
          </a:bodyPr>
          <a:lstStyle/>
          <a:p>
            <a:pPr algn="just">
              <a:buNone/>
            </a:pPr>
            <a:r>
              <a:rPr lang="fa-IR" sz="2000" b="1" dirty="0" smtClean="0">
                <a:solidFill>
                  <a:schemeClr val="tx2"/>
                </a:solidFill>
                <a:latin typeface="+mj-lt"/>
                <a:ea typeface="+mj-ea"/>
                <a:cs typeface="+mj-cs"/>
              </a:rPr>
              <a:t>آسيب‏ها در حوزه ساختارهاي آموزشي و پژوهشي</a:t>
            </a:r>
          </a:p>
          <a:p>
            <a:pPr algn="just">
              <a:buNone/>
            </a:pPr>
            <a:endParaRPr lang="en-US" sz="2000" b="1" dirty="0" smtClean="0">
              <a:solidFill>
                <a:schemeClr val="tx2"/>
              </a:solidFill>
              <a:latin typeface="+mj-lt"/>
              <a:ea typeface="+mj-ea"/>
              <a:cs typeface="+mj-cs"/>
            </a:endParaRPr>
          </a:p>
          <a:p>
            <a:pPr lvl="0" algn="just">
              <a:buNone/>
            </a:pPr>
            <a:r>
              <a:rPr lang="fa-IR" sz="2000" b="1" dirty="0" smtClean="0">
                <a:solidFill>
                  <a:schemeClr val="tx2"/>
                </a:solidFill>
                <a:latin typeface="+mj-lt"/>
                <a:ea typeface="+mj-ea"/>
                <a:cs typeface="+mj-cs"/>
              </a:rPr>
              <a:t>1. خردنگري به جاي کلان‏نگري </a:t>
            </a:r>
            <a:endParaRPr lang="en-US" sz="2000" b="1" dirty="0" smtClean="0">
              <a:solidFill>
                <a:schemeClr val="tx2"/>
              </a:solidFill>
              <a:latin typeface="+mj-lt"/>
              <a:ea typeface="+mj-ea"/>
              <a:cs typeface="+mj-cs"/>
            </a:endParaRPr>
          </a:p>
          <a:p>
            <a:pPr lvl="0" algn="just">
              <a:buNone/>
            </a:pPr>
            <a:r>
              <a:rPr lang="fa-IR" sz="2000" b="1" dirty="0" smtClean="0">
                <a:solidFill>
                  <a:schemeClr val="tx2"/>
                </a:solidFill>
                <a:latin typeface="+mj-lt"/>
                <a:ea typeface="+mj-ea"/>
                <a:cs typeface="+mj-cs"/>
              </a:rPr>
              <a:t>2. ضعف اهتمام لازم از جانب حوزه و دانشگاه براي انجام اين مهم</a:t>
            </a:r>
            <a:endParaRPr lang="en-US" sz="2000" b="1" dirty="0" smtClean="0">
              <a:solidFill>
                <a:schemeClr val="tx2"/>
              </a:solidFill>
              <a:latin typeface="+mj-lt"/>
              <a:ea typeface="+mj-ea"/>
              <a:cs typeface="+mj-cs"/>
            </a:endParaRPr>
          </a:p>
          <a:p>
            <a:pPr lvl="0" algn="just">
              <a:buNone/>
            </a:pPr>
            <a:r>
              <a:rPr lang="fa-IR" sz="2000" b="1" dirty="0" smtClean="0">
                <a:solidFill>
                  <a:schemeClr val="tx2"/>
                </a:solidFill>
                <a:latin typeface="+mj-lt"/>
                <a:ea typeface="+mj-ea"/>
                <a:cs typeface="+mj-cs"/>
              </a:rPr>
              <a:t>3. فقدان بودجة لازم در مقايسه با علوم تجربي</a:t>
            </a:r>
          </a:p>
          <a:p>
            <a:pPr algn="just">
              <a:buNone/>
            </a:pPr>
            <a:r>
              <a:rPr lang="fa-IR" sz="2000" b="1" dirty="0" smtClean="0">
                <a:solidFill>
                  <a:schemeClr val="tx2"/>
                </a:solidFill>
                <a:latin typeface="+mj-lt"/>
                <a:ea typeface="+mj-ea"/>
                <a:cs typeface="+mj-cs"/>
              </a:rPr>
              <a:t>4. فقدان متدلوژي واحد در مواجهة با علم ديني</a:t>
            </a:r>
          </a:p>
          <a:p>
            <a:pPr algn="just">
              <a:buNone/>
            </a:pPr>
            <a:endParaRPr lang="en-US" sz="2000" b="1" dirty="0" smtClean="0">
              <a:solidFill>
                <a:schemeClr val="tx2"/>
              </a:solidFill>
              <a:latin typeface="+mj-lt"/>
              <a:ea typeface="+mj-ea"/>
              <a:cs typeface="+mj-cs"/>
            </a:endParaRPr>
          </a:p>
          <a:p>
            <a:pPr algn="just">
              <a:buNone/>
            </a:pPr>
            <a:r>
              <a:rPr lang="fa-IR" sz="2000" b="1" dirty="0" smtClean="0">
                <a:solidFill>
                  <a:schemeClr val="tx2"/>
                </a:solidFill>
                <a:latin typeface="+mj-lt"/>
                <a:ea typeface="+mj-ea"/>
                <a:cs typeface="+mj-cs"/>
              </a:rPr>
              <a:t>5. عدم ساماندهي نظام آموزشي بر اساس علوم انساني اسلامي</a:t>
            </a:r>
          </a:p>
          <a:p>
            <a:pPr algn="just">
              <a:buNone/>
            </a:pPr>
            <a:r>
              <a:rPr lang="fa-IR" sz="2600" b="1" dirty="0" smtClean="0">
                <a:cs typeface="+mn-cs"/>
              </a:rPr>
              <a:t>    نظام و مراکز آموزشي کشور ما در سطوح مختلف آن، کانون انتقال ديدگاه‏هايي است که در بستر تاريخي، فرهنگي و اجتماعي غرب و براي حل مشکلات خودشان شکل گرفته‏اند، نه براي نيل به اهداف جامعه اسلامي. </a:t>
            </a:r>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Tree>
  </p:cSld>
  <p:clrMapOvr>
    <a:masterClrMapping/>
  </p:clrMapOvr>
  <p:transition>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838200"/>
          </a:xfrm>
        </p:spPr>
        <p:txBody>
          <a:bodyPr>
            <a:normAutofit/>
          </a:bodyPr>
          <a:lstStyle/>
          <a:p>
            <a:pPr algn="r"/>
            <a:r>
              <a:rPr lang="fa-IR" sz="2400" b="1" dirty="0" smtClean="0"/>
              <a:t>آسيب‌شناسي علم ديني</a:t>
            </a:r>
            <a:endParaRPr lang="fa-IR" sz="2400" b="1" dirty="0">
              <a:cs typeface="+mn-cs"/>
            </a:endParaRPr>
          </a:p>
        </p:txBody>
      </p:sp>
      <p:sp>
        <p:nvSpPr>
          <p:cNvPr id="3" name="Content Placeholder 2"/>
          <p:cNvSpPr>
            <a:spLocks noGrp="1"/>
          </p:cNvSpPr>
          <p:nvPr>
            <p:ph idx="1"/>
          </p:nvPr>
        </p:nvSpPr>
        <p:spPr>
          <a:xfrm>
            <a:off x="990600" y="1524000"/>
            <a:ext cx="7315200" cy="4800600"/>
          </a:xfrm>
        </p:spPr>
        <p:txBody>
          <a:bodyPr>
            <a:normAutofit/>
          </a:bodyPr>
          <a:lstStyle/>
          <a:p>
            <a:pPr algn="just"/>
            <a:r>
              <a:rPr lang="fa-IR" sz="2600" b="1" dirty="0" smtClean="0">
                <a:cs typeface="+mn-cs"/>
              </a:rPr>
              <a:t>براي مثال، لازم است واحدهايي مانند «فلسفه علوم انساني»، «فلسفه اسلامي» و «مباني انديشه غربي» </a:t>
            </a:r>
            <a:r>
              <a:rPr lang="fa-IR" b="1" dirty="0" smtClean="0"/>
              <a:t>در اواخر دبيرستان و اوايل دانشگاه رشته</a:t>
            </a:r>
            <a:r>
              <a:rPr lang="fa-IR" sz="2600" b="1" dirty="0" smtClean="0">
                <a:cs typeface="+mn-cs"/>
              </a:rPr>
              <a:t>‏هاي علوم انساني افزوده شود. </a:t>
            </a:r>
          </a:p>
          <a:p>
            <a:pPr algn="just"/>
            <a:r>
              <a:rPr lang="fa-IR" sz="2600" b="1" dirty="0" smtClean="0">
                <a:cs typeface="+mn-cs"/>
              </a:rPr>
              <a:t>نيز، آموزش‏هايي دربارة روش‏هاي توليد علم ديني و نظريه‏پردازي در حوزه علوم انساني براي آنها ضروري است.</a:t>
            </a:r>
          </a:p>
          <a:p>
            <a:pPr algn="just"/>
            <a:endParaRPr lang="en-US" sz="2600" b="1" dirty="0" smtClean="0">
              <a:cs typeface="+mn-cs"/>
            </a:endParaRPr>
          </a:p>
          <a:p>
            <a:pPr algn="just"/>
            <a:r>
              <a:rPr lang="fa-IR" sz="2600" b="1" dirty="0" smtClean="0">
                <a:cs typeface="+mn-cs"/>
              </a:rPr>
              <a:t>غالبا از بدو ورود دانشجو به رشته علوم انساني و بدون آمادگي ذهني، آنان را بر سر سفره رنگارنگ علوم انساني غرب مي‏نشانند.</a:t>
            </a:r>
            <a:endParaRPr lang="en-US" sz="2600" b="1" dirty="0" smtClean="0">
              <a:cs typeface="+mn-cs"/>
            </a:endParaRPr>
          </a:p>
          <a:p>
            <a:endParaRPr lang="fa-IR" sz="2600" b="1" dirty="0">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p:spTree>
  </p:cSld>
  <p:clrMapOvr>
    <a:masterClrMapping/>
  </p:clrMapOvr>
  <p:transition>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22).jpg"/>
          <p:cNvPicPr>
            <a:picLocks noChangeAspect="1"/>
          </p:cNvPicPr>
          <p:nvPr/>
        </p:nvPicPr>
        <p:blipFill>
          <a:blip r:embed="rId2"/>
          <a:stretch>
            <a:fillRect/>
          </a:stretch>
        </p:blipFill>
        <p:spPr>
          <a:xfrm>
            <a:off x="0" y="0"/>
            <a:ext cx="9144000" cy="6858000"/>
          </a:xfrm>
          <a:prstGeom prst="rect">
            <a:avLst/>
          </a:prstGeom>
        </p:spPr>
      </p:pic>
      <p:sp>
        <p:nvSpPr>
          <p:cNvPr id="5" name="Rounded Rectangle 4"/>
          <p:cNvSpPr/>
          <p:nvPr/>
        </p:nvSpPr>
        <p:spPr>
          <a:xfrm>
            <a:off x="2590800" y="1752600"/>
            <a:ext cx="4343400" cy="2819400"/>
          </a:xfrm>
          <a:prstGeom prst="roundRect">
            <a:avLst/>
          </a:prstGeom>
          <a:blipFill>
            <a:blip r:embed="rId3" cstate="print"/>
            <a:stretch>
              <a:fillRect/>
            </a:stretch>
          </a:blipFill>
        </p:spPr>
        <p:style>
          <a:lnRef idx="1">
            <a:schemeClr val="accent6"/>
          </a:lnRef>
          <a:fillRef idx="1003">
            <a:schemeClr val="lt1"/>
          </a:fillRef>
          <a:effectRef idx="1">
            <a:schemeClr val="accent6"/>
          </a:effectRef>
          <a:fontRef idx="minor">
            <a:schemeClr val="dk1"/>
          </a:fontRef>
        </p:style>
        <p:txBody>
          <a:bodyPr rtlCol="1" anchor="ctr"/>
          <a:lstStyle/>
          <a:p>
            <a:pPr algn="ctr" fontAlgn="auto">
              <a:spcBef>
                <a:spcPts val="0"/>
              </a:spcBef>
              <a:spcAft>
                <a:spcPts val="0"/>
              </a:spcAft>
              <a:defRPr/>
            </a:pPr>
            <a:r>
              <a:rPr lang="fa-IR" sz="4800" dirty="0" smtClean="0">
                <a:solidFill>
                  <a:schemeClr val="tx1">
                    <a:lumMod val="95000"/>
                    <a:lumOff val="5000"/>
                  </a:schemeClr>
                </a:solidFill>
                <a:effectLst>
                  <a:outerShdw blurRad="38100" dist="38100" dir="2700000" algn="tl">
                    <a:srgbClr val="000000">
                      <a:alpha val="43137"/>
                    </a:srgbClr>
                  </a:outerShdw>
                </a:effectLst>
                <a:cs typeface="B Titr" pitchFamily="2" charset="-78"/>
              </a:rPr>
              <a:t>دانشگاه اسلامي</a:t>
            </a:r>
            <a:endParaRPr lang="fa-IR" sz="480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96</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80">
                                          <p:stCondLst>
                                            <p:cond delay="0"/>
                                          </p:stCondLst>
                                        </p:cTn>
                                        <p:tgtEl>
                                          <p:spTgt spid="5">
                                            <p:txEl>
                                              <p:pRg st="0" end="0"/>
                                            </p:txEl>
                                          </p:spTgt>
                                        </p:tgtEl>
                                      </p:cBhvr>
                                    </p:animEffect>
                                    <p:anim calcmode="lin" valueType="num">
                                      <p:cBhvr>
                                        <p:cTn id="2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0" end="0"/>
                                            </p:txEl>
                                          </p:spTgt>
                                        </p:tgtEl>
                                      </p:cBhvr>
                                      <p:to x="100000" y="60000"/>
                                    </p:animScale>
                                    <p:animScale>
                                      <p:cBhvr>
                                        <p:cTn id="30" dur="166" decel="50000">
                                          <p:stCondLst>
                                            <p:cond delay="676"/>
                                          </p:stCondLst>
                                        </p:cTn>
                                        <p:tgtEl>
                                          <p:spTgt spid="5">
                                            <p:txEl>
                                              <p:pRg st="0" end="0"/>
                                            </p:txEl>
                                          </p:spTgt>
                                        </p:tgtEl>
                                      </p:cBhvr>
                                      <p:to x="100000" y="100000"/>
                                    </p:animScale>
                                    <p:animScale>
                                      <p:cBhvr>
                                        <p:cTn id="31" dur="26">
                                          <p:stCondLst>
                                            <p:cond delay="1312"/>
                                          </p:stCondLst>
                                        </p:cTn>
                                        <p:tgtEl>
                                          <p:spTgt spid="5">
                                            <p:txEl>
                                              <p:pRg st="0" end="0"/>
                                            </p:txEl>
                                          </p:spTgt>
                                        </p:tgtEl>
                                      </p:cBhvr>
                                      <p:to x="100000" y="80000"/>
                                    </p:animScale>
                                    <p:animScale>
                                      <p:cBhvr>
                                        <p:cTn id="32" dur="166" decel="50000">
                                          <p:stCondLst>
                                            <p:cond delay="1338"/>
                                          </p:stCondLst>
                                        </p:cTn>
                                        <p:tgtEl>
                                          <p:spTgt spid="5">
                                            <p:txEl>
                                              <p:pRg st="0" end="0"/>
                                            </p:txEl>
                                          </p:spTgt>
                                        </p:tgtEl>
                                      </p:cBhvr>
                                      <p:to x="100000" y="100000"/>
                                    </p:animScale>
                                    <p:animScale>
                                      <p:cBhvr>
                                        <p:cTn id="33" dur="26">
                                          <p:stCondLst>
                                            <p:cond delay="1642"/>
                                          </p:stCondLst>
                                        </p:cTn>
                                        <p:tgtEl>
                                          <p:spTgt spid="5">
                                            <p:txEl>
                                              <p:pRg st="0" end="0"/>
                                            </p:txEl>
                                          </p:spTgt>
                                        </p:tgtEl>
                                      </p:cBhvr>
                                      <p:to x="100000" y="90000"/>
                                    </p:animScale>
                                    <p:animScale>
                                      <p:cBhvr>
                                        <p:cTn id="34" dur="166" decel="50000">
                                          <p:stCondLst>
                                            <p:cond delay="1668"/>
                                          </p:stCondLst>
                                        </p:cTn>
                                        <p:tgtEl>
                                          <p:spTgt spid="5">
                                            <p:txEl>
                                              <p:pRg st="0" end="0"/>
                                            </p:txEl>
                                          </p:spTgt>
                                        </p:tgtEl>
                                      </p:cBhvr>
                                      <p:to x="100000" y="100000"/>
                                    </p:animScale>
                                    <p:animScale>
                                      <p:cBhvr>
                                        <p:cTn id="35" dur="26">
                                          <p:stCondLst>
                                            <p:cond delay="1808"/>
                                          </p:stCondLst>
                                        </p:cTn>
                                        <p:tgtEl>
                                          <p:spTgt spid="5">
                                            <p:txEl>
                                              <p:pRg st="0" end="0"/>
                                            </p:txEl>
                                          </p:spTgt>
                                        </p:tgtEl>
                                      </p:cBhvr>
                                      <p:to x="100000" y="95000"/>
                                    </p:animScale>
                                    <p:animScale>
                                      <p:cBhvr>
                                        <p:cTn id="36"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838200"/>
          </a:xfrm>
        </p:spPr>
        <p:txBody>
          <a:bodyPr>
            <a:normAutofit/>
          </a:bodyPr>
          <a:lstStyle/>
          <a:p>
            <a:pPr algn="r"/>
            <a:r>
              <a:rPr lang="fa-IR" sz="2400" b="1" dirty="0" smtClean="0"/>
              <a:t>دانشگاه اسلامي</a:t>
            </a:r>
            <a:endParaRPr lang="fa-IR" sz="2400" b="1" dirty="0"/>
          </a:p>
        </p:txBody>
      </p:sp>
      <p:sp>
        <p:nvSpPr>
          <p:cNvPr id="3" name="Content Placeholder 2"/>
          <p:cNvSpPr>
            <a:spLocks noGrp="1"/>
          </p:cNvSpPr>
          <p:nvPr>
            <p:ph idx="1"/>
          </p:nvPr>
        </p:nvSpPr>
        <p:spPr>
          <a:xfrm>
            <a:off x="1066800" y="1447800"/>
            <a:ext cx="7239000" cy="5410200"/>
          </a:xfrm>
        </p:spPr>
        <p:txBody>
          <a:bodyPr>
            <a:noAutofit/>
          </a:bodyPr>
          <a:lstStyle/>
          <a:p>
            <a:pPr algn="just">
              <a:buNone/>
            </a:pPr>
            <a:r>
              <a:rPr lang="fa-IR" sz="2000" b="1" dirty="0" smtClean="0">
                <a:solidFill>
                  <a:schemeClr val="tx2"/>
                </a:solidFill>
                <a:latin typeface="+mj-lt"/>
                <a:ea typeface="+mj-ea"/>
                <a:cs typeface="+mj-cs"/>
              </a:rPr>
              <a:t>جمع بودن علوم</a:t>
            </a:r>
          </a:p>
          <a:p>
            <a:pPr algn="just">
              <a:buNone/>
            </a:pPr>
            <a:endParaRPr lang="fa-IR" sz="2000" b="1" dirty="0" smtClean="0">
              <a:solidFill>
                <a:schemeClr val="tx2"/>
              </a:solidFill>
              <a:latin typeface="+mj-lt"/>
              <a:ea typeface="+mj-ea"/>
              <a:cs typeface="+mj-cs"/>
            </a:endParaRPr>
          </a:p>
          <a:p>
            <a:pPr algn="just"/>
            <a:r>
              <a:rPr lang="fa-IR" b="1" dirty="0" smtClean="0"/>
              <a:t>در گذشته علوم و معارف مختلف در يک جا جمع بودند و با همکاري يکديگر رشد مي‌کردند و محتواي خود را با هم هماهنگ مي‌کردند؛</a:t>
            </a:r>
          </a:p>
          <a:p>
            <a:pPr algn="just">
              <a:buNone/>
            </a:pPr>
            <a:r>
              <a:rPr lang="fa-IR" b="1" dirty="0" smtClean="0"/>
              <a:t>   در مراکز علمي، هم طبيعيات تدريس مي‌شد، هم رياضيات، فلسفه، کلام و علوم و معارف رايج ديگر. </a:t>
            </a:r>
          </a:p>
          <a:p>
            <a:pPr algn="just">
              <a:buNone/>
            </a:pPr>
            <a:endParaRPr lang="fa-IR" sz="2000" b="1" dirty="0" smtClean="0">
              <a:solidFill>
                <a:schemeClr val="tx2"/>
              </a:solidFill>
              <a:latin typeface="+mj-lt"/>
              <a:ea typeface="+mj-ea"/>
              <a:cs typeface="+mj-cs"/>
            </a:endParaRPr>
          </a:p>
          <a:p>
            <a:pPr algn="just">
              <a:buNone/>
            </a:pPr>
            <a:r>
              <a:rPr lang="fa-IR" sz="2000" b="1" dirty="0" smtClean="0">
                <a:solidFill>
                  <a:schemeClr val="tx2"/>
                </a:solidFill>
                <a:latin typeface="+mj-lt"/>
                <a:ea typeface="+mj-ea"/>
                <a:cs typeface="+mj-cs"/>
              </a:rPr>
              <a:t>تخصصي شدن علوم</a:t>
            </a:r>
          </a:p>
          <a:p>
            <a:pPr algn="just"/>
            <a:r>
              <a:rPr lang="fa-IR" b="1" dirty="0" smtClean="0"/>
              <a:t>با تخصصي شدن علوم، زمينه براي بيگانگي و بي‌ارتباطي داده‌ها و نتايج آنها فراهم شد و تصويري مبهم و نامتجانس و معيوب از جهان و انسان عرضه کرد.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cSld>
  <p:clrMapOvr>
    <a:masterClrMapping/>
  </p:clrMapOvr>
  <p:transition>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914400"/>
          </a:xfrm>
        </p:spPr>
        <p:txBody>
          <a:bodyPr>
            <a:normAutofit/>
          </a:bodyPr>
          <a:lstStyle/>
          <a:p>
            <a:pPr algn="r"/>
            <a:r>
              <a:rPr lang="fa-IR" sz="2400" b="1" dirty="0" smtClean="0"/>
              <a:t>دانشگاه اسلامي</a:t>
            </a:r>
            <a:endParaRPr lang="fa-IR" sz="2400" b="1" dirty="0">
              <a:cs typeface="+mn-cs"/>
            </a:endParaRPr>
          </a:p>
        </p:txBody>
      </p:sp>
      <p:sp>
        <p:nvSpPr>
          <p:cNvPr id="3" name="Content Placeholder 2"/>
          <p:cNvSpPr>
            <a:spLocks noGrp="1"/>
          </p:cNvSpPr>
          <p:nvPr>
            <p:ph idx="1"/>
          </p:nvPr>
        </p:nvSpPr>
        <p:spPr>
          <a:xfrm>
            <a:off x="1219200" y="1447800"/>
            <a:ext cx="7010400" cy="4876800"/>
          </a:xfrm>
        </p:spPr>
        <p:txBody>
          <a:bodyPr>
            <a:noAutofit/>
          </a:bodyPr>
          <a:lstStyle/>
          <a:p>
            <a:pPr algn="just">
              <a:buNone/>
            </a:pPr>
            <a:r>
              <a:rPr lang="fa-IR" sz="2000" b="1" dirty="0" smtClean="0">
                <a:solidFill>
                  <a:schemeClr val="tx2"/>
                </a:solidFill>
                <a:latin typeface="+mj-lt"/>
                <a:ea typeface="+mj-ea"/>
                <a:cs typeface="+mj-cs"/>
              </a:rPr>
              <a:t>فقدان دانشگاه اسلامي</a:t>
            </a:r>
          </a:p>
          <a:p>
            <a:pPr algn="just"/>
            <a:r>
              <a:rPr lang="fa-IR" b="1" dirty="0" smtClean="0"/>
              <a:t>الان در دانشگاه‌هاي ما، صرف نظر از بعضي ظواهر، دين نقش جدي ندارد.</a:t>
            </a:r>
          </a:p>
          <a:p>
            <a:pPr algn="just"/>
            <a:r>
              <a:rPr lang="fa-IR" b="1" dirty="0" smtClean="0"/>
              <a:t>در آموزش دانشگاهي ما، در ظاهر فقط بعد علمي قضايا منتقل مي‌شود، اما در واقع جريان‌هاي نهان فلسفي، همراه با آموزش‌هاي آكادميك منتقل مي‌شوند و اينها هستند كه در شكل‌گيري تفكر سكولاريستي نقش عمده داشته‌اند و دارند</a:t>
            </a:r>
            <a:r>
              <a:rPr lang="en-US" b="1" dirty="0" smtClean="0"/>
              <a:t>.</a:t>
            </a:r>
            <a:endParaRPr lang="fa-IR" b="1" dirty="0" smtClean="0"/>
          </a:p>
          <a:p>
            <a:pPr algn="just">
              <a:buNone/>
            </a:pPr>
            <a:endParaRPr lang="en-US" b="1" dirty="0" smtClean="0"/>
          </a:p>
          <a:p>
            <a:pPr algn="just">
              <a:buNone/>
            </a:pPr>
            <a:r>
              <a:rPr lang="fa-IR" b="1" dirty="0" smtClean="0">
                <a:solidFill>
                  <a:schemeClr val="tx2"/>
                </a:solidFill>
              </a:rPr>
              <a:t>«</a:t>
            </a:r>
            <a:r>
              <a:rPr lang="fa-IR" sz="2000" b="1" dirty="0" smtClean="0">
                <a:solidFill>
                  <a:schemeClr val="tx2"/>
                </a:solidFill>
                <a:latin typeface="+mj-lt"/>
                <a:ea typeface="+mj-ea"/>
                <a:cs typeface="+mj-cs"/>
              </a:rPr>
              <a:t>دانشگاه اسلامي» داراي دو بعد:</a:t>
            </a:r>
            <a:endParaRPr lang="fa-IR" sz="2400" b="1" dirty="0" smtClean="0">
              <a:solidFill>
                <a:schemeClr val="tx2"/>
              </a:solidFill>
              <a:latin typeface="+mj-lt"/>
              <a:ea typeface="+mj-ea"/>
              <a:cs typeface="+mj-cs"/>
            </a:endParaRPr>
          </a:p>
          <a:p>
            <a:pPr algn="just">
              <a:buFont typeface="Wingdings" pitchFamily="2" charset="2"/>
              <a:buChar char="§"/>
            </a:pPr>
            <a:r>
              <a:rPr lang="fa-IR" b="1" dirty="0" smtClean="0"/>
              <a:t>بعد ظاهري: رعايت شعائر و ظواهر اسلامي</a:t>
            </a:r>
          </a:p>
          <a:p>
            <a:pPr algn="just">
              <a:buFont typeface="Wingdings" pitchFamily="2" charset="2"/>
              <a:buChar char="§"/>
            </a:pPr>
            <a:r>
              <a:rPr lang="fa-IR" b="1" dirty="0" smtClean="0"/>
              <a:t>بعد باطني و اساسي: حاكميت بينش و منش اسلامي و نگرش الهي به قضايا در کنار علم و فن، در حد اعلاي تحقيقات روز.</a:t>
            </a:r>
          </a:p>
          <a:p>
            <a:pPr algn="just"/>
            <a:endParaRPr lang="fa-IR" b="1" dirty="0" smtClean="0"/>
          </a:p>
        </p:txBody>
      </p:sp>
      <p:sp>
        <p:nvSpPr>
          <p:cNvPr id="4" name="Slide Number Placeholder 3"/>
          <p:cNvSpPr>
            <a:spLocks noGrp="1"/>
          </p:cNvSpPr>
          <p:nvPr>
            <p:ph type="sldNum" sz="quarter" idx="12"/>
          </p:nvPr>
        </p:nvSpPr>
        <p:spPr/>
        <p:txBody>
          <a:bodyPr/>
          <a:lstStyle/>
          <a:p>
            <a:fld id="{B6F15528-21DE-4FAA-801E-634DDDAF4B2B}" type="slidenum">
              <a:rPr lang="en-US" sz="1100" smtClean="0"/>
              <a:pPr/>
              <a:t>98</a:t>
            </a:fld>
            <a:endParaRPr lang="en-US" sz="1100"/>
          </a:p>
        </p:txBody>
      </p:sp>
    </p:spTree>
  </p:cSld>
  <p:clrMapOvr>
    <a:masterClrMapping/>
  </p:clrMapOvr>
  <p:transition>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914400"/>
          </a:xfrm>
        </p:spPr>
        <p:txBody>
          <a:bodyPr>
            <a:normAutofit/>
          </a:bodyPr>
          <a:lstStyle/>
          <a:p>
            <a:pPr algn="r"/>
            <a:r>
              <a:rPr lang="fa-IR" sz="2400" b="1" dirty="0" smtClean="0"/>
              <a:t>دانشگاه اسلامي</a:t>
            </a:r>
            <a:endParaRPr lang="fa-IR" sz="2400" b="1" dirty="0">
              <a:cs typeface="+mn-cs"/>
            </a:endParaRPr>
          </a:p>
        </p:txBody>
      </p:sp>
      <p:sp>
        <p:nvSpPr>
          <p:cNvPr id="3" name="Content Placeholder 2"/>
          <p:cNvSpPr>
            <a:spLocks noGrp="1"/>
          </p:cNvSpPr>
          <p:nvPr>
            <p:ph idx="1"/>
          </p:nvPr>
        </p:nvSpPr>
        <p:spPr>
          <a:xfrm>
            <a:off x="914400" y="1447800"/>
            <a:ext cx="7543800" cy="4876800"/>
          </a:xfrm>
        </p:spPr>
        <p:txBody>
          <a:bodyPr>
            <a:noAutofit/>
          </a:bodyPr>
          <a:lstStyle/>
          <a:p>
            <a:pPr algn="just">
              <a:buNone/>
            </a:pPr>
            <a:r>
              <a:rPr lang="fa-IR" sz="2000" b="1" dirty="0" smtClean="0">
                <a:solidFill>
                  <a:schemeClr val="tx2"/>
                </a:solidFill>
                <a:latin typeface="+mj-lt"/>
                <a:ea typeface="+mj-ea"/>
                <a:cs typeface="+mj-cs"/>
              </a:rPr>
              <a:t>نحوة تحقق دانشگاه اسلامي</a:t>
            </a:r>
          </a:p>
          <a:p>
            <a:pPr algn="just"/>
            <a:endParaRPr lang="fa-IR" b="1" dirty="0" smtClean="0"/>
          </a:p>
          <a:p>
            <a:pPr algn="just"/>
            <a:r>
              <a:rPr lang="fa-IR" b="1" dirty="0" smtClean="0"/>
              <a:t>تحقق دانشگاه اسلامي، با ايجاد ظواهر و شعائر اسلامي و يا با افزودن چند درس به برنامه متداول، ميسر نيست. </a:t>
            </a:r>
          </a:p>
          <a:p>
            <a:pPr algn="just"/>
            <a:endParaRPr lang="fa-IR" b="1" dirty="0" smtClean="0"/>
          </a:p>
          <a:p>
            <a:pPr algn="just"/>
            <a:r>
              <a:rPr lang="fa-IR" b="1" dirty="0" smtClean="0"/>
              <a:t>بايد</a:t>
            </a:r>
          </a:p>
          <a:p>
            <a:pPr algn="just">
              <a:buNone/>
            </a:pPr>
            <a:r>
              <a:rPr lang="fa-IR" b="1" dirty="0" smtClean="0"/>
              <a:t>   محتواي علوم در دانشگاه مطابق نگرش اسلام به انسان تنظيم شود. </a:t>
            </a:r>
          </a:p>
          <a:p>
            <a:pPr algn="just">
              <a:buNone/>
            </a:pPr>
            <a:r>
              <a:rPr lang="fa-IR" b="1" dirty="0" smtClean="0"/>
              <a:t>   علوم انساني مطابق مباني اسلام و نيازهاي انسان مسلمان باشد. </a:t>
            </a:r>
          </a:p>
          <a:p>
            <a:pPr algn="just">
              <a:buNone/>
            </a:pPr>
            <a:r>
              <a:rPr lang="fa-IR" b="1" dirty="0" smtClean="0"/>
              <a:t>   هدف علوم تجربي تقابل با دين و خدا نباشد، بلکه سير در آفاق باشد.</a:t>
            </a:r>
          </a:p>
          <a:p>
            <a:pPr algn="just">
              <a:buNone/>
            </a:pPr>
            <a:r>
              <a:rPr lang="fa-IR" b="1" dirty="0" smtClean="0"/>
              <a:t>  عالم وجود منحصر به عالم مادي نشود.</a:t>
            </a:r>
          </a:p>
          <a:p>
            <a:pPr algn="just">
              <a:buNone/>
            </a:pPr>
            <a:r>
              <a:rPr lang="fa-IR" b="1" dirty="0" smtClean="0"/>
              <a:t>  جهان هدف‌مند و داراي نظام اخلاقي ديده شود.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ysClr val="window" lastClr="FFFFFF"/>
      </a:lt1>
      <a:dk2>
        <a:srgbClr val="0F6FC6"/>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Calibri"/>
        <a:ea typeface=""/>
        <a:cs typeface="B Titr"/>
      </a:majorFont>
      <a:minorFont>
        <a:latin typeface="Calibri"/>
        <a:ea typeface=""/>
        <a:cs typeface="Lotus"/>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8610</TotalTime>
  <Words>10435</Words>
  <Application>Microsoft Office PowerPoint</Application>
  <PresentationFormat>نمایش روی پرده (4:3)</PresentationFormat>
  <Paragraphs>870</Paragraphs>
  <Slides>104</Slides>
  <Notes>1</Notes>
  <HiddenSlides>0</HiddenSlides>
  <MMClips>0</MMClips>
  <ScaleCrop>false</ScaleCrop>
  <HeadingPairs>
    <vt:vector size="6" baseType="variant">
      <vt:variant>
        <vt:lpstr>نوع خط بکاربرده شده</vt:lpstr>
      </vt:variant>
      <vt:variant>
        <vt:i4>12</vt:i4>
      </vt:variant>
      <vt:variant>
        <vt:lpstr>طرح زمینه</vt:lpstr>
      </vt:variant>
      <vt:variant>
        <vt:i4>1</vt:i4>
      </vt:variant>
      <vt:variant>
        <vt:lpstr>عنوان های اسلاید</vt:lpstr>
      </vt:variant>
      <vt:variant>
        <vt:i4>104</vt:i4>
      </vt:variant>
    </vt:vector>
  </HeadingPairs>
  <TitlesOfParts>
    <vt:vector size="117" baseType="lpstr">
      <vt:lpstr>2  Esfehan</vt:lpstr>
      <vt:lpstr>2  Kaj</vt:lpstr>
      <vt:lpstr>Arial</vt:lpstr>
      <vt:lpstr>B Kamran</vt:lpstr>
      <vt:lpstr>B Lotus</vt:lpstr>
      <vt:lpstr>B Titr</vt:lpstr>
      <vt:lpstr>Calibri</vt:lpstr>
      <vt:lpstr>Lotus</vt:lpstr>
      <vt:lpstr>Tahoma</vt:lpstr>
      <vt:lpstr>Times New Roman</vt:lpstr>
      <vt:lpstr>Wingdings</vt:lpstr>
      <vt:lpstr>Wingdings 2</vt:lpstr>
      <vt:lpstr>Flow</vt:lpstr>
      <vt:lpstr>ارائه PowerPoint</vt:lpstr>
      <vt:lpstr> </vt:lpstr>
      <vt:lpstr>ارائه PowerPoint</vt:lpstr>
      <vt:lpstr>تاريخچة علم ديني</vt:lpstr>
      <vt:lpstr>فهرست مطالب</vt:lpstr>
      <vt:lpstr>مقدمه</vt:lpstr>
      <vt:lpstr>ارائه PowerPoint</vt:lpstr>
      <vt:lpstr>تاريخچة علم ديني</vt:lpstr>
      <vt:lpstr>تاريخچة علم ديني</vt:lpstr>
      <vt:lpstr>ارائه PowerPoint</vt:lpstr>
      <vt:lpstr>علل گرايش به علم ديني</vt:lpstr>
      <vt:lpstr>علل گرايش به علم ديني</vt:lpstr>
      <vt:lpstr>علل گرايش به علم ديني</vt:lpstr>
      <vt:lpstr>علل گرايش به علم ديني</vt:lpstr>
      <vt:lpstr>علل گرايش به علم ديني</vt:lpstr>
      <vt:lpstr>علل گرايش به علم ديني</vt:lpstr>
      <vt:lpstr>علل گرايش به علم ديني</vt:lpstr>
      <vt:lpstr>ارائه PowerPoint</vt:lpstr>
      <vt:lpstr>امکان و عدم امکان علم ديني</vt:lpstr>
      <vt:lpstr>امکان يا عدم امکان علم ديني</vt:lpstr>
      <vt:lpstr>امکان يا عدم امکان علم ديني</vt:lpstr>
      <vt:lpstr>امکان يا عدم امکان علم ديني</vt:lpstr>
      <vt:lpstr>امکان يا عدم امکان علم ديني</vt:lpstr>
      <vt:lpstr>امکان يا عدم امکان علم ديني</vt:lpstr>
      <vt:lpstr>امکان يا عدم امکان علم ديني</vt:lpstr>
      <vt:lpstr>امکان يا عدم امکان علم ديني</vt:lpstr>
      <vt:lpstr>امکان يا عدم امکان علم ديني</vt:lpstr>
      <vt:lpstr>امکان يا عدم امکان علم ديني</vt:lpstr>
      <vt:lpstr>امکان يا عدم امکان علم ديني</vt:lpstr>
      <vt:lpstr>ارائه PowerPoint</vt:lpstr>
      <vt:lpstr>ضرورت علم ديني</vt:lpstr>
      <vt:lpstr>ضرورت علم ديني</vt:lpstr>
      <vt:lpstr>ضرورت علم ديني</vt:lpstr>
      <vt:lpstr>ارائه PowerPoint</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تعريف علم، دين و علم ديني</vt:lpstr>
      <vt:lpstr>ارائه PowerPoint</vt:lpstr>
      <vt:lpstr>قلمرو علم و دين</vt:lpstr>
      <vt:lpstr>قلمرو علم و دين</vt:lpstr>
      <vt:lpstr>قلمرو دين</vt:lpstr>
      <vt:lpstr>قلمرو علم و دين</vt:lpstr>
      <vt:lpstr>قلمرو علم و دين</vt:lpstr>
      <vt:lpstr>ارائه PowerPoint</vt:lpstr>
      <vt:lpstr>راز تعدد علوم</vt:lpstr>
      <vt:lpstr>راز تعدد علوم</vt:lpstr>
      <vt:lpstr>راز تعدد علوم</vt:lpstr>
      <vt:lpstr>راز تعدد علوم </vt:lpstr>
      <vt:lpstr>راز تعدد علوم</vt:lpstr>
      <vt:lpstr>راز تعدد علوم</vt:lpstr>
      <vt:lpstr>راز تعدد علوم</vt:lpstr>
      <vt:lpstr>راز تعدد علوم</vt:lpstr>
      <vt:lpstr>راز تعدد علوم</vt:lpstr>
      <vt:lpstr>ارائه PowerPoint</vt:lpstr>
      <vt:lpstr>روش تحقيق در علم و دين</vt:lpstr>
      <vt:lpstr>روش تحقيق در علم و دين</vt:lpstr>
      <vt:lpstr>روش تحقيق در علم و دين</vt:lpstr>
      <vt:lpstr>روش تحقيق در دين</vt:lpstr>
      <vt:lpstr>روش تحقيق در دين</vt:lpstr>
      <vt:lpstr>روش تحقيق در دين</vt:lpstr>
      <vt:lpstr>ارائه PowerPoint</vt:lpstr>
      <vt:lpstr>رويکردها به علم ديني</vt:lpstr>
      <vt:lpstr>رويکردها به علم ديني</vt:lpstr>
      <vt:lpstr>رويکردها به علم ديني</vt:lpstr>
      <vt:lpstr>رويکردها به علم ديني</vt:lpstr>
      <vt:lpstr>رويکردها به علم ديني</vt:lpstr>
      <vt:lpstr>رويکردها به علم ديني</vt:lpstr>
      <vt:lpstr>رويکردها به علم ديني</vt:lpstr>
      <vt:lpstr>رويکردها به علم ديني</vt:lpstr>
      <vt:lpstr>رويکردها به علم ديني</vt:lpstr>
      <vt:lpstr>ارائه PowerPoint</vt:lpstr>
      <vt:lpstr>      آسيب‌شناسي علم ديني در ايران </vt:lpstr>
      <vt:lpstr>آسيب‌شناسي علم ديني</vt:lpstr>
      <vt:lpstr>آسيب‌شناسي علم ديني</vt:lpstr>
      <vt:lpstr>آسيب‌شناسي علم ديني</vt:lpstr>
      <vt:lpstr>آسيب‌شناسي علم ديني</vt:lpstr>
      <vt:lpstr>آسيب‌شناسي علم ديني</vt:lpstr>
      <vt:lpstr>آسيب‌شناسي علم ديني</vt:lpstr>
      <vt:lpstr>آسيب‌شناسي علم ديني</vt:lpstr>
      <vt:lpstr>آسيب‌شناسي علم ديني</vt:lpstr>
      <vt:lpstr>آسيب‌شناسي علم ديني</vt:lpstr>
      <vt:lpstr>آسيب‌شناسي علم ديني</vt:lpstr>
      <vt:lpstr>آسيب‌شناسي علم ديني</vt:lpstr>
      <vt:lpstr>آسيب‌شناسي علم ديني</vt:lpstr>
      <vt:lpstr>ارائه PowerPoint</vt:lpstr>
      <vt:lpstr>دانشگاه اسلامي</vt:lpstr>
      <vt:lpstr>دانشگاه اسلامي</vt:lpstr>
      <vt:lpstr>دانشگاه اسلامي</vt:lpstr>
      <vt:lpstr>ارائه PowerPoint</vt:lpstr>
      <vt:lpstr>منابع</vt:lpstr>
      <vt:lpstr>منابع</vt:lpstr>
      <vt:lpstr>منابع</vt:lpstr>
      <vt:lpstr>منابع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Amin</dc:creator>
  <cp:lastModifiedBy>AZm</cp:lastModifiedBy>
  <cp:revision>954</cp:revision>
  <dcterms:created xsi:type="dcterms:W3CDTF">2006-08-16T00:00:00Z</dcterms:created>
  <dcterms:modified xsi:type="dcterms:W3CDTF">2015-01-10T07:36:20Z</dcterms:modified>
</cp:coreProperties>
</file>