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78" r:id="rId4"/>
    <p:sldId id="279" r:id="rId5"/>
    <p:sldId id="281" r:id="rId6"/>
    <p:sldId id="280" r:id="rId7"/>
    <p:sldId id="277" r:id="rId8"/>
    <p:sldId id="275" r:id="rId9"/>
    <p:sldId id="276" r:id="rId10"/>
    <p:sldId id="269" r:id="rId11"/>
    <p:sldId id="272" r:id="rId12"/>
    <p:sldId id="274" r:id="rId13"/>
    <p:sldId id="273"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1" autoAdjust="0"/>
    <p:restoredTop sz="86477" autoAdjust="0"/>
  </p:normalViewPr>
  <p:slideViewPr>
    <p:cSldViewPr>
      <p:cViewPr varScale="1">
        <p:scale>
          <a:sx n="74" d="100"/>
          <a:sy n="74" d="100"/>
        </p:scale>
        <p:origin x="-1422" y="-90"/>
      </p:cViewPr>
      <p:guideLst>
        <p:guide orient="horz" pos="2160"/>
        <p:guide pos="2880"/>
      </p:guideLst>
    </p:cSldViewPr>
  </p:slideViewPr>
  <p:outlineViewPr>
    <p:cViewPr>
      <p:scale>
        <a:sx n="33" d="100"/>
        <a:sy n="33" d="100"/>
      </p:scale>
      <p:origin x="25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11/25/2019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11/25/2019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11/25/2019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11/25/2019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11/25/2019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11/25/2019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rmAutofit/>
          </a:bodyPr>
          <a:lstStyle/>
          <a:p>
            <a:pPr algn="ctr"/>
            <a:r>
              <a:rPr lang="en-GB" sz="4400" dirty="0" smtClean="0">
                <a:solidFill>
                  <a:schemeClr val="tx1"/>
                </a:solidFill>
                <a:effectLst/>
                <a:latin typeface="Times New Roman" pitchFamily="18" charset="0"/>
                <a:cs typeface="Times New Roman" pitchFamily="18" charset="0"/>
              </a:rPr>
              <a:t>Language</a:t>
            </a:r>
            <a:r>
              <a:rPr lang="en-GB" sz="4400" dirty="0">
                <a:solidFill>
                  <a:schemeClr val="tx1"/>
                </a:solidFill>
                <a:effectLst/>
                <a:latin typeface="Times New Roman" pitchFamily="18" charset="0"/>
                <a:cs typeface="Times New Roman" pitchFamily="18" charset="0"/>
              </a:rPr>
              <a:t>, gender and identity</a:t>
            </a:r>
          </a:p>
        </p:txBody>
      </p:sp>
    </p:spTree>
    <p:extLst>
      <p:ext uri="{BB962C8B-B14F-4D97-AF65-F5344CB8AC3E}">
        <p14:creationId xmlns:p14="http://schemas.microsoft.com/office/powerpoint/2010/main" val="314864281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109728" indent="0" algn="just">
              <a:lnSpc>
                <a:spcPct val="150000"/>
              </a:lnSpc>
              <a:buNone/>
            </a:pPr>
            <a:r>
              <a:rPr lang="en-GB" sz="2000" dirty="0">
                <a:latin typeface="Times New Roman" pitchFamily="18" charset="0"/>
                <a:cs typeface="Times New Roman" pitchFamily="18" charset="0"/>
              </a:rPr>
              <a:t>If women’s and men’s speech differs because the status (and hence, status-consciousness) of the genders differs, then it is clear that large social issues of power and subordination are involved. If women are expected to use ‘better’ forms than men, if they are supposed to be more ‘polite’, if their use of profanity and obscenity is more severely sanctioned, then we might conclude that they are a subordinate group whose linguistic (and other) behaviour has limits placed upon it. It is an irony, of course, that the forms this limiting takes are often </a:t>
            </a:r>
            <a:r>
              <a:rPr lang="en-GB" sz="2000" dirty="0" err="1">
                <a:latin typeface="Times New Roman" pitchFamily="18" charset="0"/>
                <a:cs typeface="Times New Roman" pitchFamily="18" charset="0"/>
              </a:rPr>
              <a:t>velvetlined</a:t>
            </a:r>
            <a:r>
              <a:rPr lang="en-GB" sz="2000" dirty="0">
                <a:latin typeface="Times New Roman" pitchFamily="18" charset="0"/>
                <a:cs typeface="Times New Roman" pitchFamily="18" charset="0"/>
              </a:rPr>
              <a:t>: isn’t it good to be polite and to avoid swearing? The fact remains, however, that if women are on some sort of linguistic pedestal in these regards, they have been </a:t>
            </a:r>
            <a:r>
              <a:rPr lang="en-GB" sz="2000" i="1" dirty="0">
                <a:latin typeface="Times New Roman" pitchFamily="18" charset="0"/>
                <a:cs typeface="Times New Roman" pitchFamily="18" charset="0"/>
              </a:rPr>
              <a:t>placed </a:t>
            </a:r>
            <a:r>
              <a:rPr lang="en-GB" sz="2000" dirty="0">
                <a:latin typeface="Times New Roman" pitchFamily="18" charset="0"/>
                <a:cs typeface="Times New Roman" pitchFamily="18" charset="0"/>
              </a:rPr>
              <a:t>there – and pedestals offer little room for movement.</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GB" dirty="0">
                <a:solidFill>
                  <a:schemeClr val="tx1"/>
                </a:solidFill>
                <a:effectLst/>
                <a:latin typeface="Times New Roman" pitchFamily="18" charset="0"/>
                <a:cs typeface="Times New Roman" pitchFamily="18" charset="0"/>
              </a:rPr>
              <a:t>Gender variations in speech</a:t>
            </a:r>
          </a:p>
        </p:txBody>
      </p:sp>
    </p:spTree>
    <p:extLst>
      <p:ext uri="{BB962C8B-B14F-4D97-AF65-F5344CB8AC3E}">
        <p14:creationId xmlns:p14="http://schemas.microsoft.com/office/powerpoint/2010/main" val="36519290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just">
              <a:lnSpc>
                <a:spcPct val="150000"/>
              </a:lnSpc>
              <a:buNone/>
            </a:pPr>
            <a:r>
              <a:rPr lang="en-GB" sz="2000" dirty="0">
                <a:latin typeface="Times New Roman" pitchFamily="18" charset="0"/>
                <a:cs typeface="Times New Roman" pitchFamily="18" charset="0"/>
              </a:rPr>
              <a:t>Subordinate social role implies less freedom of movement, greater insecurity, uncertainty and lack of confidence. It is exactly these features that were elucidated by Robin </a:t>
            </a:r>
            <a:r>
              <a:rPr lang="en-GB" sz="2000" dirty="0" err="1">
                <a:latin typeface="Times New Roman" pitchFamily="18" charset="0"/>
                <a:cs typeface="Times New Roman" pitchFamily="18" charset="0"/>
              </a:rPr>
              <a:t>Lakoff</a:t>
            </a:r>
            <a:r>
              <a:rPr lang="en-GB" sz="2000" dirty="0">
                <a:latin typeface="Times New Roman" pitchFamily="18" charset="0"/>
                <a:cs typeface="Times New Roman" pitchFamily="18" charset="0"/>
              </a:rPr>
              <a:t> (1973, 1975, 1990) in her much cited studies of women’s language. </a:t>
            </a:r>
          </a:p>
        </p:txBody>
      </p:sp>
      <p:sp>
        <p:nvSpPr>
          <p:cNvPr id="2" name="Title 1"/>
          <p:cNvSpPr>
            <a:spLocks noGrp="1"/>
          </p:cNvSpPr>
          <p:nvPr>
            <p:ph type="title"/>
          </p:nvPr>
        </p:nvSpPr>
        <p:spPr/>
        <p:txBody>
          <a:bodyPr/>
          <a:lstStyle/>
          <a:p>
            <a:pPr algn="ctr"/>
            <a:r>
              <a:rPr lang="en-GB" dirty="0">
                <a:solidFill>
                  <a:schemeClr val="tx1"/>
                </a:solidFill>
                <a:effectLst/>
                <a:latin typeface="Times New Roman" pitchFamily="18" charset="0"/>
                <a:cs typeface="Times New Roman" pitchFamily="18" charset="0"/>
              </a:rPr>
              <a:t>Gender variations in speech</a:t>
            </a:r>
          </a:p>
        </p:txBody>
      </p:sp>
    </p:spTree>
    <p:extLst>
      <p:ext uri="{BB962C8B-B14F-4D97-AF65-F5344CB8AC3E}">
        <p14:creationId xmlns:p14="http://schemas.microsoft.com/office/powerpoint/2010/main" val="36519290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109728" indent="0" algn="just">
              <a:buNone/>
            </a:pPr>
            <a:r>
              <a:rPr lang="en-GB" sz="2000" dirty="0">
                <a:latin typeface="Times New Roman" pitchFamily="18" charset="0"/>
                <a:cs typeface="Times New Roman" pitchFamily="18" charset="0"/>
              </a:rPr>
              <a:t>These include:</a:t>
            </a:r>
          </a:p>
          <a:p>
            <a:pPr marL="109728" indent="0" algn="just">
              <a:buNone/>
            </a:pPr>
            <a:r>
              <a:rPr lang="en-GB" sz="2000" dirty="0">
                <a:latin typeface="Times New Roman" pitchFamily="18" charset="0"/>
                <a:cs typeface="Times New Roman" pitchFamily="18" charset="0"/>
              </a:rPr>
              <a:t> </a:t>
            </a:r>
          </a:p>
          <a:p>
            <a:pPr marL="109728" indent="0" algn="just">
              <a:buNone/>
            </a:pPr>
            <a:r>
              <a:rPr lang="en-GB" sz="2000" dirty="0">
                <a:latin typeface="Times New Roman" pitchFamily="18" charset="0"/>
                <a:cs typeface="Times New Roman" pitchFamily="18" charset="0"/>
              </a:rPr>
              <a:t>(a) lexical ‘hedges’ or ‘fillers’ (</a:t>
            </a:r>
            <a:r>
              <a:rPr lang="en-GB" sz="2000" i="1" dirty="0">
                <a:latin typeface="Times New Roman" pitchFamily="18" charset="0"/>
                <a:cs typeface="Times New Roman" pitchFamily="18" charset="0"/>
              </a:rPr>
              <a:t>you know</a:t>
            </a:r>
            <a:r>
              <a:rPr lang="en-GB" sz="2000" dirty="0">
                <a:latin typeface="Times New Roman" pitchFamily="18" charset="0"/>
                <a:cs typeface="Times New Roman" pitchFamily="18" charset="0"/>
              </a:rPr>
              <a:t>, </a:t>
            </a:r>
            <a:r>
              <a:rPr lang="en-GB" sz="2000" i="1" dirty="0">
                <a:latin typeface="Times New Roman" pitchFamily="18" charset="0"/>
                <a:cs typeface="Times New Roman" pitchFamily="18" charset="0"/>
              </a:rPr>
              <a:t>sort of</a:t>
            </a:r>
            <a:r>
              <a:rPr lang="en-GB" sz="2000" dirty="0">
                <a:latin typeface="Times New Roman" pitchFamily="18" charset="0"/>
                <a:cs typeface="Times New Roman" pitchFamily="18" charset="0"/>
              </a:rPr>
              <a:t>, </a:t>
            </a:r>
            <a:r>
              <a:rPr lang="en-GB" sz="2000" i="1" dirty="0">
                <a:latin typeface="Times New Roman" pitchFamily="18" charset="0"/>
                <a:cs typeface="Times New Roman" pitchFamily="18" charset="0"/>
              </a:rPr>
              <a:t>you see</a:t>
            </a:r>
            <a:r>
              <a:rPr lang="en-GB" sz="2000" dirty="0">
                <a:latin typeface="Times New Roman" pitchFamily="18" charset="0"/>
                <a:cs typeface="Times New Roman" pitchFamily="18" charset="0"/>
              </a:rPr>
              <a:t>);</a:t>
            </a:r>
          </a:p>
          <a:p>
            <a:pPr marL="109728" indent="0" algn="just">
              <a:buNone/>
            </a:pPr>
            <a:r>
              <a:rPr lang="en-GB" sz="2000" dirty="0">
                <a:latin typeface="Times New Roman" pitchFamily="18" charset="0"/>
                <a:cs typeface="Times New Roman" pitchFamily="18" charset="0"/>
              </a:rPr>
              <a:t>(b) tag questions (</a:t>
            </a:r>
            <a:r>
              <a:rPr lang="en-GB" sz="2000" i="1" dirty="0">
                <a:latin typeface="Times New Roman" pitchFamily="18" charset="0"/>
                <a:cs typeface="Times New Roman" pitchFamily="18" charset="0"/>
              </a:rPr>
              <a:t>she’s very nice, isn’t she)</a:t>
            </a:r>
            <a:r>
              <a:rPr lang="en-GB" sz="2000" dirty="0">
                <a:latin typeface="Times New Roman" pitchFamily="18" charset="0"/>
                <a:cs typeface="Times New Roman" pitchFamily="18" charset="0"/>
              </a:rPr>
              <a:t>;</a:t>
            </a:r>
          </a:p>
          <a:p>
            <a:pPr marL="109728" indent="0" algn="just">
              <a:buNone/>
            </a:pPr>
            <a:r>
              <a:rPr lang="en-GB" sz="2000" dirty="0">
                <a:latin typeface="Times New Roman" pitchFamily="18" charset="0"/>
                <a:cs typeface="Times New Roman" pitchFamily="18" charset="0"/>
              </a:rPr>
              <a:t>(c) emotional, expressive but often ‘empty’ adjectives (</a:t>
            </a:r>
            <a:r>
              <a:rPr lang="en-GB" sz="2000" i="1" dirty="0">
                <a:latin typeface="Times New Roman" pitchFamily="18" charset="0"/>
                <a:cs typeface="Times New Roman" pitchFamily="18" charset="0"/>
              </a:rPr>
              <a:t>divine</a:t>
            </a:r>
            <a:r>
              <a:rPr lang="en-GB" sz="2000" dirty="0">
                <a:latin typeface="Times New Roman" pitchFamily="18" charset="0"/>
                <a:cs typeface="Times New Roman" pitchFamily="18" charset="0"/>
              </a:rPr>
              <a:t>, </a:t>
            </a:r>
            <a:r>
              <a:rPr lang="en-GB" sz="2000" i="1" dirty="0">
                <a:latin typeface="Times New Roman" pitchFamily="18" charset="0"/>
                <a:cs typeface="Times New Roman" pitchFamily="18" charset="0"/>
              </a:rPr>
              <a:t>charming</a:t>
            </a:r>
            <a:r>
              <a:rPr lang="en-GB" sz="2000" dirty="0">
                <a:latin typeface="Times New Roman" pitchFamily="18" charset="0"/>
                <a:cs typeface="Times New Roman" pitchFamily="18" charset="0"/>
              </a:rPr>
              <a:t>);</a:t>
            </a:r>
          </a:p>
          <a:p>
            <a:pPr marL="109728" indent="0" algn="just">
              <a:buNone/>
            </a:pPr>
            <a:r>
              <a:rPr lang="en-GB" sz="2000" dirty="0">
                <a:latin typeface="Times New Roman" pitchFamily="18" charset="0"/>
                <a:cs typeface="Times New Roman" pitchFamily="18" charset="0"/>
              </a:rPr>
              <a:t>(d) precise colour terms (</a:t>
            </a:r>
            <a:r>
              <a:rPr lang="en-GB" sz="2000" i="1" dirty="0">
                <a:latin typeface="Times New Roman" pitchFamily="18" charset="0"/>
                <a:cs typeface="Times New Roman" pitchFamily="18" charset="0"/>
              </a:rPr>
              <a:t>magenta</a:t>
            </a:r>
            <a:r>
              <a:rPr lang="en-GB" sz="2000" dirty="0">
                <a:latin typeface="Times New Roman" pitchFamily="18" charset="0"/>
                <a:cs typeface="Times New Roman" pitchFamily="18" charset="0"/>
              </a:rPr>
              <a:t>, </a:t>
            </a:r>
            <a:r>
              <a:rPr lang="en-GB" sz="2000" i="1" dirty="0">
                <a:latin typeface="Times New Roman" pitchFamily="18" charset="0"/>
                <a:cs typeface="Times New Roman" pitchFamily="18" charset="0"/>
              </a:rPr>
              <a:t>taupe</a:t>
            </a:r>
            <a:r>
              <a:rPr lang="en-GB" sz="2000" dirty="0">
                <a:latin typeface="Times New Roman" pitchFamily="18" charset="0"/>
                <a:cs typeface="Times New Roman" pitchFamily="18" charset="0"/>
              </a:rPr>
              <a:t>, </a:t>
            </a:r>
            <a:r>
              <a:rPr lang="en-GB" sz="2000" i="1" dirty="0">
                <a:latin typeface="Times New Roman" pitchFamily="18" charset="0"/>
                <a:cs typeface="Times New Roman" pitchFamily="18" charset="0"/>
              </a:rPr>
              <a:t>mauve</a:t>
            </a:r>
            <a:r>
              <a:rPr lang="en-GB" sz="2000" dirty="0">
                <a:latin typeface="Times New Roman" pitchFamily="18" charset="0"/>
                <a:cs typeface="Times New Roman" pitchFamily="18" charset="0"/>
              </a:rPr>
              <a:t>);</a:t>
            </a:r>
          </a:p>
          <a:p>
            <a:pPr marL="109728" indent="0" algn="just">
              <a:buNone/>
            </a:pPr>
            <a:r>
              <a:rPr lang="en-GB" sz="2000" dirty="0">
                <a:latin typeface="Times New Roman" pitchFamily="18" charset="0"/>
                <a:cs typeface="Times New Roman" pitchFamily="18" charset="0"/>
              </a:rPr>
              <a:t>(e) intensifiers (</a:t>
            </a:r>
            <a:r>
              <a:rPr lang="en-GB" sz="2000" i="1" dirty="0">
                <a:latin typeface="Times New Roman" pitchFamily="18" charset="0"/>
                <a:cs typeface="Times New Roman" pitchFamily="18" charset="0"/>
              </a:rPr>
              <a:t>I like him </a:t>
            </a:r>
            <a:r>
              <a:rPr lang="en-GB" sz="2000" dirty="0">
                <a:latin typeface="Times New Roman" pitchFamily="18" charset="0"/>
                <a:cs typeface="Times New Roman" pitchFamily="18" charset="0"/>
              </a:rPr>
              <a:t>so </a:t>
            </a:r>
            <a:r>
              <a:rPr lang="en-GB" sz="2000" i="1" dirty="0">
                <a:latin typeface="Times New Roman" pitchFamily="18" charset="0"/>
                <a:cs typeface="Times New Roman" pitchFamily="18" charset="0"/>
              </a:rPr>
              <a:t>much</a:t>
            </a:r>
            <a:r>
              <a:rPr lang="en-GB" sz="2000" dirty="0">
                <a:latin typeface="Times New Roman" pitchFamily="18" charset="0"/>
                <a:cs typeface="Times New Roman" pitchFamily="18" charset="0"/>
              </a:rPr>
              <a:t>);</a:t>
            </a:r>
          </a:p>
          <a:p>
            <a:pPr marL="109728" indent="0" algn="just">
              <a:buNone/>
            </a:pPr>
            <a:r>
              <a:rPr lang="en-GB" sz="2000" dirty="0">
                <a:latin typeface="Times New Roman" pitchFamily="18" charset="0"/>
                <a:cs typeface="Times New Roman" pitchFamily="18" charset="0"/>
              </a:rPr>
              <a:t>(f) excessive politeness, avoidance of commitment and </a:t>
            </a:r>
            <a:r>
              <a:rPr lang="en-GB" sz="2000" dirty="0" smtClean="0">
                <a:latin typeface="Times New Roman" pitchFamily="18" charset="0"/>
                <a:cs typeface="Times New Roman" pitchFamily="18" charset="0"/>
              </a:rPr>
              <a:t>indirect requests</a:t>
            </a:r>
            <a:r>
              <a:rPr lang="en-GB" sz="2000" dirty="0">
                <a:latin typeface="Times New Roman" pitchFamily="18" charset="0"/>
                <a:cs typeface="Times New Roman" pitchFamily="18" charset="0"/>
              </a:rPr>
              <a:t>;</a:t>
            </a:r>
          </a:p>
          <a:p>
            <a:pPr marL="109728" indent="0" algn="just">
              <a:buNone/>
            </a:pPr>
            <a:r>
              <a:rPr lang="en-GB" sz="2000" dirty="0">
                <a:latin typeface="Times New Roman" pitchFamily="18" charset="0"/>
                <a:cs typeface="Times New Roman" pitchFamily="18" charset="0"/>
              </a:rPr>
              <a:t>(g) euphemisms and avoidance of swearing;</a:t>
            </a:r>
          </a:p>
          <a:p>
            <a:pPr marL="109728" indent="0" algn="just">
              <a:buNone/>
            </a:pPr>
            <a:r>
              <a:rPr lang="en-GB" sz="2000" dirty="0">
                <a:latin typeface="Times New Roman" pitchFamily="18" charset="0"/>
                <a:cs typeface="Times New Roman" pitchFamily="18" charset="0"/>
              </a:rPr>
              <a:t>(h) emphatic stress (</a:t>
            </a:r>
            <a:r>
              <a:rPr lang="en-GB" sz="2000" i="1" dirty="0">
                <a:latin typeface="Times New Roman" pitchFamily="18" charset="0"/>
                <a:cs typeface="Times New Roman" pitchFamily="18" charset="0"/>
              </a:rPr>
              <a:t>it was a </a:t>
            </a:r>
            <a:r>
              <a:rPr lang="en-GB" sz="2000" dirty="0">
                <a:latin typeface="Times New Roman" pitchFamily="18" charset="0"/>
                <a:cs typeface="Times New Roman" pitchFamily="18" charset="0"/>
              </a:rPr>
              <a:t>brilliant </a:t>
            </a:r>
            <a:r>
              <a:rPr lang="en-GB" sz="2000" i="1" dirty="0">
                <a:latin typeface="Times New Roman" pitchFamily="18" charset="0"/>
                <a:cs typeface="Times New Roman" pitchFamily="18" charset="0"/>
              </a:rPr>
              <a:t>performance</a:t>
            </a:r>
            <a:r>
              <a:rPr lang="en-GB" sz="2000" dirty="0">
                <a:latin typeface="Times New Roman" pitchFamily="18" charset="0"/>
                <a:cs typeface="Times New Roman" pitchFamily="18" charset="0"/>
              </a:rPr>
              <a:t>);</a:t>
            </a:r>
          </a:p>
          <a:p>
            <a:pPr marL="109728" indent="0" algn="just">
              <a:buNone/>
            </a:pPr>
            <a:r>
              <a:rPr lang="en-GB" sz="2000" dirty="0">
                <a:latin typeface="Times New Roman" pitchFamily="18" charset="0"/>
                <a:cs typeface="Times New Roman" pitchFamily="18" charset="0"/>
              </a:rPr>
              <a:t>(</a:t>
            </a:r>
            <a:r>
              <a:rPr lang="en-GB" sz="2000" dirty="0" err="1">
                <a:latin typeface="Times New Roman" pitchFamily="18" charset="0"/>
                <a:cs typeface="Times New Roman" pitchFamily="18" charset="0"/>
              </a:rPr>
              <a:t>i</a:t>
            </a:r>
            <a:r>
              <a:rPr lang="en-GB" sz="2000" dirty="0">
                <a:latin typeface="Times New Roman" pitchFamily="18" charset="0"/>
                <a:cs typeface="Times New Roman" pitchFamily="18" charset="0"/>
              </a:rPr>
              <a:t>) use of diminutive forms;</a:t>
            </a:r>
          </a:p>
          <a:p>
            <a:pPr marL="109728" indent="0" algn="just">
              <a:buNone/>
            </a:pPr>
            <a:r>
              <a:rPr lang="en-GB" sz="2000" dirty="0">
                <a:latin typeface="Times New Roman" pitchFamily="18" charset="0"/>
                <a:cs typeface="Times New Roman" pitchFamily="18" charset="0"/>
              </a:rPr>
              <a:t>(j) collaborative rather than competitive conversational style;</a:t>
            </a:r>
          </a:p>
          <a:p>
            <a:pPr marL="109728" indent="0" algn="just">
              <a:buNone/>
            </a:pPr>
            <a:r>
              <a:rPr lang="en-GB" sz="2000" dirty="0">
                <a:latin typeface="Times New Roman" pitchFamily="18" charset="0"/>
                <a:cs typeface="Times New Roman" pitchFamily="18" charset="0"/>
              </a:rPr>
              <a:t>(k) greater use of gesture and intonation (i.e. nonverbal or </a:t>
            </a:r>
            <a:r>
              <a:rPr lang="en-GB" sz="2000" dirty="0" smtClean="0">
                <a:latin typeface="Times New Roman" pitchFamily="18" charset="0"/>
                <a:cs typeface="Times New Roman" pitchFamily="18" charset="0"/>
              </a:rPr>
              <a:t>paralinguistic accompaniments</a:t>
            </a:r>
            <a:r>
              <a:rPr lang="en-GB" sz="2000" dirty="0">
                <a:latin typeface="Times New Roman" pitchFamily="18" charset="0"/>
                <a:cs typeface="Times New Roman" pitchFamily="18" charset="0"/>
              </a:rPr>
              <a:t>);</a:t>
            </a:r>
          </a:p>
          <a:p>
            <a:pPr marL="109728" indent="0" algn="just">
              <a:buNone/>
            </a:pPr>
            <a:r>
              <a:rPr lang="en-GB" sz="2000" dirty="0">
                <a:latin typeface="Times New Roman" pitchFamily="18" charset="0"/>
                <a:cs typeface="Times New Roman" pitchFamily="18" charset="0"/>
              </a:rPr>
              <a:t>(l) ‘breathier’ voice quality;</a:t>
            </a:r>
          </a:p>
          <a:p>
            <a:pPr marL="109728" indent="0" algn="just">
              <a:buNone/>
            </a:pPr>
            <a:r>
              <a:rPr lang="en-GB" sz="2000" dirty="0">
                <a:latin typeface="Times New Roman" pitchFamily="18" charset="0"/>
                <a:cs typeface="Times New Roman" pitchFamily="18" charset="0"/>
              </a:rPr>
              <a:t>(m) imprecision in diction.</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GB" dirty="0">
                <a:solidFill>
                  <a:schemeClr val="tx1"/>
                </a:solidFill>
                <a:effectLst/>
                <a:latin typeface="Times New Roman" pitchFamily="18" charset="0"/>
                <a:cs typeface="Times New Roman" pitchFamily="18" charset="0"/>
              </a:rPr>
              <a:t>Gender variations in speech</a:t>
            </a:r>
          </a:p>
        </p:txBody>
      </p:sp>
    </p:spTree>
    <p:extLst>
      <p:ext uri="{BB962C8B-B14F-4D97-AF65-F5344CB8AC3E}">
        <p14:creationId xmlns:p14="http://schemas.microsoft.com/office/powerpoint/2010/main" val="36519290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just">
              <a:lnSpc>
                <a:spcPct val="150000"/>
              </a:lnSpc>
              <a:buNone/>
            </a:pPr>
            <a:r>
              <a:rPr lang="en-GB" sz="2000" dirty="0">
                <a:latin typeface="Times New Roman" pitchFamily="18" charset="0"/>
                <a:cs typeface="Times New Roman" pitchFamily="18" charset="0"/>
              </a:rPr>
              <a:t>More fine-grained analyses of gender differences in speech reveal that ‘women’s’ features, greater female politeness, increased use of standard variants and so on may all imply more about genuine facilitative and supportive desires than they do about insecurity and lack of confidence. The broader point, of course, is that men and women may use language for different social purposes, having been socialised in different ways from earliest childhood.</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GB" dirty="0">
                <a:solidFill>
                  <a:schemeClr val="tx1"/>
                </a:solidFill>
                <a:effectLst/>
                <a:latin typeface="Times New Roman" pitchFamily="18" charset="0"/>
                <a:cs typeface="Times New Roman" pitchFamily="18" charset="0"/>
              </a:rPr>
              <a:t>Gender variations in speech</a:t>
            </a:r>
          </a:p>
        </p:txBody>
      </p:sp>
    </p:spTree>
    <p:extLst>
      <p:ext uri="{BB962C8B-B14F-4D97-AF65-F5344CB8AC3E}">
        <p14:creationId xmlns:p14="http://schemas.microsoft.com/office/powerpoint/2010/main" val="36519290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09728" indent="0" algn="just">
              <a:lnSpc>
                <a:spcPct val="150000"/>
              </a:lnSpc>
              <a:buNone/>
            </a:pPr>
            <a:r>
              <a:rPr lang="en-GB" sz="2000" dirty="0">
                <a:latin typeface="Times New Roman" pitchFamily="18" charset="0"/>
                <a:cs typeface="Times New Roman" pitchFamily="18" charset="0"/>
              </a:rPr>
              <a:t>If we return for a moment to proverbial aphorism, the most general proposition is that speech may be silver, but silence is golden. It is better to remain silent and be thought a fool, said Abraham Lincoln, than to open one’s mouth and remove all doubt. The picture here contrasts the garrulous ass with the strong, silent type, and there is the further suggestion that, with wisdom, one expects taciturnity. The German proverbial assertion about silver and gold (</a:t>
            </a:r>
            <a:r>
              <a:rPr lang="en-GB" sz="2000" i="1" dirty="0" err="1">
                <a:latin typeface="Times New Roman" pitchFamily="18" charset="0"/>
                <a:cs typeface="Times New Roman" pitchFamily="18" charset="0"/>
              </a:rPr>
              <a:t>Reden</a:t>
            </a:r>
            <a:r>
              <a:rPr lang="en-GB" sz="2000" i="1" dirty="0">
                <a:latin typeface="Times New Roman" pitchFamily="18" charset="0"/>
                <a:cs typeface="Times New Roman" pitchFamily="18" charset="0"/>
              </a:rPr>
              <a:t> </a:t>
            </a:r>
            <a:r>
              <a:rPr lang="en-GB" sz="2000" i="1" dirty="0" err="1">
                <a:latin typeface="Times New Roman" pitchFamily="18" charset="0"/>
                <a:cs typeface="Times New Roman" pitchFamily="18" charset="0"/>
              </a:rPr>
              <a:t>ist</a:t>
            </a:r>
            <a:r>
              <a:rPr lang="en-GB" sz="2000" i="1" dirty="0">
                <a:latin typeface="Times New Roman" pitchFamily="18" charset="0"/>
                <a:cs typeface="Times New Roman" pitchFamily="18" charset="0"/>
              </a:rPr>
              <a:t> Silber, </a:t>
            </a:r>
            <a:r>
              <a:rPr lang="en-GB" sz="2000" i="1" dirty="0" err="1">
                <a:latin typeface="Times New Roman" pitchFamily="18" charset="0"/>
                <a:cs typeface="Times New Roman" pitchFamily="18" charset="0"/>
              </a:rPr>
              <a:t>Schweigen</a:t>
            </a:r>
            <a:r>
              <a:rPr lang="en-GB" sz="2000" i="1" dirty="0">
                <a:latin typeface="Times New Roman" pitchFamily="18" charset="0"/>
                <a:cs typeface="Times New Roman" pitchFamily="18" charset="0"/>
              </a:rPr>
              <a:t> </a:t>
            </a:r>
            <a:r>
              <a:rPr lang="en-GB" sz="2000" i="1" dirty="0" err="1">
                <a:latin typeface="Times New Roman" pitchFamily="18" charset="0"/>
                <a:cs typeface="Times New Roman" pitchFamily="18" charset="0"/>
              </a:rPr>
              <a:t>ist</a:t>
            </a:r>
            <a:r>
              <a:rPr lang="en-GB" sz="2000" i="1" dirty="0">
                <a:latin typeface="Times New Roman" pitchFamily="18" charset="0"/>
                <a:cs typeface="Times New Roman" pitchFamily="18" charset="0"/>
              </a:rPr>
              <a:t> Gold</a:t>
            </a:r>
            <a:r>
              <a:rPr lang="en-GB" sz="2000" dirty="0">
                <a:latin typeface="Times New Roman" pitchFamily="18" charset="0"/>
                <a:cs typeface="Times New Roman" pitchFamily="18" charset="0"/>
              </a:rPr>
              <a:t>) is amplified by the further note that talking is natural (and common), while silence is wise (and rarer): thus, </a:t>
            </a:r>
            <a:r>
              <a:rPr lang="en-GB" sz="2000" i="1" dirty="0" err="1">
                <a:latin typeface="Times New Roman" pitchFamily="18" charset="0"/>
                <a:cs typeface="Times New Roman" pitchFamily="18" charset="0"/>
              </a:rPr>
              <a:t>Reden</a:t>
            </a:r>
            <a:r>
              <a:rPr lang="en-GB" sz="2000" i="1" dirty="0">
                <a:latin typeface="Times New Roman" pitchFamily="18" charset="0"/>
                <a:cs typeface="Times New Roman" pitchFamily="18" charset="0"/>
              </a:rPr>
              <a:t> </a:t>
            </a:r>
            <a:r>
              <a:rPr lang="en-GB" sz="2000" i="1" dirty="0" err="1">
                <a:latin typeface="Times New Roman" pitchFamily="18" charset="0"/>
                <a:cs typeface="Times New Roman" pitchFamily="18" charset="0"/>
              </a:rPr>
              <a:t>kommt</a:t>
            </a:r>
            <a:r>
              <a:rPr lang="en-GB" sz="2000" i="1" dirty="0">
                <a:latin typeface="Times New Roman" pitchFamily="18" charset="0"/>
                <a:cs typeface="Times New Roman" pitchFamily="18" charset="0"/>
              </a:rPr>
              <a:t> von </a:t>
            </a:r>
            <a:r>
              <a:rPr lang="en-GB" sz="2000" i="1" dirty="0" err="1">
                <a:latin typeface="Times New Roman" pitchFamily="18" charset="0"/>
                <a:cs typeface="Times New Roman" pitchFamily="18" charset="0"/>
              </a:rPr>
              <a:t>Natur</a:t>
            </a:r>
            <a:r>
              <a:rPr lang="en-GB" sz="2000" i="1" dirty="0">
                <a:latin typeface="Times New Roman" pitchFamily="18" charset="0"/>
                <a:cs typeface="Times New Roman" pitchFamily="18" charset="0"/>
              </a:rPr>
              <a:t>, </a:t>
            </a:r>
            <a:r>
              <a:rPr lang="en-GB" sz="2000" i="1" dirty="0" err="1">
                <a:latin typeface="Times New Roman" pitchFamily="18" charset="0"/>
                <a:cs typeface="Times New Roman" pitchFamily="18" charset="0"/>
              </a:rPr>
              <a:t>Schweigen</a:t>
            </a:r>
            <a:r>
              <a:rPr lang="en-GB" sz="2000" i="1" dirty="0">
                <a:latin typeface="Times New Roman" pitchFamily="18" charset="0"/>
                <a:cs typeface="Times New Roman" pitchFamily="18" charset="0"/>
              </a:rPr>
              <a:t> </a:t>
            </a:r>
            <a:r>
              <a:rPr lang="en-GB" sz="2000" i="1" dirty="0" err="1">
                <a:latin typeface="Times New Roman" pitchFamily="18" charset="0"/>
                <a:cs typeface="Times New Roman" pitchFamily="18" charset="0"/>
              </a:rPr>
              <a:t>vom</a:t>
            </a:r>
            <a:r>
              <a:rPr lang="en-GB" sz="2000" dirty="0">
                <a:latin typeface="Times New Roman" pitchFamily="18" charset="0"/>
                <a:cs typeface="Times New Roman" pitchFamily="18" charset="0"/>
              </a:rPr>
              <a:t> </a:t>
            </a:r>
            <a:r>
              <a:rPr lang="en-GB" sz="2000" i="1" dirty="0" err="1">
                <a:latin typeface="Times New Roman" pitchFamily="18" charset="0"/>
                <a:cs typeface="Times New Roman" pitchFamily="18" charset="0"/>
              </a:rPr>
              <a:t>Verstande</a:t>
            </a:r>
            <a:r>
              <a:rPr lang="en-GB" sz="2000" i="1" dirty="0">
                <a:latin typeface="Times New Roman" pitchFamily="18" charset="0"/>
                <a:cs typeface="Times New Roman" pitchFamily="18" charset="0"/>
              </a:rPr>
              <a:t>. </a:t>
            </a:r>
            <a:r>
              <a:rPr lang="en-GB" sz="2000" dirty="0">
                <a:latin typeface="Times New Roman" pitchFamily="18" charset="0"/>
                <a:cs typeface="Times New Roman" pitchFamily="18" charset="0"/>
              </a:rPr>
              <a:t>No prizes are awarded for deducing the gender linkages that have suggested themselves here. </a:t>
            </a:r>
          </a:p>
        </p:txBody>
      </p:sp>
      <p:sp>
        <p:nvSpPr>
          <p:cNvPr id="2" name="Title 1"/>
          <p:cNvSpPr>
            <a:spLocks noGrp="1"/>
          </p:cNvSpPr>
          <p:nvPr>
            <p:ph type="title"/>
          </p:nvPr>
        </p:nvSpPr>
        <p:spPr/>
        <p:txBody>
          <a:bodyPr/>
          <a:lstStyle/>
          <a:p>
            <a:pPr algn="ctr"/>
            <a:r>
              <a:rPr lang="en-GB" dirty="0" smtClean="0">
                <a:solidFill>
                  <a:schemeClr val="tx1"/>
                </a:solidFill>
                <a:effectLst/>
                <a:latin typeface="Times New Roman" pitchFamily="18" charset="0"/>
                <a:cs typeface="Times New Roman" pitchFamily="18" charset="0"/>
              </a:rPr>
              <a:t>Verbosity and silence</a:t>
            </a:r>
            <a:endParaRPr lang="en-GB"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6519290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just">
              <a:lnSpc>
                <a:spcPct val="150000"/>
              </a:lnSpc>
              <a:buNone/>
            </a:pPr>
            <a:r>
              <a:rPr lang="en-GB" sz="2000" dirty="0">
                <a:latin typeface="Times New Roman" pitchFamily="18" charset="0"/>
                <a:cs typeface="Times New Roman" pitchFamily="18" charset="0"/>
              </a:rPr>
              <a:t>Woman, the more ‘natural’ of the sexes or genders (see above) is inevitably also more ‘common’; wisdom thus comes less frequently to her than it does to man. Besides, lacking the physicality of </a:t>
            </a:r>
            <a:r>
              <a:rPr lang="en-GB" sz="2000" dirty="0" err="1">
                <a:latin typeface="Times New Roman" pitchFamily="18" charset="0"/>
                <a:cs typeface="Times New Roman" pitchFamily="18" charset="0"/>
              </a:rPr>
              <a:t>men,women</a:t>
            </a:r>
            <a:r>
              <a:rPr lang="en-GB" sz="2000" dirty="0">
                <a:latin typeface="Times New Roman" pitchFamily="18" charset="0"/>
                <a:cs typeface="Times New Roman" pitchFamily="18" charset="0"/>
              </a:rPr>
              <a:t> find that </a:t>
            </a:r>
            <a:r>
              <a:rPr lang="en-GB" sz="2000" i="1" dirty="0">
                <a:latin typeface="Times New Roman" pitchFamily="18" charset="0"/>
                <a:cs typeface="Times New Roman" pitchFamily="18" charset="0"/>
              </a:rPr>
              <a:t>la langue </a:t>
            </a:r>
            <a:r>
              <a:rPr lang="en-GB" sz="2000" i="1" dirty="0" err="1">
                <a:latin typeface="Times New Roman" pitchFamily="18" charset="0"/>
                <a:cs typeface="Times New Roman" pitchFamily="18" charset="0"/>
              </a:rPr>
              <a:t>est</a:t>
            </a:r>
            <a:r>
              <a:rPr lang="en-GB" sz="2000" i="1" dirty="0">
                <a:latin typeface="Times New Roman" pitchFamily="18" charset="0"/>
                <a:cs typeface="Times New Roman" pitchFamily="18" charset="0"/>
              </a:rPr>
              <a:t> </a:t>
            </a:r>
            <a:r>
              <a:rPr lang="en-GB" sz="2000" i="1" dirty="0" err="1">
                <a:latin typeface="Times New Roman" pitchFamily="18" charset="0"/>
                <a:cs typeface="Times New Roman" pitchFamily="18" charset="0"/>
              </a:rPr>
              <a:t>leur´ep´ee</a:t>
            </a:r>
            <a:r>
              <a:rPr lang="en-GB" sz="2000" dirty="0">
                <a:latin typeface="Times New Roman" pitchFamily="18" charset="0"/>
                <a:cs typeface="Times New Roman" pitchFamily="18" charset="0"/>
              </a:rPr>
              <a:t>, and it is a sword that they will not let rust. This, despite the fact that they are so often reminded about that golden silence that not only reflects sagacity but also – and even more importantly – obedience and submission. Silence may be the best ornament of a woman, but it is one she all too </a:t>
            </a:r>
            <a:r>
              <a:rPr lang="en-GB" sz="2000" dirty="0" smtClean="0">
                <a:latin typeface="Times New Roman" pitchFamily="18" charset="0"/>
                <a:cs typeface="Times New Roman" pitchFamily="18" charset="0"/>
              </a:rPr>
              <a:t>seldom wears</a:t>
            </a:r>
            <a:r>
              <a:rPr lang="en-GB" sz="2000" dirty="0">
                <a:latin typeface="Times New Roman" pitchFamily="18" charset="0"/>
                <a:cs typeface="Times New Roman" pitchFamily="18" charset="0"/>
              </a:rPr>
              <a:t>. In fact, however, there is abundant evidence that men talk more than women.</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GB" dirty="0">
                <a:solidFill>
                  <a:schemeClr val="tx1"/>
                </a:solidFill>
                <a:effectLst/>
                <a:latin typeface="Times New Roman" pitchFamily="18" charset="0"/>
                <a:cs typeface="Times New Roman" pitchFamily="18" charset="0"/>
              </a:rPr>
              <a:t>Verbosity and silence</a:t>
            </a:r>
          </a:p>
        </p:txBody>
      </p:sp>
    </p:spTree>
    <p:extLst>
      <p:ext uri="{BB962C8B-B14F-4D97-AF65-F5344CB8AC3E}">
        <p14:creationId xmlns:p14="http://schemas.microsoft.com/office/powerpoint/2010/main" val="36519290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09728" indent="0" algn="just">
              <a:lnSpc>
                <a:spcPct val="150000"/>
              </a:lnSpc>
              <a:buNone/>
            </a:pPr>
            <a:r>
              <a:rPr lang="en-GB" sz="2000" dirty="0">
                <a:latin typeface="Times New Roman" pitchFamily="18" charset="0"/>
                <a:cs typeface="Times New Roman" pitchFamily="18" charset="0"/>
              </a:rPr>
              <a:t>Words may refer to males or females, or to things that have become associated with these categories. In English, therefore, we find ‘he’ and ‘she’, ‘actor’ and ‘actress’, as well as some less obvious ascriptions – that designate ships as feminine, for instance. Other languages also have a ‘neuter’ gender (and, in English, ‘it’ is a neuter pronoun). It can be difficult to understand some gender allocations: in German, for instance, ‘knife’ (</a:t>
            </a:r>
            <a:r>
              <a:rPr lang="en-GB" sz="2000" i="1" dirty="0" err="1">
                <a:latin typeface="Times New Roman" pitchFamily="18" charset="0"/>
                <a:cs typeface="Times New Roman" pitchFamily="18" charset="0"/>
              </a:rPr>
              <a:t>messer</a:t>
            </a:r>
            <a:r>
              <a:rPr lang="en-GB" sz="2000" dirty="0">
                <a:latin typeface="Times New Roman" pitchFamily="18" charset="0"/>
                <a:cs typeface="Times New Roman" pitchFamily="18" charset="0"/>
              </a:rPr>
              <a:t>), ‘fork’ (</a:t>
            </a:r>
            <a:r>
              <a:rPr lang="en-GB" sz="2000" i="1" dirty="0" err="1">
                <a:latin typeface="Times New Roman" pitchFamily="18" charset="0"/>
                <a:cs typeface="Times New Roman" pitchFamily="18" charset="0"/>
              </a:rPr>
              <a:t>gabel</a:t>
            </a:r>
            <a:r>
              <a:rPr lang="en-GB" sz="2000" dirty="0">
                <a:latin typeface="Times New Roman" pitchFamily="18" charset="0"/>
                <a:cs typeface="Times New Roman" pitchFamily="18" charset="0"/>
              </a:rPr>
              <a:t>) and ‘spoon’ (</a:t>
            </a:r>
            <a:r>
              <a:rPr lang="en-GB" sz="2000" i="1" dirty="0" err="1">
                <a:latin typeface="Times New Roman" pitchFamily="18" charset="0"/>
                <a:cs typeface="Times New Roman" pitchFamily="18" charset="0"/>
              </a:rPr>
              <a:t>l¨offel</a:t>
            </a:r>
            <a:r>
              <a:rPr lang="en-GB" sz="2000" dirty="0">
                <a:latin typeface="Times New Roman" pitchFamily="18" charset="0"/>
                <a:cs typeface="Times New Roman" pitchFamily="18" charset="0"/>
              </a:rPr>
              <a:t>) are, respectively, neuter, feminine and masculine. In both French and Italian, the moon (</a:t>
            </a:r>
            <a:r>
              <a:rPr lang="en-GB" sz="2000" i="1" dirty="0" err="1">
                <a:latin typeface="Times New Roman" pitchFamily="18" charset="0"/>
                <a:cs typeface="Times New Roman" pitchFamily="18" charset="0"/>
              </a:rPr>
              <a:t>lune</a:t>
            </a:r>
            <a:r>
              <a:rPr lang="en-GB" sz="2000" dirty="0">
                <a:latin typeface="Times New Roman" pitchFamily="18" charset="0"/>
                <a:cs typeface="Times New Roman" pitchFamily="18" charset="0"/>
              </a:rPr>
              <a:t>, </a:t>
            </a:r>
            <a:r>
              <a:rPr lang="en-GB" sz="2000" i="1" dirty="0" err="1">
                <a:latin typeface="Times New Roman" pitchFamily="18" charset="0"/>
                <a:cs typeface="Times New Roman" pitchFamily="18" charset="0"/>
              </a:rPr>
              <a:t>luna</a:t>
            </a:r>
            <a:r>
              <a:rPr lang="en-GB" sz="2000" dirty="0">
                <a:latin typeface="Times New Roman" pitchFamily="18" charset="0"/>
                <a:cs typeface="Times New Roman" pitchFamily="18" charset="0"/>
              </a:rPr>
              <a:t>) is feminine, and the sun (</a:t>
            </a:r>
            <a:r>
              <a:rPr lang="en-GB" sz="2000" i="1" dirty="0">
                <a:latin typeface="Times New Roman" pitchFamily="18" charset="0"/>
                <a:cs typeface="Times New Roman" pitchFamily="18" charset="0"/>
              </a:rPr>
              <a:t>sole</a:t>
            </a:r>
            <a:r>
              <a:rPr lang="en-GB" sz="2000" dirty="0">
                <a:latin typeface="Times New Roman" pitchFamily="18" charset="0"/>
                <a:cs typeface="Times New Roman" pitchFamily="18" charset="0"/>
              </a:rPr>
              <a:t>, </a:t>
            </a:r>
            <a:r>
              <a:rPr lang="en-GB" sz="2000" i="1" dirty="0" err="1">
                <a:latin typeface="Times New Roman" pitchFamily="18" charset="0"/>
                <a:cs typeface="Times New Roman" pitchFamily="18" charset="0"/>
              </a:rPr>
              <a:t>soleil</a:t>
            </a:r>
            <a:r>
              <a:rPr lang="en-GB" sz="2000" dirty="0">
                <a:latin typeface="Times New Roman" pitchFamily="18" charset="0"/>
                <a:cs typeface="Times New Roman" pitchFamily="18" charset="0"/>
              </a:rPr>
              <a:t>) is masculine; in German, however, the moon (</a:t>
            </a:r>
            <a:r>
              <a:rPr lang="en-GB" sz="2000" i="1" dirty="0" err="1">
                <a:latin typeface="Times New Roman" pitchFamily="18" charset="0"/>
                <a:cs typeface="Times New Roman" pitchFamily="18" charset="0"/>
              </a:rPr>
              <a:t>mond</a:t>
            </a:r>
            <a:r>
              <a:rPr lang="en-GB" sz="2000" dirty="0">
                <a:latin typeface="Times New Roman" pitchFamily="18" charset="0"/>
                <a:cs typeface="Times New Roman" pitchFamily="18" charset="0"/>
              </a:rPr>
              <a:t>) is masculine and the sun (</a:t>
            </a:r>
            <a:r>
              <a:rPr lang="en-GB" sz="2000" i="1" dirty="0" err="1">
                <a:latin typeface="Times New Roman" pitchFamily="18" charset="0"/>
                <a:cs typeface="Times New Roman" pitchFamily="18" charset="0"/>
              </a:rPr>
              <a:t>sonne</a:t>
            </a:r>
            <a:r>
              <a:rPr lang="en-GB" sz="2000" dirty="0">
                <a:latin typeface="Times New Roman" pitchFamily="18" charset="0"/>
                <a:cs typeface="Times New Roman" pitchFamily="18" charset="0"/>
              </a:rPr>
              <a:t>) is feminine.</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GB" dirty="0" smtClean="0">
                <a:solidFill>
                  <a:schemeClr val="tx1"/>
                </a:solidFill>
                <a:effectLst/>
                <a:latin typeface="Times New Roman" pitchFamily="18" charset="0"/>
                <a:cs typeface="Times New Roman" pitchFamily="18" charset="0"/>
              </a:rPr>
              <a:t>Language and gender</a:t>
            </a:r>
            <a:endParaRPr lang="en-GB"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7472160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just">
              <a:lnSpc>
                <a:spcPct val="150000"/>
              </a:lnSpc>
              <a:buNone/>
            </a:pPr>
            <a:r>
              <a:rPr lang="en-GB" sz="2000" dirty="0">
                <a:latin typeface="Times New Roman" pitchFamily="18" charset="0"/>
                <a:cs typeface="Times New Roman" pitchFamily="18" charset="0"/>
              </a:rPr>
              <a:t>The current sense of ‘gender’ as an indication of the masculine or feminine behaviour of men and women dates only from about 1960. It is usually, and usefully, distinguished from ‘sex’: biological characteristics define the latter, while gender, although built upon biological categorisation, is a social construction.</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GB" dirty="0">
                <a:solidFill>
                  <a:schemeClr val="tx1"/>
                </a:solidFill>
                <a:effectLst/>
                <a:latin typeface="Times New Roman" pitchFamily="18" charset="0"/>
                <a:cs typeface="Times New Roman" pitchFamily="18" charset="0"/>
              </a:rPr>
              <a:t>Language and gender</a:t>
            </a:r>
          </a:p>
        </p:txBody>
      </p:sp>
    </p:spTree>
    <p:extLst>
      <p:ext uri="{BB962C8B-B14F-4D97-AF65-F5344CB8AC3E}">
        <p14:creationId xmlns:p14="http://schemas.microsoft.com/office/powerpoint/2010/main" val="36519290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just">
              <a:lnSpc>
                <a:spcPct val="150000"/>
              </a:lnSpc>
              <a:buNone/>
            </a:pPr>
            <a:r>
              <a:rPr lang="en-GB" sz="2000" dirty="0">
                <a:latin typeface="Times New Roman" pitchFamily="18" charset="0"/>
                <a:cs typeface="Times New Roman" pitchFamily="18" charset="0"/>
              </a:rPr>
              <a:t>A good place to begin here is with the folk ‘wisdom’ reflected in proverbs, sayings and quotations: these bear some relationship to the laws and mores of a society, and they can tell us something of social attitudes. Many of them encapsulate views of men and women.</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GB" dirty="0" smtClean="0">
                <a:solidFill>
                  <a:schemeClr val="tx1"/>
                </a:solidFill>
                <a:effectLst/>
                <a:latin typeface="Times New Roman" pitchFamily="18" charset="0"/>
                <a:cs typeface="Times New Roman" pitchFamily="18" charset="0"/>
              </a:rPr>
              <a:t>Stereotyping sex and gender</a:t>
            </a:r>
            <a:endParaRPr lang="en-GB"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6519290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just">
              <a:lnSpc>
                <a:spcPct val="150000"/>
              </a:lnSpc>
              <a:buNone/>
            </a:pPr>
            <a:r>
              <a:rPr lang="en-GB" sz="2000" dirty="0">
                <a:latin typeface="Times New Roman" pitchFamily="18" charset="0"/>
                <a:cs typeface="Times New Roman" pitchFamily="18" charset="0"/>
              </a:rPr>
              <a:t>These sorts of statements suggest an interesting difference in perceptions of men and women beyond the immediate and obvious one. The character of woman has traditionally been seen as more superficial, and as possessing less moral depth, than that of man: </a:t>
            </a:r>
            <a:r>
              <a:rPr lang="en-GB" sz="2000" i="1" dirty="0">
                <a:latin typeface="Times New Roman" pitchFamily="18" charset="0"/>
                <a:cs typeface="Times New Roman" pitchFamily="18" charset="0"/>
              </a:rPr>
              <a:t>la donna `e mobile</a:t>
            </a:r>
            <a:r>
              <a:rPr lang="en-GB" sz="2000" dirty="0">
                <a:latin typeface="Times New Roman" pitchFamily="18" charset="0"/>
                <a:cs typeface="Times New Roman" pitchFamily="18" charset="0"/>
              </a:rPr>
              <a:t>, after all. Women who seemed competent in matters of morals and intellect were generally regarded as anomalies, and their achievements were likely to be belittled.</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GB" dirty="0">
                <a:solidFill>
                  <a:schemeClr val="tx1"/>
                </a:solidFill>
                <a:effectLst/>
                <a:latin typeface="Times New Roman" pitchFamily="18" charset="0"/>
                <a:cs typeface="Times New Roman" pitchFamily="18" charset="0"/>
              </a:rPr>
              <a:t>Stereotyping sex and gender</a:t>
            </a:r>
          </a:p>
        </p:txBody>
      </p:sp>
    </p:spTree>
    <p:extLst>
      <p:ext uri="{BB962C8B-B14F-4D97-AF65-F5344CB8AC3E}">
        <p14:creationId xmlns:p14="http://schemas.microsoft.com/office/powerpoint/2010/main" val="36519290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just">
              <a:buNone/>
            </a:pPr>
            <a:r>
              <a:rPr lang="en-GB" sz="2000" dirty="0">
                <a:latin typeface="Times New Roman" pitchFamily="18" charset="0"/>
                <a:cs typeface="Times New Roman" pitchFamily="18" charset="0"/>
              </a:rPr>
              <a:t>The greatest variation, of course, would be found in a speech community in which men and women spoke different languages.</a:t>
            </a:r>
          </a:p>
          <a:p>
            <a:pPr marL="109728" indent="0" algn="just">
              <a:buNone/>
            </a:pPr>
            <a:endParaRPr lang="en-GB" sz="2000" dirty="0">
              <a:latin typeface="Times New Roman" pitchFamily="18" charset="0"/>
              <a:cs typeface="Times New Roman" pitchFamily="18" charset="0"/>
            </a:endParaRPr>
          </a:p>
          <a:p>
            <a:pPr marL="109728" indent="0" algn="just">
              <a:buNone/>
            </a:pPr>
            <a:r>
              <a:rPr lang="en-GB" sz="2000" dirty="0">
                <a:latin typeface="Times New Roman" pitchFamily="18" charset="0"/>
                <a:cs typeface="Times New Roman" pitchFamily="18" charset="0"/>
              </a:rPr>
              <a:t>It would indeed be odd to find men and women unable to understand each other’s language, but there are situations in which women customarily speak language A and men language B, and where the two sexes are bilingual.</a:t>
            </a:r>
          </a:p>
          <a:p>
            <a:pPr marL="109728" indent="0" algn="just">
              <a:buNone/>
            </a:pPr>
            <a:r>
              <a:rPr lang="en-GB" sz="2000" dirty="0">
                <a:latin typeface="Times New Roman" pitchFamily="18" charset="0"/>
                <a:cs typeface="Times New Roman" pitchFamily="18" charset="0"/>
              </a:rPr>
              <a:t> </a:t>
            </a:r>
          </a:p>
          <a:p>
            <a:pPr marL="109728" indent="0" algn="just">
              <a:buNone/>
            </a:pPr>
            <a:r>
              <a:rPr lang="en-GB" sz="2000" dirty="0">
                <a:latin typeface="Times New Roman" pitchFamily="18" charset="0"/>
                <a:cs typeface="Times New Roman" pitchFamily="18" charset="0"/>
              </a:rPr>
              <a:t>There are languages in which the sex of the </a:t>
            </a:r>
            <a:r>
              <a:rPr lang="en-GB" sz="2000" i="1" dirty="0">
                <a:latin typeface="Times New Roman" pitchFamily="18" charset="0"/>
                <a:cs typeface="Times New Roman" pitchFamily="18" charset="0"/>
              </a:rPr>
              <a:t>listener </a:t>
            </a:r>
            <a:r>
              <a:rPr lang="en-GB" sz="2000" dirty="0">
                <a:latin typeface="Times New Roman" pitchFamily="18" charset="0"/>
                <a:cs typeface="Times New Roman" pitchFamily="18" charset="0"/>
              </a:rPr>
              <a:t>rather than that of the speaker determines the variant used, and there are others in which the sex of </a:t>
            </a:r>
            <a:r>
              <a:rPr lang="en-GB" sz="2000" i="1" dirty="0">
                <a:latin typeface="Times New Roman" pitchFamily="18" charset="0"/>
                <a:cs typeface="Times New Roman" pitchFamily="18" charset="0"/>
              </a:rPr>
              <a:t>both </a:t>
            </a:r>
            <a:r>
              <a:rPr lang="en-GB" sz="2000" dirty="0">
                <a:latin typeface="Times New Roman" pitchFamily="18" charset="0"/>
                <a:cs typeface="Times New Roman" pitchFamily="18" charset="0"/>
              </a:rPr>
              <a:t>speaker and listener is influential.</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GB" dirty="0" smtClean="0">
                <a:solidFill>
                  <a:schemeClr val="tx1"/>
                </a:solidFill>
                <a:effectLst/>
                <a:latin typeface="Times New Roman" pitchFamily="18" charset="0"/>
                <a:cs typeface="Times New Roman" pitchFamily="18" charset="0"/>
              </a:rPr>
              <a:t>Gender variations in speech</a:t>
            </a:r>
            <a:endParaRPr lang="en-GB"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6519290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just">
              <a:lnSpc>
                <a:spcPct val="150000"/>
              </a:lnSpc>
              <a:buNone/>
            </a:pPr>
            <a:r>
              <a:rPr lang="en-GB" sz="2000" dirty="0">
                <a:latin typeface="Times New Roman" pitchFamily="18" charset="0"/>
                <a:cs typeface="Times New Roman" pitchFamily="18" charset="0"/>
              </a:rPr>
              <a:t>Why do such differences exist? In some cases, social and religious taboos can have linguistic consequences. In others, women’s forms appear to be older than the men’s: changes have occurred in men’s speech which the women have yet to adopt. It is a common </a:t>
            </a:r>
            <a:r>
              <a:rPr lang="en-GB" sz="2000" dirty="0" smtClean="0">
                <a:latin typeface="Times New Roman" pitchFamily="18" charset="0"/>
                <a:cs typeface="Times New Roman" pitchFamily="18" charset="0"/>
              </a:rPr>
              <a:t>observation that </a:t>
            </a:r>
            <a:r>
              <a:rPr lang="en-GB" sz="2000" dirty="0">
                <a:latin typeface="Times New Roman" pitchFamily="18" charset="0"/>
                <a:cs typeface="Times New Roman" pitchFamily="18" charset="0"/>
              </a:rPr>
              <a:t>women’s linguistic patterns tend, overall, to be more conservative than those of men. Related to this, and supporting the maintenance of distinctions, is the view – expressed more in some cultures than in others – that the older forms are </a:t>
            </a:r>
            <a:r>
              <a:rPr lang="en-GB" sz="2000" i="1" dirty="0">
                <a:latin typeface="Times New Roman" pitchFamily="18" charset="0"/>
                <a:cs typeface="Times New Roman" pitchFamily="18" charset="0"/>
              </a:rPr>
              <a:t>better.</a:t>
            </a:r>
            <a:endParaRPr lang="en-GB" sz="2000" dirty="0">
              <a:latin typeface="Times New Roman" pitchFamily="18" charset="0"/>
              <a:cs typeface="Times New Roman" pitchFamily="18" charset="0"/>
            </a:endParaRP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GB" dirty="0">
                <a:solidFill>
                  <a:schemeClr val="tx1"/>
                </a:solidFill>
                <a:effectLst/>
                <a:latin typeface="Times New Roman" pitchFamily="18" charset="0"/>
                <a:cs typeface="Times New Roman" pitchFamily="18" charset="0"/>
              </a:rPr>
              <a:t>Gender variations in speech</a:t>
            </a:r>
          </a:p>
        </p:txBody>
      </p:sp>
    </p:spTree>
    <p:extLst>
      <p:ext uri="{BB962C8B-B14F-4D97-AF65-F5344CB8AC3E}">
        <p14:creationId xmlns:p14="http://schemas.microsoft.com/office/powerpoint/2010/main" val="36519290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09728" indent="0" algn="just">
              <a:lnSpc>
                <a:spcPct val="150000"/>
              </a:lnSpc>
              <a:buNone/>
            </a:pPr>
            <a:r>
              <a:rPr lang="en-GB" sz="2000" dirty="0">
                <a:latin typeface="Times New Roman" pitchFamily="18" charset="0"/>
                <a:cs typeface="Times New Roman" pitchFamily="18" charset="0"/>
              </a:rPr>
              <a:t>Findings within a speech community reveal that women’s speech tends to be more standard than that of their male colleagues. An apparently contradictory finding is that, where a more prestigious variety is threatening a ‘smaller’ one, and where language shift to the former is underway, women tend to be early ‘shifters’ (see Scherer and Giles, 1979). But this seeming contradiction is resolved when we consider just why women’s speech should be more standard than </a:t>
            </a:r>
            <a:r>
              <a:rPr lang="en-GB" sz="2000" dirty="0" err="1">
                <a:latin typeface="Times New Roman" pitchFamily="18" charset="0"/>
                <a:cs typeface="Times New Roman" pitchFamily="18" charset="0"/>
              </a:rPr>
              <a:t>men’s.Most</a:t>
            </a:r>
            <a:r>
              <a:rPr lang="en-GB" sz="2000" dirty="0">
                <a:latin typeface="Times New Roman" pitchFamily="18" charset="0"/>
                <a:cs typeface="Times New Roman" pitchFamily="18" charset="0"/>
              </a:rPr>
              <a:t> explanations centre upon women’s allegedly greater status-consciousness (</a:t>
            </a:r>
            <a:r>
              <a:rPr lang="en-GB" sz="2000" dirty="0" err="1">
                <a:latin typeface="Times New Roman" pitchFamily="18" charset="0"/>
                <a:cs typeface="Times New Roman" pitchFamily="18" charset="0"/>
              </a:rPr>
              <a:t>Trudgill</a:t>
            </a:r>
            <a:r>
              <a:rPr lang="en-GB" sz="2000" dirty="0">
                <a:latin typeface="Times New Roman" pitchFamily="18" charset="0"/>
                <a:cs typeface="Times New Roman" pitchFamily="18" charset="0"/>
              </a:rPr>
              <a:t>, 1983). If women are less socially secure than men, for example, they may wish to gain status through the use of more standard forms. </a:t>
            </a:r>
          </a:p>
        </p:txBody>
      </p:sp>
      <p:sp>
        <p:nvSpPr>
          <p:cNvPr id="2" name="Title 1"/>
          <p:cNvSpPr>
            <a:spLocks noGrp="1"/>
          </p:cNvSpPr>
          <p:nvPr>
            <p:ph type="title"/>
          </p:nvPr>
        </p:nvSpPr>
        <p:spPr/>
        <p:txBody>
          <a:bodyPr/>
          <a:lstStyle/>
          <a:p>
            <a:pPr algn="ctr"/>
            <a:r>
              <a:rPr lang="en-GB" dirty="0">
                <a:solidFill>
                  <a:schemeClr val="tx1"/>
                </a:solidFill>
                <a:effectLst/>
                <a:latin typeface="Times New Roman" pitchFamily="18" charset="0"/>
                <a:cs typeface="Times New Roman" pitchFamily="18" charset="0"/>
              </a:rPr>
              <a:t>Gender variations in speech</a:t>
            </a:r>
          </a:p>
        </p:txBody>
      </p:sp>
    </p:spTree>
    <p:extLst>
      <p:ext uri="{BB962C8B-B14F-4D97-AF65-F5344CB8AC3E}">
        <p14:creationId xmlns:p14="http://schemas.microsoft.com/office/powerpoint/2010/main" val="36519290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109728" indent="0" algn="just">
              <a:lnSpc>
                <a:spcPct val="150000"/>
              </a:lnSpc>
              <a:buNone/>
            </a:pPr>
            <a:r>
              <a:rPr lang="en-GB" sz="2000" dirty="0">
                <a:latin typeface="Times New Roman" pitchFamily="18" charset="0"/>
                <a:cs typeface="Times New Roman" pitchFamily="18" charset="0"/>
              </a:rPr>
              <a:t>It has also been suggested that, with women traditionally less likely to be defined by markers of occupation and income, they may make their speech a sort of surrogate status marker; see also </a:t>
            </a:r>
            <a:r>
              <a:rPr lang="en-GB" sz="2000" dirty="0" err="1">
                <a:latin typeface="Times New Roman" pitchFamily="18" charset="0"/>
                <a:cs typeface="Times New Roman" pitchFamily="18" charset="0"/>
              </a:rPr>
              <a:t>Trudgill</a:t>
            </a:r>
            <a:r>
              <a:rPr lang="en-GB" sz="2000" dirty="0">
                <a:latin typeface="Times New Roman" pitchFamily="18" charset="0"/>
                <a:cs typeface="Times New Roman" pitchFamily="18" charset="0"/>
              </a:rPr>
              <a:t> (1972; 2000). They may also, in their maternal role, be more conscious of the importance of their children’s acquisition of prestigious speech variants and thus, consciously or otherwise, see part of this role as linguistic model. Beyond this, there is also the already noted association between working-class speech and masculinity which, for males of </a:t>
            </a:r>
            <a:r>
              <a:rPr lang="en-GB" sz="2000" i="1" dirty="0">
                <a:latin typeface="Times New Roman" pitchFamily="18" charset="0"/>
                <a:cs typeface="Times New Roman" pitchFamily="18" charset="0"/>
              </a:rPr>
              <a:t>all </a:t>
            </a:r>
            <a:r>
              <a:rPr lang="en-GB" sz="2000" dirty="0">
                <a:latin typeface="Times New Roman" pitchFamily="18" charset="0"/>
                <a:cs typeface="Times New Roman" pitchFamily="18" charset="0"/>
              </a:rPr>
              <a:t>classes, can constitute </a:t>
            </a:r>
            <a:r>
              <a:rPr lang="en-GB" sz="2000" dirty="0" smtClean="0">
                <a:latin typeface="Times New Roman" pitchFamily="18" charset="0"/>
                <a:cs typeface="Times New Roman" pitchFamily="18" charset="0"/>
              </a:rPr>
              <a:t>so-called ‘covert </a:t>
            </a:r>
            <a:r>
              <a:rPr lang="en-GB" sz="2000" dirty="0">
                <a:latin typeface="Times New Roman" pitchFamily="18" charset="0"/>
                <a:cs typeface="Times New Roman" pitchFamily="18" charset="0"/>
              </a:rPr>
              <a:t>prestige</a:t>
            </a:r>
            <a:r>
              <a:rPr lang="en-GB" sz="2000" dirty="0" smtClean="0">
                <a:latin typeface="Times New Roman" pitchFamily="18" charset="0"/>
                <a:cs typeface="Times New Roman" pitchFamily="18" charset="0"/>
              </a:rPr>
              <a:t>’. </a:t>
            </a:r>
            <a:r>
              <a:rPr lang="en-GB" sz="2000" dirty="0">
                <a:latin typeface="Times New Roman" pitchFamily="18" charset="0"/>
                <a:cs typeface="Times New Roman" pitchFamily="18" charset="0"/>
              </a:rPr>
              <a:t>Research here has shown that males often </a:t>
            </a:r>
            <a:r>
              <a:rPr lang="en-GB" sz="2000" i="1" dirty="0">
                <a:latin typeface="Times New Roman" pitchFamily="18" charset="0"/>
                <a:cs typeface="Times New Roman" pitchFamily="18" charset="0"/>
              </a:rPr>
              <a:t>claim </a:t>
            </a:r>
            <a:r>
              <a:rPr lang="en-GB" sz="2000" dirty="0">
                <a:latin typeface="Times New Roman" pitchFamily="18" charset="0"/>
                <a:cs typeface="Times New Roman" pitchFamily="18" charset="0"/>
              </a:rPr>
              <a:t>to use more nonstandard forms than they actually do while females are more likely to over-report </a:t>
            </a:r>
            <a:r>
              <a:rPr lang="en-GB" sz="2000" i="1" dirty="0">
                <a:latin typeface="Times New Roman" pitchFamily="18" charset="0"/>
                <a:cs typeface="Times New Roman" pitchFamily="18" charset="0"/>
              </a:rPr>
              <a:t>standard </a:t>
            </a:r>
            <a:r>
              <a:rPr lang="en-GB" sz="2000" dirty="0">
                <a:latin typeface="Times New Roman" pitchFamily="18" charset="0"/>
                <a:cs typeface="Times New Roman" pitchFamily="18" charset="0"/>
              </a:rPr>
              <a:t>usage.</a:t>
            </a:r>
          </a:p>
          <a:p>
            <a:pPr algn="just">
              <a:lnSpc>
                <a:spcPct val="150000"/>
              </a:lnSpc>
            </a:pPr>
            <a:endParaRPr lang="en-GB"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GB" dirty="0">
                <a:solidFill>
                  <a:schemeClr val="tx1"/>
                </a:solidFill>
                <a:effectLst/>
                <a:latin typeface="Times New Roman" pitchFamily="18" charset="0"/>
                <a:cs typeface="Times New Roman" pitchFamily="18" charset="0"/>
              </a:rPr>
              <a:t>Gender variations in speech</a:t>
            </a:r>
          </a:p>
        </p:txBody>
      </p:sp>
    </p:spTree>
    <p:extLst>
      <p:ext uri="{BB962C8B-B14F-4D97-AF65-F5344CB8AC3E}">
        <p14:creationId xmlns:p14="http://schemas.microsoft.com/office/powerpoint/2010/main" val="36519290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309</TotalTime>
  <Words>1403</Words>
  <Application>Microsoft Office PowerPoint</Application>
  <PresentationFormat>On-screen Show (4:3)</PresentationFormat>
  <Paragraphs>47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Language, gender and identity</vt:lpstr>
      <vt:lpstr>Language and gender</vt:lpstr>
      <vt:lpstr>Language and gender</vt:lpstr>
      <vt:lpstr>Stereotyping sex and gender</vt:lpstr>
      <vt:lpstr>Stereotyping sex and gender</vt:lpstr>
      <vt:lpstr>Gender variations in speech</vt:lpstr>
      <vt:lpstr>Gender variations in speech</vt:lpstr>
      <vt:lpstr>Gender variations in speech</vt:lpstr>
      <vt:lpstr>Gender variations in speech</vt:lpstr>
      <vt:lpstr>Gender variations in speech</vt:lpstr>
      <vt:lpstr>Gender variations in speech</vt:lpstr>
      <vt:lpstr>Gender variations in speech</vt:lpstr>
      <vt:lpstr>Gender variations in speech</vt:lpstr>
      <vt:lpstr>Verbosity and silence</vt:lpstr>
      <vt:lpstr>Verbosity and silence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you?</dc:title>
  <dc:creator>Asus Pc</dc:creator>
  <cp:lastModifiedBy>Asus Pc</cp:lastModifiedBy>
  <cp:revision>73</cp:revision>
  <dcterms:created xsi:type="dcterms:W3CDTF">2006-08-16T00:00:00Z</dcterms:created>
  <dcterms:modified xsi:type="dcterms:W3CDTF">2019-11-25T19:24:27Z</dcterms:modified>
</cp:coreProperties>
</file>