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66" r:id="rId5"/>
    <p:sldId id="259" r:id="rId6"/>
    <p:sldId id="261" r:id="rId7"/>
    <p:sldId id="262" r:id="rId8"/>
    <p:sldId id="268" r:id="rId9"/>
    <p:sldId id="260" r:id="rId10"/>
    <p:sldId id="269" r:id="rId11"/>
    <p:sldId id="263" r:id="rId12"/>
    <p:sldId id="264" r:id="rId13"/>
    <p:sldId id="270" r:id="rId14"/>
    <p:sldId id="265" r:id="rId15"/>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0"/>
          <p:cNvGrpSpPr>
            <a:grpSpLocks/>
          </p:cNvGrpSpPr>
          <p:nvPr/>
        </p:nvGrpSpPr>
        <p:grpSpPr bwMode="auto">
          <a:xfrm>
            <a:off x="0" y="3175"/>
            <a:ext cx="12198350" cy="6875463"/>
            <a:chOff x="0" y="3175"/>
            <a:chExt cx="12198350" cy="6875463"/>
          </a:xfrm>
        </p:grpSpPr>
        <p:sp>
          <p:nvSpPr>
            <p:cNvPr id="5"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6" name="Freeform 9"/>
            <p:cNvSpPr>
              <a:spLocks noEditPoints="1"/>
            </p:cNvSpPr>
            <p:nvPr/>
          </p:nvSpPr>
          <p:spPr bwMode="auto">
            <a:xfrm>
              <a:off x="0" y="3175"/>
              <a:ext cx="12192000" cy="6862763"/>
            </a:xfrm>
            <a:custGeom>
              <a:avLst/>
              <a:gdLst>
                <a:gd name="T0" fmla="*/ 184150 w 3840"/>
                <a:gd name="T1" fmla="*/ 3383723 h 2160"/>
                <a:gd name="T2" fmla="*/ 9525 w 3840"/>
                <a:gd name="T3" fmla="*/ 2672029 h 2160"/>
                <a:gd name="T4" fmla="*/ 47625 w 3840"/>
                <a:gd name="T5" fmla="*/ 3920671 h 2160"/>
                <a:gd name="T6" fmla="*/ 3914775 w 3840"/>
                <a:gd name="T7" fmla="*/ 149329 h 2160"/>
                <a:gd name="T8" fmla="*/ 3616325 w 3840"/>
                <a:gd name="T9" fmla="*/ 254176 h 2160"/>
                <a:gd name="T10" fmla="*/ 3981450 w 3840"/>
                <a:gd name="T11" fmla="*/ 635441 h 2160"/>
                <a:gd name="T12" fmla="*/ 3311525 w 3840"/>
                <a:gd name="T13" fmla="*/ 533770 h 2160"/>
                <a:gd name="T14" fmla="*/ 2695575 w 3840"/>
                <a:gd name="T15" fmla="*/ 546479 h 2160"/>
                <a:gd name="T16" fmla="*/ 2676525 w 3840"/>
                <a:gd name="T17" fmla="*/ 177923 h 2160"/>
                <a:gd name="T18" fmla="*/ 1939925 w 3840"/>
                <a:gd name="T19" fmla="*/ 530593 h 2160"/>
                <a:gd name="T20" fmla="*/ 4702175 w 3840"/>
                <a:gd name="T21" fmla="*/ 6846877 h 2160"/>
                <a:gd name="T22" fmla="*/ 4591050 w 3840"/>
                <a:gd name="T23" fmla="*/ 6592701 h 2160"/>
                <a:gd name="T24" fmla="*/ 4292600 w 3840"/>
                <a:gd name="T25" fmla="*/ 6757915 h 2160"/>
                <a:gd name="T26" fmla="*/ 4860925 w 3840"/>
                <a:gd name="T27" fmla="*/ 4851592 h 2160"/>
                <a:gd name="T28" fmla="*/ 4549775 w 3840"/>
                <a:gd name="T29" fmla="*/ 5073997 h 2160"/>
                <a:gd name="T30" fmla="*/ 4673600 w 3840"/>
                <a:gd name="T31" fmla="*/ 4362303 h 2160"/>
                <a:gd name="T32" fmla="*/ 4321175 w 3840"/>
                <a:gd name="T33" fmla="*/ 4702264 h 2160"/>
                <a:gd name="T34" fmla="*/ 3927475 w 3840"/>
                <a:gd name="T35" fmla="*/ 4327353 h 2160"/>
                <a:gd name="T36" fmla="*/ 3663950 w 3840"/>
                <a:gd name="T37" fmla="*/ 5436198 h 2160"/>
                <a:gd name="T38" fmla="*/ 3429000 w 3840"/>
                <a:gd name="T39" fmla="*/ 5614121 h 2160"/>
                <a:gd name="T40" fmla="*/ 4057650 w 3840"/>
                <a:gd name="T41" fmla="*/ 6341701 h 2160"/>
                <a:gd name="T42" fmla="*/ 3851275 w 3840"/>
                <a:gd name="T43" fmla="*/ 6535511 h 2160"/>
                <a:gd name="T44" fmla="*/ 3870325 w 3840"/>
                <a:gd name="T45" fmla="*/ 6087525 h 2160"/>
                <a:gd name="T46" fmla="*/ 11166475 w 3840"/>
                <a:gd name="T47" fmla="*/ 4571998 h 2160"/>
                <a:gd name="T48" fmla="*/ 11353800 w 3840"/>
                <a:gd name="T49" fmla="*/ 4502100 h 2160"/>
                <a:gd name="T50" fmla="*/ 11455400 w 3840"/>
                <a:gd name="T51" fmla="*/ 4225683 h 2160"/>
                <a:gd name="T52" fmla="*/ 11074400 w 3840"/>
                <a:gd name="T53" fmla="*/ 3558470 h 2160"/>
                <a:gd name="T54" fmla="*/ 10544175 w 3840"/>
                <a:gd name="T55" fmla="*/ 2903965 h 2160"/>
                <a:gd name="T56" fmla="*/ 9521825 w 3840"/>
                <a:gd name="T57" fmla="*/ 3228040 h 2160"/>
                <a:gd name="T58" fmla="*/ 9918700 w 3840"/>
                <a:gd name="T59" fmla="*/ 4286050 h 2160"/>
                <a:gd name="T60" fmla="*/ 10010775 w 3840"/>
                <a:gd name="T61" fmla="*/ 4556112 h 2160"/>
                <a:gd name="T62" fmla="*/ 10309225 w 3840"/>
                <a:gd name="T63" fmla="*/ 4254278 h 2160"/>
                <a:gd name="T64" fmla="*/ 10474325 w 3840"/>
                <a:gd name="T65" fmla="*/ 4012810 h 2160"/>
                <a:gd name="T66" fmla="*/ 10398125 w 3840"/>
                <a:gd name="T67" fmla="*/ 5229680 h 2160"/>
                <a:gd name="T68" fmla="*/ 10760075 w 3840"/>
                <a:gd name="T69" fmla="*/ 4301936 h 2160"/>
                <a:gd name="T70" fmla="*/ 10906125 w 3840"/>
                <a:gd name="T71" fmla="*/ 4295581 h 2160"/>
                <a:gd name="T72" fmla="*/ 10941050 w 3840"/>
                <a:gd name="T73" fmla="*/ 5039047 h 2160"/>
                <a:gd name="T74" fmla="*/ 10975975 w 3840"/>
                <a:gd name="T75" fmla="*/ 5776159 h 2160"/>
                <a:gd name="T76" fmla="*/ 11242675 w 3840"/>
                <a:gd name="T77" fmla="*/ 5267806 h 2160"/>
                <a:gd name="T78" fmla="*/ 11283950 w 3840"/>
                <a:gd name="T79" fmla="*/ 6373473 h 2160"/>
                <a:gd name="T80" fmla="*/ 11512550 w 3840"/>
                <a:gd name="T81" fmla="*/ 6319461 h 2160"/>
                <a:gd name="T82" fmla="*/ 12138025 w 3840"/>
                <a:gd name="T83" fmla="*/ 6589523 h 2160"/>
                <a:gd name="T84" fmla="*/ 11652250 w 3840"/>
                <a:gd name="T85" fmla="*/ 5267806 h 2160"/>
                <a:gd name="T86" fmla="*/ 10880725 w 3840"/>
                <a:gd name="T87" fmla="*/ 3294762 h 2160"/>
                <a:gd name="T88" fmla="*/ 9728200 w 3840"/>
                <a:gd name="T89" fmla="*/ 2475043 h 2160"/>
                <a:gd name="T90" fmla="*/ 9436100 w 3840"/>
                <a:gd name="T91" fmla="*/ 2373372 h 2160"/>
                <a:gd name="T92" fmla="*/ 9661525 w 3840"/>
                <a:gd name="T93" fmla="*/ 2843599 h 2160"/>
                <a:gd name="T94" fmla="*/ 9566275 w 3840"/>
                <a:gd name="T95" fmla="*/ 2481397 h 2160"/>
                <a:gd name="T96" fmla="*/ 9769475 w 3840"/>
                <a:gd name="T97" fmla="*/ 2808649 h 2160"/>
                <a:gd name="T98" fmla="*/ 9804400 w 3840"/>
                <a:gd name="T99" fmla="*/ 2745105 h 2160"/>
                <a:gd name="T100" fmla="*/ 10477500 w 3840"/>
                <a:gd name="T101" fmla="*/ 3288407 h 2160"/>
                <a:gd name="T102" fmla="*/ 10950575 w 3840"/>
                <a:gd name="T103" fmla="*/ 4209797 h 2160"/>
                <a:gd name="T104" fmla="*/ 11176000 w 3840"/>
                <a:gd name="T105" fmla="*/ 4784871 h 2160"/>
                <a:gd name="T106" fmla="*/ 2070100 w 3840"/>
                <a:gd name="T107" fmla="*/ 705340 h 2160"/>
                <a:gd name="T108" fmla="*/ 2155825 w 3840"/>
                <a:gd name="T109" fmla="*/ 0 h 2160"/>
                <a:gd name="T110" fmla="*/ 3108325 w 3840"/>
                <a:gd name="T111" fmla="*/ 6363942 h 2160"/>
                <a:gd name="T112" fmla="*/ 2343150 w 3840"/>
                <a:gd name="T113" fmla="*/ 482935 h 2160"/>
                <a:gd name="T114" fmla="*/ 2536825 w 3840"/>
                <a:gd name="T115" fmla="*/ 861023 h 2160"/>
                <a:gd name="T116" fmla="*/ 1254125 w 3840"/>
                <a:gd name="T117" fmla="*/ 327252 h 2160"/>
                <a:gd name="T118" fmla="*/ 3248025 w 3840"/>
                <a:gd name="T119" fmla="*/ 6011272 h 2160"/>
                <a:gd name="T120" fmla="*/ 4714875 w 3840"/>
                <a:gd name="T121" fmla="*/ 5858766 h 2160"/>
                <a:gd name="T122" fmla="*/ 3352800 w 3840"/>
                <a:gd name="T123" fmla="*/ 6599055 h 216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lnTo>
                    <a:pt x="920" y="10"/>
                  </a:ln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lnTo>
                    <a:pt x="979" y="13"/>
                  </a:ln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lnTo>
                    <a:pt x="709" y="12"/>
                  </a:ln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lnTo>
                    <a:pt x="781" y="5"/>
                  </a:ln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lnTo>
                    <a:pt x="385" y="151"/>
                  </a:ln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lnTo>
                    <a:pt x="1352" y="2127"/>
                  </a:ln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lnTo>
                    <a:pt x="1579" y="1510"/>
                  </a:ln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lnTo>
                    <a:pt x="1503" y="1667"/>
                  </a:ln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lnTo>
                    <a:pt x="3827" y="1689"/>
                  </a:ln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lnTo>
                    <a:pt x="3027" y="1036"/>
                  </a:ln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lnTo>
                    <a:pt x="3133" y="1125"/>
                  </a:ln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lnTo>
                    <a:pt x="3300" y="1035"/>
                  </a:ln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lnTo>
                    <a:pt x="3500" y="1553"/>
                  </a:ln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lnTo>
                    <a:pt x="740" y="250"/>
                  </a:ln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lnTo>
                    <a:pt x="989" y="371"/>
                  </a:ln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lnTo>
                    <a:pt x="887" y="319"/>
                  </a:ln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lnTo>
                    <a:pt x="417" y="167"/>
                  </a:ln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lnTo>
                    <a:pt x="527" y="235"/>
                  </a:ln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lnTo>
                    <a:pt x="1152" y="2099"/>
                  </a:ln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lnTo>
                    <a:pt x="1282" y="2121"/>
                  </a:ln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lnTo>
                    <a:pt x="1252" y="2121"/>
                  </a:ln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lnTo>
                    <a:pt x="1095" y="2090"/>
                  </a:ln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13"/>
            <p:cNvSpPr>
              <a:spLocks noEditPoints="1"/>
            </p:cNvSpPr>
            <p:nvPr/>
          </p:nvSpPr>
          <p:spPr bwMode="auto">
            <a:xfrm>
              <a:off x="0" y="3175"/>
              <a:ext cx="12198350" cy="6875463"/>
            </a:xfrm>
            <a:custGeom>
              <a:avLst/>
              <a:gdLst>
                <a:gd name="T0" fmla="*/ 12112580 w 3840"/>
                <a:gd name="T1" fmla="*/ 2685976 h 2163"/>
                <a:gd name="T2" fmla="*/ 9904806 w 3840"/>
                <a:gd name="T3" fmla="*/ 6668849 h 2163"/>
                <a:gd name="T4" fmla="*/ 886286 w 3840"/>
                <a:gd name="T5" fmla="*/ 6789639 h 2163"/>
                <a:gd name="T6" fmla="*/ 7884454 w 3840"/>
                <a:gd name="T7" fmla="*/ 947244 h 2163"/>
                <a:gd name="T8" fmla="*/ 8230710 w 3840"/>
                <a:gd name="T9" fmla="*/ 781953 h 2163"/>
                <a:gd name="T10" fmla="*/ 7820921 w 3840"/>
                <a:gd name="T11" fmla="*/ 1878594 h 2163"/>
                <a:gd name="T12" fmla="*/ 8354599 w 3840"/>
                <a:gd name="T13" fmla="*/ 899564 h 2163"/>
                <a:gd name="T14" fmla="*/ 8659558 w 3840"/>
                <a:gd name="T15" fmla="*/ 781953 h 2163"/>
                <a:gd name="T16" fmla="*/ 7461959 w 3840"/>
                <a:gd name="T17" fmla="*/ 1226967 h 2163"/>
                <a:gd name="T18" fmla="*/ 5346308 w 3840"/>
                <a:gd name="T19" fmla="*/ 2209176 h 2163"/>
                <a:gd name="T20" fmla="*/ 6238948 w 3840"/>
                <a:gd name="T21" fmla="*/ 1617943 h 2163"/>
                <a:gd name="T22" fmla="*/ 6080115 w 3840"/>
                <a:gd name="T23" fmla="*/ 1519404 h 2163"/>
                <a:gd name="T24" fmla="*/ 4320249 w 3840"/>
                <a:gd name="T25" fmla="*/ 1048961 h 2163"/>
                <a:gd name="T26" fmla="*/ 5521024 w 3840"/>
                <a:gd name="T27" fmla="*/ 1811842 h 2163"/>
                <a:gd name="T28" fmla="*/ 4917460 w 3840"/>
                <a:gd name="T29" fmla="*/ 1837271 h 2163"/>
                <a:gd name="T30" fmla="*/ 4977816 w 3840"/>
                <a:gd name="T31" fmla="*/ 2085207 h 2163"/>
                <a:gd name="T32" fmla="*/ 3424433 w 3840"/>
                <a:gd name="T33" fmla="*/ 1970775 h 2163"/>
                <a:gd name="T34" fmla="*/ 4101060 w 3840"/>
                <a:gd name="T35" fmla="*/ 2460291 h 2163"/>
                <a:gd name="T36" fmla="*/ 3040058 w 3840"/>
                <a:gd name="T37" fmla="*/ 2886232 h 2163"/>
                <a:gd name="T38" fmla="*/ 3475259 w 3840"/>
                <a:gd name="T39" fmla="*/ 3270851 h 2163"/>
                <a:gd name="T40" fmla="*/ 4190006 w 3840"/>
                <a:gd name="T41" fmla="*/ 2981592 h 2163"/>
                <a:gd name="T42" fmla="*/ 4494965 w 3840"/>
                <a:gd name="T43" fmla="*/ 3080131 h 2163"/>
                <a:gd name="T44" fmla="*/ 4787217 w 3840"/>
                <a:gd name="T45" fmla="*/ 3210457 h 2163"/>
                <a:gd name="T46" fmla="*/ 5381251 w 3840"/>
                <a:gd name="T47" fmla="*/ 2809944 h 2163"/>
                <a:gd name="T48" fmla="*/ 5552791 w 3840"/>
                <a:gd name="T49" fmla="*/ 1249217 h 2163"/>
                <a:gd name="T50" fmla="*/ 5594087 w 3840"/>
                <a:gd name="T51" fmla="*/ 2622403 h 2163"/>
                <a:gd name="T52" fmla="*/ 4552145 w 3840"/>
                <a:gd name="T53" fmla="*/ 2253677 h 2163"/>
                <a:gd name="T54" fmla="*/ 8221180 w 3840"/>
                <a:gd name="T55" fmla="*/ 178006 h 2163"/>
                <a:gd name="T56" fmla="*/ 9034403 w 3840"/>
                <a:gd name="T57" fmla="*/ 623019 h 2163"/>
                <a:gd name="T58" fmla="*/ 7439723 w 3840"/>
                <a:gd name="T59" fmla="*/ 1045782 h 2163"/>
                <a:gd name="T60" fmla="*/ 7909868 w 3840"/>
                <a:gd name="T61" fmla="*/ 60395 h 2163"/>
                <a:gd name="T62" fmla="*/ 9012166 w 3840"/>
                <a:gd name="T63" fmla="*/ 616662 h 2163"/>
                <a:gd name="T64" fmla="*/ 7789155 w 3840"/>
                <a:gd name="T65" fmla="*/ 6271516 h 2163"/>
                <a:gd name="T66" fmla="*/ 8367306 w 3840"/>
                <a:gd name="T67" fmla="*/ 6385948 h 2163"/>
                <a:gd name="T68" fmla="*/ 9514078 w 3840"/>
                <a:gd name="T69" fmla="*/ 6538524 h 2163"/>
                <a:gd name="T70" fmla="*/ 7099821 w 3840"/>
                <a:gd name="T71" fmla="*/ 6389127 h 2163"/>
                <a:gd name="T72" fmla="*/ 6499433 w 3840"/>
                <a:gd name="T73" fmla="*/ 5912326 h 2163"/>
                <a:gd name="T74" fmla="*/ 6026112 w 3840"/>
                <a:gd name="T75" fmla="*/ 5928219 h 2163"/>
                <a:gd name="T76" fmla="*/ 5568674 w 3840"/>
                <a:gd name="T77" fmla="*/ 6090332 h 2163"/>
                <a:gd name="T78" fmla="*/ 6229418 w 3840"/>
                <a:gd name="T79" fmla="*/ 6405020 h 2163"/>
                <a:gd name="T80" fmla="*/ 6207181 w 3840"/>
                <a:gd name="T81" fmla="*/ 6726066 h 2163"/>
                <a:gd name="T82" fmla="*/ 7261830 w 3840"/>
                <a:gd name="T83" fmla="*/ 6376412 h 2163"/>
                <a:gd name="T84" fmla="*/ 7468313 w 3840"/>
                <a:gd name="T85" fmla="*/ 6544881 h 2163"/>
                <a:gd name="T86" fmla="*/ 7884454 w 3840"/>
                <a:gd name="T87" fmla="*/ 6706993 h 2163"/>
                <a:gd name="T88" fmla="*/ 9139233 w 3840"/>
                <a:gd name="T89" fmla="*/ 6592561 h 2163"/>
                <a:gd name="T90" fmla="*/ 8850157 w 3840"/>
                <a:gd name="T91" fmla="*/ 6284230 h 2163"/>
                <a:gd name="T92" fmla="*/ 9358422 w 3840"/>
                <a:gd name="T93" fmla="*/ 6519452 h 2163"/>
                <a:gd name="T94" fmla="*/ 2477790 w 3840"/>
                <a:gd name="T95" fmla="*/ 6303302 h 2163"/>
                <a:gd name="T96" fmla="*/ 2547676 w 3840"/>
                <a:gd name="T97" fmla="*/ 6331910 h 2163"/>
                <a:gd name="T98" fmla="*/ 2226834 w 3840"/>
                <a:gd name="T99" fmla="*/ 5791537 h 2163"/>
                <a:gd name="T100" fmla="*/ 1871049 w 3840"/>
                <a:gd name="T101" fmla="*/ 5788358 h 2163"/>
                <a:gd name="T102" fmla="*/ 1699510 w 3840"/>
                <a:gd name="T103" fmla="*/ 5524528 h 2163"/>
                <a:gd name="T104" fmla="*/ 1257955 w 3840"/>
                <a:gd name="T105" fmla="*/ 5937755 h 2163"/>
                <a:gd name="T106" fmla="*/ 1134065 w 3840"/>
                <a:gd name="T107" fmla="*/ 5279771 h 2163"/>
                <a:gd name="T108" fmla="*/ 908523 w 3840"/>
                <a:gd name="T109" fmla="*/ 4154522 h 2163"/>
                <a:gd name="T110" fmla="*/ 549561 w 3840"/>
                <a:gd name="T111" fmla="*/ 4682181 h 2163"/>
                <a:gd name="T112" fmla="*/ 285899 w 3840"/>
                <a:gd name="T113" fmla="*/ 4853829 h 2163"/>
                <a:gd name="T114" fmla="*/ 231896 w 3840"/>
                <a:gd name="T115" fmla="*/ 5397381 h 2163"/>
                <a:gd name="T116" fmla="*/ 384375 w 3840"/>
                <a:gd name="T117" fmla="*/ 5851931 h 2163"/>
                <a:gd name="T118" fmla="*/ 1140419 w 3840"/>
                <a:gd name="T119" fmla="*/ 6465415 h 2163"/>
                <a:gd name="T120" fmla="*/ 1238895 w 3840"/>
                <a:gd name="T121" fmla="*/ 5680283 h 2163"/>
                <a:gd name="T122" fmla="*/ 1918699 w 3840"/>
                <a:gd name="T123" fmla="*/ 6656135 h 216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lnTo>
                    <a:pt x="2266" y="551"/>
                  </a:ln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lnTo>
                    <a:pt x="2342" y="394"/>
                  </a:ln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lnTo>
                    <a:pt x="2551" y="26"/>
                  </a:ln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lnTo>
                    <a:pt x="1591" y="997"/>
                  </a:ln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lnTo>
                    <a:pt x="1567" y="324"/>
                  </a:ln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lnTo>
                    <a:pt x="1923" y="528"/>
                  </a:ln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lnTo>
                    <a:pt x="1824" y="596"/>
                  </a:ln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lnTo>
                    <a:pt x="2606" y="35"/>
                  </a:ln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lnTo>
                    <a:pt x="2684" y="26"/>
                  </a:ln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lnTo>
                    <a:pt x="2508" y="35"/>
                  </a:ln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lnTo>
                    <a:pt x="2693" y="2110"/>
                  </a:ln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lnTo>
                    <a:pt x="2591" y="2098"/>
                  </a:ln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lnTo>
                    <a:pt x="2359" y="2098"/>
                  </a:ln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lnTo>
                    <a:pt x="729" y="2129"/>
                  </a:ln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lnTo>
                    <a:pt x="632" y="2085"/>
                  </a:ln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lnTo>
                    <a:pt x="527" y="2119"/>
                  </a:ln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8" name="Freeform 57"/>
          <p:cNvSpPr>
            <a:spLocks/>
          </p:cNvSpPr>
          <p:nvPr/>
        </p:nvSpPr>
        <p:spPr bwMode="auto">
          <a:xfrm>
            <a:off x="4456113" y="31750"/>
            <a:ext cx="0" cy="1588"/>
          </a:xfrm>
          <a:custGeom>
            <a:avLst/>
            <a:gdLst>
              <a:gd name="T0" fmla="*/ 0 w 2"/>
              <a:gd name="T1" fmla="*/ 0 h 2"/>
              <a:gd name="T2" fmla="*/ 1 w 2"/>
              <a:gd name="T3" fmla="*/ 0 h 2"/>
              <a:gd name="T4" fmla="*/ 0 w 2"/>
              <a:gd name="T5" fmla="*/ 1588 h 2"/>
              <a:gd name="T6" fmla="*/ 0 w 2"/>
              <a:gd name="T7" fmla="*/ 0 h 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txBody>
          <a:bodyPr/>
          <a:lstStyle/>
          <a:p>
            <a:endParaRPr lang="en-US"/>
          </a:p>
        </p:txBody>
      </p:sp>
      <p:grpSp>
        <p:nvGrpSpPr>
          <p:cNvPr id="9" name="Group 16"/>
          <p:cNvGrpSpPr>
            <a:grpSpLocks/>
          </p:cNvGrpSpPr>
          <p:nvPr/>
        </p:nvGrpSpPr>
        <p:grpSpPr bwMode="auto">
          <a:xfrm>
            <a:off x="7319963" y="468313"/>
            <a:ext cx="4875212" cy="5922962"/>
            <a:chOff x="7320300" y="467784"/>
            <a:chExt cx="4875213" cy="5922963"/>
          </a:xfrm>
        </p:grpSpPr>
        <p:sp>
          <p:nvSpPr>
            <p:cNvPr id="10"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11" name="Freeform 211"/>
            <p:cNvSpPr>
              <a:spLocks/>
            </p:cNvSpPr>
            <p:nvPr/>
          </p:nvSpPr>
          <p:spPr bwMode="auto">
            <a:xfrm>
              <a:off x="7505469" y="661988"/>
              <a:ext cx="4686300" cy="5543550"/>
            </a:xfrm>
            <a:custGeom>
              <a:avLst/>
              <a:gdLst>
                <a:gd name="T0" fmla="*/ 125413 w 2952"/>
                <a:gd name="T1" fmla="*/ 0 h 3492"/>
                <a:gd name="T2" fmla="*/ 4686300 w 2952"/>
                <a:gd name="T3" fmla="*/ 0 h 3492"/>
                <a:gd name="T4" fmla="*/ 4686300 w 2952"/>
                <a:gd name="T5" fmla="*/ 39688 h 3492"/>
                <a:gd name="T6" fmla="*/ 125413 w 2952"/>
                <a:gd name="T7" fmla="*/ 39688 h 3492"/>
                <a:gd name="T8" fmla="*/ 98425 w 2952"/>
                <a:gd name="T9" fmla="*/ 42863 h 3492"/>
                <a:gd name="T10" fmla="*/ 76200 w 2952"/>
                <a:gd name="T11" fmla="*/ 55563 h 3492"/>
                <a:gd name="T12" fmla="*/ 55563 w 2952"/>
                <a:gd name="T13" fmla="*/ 74613 h 3492"/>
                <a:gd name="T14" fmla="*/ 41275 w 2952"/>
                <a:gd name="T15" fmla="*/ 100013 h 3492"/>
                <a:gd name="T16" fmla="*/ 38100 w 2952"/>
                <a:gd name="T17" fmla="*/ 127000 h 3492"/>
                <a:gd name="T18" fmla="*/ 38100 w 2952"/>
                <a:gd name="T19" fmla="*/ 5414963 h 3492"/>
                <a:gd name="T20" fmla="*/ 41275 w 2952"/>
                <a:gd name="T21" fmla="*/ 5443538 h 3492"/>
                <a:gd name="T22" fmla="*/ 55563 w 2952"/>
                <a:gd name="T23" fmla="*/ 5467350 h 3492"/>
                <a:gd name="T24" fmla="*/ 76200 w 2952"/>
                <a:gd name="T25" fmla="*/ 5487988 h 3492"/>
                <a:gd name="T26" fmla="*/ 98425 w 2952"/>
                <a:gd name="T27" fmla="*/ 5502275 h 3492"/>
                <a:gd name="T28" fmla="*/ 125413 w 2952"/>
                <a:gd name="T29" fmla="*/ 5505450 h 3492"/>
                <a:gd name="T30" fmla="*/ 4684713 w 2952"/>
                <a:gd name="T31" fmla="*/ 5505450 h 3492"/>
                <a:gd name="T32" fmla="*/ 4684713 w 2952"/>
                <a:gd name="T33" fmla="*/ 5543550 h 3492"/>
                <a:gd name="T34" fmla="*/ 125413 w 2952"/>
                <a:gd name="T35" fmla="*/ 5543550 h 3492"/>
                <a:gd name="T36" fmla="*/ 93663 w 2952"/>
                <a:gd name="T37" fmla="*/ 5538788 h 3492"/>
                <a:gd name="T38" fmla="*/ 63500 w 2952"/>
                <a:gd name="T39" fmla="*/ 5526088 h 3492"/>
                <a:gd name="T40" fmla="*/ 36513 w 2952"/>
                <a:gd name="T41" fmla="*/ 5507038 h 3492"/>
                <a:gd name="T42" fmla="*/ 17463 w 2952"/>
                <a:gd name="T43" fmla="*/ 5480050 h 3492"/>
                <a:gd name="T44" fmla="*/ 4763 w 2952"/>
                <a:gd name="T45" fmla="*/ 5449888 h 3492"/>
                <a:gd name="T46" fmla="*/ 0 w 2952"/>
                <a:gd name="T47" fmla="*/ 5414963 h 3492"/>
                <a:gd name="T48" fmla="*/ 0 w 2952"/>
                <a:gd name="T49" fmla="*/ 127000 h 3492"/>
                <a:gd name="T50" fmla="*/ 4763 w 2952"/>
                <a:gd name="T51" fmla="*/ 95250 h 3492"/>
                <a:gd name="T52" fmla="*/ 17463 w 2952"/>
                <a:gd name="T53" fmla="*/ 65088 h 3492"/>
                <a:gd name="T54" fmla="*/ 36513 w 2952"/>
                <a:gd name="T55" fmla="*/ 38100 h 3492"/>
                <a:gd name="T56" fmla="*/ 63500 w 2952"/>
                <a:gd name="T57" fmla="*/ 17463 h 3492"/>
                <a:gd name="T58" fmla="*/ 93663 w 2952"/>
                <a:gd name="T59" fmla="*/ 6350 h 3492"/>
                <a:gd name="T60" fmla="*/ 125413 w 2952"/>
                <a:gd name="T61" fmla="*/ 0 h 349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US"/>
            </a:p>
          </p:txBody>
        </p:sp>
        <p:cxnSp>
          <p:nvCxnSpPr>
            <p:cNvPr id="12" name="Straight Connector 11"/>
            <p:cNvCxnSpPr/>
            <p:nvPr/>
          </p:nvCxnSpPr>
          <p:spPr>
            <a:xfrm>
              <a:off x="8014037" y="4628622"/>
              <a:ext cx="69373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13" name="Date Placeholder 3"/>
          <p:cNvSpPr>
            <a:spLocks noGrp="1"/>
          </p:cNvSpPr>
          <p:nvPr>
            <p:ph type="dt" sz="half" idx="10"/>
          </p:nvPr>
        </p:nvSpPr>
        <p:spPr>
          <a:xfrm>
            <a:off x="8972550" y="6442075"/>
            <a:ext cx="2743200" cy="365125"/>
          </a:xfrm>
        </p:spPr>
        <p:txBody>
          <a:bodyPr/>
          <a:lstStyle>
            <a:lvl1pPr>
              <a:defRPr/>
            </a:lvl1pPr>
          </a:lstStyle>
          <a:p>
            <a:pPr>
              <a:defRPr/>
            </a:pPr>
            <a:fld id="{8E60C4C7-31F3-42B8-A80C-05AFE22186E7}" type="datetimeFigureOut">
              <a:rPr lang="en-US"/>
              <a:pPr>
                <a:defRPr/>
              </a:pPr>
              <a:t>12/7/2015</a:t>
            </a:fld>
            <a:endParaRPr lang="en-US"/>
          </a:p>
        </p:txBody>
      </p:sp>
      <p:sp>
        <p:nvSpPr>
          <p:cNvPr id="14" name="Footer Placeholder 4"/>
          <p:cNvSpPr>
            <a:spLocks noGrp="1"/>
          </p:cNvSpPr>
          <p:nvPr>
            <p:ph type="ftr" sz="quarter" idx="11"/>
          </p:nvPr>
        </p:nvSpPr>
        <p:spPr>
          <a:xfrm>
            <a:off x="4032250" y="6442075"/>
            <a:ext cx="4114800" cy="365125"/>
          </a:xfrm>
        </p:spPr>
        <p:txBody>
          <a:bodyPr/>
          <a:lstStyle>
            <a:lvl1pPr algn="ctr">
              <a:defRPr/>
            </a:lvl1pPr>
          </a:lstStyle>
          <a:p>
            <a:pPr>
              <a:defRPr/>
            </a:pPr>
            <a:endParaRPr lang="en-US"/>
          </a:p>
        </p:txBody>
      </p:sp>
      <p:sp>
        <p:nvSpPr>
          <p:cNvPr id="15" name="Slide Number Placeholder 5"/>
          <p:cNvSpPr>
            <a:spLocks noGrp="1"/>
          </p:cNvSpPr>
          <p:nvPr>
            <p:ph type="sldNum" sz="quarter" idx="12"/>
          </p:nvPr>
        </p:nvSpPr>
        <p:spPr>
          <a:xfrm>
            <a:off x="466725" y="6442075"/>
            <a:ext cx="2754313" cy="365125"/>
          </a:xfrm>
        </p:spPr>
        <p:txBody>
          <a:bodyPr anchor="ctr"/>
          <a:lstStyle>
            <a:lvl1pPr algn="l">
              <a:defRPr sz="1200"/>
            </a:lvl1pPr>
          </a:lstStyle>
          <a:p>
            <a:pPr>
              <a:defRPr/>
            </a:pPr>
            <a:fld id="{CEE3015E-7407-4569-97A4-AAF265F1EA01}" type="slidenum">
              <a:rPr lang="en-US"/>
              <a:pPr>
                <a:defRPr/>
              </a:pPr>
              <a:t>‹#›</a:t>
            </a:fld>
            <a:endParaRPr lang="en-US"/>
          </a:p>
        </p:txBody>
      </p:sp>
    </p:spTree>
    <p:extLst>
      <p:ext uri="{BB962C8B-B14F-4D97-AF65-F5344CB8AC3E}">
        <p14:creationId xmlns:p14="http://schemas.microsoft.com/office/powerpoint/2010/main" val="3263597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993F8E6-0ADC-4590-A68A-89FF063E6062}" type="datetimeFigureOut">
              <a:rPr lang="en-US"/>
              <a:pPr>
                <a:defRPr/>
              </a:pPr>
              <a:t>12/7/2015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8FB1676-F09A-478D-A3AE-5254FC76F295}" type="slidenum">
              <a:rPr lang="en-US"/>
              <a:pPr>
                <a:defRPr/>
              </a:pPr>
              <a:t>‹#›</a:t>
            </a:fld>
            <a:endParaRPr lang="en-US"/>
          </a:p>
        </p:txBody>
      </p:sp>
    </p:spTree>
    <p:extLst>
      <p:ext uri="{BB962C8B-B14F-4D97-AF65-F5344CB8AC3E}">
        <p14:creationId xmlns:p14="http://schemas.microsoft.com/office/powerpoint/2010/main" val="853113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4" name="Group 10"/>
          <p:cNvGrpSpPr>
            <a:grpSpLocks/>
          </p:cNvGrpSpPr>
          <p:nvPr/>
        </p:nvGrpSpPr>
        <p:grpSpPr bwMode="auto">
          <a:xfrm>
            <a:off x="400050" y="361950"/>
            <a:ext cx="3497263" cy="6205538"/>
            <a:chOff x="400714" y="362425"/>
            <a:chExt cx="3495979" cy="6204388"/>
          </a:xfrm>
        </p:grpSpPr>
        <p:sp>
          <p:nvSpPr>
            <p:cNvPr id="5" name="Freeform 5"/>
            <p:cNvSpPr>
              <a:spLocks noEditPoints="1"/>
            </p:cNvSpPr>
            <p:nvPr/>
          </p:nvSpPr>
          <p:spPr bwMode="auto">
            <a:xfrm>
              <a:off x="400714" y="362425"/>
              <a:ext cx="2218510"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6" name="Freeform 15"/>
            <p:cNvSpPr>
              <a:spLocks noEditPoints="1"/>
            </p:cNvSpPr>
            <p:nvPr/>
          </p:nvSpPr>
          <p:spPr bwMode="auto">
            <a:xfrm>
              <a:off x="1133870" y="1809957"/>
              <a:ext cx="2762823" cy="4747333"/>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cxnSp>
        <p:nvCxnSpPr>
          <p:cNvPr id="7" name="Straight Connector 6" title="Rule Line"/>
          <p:cNvCxnSpPr/>
          <p:nvPr/>
        </p:nvCxnSpPr>
        <p:spPr>
          <a:xfrm>
            <a:off x="9112250" y="571500"/>
            <a:ext cx="0" cy="5275263"/>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3"/>
          <p:cNvSpPr>
            <a:spLocks noGrp="1"/>
          </p:cNvSpPr>
          <p:nvPr>
            <p:ph type="dt" sz="half" idx="10"/>
          </p:nvPr>
        </p:nvSpPr>
        <p:spPr>
          <a:xfrm>
            <a:off x="9277350" y="6296025"/>
            <a:ext cx="2506663" cy="365125"/>
          </a:xfrm>
        </p:spPr>
        <p:txBody>
          <a:bodyPr/>
          <a:lstStyle>
            <a:lvl1pPr>
              <a:defRPr/>
            </a:lvl1pPr>
          </a:lstStyle>
          <a:p>
            <a:pPr>
              <a:defRPr/>
            </a:pPr>
            <a:fld id="{C828CC0F-D249-4D3F-BE37-8F3133749B88}" type="datetimeFigureOut">
              <a:rPr lang="en-US"/>
              <a:pPr>
                <a:defRPr/>
              </a:pPr>
              <a:t>12/7/2015</a:t>
            </a:fld>
            <a:endParaRPr lang="en-US"/>
          </a:p>
        </p:txBody>
      </p:sp>
      <p:sp>
        <p:nvSpPr>
          <p:cNvPr id="9" name="Footer Placeholder 4"/>
          <p:cNvSpPr>
            <a:spLocks noGrp="1"/>
          </p:cNvSpPr>
          <p:nvPr>
            <p:ph type="ftr" sz="quarter" idx="11"/>
          </p:nvPr>
        </p:nvSpPr>
        <p:spPr>
          <a:xfrm>
            <a:off x="2933700" y="6296025"/>
            <a:ext cx="5959475" cy="365125"/>
          </a:xfrm>
        </p:spPr>
        <p:txBody>
          <a:bodyPr/>
          <a:lstStyle>
            <a:lvl1pPr>
              <a:defRPr/>
            </a:lvl1pPr>
          </a:lstStyle>
          <a:p>
            <a:pPr>
              <a:defRPr/>
            </a:pPr>
            <a:endParaRPr lang="en-US"/>
          </a:p>
        </p:txBody>
      </p:sp>
      <p:sp>
        <p:nvSpPr>
          <p:cNvPr id="10" name="Slide Number Placeholder 5"/>
          <p:cNvSpPr>
            <a:spLocks noGrp="1"/>
          </p:cNvSpPr>
          <p:nvPr>
            <p:ph type="sldNum" sz="quarter" idx="12"/>
          </p:nvPr>
        </p:nvSpPr>
        <p:spPr>
          <a:xfrm rot="5400000">
            <a:off x="8734425" y="2852738"/>
            <a:ext cx="5383213" cy="604837"/>
          </a:xfrm>
        </p:spPr>
        <p:txBody>
          <a:bodyPr/>
          <a:lstStyle>
            <a:lvl1pPr algn="l">
              <a:defRPr/>
            </a:lvl1pPr>
          </a:lstStyle>
          <a:p>
            <a:pPr>
              <a:defRPr/>
            </a:pPr>
            <a:fld id="{8B71A96C-275A-4456-9848-E532497E5382}" type="slidenum">
              <a:rPr lang="en-US"/>
              <a:pPr>
                <a:defRPr/>
              </a:pPr>
              <a:t>‹#›</a:t>
            </a:fld>
            <a:endParaRPr lang="en-US"/>
          </a:p>
        </p:txBody>
      </p:sp>
    </p:spTree>
    <p:extLst>
      <p:ext uri="{BB962C8B-B14F-4D97-AF65-F5344CB8AC3E}">
        <p14:creationId xmlns:p14="http://schemas.microsoft.com/office/powerpoint/2010/main" val="400054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6FE2C807-2E53-414F-B707-D0A6FFBAE6FD}" type="datetimeFigureOut">
              <a:rPr lang="en-US"/>
              <a:pPr>
                <a:defRPr/>
              </a:pPr>
              <a:t>12/7/2015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5032E0C-169C-443A-B936-6945486D7CCB}" type="slidenum">
              <a:rPr lang="en-US"/>
              <a:pPr>
                <a:defRPr/>
              </a:pPr>
              <a:t>‹#›</a:t>
            </a:fld>
            <a:endParaRPr lang="en-US"/>
          </a:p>
        </p:txBody>
      </p:sp>
    </p:spTree>
    <p:extLst>
      <p:ext uri="{BB962C8B-B14F-4D97-AF65-F5344CB8AC3E}">
        <p14:creationId xmlns:p14="http://schemas.microsoft.com/office/powerpoint/2010/main" val="3207957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4" name="Freeform 5" title="Feather Background"/>
          <p:cNvSpPr>
            <a:spLocks noEditPoints="1"/>
          </p:cNvSpPr>
          <p:nvPr/>
        </p:nvSpPr>
        <p:spPr bwMode="auto">
          <a:xfrm>
            <a:off x="0" y="-4763"/>
            <a:ext cx="12199938" cy="6862763"/>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5" name="Group 12"/>
          <p:cNvGrpSpPr>
            <a:grpSpLocks/>
          </p:cNvGrpSpPr>
          <p:nvPr/>
        </p:nvGrpSpPr>
        <p:grpSpPr bwMode="auto">
          <a:xfrm>
            <a:off x="2452688" y="1262063"/>
            <a:ext cx="7286625" cy="4333875"/>
            <a:chOff x="2452688" y="1262063"/>
            <a:chExt cx="7286625" cy="4333875"/>
          </a:xfrm>
        </p:grpSpPr>
        <p:sp>
          <p:nvSpPr>
            <p:cNvPr id="6" name="Freeform 159"/>
            <p:cNvSpPr>
              <a:spLocks/>
            </p:cNvSpPr>
            <p:nvPr/>
          </p:nvSpPr>
          <p:spPr bwMode="auto">
            <a:xfrm>
              <a:off x="2452688" y="1262063"/>
              <a:ext cx="7286625" cy="4333875"/>
            </a:xfrm>
            <a:custGeom>
              <a:avLst/>
              <a:gdLst>
                <a:gd name="T0" fmla="*/ 317500 w 4590"/>
                <a:gd name="T1" fmla="*/ 0 h 2730"/>
                <a:gd name="T2" fmla="*/ 6969125 w 4590"/>
                <a:gd name="T3" fmla="*/ 0 h 2730"/>
                <a:gd name="T4" fmla="*/ 7032625 w 4590"/>
                <a:gd name="T5" fmla="*/ 6350 h 2730"/>
                <a:gd name="T6" fmla="*/ 7092950 w 4590"/>
                <a:gd name="T7" fmla="*/ 23813 h 2730"/>
                <a:gd name="T8" fmla="*/ 7145338 w 4590"/>
                <a:gd name="T9" fmla="*/ 52388 h 2730"/>
                <a:gd name="T10" fmla="*/ 7194550 w 4590"/>
                <a:gd name="T11" fmla="*/ 93663 h 2730"/>
                <a:gd name="T12" fmla="*/ 7231063 w 4590"/>
                <a:gd name="T13" fmla="*/ 139700 h 2730"/>
                <a:gd name="T14" fmla="*/ 7262813 w 4590"/>
                <a:gd name="T15" fmla="*/ 195263 h 2730"/>
                <a:gd name="T16" fmla="*/ 7280275 w 4590"/>
                <a:gd name="T17" fmla="*/ 254000 h 2730"/>
                <a:gd name="T18" fmla="*/ 7286625 w 4590"/>
                <a:gd name="T19" fmla="*/ 319088 h 2730"/>
                <a:gd name="T20" fmla="*/ 7286625 w 4590"/>
                <a:gd name="T21" fmla="*/ 4014788 h 2730"/>
                <a:gd name="T22" fmla="*/ 7280275 w 4590"/>
                <a:gd name="T23" fmla="*/ 4079875 h 2730"/>
                <a:gd name="T24" fmla="*/ 7262813 w 4590"/>
                <a:gd name="T25" fmla="*/ 4138613 h 2730"/>
                <a:gd name="T26" fmla="*/ 7231063 w 4590"/>
                <a:gd name="T27" fmla="*/ 4194175 h 2730"/>
                <a:gd name="T28" fmla="*/ 7194550 w 4590"/>
                <a:gd name="T29" fmla="*/ 4241800 h 2730"/>
                <a:gd name="T30" fmla="*/ 7145338 w 4590"/>
                <a:gd name="T31" fmla="*/ 4281488 h 2730"/>
                <a:gd name="T32" fmla="*/ 7092950 w 4590"/>
                <a:gd name="T33" fmla="*/ 4310063 h 2730"/>
                <a:gd name="T34" fmla="*/ 7032625 w 4590"/>
                <a:gd name="T35" fmla="*/ 4327525 h 2730"/>
                <a:gd name="T36" fmla="*/ 6969125 w 4590"/>
                <a:gd name="T37" fmla="*/ 4333875 h 2730"/>
                <a:gd name="T38" fmla="*/ 317500 w 4590"/>
                <a:gd name="T39" fmla="*/ 4333875 h 2730"/>
                <a:gd name="T40" fmla="*/ 254000 w 4590"/>
                <a:gd name="T41" fmla="*/ 4327525 h 2730"/>
                <a:gd name="T42" fmla="*/ 193675 w 4590"/>
                <a:gd name="T43" fmla="*/ 4310063 h 2730"/>
                <a:gd name="T44" fmla="*/ 141288 w 4590"/>
                <a:gd name="T45" fmla="*/ 4281488 h 2730"/>
                <a:gd name="T46" fmla="*/ 92075 w 4590"/>
                <a:gd name="T47" fmla="*/ 4241800 h 2730"/>
                <a:gd name="T48" fmla="*/ 55563 w 4590"/>
                <a:gd name="T49" fmla="*/ 4194175 h 2730"/>
                <a:gd name="T50" fmla="*/ 23813 w 4590"/>
                <a:gd name="T51" fmla="*/ 4138613 h 2730"/>
                <a:gd name="T52" fmla="*/ 6350 w 4590"/>
                <a:gd name="T53" fmla="*/ 4079875 h 2730"/>
                <a:gd name="T54" fmla="*/ 0 w 4590"/>
                <a:gd name="T55" fmla="*/ 4014788 h 2730"/>
                <a:gd name="T56" fmla="*/ 0 w 4590"/>
                <a:gd name="T57" fmla="*/ 319088 h 2730"/>
                <a:gd name="T58" fmla="*/ 6350 w 4590"/>
                <a:gd name="T59" fmla="*/ 254000 h 2730"/>
                <a:gd name="T60" fmla="*/ 23813 w 4590"/>
                <a:gd name="T61" fmla="*/ 195263 h 2730"/>
                <a:gd name="T62" fmla="*/ 55563 w 4590"/>
                <a:gd name="T63" fmla="*/ 139700 h 2730"/>
                <a:gd name="T64" fmla="*/ 92075 w 4590"/>
                <a:gd name="T65" fmla="*/ 93663 h 2730"/>
                <a:gd name="T66" fmla="*/ 141288 w 4590"/>
                <a:gd name="T67" fmla="*/ 52388 h 2730"/>
                <a:gd name="T68" fmla="*/ 193675 w 4590"/>
                <a:gd name="T69" fmla="*/ 23813 h 2730"/>
                <a:gd name="T70" fmla="*/ 254000 w 4590"/>
                <a:gd name="T71" fmla="*/ 6350 h 2730"/>
                <a:gd name="T72" fmla="*/ 317500 w 4590"/>
                <a:gd name="T73" fmla="*/ 0 h 273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US"/>
            </a:p>
          </p:txBody>
        </p:sp>
        <p:sp>
          <p:nvSpPr>
            <p:cNvPr id="7" name="Freeform 164"/>
            <p:cNvSpPr>
              <a:spLocks noEditPoints="1"/>
            </p:cNvSpPr>
            <p:nvPr/>
          </p:nvSpPr>
          <p:spPr bwMode="auto">
            <a:xfrm>
              <a:off x="2643188" y="1452563"/>
              <a:ext cx="6905625" cy="3952875"/>
            </a:xfrm>
            <a:custGeom>
              <a:avLst/>
              <a:gdLst>
                <a:gd name="T0" fmla="*/ 127000 w 4350"/>
                <a:gd name="T1" fmla="*/ 44450 h 2490"/>
                <a:gd name="T2" fmla="*/ 100013 w 4350"/>
                <a:gd name="T3" fmla="*/ 47625 h 2490"/>
                <a:gd name="T4" fmla="*/ 79375 w 4350"/>
                <a:gd name="T5" fmla="*/ 60325 h 2490"/>
                <a:gd name="T6" fmla="*/ 60325 w 4350"/>
                <a:gd name="T7" fmla="*/ 77788 h 2490"/>
                <a:gd name="T8" fmla="*/ 47625 w 4350"/>
                <a:gd name="T9" fmla="*/ 100013 h 2490"/>
                <a:gd name="T10" fmla="*/ 44450 w 4350"/>
                <a:gd name="T11" fmla="*/ 125413 h 2490"/>
                <a:gd name="T12" fmla="*/ 44450 w 4350"/>
                <a:gd name="T13" fmla="*/ 3827463 h 2490"/>
                <a:gd name="T14" fmla="*/ 47625 w 4350"/>
                <a:gd name="T15" fmla="*/ 3852863 h 2490"/>
                <a:gd name="T16" fmla="*/ 60325 w 4350"/>
                <a:gd name="T17" fmla="*/ 3875088 h 2490"/>
                <a:gd name="T18" fmla="*/ 79375 w 4350"/>
                <a:gd name="T19" fmla="*/ 3892550 h 2490"/>
                <a:gd name="T20" fmla="*/ 100013 w 4350"/>
                <a:gd name="T21" fmla="*/ 3905250 h 2490"/>
                <a:gd name="T22" fmla="*/ 127000 w 4350"/>
                <a:gd name="T23" fmla="*/ 3908425 h 2490"/>
                <a:gd name="T24" fmla="*/ 6778625 w 4350"/>
                <a:gd name="T25" fmla="*/ 3908425 h 2490"/>
                <a:gd name="T26" fmla="*/ 6805613 w 4350"/>
                <a:gd name="T27" fmla="*/ 3905250 h 2490"/>
                <a:gd name="T28" fmla="*/ 6826250 w 4350"/>
                <a:gd name="T29" fmla="*/ 3892550 h 2490"/>
                <a:gd name="T30" fmla="*/ 6845300 w 4350"/>
                <a:gd name="T31" fmla="*/ 3875088 h 2490"/>
                <a:gd name="T32" fmla="*/ 6858000 w 4350"/>
                <a:gd name="T33" fmla="*/ 3852863 h 2490"/>
                <a:gd name="T34" fmla="*/ 6861175 w 4350"/>
                <a:gd name="T35" fmla="*/ 3827463 h 2490"/>
                <a:gd name="T36" fmla="*/ 6861175 w 4350"/>
                <a:gd name="T37" fmla="*/ 125413 h 2490"/>
                <a:gd name="T38" fmla="*/ 6858000 w 4350"/>
                <a:gd name="T39" fmla="*/ 100013 h 2490"/>
                <a:gd name="T40" fmla="*/ 6845300 w 4350"/>
                <a:gd name="T41" fmla="*/ 77788 h 2490"/>
                <a:gd name="T42" fmla="*/ 6826250 w 4350"/>
                <a:gd name="T43" fmla="*/ 60325 h 2490"/>
                <a:gd name="T44" fmla="*/ 6805613 w 4350"/>
                <a:gd name="T45" fmla="*/ 47625 h 2490"/>
                <a:gd name="T46" fmla="*/ 6778625 w 4350"/>
                <a:gd name="T47" fmla="*/ 44450 h 2490"/>
                <a:gd name="T48" fmla="*/ 127000 w 4350"/>
                <a:gd name="T49" fmla="*/ 44450 h 2490"/>
                <a:gd name="T50" fmla="*/ 127000 w 4350"/>
                <a:gd name="T51" fmla="*/ 0 h 2490"/>
                <a:gd name="T52" fmla="*/ 6778625 w 4350"/>
                <a:gd name="T53" fmla="*/ 0 h 2490"/>
                <a:gd name="T54" fmla="*/ 6818313 w 4350"/>
                <a:gd name="T55" fmla="*/ 6350 h 2490"/>
                <a:gd name="T56" fmla="*/ 6853238 w 4350"/>
                <a:gd name="T57" fmla="*/ 25400 h 2490"/>
                <a:gd name="T58" fmla="*/ 6880225 w 4350"/>
                <a:gd name="T59" fmla="*/ 52388 h 2490"/>
                <a:gd name="T60" fmla="*/ 6899275 w 4350"/>
                <a:gd name="T61" fmla="*/ 85725 h 2490"/>
                <a:gd name="T62" fmla="*/ 6905625 w 4350"/>
                <a:gd name="T63" fmla="*/ 125413 h 2490"/>
                <a:gd name="T64" fmla="*/ 6905625 w 4350"/>
                <a:gd name="T65" fmla="*/ 3827463 h 2490"/>
                <a:gd name="T66" fmla="*/ 6899275 w 4350"/>
                <a:gd name="T67" fmla="*/ 3867150 h 2490"/>
                <a:gd name="T68" fmla="*/ 6880225 w 4350"/>
                <a:gd name="T69" fmla="*/ 3900488 h 2490"/>
                <a:gd name="T70" fmla="*/ 6853238 w 4350"/>
                <a:gd name="T71" fmla="*/ 3927475 h 2490"/>
                <a:gd name="T72" fmla="*/ 6818313 w 4350"/>
                <a:gd name="T73" fmla="*/ 3946525 h 2490"/>
                <a:gd name="T74" fmla="*/ 6778625 w 4350"/>
                <a:gd name="T75" fmla="*/ 3952875 h 2490"/>
                <a:gd name="T76" fmla="*/ 127000 w 4350"/>
                <a:gd name="T77" fmla="*/ 3952875 h 2490"/>
                <a:gd name="T78" fmla="*/ 87313 w 4350"/>
                <a:gd name="T79" fmla="*/ 3946525 h 2490"/>
                <a:gd name="T80" fmla="*/ 52388 w 4350"/>
                <a:gd name="T81" fmla="*/ 3927475 h 2490"/>
                <a:gd name="T82" fmla="*/ 25400 w 4350"/>
                <a:gd name="T83" fmla="*/ 3900488 h 2490"/>
                <a:gd name="T84" fmla="*/ 6350 w 4350"/>
                <a:gd name="T85" fmla="*/ 3867150 h 2490"/>
                <a:gd name="T86" fmla="*/ 0 w 4350"/>
                <a:gd name="T87" fmla="*/ 3827463 h 2490"/>
                <a:gd name="T88" fmla="*/ 0 w 4350"/>
                <a:gd name="T89" fmla="*/ 125413 h 2490"/>
                <a:gd name="T90" fmla="*/ 6350 w 4350"/>
                <a:gd name="T91" fmla="*/ 85725 h 2490"/>
                <a:gd name="T92" fmla="*/ 25400 w 4350"/>
                <a:gd name="T93" fmla="*/ 52388 h 2490"/>
                <a:gd name="T94" fmla="*/ 52388 w 4350"/>
                <a:gd name="T95" fmla="*/ 25400 h 2490"/>
                <a:gd name="T96" fmla="*/ 87313 w 4350"/>
                <a:gd name="T97" fmla="*/ 6350 h 2490"/>
                <a:gd name="T98" fmla="*/ 127000 w 4350"/>
                <a:gd name="T99" fmla="*/ 0 h 249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endParaRPr lang="en-US"/>
            </a:p>
          </p:txBody>
        </p:sp>
        <p:cxnSp>
          <p:nvCxnSpPr>
            <p:cNvPr id="8" name="Straight Connector 7"/>
            <p:cNvCxnSpPr/>
            <p:nvPr/>
          </p:nvCxnSpPr>
          <p:spPr>
            <a:xfrm>
              <a:off x="5410200" y="3862388"/>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3162301" y="1830579"/>
            <a:ext cx="5859724" cy="1841715"/>
          </a:xfrm>
        </p:spPr>
        <p:txBody>
          <a:bodyPr>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9" name="Date Placeholder 3"/>
          <p:cNvSpPr>
            <a:spLocks noGrp="1"/>
          </p:cNvSpPr>
          <p:nvPr>
            <p:ph type="dt" sz="half" idx="10"/>
          </p:nvPr>
        </p:nvSpPr>
        <p:spPr>
          <a:xfrm>
            <a:off x="8985250" y="6296025"/>
            <a:ext cx="2743200" cy="365125"/>
          </a:xfrm>
        </p:spPr>
        <p:txBody>
          <a:bodyPr/>
          <a:lstStyle>
            <a:lvl1pPr>
              <a:defRPr>
                <a:solidFill>
                  <a:schemeClr val="bg2"/>
                </a:solidFill>
              </a:defRPr>
            </a:lvl1pPr>
          </a:lstStyle>
          <a:p>
            <a:pPr>
              <a:defRPr/>
            </a:pPr>
            <a:fld id="{034CB532-C744-4733-8E5A-F6AF9FABE09F}" type="datetimeFigureOut">
              <a:rPr lang="en-US"/>
              <a:pPr>
                <a:defRPr/>
              </a:pPr>
              <a:t>12/7/2015</a:t>
            </a:fld>
            <a:endParaRPr lang="en-US"/>
          </a:p>
        </p:txBody>
      </p:sp>
      <p:sp>
        <p:nvSpPr>
          <p:cNvPr id="10" name="Footer Placeholder 4"/>
          <p:cNvSpPr>
            <a:spLocks noGrp="1"/>
          </p:cNvSpPr>
          <p:nvPr>
            <p:ph type="ftr" sz="quarter" idx="11"/>
          </p:nvPr>
        </p:nvSpPr>
        <p:spPr>
          <a:xfrm>
            <a:off x="4040188" y="6296025"/>
            <a:ext cx="4114800" cy="365125"/>
          </a:xfrm>
        </p:spPr>
        <p:txBody>
          <a:bodyPr/>
          <a:lstStyle>
            <a:lvl1pPr algn="ctr">
              <a:defRPr>
                <a:solidFill>
                  <a:schemeClr val="bg2"/>
                </a:solidFill>
              </a:defRPr>
            </a:lvl1pPr>
          </a:lstStyle>
          <a:p>
            <a:pPr>
              <a:defRPr/>
            </a:pPr>
            <a:endParaRPr lang="en-US"/>
          </a:p>
        </p:txBody>
      </p:sp>
      <p:sp>
        <p:nvSpPr>
          <p:cNvPr id="11" name="Slide Number Placeholder 5"/>
          <p:cNvSpPr>
            <a:spLocks noGrp="1"/>
          </p:cNvSpPr>
          <p:nvPr>
            <p:ph type="sldNum" sz="quarter" idx="12"/>
          </p:nvPr>
        </p:nvSpPr>
        <p:spPr>
          <a:xfrm>
            <a:off x="463550" y="6296025"/>
            <a:ext cx="2781300" cy="365125"/>
          </a:xfrm>
        </p:spPr>
        <p:txBody>
          <a:bodyPr anchor="ctr"/>
          <a:lstStyle>
            <a:lvl1pPr algn="l">
              <a:defRPr sz="1200">
                <a:solidFill>
                  <a:schemeClr val="bg2"/>
                </a:solidFill>
              </a:defRPr>
            </a:lvl1pPr>
          </a:lstStyle>
          <a:p>
            <a:pPr>
              <a:defRPr/>
            </a:pPr>
            <a:fld id="{9234D1E0-88C3-4144-8D0E-65B7B509DA82}" type="slidenum">
              <a:rPr lang="en-US"/>
              <a:pPr>
                <a:defRPr/>
              </a:pPr>
              <a:t>‹#›</a:t>
            </a:fld>
            <a:endParaRPr lang="en-US"/>
          </a:p>
        </p:txBody>
      </p:sp>
    </p:spTree>
    <p:extLst>
      <p:ext uri="{BB962C8B-B14F-4D97-AF65-F5344CB8AC3E}">
        <p14:creationId xmlns:p14="http://schemas.microsoft.com/office/powerpoint/2010/main" val="3614520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1090D291-277A-4E76-B57F-68E4FF8B7B55}" type="datetimeFigureOut">
              <a:rPr lang="en-US"/>
              <a:pPr>
                <a:defRPr/>
              </a:pPr>
              <a:t>12/7/2015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E758FD5-EE05-4074-A9DA-0D586F28ACE6}" type="slidenum">
              <a:rPr lang="en-US"/>
              <a:pPr>
                <a:defRPr/>
              </a:pPr>
              <a:t>‹#›</a:t>
            </a:fld>
            <a:endParaRPr lang="en-US"/>
          </a:p>
        </p:txBody>
      </p:sp>
    </p:spTree>
    <p:extLst>
      <p:ext uri="{BB962C8B-B14F-4D97-AF65-F5344CB8AC3E}">
        <p14:creationId xmlns:p14="http://schemas.microsoft.com/office/powerpoint/2010/main" val="3330489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6CEF99A3-AAAF-4448-B0C0-03318EA9EDE0}" type="datetimeFigureOut">
              <a:rPr lang="en-US"/>
              <a:pPr>
                <a:defRPr/>
              </a:pPr>
              <a:t>12/7/2015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EE1C860-1310-465C-9D88-76ECEB787354}" type="slidenum">
              <a:rPr lang="en-US"/>
              <a:pPr>
                <a:defRPr/>
              </a:pPr>
              <a:t>‹#›</a:t>
            </a:fld>
            <a:endParaRPr lang="en-US"/>
          </a:p>
        </p:txBody>
      </p:sp>
    </p:spTree>
    <p:extLst>
      <p:ext uri="{BB962C8B-B14F-4D97-AF65-F5344CB8AC3E}">
        <p14:creationId xmlns:p14="http://schemas.microsoft.com/office/powerpoint/2010/main" val="1267265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F8D3DF8A-F51F-430E-A8FD-9FFAC4A3A799}" type="datetimeFigureOut">
              <a:rPr lang="en-US"/>
              <a:pPr>
                <a:defRPr/>
              </a:pPr>
              <a:t>12/7/2015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3EB0657-47D8-40CB-B946-99C76BCC9130}" type="slidenum">
              <a:rPr lang="en-US"/>
              <a:pPr>
                <a:defRPr/>
              </a:pPr>
              <a:t>‹#›</a:t>
            </a:fld>
            <a:endParaRPr lang="en-US"/>
          </a:p>
        </p:txBody>
      </p:sp>
    </p:spTree>
    <p:extLst>
      <p:ext uri="{BB962C8B-B14F-4D97-AF65-F5344CB8AC3E}">
        <p14:creationId xmlns:p14="http://schemas.microsoft.com/office/powerpoint/2010/main" val="111639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2" name="Group 10"/>
          <p:cNvGrpSpPr>
            <a:grpSpLocks/>
          </p:cNvGrpSpPr>
          <p:nvPr/>
        </p:nvGrpSpPr>
        <p:grpSpPr bwMode="auto">
          <a:xfrm>
            <a:off x="400050" y="361950"/>
            <a:ext cx="3497263" cy="6205538"/>
            <a:chOff x="400714" y="362425"/>
            <a:chExt cx="3495979" cy="6204388"/>
          </a:xfrm>
        </p:grpSpPr>
        <p:sp>
          <p:nvSpPr>
            <p:cNvPr id="3" name="Freeform 2"/>
            <p:cNvSpPr>
              <a:spLocks noEditPoints="1"/>
            </p:cNvSpPr>
            <p:nvPr/>
          </p:nvSpPr>
          <p:spPr bwMode="auto">
            <a:xfrm>
              <a:off x="400714" y="362425"/>
              <a:ext cx="2218510"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4" name="Freeform 15"/>
            <p:cNvSpPr>
              <a:spLocks noEditPoints="1"/>
            </p:cNvSpPr>
            <p:nvPr/>
          </p:nvSpPr>
          <p:spPr bwMode="auto">
            <a:xfrm>
              <a:off x="1133870" y="1809957"/>
              <a:ext cx="2762823" cy="4747333"/>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5" name="Date Placeholder 1"/>
          <p:cNvSpPr>
            <a:spLocks noGrp="1"/>
          </p:cNvSpPr>
          <p:nvPr>
            <p:ph type="dt" sz="half" idx="10"/>
          </p:nvPr>
        </p:nvSpPr>
        <p:spPr/>
        <p:txBody>
          <a:bodyPr/>
          <a:lstStyle>
            <a:lvl1pPr>
              <a:defRPr/>
            </a:lvl1pPr>
          </a:lstStyle>
          <a:p>
            <a:pPr>
              <a:defRPr/>
            </a:pPr>
            <a:fld id="{E65093DD-9FB8-4A60-9761-93B9A1E903CF}" type="datetimeFigureOut">
              <a:rPr lang="en-US"/>
              <a:pPr>
                <a:defRPr/>
              </a:pPr>
              <a:t>12/7/2015</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3"/>
          <p:cNvSpPr>
            <a:spLocks noGrp="1"/>
          </p:cNvSpPr>
          <p:nvPr>
            <p:ph type="sldNum" sz="quarter" idx="12"/>
          </p:nvPr>
        </p:nvSpPr>
        <p:spPr/>
        <p:txBody>
          <a:bodyPr/>
          <a:lstStyle>
            <a:lvl1pPr>
              <a:defRPr/>
            </a:lvl1pPr>
          </a:lstStyle>
          <a:p>
            <a:pPr>
              <a:defRPr/>
            </a:pPr>
            <a:fld id="{C54B05B2-5C0A-4BD9-B0EF-1FDD971262A2}" type="slidenum">
              <a:rPr lang="en-US"/>
              <a:pPr>
                <a:defRPr/>
              </a:pPr>
              <a:t>‹#›</a:t>
            </a:fld>
            <a:endParaRPr lang="en-US"/>
          </a:p>
        </p:txBody>
      </p:sp>
    </p:spTree>
    <p:extLst>
      <p:ext uri="{BB962C8B-B14F-4D97-AF65-F5344CB8AC3E}">
        <p14:creationId xmlns:p14="http://schemas.microsoft.com/office/powerpoint/2010/main" val="1194615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Freeform 15" title="Feather"/>
          <p:cNvSpPr>
            <a:spLocks noEditPoints="1"/>
          </p:cNvSpPr>
          <p:nvPr/>
        </p:nvSpPr>
        <p:spPr bwMode="auto">
          <a:xfrm rot="2047334" flipH="1">
            <a:off x="8572500" y="454025"/>
            <a:ext cx="3409950" cy="5856288"/>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Date Placeholder 4"/>
          <p:cNvSpPr>
            <a:spLocks noGrp="1"/>
          </p:cNvSpPr>
          <p:nvPr>
            <p:ph type="dt" sz="half" idx="10"/>
          </p:nvPr>
        </p:nvSpPr>
        <p:spPr>
          <a:xfrm>
            <a:off x="8477250" y="6286500"/>
            <a:ext cx="3227388" cy="365125"/>
          </a:xfrm>
        </p:spPr>
        <p:txBody>
          <a:bodyPr/>
          <a:lstStyle>
            <a:lvl1pPr algn="l">
              <a:defRPr/>
            </a:lvl1pPr>
          </a:lstStyle>
          <a:p>
            <a:pPr>
              <a:defRPr/>
            </a:pPr>
            <a:fld id="{614F9DF1-B3C1-4CC3-9170-11A431B4E209}" type="datetimeFigureOut">
              <a:rPr lang="en-US"/>
              <a:pPr>
                <a:defRPr/>
              </a:pPr>
              <a:t>12/7/2015</a:t>
            </a:fld>
            <a:endParaRPr lang="en-US"/>
          </a:p>
        </p:txBody>
      </p:sp>
      <p:sp>
        <p:nvSpPr>
          <p:cNvPr id="7" name="Footer Placeholder 5"/>
          <p:cNvSpPr>
            <a:spLocks noGrp="1"/>
          </p:cNvSpPr>
          <p:nvPr>
            <p:ph type="ftr" sz="quarter" idx="11"/>
          </p:nvPr>
        </p:nvSpPr>
        <p:spPr>
          <a:xfrm>
            <a:off x="487363" y="6286500"/>
            <a:ext cx="7597775" cy="365125"/>
          </a:xfrm>
        </p:spPr>
        <p:txBody>
          <a:bodyPr/>
          <a:lstStyle>
            <a:lvl1pPr algn="l">
              <a:defRPr/>
            </a:lvl1pPr>
          </a:lstStyle>
          <a:p>
            <a:pPr>
              <a:defRPr/>
            </a:pPr>
            <a:endParaRPr lang="en-US"/>
          </a:p>
        </p:txBody>
      </p:sp>
      <p:sp>
        <p:nvSpPr>
          <p:cNvPr id="8" name="Slide Number Placeholder 6"/>
          <p:cNvSpPr>
            <a:spLocks noGrp="1"/>
          </p:cNvSpPr>
          <p:nvPr>
            <p:ph type="sldNum" sz="quarter" idx="12"/>
          </p:nvPr>
        </p:nvSpPr>
        <p:spPr>
          <a:xfrm>
            <a:off x="8477250" y="373063"/>
            <a:ext cx="3227388" cy="817562"/>
          </a:xfrm>
        </p:spPr>
        <p:txBody>
          <a:bodyPr anchor="t"/>
          <a:lstStyle>
            <a:lvl1pPr algn="l">
              <a:defRPr sz="4400"/>
            </a:lvl1pPr>
          </a:lstStyle>
          <a:p>
            <a:pPr>
              <a:defRPr/>
            </a:pPr>
            <a:fld id="{48BCDF2D-4E05-4CFC-AFBE-52002319CBE4}" type="slidenum">
              <a:rPr lang="en-US"/>
              <a:pPr>
                <a:defRPr/>
              </a:pPr>
              <a:t>‹#›</a:t>
            </a:fld>
            <a:endParaRPr lang="en-US"/>
          </a:p>
        </p:txBody>
      </p:sp>
    </p:spTree>
    <p:extLst>
      <p:ext uri="{BB962C8B-B14F-4D97-AF65-F5344CB8AC3E}">
        <p14:creationId xmlns:p14="http://schemas.microsoft.com/office/powerpoint/2010/main" val="461003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Freeform 15" title="Feather"/>
          <p:cNvSpPr>
            <a:spLocks noEditPoints="1"/>
          </p:cNvSpPr>
          <p:nvPr/>
        </p:nvSpPr>
        <p:spPr bwMode="auto">
          <a:xfrm rot="2047334" flipH="1">
            <a:off x="8572500" y="454025"/>
            <a:ext cx="3409950" cy="5856288"/>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Date Placeholder 4"/>
          <p:cNvSpPr>
            <a:spLocks noGrp="1"/>
          </p:cNvSpPr>
          <p:nvPr>
            <p:ph type="dt" sz="half" idx="10"/>
          </p:nvPr>
        </p:nvSpPr>
        <p:spPr>
          <a:xfrm>
            <a:off x="8477250" y="6291263"/>
            <a:ext cx="3227388" cy="365125"/>
          </a:xfrm>
        </p:spPr>
        <p:txBody>
          <a:bodyPr/>
          <a:lstStyle>
            <a:lvl1pPr algn="l">
              <a:defRPr/>
            </a:lvl1pPr>
          </a:lstStyle>
          <a:p>
            <a:pPr>
              <a:defRPr/>
            </a:pPr>
            <a:fld id="{82F4E710-D5EE-4C7C-B10A-B6F05BA8D678}" type="datetimeFigureOut">
              <a:rPr lang="en-US"/>
              <a:pPr>
                <a:defRPr/>
              </a:pPr>
              <a:t>12/7/2015</a:t>
            </a:fld>
            <a:endParaRPr lang="en-US"/>
          </a:p>
        </p:txBody>
      </p:sp>
      <p:sp>
        <p:nvSpPr>
          <p:cNvPr id="7" name="Footer Placeholder 5"/>
          <p:cNvSpPr>
            <a:spLocks noGrp="1"/>
          </p:cNvSpPr>
          <p:nvPr>
            <p:ph type="ftr" sz="quarter" idx="11"/>
          </p:nvPr>
        </p:nvSpPr>
        <p:spPr>
          <a:xfrm>
            <a:off x="487363" y="6291263"/>
            <a:ext cx="7599362" cy="365125"/>
          </a:xfrm>
        </p:spPr>
        <p:txBody>
          <a:bodyPr/>
          <a:lstStyle>
            <a:lvl1pPr algn="l">
              <a:defRPr/>
            </a:lvl1pPr>
          </a:lstStyle>
          <a:p>
            <a:pPr>
              <a:defRPr/>
            </a:pPr>
            <a:endParaRPr lang="en-US"/>
          </a:p>
        </p:txBody>
      </p:sp>
      <p:sp>
        <p:nvSpPr>
          <p:cNvPr id="8" name="Slide Number Placeholder 6"/>
          <p:cNvSpPr>
            <a:spLocks noGrp="1"/>
          </p:cNvSpPr>
          <p:nvPr>
            <p:ph type="sldNum" sz="quarter" idx="12"/>
          </p:nvPr>
        </p:nvSpPr>
        <p:spPr>
          <a:xfrm>
            <a:off x="8477250" y="373063"/>
            <a:ext cx="3227388" cy="817562"/>
          </a:xfrm>
        </p:spPr>
        <p:txBody>
          <a:bodyPr anchor="t"/>
          <a:lstStyle>
            <a:lvl1pPr algn="l">
              <a:defRPr sz="4400"/>
            </a:lvl1pPr>
          </a:lstStyle>
          <a:p>
            <a:pPr>
              <a:defRPr/>
            </a:pPr>
            <a:fld id="{E3C87F49-CB4A-4A3D-A465-157EBEE52E38}" type="slidenum">
              <a:rPr lang="en-US"/>
              <a:pPr>
                <a:defRPr/>
              </a:pPr>
              <a:t>‹#›</a:t>
            </a:fld>
            <a:endParaRPr lang="en-US"/>
          </a:p>
        </p:txBody>
      </p:sp>
    </p:spTree>
    <p:extLst>
      <p:ext uri="{BB962C8B-B14F-4D97-AF65-F5344CB8AC3E}">
        <p14:creationId xmlns:p14="http://schemas.microsoft.com/office/powerpoint/2010/main" val="1957232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400050" y="361950"/>
            <a:ext cx="3497263" cy="6205538"/>
            <a:chOff x="400714" y="362425"/>
            <a:chExt cx="3495979" cy="6204388"/>
          </a:xfrm>
        </p:grpSpPr>
        <p:sp>
          <p:nvSpPr>
            <p:cNvPr id="12" name="Freeform 5"/>
            <p:cNvSpPr>
              <a:spLocks noEditPoints="1"/>
            </p:cNvSpPr>
            <p:nvPr/>
          </p:nvSpPr>
          <p:spPr bwMode="auto">
            <a:xfrm>
              <a:off x="400714" y="362425"/>
              <a:ext cx="2218510"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870" y="1809957"/>
              <a:ext cx="2762823" cy="4747333"/>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1027" name="Title Placeholder 1"/>
          <p:cNvSpPr>
            <a:spLocks noGrp="1"/>
          </p:cNvSpPr>
          <p:nvPr>
            <p:ph type="title"/>
          </p:nvPr>
        </p:nvSpPr>
        <p:spPr bwMode="auto">
          <a:xfrm>
            <a:off x="2933700" y="568325"/>
            <a:ext cx="8770938" cy="156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2933700" y="2438400"/>
            <a:ext cx="8770938" cy="365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8961438" y="6296025"/>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baseline="0">
                <a:solidFill>
                  <a:schemeClr val="tx2">
                    <a:lumMod val="75000"/>
                    <a:lumOff val="25000"/>
                  </a:schemeClr>
                </a:solidFill>
                <a:latin typeface="+mj-lt"/>
              </a:defRPr>
            </a:lvl1pPr>
          </a:lstStyle>
          <a:p>
            <a:pPr>
              <a:defRPr/>
            </a:pPr>
            <a:fld id="{3DE730C2-EFCA-4876-B4A8-08E40F8998F3}" type="datetimeFigureOut">
              <a:rPr lang="en-US"/>
              <a:pPr>
                <a:defRPr/>
              </a:pPr>
              <a:t>12/7/2015</a:t>
            </a:fld>
            <a:endParaRPr lang="en-US"/>
          </a:p>
        </p:txBody>
      </p:sp>
      <p:sp>
        <p:nvSpPr>
          <p:cNvPr id="5" name="Footer Placeholder 4"/>
          <p:cNvSpPr>
            <a:spLocks noGrp="1"/>
          </p:cNvSpPr>
          <p:nvPr>
            <p:ph type="ftr" sz="quarter" idx="3"/>
          </p:nvPr>
        </p:nvSpPr>
        <p:spPr>
          <a:xfrm>
            <a:off x="2933700" y="6296025"/>
            <a:ext cx="5667375" cy="365125"/>
          </a:xfrm>
          <a:prstGeom prst="rect">
            <a:avLst/>
          </a:prstGeom>
        </p:spPr>
        <p:txBody>
          <a:bodyPr vert="horz" lIns="91440" tIns="45720" rIns="91440" bIns="45720" rtlCol="0" anchor="ctr"/>
          <a:lstStyle>
            <a:lvl1pPr algn="l" eaLnBrk="1" fontAlgn="auto" hangingPunct="1">
              <a:spcBef>
                <a:spcPts val="0"/>
              </a:spcBef>
              <a:spcAft>
                <a:spcPts val="0"/>
              </a:spcAft>
              <a:defRPr sz="1200" baseline="0">
                <a:solidFill>
                  <a:schemeClr val="tx2">
                    <a:lumMod val="75000"/>
                    <a:lumOff val="25000"/>
                  </a:schemeClr>
                </a:solidFill>
                <a:latin typeface="+mj-lt"/>
              </a:defRPr>
            </a:lvl1pPr>
          </a:lstStyle>
          <a:p>
            <a:pPr>
              <a:defRPr/>
            </a:pPr>
            <a:endParaRPr lang="en-US"/>
          </a:p>
        </p:txBody>
      </p:sp>
      <p:sp>
        <p:nvSpPr>
          <p:cNvPr id="6" name="Slide Number Placeholder 5"/>
          <p:cNvSpPr>
            <a:spLocks noGrp="1"/>
          </p:cNvSpPr>
          <p:nvPr>
            <p:ph type="sldNum" sz="quarter" idx="4"/>
          </p:nvPr>
        </p:nvSpPr>
        <p:spPr>
          <a:xfrm>
            <a:off x="512763" y="723900"/>
            <a:ext cx="1884362" cy="603250"/>
          </a:xfrm>
          <a:prstGeom prst="rect">
            <a:avLst/>
          </a:prstGeom>
        </p:spPr>
        <p:txBody>
          <a:bodyPr vert="horz" lIns="91440" tIns="45720" rIns="91440" bIns="45720" rtlCol="0" anchor="b"/>
          <a:lstStyle>
            <a:lvl1pPr algn="r" eaLnBrk="1" fontAlgn="auto" hangingPunct="1">
              <a:spcBef>
                <a:spcPts val="0"/>
              </a:spcBef>
              <a:spcAft>
                <a:spcPts val="0"/>
              </a:spcAft>
              <a:defRPr sz="4400" baseline="0">
                <a:solidFill>
                  <a:schemeClr val="tx2">
                    <a:lumMod val="75000"/>
                    <a:lumOff val="25000"/>
                  </a:schemeClr>
                </a:solidFill>
                <a:latin typeface="+mj-lt"/>
              </a:defRPr>
            </a:lvl1pPr>
          </a:lstStyle>
          <a:p>
            <a:pPr>
              <a:defRPr/>
            </a:pPr>
            <a:fld id="{91A260F0-5BCF-4A1E-A0FF-902F4985D243}" type="slidenum">
              <a:rPr lang="en-US"/>
              <a:pPr>
                <a:defRPr/>
              </a:pPr>
              <a:t>‹#›</a:t>
            </a:fld>
            <a:endParaRPr lang="en-US"/>
          </a:p>
        </p:txBody>
      </p:sp>
      <p:cxnSp>
        <p:nvCxnSpPr>
          <p:cNvPr id="9" name="Straight Connector 8" title="Rule Line"/>
          <p:cNvCxnSpPr/>
          <p:nvPr/>
        </p:nvCxnSpPr>
        <p:spPr>
          <a:xfrm>
            <a:off x="2933700" y="2176463"/>
            <a:ext cx="877093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54" r:id="rId1"/>
    <p:sldLayoutId id="2147483749" r:id="rId2"/>
    <p:sldLayoutId id="2147483755" r:id="rId3"/>
    <p:sldLayoutId id="2147483750" r:id="rId4"/>
    <p:sldLayoutId id="2147483751" r:id="rId5"/>
    <p:sldLayoutId id="2147483752" r:id="rId6"/>
    <p:sldLayoutId id="2147483756" r:id="rId7"/>
    <p:sldLayoutId id="2147483757" r:id="rId8"/>
    <p:sldLayoutId id="2147483758" r:id="rId9"/>
    <p:sldLayoutId id="2147483753" r:id="rId10"/>
    <p:sldLayoutId id="2147483759" r:id="rId11"/>
  </p:sldLayoutIdLst>
  <p:txStyles>
    <p:titleStyle>
      <a:lvl1pPr algn="l" rtl="0" eaLnBrk="0" fontAlgn="base" hangingPunct="0">
        <a:lnSpc>
          <a:spcPct val="99000"/>
        </a:lnSpc>
        <a:spcBef>
          <a:spcPct val="0"/>
        </a:spcBef>
        <a:spcAft>
          <a:spcPct val="0"/>
        </a:spcAft>
        <a:defRPr sz="4400" kern="1200">
          <a:solidFill>
            <a:srgbClr val="474B57"/>
          </a:solidFill>
          <a:latin typeface="+mj-lt"/>
          <a:ea typeface="+mj-ea"/>
          <a:cs typeface="+mj-cs"/>
        </a:defRPr>
      </a:lvl1pPr>
      <a:lvl2pPr algn="l" rtl="0" eaLnBrk="0" fontAlgn="base" hangingPunct="0">
        <a:lnSpc>
          <a:spcPct val="99000"/>
        </a:lnSpc>
        <a:spcBef>
          <a:spcPct val="0"/>
        </a:spcBef>
        <a:spcAft>
          <a:spcPct val="0"/>
        </a:spcAft>
        <a:defRPr sz="4400">
          <a:solidFill>
            <a:srgbClr val="474B57"/>
          </a:solidFill>
          <a:latin typeface="Century Schoolbook" panose="02040604050505020304" pitchFamily="18" charset="0"/>
        </a:defRPr>
      </a:lvl2pPr>
      <a:lvl3pPr algn="l" rtl="0" eaLnBrk="0" fontAlgn="base" hangingPunct="0">
        <a:lnSpc>
          <a:spcPct val="99000"/>
        </a:lnSpc>
        <a:spcBef>
          <a:spcPct val="0"/>
        </a:spcBef>
        <a:spcAft>
          <a:spcPct val="0"/>
        </a:spcAft>
        <a:defRPr sz="4400">
          <a:solidFill>
            <a:srgbClr val="474B57"/>
          </a:solidFill>
          <a:latin typeface="Century Schoolbook" panose="02040604050505020304" pitchFamily="18" charset="0"/>
        </a:defRPr>
      </a:lvl3pPr>
      <a:lvl4pPr algn="l" rtl="0" eaLnBrk="0" fontAlgn="base" hangingPunct="0">
        <a:lnSpc>
          <a:spcPct val="99000"/>
        </a:lnSpc>
        <a:spcBef>
          <a:spcPct val="0"/>
        </a:spcBef>
        <a:spcAft>
          <a:spcPct val="0"/>
        </a:spcAft>
        <a:defRPr sz="4400">
          <a:solidFill>
            <a:srgbClr val="474B57"/>
          </a:solidFill>
          <a:latin typeface="Century Schoolbook" panose="02040604050505020304" pitchFamily="18" charset="0"/>
        </a:defRPr>
      </a:lvl4pPr>
      <a:lvl5pPr algn="l" rtl="0" eaLnBrk="0" fontAlgn="base" hangingPunct="0">
        <a:lnSpc>
          <a:spcPct val="99000"/>
        </a:lnSpc>
        <a:spcBef>
          <a:spcPct val="0"/>
        </a:spcBef>
        <a:spcAft>
          <a:spcPct val="0"/>
        </a:spcAft>
        <a:defRPr sz="4400">
          <a:solidFill>
            <a:srgbClr val="474B57"/>
          </a:solidFill>
          <a:latin typeface="Century Schoolbook" panose="02040604050505020304" pitchFamily="18" charset="0"/>
        </a:defRPr>
      </a:lvl5pPr>
      <a:lvl6pPr marL="457200" algn="l" rtl="0" fontAlgn="base">
        <a:lnSpc>
          <a:spcPct val="99000"/>
        </a:lnSpc>
        <a:spcBef>
          <a:spcPct val="0"/>
        </a:spcBef>
        <a:spcAft>
          <a:spcPct val="0"/>
        </a:spcAft>
        <a:defRPr sz="4400">
          <a:solidFill>
            <a:srgbClr val="474B57"/>
          </a:solidFill>
          <a:latin typeface="Century Schoolbook" panose="02040604050505020304" pitchFamily="18" charset="0"/>
        </a:defRPr>
      </a:lvl6pPr>
      <a:lvl7pPr marL="914400" algn="l" rtl="0" fontAlgn="base">
        <a:lnSpc>
          <a:spcPct val="99000"/>
        </a:lnSpc>
        <a:spcBef>
          <a:spcPct val="0"/>
        </a:spcBef>
        <a:spcAft>
          <a:spcPct val="0"/>
        </a:spcAft>
        <a:defRPr sz="4400">
          <a:solidFill>
            <a:srgbClr val="474B57"/>
          </a:solidFill>
          <a:latin typeface="Century Schoolbook" panose="02040604050505020304" pitchFamily="18" charset="0"/>
        </a:defRPr>
      </a:lvl7pPr>
      <a:lvl8pPr marL="1371600" algn="l" rtl="0" fontAlgn="base">
        <a:lnSpc>
          <a:spcPct val="99000"/>
        </a:lnSpc>
        <a:spcBef>
          <a:spcPct val="0"/>
        </a:spcBef>
        <a:spcAft>
          <a:spcPct val="0"/>
        </a:spcAft>
        <a:defRPr sz="4400">
          <a:solidFill>
            <a:srgbClr val="474B57"/>
          </a:solidFill>
          <a:latin typeface="Century Schoolbook" panose="02040604050505020304" pitchFamily="18" charset="0"/>
        </a:defRPr>
      </a:lvl8pPr>
      <a:lvl9pPr marL="1828800" algn="l" rtl="0" fontAlgn="base">
        <a:lnSpc>
          <a:spcPct val="99000"/>
        </a:lnSpc>
        <a:spcBef>
          <a:spcPct val="0"/>
        </a:spcBef>
        <a:spcAft>
          <a:spcPct val="0"/>
        </a:spcAft>
        <a:defRPr sz="4400">
          <a:solidFill>
            <a:srgbClr val="474B57"/>
          </a:solidFill>
          <a:latin typeface="Century Schoolbook" panose="02040604050505020304" pitchFamily="18" charset="0"/>
        </a:defRPr>
      </a:lvl9pPr>
    </p:titleStyle>
    <p:bodyStyle>
      <a:lvl1pPr marL="319088" indent="-319088" algn="l" rtl="0" eaLnBrk="0" fontAlgn="base" hangingPunct="0">
        <a:lnSpc>
          <a:spcPct val="111000"/>
        </a:lnSpc>
        <a:spcBef>
          <a:spcPts val="925"/>
        </a:spcBef>
        <a:spcAft>
          <a:spcPct val="0"/>
        </a:spcAft>
        <a:buFont typeface="Corbel" panose="020B0503020204020204" pitchFamily="34" charset="0"/>
        <a:buChar char="–"/>
        <a:defRPr sz="2000" kern="1200">
          <a:solidFill>
            <a:srgbClr val="474B57"/>
          </a:solidFill>
          <a:latin typeface="+mn-lt"/>
          <a:ea typeface="+mn-ea"/>
          <a:cs typeface="+mn-cs"/>
        </a:defRPr>
      </a:lvl1pPr>
      <a:lvl2pPr marL="639763" indent="-319088" algn="l" rtl="0" eaLnBrk="0" fontAlgn="base" hangingPunct="0">
        <a:lnSpc>
          <a:spcPct val="111000"/>
        </a:lnSpc>
        <a:spcBef>
          <a:spcPts val="925"/>
        </a:spcBef>
        <a:spcAft>
          <a:spcPct val="0"/>
        </a:spcAft>
        <a:buFont typeface="Corbel" panose="020B0503020204020204" pitchFamily="34" charset="0"/>
        <a:buChar char="–"/>
        <a:defRPr kern="1200">
          <a:solidFill>
            <a:srgbClr val="474B57"/>
          </a:solidFill>
          <a:latin typeface="+mn-lt"/>
          <a:ea typeface="+mn-ea"/>
          <a:cs typeface="+mn-cs"/>
        </a:defRPr>
      </a:lvl2pPr>
      <a:lvl3pPr marL="958850" indent="-319088" algn="l" rtl="0" eaLnBrk="0" fontAlgn="base" hangingPunct="0">
        <a:lnSpc>
          <a:spcPct val="111000"/>
        </a:lnSpc>
        <a:spcBef>
          <a:spcPts val="925"/>
        </a:spcBef>
        <a:spcAft>
          <a:spcPct val="0"/>
        </a:spcAft>
        <a:buFont typeface="Corbel" panose="020B0503020204020204" pitchFamily="34" charset="0"/>
        <a:buChar char="–"/>
        <a:defRPr sz="1600" i="1" kern="1200">
          <a:solidFill>
            <a:srgbClr val="474B57"/>
          </a:solidFill>
          <a:latin typeface="+mn-lt"/>
          <a:ea typeface="+mn-ea"/>
          <a:cs typeface="+mn-cs"/>
        </a:defRPr>
      </a:lvl3pPr>
      <a:lvl4pPr marL="1279525" indent="-319088" algn="l" rtl="0" eaLnBrk="0" fontAlgn="base" hangingPunct="0">
        <a:lnSpc>
          <a:spcPct val="111000"/>
        </a:lnSpc>
        <a:spcBef>
          <a:spcPts val="925"/>
        </a:spcBef>
        <a:spcAft>
          <a:spcPct val="0"/>
        </a:spcAft>
        <a:buFont typeface="Corbel" panose="020B0503020204020204" pitchFamily="34" charset="0"/>
        <a:buChar char="–"/>
        <a:defRPr sz="1400" kern="1200">
          <a:solidFill>
            <a:srgbClr val="474B57"/>
          </a:solidFill>
          <a:latin typeface="+mn-lt"/>
          <a:ea typeface="+mn-ea"/>
          <a:cs typeface="+mn-cs"/>
        </a:defRPr>
      </a:lvl4pPr>
      <a:lvl5pPr marL="1600200" indent="-319088" algn="l" rtl="0" eaLnBrk="0" fontAlgn="base" hangingPunct="0">
        <a:lnSpc>
          <a:spcPct val="111000"/>
        </a:lnSpc>
        <a:spcBef>
          <a:spcPts val="925"/>
        </a:spcBef>
        <a:spcAft>
          <a:spcPct val="0"/>
        </a:spcAft>
        <a:buFont typeface="Corbel" panose="020B0503020204020204" pitchFamily="34" charset="0"/>
        <a:buChar char="–"/>
        <a:defRPr sz="1400" i="1" kern="1200">
          <a:solidFill>
            <a:srgbClr val="474B57"/>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2.xml"/><Relationship Id="rId5" Type="http://schemas.openxmlformats.org/officeDocument/2006/relationships/image" Target="../media/image20.jpg"/><Relationship Id="rId4" Type="http://schemas.openxmlformats.org/officeDocument/2006/relationships/image" Target="../media/image19.jpeg"/></Relationships>
</file>

<file path=ppt/slides/_rels/slide12.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3.gif"/><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hyperlink" Target="https://en.wikipedia.org/wiki/Tocotrienol"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3167959" y="1592835"/>
            <a:ext cx="5859724" cy="2211069"/>
          </a:xfrm>
          <a:extLst/>
        </p:spPr>
        <p:txBody>
          <a:bodyPr rtlCol="0">
            <a:normAutofit fontScale="90000"/>
          </a:bodyPr>
          <a:lstStyle/>
          <a:p>
            <a:pPr eaLnBrk="1" fontAlgn="auto" hangingPunct="1">
              <a:spcAft>
                <a:spcPts val="0"/>
              </a:spcAft>
              <a:defRPr/>
            </a:pPr>
            <a:r>
              <a:rPr lang="en-US"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In the name of God</a:t>
            </a:r>
            <a:br>
              <a:rPr lang="en-US" b="1"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br>
            <a:r>
              <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rPr>
              <a:t/>
            </a:r>
            <a:br>
              <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rPr>
            </a:br>
            <a:r>
              <a:rPr lang="en-US"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Vitamin E</a:t>
            </a:r>
            <a:br>
              <a:rPr lang="en-US"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br>
            <a:endPar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16" name="Subtitle 15"/>
          <p:cNvSpPr>
            <a:spLocks noGrp="1"/>
          </p:cNvSpPr>
          <p:nvPr>
            <p:ph type="body" idx="1"/>
          </p:nvPr>
        </p:nvSpPr>
        <p:spPr>
          <a:xfrm>
            <a:off x="3814763" y="4176713"/>
            <a:ext cx="4565650" cy="1038225"/>
          </a:xfrm>
        </p:spPr>
        <p:txBody>
          <a:bodyPr rtlCol="0">
            <a:normAutofit fontScale="85000" lnSpcReduction="10000"/>
          </a:bodyPr>
          <a:lstStyle/>
          <a:p>
            <a:pPr eaLnBrk="1" fontAlgn="auto" hangingPunct="1">
              <a:spcAft>
                <a:spcPts val="0"/>
              </a:spcAft>
              <a:defRPr/>
            </a:pPr>
            <a:r>
              <a:rPr lang="en-US" b="1" i="1" dirty="0" smtClean="0">
                <a:solidFill>
                  <a:schemeClr val="tx1"/>
                </a:solidFill>
              </a:rPr>
              <a:t>Presented by: Mohammad </a:t>
            </a:r>
            <a:r>
              <a:rPr lang="en-US" b="1" i="1" dirty="0" err="1" smtClean="0">
                <a:solidFill>
                  <a:schemeClr val="tx1"/>
                </a:solidFill>
              </a:rPr>
              <a:t>Khademalhosseini</a:t>
            </a:r>
            <a:r>
              <a:rPr lang="en-US" b="1" i="1" dirty="0" smtClean="0">
                <a:solidFill>
                  <a:schemeClr val="tx1"/>
                </a:solidFill>
              </a:rPr>
              <a:t> </a:t>
            </a:r>
          </a:p>
          <a:p>
            <a:pPr eaLnBrk="1" fontAlgn="auto" hangingPunct="1">
              <a:spcAft>
                <a:spcPts val="0"/>
              </a:spcAft>
              <a:defRPr/>
            </a:pPr>
            <a:r>
              <a:rPr lang="en-US" b="1" i="1" dirty="0" smtClean="0">
                <a:solidFill>
                  <a:schemeClr val="tx1"/>
                </a:solidFill>
              </a:rPr>
              <a:t>Biochemistry, Dr. Mir</a:t>
            </a:r>
          </a:p>
          <a:p>
            <a:pPr eaLnBrk="1" fontAlgn="auto" hangingPunct="1">
              <a:spcAft>
                <a:spcPts val="0"/>
              </a:spcAft>
              <a:defRPr/>
            </a:pPr>
            <a:endParaRPr lang="en-US" dirty="0"/>
          </a:p>
        </p:txBody>
      </p:sp>
      <p:pic>
        <p:nvPicPr>
          <p:cNvPr id="819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24150" y="2227263"/>
            <a:ext cx="17145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TextBox 1"/>
          <p:cNvSpPr txBox="1">
            <a:spLocks noChangeArrowheads="1"/>
          </p:cNvSpPr>
          <p:nvPr/>
        </p:nvSpPr>
        <p:spPr bwMode="auto">
          <a:xfrm>
            <a:off x="2687638" y="5092700"/>
            <a:ext cx="600868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200"/>
              <a:t>Designed by:M.Khademalhosseini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b="1" dirty="0" smtClean="0"/>
              <a:t>Toxicities</a:t>
            </a:r>
          </a:p>
        </p:txBody>
      </p:sp>
      <p:sp>
        <p:nvSpPr>
          <p:cNvPr id="17411" name="Content Placeholder 2"/>
          <p:cNvSpPr>
            <a:spLocks noGrp="1"/>
          </p:cNvSpPr>
          <p:nvPr>
            <p:ph idx="1"/>
          </p:nvPr>
        </p:nvSpPr>
        <p:spPr/>
        <p:txBody>
          <a:bodyPr/>
          <a:lstStyle/>
          <a:p>
            <a:pPr algn="just" eaLnBrk="1" hangingPunct="1"/>
            <a:r>
              <a:rPr lang="en-US" altLang="en-US" b="1" smtClean="0">
                <a:solidFill>
                  <a:schemeClr val="tx1"/>
                </a:solidFill>
              </a:rPr>
              <a:t>Regular consumption of more than 1,000 mg (1,500 IU) of tocopherols per day may be expected to cause </a:t>
            </a:r>
            <a:r>
              <a:rPr lang="en-US" altLang="en-US" b="1" smtClean="0">
                <a:solidFill>
                  <a:srgbClr val="FF0000"/>
                </a:solidFill>
              </a:rPr>
              <a:t>hypervitaminosis E</a:t>
            </a:r>
            <a:r>
              <a:rPr lang="en-US" altLang="en-US" b="1" smtClean="0">
                <a:solidFill>
                  <a:schemeClr val="tx1"/>
                </a:solidFill>
              </a:rPr>
              <a:t>, with an associated risk of </a:t>
            </a:r>
            <a:r>
              <a:rPr lang="en-US" altLang="en-US" b="1" smtClean="0">
                <a:solidFill>
                  <a:srgbClr val="FF0000"/>
                </a:solidFill>
              </a:rPr>
              <a:t>vitamin K deficiency </a:t>
            </a:r>
            <a:r>
              <a:rPr lang="en-US" altLang="en-US" b="1" smtClean="0">
                <a:solidFill>
                  <a:schemeClr val="tx1"/>
                </a:solidFill>
              </a:rPr>
              <a:t>and consequently of bleeding problems.</a:t>
            </a:r>
          </a:p>
          <a:p>
            <a:pPr algn="just" eaLnBrk="1" hangingPunct="1"/>
            <a:endParaRPr lang="en-US" altLang="en-US" smtClean="0">
              <a:solidFill>
                <a:schemeClr val="tx1"/>
              </a:solidFill>
            </a:endParaRPr>
          </a:p>
          <a:p>
            <a:pPr eaLnBrk="1" hangingPunct="1"/>
            <a:endParaRPr lang="en-US" altLang="en-US" smtClean="0">
              <a:solidFill>
                <a:schemeClr val="tx1"/>
              </a:solidFill>
            </a:endParaRPr>
          </a:p>
          <a:p>
            <a:pPr eaLnBrk="1" hangingPunct="1"/>
            <a:endParaRPr lang="en-US" altLang="en-US" smtClean="0"/>
          </a:p>
        </p:txBody>
      </p:sp>
      <p:pic>
        <p:nvPicPr>
          <p:cNvPr id="1741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05413" y="3695700"/>
            <a:ext cx="3435350" cy="2747963"/>
          </a:xfrm>
          <a:prstGeom prst="rect">
            <a:avLst/>
          </a:prstGeom>
          <a:noFill/>
          <a:ln>
            <a:noFill/>
          </a:ln>
          <a:effectLst>
            <a:softEdge rad="1270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3865740">
            <a:off x="9811415" y="251453"/>
            <a:ext cx="2016950" cy="1349614"/>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b="1" smtClean="0"/>
              <a:t>Deficiency</a:t>
            </a:r>
            <a:br>
              <a:rPr lang="en-US" altLang="en-US" b="1" smtClean="0"/>
            </a:br>
            <a:endParaRPr lang="en-US" altLang="en-US" smtClean="0"/>
          </a:p>
        </p:txBody>
      </p:sp>
      <p:sp>
        <p:nvSpPr>
          <p:cNvPr id="3" name="Content Placeholder 2"/>
          <p:cNvSpPr>
            <a:spLocks noGrp="1"/>
          </p:cNvSpPr>
          <p:nvPr>
            <p:ph idx="1"/>
          </p:nvPr>
        </p:nvSpPr>
        <p:spPr>
          <a:xfrm>
            <a:off x="2897188" y="2438400"/>
            <a:ext cx="6081712" cy="3651250"/>
          </a:xfrm>
        </p:spPr>
        <p:txBody>
          <a:bodyPr rtlCol="0">
            <a:noAutofit/>
          </a:bodyPr>
          <a:lstStyle/>
          <a:p>
            <a:pPr marL="320040" indent="-320040" eaLnBrk="1" fontAlgn="auto" hangingPunct="1">
              <a:spcBef>
                <a:spcPts val="930"/>
              </a:spcBef>
              <a:spcAft>
                <a:spcPts val="0"/>
              </a:spcAft>
              <a:defRPr/>
            </a:pPr>
            <a:r>
              <a:rPr lang="en-US" b="1" dirty="0">
                <a:solidFill>
                  <a:schemeClr val="tx1"/>
                </a:solidFill>
              </a:rPr>
              <a:t>In experimental </a:t>
            </a:r>
            <a:r>
              <a:rPr lang="en-US" b="1" dirty="0" smtClean="0">
                <a:solidFill>
                  <a:schemeClr val="tx1"/>
                </a:solidFill>
              </a:rPr>
              <a:t>animals: resorption </a:t>
            </a:r>
            <a:r>
              <a:rPr lang="en-US" b="1" dirty="0">
                <a:solidFill>
                  <a:schemeClr val="tx1"/>
                </a:solidFill>
              </a:rPr>
              <a:t>of fetuses and </a:t>
            </a:r>
            <a:endParaRPr lang="en-US" b="1" dirty="0" smtClean="0">
              <a:solidFill>
                <a:schemeClr val="tx1"/>
              </a:solidFill>
            </a:endParaRPr>
          </a:p>
          <a:p>
            <a:pPr marL="0" indent="0" eaLnBrk="1" fontAlgn="auto" hangingPunct="1">
              <a:spcBef>
                <a:spcPts val="930"/>
              </a:spcBef>
              <a:spcAft>
                <a:spcPts val="0"/>
              </a:spcAft>
              <a:buFont typeface="Corbel" panose="020B0503020204020204" pitchFamily="34" charset="0"/>
              <a:buNone/>
              <a:defRPr/>
            </a:pPr>
            <a:r>
              <a:rPr lang="en-US" b="1" dirty="0" smtClean="0">
                <a:solidFill>
                  <a:schemeClr val="tx1"/>
                </a:solidFill>
              </a:rPr>
              <a:t>testicular </a:t>
            </a:r>
            <a:r>
              <a:rPr lang="en-US" b="1" dirty="0">
                <a:solidFill>
                  <a:schemeClr val="tx1"/>
                </a:solidFill>
              </a:rPr>
              <a:t>atrophy.</a:t>
            </a:r>
            <a:endParaRPr lang="en-US" b="1" dirty="0" smtClean="0">
              <a:solidFill>
                <a:schemeClr val="tx1"/>
              </a:solidFill>
            </a:endParaRPr>
          </a:p>
          <a:p>
            <a:pPr marL="320040" indent="-320040" eaLnBrk="1" fontAlgn="auto" hangingPunct="1">
              <a:spcBef>
                <a:spcPts val="930"/>
              </a:spcBef>
              <a:spcAft>
                <a:spcPts val="0"/>
              </a:spcAft>
              <a:defRPr/>
            </a:pPr>
            <a:r>
              <a:rPr lang="en-US" b="1" dirty="0" smtClean="0">
                <a:solidFill>
                  <a:schemeClr val="tx1"/>
                </a:solidFill>
              </a:rPr>
              <a:t>ataxia</a:t>
            </a:r>
            <a:endParaRPr lang="en-US" b="1" dirty="0">
              <a:solidFill>
                <a:schemeClr val="tx1"/>
              </a:solidFill>
            </a:endParaRPr>
          </a:p>
          <a:p>
            <a:pPr marL="320040" indent="-320040" eaLnBrk="1" fontAlgn="auto" hangingPunct="1">
              <a:spcBef>
                <a:spcPts val="930"/>
              </a:spcBef>
              <a:spcAft>
                <a:spcPts val="0"/>
              </a:spcAft>
              <a:defRPr/>
            </a:pPr>
            <a:r>
              <a:rPr lang="en-US" b="1" dirty="0" smtClean="0">
                <a:solidFill>
                  <a:schemeClr val="tx1"/>
                </a:solidFill>
              </a:rPr>
              <a:t>myopathies</a:t>
            </a:r>
            <a:endParaRPr lang="en-US" b="1" dirty="0">
              <a:solidFill>
                <a:schemeClr val="tx1"/>
              </a:solidFill>
            </a:endParaRPr>
          </a:p>
          <a:p>
            <a:pPr marL="320040" indent="-320040" eaLnBrk="1" fontAlgn="auto" hangingPunct="1">
              <a:spcBef>
                <a:spcPts val="930"/>
              </a:spcBef>
              <a:spcAft>
                <a:spcPts val="0"/>
              </a:spcAft>
              <a:defRPr/>
            </a:pPr>
            <a:r>
              <a:rPr lang="en-US" b="1" dirty="0">
                <a:solidFill>
                  <a:schemeClr val="tx1"/>
                </a:solidFill>
              </a:rPr>
              <a:t>peripheral </a:t>
            </a:r>
            <a:r>
              <a:rPr lang="en-US" b="1" dirty="0" smtClean="0">
                <a:solidFill>
                  <a:schemeClr val="tx1"/>
                </a:solidFill>
              </a:rPr>
              <a:t>neuropathy</a:t>
            </a:r>
            <a:endParaRPr lang="en-US" b="1" dirty="0">
              <a:solidFill>
                <a:schemeClr val="tx1"/>
              </a:solidFill>
            </a:endParaRPr>
          </a:p>
          <a:p>
            <a:pPr marL="320040" indent="-320040" eaLnBrk="1" fontAlgn="auto" hangingPunct="1">
              <a:spcBef>
                <a:spcPts val="930"/>
              </a:spcBef>
              <a:spcAft>
                <a:spcPts val="0"/>
              </a:spcAft>
              <a:defRPr/>
            </a:pPr>
            <a:r>
              <a:rPr lang="en-US" b="1" dirty="0" smtClean="0">
                <a:solidFill>
                  <a:schemeClr val="tx1"/>
                </a:solidFill>
              </a:rPr>
              <a:t>retinopathy</a:t>
            </a:r>
            <a:endParaRPr lang="en-US" b="1" dirty="0">
              <a:solidFill>
                <a:schemeClr val="tx1"/>
              </a:solidFill>
            </a:endParaRPr>
          </a:p>
          <a:p>
            <a:pPr marL="320040" indent="-320040" eaLnBrk="1" fontAlgn="auto" hangingPunct="1">
              <a:spcBef>
                <a:spcPts val="930"/>
              </a:spcBef>
              <a:spcAft>
                <a:spcPts val="0"/>
              </a:spcAft>
              <a:defRPr/>
            </a:pPr>
            <a:r>
              <a:rPr lang="en-US" b="1" dirty="0">
                <a:solidFill>
                  <a:schemeClr val="tx1"/>
                </a:solidFill>
              </a:rPr>
              <a:t>impairment of the immune </a:t>
            </a:r>
            <a:r>
              <a:rPr lang="en-US" b="1" dirty="0" smtClean="0">
                <a:solidFill>
                  <a:schemeClr val="tx1"/>
                </a:solidFill>
              </a:rPr>
              <a:t>response</a:t>
            </a:r>
            <a:endParaRPr lang="en-US" b="1" dirty="0">
              <a:solidFill>
                <a:schemeClr val="tx1"/>
              </a:solidFill>
            </a:endParaRPr>
          </a:p>
          <a:p>
            <a:pPr marL="320040" indent="-320040" eaLnBrk="1" fontAlgn="auto" hangingPunct="1">
              <a:spcBef>
                <a:spcPts val="930"/>
              </a:spcBef>
              <a:spcAft>
                <a:spcPts val="0"/>
              </a:spcAft>
              <a:defRPr/>
            </a:pPr>
            <a:r>
              <a:rPr lang="en-US" b="1" dirty="0">
                <a:solidFill>
                  <a:schemeClr val="tx1"/>
                </a:solidFill>
              </a:rPr>
              <a:t>red blood cell </a:t>
            </a:r>
            <a:r>
              <a:rPr lang="en-US" b="1" dirty="0" smtClean="0">
                <a:solidFill>
                  <a:schemeClr val="tx1"/>
                </a:solidFill>
              </a:rPr>
              <a:t>destruction (esp. in </a:t>
            </a:r>
            <a:r>
              <a:rPr lang="en-US" b="1" dirty="0">
                <a:solidFill>
                  <a:schemeClr val="tx1"/>
                </a:solidFill>
              </a:rPr>
              <a:t>Premature </a:t>
            </a:r>
            <a:r>
              <a:rPr lang="en-US" b="1" dirty="0" smtClean="0">
                <a:solidFill>
                  <a:schemeClr val="tx1"/>
                </a:solidFill>
              </a:rPr>
              <a:t>infants)               hemolytic anemia</a:t>
            </a:r>
            <a:endParaRPr lang="en-US" b="1" baseline="30000" dirty="0" smtClean="0">
              <a:solidFill>
                <a:schemeClr val="tx1"/>
              </a:solidFill>
            </a:endParaRPr>
          </a:p>
          <a:p>
            <a:pPr marL="320040" indent="-320040" eaLnBrk="1" fontAlgn="auto" hangingPunct="1">
              <a:spcBef>
                <a:spcPts val="930"/>
              </a:spcBef>
              <a:spcAft>
                <a:spcPts val="0"/>
              </a:spcAft>
              <a:defRPr/>
            </a:pPr>
            <a:r>
              <a:rPr lang="en-US" b="1" dirty="0" smtClean="0">
                <a:solidFill>
                  <a:schemeClr val="tx1"/>
                </a:solidFill>
              </a:rPr>
              <a:t>Atherosclerosis</a:t>
            </a:r>
          </a:p>
          <a:p>
            <a:pPr marL="0" indent="0" eaLnBrk="1" fontAlgn="auto" hangingPunct="1">
              <a:spcBef>
                <a:spcPts val="930"/>
              </a:spcBef>
              <a:spcAft>
                <a:spcPts val="0"/>
              </a:spcAft>
              <a:buFont typeface="Corbel" panose="020B0503020204020204" pitchFamily="34" charset="0"/>
              <a:buNone/>
              <a:defRPr/>
            </a:pPr>
            <a:endParaRPr lang="en-US" sz="1200" b="1" dirty="0">
              <a:solidFill>
                <a:schemeClr val="tx2">
                  <a:lumMod val="75000"/>
                  <a:lumOff val="25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56154" y="2228469"/>
            <a:ext cx="3038475" cy="1504950"/>
          </a:xfrm>
          <a:prstGeom prst="rect">
            <a:avLst/>
          </a:prstGeom>
          <a:effectLst>
            <a:softEdge rad="127000"/>
          </a:effectLst>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77846" y="3807904"/>
            <a:ext cx="3267075" cy="1400175"/>
          </a:xfrm>
          <a:prstGeom prst="rect">
            <a:avLst/>
          </a:prstGeom>
          <a:effectLst>
            <a:softEdge rad="63500"/>
          </a:effectLst>
        </p:spPr>
      </p:pic>
      <p:pic>
        <p:nvPicPr>
          <p:cNvPr id="18438"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023350" y="5224463"/>
            <a:ext cx="3143250"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2301" y="180176"/>
            <a:ext cx="1471167" cy="1168527"/>
          </a:xfrm>
          <a:prstGeom prst="rect">
            <a:avLst/>
          </a:prstGeom>
          <a:ln>
            <a:noFill/>
          </a:ln>
          <a:effectLst>
            <a:softEdge rad="127000"/>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b="1" dirty="0" smtClean="0"/>
              <a:t>Clinical applications</a:t>
            </a:r>
            <a:r>
              <a:rPr lang="en-US" altLang="en-US" dirty="0" smtClean="0"/>
              <a:t/>
            </a:r>
            <a:br>
              <a:rPr lang="en-US" altLang="en-US" dirty="0" smtClean="0"/>
            </a:br>
            <a:endParaRPr lang="en-US" altLang="en-US" dirty="0" smtClean="0"/>
          </a:p>
        </p:txBody>
      </p:sp>
      <p:sp>
        <p:nvSpPr>
          <p:cNvPr id="19459" name="Content Placeholder 2"/>
          <p:cNvSpPr>
            <a:spLocks noGrp="1"/>
          </p:cNvSpPr>
          <p:nvPr>
            <p:ph idx="1"/>
          </p:nvPr>
        </p:nvSpPr>
        <p:spPr/>
        <p:txBody>
          <a:bodyPr/>
          <a:lstStyle/>
          <a:p>
            <a:pPr algn="just" eaLnBrk="1" hangingPunct="1"/>
            <a:r>
              <a:rPr lang="en-US" altLang="en-US" b="1" smtClean="0">
                <a:solidFill>
                  <a:schemeClr val="tx1"/>
                </a:solidFill>
              </a:rPr>
              <a:t>Vitamin E and its analogs are used to prevent and repair cell and tissue damage during radiation therapy.</a:t>
            </a:r>
          </a:p>
          <a:p>
            <a:pPr algn="just" eaLnBrk="1" hangingPunct="1"/>
            <a:r>
              <a:rPr lang="en-US" altLang="en-US" b="1" smtClean="0">
                <a:solidFill>
                  <a:schemeClr val="tx1"/>
                </a:solidFill>
              </a:rPr>
              <a:t>The use of vitamin E in the treatment of some cancers is beneficial. Treatment with 400 IU/day are associated with a 71% decrease in the risk of advanced prostate cancer. </a:t>
            </a:r>
          </a:p>
          <a:p>
            <a:pPr eaLnBrk="1" hangingPunct="1"/>
            <a:endParaRPr lang="en-US" altLang="en-US" smtClean="0">
              <a:solidFill>
                <a:schemeClr val="tx1"/>
              </a:solidFill>
            </a:endParaRPr>
          </a:p>
        </p:txBody>
      </p:sp>
      <p:pic>
        <p:nvPicPr>
          <p:cNvPr id="1946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1818185">
            <a:off x="357188" y="163513"/>
            <a:ext cx="933450" cy="1093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99386" y="4224527"/>
            <a:ext cx="2960154" cy="1908429"/>
          </a:xfrm>
          <a:prstGeom prst="rect">
            <a:avLst/>
          </a:prstGeom>
          <a:effectLst>
            <a:softEdge rad="12700"/>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References</a:t>
            </a:r>
            <a:endParaRPr lang="en-US" b="1" dirty="0"/>
          </a:p>
        </p:txBody>
      </p:sp>
      <p:sp>
        <p:nvSpPr>
          <p:cNvPr id="3" name="Content Placeholder 2"/>
          <p:cNvSpPr>
            <a:spLocks noGrp="1"/>
          </p:cNvSpPr>
          <p:nvPr>
            <p:ph idx="1"/>
          </p:nvPr>
        </p:nvSpPr>
        <p:spPr/>
        <p:txBody>
          <a:bodyPr/>
          <a:lstStyle/>
          <a:p>
            <a:r>
              <a:rPr lang="en-US" dirty="0" smtClean="0"/>
              <a:t>Harpers </a:t>
            </a:r>
            <a:r>
              <a:rPr lang="en-US" dirty="0"/>
              <a:t>illustrated </a:t>
            </a:r>
            <a:r>
              <a:rPr lang="en-US" dirty="0" smtClean="0"/>
              <a:t>Biochemistry</a:t>
            </a:r>
          </a:p>
          <a:p>
            <a:r>
              <a:rPr lang="en-US" dirty="0" smtClean="0"/>
              <a:t>Devlin Biochemistry</a:t>
            </a:r>
          </a:p>
          <a:p>
            <a:r>
              <a:rPr lang="en-US" dirty="0" smtClean="0"/>
              <a:t>https:// Wikipedia.org</a:t>
            </a:r>
          </a:p>
          <a:p>
            <a:r>
              <a:rPr lang="en-US" dirty="0" smtClean="0"/>
              <a:t>https:// Webmd.com</a:t>
            </a:r>
          </a:p>
          <a:p>
            <a:r>
              <a:rPr lang="en-US" dirty="0" smtClean="0"/>
              <a:t>https://ods.od.nih.gov  (</a:t>
            </a:r>
            <a:r>
              <a:rPr lang="en-US" dirty="0"/>
              <a:t>U.S. Department of Health &amp; Human </a:t>
            </a:r>
            <a:r>
              <a:rPr lang="en-US" dirty="0" smtClean="0"/>
              <a:t>Services</a:t>
            </a:r>
            <a:r>
              <a:rPr lang="en-US" dirty="0"/>
              <a:t>)</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6219"/>
            <a:ext cx="3038475" cy="20574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467873">
            <a:off x="9765411" y="255391"/>
            <a:ext cx="1847469" cy="1613221"/>
          </a:xfrm>
          <a:prstGeom prst="rect">
            <a:avLst/>
          </a:prstGeom>
          <a:effectLst>
            <a:softEdge rad="31750"/>
          </a:effectLst>
        </p:spPr>
      </p:pic>
    </p:spTree>
    <p:extLst>
      <p:ext uri="{BB962C8B-B14F-4D97-AF65-F5344CB8AC3E}">
        <p14:creationId xmlns:p14="http://schemas.microsoft.com/office/powerpoint/2010/main" val="7353998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365" y="624594"/>
            <a:ext cx="4206868" cy="5721341"/>
          </a:xfrm>
          <a:prstGeom prst="rect">
            <a:avLst/>
          </a:prstGeom>
          <a:effectLst>
            <a:softEdge rad="127000"/>
          </a:effectLst>
        </p:spPr>
      </p:pic>
      <p:sp>
        <p:nvSpPr>
          <p:cNvPr id="7" name="TextBox 6"/>
          <p:cNvSpPr txBox="1"/>
          <p:nvPr/>
        </p:nvSpPr>
        <p:spPr>
          <a:xfrm rot="1639176">
            <a:off x="-281325" y="2141978"/>
            <a:ext cx="9603466" cy="1107996"/>
          </a:xfrm>
          <a:prstGeom prst="rect">
            <a:avLst/>
          </a:prstGeom>
          <a:noFill/>
          <a:scene3d>
            <a:camera prst="isometricOffAxis1Right"/>
            <a:lightRig rig="threePt" dir="t"/>
          </a:scene3d>
        </p:spPr>
        <p:txBody>
          <a:bodyPr>
            <a:prstTxWarp prst="textChevron">
              <a:avLst/>
            </a:prstTxWarp>
            <a:spAutoFit/>
          </a:bodyPr>
          <a:lstStyle/>
          <a:p>
            <a:pPr eaLnBrk="1" fontAlgn="auto" hangingPunct="1">
              <a:spcBef>
                <a:spcPts val="0"/>
              </a:spcBef>
              <a:spcAft>
                <a:spcPts val="0"/>
              </a:spcAft>
              <a:defRPr/>
            </a:pPr>
            <a:r>
              <a:rPr lang="en-US" sz="66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reflection blurRad="6350" stA="60000" endA="900" endPos="60000" dist="60007" dir="5400000" sy="-100000" algn="bl" rotWithShape="0"/>
                </a:effectLst>
                <a:latin typeface="+mn-lt"/>
              </a:rPr>
              <a:t>Thanks for your attention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altLang="en-US" b="1" dirty="0" smtClean="0"/>
              <a:t>History</a:t>
            </a:r>
          </a:p>
        </p:txBody>
      </p:sp>
      <p:sp>
        <p:nvSpPr>
          <p:cNvPr id="9219" name="Content Placeholder 2"/>
          <p:cNvSpPr>
            <a:spLocks noGrp="1"/>
          </p:cNvSpPr>
          <p:nvPr>
            <p:ph idx="1"/>
          </p:nvPr>
        </p:nvSpPr>
        <p:spPr/>
        <p:txBody>
          <a:bodyPr/>
          <a:lstStyle/>
          <a:p>
            <a:pPr eaLnBrk="1" hangingPunct="1"/>
            <a:r>
              <a:rPr lang="en-US" altLang="en-US" b="1" smtClean="0">
                <a:solidFill>
                  <a:schemeClr val="tx1"/>
                </a:solidFill>
              </a:rPr>
              <a:t>Vitamin E was discovered: 1922, </a:t>
            </a:r>
            <a:r>
              <a:rPr lang="en-US" altLang="en-US" b="1" i="1" smtClean="0">
                <a:solidFill>
                  <a:srgbClr val="FF0000"/>
                </a:solidFill>
              </a:rPr>
              <a:t>Herbert McLean Evans</a:t>
            </a:r>
            <a:r>
              <a:rPr lang="en-US" altLang="en-US" b="1" i="1" smtClean="0">
                <a:solidFill>
                  <a:schemeClr val="tx1"/>
                </a:solidFill>
              </a:rPr>
              <a:t> </a:t>
            </a:r>
            <a:r>
              <a:rPr lang="en-US" altLang="en-US" b="1" smtClean="0">
                <a:solidFill>
                  <a:schemeClr val="tx1"/>
                </a:solidFill>
              </a:rPr>
              <a:t>and </a:t>
            </a:r>
            <a:r>
              <a:rPr lang="en-US" altLang="en-US" b="1" i="1" smtClean="0">
                <a:solidFill>
                  <a:srgbClr val="FF0000"/>
                </a:solidFill>
              </a:rPr>
              <a:t>Katharine Scott Bishop</a:t>
            </a:r>
          </a:p>
          <a:p>
            <a:pPr eaLnBrk="1" hangingPunct="1"/>
            <a:r>
              <a:rPr lang="en-US" altLang="en-US" b="1" smtClean="0">
                <a:solidFill>
                  <a:schemeClr val="tx1"/>
                </a:solidFill>
              </a:rPr>
              <a:t>The first use for vitamin E as a therapeutic agent: 1938 by </a:t>
            </a:r>
            <a:r>
              <a:rPr lang="en-US" altLang="en-US" b="1" i="1" smtClean="0">
                <a:solidFill>
                  <a:srgbClr val="FF0000"/>
                </a:solidFill>
              </a:rPr>
              <a:t>Widenbauer</a:t>
            </a:r>
            <a:r>
              <a:rPr lang="en-US" altLang="en-US" b="1" smtClean="0">
                <a:solidFill>
                  <a:schemeClr val="tx1"/>
                </a:solidFill>
              </a:rPr>
              <a:t>, who used wheat germ oil supplement on 17 premature newborn infants suffering from growth failure. Eleven of the original 17 patients recovered and were able to resume normal growth rates.</a:t>
            </a:r>
          </a:p>
        </p:txBody>
      </p:sp>
      <p:pic>
        <p:nvPicPr>
          <p:cNvPr id="922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1818185">
            <a:off x="357188" y="163513"/>
            <a:ext cx="933450" cy="1093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21075" y="4706938"/>
            <a:ext cx="15240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950325" y="4378325"/>
            <a:ext cx="3146425" cy="2360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733675" y="365125"/>
            <a:ext cx="8620125" cy="993775"/>
          </a:xfrm>
        </p:spPr>
        <p:txBody>
          <a:bodyPr/>
          <a:lstStyle/>
          <a:p>
            <a:pPr eaLnBrk="1" hangingPunct="1"/>
            <a:r>
              <a:rPr lang="en-US" altLang="en-US" b="1" dirty="0" smtClean="0"/>
              <a:t>Forms</a:t>
            </a:r>
          </a:p>
        </p:txBody>
      </p:sp>
      <p:sp>
        <p:nvSpPr>
          <p:cNvPr id="10243" name="Content Placeholder 2"/>
          <p:cNvSpPr>
            <a:spLocks noGrp="1"/>
          </p:cNvSpPr>
          <p:nvPr>
            <p:ph idx="1"/>
          </p:nvPr>
        </p:nvSpPr>
        <p:spPr>
          <a:xfrm>
            <a:off x="1271588" y="2286000"/>
            <a:ext cx="10506075" cy="3516313"/>
          </a:xfrm>
        </p:spPr>
        <p:txBody>
          <a:bodyPr/>
          <a:lstStyle/>
          <a:p>
            <a:pPr marL="0" indent="0" eaLnBrk="1" hangingPunct="1">
              <a:buFont typeface="Corbel" panose="020B0503020204020204" pitchFamily="34" charset="0"/>
              <a:buNone/>
            </a:pPr>
            <a:r>
              <a:rPr lang="en-US" altLang="en-US" smtClean="0"/>
              <a:t>                           1- </a:t>
            </a:r>
            <a:r>
              <a:rPr lang="en-US" altLang="en-US" sz="2400" b="1" smtClean="0">
                <a:solidFill>
                  <a:srgbClr val="FF0000"/>
                </a:solidFill>
              </a:rPr>
              <a:t>tocopherols</a:t>
            </a:r>
            <a:r>
              <a:rPr lang="en-US" altLang="en-US" smtClean="0">
                <a:solidFill>
                  <a:schemeClr val="tx1"/>
                </a:solidFill>
              </a:rPr>
              <a:t> </a:t>
            </a:r>
          </a:p>
          <a:p>
            <a:pPr marL="0" indent="0" eaLnBrk="1" hangingPunct="1">
              <a:buFont typeface="Corbel" panose="020B0503020204020204" pitchFamily="34" charset="0"/>
              <a:buNone/>
            </a:pPr>
            <a:r>
              <a:rPr lang="en-US" altLang="en-US" smtClean="0">
                <a:solidFill>
                  <a:schemeClr val="tx1"/>
                </a:solidFill>
              </a:rPr>
              <a:t>                                                                      Vitamers</a:t>
            </a:r>
            <a:endParaRPr lang="en-US" altLang="en-US" smtClean="0">
              <a:solidFill>
                <a:schemeClr val="tx1"/>
              </a:solidFill>
              <a:hlinkClick r:id="rId2" tooltip="Tocotrienol"/>
            </a:endParaRPr>
          </a:p>
          <a:p>
            <a:pPr marL="0" indent="0" eaLnBrk="1" hangingPunct="1">
              <a:buFont typeface="Corbel" panose="020B0503020204020204" pitchFamily="34" charset="0"/>
              <a:buNone/>
            </a:pPr>
            <a:r>
              <a:rPr lang="en-US" altLang="en-US" smtClean="0">
                <a:solidFill>
                  <a:schemeClr val="tx1"/>
                </a:solidFill>
              </a:rPr>
              <a:t>                            2- </a:t>
            </a:r>
            <a:r>
              <a:rPr lang="en-US" altLang="en-US" sz="2400" b="1" smtClean="0">
                <a:solidFill>
                  <a:srgbClr val="FF0000"/>
                </a:solidFill>
              </a:rPr>
              <a:t>tocotrienols</a:t>
            </a:r>
          </a:p>
          <a:p>
            <a:pPr marL="0" indent="0" eaLnBrk="1" hangingPunct="1">
              <a:buFont typeface="Corbel" panose="020B0503020204020204" pitchFamily="34" charset="0"/>
              <a:buNone/>
            </a:pPr>
            <a:r>
              <a:rPr lang="en-US" altLang="en-US" smtClean="0">
                <a:solidFill>
                  <a:schemeClr val="tx1"/>
                </a:solidFill>
              </a:rPr>
              <a:t>alpha- (</a:t>
            </a:r>
            <a:r>
              <a:rPr lang="el-GR" altLang="en-US" smtClean="0">
                <a:solidFill>
                  <a:schemeClr val="tx1"/>
                </a:solidFill>
              </a:rPr>
              <a:t>α-), </a:t>
            </a:r>
            <a:r>
              <a:rPr lang="en-US" altLang="en-US" smtClean="0">
                <a:solidFill>
                  <a:schemeClr val="tx1"/>
                </a:solidFill>
              </a:rPr>
              <a:t>beta- (</a:t>
            </a:r>
            <a:r>
              <a:rPr lang="el-GR" altLang="en-US" smtClean="0">
                <a:solidFill>
                  <a:schemeClr val="tx1"/>
                </a:solidFill>
              </a:rPr>
              <a:t>β-), </a:t>
            </a:r>
            <a:r>
              <a:rPr lang="en-US" altLang="en-US" smtClean="0">
                <a:solidFill>
                  <a:schemeClr val="tx1"/>
                </a:solidFill>
              </a:rPr>
              <a:t>gamma- (</a:t>
            </a:r>
            <a:r>
              <a:rPr lang="el-GR" altLang="en-US" smtClean="0">
                <a:solidFill>
                  <a:schemeClr val="tx1"/>
                </a:solidFill>
              </a:rPr>
              <a:t>γ-), </a:t>
            </a:r>
            <a:r>
              <a:rPr lang="en-US" altLang="en-US" smtClean="0">
                <a:solidFill>
                  <a:schemeClr val="tx1"/>
                </a:solidFill>
              </a:rPr>
              <a:t>and delta- (</a:t>
            </a:r>
            <a:r>
              <a:rPr lang="el-GR" altLang="en-US" smtClean="0">
                <a:solidFill>
                  <a:schemeClr val="tx1"/>
                </a:solidFill>
              </a:rPr>
              <a:t>δ-).</a:t>
            </a:r>
            <a:endParaRPr lang="en-US" altLang="en-US" smtClean="0">
              <a:solidFill>
                <a:schemeClr val="tx1"/>
              </a:solidFill>
            </a:endParaRPr>
          </a:p>
          <a:p>
            <a:pPr marL="0" indent="0" eaLnBrk="1" hangingPunct="1">
              <a:buFont typeface="Corbel" panose="020B0503020204020204" pitchFamily="34" charset="0"/>
              <a:buNone/>
            </a:pPr>
            <a:endParaRPr lang="en-US" altLang="en-US" smtClean="0">
              <a:solidFill>
                <a:schemeClr val="tx1"/>
              </a:solidFill>
            </a:endParaRPr>
          </a:p>
        </p:txBody>
      </p:sp>
      <p:pic>
        <p:nvPicPr>
          <p:cNvPr id="10244" name="Picture 3"/>
          <p:cNvPicPr>
            <a:picLocks noChangeAspect="1"/>
          </p:cNvPicPr>
          <p:nvPr/>
        </p:nvPicPr>
        <p:blipFill>
          <a:blip r:embed="rId3">
            <a:clrChange>
              <a:clrFrom>
                <a:srgbClr val="241F2A"/>
              </a:clrFrom>
              <a:clrTo>
                <a:srgbClr val="241F2A">
                  <a:alpha val="0"/>
                </a:srgbClr>
              </a:clrTo>
            </a:clrChange>
            <a:extLst>
              <a:ext uri="{28A0092B-C50C-407E-A947-70E740481C1C}">
                <a14:useLocalDpi xmlns:a14="http://schemas.microsoft.com/office/drawing/2010/main" val="0"/>
              </a:ext>
            </a:extLst>
          </a:blip>
          <a:srcRect/>
          <a:stretch>
            <a:fillRect/>
          </a:stretch>
        </p:blipFill>
        <p:spPr bwMode="auto">
          <a:xfrm>
            <a:off x="6797675" y="2523744"/>
            <a:ext cx="5372100" cy="3236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ight Brace 4"/>
          <p:cNvSpPr/>
          <p:nvPr/>
        </p:nvSpPr>
        <p:spPr>
          <a:xfrm>
            <a:off x="4873625" y="2514600"/>
            <a:ext cx="365125" cy="1160463"/>
          </a:xfrm>
          <a:prstGeom prst="rightBrace">
            <a:avLst/>
          </a:prstGeom>
          <a:solidFill>
            <a:schemeClr val="bg1"/>
          </a:solidFill>
        </p:spPr>
        <p:style>
          <a:lnRef idx="1">
            <a:schemeClr val="dk1"/>
          </a:lnRef>
          <a:fillRef idx="0">
            <a:schemeClr val="dk1"/>
          </a:fillRef>
          <a:effectRef idx="0">
            <a:schemeClr val="dk1"/>
          </a:effectRef>
          <a:fontRef idx="minor">
            <a:schemeClr val="tx1"/>
          </a:fontRef>
        </p:style>
        <p:txBody>
          <a:bodyPr anchor="ctr"/>
          <a:lstStyle/>
          <a:p>
            <a:pPr algn="ctr" eaLnBrk="1" fontAlgn="auto" hangingPunct="1">
              <a:spcBef>
                <a:spcPts val="0"/>
              </a:spcBef>
              <a:spcAft>
                <a:spcPts val="0"/>
              </a:spcAft>
              <a:defRPr/>
            </a:pPr>
            <a:endParaRPr lang="en-US"/>
          </a:p>
        </p:txBody>
      </p:sp>
      <p:pic>
        <p:nvPicPr>
          <p:cNvPr id="10246"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796463" y="190500"/>
            <a:ext cx="1944687"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Content Placeholder 3"/>
          <p:cNvPicPr>
            <a:picLocks noGrp="1" noChangeAspect="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3925888" y="106363"/>
            <a:ext cx="8266112" cy="6584950"/>
          </a:xfrm>
        </p:spPr>
      </p:pic>
      <p:pic>
        <p:nvPicPr>
          <p:cNvPr id="11267"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917517">
            <a:off x="9525" y="523875"/>
            <a:ext cx="2617788" cy="1236663"/>
          </a:xfrm>
          <a:prstGeom prst="rect">
            <a:avLst/>
          </a:prstGeom>
          <a:noFill/>
          <a:ln>
            <a:noFill/>
          </a:ln>
          <a:effectLst>
            <a:softEdge rad="635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en-US" sz="2800" b="1" smtClean="0"/>
              <a:t>Vitamin E Is the Major Lipid-Soluble</a:t>
            </a:r>
            <a:br>
              <a:rPr lang="en-US" altLang="en-US" sz="2800" b="1" smtClean="0"/>
            </a:br>
            <a:r>
              <a:rPr lang="en-US" altLang="en-US" sz="2800" b="1" smtClean="0"/>
              <a:t>Antioxidant in Cell Membranes</a:t>
            </a:r>
            <a:br>
              <a:rPr lang="en-US" altLang="en-US" sz="2800" b="1" smtClean="0"/>
            </a:br>
            <a:r>
              <a:rPr lang="en-US" altLang="en-US" sz="2800" b="1" smtClean="0"/>
              <a:t>&amp; Plasma Lipoproteins</a:t>
            </a:r>
            <a:endParaRPr lang="en-US" altLang="en-US" sz="2800" smtClean="0"/>
          </a:p>
        </p:txBody>
      </p:sp>
      <p:sp>
        <p:nvSpPr>
          <p:cNvPr id="12291" name="Content Placeholder 2"/>
          <p:cNvSpPr>
            <a:spLocks noGrp="1"/>
          </p:cNvSpPr>
          <p:nvPr>
            <p:ph idx="1"/>
          </p:nvPr>
        </p:nvSpPr>
        <p:spPr/>
        <p:txBody>
          <a:bodyPr/>
          <a:lstStyle/>
          <a:p>
            <a:pPr algn="just" eaLnBrk="1" hangingPunct="1"/>
            <a:r>
              <a:rPr lang="en-US" altLang="en-US" smtClean="0"/>
              <a:t> </a:t>
            </a:r>
            <a:r>
              <a:rPr lang="en-US" altLang="en-US" b="1" smtClean="0">
                <a:solidFill>
                  <a:schemeClr val="tx1"/>
                </a:solidFill>
              </a:rPr>
              <a:t>The most common form found in the North American diet: </a:t>
            </a:r>
            <a:r>
              <a:rPr lang="en-US" altLang="en-US" b="1" smtClean="0">
                <a:solidFill>
                  <a:srgbClr val="FF0000"/>
                </a:solidFill>
              </a:rPr>
              <a:t>γ-tocopherol </a:t>
            </a:r>
          </a:p>
          <a:p>
            <a:pPr algn="just" eaLnBrk="1" hangingPunct="1"/>
            <a:r>
              <a:rPr lang="en-US" altLang="en-US" b="1" smtClean="0">
                <a:solidFill>
                  <a:schemeClr val="tx1"/>
                </a:solidFill>
              </a:rPr>
              <a:t>Sorces of γ-Tocopherol: corn oil, soybean oil, margarine, and dressings</a:t>
            </a:r>
          </a:p>
          <a:p>
            <a:pPr algn="just" eaLnBrk="1" hangingPunct="1"/>
            <a:r>
              <a:rPr lang="en-US" altLang="en-US" b="1" smtClean="0">
                <a:solidFill>
                  <a:srgbClr val="FF0000"/>
                </a:solidFill>
              </a:rPr>
              <a:t>α-tocopherol</a:t>
            </a:r>
            <a:r>
              <a:rPr lang="en-US" altLang="en-US" b="1" smtClean="0">
                <a:solidFill>
                  <a:schemeClr val="tx1"/>
                </a:solidFill>
              </a:rPr>
              <a:t>, the most biologically active form of vitamin E, is the second-most common form of vitamin E in the diet. This variant can be found most abundantly in wheat germ oil, sunflower, and safflower oils.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68715" y="4855958"/>
            <a:ext cx="2917317" cy="1892314"/>
          </a:xfrm>
          <a:prstGeom prst="rect">
            <a:avLst/>
          </a:prstGeom>
          <a:effectLst>
            <a:softEdge rad="127000"/>
          </a:effectLst>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342" y="0"/>
            <a:ext cx="2263902" cy="2081749"/>
          </a:xfrm>
          <a:prstGeom prst="rect">
            <a:avLst/>
          </a:prstGeom>
          <a:effectLst>
            <a:softEdge rad="127000"/>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l-GR" altLang="en-US" b="1" smtClean="0"/>
              <a:t>α-</a:t>
            </a:r>
            <a:r>
              <a:rPr lang="en-US" altLang="en-US" b="1" smtClean="0"/>
              <a:t>Tocopherol</a:t>
            </a:r>
            <a:br>
              <a:rPr lang="en-US" altLang="en-US" b="1" smtClean="0"/>
            </a:br>
            <a:endParaRPr lang="en-US" altLang="en-US" smtClean="0"/>
          </a:p>
        </p:txBody>
      </p:sp>
      <p:sp>
        <p:nvSpPr>
          <p:cNvPr id="3" name="Content Placeholder 2"/>
          <p:cNvSpPr>
            <a:spLocks noGrp="1"/>
          </p:cNvSpPr>
          <p:nvPr>
            <p:ph idx="1"/>
          </p:nvPr>
        </p:nvSpPr>
        <p:spPr/>
        <p:txBody>
          <a:bodyPr rtlCol="0">
            <a:normAutofit/>
          </a:bodyPr>
          <a:lstStyle/>
          <a:p>
            <a:pPr marL="320040" indent="-320040" eaLnBrk="1" fontAlgn="auto" hangingPunct="1">
              <a:spcBef>
                <a:spcPts val="930"/>
              </a:spcBef>
              <a:spcAft>
                <a:spcPts val="0"/>
              </a:spcAft>
              <a:defRPr/>
            </a:pPr>
            <a:r>
              <a:rPr lang="en-US" dirty="0">
                <a:solidFill>
                  <a:srgbClr val="FF0000"/>
                </a:solidFill>
              </a:rPr>
              <a:t>alpha-</a:t>
            </a:r>
            <a:r>
              <a:rPr lang="en-US" dirty="0" err="1">
                <a:solidFill>
                  <a:srgbClr val="FF0000"/>
                </a:solidFill>
              </a:rPr>
              <a:t>Tocopherol</a:t>
            </a:r>
            <a:r>
              <a:rPr lang="en-US" dirty="0">
                <a:solidFill>
                  <a:srgbClr val="FF0000"/>
                </a:solidFill>
              </a:rPr>
              <a:t> </a:t>
            </a:r>
            <a:r>
              <a:rPr lang="en-US" b="1" dirty="0">
                <a:solidFill>
                  <a:schemeClr val="tx1"/>
                </a:solidFill>
              </a:rPr>
              <a:t>is an important lipid-soluble antioxidant</a:t>
            </a:r>
            <a:r>
              <a:rPr lang="en-US" b="1" dirty="0" smtClean="0">
                <a:solidFill>
                  <a:schemeClr val="tx1"/>
                </a:solidFill>
              </a:rPr>
              <a:t>.</a:t>
            </a:r>
          </a:p>
          <a:p>
            <a:pPr marL="0" indent="0" eaLnBrk="1" fontAlgn="auto" hangingPunct="1">
              <a:spcBef>
                <a:spcPts val="930"/>
              </a:spcBef>
              <a:spcAft>
                <a:spcPts val="0"/>
              </a:spcAft>
              <a:buFont typeface="Corbel" panose="020B0503020204020204" pitchFamily="34" charset="0"/>
              <a:buNone/>
              <a:defRPr/>
            </a:pPr>
            <a:endParaRPr lang="en-US" b="1" dirty="0">
              <a:solidFill>
                <a:schemeClr val="tx1"/>
              </a:solidFill>
            </a:endParaRPr>
          </a:p>
          <a:p>
            <a:pPr marL="0" indent="0" eaLnBrk="1" fontAlgn="auto" hangingPunct="1">
              <a:spcBef>
                <a:spcPts val="930"/>
              </a:spcBef>
              <a:spcAft>
                <a:spcPts val="0"/>
              </a:spcAft>
              <a:buFont typeface="Corbel" panose="020B0503020204020204" pitchFamily="34" charset="0"/>
              <a:buNone/>
              <a:defRPr/>
            </a:pPr>
            <a:r>
              <a:rPr lang="en-US" b="1" dirty="0" smtClean="0">
                <a:solidFill>
                  <a:schemeClr val="tx1"/>
                </a:solidFill>
              </a:rPr>
              <a:t> </a:t>
            </a:r>
            <a:endParaRPr lang="en-US" b="1" baseline="30000" dirty="0" smtClean="0">
              <a:solidFill>
                <a:schemeClr val="tx1"/>
              </a:solidFill>
            </a:endParaRPr>
          </a:p>
          <a:p>
            <a:pPr marL="320040" indent="-320040" algn="just" eaLnBrk="1" fontAlgn="auto" hangingPunct="1">
              <a:spcBef>
                <a:spcPts val="930"/>
              </a:spcBef>
              <a:spcAft>
                <a:spcPts val="0"/>
              </a:spcAft>
              <a:defRPr/>
            </a:pPr>
            <a:r>
              <a:rPr lang="en-US" b="1" dirty="0">
                <a:solidFill>
                  <a:schemeClr val="tx1"/>
                </a:solidFill>
              </a:rPr>
              <a:t>the most active is </a:t>
            </a:r>
            <a:r>
              <a:rPr lang="en-US" b="1" dirty="0" smtClean="0">
                <a:solidFill>
                  <a:schemeClr val="tx1"/>
                </a:solidFill>
              </a:rPr>
              <a:t>D-α-</a:t>
            </a:r>
            <a:r>
              <a:rPr lang="en-US" b="1" dirty="0" err="1" smtClean="0">
                <a:solidFill>
                  <a:schemeClr val="tx1"/>
                </a:solidFill>
              </a:rPr>
              <a:t>tocopherol</a:t>
            </a:r>
            <a:r>
              <a:rPr lang="en-US" b="1" dirty="0">
                <a:solidFill>
                  <a:schemeClr val="tx1"/>
                </a:solidFill>
              </a:rPr>
              <a:t>.</a:t>
            </a:r>
            <a:r>
              <a:rPr lang="en-US" b="1" dirty="0" smtClean="0">
                <a:solidFill>
                  <a:schemeClr val="tx1"/>
                </a:solidFill>
              </a:rPr>
              <a:t> </a:t>
            </a:r>
            <a:r>
              <a:rPr lang="en-US" b="1" dirty="0">
                <a:solidFill>
                  <a:schemeClr val="tx1"/>
                </a:solidFill>
              </a:rPr>
              <a:t>Synthetic DL-α-</a:t>
            </a:r>
            <a:r>
              <a:rPr lang="en-US" b="1" dirty="0" err="1">
                <a:solidFill>
                  <a:schemeClr val="tx1"/>
                </a:solidFill>
              </a:rPr>
              <a:t>tocopherol</a:t>
            </a:r>
            <a:r>
              <a:rPr lang="en-US" b="1" dirty="0">
                <a:solidFill>
                  <a:schemeClr val="tx1"/>
                </a:solidFill>
              </a:rPr>
              <a:t> does </a:t>
            </a:r>
            <a:r>
              <a:rPr lang="en-US" b="1" dirty="0" smtClean="0">
                <a:solidFill>
                  <a:schemeClr val="tx1"/>
                </a:solidFill>
              </a:rPr>
              <a:t>not have </a:t>
            </a:r>
            <a:r>
              <a:rPr lang="en-US" b="1" dirty="0">
                <a:solidFill>
                  <a:schemeClr val="tx1"/>
                </a:solidFill>
              </a:rPr>
              <a:t>the same biologic potency as the naturally </a:t>
            </a:r>
            <a:r>
              <a:rPr lang="en-US" b="1" dirty="0" smtClean="0">
                <a:solidFill>
                  <a:schemeClr val="tx1"/>
                </a:solidFill>
              </a:rPr>
              <a:t>occurring compound.</a:t>
            </a:r>
            <a:endParaRPr lang="en-US" b="1" dirty="0">
              <a:solidFill>
                <a:schemeClr val="tx1"/>
              </a:solidFill>
            </a:endParaRPr>
          </a:p>
          <a:p>
            <a:pPr marL="320040" indent="-320040" algn="just" eaLnBrk="1" fontAlgn="auto" hangingPunct="1">
              <a:spcBef>
                <a:spcPts val="930"/>
              </a:spcBef>
              <a:spcAft>
                <a:spcPts val="0"/>
              </a:spcAft>
              <a:defRPr/>
            </a:pPr>
            <a:endParaRPr lang="en-US" b="1" dirty="0">
              <a:solidFill>
                <a:schemeClr val="tx1"/>
              </a:solidFill>
            </a:endParaRPr>
          </a:p>
        </p:txBody>
      </p:sp>
      <p:pic>
        <p:nvPicPr>
          <p:cNvPr id="13316" name="Picture 5" descr="https://upload.wikimedia.org/wikipedia/commons/thumb/8/84/Sample_of_alpha-tocopherol.jpg/300px-Sample_of_alpha-tocophero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04225" y="292100"/>
            <a:ext cx="2857500"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22225"/>
            <a:ext cx="1630363" cy="1092200"/>
          </a:xfrm>
          <a:prstGeom prst="rect">
            <a:avLst/>
          </a:prstGeom>
          <a:noFill/>
          <a:ln>
            <a:noFill/>
          </a:ln>
          <a:effectLst>
            <a:softEdge rad="1270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b="1" dirty="0" smtClean="0"/>
              <a:t>Functions</a:t>
            </a:r>
            <a:r>
              <a:rPr lang="en-US" altLang="en-US" dirty="0" smtClean="0"/>
              <a:t/>
            </a:r>
            <a:br>
              <a:rPr lang="en-US" altLang="en-US" dirty="0" smtClean="0"/>
            </a:br>
            <a:endParaRPr lang="en-US" altLang="en-US" dirty="0" smtClean="0"/>
          </a:p>
        </p:txBody>
      </p:sp>
      <p:sp>
        <p:nvSpPr>
          <p:cNvPr id="3" name="Content Placeholder 2"/>
          <p:cNvSpPr>
            <a:spLocks noGrp="1"/>
          </p:cNvSpPr>
          <p:nvPr>
            <p:ph idx="1"/>
          </p:nvPr>
        </p:nvSpPr>
        <p:spPr/>
        <p:txBody>
          <a:bodyPr rtlCol="0">
            <a:normAutofit/>
          </a:bodyPr>
          <a:lstStyle/>
          <a:p>
            <a:pPr marL="320040" indent="-320040" eaLnBrk="1" fontAlgn="auto" hangingPunct="1">
              <a:spcBef>
                <a:spcPts val="930"/>
              </a:spcBef>
              <a:spcAft>
                <a:spcPts val="0"/>
              </a:spcAft>
              <a:defRPr/>
            </a:pPr>
            <a:r>
              <a:rPr lang="en-US" b="1" dirty="0" err="1" smtClean="0">
                <a:solidFill>
                  <a:schemeClr val="tx1"/>
                </a:solidFill>
              </a:rPr>
              <a:t>Bestknown</a:t>
            </a:r>
            <a:r>
              <a:rPr lang="en-US" dirty="0" smtClean="0">
                <a:solidFill>
                  <a:schemeClr val="tx1"/>
                </a:solidFill>
              </a:rPr>
              <a:t>: </a:t>
            </a:r>
            <a:r>
              <a:rPr lang="en-US" dirty="0" smtClean="0">
                <a:solidFill>
                  <a:srgbClr val="FF0000"/>
                </a:solidFill>
              </a:rPr>
              <a:t>antioxidant </a:t>
            </a:r>
            <a:r>
              <a:rPr lang="en-US" dirty="0">
                <a:solidFill>
                  <a:srgbClr val="FF0000"/>
                </a:solidFill>
              </a:rPr>
              <a:t>function</a:t>
            </a:r>
            <a:r>
              <a:rPr lang="en-US" dirty="0">
                <a:solidFill>
                  <a:schemeClr val="tx1"/>
                </a:solidFill>
              </a:rPr>
              <a:t> </a:t>
            </a:r>
            <a:r>
              <a:rPr lang="en-US" dirty="0" smtClean="0">
                <a:solidFill>
                  <a:schemeClr val="tx1"/>
                </a:solidFill>
              </a:rPr>
              <a:t>:</a:t>
            </a:r>
            <a:r>
              <a:rPr lang="en-US" dirty="0">
                <a:solidFill>
                  <a:schemeClr val="tx1"/>
                </a:solidFill>
              </a:rPr>
              <a:t>hence reduces the effects of aging, although </a:t>
            </a:r>
            <a:r>
              <a:rPr lang="en-US" dirty="0" smtClean="0">
                <a:solidFill>
                  <a:schemeClr val="tx1"/>
                </a:solidFill>
              </a:rPr>
              <a:t>clinical trials </a:t>
            </a:r>
            <a:r>
              <a:rPr lang="en-US" dirty="0">
                <a:solidFill>
                  <a:schemeClr val="tx1"/>
                </a:solidFill>
              </a:rPr>
              <a:t>have shown that this is not the case.</a:t>
            </a:r>
            <a:endParaRPr lang="en-US" dirty="0" smtClean="0">
              <a:solidFill>
                <a:schemeClr val="tx1"/>
              </a:solidFill>
            </a:endParaRPr>
          </a:p>
          <a:p>
            <a:pPr marL="320040" indent="-320040" eaLnBrk="1" fontAlgn="auto" hangingPunct="1">
              <a:spcBef>
                <a:spcPts val="930"/>
              </a:spcBef>
              <a:spcAft>
                <a:spcPts val="0"/>
              </a:spcAft>
              <a:defRPr/>
            </a:pPr>
            <a:r>
              <a:rPr lang="en-US" b="1" dirty="0">
                <a:solidFill>
                  <a:schemeClr val="tx1"/>
                </a:solidFill>
              </a:rPr>
              <a:t>Other </a:t>
            </a:r>
            <a:r>
              <a:rPr lang="en-US" b="1" dirty="0" smtClean="0">
                <a:solidFill>
                  <a:schemeClr val="tx1"/>
                </a:solidFill>
              </a:rPr>
              <a:t>functions</a:t>
            </a:r>
            <a:r>
              <a:rPr lang="en-US" dirty="0" smtClean="0">
                <a:solidFill>
                  <a:schemeClr val="tx1"/>
                </a:solidFill>
              </a:rPr>
              <a:t>: enzymatic</a:t>
            </a:r>
            <a:r>
              <a:rPr lang="en-US" dirty="0">
                <a:solidFill>
                  <a:schemeClr val="tx1"/>
                </a:solidFill>
              </a:rPr>
              <a:t> activities, gene expression, and neurological </a:t>
            </a:r>
            <a:r>
              <a:rPr lang="en-US" dirty="0" smtClean="0">
                <a:solidFill>
                  <a:schemeClr val="tx1"/>
                </a:solidFill>
              </a:rPr>
              <a:t>function, </a:t>
            </a:r>
            <a:r>
              <a:rPr lang="en-US" dirty="0">
                <a:solidFill>
                  <a:schemeClr val="tx1"/>
                </a:solidFill>
              </a:rPr>
              <a:t>inhibition of platelet </a:t>
            </a:r>
            <a:r>
              <a:rPr lang="en-US" dirty="0" smtClean="0">
                <a:solidFill>
                  <a:schemeClr val="tx1"/>
                </a:solidFill>
              </a:rPr>
              <a:t>coagulation, </a:t>
            </a:r>
            <a:r>
              <a:rPr lang="en-US" dirty="0">
                <a:solidFill>
                  <a:schemeClr val="tx1"/>
                </a:solidFill>
              </a:rPr>
              <a:t>protects lipids and prevents the oxidation of polyunsaturated fatty </a:t>
            </a:r>
            <a:r>
              <a:rPr lang="en-US" dirty="0" smtClean="0">
                <a:solidFill>
                  <a:schemeClr val="tx1"/>
                </a:solidFill>
              </a:rPr>
              <a:t>acids</a:t>
            </a:r>
          </a:p>
          <a:p>
            <a:pPr marL="320040" indent="-320040" eaLnBrk="1" fontAlgn="auto" hangingPunct="1">
              <a:spcBef>
                <a:spcPts val="930"/>
              </a:spcBef>
              <a:spcAft>
                <a:spcPts val="0"/>
              </a:spcAft>
              <a:defRPr/>
            </a:pPr>
            <a:r>
              <a:rPr lang="en-US" dirty="0">
                <a:solidFill>
                  <a:schemeClr val="tx1"/>
                </a:solidFill>
              </a:rPr>
              <a:t>Vitamin E also increases the expression of two enzymes that suppress </a:t>
            </a:r>
            <a:r>
              <a:rPr lang="en-US" dirty="0">
                <a:solidFill>
                  <a:srgbClr val="FF0000"/>
                </a:solidFill>
              </a:rPr>
              <a:t>arachidonic acid </a:t>
            </a:r>
            <a:r>
              <a:rPr lang="en-US" dirty="0">
                <a:solidFill>
                  <a:schemeClr val="tx1"/>
                </a:solidFill>
              </a:rPr>
              <a:t>metabolism</a:t>
            </a:r>
            <a:endParaRPr lang="en-US" dirty="0" smtClean="0">
              <a:solidFill>
                <a:schemeClr val="tx1"/>
              </a:solidFill>
            </a:endParaRPr>
          </a:p>
          <a:p>
            <a:pPr marL="0" indent="0" eaLnBrk="1" fontAlgn="auto" hangingPunct="1">
              <a:spcBef>
                <a:spcPts val="930"/>
              </a:spcBef>
              <a:spcAft>
                <a:spcPts val="0"/>
              </a:spcAft>
              <a:buFont typeface="Corbel" panose="020B0503020204020204" pitchFamily="34" charset="0"/>
              <a:buNone/>
              <a:defRPr/>
            </a:pPr>
            <a:endParaRPr lang="en-US" b="1" dirty="0">
              <a:solidFill>
                <a:schemeClr val="tx2">
                  <a:lumMod val="75000"/>
                  <a:lumOff val="25000"/>
                </a:schemeClr>
              </a:solidFill>
            </a:endParaRPr>
          </a:p>
        </p:txBody>
      </p:sp>
      <p:pic>
        <p:nvPicPr>
          <p:cNvPr id="14340"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1818185">
            <a:off x="10415588" y="420688"/>
            <a:ext cx="933450" cy="1093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4294967295"/>
          </p:nvPr>
        </p:nvSpPr>
        <p:spPr>
          <a:xfrm>
            <a:off x="3182938" y="4011613"/>
            <a:ext cx="8770937" cy="2717800"/>
          </a:xfrm>
        </p:spPr>
        <p:txBody>
          <a:bodyPr/>
          <a:lstStyle/>
          <a:p>
            <a:pPr algn="just" eaLnBrk="1" hangingPunct="1"/>
            <a:r>
              <a:rPr lang="en-US" altLang="en-US" b="1" smtClean="0">
                <a:solidFill>
                  <a:schemeClr val="tx1"/>
                </a:solidFill>
              </a:rPr>
              <a:t>It performs its functions as antioxidant in the glutathione peroxidase pathway, and it protects cell membranes from oxidation by reacting with lipid radicals produced in the lipid peroxidation chain reaction. This would remove the free radical intermediates and prevent the oxidation reaction from continuing. The oxidized </a:t>
            </a:r>
            <a:r>
              <a:rPr lang="en-US" altLang="en-US" b="1" smtClean="0">
                <a:solidFill>
                  <a:srgbClr val="FF0000"/>
                </a:solidFill>
              </a:rPr>
              <a:t>α-tocopheroxyl radicals </a:t>
            </a:r>
            <a:r>
              <a:rPr lang="en-US" altLang="en-US" b="1" smtClean="0">
                <a:solidFill>
                  <a:schemeClr val="tx1"/>
                </a:solidFill>
              </a:rPr>
              <a:t>produced in this process may be recycled back to the active reduced form through reduction by other antioxidants, such as </a:t>
            </a:r>
            <a:r>
              <a:rPr lang="en-US" altLang="en-US" b="1" smtClean="0">
                <a:solidFill>
                  <a:srgbClr val="FF0000"/>
                </a:solidFill>
              </a:rPr>
              <a:t>ascorbate</a:t>
            </a:r>
            <a:r>
              <a:rPr lang="en-US" altLang="en-US" b="1" smtClean="0">
                <a:solidFill>
                  <a:schemeClr val="tx1"/>
                </a:solidFill>
              </a:rPr>
              <a:t>, </a:t>
            </a:r>
            <a:r>
              <a:rPr lang="en-US" altLang="en-US" b="1" smtClean="0">
                <a:solidFill>
                  <a:srgbClr val="FF0000"/>
                </a:solidFill>
              </a:rPr>
              <a:t>retinol</a:t>
            </a:r>
            <a:r>
              <a:rPr lang="en-US" altLang="en-US" b="1" smtClean="0">
                <a:solidFill>
                  <a:schemeClr val="tx1"/>
                </a:solidFill>
              </a:rPr>
              <a:t> or </a:t>
            </a:r>
            <a:r>
              <a:rPr lang="en-US" altLang="en-US" b="1" smtClean="0">
                <a:solidFill>
                  <a:srgbClr val="FF0000"/>
                </a:solidFill>
              </a:rPr>
              <a:t>ubiquinol</a:t>
            </a:r>
            <a:r>
              <a:rPr lang="en-US" altLang="en-US" b="1" smtClean="0">
                <a:solidFill>
                  <a:schemeClr val="tx1"/>
                </a:solidFill>
              </a:rPr>
              <a:t>.</a:t>
            </a:r>
          </a:p>
        </p:txBody>
      </p:sp>
      <p:pic>
        <p:nvPicPr>
          <p:cNvPr id="15363"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73563" y="196850"/>
            <a:ext cx="6315075" cy="349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1848718">
            <a:off x="390525" y="298450"/>
            <a:ext cx="1714500" cy="2000250"/>
          </a:xfrm>
          <a:prstGeom prst="rect">
            <a:avLst/>
          </a:prstGeom>
          <a:noFill/>
          <a:ln>
            <a:noFill/>
          </a:ln>
          <a:effectLst>
            <a:softEdge rad="127000"/>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a:xfrm>
            <a:off x="3421063" y="568325"/>
            <a:ext cx="8770937" cy="1560513"/>
          </a:xfrm>
        </p:spPr>
        <p:txBody>
          <a:bodyPr/>
          <a:lstStyle/>
          <a:p>
            <a:pPr eaLnBrk="1" hangingPunct="1"/>
            <a:r>
              <a:rPr lang="en-US" altLang="en-US" b="1" dirty="0" smtClean="0"/>
              <a:t>Consumption</a:t>
            </a:r>
          </a:p>
        </p:txBody>
      </p:sp>
      <p:graphicFrame>
        <p:nvGraphicFramePr>
          <p:cNvPr id="4" name="Table 3"/>
          <p:cNvGraphicFramePr>
            <a:graphicFrameLocks noGrp="1"/>
          </p:cNvGraphicFramePr>
          <p:nvPr/>
        </p:nvGraphicFramePr>
        <p:xfrm>
          <a:off x="7697788" y="517525"/>
          <a:ext cx="4252911" cy="5807075"/>
        </p:xfrm>
        <a:graphic>
          <a:graphicData uri="http://schemas.openxmlformats.org/drawingml/2006/table">
            <a:tbl>
              <a:tblPr/>
              <a:tblGrid>
                <a:gridCol w="962583"/>
                <a:gridCol w="822582"/>
                <a:gridCol w="822582"/>
                <a:gridCol w="822582"/>
                <a:gridCol w="822582"/>
              </a:tblGrid>
              <a:tr h="820365">
                <a:tc gridSpan="5">
                  <a:txBody>
                    <a:bodyPr/>
                    <a:lstStyle/>
                    <a:p>
                      <a:r>
                        <a:rPr lang="en-US" sz="1700" dirty="0" smtClean="0"/>
                        <a:t>Recommended </a:t>
                      </a:r>
                      <a:r>
                        <a:rPr lang="en-US" sz="1700" dirty="0"/>
                        <a:t>Dietary Allowances (RDAs) for Vitamin E (Alpha-</a:t>
                      </a:r>
                      <a:r>
                        <a:rPr lang="en-US" sz="1700" dirty="0" err="1"/>
                        <a:t>Tocopherol</a:t>
                      </a:r>
                      <a:r>
                        <a:rPr lang="en-US" sz="1700" dirty="0" smtClean="0"/>
                        <a:t>)</a:t>
                      </a:r>
                      <a:endParaRPr lang="en-US" sz="1700" dirty="0"/>
                    </a:p>
                  </a:txBody>
                  <a:tcPr marL="87015" marR="87015" marT="43520" marB="43520" anchor="ctr">
                    <a:solidFill>
                      <a:srgbClr val="EFEF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34242">
                <a:tc>
                  <a:txBody>
                    <a:bodyPr/>
                    <a:lstStyle/>
                    <a:p>
                      <a:pPr algn="l" fontAlgn="b"/>
                      <a:r>
                        <a:rPr lang="en-US" sz="1700">
                          <a:effectLst/>
                        </a:rPr>
                        <a:t>Age</a:t>
                      </a:r>
                    </a:p>
                  </a:txBody>
                  <a:tcPr marL="87015" marR="87015" marT="43520" marB="43520" anchor="b">
                    <a:lnL>
                      <a:noFill/>
                    </a:lnL>
                    <a:lnR>
                      <a:noFill/>
                    </a:lnR>
                    <a:lnB w="7620" cap="flat" cmpd="sng" algn="ctr">
                      <a:solidFill>
                        <a:srgbClr val="CCCCCC"/>
                      </a:solidFill>
                      <a:prstDash val="dash"/>
                      <a:round/>
                      <a:headEnd type="none" w="med" len="med"/>
                      <a:tailEnd type="none" w="med" len="med"/>
                    </a:lnB>
                    <a:solidFill>
                      <a:srgbClr val="EFEFF0"/>
                    </a:solidFill>
                  </a:tcPr>
                </a:tc>
                <a:tc>
                  <a:txBody>
                    <a:bodyPr/>
                    <a:lstStyle/>
                    <a:p>
                      <a:pPr algn="l" fontAlgn="b"/>
                      <a:r>
                        <a:rPr lang="en-US" sz="1200" dirty="0">
                          <a:effectLst/>
                        </a:rPr>
                        <a:t>Males</a:t>
                      </a:r>
                    </a:p>
                  </a:txBody>
                  <a:tcPr marL="58010" marR="87015" marT="43520" marB="43520" anchor="b">
                    <a:lnL>
                      <a:noFill/>
                    </a:lnL>
                    <a:lnR>
                      <a:noFill/>
                    </a:lnR>
                    <a:lnT>
                      <a:noFill/>
                    </a:lnT>
                    <a:lnB w="7620" cap="flat" cmpd="sng" algn="ctr">
                      <a:solidFill>
                        <a:srgbClr val="CCCCCC"/>
                      </a:solidFill>
                      <a:prstDash val="dash"/>
                      <a:round/>
                      <a:headEnd type="none" w="med" len="med"/>
                      <a:tailEnd type="none" w="med" len="med"/>
                    </a:lnB>
                    <a:solidFill>
                      <a:srgbClr val="EFEFF0"/>
                    </a:solidFill>
                  </a:tcPr>
                </a:tc>
                <a:tc>
                  <a:txBody>
                    <a:bodyPr/>
                    <a:lstStyle/>
                    <a:p>
                      <a:pPr algn="l" fontAlgn="b"/>
                      <a:r>
                        <a:rPr lang="en-US" sz="1200" dirty="0">
                          <a:effectLst/>
                        </a:rPr>
                        <a:t>Females</a:t>
                      </a:r>
                    </a:p>
                  </a:txBody>
                  <a:tcPr marL="58010" marR="87015" marT="43520" marB="43520" anchor="b">
                    <a:lnL>
                      <a:noFill/>
                    </a:lnL>
                    <a:lnR>
                      <a:noFill/>
                    </a:lnR>
                    <a:lnT>
                      <a:noFill/>
                    </a:lnT>
                    <a:lnB w="7620" cap="flat" cmpd="sng" algn="ctr">
                      <a:solidFill>
                        <a:srgbClr val="CCCCCC"/>
                      </a:solidFill>
                      <a:prstDash val="dash"/>
                      <a:round/>
                      <a:headEnd type="none" w="med" len="med"/>
                      <a:tailEnd type="none" w="med" len="med"/>
                    </a:lnB>
                    <a:solidFill>
                      <a:srgbClr val="EFEFF0"/>
                    </a:solidFill>
                  </a:tcPr>
                </a:tc>
                <a:tc>
                  <a:txBody>
                    <a:bodyPr/>
                    <a:lstStyle/>
                    <a:p>
                      <a:pPr algn="l" fontAlgn="b"/>
                      <a:r>
                        <a:rPr lang="en-US" sz="1200" dirty="0">
                          <a:effectLst/>
                        </a:rPr>
                        <a:t>Pregnancy</a:t>
                      </a:r>
                    </a:p>
                  </a:txBody>
                  <a:tcPr marL="58010" marR="87015" marT="43520" marB="43520" anchor="b">
                    <a:lnL>
                      <a:noFill/>
                    </a:lnL>
                    <a:lnR>
                      <a:noFill/>
                    </a:lnR>
                    <a:lnT>
                      <a:noFill/>
                    </a:lnT>
                    <a:lnB w="7620" cap="flat" cmpd="sng" algn="ctr">
                      <a:solidFill>
                        <a:srgbClr val="CCCCCC"/>
                      </a:solidFill>
                      <a:prstDash val="dash"/>
                      <a:round/>
                      <a:headEnd type="none" w="med" len="med"/>
                      <a:tailEnd type="none" w="med" len="med"/>
                    </a:lnB>
                    <a:solidFill>
                      <a:srgbClr val="EFEFF0"/>
                    </a:solidFill>
                  </a:tcPr>
                </a:tc>
                <a:tc>
                  <a:txBody>
                    <a:bodyPr/>
                    <a:lstStyle/>
                    <a:p>
                      <a:pPr algn="l" fontAlgn="b"/>
                      <a:r>
                        <a:rPr lang="en-US" sz="1200" dirty="0">
                          <a:effectLst/>
                        </a:rPr>
                        <a:t>Lactation</a:t>
                      </a:r>
                    </a:p>
                  </a:txBody>
                  <a:tcPr marL="58010" marR="87015" marT="43520" marB="43520" anchor="b">
                    <a:lnL>
                      <a:noFill/>
                    </a:lnL>
                    <a:lnR>
                      <a:noFill/>
                    </a:lnR>
                    <a:lnT>
                      <a:noFill/>
                    </a:lnT>
                    <a:lnB w="7620" cap="flat" cmpd="sng" algn="ctr">
                      <a:solidFill>
                        <a:srgbClr val="CCCCCC"/>
                      </a:solidFill>
                      <a:prstDash val="dash"/>
                      <a:round/>
                      <a:headEnd type="none" w="med" len="med"/>
                      <a:tailEnd type="none" w="med" len="med"/>
                    </a:lnB>
                    <a:solidFill>
                      <a:srgbClr val="EFEFF0"/>
                    </a:solidFill>
                  </a:tcPr>
                </a:tc>
              </a:tr>
              <a:tr h="605282">
                <a:tc>
                  <a:txBody>
                    <a:bodyPr/>
                    <a:lstStyle/>
                    <a:p>
                      <a:pPr fontAlgn="t"/>
                      <a:r>
                        <a:rPr lang="en-US" sz="1700">
                          <a:effectLst/>
                        </a:rPr>
                        <a:t>0–6 months*</a:t>
                      </a:r>
                    </a:p>
                  </a:txBody>
                  <a:tcPr marL="87015" marR="87015" marT="43520" marB="43520">
                    <a:lnL>
                      <a:noFill/>
                    </a:lnL>
                    <a:lnR>
                      <a:noFill/>
                    </a:lnR>
                    <a:lnT w="7620" cap="flat" cmpd="sng" algn="ctr">
                      <a:solidFill>
                        <a:srgbClr val="CCCCCC"/>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F8F4EE"/>
                    </a:solidFill>
                  </a:tcPr>
                </a:tc>
                <a:tc>
                  <a:txBody>
                    <a:bodyPr/>
                    <a:lstStyle/>
                    <a:p>
                      <a:pPr algn="r" fontAlgn="t"/>
                      <a:r>
                        <a:rPr lang="en-US" sz="1700">
                          <a:effectLst/>
                        </a:rPr>
                        <a:t>4 mg</a:t>
                      </a:r>
                      <a:br>
                        <a:rPr lang="en-US" sz="1700">
                          <a:effectLst/>
                        </a:rPr>
                      </a:br>
                      <a:r>
                        <a:rPr lang="en-US" sz="1700">
                          <a:effectLst/>
                        </a:rPr>
                        <a:t>(6 IU)</a:t>
                      </a:r>
                    </a:p>
                  </a:txBody>
                  <a:tcPr marL="58010" marR="87015" marT="43520" marB="43520">
                    <a:lnL>
                      <a:noFill/>
                    </a:lnL>
                    <a:lnR>
                      <a:noFill/>
                    </a:lnR>
                    <a:lnT w="7620" cap="flat" cmpd="sng" algn="ctr">
                      <a:solidFill>
                        <a:srgbClr val="CCCCCC"/>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F8F4EE"/>
                    </a:solidFill>
                  </a:tcPr>
                </a:tc>
                <a:tc>
                  <a:txBody>
                    <a:bodyPr/>
                    <a:lstStyle/>
                    <a:p>
                      <a:pPr algn="r" fontAlgn="t"/>
                      <a:r>
                        <a:rPr lang="en-US" sz="1700" dirty="0">
                          <a:effectLst/>
                        </a:rPr>
                        <a:t>4 mg</a:t>
                      </a:r>
                      <a:br>
                        <a:rPr lang="en-US" sz="1700" dirty="0">
                          <a:effectLst/>
                        </a:rPr>
                      </a:br>
                      <a:r>
                        <a:rPr lang="en-US" sz="1700" dirty="0">
                          <a:effectLst/>
                        </a:rPr>
                        <a:t>(6 IU)</a:t>
                      </a:r>
                    </a:p>
                  </a:txBody>
                  <a:tcPr marL="58010" marR="87015" marT="43520" marB="43520">
                    <a:lnL>
                      <a:noFill/>
                    </a:lnL>
                    <a:lnR>
                      <a:noFill/>
                    </a:lnR>
                    <a:lnT w="7620" cap="flat" cmpd="sng" algn="ctr">
                      <a:solidFill>
                        <a:srgbClr val="CCCCCC"/>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F8F4EE"/>
                    </a:solidFill>
                  </a:tcPr>
                </a:tc>
                <a:tc>
                  <a:txBody>
                    <a:bodyPr/>
                    <a:lstStyle/>
                    <a:p>
                      <a:pPr fontAlgn="t"/>
                      <a:r>
                        <a:rPr lang="en-US" sz="1700" dirty="0">
                          <a:effectLst/>
                        </a:rPr>
                        <a:t> </a:t>
                      </a:r>
                    </a:p>
                  </a:txBody>
                  <a:tcPr marL="58010" marR="87015" marT="43520" marB="43520">
                    <a:lnL>
                      <a:noFill/>
                    </a:lnL>
                    <a:lnR>
                      <a:noFill/>
                    </a:lnR>
                    <a:lnT w="7620" cap="flat" cmpd="sng" algn="ctr">
                      <a:solidFill>
                        <a:srgbClr val="CCCCCC"/>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F8F4EE"/>
                    </a:solidFill>
                  </a:tcPr>
                </a:tc>
                <a:tc>
                  <a:txBody>
                    <a:bodyPr/>
                    <a:lstStyle/>
                    <a:p>
                      <a:pPr fontAlgn="t"/>
                      <a:r>
                        <a:rPr lang="en-US" sz="1700">
                          <a:effectLst/>
                        </a:rPr>
                        <a:t> </a:t>
                      </a:r>
                    </a:p>
                  </a:txBody>
                  <a:tcPr marL="58010" marR="87015" marT="43520" marB="43520">
                    <a:lnL>
                      <a:noFill/>
                    </a:lnL>
                    <a:lnR>
                      <a:noFill/>
                    </a:lnR>
                    <a:lnT w="7620" cap="flat" cmpd="sng" algn="ctr">
                      <a:solidFill>
                        <a:srgbClr val="CCCCCC"/>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F8F4EE"/>
                    </a:solidFill>
                  </a:tcPr>
                </a:tc>
              </a:tr>
              <a:tr h="648692">
                <a:tc>
                  <a:txBody>
                    <a:bodyPr/>
                    <a:lstStyle/>
                    <a:p>
                      <a:pPr fontAlgn="t"/>
                      <a:r>
                        <a:rPr lang="en-US" sz="1700">
                          <a:effectLst/>
                        </a:rPr>
                        <a:t>7–12 months*</a:t>
                      </a:r>
                    </a:p>
                  </a:txBody>
                  <a:tcPr marL="87015"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EFEFF0"/>
                    </a:solidFill>
                  </a:tcPr>
                </a:tc>
                <a:tc>
                  <a:txBody>
                    <a:bodyPr/>
                    <a:lstStyle/>
                    <a:p>
                      <a:pPr algn="r" fontAlgn="t"/>
                      <a:r>
                        <a:rPr lang="en-US" sz="1700" dirty="0">
                          <a:effectLst/>
                        </a:rPr>
                        <a:t>5 mg</a:t>
                      </a:r>
                      <a:br>
                        <a:rPr lang="en-US" sz="1700" dirty="0">
                          <a:effectLst/>
                        </a:rPr>
                      </a:br>
                      <a:r>
                        <a:rPr lang="en-US" sz="1700" dirty="0">
                          <a:effectLst/>
                        </a:rPr>
                        <a:t>(7.5 IU)</a:t>
                      </a:r>
                    </a:p>
                  </a:txBody>
                  <a:tcPr marL="58010"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EFEFF0"/>
                    </a:solidFill>
                  </a:tcPr>
                </a:tc>
                <a:tc>
                  <a:txBody>
                    <a:bodyPr/>
                    <a:lstStyle/>
                    <a:p>
                      <a:pPr algn="r" fontAlgn="t"/>
                      <a:r>
                        <a:rPr lang="en-US" sz="1700" dirty="0">
                          <a:effectLst/>
                        </a:rPr>
                        <a:t>5 mg</a:t>
                      </a:r>
                      <a:br>
                        <a:rPr lang="en-US" sz="1700" dirty="0">
                          <a:effectLst/>
                        </a:rPr>
                      </a:br>
                      <a:r>
                        <a:rPr lang="en-US" sz="1700" dirty="0">
                          <a:effectLst/>
                        </a:rPr>
                        <a:t>(7.5 IU)</a:t>
                      </a:r>
                    </a:p>
                  </a:txBody>
                  <a:tcPr marL="58010"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EFEFF0"/>
                    </a:solidFill>
                  </a:tcPr>
                </a:tc>
                <a:tc>
                  <a:txBody>
                    <a:bodyPr/>
                    <a:lstStyle/>
                    <a:p>
                      <a:pPr fontAlgn="t"/>
                      <a:r>
                        <a:rPr lang="en-US" sz="1700" dirty="0">
                          <a:effectLst/>
                        </a:rPr>
                        <a:t> </a:t>
                      </a:r>
                    </a:p>
                  </a:txBody>
                  <a:tcPr marL="58010"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EFEFF0"/>
                    </a:solidFill>
                  </a:tcPr>
                </a:tc>
                <a:tc>
                  <a:txBody>
                    <a:bodyPr/>
                    <a:lstStyle/>
                    <a:p>
                      <a:pPr fontAlgn="t"/>
                      <a:r>
                        <a:rPr lang="en-US" sz="1700">
                          <a:effectLst/>
                        </a:rPr>
                        <a:t> </a:t>
                      </a:r>
                    </a:p>
                  </a:txBody>
                  <a:tcPr marL="58010"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EFEFF0"/>
                    </a:solidFill>
                  </a:tcPr>
                </a:tc>
              </a:tr>
              <a:tr h="605282">
                <a:tc>
                  <a:txBody>
                    <a:bodyPr/>
                    <a:lstStyle/>
                    <a:p>
                      <a:pPr fontAlgn="t"/>
                      <a:r>
                        <a:rPr lang="en-US" sz="1700">
                          <a:effectLst/>
                        </a:rPr>
                        <a:t>1–3 years</a:t>
                      </a:r>
                    </a:p>
                  </a:txBody>
                  <a:tcPr marL="87015"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F8F4EE"/>
                    </a:solidFill>
                  </a:tcPr>
                </a:tc>
                <a:tc>
                  <a:txBody>
                    <a:bodyPr/>
                    <a:lstStyle/>
                    <a:p>
                      <a:pPr algn="r" fontAlgn="t"/>
                      <a:r>
                        <a:rPr lang="en-US" sz="1700">
                          <a:effectLst/>
                        </a:rPr>
                        <a:t>6 mg</a:t>
                      </a:r>
                      <a:br>
                        <a:rPr lang="en-US" sz="1700">
                          <a:effectLst/>
                        </a:rPr>
                      </a:br>
                      <a:r>
                        <a:rPr lang="en-US" sz="1700">
                          <a:effectLst/>
                        </a:rPr>
                        <a:t>(9 IU)</a:t>
                      </a:r>
                    </a:p>
                  </a:txBody>
                  <a:tcPr marL="58010"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F8F4EE"/>
                    </a:solidFill>
                  </a:tcPr>
                </a:tc>
                <a:tc>
                  <a:txBody>
                    <a:bodyPr/>
                    <a:lstStyle/>
                    <a:p>
                      <a:pPr algn="r" fontAlgn="t"/>
                      <a:r>
                        <a:rPr lang="en-US" sz="1700" dirty="0">
                          <a:effectLst/>
                        </a:rPr>
                        <a:t>6 mg</a:t>
                      </a:r>
                      <a:br>
                        <a:rPr lang="en-US" sz="1700" dirty="0">
                          <a:effectLst/>
                        </a:rPr>
                      </a:br>
                      <a:r>
                        <a:rPr lang="en-US" sz="1700" dirty="0">
                          <a:effectLst/>
                        </a:rPr>
                        <a:t>(9 IU)</a:t>
                      </a:r>
                    </a:p>
                  </a:txBody>
                  <a:tcPr marL="58010"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F8F4EE"/>
                    </a:solidFill>
                  </a:tcPr>
                </a:tc>
                <a:tc>
                  <a:txBody>
                    <a:bodyPr/>
                    <a:lstStyle/>
                    <a:p>
                      <a:pPr fontAlgn="t"/>
                      <a:r>
                        <a:rPr lang="en-US" sz="1700" dirty="0">
                          <a:effectLst/>
                        </a:rPr>
                        <a:t> </a:t>
                      </a:r>
                    </a:p>
                  </a:txBody>
                  <a:tcPr marL="58010"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F8F4EE"/>
                    </a:solidFill>
                  </a:tcPr>
                </a:tc>
                <a:tc>
                  <a:txBody>
                    <a:bodyPr/>
                    <a:lstStyle/>
                    <a:p>
                      <a:pPr fontAlgn="t"/>
                      <a:r>
                        <a:rPr lang="en-US" sz="1700">
                          <a:effectLst/>
                        </a:rPr>
                        <a:t> </a:t>
                      </a:r>
                    </a:p>
                  </a:txBody>
                  <a:tcPr marL="58010"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F8F4EE"/>
                    </a:solidFill>
                  </a:tcPr>
                </a:tc>
              </a:tr>
              <a:tr h="864404">
                <a:tc>
                  <a:txBody>
                    <a:bodyPr/>
                    <a:lstStyle/>
                    <a:p>
                      <a:pPr fontAlgn="t"/>
                      <a:r>
                        <a:rPr lang="en-US" sz="1700">
                          <a:effectLst/>
                        </a:rPr>
                        <a:t>4–8 years</a:t>
                      </a:r>
                    </a:p>
                  </a:txBody>
                  <a:tcPr marL="87015"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EFEFF0"/>
                    </a:solidFill>
                  </a:tcPr>
                </a:tc>
                <a:tc>
                  <a:txBody>
                    <a:bodyPr/>
                    <a:lstStyle/>
                    <a:p>
                      <a:pPr algn="r" fontAlgn="t"/>
                      <a:r>
                        <a:rPr lang="en-US" sz="1700">
                          <a:effectLst/>
                        </a:rPr>
                        <a:t>7 mg</a:t>
                      </a:r>
                      <a:br>
                        <a:rPr lang="en-US" sz="1700">
                          <a:effectLst/>
                        </a:rPr>
                      </a:br>
                      <a:r>
                        <a:rPr lang="en-US" sz="1700">
                          <a:effectLst/>
                        </a:rPr>
                        <a:t>(10.4 IU)</a:t>
                      </a:r>
                    </a:p>
                  </a:txBody>
                  <a:tcPr marL="58010"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EFEFF0"/>
                    </a:solidFill>
                  </a:tcPr>
                </a:tc>
                <a:tc>
                  <a:txBody>
                    <a:bodyPr/>
                    <a:lstStyle/>
                    <a:p>
                      <a:pPr algn="r" fontAlgn="t"/>
                      <a:r>
                        <a:rPr lang="en-US" sz="1700" dirty="0">
                          <a:effectLst/>
                        </a:rPr>
                        <a:t>7 mg</a:t>
                      </a:r>
                      <a:br>
                        <a:rPr lang="en-US" sz="1700" dirty="0">
                          <a:effectLst/>
                        </a:rPr>
                      </a:br>
                      <a:r>
                        <a:rPr lang="en-US" sz="1700" dirty="0">
                          <a:effectLst/>
                        </a:rPr>
                        <a:t>(10.4 IU)</a:t>
                      </a:r>
                    </a:p>
                  </a:txBody>
                  <a:tcPr marL="58010"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EFEFF0"/>
                    </a:solidFill>
                  </a:tcPr>
                </a:tc>
                <a:tc>
                  <a:txBody>
                    <a:bodyPr/>
                    <a:lstStyle/>
                    <a:p>
                      <a:pPr fontAlgn="t"/>
                      <a:r>
                        <a:rPr lang="en-US" sz="1700" dirty="0">
                          <a:effectLst/>
                        </a:rPr>
                        <a:t> </a:t>
                      </a:r>
                    </a:p>
                  </a:txBody>
                  <a:tcPr marL="58010"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EFEFF0"/>
                    </a:solidFill>
                  </a:tcPr>
                </a:tc>
                <a:tc>
                  <a:txBody>
                    <a:bodyPr/>
                    <a:lstStyle/>
                    <a:p>
                      <a:pPr fontAlgn="t"/>
                      <a:r>
                        <a:rPr lang="en-US" sz="1700">
                          <a:effectLst/>
                        </a:rPr>
                        <a:t> </a:t>
                      </a:r>
                    </a:p>
                  </a:txBody>
                  <a:tcPr marL="58010"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EFEFF0"/>
                    </a:solidFill>
                  </a:tcPr>
                </a:tc>
              </a:tr>
              <a:tr h="864404">
                <a:tc>
                  <a:txBody>
                    <a:bodyPr/>
                    <a:lstStyle/>
                    <a:p>
                      <a:pPr fontAlgn="t"/>
                      <a:r>
                        <a:rPr lang="en-US" sz="1700">
                          <a:effectLst/>
                        </a:rPr>
                        <a:t>9–13 years</a:t>
                      </a:r>
                    </a:p>
                  </a:txBody>
                  <a:tcPr marL="87015"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F8F4EE"/>
                    </a:solidFill>
                  </a:tcPr>
                </a:tc>
                <a:tc>
                  <a:txBody>
                    <a:bodyPr/>
                    <a:lstStyle/>
                    <a:p>
                      <a:pPr algn="r" fontAlgn="t"/>
                      <a:r>
                        <a:rPr lang="en-US" sz="1700">
                          <a:effectLst/>
                        </a:rPr>
                        <a:t>11 mg</a:t>
                      </a:r>
                      <a:br>
                        <a:rPr lang="en-US" sz="1700">
                          <a:effectLst/>
                        </a:rPr>
                      </a:br>
                      <a:r>
                        <a:rPr lang="en-US" sz="1700">
                          <a:effectLst/>
                        </a:rPr>
                        <a:t>(16.4 IU)</a:t>
                      </a:r>
                    </a:p>
                  </a:txBody>
                  <a:tcPr marL="58010"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F8F4EE"/>
                    </a:solidFill>
                  </a:tcPr>
                </a:tc>
                <a:tc>
                  <a:txBody>
                    <a:bodyPr/>
                    <a:lstStyle/>
                    <a:p>
                      <a:pPr algn="r" fontAlgn="t"/>
                      <a:r>
                        <a:rPr lang="en-US" sz="1700" dirty="0">
                          <a:effectLst/>
                        </a:rPr>
                        <a:t>11 mg</a:t>
                      </a:r>
                      <a:br>
                        <a:rPr lang="en-US" sz="1700" dirty="0">
                          <a:effectLst/>
                        </a:rPr>
                      </a:br>
                      <a:r>
                        <a:rPr lang="en-US" sz="1700" dirty="0">
                          <a:effectLst/>
                        </a:rPr>
                        <a:t>(16.4 IU)</a:t>
                      </a:r>
                    </a:p>
                  </a:txBody>
                  <a:tcPr marL="58010"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F8F4EE"/>
                    </a:solidFill>
                  </a:tcPr>
                </a:tc>
                <a:tc>
                  <a:txBody>
                    <a:bodyPr/>
                    <a:lstStyle/>
                    <a:p>
                      <a:pPr fontAlgn="t"/>
                      <a:r>
                        <a:rPr lang="en-US" sz="1700" dirty="0">
                          <a:effectLst/>
                        </a:rPr>
                        <a:t> </a:t>
                      </a:r>
                    </a:p>
                  </a:txBody>
                  <a:tcPr marL="58010"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F8F4EE"/>
                    </a:solidFill>
                  </a:tcPr>
                </a:tc>
                <a:tc>
                  <a:txBody>
                    <a:bodyPr/>
                    <a:lstStyle/>
                    <a:p>
                      <a:pPr fontAlgn="t"/>
                      <a:r>
                        <a:rPr lang="en-US" sz="1700">
                          <a:effectLst/>
                        </a:rPr>
                        <a:t> </a:t>
                      </a:r>
                    </a:p>
                  </a:txBody>
                  <a:tcPr marL="58010"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F8F4EE"/>
                    </a:solidFill>
                  </a:tcPr>
                </a:tc>
              </a:tr>
              <a:tr h="864404">
                <a:tc>
                  <a:txBody>
                    <a:bodyPr/>
                    <a:lstStyle/>
                    <a:p>
                      <a:pPr fontAlgn="t"/>
                      <a:r>
                        <a:rPr lang="en-US" sz="1700">
                          <a:effectLst/>
                        </a:rPr>
                        <a:t>14+ years</a:t>
                      </a:r>
                    </a:p>
                  </a:txBody>
                  <a:tcPr marL="87015"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EFEFF0"/>
                    </a:solidFill>
                  </a:tcPr>
                </a:tc>
                <a:tc>
                  <a:txBody>
                    <a:bodyPr/>
                    <a:lstStyle/>
                    <a:p>
                      <a:pPr algn="r" fontAlgn="t"/>
                      <a:r>
                        <a:rPr lang="en-US" sz="1700">
                          <a:effectLst/>
                        </a:rPr>
                        <a:t>15 mg</a:t>
                      </a:r>
                      <a:br>
                        <a:rPr lang="en-US" sz="1700">
                          <a:effectLst/>
                        </a:rPr>
                      </a:br>
                      <a:r>
                        <a:rPr lang="en-US" sz="1700">
                          <a:effectLst/>
                        </a:rPr>
                        <a:t>(22.4 IU)</a:t>
                      </a:r>
                    </a:p>
                  </a:txBody>
                  <a:tcPr marL="58010"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EFEFF0"/>
                    </a:solidFill>
                  </a:tcPr>
                </a:tc>
                <a:tc>
                  <a:txBody>
                    <a:bodyPr/>
                    <a:lstStyle/>
                    <a:p>
                      <a:pPr algn="r" fontAlgn="t"/>
                      <a:r>
                        <a:rPr lang="en-US" sz="1700" dirty="0">
                          <a:effectLst/>
                        </a:rPr>
                        <a:t>15 mg</a:t>
                      </a:r>
                      <a:br>
                        <a:rPr lang="en-US" sz="1700" dirty="0">
                          <a:effectLst/>
                        </a:rPr>
                      </a:br>
                      <a:r>
                        <a:rPr lang="en-US" sz="1700" dirty="0">
                          <a:effectLst/>
                        </a:rPr>
                        <a:t>(22.4 IU)</a:t>
                      </a:r>
                    </a:p>
                  </a:txBody>
                  <a:tcPr marL="58010"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EFEFF0"/>
                    </a:solidFill>
                  </a:tcPr>
                </a:tc>
                <a:tc>
                  <a:txBody>
                    <a:bodyPr/>
                    <a:lstStyle/>
                    <a:p>
                      <a:pPr algn="r" fontAlgn="t"/>
                      <a:r>
                        <a:rPr lang="en-US" sz="1700" dirty="0">
                          <a:effectLst/>
                        </a:rPr>
                        <a:t>15 mg</a:t>
                      </a:r>
                      <a:br>
                        <a:rPr lang="en-US" sz="1700" dirty="0">
                          <a:effectLst/>
                        </a:rPr>
                      </a:br>
                      <a:r>
                        <a:rPr lang="en-US" sz="1700" dirty="0">
                          <a:effectLst/>
                        </a:rPr>
                        <a:t>(22.4 IU)</a:t>
                      </a:r>
                    </a:p>
                  </a:txBody>
                  <a:tcPr marL="58010"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EFEFF0"/>
                    </a:solidFill>
                  </a:tcPr>
                </a:tc>
                <a:tc>
                  <a:txBody>
                    <a:bodyPr/>
                    <a:lstStyle/>
                    <a:p>
                      <a:pPr algn="r" fontAlgn="t"/>
                      <a:r>
                        <a:rPr lang="en-US" sz="1700" dirty="0">
                          <a:effectLst/>
                        </a:rPr>
                        <a:t>19 mg</a:t>
                      </a:r>
                      <a:br>
                        <a:rPr lang="en-US" sz="1700" dirty="0">
                          <a:effectLst/>
                        </a:rPr>
                      </a:br>
                      <a:r>
                        <a:rPr lang="en-US" sz="1700" dirty="0">
                          <a:effectLst/>
                        </a:rPr>
                        <a:t>(28.4 IU)</a:t>
                      </a:r>
                    </a:p>
                  </a:txBody>
                  <a:tcPr marL="58010" marR="87015" marT="43520" marB="43520">
                    <a:lnL>
                      <a:noFill/>
                    </a:lnL>
                    <a:lnR>
                      <a:noFill/>
                    </a:lnR>
                    <a:lnT w="7620" cap="flat" cmpd="sng" algn="ctr">
                      <a:solidFill>
                        <a:srgbClr val="6C276A"/>
                      </a:solidFill>
                      <a:prstDash val="dash"/>
                      <a:round/>
                      <a:headEnd type="none" w="med" len="med"/>
                      <a:tailEnd type="none" w="med" len="med"/>
                    </a:lnT>
                    <a:lnB w="7620" cap="flat" cmpd="sng" algn="ctr">
                      <a:solidFill>
                        <a:srgbClr val="6C276A"/>
                      </a:solidFill>
                      <a:prstDash val="dash"/>
                      <a:round/>
                      <a:headEnd type="none" w="med" len="med"/>
                      <a:tailEnd type="none" w="med" len="med"/>
                    </a:lnB>
                    <a:solidFill>
                      <a:srgbClr val="EFEFF0"/>
                    </a:solidFill>
                  </a:tcPr>
                </a:tc>
              </a:tr>
            </a:tbl>
          </a:graphicData>
        </a:graphic>
      </p:graphicFrame>
      <p:sp>
        <p:nvSpPr>
          <p:cNvPr id="16435" name="Rectangle 1"/>
          <p:cNvSpPr>
            <a:spLocks noChangeArrowheads="1"/>
          </p:cNvSpPr>
          <p:nvPr/>
        </p:nvSpPr>
        <p:spPr bwMode="auto">
          <a:xfrm>
            <a:off x="7656513" y="6332538"/>
            <a:ext cx="1606550" cy="646112"/>
          </a:xfrm>
          <a:prstGeom prst="rect">
            <a:avLst/>
          </a:prstGeom>
          <a:solidFill>
            <a:srgbClr val="EFEFF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n-US" sz="900">
                <a:solidFill>
                  <a:srgbClr val="000000"/>
                </a:solidFill>
                <a:latin typeface="Trebuchet MS" panose="020B0603020202020204" pitchFamily="34" charset="0"/>
              </a:rPr>
              <a:t>*Adequate Intake (AI)</a:t>
            </a:r>
            <a:endParaRPr lang="en-US" altLang="en-US" sz="900" b="1">
              <a:solidFill>
                <a:srgbClr val="825C26"/>
              </a:solidFill>
              <a:latin typeface="Open Sans"/>
            </a:endParaRPr>
          </a:p>
          <a:p>
            <a:r>
              <a:rPr lang="en-US" altLang="en-US" sz="900" b="1">
                <a:solidFill>
                  <a:srgbClr val="825C26"/>
                </a:solidFill>
                <a:latin typeface="Open Sans"/>
              </a:rPr>
              <a:t>Sources of Vitamin E</a:t>
            </a:r>
          </a:p>
          <a:p>
            <a:endParaRPr lang="en-US" altLang="en-US">
              <a:latin typeface="Arial" panose="020B0604020202020204" pitchFamily="34" charset="0"/>
            </a:endParaRPr>
          </a:p>
        </p:txBody>
      </p:sp>
      <p:pic>
        <p:nvPicPr>
          <p:cNvPr id="1643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57650" y="2847975"/>
            <a:ext cx="1733550" cy="352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447723">
            <a:off x="159448" y="207454"/>
            <a:ext cx="2619375" cy="1743075"/>
          </a:xfrm>
          <a:prstGeom prst="rect">
            <a:avLst/>
          </a:prstGeom>
          <a:effectLst>
            <a:softEdge rad="127000"/>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
  <TotalTime>748</TotalTime>
  <Words>240</Words>
  <Application>Microsoft Office PowerPoint</Application>
  <PresentationFormat>Widescreen</PresentationFormat>
  <Paragraphs>88</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Century Schoolbook</vt:lpstr>
      <vt:lpstr>Corbel</vt:lpstr>
      <vt:lpstr>Open Sans</vt:lpstr>
      <vt:lpstr>Trebuchet MS</vt:lpstr>
      <vt:lpstr>Feathered</vt:lpstr>
      <vt:lpstr>In the name of God  Vitamin E </vt:lpstr>
      <vt:lpstr>History</vt:lpstr>
      <vt:lpstr>Forms</vt:lpstr>
      <vt:lpstr>PowerPoint Presentation</vt:lpstr>
      <vt:lpstr>Vitamin E Is the Major Lipid-Soluble Antioxidant in Cell Membranes &amp; Plasma Lipoproteins</vt:lpstr>
      <vt:lpstr>α-Tocopherol </vt:lpstr>
      <vt:lpstr>Functions </vt:lpstr>
      <vt:lpstr>PowerPoint Presentation</vt:lpstr>
      <vt:lpstr>Consumption</vt:lpstr>
      <vt:lpstr>Toxicities</vt:lpstr>
      <vt:lpstr>Deficiency </vt:lpstr>
      <vt:lpstr>Clinical applications </vt:lpstr>
      <vt:lpstr>References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name of God</dc:title>
  <dc:creator>MELOO</dc:creator>
  <cp:lastModifiedBy>MELOO</cp:lastModifiedBy>
  <cp:revision>43</cp:revision>
  <dcterms:created xsi:type="dcterms:W3CDTF">2015-11-18T11:10:54Z</dcterms:created>
  <dcterms:modified xsi:type="dcterms:W3CDTF">2015-12-07T18:41:23Z</dcterms:modified>
</cp:coreProperties>
</file>