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38A6"/>
    <a:srgbClr val="FF5757"/>
    <a:srgbClr val="D686A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354"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188FA-770E-470D-AC43-B778BBEC25A3}" type="datetimeFigureOut">
              <a:rPr lang="en-US" smtClean="0"/>
              <a:pPr/>
              <a:t>11/16/2014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A355E3-0A1F-4B3E-94E9-5B90456895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endParaRPr lang="en-US" dirty="0"/>
          </a:p>
        </p:txBody>
      </p:sp>
      <p:sp>
        <p:nvSpPr>
          <p:cNvPr id="4" name="Slide Number Placeholder 3"/>
          <p:cNvSpPr>
            <a:spLocks noGrp="1"/>
          </p:cNvSpPr>
          <p:nvPr>
            <p:ph type="sldNum" sz="quarter" idx="10"/>
          </p:nvPr>
        </p:nvSpPr>
        <p:spPr/>
        <p:txBody>
          <a:bodyPr/>
          <a:lstStyle/>
          <a:p>
            <a:fld id="{B2A355E3-0A1F-4B3E-94E9-5B90456895B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0E76FC9-DD7B-48C7-8FA6-3F8A1206832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0E76FC9-DD7B-48C7-8FA6-3F8A120683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0412CD-D00F-42DB-8E26-196D2179B44F}"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76FC9-DD7B-48C7-8FA6-3F8A120683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00412CD-D00F-42DB-8E26-196D2179B44F}" type="datetimeFigureOut">
              <a:rPr lang="en-US" smtClean="0"/>
              <a:pPr/>
              <a:t>11/16/2014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0E76FC9-DD7B-48C7-8FA6-3F8A120683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914400"/>
            <a:ext cx="8229600" cy="2286000"/>
          </a:xfrm>
        </p:spPr>
        <p:txBody>
          <a:bodyPr>
            <a:prstTxWarp prst="textChevron">
              <a:avLst/>
            </a:prstTxWarp>
            <a:normAutofit/>
            <a:scene3d>
              <a:camera prst="perspectiveLeft"/>
              <a:lightRig rig="balanced" dir="t">
                <a:rot lat="0" lon="0" rev="2100000"/>
              </a:lightRig>
            </a:scene3d>
            <a:sp3d extrusionH="57150" prstMaterial="metal">
              <a:bevelT w="38100" h="25400" prst="riblet"/>
              <a:contourClr>
                <a:schemeClr val="bg2"/>
              </a:contourClr>
            </a:sp3d>
          </a:bodyPr>
          <a:lstStyle/>
          <a:p>
            <a:pPr algn="ctr"/>
            <a:r>
              <a:rPr lang="fa-IR" sz="4000" cap="none" dirty="0" smtClean="0">
                <a:ln w="50800"/>
                <a:solidFill>
                  <a:srgbClr val="0070C0"/>
                </a:solidFill>
                <a:effectLst>
                  <a:outerShdw blurRad="75057" dist="38100" dir="5400000" sy="-20000" rotWithShape="0">
                    <a:prstClr val="black">
                      <a:alpha val="25000"/>
                    </a:prstClr>
                  </a:outerShdw>
                </a:effectLst>
              </a:rPr>
              <a:t>هوالجمیل ویحب الجمال</a:t>
            </a:r>
            <a:endParaRPr lang="en-US" sz="4000" cap="none" dirty="0">
              <a:ln w="50800"/>
              <a:solidFill>
                <a:srgbClr val="0070C0"/>
              </a:solidFill>
              <a:effectLst>
                <a:outerShdw blurRad="75057" dist="38100" dir="5400000" sy="-20000" rotWithShape="0">
                  <a:prstClr val="black">
                    <a:alpha val="25000"/>
                  </a:prstClr>
                </a:outerShdw>
              </a:effectLst>
            </a:endParaRPr>
          </a:p>
        </p:txBody>
      </p:sp>
      <p:sp>
        <p:nvSpPr>
          <p:cNvPr id="3" name="Subtitle 2"/>
          <p:cNvSpPr>
            <a:spLocks noGrp="1"/>
          </p:cNvSpPr>
          <p:nvPr>
            <p:ph type="subTitle" idx="1"/>
          </p:nvPr>
        </p:nvSpPr>
        <p:spPr/>
        <p:txBody>
          <a:bodyPr/>
          <a:lstStyle/>
          <a:p>
            <a:r>
              <a:rPr lang="fa-IR" dirty="0" smtClean="0"/>
              <a:t>پرسشنامه ی شخصیتی چند وجهی مینه سوتا</a:t>
            </a:r>
            <a:endParaRPr lang="en-US" dirty="0" smtClean="0"/>
          </a:p>
          <a:p>
            <a:r>
              <a:rPr lang="en-US" dirty="0" smtClean="0"/>
              <a:t>(MMPI)</a:t>
            </a:r>
            <a:endParaRPr lang="en-US"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endParaRPr lang="en-US" sz="2000" dirty="0"/>
          </a:p>
        </p:txBody>
      </p:sp>
      <p:sp>
        <p:nvSpPr>
          <p:cNvPr id="5" name="Decagon 4"/>
          <p:cNvSpPr/>
          <p:nvPr/>
        </p:nvSpPr>
        <p:spPr>
          <a:xfrm>
            <a:off x="533400" y="1600200"/>
            <a:ext cx="8153400" cy="4648200"/>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lumMod val="95000"/>
                    <a:lumOff val="5000"/>
                  </a:schemeClr>
                </a:solidFill>
              </a:rPr>
              <a:t>چون فرم اصلی آزمون هم از جهت محتوای سئوالات وهم از جهت نوع مقیاسهای بالینی با بسیاری ازارزشهای فرهنگی کشور ما مغایرت داشت،اخوّت و دانشمند شکل کوتاه این آزمون که 8مقیاس و71ماده دارد رادرنمونه ای ازدانشجویان دانشگاه تهران هنجارگزینی کردندومطابق باهنجارهاوازشهای فرهنگی کشورما روایی وپایایی آن را اندازه گیری نمودند.</a:t>
            </a:r>
          </a:p>
          <a:p>
            <a:pPr algn="ctr"/>
            <a:r>
              <a:rPr lang="fa-IR" sz="2000" dirty="0" smtClean="0">
                <a:solidFill>
                  <a:schemeClr val="bg1">
                    <a:lumMod val="95000"/>
                    <a:lumOff val="5000"/>
                  </a:schemeClr>
                </a:solidFill>
              </a:rPr>
              <a:t>دراین جا8مقیاس بالینی فرم کوتاه به اختصارتوضیح داده می شود. </a:t>
            </a:r>
            <a:r>
              <a:rPr lang="en-US" sz="2000" dirty="0" smtClean="0">
                <a:solidFill>
                  <a:schemeClr val="bg1">
                    <a:lumMod val="95000"/>
                    <a:lumOff val="5000"/>
                  </a:schemeClr>
                </a:solidFill>
              </a:rPr>
              <a:t> </a:t>
            </a:r>
            <a:endParaRPr lang="en-US" sz="2000" dirty="0">
              <a:solidFill>
                <a:schemeClr val="bg1">
                  <a:lumMod val="95000"/>
                  <a:lumOff val="5000"/>
                </a:schemeClr>
              </a:solidFill>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1-خودبیمارانگاری</a:t>
            </a:r>
            <a:br>
              <a:rPr lang="fa-IR" dirty="0" smtClean="0"/>
            </a:br>
            <a:r>
              <a:rPr lang="en-US" dirty="0" smtClean="0"/>
              <a:t>HS</a:t>
            </a:r>
            <a:endParaRPr lang="en-US" dirty="0"/>
          </a:p>
        </p:txBody>
      </p:sp>
      <p:sp>
        <p:nvSpPr>
          <p:cNvPr id="3" name="Content Placeholder 2"/>
          <p:cNvSpPr>
            <a:spLocks noGrp="1"/>
          </p:cNvSpPr>
          <p:nvPr>
            <p:ph idx="1"/>
          </p:nvPr>
        </p:nvSpPr>
        <p:spPr/>
        <p:txBody>
          <a:bodyPr>
            <a:normAutofit/>
          </a:bodyPr>
          <a:lstStyle/>
          <a:p>
            <a:pPr algn="r">
              <a:buNone/>
            </a:pPr>
            <a:r>
              <a:rPr lang="fa-IR" sz="2000" dirty="0" smtClean="0">
                <a:solidFill>
                  <a:srgbClr val="002060"/>
                </a:solidFill>
              </a:rPr>
              <a:t>14سئوال این آزمون مربوط به تصوروبرداشتی است که آزمودنی از وضعیت جسمی وروانی خود دارد.</a:t>
            </a:r>
          </a:p>
          <a:p>
            <a:pPr algn="r">
              <a:buNone/>
            </a:pPr>
            <a:r>
              <a:rPr lang="fa-IR" sz="2000" dirty="0" smtClean="0">
                <a:solidFill>
                  <a:srgbClr val="FF0000"/>
                </a:solidFill>
              </a:rPr>
              <a:t>آزمودنی هایی که دراین مقیاس نمره بالامی گیرند:</a:t>
            </a:r>
          </a:p>
          <a:p>
            <a:pPr algn="r">
              <a:buNone/>
            </a:pPr>
            <a:r>
              <a:rPr lang="fa-IR" sz="2000" dirty="0" smtClean="0">
                <a:solidFill>
                  <a:srgbClr val="FFC000"/>
                </a:solidFill>
              </a:rPr>
              <a:t>بیش از حدنگران سلامت خود از ابتلابه بیماریهای جسمی می </a:t>
            </a:r>
          </a:p>
          <a:p>
            <a:pPr algn="r">
              <a:buNone/>
            </a:pPr>
            <a:r>
              <a:rPr lang="fa-IR" sz="2000" dirty="0" smtClean="0">
                <a:solidFill>
                  <a:srgbClr val="FFC000"/>
                </a:solidFill>
              </a:rPr>
              <a:t>باشند.</a:t>
            </a:r>
          </a:p>
          <a:p>
            <a:pPr algn="r">
              <a:buNone/>
            </a:pPr>
            <a:r>
              <a:rPr lang="fa-IR" sz="2000" dirty="0" smtClean="0">
                <a:solidFill>
                  <a:srgbClr val="FF0000"/>
                </a:solidFill>
              </a:rPr>
              <a:t>ازویژگی های بارز این نوع افراد:</a:t>
            </a:r>
          </a:p>
          <a:p>
            <a:pPr algn="r">
              <a:buNone/>
            </a:pPr>
            <a:r>
              <a:rPr lang="fa-IR" sz="2000" dirty="0" smtClean="0">
                <a:solidFill>
                  <a:srgbClr val="FFC000"/>
                </a:solidFill>
              </a:rPr>
              <a:t>واکنش افراطی نسبت به برخی از نشانگان مانندناراحتی های معده-روده ای،سردرد،تپش قلب وتعریق می باشد.</a:t>
            </a:r>
          </a:p>
          <a:p>
            <a:pPr algn="r">
              <a:buNone/>
            </a:pPr>
            <a:r>
              <a:rPr lang="fa-IR" sz="2000" dirty="0" smtClean="0">
                <a:solidFill>
                  <a:srgbClr val="FF0000"/>
                </a:solidFill>
              </a:rPr>
              <a:t>آزمودنی هایی که نمره نزدیک میانگین می گیرند:</a:t>
            </a:r>
          </a:p>
          <a:p>
            <a:pPr algn="r">
              <a:buNone/>
            </a:pPr>
            <a:r>
              <a:rPr lang="fa-IR" sz="2000" dirty="0" smtClean="0">
                <a:solidFill>
                  <a:srgbClr val="FFC000"/>
                </a:solidFill>
              </a:rPr>
              <a:t>افرادی هستندلجباز،خودخواه وآمادگی برای گرایش به افکارپارانوئیدراازخودنشان می دهند.</a:t>
            </a:r>
          </a:p>
          <a:p>
            <a:pPr algn="r">
              <a:buNone/>
            </a:pPr>
            <a:r>
              <a:rPr lang="fa-IR" sz="2000" dirty="0" smtClean="0">
                <a:solidFill>
                  <a:srgbClr val="FF0000"/>
                </a:solidFill>
              </a:rPr>
              <a:t>آزمودنی هایی که نمره کم می گیرند:</a:t>
            </a:r>
          </a:p>
          <a:p>
            <a:pPr algn="r">
              <a:buNone/>
            </a:pPr>
            <a:r>
              <a:rPr lang="fa-IR" sz="2000" dirty="0" smtClean="0">
                <a:solidFill>
                  <a:srgbClr val="FFC000"/>
                </a:solidFill>
              </a:rPr>
              <a:t>افرادی هستندبااحساس مسئولیت وقدرت سازگاری بامحیط.</a:t>
            </a:r>
            <a:endParaRPr lang="en-US" sz="2000"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effectLst>
                  <a:outerShdw blurRad="75057" dist="38100" dir="5400000" sy="-20000" rotWithShape="0">
                    <a:prstClr val="black">
                      <a:alpha val="25000"/>
                    </a:prstClr>
                  </a:outerShdw>
                </a:effectLst>
              </a:rPr>
              <a:t>(D)</a:t>
            </a:r>
            <a:r>
              <a:rPr lang="fa-IR" dirty="0" smtClean="0">
                <a:solidFill>
                  <a:schemeClr val="bg2">
                    <a:lumMod val="50000"/>
                  </a:schemeClr>
                </a:solidFill>
                <a:effectLst>
                  <a:outerShdw blurRad="75057" dist="38100" dir="5400000" sy="-20000" rotWithShape="0">
                    <a:prstClr val="black">
                      <a:alpha val="25000"/>
                    </a:prstClr>
                  </a:outerShdw>
                </a:effectLst>
              </a:rPr>
              <a:t>2-افسردگی</a:t>
            </a:r>
            <a:endParaRPr lang="en-US" dirty="0">
              <a:solidFill>
                <a:schemeClr val="bg2">
                  <a:lumMod val="50000"/>
                </a:schemeClr>
              </a:solidFill>
              <a:effectLst>
                <a:outerShdw blurRad="75057" dist="38100" dir="5400000" sy="-20000" rotWithShape="0">
                  <a:prstClr val="black">
                    <a:alpha val="25000"/>
                  </a:prstClr>
                </a:outerShdw>
              </a:effectLst>
            </a:endParaRPr>
          </a:p>
        </p:txBody>
      </p:sp>
      <p:sp>
        <p:nvSpPr>
          <p:cNvPr id="3" name="Content Placeholder 2"/>
          <p:cNvSpPr>
            <a:spLocks noGrp="1"/>
          </p:cNvSpPr>
          <p:nvPr>
            <p:ph idx="1"/>
          </p:nvPr>
        </p:nvSpPr>
        <p:spPr/>
        <p:txBody>
          <a:bodyPr>
            <a:noAutofit/>
          </a:bodyPr>
          <a:lstStyle/>
          <a:p>
            <a:pPr algn="r">
              <a:buNone/>
            </a:pPr>
            <a:r>
              <a:rPr lang="fa-IR" sz="1600" dirty="0" smtClean="0"/>
              <a:t>20سئوال آزمون اختصاص به اختلالات افسردگی دارد.</a:t>
            </a:r>
          </a:p>
          <a:p>
            <a:pPr algn="r">
              <a:buNone/>
            </a:pPr>
            <a:r>
              <a:rPr lang="fa-IR" sz="1600" dirty="0" smtClean="0">
                <a:solidFill>
                  <a:schemeClr val="bg1">
                    <a:lumMod val="95000"/>
                    <a:lumOff val="5000"/>
                  </a:schemeClr>
                </a:solidFill>
              </a:rPr>
              <a:t>آزمودنی هایی که نمره بالامی آورند:</a:t>
            </a:r>
          </a:p>
          <a:p>
            <a:pPr algn="r">
              <a:buNone/>
            </a:pPr>
            <a:r>
              <a:rPr lang="fa-IR" sz="1600" dirty="0" smtClean="0">
                <a:solidFill>
                  <a:srgbClr val="FFFF00"/>
                </a:solidFill>
              </a:rPr>
              <a:t>افرادی هستند:</a:t>
            </a:r>
          </a:p>
          <a:p>
            <a:pPr algn="r">
              <a:buNone/>
            </a:pPr>
            <a:r>
              <a:rPr lang="fa-IR" sz="1600" dirty="0" smtClean="0">
                <a:solidFill>
                  <a:srgbClr val="FFFF00"/>
                </a:solidFill>
              </a:rPr>
              <a:t>گوشه گیر</a:t>
            </a:r>
          </a:p>
          <a:p>
            <a:pPr algn="r">
              <a:buNone/>
            </a:pPr>
            <a:r>
              <a:rPr lang="fa-IR" sz="1600" dirty="0" smtClean="0">
                <a:solidFill>
                  <a:srgbClr val="FFFF00"/>
                </a:solidFill>
              </a:rPr>
              <a:t>تنهایی گرا</a:t>
            </a:r>
          </a:p>
          <a:p>
            <a:pPr algn="r">
              <a:buNone/>
            </a:pPr>
            <a:r>
              <a:rPr lang="fa-IR" sz="1600" dirty="0" smtClean="0">
                <a:solidFill>
                  <a:srgbClr val="FFFF00"/>
                </a:solidFill>
              </a:rPr>
              <a:t>اندوهگین</a:t>
            </a:r>
          </a:p>
          <a:p>
            <a:pPr algn="r">
              <a:buNone/>
            </a:pPr>
            <a:r>
              <a:rPr lang="fa-IR" sz="1600" dirty="0" smtClean="0">
                <a:solidFill>
                  <a:srgbClr val="FFFF00"/>
                </a:solidFill>
              </a:rPr>
              <a:t>اهل تفریح نیستند</a:t>
            </a:r>
          </a:p>
          <a:p>
            <a:pPr algn="r">
              <a:buNone/>
            </a:pPr>
            <a:r>
              <a:rPr lang="fa-IR" sz="1600" dirty="0" smtClean="0">
                <a:solidFill>
                  <a:srgbClr val="FFFF00"/>
                </a:solidFill>
              </a:rPr>
              <a:t>روابط اجتماعی محدودی دارند</a:t>
            </a:r>
          </a:p>
          <a:p>
            <a:pPr algn="r">
              <a:buNone/>
            </a:pPr>
            <a:r>
              <a:rPr lang="fa-IR" sz="1600" dirty="0" smtClean="0">
                <a:solidFill>
                  <a:srgbClr val="FFFF00"/>
                </a:solidFill>
              </a:rPr>
              <a:t>کندی روانی حرکتی دارند</a:t>
            </a:r>
          </a:p>
          <a:p>
            <a:pPr algn="r">
              <a:buNone/>
            </a:pPr>
            <a:r>
              <a:rPr lang="fa-IR" sz="1600" dirty="0" smtClean="0">
                <a:solidFill>
                  <a:srgbClr val="FFFF00"/>
                </a:solidFill>
              </a:rPr>
              <a:t>تصورات منفی نسبت به خود دارند</a:t>
            </a:r>
          </a:p>
          <a:p>
            <a:pPr algn="r">
              <a:buNone/>
            </a:pPr>
            <a:r>
              <a:rPr lang="fa-IR" sz="1600" dirty="0" smtClean="0">
                <a:solidFill>
                  <a:srgbClr val="FFFF00"/>
                </a:solidFill>
              </a:rPr>
              <a:t>اشتهای خوبی ندارند</a:t>
            </a:r>
          </a:p>
          <a:p>
            <a:pPr algn="r">
              <a:buNone/>
            </a:pPr>
            <a:r>
              <a:rPr lang="fa-IR" sz="1600" dirty="0" smtClean="0">
                <a:solidFill>
                  <a:srgbClr val="FFFF00"/>
                </a:solidFill>
              </a:rPr>
              <a:t>دچاربی خوابی یا بدخوابی هستند.</a:t>
            </a:r>
          </a:p>
          <a:p>
            <a:pPr algn="r">
              <a:buNone/>
            </a:pPr>
            <a:r>
              <a:rPr lang="fa-IR" sz="1600" dirty="0" smtClean="0">
                <a:solidFill>
                  <a:schemeClr val="bg1">
                    <a:lumMod val="95000"/>
                    <a:lumOff val="5000"/>
                  </a:schemeClr>
                </a:solidFill>
              </a:rPr>
              <a:t>آزمودنی هایی که نمره کم می آورند:</a:t>
            </a:r>
          </a:p>
          <a:p>
            <a:pPr algn="r">
              <a:buNone/>
            </a:pPr>
            <a:r>
              <a:rPr lang="fa-IR" sz="1600" dirty="0" smtClean="0">
                <a:solidFill>
                  <a:srgbClr val="FFFF00"/>
                </a:solidFill>
              </a:rPr>
              <a:t>افرادی هستند:</a:t>
            </a:r>
          </a:p>
          <a:p>
            <a:pPr algn="r">
              <a:buNone/>
            </a:pPr>
            <a:r>
              <a:rPr lang="fa-IR" sz="1600" dirty="0" smtClean="0">
                <a:solidFill>
                  <a:srgbClr val="FFFF00"/>
                </a:solidFill>
              </a:rPr>
              <a:t>سرزنده</a:t>
            </a:r>
          </a:p>
          <a:p>
            <a:pPr algn="r">
              <a:buNone/>
            </a:pPr>
            <a:r>
              <a:rPr lang="fa-IR" sz="1600" dirty="0" smtClean="0">
                <a:solidFill>
                  <a:srgbClr val="FFFF00"/>
                </a:solidFill>
              </a:rPr>
              <a:t>شاداب</a:t>
            </a:r>
          </a:p>
          <a:p>
            <a:pPr algn="r">
              <a:buNone/>
            </a:pPr>
            <a:r>
              <a:rPr lang="fa-IR" sz="1600" dirty="0" smtClean="0">
                <a:solidFill>
                  <a:srgbClr val="FFFF00"/>
                </a:solidFill>
              </a:rPr>
              <a:t>فعال</a:t>
            </a:r>
            <a:endParaRPr lang="en-US" sz="1600" dirty="0">
              <a:solidFill>
                <a:srgbClr val="FFFF00"/>
              </a:solidFill>
            </a:endParaRPr>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t>
            </a:r>
            <a:r>
              <a:rPr lang="en-US" spc="200" dirty="0" err="1"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Hy</a:t>
            </a:r>
            <a:r>
              <a:rPr lang="en-US"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t>
            </a:r>
            <a:r>
              <a:rPr lang="fa-IR"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3-هیستری</a:t>
            </a:r>
            <a:endParaRPr lang="en-US"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
        <p:nvSpPr>
          <p:cNvPr id="3" name="Content Placeholder 2"/>
          <p:cNvSpPr>
            <a:spLocks noGrp="1"/>
          </p:cNvSpPr>
          <p:nvPr>
            <p:ph idx="1"/>
          </p:nvPr>
        </p:nvSpPr>
        <p:spPr/>
        <p:txBody>
          <a:bodyPr>
            <a:normAutofit/>
          </a:bodyPr>
          <a:lstStyle/>
          <a:p>
            <a:pPr algn="r">
              <a:buNone/>
            </a:pPr>
            <a:r>
              <a:rPr lang="fa-IR" dirty="0" smtClean="0">
                <a:solidFill>
                  <a:srgbClr val="FFFF00"/>
                </a:solidFill>
              </a:rPr>
              <a:t>25سئوال آزمون مربوط به هیستری می باشد.</a:t>
            </a:r>
          </a:p>
          <a:p>
            <a:pPr algn="r">
              <a:buNone/>
            </a:pPr>
            <a:r>
              <a:rPr lang="fa-IR" dirty="0" smtClean="0">
                <a:solidFill>
                  <a:srgbClr val="002060"/>
                </a:solidFill>
              </a:rPr>
              <a:t>آزمودنی هایی که در این مقیاس نره بالامی آورندافرادی هستندکه:</a:t>
            </a:r>
          </a:p>
          <a:p>
            <a:pPr algn="r">
              <a:buNone/>
            </a:pPr>
            <a:r>
              <a:rPr lang="fa-IR" dirty="0" smtClean="0">
                <a:solidFill>
                  <a:srgbClr val="FFFF00"/>
                </a:solidFill>
              </a:rPr>
              <a:t>نشانگان حسی-حرکتی بیمار گونه ای دارند،درصورتیکه هیچگونه مبنای زیستی وپزشکی برای آن وجود ندارد.</a:t>
            </a:r>
          </a:p>
          <a:p>
            <a:pPr algn="r">
              <a:buNone/>
            </a:pPr>
            <a:r>
              <a:rPr lang="fa-IR" dirty="0" smtClean="0">
                <a:solidFill>
                  <a:srgbClr val="FFFF00"/>
                </a:solidFill>
              </a:rPr>
              <a:t>مثلا:اختلالات بینایی،شنوایی،فلج های دست وپا،گرفتگی صدا،ناراحتی های معده ای-روده ای نظیرتهوع،استفراغ واسهال دارندکه هیچگونه علل زیستی برای آنها وجودندارد.</a:t>
            </a:r>
          </a:p>
          <a:p>
            <a:pPr algn="r">
              <a:buNone/>
            </a:pPr>
            <a:r>
              <a:rPr lang="fa-IR" dirty="0" smtClean="0">
                <a:solidFill>
                  <a:srgbClr val="FFFF00"/>
                </a:solidFill>
              </a:rPr>
              <a:t>اینگونه افراد سعی می کنند با نشان دادن علائم جسمانی توجه دیگران را به خود جلب کنند</a:t>
            </a:r>
            <a:r>
              <a:rPr lang="fa-IR" dirty="0" smtClean="0">
                <a:solidFill>
                  <a:srgbClr val="FF5757"/>
                </a:solidFill>
              </a:rPr>
              <a:t>.</a:t>
            </a:r>
            <a:endParaRPr lang="en-US" dirty="0">
              <a:solidFill>
                <a:srgbClr val="FF5757"/>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reflection blurRad="6350" stA="55000" endA="50" endPos="85000" dist="60007" dir="5400000" sy="-100000" algn="bl" rotWithShape="0"/>
                </a:effectLst>
              </a:rPr>
              <a:t>انحراف اجتماعی-روانی</a:t>
            </a:r>
            <a:r>
              <a:rPr lang="en-US"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reflection blurRad="6350" stA="55000" endA="50" endPos="85000" dist="60007" dir="5400000" sy="-100000" algn="bl" rotWithShape="0"/>
                </a:effectLst>
              </a:rPr>
              <a:t>-4</a:t>
            </a:r>
            <a:r>
              <a:rPr lang="fa-IR" dirty="0" smtClean="0">
                <a:solidFill>
                  <a:srgbClr val="7030A0"/>
                </a:solidFill>
              </a:rPr>
              <a:t/>
            </a:r>
            <a:br>
              <a:rPr lang="fa-IR" dirty="0" smtClean="0">
                <a:solidFill>
                  <a:srgbClr val="7030A0"/>
                </a:solidFill>
              </a:rPr>
            </a:br>
            <a:r>
              <a:rPr lang="en-US"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reflection blurRad="6350" stA="55000" endA="50" endPos="85000" dist="60007" dir="5400000" sy="-100000" algn="bl" rotWithShape="0"/>
                </a:effectLst>
              </a:rPr>
              <a:t>Pb</a:t>
            </a:r>
            <a:endParaRPr lang="en-US" dirty="0">
              <a:solidFill>
                <a:srgbClr val="7030A0"/>
              </a:solidFill>
              <a:effectLst>
                <a:outerShdw blurRad="38100" dist="38100" dir="7020000" algn="tl">
                  <a:srgbClr val="000000">
                    <a:alpha val="35000"/>
                  </a:srgbClr>
                </a:outerShdw>
                <a:reflection blurRad="6350" stA="55000" endA="50" endPos="85000" dist="60007" dir="5400000" sy="-100000" algn="bl" rotWithShape="0"/>
              </a:effectLst>
            </a:endParaRPr>
          </a:p>
        </p:txBody>
      </p:sp>
      <p:sp>
        <p:nvSpPr>
          <p:cNvPr id="3" name="Content Placeholder 2"/>
          <p:cNvSpPr>
            <a:spLocks noGrp="1"/>
          </p:cNvSpPr>
          <p:nvPr>
            <p:ph idx="1"/>
          </p:nvPr>
        </p:nvSpPr>
        <p:spPr/>
        <p:txBody>
          <a:bodyPr>
            <a:normAutofit/>
          </a:bodyPr>
          <a:lstStyle/>
          <a:p>
            <a:pPr algn="r">
              <a:buNone/>
            </a:pPr>
            <a:r>
              <a:rPr lang="fa-IR" sz="2400" dirty="0" smtClean="0"/>
              <a:t>19سئوال آزمون مربوط به انحرافات وناسازگاریهای اجتماعی می باشد.</a:t>
            </a:r>
          </a:p>
          <a:p>
            <a:pPr algn="r">
              <a:buNone/>
            </a:pPr>
            <a:r>
              <a:rPr lang="fa-IR" sz="2400" dirty="0" smtClean="0">
                <a:solidFill>
                  <a:srgbClr val="C00000"/>
                </a:solidFill>
              </a:rPr>
              <a:t>آزمودنیهایی که در این مقیاس نمره بالا می گیرند افرادی هستندکه:</a:t>
            </a:r>
          </a:p>
          <a:p>
            <a:pPr algn="r">
              <a:buNone/>
            </a:pPr>
            <a:r>
              <a:rPr lang="fa-IR" sz="2400" dirty="0" smtClean="0">
                <a:solidFill>
                  <a:srgbClr val="FFFF00"/>
                </a:solidFill>
              </a:rPr>
              <a:t>احساس مسئولیتی نسبت به رفتارهای خود درقبال دیگران ندارند.</a:t>
            </a:r>
          </a:p>
          <a:p>
            <a:pPr algn="r">
              <a:buNone/>
            </a:pPr>
            <a:r>
              <a:rPr lang="fa-IR" sz="2400" dirty="0" smtClean="0">
                <a:solidFill>
                  <a:srgbClr val="FFFF00"/>
                </a:solidFill>
              </a:rPr>
              <a:t>طرح وبرنامه منظم وهدفداری برای آینده خود ندارند.</a:t>
            </a:r>
          </a:p>
          <a:p>
            <a:pPr algn="r"/>
            <a:r>
              <a:rPr lang="fa-IR" sz="2400" dirty="0" smtClean="0">
                <a:solidFill>
                  <a:srgbClr val="FFFF00"/>
                </a:solidFill>
              </a:rPr>
              <a:t>در حیطه ی کارهای حرفه ای وشغلی خود دائما ازشاخه ای به شاخه ی دیگر می روند.</a:t>
            </a:r>
          </a:p>
          <a:p>
            <a:pPr algn="r">
              <a:buNone/>
            </a:pPr>
            <a:r>
              <a:rPr lang="fa-IR" sz="2400" dirty="0" smtClean="0">
                <a:solidFill>
                  <a:srgbClr val="FFFF00"/>
                </a:solidFill>
              </a:rPr>
              <a:t>هیچگونه شرم یا پشیمانی از کارهای زشت خودندارند.</a:t>
            </a:r>
          </a:p>
          <a:p>
            <a:pPr algn="r"/>
            <a:r>
              <a:rPr lang="fa-IR" sz="2400" dirty="0" smtClean="0">
                <a:solidFill>
                  <a:srgbClr val="FFFF00"/>
                </a:solidFill>
              </a:rPr>
              <a:t>ازتجارب گذشته خود پندوعبرت نمی گیرندو کارهای بدگذشته راتکرار می کنند.</a:t>
            </a:r>
          </a:p>
          <a:p>
            <a:pPr algn="r"/>
            <a:r>
              <a:rPr lang="fa-IR" sz="2400" dirty="0" smtClean="0">
                <a:solidFill>
                  <a:srgbClr val="FFFF00"/>
                </a:solidFill>
              </a:rPr>
              <a:t>معمولا پرخاشگروعصبی هستندوازموادمخدر ومشروبات الکلی بیشتر استفاده می کنند.</a:t>
            </a:r>
            <a:endParaRPr lang="en-US" sz="2400"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5-پارانویا</a:t>
            </a:r>
            <a:r>
              <a:rPr lang="en-US" dirty="0" smtClean="0">
                <a:solidFill>
                  <a:srgbClr val="0070C0"/>
                </a:solidFill>
                <a:effectLst>
                  <a:glow rad="228600">
                    <a:schemeClr val="accent5">
                      <a:satMod val="175000"/>
                      <a:alpha val="40000"/>
                    </a:schemeClr>
                  </a:glow>
                  <a:outerShdw blurRad="114300" dist="101600" dir="2700000" algn="tl" rotWithShape="0">
                    <a:srgbClr val="000000">
                      <a:alpha val="40000"/>
                    </a:srgbClr>
                  </a:outerShdw>
                </a:effectLst>
              </a:rPr>
              <a:t/>
            </a:r>
            <a:br>
              <a:rPr lang="en-US" dirty="0" smtClean="0">
                <a:solidFill>
                  <a:srgbClr val="0070C0"/>
                </a:solidFill>
                <a:effectLst>
                  <a:glow rad="228600">
                    <a:schemeClr val="accent5">
                      <a:satMod val="175000"/>
                      <a:alpha val="40000"/>
                    </a:schemeClr>
                  </a:glow>
                  <a:outerShdw blurRad="114300" dist="101600" dir="2700000" algn="tl" rotWithShape="0">
                    <a:srgbClr val="000000">
                      <a:alpha val="40000"/>
                    </a:srgbClr>
                  </a:outerShdw>
                </a:effectLst>
              </a:rPr>
            </a:br>
            <a:r>
              <a:rPr lang="en-US"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(Pa)</a:t>
            </a:r>
            <a:endParaRPr lang="en-US" dirty="0">
              <a:solidFill>
                <a:srgbClr val="0070C0"/>
              </a:solidFill>
              <a:effectLst>
                <a:glow rad="228600">
                  <a:schemeClr val="accent5">
                    <a:satMod val="175000"/>
                    <a:alpha val="40000"/>
                  </a:schemeClr>
                </a:glow>
                <a:outerShdw blurRad="50800" algn="tl" rotWithShape="0">
                  <a:srgbClr val="000000"/>
                </a:outerShdw>
              </a:effectLst>
            </a:endParaRPr>
          </a:p>
        </p:txBody>
      </p:sp>
      <p:sp>
        <p:nvSpPr>
          <p:cNvPr id="3" name="Content Placeholder 2"/>
          <p:cNvSpPr>
            <a:spLocks noGrp="1"/>
          </p:cNvSpPr>
          <p:nvPr>
            <p:ph idx="1"/>
          </p:nvPr>
        </p:nvSpPr>
        <p:spPr/>
        <p:txBody>
          <a:bodyPr>
            <a:normAutofit/>
          </a:bodyPr>
          <a:lstStyle/>
          <a:p>
            <a:pPr algn="r">
              <a:buNone/>
            </a:pPr>
            <a:r>
              <a:rPr lang="fa-IR" sz="2400" dirty="0" smtClean="0"/>
              <a:t>14سئوال آزمون به پارانویا اختصاص دارد.</a:t>
            </a:r>
          </a:p>
          <a:p>
            <a:pPr algn="r">
              <a:buNone/>
            </a:pPr>
            <a:r>
              <a:rPr lang="fa-IR" sz="2400" dirty="0" smtClean="0"/>
              <a:t>آزمودنی هایی که دراین مقیاس نمره بالا می گیرند افرادی هستندبا:</a:t>
            </a:r>
          </a:p>
          <a:p>
            <a:pPr algn="r">
              <a:buNone/>
            </a:pPr>
            <a:r>
              <a:rPr lang="fa-IR" sz="2400" dirty="0" smtClean="0">
                <a:solidFill>
                  <a:srgbClr val="FFC000"/>
                </a:solidFill>
              </a:rPr>
              <a:t>عدم اعتماد</a:t>
            </a:r>
          </a:p>
          <a:p>
            <a:pPr algn="r">
              <a:buNone/>
            </a:pPr>
            <a:r>
              <a:rPr lang="fa-IR" sz="2400" dirty="0" smtClean="0">
                <a:solidFill>
                  <a:srgbClr val="FFC000"/>
                </a:solidFill>
              </a:rPr>
              <a:t>بدبینی وسوءظن شدیدنسبت به دیگران</a:t>
            </a:r>
          </a:p>
          <a:p>
            <a:pPr algn="r">
              <a:buNone/>
            </a:pPr>
            <a:r>
              <a:rPr lang="fa-IR" sz="2400" dirty="0" smtClean="0">
                <a:solidFill>
                  <a:srgbClr val="FFC000"/>
                </a:solidFill>
              </a:rPr>
              <a:t>به مسائل جزئی وبی اهمیت حساسیت زیادی ازخودنشان می دهند</a:t>
            </a:r>
          </a:p>
          <a:p>
            <a:pPr algn="r">
              <a:buNone/>
            </a:pPr>
            <a:r>
              <a:rPr lang="fa-IR" sz="2400" dirty="0" smtClean="0">
                <a:solidFill>
                  <a:srgbClr val="FFC000"/>
                </a:solidFill>
              </a:rPr>
              <a:t>روابط اجتماعی منعطفی بادیگران ندارند</a:t>
            </a:r>
          </a:p>
          <a:p>
            <a:pPr algn="r">
              <a:buNone/>
            </a:pPr>
            <a:r>
              <a:rPr lang="fa-IR" sz="2400" dirty="0" smtClean="0">
                <a:solidFill>
                  <a:srgbClr val="FFC000"/>
                </a:solidFill>
              </a:rPr>
              <a:t>درروابط خودبادیگران خشک ومتحجرمی باشند</a:t>
            </a:r>
          </a:p>
          <a:p>
            <a:pPr algn="r">
              <a:buNone/>
            </a:pPr>
            <a:r>
              <a:rPr lang="fa-IR" sz="2400" dirty="0" smtClean="0">
                <a:solidFill>
                  <a:srgbClr val="FFC000"/>
                </a:solidFill>
              </a:rPr>
              <a:t>غالبا تعصباتی خشک وانعطاف ناپذیر دارند</a:t>
            </a:r>
          </a:p>
          <a:p>
            <a:pPr algn="r"/>
            <a:r>
              <a:rPr lang="fa-IR" sz="2400" dirty="0" smtClean="0">
                <a:solidFill>
                  <a:srgbClr val="FFC000"/>
                </a:solidFill>
              </a:rPr>
              <a:t>دائما رفتارهای دیگران را زیر ذره بین برده وآن راموردانتقادقرارمی دهند.</a:t>
            </a:r>
            <a:endParaRPr lang="en-US" sz="2400" dirty="0">
              <a:solidFill>
                <a:srgbClr val="FFC000"/>
              </a:solidFill>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soft" dir="t">
                <a:rot lat="0" lon="0" rev="16800000"/>
              </a:lightRig>
            </a:scene3d>
            <a:sp3d extrusionH="57150" prstMaterial="softEdge">
              <a:bevelT w="38100" h="38100" prst="angle"/>
            </a:sp3d>
          </a:bodyPr>
          <a:lstStyle/>
          <a:p>
            <a:r>
              <a:rPr lang="fa-IR" dirty="0" smtClean="0">
                <a:solidFill>
                  <a:schemeClr val="tx1">
                    <a:lumMod val="95000"/>
                  </a:schemeClr>
                </a:solidFill>
                <a:effectLst>
                  <a:outerShdw blurRad="60007" dir="1500000" sy="-30000" kx="800400" algn="bl" rotWithShape="0">
                    <a:prstClr val="black">
                      <a:alpha val="20000"/>
                    </a:prstClr>
                  </a:outerShdw>
                </a:effectLst>
              </a:rPr>
              <a:t>6-خستگی روانی</a:t>
            </a:r>
            <a:br>
              <a:rPr lang="fa-IR" dirty="0" smtClean="0">
                <a:solidFill>
                  <a:schemeClr val="tx1">
                    <a:lumMod val="95000"/>
                  </a:schemeClr>
                </a:solidFill>
                <a:effectLst>
                  <a:outerShdw blurRad="60007" dir="1500000" sy="-30000" kx="800400" algn="bl" rotWithShape="0">
                    <a:prstClr val="black">
                      <a:alpha val="20000"/>
                    </a:prstClr>
                  </a:outerShdw>
                </a:effectLst>
              </a:rPr>
            </a:br>
            <a:r>
              <a:rPr lang="en-US" dirty="0" smtClean="0">
                <a:solidFill>
                  <a:schemeClr val="tx1">
                    <a:lumMod val="95000"/>
                  </a:schemeClr>
                </a:solidFill>
                <a:effectLst>
                  <a:outerShdw blurRad="60007" dir="1500000" sy="-30000" kx="800400" algn="bl" rotWithShape="0">
                    <a:prstClr val="black">
                      <a:alpha val="20000"/>
                    </a:prstClr>
                  </a:outerShdw>
                </a:effectLst>
              </a:rPr>
              <a:t>(Pt)</a:t>
            </a:r>
            <a:endParaRPr lang="en-US" dirty="0">
              <a:solidFill>
                <a:schemeClr val="tx1">
                  <a:lumMod val="95000"/>
                </a:schemeClr>
              </a:solidFill>
              <a:effectLst>
                <a:outerShdw blurRad="60007" dir="1500000" sy="-30000" kx="800400" algn="bl" rotWithShape="0">
                  <a:prstClr val="black">
                    <a:alpha val="20000"/>
                  </a:prstClr>
                </a:outerShdw>
              </a:effectLst>
            </a:endParaRPr>
          </a:p>
        </p:txBody>
      </p:sp>
      <p:sp>
        <p:nvSpPr>
          <p:cNvPr id="3" name="Content Placeholder 2"/>
          <p:cNvSpPr>
            <a:spLocks noGrp="1"/>
          </p:cNvSpPr>
          <p:nvPr>
            <p:ph idx="1"/>
          </p:nvPr>
        </p:nvSpPr>
        <p:spPr/>
        <p:txBody>
          <a:bodyPr>
            <a:normAutofit/>
          </a:bodyPr>
          <a:lstStyle/>
          <a:p>
            <a:pPr algn="r">
              <a:buNone/>
            </a:pPr>
            <a:r>
              <a:rPr lang="fa-IR" sz="2400" dirty="0" smtClean="0">
                <a:solidFill>
                  <a:schemeClr val="bg1">
                    <a:lumMod val="95000"/>
                    <a:lumOff val="5000"/>
                  </a:schemeClr>
                </a:solidFill>
              </a:rPr>
              <a:t>16سئوال این آزمون به خستگی روانی اختصاص دارد.</a:t>
            </a:r>
          </a:p>
          <a:p>
            <a:pPr algn="r">
              <a:buNone/>
            </a:pPr>
            <a:r>
              <a:rPr lang="fa-IR" sz="2400" dirty="0" smtClean="0">
                <a:solidFill>
                  <a:schemeClr val="bg1">
                    <a:lumMod val="95000"/>
                    <a:lumOff val="5000"/>
                  </a:schemeClr>
                </a:solidFill>
              </a:rPr>
              <a:t>آزمودنی هایی که در این مقیاس نمره بالامی آورندافرادی هستند:</a:t>
            </a:r>
          </a:p>
          <a:p>
            <a:pPr algn="r">
              <a:buNone/>
            </a:pPr>
            <a:r>
              <a:rPr lang="fa-IR" sz="2400" dirty="0" smtClean="0">
                <a:solidFill>
                  <a:srgbClr val="FF0000"/>
                </a:solidFill>
              </a:rPr>
              <a:t>معمولا مضطرب</a:t>
            </a:r>
          </a:p>
          <a:p>
            <a:pPr algn="r">
              <a:buNone/>
            </a:pPr>
            <a:r>
              <a:rPr lang="fa-IR" sz="2400" dirty="0" smtClean="0">
                <a:solidFill>
                  <a:srgbClr val="FF0000"/>
                </a:solidFill>
              </a:rPr>
              <a:t>بیقرارو ناتوان درتمرکز</a:t>
            </a:r>
          </a:p>
          <a:p>
            <a:pPr algn="r">
              <a:buNone/>
            </a:pPr>
            <a:r>
              <a:rPr lang="fa-IR" sz="2400" dirty="0" smtClean="0">
                <a:solidFill>
                  <a:srgbClr val="FF0000"/>
                </a:solidFill>
              </a:rPr>
              <a:t>دارای تمامی علائم اضطراب واختلالات اضطرابی می باشند</a:t>
            </a:r>
          </a:p>
          <a:p>
            <a:pPr algn="r">
              <a:buNone/>
            </a:pPr>
            <a:r>
              <a:rPr lang="fa-IR" sz="2400" dirty="0" smtClean="0">
                <a:solidFill>
                  <a:schemeClr val="bg1">
                    <a:lumMod val="95000"/>
                    <a:lumOff val="5000"/>
                  </a:schemeClr>
                </a:solidFill>
              </a:rPr>
              <a:t>آزمودنی هایی که دراین مقیاس نمره پایین می آورندافرادی هستند:</a:t>
            </a:r>
          </a:p>
          <a:p>
            <a:pPr algn="r">
              <a:buNone/>
            </a:pPr>
            <a:r>
              <a:rPr lang="fa-IR" sz="2400" dirty="0" smtClean="0">
                <a:solidFill>
                  <a:srgbClr val="FF0000"/>
                </a:solidFill>
              </a:rPr>
              <a:t>متکی به نفس</a:t>
            </a:r>
          </a:p>
          <a:p>
            <a:pPr algn="r">
              <a:buNone/>
            </a:pPr>
            <a:r>
              <a:rPr lang="fa-IR" sz="2400" dirty="0" smtClean="0">
                <a:solidFill>
                  <a:srgbClr val="FF0000"/>
                </a:solidFill>
              </a:rPr>
              <a:t>آرام ومطمئن</a:t>
            </a:r>
            <a:endParaRPr lang="en-US" sz="2400" dirty="0">
              <a:solidFill>
                <a:srgbClr val="FF0000"/>
              </a:solidFill>
            </a:endParaRPr>
          </a:p>
        </p:txBody>
      </p:sp>
    </p:spTree>
  </p:cSld>
  <p:clrMapOvr>
    <a:masterClrMapping/>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soft" dir="t">
                <a:rot lat="0" lon="0" rev="16800000"/>
              </a:lightRig>
            </a:scene3d>
            <a:sp3d extrusionH="57150" prstMaterial="softEdge">
              <a:bevelT h="25400" prst="softRound"/>
            </a:sp3d>
          </a:bodyPr>
          <a:lstStyle/>
          <a:p>
            <a:r>
              <a:rPr lang="fa-IR" dirty="0" smtClean="0">
                <a:solidFill>
                  <a:schemeClr val="accent3">
                    <a:lumMod val="50000"/>
                  </a:schemeClr>
                </a:solidFill>
                <a:effectLst>
                  <a:outerShdw blurRad="60007" dir="2000400" sy="-30000" kx="-800400" algn="bl" rotWithShape="0">
                    <a:prstClr val="black">
                      <a:alpha val="20000"/>
                    </a:prstClr>
                  </a:outerShdw>
                </a:effectLst>
              </a:rPr>
              <a:t>7-اسکیزوفرنی</a:t>
            </a:r>
            <a:br>
              <a:rPr lang="fa-IR" dirty="0" smtClean="0">
                <a:solidFill>
                  <a:schemeClr val="accent3">
                    <a:lumMod val="50000"/>
                  </a:schemeClr>
                </a:solidFill>
                <a:effectLst>
                  <a:outerShdw blurRad="60007" dir="2000400" sy="-30000" kx="-800400" algn="bl" rotWithShape="0">
                    <a:prstClr val="black">
                      <a:alpha val="20000"/>
                    </a:prstClr>
                  </a:outerShdw>
                </a:effectLst>
              </a:rPr>
            </a:br>
            <a:r>
              <a:rPr lang="en-US" dirty="0" smtClean="0">
                <a:solidFill>
                  <a:schemeClr val="accent3">
                    <a:lumMod val="50000"/>
                  </a:schemeClr>
                </a:solidFill>
                <a:effectLst>
                  <a:outerShdw blurRad="60007" dir="2000400" sy="-30000" kx="-800400" algn="bl" rotWithShape="0">
                    <a:prstClr val="black">
                      <a:alpha val="20000"/>
                    </a:prstClr>
                  </a:outerShdw>
                </a:effectLst>
              </a:rPr>
              <a:t>(Sc)</a:t>
            </a:r>
            <a:endParaRPr lang="en-US" dirty="0">
              <a:solidFill>
                <a:schemeClr val="accent3">
                  <a:lumMod val="50000"/>
                </a:schemeClr>
              </a:solidFill>
              <a:effectLst>
                <a:outerShdw blurRad="60007" dir="2000400" sy="-30000" kx="-800400" algn="bl" rotWithShape="0">
                  <a:prstClr val="black">
                    <a:alpha val="20000"/>
                  </a:prstClr>
                </a:outerShdw>
              </a:effectLst>
            </a:endParaRPr>
          </a:p>
        </p:txBody>
      </p:sp>
      <p:sp>
        <p:nvSpPr>
          <p:cNvPr id="3" name="Content Placeholder 2"/>
          <p:cNvSpPr>
            <a:spLocks noGrp="1"/>
          </p:cNvSpPr>
          <p:nvPr>
            <p:ph idx="1"/>
          </p:nvPr>
        </p:nvSpPr>
        <p:spPr/>
        <p:txBody>
          <a:bodyPr>
            <a:normAutofit/>
          </a:bodyPr>
          <a:lstStyle/>
          <a:p>
            <a:pPr algn="r">
              <a:buNone/>
            </a:pPr>
            <a:r>
              <a:rPr lang="fa-IR" sz="2000" dirty="0" smtClean="0"/>
              <a:t>20سئوال این آزمون اختصاص به این مقیاس دارد.</a:t>
            </a:r>
          </a:p>
          <a:p>
            <a:pPr algn="r">
              <a:buNone/>
            </a:pPr>
            <a:r>
              <a:rPr lang="fa-IR" sz="2000" dirty="0" smtClean="0"/>
              <a:t>آزمودنی هایی که در این مقیاس نمره بالایی می آورند افرادی هستند:</a:t>
            </a:r>
          </a:p>
          <a:p>
            <a:pPr algn="r">
              <a:buNone/>
            </a:pPr>
            <a:r>
              <a:rPr lang="fa-IR" sz="3200" dirty="0" smtClean="0">
                <a:solidFill>
                  <a:srgbClr val="00B050"/>
                </a:solidFill>
              </a:rPr>
              <a:t>گوشه گیر</a:t>
            </a:r>
          </a:p>
          <a:p>
            <a:pPr algn="r">
              <a:buNone/>
            </a:pPr>
            <a:r>
              <a:rPr lang="fa-IR" sz="3200" dirty="0" smtClean="0">
                <a:solidFill>
                  <a:srgbClr val="00B050"/>
                </a:solidFill>
              </a:rPr>
              <a:t>افکارعجیب وغیر عادی دارند</a:t>
            </a:r>
          </a:p>
          <a:p>
            <a:pPr algn="r">
              <a:buNone/>
            </a:pPr>
            <a:r>
              <a:rPr lang="fa-IR" sz="3200" dirty="0" smtClean="0">
                <a:solidFill>
                  <a:srgbClr val="00B050"/>
                </a:solidFill>
              </a:rPr>
              <a:t>از وضعیت خانوادگی خودشکایت دارند</a:t>
            </a:r>
          </a:p>
          <a:p>
            <a:pPr algn="r">
              <a:buNone/>
            </a:pPr>
            <a:r>
              <a:rPr lang="fa-IR" sz="3200" dirty="0" smtClean="0">
                <a:solidFill>
                  <a:srgbClr val="00B050"/>
                </a:solidFill>
              </a:rPr>
              <a:t>خود راغریبه ،یکّه وتنهااحساس می کنند</a:t>
            </a:r>
          </a:p>
          <a:p>
            <a:pPr algn="r">
              <a:buNone/>
            </a:pPr>
            <a:r>
              <a:rPr lang="fa-IR" sz="3200" dirty="0" smtClean="0">
                <a:solidFill>
                  <a:srgbClr val="00B050"/>
                </a:solidFill>
              </a:rPr>
              <a:t>معتقداست عضوجامعه خودنیست ومردم اورا درک نمی کنند</a:t>
            </a:r>
            <a:r>
              <a:rPr lang="fa-IR" sz="2000" dirty="0" smtClean="0">
                <a:solidFill>
                  <a:srgbClr val="00B050"/>
                </a:solidFill>
              </a:rPr>
              <a:t>.</a:t>
            </a:r>
            <a:endParaRPr lang="en-US" sz="2000" dirty="0">
              <a:solidFill>
                <a:srgbClr val="00B050"/>
              </a:solidFill>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50" endPos="85000" dist="60007" dir="5400000" sy="-100000" algn="bl" rotWithShape="0"/>
                </a:effectLst>
              </a:rPr>
              <a:t>8-هیپومانی</a:t>
            </a:r>
            <a:b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50" endPos="85000" dist="60007" dir="5400000" sy="-100000" algn="bl" rotWithShape="0"/>
                </a:effectLst>
              </a:rPr>
            </a:br>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50" endPos="85000" dist="60007" dir="5400000" sy="-100000" algn="bl" rotWithShape="0"/>
                </a:effectLst>
              </a:rPr>
              <a:t>(Ma)</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5000" endA="50" endPos="85000" dist="60007" dir="5400000" sy="-100000" algn="bl" rotWithShape="0"/>
              </a:effectLst>
            </a:endParaRPr>
          </a:p>
        </p:txBody>
      </p:sp>
      <p:sp>
        <p:nvSpPr>
          <p:cNvPr id="3" name="Content Placeholder 2"/>
          <p:cNvSpPr>
            <a:spLocks noGrp="1"/>
          </p:cNvSpPr>
          <p:nvPr>
            <p:ph idx="1"/>
          </p:nvPr>
        </p:nvSpPr>
        <p:spPr/>
        <p:txBody>
          <a:bodyPr>
            <a:normAutofit/>
          </a:bodyPr>
          <a:lstStyle/>
          <a:p>
            <a:pPr algn="r">
              <a:buNone/>
            </a:pPr>
            <a:r>
              <a:rPr lang="fa-IR" sz="2400" dirty="0" smtClean="0"/>
              <a:t>11سئوال آزمون به این مقیاس اختصاص دارد.</a:t>
            </a:r>
          </a:p>
          <a:p>
            <a:pPr algn="r">
              <a:buNone/>
            </a:pPr>
            <a:r>
              <a:rPr lang="fa-IR" sz="2400" dirty="0" smtClean="0"/>
              <a:t>افرادی که نمره بالایی در این مقیاس می آورند:</a:t>
            </a:r>
          </a:p>
          <a:p>
            <a:pPr algn="r">
              <a:buNone/>
            </a:pPr>
            <a:r>
              <a:rPr lang="fa-IR" sz="2400" dirty="0" smtClean="0">
                <a:solidFill>
                  <a:srgbClr val="FFC000"/>
                </a:solidFill>
              </a:rPr>
              <a:t>بسیارپرتحرک می باشند</a:t>
            </a:r>
          </a:p>
          <a:p>
            <a:pPr algn="r">
              <a:buNone/>
            </a:pPr>
            <a:r>
              <a:rPr lang="fa-IR" sz="2400" dirty="0" smtClean="0">
                <a:solidFill>
                  <a:srgbClr val="FFC000"/>
                </a:solidFill>
              </a:rPr>
              <a:t>خُلق آنهابسیارشنگول،سرحال وتحریک پذیر می باشد</a:t>
            </a:r>
          </a:p>
          <a:p>
            <a:pPr algn="r">
              <a:buNone/>
            </a:pPr>
            <a:r>
              <a:rPr lang="fa-IR" sz="2400" dirty="0" smtClean="0">
                <a:solidFill>
                  <a:srgbClr val="FFC000"/>
                </a:solidFill>
              </a:rPr>
              <a:t>اینگونه افراد درجمع متکلم وحده می باشند</a:t>
            </a:r>
          </a:p>
          <a:p>
            <a:pPr algn="r">
              <a:buNone/>
            </a:pPr>
            <a:r>
              <a:rPr lang="fa-IR" sz="2400" dirty="0" smtClean="0">
                <a:solidFill>
                  <a:srgbClr val="FFC000"/>
                </a:solidFill>
              </a:rPr>
              <a:t>بسیار پرانرژی وخستگی ناپذیرند</a:t>
            </a:r>
          </a:p>
          <a:p>
            <a:pPr algn="r"/>
            <a:r>
              <a:rPr lang="fa-IR" sz="2400" dirty="0" smtClean="0">
                <a:solidFill>
                  <a:srgbClr val="FFC000"/>
                </a:solidFill>
              </a:rPr>
              <a:t>دائماشغل خود راعوض می کنندوهیچگونه احساس گناهی نسبت به آن ندارند</a:t>
            </a:r>
          </a:p>
          <a:p>
            <a:pPr algn="r">
              <a:buNone/>
            </a:pPr>
            <a:r>
              <a:rPr lang="fa-IR" sz="2400" dirty="0" smtClean="0">
                <a:solidFill>
                  <a:srgbClr val="FFC000"/>
                </a:solidFill>
              </a:rPr>
              <a:t>بیشتر درحال زندگی می کنندوبه آینده بسیارخوش بینند</a:t>
            </a:r>
          </a:p>
          <a:p>
            <a:pPr algn="r"/>
            <a:r>
              <a:rPr lang="fa-IR" sz="2400" dirty="0" smtClean="0">
                <a:solidFill>
                  <a:srgbClr val="FFC000"/>
                </a:solidFill>
              </a:rPr>
              <a:t>درکل:</a:t>
            </a:r>
            <a:r>
              <a:rPr lang="fa-IR" sz="2400" dirty="0" smtClean="0">
                <a:solidFill>
                  <a:srgbClr val="FF0000"/>
                </a:solidFill>
              </a:rPr>
              <a:t>حواس پرتی،پرش افکار،شنگول بودن،خلق تحریک پذیر،آرزوهای بلندپروازانه،پوشیدن لباسهاوآرایش توجه آمیزوکم خوابی از ویژگیهای بارز این افراد است.</a:t>
            </a:r>
            <a:endParaRPr lang="fa-IR" sz="2400" dirty="0" smtClean="0">
              <a:solidFill>
                <a:srgbClr val="FFC000"/>
              </a:solidFill>
            </a:endParaRPr>
          </a:p>
          <a:p>
            <a:pPr algn="r"/>
            <a:endParaRPr lang="en-US" sz="2400" dirty="0">
              <a:solidFill>
                <a:srgbClr val="FFC000"/>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چگونگی اجرای آزمون</a:t>
            </a:r>
            <a:r>
              <a:rPr lang="en-US" dirty="0" smtClean="0"/>
              <a:t/>
            </a:r>
            <a:br>
              <a:rPr lang="en-US" dirty="0" smtClean="0"/>
            </a:br>
            <a:r>
              <a:rPr lang="en-US" dirty="0" smtClean="0"/>
              <a:t>MMPI</a:t>
            </a:r>
            <a:endParaRPr lang="en-US" dirty="0"/>
          </a:p>
        </p:txBody>
      </p:sp>
      <p:sp>
        <p:nvSpPr>
          <p:cNvPr id="3" name="Content Placeholder 2"/>
          <p:cNvSpPr>
            <a:spLocks noGrp="1"/>
          </p:cNvSpPr>
          <p:nvPr>
            <p:ph idx="1"/>
          </p:nvPr>
        </p:nvSpPr>
        <p:spPr/>
        <p:txBody>
          <a:bodyPr/>
          <a:lstStyle/>
          <a:p>
            <a:pPr algn="r">
              <a:buNone/>
            </a:pPr>
            <a:r>
              <a:rPr lang="fa-IR" dirty="0" smtClean="0">
                <a:solidFill>
                  <a:srgbClr val="00B0F0"/>
                </a:solidFill>
              </a:rPr>
              <a:t>1.قرارگرفتن آزمودنی درشرایط مساعد</a:t>
            </a:r>
          </a:p>
          <a:p>
            <a:pPr algn="r">
              <a:buNone/>
            </a:pPr>
            <a:r>
              <a:rPr lang="fa-IR" dirty="0" smtClean="0">
                <a:solidFill>
                  <a:srgbClr val="00B0F0"/>
                </a:solidFill>
              </a:rPr>
              <a:t>2.توضیحاتی درمورد پرسش نامه:</a:t>
            </a:r>
          </a:p>
          <a:p>
            <a:pPr algn="r">
              <a:buNone/>
            </a:pPr>
            <a:r>
              <a:rPr lang="fa-IR" dirty="0" smtClean="0"/>
              <a:t>پرسشنامه دارای71سئوال است</a:t>
            </a:r>
          </a:p>
          <a:p>
            <a:pPr algn="r">
              <a:buNone/>
            </a:pPr>
            <a:r>
              <a:rPr lang="fa-IR" dirty="0" smtClean="0"/>
              <a:t>بایدبه صورت بلی وخیر درپاسخنامه پاسخ داده شود</a:t>
            </a:r>
          </a:p>
          <a:p>
            <a:pPr algn="r">
              <a:buNone/>
            </a:pPr>
            <a:r>
              <a:rPr lang="fa-IR" dirty="0" smtClean="0">
                <a:solidFill>
                  <a:srgbClr val="00B0F0"/>
                </a:solidFill>
              </a:rPr>
              <a:t>3.سعی کنید به تمام سئوالات پاسخ دهید</a:t>
            </a:r>
            <a:endParaRPr lang="en-US" dirty="0">
              <a:solidFill>
                <a:srgbClr val="00B0F0"/>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balanced" dir="t">
                <a:rot lat="0" lon="0" rev="2100000"/>
              </a:lightRig>
            </a:scene3d>
            <a:sp3d extrusionH="57150" prstMaterial="metal">
              <a:bevelT w="38100" h="25400" prst="convex"/>
              <a:contourClr>
                <a:schemeClr val="bg2"/>
              </a:contourClr>
            </a:sp3d>
          </a:bodyPr>
          <a:lstStyle/>
          <a:p>
            <a:r>
              <a:rPr lang="fa-IR" dirty="0" smtClean="0">
                <a:ln w="50800"/>
                <a:solidFill>
                  <a:schemeClr val="bg1">
                    <a:shade val="50000"/>
                  </a:schemeClr>
                </a:solidFill>
                <a:effectLst>
                  <a:outerShdw blurRad="60007" dir="1500000" sy="-30000" kx="800400" algn="bl" rotWithShape="0">
                    <a:prstClr val="black">
                      <a:alpha val="20000"/>
                    </a:prstClr>
                  </a:outerShdw>
                </a:effectLst>
              </a:rPr>
              <a:t>تاریخچه</a:t>
            </a:r>
            <a:endParaRPr lang="en-US" dirty="0">
              <a:ln w="50800"/>
              <a:solidFill>
                <a:schemeClr val="bg1">
                  <a:shade val="50000"/>
                </a:schemeClr>
              </a:solidFill>
              <a:effectLst>
                <a:outerShdw blurRad="60007" dir="1500000" sy="-30000" kx="800400" algn="bl" rotWithShape="0">
                  <a:prstClr val="black">
                    <a:alpha val="20000"/>
                  </a:prstClr>
                </a:outerShdw>
              </a:effectLst>
            </a:endParaRPr>
          </a:p>
        </p:txBody>
      </p:sp>
      <p:sp>
        <p:nvSpPr>
          <p:cNvPr id="2" name="Content Placeholder 1"/>
          <p:cNvSpPr>
            <a:spLocks noGrp="1"/>
          </p:cNvSpPr>
          <p:nvPr>
            <p:ph idx="1"/>
          </p:nvPr>
        </p:nvSpPr>
        <p:spPr/>
        <p:txBody>
          <a:bodyPr/>
          <a:lstStyle/>
          <a:p>
            <a:pPr algn="r">
              <a:buNone/>
            </a:pPr>
            <a:r>
              <a:rPr lang="fa-IR" dirty="0" smtClean="0"/>
              <a:t>پرسشنامه ی شخصیتی مینه سوتا را می توان یکی از مهمترین ومعتبرترین پرسشنامه ها دانست. </a:t>
            </a:r>
          </a:p>
          <a:p>
            <a:pPr algn="r">
              <a:buNone/>
            </a:pPr>
            <a:r>
              <a:rPr lang="fa-IR" dirty="0" smtClean="0"/>
              <a:t>تاریخچه:</a:t>
            </a:r>
          </a:p>
          <a:p>
            <a:pPr algn="r">
              <a:buNone/>
            </a:pPr>
            <a:r>
              <a:rPr lang="fa-IR" dirty="0" smtClean="0"/>
              <a:t>در اوایل دهه 1940توسط </a:t>
            </a:r>
            <a:r>
              <a:rPr lang="fa-IR" dirty="0" smtClean="0">
                <a:solidFill>
                  <a:srgbClr val="FFC000"/>
                </a:solidFill>
              </a:rPr>
              <a:t>هته وی </a:t>
            </a:r>
            <a:r>
              <a:rPr lang="fa-IR" dirty="0" smtClean="0"/>
              <a:t>و </a:t>
            </a:r>
            <a:r>
              <a:rPr lang="fa-IR" dirty="0" smtClean="0">
                <a:solidFill>
                  <a:srgbClr val="FFC000"/>
                </a:solidFill>
              </a:rPr>
              <a:t>مک کینلی </a:t>
            </a:r>
            <a:r>
              <a:rPr lang="fa-IR" dirty="0" smtClean="0"/>
              <a:t>ابداع وبه روش گروه-ملاک اجراشد.</a:t>
            </a:r>
          </a:p>
          <a:p>
            <a:pPr algn="r">
              <a:buNone/>
            </a:pPr>
            <a:r>
              <a:rPr lang="fa-IR" dirty="0" smtClean="0"/>
              <a:t>درسال1989توسط </a:t>
            </a:r>
            <a:r>
              <a:rPr lang="fa-IR" dirty="0" smtClean="0">
                <a:solidFill>
                  <a:srgbClr val="FFC000"/>
                </a:solidFill>
              </a:rPr>
              <a:t>بوچر</a:t>
            </a:r>
            <a:r>
              <a:rPr lang="fa-IR" dirty="0" smtClean="0"/>
              <a:t> و</a:t>
            </a:r>
            <a:r>
              <a:rPr lang="fa-IR" dirty="0" smtClean="0">
                <a:solidFill>
                  <a:srgbClr val="FFC000"/>
                </a:solidFill>
              </a:rPr>
              <a:t>همکاران</a:t>
            </a:r>
            <a:r>
              <a:rPr lang="fa-IR" dirty="0" smtClean="0">
                <a:solidFill>
                  <a:srgbClr val="FF0000"/>
                </a:solidFill>
              </a:rPr>
              <a:t> </a:t>
            </a:r>
            <a:r>
              <a:rPr lang="fa-IR" dirty="0" smtClean="0"/>
              <a:t>مورد تجدیدنظرقرارگرفت.</a:t>
            </a:r>
          </a:p>
          <a:p>
            <a:pPr algn="r">
              <a:buNone/>
            </a:pPr>
            <a:r>
              <a:rPr lang="fa-IR" dirty="0" smtClean="0">
                <a:solidFill>
                  <a:srgbClr val="FFC000"/>
                </a:solidFill>
              </a:rPr>
              <a:t>هته وی </a:t>
            </a:r>
            <a:r>
              <a:rPr lang="fa-IR" dirty="0" smtClean="0"/>
              <a:t>و </a:t>
            </a:r>
            <a:r>
              <a:rPr lang="fa-IR" dirty="0" smtClean="0">
                <a:solidFill>
                  <a:srgbClr val="FFC000"/>
                </a:solidFill>
              </a:rPr>
              <a:t>مک کینلی </a:t>
            </a:r>
            <a:r>
              <a:rPr lang="fa-IR" dirty="0" smtClean="0"/>
              <a:t>در پژوهش های خود متوجه شدند،درپژوهش وهمچنین درکار روان پزشکی بالینی وجود یک ابزار عینی چند بعدی جهت شناسایی آسیب های روان شناختی ضروری به نظر می رسد.</a:t>
            </a:r>
            <a:endParaRPr lang="en-US"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TriangleInverted">
              <a:avLst/>
            </a:prstTxWarp>
          </a:bodyPr>
          <a:lstStyle/>
          <a:p>
            <a:endParaRPr lang="en-US" dirty="0"/>
          </a:p>
        </p:txBody>
      </p:sp>
      <p:sp>
        <p:nvSpPr>
          <p:cNvPr id="3" name="Content Placeholder 2"/>
          <p:cNvSpPr>
            <a:spLocks noGrp="1"/>
          </p:cNvSpPr>
          <p:nvPr>
            <p:ph idx="1"/>
          </p:nvPr>
        </p:nvSpPr>
        <p:spPr/>
        <p:txBody>
          <a:bodyPr>
            <a:prstTxWarp prst="textTriangleInverted">
              <a:avLst/>
            </a:prstTxWarp>
            <a:normAutofit/>
            <a:scene3d>
              <a:camera prst="orthographicFront"/>
              <a:lightRig rig="threePt" dir="t"/>
            </a:scene3d>
            <a:sp3d extrusionH="57150">
              <a:bevelT w="57150" h="38100" prst="artDeco"/>
            </a:sp3d>
          </a:bodyPr>
          <a:lstStyle/>
          <a:p>
            <a:pPr algn="ctr">
              <a:buNone/>
            </a:pPr>
            <a:r>
              <a:rPr lang="fa-IR" sz="6600" dirty="0" smtClean="0">
                <a:solidFill>
                  <a:srgbClr val="C00000"/>
                </a:solidFill>
                <a:effectLst>
                  <a:reflection blurRad="6350" stA="55000" endA="50" endPos="85000" dir="5400000" sy="-100000" algn="bl" rotWithShape="0"/>
                </a:effectLst>
              </a:rPr>
              <a:t>باتشکر ازاستاد یارعلی</a:t>
            </a:r>
          </a:p>
          <a:p>
            <a:pPr algn="ctr">
              <a:buNone/>
            </a:pPr>
            <a:r>
              <a:rPr lang="fa-IR" sz="6600" dirty="0" smtClean="0">
                <a:solidFill>
                  <a:srgbClr val="C00000"/>
                </a:solidFill>
                <a:effectLst>
                  <a:reflection blurRad="6350" stA="55000" endA="50" endPos="85000" dir="5400000" sy="-100000" algn="bl" rotWithShape="0"/>
                </a:effectLst>
              </a:rPr>
              <a:t>و</a:t>
            </a:r>
          </a:p>
          <a:p>
            <a:pPr algn="ctr">
              <a:buNone/>
            </a:pPr>
            <a:r>
              <a:rPr lang="fa-IR" sz="6600" dirty="0" smtClean="0">
                <a:solidFill>
                  <a:srgbClr val="C00000"/>
                </a:solidFill>
                <a:effectLst>
                  <a:reflection blurRad="6350" stA="55000" endA="50" endPos="85000" dir="5400000" sy="-100000" algn="bl" rotWithShape="0"/>
                </a:effectLst>
              </a:rPr>
              <a:t>صبر و حوصله ی شما</a:t>
            </a:r>
            <a:endParaRPr lang="en-US" sz="6600" dirty="0">
              <a:solidFill>
                <a:srgbClr val="C00000"/>
              </a:solidFill>
              <a:effectLst>
                <a:reflection blurRad="6350" stA="55000" endA="50" endPos="85000" dir="5400000" sy="-100000" algn="bl" rotWithShape="0"/>
              </a:effectLst>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آنها با استفاده از برگه های معاینه روانی، درس نامه های روان پزشکی،مقیاس های نگرش سنج،پرسشنامه های شخصیتی موجود وتجارب بالینی خودشان مجموعه ای بیش از1000ماده گردآوری نمودند وآنها را دریک چهارچوب خودسنجی بلی وخیرمرتب کردند.</a:t>
            </a:r>
          </a:p>
          <a:p>
            <a:pPr algn="r">
              <a:buNone/>
            </a:pPr>
            <a:r>
              <a:rPr lang="fa-IR" dirty="0" smtClean="0"/>
              <a:t>درنهایت باتجدیدنظرهای متعددآزمون565سئوالی که مشتمل بر10مقیاس بالینی و3مقیاس روایی ابداع نمودند.</a:t>
            </a:r>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extrusionH="57150" prstMaterial="softEdge">
              <a:bevelT h="25400" prst="softRound"/>
            </a:sp3d>
          </a:bodyPr>
          <a:lstStyle/>
          <a:p>
            <a:r>
              <a:rPr lang="fa-IR" dirty="0" smtClean="0">
                <a:solidFill>
                  <a:srgbClr val="FF0000"/>
                </a:solidFill>
                <a:effectLst>
                  <a:outerShdw blurRad="114300" dist="101600" dir="2700000" algn="tl" rotWithShape="0">
                    <a:srgbClr val="000000">
                      <a:alpha val="40000"/>
                    </a:srgbClr>
                  </a:outerShdw>
                  <a:reflection blurRad="6350" stA="55000" endA="50" endPos="85000" dist="60007" dir="5400000" sy="-100000" algn="bl" rotWithShape="0"/>
                </a:effectLst>
              </a:rPr>
              <a:t>مقیاس ها</a:t>
            </a:r>
            <a:endParaRPr lang="en-US" dirty="0">
              <a:solidFill>
                <a:srgbClr val="FF0000"/>
              </a:solidFill>
              <a:effectLst>
                <a:outerShdw blurRad="114300" dist="101600" dir="2700000" algn="tl" rotWithShape="0">
                  <a:srgbClr val="000000">
                    <a:alpha val="40000"/>
                  </a:srgbClr>
                </a:outerShdw>
                <a:reflection blurRad="6350" stA="55000" endA="50" endPos="85000" dist="60007" dir="5400000" sy="-100000" algn="bl" rotWithShape="0"/>
              </a:effectLst>
            </a:endParaRPr>
          </a:p>
        </p:txBody>
      </p:sp>
      <p:sp>
        <p:nvSpPr>
          <p:cNvPr id="3" name="Content Placeholder 2"/>
          <p:cNvSpPr>
            <a:spLocks noGrp="1"/>
          </p:cNvSpPr>
          <p:nvPr>
            <p:ph idx="1"/>
          </p:nvPr>
        </p:nvSpPr>
        <p:spPr/>
        <p:txBody>
          <a:bodyPr/>
          <a:lstStyle/>
          <a:p>
            <a:pPr algn="r">
              <a:buNone/>
            </a:pPr>
            <a:r>
              <a:rPr lang="fa-IR" dirty="0" smtClean="0"/>
              <a:t>مقیاس های بالینی:</a:t>
            </a:r>
          </a:p>
          <a:p>
            <a:pPr algn="r">
              <a:buNone/>
            </a:pPr>
            <a:r>
              <a:rPr lang="en-US" dirty="0" smtClean="0">
                <a:solidFill>
                  <a:srgbClr val="FFC000"/>
                </a:solidFill>
              </a:rPr>
              <a:t>:</a:t>
            </a:r>
            <a:r>
              <a:rPr lang="fa-IR" dirty="0" smtClean="0">
                <a:solidFill>
                  <a:srgbClr val="FFC000"/>
                </a:solidFill>
              </a:rPr>
              <a:t>بیانگراختلالات روانی مانند افسردگی،خودبیمارانگاری،پارانویاو...می باشد.</a:t>
            </a:r>
          </a:p>
          <a:p>
            <a:pPr algn="r">
              <a:buNone/>
            </a:pPr>
            <a:r>
              <a:rPr lang="fa-IR" dirty="0" smtClean="0"/>
              <a:t>مقیاس های روایی:</a:t>
            </a:r>
          </a:p>
          <a:p>
            <a:pPr algn="r">
              <a:buNone/>
            </a:pPr>
            <a:r>
              <a:rPr lang="fa-IR" dirty="0" smtClean="0">
                <a:solidFill>
                  <a:srgbClr val="FFC000"/>
                </a:solidFill>
              </a:rPr>
              <a:t>بیان کننده ی نگرش هایی است که آزمودنی نسبت به آزمون در رابطه با خودش دارد.</a:t>
            </a:r>
          </a:p>
          <a:p>
            <a:pPr algn="r"/>
            <a:endParaRPr lang="en-US" dirty="0">
              <a:solidFill>
                <a:srgbClr val="FFC0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perspectiveRelaxed"/>
              <a:lightRig rig="soft" dir="t">
                <a:rot lat="0" lon="0" rev="16800000"/>
              </a:lightRig>
            </a:scene3d>
            <a:sp3d prstMaterial="softEdge">
              <a:bevelT w="38100" h="38100"/>
            </a:sp3d>
          </a:bodyPr>
          <a:lstStyle/>
          <a:p>
            <a:r>
              <a:rPr lang="fa-IR" dirty="0" smtClean="0">
                <a:solidFill>
                  <a:srgbClr val="002060"/>
                </a:solidFill>
                <a:effectLst>
                  <a:glow rad="228600">
                    <a:schemeClr val="accent1">
                      <a:satMod val="175000"/>
                      <a:alpha val="40000"/>
                    </a:schemeClr>
                  </a:glow>
                  <a:outerShdw blurRad="114300" dist="101600" dir="2700000" algn="tl" rotWithShape="0">
                    <a:srgbClr val="000000">
                      <a:alpha val="40000"/>
                    </a:srgbClr>
                  </a:outerShdw>
                </a:effectLst>
              </a:rPr>
              <a:t>مقیاس های روایی</a:t>
            </a:r>
            <a:endParaRPr lang="en-US" dirty="0">
              <a:solidFill>
                <a:srgbClr val="002060"/>
              </a:solidFill>
              <a:effectLst>
                <a:glow rad="228600">
                  <a:schemeClr val="accent1">
                    <a:satMod val="175000"/>
                    <a:alpha val="40000"/>
                  </a:schemeClr>
                </a:glow>
                <a:outerShdw blurRad="114300" dist="101600" dir="2700000" algn="tl" rotWithShape="0">
                  <a:srgbClr val="000000">
                    <a:alpha val="40000"/>
                  </a:srgbClr>
                </a:outerShdw>
              </a:effectLst>
            </a:endParaRPr>
          </a:p>
        </p:txBody>
      </p:sp>
      <p:sp>
        <p:nvSpPr>
          <p:cNvPr id="3" name="Content Placeholder 2"/>
          <p:cNvSpPr>
            <a:spLocks noGrp="1"/>
          </p:cNvSpPr>
          <p:nvPr>
            <p:ph idx="1"/>
          </p:nvPr>
        </p:nvSpPr>
        <p:spPr>
          <a:xfrm>
            <a:off x="609600" y="1600200"/>
            <a:ext cx="8229600" cy="4709160"/>
          </a:xfrm>
        </p:spPr>
        <p:txBody>
          <a:bodyPr>
            <a:normAutofit fontScale="92500" lnSpcReduction="20000"/>
          </a:bodyPr>
          <a:lstStyle/>
          <a:p>
            <a:pPr algn="r">
              <a:buNone/>
            </a:pPr>
            <a:endParaRPr lang="fa-IR" dirty="0" smtClean="0"/>
          </a:p>
          <a:p>
            <a:pPr algn="r">
              <a:buNone/>
            </a:pPr>
            <a:r>
              <a:rPr lang="fa-IR" i="1" dirty="0" smtClean="0"/>
              <a:t>   </a:t>
            </a:r>
          </a:p>
          <a:p>
            <a:pPr algn="r">
              <a:buNone/>
            </a:pPr>
            <a:endParaRPr lang="fa-IR" i="1" dirty="0" smtClean="0"/>
          </a:p>
          <a:p>
            <a:pPr algn="r">
              <a:buNone/>
            </a:pPr>
            <a:endParaRPr lang="fa-IR" i="1" dirty="0" smtClean="0"/>
          </a:p>
          <a:p>
            <a:pPr algn="r">
              <a:buNone/>
            </a:pPr>
            <a:endParaRPr lang="fa-IR" i="1" dirty="0" smtClean="0"/>
          </a:p>
          <a:p>
            <a:pPr algn="r">
              <a:buNone/>
            </a:pPr>
            <a:endParaRPr lang="fa-IR" i="1" dirty="0" smtClean="0"/>
          </a:p>
          <a:p>
            <a:pPr algn="ctr">
              <a:buNone/>
            </a:pPr>
            <a:r>
              <a:rPr lang="en-US" sz="4800" i="1" dirty="0" smtClean="0"/>
              <a:t>L</a:t>
            </a:r>
          </a:p>
          <a:p>
            <a:pPr algn="ctr">
              <a:buNone/>
            </a:pPr>
            <a:r>
              <a:rPr lang="en-US" sz="4800" i="1" dirty="0" smtClean="0"/>
              <a:t>F</a:t>
            </a:r>
          </a:p>
          <a:p>
            <a:pPr algn="ctr">
              <a:buNone/>
            </a:pPr>
            <a:r>
              <a:rPr lang="en-US" sz="4800" i="1" dirty="0" smtClean="0"/>
              <a:t>K</a:t>
            </a:r>
            <a:endParaRPr lang="fa-IR" sz="4800" i="1" dirty="0" smtClean="0"/>
          </a:p>
        </p:txBody>
      </p:sp>
      <p:sp>
        <p:nvSpPr>
          <p:cNvPr id="16" name="Notched Right Arrow 15"/>
          <p:cNvSpPr/>
          <p:nvPr/>
        </p:nvSpPr>
        <p:spPr>
          <a:xfrm rot="5400000">
            <a:off x="3581400" y="1371600"/>
            <a:ext cx="2438400" cy="2743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extrusionH="57150" prstMaterial="softEdge">
              <a:bevelT w="50800" h="38100" prst="riblet"/>
            </a:sp3d>
          </a:bodyPr>
          <a:lstStyle/>
          <a:p>
            <a:r>
              <a:rPr lang="en-US" dirty="0" smtClean="0">
                <a:solidFill>
                  <a:srgbClr val="FF5757"/>
                </a:solidFill>
                <a:effectLst>
                  <a:outerShdw blurRad="60007" dist="310007" dir="7680000" sy="30000" kx="1300200" algn="ctr" rotWithShape="0">
                    <a:prstClr val="black">
                      <a:alpha val="32000"/>
                    </a:prstClr>
                  </a:outerShdw>
                  <a:reflection blurRad="6350" stA="55000" endA="50" endPos="85000" dist="60007" dir="5400000" sy="-100000" algn="bl" rotWithShape="0"/>
                </a:effectLst>
              </a:rPr>
              <a:t>L</a:t>
            </a:r>
            <a:r>
              <a:rPr lang="fa-IR" dirty="0" smtClean="0">
                <a:solidFill>
                  <a:srgbClr val="FF5757"/>
                </a:solidFill>
                <a:effectLst>
                  <a:outerShdw blurRad="60007" dist="310007" dir="7680000" sy="30000" kx="1300200" algn="ctr" rotWithShape="0">
                    <a:prstClr val="black">
                      <a:alpha val="32000"/>
                    </a:prstClr>
                  </a:outerShdw>
                  <a:reflection blurRad="6350" stA="55000" endA="50" endPos="85000" dist="60007" dir="5400000" sy="-100000" algn="bl" rotWithShape="0"/>
                </a:effectLst>
              </a:rPr>
              <a:t>مقیاس</a:t>
            </a:r>
            <a:endParaRPr lang="en-US" dirty="0">
              <a:solidFill>
                <a:srgbClr val="FF5757"/>
              </a:solidFill>
              <a:effectLst>
                <a:outerShdw blurRad="60007" dist="310007" dir="7680000" sy="30000" kx="1300200" algn="ctr" rotWithShape="0">
                  <a:prstClr val="black">
                    <a:alpha val="32000"/>
                  </a:prstClr>
                </a:outerShdw>
                <a:reflection blurRad="6350" stA="55000" endA="50" endPos="85000" dist="60007" dir="5400000" sy="-100000" algn="bl" rotWithShape="0"/>
              </a:effectLst>
            </a:endParaRPr>
          </a:p>
        </p:txBody>
      </p:sp>
      <p:sp>
        <p:nvSpPr>
          <p:cNvPr id="3" name="Content Placeholder 2"/>
          <p:cNvSpPr>
            <a:spLocks noGrp="1"/>
          </p:cNvSpPr>
          <p:nvPr>
            <p:ph idx="1"/>
          </p:nvPr>
        </p:nvSpPr>
        <p:spPr/>
        <p:txBody>
          <a:bodyPr/>
          <a:lstStyle/>
          <a:p>
            <a:pPr algn="r"/>
            <a:endParaRPr lang="en-US" dirty="0"/>
          </a:p>
        </p:txBody>
      </p:sp>
      <p:sp>
        <p:nvSpPr>
          <p:cNvPr id="4" name="Rectangle 3"/>
          <p:cNvSpPr/>
          <p:nvPr/>
        </p:nvSpPr>
        <p:spPr>
          <a:xfrm>
            <a:off x="1752600" y="2133600"/>
            <a:ext cx="6248400" cy="3276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en-US" dirty="0" smtClean="0"/>
              <a:t>:</a:t>
            </a:r>
            <a:r>
              <a:rPr lang="en-US" sz="2400" dirty="0" smtClean="0"/>
              <a:t>L</a:t>
            </a:r>
            <a:r>
              <a:rPr lang="fa-IR" sz="2400" dirty="0" smtClean="0"/>
              <a:t>مقیاس</a:t>
            </a:r>
          </a:p>
          <a:p>
            <a:pPr algn="r"/>
            <a:r>
              <a:rPr lang="fa-IR" sz="2400" dirty="0" smtClean="0">
                <a:solidFill>
                  <a:srgbClr val="00B0F0"/>
                </a:solidFill>
              </a:rPr>
              <a:t>این مقیاس 5سئوال آزمون دارد که بیان کننده ی خشکی،تحجر و درعین حال کمال گرایی آزمودنی می باشد.</a:t>
            </a:r>
          </a:p>
          <a:p>
            <a:pPr algn="r"/>
            <a:r>
              <a:rPr lang="fa-IR" sz="2400" dirty="0" smtClean="0">
                <a:solidFill>
                  <a:srgbClr val="7030A0"/>
                </a:solidFill>
              </a:rPr>
              <a:t>نمره ی زیاد در این مقیاس مخصوص افرادی است که سعی داشته اند چهره ای جز آنچه هستند ارائه دهند.</a:t>
            </a:r>
          </a:p>
          <a:p>
            <a:pPr algn="r"/>
            <a:r>
              <a:rPr lang="fa-IR" sz="4000" dirty="0" smtClean="0">
                <a:solidFill>
                  <a:srgbClr val="00B050"/>
                </a:solidFill>
              </a:rPr>
              <a:t>این مقیاس دروغگویی آزمودنی رانشان می دهد.</a:t>
            </a:r>
            <a:endParaRPr lang="en-US" sz="4000" dirty="0">
              <a:solidFill>
                <a:srgbClr val="00B050"/>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TriangleInverted">
              <a:avLst/>
            </a:prstTxWarp>
            <a:scene3d>
              <a:camera prst="orthographicFront"/>
              <a:lightRig rig="soft" dir="t">
                <a:rot lat="0" lon="0" rev="16800000"/>
              </a:lightRig>
            </a:scene3d>
            <a:sp3d prstMaterial="softEdge">
              <a:bevelT w="38100" h="38100"/>
            </a:sp3d>
          </a:bodyPr>
          <a:lstStyle/>
          <a:p>
            <a:r>
              <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r="1500000" sy="-30000" kx="800400" algn="bl" rotWithShape="0">
                    <a:prstClr val="black">
                      <a:alpha val="20000"/>
                    </a:prstClr>
                  </a:outerShdw>
                </a:effectLst>
              </a:rPr>
              <a:t>F</a:t>
            </a: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r="1500000" sy="-30000" kx="800400" algn="bl" rotWithShape="0">
                    <a:prstClr val="black">
                      <a:alpha val="20000"/>
                    </a:prstClr>
                  </a:outerShdw>
                </a:effectLst>
              </a:rPr>
              <a:t>مقیاس</a:t>
            </a:r>
            <a:endParaRPr lang="en-US" dirty="0">
              <a:solidFill>
                <a:srgbClr val="00B050"/>
              </a:solidFill>
              <a:effectLst>
                <a:outerShdw blurRad="60007" dir="1500000" sy="-30000" kx="800400" algn="bl" rotWithShape="0">
                  <a:prstClr val="black">
                    <a:alpha val="20000"/>
                  </a:prstClr>
                </a:outerShdw>
              </a:effectLst>
            </a:endParaRPr>
          </a:p>
        </p:txBody>
      </p:sp>
      <p:sp>
        <p:nvSpPr>
          <p:cNvPr id="3" name="Content Placeholder 2"/>
          <p:cNvSpPr>
            <a:spLocks noGrp="1"/>
          </p:cNvSpPr>
          <p:nvPr>
            <p:ph idx="1"/>
          </p:nvPr>
        </p:nvSpPr>
        <p:spPr>
          <a:xfrm>
            <a:off x="762000" y="1371600"/>
            <a:ext cx="8229600" cy="5486400"/>
          </a:xfrm>
        </p:spPr>
        <p:txBody>
          <a:bodyPr/>
          <a:lstStyle/>
          <a:p>
            <a:pPr algn="r"/>
            <a:endParaRPr lang="en-US" dirty="0"/>
          </a:p>
        </p:txBody>
      </p:sp>
      <p:sp>
        <p:nvSpPr>
          <p:cNvPr id="4" name="Oval 3"/>
          <p:cNvSpPr/>
          <p:nvPr/>
        </p:nvSpPr>
        <p:spPr>
          <a:xfrm>
            <a:off x="1066800" y="1447800"/>
            <a:ext cx="7467600" cy="5410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sz="2800" dirty="0" smtClean="0">
                <a:solidFill>
                  <a:schemeClr val="tx1"/>
                </a:solidFill>
              </a:rPr>
              <a:t>:</a:t>
            </a:r>
            <a:r>
              <a:rPr lang="en-US" sz="2800" dirty="0" smtClean="0">
                <a:solidFill>
                  <a:schemeClr val="tx1"/>
                </a:solidFill>
              </a:rPr>
              <a:t>F</a:t>
            </a:r>
            <a:r>
              <a:rPr lang="fa-IR" sz="2800" dirty="0" smtClean="0">
                <a:solidFill>
                  <a:schemeClr val="tx1"/>
                </a:solidFill>
              </a:rPr>
              <a:t>مقیاس</a:t>
            </a:r>
          </a:p>
          <a:p>
            <a:pPr algn="ctr"/>
            <a:r>
              <a:rPr lang="fa-IR" sz="2400" dirty="0" smtClean="0">
                <a:solidFill>
                  <a:srgbClr val="00B050"/>
                </a:solidFill>
              </a:rPr>
              <a:t>بیشتربیان کننده ی آشفتگی فکری وخود کم انگاری آزمودنی می باشد.</a:t>
            </a:r>
          </a:p>
          <a:p>
            <a:pPr algn="ctr"/>
            <a:r>
              <a:rPr lang="fa-IR" sz="2400" dirty="0" smtClean="0">
                <a:solidFill>
                  <a:srgbClr val="00B050"/>
                </a:solidFill>
              </a:rPr>
              <a:t>تعدادسئوالات این آزمون15تا می باشد.</a:t>
            </a:r>
          </a:p>
          <a:p>
            <a:pPr algn="ctr"/>
            <a:r>
              <a:rPr lang="fa-IR" sz="2400" dirty="0" smtClean="0">
                <a:solidFill>
                  <a:srgbClr val="FFC000"/>
                </a:solidFill>
              </a:rPr>
              <a:t>نمره زیاد در این مقیاس بیشتر معلول اشتباه آزمودنی،عدم فهم سئوالات ویا عدم همکاری او می باشد.</a:t>
            </a:r>
          </a:p>
          <a:p>
            <a:pPr algn="ctr"/>
            <a:r>
              <a:rPr lang="fa-IR" sz="2400" dirty="0" smtClean="0">
                <a:solidFill>
                  <a:srgbClr val="00B0F0"/>
                </a:solidFill>
              </a:rPr>
              <a:t>خصوصیت افرادی که دراین مقیاس نمره ی بالامی گیرند:</a:t>
            </a:r>
          </a:p>
          <a:p>
            <a:pPr algn="ctr"/>
            <a:r>
              <a:rPr lang="fa-IR" sz="2400" dirty="0" smtClean="0">
                <a:solidFill>
                  <a:srgbClr val="FF0000"/>
                </a:solidFill>
              </a:rPr>
              <a:t>دارای افکارغیر عادی</a:t>
            </a:r>
          </a:p>
          <a:p>
            <a:pPr algn="ctr"/>
            <a:r>
              <a:rPr lang="fa-IR" sz="2400" dirty="0" smtClean="0">
                <a:solidFill>
                  <a:srgbClr val="FF0000"/>
                </a:solidFill>
              </a:rPr>
              <a:t>گوشه گیرومردم گریز</a:t>
            </a:r>
          </a:p>
          <a:p>
            <a:pPr algn="ctr"/>
            <a:r>
              <a:rPr lang="fa-IR" sz="2400" dirty="0" smtClean="0">
                <a:solidFill>
                  <a:srgbClr val="FF0000"/>
                </a:solidFill>
              </a:rPr>
              <a:t>دارای حساسیتهای زیاد</a:t>
            </a:r>
          </a:p>
          <a:p>
            <a:pPr algn="ctr"/>
            <a:r>
              <a:rPr lang="fa-IR" sz="2400" dirty="0" smtClean="0">
                <a:solidFill>
                  <a:srgbClr val="FF0000"/>
                </a:solidFill>
              </a:rPr>
              <a:t>  شرکت نکردن درفعالیتهای اجتماعی</a:t>
            </a:r>
          </a:p>
          <a:p>
            <a:pPr algn="ctr"/>
            <a:r>
              <a:rPr lang="fa-IR" dirty="0" smtClean="0">
                <a:solidFill>
                  <a:srgbClr val="FFFF00"/>
                </a:solidFill>
              </a:rPr>
              <a:t>نمره کم در این میزان:</a:t>
            </a:r>
          </a:p>
          <a:p>
            <a:pPr algn="ctr"/>
            <a:r>
              <a:rPr lang="fa-IR" dirty="0" smtClean="0">
                <a:solidFill>
                  <a:srgbClr val="FFFF00"/>
                </a:solidFill>
              </a:rPr>
              <a:t>صمیمیت،آرامی،سادگی وقابل اعتماد بودن آزمودنی را نشان می دهد</a:t>
            </a:r>
            <a:r>
              <a:rPr lang="fa-IR" sz="2400" dirty="0" smtClean="0">
                <a:solidFill>
                  <a:srgbClr val="FFFF00"/>
                </a:solidFill>
              </a:rPr>
              <a:t>.</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extrusionH="57150" prstMaterial="softEdge">
              <a:bevelT h="25400" prst="softRound"/>
            </a:sp3d>
          </a:bodyPr>
          <a:lstStyle/>
          <a:p>
            <a:r>
              <a:rPr lang="en-US" dirty="0" smtClean="0">
                <a:solidFill>
                  <a:schemeClr val="accent5">
                    <a:lumMod val="50000"/>
                  </a:schemeClr>
                </a:solidFill>
                <a:effectLst>
                  <a:glow rad="228600">
                    <a:schemeClr val="accent6">
                      <a:satMod val="175000"/>
                      <a:alpha val="40000"/>
                    </a:schemeClr>
                  </a:glow>
                  <a:outerShdw blurRad="60007" dist="200025" dir="15000000" sy="30000" kx="-1800000" algn="bl" rotWithShape="0">
                    <a:prstClr val="black">
                      <a:alpha val="32000"/>
                    </a:prstClr>
                  </a:outerShdw>
                </a:effectLst>
              </a:rPr>
              <a:t>K</a:t>
            </a:r>
            <a:r>
              <a:rPr lang="fa-IR" dirty="0" smtClean="0">
                <a:solidFill>
                  <a:schemeClr val="accent5">
                    <a:lumMod val="50000"/>
                  </a:schemeClr>
                </a:solidFill>
                <a:effectLst>
                  <a:glow rad="228600">
                    <a:schemeClr val="accent6">
                      <a:satMod val="175000"/>
                      <a:alpha val="40000"/>
                    </a:schemeClr>
                  </a:glow>
                  <a:outerShdw blurRad="60007" dist="200025" dir="15000000" sy="30000" kx="-1800000" algn="bl" rotWithShape="0">
                    <a:prstClr val="black">
                      <a:alpha val="32000"/>
                    </a:prstClr>
                  </a:outerShdw>
                </a:effectLst>
              </a:rPr>
              <a:t>مقیاس</a:t>
            </a:r>
            <a:endParaRPr lang="en-US" dirty="0">
              <a:solidFill>
                <a:schemeClr val="accent5">
                  <a:lumMod val="50000"/>
                </a:schemeClr>
              </a:solidFill>
              <a:effectLst>
                <a:glow rad="228600">
                  <a:schemeClr val="accent6">
                    <a:satMod val="175000"/>
                    <a:alpha val="40000"/>
                  </a:schemeClr>
                </a:glow>
                <a:outerShdw blurRad="60007" dist="200025" dir="15000000" sy="30000" kx="-1800000" algn="bl" rotWithShape="0">
                  <a:prstClr val="black">
                    <a:alpha val="32000"/>
                  </a:prstClr>
                </a:outerShdw>
              </a:effectLst>
            </a:endParaRPr>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457200" y="1676400"/>
            <a:ext cx="8382000" cy="4876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fa-IR" sz="2000" dirty="0" smtClean="0"/>
              <a:t>:</a:t>
            </a:r>
            <a:r>
              <a:rPr lang="en-US" sz="2000" dirty="0" smtClean="0"/>
              <a:t>K</a:t>
            </a:r>
            <a:r>
              <a:rPr lang="fa-IR" sz="2000" dirty="0" smtClean="0"/>
              <a:t>مقیاس</a:t>
            </a:r>
          </a:p>
          <a:p>
            <a:pPr algn="r"/>
            <a:r>
              <a:rPr lang="fa-IR" sz="2000" dirty="0" smtClean="0">
                <a:solidFill>
                  <a:srgbClr val="C00000"/>
                </a:solidFill>
              </a:rPr>
              <a:t>تعدادسئوالات این مقیاس 16تا می باشد.</a:t>
            </a:r>
          </a:p>
          <a:p>
            <a:pPr algn="r"/>
            <a:r>
              <a:rPr lang="fa-IR" sz="2000" dirty="0" smtClean="0">
                <a:solidFill>
                  <a:srgbClr val="FF5757"/>
                </a:solidFill>
              </a:rPr>
              <a:t>بیانگرجنبه های دفاعی آزمودنی می باشد.</a:t>
            </a:r>
          </a:p>
          <a:p>
            <a:pPr algn="r"/>
            <a:r>
              <a:rPr lang="fa-IR" sz="2000" dirty="0" smtClean="0">
                <a:solidFill>
                  <a:schemeClr val="accent6">
                    <a:lumMod val="50000"/>
                  </a:schemeClr>
                </a:solidFill>
              </a:rPr>
              <a:t>افرادی که در این مقیاس نمره ی بالا می آورند افرادی هستند:</a:t>
            </a:r>
          </a:p>
          <a:p>
            <a:pPr algn="r"/>
            <a:r>
              <a:rPr lang="fa-IR" sz="2000" dirty="0" smtClean="0">
                <a:solidFill>
                  <a:srgbClr val="C00000"/>
                </a:solidFill>
              </a:rPr>
              <a:t>1</a:t>
            </a:r>
            <a:r>
              <a:rPr lang="fa-IR" sz="2000" dirty="0" smtClean="0">
                <a:solidFill>
                  <a:srgbClr val="FFFF00"/>
                </a:solidFill>
              </a:rPr>
              <a:t>-ناامن.</a:t>
            </a:r>
          </a:p>
          <a:p>
            <a:pPr algn="r"/>
            <a:r>
              <a:rPr lang="fa-IR" sz="2000" dirty="0" smtClean="0">
                <a:solidFill>
                  <a:srgbClr val="C00000"/>
                </a:solidFill>
              </a:rPr>
              <a:t>2</a:t>
            </a:r>
            <a:r>
              <a:rPr lang="fa-IR" sz="2000" dirty="0" smtClean="0">
                <a:solidFill>
                  <a:srgbClr val="FFFF00"/>
                </a:solidFill>
              </a:rPr>
              <a:t>-بامشکلات فراوان در روابط اجتماعی.</a:t>
            </a:r>
          </a:p>
          <a:p>
            <a:pPr algn="r"/>
            <a:r>
              <a:rPr lang="fa-IR" sz="2000" dirty="0" smtClean="0">
                <a:solidFill>
                  <a:srgbClr val="C00000"/>
                </a:solidFill>
              </a:rPr>
              <a:t>3</a:t>
            </a:r>
            <a:r>
              <a:rPr lang="fa-IR" sz="2000" dirty="0" smtClean="0">
                <a:solidFill>
                  <a:srgbClr val="FFFF00"/>
                </a:solidFill>
              </a:rPr>
              <a:t>-زندگی آنها فاقدنظم وترتیب می باشد.</a:t>
            </a:r>
          </a:p>
          <a:p>
            <a:pPr algn="r"/>
            <a:r>
              <a:rPr lang="fa-IR" sz="2000" dirty="0" smtClean="0">
                <a:solidFill>
                  <a:srgbClr val="C00000"/>
                </a:solidFill>
              </a:rPr>
              <a:t>4</a:t>
            </a:r>
            <a:r>
              <a:rPr lang="fa-IR" sz="2000" dirty="0" smtClean="0">
                <a:solidFill>
                  <a:srgbClr val="FFFF00"/>
                </a:solidFill>
              </a:rPr>
              <a:t>-قادر به تحمل نامرتبی وبی نظمی دیگران نمی باشند.</a:t>
            </a:r>
          </a:p>
          <a:p>
            <a:pPr algn="r"/>
            <a:r>
              <a:rPr lang="fa-IR" sz="2000" dirty="0" smtClean="0">
                <a:solidFill>
                  <a:srgbClr val="00B050"/>
                </a:solidFill>
              </a:rPr>
              <a:t>افرادی که نمره ی درحد متوسط می آورندافرادی هستند:</a:t>
            </a:r>
          </a:p>
          <a:p>
            <a:pPr algn="r"/>
            <a:r>
              <a:rPr lang="fa-IR" sz="2000" dirty="0" smtClean="0">
                <a:solidFill>
                  <a:srgbClr val="C00000"/>
                </a:solidFill>
              </a:rPr>
              <a:t>1</a:t>
            </a:r>
            <a:r>
              <a:rPr lang="fa-IR" sz="2000" dirty="0" smtClean="0">
                <a:solidFill>
                  <a:srgbClr val="FFFF00"/>
                </a:solidFill>
              </a:rPr>
              <a:t>-منطقی ومبتکر.</a:t>
            </a:r>
          </a:p>
          <a:p>
            <a:pPr algn="r"/>
            <a:r>
              <a:rPr lang="fa-IR" sz="2000" dirty="0" smtClean="0">
                <a:solidFill>
                  <a:srgbClr val="C00000"/>
                </a:solidFill>
              </a:rPr>
              <a:t>2</a:t>
            </a:r>
            <a:r>
              <a:rPr lang="fa-IR" sz="2000" dirty="0" smtClean="0">
                <a:solidFill>
                  <a:srgbClr val="FFFF00"/>
                </a:solidFill>
              </a:rPr>
              <a:t>-دارای رفتارهای اجتماعی قابل قبول.</a:t>
            </a:r>
          </a:p>
          <a:p>
            <a:pPr algn="r"/>
            <a:r>
              <a:rPr lang="fa-IR" sz="2000" dirty="0" smtClean="0">
                <a:solidFill>
                  <a:srgbClr val="C00000"/>
                </a:solidFill>
              </a:rPr>
              <a:t>افرادی که در این مقیاس نمره کم می آورندافرادی هستند:</a:t>
            </a:r>
          </a:p>
          <a:p>
            <a:pPr algn="r"/>
            <a:r>
              <a:rPr lang="fa-IR" sz="2000" dirty="0" smtClean="0">
                <a:solidFill>
                  <a:srgbClr val="92D050"/>
                </a:solidFill>
              </a:rPr>
              <a:t>1-</a:t>
            </a:r>
            <a:r>
              <a:rPr lang="fa-IR" sz="2000" dirty="0" smtClean="0">
                <a:solidFill>
                  <a:srgbClr val="FFFF00"/>
                </a:solidFill>
              </a:rPr>
              <a:t>نسبت به دیگران بدبین.</a:t>
            </a:r>
          </a:p>
          <a:p>
            <a:pPr algn="r"/>
            <a:r>
              <a:rPr lang="fa-IR" sz="2000" dirty="0" smtClean="0">
                <a:solidFill>
                  <a:srgbClr val="92D050"/>
                </a:solidFill>
              </a:rPr>
              <a:t>2-</a:t>
            </a:r>
            <a:r>
              <a:rPr lang="fa-IR" sz="2000" dirty="0" smtClean="0">
                <a:solidFill>
                  <a:srgbClr val="FFFF00"/>
                </a:solidFill>
              </a:rPr>
              <a:t>محتاط وصلح جو.</a:t>
            </a:r>
          </a:p>
          <a:p>
            <a:pPr algn="r"/>
            <a:r>
              <a:rPr lang="fa-IR" sz="2000" dirty="0" smtClean="0">
                <a:solidFill>
                  <a:srgbClr val="92D050"/>
                </a:solidFill>
              </a:rPr>
              <a:t>3-</a:t>
            </a:r>
            <a:r>
              <a:rPr lang="fa-IR" sz="2000" dirty="0" smtClean="0">
                <a:solidFill>
                  <a:srgbClr val="FFFF00"/>
                </a:solidFill>
              </a:rPr>
              <a:t>درناراحتی خود اغراق می کنند.</a:t>
            </a:r>
            <a:endParaRPr lang="fa-IR" sz="2000" dirty="0" smtClean="0">
              <a:solidFill>
                <a:srgbClr val="92D050"/>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bliqueBottomRight"/>
              <a:lightRig rig="soft" dir="t">
                <a:rot lat="0" lon="0" rev="16800000"/>
              </a:lightRig>
            </a:scene3d>
            <a:sp3d extrusionH="57150" prstMaterial="softEdge">
              <a:bevelT w="57150" h="38100" prst="hardEdge"/>
            </a:sp3d>
          </a:bodyPr>
          <a:lstStyle/>
          <a:p>
            <a:r>
              <a:rPr lang="fa-IR" i="1" dirty="0" smtClean="0">
                <a:solidFill>
                  <a:srgbClr val="FFC000"/>
                </a:solidFill>
                <a:effectLst>
                  <a:glow rad="101600">
                    <a:schemeClr val="accent2">
                      <a:satMod val="175000"/>
                      <a:alpha val="40000"/>
                    </a:schemeClr>
                  </a:glow>
                  <a:outerShdw blurRad="114300" dist="101600" dir="2700000" algn="tl" rotWithShape="0">
                    <a:srgbClr val="000000">
                      <a:alpha val="40000"/>
                    </a:srgbClr>
                  </a:outerShdw>
                </a:effectLst>
              </a:rPr>
              <a:t>مقیاس های بالینی</a:t>
            </a:r>
            <a:endParaRPr lang="en-US" i="1" dirty="0">
              <a:solidFill>
                <a:srgbClr val="FFC000"/>
              </a:solidFill>
              <a:effectLst>
                <a:glow rad="101600">
                  <a:schemeClr val="accent2">
                    <a:satMod val="175000"/>
                    <a:alpha val="40000"/>
                  </a:schemeClr>
                </a:glow>
                <a:outerShdw blurRad="114300" dist="101600" dir="2700000" algn="tl" rotWithShape="0">
                  <a:srgbClr val="000000">
                    <a:alpha val="40000"/>
                  </a:srgbClr>
                </a:outerShdw>
              </a:effectLst>
            </a:endParaRPr>
          </a:p>
        </p:txBody>
      </p:sp>
      <p:sp>
        <p:nvSpPr>
          <p:cNvPr id="3" name="Content Placeholder 2"/>
          <p:cNvSpPr>
            <a:spLocks noGrp="1"/>
          </p:cNvSpPr>
          <p:nvPr>
            <p:ph idx="1"/>
          </p:nvPr>
        </p:nvSpPr>
        <p:spPr/>
        <p:txBody>
          <a:bodyPr>
            <a:normAutofit/>
          </a:bodyPr>
          <a:lstStyle/>
          <a:p>
            <a:pPr algn="r"/>
            <a:endParaRPr lang="fa-IR" sz="2400" dirty="0" smtClean="0"/>
          </a:p>
        </p:txBody>
      </p:sp>
      <p:sp>
        <p:nvSpPr>
          <p:cNvPr id="5" name="Up Arrow Callout 4"/>
          <p:cNvSpPr/>
          <p:nvPr/>
        </p:nvSpPr>
        <p:spPr>
          <a:xfrm>
            <a:off x="533400" y="1600200"/>
            <a:ext cx="7772400" cy="4648200"/>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fa-IR" sz="2000" dirty="0" smtClean="0"/>
              <a:t>مقیاس های بالینی این آزمون مشتمل بر10مقیاس می باشد که عبارتند از:</a:t>
            </a:r>
          </a:p>
          <a:p>
            <a:pPr algn="r"/>
            <a:r>
              <a:rPr lang="fa-IR" sz="2000" dirty="0" smtClean="0">
                <a:solidFill>
                  <a:srgbClr val="FF0000"/>
                </a:solidFill>
              </a:rPr>
              <a:t>1.</a:t>
            </a:r>
            <a:r>
              <a:rPr lang="fa-IR" sz="2000" dirty="0" smtClean="0">
                <a:solidFill>
                  <a:srgbClr val="00B050"/>
                </a:solidFill>
              </a:rPr>
              <a:t>خودبیمارانگاری                               </a:t>
            </a:r>
            <a:r>
              <a:rPr lang="fa-IR" sz="2000" dirty="0" smtClean="0">
                <a:solidFill>
                  <a:srgbClr val="FF0000"/>
                </a:solidFill>
              </a:rPr>
              <a:t>6.</a:t>
            </a:r>
            <a:r>
              <a:rPr lang="fa-IR" sz="2000" dirty="0" smtClean="0">
                <a:solidFill>
                  <a:srgbClr val="00B050"/>
                </a:solidFill>
              </a:rPr>
              <a:t>پارانویا</a:t>
            </a:r>
            <a:endParaRPr lang="fa-IR" sz="2000" dirty="0" smtClean="0">
              <a:solidFill>
                <a:srgbClr val="FF0000"/>
              </a:solidFill>
            </a:endParaRPr>
          </a:p>
          <a:p>
            <a:pPr algn="r"/>
            <a:r>
              <a:rPr lang="fa-IR" sz="2000" dirty="0" smtClean="0">
                <a:solidFill>
                  <a:srgbClr val="FF0000"/>
                </a:solidFill>
              </a:rPr>
              <a:t>2.</a:t>
            </a:r>
            <a:r>
              <a:rPr lang="fa-IR" sz="2000" dirty="0" smtClean="0">
                <a:solidFill>
                  <a:srgbClr val="00B050"/>
                </a:solidFill>
              </a:rPr>
              <a:t>افسردگی                                         </a:t>
            </a:r>
            <a:r>
              <a:rPr lang="fa-IR" sz="2000" dirty="0" smtClean="0">
                <a:solidFill>
                  <a:srgbClr val="FF0000"/>
                </a:solidFill>
              </a:rPr>
              <a:t>7.</a:t>
            </a:r>
            <a:r>
              <a:rPr lang="fa-IR" sz="2000" dirty="0" smtClean="0">
                <a:solidFill>
                  <a:srgbClr val="00B050"/>
                </a:solidFill>
              </a:rPr>
              <a:t>خستگی روانی </a:t>
            </a:r>
            <a:endParaRPr lang="fa-IR" sz="2000" dirty="0" smtClean="0">
              <a:solidFill>
                <a:srgbClr val="FF0000"/>
              </a:solidFill>
            </a:endParaRPr>
          </a:p>
          <a:p>
            <a:pPr algn="r"/>
            <a:r>
              <a:rPr lang="fa-IR" sz="2000" dirty="0" smtClean="0">
                <a:solidFill>
                  <a:srgbClr val="FF0000"/>
                </a:solidFill>
              </a:rPr>
              <a:t>3.</a:t>
            </a:r>
            <a:r>
              <a:rPr lang="fa-IR" sz="2000" dirty="0" smtClean="0">
                <a:solidFill>
                  <a:srgbClr val="00B050"/>
                </a:solidFill>
              </a:rPr>
              <a:t>هیستری                                          </a:t>
            </a:r>
            <a:r>
              <a:rPr lang="fa-IR" sz="2000" dirty="0" smtClean="0">
                <a:solidFill>
                  <a:srgbClr val="FF0000"/>
                </a:solidFill>
              </a:rPr>
              <a:t>8.</a:t>
            </a:r>
            <a:r>
              <a:rPr lang="fa-IR" sz="2000" dirty="0" smtClean="0">
                <a:solidFill>
                  <a:srgbClr val="00B050"/>
                </a:solidFill>
              </a:rPr>
              <a:t>اسکیزوفرنی</a:t>
            </a:r>
            <a:endParaRPr lang="fa-IR" sz="2000" dirty="0" smtClean="0">
              <a:solidFill>
                <a:srgbClr val="FF0000"/>
              </a:solidFill>
            </a:endParaRPr>
          </a:p>
          <a:p>
            <a:pPr algn="r"/>
            <a:r>
              <a:rPr lang="fa-IR" sz="2000" dirty="0" smtClean="0">
                <a:solidFill>
                  <a:srgbClr val="FF0000"/>
                </a:solidFill>
              </a:rPr>
              <a:t>4.</a:t>
            </a:r>
            <a:r>
              <a:rPr lang="fa-IR" sz="2000" dirty="0" smtClean="0">
                <a:solidFill>
                  <a:srgbClr val="00B050"/>
                </a:solidFill>
              </a:rPr>
              <a:t>انحراف اجتماعی-روانی                      </a:t>
            </a:r>
            <a:r>
              <a:rPr lang="fa-IR" sz="2000" dirty="0" smtClean="0">
                <a:solidFill>
                  <a:srgbClr val="FF0000"/>
                </a:solidFill>
              </a:rPr>
              <a:t>9.</a:t>
            </a:r>
            <a:r>
              <a:rPr lang="fa-IR" sz="2000" dirty="0" smtClean="0">
                <a:solidFill>
                  <a:srgbClr val="00B050"/>
                </a:solidFill>
              </a:rPr>
              <a:t>هیپومانی</a:t>
            </a:r>
            <a:endParaRPr lang="fa-IR" sz="2000" dirty="0" smtClean="0">
              <a:solidFill>
                <a:srgbClr val="FF0000"/>
              </a:solidFill>
            </a:endParaRPr>
          </a:p>
          <a:p>
            <a:pPr algn="r"/>
            <a:r>
              <a:rPr lang="fa-IR" sz="2000" dirty="0" smtClean="0">
                <a:solidFill>
                  <a:srgbClr val="FF0000"/>
                </a:solidFill>
              </a:rPr>
              <a:t>5.</a:t>
            </a:r>
            <a:r>
              <a:rPr lang="fa-IR" sz="2000" dirty="0" smtClean="0">
                <a:solidFill>
                  <a:srgbClr val="00B050"/>
                </a:solidFill>
              </a:rPr>
              <a:t>ویژگیهای مردانه و زنانه                     </a:t>
            </a:r>
            <a:r>
              <a:rPr lang="fa-IR" sz="2000" dirty="0" smtClean="0">
                <a:solidFill>
                  <a:srgbClr val="FF0000"/>
                </a:solidFill>
              </a:rPr>
              <a:t>10.</a:t>
            </a:r>
            <a:r>
              <a:rPr lang="fa-IR" sz="2000" dirty="0" smtClean="0">
                <a:solidFill>
                  <a:srgbClr val="00B050"/>
                </a:solidFill>
              </a:rPr>
              <a:t>درونگرای اجتماعی</a:t>
            </a:r>
            <a:endParaRPr lang="fa-IR" sz="2000" dirty="0" smtClean="0">
              <a:solidFill>
                <a:srgbClr val="FF0000"/>
              </a:solidFill>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355</TotalTime>
  <Words>1121</Words>
  <Application>Microsoft Office PowerPoint</Application>
  <PresentationFormat>On-screen Show (4:3)</PresentationFormat>
  <Paragraphs>159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هوالجمیل ویحب الجمال</vt:lpstr>
      <vt:lpstr>تاریخچه</vt:lpstr>
      <vt:lpstr>Slide 3</vt:lpstr>
      <vt:lpstr>مقیاس ها</vt:lpstr>
      <vt:lpstr>مقیاس های روایی</vt:lpstr>
      <vt:lpstr>Lمقیاس</vt:lpstr>
      <vt:lpstr>Fمقیاس</vt:lpstr>
      <vt:lpstr>Kمقیاس</vt:lpstr>
      <vt:lpstr>مقیاس های بالینی</vt:lpstr>
      <vt:lpstr>Slide 10</vt:lpstr>
      <vt:lpstr>1-خودبیمارانگاری HS</vt:lpstr>
      <vt:lpstr>(D)2-افسردگی</vt:lpstr>
      <vt:lpstr>(Hy)3-هیستری</vt:lpstr>
      <vt:lpstr>انحراف اجتماعی-روانی-4 Pb</vt:lpstr>
      <vt:lpstr>5-پارانویا (Pa)</vt:lpstr>
      <vt:lpstr>6-خستگی روانی (Pt)</vt:lpstr>
      <vt:lpstr>7-اسکیزوفرنی (Sc)</vt:lpstr>
      <vt:lpstr>8-هیپومانی (Ma)</vt:lpstr>
      <vt:lpstr>چگونگی اجرای آزمون MMPI</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هوالجمیل ویحب الجمال پرسشنامه ی شخصیتی چند وجهی مینه سوتا(mm</dc:title>
  <dc:creator>bartar</dc:creator>
  <cp:lastModifiedBy>bartar</cp:lastModifiedBy>
  <cp:revision>65</cp:revision>
  <dcterms:created xsi:type="dcterms:W3CDTF">2014-11-15T03:04:58Z</dcterms:created>
  <dcterms:modified xsi:type="dcterms:W3CDTF">2014-11-17T04:34:27Z</dcterms:modified>
</cp:coreProperties>
</file>