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7" r:id="rId2"/>
    <p:sldId id="256" r:id="rId3"/>
    <p:sldId id="257" r:id="rId4"/>
    <p:sldId id="258" r:id="rId5"/>
    <p:sldId id="259" r:id="rId6"/>
    <p:sldId id="260" r:id="rId7"/>
    <p:sldId id="262" r:id="rId8"/>
    <p:sldId id="263" r:id="rId9"/>
    <p:sldId id="264" r:id="rId10"/>
    <p:sldId id="265" r:id="rId11"/>
    <p:sldId id="285" r:id="rId12"/>
    <p:sldId id="284" r:id="rId13"/>
    <p:sldId id="282" r:id="rId14"/>
    <p:sldId id="286" r:id="rId15"/>
    <p:sldId id="266" r:id="rId16"/>
    <p:sldId id="267" r:id="rId17"/>
    <p:sldId id="268" r:id="rId18"/>
    <p:sldId id="281" r:id="rId19"/>
    <p:sldId id="279" r:id="rId20"/>
    <p:sldId id="271"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7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D0F1A-114E-4ADB-9283-78E0AE13AE17}" type="datetimeFigureOut">
              <a:rPr lang="en-US" smtClean="0"/>
              <a:t>11/29/2015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67097-648D-448B-AD31-BD717A20B92E}" type="slidenum">
              <a:rPr lang="en-US" smtClean="0"/>
              <a:t>‹#›</a:t>
            </a:fld>
            <a:endParaRPr lang="en-US"/>
          </a:p>
        </p:txBody>
      </p:sp>
    </p:spTree>
    <p:extLst>
      <p:ext uri="{BB962C8B-B14F-4D97-AF65-F5344CB8AC3E}">
        <p14:creationId xmlns:p14="http://schemas.microsoft.com/office/powerpoint/2010/main" val="2308673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467097-648D-448B-AD31-BD717A20B92E}" type="slidenum">
              <a:rPr lang="en-US" smtClean="0"/>
              <a:t>15</a:t>
            </a:fld>
            <a:endParaRPr lang="en-US"/>
          </a:p>
        </p:txBody>
      </p:sp>
    </p:spTree>
    <p:extLst>
      <p:ext uri="{BB962C8B-B14F-4D97-AF65-F5344CB8AC3E}">
        <p14:creationId xmlns:p14="http://schemas.microsoft.com/office/powerpoint/2010/main" val="3244183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EC6C3F-1051-494C-A916-FFB2F6A8B7A3}"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B84FB-6A94-4BE5-8802-D10E0E726F3A}"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C6C3F-1051-494C-A916-FFB2F6A8B7A3}"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C6C3F-1051-494C-A916-FFB2F6A8B7A3}"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C6C3F-1051-494C-A916-FFB2F6A8B7A3}"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EC6C3F-1051-494C-A916-FFB2F6A8B7A3}"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B84FB-6A94-4BE5-8802-D10E0E726F3A}"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EC6C3F-1051-494C-A916-FFB2F6A8B7A3}" type="datetimeFigureOut">
              <a:rPr lang="en-US" smtClean="0"/>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EC6C3F-1051-494C-A916-FFB2F6A8B7A3}" type="datetimeFigureOut">
              <a:rPr lang="en-US" smtClean="0"/>
              <a:t>11/29/2015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AB84FB-6A94-4BE5-8802-D10E0E726F3A}"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EC6C3F-1051-494C-A916-FFB2F6A8B7A3}" type="datetimeFigureOut">
              <a:rPr lang="en-US" smtClean="0"/>
              <a:t>11/29/2015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C6C3F-1051-494C-A916-FFB2F6A8B7A3}" type="datetimeFigureOut">
              <a:rPr lang="en-US" smtClean="0"/>
              <a:t>11/29/2015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C6C3F-1051-494C-A916-FFB2F6A8B7A3}" type="datetimeFigureOut">
              <a:rPr lang="en-US" smtClean="0"/>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B84FB-6A94-4BE5-8802-D10E0E726F3A}"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C6C3F-1051-494C-A916-FFB2F6A8B7A3}" type="datetimeFigureOut">
              <a:rPr lang="en-US" smtClean="0"/>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B84FB-6A94-4BE5-8802-D10E0E726F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33EC6C3F-1051-494C-A916-FFB2F6A8B7A3}" type="datetimeFigureOut">
              <a:rPr lang="en-US" smtClean="0"/>
              <a:t>11/29/2015</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BAB84FB-6A94-4BE5-8802-D10E0E726F3A}"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itsiran.i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3429000"/>
            <a:ext cx="6858000" cy="990600"/>
          </a:xfrm>
        </p:spPr>
        <p:txBody>
          <a:bodyPr>
            <a:noAutofit/>
          </a:bodyPr>
          <a:lstStyle/>
          <a:p>
            <a:pPr algn="r"/>
            <a:r>
              <a:rPr lang="fa-IR" sz="4800" dirty="0" smtClean="0"/>
              <a:t>گرداورنده : هستی جدیری </a:t>
            </a:r>
          </a:p>
          <a:p>
            <a:pPr algn="r"/>
            <a:r>
              <a:rPr lang="fa-IR" sz="4000" dirty="0" smtClean="0"/>
              <a:t>استاد مربوطه : سرکار خانم بهناز نحوی</a:t>
            </a:r>
          </a:p>
          <a:p>
            <a:pPr algn="r"/>
            <a:r>
              <a:rPr lang="fa-IR" sz="4000" dirty="0" smtClean="0"/>
              <a:t>نیمسال اول تحصیلی 95-94 </a:t>
            </a:r>
          </a:p>
          <a:p>
            <a:pPr algn="r"/>
            <a:endParaRPr lang="en-US" sz="4000" dirty="0"/>
          </a:p>
        </p:txBody>
      </p:sp>
      <p:sp>
        <p:nvSpPr>
          <p:cNvPr id="4" name="TextBox 3"/>
          <p:cNvSpPr txBox="1"/>
          <p:nvPr/>
        </p:nvSpPr>
        <p:spPr>
          <a:xfrm>
            <a:off x="2267744" y="692696"/>
            <a:ext cx="4342856" cy="1569660"/>
          </a:xfrm>
          <a:prstGeom prst="rect">
            <a:avLst/>
          </a:prstGeom>
          <a:noFill/>
        </p:spPr>
        <p:txBody>
          <a:bodyPr wrap="none" rtlCol="0">
            <a:spAutoFit/>
          </a:bodyPr>
          <a:lstStyle/>
          <a:p>
            <a:pPr algn="r"/>
            <a:r>
              <a:rPr lang="fa-IR" sz="9600" dirty="0" smtClean="0"/>
              <a:t>حمل ونقل </a:t>
            </a:r>
            <a:endParaRPr lang="en-US" sz="9600" dirty="0"/>
          </a:p>
        </p:txBody>
      </p:sp>
    </p:spTree>
    <p:extLst>
      <p:ext uri="{BB962C8B-B14F-4D97-AF65-F5344CB8AC3E}">
        <p14:creationId xmlns:p14="http://schemas.microsoft.com/office/powerpoint/2010/main" val="34215724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67544" y="548681"/>
            <a:ext cx="8229600" cy="2880320"/>
          </a:xfrm>
        </p:spPr>
        <p:txBody>
          <a:bodyPr>
            <a:normAutofit/>
          </a:bodyPr>
          <a:lstStyle/>
          <a:p>
            <a:pPr marL="0" indent="0" algn="r" rtl="1">
              <a:buNone/>
            </a:pPr>
            <a:r>
              <a:rPr lang="ar-SA" sz="2000" dirty="0">
                <a:cs typeface="B Nazanin" panose="00000400000000000000" pitchFamily="2" charset="-78"/>
              </a:rPr>
              <a:t>حمل و نقل هوشمند بااستفاده و بكارگیری فناوری اطلاعات باعث ارتقای سطح ایمنی، كارآیی و ارزانی در حمل ونقل میشود كه برای شیوه های مختلف حمل ونقل از قبیل حمل و نقل جاده ای راه آهن، هوایی و دریایی قابل تعمیم است. ارتباط مناسبی بین انسان، وسیله نقلیه و جاده برقرار ساخته كه به عبارت دیگر سیستم های حمل و نقل هوشمند با استفاده از</a:t>
            </a:r>
            <a:r>
              <a:rPr lang="en-US" sz="2000" dirty="0">
                <a:cs typeface="B Nazanin" panose="00000400000000000000" pitchFamily="2" charset="-78"/>
              </a:rPr>
              <a:t>IT </a:t>
            </a:r>
            <a:r>
              <a:rPr lang="ar-SA" sz="2000" dirty="0">
                <a:cs typeface="B Nazanin" panose="00000400000000000000" pitchFamily="2" charset="-78"/>
              </a:rPr>
              <a:t>تحولی را در صنعت حمل ونقل پدید می آورد. استفاده بهینه از منابع موجود كاهش صدمات و افزایش ایمنی و آرامش، كاهش هزینه و اثرات نامطلوب زیست محیطی، كاهش مصرف انرژی و تاخیرهای ناخواسته در طول سفر، مدیریت و برنامه ریزی دقیق و كارآمد در حمل و نقل و ترافیك محسوب و در نهایت جلب رضایت مسافرین و روانسازی جریان ترافیك همواره به عنوان اهم مزایا و اهداف بكارگیری</a:t>
            </a:r>
            <a:r>
              <a:rPr lang="en-US" sz="2000" dirty="0">
                <a:cs typeface="B Nazanin" panose="00000400000000000000" pitchFamily="2" charset="-78"/>
              </a:rPr>
              <a:t> ITS </a:t>
            </a:r>
            <a:r>
              <a:rPr lang="ar-SA" sz="2000" dirty="0">
                <a:cs typeface="B Nazanin" panose="00000400000000000000" pitchFamily="2" charset="-78"/>
              </a:rPr>
              <a:t>می شوند</a:t>
            </a:r>
            <a:r>
              <a:rPr lang="en-US" sz="2000" dirty="0">
                <a:cs typeface="B Nazanin" panose="00000400000000000000" pitchFamily="2" charset="-78"/>
              </a:rPr>
              <a:t>. </a:t>
            </a:r>
            <a:br>
              <a:rPr lang="en-US" sz="2000" dirty="0">
                <a:cs typeface="B Nazanin" panose="00000400000000000000" pitchFamily="2" charset="-78"/>
              </a:rPr>
            </a:br>
            <a:endParaRPr lang="en-US" sz="2000" dirty="0">
              <a:cs typeface="B Nazanin"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3284984"/>
            <a:ext cx="4125968" cy="25764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800300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844824"/>
            <a:ext cx="7543800" cy="3886200"/>
          </a:xfrm>
        </p:spPr>
        <p:txBody>
          <a:bodyPr>
            <a:normAutofit/>
          </a:bodyPr>
          <a:lstStyle/>
          <a:p>
            <a:pPr marL="0" indent="0" algn="r">
              <a:buNone/>
            </a:pPr>
            <a:r>
              <a:rPr lang="fa-IR" dirty="0" smtClean="0"/>
              <a:t>فناوری </a:t>
            </a:r>
            <a:r>
              <a:rPr lang="fa-IR" dirty="0"/>
              <a:t>اطلاعات به خوبی جای خود را در تمامی زیرشاخه‌های صنعت حمل و نقل باز کرده است؛ به گونه‌ای که دیگر سیستم حمل و نقل بدون این فن‌آوری،سیستمی قدیمی و فن‌آوری اطلاعات بر صنعت راه‌آهن و حمل و </a:t>
            </a:r>
            <a:r>
              <a:rPr lang="fa-IR" dirty="0" smtClean="0"/>
              <a:t>نقل </a:t>
            </a:r>
            <a:r>
              <a:rPr lang="fa-IR" dirty="0"/>
              <a:t>ریلی نیز تاثیری شدید گذاشته است؛ به گونه‌ای </a:t>
            </a:r>
            <a:r>
              <a:rPr lang="fa-IR" dirty="0" smtClean="0"/>
              <a:t>کارآمد </a:t>
            </a:r>
            <a:r>
              <a:rPr lang="fa-IR" dirty="0"/>
              <a:t>محسوب می‌شود </a:t>
            </a:r>
            <a:r>
              <a:rPr lang="fa-IR" dirty="0" smtClean="0"/>
              <a:t>که از </a:t>
            </a:r>
            <a:r>
              <a:rPr lang="fa-IR" dirty="0"/>
              <a:t>مرحله اولیه حرکت تا مرحله نهایی رسیدن به مقصد، از </a:t>
            </a:r>
            <a:r>
              <a:rPr lang="fa-IR" dirty="0" smtClean="0"/>
              <a:t>فناوری اطلاعات بهره گرفته </a:t>
            </a:r>
            <a:r>
              <a:rPr lang="fa-IR" dirty="0"/>
              <a:t>می‌شود. یکی از مزایای عمده فن‌آوری اطلاعات در صنعت راه‌آهن، یکپارچگی عملیات بودهاست. به این ترتیب، به عوارض هزاران سیستم جزیره‌ای، چند سیستم یکپارچه می‌تواند کلیه عملیات را </a:t>
            </a:r>
            <a:r>
              <a:rPr lang="fa-IR" dirty="0" smtClean="0"/>
              <a:t> پاسخگو </a:t>
            </a:r>
            <a:r>
              <a:rPr lang="fa-IR" dirty="0"/>
              <a:t>باشد</a:t>
            </a:r>
          </a:p>
          <a:p>
            <a:endParaRPr lang="en-US" dirty="0"/>
          </a:p>
        </p:txBody>
      </p:sp>
      <p:sp>
        <p:nvSpPr>
          <p:cNvPr id="4" name="TextBox 3"/>
          <p:cNvSpPr txBox="1"/>
          <p:nvPr/>
        </p:nvSpPr>
        <p:spPr>
          <a:xfrm>
            <a:off x="1835696" y="620688"/>
            <a:ext cx="6027612" cy="738664"/>
          </a:xfrm>
          <a:prstGeom prst="rect">
            <a:avLst/>
          </a:prstGeom>
          <a:noFill/>
        </p:spPr>
        <p:txBody>
          <a:bodyPr wrap="none" rtlCol="0">
            <a:spAutoFit/>
          </a:bodyPr>
          <a:lstStyle/>
          <a:p>
            <a:r>
              <a:rPr lang="fa-IR" sz="4200" dirty="0">
                <a:ln w="6350">
                  <a:solidFill>
                    <a:srgbClr val="6F6F74">
                      <a:shade val="43000"/>
                    </a:srgbClr>
                  </a:solidFill>
                </a:ln>
                <a:solidFill>
                  <a:srgbClr val="6F6F74">
                    <a:tint val="83000"/>
                    <a:satMod val="150000"/>
                  </a:srgbClr>
                </a:solidFill>
                <a:effectLst>
                  <a:outerShdw blurRad="26000" dist="26000" dir="14500000" algn="tl" rotWithShape="0">
                    <a:srgbClr val="000000">
                      <a:alpha val="40000"/>
                    </a:srgbClr>
                  </a:outerShdw>
                </a:effectLst>
                <a:latin typeface="Century Gothic"/>
                <a:cs typeface="Tahoma"/>
              </a:rPr>
              <a:t>فناوری اطلاعات در راه اهن</a:t>
            </a:r>
            <a:endParaRPr lang="en-US" dirty="0"/>
          </a:p>
        </p:txBody>
      </p:sp>
    </p:spTree>
    <p:extLst>
      <p:ext uri="{BB962C8B-B14F-4D97-AF65-F5344CB8AC3E}">
        <p14:creationId xmlns:p14="http://schemas.microsoft.com/office/powerpoint/2010/main" val="63916721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753098"/>
            <a:ext cx="4824536" cy="5005164"/>
          </a:xfr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8530" y="764704"/>
            <a:ext cx="3755136" cy="234696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8674" y="3400617"/>
            <a:ext cx="3634849" cy="2547640"/>
          </a:xfrm>
          <a:prstGeom prst="rect">
            <a:avLst/>
          </a:prstGeom>
        </p:spPr>
      </p:pic>
    </p:spTree>
    <p:extLst>
      <p:ext uri="{BB962C8B-B14F-4D97-AF65-F5344CB8AC3E}">
        <p14:creationId xmlns:p14="http://schemas.microsoft.com/office/powerpoint/2010/main" val="10972915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916832"/>
            <a:ext cx="7543800" cy="3886200"/>
          </a:xfrm>
        </p:spPr>
        <p:txBody>
          <a:bodyPr>
            <a:normAutofit lnSpcReduction="10000"/>
          </a:bodyPr>
          <a:lstStyle/>
          <a:p>
            <a:pPr marL="0" lvl="0" indent="0" algn="r">
              <a:buClr>
                <a:srgbClr val="6F6F74"/>
              </a:buClr>
              <a:buSzPct val="80000"/>
              <a:buNone/>
            </a:pPr>
            <a:r>
              <a:rPr lang="fa-IR" sz="2000" dirty="0">
                <a:solidFill>
                  <a:srgbClr val="000000"/>
                </a:solidFill>
                <a:latin typeface="Century Gothic"/>
                <a:cs typeface="Tahoma"/>
              </a:rPr>
              <a:t>1ـ </a:t>
            </a:r>
            <a:r>
              <a:rPr lang="fa-IR" sz="2000" dirty="0">
                <a:solidFill>
                  <a:srgbClr val="0000CC"/>
                </a:solidFill>
                <a:latin typeface="Century Gothic"/>
                <a:cs typeface="Tahoma"/>
              </a:rPr>
              <a:t>برنامه‌ریزی ریل </a:t>
            </a:r>
            <a:r>
              <a:rPr lang="fa-IR" sz="2000" dirty="0" smtClean="0">
                <a:solidFill>
                  <a:srgbClr val="000000"/>
                </a:solidFill>
                <a:latin typeface="Century Gothic"/>
                <a:cs typeface="Tahoma"/>
              </a:rPr>
              <a:t>:                                               </a:t>
            </a:r>
            <a:endParaRPr lang="fa-IR" sz="2000" dirty="0">
              <a:solidFill>
                <a:srgbClr val="000000"/>
              </a:solidFill>
              <a:latin typeface="Century Gothic"/>
              <a:cs typeface="Tahoma"/>
            </a:endParaRPr>
          </a:p>
          <a:p>
            <a:pPr marL="0" lvl="0" indent="0" algn="r">
              <a:buClr>
                <a:srgbClr val="6F6F74"/>
              </a:buClr>
              <a:buSzPct val="80000"/>
              <a:buNone/>
            </a:pPr>
            <a:r>
              <a:rPr lang="ar-SA" sz="2000" dirty="0">
                <a:solidFill>
                  <a:srgbClr val="000000"/>
                </a:solidFill>
                <a:latin typeface="Century Gothic"/>
                <a:cs typeface="Tahoma"/>
              </a:rPr>
              <a:t>این سیستم، منابع خدمات قطار و ظرفیت زیرساختار را براساس برنامه زمانی، برنامه‌ریزی می‌کند؛ بدین معنا که براساس پارامترهای تعریف شده، کارکنان مناسب را به برنامه‌های حرکت اختصاص می‌دهد. در این سیستم‌ها تجسم گرافیکی شبکه ممکن می‌شود</a:t>
            </a:r>
            <a:r>
              <a:rPr lang="fa-IR" sz="2000" dirty="0">
                <a:solidFill>
                  <a:srgbClr val="000000"/>
                </a:solidFill>
                <a:latin typeface="Century Gothic"/>
                <a:cs typeface="Tahoma"/>
              </a:rPr>
              <a:t> . علاوه بر این، تحلیل برنامه‌ریزی‌ها و رسیدن به برنامه ریزی بهینه و عملیاتی نیز از دیگر قابلیت‌های این سیستم است</a:t>
            </a:r>
            <a:r>
              <a:rPr lang="fa-IR" sz="2000" dirty="0" smtClean="0">
                <a:solidFill>
                  <a:srgbClr val="000000"/>
                </a:solidFill>
                <a:latin typeface="Century Gothic"/>
                <a:cs typeface="Tahoma"/>
              </a:rPr>
              <a:t>.</a:t>
            </a:r>
          </a:p>
          <a:p>
            <a:pPr marL="0" lvl="0" indent="0" algn="r">
              <a:buClr>
                <a:srgbClr val="6F6F74"/>
              </a:buClr>
              <a:buSzPct val="80000"/>
              <a:buNone/>
            </a:pPr>
            <a:r>
              <a:rPr lang="ar-SA" sz="2000" dirty="0" smtClean="0">
                <a:solidFill>
                  <a:srgbClr val="000000"/>
                </a:solidFill>
                <a:latin typeface="Century Gothic"/>
                <a:cs typeface="Tahoma"/>
              </a:rPr>
              <a:t> </a:t>
            </a:r>
            <a:r>
              <a:rPr lang="ar-SA" sz="2000" dirty="0" smtClean="0">
                <a:solidFill>
                  <a:schemeClr val="tx1"/>
                </a:solidFill>
                <a:latin typeface="Century Gothic"/>
                <a:cs typeface="Tahoma"/>
              </a:rPr>
              <a:t>2</a:t>
            </a:r>
            <a:r>
              <a:rPr lang="ar-SA" sz="2000" dirty="0" smtClean="0">
                <a:solidFill>
                  <a:srgbClr val="0000CC"/>
                </a:solidFill>
                <a:latin typeface="Century Gothic"/>
                <a:cs typeface="Tahoma"/>
              </a:rPr>
              <a:t>_سیستم‌های </a:t>
            </a:r>
            <a:r>
              <a:rPr lang="ar-SA" sz="2000" dirty="0">
                <a:solidFill>
                  <a:srgbClr val="0000CC"/>
                </a:solidFill>
                <a:latin typeface="Century Gothic"/>
                <a:cs typeface="Tahoma"/>
              </a:rPr>
              <a:t>کنترل عملیات </a:t>
            </a:r>
            <a:r>
              <a:rPr lang="fa-IR" sz="2000" dirty="0" smtClean="0">
                <a:solidFill>
                  <a:srgbClr val="000000"/>
                </a:solidFill>
                <a:latin typeface="Century Gothic"/>
                <a:cs typeface="Tahoma"/>
              </a:rPr>
              <a:t>: </a:t>
            </a:r>
          </a:p>
          <a:p>
            <a:pPr marL="0" lvl="0" indent="0" algn="r">
              <a:buClr>
                <a:srgbClr val="6F6F74"/>
              </a:buClr>
              <a:buSzPct val="80000"/>
              <a:buNone/>
            </a:pPr>
            <a:r>
              <a:rPr lang="ar-SA" sz="2000" dirty="0" smtClean="0">
                <a:solidFill>
                  <a:srgbClr val="000000"/>
                </a:solidFill>
                <a:latin typeface="Century Gothic"/>
                <a:cs typeface="Tahoma"/>
              </a:rPr>
              <a:t>این </a:t>
            </a:r>
            <a:r>
              <a:rPr lang="ar-SA" sz="2000" dirty="0">
                <a:solidFill>
                  <a:srgbClr val="000000"/>
                </a:solidFill>
                <a:latin typeface="Century Gothic"/>
                <a:cs typeface="Tahoma"/>
              </a:rPr>
              <a:t>سیستم شرکت‌های حمل و نقل ریلی را قادر به نظارت و کنترل متمرکز ترافیک ریل و تجهیزات تکنیکی ایستگاه‌ها می‌کند. متمرکزسازی و اتوماسیون توابع مدیریت عملیات، سبب کارایی چشمگیری در هزینه و عملکرد حمل و نقل عمومی می‌شود. این سیستم‌ها، ردیابی و شناسایی قطار را </a:t>
            </a:r>
            <a:r>
              <a:rPr lang="ar-SA" sz="2000" dirty="0" smtClean="0">
                <a:solidFill>
                  <a:srgbClr val="000000"/>
                </a:solidFill>
                <a:latin typeface="Century Gothic"/>
                <a:cs typeface="Tahoma"/>
              </a:rPr>
              <a:t>ممکن</a:t>
            </a:r>
            <a:r>
              <a:rPr lang="fa-IR" sz="2000" dirty="0" smtClean="0">
                <a:solidFill>
                  <a:srgbClr val="000000"/>
                </a:solidFill>
                <a:latin typeface="Century Gothic"/>
                <a:cs typeface="Tahoma"/>
              </a:rPr>
              <a:t> میسازد .</a:t>
            </a:r>
            <a:endParaRPr lang="en-US" dirty="0"/>
          </a:p>
        </p:txBody>
      </p:sp>
      <p:sp>
        <p:nvSpPr>
          <p:cNvPr id="4" name="TextBox 3"/>
          <p:cNvSpPr txBox="1"/>
          <p:nvPr/>
        </p:nvSpPr>
        <p:spPr>
          <a:xfrm>
            <a:off x="1043608" y="692696"/>
            <a:ext cx="7494359" cy="584775"/>
          </a:xfrm>
          <a:prstGeom prst="rect">
            <a:avLst/>
          </a:prstGeom>
          <a:noFill/>
        </p:spPr>
        <p:txBody>
          <a:bodyPr wrap="none" rtlCol="0">
            <a:spAutoFit/>
          </a:bodyPr>
          <a:lstStyle/>
          <a:p>
            <a:pPr lvl="0"/>
            <a:r>
              <a:rPr lang="fa-IR" sz="3200" dirty="0">
                <a:solidFill>
                  <a:srgbClr val="7030A0"/>
                </a:solidFill>
                <a:latin typeface="Century Gothic"/>
                <a:cs typeface="Tahoma"/>
              </a:rPr>
              <a:t>کاربرد فناوری اطلاعات در صنعت حمل و نقل</a:t>
            </a:r>
            <a:endParaRPr lang="en-US" sz="3200" dirty="0">
              <a:solidFill>
                <a:srgbClr val="7030A0"/>
              </a:solidFill>
              <a:latin typeface="Century Gothic"/>
            </a:endParaRPr>
          </a:p>
        </p:txBody>
      </p:sp>
    </p:spTree>
    <p:extLst>
      <p:ext uri="{BB962C8B-B14F-4D97-AF65-F5344CB8AC3E}">
        <p14:creationId xmlns:p14="http://schemas.microsoft.com/office/powerpoint/2010/main" val="19410021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052736"/>
            <a:ext cx="7543800" cy="4183360"/>
          </a:xfrm>
        </p:spPr>
        <p:txBody>
          <a:bodyPr>
            <a:normAutofit/>
          </a:bodyPr>
          <a:lstStyle/>
          <a:p>
            <a:pPr marL="0" lvl="0" indent="0" algn="r">
              <a:buClr>
                <a:srgbClr val="6F6F74"/>
              </a:buClr>
              <a:buSzPct val="80000"/>
              <a:buNone/>
            </a:pPr>
            <a:r>
              <a:rPr lang="fa-IR" sz="2000" dirty="0">
                <a:solidFill>
                  <a:schemeClr val="tx1"/>
                </a:solidFill>
                <a:latin typeface="Century Gothic"/>
                <a:cs typeface="Tahoma"/>
              </a:rPr>
              <a:t>3</a:t>
            </a:r>
            <a:r>
              <a:rPr lang="fa-IR" sz="2000" dirty="0">
                <a:solidFill>
                  <a:srgbClr val="000000"/>
                </a:solidFill>
                <a:latin typeface="Century Gothic"/>
                <a:cs typeface="Tahoma"/>
              </a:rPr>
              <a:t>ـ </a:t>
            </a:r>
            <a:r>
              <a:rPr lang="fa-IR" sz="2000" dirty="0">
                <a:solidFill>
                  <a:srgbClr val="0000CC"/>
                </a:solidFill>
                <a:latin typeface="Century Gothic"/>
                <a:cs typeface="Tahoma"/>
              </a:rPr>
              <a:t>تکنولوژی سیگنال </a:t>
            </a:r>
            <a:r>
              <a:rPr lang="fa-IR" sz="2000" dirty="0" smtClean="0">
                <a:solidFill>
                  <a:srgbClr val="000000"/>
                </a:solidFill>
                <a:latin typeface="Century Gothic"/>
                <a:cs typeface="Tahoma"/>
              </a:rPr>
              <a:t>:                                              </a:t>
            </a:r>
            <a:endParaRPr lang="fa-IR" sz="2000" dirty="0">
              <a:solidFill>
                <a:srgbClr val="000000"/>
              </a:solidFill>
              <a:latin typeface="Century Gothic"/>
              <a:cs typeface="Tahoma"/>
            </a:endParaRPr>
          </a:p>
          <a:p>
            <a:pPr marL="0" lvl="0" indent="0" algn="r">
              <a:buClr>
                <a:srgbClr val="6F6F74"/>
              </a:buClr>
              <a:buSzPct val="80000"/>
              <a:buNone/>
            </a:pPr>
            <a:r>
              <a:rPr lang="ar-SA" sz="2000" dirty="0">
                <a:solidFill>
                  <a:srgbClr val="000000"/>
                </a:solidFill>
                <a:latin typeface="Century Gothic"/>
                <a:cs typeface="Tahoma"/>
              </a:rPr>
              <a:t>یکی از مهمترین کاربردهای فن‌آوری اطلاعات در صنعت حمل و نقل، به بخش ارتباطات و سیگنالینگ باز می‌گردد. در گذشته، با استفاده از سیگنال‌های الکترونیکی و رله، قطارها و موقعیت‌های آنها شناسایی می‌شد؛ ولی در حال حاضر، تمامی ترن‌ها و واگن‌ها به تجهیزات هوشمند سخت‌افزاری مجهز شده این تجهیزات علاوه بر نشان دادن </a:t>
            </a:r>
            <a:r>
              <a:rPr lang="ar-SA" sz="2000" dirty="0" smtClean="0">
                <a:solidFill>
                  <a:srgbClr val="000000"/>
                </a:solidFill>
                <a:latin typeface="Century Gothic"/>
                <a:cs typeface="Tahoma"/>
              </a:rPr>
              <a:t>موقعیت جغرافیایی،کاربردهای </a:t>
            </a:r>
            <a:r>
              <a:rPr lang="ar-SA" sz="2000" dirty="0">
                <a:solidFill>
                  <a:srgbClr val="000000"/>
                </a:solidFill>
                <a:latin typeface="Century Gothic"/>
                <a:cs typeface="Tahoma"/>
              </a:rPr>
              <a:t>دیگری نیز </a:t>
            </a:r>
            <a:r>
              <a:rPr lang="fa-IR" sz="2000" dirty="0" smtClean="0">
                <a:solidFill>
                  <a:srgbClr val="000000"/>
                </a:solidFill>
                <a:latin typeface="Century Gothic"/>
                <a:cs typeface="Tahoma"/>
              </a:rPr>
              <a:t>دارد .</a:t>
            </a:r>
          </a:p>
          <a:p>
            <a:pPr marL="0" lvl="0" indent="0" algn="r">
              <a:buClr>
                <a:srgbClr val="6F6F74"/>
              </a:buClr>
              <a:buSzPct val="80000"/>
              <a:buNone/>
            </a:pPr>
            <a:r>
              <a:rPr lang="fa-IR" sz="2000" dirty="0">
                <a:solidFill>
                  <a:srgbClr val="000000"/>
                </a:solidFill>
                <a:latin typeface="Century Gothic"/>
                <a:cs typeface="Tahoma"/>
              </a:rPr>
              <a:t>4</a:t>
            </a:r>
            <a:r>
              <a:rPr lang="fa-IR" sz="2000" dirty="0" smtClean="0">
                <a:solidFill>
                  <a:srgbClr val="000000"/>
                </a:solidFill>
                <a:latin typeface="Century Gothic"/>
                <a:cs typeface="Tahoma"/>
              </a:rPr>
              <a:t>-</a:t>
            </a:r>
            <a:r>
              <a:rPr lang="fa-IR" sz="2000" dirty="0" smtClean="0">
                <a:solidFill>
                  <a:srgbClr val="0000CC"/>
                </a:solidFill>
                <a:latin typeface="Century Gothic"/>
                <a:cs typeface="Tahoma"/>
              </a:rPr>
              <a:t>سیستم </a:t>
            </a:r>
            <a:r>
              <a:rPr lang="fa-IR" sz="2000" dirty="0">
                <a:solidFill>
                  <a:srgbClr val="0000CC"/>
                </a:solidFill>
                <a:latin typeface="Century Gothic"/>
                <a:cs typeface="Tahoma"/>
              </a:rPr>
              <a:t>اطلاع رسانی </a:t>
            </a:r>
            <a:r>
              <a:rPr lang="fa-IR" sz="2000" dirty="0" smtClean="0">
                <a:solidFill>
                  <a:srgbClr val="000000"/>
                </a:solidFill>
                <a:latin typeface="Century Gothic"/>
                <a:cs typeface="Tahoma"/>
              </a:rPr>
              <a:t>:                                            </a:t>
            </a:r>
            <a:endParaRPr lang="fa-IR" sz="2000" dirty="0">
              <a:solidFill>
                <a:srgbClr val="000000"/>
              </a:solidFill>
              <a:latin typeface="Century Gothic"/>
              <a:cs typeface="Tahoma"/>
            </a:endParaRPr>
          </a:p>
          <a:p>
            <a:pPr marL="0" lvl="0" indent="0" algn="r">
              <a:buClr>
                <a:srgbClr val="6F6F74"/>
              </a:buClr>
              <a:buSzPct val="80000"/>
              <a:buNone/>
            </a:pPr>
            <a:r>
              <a:rPr lang="ar-SA" sz="2000" dirty="0">
                <a:solidFill>
                  <a:srgbClr val="000000"/>
                </a:solidFill>
                <a:latin typeface="Century Gothic"/>
                <a:cs typeface="Tahoma"/>
              </a:rPr>
              <a:t>در نهایت ملموس‌ترین کاربرد فن‌آوری اطلاعات در صنایع، یعنی اطلاع‌رسانی، به تحولی در ارتقای سطح خدمات انجامیده است. سردمداران صنعت راه‌آهن، شرکت‌های باری و مسافری ریلی، </a:t>
            </a:r>
            <a:r>
              <a:rPr lang="fa-IR" sz="2000" dirty="0" smtClean="0">
                <a:solidFill>
                  <a:srgbClr val="000000"/>
                </a:solidFill>
                <a:latin typeface="Century Gothic"/>
                <a:cs typeface="Tahoma"/>
              </a:rPr>
              <a:t>       </a:t>
            </a:r>
          </a:p>
          <a:p>
            <a:pPr marL="0" lvl="0" indent="0" algn="r">
              <a:buClr>
                <a:srgbClr val="6F6F74"/>
              </a:buClr>
              <a:buSzPct val="80000"/>
              <a:buNone/>
            </a:pPr>
            <a:r>
              <a:rPr lang="fa-IR" sz="2000" dirty="0" smtClean="0">
                <a:solidFill>
                  <a:srgbClr val="000000"/>
                </a:solidFill>
                <a:latin typeface="Century Gothic"/>
                <a:cs typeface="Tahoma"/>
              </a:rPr>
              <a:t>صنعت هستند .</a:t>
            </a:r>
            <a:r>
              <a:rPr lang="en-US" sz="2000" dirty="0" smtClean="0">
                <a:solidFill>
                  <a:srgbClr val="000000"/>
                </a:solidFill>
                <a:latin typeface="Century Gothic"/>
                <a:cs typeface="Tahoma"/>
              </a:rPr>
              <a:t> </a:t>
            </a:r>
            <a:r>
              <a:rPr lang="ar-SA" sz="2000" dirty="0" smtClean="0">
                <a:solidFill>
                  <a:srgbClr val="000000"/>
                </a:solidFill>
                <a:latin typeface="Century Gothic"/>
                <a:cs typeface="Tahoma"/>
              </a:rPr>
              <a:t>مسافرین </a:t>
            </a:r>
            <a:r>
              <a:rPr lang="ar-SA" sz="2000" dirty="0">
                <a:solidFill>
                  <a:srgbClr val="000000"/>
                </a:solidFill>
                <a:latin typeface="Century Gothic"/>
                <a:cs typeface="Tahoma"/>
              </a:rPr>
              <a:t>حاملان بار، مشتریان اطلاعات</a:t>
            </a:r>
            <a:endParaRPr lang="en-US" dirty="0"/>
          </a:p>
        </p:txBody>
      </p:sp>
    </p:spTree>
    <p:extLst>
      <p:ext uri="{BB962C8B-B14F-4D97-AF65-F5344CB8AC3E}">
        <p14:creationId xmlns:p14="http://schemas.microsoft.com/office/powerpoint/2010/main" val="15078089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229600" cy="4525963"/>
          </a:xfrm>
        </p:spPr>
        <p:txBody>
          <a:bodyPr>
            <a:normAutofit fontScale="77500" lnSpcReduction="20000"/>
          </a:bodyPr>
          <a:lstStyle/>
          <a:p>
            <a:pPr marL="0" indent="0" algn="r" rtl="1">
              <a:buNone/>
            </a:pPr>
            <a:r>
              <a:rPr lang="ar-SA" sz="2800" dirty="0">
                <a:cs typeface="B Nazanin" panose="00000400000000000000" pitchFamily="2" charset="-78"/>
              </a:rPr>
              <a:t>سیستمهای حمل و نقل هوشمند كاربردهای متفاوتی را در زمینه های مختلف حمل و نقل خواهد داشت. در این ارتباط می توان به كاربرد اینگونه سیستمها در موارد ذیل اشاره كرد</a:t>
            </a:r>
            <a:r>
              <a:rPr lang="en-US" sz="2000" dirty="0">
                <a:cs typeface="B Nazanin" panose="00000400000000000000" pitchFamily="2" charset="-78"/>
              </a:rPr>
              <a:t>: </a:t>
            </a:r>
            <a:endParaRPr lang="fa-IR" sz="2000" dirty="0" smtClean="0">
              <a:cs typeface="B Nazanin" panose="00000400000000000000" pitchFamily="2" charset="-78"/>
            </a:endParaRPr>
          </a:p>
          <a:p>
            <a:pPr marL="0" indent="0" algn="r" rtl="1">
              <a:buNone/>
            </a:pPr>
            <a:r>
              <a:rPr lang="en-US" sz="2000" dirty="0">
                <a:cs typeface="B Nazanin" panose="00000400000000000000" pitchFamily="2" charset="-78"/>
              </a:rPr>
              <a:t/>
            </a:r>
            <a:br>
              <a:rPr lang="en-US" sz="2000" dirty="0">
                <a:cs typeface="B Nazanin" panose="00000400000000000000" pitchFamily="2" charset="-78"/>
              </a:rPr>
            </a:br>
            <a:r>
              <a:rPr lang="fa-IR" sz="2000" dirty="0" smtClean="0">
                <a:solidFill>
                  <a:srgbClr val="C00000"/>
                </a:solidFill>
                <a:cs typeface="B Nazanin" panose="00000400000000000000" pitchFamily="2" charset="-78"/>
              </a:rPr>
              <a:t>۱</a:t>
            </a:r>
            <a:r>
              <a:rPr lang="fa-IR" sz="2000" dirty="0" smtClean="0">
                <a:cs typeface="B Nazanin" panose="00000400000000000000" pitchFamily="2" charset="-78"/>
              </a:rPr>
              <a:t>)</a:t>
            </a:r>
            <a:r>
              <a:rPr lang="ar-SA" dirty="0" smtClean="0">
                <a:solidFill>
                  <a:srgbClr val="7030A0"/>
                </a:solidFill>
                <a:cs typeface="B Nazanin" panose="00000400000000000000" pitchFamily="2" charset="-78"/>
              </a:rPr>
              <a:t>سیستم </a:t>
            </a:r>
            <a:r>
              <a:rPr lang="ar-SA" dirty="0">
                <a:solidFill>
                  <a:srgbClr val="7030A0"/>
                </a:solidFill>
                <a:cs typeface="B Nazanin" panose="00000400000000000000" pitchFamily="2" charset="-78"/>
              </a:rPr>
              <a:t>های كنترل تطبیقی یا هوشمند چراغ های راهنمایی تقاطع ها</a:t>
            </a:r>
            <a:r>
              <a:rPr lang="en-US" dirty="0">
                <a:cs typeface="B Nazanin" panose="00000400000000000000" pitchFamily="2" charset="-78"/>
              </a:rPr>
              <a:t> </a:t>
            </a:r>
            <a:endParaRPr lang="fa-IR" dirty="0" smtClean="0">
              <a:cs typeface="B Nazanin" panose="00000400000000000000" pitchFamily="2" charset="-78"/>
            </a:endParaRPr>
          </a:p>
          <a:p>
            <a:pPr marL="0" indent="0" algn="r" rtl="1">
              <a:buNone/>
            </a:pPr>
            <a:r>
              <a:rPr lang="en-US" sz="2000" dirty="0">
                <a:cs typeface="B Nazanin" panose="00000400000000000000" pitchFamily="2" charset="-78"/>
              </a:rPr>
              <a:t/>
            </a:r>
            <a:br>
              <a:rPr lang="en-US" sz="2000" dirty="0">
                <a:cs typeface="B Nazanin" panose="00000400000000000000" pitchFamily="2" charset="-78"/>
              </a:rPr>
            </a:br>
            <a:r>
              <a:rPr lang="ar-SA" sz="2800" dirty="0">
                <a:cs typeface="B Nazanin" panose="00000400000000000000" pitchFamily="2" charset="-78"/>
              </a:rPr>
              <a:t>سیستم های كنترل چراغ های راهنمایی تقاطع ها بایستی به گونه ای عمل كنند كه حداقل تاخیرها و توقف ها و حداكثر گذردهی و ایمنی را در تقاطع ها حاصل نماید</a:t>
            </a:r>
            <a:r>
              <a:rPr lang="en-US" sz="2800" dirty="0">
                <a:cs typeface="B Nazanin" panose="00000400000000000000" pitchFamily="2" charset="-78"/>
              </a:rPr>
              <a:t>.</a:t>
            </a:r>
            <a:r>
              <a:rPr lang="en-US" dirty="0">
                <a:cs typeface="B Nazanin" panose="00000400000000000000" pitchFamily="2" charset="-78"/>
              </a:rPr>
              <a:t> </a:t>
            </a:r>
            <a:endParaRPr lang="fa-IR" dirty="0" smtClean="0">
              <a:cs typeface="B Nazanin" panose="00000400000000000000" pitchFamily="2" charset="-78"/>
            </a:endParaRPr>
          </a:p>
          <a:p>
            <a:pPr marL="0" indent="0" algn="r" rtl="1">
              <a:buNone/>
            </a:pPr>
            <a:r>
              <a:rPr lang="en-US" sz="2000" dirty="0">
                <a:cs typeface="B Nazanin" panose="00000400000000000000" pitchFamily="2" charset="-78"/>
              </a:rPr>
              <a:t/>
            </a:r>
            <a:br>
              <a:rPr lang="en-US" sz="2000" dirty="0">
                <a:cs typeface="B Nazanin" panose="00000400000000000000" pitchFamily="2" charset="-78"/>
              </a:rPr>
            </a:br>
            <a:r>
              <a:rPr lang="fa-IR" sz="2000" dirty="0" smtClean="0">
                <a:solidFill>
                  <a:srgbClr val="C00000"/>
                </a:solidFill>
                <a:cs typeface="B Nazanin" panose="00000400000000000000" pitchFamily="2" charset="-78"/>
              </a:rPr>
              <a:t>۲</a:t>
            </a:r>
            <a:r>
              <a:rPr lang="fa-IR" sz="2000" dirty="0" smtClean="0">
                <a:cs typeface="B Nazanin" panose="00000400000000000000" pitchFamily="2" charset="-78"/>
              </a:rPr>
              <a:t>)</a:t>
            </a:r>
            <a:r>
              <a:rPr lang="ar-SA" sz="2600" dirty="0" smtClean="0">
                <a:solidFill>
                  <a:srgbClr val="7030A0"/>
                </a:solidFill>
                <a:cs typeface="B Nazanin" panose="00000400000000000000" pitchFamily="2" charset="-78"/>
              </a:rPr>
              <a:t>سیستم </a:t>
            </a:r>
            <a:r>
              <a:rPr lang="ar-SA" sz="2600" dirty="0">
                <a:solidFill>
                  <a:srgbClr val="7030A0"/>
                </a:solidFill>
                <a:cs typeface="B Nazanin" panose="00000400000000000000" pitchFamily="2" charset="-78"/>
              </a:rPr>
              <a:t>های هماهنگ یا مركزی كنترل </a:t>
            </a:r>
            <a:r>
              <a:rPr lang="ar-SA" sz="2600" dirty="0" smtClean="0">
                <a:solidFill>
                  <a:srgbClr val="7030A0"/>
                </a:solidFill>
                <a:cs typeface="B Nazanin" panose="00000400000000000000" pitchFamily="2" charset="-78"/>
              </a:rPr>
              <a:t>ترافیك</a:t>
            </a:r>
            <a:endParaRPr lang="fa-IR" sz="2600" dirty="0" smtClean="0">
              <a:solidFill>
                <a:srgbClr val="7030A0"/>
              </a:solidFill>
              <a:cs typeface="B Nazanin" panose="00000400000000000000" pitchFamily="2" charset="-78"/>
            </a:endParaRPr>
          </a:p>
          <a:p>
            <a:pPr marL="0" indent="0" algn="r" rtl="1">
              <a:buNone/>
            </a:pPr>
            <a:r>
              <a:rPr lang="en-US" sz="2000" dirty="0">
                <a:cs typeface="B Nazanin" panose="00000400000000000000" pitchFamily="2" charset="-78"/>
              </a:rPr>
              <a:t> </a:t>
            </a:r>
            <a:br>
              <a:rPr lang="en-US" sz="2000" dirty="0">
                <a:cs typeface="B Nazanin" panose="00000400000000000000" pitchFamily="2" charset="-78"/>
              </a:rPr>
            </a:br>
            <a:r>
              <a:rPr lang="ar-SA" sz="2800" dirty="0">
                <a:cs typeface="B Nazanin" panose="00000400000000000000" pitchFamily="2" charset="-78"/>
              </a:rPr>
              <a:t>با ایجاد ارتباط و هماهنگی بین عملكرد چراغ های راهنمایی تقاطع های مجاور و تولید موج سبز كمترین تاخیر در شبكه ترافیك شهری حاصل می شود. همچنین با ایجاد مركز كنترل ترافیك شهری، نظارت بر عملكرد كلیه چراغ های راهنمایی و وضعیت ترافیك در سطح شهر امكان پذیر می گردد</a:t>
            </a:r>
            <a:r>
              <a:rPr lang="en-US" sz="2800" dirty="0">
                <a:cs typeface="B Nazanin" panose="00000400000000000000" pitchFamily="2" charset="-78"/>
              </a:rPr>
              <a:t>.</a:t>
            </a:r>
            <a:br>
              <a:rPr lang="en-US" sz="2800" dirty="0">
                <a:cs typeface="B Nazanin" panose="00000400000000000000" pitchFamily="2" charset="-78"/>
              </a:rPr>
            </a:br>
            <a:endParaRPr lang="en-US" sz="2800" dirty="0">
              <a:cs typeface="B Nazanin" panose="00000400000000000000" pitchFamily="2" charset="-78"/>
            </a:endParaRPr>
          </a:p>
        </p:txBody>
      </p:sp>
    </p:spTree>
    <p:extLst>
      <p:ext uri="{BB962C8B-B14F-4D97-AF65-F5344CB8AC3E}">
        <p14:creationId xmlns:p14="http://schemas.microsoft.com/office/powerpoint/2010/main" val="18193471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229600" cy="4525963"/>
          </a:xfrm>
        </p:spPr>
        <p:txBody>
          <a:bodyPr>
            <a:normAutofit/>
          </a:bodyPr>
          <a:lstStyle/>
          <a:p>
            <a:pPr marL="0" indent="0" algn="r" rtl="1">
              <a:buNone/>
            </a:pPr>
            <a:r>
              <a:rPr lang="fa-IR" sz="2000" dirty="0" smtClean="0">
                <a:solidFill>
                  <a:srgbClr val="C00000"/>
                </a:solidFill>
                <a:cs typeface="B Nazanin" panose="00000400000000000000" pitchFamily="2" charset="-78"/>
              </a:rPr>
              <a:t>۳</a:t>
            </a:r>
            <a:r>
              <a:rPr lang="fa-IR" sz="2000" dirty="0" smtClean="0">
                <a:solidFill>
                  <a:srgbClr val="7030A0"/>
                </a:solidFill>
                <a:cs typeface="B Nazanin" panose="00000400000000000000" pitchFamily="2" charset="-78"/>
              </a:rPr>
              <a:t>)</a:t>
            </a:r>
            <a:r>
              <a:rPr lang="en-US" sz="2000" dirty="0" smtClean="0">
                <a:solidFill>
                  <a:srgbClr val="7030A0"/>
                </a:solidFill>
                <a:cs typeface="B Nazanin" panose="00000400000000000000" pitchFamily="2" charset="-78"/>
              </a:rPr>
              <a:t> </a:t>
            </a:r>
            <a:r>
              <a:rPr lang="ar-SA" sz="2000" dirty="0">
                <a:solidFill>
                  <a:srgbClr val="7030A0"/>
                </a:solidFill>
                <a:cs typeface="B Nazanin" panose="00000400000000000000" pitchFamily="2" charset="-78"/>
              </a:rPr>
              <a:t>سیستم های كنترل و هدایت ناوگان های عمومی</a:t>
            </a:r>
            <a:r>
              <a:rPr lang="en-US" sz="2000" dirty="0">
                <a:cs typeface="B Nazanin" panose="00000400000000000000" pitchFamily="2" charset="-78"/>
              </a:rPr>
              <a:t> </a:t>
            </a:r>
            <a:br>
              <a:rPr lang="en-US" sz="2000" dirty="0">
                <a:cs typeface="B Nazanin" panose="00000400000000000000" pitchFamily="2" charset="-78"/>
              </a:rPr>
            </a:br>
            <a:r>
              <a:rPr lang="ar-SA" sz="2000" dirty="0">
                <a:cs typeface="B Nazanin" panose="00000400000000000000" pitchFamily="2" charset="-78"/>
              </a:rPr>
              <a:t>به منظور افزایش بهره وری و نیز نظارت بهتر بر عملكرد رانندگان ناوگان هایی چون اتوبوسرانی، تاكسیرانی، اورژانس، آتش نشانی و گشت پلیس از سیستم های مدیریت ناوگان استفاده می شود. در این سیستم ها اطلاعات لحظه ای مربوط به موقعیت مكانی و وضعیت تك تك اعضای ناوگان در یك مركز كنترل جمع آوری می شود. این اطلاعات به كمك نرم افزارهای مناسب پردازش شده و با برنامه ریزی بهتر برای ناوگان هدایت رانندگان و اطلاع رسانی به مسافران و كاربران حداكثر بهره برداری از ظرفیت ناوگان عملی می شود</a:t>
            </a:r>
            <a:r>
              <a:rPr lang="en-US" sz="2000" dirty="0">
                <a:cs typeface="B Nazanin" panose="00000400000000000000" pitchFamily="2" charset="-78"/>
              </a:rPr>
              <a:t>. </a:t>
            </a:r>
            <a:br>
              <a:rPr lang="en-US" sz="2000" dirty="0">
                <a:cs typeface="B Nazanin" panose="00000400000000000000" pitchFamily="2" charset="-78"/>
              </a:rPr>
            </a:br>
            <a:endParaRPr lang="en-US" sz="2000" dirty="0">
              <a:cs typeface="B Nazanin"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3269673"/>
            <a:ext cx="3787899" cy="25252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171371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229600" cy="4525963"/>
          </a:xfrm>
        </p:spPr>
        <p:txBody>
          <a:bodyPr>
            <a:normAutofit/>
          </a:bodyPr>
          <a:lstStyle/>
          <a:p>
            <a:pPr marL="0" indent="0" algn="r" rtl="1">
              <a:buNone/>
            </a:pPr>
            <a:r>
              <a:rPr lang="fa-IR" sz="2000" dirty="0" smtClean="0">
                <a:solidFill>
                  <a:srgbClr val="C00000"/>
                </a:solidFill>
                <a:cs typeface="B Nazanin" panose="00000400000000000000" pitchFamily="2" charset="-78"/>
              </a:rPr>
              <a:t>۴</a:t>
            </a:r>
            <a:r>
              <a:rPr lang="fa-IR" sz="2000" dirty="0" smtClean="0">
                <a:solidFill>
                  <a:srgbClr val="7030A0"/>
                </a:solidFill>
                <a:cs typeface="B Nazanin" panose="00000400000000000000" pitchFamily="2" charset="-78"/>
              </a:rPr>
              <a:t>)</a:t>
            </a:r>
            <a:r>
              <a:rPr lang="en-US" sz="2000" dirty="0" smtClean="0">
                <a:solidFill>
                  <a:srgbClr val="7030A0"/>
                </a:solidFill>
                <a:cs typeface="B Nazanin" panose="00000400000000000000" pitchFamily="2" charset="-78"/>
              </a:rPr>
              <a:t> </a:t>
            </a:r>
            <a:r>
              <a:rPr lang="ar-SA" sz="2000" dirty="0">
                <a:solidFill>
                  <a:srgbClr val="7030A0"/>
                </a:solidFill>
                <a:cs typeface="B Nazanin" panose="00000400000000000000" pitchFamily="2" charset="-78"/>
              </a:rPr>
              <a:t>سیستم هدایت و مدیریت پاركینگ</a:t>
            </a:r>
            <a:r>
              <a:rPr lang="en-US" sz="2000" dirty="0">
                <a:cs typeface="B Nazanin" panose="00000400000000000000" pitchFamily="2" charset="-78"/>
              </a:rPr>
              <a:t> </a:t>
            </a:r>
            <a:br>
              <a:rPr lang="en-US" sz="2000" dirty="0">
                <a:cs typeface="B Nazanin" panose="00000400000000000000" pitchFamily="2" charset="-78"/>
              </a:rPr>
            </a:br>
            <a:r>
              <a:rPr lang="ar-SA" sz="2000" dirty="0">
                <a:cs typeface="B Nazanin" panose="00000400000000000000" pitchFamily="2" charset="-78"/>
              </a:rPr>
              <a:t>جمع آوری اطلاعات لحظه ای مربوط به ظرفیت پاركینگ ها و هدایت رانندگان به سمت پاركینگ های دارای ظرفیت خالی و نیز اعمال نرخ های متفاوت برای پاركینگ های حاشیه ای در طول شبانه روز از ابزارهایی هستند كه به بهره برداری بهینه از ظرفیت پاركینگ های موجود كمك می كنند</a:t>
            </a:r>
            <a:r>
              <a:rPr lang="en-US" sz="2000" dirty="0">
                <a:cs typeface="B Nazanin" panose="00000400000000000000" pitchFamily="2" charset="-78"/>
              </a:rPr>
              <a:t>. </a:t>
            </a:r>
            <a:endParaRPr lang="fa-IR" sz="2000" dirty="0" smtClean="0">
              <a:cs typeface="B Nazanin" panose="00000400000000000000" pitchFamily="2" charset="-78"/>
            </a:endParaRPr>
          </a:p>
          <a:p>
            <a:pPr marL="0" indent="0" algn="r" rtl="1">
              <a:buNone/>
            </a:pPr>
            <a:r>
              <a:rPr lang="en-US" sz="2000" dirty="0">
                <a:cs typeface="B Nazanin" panose="00000400000000000000" pitchFamily="2" charset="-78"/>
              </a:rPr>
              <a:t/>
            </a:r>
            <a:br>
              <a:rPr lang="en-US" sz="2000" dirty="0">
                <a:cs typeface="B Nazanin" panose="00000400000000000000" pitchFamily="2" charset="-78"/>
              </a:rPr>
            </a:br>
            <a:r>
              <a:rPr lang="fa-IR" sz="2000" dirty="0" smtClean="0">
                <a:solidFill>
                  <a:srgbClr val="C00000"/>
                </a:solidFill>
                <a:cs typeface="B Nazanin" panose="00000400000000000000" pitchFamily="2" charset="-78"/>
              </a:rPr>
              <a:t>۵</a:t>
            </a:r>
            <a:r>
              <a:rPr lang="fa-IR" sz="2000" dirty="0" smtClean="0">
                <a:cs typeface="B Nazanin" panose="00000400000000000000" pitchFamily="2" charset="-78"/>
              </a:rPr>
              <a:t>)</a:t>
            </a:r>
            <a:r>
              <a:rPr lang="en-US" sz="2000" dirty="0" smtClean="0">
                <a:cs typeface="B Nazanin" panose="00000400000000000000" pitchFamily="2" charset="-78"/>
              </a:rPr>
              <a:t> </a:t>
            </a:r>
            <a:r>
              <a:rPr lang="ar-SA" sz="2000" dirty="0">
                <a:solidFill>
                  <a:srgbClr val="7030A0"/>
                </a:solidFill>
                <a:cs typeface="B Nazanin" panose="00000400000000000000" pitchFamily="2" charset="-78"/>
              </a:rPr>
              <a:t>سیستم كنترل و مدیریت تراكم در بزرگراه ها</a:t>
            </a:r>
            <a:r>
              <a:rPr lang="en-US" sz="2000" dirty="0">
                <a:solidFill>
                  <a:srgbClr val="7030A0"/>
                </a:solidFill>
                <a:cs typeface="B Nazanin" panose="00000400000000000000" pitchFamily="2" charset="-78"/>
              </a:rPr>
              <a:t> </a:t>
            </a:r>
            <a:br>
              <a:rPr lang="en-US" sz="2000" dirty="0">
                <a:solidFill>
                  <a:srgbClr val="7030A0"/>
                </a:solidFill>
                <a:cs typeface="B Nazanin" panose="00000400000000000000" pitchFamily="2" charset="-78"/>
              </a:rPr>
            </a:br>
            <a:r>
              <a:rPr lang="ar-SA" sz="2000" dirty="0">
                <a:cs typeface="B Nazanin" panose="00000400000000000000" pitchFamily="2" charset="-78"/>
              </a:rPr>
              <a:t>با نصب </a:t>
            </a:r>
            <a:r>
              <a:rPr lang="ar-SA" sz="2000" dirty="0" smtClean="0">
                <a:cs typeface="B Nazanin" panose="00000400000000000000" pitchFamily="2" charset="-78"/>
              </a:rPr>
              <a:t>شناس</a:t>
            </a:r>
            <a:r>
              <a:rPr lang="fa-IR" sz="2000" dirty="0" smtClean="0">
                <a:cs typeface="B Nazanin" panose="00000400000000000000" pitchFamily="2" charset="-78"/>
              </a:rPr>
              <a:t>ا</a:t>
            </a:r>
            <a:r>
              <a:rPr lang="ar-SA" sz="2000" dirty="0" smtClean="0">
                <a:cs typeface="B Nazanin" panose="00000400000000000000" pitchFamily="2" charset="-78"/>
              </a:rPr>
              <a:t>گرهای </a:t>
            </a:r>
            <a:r>
              <a:rPr lang="ar-SA" sz="2000" dirty="0">
                <a:cs typeface="B Nazanin" panose="00000400000000000000" pitchFamily="2" charset="-78"/>
              </a:rPr>
              <a:t>ترافیكی در فواصل مناسب در مسیر بزرگراه ها اطلاعات لحظه ای مربوط به وضعیت ترافیك شبكه بزرگراهی جمع آوری شده و با كنترل دسترسی ها، اطلاع رسانی به رانندگان، رسیدگی سریعتر به وقایع و تصادفات، كنترل محدوده سرعت مجاز و. . . تراكم ترافیك در شبكه بزرگراهی كاهش داده شده و همچنین تراكم در شبكه حتی الامكان یكنواخت می </a:t>
            </a:r>
            <a:r>
              <a:rPr lang="ar-SA" sz="2000" dirty="0" smtClean="0">
                <a:cs typeface="B Nazanin" panose="00000400000000000000" pitchFamily="2" charset="-78"/>
              </a:rPr>
              <a:t>گردد</a:t>
            </a:r>
            <a:r>
              <a:rPr lang="fa-IR" sz="2000" dirty="0" smtClean="0">
                <a:cs typeface="B Nazanin" panose="00000400000000000000" pitchFamily="2" charset="-78"/>
              </a:rPr>
              <a:t>.</a:t>
            </a:r>
          </a:p>
          <a:p>
            <a:pPr marL="0" indent="0" algn="r" rtl="1">
              <a:buNone/>
            </a:pPr>
            <a:endParaRPr lang="fa-IR" sz="2000" dirty="0">
              <a:cs typeface="B Nazanin" panose="00000400000000000000" pitchFamily="2" charset="-78"/>
            </a:endParaRPr>
          </a:p>
        </p:txBody>
      </p:sp>
    </p:spTree>
    <p:extLst>
      <p:ext uri="{BB962C8B-B14F-4D97-AF65-F5344CB8AC3E}">
        <p14:creationId xmlns:p14="http://schemas.microsoft.com/office/powerpoint/2010/main" val="8246008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20072" y="1482181"/>
            <a:ext cx="3803784" cy="3886200"/>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668" y="550087"/>
            <a:ext cx="9371013"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2060848"/>
            <a:ext cx="4965204" cy="2752725"/>
          </a:xfrm>
          <a:prstGeom prst="rect">
            <a:avLst/>
          </a:prstGeom>
        </p:spPr>
      </p:pic>
    </p:spTree>
    <p:extLst>
      <p:ext uri="{BB962C8B-B14F-4D97-AF65-F5344CB8AC3E}">
        <p14:creationId xmlns:p14="http://schemas.microsoft.com/office/powerpoint/2010/main" val="15424085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620688"/>
            <a:ext cx="7543800" cy="4067544"/>
          </a:xfrm>
        </p:spPr>
        <p:txBody>
          <a:bodyPr>
            <a:normAutofit/>
          </a:bodyPr>
          <a:lstStyle/>
          <a:p>
            <a:pPr marL="0" indent="0" algn="r">
              <a:buNone/>
            </a:pPr>
            <a:r>
              <a:rPr lang="fa-IR" dirty="0"/>
              <a:t>سيستم‌هاي هوشمند حمل و نقل يكي از دستاوردهاي فناوري اطلاعات و ارتباطات در حمل و نقل است. و در تمام امور و زمينه‌هاي فرهنگي، سياسي، اقتصادي كشور تاثير بسزايي دارد . </a:t>
            </a:r>
            <a:r>
              <a:rPr lang="fa-IR" dirty="0" smtClean="0"/>
              <a:t> </a:t>
            </a:r>
            <a:r>
              <a:rPr lang="ar-SA" dirty="0" smtClean="0"/>
              <a:t>هدايت </a:t>
            </a:r>
            <a:r>
              <a:rPr lang="ar-SA" dirty="0"/>
              <a:t>پويای رانندگان به سمت بهترين مسير ممکن برای رسيدن به مقصدشان و پيش بينی نقاطی که ترافيک سنگين دارند، از ديگر امکاناتی است که يک شبکه هوشمند شهری را در اختيار ما قرار می دهد. </a:t>
            </a:r>
            <a:endParaRPr lang="en-US" dirty="0"/>
          </a:p>
          <a:p>
            <a:pPr marL="0" indent="0" algn="r">
              <a:buNone/>
            </a:pPr>
            <a:r>
              <a:rPr lang="fa-IR" dirty="0"/>
              <a:t>ردگيری خودکار و سيستم های موقعيت‌يابی باعث خواهند شد که عمليات حرکت با کارآيی بهتری انجام شود و در نهايت  </a:t>
            </a:r>
            <a:r>
              <a:rPr lang="fa-IR" dirty="0" smtClean="0"/>
              <a:t>باعث کاهش هزينه</a:t>
            </a:r>
            <a:r>
              <a:rPr lang="fa-IR" dirty="0"/>
              <a:t> های حمل و نقل، جلوگيری از ترافيک و تراکم خودروها در مناطق خاص و همچنين افزايش ايمنی عبور و مرور خواهند شد .</a:t>
            </a:r>
          </a:p>
          <a:p>
            <a:pPr marL="0" indent="0">
              <a:buNone/>
            </a:pP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005064"/>
            <a:ext cx="2762250" cy="1971675"/>
          </a:xfrm>
          <a:prstGeom prst="rect">
            <a:avLst/>
          </a:prstGeom>
        </p:spPr>
      </p:pic>
    </p:spTree>
    <p:extLst>
      <p:ext uri="{BB962C8B-B14F-4D97-AF65-F5344CB8AC3E}">
        <p14:creationId xmlns:p14="http://schemas.microsoft.com/office/powerpoint/2010/main" val="390879091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052736"/>
            <a:ext cx="7543800" cy="1524000"/>
          </a:xfrm>
        </p:spPr>
        <p:txBody>
          <a:bodyPr/>
          <a:lstStyle/>
          <a:p>
            <a:pPr algn="ctr"/>
            <a:r>
              <a:rPr lang="fa-IR" dirty="0" smtClean="0">
                <a:solidFill>
                  <a:schemeClr val="tx1"/>
                </a:solidFill>
                <a:cs typeface="B Nazanin" panose="00000400000000000000" pitchFamily="2" charset="-78"/>
              </a:rPr>
              <a:t>فناوری اطلاعات در سیستم های حمل ونقل</a:t>
            </a:r>
            <a:endParaRPr lang="en-US" dirty="0">
              <a:solidFill>
                <a:schemeClr val="tx1"/>
              </a:solidFill>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79512" y="3284983"/>
            <a:ext cx="3600400" cy="2625080"/>
          </a:xfrm>
          <a:prstGeom prst="rect">
            <a:avLst/>
          </a:prstGeom>
          <a:ln>
            <a:noFill/>
          </a:ln>
          <a:effectLst>
            <a:softEdge rad="112500"/>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8" y="3564060"/>
            <a:ext cx="2209800" cy="20669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3168772"/>
            <a:ext cx="2736304" cy="2857500"/>
          </a:xfrm>
          <a:prstGeom prst="rect">
            <a:avLst/>
          </a:prstGeom>
        </p:spPr>
      </p:pic>
    </p:spTree>
    <p:extLst>
      <p:ext uri="{BB962C8B-B14F-4D97-AF65-F5344CB8AC3E}">
        <p14:creationId xmlns:p14="http://schemas.microsoft.com/office/powerpoint/2010/main" val="196160532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6632"/>
            <a:ext cx="8229600" cy="4525963"/>
          </a:xfrm>
        </p:spPr>
        <p:txBody>
          <a:bodyPr>
            <a:normAutofit/>
          </a:bodyPr>
          <a:lstStyle/>
          <a:p>
            <a:pPr marL="0" indent="0" algn="r" rtl="1">
              <a:buNone/>
            </a:pPr>
            <a:r>
              <a:rPr lang="ar-SA" sz="2000" dirty="0" smtClean="0">
                <a:cs typeface="B Nazanin" panose="00000400000000000000" pitchFamily="2" charset="-78"/>
              </a:rPr>
              <a:t>روشن </a:t>
            </a:r>
            <a:r>
              <a:rPr lang="ar-SA" sz="2000" dirty="0">
                <a:cs typeface="B Nazanin" panose="00000400000000000000" pitchFamily="2" charset="-78"/>
              </a:rPr>
              <a:t>است بدین ترتیب پیشنهاد یك مسیر مطمئن و به دور از تراكم های ناخواسته توسط سیستمهای اطلاعاتی و هوشمند و انتخاب آن توسط مسافر در روانسازی جریان ترافیك تاثیر مطلوب و شایانی خواهد داشت. ضمن اینكه كاستن از مصرف سوخت خودرو و كاهش آلودگی هوا زمان سفر و بالا بردن ضریب اطمینان در رانندگی و آرامش در مسافر از نتایج مطلوب و دائمی آن بوده و از آثار سیستم های ناوبری پیشرفته</a:t>
            </a:r>
            <a:r>
              <a:rPr lang="en-US" sz="2000" dirty="0">
                <a:cs typeface="B Nazanin" panose="00000400000000000000" pitchFamily="2" charset="-78"/>
              </a:rPr>
              <a:t>ITS </a:t>
            </a:r>
            <a:r>
              <a:rPr lang="ar-SA" sz="2000" dirty="0">
                <a:cs typeface="B Nazanin" panose="00000400000000000000" pitchFamily="2" charset="-78"/>
              </a:rPr>
              <a:t>به شمار می آید. تكنیك اطلاع رسانی به رانندگان امروزه در شهر تهران بصورت رادیوئی و توسط كانال پیام و در برخی نقاط بر روی تابلوهای اطلاعاتی انجام می پذیرد كه از ابتدائی ترین شیوه های مطرح در مطلع نمودن رانندگان از شرایط ترافیكی محسوب </a:t>
            </a:r>
            <a:r>
              <a:rPr lang="ar-SA" sz="2000" dirty="0" smtClean="0">
                <a:cs typeface="B Nazanin" panose="00000400000000000000" pitchFamily="2" charset="-78"/>
              </a:rPr>
              <a:t>میگردد</a:t>
            </a:r>
            <a:r>
              <a:rPr lang="fa-IR" sz="2000" dirty="0" smtClean="0">
                <a:cs typeface="B Nazanin" panose="00000400000000000000" pitchFamily="2" charset="-78"/>
              </a:rPr>
              <a:t>.</a:t>
            </a:r>
            <a:endParaRPr lang="en-US" sz="2000" dirty="0">
              <a:cs typeface="B Nazanin"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3591269"/>
            <a:ext cx="3024336" cy="2354213"/>
          </a:xfrm>
          <a:prstGeom prst="rect">
            <a:avLst/>
          </a:prstGeom>
        </p:spPr>
      </p:pic>
    </p:spTree>
    <p:extLst>
      <p:ext uri="{BB962C8B-B14F-4D97-AF65-F5344CB8AC3E}">
        <p14:creationId xmlns:p14="http://schemas.microsoft.com/office/powerpoint/2010/main" val="204506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6163" y="-1178411"/>
            <a:ext cx="6984776" cy="4525963"/>
          </a:xfrm>
        </p:spPr>
        <p:txBody>
          <a:bodyPr>
            <a:normAutofit/>
          </a:bodyPr>
          <a:lstStyle/>
          <a:p>
            <a:pPr marL="0" indent="0" algn="r" rtl="1">
              <a:buNone/>
            </a:pPr>
            <a:r>
              <a:rPr lang="fa-IR" sz="2000" dirty="0" smtClean="0">
                <a:cs typeface="B Nazanin" panose="00000400000000000000" pitchFamily="2" charset="-78"/>
              </a:rPr>
              <a:t>منابع:</a:t>
            </a:r>
          </a:p>
          <a:p>
            <a:pPr marL="0" indent="0" algn="r" rtl="1">
              <a:buNone/>
            </a:pPr>
            <a:endParaRPr lang="fa-IR" sz="2000" dirty="0" smtClean="0">
              <a:cs typeface="B Nazanin" panose="00000400000000000000" pitchFamily="2" charset="-78"/>
            </a:endParaRPr>
          </a:p>
          <a:p>
            <a:pPr marL="0" indent="0" algn="r" rtl="1">
              <a:buNone/>
            </a:pPr>
            <a:r>
              <a:rPr lang="fa-IR" sz="2000" dirty="0" smtClean="0">
                <a:cs typeface="B Nazanin" panose="00000400000000000000" pitchFamily="2" charset="-78"/>
              </a:rPr>
              <a:t>- </a:t>
            </a:r>
            <a:r>
              <a:rPr lang="ar-SA" sz="2000" dirty="0" smtClean="0">
                <a:cs typeface="B Nazanin" panose="00000400000000000000" pitchFamily="2" charset="-78"/>
              </a:rPr>
              <a:t>مینو مومنی</a:t>
            </a:r>
            <a:r>
              <a:rPr lang="fa-IR" sz="2000" dirty="0" smtClean="0">
                <a:cs typeface="B Nazanin" panose="00000400000000000000" pitchFamily="2" charset="-78"/>
              </a:rPr>
              <a:t>،</a:t>
            </a:r>
            <a:r>
              <a:rPr lang="ar-SA" sz="2000" dirty="0" smtClean="0">
                <a:cs typeface="B Nazanin" panose="00000400000000000000" pitchFamily="2" charset="-78"/>
              </a:rPr>
              <a:t>مرکز </a:t>
            </a:r>
            <a:r>
              <a:rPr lang="ar-SA" sz="2000" dirty="0">
                <a:cs typeface="B Nazanin" panose="00000400000000000000" pitchFamily="2" charset="-78"/>
              </a:rPr>
              <a:t>توسعه و </a:t>
            </a:r>
            <a:r>
              <a:rPr lang="ar-SA" sz="2000" dirty="0" smtClean="0">
                <a:cs typeface="B Nazanin" panose="00000400000000000000" pitchFamily="2" charset="-78"/>
              </a:rPr>
              <a:t>تبادل </a:t>
            </a:r>
            <a:r>
              <a:rPr lang="ar-SA" sz="2000" dirty="0">
                <a:cs typeface="B Nazanin" panose="00000400000000000000" pitchFamily="2" charset="-78"/>
              </a:rPr>
              <a:t>دانش فناوری </a:t>
            </a:r>
            <a:r>
              <a:rPr lang="ar-SA" sz="2000" dirty="0" smtClean="0">
                <a:cs typeface="B Nazanin" panose="00000400000000000000" pitchFamily="2" charset="-78"/>
              </a:rPr>
              <a:t>اطلاعات</a:t>
            </a:r>
            <a:endParaRPr lang="fa-IR" sz="2000" dirty="0" smtClean="0">
              <a:cs typeface="B Nazanin" panose="00000400000000000000" pitchFamily="2" charset="-78"/>
            </a:endParaRPr>
          </a:p>
          <a:p>
            <a:pPr marL="0" indent="0" algn="r" rtl="1">
              <a:buNone/>
            </a:pPr>
            <a:r>
              <a:rPr lang="fa-IR" sz="2000" dirty="0" smtClean="0">
                <a:cs typeface="B Nazanin" panose="00000400000000000000" pitchFamily="2" charset="-78"/>
              </a:rPr>
              <a:t>-سایت </a:t>
            </a:r>
            <a:r>
              <a:rPr lang="en-US" sz="2000" dirty="0" smtClean="0">
                <a:cs typeface="B Nazanin" panose="00000400000000000000" pitchFamily="2" charset="-78"/>
                <a:hlinkClick r:id="rId2"/>
              </a:rPr>
              <a:t>www.itsiran.ir</a:t>
            </a:r>
            <a:endParaRPr lang="fa-IR" sz="2000" dirty="0" smtClean="0">
              <a:cs typeface="B Nazanin" panose="00000400000000000000" pitchFamily="2" charset="-78"/>
            </a:endParaRPr>
          </a:p>
          <a:p>
            <a:pPr marL="0" indent="0" algn="r" rtl="1">
              <a:buNone/>
            </a:pPr>
            <a:r>
              <a:rPr lang="fa-IR" sz="2000" dirty="0" smtClean="0">
                <a:cs typeface="B Nazanin" panose="00000400000000000000" pitchFamily="2" charset="-78"/>
              </a:rPr>
              <a:t>- </a:t>
            </a:r>
            <a:r>
              <a:rPr lang="ar-SA" sz="2000" dirty="0" smtClean="0">
                <a:cs typeface="B Nazanin" panose="00000400000000000000" pitchFamily="2" charset="-78"/>
              </a:rPr>
              <a:t>روزنامه </a:t>
            </a:r>
            <a:r>
              <a:rPr lang="ar-SA" sz="2000" dirty="0">
                <a:cs typeface="B Nazanin" panose="00000400000000000000" pitchFamily="2" charset="-78"/>
              </a:rPr>
              <a:t>جوان</a:t>
            </a:r>
            <a:endParaRPr lang="en-US" sz="2000" dirty="0">
              <a:cs typeface="B Nazanin" panose="00000400000000000000"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772816"/>
            <a:ext cx="6012160" cy="37576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099728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00" fill="hold"/>
                                        <p:tgtEl>
                                          <p:spTgt spid="5"/>
                                        </p:tgtEl>
                                        <p:attrNameLst>
                                          <p:attrName>style.color</p:attrName>
                                        </p:attrNameLst>
                                      </p:cBhvr>
                                      <p:by>
                                        <p:hsl h="0" s="-12549" l="-25098"/>
                                      </p:by>
                                    </p:animClr>
                                    <p:animClr clrSpc="hsl" dir="cw">
                                      <p:cBhvr>
                                        <p:cTn id="7" dur="500" fill="hold"/>
                                        <p:tgtEl>
                                          <p:spTgt spid="5"/>
                                        </p:tgtEl>
                                        <p:attrNameLst>
                                          <p:attrName>fillcolor</p:attrName>
                                        </p:attrNameLst>
                                      </p:cBhvr>
                                      <p:by>
                                        <p:hsl h="0" s="-12549" l="-25098"/>
                                      </p:by>
                                    </p:animClr>
                                    <p:animClr clrSpc="hsl" dir="cw">
                                      <p:cBhvr>
                                        <p:cTn id="8" dur="500" fill="hold"/>
                                        <p:tgtEl>
                                          <p:spTgt spid="5"/>
                                        </p:tgtEl>
                                        <p:attrNameLst>
                                          <p:attrName>stroke.color</p:attrName>
                                        </p:attrNameLst>
                                      </p:cBhvr>
                                      <p:by>
                                        <p:hsl h="0" s="-12549" l="-25098"/>
                                      </p:by>
                                    </p:animClr>
                                    <p:set>
                                      <p:cBhvr>
                                        <p:cTn id="9" dur="500" fill="hold"/>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4"/>
            <a:ext cx="8291264" cy="4525963"/>
          </a:xfrm>
        </p:spPr>
        <p:txBody>
          <a:bodyPr>
            <a:normAutofit lnSpcReduction="10000"/>
          </a:bodyPr>
          <a:lstStyle/>
          <a:p>
            <a:pPr marL="0" indent="0" algn="r" rtl="1">
              <a:buNone/>
            </a:pPr>
            <a:r>
              <a:rPr lang="fa-IR" sz="3200" b="1" dirty="0" smtClean="0">
                <a:solidFill>
                  <a:schemeClr val="bg2">
                    <a:lumMod val="10000"/>
                  </a:schemeClr>
                </a:solidFill>
                <a:cs typeface="B Nazanin" panose="00000400000000000000" pitchFamily="2" charset="-78"/>
              </a:rPr>
              <a:t>نقش فن آوری اطلاعات</a:t>
            </a:r>
          </a:p>
          <a:p>
            <a:pPr marL="0" indent="0" algn="r" rtl="1">
              <a:buNone/>
            </a:pPr>
            <a:endParaRPr lang="en-US" sz="2000" dirty="0" smtClean="0">
              <a:cs typeface="B Nazanin" panose="00000400000000000000" pitchFamily="2" charset="-78"/>
            </a:endParaRPr>
          </a:p>
          <a:p>
            <a:pPr marL="0" indent="0" algn="r" rtl="1">
              <a:buNone/>
            </a:pPr>
            <a:r>
              <a:rPr lang="ar-SA" sz="2000" dirty="0" smtClean="0">
                <a:cs typeface="B Nazanin" panose="00000400000000000000" pitchFamily="2" charset="-78"/>
              </a:rPr>
              <a:t>فناوری </a:t>
            </a:r>
            <a:r>
              <a:rPr lang="ar-SA" sz="2000" dirty="0">
                <a:cs typeface="B Nazanin" panose="00000400000000000000" pitchFamily="2" charset="-78"/>
              </a:rPr>
              <a:t>اطلاعات یا </a:t>
            </a:r>
            <a:r>
              <a:rPr lang="en-US" sz="2000" dirty="0">
                <a:cs typeface="B Nazanin" panose="00000400000000000000" pitchFamily="2" charset="-78"/>
              </a:rPr>
              <a:t>IT</a:t>
            </a:r>
            <a:r>
              <a:rPr lang="ar-SA" sz="2000" dirty="0">
                <a:cs typeface="B Nazanin" panose="00000400000000000000" pitchFamily="2" charset="-78"/>
              </a:rPr>
              <a:t>   به عنوان عمده ترین محور تحول و توسعه در جهان منظور شده است و دستاوردهای ناشی از آن، آن چنان با زندگی مردم عجین گردیده که روی گردانی از آن، اختلالی عظیم در جامعه و رفاه و آسایش مردم به وجود می آورد. </a:t>
            </a:r>
            <a:br>
              <a:rPr lang="ar-SA" sz="2000" dirty="0">
                <a:cs typeface="B Nazanin" panose="00000400000000000000" pitchFamily="2" charset="-78"/>
              </a:rPr>
            </a:br>
            <a:r>
              <a:rPr lang="ar-SA" sz="2000" dirty="0">
                <a:cs typeface="B Nazanin" panose="00000400000000000000" pitchFamily="2" charset="-78"/>
              </a:rPr>
              <a:t>برای مثال، کامپیوتری شدن بسیاری از امور جاری مردم، انجام بسیاری از کارهای روزمره بانکی با استفاده از اینترنت و شبکه های ارتباطی در منزل و خانه ها، آموزش الکترونیکی و مجازی و عدم نیاز به حضور در کلاسهای درس، توسعه و ترویج تجارت الکترونیکی از نتایج و دستاوردهای فناوری اطلاعات است؛ عواملی که هر چند، در مراحل اولیه رشد و تکامل قرار دارند، اما در همین حد نیز در رفاه و آسایش انسان نقش بسیار مهمی دارند.</a:t>
            </a:r>
            <a:br>
              <a:rPr lang="ar-SA" sz="2000" dirty="0">
                <a:cs typeface="B Nazanin" panose="00000400000000000000" pitchFamily="2" charset="-78"/>
              </a:rPr>
            </a:br>
            <a:r>
              <a:rPr lang="ar-SA" sz="2000" dirty="0">
                <a:cs typeface="B Nazanin" panose="00000400000000000000" pitchFamily="2" charset="-78"/>
              </a:rPr>
              <a:t>از همین رو امروزه تمامی کشورها در زمینه فناوری اطلاعات و عمومیت بخشیدن به آن در جامعه تلاشی پیگیر دارند. در کشور ما نیز برای تربیت نیروی متخصص و کارآمد در زمینه </a:t>
            </a:r>
            <a:r>
              <a:rPr lang="en-US" sz="2000" dirty="0">
                <a:cs typeface="B Nazanin" panose="00000400000000000000" pitchFamily="2" charset="-78"/>
              </a:rPr>
              <a:t>IT</a:t>
            </a:r>
            <a:r>
              <a:rPr lang="ar-SA" sz="2000" dirty="0">
                <a:cs typeface="B Nazanin" panose="00000400000000000000" pitchFamily="2" charset="-78"/>
              </a:rPr>
              <a:t> و حرکت سریع در این عرصه، رشته </a:t>
            </a:r>
            <a:r>
              <a:rPr lang="en-US" sz="2000" dirty="0">
                <a:cs typeface="B Nazanin" panose="00000400000000000000" pitchFamily="2" charset="-78"/>
              </a:rPr>
              <a:t>IT</a:t>
            </a:r>
            <a:r>
              <a:rPr lang="ar-SA" sz="2000" dirty="0">
                <a:cs typeface="B Nazanin" panose="00000400000000000000" pitchFamily="2" charset="-78"/>
              </a:rPr>
              <a:t> در دانشگاهها و مرکز آموزش عالی ارائه می شود.</a:t>
            </a:r>
            <a:br>
              <a:rPr lang="ar-SA" sz="2000" dirty="0">
                <a:cs typeface="B Nazanin" panose="00000400000000000000" pitchFamily="2" charset="-78"/>
              </a:rPr>
            </a:br>
            <a:r>
              <a:rPr lang="ar-SA" sz="2000" dirty="0">
                <a:cs typeface="B Nazanin" panose="00000400000000000000" pitchFamily="2" charset="-78"/>
              </a:rPr>
              <a:t> </a:t>
            </a:r>
            <a:br>
              <a:rPr lang="ar-SA" sz="2000" dirty="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30243308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29600" cy="4525963"/>
          </a:xfrm>
        </p:spPr>
        <p:txBody>
          <a:bodyPr>
            <a:noAutofit/>
          </a:bodyPr>
          <a:lstStyle/>
          <a:p>
            <a:pPr marL="0" indent="0" algn="r" rtl="1">
              <a:buNone/>
            </a:pPr>
            <a:r>
              <a:rPr lang="ar-SA" sz="2000" b="1" dirty="0">
                <a:solidFill>
                  <a:schemeClr val="accent5">
                    <a:lumMod val="75000"/>
                  </a:schemeClr>
                </a:solidFill>
                <a:cs typeface="B Nazanin" panose="00000400000000000000" pitchFamily="2" charset="-78"/>
              </a:rPr>
              <a:t/>
            </a:r>
            <a:br>
              <a:rPr lang="ar-SA" sz="2000" b="1" dirty="0">
                <a:solidFill>
                  <a:schemeClr val="accent5">
                    <a:lumMod val="75000"/>
                  </a:schemeClr>
                </a:solidFill>
                <a:cs typeface="B Nazanin" panose="00000400000000000000" pitchFamily="2" charset="-78"/>
              </a:rPr>
            </a:br>
            <a:r>
              <a:rPr lang="ar-SA" sz="2000" b="1" dirty="0">
                <a:solidFill>
                  <a:schemeClr val="accent5">
                    <a:lumMod val="75000"/>
                  </a:schemeClr>
                </a:solidFill>
                <a:cs typeface="B Nazanin" panose="00000400000000000000" pitchFamily="2" charset="-78"/>
              </a:rPr>
              <a:t> </a:t>
            </a:r>
            <a:r>
              <a:rPr lang="ar-SA" b="1" dirty="0">
                <a:solidFill>
                  <a:schemeClr val="bg2">
                    <a:lumMod val="10000"/>
                  </a:schemeClr>
                </a:solidFill>
                <a:cs typeface="B Nazanin" panose="00000400000000000000" pitchFamily="2" charset="-78"/>
              </a:rPr>
              <a:t>بررسي نقش فن آوري اطلاعات و ارتباطات در حمل ونقل كالا با تاكيد بر كشورهاي در حال توسعه</a:t>
            </a:r>
            <a:r>
              <a:rPr lang="ar-SA" sz="3200" b="1" dirty="0">
                <a:solidFill>
                  <a:schemeClr val="accent5">
                    <a:lumMod val="75000"/>
                  </a:schemeClr>
                </a:solidFill>
                <a:cs typeface="B Nazanin" panose="00000400000000000000" pitchFamily="2" charset="-78"/>
              </a:rPr>
              <a:t/>
            </a:r>
            <a:br>
              <a:rPr lang="ar-SA" sz="3200" b="1" dirty="0">
                <a:solidFill>
                  <a:schemeClr val="accent5">
                    <a:lumMod val="75000"/>
                  </a:schemeClr>
                </a:solidFill>
                <a:cs typeface="B Nazanin" panose="00000400000000000000" pitchFamily="2" charset="-78"/>
              </a:rPr>
            </a:br>
            <a:r>
              <a:rPr lang="ar-SA" sz="2000" b="1" dirty="0">
                <a:solidFill>
                  <a:schemeClr val="accent5">
                    <a:lumMod val="75000"/>
                  </a:schemeClr>
                </a:solidFill>
                <a:cs typeface="B Nazanin" panose="00000400000000000000" pitchFamily="2" charset="-78"/>
              </a:rPr>
              <a:t/>
            </a:r>
            <a:br>
              <a:rPr lang="ar-SA" sz="2000" b="1" dirty="0">
                <a:solidFill>
                  <a:schemeClr val="accent5">
                    <a:lumMod val="75000"/>
                  </a:schemeClr>
                </a:solidFill>
                <a:cs typeface="B Nazanin" panose="00000400000000000000" pitchFamily="2" charset="-78"/>
              </a:rPr>
            </a:br>
            <a:r>
              <a:rPr lang="ar-SA" sz="2000" dirty="0">
                <a:cs typeface="B Nazanin" panose="00000400000000000000" pitchFamily="2" charset="-78"/>
              </a:rPr>
              <a:t>رقابت پذيري و اثربخشي صادرات يك كشور صرف نظر از ظرفيت هاي توليدي مناسب به توانايي كشور در ارسال كالا به </a:t>
            </a:r>
            <a:r>
              <a:rPr lang="ar-SA" sz="2000" dirty="0" smtClean="0">
                <a:cs typeface="B Nazanin" panose="00000400000000000000" pitchFamily="2" charset="-78"/>
              </a:rPr>
              <a:t>بازارهاي </a:t>
            </a:r>
            <a:r>
              <a:rPr lang="ar-SA" sz="2000" dirty="0">
                <a:cs typeface="B Nazanin" panose="00000400000000000000" pitchFamily="2" charset="-78"/>
              </a:rPr>
              <a:t>خارجي با كمترين قيمت ممكن و تحت شرايط درخواستي مشتريان و واردكنندگان، بسيار وابسته است. در اين راستا </a:t>
            </a:r>
            <a:r>
              <a:rPr lang="ar-SA" sz="2000" dirty="0" smtClean="0">
                <a:cs typeface="B Nazanin" panose="00000400000000000000" pitchFamily="2" charset="-78"/>
              </a:rPr>
              <a:t>مي </a:t>
            </a:r>
            <a:r>
              <a:rPr lang="ar-SA" sz="2000" dirty="0">
                <a:cs typeface="B Nazanin" panose="00000400000000000000" pitchFamily="2" charset="-78"/>
              </a:rPr>
              <a:t>توان كيفيت دستر سي و </a:t>
            </a:r>
            <a:r>
              <a:rPr lang="ar-SA" sz="2000" dirty="0" smtClean="0">
                <a:cs typeface="B Nazanin" panose="00000400000000000000" pitchFamily="2" charset="-78"/>
              </a:rPr>
              <a:t>هزينه </a:t>
            </a:r>
            <a:r>
              <a:rPr lang="ar-SA" sz="2000" dirty="0">
                <a:cs typeface="B Nazanin" panose="00000400000000000000" pitchFamily="2" charset="-78"/>
              </a:rPr>
              <a:t>هاي </a:t>
            </a:r>
            <a:r>
              <a:rPr lang="ar-SA" sz="2000" dirty="0" smtClean="0">
                <a:cs typeface="B Nazanin" panose="00000400000000000000" pitchFamily="2" charset="-78"/>
              </a:rPr>
              <a:t>حمل </a:t>
            </a:r>
            <a:r>
              <a:rPr lang="ar-SA" sz="2000" dirty="0">
                <a:cs typeface="B Nazanin" panose="00000400000000000000" pitchFamily="2" charset="-78"/>
              </a:rPr>
              <a:t>و نقل را به عنوان </a:t>
            </a:r>
            <a:r>
              <a:rPr lang="ar-SA" sz="2000" dirty="0" smtClean="0">
                <a:cs typeface="B Nazanin" panose="00000400000000000000" pitchFamily="2" charset="-78"/>
              </a:rPr>
              <a:t>شاخصه </a:t>
            </a:r>
            <a:r>
              <a:rPr lang="ar-SA" sz="2000" dirty="0">
                <a:cs typeface="B Nazanin" panose="00000400000000000000" pitchFamily="2" charset="-78"/>
              </a:rPr>
              <a:t>هاي اصلي در تعيين ظرفيت سيستم حمل و نقل در زنجيره تأمين در </a:t>
            </a:r>
            <a:r>
              <a:rPr lang="ar-SA" sz="2000" dirty="0" smtClean="0">
                <a:cs typeface="B Nazanin" panose="00000400000000000000" pitchFamily="2" charset="-78"/>
              </a:rPr>
              <a:t>نظرگرفت</a:t>
            </a:r>
            <a:r>
              <a:rPr lang="ar-SA" sz="2000" dirty="0">
                <a:cs typeface="B Nazanin" panose="00000400000000000000" pitchFamily="2" charset="-78"/>
              </a:rPr>
              <a:t>. در كشورهاي در حال توسعه هزينه صادرات به طور متوسط 2 تا 3 برابر حقوق گمركي كشور واردكننده است و بنابراين </a:t>
            </a:r>
            <a:r>
              <a:rPr lang="ar-SA" sz="2000" dirty="0" smtClean="0">
                <a:cs typeface="B Nazanin" panose="00000400000000000000" pitchFamily="2" charset="-78"/>
              </a:rPr>
              <a:t>هزينه </a:t>
            </a:r>
            <a:r>
              <a:rPr lang="ar-SA" sz="2000" dirty="0">
                <a:cs typeface="B Nazanin" panose="00000400000000000000" pitchFamily="2" charset="-78"/>
              </a:rPr>
              <a:t>هاي حمل و نقل يكي از </a:t>
            </a:r>
            <a:r>
              <a:rPr lang="ar-SA" sz="2000" dirty="0" smtClean="0">
                <a:cs typeface="B Nazanin" panose="00000400000000000000" pitchFamily="2" charset="-78"/>
              </a:rPr>
              <a:t>اصلي </a:t>
            </a:r>
            <a:r>
              <a:rPr lang="ar-SA" sz="2000" dirty="0">
                <a:cs typeface="B Nazanin" panose="00000400000000000000" pitchFamily="2" charset="-78"/>
              </a:rPr>
              <a:t>ترين چالشهاي پيشبرد كشورهاي در حال توسعه در دسترسي به بازارهاي خارجي </a:t>
            </a:r>
            <a:r>
              <a:rPr lang="ar-SA" sz="2000" dirty="0" smtClean="0">
                <a:cs typeface="B Nazanin" panose="00000400000000000000" pitchFamily="2" charset="-78"/>
              </a:rPr>
              <a:t>است.</a:t>
            </a:r>
            <a:r>
              <a:rPr lang="fa-IR" sz="2000" dirty="0" smtClean="0">
                <a:cs typeface="B Nazanin" panose="00000400000000000000" pitchFamily="2" charset="-78"/>
              </a:rPr>
              <a:t> </a:t>
            </a:r>
            <a:r>
              <a:rPr lang="ar-SA" sz="2000" dirty="0" smtClean="0">
                <a:cs typeface="B Nazanin" panose="00000400000000000000" pitchFamily="2" charset="-78"/>
              </a:rPr>
              <a:t>از </a:t>
            </a:r>
            <a:r>
              <a:rPr lang="ar-SA" sz="2000" dirty="0">
                <a:cs typeface="B Nazanin" panose="00000400000000000000" pitchFamily="2" charset="-78"/>
              </a:rPr>
              <a:t>سوي ديگر تحولات اخير در </a:t>
            </a:r>
            <a:r>
              <a:rPr lang="ar-SA" sz="2000" dirty="0" smtClean="0">
                <a:cs typeface="B Nazanin" panose="00000400000000000000" pitchFamily="2" charset="-78"/>
              </a:rPr>
              <a:t>فن </a:t>
            </a:r>
            <a:r>
              <a:rPr lang="ar-SA" sz="2000" dirty="0">
                <a:cs typeface="B Nazanin" panose="00000400000000000000" pitchFamily="2" charset="-78"/>
              </a:rPr>
              <a:t>آوري اطلاعات وارتباطات ونيز كاربرد تجارت الكترونيكي در توليد وتجارت جهاني بستري را فراهم نموده است كه در صورت استفاده مؤثر وبهينه ازآن مي توان بسياري از چالشهاي موجود در اين صنعت را مرتفع </a:t>
            </a:r>
            <a:r>
              <a:rPr lang="ar-SA" sz="2000" dirty="0" smtClean="0">
                <a:cs typeface="B Nazanin" panose="00000400000000000000" pitchFamily="2" charset="-78"/>
              </a:rPr>
              <a:t>ساخت</a:t>
            </a:r>
            <a:r>
              <a:rPr lang="ar-SA" sz="2000" dirty="0">
                <a:cs typeface="B Nazanin" panose="00000400000000000000" pitchFamily="2" charset="-78"/>
              </a:rPr>
              <a:t>. </a:t>
            </a:r>
            <a:endParaRPr lang="en-US" sz="2000" dirty="0">
              <a:cs typeface="B Nazanin" panose="00000400000000000000" pitchFamily="2" charset="-78"/>
            </a:endParaRPr>
          </a:p>
        </p:txBody>
      </p:sp>
    </p:spTree>
    <p:extLst>
      <p:ext uri="{BB962C8B-B14F-4D97-AF65-F5344CB8AC3E}">
        <p14:creationId xmlns:p14="http://schemas.microsoft.com/office/powerpoint/2010/main" val="25399460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92696"/>
            <a:ext cx="8229600" cy="4525963"/>
          </a:xfrm>
        </p:spPr>
        <p:txBody>
          <a:bodyPr>
            <a:normAutofit/>
          </a:bodyPr>
          <a:lstStyle/>
          <a:p>
            <a:pPr marL="0" indent="0" algn="r" rtl="1">
              <a:buNone/>
            </a:pPr>
            <a:r>
              <a:rPr lang="ar-SA" sz="2800" b="1" dirty="0">
                <a:solidFill>
                  <a:schemeClr val="tx2">
                    <a:lumMod val="50000"/>
                  </a:schemeClr>
                </a:solidFill>
                <a:cs typeface="B Nazanin" panose="00000400000000000000" pitchFamily="2" charset="-78"/>
              </a:rPr>
              <a:t>سيستم هاي هوشمند حمل ونقل (</a:t>
            </a:r>
            <a:r>
              <a:rPr lang="en-US" sz="2800" b="1" dirty="0">
                <a:solidFill>
                  <a:schemeClr val="tx2">
                    <a:lumMod val="50000"/>
                  </a:schemeClr>
                </a:solidFill>
                <a:cs typeface="B Nazanin" panose="00000400000000000000" pitchFamily="2" charset="-78"/>
              </a:rPr>
              <a:t>ITS</a:t>
            </a:r>
            <a:r>
              <a:rPr lang="ar-SA" sz="2800" b="1" dirty="0">
                <a:solidFill>
                  <a:schemeClr val="tx2">
                    <a:lumMod val="50000"/>
                  </a:schemeClr>
                </a:solidFill>
                <a:cs typeface="B Nazanin" panose="00000400000000000000" pitchFamily="2" charset="-78"/>
              </a:rPr>
              <a:t>) چيست؟ </a:t>
            </a:r>
            <a:br>
              <a:rPr lang="ar-SA" sz="2800" b="1" dirty="0">
                <a:solidFill>
                  <a:schemeClr val="tx2">
                    <a:lumMod val="50000"/>
                  </a:schemeClr>
                </a:solidFill>
                <a:cs typeface="B Nazanin" panose="00000400000000000000" pitchFamily="2" charset="-78"/>
              </a:rPr>
            </a:br>
            <a:r>
              <a:rPr lang="ar-SA" sz="2000" dirty="0">
                <a:solidFill>
                  <a:schemeClr val="tx2">
                    <a:lumMod val="50000"/>
                  </a:schemeClr>
                </a:solidFill>
                <a:cs typeface="B Nazanin" panose="00000400000000000000" pitchFamily="2" charset="-78"/>
              </a:rPr>
              <a:t/>
            </a:r>
            <a:br>
              <a:rPr lang="ar-SA" sz="2000" dirty="0">
                <a:solidFill>
                  <a:schemeClr val="tx2">
                    <a:lumMod val="50000"/>
                  </a:schemeClr>
                </a:solidFill>
                <a:cs typeface="B Nazanin" panose="00000400000000000000" pitchFamily="2" charset="-78"/>
              </a:rPr>
            </a:br>
            <a:r>
              <a:rPr lang="ar-SA" sz="2000" dirty="0">
                <a:cs typeface="B Nazanin" panose="00000400000000000000" pitchFamily="2" charset="-78"/>
              </a:rPr>
              <a:t/>
            </a:r>
            <a:br>
              <a:rPr lang="ar-SA" sz="2000" dirty="0">
                <a:cs typeface="B Nazanin" panose="00000400000000000000" pitchFamily="2" charset="-78"/>
              </a:rPr>
            </a:br>
            <a:r>
              <a:rPr lang="ar-SA" sz="2000" dirty="0">
                <a:cs typeface="B Nazanin" panose="00000400000000000000" pitchFamily="2" charset="-78"/>
              </a:rPr>
              <a:t>در سالهاي اخير، جوامع پيشرفته با بهره گيري از امکاناتی که امروزه بعنوان ره آوردهای فناوري اطلاعات (</a:t>
            </a:r>
            <a:r>
              <a:rPr lang="en-US" sz="2000" dirty="0">
                <a:cs typeface="B Nazanin" panose="00000400000000000000" pitchFamily="2" charset="-78"/>
              </a:rPr>
              <a:t>IT</a:t>
            </a:r>
            <a:r>
              <a:rPr lang="ar-SA" sz="2000" dirty="0">
                <a:cs typeface="B Nazanin" panose="00000400000000000000" pitchFamily="2" charset="-78"/>
              </a:rPr>
              <a:t>) شناخته ميشوند، با ايجاد سيستمهاي هوشمند حمل و نقل ( </a:t>
            </a:r>
            <a:r>
              <a:rPr lang="en-US" sz="2000" dirty="0">
                <a:cs typeface="B Nazanin" panose="00000400000000000000" pitchFamily="2" charset="-78"/>
              </a:rPr>
              <a:t>ITS</a:t>
            </a:r>
            <a:r>
              <a:rPr lang="ar-SA" sz="2000" dirty="0">
                <a:cs typeface="B Nazanin" panose="00000400000000000000" pitchFamily="2" charset="-78"/>
              </a:rPr>
              <a:t> ) يك زيرساخت مناسب جهت دستيابي متخصصين ترافيك به فناوري هاي مناسب در ‌برنامه ريزي ، هدايت و كنترل ترافيك را فراهم آورده‌اند. كه با فرض مثبت بودن اين پيشرفتها و وضعيت كنوني 16سيستم اصلي و بيش از 160خدمت از </a:t>
            </a:r>
            <a:r>
              <a:rPr lang="en-US" sz="2000" dirty="0">
                <a:cs typeface="B Nazanin" panose="00000400000000000000" pitchFamily="2" charset="-78"/>
              </a:rPr>
              <a:t>ITS</a:t>
            </a:r>
            <a:r>
              <a:rPr lang="ar-SA" sz="2000" dirty="0">
                <a:cs typeface="B Nazanin" panose="00000400000000000000" pitchFamily="2" charset="-78"/>
              </a:rPr>
              <a:t> تامين گرديده است. </a:t>
            </a:r>
            <a:br>
              <a:rPr lang="ar-SA" sz="2000" dirty="0">
                <a:cs typeface="B Nazanin" panose="00000400000000000000" pitchFamily="2" charset="-78"/>
              </a:rPr>
            </a:br>
            <a:r>
              <a:rPr lang="ar-SA" sz="2000" dirty="0">
                <a:cs typeface="B Nazanin" panose="00000400000000000000" pitchFamily="2" charset="-78"/>
              </a:rPr>
              <a:t>در همين راستا ، دستيابي به اهداف برنامه ريزان حمل و نقل كه همواره افزايش ايمني و آرامش در سفر، كاهش هزينه و اثرات نامطلوب زيست محيطي ، ‌كاهش مصرف انرژي و تأخيرهاي ناخواسته در طول سفر و در نهايت جلب رضايت مسافرين و روانسازي جريان ترافيك و حمل و نقل ميباشد را به دنبال خواهند داشت. </a:t>
            </a:r>
            <a:br>
              <a:rPr lang="ar-SA" sz="2000" dirty="0">
                <a:cs typeface="B Nazanin" panose="00000400000000000000" pitchFamily="2" charset="-78"/>
              </a:rPr>
            </a:br>
            <a:endParaRPr lang="en-US" sz="2000" dirty="0">
              <a:cs typeface="B Nazanin" panose="00000400000000000000" pitchFamily="2" charset="-78"/>
            </a:endParaRPr>
          </a:p>
        </p:txBody>
      </p:sp>
    </p:spTree>
    <p:extLst>
      <p:ext uri="{BB962C8B-B14F-4D97-AF65-F5344CB8AC3E}">
        <p14:creationId xmlns:p14="http://schemas.microsoft.com/office/powerpoint/2010/main" val="15258302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3"/>
            <a:ext cx="8229600" cy="3600400"/>
          </a:xfrm>
        </p:spPr>
        <p:txBody>
          <a:bodyPr>
            <a:normAutofit/>
          </a:bodyPr>
          <a:lstStyle/>
          <a:p>
            <a:pPr marL="0" indent="0" algn="r" rtl="1">
              <a:buNone/>
            </a:pPr>
            <a:r>
              <a:rPr lang="ar-SA" sz="2000" dirty="0" smtClean="0">
                <a:cs typeface="B Nazanin" panose="00000400000000000000" pitchFamily="2" charset="-78"/>
              </a:rPr>
              <a:t>حمل </a:t>
            </a:r>
            <a:r>
              <a:rPr lang="ar-SA" sz="2000" dirty="0">
                <a:cs typeface="B Nazanin" panose="00000400000000000000" pitchFamily="2" charset="-78"/>
              </a:rPr>
              <a:t>و نقل و جابجائي كالا و مسافر، بعنوان يكي از اساسي ترين نيازهاي بشر، همواره به عنوان شاخصي مطرح و بسيار مهم در برنامه‌ريزي‌هاي كلان هر جامعه، ‌مورد توجه ويژه قرار گرفته است. </a:t>
            </a:r>
            <a:br>
              <a:rPr lang="ar-SA" sz="2000" dirty="0">
                <a:cs typeface="B Nazanin" panose="00000400000000000000" pitchFamily="2" charset="-78"/>
              </a:rPr>
            </a:br>
            <a:r>
              <a:rPr lang="ar-SA" sz="2000" dirty="0">
                <a:cs typeface="B Nazanin" panose="00000400000000000000" pitchFamily="2" charset="-78"/>
              </a:rPr>
              <a:t>درعصري كه به آن ”عصر انفجار اطلاعات“ اطلاق مي‌گردد، فناوري اطلاعات(</a:t>
            </a:r>
            <a:r>
              <a:rPr lang="en-US" sz="2000" dirty="0">
                <a:cs typeface="B Nazanin" panose="00000400000000000000" pitchFamily="2" charset="-78"/>
              </a:rPr>
              <a:t>IT</a:t>
            </a:r>
            <a:r>
              <a:rPr lang="ar-SA" sz="2000" dirty="0">
                <a:cs typeface="B Nazanin" panose="00000400000000000000" pitchFamily="2" charset="-78"/>
              </a:rPr>
              <a:t>) و ارتباطات بعنوان ابزاري كارآمد براي متخصصين رشته هاي گوناگون، موجبات تسهيل و تسريع ارائه خدمات را فراهم نموده است. </a:t>
            </a:r>
            <a:br>
              <a:rPr lang="ar-SA" sz="2000" dirty="0">
                <a:cs typeface="B Nazanin" panose="00000400000000000000" pitchFamily="2" charset="-78"/>
              </a:rPr>
            </a:br>
            <a:r>
              <a:rPr lang="ar-SA" sz="2000" dirty="0">
                <a:cs typeface="B Nazanin" panose="00000400000000000000" pitchFamily="2" charset="-78"/>
              </a:rPr>
              <a:t>در همين راستا، مهندسين حمل و نقل نيز سعي بر آن داشته‌اند تا از فناوري اطلاعات (</a:t>
            </a:r>
            <a:r>
              <a:rPr lang="en-US" sz="2000" dirty="0">
                <a:cs typeface="B Nazanin" panose="00000400000000000000" pitchFamily="2" charset="-78"/>
              </a:rPr>
              <a:t>IT</a:t>
            </a:r>
            <a:r>
              <a:rPr lang="ar-SA" sz="2000" dirty="0">
                <a:cs typeface="B Nazanin" panose="00000400000000000000" pitchFamily="2" charset="-78"/>
              </a:rPr>
              <a:t> )بعنوان راهكاري مناسب درجهت از ميان برداشتن معضلات اساسي مديريت ترافيك بهره‌ جسته‌ و مشكلات آنرا به حداقل ممكن كاهش دهند. </a:t>
            </a:r>
            <a:endParaRPr lang="en-US" sz="2000"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3645024"/>
            <a:ext cx="4892290" cy="22357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601204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29600" cy="4525963"/>
          </a:xfrm>
        </p:spPr>
        <p:txBody>
          <a:bodyPr>
            <a:normAutofit/>
          </a:bodyPr>
          <a:lstStyle/>
          <a:p>
            <a:pPr marL="0" indent="0" algn="r" rtl="1">
              <a:buNone/>
            </a:pPr>
            <a:r>
              <a:rPr lang="ar-SA" sz="2000" dirty="0">
                <a:cs typeface="B Nazanin" panose="00000400000000000000" pitchFamily="2" charset="-78"/>
              </a:rPr>
              <a:t/>
            </a:r>
            <a:br>
              <a:rPr lang="ar-SA" sz="2000" dirty="0">
                <a:cs typeface="B Nazanin" panose="00000400000000000000" pitchFamily="2" charset="-78"/>
              </a:rPr>
            </a:br>
            <a:r>
              <a:rPr lang="ar-SA" sz="2000" dirty="0">
                <a:cs typeface="B Nazanin" panose="00000400000000000000" pitchFamily="2" charset="-78"/>
              </a:rPr>
              <a:t>در همين راستا ميتوان بصورت دقيقتر، ‌مهمترين عملكردهاي </a:t>
            </a:r>
            <a:r>
              <a:rPr lang="en-US" sz="2000" dirty="0">
                <a:cs typeface="B Nazanin" panose="00000400000000000000" pitchFamily="2" charset="-78"/>
              </a:rPr>
              <a:t>ITS</a:t>
            </a:r>
            <a:r>
              <a:rPr lang="ar-SA" sz="2000" dirty="0">
                <a:cs typeface="B Nazanin" panose="00000400000000000000" pitchFamily="2" charset="-78"/>
              </a:rPr>
              <a:t> را چنين برشمرد : </a:t>
            </a:r>
            <a:endParaRPr lang="fa-IR" sz="2000" dirty="0" smtClean="0">
              <a:cs typeface="B Nazanin" panose="00000400000000000000" pitchFamily="2" charset="-78"/>
            </a:endParaRPr>
          </a:p>
          <a:p>
            <a:pPr marL="0" indent="0" algn="r" rtl="1">
              <a:buNone/>
            </a:pPr>
            <a:r>
              <a:rPr lang="ar-SA" sz="2000" dirty="0">
                <a:cs typeface="B Nazanin" panose="00000400000000000000" pitchFamily="2" charset="-78"/>
              </a:rPr>
              <a:t/>
            </a:r>
            <a:br>
              <a:rPr lang="ar-SA" sz="2000" dirty="0">
                <a:cs typeface="B Nazanin" panose="00000400000000000000" pitchFamily="2" charset="-78"/>
              </a:rPr>
            </a:br>
            <a:r>
              <a:rPr lang="ar-SA" sz="2000" dirty="0">
                <a:cs typeface="B Nazanin" panose="00000400000000000000" pitchFamily="2" charset="-78"/>
              </a:rPr>
              <a:t>- مديريت و بهينه سازي جريان ترافيك و روانسازی حركت </a:t>
            </a:r>
            <a:br>
              <a:rPr lang="ar-SA" sz="2000" dirty="0">
                <a:cs typeface="B Nazanin" panose="00000400000000000000" pitchFamily="2" charset="-78"/>
              </a:rPr>
            </a:br>
            <a:r>
              <a:rPr lang="ar-SA" sz="2000" dirty="0">
                <a:cs typeface="B Nazanin" panose="00000400000000000000" pitchFamily="2" charset="-78"/>
              </a:rPr>
              <a:t>- مديريت و كنترل حوادث </a:t>
            </a:r>
            <a:br>
              <a:rPr lang="ar-SA" sz="2000" dirty="0">
                <a:cs typeface="B Nazanin" panose="00000400000000000000" pitchFamily="2" charset="-78"/>
              </a:rPr>
            </a:br>
            <a:r>
              <a:rPr lang="ar-SA" sz="2000" dirty="0">
                <a:cs typeface="B Nazanin" panose="00000400000000000000" pitchFamily="2" charset="-78"/>
              </a:rPr>
              <a:t>- مديريت و پشتيبانی وسائل نقليه امدادي </a:t>
            </a:r>
            <a:br>
              <a:rPr lang="ar-SA" sz="2000" dirty="0">
                <a:cs typeface="B Nazanin" panose="00000400000000000000" pitchFamily="2" charset="-78"/>
              </a:rPr>
            </a:br>
            <a:r>
              <a:rPr lang="ar-SA" sz="2000" dirty="0">
                <a:cs typeface="B Nazanin" panose="00000400000000000000" pitchFamily="2" charset="-78"/>
              </a:rPr>
              <a:t>- مديريت اخذ الكترونيكي عوارض , هزينه پاركينگ , خريد و رزرواسيون بليط و... </a:t>
            </a:r>
            <a:br>
              <a:rPr lang="ar-SA" sz="2000" dirty="0">
                <a:cs typeface="B Nazanin" panose="00000400000000000000" pitchFamily="2" charset="-78"/>
              </a:rPr>
            </a:br>
            <a:r>
              <a:rPr lang="ar-SA" sz="2000" dirty="0">
                <a:cs typeface="B Nazanin" panose="00000400000000000000" pitchFamily="2" charset="-78"/>
              </a:rPr>
              <a:t>- مانيتورينگ و كنترل حمل و نقل سبك و سنگين </a:t>
            </a:r>
            <a:br>
              <a:rPr lang="ar-SA" sz="2000" dirty="0">
                <a:cs typeface="B Nazanin" panose="00000400000000000000" pitchFamily="2" charset="-78"/>
              </a:rPr>
            </a:br>
            <a:r>
              <a:rPr lang="ar-SA" sz="2000" dirty="0">
                <a:cs typeface="B Nazanin" panose="00000400000000000000" pitchFamily="2" charset="-78"/>
              </a:rPr>
              <a:t>- مديريت و ناوبري پيشرفته ناوگان حمل ونقل عمومي </a:t>
            </a:r>
            <a:br>
              <a:rPr lang="ar-SA" sz="2000" dirty="0">
                <a:cs typeface="B Nazanin" panose="00000400000000000000" pitchFamily="2" charset="-78"/>
              </a:rPr>
            </a:br>
            <a:r>
              <a:rPr lang="ar-SA" sz="2000" dirty="0">
                <a:cs typeface="B Nazanin" panose="00000400000000000000" pitchFamily="2" charset="-78"/>
              </a:rPr>
              <a:t>- مديريت حمل و نقل عمومي </a:t>
            </a:r>
            <a:br>
              <a:rPr lang="ar-SA" sz="2000" dirty="0">
                <a:cs typeface="B Nazanin" panose="00000400000000000000" pitchFamily="2" charset="-78"/>
              </a:rPr>
            </a:br>
            <a:r>
              <a:rPr lang="ar-SA" sz="2000" dirty="0">
                <a:cs typeface="B Nazanin" panose="00000400000000000000" pitchFamily="2" charset="-78"/>
              </a:rPr>
              <a:t>- مديريت و پشتيباني عابر پياده و ... </a:t>
            </a:r>
            <a:br>
              <a:rPr lang="ar-SA" sz="2000" dirty="0">
                <a:cs typeface="B Nazanin" panose="00000400000000000000" pitchFamily="2" charset="-78"/>
              </a:rPr>
            </a:br>
            <a:endParaRPr lang="en-US" sz="2000" dirty="0">
              <a:cs typeface="B Nazanin"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3356992"/>
            <a:ext cx="3135082" cy="2570767"/>
          </a:xfrm>
          <a:prstGeom prst="rect">
            <a:avLst/>
          </a:prstGeom>
        </p:spPr>
      </p:pic>
    </p:spTree>
    <p:extLst>
      <p:ext uri="{BB962C8B-B14F-4D97-AF65-F5344CB8AC3E}">
        <p14:creationId xmlns:p14="http://schemas.microsoft.com/office/powerpoint/2010/main" val="10731639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4525963"/>
          </a:xfrm>
        </p:spPr>
        <p:txBody>
          <a:bodyPr>
            <a:normAutofit/>
          </a:bodyPr>
          <a:lstStyle/>
          <a:p>
            <a:pPr marL="0" indent="0" algn="r" rtl="1">
              <a:buNone/>
            </a:pPr>
            <a:r>
              <a:rPr lang="ar-SA" sz="2000" dirty="0">
                <a:cs typeface="B Nazanin" panose="00000400000000000000" pitchFamily="2" charset="-78"/>
              </a:rPr>
              <a:t/>
            </a:r>
            <a:br>
              <a:rPr lang="ar-SA" sz="2000" dirty="0">
                <a:cs typeface="B Nazanin" panose="00000400000000000000" pitchFamily="2" charset="-78"/>
              </a:rPr>
            </a:br>
            <a:r>
              <a:rPr lang="ar-SA" sz="2000" dirty="0">
                <a:cs typeface="B Nazanin" panose="00000400000000000000" pitchFamily="2" charset="-78"/>
              </a:rPr>
              <a:t>روشن است که هر يك از موارد مذكور بدون بهره جوئي از ره‌آوردهاي </a:t>
            </a:r>
            <a:r>
              <a:rPr lang="en-US" sz="2000" dirty="0">
                <a:cs typeface="B Nazanin" panose="00000400000000000000" pitchFamily="2" charset="-78"/>
              </a:rPr>
              <a:t>IT</a:t>
            </a:r>
            <a:r>
              <a:rPr lang="ar-SA" sz="2000" dirty="0">
                <a:cs typeface="B Nazanin" panose="00000400000000000000" pitchFamily="2" charset="-78"/>
              </a:rPr>
              <a:t> قابل دستيابي و انجام نبوده است. بطور مثال كنترل و برنامه‌ريزي چراغ‌هاي راهنمائي در داخل شهرها بعنوان يك مسئله مهم از مقوله مديريت و روانسازي و بهينه سازي جريان ترافيك, همواره مطرح مي باشد كه بصورت خلاصه نحوه عملكرد اين سيستم را مي‌توان بدين گونه توصيف نمود كه حجم و ميزان تراكم خودروها توسط حسگرهاي گوناگوني كه در زير سطح جاده و يا در حواشي آن نصب شده‌اند ، سنجيده شده و جهت پردازش و اخذ تصميم، توسط ابزارهاي ارتباطي همچون فيبر نوری يا بصورت </a:t>
            </a:r>
            <a:r>
              <a:rPr lang="en-US" sz="2000" dirty="0">
                <a:cs typeface="B Nazanin" panose="00000400000000000000" pitchFamily="2" charset="-78"/>
              </a:rPr>
              <a:t>wireless</a:t>
            </a:r>
            <a:r>
              <a:rPr lang="ar-SA" sz="2000" dirty="0">
                <a:cs typeface="B Nazanin" panose="00000400000000000000" pitchFamily="2" charset="-78"/>
              </a:rPr>
              <a:t>، به مراكز كنترل مركزي ارسال مي‌گردد و در آنجا بر اساس اصول مديريت ترافيك و محاسبات فاز بندي چراغ‌ها توسط نرم افزارهای مربوطه و با در نظر گرفتن شرايط متفاوت، زمان بهينه توقف پشت چراغ و حركت در شبكه معابر منطقه در وضعيت سبز، پردازش و دستورات لازم به دستگاههاي كنترل كننده چراغ‌ها ارسال مي‌گردد. </a:t>
            </a:r>
            <a:br>
              <a:rPr lang="ar-SA" sz="2000" dirty="0">
                <a:cs typeface="B Nazanin" panose="00000400000000000000" pitchFamily="2" charset="-78"/>
              </a:rPr>
            </a:br>
            <a:r>
              <a:rPr lang="ar-SA" sz="2000" dirty="0">
                <a:cs typeface="B Nazanin" panose="00000400000000000000" pitchFamily="2" charset="-78"/>
              </a:rPr>
              <a:t> </a:t>
            </a:r>
            <a:endParaRPr lang="en-US" sz="2000" dirty="0">
              <a:cs typeface="B Nazanin" panose="00000400000000000000" pitchFamily="2" charset="-78"/>
            </a:endParaRPr>
          </a:p>
        </p:txBody>
      </p:sp>
    </p:spTree>
    <p:extLst>
      <p:ext uri="{BB962C8B-B14F-4D97-AF65-F5344CB8AC3E}">
        <p14:creationId xmlns:p14="http://schemas.microsoft.com/office/powerpoint/2010/main" val="9144071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1"/>
            <a:ext cx="8229600" cy="2232248"/>
          </a:xfrm>
        </p:spPr>
        <p:txBody>
          <a:bodyPr>
            <a:normAutofit lnSpcReduction="10000"/>
          </a:bodyPr>
          <a:lstStyle/>
          <a:p>
            <a:pPr marL="0" indent="0" algn="r" rtl="1">
              <a:buNone/>
            </a:pPr>
            <a:r>
              <a:rPr lang="ar-SA" sz="2000" dirty="0" smtClean="0">
                <a:cs typeface="B Nazanin" panose="00000400000000000000" pitchFamily="2" charset="-78"/>
              </a:rPr>
              <a:t>امروزه در بسياري از شهرهاي بزرگ دنيا استفاده از اين سيستم رايج و مرسوم است و در كلان شهر تهران نيز شاهد بهره‌جوئي از آن در بيش از 150 تقاطع مي‌باشيم</a:t>
            </a:r>
            <a:r>
              <a:rPr lang="fa-IR" sz="2000" dirty="0" smtClean="0">
                <a:cs typeface="B Nazanin" panose="00000400000000000000" pitchFamily="2" charset="-78"/>
              </a:rPr>
              <a:t>.</a:t>
            </a:r>
          </a:p>
          <a:p>
            <a:pPr marL="0" indent="0" algn="r" rtl="1">
              <a:buNone/>
            </a:pPr>
            <a:r>
              <a:rPr lang="ar-SA" sz="2000" dirty="0" smtClean="0">
                <a:cs typeface="B Nazanin" panose="00000400000000000000" pitchFamily="2" charset="-78"/>
              </a:rPr>
              <a:t>از </a:t>
            </a:r>
            <a:r>
              <a:rPr lang="ar-SA" sz="2000" dirty="0">
                <a:cs typeface="B Nazanin" panose="00000400000000000000" pitchFamily="2" charset="-78"/>
              </a:rPr>
              <a:t>محاسن اين سيستم مي‌توان به کاستن از تاخيرهای بي مورد , کاهش زمان سفر و جلب آرامش و رضايت مسافر، كاهش تصادفات و ايجاد موج سبز در شبكه... را نام برد</a:t>
            </a:r>
            <a:r>
              <a:rPr lang="ar-SA" sz="2000" dirty="0" smtClean="0">
                <a:cs typeface="B Nazanin" panose="00000400000000000000" pitchFamily="2" charset="-78"/>
              </a:rPr>
              <a:t>.</a:t>
            </a:r>
            <a:r>
              <a:rPr lang="fa-IR" sz="2000" dirty="0" smtClean="0">
                <a:cs typeface="B Nazanin" panose="00000400000000000000" pitchFamily="2" charset="-78"/>
              </a:rPr>
              <a:t> </a:t>
            </a:r>
            <a:r>
              <a:rPr lang="ar-SA" sz="2000" dirty="0" smtClean="0">
                <a:cs typeface="B Nazanin" panose="00000400000000000000" pitchFamily="2" charset="-78"/>
              </a:rPr>
              <a:t>ايجاد </a:t>
            </a:r>
            <a:r>
              <a:rPr lang="ar-SA" sz="2000" dirty="0">
                <a:cs typeface="B Nazanin" panose="00000400000000000000" pitchFamily="2" charset="-78"/>
              </a:rPr>
              <a:t>چنين سيستمي ، همراه با اتصال آن به يك شبكه اطلاعاتي يا سايت اطلاع رسانی ، به سادگي مي‌تواند قبل از شروع سفر، مسافر را در انتخاب مسير مطلوب ياري رسانده و در كاهش حجم ترافيك تأثير بسزائي داشته باشد. </a:t>
            </a:r>
            <a:br>
              <a:rPr lang="ar-SA" sz="2000" dirty="0">
                <a:cs typeface="B Nazanin" panose="00000400000000000000" pitchFamily="2" charset="-78"/>
              </a:rPr>
            </a:br>
            <a:endParaRPr lang="en-US" sz="2000" dirty="0">
              <a:cs typeface="B Nazanin"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636912"/>
            <a:ext cx="7524328" cy="319798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9781966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788</TotalTime>
  <Words>935</Words>
  <Application>Microsoft Office PowerPoint</Application>
  <PresentationFormat>On-screen Show (4:3)</PresentationFormat>
  <Paragraphs>46</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NewsPrint</vt:lpstr>
      <vt:lpstr>PowerPoint Presentation</vt:lpstr>
      <vt:lpstr>فناوری اطلاعات در سیستم های حمل ونقل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فناوری اطلاعات در سیستم های حمل ونقل</dc:title>
  <dc:creator>dell</dc:creator>
  <cp:lastModifiedBy>Asus</cp:lastModifiedBy>
  <cp:revision>51</cp:revision>
  <dcterms:created xsi:type="dcterms:W3CDTF">2015-10-11T15:55:57Z</dcterms:created>
  <dcterms:modified xsi:type="dcterms:W3CDTF">2015-11-29T10:06:24Z</dcterms:modified>
</cp:coreProperties>
</file>