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8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9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7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2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9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9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5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8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4C3C-D7FB-44CE-9087-C2DFBDD4B463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7696-25F4-455E-8100-60BBB3C8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8.png"/><Relationship Id="rId7" Type="http://schemas.openxmlformats.org/officeDocument/2006/relationships/image" Target="../media/image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10" Type="http://schemas.openxmlformats.org/officeDocument/2006/relationships/image" Target="../media/image62.png"/><Relationship Id="rId4" Type="http://schemas.openxmlformats.org/officeDocument/2006/relationships/image" Target="../media/image59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70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.png"/><Relationship Id="rId5" Type="http://schemas.openxmlformats.org/officeDocument/2006/relationships/image" Target="../media/image66.png"/><Relationship Id="rId10" Type="http://schemas.openxmlformats.org/officeDocument/2006/relationships/image" Target="../media/image4.png"/><Relationship Id="rId4" Type="http://schemas.openxmlformats.org/officeDocument/2006/relationships/image" Target="../media/image65.png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12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5.png"/><Relationship Id="rId5" Type="http://schemas.openxmlformats.org/officeDocument/2006/relationships/image" Target="../media/image74.png"/><Relationship Id="rId10" Type="http://schemas.openxmlformats.org/officeDocument/2006/relationships/image" Target="../media/image4.png"/><Relationship Id="rId4" Type="http://schemas.openxmlformats.org/officeDocument/2006/relationships/image" Target="../media/image73.png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12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5.png"/><Relationship Id="rId5" Type="http://schemas.openxmlformats.org/officeDocument/2006/relationships/image" Target="../media/image79.png"/><Relationship Id="rId10" Type="http://schemas.openxmlformats.org/officeDocument/2006/relationships/image" Target="../media/image4.png"/><Relationship Id="rId4" Type="http://schemas.openxmlformats.org/officeDocument/2006/relationships/image" Target="../media/image78.png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12" Type="http://schemas.openxmlformats.org/officeDocument/2006/relationships/image" Target="../media/image8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3.png"/><Relationship Id="rId5" Type="http://schemas.openxmlformats.org/officeDocument/2006/relationships/image" Target="../media/image82.png"/><Relationship Id="rId10" Type="http://schemas.openxmlformats.org/officeDocument/2006/relationships/image" Target="../media/image4.png"/><Relationship Id="rId4" Type="http://schemas.openxmlformats.org/officeDocument/2006/relationships/image" Target="../media/image81.png"/><Relationship Id="rId9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6958" y="2442411"/>
            <a:ext cx="9144000" cy="1621005"/>
          </a:xfrm>
        </p:spPr>
        <p:txBody>
          <a:bodyPr>
            <a:noAutofit/>
          </a:bodyPr>
          <a:lstStyle/>
          <a:p>
            <a:pPr rtl="1">
              <a:lnSpc>
                <a:spcPct val="100000"/>
              </a:lnSpc>
            </a:pPr>
            <a:r>
              <a:rPr lang="fa-IR" sz="7200" b="1" dirty="0" smtClean="0">
                <a:solidFill>
                  <a:schemeClr val="accent5">
                    <a:lumMod val="50000"/>
                  </a:schemeClr>
                </a:solidFill>
                <a:cs typeface="B Titr" panose="00000700000000000000" pitchFamily="2" charset="-78"/>
              </a:rPr>
              <a:t>آزمایشگاه کنترل</a:t>
            </a:r>
            <a:br>
              <a:rPr lang="fa-IR" sz="7200" b="1" dirty="0" smtClean="0">
                <a:solidFill>
                  <a:schemeClr val="accent5">
                    <a:lumMod val="50000"/>
                  </a:schemeClr>
                </a:solidFill>
                <a:cs typeface="B Titr" panose="00000700000000000000" pitchFamily="2" charset="-78"/>
              </a:rPr>
            </a:br>
            <a:r>
              <a:rPr lang="fa-IR" sz="7200" b="1" dirty="0" smtClean="0">
                <a:cs typeface="Aban Bold" pitchFamily="2" charset="-78"/>
              </a:rPr>
              <a:t/>
            </a:r>
            <a:br>
              <a:rPr lang="fa-IR" sz="7200" b="1" dirty="0" smtClean="0">
                <a:cs typeface="Aban Bold" pitchFamily="2" charset="-78"/>
              </a:rPr>
            </a:br>
            <a:r>
              <a:rPr lang="fa-IR" sz="2400" b="1" dirty="0" smtClean="0">
                <a:cs typeface="Aban Bold" pitchFamily="2" charset="-78"/>
              </a:rPr>
              <a:t>دانشکده مهندسی هوافضا </a:t>
            </a:r>
            <a:br>
              <a:rPr lang="fa-IR" sz="2400" b="1" dirty="0" smtClean="0">
                <a:cs typeface="Aban Bold" pitchFamily="2" charset="-78"/>
              </a:rPr>
            </a:br>
            <a:r>
              <a:rPr lang="fa-IR" sz="2400" b="1" dirty="0" smtClean="0">
                <a:cs typeface="Aban Bold" pitchFamily="2" charset="-78"/>
              </a:rPr>
              <a:t>دانشگاه صنعتی امیرکبیر</a:t>
            </a:r>
            <a:endParaRPr lang="en-US" sz="2400" b="1" dirty="0">
              <a:cs typeface="Aban Bold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3" y="4555958"/>
            <a:ext cx="1971841" cy="19718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127" y="4715709"/>
            <a:ext cx="1796716" cy="179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طبقه بندی کنترل کننده های صنعتی: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 smtClean="0">
                <a:cs typeface="B Nazanin" pitchFamily="2" charset="-78"/>
              </a:rPr>
              <a:t> کنترلر دو وضعیتی یا روشن-خاموش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کنترلر تناسبی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 smtClean="0">
                <a:cs typeface="B Nazanin" pitchFamily="2" charset="-78"/>
              </a:rPr>
              <a:t> کنترلر انتگرالی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 smtClean="0">
                <a:cs typeface="B Nazanin" pitchFamily="2" charset="-78"/>
              </a:rPr>
              <a:t> کنترلر تناسبی-انتگرالی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کنترلر تناسبی-مشتقی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کنترلر تناسبی-مشتقی-انتگرالی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0610" y="17397"/>
            <a:ext cx="113978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Nazanin" pitchFamily="2" charset="-78"/>
              </a:rPr>
              <a:t>کنترل کننده های مورد استفاده در صنعت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901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fa-IR" dirty="0" smtClean="0">
                    <a:cs typeface="B Nazanin" pitchFamily="2" charset="-78"/>
                  </a:rPr>
                  <a:t>رابطه بین خروجی کنترل کننده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و سیگنال خطا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بصورت زیر است:</a:t>
                </a:r>
              </a:p>
              <a:p>
                <a:pPr marL="0" indent="0" algn="l">
                  <a:buNone/>
                </a:pPr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fa-IR" dirty="0" smtClean="0">
                  <a:cs typeface="B Nazanin" pitchFamily="2" charset="-78"/>
                </a:endParaRPr>
              </a:p>
              <a:p>
                <a:pPr algn="r" rtl="1"/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en-US" dirty="0">
                  <a:cs typeface="B Nazanin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521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Proportional Controllers (P Contr.)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5800" y="2578100"/>
                <a:ext cx="2583271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578100"/>
                <a:ext cx="2583271" cy="5564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97997" y="2578100"/>
                <a:ext cx="742960" cy="556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997" y="2578100"/>
                <a:ext cx="742960" cy="5564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50021" y="2594707"/>
            <a:ext cx="2841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Proportional Gain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3378200"/>
                <a:ext cx="2688620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378200"/>
                <a:ext cx="2688620" cy="5564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4646617" y="4166365"/>
            <a:ext cx="5068076" cy="1502340"/>
            <a:chOff x="4646617" y="4166365"/>
            <a:chExt cx="5068076" cy="1502340"/>
          </a:xfrm>
        </p:grpSpPr>
        <p:grpSp>
          <p:nvGrpSpPr>
            <p:cNvPr id="9" name="Group 8"/>
            <p:cNvGrpSpPr/>
            <p:nvPr/>
          </p:nvGrpSpPr>
          <p:grpSpPr>
            <a:xfrm>
              <a:off x="4646617" y="4166365"/>
              <a:ext cx="5068076" cy="1502340"/>
              <a:chOff x="2112135" y="2115629"/>
              <a:chExt cx="6735651" cy="1551294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2112135" y="2678803"/>
                <a:ext cx="1635617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Rounded Rectangle 10"/>
                  <p:cNvSpPr/>
                  <p:nvPr/>
                </p:nvSpPr>
                <p:spPr>
                  <a:xfrm>
                    <a:off x="5701207" y="2306241"/>
                    <a:ext cx="1489338" cy="6954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𝒑</m:t>
                              </m:r>
                            </m:sub>
                          </m:sSub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1" name="Rounded Rectangle 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01207" y="2306241"/>
                    <a:ext cx="1489338" cy="695459"/>
                  </a:xfrm>
                  <a:prstGeom prst="round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" name="Oval 11"/>
              <p:cNvSpPr/>
              <p:nvPr/>
            </p:nvSpPr>
            <p:spPr>
              <a:xfrm>
                <a:off x="3747752" y="2331074"/>
                <a:ext cx="682580" cy="695459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Arrow Connector 12"/>
              <p:cNvCxnSpPr>
                <a:endCxn id="11" idx="1"/>
              </p:cNvCxnSpPr>
              <p:nvPr/>
            </p:nvCxnSpPr>
            <p:spPr>
              <a:xfrm flipV="1">
                <a:off x="4430332" y="2653971"/>
                <a:ext cx="1270875" cy="24833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7190545" y="2678801"/>
                <a:ext cx="165724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endCxn id="12" idx="4"/>
              </p:cNvCxnSpPr>
              <p:nvPr/>
            </p:nvCxnSpPr>
            <p:spPr>
              <a:xfrm rot="10800000">
                <a:off x="4089043" y="3026532"/>
                <a:ext cx="4758743" cy="640391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l="-48387" r="-58065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l="-25806" r="-41935" b="-40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4599604" y="2115629"/>
                    <a:ext cx="833433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d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99604" y="2115629"/>
                    <a:ext cx="833433" cy="43088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r="-116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8777670" y="4166366"/>
                  <a:ext cx="91198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7670" y="4166366"/>
                  <a:ext cx="911981" cy="43088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4264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Integral Controllers (I Contr.)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190500" y="1825625"/>
                <a:ext cx="12204700" cy="4351338"/>
              </a:xfrm>
            </p:spPr>
            <p:txBody>
              <a:bodyPr/>
              <a:lstStyle/>
              <a:p>
                <a:pPr algn="r" rtl="1"/>
                <a:r>
                  <a:rPr lang="fa-IR" dirty="0" smtClean="0">
                    <a:cs typeface="B Nazanin" pitchFamily="2" charset="-78"/>
                  </a:rPr>
                  <a:t>رابطه بین خروجی کنترل کننده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با نرخ تناسبی نسبت به سیگنال خطا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تغییر می کند:</a:t>
                </a:r>
              </a:p>
              <a:p>
                <a:pPr marL="0" indent="0" algn="l">
                  <a:buNone/>
                </a:pPr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fa-IR" dirty="0" smtClean="0">
                  <a:cs typeface="B Nazanin" pitchFamily="2" charset="-78"/>
                </a:endParaRPr>
              </a:p>
              <a:p>
                <a:pPr algn="r" rtl="1"/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en-US" dirty="0">
                  <a:cs typeface="B Nazanin" pitchFamily="2" charset="-78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90500" y="1825625"/>
                <a:ext cx="12204700" cy="4351338"/>
              </a:xfrm>
              <a:blipFill rotWithShape="1">
                <a:blip r:embed="rId2"/>
                <a:stretch>
                  <a:fillRect t="-2521" r="-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2578100"/>
                <a:ext cx="2791662" cy="925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d</m:t>
                          </m:r>
                          <m:r>
                            <a:rPr lang="en-US" sz="2800" i="1">
                              <a:latin typeface="Cambria Math"/>
                            </a:rPr>
                            <m:t>𝑚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578100"/>
                <a:ext cx="2791662" cy="9257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70770" y="3807634"/>
                <a:ext cx="6749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770" y="3807634"/>
                <a:ext cx="67492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522794" y="3824241"/>
            <a:ext cx="2841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Integral Gain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7321" y="3808817"/>
                <a:ext cx="2696699" cy="9361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21" y="3808817"/>
                <a:ext cx="2696699" cy="9361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70770" y="2513017"/>
                <a:ext cx="3423951" cy="1055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nary>
                        <m:nary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US" sz="2800" i="1">
                              <a:latin typeface="Cambria Math"/>
                            </a:rPr>
                            <m:t>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770" y="2513017"/>
                <a:ext cx="3423951" cy="10558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70198" y="2825506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198" y="2825506"/>
                <a:ext cx="392736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5445698" y="4850756"/>
            <a:ext cx="5068076" cy="1502340"/>
            <a:chOff x="4646617" y="4166365"/>
            <a:chExt cx="5068076" cy="1502340"/>
          </a:xfrm>
        </p:grpSpPr>
        <p:grpSp>
          <p:nvGrpSpPr>
            <p:cNvPr id="13" name="Group 12"/>
            <p:cNvGrpSpPr/>
            <p:nvPr/>
          </p:nvGrpSpPr>
          <p:grpSpPr>
            <a:xfrm>
              <a:off x="4646617" y="4166365"/>
              <a:ext cx="5068076" cy="1502340"/>
              <a:chOff x="2112135" y="2115629"/>
              <a:chExt cx="6735651" cy="1551294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>
                <a:off x="2112135" y="2678803"/>
                <a:ext cx="1635617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ounded Rectangle 15"/>
                  <p:cNvSpPr/>
                  <p:nvPr/>
                </p:nvSpPr>
                <p:spPr>
                  <a:xfrm>
                    <a:off x="5701207" y="2306241"/>
                    <a:ext cx="1489338" cy="6954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6" name="Rounded 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01207" y="2306241"/>
                    <a:ext cx="1489338" cy="695459"/>
                  </a:xfrm>
                  <a:prstGeom prst="roundRect">
                    <a:avLst/>
                  </a:prstGeom>
                  <a:blipFill rotWithShape="1">
                    <a:blip r:embed="rId8"/>
                    <a:stretch>
                      <a:fillRect b="-8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" name="Oval 16"/>
              <p:cNvSpPr/>
              <p:nvPr/>
            </p:nvSpPr>
            <p:spPr>
              <a:xfrm>
                <a:off x="3747752" y="2331074"/>
                <a:ext cx="682580" cy="695459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>
                <a:endCxn id="16" idx="1"/>
              </p:cNvCxnSpPr>
              <p:nvPr/>
            </p:nvCxnSpPr>
            <p:spPr>
              <a:xfrm flipV="1">
                <a:off x="4430332" y="2653971"/>
                <a:ext cx="1270875" cy="24833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7190545" y="2678801"/>
                <a:ext cx="165724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Elbow Connector 19"/>
              <p:cNvCxnSpPr>
                <a:endCxn id="17" idx="4"/>
              </p:cNvCxnSpPr>
              <p:nvPr/>
            </p:nvCxnSpPr>
            <p:spPr>
              <a:xfrm rot="10800000">
                <a:off x="4089043" y="3026532"/>
                <a:ext cx="4758743" cy="640391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48387" r="-58065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25806" r="-41935" b="-40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599604" y="2115629"/>
                    <a:ext cx="833433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d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99604" y="2115629"/>
                    <a:ext cx="833433" cy="430887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r="-116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8777670" y="4166366"/>
                  <a:ext cx="91198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7670" y="4166366"/>
                  <a:ext cx="911981" cy="430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06580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111633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Proportional-Integral Controllers (PI Contr.)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pPr algn="r" rtl="1"/>
                <a:r>
                  <a:rPr lang="fa-IR" dirty="0" smtClean="0">
                    <a:cs typeface="B Nazanin" pitchFamily="2" charset="-78"/>
                  </a:rPr>
                  <a:t>رابطه بین خروجی کنترل کننده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و سیگنال خطا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بصورت زیر است:</a:t>
                </a:r>
              </a:p>
              <a:p>
                <a:pPr marL="0" indent="0" algn="l">
                  <a:buNone/>
                </a:pPr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fa-IR" dirty="0" smtClean="0">
                  <a:cs typeface="B Nazanin" pitchFamily="2" charset="-78"/>
                </a:endParaRPr>
              </a:p>
              <a:p>
                <a:pPr algn="r" rtl="1"/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en-US" dirty="0">
                  <a:cs typeface="B Nazanin" pitchFamily="2" charset="-78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1">
                <a:blip r:embed="rId2"/>
                <a:stretch>
                  <a:fillRect t="-2521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2413000"/>
                <a:ext cx="4935775" cy="1055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 </m:t>
                      </m:r>
                      <m:nary>
                        <m:nary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US" sz="2800" i="1">
                              <a:latin typeface="Cambria Math"/>
                            </a:rPr>
                            <m:t>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413000"/>
                <a:ext cx="4935775" cy="10558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3595866"/>
                <a:ext cx="3901646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95866"/>
                <a:ext cx="3901646" cy="10604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445698" y="4850756"/>
            <a:ext cx="5378004" cy="1502342"/>
            <a:chOff x="4646617" y="4166365"/>
            <a:chExt cx="5378004" cy="1502342"/>
          </a:xfrm>
        </p:grpSpPr>
        <p:grpSp>
          <p:nvGrpSpPr>
            <p:cNvPr id="9" name="Group 8"/>
            <p:cNvGrpSpPr/>
            <p:nvPr/>
          </p:nvGrpSpPr>
          <p:grpSpPr>
            <a:xfrm>
              <a:off x="4646617" y="4166365"/>
              <a:ext cx="5378004" cy="1502342"/>
              <a:chOff x="2112135" y="2115629"/>
              <a:chExt cx="7147556" cy="1551296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2112135" y="2678803"/>
                <a:ext cx="1635617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558857" y="2306241"/>
                    <a:ext cx="2043592" cy="695459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𝒑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2" name="Rounded Rectangle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58857" y="2306241"/>
                    <a:ext cx="2043592" cy="695459"/>
                  </a:xfrm>
                  <a:prstGeom prst="roundRect">
                    <a:avLst/>
                  </a:prstGeom>
                  <a:blipFill rotWithShape="1">
                    <a:blip r:embed="rId5"/>
                    <a:stretch>
                      <a:fillRect b="-8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Oval 12"/>
              <p:cNvSpPr/>
              <p:nvPr/>
            </p:nvSpPr>
            <p:spPr>
              <a:xfrm>
                <a:off x="3747752" y="2331074"/>
                <a:ext cx="682580" cy="695459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/>
              <p:cNvCxnSpPr>
                <a:endCxn id="12" idx="1"/>
              </p:cNvCxnSpPr>
              <p:nvPr/>
            </p:nvCxnSpPr>
            <p:spPr>
              <a:xfrm flipV="1">
                <a:off x="4430332" y="2653970"/>
                <a:ext cx="1128525" cy="24836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7602450" y="2666388"/>
                <a:ext cx="1657240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endCxn id="13" idx="4"/>
              </p:cNvCxnSpPr>
              <p:nvPr/>
            </p:nvCxnSpPr>
            <p:spPr>
              <a:xfrm rot="10800000">
                <a:off x="4089044" y="3026533"/>
                <a:ext cx="5170647" cy="640392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48387" r="-58065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25806" r="-41935" b="-40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d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r="-116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8945154" y="4178422"/>
                  <a:ext cx="91198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5154" y="4178422"/>
                  <a:ext cx="911981" cy="430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92442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118364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Proportional-Derivative Controllers (PD Contr.)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pPr algn="r" rtl="1"/>
                <a:r>
                  <a:rPr lang="fa-IR" dirty="0" smtClean="0">
                    <a:cs typeface="B Nazanin" pitchFamily="2" charset="-78"/>
                  </a:rPr>
                  <a:t>رابطه بین خروجی کنترل کننده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و سیگنال خطا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بصورت زیر است:</a:t>
                </a:r>
              </a:p>
              <a:p>
                <a:pPr marL="0" indent="0" algn="l">
                  <a:buNone/>
                </a:pPr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fa-IR" dirty="0" smtClean="0">
                  <a:cs typeface="B Nazanin" pitchFamily="2" charset="-78"/>
                </a:endParaRPr>
              </a:p>
              <a:p>
                <a:pPr algn="r" rtl="1"/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en-US" dirty="0">
                  <a:cs typeface="B Nazanin" pitchFamily="2" charset="-78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1">
                <a:blip r:embed="rId2"/>
                <a:stretch>
                  <a:fillRect t="-2521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2413000"/>
                <a:ext cx="4414734" cy="928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413000"/>
                <a:ext cx="4414734" cy="9285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3595866"/>
                <a:ext cx="4001224" cy="587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95866"/>
                <a:ext cx="4001224" cy="5872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445698" y="4850756"/>
            <a:ext cx="5378004" cy="1502342"/>
            <a:chOff x="4646617" y="4166365"/>
            <a:chExt cx="5378004" cy="1502342"/>
          </a:xfrm>
        </p:grpSpPr>
        <p:grpSp>
          <p:nvGrpSpPr>
            <p:cNvPr id="9" name="Group 8"/>
            <p:cNvGrpSpPr/>
            <p:nvPr/>
          </p:nvGrpSpPr>
          <p:grpSpPr>
            <a:xfrm>
              <a:off x="4646617" y="4166365"/>
              <a:ext cx="5378004" cy="1502342"/>
              <a:chOff x="2112135" y="2115629"/>
              <a:chExt cx="7147556" cy="1551296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2112135" y="2678803"/>
                <a:ext cx="1635617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558856" y="2306241"/>
                    <a:ext cx="2043592" cy="695460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𝒑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/>
                            </a:rPr>
                            <m:t>𝒔</m:t>
                          </m:r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2" name="Rounded Rectangle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58856" y="2306241"/>
                    <a:ext cx="2043592" cy="695460"/>
                  </a:xfrm>
                  <a:prstGeom prst="round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Oval 12"/>
              <p:cNvSpPr/>
              <p:nvPr/>
            </p:nvSpPr>
            <p:spPr>
              <a:xfrm>
                <a:off x="3747752" y="2331074"/>
                <a:ext cx="682580" cy="695459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/>
              <p:cNvCxnSpPr>
                <a:endCxn id="12" idx="1"/>
              </p:cNvCxnSpPr>
              <p:nvPr/>
            </p:nvCxnSpPr>
            <p:spPr>
              <a:xfrm flipV="1">
                <a:off x="4430331" y="2653970"/>
                <a:ext cx="1128525" cy="24836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7602450" y="2666388"/>
                <a:ext cx="1657240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endCxn id="13" idx="4"/>
              </p:cNvCxnSpPr>
              <p:nvPr/>
            </p:nvCxnSpPr>
            <p:spPr>
              <a:xfrm rot="10800000">
                <a:off x="4089044" y="3026533"/>
                <a:ext cx="5170647" cy="640392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48387" r="-58065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25806" r="-41935" b="-40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d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r="-116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8945154" y="4178422"/>
                  <a:ext cx="91198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5154" y="4178422"/>
                  <a:ext cx="911981" cy="430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81959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118364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Proportional-Integral-Derivative Controllers (PID Contr.)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pPr algn="r" rtl="1"/>
                <a:r>
                  <a:rPr lang="fa-IR" dirty="0" smtClean="0">
                    <a:cs typeface="B Nazanin" pitchFamily="2" charset="-78"/>
                  </a:rPr>
                  <a:t>رابطه بین خروجی کنترل کننده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و سیگنال خطا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Nazanin" pitchFamily="2" charset="-78"/>
                      </a:rPr>
                      <m:t>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B Nazanin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itchFamily="2" charset="-78"/>
                          </a:rPr>
                          <m:t>𝑡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itchFamily="2" charset="-78"/>
                  </a:rPr>
                  <a:t>) بصورت زیر است:</a:t>
                </a:r>
              </a:p>
              <a:p>
                <a:pPr marL="0" indent="0" algn="l">
                  <a:buNone/>
                </a:pPr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fa-IR" dirty="0" smtClean="0">
                  <a:cs typeface="B Nazanin" pitchFamily="2" charset="-78"/>
                </a:endParaRPr>
              </a:p>
              <a:p>
                <a:pPr algn="r" rtl="1"/>
                <a:endParaRPr lang="fa-IR" dirty="0">
                  <a:cs typeface="B Nazanin" pitchFamily="2" charset="-78"/>
                </a:endParaRPr>
              </a:p>
              <a:p>
                <a:pPr algn="r" rtl="1"/>
                <a:endParaRPr lang="en-US" dirty="0">
                  <a:cs typeface="B Nazanin" pitchFamily="2" charset="-78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1">
                <a:blip r:embed="rId2"/>
                <a:stretch>
                  <a:fillRect t="-2521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2413000"/>
                <a:ext cx="6645537" cy="1055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𝑒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 </m:t>
                      </m:r>
                      <m:nary>
                        <m:nary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US" sz="2800" i="1">
                              <a:latin typeface="Cambria Math"/>
                            </a:rPr>
                            <m:t>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e>
                      </m:nary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d</m:t>
                          </m:r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413000"/>
                <a:ext cx="6645537" cy="10558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3595866"/>
                <a:ext cx="4891596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95866"/>
                <a:ext cx="4891596" cy="10604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4366231" y="4837159"/>
            <a:ext cx="5992115" cy="1515940"/>
            <a:chOff x="4646617" y="4152768"/>
            <a:chExt cx="5992115" cy="1515940"/>
          </a:xfrm>
        </p:grpSpPr>
        <p:grpSp>
          <p:nvGrpSpPr>
            <p:cNvPr id="9" name="Group 8"/>
            <p:cNvGrpSpPr/>
            <p:nvPr/>
          </p:nvGrpSpPr>
          <p:grpSpPr>
            <a:xfrm>
              <a:off x="4646617" y="4166365"/>
              <a:ext cx="5992115" cy="1502343"/>
              <a:chOff x="2112135" y="2115629"/>
              <a:chExt cx="7963729" cy="1551297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2112135" y="2678803"/>
                <a:ext cx="1635617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558856" y="2306241"/>
                    <a:ext cx="2872214" cy="695460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𝒑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  <m:r>
                            <a:rPr lang="en-US" sz="2400" b="1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/>
                            </a:rPr>
                            <m:t>𝒔</m:t>
                          </m:r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2" name="Rounded Rectangle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58856" y="2306241"/>
                    <a:ext cx="2872214" cy="695460"/>
                  </a:xfrm>
                  <a:prstGeom prst="roundRect">
                    <a:avLst/>
                  </a:prstGeom>
                  <a:blipFill rotWithShape="1">
                    <a:blip r:embed="rId5"/>
                    <a:stretch>
                      <a:fillRect b="-8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Oval 12"/>
              <p:cNvSpPr/>
              <p:nvPr/>
            </p:nvSpPr>
            <p:spPr>
              <a:xfrm>
                <a:off x="3747752" y="2331074"/>
                <a:ext cx="682580" cy="695459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/>
              <p:cNvCxnSpPr>
                <a:endCxn id="12" idx="1"/>
              </p:cNvCxnSpPr>
              <p:nvPr/>
            </p:nvCxnSpPr>
            <p:spPr>
              <a:xfrm flipV="1">
                <a:off x="4430331" y="2653971"/>
                <a:ext cx="1128525" cy="24836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418622" y="2666388"/>
                <a:ext cx="1657240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endCxn id="13" idx="4"/>
              </p:cNvCxnSpPr>
              <p:nvPr/>
            </p:nvCxnSpPr>
            <p:spPr>
              <a:xfrm rot="10800000">
                <a:off x="4089044" y="3026533"/>
                <a:ext cx="5986820" cy="640393"/>
              </a:xfrm>
              <a:prstGeom prst="bentConnector2">
                <a:avLst/>
              </a:prstGeom>
              <a:ln w="5715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0650" y="2514543"/>
                    <a:ext cx="250068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48387" r="-58065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30" y="2744780"/>
                    <a:ext cx="250068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25806" r="-41935" b="-40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</m:d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0332" y="2115629"/>
                    <a:ext cx="833433" cy="430887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r="-116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9559264" y="4152768"/>
                  <a:ext cx="91198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59264" y="4152768"/>
                  <a:ext cx="911981" cy="430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183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بسیار ساده است بنابراین متداولترین نوع کنترل صنعتی است.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برای سیستم های تنها با یک ورودی و یک خروجی طراحی می شود.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بخش تناسبی: </a:t>
            </a:r>
            <a:r>
              <a:rPr lang="fa-IR" dirty="0" smtClean="0">
                <a:cs typeface="B Nazanin" pitchFamily="2" charset="-78"/>
              </a:rPr>
              <a:t>خطای حالت ماندگار را کاهش می دهد و سرعت پاسخ را افزایش می دهد.</a:t>
            </a:r>
          </a:p>
          <a:p>
            <a:pPr algn="r" rtl="1"/>
            <a:endParaRPr lang="fa-IR" dirty="0">
              <a:cs typeface="B Nazanin" pitchFamily="2" charset="-78"/>
            </a:endParaRPr>
          </a:p>
          <a:p>
            <a:pPr algn="r" rtl="1"/>
            <a:endParaRPr lang="fa-IR" sz="1800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بخش انتگرالی: </a:t>
            </a:r>
            <a:r>
              <a:rPr lang="fa-IR" dirty="0" smtClean="0">
                <a:cs typeface="B Nazanin" pitchFamily="2" charset="-78"/>
              </a:rPr>
              <a:t>خطای حالت ماندگار را حذف می کند اما کند می باشد.</a:t>
            </a:r>
          </a:p>
          <a:p>
            <a:pPr algn="r" rtl="1"/>
            <a:endParaRPr lang="fa-IR" sz="4800" dirty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بخش مشتق گیر: </a:t>
            </a:r>
            <a:r>
              <a:rPr lang="fa-IR" dirty="0" smtClean="0">
                <a:cs typeface="B Nazanin" pitchFamily="2" charset="-78"/>
              </a:rPr>
              <a:t>سرعت پاسخ را افزایش می دهد.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118364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 Controllers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500" y="2890460"/>
            <a:ext cx="613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دارای دقت و حسایت بالا اما عدم اصلاح کامل خطا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6" name="Bent-Up Arrow 5"/>
          <p:cNvSpPr/>
          <p:nvPr/>
        </p:nvSpPr>
        <p:spPr>
          <a:xfrm rot="5400000">
            <a:off x="6678915" y="2721555"/>
            <a:ext cx="632480" cy="655310"/>
          </a:xfrm>
          <a:prstGeom prst="bentUpArrow">
            <a:avLst/>
          </a:prstGeom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Bent-Up Arrow 6"/>
          <p:cNvSpPr/>
          <p:nvPr/>
        </p:nvSpPr>
        <p:spPr>
          <a:xfrm rot="5400000">
            <a:off x="6678915" y="4072995"/>
            <a:ext cx="632480" cy="655310"/>
          </a:xfrm>
          <a:prstGeom prst="bentUpArrow">
            <a:avLst/>
          </a:prstGeom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4500" y="4291440"/>
            <a:ext cx="613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cs typeface="B Nazanin" pitchFamily="2" charset="-78"/>
              </a:rPr>
              <a:t>عیب: </a:t>
            </a:r>
            <a:r>
              <a:rPr lang="fa-IR" sz="2800" dirty="0" smtClean="0">
                <a:cs typeface="B Nazanin" pitchFamily="2" charset="-78"/>
              </a:rPr>
              <a:t>امکان اشباع شدن بخش انتگرالی 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9" name="Bent-Up Arrow 8"/>
          <p:cNvSpPr/>
          <p:nvPr/>
        </p:nvSpPr>
        <p:spPr>
          <a:xfrm rot="5400000">
            <a:off x="6750025" y="5508095"/>
            <a:ext cx="632480" cy="655310"/>
          </a:xfrm>
          <a:prstGeom prst="bentUpArrow">
            <a:avLst/>
          </a:prstGeom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5610" y="5726540"/>
            <a:ext cx="6134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مناسب برای تصحیح خطا اما بسیار نامناسب برای سیگنال های دارای نویز</a:t>
            </a: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5160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spcAft>
                <a:spcPts val="2400"/>
              </a:spcAft>
              <a:buNone/>
            </a:pPr>
            <a:r>
              <a:rPr lang="fa-IR" dirty="0" smtClean="0">
                <a:cs typeface="B Nazanin" panose="00000400000000000000" pitchFamily="2" charset="-78"/>
              </a:rPr>
              <a:t>پاسخ انواع مختلف یک سیستم کنترلی را به </a:t>
            </a:r>
            <a:r>
              <a:rPr lang="fa-IR" dirty="0" err="1" smtClean="0">
                <a:cs typeface="B Nazanin" panose="00000400000000000000" pitchFamily="2" charset="-78"/>
              </a:rPr>
              <a:t>ازای</a:t>
            </a:r>
            <a:r>
              <a:rPr lang="fa-IR" dirty="0" smtClean="0">
                <a:cs typeface="B Nazanin" panose="00000400000000000000" pitchFamily="2" charset="-78"/>
              </a:rPr>
              <a:t> ورودی سهمی (شتاب) </a:t>
            </a:r>
            <a:r>
              <a:rPr lang="fa-IR" dirty="0" err="1" smtClean="0">
                <a:cs typeface="B Nazanin" panose="00000400000000000000" pitchFamily="2" charset="-78"/>
              </a:rPr>
              <a:t>بصورت</a:t>
            </a:r>
            <a:r>
              <a:rPr lang="fa-IR" dirty="0" smtClean="0">
                <a:cs typeface="B Nazanin" panose="00000400000000000000" pitchFamily="2" charset="-78"/>
              </a:rPr>
              <a:t> تحلیلی محاسبه کرده و سپس با استفاده از نرم افزار </a:t>
            </a:r>
            <a:r>
              <a:rPr lang="fa-IR" dirty="0" err="1" smtClean="0">
                <a:cs typeface="B Nazanin" panose="00000400000000000000" pitchFamily="2" charset="-78"/>
              </a:rPr>
              <a:t>متلب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پاسخ ها را </a:t>
            </a:r>
            <a:r>
              <a:rPr lang="fa-IR" dirty="0" err="1" smtClean="0">
                <a:cs typeface="B Nazanin" panose="00000400000000000000" pitchFamily="2" charset="-78"/>
              </a:rPr>
              <a:t>بصورت</a:t>
            </a:r>
            <a:r>
              <a:rPr lang="fa-IR" dirty="0" smtClean="0">
                <a:cs typeface="B Nazanin" panose="00000400000000000000" pitchFamily="2" charset="-78"/>
              </a:rPr>
              <a:t> عددی با هم مقایسه کنید. </a:t>
            </a:r>
          </a:p>
          <a:p>
            <a:pPr marL="457200" lvl="1" indent="0" algn="just" rtl="1">
              <a:spcAft>
                <a:spcPts val="1200"/>
              </a:spcAft>
              <a:buNone/>
            </a:pPr>
            <a:r>
              <a:rPr lang="fa-IR" b="1" dirty="0" smtClean="0">
                <a:cs typeface="B Nazanin" panose="00000400000000000000" pitchFamily="2" charset="-78"/>
              </a:rPr>
              <a:t>1) </a:t>
            </a:r>
            <a:r>
              <a:rPr lang="fa-IR" dirty="0" smtClean="0">
                <a:cs typeface="B Nazanin" panose="00000400000000000000" pitchFamily="2" charset="-78"/>
              </a:rPr>
              <a:t>در صورتی که پاسخ سیستمی با خطای ثابت دنبال می شود، با استفاده از نرم افزار </a:t>
            </a:r>
            <a:r>
              <a:rPr lang="fa-IR" dirty="0" err="1" smtClean="0">
                <a:cs typeface="B Nazanin" panose="00000400000000000000" pitchFamily="2" charset="-78"/>
              </a:rPr>
              <a:t>متلب</a:t>
            </a:r>
            <a:r>
              <a:rPr lang="fa-IR" dirty="0" smtClean="0">
                <a:cs typeface="B Nazanin" panose="00000400000000000000" pitchFamily="2" charset="-78"/>
              </a:rPr>
              <a:t> اثر کاهش یا افزایش خطای حالت ماندگار را نشان دهید.</a:t>
            </a:r>
          </a:p>
          <a:p>
            <a:pPr marL="457200" lvl="1" indent="0" algn="just" rtl="1">
              <a:spcAft>
                <a:spcPts val="1200"/>
              </a:spcAft>
              <a:buNone/>
            </a:pPr>
            <a:r>
              <a:rPr lang="fa-IR" b="1" dirty="0" smtClean="0">
                <a:cs typeface="B Nazanin" panose="00000400000000000000" pitchFamily="2" charset="-78"/>
              </a:rPr>
              <a:t>2) </a:t>
            </a:r>
            <a:r>
              <a:rPr lang="fa-IR" dirty="0" smtClean="0">
                <a:cs typeface="B Nazanin" panose="00000400000000000000" pitchFamily="2" charset="-78"/>
              </a:rPr>
              <a:t>مقادیر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Time</a:t>
            </a:r>
            <a:r>
              <a:rPr lang="fa-IR" dirty="0" smtClean="0">
                <a:cs typeface="B Nazanin" panose="00000400000000000000" pitchFamily="2" charset="-78"/>
              </a:rPr>
              <a:t> را برای هر حالت در مورد (1) با استفاده از نرم افزار بدست آورید. </a:t>
            </a:r>
          </a:p>
          <a:p>
            <a:pPr marL="457200" lvl="1" indent="0" algn="just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3)</a:t>
            </a:r>
            <a:r>
              <a:rPr lang="fa-IR" dirty="0" smtClean="0">
                <a:cs typeface="B Nazanin" panose="00000400000000000000" pitchFamily="2" charset="-78"/>
              </a:rPr>
              <a:t> با اعمال کنترل کننده های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a-IR" sz="2200" dirty="0" smtClean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PI</a:t>
            </a:r>
            <a:r>
              <a:rPr lang="fa-IR" sz="2200" dirty="0" smtClean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fa-I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و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PID</a:t>
            </a:r>
            <a:r>
              <a:rPr lang="fa-IR" dirty="0" smtClean="0">
                <a:cs typeface="B Nazanin" panose="00000400000000000000" pitchFamily="2" charset="-78"/>
              </a:rPr>
              <a:t> در نرم افزار متلب برای ورودی سهمی، سیستم کنترلی را پایدار نمائید.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Homework (1):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anose="02020603050405020304" pitchFamily="18" charset="-34"/>
                <a:cs typeface="DilleniaUPC" panose="02020603050405020304" pitchFamily="18" charset="-34"/>
              </a:rPr>
              <a:t>Parabolic Response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960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7392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Mason’s Gain Formula (MGF)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30833" y="1791465"/>
            <a:ext cx="5086082" cy="1812428"/>
            <a:chOff x="2088205" y="2115629"/>
            <a:chExt cx="6759581" cy="187148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12135" y="2678803"/>
              <a:ext cx="163561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ounded Rectangle 6"/>
                <p:cNvSpPr/>
                <p:nvPr/>
              </p:nvSpPr>
              <p:spPr>
                <a:xfrm>
                  <a:off x="5701207" y="2306241"/>
                  <a:ext cx="1489338" cy="6954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7" name="Rounded 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207" y="2306241"/>
                  <a:ext cx="1489338" cy="695459"/>
                </a:xfrm>
                <a:prstGeom prst="round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Oval 7"/>
            <p:cNvSpPr/>
            <p:nvPr/>
          </p:nvSpPr>
          <p:spPr>
            <a:xfrm>
              <a:off x="3747752" y="2331074"/>
              <a:ext cx="682580" cy="69545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>
              <a:endCxn id="7" idx="1"/>
            </p:cNvCxnSpPr>
            <p:nvPr/>
          </p:nvCxnSpPr>
          <p:spPr>
            <a:xfrm flipV="1">
              <a:off x="4430332" y="2653971"/>
              <a:ext cx="1270875" cy="2483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190545" y="2678801"/>
              <a:ext cx="1657241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endCxn id="17" idx="3"/>
            </p:cNvCxnSpPr>
            <p:nvPr/>
          </p:nvCxnSpPr>
          <p:spPr>
            <a:xfrm rot="5400000">
              <a:off x="6898413" y="2689904"/>
              <a:ext cx="988120" cy="965916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ounded Rectangle 16"/>
                <p:cNvSpPr/>
                <p:nvPr/>
              </p:nvSpPr>
              <p:spPr>
                <a:xfrm>
                  <a:off x="5869518" y="3346727"/>
                  <a:ext cx="1039996" cy="640388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7" name="Rounded 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518" y="3346727"/>
                  <a:ext cx="1039996" cy="640388"/>
                </a:xfrm>
                <a:prstGeom prst="roundRect">
                  <a:avLst/>
                </a:prstGeom>
                <a:blipFill rotWithShape="0">
                  <a:blip r:embed="rId3"/>
                  <a:stretch>
                    <a:fillRect l="-83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Elbow Connector 21"/>
            <p:cNvCxnSpPr>
              <a:stCxn id="17" idx="1"/>
              <a:endCxn id="8" idx="4"/>
            </p:cNvCxnSpPr>
            <p:nvPr/>
          </p:nvCxnSpPr>
          <p:spPr>
            <a:xfrm rot="10800000">
              <a:off x="4089045" y="3026533"/>
              <a:ext cx="1780475" cy="640389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750650" y="2514543"/>
                  <a:ext cx="25006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0650" y="2514543"/>
                  <a:ext cx="250068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48387" r="-58065" b="-2040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976030" y="2744780"/>
                  <a:ext cx="25006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6030" y="2744780"/>
                  <a:ext cx="250068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5806" r="-41935" b="-40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088205" y="2115630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205" y="2115630"/>
                  <a:ext cx="833433" cy="43088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145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8014353" y="2115629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4353" y="2115629"/>
                  <a:ext cx="833433" cy="43088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97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599604" y="2115629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9604" y="2115629"/>
                  <a:ext cx="833433" cy="43088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116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47016" y="1445987"/>
                <a:ext cx="4174796" cy="96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016" y="1445987"/>
                <a:ext cx="4174796" cy="9611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54280" y="2672689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80" y="2672689"/>
                <a:ext cx="392736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747016" y="2627937"/>
                <a:ext cx="53728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016" y="2627937"/>
                <a:ext cx="5372817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54280" y="3597010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80" y="3597010"/>
                <a:ext cx="392736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998725" y="3288570"/>
                <a:ext cx="3671378" cy="10477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725" y="3288570"/>
                <a:ext cx="3671378" cy="10477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/>
          <p:cNvGrpSpPr/>
          <p:nvPr/>
        </p:nvGrpSpPr>
        <p:grpSpPr>
          <a:xfrm>
            <a:off x="327285" y="4572175"/>
            <a:ext cx="5087886" cy="1707742"/>
            <a:chOff x="229111" y="4713846"/>
            <a:chExt cx="5087886" cy="1707742"/>
          </a:xfrm>
        </p:grpSpPr>
        <p:sp>
          <p:nvSpPr>
            <p:cNvPr id="41" name="Flowchart: Connector 40"/>
            <p:cNvSpPr/>
            <p:nvPr/>
          </p:nvSpPr>
          <p:spPr>
            <a:xfrm>
              <a:off x="1944710" y="5190186"/>
              <a:ext cx="142177" cy="128789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3355917" y="5203064"/>
              <a:ext cx="142177" cy="128789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714030" y="5254579"/>
              <a:ext cx="123068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112502" y="5265311"/>
              <a:ext cx="123068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3501684" y="5265311"/>
              <a:ext cx="123068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>
              <a:stCxn id="42" idx="4"/>
            </p:cNvCxnSpPr>
            <p:nvPr/>
          </p:nvCxnSpPr>
          <p:spPr>
            <a:xfrm rot="5400000">
              <a:off x="2800605" y="5259090"/>
              <a:ext cx="553639" cy="699164"/>
            </a:xfrm>
            <a:prstGeom prst="curvedConnector2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endCxn id="41" idx="4"/>
            </p:cNvCxnSpPr>
            <p:nvPr/>
          </p:nvCxnSpPr>
          <p:spPr>
            <a:xfrm rot="10800000">
              <a:off x="2015800" y="5318976"/>
              <a:ext cx="746465" cy="566517"/>
            </a:xfrm>
            <a:prstGeom prst="curvedConnector2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229111" y="4713846"/>
                  <a:ext cx="627096" cy="4172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111" y="4713846"/>
                  <a:ext cx="627096" cy="417290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r="-135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4689901" y="4713846"/>
                  <a:ext cx="627096" cy="4172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9901" y="4713846"/>
                  <a:ext cx="627096" cy="417290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r="-1068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/>
                <p:cNvSpPr/>
                <p:nvPr/>
              </p:nvSpPr>
              <p:spPr>
                <a:xfrm>
                  <a:off x="2270046" y="4736874"/>
                  <a:ext cx="984437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0046" y="4736874"/>
                  <a:ext cx="984437" cy="523220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Rectangle 63"/>
                <p:cNvSpPr/>
                <p:nvPr/>
              </p:nvSpPr>
              <p:spPr>
                <a:xfrm>
                  <a:off x="2079937" y="5898368"/>
                  <a:ext cx="129541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9937" y="5898368"/>
                  <a:ext cx="1295419" cy="523220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1172987" y="4736874"/>
                  <a:ext cx="465191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2987" y="4736874"/>
                  <a:ext cx="465191" cy="523220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3842022" y="4742091"/>
                  <a:ext cx="465191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2022" y="4742091"/>
                  <a:ext cx="465191" cy="52322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6998725" y="4989465"/>
                <a:ext cx="3671378" cy="10477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fa-IR" sz="2800" b="0" i="1" smtClean="0">
                                  <a:latin typeface="Cambria Math" panose="02040503050406030204" pitchFamily="18" charset="0"/>
                                </a:rPr>
                                <m:t>ها</m:t>
                              </m:r>
                              <m:r>
                                <a:rPr lang="fa-IR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a-IR" sz="2800" b="0" i="1" smtClean="0">
                                  <a:latin typeface="Cambria Math" panose="02040503050406030204" pitchFamily="18" charset="0"/>
                                </a:rPr>
                                <m:t>حلقه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725" y="4989465"/>
                <a:ext cx="3671378" cy="104776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7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739466" y="2754936"/>
            <a:ext cx="2854517" cy="63220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2253802" y="1913900"/>
            <a:ext cx="592428" cy="618662"/>
          </a:xfrm>
          <a:prstGeom prst="flowChartConnector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397"/>
            <a:ext cx="105156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System Type vs. System Order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6112" y="1700011"/>
            <a:ext cx="4038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تابع تبدیل </a:t>
            </a:r>
            <a:r>
              <a:rPr lang="fa-IR" sz="2800" b="1" u="sng" dirty="0" smtClean="0">
                <a:cs typeface="B Nazanin" panose="00000400000000000000" pitchFamily="2" charset="-78"/>
              </a:rPr>
              <a:t>حلقه باز </a:t>
            </a:r>
            <a:r>
              <a:rPr lang="fa-IR" sz="2800" b="1" dirty="0" smtClean="0">
                <a:cs typeface="B Nazanin" panose="00000400000000000000" pitchFamily="2" charset="-78"/>
              </a:rPr>
              <a:t>سیستم</a:t>
            </a:r>
            <a:r>
              <a:rPr lang="en-US" sz="2800" b="1" dirty="0" smtClean="0">
                <a:cs typeface="B Nazanin" panose="00000400000000000000" pitchFamily="2" charset="-78"/>
              </a:rPr>
              <a:t> :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1820" y="1507138"/>
                <a:ext cx="7306295" cy="9089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20" y="1507138"/>
                <a:ext cx="7306295" cy="90896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739466" y="2754936"/>
                <a:ext cx="26898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System Type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466" y="2754936"/>
                <a:ext cx="2689839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12791" r="-3167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>
            <a:stCxn id="7" idx="5"/>
            <a:endCxn id="6" idx="1"/>
          </p:cNvCxnSpPr>
          <p:nvPr/>
        </p:nvCxnSpPr>
        <p:spPr>
          <a:xfrm>
            <a:off x="2759471" y="2441961"/>
            <a:ext cx="979995" cy="5745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1820" y="3725975"/>
            <a:ext cx="11835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مرتبه ی سیستم:</a:t>
            </a:r>
            <a:r>
              <a:rPr lang="fa-IR" sz="2800" dirty="0" smtClean="0">
                <a:cs typeface="B Nazanin" panose="00000400000000000000" pitchFamily="2" charset="-78"/>
              </a:rPr>
              <a:t> عبارتست از بالاترین توان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a-IR" sz="2800" dirty="0" smtClean="0">
                <a:cs typeface="B Nazanin" panose="00000400000000000000" pitchFamily="2" charset="-78"/>
              </a:rPr>
              <a:t> در مخرج معادله ی مشخصه (تابع تبدیل </a:t>
            </a:r>
            <a:r>
              <a:rPr lang="fa-IR" sz="2800" u="sng" dirty="0" smtClean="0">
                <a:cs typeface="B Nazanin" panose="00000400000000000000" pitchFamily="2" charset="-78"/>
              </a:rPr>
              <a:t>حلقه بسته</a:t>
            </a:r>
            <a:r>
              <a:rPr lang="fa-IR" sz="2800" dirty="0" smtClean="0">
                <a:cs typeface="B Nazanin" panose="00000400000000000000" pitchFamily="2" charset="-78"/>
              </a:rPr>
              <a:t>) سیستم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45766" y="4697014"/>
            <a:ext cx="9308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بالا بودن نوع سیستم = </a:t>
            </a:r>
            <a:r>
              <a:rPr lang="fa-IR" sz="2800" dirty="0" smtClean="0">
                <a:cs typeface="B Nazanin" panose="00000400000000000000" pitchFamily="2" charset="-78"/>
              </a:rPr>
              <a:t>دقت بالا، خطای حالت ماندگار کم و احتمال ناپایداری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487" y="5399561"/>
            <a:ext cx="10980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نوع سیستم</a:t>
            </a:r>
            <a:r>
              <a:rPr lang="fa-IR" sz="2800" dirty="0" smtClean="0">
                <a:cs typeface="B Nazanin" panose="00000400000000000000" pitchFamily="2" charset="-78"/>
              </a:rPr>
              <a:t> را از روی تابع تبدیل </a:t>
            </a:r>
            <a:r>
              <a:rPr lang="fa-IR" sz="2800" b="1" dirty="0" smtClean="0">
                <a:cs typeface="B Nazanin" panose="00000400000000000000" pitchFamily="2" charset="-78"/>
              </a:rPr>
              <a:t>حلقه باز</a:t>
            </a:r>
            <a:r>
              <a:rPr lang="fa-IR" sz="2800" dirty="0" smtClean="0">
                <a:cs typeface="B Nazanin" panose="00000400000000000000" pitchFamily="2" charset="-78"/>
              </a:rPr>
              <a:t> و </a:t>
            </a:r>
            <a:r>
              <a:rPr lang="fa-IR" sz="28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مرتبه سیستم</a:t>
            </a:r>
            <a:r>
              <a:rPr lang="fa-IR" sz="2800" dirty="0" smtClean="0">
                <a:solidFill>
                  <a:srgbClr val="00B050"/>
                </a:solidFill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را از روی تابع تبدیل </a:t>
            </a:r>
            <a:r>
              <a:rPr lang="fa-IR" sz="28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حلقه بسته</a:t>
            </a:r>
            <a:r>
              <a:rPr lang="fa-IR" sz="2800" b="1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تعیین می کنند.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15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249594" y="5273565"/>
            <a:ext cx="3967688" cy="1281121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Transient Response &amp; Steady-State Response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3031" y="1468191"/>
                <a:ext cx="116553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sz="2800" b="1" dirty="0" smtClean="0">
                    <a:cs typeface="B Nazanin" panose="00000400000000000000" pitchFamily="2" charset="-78"/>
                  </a:rPr>
                  <a:t>پاسخ گذرا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(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Transient Resp.</a:t>
                </a:r>
                <a:r>
                  <a:rPr lang="fa-IR" sz="2800" b="1" dirty="0" smtClean="0">
                    <a:cs typeface="B Nazanin" panose="00000400000000000000" pitchFamily="2" charset="-78"/>
                  </a:rPr>
                  <a:t>):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پاسخ سیستم از حالت اولیه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a-IR" sz="2800" dirty="0" smtClean="0">
                    <a:cs typeface="B Nazanin" panose="00000400000000000000" pitchFamily="2" charset="-78"/>
                  </a:rPr>
                  <a:t>) به حالت نهایی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fa-IR" sz="2800" dirty="0" smtClean="0">
                    <a:cs typeface="B Nazanin" panose="00000400000000000000" pitchFamily="2" charset="-78"/>
                  </a:rPr>
                  <a:t>)</a:t>
                </a:r>
                <a:endParaRPr lang="en-US" sz="2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1" y="1468191"/>
                <a:ext cx="11655382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9302" r="-1046" b="-34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2240923"/>
                <a:ext cx="116553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sz="2800" b="1" dirty="0" smtClean="0">
                    <a:cs typeface="B Nazanin" panose="00000400000000000000" pitchFamily="2" charset="-78"/>
                  </a:rPr>
                  <a:t>پاسخ مانا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(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Steady-State Resp.</a:t>
                </a:r>
                <a:r>
                  <a:rPr lang="fa-IR" sz="2800" b="1" dirty="0" smtClean="0">
                    <a:cs typeface="B Nazanin" panose="00000400000000000000" pitchFamily="2" charset="-78"/>
                  </a:rPr>
                  <a:t>): </a:t>
                </a:r>
                <a:r>
                  <a:rPr lang="fa-IR" sz="2800" dirty="0" smtClean="0">
                    <a:cs typeface="B Nazanin" panose="00000400000000000000" pitchFamily="2" charset="-78"/>
                  </a:rPr>
                  <a:t>رفتار خروجی سیستم زمانی که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sz="28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40923"/>
                <a:ext cx="11655382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9412" r="-1046" b="-3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31588" y="3182384"/>
            <a:ext cx="5086082" cy="1812428"/>
            <a:chOff x="2088205" y="2115629"/>
            <a:chExt cx="6759581" cy="187148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112135" y="2678803"/>
              <a:ext cx="163561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ounded Rectangle 8"/>
                <p:cNvSpPr/>
                <p:nvPr/>
              </p:nvSpPr>
              <p:spPr>
                <a:xfrm>
                  <a:off x="5701207" y="2306241"/>
                  <a:ext cx="1489338" cy="695459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9" name="Rounded 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207" y="2306241"/>
                  <a:ext cx="1489338" cy="695459"/>
                </a:xfrm>
                <a:prstGeom prst="round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/>
            <p:cNvSpPr/>
            <p:nvPr/>
          </p:nvSpPr>
          <p:spPr>
            <a:xfrm>
              <a:off x="3747752" y="2331074"/>
              <a:ext cx="682580" cy="69545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endCxn id="9" idx="1"/>
            </p:cNvCxnSpPr>
            <p:nvPr/>
          </p:nvCxnSpPr>
          <p:spPr>
            <a:xfrm flipV="1">
              <a:off x="4430332" y="2653971"/>
              <a:ext cx="1270875" cy="2483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190545" y="2678801"/>
              <a:ext cx="1657241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endCxn id="14" idx="3"/>
            </p:cNvCxnSpPr>
            <p:nvPr/>
          </p:nvCxnSpPr>
          <p:spPr>
            <a:xfrm rot="5400000">
              <a:off x="6898413" y="2689904"/>
              <a:ext cx="988120" cy="965916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ounded Rectangle 13"/>
                <p:cNvSpPr/>
                <p:nvPr/>
              </p:nvSpPr>
              <p:spPr>
                <a:xfrm>
                  <a:off x="5869518" y="3346727"/>
                  <a:ext cx="1039996" cy="640388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4" name="Rounded 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518" y="3346727"/>
                  <a:ext cx="1039996" cy="640388"/>
                </a:xfrm>
                <a:prstGeom prst="roundRect">
                  <a:avLst/>
                </a:prstGeom>
                <a:blipFill rotWithShape="0">
                  <a:blip r:embed="rId5"/>
                  <a:stretch>
                    <a:fillRect l="-84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Elbow Connector 14"/>
            <p:cNvCxnSpPr>
              <a:stCxn id="14" idx="1"/>
              <a:endCxn id="10" idx="4"/>
            </p:cNvCxnSpPr>
            <p:nvPr/>
          </p:nvCxnSpPr>
          <p:spPr>
            <a:xfrm rot="10800000">
              <a:off x="4089045" y="3026533"/>
              <a:ext cx="1780475" cy="640389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750650" y="2514543"/>
                  <a:ext cx="25006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0650" y="2514543"/>
                  <a:ext cx="250068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48387" r="-61290" b="-2040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976030" y="2744780"/>
                  <a:ext cx="25006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6030" y="2744780"/>
                  <a:ext cx="250068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5806" r="-38710" b="-40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088205" y="2115630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205" y="2115630"/>
                  <a:ext cx="833433" cy="43088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135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8014353" y="2115629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4353" y="2115629"/>
                  <a:ext cx="833433" cy="43088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r="-1068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599604" y="2115629"/>
                  <a:ext cx="83343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</m:d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9604" y="2115629"/>
                  <a:ext cx="833433" cy="43088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r="-1068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385596" y="2955098"/>
                <a:ext cx="4174796" cy="96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596" y="2955098"/>
                <a:ext cx="4174796" cy="96116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92860" y="4469278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860" y="4469278"/>
                <a:ext cx="392736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637305" y="4110551"/>
                <a:ext cx="3671378" cy="10477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305" y="4110551"/>
                <a:ext cx="3671378" cy="10477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34210" y="5333287"/>
            <a:ext cx="362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Final Value Theorem: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7057" y="5900658"/>
                <a:ext cx="2731517" cy="560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𝒔𝒔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57" y="5900658"/>
                <a:ext cx="2731517" cy="56066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30925" y="5750104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925" y="5750104"/>
                <a:ext cx="392736" cy="43088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443409" y="5506921"/>
                <a:ext cx="4059170" cy="10477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409" y="5506921"/>
                <a:ext cx="4059170" cy="104776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99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Unit-Step Response (I)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76745" y="1316340"/>
                <a:ext cx="1642693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745" y="1316340"/>
                <a:ext cx="1642693" cy="9019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0610" y="2538992"/>
                <a:ext cx="10315581" cy="12447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den>
                          </m:f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den>
                                  </m:f>
                                  <m:r>
                                    <m:rPr>
                                      <m:nor/>
                                    </m:rPr>
                                    <a:rPr lang="en-US" sz="2800" dirty="0"/>
                                    <m:t> 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d>
                                    <m:d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  <m:d>
                                    <m:d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2538992"/>
                <a:ext cx="10315581" cy="12447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31100" y="1505687"/>
            <a:ext cx="6027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ورودی سیستم، پله واحد باشد (ورودی مکان):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72057" y="4293778"/>
            <a:ext cx="146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با فرض </a:t>
            </a:r>
            <a:endParaRPr lang="en-US" sz="28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588423" y="4293778"/>
                <a:ext cx="3212546" cy="6536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423" y="4293778"/>
                <a:ext cx="3212546" cy="6536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0610" y="5311211"/>
                <a:ext cx="6261201" cy="1001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5311211"/>
                <a:ext cx="6261201" cy="10013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21088" y="5609401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088" y="5609401"/>
                <a:ext cx="392736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813101" y="5311211"/>
                <a:ext cx="2234714" cy="10272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101" y="5311211"/>
                <a:ext cx="2234714" cy="10272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55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Unit-Step Response (II)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0610" y="2651654"/>
                <a:ext cx="5513432" cy="1942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2651654"/>
                <a:ext cx="5513432" cy="19424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0610" y="1342960"/>
                <a:ext cx="6261201" cy="1001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1342960"/>
                <a:ext cx="6261201" cy="10013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813101" y="1342960"/>
                <a:ext cx="2234714" cy="10272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101" y="1342960"/>
                <a:ext cx="2234714" cy="10272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0610" y="4901504"/>
            <a:ext cx="11655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fa-IR" sz="2800" dirty="0" smtClean="0">
                <a:cs typeface="B Nazanin" panose="00000400000000000000" pitchFamily="2" charset="-78"/>
              </a:rPr>
              <a:t>سیستم نوع صفر، ورودی پله را با خطای ثابتی دنبال می کند. </a:t>
            </a:r>
            <a:r>
              <a:rPr lang="fa-IR" sz="2800" dirty="0" err="1" smtClean="0">
                <a:cs typeface="B Nazanin" panose="00000400000000000000" pitchFamily="2" charset="-78"/>
              </a:rPr>
              <a:t>هرقدر</a:t>
            </a:r>
            <a:r>
              <a:rPr lang="fa-IR" sz="2800" dirty="0" smtClean="0">
                <a:cs typeface="B Nazanin" panose="00000400000000000000" pitchFamily="2" charset="-78"/>
              </a:rPr>
              <a:t> مقدار بهره افزایش یابد، خطا کمتر می شود.</a:t>
            </a:r>
          </a:p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fa-IR" sz="2800" dirty="0" smtClean="0">
                <a:cs typeface="B Nazanin" panose="00000400000000000000" pitchFamily="2" charset="-78"/>
              </a:rPr>
              <a:t>سیستم نوع یک و بالاتر، برای ورودی مکان هیچ </a:t>
            </a:r>
            <a:r>
              <a:rPr lang="fa-IR" sz="2800" dirty="0" err="1" smtClean="0">
                <a:cs typeface="B Nazanin" panose="00000400000000000000" pitchFamily="2" charset="-78"/>
              </a:rPr>
              <a:t>خطایی</a:t>
            </a:r>
            <a:r>
              <a:rPr lang="fa-IR" sz="2800" dirty="0" smtClean="0">
                <a:cs typeface="B Nazanin" panose="00000400000000000000" pitchFamily="2" charset="-78"/>
              </a:rPr>
              <a:t> ندارند.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39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Unit-Ramp Response (I)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88407" y="1316340"/>
                <a:ext cx="1793183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407" y="1316340"/>
                <a:ext cx="1793183" cy="9019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0610" y="2538992"/>
                <a:ext cx="9854684" cy="1270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den>
                          </m:f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f>
                                    <m:f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p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d>
                                    <m:d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  <m:d>
                                    <m:d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</m:e>
                      </m:fun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2538992"/>
                <a:ext cx="9854684" cy="127015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31100" y="1505687"/>
            <a:ext cx="6027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ورودی سیستم، شیب واحد باشد (ورودی سرعت):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72057" y="4293778"/>
            <a:ext cx="146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با فرض </a:t>
            </a:r>
            <a:endParaRPr lang="en-US" sz="28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588423" y="4293778"/>
                <a:ext cx="3478003" cy="6536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423" y="4293778"/>
                <a:ext cx="3478003" cy="6536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0610" y="5311211"/>
                <a:ext cx="6613862" cy="1001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5311211"/>
                <a:ext cx="6613862" cy="10013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97418" y="5596417"/>
                <a:ext cx="3927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418" y="5596417"/>
                <a:ext cx="392736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813101" y="5311211"/>
                <a:ext cx="1603901" cy="974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101" y="5311211"/>
                <a:ext cx="1603901" cy="97430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0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Unit-Ramp Response (II)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0610" y="2294776"/>
                <a:ext cx="4975401" cy="22681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;       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;       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𝑠𝑠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US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;       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;       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𝑠𝑠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     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2294776"/>
                <a:ext cx="4975401" cy="226812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0610" y="4728967"/>
            <a:ext cx="116553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fa-IR" sz="2800" dirty="0" smtClean="0">
                <a:cs typeface="B Nazanin" panose="00000400000000000000" pitchFamily="2" charset="-78"/>
              </a:rPr>
              <a:t>سیستم نوع صفر در حالت تعادل قادر نیست ورودی تابع سرعت را دنبال کند.</a:t>
            </a:r>
          </a:p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fa-IR" sz="2800" dirty="0" smtClean="0">
                <a:cs typeface="B Nazanin" panose="00000400000000000000" pitchFamily="2" charset="-78"/>
              </a:rPr>
              <a:t>سیستم نوع یک، ورودی شیب را با خطای ثابتی دنبال می کند. </a:t>
            </a:r>
            <a:r>
              <a:rPr lang="fa-IR" sz="2800" dirty="0" err="1" smtClean="0">
                <a:cs typeface="B Nazanin" panose="00000400000000000000" pitchFamily="2" charset="-78"/>
              </a:rPr>
              <a:t>هرقدر</a:t>
            </a:r>
            <a:r>
              <a:rPr lang="fa-IR" sz="2800" dirty="0" smtClean="0">
                <a:cs typeface="B Nazanin" panose="00000400000000000000" pitchFamily="2" charset="-78"/>
              </a:rPr>
              <a:t> مقدار بهره افزایش یابد، خطا کمتر می شود.</a:t>
            </a:r>
          </a:p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fa-IR" sz="2800" dirty="0" smtClean="0">
                <a:cs typeface="B Nazanin" panose="00000400000000000000" pitchFamily="2" charset="-78"/>
              </a:rPr>
              <a:t>سیستم نوع دو و بالاتر، برای ورودی شیب هیچ </a:t>
            </a:r>
            <a:r>
              <a:rPr lang="fa-IR" sz="2800" dirty="0" err="1" smtClean="0">
                <a:cs typeface="B Nazanin" panose="00000400000000000000" pitchFamily="2" charset="-78"/>
              </a:rPr>
              <a:t>خطایی</a:t>
            </a:r>
            <a:r>
              <a:rPr lang="fa-IR" sz="2800" dirty="0" smtClean="0">
                <a:cs typeface="B Nazanin" panose="00000400000000000000" pitchFamily="2" charset="-78"/>
              </a:rPr>
              <a:t> ندارند.</a:t>
            </a:r>
            <a:endParaRPr lang="en-US" sz="28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60610" y="1127406"/>
                <a:ext cx="6613862" cy="1001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1127406"/>
                <a:ext cx="6613862" cy="10013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813101" y="1127406"/>
                <a:ext cx="1603901" cy="974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101" y="1127406"/>
                <a:ext cx="1603901" cy="9743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6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610" y="17397"/>
            <a:ext cx="11397803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Transient Response Specifications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389" y="2864000"/>
            <a:ext cx="6469813" cy="399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1820" y="1141735"/>
            <a:ext cx="116553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مشخصات عملکردی یک سیستم کنترلی بر مبنای پاسخ گذرا، معمولاً توسط ورودی مکان تعیین می شود:</a:t>
            </a:r>
          </a:p>
          <a:p>
            <a:pPr marL="914400" lvl="1" indent="-457200"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تولید ورودی پله به سادگی امکان پذیر است.</a:t>
            </a:r>
          </a:p>
          <a:p>
            <a:pPr marL="914400" lvl="1" indent="-457200"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 اگر پاسخ سیستم به ورودی مکان، معلوم باشد بنابراین می توان پاسخ سیستم به هر ورودی را </a:t>
            </a:r>
            <a:r>
              <a:rPr lang="fa-IR" sz="2800" dirty="0" err="1" smtClean="0">
                <a:cs typeface="B Nazanin" panose="00000400000000000000" pitchFamily="2" charset="-78"/>
              </a:rPr>
              <a:t>بصورت</a:t>
            </a:r>
            <a:r>
              <a:rPr lang="fa-IR" sz="2800" dirty="0" smtClean="0">
                <a:cs typeface="B Nazanin" panose="00000400000000000000" pitchFamily="2" charset="-78"/>
              </a:rPr>
              <a:t> تحلیلی محاسبه کرد.</a:t>
            </a:r>
            <a:endParaRPr lang="en-US" sz="28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0610" y="3041932"/>
                <a:ext cx="4883645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l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Delay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Rise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Peak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Maximum Overshoot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457200" indent="-457200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Settling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0" y="3041932"/>
                <a:ext cx="4883645" cy="3323987"/>
              </a:xfrm>
              <a:prstGeom prst="rect">
                <a:avLst/>
              </a:prstGeom>
              <a:blipFill rotWithShape="0">
                <a:blip r:embed="rId3"/>
                <a:stretch>
                  <a:fillRect l="-2122" b="-4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4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714</Words>
  <Application>Microsoft Office PowerPoint</Application>
  <PresentationFormat>Widescreen</PresentationFormat>
  <Paragraphs>171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Aban Bold</vt:lpstr>
      <vt:lpstr>Arial</vt:lpstr>
      <vt:lpstr>B Nazanin</vt:lpstr>
      <vt:lpstr>B Titr</vt:lpstr>
      <vt:lpstr>Calibri</vt:lpstr>
      <vt:lpstr>Calibri Light</vt:lpstr>
      <vt:lpstr>Cambria Math</vt:lpstr>
      <vt:lpstr>DilleniaUPC</vt:lpstr>
      <vt:lpstr>Times New Roman</vt:lpstr>
      <vt:lpstr>Wingdings</vt:lpstr>
      <vt:lpstr>Office Theme</vt:lpstr>
      <vt:lpstr>آزمایشگاه کنترل  دانشکده مهندسی هوافضا  دانشگاه صنعتی امیرکبیر</vt:lpstr>
      <vt:lpstr>Mason’s Gain Formula (MGF)</vt:lpstr>
      <vt:lpstr>System Type vs. System Order</vt:lpstr>
      <vt:lpstr>Transient Response &amp; Steady-State Response</vt:lpstr>
      <vt:lpstr>Unit-Step Response (I)</vt:lpstr>
      <vt:lpstr>Unit-Step Response (II)</vt:lpstr>
      <vt:lpstr>Unit-Ramp Response (I)</vt:lpstr>
      <vt:lpstr>Unit-Ramp Response (II)</vt:lpstr>
      <vt:lpstr>Transient Response Specifications</vt:lpstr>
      <vt:lpstr>PowerPoint Presentation</vt:lpstr>
      <vt:lpstr>Proportional Controllers (P Contr.)</vt:lpstr>
      <vt:lpstr>Integral Controllers (I Contr.)</vt:lpstr>
      <vt:lpstr>Proportional-Integral Controllers (PI Contr.)</vt:lpstr>
      <vt:lpstr>Proportional-Derivative Controllers (PD Contr.)</vt:lpstr>
      <vt:lpstr>Proportional-Integral-Derivative Controllers (PID Contr.)</vt:lpstr>
      <vt:lpstr>PID Controllers</vt:lpstr>
      <vt:lpstr>Homework (1): Parabolic Response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Hamidreza Nemati</dc:creator>
  <cp:lastModifiedBy>rahim saleh</cp:lastModifiedBy>
  <cp:revision>83</cp:revision>
  <dcterms:created xsi:type="dcterms:W3CDTF">2016-09-25T06:35:49Z</dcterms:created>
  <dcterms:modified xsi:type="dcterms:W3CDTF">2016-10-14T19:53:54Z</dcterms:modified>
</cp:coreProperties>
</file>